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8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경돈" initials="경돈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89906"/>
  </p:normalViewPr>
  <p:slideViewPr>
    <p:cSldViewPr snapToObjects="1">
      <p:cViewPr varScale="1">
        <p:scale>
          <a:sx n="69" d="100"/>
          <a:sy n="69" d="100"/>
        </p:scale>
        <p:origin x="1068" y="60"/>
      </p:cViewPr>
      <p:guideLst>
        <p:guide orient="horz" pos="2155"/>
        <p:guide pos="3839"/>
      </p:guideLst>
    </p:cSldViewPr>
  </p:slideViewPr>
  <p:notesTextViewPr>
    <p:cViewPr>
      <p:scale>
        <a:sx n="90" d="100"/>
        <a:sy n="9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플레이어와 몬스터의 공격</a:t>
            </a:r>
            <a:r>
              <a:rPr lang="en-US" altLang="ko-KR"/>
              <a:t>,</a:t>
            </a:r>
            <a:r>
              <a:rPr lang="ko-KR" altLang="en-US"/>
              <a:t> 플레이어의 체력 이미지는 </a:t>
            </a:r>
            <a:r>
              <a:rPr lang="en-US" altLang="ko-KR"/>
              <a:t>ArrayList</a:t>
            </a:r>
            <a:r>
              <a:rPr lang="ko-KR" altLang="en-US"/>
              <a:t>에 저장됩니다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try - catch</a:t>
            </a:r>
            <a:r>
              <a:rPr lang="ko-KR" altLang="en-US"/>
              <a:t> 문을 이용해 이미지파일을 불러오는 과정에서 예외가 발생할 경우 </a:t>
            </a:r>
            <a:r>
              <a:rPr lang="en-US" altLang="ko-KR"/>
              <a:t>catch</a:t>
            </a:r>
            <a:r>
              <a:rPr lang="ko-KR" altLang="en-US"/>
              <a:t>블록에서 처리해 예외가 발생할경우 프로그램이 비정상적으로 종료되지 않도록 작성했습니다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현재는 예외가 발생할경우 아무 작업도 수행하지 않고 밑줄친 e.printStackTrace()를 호출해 스텍추적 내용을 출력해 어떤 부분에서 어느 예외가 발생했는지를 파악할수 있게 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actionPerfomed()</a:t>
            </a:r>
            <a:r>
              <a:rPr lang="ko-KR" altLang="en-US"/>
              <a:t> 메서드는 ActionListener 인터페이스의 추상메서드로 이벤트가 발생했을 때 호출됩니다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player </a:t>
            </a:r>
            <a:r>
              <a:rPr lang="ko-KR" altLang="en-US"/>
              <a:t>객체의 </a:t>
            </a:r>
            <a:r>
              <a:rPr lang="en-US" altLang="ko-KR"/>
              <a:t>move</a:t>
            </a:r>
            <a:r>
              <a:rPr lang="ko-KR" altLang="en-US"/>
              <a:t>메서드를 호출하여 각 방향키를 입력받을경우 해당 방향으로 움직일수 있게 구현했습니다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monster.chasePlayer(player)</a:t>
            </a:r>
            <a:r>
              <a:rPr lang="ko-KR" altLang="en-US"/>
              <a:t> 몬스터 객체의 </a:t>
            </a:r>
            <a:r>
              <a:rPr lang="en-US" altLang="ko-KR"/>
              <a:t>chasePlayer</a:t>
            </a:r>
            <a:r>
              <a:rPr lang="ko-KR" altLang="en-US"/>
              <a:t> 메서드를 호출해 몬스터가 플레이어의 위치 좌표를 추적하게 했습니다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플레이어의 공격과 몬스터의 공격은 화면 범위를 벗어나면 사라지게 구현했습니다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플레이어의 공격과 몬스터의 공격이 충돌할 경우 </a:t>
            </a:r>
            <a:r>
              <a:rPr lang="en-US" altLang="ko-KR"/>
              <a:t>-50</a:t>
            </a:r>
            <a:r>
              <a:rPr lang="ko-KR" altLang="en-US"/>
              <a:t> </a:t>
            </a:r>
            <a:r>
              <a:rPr lang="en-US" altLang="ko-KR"/>
              <a:t>,</a:t>
            </a:r>
            <a:r>
              <a:rPr lang="ko-KR" altLang="en-US"/>
              <a:t> 몬스터의 공격과 플레이어의 충돌이 발생할 경우 </a:t>
            </a:r>
            <a:r>
              <a:rPr lang="en-US" altLang="ko-KR"/>
              <a:t>-10</a:t>
            </a:r>
            <a:r>
              <a:rPr lang="ko-KR" altLang="en-US"/>
              <a:t>값을 주었습니다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 key</a:t>
            </a:r>
            <a:r>
              <a:rPr lang="ko-KR" altLang="en-US"/>
              <a:t>아이템의 경우 몬스터의 체력이 </a:t>
            </a:r>
            <a:r>
              <a:rPr lang="en-US" altLang="ko-KR"/>
              <a:t>0</a:t>
            </a:r>
            <a:r>
              <a:rPr lang="ko-KR" altLang="en-US"/>
              <a:t>이 되었을때 isMonsterAlive 변수에 </a:t>
            </a:r>
            <a:r>
              <a:rPr lang="en-US" altLang="ko-KR"/>
              <a:t>false</a:t>
            </a:r>
            <a:r>
              <a:rPr lang="ko-KR" altLang="en-US"/>
              <a:t>를 설정</a:t>
            </a:r>
            <a:r>
              <a:rPr lang="en-US" altLang="ko-KR"/>
              <a:t>,</a:t>
            </a:r>
            <a:r>
              <a:rPr lang="ko-KR" altLang="en-US"/>
              <a:t> 몬스터가 사망했음을 표시하고 </a:t>
            </a:r>
            <a:r>
              <a:rPr lang="en-US" altLang="ko-KR"/>
              <a:t>keyCard </a:t>
            </a:r>
            <a:r>
              <a:rPr lang="ko-KR" altLang="en-US"/>
              <a:t>변수를 </a:t>
            </a:r>
            <a:r>
              <a:rPr lang="en-US" altLang="ko-KR"/>
              <a:t>true</a:t>
            </a:r>
            <a:r>
              <a:rPr lang="ko-KR" altLang="en-US"/>
              <a:t>로 설정해서 아이템을 활성화 했습니다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플레이어의 체력 회복 아이템의 경우 </a:t>
            </a:r>
            <a:r>
              <a:rPr lang="en-US" altLang="ko-KR"/>
              <a:t>Math.random </a:t>
            </a:r>
            <a:r>
              <a:rPr lang="ko-KR" altLang="en-US"/>
              <a:t>함수와 </a:t>
            </a:r>
            <a:r>
              <a:rPr lang="en-US" altLang="ko-KR"/>
              <a:t>timer</a:t>
            </a:r>
            <a:r>
              <a:rPr lang="ko-KR" altLang="en-US"/>
              <a:t>클래스를 이용해서 화면을 벗어나지 않는 범위에 아이템을 생성시켰고 아이템의 생성 타이밍을 지정했습니다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>
              <a:defRPr/>
            </a:pPr>
            <a:r>
              <a:rPr lang="ko-KR" altLang="en-US"/>
              <a:t> 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paintComponent</a:t>
            </a:r>
            <a:r>
              <a:rPr lang="ko-KR" altLang="en-US"/>
              <a:t>메서드에서</a:t>
            </a: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는 게임화면을 그리고 갱신합니다</a:t>
            </a: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.</a:t>
            </a:r>
          </a:p>
          <a:p>
            <a:pPr>
              <a:defRPr/>
            </a:pP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플레이어와 몬스터의 체력을 좌</a:t>
            </a: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,</a:t>
            </a: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우측 상단에 문자열로 표시하고</a:t>
            </a: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,</a:t>
            </a: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플레이어와 몬스터의 이미지</a:t>
            </a: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,</a:t>
            </a: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공격</a:t>
            </a: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,</a:t>
            </a: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키 이미지 등이 있습니다</a:t>
            </a: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내부 조건문은 경계상자인 </a:t>
            </a:r>
            <a:r>
              <a:rPr lang="en-US" altLang="ko-KR"/>
              <a:t>getBounds</a:t>
            </a:r>
            <a:r>
              <a:rPr lang="ko-KR" altLang="en-US"/>
              <a:t>가 서로 교차 </a:t>
            </a:r>
            <a:r>
              <a:rPr lang="en-US" altLang="ko-KR"/>
              <a:t>intersects</a:t>
            </a:r>
            <a:r>
              <a:rPr lang="ko-KR" altLang="en-US"/>
              <a:t> 하는지 확인하는것입니다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플레이어 객체의 </a:t>
            </a:r>
            <a:r>
              <a:rPr lang="en-US" altLang="ko-KR"/>
              <a:t>heal</a:t>
            </a:r>
            <a:r>
              <a:rPr lang="ko-KR" altLang="en-US"/>
              <a:t> 메서드를 호출해서 체력을 회복시킵니다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isItemActive</a:t>
            </a:r>
            <a:r>
              <a:rPr lang="ko-KR" altLang="en-US"/>
              <a:t>를 </a:t>
            </a:r>
            <a:r>
              <a:rPr lang="en-US" altLang="ko-KR"/>
              <a:t>false</a:t>
            </a:r>
            <a:r>
              <a:rPr lang="ko-KR" altLang="en-US"/>
              <a:t>로 설정한 이유는 아이템과 플레이어가 충돌했을때 체력을 회복하는데 이후 아이템이 비활성화되면서 더이상 아이템의 효과가 발생하지 않게 하기 위함입니다</a:t>
            </a:r>
          </a:p>
          <a:p>
            <a:pPr>
              <a:defRPr/>
            </a:pPr>
            <a:r>
              <a:rPr lang="en-US" altLang="ko-KR"/>
              <a:t>keyPressed</a:t>
            </a:r>
            <a:r>
              <a:rPr lang="ko-KR" altLang="en-US"/>
              <a:t>는 키를 눌렀을 때 호출되고 </a:t>
            </a:r>
            <a:r>
              <a:rPr lang="en-US" altLang="ko-KR"/>
              <a:t>keyReleased</a:t>
            </a:r>
            <a:r>
              <a:rPr lang="ko-KR" altLang="en-US"/>
              <a:t>는 키를 눌렀다가 뗐을때 호출됩니다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clear()</a:t>
            </a:r>
            <a:r>
              <a:rPr lang="ko-KR" altLang="en-US"/>
              <a:t>메서드로 발사체 리스트를 비우는 이유는 이전 게임에서 사용되었던 발사체들이 남아있을경우 새로운 게임이 시작될때 충돌이나 이동 등 문제가 생길수 있기 때문에</a:t>
            </a:r>
          </a:p>
          <a:p>
            <a:pPr>
              <a:defRPr/>
            </a:pPr>
            <a:r>
              <a:rPr lang="ko-KR" altLang="en-US"/>
              <a:t>메모리 관리 측면에서도 발사체 리스트를 비우는것은 좋은 프로그래밍 관행이라고 합니다</a:t>
            </a:r>
            <a:r>
              <a:rPr lang="en-US" altLang="ko-KR"/>
              <a:t>.</a:t>
            </a:r>
            <a:r>
              <a:rPr lang="ko-KR" altLang="en-US"/>
              <a:t> 그래서 저희도 </a:t>
            </a:r>
            <a:r>
              <a:rPr lang="en-US" altLang="ko-KR"/>
              <a:t>clear</a:t>
            </a:r>
            <a:r>
              <a:rPr lang="ko-KR" altLang="en-US"/>
              <a:t>메서드로 </a:t>
            </a:r>
            <a:r>
              <a:rPr lang="en-US" altLang="ko-KR"/>
              <a:t>resetGame</a:t>
            </a:r>
            <a:r>
              <a:rPr lang="ko-KR" altLang="en-US"/>
              <a:t> 메서드에서 게임 재시작 시에 발사체 리스트 비웠습니다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어택</a:t>
            </a:r>
            <a:r>
              <a:rPr lang="en-US" altLang="ko-KR"/>
              <a:t>1</a:t>
            </a:r>
            <a:r>
              <a:rPr lang="ko-KR" altLang="en-US"/>
              <a:t>은 몬스터의 가장 기본적인 공격으로 랜덤함수를 사용 상 하 좌 우 </a:t>
            </a:r>
            <a:r>
              <a:rPr lang="en-US" altLang="ko-KR"/>
              <a:t>4</a:t>
            </a:r>
            <a:r>
              <a:rPr lang="ko-KR" altLang="en-US"/>
              <a:t>방향중 한곳으로 공격하게 구현했습니다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공격방식에</a:t>
            </a:r>
            <a:r>
              <a:rPr lang="en-US" altLang="ko-KR"/>
              <a:t> attack4(e)</a:t>
            </a:r>
            <a:r>
              <a:rPr lang="ko-KR" altLang="en-US"/>
              <a:t>를 넣어주었지만 마지막 페이즈 이기 때문에 더 어렵게 두가지 공격 방식을 이용하기 위에 </a:t>
            </a:r>
            <a:r>
              <a:rPr lang="en-US" altLang="ko-KR"/>
              <a:t>monsterHealth &lt;=300</a:t>
            </a:r>
            <a:r>
              <a:rPr lang="ko-KR" altLang="en-US"/>
              <a:t> 일때 </a:t>
            </a:r>
            <a:r>
              <a:rPr lang="en-US" altLang="ko-KR"/>
              <a:t>stage = 3;</a:t>
            </a:r>
            <a:r>
              <a:rPr lang="ko-KR" altLang="en-US"/>
              <a:t>을 추가해서 </a:t>
            </a:r>
          </a:p>
          <a:p>
            <a:pPr>
              <a:defRPr/>
            </a:pPr>
            <a:r>
              <a:rPr lang="en-US" altLang="ko-KR"/>
              <a:t>stage3</a:t>
            </a:r>
            <a:r>
              <a:rPr lang="ko-KR" altLang="en-US"/>
              <a:t>에 공격방식을 새로 추가해주었습니다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공격방식에</a:t>
            </a:r>
            <a:r>
              <a:rPr lang="en-US" altLang="ko-KR"/>
              <a:t> attack4(e)</a:t>
            </a:r>
            <a:r>
              <a:rPr lang="ko-KR" altLang="en-US"/>
              <a:t>를 넣어주었지만 마지막 페이즈 이기 때문에 더 어렵게 두가지 공격 방식을 이용하기 위에 </a:t>
            </a:r>
            <a:r>
              <a:rPr lang="en-US" altLang="ko-KR"/>
              <a:t>monsterHealth &lt;=300</a:t>
            </a:r>
            <a:r>
              <a:rPr lang="ko-KR" altLang="en-US"/>
              <a:t> 일때 </a:t>
            </a:r>
            <a:r>
              <a:rPr lang="en-US" altLang="ko-KR"/>
              <a:t>stage = 3;</a:t>
            </a:r>
            <a:r>
              <a:rPr lang="ko-KR" altLang="en-US"/>
              <a:t>을 추가해서 </a:t>
            </a:r>
          </a:p>
          <a:p>
            <a:pPr>
              <a:defRPr/>
            </a:pPr>
            <a:r>
              <a:rPr lang="en-US" altLang="ko-KR"/>
              <a:t>stage3</a:t>
            </a:r>
            <a:r>
              <a:rPr lang="ko-KR" altLang="en-US"/>
              <a:t>에 공격방식을 새로 추가해주었습니다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Player</a:t>
            </a:r>
            <a:r>
              <a:rPr lang="ko-KR" altLang="en-US"/>
              <a:t>생성자로 플레이어의 위치와 크기를 초기화하고</a:t>
            </a:r>
          </a:p>
          <a:p>
            <a:pPr>
              <a:defRPr/>
            </a:pPr>
            <a:r>
              <a:rPr lang="en-US" altLang="ko-KR"/>
              <a:t>heal</a:t>
            </a:r>
            <a:r>
              <a:rPr lang="ko-KR" altLang="en-US"/>
              <a:t> 메서드로 플레이어의 체력을 회복합니다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move</a:t>
            </a:r>
            <a:r>
              <a:rPr lang="ko-KR" altLang="en-US"/>
              <a:t>메서드로 플레이어의 움직임을 화면을 벗어나지 않는 공간에서 움직일수 있게 구현했습니다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Monster</a:t>
            </a:r>
            <a:r>
              <a:rPr lang="ko-KR" altLang="en-US"/>
              <a:t>생성자는 super 키워드를 사용하여 상위 클래스인 Rectangle의 생성자를 호출하여 몬스터의 위치와 크기를 초기화했고</a:t>
            </a:r>
          </a:p>
          <a:p>
            <a:pPr>
              <a:defRPr/>
            </a:pPr>
            <a:r>
              <a:rPr lang="en-US" altLang="ko-KR"/>
              <a:t>chasePlayer</a:t>
            </a:r>
            <a:r>
              <a:rPr lang="ko-KR" altLang="en-US"/>
              <a:t>메서드로 몬스터가 플레이어를 추적하도록 메서드를 구현했습니다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rgbClr val="595959"/>
                </a:solidFill>
              </a:rPr>
              <a:t>Projectile생성자는 </a:t>
            </a:r>
            <a:r>
              <a:rPr lang="ko-KR" altLang="en-US"/>
              <a:t>공격의 초기 위치와 이동 속도를 받아와 객체를 초기화합니다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move</a:t>
            </a:r>
            <a:r>
              <a:rPr lang="ko-KR" altLang="en-US"/>
              <a:t>메서드에서는 </a:t>
            </a:r>
            <a:r>
              <a:rPr lang="en-US" altLang="ko-KR"/>
              <a:t>dx</a:t>
            </a:r>
            <a:r>
              <a:rPr lang="ko-KR" altLang="en-US"/>
              <a:t>에 </a:t>
            </a:r>
            <a:r>
              <a:rPr lang="en-US" altLang="ko-KR"/>
              <a:t>x</a:t>
            </a:r>
            <a:r>
              <a:rPr lang="ko-KR" altLang="en-US"/>
              <a:t>를 더하고 </a:t>
            </a:r>
            <a:r>
              <a:rPr lang="en-US" altLang="ko-KR"/>
              <a:t>dy</a:t>
            </a:r>
            <a:r>
              <a:rPr lang="ko-KR" altLang="en-US"/>
              <a:t>에 </a:t>
            </a:r>
            <a:r>
              <a:rPr lang="en-US" altLang="ko-KR"/>
              <a:t>y</a:t>
            </a:r>
            <a:r>
              <a:rPr lang="ko-KR" altLang="en-US"/>
              <a:t>를 더하면서 좌표에서 이동하는 방식을 사용했습니다</a:t>
            </a:r>
          </a:p>
          <a:p>
            <a:pPr>
              <a:defRPr/>
            </a:pPr>
            <a:r>
              <a:rPr lang="en-US" altLang="ko-KR"/>
              <a:t>isOffScreen</a:t>
            </a:r>
            <a:r>
              <a:rPr lang="ko-KR" altLang="en-US"/>
              <a:t>메서드는 공격이 화면 밖으로 벗어났는지 여부를 판단하도록 구현했습니다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rgbClr val="595959"/>
                </a:solidFill>
              </a:rPr>
              <a:t>타이틀 이미지와 게임 실행버튼</a:t>
            </a:r>
            <a:r>
              <a:rPr lang="en-US" altLang="ko-KR">
                <a:solidFill>
                  <a:srgbClr val="595959"/>
                </a:solidFill>
              </a:rPr>
              <a:t>,</a:t>
            </a:r>
            <a:r>
              <a:rPr lang="ko-KR" altLang="en-US">
                <a:solidFill>
                  <a:srgbClr val="595959"/>
                </a:solidFill>
              </a:rPr>
              <a:t> 기록저장</a:t>
            </a:r>
            <a:r>
              <a:rPr lang="en-US" altLang="ko-KR">
                <a:solidFill>
                  <a:srgbClr val="595959"/>
                </a:solidFill>
              </a:rPr>
              <a:t>,</a:t>
            </a:r>
            <a:r>
              <a:rPr lang="ko-KR" altLang="en-US">
                <a:solidFill>
                  <a:srgbClr val="595959"/>
                </a:solidFill>
              </a:rPr>
              <a:t> 도움말</a:t>
            </a:r>
            <a:r>
              <a:rPr lang="en-US" altLang="ko-KR">
                <a:solidFill>
                  <a:srgbClr val="595959"/>
                </a:solidFill>
              </a:rPr>
              <a:t>,</a:t>
            </a:r>
            <a:r>
              <a:rPr lang="ko-KR" altLang="en-US">
                <a:solidFill>
                  <a:srgbClr val="595959"/>
                </a:solidFill>
              </a:rPr>
              <a:t> 뒤로가기 버튼 등 사용자의 편의를 위한 레이아웃을 구성했습니다</a:t>
            </a:r>
            <a:r>
              <a:rPr lang="en-US" altLang="ko-KR">
                <a:solidFill>
                  <a:srgbClr val="595959"/>
                </a:solidFill>
              </a:rPr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1402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2023-06-20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2023-06-20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2023-06-20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2023-06-20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2023-06-20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2023-06-20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9A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0142" y="1818989"/>
            <a:ext cx="5491716" cy="2834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9000" b="1">
                <a:solidFill>
                  <a:srgbClr val="0000FF"/>
                </a:solidFill>
              </a:rPr>
              <a:t>개</a:t>
            </a:r>
            <a:r>
              <a:rPr lang="ko-KR" altLang="en-US" sz="9000" b="1">
                <a:solidFill>
                  <a:srgbClr val="EB5800"/>
                </a:solidFill>
              </a:rPr>
              <a:t>발</a:t>
            </a:r>
            <a:r>
              <a:rPr lang="ko-KR" altLang="en-US" sz="9000" b="1">
                <a:solidFill>
                  <a:srgbClr val="FFD700"/>
                </a:solidFill>
              </a:rPr>
              <a:t>새</a:t>
            </a:r>
            <a:r>
              <a:rPr lang="ko-KR" altLang="en-US" sz="9000" b="1">
                <a:solidFill>
                  <a:srgbClr val="FF0000"/>
                </a:solidFill>
              </a:rPr>
              <a:t>발</a:t>
            </a:r>
            <a:r>
              <a:rPr lang="ko-KR" altLang="en-US" sz="9000" b="1">
                <a:solidFill>
                  <a:srgbClr val="FFFFFF"/>
                </a:solidFill>
              </a:rPr>
              <a:t> </a:t>
            </a:r>
            <a:r>
              <a:rPr lang="en-US" altLang="ko-KR" sz="9000" b="1">
                <a:solidFill>
                  <a:srgbClr val="FFFFFF"/>
                </a:solidFill>
              </a:rPr>
              <a:t>Project</a:t>
            </a:r>
            <a:endParaRPr lang="ko-KR" altLang="en-US" sz="9000" b="1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32676" y="6492621"/>
            <a:ext cx="2359324" cy="365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D9D9D9"/>
                </a:solidFill>
              </a:rPr>
              <a:t>Coding by G.G Team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44018" y="-99441"/>
            <a:ext cx="3215640" cy="707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b="1">
                <a:solidFill>
                  <a:schemeClr val="dk1"/>
                </a:solidFill>
              </a:rPr>
              <a:t>코드</a:t>
            </a:r>
            <a:r>
              <a:rPr lang="en-US" altLang="ko-KR" sz="4000" b="1">
                <a:solidFill>
                  <a:schemeClr val="dk1"/>
                </a:solidFill>
              </a:rPr>
              <a:t> </a:t>
            </a:r>
            <a:r>
              <a:rPr lang="en-US" altLang="ko-KR" sz="2000" b="1">
                <a:solidFill>
                  <a:schemeClr val="dk1"/>
                </a:solidFill>
              </a:rPr>
              <a:t>Game.java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32676" y="6492621"/>
            <a:ext cx="2359324" cy="36537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D9D9D9"/>
                </a:solidFill>
              </a:rPr>
              <a:t>Coding by G.G Team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2569" y="944159"/>
            <a:ext cx="8353044" cy="3665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320153" y="944159"/>
            <a:ext cx="4752594" cy="1557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595959"/>
                </a:solidFill>
              </a:rPr>
              <a:t>Game</a:t>
            </a:r>
            <a:r>
              <a:rPr lang="ko-KR" altLang="en-US">
                <a:solidFill>
                  <a:srgbClr val="595959"/>
                </a:solidFill>
              </a:rPr>
              <a:t> 클래스</a:t>
            </a:r>
          </a:p>
          <a:p>
            <a:pPr>
              <a:defRPr/>
            </a:pPr>
            <a:endParaRPr lang="en-US" altLang="ko-KR">
              <a:solidFill>
                <a:srgbClr val="595959"/>
              </a:solidFill>
            </a:endParaRPr>
          </a:p>
          <a:p>
            <a:pPr>
              <a:defRPr/>
            </a:pPr>
            <a:r>
              <a:rPr lang="en-US" altLang="ko-KR" sz="1500">
                <a:solidFill>
                  <a:srgbClr val="595959"/>
                </a:solidFill>
              </a:rPr>
              <a:t>JPanel</a:t>
            </a:r>
            <a:r>
              <a:rPr lang="ko-KR" altLang="en-US" sz="1500">
                <a:solidFill>
                  <a:srgbClr val="595959"/>
                </a:solidFill>
              </a:rPr>
              <a:t>을 상속받고</a:t>
            </a:r>
          </a:p>
          <a:p>
            <a:pPr>
              <a:defRPr/>
            </a:pPr>
            <a:r>
              <a:rPr lang="ko-KR" altLang="en-US" sz="1500">
                <a:solidFill>
                  <a:srgbClr val="595959"/>
                </a:solidFill>
              </a:rPr>
              <a:t>ActionListener와 KeyListener를 구현한다</a:t>
            </a:r>
            <a:r>
              <a:rPr lang="en-US" altLang="ko-KR" sz="1500">
                <a:solidFill>
                  <a:srgbClr val="595959"/>
                </a:solidFill>
              </a:rPr>
              <a:t>.</a:t>
            </a:r>
          </a:p>
          <a:p>
            <a:pPr>
              <a:defRPr/>
            </a:pPr>
            <a:r>
              <a:rPr lang="ko-KR" altLang="en-US" sz="1500">
                <a:solidFill>
                  <a:srgbClr val="595959"/>
                </a:solidFill>
              </a:rPr>
              <a:t>게임에 필요한 각종 변수를 선언</a:t>
            </a:r>
          </a:p>
          <a:p>
            <a:pPr>
              <a:defRPr/>
            </a:pPr>
            <a:r>
              <a:rPr lang="ko-KR" altLang="en-US" sz="1500">
                <a:solidFill>
                  <a:srgbClr val="595959"/>
                </a:solidFill>
              </a:rPr>
              <a:t> 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07289" y="944159"/>
            <a:ext cx="6768846" cy="5548462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 rot="10800000">
            <a:off x="3068866" y="368016"/>
            <a:ext cx="9123134" cy="7"/>
          </a:xfrm>
          <a:prstGeom prst="line">
            <a:avLst/>
          </a:prstGeom>
          <a:ln w="38100">
            <a:solidFill>
              <a:srgbClr val="B3D1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44018" y="-99441"/>
            <a:ext cx="3215640" cy="707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b="1">
                <a:solidFill>
                  <a:schemeClr val="dk1"/>
                </a:solidFill>
              </a:rPr>
              <a:t>코드</a:t>
            </a:r>
            <a:r>
              <a:rPr lang="en-US" altLang="ko-KR" sz="4000" b="1">
                <a:solidFill>
                  <a:schemeClr val="dk1"/>
                </a:solidFill>
              </a:rPr>
              <a:t> </a:t>
            </a:r>
            <a:r>
              <a:rPr lang="en-US" altLang="ko-KR" sz="2000" b="1">
                <a:solidFill>
                  <a:schemeClr val="dk1"/>
                </a:solidFill>
              </a:rPr>
              <a:t>Game.java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32676" y="6492621"/>
            <a:ext cx="2359324" cy="36537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D9D9D9"/>
                </a:solidFill>
              </a:rPr>
              <a:t>Coding by G.G Team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2569" y="944159"/>
            <a:ext cx="8353044" cy="3665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320152" y="944159"/>
            <a:ext cx="4752594" cy="2054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595959"/>
                </a:solidFill>
              </a:rPr>
              <a:t>Game()</a:t>
            </a:r>
            <a:r>
              <a:rPr lang="ko-KR" altLang="en-US">
                <a:solidFill>
                  <a:srgbClr val="595959"/>
                </a:solidFill>
              </a:rPr>
              <a:t> 생성자</a:t>
            </a:r>
          </a:p>
          <a:p>
            <a:pPr>
              <a:defRPr/>
            </a:pPr>
            <a:endParaRPr lang="en-US" altLang="ko-KR">
              <a:solidFill>
                <a:srgbClr val="595959"/>
              </a:solidFill>
            </a:endParaRPr>
          </a:p>
          <a:p>
            <a:pPr>
              <a:defRPr/>
            </a:pPr>
            <a:r>
              <a:rPr lang="ko-KR" altLang="en-US" sz="1500">
                <a:solidFill>
                  <a:srgbClr val="595959"/>
                </a:solidFill>
              </a:rPr>
              <a:t>JPanel의 크기와 배경을 설정, 포커스 설정, KeyListener 추가</a:t>
            </a:r>
          </a:p>
          <a:p>
            <a:pPr>
              <a:defRPr/>
            </a:pPr>
            <a:endParaRPr lang="ko-KR" altLang="en-US" sz="1500">
              <a:solidFill>
                <a:srgbClr val="595959"/>
              </a:solidFill>
            </a:endParaRPr>
          </a:p>
          <a:p>
            <a:pPr>
              <a:defRPr/>
            </a:pPr>
            <a:r>
              <a:rPr lang="ko-KR" altLang="en-US" sz="1500">
                <a:solidFill>
                  <a:srgbClr val="595959"/>
                </a:solidFill>
              </a:rPr>
              <a:t>플레이어와 몬스터의 초기 위치, 체력 등 초기화 설정</a:t>
            </a:r>
          </a:p>
          <a:p>
            <a:pPr>
              <a:defRPr/>
            </a:pPr>
            <a:r>
              <a:rPr lang="ko-KR" altLang="en-US" sz="1500">
                <a:solidFill>
                  <a:srgbClr val="595959"/>
                </a:solidFill>
              </a:rPr>
              <a:t>타이머를 생성하고 시작</a:t>
            </a:r>
          </a:p>
          <a:p>
            <a:pPr>
              <a:defRPr/>
            </a:pPr>
            <a:r>
              <a:rPr lang="ko-KR" altLang="en-US">
                <a:solidFill>
                  <a:srgbClr val="595959"/>
                </a:solidFill>
              </a:rPr>
              <a:t> 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07289" y="944159"/>
            <a:ext cx="6768846" cy="5548462"/>
          </a:xfrm>
          <a:prstGeom prst="rect">
            <a:avLst/>
          </a:prstGeom>
          <a:blipFill rotWithShape="0">
            <a:blip r:embed="rId3">
              <a:alphaModFix/>
              <a:lum/>
            </a:blip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23316" y="3789045"/>
            <a:ext cx="4824603" cy="230428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5807964" y="4365117"/>
            <a:ext cx="259232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8184261" y="3933063"/>
            <a:ext cx="1728216" cy="936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595959"/>
                </a:solidFill>
              </a:rPr>
              <a:t>예외처리</a:t>
            </a:r>
          </a:p>
        </p:txBody>
      </p:sp>
      <p:cxnSp>
        <p:nvCxnSpPr>
          <p:cNvPr id="47" name="직선 연결선 46"/>
          <p:cNvCxnSpPr/>
          <p:nvPr/>
        </p:nvCxnSpPr>
        <p:spPr>
          <a:xfrm rot="10800000">
            <a:off x="1055370" y="5733288"/>
            <a:ext cx="93611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rot="10800000">
            <a:off x="3068866" y="332613"/>
            <a:ext cx="9123134" cy="7"/>
          </a:xfrm>
          <a:prstGeom prst="line">
            <a:avLst/>
          </a:prstGeom>
          <a:ln w="38100">
            <a:solidFill>
              <a:srgbClr val="B3D1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44018" y="-99441"/>
            <a:ext cx="3215640" cy="707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b="1">
                <a:solidFill>
                  <a:schemeClr val="dk1"/>
                </a:solidFill>
              </a:rPr>
              <a:t>코드</a:t>
            </a:r>
            <a:r>
              <a:rPr lang="en-US" altLang="ko-KR" sz="4000" b="1">
                <a:solidFill>
                  <a:schemeClr val="dk1"/>
                </a:solidFill>
              </a:rPr>
              <a:t> </a:t>
            </a:r>
            <a:r>
              <a:rPr lang="en-US" altLang="ko-KR" sz="2000" b="1">
                <a:solidFill>
                  <a:schemeClr val="dk1"/>
                </a:solidFill>
              </a:rPr>
              <a:t>Game.java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32676" y="6492621"/>
            <a:ext cx="2359324" cy="36537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D9D9D9"/>
                </a:solidFill>
              </a:rPr>
              <a:t>Coding by G.G Team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2569" y="944159"/>
            <a:ext cx="8353044" cy="3665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320153" y="944159"/>
            <a:ext cx="4752594" cy="1320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595959"/>
                </a:solidFill>
              </a:rPr>
              <a:t>actionPerformed</a:t>
            </a:r>
            <a:r>
              <a:rPr lang="ko-KR" altLang="en-US">
                <a:solidFill>
                  <a:srgbClr val="595959"/>
                </a:solidFill>
              </a:rPr>
              <a:t> 메서드</a:t>
            </a:r>
          </a:p>
          <a:p>
            <a:pPr>
              <a:defRPr/>
            </a:pPr>
            <a:endParaRPr lang="en-US" altLang="ko-KR">
              <a:solidFill>
                <a:srgbClr val="595959"/>
              </a:solidFill>
            </a:endParaRPr>
          </a:p>
          <a:p>
            <a:pPr>
              <a:defRPr/>
            </a:pPr>
            <a:r>
              <a:rPr lang="ko-KR" altLang="en-US" sz="1500">
                <a:solidFill>
                  <a:srgbClr val="595959"/>
                </a:solidFill>
              </a:rPr>
              <a:t>게임의 주요 동작을 처리하고, 플레이어와 몬스터의 움직임, 공격, 충돌 처리, 아이템 생성과 충돌 등을 관리</a:t>
            </a:r>
          </a:p>
          <a:p>
            <a:pPr>
              <a:defRPr/>
            </a:pPr>
            <a:r>
              <a:rPr lang="ko-KR" altLang="en-US" sz="1500">
                <a:solidFill>
                  <a:srgbClr val="595959"/>
                </a:solidFill>
              </a:rPr>
              <a:t> 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07289" y="944159"/>
            <a:ext cx="6768846" cy="5548462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1631442" y="1268730"/>
            <a:ext cx="6480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703451" y="5229225"/>
            <a:ext cx="1008126" cy="216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>
            <a:off x="3071622" y="533723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783586" y="5337238"/>
            <a:ext cx="86410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791712" y="5229225"/>
            <a:ext cx="1800225" cy="684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플레이어와 아이템의 충돌을 검사하는 메서드</a:t>
            </a:r>
          </a:p>
        </p:txBody>
      </p:sp>
      <p:cxnSp>
        <p:nvCxnSpPr>
          <p:cNvPr id="52" name="직선 연결선 51"/>
          <p:cNvCxnSpPr/>
          <p:nvPr/>
        </p:nvCxnSpPr>
        <p:spPr>
          <a:xfrm rot="10800000">
            <a:off x="3068866" y="368016"/>
            <a:ext cx="9123134" cy="7"/>
          </a:xfrm>
          <a:prstGeom prst="line">
            <a:avLst/>
          </a:prstGeom>
          <a:ln w="38100">
            <a:solidFill>
              <a:srgbClr val="B3D1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44018" y="-99441"/>
            <a:ext cx="3215640" cy="707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b="1">
                <a:solidFill>
                  <a:schemeClr val="dk1"/>
                </a:solidFill>
              </a:rPr>
              <a:t>코드</a:t>
            </a:r>
            <a:r>
              <a:rPr lang="en-US" altLang="ko-KR" sz="4000" b="1">
                <a:solidFill>
                  <a:schemeClr val="dk1"/>
                </a:solidFill>
              </a:rPr>
              <a:t> </a:t>
            </a:r>
            <a:r>
              <a:rPr lang="en-US" altLang="ko-KR" sz="2000" b="1">
                <a:solidFill>
                  <a:schemeClr val="dk1"/>
                </a:solidFill>
              </a:rPr>
              <a:t>Game.java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32676" y="6492621"/>
            <a:ext cx="2359324" cy="36537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D9D9D9"/>
                </a:solidFill>
              </a:rPr>
              <a:t>Coding by G.G Team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2569" y="944159"/>
            <a:ext cx="8353044" cy="3665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320153" y="944159"/>
            <a:ext cx="4752594" cy="1092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595959"/>
                </a:solidFill>
              </a:rPr>
              <a:t>paintComponent</a:t>
            </a:r>
            <a:r>
              <a:rPr lang="ko-KR" altLang="en-US">
                <a:solidFill>
                  <a:srgbClr val="595959"/>
                </a:solidFill>
              </a:rPr>
              <a:t> 메서드</a:t>
            </a:r>
          </a:p>
          <a:p>
            <a:pPr>
              <a:defRPr/>
            </a:pPr>
            <a:endParaRPr lang="en-US" altLang="ko-KR">
              <a:solidFill>
                <a:srgbClr val="595959"/>
              </a:solidFill>
            </a:endParaRPr>
          </a:p>
          <a:p>
            <a:pPr>
              <a:defRPr/>
            </a:pPr>
            <a:r>
              <a:rPr lang="ko-KR" altLang="en-US" sz="1500">
                <a:solidFill>
                  <a:srgbClr val="595959"/>
                </a:solidFill>
              </a:rPr>
              <a:t>게임의 이미지 관련 처리를 하는 메서드</a:t>
            </a:r>
          </a:p>
          <a:p>
            <a:pPr>
              <a:defRPr/>
            </a:pPr>
            <a:r>
              <a:rPr lang="ko-KR" altLang="en-US" sz="1500">
                <a:solidFill>
                  <a:srgbClr val="595959"/>
                </a:solidFill>
              </a:rPr>
              <a:t> 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07289" y="944159"/>
            <a:ext cx="6768846" cy="5548462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 rot="10800000">
            <a:off x="3068866" y="368016"/>
            <a:ext cx="9123134" cy="7"/>
          </a:xfrm>
          <a:prstGeom prst="line">
            <a:avLst/>
          </a:prstGeom>
          <a:ln w="38100">
            <a:solidFill>
              <a:srgbClr val="B3D1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44018" y="-99441"/>
            <a:ext cx="3215640" cy="707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b="1">
                <a:solidFill>
                  <a:schemeClr val="dk1"/>
                </a:solidFill>
              </a:rPr>
              <a:t>코드</a:t>
            </a:r>
            <a:r>
              <a:rPr lang="en-US" altLang="ko-KR" sz="4000" b="1">
                <a:solidFill>
                  <a:schemeClr val="dk1"/>
                </a:solidFill>
              </a:rPr>
              <a:t> </a:t>
            </a:r>
            <a:r>
              <a:rPr lang="en-US" altLang="ko-KR" sz="2000" b="1">
                <a:solidFill>
                  <a:schemeClr val="dk1"/>
                </a:solidFill>
              </a:rPr>
              <a:t>Game.java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32676" y="6492621"/>
            <a:ext cx="2359324" cy="36537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D9D9D9"/>
                </a:solidFill>
              </a:rPr>
              <a:t>Coding by G.G Team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2569" y="944159"/>
            <a:ext cx="8353044" cy="3665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320153" y="944159"/>
            <a:ext cx="4752594" cy="1778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595959"/>
                </a:solidFill>
              </a:rPr>
              <a:t>checkItemCollision()</a:t>
            </a:r>
            <a:r>
              <a:rPr lang="ko-KR" altLang="en-US">
                <a:solidFill>
                  <a:srgbClr val="595959"/>
                </a:solidFill>
              </a:rPr>
              <a:t>메서드</a:t>
            </a:r>
          </a:p>
          <a:p>
            <a:pPr>
              <a:defRPr/>
            </a:pPr>
            <a:endParaRPr lang="en-US" altLang="ko-KR">
              <a:solidFill>
                <a:srgbClr val="595959"/>
              </a:solidFill>
            </a:endParaRPr>
          </a:p>
          <a:p>
            <a:pPr>
              <a:defRPr/>
            </a:pPr>
            <a:r>
              <a:rPr lang="ko-KR" altLang="en-US" sz="1500">
                <a:solidFill>
                  <a:srgbClr val="595959"/>
                </a:solidFill>
              </a:rPr>
              <a:t>플레이어와 아이템 간의 충돌을 감지하고 처리하는 역할을 합니다.</a:t>
            </a:r>
          </a:p>
          <a:p>
            <a:pPr>
              <a:defRPr/>
            </a:pPr>
            <a:endParaRPr lang="ko-KR" altLang="en-US" sz="1500">
              <a:solidFill>
                <a:srgbClr val="595959"/>
              </a:solidFill>
            </a:endParaRPr>
          </a:p>
          <a:p>
            <a:pPr>
              <a:defRPr/>
            </a:pPr>
            <a:endParaRPr lang="ko-KR" altLang="en-US" sz="1500">
              <a:solidFill>
                <a:srgbClr val="595959"/>
              </a:solidFill>
            </a:endParaRPr>
          </a:p>
          <a:p>
            <a:pPr>
              <a:defRPr/>
            </a:pPr>
            <a:r>
              <a:rPr lang="ko-KR" altLang="en-US" sz="1500">
                <a:solidFill>
                  <a:srgbClr val="595959"/>
                </a:solidFill>
              </a:rPr>
              <a:t> 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07289" y="944159"/>
            <a:ext cx="6768846" cy="5548462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320153" y="2767965"/>
            <a:ext cx="4752594" cy="1097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595959"/>
                </a:solidFill>
              </a:rPr>
              <a:t>key </a:t>
            </a:r>
            <a:r>
              <a:rPr lang="ko-KR" altLang="en-US">
                <a:solidFill>
                  <a:srgbClr val="595959"/>
                </a:solidFill>
              </a:rPr>
              <a:t>관련</a:t>
            </a:r>
            <a:r>
              <a:rPr lang="en-US" altLang="ko-KR">
                <a:solidFill>
                  <a:srgbClr val="595959"/>
                </a:solidFill>
              </a:rPr>
              <a:t>()</a:t>
            </a:r>
            <a:r>
              <a:rPr lang="ko-KR" altLang="en-US">
                <a:solidFill>
                  <a:srgbClr val="595959"/>
                </a:solidFill>
              </a:rPr>
              <a:t>메서드</a:t>
            </a:r>
          </a:p>
          <a:p>
            <a:pPr>
              <a:defRPr/>
            </a:pPr>
            <a:endParaRPr lang="en-US" altLang="ko-KR">
              <a:solidFill>
                <a:srgbClr val="595959"/>
              </a:solidFill>
            </a:endParaRPr>
          </a:p>
          <a:p>
            <a:pPr>
              <a:defRPr/>
            </a:pPr>
            <a:r>
              <a:rPr lang="ko-KR" altLang="en-US" sz="1500">
                <a:solidFill>
                  <a:srgbClr val="595959"/>
                </a:solidFill>
              </a:rPr>
              <a:t>키 입력에 따른 상태를 저장하고, 해당 상태에 따라 게임 동작을 제어합니다.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559433" y="1157478"/>
            <a:ext cx="360045" cy="1832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063496" y="1157478"/>
            <a:ext cx="720090" cy="1832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 rot="10800000">
            <a:off x="3068866" y="368016"/>
            <a:ext cx="9123134" cy="7"/>
          </a:xfrm>
          <a:prstGeom prst="line">
            <a:avLst/>
          </a:prstGeom>
          <a:ln w="38100">
            <a:solidFill>
              <a:srgbClr val="B3D1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44018" y="-99441"/>
            <a:ext cx="3215640" cy="707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b="1">
                <a:solidFill>
                  <a:schemeClr val="dk1"/>
                </a:solidFill>
              </a:rPr>
              <a:t>코드</a:t>
            </a:r>
            <a:r>
              <a:rPr lang="en-US" altLang="ko-KR" sz="4000" b="1">
                <a:solidFill>
                  <a:schemeClr val="dk1"/>
                </a:solidFill>
              </a:rPr>
              <a:t> </a:t>
            </a:r>
            <a:r>
              <a:rPr lang="en-US" altLang="ko-KR" sz="2000" b="1">
                <a:solidFill>
                  <a:schemeClr val="dk1"/>
                </a:solidFill>
              </a:rPr>
              <a:t>Game.java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32676" y="6492621"/>
            <a:ext cx="2359324" cy="36537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D9D9D9"/>
                </a:solidFill>
              </a:rPr>
              <a:t>Coding by G.G Team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2569" y="944159"/>
            <a:ext cx="8353044" cy="3665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320153" y="944159"/>
            <a:ext cx="4752594" cy="1549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595959"/>
                </a:solidFill>
              </a:rPr>
              <a:t>firePlayerProjectile</a:t>
            </a:r>
            <a:r>
              <a:rPr lang="ko-KR" altLang="en-US">
                <a:solidFill>
                  <a:srgbClr val="595959"/>
                </a:solidFill>
              </a:rPr>
              <a:t> 메서드</a:t>
            </a:r>
          </a:p>
          <a:p>
            <a:pPr>
              <a:defRPr/>
            </a:pPr>
            <a:endParaRPr lang="en-US" altLang="ko-KR">
              <a:solidFill>
                <a:srgbClr val="595959"/>
              </a:solidFill>
            </a:endParaRPr>
          </a:p>
          <a:p>
            <a:pPr>
              <a:defRPr/>
            </a:pPr>
            <a:r>
              <a:rPr lang="ko-KR" altLang="en-US" sz="1500">
                <a:solidFill>
                  <a:srgbClr val="595959"/>
                </a:solidFill>
              </a:rPr>
              <a:t>플레이어의 현재 위치와 키 입력 상태에 따라 발사체를 생성하고 이동 속도를 설정하여 </a:t>
            </a:r>
            <a:r>
              <a:rPr lang="en-US" altLang="ko-KR" sz="1500">
                <a:solidFill>
                  <a:srgbClr val="595959"/>
                </a:solidFill>
              </a:rPr>
              <a:t>Array</a:t>
            </a:r>
            <a:r>
              <a:rPr lang="ko-KR" altLang="en-US" sz="1500">
                <a:solidFill>
                  <a:srgbClr val="595959"/>
                </a:solidFill>
              </a:rPr>
              <a:t>리스트에 추가</a:t>
            </a:r>
            <a:r>
              <a:rPr lang="en-US" altLang="ko-KR" sz="1500">
                <a:solidFill>
                  <a:srgbClr val="595959"/>
                </a:solidFill>
              </a:rPr>
              <a:t>,</a:t>
            </a:r>
            <a:r>
              <a:rPr lang="ko-KR" altLang="en-US" sz="1500">
                <a:solidFill>
                  <a:srgbClr val="595959"/>
                </a:solidFill>
              </a:rPr>
              <a:t> 이를 통해 플레이어가 발사체를 발사할 수 있게 됩니다.</a:t>
            </a:r>
          </a:p>
          <a:p>
            <a:pPr>
              <a:defRPr/>
            </a:pPr>
            <a:r>
              <a:rPr lang="ko-KR" altLang="en-US" sz="1500">
                <a:solidFill>
                  <a:srgbClr val="595959"/>
                </a:solidFill>
              </a:rPr>
              <a:t> 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07289" y="944159"/>
            <a:ext cx="6768846" cy="5548462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320153" y="2943266"/>
            <a:ext cx="4752594" cy="1322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595959"/>
                </a:solidFill>
              </a:rPr>
              <a:t>resetGame </a:t>
            </a:r>
            <a:r>
              <a:rPr lang="ko-KR" altLang="en-US">
                <a:solidFill>
                  <a:srgbClr val="595959"/>
                </a:solidFill>
              </a:rPr>
              <a:t>메서드</a:t>
            </a:r>
          </a:p>
          <a:p>
            <a:pPr>
              <a:defRPr/>
            </a:pPr>
            <a:endParaRPr lang="en-US" altLang="ko-KR">
              <a:solidFill>
                <a:srgbClr val="595959"/>
              </a:solidFill>
            </a:endParaRPr>
          </a:p>
          <a:p>
            <a:pPr>
              <a:defRPr/>
            </a:pPr>
            <a:r>
              <a:rPr lang="ko-KR" altLang="en-US" sz="1500">
                <a:solidFill>
                  <a:srgbClr val="595959"/>
                </a:solidFill>
              </a:rPr>
              <a:t>게임 초기화, 플레이어와 몬스터의 위치와 체력 등이 초기 상태로 설정됩니다.</a:t>
            </a:r>
          </a:p>
          <a:p>
            <a:pPr>
              <a:defRPr/>
            </a:pPr>
            <a:r>
              <a:rPr lang="ko-KR" altLang="en-US" sz="1500">
                <a:solidFill>
                  <a:srgbClr val="595959"/>
                </a:solidFill>
              </a:rPr>
              <a:t> </a:t>
            </a:r>
          </a:p>
        </p:txBody>
      </p:sp>
      <p:sp>
        <p:nvSpPr>
          <p:cNvPr id="54" name="직사각형 53"/>
          <p:cNvSpPr/>
          <p:nvPr/>
        </p:nvSpPr>
        <p:spPr>
          <a:xfrm flipH="1">
            <a:off x="742569" y="5481256"/>
            <a:ext cx="3409188" cy="2520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cxnSp>
        <p:nvCxnSpPr>
          <p:cNvPr id="55" name="직선 연결선 54"/>
          <p:cNvCxnSpPr/>
          <p:nvPr/>
        </p:nvCxnSpPr>
        <p:spPr>
          <a:xfrm rot="10800000">
            <a:off x="3068866" y="368016"/>
            <a:ext cx="9123134" cy="7"/>
          </a:xfrm>
          <a:prstGeom prst="line">
            <a:avLst/>
          </a:prstGeom>
          <a:ln w="38100">
            <a:solidFill>
              <a:srgbClr val="B3D1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44018" y="-99441"/>
            <a:ext cx="3215640" cy="707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b="1">
                <a:solidFill>
                  <a:schemeClr val="dk1"/>
                </a:solidFill>
              </a:rPr>
              <a:t>코드</a:t>
            </a:r>
            <a:r>
              <a:rPr lang="en-US" altLang="ko-KR" sz="4000" b="1">
                <a:solidFill>
                  <a:schemeClr val="dk1"/>
                </a:solidFill>
              </a:rPr>
              <a:t> </a:t>
            </a:r>
            <a:r>
              <a:rPr lang="en-US" altLang="ko-KR" sz="2000" b="1">
                <a:solidFill>
                  <a:schemeClr val="dk1"/>
                </a:solidFill>
              </a:rPr>
              <a:t>Game.java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32676" y="6492621"/>
            <a:ext cx="2359324" cy="36537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D9D9D9"/>
                </a:solidFill>
              </a:rPr>
              <a:t>Coding by G.G Team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3316" y="2607183"/>
            <a:ext cx="2016252" cy="772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>
                <a:solidFill>
                  <a:srgbClr val="595959"/>
                </a:solidFill>
              </a:rPr>
              <a:t>몬스터의 공격 흐름</a:t>
            </a:r>
          </a:p>
          <a:p>
            <a:pPr>
              <a:defRPr/>
            </a:pPr>
            <a:endParaRPr lang="ko-KR" altLang="en-US" sz="1500">
              <a:solidFill>
                <a:srgbClr val="595959"/>
              </a:solidFill>
            </a:endParaRPr>
          </a:p>
          <a:p>
            <a:pPr>
              <a:defRPr/>
            </a:pPr>
            <a:endParaRPr lang="en-US" altLang="ko-KR" sz="1500">
              <a:solidFill>
                <a:srgbClr val="595959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76542" y="836676"/>
            <a:ext cx="5184648" cy="1620732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 </a:t>
            </a:r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 rot="10800000">
            <a:off x="3068866" y="368016"/>
            <a:ext cx="9123134" cy="7"/>
          </a:xfrm>
          <a:prstGeom prst="line">
            <a:avLst/>
          </a:prstGeom>
          <a:ln w="38100">
            <a:solidFill>
              <a:srgbClr val="B3D1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55370" y="973496"/>
            <a:ext cx="1152144" cy="1440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6312026" y="486537"/>
            <a:ext cx="5184648" cy="5884926"/>
          </a:xfrm>
          <a:prstGeom prst="rect">
            <a:avLst/>
          </a:prstGeom>
          <a:blipFill rotWithShape="1">
            <a:blip r:embed="rId4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1199388" y="3212973"/>
            <a:ext cx="2592324" cy="2520315"/>
          </a:xfrm>
          <a:prstGeom prst="ellipse">
            <a:avLst/>
          </a:prstGeom>
          <a:solidFill>
            <a:srgbClr val="A6A7D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몬스터</a:t>
            </a: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3071622" y="4473130"/>
            <a:ext cx="1656207" cy="0"/>
          </a:xfrm>
          <a:prstGeom prst="straightConnector1">
            <a:avLst/>
          </a:prstGeom>
          <a:ln>
            <a:solidFill>
              <a:schemeClr val="accent1">
                <a:satMod val="10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rot="10800000">
            <a:off x="335280" y="4473130"/>
            <a:ext cx="1440180" cy="0"/>
          </a:xfrm>
          <a:prstGeom prst="straightConnector1">
            <a:avLst/>
          </a:prstGeom>
          <a:ln>
            <a:solidFill>
              <a:schemeClr val="accent1">
                <a:satMod val="10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rot="16200000" flipH="1">
            <a:off x="1744408" y="5620321"/>
            <a:ext cx="1502283" cy="0"/>
          </a:xfrm>
          <a:prstGeom prst="straightConnector1">
            <a:avLst/>
          </a:prstGeom>
          <a:ln>
            <a:solidFill>
              <a:schemeClr val="accent1">
                <a:satMod val="10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rot="16200000">
            <a:off x="1955482" y="3392995"/>
            <a:ext cx="1080135" cy="0"/>
          </a:xfrm>
          <a:prstGeom prst="straightConnector1">
            <a:avLst/>
          </a:prstGeom>
          <a:ln>
            <a:solidFill>
              <a:schemeClr val="accent1">
                <a:satMod val="10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44018" y="-99441"/>
            <a:ext cx="3215640" cy="707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b="1">
                <a:solidFill>
                  <a:schemeClr val="dk1"/>
                </a:solidFill>
              </a:rPr>
              <a:t>코드</a:t>
            </a:r>
            <a:r>
              <a:rPr lang="en-US" altLang="ko-KR" sz="4000" b="1">
                <a:solidFill>
                  <a:schemeClr val="dk1"/>
                </a:solidFill>
              </a:rPr>
              <a:t> </a:t>
            </a:r>
            <a:r>
              <a:rPr lang="en-US" altLang="ko-KR" sz="2000" b="1">
                <a:solidFill>
                  <a:schemeClr val="dk1"/>
                </a:solidFill>
              </a:rPr>
              <a:t>Game.java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32676" y="6492621"/>
            <a:ext cx="2359324" cy="36537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D9D9D9"/>
                </a:solidFill>
              </a:rPr>
              <a:t>Coding by G.G Team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63271" y="512104"/>
            <a:ext cx="5184648" cy="1620732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 </a:t>
            </a:r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 rot="10800000">
            <a:off x="3068866" y="368016"/>
            <a:ext cx="9123134" cy="7"/>
          </a:xfrm>
          <a:prstGeom prst="line">
            <a:avLst/>
          </a:prstGeom>
          <a:ln w="38100">
            <a:solidFill>
              <a:srgbClr val="B3D1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63271" y="2315527"/>
            <a:ext cx="5184648" cy="4359783"/>
          </a:xfrm>
          <a:prstGeom prst="rect">
            <a:avLst/>
          </a:prstGeom>
          <a:blipFill rotWithShape="1">
            <a:blip r:embed="rId4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463802" y="1178453"/>
            <a:ext cx="1152144" cy="1440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6096000" y="836676"/>
            <a:ext cx="3888486" cy="3888486"/>
          </a:xfrm>
          <a:prstGeom prst="ellipse">
            <a:avLst/>
          </a:prstGeom>
          <a:solidFill>
            <a:srgbClr val="A6A7D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8508301" y="4149090"/>
            <a:ext cx="3456432" cy="2016252"/>
          </a:xfrm>
          <a:prstGeom prst="rect">
            <a:avLst/>
          </a:prstGeom>
          <a:noFill/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24*15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=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360</a:t>
            </a: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r>
              <a:rPr lang="ko-KR" altLang="en-US">
                <a:solidFill>
                  <a:schemeClr val="tx1"/>
                </a:solidFill>
              </a:rPr>
              <a:t>도를 기준으로 </a:t>
            </a:r>
            <a:r>
              <a:rPr lang="en-US" altLang="ko-KR">
                <a:solidFill>
                  <a:schemeClr val="tx1"/>
                </a:solidFill>
              </a:rPr>
              <a:t>24</a:t>
            </a:r>
            <a:r>
              <a:rPr lang="ko-KR" altLang="en-US">
                <a:solidFill>
                  <a:schemeClr val="tx1"/>
                </a:solidFill>
              </a:rPr>
              <a:t>도씩 증가</a:t>
            </a: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각도가 더해진 위치마다 몬스터의 공격 이미지가 생성</a:t>
            </a:r>
          </a:p>
        </p:txBody>
      </p:sp>
      <p:sp>
        <p:nvSpPr>
          <p:cNvPr id="78" name="원형 77"/>
          <p:cNvSpPr/>
          <p:nvPr/>
        </p:nvSpPr>
        <p:spPr>
          <a:xfrm>
            <a:off x="6096000" y="836676"/>
            <a:ext cx="3888486" cy="3888486"/>
          </a:xfrm>
          <a:prstGeom prst="pie">
            <a:avLst>
              <a:gd name="adj1" fmla="val 0"/>
              <a:gd name="adj2" fmla="val 1369907"/>
            </a:avLst>
          </a:prstGeom>
          <a:solidFill>
            <a:srgbClr val="FFD7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680197" y="2564892"/>
            <a:ext cx="1656208" cy="366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FFFFFF"/>
                </a:solidFill>
              </a:rPr>
              <a:t>몬스터</a:t>
            </a:r>
          </a:p>
        </p:txBody>
      </p:sp>
      <p:sp>
        <p:nvSpPr>
          <p:cNvPr id="97" name="타원 96"/>
          <p:cNvSpPr/>
          <p:nvPr/>
        </p:nvSpPr>
        <p:spPr>
          <a:xfrm>
            <a:off x="10056495" y="2630043"/>
            <a:ext cx="360045" cy="366903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A</a:t>
            </a:r>
          </a:p>
        </p:txBody>
      </p:sp>
      <p:sp>
        <p:nvSpPr>
          <p:cNvPr id="98" name="타원 97"/>
          <p:cNvSpPr/>
          <p:nvPr/>
        </p:nvSpPr>
        <p:spPr>
          <a:xfrm>
            <a:off x="9912477" y="3494151"/>
            <a:ext cx="360045" cy="366903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A</a:t>
            </a:r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10668572" y="2813494"/>
            <a:ext cx="10441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10416540" y="3861054"/>
            <a:ext cx="1296162" cy="504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44018" y="-99441"/>
            <a:ext cx="3215640" cy="707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b="1">
                <a:solidFill>
                  <a:schemeClr val="dk1"/>
                </a:solidFill>
              </a:rPr>
              <a:t>코드</a:t>
            </a:r>
            <a:r>
              <a:rPr lang="en-US" altLang="ko-KR" sz="4000" b="1">
                <a:solidFill>
                  <a:schemeClr val="dk1"/>
                </a:solidFill>
              </a:rPr>
              <a:t> </a:t>
            </a:r>
            <a:r>
              <a:rPr lang="en-US" altLang="ko-KR" sz="2000" b="1">
                <a:solidFill>
                  <a:schemeClr val="dk1"/>
                </a:solidFill>
              </a:rPr>
              <a:t>Game.java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32676" y="6492621"/>
            <a:ext cx="2359324" cy="36537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D9D9D9"/>
                </a:solidFill>
              </a:rPr>
              <a:t>Coding by G.G Team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07289" y="800141"/>
            <a:ext cx="3816477" cy="1620732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 </a:t>
            </a:r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 rot="10800000">
            <a:off x="3068866" y="368016"/>
            <a:ext cx="9123134" cy="7"/>
          </a:xfrm>
          <a:prstGeom prst="line">
            <a:avLst/>
          </a:prstGeom>
          <a:ln w="38100">
            <a:solidFill>
              <a:srgbClr val="B3D1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4511802" y="745045"/>
            <a:ext cx="7076608" cy="5367909"/>
          </a:xfrm>
          <a:prstGeom prst="rect">
            <a:avLst/>
          </a:prstGeom>
          <a:blipFill rotWithShape="1">
            <a:blip r:embed="rId4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63383" y="1700784"/>
            <a:ext cx="1152144" cy="1440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551307" y="2564892"/>
            <a:ext cx="3312414" cy="3096387"/>
          </a:xfrm>
          <a:prstGeom prst="ellipse">
            <a:avLst/>
          </a:prstGeom>
          <a:solidFill>
            <a:srgbClr val="A6A7D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몬스터</a:t>
            </a:r>
          </a:p>
        </p:txBody>
      </p:sp>
      <p:cxnSp>
        <p:nvCxnSpPr>
          <p:cNvPr id="67" name="직선 화살표 연결선 66"/>
          <p:cNvCxnSpPr/>
          <p:nvPr/>
        </p:nvCxnSpPr>
        <p:spPr>
          <a:xfrm rot="16200000" flipH="1">
            <a:off x="1287780" y="5572887"/>
            <a:ext cx="1839468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rot="5400000">
            <a:off x="181451" y="4662963"/>
            <a:ext cx="1387792" cy="136817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rot="5400000" flipH="1" flipV="1">
            <a:off x="2855595" y="2564892"/>
            <a:ext cx="1008126" cy="100812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44018" y="-99441"/>
            <a:ext cx="3215640" cy="707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b="1">
                <a:solidFill>
                  <a:schemeClr val="dk1"/>
                </a:solidFill>
              </a:rPr>
              <a:t>코드</a:t>
            </a:r>
            <a:r>
              <a:rPr lang="en-US" altLang="ko-KR" sz="4000" b="1">
                <a:solidFill>
                  <a:schemeClr val="dk1"/>
                </a:solidFill>
              </a:rPr>
              <a:t> </a:t>
            </a:r>
            <a:r>
              <a:rPr lang="en-US" altLang="ko-KR" sz="2000" b="1">
                <a:solidFill>
                  <a:schemeClr val="dk1"/>
                </a:solidFill>
              </a:rPr>
              <a:t>Game.java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32676" y="6492621"/>
            <a:ext cx="2359324" cy="36537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D9D9D9"/>
                </a:solidFill>
              </a:rPr>
              <a:t>Coding by G.G Team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07289" y="745045"/>
            <a:ext cx="3816477" cy="1620732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 </a:t>
            </a:r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 rot="10800000">
            <a:off x="3068866" y="368016"/>
            <a:ext cx="9123134" cy="7"/>
          </a:xfrm>
          <a:prstGeom prst="line">
            <a:avLst/>
          </a:prstGeom>
          <a:ln w="38100">
            <a:solidFill>
              <a:srgbClr val="B3D1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4780113" y="745045"/>
            <a:ext cx="5052563" cy="4340161"/>
          </a:xfrm>
          <a:prstGeom prst="rect">
            <a:avLst/>
          </a:prstGeom>
          <a:blipFill rotWithShape="1">
            <a:blip r:embed="rId4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055369" y="1844802"/>
            <a:ext cx="1260157" cy="2880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07288" y="2564891"/>
            <a:ext cx="4104512" cy="3548062"/>
          </a:xfrm>
          <a:prstGeom prst="rect">
            <a:avLst/>
          </a:prstGeom>
          <a:blipFill rotWithShape="1">
            <a:blip r:embed="rId5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015865" y="980694"/>
            <a:ext cx="1656207" cy="5027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8040243" y="475954"/>
            <a:ext cx="3260131" cy="1512188"/>
          </a:xfrm>
          <a:prstGeom prst="rect">
            <a:avLst/>
          </a:prstGeom>
          <a:blipFill rotWithShape="1">
            <a:blip r:embed="rId6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70" name="직사각형 69"/>
          <p:cNvSpPr/>
          <p:nvPr/>
        </p:nvSpPr>
        <p:spPr>
          <a:xfrm>
            <a:off x="6672072" y="4077081"/>
            <a:ext cx="5328666" cy="2232279"/>
          </a:xfrm>
          <a:prstGeom prst="rect">
            <a:avLst/>
          </a:prstGeom>
          <a:blipFill rotWithShape="1">
            <a:blip r:embed="rId7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93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832676" y="6492621"/>
            <a:ext cx="2359324" cy="365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FFFFFF"/>
                </a:solidFill>
              </a:rPr>
              <a:t>Coding by G.G Team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271" y="404620"/>
            <a:ext cx="2592324" cy="643242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6000" b="1">
                <a:solidFill>
                  <a:srgbClr val="FFFFFF"/>
                </a:solidFill>
              </a:rPr>
              <a:t>목차</a:t>
            </a:r>
          </a:p>
          <a:p>
            <a:pPr>
              <a:defRPr/>
            </a:pPr>
            <a:endParaRPr lang="ko-KR" altLang="en-US">
              <a:solidFill>
                <a:srgbClr val="EB5800"/>
              </a:solidFill>
            </a:endParaRPr>
          </a:p>
          <a:p>
            <a:pPr>
              <a:defRPr/>
            </a:pPr>
            <a:endParaRPr lang="ko-KR" altLang="en-US">
              <a:solidFill>
                <a:srgbClr val="EB5800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rgbClr val="FFFFFF"/>
                </a:solidFill>
              </a:rPr>
              <a:t>1.</a:t>
            </a:r>
            <a:r>
              <a:rPr lang="ko-KR" altLang="en-US" b="1">
                <a:solidFill>
                  <a:srgbClr val="FFFFFF"/>
                </a:solidFill>
              </a:rPr>
              <a:t> 소개</a:t>
            </a:r>
          </a:p>
          <a:p>
            <a:pPr>
              <a:defRPr/>
            </a:pPr>
            <a:endParaRPr lang="en-US" altLang="ko-KR" b="1">
              <a:solidFill>
                <a:srgbClr val="FFFFFF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rgbClr val="FFFFFF"/>
                </a:solidFill>
              </a:rPr>
              <a:t>2.Tools</a:t>
            </a:r>
          </a:p>
          <a:p>
            <a:pPr>
              <a:defRPr/>
            </a:pPr>
            <a:endParaRPr lang="ko-KR" altLang="en-US" b="1">
              <a:solidFill>
                <a:srgbClr val="FFFFFF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rgbClr val="FFFFFF"/>
                </a:solidFill>
              </a:rPr>
              <a:t>3.</a:t>
            </a:r>
            <a:r>
              <a:rPr lang="ko-KR" altLang="en-US" b="1">
                <a:solidFill>
                  <a:srgbClr val="FFFFFF"/>
                </a:solidFill>
              </a:rPr>
              <a:t> 코드리뷰</a:t>
            </a:r>
          </a:p>
          <a:p>
            <a:pPr marL="306038" indent="-185640">
              <a:buFont typeface="Wingdings"/>
              <a:buChar char="§"/>
              <a:defRPr/>
            </a:pPr>
            <a:r>
              <a:rPr lang="en-US" altLang="ko-KR" sz="1300" b="1">
                <a:solidFill>
                  <a:srgbClr val="FFFFFF"/>
                </a:solidFill>
              </a:rPr>
              <a:t>Game</a:t>
            </a:r>
          </a:p>
          <a:p>
            <a:pPr marL="306038" indent="-185640">
              <a:buFont typeface="Wingdings"/>
              <a:buChar char="§"/>
              <a:defRPr/>
            </a:pPr>
            <a:r>
              <a:rPr lang="en-US" altLang="ko-KR" sz="1300" b="1">
                <a:solidFill>
                  <a:srgbClr val="FFFFFF"/>
                </a:solidFill>
              </a:rPr>
              <a:t>Item</a:t>
            </a:r>
          </a:p>
          <a:p>
            <a:pPr marL="306038" indent="-185640">
              <a:buFont typeface="Wingdings"/>
              <a:buChar char="§"/>
              <a:defRPr/>
            </a:pPr>
            <a:r>
              <a:rPr lang="en-US" altLang="ko-KR" sz="1300" b="1">
                <a:solidFill>
                  <a:srgbClr val="FFFFFF"/>
                </a:solidFill>
              </a:rPr>
              <a:t>Main</a:t>
            </a:r>
          </a:p>
          <a:p>
            <a:pPr marL="306038" indent="-185640">
              <a:buFont typeface="Wingdings"/>
              <a:buChar char="§"/>
              <a:defRPr/>
            </a:pPr>
            <a:r>
              <a:rPr lang="en-US" altLang="ko-KR" sz="1300" b="1">
                <a:solidFill>
                  <a:srgbClr val="FFFFFF"/>
                </a:solidFill>
              </a:rPr>
              <a:t>Player</a:t>
            </a:r>
          </a:p>
          <a:p>
            <a:pPr marL="306038" indent="-185640">
              <a:buFont typeface="Wingdings"/>
              <a:buChar char="§"/>
              <a:defRPr/>
            </a:pPr>
            <a:r>
              <a:rPr lang="en-US" altLang="ko-KR" sz="1300" b="1">
                <a:solidFill>
                  <a:srgbClr val="FFFFFF"/>
                </a:solidFill>
              </a:rPr>
              <a:t>Monster</a:t>
            </a:r>
          </a:p>
          <a:p>
            <a:pPr marL="306038" indent="-185640">
              <a:buFont typeface="Wingdings"/>
              <a:buChar char="§"/>
              <a:defRPr/>
            </a:pPr>
            <a:r>
              <a:rPr lang="en-US" altLang="ko-KR" sz="1300" b="1">
                <a:solidFill>
                  <a:srgbClr val="FFFFFF"/>
                </a:solidFill>
              </a:rPr>
              <a:t>Projectile</a:t>
            </a:r>
          </a:p>
          <a:p>
            <a:pPr marL="306038" indent="-185640">
              <a:buFont typeface="Wingdings"/>
              <a:buChar char="§"/>
              <a:defRPr/>
            </a:pPr>
            <a:r>
              <a:rPr lang="en-US" altLang="ko-KR" sz="1300" b="1">
                <a:solidFill>
                  <a:srgbClr val="FFFFFF"/>
                </a:solidFill>
              </a:rPr>
              <a:t>MainFrame </a:t>
            </a:r>
          </a:p>
          <a:p>
            <a:pPr marL="306038" indent="-185640">
              <a:buFont typeface="Wingdings"/>
              <a:buChar char="§"/>
              <a:defRPr/>
            </a:pPr>
            <a:endParaRPr lang="en-US" altLang="ko-KR" sz="1300" b="1">
              <a:solidFill>
                <a:srgbClr val="FFFFFF"/>
              </a:solidFill>
            </a:endParaRPr>
          </a:p>
          <a:p>
            <a:pPr marL="257040" indent="-257040">
              <a:buFont typeface="Wingdings"/>
              <a:buChar char="§"/>
              <a:defRPr/>
            </a:pPr>
            <a:endParaRPr lang="en-US" altLang="ko-KR" b="1">
              <a:solidFill>
                <a:srgbClr val="FFFFFF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rgbClr val="FFFFFF"/>
                </a:solidFill>
              </a:rPr>
              <a:t>4.</a:t>
            </a:r>
            <a:r>
              <a:rPr lang="ko-KR" altLang="en-US" b="1">
                <a:solidFill>
                  <a:srgbClr val="FFFFFF"/>
                </a:solidFill>
              </a:rPr>
              <a:t> 시연</a:t>
            </a:r>
          </a:p>
          <a:p>
            <a:pPr>
              <a:defRPr/>
            </a:pPr>
            <a:endParaRPr lang="ko-KR" altLang="en-US" b="1">
              <a:solidFill>
                <a:srgbClr val="FFFFFF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FFFFFF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rgbClr val="FFFFFF"/>
                </a:solidFill>
              </a:rPr>
              <a:t>5.</a:t>
            </a:r>
            <a:r>
              <a:rPr lang="ko-KR" altLang="en-US" b="1">
                <a:solidFill>
                  <a:srgbClr val="FFFFFF"/>
                </a:solidFill>
              </a:rPr>
              <a:t> </a:t>
            </a:r>
            <a:r>
              <a:rPr lang="en-US" altLang="ko-KR" b="1">
                <a:solidFill>
                  <a:srgbClr val="FFFFFF"/>
                </a:solidFill>
              </a:rPr>
              <a:t>Q&amp;A</a:t>
            </a:r>
          </a:p>
          <a:p>
            <a:pPr>
              <a:defRPr/>
            </a:pPr>
            <a:endParaRPr lang="ko-KR" altLang="en-US" b="1">
              <a:solidFill>
                <a:srgbClr val="FFFFFF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43630" y="0"/>
            <a:ext cx="9048370" cy="6858000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857441" y="6519673"/>
            <a:ext cx="2359324" cy="365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D9D9D9"/>
                </a:solidFill>
              </a:rPr>
              <a:t>Coding by G.G Team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44018" y="-99441"/>
            <a:ext cx="3215640" cy="707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b="1">
                <a:solidFill>
                  <a:schemeClr val="dk1"/>
                </a:solidFill>
              </a:rPr>
              <a:t>코드</a:t>
            </a:r>
            <a:r>
              <a:rPr lang="en-US" altLang="ko-KR" sz="4000" b="1">
                <a:solidFill>
                  <a:schemeClr val="dk1"/>
                </a:solidFill>
              </a:rPr>
              <a:t> </a:t>
            </a:r>
            <a:r>
              <a:rPr lang="en-US" altLang="ko-KR" sz="2000" b="1">
                <a:solidFill>
                  <a:schemeClr val="dk1"/>
                </a:solidFill>
              </a:rPr>
              <a:t>Game.java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32676" y="6492621"/>
            <a:ext cx="2359324" cy="36537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D9D9D9"/>
                </a:solidFill>
              </a:rPr>
              <a:t>Coding by G.G Team</a:t>
            </a:r>
          </a:p>
        </p:txBody>
      </p:sp>
      <p:cxnSp>
        <p:nvCxnSpPr>
          <p:cNvPr id="55" name="직선 연결선 54"/>
          <p:cNvCxnSpPr/>
          <p:nvPr/>
        </p:nvCxnSpPr>
        <p:spPr>
          <a:xfrm rot="10800000">
            <a:off x="3068866" y="368016"/>
            <a:ext cx="9123134" cy="7"/>
          </a:xfrm>
          <a:prstGeom prst="line">
            <a:avLst/>
          </a:prstGeom>
          <a:ln w="38100">
            <a:solidFill>
              <a:srgbClr val="B3D1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95356" y="853058"/>
            <a:ext cx="5052563" cy="4340161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35698" y="1052703"/>
            <a:ext cx="1656207" cy="3586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817854" y="368023"/>
            <a:ext cx="3260131" cy="1512188"/>
          </a:xfrm>
          <a:prstGeom prst="rect">
            <a:avLst/>
          </a:prstGeom>
          <a:blipFill rotWithShape="1">
            <a:blip r:embed="rId4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70" name="직사각형 69"/>
          <p:cNvSpPr/>
          <p:nvPr/>
        </p:nvSpPr>
        <p:spPr>
          <a:xfrm>
            <a:off x="2495550" y="4077080"/>
            <a:ext cx="5328666" cy="2232279"/>
          </a:xfrm>
          <a:prstGeom prst="rect">
            <a:avLst/>
          </a:prstGeom>
          <a:blipFill rotWithShape="1">
            <a:blip r:embed="rId5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72" name="타원 71"/>
          <p:cNvSpPr/>
          <p:nvPr/>
        </p:nvSpPr>
        <p:spPr>
          <a:xfrm>
            <a:off x="8442258" y="1627155"/>
            <a:ext cx="2570080" cy="2791968"/>
          </a:xfrm>
          <a:prstGeom prst="ellipse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몬스터</a:t>
            </a:r>
          </a:p>
        </p:txBody>
      </p:sp>
      <p:cxnSp>
        <p:nvCxnSpPr>
          <p:cNvPr id="73" name="직선 연결선 72"/>
          <p:cNvCxnSpPr>
            <a:stCxn id="72" idx="2"/>
            <a:endCxn id="72" idx="6"/>
          </p:cNvCxnSpPr>
          <p:nvPr/>
        </p:nvCxnSpPr>
        <p:spPr>
          <a:xfrm>
            <a:off x="8442258" y="3023139"/>
            <a:ext cx="2570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72" idx="0"/>
            <a:endCxn id="72" idx="4"/>
          </p:cNvCxnSpPr>
          <p:nvPr/>
        </p:nvCxnSpPr>
        <p:spPr>
          <a:xfrm rot="16200000" flipH="1">
            <a:off x="8331318" y="3023135"/>
            <a:ext cx="2791967" cy="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72" idx="1"/>
            <a:endCxn id="72" idx="5"/>
          </p:cNvCxnSpPr>
          <p:nvPr/>
        </p:nvCxnSpPr>
        <p:spPr>
          <a:xfrm rot="16200000" flipH="1">
            <a:off x="8740190" y="2114481"/>
            <a:ext cx="1974218" cy="18173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72" idx="3"/>
            <a:endCxn id="72" idx="7"/>
          </p:cNvCxnSpPr>
          <p:nvPr/>
        </p:nvCxnSpPr>
        <p:spPr>
          <a:xfrm rot="5400000" flipH="1" flipV="1">
            <a:off x="8740183" y="2114474"/>
            <a:ext cx="1974219" cy="18173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/>
          <p:nvPr/>
        </p:nvSpPr>
        <p:spPr>
          <a:xfrm>
            <a:off x="9439270" y="980529"/>
            <a:ext cx="545216" cy="50303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DB</a:t>
            </a:r>
          </a:p>
        </p:txBody>
      </p:sp>
      <p:sp>
        <p:nvSpPr>
          <p:cNvPr id="78" name="타원 77"/>
          <p:cNvSpPr/>
          <p:nvPr/>
        </p:nvSpPr>
        <p:spPr>
          <a:xfrm>
            <a:off x="10635957" y="1483567"/>
            <a:ext cx="545216" cy="50303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DB</a:t>
            </a:r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10128504" y="1340739"/>
            <a:ext cx="432054" cy="179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44018" y="-99441"/>
            <a:ext cx="3215640" cy="707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b="1">
                <a:solidFill>
                  <a:schemeClr val="dk1"/>
                </a:solidFill>
              </a:rPr>
              <a:t>코드</a:t>
            </a:r>
            <a:r>
              <a:rPr lang="en-US" altLang="ko-KR" sz="4000" b="1">
                <a:solidFill>
                  <a:schemeClr val="dk1"/>
                </a:solidFill>
              </a:rPr>
              <a:t> </a:t>
            </a:r>
            <a:r>
              <a:rPr lang="en-US" altLang="ko-KR" sz="2000" b="1">
                <a:solidFill>
                  <a:schemeClr val="dk1"/>
                </a:solidFill>
              </a:rPr>
              <a:t>Item.java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32676" y="6492621"/>
            <a:ext cx="2359324" cy="36537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D9D9D9"/>
                </a:solidFill>
              </a:rPr>
              <a:t>Coding by G.G Team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2569" y="944159"/>
            <a:ext cx="8353044" cy="3665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320153" y="944159"/>
            <a:ext cx="4752594" cy="1320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595959"/>
                </a:solidFill>
              </a:rPr>
              <a:t>Item </a:t>
            </a:r>
            <a:r>
              <a:rPr lang="ko-KR" altLang="en-US">
                <a:solidFill>
                  <a:srgbClr val="595959"/>
                </a:solidFill>
              </a:rPr>
              <a:t>클래스</a:t>
            </a:r>
          </a:p>
          <a:p>
            <a:pPr>
              <a:defRPr/>
            </a:pPr>
            <a:endParaRPr lang="en-US" altLang="ko-KR">
              <a:solidFill>
                <a:srgbClr val="595959"/>
              </a:solidFill>
            </a:endParaRPr>
          </a:p>
          <a:p>
            <a:pPr>
              <a:defRPr/>
            </a:pPr>
            <a:r>
              <a:rPr lang="ko-KR" altLang="en-US" sz="1500">
                <a:solidFill>
                  <a:srgbClr val="595959"/>
                </a:solidFill>
              </a:rPr>
              <a:t>임에서 아이템의 위치, 크기, 그리기 등을 관리하는 역할을 수행하고</a:t>
            </a:r>
            <a:r>
              <a:rPr lang="en-US" altLang="ko-KR" sz="1500">
                <a:solidFill>
                  <a:srgbClr val="595959"/>
                </a:solidFill>
              </a:rPr>
              <a:t>,</a:t>
            </a:r>
            <a:r>
              <a:rPr lang="ko-KR" altLang="en-US" sz="1500">
                <a:solidFill>
                  <a:srgbClr val="595959"/>
                </a:solidFill>
              </a:rPr>
              <a:t> 게임 화면에 아이템을 표시합니다</a:t>
            </a:r>
          </a:p>
          <a:p>
            <a:pPr>
              <a:defRPr/>
            </a:pPr>
            <a:r>
              <a:rPr lang="ko-KR" altLang="en-US" sz="1500">
                <a:solidFill>
                  <a:srgbClr val="595959"/>
                </a:solidFill>
              </a:rPr>
              <a:t> 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07289" y="944159"/>
            <a:ext cx="6768846" cy="5548462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 rot="10800000">
            <a:off x="3068866" y="368016"/>
            <a:ext cx="9123134" cy="7"/>
          </a:xfrm>
          <a:prstGeom prst="line">
            <a:avLst/>
          </a:prstGeom>
          <a:ln w="38100">
            <a:solidFill>
              <a:srgbClr val="B3D1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44018" y="-99441"/>
            <a:ext cx="3215640" cy="707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b="1">
                <a:solidFill>
                  <a:schemeClr val="dk1"/>
                </a:solidFill>
              </a:rPr>
              <a:t>코드</a:t>
            </a:r>
            <a:r>
              <a:rPr lang="en-US" altLang="ko-KR" sz="4000" b="1">
                <a:solidFill>
                  <a:schemeClr val="dk1"/>
                </a:solidFill>
              </a:rPr>
              <a:t> </a:t>
            </a:r>
            <a:r>
              <a:rPr lang="en-US" altLang="ko-KR" sz="2000" b="1">
                <a:solidFill>
                  <a:schemeClr val="dk1"/>
                </a:solidFill>
              </a:rPr>
              <a:t>Main.java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32676" y="6492621"/>
            <a:ext cx="2359324" cy="36537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D9D9D9"/>
                </a:solidFill>
              </a:rPr>
              <a:t>Coding by G.G Team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2569" y="944159"/>
            <a:ext cx="8353044" cy="3665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320153" y="944159"/>
            <a:ext cx="4752594" cy="1320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595959"/>
                </a:solidFill>
              </a:rPr>
              <a:t>Main</a:t>
            </a:r>
            <a:r>
              <a:rPr lang="ko-KR" altLang="en-US">
                <a:solidFill>
                  <a:srgbClr val="595959"/>
                </a:solidFill>
              </a:rPr>
              <a:t> 클래스</a:t>
            </a:r>
          </a:p>
          <a:p>
            <a:pPr>
              <a:defRPr/>
            </a:pPr>
            <a:endParaRPr lang="en-US" altLang="ko-KR">
              <a:solidFill>
                <a:srgbClr val="595959"/>
              </a:solidFill>
            </a:endParaRPr>
          </a:p>
          <a:p>
            <a:pPr>
              <a:defRPr/>
            </a:pPr>
            <a:r>
              <a:rPr lang="ko-KR" altLang="en-US" sz="1500">
                <a:solidFill>
                  <a:srgbClr val="595959"/>
                </a:solidFill>
              </a:rPr>
              <a:t>게임을 실행하기 위한 메인 클래스</a:t>
            </a:r>
            <a:r>
              <a:rPr lang="en-US" altLang="ko-KR" sz="1500">
                <a:solidFill>
                  <a:srgbClr val="595959"/>
                </a:solidFill>
              </a:rPr>
              <a:t>.</a:t>
            </a:r>
          </a:p>
          <a:p>
            <a:pPr>
              <a:defRPr/>
            </a:pPr>
            <a:endParaRPr lang="en-US" altLang="ko-KR" sz="1500">
              <a:solidFill>
                <a:srgbClr val="595959"/>
              </a:solidFill>
            </a:endParaRPr>
          </a:p>
          <a:p>
            <a:pPr>
              <a:defRPr/>
            </a:pPr>
            <a:r>
              <a:rPr lang="ko-KR" altLang="en-US" sz="1500">
                <a:solidFill>
                  <a:srgbClr val="595959"/>
                </a:solidFill>
              </a:rPr>
              <a:t> 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07289" y="944159"/>
            <a:ext cx="6768846" cy="5548462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 rot="10800000">
            <a:off x="3068866" y="368016"/>
            <a:ext cx="9123134" cy="7"/>
          </a:xfrm>
          <a:prstGeom prst="line">
            <a:avLst/>
          </a:prstGeom>
          <a:ln w="38100">
            <a:solidFill>
              <a:srgbClr val="B3D1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018" y="-99441"/>
            <a:ext cx="3215640" cy="707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b="1">
                <a:solidFill>
                  <a:schemeClr val="dk1"/>
                </a:solidFill>
              </a:rPr>
              <a:t>코드</a:t>
            </a:r>
            <a:r>
              <a:rPr lang="en-US" altLang="ko-KR" sz="4000" b="1">
                <a:solidFill>
                  <a:schemeClr val="dk1"/>
                </a:solidFill>
              </a:rPr>
              <a:t> </a:t>
            </a:r>
            <a:r>
              <a:rPr lang="en-US" altLang="ko-KR" sz="2000" b="1">
                <a:solidFill>
                  <a:schemeClr val="dk1"/>
                </a:solidFill>
              </a:rPr>
              <a:t>Player.java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32676" y="6492621"/>
            <a:ext cx="2359324" cy="36537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D9D9D9"/>
                </a:solidFill>
              </a:rPr>
              <a:t>Coding by G.G Team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2569" y="944159"/>
            <a:ext cx="8353044" cy="3665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320153" y="944159"/>
            <a:ext cx="4752594" cy="1092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595959"/>
                </a:solidFill>
              </a:rPr>
              <a:t>Player </a:t>
            </a:r>
            <a:r>
              <a:rPr lang="ko-KR" altLang="en-US">
                <a:solidFill>
                  <a:srgbClr val="595959"/>
                </a:solidFill>
              </a:rPr>
              <a:t>클래스</a:t>
            </a:r>
          </a:p>
          <a:p>
            <a:pPr>
              <a:defRPr/>
            </a:pPr>
            <a:endParaRPr lang="en-US" altLang="ko-KR">
              <a:solidFill>
                <a:srgbClr val="595959"/>
              </a:solidFill>
            </a:endParaRPr>
          </a:p>
          <a:p>
            <a:pPr>
              <a:defRPr/>
            </a:pPr>
            <a:r>
              <a:rPr lang="ko-KR" altLang="en-US" sz="1500">
                <a:solidFill>
                  <a:srgbClr val="595959"/>
                </a:solidFill>
              </a:rPr>
              <a:t>플레이어의 기능과 행동을 정의하고, 화면에 플레이어를 그리는 기능을</a:t>
            </a:r>
            <a:r>
              <a:rPr lang="en-US" altLang="ko-KR" sz="1500">
                <a:solidFill>
                  <a:srgbClr val="595959"/>
                </a:solidFill>
              </a:rPr>
              <a:t> </a:t>
            </a:r>
            <a:r>
              <a:rPr lang="ko-KR" altLang="en-US" sz="1500">
                <a:solidFill>
                  <a:srgbClr val="595959"/>
                </a:solidFill>
              </a:rPr>
              <a:t>구현했습니다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07289" y="944159"/>
            <a:ext cx="6768846" cy="5548462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 rot="10800000">
            <a:off x="3068866" y="368016"/>
            <a:ext cx="9123134" cy="7"/>
          </a:xfrm>
          <a:prstGeom prst="line">
            <a:avLst/>
          </a:prstGeom>
          <a:ln w="38100">
            <a:solidFill>
              <a:srgbClr val="B3D1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018" y="-99441"/>
            <a:ext cx="3215640" cy="707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b="1">
                <a:solidFill>
                  <a:schemeClr val="dk1"/>
                </a:solidFill>
              </a:rPr>
              <a:t>코드</a:t>
            </a:r>
            <a:r>
              <a:rPr lang="en-US" altLang="ko-KR" sz="4000" b="1">
                <a:solidFill>
                  <a:schemeClr val="dk1"/>
                </a:solidFill>
              </a:rPr>
              <a:t> </a:t>
            </a:r>
            <a:r>
              <a:rPr lang="en-US" altLang="ko-KR" sz="2000" b="1">
                <a:solidFill>
                  <a:schemeClr val="dk1"/>
                </a:solidFill>
              </a:rPr>
              <a:t>Monster.java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32676" y="6492621"/>
            <a:ext cx="2359324" cy="36537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D9D9D9"/>
                </a:solidFill>
              </a:rPr>
              <a:t>Coding by G.G Team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2569" y="944159"/>
            <a:ext cx="8353044" cy="3665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320153" y="944159"/>
            <a:ext cx="4752594" cy="1092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595959"/>
                </a:solidFill>
              </a:rPr>
              <a:t>Monster </a:t>
            </a:r>
            <a:r>
              <a:rPr lang="ko-KR" altLang="en-US">
                <a:solidFill>
                  <a:srgbClr val="595959"/>
                </a:solidFill>
              </a:rPr>
              <a:t>클래스</a:t>
            </a:r>
          </a:p>
          <a:p>
            <a:pPr>
              <a:defRPr/>
            </a:pPr>
            <a:endParaRPr lang="en-US" altLang="ko-KR">
              <a:solidFill>
                <a:srgbClr val="595959"/>
              </a:solidFill>
            </a:endParaRPr>
          </a:p>
          <a:p>
            <a:pPr>
              <a:defRPr/>
            </a:pPr>
            <a:r>
              <a:rPr lang="ko-KR" altLang="en-US" sz="1500">
                <a:solidFill>
                  <a:srgbClr val="595959"/>
                </a:solidFill>
              </a:rPr>
              <a:t>이 코드는 몬스터의 기능과 행동을 정의하고, 화면에 몬스터를 그리는 기능을 구현했습니다</a:t>
            </a:r>
            <a:r>
              <a:rPr lang="en-US" altLang="ko-KR" sz="1500">
                <a:solidFill>
                  <a:srgbClr val="595959"/>
                </a:solidFill>
              </a:rPr>
              <a:t>.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07289" y="944159"/>
            <a:ext cx="6768846" cy="5548462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 rot="10800000">
            <a:off x="3068866" y="368016"/>
            <a:ext cx="9123134" cy="7"/>
          </a:xfrm>
          <a:prstGeom prst="line">
            <a:avLst/>
          </a:prstGeom>
          <a:ln w="38100">
            <a:solidFill>
              <a:srgbClr val="B3D1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018" y="-99441"/>
            <a:ext cx="3215640" cy="707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b="1">
                <a:solidFill>
                  <a:schemeClr val="dk1"/>
                </a:solidFill>
              </a:rPr>
              <a:t>코드</a:t>
            </a:r>
            <a:r>
              <a:rPr lang="en-US" altLang="ko-KR" sz="4000" b="1">
                <a:solidFill>
                  <a:schemeClr val="dk1"/>
                </a:solidFill>
              </a:rPr>
              <a:t> </a:t>
            </a:r>
            <a:r>
              <a:rPr lang="en-US" altLang="ko-KR" sz="2000" b="1">
                <a:solidFill>
                  <a:schemeClr val="dk1"/>
                </a:solidFill>
              </a:rPr>
              <a:t>Projectile.java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32676" y="6492621"/>
            <a:ext cx="2359324" cy="36537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D9D9D9"/>
                </a:solidFill>
              </a:rPr>
              <a:t>Coding by G.G Team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2569" y="944159"/>
            <a:ext cx="8353044" cy="3665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320153" y="944159"/>
            <a:ext cx="4752594" cy="1092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595959"/>
                </a:solidFill>
              </a:rPr>
              <a:t>Projectile클래스</a:t>
            </a:r>
          </a:p>
          <a:p>
            <a:pPr>
              <a:defRPr/>
            </a:pPr>
            <a:endParaRPr lang="en-US" altLang="ko-KR">
              <a:solidFill>
                <a:srgbClr val="595959"/>
              </a:solidFill>
            </a:endParaRPr>
          </a:p>
          <a:p>
            <a:pPr>
              <a:defRPr/>
            </a:pPr>
            <a:r>
              <a:rPr lang="ko-KR" altLang="en-US" sz="1500">
                <a:solidFill>
                  <a:srgbClr val="595959"/>
                </a:solidFill>
              </a:rPr>
              <a:t>게임에서 공격을 생성하고 이동시키는 기능을 구현했습니다</a:t>
            </a:r>
            <a:r>
              <a:rPr lang="en-US" altLang="ko-KR" sz="1500">
                <a:solidFill>
                  <a:srgbClr val="595959"/>
                </a:solidFill>
              </a:rPr>
              <a:t>.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07289" y="944159"/>
            <a:ext cx="6768846" cy="5548462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70560" y="2852928"/>
            <a:ext cx="2761107" cy="2880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3575685" y="2996946"/>
            <a:ext cx="86410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439793" y="2869311"/>
            <a:ext cx="2160270" cy="2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solidFill>
                  <a:schemeClr val="lt1"/>
                </a:solidFill>
              </a:rPr>
              <a:t>발사체 </a:t>
            </a:r>
            <a:r>
              <a:rPr lang="en-US" altLang="ko-KR" sz="1200">
                <a:solidFill>
                  <a:schemeClr val="lt1"/>
                </a:solidFill>
              </a:rPr>
              <a:t>x,</a:t>
            </a:r>
            <a:r>
              <a:rPr lang="ko-KR" altLang="en-US" sz="1200">
                <a:solidFill>
                  <a:schemeClr val="lt1"/>
                </a:solidFill>
              </a:rPr>
              <a:t> </a:t>
            </a:r>
            <a:r>
              <a:rPr lang="en-US" altLang="ko-KR" sz="1200">
                <a:solidFill>
                  <a:schemeClr val="lt1"/>
                </a:solidFill>
              </a:rPr>
              <a:t>y</a:t>
            </a:r>
            <a:r>
              <a:rPr lang="ko-KR" altLang="en-US" sz="1200">
                <a:solidFill>
                  <a:schemeClr val="lt1"/>
                </a:solidFill>
              </a:rPr>
              <a:t>방향 및 방향속도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1199388" y="3573018"/>
            <a:ext cx="8517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0800000">
            <a:off x="3287649" y="368041"/>
            <a:ext cx="8904351" cy="16"/>
          </a:xfrm>
          <a:prstGeom prst="line">
            <a:avLst/>
          </a:prstGeom>
          <a:ln w="38100">
            <a:solidFill>
              <a:srgbClr val="B3D1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018" y="-99441"/>
            <a:ext cx="3215640" cy="707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b="1">
                <a:solidFill>
                  <a:schemeClr val="dk1"/>
                </a:solidFill>
              </a:rPr>
              <a:t>코드</a:t>
            </a:r>
            <a:r>
              <a:rPr lang="en-US" altLang="ko-KR" sz="4000" b="1">
                <a:solidFill>
                  <a:schemeClr val="dk1"/>
                </a:solidFill>
              </a:rPr>
              <a:t> </a:t>
            </a:r>
            <a:r>
              <a:rPr lang="en-US" altLang="ko-KR" sz="2000" b="1">
                <a:solidFill>
                  <a:schemeClr val="dk1"/>
                </a:solidFill>
              </a:rPr>
              <a:t>MainFrame.java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32676" y="6492621"/>
            <a:ext cx="2359324" cy="36537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D9D9D9"/>
                </a:solidFill>
              </a:rPr>
              <a:t>Coding by G.G Team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2569" y="944159"/>
            <a:ext cx="8353044" cy="3665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320153" y="944159"/>
            <a:ext cx="4752594" cy="86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595959"/>
                </a:solidFill>
              </a:rPr>
              <a:t>MainFrame </a:t>
            </a:r>
            <a:r>
              <a:rPr lang="ko-KR" altLang="en-US">
                <a:solidFill>
                  <a:srgbClr val="595959"/>
                </a:solidFill>
              </a:rPr>
              <a:t>클래스</a:t>
            </a:r>
          </a:p>
          <a:p>
            <a:pPr>
              <a:defRPr/>
            </a:pPr>
            <a:endParaRPr lang="en-US" altLang="ko-KR">
              <a:solidFill>
                <a:srgbClr val="595959"/>
              </a:solidFill>
            </a:endParaRPr>
          </a:p>
          <a:p>
            <a:pPr>
              <a:defRPr/>
            </a:pPr>
            <a:r>
              <a:rPr lang="ko-KR" altLang="en-US" sz="1500">
                <a:solidFill>
                  <a:srgbClr val="595959"/>
                </a:solidFill>
              </a:rPr>
              <a:t>게임을 실행시켰을때 마주하게 되는 첫 화면입니다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07289" y="944159"/>
            <a:ext cx="6768846" cy="5548462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 rot="10800000">
            <a:off x="3287649" y="368041"/>
            <a:ext cx="8904351" cy="16"/>
          </a:xfrm>
          <a:prstGeom prst="line">
            <a:avLst/>
          </a:prstGeom>
          <a:ln w="38100">
            <a:solidFill>
              <a:srgbClr val="B3D1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93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832676" y="6492621"/>
            <a:ext cx="2359324" cy="365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FFFFFF"/>
                </a:solidFill>
              </a:rPr>
              <a:t>Coding by G.G Team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0" b="1">
                <a:solidFill>
                  <a:schemeClr val="dk1"/>
                </a:solidFill>
              </a:rPr>
              <a:t>Play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57441" y="6519673"/>
            <a:ext cx="2359324" cy="365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D9D9D9"/>
                </a:solidFill>
              </a:rPr>
              <a:t>Coding by G.G Team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93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832676" y="6492621"/>
            <a:ext cx="2359324" cy="365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FFFFFF"/>
                </a:solidFill>
              </a:rPr>
              <a:t>Coding by G.G Team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0" b="1">
                <a:solidFill>
                  <a:schemeClr val="dk1"/>
                </a:solidFill>
              </a:rPr>
              <a:t>Q&amp;A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57441" y="6519673"/>
            <a:ext cx="2359324" cy="365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D9D9D9"/>
                </a:solidFill>
              </a:rPr>
              <a:t>Coding by G.G Team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93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832676" y="6492621"/>
            <a:ext cx="2359324" cy="365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FFFFFF"/>
                </a:solidFill>
              </a:rPr>
              <a:t>Coding by G.G Team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0" b="1">
                <a:solidFill>
                  <a:schemeClr val="dk1"/>
                </a:solidFill>
              </a:rPr>
              <a:t>Thanks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57441" y="6519673"/>
            <a:ext cx="2359324" cy="365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D9D9D9"/>
                </a:solidFill>
              </a:rPr>
              <a:t>Coding by G.G Team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93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832676" y="6492621"/>
            <a:ext cx="2359324" cy="365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FFFFFF"/>
                </a:solidFill>
              </a:rPr>
              <a:t>Coding by G.G Team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0" b="1">
                <a:solidFill>
                  <a:schemeClr val="lt1"/>
                </a:solidFill>
              </a:rPr>
              <a:t> </a:t>
            </a:r>
            <a:r>
              <a:rPr lang="en-US" altLang="ko-KR" sz="15000" b="1">
                <a:solidFill>
                  <a:schemeClr val="dk1"/>
                </a:solidFill>
              </a:rPr>
              <a:t>Introduce</a:t>
            </a:r>
            <a:r>
              <a:rPr lang="ko-KR" altLang="en-US" sz="15000" b="1">
                <a:solidFill>
                  <a:schemeClr val="lt1"/>
                </a:solidFill>
              </a:rPr>
              <a:t>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57441" y="6519673"/>
            <a:ext cx="2359324" cy="365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D9D9D9"/>
                </a:solidFill>
              </a:rPr>
              <a:t>Coding by G.G Team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009" y="-99441"/>
            <a:ext cx="3312414" cy="707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b="1">
                <a:solidFill>
                  <a:schemeClr val="dk1"/>
                </a:solidFill>
              </a:rPr>
              <a:t>소개</a:t>
            </a:r>
            <a:r>
              <a:rPr lang="en-US" altLang="ko-KR" sz="4000" b="1">
                <a:solidFill>
                  <a:schemeClr val="dk1"/>
                </a:solidFill>
              </a:rPr>
              <a:t> </a:t>
            </a:r>
            <a:r>
              <a:rPr lang="en-US" altLang="ko-KR" sz="2000" b="1">
                <a:solidFill>
                  <a:schemeClr val="dk1"/>
                </a:solidFill>
              </a:rPr>
              <a:t>introduce</a:t>
            </a: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3068866" y="368016"/>
            <a:ext cx="9123134" cy="7"/>
          </a:xfrm>
          <a:prstGeom prst="line">
            <a:avLst/>
          </a:prstGeom>
          <a:ln w="38100">
            <a:solidFill>
              <a:srgbClr val="B3D1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720100" y="791482"/>
            <a:ext cx="5231880" cy="525673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832676" y="6492621"/>
            <a:ext cx="2359324" cy="365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rgbClr val="D9D9D9"/>
                </a:solidFill>
              </a:rPr>
              <a:t>Coding by G.G Team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384040" y="791482"/>
            <a:ext cx="5231880" cy="525673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009" y="-99441"/>
            <a:ext cx="3312414" cy="707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b="1">
                <a:solidFill>
                  <a:schemeClr val="dk1"/>
                </a:solidFill>
              </a:rPr>
              <a:t>소개</a:t>
            </a:r>
            <a:r>
              <a:rPr lang="en-US" altLang="ko-KR" sz="4000" b="1">
                <a:solidFill>
                  <a:schemeClr val="dk1"/>
                </a:solidFill>
              </a:rPr>
              <a:t> </a:t>
            </a:r>
            <a:r>
              <a:rPr lang="en-US" altLang="ko-KR" sz="2000" b="1">
                <a:solidFill>
                  <a:schemeClr val="dk1"/>
                </a:solidFill>
              </a:rPr>
              <a:t>introduce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32676" y="6492621"/>
            <a:ext cx="2359324" cy="365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rgbClr val="D9D9D9"/>
                </a:solidFill>
              </a:rPr>
              <a:t>Coding by G.G Team</a:t>
            </a: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3068866" y="368016"/>
            <a:ext cx="9123134" cy="7"/>
          </a:xfrm>
          <a:prstGeom prst="line">
            <a:avLst/>
          </a:prstGeom>
          <a:ln w="38100">
            <a:solidFill>
              <a:srgbClr val="B3D1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055370" y="908685"/>
            <a:ext cx="4921377" cy="2664333"/>
          </a:xfrm>
          <a:prstGeom prst="rect">
            <a:avLst/>
          </a:prstGeom>
          <a:solidFill>
            <a:srgbClr val="609CE5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자바</a:t>
            </a:r>
            <a:r>
              <a:rPr lang="en-US" altLang="ko-KR"/>
              <a:t> Swing </a:t>
            </a:r>
            <a:r>
              <a:rPr lang="ko-KR" altLang="en-US"/>
              <a:t>으로 제작된 슈팅게임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168009" y="908685"/>
            <a:ext cx="4921377" cy="2664333"/>
          </a:xfrm>
          <a:prstGeom prst="rect">
            <a:avLst/>
          </a:prstGeom>
          <a:solidFill>
            <a:srgbClr val="EBD2A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수공예 도트 이미지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055370" y="3792242"/>
            <a:ext cx="4921377" cy="2664333"/>
          </a:xfrm>
          <a:prstGeom prst="rect">
            <a:avLst/>
          </a:prstGeom>
          <a:solidFill>
            <a:srgbClr val="EBADA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깊이있는 스토리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168009" y="3792242"/>
            <a:ext cx="4921377" cy="2664333"/>
          </a:xfrm>
          <a:prstGeom prst="rect">
            <a:avLst/>
          </a:prstGeom>
          <a:solidFill>
            <a:srgbClr val="BAADEB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다양한 아이템</a:t>
            </a:r>
          </a:p>
          <a:p>
            <a:pPr algn="ctr">
              <a:defRPr/>
            </a:pPr>
            <a:endParaRPr lang="ko-KR" altLang="en-US"/>
          </a:p>
          <a:p>
            <a:pPr algn="ctr">
              <a:defRPr/>
            </a:pPr>
            <a:r>
              <a:rPr lang="ko-KR" altLang="en-US"/>
              <a:t>다채로운 몬스터의 스킬</a:t>
            </a:r>
          </a:p>
        </p:txBody>
      </p:sp>
    </p:spTree>
    <p:extLst>
      <p:ext uri="{BB962C8B-B14F-4D97-AF65-F5344CB8AC3E}">
        <p14:creationId xmlns:p14="http://schemas.microsoft.com/office/powerpoint/2010/main" val="232117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009" y="-99441"/>
            <a:ext cx="3312414" cy="707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b="1">
                <a:solidFill>
                  <a:schemeClr val="dk1"/>
                </a:solidFill>
              </a:rPr>
              <a:t>소개</a:t>
            </a:r>
            <a:r>
              <a:rPr lang="en-US" altLang="ko-KR" sz="4000" b="1">
                <a:solidFill>
                  <a:schemeClr val="dk1"/>
                </a:solidFill>
              </a:rPr>
              <a:t> </a:t>
            </a:r>
            <a:r>
              <a:rPr lang="en-US" altLang="ko-KR" sz="2000" b="1">
                <a:solidFill>
                  <a:schemeClr val="dk1"/>
                </a:solidFill>
              </a:rPr>
              <a:t>introduce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32676" y="6492621"/>
            <a:ext cx="2359324" cy="365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BFBFBF"/>
                </a:solidFill>
              </a:rPr>
              <a:t>Coding by G.G Team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0" y="2636901"/>
            <a:ext cx="12192000" cy="0"/>
          </a:xfrm>
          <a:prstGeom prst="line">
            <a:avLst/>
          </a:prstGeom>
          <a:ln>
            <a:solidFill>
              <a:srgbClr val="A6A6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343406" y="2060829"/>
            <a:ext cx="1159937" cy="1188148"/>
          </a:xfrm>
          <a:prstGeom prst="ellipse">
            <a:avLst/>
          </a:prstGeom>
          <a:solidFill>
            <a:srgbClr val="B3D1F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A6A6A6"/>
                </a:solidFill>
              </a:rPr>
              <a:t>1</a:t>
            </a:r>
            <a:r>
              <a:rPr lang="ko-KR" altLang="en-US">
                <a:solidFill>
                  <a:srgbClr val="A6A6A6"/>
                </a:solidFill>
              </a:rPr>
              <a:t>주차</a:t>
            </a:r>
          </a:p>
        </p:txBody>
      </p:sp>
      <p:sp>
        <p:nvSpPr>
          <p:cNvPr id="30" name="타원 29"/>
          <p:cNvSpPr/>
          <p:nvPr/>
        </p:nvSpPr>
        <p:spPr>
          <a:xfrm>
            <a:off x="5447919" y="2060829"/>
            <a:ext cx="1159937" cy="1188148"/>
          </a:xfrm>
          <a:prstGeom prst="ellipse">
            <a:avLst/>
          </a:prstGeom>
          <a:solidFill>
            <a:srgbClr val="B3D1F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A6A6A6"/>
                </a:solidFill>
              </a:rPr>
              <a:t>2</a:t>
            </a:r>
            <a:r>
              <a:rPr lang="ko-KR" altLang="en-US">
                <a:solidFill>
                  <a:srgbClr val="A6A6A6"/>
                </a:solidFill>
              </a:rPr>
              <a:t>주차</a:t>
            </a:r>
          </a:p>
        </p:txBody>
      </p:sp>
      <p:sp>
        <p:nvSpPr>
          <p:cNvPr id="31" name="타원 30"/>
          <p:cNvSpPr/>
          <p:nvPr/>
        </p:nvSpPr>
        <p:spPr>
          <a:xfrm>
            <a:off x="9760666" y="2060829"/>
            <a:ext cx="1159937" cy="1188148"/>
          </a:xfrm>
          <a:prstGeom prst="ellipse">
            <a:avLst/>
          </a:prstGeom>
          <a:solidFill>
            <a:srgbClr val="B3D1F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A6A6A6"/>
                </a:solidFill>
              </a:rPr>
              <a:t>3</a:t>
            </a:r>
            <a:r>
              <a:rPr lang="ko-KR" altLang="en-US">
                <a:solidFill>
                  <a:srgbClr val="A6A6A6"/>
                </a:solidFill>
              </a:rPr>
              <a:t>주차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2846" y="3429000"/>
            <a:ext cx="2996857" cy="2284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부족한 자바 공부 및 프로젝트 개발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스토리회의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플레이어와 몬스터의 이동</a:t>
            </a:r>
            <a:r>
              <a:rPr lang="en-US" altLang="ko-KR"/>
              <a:t>,</a:t>
            </a:r>
            <a:r>
              <a:rPr lang="ko-KR" altLang="en-US"/>
              <a:t> 공격 로직 구현 및 수정</a:t>
            </a:r>
          </a:p>
          <a:p>
            <a:pPr>
              <a:defRPr/>
            </a:pP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765211" y="3429000"/>
            <a:ext cx="2661578" cy="1731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플레이어와 몬스터의 공격에 의한 체력 관리로직 구현 및 수정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아이템 아이디어회의 및구현시작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009846" y="3429000"/>
            <a:ext cx="2661577" cy="1731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몬스터의 체력 구간별 공격 방식 추가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난이도 조절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맵추가</a:t>
            </a:r>
            <a:endParaRPr lang="en-US" altLang="ko-KR"/>
          </a:p>
        </p:txBody>
      </p:sp>
      <p:cxnSp>
        <p:nvCxnSpPr>
          <p:cNvPr id="13" name="직선 연결선 12"/>
          <p:cNvCxnSpPr/>
          <p:nvPr/>
        </p:nvCxnSpPr>
        <p:spPr>
          <a:xfrm rot="10800000">
            <a:off x="3068866" y="368016"/>
            <a:ext cx="9123134" cy="7"/>
          </a:xfrm>
          <a:prstGeom prst="line">
            <a:avLst/>
          </a:prstGeom>
          <a:ln w="38100">
            <a:solidFill>
              <a:srgbClr val="B3D1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93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832676" y="6492621"/>
            <a:ext cx="2359324" cy="365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FFFFFF"/>
                </a:solidFill>
              </a:rPr>
              <a:t>Coding by G.G Team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0" b="1">
                <a:solidFill>
                  <a:schemeClr val="dk1"/>
                </a:solidFill>
              </a:rPr>
              <a:t>Tools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57441" y="6519673"/>
            <a:ext cx="2359324" cy="365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D9D9D9"/>
                </a:solidFill>
              </a:rPr>
              <a:t>Coding by G.G Team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9298" y="-99441"/>
            <a:ext cx="1851366" cy="707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>
                <a:solidFill>
                  <a:schemeClr val="dk1"/>
                </a:solidFill>
              </a:rPr>
              <a:t>Tools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32676" y="6492621"/>
            <a:ext cx="2359324" cy="365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BFBFBF"/>
                </a:solidFill>
              </a:rPr>
              <a:t>Coding by G.G Team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55482" y="1743075"/>
            <a:ext cx="2150364" cy="215036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03901" y="2110359"/>
            <a:ext cx="1495044" cy="1495044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698230" y="2031110"/>
            <a:ext cx="1574292" cy="157429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621008" y="3893439"/>
            <a:ext cx="1419312" cy="362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메인 개발툴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925219" y="4005072"/>
            <a:ext cx="1419312" cy="364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코드 관리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74792" y="3893439"/>
            <a:ext cx="1419312" cy="362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도트작업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35280" y="1268730"/>
            <a:ext cx="11377422" cy="4320540"/>
          </a:xfrm>
          <a:prstGeom prst="rect">
            <a:avLst/>
          </a:prstGeom>
          <a:noFill/>
          <a:ln w="381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rot="10800000">
            <a:off x="3068866" y="368016"/>
            <a:ext cx="9123134" cy="7"/>
          </a:xfrm>
          <a:prstGeom prst="line">
            <a:avLst/>
          </a:prstGeom>
          <a:ln w="38100">
            <a:solidFill>
              <a:srgbClr val="B3D1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93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832676" y="6492621"/>
            <a:ext cx="2359324" cy="365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FFFFFF"/>
                </a:solidFill>
              </a:rPr>
              <a:t>Coding by G.G Team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0">
              <a:ln w="25400">
                <a:solidFill>
                  <a:schemeClr val="dk1"/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57441" y="6519673"/>
            <a:ext cx="2359324" cy="365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D9D9D9"/>
                </a:solidFill>
              </a:rPr>
              <a:t>Coding by G.G Team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15167" y="2242185"/>
            <a:ext cx="5561666" cy="2375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0" b="1">
                <a:solidFill>
                  <a:schemeClr val="dk1"/>
                </a:solidFill>
              </a:rPr>
              <a:t>Code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1062</Words>
  <Application>Microsoft Office PowerPoint</Application>
  <PresentationFormat>와이드스크린</PresentationFormat>
  <Paragraphs>261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함초롬돋움</vt:lpstr>
      <vt:lpstr>Arial</vt:lpstr>
      <vt:lpstr>Times New Roman</vt:lpstr>
      <vt:lpstr>Wingdings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경돈</dc:creator>
  <cp:lastModifiedBy>seoulit</cp:lastModifiedBy>
  <cp:revision>131</cp:revision>
  <dcterms:created xsi:type="dcterms:W3CDTF">2023-06-18T04:08:38Z</dcterms:created>
  <dcterms:modified xsi:type="dcterms:W3CDTF">2023-06-20T01:15:31Z</dcterms:modified>
  <cp:version>1000.0000.01</cp:version>
</cp:coreProperties>
</file>