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12"/>
  </p:notesMasterIdLst>
  <p:sldIdLst>
    <p:sldId id="256" r:id="rId2"/>
    <p:sldId id="258" r:id="rId3"/>
    <p:sldId id="347" r:id="rId4"/>
    <p:sldId id="348" r:id="rId5"/>
    <p:sldId id="349" r:id="rId6"/>
    <p:sldId id="350" r:id="rId7"/>
    <p:sldId id="351" r:id="rId8"/>
    <p:sldId id="352" r:id="rId9"/>
    <p:sldId id="353" r:id="rId10"/>
    <p:sldId id="354" r:id="rId11"/>
  </p:sldIdLst>
  <p:sldSz cx="9144000" cy="5143500" type="screen16x9"/>
  <p:notesSz cx="6858000" cy="9144000"/>
  <p:embeddedFontLst>
    <p:embeddedFont>
      <p:font typeface="Consolas" panose="020B0609020204030204" pitchFamily="49" charset="0"/>
      <p:regular r:id="rId13"/>
      <p:bold r:id="rId14"/>
      <p:italic r:id="rId15"/>
      <p:boldItalic r:id="rId16"/>
    </p:embeddedFont>
    <p:embeddedFont>
      <p:font typeface="Montserrat" panose="00000500000000000000" pitchFamily="2" charset="0"/>
      <p:regular r:id="rId17"/>
      <p:bold r:id="rId18"/>
      <p:italic r:id="rId19"/>
      <p:boldItalic r:id="rId20"/>
    </p:embeddedFont>
    <p:embeddedFont>
      <p:font typeface="Vidaloka" panose="020B0604020202020204" charset="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315E2BA-737D-47A1-AFC1-8B8F58B14A98}">
  <a:tblStyle styleId="{4315E2BA-737D-47A1-AFC1-8B8F58B14A9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37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cxnSp>
        <p:nvCxnSpPr>
          <p:cNvPr id="40" name="Google Shape;40;p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 name="Google Shape;41;p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
        <p:cNvGrpSpPr/>
        <p:nvPr/>
      </p:nvGrpSpPr>
      <p:grpSpPr>
        <a:xfrm>
          <a:off x="0" y="0"/>
          <a:ext cx="0" cy="0"/>
          <a:chOff x="0" y="0"/>
          <a:chExt cx="0" cy="0"/>
        </a:xfrm>
      </p:grpSpPr>
      <p:sp>
        <p:nvSpPr>
          <p:cNvPr id="55" name="Google Shape;55;p9"/>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56" name="Google Shape;56;p9"/>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57" name="Google Shape;57;p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8" name="Google Shape;58;p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9" name="Google Shape;59;p9"/>
          <p:cNvCxnSpPr/>
          <p:nvPr/>
        </p:nvCxnSpPr>
        <p:spPr>
          <a:xfrm flipH="1">
            <a:off x="5925450" y="2797500"/>
            <a:ext cx="3378000" cy="24669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5" name="Google Shape;75;p13"/>
          <p:cNvSpPr txBox="1">
            <a:spLocks noGrp="1"/>
          </p:cNvSpPr>
          <p:nvPr>
            <p:ph type="subTitle" idx="1"/>
          </p:nvPr>
        </p:nvSpPr>
        <p:spPr>
          <a:xfrm>
            <a:off x="50010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6" name="Google Shape;76;p13"/>
          <p:cNvSpPr txBox="1">
            <a:spLocks noGrp="1"/>
          </p:cNvSpPr>
          <p:nvPr>
            <p:ph type="subTitle" idx="2"/>
          </p:nvPr>
        </p:nvSpPr>
        <p:spPr>
          <a:xfrm>
            <a:off x="50010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7" name="Google Shape;77;p13"/>
          <p:cNvSpPr txBox="1">
            <a:spLocks noGrp="1"/>
          </p:cNvSpPr>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8" name="Google Shape;78;p13"/>
          <p:cNvSpPr txBox="1">
            <a:spLocks noGrp="1"/>
          </p:cNvSpPr>
          <p:nvPr>
            <p:ph type="subTitle" idx="4"/>
          </p:nvPr>
        </p:nvSpPr>
        <p:spPr>
          <a:xfrm>
            <a:off x="16552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9" name="Google Shape;79;p13"/>
          <p:cNvSpPr txBox="1">
            <a:spLocks noGrp="1"/>
          </p:cNvSpPr>
          <p:nvPr>
            <p:ph type="subTitle" idx="5"/>
          </p:nvPr>
        </p:nvSpPr>
        <p:spPr>
          <a:xfrm>
            <a:off x="50010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0" name="Google Shape;80;p13"/>
          <p:cNvSpPr txBox="1">
            <a:spLocks noGrp="1"/>
          </p:cNvSpPr>
          <p:nvPr>
            <p:ph type="subTitle" idx="6"/>
          </p:nvPr>
        </p:nvSpPr>
        <p:spPr>
          <a:xfrm>
            <a:off x="500100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 name="Google Shape;81;p13"/>
          <p:cNvSpPr txBox="1">
            <a:spLocks noGrp="1"/>
          </p:cNvSpPr>
          <p:nvPr>
            <p:ph type="subTitle" idx="7"/>
          </p:nvPr>
        </p:nvSpPr>
        <p:spPr>
          <a:xfrm>
            <a:off x="16552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2" name="Google Shape;82;p13"/>
          <p:cNvSpPr txBox="1">
            <a:spLocks noGrp="1"/>
          </p:cNvSpPr>
          <p:nvPr>
            <p:ph type="subTitle" idx="8"/>
          </p:nvPr>
        </p:nvSpPr>
        <p:spPr>
          <a:xfrm>
            <a:off x="165525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 name="Google Shape;83;p13"/>
          <p:cNvSpPr txBox="1">
            <a:spLocks noGrp="1"/>
          </p:cNvSpPr>
          <p:nvPr>
            <p:ph type="title" idx="9" hasCustomPrompt="1"/>
          </p:nvPr>
        </p:nvSpPr>
        <p:spPr>
          <a:xfrm>
            <a:off x="23786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a:spLocks noGrp="1"/>
          </p:cNvSpPr>
          <p:nvPr>
            <p:ph type="title" idx="13" hasCustomPrompt="1"/>
          </p:nvPr>
        </p:nvSpPr>
        <p:spPr>
          <a:xfrm>
            <a:off x="57244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a:spLocks noGrp="1"/>
          </p:cNvSpPr>
          <p:nvPr>
            <p:ph type="title" idx="14" hasCustomPrompt="1"/>
          </p:nvPr>
        </p:nvSpPr>
        <p:spPr>
          <a:xfrm>
            <a:off x="237870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a:spLocks noGrp="1"/>
          </p:cNvSpPr>
          <p:nvPr>
            <p:ph type="title" idx="15" hasCustomPrompt="1"/>
          </p:nvPr>
        </p:nvSpPr>
        <p:spPr>
          <a:xfrm>
            <a:off x="572445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88" name="Google Shape;88;p1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5" r:id="rId3"/>
    <p:sldLayoutId id="2147483658" r:id="rId4"/>
    <p:sldLayoutId id="2147483659" r:id="rId5"/>
    <p:sldLayoutId id="2147483696" r:id="rId6"/>
    <p:sldLayoutId id="2147483697" r:id="rId7"/>
    <p:sldLayoutId id="2147483698" r:id="rId8"/>
    <p:sldLayoutId id="214748369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p>
            <a:pPr lvl="0"/>
            <a:r>
              <a:rPr lang="en-US" dirty="0"/>
              <a:t>Seat Heater Control System</a:t>
            </a:r>
            <a:endParaRPr dirty="0"/>
          </a:p>
        </p:txBody>
      </p:sp>
      <p:sp>
        <p:nvSpPr>
          <p:cNvPr id="483" name="Google Shape;483;p59"/>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2000" dirty="0"/>
              <a:t>Donia Abdeltawab</a:t>
            </a:r>
            <a:endParaRPr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2"/>
                                        </p:tgtEl>
                                        <p:attrNameLst>
                                          <p:attrName>style.visibility</p:attrName>
                                        </p:attrNameLst>
                                      </p:cBhvr>
                                      <p:to>
                                        <p:strVal val="visible"/>
                                      </p:to>
                                    </p:set>
                                    <p:anim calcmode="lin" valueType="num">
                                      <p:cBhvr additive="base">
                                        <p:cTn id="7" dur="1000"/>
                                        <p:tgtEl>
                                          <p:spTgt spid="482"/>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483"/>
                                        </p:tgtEl>
                                        <p:attrNameLst>
                                          <p:attrName>style.visibility</p:attrName>
                                        </p:attrNameLst>
                                      </p:cBhvr>
                                      <p:to>
                                        <p:strVal val="visible"/>
                                      </p:to>
                                    </p:set>
                                    <p:anim calcmode="lin" valueType="num">
                                      <p:cBhvr additive="base">
                                        <p:cTn id="10" dur="1000"/>
                                        <p:tgtEl>
                                          <p:spTgt spid="4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C4593B-ED3C-D23C-F26E-EC80FE9855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864289-B8B2-D549-173E-A515AB77A12C}"/>
              </a:ext>
            </a:extLst>
          </p:cNvPr>
          <p:cNvSpPr>
            <a:spLocks noGrp="1"/>
          </p:cNvSpPr>
          <p:nvPr>
            <p:ph type="title"/>
          </p:nvPr>
        </p:nvSpPr>
        <p:spPr/>
        <p:txBody>
          <a:bodyPr/>
          <a:lstStyle/>
          <a:p>
            <a:r>
              <a:rPr lang="en-US" dirty="0" err="1"/>
              <a:t>Simso</a:t>
            </a:r>
            <a:r>
              <a:rPr lang="en-US" dirty="0"/>
              <a:t> Simulation:</a:t>
            </a:r>
          </a:p>
        </p:txBody>
      </p:sp>
      <p:pic>
        <p:nvPicPr>
          <p:cNvPr id="5" name="Picture 4">
            <a:extLst>
              <a:ext uri="{FF2B5EF4-FFF2-40B4-BE49-F238E27FC236}">
                <a16:creationId xmlns:a16="http://schemas.microsoft.com/office/drawing/2014/main" id="{B25A1E97-4394-4FAF-41D8-5679FC13D137}"/>
              </a:ext>
            </a:extLst>
          </p:cNvPr>
          <p:cNvPicPr>
            <a:picLocks noChangeAspect="1"/>
          </p:cNvPicPr>
          <p:nvPr/>
        </p:nvPicPr>
        <p:blipFill>
          <a:blip r:embed="rId2"/>
          <a:srcRect r="625"/>
          <a:stretch/>
        </p:blipFill>
        <p:spPr>
          <a:xfrm>
            <a:off x="0" y="1017725"/>
            <a:ext cx="9086850" cy="3533574"/>
          </a:xfrm>
          <a:prstGeom prst="rect">
            <a:avLst/>
          </a:prstGeom>
        </p:spPr>
      </p:pic>
    </p:spTree>
    <p:extLst>
      <p:ext uri="{BB962C8B-B14F-4D97-AF65-F5344CB8AC3E}">
        <p14:creationId xmlns:p14="http://schemas.microsoft.com/office/powerpoint/2010/main" val="2270342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495" name="Google Shape;495;p61"/>
          <p:cNvSpPr txBox="1">
            <a:spLocks noGrp="1"/>
          </p:cNvSpPr>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Diagram</a:t>
            </a:r>
            <a:endParaRPr dirty="0"/>
          </a:p>
        </p:txBody>
      </p:sp>
      <p:sp>
        <p:nvSpPr>
          <p:cNvPr id="496" name="Google Shape;496;p61"/>
          <p:cNvSpPr txBox="1">
            <a:spLocks noGrp="1"/>
          </p:cNvSpPr>
          <p:nvPr>
            <p:ph type="subTitle" idx="1"/>
          </p:nvPr>
        </p:nvSpPr>
        <p:spPr>
          <a:xfrm>
            <a:off x="5001000" y="1942925"/>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Tasks</a:t>
            </a:r>
            <a:endParaRPr dirty="0"/>
          </a:p>
        </p:txBody>
      </p:sp>
      <p:sp>
        <p:nvSpPr>
          <p:cNvPr id="499" name="Google Shape;499;p61"/>
          <p:cNvSpPr txBox="1">
            <a:spLocks noGrp="1"/>
          </p:cNvSpPr>
          <p:nvPr>
            <p:ph type="subTitle" idx="5"/>
          </p:nvPr>
        </p:nvSpPr>
        <p:spPr>
          <a:xfrm>
            <a:off x="5001000" y="3723950"/>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Simso simulation</a:t>
            </a:r>
            <a:endParaRPr dirty="0"/>
          </a:p>
        </p:txBody>
      </p:sp>
      <p:sp>
        <p:nvSpPr>
          <p:cNvPr id="501" name="Google Shape;501;p61"/>
          <p:cNvSpPr txBox="1">
            <a:spLocks noGrp="1"/>
          </p:cNvSpPr>
          <p:nvPr>
            <p:ph type="subTitle" idx="7"/>
          </p:nvPr>
        </p:nvSpPr>
        <p:spPr>
          <a:xfrm>
            <a:off x="1655200" y="3723950"/>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Output</a:t>
            </a:r>
            <a:endParaRPr dirty="0"/>
          </a:p>
        </p:txBody>
      </p:sp>
      <p:sp>
        <p:nvSpPr>
          <p:cNvPr id="503" name="Google Shape;503;p61"/>
          <p:cNvSpPr txBox="1">
            <a:spLocks noGrp="1"/>
          </p:cNvSpPr>
          <p:nvPr>
            <p:ph type="title" idx="9"/>
          </p:nvPr>
        </p:nvSpPr>
        <p:spPr>
          <a:xfrm>
            <a:off x="2378650" y="130358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04" name="Google Shape;504;p61"/>
          <p:cNvSpPr txBox="1">
            <a:spLocks noGrp="1"/>
          </p:cNvSpPr>
          <p:nvPr>
            <p:ph type="title" idx="13"/>
          </p:nvPr>
        </p:nvSpPr>
        <p:spPr>
          <a:xfrm>
            <a:off x="5724450" y="130358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05" name="Google Shape;505;p61"/>
          <p:cNvSpPr txBox="1">
            <a:spLocks noGrp="1"/>
          </p:cNvSpPr>
          <p:nvPr>
            <p:ph type="title" idx="14"/>
          </p:nvPr>
        </p:nvSpPr>
        <p:spPr>
          <a:xfrm>
            <a:off x="2378700" y="308273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06" name="Google Shape;506;p61"/>
          <p:cNvSpPr txBox="1">
            <a:spLocks noGrp="1"/>
          </p:cNvSpPr>
          <p:nvPr>
            <p:ph type="title" idx="15"/>
          </p:nvPr>
        </p:nvSpPr>
        <p:spPr>
          <a:xfrm>
            <a:off x="5724450" y="308273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D9352F-1FE6-02E8-1E5F-A6C40761E761}"/>
              </a:ext>
            </a:extLst>
          </p:cNvPr>
          <p:cNvSpPr txBox="1"/>
          <p:nvPr/>
        </p:nvSpPr>
        <p:spPr>
          <a:xfrm>
            <a:off x="1748790" y="748653"/>
            <a:ext cx="1822450" cy="307777"/>
          </a:xfrm>
          <a:prstGeom prst="rect">
            <a:avLst/>
          </a:prstGeom>
          <a:noFill/>
          <a:ln>
            <a:solidFill>
              <a:schemeClr val="bg2"/>
            </a:solidFill>
          </a:ln>
        </p:spPr>
        <p:txBody>
          <a:bodyPr wrap="square" rtlCol="0">
            <a:spAutoFit/>
          </a:bodyPr>
          <a:lstStyle/>
          <a:p>
            <a:r>
              <a:rPr lang="en-US" b="1" dirty="0"/>
              <a:t>Heating Level Task</a:t>
            </a:r>
            <a:endParaRPr lang="en-US" dirty="0"/>
          </a:p>
        </p:txBody>
      </p:sp>
      <p:sp>
        <p:nvSpPr>
          <p:cNvPr id="5" name="TextBox 4">
            <a:extLst>
              <a:ext uri="{FF2B5EF4-FFF2-40B4-BE49-F238E27FC236}">
                <a16:creationId xmlns:a16="http://schemas.microsoft.com/office/drawing/2014/main" id="{2A328FEB-DDF1-2207-0F99-6832AF21F36F}"/>
              </a:ext>
            </a:extLst>
          </p:cNvPr>
          <p:cNvSpPr txBox="1"/>
          <p:nvPr/>
        </p:nvSpPr>
        <p:spPr>
          <a:xfrm>
            <a:off x="1748790" y="1512664"/>
            <a:ext cx="2169160" cy="523220"/>
          </a:xfrm>
          <a:prstGeom prst="rect">
            <a:avLst/>
          </a:prstGeom>
          <a:noFill/>
          <a:ln>
            <a:solidFill>
              <a:schemeClr val="bg2"/>
            </a:solidFill>
          </a:ln>
        </p:spPr>
        <p:txBody>
          <a:bodyPr wrap="square" rtlCol="0">
            <a:spAutoFit/>
          </a:bodyPr>
          <a:lstStyle/>
          <a:p>
            <a:r>
              <a:rPr lang="en-US" b="1" dirty="0"/>
              <a:t>Read Temperature Passenger/Driver Task</a:t>
            </a:r>
          </a:p>
        </p:txBody>
      </p:sp>
      <p:sp>
        <p:nvSpPr>
          <p:cNvPr id="6" name="TextBox 5">
            <a:extLst>
              <a:ext uri="{FF2B5EF4-FFF2-40B4-BE49-F238E27FC236}">
                <a16:creationId xmlns:a16="http://schemas.microsoft.com/office/drawing/2014/main" id="{0183A2C7-2CCE-F3F3-CCEA-C40149A4FA9A}"/>
              </a:ext>
            </a:extLst>
          </p:cNvPr>
          <p:cNvSpPr txBox="1"/>
          <p:nvPr/>
        </p:nvSpPr>
        <p:spPr>
          <a:xfrm>
            <a:off x="4682331" y="512047"/>
            <a:ext cx="1663065" cy="584775"/>
          </a:xfrm>
          <a:prstGeom prst="rect">
            <a:avLst/>
          </a:prstGeom>
          <a:noFill/>
          <a:ln>
            <a:solidFill>
              <a:schemeClr val="bg2"/>
            </a:solidFill>
          </a:ln>
        </p:spPr>
        <p:txBody>
          <a:bodyPr wrap="square" rtlCol="0">
            <a:spAutoFit/>
          </a:bodyPr>
          <a:lstStyle/>
          <a:p>
            <a:r>
              <a:rPr lang="en-US" sz="1600" b="1" dirty="0"/>
              <a:t>Heater Intensity Task</a:t>
            </a:r>
          </a:p>
        </p:txBody>
      </p:sp>
      <p:sp>
        <p:nvSpPr>
          <p:cNvPr id="7" name="TextBox 6">
            <a:extLst>
              <a:ext uri="{FF2B5EF4-FFF2-40B4-BE49-F238E27FC236}">
                <a16:creationId xmlns:a16="http://schemas.microsoft.com/office/drawing/2014/main" id="{D717CAF1-1A4D-AB76-957E-21ABD43A5D57}"/>
              </a:ext>
            </a:extLst>
          </p:cNvPr>
          <p:cNvSpPr txBox="1"/>
          <p:nvPr/>
        </p:nvSpPr>
        <p:spPr>
          <a:xfrm>
            <a:off x="3381692" y="2760373"/>
            <a:ext cx="1229360" cy="523220"/>
          </a:xfrm>
          <a:prstGeom prst="rect">
            <a:avLst/>
          </a:prstGeom>
          <a:noFill/>
          <a:ln>
            <a:solidFill>
              <a:schemeClr val="bg2"/>
            </a:solidFill>
          </a:ln>
        </p:spPr>
        <p:txBody>
          <a:bodyPr wrap="square" rtlCol="0">
            <a:spAutoFit/>
          </a:bodyPr>
          <a:lstStyle/>
          <a:p>
            <a:pPr algn="ctr"/>
            <a:r>
              <a:rPr lang="en-US" b="1" dirty="0"/>
              <a:t>Display Task</a:t>
            </a:r>
          </a:p>
        </p:txBody>
      </p:sp>
      <p:sp>
        <p:nvSpPr>
          <p:cNvPr id="8" name="TextBox 7">
            <a:extLst>
              <a:ext uri="{FF2B5EF4-FFF2-40B4-BE49-F238E27FC236}">
                <a16:creationId xmlns:a16="http://schemas.microsoft.com/office/drawing/2014/main" id="{513479D4-C16A-93E1-E60B-8A95769EAD5B}"/>
              </a:ext>
            </a:extLst>
          </p:cNvPr>
          <p:cNvSpPr txBox="1"/>
          <p:nvPr/>
        </p:nvSpPr>
        <p:spPr>
          <a:xfrm>
            <a:off x="415289" y="3185449"/>
            <a:ext cx="2169795" cy="307777"/>
          </a:xfrm>
          <a:prstGeom prst="rect">
            <a:avLst/>
          </a:prstGeom>
          <a:noFill/>
          <a:ln>
            <a:solidFill>
              <a:schemeClr val="bg2"/>
            </a:solidFill>
          </a:ln>
        </p:spPr>
        <p:txBody>
          <a:bodyPr wrap="square" rtlCol="0">
            <a:spAutoFit/>
          </a:bodyPr>
          <a:lstStyle/>
          <a:p>
            <a:r>
              <a:rPr lang="en-US" b="1" dirty="0"/>
              <a:t>Temperature Fail Task</a:t>
            </a:r>
          </a:p>
        </p:txBody>
      </p:sp>
      <p:sp>
        <p:nvSpPr>
          <p:cNvPr id="9" name="TextBox 8">
            <a:extLst>
              <a:ext uri="{FF2B5EF4-FFF2-40B4-BE49-F238E27FC236}">
                <a16:creationId xmlns:a16="http://schemas.microsoft.com/office/drawing/2014/main" id="{6804AB43-F3C2-8403-8BE4-3099916A5A12}"/>
              </a:ext>
            </a:extLst>
          </p:cNvPr>
          <p:cNvSpPr txBox="1"/>
          <p:nvPr/>
        </p:nvSpPr>
        <p:spPr>
          <a:xfrm>
            <a:off x="2940050" y="3722335"/>
            <a:ext cx="2094785" cy="523220"/>
          </a:xfrm>
          <a:prstGeom prst="rect">
            <a:avLst/>
          </a:prstGeom>
          <a:noFill/>
          <a:ln>
            <a:solidFill>
              <a:schemeClr val="bg2"/>
            </a:solidFill>
          </a:ln>
        </p:spPr>
        <p:txBody>
          <a:bodyPr wrap="square" rtlCol="0">
            <a:spAutoFit/>
          </a:bodyPr>
          <a:lstStyle/>
          <a:p>
            <a:r>
              <a:rPr lang="en-US" b="1" dirty="0"/>
              <a:t>Runtime Measurements Task</a:t>
            </a:r>
          </a:p>
        </p:txBody>
      </p:sp>
      <p:sp>
        <p:nvSpPr>
          <p:cNvPr id="13" name="TextBox 12">
            <a:extLst>
              <a:ext uri="{FF2B5EF4-FFF2-40B4-BE49-F238E27FC236}">
                <a16:creationId xmlns:a16="http://schemas.microsoft.com/office/drawing/2014/main" id="{7F94525C-41F2-CAFF-B3A0-B8AE4C49225E}"/>
              </a:ext>
            </a:extLst>
          </p:cNvPr>
          <p:cNvSpPr txBox="1"/>
          <p:nvPr/>
        </p:nvSpPr>
        <p:spPr>
          <a:xfrm>
            <a:off x="85408" y="734256"/>
            <a:ext cx="1196340" cy="307777"/>
          </a:xfrm>
          <a:prstGeom prst="rect">
            <a:avLst/>
          </a:prstGeom>
          <a:noFill/>
        </p:spPr>
        <p:txBody>
          <a:bodyPr wrap="square" rtlCol="0">
            <a:spAutoFit/>
          </a:bodyPr>
          <a:lstStyle/>
          <a:p>
            <a:r>
              <a:rPr lang="en-US" dirty="0"/>
              <a:t>Button press</a:t>
            </a:r>
          </a:p>
        </p:txBody>
      </p:sp>
      <p:cxnSp>
        <p:nvCxnSpPr>
          <p:cNvPr id="15" name="Straight Arrow Connector 14">
            <a:extLst>
              <a:ext uri="{FF2B5EF4-FFF2-40B4-BE49-F238E27FC236}">
                <a16:creationId xmlns:a16="http://schemas.microsoft.com/office/drawing/2014/main" id="{AD215872-DE60-1A4D-5B56-F93D9BBAB511}"/>
              </a:ext>
            </a:extLst>
          </p:cNvPr>
          <p:cNvCxnSpPr>
            <a:cxnSpLocks/>
          </p:cNvCxnSpPr>
          <p:nvPr/>
        </p:nvCxnSpPr>
        <p:spPr>
          <a:xfrm flipV="1">
            <a:off x="1228090" y="887137"/>
            <a:ext cx="52578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681A163C-2C2B-2EE8-F10B-133EE1A588DE}"/>
              </a:ext>
            </a:extLst>
          </p:cNvPr>
          <p:cNvCxnSpPr>
            <a:cxnSpLocks/>
          </p:cNvCxnSpPr>
          <p:nvPr/>
        </p:nvCxnSpPr>
        <p:spPr>
          <a:xfrm flipV="1">
            <a:off x="3621722" y="577147"/>
            <a:ext cx="1003777" cy="29755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51B5A49-D0F2-C4B6-D0BF-57B9061C5BF0}"/>
              </a:ext>
            </a:extLst>
          </p:cNvPr>
          <p:cNvSpPr txBox="1"/>
          <p:nvPr/>
        </p:nvSpPr>
        <p:spPr>
          <a:xfrm>
            <a:off x="113665" y="1540882"/>
            <a:ext cx="1196340" cy="523220"/>
          </a:xfrm>
          <a:prstGeom prst="rect">
            <a:avLst/>
          </a:prstGeom>
          <a:noFill/>
        </p:spPr>
        <p:txBody>
          <a:bodyPr wrap="square">
            <a:spAutoFit/>
          </a:bodyPr>
          <a:lstStyle/>
          <a:p>
            <a:r>
              <a:rPr lang="en-US" dirty="0"/>
              <a:t>Temperature Sensor</a:t>
            </a:r>
          </a:p>
        </p:txBody>
      </p:sp>
      <p:cxnSp>
        <p:nvCxnSpPr>
          <p:cNvPr id="26" name="Straight Arrow Connector 25">
            <a:extLst>
              <a:ext uri="{FF2B5EF4-FFF2-40B4-BE49-F238E27FC236}">
                <a16:creationId xmlns:a16="http://schemas.microsoft.com/office/drawing/2014/main" id="{EC4E9C96-F16B-7663-0D5E-2864C61413EA}"/>
              </a:ext>
            </a:extLst>
          </p:cNvPr>
          <p:cNvCxnSpPr>
            <a:cxnSpLocks/>
          </p:cNvCxnSpPr>
          <p:nvPr/>
        </p:nvCxnSpPr>
        <p:spPr>
          <a:xfrm>
            <a:off x="1163320" y="1826538"/>
            <a:ext cx="5384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E2FFC9DA-B112-A6B3-92DB-4ADFDD5B5EC7}"/>
              </a:ext>
            </a:extLst>
          </p:cNvPr>
          <p:cNvCxnSpPr>
            <a:cxnSpLocks/>
            <a:stCxn id="5" idx="3"/>
            <a:endCxn id="6" idx="1"/>
          </p:cNvCxnSpPr>
          <p:nvPr/>
        </p:nvCxnSpPr>
        <p:spPr>
          <a:xfrm flipV="1">
            <a:off x="3917950" y="804435"/>
            <a:ext cx="764381" cy="96983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9" name="Table 48">
            <a:extLst>
              <a:ext uri="{FF2B5EF4-FFF2-40B4-BE49-F238E27FC236}">
                <a16:creationId xmlns:a16="http://schemas.microsoft.com/office/drawing/2014/main" id="{BDDFC9CA-B04B-D6D9-3928-41B0B4FD2246}"/>
              </a:ext>
            </a:extLst>
          </p:cNvPr>
          <p:cNvGraphicFramePr>
            <a:graphicFrameLocks noGrp="1"/>
          </p:cNvGraphicFramePr>
          <p:nvPr>
            <p:extLst>
              <p:ext uri="{D42A27DB-BD31-4B8C-83A1-F6EECF244321}">
                <p14:modId xmlns:p14="http://schemas.microsoft.com/office/powerpoint/2010/main" val="2019577558"/>
              </p:ext>
            </p:extLst>
          </p:nvPr>
        </p:nvGraphicFramePr>
        <p:xfrm>
          <a:off x="7017384" y="652035"/>
          <a:ext cx="1477645" cy="304800"/>
        </p:xfrm>
        <a:graphic>
          <a:graphicData uri="http://schemas.openxmlformats.org/drawingml/2006/table">
            <a:tbl>
              <a:tblPr/>
              <a:tblGrid>
                <a:gridCol w="1477645">
                  <a:extLst>
                    <a:ext uri="{9D8B030D-6E8A-4147-A177-3AD203B41FA5}">
                      <a16:colId xmlns:a16="http://schemas.microsoft.com/office/drawing/2014/main" val="2346841426"/>
                    </a:ext>
                  </a:extLst>
                </a:gridCol>
              </a:tblGrid>
              <a:tr h="0">
                <a:tc>
                  <a:txBody>
                    <a:bodyPr/>
                    <a:lstStyle/>
                    <a:p>
                      <a:r>
                        <a:rPr lang="en-US" dirty="0"/>
                        <a:t>Heating System</a:t>
                      </a:r>
                    </a:p>
                  </a:txBody>
                  <a:tcPr anchor="ctr">
                    <a:lnL>
                      <a:noFill/>
                    </a:lnL>
                    <a:lnR>
                      <a:noFill/>
                    </a:lnR>
                    <a:lnT>
                      <a:noFill/>
                    </a:lnT>
                    <a:lnB>
                      <a:noFill/>
                    </a:lnB>
                    <a:noFill/>
                  </a:tcPr>
                </a:tc>
                <a:extLst>
                  <a:ext uri="{0D108BD9-81ED-4DB2-BD59-A6C34878D82A}">
                    <a16:rowId xmlns:a16="http://schemas.microsoft.com/office/drawing/2014/main" val="1071558888"/>
                  </a:ext>
                </a:extLst>
              </a:tr>
            </a:tbl>
          </a:graphicData>
        </a:graphic>
      </p:graphicFrame>
      <p:cxnSp>
        <p:nvCxnSpPr>
          <p:cNvPr id="51" name="Straight Arrow Connector 50">
            <a:extLst>
              <a:ext uri="{FF2B5EF4-FFF2-40B4-BE49-F238E27FC236}">
                <a16:creationId xmlns:a16="http://schemas.microsoft.com/office/drawing/2014/main" id="{4C181A1B-8C18-BC12-83B0-82EA1C8312C5}"/>
              </a:ext>
            </a:extLst>
          </p:cNvPr>
          <p:cNvCxnSpPr>
            <a:stCxn id="6" idx="3"/>
            <a:endCxn id="49" idx="1"/>
          </p:cNvCxnSpPr>
          <p:nvPr/>
        </p:nvCxnSpPr>
        <p:spPr>
          <a:xfrm>
            <a:off x="6345396" y="804435"/>
            <a:ext cx="6719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832A07E1-BAAC-328A-DD23-BB98D6B92116}"/>
              </a:ext>
            </a:extLst>
          </p:cNvPr>
          <p:cNvSpPr txBox="1"/>
          <p:nvPr/>
        </p:nvSpPr>
        <p:spPr>
          <a:xfrm>
            <a:off x="366790" y="2619660"/>
            <a:ext cx="2315845" cy="523220"/>
          </a:xfrm>
          <a:prstGeom prst="rect">
            <a:avLst/>
          </a:prstGeom>
          <a:noFill/>
        </p:spPr>
        <p:txBody>
          <a:bodyPr wrap="square">
            <a:spAutoFit/>
          </a:bodyPr>
          <a:lstStyle/>
          <a:p>
            <a:r>
              <a:rPr lang="en-US" dirty="0"/>
              <a:t>Temperature Readings, Heating Level Data</a:t>
            </a:r>
          </a:p>
        </p:txBody>
      </p:sp>
      <p:sp>
        <p:nvSpPr>
          <p:cNvPr id="63" name="TextBox 62">
            <a:extLst>
              <a:ext uri="{FF2B5EF4-FFF2-40B4-BE49-F238E27FC236}">
                <a16:creationId xmlns:a16="http://schemas.microsoft.com/office/drawing/2014/main" id="{DD86FDAD-145A-D469-896C-5B908ED1DCE4}"/>
              </a:ext>
            </a:extLst>
          </p:cNvPr>
          <p:cNvSpPr txBox="1"/>
          <p:nvPr/>
        </p:nvSpPr>
        <p:spPr>
          <a:xfrm>
            <a:off x="6106319" y="2623089"/>
            <a:ext cx="1663064" cy="369332"/>
          </a:xfrm>
          <a:prstGeom prst="rect">
            <a:avLst/>
          </a:prstGeom>
          <a:noFill/>
        </p:spPr>
        <p:txBody>
          <a:bodyPr wrap="square" rtlCol="0">
            <a:spAutoFit/>
          </a:bodyPr>
          <a:lstStyle/>
          <a:p>
            <a:r>
              <a:rPr lang="en-US" sz="1800" b="1" dirty="0"/>
              <a:t>UART</a:t>
            </a:r>
          </a:p>
        </p:txBody>
      </p:sp>
      <p:cxnSp>
        <p:nvCxnSpPr>
          <p:cNvPr id="65" name="Connector: Elbow 64">
            <a:extLst>
              <a:ext uri="{FF2B5EF4-FFF2-40B4-BE49-F238E27FC236}">
                <a16:creationId xmlns:a16="http://schemas.microsoft.com/office/drawing/2014/main" id="{EE7259FE-C3B8-3753-49D2-751BB9B66381}"/>
              </a:ext>
            </a:extLst>
          </p:cNvPr>
          <p:cNvCxnSpPr>
            <a:cxnSpLocks/>
          </p:cNvCxnSpPr>
          <p:nvPr/>
        </p:nvCxnSpPr>
        <p:spPr>
          <a:xfrm flipV="1">
            <a:off x="4611052" y="2717600"/>
            <a:ext cx="1459230" cy="18031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7979C21B-5CBE-0613-A257-82E3A4C4759F}"/>
              </a:ext>
            </a:extLst>
          </p:cNvPr>
          <p:cNvCxnSpPr>
            <a:cxnSpLocks/>
          </p:cNvCxnSpPr>
          <p:nvPr/>
        </p:nvCxnSpPr>
        <p:spPr>
          <a:xfrm>
            <a:off x="2364739" y="2897911"/>
            <a:ext cx="9309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D77D618F-C691-D9D4-5E56-E888CCBD45C6}"/>
              </a:ext>
            </a:extLst>
          </p:cNvPr>
          <p:cNvCxnSpPr>
            <a:stCxn id="8" idx="3"/>
          </p:cNvCxnSpPr>
          <p:nvPr/>
        </p:nvCxnSpPr>
        <p:spPr>
          <a:xfrm flipV="1">
            <a:off x="2585084" y="3092449"/>
            <a:ext cx="710566" cy="2468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Connector: Elbow 82">
            <a:extLst>
              <a:ext uri="{FF2B5EF4-FFF2-40B4-BE49-F238E27FC236}">
                <a16:creationId xmlns:a16="http://schemas.microsoft.com/office/drawing/2014/main" id="{3EB2A3BE-567C-9F0B-6469-7B1863F3F032}"/>
              </a:ext>
            </a:extLst>
          </p:cNvPr>
          <p:cNvCxnSpPr>
            <a:cxnSpLocks/>
          </p:cNvCxnSpPr>
          <p:nvPr/>
        </p:nvCxnSpPr>
        <p:spPr>
          <a:xfrm flipV="1">
            <a:off x="5034835" y="2939722"/>
            <a:ext cx="1035447" cy="9015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60C5F494-57C1-6215-1971-ECEFF670CD02}"/>
              </a:ext>
            </a:extLst>
          </p:cNvPr>
          <p:cNvSpPr txBox="1"/>
          <p:nvPr/>
        </p:nvSpPr>
        <p:spPr>
          <a:xfrm>
            <a:off x="1043541" y="3733143"/>
            <a:ext cx="1102759" cy="523220"/>
          </a:xfrm>
          <a:prstGeom prst="rect">
            <a:avLst/>
          </a:prstGeom>
          <a:noFill/>
        </p:spPr>
        <p:txBody>
          <a:bodyPr wrap="square">
            <a:spAutoFit/>
          </a:bodyPr>
          <a:lstStyle/>
          <a:p>
            <a:r>
              <a:rPr lang="en-US" dirty="0"/>
              <a:t>Runtime Metrics</a:t>
            </a:r>
          </a:p>
        </p:txBody>
      </p:sp>
      <p:cxnSp>
        <p:nvCxnSpPr>
          <p:cNvPr id="92" name="Straight Arrow Connector 91">
            <a:extLst>
              <a:ext uri="{FF2B5EF4-FFF2-40B4-BE49-F238E27FC236}">
                <a16:creationId xmlns:a16="http://schemas.microsoft.com/office/drawing/2014/main" id="{6D86CA2D-0697-246A-99BF-D9952BD66535}"/>
              </a:ext>
            </a:extLst>
          </p:cNvPr>
          <p:cNvCxnSpPr>
            <a:cxnSpLocks/>
          </p:cNvCxnSpPr>
          <p:nvPr/>
        </p:nvCxnSpPr>
        <p:spPr>
          <a:xfrm>
            <a:off x="1923414" y="3975703"/>
            <a:ext cx="8826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5021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DAAFDCF-1309-ED32-0F9B-C06D07DA2064}"/>
              </a:ext>
            </a:extLst>
          </p:cNvPr>
          <p:cNvSpPr>
            <a:spLocks noGrp="1"/>
          </p:cNvSpPr>
          <p:nvPr>
            <p:ph type="subTitle" idx="1"/>
          </p:nvPr>
        </p:nvSpPr>
        <p:spPr>
          <a:xfrm>
            <a:off x="0" y="1479336"/>
            <a:ext cx="9052722" cy="2379900"/>
          </a:xfrm>
        </p:spPr>
        <p:txBody>
          <a:bodyPr/>
          <a:lstStyle/>
          <a:p>
            <a:r>
              <a:rPr lang="en-US" b="1" dirty="0"/>
              <a:t>Description:</a:t>
            </a:r>
            <a:r>
              <a:rPr lang="en-US" dirty="0"/>
              <a:t> Adjusts the heating levels based on user input from the buttons (SW1 and SW2). This task updates the target heating levels for the driver and passenger, overriding the default heating values if necessary.</a:t>
            </a:r>
          </a:p>
          <a:p>
            <a:r>
              <a:rPr lang="en-US" b="1" dirty="0"/>
              <a:t>Type: </a:t>
            </a:r>
            <a:r>
              <a:rPr lang="en-US" dirty="0"/>
              <a:t>Event based</a:t>
            </a:r>
          </a:p>
          <a:p>
            <a:r>
              <a:rPr lang="en-US" b="1" dirty="0"/>
              <a:t>Events that task wait</a:t>
            </a:r>
            <a:r>
              <a:rPr lang="en-US" dirty="0"/>
              <a:t>: SW1_INTERRUPT_EVENT, SW2_INTERRUPT_EVENT,</a:t>
            </a:r>
            <a:r>
              <a:rPr lang="en-US" sz="1800" dirty="0">
                <a:solidFill>
                  <a:srgbClr val="000000"/>
                </a:solidFill>
                <a:latin typeface="Consolas" panose="020B0609020204030204" pitchFamily="49" charset="0"/>
              </a:rPr>
              <a:t> </a:t>
            </a:r>
            <a:r>
              <a:rPr lang="en-US" dirty="0"/>
              <a:t>SW3_INTERRUPT_EVENT</a:t>
            </a:r>
          </a:p>
          <a:p>
            <a:r>
              <a:rPr lang="en-US" b="1" dirty="0"/>
              <a:t>Events that task sets: </a:t>
            </a:r>
            <a:r>
              <a:rPr lang="en-US" dirty="0"/>
              <a:t>DRIVER_HEATING_LEVEL_EVENT, PASSENGER_HEATING_LEVEL_EVENT</a:t>
            </a:r>
          </a:p>
        </p:txBody>
      </p:sp>
      <p:sp>
        <p:nvSpPr>
          <p:cNvPr id="3" name="Title 2">
            <a:extLst>
              <a:ext uri="{FF2B5EF4-FFF2-40B4-BE49-F238E27FC236}">
                <a16:creationId xmlns:a16="http://schemas.microsoft.com/office/drawing/2014/main" id="{F372E3CC-2D45-7A44-3D23-FC32EFC5F324}"/>
              </a:ext>
            </a:extLst>
          </p:cNvPr>
          <p:cNvSpPr>
            <a:spLocks noGrp="1"/>
          </p:cNvSpPr>
          <p:nvPr>
            <p:ph type="title"/>
          </p:nvPr>
        </p:nvSpPr>
        <p:spPr/>
        <p:txBody>
          <a:bodyPr/>
          <a:lstStyle/>
          <a:p>
            <a:r>
              <a:rPr lang="en-US" dirty="0" err="1"/>
              <a:t>Heatinglevel</a:t>
            </a:r>
            <a:r>
              <a:rPr lang="en-US" dirty="0"/>
              <a:t>-Task</a:t>
            </a:r>
          </a:p>
        </p:txBody>
      </p:sp>
    </p:spTree>
    <p:extLst>
      <p:ext uri="{BB962C8B-B14F-4D97-AF65-F5344CB8AC3E}">
        <p14:creationId xmlns:p14="http://schemas.microsoft.com/office/powerpoint/2010/main" val="2328600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8A2F97-969B-8533-2A8F-AB1A11A14775}"/>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8CD28949-BAA6-3E5F-6558-79EFC33B6620}"/>
              </a:ext>
            </a:extLst>
          </p:cNvPr>
          <p:cNvSpPr>
            <a:spLocks noGrp="1"/>
          </p:cNvSpPr>
          <p:nvPr>
            <p:ph type="subTitle" idx="1"/>
          </p:nvPr>
        </p:nvSpPr>
        <p:spPr>
          <a:xfrm>
            <a:off x="0" y="1479336"/>
            <a:ext cx="9052722" cy="2379900"/>
          </a:xfrm>
        </p:spPr>
        <p:txBody>
          <a:bodyPr/>
          <a:lstStyle/>
          <a:p>
            <a:r>
              <a:rPr lang="en-US" b="1" dirty="0"/>
              <a:t>Description:</a:t>
            </a:r>
            <a:r>
              <a:rPr lang="en-US" dirty="0"/>
              <a:t> This task takes the raw temperature data from the driver's seat sensor and converts it into a format the system can use. It ensures the temperature reading is accurate and ready for further use.</a:t>
            </a:r>
          </a:p>
          <a:p>
            <a:r>
              <a:rPr lang="en-US" b="1" dirty="0"/>
              <a:t>Type: </a:t>
            </a:r>
            <a:r>
              <a:rPr lang="en-US" dirty="0"/>
              <a:t>Periodic</a:t>
            </a:r>
          </a:p>
          <a:p>
            <a:r>
              <a:rPr lang="en-US" b="1" dirty="0"/>
              <a:t>Periodicity (</a:t>
            </a:r>
            <a:r>
              <a:rPr lang="en-US" b="1" dirty="0" err="1"/>
              <a:t>ms</a:t>
            </a:r>
            <a:r>
              <a:rPr lang="en-US" dirty="0"/>
              <a:t>): 1000</a:t>
            </a:r>
          </a:p>
          <a:p>
            <a:r>
              <a:rPr lang="en-US" b="1" dirty="0"/>
              <a:t>Events that task sets: </a:t>
            </a:r>
            <a:r>
              <a:rPr lang="en-US" dirty="0"/>
              <a:t>DRIVER_CURRENT_TEMPERATURE_EVENT, DRIVER_TEMPERATURE_FAIL_EVENT</a:t>
            </a:r>
          </a:p>
        </p:txBody>
      </p:sp>
      <p:sp>
        <p:nvSpPr>
          <p:cNvPr id="3" name="Title 2">
            <a:extLst>
              <a:ext uri="{FF2B5EF4-FFF2-40B4-BE49-F238E27FC236}">
                <a16:creationId xmlns:a16="http://schemas.microsoft.com/office/drawing/2014/main" id="{A1920C7E-7D36-B833-E934-8B74A97D8C22}"/>
              </a:ext>
            </a:extLst>
          </p:cNvPr>
          <p:cNvSpPr>
            <a:spLocks noGrp="1"/>
          </p:cNvSpPr>
          <p:nvPr>
            <p:ph type="title"/>
          </p:nvPr>
        </p:nvSpPr>
        <p:spPr>
          <a:xfrm>
            <a:off x="237737" y="554753"/>
            <a:ext cx="5679900" cy="572700"/>
          </a:xfrm>
        </p:spPr>
        <p:txBody>
          <a:bodyPr/>
          <a:lstStyle/>
          <a:p>
            <a:r>
              <a:rPr lang="en-US" dirty="0" err="1"/>
              <a:t>readTemperature</a:t>
            </a:r>
            <a:r>
              <a:rPr lang="en-US" dirty="0"/>
              <a:t> (Driver)-Task</a:t>
            </a:r>
          </a:p>
        </p:txBody>
      </p:sp>
    </p:spTree>
    <p:extLst>
      <p:ext uri="{BB962C8B-B14F-4D97-AF65-F5344CB8AC3E}">
        <p14:creationId xmlns:p14="http://schemas.microsoft.com/office/powerpoint/2010/main" val="766126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DC49CF-2775-35BD-7AE2-C3275E11A776}"/>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38B59C87-CAFA-96A2-62F5-95C2322C5E6C}"/>
              </a:ext>
            </a:extLst>
          </p:cNvPr>
          <p:cNvSpPr>
            <a:spLocks noGrp="1"/>
          </p:cNvSpPr>
          <p:nvPr>
            <p:ph type="subTitle" idx="1"/>
          </p:nvPr>
        </p:nvSpPr>
        <p:spPr>
          <a:xfrm>
            <a:off x="0" y="1479336"/>
            <a:ext cx="9052722" cy="2379900"/>
          </a:xfrm>
        </p:spPr>
        <p:txBody>
          <a:bodyPr/>
          <a:lstStyle/>
          <a:p>
            <a:r>
              <a:rPr lang="en-US" b="1" dirty="0"/>
              <a:t>Description:</a:t>
            </a:r>
            <a:r>
              <a:rPr lang="en-US" dirty="0"/>
              <a:t> This task takes the raw temperature data from the </a:t>
            </a:r>
            <a:r>
              <a:rPr lang="en-US" dirty="0" err="1"/>
              <a:t>Passener’s</a:t>
            </a:r>
            <a:r>
              <a:rPr lang="en-US" dirty="0"/>
              <a:t> seat sensor and converts it into a format the system can use. It ensures the temperature reading is accurate and ready for further use.</a:t>
            </a:r>
          </a:p>
          <a:p>
            <a:r>
              <a:rPr lang="en-US" b="1" dirty="0"/>
              <a:t>Type: </a:t>
            </a:r>
            <a:r>
              <a:rPr lang="en-US" dirty="0"/>
              <a:t>Periodic</a:t>
            </a:r>
          </a:p>
          <a:p>
            <a:r>
              <a:rPr lang="en-US" b="1" dirty="0"/>
              <a:t>Periodicity (</a:t>
            </a:r>
            <a:r>
              <a:rPr lang="en-US" b="1" dirty="0" err="1"/>
              <a:t>ms</a:t>
            </a:r>
            <a:r>
              <a:rPr lang="en-US" dirty="0"/>
              <a:t>): 1000</a:t>
            </a:r>
          </a:p>
          <a:p>
            <a:r>
              <a:rPr lang="en-US" b="1" dirty="0"/>
              <a:t>Events that task sets: </a:t>
            </a:r>
            <a:r>
              <a:rPr lang="en-US" dirty="0"/>
              <a:t>Passenger _CURRENT_TEMPERATURE_EVENT,</a:t>
            </a:r>
            <a:r>
              <a:rPr lang="en-US" sz="1800" dirty="0">
                <a:solidFill>
                  <a:srgbClr val="000000"/>
                </a:solidFill>
                <a:latin typeface="Consolas" panose="020B0609020204030204" pitchFamily="49" charset="0"/>
              </a:rPr>
              <a:t> </a:t>
            </a:r>
            <a:r>
              <a:rPr lang="en-US" dirty="0"/>
              <a:t>PASSENGER_TEMPERATURE_FAIL_EVENT</a:t>
            </a:r>
          </a:p>
        </p:txBody>
      </p:sp>
      <p:sp>
        <p:nvSpPr>
          <p:cNvPr id="3" name="Title 2">
            <a:extLst>
              <a:ext uri="{FF2B5EF4-FFF2-40B4-BE49-F238E27FC236}">
                <a16:creationId xmlns:a16="http://schemas.microsoft.com/office/drawing/2014/main" id="{7E483529-6ECE-6C82-BC04-2D349CA7026A}"/>
              </a:ext>
            </a:extLst>
          </p:cNvPr>
          <p:cNvSpPr>
            <a:spLocks noGrp="1"/>
          </p:cNvSpPr>
          <p:nvPr>
            <p:ph type="title"/>
          </p:nvPr>
        </p:nvSpPr>
        <p:spPr>
          <a:xfrm>
            <a:off x="554728" y="518177"/>
            <a:ext cx="8052823" cy="572700"/>
          </a:xfrm>
        </p:spPr>
        <p:txBody>
          <a:bodyPr/>
          <a:lstStyle/>
          <a:p>
            <a:r>
              <a:rPr lang="en-US" dirty="0" err="1"/>
              <a:t>readTemperature</a:t>
            </a:r>
            <a:r>
              <a:rPr lang="en-US" dirty="0"/>
              <a:t> (Passenger)-Task</a:t>
            </a:r>
          </a:p>
        </p:txBody>
      </p:sp>
    </p:spTree>
    <p:extLst>
      <p:ext uri="{BB962C8B-B14F-4D97-AF65-F5344CB8AC3E}">
        <p14:creationId xmlns:p14="http://schemas.microsoft.com/office/powerpoint/2010/main" val="2978612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114ED2-9544-5CB0-ECAA-10AD786587C6}"/>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794B9AF9-1E79-A598-0722-1D98643CD9B9}"/>
              </a:ext>
            </a:extLst>
          </p:cNvPr>
          <p:cNvSpPr>
            <a:spLocks noGrp="1"/>
          </p:cNvSpPr>
          <p:nvPr>
            <p:ph type="subTitle" idx="1"/>
          </p:nvPr>
        </p:nvSpPr>
        <p:spPr>
          <a:xfrm>
            <a:off x="0" y="999311"/>
            <a:ext cx="9052722" cy="1829014"/>
          </a:xfrm>
        </p:spPr>
        <p:txBody>
          <a:bodyPr/>
          <a:lstStyle/>
          <a:p>
            <a:r>
              <a:rPr lang="en-US" b="1" dirty="0"/>
              <a:t>Description:</a:t>
            </a:r>
            <a:r>
              <a:rPr lang="en-US" dirty="0"/>
              <a:t> It determines the level of heating needed for the driver and passenger. It calculates the heating intensity based on the processed temperature data from both the driver and passenger sides.</a:t>
            </a:r>
          </a:p>
          <a:p>
            <a:r>
              <a:rPr lang="en-US" b="1" dirty="0"/>
              <a:t>Type: </a:t>
            </a:r>
            <a:r>
              <a:rPr lang="en-US" dirty="0"/>
              <a:t>Event based</a:t>
            </a:r>
          </a:p>
          <a:p>
            <a:r>
              <a:rPr lang="en-US" b="1" dirty="0"/>
              <a:t>Events that task wait</a:t>
            </a:r>
            <a:r>
              <a:rPr lang="en-US" dirty="0"/>
              <a:t>: DRIVER_HEATING_LEVEL_EVENT,PASSENGER_HEATING_LEVEL_EVENT, DRIVER_CURRENT_TEMPERATURE_EVENT, PASSENGER_CURRENT_TEMPERATURE_EVENT</a:t>
            </a:r>
          </a:p>
        </p:txBody>
      </p:sp>
      <p:sp>
        <p:nvSpPr>
          <p:cNvPr id="3" name="Title 2">
            <a:extLst>
              <a:ext uri="{FF2B5EF4-FFF2-40B4-BE49-F238E27FC236}">
                <a16:creationId xmlns:a16="http://schemas.microsoft.com/office/drawing/2014/main" id="{8CB4267E-0767-6510-4D8B-C2F587AAC077}"/>
              </a:ext>
            </a:extLst>
          </p:cNvPr>
          <p:cNvSpPr>
            <a:spLocks noGrp="1"/>
          </p:cNvSpPr>
          <p:nvPr>
            <p:ph type="title"/>
          </p:nvPr>
        </p:nvSpPr>
        <p:spPr>
          <a:xfrm>
            <a:off x="225544" y="340885"/>
            <a:ext cx="8052823" cy="572700"/>
          </a:xfrm>
        </p:spPr>
        <p:txBody>
          <a:bodyPr/>
          <a:lstStyle/>
          <a:p>
            <a:r>
              <a:rPr lang="en-US" dirty="0" err="1"/>
              <a:t>heaterIntensity</a:t>
            </a:r>
            <a:r>
              <a:rPr lang="en-US" dirty="0"/>
              <a:t>-Task</a:t>
            </a:r>
          </a:p>
        </p:txBody>
      </p:sp>
      <p:sp>
        <p:nvSpPr>
          <p:cNvPr id="4" name="Title 2">
            <a:extLst>
              <a:ext uri="{FF2B5EF4-FFF2-40B4-BE49-F238E27FC236}">
                <a16:creationId xmlns:a16="http://schemas.microsoft.com/office/drawing/2014/main" id="{7EF74B87-9EB5-5538-0C01-65136775D836}"/>
              </a:ext>
            </a:extLst>
          </p:cNvPr>
          <p:cNvSpPr txBox="1">
            <a:spLocks/>
          </p:cNvSpPr>
          <p:nvPr/>
        </p:nvSpPr>
        <p:spPr>
          <a:xfrm>
            <a:off x="136644" y="2494950"/>
            <a:ext cx="8052823"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r>
              <a:rPr lang="en-US" dirty="0"/>
              <a:t>temperatureFail-Task</a:t>
            </a:r>
          </a:p>
        </p:txBody>
      </p:sp>
      <p:sp>
        <p:nvSpPr>
          <p:cNvPr id="5" name="Subtitle 1">
            <a:extLst>
              <a:ext uri="{FF2B5EF4-FFF2-40B4-BE49-F238E27FC236}">
                <a16:creationId xmlns:a16="http://schemas.microsoft.com/office/drawing/2014/main" id="{D5582191-0125-F711-EF90-81DC4EA804C7}"/>
              </a:ext>
            </a:extLst>
          </p:cNvPr>
          <p:cNvSpPr txBox="1">
            <a:spLocks/>
          </p:cNvSpPr>
          <p:nvPr/>
        </p:nvSpPr>
        <p:spPr>
          <a:xfrm>
            <a:off x="-45366" y="3126175"/>
            <a:ext cx="8052823" cy="13210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400"/>
              <a:buFont typeface="Montserrat"/>
              <a:buChar char="●"/>
              <a:defRPr sz="14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r>
              <a:rPr lang="en-US" b="1" dirty="0"/>
              <a:t>Description:</a:t>
            </a:r>
            <a:r>
              <a:rPr lang="en-US" dirty="0"/>
              <a:t> This task monitors the system for temperature-related </a:t>
            </a:r>
            <a:r>
              <a:rPr lang="en-US" dirty="0" err="1"/>
              <a:t>failures.It</a:t>
            </a:r>
            <a:r>
              <a:rPr lang="en-US" dirty="0"/>
              <a:t> ensures the system operates safely by alerting in case of failures.</a:t>
            </a:r>
          </a:p>
          <a:p>
            <a:r>
              <a:rPr lang="en-US" b="1" dirty="0"/>
              <a:t>Type: </a:t>
            </a:r>
            <a:r>
              <a:rPr lang="en-US" dirty="0"/>
              <a:t>Event based</a:t>
            </a:r>
          </a:p>
          <a:p>
            <a:r>
              <a:rPr lang="en-US" b="1" dirty="0"/>
              <a:t>Events that task wait</a:t>
            </a:r>
            <a:r>
              <a:rPr lang="en-US" dirty="0"/>
              <a:t>: DRIVER_TEMPERATURE_FAIL_EVENT, PASSENGER_TEMPERATURE_FAIL_EVENT</a:t>
            </a:r>
          </a:p>
        </p:txBody>
      </p:sp>
    </p:spTree>
    <p:extLst>
      <p:ext uri="{BB962C8B-B14F-4D97-AF65-F5344CB8AC3E}">
        <p14:creationId xmlns:p14="http://schemas.microsoft.com/office/powerpoint/2010/main" val="2007390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4B0BAA-6238-72A6-04BA-09458C271A11}"/>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215EB5EE-34D3-E36E-5BFE-6A56AAF3B990}"/>
              </a:ext>
            </a:extLst>
          </p:cNvPr>
          <p:cNvSpPr>
            <a:spLocks noGrp="1"/>
          </p:cNvSpPr>
          <p:nvPr>
            <p:ph type="subTitle" idx="1"/>
          </p:nvPr>
        </p:nvSpPr>
        <p:spPr>
          <a:xfrm>
            <a:off x="0" y="1479336"/>
            <a:ext cx="9052722" cy="1092414"/>
          </a:xfrm>
        </p:spPr>
        <p:txBody>
          <a:bodyPr/>
          <a:lstStyle/>
          <a:p>
            <a:r>
              <a:rPr lang="en-US" b="1" dirty="0"/>
              <a:t>Description:</a:t>
            </a:r>
            <a:r>
              <a:rPr lang="en-US" dirty="0"/>
              <a:t> This task handles the user interface, displaying real-time information about the current temperature and the heating intensity for both driver and passenger.</a:t>
            </a:r>
          </a:p>
          <a:p>
            <a:r>
              <a:rPr lang="en-US" b="1" dirty="0"/>
              <a:t>Type: </a:t>
            </a:r>
            <a:r>
              <a:rPr lang="en-US" dirty="0"/>
              <a:t>Periodic</a:t>
            </a:r>
          </a:p>
          <a:p>
            <a:r>
              <a:rPr lang="en-US" b="1" dirty="0"/>
              <a:t>Periodicity (</a:t>
            </a:r>
            <a:r>
              <a:rPr lang="en-US" b="1" dirty="0" err="1"/>
              <a:t>ms</a:t>
            </a:r>
            <a:r>
              <a:rPr lang="en-US" dirty="0"/>
              <a:t>): 500</a:t>
            </a:r>
          </a:p>
        </p:txBody>
      </p:sp>
      <p:sp>
        <p:nvSpPr>
          <p:cNvPr id="3" name="Title 2">
            <a:extLst>
              <a:ext uri="{FF2B5EF4-FFF2-40B4-BE49-F238E27FC236}">
                <a16:creationId xmlns:a16="http://schemas.microsoft.com/office/drawing/2014/main" id="{11155C43-454F-9C65-776B-5899476ED6B7}"/>
              </a:ext>
            </a:extLst>
          </p:cNvPr>
          <p:cNvSpPr>
            <a:spLocks noGrp="1"/>
          </p:cNvSpPr>
          <p:nvPr>
            <p:ph type="title"/>
          </p:nvPr>
        </p:nvSpPr>
        <p:spPr>
          <a:xfrm>
            <a:off x="152400" y="573511"/>
            <a:ext cx="8052823" cy="572700"/>
          </a:xfrm>
        </p:spPr>
        <p:txBody>
          <a:bodyPr/>
          <a:lstStyle/>
          <a:p>
            <a:r>
              <a:rPr lang="en-US" dirty="0"/>
              <a:t>display-Task</a:t>
            </a:r>
          </a:p>
        </p:txBody>
      </p:sp>
      <p:sp>
        <p:nvSpPr>
          <p:cNvPr id="4" name="Title 2">
            <a:extLst>
              <a:ext uri="{FF2B5EF4-FFF2-40B4-BE49-F238E27FC236}">
                <a16:creationId xmlns:a16="http://schemas.microsoft.com/office/drawing/2014/main" id="{8D00F6BB-AB88-0B63-AA8E-4C5200777879}"/>
              </a:ext>
            </a:extLst>
          </p:cNvPr>
          <p:cNvSpPr txBox="1">
            <a:spLocks/>
          </p:cNvSpPr>
          <p:nvPr/>
        </p:nvSpPr>
        <p:spPr>
          <a:xfrm>
            <a:off x="152400" y="2540039"/>
            <a:ext cx="8052823"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r>
              <a:rPr lang="en-US" dirty="0" err="1"/>
              <a:t>runTimeMeasurements</a:t>
            </a:r>
            <a:r>
              <a:rPr lang="en-US" dirty="0"/>
              <a:t>-Task</a:t>
            </a:r>
          </a:p>
        </p:txBody>
      </p:sp>
      <p:sp>
        <p:nvSpPr>
          <p:cNvPr id="5" name="Subtitle 1">
            <a:extLst>
              <a:ext uri="{FF2B5EF4-FFF2-40B4-BE49-F238E27FC236}">
                <a16:creationId xmlns:a16="http://schemas.microsoft.com/office/drawing/2014/main" id="{215F4241-7D58-0310-B699-A2674EF777BD}"/>
              </a:ext>
            </a:extLst>
          </p:cNvPr>
          <p:cNvSpPr txBox="1">
            <a:spLocks/>
          </p:cNvSpPr>
          <p:nvPr/>
        </p:nvSpPr>
        <p:spPr>
          <a:xfrm>
            <a:off x="0" y="3191225"/>
            <a:ext cx="7766466" cy="10924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400"/>
              <a:buFont typeface="Montserrat"/>
              <a:buChar char="●"/>
              <a:defRPr sz="14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r>
              <a:rPr lang="en-US" b="1" dirty="0"/>
              <a:t>Description:</a:t>
            </a:r>
            <a:r>
              <a:rPr lang="en-US" dirty="0"/>
              <a:t> This task is responsible for collecting runtime metrics for performance analysis</a:t>
            </a:r>
          </a:p>
          <a:p>
            <a:r>
              <a:rPr lang="en-US" b="1" dirty="0"/>
              <a:t>Type: </a:t>
            </a:r>
            <a:r>
              <a:rPr lang="en-US" dirty="0"/>
              <a:t>Periodic</a:t>
            </a:r>
          </a:p>
          <a:p>
            <a:r>
              <a:rPr lang="en-US" b="1" dirty="0"/>
              <a:t>Periodicity (</a:t>
            </a:r>
            <a:r>
              <a:rPr lang="en-US" b="1" dirty="0" err="1"/>
              <a:t>ms</a:t>
            </a:r>
            <a:r>
              <a:rPr lang="en-US" dirty="0"/>
              <a:t>): 500</a:t>
            </a:r>
          </a:p>
        </p:txBody>
      </p:sp>
    </p:spTree>
    <p:extLst>
      <p:ext uri="{BB962C8B-B14F-4D97-AF65-F5344CB8AC3E}">
        <p14:creationId xmlns:p14="http://schemas.microsoft.com/office/powerpoint/2010/main" val="722236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9B8C-86C2-6625-8C00-D058CA4EB846}"/>
              </a:ext>
            </a:extLst>
          </p:cNvPr>
          <p:cNvSpPr>
            <a:spLocks noGrp="1"/>
          </p:cNvSpPr>
          <p:nvPr>
            <p:ph type="title"/>
          </p:nvPr>
        </p:nvSpPr>
        <p:spPr/>
        <p:txBody>
          <a:bodyPr/>
          <a:lstStyle/>
          <a:p>
            <a:r>
              <a:rPr lang="en-US" dirty="0"/>
              <a:t>Output:</a:t>
            </a:r>
          </a:p>
        </p:txBody>
      </p:sp>
      <p:pic>
        <p:nvPicPr>
          <p:cNvPr id="4" name="Picture 3" descr="A computer screen shot of a driver seat&#10;&#10;Description automatically generated">
            <a:extLst>
              <a:ext uri="{FF2B5EF4-FFF2-40B4-BE49-F238E27FC236}">
                <a16:creationId xmlns:a16="http://schemas.microsoft.com/office/drawing/2014/main" id="{2B9D676D-B41A-5A57-DB33-7A94EF700D03}"/>
              </a:ext>
            </a:extLst>
          </p:cNvPr>
          <p:cNvPicPr>
            <a:picLocks noChangeAspect="1"/>
          </p:cNvPicPr>
          <p:nvPr/>
        </p:nvPicPr>
        <p:blipFill>
          <a:blip r:embed="rId2"/>
          <a:srcRect l="1195" t="1677" r="85" b="6169"/>
          <a:stretch/>
        </p:blipFill>
        <p:spPr>
          <a:xfrm>
            <a:off x="831850" y="1017725"/>
            <a:ext cx="7352199" cy="3759199"/>
          </a:xfrm>
          <a:prstGeom prst="rect">
            <a:avLst/>
          </a:prstGeom>
        </p:spPr>
      </p:pic>
    </p:spTree>
    <p:extLst>
      <p:ext uri="{BB962C8B-B14F-4D97-AF65-F5344CB8AC3E}">
        <p14:creationId xmlns:p14="http://schemas.microsoft.com/office/powerpoint/2010/main" val="1131075643"/>
      </p:ext>
    </p:extLst>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1541</TotalTime>
  <Words>467</Words>
  <Application>Microsoft Office PowerPoint</Application>
  <PresentationFormat>On-screen Show (16:9)</PresentationFormat>
  <Paragraphs>56</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Montserrat</vt:lpstr>
      <vt:lpstr>Arial</vt:lpstr>
      <vt:lpstr>Consolas</vt:lpstr>
      <vt:lpstr>Vidaloka</vt:lpstr>
      <vt:lpstr>Minimalist Business Slides XL by Slidesgo</vt:lpstr>
      <vt:lpstr>Seat Heater Control System</vt:lpstr>
      <vt:lpstr>Table of contents</vt:lpstr>
      <vt:lpstr>PowerPoint Presentation</vt:lpstr>
      <vt:lpstr>Heatinglevel-Task</vt:lpstr>
      <vt:lpstr>readTemperature (Driver)-Task</vt:lpstr>
      <vt:lpstr>readTemperature (Passenger)-Task</vt:lpstr>
      <vt:lpstr>heaterIntensity-Task</vt:lpstr>
      <vt:lpstr>display-Task</vt:lpstr>
      <vt:lpstr>Output:</vt:lpstr>
      <vt:lpstr>Simso Simulation: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Donia</dc:creator>
  <cp:lastModifiedBy>دنيا وليد محمد يوسف عبدالتواب</cp:lastModifiedBy>
  <cp:revision>7</cp:revision>
  <dcterms:modified xsi:type="dcterms:W3CDTF">2024-10-15T20:53:45Z</dcterms:modified>
</cp:coreProperties>
</file>