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2"/>
  </p:notesMasterIdLst>
  <p:handoutMasterIdLst>
    <p:handoutMasterId r:id="rId83"/>
  </p:handoutMasterIdLst>
  <p:sldIdLst>
    <p:sldId id="256" r:id="rId2"/>
    <p:sldId id="407" r:id="rId3"/>
    <p:sldId id="427" r:id="rId4"/>
    <p:sldId id="525" r:id="rId5"/>
    <p:sldId id="526" r:id="rId6"/>
    <p:sldId id="527" r:id="rId7"/>
    <p:sldId id="528" r:id="rId8"/>
    <p:sldId id="529" r:id="rId9"/>
    <p:sldId id="530" r:id="rId10"/>
    <p:sldId id="531" r:id="rId11"/>
    <p:sldId id="532" r:id="rId12"/>
    <p:sldId id="533" r:id="rId13"/>
    <p:sldId id="534" r:id="rId14"/>
    <p:sldId id="535" r:id="rId15"/>
    <p:sldId id="541" r:id="rId16"/>
    <p:sldId id="542" r:id="rId17"/>
    <p:sldId id="543" r:id="rId18"/>
    <p:sldId id="544" r:id="rId19"/>
    <p:sldId id="545" r:id="rId20"/>
    <p:sldId id="536" r:id="rId21"/>
    <p:sldId id="537" r:id="rId22"/>
    <p:sldId id="538" r:id="rId23"/>
    <p:sldId id="539" r:id="rId24"/>
    <p:sldId id="540" r:id="rId25"/>
    <p:sldId id="546" r:id="rId26"/>
    <p:sldId id="569" r:id="rId27"/>
    <p:sldId id="570" r:id="rId28"/>
    <p:sldId id="571" r:id="rId29"/>
    <p:sldId id="572" r:id="rId30"/>
    <p:sldId id="573" r:id="rId31"/>
    <p:sldId id="574" r:id="rId32"/>
    <p:sldId id="578" r:id="rId33"/>
    <p:sldId id="579" r:id="rId34"/>
    <p:sldId id="584" r:id="rId35"/>
    <p:sldId id="585" r:id="rId36"/>
    <p:sldId id="580" r:id="rId37"/>
    <p:sldId id="586" r:id="rId38"/>
    <p:sldId id="581" r:id="rId39"/>
    <p:sldId id="582" r:id="rId40"/>
    <p:sldId id="587" r:id="rId41"/>
    <p:sldId id="583" r:id="rId42"/>
    <p:sldId id="588" r:id="rId43"/>
    <p:sldId id="589" r:id="rId44"/>
    <p:sldId id="590" r:id="rId45"/>
    <p:sldId id="591" r:id="rId46"/>
    <p:sldId id="575" r:id="rId47"/>
    <p:sldId id="576" r:id="rId48"/>
    <p:sldId id="566" r:id="rId49"/>
    <p:sldId id="567" r:id="rId50"/>
    <p:sldId id="577" r:id="rId51"/>
    <p:sldId id="565" r:id="rId52"/>
    <p:sldId id="547" r:id="rId53"/>
    <p:sldId id="548" r:id="rId54"/>
    <p:sldId id="549" r:id="rId55"/>
    <p:sldId id="550" r:id="rId56"/>
    <p:sldId id="551" r:id="rId57"/>
    <p:sldId id="552" r:id="rId58"/>
    <p:sldId id="553" r:id="rId59"/>
    <p:sldId id="554" r:id="rId60"/>
    <p:sldId id="555" r:id="rId61"/>
    <p:sldId id="556" r:id="rId62"/>
    <p:sldId id="557" r:id="rId63"/>
    <p:sldId id="558" r:id="rId64"/>
    <p:sldId id="559" r:id="rId65"/>
    <p:sldId id="560" r:id="rId66"/>
    <p:sldId id="561" r:id="rId67"/>
    <p:sldId id="562" r:id="rId68"/>
    <p:sldId id="498" r:id="rId69"/>
    <p:sldId id="520" r:id="rId70"/>
    <p:sldId id="521" r:id="rId71"/>
    <p:sldId id="563" r:id="rId72"/>
    <p:sldId id="522" r:id="rId73"/>
    <p:sldId id="523" r:id="rId74"/>
    <p:sldId id="524" r:id="rId75"/>
    <p:sldId id="507" r:id="rId76"/>
    <p:sldId id="499" r:id="rId77"/>
    <p:sldId id="503" r:id="rId78"/>
    <p:sldId id="504" r:id="rId79"/>
    <p:sldId id="505" r:id="rId80"/>
    <p:sldId id="411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d-ID" b="1" dirty="0" smtClean="0"/>
              <a:t>Pertumbuhan</a:t>
            </a:r>
            <a:r>
              <a:rPr lang="id-ID" b="1" baseline="0" dirty="0" smtClean="0"/>
              <a:t> harga keb. pokok </a:t>
            </a:r>
          </a:p>
          <a:p>
            <a:pPr>
              <a:defRPr/>
            </a:pPr>
            <a:r>
              <a:rPr lang="id-ID" b="1" baseline="0" dirty="0" smtClean="0"/>
              <a:t>Dari tahun 2015-2018</a:t>
            </a:r>
            <a:endParaRPr lang="id-ID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beras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10000</c:v>
                </c:pt>
                <c:pt idx="1">
                  <c:v>10500</c:v>
                </c:pt>
                <c:pt idx="2">
                  <c:v>12000</c:v>
                </c:pt>
                <c:pt idx="3">
                  <c:v>20000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315-410B-B589-40C4DC3789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minyak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7500</c:v>
                </c:pt>
                <c:pt idx="1">
                  <c:v>10000</c:v>
                </c:pt>
                <c:pt idx="2">
                  <c:v>13000</c:v>
                </c:pt>
                <c:pt idx="3">
                  <c:v>13500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315-410B-B589-40C4DC3789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LPG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10000</c:v>
                </c:pt>
                <c:pt idx="1">
                  <c:v>12000</c:v>
                </c:pt>
                <c:pt idx="2">
                  <c:v>17000</c:v>
                </c:pt>
                <c:pt idx="3">
                  <c:v>21000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315-410B-B589-40C4DC3789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6867880"/>
        <c:axId val="296869056"/>
      </c:barChart>
      <c:catAx>
        <c:axId val="296867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96869056"/>
        <c:crosses val="autoZero"/>
        <c:auto val="1"/>
        <c:lblAlgn val="ctr"/>
        <c:lblOffset val="100"/>
        <c:noMultiLvlLbl val="0"/>
      </c:catAx>
      <c:valAx>
        <c:axId val="29686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296867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Distribusi Cost Pengembangan Software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Planning</c:v>
                </c:pt>
                <c:pt idx="1">
                  <c:v>Analysis</c:v>
                </c:pt>
                <c:pt idx="2">
                  <c:v>Design</c:v>
                </c:pt>
                <c:pt idx="3">
                  <c:v>Implementation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20</c:v>
                </c:pt>
                <c:pt idx="2">
                  <c:v>35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id-ID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Tugas/Proyek</c:v>
                </c:pt>
                <c:pt idx="1">
                  <c:v>UTS</c:v>
                </c:pt>
                <c:pt idx="2">
                  <c:v>UAS</c:v>
                </c:pt>
                <c:pt idx="3">
                  <c:v>KUIS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Tugas/Proyek</c:v>
                </c:pt>
                <c:pt idx="1">
                  <c:v>UTS</c:v>
                </c:pt>
                <c:pt idx="2">
                  <c:v>UAS</c:v>
                </c:pt>
                <c:pt idx="3">
                  <c:v>Kuis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  <c:pt idx="3">
                  <c:v>0.1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Pengenalan ADSI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solidFill>
          <a:srgbClr val="FFFF00"/>
        </a:solidFill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 smtClean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Perencanaan Sistem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05. </a:t>
          </a:r>
          <a:r>
            <a:rPr lang="id-ID" sz="2400" b="0" dirty="0" smtClean="0">
              <a:latin typeface="Agency FB" panose="020B0503020202020204" pitchFamily="34" charset="0"/>
            </a:rPr>
            <a:t>Analisa dan Perancangan Proses Bisnis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06. </a:t>
          </a:r>
          <a:r>
            <a:rPr lang="id-ID" sz="2400" b="0" dirty="0" smtClean="0">
              <a:latin typeface="Agency FB" panose="020B0503020202020204" pitchFamily="34" charset="0"/>
            </a:rPr>
            <a:t>Desain &amp; Rekayasa Ulang Proses Bisnis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4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4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04.</a:t>
          </a:r>
          <a:r>
            <a:rPr lang="en-US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Analisa Kebutuhan Informasi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88AED1D3-3D1E-45AE-88E7-C32E5BB7C192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8</a:t>
          </a:r>
          <a:r>
            <a:rPr lang="en-US" sz="2400" b="1" dirty="0" smtClean="0">
              <a:latin typeface="Agency FB" panose="020B0503020202020204" pitchFamily="34" charset="0"/>
            </a:rPr>
            <a:t>.</a:t>
          </a:r>
          <a:r>
            <a:rPr lang="id-ID" sz="2400" b="1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Perancangan Berorientasi Objek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98361960-E45C-4393-BA68-C3A827C9DB2F}" type="parTrans" cxnId="{732ED7B6-7726-4C39-ACFA-91F3B34D5893}">
      <dgm:prSet/>
      <dgm:spPr/>
      <dgm:t>
        <a:bodyPr/>
        <a:lstStyle/>
        <a:p>
          <a:endParaRPr lang="id-ID"/>
        </a:p>
      </dgm:t>
    </dgm:pt>
    <dgm:pt modelId="{6C7C8E6B-F34C-42A3-94BA-32243A74B104}" type="sibTrans" cxnId="{732ED7B6-7726-4C39-ACFA-91F3B34D5893}">
      <dgm:prSet/>
      <dgm:spPr/>
      <dgm:t>
        <a:bodyPr/>
        <a:lstStyle/>
        <a:p>
          <a:endParaRPr lang="id-ID"/>
        </a:p>
      </dgm:t>
    </dgm:pt>
    <dgm:pt modelId="{B25A0330-CFB6-49EA-BDC4-F8BB8BC10869}">
      <dgm:prSet custT="1"/>
      <dgm:spPr>
        <a:noFill/>
      </dgm:spPr>
      <dgm:t>
        <a:bodyPr/>
        <a:lstStyle/>
        <a:p>
          <a:r>
            <a:rPr lang="en-US" sz="2400" b="1" dirty="0" smtClean="0">
              <a:latin typeface="Agency FB" panose="020B0503020202020204" pitchFamily="34" charset="0"/>
            </a:rPr>
            <a:t>0</a:t>
          </a:r>
          <a:r>
            <a:rPr lang="id-ID" sz="2400" b="1" dirty="0" smtClean="0">
              <a:latin typeface="Agency FB" panose="020B0503020202020204" pitchFamily="34" charset="0"/>
            </a:rPr>
            <a:t>7</a:t>
          </a:r>
          <a:r>
            <a:rPr lang="en-US" sz="2400" b="1" dirty="0" smtClean="0">
              <a:latin typeface="Agency FB" panose="020B0503020202020204" pitchFamily="34" charset="0"/>
            </a:rPr>
            <a:t>. </a:t>
          </a:r>
          <a:r>
            <a:rPr lang="id-ID" sz="2400" b="0" i="0" dirty="0" smtClean="0">
              <a:latin typeface="Agency FB" panose="020B0503020202020204" pitchFamily="34" charset="0"/>
            </a:rPr>
            <a:t>Perancangan Model Data</a:t>
          </a:r>
          <a:endParaRPr lang="id-ID" sz="2000" b="0" dirty="0">
            <a:latin typeface="Agency FB" panose="020B0503020202020204" pitchFamily="34" charset="0"/>
          </a:endParaRPr>
        </a:p>
      </dgm:t>
    </dgm:pt>
    <dgm:pt modelId="{A4BCEEEF-8D5C-433A-9DB0-A7AB65294D7D}" type="parTrans" cxnId="{8C511542-7C32-4AC8-96E5-FEDC65833B10}">
      <dgm:prSet/>
      <dgm:spPr/>
      <dgm:t>
        <a:bodyPr/>
        <a:lstStyle/>
        <a:p>
          <a:endParaRPr lang="id-ID"/>
        </a:p>
      </dgm:t>
    </dgm:pt>
    <dgm:pt modelId="{D24983E9-458E-48B5-986C-0C97A41A0DEA}" type="sibTrans" cxnId="{8C511542-7C32-4AC8-96E5-FEDC65833B10}">
      <dgm:prSet/>
      <dgm:spPr/>
      <dgm:t>
        <a:bodyPr/>
        <a:lstStyle/>
        <a:p>
          <a:endParaRPr lang="id-ID"/>
        </a:p>
      </dgm:t>
    </dgm:pt>
    <dgm:pt modelId="{5C4778D0-6C08-4C8B-A62B-BBF4B81047A6}">
      <dgm:prSet phldrT="[Text]"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03</a:t>
          </a:r>
          <a:r>
            <a:rPr lang="id-ID" sz="2400" b="0" dirty="0" smtClean="0">
              <a:latin typeface="Agency FB" panose="020B0503020202020204" pitchFamily="34" charset="0"/>
            </a:rPr>
            <a:t>. Analisa Sistem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E19DD6FA-DDB6-4B85-93D0-61C9D5B201E5}" type="parTrans" cxnId="{9F63B925-D8F1-45EE-B904-47BB395DAAC8}">
      <dgm:prSet/>
      <dgm:spPr/>
      <dgm:t>
        <a:bodyPr/>
        <a:lstStyle/>
        <a:p>
          <a:endParaRPr lang="id-ID"/>
        </a:p>
      </dgm:t>
    </dgm:pt>
    <dgm:pt modelId="{1817DE4E-2E12-45A6-BEBE-266B19DC63EB}" type="sibTrans" cxnId="{9F63B925-D8F1-45EE-B904-47BB395DAAC8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200BFF42-0813-4AD5-86A5-56FA2CA6504B}" type="pres">
      <dgm:prSet presAssocID="{5C4778D0-6C08-4C8B-A62B-BBF4B81047A6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5FEF7F-6E05-4BF0-941F-83A7F8BC5EBA}" type="pres">
      <dgm:prSet presAssocID="{1817DE4E-2E12-45A6-BEBE-266B19DC63EB}" presName="spacer" presStyleCnt="0"/>
      <dgm:spPr/>
    </dgm:pt>
    <dgm:pt modelId="{EBF2DBB0-09AC-46B7-9297-8EC140618313}" type="pres">
      <dgm:prSet presAssocID="{3687D782-6124-45EA-9A91-EB21C2D52BF0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E6B7A12E-D792-4506-9B2A-818D9EC2E909}" type="pres">
      <dgm:prSet presAssocID="{CB240EB0-B7E3-4313-8BE6-86A373066FC0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07B7CB-CC6D-470B-A290-F73F830AFF10}" type="pres">
      <dgm:prSet presAssocID="{B2C2B9A3-D102-43C5-90AF-B27BB147D0E4}" presName="spacer" presStyleCnt="0"/>
      <dgm:spPr/>
    </dgm:pt>
    <dgm:pt modelId="{D27F1C2B-8031-40D9-9358-BFC0F3063FA8}" type="pres">
      <dgm:prSet presAssocID="{B25A0330-CFB6-49EA-BDC4-F8BB8BC10869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3A945E-3A54-4E8B-86BF-D24E00BBAEF9}" type="pres">
      <dgm:prSet presAssocID="{D24983E9-458E-48B5-986C-0C97A41A0DEA}" presName="spacer" presStyleCnt="0"/>
      <dgm:spPr/>
    </dgm:pt>
    <dgm:pt modelId="{AD907E54-1AAF-42A9-B5AD-B0BFC7405B10}" type="pres">
      <dgm:prSet presAssocID="{88AED1D3-3D1E-45AE-88E7-C32E5BB7C192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8C511542-7C32-4AC8-96E5-FEDC65833B10}" srcId="{8358F112-1D6F-44C5-AF73-A5EEB7AA45FA}" destId="{B25A0330-CFB6-49EA-BDC4-F8BB8BC10869}" srcOrd="6" destOrd="0" parTransId="{A4BCEEEF-8D5C-433A-9DB0-A7AB65294D7D}" sibTransId="{D24983E9-458E-48B5-986C-0C97A41A0DEA}"/>
    <dgm:cxn modelId="{27607829-2BEA-4479-BA11-DA1E46672A0F}" srcId="{8358F112-1D6F-44C5-AF73-A5EEB7AA45FA}" destId="{CB240EB0-B7E3-4313-8BE6-86A373066FC0}" srcOrd="4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732ED7B6-7726-4C39-ACFA-91F3B34D5893}" srcId="{8358F112-1D6F-44C5-AF73-A5EEB7AA45FA}" destId="{88AED1D3-3D1E-45AE-88E7-C32E5BB7C192}" srcOrd="7" destOrd="0" parTransId="{98361960-E45C-4393-BA68-C3A827C9DB2F}" sibTransId="{6C7C8E6B-F34C-42A3-94BA-32243A74B104}"/>
    <dgm:cxn modelId="{2BBAE0BB-0FAD-4604-9555-E2C289871795}" type="presOf" srcId="{5C4778D0-6C08-4C8B-A62B-BBF4B81047A6}" destId="{200BFF42-0813-4AD5-86A5-56FA2CA6504B}" srcOrd="0" destOrd="0" presId="urn:microsoft.com/office/officeart/2005/8/layout/vList2"/>
    <dgm:cxn modelId="{AA55B694-F293-4A6C-9BC9-51B2DBF37CA6}" srcId="{8358F112-1D6F-44C5-AF73-A5EEB7AA45FA}" destId="{20C80331-3DF2-434B-B8AC-7634E5807512}" srcOrd="5" destOrd="0" parTransId="{2140B65D-0D78-4CD9-AB98-107EF3E82F92}" sibTransId="{B2C2B9A3-D102-43C5-90AF-B27BB147D0E4}"/>
    <dgm:cxn modelId="{2786CFC9-867E-4954-AED6-337E4BE92671}" type="presOf" srcId="{B25A0330-CFB6-49EA-BDC4-F8BB8BC10869}" destId="{D27F1C2B-8031-40D9-9358-BFC0F3063FA8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5AF358C9-862E-4D5F-A52C-02475E451264}" type="presOf" srcId="{88AED1D3-3D1E-45AE-88E7-C32E5BB7C192}" destId="{AD907E54-1AAF-42A9-B5AD-B0BFC7405B10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368C8CDB-8E4E-4207-BCA2-0A3676298BAB}" srcId="{8358F112-1D6F-44C5-AF73-A5EEB7AA45FA}" destId="{3687D782-6124-45EA-9A91-EB21C2D52BF0}" srcOrd="3" destOrd="0" parTransId="{C8B551E5-829B-4576-B9BA-E0CAED4F8BE7}" sibTransId="{5D9D8EC7-7331-4612-A9A4-59FA9BEA93A2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9F63B925-D8F1-45EE-B904-47BB395DAAC8}" srcId="{8358F112-1D6F-44C5-AF73-A5EEB7AA45FA}" destId="{5C4778D0-6C08-4C8B-A62B-BBF4B81047A6}" srcOrd="2" destOrd="0" parTransId="{E19DD6FA-DDB6-4B85-93D0-61C9D5B201E5}" sibTransId="{1817DE4E-2E12-45A6-BEBE-266B19DC63EB}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BBD966E2-D1AB-4F63-8849-230183B4D631}" type="presParOf" srcId="{FA152123-58CE-48F0-AD32-399CCFB0B709}" destId="{200BFF42-0813-4AD5-86A5-56FA2CA6504B}" srcOrd="4" destOrd="0" presId="urn:microsoft.com/office/officeart/2005/8/layout/vList2"/>
    <dgm:cxn modelId="{DC58147E-8C85-4978-B8E4-B748991A8192}" type="presParOf" srcId="{FA152123-58CE-48F0-AD32-399CCFB0B709}" destId="{155FEF7F-6E05-4BF0-941F-83A7F8BC5EBA}" srcOrd="5" destOrd="0" presId="urn:microsoft.com/office/officeart/2005/8/layout/vList2"/>
    <dgm:cxn modelId="{785C83D0-FF18-42CA-826C-6F66D090D1E5}" type="presParOf" srcId="{FA152123-58CE-48F0-AD32-399CCFB0B709}" destId="{EBF2DBB0-09AC-46B7-9297-8EC140618313}" srcOrd="6" destOrd="0" presId="urn:microsoft.com/office/officeart/2005/8/layout/vList2"/>
    <dgm:cxn modelId="{F1BA6928-0788-459B-BDE4-9608EA6C9246}" type="presParOf" srcId="{FA152123-58CE-48F0-AD32-399CCFB0B709}" destId="{FB1C185E-CAB2-4C95-AF25-F3F9A8C7B33A}" srcOrd="7" destOrd="0" presId="urn:microsoft.com/office/officeart/2005/8/layout/vList2"/>
    <dgm:cxn modelId="{B0D8726F-7BC7-4B9A-ACE7-946C79141BE7}" type="presParOf" srcId="{FA152123-58CE-48F0-AD32-399CCFB0B709}" destId="{E6B7A12E-D792-4506-9B2A-818D9EC2E909}" srcOrd="8" destOrd="0" presId="urn:microsoft.com/office/officeart/2005/8/layout/vList2"/>
    <dgm:cxn modelId="{949D8935-7902-4F90-8D40-4C30C969C01D}" type="presParOf" srcId="{FA152123-58CE-48F0-AD32-399CCFB0B709}" destId="{0EB01F03-3097-4A9C-AE2B-3E53A59D9AAA}" srcOrd="9" destOrd="0" presId="urn:microsoft.com/office/officeart/2005/8/layout/vList2"/>
    <dgm:cxn modelId="{0F5C8029-F824-4AFD-95D1-8A53A160EFD2}" type="presParOf" srcId="{FA152123-58CE-48F0-AD32-399CCFB0B709}" destId="{9498D6D7-D1DE-4880-A122-141F0CC4C4C8}" srcOrd="10" destOrd="0" presId="urn:microsoft.com/office/officeart/2005/8/layout/vList2"/>
    <dgm:cxn modelId="{953E324D-49E7-4059-B411-0A14ECE25117}" type="presParOf" srcId="{FA152123-58CE-48F0-AD32-399CCFB0B709}" destId="{5D07B7CB-CC6D-470B-A290-F73F830AFF10}" srcOrd="11" destOrd="0" presId="urn:microsoft.com/office/officeart/2005/8/layout/vList2"/>
    <dgm:cxn modelId="{395AC3AA-915F-477B-97DB-3182E16D87FF}" type="presParOf" srcId="{FA152123-58CE-48F0-AD32-399CCFB0B709}" destId="{D27F1C2B-8031-40D9-9358-BFC0F3063FA8}" srcOrd="12" destOrd="0" presId="urn:microsoft.com/office/officeart/2005/8/layout/vList2"/>
    <dgm:cxn modelId="{6BFD3581-5E98-45D5-BEBA-59006131D6F2}" type="presParOf" srcId="{FA152123-58CE-48F0-AD32-399CCFB0B709}" destId="{223A945E-3A54-4E8B-86BF-D24E00BBAEF9}" srcOrd="13" destOrd="0" presId="urn:microsoft.com/office/officeart/2005/8/layout/vList2"/>
    <dgm:cxn modelId="{2ED7E146-74A7-4E57-9A12-A8870477002A}" type="presParOf" srcId="{FA152123-58CE-48F0-AD32-399CCFB0B709}" destId="{AD907E54-1AAF-42A9-B5AD-B0BFC7405B1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800" dirty="0" smtClean="0">
              <a:latin typeface="Agency FB" panose="020B0503020202020204" pitchFamily="34" charset="0"/>
            </a:rPr>
            <a:t>Pembuatan Prototype Sistem Informasi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</a:t>
          </a:r>
          <a:r>
            <a:rPr lang="id-ID" sz="2800" b="1" smtClean="0">
              <a:latin typeface="Agency FB" panose="020B0503020202020204" pitchFamily="34" charset="0"/>
            </a:rPr>
            <a:t>. 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800" b="0" dirty="0" smtClean="0">
              <a:latin typeface="Agency FB" panose="020B0503020202020204" pitchFamily="34" charset="0"/>
            </a:rPr>
            <a:t>Perancangan Antarmuka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2DA41C5F-D884-4885-87EA-9F12DE99E4A4}">
      <dgm:prSet custT="1"/>
      <dgm:spPr>
        <a:noFill/>
      </dgm:spPr>
      <dgm:t>
        <a:bodyPr/>
        <a:lstStyle/>
        <a:p>
          <a:r>
            <a:rPr lang="id-ID" sz="2800" b="0" dirty="0" smtClean="0">
              <a:latin typeface="Agency FB" panose="020B0503020202020204" pitchFamily="34" charset="0"/>
            </a:rPr>
            <a:t>10. Manajemen Proyek Sistem Informasi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F683E18F-B46C-4397-B9C3-5E2DCD6676E5}" type="parTrans" cxnId="{AE87B07A-4449-4984-92DC-5DEB6F848782}">
      <dgm:prSet/>
      <dgm:spPr/>
      <dgm:t>
        <a:bodyPr/>
        <a:lstStyle/>
        <a:p>
          <a:endParaRPr lang="id-ID"/>
        </a:p>
      </dgm:t>
    </dgm:pt>
    <dgm:pt modelId="{69CEC6D1-92C7-4BA4-8D2B-6A91EE344853}" type="sibTrans" cxnId="{AE87B07A-4449-4984-92DC-5DEB6F848782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D51AC505-0AAE-418D-98DB-B7C8D3B79629}" type="pres">
      <dgm:prSet presAssocID="{2DA41C5F-D884-4885-87EA-9F12DE99E4A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3F928F9-5C3C-4498-A5E2-120C128473E2}" type="pres">
      <dgm:prSet presAssocID="{69CEC6D1-92C7-4BA4-8D2B-6A91EE344853}" presName="spacer" presStyleCnt="0"/>
      <dgm:spPr/>
    </dgm:pt>
    <dgm:pt modelId="{AADA161B-0E44-4493-B862-AA188302F13F}" type="pres">
      <dgm:prSet presAssocID="{0C7B9932-39A1-47F9-9D81-48F5FB31E47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44AD524C-CC99-4288-A9B6-10379C912D9D}" type="presOf" srcId="{2DA41C5F-D884-4885-87EA-9F12DE99E4A4}" destId="{D51AC505-0AAE-418D-98DB-B7C8D3B79629}" srcOrd="0" destOrd="0" presId="urn:microsoft.com/office/officeart/2005/8/layout/vList2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3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2" destOrd="0" parTransId="{D8421E35-5FBC-423C-A6D2-16363CA910C8}" sibTransId="{042BEBE6-60AA-414D-A745-1DED3A6F379E}"/>
    <dgm:cxn modelId="{AE87B07A-4449-4984-92DC-5DEB6F848782}" srcId="{8358F112-1D6F-44C5-AF73-A5EEB7AA45FA}" destId="{2DA41C5F-D884-4885-87EA-9F12DE99E4A4}" srcOrd="1" destOrd="0" parTransId="{F683E18F-B46C-4397-B9C3-5E2DCD6676E5}" sibTransId="{69CEC6D1-92C7-4BA4-8D2B-6A91EE344853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2380C33A-0BCC-4E5E-B098-D73E7784B4C2}" type="presParOf" srcId="{FA152123-58CE-48F0-AD32-399CCFB0B709}" destId="{D51AC505-0AAE-418D-98DB-B7C8D3B79629}" srcOrd="2" destOrd="0" presId="urn:microsoft.com/office/officeart/2005/8/layout/vList2"/>
    <dgm:cxn modelId="{E0C2447B-F3DA-469A-B32C-2C977808877D}" type="presParOf" srcId="{FA152123-58CE-48F0-AD32-399CCFB0B709}" destId="{03F928F9-5C3C-4498-A5E2-120C128473E2}" srcOrd="3" destOrd="0" presId="urn:microsoft.com/office/officeart/2005/8/layout/vList2"/>
    <dgm:cxn modelId="{AF0937BE-C9F5-46F3-85AF-E8542270DE2A}" type="presParOf" srcId="{FA152123-58CE-48F0-AD32-399CCFB0B709}" destId="{AADA161B-0E44-4493-B862-AA188302F13F}" srcOrd="4" destOrd="0" presId="urn:microsoft.com/office/officeart/2005/8/layout/vList2"/>
    <dgm:cxn modelId="{68604E0A-C971-4845-B79D-022F39E75A77}" type="presParOf" srcId="{FA152123-58CE-48F0-AD32-399CCFB0B709}" destId="{15958AA4-8D6C-4081-B41A-A71B0A1A4517}" srcOrd="5" destOrd="0" presId="urn:microsoft.com/office/officeart/2005/8/layout/vList2"/>
    <dgm:cxn modelId="{C5203D51-591C-4774-8949-D56B7504CB66}" type="presParOf" srcId="{FA152123-58CE-48F0-AD32-399CCFB0B709}" destId="{F4223B3F-7A5F-4B4B-BB64-825656D9084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25BBEC-0B83-4014-BB81-F422AB9D8AD3}" type="doc">
      <dgm:prSet loTypeId="urn:microsoft.com/office/officeart/2005/8/layout/h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CCA95A3-3FDF-4659-A762-73246EA3E286}">
      <dgm:prSet phldrT="[Text]"/>
      <dgm:spPr/>
      <dgm:t>
        <a:bodyPr/>
        <a:lstStyle/>
        <a:p>
          <a:r>
            <a:rPr lang="id-ID" dirty="0" smtClean="0"/>
            <a:t>INPUT</a:t>
          </a:r>
          <a:endParaRPr lang="en-US" dirty="0"/>
        </a:p>
      </dgm:t>
    </dgm:pt>
    <dgm:pt modelId="{5E43DFDE-A6A1-47D8-8254-F075E4811F4C}" type="parTrans" cxnId="{31657238-770C-4012-A35B-AB088946CA02}">
      <dgm:prSet/>
      <dgm:spPr/>
      <dgm:t>
        <a:bodyPr/>
        <a:lstStyle/>
        <a:p>
          <a:endParaRPr lang="en-US"/>
        </a:p>
      </dgm:t>
    </dgm:pt>
    <dgm:pt modelId="{F3334486-6F30-4B68-BABB-19445B4896E5}" type="sibTrans" cxnId="{31657238-770C-4012-A35B-AB088946CA02}">
      <dgm:prSet/>
      <dgm:spPr/>
      <dgm:t>
        <a:bodyPr/>
        <a:lstStyle/>
        <a:p>
          <a:endParaRPr lang="en-US"/>
        </a:p>
      </dgm:t>
    </dgm:pt>
    <dgm:pt modelId="{C5BAC7C4-4E77-4152-8995-3AEB76FD61EE}">
      <dgm:prSet phldrT="[Text]"/>
      <dgm:spPr/>
      <dgm:t>
        <a:bodyPr/>
        <a:lstStyle/>
        <a:p>
          <a:r>
            <a:rPr lang="id-ID" dirty="0" smtClean="0"/>
            <a:t>Menangkap dan menyusun elemen yang masuk ke dalam untuk diproses</a:t>
          </a:r>
          <a:endParaRPr lang="en-US" dirty="0"/>
        </a:p>
      </dgm:t>
    </dgm:pt>
    <dgm:pt modelId="{431E09B7-99D4-40FE-8A80-EC740F230E04}" type="parTrans" cxnId="{DE2C473E-0E61-4B68-B7BB-D57F070360F3}">
      <dgm:prSet/>
      <dgm:spPr/>
      <dgm:t>
        <a:bodyPr/>
        <a:lstStyle/>
        <a:p>
          <a:endParaRPr lang="en-US"/>
        </a:p>
      </dgm:t>
    </dgm:pt>
    <dgm:pt modelId="{EE919A78-E666-4ECB-828B-0CE75240E6AF}" type="sibTrans" cxnId="{DE2C473E-0E61-4B68-B7BB-D57F070360F3}">
      <dgm:prSet/>
      <dgm:spPr/>
      <dgm:t>
        <a:bodyPr/>
        <a:lstStyle/>
        <a:p>
          <a:endParaRPr lang="en-US"/>
        </a:p>
      </dgm:t>
    </dgm:pt>
    <dgm:pt modelId="{6F1F1240-75AD-4286-805E-8899DFBC2AA9}">
      <dgm:prSet phldrT="[Text]"/>
      <dgm:spPr/>
      <dgm:t>
        <a:bodyPr/>
        <a:lstStyle/>
        <a:p>
          <a:r>
            <a:rPr lang="id-ID" dirty="0" smtClean="0"/>
            <a:t>PROSES</a:t>
          </a:r>
          <a:endParaRPr lang="en-US" dirty="0"/>
        </a:p>
      </dgm:t>
    </dgm:pt>
    <dgm:pt modelId="{780640D5-D044-44A0-8C7B-54377DC5E524}" type="parTrans" cxnId="{51A8EC0B-1A67-4B3C-AB5F-7082A68E28AF}">
      <dgm:prSet/>
      <dgm:spPr/>
      <dgm:t>
        <a:bodyPr/>
        <a:lstStyle/>
        <a:p>
          <a:endParaRPr lang="en-US"/>
        </a:p>
      </dgm:t>
    </dgm:pt>
    <dgm:pt modelId="{C6326527-127A-40A2-A295-BCBA640CD81C}" type="sibTrans" cxnId="{51A8EC0B-1A67-4B3C-AB5F-7082A68E28AF}">
      <dgm:prSet/>
      <dgm:spPr/>
      <dgm:t>
        <a:bodyPr/>
        <a:lstStyle/>
        <a:p>
          <a:endParaRPr lang="en-US"/>
        </a:p>
      </dgm:t>
    </dgm:pt>
    <dgm:pt modelId="{8D4E3BA7-6EEC-4F99-AC5D-C1E40CB8D55C}">
      <dgm:prSet phldrT="[Text]"/>
      <dgm:spPr/>
      <dgm:t>
        <a:bodyPr/>
        <a:lstStyle/>
        <a:p>
          <a:r>
            <a:rPr lang="id-ID" dirty="0" smtClean="0"/>
            <a:t>Proses transformasi/ pengolahan</a:t>
          </a:r>
          <a:endParaRPr lang="en-US" dirty="0"/>
        </a:p>
      </dgm:t>
    </dgm:pt>
    <dgm:pt modelId="{98EB980A-B692-4494-B3B0-6A606D0B5AE0}" type="parTrans" cxnId="{1F121CC1-F3D2-4083-8555-F5F51A5F703C}">
      <dgm:prSet/>
      <dgm:spPr/>
      <dgm:t>
        <a:bodyPr/>
        <a:lstStyle/>
        <a:p>
          <a:endParaRPr lang="en-US"/>
        </a:p>
      </dgm:t>
    </dgm:pt>
    <dgm:pt modelId="{720651C0-1D4A-4991-8A20-BCB7AB7A36AD}" type="sibTrans" cxnId="{1F121CC1-F3D2-4083-8555-F5F51A5F703C}">
      <dgm:prSet/>
      <dgm:spPr/>
      <dgm:t>
        <a:bodyPr/>
        <a:lstStyle/>
        <a:p>
          <a:endParaRPr lang="en-US"/>
        </a:p>
      </dgm:t>
    </dgm:pt>
    <dgm:pt modelId="{150FC9FD-B6B9-454E-AE36-73AFA90D7326}">
      <dgm:prSet phldrT="[Text]"/>
      <dgm:spPr/>
      <dgm:t>
        <a:bodyPr/>
        <a:lstStyle/>
        <a:p>
          <a:r>
            <a:rPr lang="id-ID" dirty="0" smtClean="0"/>
            <a:t>OUTPUT</a:t>
          </a:r>
          <a:endParaRPr lang="en-US" dirty="0"/>
        </a:p>
      </dgm:t>
    </dgm:pt>
    <dgm:pt modelId="{9AFC12C8-D1B8-4039-98C5-8B11A89D87E4}" type="parTrans" cxnId="{28B58478-9372-4A92-A549-AE68851C8A49}">
      <dgm:prSet/>
      <dgm:spPr/>
      <dgm:t>
        <a:bodyPr/>
        <a:lstStyle/>
        <a:p>
          <a:endParaRPr lang="en-US"/>
        </a:p>
      </dgm:t>
    </dgm:pt>
    <dgm:pt modelId="{71695F92-F561-4399-9520-F469FFB0D102}" type="sibTrans" cxnId="{28B58478-9372-4A92-A549-AE68851C8A49}">
      <dgm:prSet/>
      <dgm:spPr/>
      <dgm:t>
        <a:bodyPr/>
        <a:lstStyle/>
        <a:p>
          <a:endParaRPr lang="en-US"/>
        </a:p>
      </dgm:t>
    </dgm:pt>
    <dgm:pt modelId="{62B138A7-62AA-499D-9E59-305408F11315}">
      <dgm:prSet phldrT="[Text]"/>
      <dgm:spPr/>
      <dgm:t>
        <a:bodyPr/>
        <a:lstStyle/>
        <a:p>
          <a:r>
            <a:rPr lang="id-ID" smtClean="0"/>
            <a:t>Mentransfer lemen yang telah ditransformasikan ke tujuan akhir</a:t>
          </a:r>
          <a:endParaRPr lang="en-US"/>
        </a:p>
      </dgm:t>
    </dgm:pt>
    <dgm:pt modelId="{0055A947-4ECD-4E00-B00C-C4330A07FC5A}" type="parTrans" cxnId="{6F0B0C16-48C4-4E3E-A85B-C72F90E05D80}">
      <dgm:prSet/>
      <dgm:spPr/>
      <dgm:t>
        <a:bodyPr/>
        <a:lstStyle/>
        <a:p>
          <a:endParaRPr lang="en-US"/>
        </a:p>
      </dgm:t>
    </dgm:pt>
    <dgm:pt modelId="{C9471C4E-FEA0-499D-B277-68D230899552}" type="sibTrans" cxnId="{6F0B0C16-48C4-4E3E-A85B-C72F90E05D80}">
      <dgm:prSet/>
      <dgm:spPr/>
      <dgm:t>
        <a:bodyPr/>
        <a:lstStyle/>
        <a:p>
          <a:endParaRPr lang="en-US"/>
        </a:p>
      </dgm:t>
    </dgm:pt>
    <dgm:pt modelId="{0A9AEA7F-008A-42ED-9D66-C50B9FF0E844}" type="pres">
      <dgm:prSet presAssocID="{6F25BBEC-0B83-4014-BB81-F422AB9D8A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539FA9-E7A4-40A0-937C-4AC31CC1117D}" type="pres">
      <dgm:prSet presAssocID="{6F25BBEC-0B83-4014-BB81-F422AB9D8AD3}" presName="tSp" presStyleCnt="0"/>
      <dgm:spPr/>
    </dgm:pt>
    <dgm:pt modelId="{E6E90F4D-B4B2-4D37-AE11-2D0DBEEA656E}" type="pres">
      <dgm:prSet presAssocID="{6F25BBEC-0B83-4014-BB81-F422AB9D8AD3}" presName="bSp" presStyleCnt="0"/>
      <dgm:spPr/>
    </dgm:pt>
    <dgm:pt modelId="{92AE97D1-9B23-4082-95E1-35F2C7E9D705}" type="pres">
      <dgm:prSet presAssocID="{6F25BBEC-0B83-4014-BB81-F422AB9D8AD3}" presName="process" presStyleCnt="0"/>
      <dgm:spPr/>
    </dgm:pt>
    <dgm:pt modelId="{1F7387D8-66E5-4481-AA34-3D1AF1523A29}" type="pres">
      <dgm:prSet presAssocID="{5CCA95A3-3FDF-4659-A762-73246EA3E286}" presName="composite1" presStyleCnt="0"/>
      <dgm:spPr/>
    </dgm:pt>
    <dgm:pt modelId="{34BE8398-BB10-4645-88BF-A2A26DCDEC75}" type="pres">
      <dgm:prSet presAssocID="{5CCA95A3-3FDF-4659-A762-73246EA3E286}" presName="dummyNode1" presStyleLbl="node1" presStyleIdx="0" presStyleCnt="3"/>
      <dgm:spPr/>
    </dgm:pt>
    <dgm:pt modelId="{7954945F-0451-4F49-8D6F-A871457B93DB}" type="pres">
      <dgm:prSet presAssocID="{5CCA95A3-3FDF-4659-A762-73246EA3E286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EBBDF8-315C-40E9-9429-9BA55CFE40BC}" type="pres">
      <dgm:prSet presAssocID="{5CCA95A3-3FDF-4659-A762-73246EA3E286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24D4A9-B470-4320-BE82-FCD8578FB1CC}" type="pres">
      <dgm:prSet presAssocID="{5CCA95A3-3FDF-4659-A762-73246EA3E286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6392D-2B6A-4B90-87E6-E8B76BA516B7}" type="pres">
      <dgm:prSet presAssocID="{5CCA95A3-3FDF-4659-A762-73246EA3E286}" presName="connSite1" presStyleCnt="0"/>
      <dgm:spPr/>
    </dgm:pt>
    <dgm:pt modelId="{0EC42906-DC70-486B-B68B-42F0C0EFD914}" type="pres">
      <dgm:prSet presAssocID="{F3334486-6F30-4B68-BABB-19445B4896E5}" presName="Name9" presStyleLbl="sibTrans2D1" presStyleIdx="0" presStyleCnt="2"/>
      <dgm:spPr/>
      <dgm:t>
        <a:bodyPr/>
        <a:lstStyle/>
        <a:p>
          <a:endParaRPr lang="en-US"/>
        </a:p>
      </dgm:t>
    </dgm:pt>
    <dgm:pt modelId="{1D6029A8-3BA6-4278-8BA5-5A399075DDEF}" type="pres">
      <dgm:prSet presAssocID="{6F1F1240-75AD-4286-805E-8899DFBC2AA9}" presName="composite2" presStyleCnt="0"/>
      <dgm:spPr/>
    </dgm:pt>
    <dgm:pt modelId="{B69AC3A5-952D-4CF6-A614-45142677A05D}" type="pres">
      <dgm:prSet presAssocID="{6F1F1240-75AD-4286-805E-8899DFBC2AA9}" presName="dummyNode2" presStyleLbl="node1" presStyleIdx="0" presStyleCnt="3"/>
      <dgm:spPr/>
    </dgm:pt>
    <dgm:pt modelId="{4D6D661C-5A5B-432F-8292-C68755EED9EE}" type="pres">
      <dgm:prSet presAssocID="{6F1F1240-75AD-4286-805E-8899DFBC2AA9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86143A-40F0-43B8-A1D7-D53F6C1F0DF8}" type="pres">
      <dgm:prSet presAssocID="{6F1F1240-75AD-4286-805E-8899DFBC2AA9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AA8734-FAF9-4E9F-9CF3-815FEEB7EA02}" type="pres">
      <dgm:prSet presAssocID="{6F1F1240-75AD-4286-805E-8899DFBC2AA9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6978B-E817-46FF-AAB9-9F854CF73C16}" type="pres">
      <dgm:prSet presAssocID="{6F1F1240-75AD-4286-805E-8899DFBC2AA9}" presName="connSite2" presStyleCnt="0"/>
      <dgm:spPr/>
    </dgm:pt>
    <dgm:pt modelId="{6A04ED8E-3529-4EB3-B64D-220CF1E5C0CA}" type="pres">
      <dgm:prSet presAssocID="{C6326527-127A-40A2-A295-BCBA640CD81C}" presName="Name18" presStyleLbl="sibTrans2D1" presStyleIdx="1" presStyleCnt="2"/>
      <dgm:spPr/>
      <dgm:t>
        <a:bodyPr/>
        <a:lstStyle/>
        <a:p>
          <a:endParaRPr lang="en-US"/>
        </a:p>
      </dgm:t>
    </dgm:pt>
    <dgm:pt modelId="{11870F93-71A6-4D2C-835E-369CB72C9B44}" type="pres">
      <dgm:prSet presAssocID="{150FC9FD-B6B9-454E-AE36-73AFA90D7326}" presName="composite1" presStyleCnt="0"/>
      <dgm:spPr/>
    </dgm:pt>
    <dgm:pt modelId="{67CEDBB2-2498-461F-AA1D-8895D3B5954F}" type="pres">
      <dgm:prSet presAssocID="{150FC9FD-B6B9-454E-AE36-73AFA90D7326}" presName="dummyNode1" presStyleLbl="node1" presStyleIdx="1" presStyleCnt="3"/>
      <dgm:spPr/>
    </dgm:pt>
    <dgm:pt modelId="{126ADA5C-A65B-4268-BDDA-6B1A6B0CE567}" type="pres">
      <dgm:prSet presAssocID="{150FC9FD-B6B9-454E-AE36-73AFA90D7326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7C97AD-DB82-48E3-BF12-C4AFAE65C9BD}" type="pres">
      <dgm:prSet presAssocID="{150FC9FD-B6B9-454E-AE36-73AFA90D7326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401D0E-9F87-478E-9D65-2E423ADBF482}" type="pres">
      <dgm:prSet presAssocID="{150FC9FD-B6B9-454E-AE36-73AFA90D7326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F86DA4-E0C4-4D3C-B01A-990E7CADA671}" type="pres">
      <dgm:prSet presAssocID="{150FC9FD-B6B9-454E-AE36-73AFA90D7326}" presName="connSite1" presStyleCnt="0"/>
      <dgm:spPr/>
    </dgm:pt>
  </dgm:ptLst>
  <dgm:cxnLst>
    <dgm:cxn modelId="{1F121CC1-F3D2-4083-8555-F5F51A5F703C}" srcId="{6F1F1240-75AD-4286-805E-8899DFBC2AA9}" destId="{8D4E3BA7-6EEC-4F99-AC5D-C1E40CB8D55C}" srcOrd="0" destOrd="0" parTransId="{98EB980A-B692-4494-B3B0-6A606D0B5AE0}" sibTransId="{720651C0-1D4A-4991-8A20-BCB7AB7A36AD}"/>
    <dgm:cxn modelId="{83045542-C804-4E36-AFC6-652403FF3D25}" type="presOf" srcId="{C5BAC7C4-4E77-4152-8995-3AEB76FD61EE}" destId="{7954945F-0451-4F49-8D6F-A871457B93DB}" srcOrd="0" destOrd="0" presId="urn:microsoft.com/office/officeart/2005/8/layout/hProcess4"/>
    <dgm:cxn modelId="{31657238-770C-4012-A35B-AB088946CA02}" srcId="{6F25BBEC-0B83-4014-BB81-F422AB9D8AD3}" destId="{5CCA95A3-3FDF-4659-A762-73246EA3E286}" srcOrd="0" destOrd="0" parTransId="{5E43DFDE-A6A1-47D8-8254-F075E4811F4C}" sibTransId="{F3334486-6F30-4B68-BABB-19445B4896E5}"/>
    <dgm:cxn modelId="{7DE22934-8ADE-4C99-B349-855E143AED06}" type="presOf" srcId="{C5BAC7C4-4E77-4152-8995-3AEB76FD61EE}" destId="{F1EBBDF8-315C-40E9-9429-9BA55CFE40BC}" srcOrd="1" destOrd="0" presId="urn:microsoft.com/office/officeart/2005/8/layout/hProcess4"/>
    <dgm:cxn modelId="{AA4FC649-5EB8-4576-88E9-065430549759}" type="presOf" srcId="{8D4E3BA7-6EEC-4F99-AC5D-C1E40CB8D55C}" destId="{CF86143A-40F0-43B8-A1D7-D53F6C1F0DF8}" srcOrd="1" destOrd="0" presId="urn:microsoft.com/office/officeart/2005/8/layout/hProcess4"/>
    <dgm:cxn modelId="{508AC67A-51DA-4FEC-BF5F-F5C874812E05}" type="presOf" srcId="{8D4E3BA7-6EEC-4F99-AC5D-C1E40CB8D55C}" destId="{4D6D661C-5A5B-432F-8292-C68755EED9EE}" srcOrd="0" destOrd="0" presId="urn:microsoft.com/office/officeart/2005/8/layout/hProcess4"/>
    <dgm:cxn modelId="{F2F3EF04-054B-424E-9B08-228212E9F5DA}" type="presOf" srcId="{62B138A7-62AA-499D-9E59-305408F11315}" destId="{557C97AD-DB82-48E3-BF12-C4AFAE65C9BD}" srcOrd="1" destOrd="0" presId="urn:microsoft.com/office/officeart/2005/8/layout/hProcess4"/>
    <dgm:cxn modelId="{28B58478-9372-4A92-A549-AE68851C8A49}" srcId="{6F25BBEC-0B83-4014-BB81-F422AB9D8AD3}" destId="{150FC9FD-B6B9-454E-AE36-73AFA90D7326}" srcOrd="2" destOrd="0" parTransId="{9AFC12C8-D1B8-4039-98C5-8B11A89D87E4}" sibTransId="{71695F92-F561-4399-9520-F469FFB0D102}"/>
    <dgm:cxn modelId="{9CA8555B-E293-4476-9C9F-C90044ABAADA}" type="presOf" srcId="{150FC9FD-B6B9-454E-AE36-73AFA90D7326}" destId="{5F401D0E-9F87-478E-9D65-2E423ADBF482}" srcOrd="0" destOrd="0" presId="urn:microsoft.com/office/officeart/2005/8/layout/hProcess4"/>
    <dgm:cxn modelId="{6F0B0C16-48C4-4E3E-A85B-C72F90E05D80}" srcId="{150FC9FD-B6B9-454E-AE36-73AFA90D7326}" destId="{62B138A7-62AA-499D-9E59-305408F11315}" srcOrd="0" destOrd="0" parTransId="{0055A947-4ECD-4E00-B00C-C4330A07FC5A}" sibTransId="{C9471C4E-FEA0-499D-B277-68D230899552}"/>
    <dgm:cxn modelId="{5B1E58AA-8A5C-41AD-B1B0-2CA35D55EB73}" type="presOf" srcId="{C6326527-127A-40A2-A295-BCBA640CD81C}" destId="{6A04ED8E-3529-4EB3-B64D-220CF1E5C0CA}" srcOrd="0" destOrd="0" presId="urn:microsoft.com/office/officeart/2005/8/layout/hProcess4"/>
    <dgm:cxn modelId="{14C2D548-BC70-4F0B-9B6C-0EBF38CD0DA4}" type="presOf" srcId="{5CCA95A3-3FDF-4659-A762-73246EA3E286}" destId="{DF24D4A9-B470-4320-BE82-FCD8578FB1CC}" srcOrd="0" destOrd="0" presId="urn:microsoft.com/office/officeart/2005/8/layout/hProcess4"/>
    <dgm:cxn modelId="{51A8EC0B-1A67-4B3C-AB5F-7082A68E28AF}" srcId="{6F25BBEC-0B83-4014-BB81-F422AB9D8AD3}" destId="{6F1F1240-75AD-4286-805E-8899DFBC2AA9}" srcOrd="1" destOrd="0" parTransId="{780640D5-D044-44A0-8C7B-54377DC5E524}" sibTransId="{C6326527-127A-40A2-A295-BCBA640CD81C}"/>
    <dgm:cxn modelId="{DE2C473E-0E61-4B68-B7BB-D57F070360F3}" srcId="{5CCA95A3-3FDF-4659-A762-73246EA3E286}" destId="{C5BAC7C4-4E77-4152-8995-3AEB76FD61EE}" srcOrd="0" destOrd="0" parTransId="{431E09B7-99D4-40FE-8A80-EC740F230E04}" sibTransId="{EE919A78-E666-4ECB-828B-0CE75240E6AF}"/>
    <dgm:cxn modelId="{6C1C9386-6E8E-48E3-B2A1-B30B83FF9925}" type="presOf" srcId="{F3334486-6F30-4B68-BABB-19445B4896E5}" destId="{0EC42906-DC70-486B-B68B-42F0C0EFD914}" srcOrd="0" destOrd="0" presId="urn:microsoft.com/office/officeart/2005/8/layout/hProcess4"/>
    <dgm:cxn modelId="{4744312E-EE1C-4F4F-8435-0720A604BE79}" type="presOf" srcId="{6F1F1240-75AD-4286-805E-8899DFBC2AA9}" destId="{5CAA8734-FAF9-4E9F-9CF3-815FEEB7EA02}" srcOrd="0" destOrd="0" presId="urn:microsoft.com/office/officeart/2005/8/layout/hProcess4"/>
    <dgm:cxn modelId="{A842543B-8882-4E48-8E47-2B08703067E9}" type="presOf" srcId="{6F25BBEC-0B83-4014-BB81-F422AB9D8AD3}" destId="{0A9AEA7F-008A-42ED-9D66-C50B9FF0E844}" srcOrd="0" destOrd="0" presId="urn:microsoft.com/office/officeart/2005/8/layout/hProcess4"/>
    <dgm:cxn modelId="{ED72F8F9-268E-4EFE-9B7A-B054942A98BC}" type="presOf" srcId="{62B138A7-62AA-499D-9E59-305408F11315}" destId="{126ADA5C-A65B-4268-BDDA-6B1A6B0CE567}" srcOrd="0" destOrd="0" presId="urn:microsoft.com/office/officeart/2005/8/layout/hProcess4"/>
    <dgm:cxn modelId="{4AC78970-ECFA-4C49-9391-B6B9104D1200}" type="presParOf" srcId="{0A9AEA7F-008A-42ED-9D66-C50B9FF0E844}" destId="{96539FA9-E7A4-40A0-937C-4AC31CC1117D}" srcOrd="0" destOrd="0" presId="urn:microsoft.com/office/officeart/2005/8/layout/hProcess4"/>
    <dgm:cxn modelId="{62591789-ADAD-4E2E-BAE2-59C60E65FEE9}" type="presParOf" srcId="{0A9AEA7F-008A-42ED-9D66-C50B9FF0E844}" destId="{E6E90F4D-B4B2-4D37-AE11-2D0DBEEA656E}" srcOrd="1" destOrd="0" presId="urn:microsoft.com/office/officeart/2005/8/layout/hProcess4"/>
    <dgm:cxn modelId="{13C886F1-1986-46D6-AE31-5CB431926FA8}" type="presParOf" srcId="{0A9AEA7F-008A-42ED-9D66-C50B9FF0E844}" destId="{92AE97D1-9B23-4082-95E1-35F2C7E9D705}" srcOrd="2" destOrd="0" presId="urn:microsoft.com/office/officeart/2005/8/layout/hProcess4"/>
    <dgm:cxn modelId="{20C72073-61D0-4D90-A22B-61310F40E33F}" type="presParOf" srcId="{92AE97D1-9B23-4082-95E1-35F2C7E9D705}" destId="{1F7387D8-66E5-4481-AA34-3D1AF1523A29}" srcOrd="0" destOrd="0" presId="urn:microsoft.com/office/officeart/2005/8/layout/hProcess4"/>
    <dgm:cxn modelId="{A8ED5154-3972-4DE2-95E7-C7D7AAEC2D47}" type="presParOf" srcId="{1F7387D8-66E5-4481-AA34-3D1AF1523A29}" destId="{34BE8398-BB10-4645-88BF-A2A26DCDEC75}" srcOrd="0" destOrd="0" presId="urn:microsoft.com/office/officeart/2005/8/layout/hProcess4"/>
    <dgm:cxn modelId="{9AC3020D-81FB-4CD2-AB16-FDD381BA89FB}" type="presParOf" srcId="{1F7387D8-66E5-4481-AA34-3D1AF1523A29}" destId="{7954945F-0451-4F49-8D6F-A871457B93DB}" srcOrd="1" destOrd="0" presId="urn:microsoft.com/office/officeart/2005/8/layout/hProcess4"/>
    <dgm:cxn modelId="{3222FE4E-BA45-4744-99C1-B7F20B375DE5}" type="presParOf" srcId="{1F7387D8-66E5-4481-AA34-3D1AF1523A29}" destId="{F1EBBDF8-315C-40E9-9429-9BA55CFE40BC}" srcOrd="2" destOrd="0" presId="urn:microsoft.com/office/officeart/2005/8/layout/hProcess4"/>
    <dgm:cxn modelId="{1E5688F3-E8F1-4213-9741-51CBDFD3963E}" type="presParOf" srcId="{1F7387D8-66E5-4481-AA34-3D1AF1523A29}" destId="{DF24D4A9-B470-4320-BE82-FCD8578FB1CC}" srcOrd="3" destOrd="0" presId="urn:microsoft.com/office/officeart/2005/8/layout/hProcess4"/>
    <dgm:cxn modelId="{51F972B5-58DF-4C21-BF0A-44354C9BC00B}" type="presParOf" srcId="{1F7387D8-66E5-4481-AA34-3D1AF1523A29}" destId="{D646392D-2B6A-4B90-87E6-E8B76BA516B7}" srcOrd="4" destOrd="0" presId="urn:microsoft.com/office/officeart/2005/8/layout/hProcess4"/>
    <dgm:cxn modelId="{F125D43A-B4E8-495B-B2D4-62088A86A297}" type="presParOf" srcId="{92AE97D1-9B23-4082-95E1-35F2C7E9D705}" destId="{0EC42906-DC70-486B-B68B-42F0C0EFD914}" srcOrd="1" destOrd="0" presId="urn:microsoft.com/office/officeart/2005/8/layout/hProcess4"/>
    <dgm:cxn modelId="{ADF37353-B36D-4507-B24F-612CBABF1AAA}" type="presParOf" srcId="{92AE97D1-9B23-4082-95E1-35F2C7E9D705}" destId="{1D6029A8-3BA6-4278-8BA5-5A399075DDEF}" srcOrd="2" destOrd="0" presId="urn:microsoft.com/office/officeart/2005/8/layout/hProcess4"/>
    <dgm:cxn modelId="{ABFEAA4D-5E92-4F72-A96D-AE142E42C2F5}" type="presParOf" srcId="{1D6029A8-3BA6-4278-8BA5-5A399075DDEF}" destId="{B69AC3A5-952D-4CF6-A614-45142677A05D}" srcOrd="0" destOrd="0" presId="urn:microsoft.com/office/officeart/2005/8/layout/hProcess4"/>
    <dgm:cxn modelId="{AB7B80AB-EF92-4376-9BBE-5E732C96894D}" type="presParOf" srcId="{1D6029A8-3BA6-4278-8BA5-5A399075DDEF}" destId="{4D6D661C-5A5B-432F-8292-C68755EED9EE}" srcOrd="1" destOrd="0" presId="urn:microsoft.com/office/officeart/2005/8/layout/hProcess4"/>
    <dgm:cxn modelId="{A334F20F-006F-4734-906C-13ACAA2FF5AD}" type="presParOf" srcId="{1D6029A8-3BA6-4278-8BA5-5A399075DDEF}" destId="{CF86143A-40F0-43B8-A1D7-D53F6C1F0DF8}" srcOrd="2" destOrd="0" presId="urn:microsoft.com/office/officeart/2005/8/layout/hProcess4"/>
    <dgm:cxn modelId="{20DC4CF7-4ECF-4AAE-A512-9F771A48579C}" type="presParOf" srcId="{1D6029A8-3BA6-4278-8BA5-5A399075DDEF}" destId="{5CAA8734-FAF9-4E9F-9CF3-815FEEB7EA02}" srcOrd="3" destOrd="0" presId="urn:microsoft.com/office/officeart/2005/8/layout/hProcess4"/>
    <dgm:cxn modelId="{D398C7D6-D7F7-4005-AE8E-504747EAB180}" type="presParOf" srcId="{1D6029A8-3BA6-4278-8BA5-5A399075DDEF}" destId="{53A6978B-E817-46FF-AAB9-9F854CF73C16}" srcOrd="4" destOrd="0" presId="urn:microsoft.com/office/officeart/2005/8/layout/hProcess4"/>
    <dgm:cxn modelId="{ACBDAF4D-F4F0-4A6A-BAD6-4DA99C32DF69}" type="presParOf" srcId="{92AE97D1-9B23-4082-95E1-35F2C7E9D705}" destId="{6A04ED8E-3529-4EB3-B64D-220CF1E5C0CA}" srcOrd="3" destOrd="0" presId="urn:microsoft.com/office/officeart/2005/8/layout/hProcess4"/>
    <dgm:cxn modelId="{753A3C57-85DD-4EC3-B476-6980C18B299E}" type="presParOf" srcId="{92AE97D1-9B23-4082-95E1-35F2C7E9D705}" destId="{11870F93-71A6-4D2C-835E-369CB72C9B44}" srcOrd="4" destOrd="0" presId="urn:microsoft.com/office/officeart/2005/8/layout/hProcess4"/>
    <dgm:cxn modelId="{9745DEBC-D28B-48D1-A19C-326B32D3DFF0}" type="presParOf" srcId="{11870F93-71A6-4D2C-835E-369CB72C9B44}" destId="{67CEDBB2-2498-461F-AA1D-8895D3B5954F}" srcOrd="0" destOrd="0" presId="urn:microsoft.com/office/officeart/2005/8/layout/hProcess4"/>
    <dgm:cxn modelId="{717D24EA-CF50-4C51-B930-6BB519D0DA53}" type="presParOf" srcId="{11870F93-71A6-4D2C-835E-369CB72C9B44}" destId="{126ADA5C-A65B-4268-BDDA-6B1A6B0CE567}" srcOrd="1" destOrd="0" presId="urn:microsoft.com/office/officeart/2005/8/layout/hProcess4"/>
    <dgm:cxn modelId="{DD6B6979-2EA3-47E5-9493-B0CA3E5EED12}" type="presParOf" srcId="{11870F93-71A6-4D2C-835E-369CB72C9B44}" destId="{557C97AD-DB82-48E3-BF12-C4AFAE65C9BD}" srcOrd="2" destOrd="0" presId="urn:microsoft.com/office/officeart/2005/8/layout/hProcess4"/>
    <dgm:cxn modelId="{8FE8AD5E-4603-4965-8375-030366D0E6BE}" type="presParOf" srcId="{11870F93-71A6-4D2C-835E-369CB72C9B44}" destId="{5F401D0E-9F87-478E-9D65-2E423ADBF482}" srcOrd="3" destOrd="0" presId="urn:microsoft.com/office/officeart/2005/8/layout/hProcess4"/>
    <dgm:cxn modelId="{7974092E-1A7F-4C49-B0CE-A480C6D2946D}" type="presParOf" srcId="{11870F93-71A6-4D2C-835E-369CB72C9B44}" destId="{78F86DA4-E0C4-4D3C-B01A-990E7CADA67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519263-E60F-4257-AC51-FEF05141A06C}" type="doc">
      <dgm:prSet loTypeId="urn:diagrams.loki3.com/Bracke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66A6EFE-8C7B-478B-929D-A85171ADC5A3}">
      <dgm:prSet phldrT="[Text]"/>
      <dgm:spPr/>
      <dgm:t>
        <a:bodyPr/>
        <a:lstStyle/>
        <a:p>
          <a:r>
            <a:rPr lang="id-ID" b="1" dirty="0" smtClean="0"/>
            <a:t>Analisis</a:t>
          </a:r>
          <a:endParaRPr lang="en-US" b="1" dirty="0"/>
        </a:p>
      </dgm:t>
    </dgm:pt>
    <dgm:pt modelId="{0381070E-D8B2-4A2F-BCC3-4800AE0B6BDC}" type="parTrans" cxnId="{31C644D3-BF56-45EB-A7FB-68FDB6EB3F2C}">
      <dgm:prSet/>
      <dgm:spPr/>
      <dgm:t>
        <a:bodyPr/>
        <a:lstStyle/>
        <a:p>
          <a:endParaRPr lang="en-US" b="1"/>
        </a:p>
      </dgm:t>
    </dgm:pt>
    <dgm:pt modelId="{EAF4487C-2585-4D8A-A1ED-44EAFCA66485}" type="sibTrans" cxnId="{31C644D3-BF56-45EB-A7FB-68FDB6EB3F2C}">
      <dgm:prSet/>
      <dgm:spPr/>
      <dgm:t>
        <a:bodyPr/>
        <a:lstStyle/>
        <a:p>
          <a:endParaRPr lang="en-US" b="1"/>
        </a:p>
      </dgm:t>
    </dgm:pt>
    <dgm:pt modelId="{DC14C81F-5A57-4B42-AF5E-09BA084DF283}">
      <dgm:prSet phldrT="[Text]"/>
      <dgm:spPr/>
      <dgm:t>
        <a:bodyPr/>
        <a:lstStyle/>
        <a:p>
          <a:r>
            <a:rPr lang="id-ID" b="1" dirty="0" smtClean="0"/>
            <a:t>Prosedural</a:t>
          </a:r>
          <a:endParaRPr lang="en-US" b="1" dirty="0"/>
        </a:p>
      </dgm:t>
    </dgm:pt>
    <dgm:pt modelId="{B291A2F8-75D8-4B0A-B50B-40D946298C1D}" type="parTrans" cxnId="{2013DFCF-470F-49E8-850A-1CDE3D7C2BAC}">
      <dgm:prSet/>
      <dgm:spPr/>
      <dgm:t>
        <a:bodyPr/>
        <a:lstStyle/>
        <a:p>
          <a:endParaRPr lang="en-US" b="1"/>
        </a:p>
      </dgm:t>
    </dgm:pt>
    <dgm:pt modelId="{C527AD8A-357E-432A-A4CE-3C3F0489764F}" type="sibTrans" cxnId="{2013DFCF-470F-49E8-850A-1CDE3D7C2BAC}">
      <dgm:prSet/>
      <dgm:spPr/>
      <dgm:t>
        <a:bodyPr/>
        <a:lstStyle/>
        <a:p>
          <a:endParaRPr lang="en-US" b="1"/>
        </a:p>
      </dgm:t>
    </dgm:pt>
    <dgm:pt modelId="{9EB35417-AD60-4818-9D9D-3325B83761AF}">
      <dgm:prSet phldrT="[Text]"/>
      <dgm:spPr/>
      <dgm:t>
        <a:bodyPr/>
        <a:lstStyle/>
        <a:p>
          <a:r>
            <a:rPr lang="id-ID" b="1" dirty="0" smtClean="0"/>
            <a:t>Perancangan</a:t>
          </a:r>
          <a:endParaRPr lang="en-US" b="1" dirty="0"/>
        </a:p>
      </dgm:t>
    </dgm:pt>
    <dgm:pt modelId="{0BB9B2E1-39E4-451B-BA1C-4B729A9B66D5}" type="parTrans" cxnId="{8DFE96EC-C7F2-4083-B862-60CBA1DFC390}">
      <dgm:prSet/>
      <dgm:spPr/>
      <dgm:t>
        <a:bodyPr/>
        <a:lstStyle/>
        <a:p>
          <a:endParaRPr lang="en-US" b="1"/>
        </a:p>
      </dgm:t>
    </dgm:pt>
    <dgm:pt modelId="{0675B885-4637-4B55-8B12-D9A56A1F159C}" type="sibTrans" cxnId="{8DFE96EC-C7F2-4083-B862-60CBA1DFC390}">
      <dgm:prSet/>
      <dgm:spPr/>
      <dgm:t>
        <a:bodyPr/>
        <a:lstStyle/>
        <a:p>
          <a:endParaRPr lang="en-US" b="1"/>
        </a:p>
      </dgm:t>
    </dgm:pt>
    <dgm:pt modelId="{C5B52EE3-DCD3-478F-97DE-D9AD68CD52FF}">
      <dgm:prSet phldrT="[Text]"/>
      <dgm:spPr/>
      <dgm:t>
        <a:bodyPr/>
        <a:lstStyle/>
        <a:p>
          <a:r>
            <a:rPr lang="id-ID" b="1" dirty="0" smtClean="0"/>
            <a:t>Flowchart</a:t>
          </a:r>
          <a:endParaRPr lang="en-US" b="1" dirty="0"/>
        </a:p>
      </dgm:t>
    </dgm:pt>
    <dgm:pt modelId="{1EA850C3-1407-40A4-8B2B-B3B8012B2A34}" type="parTrans" cxnId="{1C0C09A4-7F3E-4527-B55C-12504DA4547B}">
      <dgm:prSet/>
      <dgm:spPr/>
      <dgm:t>
        <a:bodyPr/>
        <a:lstStyle/>
        <a:p>
          <a:endParaRPr lang="en-US" b="1"/>
        </a:p>
      </dgm:t>
    </dgm:pt>
    <dgm:pt modelId="{7883E93D-2C25-450A-B590-60BACC61E00A}" type="sibTrans" cxnId="{1C0C09A4-7F3E-4527-B55C-12504DA4547B}">
      <dgm:prSet/>
      <dgm:spPr/>
      <dgm:t>
        <a:bodyPr/>
        <a:lstStyle/>
        <a:p>
          <a:endParaRPr lang="en-US" b="1"/>
        </a:p>
      </dgm:t>
    </dgm:pt>
    <dgm:pt modelId="{B0838FBF-944A-47D7-AEA7-7B1BC5086826}">
      <dgm:prSet phldrT="[Text]"/>
      <dgm:spPr/>
      <dgm:t>
        <a:bodyPr/>
        <a:lstStyle/>
        <a:p>
          <a:r>
            <a:rPr lang="id-ID" b="1" dirty="0" smtClean="0"/>
            <a:t>OOP</a:t>
          </a:r>
          <a:endParaRPr lang="en-US" b="1" dirty="0"/>
        </a:p>
      </dgm:t>
    </dgm:pt>
    <dgm:pt modelId="{8988A63F-D052-4E88-8A1B-45E7CCAE2711}" type="parTrans" cxnId="{AE5BBB4C-FE6D-4468-A360-8D576EA969A0}">
      <dgm:prSet/>
      <dgm:spPr/>
      <dgm:t>
        <a:bodyPr/>
        <a:lstStyle/>
        <a:p>
          <a:endParaRPr lang="en-US" b="1"/>
        </a:p>
      </dgm:t>
    </dgm:pt>
    <dgm:pt modelId="{F0426369-7A2D-4941-B4F1-25EB560732E8}" type="sibTrans" cxnId="{AE5BBB4C-FE6D-4468-A360-8D576EA969A0}">
      <dgm:prSet/>
      <dgm:spPr/>
      <dgm:t>
        <a:bodyPr/>
        <a:lstStyle/>
        <a:p>
          <a:endParaRPr lang="en-US" b="1"/>
        </a:p>
      </dgm:t>
    </dgm:pt>
    <dgm:pt modelId="{4332AE04-16FF-4744-B7F4-5DC31A54EB50}">
      <dgm:prSet phldrT="[Text]"/>
      <dgm:spPr/>
      <dgm:t>
        <a:bodyPr/>
        <a:lstStyle/>
        <a:p>
          <a:r>
            <a:rPr lang="id-ID" b="1" dirty="0" smtClean="0"/>
            <a:t>DFD</a:t>
          </a:r>
          <a:endParaRPr lang="en-US" b="1" dirty="0"/>
        </a:p>
      </dgm:t>
    </dgm:pt>
    <dgm:pt modelId="{9452C94C-F5D1-40BC-962B-ED49C886FE03}" type="parTrans" cxnId="{6E7FD07C-EA4B-4AE8-8426-C9796CD8B155}">
      <dgm:prSet/>
      <dgm:spPr/>
      <dgm:t>
        <a:bodyPr/>
        <a:lstStyle/>
        <a:p>
          <a:endParaRPr lang="en-US" b="1"/>
        </a:p>
      </dgm:t>
    </dgm:pt>
    <dgm:pt modelId="{1ACDDB18-8577-495F-96CC-66492B52D6B8}" type="sibTrans" cxnId="{6E7FD07C-EA4B-4AE8-8426-C9796CD8B155}">
      <dgm:prSet/>
      <dgm:spPr/>
      <dgm:t>
        <a:bodyPr/>
        <a:lstStyle/>
        <a:p>
          <a:endParaRPr lang="en-US" b="1"/>
        </a:p>
      </dgm:t>
    </dgm:pt>
    <dgm:pt modelId="{B8DA571E-BB82-4366-98D5-43B218EA9AE6}">
      <dgm:prSet phldrT="[Text]"/>
      <dgm:spPr/>
      <dgm:t>
        <a:bodyPr/>
        <a:lstStyle/>
        <a:p>
          <a:r>
            <a:rPr lang="id-ID" b="1" dirty="0" smtClean="0"/>
            <a:t>UML</a:t>
          </a:r>
          <a:endParaRPr lang="en-US" b="1" dirty="0"/>
        </a:p>
      </dgm:t>
    </dgm:pt>
    <dgm:pt modelId="{2D97EF64-E2CD-4756-9A3F-D8443408190E}" type="parTrans" cxnId="{7B148521-52D5-4729-8C07-27934DDF4E84}">
      <dgm:prSet/>
      <dgm:spPr/>
      <dgm:t>
        <a:bodyPr/>
        <a:lstStyle/>
        <a:p>
          <a:endParaRPr lang="en-US" b="1"/>
        </a:p>
      </dgm:t>
    </dgm:pt>
    <dgm:pt modelId="{0A81E680-9984-4D2C-92E2-C501ECF6EB6C}" type="sibTrans" cxnId="{7B148521-52D5-4729-8C07-27934DDF4E84}">
      <dgm:prSet/>
      <dgm:spPr/>
      <dgm:t>
        <a:bodyPr/>
        <a:lstStyle/>
        <a:p>
          <a:endParaRPr lang="en-US" b="1"/>
        </a:p>
      </dgm:t>
    </dgm:pt>
    <dgm:pt modelId="{4C41068E-CB36-4AA9-8815-8A0F20632F47}">
      <dgm:prSet phldrT="[Text]"/>
      <dgm:spPr/>
      <dgm:t>
        <a:bodyPr/>
        <a:lstStyle/>
        <a:p>
          <a:r>
            <a:rPr lang="id-ID" b="1" dirty="0" smtClean="0"/>
            <a:t>ERD</a:t>
          </a:r>
          <a:endParaRPr lang="en-US" b="1" dirty="0"/>
        </a:p>
      </dgm:t>
    </dgm:pt>
    <dgm:pt modelId="{32613365-392A-45FF-A5DB-438345EF4111}" type="parTrans" cxnId="{9045ECCA-D203-47CD-BE2E-F4B07B1A1990}">
      <dgm:prSet/>
      <dgm:spPr/>
      <dgm:t>
        <a:bodyPr/>
        <a:lstStyle/>
        <a:p>
          <a:endParaRPr lang="en-US"/>
        </a:p>
      </dgm:t>
    </dgm:pt>
    <dgm:pt modelId="{88DFE2D9-685F-46BD-9D2A-6C2D58AF05B7}" type="sibTrans" cxnId="{9045ECCA-D203-47CD-BE2E-F4B07B1A1990}">
      <dgm:prSet/>
      <dgm:spPr/>
      <dgm:t>
        <a:bodyPr/>
        <a:lstStyle/>
        <a:p>
          <a:endParaRPr lang="en-US"/>
        </a:p>
      </dgm:t>
    </dgm:pt>
    <dgm:pt modelId="{40486F4C-A0A6-4409-B3C7-056455F251C3}" type="pres">
      <dgm:prSet presAssocID="{5F519263-E60F-4257-AC51-FEF05141A06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A76876-C77F-461C-964F-E4C9FBDE18BC}" type="pres">
      <dgm:prSet presAssocID="{F66A6EFE-8C7B-478B-929D-A85171ADC5A3}" presName="linNode" presStyleCnt="0"/>
      <dgm:spPr/>
    </dgm:pt>
    <dgm:pt modelId="{F965F772-C66D-4514-86A5-0566E418F6BC}" type="pres">
      <dgm:prSet presAssocID="{F66A6EFE-8C7B-478B-929D-A85171ADC5A3}" presName="parTx" presStyleLbl="revTx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9FC320-82BB-480E-8F00-76925D4916F2}" type="pres">
      <dgm:prSet presAssocID="{F66A6EFE-8C7B-478B-929D-A85171ADC5A3}" presName="bracket" presStyleLbl="parChTrans1D1" presStyleIdx="0" presStyleCnt="2"/>
      <dgm:spPr/>
    </dgm:pt>
    <dgm:pt modelId="{660EA0A5-6EF9-464A-B39A-8C0D0D2AA0E6}" type="pres">
      <dgm:prSet presAssocID="{F66A6EFE-8C7B-478B-929D-A85171ADC5A3}" presName="spH" presStyleCnt="0"/>
      <dgm:spPr/>
    </dgm:pt>
    <dgm:pt modelId="{71DDEE7F-2051-42A0-8464-D267D23DCC7B}" type="pres">
      <dgm:prSet presAssocID="{F66A6EFE-8C7B-478B-929D-A85171ADC5A3}" presName="des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93423C-FB8D-44F6-8362-D6AAAE4F8C62}" type="pres">
      <dgm:prSet presAssocID="{EAF4487C-2585-4D8A-A1ED-44EAFCA66485}" presName="spV" presStyleCnt="0"/>
      <dgm:spPr/>
    </dgm:pt>
    <dgm:pt modelId="{8BA86799-BD70-49E7-86A6-78817C7EA3D3}" type="pres">
      <dgm:prSet presAssocID="{9EB35417-AD60-4818-9D9D-3325B83761AF}" presName="linNode" presStyleCnt="0"/>
      <dgm:spPr/>
    </dgm:pt>
    <dgm:pt modelId="{362BF90B-0E40-4CE6-87DE-7B63C060DF6D}" type="pres">
      <dgm:prSet presAssocID="{9EB35417-AD60-4818-9D9D-3325B83761AF}" presName="parTx" presStyleLbl="revTx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E311B-115F-4D3A-A1B8-72C8552CC623}" type="pres">
      <dgm:prSet presAssocID="{9EB35417-AD60-4818-9D9D-3325B83761AF}" presName="bracket" presStyleLbl="parChTrans1D1" presStyleIdx="1" presStyleCnt="2"/>
      <dgm:spPr/>
    </dgm:pt>
    <dgm:pt modelId="{02E09E57-F5D0-429B-A960-1F07D0233607}" type="pres">
      <dgm:prSet presAssocID="{9EB35417-AD60-4818-9D9D-3325B83761AF}" presName="spH" presStyleCnt="0"/>
      <dgm:spPr/>
    </dgm:pt>
    <dgm:pt modelId="{F60A132C-F7DF-4B25-9272-15C656FC8584}" type="pres">
      <dgm:prSet presAssocID="{9EB35417-AD60-4818-9D9D-3325B83761AF}" presName="des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28A399-E1F9-4B93-BD00-D23851C428C1}" type="presOf" srcId="{C5B52EE3-DCD3-478F-97DE-D9AD68CD52FF}" destId="{F60A132C-F7DF-4B25-9272-15C656FC8584}" srcOrd="0" destOrd="0" presId="urn:diagrams.loki3.com/BracketList"/>
    <dgm:cxn modelId="{31C644D3-BF56-45EB-A7FB-68FDB6EB3F2C}" srcId="{5F519263-E60F-4257-AC51-FEF05141A06C}" destId="{F66A6EFE-8C7B-478B-929D-A85171ADC5A3}" srcOrd="0" destOrd="0" parTransId="{0381070E-D8B2-4A2F-BCC3-4800AE0B6BDC}" sibTransId="{EAF4487C-2585-4D8A-A1ED-44EAFCA66485}"/>
    <dgm:cxn modelId="{DCC5DCA8-900C-4C42-95CA-FDF1850D4447}" type="presOf" srcId="{4C41068E-CB36-4AA9-8815-8A0F20632F47}" destId="{F60A132C-F7DF-4B25-9272-15C656FC8584}" srcOrd="0" destOrd="1" presId="urn:diagrams.loki3.com/BracketList"/>
    <dgm:cxn modelId="{CA4A89DF-7DD9-44D5-8D7B-90DAE7647868}" type="presOf" srcId="{B8DA571E-BB82-4366-98D5-43B218EA9AE6}" destId="{F60A132C-F7DF-4B25-9272-15C656FC8584}" srcOrd="0" destOrd="3" presId="urn:diagrams.loki3.com/BracketList"/>
    <dgm:cxn modelId="{AE5BBB4C-FE6D-4468-A360-8D576EA969A0}" srcId="{F66A6EFE-8C7B-478B-929D-A85171ADC5A3}" destId="{B0838FBF-944A-47D7-AEA7-7B1BC5086826}" srcOrd="1" destOrd="0" parTransId="{8988A63F-D052-4E88-8A1B-45E7CCAE2711}" sibTransId="{F0426369-7A2D-4941-B4F1-25EB560732E8}"/>
    <dgm:cxn modelId="{E18CD24F-8BE0-4966-AE3F-8D0D7B33AB70}" type="presOf" srcId="{5F519263-E60F-4257-AC51-FEF05141A06C}" destId="{40486F4C-A0A6-4409-B3C7-056455F251C3}" srcOrd="0" destOrd="0" presId="urn:diagrams.loki3.com/BracketList"/>
    <dgm:cxn modelId="{2013DFCF-470F-49E8-850A-1CDE3D7C2BAC}" srcId="{F66A6EFE-8C7B-478B-929D-A85171ADC5A3}" destId="{DC14C81F-5A57-4B42-AF5E-09BA084DF283}" srcOrd="0" destOrd="0" parTransId="{B291A2F8-75D8-4B0A-B50B-40D946298C1D}" sibTransId="{C527AD8A-357E-432A-A4CE-3C3F0489764F}"/>
    <dgm:cxn modelId="{83D52B4F-211A-4247-9E58-66C0C5C68004}" type="presOf" srcId="{9EB35417-AD60-4818-9D9D-3325B83761AF}" destId="{362BF90B-0E40-4CE6-87DE-7B63C060DF6D}" srcOrd="0" destOrd="0" presId="urn:diagrams.loki3.com/BracketList"/>
    <dgm:cxn modelId="{1C0C09A4-7F3E-4527-B55C-12504DA4547B}" srcId="{9EB35417-AD60-4818-9D9D-3325B83761AF}" destId="{C5B52EE3-DCD3-478F-97DE-D9AD68CD52FF}" srcOrd="0" destOrd="0" parTransId="{1EA850C3-1407-40A4-8B2B-B3B8012B2A34}" sibTransId="{7883E93D-2C25-450A-B590-60BACC61E00A}"/>
    <dgm:cxn modelId="{9045ECCA-D203-47CD-BE2E-F4B07B1A1990}" srcId="{9EB35417-AD60-4818-9D9D-3325B83761AF}" destId="{4C41068E-CB36-4AA9-8815-8A0F20632F47}" srcOrd="1" destOrd="0" parTransId="{32613365-392A-45FF-A5DB-438345EF4111}" sibTransId="{88DFE2D9-685F-46BD-9D2A-6C2D58AF05B7}"/>
    <dgm:cxn modelId="{DB94A0D0-FFC7-4047-990E-BA5D01697124}" type="presOf" srcId="{F66A6EFE-8C7B-478B-929D-A85171ADC5A3}" destId="{F965F772-C66D-4514-86A5-0566E418F6BC}" srcOrd="0" destOrd="0" presId="urn:diagrams.loki3.com/BracketList"/>
    <dgm:cxn modelId="{6DC3250D-19DB-415D-9D8E-BE317C9C708D}" type="presOf" srcId="{B0838FBF-944A-47D7-AEA7-7B1BC5086826}" destId="{71DDEE7F-2051-42A0-8464-D267D23DCC7B}" srcOrd="0" destOrd="1" presId="urn:diagrams.loki3.com/BracketList"/>
    <dgm:cxn modelId="{7B148521-52D5-4729-8C07-27934DDF4E84}" srcId="{9EB35417-AD60-4818-9D9D-3325B83761AF}" destId="{B8DA571E-BB82-4366-98D5-43B218EA9AE6}" srcOrd="3" destOrd="0" parTransId="{2D97EF64-E2CD-4756-9A3F-D8443408190E}" sibTransId="{0A81E680-9984-4D2C-92E2-C501ECF6EB6C}"/>
    <dgm:cxn modelId="{6E7FD07C-EA4B-4AE8-8426-C9796CD8B155}" srcId="{9EB35417-AD60-4818-9D9D-3325B83761AF}" destId="{4332AE04-16FF-4744-B7F4-5DC31A54EB50}" srcOrd="2" destOrd="0" parTransId="{9452C94C-F5D1-40BC-962B-ED49C886FE03}" sibTransId="{1ACDDB18-8577-495F-96CC-66492B52D6B8}"/>
    <dgm:cxn modelId="{D8105136-70A3-426A-B2E3-9691B9280575}" type="presOf" srcId="{DC14C81F-5A57-4B42-AF5E-09BA084DF283}" destId="{71DDEE7F-2051-42A0-8464-D267D23DCC7B}" srcOrd="0" destOrd="0" presId="urn:diagrams.loki3.com/BracketList"/>
    <dgm:cxn modelId="{2C78383F-3CF0-4090-8E73-E207A21966F2}" type="presOf" srcId="{4332AE04-16FF-4744-B7F4-5DC31A54EB50}" destId="{F60A132C-F7DF-4B25-9272-15C656FC8584}" srcOrd="0" destOrd="2" presId="urn:diagrams.loki3.com/BracketList"/>
    <dgm:cxn modelId="{8DFE96EC-C7F2-4083-B862-60CBA1DFC390}" srcId="{5F519263-E60F-4257-AC51-FEF05141A06C}" destId="{9EB35417-AD60-4818-9D9D-3325B83761AF}" srcOrd="1" destOrd="0" parTransId="{0BB9B2E1-39E4-451B-BA1C-4B729A9B66D5}" sibTransId="{0675B885-4637-4B55-8B12-D9A56A1F159C}"/>
    <dgm:cxn modelId="{082C19BE-F63D-4ACD-9C0D-D72992F9CC0B}" type="presParOf" srcId="{40486F4C-A0A6-4409-B3C7-056455F251C3}" destId="{1BA76876-C77F-461C-964F-E4C9FBDE18BC}" srcOrd="0" destOrd="0" presId="urn:diagrams.loki3.com/BracketList"/>
    <dgm:cxn modelId="{94477C7D-64AF-4B71-ACEB-4E1930FFFD67}" type="presParOf" srcId="{1BA76876-C77F-461C-964F-E4C9FBDE18BC}" destId="{F965F772-C66D-4514-86A5-0566E418F6BC}" srcOrd="0" destOrd="0" presId="urn:diagrams.loki3.com/BracketList"/>
    <dgm:cxn modelId="{B7F7F050-A61A-4C3A-BE75-30B2E15567B2}" type="presParOf" srcId="{1BA76876-C77F-461C-964F-E4C9FBDE18BC}" destId="{A79FC320-82BB-480E-8F00-76925D4916F2}" srcOrd="1" destOrd="0" presId="urn:diagrams.loki3.com/BracketList"/>
    <dgm:cxn modelId="{E700E3CD-E515-49DC-B7A2-35DC06127D95}" type="presParOf" srcId="{1BA76876-C77F-461C-964F-E4C9FBDE18BC}" destId="{660EA0A5-6EF9-464A-B39A-8C0D0D2AA0E6}" srcOrd="2" destOrd="0" presId="urn:diagrams.loki3.com/BracketList"/>
    <dgm:cxn modelId="{D3E9DCB9-7D3B-4430-B975-B2F5B59057BD}" type="presParOf" srcId="{1BA76876-C77F-461C-964F-E4C9FBDE18BC}" destId="{71DDEE7F-2051-42A0-8464-D267D23DCC7B}" srcOrd="3" destOrd="0" presId="urn:diagrams.loki3.com/BracketList"/>
    <dgm:cxn modelId="{6972EA08-3DE7-46F2-ACF7-45A6733B7DCA}" type="presParOf" srcId="{40486F4C-A0A6-4409-B3C7-056455F251C3}" destId="{ED93423C-FB8D-44F6-8362-D6AAAE4F8C62}" srcOrd="1" destOrd="0" presId="urn:diagrams.loki3.com/BracketList"/>
    <dgm:cxn modelId="{17560DC1-B8B0-43D9-A6FD-16F2A6A6F92C}" type="presParOf" srcId="{40486F4C-A0A6-4409-B3C7-056455F251C3}" destId="{8BA86799-BD70-49E7-86A6-78817C7EA3D3}" srcOrd="2" destOrd="0" presId="urn:diagrams.loki3.com/BracketList"/>
    <dgm:cxn modelId="{232B2B38-0BD5-4C4E-8012-B6B5461C61A9}" type="presParOf" srcId="{8BA86799-BD70-49E7-86A6-78817C7EA3D3}" destId="{362BF90B-0E40-4CE6-87DE-7B63C060DF6D}" srcOrd="0" destOrd="0" presId="urn:diagrams.loki3.com/BracketList"/>
    <dgm:cxn modelId="{CFD7D7AB-8F5C-4ABC-9941-56F3869FEF7C}" type="presParOf" srcId="{8BA86799-BD70-49E7-86A6-78817C7EA3D3}" destId="{BA7E311B-115F-4D3A-A1B8-72C8552CC623}" srcOrd="1" destOrd="0" presId="urn:diagrams.loki3.com/BracketList"/>
    <dgm:cxn modelId="{503B5A35-5A77-48CD-8E71-2097EEDC98E1}" type="presParOf" srcId="{8BA86799-BD70-49E7-86A6-78817C7EA3D3}" destId="{02E09E57-F5D0-429B-A960-1F07D0233607}" srcOrd="2" destOrd="0" presId="urn:diagrams.loki3.com/BracketList"/>
    <dgm:cxn modelId="{AACF99AE-57AD-46CE-AEAB-BF3DBBAD53CD}" type="presParOf" srcId="{8BA86799-BD70-49E7-86A6-78817C7EA3D3}" destId="{F60A132C-F7DF-4B25-9272-15C656FC858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0A5751-9ECE-4B73-8D19-57ACF67E7B6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F4EA04C-9872-474B-8CB4-C35261BF641D}">
      <dgm:prSet phldrT="[Text]"/>
      <dgm:spPr/>
      <dgm:t>
        <a:bodyPr/>
        <a:lstStyle/>
        <a:p>
          <a:r>
            <a:rPr lang="id-ID" dirty="0" smtClean="0"/>
            <a:t>Executive</a:t>
          </a:r>
          <a:endParaRPr lang="id-ID" dirty="0"/>
        </a:p>
      </dgm:t>
    </dgm:pt>
    <dgm:pt modelId="{9A09D4CC-DD59-4BD4-80F4-7B5AC34005F9}" type="parTrans" cxnId="{4F4416E3-CD9F-4086-9DCB-61F1945ADC9D}">
      <dgm:prSet/>
      <dgm:spPr/>
      <dgm:t>
        <a:bodyPr/>
        <a:lstStyle/>
        <a:p>
          <a:endParaRPr lang="id-ID"/>
        </a:p>
      </dgm:t>
    </dgm:pt>
    <dgm:pt modelId="{937AFF27-3ADE-459F-95F4-E069463678F7}" type="sibTrans" cxnId="{4F4416E3-CD9F-4086-9DCB-61F1945ADC9D}">
      <dgm:prSet/>
      <dgm:spPr/>
      <dgm:t>
        <a:bodyPr/>
        <a:lstStyle/>
        <a:p>
          <a:endParaRPr lang="id-ID"/>
        </a:p>
      </dgm:t>
    </dgm:pt>
    <dgm:pt modelId="{7A0D97B8-B67C-4094-839A-C888191F9FF9}">
      <dgm:prSet phldrT="[Text]"/>
      <dgm:spPr/>
      <dgm:t>
        <a:bodyPr/>
        <a:lstStyle/>
        <a:p>
          <a:r>
            <a:rPr lang="id-ID" dirty="0" smtClean="0"/>
            <a:t>Prioritas  utama</a:t>
          </a:r>
          <a:endParaRPr lang="id-ID" dirty="0"/>
        </a:p>
      </dgm:t>
    </dgm:pt>
    <dgm:pt modelId="{3C162E40-F275-465B-BD46-15A3C311817B}" type="parTrans" cxnId="{C3B678E8-C9BD-47F9-BAA9-54E5A81221CE}">
      <dgm:prSet/>
      <dgm:spPr/>
      <dgm:t>
        <a:bodyPr/>
        <a:lstStyle/>
        <a:p>
          <a:endParaRPr lang="id-ID"/>
        </a:p>
      </dgm:t>
    </dgm:pt>
    <dgm:pt modelId="{AB59B6AA-B6FF-4F67-A11C-FBEAEE174D08}" type="sibTrans" cxnId="{C3B678E8-C9BD-47F9-BAA9-54E5A81221CE}">
      <dgm:prSet/>
      <dgm:spPr/>
      <dgm:t>
        <a:bodyPr/>
        <a:lstStyle/>
        <a:p>
          <a:endParaRPr lang="id-ID"/>
        </a:p>
      </dgm:t>
    </dgm:pt>
    <dgm:pt modelId="{48932960-4392-4EDC-8F8C-F72B9C11895F}">
      <dgm:prSet phldrT="[Text]"/>
      <dgm:spPr/>
      <dgm:t>
        <a:bodyPr/>
        <a:lstStyle/>
        <a:p>
          <a:r>
            <a:rPr lang="id-ID" dirty="0" smtClean="0"/>
            <a:t>Middle Managers</a:t>
          </a:r>
          <a:endParaRPr lang="id-ID" dirty="0"/>
        </a:p>
      </dgm:t>
    </dgm:pt>
    <dgm:pt modelId="{9E07DC42-A466-4D59-99B3-FE10E937FC64}" type="parTrans" cxnId="{CF5B7C92-F75A-40D9-AFB0-53CAAF7C051D}">
      <dgm:prSet/>
      <dgm:spPr/>
      <dgm:t>
        <a:bodyPr/>
        <a:lstStyle/>
        <a:p>
          <a:endParaRPr lang="id-ID"/>
        </a:p>
      </dgm:t>
    </dgm:pt>
    <dgm:pt modelId="{29011AC1-01D4-4B84-B0FB-E4EDDB35B489}" type="sibTrans" cxnId="{CF5B7C92-F75A-40D9-AFB0-53CAAF7C051D}">
      <dgm:prSet/>
      <dgm:spPr/>
      <dgm:t>
        <a:bodyPr/>
        <a:lstStyle/>
        <a:p>
          <a:endParaRPr lang="id-ID"/>
        </a:p>
      </dgm:t>
    </dgm:pt>
    <dgm:pt modelId="{5BE218D7-7EFC-45D5-BDEF-DEB34877195D}">
      <dgm:prSet phldrT="[Text]"/>
      <dgm:spPr/>
      <dgm:t>
        <a:bodyPr/>
        <a:lstStyle/>
        <a:p>
          <a:r>
            <a:rPr lang="id-ID" dirty="0" smtClean="0"/>
            <a:t>Functional user</a:t>
          </a:r>
          <a:endParaRPr lang="id-ID" dirty="0"/>
        </a:p>
      </dgm:t>
    </dgm:pt>
    <dgm:pt modelId="{78AE0CD6-0BD2-4D18-A71E-EEBD2549CE9E}" type="parTrans" cxnId="{1882C0B3-EB4E-4C39-87B7-DD3DED78D31D}">
      <dgm:prSet/>
      <dgm:spPr/>
      <dgm:t>
        <a:bodyPr/>
        <a:lstStyle/>
        <a:p>
          <a:endParaRPr lang="id-ID"/>
        </a:p>
      </dgm:t>
    </dgm:pt>
    <dgm:pt modelId="{03525964-E472-4B9B-BFA0-618E7BA15CD4}" type="sibTrans" cxnId="{1882C0B3-EB4E-4C39-87B7-DD3DED78D31D}">
      <dgm:prSet/>
      <dgm:spPr/>
      <dgm:t>
        <a:bodyPr/>
        <a:lstStyle/>
        <a:p>
          <a:endParaRPr lang="id-ID"/>
        </a:p>
      </dgm:t>
    </dgm:pt>
    <dgm:pt modelId="{0DC56512-61E7-4E8F-853A-DB619F93FB4E}">
      <dgm:prSet/>
      <dgm:spPr/>
      <dgm:t>
        <a:bodyPr/>
        <a:lstStyle/>
        <a:p>
          <a:r>
            <a:rPr lang="id-ID" dirty="0" smtClean="0"/>
            <a:t>Melakukan evaluasi kemajuan</a:t>
          </a:r>
          <a:endParaRPr lang="id-ID" dirty="0"/>
        </a:p>
      </dgm:t>
    </dgm:pt>
    <dgm:pt modelId="{14B63E0D-663C-45AC-94DC-5908F89C146F}" type="parTrans" cxnId="{5554D6F5-3939-4AD2-A2A9-307C8B03FF4A}">
      <dgm:prSet/>
      <dgm:spPr/>
      <dgm:t>
        <a:bodyPr/>
        <a:lstStyle/>
        <a:p>
          <a:endParaRPr lang="id-ID"/>
        </a:p>
      </dgm:t>
    </dgm:pt>
    <dgm:pt modelId="{AE24DFA1-A47D-4C80-9CB2-3D3E58C71238}" type="sibTrans" cxnId="{5554D6F5-3939-4AD2-A2A9-307C8B03FF4A}">
      <dgm:prSet/>
      <dgm:spPr/>
      <dgm:t>
        <a:bodyPr/>
        <a:lstStyle/>
        <a:p>
          <a:endParaRPr lang="id-ID"/>
        </a:p>
      </dgm:t>
    </dgm:pt>
    <dgm:pt modelId="{0BD5252D-D785-48B5-84DA-5D1748880E80}">
      <dgm:prSet/>
      <dgm:spPr/>
      <dgm:t>
        <a:bodyPr/>
        <a:lstStyle/>
        <a:p>
          <a:r>
            <a:rPr lang="id-ID" dirty="0" smtClean="0"/>
            <a:t>Membuat tindakan-tindakan strategis</a:t>
          </a:r>
          <a:endParaRPr lang="id-ID" dirty="0"/>
        </a:p>
      </dgm:t>
    </dgm:pt>
    <dgm:pt modelId="{C8BC7D5E-12A8-40C1-B86C-A34CEC9CD860}" type="parTrans" cxnId="{6CF0AF46-91F3-4E0B-8E51-375CA5B2E822}">
      <dgm:prSet/>
      <dgm:spPr/>
      <dgm:t>
        <a:bodyPr/>
        <a:lstStyle/>
        <a:p>
          <a:endParaRPr lang="id-ID"/>
        </a:p>
      </dgm:t>
    </dgm:pt>
    <dgm:pt modelId="{47D6BE52-B4DE-4BAA-93A9-A1AAF7CCF917}" type="sibTrans" cxnId="{6CF0AF46-91F3-4E0B-8E51-375CA5B2E822}">
      <dgm:prSet/>
      <dgm:spPr/>
      <dgm:t>
        <a:bodyPr/>
        <a:lstStyle/>
        <a:p>
          <a:endParaRPr lang="id-ID"/>
        </a:p>
      </dgm:t>
    </dgm:pt>
    <dgm:pt modelId="{D86ECF7C-C17E-44E8-8E19-8CEF7476E402}">
      <dgm:prSet phldrT="[Text]"/>
      <dgm:spPr/>
      <dgm:t>
        <a:bodyPr/>
        <a:lstStyle/>
        <a:p>
          <a:r>
            <a:rPr lang="id-ID" smtClean="0"/>
            <a:t> ROI  (Return  On  Invesment)</a:t>
          </a:r>
          <a:endParaRPr lang="id-ID" dirty="0"/>
        </a:p>
      </dgm:t>
    </dgm:pt>
    <dgm:pt modelId="{24AFE0C8-481B-46CC-8473-F20465CF0B8F}" type="parTrans" cxnId="{35BFBDD3-4A87-433F-88CD-8ED0786C1FD6}">
      <dgm:prSet/>
      <dgm:spPr/>
      <dgm:t>
        <a:bodyPr/>
        <a:lstStyle/>
        <a:p>
          <a:endParaRPr lang="id-ID"/>
        </a:p>
      </dgm:t>
    </dgm:pt>
    <dgm:pt modelId="{A878CFD9-86C5-4600-A863-123D4A9CBFF8}" type="sibTrans" cxnId="{35BFBDD3-4A87-433F-88CD-8ED0786C1FD6}">
      <dgm:prSet/>
      <dgm:spPr/>
      <dgm:t>
        <a:bodyPr/>
        <a:lstStyle/>
        <a:p>
          <a:endParaRPr lang="id-ID"/>
        </a:p>
      </dgm:t>
    </dgm:pt>
    <dgm:pt modelId="{85D7E44E-7B9F-409E-AECE-27185EABC0DF}">
      <dgm:prSet phldrT="[Text]"/>
      <dgm:spPr/>
      <dgm:t>
        <a:bodyPr/>
        <a:lstStyle/>
        <a:p>
          <a:r>
            <a:rPr lang="id-ID" dirty="0" smtClean="0"/>
            <a:t>meningkatkan produktivitas kerja</a:t>
          </a:r>
          <a:endParaRPr lang="id-ID" dirty="0"/>
        </a:p>
      </dgm:t>
    </dgm:pt>
    <dgm:pt modelId="{589BC50C-CAD0-46A2-BB35-E2ACB783A590}" type="parTrans" cxnId="{D11386EA-79F7-496D-85F3-4F65CC1318D0}">
      <dgm:prSet/>
      <dgm:spPr/>
      <dgm:t>
        <a:bodyPr/>
        <a:lstStyle/>
        <a:p>
          <a:endParaRPr lang="id-ID"/>
        </a:p>
      </dgm:t>
    </dgm:pt>
    <dgm:pt modelId="{D3F2C5FA-96CA-4A4A-B5EA-7AE20C37F7B3}" type="sibTrans" cxnId="{D11386EA-79F7-496D-85F3-4F65CC1318D0}">
      <dgm:prSet/>
      <dgm:spPr/>
      <dgm:t>
        <a:bodyPr/>
        <a:lstStyle/>
        <a:p>
          <a:endParaRPr lang="id-ID"/>
        </a:p>
      </dgm:t>
    </dgm:pt>
    <dgm:pt modelId="{2429487C-1BB4-4924-B6DF-D98DDAAD80AC}">
      <dgm:prSet phldrT="[Text]"/>
      <dgm:spPr/>
      <dgm:t>
        <a:bodyPr/>
        <a:lstStyle/>
        <a:p>
          <a:r>
            <a:rPr lang="id-ID" dirty="0" smtClean="0"/>
            <a:t>besar produktivitas kerja  adanya sistem baru</a:t>
          </a:r>
          <a:endParaRPr lang="id-ID" dirty="0"/>
        </a:p>
      </dgm:t>
    </dgm:pt>
    <dgm:pt modelId="{5286F840-9A13-4F00-8747-A9AD41347165}" type="parTrans" cxnId="{C26EA1A9-5284-401F-B342-874CCCAFFE03}">
      <dgm:prSet/>
      <dgm:spPr/>
      <dgm:t>
        <a:bodyPr/>
        <a:lstStyle/>
        <a:p>
          <a:endParaRPr lang="id-ID"/>
        </a:p>
      </dgm:t>
    </dgm:pt>
    <dgm:pt modelId="{70473D0B-0E4E-4F4B-8746-603A2AA5D171}" type="sibTrans" cxnId="{C26EA1A9-5284-401F-B342-874CCCAFFE03}">
      <dgm:prSet/>
      <dgm:spPr/>
      <dgm:t>
        <a:bodyPr/>
        <a:lstStyle/>
        <a:p>
          <a:endParaRPr lang="id-ID"/>
        </a:p>
      </dgm:t>
    </dgm:pt>
    <dgm:pt modelId="{FC0915C0-E92F-4757-86AB-E280FFD1AA60}">
      <dgm:prSet phldrT="[Text]"/>
      <dgm:spPr/>
      <dgm:t>
        <a:bodyPr/>
        <a:lstStyle/>
        <a:p>
          <a:r>
            <a:rPr lang="id-ID" dirty="0" smtClean="0"/>
            <a:t>Menggunakan aplikasi</a:t>
          </a:r>
          <a:endParaRPr lang="id-ID" dirty="0"/>
        </a:p>
      </dgm:t>
    </dgm:pt>
    <dgm:pt modelId="{745065B8-8DD9-43F6-B174-1840019768C8}" type="parTrans" cxnId="{381D6076-5E35-4CC1-8747-E3B2ECAF2ADE}">
      <dgm:prSet/>
      <dgm:spPr/>
      <dgm:t>
        <a:bodyPr/>
        <a:lstStyle/>
        <a:p>
          <a:endParaRPr lang="id-ID"/>
        </a:p>
      </dgm:t>
    </dgm:pt>
    <dgm:pt modelId="{0D43EBBD-5DB9-49D8-B3B5-6A76B642BA4C}" type="sibTrans" cxnId="{381D6076-5E35-4CC1-8747-E3B2ECAF2ADE}">
      <dgm:prSet/>
      <dgm:spPr/>
      <dgm:t>
        <a:bodyPr/>
        <a:lstStyle/>
        <a:p>
          <a:endParaRPr lang="id-ID"/>
        </a:p>
      </dgm:t>
    </dgm:pt>
    <dgm:pt modelId="{15DB49DE-51D0-49B3-A782-189644F1D956}">
      <dgm:prSet phldrT="[Text]"/>
      <dgm:spPr/>
      <dgm:t>
        <a:bodyPr/>
        <a:lstStyle/>
        <a:p>
          <a:r>
            <a:rPr lang="id-ID" dirty="0" smtClean="0"/>
            <a:t>Memudahan pekerjaannya</a:t>
          </a:r>
          <a:endParaRPr lang="id-ID" dirty="0"/>
        </a:p>
      </dgm:t>
    </dgm:pt>
    <dgm:pt modelId="{E4B048B9-B899-44B6-8BBA-24D1313DF9B3}" type="parTrans" cxnId="{69C6D5B8-63B2-44AA-9D0E-B8D8BF8A7DFF}">
      <dgm:prSet/>
      <dgm:spPr/>
      <dgm:t>
        <a:bodyPr/>
        <a:lstStyle/>
        <a:p>
          <a:endParaRPr lang="id-ID"/>
        </a:p>
      </dgm:t>
    </dgm:pt>
    <dgm:pt modelId="{495B2CAA-2CD3-4198-97D6-9DD8C0A567DE}" type="sibTrans" cxnId="{69C6D5B8-63B2-44AA-9D0E-B8D8BF8A7DFF}">
      <dgm:prSet/>
      <dgm:spPr/>
      <dgm:t>
        <a:bodyPr/>
        <a:lstStyle/>
        <a:p>
          <a:endParaRPr lang="id-ID"/>
        </a:p>
      </dgm:t>
    </dgm:pt>
    <dgm:pt modelId="{D3E25A38-F169-4CC4-B6E2-A51E3B46D0D9}" type="pres">
      <dgm:prSet presAssocID="{B80A5751-9ECE-4B73-8D19-57ACF67E7B6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864DA570-9A75-41F8-A6CC-DC29B12227E6}" type="pres">
      <dgm:prSet presAssocID="{5F4EA04C-9872-474B-8CB4-C35261BF641D}" presName="linNode" presStyleCnt="0"/>
      <dgm:spPr/>
    </dgm:pt>
    <dgm:pt modelId="{3A51F54C-F588-4FC2-B8A3-D4EF93980D77}" type="pres">
      <dgm:prSet presAssocID="{5F4EA04C-9872-474B-8CB4-C35261BF641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1ED7D7A-2B8B-4F2E-9CE0-B53AE8F88549}" type="pres">
      <dgm:prSet presAssocID="{5F4EA04C-9872-474B-8CB4-C35261BF641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9FC94D6-D788-4D85-9F93-2471A26F7295}" type="pres">
      <dgm:prSet presAssocID="{937AFF27-3ADE-459F-95F4-E069463678F7}" presName="sp" presStyleCnt="0"/>
      <dgm:spPr/>
    </dgm:pt>
    <dgm:pt modelId="{E1F5CF25-D8D3-4ED1-86A6-7C05FF3E03C3}" type="pres">
      <dgm:prSet presAssocID="{48932960-4392-4EDC-8F8C-F72B9C11895F}" presName="linNode" presStyleCnt="0"/>
      <dgm:spPr/>
    </dgm:pt>
    <dgm:pt modelId="{D3B87112-0D23-4AB3-ADDB-66325D944171}" type="pres">
      <dgm:prSet presAssocID="{48932960-4392-4EDC-8F8C-F72B9C11895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DD3770A-7A6B-458B-8939-675B55339231}" type="pres">
      <dgm:prSet presAssocID="{48932960-4392-4EDC-8F8C-F72B9C11895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60CA3CB-0507-4769-89DD-37463AE5FC72}" type="pres">
      <dgm:prSet presAssocID="{29011AC1-01D4-4B84-B0FB-E4EDDB35B489}" presName="sp" presStyleCnt="0"/>
      <dgm:spPr/>
    </dgm:pt>
    <dgm:pt modelId="{91350DDE-807B-4290-8C37-4A91E67735F0}" type="pres">
      <dgm:prSet presAssocID="{5BE218D7-7EFC-45D5-BDEF-DEB34877195D}" presName="linNode" presStyleCnt="0"/>
      <dgm:spPr/>
    </dgm:pt>
    <dgm:pt modelId="{7EEB4B99-4430-4985-A1BD-D6A6D9C96A2F}" type="pres">
      <dgm:prSet presAssocID="{5BE218D7-7EFC-45D5-BDEF-DEB34877195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080688A-233F-4662-9004-0DD6906D20B1}" type="pres">
      <dgm:prSet presAssocID="{5BE218D7-7EFC-45D5-BDEF-DEB34877195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ED8CD0CD-35EA-4F4E-94A8-5CE19D89A16B}" type="presOf" srcId="{2429487C-1BB4-4924-B6DF-D98DDAAD80AC}" destId="{7DD3770A-7A6B-458B-8939-675B55339231}" srcOrd="0" destOrd="1" presId="urn:microsoft.com/office/officeart/2005/8/layout/vList5"/>
    <dgm:cxn modelId="{35BFBDD3-4A87-433F-88CD-8ED0786C1FD6}" srcId="{7A0D97B8-B67C-4094-839A-C888191F9FF9}" destId="{D86ECF7C-C17E-44E8-8E19-8CEF7476E402}" srcOrd="0" destOrd="0" parTransId="{24AFE0C8-481B-46CC-8473-F20465CF0B8F}" sibTransId="{A878CFD9-86C5-4600-A863-123D4A9CBFF8}"/>
    <dgm:cxn modelId="{FEB93112-AE66-4EF8-9B00-89EACC89D817}" type="presOf" srcId="{0BD5252D-D785-48B5-84DA-5D1748880E80}" destId="{21ED7D7A-2B8B-4F2E-9CE0-B53AE8F88549}" srcOrd="0" destOrd="3" presId="urn:microsoft.com/office/officeart/2005/8/layout/vList5"/>
    <dgm:cxn modelId="{D11386EA-79F7-496D-85F3-4F65CC1318D0}" srcId="{48932960-4392-4EDC-8F8C-F72B9C11895F}" destId="{85D7E44E-7B9F-409E-AECE-27185EABC0DF}" srcOrd="0" destOrd="0" parTransId="{589BC50C-CAD0-46A2-BB35-E2ACB783A590}" sibTransId="{D3F2C5FA-96CA-4A4A-B5EA-7AE20C37F7B3}"/>
    <dgm:cxn modelId="{69C6D5B8-63B2-44AA-9D0E-B8D8BF8A7DFF}" srcId="{5BE218D7-7EFC-45D5-BDEF-DEB34877195D}" destId="{15DB49DE-51D0-49B3-A782-189644F1D956}" srcOrd="1" destOrd="0" parTransId="{E4B048B9-B899-44B6-8BBA-24D1313DF9B3}" sibTransId="{495B2CAA-2CD3-4198-97D6-9DD8C0A567DE}"/>
    <dgm:cxn modelId="{5E3A3881-AE09-4925-894A-F4AA2A20EDC1}" type="presOf" srcId="{FC0915C0-E92F-4757-86AB-E280FFD1AA60}" destId="{E080688A-233F-4662-9004-0DD6906D20B1}" srcOrd="0" destOrd="0" presId="urn:microsoft.com/office/officeart/2005/8/layout/vList5"/>
    <dgm:cxn modelId="{E76E5A62-6B47-4207-9D62-C42D84206532}" type="presOf" srcId="{D86ECF7C-C17E-44E8-8E19-8CEF7476E402}" destId="{21ED7D7A-2B8B-4F2E-9CE0-B53AE8F88549}" srcOrd="0" destOrd="1" presId="urn:microsoft.com/office/officeart/2005/8/layout/vList5"/>
    <dgm:cxn modelId="{D9533645-FFB0-4A87-8FCC-4B7FB3AB23CA}" type="presOf" srcId="{7A0D97B8-B67C-4094-839A-C888191F9FF9}" destId="{21ED7D7A-2B8B-4F2E-9CE0-B53AE8F88549}" srcOrd="0" destOrd="0" presId="urn:microsoft.com/office/officeart/2005/8/layout/vList5"/>
    <dgm:cxn modelId="{C3B678E8-C9BD-47F9-BAA9-54E5A81221CE}" srcId="{5F4EA04C-9872-474B-8CB4-C35261BF641D}" destId="{7A0D97B8-B67C-4094-839A-C888191F9FF9}" srcOrd="0" destOrd="0" parTransId="{3C162E40-F275-465B-BD46-15A3C311817B}" sibTransId="{AB59B6AA-B6FF-4F67-A11C-FBEAEE174D08}"/>
    <dgm:cxn modelId="{EE2D5542-2FCE-428A-B382-877840F6E7D2}" type="presOf" srcId="{15DB49DE-51D0-49B3-A782-189644F1D956}" destId="{E080688A-233F-4662-9004-0DD6906D20B1}" srcOrd="0" destOrd="1" presId="urn:microsoft.com/office/officeart/2005/8/layout/vList5"/>
    <dgm:cxn modelId="{381D6076-5E35-4CC1-8747-E3B2ECAF2ADE}" srcId="{5BE218D7-7EFC-45D5-BDEF-DEB34877195D}" destId="{FC0915C0-E92F-4757-86AB-E280FFD1AA60}" srcOrd="0" destOrd="0" parTransId="{745065B8-8DD9-43F6-B174-1840019768C8}" sibTransId="{0D43EBBD-5DB9-49D8-B3B5-6A76B642BA4C}"/>
    <dgm:cxn modelId="{C26EA1A9-5284-401F-B342-874CCCAFFE03}" srcId="{48932960-4392-4EDC-8F8C-F72B9C11895F}" destId="{2429487C-1BB4-4924-B6DF-D98DDAAD80AC}" srcOrd="1" destOrd="0" parTransId="{5286F840-9A13-4F00-8747-A9AD41347165}" sibTransId="{70473D0B-0E4E-4F4B-8746-603A2AA5D171}"/>
    <dgm:cxn modelId="{CF5B7C92-F75A-40D9-AFB0-53CAAF7C051D}" srcId="{B80A5751-9ECE-4B73-8D19-57ACF67E7B64}" destId="{48932960-4392-4EDC-8F8C-F72B9C11895F}" srcOrd="1" destOrd="0" parTransId="{9E07DC42-A466-4D59-99B3-FE10E937FC64}" sibTransId="{29011AC1-01D4-4B84-B0FB-E4EDDB35B489}"/>
    <dgm:cxn modelId="{9ED3426A-C634-4D91-91FD-798DDA9F06BB}" type="presOf" srcId="{B80A5751-9ECE-4B73-8D19-57ACF67E7B64}" destId="{D3E25A38-F169-4CC4-B6E2-A51E3B46D0D9}" srcOrd="0" destOrd="0" presId="urn:microsoft.com/office/officeart/2005/8/layout/vList5"/>
    <dgm:cxn modelId="{6CF0AF46-91F3-4E0B-8E51-375CA5B2E822}" srcId="{5F4EA04C-9872-474B-8CB4-C35261BF641D}" destId="{0BD5252D-D785-48B5-84DA-5D1748880E80}" srcOrd="2" destOrd="0" parTransId="{C8BC7D5E-12A8-40C1-B86C-A34CEC9CD860}" sibTransId="{47D6BE52-B4DE-4BAA-93A9-A1AAF7CCF917}"/>
    <dgm:cxn modelId="{5554D6F5-3939-4AD2-A2A9-307C8B03FF4A}" srcId="{5F4EA04C-9872-474B-8CB4-C35261BF641D}" destId="{0DC56512-61E7-4E8F-853A-DB619F93FB4E}" srcOrd="1" destOrd="0" parTransId="{14B63E0D-663C-45AC-94DC-5908F89C146F}" sibTransId="{AE24DFA1-A47D-4C80-9CB2-3D3E58C71238}"/>
    <dgm:cxn modelId="{CDCFC54F-5A4D-434E-B7C0-600006F8B77E}" type="presOf" srcId="{0DC56512-61E7-4E8F-853A-DB619F93FB4E}" destId="{21ED7D7A-2B8B-4F2E-9CE0-B53AE8F88549}" srcOrd="0" destOrd="2" presId="urn:microsoft.com/office/officeart/2005/8/layout/vList5"/>
    <dgm:cxn modelId="{C8DAFA3A-E3F2-431F-8F1F-44497BC7A6DF}" type="presOf" srcId="{48932960-4392-4EDC-8F8C-F72B9C11895F}" destId="{D3B87112-0D23-4AB3-ADDB-66325D944171}" srcOrd="0" destOrd="0" presId="urn:microsoft.com/office/officeart/2005/8/layout/vList5"/>
    <dgm:cxn modelId="{F245196F-A1E5-4D0E-86E6-2D032C9A1305}" type="presOf" srcId="{5BE218D7-7EFC-45D5-BDEF-DEB34877195D}" destId="{7EEB4B99-4430-4985-A1BD-D6A6D9C96A2F}" srcOrd="0" destOrd="0" presId="urn:microsoft.com/office/officeart/2005/8/layout/vList5"/>
    <dgm:cxn modelId="{1882C0B3-EB4E-4C39-87B7-DD3DED78D31D}" srcId="{B80A5751-9ECE-4B73-8D19-57ACF67E7B64}" destId="{5BE218D7-7EFC-45D5-BDEF-DEB34877195D}" srcOrd="2" destOrd="0" parTransId="{78AE0CD6-0BD2-4D18-A71E-EEBD2549CE9E}" sibTransId="{03525964-E472-4B9B-BFA0-618E7BA15CD4}"/>
    <dgm:cxn modelId="{5BFF07E9-4CBA-47BF-AE03-1D395222093C}" type="presOf" srcId="{85D7E44E-7B9F-409E-AECE-27185EABC0DF}" destId="{7DD3770A-7A6B-458B-8939-675B55339231}" srcOrd="0" destOrd="0" presId="urn:microsoft.com/office/officeart/2005/8/layout/vList5"/>
    <dgm:cxn modelId="{4F4416E3-CD9F-4086-9DCB-61F1945ADC9D}" srcId="{B80A5751-9ECE-4B73-8D19-57ACF67E7B64}" destId="{5F4EA04C-9872-474B-8CB4-C35261BF641D}" srcOrd="0" destOrd="0" parTransId="{9A09D4CC-DD59-4BD4-80F4-7B5AC34005F9}" sibTransId="{937AFF27-3ADE-459F-95F4-E069463678F7}"/>
    <dgm:cxn modelId="{E399C1FC-DA3E-4AF7-9DB1-546BA27A0320}" type="presOf" srcId="{5F4EA04C-9872-474B-8CB4-C35261BF641D}" destId="{3A51F54C-F588-4FC2-B8A3-D4EF93980D77}" srcOrd="0" destOrd="0" presId="urn:microsoft.com/office/officeart/2005/8/layout/vList5"/>
    <dgm:cxn modelId="{723ECA1F-2FF4-4968-A5F6-F15309F8A8FC}" type="presParOf" srcId="{D3E25A38-F169-4CC4-B6E2-A51E3B46D0D9}" destId="{864DA570-9A75-41F8-A6CC-DC29B12227E6}" srcOrd="0" destOrd="0" presId="urn:microsoft.com/office/officeart/2005/8/layout/vList5"/>
    <dgm:cxn modelId="{370E2688-DC85-4DA7-917D-76F49D45D0B8}" type="presParOf" srcId="{864DA570-9A75-41F8-A6CC-DC29B12227E6}" destId="{3A51F54C-F588-4FC2-B8A3-D4EF93980D77}" srcOrd="0" destOrd="0" presId="urn:microsoft.com/office/officeart/2005/8/layout/vList5"/>
    <dgm:cxn modelId="{526EEBCC-7963-4BFF-975D-221F16E107AB}" type="presParOf" srcId="{864DA570-9A75-41F8-A6CC-DC29B12227E6}" destId="{21ED7D7A-2B8B-4F2E-9CE0-B53AE8F88549}" srcOrd="1" destOrd="0" presId="urn:microsoft.com/office/officeart/2005/8/layout/vList5"/>
    <dgm:cxn modelId="{639EA1D7-432A-4690-934C-AB35B5927B66}" type="presParOf" srcId="{D3E25A38-F169-4CC4-B6E2-A51E3B46D0D9}" destId="{29FC94D6-D788-4D85-9F93-2471A26F7295}" srcOrd="1" destOrd="0" presId="urn:microsoft.com/office/officeart/2005/8/layout/vList5"/>
    <dgm:cxn modelId="{89D01E2A-BDD3-4DBF-B5C4-232064C854F1}" type="presParOf" srcId="{D3E25A38-F169-4CC4-B6E2-A51E3B46D0D9}" destId="{E1F5CF25-D8D3-4ED1-86A6-7C05FF3E03C3}" srcOrd="2" destOrd="0" presId="urn:microsoft.com/office/officeart/2005/8/layout/vList5"/>
    <dgm:cxn modelId="{6B04B22C-3BD4-40F7-B199-1DCD8A81E34F}" type="presParOf" srcId="{E1F5CF25-D8D3-4ED1-86A6-7C05FF3E03C3}" destId="{D3B87112-0D23-4AB3-ADDB-66325D944171}" srcOrd="0" destOrd="0" presId="urn:microsoft.com/office/officeart/2005/8/layout/vList5"/>
    <dgm:cxn modelId="{7573C769-ECF9-4ECA-82DD-0DACC1D49D3A}" type="presParOf" srcId="{E1F5CF25-D8D3-4ED1-86A6-7C05FF3E03C3}" destId="{7DD3770A-7A6B-458B-8939-675B55339231}" srcOrd="1" destOrd="0" presId="urn:microsoft.com/office/officeart/2005/8/layout/vList5"/>
    <dgm:cxn modelId="{E6392EA0-9EDD-43EE-9B6C-EA1876E153E2}" type="presParOf" srcId="{D3E25A38-F169-4CC4-B6E2-A51E3B46D0D9}" destId="{060CA3CB-0507-4769-89DD-37463AE5FC72}" srcOrd="3" destOrd="0" presId="urn:microsoft.com/office/officeart/2005/8/layout/vList5"/>
    <dgm:cxn modelId="{76EA51E4-CCD0-4ADE-906A-CE1E8A70C8CC}" type="presParOf" srcId="{D3E25A38-F169-4CC4-B6E2-A51E3B46D0D9}" destId="{91350DDE-807B-4290-8C37-4A91E67735F0}" srcOrd="4" destOrd="0" presId="urn:microsoft.com/office/officeart/2005/8/layout/vList5"/>
    <dgm:cxn modelId="{0E330EA9-769D-4162-A231-158CBAADF925}" type="presParOf" srcId="{91350DDE-807B-4290-8C37-4A91E67735F0}" destId="{7EEB4B99-4430-4985-A1BD-D6A6D9C96A2F}" srcOrd="0" destOrd="0" presId="urn:microsoft.com/office/officeart/2005/8/layout/vList5"/>
    <dgm:cxn modelId="{C3AF47F8-4D61-465A-91CC-1D6813FBE05E}" type="presParOf" srcId="{91350DDE-807B-4290-8C37-4A91E67735F0}" destId="{E080688A-233F-4662-9004-0DD6906D20B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FDCB06-9B62-412F-9497-ADCBA8241AF0}" type="doc">
      <dgm:prSet loTypeId="urn:microsoft.com/office/officeart/2005/8/layout/cycle5" loCatId="cycle" qsTypeId="urn:microsoft.com/office/officeart/2005/8/quickstyle/simple1" qsCatId="simple" csTypeId="urn:microsoft.com/office/officeart/2005/8/colors/colorful1" csCatId="colorful" phldr="1"/>
      <dgm:spPr/>
    </dgm:pt>
    <dgm:pt modelId="{2559323D-5E67-4005-AFD1-AF1F5C7515E6}">
      <dgm:prSet phldrT="[Text]"/>
      <dgm:spPr/>
      <dgm:t>
        <a:bodyPr/>
        <a:lstStyle/>
        <a:p>
          <a:r>
            <a:rPr lang="id-ID" dirty="0" smtClean="0"/>
            <a:t>Planning</a:t>
          </a:r>
          <a:endParaRPr lang="id-ID" dirty="0"/>
        </a:p>
      </dgm:t>
    </dgm:pt>
    <dgm:pt modelId="{C3CB9F76-0F9D-4E72-9A98-691CFBE9887D}" type="parTrans" cxnId="{FAB5493C-52F3-43B1-BB78-FA0E6BBC3762}">
      <dgm:prSet/>
      <dgm:spPr/>
      <dgm:t>
        <a:bodyPr/>
        <a:lstStyle/>
        <a:p>
          <a:endParaRPr lang="id-ID"/>
        </a:p>
      </dgm:t>
    </dgm:pt>
    <dgm:pt modelId="{4AA45AB8-4D9E-4E1C-A4ED-223070E3DE37}" type="sibTrans" cxnId="{FAB5493C-52F3-43B1-BB78-FA0E6BBC3762}">
      <dgm:prSet/>
      <dgm:spPr/>
      <dgm:t>
        <a:bodyPr/>
        <a:lstStyle/>
        <a:p>
          <a:endParaRPr lang="id-ID"/>
        </a:p>
      </dgm:t>
    </dgm:pt>
    <dgm:pt modelId="{7C590487-A180-47DF-A2E9-D8699DBE0075}">
      <dgm:prSet phldrT="[Text]"/>
      <dgm:spPr/>
      <dgm:t>
        <a:bodyPr/>
        <a:lstStyle/>
        <a:p>
          <a:r>
            <a:rPr lang="id-ID" dirty="0" smtClean="0"/>
            <a:t>Design</a:t>
          </a:r>
          <a:endParaRPr lang="id-ID" dirty="0"/>
        </a:p>
      </dgm:t>
    </dgm:pt>
    <dgm:pt modelId="{8E96F7BF-B24B-46F6-9381-79F94E57B350}" type="parTrans" cxnId="{BE92D4AE-3B74-4016-867D-DDF5265509FF}">
      <dgm:prSet/>
      <dgm:spPr/>
      <dgm:t>
        <a:bodyPr/>
        <a:lstStyle/>
        <a:p>
          <a:endParaRPr lang="id-ID"/>
        </a:p>
      </dgm:t>
    </dgm:pt>
    <dgm:pt modelId="{3DB2F847-0B48-4485-85A8-479D33EC4A21}" type="sibTrans" cxnId="{BE92D4AE-3B74-4016-867D-DDF5265509FF}">
      <dgm:prSet/>
      <dgm:spPr/>
      <dgm:t>
        <a:bodyPr/>
        <a:lstStyle/>
        <a:p>
          <a:endParaRPr lang="id-ID"/>
        </a:p>
      </dgm:t>
    </dgm:pt>
    <dgm:pt modelId="{B0ECEB3E-8157-4BF3-9421-06EFD243C298}">
      <dgm:prSet phldrT="[Text]"/>
      <dgm:spPr/>
      <dgm:t>
        <a:bodyPr/>
        <a:lstStyle/>
        <a:p>
          <a:r>
            <a:rPr lang="id-ID" dirty="0" smtClean="0"/>
            <a:t>Implementation</a:t>
          </a:r>
          <a:endParaRPr lang="id-ID" dirty="0"/>
        </a:p>
      </dgm:t>
    </dgm:pt>
    <dgm:pt modelId="{209E9489-A196-4324-9939-03CCDA9B87E0}" type="parTrans" cxnId="{B25960B5-E007-49C0-BA8E-8058DB65D5E9}">
      <dgm:prSet/>
      <dgm:spPr/>
      <dgm:t>
        <a:bodyPr/>
        <a:lstStyle/>
        <a:p>
          <a:endParaRPr lang="id-ID"/>
        </a:p>
      </dgm:t>
    </dgm:pt>
    <dgm:pt modelId="{22A2965C-C7EE-48EF-94C5-D9B4437D2155}" type="sibTrans" cxnId="{B25960B5-E007-49C0-BA8E-8058DB65D5E9}">
      <dgm:prSet/>
      <dgm:spPr/>
      <dgm:t>
        <a:bodyPr/>
        <a:lstStyle/>
        <a:p>
          <a:endParaRPr lang="id-ID"/>
        </a:p>
      </dgm:t>
    </dgm:pt>
    <dgm:pt modelId="{FFB285FB-EFC3-4FA0-B0BB-0E63C3E6D9D3}">
      <dgm:prSet phldrT="[Text]"/>
      <dgm:spPr/>
      <dgm:t>
        <a:bodyPr/>
        <a:lstStyle/>
        <a:p>
          <a:r>
            <a:rPr lang="id-ID" dirty="0" smtClean="0"/>
            <a:t>Analysis</a:t>
          </a:r>
          <a:endParaRPr lang="id-ID" dirty="0"/>
        </a:p>
      </dgm:t>
    </dgm:pt>
    <dgm:pt modelId="{78BCB05B-3ED7-4F53-9D20-20966A721D18}" type="parTrans" cxnId="{4F25FCFA-980E-446B-9C70-ABBF48A6A7B3}">
      <dgm:prSet/>
      <dgm:spPr/>
      <dgm:t>
        <a:bodyPr/>
        <a:lstStyle/>
        <a:p>
          <a:endParaRPr lang="id-ID"/>
        </a:p>
      </dgm:t>
    </dgm:pt>
    <dgm:pt modelId="{D9007596-2BF0-41AF-840C-B8FE16809724}" type="sibTrans" cxnId="{4F25FCFA-980E-446B-9C70-ABBF48A6A7B3}">
      <dgm:prSet/>
      <dgm:spPr/>
      <dgm:t>
        <a:bodyPr/>
        <a:lstStyle/>
        <a:p>
          <a:endParaRPr lang="id-ID"/>
        </a:p>
      </dgm:t>
    </dgm:pt>
    <dgm:pt modelId="{3C744419-9B37-4AD6-B64B-A963C8FE7B88}" type="pres">
      <dgm:prSet presAssocID="{B4FDCB06-9B62-412F-9497-ADCBA8241AF0}" presName="cycle" presStyleCnt="0">
        <dgm:presLayoutVars>
          <dgm:dir/>
          <dgm:resizeHandles val="exact"/>
        </dgm:presLayoutVars>
      </dgm:prSet>
      <dgm:spPr/>
    </dgm:pt>
    <dgm:pt modelId="{0F1BAD8B-F18F-4285-BEF0-C4DEBFF414A3}" type="pres">
      <dgm:prSet presAssocID="{2559323D-5E67-4005-AFD1-AF1F5C7515E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F79BD15-8E0A-42C2-A1FC-C7760E4BAF2F}" type="pres">
      <dgm:prSet presAssocID="{2559323D-5E67-4005-AFD1-AF1F5C7515E6}" presName="spNode" presStyleCnt="0"/>
      <dgm:spPr/>
    </dgm:pt>
    <dgm:pt modelId="{D6AFAA87-8991-4723-88DC-33AE84705B78}" type="pres">
      <dgm:prSet presAssocID="{4AA45AB8-4D9E-4E1C-A4ED-223070E3DE37}" presName="sibTrans" presStyleLbl="sibTrans1D1" presStyleIdx="0" presStyleCnt="4"/>
      <dgm:spPr/>
      <dgm:t>
        <a:bodyPr/>
        <a:lstStyle/>
        <a:p>
          <a:endParaRPr lang="id-ID"/>
        </a:p>
      </dgm:t>
    </dgm:pt>
    <dgm:pt modelId="{00080E3B-C2E8-420A-B657-B4B702847638}" type="pres">
      <dgm:prSet presAssocID="{FFB285FB-EFC3-4FA0-B0BB-0E63C3E6D9D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22D7EBB-0B34-4FC4-B195-CA0524A23DA5}" type="pres">
      <dgm:prSet presAssocID="{FFB285FB-EFC3-4FA0-B0BB-0E63C3E6D9D3}" presName="spNode" presStyleCnt="0"/>
      <dgm:spPr/>
    </dgm:pt>
    <dgm:pt modelId="{35BDFEC6-2198-40B8-9BE4-A6F099DD0C7B}" type="pres">
      <dgm:prSet presAssocID="{D9007596-2BF0-41AF-840C-B8FE16809724}" presName="sibTrans" presStyleLbl="sibTrans1D1" presStyleIdx="1" presStyleCnt="4"/>
      <dgm:spPr/>
      <dgm:t>
        <a:bodyPr/>
        <a:lstStyle/>
        <a:p>
          <a:endParaRPr lang="id-ID"/>
        </a:p>
      </dgm:t>
    </dgm:pt>
    <dgm:pt modelId="{B1371701-EF0E-43AC-B9F8-4F2D981A3057}" type="pres">
      <dgm:prSet presAssocID="{7C590487-A180-47DF-A2E9-D8699DBE007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00BBB6D-BC65-49AF-8FBF-DE3900E43909}" type="pres">
      <dgm:prSet presAssocID="{7C590487-A180-47DF-A2E9-D8699DBE0075}" presName="spNode" presStyleCnt="0"/>
      <dgm:spPr/>
    </dgm:pt>
    <dgm:pt modelId="{0BA3B993-6103-4789-AC08-4C1FCF69AF83}" type="pres">
      <dgm:prSet presAssocID="{3DB2F847-0B48-4485-85A8-479D33EC4A21}" presName="sibTrans" presStyleLbl="sibTrans1D1" presStyleIdx="2" presStyleCnt="4"/>
      <dgm:spPr/>
      <dgm:t>
        <a:bodyPr/>
        <a:lstStyle/>
        <a:p>
          <a:endParaRPr lang="id-ID"/>
        </a:p>
      </dgm:t>
    </dgm:pt>
    <dgm:pt modelId="{D58429FA-0361-44E3-BC1A-59E300EAB1F6}" type="pres">
      <dgm:prSet presAssocID="{B0ECEB3E-8157-4BF3-9421-06EFD243C29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6DFC022-F822-475D-BF30-8EC8D6A09B17}" type="pres">
      <dgm:prSet presAssocID="{B0ECEB3E-8157-4BF3-9421-06EFD243C298}" presName="spNode" presStyleCnt="0"/>
      <dgm:spPr/>
    </dgm:pt>
    <dgm:pt modelId="{6D66D8A6-2E51-4BA3-B48C-AC7F06670589}" type="pres">
      <dgm:prSet presAssocID="{22A2965C-C7EE-48EF-94C5-D9B4437D2155}" presName="sibTrans" presStyleLbl="sibTrans1D1" presStyleIdx="3" presStyleCnt="4"/>
      <dgm:spPr/>
      <dgm:t>
        <a:bodyPr/>
        <a:lstStyle/>
        <a:p>
          <a:endParaRPr lang="id-ID"/>
        </a:p>
      </dgm:t>
    </dgm:pt>
  </dgm:ptLst>
  <dgm:cxnLst>
    <dgm:cxn modelId="{969B782E-099F-4439-AFD8-7D22DC438506}" type="presOf" srcId="{4AA45AB8-4D9E-4E1C-A4ED-223070E3DE37}" destId="{D6AFAA87-8991-4723-88DC-33AE84705B78}" srcOrd="0" destOrd="0" presId="urn:microsoft.com/office/officeart/2005/8/layout/cycle5"/>
    <dgm:cxn modelId="{ACD1DCA7-534A-4213-A795-C69B4F07456F}" type="presOf" srcId="{FFB285FB-EFC3-4FA0-B0BB-0E63C3E6D9D3}" destId="{00080E3B-C2E8-420A-B657-B4B702847638}" srcOrd="0" destOrd="0" presId="urn:microsoft.com/office/officeart/2005/8/layout/cycle5"/>
    <dgm:cxn modelId="{5CE017EC-3C34-4429-8608-6C182D9EBBE7}" type="presOf" srcId="{7C590487-A180-47DF-A2E9-D8699DBE0075}" destId="{B1371701-EF0E-43AC-B9F8-4F2D981A3057}" srcOrd="0" destOrd="0" presId="urn:microsoft.com/office/officeart/2005/8/layout/cycle5"/>
    <dgm:cxn modelId="{5C123C93-D034-4FC0-8F0E-19090B20CB52}" type="presOf" srcId="{D9007596-2BF0-41AF-840C-B8FE16809724}" destId="{35BDFEC6-2198-40B8-9BE4-A6F099DD0C7B}" srcOrd="0" destOrd="0" presId="urn:microsoft.com/office/officeart/2005/8/layout/cycle5"/>
    <dgm:cxn modelId="{FAB5493C-52F3-43B1-BB78-FA0E6BBC3762}" srcId="{B4FDCB06-9B62-412F-9497-ADCBA8241AF0}" destId="{2559323D-5E67-4005-AFD1-AF1F5C7515E6}" srcOrd="0" destOrd="0" parTransId="{C3CB9F76-0F9D-4E72-9A98-691CFBE9887D}" sibTransId="{4AA45AB8-4D9E-4E1C-A4ED-223070E3DE37}"/>
    <dgm:cxn modelId="{ED8F16B3-3FE1-4C78-9EF9-2E2ACF31D318}" type="presOf" srcId="{2559323D-5E67-4005-AFD1-AF1F5C7515E6}" destId="{0F1BAD8B-F18F-4285-BEF0-C4DEBFF414A3}" srcOrd="0" destOrd="0" presId="urn:microsoft.com/office/officeart/2005/8/layout/cycle5"/>
    <dgm:cxn modelId="{A25C0F1D-A1B8-4B2A-A87B-E7A97E79E0C6}" type="presOf" srcId="{3DB2F847-0B48-4485-85A8-479D33EC4A21}" destId="{0BA3B993-6103-4789-AC08-4C1FCF69AF83}" srcOrd="0" destOrd="0" presId="urn:microsoft.com/office/officeart/2005/8/layout/cycle5"/>
    <dgm:cxn modelId="{BE92D4AE-3B74-4016-867D-DDF5265509FF}" srcId="{B4FDCB06-9B62-412F-9497-ADCBA8241AF0}" destId="{7C590487-A180-47DF-A2E9-D8699DBE0075}" srcOrd="2" destOrd="0" parTransId="{8E96F7BF-B24B-46F6-9381-79F94E57B350}" sibTransId="{3DB2F847-0B48-4485-85A8-479D33EC4A21}"/>
    <dgm:cxn modelId="{977B489E-48A1-49DB-B651-9CC43EF3D145}" type="presOf" srcId="{B4FDCB06-9B62-412F-9497-ADCBA8241AF0}" destId="{3C744419-9B37-4AD6-B64B-A963C8FE7B88}" srcOrd="0" destOrd="0" presId="urn:microsoft.com/office/officeart/2005/8/layout/cycle5"/>
    <dgm:cxn modelId="{C66BD20F-57CC-46AB-80D3-8441E5D8CCA0}" type="presOf" srcId="{22A2965C-C7EE-48EF-94C5-D9B4437D2155}" destId="{6D66D8A6-2E51-4BA3-B48C-AC7F06670589}" srcOrd="0" destOrd="0" presId="urn:microsoft.com/office/officeart/2005/8/layout/cycle5"/>
    <dgm:cxn modelId="{4F25FCFA-980E-446B-9C70-ABBF48A6A7B3}" srcId="{B4FDCB06-9B62-412F-9497-ADCBA8241AF0}" destId="{FFB285FB-EFC3-4FA0-B0BB-0E63C3E6D9D3}" srcOrd="1" destOrd="0" parTransId="{78BCB05B-3ED7-4F53-9D20-20966A721D18}" sibTransId="{D9007596-2BF0-41AF-840C-B8FE16809724}"/>
    <dgm:cxn modelId="{F9A5C704-AF98-4D32-8A48-BA299EFF7AA2}" type="presOf" srcId="{B0ECEB3E-8157-4BF3-9421-06EFD243C298}" destId="{D58429FA-0361-44E3-BC1A-59E300EAB1F6}" srcOrd="0" destOrd="0" presId="urn:microsoft.com/office/officeart/2005/8/layout/cycle5"/>
    <dgm:cxn modelId="{B25960B5-E007-49C0-BA8E-8058DB65D5E9}" srcId="{B4FDCB06-9B62-412F-9497-ADCBA8241AF0}" destId="{B0ECEB3E-8157-4BF3-9421-06EFD243C298}" srcOrd="3" destOrd="0" parTransId="{209E9489-A196-4324-9939-03CCDA9B87E0}" sibTransId="{22A2965C-C7EE-48EF-94C5-D9B4437D2155}"/>
    <dgm:cxn modelId="{978BFA11-7545-4EB2-AB45-F234FB37C4B0}" type="presParOf" srcId="{3C744419-9B37-4AD6-B64B-A963C8FE7B88}" destId="{0F1BAD8B-F18F-4285-BEF0-C4DEBFF414A3}" srcOrd="0" destOrd="0" presId="urn:microsoft.com/office/officeart/2005/8/layout/cycle5"/>
    <dgm:cxn modelId="{F4DD277F-8658-4F16-90C7-1F89C5CED13B}" type="presParOf" srcId="{3C744419-9B37-4AD6-B64B-A963C8FE7B88}" destId="{2F79BD15-8E0A-42C2-A1FC-C7760E4BAF2F}" srcOrd="1" destOrd="0" presId="urn:microsoft.com/office/officeart/2005/8/layout/cycle5"/>
    <dgm:cxn modelId="{8BB4CEC1-C9C1-4003-A1A9-C5562A683378}" type="presParOf" srcId="{3C744419-9B37-4AD6-B64B-A963C8FE7B88}" destId="{D6AFAA87-8991-4723-88DC-33AE84705B78}" srcOrd="2" destOrd="0" presId="urn:microsoft.com/office/officeart/2005/8/layout/cycle5"/>
    <dgm:cxn modelId="{13430CE4-97DE-432E-A654-A3D9F693C905}" type="presParOf" srcId="{3C744419-9B37-4AD6-B64B-A963C8FE7B88}" destId="{00080E3B-C2E8-420A-B657-B4B702847638}" srcOrd="3" destOrd="0" presId="urn:microsoft.com/office/officeart/2005/8/layout/cycle5"/>
    <dgm:cxn modelId="{289EE5DB-AAF1-4E08-9043-EBE4130BE13A}" type="presParOf" srcId="{3C744419-9B37-4AD6-B64B-A963C8FE7B88}" destId="{B22D7EBB-0B34-4FC4-B195-CA0524A23DA5}" srcOrd="4" destOrd="0" presId="urn:microsoft.com/office/officeart/2005/8/layout/cycle5"/>
    <dgm:cxn modelId="{59A5543B-0B04-41B8-984F-4F5303F182CA}" type="presParOf" srcId="{3C744419-9B37-4AD6-B64B-A963C8FE7B88}" destId="{35BDFEC6-2198-40B8-9BE4-A6F099DD0C7B}" srcOrd="5" destOrd="0" presId="urn:microsoft.com/office/officeart/2005/8/layout/cycle5"/>
    <dgm:cxn modelId="{EB994213-4299-4B89-832C-DE6DFE639E38}" type="presParOf" srcId="{3C744419-9B37-4AD6-B64B-A963C8FE7B88}" destId="{B1371701-EF0E-43AC-B9F8-4F2D981A3057}" srcOrd="6" destOrd="0" presId="urn:microsoft.com/office/officeart/2005/8/layout/cycle5"/>
    <dgm:cxn modelId="{89634FF2-826E-406D-8CB4-563921EB72DF}" type="presParOf" srcId="{3C744419-9B37-4AD6-B64B-A963C8FE7B88}" destId="{B00BBB6D-BC65-49AF-8FBF-DE3900E43909}" srcOrd="7" destOrd="0" presId="urn:microsoft.com/office/officeart/2005/8/layout/cycle5"/>
    <dgm:cxn modelId="{0B9DF801-1733-4070-945D-400BB9E73F79}" type="presParOf" srcId="{3C744419-9B37-4AD6-B64B-A963C8FE7B88}" destId="{0BA3B993-6103-4789-AC08-4C1FCF69AF83}" srcOrd="8" destOrd="0" presId="urn:microsoft.com/office/officeart/2005/8/layout/cycle5"/>
    <dgm:cxn modelId="{2A5B9EA7-97B8-4FC4-BE81-6ABF18C94617}" type="presParOf" srcId="{3C744419-9B37-4AD6-B64B-A963C8FE7B88}" destId="{D58429FA-0361-44E3-BC1A-59E300EAB1F6}" srcOrd="9" destOrd="0" presId="urn:microsoft.com/office/officeart/2005/8/layout/cycle5"/>
    <dgm:cxn modelId="{7E15BA70-7E71-4084-8710-CBF6408E6422}" type="presParOf" srcId="{3C744419-9B37-4AD6-B64B-A963C8FE7B88}" destId="{76DFC022-F822-475D-BF30-8EC8D6A09B17}" srcOrd="10" destOrd="0" presId="urn:microsoft.com/office/officeart/2005/8/layout/cycle5"/>
    <dgm:cxn modelId="{F81DF50D-9524-4C37-BEB5-D07767EC0859}" type="presParOf" srcId="{3C744419-9B37-4AD6-B64B-A963C8FE7B88}" destId="{6D66D8A6-2E51-4BA3-B48C-AC7F06670589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411"/>
          <a:ext cx="4214401" cy="851009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Pengenalan ADSI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543" y="42954"/>
        <a:ext cx="4131315" cy="767923"/>
      </dsp:txXfrm>
    </dsp:sp>
    <dsp:sp modelId="{2B0E2AB5-C119-4743-96E1-6DE15C2A42E9}">
      <dsp:nvSpPr>
        <dsp:cNvPr id="0" name=""/>
        <dsp:cNvSpPr/>
      </dsp:nvSpPr>
      <dsp:spPr>
        <a:xfrm>
          <a:off x="0" y="861646"/>
          <a:ext cx="4214401" cy="596814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Perencanaan Sistem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4" y="890780"/>
        <a:ext cx="4156133" cy="538546"/>
      </dsp:txXfrm>
    </dsp:sp>
    <dsp:sp modelId="{200BFF42-0813-4AD5-86A5-56FA2CA6504B}">
      <dsp:nvSpPr>
        <dsp:cNvPr id="0" name=""/>
        <dsp:cNvSpPr/>
      </dsp:nvSpPr>
      <dsp:spPr>
        <a:xfrm>
          <a:off x="0" y="1467685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03</a:t>
          </a:r>
          <a:r>
            <a:rPr lang="id-ID" sz="2400" b="0" kern="1200" dirty="0" smtClean="0">
              <a:latin typeface="Agency FB" panose="020B0503020202020204" pitchFamily="34" charset="0"/>
            </a:rPr>
            <a:t>. Analisa Sistem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4" y="1496819"/>
        <a:ext cx="4156133" cy="538546"/>
      </dsp:txXfrm>
    </dsp:sp>
    <dsp:sp modelId="{EBF2DBB0-09AC-46B7-9297-8EC140618313}">
      <dsp:nvSpPr>
        <dsp:cNvPr id="0" name=""/>
        <dsp:cNvSpPr/>
      </dsp:nvSpPr>
      <dsp:spPr>
        <a:xfrm>
          <a:off x="0" y="2073724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04.</a:t>
          </a:r>
          <a:r>
            <a:rPr lang="en-US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Analisa Kebutuhan Informasi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4" y="2102858"/>
        <a:ext cx="4156133" cy="538546"/>
      </dsp:txXfrm>
    </dsp:sp>
    <dsp:sp modelId="{E6B7A12E-D792-4506-9B2A-818D9EC2E909}">
      <dsp:nvSpPr>
        <dsp:cNvPr id="0" name=""/>
        <dsp:cNvSpPr/>
      </dsp:nvSpPr>
      <dsp:spPr>
        <a:xfrm>
          <a:off x="0" y="2679764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05. </a:t>
          </a:r>
          <a:r>
            <a:rPr lang="id-ID" sz="2400" b="0" kern="1200" dirty="0" smtClean="0">
              <a:latin typeface="Agency FB" panose="020B0503020202020204" pitchFamily="34" charset="0"/>
            </a:rPr>
            <a:t>Analisa dan Perancangan Proses Bisnis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4" y="2708898"/>
        <a:ext cx="4156133" cy="538546"/>
      </dsp:txXfrm>
    </dsp:sp>
    <dsp:sp modelId="{9498D6D7-D1DE-4880-A122-141F0CC4C4C8}">
      <dsp:nvSpPr>
        <dsp:cNvPr id="0" name=""/>
        <dsp:cNvSpPr/>
      </dsp:nvSpPr>
      <dsp:spPr>
        <a:xfrm>
          <a:off x="0" y="3285803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06. </a:t>
          </a:r>
          <a:r>
            <a:rPr lang="id-ID" sz="2400" b="0" kern="1200" dirty="0" smtClean="0">
              <a:latin typeface="Agency FB" panose="020B0503020202020204" pitchFamily="34" charset="0"/>
            </a:rPr>
            <a:t>Desain &amp; Rekayasa Ulang Proses Bisnis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4" y="3314937"/>
        <a:ext cx="4156133" cy="538546"/>
      </dsp:txXfrm>
    </dsp:sp>
    <dsp:sp modelId="{D27F1C2B-8031-40D9-9358-BFC0F3063FA8}">
      <dsp:nvSpPr>
        <dsp:cNvPr id="0" name=""/>
        <dsp:cNvSpPr/>
      </dsp:nvSpPr>
      <dsp:spPr>
        <a:xfrm>
          <a:off x="0" y="3891842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7</a:t>
          </a:r>
          <a:r>
            <a:rPr lang="en-US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i="0" kern="1200" dirty="0" smtClean="0">
              <a:latin typeface="Agency FB" panose="020B0503020202020204" pitchFamily="34" charset="0"/>
            </a:rPr>
            <a:t>Perancangan Model Data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4" y="3920976"/>
        <a:ext cx="4156133" cy="538546"/>
      </dsp:txXfrm>
    </dsp:sp>
    <dsp:sp modelId="{AD907E54-1AAF-42A9-B5AD-B0BFC7405B10}">
      <dsp:nvSpPr>
        <dsp:cNvPr id="0" name=""/>
        <dsp:cNvSpPr/>
      </dsp:nvSpPr>
      <dsp:spPr>
        <a:xfrm>
          <a:off x="0" y="4497881"/>
          <a:ext cx="4214401" cy="596814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Agency FB" panose="020B0503020202020204" pitchFamily="34" charset="0"/>
            </a:rPr>
            <a:t>0</a:t>
          </a:r>
          <a:r>
            <a:rPr lang="id-ID" sz="2400" b="1" kern="1200" dirty="0" smtClean="0">
              <a:latin typeface="Agency FB" panose="020B0503020202020204" pitchFamily="34" charset="0"/>
            </a:rPr>
            <a:t>8</a:t>
          </a:r>
          <a:r>
            <a:rPr lang="en-US" sz="2400" b="1" kern="1200" dirty="0" smtClean="0">
              <a:latin typeface="Agency FB" panose="020B0503020202020204" pitchFamily="34" charset="0"/>
            </a:rPr>
            <a:t>.</a:t>
          </a:r>
          <a:r>
            <a:rPr lang="id-ID" sz="2400" b="1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Perancangan Berorientasi Objek</a:t>
          </a:r>
          <a:endParaRPr lang="id-ID" sz="2000" b="0" kern="1200" dirty="0">
            <a:latin typeface="Agency FB" panose="020B0503020202020204" pitchFamily="34" charset="0"/>
          </a:endParaRPr>
        </a:p>
      </dsp:txBody>
      <dsp:txXfrm>
        <a:off x="29134" y="4527015"/>
        <a:ext cx="4156133" cy="538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3373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800" b="0" kern="1200" dirty="0" smtClean="0">
              <a:latin typeface="Agency FB" panose="020B0503020202020204" pitchFamily="34" charset="0"/>
            </a:rPr>
            <a:t>Perancangan Antarmuka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86570"/>
        <a:ext cx="4108739" cy="976588"/>
      </dsp:txXfrm>
    </dsp:sp>
    <dsp:sp modelId="{D51AC505-0AAE-418D-98DB-B7C8D3B79629}">
      <dsp:nvSpPr>
        <dsp:cNvPr id="0" name=""/>
        <dsp:cNvSpPr/>
      </dsp:nvSpPr>
      <dsp:spPr>
        <a:xfrm>
          <a:off x="0" y="1259989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0" kern="1200" dirty="0" smtClean="0">
              <a:latin typeface="Agency FB" panose="020B0503020202020204" pitchFamily="34" charset="0"/>
            </a:rPr>
            <a:t>10. Manajemen Proyek Sistem Informasi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1312820"/>
        <a:ext cx="4108739" cy="976588"/>
      </dsp:txXfrm>
    </dsp:sp>
    <dsp:sp modelId="{AADA161B-0E44-4493-B862-AA188302F13F}">
      <dsp:nvSpPr>
        <dsp:cNvPr id="0" name=""/>
        <dsp:cNvSpPr/>
      </dsp:nvSpPr>
      <dsp:spPr>
        <a:xfrm>
          <a:off x="0" y="248624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800" kern="1200" dirty="0" smtClean="0">
              <a:latin typeface="Agency FB" panose="020B0503020202020204" pitchFamily="34" charset="0"/>
            </a:rPr>
            <a:t>Pembuatan Prototype Sistem Informasi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2539071"/>
        <a:ext cx="4108739" cy="976588"/>
      </dsp:txXfrm>
    </dsp:sp>
    <dsp:sp modelId="{F4223B3F-7A5F-4B4B-BB64-825656D9084A}">
      <dsp:nvSpPr>
        <dsp:cNvPr id="0" name=""/>
        <dsp:cNvSpPr/>
      </dsp:nvSpPr>
      <dsp:spPr>
        <a:xfrm>
          <a:off x="0" y="3712490"/>
          <a:ext cx="4214401" cy="108225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</a:t>
          </a:r>
          <a:r>
            <a:rPr lang="id-ID" sz="2800" b="1" kern="1200" smtClean="0">
              <a:latin typeface="Agency FB" panose="020B0503020202020204" pitchFamily="34" charset="0"/>
            </a:rPr>
            <a:t>. 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52831" y="3765321"/>
        <a:ext cx="4108739" cy="976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4945F-0451-4F49-8D6F-A871457B93DB}">
      <dsp:nvSpPr>
        <dsp:cNvPr id="0" name=""/>
        <dsp:cNvSpPr/>
      </dsp:nvSpPr>
      <dsp:spPr>
        <a:xfrm>
          <a:off x="2593" y="1648168"/>
          <a:ext cx="2307810" cy="1903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 smtClean="0"/>
            <a:t>Menangkap dan menyusun elemen yang masuk ke dalam untuk diproses</a:t>
          </a:r>
          <a:endParaRPr lang="en-US" sz="1900" kern="1200" dirty="0"/>
        </a:p>
      </dsp:txBody>
      <dsp:txXfrm>
        <a:off x="46397" y="1691972"/>
        <a:ext cx="2220202" cy="1407968"/>
      </dsp:txXfrm>
    </dsp:sp>
    <dsp:sp modelId="{0EC42906-DC70-486B-B68B-42F0C0EFD914}">
      <dsp:nvSpPr>
        <dsp:cNvPr id="0" name=""/>
        <dsp:cNvSpPr/>
      </dsp:nvSpPr>
      <dsp:spPr>
        <a:xfrm>
          <a:off x="1321161" y="2179229"/>
          <a:ext cx="2430277" cy="2430277"/>
        </a:xfrm>
        <a:prstGeom prst="leftCircularArrow">
          <a:avLst>
            <a:gd name="adj1" fmla="val 2685"/>
            <a:gd name="adj2" fmla="val 326841"/>
            <a:gd name="adj3" fmla="val 2102351"/>
            <a:gd name="adj4" fmla="val 9024489"/>
            <a:gd name="adj5" fmla="val 313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4D4A9-B470-4320-BE82-FCD8578FB1CC}">
      <dsp:nvSpPr>
        <dsp:cNvPr id="0" name=""/>
        <dsp:cNvSpPr/>
      </dsp:nvSpPr>
      <dsp:spPr>
        <a:xfrm>
          <a:off x="515440" y="3143744"/>
          <a:ext cx="2051386" cy="8157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kern="1200" dirty="0" smtClean="0"/>
            <a:t>INPUT</a:t>
          </a:r>
          <a:endParaRPr lang="en-US" sz="4200" kern="1200" dirty="0"/>
        </a:p>
      </dsp:txBody>
      <dsp:txXfrm>
        <a:off x="539333" y="3167637"/>
        <a:ext cx="2003600" cy="767982"/>
      </dsp:txXfrm>
    </dsp:sp>
    <dsp:sp modelId="{4D6D661C-5A5B-432F-8292-C68755EED9EE}">
      <dsp:nvSpPr>
        <dsp:cNvPr id="0" name=""/>
        <dsp:cNvSpPr/>
      </dsp:nvSpPr>
      <dsp:spPr>
        <a:xfrm>
          <a:off x="2877586" y="1648168"/>
          <a:ext cx="2307810" cy="1903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dirty="0" smtClean="0"/>
            <a:t>Proses transformasi/ pengolahan</a:t>
          </a:r>
          <a:endParaRPr lang="en-US" sz="1900" kern="1200" dirty="0"/>
        </a:p>
      </dsp:txBody>
      <dsp:txXfrm>
        <a:off x="2921390" y="2099856"/>
        <a:ext cx="2220202" cy="1407968"/>
      </dsp:txXfrm>
    </dsp:sp>
    <dsp:sp modelId="{6A04ED8E-3529-4EB3-B64D-220CF1E5C0CA}">
      <dsp:nvSpPr>
        <dsp:cNvPr id="0" name=""/>
        <dsp:cNvSpPr/>
      </dsp:nvSpPr>
      <dsp:spPr>
        <a:xfrm>
          <a:off x="4176922" y="515657"/>
          <a:ext cx="2725164" cy="2725164"/>
        </a:xfrm>
        <a:prstGeom prst="circularArrow">
          <a:avLst>
            <a:gd name="adj1" fmla="val 2395"/>
            <a:gd name="adj2" fmla="val 289515"/>
            <a:gd name="adj3" fmla="val 19534975"/>
            <a:gd name="adj4" fmla="val 12575511"/>
            <a:gd name="adj5" fmla="val 2794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A8734-FAF9-4E9F-9CF3-815FEEB7EA02}">
      <dsp:nvSpPr>
        <dsp:cNvPr id="0" name=""/>
        <dsp:cNvSpPr/>
      </dsp:nvSpPr>
      <dsp:spPr>
        <a:xfrm>
          <a:off x="3390433" y="1240283"/>
          <a:ext cx="2051386" cy="815768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kern="1200" dirty="0" smtClean="0"/>
            <a:t>PROSES</a:t>
          </a:r>
          <a:endParaRPr lang="en-US" sz="4200" kern="1200" dirty="0"/>
        </a:p>
      </dsp:txBody>
      <dsp:txXfrm>
        <a:off x="3414326" y="1264176"/>
        <a:ext cx="2003600" cy="767982"/>
      </dsp:txXfrm>
    </dsp:sp>
    <dsp:sp modelId="{126ADA5C-A65B-4268-BDDA-6B1A6B0CE567}">
      <dsp:nvSpPr>
        <dsp:cNvPr id="0" name=""/>
        <dsp:cNvSpPr/>
      </dsp:nvSpPr>
      <dsp:spPr>
        <a:xfrm>
          <a:off x="5752579" y="1648168"/>
          <a:ext cx="2307810" cy="1903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900" kern="1200" smtClean="0"/>
            <a:t>Mentransfer lemen yang telah ditransformasikan ke tujuan akhir</a:t>
          </a:r>
          <a:endParaRPr lang="en-US" sz="1900" kern="1200"/>
        </a:p>
      </dsp:txBody>
      <dsp:txXfrm>
        <a:off x="5796383" y="1691972"/>
        <a:ext cx="2220202" cy="1407968"/>
      </dsp:txXfrm>
    </dsp:sp>
    <dsp:sp modelId="{5F401D0E-9F87-478E-9D65-2E423ADBF482}">
      <dsp:nvSpPr>
        <dsp:cNvPr id="0" name=""/>
        <dsp:cNvSpPr/>
      </dsp:nvSpPr>
      <dsp:spPr>
        <a:xfrm>
          <a:off x="6265426" y="3143744"/>
          <a:ext cx="2051386" cy="815768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200" kern="1200" dirty="0" smtClean="0"/>
            <a:t>OUTPUT</a:t>
          </a:r>
          <a:endParaRPr lang="en-US" sz="4200" kern="1200" dirty="0"/>
        </a:p>
      </dsp:txBody>
      <dsp:txXfrm>
        <a:off x="6289319" y="3167637"/>
        <a:ext cx="2003600" cy="7679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5F772-C66D-4514-86A5-0566E418F6BC}">
      <dsp:nvSpPr>
        <dsp:cNvPr id="0" name=""/>
        <dsp:cNvSpPr/>
      </dsp:nvSpPr>
      <dsp:spPr>
        <a:xfrm>
          <a:off x="0" y="1028490"/>
          <a:ext cx="2198914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b="1" kern="1200" dirty="0" smtClean="0"/>
            <a:t>Analisis</a:t>
          </a:r>
          <a:endParaRPr lang="en-US" sz="2600" b="1" kern="1200" dirty="0"/>
        </a:p>
      </dsp:txBody>
      <dsp:txXfrm>
        <a:off x="0" y="1028490"/>
        <a:ext cx="2198914" cy="514800"/>
      </dsp:txXfrm>
    </dsp:sp>
    <dsp:sp modelId="{A79FC320-82BB-480E-8F00-76925D4916F2}">
      <dsp:nvSpPr>
        <dsp:cNvPr id="0" name=""/>
        <dsp:cNvSpPr/>
      </dsp:nvSpPr>
      <dsp:spPr>
        <a:xfrm>
          <a:off x="2198914" y="787177"/>
          <a:ext cx="439782" cy="9974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DEE7F-2051-42A0-8464-D267D23DCC7B}">
      <dsp:nvSpPr>
        <dsp:cNvPr id="0" name=""/>
        <dsp:cNvSpPr/>
      </dsp:nvSpPr>
      <dsp:spPr>
        <a:xfrm>
          <a:off x="2814610" y="787177"/>
          <a:ext cx="5981046" cy="9974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Prosedural</a:t>
          </a:r>
          <a:endParaRPr lang="en-US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OOP</a:t>
          </a:r>
          <a:endParaRPr lang="en-US" sz="2600" b="1" kern="1200" dirty="0"/>
        </a:p>
      </dsp:txBody>
      <dsp:txXfrm>
        <a:off x="2814610" y="787177"/>
        <a:ext cx="5981046" cy="997425"/>
      </dsp:txXfrm>
    </dsp:sp>
    <dsp:sp modelId="{362BF90B-0E40-4CE6-87DE-7B63C060DF6D}">
      <dsp:nvSpPr>
        <dsp:cNvPr id="0" name=""/>
        <dsp:cNvSpPr/>
      </dsp:nvSpPr>
      <dsp:spPr>
        <a:xfrm>
          <a:off x="0" y="2537790"/>
          <a:ext cx="2196766" cy="51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66040" rIns="184912" bIns="66040" numCol="1" spcCol="1270" anchor="ctr" anchorCtr="0">
          <a:noAutofit/>
        </a:bodyPr>
        <a:lstStyle/>
        <a:p>
          <a:pPr lvl="0" algn="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b="1" kern="1200" dirty="0" smtClean="0"/>
            <a:t>Perancangan</a:t>
          </a:r>
          <a:endParaRPr lang="en-US" sz="2600" b="1" kern="1200" dirty="0"/>
        </a:p>
      </dsp:txBody>
      <dsp:txXfrm>
        <a:off x="0" y="2537790"/>
        <a:ext cx="2196766" cy="514800"/>
      </dsp:txXfrm>
    </dsp:sp>
    <dsp:sp modelId="{BA7E311B-115F-4D3A-A1B8-72C8552CC623}">
      <dsp:nvSpPr>
        <dsp:cNvPr id="0" name=""/>
        <dsp:cNvSpPr/>
      </dsp:nvSpPr>
      <dsp:spPr>
        <a:xfrm>
          <a:off x="2196766" y="1878203"/>
          <a:ext cx="439353" cy="183397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0A132C-F7DF-4B25-9272-15C656FC8584}">
      <dsp:nvSpPr>
        <dsp:cNvPr id="0" name=""/>
        <dsp:cNvSpPr/>
      </dsp:nvSpPr>
      <dsp:spPr>
        <a:xfrm>
          <a:off x="2811861" y="1878203"/>
          <a:ext cx="5975205" cy="1833975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Flowchart</a:t>
          </a:r>
          <a:endParaRPr lang="en-US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ERD</a:t>
          </a:r>
          <a:endParaRPr lang="en-US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DFD</a:t>
          </a:r>
          <a:endParaRPr lang="en-US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2600" b="1" kern="1200" dirty="0" smtClean="0"/>
            <a:t>UML</a:t>
          </a:r>
          <a:endParaRPr lang="en-US" sz="2600" b="1" kern="1200" dirty="0"/>
        </a:p>
      </dsp:txBody>
      <dsp:txXfrm>
        <a:off x="2811861" y="1878203"/>
        <a:ext cx="5975205" cy="18339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D7D7A-2B8B-4F2E-9CE0-B53AE8F88549}">
      <dsp:nvSpPr>
        <dsp:cNvPr id="0" name=""/>
        <dsp:cNvSpPr/>
      </dsp:nvSpPr>
      <dsp:spPr>
        <a:xfrm rot="5400000">
          <a:off x="5031260" y="-1877056"/>
          <a:ext cx="1252797" cy="5324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Prioritas  utama</a:t>
          </a:r>
          <a:endParaRPr lang="id-ID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smtClean="0"/>
            <a:t> ROI  (Return  On  Invesment)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Melakukan evaluasi kemajuan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Membuat tindakan-tindakan strategis</a:t>
          </a:r>
          <a:endParaRPr lang="id-ID" sz="1600" kern="1200" dirty="0"/>
        </a:p>
      </dsp:txBody>
      <dsp:txXfrm rot="-5400000">
        <a:off x="2995231" y="220130"/>
        <a:ext cx="5263699" cy="1130483"/>
      </dsp:txXfrm>
    </dsp:sp>
    <dsp:sp modelId="{3A51F54C-F588-4FC2-B8A3-D4EF93980D77}">
      <dsp:nvSpPr>
        <dsp:cNvPr id="0" name=""/>
        <dsp:cNvSpPr/>
      </dsp:nvSpPr>
      <dsp:spPr>
        <a:xfrm>
          <a:off x="0" y="2372"/>
          <a:ext cx="2995231" cy="1565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300" kern="1200" dirty="0" smtClean="0"/>
            <a:t>Executive</a:t>
          </a:r>
          <a:endParaRPr lang="id-ID" sz="4300" kern="1200" dirty="0"/>
        </a:p>
      </dsp:txBody>
      <dsp:txXfrm>
        <a:off x="76446" y="78818"/>
        <a:ext cx="2842339" cy="1413105"/>
      </dsp:txXfrm>
    </dsp:sp>
    <dsp:sp modelId="{7DD3770A-7A6B-458B-8939-675B55339231}">
      <dsp:nvSpPr>
        <dsp:cNvPr id="0" name=""/>
        <dsp:cNvSpPr/>
      </dsp:nvSpPr>
      <dsp:spPr>
        <a:xfrm rot="5400000">
          <a:off x="5031260" y="-232759"/>
          <a:ext cx="1252797" cy="5324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meningkatkan produktivitas kerja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besar produktivitas kerja  adanya sistem baru</a:t>
          </a:r>
          <a:endParaRPr lang="id-ID" sz="1600" kern="1200" dirty="0"/>
        </a:p>
      </dsp:txBody>
      <dsp:txXfrm rot="-5400000">
        <a:off x="2995231" y="1864427"/>
        <a:ext cx="5263699" cy="1130483"/>
      </dsp:txXfrm>
    </dsp:sp>
    <dsp:sp modelId="{D3B87112-0D23-4AB3-ADDB-66325D944171}">
      <dsp:nvSpPr>
        <dsp:cNvPr id="0" name=""/>
        <dsp:cNvSpPr/>
      </dsp:nvSpPr>
      <dsp:spPr>
        <a:xfrm>
          <a:off x="0" y="1646669"/>
          <a:ext cx="2995231" cy="1565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300" kern="1200" dirty="0" smtClean="0"/>
            <a:t>Middle Managers</a:t>
          </a:r>
          <a:endParaRPr lang="id-ID" sz="4300" kern="1200" dirty="0"/>
        </a:p>
      </dsp:txBody>
      <dsp:txXfrm>
        <a:off x="76446" y="1723115"/>
        <a:ext cx="2842339" cy="1413105"/>
      </dsp:txXfrm>
    </dsp:sp>
    <dsp:sp modelId="{E080688A-233F-4662-9004-0DD6906D20B1}">
      <dsp:nvSpPr>
        <dsp:cNvPr id="0" name=""/>
        <dsp:cNvSpPr/>
      </dsp:nvSpPr>
      <dsp:spPr>
        <a:xfrm rot="5400000">
          <a:off x="5031260" y="1411537"/>
          <a:ext cx="1252797" cy="5324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Menggunakan aplikasi</a:t>
          </a:r>
          <a:endParaRPr lang="id-ID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id-ID" sz="1600" kern="1200" dirty="0" smtClean="0"/>
            <a:t>Memudahan pekerjaannya</a:t>
          </a:r>
          <a:endParaRPr lang="id-ID" sz="1600" kern="1200" dirty="0"/>
        </a:p>
      </dsp:txBody>
      <dsp:txXfrm rot="-5400000">
        <a:off x="2995231" y="3508724"/>
        <a:ext cx="5263699" cy="1130483"/>
      </dsp:txXfrm>
    </dsp:sp>
    <dsp:sp modelId="{7EEB4B99-4430-4985-A1BD-D6A6D9C96A2F}">
      <dsp:nvSpPr>
        <dsp:cNvPr id="0" name=""/>
        <dsp:cNvSpPr/>
      </dsp:nvSpPr>
      <dsp:spPr>
        <a:xfrm>
          <a:off x="0" y="3290967"/>
          <a:ext cx="2995231" cy="1565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4300" kern="1200" dirty="0" smtClean="0"/>
            <a:t>Functional user</a:t>
          </a:r>
          <a:endParaRPr lang="id-ID" sz="4300" kern="1200" dirty="0"/>
        </a:p>
      </dsp:txBody>
      <dsp:txXfrm>
        <a:off x="76446" y="3367413"/>
        <a:ext cx="2842339" cy="14131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BAD8B-F18F-4285-BEF0-C4DEBFF414A3}">
      <dsp:nvSpPr>
        <dsp:cNvPr id="0" name=""/>
        <dsp:cNvSpPr/>
      </dsp:nvSpPr>
      <dsp:spPr>
        <a:xfrm>
          <a:off x="3291675" y="2047"/>
          <a:ext cx="1736737" cy="11288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Planning</a:t>
          </a:r>
          <a:endParaRPr lang="id-ID" sz="1700" kern="1200" dirty="0"/>
        </a:p>
      </dsp:txBody>
      <dsp:txXfrm>
        <a:off x="3346782" y="57154"/>
        <a:ext cx="1626523" cy="1018665"/>
      </dsp:txXfrm>
    </dsp:sp>
    <dsp:sp modelId="{D6AFAA87-8991-4723-88DC-33AE84705B78}">
      <dsp:nvSpPr>
        <dsp:cNvPr id="0" name=""/>
        <dsp:cNvSpPr/>
      </dsp:nvSpPr>
      <dsp:spPr>
        <a:xfrm>
          <a:off x="2296862" y="566486"/>
          <a:ext cx="3726363" cy="3726363"/>
        </a:xfrm>
        <a:custGeom>
          <a:avLst/>
          <a:gdLst/>
          <a:ahLst/>
          <a:cxnLst/>
          <a:rect l="0" t="0" r="0" b="0"/>
          <a:pathLst>
            <a:path>
              <a:moveTo>
                <a:pt x="2970746" y="364933"/>
              </a:moveTo>
              <a:arcTo wR="1863181" hR="1863181" stAng="18388396" swAng="1631898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80E3B-C2E8-420A-B657-B4B702847638}">
      <dsp:nvSpPr>
        <dsp:cNvPr id="0" name=""/>
        <dsp:cNvSpPr/>
      </dsp:nvSpPr>
      <dsp:spPr>
        <a:xfrm>
          <a:off x="5154857" y="1865228"/>
          <a:ext cx="1736737" cy="11288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Analysis</a:t>
          </a:r>
          <a:endParaRPr lang="id-ID" sz="1700" kern="1200" dirty="0"/>
        </a:p>
      </dsp:txBody>
      <dsp:txXfrm>
        <a:off x="5209964" y="1920335"/>
        <a:ext cx="1626523" cy="1018665"/>
      </dsp:txXfrm>
    </dsp:sp>
    <dsp:sp modelId="{35BDFEC6-2198-40B8-9BE4-A6F099DD0C7B}">
      <dsp:nvSpPr>
        <dsp:cNvPr id="0" name=""/>
        <dsp:cNvSpPr/>
      </dsp:nvSpPr>
      <dsp:spPr>
        <a:xfrm>
          <a:off x="2296862" y="566486"/>
          <a:ext cx="3726363" cy="3726363"/>
        </a:xfrm>
        <a:custGeom>
          <a:avLst/>
          <a:gdLst/>
          <a:ahLst/>
          <a:cxnLst/>
          <a:rect l="0" t="0" r="0" b="0"/>
          <a:pathLst>
            <a:path>
              <a:moveTo>
                <a:pt x="3533089" y="2689533"/>
              </a:moveTo>
              <a:arcTo wR="1863181" hR="1863181" stAng="1579706" swAng="1631898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71701-EF0E-43AC-B9F8-4F2D981A3057}">
      <dsp:nvSpPr>
        <dsp:cNvPr id="0" name=""/>
        <dsp:cNvSpPr/>
      </dsp:nvSpPr>
      <dsp:spPr>
        <a:xfrm>
          <a:off x="3291675" y="3728410"/>
          <a:ext cx="1736737" cy="11288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Design</a:t>
          </a:r>
          <a:endParaRPr lang="id-ID" sz="1700" kern="1200" dirty="0"/>
        </a:p>
      </dsp:txBody>
      <dsp:txXfrm>
        <a:off x="3346782" y="3783517"/>
        <a:ext cx="1626523" cy="1018665"/>
      </dsp:txXfrm>
    </dsp:sp>
    <dsp:sp modelId="{0BA3B993-6103-4789-AC08-4C1FCF69AF83}">
      <dsp:nvSpPr>
        <dsp:cNvPr id="0" name=""/>
        <dsp:cNvSpPr/>
      </dsp:nvSpPr>
      <dsp:spPr>
        <a:xfrm>
          <a:off x="2296862" y="566486"/>
          <a:ext cx="3726363" cy="3726363"/>
        </a:xfrm>
        <a:custGeom>
          <a:avLst/>
          <a:gdLst/>
          <a:ahLst/>
          <a:cxnLst/>
          <a:rect l="0" t="0" r="0" b="0"/>
          <a:pathLst>
            <a:path>
              <a:moveTo>
                <a:pt x="755617" y="3361430"/>
              </a:moveTo>
              <a:arcTo wR="1863181" hR="1863181" stAng="7588396" swAng="1631898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429FA-0361-44E3-BC1A-59E300EAB1F6}">
      <dsp:nvSpPr>
        <dsp:cNvPr id="0" name=""/>
        <dsp:cNvSpPr/>
      </dsp:nvSpPr>
      <dsp:spPr>
        <a:xfrm>
          <a:off x="1428493" y="1865228"/>
          <a:ext cx="1736737" cy="11288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1700" kern="1200" dirty="0" smtClean="0"/>
            <a:t>Implementation</a:t>
          </a:r>
          <a:endParaRPr lang="id-ID" sz="1700" kern="1200" dirty="0"/>
        </a:p>
      </dsp:txBody>
      <dsp:txXfrm>
        <a:off x="1483600" y="1920335"/>
        <a:ext cx="1626523" cy="1018665"/>
      </dsp:txXfrm>
    </dsp:sp>
    <dsp:sp modelId="{6D66D8A6-2E51-4BA3-B48C-AC7F06670589}">
      <dsp:nvSpPr>
        <dsp:cNvPr id="0" name=""/>
        <dsp:cNvSpPr/>
      </dsp:nvSpPr>
      <dsp:spPr>
        <a:xfrm>
          <a:off x="2296862" y="566486"/>
          <a:ext cx="3726363" cy="3726363"/>
        </a:xfrm>
        <a:custGeom>
          <a:avLst/>
          <a:gdLst/>
          <a:ahLst/>
          <a:cxnLst/>
          <a:rect l="0" t="0" r="0" b="0"/>
          <a:pathLst>
            <a:path>
              <a:moveTo>
                <a:pt x="193274" y="1036830"/>
              </a:moveTo>
              <a:arcTo wR="1863181" hR="1863181" stAng="12379706" swAng="1631898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21/02/2019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pPr lvl="0"/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ANALISA &amp; DESAIN SISTEM INFORMASI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02. </a:t>
            </a:r>
            <a:r>
              <a:rPr lang="id-ID" sz="3600" dirty="0">
                <a:solidFill>
                  <a:srgbClr val="0070C0"/>
                </a:solidFill>
              </a:rPr>
              <a:t>Perencanaan Sistem  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Menurut O’Brien dan Marakas (2008), sistem adalah:</a:t>
            </a:r>
          </a:p>
          <a:p>
            <a:pPr marL="365125" indent="0" algn="just">
              <a:buNone/>
            </a:pP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Kumpulan komponen yang saling berinterelasi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/ berintegrasi dengan </a:t>
            </a: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batasan yang jelas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, </a:t>
            </a: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bekerjasama 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untuk suatu </a:t>
            </a: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tujuan bersama menerima masukan 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(</a:t>
            </a:r>
            <a:r>
              <a:rPr lang="id-ID" b="1" i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input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) dan </a:t>
            </a:r>
            <a:r>
              <a:rPr lang="id-ID" b="1" dirty="0" smtClean="0">
                <a:solidFill>
                  <a:srgbClr val="FF0000"/>
                </a:solidFill>
                <a:latin typeface="Arial Narrow" panose="020B0606020202030204" pitchFamily="34" charset="0"/>
                <a:ea typeface="Dotum" panose="020B0600000101010101" pitchFamily="34" charset="-127"/>
              </a:rPr>
              <a:t>menghasilkan luaran 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(</a:t>
            </a:r>
            <a:r>
              <a:rPr lang="id-ID" b="1" i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output</a:t>
            </a:r>
            <a:r>
              <a:rPr lang="id-ID" b="1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) melalui proses transformasi yang terorganisasi.</a:t>
            </a:r>
          </a:p>
        </p:txBody>
      </p:sp>
    </p:spTree>
    <p:extLst>
      <p:ext uri="{BB962C8B-B14F-4D97-AF65-F5344CB8AC3E}">
        <p14:creationId xmlns:p14="http://schemas.microsoft.com/office/powerpoint/2010/main" val="13535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endParaRPr lang="id-ID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448954" y="1255593"/>
          <a:ext cx="8319407" cy="5199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7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</a:t>
            </a:r>
            <a:r>
              <a:rPr lang="id-ID" dirty="0" smtClean="0"/>
              <a:t>) Informasi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75"/>
            <a:ext cx="7583328" cy="1500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23516" y="4589475"/>
            <a:ext cx="3791664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LcParenR" startAt="5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7598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</p:txBody>
      </p:sp>
      <p:pic>
        <p:nvPicPr>
          <p:cNvPr id="6146" name="Picture 2" descr="http://4.bp.blogspot.com/-fR16zbAkJlU/UyMfOXdt-rI/AAAAAAAAeGw/t8ffCgaimJs/s400/what+did+we+learn+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2" y="1225139"/>
            <a:ext cx="4372883" cy="546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4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– Informasi</a:t>
            </a:r>
            <a:br>
              <a:rPr lang="id-ID" dirty="0" smtClean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841829"/>
            <a:ext cx="4455887" cy="5676829"/>
          </a:xfr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id-ID" sz="3600" b="1" dirty="0" smtClean="0"/>
              <a:t>DATA</a:t>
            </a:r>
          </a:p>
          <a:p>
            <a:pPr marL="0" indent="0">
              <a:buNone/>
            </a:pPr>
            <a:r>
              <a:rPr lang="id-ID" sz="2400" dirty="0" smtClean="0"/>
              <a:t>Fakta mentah tentang suatu fenomena fisik atau transaksi bisnis.</a:t>
            </a:r>
          </a:p>
          <a:p>
            <a:pPr marL="0" indent="0">
              <a:buNone/>
            </a:pPr>
            <a:endParaRPr lang="id-ID" sz="2400" dirty="0"/>
          </a:p>
          <a:p>
            <a:pPr marL="0" indent="0">
              <a:buNone/>
            </a:pPr>
            <a:endParaRPr lang="id-ID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27338" y="841829"/>
            <a:ext cx="4429578" cy="56768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id-ID" sz="3600" b="1" dirty="0" smtClean="0">
                <a:solidFill>
                  <a:prstClr val="black"/>
                </a:solidFill>
              </a:rPr>
              <a:t>INFORMASI</a:t>
            </a:r>
            <a:endParaRPr lang="id-ID" sz="3600" b="1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id-ID" sz="2400" dirty="0" smtClean="0">
                <a:solidFill>
                  <a:prstClr val="black"/>
                </a:solidFill>
              </a:rPr>
              <a:t>Data yang telah diubah menjadi konteks yang berarti dan berguna bagi pengguna akhir.</a:t>
            </a:r>
            <a:endParaRPr lang="id-ID" dirty="0">
              <a:solidFill>
                <a:prstClr val="black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71449" y="2810913"/>
          <a:ext cx="4194629" cy="196482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51531">
                  <a:extLst>
                    <a:ext uri="{9D8B030D-6E8A-4147-A177-3AD203B41FA5}">
                      <a16:colId xmlns="" xmlns:a16="http://schemas.microsoft.com/office/drawing/2014/main" val="1613499061"/>
                    </a:ext>
                  </a:extLst>
                </a:gridCol>
                <a:gridCol w="1140176">
                  <a:extLst>
                    <a:ext uri="{9D8B030D-6E8A-4147-A177-3AD203B41FA5}">
                      <a16:colId xmlns="" xmlns:a16="http://schemas.microsoft.com/office/drawing/2014/main" val="139958052"/>
                    </a:ext>
                  </a:extLst>
                </a:gridCol>
                <a:gridCol w="1221617">
                  <a:extLst>
                    <a:ext uri="{9D8B030D-6E8A-4147-A177-3AD203B41FA5}">
                      <a16:colId xmlns="" xmlns:a16="http://schemas.microsoft.com/office/drawing/2014/main" val="563821417"/>
                    </a:ext>
                  </a:extLst>
                </a:gridCol>
                <a:gridCol w="1181305">
                  <a:extLst>
                    <a:ext uri="{9D8B030D-6E8A-4147-A177-3AD203B41FA5}">
                      <a16:colId xmlns="" xmlns:a16="http://schemas.microsoft.com/office/drawing/2014/main" val="252765952"/>
                    </a:ext>
                  </a:extLst>
                </a:gridCol>
              </a:tblGrid>
              <a:tr h="533022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no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nama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Jumlah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harga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92126848"/>
                  </a:ext>
                </a:extLst>
              </a:tr>
              <a:tr h="314043">
                <a:tc>
                  <a:txBody>
                    <a:bodyPr/>
                    <a:lstStyle/>
                    <a:p>
                      <a:r>
                        <a:rPr lang="id-ID" dirty="0" smtClean="0"/>
                        <a:t>1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Kelapa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5000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4334100"/>
                  </a:ext>
                </a:extLst>
              </a:tr>
              <a:tr h="533022">
                <a:tc>
                  <a:txBody>
                    <a:bodyPr/>
                    <a:lstStyle/>
                    <a:p>
                      <a:r>
                        <a:rPr lang="id-ID" dirty="0" smtClean="0"/>
                        <a:t>2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beras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100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7500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78757367"/>
                  </a:ext>
                </a:extLst>
              </a:tr>
              <a:tr h="533022">
                <a:tc>
                  <a:txBody>
                    <a:bodyPr/>
                    <a:lstStyle/>
                    <a:p>
                      <a:r>
                        <a:rPr lang="id-ID" dirty="0" smtClean="0"/>
                        <a:t>3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....</a:t>
                      </a:r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/>
                        <a:t>.....</a:t>
                      </a:r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55826102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/>
          </p:nvPr>
        </p:nvGraphicFramePr>
        <p:xfrm>
          <a:off x="4779736" y="2868062"/>
          <a:ext cx="4015921" cy="3418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30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Vs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799" t="7266" r="1510" b="5263"/>
          <a:stretch/>
        </p:blipFill>
        <p:spPr>
          <a:xfrm>
            <a:off x="476251" y="1658983"/>
            <a:ext cx="6435537" cy="19068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15" y="3782285"/>
            <a:ext cx="6446581" cy="20407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6251" y="5986155"/>
            <a:ext cx="608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400" dirty="0"/>
              <a:t>Sekumpulan </a:t>
            </a:r>
            <a:r>
              <a:rPr lang="fi-FI" sz="2400" b="1" dirty="0"/>
              <a:t>tulisan</a:t>
            </a:r>
            <a:r>
              <a:rPr lang="fi-FI" sz="2400" dirty="0"/>
              <a:t> ini </a:t>
            </a:r>
            <a:r>
              <a:rPr lang="fi-FI" sz="2400" b="1" dirty="0">
                <a:solidFill>
                  <a:srgbClr val="FF0000"/>
                </a:solidFill>
              </a:rPr>
              <a:t>data</a:t>
            </a:r>
            <a:r>
              <a:rPr lang="fi-FI" sz="2400" dirty="0"/>
              <a:t> atau </a:t>
            </a:r>
            <a:r>
              <a:rPr lang="fi-FI" sz="2400" b="1" dirty="0">
                <a:solidFill>
                  <a:srgbClr val="FF0000"/>
                </a:solidFill>
              </a:rPr>
              <a:t>informasi</a:t>
            </a:r>
            <a:r>
              <a:rPr lang="fi-FI" sz="2400" dirty="0"/>
              <a:t>?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0918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-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513165"/>
            <a:ext cx="5178716" cy="2670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366" y="4184136"/>
            <a:ext cx="5104292" cy="233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/>
              <a:t>Data adalah </a:t>
            </a:r>
            <a:r>
              <a:rPr lang="id-ID" b="1" dirty="0"/>
              <a:t>fakta, angka, dan bahkan simbol mentah. </a:t>
            </a:r>
            <a:r>
              <a:rPr lang="id-ID" dirty="0"/>
              <a:t>Secara bersama‐sama merupakan masukan bagi suatu sistem informasi (Wilkinson, 1992) </a:t>
            </a:r>
            <a:endParaRPr lang="id-ID" dirty="0" smtClean="0"/>
          </a:p>
          <a:p>
            <a:pPr algn="just"/>
            <a:r>
              <a:rPr lang="id-ID" dirty="0" smtClean="0"/>
              <a:t>Data </a:t>
            </a:r>
            <a:r>
              <a:rPr lang="id-ID" dirty="0"/>
              <a:t>adalah deskripsi tentang benda, kejadian, aktivitas, dan transaksi yang </a:t>
            </a:r>
            <a:r>
              <a:rPr lang="id-ID" b="1" dirty="0"/>
              <a:t>tidak mempunyai makna </a:t>
            </a:r>
            <a:r>
              <a:rPr lang="id-ID" dirty="0"/>
              <a:t>atau tidak berpengaruh secara langsung kepada pemakai (Kadir, 2003) </a:t>
            </a:r>
            <a:endParaRPr lang="id-ID" dirty="0" smtClean="0"/>
          </a:p>
          <a:p>
            <a:pPr algn="just"/>
            <a:r>
              <a:rPr lang="id-ID" dirty="0" smtClean="0"/>
              <a:t>Data </a:t>
            </a:r>
            <a:r>
              <a:rPr lang="id-ID" dirty="0"/>
              <a:t>adalah </a:t>
            </a:r>
            <a:r>
              <a:rPr lang="id-ID" b="1" dirty="0"/>
              <a:t>fakta‐fakta mentah </a:t>
            </a:r>
            <a:r>
              <a:rPr lang="id-ID" dirty="0"/>
              <a:t>yang mewakili kejadian‐ kejadian kejadian yang berlangsung berlangsung dalam organisasi organisasi atau lingkungan fisik </a:t>
            </a:r>
            <a:r>
              <a:rPr lang="id-ID" b="1" dirty="0"/>
              <a:t>sebelum ditata dan diatur </a:t>
            </a:r>
            <a:r>
              <a:rPr lang="id-ID" dirty="0"/>
              <a:t>ke dalam bentuk yang dapat dipahami dan digunakan orang. (Laudon, 1998)</a:t>
            </a:r>
          </a:p>
        </p:txBody>
      </p:sp>
    </p:spTree>
    <p:extLst>
      <p:ext uri="{BB962C8B-B14F-4D97-AF65-F5344CB8AC3E}">
        <p14:creationId xmlns:p14="http://schemas.microsoft.com/office/powerpoint/2010/main" val="233957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Informasi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Informasi adalah </a:t>
            </a:r>
            <a:r>
              <a:rPr lang="id-ID" b="1" dirty="0">
                <a:solidFill>
                  <a:srgbClr val="FF0000"/>
                </a:solidFill>
              </a:rPr>
              <a:t>data yang telah </a:t>
            </a:r>
            <a:r>
              <a:rPr lang="id-ID" b="1" dirty="0"/>
              <a:t>diolah </a:t>
            </a:r>
            <a:r>
              <a:rPr lang="id-ID" dirty="0"/>
              <a:t>menjadi bentuk yang </a:t>
            </a:r>
            <a:r>
              <a:rPr lang="id-ID" b="1" dirty="0">
                <a:solidFill>
                  <a:srgbClr val="FF0000"/>
                </a:solidFill>
              </a:rPr>
              <a:t>bermakna</a:t>
            </a:r>
            <a:r>
              <a:rPr lang="id-ID" dirty="0"/>
              <a:t> dan </a:t>
            </a:r>
            <a:r>
              <a:rPr lang="id-ID" b="1" dirty="0">
                <a:solidFill>
                  <a:srgbClr val="FF0000"/>
                </a:solidFill>
              </a:rPr>
              <a:t>berguna</a:t>
            </a:r>
            <a:r>
              <a:rPr lang="id-ID" dirty="0"/>
              <a:t> bagi manusia ( , Landon, 1998) </a:t>
            </a:r>
            <a:endParaRPr lang="id-ID" dirty="0" smtClean="0"/>
          </a:p>
          <a:p>
            <a:pPr algn="just"/>
            <a:r>
              <a:rPr lang="id-ID" dirty="0" smtClean="0"/>
              <a:t>Informasi </a:t>
            </a:r>
            <a:r>
              <a:rPr lang="id-ID" dirty="0"/>
              <a:t>adalah </a:t>
            </a:r>
            <a:r>
              <a:rPr lang="id-ID" b="1" dirty="0">
                <a:solidFill>
                  <a:srgbClr val="FF0000"/>
                </a:solidFill>
              </a:rPr>
              <a:t>data yang telah diprose</a:t>
            </a:r>
            <a:r>
              <a:rPr lang="id-ID" dirty="0"/>
              <a:t>s </a:t>
            </a:r>
            <a:r>
              <a:rPr lang="id-ID" b="1" dirty="0">
                <a:solidFill>
                  <a:srgbClr val="FF0000"/>
                </a:solidFill>
              </a:rPr>
              <a:t>sedemikian rupa </a:t>
            </a:r>
            <a:r>
              <a:rPr lang="id-ID" dirty="0"/>
              <a:t>sehingga meningkatkan pengetahuan seseorang yang menggunakannya. Hoffer, dkk. (2005) </a:t>
            </a:r>
            <a:endParaRPr lang="id-ID" dirty="0" smtClean="0"/>
          </a:p>
          <a:p>
            <a:pPr algn="just"/>
            <a:r>
              <a:rPr lang="id-ID" b="1" dirty="0" smtClean="0">
                <a:solidFill>
                  <a:srgbClr val="FF0000"/>
                </a:solidFill>
              </a:rPr>
              <a:t>Data </a:t>
            </a:r>
            <a:r>
              <a:rPr lang="id-ID" b="1" dirty="0">
                <a:solidFill>
                  <a:srgbClr val="FF0000"/>
                </a:solidFill>
              </a:rPr>
              <a:t>yang telah diolah </a:t>
            </a:r>
            <a:r>
              <a:rPr lang="id-ID" dirty="0"/>
              <a:t>menjadi menjadi sebuah bentuk yang </a:t>
            </a:r>
            <a:r>
              <a:rPr lang="id-ID" b="1" dirty="0">
                <a:solidFill>
                  <a:srgbClr val="FF0000"/>
                </a:solidFill>
              </a:rPr>
              <a:t>berarti</a:t>
            </a:r>
            <a:r>
              <a:rPr lang="id-ID" dirty="0"/>
              <a:t> bagi penerimanya dan </a:t>
            </a:r>
            <a:r>
              <a:rPr lang="id-ID" b="1" dirty="0">
                <a:solidFill>
                  <a:srgbClr val="FF0000"/>
                </a:solidFill>
              </a:rPr>
              <a:t>bermanfaat</a:t>
            </a:r>
            <a:r>
              <a:rPr lang="id-ID" dirty="0"/>
              <a:t> dalam pengambilan keputusan saat ini dan saat mendatang (Davis, 1999)</a:t>
            </a:r>
          </a:p>
        </p:txBody>
      </p:sp>
    </p:spTree>
    <p:extLst>
      <p:ext uri="{BB962C8B-B14F-4D97-AF65-F5344CB8AC3E}">
        <p14:creationId xmlns:p14="http://schemas.microsoft.com/office/powerpoint/2010/main" val="288601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menjadi Informasi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34" y="1600200"/>
            <a:ext cx="3226677" cy="21981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9" y="3956068"/>
            <a:ext cx="2952522" cy="21083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24" y="2796524"/>
            <a:ext cx="4520734" cy="226036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3488811" y="2699287"/>
            <a:ext cx="786113" cy="716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</p:cNvCxnSpPr>
          <p:nvPr/>
        </p:nvCxnSpPr>
        <p:spPr>
          <a:xfrm flipV="1">
            <a:off x="3488811" y="4195482"/>
            <a:ext cx="786113" cy="814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97387" y="2299177"/>
            <a:ext cx="181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dirty="0" smtClean="0"/>
              <a:t>Infografis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8750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7604321"/>
              </p:ext>
            </p:extLst>
          </p:nvPr>
        </p:nvGraphicFramePr>
        <p:xfrm>
          <a:off x="167099" y="1761892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862198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</a:t>
            </a:r>
            <a:r>
              <a:rPr lang="id-ID" dirty="0" smtClean="0"/>
              <a:t>) Sistem Informasi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75"/>
            <a:ext cx="7583328" cy="1500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23516" y="4589475"/>
            <a:ext cx="3791664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LcParenR" startAt="5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6383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Informasi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 smtClean="0"/>
              <a:t>adalah sistem yang terdiri dari </a:t>
            </a:r>
            <a:r>
              <a:rPr lang="id-ID" sz="2400" dirty="0" smtClean="0">
                <a:solidFill>
                  <a:srgbClr val="FF0000"/>
                </a:solidFill>
              </a:rPr>
              <a:t>perangkat keras dan perangkat lunak yang mendukung aplikasi </a:t>
            </a:r>
            <a:r>
              <a:rPr lang="id-ID" sz="2400" i="1" dirty="0" smtClean="0">
                <a:solidFill>
                  <a:srgbClr val="FF0000"/>
                </a:solidFill>
              </a:rPr>
              <a:t>data intensive</a:t>
            </a:r>
            <a:r>
              <a:rPr lang="id-ID" sz="2400" dirty="0" smtClean="0"/>
              <a:t>.</a:t>
            </a:r>
            <a:endParaRPr lang="id-ID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850" y="2503507"/>
            <a:ext cx="5488894" cy="3823556"/>
          </a:xfrm>
          <a:prstGeom prst="rect">
            <a:avLst/>
          </a:prstGeom>
        </p:spPr>
      </p:pic>
      <p:sp>
        <p:nvSpPr>
          <p:cNvPr id="5" name="Flowchart: Process 4"/>
          <p:cNvSpPr/>
          <p:nvPr/>
        </p:nvSpPr>
        <p:spPr>
          <a:xfrm>
            <a:off x="287678" y="2612571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Spesialis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pengguna akhir</a:t>
            </a:r>
            <a:endParaRPr lang="id-ID" sz="1200" dirty="0"/>
          </a:p>
        </p:txBody>
      </p:sp>
      <p:cxnSp>
        <p:nvCxnSpPr>
          <p:cNvPr id="7" name="Straight Connector 6"/>
          <p:cNvCxnSpPr>
            <a:stCxn id="5" idx="3"/>
          </p:cNvCxnSpPr>
          <p:nvPr/>
        </p:nvCxnSpPr>
        <p:spPr>
          <a:xfrm>
            <a:off x="1712686" y="2866571"/>
            <a:ext cx="1669143" cy="4862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Process 10"/>
          <p:cNvSpPr/>
          <p:nvPr/>
        </p:nvSpPr>
        <p:spPr>
          <a:xfrm>
            <a:off x="240338" y="4150504"/>
            <a:ext cx="1425008" cy="1105991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Deskripsi produk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Rekaman pelanggan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Berkas karyawan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Basis data inventaris</a:t>
            </a:r>
            <a:endParaRPr lang="id-ID" sz="1200" dirty="0"/>
          </a:p>
        </p:txBody>
      </p:sp>
      <p:cxnSp>
        <p:nvCxnSpPr>
          <p:cNvPr id="12" name="Straight Connector 11"/>
          <p:cNvCxnSpPr>
            <a:stCxn id="11" idx="3"/>
          </p:cNvCxnSpPr>
          <p:nvPr/>
        </p:nvCxnSpPr>
        <p:spPr>
          <a:xfrm>
            <a:off x="1665346" y="4703500"/>
            <a:ext cx="1236435" cy="1714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Process 15"/>
          <p:cNvSpPr/>
          <p:nvPr/>
        </p:nvSpPr>
        <p:spPr>
          <a:xfrm>
            <a:off x="7262304" y="4215817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Mesin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Media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025869" y="4469817"/>
            <a:ext cx="1236435" cy="6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Process 18"/>
          <p:cNvSpPr/>
          <p:nvPr/>
        </p:nvSpPr>
        <p:spPr>
          <a:xfrm>
            <a:off x="6708733" y="2175400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Program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Prosedur</a:t>
            </a:r>
          </a:p>
        </p:txBody>
      </p:sp>
      <p:cxnSp>
        <p:nvCxnSpPr>
          <p:cNvPr id="20" name="Straight Connector 19"/>
          <p:cNvCxnSpPr>
            <a:stCxn id="19" idx="1"/>
          </p:cNvCxnSpPr>
          <p:nvPr/>
        </p:nvCxnSpPr>
        <p:spPr>
          <a:xfrm flipH="1">
            <a:off x="5407652" y="2429400"/>
            <a:ext cx="1301081" cy="8243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Process 23"/>
          <p:cNvSpPr/>
          <p:nvPr/>
        </p:nvSpPr>
        <p:spPr>
          <a:xfrm>
            <a:off x="1956821" y="6044036"/>
            <a:ext cx="1425008" cy="757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Media komunikasi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Akses jaringan</a:t>
            </a:r>
          </a:p>
        </p:txBody>
      </p:sp>
      <p:cxnSp>
        <p:nvCxnSpPr>
          <p:cNvPr id="25" name="Straight Connector 24"/>
          <p:cNvCxnSpPr>
            <a:stCxn id="24" idx="3"/>
          </p:cNvCxnSpPr>
          <p:nvPr/>
        </p:nvCxnSpPr>
        <p:spPr>
          <a:xfrm flipV="1">
            <a:off x="3381829" y="6044036"/>
            <a:ext cx="712504" cy="3788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7250996" y="3558029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Laporan manajemen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chart</a:t>
            </a:r>
          </a:p>
        </p:txBody>
      </p:sp>
      <p:cxnSp>
        <p:nvCxnSpPr>
          <p:cNvPr id="30" name="Straight Connector 29"/>
          <p:cNvCxnSpPr>
            <a:stCxn id="29" idx="1"/>
          </p:cNvCxnSpPr>
          <p:nvPr/>
        </p:nvCxnSpPr>
        <p:spPr>
          <a:xfrm flipH="1">
            <a:off x="5407651" y="3812029"/>
            <a:ext cx="1843345" cy="6577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Process 32"/>
          <p:cNvSpPr/>
          <p:nvPr/>
        </p:nvSpPr>
        <p:spPr>
          <a:xfrm>
            <a:off x="287678" y="3440320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Aktifitas pemasukan data</a:t>
            </a:r>
            <a:endParaRPr lang="id-ID" sz="1200" dirty="0"/>
          </a:p>
        </p:txBody>
      </p:sp>
      <p:cxnSp>
        <p:nvCxnSpPr>
          <p:cNvPr id="34" name="Straight Connector 33"/>
          <p:cNvCxnSpPr>
            <a:stCxn id="33" idx="3"/>
          </p:cNvCxnSpPr>
          <p:nvPr/>
        </p:nvCxnSpPr>
        <p:spPr>
          <a:xfrm>
            <a:off x="1712686" y="3694320"/>
            <a:ext cx="1800143" cy="8175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ocess 36"/>
          <p:cNvSpPr/>
          <p:nvPr/>
        </p:nvSpPr>
        <p:spPr>
          <a:xfrm>
            <a:off x="6542911" y="5178009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Elemen data dan basis data</a:t>
            </a:r>
          </a:p>
        </p:txBody>
      </p:sp>
      <p:cxnSp>
        <p:nvCxnSpPr>
          <p:cNvPr id="38" name="Straight Connector 37"/>
          <p:cNvCxnSpPr>
            <a:stCxn id="37" idx="1"/>
          </p:cNvCxnSpPr>
          <p:nvPr/>
        </p:nvCxnSpPr>
        <p:spPr>
          <a:xfrm flipH="1">
            <a:off x="4792611" y="5432009"/>
            <a:ext cx="17503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/>
          <p:cNvSpPr/>
          <p:nvPr/>
        </p:nvSpPr>
        <p:spPr>
          <a:xfrm>
            <a:off x="6708733" y="2816981"/>
            <a:ext cx="1425008" cy="508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Memantau dan mengevaluasi umpan balik</a:t>
            </a:r>
          </a:p>
        </p:txBody>
      </p:sp>
      <p:cxnSp>
        <p:nvCxnSpPr>
          <p:cNvPr id="43" name="Straight Connector 42"/>
          <p:cNvCxnSpPr>
            <a:stCxn id="42" idx="1"/>
          </p:cNvCxnSpPr>
          <p:nvPr/>
        </p:nvCxnSpPr>
        <p:spPr>
          <a:xfrm flipH="1">
            <a:off x="5140654" y="3070981"/>
            <a:ext cx="1568079" cy="6369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ocess 46"/>
          <p:cNvSpPr/>
          <p:nvPr/>
        </p:nvSpPr>
        <p:spPr>
          <a:xfrm>
            <a:off x="358295" y="5508752"/>
            <a:ext cx="1425008" cy="757648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Perhitungan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Perbandingan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id-ID" sz="1200" dirty="0" smtClean="0"/>
              <a:t>Pengurutan , ...</a:t>
            </a:r>
          </a:p>
        </p:txBody>
      </p:sp>
      <p:cxnSp>
        <p:nvCxnSpPr>
          <p:cNvPr id="48" name="Straight Connector 47"/>
          <p:cNvCxnSpPr>
            <a:stCxn id="47" idx="3"/>
          </p:cNvCxnSpPr>
          <p:nvPr/>
        </p:nvCxnSpPr>
        <p:spPr>
          <a:xfrm flipV="1">
            <a:off x="1783303" y="4827083"/>
            <a:ext cx="2642393" cy="10604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93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4) APSI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193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APSI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>
                <a:solidFill>
                  <a:srgbClr val="FF0000"/>
                </a:solidFill>
              </a:rPr>
              <a:t>Analisis</a:t>
            </a:r>
            <a:r>
              <a:rPr lang="id-ID" dirty="0" smtClean="0"/>
              <a:t> </a:t>
            </a:r>
            <a:r>
              <a:rPr lang="id-ID" dirty="0" smtClean="0">
                <a:solidFill>
                  <a:schemeClr val="accent5"/>
                </a:solidFill>
              </a:rPr>
              <a:t>Perancangan</a:t>
            </a:r>
            <a:r>
              <a:rPr lang="id-ID" dirty="0" smtClean="0"/>
              <a:t> Sistem Informasi.</a:t>
            </a:r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0" y="2019300"/>
          <a:ext cx="8795657" cy="4499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6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Analogi APSI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3838172" cy="48596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id-ID" b="1" dirty="0" smtClean="0"/>
              <a:t>ANALISIS</a:t>
            </a:r>
          </a:p>
          <a:p>
            <a:pPr marL="0" indent="0">
              <a:buNone/>
            </a:pPr>
            <a:r>
              <a:rPr lang="id-ID" dirty="0" smtClean="0"/>
              <a:t>Seseorang ingin membuat rumah dengan spesifikasi:</a:t>
            </a:r>
          </a:p>
          <a:p>
            <a:pPr marL="514350" indent="-514350">
              <a:buAutoNum type="arabicPeriod"/>
            </a:pPr>
            <a:r>
              <a:rPr lang="id-ID" dirty="0" smtClean="0"/>
              <a:t>...</a:t>
            </a:r>
          </a:p>
          <a:p>
            <a:pPr marL="514350" indent="-514350">
              <a:buAutoNum type="arabicPeriod"/>
            </a:pPr>
            <a:r>
              <a:rPr lang="id-ID" dirty="0" smtClean="0"/>
              <a:t>...</a:t>
            </a:r>
          </a:p>
          <a:p>
            <a:pPr marL="514350" indent="-514350">
              <a:buAutoNum type="arabicPeriod"/>
            </a:pPr>
            <a:r>
              <a:rPr lang="id-ID" dirty="0" smtClean="0"/>
              <a:t>...</a:t>
            </a:r>
            <a:endParaRPr lang="id-ID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35954" y="1658982"/>
            <a:ext cx="4291092" cy="4859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b="1" dirty="0" smtClean="0"/>
              <a:t>RANCANGAN</a:t>
            </a:r>
          </a:p>
          <a:p>
            <a:pPr marL="0" indent="0">
              <a:buNone/>
            </a:pPr>
            <a:r>
              <a:rPr lang="id-ID" dirty="0" smtClean="0"/>
              <a:t>Hasil dari arsitek:</a:t>
            </a:r>
            <a:endParaRPr lang="id-ID" dirty="0"/>
          </a:p>
        </p:txBody>
      </p:sp>
      <p:pic>
        <p:nvPicPr>
          <p:cNvPr id="8198" name="Picture 6" descr="http://malahayati.ac.id/wp-content/uploads/2016/03/arsite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54" y="2771953"/>
            <a:ext cx="429109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malahayati.ac.id/wp-content/uploads/2016/03/arsite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354" y="2924353"/>
            <a:ext cx="429109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45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>
                <a:solidFill>
                  <a:srgbClr val="FF0000"/>
                </a:solidFill>
              </a:rPr>
              <a:t>5</a:t>
            </a:r>
            <a:r>
              <a:rPr lang="id-ID" b="1" dirty="0" smtClean="0">
                <a:solidFill>
                  <a:srgbClr val="FF0000"/>
                </a:solidFill>
              </a:rPr>
              <a:t>) </a:t>
            </a:r>
            <a:r>
              <a:rPr lang="id-ID" sz="5400" b="1" dirty="0">
                <a:solidFill>
                  <a:srgbClr val="FF0000"/>
                </a:solidFill>
              </a:rPr>
              <a:t>Perencanaan Sistem 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436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Prinsip Pengembangan </a:t>
            </a:r>
            <a:r>
              <a:rPr lang="id-ID" dirty="0" smtClean="0"/>
              <a:t>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/>
              <a:t>Prinsip - 1 : Libatkan para pengguna </a:t>
            </a:r>
            <a:r>
              <a:rPr lang="id-ID" dirty="0" smtClean="0"/>
              <a:t>sistem</a:t>
            </a:r>
          </a:p>
          <a:p>
            <a:r>
              <a:rPr lang="fi-FI" dirty="0"/>
              <a:t>Prinsip – 2 : Gunakan pendekatan pemecahan </a:t>
            </a:r>
            <a:r>
              <a:rPr lang="fi-FI" dirty="0" smtClean="0"/>
              <a:t>masalah</a:t>
            </a:r>
            <a:endParaRPr lang="id-ID" dirty="0" smtClean="0"/>
          </a:p>
          <a:p>
            <a:r>
              <a:rPr lang="nb-NO" dirty="0"/>
              <a:t>Prinsip – 3 : Bentuklah fase dan aktivitas</a:t>
            </a:r>
            <a:endParaRPr lang="id-ID" dirty="0"/>
          </a:p>
          <a:p>
            <a:r>
              <a:rPr lang="nn-NO" dirty="0"/>
              <a:t>Prinsip – 4 : Dokumentasikan sepanjang pengembangan</a:t>
            </a:r>
            <a:endParaRPr lang="id-ID" dirty="0" smtClean="0"/>
          </a:p>
          <a:p>
            <a:r>
              <a:rPr lang="id-ID" dirty="0"/>
              <a:t>Prinsip – 5 : Bentuklah Standar</a:t>
            </a:r>
          </a:p>
          <a:p>
            <a:r>
              <a:rPr lang="id-ID" dirty="0"/>
              <a:t>Prinsip – 6 : Kelola proses dan proyek</a:t>
            </a:r>
            <a:endParaRPr lang="id-ID" dirty="0" smtClean="0"/>
          </a:p>
          <a:p>
            <a:r>
              <a:rPr lang="id-ID" dirty="0"/>
              <a:t>Prinsip – 7 :  Membenarkan sistem informasi sebagai investasi modal</a:t>
            </a:r>
          </a:p>
          <a:p>
            <a:r>
              <a:rPr lang="id-ID" dirty="0"/>
              <a:t>Prinsip – 8 : Janganlah takut untuk membatalkan atau merevisi lingkup</a:t>
            </a:r>
          </a:p>
          <a:p>
            <a:r>
              <a:rPr lang="id-ID" dirty="0"/>
              <a:t>Pendekatan  creeping commitment  dapat dilakukan untuk merevisi </a:t>
            </a:r>
            <a:r>
              <a:rPr lang="id-ID" dirty="0" smtClean="0"/>
              <a:t>lingkup</a:t>
            </a:r>
          </a:p>
          <a:p>
            <a:r>
              <a:rPr lang="id-ID" dirty="0"/>
              <a:t>Prinsip – 9 : Bagilah dan taklukkan</a:t>
            </a:r>
          </a:p>
          <a:p>
            <a:r>
              <a:rPr lang="id-ID" dirty="0"/>
              <a:t>Prinsip – 10 : Desainlah sistem untuk pertumbuhan dan perubahan</a:t>
            </a:r>
          </a:p>
        </p:txBody>
      </p:sp>
    </p:spTree>
    <p:extLst>
      <p:ext uri="{BB962C8B-B14F-4D97-AF65-F5344CB8AC3E}">
        <p14:creationId xmlns:p14="http://schemas.microsoft.com/office/powerpoint/2010/main" val="423136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Perlunya Pengembangan Sistem Informasi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Ada permasalahan pada sistem yang </a:t>
            </a:r>
            <a:r>
              <a:rPr lang="id-ID" dirty="0" smtClean="0"/>
              <a:t>lama</a:t>
            </a:r>
          </a:p>
          <a:p>
            <a:pPr algn="just"/>
            <a:r>
              <a:rPr lang="id-ID" dirty="0" smtClean="0"/>
              <a:t>Untuk </a:t>
            </a:r>
            <a:r>
              <a:rPr lang="id-ID" dirty="0"/>
              <a:t>meraih kesempatan (opportunities</a:t>
            </a:r>
            <a:r>
              <a:rPr lang="id-ID" dirty="0" smtClean="0"/>
              <a:t>)</a:t>
            </a:r>
          </a:p>
          <a:p>
            <a:pPr algn="just"/>
            <a:r>
              <a:rPr lang="id-ID" dirty="0"/>
              <a:t>Adanya instruksi-instruksi (directives)</a:t>
            </a:r>
          </a:p>
        </p:txBody>
      </p:sp>
    </p:spTree>
    <p:extLst>
      <p:ext uri="{BB962C8B-B14F-4D97-AF65-F5344CB8AC3E}">
        <p14:creationId xmlns:p14="http://schemas.microsoft.com/office/powerpoint/2010/main" val="264849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Indikator perbaikan,peningkatan atau pergantian sistem lama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id-ID" dirty="0"/>
              <a:t>keluhan dari pelanggan</a:t>
            </a:r>
          </a:p>
          <a:p>
            <a:r>
              <a:rPr lang="id-ID" dirty="0"/>
              <a:t>pengiriman barang yang sering tertunda</a:t>
            </a:r>
          </a:p>
          <a:p>
            <a:r>
              <a:rPr lang="id-ID" dirty="0"/>
              <a:t>pembayaran gaji yang terlambat</a:t>
            </a:r>
          </a:p>
          <a:p>
            <a:r>
              <a:rPr lang="id-ID" dirty="0"/>
              <a:t>laporan yang tidak tepat waktu</a:t>
            </a:r>
          </a:p>
          <a:p>
            <a:r>
              <a:rPr lang="id-ID" dirty="0"/>
              <a:t>isi laporan yang (sering) salah</a:t>
            </a:r>
          </a:p>
          <a:p>
            <a:r>
              <a:rPr lang="id-ID" dirty="0"/>
              <a:t>tanggung jawab yang tidak jelas</a:t>
            </a:r>
          </a:p>
          <a:p>
            <a:r>
              <a:rPr lang="id-ID" dirty="0"/>
              <a:t>waktu kerja yang berlebihan</a:t>
            </a:r>
          </a:p>
          <a:p>
            <a:r>
              <a:rPr lang="id-ID" dirty="0"/>
              <a:t>ketidakberesan kas</a:t>
            </a:r>
          </a:p>
          <a:p>
            <a:r>
              <a:rPr lang="id-ID" dirty="0"/>
              <a:t>produktivitas tenaga kerja yang rendah</a:t>
            </a:r>
          </a:p>
          <a:p>
            <a:r>
              <a:rPr lang="id-ID" dirty="0"/>
              <a:t>banyak pekerja yang menganggur</a:t>
            </a:r>
          </a:p>
          <a:p>
            <a:r>
              <a:rPr lang="id-ID" dirty="0"/>
              <a:t>kegiatan yang tumpang tindih</a:t>
            </a:r>
          </a:p>
          <a:p>
            <a:r>
              <a:rPr lang="id-ID" dirty="0"/>
              <a:t>tanggapan yang lambat terhadap konsumen</a:t>
            </a:r>
          </a:p>
          <a:p>
            <a:r>
              <a:rPr lang="id-ID" dirty="0"/>
              <a:t>kehilangan kesempatan kompetisi pasar</a:t>
            </a:r>
          </a:p>
          <a:p>
            <a:r>
              <a:rPr lang="id-ID" dirty="0"/>
              <a:t>kesalahan-kesalahan manual yang tinggi</a:t>
            </a:r>
          </a:p>
          <a:p>
            <a:r>
              <a:rPr lang="id-ID" dirty="0"/>
              <a:t>persediaan barang yang terlalu tinggi</a:t>
            </a:r>
          </a:p>
          <a:p>
            <a:r>
              <a:rPr lang="id-ID" dirty="0"/>
              <a:t>pemesanan kembali barang yang tidak efisien</a:t>
            </a:r>
          </a:p>
          <a:p>
            <a:r>
              <a:rPr lang="id-ID" dirty="0"/>
              <a:t>biaya operasi yang tinggi</a:t>
            </a:r>
          </a:p>
          <a:p>
            <a:r>
              <a:rPr lang="id-ID" dirty="0"/>
              <a:t>file-file </a:t>
            </a:r>
            <a:r>
              <a:rPr lang="id-ID" dirty="0" smtClean="0"/>
              <a:t>yang </a:t>
            </a:r>
            <a:r>
              <a:rPr lang="id-ID" dirty="0"/>
              <a:t>kurang teratur </a:t>
            </a:r>
            <a:endParaRPr lang="id-ID" dirty="0" smtClean="0"/>
          </a:p>
          <a:p>
            <a:r>
              <a:rPr lang="id-ID" dirty="0"/>
              <a:t>keluhan dari supplier karena tertundanya pembayaran</a:t>
            </a:r>
          </a:p>
          <a:p>
            <a:r>
              <a:rPr lang="id-ID" dirty="0"/>
              <a:t>tumpukan  back-order  (tertundanya  pengiriman  karena  kurangnya </a:t>
            </a:r>
          </a:p>
          <a:p>
            <a:r>
              <a:rPr lang="id-ID" dirty="0"/>
              <a:t>persediaan barang)</a:t>
            </a:r>
          </a:p>
          <a:p>
            <a:r>
              <a:rPr lang="id-ID" dirty="0"/>
              <a:t>investasi yang tidak efisien</a:t>
            </a:r>
          </a:p>
          <a:p>
            <a:r>
              <a:rPr lang="id-ID" dirty="0"/>
              <a:t>peramalan penjualan dan produksi tidak tepat</a:t>
            </a:r>
          </a:p>
          <a:p>
            <a:r>
              <a:rPr lang="id-ID" dirty="0"/>
              <a:t>kapasitas produksi yang menganggur (idle capacities)</a:t>
            </a:r>
          </a:p>
          <a:p>
            <a:r>
              <a:rPr lang="id-ID" dirty="0"/>
              <a:t>pekerjaan manajer yang terlalu praktis</a:t>
            </a:r>
          </a:p>
        </p:txBody>
      </p:sp>
    </p:spTree>
    <p:extLst>
      <p:ext uri="{BB962C8B-B14F-4D97-AF65-F5344CB8AC3E}">
        <p14:creationId xmlns:p14="http://schemas.microsoft.com/office/powerpoint/2010/main" val="241789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 </a:t>
            </a:r>
            <a:r>
              <a:rPr lang="id-ID" dirty="0" smtClean="0"/>
              <a:t>Hal Utama Pengembangan 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Produk.  Produk  adalah  produk  yang  harus  dihasilkan  pada  setiap  tahap </a:t>
            </a:r>
            <a:r>
              <a:rPr lang="id-ID" dirty="0" smtClean="0"/>
              <a:t>pengembangan  </a:t>
            </a:r>
            <a:r>
              <a:rPr lang="id-ID" dirty="0"/>
              <a:t>sistem  informasi.  Kesalahan  dalam  pembuatan  produk </a:t>
            </a:r>
            <a:r>
              <a:rPr lang="id-ID" dirty="0" smtClean="0"/>
              <a:t>dalam </a:t>
            </a:r>
            <a:r>
              <a:rPr lang="id-ID" dirty="0"/>
              <a:t>setiap tahap akan menyebabkan kesalahan yang semakin besar pada </a:t>
            </a:r>
            <a:r>
              <a:rPr lang="id-ID" dirty="0" smtClean="0"/>
              <a:t>produk </a:t>
            </a:r>
            <a:r>
              <a:rPr lang="id-ID" dirty="0"/>
              <a:t>akhir.</a:t>
            </a:r>
          </a:p>
          <a:p>
            <a:pPr algn="just"/>
            <a:r>
              <a:rPr lang="id-ID" dirty="0"/>
              <a:t>Proses. Proses adalah proses pengembangan sistem informasi. Proses ini </a:t>
            </a:r>
            <a:r>
              <a:rPr lang="id-ID" dirty="0" smtClean="0"/>
              <a:t>meliputi  </a:t>
            </a:r>
            <a:r>
              <a:rPr lang="id-ID" dirty="0"/>
              <a:t>tahapan  pengembangan  mulai  dari  tahap  feasibility  </a:t>
            </a:r>
            <a:r>
              <a:rPr lang="id-ID" dirty="0" smtClean="0"/>
              <a:t>sampai implementation</a:t>
            </a:r>
            <a:r>
              <a:rPr lang="id-ID" dirty="0"/>
              <a:t>.  Jika  proses  tersebut  tidak  dilaksanakan  sesuai  dengan </a:t>
            </a:r>
            <a:r>
              <a:rPr lang="id-ID" dirty="0" smtClean="0"/>
              <a:t>jadwal </a:t>
            </a:r>
            <a:r>
              <a:rPr lang="id-ID" dirty="0"/>
              <a:t>maka kemungkinan kegagalan proyek menjadi semakin besar</a:t>
            </a:r>
          </a:p>
        </p:txBody>
      </p:sp>
    </p:spTree>
    <p:extLst>
      <p:ext uri="{BB962C8B-B14F-4D97-AF65-F5344CB8AC3E}">
        <p14:creationId xmlns:p14="http://schemas.microsoft.com/office/powerpoint/2010/main" val="11421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</a:t>
            </a:r>
            <a:r>
              <a:rPr lang="id-ID" b="1" dirty="0" smtClean="0"/>
              <a:t> Analisa Desain Sistem Informasi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Pendahuluan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Kontrak Perkuliahan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</a:t>
            </a:r>
            <a:r>
              <a:rPr lang="id-ID" dirty="0" smtClean="0">
                <a:latin typeface="Agency FB" panose="020B0503020202020204" pitchFamily="34" charset="0"/>
              </a:rPr>
              <a:t>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Tim Pengembang Sistem Informasi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id-ID" dirty="0"/>
              <a:t>Project  Leader  yaitu  penanggung  jawab  utama  proyek </a:t>
            </a:r>
            <a:endParaRPr lang="id-ID" dirty="0" smtClean="0"/>
          </a:p>
          <a:p>
            <a:pPr algn="just"/>
            <a:r>
              <a:rPr lang="id-ID" dirty="0"/>
              <a:t>System  Analyst  yaitu  orang  yang  bertugas  untuk  melakukan  analisis </a:t>
            </a:r>
            <a:r>
              <a:rPr lang="id-ID" dirty="0" smtClean="0"/>
              <a:t>terhadap  </a:t>
            </a:r>
            <a:r>
              <a:rPr lang="id-ID" dirty="0"/>
              <a:t>kebutuhan  user  dan  kemudian  mendokumentasikan  kebutuhan </a:t>
            </a:r>
            <a:r>
              <a:rPr lang="id-ID" dirty="0" smtClean="0"/>
              <a:t>user  </a:t>
            </a:r>
            <a:r>
              <a:rPr lang="id-ID" dirty="0"/>
              <a:t>tersebut  dalam  suatu  dokumen  teknis  yang  mudah  dipahami  oleh </a:t>
            </a:r>
            <a:r>
              <a:rPr lang="id-ID" dirty="0" smtClean="0"/>
              <a:t>anggota </a:t>
            </a:r>
            <a:r>
              <a:rPr lang="id-ID" dirty="0"/>
              <a:t>tim pengembangan sistem  </a:t>
            </a:r>
            <a:r>
              <a:rPr lang="id-ID" dirty="0" smtClean="0"/>
              <a:t>informasi</a:t>
            </a:r>
          </a:p>
          <a:p>
            <a:pPr algn="just"/>
            <a:r>
              <a:rPr lang="id-ID" dirty="0"/>
              <a:t>System  Designer  yaitu  orang  yang  bertugas  untuk  mendesain  sistem </a:t>
            </a:r>
            <a:r>
              <a:rPr lang="id-ID" dirty="0" smtClean="0"/>
              <a:t>berdasarkan </a:t>
            </a:r>
            <a:r>
              <a:rPr lang="id-ID" dirty="0"/>
              <a:t>dokumen kebutuhan user.</a:t>
            </a:r>
          </a:p>
          <a:p>
            <a:pPr algn="just"/>
            <a:r>
              <a:rPr lang="id-ID" dirty="0"/>
              <a:t>Programmer  yaitu  orang  yang  bertugas  untuk  mengimplementasikan </a:t>
            </a:r>
            <a:r>
              <a:rPr lang="id-ID" dirty="0" smtClean="0"/>
              <a:t>desain </a:t>
            </a:r>
            <a:r>
              <a:rPr lang="id-ID" dirty="0"/>
              <a:t>tersebut menjadi kode program.</a:t>
            </a:r>
          </a:p>
          <a:p>
            <a:pPr algn="just"/>
            <a:r>
              <a:rPr lang="id-ID" dirty="0"/>
              <a:t>Software  Quality  Assurance  (SQA)  yaitu  orang  yang  bertugas  untuk </a:t>
            </a:r>
            <a:r>
              <a:rPr lang="id-ID" dirty="0" smtClean="0"/>
              <a:t>memastikan  </a:t>
            </a:r>
            <a:r>
              <a:rPr lang="id-ID" dirty="0"/>
              <a:t>semua  proses  pengembangan  sistem  informasi  berjalan </a:t>
            </a:r>
            <a:r>
              <a:rPr lang="id-ID" dirty="0" smtClean="0"/>
              <a:t>dengan  </a:t>
            </a:r>
            <a:r>
              <a:rPr lang="id-ID" dirty="0"/>
              <a:t>baik  dan  memastikan  produk  yang  dihasilkan  sesuai  yang </a:t>
            </a:r>
            <a:r>
              <a:rPr lang="id-ID" dirty="0" smtClean="0"/>
              <a:t>diharapkan</a:t>
            </a:r>
            <a:r>
              <a:rPr lang="id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626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Metodologi  Pengembangan  Sistem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id-ID" dirty="0"/>
              <a:t>Architected Rapid</a:t>
            </a:r>
          </a:p>
          <a:p>
            <a:pPr algn="just"/>
            <a:r>
              <a:rPr lang="id-ID" dirty="0"/>
              <a:t>Application Development (Architected RAD)</a:t>
            </a:r>
          </a:p>
          <a:p>
            <a:pPr algn="just"/>
            <a:r>
              <a:rPr lang="id-ID" dirty="0"/>
              <a:t>Dynamic Systems Development Methodology (DSDM)</a:t>
            </a:r>
          </a:p>
          <a:p>
            <a:pPr algn="just"/>
            <a:r>
              <a:rPr lang="id-ID" dirty="0"/>
              <a:t>Joint Application Development (JAD)</a:t>
            </a:r>
          </a:p>
          <a:p>
            <a:pPr algn="just"/>
            <a:r>
              <a:rPr lang="id-ID" dirty="0"/>
              <a:t>Information Engineering (IE)</a:t>
            </a:r>
          </a:p>
          <a:p>
            <a:pPr algn="just"/>
            <a:r>
              <a:rPr lang="id-ID" dirty="0"/>
              <a:t>Rapid Application Development (RAD)</a:t>
            </a:r>
          </a:p>
          <a:p>
            <a:pPr algn="just"/>
            <a:r>
              <a:rPr lang="id-ID" dirty="0"/>
              <a:t>Rational Unified Process (RUP)</a:t>
            </a:r>
          </a:p>
          <a:p>
            <a:pPr algn="just"/>
            <a:r>
              <a:rPr lang="id-ID" dirty="0"/>
              <a:t>Structured Analysis and Design (SAD)</a:t>
            </a:r>
          </a:p>
          <a:p>
            <a:pPr algn="just"/>
            <a:r>
              <a:rPr lang="id-ID" dirty="0"/>
              <a:t>eXtreme Programming (XP)</a:t>
            </a:r>
          </a:p>
        </p:txBody>
      </p:sp>
    </p:spTree>
    <p:extLst>
      <p:ext uri="{BB962C8B-B14F-4D97-AF65-F5344CB8AC3E}">
        <p14:creationId xmlns:p14="http://schemas.microsoft.com/office/powerpoint/2010/main" val="27017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Perencanaan </a:t>
            </a:r>
            <a:r>
              <a:rPr lang="id-ID" dirty="0" smtClean="0"/>
              <a:t>Sistem?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/>
              <a:t>Perencanaan sistem atau feasibility  adalah tahap pertama yang harus dilakukan </a:t>
            </a:r>
            <a:r>
              <a:rPr lang="id-ID" dirty="0" smtClean="0"/>
              <a:t>sebelum  </a:t>
            </a:r>
            <a:r>
              <a:rPr lang="id-ID" dirty="0"/>
              <a:t>mulai  melakukan  pengembangan  sistem  informasi</a:t>
            </a:r>
            <a:r>
              <a:rPr lang="id-ID" dirty="0" smtClean="0"/>
              <a:t>.</a:t>
            </a:r>
          </a:p>
          <a:p>
            <a:pPr algn="just"/>
            <a:r>
              <a:rPr lang="id-ID" dirty="0" smtClean="0"/>
              <a:t>Terdapat beberapa  </a:t>
            </a:r>
            <a:r>
              <a:rPr lang="id-ID" dirty="0"/>
              <a:t>hal  yang  sebaiknya  dilakukan  pada  tahap  ini,  antara  lain  adalah </a:t>
            </a:r>
            <a:r>
              <a:rPr lang="id-ID" dirty="0" smtClean="0"/>
              <a:t>mendefinisikan  </a:t>
            </a:r>
            <a:r>
              <a:rPr lang="id-ID" dirty="0"/>
              <a:t>proyek,  memodelkan  proyek,  membuat  perkiraan  anggaran </a:t>
            </a:r>
            <a:r>
              <a:rPr lang="id-ID" dirty="0" smtClean="0"/>
              <a:t>dan  </a:t>
            </a:r>
            <a:r>
              <a:rPr lang="id-ID" dirty="0"/>
              <a:t>penjadwalan  </a:t>
            </a:r>
            <a:r>
              <a:rPr lang="id-ID" dirty="0" smtClean="0"/>
              <a:t>proyek, menyeimbangkan  </a:t>
            </a:r>
            <a:r>
              <a:rPr lang="id-ID" dirty="0"/>
              <a:t>rencana  proyek  dan  </a:t>
            </a:r>
            <a:r>
              <a:rPr lang="id-ID" dirty="0" smtClean="0"/>
              <a:t>menyetujui rencana </a:t>
            </a:r>
            <a:r>
              <a:rPr lang="id-ID" dirty="0"/>
              <a:t>proyek.</a:t>
            </a:r>
          </a:p>
        </p:txBody>
      </p:sp>
    </p:spTree>
    <p:extLst>
      <p:ext uri="{BB962C8B-B14F-4D97-AF65-F5344CB8AC3E}">
        <p14:creationId xmlns:p14="http://schemas.microsoft.com/office/powerpoint/2010/main" val="35963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Perlunya Perencanaan </a:t>
            </a:r>
            <a:r>
              <a:rPr lang="id-ID" dirty="0" smtClean="0"/>
              <a:t>Sistem?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aktivitas  yang  harus  dilaksanakan </a:t>
            </a:r>
            <a:r>
              <a:rPr lang="id-ID" dirty="0" smtClean="0"/>
              <a:t>sebelum  </a:t>
            </a:r>
            <a:r>
              <a:rPr lang="id-ID" dirty="0"/>
              <a:t>dikembangkannnya  sebuah  </a:t>
            </a:r>
            <a:r>
              <a:rPr lang="id-ID" dirty="0" smtClean="0"/>
              <a:t>sistem</a:t>
            </a:r>
          </a:p>
          <a:p>
            <a:r>
              <a:rPr lang="id-ID" dirty="0"/>
              <a:t>Perencanaan  </a:t>
            </a:r>
            <a:r>
              <a:rPr lang="id-ID" dirty="0" smtClean="0"/>
              <a:t>sistem </a:t>
            </a:r>
            <a:r>
              <a:rPr lang="id-ID" dirty="0"/>
              <a:t>dilakukan : pembangunan/pengembangan sistem sesuai  blueprint  yang ada, </a:t>
            </a:r>
            <a:r>
              <a:rPr lang="id-ID" dirty="0" smtClean="0"/>
              <a:t>yang  </a:t>
            </a:r>
            <a:r>
              <a:rPr lang="id-ID" dirty="0"/>
              <a:t>sesuai  dengan  visi,  misi,  tujuan  dan  sasaran  organisasi.</a:t>
            </a:r>
          </a:p>
        </p:txBody>
      </p:sp>
    </p:spTree>
    <p:extLst>
      <p:ext uri="{BB962C8B-B14F-4D97-AF65-F5344CB8AC3E}">
        <p14:creationId xmlns:p14="http://schemas.microsoft.com/office/powerpoint/2010/main" val="383455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Karakteristik  orang  </a:t>
            </a:r>
            <a:r>
              <a:rPr lang="id-ID" dirty="0"/>
              <a:t>yang  terlibat  pengambilan </a:t>
            </a:r>
            <a:br>
              <a:rPr lang="id-ID" dirty="0"/>
            </a:br>
            <a:r>
              <a:rPr lang="id-ID" dirty="0"/>
              <a:t>keputusan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596510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013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Dokumen  Proposal  Proyek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1" y="1658982"/>
            <a:ext cx="4282016" cy="4859675"/>
          </a:xfrm>
        </p:spPr>
        <p:txBody>
          <a:bodyPr>
            <a:normAutofit/>
          </a:bodyPr>
          <a:lstStyle/>
          <a:p>
            <a:r>
              <a:rPr lang="id-ID" dirty="0" smtClean="0"/>
              <a:t>Dokumen  </a:t>
            </a:r>
            <a:r>
              <a:rPr lang="id-ID" dirty="0"/>
              <a:t>proposal  </a:t>
            </a:r>
            <a:r>
              <a:rPr lang="id-ID" dirty="0" smtClean="0"/>
              <a:t>proyek, minimal ada : </a:t>
            </a:r>
          </a:p>
          <a:p>
            <a:pPr lvl="1"/>
            <a:r>
              <a:rPr lang="id-ID" dirty="0"/>
              <a:t>Keuntungan diperoleh  calon  pengguna  dengan  adanya  </a:t>
            </a:r>
            <a:r>
              <a:rPr lang="id-ID" dirty="0" smtClean="0"/>
              <a:t>sistem baru</a:t>
            </a:r>
            <a:endParaRPr lang="id-ID" dirty="0"/>
          </a:p>
          <a:p>
            <a:pPr lvl="1"/>
            <a:r>
              <a:rPr lang="id-ID" dirty="0" smtClean="0"/>
              <a:t>Rencana </a:t>
            </a:r>
            <a:r>
              <a:rPr lang="id-ID" dirty="0"/>
              <a:t>biaya yang dibutuhkan untuk pengembangan, </a:t>
            </a:r>
            <a:endParaRPr lang="id-ID" dirty="0" smtClean="0"/>
          </a:p>
          <a:p>
            <a:pPr lvl="1"/>
            <a:r>
              <a:rPr lang="id-ID" dirty="0"/>
              <a:t>Waktu yang dibutuhkan untuk pengembangan sistem</a:t>
            </a:r>
            <a:endParaRPr lang="id-ID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954" y="1658982"/>
            <a:ext cx="44767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Proses Perencanaan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id-ID" dirty="0"/>
              <a:t>menetapkan suatu kerangka kerja strategi menyeluruh untuk memenuhi </a:t>
            </a:r>
            <a:r>
              <a:rPr lang="id-ID" dirty="0" smtClean="0"/>
              <a:t>kebutuhan </a:t>
            </a:r>
            <a:r>
              <a:rPr lang="id-ID" dirty="0"/>
              <a:t>informasi pemakai.</a:t>
            </a:r>
          </a:p>
          <a:p>
            <a:pPr algn="just"/>
            <a:r>
              <a:rPr lang="id-ID" dirty="0"/>
              <a:t>melibatkan manajer senior, pemakai senior dan profesional sistem.</a:t>
            </a:r>
          </a:p>
          <a:p>
            <a:pPr algn="just"/>
            <a:r>
              <a:rPr lang="id-ID" dirty="0"/>
              <a:t>memastikan bahwa proyek yang diusulkan dievaluasi dan diprioritaskan.</a:t>
            </a:r>
          </a:p>
          <a:p>
            <a:pPr algn="just"/>
            <a:r>
              <a:rPr lang="id-ID" dirty="0"/>
              <a:t>memenuhi alasan untuk melakukan perencanaan sistem: </a:t>
            </a:r>
            <a:endParaRPr lang="id-ID" dirty="0" smtClean="0"/>
          </a:p>
          <a:p>
            <a:pPr lvl="1" algn="just"/>
            <a:r>
              <a:rPr lang="id-ID" dirty="0"/>
              <a:t>dihubungkan dengan rencana bisnis</a:t>
            </a:r>
          </a:p>
          <a:p>
            <a:pPr lvl="1" algn="just"/>
            <a:r>
              <a:rPr lang="id-ID" dirty="0" smtClean="0"/>
              <a:t>menghindari </a:t>
            </a:r>
            <a:r>
              <a:rPr lang="id-ID" dirty="0"/>
              <a:t>sejumlah </a:t>
            </a:r>
            <a:r>
              <a:rPr lang="id-ID" dirty="0" smtClean="0"/>
              <a:t>kerugian</a:t>
            </a:r>
          </a:p>
          <a:p>
            <a:pPr algn="just"/>
            <a:r>
              <a:rPr lang="id-ID" dirty="0"/>
              <a:t>membagi  tugas   dan  tanggung  jawab  pada  orang  yang  merencanakan </a:t>
            </a:r>
            <a:r>
              <a:rPr lang="id-ID" dirty="0" smtClean="0"/>
              <a:t>sistem</a:t>
            </a:r>
            <a:r>
              <a:rPr lang="id-ID" dirty="0"/>
              <a:t>:</a:t>
            </a:r>
          </a:p>
          <a:p>
            <a:pPr lvl="1" algn="just"/>
            <a:r>
              <a:rPr lang="id-ID" dirty="0" smtClean="0"/>
              <a:t>Steering  </a:t>
            </a:r>
            <a:r>
              <a:rPr lang="id-ID" dirty="0"/>
              <a:t>Committee  (SC),   Chief  Information  Officer  (CIO),  Chief </a:t>
            </a:r>
            <a:r>
              <a:rPr lang="id-ID" dirty="0" smtClean="0"/>
              <a:t>Executive  </a:t>
            </a:r>
            <a:r>
              <a:rPr lang="id-ID" dirty="0"/>
              <a:t>Officer  (CEO),  Chief  Financial  Officer  (CFO)  dan  Eksekutif </a:t>
            </a:r>
            <a:r>
              <a:rPr lang="id-ID" dirty="0" smtClean="0"/>
              <a:t>Senior</a:t>
            </a:r>
            <a:r>
              <a:rPr lang="id-ID" dirty="0"/>
              <a:t>.</a:t>
            </a:r>
          </a:p>
          <a:p>
            <a:pPr algn="just"/>
            <a:r>
              <a:rPr lang="id-ID" dirty="0" smtClean="0"/>
              <a:t>Tugas </a:t>
            </a:r>
            <a:r>
              <a:rPr lang="id-ID" dirty="0"/>
              <a:t>SC : merupakan penghubung antara tujuan bisnis dan sistem </a:t>
            </a:r>
            <a:r>
              <a:rPr lang="id-ID" dirty="0" smtClean="0"/>
              <a:t>informasi </a:t>
            </a:r>
            <a:r>
              <a:rPr lang="id-ID" dirty="0"/>
              <a:t>yang membantu untuk mencapai tujuan tersebut. </a:t>
            </a:r>
          </a:p>
        </p:txBody>
      </p:sp>
    </p:spTree>
    <p:extLst>
      <p:ext uri="{BB962C8B-B14F-4D97-AF65-F5344CB8AC3E}">
        <p14:creationId xmlns:p14="http://schemas.microsoft.com/office/powerpoint/2010/main" val="15886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Proses Perencanaan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membuat komponen laporan:</a:t>
            </a:r>
          </a:p>
          <a:p>
            <a:pPr marL="896938" lvl="1" indent="-439738" algn="just"/>
            <a:r>
              <a:rPr lang="id-ID" dirty="0" smtClean="0"/>
              <a:t>komponen  </a:t>
            </a:r>
            <a:r>
              <a:rPr lang="id-ID" dirty="0"/>
              <a:t>keseluruhan  berhubungan  dengan  sumber  daya  yg  akan </a:t>
            </a:r>
            <a:r>
              <a:rPr lang="id-ID" dirty="0" smtClean="0"/>
              <a:t>diperoleh  </a:t>
            </a:r>
            <a:r>
              <a:rPr lang="id-ID" dirty="0"/>
              <a:t>(3-5  tahun),  meliputi  :  personil  baru,  hardware,  software, </a:t>
            </a:r>
            <a:r>
              <a:rPr lang="id-ID" dirty="0" smtClean="0"/>
              <a:t>peralatan </a:t>
            </a:r>
            <a:r>
              <a:rPr lang="id-ID" dirty="0"/>
              <a:t>telekomunikasi, lokasi computer dan keamanan.</a:t>
            </a:r>
          </a:p>
          <a:p>
            <a:pPr marL="896938" lvl="1" indent="-439738" algn="just"/>
            <a:r>
              <a:rPr lang="id-ID" dirty="0" smtClean="0"/>
              <a:t>komponen  </a:t>
            </a:r>
            <a:r>
              <a:rPr lang="id-ID" dirty="0"/>
              <a:t>aplikasi:  suatu  portfolio  yang  disetujui  dari  </a:t>
            </a:r>
            <a:r>
              <a:rPr lang="id-ID" dirty="0" smtClean="0"/>
              <a:t>proposal proyek </a:t>
            </a:r>
            <a:r>
              <a:rPr lang="id-ID" dirty="0"/>
              <a:t>sistem, secara luas menyatakan apa saja yang termasuk dalam </a:t>
            </a:r>
            <a:r>
              <a:rPr lang="id-ID" dirty="0" smtClean="0"/>
              <a:t>komponen </a:t>
            </a:r>
            <a:r>
              <a:rPr lang="id-ID" dirty="0"/>
              <a:t>keseluruhan.</a:t>
            </a:r>
          </a:p>
          <a:p>
            <a:pPr algn="just"/>
            <a:r>
              <a:rPr lang="id-ID" dirty="0"/>
              <a:t>melakukan komunikasi dengan analis sistem</a:t>
            </a:r>
          </a:p>
          <a:p>
            <a:pPr marL="896938" lvl="1" indent="-439738" algn="just"/>
            <a:r>
              <a:rPr lang="id-ID" dirty="0" smtClean="0"/>
              <a:t>keduanya  </a:t>
            </a:r>
            <a:r>
              <a:rPr lang="id-ID" dirty="0"/>
              <a:t>berhubungan  dengan  proses  mendefinisikan  kebutuhan </a:t>
            </a:r>
            <a:r>
              <a:rPr lang="id-ID" dirty="0" smtClean="0"/>
              <a:t>pemakai</a:t>
            </a:r>
            <a:endParaRPr lang="id-ID" dirty="0"/>
          </a:p>
          <a:p>
            <a:pPr marL="896938" lvl="1" indent="-439738" algn="just"/>
            <a:r>
              <a:rPr lang="id-ID" dirty="0" smtClean="0"/>
              <a:t>perbedaannya </a:t>
            </a:r>
            <a:r>
              <a:rPr lang="id-ID" dirty="0"/>
              <a:t>pada cakupan dan tahap </a:t>
            </a:r>
            <a:r>
              <a:rPr lang="id-ID" dirty="0" smtClean="0"/>
              <a:t>rinci</a:t>
            </a:r>
          </a:p>
          <a:p>
            <a:pPr algn="just"/>
            <a:r>
              <a:rPr lang="id-ID" dirty="0"/>
              <a:t>memastikan bahwa pada perencanaan sistem, suatu sistem yang diusulkan </a:t>
            </a:r>
            <a:r>
              <a:rPr lang="id-ID" dirty="0" smtClean="0"/>
              <a:t>harus  </a:t>
            </a:r>
            <a:r>
              <a:rPr lang="id-ID" dirty="0"/>
              <a:t>layak  dan  mendukung  faktor  strategik. </a:t>
            </a:r>
          </a:p>
        </p:txBody>
      </p:sp>
    </p:spTree>
    <p:extLst>
      <p:ext uri="{BB962C8B-B14F-4D97-AF65-F5344CB8AC3E}">
        <p14:creationId xmlns:p14="http://schemas.microsoft.com/office/powerpoint/2010/main" val="5835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Pemodelan Proyek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fokus  pada  pembuatan  simulasi  mengenai </a:t>
            </a:r>
            <a:r>
              <a:rPr lang="id-ID" dirty="0" smtClean="0"/>
              <a:t>usaha  </a:t>
            </a:r>
            <a:r>
              <a:rPr lang="id-ID" dirty="0"/>
              <a:t>yang  dibutuhkan  untuk  mencapai  tujuan  </a:t>
            </a:r>
            <a:r>
              <a:rPr lang="id-ID" dirty="0" smtClean="0"/>
              <a:t>proyek.</a:t>
            </a:r>
          </a:p>
          <a:p>
            <a:pPr algn="just"/>
            <a:r>
              <a:rPr lang="id-ID" dirty="0" smtClean="0"/>
              <a:t>Pemodelan  </a:t>
            </a:r>
            <a:r>
              <a:rPr lang="id-ID" dirty="0"/>
              <a:t>ini </a:t>
            </a:r>
            <a:r>
              <a:rPr lang="id-ID" dirty="0" smtClean="0"/>
              <a:t>menghasilkan </a:t>
            </a:r>
            <a:r>
              <a:rPr lang="id-ID" dirty="0"/>
              <a:t>sebuah WBS (Work Breakdown Structure) yang digunakan untuk </a:t>
            </a:r>
            <a:r>
              <a:rPr lang="id-ID" dirty="0" smtClean="0"/>
              <a:t>menentukan  </a:t>
            </a:r>
            <a:r>
              <a:rPr lang="id-ID" dirty="0"/>
              <a:t>semua  usaha  yang  dibutuhkan  untuk  menyelesaikan  proyek </a:t>
            </a:r>
            <a:r>
              <a:rPr lang="id-ID" dirty="0" smtClean="0"/>
              <a:t>dengan  </a:t>
            </a:r>
            <a:r>
              <a:rPr lang="id-ID" dirty="0"/>
              <a:t>sukses.  </a:t>
            </a:r>
            <a:endParaRPr lang="id-ID" dirty="0" smtClean="0"/>
          </a:p>
          <a:p>
            <a:pPr algn="just"/>
            <a:r>
              <a:rPr lang="id-ID" dirty="0" smtClean="0"/>
              <a:t>WBS  </a:t>
            </a:r>
            <a:r>
              <a:rPr lang="id-ID" dirty="0"/>
              <a:t>adalah  daftar  semua  pekerjaan  yang  harus  dilakukan </a:t>
            </a:r>
            <a:r>
              <a:rPr lang="id-ID" dirty="0" smtClean="0"/>
              <a:t>untuk </a:t>
            </a:r>
            <a:r>
              <a:rPr lang="id-ID" dirty="0"/>
              <a:t>menghasilkan produk yang diinginkan.</a:t>
            </a:r>
          </a:p>
        </p:txBody>
      </p:sp>
    </p:spTree>
    <p:extLst>
      <p:ext uri="{BB962C8B-B14F-4D97-AF65-F5344CB8AC3E}">
        <p14:creationId xmlns:p14="http://schemas.microsoft.com/office/powerpoint/2010/main" val="34811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Work Breakdown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Teknik untuk : </a:t>
            </a:r>
            <a:endParaRPr lang="id-ID" dirty="0" smtClean="0"/>
          </a:p>
          <a:p>
            <a:pPr lvl="1"/>
            <a:r>
              <a:rPr lang="id-ID" dirty="0" smtClean="0"/>
              <a:t>Membagi </a:t>
            </a:r>
            <a:r>
              <a:rPr lang="id-ID" dirty="0"/>
              <a:t>keseluruhan proyek ke dalam komponenkomponen </a:t>
            </a:r>
            <a:endParaRPr lang="id-ID" dirty="0" smtClean="0"/>
          </a:p>
          <a:p>
            <a:pPr lvl="1"/>
            <a:r>
              <a:rPr lang="id-ID" dirty="0" smtClean="0"/>
              <a:t>Memecah </a:t>
            </a:r>
            <a:r>
              <a:rPr lang="id-ID" dirty="0"/>
              <a:t>komponen ke level-level berikutnya sampai dengan tugas </a:t>
            </a:r>
            <a:endParaRPr lang="id-ID" dirty="0" smtClean="0"/>
          </a:p>
          <a:p>
            <a:pPr lvl="1"/>
            <a:r>
              <a:rPr lang="id-ID" dirty="0" smtClean="0"/>
              <a:t>Sampai </a:t>
            </a:r>
            <a:r>
              <a:rPr lang="id-ID" dirty="0"/>
              <a:t>dengan setiap tugas merupakan unit yang dapat dikelola (misalnya oleh manajer </a:t>
            </a:r>
            <a:r>
              <a:rPr lang="id-ID" dirty="0" smtClean="0"/>
              <a:t>teknik)</a:t>
            </a:r>
          </a:p>
          <a:p>
            <a:pPr lvl="2"/>
            <a:r>
              <a:rPr lang="id-ID" dirty="0" smtClean="0"/>
              <a:t>Direncanakan </a:t>
            </a:r>
          </a:p>
          <a:p>
            <a:pPr lvl="2"/>
            <a:r>
              <a:rPr lang="id-ID" dirty="0" smtClean="0"/>
              <a:t>Dianggarkan</a:t>
            </a:r>
          </a:p>
          <a:p>
            <a:pPr lvl="2"/>
            <a:r>
              <a:rPr lang="id-ID" dirty="0" smtClean="0"/>
              <a:t>Dijadwalkan</a:t>
            </a:r>
          </a:p>
          <a:p>
            <a:pPr lvl="2"/>
            <a:r>
              <a:rPr lang="id-ID" dirty="0" smtClean="0"/>
              <a:t>Dikendalikan</a:t>
            </a:r>
          </a:p>
          <a:p>
            <a:pPr lvl="1"/>
            <a:r>
              <a:rPr lang="id-ID" dirty="0" smtClean="0"/>
              <a:t>Menampilkan </a:t>
            </a:r>
            <a:r>
              <a:rPr lang="id-ID" dirty="0"/>
              <a:t>gambar/grafik tentang hirarki proyek</a:t>
            </a:r>
          </a:p>
        </p:txBody>
      </p:sp>
    </p:spTree>
    <p:extLst>
      <p:ext uri="{BB962C8B-B14F-4D97-AF65-F5344CB8AC3E}">
        <p14:creationId xmlns:p14="http://schemas.microsoft.com/office/powerpoint/2010/main" val="24207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1) Sistem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75"/>
            <a:ext cx="7583328" cy="15001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 smtClean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623516" y="4589475"/>
            <a:ext cx="3791664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lphaLcParenR" startAt="5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2820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Work Breakdown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Tujuan : </a:t>
            </a:r>
            <a:endParaRPr lang="id-ID" dirty="0" smtClean="0"/>
          </a:p>
          <a:p>
            <a:pPr lvl="1"/>
            <a:r>
              <a:rPr lang="id-ID" dirty="0" smtClean="0"/>
              <a:t>Melengkapi </a:t>
            </a:r>
            <a:r>
              <a:rPr lang="id-ID" dirty="0"/>
              <a:t>komunikasi antar personel </a:t>
            </a:r>
            <a:r>
              <a:rPr lang="id-ID" dirty="0" smtClean="0"/>
              <a:t>proyek</a:t>
            </a:r>
          </a:p>
          <a:p>
            <a:pPr lvl="1"/>
            <a:r>
              <a:rPr lang="id-ID" dirty="0" smtClean="0"/>
              <a:t>Menjaga </a:t>
            </a:r>
            <a:r>
              <a:rPr lang="id-ID" dirty="0"/>
              <a:t>konsistensi dalam pengendalian dan </a:t>
            </a:r>
            <a:r>
              <a:rPr lang="id-ID" dirty="0" smtClean="0"/>
              <a:t>pelaporan</a:t>
            </a:r>
          </a:p>
          <a:p>
            <a:pPr lvl="1"/>
            <a:r>
              <a:rPr lang="id-ID" dirty="0" smtClean="0"/>
              <a:t>Cara </a:t>
            </a:r>
            <a:r>
              <a:rPr lang="id-ID" dirty="0"/>
              <a:t>efektif untuk melengkapi tugas </a:t>
            </a:r>
            <a:r>
              <a:rPr lang="id-ID" dirty="0" smtClean="0"/>
              <a:t>manajemen</a:t>
            </a:r>
          </a:p>
          <a:p>
            <a:pPr lvl="1"/>
            <a:r>
              <a:rPr lang="id-ID" dirty="0" smtClean="0"/>
              <a:t>Manfaat :</a:t>
            </a:r>
          </a:p>
          <a:p>
            <a:pPr lvl="2"/>
            <a:r>
              <a:rPr lang="id-ID" dirty="0" smtClean="0"/>
              <a:t>Mengurangi kompleksitas</a:t>
            </a:r>
          </a:p>
          <a:p>
            <a:pPr lvl="2"/>
            <a:r>
              <a:rPr lang="id-ID" dirty="0" smtClean="0"/>
              <a:t>Fasilitas </a:t>
            </a:r>
            <a:r>
              <a:rPr lang="id-ID" dirty="0"/>
              <a:t>penjadwalan dan pengendalian</a:t>
            </a:r>
          </a:p>
        </p:txBody>
      </p:sp>
    </p:spTree>
    <p:extLst>
      <p:ext uri="{BB962C8B-B14F-4D97-AF65-F5344CB8AC3E}">
        <p14:creationId xmlns:p14="http://schemas.microsoft.com/office/powerpoint/2010/main" val="36771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WBS (bentuk hirarki)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58981"/>
            <a:ext cx="8463511" cy="411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5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WBS (bentuk hirarki)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6" y="1658982"/>
            <a:ext cx="8808508" cy="48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WBS (bentuk struktur 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/>
              <a:t>1.0 </a:t>
            </a:r>
            <a:r>
              <a:rPr lang="id-ID" sz="2000" dirty="0" smtClean="0"/>
              <a:t>Konsep</a:t>
            </a:r>
          </a:p>
          <a:p>
            <a:pPr marL="22858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 smtClean="0"/>
              <a:t>1.1 </a:t>
            </a:r>
            <a:r>
              <a:rPr lang="id-ID" sz="2000" dirty="0"/>
              <a:t>Evaluasi sistem yang </a:t>
            </a:r>
            <a:r>
              <a:rPr lang="id-ID" sz="2000" dirty="0" smtClean="0"/>
              <a:t>ada</a:t>
            </a:r>
          </a:p>
          <a:p>
            <a:pPr marL="22858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 smtClean="0"/>
              <a:t>1.2 </a:t>
            </a:r>
            <a:r>
              <a:rPr lang="id-ID" sz="2000" dirty="0"/>
              <a:t>Pendefinisian kebutuhan </a:t>
            </a:r>
            <a:endParaRPr lang="id-ID" sz="2000" dirty="0" smtClean="0"/>
          </a:p>
          <a:p>
            <a:pPr marL="685764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/>
              <a:t>1.2.1 </a:t>
            </a:r>
            <a:r>
              <a:rPr lang="id-ID" dirty="0"/>
              <a:t>Mendefinisikan kebutuhan pengguna </a:t>
            </a:r>
            <a:endParaRPr lang="id-ID" dirty="0" smtClean="0"/>
          </a:p>
          <a:p>
            <a:pPr marL="685764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/>
              <a:t>1.2.2 </a:t>
            </a:r>
            <a:r>
              <a:rPr lang="id-ID" dirty="0"/>
              <a:t>Mendefinisikan kebutuhan muatan (isi) </a:t>
            </a:r>
            <a:endParaRPr lang="id-ID" dirty="0" smtClean="0"/>
          </a:p>
          <a:p>
            <a:pPr marL="685764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/>
              <a:t>1.2.3 </a:t>
            </a:r>
            <a:r>
              <a:rPr lang="id-ID" dirty="0"/>
              <a:t>Mendefinisikan kebutuhan sistem </a:t>
            </a:r>
            <a:endParaRPr lang="id-ID" dirty="0" smtClean="0"/>
          </a:p>
          <a:p>
            <a:pPr marL="685764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dirty="0" smtClean="0"/>
              <a:t>1.2.4 </a:t>
            </a:r>
            <a:r>
              <a:rPr lang="id-ID" dirty="0"/>
              <a:t>Mendefinisikan kebutuhan kepemilikan server </a:t>
            </a:r>
            <a:endParaRPr lang="id-ID" dirty="0" smtClean="0"/>
          </a:p>
          <a:p>
            <a:pPr marL="22858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 smtClean="0"/>
              <a:t>1.3 </a:t>
            </a:r>
            <a:r>
              <a:rPr lang="id-ID" sz="2000" dirty="0"/>
              <a:t>Mendefinisikan fungsi spesifik </a:t>
            </a:r>
            <a:endParaRPr lang="id-ID" sz="2000" dirty="0" smtClean="0"/>
          </a:p>
          <a:p>
            <a:pPr marL="22858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 smtClean="0"/>
              <a:t>1.4 </a:t>
            </a:r>
            <a:r>
              <a:rPr lang="id-ID" sz="2000" dirty="0"/>
              <a:t>Mendefinisikan resiko dan pendekatan manajemen resiko </a:t>
            </a:r>
            <a:endParaRPr lang="id-ID" sz="2000" dirty="0" smtClean="0"/>
          </a:p>
          <a:p>
            <a:pPr marL="22858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 smtClean="0"/>
              <a:t>1.5 </a:t>
            </a:r>
            <a:r>
              <a:rPr lang="id-ID" sz="2000" dirty="0"/>
              <a:t>Menyusun rencana proyek </a:t>
            </a:r>
            <a:endParaRPr lang="id-ID" sz="2000" dirty="0" smtClean="0"/>
          </a:p>
          <a:p>
            <a:pPr marL="228588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 smtClean="0"/>
              <a:t>1.6 </a:t>
            </a:r>
            <a:r>
              <a:rPr lang="id-ID" sz="2000" dirty="0"/>
              <a:t>Penjelasan kepada tim pengembangan web </a:t>
            </a:r>
            <a:endParaRPr lang="id-ID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 smtClean="0"/>
              <a:t>2.0 </a:t>
            </a:r>
            <a:r>
              <a:rPr lang="id-ID" sz="2000" dirty="0"/>
              <a:t>Desain situs web </a:t>
            </a:r>
            <a:endParaRPr lang="id-ID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 smtClean="0"/>
              <a:t>3.0 </a:t>
            </a:r>
            <a:r>
              <a:rPr lang="id-ID" sz="2000" dirty="0"/>
              <a:t>Membangun (konstruksi) situs web </a:t>
            </a:r>
            <a:endParaRPr lang="id-ID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 smtClean="0"/>
              <a:t>4.0 </a:t>
            </a:r>
            <a:r>
              <a:rPr lang="id-ID" sz="2000" dirty="0"/>
              <a:t>Penggunaan </a:t>
            </a:r>
            <a:endParaRPr lang="id-ID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d-ID" sz="2000" dirty="0" smtClean="0"/>
              <a:t>5.0 </a:t>
            </a:r>
            <a:r>
              <a:rPr lang="id-ID" sz="2000" dirty="0"/>
              <a:t>Dukungan</a:t>
            </a:r>
          </a:p>
        </p:txBody>
      </p:sp>
    </p:spTree>
    <p:extLst>
      <p:ext uri="{BB962C8B-B14F-4D97-AF65-F5344CB8AC3E}">
        <p14:creationId xmlns:p14="http://schemas.microsoft.com/office/powerpoint/2010/main" val="29012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Tahapan Proses Estimasi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i-FI" dirty="0"/>
              <a:t>Langkah 1: Membuat estimasi </a:t>
            </a:r>
            <a:r>
              <a:rPr lang="fi-FI" dirty="0" smtClean="0"/>
              <a:t>pekerjaan</a:t>
            </a:r>
            <a:endParaRPr lang="id-ID" dirty="0" smtClean="0"/>
          </a:p>
          <a:p>
            <a:pPr algn="just"/>
            <a:r>
              <a:rPr lang="id-ID" dirty="0"/>
              <a:t>Langkah 2: Membuat perencanaan awal</a:t>
            </a:r>
          </a:p>
          <a:p>
            <a:pPr algn="just"/>
            <a:r>
              <a:rPr lang="id-ID" dirty="0"/>
              <a:t>Langkah 3: Membandingkan perencanaan awal dengan tujuan</a:t>
            </a:r>
            <a:endParaRPr lang="id-ID" dirty="0" smtClean="0"/>
          </a:p>
          <a:p>
            <a:pPr algn="just"/>
            <a:r>
              <a:rPr lang="fi-FI" dirty="0"/>
              <a:t>Langkah 4 : Negosiasi perubahan untuk estimasi</a:t>
            </a:r>
            <a:endParaRPr lang="id-ID" dirty="0"/>
          </a:p>
          <a:p>
            <a:pPr algn="just"/>
            <a:r>
              <a:rPr lang="id-ID" dirty="0"/>
              <a:t>Langkah 5 : Negosiasi perubahan untuk tujuan proyek</a:t>
            </a:r>
            <a:endParaRPr lang="id-ID" dirty="0" smtClean="0"/>
          </a:p>
          <a:p>
            <a:pPr algn="just"/>
            <a:r>
              <a:rPr lang="id-ID" dirty="0"/>
              <a:t>Langkah 6 : Membuat keputusan terus/berhenti</a:t>
            </a:r>
          </a:p>
          <a:p>
            <a:pPr algn="just"/>
            <a:r>
              <a:rPr lang="id-ID" dirty="0"/>
              <a:t>Langkah 7 : Mempersiapkan jadwal dan </a:t>
            </a:r>
            <a:r>
              <a:rPr lang="id-ID" dirty="0" smtClean="0"/>
              <a:t>anggaran</a:t>
            </a:r>
          </a:p>
        </p:txBody>
      </p:sp>
    </p:spTree>
    <p:extLst>
      <p:ext uri="{BB962C8B-B14F-4D97-AF65-F5344CB8AC3E}">
        <p14:creationId xmlns:p14="http://schemas.microsoft.com/office/powerpoint/2010/main" val="39273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024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 Life Cycle (SDLC)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dirty="0"/>
              <a:t>siklus </a:t>
            </a:r>
            <a:r>
              <a:rPr lang="id-ID" dirty="0" smtClean="0"/>
              <a:t>pengembangan  sistem</a:t>
            </a:r>
          </a:p>
          <a:p>
            <a:pPr algn="just"/>
            <a:r>
              <a:rPr lang="id-ID" dirty="0"/>
              <a:t>berfungsi untuk menggambarkan tahapan-tahapan utama </a:t>
            </a:r>
            <a:r>
              <a:rPr lang="id-ID" dirty="0" smtClean="0"/>
              <a:t>dan </a:t>
            </a:r>
            <a:r>
              <a:rPr lang="id-ID" dirty="0"/>
              <a:t>langkah-langkah dari setiap tahapan yang secara garis besar terbagi </a:t>
            </a:r>
            <a:r>
              <a:rPr lang="id-ID" dirty="0" smtClean="0"/>
              <a:t>dalam empat </a:t>
            </a:r>
            <a:r>
              <a:rPr lang="id-ID" dirty="0"/>
              <a:t>kegiatan utama, yaitu initiation, analysis, design dan </a:t>
            </a:r>
            <a:r>
              <a:rPr lang="id-ID" dirty="0" smtClean="0"/>
              <a:t>implementation</a:t>
            </a:r>
          </a:p>
          <a:p>
            <a:pPr algn="just"/>
            <a:r>
              <a:rPr lang="nn-NO" dirty="0"/>
              <a:t>SDLC  didefinisikan  oleh  Departemen </a:t>
            </a:r>
            <a:r>
              <a:rPr lang="nn-NO" dirty="0" smtClean="0"/>
              <a:t>Kehakiman </a:t>
            </a:r>
            <a:r>
              <a:rPr lang="nn-NO" dirty="0"/>
              <a:t>AS </a:t>
            </a:r>
            <a:r>
              <a:rPr lang="id-ID" dirty="0" smtClean="0"/>
              <a:t> proses </a:t>
            </a:r>
            <a:r>
              <a:rPr lang="id-ID" dirty="0"/>
              <a:t>pengembangan  software  yang digunakan </a:t>
            </a:r>
            <a:r>
              <a:rPr lang="id-ID" dirty="0" smtClean="0"/>
              <a:t>oleh  </a:t>
            </a:r>
            <a:r>
              <a:rPr lang="id-ID" dirty="0"/>
              <a:t>analyst  system,  untuk  mengembangkan  sebuah  sistem  informasi.  </a:t>
            </a:r>
            <a:endParaRPr lang="id-ID" dirty="0" smtClean="0"/>
          </a:p>
          <a:p>
            <a:pPr algn="just"/>
            <a:r>
              <a:rPr lang="id-ID" dirty="0" smtClean="0"/>
              <a:t>SDLC mencakup  </a:t>
            </a:r>
            <a:r>
              <a:rPr lang="id-ID" dirty="0"/>
              <a:t>kebutuhan  (requirement),  validasi,  pelatihan,  kepemilikan  (user </a:t>
            </a:r>
            <a:r>
              <a:rPr lang="id-ID" dirty="0" smtClean="0"/>
              <a:t>ownership</a:t>
            </a:r>
            <a:r>
              <a:rPr lang="id-ID" dirty="0"/>
              <a:t>) sebuah sistem informasi yang diperoleh melalui investigasi, analisis, </a:t>
            </a:r>
            <a:r>
              <a:rPr lang="id-ID" dirty="0" smtClean="0"/>
              <a:t>desain</a:t>
            </a:r>
            <a:r>
              <a:rPr lang="id-ID" dirty="0"/>
              <a:t>,  implementasi,  dan  perawatan  software. </a:t>
            </a:r>
          </a:p>
        </p:txBody>
      </p:sp>
    </p:spTree>
    <p:extLst>
      <p:ext uri="{BB962C8B-B14F-4D97-AF65-F5344CB8AC3E}">
        <p14:creationId xmlns:p14="http://schemas.microsoft.com/office/powerpoint/2010/main" val="161103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System Development Life Cycle (SDLC)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id-ID" dirty="0"/>
              <a:t>System  initiation  ialah  perencanaan  awal  untuk  sebuah  proyek  guna </a:t>
            </a:r>
            <a:r>
              <a:rPr lang="id-ID" dirty="0" smtClean="0"/>
              <a:t>mendefinisikan  </a:t>
            </a:r>
            <a:r>
              <a:rPr lang="id-ID" dirty="0"/>
              <a:t>lingkup,  tujuan,  jadwal  dan  anggaran  bisnis  awal  yang </a:t>
            </a:r>
            <a:r>
              <a:rPr lang="id-ID" dirty="0" smtClean="0"/>
              <a:t>diperlukan  </a:t>
            </a:r>
            <a:r>
              <a:rPr lang="id-ID" dirty="0"/>
              <a:t>untuk  memecahkan  masalah  atau  kesempatan  yang </a:t>
            </a:r>
            <a:r>
              <a:rPr lang="id-ID" dirty="0" smtClean="0"/>
              <a:t>direpresentasikan  </a:t>
            </a:r>
            <a:r>
              <a:rPr lang="id-ID" dirty="0"/>
              <a:t>oleh  proyek</a:t>
            </a:r>
            <a:r>
              <a:rPr lang="id-ID" dirty="0" smtClean="0"/>
              <a:t>.</a:t>
            </a:r>
          </a:p>
          <a:p>
            <a:pPr algn="just"/>
            <a:r>
              <a:rPr lang="id-ID" dirty="0"/>
              <a:t>System  analysis  ialah  studi  domain  masalah  bisnis  untuk </a:t>
            </a:r>
            <a:r>
              <a:rPr lang="id-ID" dirty="0" smtClean="0"/>
              <a:t>merekomendasikan  </a:t>
            </a:r>
            <a:r>
              <a:rPr lang="id-ID" dirty="0"/>
              <a:t>perbaikan  dan  menspesifikasikan  persyaratan  dan </a:t>
            </a:r>
            <a:r>
              <a:rPr lang="id-ID" dirty="0" smtClean="0"/>
              <a:t>prioritas  </a:t>
            </a:r>
            <a:r>
              <a:rPr lang="id-ID" dirty="0"/>
              <a:t>bisnis  untuk  solusi. </a:t>
            </a:r>
            <a:endParaRPr lang="id-ID" dirty="0" smtClean="0"/>
          </a:p>
          <a:p>
            <a:pPr algn="just"/>
            <a:r>
              <a:rPr lang="id-ID" dirty="0"/>
              <a:t>System  design   ialah  spesifikasi  atau  konstruksi  solusi  yang  teknis  dan </a:t>
            </a:r>
            <a:r>
              <a:rPr lang="id-ID" dirty="0" smtClean="0"/>
              <a:t>berbasis </a:t>
            </a:r>
            <a:r>
              <a:rPr lang="id-ID" dirty="0"/>
              <a:t>komputer untuk persyaratan bisnis yang diidentifikasikan dalam </a:t>
            </a:r>
            <a:r>
              <a:rPr lang="id-ID" dirty="0" smtClean="0"/>
              <a:t>analisis </a:t>
            </a:r>
            <a:r>
              <a:rPr lang="id-ID" dirty="0"/>
              <a:t>sistem</a:t>
            </a:r>
            <a:r>
              <a:rPr lang="id-ID" dirty="0" smtClean="0"/>
              <a:t>.</a:t>
            </a:r>
          </a:p>
          <a:p>
            <a:pPr algn="just"/>
            <a:r>
              <a:rPr lang="id-ID" dirty="0"/>
              <a:t>System  implementation   ialah  konstruksi,  instalasi,  pengujian  dan </a:t>
            </a:r>
            <a:r>
              <a:rPr lang="id-ID" dirty="0" smtClean="0"/>
              <a:t>pengiriman  </a:t>
            </a:r>
            <a:r>
              <a:rPr lang="id-ID" dirty="0"/>
              <a:t>sistem  ke  dalam  produksi  (artinya  operasi  sehari-hari).</a:t>
            </a:r>
          </a:p>
        </p:txBody>
      </p:sp>
    </p:spTree>
    <p:extLst>
      <p:ext uri="{BB962C8B-B14F-4D97-AF65-F5344CB8AC3E}">
        <p14:creationId xmlns:p14="http://schemas.microsoft.com/office/powerpoint/2010/main" val="300328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Tahapan Pengembangan Software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386670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69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Distribusi Cost Pengembangan Software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452467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596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Komputer</a:t>
            </a:r>
            <a:endParaRPr lang="id-ID" dirty="0"/>
          </a:p>
        </p:txBody>
      </p:sp>
      <p:pic>
        <p:nvPicPr>
          <p:cNvPr id="6" name="Picture 2" descr="https://ridwanazhary.files.wordpress.com/2014/10/f3927-input_output.gif?w=8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67" y="1675340"/>
            <a:ext cx="7541454" cy="482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77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 smtClean="0">
                <a:solidFill>
                  <a:srgbClr val="0070C0"/>
                </a:solidFill>
              </a:rPr>
              <a:t>Next Analisi........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43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5</a:t>
            </a:r>
            <a:r>
              <a:rPr lang="id-ID" dirty="0" smtClean="0"/>
              <a:t>) Analisis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567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2336800"/>
            <a:ext cx="9144000" cy="452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</a:t>
            </a:r>
            <a:r>
              <a:rPr lang="id-ID" sz="2400" dirty="0" smtClean="0"/>
              <a:t>(dalam dunia konstruksi bangunan)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/>
              <a:t>adalah kajian yang dilaksanakan </a:t>
            </a:r>
            <a:r>
              <a:rPr lang="id-ID" sz="2400" dirty="0" smtClean="0"/>
              <a:t>terhadap sebuah bahasa guna meneliti struktur bahasa tersebut secara mendalam. </a:t>
            </a:r>
            <a:r>
              <a:rPr lang="id-ID" sz="2000" i="1" dirty="0" smtClean="0"/>
              <a:t>(wikipedia)</a:t>
            </a:r>
            <a:endParaRPr lang="id-ID" sz="2400" i="1" dirty="0" smtClean="0"/>
          </a:p>
        </p:txBody>
      </p:sp>
      <p:pic>
        <p:nvPicPr>
          <p:cNvPr id="1028" name="Picture 4" descr="family in hous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075" y="2700135"/>
            <a:ext cx="1286782" cy="128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mily group of three F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1" y="2789035"/>
            <a:ext cx="1054000" cy="105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>
            <a:stCxn id="1030" idx="3"/>
            <a:endCxn id="1028" idx="1"/>
          </p:cNvCxnSpPr>
          <p:nvPr/>
        </p:nvCxnSpPr>
        <p:spPr>
          <a:xfrm>
            <a:off x="1174651" y="3316036"/>
            <a:ext cx="6575424" cy="27491"/>
          </a:xfrm>
          <a:prstGeom prst="straightConnector1">
            <a:avLst/>
          </a:prstGeom>
          <a:ln w="762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>
          <a:xfrm>
            <a:off x="838051" y="2442586"/>
            <a:ext cx="914400" cy="914400"/>
          </a:xfrm>
          <a:prstGeom prst="clou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b="1" dirty="0" smtClean="0">
                <a:solidFill>
                  <a:schemeClr val="tx1"/>
                </a:solidFill>
              </a:rPr>
              <a:t>SAYA MAU BUAT RUMAH</a:t>
            </a:r>
            <a:endParaRPr lang="id-ID" sz="9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9116" y="4899514"/>
            <a:ext cx="3029049" cy="104016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d-ID" sz="2400" b="1" dirty="0" smtClean="0"/>
              <a:t>PLAN + ANALISIS</a:t>
            </a:r>
          </a:p>
          <a:p>
            <a:r>
              <a:rPr lang="id-ID" sz="1050" b="1" i="1" dirty="0" smtClean="0"/>
              <a:t>Orang yang akan membuat rumah membicarakan segala kondisi tanah dan keinginannya.</a:t>
            </a:r>
            <a:endParaRPr lang="id-ID" sz="1200" b="1" i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63270" y="5688938"/>
            <a:ext cx="3067149" cy="11083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1600" b="1" dirty="0" smtClean="0"/>
              <a:t>HASIL ANALISIS</a:t>
            </a:r>
            <a:endParaRPr lang="id-ID" sz="1200" b="1" dirty="0" smtClean="0"/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id-ID" sz="1300" dirty="0" smtClean="0"/>
              <a:t>Seseorang memiliki tanah dengan ukuran 12mx6m dan mengidamkan rumah dengan:</a:t>
            </a:r>
          </a:p>
          <a:p>
            <a:pPr marL="177800" indent="-177800">
              <a:spcBef>
                <a:spcPts val="0"/>
              </a:spcBef>
              <a:buFont typeface="+mj-lt"/>
              <a:buAutoNum type="alphaLcPeriod"/>
            </a:pPr>
            <a:r>
              <a:rPr lang="id-ID" sz="1300" dirty="0" smtClean="0"/>
              <a:t>1 parkir mobil</a:t>
            </a:r>
          </a:p>
          <a:p>
            <a:pPr marL="177800" indent="-177800">
              <a:spcBef>
                <a:spcPts val="0"/>
              </a:spcBef>
              <a:buFont typeface="+mj-lt"/>
              <a:buAutoNum type="alphaLcPeriod"/>
            </a:pPr>
            <a:r>
              <a:rPr lang="id-ID" sz="1300" dirty="0" smtClean="0"/>
              <a:t>1 taman depan dan 1 taman belakang</a:t>
            </a:r>
          </a:p>
          <a:p>
            <a:pPr marL="177800" indent="-177800">
              <a:spcBef>
                <a:spcPts val="0"/>
              </a:spcBef>
              <a:buFont typeface="+mj-lt"/>
              <a:buAutoNum type="alphaLcPeriod"/>
            </a:pPr>
            <a:r>
              <a:rPr lang="id-ID" sz="1300" dirty="0" smtClean="0"/>
              <a:t>2 kamar tidur</a:t>
            </a:r>
          </a:p>
          <a:p>
            <a:pPr marL="177800" indent="-177800">
              <a:spcBef>
                <a:spcPts val="0"/>
              </a:spcBef>
              <a:buFont typeface="+mj-lt"/>
              <a:buAutoNum type="alphaLcPeriod"/>
            </a:pPr>
            <a:r>
              <a:rPr lang="id-ID" sz="1300" dirty="0" smtClean="0"/>
              <a:t>1 kamar mandi</a:t>
            </a:r>
          </a:p>
          <a:p>
            <a:pPr marL="177800" indent="-177800">
              <a:spcBef>
                <a:spcPts val="0"/>
              </a:spcBef>
              <a:buFont typeface="+mj-lt"/>
              <a:buAutoNum type="alphaLcPeriod"/>
            </a:pPr>
            <a:r>
              <a:rPr lang="id-ID" sz="1300" dirty="0" smtClean="0"/>
              <a:t>1 ruang tamu</a:t>
            </a:r>
          </a:p>
          <a:p>
            <a:pPr marL="177800" indent="-177800">
              <a:spcBef>
                <a:spcPts val="0"/>
              </a:spcBef>
              <a:buFont typeface="+mj-lt"/>
              <a:buAutoNum type="alphaLcPeriod"/>
            </a:pPr>
            <a:r>
              <a:rPr lang="id-ID" sz="1300" dirty="0" smtClean="0"/>
              <a:t>....</a:t>
            </a:r>
            <a:endParaRPr lang="id-ID" sz="1200" dirty="0" smtClean="0"/>
          </a:p>
        </p:txBody>
      </p:sp>
      <p:pic>
        <p:nvPicPr>
          <p:cNvPr id="1032" name="Picture 8" descr="attorney, boss, business people, businessman, lawyer, owner, perso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70" y="4121659"/>
            <a:ext cx="945520" cy="94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1030" idx="2"/>
            <a:endCxn id="1032" idx="1"/>
          </p:cNvCxnSpPr>
          <p:nvPr/>
        </p:nvCxnSpPr>
        <p:spPr>
          <a:xfrm>
            <a:off x="647651" y="3843036"/>
            <a:ext cx="215619" cy="75138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72517" y="4276319"/>
            <a:ext cx="3029049" cy="104016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d-ID" sz="2400" b="1" dirty="0" smtClean="0"/>
              <a:t>DESAIN</a:t>
            </a:r>
          </a:p>
          <a:p>
            <a:r>
              <a:rPr lang="id-ID" sz="1050" b="1" i="1" dirty="0" smtClean="0"/>
              <a:t>Penggambaran desain rumah berdasarkan hasil analisis.</a:t>
            </a:r>
            <a:endParaRPr lang="id-ID" sz="1200" b="1" i="1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286019" y="4928747"/>
            <a:ext cx="2602446" cy="18685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 smtClean="0"/>
              <a:t>HASIL RANCANGAN/DESAIN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100" dirty="0" smtClean="0"/>
              <a:t>Desain rumah berdasarkan keinginan dan kondisi luas tanah:</a:t>
            </a:r>
            <a:endParaRPr lang="id-ID" sz="1600" dirty="0"/>
          </a:p>
        </p:txBody>
      </p:sp>
      <p:pic>
        <p:nvPicPr>
          <p:cNvPr id="25" name="Picture 2" descr="https://cdn-image.hipwee.com/wp-content/uploads/2016/09/hipwee-sketsa-rumah-sederhana-desain-rumah-minimalis-sederhana-type-36-1024x615-1-750x42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147" y="5461764"/>
            <a:ext cx="2266311" cy="134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nstruction Work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346" y="4293745"/>
            <a:ext cx="1596876" cy="164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/>
          <p:cNvCxnSpPr/>
          <p:nvPr/>
        </p:nvCxnSpPr>
        <p:spPr>
          <a:xfrm flipV="1">
            <a:off x="2016657" y="3944614"/>
            <a:ext cx="2681728" cy="62665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583303" y="3944614"/>
            <a:ext cx="1796810" cy="64980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603858" y="3986918"/>
            <a:ext cx="8494" cy="94196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09" y="3437049"/>
            <a:ext cx="885714" cy="88571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075919" y="5040197"/>
            <a:ext cx="1922504" cy="136060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d-ID" sz="2000" b="1" dirty="0" smtClean="0"/>
              <a:t>KONSTRUKSI</a:t>
            </a:r>
            <a:endParaRPr lang="id-ID" sz="1200" b="1" dirty="0"/>
          </a:p>
        </p:txBody>
      </p:sp>
    </p:spTree>
    <p:extLst>
      <p:ext uri="{BB962C8B-B14F-4D97-AF65-F5344CB8AC3E}">
        <p14:creationId xmlns:p14="http://schemas.microsoft.com/office/powerpoint/2010/main" val="397672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0" y="1687132"/>
            <a:ext cx="9144000" cy="5170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Analisis </a:t>
            </a:r>
            <a:r>
              <a:rPr lang="id-ID" sz="2400" dirty="0" smtClean="0"/>
              <a:t>(dalam dunia pembuatan software)</a:t>
            </a:r>
            <a:br>
              <a:rPr lang="id-ID" sz="2400" dirty="0" smtClean="0"/>
            </a:br>
            <a:endParaRPr lang="id-ID" dirty="0"/>
          </a:p>
        </p:txBody>
      </p:sp>
      <p:sp>
        <p:nvSpPr>
          <p:cNvPr id="10" name="Cloud 9"/>
          <p:cNvSpPr/>
          <p:nvPr/>
        </p:nvSpPr>
        <p:spPr>
          <a:xfrm>
            <a:off x="894390" y="1791244"/>
            <a:ext cx="914400" cy="914400"/>
          </a:xfrm>
          <a:prstGeom prst="clou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900" b="1" dirty="0" smtClean="0">
                <a:solidFill>
                  <a:schemeClr val="tx1"/>
                </a:solidFill>
              </a:rPr>
              <a:t>SAYA MAU BUAT </a:t>
            </a:r>
            <a:r>
              <a:rPr lang="id-ID" sz="1050" b="1" dirty="0" smtClean="0">
                <a:solidFill>
                  <a:schemeClr val="tx1"/>
                </a:solidFill>
              </a:rPr>
              <a:t>SIRS</a:t>
            </a:r>
            <a:endParaRPr lang="id-ID" sz="9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9116" y="4350566"/>
            <a:ext cx="3029049" cy="104016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d-ID" sz="2400" b="1" dirty="0" smtClean="0"/>
              <a:t>PLAN + ANALISIS</a:t>
            </a:r>
          </a:p>
          <a:p>
            <a:r>
              <a:rPr lang="id-ID" sz="1050" b="1" i="1" dirty="0" smtClean="0"/>
              <a:t>Orang yang akan membuatkan SIRS rumah sakit akan membicarakan segala keinginannya.</a:t>
            </a:r>
            <a:endParaRPr lang="id-ID" sz="1200" b="1" i="1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604427" y="5078832"/>
            <a:ext cx="3022514" cy="17184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id-ID" sz="1600" b="1" dirty="0" smtClean="0"/>
              <a:t>HASIL ANALISIS</a:t>
            </a:r>
            <a:endParaRPr lang="id-ID" sz="1200" b="1" dirty="0" smtClean="0"/>
          </a:p>
          <a:p>
            <a:pPr marL="0" indent="0" algn="just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id-ID" sz="1300" dirty="0" smtClean="0"/>
              <a:t>Dengan budget xxx seorang ingin membuat SIRS terintegrasi yang meliputi: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r>
              <a:rPr lang="id-ID" sz="1300" dirty="0" smtClean="0"/>
              <a:t>Sirkuliasi pasien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r>
              <a:rPr lang="id-ID" sz="1300" dirty="0" smtClean="0"/>
              <a:t>Apotik/ obat-obatan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r>
              <a:rPr lang="id-ID" sz="1300" dirty="0" smtClean="0"/>
              <a:t>Pembayaran/ Keuangan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r>
              <a:rPr lang="id-ID" sz="1300" dirty="0" smtClean="0"/>
              <a:t>Surat-menyurat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r>
              <a:rPr lang="id-ID" sz="1300" dirty="0" smtClean="0"/>
              <a:t>Inventaris barang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r>
              <a:rPr lang="id-ID" sz="1300" dirty="0" smtClean="0"/>
              <a:t>Pengadaan barang dan jasa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r>
              <a:rPr lang="id-ID" sz="1300" dirty="0" smtClean="0"/>
              <a:t>....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lphaLcParenR"/>
            </a:pPr>
            <a:endParaRPr lang="id-ID" sz="1200" dirty="0" smtClean="0"/>
          </a:p>
        </p:txBody>
      </p:sp>
      <p:pic>
        <p:nvPicPr>
          <p:cNvPr id="1032" name="Picture 8" descr="attorney, boss, business people, businessman, lawyer, owner, pers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70" y="3579597"/>
            <a:ext cx="945520" cy="94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>
            <a:stCxn id="5" idx="2"/>
            <a:endCxn id="1032" idx="1"/>
          </p:cNvCxnSpPr>
          <p:nvPr/>
        </p:nvCxnSpPr>
        <p:spPr>
          <a:xfrm>
            <a:off x="604426" y="3104798"/>
            <a:ext cx="258844" cy="94756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72517" y="4276319"/>
            <a:ext cx="3029049" cy="104016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id-ID" sz="2400" b="1" dirty="0" smtClean="0"/>
              <a:t>DESAIN</a:t>
            </a:r>
          </a:p>
          <a:p>
            <a:r>
              <a:rPr lang="id-ID" sz="1050" b="1" i="1" dirty="0" smtClean="0"/>
              <a:t>Desain SIRS berdasarkan hasil analisis.</a:t>
            </a:r>
            <a:endParaRPr lang="id-ID" sz="1200" b="1" i="1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871668" y="4884690"/>
            <a:ext cx="1225158" cy="191259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 smtClean="0"/>
              <a:t>HASIL DESAIN</a:t>
            </a:r>
          </a:p>
          <a:p>
            <a:pPr marL="0" indent="0" algn="ctr">
              <a:buNone/>
            </a:pPr>
            <a:endParaRPr lang="id-ID" sz="1400" b="1" dirty="0"/>
          </a:p>
          <a:p>
            <a:pPr marL="0" indent="0" algn="ctr">
              <a:buNone/>
            </a:pPr>
            <a:endParaRPr lang="id-ID" sz="1400" b="1" dirty="0" smtClean="0"/>
          </a:p>
          <a:p>
            <a:pPr marL="0" indent="0" algn="ctr">
              <a:buNone/>
            </a:pPr>
            <a:endParaRPr lang="id-ID" sz="1400" b="1" dirty="0"/>
          </a:p>
          <a:p>
            <a:pPr marL="0" indent="0" algn="ctr">
              <a:buNone/>
            </a:pPr>
            <a:endParaRPr lang="id-ID" sz="1600" b="1" dirty="0" smtClean="0"/>
          </a:p>
          <a:p>
            <a:pPr marL="0" indent="0" algn="ctr">
              <a:buNone/>
            </a:pPr>
            <a:r>
              <a:rPr lang="id-ID" sz="1400" b="1" dirty="0" smtClean="0"/>
              <a:t>UML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726540" y="3980787"/>
            <a:ext cx="2909414" cy="15686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221984" y="5676105"/>
            <a:ext cx="2118520" cy="3243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8603858" y="3104798"/>
            <a:ext cx="0" cy="273618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409" y="3437049"/>
            <a:ext cx="885714" cy="88571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340505" y="5912040"/>
            <a:ext cx="1657917" cy="76900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id-ID" sz="2400" b="1" dirty="0" smtClean="0"/>
              <a:t>CODING</a:t>
            </a:r>
            <a:endParaRPr lang="id-ID" sz="1200" b="1" dirty="0"/>
          </a:p>
        </p:txBody>
      </p:sp>
      <p:pic>
        <p:nvPicPr>
          <p:cNvPr id="5" name="Picture 4" descr="person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8" y="2085722"/>
            <a:ext cx="1019076" cy="101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hospital icon : Vector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817" y="1943090"/>
            <a:ext cx="1141606" cy="111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>
            <a:off x="1113964" y="2619619"/>
            <a:ext cx="6575424" cy="27491"/>
          </a:xfrm>
          <a:prstGeom prst="straightConnector1">
            <a:avLst/>
          </a:prstGeom>
          <a:ln w="76200"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ttps://upload.wikimedia.org/wikipedia/commons/thumb/1/1d/Use_case_restaurant_model.svg/496px-Use_case_restaurant_model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066" y="5162033"/>
            <a:ext cx="1062489" cy="135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eveloper Icon 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506" y="5277796"/>
            <a:ext cx="1169697" cy="116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/>
          <p:nvPr/>
        </p:nvCxnSpPr>
        <p:spPr>
          <a:xfrm>
            <a:off x="851045" y="3104798"/>
            <a:ext cx="258844" cy="94756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632384" y="3764712"/>
            <a:ext cx="2939616" cy="16836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457112" y="4436082"/>
            <a:ext cx="8356" cy="95464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8795658" y="3104799"/>
            <a:ext cx="0" cy="273618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6034396" y="3231404"/>
            <a:ext cx="1534339" cy="1178881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400" b="1" dirty="0" smtClean="0"/>
              <a:t>HASIL DESAIN</a:t>
            </a:r>
          </a:p>
          <a:p>
            <a:pPr marL="0" indent="0" algn="ctr">
              <a:buNone/>
            </a:pPr>
            <a:endParaRPr lang="id-ID" sz="1400" b="1" dirty="0"/>
          </a:p>
          <a:p>
            <a:pPr marL="0" indent="0" algn="ctr">
              <a:buNone/>
            </a:pPr>
            <a:endParaRPr lang="id-ID" sz="1400" b="1" dirty="0" smtClean="0"/>
          </a:p>
          <a:p>
            <a:pPr marL="0" indent="0" algn="ctr">
              <a:buNone/>
            </a:pPr>
            <a:r>
              <a:rPr lang="id-ID" sz="1400" b="1" dirty="0" smtClean="0"/>
              <a:t>DFD</a:t>
            </a:r>
          </a:p>
        </p:txBody>
      </p:sp>
      <p:pic>
        <p:nvPicPr>
          <p:cNvPr id="12" name="Picture 12" descr="Image result for diagram kontek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565" y="3539506"/>
            <a:ext cx="1440000" cy="57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476251" y="917292"/>
            <a:ext cx="8319406" cy="706708"/>
          </a:xfrm>
        </p:spPr>
        <p:txBody>
          <a:bodyPr>
            <a:normAutofit fontScale="62500" lnSpcReduction="20000"/>
          </a:bodyPr>
          <a:lstStyle/>
          <a:p>
            <a:pPr marL="269875" indent="-269875">
              <a:spcBef>
                <a:spcPts val="0"/>
              </a:spcBef>
            </a:pPr>
            <a:r>
              <a:rPr lang="id-ID" dirty="0" smtClean="0"/>
              <a:t>Biasa disebut dengan </a:t>
            </a:r>
            <a:r>
              <a:rPr lang="id-ID" dirty="0" smtClean="0">
                <a:solidFill>
                  <a:srgbClr val="FF0000"/>
                </a:solidFill>
              </a:rPr>
              <a:t>analisis kebutuhan</a:t>
            </a:r>
            <a:r>
              <a:rPr lang="id-ID" dirty="0" smtClean="0"/>
              <a:t>.</a:t>
            </a:r>
          </a:p>
          <a:p>
            <a:pPr marL="269875" indent="-269875">
              <a:spcBef>
                <a:spcPts val="0"/>
              </a:spcBef>
            </a:pPr>
            <a:r>
              <a:rPr lang="id-ID" dirty="0" smtClean="0"/>
              <a:t>Kegiatan analisis kebutuhan </a:t>
            </a:r>
            <a:r>
              <a:rPr lang="id-ID" dirty="0" smtClean="0">
                <a:solidFill>
                  <a:srgbClr val="FF0000"/>
                </a:solidFill>
              </a:rPr>
              <a:t>dimulai dari bertemu client sampai menerjemahkannya ke desainer</a:t>
            </a:r>
            <a:r>
              <a:rPr lang="id-ID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619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2.bp.blogspot.com/-8A0bZCN58gQ/UgURjvomuUI/AAAAAAAAADo/VH5ae-ivjTE/s1600/Agile+Software+Requirements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8" y="31809"/>
            <a:ext cx="8918918" cy="666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70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Pihak yang Berkontribusi dalam Analisis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1442506"/>
            <a:ext cx="8538080" cy="5076151"/>
          </a:xfrm>
        </p:spPr>
        <p:txBody>
          <a:bodyPr>
            <a:normAutofit fontScale="92500"/>
          </a:bodyPr>
          <a:lstStyle/>
          <a:p>
            <a:pPr algn="just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id-ID" dirty="0">
                <a:solidFill>
                  <a:srgbClr val="FF0000"/>
                </a:solidFill>
              </a:rPr>
              <a:t>Client/Customer</a:t>
            </a:r>
            <a:r>
              <a:rPr lang="en-US" altLang="id-ID" dirty="0"/>
              <a:t> </a:t>
            </a:r>
            <a:r>
              <a:rPr lang="en-US" altLang="id-ID" sz="2400" dirty="0"/>
              <a:t>yang </a:t>
            </a:r>
            <a:r>
              <a:rPr lang="en-US" altLang="id-ID" sz="2400" dirty="0" err="1"/>
              <a:t>meminta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pengembangan</a:t>
            </a:r>
            <a:r>
              <a:rPr lang="en-US" altLang="id-ID" sz="2400" dirty="0"/>
              <a:t> </a:t>
            </a:r>
            <a:r>
              <a:rPr lang="en-US" altLang="id-ID" sz="2400" i="1" dirty="0"/>
              <a:t>software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tujuan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meningkatkan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produktivitas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karyawan</a:t>
            </a:r>
            <a:r>
              <a:rPr lang="en-US" altLang="id-ID" sz="2400" dirty="0"/>
              <a:t>.</a:t>
            </a:r>
            <a:endParaRPr lang="en-US" altLang="id-ID" dirty="0"/>
          </a:p>
          <a:p>
            <a:pPr algn="just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id-ID" dirty="0">
                <a:solidFill>
                  <a:srgbClr val="FF0000"/>
                </a:solidFill>
              </a:rPr>
              <a:t>User </a:t>
            </a:r>
            <a:r>
              <a:rPr lang="en-US" altLang="id-ID" sz="2400" dirty="0" err="1"/>
              <a:t>adalah</a:t>
            </a:r>
            <a:r>
              <a:rPr lang="en-US" altLang="id-ID" sz="2400" dirty="0"/>
              <a:t> orang yang familiar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sistem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saat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ini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menggunakan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sistem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dimasa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mendatang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mereka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merupakan</a:t>
            </a:r>
            <a:r>
              <a:rPr lang="en-US" altLang="id-ID" sz="2400" dirty="0"/>
              <a:t> </a:t>
            </a:r>
            <a:r>
              <a:rPr lang="en-US" altLang="id-ID" sz="2400" i="1" dirty="0"/>
              <a:t>expert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sistem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sekarang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dan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menjadi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subyek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dari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sistem</a:t>
            </a:r>
            <a:r>
              <a:rPr lang="en-US" altLang="id-ID" sz="2400" dirty="0"/>
              <a:t> improvement.</a:t>
            </a:r>
            <a:endParaRPr lang="en-US" altLang="id-ID" dirty="0"/>
          </a:p>
          <a:p>
            <a:pPr algn="just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id-ID" dirty="0" err="1" smtClean="0">
                <a:solidFill>
                  <a:srgbClr val="FF0000"/>
                </a:solidFill>
              </a:rPr>
              <a:t>Pakar</a:t>
            </a:r>
            <a:r>
              <a:rPr lang="en-US" altLang="id-ID" sz="2400" dirty="0" smtClean="0"/>
              <a:t>, </a:t>
            </a:r>
            <a:r>
              <a:rPr lang="en-US" altLang="id-ID" sz="2400" dirty="0" err="1" smtClean="0"/>
              <a:t>mereka</a:t>
            </a:r>
            <a:r>
              <a:rPr lang="en-US" altLang="id-ID" sz="2400" dirty="0" smtClean="0"/>
              <a:t> </a:t>
            </a:r>
            <a:r>
              <a:rPr lang="en-US" altLang="id-ID" sz="2400" dirty="0"/>
              <a:t>yang familiar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permasalahan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terkait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software yang </a:t>
            </a:r>
            <a:r>
              <a:rPr lang="en-US" altLang="id-ID" sz="2400" dirty="0" err="1"/>
              <a:t>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diotomatisasi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misalnya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konsultan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keuangan</a:t>
            </a:r>
            <a:r>
              <a:rPr lang="en-US" altLang="id-ID" sz="2400" dirty="0"/>
              <a:t>.</a:t>
            </a:r>
          </a:p>
          <a:p>
            <a:pPr algn="just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id-ID" dirty="0" err="1">
                <a:solidFill>
                  <a:srgbClr val="FF0000"/>
                </a:solidFill>
              </a:rPr>
              <a:t>Peneliti</a:t>
            </a:r>
            <a:r>
              <a:rPr lang="en-US" altLang="id-ID" dirty="0">
                <a:solidFill>
                  <a:srgbClr val="FF0000"/>
                </a:solidFill>
              </a:rPr>
              <a:t> Market </a:t>
            </a:r>
            <a:r>
              <a:rPr lang="en-US" altLang="id-ID" sz="2400" dirty="0"/>
              <a:t>yang </a:t>
            </a:r>
            <a:r>
              <a:rPr lang="en-US" altLang="id-ID" sz="2400" dirty="0" err="1"/>
              <a:t>melakukan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survei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terkait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</a:t>
            </a:r>
            <a:r>
              <a:rPr lang="en-US" altLang="id-ID" sz="2400" i="1" dirty="0"/>
              <a:t>trend</a:t>
            </a:r>
            <a:r>
              <a:rPr lang="en-US" altLang="id-ID" sz="2400" dirty="0"/>
              <a:t> masa </a:t>
            </a:r>
            <a:r>
              <a:rPr lang="en-US" altLang="id-ID" sz="2400" dirty="0" err="1"/>
              <a:t>depan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potensial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kebutuhan</a:t>
            </a:r>
            <a:r>
              <a:rPr lang="en-US" altLang="id-ID" sz="2400" dirty="0"/>
              <a:t> </a:t>
            </a:r>
            <a:r>
              <a:rPr lang="en-US" altLang="id-ID" sz="2400" i="1" dirty="0"/>
              <a:t>customer</a:t>
            </a:r>
            <a:r>
              <a:rPr lang="en-US" altLang="id-ID" sz="2400" dirty="0"/>
              <a:t>.</a:t>
            </a:r>
          </a:p>
          <a:p>
            <a:pPr algn="just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id-ID" dirty="0" err="1">
                <a:solidFill>
                  <a:srgbClr val="FF0000"/>
                </a:solidFill>
              </a:rPr>
              <a:t>Pengacara</a:t>
            </a:r>
            <a:r>
              <a:rPr lang="en-US" altLang="id-ID" dirty="0">
                <a:solidFill>
                  <a:srgbClr val="FF0000"/>
                </a:solidFill>
              </a:rPr>
              <a:t> </a:t>
            </a:r>
            <a:r>
              <a:rPr lang="en-US" altLang="id-ID" dirty="0" err="1">
                <a:solidFill>
                  <a:srgbClr val="FF0000"/>
                </a:solidFill>
              </a:rPr>
              <a:t>atau</a:t>
            </a:r>
            <a:r>
              <a:rPr lang="en-US" altLang="id-ID" dirty="0">
                <a:solidFill>
                  <a:srgbClr val="FF0000"/>
                </a:solidFill>
              </a:rPr>
              <a:t> auditor </a:t>
            </a:r>
            <a:r>
              <a:rPr lang="en-US" altLang="id-ID" sz="2400" dirty="0"/>
              <a:t>yang familiar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tata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kelola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keamanan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dan</a:t>
            </a:r>
            <a:r>
              <a:rPr lang="en-US" altLang="id-ID" sz="2400" dirty="0"/>
              <a:t> requirement </a:t>
            </a:r>
            <a:r>
              <a:rPr lang="en-US" altLang="id-ID" sz="2400" dirty="0" err="1"/>
              <a:t>terkait</a:t>
            </a:r>
            <a:r>
              <a:rPr lang="en-US" altLang="id-ID" sz="2400" dirty="0"/>
              <a:t> </a:t>
            </a:r>
            <a:r>
              <a:rPr lang="en-US" altLang="id-ID" sz="2400" dirty="0" smtClean="0"/>
              <a:t>legal</a:t>
            </a:r>
            <a:r>
              <a:rPr lang="id-ID" altLang="id-ID" sz="2400" dirty="0" smtClean="0"/>
              <a:t>.</a:t>
            </a:r>
            <a:endParaRPr lang="en-US" altLang="id-ID" sz="2400" dirty="0"/>
          </a:p>
          <a:p>
            <a:pPr algn="just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id-ID" dirty="0">
                <a:solidFill>
                  <a:srgbClr val="FF0000"/>
                </a:solidFill>
              </a:rPr>
              <a:t>Software engineer </a:t>
            </a:r>
            <a:r>
              <a:rPr lang="en-US" altLang="id-ID" dirty="0" err="1">
                <a:solidFill>
                  <a:srgbClr val="FF0000"/>
                </a:solidFill>
              </a:rPr>
              <a:t>atau</a:t>
            </a:r>
            <a:r>
              <a:rPr lang="en-US" altLang="id-ID" dirty="0">
                <a:solidFill>
                  <a:srgbClr val="FF0000"/>
                </a:solidFill>
              </a:rPr>
              <a:t> technology expert </a:t>
            </a:r>
            <a:r>
              <a:rPr lang="en-US" altLang="id-ID" sz="2400" dirty="0"/>
              <a:t>yang </a:t>
            </a:r>
            <a:r>
              <a:rPr lang="en-US" altLang="id-ID" sz="2400" dirty="0" err="1"/>
              <a:t>mengerti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kelayakan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teknis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dan</a:t>
            </a:r>
            <a:r>
              <a:rPr lang="en-US" altLang="id-ID" sz="2400" dirty="0"/>
              <a:t> </a:t>
            </a:r>
            <a:r>
              <a:rPr lang="en-US" altLang="id-ID" sz="2400" dirty="0" err="1" smtClean="0"/>
              <a:t>ekonomi</a:t>
            </a:r>
            <a:r>
              <a:rPr lang="id-ID" altLang="id-ID" sz="2400" dirty="0" smtClean="0"/>
              <a:t>.</a:t>
            </a:r>
            <a:endParaRPr lang="en-US" altLang="id-ID" sz="2400" dirty="0"/>
          </a:p>
        </p:txBody>
      </p:sp>
    </p:spTree>
    <p:extLst>
      <p:ext uri="{BB962C8B-B14F-4D97-AF65-F5344CB8AC3E}">
        <p14:creationId xmlns:p14="http://schemas.microsoft.com/office/powerpoint/2010/main" val="204480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2) Cara Mendapatkan Analisis Kebutuhan Sistem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Wawancara</a:t>
            </a:r>
          </a:p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Observasi / Pengamatan</a:t>
            </a:r>
          </a:p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Kuesioner / Angket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8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Cara Mendapatkan Analisis Kebutuhan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3200" b="1" dirty="0" smtClean="0">
                <a:solidFill>
                  <a:srgbClr val="FF0000"/>
                </a:solidFill>
              </a:rPr>
              <a:t>a) Wawancara</a:t>
            </a:r>
            <a:endParaRPr lang="id-ID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sz="2400" dirty="0" smtClean="0"/>
              <a:t>Adalah komunikasi tanya jawab secara langsung antara </a:t>
            </a:r>
            <a:r>
              <a:rPr lang="id-ID" sz="2400" i="1" dirty="0" smtClean="0"/>
              <a:t>client</a:t>
            </a:r>
            <a:r>
              <a:rPr lang="id-ID" sz="2400" dirty="0" smtClean="0"/>
              <a:t> dengan </a:t>
            </a:r>
            <a:r>
              <a:rPr lang="id-ID" sz="2400" i="1" dirty="0" smtClean="0"/>
              <a:t>system analyst</a:t>
            </a:r>
            <a:r>
              <a:rPr lang="id-ID" sz="2400" dirty="0"/>
              <a:t> </a:t>
            </a:r>
            <a:r>
              <a:rPr lang="id-ID" sz="2400" dirty="0" smtClean="0"/>
              <a:t>terkait alur </a:t>
            </a:r>
            <a:r>
              <a:rPr lang="id-ID" sz="2400" dirty="0"/>
              <a:t>bisnis </a:t>
            </a:r>
            <a:r>
              <a:rPr lang="id-ID" sz="2400" dirty="0" smtClean="0"/>
              <a:t>yang sudah atau akan berjalan yg nantinya akan menjadi acuan pembuatan </a:t>
            </a:r>
            <a:r>
              <a:rPr lang="id-ID" sz="2400" i="1" dirty="0" smtClean="0"/>
              <a:t>software</a:t>
            </a:r>
            <a:r>
              <a:rPr lang="id-ID" sz="2400" dirty="0" smtClean="0"/>
              <a:t>.</a:t>
            </a:r>
            <a:endParaRPr lang="id-ID" dirty="0" smtClean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  <p:pic>
        <p:nvPicPr>
          <p:cNvPr id="1026" name="Picture 2" descr="Pengertian Wawancar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t="5182" r="6786" b="8021"/>
          <a:stretch/>
        </p:blipFill>
        <p:spPr bwMode="auto">
          <a:xfrm>
            <a:off x="2079492" y="2730321"/>
            <a:ext cx="5112924" cy="39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7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Cara Mendapatkan Analisis Kebutuhan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3200" b="1" dirty="0">
                <a:solidFill>
                  <a:srgbClr val="FF0000"/>
                </a:solidFill>
              </a:rPr>
              <a:t>b</a:t>
            </a:r>
            <a:r>
              <a:rPr lang="id-ID" sz="3200" b="1" dirty="0" smtClean="0">
                <a:solidFill>
                  <a:srgbClr val="FF0000"/>
                </a:solidFill>
              </a:rPr>
              <a:t>) Observasi / Pengamatan</a:t>
            </a:r>
            <a:endParaRPr lang="id-ID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 smtClean="0"/>
              <a:t>Adalah pengamatan </a:t>
            </a:r>
            <a:r>
              <a:rPr lang="id-ID" sz="2400" dirty="0"/>
              <a:t>dan juga pencatatan sistematik </a:t>
            </a:r>
            <a:r>
              <a:rPr lang="id-ID" sz="2400" dirty="0" smtClean="0"/>
              <a:t>terkait kondisi teknis/lapangan atas alur bisnis dan seluruh data/peraturan/</a:t>
            </a:r>
            <a:r>
              <a:rPr lang="id-ID" sz="2400" i="1" dirty="0" smtClean="0"/>
              <a:t>form</a:t>
            </a:r>
            <a:r>
              <a:rPr lang="id-ID" sz="2400" dirty="0" smtClean="0"/>
              <a:t> yang ada dalam sebuah organisasi yg akan diterapkan </a:t>
            </a:r>
            <a:r>
              <a:rPr lang="id-ID" sz="2400" i="1" dirty="0" smtClean="0"/>
              <a:t>software</a:t>
            </a:r>
            <a:r>
              <a:rPr lang="id-ID" sz="2400" dirty="0" smtClean="0"/>
              <a:t>.</a:t>
            </a:r>
            <a:endParaRPr lang="id-ID" sz="2400" dirty="0"/>
          </a:p>
        </p:txBody>
      </p:sp>
      <p:pic>
        <p:nvPicPr>
          <p:cNvPr id="2050" name="Picture 2" descr="Teknik Pengumpulan Data dengan Observa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212" y="2954601"/>
            <a:ext cx="5359484" cy="356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1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Cara Mendapatkan Analisis Kebutuhan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sz="3200" b="1" dirty="0" smtClean="0">
                <a:solidFill>
                  <a:srgbClr val="FF0000"/>
                </a:solidFill>
              </a:rPr>
              <a:t>c) Kuesioner / Angket</a:t>
            </a:r>
            <a:endParaRPr lang="id-ID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d-ID" sz="2400" dirty="0" smtClean="0"/>
              <a:t>Merupakan teknik </a:t>
            </a:r>
            <a:r>
              <a:rPr lang="id-ID" sz="2400" dirty="0"/>
              <a:t>pengumpulan data yang dilakukkan dengan cara memberi seperangkat pertanyaan atau pernyataan tertulis kepada responden untuk dijawabnya</a:t>
            </a:r>
            <a:r>
              <a:rPr lang="id-ID" sz="2400" dirty="0" smtClean="0"/>
              <a:t>.</a:t>
            </a:r>
          </a:p>
        </p:txBody>
      </p:sp>
      <p:pic>
        <p:nvPicPr>
          <p:cNvPr id="3074" name="Picture 2" descr="Teknik Pengumpulan Data Menggunakan Angk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21" y="2874069"/>
            <a:ext cx="7385866" cy="321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8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Tata Surya</a:t>
            </a:r>
            <a:endParaRPr lang="id-ID" dirty="0"/>
          </a:p>
        </p:txBody>
      </p:sp>
      <p:pic>
        <p:nvPicPr>
          <p:cNvPr id="5" name="Picture 2" descr="http://2.bp.blogspot.com/-0W4h66ua4K8/VZNH1qfblEI/AAAAAAAAHy8/3yJh3Kcx5Rs/s1600/planets_selectormap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0239"/>
            <a:ext cx="9144000" cy="433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6</a:t>
            </a:r>
            <a:r>
              <a:rPr lang="id-ID" dirty="0" smtClean="0"/>
              <a:t>) </a:t>
            </a:r>
            <a:r>
              <a:rPr lang="id-ID" dirty="0"/>
              <a:t>Kebutuhan Fungsional dan Non-Fungsional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Kebutuhan Fungsional</a:t>
            </a:r>
          </a:p>
          <a:p>
            <a:pPr marL="457200" indent="-457200">
              <a:buFont typeface="+mj-lt"/>
              <a:buAutoNum type="alphaLcParenR"/>
            </a:pPr>
            <a:r>
              <a:rPr lang="id-ID" dirty="0" smtClean="0"/>
              <a:t>Kebutuhan Non-Fungsional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36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Fungsional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id-ID" sz="2400" dirty="0" err="1"/>
              <a:t>Menunjukkan</a:t>
            </a:r>
            <a:r>
              <a:rPr lang="en-US" altLang="id-ID" sz="2400" dirty="0"/>
              <a:t> </a:t>
            </a:r>
            <a:r>
              <a:rPr lang="en-US" altLang="id-ID" sz="2400" i="1" dirty="0">
                <a:solidFill>
                  <a:srgbClr val="FF0000"/>
                </a:solidFill>
              </a:rPr>
              <a:t>what</a:t>
            </a:r>
            <a:r>
              <a:rPr lang="en-US" altLang="id-ID" sz="2400" i="1" dirty="0"/>
              <a:t> </a:t>
            </a:r>
            <a:r>
              <a:rPr lang="en-US" altLang="id-ID" sz="2400" i="1" dirty="0">
                <a:solidFill>
                  <a:srgbClr val="FF0000"/>
                </a:solidFill>
              </a:rPr>
              <a:t>the system should </a:t>
            </a:r>
            <a:r>
              <a:rPr lang="en-US" altLang="id-ID" sz="2400" i="1" dirty="0" smtClean="0">
                <a:solidFill>
                  <a:srgbClr val="FF0000"/>
                </a:solidFill>
              </a:rPr>
              <a:t>do</a:t>
            </a:r>
            <a:r>
              <a:rPr lang="id-ID" altLang="id-ID" sz="2400" dirty="0" smtClean="0"/>
              <a:t>, </a:t>
            </a:r>
            <a:r>
              <a:rPr lang="en-US" altLang="id-ID" sz="2400" dirty="0" err="1" smtClean="0"/>
              <a:t>fasilitas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yg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dibutuh</a:t>
            </a:r>
            <a:r>
              <a:rPr lang="id-ID" altLang="id-ID" sz="2400" dirty="0" smtClean="0"/>
              <a:t>-</a:t>
            </a:r>
            <a:r>
              <a:rPr lang="en-US" altLang="id-ID" sz="2400" dirty="0" err="1" smtClean="0"/>
              <a:t>kan</a:t>
            </a:r>
            <a:r>
              <a:rPr lang="id-ID" altLang="id-ID" sz="2400" dirty="0" smtClean="0"/>
              <a:t>,</a:t>
            </a:r>
            <a:r>
              <a:rPr lang="en-US" altLang="id-ID" sz="2400" dirty="0" smtClean="0"/>
              <a:t> </a:t>
            </a:r>
            <a:r>
              <a:rPr lang="id-ID" altLang="id-ID" sz="2400" dirty="0" smtClean="0"/>
              <a:t>dan</a:t>
            </a:r>
            <a:r>
              <a:rPr lang="en-US" altLang="id-ID" sz="2400" dirty="0" smtClean="0"/>
              <a:t> </a:t>
            </a:r>
            <a:r>
              <a:rPr lang="en-US" altLang="id-ID" sz="2400" dirty="0" err="1"/>
              <a:t>aktivitas</a:t>
            </a:r>
            <a:r>
              <a:rPr lang="en-US" altLang="id-ID" sz="2400" dirty="0"/>
              <a:t> </a:t>
            </a:r>
            <a:r>
              <a:rPr lang="en-US" altLang="id-ID" sz="2400" dirty="0" err="1" smtClean="0"/>
              <a:t>yg</a:t>
            </a:r>
            <a:r>
              <a:rPr lang="en-US" altLang="id-ID" sz="2400" dirty="0" smtClean="0"/>
              <a:t> </a:t>
            </a:r>
            <a:r>
              <a:rPr lang="id-ID" altLang="id-ID" sz="2400" dirty="0" smtClean="0"/>
              <a:t>akan diterapkan</a:t>
            </a:r>
            <a:r>
              <a:rPr lang="en-US" altLang="id-ID" sz="2400" dirty="0" smtClean="0"/>
              <a:t> </a:t>
            </a:r>
            <a:r>
              <a:rPr lang="en-US" altLang="id-ID" sz="2400" dirty="0" err="1"/>
              <a:t>dalam</a:t>
            </a:r>
            <a:r>
              <a:rPr lang="en-US" altLang="id-ID" sz="2400" dirty="0"/>
              <a:t> </a:t>
            </a:r>
            <a:r>
              <a:rPr lang="en-US" altLang="id-ID" sz="2400" dirty="0" err="1"/>
              <a:t>sistem</a:t>
            </a:r>
            <a:r>
              <a:rPr lang="en-US" altLang="id-ID" sz="2400" dirty="0"/>
              <a:t> </a:t>
            </a:r>
            <a:r>
              <a:rPr lang="en-US" altLang="id-ID" sz="2400" dirty="0" err="1"/>
              <a:t>baru</a:t>
            </a:r>
            <a:r>
              <a:rPr lang="en-US" altLang="id-ID" sz="2400" dirty="0" smtClean="0"/>
              <a:t>.</a:t>
            </a:r>
            <a:endParaRPr lang="en-US" altLang="id-ID" sz="2400" dirty="0"/>
          </a:p>
          <a:p>
            <a:pPr algn="just"/>
            <a:r>
              <a:rPr lang="id-ID" altLang="id-ID" sz="2400" dirty="0" smtClean="0"/>
              <a:t>Beberapa contoh k</a:t>
            </a:r>
            <a:r>
              <a:rPr lang="en-US" altLang="id-ID" sz="2400" dirty="0" err="1" smtClean="0"/>
              <a:t>ebutuhan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fungsional</a:t>
            </a:r>
            <a:r>
              <a:rPr lang="en-US" altLang="id-ID" sz="2400" dirty="0" smtClean="0"/>
              <a:t>:</a:t>
            </a:r>
            <a:r>
              <a:rPr lang="id-ID" altLang="id-ID" sz="2400" dirty="0" smtClean="0"/>
              <a:t> </a:t>
            </a:r>
            <a:r>
              <a:rPr lang="id-ID" altLang="id-ID" sz="1400" b="1" i="1" dirty="0">
                <a:solidFill>
                  <a:prstClr val="black"/>
                </a:solidFill>
              </a:rPr>
              <a:t>*)tidak selalu/sesuai case</a:t>
            </a:r>
            <a:endParaRPr lang="en-US" altLang="id-ID" sz="2400" dirty="0"/>
          </a:p>
          <a:p>
            <a:pPr lvl="1" algn="just"/>
            <a:r>
              <a:rPr lang="en-US" altLang="id-ID" sz="2000" dirty="0" err="1"/>
              <a:t>Fungsi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deskripsi</a:t>
            </a:r>
            <a:r>
              <a:rPr lang="en-US" altLang="id-ID" sz="2000" dirty="0"/>
              <a:t> </a:t>
            </a:r>
            <a:r>
              <a:rPr lang="en-US" altLang="id-ID" sz="2000" dirty="0" err="1" smtClean="0"/>
              <a:t>kebutuhan</a:t>
            </a:r>
            <a:r>
              <a:rPr lang="id-ID" altLang="id-ID" sz="2000" dirty="0" smtClean="0"/>
              <a:t>.</a:t>
            </a:r>
            <a:endParaRPr lang="id-ID" altLang="id-ID" sz="3200" dirty="0"/>
          </a:p>
          <a:p>
            <a:pPr lvl="1" algn="just"/>
            <a:r>
              <a:rPr lang="en-US" altLang="id-ID" sz="2000" dirty="0" err="1"/>
              <a:t>Laporan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baik</a:t>
            </a:r>
            <a:r>
              <a:rPr lang="en-US" altLang="id-ID" sz="2000" dirty="0"/>
              <a:t> </a:t>
            </a:r>
            <a:r>
              <a:rPr lang="en-US" altLang="id-ID" sz="2000" i="1" dirty="0"/>
              <a:t>hardcopy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maupun</a:t>
            </a:r>
            <a:r>
              <a:rPr lang="en-US" altLang="id-ID" sz="2000" dirty="0"/>
              <a:t> </a:t>
            </a:r>
            <a:r>
              <a:rPr lang="en-US" altLang="id-ID" sz="2000" i="1" dirty="0" smtClean="0"/>
              <a:t>softcopy</a:t>
            </a:r>
            <a:r>
              <a:rPr lang="id-ID" altLang="id-ID" sz="2000" dirty="0" smtClean="0"/>
              <a:t>.</a:t>
            </a:r>
            <a:endParaRPr lang="id-ID" altLang="id-ID" sz="3200" dirty="0"/>
          </a:p>
          <a:p>
            <a:pPr lvl="1" algn="just"/>
            <a:r>
              <a:rPr lang="en-US" altLang="id-ID" sz="2000" i="1" dirty="0"/>
              <a:t>Updating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dan</a:t>
            </a:r>
            <a:r>
              <a:rPr lang="en-US" altLang="id-ID" sz="2000" dirty="0"/>
              <a:t> </a:t>
            </a:r>
            <a:r>
              <a:rPr lang="en-US" altLang="id-ID" sz="2000" i="1" dirty="0"/>
              <a:t>query </a:t>
            </a:r>
            <a:r>
              <a:rPr lang="en-US" altLang="id-ID" sz="2000" i="1" dirty="0" smtClean="0"/>
              <a:t>online</a:t>
            </a:r>
            <a:r>
              <a:rPr lang="id-ID" altLang="id-ID" sz="2000" i="1" dirty="0" smtClean="0"/>
              <a:t>.</a:t>
            </a:r>
            <a:endParaRPr lang="id-ID" altLang="id-ID" sz="3200" i="1" dirty="0"/>
          </a:p>
          <a:p>
            <a:pPr lvl="1" algn="just"/>
            <a:r>
              <a:rPr lang="en-US" altLang="id-ID" sz="2000" dirty="0" err="1"/>
              <a:t>Penyimpanan</a:t>
            </a:r>
            <a:r>
              <a:rPr lang="en-US" altLang="id-ID" sz="2000" dirty="0"/>
              <a:t> data, </a:t>
            </a:r>
            <a:r>
              <a:rPr lang="en-US" altLang="id-ID" sz="2000" dirty="0" err="1"/>
              <a:t>pencarian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kembali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dan</a:t>
            </a:r>
            <a:r>
              <a:rPr lang="en-US" altLang="id-ID" sz="2000" dirty="0"/>
              <a:t> transfer </a:t>
            </a:r>
            <a:r>
              <a:rPr lang="en-US" altLang="id-ID" sz="2000" dirty="0" smtClean="0"/>
              <a:t>data</a:t>
            </a:r>
            <a:r>
              <a:rPr lang="id-ID" altLang="id-ID" sz="2000" dirty="0" smtClean="0"/>
              <a:t>.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8133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Kebutuhan Non-Fungsional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altLang="id-ID" sz="2400" dirty="0" smtClean="0"/>
              <a:t>Kebutuhan tambahan yang mana bukan bersumber/berasal dari masalah inti.</a:t>
            </a:r>
          </a:p>
          <a:p>
            <a:r>
              <a:rPr lang="id-ID" altLang="id-ID" sz="2400" dirty="0" smtClean="0"/>
              <a:t>Beberapa contoh k</a:t>
            </a:r>
            <a:r>
              <a:rPr lang="en-US" altLang="id-ID" sz="2400" dirty="0" err="1" smtClean="0"/>
              <a:t>ebutuhan</a:t>
            </a:r>
            <a:r>
              <a:rPr lang="en-US" altLang="id-ID" sz="2400" dirty="0" smtClean="0"/>
              <a:t> </a:t>
            </a:r>
            <a:r>
              <a:rPr lang="en-US" altLang="id-ID" sz="2400" dirty="0"/>
              <a:t>Non </a:t>
            </a:r>
            <a:r>
              <a:rPr lang="en-US" altLang="id-ID" sz="2400" dirty="0" err="1" smtClean="0"/>
              <a:t>Fungsional</a:t>
            </a:r>
            <a:r>
              <a:rPr lang="en-US" altLang="id-ID" sz="2400" dirty="0" smtClean="0"/>
              <a:t>:</a:t>
            </a:r>
            <a:r>
              <a:rPr lang="id-ID" altLang="id-ID" sz="2400" dirty="0" smtClean="0"/>
              <a:t> </a:t>
            </a:r>
            <a:r>
              <a:rPr lang="id-ID" altLang="id-ID" sz="1400" b="1" i="1" dirty="0" smtClean="0"/>
              <a:t>*)tidak selalu/sesuai case</a:t>
            </a:r>
            <a:endParaRPr lang="en-US" altLang="id-ID" sz="2400" b="1" i="1" dirty="0"/>
          </a:p>
          <a:p>
            <a:pPr lvl="1"/>
            <a:r>
              <a:rPr lang="id-ID" altLang="id-ID" sz="2000" strike="sngStrike" dirty="0"/>
              <a:t>Waktu </a:t>
            </a:r>
            <a:r>
              <a:rPr lang="id-ID" altLang="id-ID" sz="2000" strike="sngStrike" dirty="0" smtClean="0"/>
              <a:t>respon.</a:t>
            </a:r>
            <a:endParaRPr lang="id-ID" altLang="id-ID" sz="2000" strike="sngStrike" dirty="0"/>
          </a:p>
          <a:p>
            <a:pPr lvl="1"/>
            <a:r>
              <a:rPr lang="id-ID" altLang="id-ID" sz="2000" strike="sngStrike" dirty="0"/>
              <a:t>Rata-rata waktu untuk </a:t>
            </a:r>
            <a:r>
              <a:rPr lang="id-ID" altLang="id-ID" sz="2000" strike="sngStrike" dirty="0" smtClean="0"/>
              <a:t>kegagalan.</a:t>
            </a:r>
            <a:endParaRPr lang="id-ID" altLang="id-ID" sz="2000" strike="sngStrike" dirty="0"/>
          </a:p>
          <a:p>
            <a:pPr lvl="1"/>
            <a:r>
              <a:rPr lang="id-ID" altLang="id-ID" sz="2000" strike="sngStrike" dirty="0"/>
              <a:t>Kebutuhan </a:t>
            </a:r>
            <a:r>
              <a:rPr lang="id-ID" altLang="id-ID" sz="2000" strike="sngStrike" dirty="0" smtClean="0"/>
              <a:t>keamanan.</a:t>
            </a:r>
            <a:endParaRPr lang="id-ID" altLang="id-ID" sz="2000" strike="sngStrike" dirty="0"/>
          </a:p>
          <a:p>
            <a:pPr lvl="1"/>
            <a:r>
              <a:rPr lang="id-ID" altLang="id-ID" sz="2000" strike="sngStrike" dirty="0"/>
              <a:t>Akses untuk pengguna yang tidak punya hak</a:t>
            </a:r>
            <a:r>
              <a:rPr lang="id-ID" altLang="id-ID" sz="2000" strike="sngStrike" dirty="0" smtClean="0"/>
              <a:t>.</a:t>
            </a:r>
          </a:p>
          <a:p>
            <a:pPr lvl="1"/>
            <a:r>
              <a:rPr lang="id-ID" sz="2000" dirty="0" smtClean="0"/>
              <a:t>Penataan tampilan/ </a:t>
            </a:r>
            <a:r>
              <a:rPr lang="id-ID" sz="2000" i="1" dirty="0" smtClean="0"/>
              <a:t>layout</a:t>
            </a:r>
            <a:r>
              <a:rPr lang="id-ID" sz="2000" dirty="0" smtClean="0"/>
              <a:t>.</a:t>
            </a:r>
          </a:p>
          <a:p>
            <a:pPr lvl="1"/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80291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7</a:t>
            </a:r>
            <a:r>
              <a:rPr lang="id-ID" dirty="0" smtClean="0"/>
              <a:t>) Contoh Analisis Kebutuhan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05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1 : </a:t>
            </a:r>
            <a:r>
              <a:rPr lang="id-ID" sz="3200" b="1" dirty="0" smtClean="0"/>
              <a:t>Sistem Informasi Rawat Jalan Poliklinik ABC</a:t>
            </a:r>
            <a:br>
              <a:rPr lang="id-ID" sz="3200" b="1" dirty="0" smtClean="0"/>
            </a:br>
            <a:r>
              <a:rPr lang="id-ID" sz="3200" b="1" dirty="0" smtClean="0">
                <a:solidFill>
                  <a:srgbClr val="FF0000"/>
                </a:solidFill>
              </a:rPr>
              <a:t>a) Identifikasi Masalah</a:t>
            </a:r>
            <a:endParaRPr lang="id-ID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" y="2779776"/>
            <a:ext cx="8833104" cy="3738881"/>
          </a:xfrm>
        </p:spPr>
        <p:txBody>
          <a:bodyPr>
            <a:normAutofit/>
          </a:bodyPr>
          <a:lstStyle/>
          <a:p>
            <a:pPr marL="557249" indent="-465138" algn="just" defTabSz="827088">
              <a:buFont typeface="Calibri" panose="020F0502020204030204" pitchFamily="34" charset="0"/>
              <a:buAutoNum type="arabicPeriod"/>
            </a:pPr>
            <a:r>
              <a:rPr lang="id-ID" altLang="id-ID" sz="2400" b="1" dirty="0" smtClean="0"/>
              <a:t>Keterbatasan tempat dan keamanan</a:t>
            </a:r>
            <a:r>
              <a:rPr lang="id-ID" altLang="id-ID" sz="2400" dirty="0" smtClean="0"/>
              <a:t>. </a:t>
            </a:r>
            <a:r>
              <a:rPr lang="id-ID" altLang="id-ID" sz="2400" dirty="0"/>
              <a:t>D</a:t>
            </a:r>
            <a:r>
              <a:rPr lang="en-US" altLang="id-ID" sz="2400" dirty="0" err="1" smtClean="0"/>
              <a:t>ata</a:t>
            </a:r>
            <a:r>
              <a:rPr lang="en-US" altLang="id-ID" sz="2400" dirty="0" smtClean="0"/>
              <a:t>-data </a:t>
            </a:r>
            <a:r>
              <a:rPr lang="id-ID" altLang="id-ID" sz="2400" dirty="0" smtClean="0"/>
              <a:t>kertas </a:t>
            </a:r>
            <a:r>
              <a:rPr lang="en-US" altLang="id-ID" sz="2400" dirty="0" err="1" smtClean="0"/>
              <a:t>pasien</a:t>
            </a:r>
            <a:r>
              <a:rPr lang="en-US" altLang="id-ID" sz="2400" dirty="0" smtClean="0"/>
              <a:t> </a:t>
            </a:r>
            <a:r>
              <a:rPr lang="en-US" altLang="id-ID" sz="2400" dirty="0" err="1"/>
              <a:t>rawat</a:t>
            </a:r>
            <a:r>
              <a:rPr lang="en-US" altLang="id-ID" sz="2400" dirty="0"/>
              <a:t> </a:t>
            </a:r>
            <a:r>
              <a:rPr lang="en-US" altLang="id-ID" sz="2400" dirty="0" err="1"/>
              <a:t>jalan</a:t>
            </a:r>
            <a:r>
              <a:rPr lang="en-US" altLang="id-ID" sz="2400" dirty="0"/>
              <a:t>, </a:t>
            </a:r>
            <a:r>
              <a:rPr lang="en-US" altLang="id-ID" sz="2400" dirty="0" err="1"/>
              <a:t>rekam</a:t>
            </a:r>
            <a:r>
              <a:rPr lang="en-US" altLang="id-ID" sz="2400" dirty="0"/>
              <a:t> </a:t>
            </a:r>
            <a:r>
              <a:rPr lang="en-US" altLang="id-ID" sz="2400" dirty="0" err="1"/>
              <a:t>medis</a:t>
            </a:r>
            <a:r>
              <a:rPr lang="en-US" altLang="id-ID" sz="2400" dirty="0"/>
              <a:t> </a:t>
            </a:r>
            <a:r>
              <a:rPr lang="en-US" altLang="id-ID" sz="2400" dirty="0" err="1" smtClean="0"/>
              <a:t>pasien</a:t>
            </a:r>
            <a:r>
              <a:rPr lang="id-ID" altLang="id-ID" sz="2400" dirty="0" smtClean="0"/>
              <a:t>,</a:t>
            </a:r>
            <a:r>
              <a:rPr lang="en-US" altLang="id-ID" sz="2400" dirty="0" smtClean="0"/>
              <a:t> </a:t>
            </a:r>
            <a:r>
              <a:rPr lang="en-US" altLang="id-ID" sz="2400" dirty="0" err="1"/>
              <a:t>serta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dokter</a:t>
            </a:r>
            <a:r>
              <a:rPr lang="en-US" altLang="id-ID" sz="2400" dirty="0"/>
              <a:t> yang </a:t>
            </a:r>
            <a:r>
              <a:rPr lang="en-US" altLang="id-ID" sz="2400" dirty="0" err="1"/>
              <a:t>menangani</a:t>
            </a:r>
            <a:r>
              <a:rPr lang="en-US" altLang="id-ID" sz="2400" dirty="0"/>
              <a:t> </a:t>
            </a:r>
            <a:r>
              <a:rPr lang="en-US" altLang="id-ID" sz="2400" dirty="0" err="1"/>
              <a:t>tiap</a:t>
            </a:r>
            <a:r>
              <a:rPr lang="en-US" altLang="id-ID" sz="2400" dirty="0"/>
              <a:t> </a:t>
            </a:r>
            <a:r>
              <a:rPr lang="en-US" altLang="id-ID" sz="2400" dirty="0" err="1"/>
              <a:t>pasien</a:t>
            </a:r>
            <a:r>
              <a:rPr lang="en-US" altLang="id-ID" sz="2400" dirty="0"/>
              <a:t> </a:t>
            </a:r>
            <a:r>
              <a:rPr lang="id-ID" altLang="id-ID" sz="2400" dirty="0" smtClean="0"/>
              <a:t>mengalami peningkatan yang signifikan dan rawan hilang/terbakar.</a:t>
            </a:r>
            <a:endParaRPr lang="en-US" altLang="id-ID" sz="2400" dirty="0"/>
          </a:p>
          <a:p>
            <a:pPr marL="557249" indent="-465138" algn="just" defTabSz="827088">
              <a:buFont typeface="Calibri" panose="020F0502020204030204" pitchFamily="34" charset="0"/>
              <a:buAutoNum type="arabicPeriod"/>
            </a:pPr>
            <a:r>
              <a:rPr lang="id-ID" altLang="id-ID" sz="2400" b="1" dirty="0" smtClean="0"/>
              <a:t>Kesulitan pembatasan akses data.</a:t>
            </a:r>
            <a:r>
              <a:rPr lang="id-ID" altLang="id-ID" sz="2400" dirty="0" smtClean="0"/>
              <a:t> Misal, rekap medis perlu dijaga kerahasiannya, pasien dan tenaga medis yang menangani yang diperbolehkan mengetahuinya.</a:t>
            </a:r>
            <a:endParaRPr lang="en-US" altLang="id-ID" sz="2400" dirty="0"/>
          </a:p>
          <a:p>
            <a:pPr marL="557249" indent="-465138" algn="just" defTabSz="827088">
              <a:buFont typeface="Calibri" panose="020F0502020204030204" pitchFamily="34" charset="0"/>
              <a:buAutoNum type="arabicPeriod"/>
            </a:pPr>
            <a:r>
              <a:rPr lang="id-ID" altLang="id-ID" sz="2400" b="1" dirty="0" smtClean="0"/>
              <a:t>Kesulitan akses dan olah data</a:t>
            </a:r>
            <a:r>
              <a:rPr lang="id-ID" altLang="id-ID" sz="2400" dirty="0" smtClean="0"/>
              <a:t>. Pengaksessan dan pengolahan </a:t>
            </a:r>
            <a:r>
              <a:rPr lang="en-US" altLang="id-ID" sz="2400" dirty="0" smtClean="0"/>
              <a:t>data </a:t>
            </a:r>
            <a:r>
              <a:rPr lang="en-US" altLang="id-ID" sz="2400" dirty="0"/>
              <a:t>yang </a:t>
            </a:r>
            <a:r>
              <a:rPr lang="id-ID" altLang="id-ID" sz="2400" dirty="0" smtClean="0"/>
              <a:t>relatif </a:t>
            </a:r>
            <a:r>
              <a:rPr lang="en-US" altLang="id-ID" sz="2400" dirty="0" err="1" smtClean="0"/>
              <a:t>banyak</a:t>
            </a:r>
            <a:r>
              <a:rPr lang="id-ID" altLang="id-ID" sz="2400" dirty="0"/>
              <a:t> </a:t>
            </a:r>
            <a:r>
              <a:rPr lang="id-ID" altLang="id-ID" sz="2400" dirty="0" smtClean="0"/>
              <a:t>dan tersebar </a:t>
            </a:r>
            <a:r>
              <a:rPr lang="en-US" altLang="id-ID" sz="2400" dirty="0" err="1" smtClean="0"/>
              <a:t>menyebabkan</a:t>
            </a:r>
            <a:r>
              <a:rPr lang="id-ID" altLang="id-ID" sz="2400" dirty="0" smtClean="0"/>
              <a:t> waktu dan tenaga ekstra.</a:t>
            </a:r>
            <a:endParaRPr lang="id-ID" sz="2400" dirty="0"/>
          </a:p>
        </p:txBody>
      </p:sp>
      <p:pic>
        <p:nvPicPr>
          <p:cNvPr id="4" name="Picture 8" descr="hospital icon : Vector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547" y="880492"/>
            <a:ext cx="1946813" cy="18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Contoh </a:t>
            </a:r>
            <a:r>
              <a:rPr lang="id-ID" dirty="0" smtClean="0">
                <a:solidFill>
                  <a:prstClr val="black"/>
                </a:solidFill>
              </a:rPr>
              <a:t>1 : </a:t>
            </a:r>
            <a:r>
              <a:rPr lang="id-ID" sz="3200" b="1" dirty="0">
                <a:solidFill>
                  <a:prstClr val="black"/>
                </a:solidFill>
              </a:rPr>
              <a:t>Sistem Informasi Rawat Jalan Poliklinik ABC</a:t>
            </a:r>
            <a:br>
              <a:rPr lang="id-ID" sz="3200" b="1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FF0000"/>
                </a:solidFill>
              </a:rPr>
              <a:t>b) Kebutuhan Fungsional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altLang="id-ID" sz="2400" dirty="0"/>
              <a:t>L</a:t>
            </a:r>
            <a:r>
              <a:rPr lang="en-US" altLang="id-ID" sz="2400" dirty="0" err="1" smtClean="0"/>
              <a:t>ogin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untuk</a:t>
            </a:r>
            <a:r>
              <a:rPr lang="en-US" altLang="id-ID" sz="2400" dirty="0" smtClean="0"/>
              <a:t> </a:t>
            </a:r>
            <a:r>
              <a:rPr lang="id-ID" altLang="id-ID" sz="2400" dirty="0" smtClean="0"/>
              <a:t>pasien, </a:t>
            </a:r>
            <a:r>
              <a:rPr lang="en-US" altLang="id-ID" sz="2400" dirty="0" err="1" smtClean="0"/>
              <a:t>dokter</a:t>
            </a:r>
            <a:r>
              <a:rPr lang="id-ID" altLang="id-ID" sz="2400" dirty="0" smtClean="0"/>
              <a:t>, </a:t>
            </a:r>
            <a:r>
              <a:rPr lang="en-US" altLang="id-ID" sz="2400" dirty="0" err="1" smtClean="0"/>
              <a:t>dan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petugas</a:t>
            </a:r>
            <a:endParaRPr lang="id-ID" altLang="id-ID" sz="2400" dirty="0" smtClean="0"/>
          </a:p>
          <a:p>
            <a:pPr algn="just"/>
            <a:r>
              <a:rPr lang="id-ID" altLang="id-ID" sz="2400" dirty="0"/>
              <a:t>P</a:t>
            </a:r>
            <a:r>
              <a:rPr lang="en-US" altLang="id-ID" sz="2400" dirty="0" err="1" smtClean="0"/>
              <a:t>engelolaan</a:t>
            </a:r>
            <a:r>
              <a:rPr lang="en-US" altLang="id-ID" sz="2400" dirty="0" smtClean="0"/>
              <a:t> data </a:t>
            </a:r>
            <a:r>
              <a:rPr lang="en-US" altLang="id-ID" sz="2400" dirty="0" err="1" smtClean="0"/>
              <a:t>pasien</a:t>
            </a:r>
            <a:r>
              <a:rPr lang="en-US" altLang="id-ID" sz="2400" dirty="0" smtClean="0"/>
              <a:t>, </a:t>
            </a:r>
            <a:r>
              <a:rPr lang="en-US" altLang="id-ID" sz="2400" dirty="0" err="1" smtClean="0"/>
              <a:t>meliputi</a:t>
            </a:r>
            <a:r>
              <a:rPr lang="en-US" altLang="id-ID" sz="2400" dirty="0" smtClean="0"/>
              <a:t> input, update </a:t>
            </a:r>
            <a:r>
              <a:rPr lang="en-US" altLang="id-ID" sz="2400" dirty="0" err="1" smtClean="0"/>
              <a:t>dan</a:t>
            </a:r>
            <a:r>
              <a:rPr lang="en-US" altLang="id-ID" sz="2400" dirty="0" smtClean="0"/>
              <a:t> delete</a:t>
            </a:r>
            <a:r>
              <a:rPr lang="id-ID" altLang="id-ID" sz="2400" dirty="0" smtClean="0"/>
              <a:t>.</a:t>
            </a:r>
          </a:p>
          <a:p>
            <a:pPr algn="just"/>
            <a:r>
              <a:rPr lang="id-ID" altLang="id-ID" sz="2400" dirty="0"/>
              <a:t>P</a:t>
            </a:r>
            <a:r>
              <a:rPr lang="en-US" altLang="id-ID" sz="2400" dirty="0" err="1" smtClean="0"/>
              <a:t>engelolaan</a:t>
            </a:r>
            <a:r>
              <a:rPr lang="en-US" altLang="id-ID" sz="2400" dirty="0" smtClean="0"/>
              <a:t> data </a:t>
            </a:r>
            <a:r>
              <a:rPr lang="en-US" altLang="id-ID" sz="2400" dirty="0" err="1" smtClean="0"/>
              <a:t>dokter</a:t>
            </a:r>
            <a:r>
              <a:rPr lang="en-US" altLang="id-ID" sz="2400" dirty="0" smtClean="0"/>
              <a:t>, </a:t>
            </a:r>
            <a:r>
              <a:rPr lang="en-US" altLang="id-ID" sz="2400" dirty="0" err="1" smtClean="0"/>
              <a:t>meliputi</a:t>
            </a:r>
            <a:r>
              <a:rPr lang="en-US" altLang="id-ID" sz="2400" dirty="0" smtClean="0"/>
              <a:t> input, update </a:t>
            </a:r>
            <a:r>
              <a:rPr lang="en-US" altLang="id-ID" sz="2400" dirty="0" err="1" smtClean="0"/>
              <a:t>dan</a:t>
            </a:r>
            <a:r>
              <a:rPr lang="en-US" altLang="id-ID" sz="2400" dirty="0" smtClean="0"/>
              <a:t> delete</a:t>
            </a:r>
            <a:r>
              <a:rPr lang="id-ID" altLang="id-ID" sz="2400" dirty="0" smtClean="0"/>
              <a:t>.</a:t>
            </a:r>
          </a:p>
          <a:p>
            <a:pPr algn="just"/>
            <a:r>
              <a:rPr lang="id-ID" altLang="id-ID" sz="2400" dirty="0"/>
              <a:t>P</a:t>
            </a:r>
            <a:r>
              <a:rPr lang="en-US" altLang="id-ID" sz="2400" dirty="0" err="1" smtClean="0"/>
              <a:t>engelolaan</a:t>
            </a:r>
            <a:r>
              <a:rPr lang="en-US" altLang="id-ID" sz="2400" dirty="0" smtClean="0"/>
              <a:t> data </a:t>
            </a:r>
            <a:r>
              <a:rPr lang="en-US" altLang="id-ID" sz="2400" dirty="0" err="1" smtClean="0"/>
              <a:t>petugas</a:t>
            </a:r>
            <a:r>
              <a:rPr lang="en-US" altLang="id-ID" sz="2400" dirty="0" smtClean="0"/>
              <a:t>, </a:t>
            </a:r>
            <a:r>
              <a:rPr lang="en-US" altLang="id-ID" sz="2400" dirty="0" err="1" smtClean="0"/>
              <a:t>meliputi</a:t>
            </a:r>
            <a:r>
              <a:rPr lang="en-US" altLang="id-ID" sz="2400" dirty="0" smtClean="0"/>
              <a:t> input, update </a:t>
            </a:r>
            <a:r>
              <a:rPr lang="en-US" altLang="id-ID" sz="2400" dirty="0" err="1" smtClean="0"/>
              <a:t>dan</a:t>
            </a:r>
            <a:r>
              <a:rPr lang="en-US" altLang="id-ID" sz="2400" dirty="0" smtClean="0"/>
              <a:t> delete</a:t>
            </a:r>
            <a:r>
              <a:rPr lang="id-ID" altLang="id-ID" sz="2400" dirty="0" smtClean="0"/>
              <a:t>.</a:t>
            </a:r>
          </a:p>
          <a:p>
            <a:pPr algn="just"/>
            <a:r>
              <a:rPr lang="id-ID" altLang="id-ID" sz="2400" dirty="0" smtClean="0"/>
              <a:t>Pemeriksaan mulai pendaftaran (baru/lama), pemberian diagnosa, resep.</a:t>
            </a:r>
            <a:endParaRPr lang="en-US" altLang="id-ID" sz="2400" dirty="0"/>
          </a:p>
        </p:txBody>
      </p:sp>
    </p:spTree>
    <p:extLst>
      <p:ext uri="{BB962C8B-B14F-4D97-AF65-F5344CB8AC3E}">
        <p14:creationId xmlns:p14="http://schemas.microsoft.com/office/powerpoint/2010/main" val="20483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Contoh </a:t>
            </a:r>
            <a:r>
              <a:rPr lang="id-ID" dirty="0" smtClean="0">
                <a:solidFill>
                  <a:prstClr val="black"/>
                </a:solidFill>
              </a:rPr>
              <a:t>1 : </a:t>
            </a:r>
            <a:r>
              <a:rPr lang="id-ID" sz="3200" b="1" dirty="0">
                <a:solidFill>
                  <a:prstClr val="black"/>
                </a:solidFill>
              </a:rPr>
              <a:t>Sistem Informasi Rawat Jalan Poliklinik ABC</a:t>
            </a:r>
            <a:br>
              <a:rPr lang="id-ID" sz="3200" b="1" dirty="0">
                <a:solidFill>
                  <a:prstClr val="black"/>
                </a:solidFill>
              </a:rPr>
            </a:br>
            <a:r>
              <a:rPr lang="id-ID" sz="3200" b="1" dirty="0" smtClean="0">
                <a:solidFill>
                  <a:srgbClr val="FF0000"/>
                </a:solidFill>
              </a:rPr>
              <a:t>c) Kebutuhan Non-Fungsional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altLang="id-ID" sz="2400" dirty="0" smtClean="0"/>
              <a:t>Tampilan disusun</a:t>
            </a:r>
          </a:p>
          <a:p>
            <a:pPr algn="just"/>
            <a:endParaRPr lang="id-ID" altLang="id-ID" sz="2400" dirty="0"/>
          </a:p>
          <a:p>
            <a:pPr algn="just"/>
            <a:endParaRPr lang="id-ID" altLang="id-ID" sz="2400" dirty="0" smtClean="0"/>
          </a:p>
          <a:p>
            <a:pPr algn="just"/>
            <a:endParaRPr lang="id-ID" altLang="id-ID" sz="2400" dirty="0"/>
          </a:p>
          <a:p>
            <a:pPr algn="just"/>
            <a:endParaRPr lang="id-ID" altLang="id-ID" sz="2400" dirty="0" smtClean="0"/>
          </a:p>
          <a:p>
            <a:pPr algn="just"/>
            <a:endParaRPr lang="id-ID" altLang="id-ID" sz="2400" dirty="0"/>
          </a:p>
          <a:p>
            <a:pPr algn="just"/>
            <a:endParaRPr lang="id-ID" altLang="id-ID" sz="2400" dirty="0" smtClean="0"/>
          </a:p>
          <a:p>
            <a:pPr algn="just"/>
            <a:r>
              <a:rPr lang="id-ID" altLang="id-ID" sz="2400" dirty="0" smtClean="0"/>
              <a:t>Dikembangkan berbasis </a:t>
            </a:r>
            <a:r>
              <a:rPr lang="id-ID" altLang="id-ID" sz="2400" i="1" dirty="0" smtClean="0"/>
              <a:t>web</a:t>
            </a:r>
            <a:r>
              <a:rPr lang="id-ID" altLang="id-ID" sz="2400" dirty="0" smtClean="0"/>
              <a:t> dengan </a:t>
            </a:r>
            <a:r>
              <a:rPr lang="id-ID" altLang="id-ID" sz="2400" i="1" dirty="0" smtClean="0"/>
              <a:t>framework</a:t>
            </a:r>
            <a:r>
              <a:rPr lang="id-ID" altLang="id-ID" sz="2400" dirty="0" smtClean="0"/>
              <a:t>.</a:t>
            </a:r>
            <a:endParaRPr lang="en-US" altLang="id-ID" sz="2400" dirty="0"/>
          </a:p>
        </p:txBody>
      </p:sp>
      <p:sp>
        <p:nvSpPr>
          <p:cNvPr id="4" name="Rectangle 3"/>
          <p:cNvSpPr/>
          <p:nvPr/>
        </p:nvSpPr>
        <p:spPr>
          <a:xfrm>
            <a:off x="3721995" y="1658982"/>
            <a:ext cx="682580" cy="373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logo</a:t>
            </a:r>
            <a:endParaRPr lang="id-ID" dirty="0"/>
          </a:p>
        </p:txBody>
      </p:sp>
      <p:sp>
        <p:nvSpPr>
          <p:cNvPr id="5" name="Rectangle 4"/>
          <p:cNvSpPr/>
          <p:nvPr/>
        </p:nvSpPr>
        <p:spPr>
          <a:xfrm>
            <a:off x="4404575" y="1658982"/>
            <a:ext cx="3503053" cy="373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Judul sistem</a:t>
            </a:r>
            <a:endParaRPr lang="id-ID" dirty="0"/>
          </a:p>
        </p:txBody>
      </p:sp>
      <p:sp>
        <p:nvSpPr>
          <p:cNvPr id="6" name="Rectangle 5"/>
          <p:cNvSpPr/>
          <p:nvPr/>
        </p:nvSpPr>
        <p:spPr>
          <a:xfrm>
            <a:off x="3721995" y="2032469"/>
            <a:ext cx="1030310" cy="1998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menu</a:t>
            </a:r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>
            <a:off x="4752304" y="2348223"/>
            <a:ext cx="3155323" cy="1682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content</a:t>
            </a:r>
            <a:endParaRPr lang="id-ID" dirty="0"/>
          </a:p>
        </p:txBody>
      </p:sp>
      <p:sp>
        <p:nvSpPr>
          <p:cNvPr id="8" name="Rectangle 7"/>
          <p:cNvSpPr/>
          <p:nvPr/>
        </p:nvSpPr>
        <p:spPr>
          <a:xfrm>
            <a:off x="3721995" y="4031087"/>
            <a:ext cx="4185633" cy="373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footer</a:t>
            </a:r>
            <a:endParaRPr lang="id-ID" dirty="0"/>
          </a:p>
        </p:txBody>
      </p:sp>
      <p:sp>
        <p:nvSpPr>
          <p:cNvPr id="9" name="Rectangle 8"/>
          <p:cNvSpPr/>
          <p:nvPr/>
        </p:nvSpPr>
        <p:spPr>
          <a:xfrm>
            <a:off x="4752303" y="2032469"/>
            <a:ext cx="3155323" cy="315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d-ID" dirty="0" smtClean="0"/>
              <a:t>breadcumb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187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solidFill>
                  <a:prstClr val="black"/>
                </a:solidFill>
              </a:rPr>
              <a:t>Contoh 2</a:t>
            </a:r>
            <a:r>
              <a:rPr lang="id-ID" dirty="0" smtClean="0">
                <a:solidFill>
                  <a:prstClr val="black"/>
                </a:solidFill>
              </a:rPr>
              <a:t> : </a:t>
            </a:r>
            <a:r>
              <a:rPr lang="id-ID" sz="3200" b="1" dirty="0">
                <a:solidFill>
                  <a:prstClr val="black"/>
                </a:solidFill>
              </a:rPr>
              <a:t>Sistem Informasi </a:t>
            </a:r>
            <a:r>
              <a:rPr lang="id-ID" sz="3200" b="1" dirty="0" smtClean="0">
                <a:solidFill>
                  <a:prstClr val="black"/>
                </a:solidFill>
              </a:rPr>
              <a:t>Pemilihan Presentator</a:t>
            </a:r>
            <a:r>
              <a:rPr lang="id-ID" sz="3200" b="1" dirty="0">
                <a:solidFill>
                  <a:prstClr val="black"/>
                </a:solidFill>
              </a:rPr>
              <a:t/>
            </a:r>
            <a:br>
              <a:rPr lang="id-ID" sz="3200" b="1" dirty="0">
                <a:solidFill>
                  <a:prstClr val="black"/>
                </a:solidFill>
              </a:rPr>
            </a:br>
            <a:r>
              <a:rPr lang="id-ID" sz="3200" b="1" dirty="0">
                <a:solidFill>
                  <a:srgbClr val="FF0000"/>
                </a:solidFill>
              </a:rPr>
              <a:t>a) </a:t>
            </a:r>
            <a:r>
              <a:rPr lang="id-ID" sz="3200" b="1" dirty="0" smtClean="0">
                <a:solidFill>
                  <a:srgbClr val="FF0000"/>
                </a:solidFill>
              </a:rPr>
              <a:t>Identifikasi </a:t>
            </a:r>
            <a:r>
              <a:rPr lang="id-ID" sz="3200" b="1" dirty="0">
                <a:solidFill>
                  <a:srgbClr val="FF0000"/>
                </a:solidFill>
              </a:rPr>
              <a:t>Masalah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d-ID" sz="2400" dirty="0"/>
              <a:t>Dalam dunia pendidikan khususnya dalam kegiatan presentasi ada beberapa masalah:</a:t>
            </a:r>
          </a:p>
          <a:p>
            <a:pPr lvl="0"/>
            <a:r>
              <a:rPr lang="id-ID" sz="2400" dirty="0">
                <a:solidFill>
                  <a:srgbClr val="FF0000"/>
                </a:solidFill>
              </a:rPr>
              <a:t>Nilai </a:t>
            </a:r>
            <a:r>
              <a:rPr lang="id-ID" sz="2400" i="1" dirty="0">
                <a:solidFill>
                  <a:srgbClr val="FF0000"/>
                </a:solidFill>
              </a:rPr>
              <a:t>Inaccessible</a:t>
            </a:r>
            <a:r>
              <a:rPr lang="id-ID" sz="2400" i="1" dirty="0"/>
              <a:t> </a:t>
            </a:r>
          </a:p>
          <a:p>
            <a:pPr marL="366713" lvl="0" indent="-366713">
              <a:buNone/>
            </a:pPr>
            <a:r>
              <a:rPr lang="id-ID" sz="2400" dirty="0"/>
              <a:t>	Nilai sementara hanya diakses oleh dosen, dan mestinya bisa diakses oleh mahasiswa.</a:t>
            </a:r>
          </a:p>
          <a:p>
            <a:r>
              <a:rPr lang="id-ID" sz="2400" dirty="0">
                <a:solidFill>
                  <a:srgbClr val="FF0000"/>
                </a:solidFill>
              </a:rPr>
              <a:t>Waktu Melebihi Alokasi</a:t>
            </a:r>
          </a:p>
          <a:p>
            <a:pPr marL="360363" lvl="0" indent="0">
              <a:buNone/>
            </a:pPr>
            <a:r>
              <a:rPr lang="id-ID" sz="2400" dirty="0"/>
              <a:t>Waktu presentasi melewati/melebihi alokasi waktu yang telah direncanakan.</a:t>
            </a:r>
          </a:p>
          <a:p>
            <a:r>
              <a:rPr lang="id-ID" sz="2400" dirty="0">
                <a:solidFill>
                  <a:srgbClr val="FF0000"/>
                </a:solidFill>
              </a:rPr>
              <a:t>Subjektifitas</a:t>
            </a:r>
          </a:p>
          <a:p>
            <a:pPr marL="360363" lvl="0" indent="0">
              <a:buNone/>
            </a:pPr>
            <a:r>
              <a:rPr lang="id-ID" sz="2400" dirty="0">
                <a:solidFill>
                  <a:prstClr val="black"/>
                </a:solidFill>
              </a:rPr>
              <a:t>Anggapan bahwa mahasiswa memiliki kemampuan yang beragam perlu dihilangkan karena seluruh mahasiswa telah mendapatkan waktu pengerjakan, bimbingan, dan kepercayaan yang sama.</a:t>
            </a:r>
            <a:endParaRPr lang="en-US" altLang="id-ID" sz="2400" dirty="0"/>
          </a:p>
        </p:txBody>
      </p:sp>
    </p:spTree>
    <p:extLst>
      <p:ext uri="{BB962C8B-B14F-4D97-AF65-F5344CB8AC3E}">
        <p14:creationId xmlns:p14="http://schemas.microsoft.com/office/powerpoint/2010/main" val="8104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8</a:t>
            </a:r>
            <a:r>
              <a:rPr lang="id-ID" dirty="0" smtClean="0"/>
              <a:t>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dirty="0" smtClean="0"/>
              <a:t>M</a:t>
            </a:r>
            <a:r>
              <a:rPr lang="en-US" dirty="0" err="1" smtClean="0"/>
              <a:t>elakukan</a:t>
            </a:r>
            <a:r>
              <a:rPr lang="en-US" dirty="0" smtClean="0"/>
              <a:t> </a:t>
            </a:r>
            <a:r>
              <a:rPr lang="en-US" dirty="0" err="1"/>
              <a:t>analisis</a:t>
            </a:r>
            <a:r>
              <a:rPr lang="en-US" dirty="0"/>
              <a:t> system yang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,</a:t>
            </a:r>
            <a:r>
              <a:rPr lang="id-ID" dirty="0"/>
              <a:t> t</a:t>
            </a:r>
            <a:r>
              <a:rPr lang="en-US" dirty="0" err="1"/>
              <a:t>eknik-teknik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,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 smtClean="0"/>
              <a:t>.</a:t>
            </a:r>
            <a:endParaRPr lang="id-ID" dirty="0" smtClean="0"/>
          </a:p>
          <a:p>
            <a:pPr algn="just"/>
            <a:r>
              <a:rPr lang="id-ID" dirty="0" smtClean="0"/>
              <a:t>M</a:t>
            </a:r>
            <a:r>
              <a:rPr lang="en-US" dirty="0" err="1" smtClean="0"/>
              <a:t>emodelkan</a:t>
            </a:r>
            <a:r>
              <a:rPr lang="en-US" dirty="0" smtClean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notasi</a:t>
            </a:r>
            <a:r>
              <a:rPr lang="en-US" dirty="0"/>
              <a:t>,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tools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DFD, </a:t>
            </a:r>
            <a:r>
              <a:rPr lang="en-US" dirty="0" err="1"/>
              <a:t>Kamus</a:t>
            </a:r>
            <a:r>
              <a:rPr lang="en-US" dirty="0"/>
              <a:t> Data, UML (</a:t>
            </a:r>
            <a:r>
              <a:rPr lang="en-US" dirty="0" err="1"/>
              <a:t>Obyek</a:t>
            </a:r>
            <a:r>
              <a:rPr lang="en-US" dirty="0"/>
              <a:t>), FDD, ERD.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proses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data. </a:t>
            </a:r>
            <a:endParaRPr lang="id-ID" dirty="0" smtClean="0"/>
          </a:p>
          <a:p>
            <a:pPr algn="just"/>
            <a:r>
              <a:rPr lang="id-ID" dirty="0" smtClean="0"/>
              <a:t>M</a:t>
            </a:r>
            <a:r>
              <a:rPr lang="en-US" dirty="0" err="1" smtClean="0"/>
              <a:t>elakukan</a:t>
            </a:r>
            <a:r>
              <a:rPr lang="en-US" dirty="0" smtClean="0"/>
              <a:t> </a:t>
            </a:r>
            <a:r>
              <a:rPr lang="en-US" dirty="0" err="1"/>
              <a:t>translasi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yang </a:t>
            </a:r>
            <a:r>
              <a:rPr lang="en-US" dirty="0" err="1"/>
              <a:t>meliputi</a:t>
            </a:r>
            <a:r>
              <a:rPr lang="en-US" dirty="0"/>
              <a:t>: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,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</a:t>
            </a:r>
            <a:r>
              <a:rPr lang="en-US" dirty="0" err="1"/>
              <a:t>perancangan</a:t>
            </a:r>
            <a:r>
              <a:rPr lang="en-US" dirty="0"/>
              <a:t> program, </a:t>
            </a:r>
            <a:r>
              <a:rPr lang="en-US" dirty="0" err="1"/>
              <a:t>Perancangan</a:t>
            </a:r>
            <a:r>
              <a:rPr lang="en-US" dirty="0"/>
              <a:t>  </a:t>
            </a:r>
            <a:r>
              <a:rPr lang="en-US" dirty="0" err="1"/>
              <a:t>penyimpanan</a:t>
            </a:r>
            <a:r>
              <a:rPr lang="en-US" dirty="0"/>
              <a:t>  Data.</a:t>
            </a:r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Pipeline</a:t>
            </a:r>
            <a:endParaRPr lang="id-ID" dirty="0"/>
          </a:p>
        </p:txBody>
      </p:sp>
      <p:pic>
        <p:nvPicPr>
          <p:cNvPr id="6" name="Picture 2" descr="https://2.bp.blogspot.com/-lEwNNJ_85zI/WQB_aTtrz6I/AAAAAAAACxU/GwQGjoyQA6UBrenUSUGTWx-RhogTqFqFgCEw/s400/unnamed%2B%25281%252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2505"/>
            <a:ext cx="9144000" cy="514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12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84836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182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Metode </a:t>
            </a:r>
            <a:r>
              <a:rPr lang="id-ID" b="1" dirty="0" smtClean="0"/>
              <a:t>Penilaian ADSI SI2C</a:t>
            </a:r>
            <a:endParaRPr lang="id-ID" b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169548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890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id-ID" dirty="0"/>
              <a:t>Masuk </a:t>
            </a:r>
            <a:r>
              <a:rPr lang="id-ID" dirty="0" smtClean="0"/>
              <a:t>sesuai jadwal Jam 09.30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pPr algn="just"/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pPr algn="just"/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pPr algn="just"/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710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06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9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494" y="1648215"/>
            <a:ext cx="85401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Editor</a:t>
            </a:r>
            <a:endParaRPr lang="en-US" sz="3200" b="1" dirty="0"/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Ms</a:t>
            </a:r>
            <a:r>
              <a:rPr lang="id-ID" sz="3200" dirty="0">
                <a:solidFill>
                  <a:srgbClr val="FF0000"/>
                </a:solidFill>
              </a:rPr>
              <a:t>. Office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LibreOffice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>
                <a:solidFill>
                  <a:srgbClr val="FF0000"/>
                </a:solidFill>
              </a:rPr>
              <a:t> </a:t>
            </a:r>
            <a:r>
              <a:rPr lang="id-ID" sz="3200" dirty="0" smtClean="0">
                <a:solidFill>
                  <a:srgbClr val="FF0000"/>
                </a:solidFill>
              </a:rPr>
              <a:t>.......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id-ID" sz="3200" b="1" dirty="0" smtClean="0"/>
              <a:t>Pemodelan</a:t>
            </a:r>
            <a:r>
              <a:rPr lang="en-US" sz="3200" b="1" dirty="0" smtClean="0"/>
              <a:t> </a:t>
            </a:r>
            <a:r>
              <a:rPr lang="en-US" sz="3200" b="1" dirty="0"/>
              <a:t>Tools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/>
              <a:t>UML </a:t>
            </a:r>
            <a:r>
              <a:rPr lang="id-ID" sz="3200" dirty="0"/>
              <a:t>: </a:t>
            </a:r>
            <a:r>
              <a:rPr lang="id-ID" sz="3200" b="1" dirty="0">
                <a:solidFill>
                  <a:srgbClr val="FF0000"/>
                </a:solidFill>
              </a:rPr>
              <a:t>Sparx </a:t>
            </a:r>
            <a:r>
              <a:rPr lang="en-US" sz="3200" b="1" dirty="0">
                <a:solidFill>
                  <a:srgbClr val="FF0000"/>
                </a:solidFill>
              </a:rPr>
              <a:t>E</a:t>
            </a:r>
            <a:r>
              <a:rPr lang="id-ID" sz="3200" b="1" dirty="0">
                <a:solidFill>
                  <a:srgbClr val="FF0000"/>
                </a:solidFill>
              </a:rPr>
              <a:t>nterprise Architect</a:t>
            </a:r>
            <a:r>
              <a:rPr lang="id-ID" sz="3200" dirty="0">
                <a:solidFill>
                  <a:prstClr val="black"/>
                </a:solidFill>
              </a:rPr>
              <a:t>, Star </a:t>
            </a:r>
            <a:r>
              <a:rPr lang="id-ID" sz="3200" dirty="0" smtClean="0">
                <a:solidFill>
                  <a:prstClr val="black"/>
                </a:solidFill>
              </a:rPr>
              <a:t>UML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prstClr val="black"/>
                </a:solidFill>
              </a:rPr>
              <a:t>Flowchart-DFD </a:t>
            </a:r>
            <a:r>
              <a:rPr lang="id-ID" sz="3200" dirty="0">
                <a:solidFill>
                  <a:prstClr val="black"/>
                </a:solidFill>
              </a:rPr>
              <a:t>: </a:t>
            </a:r>
            <a:r>
              <a:rPr lang="id-ID" sz="3200" b="1" dirty="0" smtClean="0">
                <a:solidFill>
                  <a:prstClr val="black"/>
                </a:solidFill>
              </a:rPr>
              <a:t>Visio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prstClr val="black"/>
                </a:solidFill>
              </a:rPr>
              <a:t>ERD </a:t>
            </a:r>
            <a:r>
              <a:rPr lang="id-ID" sz="3200" dirty="0">
                <a:solidFill>
                  <a:prstClr val="black"/>
                </a:solidFill>
              </a:rPr>
              <a:t>: </a:t>
            </a:r>
            <a:r>
              <a:rPr lang="id-ID" sz="3200" b="1" dirty="0">
                <a:solidFill>
                  <a:prstClr val="black"/>
                </a:solidFill>
              </a:rPr>
              <a:t>Ms </a:t>
            </a:r>
            <a:r>
              <a:rPr lang="id-ID" sz="3200" b="1" dirty="0" smtClean="0">
                <a:solidFill>
                  <a:prstClr val="black"/>
                </a:solidFill>
              </a:rPr>
              <a:t>Access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b="1" dirty="0" smtClean="0">
                <a:solidFill>
                  <a:prstClr val="black"/>
                </a:solidFill>
              </a:rPr>
              <a:t>........</a:t>
            </a:r>
            <a:endParaRPr lang="id-ID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10)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 smtClean="0"/>
              <a:t>WA/Telegram </a:t>
            </a:r>
            <a:r>
              <a:rPr lang="en-US" dirty="0" smtClean="0"/>
              <a:t>:</a:t>
            </a:r>
            <a:endParaRPr lang="id-ID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d-ID" dirty="0" smtClean="0"/>
              <a:t>Komting ADSI SI2C : </a:t>
            </a:r>
            <a:r>
              <a:rPr lang="id-ID" dirty="0" smtClean="0">
                <a:solidFill>
                  <a:schemeClr val="bg1">
                    <a:lumMod val="85000"/>
                  </a:schemeClr>
                </a:solidFill>
              </a:rPr>
              <a:t>Taufig R : 0853 3036 2686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11)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 Pencernaan Sapi</a:t>
            </a:r>
            <a:endParaRPr lang="id-ID" dirty="0"/>
          </a:p>
        </p:txBody>
      </p:sp>
      <p:pic>
        <p:nvPicPr>
          <p:cNvPr id="3076" name="Picture 4" descr="http://3.bp.blogspot.com/-Cx80rX2riSQ/VqIKiC05VLI/AAAAAAAAAVw/HN4gfLP1d90/s1600/Sistem-Pencernaan-pada-Mamalia-Memamah-Bia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4450"/>
            <a:ext cx="9144000" cy="520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pPr marL="274638" indent="-274638">
              <a:spcBef>
                <a:spcPts val="600"/>
              </a:spcBef>
            </a:pPr>
            <a:r>
              <a:rPr lang="en-US" sz="1200" dirty="0"/>
              <a:t>Wendy Boggs &amp; </a:t>
            </a:r>
            <a:r>
              <a:rPr lang="en-US" sz="1200" dirty="0" err="1"/>
              <a:t>Micheal</a:t>
            </a:r>
            <a:r>
              <a:rPr lang="en-US" sz="1200" dirty="0"/>
              <a:t> Boggs, “UML with Rational Rose 2003”, </a:t>
            </a:r>
            <a:r>
              <a:rPr lang="en-US" sz="1200" dirty="0" err="1"/>
              <a:t>Sybex</a:t>
            </a:r>
            <a:r>
              <a:rPr lang="en-US" sz="1200" dirty="0"/>
              <a:t> 2002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 smtClean="0"/>
              <a:t>Ian </a:t>
            </a:r>
            <a:r>
              <a:rPr lang="en-US" sz="1200" dirty="0" err="1"/>
              <a:t>Sommerville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Engineering 10</a:t>
            </a:r>
            <a:r>
              <a:rPr lang="en-US" sz="1200" baseline="30000" dirty="0">
                <a:solidFill>
                  <a:srgbClr val="0070C0"/>
                </a:solidFill>
              </a:rPr>
              <a:t>th</a:t>
            </a:r>
            <a:r>
              <a:rPr lang="en-US" sz="1200" dirty="0">
                <a:solidFill>
                  <a:srgbClr val="0070C0"/>
                </a:solidFill>
              </a:rPr>
              <a:t> Edition</a:t>
            </a:r>
            <a:r>
              <a:rPr lang="en-US" sz="1200" dirty="0"/>
              <a:t>, </a:t>
            </a:r>
            <a:r>
              <a:rPr lang="en-US" sz="1200" i="1" dirty="0"/>
              <a:t>Addison-Wesley</a:t>
            </a:r>
            <a:r>
              <a:rPr lang="en-US" sz="1200" dirty="0"/>
              <a:t>, 20</a:t>
            </a:r>
            <a:r>
              <a:rPr lang="id-ID" sz="1200" dirty="0"/>
              <a:t>1</a:t>
            </a:r>
            <a:r>
              <a:rPr lang="en-US" sz="1200" dirty="0"/>
              <a:t>5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Roger S. Pressman, </a:t>
            </a:r>
            <a:r>
              <a:rPr lang="en-US" sz="1200" dirty="0">
                <a:solidFill>
                  <a:srgbClr val="0070C0"/>
                </a:solidFill>
              </a:rPr>
              <a:t>Software Engineering: A Practitioner’s Approach 8</a:t>
            </a:r>
            <a:r>
              <a:rPr lang="en-US" sz="1200" baseline="30000" dirty="0">
                <a:solidFill>
                  <a:srgbClr val="0070C0"/>
                </a:solidFill>
              </a:rPr>
              <a:t>th</a:t>
            </a:r>
            <a:r>
              <a:rPr lang="en-US" sz="1200" dirty="0">
                <a:solidFill>
                  <a:srgbClr val="0070C0"/>
                </a:solidFill>
              </a:rPr>
              <a:t> Edition</a:t>
            </a:r>
            <a:r>
              <a:rPr lang="en-US" sz="1200" dirty="0"/>
              <a:t>, </a:t>
            </a:r>
            <a:r>
              <a:rPr lang="en-US" sz="1200" i="1" dirty="0"/>
              <a:t>McGraw-Hill</a:t>
            </a:r>
            <a:r>
              <a:rPr lang="en-US" sz="1200" dirty="0"/>
              <a:t>, 2014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P. Bourque and R.E. Fairley, eds., </a:t>
            </a:r>
            <a:r>
              <a:rPr lang="en-US" sz="1200" dirty="0">
                <a:solidFill>
                  <a:srgbClr val="0070C0"/>
                </a:solidFill>
              </a:rPr>
              <a:t>Guide to the Software Engineering Body of Knowledge Version 3.0</a:t>
            </a:r>
            <a:r>
              <a:rPr lang="en-US" sz="1200" dirty="0"/>
              <a:t>, </a:t>
            </a:r>
            <a:r>
              <a:rPr lang="en-US" sz="1200" i="1" dirty="0"/>
              <a:t>IEEE Computer Society</a:t>
            </a:r>
            <a:r>
              <a:rPr lang="en-US" sz="1200" dirty="0"/>
              <a:t>, 2014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Albert </a:t>
            </a:r>
            <a:r>
              <a:rPr lang="en-US" sz="1200" dirty="0" err="1"/>
              <a:t>Endres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Dieter </a:t>
            </a:r>
            <a:r>
              <a:rPr lang="en-US" sz="1200" dirty="0" err="1"/>
              <a:t>Rombach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A Handbook of Software and Systems Engineering</a:t>
            </a:r>
            <a:r>
              <a:rPr lang="en-US" sz="1200" dirty="0"/>
              <a:t>, </a:t>
            </a:r>
            <a:r>
              <a:rPr lang="en-US" sz="1200" i="1" dirty="0"/>
              <a:t>Pearson Education Limited</a:t>
            </a:r>
            <a:r>
              <a:rPr lang="en-US" sz="1200" dirty="0"/>
              <a:t>, 2003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 err="1"/>
              <a:t>Yingxu</a:t>
            </a:r>
            <a:r>
              <a:rPr lang="en-US" sz="1200" dirty="0"/>
              <a:t> Wang, </a:t>
            </a:r>
            <a:r>
              <a:rPr lang="en-US" sz="1200" dirty="0">
                <a:solidFill>
                  <a:srgbClr val="0070C0"/>
                </a:solidFill>
              </a:rPr>
              <a:t>Software Engineering Foundations: A Software Science Perspective</a:t>
            </a:r>
            <a:r>
              <a:rPr lang="en-US" sz="1200" dirty="0"/>
              <a:t>, </a:t>
            </a:r>
            <a:r>
              <a:rPr lang="en-US" sz="1200" i="1" dirty="0" err="1"/>
              <a:t>Auerbach</a:t>
            </a:r>
            <a:r>
              <a:rPr lang="en-US" sz="1200" i="1" dirty="0"/>
              <a:t> Publications, Taylor &amp; Francis Group</a:t>
            </a:r>
            <a:r>
              <a:rPr lang="en-US" sz="1200" dirty="0"/>
              <a:t>, 2008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Alan Dennis</a:t>
            </a:r>
            <a:r>
              <a:rPr lang="id-ID" sz="1200" dirty="0"/>
              <a:t>  et al,  </a:t>
            </a:r>
            <a:r>
              <a:rPr lang="en-US" sz="1200" dirty="0">
                <a:solidFill>
                  <a:srgbClr val="0070C0"/>
                </a:solidFill>
              </a:rPr>
              <a:t>Systems Analysis and Design with UML – 4</a:t>
            </a:r>
            <a:r>
              <a:rPr lang="en-US" sz="1200" baseline="30000" dirty="0">
                <a:solidFill>
                  <a:srgbClr val="0070C0"/>
                </a:solidFill>
              </a:rPr>
              <a:t>th</a:t>
            </a:r>
            <a:r>
              <a:rPr lang="en-US" sz="1200" dirty="0">
                <a:solidFill>
                  <a:srgbClr val="0070C0"/>
                </a:solidFill>
              </a:rPr>
              <a:t> Edition</a:t>
            </a:r>
            <a:r>
              <a:rPr lang="id-ID" sz="1200" dirty="0"/>
              <a:t>, </a:t>
            </a:r>
            <a:r>
              <a:rPr lang="en-US" sz="1200" i="1" dirty="0"/>
              <a:t>John Wiley and Sons</a:t>
            </a:r>
            <a:r>
              <a:rPr lang="en-US" sz="1200" dirty="0"/>
              <a:t>, 2012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Dan </a:t>
            </a:r>
            <a:r>
              <a:rPr lang="en-US" sz="1200" dirty="0" err="1"/>
              <a:t>Pilone</a:t>
            </a:r>
            <a:r>
              <a:rPr lang="en-US" sz="1200" dirty="0"/>
              <a:t> and Russ Miles, </a:t>
            </a:r>
            <a:r>
              <a:rPr lang="en-US" sz="1200" dirty="0">
                <a:solidFill>
                  <a:srgbClr val="0070C0"/>
                </a:solidFill>
              </a:rPr>
              <a:t>Head First Software Development</a:t>
            </a:r>
            <a:r>
              <a:rPr lang="en-US" sz="1200" dirty="0"/>
              <a:t>, </a:t>
            </a:r>
            <a:r>
              <a:rPr lang="en-US" sz="1200" i="1" dirty="0"/>
              <a:t>O’Reilly Media</a:t>
            </a:r>
            <a:r>
              <a:rPr lang="en-US" sz="1200" dirty="0"/>
              <a:t>, 2008</a:t>
            </a:r>
          </a:p>
          <a:p>
            <a:pPr marL="274638" indent="-274638">
              <a:spcBef>
                <a:spcPts val="600"/>
              </a:spcBef>
            </a:pPr>
            <a:r>
              <a:rPr lang="id-ID" sz="1200" dirty="0"/>
              <a:t>Barclay and Savage, </a:t>
            </a:r>
            <a:r>
              <a:rPr lang="en-US" sz="1200" dirty="0">
                <a:solidFill>
                  <a:srgbClr val="0070C0"/>
                </a:solidFill>
              </a:rPr>
              <a:t>Object-Oriented Design with UML and Java</a:t>
            </a:r>
            <a:r>
              <a:rPr lang="id-ID" sz="1200" dirty="0"/>
              <a:t>, </a:t>
            </a:r>
            <a:r>
              <a:rPr lang="id-ID" sz="1200" i="1" dirty="0"/>
              <a:t>Elsevier</a:t>
            </a:r>
            <a:r>
              <a:rPr lang="id-ID" sz="1200" dirty="0"/>
              <a:t>, 2004</a:t>
            </a:r>
          </a:p>
          <a:p>
            <a:pPr marL="274638" indent="-274638">
              <a:spcBef>
                <a:spcPts val="600"/>
              </a:spcBef>
            </a:pPr>
            <a:r>
              <a:rPr lang="id-ID" sz="1200" dirty="0"/>
              <a:t>Kenneth E. Kendall and Julie E Kendall, </a:t>
            </a:r>
            <a:r>
              <a:rPr lang="id-ID" sz="1200" dirty="0">
                <a:solidFill>
                  <a:srgbClr val="0070C0"/>
                </a:solidFill>
              </a:rPr>
              <a:t>Systems Analysis and Design 8th Edition</a:t>
            </a:r>
            <a:r>
              <a:rPr lang="id-ID" sz="1200" dirty="0"/>
              <a:t>, </a:t>
            </a:r>
            <a:r>
              <a:rPr lang="id-ID" sz="1200" i="1" dirty="0"/>
              <a:t>Prentice Hall</a:t>
            </a:r>
            <a:r>
              <a:rPr lang="id-ID" sz="1200" dirty="0"/>
              <a:t>, 2010</a:t>
            </a:r>
          </a:p>
          <a:p>
            <a:pPr marL="274638" indent="-274638">
              <a:spcBef>
                <a:spcPts val="600"/>
              </a:spcBef>
            </a:pPr>
            <a:r>
              <a:rPr lang="id-ID" sz="1200" dirty="0"/>
              <a:t>Hassan Gomaa, </a:t>
            </a:r>
            <a:r>
              <a:rPr lang="id-ID" sz="1200" dirty="0">
                <a:solidFill>
                  <a:srgbClr val="0070C0"/>
                </a:solidFill>
              </a:rPr>
              <a:t>Software Modeling and Design: UML, Use Cases, Patterns, and Software Architectures</a:t>
            </a:r>
            <a:r>
              <a:rPr lang="id-ID" sz="1200" dirty="0"/>
              <a:t>, </a:t>
            </a:r>
            <a:r>
              <a:rPr lang="id-ID" sz="1200" i="1" dirty="0"/>
              <a:t>Cambridge University Press</a:t>
            </a:r>
            <a:r>
              <a:rPr lang="id-ID" sz="1200" dirty="0"/>
              <a:t>, 2011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 err="1"/>
              <a:t>Layna</a:t>
            </a:r>
            <a:r>
              <a:rPr lang="en-US" sz="1200" dirty="0"/>
              <a:t> Fischer (</a:t>
            </a:r>
            <a:r>
              <a:rPr lang="en-US" sz="1200" dirty="0" err="1"/>
              <a:t>edt</a:t>
            </a:r>
            <a:r>
              <a:rPr lang="en-US" sz="1200" dirty="0"/>
              <a:t>.), </a:t>
            </a:r>
            <a:r>
              <a:rPr lang="en-US" sz="1200" dirty="0">
                <a:solidFill>
                  <a:srgbClr val="0070C0"/>
                </a:solidFill>
              </a:rPr>
              <a:t>BPMN 2.0 Handbook Second Edition</a:t>
            </a:r>
            <a:r>
              <a:rPr lang="en-US" sz="1200" dirty="0"/>
              <a:t>, </a:t>
            </a:r>
            <a:r>
              <a:rPr lang="en-US" sz="1200" i="1" dirty="0"/>
              <a:t>Future Strategies</a:t>
            </a:r>
            <a:r>
              <a:rPr lang="en-US" sz="1200" dirty="0"/>
              <a:t>, 2012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Daniel </a:t>
            </a:r>
            <a:r>
              <a:rPr lang="en-US" sz="1200" dirty="0" err="1"/>
              <a:t>Galin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Quality Assurance</a:t>
            </a:r>
            <a:r>
              <a:rPr lang="en-US" sz="1200" dirty="0"/>
              <a:t>, </a:t>
            </a:r>
            <a:r>
              <a:rPr lang="en-US" sz="1200" i="1" dirty="0"/>
              <a:t>Addison-Wesley</a:t>
            </a:r>
            <a:r>
              <a:rPr lang="en-US" sz="1200" dirty="0"/>
              <a:t>, 2004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 err="1"/>
              <a:t>Kshirasagar</a:t>
            </a:r>
            <a:r>
              <a:rPr lang="en-US" sz="1200" dirty="0"/>
              <a:t> </a:t>
            </a:r>
            <a:r>
              <a:rPr lang="en-US" sz="1200" dirty="0" err="1"/>
              <a:t>Naik</a:t>
            </a:r>
            <a:r>
              <a:rPr lang="en-US" sz="1200" dirty="0"/>
              <a:t> and </a:t>
            </a:r>
            <a:r>
              <a:rPr lang="en-US" sz="1200" dirty="0" err="1"/>
              <a:t>Priyadarshi</a:t>
            </a:r>
            <a:r>
              <a:rPr lang="en-US" sz="1200" dirty="0"/>
              <a:t> </a:t>
            </a:r>
            <a:r>
              <a:rPr lang="en-US" sz="1200" dirty="0" err="1"/>
              <a:t>Tripathy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Testing and Quality Assurance</a:t>
            </a:r>
            <a:r>
              <a:rPr lang="en-US" sz="1200" dirty="0"/>
              <a:t>, </a:t>
            </a:r>
            <a:r>
              <a:rPr lang="en-US" sz="1200" i="1" dirty="0"/>
              <a:t>John Wiley &amp; Sons</a:t>
            </a:r>
            <a:r>
              <a:rPr lang="en-US" sz="1200" dirty="0"/>
              <a:t>, Inc., 2008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Jeff </a:t>
            </a:r>
            <a:r>
              <a:rPr lang="en-US" sz="1200" dirty="0" err="1"/>
              <a:t>Tian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Quality Engineering</a:t>
            </a:r>
            <a:r>
              <a:rPr lang="en-US" sz="1200" dirty="0"/>
              <a:t>, </a:t>
            </a:r>
            <a:r>
              <a:rPr lang="en-US" sz="1200" i="1" dirty="0"/>
              <a:t>John Wiley &amp; Sons, Inc.</a:t>
            </a:r>
            <a:r>
              <a:rPr lang="en-US" sz="1200" dirty="0"/>
              <a:t>, 2005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G. Gordon </a:t>
            </a:r>
            <a:r>
              <a:rPr lang="en-US" sz="1200" dirty="0" err="1"/>
              <a:t>Schulmeyer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Handbook of Software Quality Assurance Fourth Edition</a:t>
            </a:r>
            <a:r>
              <a:rPr lang="en-US" sz="1200" dirty="0"/>
              <a:t>, </a:t>
            </a:r>
            <a:r>
              <a:rPr lang="en-US" sz="1200" i="1" dirty="0" err="1"/>
              <a:t>Artech</a:t>
            </a:r>
            <a:r>
              <a:rPr lang="en-US" sz="1200" i="1" dirty="0"/>
              <a:t> House</a:t>
            </a:r>
            <a:r>
              <a:rPr lang="en-US" sz="1200" dirty="0"/>
              <a:t>, 2008</a:t>
            </a:r>
            <a:endParaRPr lang="id-ID" sz="1200" dirty="0"/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Daniel </a:t>
            </a:r>
            <a:r>
              <a:rPr lang="en-US" sz="1200" dirty="0" err="1"/>
              <a:t>Galin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Quality Assurance</a:t>
            </a:r>
            <a:r>
              <a:rPr lang="en-US" sz="1200" dirty="0"/>
              <a:t>, </a:t>
            </a:r>
            <a:r>
              <a:rPr lang="en-US" sz="1200" i="1" dirty="0"/>
              <a:t>Addison-Wesley</a:t>
            </a:r>
            <a:r>
              <a:rPr lang="en-US" sz="1200" dirty="0"/>
              <a:t>, 2004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 err="1"/>
              <a:t>Kshirasagar</a:t>
            </a:r>
            <a:r>
              <a:rPr lang="en-US" sz="1200" dirty="0"/>
              <a:t> </a:t>
            </a:r>
            <a:r>
              <a:rPr lang="en-US" sz="1200" dirty="0" err="1"/>
              <a:t>Naik</a:t>
            </a:r>
            <a:r>
              <a:rPr lang="en-US" sz="1200" dirty="0"/>
              <a:t> and </a:t>
            </a:r>
            <a:r>
              <a:rPr lang="en-US" sz="1200" dirty="0" err="1"/>
              <a:t>Priyadarshi</a:t>
            </a:r>
            <a:r>
              <a:rPr lang="en-US" sz="1200" dirty="0"/>
              <a:t> </a:t>
            </a:r>
            <a:r>
              <a:rPr lang="en-US" sz="1200" dirty="0" err="1"/>
              <a:t>Tripathy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Testing and Quality Assurance</a:t>
            </a:r>
            <a:r>
              <a:rPr lang="en-US" sz="1200" dirty="0"/>
              <a:t>, </a:t>
            </a:r>
            <a:r>
              <a:rPr lang="en-US" sz="1200" i="1" dirty="0"/>
              <a:t>John Wiley &amp; Sons</a:t>
            </a:r>
            <a:r>
              <a:rPr lang="en-US" sz="1200" dirty="0"/>
              <a:t>, Inc., 2008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Jeff </a:t>
            </a:r>
            <a:r>
              <a:rPr lang="en-US" sz="1200" dirty="0" err="1"/>
              <a:t>Tian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Software Quality Engineering</a:t>
            </a:r>
            <a:r>
              <a:rPr lang="en-US" sz="1200" dirty="0"/>
              <a:t>, </a:t>
            </a:r>
            <a:r>
              <a:rPr lang="en-US" sz="1200" i="1" dirty="0"/>
              <a:t>John Wiley &amp; Sons, Inc.</a:t>
            </a:r>
            <a:r>
              <a:rPr lang="en-US" sz="1200" dirty="0"/>
              <a:t>, 2005</a:t>
            </a:r>
          </a:p>
          <a:p>
            <a:pPr marL="274638" indent="-274638">
              <a:spcBef>
                <a:spcPts val="600"/>
              </a:spcBef>
            </a:pPr>
            <a:r>
              <a:rPr lang="en-US" sz="1200" dirty="0"/>
              <a:t>G. Gordon </a:t>
            </a:r>
            <a:r>
              <a:rPr lang="en-US" sz="1200" dirty="0" err="1"/>
              <a:t>Schulmeyer</a:t>
            </a:r>
            <a:r>
              <a:rPr lang="en-US" sz="1200" dirty="0"/>
              <a:t>, </a:t>
            </a:r>
            <a:r>
              <a:rPr lang="en-US" sz="1200" dirty="0">
                <a:solidFill>
                  <a:srgbClr val="0070C0"/>
                </a:solidFill>
              </a:rPr>
              <a:t>Handbook of Software Quality Assurance Fourth Edition</a:t>
            </a:r>
            <a:r>
              <a:rPr lang="en-US" sz="1200" dirty="0"/>
              <a:t>, </a:t>
            </a:r>
            <a:r>
              <a:rPr lang="en-US" sz="1200" i="1" dirty="0" err="1"/>
              <a:t>Artech</a:t>
            </a:r>
            <a:r>
              <a:rPr lang="en-US" sz="1200" i="1" dirty="0"/>
              <a:t> House</a:t>
            </a:r>
            <a:r>
              <a:rPr lang="en-US" sz="1200" dirty="0"/>
              <a:t>, </a:t>
            </a:r>
            <a:r>
              <a:rPr lang="en-US" sz="1200" dirty="0" smtClean="0"/>
              <a:t>2008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429" y="0"/>
            <a:ext cx="6538941" cy="65389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3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4814</TotalTime>
  <Words>3186</Words>
  <Application>Microsoft Office PowerPoint</Application>
  <PresentationFormat>On-screen Show (4:3)</PresentationFormat>
  <Paragraphs>474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1" baseType="lpstr">
      <vt:lpstr>Adobe Heiti Std R</vt:lpstr>
      <vt:lpstr>Agency FB</vt:lpstr>
      <vt:lpstr>Arial</vt:lpstr>
      <vt:lpstr>Arial Narrow</vt:lpstr>
      <vt:lpstr>Calibri</vt:lpstr>
      <vt:lpstr>Calibri Light</vt:lpstr>
      <vt:lpstr>Dotum</vt:lpstr>
      <vt:lpstr>Rockwell</vt:lpstr>
      <vt:lpstr>Segoe UI Semilight</vt:lpstr>
      <vt:lpstr>Wingdings</vt:lpstr>
      <vt:lpstr>Office Theme</vt:lpstr>
      <vt:lpstr>ANALISA &amp; DESAIN SISTEM INFORMASI 02. Perencanaan Sistem  </vt:lpstr>
      <vt:lpstr>Pokok Bahasan</vt:lpstr>
      <vt:lpstr>01. Analisa Desain Sistem Informasi </vt:lpstr>
      <vt:lpstr>1) Sistem</vt:lpstr>
      <vt:lpstr>Sistem Komputer</vt:lpstr>
      <vt:lpstr>Sistem Tata Surya</vt:lpstr>
      <vt:lpstr>Pipeline</vt:lpstr>
      <vt:lpstr>Sistem Pencernaan Sapi</vt:lpstr>
      <vt:lpstr>Sistem</vt:lpstr>
      <vt:lpstr>Sistem</vt:lpstr>
      <vt:lpstr>Sistem</vt:lpstr>
      <vt:lpstr>2) Informasi</vt:lpstr>
      <vt:lpstr>Informasi</vt:lpstr>
      <vt:lpstr>Data – Informasi </vt:lpstr>
      <vt:lpstr>Data Vs Informasi</vt:lpstr>
      <vt:lpstr>Data - Informasi</vt:lpstr>
      <vt:lpstr>Data</vt:lpstr>
      <vt:lpstr>Informasi</vt:lpstr>
      <vt:lpstr>Data menjadi Informasi</vt:lpstr>
      <vt:lpstr>3) Sistem Informasi</vt:lpstr>
      <vt:lpstr>Sistem Informasi</vt:lpstr>
      <vt:lpstr>4) APSI</vt:lpstr>
      <vt:lpstr>APSI</vt:lpstr>
      <vt:lpstr>Analogi APSI</vt:lpstr>
      <vt:lpstr>5) Perencanaan Sistem </vt:lpstr>
      <vt:lpstr>Prinsip Pengembangan Sistem</vt:lpstr>
      <vt:lpstr>Perlunya Pengembangan Sistem Informasi</vt:lpstr>
      <vt:lpstr>Indikator perbaikan,peningkatan atau pergantian sistem lama</vt:lpstr>
      <vt:lpstr> Hal Utama Pengembangan Sistem</vt:lpstr>
      <vt:lpstr>Tim Pengembang Sistem Informasi</vt:lpstr>
      <vt:lpstr>Metodologi  Pengembangan  Sistem</vt:lpstr>
      <vt:lpstr>Perencanaan Sistem?</vt:lpstr>
      <vt:lpstr>Perlunya Perencanaan Sistem?</vt:lpstr>
      <vt:lpstr>Karakteristik  orang  yang  terlibat  pengambilan  keputusan </vt:lpstr>
      <vt:lpstr>Dokumen  Proposal  Proyek</vt:lpstr>
      <vt:lpstr>Proses Perencanaan Sistem</vt:lpstr>
      <vt:lpstr>Proses Perencanaan Sistem</vt:lpstr>
      <vt:lpstr>Pemodelan Proyek</vt:lpstr>
      <vt:lpstr>Work Breakdown Structure</vt:lpstr>
      <vt:lpstr>Work Breakdown Structure</vt:lpstr>
      <vt:lpstr>Contoh WBS (bentuk hirarki)</vt:lpstr>
      <vt:lpstr>Contoh WBS (bentuk hirarki)</vt:lpstr>
      <vt:lpstr>Contoh WBS (bentuk struktur ) </vt:lpstr>
      <vt:lpstr>Tahapan Proses Estimasi</vt:lpstr>
      <vt:lpstr>PowerPoint Presentation</vt:lpstr>
      <vt:lpstr>System Development Life Cycle (SDLC)</vt:lpstr>
      <vt:lpstr>Tahapan System Development Life Cycle (SDLC)</vt:lpstr>
      <vt:lpstr>Tahapan Pengembangan Software</vt:lpstr>
      <vt:lpstr>Distribusi Cost Pengembangan Software</vt:lpstr>
      <vt:lpstr>Next Analisi........</vt:lpstr>
      <vt:lpstr>5) Analisis</vt:lpstr>
      <vt:lpstr>Analisis (dalam dunia konstruksi bangunan)</vt:lpstr>
      <vt:lpstr>Analisis (dalam dunia pembuatan software) </vt:lpstr>
      <vt:lpstr>PowerPoint Presentation</vt:lpstr>
      <vt:lpstr>Pihak yang Berkontribusi dalam Analisis</vt:lpstr>
      <vt:lpstr>2) Cara Mendapatkan Analisis Kebutuhan Sistem</vt:lpstr>
      <vt:lpstr>Cara Mendapatkan Analisis Kebutuhan  a) Wawancara</vt:lpstr>
      <vt:lpstr>Cara Mendapatkan Analisis Kebutuhan  b) Observasi / Pengamatan</vt:lpstr>
      <vt:lpstr>Cara Mendapatkan Analisis Kebutuhan  c) Kuesioner / Angket</vt:lpstr>
      <vt:lpstr>6) Kebutuhan Fungsional dan Non-Fungsional</vt:lpstr>
      <vt:lpstr>Kebutuhan Fungsional</vt:lpstr>
      <vt:lpstr>Kebutuhan Non-Fungsional</vt:lpstr>
      <vt:lpstr>7) Contoh Analisis Kebutuhan</vt:lpstr>
      <vt:lpstr>Contoh 1 : Sistem Informasi Rawat Jalan Poliklinik ABC a) Identifikasi Masalah</vt:lpstr>
      <vt:lpstr>Contoh 1 : Sistem Informasi Rawat Jalan Poliklinik ABC b) Kebutuhan Fungsional</vt:lpstr>
      <vt:lpstr>Contoh 1 : Sistem Informasi Rawat Jalan Poliklinik ABC c) Kebutuhan Non-Fungsional</vt:lpstr>
      <vt:lpstr>Contoh 2 : Sistem Informasi Pemilihan Presentator a) Identifikasi Masalah</vt:lpstr>
      <vt:lpstr>8) Kontrak Perkuliahan</vt:lpstr>
      <vt:lpstr>Learning Outcomes Diharapkan mahasiswa mampu:</vt:lpstr>
      <vt:lpstr>Metode Pengajaran</vt:lpstr>
      <vt:lpstr>Metode Penilaian</vt:lpstr>
      <vt:lpstr>Metode Penilaian ADSI SI2C</vt:lpstr>
      <vt:lpstr>Tata Tertib Perkuliahan</vt:lpstr>
      <vt:lpstr>Tugas</vt:lpstr>
      <vt:lpstr>9) Kebutuhan Software</vt:lpstr>
      <vt:lpstr>Kebutuhan Software</vt:lpstr>
      <vt:lpstr>10) Contact</vt:lpstr>
      <vt:lpstr>Contact</vt:lpstr>
      <vt:lpstr>11)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2595</cp:revision>
  <dcterms:created xsi:type="dcterms:W3CDTF">2016-09-02T03:38:50Z</dcterms:created>
  <dcterms:modified xsi:type="dcterms:W3CDTF">2019-02-20T22:41:21Z</dcterms:modified>
</cp:coreProperties>
</file>