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407" r:id="rId3"/>
    <p:sldId id="427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41" r:id="rId16"/>
    <p:sldId id="542" r:id="rId17"/>
    <p:sldId id="543" r:id="rId18"/>
    <p:sldId id="544" r:id="rId19"/>
    <p:sldId id="545" r:id="rId20"/>
    <p:sldId id="536" r:id="rId21"/>
    <p:sldId id="537" r:id="rId22"/>
    <p:sldId id="538" r:id="rId23"/>
    <p:sldId id="539" r:id="rId24"/>
    <p:sldId id="540" r:id="rId25"/>
    <p:sldId id="546" r:id="rId26"/>
    <p:sldId id="498" r:id="rId27"/>
    <p:sldId id="520" r:id="rId28"/>
    <p:sldId id="521" r:id="rId29"/>
    <p:sldId id="563" r:id="rId30"/>
    <p:sldId id="522" r:id="rId31"/>
    <p:sldId id="523" r:id="rId32"/>
    <p:sldId id="524" r:id="rId33"/>
    <p:sldId id="507" r:id="rId34"/>
    <p:sldId id="499" r:id="rId35"/>
    <p:sldId id="503" r:id="rId36"/>
    <p:sldId id="504" r:id="rId37"/>
    <p:sldId id="505" r:id="rId38"/>
    <p:sldId id="41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b="1" dirty="0" smtClean="0"/>
              <a:t>Pertumbuhan</a:t>
            </a:r>
            <a:r>
              <a:rPr lang="id-ID" b="1" baseline="0" dirty="0" smtClean="0"/>
              <a:t> harga keb. pokok </a:t>
            </a:r>
          </a:p>
          <a:p>
            <a:pPr>
              <a:defRPr/>
            </a:pPr>
            <a:r>
              <a:rPr lang="id-ID" b="1" baseline="0" dirty="0" smtClean="0"/>
              <a:t>Dari tahun 2015-2018</a:t>
            </a:r>
            <a:endParaRPr lang="id-ID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beras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10000</c:v>
                </c:pt>
                <c:pt idx="1">
                  <c:v>10500</c:v>
                </c:pt>
                <c:pt idx="2">
                  <c:v>12000</c:v>
                </c:pt>
                <c:pt idx="3">
                  <c:v>20000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315-410B-B589-40C4DC3789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minyak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7500</c:v>
                </c:pt>
                <c:pt idx="1">
                  <c:v>10000</c:v>
                </c:pt>
                <c:pt idx="2">
                  <c:v>13000</c:v>
                </c:pt>
                <c:pt idx="3">
                  <c:v>13500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315-410B-B589-40C4DC3789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LPG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10000</c:v>
                </c:pt>
                <c:pt idx="1">
                  <c:v>12000</c:v>
                </c:pt>
                <c:pt idx="2">
                  <c:v>17000</c:v>
                </c:pt>
                <c:pt idx="3">
                  <c:v>21000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315-410B-B589-40C4DC3789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2326880"/>
        <c:axId val="472317472"/>
      </c:barChart>
      <c:catAx>
        <c:axId val="47232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472317472"/>
        <c:crosses val="autoZero"/>
        <c:auto val="1"/>
        <c:lblAlgn val="ctr"/>
        <c:lblOffset val="100"/>
        <c:noMultiLvlLbl val="0"/>
      </c:catAx>
      <c:valAx>
        <c:axId val="47231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47232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Tugas/Proyek</c:v>
                </c:pt>
                <c:pt idx="1">
                  <c:v>UTS</c:v>
                </c:pt>
                <c:pt idx="2">
                  <c:v>UAS</c:v>
                </c:pt>
                <c:pt idx="3">
                  <c:v>KUIS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Tugas/Proyek</c:v>
                </c:pt>
                <c:pt idx="1">
                  <c:v>UTS</c:v>
                </c:pt>
                <c:pt idx="2">
                  <c:v>UAS</c:v>
                </c:pt>
                <c:pt idx="3">
                  <c:v>Kuis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Pengenalan ADSI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Perencanaan Sistem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05. </a:t>
          </a:r>
          <a:r>
            <a:rPr lang="id-ID" sz="2400" b="0" dirty="0" smtClean="0">
              <a:latin typeface="Agency FB" panose="020B0503020202020204" pitchFamily="34" charset="0"/>
            </a:rPr>
            <a:t>Analisa dan Perancangan Proses Bisnis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06. </a:t>
          </a:r>
          <a:r>
            <a:rPr lang="id-ID" sz="2400" b="0" dirty="0" smtClean="0">
              <a:latin typeface="Agency FB" panose="020B0503020202020204" pitchFamily="34" charset="0"/>
            </a:rPr>
            <a:t>Desain &amp; Rekayasa Ulang Proses Bisnis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04.</a:t>
          </a:r>
          <a:r>
            <a:rPr lang="en-US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Analisa Kebutuhan Informasi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Perancangan Berorientasi Objek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Perancangan Model Data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5C4778D0-6C08-4C8B-A62B-BBF4B81047A6}">
      <dgm:prSet phldrT="[Text]"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03</a:t>
          </a:r>
          <a:r>
            <a:rPr lang="id-ID" sz="2400" b="0" dirty="0" smtClean="0">
              <a:latin typeface="Agency FB" panose="020B0503020202020204" pitchFamily="34" charset="0"/>
            </a:rPr>
            <a:t>. Analisa Sistem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E19DD6FA-DDB6-4B85-93D0-61C9D5B201E5}" type="parTrans" cxnId="{9F63B925-D8F1-45EE-B904-47BB395DAAC8}">
      <dgm:prSet/>
      <dgm:spPr/>
      <dgm:t>
        <a:bodyPr/>
        <a:lstStyle/>
        <a:p>
          <a:endParaRPr lang="id-ID"/>
        </a:p>
      </dgm:t>
    </dgm:pt>
    <dgm:pt modelId="{1817DE4E-2E12-45A6-BEBE-266B19DC63EB}" type="sibTrans" cxnId="{9F63B925-D8F1-45EE-B904-47BB395DAAC8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200BFF42-0813-4AD5-86A5-56FA2CA6504B}" type="pres">
      <dgm:prSet presAssocID="{5C4778D0-6C08-4C8B-A62B-BBF4B81047A6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5FEF7F-6E05-4BF0-941F-83A7F8BC5EBA}" type="pres">
      <dgm:prSet presAssocID="{1817DE4E-2E12-45A6-BEBE-266B19DC63EB}" presName="spacer" presStyleCnt="0"/>
      <dgm:spPr/>
    </dgm:pt>
    <dgm:pt modelId="{EBF2DBB0-09AC-46B7-9297-8EC140618313}" type="pres">
      <dgm:prSet presAssocID="{3687D782-6124-45EA-9A91-EB21C2D52BF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6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4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7" destOrd="0" parTransId="{98361960-E45C-4393-BA68-C3A827C9DB2F}" sibTransId="{6C7C8E6B-F34C-42A3-94BA-32243A74B104}"/>
    <dgm:cxn modelId="{2BBAE0BB-0FAD-4604-9555-E2C289871795}" type="presOf" srcId="{5C4778D0-6C08-4C8B-A62B-BBF4B81047A6}" destId="{200BFF42-0813-4AD5-86A5-56FA2CA6504B}" srcOrd="0" destOrd="0" presId="urn:microsoft.com/office/officeart/2005/8/layout/vList2"/>
    <dgm:cxn modelId="{AA55B694-F293-4A6C-9BC9-51B2DBF37CA6}" srcId="{8358F112-1D6F-44C5-AF73-A5EEB7AA45FA}" destId="{20C80331-3DF2-434B-B8AC-7634E5807512}" srcOrd="5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3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9F63B925-D8F1-45EE-B904-47BB395DAAC8}" srcId="{8358F112-1D6F-44C5-AF73-A5EEB7AA45FA}" destId="{5C4778D0-6C08-4C8B-A62B-BBF4B81047A6}" srcOrd="2" destOrd="0" parTransId="{E19DD6FA-DDB6-4B85-93D0-61C9D5B201E5}" sibTransId="{1817DE4E-2E12-45A6-BEBE-266B19DC63EB}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BBD966E2-D1AB-4F63-8849-230183B4D631}" type="presParOf" srcId="{FA152123-58CE-48F0-AD32-399CCFB0B709}" destId="{200BFF42-0813-4AD5-86A5-56FA2CA6504B}" srcOrd="4" destOrd="0" presId="urn:microsoft.com/office/officeart/2005/8/layout/vList2"/>
    <dgm:cxn modelId="{DC58147E-8C85-4978-B8E4-B748991A8192}" type="presParOf" srcId="{FA152123-58CE-48F0-AD32-399CCFB0B709}" destId="{155FEF7F-6E05-4BF0-941F-83A7F8BC5EBA}" srcOrd="5" destOrd="0" presId="urn:microsoft.com/office/officeart/2005/8/layout/vList2"/>
    <dgm:cxn modelId="{785C83D0-FF18-42CA-826C-6F66D090D1E5}" type="presParOf" srcId="{FA152123-58CE-48F0-AD32-399CCFB0B709}" destId="{EBF2DBB0-09AC-46B7-9297-8EC140618313}" srcOrd="6" destOrd="0" presId="urn:microsoft.com/office/officeart/2005/8/layout/vList2"/>
    <dgm:cxn modelId="{F1BA6928-0788-459B-BDE4-9608EA6C9246}" type="presParOf" srcId="{FA152123-58CE-48F0-AD32-399CCFB0B709}" destId="{FB1C185E-CAB2-4C95-AF25-F3F9A8C7B33A}" srcOrd="7" destOrd="0" presId="urn:microsoft.com/office/officeart/2005/8/layout/vList2"/>
    <dgm:cxn modelId="{B0D8726F-7BC7-4B9A-ACE7-946C79141BE7}" type="presParOf" srcId="{FA152123-58CE-48F0-AD32-399CCFB0B709}" destId="{E6B7A12E-D792-4506-9B2A-818D9EC2E909}" srcOrd="8" destOrd="0" presId="urn:microsoft.com/office/officeart/2005/8/layout/vList2"/>
    <dgm:cxn modelId="{949D8935-7902-4F90-8D40-4C30C969C01D}" type="presParOf" srcId="{FA152123-58CE-48F0-AD32-399CCFB0B709}" destId="{0EB01F03-3097-4A9C-AE2B-3E53A59D9AAA}" srcOrd="9" destOrd="0" presId="urn:microsoft.com/office/officeart/2005/8/layout/vList2"/>
    <dgm:cxn modelId="{0F5C8029-F824-4AFD-95D1-8A53A160EFD2}" type="presParOf" srcId="{FA152123-58CE-48F0-AD32-399CCFB0B709}" destId="{9498D6D7-D1DE-4880-A122-141F0CC4C4C8}" srcOrd="10" destOrd="0" presId="urn:microsoft.com/office/officeart/2005/8/layout/vList2"/>
    <dgm:cxn modelId="{953E324D-49E7-4059-B411-0A14ECE25117}" type="presParOf" srcId="{FA152123-58CE-48F0-AD32-399CCFB0B709}" destId="{5D07B7CB-CC6D-470B-A290-F73F830AFF10}" srcOrd="11" destOrd="0" presId="urn:microsoft.com/office/officeart/2005/8/layout/vList2"/>
    <dgm:cxn modelId="{395AC3AA-915F-477B-97DB-3182E16D87FF}" type="presParOf" srcId="{FA152123-58CE-48F0-AD32-399CCFB0B709}" destId="{D27F1C2B-8031-40D9-9358-BFC0F3063FA8}" srcOrd="12" destOrd="0" presId="urn:microsoft.com/office/officeart/2005/8/layout/vList2"/>
    <dgm:cxn modelId="{6BFD3581-5E98-45D5-BEBA-59006131D6F2}" type="presParOf" srcId="{FA152123-58CE-48F0-AD32-399CCFB0B709}" destId="{223A945E-3A54-4E8B-86BF-D24E00BBAEF9}" srcOrd="13" destOrd="0" presId="urn:microsoft.com/office/officeart/2005/8/layout/vList2"/>
    <dgm:cxn modelId="{2ED7E146-74A7-4E57-9A12-A8870477002A}" type="presParOf" srcId="{FA152123-58CE-48F0-AD32-399CCFB0B709}" destId="{AD907E54-1AAF-42A9-B5AD-B0BFC7405B1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dirty="0" smtClean="0">
              <a:latin typeface="Agency FB" panose="020B0503020202020204" pitchFamily="34" charset="0"/>
            </a:rPr>
            <a:t>Pembuatan Prototype Sistem Informasi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</a:t>
          </a:r>
          <a:r>
            <a:rPr lang="id-ID" sz="2800" b="1" smtClean="0">
              <a:latin typeface="Agency FB" panose="020B0503020202020204" pitchFamily="34" charset="0"/>
            </a:rPr>
            <a:t>.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Perancangan Antarmuka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2DA41C5F-D884-4885-87EA-9F12DE99E4A4}">
      <dgm:prSet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10. Manajemen Proyek Sistem Informasi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F683E18F-B46C-4397-B9C3-5E2DCD6676E5}" type="parTrans" cxnId="{AE87B07A-4449-4984-92DC-5DEB6F848782}">
      <dgm:prSet/>
      <dgm:spPr/>
      <dgm:t>
        <a:bodyPr/>
        <a:lstStyle/>
        <a:p>
          <a:endParaRPr lang="id-ID"/>
        </a:p>
      </dgm:t>
    </dgm:pt>
    <dgm:pt modelId="{69CEC6D1-92C7-4BA4-8D2B-6A91EE344853}" type="sibTrans" cxnId="{AE87B07A-4449-4984-92DC-5DEB6F848782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D51AC505-0AAE-418D-98DB-B7C8D3B79629}" type="pres">
      <dgm:prSet presAssocID="{2DA41C5F-D884-4885-87EA-9F12DE99E4A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3F928F9-5C3C-4498-A5E2-120C128473E2}" type="pres">
      <dgm:prSet presAssocID="{69CEC6D1-92C7-4BA4-8D2B-6A91EE344853}" presName="spacer" presStyleCnt="0"/>
      <dgm:spPr/>
    </dgm:pt>
    <dgm:pt modelId="{AADA161B-0E44-4493-B862-AA188302F13F}" type="pres">
      <dgm:prSet presAssocID="{0C7B9932-39A1-47F9-9D81-48F5FB31E47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44AD524C-CC99-4288-A9B6-10379C912D9D}" type="presOf" srcId="{2DA41C5F-D884-4885-87EA-9F12DE99E4A4}" destId="{D51AC505-0AAE-418D-98DB-B7C8D3B79629}" srcOrd="0" destOrd="0" presId="urn:microsoft.com/office/officeart/2005/8/layout/vList2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3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2" destOrd="0" parTransId="{D8421E35-5FBC-423C-A6D2-16363CA910C8}" sibTransId="{042BEBE6-60AA-414D-A745-1DED3A6F379E}"/>
    <dgm:cxn modelId="{AE87B07A-4449-4984-92DC-5DEB6F848782}" srcId="{8358F112-1D6F-44C5-AF73-A5EEB7AA45FA}" destId="{2DA41C5F-D884-4885-87EA-9F12DE99E4A4}" srcOrd="1" destOrd="0" parTransId="{F683E18F-B46C-4397-B9C3-5E2DCD6676E5}" sibTransId="{69CEC6D1-92C7-4BA4-8D2B-6A91EE344853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2380C33A-0BCC-4E5E-B098-D73E7784B4C2}" type="presParOf" srcId="{FA152123-58CE-48F0-AD32-399CCFB0B709}" destId="{D51AC505-0AAE-418D-98DB-B7C8D3B79629}" srcOrd="2" destOrd="0" presId="urn:microsoft.com/office/officeart/2005/8/layout/vList2"/>
    <dgm:cxn modelId="{E0C2447B-F3DA-469A-B32C-2C977808877D}" type="presParOf" srcId="{FA152123-58CE-48F0-AD32-399CCFB0B709}" destId="{03F928F9-5C3C-4498-A5E2-120C128473E2}" srcOrd="3" destOrd="0" presId="urn:microsoft.com/office/officeart/2005/8/layout/vList2"/>
    <dgm:cxn modelId="{AF0937BE-C9F5-46F3-85AF-E8542270DE2A}" type="presParOf" srcId="{FA152123-58CE-48F0-AD32-399CCFB0B709}" destId="{AADA161B-0E44-4493-B862-AA188302F13F}" srcOrd="4" destOrd="0" presId="urn:microsoft.com/office/officeart/2005/8/layout/vList2"/>
    <dgm:cxn modelId="{68604E0A-C971-4845-B79D-022F39E75A77}" type="presParOf" srcId="{FA152123-58CE-48F0-AD32-399CCFB0B709}" destId="{15958AA4-8D6C-4081-B41A-A71B0A1A4517}" srcOrd="5" destOrd="0" presId="urn:microsoft.com/office/officeart/2005/8/layout/vList2"/>
    <dgm:cxn modelId="{C5203D51-591C-4774-8949-D56B7504CB66}" type="presParOf" srcId="{FA152123-58CE-48F0-AD32-399CCFB0B709}" destId="{F4223B3F-7A5F-4B4B-BB64-825656D908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25BBEC-0B83-4014-BB81-F422AB9D8AD3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CCA95A3-3FDF-4659-A762-73246EA3E286}">
      <dgm:prSet phldrT="[Text]"/>
      <dgm:spPr/>
      <dgm:t>
        <a:bodyPr/>
        <a:lstStyle/>
        <a:p>
          <a:r>
            <a:rPr lang="id-ID" dirty="0" smtClean="0"/>
            <a:t>INPUT</a:t>
          </a:r>
          <a:endParaRPr lang="en-US" dirty="0"/>
        </a:p>
      </dgm:t>
    </dgm:pt>
    <dgm:pt modelId="{5E43DFDE-A6A1-47D8-8254-F075E4811F4C}" type="parTrans" cxnId="{31657238-770C-4012-A35B-AB088946CA02}">
      <dgm:prSet/>
      <dgm:spPr/>
      <dgm:t>
        <a:bodyPr/>
        <a:lstStyle/>
        <a:p>
          <a:endParaRPr lang="en-US"/>
        </a:p>
      </dgm:t>
    </dgm:pt>
    <dgm:pt modelId="{F3334486-6F30-4B68-BABB-19445B4896E5}" type="sibTrans" cxnId="{31657238-770C-4012-A35B-AB088946CA02}">
      <dgm:prSet/>
      <dgm:spPr/>
      <dgm:t>
        <a:bodyPr/>
        <a:lstStyle/>
        <a:p>
          <a:endParaRPr lang="en-US"/>
        </a:p>
      </dgm:t>
    </dgm:pt>
    <dgm:pt modelId="{C5BAC7C4-4E77-4152-8995-3AEB76FD61EE}">
      <dgm:prSet phldrT="[Text]"/>
      <dgm:spPr/>
      <dgm:t>
        <a:bodyPr/>
        <a:lstStyle/>
        <a:p>
          <a:r>
            <a:rPr lang="id-ID" dirty="0" smtClean="0"/>
            <a:t>Menangkap dan menyusun elemen yang masuk ke dalam untuk diproses</a:t>
          </a:r>
          <a:endParaRPr lang="en-US" dirty="0"/>
        </a:p>
      </dgm:t>
    </dgm:pt>
    <dgm:pt modelId="{431E09B7-99D4-40FE-8A80-EC740F230E04}" type="parTrans" cxnId="{DE2C473E-0E61-4B68-B7BB-D57F070360F3}">
      <dgm:prSet/>
      <dgm:spPr/>
      <dgm:t>
        <a:bodyPr/>
        <a:lstStyle/>
        <a:p>
          <a:endParaRPr lang="en-US"/>
        </a:p>
      </dgm:t>
    </dgm:pt>
    <dgm:pt modelId="{EE919A78-E666-4ECB-828B-0CE75240E6AF}" type="sibTrans" cxnId="{DE2C473E-0E61-4B68-B7BB-D57F070360F3}">
      <dgm:prSet/>
      <dgm:spPr/>
      <dgm:t>
        <a:bodyPr/>
        <a:lstStyle/>
        <a:p>
          <a:endParaRPr lang="en-US"/>
        </a:p>
      </dgm:t>
    </dgm:pt>
    <dgm:pt modelId="{6F1F1240-75AD-4286-805E-8899DFBC2AA9}">
      <dgm:prSet phldrT="[Text]"/>
      <dgm:spPr/>
      <dgm:t>
        <a:bodyPr/>
        <a:lstStyle/>
        <a:p>
          <a:r>
            <a:rPr lang="id-ID" dirty="0" smtClean="0"/>
            <a:t>PROSES</a:t>
          </a:r>
          <a:endParaRPr lang="en-US" dirty="0"/>
        </a:p>
      </dgm:t>
    </dgm:pt>
    <dgm:pt modelId="{780640D5-D044-44A0-8C7B-54377DC5E524}" type="parTrans" cxnId="{51A8EC0B-1A67-4B3C-AB5F-7082A68E28AF}">
      <dgm:prSet/>
      <dgm:spPr/>
      <dgm:t>
        <a:bodyPr/>
        <a:lstStyle/>
        <a:p>
          <a:endParaRPr lang="en-US"/>
        </a:p>
      </dgm:t>
    </dgm:pt>
    <dgm:pt modelId="{C6326527-127A-40A2-A295-BCBA640CD81C}" type="sibTrans" cxnId="{51A8EC0B-1A67-4B3C-AB5F-7082A68E28AF}">
      <dgm:prSet/>
      <dgm:spPr/>
      <dgm:t>
        <a:bodyPr/>
        <a:lstStyle/>
        <a:p>
          <a:endParaRPr lang="en-US"/>
        </a:p>
      </dgm:t>
    </dgm:pt>
    <dgm:pt modelId="{8D4E3BA7-6EEC-4F99-AC5D-C1E40CB8D55C}">
      <dgm:prSet phldrT="[Text]"/>
      <dgm:spPr/>
      <dgm:t>
        <a:bodyPr/>
        <a:lstStyle/>
        <a:p>
          <a:r>
            <a:rPr lang="id-ID" dirty="0" smtClean="0"/>
            <a:t>Proses transformasi/ pengolahan</a:t>
          </a:r>
          <a:endParaRPr lang="en-US" dirty="0"/>
        </a:p>
      </dgm:t>
    </dgm:pt>
    <dgm:pt modelId="{98EB980A-B692-4494-B3B0-6A606D0B5AE0}" type="parTrans" cxnId="{1F121CC1-F3D2-4083-8555-F5F51A5F703C}">
      <dgm:prSet/>
      <dgm:spPr/>
      <dgm:t>
        <a:bodyPr/>
        <a:lstStyle/>
        <a:p>
          <a:endParaRPr lang="en-US"/>
        </a:p>
      </dgm:t>
    </dgm:pt>
    <dgm:pt modelId="{720651C0-1D4A-4991-8A20-BCB7AB7A36AD}" type="sibTrans" cxnId="{1F121CC1-F3D2-4083-8555-F5F51A5F703C}">
      <dgm:prSet/>
      <dgm:spPr/>
      <dgm:t>
        <a:bodyPr/>
        <a:lstStyle/>
        <a:p>
          <a:endParaRPr lang="en-US"/>
        </a:p>
      </dgm:t>
    </dgm:pt>
    <dgm:pt modelId="{150FC9FD-B6B9-454E-AE36-73AFA90D7326}">
      <dgm:prSet phldrT="[Text]"/>
      <dgm:spPr/>
      <dgm:t>
        <a:bodyPr/>
        <a:lstStyle/>
        <a:p>
          <a:r>
            <a:rPr lang="id-ID" dirty="0" smtClean="0"/>
            <a:t>OUTPUT</a:t>
          </a:r>
          <a:endParaRPr lang="en-US" dirty="0"/>
        </a:p>
      </dgm:t>
    </dgm:pt>
    <dgm:pt modelId="{9AFC12C8-D1B8-4039-98C5-8B11A89D87E4}" type="parTrans" cxnId="{28B58478-9372-4A92-A549-AE68851C8A49}">
      <dgm:prSet/>
      <dgm:spPr/>
      <dgm:t>
        <a:bodyPr/>
        <a:lstStyle/>
        <a:p>
          <a:endParaRPr lang="en-US"/>
        </a:p>
      </dgm:t>
    </dgm:pt>
    <dgm:pt modelId="{71695F92-F561-4399-9520-F469FFB0D102}" type="sibTrans" cxnId="{28B58478-9372-4A92-A549-AE68851C8A49}">
      <dgm:prSet/>
      <dgm:spPr/>
      <dgm:t>
        <a:bodyPr/>
        <a:lstStyle/>
        <a:p>
          <a:endParaRPr lang="en-US"/>
        </a:p>
      </dgm:t>
    </dgm:pt>
    <dgm:pt modelId="{62B138A7-62AA-499D-9E59-305408F11315}">
      <dgm:prSet phldrT="[Text]"/>
      <dgm:spPr/>
      <dgm:t>
        <a:bodyPr/>
        <a:lstStyle/>
        <a:p>
          <a:r>
            <a:rPr lang="id-ID" smtClean="0"/>
            <a:t>Mentransfer lemen yang telah ditransformasikan ke tujuan akhir</a:t>
          </a:r>
          <a:endParaRPr lang="en-US"/>
        </a:p>
      </dgm:t>
    </dgm:pt>
    <dgm:pt modelId="{0055A947-4ECD-4E00-B00C-C4330A07FC5A}" type="parTrans" cxnId="{6F0B0C16-48C4-4E3E-A85B-C72F90E05D80}">
      <dgm:prSet/>
      <dgm:spPr/>
      <dgm:t>
        <a:bodyPr/>
        <a:lstStyle/>
        <a:p>
          <a:endParaRPr lang="en-US"/>
        </a:p>
      </dgm:t>
    </dgm:pt>
    <dgm:pt modelId="{C9471C4E-FEA0-499D-B277-68D230899552}" type="sibTrans" cxnId="{6F0B0C16-48C4-4E3E-A85B-C72F90E05D80}">
      <dgm:prSet/>
      <dgm:spPr/>
      <dgm:t>
        <a:bodyPr/>
        <a:lstStyle/>
        <a:p>
          <a:endParaRPr lang="en-US"/>
        </a:p>
      </dgm:t>
    </dgm:pt>
    <dgm:pt modelId="{0A9AEA7F-008A-42ED-9D66-C50B9FF0E844}" type="pres">
      <dgm:prSet presAssocID="{6F25BBEC-0B83-4014-BB81-F422AB9D8A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539FA9-E7A4-40A0-937C-4AC31CC1117D}" type="pres">
      <dgm:prSet presAssocID="{6F25BBEC-0B83-4014-BB81-F422AB9D8AD3}" presName="tSp" presStyleCnt="0"/>
      <dgm:spPr/>
    </dgm:pt>
    <dgm:pt modelId="{E6E90F4D-B4B2-4D37-AE11-2D0DBEEA656E}" type="pres">
      <dgm:prSet presAssocID="{6F25BBEC-0B83-4014-BB81-F422AB9D8AD3}" presName="bSp" presStyleCnt="0"/>
      <dgm:spPr/>
    </dgm:pt>
    <dgm:pt modelId="{92AE97D1-9B23-4082-95E1-35F2C7E9D705}" type="pres">
      <dgm:prSet presAssocID="{6F25BBEC-0B83-4014-BB81-F422AB9D8AD3}" presName="process" presStyleCnt="0"/>
      <dgm:spPr/>
    </dgm:pt>
    <dgm:pt modelId="{1F7387D8-66E5-4481-AA34-3D1AF1523A29}" type="pres">
      <dgm:prSet presAssocID="{5CCA95A3-3FDF-4659-A762-73246EA3E286}" presName="composite1" presStyleCnt="0"/>
      <dgm:spPr/>
    </dgm:pt>
    <dgm:pt modelId="{34BE8398-BB10-4645-88BF-A2A26DCDEC75}" type="pres">
      <dgm:prSet presAssocID="{5CCA95A3-3FDF-4659-A762-73246EA3E286}" presName="dummyNode1" presStyleLbl="node1" presStyleIdx="0" presStyleCnt="3"/>
      <dgm:spPr/>
    </dgm:pt>
    <dgm:pt modelId="{7954945F-0451-4F49-8D6F-A871457B93DB}" type="pres">
      <dgm:prSet presAssocID="{5CCA95A3-3FDF-4659-A762-73246EA3E286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EBBDF8-315C-40E9-9429-9BA55CFE40BC}" type="pres">
      <dgm:prSet presAssocID="{5CCA95A3-3FDF-4659-A762-73246EA3E286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4D4A9-B470-4320-BE82-FCD8578FB1CC}" type="pres">
      <dgm:prSet presAssocID="{5CCA95A3-3FDF-4659-A762-73246EA3E286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6392D-2B6A-4B90-87E6-E8B76BA516B7}" type="pres">
      <dgm:prSet presAssocID="{5CCA95A3-3FDF-4659-A762-73246EA3E286}" presName="connSite1" presStyleCnt="0"/>
      <dgm:spPr/>
    </dgm:pt>
    <dgm:pt modelId="{0EC42906-DC70-486B-B68B-42F0C0EFD914}" type="pres">
      <dgm:prSet presAssocID="{F3334486-6F30-4B68-BABB-19445B4896E5}" presName="Name9" presStyleLbl="sibTrans2D1" presStyleIdx="0" presStyleCnt="2"/>
      <dgm:spPr/>
      <dgm:t>
        <a:bodyPr/>
        <a:lstStyle/>
        <a:p>
          <a:endParaRPr lang="en-US"/>
        </a:p>
      </dgm:t>
    </dgm:pt>
    <dgm:pt modelId="{1D6029A8-3BA6-4278-8BA5-5A399075DDEF}" type="pres">
      <dgm:prSet presAssocID="{6F1F1240-75AD-4286-805E-8899DFBC2AA9}" presName="composite2" presStyleCnt="0"/>
      <dgm:spPr/>
    </dgm:pt>
    <dgm:pt modelId="{B69AC3A5-952D-4CF6-A614-45142677A05D}" type="pres">
      <dgm:prSet presAssocID="{6F1F1240-75AD-4286-805E-8899DFBC2AA9}" presName="dummyNode2" presStyleLbl="node1" presStyleIdx="0" presStyleCnt="3"/>
      <dgm:spPr/>
    </dgm:pt>
    <dgm:pt modelId="{4D6D661C-5A5B-432F-8292-C68755EED9EE}" type="pres">
      <dgm:prSet presAssocID="{6F1F1240-75AD-4286-805E-8899DFBC2AA9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6143A-40F0-43B8-A1D7-D53F6C1F0DF8}" type="pres">
      <dgm:prSet presAssocID="{6F1F1240-75AD-4286-805E-8899DFBC2AA9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A8734-FAF9-4E9F-9CF3-815FEEB7EA02}" type="pres">
      <dgm:prSet presAssocID="{6F1F1240-75AD-4286-805E-8899DFBC2AA9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6978B-E817-46FF-AAB9-9F854CF73C16}" type="pres">
      <dgm:prSet presAssocID="{6F1F1240-75AD-4286-805E-8899DFBC2AA9}" presName="connSite2" presStyleCnt="0"/>
      <dgm:spPr/>
    </dgm:pt>
    <dgm:pt modelId="{6A04ED8E-3529-4EB3-B64D-220CF1E5C0CA}" type="pres">
      <dgm:prSet presAssocID="{C6326527-127A-40A2-A295-BCBA640CD81C}" presName="Name18" presStyleLbl="sibTrans2D1" presStyleIdx="1" presStyleCnt="2"/>
      <dgm:spPr/>
      <dgm:t>
        <a:bodyPr/>
        <a:lstStyle/>
        <a:p>
          <a:endParaRPr lang="en-US"/>
        </a:p>
      </dgm:t>
    </dgm:pt>
    <dgm:pt modelId="{11870F93-71A6-4D2C-835E-369CB72C9B44}" type="pres">
      <dgm:prSet presAssocID="{150FC9FD-B6B9-454E-AE36-73AFA90D7326}" presName="composite1" presStyleCnt="0"/>
      <dgm:spPr/>
    </dgm:pt>
    <dgm:pt modelId="{67CEDBB2-2498-461F-AA1D-8895D3B5954F}" type="pres">
      <dgm:prSet presAssocID="{150FC9FD-B6B9-454E-AE36-73AFA90D7326}" presName="dummyNode1" presStyleLbl="node1" presStyleIdx="1" presStyleCnt="3"/>
      <dgm:spPr/>
    </dgm:pt>
    <dgm:pt modelId="{126ADA5C-A65B-4268-BDDA-6B1A6B0CE567}" type="pres">
      <dgm:prSet presAssocID="{150FC9FD-B6B9-454E-AE36-73AFA90D7326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C97AD-DB82-48E3-BF12-C4AFAE65C9BD}" type="pres">
      <dgm:prSet presAssocID="{150FC9FD-B6B9-454E-AE36-73AFA90D7326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01D0E-9F87-478E-9D65-2E423ADBF482}" type="pres">
      <dgm:prSet presAssocID="{150FC9FD-B6B9-454E-AE36-73AFA90D7326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86DA4-E0C4-4D3C-B01A-990E7CADA671}" type="pres">
      <dgm:prSet presAssocID="{150FC9FD-B6B9-454E-AE36-73AFA90D7326}" presName="connSite1" presStyleCnt="0"/>
      <dgm:spPr/>
    </dgm:pt>
  </dgm:ptLst>
  <dgm:cxnLst>
    <dgm:cxn modelId="{1F121CC1-F3D2-4083-8555-F5F51A5F703C}" srcId="{6F1F1240-75AD-4286-805E-8899DFBC2AA9}" destId="{8D4E3BA7-6EEC-4F99-AC5D-C1E40CB8D55C}" srcOrd="0" destOrd="0" parTransId="{98EB980A-B692-4494-B3B0-6A606D0B5AE0}" sibTransId="{720651C0-1D4A-4991-8A20-BCB7AB7A36AD}"/>
    <dgm:cxn modelId="{83045542-C804-4E36-AFC6-652403FF3D25}" type="presOf" srcId="{C5BAC7C4-4E77-4152-8995-3AEB76FD61EE}" destId="{7954945F-0451-4F49-8D6F-A871457B93DB}" srcOrd="0" destOrd="0" presId="urn:microsoft.com/office/officeart/2005/8/layout/hProcess4"/>
    <dgm:cxn modelId="{31657238-770C-4012-A35B-AB088946CA02}" srcId="{6F25BBEC-0B83-4014-BB81-F422AB9D8AD3}" destId="{5CCA95A3-3FDF-4659-A762-73246EA3E286}" srcOrd="0" destOrd="0" parTransId="{5E43DFDE-A6A1-47D8-8254-F075E4811F4C}" sibTransId="{F3334486-6F30-4B68-BABB-19445B4896E5}"/>
    <dgm:cxn modelId="{7DE22934-8ADE-4C99-B349-855E143AED06}" type="presOf" srcId="{C5BAC7C4-4E77-4152-8995-3AEB76FD61EE}" destId="{F1EBBDF8-315C-40E9-9429-9BA55CFE40BC}" srcOrd="1" destOrd="0" presId="urn:microsoft.com/office/officeart/2005/8/layout/hProcess4"/>
    <dgm:cxn modelId="{AA4FC649-5EB8-4576-88E9-065430549759}" type="presOf" srcId="{8D4E3BA7-6EEC-4F99-AC5D-C1E40CB8D55C}" destId="{CF86143A-40F0-43B8-A1D7-D53F6C1F0DF8}" srcOrd="1" destOrd="0" presId="urn:microsoft.com/office/officeart/2005/8/layout/hProcess4"/>
    <dgm:cxn modelId="{508AC67A-51DA-4FEC-BF5F-F5C874812E05}" type="presOf" srcId="{8D4E3BA7-6EEC-4F99-AC5D-C1E40CB8D55C}" destId="{4D6D661C-5A5B-432F-8292-C68755EED9EE}" srcOrd="0" destOrd="0" presId="urn:microsoft.com/office/officeart/2005/8/layout/hProcess4"/>
    <dgm:cxn modelId="{F2F3EF04-054B-424E-9B08-228212E9F5DA}" type="presOf" srcId="{62B138A7-62AA-499D-9E59-305408F11315}" destId="{557C97AD-DB82-48E3-BF12-C4AFAE65C9BD}" srcOrd="1" destOrd="0" presId="urn:microsoft.com/office/officeart/2005/8/layout/hProcess4"/>
    <dgm:cxn modelId="{28B58478-9372-4A92-A549-AE68851C8A49}" srcId="{6F25BBEC-0B83-4014-BB81-F422AB9D8AD3}" destId="{150FC9FD-B6B9-454E-AE36-73AFA90D7326}" srcOrd="2" destOrd="0" parTransId="{9AFC12C8-D1B8-4039-98C5-8B11A89D87E4}" sibTransId="{71695F92-F561-4399-9520-F469FFB0D102}"/>
    <dgm:cxn modelId="{9CA8555B-E293-4476-9C9F-C90044ABAADA}" type="presOf" srcId="{150FC9FD-B6B9-454E-AE36-73AFA90D7326}" destId="{5F401D0E-9F87-478E-9D65-2E423ADBF482}" srcOrd="0" destOrd="0" presId="urn:microsoft.com/office/officeart/2005/8/layout/hProcess4"/>
    <dgm:cxn modelId="{6F0B0C16-48C4-4E3E-A85B-C72F90E05D80}" srcId="{150FC9FD-B6B9-454E-AE36-73AFA90D7326}" destId="{62B138A7-62AA-499D-9E59-305408F11315}" srcOrd="0" destOrd="0" parTransId="{0055A947-4ECD-4E00-B00C-C4330A07FC5A}" sibTransId="{C9471C4E-FEA0-499D-B277-68D230899552}"/>
    <dgm:cxn modelId="{5B1E58AA-8A5C-41AD-B1B0-2CA35D55EB73}" type="presOf" srcId="{C6326527-127A-40A2-A295-BCBA640CD81C}" destId="{6A04ED8E-3529-4EB3-B64D-220CF1E5C0CA}" srcOrd="0" destOrd="0" presId="urn:microsoft.com/office/officeart/2005/8/layout/hProcess4"/>
    <dgm:cxn modelId="{14C2D548-BC70-4F0B-9B6C-0EBF38CD0DA4}" type="presOf" srcId="{5CCA95A3-3FDF-4659-A762-73246EA3E286}" destId="{DF24D4A9-B470-4320-BE82-FCD8578FB1CC}" srcOrd="0" destOrd="0" presId="urn:microsoft.com/office/officeart/2005/8/layout/hProcess4"/>
    <dgm:cxn modelId="{51A8EC0B-1A67-4B3C-AB5F-7082A68E28AF}" srcId="{6F25BBEC-0B83-4014-BB81-F422AB9D8AD3}" destId="{6F1F1240-75AD-4286-805E-8899DFBC2AA9}" srcOrd="1" destOrd="0" parTransId="{780640D5-D044-44A0-8C7B-54377DC5E524}" sibTransId="{C6326527-127A-40A2-A295-BCBA640CD81C}"/>
    <dgm:cxn modelId="{DE2C473E-0E61-4B68-B7BB-D57F070360F3}" srcId="{5CCA95A3-3FDF-4659-A762-73246EA3E286}" destId="{C5BAC7C4-4E77-4152-8995-3AEB76FD61EE}" srcOrd="0" destOrd="0" parTransId="{431E09B7-99D4-40FE-8A80-EC740F230E04}" sibTransId="{EE919A78-E666-4ECB-828B-0CE75240E6AF}"/>
    <dgm:cxn modelId="{6C1C9386-6E8E-48E3-B2A1-B30B83FF9925}" type="presOf" srcId="{F3334486-6F30-4B68-BABB-19445B4896E5}" destId="{0EC42906-DC70-486B-B68B-42F0C0EFD914}" srcOrd="0" destOrd="0" presId="urn:microsoft.com/office/officeart/2005/8/layout/hProcess4"/>
    <dgm:cxn modelId="{4744312E-EE1C-4F4F-8435-0720A604BE79}" type="presOf" srcId="{6F1F1240-75AD-4286-805E-8899DFBC2AA9}" destId="{5CAA8734-FAF9-4E9F-9CF3-815FEEB7EA02}" srcOrd="0" destOrd="0" presId="urn:microsoft.com/office/officeart/2005/8/layout/hProcess4"/>
    <dgm:cxn modelId="{A842543B-8882-4E48-8E47-2B08703067E9}" type="presOf" srcId="{6F25BBEC-0B83-4014-BB81-F422AB9D8AD3}" destId="{0A9AEA7F-008A-42ED-9D66-C50B9FF0E844}" srcOrd="0" destOrd="0" presId="urn:microsoft.com/office/officeart/2005/8/layout/hProcess4"/>
    <dgm:cxn modelId="{ED72F8F9-268E-4EFE-9B7A-B054942A98BC}" type="presOf" srcId="{62B138A7-62AA-499D-9E59-305408F11315}" destId="{126ADA5C-A65B-4268-BDDA-6B1A6B0CE567}" srcOrd="0" destOrd="0" presId="urn:microsoft.com/office/officeart/2005/8/layout/hProcess4"/>
    <dgm:cxn modelId="{4AC78970-ECFA-4C49-9391-B6B9104D1200}" type="presParOf" srcId="{0A9AEA7F-008A-42ED-9D66-C50B9FF0E844}" destId="{96539FA9-E7A4-40A0-937C-4AC31CC1117D}" srcOrd="0" destOrd="0" presId="urn:microsoft.com/office/officeart/2005/8/layout/hProcess4"/>
    <dgm:cxn modelId="{62591789-ADAD-4E2E-BAE2-59C60E65FEE9}" type="presParOf" srcId="{0A9AEA7F-008A-42ED-9D66-C50B9FF0E844}" destId="{E6E90F4D-B4B2-4D37-AE11-2D0DBEEA656E}" srcOrd="1" destOrd="0" presId="urn:microsoft.com/office/officeart/2005/8/layout/hProcess4"/>
    <dgm:cxn modelId="{13C886F1-1986-46D6-AE31-5CB431926FA8}" type="presParOf" srcId="{0A9AEA7F-008A-42ED-9D66-C50B9FF0E844}" destId="{92AE97D1-9B23-4082-95E1-35F2C7E9D705}" srcOrd="2" destOrd="0" presId="urn:microsoft.com/office/officeart/2005/8/layout/hProcess4"/>
    <dgm:cxn modelId="{20C72073-61D0-4D90-A22B-61310F40E33F}" type="presParOf" srcId="{92AE97D1-9B23-4082-95E1-35F2C7E9D705}" destId="{1F7387D8-66E5-4481-AA34-3D1AF1523A29}" srcOrd="0" destOrd="0" presId="urn:microsoft.com/office/officeart/2005/8/layout/hProcess4"/>
    <dgm:cxn modelId="{A8ED5154-3972-4DE2-95E7-C7D7AAEC2D47}" type="presParOf" srcId="{1F7387D8-66E5-4481-AA34-3D1AF1523A29}" destId="{34BE8398-BB10-4645-88BF-A2A26DCDEC75}" srcOrd="0" destOrd="0" presId="urn:microsoft.com/office/officeart/2005/8/layout/hProcess4"/>
    <dgm:cxn modelId="{9AC3020D-81FB-4CD2-AB16-FDD381BA89FB}" type="presParOf" srcId="{1F7387D8-66E5-4481-AA34-3D1AF1523A29}" destId="{7954945F-0451-4F49-8D6F-A871457B93DB}" srcOrd="1" destOrd="0" presId="urn:microsoft.com/office/officeart/2005/8/layout/hProcess4"/>
    <dgm:cxn modelId="{3222FE4E-BA45-4744-99C1-B7F20B375DE5}" type="presParOf" srcId="{1F7387D8-66E5-4481-AA34-3D1AF1523A29}" destId="{F1EBBDF8-315C-40E9-9429-9BA55CFE40BC}" srcOrd="2" destOrd="0" presId="urn:microsoft.com/office/officeart/2005/8/layout/hProcess4"/>
    <dgm:cxn modelId="{1E5688F3-E8F1-4213-9741-51CBDFD3963E}" type="presParOf" srcId="{1F7387D8-66E5-4481-AA34-3D1AF1523A29}" destId="{DF24D4A9-B470-4320-BE82-FCD8578FB1CC}" srcOrd="3" destOrd="0" presId="urn:microsoft.com/office/officeart/2005/8/layout/hProcess4"/>
    <dgm:cxn modelId="{51F972B5-58DF-4C21-BF0A-44354C9BC00B}" type="presParOf" srcId="{1F7387D8-66E5-4481-AA34-3D1AF1523A29}" destId="{D646392D-2B6A-4B90-87E6-E8B76BA516B7}" srcOrd="4" destOrd="0" presId="urn:microsoft.com/office/officeart/2005/8/layout/hProcess4"/>
    <dgm:cxn modelId="{F125D43A-B4E8-495B-B2D4-62088A86A297}" type="presParOf" srcId="{92AE97D1-9B23-4082-95E1-35F2C7E9D705}" destId="{0EC42906-DC70-486B-B68B-42F0C0EFD914}" srcOrd="1" destOrd="0" presId="urn:microsoft.com/office/officeart/2005/8/layout/hProcess4"/>
    <dgm:cxn modelId="{ADF37353-B36D-4507-B24F-612CBABF1AAA}" type="presParOf" srcId="{92AE97D1-9B23-4082-95E1-35F2C7E9D705}" destId="{1D6029A8-3BA6-4278-8BA5-5A399075DDEF}" srcOrd="2" destOrd="0" presId="urn:microsoft.com/office/officeart/2005/8/layout/hProcess4"/>
    <dgm:cxn modelId="{ABFEAA4D-5E92-4F72-A96D-AE142E42C2F5}" type="presParOf" srcId="{1D6029A8-3BA6-4278-8BA5-5A399075DDEF}" destId="{B69AC3A5-952D-4CF6-A614-45142677A05D}" srcOrd="0" destOrd="0" presId="urn:microsoft.com/office/officeart/2005/8/layout/hProcess4"/>
    <dgm:cxn modelId="{AB7B80AB-EF92-4376-9BBE-5E732C96894D}" type="presParOf" srcId="{1D6029A8-3BA6-4278-8BA5-5A399075DDEF}" destId="{4D6D661C-5A5B-432F-8292-C68755EED9EE}" srcOrd="1" destOrd="0" presId="urn:microsoft.com/office/officeart/2005/8/layout/hProcess4"/>
    <dgm:cxn modelId="{A334F20F-006F-4734-906C-13ACAA2FF5AD}" type="presParOf" srcId="{1D6029A8-3BA6-4278-8BA5-5A399075DDEF}" destId="{CF86143A-40F0-43B8-A1D7-D53F6C1F0DF8}" srcOrd="2" destOrd="0" presId="urn:microsoft.com/office/officeart/2005/8/layout/hProcess4"/>
    <dgm:cxn modelId="{20DC4CF7-4ECF-4AAE-A512-9F771A48579C}" type="presParOf" srcId="{1D6029A8-3BA6-4278-8BA5-5A399075DDEF}" destId="{5CAA8734-FAF9-4E9F-9CF3-815FEEB7EA02}" srcOrd="3" destOrd="0" presId="urn:microsoft.com/office/officeart/2005/8/layout/hProcess4"/>
    <dgm:cxn modelId="{D398C7D6-D7F7-4005-AE8E-504747EAB180}" type="presParOf" srcId="{1D6029A8-3BA6-4278-8BA5-5A399075DDEF}" destId="{53A6978B-E817-46FF-AAB9-9F854CF73C16}" srcOrd="4" destOrd="0" presId="urn:microsoft.com/office/officeart/2005/8/layout/hProcess4"/>
    <dgm:cxn modelId="{ACBDAF4D-F4F0-4A6A-BAD6-4DA99C32DF69}" type="presParOf" srcId="{92AE97D1-9B23-4082-95E1-35F2C7E9D705}" destId="{6A04ED8E-3529-4EB3-B64D-220CF1E5C0CA}" srcOrd="3" destOrd="0" presId="urn:microsoft.com/office/officeart/2005/8/layout/hProcess4"/>
    <dgm:cxn modelId="{753A3C57-85DD-4EC3-B476-6980C18B299E}" type="presParOf" srcId="{92AE97D1-9B23-4082-95E1-35F2C7E9D705}" destId="{11870F93-71A6-4D2C-835E-369CB72C9B44}" srcOrd="4" destOrd="0" presId="urn:microsoft.com/office/officeart/2005/8/layout/hProcess4"/>
    <dgm:cxn modelId="{9745DEBC-D28B-48D1-A19C-326B32D3DFF0}" type="presParOf" srcId="{11870F93-71A6-4D2C-835E-369CB72C9B44}" destId="{67CEDBB2-2498-461F-AA1D-8895D3B5954F}" srcOrd="0" destOrd="0" presId="urn:microsoft.com/office/officeart/2005/8/layout/hProcess4"/>
    <dgm:cxn modelId="{717D24EA-CF50-4C51-B930-6BB519D0DA53}" type="presParOf" srcId="{11870F93-71A6-4D2C-835E-369CB72C9B44}" destId="{126ADA5C-A65B-4268-BDDA-6B1A6B0CE567}" srcOrd="1" destOrd="0" presId="urn:microsoft.com/office/officeart/2005/8/layout/hProcess4"/>
    <dgm:cxn modelId="{DD6B6979-2EA3-47E5-9493-B0CA3E5EED12}" type="presParOf" srcId="{11870F93-71A6-4D2C-835E-369CB72C9B44}" destId="{557C97AD-DB82-48E3-BF12-C4AFAE65C9BD}" srcOrd="2" destOrd="0" presId="urn:microsoft.com/office/officeart/2005/8/layout/hProcess4"/>
    <dgm:cxn modelId="{8FE8AD5E-4603-4965-8375-030366D0E6BE}" type="presParOf" srcId="{11870F93-71A6-4D2C-835E-369CB72C9B44}" destId="{5F401D0E-9F87-478E-9D65-2E423ADBF482}" srcOrd="3" destOrd="0" presId="urn:microsoft.com/office/officeart/2005/8/layout/hProcess4"/>
    <dgm:cxn modelId="{7974092E-1A7F-4C49-B0CE-A480C6D2946D}" type="presParOf" srcId="{11870F93-71A6-4D2C-835E-369CB72C9B44}" destId="{78F86DA4-E0C4-4D3C-B01A-990E7CADA67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519263-E60F-4257-AC51-FEF05141A06C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66A6EFE-8C7B-478B-929D-A85171ADC5A3}">
      <dgm:prSet phldrT="[Text]"/>
      <dgm:spPr/>
      <dgm:t>
        <a:bodyPr/>
        <a:lstStyle/>
        <a:p>
          <a:r>
            <a:rPr lang="id-ID" b="1" dirty="0" smtClean="0"/>
            <a:t>Analisis</a:t>
          </a:r>
          <a:endParaRPr lang="en-US" b="1" dirty="0"/>
        </a:p>
      </dgm:t>
    </dgm:pt>
    <dgm:pt modelId="{0381070E-D8B2-4A2F-BCC3-4800AE0B6BDC}" type="parTrans" cxnId="{31C644D3-BF56-45EB-A7FB-68FDB6EB3F2C}">
      <dgm:prSet/>
      <dgm:spPr/>
      <dgm:t>
        <a:bodyPr/>
        <a:lstStyle/>
        <a:p>
          <a:endParaRPr lang="en-US" b="1"/>
        </a:p>
      </dgm:t>
    </dgm:pt>
    <dgm:pt modelId="{EAF4487C-2585-4D8A-A1ED-44EAFCA66485}" type="sibTrans" cxnId="{31C644D3-BF56-45EB-A7FB-68FDB6EB3F2C}">
      <dgm:prSet/>
      <dgm:spPr/>
      <dgm:t>
        <a:bodyPr/>
        <a:lstStyle/>
        <a:p>
          <a:endParaRPr lang="en-US" b="1"/>
        </a:p>
      </dgm:t>
    </dgm:pt>
    <dgm:pt modelId="{DC14C81F-5A57-4B42-AF5E-09BA084DF283}">
      <dgm:prSet phldrT="[Text]"/>
      <dgm:spPr/>
      <dgm:t>
        <a:bodyPr/>
        <a:lstStyle/>
        <a:p>
          <a:r>
            <a:rPr lang="id-ID" b="1" dirty="0" smtClean="0"/>
            <a:t>Prosedural</a:t>
          </a:r>
          <a:endParaRPr lang="en-US" b="1" dirty="0"/>
        </a:p>
      </dgm:t>
    </dgm:pt>
    <dgm:pt modelId="{B291A2F8-75D8-4B0A-B50B-40D946298C1D}" type="parTrans" cxnId="{2013DFCF-470F-49E8-850A-1CDE3D7C2BAC}">
      <dgm:prSet/>
      <dgm:spPr/>
      <dgm:t>
        <a:bodyPr/>
        <a:lstStyle/>
        <a:p>
          <a:endParaRPr lang="en-US" b="1"/>
        </a:p>
      </dgm:t>
    </dgm:pt>
    <dgm:pt modelId="{C527AD8A-357E-432A-A4CE-3C3F0489764F}" type="sibTrans" cxnId="{2013DFCF-470F-49E8-850A-1CDE3D7C2BAC}">
      <dgm:prSet/>
      <dgm:spPr/>
      <dgm:t>
        <a:bodyPr/>
        <a:lstStyle/>
        <a:p>
          <a:endParaRPr lang="en-US" b="1"/>
        </a:p>
      </dgm:t>
    </dgm:pt>
    <dgm:pt modelId="{9EB35417-AD60-4818-9D9D-3325B83761AF}">
      <dgm:prSet phldrT="[Text]"/>
      <dgm:spPr/>
      <dgm:t>
        <a:bodyPr/>
        <a:lstStyle/>
        <a:p>
          <a:r>
            <a:rPr lang="id-ID" b="1" dirty="0" smtClean="0"/>
            <a:t>Perancangan</a:t>
          </a:r>
          <a:endParaRPr lang="en-US" b="1" dirty="0"/>
        </a:p>
      </dgm:t>
    </dgm:pt>
    <dgm:pt modelId="{0BB9B2E1-39E4-451B-BA1C-4B729A9B66D5}" type="parTrans" cxnId="{8DFE96EC-C7F2-4083-B862-60CBA1DFC390}">
      <dgm:prSet/>
      <dgm:spPr/>
      <dgm:t>
        <a:bodyPr/>
        <a:lstStyle/>
        <a:p>
          <a:endParaRPr lang="en-US" b="1"/>
        </a:p>
      </dgm:t>
    </dgm:pt>
    <dgm:pt modelId="{0675B885-4637-4B55-8B12-D9A56A1F159C}" type="sibTrans" cxnId="{8DFE96EC-C7F2-4083-B862-60CBA1DFC390}">
      <dgm:prSet/>
      <dgm:spPr/>
      <dgm:t>
        <a:bodyPr/>
        <a:lstStyle/>
        <a:p>
          <a:endParaRPr lang="en-US" b="1"/>
        </a:p>
      </dgm:t>
    </dgm:pt>
    <dgm:pt modelId="{C5B52EE3-DCD3-478F-97DE-D9AD68CD52FF}">
      <dgm:prSet phldrT="[Text]"/>
      <dgm:spPr/>
      <dgm:t>
        <a:bodyPr/>
        <a:lstStyle/>
        <a:p>
          <a:r>
            <a:rPr lang="id-ID" b="1" dirty="0" smtClean="0"/>
            <a:t>Flowchart</a:t>
          </a:r>
          <a:endParaRPr lang="en-US" b="1" dirty="0"/>
        </a:p>
      </dgm:t>
    </dgm:pt>
    <dgm:pt modelId="{1EA850C3-1407-40A4-8B2B-B3B8012B2A34}" type="parTrans" cxnId="{1C0C09A4-7F3E-4527-B55C-12504DA4547B}">
      <dgm:prSet/>
      <dgm:spPr/>
      <dgm:t>
        <a:bodyPr/>
        <a:lstStyle/>
        <a:p>
          <a:endParaRPr lang="en-US" b="1"/>
        </a:p>
      </dgm:t>
    </dgm:pt>
    <dgm:pt modelId="{7883E93D-2C25-450A-B590-60BACC61E00A}" type="sibTrans" cxnId="{1C0C09A4-7F3E-4527-B55C-12504DA4547B}">
      <dgm:prSet/>
      <dgm:spPr/>
      <dgm:t>
        <a:bodyPr/>
        <a:lstStyle/>
        <a:p>
          <a:endParaRPr lang="en-US" b="1"/>
        </a:p>
      </dgm:t>
    </dgm:pt>
    <dgm:pt modelId="{B0838FBF-944A-47D7-AEA7-7B1BC5086826}">
      <dgm:prSet phldrT="[Text]"/>
      <dgm:spPr/>
      <dgm:t>
        <a:bodyPr/>
        <a:lstStyle/>
        <a:p>
          <a:r>
            <a:rPr lang="id-ID" b="1" dirty="0" smtClean="0"/>
            <a:t>OOP</a:t>
          </a:r>
          <a:endParaRPr lang="en-US" b="1" dirty="0"/>
        </a:p>
      </dgm:t>
    </dgm:pt>
    <dgm:pt modelId="{8988A63F-D052-4E88-8A1B-45E7CCAE2711}" type="parTrans" cxnId="{AE5BBB4C-FE6D-4468-A360-8D576EA969A0}">
      <dgm:prSet/>
      <dgm:spPr/>
      <dgm:t>
        <a:bodyPr/>
        <a:lstStyle/>
        <a:p>
          <a:endParaRPr lang="en-US" b="1"/>
        </a:p>
      </dgm:t>
    </dgm:pt>
    <dgm:pt modelId="{F0426369-7A2D-4941-B4F1-25EB560732E8}" type="sibTrans" cxnId="{AE5BBB4C-FE6D-4468-A360-8D576EA969A0}">
      <dgm:prSet/>
      <dgm:spPr/>
      <dgm:t>
        <a:bodyPr/>
        <a:lstStyle/>
        <a:p>
          <a:endParaRPr lang="en-US" b="1"/>
        </a:p>
      </dgm:t>
    </dgm:pt>
    <dgm:pt modelId="{4332AE04-16FF-4744-B7F4-5DC31A54EB50}">
      <dgm:prSet phldrT="[Text]"/>
      <dgm:spPr/>
      <dgm:t>
        <a:bodyPr/>
        <a:lstStyle/>
        <a:p>
          <a:r>
            <a:rPr lang="id-ID" b="1" dirty="0" smtClean="0"/>
            <a:t>DFD</a:t>
          </a:r>
          <a:endParaRPr lang="en-US" b="1" dirty="0"/>
        </a:p>
      </dgm:t>
    </dgm:pt>
    <dgm:pt modelId="{9452C94C-F5D1-40BC-962B-ED49C886FE03}" type="parTrans" cxnId="{6E7FD07C-EA4B-4AE8-8426-C9796CD8B155}">
      <dgm:prSet/>
      <dgm:spPr/>
      <dgm:t>
        <a:bodyPr/>
        <a:lstStyle/>
        <a:p>
          <a:endParaRPr lang="en-US" b="1"/>
        </a:p>
      </dgm:t>
    </dgm:pt>
    <dgm:pt modelId="{1ACDDB18-8577-495F-96CC-66492B52D6B8}" type="sibTrans" cxnId="{6E7FD07C-EA4B-4AE8-8426-C9796CD8B155}">
      <dgm:prSet/>
      <dgm:spPr/>
      <dgm:t>
        <a:bodyPr/>
        <a:lstStyle/>
        <a:p>
          <a:endParaRPr lang="en-US" b="1"/>
        </a:p>
      </dgm:t>
    </dgm:pt>
    <dgm:pt modelId="{B8DA571E-BB82-4366-98D5-43B218EA9AE6}">
      <dgm:prSet phldrT="[Text]"/>
      <dgm:spPr/>
      <dgm:t>
        <a:bodyPr/>
        <a:lstStyle/>
        <a:p>
          <a:r>
            <a:rPr lang="id-ID" b="1" dirty="0" smtClean="0"/>
            <a:t>UML</a:t>
          </a:r>
          <a:endParaRPr lang="en-US" b="1" dirty="0"/>
        </a:p>
      </dgm:t>
    </dgm:pt>
    <dgm:pt modelId="{2D97EF64-E2CD-4756-9A3F-D8443408190E}" type="parTrans" cxnId="{7B148521-52D5-4729-8C07-27934DDF4E84}">
      <dgm:prSet/>
      <dgm:spPr/>
      <dgm:t>
        <a:bodyPr/>
        <a:lstStyle/>
        <a:p>
          <a:endParaRPr lang="en-US" b="1"/>
        </a:p>
      </dgm:t>
    </dgm:pt>
    <dgm:pt modelId="{0A81E680-9984-4D2C-92E2-C501ECF6EB6C}" type="sibTrans" cxnId="{7B148521-52D5-4729-8C07-27934DDF4E84}">
      <dgm:prSet/>
      <dgm:spPr/>
      <dgm:t>
        <a:bodyPr/>
        <a:lstStyle/>
        <a:p>
          <a:endParaRPr lang="en-US" b="1"/>
        </a:p>
      </dgm:t>
    </dgm:pt>
    <dgm:pt modelId="{4C41068E-CB36-4AA9-8815-8A0F20632F47}">
      <dgm:prSet phldrT="[Text]"/>
      <dgm:spPr/>
      <dgm:t>
        <a:bodyPr/>
        <a:lstStyle/>
        <a:p>
          <a:r>
            <a:rPr lang="id-ID" b="1" dirty="0" smtClean="0"/>
            <a:t>ERD</a:t>
          </a:r>
          <a:endParaRPr lang="en-US" b="1" dirty="0"/>
        </a:p>
      </dgm:t>
    </dgm:pt>
    <dgm:pt modelId="{32613365-392A-45FF-A5DB-438345EF4111}" type="parTrans" cxnId="{9045ECCA-D203-47CD-BE2E-F4B07B1A1990}">
      <dgm:prSet/>
      <dgm:spPr/>
      <dgm:t>
        <a:bodyPr/>
        <a:lstStyle/>
        <a:p>
          <a:endParaRPr lang="en-US"/>
        </a:p>
      </dgm:t>
    </dgm:pt>
    <dgm:pt modelId="{88DFE2D9-685F-46BD-9D2A-6C2D58AF05B7}" type="sibTrans" cxnId="{9045ECCA-D203-47CD-BE2E-F4B07B1A1990}">
      <dgm:prSet/>
      <dgm:spPr/>
      <dgm:t>
        <a:bodyPr/>
        <a:lstStyle/>
        <a:p>
          <a:endParaRPr lang="en-US"/>
        </a:p>
      </dgm:t>
    </dgm:pt>
    <dgm:pt modelId="{40486F4C-A0A6-4409-B3C7-056455F251C3}" type="pres">
      <dgm:prSet presAssocID="{5F519263-E60F-4257-AC51-FEF05141A0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76876-C77F-461C-964F-E4C9FBDE18BC}" type="pres">
      <dgm:prSet presAssocID="{F66A6EFE-8C7B-478B-929D-A85171ADC5A3}" presName="linNode" presStyleCnt="0"/>
      <dgm:spPr/>
    </dgm:pt>
    <dgm:pt modelId="{F965F772-C66D-4514-86A5-0566E418F6BC}" type="pres">
      <dgm:prSet presAssocID="{F66A6EFE-8C7B-478B-929D-A85171ADC5A3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FC320-82BB-480E-8F00-76925D4916F2}" type="pres">
      <dgm:prSet presAssocID="{F66A6EFE-8C7B-478B-929D-A85171ADC5A3}" presName="bracket" presStyleLbl="parChTrans1D1" presStyleIdx="0" presStyleCnt="2"/>
      <dgm:spPr/>
    </dgm:pt>
    <dgm:pt modelId="{660EA0A5-6EF9-464A-B39A-8C0D0D2AA0E6}" type="pres">
      <dgm:prSet presAssocID="{F66A6EFE-8C7B-478B-929D-A85171ADC5A3}" presName="spH" presStyleCnt="0"/>
      <dgm:spPr/>
    </dgm:pt>
    <dgm:pt modelId="{71DDEE7F-2051-42A0-8464-D267D23DCC7B}" type="pres">
      <dgm:prSet presAssocID="{F66A6EFE-8C7B-478B-929D-A85171ADC5A3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3423C-FB8D-44F6-8362-D6AAAE4F8C62}" type="pres">
      <dgm:prSet presAssocID="{EAF4487C-2585-4D8A-A1ED-44EAFCA66485}" presName="spV" presStyleCnt="0"/>
      <dgm:spPr/>
    </dgm:pt>
    <dgm:pt modelId="{8BA86799-BD70-49E7-86A6-78817C7EA3D3}" type="pres">
      <dgm:prSet presAssocID="{9EB35417-AD60-4818-9D9D-3325B83761AF}" presName="linNode" presStyleCnt="0"/>
      <dgm:spPr/>
    </dgm:pt>
    <dgm:pt modelId="{362BF90B-0E40-4CE6-87DE-7B63C060DF6D}" type="pres">
      <dgm:prSet presAssocID="{9EB35417-AD60-4818-9D9D-3325B83761AF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E311B-115F-4D3A-A1B8-72C8552CC623}" type="pres">
      <dgm:prSet presAssocID="{9EB35417-AD60-4818-9D9D-3325B83761AF}" presName="bracket" presStyleLbl="parChTrans1D1" presStyleIdx="1" presStyleCnt="2"/>
      <dgm:spPr/>
    </dgm:pt>
    <dgm:pt modelId="{02E09E57-F5D0-429B-A960-1F07D0233607}" type="pres">
      <dgm:prSet presAssocID="{9EB35417-AD60-4818-9D9D-3325B83761AF}" presName="spH" presStyleCnt="0"/>
      <dgm:spPr/>
    </dgm:pt>
    <dgm:pt modelId="{F60A132C-F7DF-4B25-9272-15C656FC8584}" type="pres">
      <dgm:prSet presAssocID="{9EB35417-AD60-4818-9D9D-3325B83761AF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28A399-E1F9-4B93-BD00-D23851C428C1}" type="presOf" srcId="{C5B52EE3-DCD3-478F-97DE-D9AD68CD52FF}" destId="{F60A132C-F7DF-4B25-9272-15C656FC8584}" srcOrd="0" destOrd="0" presId="urn:diagrams.loki3.com/BracketList"/>
    <dgm:cxn modelId="{31C644D3-BF56-45EB-A7FB-68FDB6EB3F2C}" srcId="{5F519263-E60F-4257-AC51-FEF05141A06C}" destId="{F66A6EFE-8C7B-478B-929D-A85171ADC5A3}" srcOrd="0" destOrd="0" parTransId="{0381070E-D8B2-4A2F-BCC3-4800AE0B6BDC}" sibTransId="{EAF4487C-2585-4D8A-A1ED-44EAFCA66485}"/>
    <dgm:cxn modelId="{DCC5DCA8-900C-4C42-95CA-FDF1850D4447}" type="presOf" srcId="{4C41068E-CB36-4AA9-8815-8A0F20632F47}" destId="{F60A132C-F7DF-4B25-9272-15C656FC8584}" srcOrd="0" destOrd="1" presId="urn:diagrams.loki3.com/BracketList"/>
    <dgm:cxn modelId="{CA4A89DF-7DD9-44D5-8D7B-90DAE7647868}" type="presOf" srcId="{B8DA571E-BB82-4366-98D5-43B218EA9AE6}" destId="{F60A132C-F7DF-4B25-9272-15C656FC8584}" srcOrd="0" destOrd="3" presId="urn:diagrams.loki3.com/BracketList"/>
    <dgm:cxn modelId="{AE5BBB4C-FE6D-4468-A360-8D576EA969A0}" srcId="{F66A6EFE-8C7B-478B-929D-A85171ADC5A3}" destId="{B0838FBF-944A-47D7-AEA7-7B1BC5086826}" srcOrd="1" destOrd="0" parTransId="{8988A63F-D052-4E88-8A1B-45E7CCAE2711}" sibTransId="{F0426369-7A2D-4941-B4F1-25EB560732E8}"/>
    <dgm:cxn modelId="{E18CD24F-8BE0-4966-AE3F-8D0D7B33AB70}" type="presOf" srcId="{5F519263-E60F-4257-AC51-FEF05141A06C}" destId="{40486F4C-A0A6-4409-B3C7-056455F251C3}" srcOrd="0" destOrd="0" presId="urn:diagrams.loki3.com/BracketList"/>
    <dgm:cxn modelId="{2013DFCF-470F-49E8-850A-1CDE3D7C2BAC}" srcId="{F66A6EFE-8C7B-478B-929D-A85171ADC5A3}" destId="{DC14C81F-5A57-4B42-AF5E-09BA084DF283}" srcOrd="0" destOrd="0" parTransId="{B291A2F8-75D8-4B0A-B50B-40D946298C1D}" sibTransId="{C527AD8A-357E-432A-A4CE-3C3F0489764F}"/>
    <dgm:cxn modelId="{83D52B4F-211A-4247-9E58-66C0C5C68004}" type="presOf" srcId="{9EB35417-AD60-4818-9D9D-3325B83761AF}" destId="{362BF90B-0E40-4CE6-87DE-7B63C060DF6D}" srcOrd="0" destOrd="0" presId="urn:diagrams.loki3.com/BracketList"/>
    <dgm:cxn modelId="{1C0C09A4-7F3E-4527-B55C-12504DA4547B}" srcId="{9EB35417-AD60-4818-9D9D-3325B83761AF}" destId="{C5B52EE3-DCD3-478F-97DE-D9AD68CD52FF}" srcOrd="0" destOrd="0" parTransId="{1EA850C3-1407-40A4-8B2B-B3B8012B2A34}" sibTransId="{7883E93D-2C25-450A-B590-60BACC61E00A}"/>
    <dgm:cxn modelId="{9045ECCA-D203-47CD-BE2E-F4B07B1A1990}" srcId="{9EB35417-AD60-4818-9D9D-3325B83761AF}" destId="{4C41068E-CB36-4AA9-8815-8A0F20632F47}" srcOrd="1" destOrd="0" parTransId="{32613365-392A-45FF-A5DB-438345EF4111}" sibTransId="{88DFE2D9-685F-46BD-9D2A-6C2D58AF05B7}"/>
    <dgm:cxn modelId="{DB94A0D0-FFC7-4047-990E-BA5D01697124}" type="presOf" srcId="{F66A6EFE-8C7B-478B-929D-A85171ADC5A3}" destId="{F965F772-C66D-4514-86A5-0566E418F6BC}" srcOrd="0" destOrd="0" presId="urn:diagrams.loki3.com/BracketList"/>
    <dgm:cxn modelId="{6DC3250D-19DB-415D-9D8E-BE317C9C708D}" type="presOf" srcId="{B0838FBF-944A-47D7-AEA7-7B1BC5086826}" destId="{71DDEE7F-2051-42A0-8464-D267D23DCC7B}" srcOrd="0" destOrd="1" presId="urn:diagrams.loki3.com/BracketList"/>
    <dgm:cxn modelId="{7B148521-52D5-4729-8C07-27934DDF4E84}" srcId="{9EB35417-AD60-4818-9D9D-3325B83761AF}" destId="{B8DA571E-BB82-4366-98D5-43B218EA9AE6}" srcOrd="3" destOrd="0" parTransId="{2D97EF64-E2CD-4756-9A3F-D8443408190E}" sibTransId="{0A81E680-9984-4D2C-92E2-C501ECF6EB6C}"/>
    <dgm:cxn modelId="{6E7FD07C-EA4B-4AE8-8426-C9796CD8B155}" srcId="{9EB35417-AD60-4818-9D9D-3325B83761AF}" destId="{4332AE04-16FF-4744-B7F4-5DC31A54EB50}" srcOrd="2" destOrd="0" parTransId="{9452C94C-F5D1-40BC-962B-ED49C886FE03}" sibTransId="{1ACDDB18-8577-495F-96CC-66492B52D6B8}"/>
    <dgm:cxn modelId="{D8105136-70A3-426A-B2E3-9691B9280575}" type="presOf" srcId="{DC14C81F-5A57-4B42-AF5E-09BA084DF283}" destId="{71DDEE7F-2051-42A0-8464-D267D23DCC7B}" srcOrd="0" destOrd="0" presId="urn:diagrams.loki3.com/BracketList"/>
    <dgm:cxn modelId="{2C78383F-3CF0-4090-8E73-E207A21966F2}" type="presOf" srcId="{4332AE04-16FF-4744-B7F4-5DC31A54EB50}" destId="{F60A132C-F7DF-4B25-9272-15C656FC8584}" srcOrd="0" destOrd="2" presId="urn:diagrams.loki3.com/BracketList"/>
    <dgm:cxn modelId="{8DFE96EC-C7F2-4083-B862-60CBA1DFC390}" srcId="{5F519263-E60F-4257-AC51-FEF05141A06C}" destId="{9EB35417-AD60-4818-9D9D-3325B83761AF}" srcOrd="1" destOrd="0" parTransId="{0BB9B2E1-39E4-451B-BA1C-4B729A9B66D5}" sibTransId="{0675B885-4637-4B55-8B12-D9A56A1F159C}"/>
    <dgm:cxn modelId="{082C19BE-F63D-4ACD-9C0D-D72992F9CC0B}" type="presParOf" srcId="{40486F4C-A0A6-4409-B3C7-056455F251C3}" destId="{1BA76876-C77F-461C-964F-E4C9FBDE18BC}" srcOrd="0" destOrd="0" presId="urn:diagrams.loki3.com/BracketList"/>
    <dgm:cxn modelId="{94477C7D-64AF-4B71-ACEB-4E1930FFFD67}" type="presParOf" srcId="{1BA76876-C77F-461C-964F-E4C9FBDE18BC}" destId="{F965F772-C66D-4514-86A5-0566E418F6BC}" srcOrd="0" destOrd="0" presId="urn:diagrams.loki3.com/BracketList"/>
    <dgm:cxn modelId="{B7F7F050-A61A-4C3A-BE75-30B2E15567B2}" type="presParOf" srcId="{1BA76876-C77F-461C-964F-E4C9FBDE18BC}" destId="{A79FC320-82BB-480E-8F00-76925D4916F2}" srcOrd="1" destOrd="0" presId="urn:diagrams.loki3.com/BracketList"/>
    <dgm:cxn modelId="{E700E3CD-E515-49DC-B7A2-35DC06127D95}" type="presParOf" srcId="{1BA76876-C77F-461C-964F-E4C9FBDE18BC}" destId="{660EA0A5-6EF9-464A-B39A-8C0D0D2AA0E6}" srcOrd="2" destOrd="0" presId="urn:diagrams.loki3.com/BracketList"/>
    <dgm:cxn modelId="{D3E9DCB9-7D3B-4430-B975-B2F5B59057BD}" type="presParOf" srcId="{1BA76876-C77F-461C-964F-E4C9FBDE18BC}" destId="{71DDEE7F-2051-42A0-8464-D267D23DCC7B}" srcOrd="3" destOrd="0" presId="urn:diagrams.loki3.com/BracketList"/>
    <dgm:cxn modelId="{6972EA08-3DE7-46F2-ACF7-45A6733B7DCA}" type="presParOf" srcId="{40486F4C-A0A6-4409-B3C7-056455F251C3}" destId="{ED93423C-FB8D-44F6-8362-D6AAAE4F8C62}" srcOrd="1" destOrd="0" presId="urn:diagrams.loki3.com/BracketList"/>
    <dgm:cxn modelId="{17560DC1-B8B0-43D9-A6FD-16F2A6A6F92C}" type="presParOf" srcId="{40486F4C-A0A6-4409-B3C7-056455F251C3}" destId="{8BA86799-BD70-49E7-86A6-78817C7EA3D3}" srcOrd="2" destOrd="0" presId="urn:diagrams.loki3.com/BracketList"/>
    <dgm:cxn modelId="{232B2B38-0BD5-4C4E-8012-B6B5461C61A9}" type="presParOf" srcId="{8BA86799-BD70-49E7-86A6-78817C7EA3D3}" destId="{362BF90B-0E40-4CE6-87DE-7B63C060DF6D}" srcOrd="0" destOrd="0" presId="urn:diagrams.loki3.com/BracketList"/>
    <dgm:cxn modelId="{CFD7D7AB-8F5C-4ABC-9941-56F3869FEF7C}" type="presParOf" srcId="{8BA86799-BD70-49E7-86A6-78817C7EA3D3}" destId="{BA7E311B-115F-4D3A-A1B8-72C8552CC623}" srcOrd="1" destOrd="0" presId="urn:diagrams.loki3.com/BracketList"/>
    <dgm:cxn modelId="{503B5A35-5A77-48CD-8E71-2097EEDC98E1}" type="presParOf" srcId="{8BA86799-BD70-49E7-86A6-78817C7EA3D3}" destId="{02E09E57-F5D0-429B-A960-1F07D0233607}" srcOrd="2" destOrd="0" presId="urn:diagrams.loki3.com/BracketList"/>
    <dgm:cxn modelId="{AACF99AE-57AD-46CE-AEAB-BF3DBBAD53CD}" type="presParOf" srcId="{8BA86799-BD70-49E7-86A6-78817C7EA3D3}" destId="{F60A132C-F7DF-4B25-9272-15C656FC858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411"/>
          <a:ext cx="4214401" cy="851009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Pengenalan ADSI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3" y="42954"/>
        <a:ext cx="4131315" cy="767923"/>
      </dsp:txXfrm>
    </dsp:sp>
    <dsp:sp modelId="{2B0E2AB5-C119-4743-96E1-6DE15C2A42E9}">
      <dsp:nvSpPr>
        <dsp:cNvPr id="0" name=""/>
        <dsp:cNvSpPr/>
      </dsp:nvSpPr>
      <dsp:spPr>
        <a:xfrm>
          <a:off x="0" y="861646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Perencanaan Sistem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4" y="890780"/>
        <a:ext cx="4156133" cy="538546"/>
      </dsp:txXfrm>
    </dsp:sp>
    <dsp:sp modelId="{200BFF42-0813-4AD5-86A5-56FA2CA6504B}">
      <dsp:nvSpPr>
        <dsp:cNvPr id="0" name=""/>
        <dsp:cNvSpPr/>
      </dsp:nvSpPr>
      <dsp:spPr>
        <a:xfrm>
          <a:off x="0" y="1467685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03</a:t>
          </a:r>
          <a:r>
            <a:rPr lang="id-ID" sz="2400" b="0" kern="1200" dirty="0" smtClean="0">
              <a:latin typeface="Agency FB" panose="020B0503020202020204" pitchFamily="34" charset="0"/>
            </a:rPr>
            <a:t>. Analisa Sistem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4" y="1496819"/>
        <a:ext cx="4156133" cy="538546"/>
      </dsp:txXfrm>
    </dsp:sp>
    <dsp:sp modelId="{EBF2DBB0-09AC-46B7-9297-8EC140618313}">
      <dsp:nvSpPr>
        <dsp:cNvPr id="0" name=""/>
        <dsp:cNvSpPr/>
      </dsp:nvSpPr>
      <dsp:spPr>
        <a:xfrm>
          <a:off x="0" y="2073724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04.</a:t>
          </a:r>
          <a:r>
            <a:rPr lang="en-US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Analisa Kebutuhan Informasi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4" y="2102858"/>
        <a:ext cx="4156133" cy="538546"/>
      </dsp:txXfrm>
    </dsp:sp>
    <dsp:sp modelId="{E6B7A12E-D792-4506-9B2A-818D9EC2E909}">
      <dsp:nvSpPr>
        <dsp:cNvPr id="0" name=""/>
        <dsp:cNvSpPr/>
      </dsp:nvSpPr>
      <dsp:spPr>
        <a:xfrm>
          <a:off x="0" y="2679764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05. </a:t>
          </a:r>
          <a:r>
            <a:rPr lang="id-ID" sz="2400" b="0" kern="1200" dirty="0" smtClean="0">
              <a:latin typeface="Agency FB" panose="020B0503020202020204" pitchFamily="34" charset="0"/>
            </a:rPr>
            <a:t>Analisa dan Perancangan Proses Bisnis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4" y="2708898"/>
        <a:ext cx="4156133" cy="538546"/>
      </dsp:txXfrm>
    </dsp:sp>
    <dsp:sp modelId="{9498D6D7-D1DE-4880-A122-141F0CC4C4C8}">
      <dsp:nvSpPr>
        <dsp:cNvPr id="0" name=""/>
        <dsp:cNvSpPr/>
      </dsp:nvSpPr>
      <dsp:spPr>
        <a:xfrm>
          <a:off x="0" y="3285803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06. </a:t>
          </a:r>
          <a:r>
            <a:rPr lang="id-ID" sz="2400" b="0" kern="1200" dirty="0" smtClean="0">
              <a:latin typeface="Agency FB" panose="020B0503020202020204" pitchFamily="34" charset="0"/>
            </a:rPr>
            <a:t>Desain &amp; Rekayasa Ulang Proses Bisnis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4" y="3314937"/>
        <a:ext cx="4156133" cy="538546"/>
      </dsp:txXfrm>
    </dsp:sp>
    <dsp:sp modelId="{D27F1C2B-8031-40D9-9358-BFC0F3063FA8}">
      <dsp:nvSpPr>
        <dsp:cNvPr id="0" name=""/>
        <dsp:cNvSpPr/>
      </dsp:nvSpPr>
      <dsp:spPr>
        <a:xfrm>
          <a:off x="0" y="3891842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Perancangan Model Data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4" y="3920976"/>
        <a:ext cx="4156133" cy="538546"/>
      </dsp:txXfrm>
    </dsp:sp>
    <dsp:sp modelId="{AD907E54-1AAF-42A9-B5AD-B0BFC7405B10}">
      <dsp:nvSpPr>
        <dsp:cNvPr id="0" name=""/>
        <dsp:cNvSpPr/>
      </dsp:nvSpPr>
      <dsp:spPr>
        <a:xfrm>
          <a:off x="0" y="4497881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Perancangan Berorientasi Objek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4" y="4527015"/>
        <a:ext cx="4156133" cy="538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Perancangan Antarmuka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86570"/>
        <a:ext cx="4108739" cy="976588"/>
      </dsp:txXfrm>
    </dsp:sp>
    <dsp:sp modelId="{D51AC505-0AAE-418D-98DB-B7C8D3B79629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10. Manajemen Proyek Sistem Informasi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131282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kern="1200" dirty="0" smtClean="0">
              <a:latin typeface="Agency FB" panose="020B0503020202020204" pitchFamily="34" charset="0"/>
            </a:rPr>
            <a:t>Pembuatan Prototype Sistem Informasi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2539071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</a:t>
          </a:r>
          <a:r>
            <a:rPr lang="id-ID" sz="2800" b="1" kern="1200" smtClean="0">
              <a:latin typeface="Agency FB" panose="020B0503020202020204" pitchFamily="34" charset="0"/>
            </a:rPr>
            <a:t>.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4945F-0451-4F49-8D6F-A871457B93DB}">
      <dsp:nvSpPr>
        <dsp:cNvPr id="0" name=""/>
        <dsp:cNvSpPr/>
      </dsp:nvSpPr>
      <dsp:spPr>
        <a:xfrm>
          <a:off x="2593" y="1648168"/>
          <a:ext cx="2307810" cy="190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 smtClean="0"/>
            <a:t>Menangkap dan menyusun elemen yang masuk ke dalam untuk diproses</a:t>
          </a:r>
          <a:endParaRPr lang="en-US" sz="1900" kern="1200" dirty="0"/>
        </a:p>
      </dsp:txBody>
      <dsp:txXfrm>
        <a:off x="46397" y="1691972"/>
        <a:ext cx="2220202" cy="1407968"/>
      </dsp:txXfrm>
    </dsp:sp>
    <dsp:sp modelId="{0EC42906-DC70-486B-B68B-42F0C0EFD914}">
      <dsp:nvSpPr>
        <dsp:cNvPr id="0" name=""/>
        <dsp:cNvSpPr/>
      </dsp:nvSpPr>
      <dsp:spPr>
        <a:xfrm>
          <a:off x="1321161" y="2179229"/>
          <a:ext cx="2430277" cy="2430277"/>
        </a:xfrm>
        <a:prstGeom prst="leftCircularArrow">
          <a:avLst>
            <a:gd name="adj1" fmla="val 2685"/>
            <a:gd name="adj2" fmla="val 326841"/>
            <a:gd name="adj3" fmla="val 2102351"/>
            <a:gd name="adj4" fmla="val 9024489"/>
            <a:gd name="adj5" fmla="val 313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4D4A9-B470-4320-BE82-FCD8578FB1CC}">
      <dsp:nvSpPr>
        <dsp:cNvPr id="0" name=""/>
        <dsp:cNvSpPr/>
      </dsp:nvSpPr>
      <dsp:spPr>
        <a:xfrm>
          <a:off x="515440" y="3143744"/>
          <a:ext cx="2051386" cy="8157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kern="1200" dirty="0" smtClean="0"/>
            <a:t>INPUT</a:t>
          </a:r>
          <a:endParaRPr lang="en-US" sz="4200" kern="1200" dirty="0"/>
        </a:p>
      </dsp:txBody>
      <dsp:txXfrm>
        <a:off x="539333" y="3167637"/>
        <a:ext cx="2003600" cy="767982"/>
      </dsp:txXfrm>
    </dsp:sp>
    <dsp:sp modelId="{4D6D661C-5A5B-432F-8292-C68755EED9EE}">
      <dsp:nvSpPr>
        <dsp:cNvPr id="0" name=""/>
        <dsp:cNvSpPr/>
      </dsp:nvSpPr>
      <dsp:spPr>
        <a:xfrm>
          <a:off x="2877586" y="1648168"/>
          <a:ext cx="2307810" cy="190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 smtClean="0"/>
            <a:t>Proses transformasi/ pengolahan</a:t>
          </a:r>
          <a:endParaRPr lang="en-US" sz="1900" kern="1200" dirty="0"/>
        </a:p>
      </dsp:txBody>
      <dsp:txXfrm>
        <a:off x="2921390" y="2099856"/>
        <a:ext cx="2220202" cy="1407968"/>
      </dsp:txXfrm>
    </dsp:sp>
    <dsp:sp modelId="{6A04ED8E-3529-4EB3-B64D-220CF1E5C0CA}">
      <dsp:nvSpPr>
        <dsp:cNvPr id="0" name=""/>
        <dsp:cNvSpPr/>
      </dsp:nvSpPr>
      <dsp:spPr>
        <a:xfrm>
          <a:off x="4176922" y="515657"/>
          <a:ext cx="2725164" cy="2725164"/>
        </a:xfrm>
        <a:prstGeom prst="circularArrow">
          <a:avLst>
            <a:gd name="adj1" fmla="val 2395"/>
            <a:gd name="adj2" fmla="val 289515"/>
            <a:gd name="adj3" fmla="val 19534975"/>
            <a:gd name="adj4" fmla="val 12575511"/>
            <a:gd name="adj5" fmla="val 2794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A8734-FAF9-4E9F-9CF3-815FEEB7EA02}">
      <dsp:nvSpPr>
        <dsp:cNvPr id="0" name=""/>
        <dsp:cNvSpPr/>
      </dsp:nvSpPr>
      <dsp:spPr>
        <a:xfrm>
          <a:off x="3390433" y="1240283"/>
          <a:ext cx="2051386" cy="815768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kern="1200" dirty="0" smtClean="0"/>
            <a:t>PROSES</a:t>
          </a:r>
          <a:endParaRPr lang="en-US" sz="4200" kern="1200" dirty="0"/>
        </a:p>
      </dsp:txBody>
      <dsp:txXfrm>
        <a:off x="3414326" y="1264176"/>
        <a:ext cx="2003600" cy="767982"/>
      </dsp:txXfrm>
    </dsp:sp>
    <dsp:sp modelId="{126ADA5C-A65B-4268-BDDA-6B1A6B0CE567}">
      <dsp:nvSpPr>
        <dsp:cNvPr id="0" name=""/>
        <dsp:cNvSpPr/>
      </dsp:nvSpPr>
      <dsp:spPr>
        <a:xfrm>
          <a:off x="5752579" y="1648168"/>
          <a:ext cx="2307810" cy="190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smtClean="0"/>
            <a:t>Mentransfer lemen yang telah ditransformasikan ke tujuan akhir</a:t>
          </a:r>
          <a:endParaRPr lang="en-US" sz="1900" kern="1200"/>
        </a:p>
      </dsp:txBody>
      <dsp:txXfrm>
        <a:off x="5796383" y="1691972"/>
        <a:ext cx="2220202" cy="1407968"/>
      </dsp:txXfrm>
    </dsp:sp>
    <dsp:sp modelId="{5F401D0E-9F87-478E-9D65-2E423ADBF482}">
      <dsp:nvSpPr>
        <dsp:cNvPr id="0" name=""/>
        <dsp:cNvSpPr/>
      </dsp:nvSpPr>
      <dsp:spPr>
        <a:xfrm>
          <a:off x="6265426" y="3143744"/>
          <a:ext cx="2051386" cy="81576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kern="1200" dirty="0" smtClean="0"/>
            <a:t>OUTPUT</a:t>
          </a:r>
          <a:endParaRPr lang="en-US" sz="4200" kern="1200" dirty="0"/>
        </a:p>
      </dsp:txBody>
      <dsp:txXfrm>
        <a:off x="6289319" y="3167637"/>
        <a:ext cx="2003600" cy="7679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5F772-C66D-4514-86A5-0566E418F6BC}">
      <dsp:nvSpPr>
        <dsp:cNvPr id="0" name=""/>
        <dsp:cNvSpPr/>
      </dsp:nvSpPr>
      <dsp:spPr>
        <a:xfrm>
          <a:off x="0" y="1028490"/>
          <a:ext cx="2198914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Analisis</a:t>
          </a:r>
          <a:endParaRPr lang="en-US" sz="2600" b="1" kern="1200" dirty="0"/>
        </a:p>
      </dsp:txBody>
      <dsp:txXfrm>
        <a:off x="0" y="1028490"/>
        <a:ext cx="2198914" cy="514800"/>
      </dsp:txXfrm>
    </dsp:sp>
    <dsp:sp modelId="{A79FC320-82BB-480E-8F00-76925D4916F2}">
      <dsp:nvSpPr>
        <dsp:cNvPr id="0" name=""/>
        <dsp:cNvSpPr/>
      </dsp:nvSpPr>
      <dsp:spPr>
        <a:xfrm>
          <a:off x="2198914" y="787177"/>
          <a:ext cx="439782" cy="9974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DEE7F-2051-42A0-8464-D267D23DCC7B}">
      <dsp:nvSpPr>
        <dsp:cNvPr id="0" name=""/>
        <dsp:cNvSpPr/>
      </dsp:nvSpPr>
      <dsp:spPr>
        <a:xfrm>
          <a:off x="2814610" y="787177"/>
          <a:ext cx="5981046" cy="9974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Prosedural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OOP</a:t>
          </a:r>
          <a:endParaRPr lang="en-US" sz="2600" b="1" kern="1200" dirty="0"/>
        </a:p>
      </dsp:txBody>
      <dsp:txXfrm>
        <a:off x="2814610" y="787177"/>
        <a:ext cx="5981046" cy="997425"/>
      </dsp:txXfrm>
    </dsp:sp>
    <dsp:sp modelId="{362BF90B-0E40-4CE6-87DE-7B63C060DF6D}">
      <dsp:nvSpPr>
        <dsp:cNvPr id="0" name=""/>
        <dsp:cNvSpPr/>
      </dsp:nvSpPr>
      <dsp:spPr>
        <a:xfrm>
          <a:off x="0" y="2537790"/>
          <a:ext cx="2196766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Perancangan</a:t>
          </a:r>
          <a:endParaRPr lang="en-US" sz="2600" b="1" kern="1200" dirty="0"/>
        </a:p>
      </dsp:txBody>
      <dsp:txXfrm>
        <a:off x="0" y="2537790"/>
        <a:ext cx="2196766" cy="514800"/>
      </dsp:txXfrm>
    </dsp:sp>
    <dsp:sp modelId="{BA7E311B-115F-4D3A-A1B8-72C8552CC623}">
      <dsp:nvSpPr>
        <dsp:cNvPr id="0" name=""/>
        <dsp:cNvSpPr/>
      </dsp:nvSpPr>
      <dsp:spPr>
        <a:xfrm>
          <a:off x="2196766" y="1878203"/>
          <a:ext cx="439353" cy="18339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A132C-F7DF-4B25-9272-15C656FC8584}">
      <dsp:nvSpPr>
        <dsp:cNvPr id="0" name=""/>
        <dsp:cNvSpPr/>
      </dsp:nvSpPr>
      <dsp:spPr>
        <a:xfrm>
          <a:off x="2811861" y="1878203"/>
          <a:ext cx="5975205" cy="1833975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Flowchart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ERD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DFD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UML</a:t>
          </a:r>
          <a:endParaRPr lang="en-US" sz="2600" b="1" kern="1200" dirty="0"/>
        </a:p>
      </dsp:txBody>
      <dsp:txXfrm>
        <a:off x="2811861" y="1878203"/>
        <a:ext cx="5975205" cy="1833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20/02/2019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pPr lvl="0"/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ANALISA &amp; DESAIN SISTEM INFORMASI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01. Pendahuluan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Menurut O’Brien dan Marakas (2008), sistem adalah:</a:t>
            </a:r>
          </a:p>
          <a:p>
            <a:pPr marL="365125" indent="0" algn="just">
              <a:buNone/>
            </a:pP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Kumpulan komponen yang saling berinterelasi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/ berintegrasi dengan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batasan yang jelas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,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bekerjasama 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untuk suatu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tujuan bersama menerima masukan 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(</a:t>
            </a:r>
            <a:r>
              <a:rPr lang="id-ID" b="1" i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input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) dan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menghasilkan luaran 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(</a:t>
            </a:r>
            <a:r>
              <a:rPr lang="id-ID" b="1" i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output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) melalui proses transformasi yang terorganisasi.</a:t>
            </a:r>
          </a:p>
        </p:txBody>
      </p:sp>
    </p:spTree>
    <p:extLst>
      <p:ext uri="{BB962C8B-B14F-4D97-AF65-F5344CB8AC3E}">
        <p14:creationId xmlns:p14="http://schemas.microsoft.com/office/powerpoint/2010/main" val="13535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endParaRPr lang="id-ID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448954" y="1255593"/>
          <a:ext cx="8319407" cy="5199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7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</a:t>
            </a:r>
            <a:r>
              <a:rPr lang="id-ID" dirty="0" smtClean="0"/>
              <a:t>) Informasi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75"/>
            <a:ext cx="7583328" cy="1500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23516" y="4589475"/>
            <a:ext cx="3791664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 startAt="5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598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6146" name="Picture 2" descr="http://4.bp.blogspot.com/-fR16zbAkJlU/UyMfOXdt-rI/AAAAAAAAeGw/t8ffCgaimJs/s400/what+did+we+learn+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2" y="1225139"/>
            <a:ext cx="4372883" cy="546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– Informasi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41829"/>
            <a:ext cx="4455887" cy="5676829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id-ID" sz="3600" b="1" dirty="0" smtClean="0"/>
              <a:t>DATA</a:t>
            </a:r>
          </a:p>
          <a:p>
            <a:pPr marL="0" indent="0">
              <a:buNone/>
            </a:pPr>
            <a:r>
              <a:rPr lang="id-ID" sz="2400" dirty="0" smtClean="0"/>
              <a:t>Fakta mentah tentang suatu fenomena fisik atau transaksi bisnis.</a:t>
            </a:r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endParaRPr lang="id-ID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27338" y="841829"/>
            <a:ext cx="4429578" cy="5676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id-ID" sz="3600" b="1" dirty="0" smtClean="0">
                <a:solidFill>
                  <a:prstClr val="black"/>
                </a:solidFill>
              </a:rPr>
              <a:t>INFORMASI</a:t>
            </a:r>
            <a:endParaRPr lang="id-ID" sz="36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id-ID" sz="2400" dirty="0" smtClean="0">
                <a:solidFill>
                  <a:prstClr val="black"/>
                </a:solidFill>
              </a:rPr>
              <a:t>Data yang telah diubah menjadi konteks yang berarti dan berguna bagi pengguna akhir.</a:t>
            </a:r>
            <a:endParaRPr lang="id-ID" dirty="0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1449" y="2810913"/>
          <a:ext cx="4194629" cy="19648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531">
                  <a:extLst>
                    <a:ext uri="{9D8B030D-6E8A-4147-A177-3AD203B41FA5}">
                      <a16:colId xmlns="" xmlns:a16="http://schemas.microsoft.com/office/drawing/2014/main" val="1613499061"/>
                    </a:ext>
                  </a:extLst>
                </a:gridCol>
                <a:gridCol w="1140176">
                  <a:extLst>
                    <a:ext uri="{9D8B030D-6E8A-4147-A177-3AD203B41FA5}">
                      <a16:colId xmlns="" xmlns:a16="http://schemas.microsoft.com/office/drawing/2014/main" val="139958052"/>
                    </a:ext>
                  </a:extLst>
                </a:gridCol>
                <a:gridCol w="1221617">
                  <a:extLst>
                    <a:ext uri="{9D8B030D-6E8A-4147-A177-3AD203B41FA5}">
                      <a16:colId xmlns="" xmlns:a16="http://schemas.microsoft.com/office/drawing/2014/main" val="563821417"/>
                    </a:ext>
                  </a:extLst>
                </a:gridCol>
                <a:gridCol w="1181305">
                  <a:extLst>
                    <a:ext uri="{9D8B030D-6E8A-4147-A177-3AD203B41FA5}">
                      <a16:colId xmlns="" xmlns:a16="http://schemas.microsoft.com/office/drawing/2014/main" val="252765952"/>
                    </a:ext>
                  </a:extLst>
                </a:gridCol>
              </a:tblGrid>
              <a:tr h="53302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Jumlah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harga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2126848"/>
                  </a:ext>
                </a:extLst>
              </a:tr>
              <a:tr h="314043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Kelapa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5000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4334100"/>
                  </a:ext>
                </a:extLst>
              </a:tr>
              <a:tr h="533022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beras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7500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8757367"/>
                  </a:ext>
                </a:extLst>
              </a:tr>
              <a:tr h="533022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....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.....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5826102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/>
          </p:nvPr>
        </p:nvGraphicFramePr>
        <p:xfrm>
          <a:off x="4779736" y="2868062"/>
          <a:ext cx="4015921" cy="3418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30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Vs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99" t="7266" r="1510" b="5263"/>
          <a:stretch/>
        </p:blipFill>
        <p:spPr>
          <a:xfrm>
            <a:off x="476251" y="1658983"/>
            <a:ext cx="6435537" cy="1906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15" y="3782285"/>
            <a:ext cx="6446581" cy="2040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51" y="5986155"/>
            <a:ext cx="608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Sekumpulan </a:t>
            </a:r>
            <a:r>
              <a:rPr lang="fi-FI" sz="2400" b="1" dirty="0"/>
              <a:t>tulisan</a:t>
            </a:r>
            <a:r>
              <a:rPr lang="fi-FI" sz="2400" dirty="0"/>
              <a:t> ini </a:t>
            </a:r>
            <a:r>
              <a:rPr lang="fi-FI" sz="2400" b="1" dirty="0">
                <a:solidFill>
                  <a:srgbClr val="FF0000"/>
                </a:solidFill>
              </a:rPr>
              <a:t>data</a:t>
            </a:r>
            <a:r>
              <a:rPr lang="fi-FI" sz="2400" dirty="0"/>
              <a:t> atau </a:t>
            </a:r>
            <a:r>
              <a:rPr lang="fi-FI" sz="2400" b="1" dirty="0">
                <a:solidFill>
                  <a:srgbClr val="FF0000"/>
                </a:solidFill>
              </a:rPr>
              <a:t>informasi</a:t>
            </a:r>
            <a:r>
              <a:rPr lang="fi-FI" sz="2400" dirty="0"/>
              <a:t>?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091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-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13165"/>
            <a:ext cx="5178716" cy="2670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366" y="4184136"/>
            <a:ext cx="5104292" cy="23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/>
              <a:t>Data adalah </a:t>
            </a:r>
            <a:r>
              <a:rPr lang="id-ID" b="1" dirty="0"/>
              <a:t>fakta, angka, dan bahkan simbol mentah. </a:t>
            </a:r>
            <a:r>
              <a:rPr lang="id-ID" dirty="0"/>
              <a:t>Secara bersama‐sama merupakan masukan bagi suatu sistem informasi (Wilkinson, 1992)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deskripsi tentang benda, kejadian, aktivitas, dan transaksi yang </a:t>
            </a:r>
            <a:r>
              <a:rPr lang="id-ID" b="1" dirty="0"/>
              <a:t>tidak mempunyai makna </a:t>
            </a:r>
            <a:r>
              <a:rPr lang="id-ID" dirty="0"/>
              <a:t>atau tidak berpengaruh secara langsung kepada pemakai (Kadir, 2003)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</a:t>
            </a:r>
            <a:r>
              <a:rPr lang="id-ID" b="1" dirty="0"/>
              <a:t>fakta‐fakta mentah </a:t>
            </a:r>
            <a:r>
              <a:rPr lang="id-ID" dirty="0"/>
              <a:t>yang mewakili kejadian‐ kejadian kejadian yang berlangsung berlangsung dalam organisasi organisasi atau lingkungan fisik </a:t>
            </a:r>
            <a:r>
              <a:rPr lang="id-ID" b="1" dirty="0"/>
              <a:t>sebelum ditata dan diatur </a:t>
            </a:r>
            <a:r>
              <a:rPr lang="id-ID" dirty="0"/>
              <a:t>ke dalam bentuk yang dapat dipahami dan digunakan orang. (Laudon, 1998)</a:t>
            </a:r>
          </a:p>
        </p:txBody>
      </p:sp>
    </p:spTree>
    <p:extLst>
      <p:ext uri="{BB962C8B-B14F-4D97-AF65-F5344CB8AC3E}">
        <p14:creationId xmlns:p14="http://schemas.microsoft.com/office/powerpoint/2010/main" val="23395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Informasi adalah </a:t>
            </a:r>
            <a:r>
              <a:rPr lang="id-ID" b="1" dirty="0">
                <a:solidFill>
                  <a:srgbClr val="FF0000"/>
                </a:solidFill>
              </a:rPr>
              <a:t>data yang telah </a:t>
            </a:r>
            <a:r>
              <a:rPr lang="id-ID" b="1" dirty="0"/>
              <a:t>diolah </a:t>
            </a:r>
            <a:r>
              <a:rPr lang="id-ID" dirty="0"/>
              <a:t>menjadi bentuk yang </a:t>
            </a:r>
            <a:r>
              <a:rPr lang="id-ID" b="1" dirty="0">
                <a:solidFill>
                  <a:srgbClr val="FF0000"/>
                </a:solidFill>
              </a:rPr>
              <a:t>bermakna</a:t>
            </a:r>
            <a:r>
              <a:rPr lang="id-ID" dirty="0"/>
              <a:t> dan </a:t>
            </a:r>
            <a:r>
              <a:rPr lang="id-ID" b="1" dirty="0">
                <a:solidFill>
                  <a:srgbClr val="FF0000"/>
                </a:solidFill>
              </a:rPr>
              <a:t>berguna</a:t>
            </a:r>
            <a:r>
              <a:rPr lang="id-ID" dirty="0"/>
              <a:t> bagi manusia ( , Landon, 1998) </a:t>
            </a:r>
            <a:endParaRPr lang="id-ID" dirty="0" smtClean="0"/>
          </a:p>
          <a:p>
            <a:pPr algn="just"/>
            <a:r>
              <a:rPr lang="id-ID" dirty="0" smtClean="0"/>
              <a:t>Informasi </a:t>
            </a:r>
            <a:r>
              <a:rPr lang="id-ID" dirty="0"/>
              <a:t>adalah </a:t>
            </a:r>
            <a:r>
              <a:rPr lang="id-ID" b="1" dirty="0">
                <a:solidFill>
                  <a:srgbClr val="FF0000"/>
                </a:solidFill>
              </a:rPr>
              <a:t>data yang telah diprose</a:t>
            </a:r>
            <a:r>
              <a:rPr lang="id-ID" dirty="0"/>
              <a:t>s </a:t>
            </a:r>
            <a:r>
              <a:rPr lang="id-ID" b="1" dirty="0">
                <a:solidFill>
                  <a:srgbClr val="FF0000"/>
                </a:solidFill>
              </a:rPr>
              <a:t>sedemikian rupa </a:t>
            </a:r>
            <a:r>
              <a:rPr lang="id-ID" dirty="0"/>
              <a:t>sehingga meningkatkan pengetahuan seseorang yang menggunakannya. Hoffer, dkk. (2005) </a:t>
            </a:r>
            <a:endParaRPr lang="id-ID" dirty="0" smtClean="0"/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Data </a:t>
            </a:r>
            <a:r>
              <a:rPr lang="id-ID" b="1" dirty="0">
                <a:solidFill>
                  <a:srgbClr val="FF0000"/>
                </a:solidFill>
              </a:rPr>
              <a:t>yang telah diolah </a:t>
            </a:r>
            <a:r>
              <a:rPr lang="id-ID" dirty="0"/>
              <a:t>menjadi menjadi sebuah bentuk yang </a:t>
            </a:r>
            <a:r>
              <a:rPr lang="id-ID" b="1" dirty="0">
                <a:solidFill>
                  <a:srgbClr val="FF0000"/>
                </a:solidFill>
              </a:rPr>
              <a:t>berarti</a:t>
            </a:r>
            <a:r>
              <a:rPr lang="id-ID" dirty="0"/>
              <a:t> bagi penerimanya dan </a:t>
            </a:r>
            <a:r>
              <a:rPr lang="id-ID" b="1" dirty="0">
                <a:solidFill>
                  <a:srgbClr val="FF0000"/>
                </a:solidFill>
              </a:rPr>
              <a:t>bermanfaat</a:t>
            </a:r>
            <a:r>
              <a:rPr lang="id-ID" dirty="0"/>
              <a:t> dalam pengambilan keputusan saat ini dan saat mendatang (Davis, 1999)</a:t>
            </a:r>
          </a:p>
        </p:txBody>
      </p:sp>
    </p:spTree>
    <p:extLst>
      <p:ext uri="{BB962C8B-B14F-4D97-AF65-F5344CB8AC3E}">
        <p14:creationId xmlns:p14="http://schemas.microsoft.com/office/powerpoint/2010/main" val="28860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menjadi Informasi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4" y="1600200"/>
            <a:ext cx="3226677" cy="21981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9" y="3956068"/>
            <a:ext cx="2952522" cy="2108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24" y="2796524"/>
            <a:ext cx="4520734" cy="226036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3488811" y="2699287"/>
            <a:ext cx="786113" cy="716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488811" y="4195482"/>
            <a:ext cx="786113" cy="814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7387" y="2299177"/>
            <a:ext cx="181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Infografis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8750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983435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62198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</a:t>
            </a:r>
            <a:r>
              <a:rPr lang="id-ID" dirty="0" smtClean="0"/>
              <a:t>) Sistem Informasi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75"/>
            <a:ext cx="7583328" cy="1500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23516" y="4589475"/>
            <a:ext cx="3791664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 startAt="5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383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/>
              <a:t>adalah sistem yang terdiri dari </a:t>
            </a:r>
            <a:r>
              <a:rPr lang="id-ID" sz="2400" dirty="0" smtClean="0">
                <a:solidFill>
                  <a:srgbClr val="FF0000"/>
                </a:solidFill>
              </a:rPr>
              <a:t>perangkat keras dan perangkat lunak yang mendukung aplikasi </a:t>
            </a:r>
            <a:r>
              <a:rPr lang="id-ID" sz="2400" i="1" dirty="0" smtClean="0">
                <a:solidFill>
                  <a:srgbClr val="FF0000"/>
                </a:solidFill>
              </a:rPr>
              <a:t>data intensive</a:t>
            </a:r>
            <a:r>
              <a:rPr lang="id-ID" sz="2400" dirty="0" smtClean="0"/>
              <a:t>.</a:t>
            </a: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50" y="2503507"/>
            <a:ext cx="5488894" cy="3823556"/>
          </a:xfrm>
          <a:prstGeom prst="rect">
            <a:avLst/>
          </a:prstGeom>
        </p:spPr>
      </p:pic>
      <p:sp>
        <p:nvSpPr>
          <p:cNvPr id="5" name="Flowchart: Process 4"/>
          <p:cNvSpPr/>
          <p:nvPr/>
        </p:nvSpPr>
        <p:spPr>
          <a:xfrm>
            <a:off x="287678" y="2612571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Spesialis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pengguna akhir</a:t>
            </a:r>
            <a:endParaRPr lang="id-ID" sz="1200" dirty="0"/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1712686" y="2866571"/>
            <a:ext cx="1669143" cy="4862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240338" y="4150504"/>
            <a:ext cx="1425008" cy="1105991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Deskripsi produk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Rekaman pelanggan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Berkas karyawan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Basis data inventaris</a:t>
            </a:r>
            <a:endParaRPr lang="id-ID" sz="1200" dirty="0"/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>
            <a:off x="1665346" y="4703500"/>
            <a:ext cx="1236435" cy="1714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7262304" y="4215817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Mesin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Media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025869" y="4469817"/>
            <a:ext cx="1236435" cy="6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6708733" y="2175400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Program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Prosedur</a:t>
            </a:r>
          </a:p>
        </p:txBody>
      </p:sp>
      <p:cxnSp>
        <p:nvCxnSpPr>
          <p:cNvPr id="20" name="Straight Connector 19"/>
          <p:cNvCxnSpPr>
            <a:stCxn id="19" idx="1"/>
          </p:cNvCxnSpPr>
          <p:nvPr/>
        </p:nvCxnSpPr>
        <p:spPr>
          <a:xfrm flipH="1">
            <a:off x="5407652" y="2429400"/>
            <a:ext cx="1301081" cy="8243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1956821" y="6044036"/>
            <a:ext cx="1425008" cy="757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Media komunikasi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Akses jaringan</a:t>
            </a:r>
          </a:p>
        </p:txBody>
      </p:sp>
      <p:cxnSp>
        <p:nvCxnSpPr>
          <p:cNvPr id="25" name="Straight Connector 24"/>
          <p:cNvCxnSpPr>
            <a:stCxn id="24" idx="3"/>
          </p:cNvCxnSpPr>
          <p:nvPr/>
        </p:nvCxnSpPr>
        <p:spPr>
          <a:xfrm flipV="1">
            <a:off x="3381829" y="6044036"/>
            <a:ext cx="712504" cy="3788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7250996" y="3558029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Laporan manajemen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chart</a:t>
            </a:r>
          </a:p>
        </p:txBody>
      </p:sp>
      <p:cxnSp>
        <p:nvCxnSpPr>
          <p:cNvPr id="30" name="Straight Connector 29"/>
          <p:cNvCxnSpPr>
            <a:stCxn id="29" idx="1"/>
          </p:cNvCxnSpPr>
          <p:nvPr/>
        </p:nvCxnSpPr>
        <p:spPr>
          <a:xfrm flipH="1">
            <a:off x="5407651" y="3812029"/>
            <a:ext cx="1843345" cy="657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287678" y="3440320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Aktifitas pemasukan data</a:t>
            </a:r>
            <a:endParaRPr lang="id-ID" sz="1200" dirty="0"/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>
            <a:off x="1712686" y="3694320"/>
            <a:ext cx="1800143" cy="8175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6542911" y="5178009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Elemen data dan basis data</a:t>
            </a:r>
          </a:p>
        </p:txBody>
      </p:sp>
      <p:cxnSp>
        <p:nvCxnSpPr>
          <p:cNvPr id="38" name="Straight Connector 37"/>
          <p:cNvCxnSpPr>
            <a:stCxn id="37" idx="1"/>
          </p:cNvCxnSpPr>
          <p:nvPr/>
        </p:nvCxnSpPr>
        <p:spPr>
          <a:xfrm flipH="1">
            <a:off x="4792611" y="5432009"/>
            <a:ext cx="17503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6708733" y="2816981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Memantau dan mengevaluasi umpan balik</a:t>
            </a:r>
          </a:p>
        </p:txBody>
      </p:sp>
      <p:cxnSp>
        <p:nvCxnSpPr>
          <p:cNvPr id="43" name="Straight Connector 42"/>
          <p:cNvCxnSpPr>
            <a:stCxn id="42" idx="1"/>
          </p:cNvCxnSpPr>
          <p:nvPr/>
        </p:nvCxnSpPr>
        <p:spPr>
          <a:xfrm flipH="1">
            <a:off x="5140654" y="3070981"/>
            <a:ext cx="1568079" cy="6369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358295" y="5508752"/>
            <a:ext cx="1425008" cy="757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Perhitungan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Perbandingan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Pengurutan , ...</a:t>
            </a:r>
          </a:p>
        </p:txBody>
      </p:sp>
      <p:cxnSp>
        <p:nvCxnSpPr>
          <p:cNvPr id="48" name="Straight Connector 47"/>
          <p:cNvCxnSpPr>
            <a:stCxn id="47" idx="3"/>
          </p:cNvCxnSpPr>
          <p:nvPr/>
        </p:nvCxnSpPr>
        <p:spPr>
          <a:xfrm flipV="1">
            <a:off x="1783303" y="4827083"/>
            <a:ext cx="2642393" cy="10604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4) APSI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19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Analisis</a:t>
            </a:r>
            <a:r>
              <a:rPr lang="id-ID" dirty="0" smtClean="0"/>
              <a:t> </a:t>
            </a:r>
            <a:r>
              <a:rPr lang="id-ID" dirty="0" smtClean="0">
                <a:solidFill>
                  <a:schemeClr val="accent5"/>
                </a:solidFill>
              </a:rPr>
              <a:t>Perancangan</a:t>
            </a:r>
            <a:r>
              <a:rPr lang="id-ID" dirty="0" smtClean="0"/>
              <a:t> Sistem Informasi.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0" y="2019300"/>
          <a:ext cx="8795657" cy="4499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6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Analogi APSI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3838172" cy="48596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id-ID" b="1" dirty="0" smtClean="0"/>
              <a:t>ANALISIS</a:t>
            </a:r>
          </a:p>
          <a:p>
            <a:pPr marL="0" indent="0">
              <a:buNone/>
            </a:pPr>
            <a:r>
              <a:rPr lang="id-ID" dirty="0" smtClean="0"/>
              <a:t>Seseorang ingin membuat rumah dengan spesifikasi:</a:t>
            </a:r>
          </a:p>
          <a:p>
            <a:pPr marL="514350" indent="-514350">
              <a:buAutoNum type="arabicPeriod"/>
            </a:pPr>
            <a:r>
              <a:rPr lang="id-ID" dirty="0" smtClean="0"/>
              <a:t>...</a:t>
            </a:r>
          </a:p>
          <a:p>
            <a:pPr marL="514350" indent="-514350">
              <a:buAutoNum type="arabicPeriod"/>
            </a:pPr>
            <a:r>
              <a:rPr lang="id-ID" dirty="0" smtClean="0"/>
              <a:t>...</a:t>
            </a:r>
          </a:p>
          <a:p>
            <a:pPr marL="514350" indent="-514350">
              <a:buAutoNum type="arabicPeriod"/>
            </a:pPr>
            <a:r>
              <a:rPr lang="id-ID" dirty="0" smtClean="0"/>
              <a:t>...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35954" y="1658982"/>
            <a:ext cx="4291092" cy="4859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 dirty="0" smtClean="0"/>
              <a:t>RANCANGAN</a:t>
            </a:r>
          </a:p>
          <a:p>
            <a:pPr marL="0" indent="0">
              <a:buNone/>
            </a:pPr>
            <a:r>
              <a:rPr lang="id-ID" dirty="0" smtClean="0"/>
              <a:t>Hasil dari arsitek:</a:t>
            </a:r>
            <a:endParaRPr lang="id-ID" dirty="0"/>
          </a:p>
        </p:txBody>
      </p:sp>
      <p:pic>
        <p:nvPicPr>
          <p:cNvPr id="8198" name="Picture 6" descr="http://malahayati.ac.id/wp-content/uploads/2016/03/arsite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54" y="2771953"/>
            <a:ext cx="429109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malahayati.ac.id/wp-content/uploads/2016/03/arsite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54" y="2924353"/>
            <a:ext cx="429109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>
                <a:solidFill>
                  <a:srgbClr val="FF0000"/>
                </a:solidFill>
              </a:rPr>
              <a:t>5</a:t>
            </a:r>
            <a:r>
              <a:rPr lang="id-ID" b="1" dirty="0" smtClean="0">
                <a:solidFill>
                  <a:srgbClr val="FF0000"/>
                </a:solidFill>
              </a:rPr>
              <a:t>) </a:t>
            </a:r>
            <a:r>
              <a:rPr lang="id-ID" sz="5400" b="1" dirty="0">
                <a:solidFill>
                  <a:srgbClr val="FF0000"/>
                </a:solidFill>
              </a:rPr>
              <a:t>Perencanaan Sistem 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436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  <a:r>
              <a:rPr lang="id-ID" dirty="0" smtClean="0"/>
              <a:t>) </a:t>
            </a:r>
            <a:r>
              <a:rPr lang="id-ID" dirty="0" smtClean="0"/>
              <a:t>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M</a:t>
            </a:r>
            <a:r>
              <a:rPr lang="en-US" dirty="0" err="1" smtClean="0"/>
              <a:t>elakukan</a:t>
            </a:r>
            <a:r>
              <a:rPr lang="en-US" dirty="0" smtClean="0"/>
              <a:t> </a:t>
            </a:r>
            <a:r>
              <a:rPr lang="en-US" dirty="0" err="1"/>
              <a:t>analisis</a:t>
            </a:r>
            <a:r>
              <a:rPr lang="en-US" dirty="0"/>
              <a:t> system yang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,</a:t>
            </a:r>
            <a:r>
              <a:rPr lang="id-ID" dirty="0"/>
              <a:t> t</a:t>
            </a:r>
            <a:r>
              <a:rPr lang="en-US" dirty="0" err="1"/>
              <a:t>eknik-teknik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,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 smtClean="0"/>
              <a:t>.</a:t>
            </a:r>
            <a:endParaRPr lang="id-ID" dirty="0" smtClean="0"/>
          </a:p>
          <a:p>
            <a:pPr algn="just"/>
            <a:r>
              <a:rPr lang="id-ID" dirty="0" smtClean="0"/>
              <a:t>M</a:t>
            </a:r>
            <a:r>
              <a:rPr lang="en-US" dirty="0" err="1" smtClean="0"/>
              <a:t>emodelkan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tools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DFD, </a:t>
            </a:r>
            <a:r>
              <a:rPr lang="en-US" dirty="0" err="1"/>
              <a:t>Kamus</a:t>
            </a:r>
            <a:r>
              <a:rPr lang="en-US" dirty="0"/>
              <a:t> Data, UML (</a:t>
            </a:r>
            <a:r>
              <a:rPr lang="en-US" dirty="0" err="1"/>
              <a:t>Obyek</a:t>
            </a:r>
            <a:r>
              <a:rPr lang="en-US" dirty="0"/>
              <a:t>), FDD, ERD.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proses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data. </a:t>
            </a:r>
            <a:endParaRPr lang="id-ID" dirty="0" smtClean="0"/>
          </a:p>
          <a:p>
            <a:pPr algn="just"/>
            <a:r>
              <a:rPr lang="id-ID" dirty="0" smtClean="0"/>
              <a:t>M</a:t>
            </a:r>
            <a:r>
              <a:rPr lang="en-US" dirty="0" err="1" smtClean="0"/>
              <a:t>elakukan</a:t>
            </a:r>
            <a:r>
              <a:rPr lang="en-US" dirty="0" smtClean="0"/>
              <a:t> </a:t>
            </a:r>
            <a:r>
              <a:rPr lang="en-US" dirty="0" err="1"/>
              <a:t>translasi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: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,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perancangan</a:t>
            </a:r>
            <a:r>
              <a:rPr lang="en-US" dirty="0"/>
              <a:t> program, </a:t>
            </a:r>
            <a:r>
              <a:rPr lang="en-US" dirty="0" err="1"/>
              <a:t>Perancangan</a:t>
            </a:r>
            <a:r>
              <a:rPr lang="en-US" dirty="0"/>
              <a:t>  </a:t>
            </a:r>
            <a:r>
              <a:rPr lang="en-US" dirty="0" err="1"/>
              <a:t>penyimpanan</a:t>
            </a:r>
            <a:r>
              <a:rPr lang="en-US" dirty="0"/>
              <a:t>  Data.</a:t>
            </a:r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8483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18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</a:t>
            </a:r>
            <a:r>
              <a:rPr lang="id-ID" b="1" dirty="0" smtClean="0"/>
              <a:t> Analisa Desain Sistem Informasi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Pendahuluan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Kontrak 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Metode </a:t>
            </a:r>
            <a:r>
              <a:rPr lang="id-ID" b="1" dirty="0" smtClean="0"/>
              <a:t>Penilaian ADSI SI2C</a:t>
            </a:r>
            <a:endParaRPr lang="id-ID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169548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89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Jam 09.30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10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06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7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648215"/>
            <a:ext cx="85401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Editor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Ms</a:t>
            </a:r>
            <a:r>
              <a:rPr lang="id-ID" sz="3200" dirty="0">
                <a:solidFill>
                  <a:srgbClr val="FF0000"/>
                </a:solidFill>
              </a:rPr>
              <a:t>. Office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LibreOffice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 </a:t>
            </a:r>
            <a:r>
              <a:rPr lang="id-ID" sz="3200" dirty="0" smtClean="0">
                <a:solidFill>
                  <a:srgbClr val="FF0000"/>
                </a:solidFill>
              </a:rPr>
              <a:t>.......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id-ID" sz="3200" b="1" dirty="0" smtClean="0"/>
              <a:t>Pemodelan</a:t>
            </a:r>
            <a:r>
              <a:rPr lang="en-US" sz="3200" b="1" dirty="0" smtClean="0"/>
              <a:t> </a:t>
            </a:r>
            <a:r>
              <a:rPr lang="en-US" sz="3200" b="1" dirty="0"/>
              <a:t>Tools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/>
              <a:t>UML </a:t>
            </a:r>
            <a:r>
              <a:rPr lang="id-ID" sz="3200" dirty="0"/>
              <a:t>: </a:t>
            </a:r>
            <a:r>
              <a:rPr lang="id-ID" sz="3200" b="1" dirty="0">
                <a:solidFill>
                  <a:srgbClr val="FF0000"/>
                </a:solidFill>
              </a:rPr>
              <a:t>Sparx </a:t>
            </a:r>
            <a:r>
              <a:rPr lang="en-US" sz="3200" b="1" dirty="0">
                <a:solidFill>
                  <a:srgbClr val="FF0000"/>
                </a:solidFill>
              </a:rPr>
              <a:t>E</a:t>
            </a:r>
            <a:r>
              <a:rPr lang="id-ID" sz="3200" b="1" dirty="0">
                <a:solidFill>
                  <a:srgbClr val="FF0000"/>
                </a:solidFill>
              </a:rPr>
              <a:t>nterprise Architect</a:t>
            </a:r>
            <a:r>
              <a:rPr lang="id-ID" sz="3200" dirty="0">
                <a:solidFill>
                  <a:prstClr val="black"/>
                </a:solidFill>
              </a:rPr>
              <a:t>, Star </a:t>
            </a:r>
            <a:r>
              <a:rPr lang="id-ID" sz="3200" dirty="0" smtClean="0">
                <a:solidFill>
                  <a:prstClr val="black"/>
                </a:solidFill>
              </a:rPr>
              <a:t>UML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prstClr val="black"/>
                </a:solidFill>
              </a:rPr>
              <a:t>Flowchart-DFD </a:t>
            </a:r>
            <a:r>
              <a:rPr lang="id-ID" sz="3200" dirty="0">
                <a:solidFill>
                  <a:prstClr val="black"/>
                </a:solidFill>
              </a:rPr>
              <a:t>: </a:t>
            </a:r>
            <a:r>
              <a:rPr lang="id-ID" sz="3200" b="1" dirty="0" smtClean="0">
                <a:solidFill>
                  <a:prstClr val="black"/>
                </a:solidFill>
              </a:rPr>
              <a:t>Visio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prstClr val="black"/>
                </a:solidFill>
              </a:rPr>
              <a:t>ERD </a:t>
            </a:r>
            <a:r>
              <a:rPr lang="id-ID" sz="3200" dirty="0">
                <a:solidFill>
                  <a:prstClr val="black"/>
                </a:solidFill>
              </a:rPr>
              <a:t>: </a:t>
            </a:r>
            <a:r>
              <a:rPr lang="id-ID" sz="3200" b="1" dirty="0">
                <a:solidFill>
                  <a:prstClr val="black"/>
                </a:solidFill>
              </a:rPr>
              <a:t>Ms </a:t>
            </a:r>
            <a:r>
              <a:rPr lang="id-ID" sz="3200" b="1" dirty="0" smtClean="0">
                <a:solidFill>
                  <a:prstClr val="black"/>
                </a:solidFill>
              </a:rPr>
              <a:t>Access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b="1" dirty="0" smtClean="0">
                <a:solidFill>
                  <a:prstClr val="black"/>
                </a:solidFill>
              </a:rPr>
              <a:t>........</a:t>
            </a:r>
            <a:endParaRPr lang="id-ID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8</a:t>
            </a:r>
            <a:r>
              <a:rPr lang="id-ID" dirty="0" smtClean="0"/>
              <a:t>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</a:t>
            </a:r>
            <a:r>
              <a:rPr lang="en-US" dirty="0"/>
              <a:t>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0856 4868 8506</a:t>
            </a:r>
          </a:p>
          <a:p>
            <a:r>
              <a:rPr lang="id-ID" dirty="0" smtClean="0"/>
              <a:t>Komting ADSI SI2C : </a:t>
            </a:r>
            <a:r>
              <a:rPr lang="id-ID" dirty="0" smtClean="0">
                <a:solidFill>
                  <a:schemeClr val="bg1">
                    <a:lumMod val="85000"/>
                  </a:schemeClr>
                </a:solidFill>
              </a:rPr>
              <a:t>Taufig R : 0853 3036 2686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9</a:t>
            </a:r>
            <a:r>
              <a:rPr lang="id-ID" dirty="0" smtClean="0"/>
              <a:t>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pPr marL="274638" indent="-274638">
              <a:spcBef>
                <a:spcPts val="600"/>
              </a:spcBef>
            </a:pPr>
            <a:r>
              <a:rPr lang="en-US" sz="1200" dirty="0"/>
              <a:t>Wendy Boggs &amp; </a:t>
            </a:r>
            <a:r>
              <a:rPr lang="en-US" sz="1200" dirty="0" err="1"/>
              <a:t>Micheal</a:t>
            </a:r>
            <a:r>
              <a:rPr lang="en-US" sz="1200" dirty="0"/>
              <a:t> Boggs, “UML with Rational Rose 2003”, </a:t>
            </a:r>
            <a:r>
              <a:rPr lang="en-US" sz="1200" dirty="0" err="1"/>
              <a:t>Sybex</a:t>
            </a:r>
            <a:r>
              <a:rPr lang="en-US" sz="1200" dirty="0"/>
              <a:t> 2002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 smtClean="0"/>
              <a:t>Ian </a:t>
            </a:r>
            <a:r>
              <a:rPr lang="en-US" sz="1200" dirty="0" err="1"/>
              <a:t>Sommerville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Engineering 10</a:t>
            </a:r>
            <a:r>
              <a:rPr lang="en-US" sz="1200" baseline="30000" dirty="0">
                <a:solidFill>
                  <a:srgbClr val="0070C0"/>
                </a:solidFill>
              </a:rPr>
              <a:t>th</a:t>
            </a:r>
            <a:r>
              <a:rPr lang="en-US" sz="1200" dirty="0">
                <a:solidFill>
                  <a:srgbClr val="0070C0"/>
                </a:solidFill>
              </a:rPr>
              <a:t> Edition</a:t>
            </a:r>
            <a:r>
              <a:rPr lang="en-US" sz="1200" dirty="0"/>
              <a:t>, </a:t>
            </a:r>
            <a:r>
              <a:rPr lang="en-US" sz="1200" i="1" dirty="0"/>
              <a:t>Addison-Wesley</a:t>
            </a:r>
            <a:r>
              <a:rPr lang="en-US" sz="1200" dirty="0"/>
              <a:t>, 20</a:t>
            </a:r>
            <a:r>
              <a:rPr lang="id-ID" sz="1200" dirty="0"/>
              <a:t>1</a:t>
            </a:r>
            <a:r>
              <a:rPr lang="en-US" sz="1200" dirty="0"/>
              <a:t>5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Roger S. Pressman, </a:t>
            </a:r>
            <a:r>
              <a:rPr lang="en-US" sz="1200" dirty="0">
                <a:solidFill>
                  <a:srgbClr val="0070C0"/>
                </a:solidFill>
              </a:rPr>
              <a:t>Software Engineering: A Practitioner’s Approach 8</a:t>
            </a:r>
            <a:r>
              <a:rPr lang="en-US" sz="1200" baseline="30000" dirty="0">
                <a:solidFill>
                  <a:srgbClr val="0070C0"/>
                </a:solidFill>
              </a:rPr>
              <a:t>th</a:t>
            </a:r>
            <a:r>
              <a:rPr lang="en-US" sz="1200" dirty="0">
                <a:solidFill>
                  <a:srgbClr val="0070C0"/>
                </a:solidFill>
              </a:rPr>
              <a:t> Edition</a:t>
            </a:r>
            <a:r>
              <a:rPr lang="en-US" sz="1200" dirty="0"/>
              <a:t>, </a:t>
            </a:r>
            <a:r>
              <a:rPr lang="en-US" sz="1200" i="1" dirty="0"/>
              <a:t>McGraw-Hill</a:t>
            </a:r>
            <a:r>
              <a:rPr lang="en-US" sz="1200" dirty="0"/>
              <a:t>, 2014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P. Bourque and R.E. Fairley, eds., </a:t>
            </a:r>
            <a:r>
              <a:rPr lang="en-US" sz="1200" dirty="0">
                <a:solidFill>
                  <a:srgbClr val="0070C0"/>
                </a:solidFill>
              </a:rPr>
              <a:t>Guide to the Software Engineering Body of Knowledge Version 3.0</a:t>
            </a:r>
            <a:r>
              <a:rPr lang="en-US" sz="1200" dirty="0"/>
              <a:t>, </a:t>
            </a:r>
            <a:r>
              <a:rPr lang="en-US" sz="1200" i="1" dirty="0"/>
              <a:t>IEEE Computer Society</a:t>
            </a:r>
            <a:r>
              <a:rPr lang="en-US" sz="1200" dirty="0"/>
              <a:t>, 2014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Albert </a:t>
            </a:r>
            <a:r>
              <a:rPr lang="en-US" sz="1200" dirty="0" err="1"/>
              <a:t>Endres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Dieter </a:t>
            </a:r>
            <a:r>
              <a:rPr lang="en-US" sz="1200" dirty="0" err="1"/>
              <a:t>Rombach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A Handbook of Software and Systems Engineering</a:t>
            </a:r>
            <a:r>
              <a:rPr lang="en-US" sz="1200" dirty="0"/>
              <a:t>, </a:t>
            </a:r>
            <a:r>
              <a:rPr lang="en-US" sz="1200" i="1" dirty="0"/>
              <a:t>Pearson Education Limited</a:t>
            </a:r>
            <a:r>
              <a:rPr lang="en-US" sz="1200" dirty="0"/>
              <a:t>, 2003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Yingxu</a:t>
            </a:r>
            <a:r>
              <a:rPr lang="en-US" sz="1200" dirty="0"/>
              <a:t> Wang, </a:t>
            </a:r>
            <a:r>
              <a:rPr lang="en-US" sz="1200" dirty="0">
                <a:solidFill>
                  <a:srgbClr val="0070C0"/>
                </a:solidFill>
              </a:rPr>
              <a:t>Software Engineering Foundations: A Software Science Perspective</a:t>
            </a:r>
            <a:r>
              <a:rPr lang="en-US" sz="1200" dirty="0"/>
              <a:t>, </a:t>
            </a:r>
            <a:r>
              <a:rPr lang="en-US" sz="1200" i="1" dirty="0" err="1"/>
              <a:t>Auerbach</a:t>
            </a:r>
            <a:r>
              <a:rPr lang="en-US" sz="1200" i="1" dirty="0"/>
              <a:t> Publications, Taylor &amp; Francis Group</a:t>
            </a:r>
            <a:r>
              <a:rPr lang="en-US" sz="1200" dirty="0"/>
              <a:t>, 2008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Alan Dennis</a:t>
            </a:r>
            <a:r>
              <a:rPr lang="id-ID" sz="1200" dirty="0"/>
              <a:t>  et al,  </a:t>
            </a:r>
            <a:r>
              <a:rPr lang="en-US" sz="1200" dirty="0">
                <a:solidFill>
                  <a:srgbClr val="0070C0"/>
                </a:solidFill>
              </a:rPr>
              <a:t>Systems Analysis and Design with UML – 4</a:t>
            </a:r>
            <a:r>
              <a:rPr lang="en-US" sz="1200" baseline="30000" dirty="0">
                <a:solidFill>
                  <a:srgbClr val="0070C0"/>
                </a:solidFill>
              </a:rPr>
              <a:t>th</a:t>
            </a:r>
            <a:r>
              <a:rPr lang="en-US" sz="1200" dirty="0">
                <a:solidFill>
                  <a:srgbClr val="0070C0"/>
                </a:solidFill>
              </a:rPr>
              <a:t> Edition</a:t>
            </a:r>
            <a:r>
              <a:rPr lang="id-ID" sz="1200" dirty="0"/>
              <a:t>, </a:t>
            </a:r>
            <a:r>
              <a:rPr lang="en-US" sz="1200" i="1" dirty="0"/>
              <a:t>John Wiley and Sons</a:t>
            </a:r>
            <a:r>
              <a:rPr lang="en-US" sz="1200" dirty="0"/>
              <a:t>, 2012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Dan </a:t>
            </a:r>
            <a:r>
              <a:rPr lang="en-US" sz="1200" dirty="0" err="1"/>
              <a:t>Pilone</a:t>
            </a:r>
            <a:r>
              <a:rPr lang="en-US" sz="1200" dirty="0"/>
              <a:t> and Russ Miles, </a:t>
            </a:r>
            <a:r>
              <a:rPr lang="en-US" sz="1200" dirty="0">
                <a:solidFill>
                  <a:srgbClr val="0070C0"/>
                </a:solidFill>
              </a:rPr>
              <a:t>Head First Software Development</a:t>
            </a:r>
            <a:r>
              <a:rPr lang="en-US" sz="1200" dirty="0"/>
              <a:t>, </a:t>
            </a:r>
            <a:r>
              <a:rPr lang="en-US" sz="1200" i="1" dirty="0"/>
              <a:t>O’Reilly Media</a:t>
            </a:r>
            <a:r>
              <a:rPr lang="en-US" sz="1200" dirty="0"/>
              <a:t>, 2008</a:t>
            </a:r>
          </a:p>
          <a:p>
            <a:pPr marL="274638" indent="-274638">
              <a:spcBef>
                <a:spcPts val="600"/>
              </a:spcBef>
            </a:pPr>
            <a:r>
              <a:rPr lang="id-ID" sz="1200" dirty="0"/>
              <a:t>Barclay and Savage, </a:t>
            </a:r>
            <a:r>
              <a:rPr lang="en-US" sz="1200" dirty="0">
                <a:solidFill>
                  <a:srgbClr val="0070C0"/>
                </a:solidFill>
              </a:rPr>
              <a:t>Object-Oriented Design with UML and Java</a:t>
            </a:r>
            <a:r>
              <a:rPr lang="id-ID" sz="1200" dirty="0"/>
              <a:t>, </a:t>
            </a:r>
            <a:r>
              <a:rPr lang="id-ID" sz="1200" i="1" dirty="0"/>
              <a:t>Elsevier</a:t>
            </a:r>
            <a:r>
              <a:rPr lang="id-ID" sz="1200" dirty="0"/>
              <a:t>, 2004</a:t>
            </a:r>
          </a:p>
          <a:p>
            <a:pPr marL="274638" indent="-274638">
              <a:spcBef>
                <a:spcPts val="600"/>
              </a:spcBef>
            </a:pPr>
            <a:r>
              <a:rPr lang="id-ID" sz="1200" dirty="0"/>
              <a:t>Kenneth E. Kendall and Julie E Kendall, </a:t>
            </a:r>
            <a:r>
              <a:rPr lang="id-ID" sz="1200" dirty="0">
                <a:solidFill>
                  <a:srgbClr val="0070C0"/>
                </a:solidFill>
              </a:rPr>
              <a:t>Systems Analysis and Design 8th Edition</a:t>
            </a:r>
            <a:r>
              <a:rPr lang="id-ID" sz="1200" dirty="0"/>
              <a:t>, </a:t>
            </a:r>
            <a:r>
              <a:rPr lang="id-ID" sz="1200" i="1" dirty="0"/>
              <a:t>Prentice Hall</a:t>
            </a:r>
            <a:r>
              <a:rPr lang="id-ID" sz="1200" dirty="0"/>
              <a:t>, 2010</a:t>
            </a:r>
          </a:p>
          <a:p>
            <a:pPr marL="274638" indent="-274638">
              <a:spcBef>
                <a:spcPts val="600"/>
              </a:spcBef>
            </a:pPr>
            <a:r>
              <a:rPr lang="id-ID" sz="1200" dirty="0"/>
              <a:t>Hassan Gomaa, </a:t>
            </a:r>
            <a:r>
              <a:rPr lang="id-ID" sz="1200" dirty="0">
                <a:solidFill>
                  <a:srgbClr val="0070C0"/>
                </a:solidFill>
              </a:rPr>
              <a:t>Software Modeling and Design: UML, Use Cases, Patterns, and Software Architectures</a:t>
            </a:r>
            <a:r>
              <a:rPr lang="id-ID" sz="1200" dirty="0"/>
              <a:t>, </a:t>
            </a:r>
            <a:r>
              <a:rPr lang="id-ID" sz="1200" i="1" dirty="0"/>
              <a:t>Cambridge University Press</a:t>
            </a:r>
            <a:r>
              <a:rPr lang="id-ID" sz="1200" dirty="0"/>
              <a:t>, 2011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Layna</a:t>
            </a:r>
            <a:r>
              <a:rPr lang="en-US" sz="1200" dirty="0"/>
              <a:t> Fischer (</a:t>
            </a:r>
            <a:r>
              <a:rPr lang="en-US" sz="1200" dirty="0" err="1"/>
              <a:t>edt</a:t>
            </a:r>
            <a:r>
              <a:rPr lang="en-US" sz="1200" dirty="0"/>
              <a:t>.), </a:t>
            </a:r>
            <a:r>
              <a:rPr lang="en-US" sz="1200" dirty="0">
                <a:solidFill>
                  <a:srgbClr val="0070C0"/>
                </a:solidFill>
              </a:rPr>
              <a:t>BPMN 2.0 Handbook Second Edition</a:t>
            </a:r>
            <a:r>
              <a:rPr lang="en-US" sz="1200" dirty="0"/>
              <a:t>, </a:t>
            </a:r>
            <a:r>
              <a:rPr lang="en-US" sz="1200" i="1" dirty="0"/>
              <a:t>Future Strategies</a:t>
            </a:r>
            <a:r>
              <a:rPr lang="en-US" sz="1200" dirty="0"/>
              <a:t>, 2012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Daniel </a:t>
            </a:r>
            <a:r>
              <a:rPr lang="en-US" sz="1200" dirty="0" err="1"/>
              <a:t>Galin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Assurance</a:t>
            </a:r>
            <a:r>
              <a:rPr lang="en-US" sz="1200" dirty="0"/>
              <a:t>, </a:t>
            </a:r>
            <a:r>
              <a:rPr lang="en-US" sz="1200" i="1" dirty="0"/>
              <a:t>Addison-Wesley</a:t>
            </a:r>
            <a:r>
              <a:rPr lang="en-US" sz="1200" dirty="0"/>
              <a:t>, 2004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Kshirasagar</a:t>
            </a:r>
            <a:r>
              <a:rPr lang="en-US" sz="1200" dirty="0"/>
              <a:t> </a:t>
            </a:r>
            <a:r>
              <a:rPr lang="en-US" sz="1200" dirty="0" err="1"/>
              <a:t>Naik</a:t>
            </a:r>
            <a:r>
              <a:rPr lang="en-US" sz="1200" dirty="0"/>
              <a:t> and </a:t>
            </a:r>
            <a:r>
              <a:rPr lang="en-US" sz="1200" dirty="0" err="1"/>
              <a:t>Priyadarshi</a:t>
            </a:r>
            <a:r>
              <a:rPr lang="en-US" sz="1200" dirty="0"/>
              <a:t> </a:t>
            </a:r>
            <a:r>
              <a:rPr lang="en-US" sz="1200" dirty="0" err="1"/>
              <a:t>Tripathy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Testing and Quality Assurance</a:t>
            </a:r>
            <a:r>
              <a:rPr lang="en-US" sz="1200" dirty="0"/>
              <a:t>, </a:t>
            </a:r>
            <a:r>
              <a:rPr lang="en-US" sz="1200" i="1" dirty="0"/>
              <a:t>John Wiley &amp; Sons</a:t>
            </a:r>
            <a:r>
              <a:rPr lang="en-US" sz="1200" dirty="0"/>
              <a:t>, Inc., 2008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Jeff </a:t>
            </a:r>
            <a:r>
              <a:rPr lang="en-US" sz="1200" dirty="0" err="1"/>
              <a:t>Tian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Engineering</a:t>
            </a:r>
            <a:r>
              <a:rPr lang="en-US" sz="1200" dirty="0"/>
              <a:t>, </a:t>
            </a:r>
            <a:r>
              <a:rPr lang="en-US" sz="1200" i="1" dirty="0"/>
              <a:t>John Wiley &amp; Sons, Inc.</a:t>
            </a:r>
            <a:r>
              <a:rPr lang="en-US" sz="1200" dirty="0"/>
              <a:t>, 2005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G. Gordon </a:t>
            </a:r>
            <a:r>
              <a:rPr lang="en-US" sz="1200" dirty="0" err="1"/>
              <a:t>Schulmeyer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Handbook of Software Quality Assurance Fourth Edition</a:t>
            </a:r>
            <a:r>
              <a:rPr lang="en-US" sz="1200" dirty="0"/>
              <a:t>, </a:t>
            </a:r>
            <a:r>
              <a:rPr lang="en-US" sz="1200" i="1" dirty="0" err="1"/>
              <a:t>Artech</a:t>
            </a:r>
            <a:r>
              <a:rPr lang="en-US" sz="1200" i="1" dirty="0"/>
              <a:t> House</a:t>
            </a:r>
            <a:r>
              <a:rPr lang="en-US" sz="1200" dirty="0"/>
              <a:t>, 2008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Daniel </a:t>
            </a:r>
            <a:r>
              <a:rPr lang="en-US" sz="1200" dirty="0" err="1"/>
              <a:t>Galin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Assurance</a:t>
            </a:r>
            <a:r>
              <a:rPr lang="en-US" sz="1200" dirty="0"/>
              <a:t>, </a:t>
            </a:r>
            <a:r>
              <a:rPr lang="en-US" sz="1200" i="1" dirty="0"/>
              <a:t>Addison-Wesley</a:t>
            </a:r>
            <a:r>
              <a:rPr lang="en-US" sz="1200" dirty="0"/>
              <a:t>, 2004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Kshirasagar</a:t>
            </a:r>
            <a:r>
              <a:rPr lang="en-US" sz="1200" dirty="0"/>
              <a:t> </a:t>
            </a:r>
            <a:r>
              <a:rPr lang="en-US" sz="1200" dirty="0" err="1"/>
              <a:t>Naik</a:t>
            </a:r>
            <a:r>
              <a:rPr lang="en-US" sz="1200" dirty="0"/>
              <a:t> and </a:t>
            </a:r>
            <a:r>
              <a:rPr lang="en-US" sz="1200" dirty="0" err="1"/>
              <a:t>Priyadarshi</a:t>
            </a:r>
            <a:r>
              <a:rPr lang="en-US" sz="1200" dirty="0"/>
              <a:t> </a:t>
            </a:r>
            <a:r>
              <a:rPr lang="en-US" sz="1200" dirty="0" err="1"/>
              <a:t>Tripathy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Testing and Quality Assurance</a:t>
            </a:r>
            <a:r>
              <a:rPr lang="en-US" sz="1200" dirty="0"/>
              <a:t>, </a:t>
            </a:r>
            <a:r>
              <a:rPr lang="en-US" sz="1200" i="1" dirty="0"/>
              <a:t>John Wiley &amp; Sons</a:t>
            </a:r>
            <a:r>
              <a:rPr lang="en-US" sz="1200" dirty="0"/>
              <a:t>, Inc., 2008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Jeff </a:t>
            </a:r>
            <a:r>
              <a:rPr lang="en-US" sz="1200" dirty="0" err="1"/>
              <a:t>Tian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Engineering</a:t>
            </a:r>
            <a:r>
              <a:rPr lang="en-US" sz="1200" dirty="0"/>
              <a:t>, </a:t>
            </a:r>
            <a:r>
              <a:rPr lang="en-US" sz="1200" i="1" dirty="0"/>
              <a:t>John Wiley &amp; Sons, Inc.</a:t>
            </a:r>
            <a:r>
              <a:rPr lang="en-US" sz="1200" dirty="0"/>
              <a:t>, 2005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G. Gordon </a:t>
            </a:r>
            <a:r>
              <a:rPr lang="en-US" sz="1200" dirty="0" err="1"/>
              <a:t>Schulmeyer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Handbook of Software Quality Assurance Fourth Edition</a:t>
            </a:r>
            <a:r>
              <a:rPr lang="en-US" sz="1200" dirty="0"/>
              <a:t>, </a:t>
            </a:r>
            <a:r>
              <a:rPr lang="en-US" sz="1200" i="1" dirty="0" err="1"/>
              <a:t>Artech</a:t>
            </a:r>
            <a:r>
              <a:rPr lang="en-US" sz="1200" i="1" dirty="0"/>
              <a:t> House</a:t>
            </a:r>
            <a:r>
              <a:rPr lang="en-US" sz="1200" dirty="0"/>
              <a:t>, </a:t>
            </a:r>
            <a:r>
              <a:rPr lang="en-US" sz="1200" dirty="0" smtClean="0"/>
              <a:t>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1) Sistem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75"/>
            <a:ext cx="7583328" cy="1500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23516" y="4589475"/>
            <a:ext cx="3791664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 startAt="5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82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Komputer</a:t>
            </a:r>
            <a:endParaRPr lang="id-ID" dirty="0"/>
          </a:p>
        </p:txBody>
      </p:sp>
      <p:pic>
        <p:nvPicPr>
          <p:cNvPr id="6" name="Picture 2" descr="https://ridwanazhary.files.wordpress.com/2014/10/f3927-input_output.gif?w=8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7" y="1675340"/>
            <a:ext cx="7541454" cy="482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7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Tata Surya</a:t>
            </a:r>
            <a:endParaRPr lang="id-ID" dirty="0"/>
          </a:p>
        </p:txBody>
      </p:sp>
      <p:pic>
        <p:nvPicPr>
          <p:cNvPr id="5" name="Picture 2" descr="http://2.bp.blogspot.com/-0W4h66ua4K8/VZNH1qfblEI/AAAAAAAAHy8/3yJh3Kcx5Rs/s1600/planets_selectorma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0239"/>
            <a:ext cx="9144000" cy="433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Pipeline</a:t>
            </a:r>
            <a:endParaRPr lang="id-ID" dirty="0"/>
          </a:p>
        </p:txBody>
      </p:sp>
      <p:pic>
        <p:nvPicPr>
          <p:cNvPr id="6" name="Picture 2" descr="https://2.bp.blogspot.com/-lEwNNJ_85zI/WQB_aTtrz6I/AAAAAAAACxU/GwQGjoyQA6UBrenUSUGTWx-RhogTqFqFgCEw/s400/unnamed%2B%25281%252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2505"/>
            <a:ext cx="9144000" cy="514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1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Pencernaan Sapi</a:t>
            </a:r>
            <a:endParaRPr lang="id-ID" dirty="0"/>
          </a:p>
        </p:txBody>
      </p:sp>
      <p:pic>
        <p:nvPicPr>
          <p:cNvPr id="3076" name="Picture 4" descr="http://3.bp.blogspot.com/-Cx80rX2riSQ/VqIKiC05VLI/AAAAAAAAAVw/HN4gfLP1d90/s1600/Sistem-Pencernaan-pada-Mamalia-Memamah-Bia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450"/>
            <a:ext cx="9144000" cy="520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429" y="0"/>
            <a:ext cx="6538941" cy="6538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3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4816</TotalTime>
  <Words>1197</Words>
  <Application>Microsoft Office PowerPoint</Application>
  <PresentationFormat>On-screen Show (4:3)</PresentationFormat>
  <Paragraphs>190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Adobe Heiti Std R</vt:lpstr>
      <vt:lpstr>Agency FB</vt:lpstr>
      <vt:lpstr>Arial</vt:lpstr>
      <vt:lpstr>Arial Narrow</vt:lpstr>
      <vt:lpstr>Calibri</vt:lpstr>
      <vt:lpstr>Calibri Light</vt:lpstr>
      <vt:lpstr>Dotum</vt:lpstr>
      <vt:lpstr>Rockwell</vt:lpstr>
      <vt:lpstr>Segoe UI Semilight</vt:lpstr>
      <vt:lpstr>Wingdings</vt:lpstr>
      <vt:lpstr>Office Theme</vt:lpstr>
      <vt:lpstr>ANALISA &amp; DESAIN SISTEM INFORMASI 01. Pendahuluan</vt:lpstr>
      <vt:lpstr>Pokok Bahasan</vt:lpstr>
      <vt:lpstr>01. Analisa Desain Sistem Informasi </vt:lpstr>
      <vt:lpstr>1) Sistem</vt:lpstr>
      <vt:lpstr>Sistem Komputer</vt:lpstr>
      <vt:lpstr>Sistem Tata Surya</vt:lpstr>
      <vt:lpstr>Pipeline</vt:lpstr>
      <vt:lpstr>Sistem Pencernaan Sapi</vt:lpstr>
      <vt:lpstr>Sistem</vt:lpstr>
      <vt:lpstr>Sistem</vt:lpstr>
      <vt:lpstr>Sistem</vt:lpstr>
      <vt:lpstr>2) Informasi</vt:lpstr>
      <vt:lpstr>Informasi</vt:lpstr>
      <vt:lpstr>Data – Informasi </vt:lpstr>
      <vt:lpstr>Data Vs Informasi</vt:lpstr>
      <vt:lpstr>Data - Informasi</vt:lpstr>
      <vt:lpstr>Data</vt:lpstr>
      <vt:lpstr>Informasi</vt:lpstr>
      <vt:lpstr>Data menjadi Informasi</vt:lpstr>
      <vt:lpstr>3) Sistem Informasi</vt:lpstr>
      <vt:lpstr>Sistem Informasi</vt:lpstr>
      <vt:lpstr>4) APSI</vt:lpstr>
      <vt:lpstr>APSI</vt:lpstr>
      <vt:lpstr>Analogi APSI</vt:lpstr>
      <vt:lpstr>5) Perencanaan Sistem </vt:lpstr>
      <vt:lpstr>6) Kontrak Perkuliahan</vt:lpstr>
      <vt:lpstr>Learning Outcomes Diharapkan mahasiswa mampu:</vt:lpstr>
      <vt:lpstr>Metode Pengajaran</vt:lpstr>
      <vt:lpstr>Metode Penilaian</vt:lpstr>
      <vt:lpstr>Metode Penilaian ADSI SI2C</vt:lpstr>
      <vt:lpstr>Tata Tertib Perkuliahan</vt:lpstr>
      <vt:lpstr>Tugas</vt:lpstr>
      <vt:lpstr>7) Kebutuhan Software</vt:lpstr>
      <vt:lpstr>Kebutuhan Software</vt:lpstr>
      <vt:lpstr>8) Contact</vt:lpstr>
      <vt:lpstr>Contact</vt:lpstr>
      <vt:lpstr>9)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2597</cp:revision>
  <dcterms:created xsi:type="dcterms:W3CDTF">2016-09-02T03:38:50Z</dcterms:created>
  <dcterms:modified xsi:type="dcterms:W3CDTF">2019-02-20T15:51:46Z</dcterms:modified>
</cp:coreProperties>
</file>