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2"/>
  </p:notesMasterIdLst>
  <p:handoutMasterIdLst>
    <p:handoutMasterId r:id="rId173"/>
  </p:handoutMasterIdLst>
  <p:sldIdLst>
    <p:sldId id="256" r:id="rId2"/>
    <p:sldId id="407" r:id="rId3"/>
    <p:sldId id="427" r:id="rId4"/>
    <p:sldId id="712" r:id="rId5"/>
    <p:sldId id="716" r:id="rId6"/>
    <p:sldId id="717" r:id="rId7"/>
    <p:sldId id="746" r:id="rId8"/>
    <p:sldId id="718" r:id="rId9"/>
    <p:sldId id="719" r:id="rId10"/>
    <p:sldId id="720" r:id="rId11"/>
    <p:sldId id="721" r:id="rId12"/>
    <p:sldId id="722" r:id="rId13"/>
    <p:sldId id="723" r:id="rId14"/>
    <p:sldId id="724" r:id="rId15"/>
    <p:sldId id="730" r:id="rId16"/>
    <p:sldId id="731" r:id="rId17"/>
    <p:sldId id="732" r:id="rId18"/>
    <p:sldId id="733" r:id="rId19"/>
    <p:sldId id="734" r:id="rId20"/>
    <p:sldId id="735" r:id="rId21"/>
    <p:sldId id="736" r:id="rId22"/>
    <p:sldId id="737" r:id="rId23"/>
    <p:sldId id="738" r:id="rId24"/>
    <p:sldId id="739" r:id="rId25"/>
    <p:sldId id="740" r:id="rId26"/>
    <p:sldId id="741" r:id="rId27"/>
    <p:sldId id="742" r:id="rId28"/>
    <p:sldId id="743" r:id="rId29"/>
    <p:sldId id="744" r:id="rId30"/>
    <p:sldId id="745" r:id="rId31"/>
    <p:sldId id="747" r:id="rId32"/>
    <p:sldId id="765" r:id="rId33"/>
    <p:sldId id="766" r:id="rId34"/>
    <p:sldId id="767" r:id="rId35"/>
    <p:sldId id="768" r:id="rId36"/>
    <p:sldId id="769" r:id="rId37"/>
    <p:sldId id="749" r:id="rId38"/>
    <p:sldId id="750" r:id="rId39"/>
    <p:sldId id="751" r:id="rId40"/>
    <p:sldId id="752" r:id="rId41"/>
    <p:sldId id="753" r:id="rId42"/>
    <p:sldId id="754" r:id="rId43"/>
    <p:sldId id="755" r:id="rId44"/>
    <p:sldId id="756" r:id="rId45"/>
    <p:sldId id="757" r:id="rId46"/>
    <p:sldId id="758" r:id="rId47"/>
    <p:sldId id="759" r:id="rId48"/>
    <p:sldId id="760" r:id="rId49"/>
    <p:sldId id="761" r:id="rId50"/>
    <p:sldId id="762" r:id="rId51"/>
    <p:sldId id="763" r:id="rId52"/>
    <p:sldId id="764" r:id="rId53"/>
    <p:sldId id="770" r:id="rId54"/>
    <p:sldId id="773" r:id="rId55"/>
    <p:sldId id="814" r:id="rId56"/>
    <p:sldId id="774" r:id="rId57"/>
    <p:sldId id="788" r:id="rId58"/>
    <p:sldId id="815" r:id="rId59"/>
    <p:sldId id="789" r:id="rId60"/>
    <p:sldId id="790" r:id="rId61"/>
    <p:sldId id="791" r:id="rId62"/>
    <p:sldId id="793" r:id="rId63"/>
    <p:sldId id="794" r:id="rId64"/>
    <p:sldId id="795" r:id="rId65"/>
    <p:sldId id="796" r:id="rId66"/>
    <p:sldId id="797" r:id="rId67"/>
    <p:sldId id="798" r:id="rId68"/>
    <p:sldId id="799" r:id="rId69"/>
    <p:sldId id="800" r:id="rId70"/>
    <p:sldId id="775" r:id="rId71"/>
    <p:sldId id="776" r:id="rId72"/>
    <p:sldId id="777" r:id="rId73"/>
    <p:sldId id="778" r:id="rId74"/>
    <p:sldId id="827" r:id="rId75"/>
    <p:sldId id="779" r:id="rId76"/>
    <p:sldId id="780" r:id="rId77"/>
    <p:sldId id="828" r:id="rId78"/>
    <p:sldId id="829" r:id="rId79"/>
    <p:sldId id="781" r:id="rId80"/>
    <p:sldId id="782" r:id="rId81"/>
    <p:sldId id="783" r:id="rId82"/>
    <p:sldId id="784" r:id="rId83"/>
    <p:sldId id="772" r:id="rId84"/>
    <p:sldId id="785" r:id="rId85"/>
    <p:sldId id="816" r:id="rId86"/>
    <p:sldId id="817" r:id="rId87"/>
    <p:sldId id="818" r:id="rId88"/>
    <p:sldId id="819" r:id="rId89"/>
    <p:sldId id="820" r:id="rId90"/>
    <p:sldId id="821" r:id="rId91"/>
    <p:sldId id="822" r:id="rId92"/>
    <p:sldId id="823" r:id="rId93"/>
    <p:sldId id="824" r:id="rId94"/>
    <p:sldId id="825" r:id="rId95"/>
    <p:sldId id="826" r:id="rId96"/>
    <p:sldId id="856" r:id="rId97"/>
    <p:sldId id="787" r:id="rId98"/>
    <p:sldId id="884" r:id="rId99"/>
    <p:sldId id="885" r:id="rId100"/>
    <p:sldId id="886" r:id="rId101"/>
    <p:sldId id="887" r:id="rId102"/>
    <p:sldId id="801" r:id="rId103"/>
    <p:sldId id="802" r:id="rId104"/>
    <p:sldId id="803" r:id="rId105"/>
    <p:sldId id="888" r:id="rId106"/>
    <p:sldId id="804" r:id="rId107"/>
    <p:sldId id="857" r:id="rId108"/>
    <p:sldId id="858" r:id="rId109"/>
    <p:sldId id="859" r:id="rId110"/>
    <p:sldId id="876" r:id="rId111"/>
    <p:sldId id="877" r:id="rId112"/>
    <p:sldId id="878" r:id="rId113"/>
    <p:sldId id="860" r:id="rId114"/>
    <p:sldId id="879" r:id="rId115"/>
    <p:sldId id="880" r:id="rId116"/>
    <p:sldId id="881" r:id="rId117"/>
    <p:sldId id="882" r:id="rId118"/>
    <p:sldId id="883" r:id="rId119"/>
    <p:sldId id="861" r:id="rId120"/>
    <p:sldId id="862" r:id="rId121"/>
    <p:sldId id="863" r:id="rId122"/>
    <p:sldId id="864" r:id="rId123"/>
    <p:sldId id="865" r:id="rId124"/>
    <p:sldId id="868" r:id="rId125"/>
    <p:sldId id="869" r:id="rId126"/>
    <p:sldId id="875" r:id="rId127"/>
    <p:sldId id="870" r:id="rId128"/>
    <p:sldId id="871" r:id="rId129"/>
    <p:sldId id="872" r:id="rId130"/>
    <p:sldId id="867" r:id="rId131"/>
    <p:sldId id="830" r:id="rId132"/>
    <p:sldId id="831" r:id="rId133"/>
    <p:sldId id="832" r:id="rId134"/>
    <p:sldId id="833" r:id="rId135"/>
    <p:sldId id="834" r:id="rId136"/>
    <p:sldId id="835" r:id="rId137"/>
    <p:sldId id="836" r:id="rId138"/>
    <p:sldId id="837" r:id="rId139"/>
    <p:sldId id="838" r:id="rId140"/>
    <p:sldId id="839" r:id="rId141"/>
    <p:sldId id="840" r:id="rId142"/>
    <p:sldId id="841" r:id="rId143"/>
    <p:sldId id="842" r:id="rId144"/>
    <p:sldId id="843" r:id="rId145"/>
    <p:sldId id="844" r:id="rId146"/>
    <p:sldId id="845" r:id="rId147"/>
    <p:sldId id="846" r:id="rId148"/>
    <p:sldId id="847" r:id="rId149"/>
    <p:sldId id="848" r:id="rId150"/>
    <p:sldId id="849" r:id="rId151"/>
    <p:sldId id="850" r:id="rId152"/>
    <p:sldId id="851" r:id="rId153"/>
    <p:sldId id="852" r:id="rId154"/>
    <p:sldId id="853" r:id="rId155"/>
    <p:sldId id="854" r:id="rId156"/>
    <p:sldId id="855" r:id="rId157"/>
    <p:sldId id="498" r:id="rId158"/>
    <p:sldId id="519" r:id="rId159"/>
    <p:sldId id="520" r:id="rId160"/>
    <p:sldId id="521" r:id="rId161"/>
    <p:sldId id="510" r:id="rId162"/>
    <p:sldId id="562" r:id="rId163"/>
    <p:sldId id="563" r:id="rId164"/>
    <p:sldId id="512" r:id="rId165"/>
    <p:sldId id="507" r:id="rId166"/>
    <p:sldId id="499" r:id="rId167"/>
    <p:sldId id="503" r:id="rId168"/>
    <p:sldId id="504" r:id="rId169"/>
    <p:sldId id="505" r:id="rId170"/>
    <p:sldId id="411" r:id="rId1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Faktor Manusia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Perancangan Tampilan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Piranti Interaktif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Pengoperasian Mouse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Ragam Dialog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solidFill>
          <a:srgbClr val="FFFF00"/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BGI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smtClean="0">
              <a:latin typeface="Agency FB" panose="020B0503020202020204" pitchFamily="34" charset="0"/>
            </a:rPr>
            <a:t>Aspek Ergonimi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 custLinFactNeighborX="-396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800" dirty="0" smtClean="0">
              <a:latin typeface="Agency FB" panose="020B0503020202020204" pitchFamily="34" charset="0"/>
            </a:rPr>
            <a:t>Sistem Window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i="0" dirty="0" smtClean="0">
              <a:latin typeface="Agency FB" panose="020B0503020202020204" pitchFamily="34" charset="0"/>
            </a:rPr>
            <a:t>Sistem Menu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Pembuatan Komponen Antarmuka Grafis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b="0" dirty="0" smtClean="0">
              <a:latin typeface="Agency FB" panose="020B0503020202020204" pitchFamily="34" charset="0"/>
            </a:rPr>
            <a:t>Editor Kursor Mouse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Faktor Manusia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Ragam Dialog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Tampilan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9498D6D7-D1DE-4880-A122-141F0CC4C4C8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Piranti Interaktif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D27F1C2B-8031-40D9-9358-BFC0F3063FA8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smtClean="0">
              <a:latin typeface="Agency FB" panose="020B0503020202020204" pitchFamily="34" charset="0"/>
            </a:rPr>
            <a:t>Aspek Ergonimi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AD907E54-1AAF-42A9-B5AD-B0BFC7405B10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BGI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6822E35-C193-43A7-8AA0-3E3F8B75E6AF}">
      <dsp:nvSpPr>
        <dsp:cNvPr id="0" name=""/>
        <dsp:cNvSpPr/>
      </dsp:nvSpPr>
      <dsp:spPr>
        <a:xfrm>
          <a:off x="0" y="4497954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Pengoperasian Mouse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4527091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2219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Pembuatan Komponen Antarmuka Grafis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48829"/>
        <a:ext cx="4121181" cy="861586"/>
      </dsp:txXfrm>
    </dsp:sp>
    <dsp:sp modelId="{AADA161B-0E44-4493-B862-AA188302F13F}">
      <dsp:nvSpPr>
        <dsp:cNvPr id="0" name=""/>
        <dsp:cNvSpPr/>
      </dsp:nvSpPr>
      <dsp:spPr>
        <a:xfrm>
          <a:off x="0" y="969528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800" kern="1200" dirty="0" smtClean="0">
              <a:latin typeface="Agency FB" panose="020B0503020202020204" pitchFamily="34" charset="0"/>
            </a:rPr>
            <a:t>Sistem Window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1016138"/>
        <a:ext cx="4121181" cy="861586"/>
      </dsp:txXfrm>
    </dsp:sp>
    <dsp:sp modelId="{F4223B3F-7A5F-4B4B-BB64-825656D9084A}">
      <dsp:nvSpPr>
        <dsp:cNvPr id="0" name=""/>
        <dsp:cNvSpPr/>
      </dsp:nvSpPr>
      <dsp:spPr>
        <a:xfrm>
          <a:off x="0" y="1936836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i="0" kern="1200" dirty="0" smtClean="0">
              <a:latin typeface="Agency FB" panose="020B0503020202020204" pitchFamily="34" charset="0"/>
            </a:rPr>
            <a:t>Sistem Menu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1983446"/>
        <a:ext cx="4121181" cy="861586"/>
      </dsp:txXfrm>
    </dsp:sp>
    <dsp:sp modelId="{D6F8D2BE-5674-433E-876C-693D6B513985}">
      <dsp:nvSpPr>
        <dsp:cNvPr id="0" name=""/>
        <dsp:cNvSpPr/>
      </dsp:nvSpPr>
      <dsp:spPr>
        <a:xfrm>
          <a:off x="0" y="2904144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b="0" kern="1200" dirty="0" smtClean="0">
              <a:latin typeface="Agency FB" panose="020B0503020202020204" pitchFamily="34" charset="0"/>
            </a:rPr>
            <a:t>Editor Kursor Mouse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2950754"/>
        <a:ext cx="4121181" cy="861586"/>
      </dsp:txXfrm>
    </dsp:sp>
    <dsp:sp modelId="{BDCDCFE5-C63B-426B-8D16-4C2EF5169E39}">
      <dsp:nvSpPr>
        <dsp:cNvPr id="0" name=""/>
        <dsp:cNvSpPr/>
      </dsp:nvSpPr>
      <dsp:spPr>
        <a:xfrm>
          <a:off x="0" y="3871453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3918063"/>
        <a:ext cx="4121181" cy="861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26/03/2019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DA3F-8434-43A2-B13E-27033331DD8C}" type="datetimeFigureOut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5E724-E132-4238-830F-097572C7F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5423" y="365125"/>
            <a:ext cx="309707" cy="1325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614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4800" b="1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17993D-D82F-434B-BE31-A86F6B849D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9027" y="228997"/>
            <a:ext cx="245165" cy="12342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2497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29B89D-EB4D-4D11-B3FA-833C417F85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://pjjaptikom.id/lms/mod/resource/view.php?id=2498" TargetMode="External"/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67.xml"/><Relationship Id="rId3" Type="http://schemas.openxmlformats.org/officeDocument/2006/relationships/slide" Target="slide31.xml"/><Relationship Id="rId7" Type="http://schemas.openxmlformats.org/officeDocument/2006/relationships/slide" Target="slide16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57.xml"/><Relationship Id="rId5" Type="http://schemas.openxmlformats.org/officeDocument/2006/relationships/slide" Target="slide96.xml"/><Relationship Id="rId4" Type="http://schemas.openxmlformats.org/officeDocument/2006/relationships/slide" Target="slide53.xml"/><Relationship Id="rId9" Type="http://schemas.openxmlformats.org/officeDocument/2006/relationships/slide" Target="slide16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INTERAKSI MANUSIA DAN KOMPUTER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7</a:t>
            </a:r>
            <a:r>
              <a:rPr lang="en-US" sz="3600" dirty="0">
                <a:solidFill>
                  <a:srgbClr val="0070C0"/>
                </a:solidFill>
              </a:rPr>
              <a:t>.</a:t>
            </a:r>
            <a:r>
              <a:rPr lang="id-ID" sz="3600" dirty="0">
                <a:solidFill>
                  <a:srgbClr val="0070C0"/>
                </a:solidFill>
              </a:rPr>
              <a:t> BGI</a:t>
            </a: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Komponen</a:t>
            </a:r>
            <a:r>
              <a:rPr lang="en-US" sz="4800" b="1" dirty="0"/>
              <a:t> </a:t>
            </a:r>
            <a:r>
              <a:rPr lang="en-US" sz="4800" b="1" dirty="0" err="1"/>
              <a:t>Antarmuka</a:t>
            </a:r>
            <a:r>
              <a:rPr lang="en-US" sz="4800" b="1" dirty="0"/>
              <a:t> </a:t>
            </a:r>
            <a:r>
              <a:rPr lang="en-US" sz="4800" b="1" dirty="0" err="1"/>
              <a:t>Pengguna</a:t>
            </a:r>
            <a:endParaRPr lang="en-US" sz="4800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sz="2800" b="1" dirty="0"/>
              <a:t>Model </a:t>
            </a:r>
            <a:r>
              <a:rPr lang="en-US" sz="2800" b="1" dirty="0" err="1" smtClean="0"/>
              <a:t>pengguna</a:t>
            </a:r>
            <a:r>
              <a:rPr lang="id-ID" sz="2800" b="1" dirty="0" smtClean="0"/>
              <a:t>/</a:t>
            </a:r>
            <a:r>
              <a:rPr lang="en-US" dirty="0" smtClean="0"/>
              <a:t>Model </a:t>
            </a:r>
            <a:r>
              <a:rPr lang="en-US" dirty="0"/>
              <a:t>User</a:t>
            </a:r>
            <a:r>
              <a:rPr lang="en-US" sz="2800" dirty="0" smtClean="0"/>
              <a:t>; </a:t>
            </a:r>
            <a:r>
              <a:rPr lang="en-US" sz="2800" dirty="0" err="1"/>
              <a:t>memungkinkan</a:t>
            </a:r>
            <a:r>
              <a:rPr lang="en-US" sz="2800" dirty="0"/>
              <a:t> user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dirty="0" err="1"/>
              <a:t>pemahaman</a:t>
            </a:r>
            <a:r>
              <a:rPr lang="en-US" sz="2800" dirty="0"/>
              <a:t> yang </a:t>
            </a:r>
            <a:r>
              <a:rPr lang="en-US" sz="2800" dirty="0" err="1"/>
              <a:t>mendasar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dikerjakan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program, </a:t>
            </a:r>
            <a:r>
              <a:rPr lang="en-US" sz="2800" dirty="0" err="1"/>
              <a:t>bahkan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user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sekali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endParaRPr lang="en-US" sz="2800" dirty="0"/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sz="2800" b="1" dirty="0" err="1"/>
              <a:t>Bahasa</a:t>
            </a:r>
            <a:r>
              <a:rPr lang="en-US" sz="2800" b="1" dirty="0"/>
              <a:t> </a:t>
            </a:r>
            <a:r>
              <a:rPr lang="en-US" sz="2800" b="1" dirty="0" err="1" smtClean="0"/>
              <a:t>perintah</a:t>
            </a:r>
            <a:r>
              <a:rPr lang="id-ID" sz="2800" b="1" dirty="0" smtClean="0"/>
              <a:t>-</a:t>
            </a:r>
            <a:r>
              <a:rPr lang="en-US" dirty="0"/>
              <a:t>Command Language</a:t>
            </a:r>
            <a:r>
              <a:rPr lang="en-US" sz="2800" dirty="0" smtClean="0"/>
              <a:t>; </a:t>
            </a:r>
            <a:r>
              <a:rPr lang="en-US" sz="2800" dirty="0" err="1"/>
              <a:t>sedapat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 smtClean="0"/>
              <a:t>alami</a:t>
            </a:r>
            <a:r>
              <a:rPr lang="id-ID" sz="2800" dirty="0" smtClean="0"/>
              <a:t>,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user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mengoperasikannnya</a:t>
            </a:r>
            <a:endParaRPr lang="en-US" dirty="0"/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sz="2800" b="1" dirty="0" err="1" smtClean="0"/>
              <a:t>Umpanbalik</a:t>
            </a:r>
            <a:r>
              <a:rPr lang="en-US" sz="2800" dirty="0"/>
              <a:t>;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program yang </a:t>
            </a:r>
            <a:r>
              <a:rPr lang="en-US" sz="2800" dirty="0" err="1"/>
              <a:t>membantu</a:t>
            </a:r>
            <a:r>
              <a:rPr lang="en-US" sz="2800" dirty="0"/>
              <a:t> user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mengoperasikan</a:t>
            </a:r>
            <a:r>
              <a:rPr lang="en-US" sz="2800" dirty="0"/>
              <a:t> program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endParaRPr lang="en-US" sz="2800" dirty="0"/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sz="2800" b="1" dirty="0" err="1"/>
              <a:t>Tampilan</a:t>
            </a:r>
            <a:r>
              <a:rPr lang="en-US" sz="2800" b="1" dirty="0"/>
              <a:t> </a:t>
            </a:r>
            <a:r>
              <a:rPr lang="en-US" sz="2800" b="1" dirty="0" err="1"/>
              <a:t>informasi</a:t>
            </a:r>
            <a:r>
              <a:rPr lang="en-US" sz="2800" dirty="0"/>
              <a:t>;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menunjukkan</a:t>
            </a:r>
            <a:r>
              <a:rPr lang="en-US" sz="2800" dirty="0"/>
              <a:t> status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program </a:t>
            </a:r>
            <a:r>
              <a:rPr lang="en-US" sz="2800" dirty="0" err="1"/>
              <a:t>ketika</a:t>
            </a:r>
            <a:r>
              <a:rPr lang="en-US" sz="2800" dirty="0"/>
              <a:t> user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tindakan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08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BGI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76251" y="1551406"/>
            <a:ext cx="8319406" cy="4859675"/>
          </a:xfrm>
        </p:spPr>
        <p:txBody>
          <a:bodyPr>
            <a:noAutofit/>
          </a:bodyPr>
          <a:lstStyle/>
          <a:p>
            <a:pPr indent="-342900" eaLnBrk="1" hangingPunct="1">
              <a:buFont typeface="Rockwell" panose="02060603020205020403" pitchFamily="18" charset="0"/>
              <a:buAutoNum type="arabicPeriod" startAt="4"/>
            </a:pPr>
            <a:r>
              <a:rPr lang="en-US" altLang="en-US" sz="2000" b="1" dirty="0" smtClean="0"/>
              <a:t>Error handling (optional)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</a:t>
            </a:r>
            <a:r>
              <a:rPr lang="en-US" altLang="en-US" sz="2000" dirty="0" err="1" smtClean="0"/>
              <a:t>cth</a:t>
            </a:r>
            <a:r>
              <a:rPr lang="en-US" altLang="en-US" sz="2000" dirty="0" smtClean="0"/>
              <a:t>:  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errkode</a:t>
            </a:r>
            <a:r>
              <a:rPr lang="en-US" altLang="en-US" sz="2000" dirty="0" smtClean="0"/>
              <a:t>;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         </a:t>
            </a:r>
            <a:r>
              <a:rPr lang="en-US" altLang="en-US" sz="2000" dirty="0" err="1" smtClean="0"/>
              <a:t>errkode</a:t>
            </a:r>
            <a:r>
              <a:rPr lang="en-US" altLang="en-US" sz="2000" dirty="0" smtClean="0"/>
              <a:t>=</a:t>
            </a:r>
            <a:r>
              <a:rPr lang="en-US" altLang="en-US" sz="2000" dirty="0" err="1" smtClean="0"/>
              <a:t>graphresult</a:t>
            </a:r>
            <a:r>
              <a:rPr lang="en-US" altLang="en-US" sz="2000" dirty="0" smtClean="0"/>
              <a:t>();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         if (</a:t>
            </a:r>
            <a:r>
              <a:rPr lang="en-US" altLang="en-US" sz="2000" dirty="0" err="1" smtClean="0"/>
              <a:t>errkode</a:t>
            </a:r>
            <a:r>
              <a:rPr lang="en-US" altLang="en-US" sz="2000" dirty="0" smtClean="0"/>
              <a:t> !=</a:t>
            </a:r>
            <a:r>
              <a:rPr lang="en-US" altLang="en-US" sz="2000" dirty="0" err="1" smtClean="0"/>
              <a:t>grOk</a:t>
            </a:r>
            <a:r>
              <a:rPr lang="en-US" altLang="en-US" sz="2000" dirty="0" smtClean="0"/>
              <a:t>)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         { </a:t>
            </a:r>
            <a:r>
              <a:rPr lang="en-US" altLang="en-US" sz="2000" dirty="0" err="1" smtClean="0"/>
              <a:t>cout</a:t>
            </a:r>
            <a:r>
              <a:rPr lang="en-US" altLang="en-US" sz="2000" dirty="0" smtClean="0"/>
              <a:t> &lt;&lt; “</a:t>
            </a:r>
            <a:r>
              <a:rPr lang="en-US" altLang="en-US" sz="2000" dirty="0" err="1" smtClean="0"/>
              <a:t>terjadi</a:t>
            </a:r>
            <a:r>
              <a:rPr lang="en-US" altLang="en-US" sz="2000" dirty="0" smtClean="0"/>
              <a:t> error ” &lt;&lt;</a:t>
            </a:r>
            <a:r>
              <a:rPr lang="en-US" altLang="en-US" sz="2000" dirty="0" err="1" smtClean="0"/>
              <a:t>grapherrormsg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errkode</a:t>
            </a:r>
            <a:r>
              <a:rPr lang="en-US" altLang="en-US" sz="2000" dirty="0" smtClean="0"/>
              <a:t>);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           </a:t>
            </a:r>
            <a:r>
              <a:rPr lang="en-US" altLang="en-US" sz="2000" dirty="0" err="1" smtClean="0"/>
              <a:t>getch</a:t>
            </a:r>
            <a:r>
              <a:rPr lang="en-US" altLang="en-US" sz="2000" dirty="0" smtClean="0"/>
              <a:t>(); 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           exit(1);  }</a:t>
            </a:r>
          </a:p>
          <a:p>
            <a:pPr indent="-342900" eaLnBrk="1" hangingPunct="1">
              <a:buFont typeface="Rockwell" panose="02060603020205020403" pitchFamily="18" charset="0"/>
              <a:buAutoNum type="arabicPeriod" startAt="5"/>
            </a:pPr>
            <a:r>
              <a:rPr lang="en-US" altLang="en-US" sz="2000" b="1" dirty="0" smtClean="0"/>
              <a:t>Mode </a:t>
            </a:r>
            <a:r>
              <a:rPr lang="en-US" altLang="en-US" sz="2000" b="1" dirty="0" err="1" smtClean="0"/>
              <a:t>grafis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siap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digunakan</a:t>
            </a:r>
            <a:r>
              <a:rPr lang="en-US" altLang="en-US" sz="2000" b="1" dirty="0" smtClean="0"/>
              <a:t> 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cth</a:t>
            </a:r>
            <a:r>
              <a:rPr lang="en-US" altLang="en-US" sz="2000" dirty="0" smtClean="0"/>
              <a:t>:  </a:t>
            </a:r>
            <a:r>
              <a:rPr lang="en-US" altLang="en-US" sz="2000" dirty="0" err="1" smtClean="0"/>
              <a:t>putpixel</a:t>
            </a:r>
            <a:r>
              <a:rPr lang="en-US" altLang="en-US" sz="2000" dirty="0" smtClean="0"/>
              <a:t> (100,100,white) // </a:t>
            </a:r>
            <a:r>
              <a:rPr lang="en-US" altLang="en-US" sz="2000" dirty="0" err="1" smtClean="0"/>
              <a:t>buat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titik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putih</a:t>
            </a:r>
            <a:r>
              <a:rPr lang="en-US" altLang="en-US" sz="2000" dirty="0" smtClean="0"/>
              <a:t> di </a:t>
            </a:r>
            <a:r>
              <a:rPr lang="en-US" altLang="en-US" sz="2000" dirty="0" err="1" smtClean="0"/>
              <a:t>koordinat</a:t>
            </a:r>
            <a:r>
              <a:rPr lang="en-US" altLang="en-US" sz="2000" dirty="0" smtClean="0"/>
              <a:t> 100,100  </a:t>
            </a:r>
          </a:p>
          <a:p>
            <a:pPr indent="-342900" eaLnBrk="1" hangingPunct="1">
              <a:buFont typeface="Rockwell" panose="02060603020205020403" pitchFamily="18" charset="0"/>
              <a:buAutoNum type="arabicPeriod" startAt="6"/>
            </a:pPr>
            <a:r>
              <a:rPr lang="en-US" altLang="en-US" sz="2000" b="1" dirty="0" err="1" smtClean="0"/>
              <a:t>Akhiri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/>
              <a:t>mode </a:t>
            </a:r>
            <a:r>
              <a:rPr lang="en-US" altLang="en-US" sz="2000" b="1" dirty="0" err="1" smtClean="0"/>
              <a:t>grafis</a:t>
            </a:r>
            <a:endParaRPr lang="en-US" altLang="en-US" sz="2000" b="1" dirty="0" smtClean="0"/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</a:t>
            </a:r>
            <a:r>
              <a:rPr lang="en-US" altLang="en-US" sz="2000" dirty="0" err="1" smtClean="0"/>
              <a:t>closegraph</a:t>
            </a:r>
            <a:r>
              <a:rPr lang="en-US" altLang="en-US" sz="2000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45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Driver </a:t>
            </a:r>
            <a:r>
              <a:rPr lang="en-US" dirty="0" err="1" smtClean="0"/>
              <a:t>dan</a:t>
            </a:r>
            <a:r>
              <a:rPr lang="en-US" dirty="0" smtClean="0"/>
              <a:t> error </a:t>
            </a:r>
            <a:r>
              <a:rPr lang="en-US" dirty="0" err="1" smtClean="0"/>
              <a:t>grafis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1800" dirty="0" smtClean="0"/>
              <a:t>Driver  </a:t>
            </a:r>
            <a:r>
              <a:rPr lang="en-US" altLang="en-US" sz="1800" dirty="0" smtClean="0">
                <a:sym typeface="Wingdings" panose="05000000000000000000" pitchFamily="2" charset="2"/>
              </a:rPr>
              <a:t>  mode</a:t>
            </a:r>
            <a:endParaRPr lang="en-US" altLang="en-US" sz="1800" dirty="0" smtClean="0"/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/>
              <a:t>     1- CGA 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/>
              <a:t>     2- MCGA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/>
              <a:t>     3- EGA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/>
              <a:t>     9- VGA   </a:t>
            </a:r>
            <a:r>
              <a:rPr lang="en-US" altLang="en-US" sz="1800" dirty="0" smtClean="0">
                <a:sym typeface="Wingdings" panose="05000000000000000000" pitchFamily="2" charset="2"/>
              </a:rPr>
              <a:t> 0.vgaLo(640*200*16), 1.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vgaMed</a:t>
            </a:r>
            <a:r>
              <a:rPr lang="en-US" altLang="en-US" sz="1800" dirty="0" smtClean="0">
                <a:sym typeface="Wingdings" panose="05000000000000000000" pitchFamily="2" charset="2"/>
              </a:rPr>
              <a:t>(640*350*16),2.vgaHi(640*480*16)</a:t>
            </a:r>
          </a:p>
          <a:p>
            <a:pPr algn="just" eaLnBrk="1" hangingPunct="1"/>
            <a:r>
              <a:rPr lang="en-US" altLang="en-US" sz="1800" dirty="0" err="1" smtClean="0">
                <a:sym typeface="Wingdings" panose="05000000000000000000" pitchFamily="2" charset="2"/>
              </a:rPr>
              <a:t>Kode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kesalahan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grafis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0    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grOk</a:t>
            </a:r>
            <a:r>
              <a:rPr lang="en-US" altLang="en-US" sz="1800" dirty="0" smtClean="0">
                <a:sym typeface="Wingdings" panose="05000000000000000000" pitchFamily="2" charset="2"/>
              </a:rPr>
              <a:t>       //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tidak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ada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kesalahan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-1   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grNoInitGraph</a:t>
            </a:r>
            <a:r>
              <a:rPr lang="en-US" altLang="en-US" sz="1800" dirty="0" smtClean="0">
                <a:sym typeface="Wingdings" panose="05000000000000000000" pitchFamily="2" charset="2"/>
              </a:rPr>
              <a:t>    // mode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grafik</a:t>
            </a:r>
            <a:r>
              <a:rPr lang="en-US" altLang="en-US" sz="1800" dirty="0" smtClean="0">
                <a:sym typeface="Wingdings" panose="05000000000000000000" pitchFamily="2" charset="2"/>
              </a:rPr>
              <a:t> BGI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tidak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ditemukan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-2   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grNotDetected</a:t>
            </a:r>
            <a:r>
              <a:rPr lang="en-US" altLang="en-US" sz="1800" dirty="0" smtClean="0">
                <a:sym typeface="Wingdings" panose="05000000000000000000" pitchFamily="2" charset="2"/>
              </a:rPr>
              <a:t>    //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perangkat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grafis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tidak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ditemukan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-4   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grInvalidDriver</a:t>
            </a:r>
            <a:r>
              <a:rPr lang="en-US" altLang="en-US" sz="1800" dirty="0" smtClean="0">
                <a:sym typeface="Wingdings" panose="05000000000000000000" pitchFamily="2" charset="2"/>
              </a:rPr>
              <a:t>   // driver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penggerak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grafis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salah</a:t>
            </a:r>
            <a:endParaRPr lang="en-US" altLang="en-US" sz="1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79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Faktor merancang </a:t>
            </a:r>
            <a:r>
              <a:rPr lang="id-ID" sz="4000" dirty="0"/>
              <a:t>antarmuka berbasis grafis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b="1" dirty="0"/>
              <a:t>Unit </a:t>
            </a:r>
            <a:r>
              <a:rPr lang="id-ID" b="1" dirty="0" smtClean="0"/>
              <a:t>Graph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Semacam berkas </a:t>
            </a:r>
            <a:r>
              <a:rPr lang="id-ID" b="1" dirty="0"/>
              <a:t>overlay </a:t>
            </a:r>
            <a:r>
              <a:rPr lang="id-ID" dirty="0"/>
              <a:t>yang </a:t>
            </a:r>
            <a:r>
              <a:rPr lang="id-ID" dirty="0" smtClean="0"/>
              <a:t>dapat dipanggil </a:t>
            </a:r>
            <a:r>
              <a:rPr lang="id-ID" dirty="0"/>
              <a:t>oleh sembarang program yang lain sesuai keperluannya.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Dalam Turbo Pascal</a:t>
            </a:r>
            <a:r>
              <a:rPr lang="id-ID" dirty="0" smtClean="0"/>
              <a:t> </a:t>
            </a:r>
            <a:r>
              <a:rPr lang="id-ID" dirty="0"/>
              <a:t>dikenal </a:t>
            </a:r>
            <a:r>
              <a:rPr lang="id-ID" dirty="0" smtClean="0"/>
              <a:t>sejumlah </a:t>
            </a:r>
            <a:r>
              <a:rPr lang="id-ID" b="1" dirty="0"/>
              <a:t>unit standar, antara lain dos, crt, printer, graph3, graph</a:t>
            </a:r>
            <a:r>
              <a:rPr lang="id-ID" b="1" dirty="0" smtClean="0"/>
              <a:t>. 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Unit </a:t>
            </a:r>
            <a:r>
              <a:rPr lang="id-ID" b="1" dirty="0" smtClean="0"/>
              <a:t>graph3</a:t>
            </a:r>
            <a:r>
              <a:rPr lang="id-ID" b="1" dirty="0"/>
              <a:t>, unit graph </a:t>
            </a:r>
            <a:r>
              <a:rPr lang="id-ID" dirty="0"/>
              <a:t>merupakan </a:t>
            </a:r>
            <a:r>
              <a:rPr lang="id-ID" b="1" dirty="0"/>
              <a:t>bagian</a:t>
            </a:r>
            <a:r>
              <a:rPr lang="id-ID" dirty="0"/>
              <a:t> </a:t>
            </a:r>
            <a:r>
              <a:rPr lang="id-ID" b="1" dirty="0"/>
              <a:t>utama dari </a:t>
            </a:r>
            <a:r>
              <a:rPr lang="id-ID" b="1" dirty="0" smtClean="0"/>
              <a:t>BGI</a:t>
            </a:r>
            <a:r>
              <a:rPr lang="id-ID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/>
              <a:t>Unit </a:t>
            </a:r>
            <a:r>
              <a:rPr lang="en-US" b="1" dirty="0" err="1"/>
              <a:t>dalam</a:t>
            </a:r>
            <a:r>
              <a:rPr lang="en-US" b="1" dirty="0"/>
              <a:t> Turbo Pascal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semacam</a:t>
            </a:r>
            <a:r>
              <a:rPr lang="en-US" b="1" dirty="0"/>
              <a:t> </a:t>
            </a:r>
            <a:r>
              <a:rPr lang="en-US" b="1" dirty="0" err="1"/>
              <a:t>berkas</a:t>
            </a:r>
            <a:r>
              <a:rPr lang="en-US" b="1" dirty="0"/>
              <a:t> overlay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/>
              <a:t>dipanggil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sembarang</a:t>
            </a:r>
            <a:r>
              <a:rPr lang="en-US" b="1" dirty="0"/>
              <a:t> program </a:t>
            </a:r>
            <a:r>
              <a:rPr lang="en-US" dirty="0"/>
              <a:t>lain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keperluannya</a:t>
            </a:r>
            <a:endParaRPr lang="id-ID" dirty="0"/>
          </a:p>
          <a:p>
            <a:r>
              <a:rPr lang="id-ID" b="1" dirty="0"/>
              <a:t>Penggerak </a:t>
            </a:r>
            <a:r>
              <a:rPr lang="id-ID" b="1" dirty="0" smtClean="0"/>
              <a:t>grafik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CGA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MCGA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Hercules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EGA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AT </a:t>
            </a:r>
            <a:r>
              <a:rPr lang="en-US" sz="2400" dirty="0" err="1"/>
              <a:t>dan</a:t>
            </a:r>
            <a:r>
              <a:rPr lang="en-US" sz="2400" dirty="0"/>
              <a:t> T 400 line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3270 pc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VGA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IBM 8514 </a:t>
            </a:r>
            <a:endParaRPr lang="id-ID" sz="24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90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id-ID" dirty="0"/>
              <a:t>Faktor merancang antarmuka berbasis grafis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spc="-1" dirty="0" err="1">
                <a:uFill>
                  <a:solidFill>
                    <a:srgbClr val="FFFFFF"/>
                  </a:solidFill>
                </a:uFill>
              </a:rPr>
              <a:t>Inisialisasi</a:t>
            </a:r>
            <a:r>
              <a:rPr lang="en-US" sz="3600" b="1" spc="-1" dirty="0">
                <a:uFill>
                  <a:solidFill>
                    <a:srgbClr val="FFFFFF"/>
                  </a:solidFill>
                </a:uFill>
              </a:rPr>
              <a:t> Mode </a:t>
            </a:r>
            <a:r>
              <a:rPr lang="en-US" sz="3600" b="1" spc="-1" dirty="0" err="1">
                <a:uFill>
                  <a:solidFill>
                    <a:srgbClr val="FFFFFF"/>
                  </a:solidFill>
                </a:uFill>
              </a:rPr>
              <a:t>Grafik</a:t>
            </a:r>
            <a:r>
              <a:rPr lang="en-US" sz="3600" b="1" spc="-1" dirty="0">
                <a:uFill>
                  <a:solidFill>
                    <a:srgbClr val="FFFFFF"/>
                  </a:solidFill>
                </a:uFill>
              </a:rPr>
              <a:t> </a:t>
            </a:r>
            <a:endParaRPr lang="id-ID" sz="3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erlin Sans FB Demi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 err="1"/>
              <a:t>Keadaan</a:t>
            </a:r>
            <a:r>
              <a:rPr lang="en-US" b="1" dirty="0"/>
              <a:t> normal Turbo Pascal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/>
              <a:t>mode </a:t>
            </a:r>
            <a:r>
              <a:rPr lang="en-US" b="1" dirty="0" err="1"/>
              <a:t>teks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dirty="0" err="1"/>
              <a:t>diinginkan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bekerja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mode </a:t>
            </a:r>
            <a:r>
              <a:rPr lang="en-US" b="1" dirty="0" err="1"/>
              <a:t>grafik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b="1" dirty="0" err="1"/>
              <a:t>inisialisasi</a:t>
            </a:r>
            <a:r>
              <a:rPr lang="en-US" b="1" dirty="0"/>
              <a:t>,</a:t>
            </a:r>
            <a:r>
              <a:rPr lang="en-US" dirty="0"/>
              <a:t> yang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b="1" dirty="0" err="1">
                <a:solidFill>
                  <a:srgbClr val="FF0000"/>
                </a:solidFill>
              </a:rPr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mendeteksi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mencocokkan</a:t>
            </a:r>
            <a:r>
              <a:rPr lang="en-US" b="1" dirty="0"/>
              <a:t> </a:t>
            </a:r>
            <a:r>
              <a:rPr lang="en-US" b="1" dirty="0" err="1"/>
              <a:t>penggerak</a:t>
            </a:r>
            <a:r>
              <a:rPr lang="en-US" b="1" dirty="0"/>
              <a:t>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resolusi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pPr algn="just"/>
            <a:r>
              <a:rPr lang="id-ID" sz="3600" b="1" dirty="0"/>
              <a:t>Mengakhiri Mode Grafik</a:t>
            </a:r>
            <a:endParaRPr lang="id-ID" sz="3600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Prosedur</a:t>
            </a:r>
            <a:r>
              <a:rPr lang="en-US" b="1" dirty="0"/>
              <a:t> Close Graph </a:t>
            </a:r>
            <a:r>
              <a:rPr lang="en-US" b="1" dirty="0" err="1"/>
              <a:t>dieksekusi</a:t>
            </a:r>
            <a:r>
              <a:rPr lang="en-US" b="1" dirty="0"/>
              <a:t>, Turbo Pascal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b="1" dirty="0" err="1"/>
              <a:t>tampilan</a:t>
            </a:r>
            <a:r>
              <a:rPr lang="en-US" dirty="0"/>
              <a:t> </a:t>
            </a:r>
            <a:r>
              <a:rPr lang="en-US" b="1" dirty="0" err="1"/>
              <a:t>ke</a:t>
            </a:r>
            <a:r>
              <a:rPr lang="en-US" b="1" dirty="0"/>
              <a:t> mode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b="1" dirty="0"/>
              <a:t>mode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dioperasikan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membebaskan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b="1" dirty="0" err="1"/>
              <a:t>pengingat</a:t>
            </a:r>
            <a:r>
              <a:rPr lang="en-US" dirty="0"/>
              <a:t> yang </a:t>
            </a:r>
            <a:r>
              <a:rPr lang="en-US" b="1" dirty="0" err="1"/>
              <a:t>disebut</a:t>
            </a:r>
            <a:r>
              <a:rPr lang="en-US" b="1" dirty="0"/>
              <a:t> heap</a:t>
            </a:r>
            <a:r>
              <a:rPr lang="en-US" dirty="0"/>
              <a:t>,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b="1" dirty="0" err="1"/>
              <a:t>dialoasikan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/>
              <a:t>graphics scan buffer. </a:t>
            </a:r>
          </a:p>
        </p:txBody>
      </p:sp>
    </p:spTree>
    <p:extLst>
      <p:ext uri="{BB962C8B-B14F-4D97-AF65-F5344CB8AC3E}">
        <p14:creationId xmlns:p14="http://schemas.microsoft.com/office/powerpoint/2010/main" val="37578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Faktor merancang antarmuka berbasis grafis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300" b="1" spc="-1" dirty="0" err="1">
                <a:uFill>
                  <a:solidFill>
                    <a:srgbClr val="FFFFFF"/>
                  </a:solidFill>
                </a:uFill>
              </a:rPr>
              <a:t>Pengaturan</a:t>
            </a:r>
            <a:r>
              <a:rPr lang="en-US" sz="33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300" b="1" spc="-1" dirty="0" err="1">
                <a:uFill>
                  <a:solidFill>
                    <a:srgbClr val="FFFFFF"/>
                  </a:solidFill>
                </a:uFill>
              </a:rPr>
              <a:t>Warna</a:t>
            </a:r>
            <a:r>
              <a:rPr lang="en-US" sz="33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300" b="1" spc="-1" dirty="0" err="1">
                <a:uFill>
                  <a:solidFill>
                    <a:srgbClr val="FFFFFF"/>
                  </a:solidFill>
                </a:uFill>
              </a:rPr>
              <a:t>Gambar</a:t>
            </a:r>
            <a:endParaRPr lang="id-ID" sz="3300" b="1" spc="-1" dirty="0">
              <a:uFill>
                <a:solidFill>
                  <a:srgbClr val="FFFFFF"/>
                </a:solidFill>
              </a:uFill>
            </a:endParaRPr>
          </a:p>
          <a:p>
            <a:pPr marL="691008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 err="1"/>
              <a:t>Mengatur</a:t>
            </a:r>
            <a:r>
              <a:rPr lang="en-US" sz="2200" b="1" dirty="0"/>
              <a:t> </a:t>
            </a:r>
            <a:r>
              <a:rPr lang="en-US" sz="2200" b="1" dirty="0" err="1"/>
              <a:t>warna</a:t>
            </a:r>
            <a:r>
              <a:rPr lang="en-US" sz="2200" b="1" dirty="0"/>
              <a:t> </a:t>
            </a:r>
            <a:r>
              <a:rPr lang="en-US" sz="2200" b="1" dirty="0" err="1"/>
              <a:t>latar</a:t>
            </a:r>
            <a:r>
              <a:rPr lang="en-US" sz="2200" b="1" dirty="0"/>
              <a:t> </a:t>
            </a:r>
            <a:r>
              <a:rPr lang="en-US" sz="2200" b="1" dirty="0" err="1"/>
              <a:t>depan</a:t>
            </a:r>
            <a:endParaRPr lang="en-US" sz="2200" b="1" dirty="0"/>
          </a:p>
          <a:p>
            <a:pPr marL="691008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 err="1"/>
              <a:t>Mengatur</a:t>
            </a:r>
            <a:r>
              <a:rPr lang="en-US" sz="2200" b="1" dirty="0"/>
              <a:t> </a:t>
            </a:r>
            <a:r>
              <a:rPr lang="en-US" sz="2200" b="1" dirty="0" err="1"/>
              <a:t>warna</a:t>
            </a:r>
            <a:r>
              <a:rPr lang="en-US" sz="2200" b="1" dirty="0"/>
              <a:t> </a:t>
            </a:r>
            <a:r>
              <a:rPr lang="en-US" sz="2200" b="1" dirty="0" err="1"/>
              <a:t>latar</a:t>
            </a:r>
            <a:r>
              <a:rPr lang="en-US" sz="2200" b="1" dirty="0"/>
              <a:t> </a:t>
            </a:r>
            <a:r>
              <a:rPr lang="en-US" sz="2200" b="1" dirty="0" err="1"/>
              <a:t>belakang</a:t>
            </a:r>
            <a:r>
              <a:rPr lang="en-US" sz="2200" dirty="0"/>
              <a:t>.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b="1" dirty="0" err="1"/>
              <a:t>prinsipnya</a:t>
            </a:r>
            <a:r>
              <a:rPr lang="en-US" sz="2200" dirty="0"/>
              <a:t> </a:t>
            </a:r>
            <a:r>
              <a:rPr lang="en-US" sz="2200" b="1" dirty="0" err="1" smtClean="0"/>
              <a:t>sama</a:t>
            </a:r>
            <a:r>
              <a:rPr lang="id-ID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b="1" dirty="0" err="1"/>
              <a:t>pengaturan</a:t>
            </a:r>
            <a:r>
              <a:rPr lang="en-US" sz="2200" b="1" dirty="0"/>
              <a:t> </a:t>
            </a:r>
            <a:r>
              <a:rPr lang="en-US" sz="2200" b="1" dirty="0" err="1"/>
              <a:t>warna</a:t>
            </a:r>
            <a:r>
              <a:rPr lang="en-US" sz="2200" b="1" dirty="0"/>
              <a:t> </a:t>
            </a:r>
            <a:r>
              <a:rPr lang="en-US" sz="2200" b="1" dirty="0" err="1"/>
              <a:t>latar</a:t>
            </a:r>
            <a:r>
              <a:rPr lang="en-US" sz="2200" b="1" dirty="0"/>
              <a:t> </a:t>
            </a:r>
            <a:r>
              <a:rPr lang="en-US" sz="2200" b="1" dirty="0" err="1"/>
              <a:t>depan</a:t>
            </a:r>
            <a:r>
              <a:rPr lang="en-US" sz="2200" dirty="0"/>
              <a:t>.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b="1" dirty="0"/>
              <a:t>normal</a:t>
            </a:r>
            <a:r>
              <a:rPr lang="en-US" sz="2200" dirty="0"/>
              <a:t> </a:t>
            </a:r>
            <a:r>
              <a:rPr lang="en-US" sz="2200" b="1" dirty="0" err="1" smtClean="0"/>
              <a:t>warna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latar</a:t>
            </a:r>
            <a:r>
              <a:rPr lang="id-ID" sz="2200" b="1" dirty="0" smtClean="0"/>
              <a:t> </a:t>
            </a:r>
            <a:r>
              <a:rPr lang="en-US" sz="2200" b="1" dirty="0" err="1" smtClean="0"/>
              <a:t>belakang</a:t>
            </a:r>
            <a:r>
              <a:rPr lang="en-US" sz="2200" b="1" dirty="0" smtClean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</a:t>
            </a:r>
            <a:r>
              <a:rPr lang="en-US" sz="2200" b="1" dirty="0" err="1"/>
              <a:t>hitam</a:t>
            </a:r>
            <a:r>
              <a:rPr lang="en-US" sz="2200" b="1" dirty="0"/>
              <a:t>. </a:t>
            </a:r>
          </a:p>
          <a:p>
            <a:pPr marL="691008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 err="1"/>
              <a:t>Warna</a:t>
            </a:r>
            <a:r>
              <a:rPr lang="en-US" sz="2200" b="1" dirty="0"/>
              <a:t> </a:t>
            </a:r>
            <a:r>
              <a:rPr lang="en-US" sz="2200" b="1" dirty="0" err="1"/>
              <a:t>aktif</a:t>
            </a:r>
            <a:r>
              <a:rPr lang="en-US" sz="2200" b="1" dirty="0"/>
              <a:t> </a:t>
            </a:r>
          </a:p>
          <a:p>
            <a:pPr marL="691008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 err="1"/>
              <a:t>Maksimum</a:t>
            </a:r>
            <a:r>
              <a:rPr lang="en-US" sz="2200" b="1" dirty="0"/>
              <a:t> </a:t>
            </a:r>
            <a:r>
              <a:rPr lang="en-US" sz="2200" b="1" dirty="0" err="1"/>
              <a:t>warna</a:t>
            </a:r>
            <a:endParaRPr lang="id-ID" sz="2200" b="1" dirty="0"/>
          </a:p>
          <a:p>
            <a:r>
              <a:rPr lang="en-US" sz="3300" b="1" spc="-1" dirty="0" err="1">
                <a:uFill>
                  <a:solidFill>
                    <a:srgbClr val="FFFFFF"/>
                  </a:solidFill>
                </a:uFill>
              </a:rPr>
              <a:t>Kursor</a:t>
            </a:r>
            <a:r>
              <a:rPr lang="en-US" sz="33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300" b="1" spc="-1" dirty="0" err="1">
                <a:uFill>
                  <a:solidFill>
                    <a:srgbClr val="FFFFFF"/>
                  </a:solidFill>
                </a:uFill>
              </a:rPr>
              <a:t>Grafis</a:t>
            </a:r>
            <a:endParaRPr lang="id-ID" sz="3300" b="1" spc="-1" dirty="0">
              <a:uFill>
                <a:solidFill>
                  <a:srgbClr val="FFFFFF"/>
                </a:solidFill>
              </a:uFill>
            </a:endParaRPr>
          </a:p>
          <a:p>
            <a:pPr marL="804863" lvl="1" indent="-2667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id-ID" sz="2000" dirty="0"/>
              <a:t>menggambar suatu objek grafik pada lokasi yang tertentu dibutuhkan suatu titik acuan. </a:t>
            </a:r>
            <a:endParaRPr lang="id-ID" sz="2000" dirty="0" smtClean="0"/>
          </a:p>
          <a:p>
            <a:pPr marL="804863" lvl="1" indent="-2667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id-ID" sz="2000" dirty="0"/>
              <a:t>Titik acuan ini digunakan sebagai patokan yang dijadikan titik awal penggambaran/ pembuatan objek grafik</a:t>
            </a:r>
            <a:endParaRPr lang="id-ID" sz="1900" dirty="0" smtClean="0"/>
          </a:p>
          <a:p>
            <a:pPr marL="804863" lvl="1" indent="-2667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1900" dirty="0" err="1" smtClean="0"/>
              <a:t>Memindah</a:t>
            </a:r>
            <a:r>
              <a:rPr lang="en-US" sz="1900" dirty="0" smtClean="0"/>
              <a:t> </a:t>
            </a:r>
            <a:r>
              <a:rPr lang="en-US" sz="1900" dirty="0" err="1" smtClean="0"/>
              <a:t>cp</a:t>
            </a:r>
            <a:r>
              <a:rPr lang="id-ID" sz="1900" dirty="0" smtClean="0"/>
              <a:t> (</a:t>
            </a:r>
            <a:r>
              <a:rPr lang="id-ID" sz="2000" dirty="0"/>
              <a:t>current </a:t>
            </a:r>
            <a:r>
              <a:rPr lang="id-ID" sz="2000" dirty="0" smtClean="0"/>
              <a:t>pointer)</a:t>
            </a:r>
            <a:r>
              <a:rPr lang="en-US" sz="1900" dirty="0" smtClean="0"/>
              <a:t> </a:t>
            </a:r>
            <a:r>
              <a:rPr lang="en-US" sz="1900" dirty="0" err="1"/>
              <a:t>secara</a:t>
            </a:r>
            <a:r>
              <a:rPr lang="en-US" sz="1900" dirty="0"/>
              <a:t> </a:t>
            </a:r>
            <a:r>
              <a:rPr lang="en-US" sz="1900" dirty="0" err="1"/>
              <a:t>absolut</a:t>
            </a:r>
            <a:r>
              <a:rPr lang="en-US" sz="1900" dirty="0"/>
              <a:t> </a:t>
            </a:r>
            <a:r>
              <a:rPr lang="id-ID" sz="1900" dirty="0" smtClean="0"/>
              <a:t> dan </a:t>
            </a:r>
            <a:r>
              <a:rPr lang="en-US" sz="1900" dirty="0" err="1" smtClean="0"/>
              <a:t>secara</a:t>
            </a:r>
            <a:r>
              <a:rPr lang="en-US" sz="1900" dirty="0" smtClean="0"/>
              <a:t> </a:t>
            </a:r>
            <a:r>
              <a:rPr lang="en-US" sz="1900" dirty="0" err="1"/>
              <a:t>relatif</a:t>
            </a:r>
            <a:r>
              <a:rPr lang="en-US" sz="1900" dirty="0"/>
              <a:t> </a:t>
            </a:r>
          </a:p>
          <a:p>
            <a:pPr marL="804863" lvl="1" indent="-2667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id-ID" sz="2000" dirty="0"/>
              <a:t>Pemindahan secara absolut dilakukan dengan langsung memberikan nilai koordinat untuk posisi CP yang baru tanpa terpengaruh oleh posisi CP sebelumnya.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474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Faktor merancang antarmuka berbasis grafis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spc="-1" dirty="0" err="1" smtClean="0">
                <a:uFill>
                  <a:solidFill>
                    <a:srgbClr val="FFFFFF"/>
                  </a:solidFill>
                </a:uFill>
              </a:rPr>
              <a:t>Menggambar</a:t>
            </a:r>
            <a:r>
              <a:rPr lang="en-US" sz="3400" b="1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400" b="1" spc="-1" dirty="0" err="1">
                <a:uFill>
                  <a:solidFill>
                    <a:srgbClr val="FFFFFF"/>
                  </a:solidFill>
                </a:uFill>
              </a:rPr>
              <a:t>Titik</a:t>
            </a:r>
            <a:r>
              <a:rPr lang="en-US" sz="3400" b="1" spc="-1" dirty="0"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Mode </a:t>
            </a:r>
            <a:r>
              <a:rPr lang="id-ID" b="1" dirty="0"/>
              <a:t>grafik </a:t>
            </a:r>
            <a:r>
              <a:rPr lang="id-ID" dirty="0"/>
              <a:t>yang memanfaatkan </a:t>
            </a:r>
            <a:r>
              <a:rPr lang="id-ID" b="1" dirty="0"/>
              <a:t>fasilitas BGI </a:t>
            </a:r>
            <a:r>
              <a:rPr lang="id-ID" dirty="0"/>
              <a:t>di dalam Turbo Pascal</a:t>
            </a:r>
            <a:r>
              <a:rPr lang="id-ID" dirty="0" smtClean="0"/>
              <a:t>,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Titik </a:t>
            </a:r>
            <a:r>
              <a:rPr lang="id-ID" dirty="0"/>
              <a:t>merupakan elemen terkecil dari suatu objek grafik</a:t>
            </a:r>
            <a:r>
              <a:rPr lang="id-ID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Suatu </a:t>
            </a:r>
            <a:r>
              <a:rPr lang="id-ID" dirty="0"/>
              <a:t>layar penampil dapat membangkitkan suatu titik yang disebut sebagai piksel.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Titik </a:t>
            </a:r>
            <a:r>
              <a:rPr lang="id-ID" dirty="0"/>
              <a:t>dalam pemrograman grafik dengan Turbo Pascal dibangkitkan berdasarkan data digital yang terdapat dalam pengingat digital.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Nilai </a:t>
            </a:r>
            <a:r>
              <a:rPr lang="id-ID" dirty="0"/>
              <a:t>0 berarti piksel dalam keadaan mati, dan nilai 1 menunjukkan bahwa piksel dalam keadaan hidup (Insap Santosa, 22).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488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Faktor merancang antarmuka berbasis grafis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Menggambar</a:t>
            </a:r>
            <a:r>
              <a:rPr lang="en-US" sz="39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Garis</a:t>
            </a:r>
            <a:endParaRPr lang="id-ID" sz="3900" b="1" spc="-1" dirty="0">
              <a:uFill>
                <a:solidFill>
                  <a:srgbClr val="FFFFFF"/>
                </a:solidFill>
              </a:uFill>
            </a:endParaRPr>
          </a:p>
          <a:p>
            <a:pPr marL="804863" lvl="1" indent="-360363" algn="just">
              <a:lnSpc>
                <a:spcPct val="120000"/>
              </a:lnSpc>
              <a:buSzPct val="80000"/>
              <a:buFont typeface="Wingdings" panose="05000000000000000000" pitchFamily="2" charset="2"/>
              <a:buChar char="§"/>
            </a:pPr>
            <a:r>
              <a:rPr lang="id-ID" sz="2000" dirty="0"/>
              <a:t>Suatu garis pada dasarnya tersusun dari kumpulan titik dengan jarak yang sangat dekat sehingga seolah-olah bukan tersusun dari kumpulan titik. </a:t>
            </a:r>
            <a:endParaRPr lang="id-ID" sz="2200" b="1" dirty="0" smtClean="0"/>
          </a:p>
          <a:p>
            <a:pPr marL="804863" lvl="1" indent="-360363" algn="just">
              <a:lnSpc>
                <a:spcPct val="12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Produser</a:t>
            </a:r>
            <a:r>
              <a:rPr lang="en-US" sz="2200" b="1" dirty="0" smtClean="0"/>
              <a:t> </a:t>
            </a:r>
            <a:r>
              <a:rPr lang="en-US" sz="2200" b="1" dirty="0"/>
              <a:t>line</a:t>
            </a:r>
            <a:r>
              <a:rPr lang="en-US" sz="2200" dirty="0"/>
              <a:t>. </a:t>
            </a:r>
            <a:r>
              <a:rPr lang="en-US" sz="2200" b="1" dirty="0" err="1"/>
              <a:t>Produser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b="1" dirty="0" err="1"/>
              <a:t>menggambar</a:t>
            </a:r>
            <a:r>
              <a:rPr lang="en-US" sz="2200" b="1" dirty="0"/>
              <a:t> </a:t>
            </a:r>
            <a:r>
              <a:rPr lang="en-US" sz="2200" b="1" dirty="0" err="1"/>
              <a:t>garis</a:t>
            </a:r>
            <a:r>
              <a:rPr lang="en-US" sz="2200" b="1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b="1" dirty="0" err="1"/>
              <a:t>titik</a:t>
            </a:r>
            <a:r>
              <a:rPr lang="en-US" sz="2200" b="1" dirty="0"/>
              <a:t> </a:t>
            </a:r>
            <a:r>
              <a:rPr lang="en-US" sz="2200" b="1" dirty="0" err="1"/>
              <a:t>ujung</a:t>
            </a:r>
            <a:r>
              <a:rPr lang="en-US" sz="2200" b="1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b="1" dirty="0" err="1"/>
              <a:t>titik</a:t>
            </a:r>
            <a:r>
              <a:rPr lang="en-US" sz="2200" b="1" dirty="0"/>
              <a:t> </a:t>
            </a:r>
            <a:r>
              <a:rPr lang="en-US" sz="2200" b="1" dirty="0" err="1"/>
              <a:t>pangkal</a:t>
            </a:r>
            <a:r>
              <a:rPr lang="en-US" sz="2200" b="1" dirty="0"/>
              <a:t> </a:t>
            </a:r>
            <a:r>
              <a:rPr lang="en-US" sz="2200" dirty="0"/>
              <a:t>yang </a:t>
            </a:r>
            <a:r>
              <a:rPr lang="en-US" sz="2200" b="1" dirty="0" err="1"/>
              <a:t>koordinatnya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r>
              <a:rPr lang="en-US" sz="2200" dirty="0"/>
              <a:t>. </a:t>
            </a:r>
          </a:p>
          <a:p>
            <a:pPr marL="804863" lvl="1" indent="-360363" algn="just">
              <a:lnSpc>
                <a:spcPct val="12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200" b="1" dirty="0" err="1"/>
              <a:t>Produser</a:t>
            </a:r>
            <a:r>
              <a:rPr lang="en-US" sz="2200" b="1" dirty="0"/>
              <a:t> </a:t>
            </a:r>
            <a:r>
              <a:rPr lang="en-US" sz="2200" b="1" dirty="0" err="1"/>
              <a:t>lineto</a:t>
            </a:r>
            <a:r>
              <a:rPr lang="en-US" sz="2200" dirty="0"/>
              <a:t>. </a:t>
            </a:r>
            <a:r>
              <a:rPr lang="id-ID" sz="2000" dirty="0"/>
              <a:t>peranan kursor grafis sangat penting karena posisi CP berguna sebagai titik awal penggambaran. </a:t>
            </a:r>
            <a:r>
              <a:rPr lang="en-US" sz="2200" dirty="0" smtClean="0"/>
              <a:t> </a:t>
            </a:r>
            <a:endParaRPr lang="en-US" sz="2200" dirty="0"/>
          </a:p>
          <a:p>
            <a:pPr marL="804863" lvl="1" indent="-360363" algn="just">
              <a:lnSpc>
                <a:spcPct val="12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200" b="1" dirty="0" err="1"/>
              <a:t>Lineral</a:t>
            </a:r>
            <a:r>
              <a:rPr lang="en-US" sz="2200" b="1" dirty="0"/>
              <a:t>.</a:t>
            </a:r>
            <a:r>
              <a:rPr lang="en-US" sz="2200" dirty="0"/>
              <a:t> </a:t>
            </a:r>
            <a:r>
              <a:rPr lang="en-US" sz="2200" dirty="0" err="1"/>
              <a:t>Mempunyai</a:t>
            </a:r>
            <a:r>
              <a:rPr lang="en-US" sz="2200" dirty="0"/>
              <a:t> </a:t>
            </a:r>
            <a:r>
              <a:rPr lang="en-US" sz="2200" dirty="0" err="1"/>
              <a:t>kegunaan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menggambar</a:t>
            </a:r>
            <a:r>
              <a:rPr lang="en-US" sz="2200" dirty="0"/>
              <a:t> </a:t>
            </a:r>
            <a:r>
              <a:rPr lang="en-US" sz="2200" dirty="0" err="1"/>
              <a:t>garis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posisi</a:t>
            </a:r>
            <a:r>
              <a:rPr lang="en-US" sz="2200" dirty="0"/>
              <a:t> </a:t>
            </a:r>
            <a:r>
              <a:rPr lang="en-US" sz="2200" dirty="0" err="1"/>
              <a:t>cp</a:t>
            </a:r>
            <a:r>
              <a:rPr lang="en-US" sz="2200" dirty="0"/>
              <a:t> </a:t>
            </a:r>
            <a:r>
              <a:rPr lang="en-US" sz="2200" dirty="0" err="1"/>
              <a:t>ketitik</a:t>
            </a:r>
            <a:r>
              <a:rPr lang="en-US" sz="2200" dirty="0"/>
              <a:t> lain yang </a:t>
            </a:r>
            <a:r>
              <a:rPr lang="en-US" sz="2200" dirty="0" err="1"/>
              <a:t>koordinatnya</a:t>
            </a:r>
            <a:r>
              <a:rPr lang="en-US" sz="2200" dirty="0"/>
              <a:t> </a:t>
            </a:r>
            <a:r>
              <a:rPr lang="en-US" sz="2200" dirty="0" err="1"/>
              <a:t>ditentukan</a:t>
            </a:r>
            <a:r>
              <a:rPr lang="en-US" sz="2200" dirty="0"/>
              <a:t>. </a:t>
            </a:r>
          </a:p>
          <a:p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Menggambar</a:t>
            </a:r>
            <a:r>
              <a:rPr lang="en-US" sz="39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Kotak</a:t>
            </a:r>
            <a:endParaRPr lang="id-ID" sz="3900" b="1" spc="-1" dirty="0">
              <a:uFill>
                <a:solidFill>
                  <a:srgbClr val="FFFFFF"/>
                </a:solidFill>
              </a:u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b="1" dirty="0" err="1"/>
              <a:t>Bentuk</a:t>
            </a:r>
            <a:r>
              <a:rPr lang="en-US" sz="1800" b="1" dirty="0"/>
              <a:t> </a:t>
            </a:r>
            <a:r>
              <a:rPr lang="en-US" sz="1800" b="1" dirty="0" err="1"/>
              <a:t>kotak</a:t>
            </a:r>
            <a:r>
              <a:rPr lang="en-US" sz="1800" b="1" dirty="0"/>
              <a:t> </a:t>
            </a:r>
            <a:r>
              <a:rPr lang="en-US" sz="1800" b="1" dirty="0" err="1"/>
              <a:t>atau</a:t>
            </a:r>
            <a:r>
              <a:rPr lang="en-US" sz="1800" b="1" dirty="0"/>
              <a:t> 4 </a:t>
            </a:r>
            <a:r>
              <a:rPr lang="en-US" sz="1800" b="1" dirty="0" err="1"/>
              <a:t>persegi</a:t>
            </a:r>
            <a:r>
              <a:rPr lang="en-US" sz="1800" b="1" dirty="0"/>
              <a:t> </a:t>
            </a:r>
            <a:r>
              <a:rPr lang="en-US" sz="1800" b="1" dirty="0" err="1"/>
              <a:t>panjang</a:t>
            </a:r>
            <a:r>
              <a:rPr lang="en-US" sz="1800" dirty="0"/>
              <a:t>,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b="1" dirty="0" err="1"/>
              <a:t>bentuk</a:t>
            </a:r>
            <a:r>
              <a:rPr lang="en-US" sz="1800" b="1" dirty="0"/>
              <a:t> </a:t>
            </a:r>
            <a:r>
              <a:rPr lang="en-US" sz="1800" b="1" dirty="0" err="1"/>
              <a:t>geometri</a:t>
            </a:r>
            <a:r>
              <a:rPr lang="en-US" sz="1800" b="1" dirty="0"/>
              <a:t> </a:t>
            </a:r>
            <a:r>
              <a:rPr lang="en-US" sz="1800" dirty="0"/>
              <a:t>yang </a:t>
            </a:r>
            <a:r>
              <a:rPr lang="en-US" sz="1800" b="1" dirty="0" err="1"/>
              <a:t>sederhana</a:t>
            </a:r>
            <a:r>
              <a:rPr lang="en-US" sz="1800" dirty="0"/>
              <a:t>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b="1" dirty="0" err="1"/>
              <a:t>rsusun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b="1" dirty="0"/>
              <a:t>2 </a:t>
            </a:r>
            <a:r>
              <a:rPr lang="en-US" sz="1800" b="1" dirty="0" err="1"/>
              <a:t>pasang</a:t>
            </a:r>
            <a:r>
              <a:rPr lang="en-US" sz="1800" b="1" dirty="0"/>
              <a:t> </a:t>
            </a:r>
            <a:r>
              <a:rPr lang="en-US" sz="1800" b="1" dirty="0" err="1"/>
              <a:t>garis</a:t>
            </a:r>
            <a:r>
              <a:rPr lang="en-US" sz="1800" b="1" dirty="0"/>
              <a:t> </a:t>
            </a:r>
            <a:r>
              <a:rPr lang="en-US" sz="1800" dirty="0"/>
              <a:t>yang </a:t>
            </a:r>
            <a:r>
              <a:rPr lang="en-US" sz="1800" b="1" dirty="0" err="1"/>
              <a:t>setiap</a:t>
            </a:r>
            <a:r>
              <a:rPr lang="en-US" sz="1800" b="1" dirty="0"/>
              <a:t> </a:t>
            </a:r>
            <a:r>
              <a:rPr lang="en-US" sz="1800" b="1" dirty="0" err="1"/>
              <a:t>pasangnya</a:t>
            </a:r>
            <a:r>
              <a:rPr lang="en-US" sz="1800" b="1" dirty="0"/>
              <a:t> </a:t>
            </a:r>
            <a:r>
              <a:rPr lang="en-US" sz="1800" b="1" dirty="0" err="1"/>
              <a:t>saling</a:t>
            </a:r>
            <a:r>
              <a:rPr lang="en-US" sz="1800" b="1" dirty="0"/>
              <a:t> </a:t>
            </a:r>
            <a:r>
              <a:rPr lang="en-US" sz="1800" b="1" dirty="0" err="1"/>
              <a:t>sejajar</a:t>
            </a:r>
            <a:r>
              <a:rPr lang="en-US" sz="1800" b="1" dirty="0"/>
              <a:t> </a:t>
            </a:r>
            <a:r>
              <a:rPr lang="en-US" sz="1800" b="1" dirty="0" err="1"/>
              <a:t>satu</a:t>
            </a:r>
            <a:r>
              <a:rPr lang="en-US" sz="1800" b="1" dirty="0"/>
              <a:t> </a:t>
            </a:r>
            <a:r>
              <a:rPr lang="en-US" sz="1800" b="1" dirty="0" err="1"/>
              <a:t>sama</a:t>
            </a:r>
            <a:r>
              <a:rPr lang="en-US" sz="1800" b="1" dirty="0"/>
              <a:t> lain.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55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Faktor merancang antarmuka berbasis grafis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600" b="1" spc="-1" dirty="0" err="1">
                <a:uFill>
                  <a:solidFill>
                    <a:srgbClr val="FFFFFF"/>
                  </a:solidFill>
                </a:uFill>
              </a:rPr>
              <a:t>Penulisan</a:t>
            </a:r>
            <a:r>
              <a:rPr lang="en-US" sz="56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5600" b="1" spc="-1" dirty="0" err="1">
                <a:uFill>
                  <a:solidFill>
                    <a:srgbClr val="FFFFFF"/>
                  </a:solidFill>
                </a:uFill>
              </a:rPr>
              <a:t>Teks</a:t>
            </a:r>
            <a:r>
              <a:rPr lang="en-US" sz="56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5600" b="1" spc="-1" dirty="0" err="1">
                <a:uFill>
                  <a:solidFill>
                    <a:srgbClr val="FFFFFF"/>
                  </a:solidFill>
                </a:uFill>
              </a:rPr>
              <a:t>Grafis</a:t>
            </a:r>
            <a:endParaRPr lang="id-ID" sz="5600" b="1" spc="-1" dirty="0">
              <a:uFill>
                <a:solidFill>
                  <a:srgbClr val="FFFFFF"/>
                </a:solidFill>
              </a:uFill>
            </a:endParaRPr>
          </a:p>
          <a:p>
            <a:pPr marL="633413" indent="-269875">
              <a:lnSpc>
                <a:spcPct val="100000"/>
              </a:lnSpc>
              <a:buFont typeface="+mj-lt"/>
              <a:buAutoNum type="arabicPeriod"/>
            </a:pPr>
            <a:r>
              <a:rPr lang="id-ID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Menulis </a:t>
            </a:r>
            <a:r>
              <a:rPr lang="id-ID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teks</a:t>
            </a:r>
          </a:p>
          <a:p>
            <a:pPr marL="901700" lvl="2" indent="-26987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d-ID" sz="2700" b="1" dirty="0"/>
              <a:t>Produser outtext </a:t>
            </a:r>
            <a:r>
              <a:rPr lang="id-ID" sz="2700" dirty="0"/>
              <a:t>digunakan untuk </a:t>
            </a:r>
            <a:r>
              <a:rPr lang="id-ID" sz="2700" b="1" dirty="0"/>
              <a:t>menuliskan teks </a:t>
            </a:r>
            <a:r>
              <a:rPr lang="id-ID" sz="2700" dirty="0"/>
              <a:t>dimulai dari </a:t>
            </a:r>
            <a:r>
              <a:rPr lang="id-ID" sz="2700" b="1" dirty="0"/>
              <a:t>posisi cp</a:t>
            </a:r>
            <a:r>
              <a:rPr lang="id-ID" sz="2700" dirty="0"/>
              <a:t>, dan </a:t>
            </a:r>
            <a:r>
              <a:rPr lang="id-ID" sz="2700" b="1" dirty="0"/>
              <a:t>setelah teks tersebut ditulis</a:t>
            </a:r>
            <a:r>
              <a:rPr lang="id-ID" sz="2700" dirty="0"/>
              <a:t>, posisi cpnya dapat berubah (diperbarui secara otomatos). </a:t>
            </a:r>
          </a:p>
          <a:p>
            <a:pPr marL="901700" lvl="2" indent="-26987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d-ID" sz="2700" b="1" dirty="0"/>
              <a:t>Produser outtextnya </a:t>
            </a:r>
            <a:r>
              <a:rPr lang="id-ID" sz="2700" dirty="0"/>
              <a:t>mempunyai kegunaan hampir sama dengan produser outtext.</a:t>
            </a:r>
          </a:p>
          <a:p>
            <a:pPr marL="609600" indent="-341313" algn="just">
              <a:lnSpc>
                <a:spcPct val="100000"/>
              </a:lnSpc>
              <a:buFont typeface="+mj-lt"/>
              <a:buAutoNum type="arabicPeriod"/>
            </a:pPr>
            <a:r>
              <a:rPr lang="id-ID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Mengatur </a:t>
            </a:r>
            <a:r>
              <a:rPr lang="id-ID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font dan ukuran karakter</a:t>
            </a:r>
          </a:p>
          <a:p>
            <a:pPr marL="609600" indent="-341313" algn="just">
              <a:lnSpc>
                <a:spcPct val="100000"/>
              </a:lnSpc>
              <a:buFont typeface="+mj-lt"/>
              <a:buAutoNum type="arabicPeriod"/>
            </a:pPr>
            <a:r>
              <a:rPr lang="id-ID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Mengatur </a:t>
            </a:r>
            <a:r>
              <a:rPr lang="id-ID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perapian teks</a:t>
            </a:r>
            <a:r>
              <a:rPr lang="id-ID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Untuk keperluaan tertentu, ada kemungkinannya anda harus mencetak teks secar rapi </a:t>
            </a:r>
            <a:r>
              <a:rPr lang="id-ID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tengah (center justified) </a:t>
            </a:r>
            <a:r>
              <a:rPr lang="id-ID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atau rapi kanan </a:t>
            </a:r>
            <a:r>
              <a:rPr lang="id-ID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(right justified) </a:t>
            </a:r>
            <a:r>
              <a:rPr lang="id-ID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pengaturan perapian teks ditentukan atas dasar posisi cp. </a:t>
            </a:r>
          </a:p>
          <a:p>
            <a:pPr marL="609600" indent="-341313" algn="just">
              <a:lnSpc>
                <a:spcPct val="100000"/>
              </a:lnSpc>
              <a:buFont typeface="+mj-lt"/>
              <a:buAutoNum type="arabicPeriod"/>
            </a:pPr>
            <a:r>
              <a:rPr lang="id-ID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Lebar </a:t>
            </a:r>
            <a:r>
              <a:rPr lang="id-ID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dan tinggi karakter</a:t>
            </a:r>
            <a:r>
              <a:rPr lang="id-ID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Dua fungsi yang dimaksud adalah textwidht yang digunakan untuk mengetahui lebar huruf, dan fungsi textheight yang digunakan untuk mengetahui</a:t>
            </a:r>
            <a:r>
              <a:rPr lang="id-ID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rlin Sans FB Demi" pitchFamily="34" charset="0"/>
              </a:rPr>
              <a:t>. </a:t>
            </a:r>
            <a:endParaRPr lang="id-ID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Faktor merancang antarmuka berbasis grafis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Pengaturan</a:t>
            </a:r>
            <a:r>
              <a:rPr lang="en-US" sz="39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Teks</a:t>
            </a:r>
            <a:r>
              <a:rPr lang="en-US" sz="39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Otomatis</a:t>
            </a:r>
            <a:endParaRPr lang="id-ID" sz="3900" b="1" spc="-1" dirty="0">
              <a:uFill>
                <a:solidFill>
                  <a:srgbClr val="FFFFFF"/>
                </a:solidFill>
              </a:u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err="1"/>
              <a:t>Satu</a:t>
            </a:r>
            <a:r>
              <a:rPr lang="en-US" sz="2800" dirty="0"/>
              <a:t> program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mengatur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otomatis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persis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kotak</a:t>
            </a:r>
            <a:r>
              <a:rPr lang="en-US" sz="2800" dirty="0"/>
              <a:t> yang </a:t>
            </a: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terlebih</a:t>
            </a:r>
            <a:r>
              <a:rPr lang="en-US" sz="2800" dirty="0"/>
              <a:t> </a:t>
            </a:r>
            <a:r>
              <a:rPr lang="en-US" sz="2800" dirty="0" err="1"/>
              <a:t>dahulu</a:t>
            </a:r>
            <a:r>
              <a:rPr lang="en-US" sz="2800" dirty="0"/>
              <a:t>.</a:t>
            </a:r>
            <a:endParaRPr lang="id-ID" sz="2800" dirty="0"/>
          </a:p>
          <a:p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Pengoperasian</a:t>
            </a:r>
            <a:r>
              <a:rPr lang="en-US" sz="3900" b="1" spc="-1" dirty="0">
                <a:uFill>
                  <a:solidFill>
                    <a:srgbClr val="FFFFFF"/>
                  </a:solidFill>
                </a:uFill>
              </a:rPr>
              <a:t> Viewport</a:t>
            </a:r>
            <a:endParaRPr lang="id-ID" sz="3900" b="1" spc="-1" dirty="0">
              <a:uFill>
                <a:solidFill>
                  <a:srgbClr val="FFFFFF"/>
                </a:solidFill>
              </a:uFill>
            </a:endParaRPr>
          </a:p>
          <a:p>
            <a:pPr marL="46242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Pengaturan</a:t>
            </a:r>
            <a:r>
              <a:rPr lang="en-US" dirty="0"/>
              <a:t> viewport. Viewport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produser</a:t>
            </a:r>
            <a:r>
              <a:rPr lang="en-US" dirty="0"/>
              <a:t> set viewport. </a:t>
            </a:r>
          </a:p>
          <a:p>
            <a:pPr marL="46242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Menghapus</a:t>
            </a:r>
            <a:r>
              <a:rPr lang="en-US" dirty="0"/>
              <a:t> viewport. </a:t>
            </a:r>
            <a:r>
              <a:rPr lang="en-US" dirty="0" err="1"/>
              <a:t>Produser</a:t>
            </a:r>
            <a:r>
              <a:rPr lang="en-US" dirty="0"/>
              <a:t> clear device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, </a:t>
            </a:r>
            <a:r>
              <a:rPr lang="en-US" dirty="0" err="1"/>
              <a:t>sehigga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(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).</a:t>
            </a:r>
          </a:p>
          <a:p>
            <a:pPr marL="46242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viewport. </a:t>
            </a:r>
            <a:r>
              <a:rPr lang="en-US" dirty="0" err="1"/>
              <a:t>Posisi</a:t>
            </a:r>
            <a:r>
              <a:rPr lang="en-US" dirty="0"/>
              <a:t> viewport yang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produser</a:t>
            </a:r>
            <a:r>
              <a:rPr lang="en-US" dirty="0"/>
              <a:t> get view settings.</a:t>
            </a:r>
          </a:p>
        </p:txBody>
      </p:sp>
    </p:spTree>
    <p:extLst>
      <p:ext uri="{BB962C8B-B14F-4D97-AF65-F5344CB8AC3E}">
        <p14:creationId xmlns:p14="http://schemas.microsoft.com/office/powerpoint/2010/main" val="10197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b="1" dirty="0" smtClean="0"/>
              <a:t>D</a:t>
            </a:r>
            <a:r>
              <a:rPr lang="id-ID" sz="3200" b="1" dirty="0" smtClean="0"/>
              <a:t>e</a:t>
            </a:r>
            <a:r>
              <a:rPr lang="en-GB" sz="3200" b="1" dirty="0" err="1" smtClean="0"/>
              <a:t>sain</a:t>
            </a:r>
            <a:r>
              <a:rPr lang="en-GB" sz="3200" b="1" dirty="0" smtClean="0"/>
              <a:t> </a:t>
            </a:r>
            <a:r>
              <a:rPr lang="en-GB" sz="3200" b="1" dirty="0"/>
              <a:t>menu </a:t>
            </a:r>
            <a:r>
              <a:rPr lang="en-GB" sz="3200" dirty="0"/>
              <a:t>yang </a:t>
            </a:r>
            <a:r>
              <a:rPr lang="en-GB" sz="3200" b="1" dirty="0" err="1"/>
              <a:t>baik</a:t>
            </a:r>
            <a:r>
              <a:rPr lang="en-GB" sz="3200" dirty="0"/>
              <a:t> </a:t>
            </a:r>
            <a:r>
              <a:rPr lang="en-GB" sz="3200" dirty="0" err="1"/>
              <a:t>secara</a:t>
            </a:r>
            <a:r>
              <a:rPr lang="en-GB" sz="3200" dirty="0"/>
              <a:t> </a:t>
            </a:r>
            <a:r>
              <a:rPr lang="en-GB" sz="3200" b="1" dirty="0" err="1"/>
              <a:t>hati-hati</a:t>
            </a:r>
            <a:r>
              <a:rPr lang="en-GB" sz="3200" dirty="0"/>
              <a:t> </a:t>
            </a:r>
            <a:r>
              <a:rPr lang="en-GB" sz="3200" b="1" dirty="0" err="1"/>
              <a:t>dibangun</a:t>
            </a:r>
            <a:r>
              <a:rPr lang="en-GB" sz="3200" b="1" dirty="0"/>
              <a:t> </a:t>
            </a:r>
            <a:r>
              <a:rPr lang="en-GB" sz="3200" dirty="0" err="1"/>
              <a:t>supaya</a:t>
            </a:r>
            <a:r>
              <a:rPr lang="en-GB" sz="3200" dirty="0"/>
              <a:t> </a:t>
            </a:r>
            <a:r>
              <a:rPr lang="en-GB" sz="3200" b="1" dirty="0" err="1"/>
              <a:t>memberi</a:t>
            </a:r>
            <a:r>
              <a:rPr lang="en-GB" sz="3200" b="1" dirty="0"/>
              <a:t> </a:t>
            </a:r>
            <a:r>
              <a:rPr lang="en-GB" sz="3200" b="1" dirty="0" err="1"/>
              <a:t>umpan</a:t>
            </a:r>
            <a:r>
              <a:rPr lang="en-GB" sz="3200" b="1" dirty="0"/>
              <a:t> </a:t>
            </a:r>
            <a:r>
              <a:rPr lang="en-GB" sz="3200" b="1" dirty="0" err="1"/>
              <a:t>balik</a:t>
            </a:r>
            <a:r>
              <a:rPr lang="en-GB" sz="3200" b="1" dirty="0"/>
              <a:t> </a:t>
            </a:r>
            <a:r>
              <a:rPr lang="en-GB" sz="3200" dirty="0"/>
              <a:t>yang </a:t>
            </a:r>
            <a:r>
              <a:rPr lang="en-GB" sz="3200" b="1" dirty="0" err="1"/>
              <a:t>tepat</a:t>
            </a:r>
            <a:r>
              <a:rPr lang="en-GB" sz="3200" b="1" dirty="0"/>
              <a:t> </a:t>
            </a:r>
            <a:r>
              <a:rPr lang="en-GB" sz="3200" dirty="0" err="1"/>
              <a:t>untuk</a:t>
            </a:r>
            <a:r>
              <a:rPr lang="en-GB" sz="3200" dirty="0"/>
              <a:t> </a:t>
            </a:r>
            <a:r>
              <a:rPr lang="en-GB" sz="3200" dirty="0" err="1"/>
              <a:t>pemakai</a:t>
            </a:r>
            <a:r>
              <a:rPr lang="en-GB" sz="3200" dirty="0" smtClean="0"/>
              <a:t>.</a:t>
            </a:r>
            <a:endParaRPr lang="id-ID" sz="3200" dirty="0" smtClean="0"/>
          </a:p>
          <a:p>
            <a:pPr algn="just"/>
            <a:r>
              <a:rPr lang="en-GB" sz="3200" dirty="0" err="1"/>
              <a:t>Macam-macam</a:t>
            </a:r>
            <a:r>
              <a:rPr lang="en-GB" sz="3200" dirty="0"/>
              <a:t> </a:t>
            </a:r>
            <a:r>
              <a:rPr lang="en-GB" sz="3200" dirty="0" smtClean="0"/>
              <a:t>d</a:t>
            </a:r>
            <a:r>
              <a:rPr lang="id-ID" sz="3200" dirty="0" smtClean="0"/>
              <a:t>e</a:t>
            </a:r>
            <a:r>
              <a:rPr lang="en-GB" sz="3200" dirty="0" err="1" smtClean="0"/>
              <a:t>sain</a:t>
            </a:r>
            <a:r>
              <a:rPr lang="en-GB" sz="3200" dirty="0" smtClean="0"/>
              <a:t> </a:t>
            </a:r>
            <a:r>
              <a:rPr lang="en-GB" sz="3200" dirty="0" err="1" smtClean="0"/>
              <a:t>antara</a:t>
            </a:r>
            <a:r>
              <a:rPr lang="id-ID" sz="3200" dirty="0" smtClean="0"/>
              <a:t> </a:t>
            </a:r>
            <a:r>
              <a:rPr lang="en-GB" sz="3200" dirty="0" smtClean="0"/>
              <a:t>lain </a:t>
            </a:r>
            <a:r>
              <a:rPr lang="en-GB" sz="3200" dirty="0" smtClean="0"/>
              <a:t>:</a:t>
            </a:r>
            <a:r>
              <a:rPr lang="id-ID" sz="3200" dirty="0" smtClean="0"/>
              <a:t> 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Pilihan</a:t>
            </a:r>
            <a:r>
              <a:rPr lang="en-US" sz="2800" b="1" dirty="0"/>
              <a:t> yang </a:t>
            </a:r>
            <a:r>
              <a:rPr lang="en-US" sz="2800" b="1" dirty="0" err="1"/>
              <a:t>dapat</a:t>
            </a:r>
            <a:r>
              <a:rPr lang="en-US" sz="2800" b="1" dirty="0"/>
              <a:t> </a:t>
            </a:r>
            <a:r>
              <a:rPr lang="en-US" sz="2800" b="1" dirty="0" err="1"/>
              <a:t>diseleksi</a:t>
            </a:r>
            <a:endParaRPr lang="id-ID" sz="2800" b="1" dirty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Informasi</a:t>
            </a:r>
            <a:r>
              <a:rPr lang="en-US" sz="2800" b="1" dirty="0"/>
              <a:t> Visual</a:t>
            </a:r>
            <a:endParaRPr lang="id-ID" sz="2800" b="1" dirty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Akhir</a:t>
            </a:r>
            <a:r>
              <a:rPr lang="en-US" sz="2800" b="1" dirty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Proses </a:t>
            </a:r>
            <a:r>
              <a:rPr lang="en-US" sz="2800" b="1" dirty="0" err="1"/>
              <a:t>Seleksi</a:t>
            </a:r>
            <a:endParaRPr lang="id-ID" sz="2800" b="1" dirty="0"/>
          </a:p>
          <a:p>
            <a:pPr lvl="1"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984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Urutan Perancangan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>
              <a:buFontTx/>
              <a:buAutoNum type="arabicPeriod"/>
            </a:pPr>
            <a:r>
              <a:rPr lang="en-US" b="1" dirty="0" err="1"/>
              <a:t>Pemilihan</a:t>
            </a:r>
            <a:r>
              <a:rPr lang="en-US" b="1" dirty="0"/>
              <a:t> </a:t>
            </a:r>
            <a:r>
              <a:rPr lang="en-US" b="1" dirty="0" err="1"/>
              <a:t>ragam</a:t>
            </a:r>
            <a:r>
              <a:rPr lang="en-US" b="1" dirty="0"/>
              <a:t> </a:t>
            </a:r>
            <a:r>
              <a:rPr lang="en-US" b="1" dirty="0" smtClean="0"/>
              <a:t>dialog</a:t>
            </a:r>
            <a:r>
              <a:rPr lang="id-ID" b="1" dirty="0" smtClean="0"/>
              <a:t>/</a:t>
            </a:r>
            <a:r>
              <a:rPr lang="en-US" dirty="0" err="1"/>
              <a:t>perancangan</a:t>
            </a:r>
            <a:endParaRPr lang="en-US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b="1" dirty="0" err="1" smtClean="0"/>
              <a:t>Perancangan</a:t>
            </a:r>
            <a:r>
              <a:rPr lang="en-US" b="1" dirty="0" smtClean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smtClean="0"/>
              <a:t>dialog</a:t>
            </a:r>
            <a:r>
              <a:rPr lang="id-ID" b="1" dirty="0" smtClean="0"/>
              <a:t>/grafis</a:t>
            </a:r>
            <a:r>
              <a:rPr lang="en-US" dirty="0" smtClean="0"/>
              <a:t>;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model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b="1" dirty="0" err="1"/>
              <a:t>Perancangan</a:t>
            </a:r>
            <a:r>
              <a:rPr lang="en-US" b="1" dirty="0"/>
              <a:t> format </a:t>
            </a:r>
            <a:r>
              <a:rPr lang="en-US" b="1" dirty="0" err="1" smtClean="0"/>
              <a:t>pesan</a:t>
            </a:r>
            <a:r>
              <a:rPr lang="id-ID" b="1" dirty="0" smtClean="0"/>
              <a:t>/teks</a:t>
            </a:r>
            <a:r>
              <a:rPr lang="en-US" dirty="0" smtClean="0"/>
              <a:t>;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,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tektual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terinci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inputing</a:t>
            </a:r>
            <a:r>
              <a:rPr lang="en-US" dirty="0"/>
              <a:t> 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lebih</a:t>
            </a:r>
            <a:endParaRPr lang="en-US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penanganan</a:t>
            </a:r>
            <a:r>
              <a:rPr lang="en-US" b="1" dirty="0"/>
              <a:t> </a:t>
            </a:r>
            <a:r>
              <a:rPr lang="en-US" b="1" dirty="0" err="1"/>
              <a:t>kesalahan</a:t>
            </a:r>
            <a:endParaRPr lang="en-US" b="1" dirty="0"/>
          </a:p>
          <a:p>
            <a:pPr marL="609600" indent="-609600" algn="just">
              <a:buFontTx/>
              <a:buAutoNum type="arabicPeriod"/>
            </a:pPr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smtClean="0"/>
              <a:t>data</a:t>
            </a:r>
            <a:r>
              <a:rPr lang="id-ID" b="1" dirty="0" smtClean="0"/>
              <a:t>/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 smtClean="0"/>
              <a:t>tanggap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Pilihan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yang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dapat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</a:rPr>
              <a:t>diseleksi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 err="1"/>
              <a:t>Pilihan</a:t>
            </a:r>
            <a:r>
              <a:rPr lang="en-GB" dirty="0"/>
              <a:t> yang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dapat</a:t>
            </a:r>
            <a:r>
              <a:rPr lang="en-GB" b="1" dirty="0"/>
              <a:t> </a:t>
            </a:r>
            <a:r>
              <a:rPr lang="en-GB" b="1" dirty="0" err="1"/>
              <a:t>dijalankan</a:t>
            </a:r>
            <a:r>
              <a:rPr lang="en-GB" b="1" dirty="0"/>
              <a:t> </a:t>
            </a:r>
            <a:r>
              <a:rPr lang="en-GB" dirty="0"/>
              <a:t>/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berfungsi</a:t>
            </a:r>
            <a:r>
              <a:rPr lang="en-GB" b="1" dirty="0"/>
              <a:t> </a:t>
            </a:r>
            <a:r>
              <a:rPr lang="en-GB" dirty="0" err="1"/>
              <a:t>seharusnya</a:t>
            </a:r>
            <a:r>
              <a:rPr lang="en-GB" dirty="0"/>
              <a:t> </a:t>
            </a:r>
            <a:r>
              <a:rPr lang="en-GB" b="1" dirty="0" err="1"/>
              <a:t>dihilangkan</a:t>
            </a:r>
            <a:r>
              <a:rPr lang="en-GB" dirty="0"/>
              <a:t>. </a:t>
            </a:r>
            <a:endParaRPr lang="id-ID" dirty="0" smtClean="0"/>
          </a:p>
          <a:p>
            <a:pPr algn="just"/>
            <a:r>
              <a:rPr lang="id-ID" b="1" dirty="0" err="1"/>
              <a:t>H</a:t>
            </a:r>
            <a:r>
              <a:rPr lang="en-GB" b="1" dirty="0" smtClean="0"/>
              <a:t>al </a:t>
            </a:r>
            <a:r>
              <a:rPr lang="en-GB" b="1" dirty="0" err="1"/>
              <a:t>ini</a:t>
            </a:r>
            <a:r>
              <a:rPr lang="en-GB" b="1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b="1" dirty="0" err="1"/>
              <a:t>merintangi</a:t>
            </a:r>
            <a:r>
              <a:rPr lang="en-GB" b="1" dirty="0"/>
              <a:t> </a:t>
            </a:r>
            <a:r>
              <a:rPr lang="en-GB" b="1" dirty="0" err="1"/>
              <a:t>pemakai</a:t>
            </a:r>
            <a:r>
              <a:rPr lang="en-GB" b="1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 smtClean="0"/>
              <a:t>kenal</a:t>
            </a:r>
            <a:r>
              <a:rPr lang="en-GB" dirty="0" smtClean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b="1" dirty="0" err="1"/>
              <a:t>tata</a:t>
            </a:r>
            <a:r>
              <a:rPr lang="en-GB" b="1" dirty="0"/>
              <a:t> </a:t>
            </a:r>
            <a:r>
              <a:rPr lang="en-GB" b="1" dirty="0" err="1"/>
              <a:t>letak</a:t>
            </a:r>
            <a:r>
              <a:rPr lang="en-GB" b="1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b="1" dirty="0"/>
              <a:t>menu</a:t>
            </a:r>
            <a:r>
              <a:rPr lang="en-GB" dirty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berarti</a:t>
            </a:r>
            <a:r>
              <a:rPr lang="en-GB" dirty="0" smtClean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b="1" dirty="0" err="1"/>
              <a:t>posisi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b="1" dirty="0" err="1"/>
              <a:t>perintah</a:t>
            </a:r>
            <a:r>
              <a:rPr lang="en-GB" b="1" dirty="0"/>
              <a:t> di </a:t>
            </a:r>
            <a:r>
              <a:rPr lang="en-GB" b="1" dirty="0" err="1"/>
              <a:t>layar</a:t>
            </a:r>
            <a:r>
              <a:rPr lang="en-GB" b="1" dirty="0"/>
              <a:t>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tetap</a:t>
            </a:r>
            <a:r>
              <a:rPr lang="en-GB" b="1" dirty="0"/>
              <a:t>. </a:t>
            </a:r>
            <a:endParaRPr lang="id-ID" b="1" dirty="0" smtClean="0"/>
          </a:p>
          <a:p>
            <a:pPr algn="just"/>
            <a:r>
              <a:rPr lang="en-GB" b="1" dirty="0" err="1" smtClean="0"/>
              <a:t>Posisinya</a:t>
            </a:r>
            <a:r>
              <a:rPr lang="en-GB" dirty="0" smtClean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b="1" dirty="0" err="1"/>
              <a:t>berubah</a:t>
            </a:r>
            <a:r>
              <a:rPr lang="en-GB" dirty="0"/>
              <a:t>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b="1" dirty="0" err="1"/>
              <a:t>sejumlah</a:t>
            </a:r>
            <a:r>
              <a:rPr lang="en-GB" b="1" dirty="0"/>
              <a:t> item </a:t>
            </a:r>
            <a:r>
              <a:rPr lang="en-GB" dirty="0"/>
              <a:t>di </a:t>
            </a:r>
            <a:r>
              <a:rPr lang="en-GB" b="1" dirty="0"/>
              <a:t>menu</a:t>
            </a:r>
            <a:r>
              <a:rPr lang="en-GB" dirty="0"/>
              <a:t> yang </a:t>
            </a:r>
            <a:r>
              <a:rPr lang="en-GB" dirty="0" err="1"/>
              <a:t>diberikan</a:t>
            </a:r>
            <a:r>
              <a:rPr lang="en-GB" dirty="0" smtClean="0"/>
              <a:t>.</a:t>
            </a:r>
            <a:endParaRPr lang="id-ID" dirty="0" smtClean="0"/>
          </a:p>
          <a:p>
            <a:pPr algn="just"/>
            <a:r>
              <a:rPr lang="en-GB" b="1" dirty="0" smtClean="0"/>
              <a:t>Hal </a:t>
            </a:r>
            <a:r>
              <a:rPr lang="en-GB" b="1" dirty="0" err="1"/>
              <a:t>ini</a:t>
            </a:r>
            <a:r>
              <a:rPr lang="en-GB" b="1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b="1" dirty="0" err="1"/>
              <a:t>memperlambat</a:t>
            </a:r>
            <a:r>
              <a:rPr lang="en-GB" b="1" dirty="0"/>
              <a:t> </a:t>
            </a:r>
            <a:r>
              <a:rPr lang="en-GB" b="1" dirty="0" err="1"/>
              <a:t>kerja</a:t>
            </a:r>
            <a:r>
              <a:rPr lang="en-GB" b="1" dirty="0"/>
              <a:t> </a:t>
            </a:r>
            <a:r>
              <a:rPr lang="en-GB" b="1" dirty="0" err="1"/>
              <a:t>pemakai</a:t>
            </a:r>
            <a:r>
              <a:rPr lang="en-GB" b="1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mereka</a:t>
            </a:r>
            <a:r>
              <a:rPr lang="en-GB" dirty="0"/>
              <a:t> </a:t>
            </a:r>
            <a:r>
              <a:rPr lang="en-GB" b="1" dirty="0" err="1"/>
              <a:t>melihat-lihat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b="1" dirty="0" err="1"/>
              <a:t>perintah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5412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</a:rPr>
              <a:t>Informasi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Visual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b="1" dirty="0" err="1"/>
              <a:t>Informasi</a:t>
            </a:r>
            <a:r>
              <a:rPr lang="en-GB" b="1" dirty="0"/>
              <a:t> visual </a:t>
            </a:r>
            <a:r>
              <a:rPr lang="en-GB" dirty="0" err="1"/>
              <a:t>seharusnya</a:t>
            </a:r>
            <a:r>
              <a:rPr lang="en-GB" dirty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b="1" dirty="0" err="1"/>
              <a:t>menolong</a:t>
            </a:r>
            <a:r>
              <a:rPr lang="en-GB" b="1" dirty="0"/>
              <a:t> </a:t>
            </a:r>
            <a:r>
              <a:rPr lang="en-GB" b="1" dirty="0" err="1"/>
              <a:t>pemakai</a:t>
            </a:r>
            <a:r>
              <a:rPr lang="en-GB" b="1" dirty="0"/>
              <a:t> </a:t>
            </a:r>
            <a:r>
              <a:rPr lang="en-GB" dirty="0" err="1"/>
              <a:t>mengerti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b="1" dirty="0"/>
              <a:t>menu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b="1" dirty="0" err="1"/>
              <a:t>apa</a:t>
            </a:r>
            <a:r>
              <a:rPr lang="en-GB" b="1" dirty="0"/>
              <a:t> </a:t>
            </a:r>
            <a:r>
              <a:rPr lang="en-GB" dirty="0"/>
              <a:t>yang </a:t>
            </a:r>
            <a:r>
              <a:rPr lang="en-GB" b="1" dirty="0" err="1"/>
              <a:t>terjadi</a:t>
            </a:r>
            <a:r>
              <a:rPr lang="en-GB" b="1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. </a:t>
            </a:r>
            <a:endParaRPr lang="id-ID" dirty="0" smtClean="0"/>
          </a:p>
          <a:p>
            <a:pPr algn="just"/>
            <a:r>
              <a:rPr lang="en-GB" b="1" dirty="0" err="1" smtClean="0"/>
              <a:t>Contohnya</a:t>
            </a:r>
            <a:r>
              <a:rPr lang="en-GB" b="1" dirty="0" smtClean="0"/>
              <a:t> </a:t>
            </a:r>
            <a:r>
              <a:rPr lang="en-GB" b="1" dirty="0"/>
              <a:t>: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/>
              <a:t>Item</a:t>
            </a:r>
            <a:r>
              <a:rPr lang="en-GB" dirty="0"/>
              <a:t> yang </a:t>
            </a:r>
            <a:r>
              <a:rPr lang="en-GB" b="1" dirty="0" err="1"/>
              <a:t>berada</a:t>
            </a:r>
            <a:r>
              <a:rPr lang="en-GB" b="1" dirty="0"/>
              <a:t> </a:t>
            </a:r>
            <a:r>
              <a:rPr lang="en-GB" b="1" dirty="0" err="1"/>
              <a:t>dibawah</a:t>
            </a:r>
            <a:r>
              <a:rPr lang="en-GB" b="1" dirty="0"/>
              <a:t> pointer </a:t>
            </a:r>
            <a:r>
              <a:rPr lang="en-GB" dirty="0" err="1"/>
              <a:t>diberi</a:t>
            </a:r>
            <a:r>
              <a:rPr lang="en-GB" dirty="0"/>
              <a:t> </a:t>
            </a:r>
            <a:r>
              <a:rPr lang="en-GB" b="1" dirty="0" err="1"/>
              <a:t>warna</a:t>
            </a:r>
            <a:r>
              <a:rPr lang="en-GB" b="1" dirty="0"/>
              <a:t> highlight</a:t>
            </a:r>
            <a:r>
              <a:rPr lang="en-GB" dirty="0"/>
              <a:t>.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Menggaris</a:t>
            </a:r>
            <a:r>
              <a:rPr lang="en-GB" b="1" dirty="0"/>
              <a:t> </a:t>
            </a:r>
            <a:r>
              <a:rPr lang="en-GB" b="1" dirty="0" err="1"/>
              <a:t>bawahi</a:t>
            </a:r>
            <a:r>
              <a:rPr lang="en-GB" b="1" dirty="0"/>
              <a:t> </a:t>
            </a:r>
            <a:r>
              <a:rPr lang="en-GB" b="1" dirty="0" err="1"/>
              <a:t>huruf</a:t>
            </a:r>
            <a:r>
              <a:rPr lang="en-GB" b="1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mempercepat</a:t>
            </a:r>
            <a:r>
              <a:rPr lang="en-GB" b="1" dirty="0"/>
              <a:t>.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Menampilkan</a:t>
            </a:r>
            <a:r>
              <a:rPr lang="en-GB" b="1" dirty="0"/>
              <a:t> </a:t>
            </a:r>
            <a:r>
              <a:rPr lang="en-GB" b="1" dirty="0" err="1"/>
              <a:t>tombol-tombol</a:t>
            </a:r>
            <a:r>
              <a:rPr lang="en-GB" b="1" dirty="0"/>
              <a:t> shortcut</a:t>
            </a:r>
            <a:r>
              <a:rPr lang="en-GB" dirty="0"/>
              <a:t>.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Menempatkan</a:t>
            </a:r>
            <a:r>
              <a:rPr lang="en-GB" b="1" dirty="0"/>
              <a:t> </a:t>
            </a:r>
            <a:r>
              <a:rPr lang="en-GB" b="1" dirty="0" err="1"/>
              <a:t>tanda</a:t>
            </a:r>
            <a:r>
              <a:rPr lang="en-GB" b="1" dirty="0"/>
              <a:t> </a:t>
            </a:r>
            <a:r>
              <a:rPr lang="en-GB" b="1" dirty="0" err="1"/>
              <a:t>pada</a:t>
            </a:r>
            <a:r>
              <a:rPr lang="en-GB" b="1" dirty="0"/>
              <a:t> item yang </a:t>
            </a:r>
            <a:r>
              <a:rPr lang="en-GB" b="1" dirty="0" err="1"/>
              <a:t>dipilih</a:t>
            </a:r>
            <a:r>
              <a:rPr lang="en-GB" dirty="0"/>
              <a:t>.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Mempunyai</a:t>
            </a:r>
            <a:r>
              <a:rPr lang="en-GB" b="1" dirty="0"/>
              <a:t> </a:t>
            </a:r>
            <a:r>
              <a:rPr lang="en-GB" b="1" dirty="0" err="1"/>
              <a:t>tanda</a:t>
            </a:r>
            <a:r>
              <a:rPr lang="en-GB" b="1" dirty="0"/>
              <a:t> </a:t>
            </a:r>
            <a:r>
              <a:rPr lang="en-GB" b="1" dirty="0" err="1"/>
              <a:t>panah</a:t>
            </a:r>
            <a:r>
              <a:rPr lang="en-GB" b="1" dirty="0"/>
              <a:t> </a:t>
            </a:r>
            <a:r>
              <a:rPr lang="en-GB" b="1" dirty="0" err="1"/>
              <a:t>untuk</a:t>
            </a:r>
            <a:r>
              <a:rPr lang="en-GB" b="1" dirty="0"/>
              <a:t> </a:t>
            </a:r>
            <a:r>
              <a:rPr lang="en-GB" b="1" dirty="0" err="1"/>
              <a:t>menunjukkan</a:t>
            </a:r>
            <a:r>
              <a:rPr lang="en-GB" b="1" dirty="0"/>
              <a:t> sub menu</a:t>
            </a:r>
            <a:r>
              <a:rPr lang="en-GB" dirty="0"/>
              <a:t>.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 err="1"/>
              <a:t>Mempunyai</a:t>
            </a:r>
            <a:r>
              <a:rPr lang="en-US" b="1" dirty="0"/>
              <a:t> </a:t>
            </a:r>
            <a:r>
              <a:rPr lang="en-US" b="1" dirty="0" err="1"/>
              <a:t>tanda</a:t>
            </a:r>
            <a:r>
              <a:rPr lang="en-US" b="1" dirty="0"/>
              <a:t> </a:t>
            </a:r>
            <a:r>
              <a:rPr lang="en-US" b="1" dirty="0" err="1"/>
              <a:t>titik-titik</a:t>
            </a:r>
            <a:r>
              <a:rPr lang="en-US" b="1" dirty="0"/>
              <a:t> </a:t>
            </a:r>
            <a:r>
              <a:rPr lang="en-US" dirty="0"/>
              <a:t>(…)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b="1" dirty="0" err="1"/>
              <a:t>seleksi</a:t>
            </a:r>
            <a:r>
              <a:rPr lang="en-US" b="1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 err="1"/>
              <a:t>pilihan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menampilkan</a:t>
            </a:r>
            <a:r>
              <a:rPr lang="en-US" b="1" dirty="0"/>
              <a:t> dialog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b="1" dirty="0" err="1"/>
              <a:t>garis</a:t>
            </a:r>
            <a:r>
              <a:rPr lang="en-GB" b="1" dirty="0"/>
              <a:t> </a:t>
            </a:r>
            <a:r>
              <a:rPr lang="en-GB" b="1" dirty="0" err="1"/>
              <a:t>pemisah</a:t>
            </a:r>
            <a:r>
              <a:rPr lang="en-GB" b="1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b="1" dirty="0" err="1"/>
              <a:t>kumpulan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perintah</a:t>
            </a:r>
            <a:r>
              <a:rPr lang="en-GB" dirty="0"/>
              <a:t> yang </a:t>
            </a:r>
            <a:r>
              <a:rPr lang="en-GB" b="1" dirty="0" err="1"/>
              <a:t>berhubungan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0835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Akhir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dari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Proses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</a:rPr>
              <a:t>Seleksi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600" b="1" dirty="0"/>
              <a:t>Hal </a:t>
            </a:r>
            <a:r>
              <a:rPr lang="en-GB" sz="3600" b="1" dirty="0" err="1"/>
              <a:t>ini</a:t>
            </a:r>
            <a:r>
              <a:rPr lang="en-GB" sz="3600" b="1" dirty="0"/>
              <a:t> </a:t>
            </a:r>
            <a:r>
              <a:rPr lang="en-GB" sz="3600" dirty="0" err="1"/>
              <a:t>biasanya</a:t>
            </a:r>
            <a:r>
              <a:rPr lang="en-GB" sz="3600" dirty="0"/>
              <a:t> </a:t>
            </a:r>
            <a:r>
              <a:rPr lang="en-GB" sz="3600" b="1" dirty="0" err="1"/>
              <a:t>terlihat</a:t>
            </a:r>
            <a:r>
              <a:rPr lang="en-GB" sz="3600" dirty="0"/>
              <a:t> </a:t>
            </a:r>
            <a:r>
              <a:rPr lang="en-GB" sz="3600" dirty="0" err="1"/>
              <a:t>ketika</a:t>
            </a:r>
            <a:r>
              <a:rPr lang="en-GB" sz="3600" dirty="0"/>
              <a:t> </a:t>
            </a:r>
            <a:r>
              <a:rPr lang="en-GB" sz="3600" b="1" dirty="0"/>
              <a:t>menu </a:t>
            </a:r>
            <a:r>
              <a:rPr lang="en-GB" sz="3600" b="1" dirty="0" err="1"/>
              <a:t>menghilang</a:t>
            </a:r>
            <a:r>
              <a:rPr lang="en-GB" sz="3600" dirty="0"/>
              <a:t> </a:t>
            </a:r>
            <a:r>
              <a:rPr lang="en-GB" sz="3600" b="1" dirty="0" err="1"/>
              <a:t>sesudah</a:t>
            </a:r>
            <a:r>
              <a:rPr lang="en-GB" sz="3600" dirty="0"/>
              <a:t> </a:t>
            </a:r>
            <a:r>
              <a:rPr lang="en-GB" sz="3600" dirty="0" err="1"/>
              <a:t>sebuah</a:t>
            </a:r>
            <a:r>
              <a:rPr lang="en-GB" sz="3600" dirty="0"/>
              <a:t> </a:t>
            </a:r>
            <a:r>
              <a:rPr lang="en-GB" sz="3600" b="1" dirty="0" err="1"/>
              <a:t>seleksi</a:t>
            </a:r>
            <a:r>
              <a:rPr lang="en-GB" sz="3600" b="1" dirty="0"/>
              <a:t> </a:t>
            </a:r>
            <a:r>
              <a:rPr lang="en-GB" sz="3600" b="1" dirty="0" err="1"/>
              <a:t>terjadi</a:t>
            </a:r>
            <a:r>
              <a:rPr lang="en-GB" sz="3600" b="1" dirty="0"/>
              <a:t>. </a:t>
            </a:r>
            <a:endParaRPr lang="id-ID" sz="3600" b="1" dirty="0" smtClean="0"/>
          </a:p>
          <a:p>
            <a:pPr algn="just"/>
            <a:r>
              <a:rPr lang="en-GB" sz="3600" dirty="0" err="1" smtClean="0"/>
              <a:t>Kemudian</a:t>
            </a:r>
            <a:r>
              <a:rPr lang="en-GB" sz="3600" dirty="0" smtClean="0"/>
              <a:t> </a:t>
            </a:r>
            <a:r>
              <a:rPr lang="en-GB" sz="3600" b="1" dirty="0"/>
              <a:t>menu</a:t>
            </a:r>
            <a:r>
              <a:rPr lang="en-GB" sz="3600" dirty="0"/>
              <a:t> </a:t>
            </a:r>
            <a:r>
              <a:rPr lang="en-GB" sz="3600" dirty="0" err="1"/>
              <a:t>tersebut</a:t>
            </a:r>
            <a:r>
              <a:rPr lang="en-GB" sz="3600" dirty="0"/>
              <a:t> </a:t>
            </a:r>
            <a:r>
              <a:rPr lang="en-GB" sz="3600" b="1" dirty="0" err="1"/>
              <a:t>seharusnya</a:t>
            </a:r>
            <a:r>
              <a:rPr lang="en-GB" sz="3600" dirty="0"/>
              <a:t> di </a:t>
            </a:r>
            <a:r>
              <a:rPr lang="en-GB" sz="3600" b="1" dirty="0"/>
              <a:t>update </a:t>
            </a:r>
            <a:r>
              <a:rPr lang="en-GB" sz="3600" b="1" dirty="0" err="1"/>
              <a:t>secara</a:t>
            </a:r>
            <a:r>
              <a:rPr lang="en-GB" sz="3600" b="1" dirty="0"/>
              <a:t> </a:t>
            </a:r>
            <a:r>
              <a:rPr lang="en-GB" sz="3600" b="1" dirty="0" err="1"/>
              <a:t>cepat</a:t>
            </a:r>
            <a:r>
              <a:rPr lang="en-GB" sz="3600" b="1" dirty="0"/>
              <a:t> </a:t>
            </a:r>
            <a:r>
              <a:rPr lang="en-GB" sz="3600" dirty="0"/>
              <a:t>&amp; </a:t>
            </a:r>
            <a:r>
              <a:rPr lang="en-GB" sz="3600" b="1" dirty="0" err="1"/>
              <a:t>tepat</a:t>
            </a:r>
            <a:r>
              <a:rPr lang="en-GB" sz="3600" dirty="0"/>
              <a:t> </a:t>
            </a:r>
            <a:r>
              <a:rPr lang="en-GB" sz="3600" dirty="0" err="1"/>
              <a:t>sesuai</a:t>
            </a:r>
            <a:r>
              <a:rPr lang="en-GB" sz="3600" dirty="0"/>
              <a:t> </a:t>
            </a:r>
            <a:r>
              <a:rPr lang="en-GB" sz="3600" b="1" dirty="0" err="1"/>
              <a:t>modul</a:t>
            </a:r>
            <a:r>
              <a:rPr lang="en-GB" sz="3600" dirty="0"/>
              <a:t> </a:t>
            </a:r>
            <a:r>
              <a:rPr lang="en-GB" sz="3600" dirty="0" err="1"/>
              <a:t>terbaru</a:t>
            </a:r>
            <a:r>
              <a:rPr lang="en-GB" sz="3600" dirty="0"/>
              <a:t> </a:t>
            </a:r>
            <a:r>
              <a:rPr lang="en-GB" sz="3600" dirty="0" err="1"/>
              <a:t>dari</a:t>
            </a:r>
            <a:r>
              <a:rPr lang="en-GB" sz="3600" dirty="0"/>
              <a:t> </a:t>
            </a:r>
            <a:r>
              <a:rPr lang="en-GB" sz="3600" b="1" dirty="0" err="1"/>
              <a:t>aplikasi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20301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4000" dirty="0">
                <a:solidFill>
                  <a:schemeClr val="bg1">
                    <a:lumMod val="65000"/>
                  </a:schemeClr>
                </a:solidFill>
              </a:rPr>
              <a:t>Task-Related Organization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err="1"/>
              <a:t>Tujuan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b="1" dirty="0" err="1"/>
              <a:t>pembuatan</a:t>
            </a:r>
            <a:r>
              <a:rPr lang="en-GB" b="1" dirty="0"/>
              <a:t> menu, form-</a:t>
            </a:r>
            <a:r>
              <a:rPr lang="en-GB" b="1" dirty="0" err="1"/>
              <a:t>fillin</a:t>
            </a:r>
            <a:r>
              <a:rPr lang="en-GB" b="1" dirty="0"/>
              <a:t>, </a:t>
            </a:r>
            <a:r>
              <a:rPr lang="en-GB" b="1" dirty="0" err="1"/>
              <a:t>dan</a:t>
            </a:r>
            <a:r>
              <a:rPr lang="en-GB" b="1" dirty="0"/>
              <a:t> dialog-box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b="1" dirty="0" err="1"/>
              <a:t>membuat</a:t>
            </a:r>
            <a:r>
              <a:rPr lang="en-GB" dirty="0"/>
              <a:t> </a:t>
            </a:r>
            <a:r>
              <a:rPr lang="en-GB" dirty="0" err="1"/>
              <a:t>sesuatu</a:t>
            </a:r>
            <a:r>
              <a:rPr lang="en-GB" dirty="0"/>
              <a:t> </a:t>
            </a:r>
            <a:r>
              <a:rPr lang="en-GB" b="1" dirty="0" err="1"/>
              <a:t>tugas</a:t>
            </a:r>
            <a:r>
              <a:rPr lang="en-GB" dirty="0"/>
              <a:t>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b="1" dirty="0" err="1"/>
              <a:t>wajar</a:t>
            </a:r>
            <a:r>
              <a:rPr lang="en-GB" b="1" dirty="0"/>
              <a:t>/</a:t>
            </a:r>
            <a:r>
              <a:rPr lang="en-GB" b="1" dirty="0" err="1"/>
              <a:t>masuk</a:t>
            </a:r>
            <a:r>
              <a:rPr lang="en-GB" b="1" dirty="0"/>
              <a:t> </a:t>
            </a:r>
            <a:r>
              <a:rPr lang="en-GB" b="1" dirty="0" err="1"/>
              <a:t>akal</a:t>
            </a:r>
            <a:r>
              <a:rPr lang="en-GB" b="1" dirty="0"/>
              <a:t>, </a:t>
            </a:r>
            <a:r>
              <a:rPr lang="en-GB" b="1" dirty="0" err="1"/>
              <a:t>mudah</a:t>
            </a:r>
            <a:r>
              <a:rPr lang="en-GB" b="1" dirty="0"/>
              <a:t> </a:t>
            </a:r>
            <a:r>
              <a:rPr lang="en-GB" b="1" dirty="0" err="1"/>
              <a:t>dipahami</a:t>
            </a:r>
            <a:r>
              <a:rPr lang="en-GB" b="1" dirty="0"/>
              <a:t>, </a:t>
            </a:r>
            <a:r>
              <a:rPr lang="en-GB" b="1" dirty="0" err="1"/>
              <a:t>mudah</a:t>
            </a:r>
            <a:r>
              <a:rPr lang="en-GB" b="1" dirty="0"/>
              <a:t> </a:t>
            </a:r>
            <a:r>
              <a:rPr lang="en-GB" b="1" dirty="0" err="1"/>
              <a:t>diingat</a:t>
            </a:r>
            <a:r>
              <a:rPr lang="en-GB" b="1" dirty="0"/>
              <a:t> </a:t>
            </a:r>
            <a:r>
              <a:rPr lang="en-GB" b="1" dirty="0" err="1"/>
              <a:t>oleh</a:t>
            </a:r>
            <a:r>
              <a:rPr lang="en-GB" b="1" dirty="0"/>
              <a:t> </a:t>
            </a:r>
            <a:r>
              <a:rPr lang="en-GB" b="1" dirty="0" err="1" smtClean="0"/>
              <a:t>penggunanya</a:t>
            </a:r>
            <a:endParaRPr lang="id-ID" b="1" dirty="0" smtClean="0"/>
          </a:p>
          <a:p>
            <a:pPr algn="just"/>
            <a:r>
              <a:rPr lang="id-ID" dirty="0" smtClean="0"/>
              <a:t>Beberapa </a:t>
            </a:r>
            <a:r>
              <a:rPr lang="id-ID" b="1" dirty="0" smtClean="0"/>
              <a:t>Jenis Kelompok Menu </a:t>
            </a:r>
            <a:r>
              <a:rPr lang="id-ID" dirty="0" smtClean="0"/>
              <a:t>: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b="1" dirty="0"/>
              <a:t>Single Menus</a:t>
            </a:r>
            <a:endParaRPr lang="id-ID" b="1" dirty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b="1" dirty="0"/>
              <a:t>Linear Sequences and Multiple </a:t>
            </a:r>
            <a:r>
              <a:rPr lang="en-GB" b="1" dirty="0" smtClean="0"/>
              <a:t>Menus</a:t>
            </a:r>
            <a:endParaRPr lang="id-ID" b="1" dirty="0" smtClean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b="1" dirty="0"/>
              <a:t>Tree-structured </a:t>
            </a:r>
            <a:r>
              <a:rPr lang="en-GB" b="1" dirty="0" smtClean="0"/>
              <a:t>Menus</a:t>
            </a:r>
            <a:endParaRPr lang="id-ID" b="1" dirty="0" smtClean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b="1" dirty="0" err="1"/>
              <a:t>Beberapa</a:t>
            </a:r>
            <a:r>
              <a:rPr lang="en-GB" b="1" dirty="0"/>
              <a:t> </a:t>
            </a:r>
            <a:r>
              <a:rPr lang="en-GB" b="1" dirty="0" err="1"/>
              <a:t>bentuk</a:t>
            </a:r>
            <a:r>
              <a:rPr lang="en-GB" b="1" dirty="0"/>
              <a:t> menu yang </a:t>
            </a:r>
            <a:r>
              <a:rPr lang="en-GB" b="1" dirty="0" err="1"/>
              <a:t>lainnya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683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Jenis Kelompok Menu – Single Menu 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Binary Menus </a:t>
            </a:r>
            <a:endParaRPr lang="id-ID" dirty="0"/>
          </a:p>
          <a:p>
            <a:pPr lvl="1"/>
            <a:r>
              <a:rPr lang="en-GB" dirty="0"/>
              <a:t>Mnemonic letters </a:t>
            </a:r>
            <a:endParaRPr lang="id-ID" dirty="0"/>
          </a:p>
          <a:p>
            <a:pPr lvl="1"/>
            <a:r>
              <a:rPr lang="en-GB" dirty="0"/>
              <a:t>Radio Buttons </a:t>
            </a:r>
            <a:endParaRPr lang="id-ID" dirty="0"/>
          </a:p>
          <a:p>
            <a:pPr lvl="1"/>
            <a:r>
              <a:rPr lang="en-GB" dirty="0"/>
              <a:t>Button Choice </a:t>
            </a:r>
            <a:endParaRPr lang="id-ID" dirty="0"/>
          </a:p>
          <a:p>
            <a:pPr lvl="0"/>
            <a:r>
              <a:rPr lang="en-GB" dirty="0"/>
              <a:t>Multiple-item Menus </a:t>
            </a:r>
            <a:endParaRPr lang="id-ID" dirty="0"/>
          </a:p>
          <a:p>
            <a:pPr lvl="0"/>
            <a:r>
              <a:rPr lang="en-GB" dirty="0"/>
              <a:t>Multiple-selection menus or check boxes </a:t>
            </a:r>
            <a:endParaRPr lang="id-ID" dirty="0"/>
          </a:p>
          <a:p>
            <a:pPr lvl="0"/>
            <a:r>
              <a:rPr lang="en-GB" dirty="0"/>
              <a:t>Pull-down or pop-up menus </a:t>
            </a:r>
            <a:endParaRPr lang="id-ID" dirty="0"/>
          </a:p>
          <a:p>
            <a:pPr lvl="0"/>
            <a:r>
              <a:rPr lang="en-GB" dirty="0"/>
              <a:t>Scrolling and two-dimensional menus </a:t>
            </a:r>
            <a:endParaRPr lang="id-ID" dirty="0"/>
          </a:p>
          <a:p>
            <a:pPr lvl="0"/>
            <a:r>
              <a:rPr lang="en-GB" dirty="0" err="1"/>
              <a:t>Alphasliders</a:t>
            </a:r>
            <a:r>
              <a:rPr lang="en-GB" dirty="0"/>
              <a:t> </a:t>
            </a:r>
            <a:endParaRPr lang="id-ID" dirty="0"/>
          </a:p>
          <a:p>
            <a:pPr lvl="0"/>
            <a:r>
              <a:rPr lang="en-GB" dirty="0"/>
              <a:t>Embedded links </a:t>
            </a:r>
            <a:endParaRPr lang="id-ID" dirty="0"/>
          </a:p>
          <a:p>
            <a:pPr lvl="0"/>
            <a:r>
              <a:rPr lang="en-GB" dirty="0"/>
              <a:t>Iconic Menus, toolbars, or palettes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44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Jenis Kelompok Menu – Single Menu 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 err="1"/>
              <a:t>Menyusun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sistematis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daftar</a:t>
            </a:r>
            <a:r>
              <a:rPr lang="en-GB" dirty="0"/>
              <a:t> </a:t>
            </a:r>
            <a:r>
              <a:rPr lang="en-GB" b="1" dirty="0"/>
              <a:t>menu </a:t>
            </a:r>
            <a:r>
              <a:rPr lang="en-GB" b="1" dirty="0" err="1"/>
              <a:t>tunggal</a:t>
            </a:r>
            <a:r>
              <a:rPr lang="en-GB" dirty="0" smtClean="0"/>
              <a:t>.</a:t>
            </a:r>
            <a:endParaRPr lang="id-ID" dirty="0" smtClean="0"/>
          </a:p>
          <a:p>
            <a:pPr algn="just"/>
            <a:r>
              <a:rPr lang="en-GB" dirty="0" err="1" smtClean="0"/>
              <a:t>Beberapa</a:t>
            </a:r>
            <a:r>
              <a:rPr lang="en-GB" dirty="0" smtClean="0"/>
              <a:t> </a:t>
            </a:r>
            <a:r>
              <a:rPr lang="en-GB" dirty="0" err="1"/>
              <a:t>organisasi</a:t>
            </a:r>
            <a:r>
              <a:rPr lang="en-GB" dirty="0"/>
              <a:t> </a:t>
            </a:r>
            <a:r>
              <a:rPr lang="en-GB" dirty="0" err="1"/>
              <a:t>menetapkan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maksimum</a:t>
            </a:r>
            <a:r>
              <a:rPr lang="en-GB" dirty="0"/>
              <a:t> (</a:t>
            </a:r>
            <a:r>
              <a:rPr lang="en-GB" dirty="0" err="1"/>
              <a:t>sekitar</a:t>
            </a:r>
            <a:r>
              <a:rPr lang="en-GB" dirty="0"/>
              <a:t> 10</a:t>
            </a:r>
            <a:r>
              <a:rPr lang="en-GB" dirty="0" smtClean="0"/>
              <a:t>), </a:t>
            </a:r>
            <a:r>
              <a:rPr lang="en-GB" dirty="0" err="1"/>
              <a:t>tapi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peraturan</a:t>
            </a:r>
            <a:r>
              <a:rPr lang="en-GB" dirty="0"/>
              <a:t> yang </a:t>
            </a:r>
            <a:r>
              <a:rPr lang="en-GB" dirty="0" err="1"/>
              <a:t>umum</a:t>
            </a:r>
            <a:r>
              <a:rPr lang="en-GB" dirty="0"/>
              <a:t>. </a:t>
            </a:r>
            <a:endParaRPr lang="id-ID" dirty="0"/>
          </a:p>
          <a:p>
            <a:pPr algn="just"/>
            <a:r>
              <a:rPr lang="en-GB" b="1" dirty="0" smtClean="0"/>
              <a:t>Menu </a:t>
            </a:r>
            <a:r>
              <a:rPr lang="en-GB" b="1" dirty="0"/>
              <a:t>yang </a:t>
            </a:r>
            <a:r>
              <a:rPr lang="en-GB" b="1" dirty="0" err="1"/>
              <a:t>mendalam</a:t>
            </a:r>
            <a:r>
              <a:rPr lang="en-GB" b="1" dirty="0"/>
              <a:t> </a:t>
            </a:r>
            <a:r>
              <a:rPr lang="en-GB" b="1" dirty="0" err="1"/>
              <a:t>atau</a:t>
            </a:r>
            <a:r>
              <a:rPr lang="en-GB" b="1" dirty="0"/>
              <a:t> </a:t>
            </a:r>
            <a:r>
              <a:rPr lang="en-GB" b="1" dirty="0" err="1"/>
              <a:t>melebar</a:t>
            </a:r>
            <a:r>
              <a:rPr lang="en-GB" b="1" dirty="0"/>
              <a:t>.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patokan</a:t>
            </a:r>
            <a:r>
              <a:rPr lang="en-GB" dirty="0"/>
              <a:t> yang </a:t>
            </a:r>
            <a:r>
              <a:rPr lang="en-GB" dirty="0" err="1"/>
              <a:t>pasti</a:t>
            </a:r>
            <a:r>
              <a:rPr lang="en-GB" dirty="0"/>
              <a:t> </a:t>
            </a:r>
            <a:r>
              <a:rPr lang="en-GB" dirty="0" err="1"/>
              <a:t>apakah</a:t>
            </a:r>
            <a:r>
              <a:rPr lang="en-GB" dirty="0"/>
              <a:t> menu </a:t>
            </a:r>
            <a:r>
              <a:rPr lang="en-GB" dirty="0" err="1"/>
              <a:t>sebaiknya</a:t>
            </a:r>
            <a:r>
              <a:rPr lang="en-GB" dirty="0"/>
              <a:t> </a:t>
            </a:r>
            <a:r>
              <a:rPr lang="en-GB" dirty="0" err="1"/>
              <a:t>mendalam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melebar</a:t>
            </a:r>
            <a:r>
              <a:rPr lang="en-GB" dirty="0"/>
              <a:t>. </a:t>
            </a:r>
            <a:endParaRPr lang="id-ID" dirty="0" smtClean="0"/>
          </a:p>
          <a:p>
            <a:pPr algn="just"/>
            <a:r>
              <a:rPr lang="en-GB" b="1" dirty="0" err="1" smtClean="0"/>
              <a:t>Hanya</a:t>
            </a:r>
            <a:r>
              <a:rPr lang="en-GB" b="1" dirty="0" smtClean="0"/>
              <a:t> </a:t>
            </a:r>
            <a:r>
              <a:rPr lang="en-GB" b="1" dirty="0" err="1"/>
              <a:t>saja</a:t>
            </a:r>
            <a:r>
              <a:rPr lang="en-GB" b="1" dirty="0"/>
              <a:t>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b="1" dirty="0"/>
              <a:t>menu </a:t>
            </a:r>
            <a:r>
              <a:rPr lang="en-GB" b="1" dirty="0" err="1"/>
              <a:t>terlalu</a:t>
            </a:r>
            <a:r>
              <a:rPr lang="en-GB" b="1" dirty="0"/>
              <a:t> </a:t>
            </a:r>
            <a:r>
              <a:rPr lang="en-GB" b="1" dirty="0" err="1"/>
              <a:t>mendalam</a:t>
            </a:r>
            <a:r>
              <a:rPr lang="en-GB" b="1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kesan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b="1" dirty="0" err="1"/>
              <a:t>modul</a:t>
            </a:r>
            <a:r>
              <a:rPr lang="en-GB" b="1" dirty="0"/>
              <a:t> </a:t>
            </a:r>
            <a:r>
              <a:rPr lang="en-GB" b="1" dirty="0" err="1"/>
              <a:t>sulit</a:t>
            </a:r>
            <a:r>
              <a:rPr lang="en-GB" b="1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dicari</a:t>
            </a:r>
            <a:r>
              <a:rPr lang="en-GB" b="1" dirty="0"/>
              <a:t>/</a:t>
            </a:r>
            <a:r>
              <a:rPr lang="en-GB" b="1" dirty="0" err="1"/>
              <a:t>diketemukan</a:t>
            </a:r>
            <a:r>
              <a:rPr lang="en-GB" dirty="0"/>
              <a:t>,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menghindari</a:t>
            </a:r>
            <a:r>
              <a:rPr lang="en-GB" dirty="0"/>
              <a:t> </a:t>
            </a:r>
            <a:r>
              <a:rPr lang="en-GB" dirty="0" err="1" smtClean="0"/>
              <a:t>biasanya</a:t>
            </a:r>
            <a:r>
              <a:rPr lang="en-GB" dirty="0" smtClean="0"/>
              <a:t> </a:t>
            </a:r>
            <a:r>
              <a:rPr lang="en-GB" b="1" dirty="0" err="1"/>
              <a:t>dibatasi</a:t>
            </a:r>
            <a:r>
              <a:rPr lang="en-GB" b="1" dirty="0"/>
              <a:t> </a:t>
            </a:r>
            <a:r>
              <a:rPr lang="en-GB" b="1" dirty="0" err="1"/>
              <a:t>maksimum</a:t>
            </a:r>
            <a:r>
              <a:rPr lang="en-GB" b="1" dirty="0"/>
              <a:t> </a:t>
            </a:r>
            <a:r>
              <a:rPr lang="en-GB" b="1" dirty="0" err="1"/>
              <a:t>kedalaman</a:t>
            </a:r>
            <a:r>
              <a:rPr lang="en-GB" b="1" dirty="0"/>
              <a:t> 10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b="1" dirty="0"/>
              <a:t>sub-sub </a:t>
            </a:r>
            <a:r>
              <a:rPr lang="en-GB" b="1" dirty="0" smtClean="0"/>
              <a:t>menu </a:t>
            </a:r>
            <a:r>
              <a:rPr lang="en-GB" b="1" dirty="0" err="1" smtClean="0"/>
              <a:t>tidak</a:t>
            </a:r>
            <a:r>
              <a:rPr lang="en-GB" b="1" dirty="0" smtClean="0"/>
              <a:t> </a:t>
            </a:r>
            <a:r>
              <a:rPr lang="en-GB" b="1" dirty="0" err="1"/>
              <a:t>lebih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/>
              <a:t>tingkat</a:t>
            </a:r>
            <a:r>
              <a:rPr lang="en-GB" b="1" dirty="0"/>
              <a:t> 4 </a:t>
            </a:r>
            <a:endParaRPr lang="id-ID" b="1" dirty="0" smtClean="0"/>
          </a:p>
          <a:p>
            <a:pPr algn="just"/>
            <a:r>
              <a:rPr lang="en-GB" b="1" dirty="0" smtClean="0"/>
              <a:t>(</a:t>
            </a:r>
            <a:r>
              <a:rPr lang="en-GB" b="1" dirty="0"/>
              <a:t>menu </a:t>
            </a:r>
            <a:r>
              <a:rPr lang="en-GB" b="1" dirty="0" err="1"/>
              <a:t>utama</a:t>
            </a:r>
            <a:r>
              <a:rPr lang="en-GB" b="1" dirty="0"/>
              <a:t> </a:t>
            </a:r>
            <a:r>
              <a:rPr lang="en-GB" b="1" dirty="0" err="1"/>
              <a:t>tingkat</a:t>
            </a:r>
            <a:r>
              <a:rPr lang="en-GB" b="1" dirty="0"/>
              <a:t> 1, sub menu </a:t>
            </a:r>
            <a:r>
              <a:rPr lang="en-GB" b="1" dirty="0" err="1"/>
              <a:t>tingkat</a:t>
            </a:r>
            <a:r>
              <a:rPr lang="en-GB" b="1" dirty="0"/>
              <a:t> 2, sub-sub menu </a:t>
            </a:r>
            <a:r>
              <a:rPr lang="en-GB" b="1" dirty="0" err="1"/>
              <a:t>tingkat</a:t>
            </a:r>
            <a:r>
              <a:rPr lang="en-GB" b="1" dirty="0"/>
              <a:t> 3, sub-sub-sub menu  </a:t>
            </a:r>
            <a:r>
              <a:rPr lang="en-GB" b="1" dirty="0" err="1"/>
              <a:t>tingkat</a:t>
            </a:r>
            <a:r>
              <a:rPr lang="en-GB" b="1" dirty="0"/>
              <a:t> 4).  </a:t>
            </a:r>
            <a:endParaRPr lang="id-ID" b="1" dirty="0"/>
          </a:p>
          <a:p>
            <a:pPr algn="just"/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b="1" dirty="0"/>
              <a:t>menu</a:t>
            </a:r>
            <a:r>
              <a:rPr lang="en-GB" dirty="0"/>
              <a:t> </a:t>
            </a:r>
            <a:r>
              <a:rPr lang="en-GB" b="1" dirty="0" err="1" smtClean="0"/>
              <a:t>terlalu</a:t>
            </a:r>
            <a:r>
              <a:rPr lang="en-GB" b="1" dirty="0" smtClean="0"/>
              <a:t> </a:t>
            </a:r>
            <a:r>
              <a:rPr lang="en-GB" b="1" dirty="0" err="1"/>
              <a:t>melebar</a:t>
            </a:r>
            <a:r>
              <a:rPr lang="en-GB" b="1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kesan</a:t>
            </a:r>
            <a:r>
              <a:rPr lang="en-GB" dirty="0"/>
              <a:t> </a:t>
            </a:r>
            <a:r>
              <a:rPr lang="en-GB" b="1" dirty="0"/>
              <a:t>program</a:t>
            </a:r>
            <a:r>
              <a:rPr lang="en-GB" dirty="0"/>
              <a:t> </a:t>
            </a:r>
            <a:r>
              <a:rPr lang="en-GB" b="1" dirty="0" err="1" smtClean="0"/>
              <a:t>kompleks</a:t>
            </a:r>
            <a:r>
              <a:rPr lang="en-GB" dirty="0"/>
              <a:t>,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banyaknya</a:t>
            </a:r>
            <a:r>
              <a:rPr lang="en-GB" dirty="0"/>
              <a:t> </a:t>
            </a:r>
            <a:r>
              <a:rPr lang="en-GB" b="1" dirty="0"/>
              <a:t>menu</a:t>
            </a:r>
            <a:r>
              <a:rPr lang="en-GB" dirty="0"/>
              <a:t> yang </a:t>
            </a:r>
            <a:r>
              <a:rPr lang="en-GB" dirty="0" err="1"/>
              <a:t>ditawarkan</a:t>
            </a:r>
            <a:r>
              <a:rPr lang="en-GB" dirty="0"/>
              <a:t>. </a:t>
            </a:r>
            <a:endParaRPr lang="id-ID" dirty="0" smtClean="0"/>
          </a:p>
          <a:p>
            <a:pPr algn="just"/>
            <a:r>
              <a:rPr lang="en-GB" b="1" dirty="0" err="1" smtClean="0"/>
              <a:t>Kesimpulannya</a:t>
            </a:r>
            <a:r>
              <a:rPr lang="en-GB" dirty="0" smtClean="0"/>
              <a:t> </a:t>
            </a:r>
            <a:r>
              <a:rPr lang="en-GB" b="1" dirty="0" err="1"/>
              <a:t>seimbangkan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kedalaman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b="1" dirty="0" err="1"/>
              <a:t>melebarnya</a:t>
            </a:r>
            <a:r>
              <a:rPr lang="en-GB" b="1" dirty="0"/>
              <a:t> menu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5223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Jenis Kelompok Menu – </a:t>
            </a:r>
            <a:r>
              <a:rPr lang="en-GB" sz="2700" dirty="0"/>
              <a:t>Linear Sequences and Multiple Menus</a:t>
            </a:r>
            <a:endParaRPr lang="id-ID" sz="2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Menu yang </a:t>
            </a:r>
            <a:r>
              <a:rPr lang="en-GB" dirty="0" err="1"/>
              <a:t>memandu</a:t>
            </a:r>
            <a:r>
              <a:rPr lang="en-GB" dirty="0"/>
              <a:t> </a:t>
            </a:r>
            <a:r>
              <a:rPr lang="en-GB" dirty="0" err="1"/>
              <a:t>pengguna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proses yang </a:t>
            </a:r>
            <a:r>
              <a:rPr lang="en-GB" dirty="0" err="1"/>
              <a:t>kompleks</a:t>
            </a:r>
            <a:endParaRPr lang="id-ID" dirty="0"/>
          </a:p>
          <a:p>
            <a:pPr lvl="0"/>
            <a:r>
              <a:rPr lang="en-GB" dirty="0" err="1"/>
              <a:t>Contoh</a:t>
            </a:r>
            <a:r>
              <a:rPr lang="en-GB" dirty="0"/>
              <a:t>  cue cards </a:t>
            </a:r>
            <a:r>
              <a:rPr lang="en-GB" dirty="0" err="1"/>
              <a:t>atau</a:t>
            </a:r>
            <a:r>
              <a:rPr lang="en-GB" dirty="0"/>
              <a:t>  "Wizards" </a:t>
            </a:r>
            <a:endParaRPr lang="id-ID" dirty="0"/>
          </a:p>
        </p:txBody>
      </p:sp>
      <p:pic>
        <p:nvPicPr>
          <p:cNvPr id="1026" name="Picture 2" descr="Hasil gambar untuk Wizards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62" y="3555261"/>
            <a:ext cx="3951195" cy="296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0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Jenis Kelompok Menu – </a:t>
            </a:r>
            <a:r>
              <a:rPr lang="en-GB" sz="3600" dirty="0"/>
              <a:t>Tree-structured Menus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Daftar</a:t>
            </a:r>
            <a:r>
              <a:rPr lang="en-GB" dirty="0"/>
              <a:t> </a:t>
            </a:r>
            <a:r>
              <a:rPr lang="en-GB" dirty="0" err="1"/>
              <a:t>Keluarga</a:t>
            </a:r>
            <a:r>
              <a:rPr lang="en-GB" dirty="0"/>
              <a:t> : </a:t>
            </a:r>
            <a:endParaRPr lang="id-ID" dirty="0"/>
          </a:p>
          <a:p>
            <a:pPr lvl="1"/>
            <a:r>
              <a:rPr lang="en-GB" dirty="0"/>
              <a:t>Male, female </a:t>
            </a:r>
            <a:endParaRPr lang="id-ID" dirty="0"/>
          </a:p>
          <a:p>
            <a:pPr lvl="1"/>
            <a:r>
              <a:rPr lang="en-GB" dirty="0"/>
              <a:t>Animal, vegetable, mineral </a:t>
            </a:r>
            <a:endParaRPr lang="id-ID" dirty="0"/>
          </a:p>
          <a:p>
            <a:pPr lvl="1"/>
            <a:r>
              <a:rPr lang="en-GB" dirty="0"/>
              <a:t>Fonts, size, style, spacing </a:t>
            </a:r>
            <a:endParaRPr lang="id-ID" dirty="0"/>
          </a:p>
        </p:txBody>
      </p:sp>
      <p:pic>
        <p:nvPicPr>
          <p:cNvPr id="2050" name="Picture 2" descr="Hasil gambar untuk Tree-structured Men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53" y="3210277"/>
            <a:ext cx="4159703" cy="332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0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4.bp.blogspot.com/-NcxiXPLe3wU/V5h0RcrK3WI/AAAAAAAAAJc/DNF63lD_ELQlr00IQp8klHxQhLW4SzXqQCLcB/s1600/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35" y="2537841"/>
            <a:ext cx="4881522" cy="16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3600" dirty="0" smtClean="0"/>
              <a:t>Jenis Kelompok Menu – </a:t>
            </a:r>
            <a:r>
              <a:rPr lang="en-GB" sz="3100" dirty="0" err="1"/>
              <a:t>Beberapa</a:t>
            </a:r>
            <a:r>
              <a:rPr lang="en-GB" sz="3100" dirty="0"/>
              <a:t> </a:t>
            </a:r>
            <a:r>
              <a:rPr lang="en-GB" sz="3100" dirty="0" err="1"/>
              <a:t>bentuk</a:t>
            </a:r>
            <a:r>
              <a:rPr lang="en-GB" sz="3100" dirty="0"/>
              <a:t> menu yang </a:t>
            </a:r>
            <a:r>
              <a:rPr lang="en-GB" sz="3100" dirty="0" err="1"/>
              <a:t>lainnya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rmAutofit/>
          </a:bodyPr>
          <a:lstStyle/>
          <a:p>
            <a:pPr lvl="0" algn="just"/>
            <a:r>
              <a:rPr lang="en-GB" sz="2000" b="1" dirty="0"/>
              <a:t>Menu Maps.</a:t>
            </a:r>
            <a:r>
              <a:rPr lang="en-GB" sz="2000" dirty="0"/>
              <a:t>  </a:t>
            </a:r>
            <a:r>
              <a:rPr lang="en-GB" sz="2000" dirty="0" err="1"/>
              <a:t>Efektik</a:t>
            </a:r>
            <a:r>
              <a:rPr lang="en-GB" sz="2000" dirty="0"/>
              <a:t>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meminimasi</a:t>
            </a:r>
            <a:r>
              <a:rPr lang="en-GB" sz="2000" dirty="0"/>
              <a:t> </a:t>
            </a:r>
            <a:r>
              <a:rPr lang="en-GB" sz="2000" dirty="0" err="1"/>
              <a:t>pengguna</a:t>
            </a:r>
            <a:r>
              <a:rPr lang="en-GB" sz="2000" dirty="0"/>
              <a:t> yang </a:t>
            </a:r>
            <a:r>
              <a:rPr lang="en-GB" sz="2000" dirty="0" err="1"/>
              <a:t>tidak</a:t>
            </a:r>
            <a:r>
              <a:rPr lang="en-GB" sz="2000" dirty="0"/>
              <a:t> </a:t>
            </a:r>
            <a:r>
              <a:rPr lang="en-GB" sz="2000" dirty="0" err="1"/>
              <a:t>terarah</a:t>
            </a:r>
            <a:r>
              <a:rPr lang="en-GB" sz="2000" dirty="0"/>
              <a:t>.</a:t>
            </a:r>
            <a:endParaRPr lang="id-ID" sz="2000" dirty="0"/>
          </a:p>
          <a:p>
            <a:pPr algn="just"/>
            <a:r>
              <a:rPr lang="en-GB" sz="2000" b="1" dirty="0"/>
              <a:t>Acyclic and Cyclic Networks.</a:t>
            </a:r>
            <a:r>
              <a:rPr lang="en-GB" sz="2000" dirty="0"/>
              <a:t>  </a:t>
            </a:r>
            <a:r>
              <a:rPr lang="en-GB" sz="2000" b="1" dirty="0" err="1"/>
              <a:t>Berguna</a:t>
            </a:r>
            <a:r>
              <a:rPr lang="en-GB" sz="2000" b="1" dirty="0"/>
              <a:t> </a:t>
            </a:r>
            <a:r>
              <a:rPr lang="en-GB" sz="2000" b="1" dirty="0" err="1"/>
              <a:t>untuk</a:t>
            </a:r>
            <a:r>
              <a:rPr lang="en-GB" sz="2000" b="1" dirty="0"/>
              <a:t> social relationships , </a:t>
            </a:r>
            <a:r>
              <a:rPr lang="fr-FR" sz="2000" b="1" dirty="0"/>
              <a:t>transportation </a:t>
            </a:r>
            <a:r>
              <a:rPr lang="fr-FR" sz="2000" b="1" dirty="0" err="1"/>
              <a:t>routing</a:t>
            </a:r>
            <a:r>
              <a:rPr lang="fr-FR" sz="2000" b="1" dirty="0"/>
              <a:t>, </a:t>
            </a:r>
            <a:r>
              <a:rPr lang="fr-FR" sz="2000" b="1" dirty="0" err="1"/>
              <a:t>scientific</a:t>
            </a:r>
            <a:r>
              <a:rPr lang="fr-FR" sz="2000" b="1" dirty="0"/>
              <a:t>-journal citations</a:t>
            </a:r>
            <a:r>
              <a:rPr lang="fr-FR" sz="2000" dirty="0"/>
              <a:t>.  </a:t>
            </a:r>
            <a:r>
              <a:rPr lang="fr-FR" sz="2000" dirty="0" err="1"/>
              <a:t>Namun</a:t>
            </a:r>
            <a:r>
              <a:rPr lang="fr-FR" sz="2000" dirty="0"/>
              <a:t> </a:t>
            </a:r>
            <a:r>
              <a:rPr lang="fr-FR" sz="2000" dirty="0" err="1"/>
              <a:t>dapat</a:t>
            </a:r>
            <a:r>
              <a:rPr lang="fr-FR" sz="2000" dirty="0"/>
              <a:t> </a:t>
            </a:r>
            <a:r>
              <a:rPr lang="fr-FR" sz="2000" dirty="0" err="1"/>
              <a:t>membingungkan</a:t>
            </a:r>
            <a:r>
              <a:rPr lang="fr-FR" sz="2000" dirty="0"/>
              <a:t> dan </a:t>
            </a:r>
            <a:r>
              <a:rPr lang="fr-FR" sz="2000" dirty="0" err="1"/>
              <a:t>membuat</a:t>
            </a:r>
            <a:r>
              <a:rPr lang="fr-FR" sz="2000" dirty="0"/>
              <a:t> </a:t>
            </a:r>
            <a:r>
              <a:rPr lang="fr-FR" sz="2000" dirty="0" err="1"/>
              <a:t>tidak</a:t>
            </a:r>
            <a:r>
              <a:rPr lang="fr-FR" sz="2000" dirty="0"/>
              <a:t> </a:t>
            </a:r>
            <a:r>
              <a:rPr lang="fr-FR" sz="2000" dirty="0" err="1"/>
              <a:t>berarah</a:t>
            </a:r>
            <a:endParaRPr lang="id-ID" sz="2000" dirty="0"/>
          </a:p>
        </p:txBody>
      </p:sp>
      <p:pic>
        <p:nvPicPr>
          <p:cNvPr id="3074" name="Picture 2" descr="Hasil gambar untuk Menu M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7" y="4569868"/>
            <a:ext cx="4312758" cy="22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45" y="4150168"/>
            <a:ext cx="1960470" cy="27078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35954" y="5515443"/>
            <a:ext cx="830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Acyclic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46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Strategi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 err="1" smtClean="0">
                <a:solidFill>
                  <a:schemeClr val="bg1">
                    <a:lumMod val="65000"/>
                  </a:schemeClr>
                </a:solidFill>
              </a:rPr>
              <a:t>mengelompokkan</a:t>
            </a: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id-ID" b="1" dirty="0"/>
              <a:t>Pengkategorian</a:t>
            </a:r>
            <a:r>
              <a:rPr lang="id-ID" dirty="0"/>
              <a:t> – pilihan dari </a:t>
            </a:r>
            <a:r>
              <a:rPr lang="id-ID" b="1" dirty="0"/>
              <a:t>tipe</a:t>
            </a:r>
            <a:r>
              <a:rPr lang="id-ID" dirty="0"/>
              <a:t> yang </a:t>
            </a:r>
            <a:r>
              <a:rPr lang="id-ID" b="1" dirty="0"/>
              <a:t>serupa ditempatkan bersama</a:t>
            </a:r>
          </a:p>
          <a:p>
            <a:pPr lvl="0" algn="just"/>
            <a:r>
              <a:rPr lang="id-ID" b="1" dirty="0"/>
              <a:t>Urutan yang lazim </a:t>
            </a:r>
            <a:r>
              <a:rPr lang="id-ID" dirty="0"/>
              <a:t>– contohnya </a:t>
            </a:r>
            <a:r>
              <a:rPr lang="id-ID" b="1" dirty="0"/>
              <a:t>nama hari dalam seminggu	</a:t>
            </a:r>
          </a:p>
          <a:p>
            <a:pPr lvl="0" algn="just"/>
            <a:r>
              <a:rPr lang="id-ID" b="1" dirty="0"/>
              <a:t>Jumlah pemakaian </a:t>
            </a:r>
            <a:r>
              <a:rPr lang="id-ID" dirty="0"/>
              <a:t>– pilihan yang </a:t>
            </a:r>
            <a:r>
              <a:rPr lang="id-ID" b="1" dirty="0"/>
              <a:t>sering digunakan terletak dekat </a:t>
            </a:r>
            <a:r>
              <a:rPr lang="id-ID" dirty="0"/>
              <a:t>dengan </a:t>
            </a:r>
            <a:r>
              <a:rPr lang="id-ID" b="1" dirty="0"/>
              <a:t>bagian atas dari menu</a:t>
            </a:r>
          </a:p>
          <a:p>
            <a:pPr lvl="0" algn="just"/>
            <a:r>
              <a:rPr lang="en-GB" b="1" dirty="0" err="1"/>
              <a:t>Pastikan</a:t>
            </a:r>
            <a:r>
              <a:rPr lang="en-GB" b="1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ada</a:t>
            </a:r>
            <a:r>
              <a:rPr lang="en-GB" b="1" dirty="0"/>
              <a:t> item menu yang </a:t>
            </a:r>
            <a:r>
              <a:rPr lang="en-GB" b="1" dirty="0" err="1"/>
              <a:t>duplikasi</a:t>
            </a:r>
            <a:r>
              <a:rPr lang="en-GB" b="1" dirty="0"/>
              <a:t> </a:t>
            </a:r>
            <a:r>
              <a:rPr lang="en-GB" b="1" dirty="0" err="1"/>
              <a:t>atau</a:t>
            </a:r>
            <a:r>
              <a:rPr lang="en-GB" b="1" dirty="0"/>
              <a:t> </a:t>
            </a:r>
            <a:r>
              <a:rPr lang="en-GB" b="1" i="1" dirty="0"/>
              <a:t>overlapping</a:t>
            </a:r>
            <a:endParaRPr lang="id-ID" b="1" dirty="0"/>
          </a:p>
          <a:p>
            <a:pPr lvl="0" algn="just"/>
            <a:r>
              <a:rPr lang="en-GB" b="1" dirty="0" err="1"/>
              <a:t>Gunakan</a:t>
            </a:r>
            <a:r>
              <a:rPr lang="en-GB" b="1" dirty="0"/>
              <a:t> </a:t>
            </a:r>
            <a:r>
              <a:rPr lang="en-GB" b="1" dirty="0" err="1"/>
              <a:t>istilah</a:t>
            </a:r>
            <a:r>
              <a:rPr lang="en-GB" b="1" dirty="0"/>
              <a:t> yang </a:t>
            </a:r>
            <a:r>
              <a:rPr lang="en-GB" b="1" dirty="0" err="1"/>
              <a:t>umum</a:t>
            </a:r>
            <a:endParaRPr lang="id-ID" b="1" dirty="0"/>
          </a:p>
          <a:p>
            <a:pPr marL="0" indent="0" algn="just">
              <a:buNone/>
            </a:pPr>
            <a:r>
              <a:rPr lang="en-GB" b="1" dirty="0" err="1">
                <a:solidFill>
                  <a:srgbClr val="FF0000"/>
                </a:solidFill>
              </a:rPr>
              <a:t>Pengurutan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secara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alpabet</a:t>
            </a:r>
            <a:r>
              <a:rPr lang="en-GB" b="1" dirty="0">
                <a:solidFill>
                  <a:srgbClr val="FF0000"/>
                </a:solidFill>
              </a:rPr>
              <a:t>  </a:t>
            </a:r>
            <a:r>
              <a:rPr lang="en-GB" dirty="0" err="1"/>
              <a:t>mungkin</a:t>
            </a:r>
            <a:r>
              <a:rPr lang="en-GB" dirty="0"/>
              <a:t> </a:t>
            </a:r>
            <a:r>
              <a:rPr lang="en-GB" b="1" dirty="0" err="1"/>
              <a:t>digunakan</a:t>
            </a:r>
            <a:r>
              <a:rPr lang="en-GB" dirty="0"/>
              <a:t> </a:t>
            </a:r>
            <a:r>
              <a:rPr lang="en-GB" dirty="0" err="1"/>
              <a:t>ketika</a:t>
            </a:r>
            <a:r>
              <a:rPr lang="en-GB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ada</a:t>
            </a:r>
            <a:r>
              <a:rPr lang="en-GB" b="1" dirty="0"/>
              <a:t> </a:t>
            </a:r>
            <a:r>
              <a:rPr lang="en-GB" b="1" dirty="0" err="1"/>
              <a:t>lagi</a:t>
            </a:r>
            <a:r>
              <a:rPr lang="en-GB" b="1" dirty="0"/>
              <a:t> </a:t>
            </a:r>
            <a:r>
              <a:rPr lang="en-GB" b="1" dirty="0" err="1"/>
              <a:t>metode</a:t>
            </a:r>
            <a:r>
              <a:rPr lang="en-GB" b="1" dirty="0"/>
              <a:t> </a:t>
            </a:r>
            <a:r>
              <a:rPr lang="en-GB" dirty="0"/>
              <a:t>yang </a:t>
            </a:r>
            <a:r>
              <a:rPr lang="en-GB" b="1" dirty="0" err="1"/>
              <a:t>jelas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 smtClean="0"/>
              <a:t>organisasi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1190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Penanganan</a:t>
            </a:r>
            <a:r>
              <a:rPr lang="en-US" b="1" dirty="0"/>
              <a:t> </a:t>
            </a:r>
            <a:r>
              <a:rPr lang="en-US" b="1" dirty="0" err="1"/>
              <a:t>Kesalahan</a:t>
            </a:r>
            <a:endParaRPr lang="en-US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 err="1"/>
              <a:t>Validasi</a:t>
            </a:r>
            <a:r>
              <a:rPr lang="en-US" sz="2400" b="1" dirty="0"/>
              <a:t> </a:t>
            </a:r>
            <a:r>
              <a:rPr lang="en-US" sz="2400" b="1" dirty="0" err="1"/>
              <a:t>pemasukan</a:t>
            </a:r>
            <a:r>
              <a:rPr lang="en-US" sz="2400" b="1" dirty="0"/>
              <a:t> data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b="1" dirty="0"/>
              <a:t>user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b="1" dirty="0" err="1"/>
              <a:t>memasukkan</a:t>
            </a:r>
            <a:r>
              <a:rPr lang="en-US" sz="2400" b="1" dirty="0"/>
              <a:t> </a:t>
            </a:r>
            <a:r>
              <a:rPr lang="en-US" sz="2400" b="1" dirty="0" err="1"/>
              <a:t>bilangan</a:t>
            </a:r>
            <a:r>
              <a:rPr lang="en-US" sz="2400" b="1" dirty="0"/>
              <a:t> </a:t>
            </a:r>
            <a:r>
              <a:rPr lang="en-US" sz="2400" b="1" dirty="0" err="1"/>
              <a:t>positif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b="1" dirty="0" err="1"/>
              <a:t>memasukkan</a:t>
            </a:r>
            <a:r>
              <a:rPr lang="en-US" sz="2400" b="1" dirty="0"/>
              <a:t> data </a:t>
            </a:r>
            <a:r>
              <a:rPr lang="en-US" sz="2400" b="1" dirty="0" err="1"/>
              <a:t>negatif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nol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b="1" dirty="0" err="1"/>
              <a:t>harus</a:t>
            </a:r>
            <a:r>
              <a:rPr lang="en-US" sz="2400" b="1" dirty="0"/>
              <a:t> </a:t>
            </a:r>
            <a:r>
              <a:rPr lang="en-US" sz="2400" b="1" dirty="0" err="1"/>
              <a:t>ada</a:t>
            </a:r>
            <a:r>
              <a:rPr lang="en-US" sz="2400" dirty="0"/>
              <a:t> </a:t>
            </a:r>
            <a:r>
              <a:rPr lang="en-US" sz="2400" b="1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mengulang</a:t>
            </a:r>
            <a:r>
              <a:rPr lang="en-US" sz="2400" b="1" dirty="0"/>
              <a:t> </a:t>
            </a:r>
            <a:r>
              <a:rPr lang="en-US" sz="2400" b="1" dirty="0" err="1"/>
              <a:t>pemasukan</a:t>
            </a:r>
            <a:r>
              <a:rPr lang="en-US" sz="2400" b="1" dirty="0"/>
              <a:t> data </a:t>
            </a:r>
            <a:r>
              <a:rPr lang="en-US" sz="2400" dirty="0" err="1"/>
              <a:t>tersebut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Proteksi</a:t>
            </a:r>
            <a:r>
              <a:rPr lang="en-US" sz="2400" b="1" dirty="0"/>
              <a:t> user</a:t>
            </a:r>
            <a:r>
              <a:rPr lang="en-US" sz="2400" dirty="0"/>
              <a:t>; </a:t>
            </a:r>
            <a:r>
              <a:rPr lang="en-US" sz="2400" b="1" dirty="0"/>
              <a:t>program </a:t>
            </a:r>
            <a:r>
              <a:rPr lang="en-US" sz="2400" b="1" dirty="0" err="1"/>
              <a:t>memberi</a:t>
            </a:r>
            <a:r>
              <a:rPr lang="en-US" sz="2400" b="1" dirty="0"/>
              <a:t> </a:t>
            </a:r>
            <a:r>
              <a:rPr lang="en-US" sz="2400" b="1" dirty="0" err="1"/>
              <a:t>peringatan</a:t>
            </a:r>
            <a:r>
              <a:rPr lang="en-US" sz="2400" b="1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b="1" dirty="0"/>
              <a:t>user </a:t>
            </a:r>
            <a:r>
              <a:rPr lang="en-US" sz="2400" b="1" dirty="0" err="1"/>
              <a:t>melakukan</a:t>
            </a:r>
            <a:r>
              <a:rPr lang="en-US" sz="2400" b="1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b="1" dirty="0" err="1"/>
              <a:t>tindakan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sengaja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penghapusan</a:t>
            </a:r>
            <a:r>
              <a:rPr lang="en-US" sz="2400" dirty="0"/>
              <a:t> </a:t>
            </a:r>
            <a:r>
              <a:rPr lang="en-US" sz="2400" dirty="0" err="1"/>
              <a:t>berkas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Pemulihan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kesalahan</a:t>
            </a:r>
            <a:r>
              <a:rPr lang="en-US" sz="2400" dirty="0"/>
              <a:t>: </a:t>
            </a:r>
            <a:r>
              <a:rPr lang="en-US" sz="2400" b="1" dirty="0" err="1"/>
              <a:t>tersedianya</a:t>
            </a:r>
            <a:r>
              <a:rPr lang="en-US" sz="2400" dirty="0"/>
              <a:t> </a:t>
            </a:r>
            <a:r>
              <a:rPr lang="en-US" sz="2400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membatalkan</a:t>
            </a:r>
            <a:r>
              <a:rPr lang="en-US" sz="2400" b="1" dirty="0"/>
              <a:t> </a:t>
            </a:r>
            <a:r>
              <a:rPr lang="en-US" sz="2400" b="1" dirty="0" err="1"/>
              <a:t>tindakan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baru</a:t>
            </a:r>
            <a:r>
              <a:rPr lang="en-US" sz="2400" b="1" dirty="0"/>
              <a:t> </a:t>
            </a:r>
            <a:r>
              <a:rPr lang="en-US" sz="2400" b="1" dirty="0" err="1"/>
              <a:t>saja</a:t>
            </a:r>
            <a:r>
              <a:rPr lang="en-US" sz="2400" b="1" dirty="0"/>
              <a:t> </a:t>
            </a:r>
            <a:r>
              <a:rPr lang="en-US" sz="2400" dirty="0" err="1"/>
              <a:t>dilakukan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Penampilan</a:t>
            </a:r>
            <a:r>
              <a:rPr lang="en-US" sz="2400" b="1" dirty="0"/>
              <a:t> </a:t>
            </a:r>
            <a:r>
              <a:rPr lang="en-US" sz="2400" b="1" dirty="0" err="1"/>
              <a:t>pesan</a:t>
            </a:r>
            <a:r>
              <a:rPr lang="en-US" sz="2400" b="1" dirty="0"/>
              <a:t> </a:t>
            </a:r>
            <a:r>
              <a:rPr lang="en-US" sz="2400" b="1" dirty="0" err="1"/>
              <a:t>salah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 err="1"/>
              <a:t>sesuai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kesalahan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waktu</a:t>
            </a:r>
            <a:r>
              <a:rPr lang="en-US" sz="2400" b="1" dirty="0"/>
              <a:t> </a:t>
            </a:r>
            <a:r>
              <a:rPr lang="en-US" sz="2400" b="1" dirty="0" err="1"/>
              <a:t>itu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55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Urutuan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Penampilan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Item Menu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 err="1"/>
              <a:t>urutan</a:t>
            </a:r>
            <a:r>
              <a:rPr lang="en-GB" dirty="0"/>
              <a:t> </a:t>
            </a:r>
            <a:r>
              <a:rPr lang="en-GB" dirty="0" err="1"/>
              <a:t>alamiah</a:t>
            </a:r>
            <a:r>
              <a:rPr lang="en-GB" dirty="0"/>
              <a:t> </a:t>
            </a:r>
            <a:r>
              <a:rPr lang="id-ID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Waktu</a:t>
            </a:r>
            <a:r>
              <a:rPr lang="en-GB" b="1" dirty="0"/>
              <a:t> 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Urutan</a:t>
            </a:r>
            <a:r>
              <a:rPr lang="en-GB" b="1" dirty="0"/>
              <a:t> </a:t>
            </a:r>
            <a:r>
              <a:rPr lang="en-GB" b="1" dirty="0" err="1"/>
              <a:t>Angka</a:t>
            </a:r>
            <a:r>
              <a:rPr lang="en-GB" b="1" dirty="0"/>
              <a:t>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Properti</a:t>
            </a:r>
            <a:r>
              <a:rPr lang="en-GB" b="1" dirty="0"/>
              <a:t> </a:t>
            </a:r>
            <a:r>
              <a:rPr lang="en-GB" b="1" dirty="0" err="1"/>
              <a:t>secara</a:t>
            </a:r>
            <a:r>
              <a:rPr lang="en-GB" b="1" dirty="0"/>
              <a:t> </a:t>
            </a:r>
            <a:r>
              <a:rPr lang="en-GB" b="1" dirty="0" err="1"/>
              <a:t>fisik</a:t>
            </a:r>
            <a:r>
              <a:rPr lang="en-GB" b="1" dirty="0"/>
              <a:t> </a:t>
            </a:r>
            <a:endParaRPr lang="id-ID" b="1" dirty="0"/>
          </a:p>
          <a:p>
            <a:pPr algn="just"/>
            <a:r>
              <a:rPr lang="en-GB" dirty="0" err="1"/>
              <a:t>Bila</a:t>
            </a:r>
            <a:r>
              <a:rPr lang="en-GB" dirty="0"/>
              <a:t> </a:t>
            </a:r>
            <a:r>
              <a:rPr lang="en-GB" b="1" dirty="0" err="1"/>
              <a:t>ditemukan</a:t>
            </a:r>
            <a:r>
              <a:rPr lang="en-GB" b="1" dirty="0"/>
              <a:t> </a:t>
            </a:r>
            <a:r>
              <a:rPr lang="en-GB" b="1" dirty="0" err="1"/>
              <a:t>kasus</a:t>
            </a:r>
            <a:r>
              <a:rPr lang="en-GB" b="1" dirty="0"/>
              <a:t> </a:t>
            </a:r>
            <a:r>
              <a:rPr lang="en-GB" b="1" dirty="0" err="1"/>
              <a:t>pengurutan</a:t>
            </a:r>
            <a:r>
              <a:rPr lang="en-GB" b="1" dirty="0"/>
              <a:t> </a:t>
            </a:r>
            <a:r>
              <a:rPr lang="en-GB" b="1" dirty="0" err="1"/>
              <a:t>tugas</a:t>
            </a:r>
            <a:r>
              <a:rPr lang="en-GB" b="1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memiliki</a:t>
            </a:r>
            <a:r>
              <a:rPr lang="en-GB" b="1" dirty="0"/>
              <a:t> </a:t>
            </a:r>
            <a:r>
              <a:rPr lang="en-GB" b="1" dirty="0" err="1"/>
              <a:t>hubungan</a:t>
            </a:r>
            <a:r>
              <a:rPr lang="en-GB" b="1" dirty="0"/>
              <a:t> </a:t>
            </a:r>
            <a:r>
              <a:rPr lang="en-GB" b="1" dirty="0" err="1"/>
              <a:t>satu</a:t>
            </a:r>
            <a:r>
              <a:rPr lang="en-GB" b="1" dirty="0"/>
              <a:t> </a:t>
            </a:r>
            <a:r>
              <a:rPr lang="en-GB" b="1" dirty="0" err="1"/>
              <a:t>sama</a:t>
            </a:r>
            <a:r>
              <a:rPr lang="en-GB" b="1" dirty="0"/>
              <a:t> </a:t>
            </a:r>
            <a:r>
              <a:rPr lang="en-GB" b="1" dirty="0" err="1" smtClean="0"/>
              <a:t>lainnya</a:t>
            </a:r>
            <a:endParaRPr lang="id-ID" b="1" dirty="0" smtClean="0"/>
          </a:p>
          <a:p>
            <a:pPr algn="just"/>
            <a:r>
              <a:rPr lang="en-GB" b="1" dirty="0" err="1" smtClean="0"/>
              <a:t>Memilih</a:t>
            </a:r>
            <a:r>
              <a:rPr lang="en-GB" b="1" dirty="0" smtClean="0"/>
              <a:t> </a:t>
            </a:r>
            <a:r>
              <a:rPr lang="en-GB" b="1" dirty="0" err="1" smtClean="0"/>
              <a:t>Dengan</a:t>
            </a:r>
            <a:r>
              <a:rPr lang="en-GB" b="1" dirty="0" smtClean="0"/>
              <a:t> </a:t>
            </a:r>
            <a:r>
              <a:rPr lang="en-GB" b="1" dirty="0" err="1" smtClean="0"/>
              <a:t>Urutan</a:t>
            </a:r>
            <a:r>
              <a:rPr lang="en-GB" b="1" dirty="0" smtClean="0"/>
              <a:t> 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 err="1" smtClean="0"/>
              <a:t>Urutan</a:t>
            </a:r>
            <a:r>
              <a:rPr lang="en-GB" dirty="0" smtClean="0"/>
              <a:t> </a:t>
            </a:r>
            <a:r>
              <a:rPr lang="en-GB" b="1" dirty="0"/>
              <a:t>Alphabet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Pengelompokkan</a:t>
            </a:r>
            <a:r>
              <a:rPr lang="en-GB" b="1" dirty="0"/>
              <a:t> item yang </a:t>
            </a:r>
            <a:r>
              <a:rPr lang="en-GB" b="1" dirty="0" err="1"/>
              <a:t>serupa</a:t>
            </a:r>
            <a:r>
              <a:rPr lang="en-GB" b="1" dirty="0"/>
              <a:t>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Letakkan</a:t>
            </a:r>
            <a:r>
              <a:rPr lang="en-GB" b="1" dirty="0"/>
              <a:t> item </a:t>
            </a:r>
            <a:r>
              <a:rPr lang="en-GB" dirty="0"/>
              <a:t>yang </a:t>
            </a:r>
            <a:r>
              <a:rPr lang="en-GB" b="1" dirty="0" err="1"/>
              <a:t>sering</a:t>
            </a:r>
            <a:r>
              <a:rPr lang="en-GB" b="1" dirty="0"/>
              <a:t> </a:t>
            </a:r>
            <a:r>
              <a:rPr lang="en-GB" b="1" dirty="0" err="1"/>
              <a:t>digunakan</a:t>
            </a:r>
            <a:r>
              <a:rPr lang="en-GB" b="1" dirty="0"/>
              <a:t> </a:t>
            </a:r>
            <a:r>
              <a:rPr lang="en-GB" dirty="0"/>
              <a:t>di </a:t>
            </a:r>
            <a:r>
              <a:rPr lang="en-GB" b="1" dirty="0" err="1"/>
              <a:t>urutan</a:t>
            </a:r>
            <a:r>
              <a:rPr lang="en-GB" b="1" dirty="0"/>
              <a:t> </a:t>
            </a:r>
            <a:r>
              <a:rPr lang="en-GB" b="1" dirty="0" err="1"/>
              <a:t>terdepan</a:t>
            </a:r>
            <a:r>
              <a:rPr lang="en-GB" b="1" dirty="0"/>
              <a:t> (paling </a:t>
            </a:r>
            <a:r>
              <a:rPr lang="en-GB" b="1" dirty="0" err="1"/>
              <a:t>atas</a:t>
            </a:r>
            <a:r>
              <a:rPr lang="en-GB" b="1" dirty="0"/>
              <a:t>/paling </a:t>
            </a:r>
            <a:r>
              <a:rPr lang="en-GB" b="1" dirty="0" err="1"/>
              <a:t>kiri</a:t>
            </a:r>
            <a:r>
              <a:rPr lang="en-GB" b="1" dirty="0"/>
              <a:t>)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/>
              <a:t>Letakkan item </a:t>
            </a:r>
            <a:r>
              <a:rPr lang="id-ID" dirty="0"/>
              <a:t>yang </a:t>
            </a:r>
            <a:r>
              <a:rPr lang="id-ID" b="1" dirty="0"/>
              <a:t>paling penting di urutan </a:t>
            </a:r>
            <a:r>
              <a:rPr lang="id-ID" b="1" dirty="0" smtClean="0"/>
              <a:t>pertama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99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Waktu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Respon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dan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Kecepatan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Tampil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b="1" dirty="0"/>
              <a:t>Kecepatan menu </a:t>
            </a:r>
            <a:r>
              <a:rPr lang="id-ID" sz="3200" dirty="0"/>
              <a:t>saat </a:t>
            </a:r>
            <a:r>
              <a:rPr lang="id-ID" sz="3200" b="1" dirty="0"/>
              <a:t>diklik</a:t>
            </a:r>
            <a:r>
              <a:rPr lang="id-ID" sz="3200" dirty="0"/>
              <a:t> oleh </a:t>
            </a:r>
            <a:r>
              <a:rPr lang="id-ID" sz="3200" b="1" dirty="0"/>
              <a:t>pengguna</a:t>
            </a:r>
            <a:r>
              <a:rPr lang="id-ID" sz="3200" dirty="0"/>
              <a:t> </a:t>
            </a:r>
            <a:r>
              <a:rPr lang="id-ID" sz="3200" b="1" dirty="0"/>
              <a:t>menentukan kecantikan </a:t>
            </a:r>
            <a:r>
              <a:rPr lang="id-ID" sz="3200" dirty="0"/>
              <a:t>dari </a:t>
            </a:r>
            <a:r>
              <a:rPr lang="id-ID" sz="3200" b="1" dirty="0"/>
              <a:t>mekanisme interface menu</a:t>
            </a:r>
            <a:r>
              <a:rPr lang="id-ID" sz="3200" dirty="0"/>
              <a:t> </a:t>
            </a:r>
            <a:r>
              <a:rPr lang="id-ID" sz="3200" dirty="0" smtClean="0"/>
              <a:t>tersebut</a:t>
            </a:r>
          </a:p>
          <a:p>
            <a:pPr lvl="0" algn="just"/>
            <a:r>
              <a:rPr lang="id-ID" sz="3200" b="1" dirty="0"/>
              <a:t>Waktu Respon (Response Time):</a:t>
            </a:r>
            <a:r>
              <a:rPr lang="id-ID" sz="3200" dirty="0"/>
              <a:t>  </a:t>
            </a:r>
            <a:r>
              <a:rPr lang="id-ID" sz="3200" b="1" dirty="0"/>
              <a:t>Waktu</a:t>
            </a:r>
            <a:r>
              <a:rPr lang="id-ID" sz="3200" dirty="0"/>
              <a:t> yang </a:t>
            </a:r>
            <a:r>
              <a:rPr lang="id-ID" sz="3200" b="1" dirty="0"/>
              <a:t>dibutuhkan</a:t>
            </a:r>
            <a:r>
              <a:rPr lang="id-ID" sz="3200" dirty="0"/>
              <a:t> oleh </a:t>
            </a:r>
            <a:r>
              <a:rPr lang="id-ID" sz="3200" b="1" dirty="0"/>
              <a:t>sistem</a:t>
            </a:r>
            <a:r>
              <a:rPr lang="id-ID" sz="3200" dirty="0"/>
              <a:t> untuk mulai </a:t>
            </a:r>
            <a:r>
              <a:rPr lang="id-ID" sz="3200" b="1" dirty="0"/>
              <a:t>menampilkan informasi </a:t>
            </a:r>
            <a:r>
              <a:rPr lang="id-ID" sz="3200" dirty="0"/>
              <a:t>saat pengguna memilih menu tersebut</a:t>
            </a:r>
            <a:r>
              <a:rPr lang="id-ID" sz="3200" dirty="0" smtClean="0"/>
              <a:t>.</a:t>
            </a:r>
            <a:endParaRPr lang="id-ID" sz="3200" dirty="0"/>
          </a:p>
          <a:p>
            <a:pPr algn="just"/>
            <a:r>
              <a:rPr lang="id-ID" sz="3200" b="1" dirty="0"/>
              <a:t>Kecepatan Tampil (Display Rate):</a:t>
            </a:r>
            <a:r>
              <a:rPr lang="id-ID" sz="3200" dirty="0"/>
              <a:t> </a:t>
            </a:r>
            <a:r>
              <a:rPr lang="id-ID" sz="3200" b="1" dirty="0"/>
              <a:t>Kecepatan menu</a:t>
            </a:r>
            <a:r>
              <a:rPr lang="id-ID" sz="3200" dirty="0"/>
              <a:t> tersebut </a:t>
            </a:r>
            <a:r>
              <a:rPr lang="id-ID" sz="3200" b="1" dirty="0"/>
              <a:t>ditampilkan</a:t>
            </a:r>
          </a:p>
        </p:txBody>
      </p:sp>
    </p:spTree>
    <p:extLst>
      <p:ext uri="{BB962C8B-B14F-4D97-AF65-F5344CB8AC3E}">
        <p14:creationId xmlns:p14="http://schemas.microsoft.com/office/powerpoint/2010/main" val="41916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Pemilihan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Menu yang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Cepat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Menus </a:t>
            </a:r>
            <a:r>
              <a:rPr lang="en-GB" b="1" dirty="0" err="1"/>
              <a:t>dengan</a:t>
            </a:r>
            <a:r>
              <a:rPr lang="en-GB" b="1" dirty="0"/>
              <a:t> </a:t>
            </a:r>
            <a:r>
              <a:rPr lang="en-GB" b="1" u="sng" dirty="0" err="1"/>
              <a:t>typeahead</a:t>
            </a:r>
            <a:r>
              <a:rPr lang="en-GB" b="1" u="sng" dirty="0"/>
              <a:t> </a:t>
            </a:r>
            <a:r>
              <a:rPr lang="en-GB" dirty="0"/>
              <a:t> (</a:t>
            </a:r>
            <a:r>
              <a:rPr lang="en-GB" dirty="0" err="1"/>
              <a:t>bergaris</a:t>
            </a:r>
            <a:r>
              <a:rPr lang="en-GB" dirty="0"/>
              <a:t> </a:t>
            </a:r>
            <a:r>
              <a:rPr lang="en-GB" dirty="0" err="1"/>
              <a:t>bawah</a:t>
            </a:r>
            <a:r>
              <a:rPr lang="en-GB" dirty="0"/>
              <a:t>)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u="sng" dirty="0"/>
              <a:t>Shortcut</a:t>
            </a:r>
            <a:r>
              <a:rPr lang="en-GB" dirty="0"/>
              <a:t> </a:t>
            </a:r>
            <a:r>
              <a:rPr lang="en-GB" dirty="0" err="1"/>
              <a:t>penting</a:t>
            </a:r>
            <a:r>
              <a:rPr lang="en-GB" dirty="0"/>
              <a:t> </a:t>
            </a:r>
            <a:r>
              <a:rPr lang="en-GB" dirty="0" err="1"/>
              <a:t>bila</a:t>
            </a:r>
            <a:r>
              <a:rPr lang="en-GB" dirty="0"/>
              <a:t> : 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/>
              <a:t>Menus </a:t>
            </a:r>
            <a:r>
              <a:rPr lang="en-GB" b="1" dirty="0" err="1"/>
              <a:t>sangat</a:t>
            </a:r>
            <a:r>
              <a:rPr lang="en-GB" b="1" dirty="0"/>
              <a:t> familiar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/>
              <a:t>Response time/display rates </a:t>
            </a:r>
            <a:r>
              <a:rPr lang="en-GB" b="1" dirty="0" err="1"/>
              <a:t>sangat</a:t>
            </a:r>
            <a:r>
              <a:rPr lang="en-GB" b="1" dirty="0"/>
              <a:t> </a:t>
            </a:r>
            <a:r>
              <a:rPr lang="en-GB" b="1" dirty="0" err="1"/>
              <a:t>lambat</a:t>
            </a:r>
            <a:r>
              <a:rPr lang="en-GB" b="1" dirty="0"/>
              <a:t> slow </a:t>
            </a:r>
            <a:endParaRPr lang="id-ID" b="1" dirty="0"/>
          </a:p>
          <a:p>
            <a:pPr algn="just"/>
            <a:r>
              <a:rPr lang="en-GB" b="1" dirty="0"/>
              <a:t>Menu names or bookmarks for direct access</a:t>
            </a:r>
            <a:r>
              <a:rPr lang="en-GB" dirty="0"/>
              <a:t>. </a:t>
            </a:r>
            <a:r>
              <a:rPr lang="en-GB" b="1" dirty="0"/>
              <a:t>Menu</a:t>
            </a:r>
            <a:r>
              <a:rPr lang="en-GB" dirty="0"/>
              <a:t> yang </a:t>
            </a:r>
            <a:r>
              <a:rPr lang="en-GB" b="1" dirty="0" err="1"/>
              <a:t>sederhana</a:t>
            </a:r>
            <a:r>
              <a:rPr lang="en-GB" dirty="0"/>
              <a:t> yang </a:t>
            </a:r>
            <a:r>
              <a:rPr lang="en-GB" b="1" dirty="0" err="1"/>
              <a:t>mengijinkan</a:t>
            </a:r>
            <a:r>
              <a:rPr lang="en-GB" b="1" dirty="0"/>
              <a:t> </a:t>
            </a:r>
            <a:r>
              <a:rPr lang="en-GB" b="1" dirty="0" err="1"/>
              <a:t>pengguna</a:t>
            </a:r>
            <a:r>
              <a:rPr lang="en-GB" b="1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mengakses</a:t>
            </a:r>
            <a:r>
              <a:rPr lang="en-GB" b="1" dirty="0"/>
              <a:t> </a:t>
            </a:r>
            <a:r>
              <a:rPr lang="en-GB" b="1" dirty="0" err="1"/>
              <a:t>langsung</a:t>
            </a:r>
            <a:r>
              <a:rPr lang="en-GB" b="1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halaman</a:t>
            </a:r>
            <a:r>
              <a:rPr lang="en-GB" dirty="0"/>
              <a:t>. </a:t>
            </a:r>
            <a:endParaRPr lang="id-ID" dirty="0"/>
          </a:p>
          <a:p>
            <a:pPr algn="just"/>
            <a:r>
              <a:rPr lang="en-GB" b="1" dirty="0" smtClean="0"/>
              <a:t>Menu </a:t>
            </a:r>
            <a:r>
              <a:rPr lang="en-GB" b="1" dirty="0" err="1"/>
              <a:t>dengan</a:t>
            </a:r>
            <a:r>
              <a:rPr lang="en-GB" b="1" dirty="0"/>
              <a:t> Icon/</a:t>
            </a:r>
            <a:r>
              <a:rPr lang="en-GB" b="1" dirty="0" err="1"/>
              <a:t>Toolbutton</a:t>
            </a:r>
            <a:r>
              <a:rPr lang="en-GB" dirty="0"/>
              <a:t>. 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b="1" dirty="0"/>
              <a:t>menu</a:t>
            </a:r>
            <a:r>
              <a:rPr lang="en-GB" dirty="0"/>
              <a:t> yang </a:t>
            </a:r>
            <a:r>
              <a:rPr lang="en-GB" dirty="0" err="1"/>
              <a:t>sering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b="1" dirty="0" err="1"/>
              <a:t>lebih</a:t>
            </a:r>
            <a:r>
              <a:rPr lang="en-GB" b="1" dirty="0"/>
              <a:t> </a:t>
            </a:r>
            <a:r>
              <a:rPr lang="en-GB" b="1" dirty="0" err="1"/>
              <a:t>cepat</a:t>
            </a:r>
            <a:r>
              <a:rPr lang="en-GB" b="1" dirty="0"/>
              <a:t> </a:t>
            </a:r>
            <a:r>
              <a:rPr lang="en-GB" b="1" dirty="0" err="1"/>
              <a:t>diakses</a:t>
            </a:r>
            <a:r>
              <a:rPr lang="en-GB" b="1" dirty="0"/>
              <a:t>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b="1" dirty="0" err="1"/>
              <a:t>disediakan</a:t>
            </a:r>
            <a:r>
              <a:rPr lang="en-GB" b="1" dirty="0"/>
              <a:t> </a:t>
            </a:r>
            <a:r>
              <a:rPr lang="en-GB" b="1" dirty="0" smtClean="0"/>
              <a:t>Icon/tool</a:t>
            </a:r>
            <a:r>
              <a:rPr lang="id-ID" b="1" dirty="0" smtClean="0"/>
              <a:t> </a:t>
            </a:r>
            <a:r>
              <a:rPr lang="en-GB" b="1" dirty="0" err="1" smtClean="0"/>
              <a:t>buttonnya</a:t>
            </a:r>
            <a:r>
              <a:rPr lang="en-GB" dirty="0"/>
              <a:t>.</a:t>
            </a:r>
            <a:endParaRPr lang="id-ID" dirty="0"/>
          </a:p>
          <a:p>
            <a:pPr algn="just"/>
            <a:r>
              <a:rPr lang="en-GB" dirty="0" smtClean="0"/>
              <a:t>Menu </a:t>
            </a:r>
            <a:r>
              <a:rPr lang="en-GB" dirty="0" err="1"/>
              <a:t>cepat</a:t>
            </a:r>
            <a:r>
              <a:rPr lang="en-GB" dirty="0"/>
              <a:t> (pop-up).  </a:t>
            </a:r>
            <a:r>
              <a:rPr lang="en-GB" b="1" dirty="0"/>
              <a:t> Menu yang </a:t>
            </a:r>
            <a:r>
              <a:rPr lang="en-GB" b="1" dirty="0" err="1"/>
              <a:t>diaktifkan</a:t>
            </a:r>
            <a:r>
              <a:rPr lang="en-GB" b="1" dirty="0"/>
              <a:t> </a:t>
            </a:r>
            <a:r>
              <a:rPr lang="en-GB" b="1" dirty="0" err="1"/>
              <a:t>pada</a:t>
            </a:r>
            <a:r>
              <a:rPr lang="en-GB" b="1" dirty="0"/>
              <a:t> </a:t>
            </a:r>
            <a:r>
              <a:rPr lang="en-GB" b="1" dirty="0" err="1"/>
              <a:t>objek</a:t>
            </a:r>
            <a:r>
              <a:rPr lang="en-GB" b="1" dirty="0"/>
              <a:t> yang </a:t>
            </a:r>
            <a:r>
              <a:rPr lang="en-GB" b="1" dirty="0" err="1"/>
              <a:t>dikehendaki</a:t>
            </a:r>
            <a:r>
              <a:rPr lang="en-GB" b="1" dirty="0"/>
              <a:t> </a:t>
            </a:r>
            <a:r>
              <a:rPr lang="en-GB" b="1" dirty="0" err="1"/>
              <a:t>dengan</a:t>
            </a:r>
            <a:r>
              <a:rPr lang="en-GB" b="1" dirty="0"/>
              <a:t> </a:t>
            </a:r>
            <a:r>
              <a:rPr lang="en-GB" b="1" dirty="0" err="1"/>
              <a:t>mengklik</a:t>
            </a:r>
            <a:r>
              <a:rPr lang="en-GB" b="1" dirty="0"/>
              <a:t> </a:t>
            </a:r>
            <a:r>
              <a:rPr lang="en-GB" b="1" dirty="0" err="1"/>
              <a:t>tombol</a:t>
            </a:r>
            <a:r>
              <a:rPr lang="en-GB" b="1" dirty="0"/>
              <a:t> mouse </a:t>
            </a:r>
            <a:r>
              <a:rPr lang="en-GB" b="1" dirty="0" err="1"/>
              <a:t>kanan</a:t>
            </a:r>
            <a:r>
              <a:rPr lang="en-GB" b="1" dirty="0"/>
              <a:t>, </a:t>
            </a:r>
            <a:r>
              <a:rPr lang="en-GB" b="1" dirty="0" err="1"/>
              <a:t>akan</a:t>
            </a:r>
            <a:r>
              <a:rPr lang="en-GB" b="1" dirty="0"/>
              <a:t> </a:t>
            </a:r>
            <a:r>
              <a:rPr lang="en-GB" b="1" dirty="0" err="1"/>
              <a:t>mempercepat</a:t>
            </a:r>
            <a:r>
              <a:rPr lang="en-GB" b="1" dirty="0"/>
              <a:t> </a:t>
            </a:r>
            <a:r>
              <a:rPr lang="en-GB" b="1" dirty="0" err="1"/>
              <a:t>pemilihan</a:t>
            </a:r>
            <a:r>
              <a:rPr lang="en-GB" b="1" dirty="0"/>
              <a:t> menu </a:t>
            </a:r>
            <a:r>
              <a:rPr lang="en-GB" b="1" dirty="0" err="1"/>
              <a:t>tersebut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99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Tata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Letak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Menu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sz="3600" b="1" dirty="0" err="1"/>
              <a:t>Judul</a:t>
            </a:r>
            <a:r>
              <a:rPr lang="en-GB" sz="3600" b="1" dirty="0"/>
              <a:t> </a:t>
            </a:r>
            <a:endParaRPr lang="id-ID" sz="3600" b="1" dirty="0" smtClean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b="1" dirty="0" err="1"/>
              <a:t>Untuk</a:t>
            </a:r>
            <a:r>
              <a:rPr lang="en-GB" sz="3200" b="1" dirty="0"/>
              <a:t> single menu</a:t>
            </a:r>
            <a:r>
              <a:rPr lang="en-GB" sz="3200" dirty="0"/>
              <a:t>, </a:t>
            </a:r>
            <a:r>
              <a:rPr lang="en-GB" sz="3200" b="1" dirty="0" err="1"/>
              <a:t>gunakan</a:t>
            </a:r>
            <a:r>
              <a:rPr lang="en-GB" sz="3200" dirty="0"/>
              <a:t> </a:t>
            </a:r>
            <a:r>
              <a:rPr lang="en-GB" sz="3200" b="1" dirty="0" err="1"/>
              <a:t>judul</a:t>
            </a:r>
            <a:r>
              <a:rPr lang="en-GB" sz="3200" dirty="0"/>
              <a:t> yang </a:t>
            </a:r>
            <a:r>
              <a:rPr lang="en-GB" sz="3200" b="1" dirty="0" err="1"/>
              <a:t>sederhana</a:t>
            </a:r>
            <a:r>
              <a:rPr lang="en-GB" sz="3200" dirty="0"/>
              <a:t>.  </a:t>
            </a:r>
            <a:endParaRPr lang="id-ID" sz="3200" dirty="0" smtClean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dirty="0" err="1" smtClean="0"/>
              <a:t>Untuk</a:t>
            </a:r>
            <a:r>
              <a:rPr lang="en-GB" sz="3200" dirty="0" smtClean="0"/>
              <a:t>  </a:t>
            </a:r>
            <a:r>
              <a:rPr lang="en-GB" sz="3200" b="1" dirty="0"/>
              <a:t>tree-structured menus</a:t>
            </a:r>
            <a:r>
              <a:rPr lang="en-GB" sz="3200" dirty="0"/>
              <a:t>, </a:t>
            </a:r>
            <a:r>
              <a:rPr lang="en-GB" sz="3200" dirty="0" err="1"/>
              <a:t>gunakan</a:t>
            </a:r>
            <a:r>
              <a:rPr lang="en-GB" sz="3200" dirty="0"/>
              <a:t> </a:t>
            </a:r>
            <a:r>
              <a:rPr lang="en-GB" sz="3200" b="1" dirty="0"/>
              <a:t>kata-kata</a:t>
            </a:r>
            <a:r>
              <a:rPr lang="en-GB" sz="3200" dirty="0"/>
              <a:t> </a:t>
            </a:r>
            <a:r>
              <a:rPr lang="en-GB" sz="3200" dirty="0" err="1"/>
              <a:t>pada</a:t>
            </a:r>
            <a:r>
              <a:rPr lang="en-GB" sz="3200" dirty="0"/>
              <a:t> </a:t>
            </a:r>
            <a:r>
              <a:rPr lang="en-GB" sz="3200" b="1" dirty="0"/>
              <a:t>item menu </a:t>
            </a:r>
            <a:r>
              <a:rPr lang="en-GB" sz="3200" dirty="0" err="1"/>
              <a:t>pada</a:t>
            </a:r>
            <a:r>
              <a:rPr lang="en-GB" sz="3200" dirty="0"/>
              <a:t> </a:t>
            </a:r>
            <a:r>
              <a:rPr lang="en-GB" sz="3200" b="1" dirty="0" err="1"/>
              <a:t>tingkat</a:t>
            </a:r>
            <a:r>
              <a:rPr lang="en-GB" sz="3200" dirty="0"/>
              <a:t> yang </a:t>
            </a:r>
            <a:r>
              <a:rPr lang="en-GB" sz="3200" b="1" dirty="0" err="1"/>
              <a:t>lebih</a:t>
            </a:r>
            <a:r>
              <a:rPr lang="en-GB" sz="3200" b="1" dirty="0"/>
              <a:t> </a:t>
            </a:r>
            <a:r>
              <a:rPr lang="en-GB" sz="3200" b="1" dirty="0" err="1"/>
              <a:t>tinggi</a:t>
            </a:r>
            <a:r>
              <a:rPr lang="en-GB" sz="3200" b="1" dirty="0"/>
              <a:t> </a:t>
            </a:r>
            <a:r>
              <a:rPr lang="en-GB" sz="3200" dirty="0" err="1"/>
              <a:t>sebaiknya</a:t>
            </a:r>
            <a:r>
              <a:rPr lang="en-GB" sz="3200" dirty="0"/>
              <a:t> </a:t>
            </a:r>
            <a:r>
              <a:rPr lang="en-GB" sz="3200" b="1" dirty="0" err="1"/>
              <a:t>dimunculkan</a:t>
            </a:r>
            <a:r>
              <a:rPr lang="en-GB" sz="3200" dirty="0"/>
              <a:t> </a:t>
            </a:r>
            <a:r>
              <a:rPr lang="en-GB" sz="3200" dirty="0" err="1"/>
              <a:t>pada</a:t>
            </a:r>
            <a:r>
              <a:rPr lang="en-GB" sz="3200" dirty="0"/>
              <a:t> </a:t>
            </a:r>
            <a:r>
              <a:rPr lang="en-GB" sz="3200" b="1" dirty="0" err="1"/>
              <a:t>judul</a:t>
            </a:r>
            <a:r>
              <a:rPr lang="en-GB" sz="3200" b="1" dirty="0"/>
              <a:t> menu </a:t>
            </a:r>
            <a:r>
              <a:rPr lang="en-GB" sz="3200" dirty="0"/>
              <a:t>yang </a:t>
            </a:r>
            <a:r>
              <a:rPr lang="en-GB" sz="3200" b="1" dirty="0" err="1"/>
              <a:t>dibawahnya</a:t>
            </a:r>
            <a:r>
              <a:rPr lang="en-GB" sz="3200" dirty="0"/>
              <a:t>.  </a:t>
            </a:r>
            <a:endParaRPr lang="id-ID" sz="3200" dirty="0" smtClean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b="1" dirty="0" err="1" smtClean="0"/>
              <a:t>Contoh</a:t>
            </a:r>
            <a:r>
              <a:rPr lang="en-GB" sz="3200" b="1" dirty="0" smtClean="0"/>
              <a:t> </a:t>
            </a:r>
            <a:r>
              <a:rPr lang="en-GB" sz="3200" b="1" dirty="0"/>
              <a:t>item menu </a:t>
            </a:r>
            <a:r>
              <a:rPr lang="en-GB" sz="3200" b="1" dirty="0" err="1"/>
              <a:t>Layanan</a:t>
            </a:r>
            <a:r>
              <a:rPr lang="en-GB" sz="3200" b="1" dirty="0"/>
              <a:t> </a:t>
            </a:r>
            <a:r>
              <a:rPr lang="en-GB" sz="3200" b="1" dirty="0" err="1"/>
              <a:t>Bisnis</a:t>
            </a:r>
            <a:r>
              <a:rPr lang="en-GB" sz="3200" b="1" dirty="0"/>
              <a:t> </a:t>
            </a:r>
            <a:r>
              <a:rPr lang="en-GB" sz="3200" dirty="0" err="1"/>
              <a:t>dan</a:t>
            </a:r>
            <a:r>
              <a:rPr lang="en-GB" sz="3200" dirty="0"/>
              <a:t> </a:t>
            </a:r>
            <a:r>
              <a:rPr lang="en-GB" sz="3200" b="1" dirty="0" err="1"/>
              <a:t>Keuangan</a:t>
            </a:r>
            <a:r>
              <a:rPr lang="en-GB" sz="3200" dirty="0"/>
              <a:t>, </a:t>
            </a:r>
            <a:r>
              <a:rPr lang="en-GB" sz="3200" dirty="0" err="1"/>
              <a:t>akan</a:t>
            </a:r>
            <a:r>
              <a:rPr lang="en-GB" sz="3200" dirty="0"/>
              <a:t> </a:t>
            </a:r>
            <a:r>
              <a:rPr lang="en-GB" sz="3200" b="1" dirty="0" err="1"/>
              <a:t>muncul</a:t>
            </a:r>
            <a:r>
              <a:rPr lang="en-GB" sz="3200" dirty="0"/>
              <a:t> </a:t>
            </a:r>
            <a:r>
              <a:rPr lang="en-GB" sz="3200" dirty="0" err="1"/>
              <a:t>sebagai</a:t>
            </a:r>
            <a:r>
              <a:rPr lang="en-GB" sz="3200" b="1" dirty="0"/>
              <a:t> </a:t>
            </a:r>
            <a:r>
              <a:rPr lang="en-GB" sz="3200" b="1" dirty="0" err="1"/>
              <a:t>judul</a:t>
            </a:r>
            <a:r>
              <a:rPr lang="en-GB" sz="3200" b="1" dirty="0"/>
              <a:t> </a:t>
            </a:r>
            <a:r>
              <a:rPr lang="en-GB" sz="3200" dirty="0" err="1"/>
              <a:t>pada</a:t>
            </a:r>
            <a:r>
              <a:rPr lang="en-GB" sz="3200" dirty="0"/>
              <a:t> </a:t>
            </a:r>
            <a:r>
              <a:rPr lang="en-GB" sz="3200" b="1" dirty="0"/>
              <a:t>menu </a:t>
            </a:r>
            <a:r>
              <a:rPr lang="en-GB" sz="3200" b="1" dirty="0" err="1"/>
              <a:t>dibawahnya</a:t>
            </a:r>
            <a:r>
              <a:rPr lang="en-GB" sz="3200" dirty="0"/>
              <a:t>, </a:t>
            </a:r>
            <a:r>
              <a:rPr lang="en-GB" sz="3200" dirty="0" err="1"/>
              <a:t>jika</a:t>
            </a:r>
            <a:r>
              <a:rPr lang="en-GB" sz="3200" dirty="0"/>
              <a:t> </a:t>
            </a:r>
            <a:r>
              <a:rPr lang="en-GB" sz="3200" dirty="0" err="1"/>
              <a:t>kita</a:t>
            </a:r>
            <a:r>
              <a:rPr lang="en-GB" sz="3200" dirty="0"/>
              <a:t> </a:t>
            </a:r>
            <a:r>
              <a:rPr lang="en-GB" sz="3200" b="1" dirty="0" err="1"/>
              <a:t>memilih</a:t>
            </a:r>
            <a:r>
              <a:rPr lang="en-GB" sz="3200" b="1" dirty="0"/>
              <a:t> menu </a:t>
            </a:r>
            <a:r>
              <a:rPr lang="en-GB" sz="3200" dirty="0" err="1"/>
              <a:t>dibawahnya</a:t>
            </a:r>
            <a:r>
              <a:rPr lang="en-GB" sz="3200" dirty="0"/>
              <a:t>.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7703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Tata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Letak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Menu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600" b="1" dirty="0" err="1"/>
              <a:t>Frasa</a:t>
            </a:r>
            <a:r>
              <a:rPr lang="en-GB" sz="3600" b="1" dirty="0"/>
              <a:t> </a:t>
            </a:r>
            <a:r>
              <a:rPr lang="en-GB" sz="3600" b="1" dirty="0" err="1"/>
              <a:t>dari</a:t>
            </a:r>
            <a:r>
              <a:rPr lang="en-GB" sz="3600" b="1" dirty="0"/>
              <a:t> item </a:t>
            </a:r>
            <a:r>
              <a:rPr lang="en-GB" sz="3600" b="1" dirty="0" smtClean="0"/>
              <a:t>menu</a:t>
            </a:r>
            <a:endParaRPr lang="id-ID" sz="3600" b="1" dirty="0" smtClean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b="1" dirty="0" err="1"/>
              <a:t>Gunakan</a:t>
            </a:r>
            <a:r>
              <a:rPr lang="en-GB" sz="3200" b="1" dirty="0"/>
              <a:t> </a:t>
            </a:r>
            <a:r>
              <a:rPr lang="en-GB" sz="3200" b="1" dirty="0" err="1"/>
              <a:t>istilah</a:t>
            </a:r>
            <a:r>
              <a:rPr lang="en-GB" sz="3200" b="1" dirty="0"/>
              <a:t> </a:t>
            </a:r>
            <a:r>
              <a:rPr lang="en-GB" sz="3200" dirty="0"/>
              <a:t>yang </a:t>
            </a:r>
            <a:r>
              <a:rPr lang="en-GB" sz="3200" b="1" dirty="0" err="1"/>
              <a:t>umum</a:t>
            </a:r>
            <a:r>
              <a:rPr lang="en-GB" sz="3200" b="1" dirty="0"/>
              <a:t>/familiar</a:t>
            </a:r>
            <a:r>
              <a:rPr lang="en-GB" sz="3200" dirty="0"/>
              <a:t> </a:t>
            </a:r>
            <a:r>
              <a:rPr lang="en-GB" sz="3200" dirty="0" err="1"/>
              <a:t>dan</a:t>
            </a:r>
            <a:r>
              <a:rPr lang="en-GB" sz="3200" dirty="0"/>
              <a:t> </a:t>
            </a:r>
            <a:r>
              <a:rPr lang="en-GB" sz="3200" b="1" dirty="0" err="1"/>
              <a:t>konsisten</a:t>
            </a:r>
            <a:r>
              <a:rPr lang="en-GB" sz="3200" dirty="0"/>
              <a:t> </a:t>
            </a:r>
            <a:endParaRPr lang="id-ID" sz="3200" dirty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dirty="0" err="1"/>
              <a:t>Yakinkan</a:t>
            </a:r>
            <a:r>
              <a:rPr lang="en-GB" sz="3200" dirty="0"/>
              <a:t> </a:t>
            </a:r>
            <a:r>
              <a:rPr lang="en-GB" sz="3200" dirty="0" err="1"/>
              <a:t>bahwa</a:t>
            </a:r>
            <a:r>
              <a:rPr lang="en-GB" sz="3200" dirty="0"/>
              <a:t> </a:t>
            </a:r>
            <a:r>
              <a:rPr lang="en-GB" sz="3200" b="1" dirty="0" err="1"/>
              <a:t>setiap</a:t>
            </a:r>
            <a:r>
              <a:rPr lang="en-GB" sz="3200" b="1" dirty="0"/>
              <a:t> item </a:t>
            </a:r>
            <a:r>
              <a:rPr lang="en-GB" sz="3200" b="1" dirty="0" err="1"/>
              <a:t>berbeda</a:t>
            </a:r>
            <a:r>
              <a:rPr lang="en-GB" sz="3200" b="1" dirty="0"/>
              <a:t> </a:t>
            </a:r>
            <a:r>
              <a:rPr lang="en-GB" sz="3200" dirty="0" err="1"/>
              <a:t>dengan</a:t>
            </a:r>
            <a:r>
              <a:rPr lang="en-GB" sz="3200" dirty="0"/>
              <a:t> </a:t>
            </a:r>
            <a:r>
              <a:rPr lang="en-GB" sz="3200" dirty="0" err="1"/>
              <a:t>lainnya</a:t>
            </a:r>
            <a:endParaRPr lang="id-ID" sz="3200" dirty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b="1" dirty="0" err="1"/>
              <a:t>Gunakan</a:t>
            </a:r>
            <a:r>
              <a:rPr lang="en-GB" sz="3200" b="1" dirty="0"/>
              <a:t> </a:t>
            </a:r>
            <a:r>
              <a:rPr lang="en-GB" sz="3200" b="1" dirty="0" err="1"/>
              <a:t>frasa</a:t>
            </a:r>
            <a:r>
              <a:rPr lang="en-GB" sz="3200" b="1" dirty="0"/>
              <a:t> </a:t>
            </a:r>
            <a:r>
              <a:rPr lang="en-GB" sz="3200" dirty="0"/>
              <a:t>yang </a:t>
            </a:r>
            <a:r>
              <a:rPr lang="en-GB" sz="3200" b="1" dirty="0" err="1"/>
              <a:t>konsisten</a:t>
            </a:r>
            <a:r>
              <a:rPr lang="en-GB" sz="3200" b="1" dirty="0"/>
              <a:t> </a:t>
            </a:r>
            <a:r>
              <a:rPr lang="en-GB" sz="3200" b="1" dirty="0" err="1"/>
              <a:t>dan</a:t>
            </a:r>
            <a:r>
              <a:rPr lang="en-GB" sz="3200" b="1" dirty="0"/>
              <a:t> </a:t>
            </a:r>
            <a:r>
              <a:rPr lang="en-GB" sz="3200" b="1" dirty="0" err="1"/>
              <a:t>pasti</a:t>
            </a:r>
            <a:endParaRPr lang="id-ID" sz="3200" b="1" dirty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b="1" dirty="0" err="1"/>
              <a:t>Letakkan</a:t>
            </a:r>
            <a:r>
              <a:rPr lang="en-GB" sz="3200" b="1" dirty="0"/>
              <a:t> keyword </a:t>
            </a:r>
            <a:r>
              <a:rPr lang="en-GB" sz="3200" dirty="0"/>
              <a:t>di </a:t>
            </a:r>
            <a:r>
              <a:rPr lang="en-GB" sz="3200" b="1" dirty="0" err="1"/>
              <a:t>sebelah</a:t>
            </a:r>
            <a:r>
              <a:rPr lang="en-GB" sz="3200" b="1" dirty="0"/>
              <a:t> </a:t>
            </a:r>
            <a:r>
              <a:rPr lang="en-GB" sz="3200" b="1" dirty="0" err="1"/>
              <a:t>kiri</a:t>
            </a:r>
            <a:r>
              <a:rPr lang="en-GB" sz="3200" b="1" dirty="0"/>
              <a:t> </a:t>
            </a:r>
            <a:endParaRPr lang="id-ID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2532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Tata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Letak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Menu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n-GB" b="1" dirty="0"/>
              <a:t>Tata </a:t>
            </a:r>
            <a:r>
              <a:rPr lang="en-GB" b="1" dirty="0" err="1"/>
              <a:t>letak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desain</a:t>
            </a:r>
            <a:r>
              <a:rPr lang="en-GB" b="1" dirty="0"/>
              <a:t> monitor (Graphic)</a:t>
            </a:r>
            <a:endParaRPr lang="id-ID" b="1" dirty="0"/>
          </a:p>
          <a:p>
            <a:pPr lvl="1" algn="just"/>
            <a:r>
              <a:rPr lang="en-GB" b="1" dirty="0" err="1"/>
              <a:t>Batasan</a:t>
            </a:r>
            <a:r>
              <a:rPr lang="en-GB" b="1" dirty="0"/>
              <a:t> : </a:t>
            </a:r>
            <a:endParaRPr lang="id-ID" b="1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b="1" dirty="0" err="1"/>
              <a:t>lebar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panjang</a:t>
            </a:r>
            <a:r>
              <a:rPr lang="en-GB" b="1" dirty="0"/>
              <a:t> </a:t>
            </a:r>
            <a:r>
              <a:rPr lang="en-GB" b="1" dirty="0" err="1"/>
              <a:t>layar</a:t>
            </a:r>
            <a:endParaRPr lang="id-ID" b="1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b="1" dirty="0"/>
              <a:t>display rate </a:t>
            </a:r>
            <a:endParaRPr lang="id-ID" b="1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b="1" dirty="0"/>
              <a:t>character set </a:t>
            </a:r>
            <a:endParaRPr lang="id-ID" b="1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b="1" dirty="0"/>
              <a:t>highlighting techniques </a:t>
            </a:r>
            <a:endParaRPr lang="id-ID" b="1" dirty="0"/>
          </a:p>
          <a:p>
            <a:pPr lvl="1" algn="just"/>
            <a:r>
              <a:rPr lang="en-GB" b="1" dirty="0" err="1"/>
              <a:t>Panduan</a:t>
            </a:r>
            <a:r>
              <a:rPr lang="en-GB" b="1" dirty="0"/>
              <a:t> </a:t>
            </a:r>
            <a:r>
              <a:rPr lang="en-GB" b="1" dirty="0" err="1" smtClean="0"/>
              <a:t>konsistensi</a:t>
            </a:r>
            <a:r>
              <a:rPr lang="en-GB" b="1" dirty="0" smtClean="0"/>
              <a:t> </a:t>
            </a:r>
            <a:r>
              <a:rPr lang="en-GB" b="1" dirty="0"/>
              <a:t>menu </a:t>
            </a:r>
            <a:endParaRPr lang="id-ID" b="1" dirty="0" smtClean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dirty="0" smtClean="0"/>
              <a:t>Titles </a:t>
            </a:r>
            <a:endParaRPr lang="id-ID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dirty="0"/>
              <a:t>Item placement </a:t>
            </a:r>
            <a:endParaRPr lang="id-ID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dirty="0"/>
              <a:t>Instructions </a:t>
            </a:r>
            <a:endParaRPr lang="id-ID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dirty="0"/>
              <a:t>Error messages </a:t>
            </a:r>
            <a:endParaRPr lang="id-ID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dirty="0"/>
              <a:t>Status reports </a:t>
            </a:r>
            <a:endParaRPr lang="id-ID" dirty="0"/>
          </a:p>
          <a:p>
            <a:pPr lvl="1" algn="just"/>
            <a:r>
              <a:rPr lang="en-GB" b="1" dirty="0" err="1"/>
              <a:t>Tehnik</a:t>
            </a:r>
            <a:r>
              <a:rPr lang="en-GB" b="1" dirty="0"/>
              <a:t> </a:t>
            </a:r>
            <a:endParaRPr lang="id-ID" b="1" dirty="0"/>
          </a:p>
          <a:p>
            <a:pPr lvl="2" algn="just"/>
            <a:r>
              <a:rPr lang="en-GB" dirty="0"/>
              <a:t>Indentation </a:t>
            </a:r>
            <a:r>
              <a:rPr lang="id-ID" dirty="0" smtClean="0"/>
              <a:t>/lekukan</a:t>
            </a:r>
            <a:endParaRPr lang="id-ID" dirty="0"/>
          </a:p>
          <a:p>
            <a:pPr lvl="2" algn="just"/>
            <a:r>
              <a:rPr lang="en-GB" dirty="0"/>
              <a:t>Upper/lower case characters </a:t>
            </a:r>
            <a:endParaRPr lang="id-ID" dirty="0"/>
          </a:p>
          <a:p>
            <a:pPr lvl="2" algn="just"/>
            <a:r>
              <a:rPr lang="en-GB" dirty="0"/>
              <a:t>Symbols such as * or - to create separators or outlines </a:t>
            </a:r>
            <a:r>
              <a:rPr lang="id-ID" dirty="0" smtClean="0"/>
              <a:t>/pemisah/garis besar</a:t>
            </a:r>
            <a:endParaRPr lang="id-ID" dirty="0"/>
          </a:p>
          <a:p>
            <a:pPr lvl="2" algn="just"/>
            <a:r>
              <a:rPr lang="en-GB" dirty="0"/>
              <a:t>Position markers </a:t>
            </a:r>
            <a:r>
              <a:rPr lang="id-ID" dirty="0" smtClean="0"/>
              <a:t>/penanda posisi</a:t>
            </a:r>
            <a:endParaRPr lang="id-ID" dirty="0"/>
          </a:p>
          <a:p>
            <a:pPr lvl="2" algn="just"/>
            <a:r>
              <a:rPr lang="en-GB" dirty="0"/>
              <a:t>Cascading or walking menus </a:t>
            </a:r>
            <a:r>
              <a:rPr lang="id-ID" dirty="0" smtClean="0"/>
              <a:t>/menu berjalan</a:t>
            </a:r>
            <a:endParaRPr lang="id-ID" dirty="0"/>
          </a:p>
          <a:p>
            <a:pPr lvl="2" algn="just"/>
            <a:r>
              <a:rPr lang="en-GB" dirty="0"/>
              <a:t>Magic lens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85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</a:rPr>
              <a:t>Form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Fillin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Hal </a:t>
            </a:r>
            <a:r>
              <a:rPr lang="id-ID" dirty="0" smtClean="0"/>
              <a:t>yang </a:t>
            </a:r>
            <a:r>
              <a:rPr lang="en-GB" dirty="0" err="1" smtClean="0"/>
              <a:t>diperhatikan</a:t>
            </a:r>
            <a:r>
              <a:rPr lang="en-GB" dirty="0" smtClean="0"/>
              <a:t> </a:t>
            </a:r>
            <a:r>
              <a:rPr lang="id-ID" dirty="0" smtClean="0"/>
              <a:t>pada </a:t>
            </a:r>
            <a:r>
              <a:rPr lang="en-GB" dirty="0" err="1" smtClean="0"/>
              <a:t>banyak</a:t>
            </a:r>
            <a:r>
              <a:rPr lang="en-GB" dirty="0" smtClean="0"/>
              <a:t> </a:t>
            </a:r>
            <a:r>
              <a:rPr lang="en-GB" dirty="0"/>
              <a:t>field data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dimasukkan</a:t>
            </a:r>
            <a:r>
              <a:rPr lang="en-GB" dirty="0"/>
              <a:t> :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Full complement of information is visible to user. </a:t>
            </a:r>
            <a:r>
              <a:rPr lang="id-ID" dirty="0" smtClean="0"/>
              <a:t>(pelengkap informasi dapat dilihat pengguna)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Display resembles familiar paper forms. </a:t>
            </a:r>
            <a:r>
              <a:rPr lang="id-ID" dirty="0" smtClean="0"/>
              <a:t>(tampilan menyerupai bentuk kertas)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Few instructions are required for many types of entries. </a:t>
            </a:r>
            <a:r>
              <a:rPr lang="id-ID" dirty="0" smtClean="0"/>
              <a:t>(intruksi untuk banyak jenis entri)</a:t>
            </a:r>
            <a:endParaRPr lang="id-ID" dirty="0"/>
          </a:p>
          <a:p>
            <a:r>
              <a:rPr lang="en-GB" dirty="0" err="1"/>
              <a:t>Pengguna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terbiasa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penggunaan</a:t>
            </a:r>
            <a:r>
              <a:rPr lang="en-GB" dirty="0"/>
              <a:t> :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Keyboards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Use of TAB key or mouse to move the cursor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Error correction methods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Field-label meanings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Permissible field contents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Use of the ENTER and/or RETURN key.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01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</a:rPr>
              <a:t>Form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Fillin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Form-</a:t>
            </a:r>
            <a:r>
              <a:rPr lang="en-GB" dirty="0" err="1"/>
              <a:t>Fillin</a:t>
            </a:r>
            <a:r>
              <a:rPr lang="en-GB" dirty="0"/>
              <a:t> Design </a:t>
            </a:r>
            <a:r>
              <a:rPr lang="en-GB" dirty="0" smtClean="0"/>
              <a:t>Guidelines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Judul yang memiliki arti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Instruksi yang jelas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Pengelompokkan secara logical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Layout yang mudah dilihat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Visual harus dijaga agar tetap menarik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Field label yang familiar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Terminologi dan singkatan yang konsisten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Adanya tempat dan batas yang jelas untuk menampung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Pergerakan cursor yang jelas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Adanya koreksi kesalahan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Adanya validasi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Pesan kesalahan jika value yang diberikan tidak sesuai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Penanda untuk field yang harus diisi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Pesan penjelasan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Signal yang menandakan progress pengisian form.</a:t>
            </a:r>
          </a:p>
        </p:txBody>
      </p:sp>
    </p:spTree>
    <p:extLst>
      <p:ext uri="{BB962C8B-B14F-4D97-AF65-F5344CB8AC3E}">
        <p14:creationId xmlns:p14="http://schemas.microsoft.com/office/powerpoint/2010/main" val="39025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</a:rPr>
              <a:t>Form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Fillin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</a:t>
            </a:r>
            <a:r>
              <a:rPr lang="en-GB" dirty="0" err="1"/>
              <a:t>dan</a:t>
            </a:r>
            <a:r>
              <a:rPr lang="en-GB" dirty="0"/>
              <a:t> combo </a:t>
            </a:r>
            <a:r>
              <a:rPr lang="en-GB" dirty="0" smtClean="0"/>
              <a:t>boxes</a:t>
            </a:r>
            <a:endParaRPr lang="id-ID" dirty="0" smtClean="0"/>
          </a:p>
          <a:p>
            <a:pPr lvl="1"/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Listbox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combobox</a:t>
            </a:r>
            <a:r>
              <a:rPr lang="en-US" b="1" dirty="0"/>
              <a:t> </a:t>
            </a:r>
            <a:r>
              <a:rPr lang="en-US" b="1" dirty="0" err="1"/>
              <a:t>untu</a:t>
            </a:r>
            <a:r>
              <a:rPr lang="en-US" b="1" dirty="0"/>
              <a:t> field-field yang </a:t>
            </a:r>
            <a:r>
              <a:rPr lang="en-US" b="1" dirty="0" err="1"/>
              <a:t>dikodekan</a:t>
            </a:r>
            <a:r>
              <a:rPr lang="en-US" b="1" dirty="0"/>
              <a:t> (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referensinya</a:t>
            </a:r>
            <a:r>
              <a:rPr lang="en-US" b="1" dirty="0"/>
              <a:t>) </a:t>
            </a:r>
            <a:r>
              <a:rPr lang="en-US" b="1" dirty="0" err="1"/>
              <a:t>seperti</a:t>
            </a:r>
            <a:r>
              <a:rPr lang="en-US" b="1" dirty="0"/>
              <a:t> :</a:t>
            </a:r>
            <a:endParaRPr lang="id-ID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Telephone numbers </a:t>
            </a:r>
            <a:endParaRPr lang="id-ID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Social-security numbers </a:t>
            </a:r>
            <a:endParaRPr lang="id-ID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Times </a:t>
            </a:r>
            <a:endParaRPr lang="id-ID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Dates </a:t>
            </a:r>
            <a:endParaRPr lang="id-ID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Dollar amounts (or other currency) </a:t>
            </a:r>
            <a:endParaRPr lang="id-ID" dirty="0"/>
          </a:p>
          <a:p>
            <a:pPr lvl="2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70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</a:rPr>
              <a:t>Form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Fillin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Dialog </a:t>
            </a:r>
            <a:r>
              <a:rPr lang="en-GB" dirty="0" smtClean="0"/>
              <a:t>Boxes</a:t>
            </a:r>
            <a:r>
              <a:rPr lang="id-ID" dirty="0" smtClean="0"/>
              <a:t> - </a:t>
            </a:r>
            <a:r>
              <a:rPr lang="en-GB" dirty="0" err="1" smtClean="0"/>
              <a:t>Kombinasi</a:t>
            </a:r>
            <a:r>
              <a:rPr lang="en-GB" dirty="0" smtClean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tehnik</a:t>
            </a:r>
            <a:r>
              <a:rPr lang="en-GB" dirty="0"/>
              <a:t> menu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smtClean="0"/>
              <a:t>form-</a:t>
            </a:r>
            <a:r>
              <a:rPr lang="en-GB" dirty="0" err="1" smtClean="0"/>
              <a:t>fillin</a:t>
            </a:r>
            <a:endParaRPr lang="id-ID" dirty="0" smtClean="0"/>
          </a:p>
          <a:p>
            <a:r>
              <a:rPr lang="en-US" dirty="0"/>
              <a:t>Internal layout guidelines: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Judul </a:t>
            </a:r>
            <a:r>
              <a:rPr lang="id-ID" dirty="0"/>
              <a:t>berarti, gaya konsisten.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Pengurutan </a:t>
            </a:r>
            <a:r>
              <a:rPr lang="id-ID" dirty="0"/>
              <a:t>dari atas kiri ke bawah kanan.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Pengelompokan </a:t>
            </a:r>
            <a:r>
              <a:rPr lang="id-ID" dirty="0"/>
              <a:t>dan penegasan.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Tata </a:t>
            </a:r>
            <a:r>
              <a:rPr lang="id-ID" dirty="0"/>
              <a:t>letak yang konsisten.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Peristilahan</a:t>
            </a:r>
            <a:r>
              <a:rPr lang="id-ID" dirty="0"/>
              <a:t>, font, penggunaan huruf besar, justifikasi yang konsisten.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Tombol </a:t>
            </a:r>
            <a:r>
              <a:rPr lang="id-ID" dirty="0"/>
              <a:t>standar (OK, Cancel).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Pencegahan </a:t>
            </a:r>
            <a:r>
              <a:rPr lang="id-ID" dirty="0"/>
              <a:t>kesalahan</a:t>
            </a:r>
          </a:p>
          <a:p>
            <a:r>
              <a:rPr lang="en-GB" dirty="0" smtClean="0"/>
              <a:t>External Relationship </a:t>
            </a:r>
            <a:endParaRPr lang="id-ID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Penampilan </a:t>
            </a:r>
            <a:r>
              <a:rPr lang="id-ID" dirty="0"/>
              <a:t>dan penutupan halus.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dibedakan tapi batasnya kecil.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Ukuran </a:t>
            </a:r>
            <a:r>
              <a:rPr lang="id-ID" dirty="0"/>
              <a:t>cukup kecil (minimalkan overlap).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Dekat </a:t>
            </a:r>
            <a:r>
              <a:rPr lang="id-ID" dirty="0"/>
              <a:t>dengan item yang sesuai.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Tidak </a:t>
            </a:r>
            <a:r>
              <a:rPr lang="id-ID" dirty="0"/>
              <a:t>menghalangi item yang harus dilihat.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Mudah </a:t>
            </a:r>
            <a:r>
              <a:rPr lang="id-ID" dirty="0"/>
              <a:t>ditutup (dibuat menghilang).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Jelas </a:t>
            </a:r>
            <a:r>
              <a:rPr lang="id-ID" dirty="0"/>
              <a:t>penyelesaian/pembatalannya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70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Perancangan Tampilan Berbasis Teks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b="1" dirty="0" err="1"/>
              <a:t>Urutan</a:t>
            </a:r>
            <a:r>
              <a:rPr lang="en-US" sz="2800" b="1" dirty="0"/>
              <a:t> </a:t>
            </a:r>
            <a:r>
              <a:rPr lang="en-US" sz="2800" b="1" dirty="0" err="1"/>
              <a:t>penyajian</a:t>
            </a:r>
            <a:r>
              <a:rPr lang="en-US" sz="2800" dirty="0"/>
              <a:t>; </a:t>
            </a:r>
            <a:r>
              <a:rPr lang="en-US" sz="2800" b="1" dirty="0" err="1"/>
              <a:t>disesuiaka</a:t>
            </a:r>
            <a:r>
              <a:rPr lang="en-US" sz="2800" dirty="0" err="1"/>
              <a:t>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b="1" dirty="0"/>
              <a:t>model </a:t>
            </a:r>
            <a:r>
              <a:rPr lang="en-US" sz="2800" b="1" dirty="0" err="1"/>
              <a:t>pengguna</a:t>
            </a:r>
            <a:endParaRPr lang="en-US" sz="2800" b="1" dirty="0"/>
          </a:p>
          <a:p>
            <a:pPr algn="just">
              <a:lnSpc>
                <a:spcPct val="80000"/>
              </a:lnSpc>
            </a:pPr>
            <a:r>
              <a:rPr lang="en-US" sz="2800" b="1" dirty="0" err="1" smtClean="0"/>
              <a:t>Kelonggaran</a:t>
            </a:r>
            <a:r>
              <a:rPr lang="en-US" sz="2800" dirty="0" smtClean="0"/>
              <a:t>; </a:t>
            </a:r>
            <a:r>
              <a:rPr lang="en-US" sz="2800" dirty="0" err="1" smtClean="0"/>
              <a:t>mis</a:t>
            </a:r>
            <a:r>
              <a:rPr lang="en-US" sz="2800" dirty="0" smtClean="0"/>
              <a:t>: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adanya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jarak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spasi</a:t>
            </a:r>
            <a:r>
              <a:rPr lang="en-US" sz="2800" b="1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perintah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penempatan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khusus</a:t>
            </a:r>
            <a:endParaRPr lang="en-US" sz="2800" dirty="0" smtClean="0"/>
          </a:p>
          <a:p>
            <a:pPr algn="just">
              <a:lnSpc>
                <a:spcPct val="80000"/>
              </a:lnSpc>
            </a:pPr>
            <a:r>
              <a:rPr lang="en-US" sz="2800" b="1" dirty="0" err="1" smtClean="0"/>
              <a:t>Pengelompokkan</a:t>
            </a:r>
            <a:r>
              <a:rPr lang="en-US" sz="2800" b="1" dirty="0" smtClean="0"/>
              <a:t> </a:t>
            </a:r>
            <a:r>
              <a:rPr lang="en-US" sz="2800" b="1" dirty="0"/>
              <a:t>data </a:t>
            </a:r>
            <a:r>
              <a:rPr lang="en-US" sz="2800" dirty="0"/>
              <a:t>yang </a:t>
            </a:r>
            <a:r>
              <a:rPr lang="en-US" sz="2800" b="1" dirty="0" err="1"/>
              <a:t>saling</a:t>
            </a:r>
            <a:r>
              <a:rPr lang="en-US" sz="2800" b="1" dirty="0"/>
              <a:t> </a:t>
            </a:r>
            <a:r>
              <a:rPr lang="en-US" sz="2800" b="1" dirty="0" err="1"/>
              <a:t>berkaitan</a:t>
            </a:r>
            <a:endParaRPr lang="en-US" sz="2800" b="1" dirty="0"/>
          </a:p>
          <a:p>
            <a:pPr algn="just">
              <a:lnSpc>
                <a:spcPct val="80000"/>
              </a:lnSpc>
            </a:pPr>
            <a:r>
              <a:rPr lang="en-US" sz="2800" b="1" dirty="0" err="1"/>
              <a:t>Relevansi</a:t>
            </a:r>
            <a:r>
              <a:rPr lang="en-US" sz="2800" dirty="0"/>
              <a:t>;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b="1" dirty="0" err="1"/>
              <a:t>pesan-pesan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dirty="0" err="1"/>
              <a:t>relevan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b="1" dirty="0" err="1"/>
              <a:t>ditampilkan</a:t>
            </a:r>
            <a:r>
              <a:rPr lang="en-US" sz="2800" b="1" dirty="0"/>
              <a:t> di </a:t>
            </a:r>
            <a:r>
              <a:rPr lang="en-US" sz="2800" b="1" dirty="0" err="1"/>
              <a:t>layar</a:t>
            </a:r>
            <a:endParaRPr lang="en-US" sz="2800" b="1" dirty="0"/>
          </a:p>
          <a:p>
            <a:pPr algn="just">
              <a:lnSpc>
                <a:spcPct val="80000"/>
              </a:lnSpc>
            </a:pPr>
            <a:r>
              <a:rPr lang="en-US" sz="2800" b="1" dirty="0" err="1"/>
              <a:t>Konsistensi</a:t>
            </a:r>
            <a:r>
              <a:rPr lang="en-US" sz="2800" dirty="0"/>
              <a:t>;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b="1" dirty="0" err="1"/>
              <a:t>suku</a:t>
            </a:r>
            <a:r>
              <a:rPr lang="en-US" sz="2800" b="1" dirty="0"/>
              <a:t> kata</a:t>
            </a:r>
            <a:r>
              <a:rPr lang="en-US" sz="2800" dirty="0"/>
              <a:t> yang </a:t>
            </a:r>
            <a:r>
              <a:rPr lang="en-US" sz="2800" b="1" dirty="0" err="1"/>
              <a:t>konsisten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menjelaskan</a:t>
            </a:r>
            <a:r>
              <a:rPr lang="en-US" sz="2800" dirty="0"/>
              <a:t> </a:t>
            </a:r>
            <a:r>
              <a:rPr lang="en-US" sz="2800" dirty="0" err="1"/>
              <a:t>sesuatu</a:t>
            </a: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b="1" dirty="0" err="1"/>
              <a:t>Kesederhanaan</a:t>
            </a:r>
            <a:r>
              <a:rPr lang="en-US" sz="2800" dirty="0"/>
              <a:t>;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b="1" dirty="0" err="1"/>
              <a:t>singkatan</a:t>
            </a:r>
            <a:r>
              <a:rPr lang="en-US" sz="2800" dirty="0"/>
              <a:t> yang </a:t>
            </a:r>
            <a:r>
              <a:rPr lang="en-US" sz="2800" b="1" dirty="0" err="1"/>
              <a:t>dipahami</a:t>
            </a:r>
            <a:r>
              <a:rPr lang="en-US" sz="2800" b="1" dirty="0"/>
              <a:t> </a:t>
            </a:r>
            <a:r>
              <a:rPr lang="en-US" sz="2800" b="1" dirty="0" err="1"/>
              <a:t>oleh</a:t>
            </a:r>
            <a:r>
              <a:rPr lang="en-US" sz="2800" b="1" dirty="0"/>
              <a:t> </a:t>
            </a:r>
            <a:r>
              <a:rPr lang="en-US" sz="2800" b="1" dirty="0" err="1"/>
              <a:t>umum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56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Himbauan Merancang </a:t>
            </a:r>
            <a:r>
              <a:rPr lang="en-GB" sz="4000" dirty="0" smtClean="0"/>
              <a:t>MENU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err="1"/>
              <a:t>Tombol</a:t>
            </a:r>
            <a:r>
              <a:rPr lang="en-GB" dirty="0"/>
              <a:t> yang </a:t>
            </a:r>
            <a:r>
              <a:rPr lang="en-GB" b="1" dirty="0" err="1" smtClean="0"/>
              <a:t>memperc</a:t>
            </a:r>
            <a:r>
              <a:rPr lang="id-ID" b="1" dirty="0" smtClean="0"/>
              <a:t>e</a:t>
            </a:r>
            <a:r>
              <a:rPr lang="en-GB" b="1" dirty="0" smtClean="0"/>
              <a:t>pat</a:t>
            </a:r>
            <a:r>
              <a:rPr lang="en-GB" dirty="0" smtClean="0"/>
              <a:t> </a:t>
            </a:r>
            <a:r>
              <a:rPr lang="en-GB" dirty="0" err="1"/>
              <a:t>seharusnya</a:t>
            </a:r>
            <a:r>
              <a:rPr lang="en-GB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operasi</a:t>
            </a:r>
            <a:r>
              <a:rPr lang="en-GB" b="1" dirty="0"/>
              <a:t> </a:t>
            </a:r>
            <a:r>
              <a:rPr lang="en-GB" b="1" dirty="0" err="1"/>
              <a:t>sistem</a:t>
            </a:r>
            <a:r>
              <a:rPr lang="en-GB" b="1" dirty="0"/>
              <a:t> </a:t>
            </a:r>
            <a:r>
              <a:rPr lang="en-GB" dirty="0"/>
              <a:t>yang </a:t>
            </a:r>
            <a:r>
              <a:rPr lang="en-GB" b="1" dirty="0" err="1"/>
              <a:t>genting</a:t>
            </a:r>
            <a:r>
              <a:rPr lang="en-GB" b="1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b="1" dirty="0" err="1"/>
              <a:t>berhenti</a:t>
            </a:r>
            <a:r>
              <a:rPr lang="en-GB" b="1" dirty="0"/>
              <a:t> </a:t>
            </a:r>
            <a:r>
              <a:rPr lang="en-GB" b="1" dirty="0" err="1"/>
              <a:t>atau</a:t>
            </a:r>
            <a:r>
              <a:rPr lang="en-GB" b="1" dirty="0"/>
              <a:t> logoff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Karena </a:t>
            </a:r>
            <a:r>
              <a:rPr lang="en-GB" b="1" dirty="0" err="1" smtClean="0"/>
              <a:t>kesalahan</a:t>
            </a:r>
            <a:r>
              <a:rPr lang="en-GB" dirty="0" smtClean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b="1" dirty="0"/>
              <a:t>keystroke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b="1" dirty="0" err="1"/>
              <a:t>mengalami</a:t>
            </a:r>
            <a:r>
              <a:rPr lang="en-GB" b="1" dirty="0"/>
              <a:t> </a:t>
            </a:r>
            <a:r>
              <a:rPr lang="en-GB" b="1" dirty="0" err="1"/>
              <a:t>effek</a:t>
            </a:r>
            <a:r>
              <a:rPr lang="en-GB" b="1" dirty="0"/>
              <a:t> </a:t>
            </a:r>
            <a:r>
              <a:rPr lang="en-GB" dirty="0"/>
              <a:t>yang </a:t>
            </a:r>
            <a:r>
              <a:rPr lang="en-GB" b="1" dirty="0" err="1"/>
              <a:t>membawa</a:t>
            </a:r>
            <a:r>
              <a:rPr lang="en-GB" b="1" dirty="0"/>
              <a:t> </a:t>
            </a:r>
            <a:r>
              <a:rPr lang="en-GB" b="1" dirty="0" err="1"/>
              <a:t>bencana</a:t>
            </a:r>
            <a:r>
              <a:rPr lang="en-GB" b="1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b="1" dirty="0" err="1"/>
              <a:t>pekerjaan</a:t>
            </a:r>
            <a:r>
              <a:rPr lang="en-GB" dirty="0"/>
              <a:t> yang </a:t>
            </a:r>
            <a:r>
              <a:rPr lang="en-GB" b="1" dirty="0" err="1"/>
              <a:t>sedang</a:t>
            </a:r>
            <a:r>
              <a:rPr lang="en-GB" b="1" dirty="0"/>
              <a:t> </a:t>
            </a:r>
            <a:r>
              <a:rPr lang="en-GB" b="1" dirty="0" err="1"/>
              <a:t>dikerjakan</a:t>
            </a:r>
            <a:r>
              <a:rPr lang="en-GB" b="1" dirty="0"/>
              <a:t>.</a:t>
            </a:r>
            <a:endParaRPr lang="id-ID" b="1" dirty="0"/>
          </a:p>
          <a:p>
            <a:pPr algn="just"/>
            <a:r>
              <a:rPr lang="id-ID" b="1" dirty="0" smtClean="0"/>
              <a:t>P</a:t>
            </a:r>
            <a:r>
              <a:rPr lang="en-GB" b="1" dirty="0" err="1" smtClean="0"/>
              <a:t>erintah</a:t>
            </a:r>
            <a:r>
              <a:rPr lang="en-GB" b="1" dirty="0" smtClean="0"/>
              <a:t> </a:t>
            </a:r>
            <a:r>
              <a:rPr lang="en-GB" b="1" dirty="0"/>
              <a:t>yang </a:t>
            </a:r>
            <a:r>
              <a:rPr lang="en-GB" b="1" dirty="0" err="1"/>
              <a:t>pasti</a:t>
            </a:r>
            <a:r>
              <a:rPr lang="en-GB" b="1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dapat</a:t>
            </a:r>
            <a:r>
              <a:rPr lang="en-GB" b="1" dirty="0"/>
              <a:t> </a:t>
            </a:r>
            <a:r>
              <a:rPr lang="en-GB" b="1" dirty="0" err="1"/>
              <a:t>dikembalikan</a:t>
            </a:r>
            <a:r>
              <a:rPr lang="en-GB" b="1" dirty="0"/>
              <a:t> </a:t>
            </a:r>
            <a:r>
              <a:rPr lang="en-GB" b="1" dirty="0" err="1"/>
              <a:t>seharusnya</a:t>
            </a:r>
            <a:r>
              <a:rPr lang="en-GB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ditempatkan</a:t>
            </a:r>
            <a:r>
              <a:rPr lang="en-GB" b="1" dirty="0"/>
              <a:t> di </a:t>
            </a:r>
            <a:r>
              <a:rPr lang="en-GB" b="1" dirty="0" err="1"/>
              <a:t>bagian</a:t>
            </a:r>
            <a:r>
              <a:rPr lang="en-GB" b="1" dirty="0"/>
              <a:t> </a:t>
            </a:r>
            <a:r>
              <a:rPr lang="en-GB" b="1" dirty="0" err="1"/>
              <a:t>atas</a:t>
            </a:r>
            <a:r>
              <a:rPr lang="en-GB" b="1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b="1" dirty="0"/>
              <a:t>menu </a:t>
            </a:r>
            <a:r>
              <a:rPr lang="en-GB" dirty="0" err="1"/>
              <a:t>atau</a:t>
            </a:r>
            <a:r>
              <a:rPr lang="en-GB" dirty="0"/>
              <a:t> yang </a:t>
            </a:r>
            <a:r>
              <a:rPr lang="en-GB" b="1" dirty="0" err="1"/>
              <a:t>dekat</a:t>
            </a:r>
            <a:r>
              <a:rPr lang="en-GB" b="1" dirty="0"/>
              <a:t> </a:t>
            </a:r>
            <a:r>
              <a:rPr lang="en-GB" b="1" dirty="0" err="1"/>
              <a:t>dengannya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b="1" dirty="0" err="1"/>
              <a:t>khususnya</a:t>
            </a:r>
            <a:r>
              <a:rPr lang="en-GB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dibawah</a:t>
            </a:r>
            <a:r>
              <a:rPr lang="en-GB" b="1" dirty="0"/>
              <a:t> </a:t>
            </a:r>
            <a:r>
              <a:rPr lang="en-GB" b="1" dirty="0" err="1"/>
              <a:t>pilihan</a:t>
            </a:r>
            <a:r>
              <a:rPr lang="en-GB" b="1" dirty="0"/>
              <a:t> </a:t>
            </a:r>
            <a:r>
              <a:rPr lang="en-GB" dirty="0"/>
              <a:t>yang </a:t>
            </a:r>
            <a:r>
              <a:rPr lang="en-GB" b="1" dirty="0" err="1"/>
              <a:t>sering</a:t>
            </a:r>
            <a:r>
              <a:rPr lang="en-GB" b="1" dirty="0"/>
              <a:t> </a:t>
            </a:r>
            <a:r>
              <a:rPr lang="en-GB" b="1" dirty="0" err="1"/>
              <a:t>digunakan</a:t>
            </a:r>
            <a:r>
              <a:rPr lang="en-GB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779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GAYA INTERAKSI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GB" sz="4400" dirty="0" smtClean="0"/>
              <a:t>dialogue … computer and user</a:t>
            </a:r>
            <a:endParaRPr lang="en-US" sz="44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sz="44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4400" dirty="0" err="1" smtClean="0"/>
              <a:t>gaya</a:t>
            </a:r>
            <a:r>
              <a:rPr lang="en-US" sz="4400" dirty="0" smtClean="0"/>
              <a:t> </a:t>
            </a:r>
            <a:r>
              <a:rPr lang="en-US" sz="4400" dirty="0" err="1" smtClean="0"/>
              <a:t>interaksi</a:t>
            </a:r>
            <a:r>
              <a:rPr lang="en-US" sz="4400" dirty="0" smtClean="0"/>
              <a:t> yang </a:t>
            </a:r>
            <a:r>
              <a:rPr lang="en-US" sz="4400" dirty="0" err="1" smtClean="0"/>
              <a:t>berbeda</a:t>
            </a:r>
            <a:r>
              <a:rPr lang="en-US" sz="4400" dirty="0" smtClean="0"/>
              <a:t> </a:t>
            </a:r>
          </a:p>
          <a:p>
            <a:pPr lvl="1" eaLnBrk="1" hangingPunct="1"/>
            <a:endParaRPr lang="en-US" sz="4400" dirty="0" smtClean="0"/>
          </a:p>
          <a:p>
            <a:pPr lvl="1" eaLnBrk="1" hangingPunct="1"/>
            <a:endParaRPr lang="en-US" sz="4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4400" i="1" dirty="0" smtClean="0"/>
              <a:t>Gaya </a:t>
            </a:r>
            <a:r>
              <a:rPr lang="en-US" sz="4400" i="1" dirty="0" err="1" smtClean="0"/>
              <a:t>interaksi</a:t>
            </a:r>
            <a:r>
              <a:rPr lang="en-US" sz="4400" i="1" dirty="0" smtClean="0"/>
              <a:t> </a:t>
            </a:r>
            <a:r>
              <a:rPr lang="en-US" sz="4400" i="1" dirty="0" err="1" smtClean="0"/>
              <a:t>berhubungan</a:t>
            </a:r>
            <a:r>
              <a:rPr lang="en-US" sz="4400" i="1" dirty="0" smtClean="0"/>
              <a:t> </a:t>
            </a:r>
            <a:r>
              <a:rPr lang="en-US" sz="4400" i="1" dirty="0" err="1" smtClean="0"/>
              <a:t>erat</a:t>
            </a:r>
            <a:r>
              <a:rPr lang="en-US" sz="4400" i="1" dirty="0" smtClean="0"/>
              <a:t> </a:t>
            </a:r>
            <a:r>
              <a:rPr lang="en-US" sz="4400" i="1" dirty="0" err="1" smtClean="0"/>
              <a:t>dengan</a:t>
            </a:r>
            <a:r>
              <a:rPr lang="en-US" sz="4400" i="1" dirty="0" smtClean="0"/>
              <a:t>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21354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Lima </a:t>
            </a:r>
            <a:r>
              <a:rPr lang="en-US" sz="4000" b="1" dirty="0" err="1" smtClean="0"/>
              <a:t>Generasi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Perkembangan</a:t>
            </a:r>
            <a:r>
              <a:rPr lang="en-US" sz="4000" b="1" dirty="0" smtClean="0"/>
              <a:t> User Interface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600" b="1" dirty="0" err="1" smtClean="0"/>
              <a:t>Antarmuka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berkelompok</a:t>
            </a:r>
            <a:r>
              <a:rPr lang="en-US" sz="3600" b="1" dirty="0" smtClean="0"/>
              <a:t> </a:t>
            </a:r>
            <a:r>
              <a:rPr lang="en-US" sz="3600" dirty="0" smtClean="0"/>
              <a:t>: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Generasi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pertama</a:t>
            </a:r>
            <a:r>
              <a:rPr lang="en-US" sz="3600" b="1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b="1" dirty="0" smtClean="0"/>
              <a:t>user interface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smtClean="0"/>
              <a:t>User </a:t>
            </a:r>
            <a:r>
              <a:rPr lang="en-US" sz="3600" b="1" dirty="0" err="1" smtClean="0"/>
              <a:t>berinteraksi</a:t>
            </a:r>
            <a:r>
              <a:rPr lang="en-US" sz="3600" b="1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melalui</a:t>
            </a:r>
            <a:r>
              <a:rPr lang="en-US" sz="3600" dirty="0" smtClean="0"/>
              <a:t> </a:t>
            </a:r>
            <a:r>
              <a:rPr lang="en-US" sz="3600" b="1" dirty="0" err="1" smtClean="0"/>
              <a:t>pengantar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kerja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secara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berkelompok</a:t>
            </a:r>
            <a:endParaRPr lang="en-US" sz="3600" b="1" dirty="0" smtClean="0"/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Semua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perintah</a:t>
            </a:r>
            <a:r>
              <a:rPr lang="en-US" sz="3600" b="1" dirty="0" smtClean="0"/>
              <a:t> </a:t>
            </a:r>
            <a:r>
              <a:rPr lang="en-US" sz="3600" dirty="0" err="1" smtClean="0"/>
              <a:t>disampaikan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terlebih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dahulu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sebelum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dicetak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hasilnya</a:t>
            </a:r>
            <a:r>
              <a:rPr lang="en-US" sz="3600" dirty="0" smtClean="0"/>
              <a:t>.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Daya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guna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antarmuka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rendah</a:t>
            </a:r>
            <a:endParaRPr lang="en-US" sz="3600" b="1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674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 err="1" smtClean="0"/>
              <a:t>Antarmuka</a:t>
            </a:r>
            <a:r>
              <a:rPr lang="en-US" sz="4800" dirty="0" smtClean="0"/>
              <a:t> </a:t>
            </a:r>
            <a:r>
              <a:rPr lang="en-US" sz="4800" dirty="0" err="1" smtClean="0"/>
              <a:t>sistem</a:t>
            </a:r>
            <a:r>
              <a:rPr lang="en-US" sz="4800" dirty="0" smtClean="0"/>
              <a:t> </a:t>
            </a:r>
            <a:r>
              <a:rPr lang="en-US" sz="4800" dirty="0" err="1" smtClean="0"/>
              <a:t>berkelompok</a:t>
            </a:r>
            <a:endParaRPr lang="en-US" sz="48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21858" name="Picture 2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982"/>
            <a:ext cx="4715886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0" name="Picture 4" descr="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13" y="3805519"/>
            <a:ext cx="4533387" cy="305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berorientasikan</a:t>
            </a:r>
            <a:r>
              <a:rPr lang="en-US" b="1" dirty="0" smtClean="0"/>
              <a:t> </a:t>
            </a:r>
            <a:r>
              <a:rPr lang="en-US" b="1" dirty="0" err="1" smtClean="0"/>
              <a:t>baris</a:t>
            </a:r>
            <a:r>
              <a:rPr lang="en-US" b="1" dirty="0" smtClean="0"/>
              <a:t> </a:t>
            </a:r>
            <a:r>
              <a:rPr lang="en-US" b="1" dirty="0" err="1" smtClean="0"/>
              <a:t>perintah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dirty="0" err="1" smtClean="0"/>
              <a:t>Diperkenalkan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 1960-an.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b="1" dirty="0" smtClean="0"/>
              <a:t>Tele-type (TTY)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mesin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pertama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menggunakan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antarmuka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baris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perintah</a:t>
            </a:r>
            <a:endParaRPr lang="en-US" sz="2800" b="1" dirty="0" smtClean="0"/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b="1" dirty="0" smtClean="0"/>
              <a:t>User </a:t>
            </a:r>
            <a:r>
              <a:rPr lang="en-US" sz="2800" b="1" dirty="0" err="1" smtClean="0"/>
              <a:t>mengetikkan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perintah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baris</a:t>
            </a:r>
            <a:r>
              <a:rPr lang="en-US" sz="2800" b="1" dirty="0" smtClean="0"/>
              <a:t> demi </a:t>
            </a:r>
            <a:r>
              <a:rPr lang="en-US" sz="2800" b="1" dirty="0" err="1" smtClean="0"/>
              <a:t>baris</a:t>
            </a:r>
            <a:r>
              <a:rPr lang="en-US" sz="2800" dirty="0" smtClean="0"/>
              <a:t>.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Interaksi</a:t>
            </a:r>
            <a:r>
              <a:rPr lang="en-US" sz="2800" b="1" dirty="0" smtClean="0"/>
              <a:t> user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perintah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berbentuk</a:t>
            </a:r>
            <a:r>
              <a:rPr lang="en-US" sz="2800" b="1" dirty="0" smtClean="0"/>
              <a:t> dialog </a:t>
            </a:r>
            <a:r>
              <a:rPr lang="en-US" sz="2800" b="1" dirty="0" err="1" smtClean="0"/>
              <a:t>soal-jawab</a:t>
            </a:r>
            <a:endParaRPr lang="en-US" sz="2800" b="1" dirty="0" smtClean="0"/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Berdaya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guna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rendah</a:t>
            </a:r>
            <a:endParaRPr lang="en-US" sz="2800" b="1" dirty="0" smtClean="0"/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Komputer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lebih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mengontrol</a:t>
            </a:r>
            <a:r>
              <a:rPr lang="en-US" sz="2800" b="1" dirty="0" smtClean="0"/>
              <a:t> user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Antarmuka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tidak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pemaaf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membebani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ingatan</a:t>
            </a:r>
            <a:r>
              <a:rPr lang="en-US" sz="2800" b="1" dirty="0" smtClean="0"/>
              <a:t> user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sz="24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1" y="116943"/>
            <a:ext cx="831940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Lima </a:t>
            </a:r>
            <a:r>
              <a:rPr lang="en-US" sz="4000" b="1" dirty="0" err="1" smtClean="0"/>
              <a:t>Generasi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Perkembangan</a:t>
            </a:r>
            <a:r>
              <a:rPr lang="en-US" sz="4000" b="1" dirty="0" smtClean="0"/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9926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Antarmuka orientasi baris perintah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3252" name="Picture 5" descr="wpcli_20070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1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b="1" dirty="0" err="1" smtClean="0"/>
              <a:t>Antarmuka</a:t>
            </a:r>
            <a:r>
              <a:rPr lang="en-US" sz="4000" b="1" dirty="0" smtClean="0"/>
              <a:t> full screen :</a:t>
            </a:r>
          </a:p>
          <a:p>
            <a:pPr marL="806450" lvl="1" indent="-349250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Berbentuk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pengisian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borang</a:t>
            </a:r>
            <a:endParaRPr lang="en-US" sz="3600" b="1" dirty="0" smtClean="0"/>
          </a:p>
          <a:p>
            <a:pPr marL="806450" lvl="1" indent="-349250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Membolehkan</a:t>
            </a:r>
            <a:r>
              <a:rPr lang="en-US" sz="3600" dirty="0" smtClean="0"/>
              <a:t> </a:t>
            </a:r>
            <a:r>
              <a:rPr lang="en-US" sz="3600" dirty="0" err="1" smtClean="0"/>
              <a:t>beberapa</a:t>
            </a:r>
            <a:r>
              <a:rPr lang="en-US" sz="3600" dirty="0" smtClean="0"/>
              <a:t> </a:t>
            </a:r>
            <a:r>
              <a:rPr lang="en-US" sz="3600" b="1" dirty="0" smtClean="0"/>
              <a:t>data</a:t>
            </a:r>
            <a:r>
              <a:rPr lang="id-ID" sz="3600" b="1" dirty="0" smtClean="0"/>
              <a:t> </a:t>
            </a:r>
            <a:r>
              <a:rPr lang="en-US" sz="3600" b="1" dirty="0" err="1" smtClean="0"/>
              <a:t>dimasukkan</a:t>
            </a:r>
            <a:endParaRPr lang="en-US" sz="3600" b="1" dirty="0" smtClean="0"/>
          </a:p>
          <a:p>
            <a:pPr marL="806450" lvl="1" indent="-349250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Sistem</a:t>
            </a:r>
            <a:r>
              <a:rPr lang="en-US" sz="3600" b="1" dirty="0" smtClean="0"/>
              <a:t> menu </a:t>
            </a:r>
            <a:r>
              <a:rPr lang="en-US" sz="3600" b="1" dirty="0" err="1" smtClean="0"/>
              <a:t>berbentuk</a:t>
            </a:r>
            <a:r>
              <a:rPr lang="en-US" sz="3600" b="1" dirty="0" smtClean="0"/>
              <a:t> user interface full screen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1" y="116943"/>
            <a:ext cx="831940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Lima </a:t>
            </a:r>
            <a:r>
              <a:rPr lang="en-US" sz="4000" b="1" dirty="0" err="1" smtClean="0"/>
              <a:t>Generasi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Perkembangan</a:t>
            </a:r>
            <a:r>
              <a:rPr lang="en-US" sz="4000" b="1" dirty="0" smtClean="0"/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5909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Antarmuka Full Screen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5300" name="Picture 5" descr="bigscreen_mostpopular4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6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200" b="1" dirty="0" err="1" smtClean="0"/>
              <a:t>Antarmuka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pengguna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grafik</a:t>
            </a:r>
            <a:r>
              <a:rPr lang="en-US" sz="3200" b="1" dirty="0" smtClean="0"/>
              <a:t> :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Berbentuk</a:t>
            </a:r>
            <a:r>
              <a:rPr lang="en-US" sz="2800" b="1" dirty="0" smtClean="0"/>
              <a:t> visual</a:t>
            </a:r>
            <a:r>
              <a:rPr lang="en-US" sz="2800" dirty="0" smtClean="0"/>
              <a:t> (</a:t>
            </a:r>
            <a:r>
              <a:rPr lang="en-US" sz="2800" b="1" dirty="0" smtClean="0"/>
              <a:t>GUI : Graphic User Interface) </a:t>
            </a:r>
            <a:r>
              <a:rPr lang="en-US" sz="2800" b="1" dirty="0" err="1" smtClean="0"/>
              <a:t>menggunakan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grafik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ikon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animasi</a:t>
            </a:r>
            <a:endParaRPr lang="en-US" sz="2800" b="1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Secara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komersil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mulai</a:t>
            </a:r>
            <a:r>
              <a:rPr lang="en-US" sz="2800" b="1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 1980-an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Interaksi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berdasar</a:t>
            </a:r>
            <a:r>
              <a:rPr lang="en-US" sz="2800" b="1" dirty="0" smtClean="0"/>
              <a:t> WIMP (window, icon, menu,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pointer)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Manipulasi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langsung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smtClean="0"/>
              <a:t>user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objek</a:t>
            </a:r>
            <a:r>
              <a:rPr lang="en-US" sz="2800" b="1" dirty="0" smtClean="0"/>
              <a:t> visual </a:t>
            </a:r>
            <a:r>
              <a:rPr lang="en-US" sz="2800" b="1" dirty="0" err="1" smtClean="0"/>
              <a:t>melalui</a:t>
            </a:r>
            <a:r>
              <a:rPr lang="en-US" sz="2800" b="1" dirty="0" smtClean="0"/>
              <a:t> mouse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peranti</a:t>
            </a:r>
            <a:r>
              <a:rPr lang="en-US" sz="2800" b="1" dirty="0" smtClean="0"/>
              <a:t> lain.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/>
              <a:t>Point and click, drag and drop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menggerakkan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objek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merupakan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ciri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utama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GUI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1" y="116943"/>
            <a:ext cx="831940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Lima </a:t>
            </a:r>
            <a:r>
              <a:rPr lang="en-US" sz="4000" b="1" dirty="0" err="1" smtClean="0"/>
              <a:t>Generasi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Perkembangan</a:t>
            </a:r>
            <a:r>
              <a:rPr lang="en-US" sz="4000" b="1" dirty="0" smtClean="0"/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4626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7348" name="Picture 5" descr="iphone_g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Perancangan Tampilan Berbasis Grafis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 err="1"/>
              <a:t>Ilusi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obyek-obyek</a:t>
            </a:r>
            <a:r>
              <a:rPr lang="en-US" sz="2400" b="1" dirty="0"/>
              <a:t> yang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dimanipulasi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disket</a:t>
            </a:r>
            <a:r>
              <a:rPr lang="en-US" sz="2400" dirty="0"/>
              <a:t>, printer, </a:t>
            </a:r>
            <a:r>
              <a:rPr lang="en-US" sz="2400" dirty="0" err="1"/>
              <a:t>dll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Urutan</a:t>
            </a:r>
            <a:r>
              <a:rPr lang="en-US" sz="2400" b="1" dirty="0"/>
              <a:t> visual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fokus</a:t>
            </a:r>
            <a:r>
              <a:rPr lang="en-US" sz="2400" b="1" dirty="0"/>
              <a:t> </a:t>
            </a:r>
            <a:r>
              <a:rPr lang="en-US" sz="2400" b="1" dirty="0" err="1"/>
              <a:t>pengguna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kedip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kursor</a:t>
            </a:r>
            <a:r>
              <a:rPr lang="en-US" sz="2400" dirty="0"/>
              <a:t>,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Struktur</a:t>
            </a:r>
            <a:r>
              <a:rPr lang="en-US" sz="2400" b="1" dirty="0"/>
              <a:t> internal</a:t>
            </a:r>
            <a:r>
              <a:rPr lang="en-US" sz="2400" dirty="0"/>
              <a:t>;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dihadapi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dimodifikasi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keinginan</a:t>
            </a:r>
            <a:r>
              <a:rPr lang="en-US" sz="2400" dirty="0"/>
              <a:t> user</a:t>
            </a:r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Kosakata</a:t>
            </a:r>
            <a:r>
              <a:rPr lang="en-US" sz="2400" b="1" dirty="0"/>
              <a:t> </a:t>
            </a:r>
            <a:r>
              <a:rPr lang="en-US" sz="2400" b="1" dirty="0" err="1"/>
              <a:t>grafis</a:t>
            </a:r>
            <a:r>
              <a:rPr lang="en-US" sz="2400" b="1" dirty="0"/>
              <a:t> yang </a:t>
            </a:r>
            <a:r>
              <a:rPr lang="en-US" sz="2400" b="1" dirty="0" err="1"/>
              <a:t>konsisten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sesuai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disket</a:t>
            </a:r>
            <a:r>
              <a:rPr lang="en-US" sz="2400" dirty="0"/>
              <a:t>, printer, </a:t>
            </a:r>
            <a:r>
              <a:rPr lang="en-US" sz="2400" dirty="0" err="1"/>
              <a:t>dll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Kesesuaian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media/</a:t>
            </a:r>
            <a:r>
              <a:rPr lang="en-US" sz="2400" b="1" dirty="0" err="1"/>
              <a:t>informasi</a:t>
            </a:r>
            <a:r>
              <a:rPr lang="en-US" sz="2400" b="1" dirty="0"/>
              <a:t> yang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/>
              <a:t>disampaikan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06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8372" name="Picture 5" descr="1676b28d0a0f8bea3f257af47c48d46b_1Aximion-Beta-1024x768-002_540x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7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b="1" dirty="0" err="1" smtClean="0"/>
              <a:t>Antarmuka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pengguna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masa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depan</a:t>
            </a:r>
            <a:r>
              <a:rPr lang="en-US" sz="4000" b="1" dirty="0" smtClean="0"/>
              <a:t> </a:t>
            </a:r>
            <a:r>
              <a:rPr lang="en-US" sz="4000" dirty="0" smtClean="0"/>
              <a:t>: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Mengarah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pada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penambahan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unsur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animasi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obyek</a:t>
            </a:r>
            <a:r>
              <a:rPr lang="en-US" sz="3600" b="1" dirty="0" smtClean="0"/>
              <a:t>, audio (</a:t>
            </a:r>
            <a:r>
              <a:rPr lang="en-US" sz="3600" b="1" dirty="0" err="1" smtClean="0"/>
              <a:t>suara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bunyi</a:t>
            </a:r>
            <a:r>
              <a:rPr lang="en-US" sz="3600" b="1" dirty="0" smtClean="0"/>
              <a:t>), </a:t>
            </a:r>
            <a:r>
              <a:rPr lang="en-US" sz="3600" b="1" dirty="0" err="1" smtClean="0"/>
              <a:t>serta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unsur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tiga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dimensi</a:t>
            </a:r>
            <a:r>
              <a:rPr lang="en-US" sz="3600" b="1" dirty="0" smtClean="0"/>
              <a:t>.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Interaksi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digunakan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lebih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</a:t>
            </a:r>
            <a:r>
              <a:rPr lang="en-US" sz="3600" b="1" dirty="0" smtClean="0"/>
              <a:t> natural language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membenarkan</a:t>
            </a:r>
            <a:r>
              <a:rPr lang="en-US" sz="3600" b="1" dirty="0" smtClean="0"/>
              <a:t>  </a:t>
            </a:r>
            <a:r>
              <a:rPr lang="en-US" sz="3600" b="1" dirty="0" err="1" smtClean="0"/>
              <a:t>penggunaan</a:t>
            </a:r>
            <a:r>
              <a:rPr lang="en-US" sz="3600" b="1" dirty="0" smtClean="0"/>
              <a:t> input yang </a:t>
            </a:r>
            <a:r>
              <a:rPr lang="en-US" sz="3600" b="1" dirty="0" err="1" smtClean="0"/>
              <a:t>tidak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berformat</a:t>
            </a:r>
            <a:r>
              <a:rPr lang="en-US" sz="3600" b="1" dirty="0" smtClean="0"/>
              <a:t>.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sz="36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1" y="116943"/>
            <a:ext cx="831940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Lima </a:t>
            </a:r>
            <a:r>
              <a:rPr lang="en-US" sz="4000" b="1" dirty="0" err="1" smtClean="0"/>
              <a:t>Generasi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Perkembangan</a:t>
            </a:r>
            <a:r>
              <a:rPr lang="en-US" sz="4000" b="1" dirty="0" smtClean="0"/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364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lvl="1" indent="-322263" algn="just" eaLnBrk="1" hangingPunct="1"/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user interface </a:t>
            </a:r>
            <a:r>
              <a:rPr lang="en-US" b="1" dirty="0" err="1" smtClean="0"/>
              <a:t>masa</a:t>
            </a:r>
            <a:r>
              <a:rPr lang="en-US" b="1" dirty="0" smtClean="0"/>
              <a:t> </a:t>
            </a:r>
            <a:r>
              <a:rPr lang="en-US" b="1" dirty="0" err="1" smtClean="0"/>
              <a:t>depan</a:t>
            </a:r>
            <a:r>
              <a:rPr lang="en-US" b="1" dirty="0" smtClean="0"/>
              <a:t> :</a:t>
            </a:r>
          </a:p>
          <a:p>
            <a:pPr marL="712788" lvl="2" indent="-307975" algn="just" eaLnBrk="1" hangingPunct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Embodied Interaction </a:t>
            </a:r>
            <a:r>
              <a:rPr lang="en-US" sz="2400" dirty="0" smtClean="0"/>
              <a:t>: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gerakan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tubuh</a:t>
            </a:r>
            <a:r>
              <a:rPr lang="en-US" sz="2400" b="1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memberikan</a:t>
            </a:r>
            <a:r>
              <a:rPr lang="en-US" sz="2400" b="1" dirty="0" smtClean="0"/>
              <a:t> input </a:t>
            </a:r>
            <a:r>
              <a:rPr lang="en-US" sz="2400" b="1" dirty="0" err="1" smtClean="0"/>
              <a:t>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endParaRPr lang="en-US" sz="2400" b="1" dirty="0" smtClean="0"/>
          </a:p>
          <a:p>
            <a:pPr marL="712788" lvl="2" indent="-307975" algn="just" eaLnBrk="1" hangingPunct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3D Virtual Reality </a:t>
            </a:r>
            <a:r>
              <a:rPr lang="en-US" sz="2400" dirty="0" smtClean="0"/>
              <a:t>: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seolah</a:t>
            </a:r>
            <a:r>
              <a:rPr lang="en-US" sz="2400" b="1" dirty="0" smtClean="0"/>
              <a:t> user </a:t>
            </a:r>
            <a:r>
              <a:rPr lang="en-US" sz="2400" b="1" dirty="0" err="1" smtClean="0"/>
              <a:t>benar-benar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r>
              <a:rPr lang="en-US" sz="2400" b="1" dirty="0" smtClean="0"/>
              <a:t>.</a:t>
            </a:r>
          </a:p>
          <a:p>
            <a:pPr marL="712788" lvl="2" indent="-307975" algn="just" eaLnBrk="1" hangingPunct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Sensing Affect </a:t>
            </a:r>
            <a:r>
              <a:rPr lang="en-US" sz="2400" dirty="0" smtClean="0"/>
              <a:t>: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bisa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mengenal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lingkungan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pengaruhnya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merasakan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mendengar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melihat</a:t>
            </a:r>
            <a:r>
              <a:rPr lang="en-US" sz="2400" dirty="0" smtClean="0"/>
              <a:t>.</a:t>
            </a:r>
          </a:p>
          <a:p>
            <a:pPr marL="712788" lvl="2" indent="-307975" algn="just" eaLnBrk="1" hangingPunct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Sensor Networks </a:t>
            </a:r>
            <a:r>
              <a:rPr lang="en-US" sz="2400" dirty="0" smtClean="0"/>
              <a:t>: </a:t>
            </a:r>
            <a:r>
              <a:rPr lang="en-US" sz="2400" b="1" dirty="0" smtClean="0"/>
              <a:t>sensor </a:t>
            </a:r>
            <a:r>
              <a:rPr lang="en-US" sz="2400" dirty="0" smtClean="0"/>
              <a:t>yang </a:t>
            </a:r>
            <a:r>
              <a:rPr lang="en-US" sz="2400" b="1" dirty="0" err="1" smtClean="0"/>
              <a:t>ditempatkan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jauh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mendeteksi</a:t>
            </a:r>
            <a:r>
              <a:rPr lang="en-US" sz="2400" b="1" dirty="0" smtClean="0"/>
              <a:t> vision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sound</a:t>
            </a:r>
            <a:r>
              <a:rPr lang="en-US" sz="2400" dirty="0" smtClean="0"/>
              <a:t>.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perkembangan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teknologi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jaringan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r>
              <a:rPr lang="en-US" sz="2400" b="1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b="1" dirty="0" smtClean="0"/>
              <a:t>wireless</a:t>
            </a:r>
            <a:r>
              <a:rPr lang="en-US" sz="2400" dirty="0" smtClean="0"/>
              <a:t>.</a:t>
            </a:r>
          </a:p>
          <a:p>
            <a:pPr marL="712788" lvl="2" indent="-307975" algn="just" eaLnBrk="1" hangingPunct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Cyborg :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evolusi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perkembangan</a:t>
            </a:r>
            <a:r>
              <a:rPr lang="en-US" sz="2400" b="1" dirty="0" smtClean="0"/>
              <a:t> IMK </a:t>
            </a:r>
            <a:r>
              <a:rPr lang="en-US" sz="2400" dirty="0" smtClean="0"/>
              <a:t>yang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aspek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artificial intelligent</a:t>
            </a:r>
            <a:r>
              <a:rPr lang="en-US" sz="2400" dirty="0" smtClean="0"/>
              <a:t>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1" y="116943"/>
            <a:ext cx="831940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Lima </a:t>
            </a:r>
            <a:r>
              <a:rPr lang="en-US" sz="4000" b="1" dirty="0" err="1" smtClean="0"/>
              <a:t>Generasi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Perkembangan</a:t>
            </a:r>
            <a:r>
              <a:rPr lang="en-US" sz="4000" b="1" dirty="0" smtClean="0"/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7569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Embodied Interaction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44" name="Picture 5" descr="kickasskungfu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5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3D Virtual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2468" name="Picture 5" descr="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44600"/>
            <a:ext cx="4343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Gambar terka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79333"/>
            <a:ext cx="4457700" cy="275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3" name="Picture 9" descr="Gambar terka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6" y="1063093"/>
            <a:ext cx="4513774" cy="329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2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3D Virtual Reality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3492" name="Picture 5" descr="3dm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19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VirtualD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4276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0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Sensing Affect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4516" name="Picture 5" descr="remote_sen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2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Sensor Network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5540" name="Picture 5" descr="SensorWebImageForEnewsJuly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8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Cyborg </a:t>
            </a:r>
          </a:p>
        </p:txBody>
      </p:sp>
      <p:pic>
        <p:nvPicPr>
          <p:cNvPr id="66564" name="Picture 7" descr="cyborg-animals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39" y="1658938"/>
            <a:ext cx="6941910" cy="4859337"/>
          </a:xfrm>
          <a:noFill/>
        </p:spPr>
      </p:pic>
      <p:pic>
        <p:nvPicPr>
          <p:cNvPr id="66563" name="Picture 5" descr="kate_moss_cybor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4495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7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Future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7588" name="Picture 5" descr="security_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5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Piranti</a:t>
            </a:r>
            <a:r>
              <a:rPr lang="en-US" b="1" dirty="0"/>
              <a:t> Bantu </a:t>
            </a:r>
            <a:r>
              <a:rPr lang="en-US" b="1" dirty="0" err="1"/>
              <a:t>Sederhana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n-US" b="1" dirty="0" err="1"/>
              <a:t>Selama</a:t>
            </a:r>
            <a:r>
              <a:rPr lang="en-US" b="1" dirty="0"/>
              <a:t> proses </a:t>
            </a:r>
            <a:r>
              <a:rPr lang="en-US" b="1" dirty="0" err="1"/>
              <a:t>merancang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dirty="0"/>
              <a:t>, </a:t>
            </a:r>
            <a:r>
              <a:rPr lang="en-US" b="1" dirty="0" err="1"/>
              <a:t>Perancang</a:t>
            </a:r>
            <a:r>
              <a:rPr lang="en-US" b="1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bentuk-bentuk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 smtClean="0"/>
              <a:t>diimplementasikan</a:t>
            </a:r>
            <a:r>
              <a:rPr lang="en-US" dirty="0"/>
              <a:t>. </a:t>
            </a:r>
            <a:endParaRPr lang="en-US" dirty="0" smtClean="0"/>
          </a:p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n-US" b="1" dirty="0" err="1" smtClean="0"/>
              <a:t>Perancang</a:t>
            </a:r>
            <a:r>
              <a:rPr lang="en-US" b="1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piranti</a:t>
            </a:r>
            <a:r>
              <a:rPr lang="en-US" b="1" dirty="0"/>
              <a:t> bantu </a:t>
            </a:r>
            <a:r>
              <a:rPr lang="en-US" b="1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mendokumentasikan</a:t>
            </a:r>
            <a:r>
              <a:rPr lang="en-US" b="1" dirty="0" smtClean="0"/>
              <a:t> </a:t>
            </a:r>
            <a:r>
              <a:rPr lang="en-US" b="1" dirty="0" err="1"/>
              <a:t>wajah</a:t>
            </a:r>
            <a:r>
              <a:rPr lang="en-US" b="1" dirty="0"/>
              <a:t> </a:t>
            </a:r>
            <a:r>
              <a:rPr lang="en-US" b="1" dirty="0" err="1"/>
              <a:t>antarmuka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endParaRPr lang="en-US" dirty="0" smtClean="0"/>
          </a:p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n-US" b="1" dirty="0" err="1" smtClean="0"/>
              <a:t>Piranti</a:t>
            </a:r>
            <a:r>
              <a:rPr lang="en-US" b="1" dirty="0" smtClean="0"/>
              <a:t> </a:t>
            </a:r>
            <a:r>
              <a:rPr lang="en-US" b="1" dirty="0"/>
              <a:t>bantu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b="1" dirty="0" err="1"/>
              <a:t>embaran</a:t>
            </a:r>
            <a:r>
              <a:rPr lang="en-US" b="1" dirty="0"/>
              <a:t> </a:t>
            </a:r>
            <a:r>
              <a:rPr lang="en-US" b="1" dirty="0" err="1"/>
              <a:t>kertas</a:t>
            </a:r>
            <a:r>
              <a:rPr lang="en-US" b="1" dirty="0"/>
              <a:t> </a:t>
            </a:r>
            <a:r>
              <a:rPr lang="en-US" b="1" dirty="0" err="1"/>
              <a:t>Lembaran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b="1" dirty="0" err="1" smtClean="0"/>
              <a:t>diberi</a:t>
            </a:r>
            <a:r>
              <a:rPr lang="en-US" b="1" dirty="0" smtClean="0"/>
              <a:t> 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Lembar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/</a:t>
            </a:r>
            <a:r>
              <a:rPr lang="en-US" b="1" i="1" dirty="0"/>
              <a:t>screen design work sheet </a:t>
            </a:r>
            <a:r>
              <a:rPr lang="en-US" b="1" dirty="0"/>
              <a:t>(LKT) </a:t>
            </a:r>
          </a:p>
        </p:txBody>
      </p:sp>
    </p:spTree>
    <p:extLst>
      <p:ext uri="{BB962C8B-B14F-4D97-AF65-F5344CB8AC3E}">
        <p14:creationId xmlns:p14="http://schemas.microsoft.com/office/powerpoint/2010/main" val="35960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Future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8612" name="Picture 5" descr="touch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53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0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Future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9636" name="Picture 5" descr="moneyshot_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7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Future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0660" name="Picture 5" descr="touchscree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Future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684" name="Picture 5" descr="twitter-mobile-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4267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samsung-omnia-ii-touchwiz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143000"/>
            <a:ext cx="44862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6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Speech</a:t>
            </a:r>
            <a:r>
              <a:rPr lang="id-ID" dirty="0" smtClean="0"/>
              <a:t> </a:t>
            </a:r>
            <a:r>
              <a:rPr lang="en-US" dirty="0" smtClean="0"/>
              <a:t>driven Interface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err="1" smtClean="0"/>
              <a:t>cepat</a:t>
            </a:r>
            <a:r>
              <a:rPr lang="en-US" sz="3200" dirty="0" smtClean="0"/>
              <a:t> </a:t>
            </a:r>
            <a:r>
              <a:rPr lang="en-US" sz="3200" dirty="0" err="1" smtClean="0"/>
              <a:t>memperbaiki</a:t>
            </a:r>
            <a:r>
              <a:rPr lang="en-US" sz="3200" dirty="0" smtClean="0"/>
              <a:t>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dirty="0" smtClean="0"/>
              <a:t>		…. </a:t>
            </a:r>
            <a:r>
              <a:rPr lang="en-US" sz="3200" dirty="0" err="1" smtClean="0"/>
              <a:t>tapi</a:t>
            </a:r>
            <a:r>
              <a:rPr lang="en-US" sz="3200" dirty="0" smtClean="0"/>
              <a:t> </a:t>
            </a:r>
            <a:r>
              <a:rPr lang="en-US" sz="3200" dirty="0" err="1" smtClean="0"/>
              <a:t>masih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akurat</a:t>
            </a:r>
            <a:endParaRPr lang="en-US" sz="3200" dirty="0" smtClean="0"/>
          </a:p>
          <a:p>
            <a:pPr eaLnBrk="1" hangingPunct="1"/>
            <a:r>
              <a:rPr lang="en-US" sz="3200" dirty="0" err="1" smtClean="0"/>
              <a:t>bagaimana</a:t>
            </a:r>
            <a:r>
              <a:rPr lang="en-US" sz="3200" dirty="0" smtClean="0"/>
              <a:t>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dialog yang </a:t>
            </a:r>
            <a:r>
              <a:rPr lang="en-US" sz="3200" dirty="0" err="1" smtClean="0"/>
              <a:t>kuat</a:t>
            </a:r>
            <a:r>
              <a:rPr lang="en-US" sz="3200" dirty="0" smtClean="0"/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dirty="0" smtClean="0"/>
              <a:t>		….. </a:t>
            </a:r>
            <a:r>
              <a:rPr lang="en-US" sz="3200" dirty="0" err="1" smtClean="0"/>
              <a:t>Interaksi</a:t>
            </a:r>
            <a:r>
              <a:rPr lang="en-US" sz="3200" dirty="0" smtClean="0"/>
              <a:t>, </a:t>
            </a:r>
            <a:r>
              <a:rPr lang="en-US" sz="3200" dirty="0" err="1" smtClean="0"/>
              <a:t>tentu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!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e.g. airline </a:t>
            </a:r>
            <a:r>
              <a:rPr lang="en-US" sz="3200" dirty="0" err="1" smtClean="0"/>
              <a:t>reservasi</a:t>
            </a:r>
            <a:r>
              <a:rPr lang="en-US" sz="3200" dirty="0" smtClean="0"/>
              <a:t>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jawaban</a:t>
            </a:r>
            <a:r>
              <a:rPr lang="en-US" sz="2800" dirty="0" smtClean="0"/>
              <a:t> “yes” </a:t>
            </a:r>
            <a:r>
              <a:rPr lang="en-US" sz="2800" dirty="0" err="1" smtClean="0"/>
              <a:t>dan</a:t>
            </a:r>
            <a:r>
              <a:rPr lang="en-US" sz="2800" dirty="0" smtClean="0"/>
              <a:t> “no”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800" dirty="0" smtClean="0"/>
              <a:t>	+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mencerminkan</a:t>
            </a:r>
            <a:r>
              <a:rPr lang="en-US" sz="2800" dirty="0" smtClean="0"/>
              <a:t> </a:t>
            </a:r>
            <a:r>
              <a:rPr lang="en-US" sz="2800" dirty="0" err="1" smtClean="0"/>
              <a:t>kembali</a:t>
            </a:r>
            <a:r>
              <a:rPr lang="en-US" sz="2800" dirty="0" smtClean="0"/>
              <a:t> </a:t>
            </a:r>
            <a:r>
              <a:rPr lang="en-US" sz="2800" dirty="0" err="1" smtClean="0"/>
              <a:t>pemahamannya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824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Speech-driven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5780" name="Picture 5" descr="screen_cap_SCA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153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4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Speech-driven GIS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6804" name="Picture 5" descr="voice_g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Tujuan dari mata kuliah ini adalah </a:t>
            </a:r>
            <a:r>
              <a:rPr lang="id-ID" dirty="0" smtClean="0"/>
              <a:t>:</a:t>
            </a:r>
          </a:p>
          <a:p>
            <a:pPr marL="812800" lvl="1" indent="-355600" algn="just"/>
            <a:r>
              <a:rPr lang="id-ID" dirty="0" smtClean="0"/>
              <a:t>Mempelajari konteks historis dari human-computer interaction (HCI), </a:t>
            </a:r>
          </a:p>
          <a:p>
            <a:pPr marL="812800" lvl="1" indent="-355600" algn="just"/>
            <a:r>
              <a:rPr lang="id-ID" dirty="0" smtClean="0"/>
              <a:t>Interaction design, </a:t>
            </a:r>
          </a:p>
          <a:p>
            <a:pPr marL="812800" lvl="1" indent="-355600" algn="just"/>
            <a:r>
              <a:rPr lang="id-ID" dirty="0" smtClean="0"/>
              <a:t>Cognition, </a:t>
            </a:r>
          </a:p>
          <a:p>
            <a:pPr marL="812800" lvl="1" indent="-355600" algn="just"/>
            <a:r>
              <a:rPr lang="id-ID" dirty="0" smtClean="0"/>
              <a:t>Prinsip-prinsip dan </a:t>
            </a:r>
          </a:p>
          <a:p>
            <a:pPr marL="812800" lvl="1" indent="-355600" algn="just"/>
            <a:r>
              <a:rPr lang="id-ID" dirty="0" smtClean="0"/>
              <a:t>Teknik-teknik dalam HCI, </a:t>
            </a:r>
          </a:p>
          <a:p>
            <a:pPr marL="812800" lvl="1" indent="-355600" algn="just"/>
            <a:r>
              <a:rPr lang="id-ID" dirty="0" smtClean="0"/>
              <a:t>HCI design experiment, </a:t>
            </a:r>
          </a:p>
          <a:p>
            <a:pPr marL="812800" lvl="1" indent="-355600" algn="just"/>
            <a:r>
              <a:rPr lang="id-ID" dirty="0" smtClean="0">
                <a:hlinkClick r:id="rId2" tooltip="Evaluation"/>
              </a:rPr>
              <a:t>Evaluation</a:t>
            </a:r>
            <a:r>
              <a:rPr lang="id-ID" dirty="0" smtClean="0"/>
              <a:t>, </a:t>
            </a:r>
          </a:p>
          <a:p>
            <a:pPr marL="812800" lvl="1" indent="-355600" algn="just"/>
            <a:r>
              <a:rPr lang="id-ID" dirty="0" smtClean="0"/>
              <a:t>Usability testing, </a:t>
            </a:r>
          </a:p>
          <a:p>
            <a:pPr marL="812800" lvl="1" indent="-355600" algn="just"/>
            <a:r>
              <a:rPr lang="id-ID" dirty="0" smtClean="0"/>
              <a:t>Aspek social dalam HCI, dan </a:t>
            </a:r>
          </a:p>
          <a:p>
            <a:pPr marL="812800" lvl="1" indent="-355600" algn="just"/>
            <a:r>
              <a:rPr lang="id-ID" dirty="0" smtClean="0"/>
              <a:t>Design issues.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Menjelaskan mengapa pengembangan perangkat lunak yang berfokus pada manusia (human-centered) adalah penting.</a:t>
            </a:r>
          </a:p>
          <a:p>
            <a:pPr algn="just"/>
            <a:r>
              <a:rPr lang="id-ID" dirty="0"/>
              <a:t>Merangkum prinsip-prinsip dasar psikologi dan interaksi sosial.</a:t>
            </a:r>
          </a:p>
          <a:p>
            <a:pPr algn="just"/>
            <a:r>
              <a:rPr lang="id-ID" dirty="0"/>
              <a:t>Menggunakan prinsip-prinsip dalam menganalisis interaksi manusia: affordance, conceptual model, feedback, dan lainnya.</a:t>
            </a:r>
          </a:p>
          <a:p>
            <a:pPr algn="just"/>
            <a:r>
              <a:rPr lang="id-ID" dirty="0"/>
              <a:t>Mendefinisikan proses desain yang berfokus pada pengguna (</a:t>
            </a:r>
            <a:r>
              <a:rPr lang="id-ID" i="1" dirty="0"/>
              <a:t>user-centered design process</a:t>
            </a:r>
            <a:r>
              <a:rPr lang="id-ID" dirty="0"/>
              <a:t>) dengan kondisi bahwa pengguna aplikasi tidak sama dengan pengembang aplikasi.</a:t>
            </a:r>
          </a:p>
          <a:p>
            <a:pPr algn="just"/>
            <a:r>
              <a:rPr lang="id-ID" dirty="0"/>
              <a:t>Merancang desain alternatif atas sebuah sistem dengan menggunakan prinsip-prinsip desain interaksi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LKT (</a:t>
            </a:r>
            <a:r>
              <a:rPr lang="en-US" sz="4000" dirty="0" err="1"/>
              <a:t>lembar</a:t>
            </a:r>
            <a:r>
              <a:rPr lang="en-US" sz="4000" dirty="0"/>
              <a:t> </a:t>
            </a:r>
            <a:r>
              <a:rPr lang="en-US" sz="4000" dirty="0" err="1"/>
              <a:t>kerja</a:t>
            </a:r>
            <a:r>
              <a:rPr lang="en-US" sz="4000" dirty="0"/>
              <a:t> </a:t>
            </a:r>
            <a:r>
              <a:rPr lang="en-US" sz="4000" dirty="0" err="1"/>
              <a:t>tampilan</a:t>
            </a:r>
            <a:r>
              <a:rPr lang="en-US" sz="4000" dirty="0"/>
              <a:t>) </a:t>
            </a:r>
            <a:r>
              <a:rPr lang="en-US" sz="4000" dirty="0" err="1"/>
              <a:t>terdiri</a:t>
            </a:r>
            <a:r>
              <a:rPr lang="en-US" sz="4000" dirty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: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Nomor</a:t>
            </a:r>
            <a:r>
              <a:rPr lang="en-US" b="1" dirty="0" smtClean="0"/>
              <a:t> </a:t>
            </a:r>
            <a:r>
              <a:rPr lang="en-US" b="1" dirty="0" err="1"/>
              <a:t>lembar</a:t>
            </a:r>
            <a:r>
              <a:rPr lang="en-US" b="1" dirty="0"/>
              <a:t> </a:t>
            </a:r>
            <a:r>
              <a:rPr lang="en-US" b="1" dirty="0" err="1" smtClean="0"/>
              <a:t>kerja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Tampilan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berisi</a:t>
            </a:r>
            <a:r>
              <a:rPr lang="en-US" b="1" dirty="0"/>
              <a:t> </a:t>
            </a:r>
            <a:r>
              <a:rPr lang="en-US" b="1" dirty="0" err="1"/>
              <a:t>sketsa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muncul</a:t>
            </a:r>
            <a:r>
              <a:rPr lang="en-US" b="1" dirty="0"/>
              <a:t> di </a:t>
            </a:r>
            <a:r>
              <a:rPr lang="en-US" b="1" dirty="0" err="1" smtClean="0"/>
              <a:t>layar</a:t>
            </a:r>
            <a:r>
              <a:rPr lang="en-US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Navigator </a:t>
            </a:r>
            <a:r>
              <a:rPr lang="en-US" b="1" dirty="0"/>
              <a:t>(</a:t>
            </a:r>
            <a:r>
              <a:rPr lang="en-US" b="1" dirty="0" err="1"/>
              <a:t>menjelaskan</a:t>
            </a:r>
            <a:r>
              <a:rPr lang="en-US" b="1" dirty="0"/>
              <a:t> </a:t>
            </a:r>
            <a:r>
              <a:rPr lang="en-US" b="1" dirty="0" err="1"/>
              <a:t>kapan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 smtClean="0"/>
              <a:t>muncul</a:t>
            </a:r>
            <a:r>
              <a:rPr lang="en-US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Keterangan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penjelasan</a:t>
            </a:r>
            <a:r>
              <a:rPr lang="en-US" b="1" dirty="0"/>
              <a:t> </a:t>
            </a:r>
            <a:r>
              <a:rPr lang="en-US" b="1" dirty="0" err="1"/>
              <a:t>singkat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attribut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964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IMK SI4A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5322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54545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8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13.35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macam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ijin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ketidakhadiran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diharuskan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0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88556"/>
            <a:ext cx="8540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Tools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Balsamiq Mockups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/>
          </a:p>
          <a:p>
            <a:r>
              <a:rPr lang="id-ID" dirty="0" smtClean="0"/>
              <a:t>Komting SI4B: Viki Wahyudi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0858 0716 0919</a:t>
            </a:r>
          </a:p>
          <a:p>
            <a:r>
              <a:rPr lang="id-ID" dirty="0" smtClean="0"/>
              <a:t>Komting SI4A: Fatichin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0857 3506 6395</a:t>
            </a:r>
            <a:r>
              <a:rPr lang="id-ID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Pembuatan</a:t>
            </a:r>
            <a:r>
              <a:rPr lang="en-US" sz="4000" dirty="0" smtClean="0"/>
              <a:t> </a:t>
            </a:r>
            <a:r>
              <a:rPr lang="en-US" sz="4000" dirty="0" err="1"/>
              <a:t>Lembar</a:t>
            </a:r>
            <a:r>
              <a:rPr lang="en-US" sz="4000" dirty="0"/>
              <a:t> </a:t>
            </a:r>
            <a:r>
              <a:rPr lang="en-US" sz="4000" dirty="0" err="1"/>
              <a:t>Kerja</a:t>
            </a:r>
            <a:r>
              <a:rPr lang="en-US" sz="4000" dirty="0"/>
              <a:t> </a:t>
            </a:r>
            <a:r>
              <a:rPr lang="en-US" sz="4000" dirty="0" err="1"/>
              <a:t>Tampilan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13"/>
          <a:stretch/>
        </p:blipFill>
        <p:spPr>
          <a:xfrm>
            <a:off x="661400" y="2084833"/>
            <a:ext cx="4311433" cy="2712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49" y="3419605"/>
            <a:ext cx="4784944" cy="328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Rogers, Y.,  Sharp, H., &amp; </a:t>
            </a:r>
            <a:r>
              <a:rPr lang="en-US" sz="1800" dirty="0" err="1"/>
              <a:t>Preece</a:t>
            </a:r>
            <a:r>
              <a:rPr lang="en-US" sz="1800" dirty="0"/>
              <a:t>, J. (2011). </a:t>
            </a:r>
            <a:r>
              <a:rPr lang="en-US" sz="1800" i="1" dirty="0"/>
              <a:t>Interaction Design: Beyond Human-Computer Interaction</a:t>
            </a:r>
            <a:r>
              <a:rPr lang="en-US" sz="1800" dirty="0"/>
              <a:t>. (3rd ed.). </a:t>
            </a:r>
            <a:r>
              <a:rPr lang="en-US" sz="1800" dirty="0" smtClean="0"/>
              <a:t>Wiley.</a:t>
            </a:r>
            <a:endParaRPr lang="id-ID" sz="1800" dirty="0" smtClean="0"/>
          </a:p>
          <a:p>
            <a:r>
              <a:rPr lang="en-US" sz="1800" dirty="0" smtClean="0"/>
              <a:t>Andy </a:t>
            </a:r>
            <a:r>
              <a:rPr lang="en-US" sz="1800" dirty="0"/>
              <a:t>Downtown, Graham </a:t>
            </a:r>
            <a:r>
              <a:rPr lang="en-US" sz="1800" dirty="0" err="1"/>
              <a:t>Leedham</a:t>
            </a:r>
            <a:r>
              <a:rPr lang="en-US" sz="1800" dirty="0"/>
              <a:t>, “Human Aspects of Human Computer Interaction” in Engineering the Human Computer Interface,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 International Editions, 2003</a:t>
            </a:r>
            <a:endParaRPr lang="id-ID" sz="1800" dirty="0"/>
          </a:p>
          <a:p>
            <a:r>
              <a:rPr lang="id-ID" sz="1800" dirty="0"/>
              <a:t>Insap Santosa, Interaksi Manusia dan Komputer; Teori &amp; Praktek, ANDI Yogyakarta</a:t>
            </a:r>
            <a:endParaRPr lang="id-ID" sz="1800" dirty="0" smtClean="0"/>
          </a:p>
          <a:p>
            <a:r>
              <a:rPr lang="id-ID" sz="1800" dirty="0" smtClean="0"/>
              <a:t>MacKenzie</a:t>
            </a:r>
            <a:r>
              <a:rPr lang="id-ID" sz="1800" dirty="0"/>
              <a:t>, I. S. (2013). Human-computer interaction: An empirical research approach. Morgan Kaufman. </a:t>
            </a:r>
            <a:endParaRPr lang="id-ID" sz="1800" dirty="0" smtClean="0"/>
          </a:p>
          <a:p>
            <a:r>
              <a:rPr lang="id-ID" sz="1800" dirty="0" smtClean="0"/>
              <a:t>Shneiderman</a:t>
            </a:r>
            <a:r>
              <a:rPr lang="id-ID" sz="1800" dirty="0"/>
              <a:t>, B. (2010). Designing the user interface: Strategies for effective human-computer interaction 5th edition. Addition-Wesley. </a:t>
            </a:r>
            <a:endParaRPr lang="id-ID" sz="1800" dirty="0" smtClean="0"/>
          </a:p>
          <a:p>
            <a:r>
              <a:rPr lang="id-ID" sz="1800" dirty="0" smtClean="0"/>
              <a:t>Norman</a:t>
            </a:r>
            <a:r>
              <a:rPr lang="id-ID" sz="1800" dirty="0"/>
              <a:t>, D. A. (2002). The design of everyday things. Basic </a:t>
            </a:r>
            <a:r>
              <a:rPr lang="id-ID" sz="1800" dirty="0" smtClean="0"/>
              <a:t>Books.</a:t>
            </a:r>
          </a:p>
          <a:p>
            <a:r>
              <a:rPr lang="id-ID" sz="1800" dirty="0" smtClean="0"/>
              <a:t>Shneiderman</a:t>
            </a:r>
            <a:r>
              <a:rPr lang="id-ID" sz="1800" dirty="0"/>
              <a:t>, B. (2003). Leonardo's laptop: Human needs and the new computing technologies. The MIT </a:t>
            </a:r>
            <a:r>
              <a:rPr lang="id-ID" sz="1800" dirty="0" smtClean="0"/>
              <a:t>Press.</a:t>
            </a:r>
          </a:p>
          <a:p>
            <a:r>
              <a:rPr lang="id-ID" sz="1800" dirty="0" smtClean="0"/>
              <a:t>Nielsen</a:t>
            </a:r>
            <a:r>
              <a:rPr lang="id-ID" sz="1800" dirty="0"/>
              <a:t>, J. (1993). Usability engineering. Morgan Kaufmann</a:t>
            </a:r>
            <a:r>
              <a:rPr lang="id-ID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Jaring</a:t>
            </a:r>
            <a:r>
              <a:rPr lang="en-US" b="1" dirty="0"/>
              <a:t> </a:t>
            </a:r>
            <a:r>
              <a:rPr lang="en-US" b="1" dirty="0" err="1"/>
              <a:t>Semantik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Jaring</a:t>
            </a:r>
            <a:r>
              <a:rPr lang="en-US" b="1" dirty="0"/>
              <a:t> </a:t>
            </a:r>
            <a:r>
              <a:rPr lang="en-US" b="1" dirty="0" err="1"/>
              <a:t>semantik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bagan</a:t>
            </a:r>
            <a:r>
              <a:rPr lang="en-US" b="1" dirty="0"/>
              <a:t> yang </a:t>
            </a:r>
            <a:r>
              <a:rPr lang="en-US" b="1" dirty="0" err="1" smtClean="0"/>
              <a:t>menggambarkan</a:t>
            </a:r>
            <a:r>
              <a:rPr lang="id-ID" dirty="0" smtClean="0"/>
              <a:t> </a:t>
            </a:r>
            <a:r>
              <a:rPr lang="en-US" b="1" dirty="0" err="1" smtClean="0"/>
              <a:t>keterhubungan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b="1" dirty="0" err="1"/>
              <a:t>satu</a:t>
            </a:r>
            <a:r>
              <a:rPr lang="en-US" dirty="0"/>
              <a:t> </a:t>
            </a:r>
            <a:r>
              <a:rPr lang="en-US" b="1" dirty="0"/>
              <a:t>LKT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LKT yang lain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 smtClean="0"/>
              <a:t>perancangan</a:t>
            </a:r>
            <a:r>
              <a:rPr lang="en-US" b="1" dirty="0" smtClean="0"/>
              <a:t> </a:t>
            </a:r>
            <a:r>
              <a:rPr lang="en-US" b="1" dirty="0" err="1" smtClean="0"/>
              <a:t>navigasinya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Ada </a:t>
            </a:r>
            <a:r>
              <a:rPr lang="en-US" dirty="0"/>
              <a:t>2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sematik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 err="1" smtClean="0"/>
              <a:t>Nomor</a:t>
            </a:r>
            <a:r>
              <a:rPr lang="en-US" sz="3200" b="1" dirty="0" smtClean="0"/>
              <a:t> </a:t>
            </a:r>
            <a:r>
              <a:rPr lang="en-US" sz="3200" b="1" dirty="0" err="1"/>
              <a:t>tampilan</a:t>
            </a:r>
            <a:r>
              <a:rPr lang="en-US" sz="3200" b="1" dirty="0"/>
              <a:t> (</a:t>
            </a:r>
            <a:r>
              <a:rPr lang="en-US" sz="3200" b="1" dirty="0" err="1"/>
              <a:t>lembar</a:t>
            </a:r>
            <a:r>
              <a:rPr lang="en-US" sz="3200" b="1" dirty="0"/>
              <a:t> </a:t>
            </a:r>
            <a:r>
              <a:rPr lang="en-US" sz="3200" b="1" dirty="0" err="1" smtClean="0"/>
              <a:t>kerja</a:t>
            </a:r>
            <a:r>
              <a:rPr lang="en-US" sz="3200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 err="1" smtClean="0"/>
              <a:t>Transisi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menyebabkan</a:t>
            </a:r>
            <a:r>
              <a:rPr lang="en-US" sz="3200" dirty="0"/>
              <a:t> </a:t>
            </a:r>
            <a:r>
              <a:rPr lang="en-US" sz="3200" b="1" dirty="0" err="1"/>
              <a:t>perpindahan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b="1" dirty="0" err="1"/>
              <a:t>tampilan</a:t>
            </a:r>
            <a:r>
              <a:rPr lang="en-US" sz="3200" b="1" dirty="0"/>
              <a:t> </a:t>
            </a:r>
            <a:r>
              <a:rPr lang="en-US" sz="3200" dirty="0"/>
              <a:t>yang lain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Pemrogramn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Antarmuka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dirty="0" err="1"/>
              <a:t>Jenis-jenis</a:t>
            </a:r>
            <a:r>
              <a:rPr lang="en-US" sz="3200" dirty="0"/>
              <a:t> </a:t>
            </a:r>
            <a:r>
              <a:rPr lang="en-US" sz="3200" dirty="0" err="1" smtClean="0"/>
              <a:t>pemrograman</a:t>
            </a:r>
            <a:r>
              <a:rPr lang="en-US" sz="32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 err="1"/>
              <a:t>Konvensional</a:t>
            </a:r>
            <a:r>
              <a:rPr lang="en-US" sz="3000" b="1" dirty="0"/>
              <a:t> </a:t>
            </a:r>
            <a:r>
              <a:rPr lang="en-US" sz="3000" dirty="0"/>
              <a:t>(Conventional / Traditional </a:t>
            </a:r>
            <a:r>
              <a:rPr lang="en-US" sz="3000" dirty="0" smtClean="0"/>
              <a:t>Programming)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/>
              <a:t>yang </a:t>
            </a:r>
            <a:r>
              <a:rPr lang="en-US" sz="3000" b="1" dirty="0" err="1"/>
              <a:t>berOrientasi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Object (Object-Oriented </a:t>
            </a:r>
            <a:r>
              <a:rPr lang="en-US" sz="3000" dirty="0" smtClean="0"/>
              <a:t>Programming)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/>
              <a:t>Visual </a:t>
            </a:r>
            <a:r>
              <a:rPr lang="en-US" sz="3000" dirty="0"/>
              <a:t>(Visual </a:t>
            </a:r>
            <a:r>
              <a:rPr lang="en-US" sz="3000" dirty="0" smtClean="0"/>
              <a:t>Programming)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/>
              <a:t>yang </a:t>
            </a:r>
            <a:r>
              <a:rPr lang="en-US" sz="3000" b="1" dirty="0" err="1"/>
              <a:t>berbasis</a:t>
            </a:r>
            <a:r>
              <a:rPr lang="en-US" sz="3000" b="1" dirty="0"/>
              <a:t> Event </a:t>
            </a:r>
            <a:r>
              <a:rPr lang="en-US" sz="3000" dirty="0"/>
              <a:t>(Event-Driven </a:t>
            </a:r>
            <a:r>
              <a:rPr lang="en-US" sz="3000" dirty="0" smtClean="0"/>
              <a:t>Programming)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/>
              <a:t>Client-Server </a:t>
            </a:r>
            <a:r>
              <a:rPr lang="en-US" sz="3000" dirty="0"/>
              <a:t>(Client/Server Programming</a:t>
            </a:r>
            <a:r>
              <a:rPr lang="en-US" sz="30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843268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45051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P</a:t>
            </a:r>
            <a:r>
              <a:rPr lang="en-US" b="1" dirty="0" smtClean="0"/>
              <a:t>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b="1" dirty="0" err="1"/>
              <a:t>langkah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menyelesaikan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bentuk</a:t>
            </a:r>
            <a:r>
              <a:rPr lang="en-US" b="1" dirty="0"/>
              <a:t> program. </a:t>
            </a:r>
            <a:endParaRPr lang="en-US" b="1" dirty="0" smtClean="0"/>
          </a:p>
          <a:p>
            <a:pPr algn="just"/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/>
              <a:t>aktifitas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b="1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 err="1"/>
              <a:t>sistematis</a:t>
            </a:r>
            <a:r>
              <a:rPr lang="en-US" b="1" dirty="0"/>
              <a:t>, </a:t>
            </a:r>
            <a:r>
              <a:rPr lang="en-US" b="1" dirty="0" err="1" smtClean="0"/>
              <a:t>logis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algoritma</a:t>
            </a:r>
            <a:r>
              <a:rPr lang="en-US" dirty="0"/>
              <a:t> yang </a:t>
            </a:r>
            <a:r>
              <a:rPr lang="en-US" b="1" dirty="0" err="1"/>
              <a:t>sederhana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dipahami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b="1" dirty="0" err="1" smtClean="0"/>
              <a:t>Prinsipnya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proses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 smtClean="0"/>
              <a:t>titik</a:t>
            </a:r>
            <a:r>
              <a:rPr lang="en-US" dirty="0" smtClean="0"/>
              <a:t>/</a:t>
            </a:r>
            <a:r>
              <a:rPr lang="en-US" b="1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/>
              <a:t>proses </a:t>
            </a:r>
            <a:r>
              <a:rPr lang="en-US" b="1" dirty="0" err="1"/>
              <a:t>selanjutnya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boleh</a:t>
            </a:r>
            <a:r>
              <a:rPr lang="en-US" b="1" dirty="0"/>
              <a:t> </a:t>
            </a:r>
            <a:r>
              <a:rPr lang="en-US" b="1" dirty="0" err="1"/>
              <a:t>mengeksekusi</a:t>
            </a:r>
            <a:r>
              <a:rPr lang="en-US" b="1" dirty="0"/>
              <a:t> </a:t>
            </a:r>
            <a:r>
              <a:rPr lang="en-US" b="1" dirty="0" err="1"/>
              <a:t>langkah</a:t>
            </a:r>
            <a:r>
              <a:rPr lang="en-US" b="1" dirty="0"/>
              <a:t> </a:t>
            </a:r>
            <a:r>
              <a:rPr lang="en-US" b="1" dirty="0" err="1" smtClean="0"/>
              <a:t>sebelumnya</a:t>
            </a:r>
            <a:r>
              <a:rPr lang="en-US" b="1" dirty="0" smtClean="0"/>
              <a:t>/</a:t>
            </a:r>
            <a:r>
              <a:rPr lang="en-US" b="1" dirty="0" err="1" smtClean="0"/>
              <a:t>kembali</a:t>
            </a:r>
            <a:r>
              <a:rPr lang="en-US" b="1" dirty="0" smtClean="0"/>
              <a:t> </a:t>
            </a:r>
            <a:r>
              <a:rPr lang="en-US" b="1" dirty="0" err="1"/>
              <a:t>lagi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b="1" dirty="0"/>
              <a:t> </a:t>
            </a:r>
            <a:r>
              <a:rPr lang="en-US" b="1" dirty="0" err="1"/>
              <a:t>sebelumnya</a:t>
            </a:r>
            <a:r>
              <a:rPr lang="en-US" dirty="0"/>
              <a:t>, </a:t>
            </a:r>
            <a:r>
              <a:rPr lang="en-US" b="1" dirty="0" err="1"/>
              <a:t>kecuali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langkah</a:t>
            </a:r>
            <a:r>
              <a:rPr lang="en-US" b="1" dirty="0"/>
              <a:t> – </a:t>
            </a:r>
            <a:r>
              <a:rPr lang="en-US" b="1" dirty="0" err="1"/>
              <a:t>langkah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b="1" dirty="0" err="1"/>
              <a:t>berulang</a:t>
            </a:r>
            <a:r>
              <a:rPr lang="en-US" b="1" dirty="0"/>
              <a:t> (Loop).</a:t>
            </a:r>
          </a:p>
        </p:txBody>
      </p:sp>
    </p:spTree>
    <p:extLst>
      <p:ext uri="{BB962C8B-B14F-4D97-AF65-F5344CB8AC3E}">
        <p14:creationId xmlns:p14="http://schemas.microsoft.com/office/powerpoint/2010/main" val="40535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Sifat</a:t>
            </a:r>
            <a:r>
              <a:rPr lang="en-US" b="1" dirty="0" smtClean="0"/>
              <a:t> &amp; </a:t>
            </a:r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pemrograman</a:t>
            </a:r>
            <a:r>
              <a:rPr lang="en-US" b="1" dirty="0" smtClean="0"/>
              <a:t> </a:t>
            </a:r>
            <a:r>
              <a:rPr lang="en-US" b="1" dirty="0" err="1" smtClean="0"/>
              <a:t>terstruktur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b="1" dirty="0" err="1" smtClean="0"/>
              <a:t>Memuat</a:t>
            </a:r>
            <a:r>
              <a:rPr lang="en-US" sz="2400" b="1" dirty="0" smtClean="0"/>
              <a:t> </a:t>
            </a:r>
            <a:r>
              <a:rPr lang="en-US" sz="2400" b="1" dirty="0" err="1"/>
              <a:t>teknik</a:t>
            </a:r>
            <a:r>
              <a:rPr lang="en-US" sz="2400" b="1" dirty="0"/>
              <a:t> </a:t>
            </a:r>
            <a:r>
              <a:rPr lang="en-US" sz="2400" b="1" dirty="0" err="1"/>
              <a:t>pemecahan</a:t>
            </a:r>
            <a:r>
              <a:rPr lang="en-US" sz="2400" b="1" dirty="0"/>
              <a:t> </a:t>
            </a:r>
            <a:r>
              <a:rPr lang="en-US" sz="2400" b="1" dirty="0" err="1"/>
              <a:t>masalah</a:t>
            </a:r>
            <a:r>
              <a:rPr lang="en-US" sz="2400" b="1" dirty="0"/>
              <a:t> yang </a:t>
            </a:r>
            <a:r>
              <a:rPr lang="en-US" sz="2400" b="1" dirty="0" err="1"/>
              <a:t>logis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sistematis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b="1" dirty="0" err="1"/>
              <a:t>algoritma</a:t>
            </a:r>
            <a:r>
              <a:rPr lang="en-US" sz="2400" b="1" dirty="0"/>
              <a:t> yang </a:t>
            </a:r>
            <a:r>
              <a:rPr lang="en-US" sz="2400" b="1" dirty="0" err="1"/>
              <a:t>efisien</a:t>
            </a:r>
            <a:r>
              <a:rPr lang="en-US" sz="2400" b="1" dirty="0"/>
              <a:t>, </a:t>
            </a:r>
            <a:r>
              <a:rPr lang="en-US" sz="2400" b="1" dirty="0" err="1"/>
              <a:t>efektif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sederhana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Program</a:t>
            </a:r>
            <a:r>
              <a:rPr lang="en-US" sz="2400" dirty="0"/>
              <a:t>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/>
              <a:t>logika</a:t>
            </a:r>
            <a:r>
              <a:rPr lang="en-US" sz="2400" b="1" dirty="0"/>
              <a:t> yang </a:t>
            </a:r>
            <a:r>
              <a:rPr lang="en-US" sz="2400" b="1" dirty="0" err="1"/>
              <a:t>mudah</a:t>
            </a:r>
            <a:r>
              <a:rPr lang="en-US" sz="2400" b="1" dirty="0"/>
              <a:t> </a:t>
            </a:r>
            <a:r>
              <a:rPr lang="en-US" sz="2400" b="1" dirty="0" err="1"/>
              <a:t>dipahami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b="1" dirty="0" err="1"/>
              <a:t>perintah</a:t>
            </a:r>
            <a:r>
              <a:rPr lang="en-US" sz="2400" b="1" dirty="0"/>
              <a:t> </a:t>
            </a:r>
            <a:r>
              <a:rPr lang="en-US" sz="2400" b="1" i="1" dirty="0"/>
              <a:t>GOTO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 err="1"/>
              <a:t>Biaya</a:t>
            </a:r>
            <a:r>
              <a:rPr lang="en-US" sz="2400" b="1" dirty="0"/>
              <a:t> </a:t>
            </a:r>
            <a:r>
              <a:rPr lang="en-US" sz="2400" b="1" dirty="0" err="1"/>
              <a:t>pengujian</a:t>
            </a:r>
            <a:r>
              <a:rPr lang="en-US" sz="2400" b="1" dirty="0"/>
              <a:t> </a:t>
            </a:r>
            <a:r>
              <a:rPr lang="en-US" sz="2400" dirty="0"/>
              <a:t>program </a:t>
            </a:r>
            <a:r>
              <a:rPr lang="en-US" sz="2400" b="1" dirty="0" err="1"/>
              <a:t>relatif</a:t>
            </a:r>
            <a:r>
              <a:rPr lang="en-US" sz="2400" b="1" dirty="0"/>
              <a:t> </a:t>
            </a:r>
            <a:r>
              <a:rPr lang="en-US" sz="2400" b="1" dirty="0" err="1"/>
              <a:t>rendah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b="1" dirty="0" err="1"/>
              <a:t>dokumentasi</a:t>
            </a:r>
            <a:r>
              <a:rPr lang="en-US" sz="2400" b="1" dirty="0"/>
              <a:t> yang </a:t>
            </a:r>
            <a:r>
              <a:rPr lang="en-US" sz="2400" b="1" dirty="0" err="1"/>
              <a:t>baik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b="1" dirty="0" err="1"/>
              <a:t>perawatan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dokumentasi</a:t>
            </a:r>
            <a:r>
              <a:rPr lang="en-US" sz="2400" dirty="0"/>
              <a:t> yang </a:t>
            </a:r>
            <a:r>
              <a:rPr lang="en-US" sz="2400" b="1" dirty="0" err="1"/>
              <a:t>dibutuhkan</a:t>
            </a:r>
            <a:r>
              <a:rPr lang="en-US" sz="2400" b="1" dirty="0"/>
              <a:t> </a:t>
            </a:r>
            <a:r>
              <a:rPr lang="en-US" sz="2400" b="1" dirty="0" err="1"/>
              <a:t>relatif</a:t>
            </a:r>
            <a:r>
              <a:rPr lang="en-US" sz="2400" b="1" dirty="0"/>
              <a:t> </a:t>
            </a:r>
            <a:r>
              <a:rPr lang="en-US" sz="2400" b="1" dirty="0" err="1" smtClean="0"/>
              <a:t>rendah</a:t>
            </a:r>
            <a:endParaRPr lang="en-US" sz="2400" b="1" dirty="0" smtClean="0"/>
          </a:p>
          <a:p>
            <a:pPr fontAlgn="base">
              <a:lnSpc>
                <a:spcPct val="120000"/>
              </a:lnSpc>
            </a:pPr>
            <a:r>
              <a:rPr lang="en-US" sz="2400" b="1" dirty="0" err="1" smtClean="0"/>
              <a:t>Bahasa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pemrograman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mendukung</a:t>
            </a:r>
            <a:r>
              <a:rPr lang="en-US" sz="2400" b="1" dirty="0" smtClean="0"/>
              <a:t> : </a:t>
            </a:r>
            <a:r>
              <a:rPr lang="en-US" sz="2400" dirty="0" smtClean="0"/>
              <a:t>Cobol </a:t>
            </a:r>
            <a:r>
              <a:rPr lang="en-US" sz="2400" dirty="0"/>
              <a:t>Turbo </a:t>
            </a:r>
            <a:r>
              <a:rPr lang="en-US" sz="2400" dirty="0" smtClean="0"/>
              <a:t>Prolog, C, Pascal, Delphi, Borland Delphi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8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OOP (Object-Oriented Programming)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 err="1" smtClean="0"/>
              <a:t>Pemrograman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b="1" dirty="0" err="1"/>
              <a:t>berorientasikan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</a:t>
            </a:r>
            <a:r>
              <a:rPr lang="en-US" sz="3200" b="1" dirty="0" err="1"/>
              <a:t>objek</a:t>
            </a:r>
            <a:r>
              <a:rPr lang="en-US" sz="3200" b="1" dirty="0"/>
              <a:t>. </a:t>
            </a:r>
            <a:endParaRPr lang="id-ID" sz="3200" b="1" dirty="0" smtClean="0"/>
          </a:p>
          <a:p>
            <a:pPr algn="just"/>
            <a:r>
              <a:rPr lang="en-US" sz="3200" b="1" dirty="0" err="1" smtClean="0"/>
              <a:t>Semua</a:t>
            </a:r>
            <a:r>
              <a:rPr lang="en-US" sz="3200" b="1" dirty="0" smtClean="0"/>
              <a:t> </a:t>
            </a:r>
            <a:r>
              <a:rPr lang="en-US" sz="3200" b="1" dirty="0"/>
              <a:t>data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fungsi</a:t>
            </a:r>
            <a:r>
              <a:rPr lang="en-US" sz="3200" dirty="0"/>
              <a:t> di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paradigma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b="1" dirty="0" err="1"/>
              <a:t>dibungkus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b="1" dirty="0" err="1"/>
              <a:t>kelas-kelas</a:t>
            </a:r>
            <a:r>
              <a:rPr lang="en-US" sz="3200" b="1" dirty="0"/>
              <a:t> </a:t>
            </a:r>
            <a:r>
              <a:rPr lang="en-US" sz="3200" b="1" dirty="0" err="1"/>
              <a:t>atau</a:t>
            </a:r>
            <a:r>
              <a:rPr lang="en-US" sz="3200" b="1" dirty="0"/>
              <a:t> </a:t>
            </a:r>
            <a:r>
              <a:rPr lang="en-US" sz="3200" b="1" dirty="0" err="1"/>
              <a:t>objek-objek</a:t>
            </a:r>
            <a:r>
              <a:rPr lang="en-US" sz="3200" dirty="0"/>
              <a:t>. </a:t>
            </a:r>
            <a:endParaRPr lang="id-ID" sz="3200" dirty="0" smtClean="0"/>
          </a:p>
          <a:p>
            <a:pPr algn="just"/>
            <a:r>
              <a:rPr lang="en-US" sz="3200" b="1" dirty="0" err="1" smtClean="0"/>
              <a:t>Bandingkan</a:t>
            </a:r>
            <a:r>
              <a:rPr lang="en-US" sz="3200" dirty="0" smtClean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dirty="0" err="1"/>
              <a:t>logika</a:t>
            </a:r>
            <a:r>
              <a:rPr lang="en-US" sz="3200" b="1" dirty="0"/>
              <a:t> </a:t>
            </a:r>
            <a:r>
              <a:rPr lang="en-US" sz="3200" b="1" dirty="0" err="1"/>
              <a:t>pemrograman</a:t>
            </a:r>
            <a:r>
              <a:rPr lang="en-US" sz="3200" b="1" dirty="0"/>
              <a:t> </a:t>
            </a:r>
            <a:r>
              <a:rPr lang="en-US" sz="3200" b="1" dirty="0" err="1"/>
              <a:t>terstruktur</a:t>
            </a:r>
            <a:r>
              <a:rPr lang="en-US" sz="3200" b="1" dirty="0"/>
              <a:t>.</a:t>
            </a:r>
            <a:r>
              <a:rPr lang="en-US" sz="3200" dirty="0"/>
              <a:t> </a:t>
            </a:r>
            <a:endParaRPr lang="id-ID" sz="3200" dirty="0" smtClean="0"/>
          </a:p>
          <a:p>
            <a:pPr algn="just"/>
            <a:r>
              <a:rPr lang="en-US" sz="3200" b="1" dirty="0" err="1" smtClean="0"/>
              <a:t>Setiap</a:t>
            </a:r>
            <a:r>
              <a:rPr lang="en-US" sz="3200" b="1" dirty="0" smtClean="0"/>
              <a:t> </a:t>
            </a:r>
            <a:r>
              <a:rPr lang="en-US" sz="3200" b="1" dirty="0" err="1"/>
              <a:t>objek</a:t>
            </a:r>
            <a:r>
              <a:rPr lang="en-US" sz="3200" b="1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b="1" dirty="0" err="1"/>
              <a:t>menerima</a:t>
            </a:r>
            <a:r>
              <a:rPr lang="en-US" sz="3200" b="1" dirty="0"/>
              <a:t> </a:t>
            </a:r>
            <a:r>
              <a:rPr lang="en-US" sz="3200" b="1" dirty="0" err="1"/>
              <a:t>pesan</a:t>
            </a:r>
            <a:r>
              <a:rPr lang="en-US" sz="3200" b="1" dirty="0"/>
              <a:t>, </a:t>
            </a:r>
            <a:r>
              <a:rPr lang="en-US" sz="3200" b="1" dirty="0" err="1"/>
              <a:t>memproses</a:t>
            </a:r>
            <a:r>
              <a:rPr lang="en-US" sz="3200" b="1" dirty="0"/>
              <a:t> data,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mengirim</a:t>
            </a:r>
            <a:r>
              <a:rPr lang="en-US" sz="3200" b="1" dirty="0"/>
              <a:t> </a:t>
            </a:r>
            <a:r>
              <a:rPr lang="en-US" sz="3200" b="1" dirty="0" err="1"/>
              <a:t>pesan</a:t>
            </a:r>
            <a:r>
              <a:rPr lang="en-US" sz="3200" b="1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b="1" dirty="0" err="1"/>
              <a:t>objek</a:t>
            </a:r>
            <a:r>
              <a:rPr lang="en-US" sz="3200" b="1" dirty="0"/>
              <a:t> </a:t>
            </a:r>
            <a:r>
              <a:rPr lang="en-US" sz="3200" b="1" dirty="0" err="1"/>
              <a:t>lainnya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9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OOP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3600" dirty="0"/>
              <a:t>Visual </a:t>
            </a:r>
            <a:r>
              <a:rPr lang="en-US" sz="3600" dirty="0" err="1" smtClean="0"/>
              <a:t>Foxpro</a:t>
            </a:r>
            <a:r>
              <a:rPr lang="en-US" sz="3600" dirty="0" smtClean="0"/>
              <a:t>, Java, C++, Pascal </a:t>
            </a:r>
            <a:r>
              <a:rPr lang="en-US" sz="3600" dirty="0"/>
              <a:t>(</a:t>
            </a:r>
            <a:r>
              <a:rPr lang="en-US" sz="3600" dirty="0" err="1"/>
              <a:t>bahasa</a:t>
            </a:r>
            <a:r>
              <a:rPr lang="en-US" sz="3600" dirty="0"/>
              <a:t> </a:t>
            </a:r>
            <a:r>
              <a:rPr lang="en-US" sz="3600" dirty="0" err="1"/>
              <a:t>pemrograman</a:t>
            </a:r>
            <a:r>
              <a:rPr lang="en-US" sz="3600" dirty="0" smtClean="0"/>
              <a:t>), Visual Basic.NET, SIMULA, Smalltalk, Ruby, Python, PHP, C#, Delphi, Eiffel, Perl, Adobe </a:t>
            </a:r>
            <a:r>
              <a:rPr lang="en-US" sz="3600" dirty="0"/>
              <a:t>Flash AS </a:t>
            </a:r>
            <a:r>
              <a:rPr lang="en-US" sz="3600" dirty="0" smtClean="0"/>
              <a:t>3.0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76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oop</a:t>
            </a:r>
            <a:r>
              <a:rPr lang="en-US" dirty="0" smtClean="0"/>
              <a:t> &amp; </a:t>
            </a:r>
            <a:r>
              <a:rPr lang="en-US" dirty="0" err="1"/>
              <a:t>Konvensional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2" y="1442506"/>
            <a:ext cx="8319406" cy="4859675"/>
          </a:xfrm>
        </p:spPr>
        <p:txBody>
          <a:bodyPr>
            <a:noAutofit/>
          </a:bodyPr>
          <a:lstStyle/>
          <a:p>
            <a:pPr marL="355600" indent="-3556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300" b="1" dirty="0"/>
              <a:t>P</a:t>
            </a:r>
            <a:r>
              <a:rPr lang="en-US" sz="2300" b="1" dirty="0" smtClean="0"/>
              <a:t>rogram </a:t>
            </a:r>
            <a:r>
              <a:rPr lang="en-US" sz="2300" b="1" dirty="0" err="1" smtClean="0"/>
              <a:t>simpel</a:t>
            </a:r>
            <a:r>
              <a:rPr lang="en-US" sz="2300" b="1" dirty="0" smtClean="0"/>
              <a:t>/</a:t>
            </a:r>
            <a:r>
              <a:rPr lang="id-ID" sz="2300" b="1" dirty="0" smtClean="0"/>
              <a:t> </a:t>
            </a:r>
            <a:r>
              <a:rPr lang="en-US" sz="2300" b="1" dirty="0" err="1" smtClean="0"/>
              <a:t>sederhana</a:t>
            </a:r>
            <a:r>
              <a:rPr lang="en-US" sz="2300" b="1" dirty="0" smtClean="0"/>
              <a:t> </a:t>
            </a:r>
            <a:r>
              <a:rPr lang="en-US" sz="2300" dirty="0" err="1"/>
              <a:t>biasanya</a:t>
            </a:r>
            <a:r>
              <a:rPr lang="en-US" sz="2300" dirty="0"/>
              <a:t> </a:t>
            </a:r>
            <a:r>
              <a:rPr lang="en-US" sz="2300" dirty="0" err="1" smtClean="0"/>
              <a:t>menggunakan</a:t>
            </a:r>
            <a:r>
              <a:rPr lang="id-ID" sz="2300" dirty="0" smtClean="0"/>
              <a:t> </a:t>
            </a:r>
            <a:r>
              <a:rPr lang="en-US" sz="2300" b="1" dirty="0" err="1" smtClean="0"/>
              <a:t>pemrograman</a:t>
            </a:r>
            <a:r>
              <a:rPr lang="en-US" sz="2300" b="1" dirty="0" smtClean="0"/>
              <a:t> </a:t>
            </a:r>
            <a:r>
              <a:rPr lang="en-US" sz="2300" b="1" dirty="0" err="1"/>
              <a:t>terstruktur</a:t>
            </a:r>
            <a:r>
              <a:rPr lang="en-US" sz="2300" b="1" dirty="0"/>
              <a:t> </a:t>
            </a:r>
            <a:r>
              <a:rPr lang="en-US" sz="2300" dirty="0" err="1"/>
              <a:t>karena</a:t>
            </a:r>
            <a:r>
              <a:rPr lang="en-US" sz="2300" dirty="0"/>
              <a:t> </a:t>
            </a:r>
            <a:r>
              <a:rPr lang="en-US" sz="2300" dirty="0" err="1"/>
              <a:t>masih</a:t>
            </a:r>
            <a:r>
              <a:rPr lang="en-US" sz="2300" dirty="0"/>
              <a:t> </a:t>
            </a:r>
            <a:r>
              <a:rPr lang="en-US" sz="2300" b="1" dirty="0" err="1"/>
              <a:t>mudah</a:t>
            </a:r>
            <a:r>
              <a:rPr lang="en-US" sz="2300" b="1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b="1" dirty="0" err="1"/>
              <a:t>tidak</a:t>
            </a:r>
            <a:r>
              <a:rPr lang="en-US" sz="2300" b="1" dirty="0"/>
              <a:t> </a:t>
            </a:r>
            <a:r>
              <a:rPr lang="en-US" sz="2300" b="1" dirty="0" err="1"/>
              <a:t>banyak</a:t>
            </a:r>
            <a:r>
              <a:rPr lang="en-US" sz="2300" b="1" dirty="0"/>
              <a:t> </a:t>
            </a:r>
            <a:r>
              <a:rPr lang="en-US" sz="2300" dirty="0" err="1"/>
              <a:t>dilakukan</a:t>
            </a:r>
            <a:r>
              <a:rPr lang="en-US" sz="2300" dirty="0"/>
              <a:t> </a:t>
            </a:r>
            <a:r>
              <a:rPr lang="en-US" sz="2300" b="1" dirty="0" err="1"/>
              <a:t>perubahan</a:t>
            </a:r>
            <a:r>
              <a:rPr lang="en-US" sz="2300" b="1" dirty="0"/>
              <a:t> </a:t>
            </a:r>
            <a:r>
              <a:rPr lang="en-US" sz="2300" dirty="0" err="1" smtClean="0"/>
              <a:t>berarti</a:t>
            </a:r>
            <a:r>
              <a:rPr lang="en-US" sz="2300" dirty="0"/>
              <a:t>,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b="1" dirty="0"/>
              <a:t>line</a:t>
            </a:r>
            <a:r>
              <a:rPr lang="en-US" sz="2300" dirty="0"/>
              <a:t> </a:t>
            </a:r>
            <a:r>
              <a:rPr lang="en-US" sz="2300" b="1" dirty="0" err="1"/>
              <a:t>lebih</a:t>
            </a:r>
            <a:r>
              <a:rPr lang="en-US" sz="2300" b="1" dirty="0"/>
              <a:t> </a:t>
            </a:r>
            <a:r>
              <a:rPr lang="en-US" sz="2300" b="1" dirty="0" err="1"/>
              <a:t>dari</a:t>
            </a:r>
            <a:r>
              <a:rPr lang="en-US" sz="2300" b="1" dirty="0"/>
              <a:t> 100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bisa</a:t>
            </a:r>
            <a:r>
              <a:rPr lang="en-US" sz="2300" dirty="0"/>
              <a:t> </a:t>
            </a:r>
            <a:r>
              <a:rPr lang="en-US" sz="2300" dirty="0" err="1"/>
              <a:t>dikatakan</a:t>
            </a:r>
            <a:r>
              <a:rPr lang="en-US" sz="2300" dirty="0"/>
              <a:t> </a:t>
            </a:r>
            <a:r>
              <a:rPr lang="en-US" sz="2300" b="1" dirty="0" err="1"/>
              <a:t>rumit</a:t>
            </a:r>
            <a:r>
              <a:rPr lang="en-US" sz="2300" dirty="0"/>
              <a:t>,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digunakan</a:t>
            </a:r>
            <a:r>
              <a:rPr lang="en-US" sz="2300" dirty="0"/>
              <a:t> </a:t>
            </a:r>
            <a:r>
              <a:rPr lang="en-US" sz="2300" b="1" dirty="0" err="1"/>
              <a:t>pemrograman</a:t>
            </a:r>
            <a:r>
              <a:rPr lang="en-US" sz="2300" b="1" dirty="0"/>
              <a:t> </a:t>
            </a:r>
            <a:r>
              <a:rPr lang="en-US" sz="2300" b="1" dirty="0" err="1"/>
              <a:t>berorientasi</a:t>
            </a:r>
            <a:r>
              <a:rPr lang="en-US" sz="2300" b="1" dirty="0"/>
              <a:t> </a:t>
            </a:r>
            <a:r>
              <a:rPr lang="en-US" sz="2300" b="1" dirty="0" err="1"/>
              <a:t>objek</a:t>
            </a:r>
            <a:r>
              <a:rPr lang="en-US" sz="2300" b="1" dirty="0"/>
              <a:t>. </a:t>
            </a:r>
            <a:endParaRPr lang="en-US" sz="2300" b="1" dirty="0" smtClean="0"/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300" b="1" dirty="0" err="1" smtClean="0"/>
              <a:t>Pemrograman</a:t>
            </a:r>
            <a:r>
              <a:rPr lang="en-US" sz="2300" b="1" dirty="0" smtClean="0"/>
              <a:t> </a:t>
            </a:r>
            <a:r>
              <a:rPr lang="en-US" sz="2300" b="1" dirty="0" err="1"/>
              <a:t>Terstruktur</a:t>
            </a:r>
            <a:r>
              <a:rPr lang="en-US" sz="2300" b="1" dirty="0"/>
              <a:t> </a:t>
            </a:r>
            <a:r>
              <a:rPr lang="en-US" sz="2300" dirty="0" err="1"/>
              <a:t>terdiri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b="1" dirty="0" err="1"/>
              <a:t>pemecahan</a:t>
            </a:r>
            <a:r>
              <a:rPr lang="en-US" sz="2300" b="1" dirty="0"/>
              <a:t> </a:t>
            </a:r>
            <a:r>
              <a:rPr lang="en-US" sz="2300" b="1" dirty="0" err="1"/>
              <a:t>masalah</a:t>
            </a:r>
            <a:r>
              <a:rPr lang="en-US" sz="2300" b="1" dirty="0"/>
              <a:t> </a:t>
            </a:r>
            <a:r>
              <a:rPr lang="en-US" sz="2300" dirty="0"/>
              <a:t>yang </a:t>
            </a:r>
            <a:r>
              <a:rPr lang="en-US" sz="2300" b="1" dirty="0" err="1"/>
              <a:t>besar</a:t>
            </a:r>
            <a:r>
              <a:rPr lang="en-US" sz="2300" dirty="0"/>
              <a:t> </a:t>
            </a:r>
            <a:r>
              <a:rPr lang="en-US" sz="2300" dirty="0" err="1"/>
              <a:t>menjadi</a:t>
            </a:r>
            <a:r>
              <a:rPr lang="en-US" sz="2300" dirty="0"/>
              <a:t> </a:t>
            </a:r>
            <a:r>
              <a:rPr lang="en-US" sz="2300" dirty="0" err="1"/>
              <a:t>masalah</a:t>
            </a:r>
            <a:r>
              <a:rPr lang="en-US" sz="2300" dirty="0"/>
              <a:t> </a:t>
            </a:r>
            <a:r>
              <a:rPr lang="en-US" sz="2300" b="1" dirty="0" err="1" smtClean="0"/>
              <a:t>lebih</a:t>
            </a:r>
            <a:r>
              <a:rPr lang="en-US" sz="2300" b="1" dirty="0" smtClean="0"/>
              <a:t> </a:t>
            </a:r>
            <a:r>
              <a:rPr lang="en-US" sz="2300" b="1" dirty="0" err="1"/>
              <a:t>kecil</a:t>
            </a:r>
            <a:r>
              <a:rPr lang="en-US" sz="2300" b="1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b="1" dirty="0" err="1"/>
              <a:t>seterusnya</a:t>
            </a:r>
            <a:r>
              <a:rPr lang="en-US" sz="2300" dirty="0"/>
              <a:t>, </a:t>
            </a:r>
            <a:r>
              <a:rPr lang="en-US" sz="2300" dirty="0" err="1" smtClean="0"/>
              <a:t>sedangkan</a:t>
            </a:r>
            <a:r>
              <a:rPr lang="en-US" sz="2300" dirty="0" smtClean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id-ID" sz="2300" b="1" dirty="0" smtClean="0"/>
              <a:t>PBO</a:t>
            </a:r>
            <a:r>
              <a:rPr lang="id-ID" sz="2300" dirty="0" smtClean="0"/>
              <a:t> </a:t>
            </a:r>
            <a:r>
              <a:rPr lang="en-US" sz="2300" b="1" dirty="0" err="1" smtClean="0"/>
              <a:t>pengkelompokan</a:t>
            </a:r>
            <a:r>
              <a:rPr lang="en-US" sz="2300" b="1" dirty="0" smtClean="0"/>
              <a:t> </a:t>
            </a:r>
            <a:r>
              <a:rPr lang="en-US" sz="2300" b="1" dirty="0" err="1"/>
              <a:t>kode</a:t>
            </a:r>
            <a:r>
              <a:rPr lang="en-US" sz="2300" b="1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b="1" dirty="0"/>
              <a:t>data</a:t>
            </a:r>
            <a:r>
              <a:rPr lang="en-US" sz="2300" dirty="0"/>
              <a:t> </a:t>
            </a:r>
            <a:r>
              <a:rPr lang="id-ID" sz="2300" dirty="0" smtClean="0"/>
              <a:t>yang </a:t>
            </a:r>
            <a:r>
              <a:rPr lang="en-US" sz="2300" dirty="0" err="1" smtClean="0"/>
              <a:t>setiap</a:t>
            </a:r>
            <a:r>
              <a:rPr lang="en-US" sz="2300" dirty="0" smtClean="0"/>
              <a:t> </a:t>
            </a:r>
            <a:r>
              <a:rPr lang="en-US" sz="2300" b="1" dirty="0" err="1"/>
              <a:t>objek</a:t>
            </a:r>
            <a:r>
              <a:rPr lang="en-US" sz="2300" b="1" dirty="0"/>
              <a:t> </a:t>
            </a:r>
            <a:r>
              <a:rPr lang="en-US" sz="2300" b="1" dirty="0" err="1"/>
              <a:t>berfungsi</a:t>
            </a:r>
            <a:r>
              <a:rPr lang="en-US" sz="2300" b="1" dirty="0"/>
              <a:t> </a:t>
            </a:r>
            <a:r>
              <a:rPr lang="en-US" sz="2300" dirty="0" err="1"/>
              <a:t>secara</a:t>
            </a:r>
            <a:r>
              <a:rPr lang="en-US" sz="2300" dirty="0"/>
              <a:t> </a:t>
            </a:r>
            <a:r>
              <a:rPr lang="en-US" sz="2300" b="1" dirty="0" err="1" smtClean="0"/>
              <a:t>independen</a:t>
            </a:r>
            <a:r>
              <a:rPr lang="id-ID" sz="2300" dirty="0" smtClean="0"/>
              <a:t>, ketika </a:t>
            </a:r>
            <a:r>
              <a:rPr lang="id-ID" sz="2300" b="1" dirty="0" smtClean="0"/>
              <a:t>ada </a:t>
            </a:r>
            <a:r>
              <a:rPr lang="en-US" sz="2300" b="1" dirty="0" err="1" smtClean="0"/>
              <a:t>perubahan</a:t>
            </a:r>
            <a:r>
              <a:rPr lang="en-US" sz="2300" b="1" dirty="0" smtClean="0"/>
              <a:t> </a:t>
            </a:r>
            <a:r>
              <a:rPr lang="en-US" sz="2300" dirty="0" err="1"/>
              <a:t>kode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tergantung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kode</a:t>
            </a:r>
            <a:r>
              <a:rPr lang="en-US" sz="2300" dirty="0"/>
              <a:t> yang </a:t>
            </a:r>
            <a:r>
              <a:rPr lang="en-US" sz="2300" dirty="0" err="1"/>
              <a:t>lainnya</a:t>
            </a:r>
            <a:r>
              <a:rPr lang="en-US" sz="2300" dirty="0"/>
              <a:t>,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dikenal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b="1" dirty="0"/>
              <a:t>modular</a:t>
            </a:r>
            <a:r>
              <a:rPr lang="en-US" sz="2300" dirty="0"/>
              <a:t>. </a:t>
            </a:r>
            <a:endParaRPr lang="en-US" sz="2300" dirty="0" smtClean="0"/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300" dirty="0" smtClean="0"/>
              <a:t>P</a:t>
            </a:r>
            <a:r>
              <a:rPr lang="id-ID" sz="2300" dirty="0" smtClean="0"/>
              <a:t>BO </a:t>
            </a:r>
            <a:r>
              <a:rPr lang="en-US" sz="2300" b="1" dirty="0" err="1" smtClean="0"/>
              <a:t>kelas</a:t>
            </a:r>
            <a:r>
              <a:rPr lang="en-US" sz="2300" b="1" dirty="0" smtClean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objek</a:t>
            </a:r>
            <a:r>
              <a:rPr lang="en-US" sz="2300" b="1" dirty="0"/>
              <a:t>.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Pemrograman</a:t>
            </a:r>
            <a:r>
              <a:rPr lang="en-US" sz="2300" dirty="0"/>
              <a:t> </a:t>
            </a:r>
            <a:r>
              <a:rPr lang="en-US" sz="2300" dirty="0" err="1"/>
              <a:t>Terstruktur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terdapat</a:t>
            </a:r>
            <a:r>
              <a:rPr lang="en-US" sz="2300" dirty="0"/>
              <a:t> </a:t>
            </a:r>
            <a:r>
              <a:rPr lang="en-US" sz="2300" b="1" dirty="0" err="1"/>
              <a:t>kelas</a:t>
            </a:r>
            <a:r>
              <a:rPr lang="en-US" sz="2300" b="1" dirty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objek</a:t>
            </a:r>
            <a:r>
              <a:rPr lang="en-US" sz="2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96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Pemrograman</a:t>
            </a:r>
            <a:r>
              <a:rPr lang="en-US" b="1" dirty="0"/>
              <a:t> Visual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/>
              <a:t>Reusable </a:t>
            </a:r>
            <a:r>
              <a:rPr lang="en-US" sz="2400" b="1" dirty="0" smtClean="0"/>
              <a:t>Components</a:t>
            </a:r>
            <a:endParaRPr lang="en-US" sz="2400" b="1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b="1" dirty="0" err="1"/>
              <a:t>jenis</a:t>
            </a:r>
            <a:r>
              <a:rPr lang="en-US" sz="2400" b="1" dirty="0"/>
              <a:t> </a:t>
            </a:r>
            <a:r>
              <a:rPr lang="en-US" sz="2400" b="1" dirty="0" err="1"/>
              <a:t>komponen</a:t>
            </a:r>
            <a:r>
              <a:rPr lang="en-US" sz="2400" b="1" dirty="0"/>
              <a:t> </a:t>
            </a:r>
            <a:r>
              <a:rPr lang="en-US" sz="2400" dirty="0"/>
              <a:t>standard </a:t>
            </a:r>
            <a:r>
              <a:rPr lang="en-US" sz="2400" b="1" dirty="0" err="1"/>
              <a:t>siap</a:t>
            </a:r>
            <a:r>
              <a:rPr lang="en-US" sz="2400" b="1" dirty="0"/>
              <a:t> </a:t>
            </a:r>
            <a:r>
              <a:rPr lang="en-US" sz="2400" b="1" dirty="0" err="1"/>
              <a:t>pakai</a:t>
            </a:r>
            <a:r>
              <a:rPr lang="en-US" sz="2400" b="1" dirty="0"/>
              <a:t> </a:t>
            </a:r>
            <a:r>
              <a:rPr lang="en-US" sz="2400" dirty="0"/>
              <a:t>(menu, buttons, </a:t>
            </a:r>
            <a:r>
              <a:rPr lang="en-US" sz="2400" dirty="0" smtClean="0"/>
              <a:t>...)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/>
              <a:t>Pemrogram</a:t>
            </a:r>
            <a:r>
              <a:rPr lang="en-US" sz="2400" dirty="0" smtClean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b="1" dirty="0" err="1"/>
              <a:t>mengembangkan</a:t>
            </a:r>
            <a:r>
              <a:rPr lang="en-US" sz="2400" b="1" dirty="0"/>
              <a:t> </a:t>
            </a:r>
            <a:r>
              <a:rPr lang="en-US" sz="2400" b="1" dirty="0" err="1"/>
              <a:t>komponen</a:t>
            </a:r>
            <a:r>
              <a:rPr lang="en-US" sz="2400" b="1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kebutuhannya</a:t>
            </a:r>
            <a:endParaRPr lang="en-US" sz="2400" b="1" dirty="0" smtClean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/>
              <a:t>Time Saving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b="1" dirty="0"/>
              <a:t>development</a:t>
            </a:r>
            <a:r>
              <a:rPr lang="en-US" sz="2400" dirty="0"/>
              <a:t>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singkat</a:t>
            </a:r>
            <a:r>
              <a:rPr lang="en-US" sz="2400" b="1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 smtClean="0"/>
              <a:t>pemrograman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konvensional</a:t>
            </a:r>
            <a:endParaRPr lang="en-US" sz="2400" b="1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 smtClean="0"/>
              <a:t>Pengembang</a:t>
            </a:r>
            <a:r>
              <a:rPr lang="en-US" sz="2400" b="1" dirty="0" smtClean="0"/>
              <a:t> </a:t>
            </a: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b="1" dirty="0" err="1"/>
              <a:t>berkonsentrasi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dirty="0" err="1"/>
              <a:t>sistem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dirty="0" err="1" smtClean="0"/>
              <a:t>teknik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pemrograman</a:t>
            </a:r>
            <a:endParaRPr lang="en-US" sz="2400" b="1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/>
              <a:t>GUI </a:t>
            </a:r>
            <a:r>
              <a:rPr lang="en-US" sz="2400" b="1" dirty="0"/>
              <a:t>based </a:t>
            </a:r>
            <a:r>
              <a:rPr lang="en-US" sz="2400" b="1" dirty="0" smtClean="0"/>
              <a:t>interface</a:t>
            </a:r>
            <a:endParaRPr lang="en-US" sz="2400" b="1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 smtClean="0"/>
              <a:t>Secara</a:t>
            </a:r>
            <a:r>
              <a:rPr lang="en-US" sz="2400" b="1" dirty="0" smtClean="0"/>
              <a:t> </a:t>
            </a:r>
            <a:r>
              <a:rPr lang="en-US" sz="2400" b="1" dirty="0" err="1"/>
              <a:t>umum</a:t>
            </a:r>
            <a:r>
              <a:rPr lang="en-US" sz="2400" dirty="0"/>
              <a:t>,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menarik</a:t>
            </a:r>
            <a:r>
              <a:rPr lang="en-US" sz="2400" b="1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b="1" dirty="0"/>
              <a:t>text-based interface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25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Pemrograman</a:t>
            </a:r>
            <a:r>
              <a:rPr lang="en-US" sz="4000" b="1" dirty="0"/>
              <a:t> </a:t>
            </a:r>
            <a:r>
              <a:rPr lang="en-US" sz="4000" b="1" dirty="0" err="1"/>
              <a:t>berbasis</a:t>
            </a:r>
            <a:r>
              <a:rPr lang="en-US" sz="4000" b="1" dirty="0"/>
              <a:t> event (Event-based Programming)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 algn="just">
              <a:buFont typeface="Wingdings" panose="05000000000000000000" pitchFamily="2" charset="2"/>
              <a:buChar char="q"/>
            </a:pP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, </a:t>
            </a:r>
            <a:r>
              <a:rPr lang="en-US" sz="2400" b="1" dirty="0" err="1"/>
              <a:t>suatu</a:t>
            </a:r>
            <a:r>
              <a:rPr lang="en-US" sz="2400" b="1" dirty="0"/>
              <a:t> event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b="1" dirty="0" err="1"/>
              <a:t>aksi</a:t>
            </a:r>
            <a:r>
              <a:rPr lang="en-US" sz="2400" b="1" dirty="0"/>
              <a:t> yang </a:t>
            </a:r>
            <a:r>
              <a:rPr lang="en-US" sz="2400" b="1" dirty="0" err="1"/>
              <a:t>dikenal</a:t>
            </a:r>
            <a:r>
              <a:rPr lang="en-US" sz="2400" b="1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b="1" dirty="0" err="1"/>
              <a:t>objek</a:t>
            </a:r>
            <a:r>
              <a:rPr lang="en-US" sz="2400" dirty="0"/>
              <a:t>, </a:t>
            </a:r>
            <a:endParaRPr lang="id-ID" sz="2400" dirty="0" smtClean="0"/>
          </a:p>
          <a:p>
            <a:pPr marL="533400" indent="-533400" algn="just">
              <a:buFont typeface="Wingdings" panose="05000000000000000000" pitchFamily="2" charset="2"/>
              <a:buChar char="q"/>
            </a:pPr>
            <a:r>
              <a:rPr lang="id-ID" sz="2400" dirty="0" smtClean="0"/>
              <a:t>M</a:t>
            </a:r>
            <a:r>
              <a:rPr lang="en-US" sz="2400" dirty="0" err="1" smtClean="0"/>
              <a:t>isalnya</a:t>
            </a:r>
            <a:r>
              <a:rPr lang="en-US" sz="2400" dirty="0" smtClean="0"/>
              <a:t> </a:t>
            </a:r>
            <a:r>
              <a:rPr lang="en-US" sz="2400" b="1" dirty="0" smtClean="0"/>
              <a:t>event </a:t>
            </a:r>
            <a:r>
              <a:rPr lang="en-US" sz="2400" b="1" dirty="0" err="1"/>
              <a:t>penekanan</a:t>
            </a:r>
            <a:r>
              <a:rPr lang="en-US" sz="2400" b="1" dirty="0"/>
              <a:t> </a:t>
            </a:r>
            <a:r>
              <a:rPr lang="en-US" sz="2400" b="1" dirty="0" err="1"/>
              <a:t>tombol</a:t>
            </a:r>
            <a:r>
              <a:rPr lang="en-US" sz="2400" b="1" dirty="0"/>
              <a:t> mouse</a:t>
            </a:r>
            <a:r>
              <a:rPr lang="en-US" sz="2400" dirty="0"/>
              <a:t>, </a:t>
            </a:r>
            <a:r>
              <a:rPr lang="en-US" sz="2400" b="1" dirty="0" err="1"/>
              <a:t>penggerakan</a:t>
            </a:r>
            <a:r>
              <a:rPr lang="en-US" sz="2400" b="1" dirty="0"/>
              <a:t> mouse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penekanan</a:t>
            </a:r>
            <a:r>
              <a:rPr lang="en-US" sz="2400" b="1" dirty="0"/>
              <a:t> </a:t>
            </a:r>
            <a:r>
              <a:rPr lang="en-US" sz="2400" b="1" dirty="0" err="1" smtClean="0"/>
              <a:t>tombol</a:t>
            </a:r>
            <a:r>
              <a:rPr lang="en-US" sz="2400" b="1" dirty="0" smtClean="0"/>
              <a:t> keyboard</a:t>
            </a:r>
            <a:r>
              <a:rPr lang="en-US" sz="2400" dirty="0"/>
              <a:t>, </a:t>
            </a:r>
            <a:r>
              <a:rPr lang="en-US" sz="2400" dirty="0" err="1"/>
              <a:t>sedemikian</a:t>
            </a:r>
            <a:r>
              <a:rPr lang="en-US" sz="2400" dirty="0"/>
              <a:t> </a:t>
            </a:r>
            <a:r>
              <a:rPr lang="en-US" sz="2400" dirty="0" err="1"/>
              <a:t>rupa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b="1" dirty="0"/>
              <a:t>programmer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b="1" dirty="0" err="1"/>
              <a:t>menuliskan</a:t>
            </a:r>
            <a:r>
              <a:rPr lang="en-US" sz="2400" b="1" dirty="0"/>
              <a:t> </a:t>
            </a:r>
            <a:r>
              <a:rPr lang="en-US" sz="2400" b="1" dirty="0" smtClean="0"/>
              <a:t>program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b="1" dirty="0" err="1"/>
              <a:t>respon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event </a:t>
            </a:r>
            <a:r>
              <a:rPr lang="en-US" sz="2400" b="1" dirty="0" err="1" smtClean="0"/>
              <a:t>tersebut</a:t>
            </a:r>
            <a:r>
              <a:rPr lang="en-US" sz="2400" dirty="0" smtClean="0"/>
              <a:t>.</a:t>
            </a:r>
          </a:p>
          <a:p>
            <a:pPr marL="533400" indent="-533400" algn="just">
              <a:buFont typeface="Wingdings" panose="05000000000000000000" pitchFamily="2" charset="2"/>
              <a:buChar char="q"/>
            </a:pPr>
            <a:r>
              <a:rPr lang="en-US" sz="2400" b="1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/>
              <a:t>pemrograman</a:t>
            </a:r>
            <a:r>
              <a:rPr lang="en-US" sz="2400" b="1" dirty="0"/>
              <a:t> </a:t>
            </a:r>
            <a:r>
              <a:rPr lang="en-US" sz="2400" b="1" dirty="0" err="1"/>
              <a:t>biasa</a:t>
            </a:r>
            <a:r>
              <a:rPr lang="en-US" sz="2400" b="1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b="1" dirty="0"/>
              <a:t>user </a:t>
            </a:r>
            <a:r>
              <a:rPr lang="en-US" sz="2400" b="1" dirty="0" err="1"/>
              <a:t>harus</a:t>
            </a:r>
            <a:r>
              <a:rPr lang="en-US" sz="2400" b="1" dirty="0"/>
              <a:t> </a:t>
            </a:r>
            <a:r>
              <a:rPr lang="en-US" sz="2400" b="1" dirty="0" err="1" smtClean="0"/>
              <a:t>menginputkan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informasi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/>
              <a:t>suatu</a:t>
            </a:r>
            <a:r>
              <a:rPr lang="en-US" sz="2400" b="1" dirty="0"/>
              <a:t> </a:t>
            </a:r>
            <a:r>
              <a:rPr lang="en-US" sz="2400" b="1" dirty="0" err="1"/>
              <a:t>urutan</a:t>
            </a:r>
            <a:r>
              <a:rPr lang="en-US" sz="2400" b="1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b="1" dirty="0" err="1"/>
              <a:t>ditentukan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</a:t>
            </a:r>
            <a:r>
              <a:rPr lang="en-US" sz="2400" b="1" dirty="0" err="1"/>
              <a:t>pembuat</a:t>
            </a:r>
            <a:r>
              <a:rPr lang="en-US" sz="2400" b="1" dirty="0"/>
              <a:t> program</a:t>
            </a:r>
            <a:r>
              <a:rPr lang="en-US" sz="2400" dirty="0"/>
              <a:t>,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berbasis</a:t>
            </a:r>
            <a:r>
              <a:rPr lang="en-US" sz="2400" b="1" dirty="0"/>
              <a:t> </a:t>
            </a:r>
            <a:r>
              <a:rPr lang="en-US" sz="2400" b="1" dirty="0" smtClean="0"/>
              <a:t>event</a:t>
            </a:r>
            <a:r>
              <a:rPr lang="en-US" sz="2400" dirty="0"/>
              <a:t>, </a:t>
            </a:r>
            <a:r>
              <a:rPr lang="en-US" sz="2400" b="1" dirty="0"/>
              <a:t>user </a:t>
            </a:r>
            <a:r>
              <a:rPr lang="en-US" sz="2400" dirty="0" err="1"/>
              <a:t>dimungkinkan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memilih</a:t>
            </a:r>
            <a:r>
              <a:rPr lang="en-US" sz="2400" b="1" dirty="0"/>
              <a:t> </a:t>
            </a:r>
            <a:r>
              <a:rPr lang="en-US" sz="2400" b="1" dirty="0" err="1"/>
              <a:t>sendiri</a:t>
            </a:r>
            <a:r>
              <a:rPr lang="en-US" sz="2400" b="1" dirty="0"/>
              <a:t> </a:t>
            </a:r>
            <a:r>
              <a:rPr lang="en-US" sz="2400" b="1" dirty="0" err="1" smtClean="0"/>
              <a:t>urutan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penginputan</a:t>
            </a:r>
            <a:r>
              <a:rPr lang="en-US" sz="2400" b="1" dirty="0" smtClean="0"/>
              <a:t> </a:t>
            </a:r>
            <a:r>
              <a:rPr lang="en-US" sz="2400" b="1" dirty="0" err="1"/>
              <a:t>informasi</a:t>
            </a:r>
            <a:r>
              <a:rPr lang="en-US" sz="2400" dirty="0"/>
              <a:t>. </a:t>
            </a:r>
            <a:endParaRPr lang="id-ID" sz="2400" dirty="0" smtClean="0"/>
          </a:p>
          <a:p>
            <a:pPr marL="533400" indent="-5334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User </a:t>
            </a:r>
            <a:r>
              <a:rPr lang="en-US" sz="2400" b="1" dirty="0" err="1"/>
              <a:t>bisa</a:t>
            </a:r>
            <a:r>
              <a:rPr lang="en-US" sz="2400" b="1" dirty="0"/>
              <a:t> </a:t>
            </a:r>
            <a:r>
              <a:rPr lang="en-US" sz="2400" b="1" dirty="0" err="1"/>
              <a:t>menginputkan</a:t>
            </a:r>
            <a:r>
              <a:rPr lang="en-US" sz="2400" b="1" dirty="0"/>
              <a:t> </a:t>
            </a:r>
            <a:r>
              <a:rPr lang="en-US" sz="2400" b="1" dirty="0" err="1"/>
              <a:t>informasi</a:t>
            </a:r>
            <a:r>
              <a:rPr lang="en-US" sz="2400" b="1" dirty="0"/>
              <a:t> </a:t>
            </a:r>
            <a:r>
              <a:rPr lang="en-US" sz="2400" b="1" dirty="0" err="1"/>
              <a:t>tanpa</a:t>
            </a:r>
            <a:r>
              <a:rPr lang="en-US" sz="2400" b="1" dirty="0"/>
              <a:t> </a:t>
            </a:r>
            <a:r>
              <a:rPr lang="en-US" sz="2400" b="1" dirty="0" err="1" smtClean="0"/>
              <a:t>tergantung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urutan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Event </a:t>
            </a:r>
            <a:r>
              <a:rPr lang="sv-SE" dirty="0" smtClean="0"/>
              <a:t>terjadi karena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4500" indent="-279400" algn="just">
              <a:spcBef>
                <a:spcPts val="0"/>
              </a:spcBef>
              <a:buFont typeface="+mj-lt"/>
              <a:buAutoNum type="alphaLcPeriod"/>
            </a:pPr>
            <a:r>
              <a:rPr lang="en-US" sz="2000" b="1" dirty="0" err="1" smtClean="0"/>
              <a:t>Aksi</a:t>
            </a:r>
            <a:r>
              <a:rPr lang="en-US" sz="2000" b="1" dirty="0" smtClean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smtClean="0"/>
              <a:t>user</a:t>
            </a:r>
          </a:p>
          <a:p>
            <a:pPr marL="444500" indent="-279400" algn="just">
              <a:spcBef>
                <a:spcPts val="0"/>
              </a:spcBef>
              <a:buFont typeface="+mj-lt"/>
              <a:buAutoNum type="alphaLcPeriod"/>
            </a:pPr>
            <a:r>
              <a:rPr lang="en-US" sz="2000" b="1" dirty="0" err="1" smtClean="0"/>
              <a:t>Aksi</a:t>
            </a:r>
            <a:r>
              <a:rPr lang="en-US" sz="2000" b="1" dirty="0" smtClean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smtClean="0"/>
              <a:t>program</a:t>
            </a:r>
          </a:p>
          <a:p>
            <a:pPr marL="444500" indent="-279400" algn="just">
              <a:spcBef>
                <a:spcPts val="0"/>
              </a:spcBef>
              <a:buFont typeface="+mj-lt"/>
              <a:buAutoNum type="alphaLcPeriod"/>
            </a:pPr>
            <a:r>
              <a:rPr lang="en-US" sz="2000" b="1" dirty="0" smtClean="0"/>
              <a:t>Trigger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smtClean="0"/>
              <a:t>system</a:t>
            </a:r>
          </a:p>
          <a:p>
            <a:pPr algn="just"/>
            <a:r>
              <a:rPr lang="en-US" sz="2000" b="1" dirty="0" smtClean="0"/>
              <a:t>Event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termasuk</a:t>
            </a:r>
            <a:r>
              <a:rPr lang="en-US" sz="2000" b="1" dirty="0" smtClean="0"/>
              <a:t> </a:t>
            </a:r>
            <a:r>
              <a:rPr lang="en-US" sz="2000" b="1" dirty="0"/>
              <a:t>input </a:t>
            </a:r>
            <a:r>
              <a:rPr lang="en-US" sz="2000" b="1" dirty="0" err="1"/>
              <a:t>dari</a:t>
            </a:r>
            <a:r>
              <a:rPr lang="en-US" sz="2000" b="1" dirty="0"/>
              <a:t> user </a:t>
            </a:r>
            <a:r>
              <a:rPr lang="en-US" sz="2000" dirty="0"/>
              <a:t>(</a:t>
            </a:r>
            <a:r>
              <a:rPr lang="en-US" sz="2000" dirty="0" err="1"/>
              <a:t>penekanan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, </a:t>
            </a:r>
            <a:r>
              <a:rPr lang="en-US" sz="2000" dirty="0" err="1"/>
              <a:t>penekanan</a:t>
            </a:r>
            <a:r>
              <a:rPr lang="en-US" sz="2000" dirty="0"/>
              <a:t> </a:t>
            </a:r>
            <a:r>
              <a:rPr lang="en-US" sz="2000" dirty="0" smtClean="0"/>
              <a:t>mouse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b="1" dirty="0" err="1"/>
              <a:t>penggerakan</a:t>
            </a:r>
            <a:r>
              <a:rPr lang="en-US" sz="2000" b="1" dirty="0"/>
              <a:t> mouse)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 err="1"/>
              <a:t>interaksi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program lain </a:t>
            </a:r>
            <a:r>
              <a:rPr lang="en-US" sz="2000" dirty="0"/>
              <a:t>(</a:t>
            </a:r>
            <a:r>
              <a:rPr lang="en-US" sz="2000" dirty="0" err="1"/>
              <a:t>penggerakan</a:t>
            </a:r>
            <a:r>
              <a:rPr lang="en-US" sz="2000" dirty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window </a:t>
            </a:r>
            <a:r>
              <a:rPr lang="en-US" sz="2000" dirty="0" err="1"/>
              <a:t>menyebabkan</a:t>
            </a:r>
            <a:r>
              <a:rPr lang="en-US" sz="2000" dirty="0"/>
              <a:t> event </a:t>
            </a:r>
            <a:r>
              <a:rPr lang="en-US" sz="2000" dirty="0" err="1"/>
              <a:t>pengaktifan</a:t>
            </a:r>
            <a:r>
              <a:rPr lang="en-US" sz="2000" dirty="0"/>
              <a:t> window </a:t>
            </a:r>
            <a:r>
              <a:rPr lang="en-US" sz="2000" dirty="0" err="1"/>
              <a:t>tersebut</a:t>
            </a:r>
            <a:r>
              <a:rPr lang="en-US" sz="2000" dirty="0"/>
              <a:t>). </a:t>
            </a:r>
            <a:endParaRPr lang="en-US" sz="2000" dirty="0" smtClean="0"/>
          </a:p>
          <a:p>
            <a:pPr algn="just"/>
            <a:r>
              <a:rPr lang="en-US" sz="2000" b="1" dirty="0"/>
              <a:t>Event-event</a:t>
            </a:r>
            <a:r>
              <a:rPr lang="en-US" sz="2000" dirty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ditempatkan</a:t>
            </a:r>
            <a:r>
              <a:rPr lang="en-US" sz="2000" dirty="0" smtClean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b="1" dirty="0" err="1"/>
              <a:t>suatu</a:t>
            </a:r>
            <a:r>
              <a:rPr lang="en-US" sz="2000" b="1" dirty="0"/>
              <a:t> queue (</a:t>
            </a:r>
            <a:r>
              <a:rPr lang="en-US" sz="2000" b="1" dirty="0" err="1"/>
              <a:t>antrian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b="1" dirty="0" err="1"/>
              <a:t>terjadinya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 smtClean="0"/>
              <a:t>diproses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sesuai</a:t>
            </a:r>
            <a:r>
              <a:rPr lang="en-US" sz="2000" b="1" dirty="0" smtClean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urutannya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b="1" dirty="0"/>
              <a:t>Hal yang </a:t>
            </a:r>
            <a:r>
              <a:rPr lang="en-US" sz="2000" b="1" dirty="0" err="1"/>
              <a:t>perlu</a:t>
            </a:r>
            <a:r>
              <a:rPr lang="en-US" sz="2000" b="1" dirty="0"/>
              <a:t> </a:t>
            </a:r>
            <a:r>
              <a:rPr lang="en-US" sz="2000" b="1" dirty="0" err="1"/>
              <a:t>diketahui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 smtClean="0"/>
              <a:t>: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2000" b="1" dirty="0" err="1" smtClean="0"/>
              <a:t>Sifat</a:t>
            </a:r>
            <a:r>
              <a:rPr lang="en-US" sz="2000" b="1" dirty="0" smtClean="0"/>
              <a:t> </a:t>
            </a:r>
            <a:r>
              <a:rPr lang="en-US" sz="2000" b="1" dirty="0"/>
              <a:t>event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smtClean="0"/>
              <a:t>asynchronous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2000" b="1" dirty="0" smtClean="0"/>
              <a:t>Event </a:t>
            </a:r>
            <a:r>
              <a:rPr lang="en-US" sz="2000" b="1" dirty="0" err="1"/>
              <a:t>bisa</a:t>
            </a:r>
            <a:r>
              <a:rPr lang="en-US" sz="2000" b="1" dirty="0"/>
              <a:t> </a:t>
            </a:r>
            <a:r>
              <a:rPr lang="en-US" sz="2000" b="1" dirty="0" err="1"/>
              <a:t>terjadi</a:t>
            </a:r>
            <a:r>
              <a:rPr lang="en-US" sz="2000" b="1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b="1" dirty="0" err="1"/>
              <a:t>apapun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posisi</a:t>
            </a:r>
            <a:r>
              <a:rPr lang="en-US" sz="2000" b="1" dirty="0"/>
              <a:t> </a:t>
            </a:r>
            <a:r>
              <a:rPr lang="en-US" sz="2000" b="1" dirty="0" err="1"/>
              <a:t>manapun</a:t>
            </a:r>
            <a:r>
              <a:rPr lang="en-US" sz="2000" b="1" dirty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program.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2000" b="1" dirty="0" smtClean="0"/>
              <a:t>Event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b="1" dirty="0" err="1"/>
              <a:t>ada</a:t>
            </a:r>
            <a:r>
              <a:rPr lang="en-US" sz="2000" b="1" dirty="0"/>
              <a:t> event-handler </a:t>
            </a:r>
            <a:r>
              <a:rPr lang="en-US" sz="2000" b="1" dirty="0" err="1" smtClean="0"/>
              <a:t>nya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818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event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2286000"/>
            <a:ext cx="755015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Client/Server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400" dirty="0" err="1"/>
              <a:t>Istilah</a:t>
            </a:r>
            <a:r>
              <a:rPr lang="en-US" sz="2400" dirty="0"/>
              <a:t> client/server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 smtClean="0"/>
              <a:t>macam</a:t>
            </a:r>
            <a:r>
              <a:rPr lang="en-US" sz="2400" dirty="0" smtClean="0"/>
              <a:t> topic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DLL </a:t>
            </a:r>
            <a:r>
              <a:rPr lang="en-US" sz="2400" dirty="0"/>
              <a:t>(Dynamic Link Library)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client/server, </a:t>
            </a:r>
            <a:r>
              <a:rPr lang="en-US" sz="2400" dirty="0" err="1"/>
              <a:t>dimana</a:t>
            </a:r>
            <a:r>
              <a:rPr lang="en-US" sz="2400" dirty="0"/>
              <a:t> DLL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server </a:t>
            </a:r>
            <a:r>
              <a:rPr lang="en-US" sz="2400" dirty="0" err="1" smtClean="0"/>
              <a:t>dan</a:t>
            </a:r>
            <a:r>
              <a:rPr lang="en-US" sz="2400" dirty="0" smtClean="0"/>
              <a:t> program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memakai</a:t>
            </a:r>
            <a:r>
              <a:rPr lang="en-US" sz="2400" dirty="0"/>
              <a:t> DLL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client. </a:t>
            </a:r>
            <a:endParaRPr lang="en-US" sz="2400" dirty="0" smtClean="0"/>
          </a:p>
          <a:p>
            <a:pPr marL="355600" indent="-355600" algn="just"/>
            <a:r>
              <a:rPr lang="en-US" sz="2400" dirty="0" smtClean="0"/>
              <a:t>OLE</a:t>
            </a:r>
            <a:r>
              <a:rPr lang="id-ID" sz="2400" dirty="0" smtClean="0"/>
              <a:t> (</a:t>
            </a:r>
            <a:r>
              <a:rPr lang="id-ID" sz="2400" dirty="0"/>
              <a:t>Object linking and </a:t>
            </a:r>
            <a:r>
              <a:rPr lang="id-ID" sz="2400" dirty="0" smtClean="0"/>
              <a:t>embedding)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DDE</a:t>
            </a:r>
            <a:r>
              <a:rPr lang="id-ID" sz="2400" dirty="0" smtClean="0"/>
              <a:t> (</a:t>
            </a:r>
            <a:r>
              <a:rPr lang="id-ID" sz="2400" dirty="0"/>
              <a:t>Dynamic Data </a:t>
            </a:r>
            <a:r>
              <a:rPr lang="id-ID" sz="2400" dirty="0" smtClean="0"/>
              <a:t>Exchange)</a:t>
            </a:r>
            <a:r>
              <a:rPr lang="en-US" sz="2400" dirty="0" smtClean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client/server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pemanggil</a:t>
            </a:r>
            <a:r>
              <a:rPr lang="en-US" sz="2400" dirty="0"/>
              <a:t>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/>
              <a:t>client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dipanggil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server. </a:t>
            </a:r>
            <a:endParaRPr lang="en-US" sz="24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400" dirty="0" err="1" smtClean="0"/>
              <a:t>Konsep</a:t>
            </a:r>
            <a:r>
              <a:rPr lang="en-US" sz="2400" dirty="0" smtClean="0"/>
              <a:t> client/server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konteks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manipulasi</a:t>
            </a:r>
            <a:r>
              <a:rPr lang="en-US" sz="2400" dirty="0" smtClean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2844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2" action="ppaction://hlinksldjump"/>
              </a:rPr>
              <a:t>Perancangan Tampilan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lvl="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  <a:hlinkClick r:id="rId3" action="ppaction://hlinksldjump"/>
              </a:rPr>
              <a:t>Piranti </a:t>
            </a:r>
            <a:r>
              <a:rPr lang="id-ID" dirty="0" smtClean="0">
                <a:latin typeface="Agency FB" panose="020B0503020202020204" pitchFamily="34" charset="0"/>
                <a:hlinkClick r:id="rId3" action="ppaction://hlinksldjump"/>
              </a:rPr>
              <a:t>Interaktif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  <a:hlinkClick r:id="rId4" action="ppaction://hlinksldjump"/>
              </a:rPr>
              <a:t>Aspek </a:t>
            </a:r>
            <a:r>
              <a:rPr lang="id-ID" dirty="0" smtClean="0">
                <a:latin typeface="Agency FB" panose="020B0503020202020204" pitchFamily="34" charset="0"/>
                <a:hlinkClick r:id="rId4" action="ppaction://hlinksldjump"/>
              </a:rPr>
              <a:t>Ergonomi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lvl="0" indent="-463550">
              <a:buFont typeface="+mj-lt"/>
              <a:buAutoNum type="arabicParenR"/>
            </a:pPr>
            <a:r>
              <a:rPr lang="id-ID" sz="2800" dirty="0" smtClean="0">
                <a:latin typeface="Agency FB" panose="020B0503020202020204" pitchFamily="34" charset="0"/>
                <a:hlinkClick r:id="rId5" action="ppaction://hlinksldjump"/>
              </a:rPr>
              <a:t>BGI</a:t>
            </a:r>
            <a:endParaRPr lang="id-ID" sz="2400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6" action="ppaction://hlinksldjump"/>
              </a:rPr>
              <a:t>Kontrak Perkuliahan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  <a:hlinkClick r:id="rId7" action="ppaction://hlinksldjump"/>
              </a:rPr>
              <a:t>Kebutuhan </a:t>
            </a:r>
            <a:r>
              <a:rPr lang="id-ID" dirty="0" smtClean="0">
                <a:latin typeface="Agency FB" panose="020B0503020202020204" pitchFamily="34" charset="0"/>
                <a:hlinkClick r:id="rId7" action="ppaction://hlinksldjump"/>
              </a:rPr>
              <a:t>Software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8" action="ppaction://hlinksldjump"/>
              </a:rPr>
              <a:t>Contact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9" action="ppaction://hlinksldjump"/>
              </a:rPr>
              <a:t>Referensi</a:t>
            </a:r>
            <a:endParaRPr lang="id-ID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Client/Server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umum</a:t>
            </a:r>
            <a:r>
              <a:rPr lang="en-US" sz="2200" dirty="0"/>
              <a:t>, </a:t>
            </a:r>
            <a:r>
              <a:rPr lang="en-US" sz="2200" dirty="0" smtClean="0"/>
              <a:t>program </a:t>
            </a:r>
            <a:r>
              <a:rPr lang="en-US" sz="2200" dirty="0"/>
              <a:t>yang </a:t>
            </a:r>
            <a:r>
              <a:rPr lang="en-US" sz="2200" b="1" dirty="0" err="1"/>
              <a:t>dijalankan</a:t>
            </a:r>
            <a:r>
              <a:rPr lang="en-US" sz="2200" b="1" dirty="0"/>
              <a:t> </a:t>
            </a:r>
            <a:r>
              <a:rPr lang="en-US" sz="2200" b="1" dirty="0" err="1"/>
              <a:t>pada</a:t>
            </a:r>
            <a:r>
              <a:rPr lang="en-US" sz="2200" b="1" dirty="0"/>
              <a:t> terminal </a:t>
            </a:r>
            <a:r>
              <a:rPr lang="en-US" sz="2200" b="1" dirty="0" err="1"/>
              <a:t>komputer</a:t>
            </a:r>
            <a:r>
              <a:rPr lang="en-US" sz="2200" b="1" dirty="0"/>
              <a:t> </a:t>
            </a:r>
            <a:r>
              <a:rPr lang="en-US" sz="2200" dirty="0"/>
              <a:t>yang </a:t>
            </a:r>
            <a:r>
              <a:rPr lang="en-US" sz="2200" dirty="0" err="1"/>
              <a:t>terhubung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b="1" dirty="0" err="1" smtClean="0"/>
              <a:t>suatu</a:t>
            </a:r>
            <a:r>
              <a:rPr lang="en-US" sz="2200" b="1" dirty="0" smtClean="0"/>
              <a:t> network</a:t>
            </a:r>
            <a:r>
              <a:rPr lang="en-US" sz="2200" b="1" dirty="0"/>
              <a:t>. </a:t>
            </a:r>
            <a:endParaRPr lang="en-US" sz="2200" b="1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b="1" dirty="0" smtClean="0"/>
              <a:t>Client</a:t>
            </a:r>
            <a:r>
              <a:rPr lang="en-US" sz="2200" dirty="0" smtClean="0"/>
              <a:t> </a:t>
            </a:r>
            <a:r>
              <a:rPr lang="en-US" sz="2200" dirty="0" err="1" smtClean="0"/>
              <a:t>berfungsi</a:t>
            </a:r>
            <a:r>
              <a:rPr lang="en-US" sz="2200" dirty="0" smtClean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b="1" dirty="0" err="1"/>
              <a:t>tempat</a:t>
            </a:r>
            <a:r>
              <a:rPr lang="en-US" sz="2200" b="1" dirty="0"/>
              <a:t> </a:t>
            </a:r>
            <a:r>
              <a:rPr lang="en-US" sz="2200" b="1" dirty="0" err="1"/>
              <a:t>dimana</a:t>
            </a:r>
            <a:r>
              <a:rPr lang="en-US" sz="2200" b="1" dirty="0"/>
              <a:t> </a:t>
            </a:r>
            <a:r>
              <a:rPr lang="en-US" sz="2200" b="1" dirty="0" err="1"/>
              <a:t>semua</a:t>
            </a:r>
            <a:r>
              <a:rPr lang="en-US" sz="2200" b="1" dirty="0"/>
              <a:t> proses input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output </a:t>
            </a:r>
            <a:r>
              <a:rPr lang="en-US" sz="2200" dirty="0"/>
              <a:t>data </a:t>
            </a:r>
            <a:r>
              <a:rPr lang="en-US" sz="2200" dirty="0" err="1"/>
              <a:t>terjadi</a:t>
            </a:r>
            <a:r>
              <a:rPr lang="en-US" sz="2200" dirty="0"/>
              <a:t>. </a:t>
            </a:r>
            <a:endParaRPr lang="en-US" sz="22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dirty="0" err="1" smtClean="0"/>
              <a:t>Misalnya</a:t>
            </a:r>
            <a:r>
              <a:rPr lang="en-US" sz="2200" dirty="0"/>
              <a:t>, </a:t>
            </a:r>
            <a:r>
              <a:rPr lang="en-US" sz="2200" b="1" dirty="0" err="1"/>
              <a:t>sebuah</a:t>
            </a:r>
            <a:r>
              <a:rPr lang="en-US" sz="2200" b="1" dirty="0"/>
              <a:t> program </a:t>
            </a:r>
            <a:r>
              <a:rPr lang="en-US" sz="2200" dirty="0"/>
              <a:t>yang </a:t>
            </a:r>
            <a:r>
              <a:rPr lang="en-US" sz="2200" dirty="0" err="1"/>
              <a:t>dibuat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id-ID" sz="2200" b="1" dirty="0" smtClean="0"/>
              <a:t>PHP </a:t>
            </a:r>
            <a:r>
              <a:rPr lang="en-US" sz="2200" b="1" dirty="0" err="1" smtClean="0"/>
              <a:t>berfungsi</a:t>
            </a:r>
            <a:r>
              <a:rPr lang="en-US" sz="2200" b="1" dirty="0" smtClean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b="1" dirty="0" err="1"/>
              <a:t>aplikasi</a:t>
            </a:r>
            <a:r>
              <a:rPr lang="en-US" sz="2200" b="1" dirty="0"/>
              <a:t> client </a:t>
            </a:r>
            <a:r>
              <a:rPr lang="en-US" sz="2200" dirty="0"/>
              <a:t>yang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b="1" dirty="0"/>
              <a:t>proses input </a:t>
            </a:r>
            <a:r>
              <a:rPr lang="en-US" sz="2200" b="1" dirty="0" err="1"/>
              <a:t>dan</a:t>
            </a:r>
            <a:r>
              <a:rPr lang="en-US" sz="2200" b="1" dirty="0"/>
              <a:t> output </a:t>
            </a:r>
            <a:r>
              <a:rPr lang="en-US" sz="2200" b="1" dirty="0" smtClean="0"/>
              <a:t>data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/>
              <a:t>suatu</a:t>
            </a:r>
            <a:r>
              <a:rPr lang="en-US" sz="2200" dirty="0"/>
              <a:t> server </a:t>
            </a:r>
            <a:r>
              <a:rPr lang="en-US" sz="2200" b="1" dirty="0"/>
              <a:t>database </a:t>
            </a:r>
            <a:r>
              <a:rPr lang="en-US" sz="2200" dirty="0"/>
              <a:t>yang </a:t>
            </a:r>
            <a:r>
              <a:rPr lang="en-US" sz="2200" dirty="0" err="1"/>
              <a:t>berada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b="1" dirty="0"/>
              <a:t>network </a:t>
            </a:r>
            <a:r>
              <a:rPr lang="en-US" sz="2200" b="1" dirty="0" err="1" smtClean="0"/>
              <a:t>tersebut</a:t>
            </a:r>
            <a:r>
              <a:rPr lang="en-US" sz="2200" dirty="0" smtClean="0"/>
              <a:t>.</a:t>
            </a:r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b="1" dirty="0" err="1" smtClean="0"/>
              <a:t>Bagian</a:t>
            </a:r>
            <a:r>
              <a:rPr lang="en-US" sz="2200" b="1" dirty="0" smtClean="0"/>
              <a:t> </a:t>
            </a:r>
            <a:r>
              <a:rPr lang="en-US" sz="2200" b="1" dirty="0"/>
              <a:t>server </a:t>
            </a:r>
            <a:r>
              <a:rPr lang="en-US" sz="2200" b="1" dirty="0" err="1"/>
              <a:t>dari</a:t>
            </a:r>
            <a:r>
              <a:rPr lang="en-US" sz="2200" b="1" dirty="0"/>
              <a:t> </a:t>
            </a:r>
            <a:r>
              <a:rPr lang="en-US" sz="2200" b="1" dirty="0" err="1"/>
              <a:t>konsep</a:t>
            </a:r>
            <a:r>
              <a:rPr lang="en-US" sz="2200" b="1" dirty="0"/>
              <a:t> client/server </a:t>
            </a:r>
            <a:r>
              <a:rPr lang="en-US" sz="2200" dirty="0" err="1"/>
              <a:t>diartikan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b="1" dirty="0"/>
              <a:t>server </a:t>
            </a:r>
            <a:r>
              <a:rPr lang="en-US" sz="2200" b="1" dirty="0" smtClean="0"/>
              <a:t>database </a:t>
            </a:r>
            <a:r>
              <a:rPr lang="en-US" sz="2200" dirty="0" smtClean="0"/>
              <a:t>yang </a:t>
            </a:r>
            <a:r>
              <a:rPr lang="en-US" sz="2200" b="1" dirty="0" err="1"/>
              <a:t>berfungsi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b="1" dirty="0" err="1"/>
              <a:t>melayani</a:t>
            </a:r>
            <a:r>
              <a:rPr lang="en-US" sz="2200" b="1" dirty="0"/>
              <a:t> </a:t>
            </a:r>
            <a:r>
              <a:rPr lang="en-US" sz="2200" b="1" dirty="0" err="1"/>
              <a:t>permintaan</a:t>
            </a:r>
            <a:r>
              <a:rPr lang="en-US" sz="2200" b="1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b="1" dirty="0"/>
              <a:t>program </a:t>
            </a:r>
            <a:r>
              <a:rPr lang="en-US" sz="2200" b="1" dirty="0" err="1"/>
              <a:t>aplikasi</a:t>
            </a:r>
            <a:r>
              <a:rPr lang="en-US" sz="2200" b="1" dirty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b="1" dirty="0" err="1" smtClean="0"/>
              <a:t>mengambil</a:t>
            </a:r>
            <a:r>
              <a:rPr lang="en-US" sz="2200" b="1" dirty="0"/>
              <a:t>, </a:t>
            </a:r>
            <a:r>
              <a:rPr lang="en-US" sz="2200" b="1" dirty="0" err="1"/>
              <a:t>memanipulasi</a:t>
            </a:r>
            <a:r>
              <a:rPr lang="en-US" sz="2200" b="1" dirty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</a:t>
            </a:r>
            <a:r>
              <a:rPr lang="en-US" sz="2200" b="1" dirty="0" err="1"/>
              <a:t>menyimpan</a:t>
            </a:r>
            <a:r>
              <a:rPr lang="en-US" sz="2200" b="1" dirty="0"/>
              <a:t> data</a:t>
            </a:r>
            <a:r>
              <a:rPr lang="en-US" sz="2200" dirty="0"/>
              <a:t>. </a:t>
            </a:r>
            <a:endParaRPr lang="en-US" sz="22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b="1" dirty="0" smtClean="0"/>
              <a:t>Server database</a:t>
            </a:r>
            <a:r>
              <a:rPr lang="en-US" sz="2200" dirty="0" smtClean="0"/>
              <a:t> </a:t>
            </a:r>
            <a:r>
              <a:rPr lang="en-US" sz="2200" dirty="0" err="1" smtClean="0"/>
              <a:t>dibayangkan</a:t>
            </a:r>
            <a:r>
              <a:rPr lang="en-US" sz="2200" dirty="0" smtClean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b="1" dirty="0" err="1"/>
              <a:t>sebuah</a:t>
            </a:r>
            <a:r>
              <a:rPr lang="en-US" sz="2200" b="1" dirty="0"/>
              <a:t> </a:t>
            </a:r>
            <a:r>
              <a:rPr lang="en-US" sz="2200" b="1" dirty="0" err="1"/>
              <a:t>kotak</a:t>
            </a:r>
            <a:r>
              <a:rPr lang="en-US" sz="2200" b="1" dirty="0"/>
              <a:t> </a:t>
            </a:r>
            <a:r>
              <a:rPr lang="en-US" sz="2200" b="1" dirty="0" err="1"/>
              <a:t>hitam</a:t>
            </a:r>
            <a:r>
              <a:rPr lang="en-US" sz="2200" b="1" dirty="0"/>
              <a:t> </a:t>
            </a:r>
            <a:r>
              <a:rPr lang="en-US" sz="2200" dirty="0" smtClean="0"/>
              <a:t>yang </a:t>
            </a:r>
            <a:r>
              <a:rPr lang="en-US" sz="2200" b="1" dirty="0" err="1" smtClean="0"/>
              <a:t>menyediakan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fungsi-fungsi</a:t>
            </a:r>
            <a:r>
              <a:rPr lang="en-US" sz="2200" b="1" dirty="0" smtClean="0"/>
              <a:t> database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memanipulasi</a:t>
            </a:r>
            <a:r>
              <a:rPr lang="en-US" sz="2200" dirty="0"/>
              <a:t> data</a:t>
            </a:r>
            <a:r>
              <a:rPr lang="en-US" sz="2200" dirty="0" smtClean="0"/>
              <a:t>.</a:t>
            </a:r>
            <a:endParaRPr lang="id-ID" sz="22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b="1" dirty="0" err="1" smtClean="0"/>
              <a:t>Suatu</a:t>
            </a:r>
            <a:r>
              <a:rPr lang="en-US" sz="2200" b="1" dirty="0" smtClean="0"/>
              <a:t> </a:t>
            </a:r>
            <a:r>
              <a:rPr lang="en-US" sz="2200" b="1" dirty="0"/>
              <a:t>server database </a:t>
            </a:r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didesain</a:t>
            </a:r>
            <a:r>
              <a:rPr lang="en-US" sz="2200" dirty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b="1" dirty="0" err="1" smtClean="0"/>
              <a:t>mampu</a:t>
            </a:r>
            <a:r>
              <a:rPr lang="en-US" sz="2200" b="1" dirty="0" smtClean="0"/>
              <a:t> </a:t>
            </a:r>
            <a:r>
              <a:rPr lang="en-US" sz="2200" b="1" dirty="0" err="1"/>
              <a:t>melayani</a:t>
            </a:r>
            <a:r>
              <a:rPr lang="en-US" sz="2200" b="1" dirty="0"/>
              <a:t> user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b="1" dirty="0" err="1"/>
              <a:t>transaksi</a:t>
            </a:r>
            <a:r>
              <a:rPr lang="en-US" sz="2200" b="1" dirty="0"/>
              <a:t> network </a:t>
            </a:r>
            <a:r>
              <a:rPr lang="en-US" sz="2200" b="1" dirty="0" err="1"/>
              <a:t>dalam</a:t>
            </a:r>
            <a:r>
              <a:rPr lang="en-US" sz="2200" b="1" dirty="0"/>
              <a:t> </a:t>
            </a:r>
            <a:r>
              <a:rPr lang="en-US" sz="2200" b="1" dirty="0" err="1"/>
              <a:t>jumlah</a:t>
            </a:r>
            <a:r>
              <a:rPr lang="en-US" sz="2200" b="1" dirty="0"/>
              <a:t> </a:t>
            </a:r>
            <a:r>
              <a:rPr lang="en-US" sz="2200" b="1" dirty="0" err="1"/>
              <a:t>besar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5400" b="1" dirty="0">
                <a:solidFill>
                  <a:srgbClr val="FF0000"/>
                </a:solidFill>
              </a:rPr>
              <a:t>Piranti </a:t>
            </a:r>
            <a:r>
              <a:rPr lang="id-ID" sz="5400" b="1" dirty="0" smtClean="0">
                <a:solidFill>
                  <a:srgbClr val="FF0000"/>
                </a:solidFill>
              </a:rPr>
              <a:t>Interaktif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94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id-ID" sz="2700" b="1" noProof="1"/>
              <a:t>Sistem komputer </a:t>
            </a:r>
            <a:r>
              <a:rPr lang="id-ID" sz="2700" noProof="1"/>
              <a:t>terdiri dari </a:t>
            </a:r>
            <a:r>
              <a:rPr lang="id-ID" sz="2700" b="1" noProof="1"/>
              <a:t>banyak elemen, dan tiap-tiap elemen</a:t>
            </a:r>
            <a:r>
              <a:rPr lang="id-ID" sz="2700" noProof="1"/>
              <a:t> </a:t>
            </a:r>
            <a:r>
              <a:rPr lang="id-ID" sz="2700" b="1" noProof="1"/>
              <a:t>mempunyai dampak</a:t>
            </a:r>
            <a:r>
              <a:rPr lang="id-ID" sz="2700" noProof="1"/>
              <a:t> terhadap </a:t>
            </a:r>
            <a:r>
              <a:rPr lang="id-ID" sz="2700" b="1" noProof="1"/>
              <a:t>user</a:t>
            </a:r>
            <a:r>
              <a:rPr lang="id-ID" sz="2700" noProof="1"/>
              <a:t> dala</a:t>
            </a:r>
            <a:r>
              <a:rPr lang="en-US" sz="2700" dirty="0"/>
              <a:t>m</a:t>
            </a:r>
            <a:r>
              <a:rPr lang="en-US" sz="2700" noProof="1"/>
              <a:t> suatu sistem</a:t>
            </a:r>
          </a:p>
          <a:p>
            <a:pPr algn="just">
              <a:lnSpc>
                <a:spcPct val="80000"/>
              </a:lnSpc>
            </a:pPr>
            <a:r>
              <a:rPr lang="en-US" sz="2700" b="1" noProof="1" smtClean="0"/>
              <a:t>Peralatan </a:t>
            </a:r>
            <a:r>
              <a:rPr lang="en-US" sz="2700" b="1" noProof="1"/>
              <a:t>interaksi pada komputer dipengaruhi oleh:</a:t>
            </a:r>
            <a:r>
              <a:rPr lang="en-US" sz="2700" noProof="1"/>
              <a:t> </a:t>
            </a:r>
          </a:p>
          <a:p>
            <a:pPr lvl="1" algn="just">
              <a:lnSpc>
                <a:spcPct val="80000"/>
              </a:lnSpc>
            </a:pPr>
            <a:r>
              <a:rPr lang="en-US" sz="2700" noProof="1"/>
              <a:t>  </a:t>
            </a:r>
            <a:r>
              <a:rPr lang="en-US" sz="2700" b="1" noProof="1"/>
              <a:t>Peralatan masukan (input) dan </a:t>
            </a:r>
          </a:p>
          <a:p>
            <a:pPr lvl="1" algn="just">
              <a:lnSpc>
                <a:spcPct val="80000"/>
              </a:lnSpc>
            </a:pPr>
            <a:r>
              <a:rPr lang="en-US" sz="2700" b="1" noProof="1"/>
              <a:t>  Keluaran (output) pada suatu sistem komputer.</a:t>
            </a:r>
          </a:p>
          <a:p>
            <a:pPr algn="just">
              <a:lnSpc>
                <a:spcPct val="80000"/>
              </a:lnSpc>
            </a:pPr>
            <a:r>
              <a:rPr lang="en-US" sz="2700" noProof="1" smtClean="0"/>
              <a:t>Sering </a:t>
            </a:r>
            <a:r>
              <a:rPr lang="en-US" sz="2700" noProof="1"/>
              <a:t>disebut sebagai </a:t>
            </a:r>
            <a:r>
              <a:rPr lang="en-US" sz="2700" b="1" noProof="1"/>
              <a:t>peralatan I/O (I/O devices). Peningkatan</a:t>
            </a:r>
            <a:r>
              <a:rPr lang="en-US" sz="2700" noProof="1"/>
              <a:t> unjuk </a:t>
            </a:r>
            <a:r>
              <a:rPr lang="en-US" sz="2700" b="1" noProof="1"/>
              <a:t>kerja CPU </a:t>
            </a:r>
            <a:r>
              <a:rPr lang="en-US" sz="2700" noProof="1">
                <a:solidFill>
                  <a:srgbClr val="FF0000"/>
                </a:solidFill>
              </a:rPr>
              <a:t>tidak</a:t>
            </a:r>
            <a:r>
              <a:rPr lang="en-US" sz="2700" noProof="1"/>
              <a:t> akan </a:t>
            </a:r>
            <a:r>
              <a:rPr lang="en-US" sz="2700" noProof="1">
                <a:solidFill>
                  <a:srgbClr val="FF0000"/>
                </a:solidFill>
              </a:rPr>
              <a:t>banyak berarti </a:t>
            </a:r>
            <a:r>
              <a:rPr lang="en-US" sz="2700" noProof="1"/>
              <a:t>apabila  </a:t>
            </a:r>
            <a:r>
              <a:rPr lang="en-US" sz="2700" b="1" noProof="1">
                <a:solidFill>
                  <a:srgbClr val="FF0000"/>
                </a:solidFill>
              </a:rPr>
              <a:t>unjuk kerja peralatan I/O tidak ditingkatkan</a:t>
            </a:r>
            <a:r>
              <a:rPr lang="en-US" sz="2700" noProof="1"/>
              <a:t>. </a:t>
            </a:r>
            <a:endParaRPr lang="id-ID" sz="2700" noProof="1" smtClean="0"/>
          </a:p>
          <a:p>
            <a:pPr algn="just">
              <a:lnSpc>
                <a:spcPct val="80000"/>
              </a:lnSpc>
            </a:pPr>
            <a:r>
              <a:rPr lang="en-US" sz="2700" b="1" noProof="1" smtClean="0"/>
              <a:t>Peralatan </a:t>
            </a:r>
            <a:r>
              <a:rPr lang="en-US" sz="2700" b="1" noProof="1"/>
              <a:t>interaksi</a:t>
            </a:r>
            <a:r>
              <a:rPr lang="en-US" sz="2700" noProof="1"/>
              <a:t> semakin lama </a:t>
            </a:r>
            <a:r>
              <a:rPr lang="en-US" sz="2700" b="1" noProof="1"/>
              <a:t>semakin memanfaatkan </a:t>
            </a:r>
            <a:r>
              <a:rPr lang="en-US" sz="2700" noProof="1"/>
              <a:t>semua </a:t>
            </a:r>
            <a:r>
              <a:rPr lang="en-US" sz="2700" b="1" noProof="1"/>
              <a:t>faktor ergonomics </a:t>
            </a:r>
            <a:r>
              <a:rPr lang="en-US" sz="2700" noProof="1"/>
              <a:t>yang </a:t>
            </a:r>
            <a:r>
              <a:rPr lang="en-US" sz="2700" b="1" noProof="1"/>
              <a:t>dimiliki</a:t>
            </a:r>
            <a:r>
              <a:rPr lang="en-US" sz="2700" noProof="1"/>
              <a:t>  oleh </a:t>
            </a:r>
            <a:r>
              <a:rPr lang="en-US" sz="2700" b="1" noProof="1" smtClean="0"/>
              <a:t>manusia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40768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Output Computer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id-ID" sz="2000" b="1" noProof="1"/>
              <a:t>Input device</a:t>
            </a:r>
            <a:r>
              <a:rPr lang="id-ID" sz="2000" noProof="1"/>
              <a:t> </a:t>
            </a:r>
            <a:endParaRPr lang="en-US" sz="2000" dirty="0"/>
          </a:p>
          <a:p>
            <a:pPr marL="806450" lvl="1" indent="-349250">
              <a:lnSpc>
                <a:spcPct val="80000"/>
              </a:lnSpc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b="1" dirty="0" err="1"/>
              <a:t>Penggunaan</a:t>
            </a:r>
            <a:r>
              <a:rPr lang="en-US" sz="2000" b="1" dirty="0"/>
              <a:t> </a:t>
            </a:r>
            <a:r>
              <a:rPr lang="en-US" sz="2000" b="1" dirty="0" err="1"/>
              <a:t>interaktif</a:t>
            </a:r>
            <a:r>
              <a:rPr lang="en-US" sz="2000" b="1" dirty="0"/>
              <a:t> </a:t>
            </a:r>
            <a:r>
              <a:rPr lang="en-US" sz="2000" b="1" dirty="0" err="1"/>
              <a:t>digunakan</a:t>
            </a:r>
            <a:r>
              <a:rPr lang="en-US" sz="2000" b="1" dirty="0"/>
              <a:t> </a:t>
            </a:r>
            <a:r>
              <a:rPr lang="en-US" sz="2000" b="1" i="1" noProof="1"/>
              <a:t>text entry</a:t>
            </a:r>
            <a:r>
              <a:rPr lang="en-US" sz="2000" b="1" noProof="1"/>
              <a:t>, </a:t>
            </a:r>
            <a:r>
              <a:rPr lang="en-US" sz="2000" b="1" i="1" noProof="1"/>
              <a:t>drawing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i="1" noProof="1"/>
              <a:t>selection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noProof="1"/>
              <a:t>screen</a:t>
            </a:r>
            <a:endParaRPr lang="en-US" sz="2000" b="1" dirty="0"/>
          </a:p>
          <a:p>
            <a:pPr marL="806450" lvl="1" indent="-349250" algn="just">
              <a:lnSpc>
                <a:spcPct val="80000"/>
              </a:lnSpc>
            </a:pPr>
            <a:r>
              <a:rPr lang="en-US" sz="2000" b="1" dirty="0"/>
              <a:t>Input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menitik</a:t>
            </a:r>
            <a:r>
              <a:rPr lang="en-US" sz="2000" dirty="0"/>
              <a:t> </a:t>
            </a:r>
            <a:r>
              <a:rPr lang="en-US" sz="2000" dirty="0" err="1"/>
              <a:t>beratkan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b="1" dirty="0" err="1"/>
              <a:t>perekaman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pemasukan</a:t>
            </a:r>
            <a:r>
              <a:rPr lang="en-US" sz="2000" b="1" dirty="0"/>
              <a:t> data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</a:t>
            </a:r>
            <a:r>
              <a:rPr lang="en-US" sz="2000" b="1" dirty="0" err="1"/>
              <a:t>komputer</a:t>
            </a:r>
            <a:r>
              <a:rPr lang="en-US" sz="2000" b="1" dirty="0"/>
              <a:t> </a:t>
            </a:r>
            <a:r>
              <a:rPr lang="en-US" sz="2000" b="1" dirty="0" err="1"/>
              <a:t>serta</a:t>
            </a:r>
            <a:r>
              <a:rPr lang="en-US" sz="2000" b="1" dirty="0"/>
              <a:t> </a:t>
            </a:r>
            <a:r>
              <a:rPr lang="en-US" sz="2000" b="1" dirty="0" err="1"/>
              <a:t>memberikan</a:t>
            </a:r>
            <a:r>
              <a:rPr lang="en-US" sz="2000" b="1" dirty="0"/>
              <a:t> </a:t>
            </a:r>
            <a:r>
              <a:rPr lang="en-US" sz="2000" b="1" dirty="0" err="1"/>
              <a:t>perintah</a:t>
            </a:r>
            <a:r>
              <a:rPr lang="en-US" sz="2000" b="1" dirty="0"/>
              <a:t> </a:t>
            </a:r>
            <a:r>
              <a:rPr lang="en-US" sz="2000" b="1" dirty="0" err="1"/>
              <a:t>kepada</a:t>
            </a:r>
            <a:r>
              <a:rPr lang="en-US" sz="2000" b="1" dirty="0"/>
              <a:t> </a:t>
            </a:r>
            <a:r>
              <a:rPr lang="en-US" sz="2000" b="1" dirty="0" err="1"/>
              <a:t>komputer</a:t>
            </a:r>
            <a:r>
              <a:rPr lang="en-US" sz="2000" b="1" dirty="0"/>
              <a:t>.</a:t>
            </a:r>
          </a:p>
          <a:p>
            <a:pPr marL="806450" lvl="1" indent="-349250">
              <a:lnSpc>
                <a:spcPct val="80000"/>
              </a:lnSpc>
            </a:pPr>
            <a:r>
              <a:rPr lang="en-US" sz="2000" dirty="0" err="1"/>
              <a:t>Dengan</a:t>
            </a:r>
            <a:r>
              <a:rPr lang="en-US" sz="2000" dirty="0"/>
              <a:t> kata lain </a:t>
            </a:r>
            <a:r>
              <a:rPr lang="en-US" sz="2000" b="1" dirty="0" err="1"/>
              <a:t>pengguna</a:t>
            </a:r>
            <a:r>
              <a:rPr lang="en-US" sz="2000" b="1" dirty="0"/>
              <a:t> </a:t>
            </a:r>
            <a:r>
              <a:rPr lang="en-US" sz="2000" b="1" dirty="0" err="1"/>
              <a:t>harus</a:t>
            </a:r>
            <a:r>
              <a:rPr lang="en-US" sz="2000" b="1" dirty="0"/>
              <a:t>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berkomunikasi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b="1" dirty="0"/>
              <a:t>(</a:t>
            </a:r>
            <a:r>
              <a:rPr lang="en-US" sz="2000" b="1" dirty="0" err="1"/>
              <a:t>komputer</a:t>
            </a:r>
            <a:r>
              <a:rPr lang="en-US" sz="2000" b="1" dirty="0"/>
              <a:t>)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mengartikannya</a:t>
            </a:r>
            <a:endParaRPr lang="en-US" sz="2000" noProof="1"/>
          </a:p>
          <a:p>
            <a:pPr marL="806450" lvl="1" indent="-349250">
              <a:lnSpc>
                <a:spcPct val="80000"/>
              </a:lnSpc>
              <a:buFontTx/>
              <a:buNone/>
            </a:pPr>
            <a:r>
              <a:rPr lang="en-US" sz="2000" b="1" dirty="0"/>
              <a:t>	</a:t>
            </a:r>
            <a:r>
              <a:rPr lang="en-US" sz="2000" b="1" noProof="1"/>
              <a:t> Text Entry	</a:t>
            </a:r>
            <a:r>
              <a:rPr lang="en-US" sz="2000" noProof="1"/>
              <a:t>: Keyboard, speech and handwriting</a:t>
            </a:r>
          </a:p>
          <a:p>
            <a:pPr marL="806450" lvl="1" indent="-349250">
              <a:lnSpc>
                <a:spcPct val="80000"/>
              </a:lnSpc>
              <a:buFontTx/>
              <a:buNone/>
            </a:pPr>
            <a:r>
              <a:rPr lang="en-US" sz="2000" b="1" dirty="0"/>
              <a:t>	</a:t>
            </a:r>
            <a:r>
              <a:rPr lang="en-US" sz="2000" b="1" noProof="1"/>
              <a:t> Pointing	</a:t>
            </a:r>
            <a:r>
              <a:rPr lang="en-US" sz="2000" b="1" dirty="0"/>
              <a:t>	</a:t>
            </a:r>
            <a:r>
              <a:rPr lang="en-US" sz="2000" noProof="1"/>
              <a:t>: pada dasarnya adalah mouse</a:t>
            </a:r>
          </a:p>
          <a:p>
            <a:pPr>
              <a:lnSpc>
                <a:spcPct val="80000"/>
              </a:lnSpc>
            </a:pPr>
            <a:r>
              <a:rPr lang="en-US" sz="2000" b="1" noProof="1" smtClean="0"/>
              <a:t> </a:t>
            </a:r>
            <a:r>
              <a:rPr lang="en-US" sz="2000" b="1" noProof="1"/>
              <a:t>Output device</a:t>
            </a:r>
            <a:r>
              <a:rPr lang="en-US" sz="2000" noProof="1"/>
              <a:t> </a:t>
            </a:r>
            <a:r>
              <a:rPr lang="en-US" sz="2000" dirty="0"/>
              <a:t> </a:t>
            </a:r>
            <a:endParaRPr lang="en-US" sz="2000" noProof="1"/>
          </a:p>
          <a:p>
            <a:pPr marL="806450" lvl="1" indent="-349250">
              <a:lnSpc>
                <a:spcPct val="80000"/>
              </a:lnSpc>
            </a:pPr>
            <a:r>
              <a:rPr lang="en-US" sz="2000" dirty="0" err="1"/>
              <a:t>Umumnya</a:t>
            </a:r>
            <a:r>
              <a:rPr lang="en-US" sz="2000" dirty="0"/>
              <a:t> </a:t>
            </a:r>
            <a:r>
              <a:rPr lang="en-US" sz="2000" b="1" dirty="0"/>
              <a:t>printer</a:t>
            </a:r>
            <a:endParaRPr lang="en-US" sz="2000" b="1" noProof="1"/>
          </a:p>
          <a:p>
            <a:pPr marL="806450" lvl="1" indent="-349250">
              <a:lnSpc>
                <a:spcPct val="80000"/>
              </a:lnSpc>
            </a:pPr>
            <a:r>
              <a:rPr lang="en-US" sz="2000" b="1" noProof="1"/>
              <a:t> Paper output and input</a:t>
            </a:r>
            <a:r>
              <a:rPr lang="en-US" sz="2000" noProof="1"/>
              <a:t>: The paperless office and the less paper office:</a:t>
            </a:r>
          </a:p>
          <a:p>
            <a:pPr marL="1250950" lvl="2" indent="-336550">
              <a:lnSpc>
                <a:spcPct val="80000"/>
              </a:lnSpc>
            </a:pPr>
            <a:r>
              <a:rPr lang="en-US" b="1" noProof="1" smtClean="0"/>
              <a:t>Different </a:t>
            </a:r>
            <a:r>
              <a:rPr lang="en-US" b="1" noProof="1"/>
              <a:t>types </a:t>
            </a:r>
            <a:r>
              <a:rPr lang="en-US" noProof="1"/>
              <a:t>of printer and </a:t>
            </a:r>
            <a:r>
              <a:rPr lang="en-US" b="1" noProof="1"/>
              <a:t>their characteristics, character styles and fonts.</a:t>
            </a:r>
          </a:p>
          <a:p>
            <a:pPr marL="1250950" lvl="2" indent="-336550">
              <a:lnSpc>
                <a:spcPct val="80000"/>
              </a:lnSpc>
            </a:pPr>
            <a:r>
              <a:rPr lang="en-US" noProof="1"/>
              <a:t> </a:t>
            </a:r>
            <a:r>
              <a:rPr lang="en-US" b="1" i="1" noProof="1"/>
              <a:t>Scanner and optical character </a:t>
            </a:r>
            <a:r>
              <a:rPr lang="en-US" b="1" i="1" noProof="1" smtClean="0"/>
              <a:t>recognitiion</a:t>
            </a:r>
            <a:endParaRPr lang="en-US" b="1" i="1" noProof="1"/>
          </a:p>
        </p:txBody>
      </p:sp>
    </p:spTree>
    <p:extLst>
      <p:ext uri="{BB962C8B-B14F-4D97-AF65-F5344CB8AC3E}">
        <p14:creationId xmlns:p14="http://schemas.microsoft.com/office/powerpoint/2010/main" val="12616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Computer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b="1" noProof="1"/>
              <a:t>Memory</a:t>
            </a:r>
            <a:endParaRPr lang="id-ID" sz="4000" noProof="1"/>
          </a:p>
          <a:p>
            <a:pPr marL="981075" lvl="1" indent="-617538" algn="just"/>
            <a:r>
              <a:rPr lang="id-ID" sz="3600" b="1" noProof="1"/>
              <a:t>Short term memory</a:t>
            </a:r>
            <a:r>
              <a:rPr lang="en-US" sz="3600" dirty="0"/>
              <a:t>	</a:t>
            </a:r>
            <a:r>
              <a:rPr lang="en-US" sz="3600" noProof="1"/>
              <a:t>: </a:t>
            </a:r>
            <a:r>
              <a:rPr lang="en-US" sz="3600" noProof="1" smtClean="0"/>
              <a:t>RAM</a:t>
            </a:r>
            <a:r>
              <a:rPr lang="id-ID" sz="3600" noProof="1" smtClean="0"/>
              <a:t> </a:t>
            </a:r>
            <a:r>
              <a:rPr lang="en-US" sz="3600" noProof="1" smtClean="0"/>
              <a:t>(random </a:t>
            </a:r>
            <a:r>
              <a:rPr lang="en-US" sz="3600" noProof="1"/>
              <a:t>access </a:t>
            </a:r>
            <a:r>
              <a:rPr lang="en-US" sz="3600" noProof="1" smtClean="0"/>
              <a:t>memory)</a:t>
            </a:r>
            <a:endParaRPr lang="id-ID" sz="3600" noProof="1" smtClean="0"/>
          </a:p>
          <a:p>
            <a:pPr marL="981075" lvl="1" indent="-617538" algn="just"/>
            <a:r>
              <a:rPr lang="en-US" sz="3600" b="1" noProof="1" smtClean="0"/>
              <a:t>Long </a:t>
            </a:r>
            <a:r>
              <a:rPr lang="en-US" sz="3600" b="1" noProof="1"/>
              <a:t>term memory</a:t>
            </a:r>
            <a:r>
              <a:rPr lang="en-US" sz="3600" dirty="0"/>
              <a:t>	</a:t>
            </a:r>
            <a:r>
              <a:rPr lang="en-US" sz="3600" noProof="1"/>
              <a:t>:  Tape, Magnetic dan optical disk</a:t>
            </a:r>
          </a:p>
          <a:p>
            <a:pPr marL="981075" lvl="1" indent="-617538" algn="just"/>
            <a:r>
              <a:rPr lang="en-US" sz="3600" b="1" noProof="1"/>
              <a:t>Kapasitas terbatasan </a:t>
            </a:r>
            <a:r>
              <a:rPr lang="en-US" sz="3600" noProof="1"/>
              <a:t>(related to document and vidio storage)</a:t>
            </a:r>
          </a:p>
          <a:p>
            <a:pPr marL="981075" lvl="1" indent="-617538" algn="just"/>
            <a:r>
              <a:rPr lang="en-US" sz="3600" b="1" noProof="1"/>
              <a:t>Access methods </a:t>
            </a:r>
            <a:r>
              <a:rPr lang="en-US" sz="3600" noProof="1"/>
              <a:t>do they </a:t>
            </a:r>
            <a:r>
              <a:rPr lang="en-US" sz="3600" b="1" noProof="1"/>
              <a:t>limit</a:t>
            </a:r>
            <a:r>
              <a:rPr lang="en-US" sz="3600" noProof="1"/>
              <a:t> or help </a:t>
            </a:r>
            <a:r>
              <a:rPr lang="en-US" sz="3600" b="1" noProof="1"/>
              <a:t>the user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6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Computer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400" b="1" noProof="1"/>
              <a:t>Processing</a:t>
            </a:r>
            <a:endParaRPr lang="id-ID" sz="4400" noProof="1"/>
          </a:p>
          <a:p>
            <a:pPr marL="981075" lvl="1" indent="-523875" algn="just"/>
            <a:r>
              <a:rPr lang="id-ID" sz="4000" b="1" noProof="1" smtClean="0"/>
              <a:t>Dampak</a:t>
            </a:r>
            <a:r>
              <a:rPr lang="id-ID" sz="4000" noProof="1" smtClean="0"/>
              <a:t> </a:t>
            </a:r>
            <a:r>
              <a:rPr lang="id-ID" sz="4000" noProof="1"/>
              <a:t>jika </a:t>
            </a:r>
            <a:r>
              <a:rPr lang="id-ID" sz="4000" b="1" noProof="1"/>
              <a:t>sistem terlalu lama </a:t>
            </a:r>
            <a:r>
              <a:rPr lang="id-ID" sz="4000" noProof="1"/>
              <a:t>atau </a:t>
            </a:r>
            <a:r>
              <a:rPr lang="id-ID" sz="4000" b="1" noProof="1"/>
              <a:t>terlalu cepat</a:t>
            </a:r>
          </a:p>
          <a:p>
            <a:pPr marL="981075" lvl="1" indent="-523875" algn="just"/>
            <a:r>
              <a:rPr lang="id-ID" sz="4000" b="1" noProof="1" smtClean="0"/>
              <a:t>Keterbatasan</a:t>
            </a:r>
            <a:r>
              <a:rPr lang="id-ID" sz="4000" noProof="1" smtClean="0"/>
              <a:t> </a:t>
            </a:r>
            <a:r>
              <a:rPr lang="id-ID" sz="4000" noProof="1"/>
              <a:t>pada </a:t>
            </a:r>
            <a:r>
              <a:rPr lang="id-ID" sz="4000" b="1" noProof="1" smtClean="0"/>
              <a:t>kecepatan </a:t>
            </a:r>
            <a:r>
              <a:rPr lang="id-ID" sz="4000" b="1" noProof="1"/>
              <a:t>pemrosesan</a:t>
            </a:r>
          </a:p>
          <a:p>
            <a:pPr marL="981075" lvl="1" indent="-523875" algn="just"/>
            <a:r>
              <a:rPr lang="id-ID" sz="4000" b="1" noProof="1" smtClean="0"/>
              <a:t>Jaringan</a:t>
            </a:r>
            <a:r>
              <a:rPr lang="id-ID" sz="4000" noProof="1" smtClean="0"/>
              <a:t> </a:t>
            </a:r>
            <a:r>
              <a:rPr lang="id-ID" sz="4000" noProof="1"/>
              <a:t>dan </a:t>
            </a:r>
            <a:r>
              <a:rPr lang="id-ID" sz="4000" b="1" noProof="1"/>
              <a:t>dampak </a:t>
            </a:r>
            <a:r>
              <a:rPr lang="id-ID" sz="4000" noProof="1"/>
              <a:t>pada </a:t>
            </a:r>
            <a:r>
              <a:rPr lang="id-ID" sz="4000" b="1" noProof="1"/>
              <a:t>kinerja </a:t>
            </a:r>
            <a:r>
              <a:rPr lang="id-ID" sz="4000" b="1" noProof="1" smtClean="0"/>
              <a:t>sistem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399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Sistem Komputer Yang Umum</a:t>
            </a:r>
            <a:br>
              <a:rPr lang="en-US" sz="4000"/>
            </a:br>
            <a:endParaRPr lang="en-US" sz="40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/>
              <a:t>Batch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3200" b="1" dirty="0"/>
              <a:t>Data </a:t>
            </a:r>
            <a:r>
              <a:rPr lang="en-US" sz="3200" b="1" dirty="0" err="1"/>
              <a:t>dikumpulkan</a:t>
            </a:r>
            <a:r>
              <a:rPr lang="en-US" sz="3200" b="1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b="1" dirty="0" err="1"/>
              <a:t>beberapa</a:t>
            </a:r>
            <a:r>
              <a:rPr lang="en-US" sz="3200" b="1" dirty="0"/>
              <a:t> </a:t>
            </a:r>
            <a:r>
              <a:rPr lang="en-US" sz="3200" b="1" dirty="0" err="1"/>
              <a:t>waktu</a:t>
            </a:r>
            <a:r>
              <a:rPr lang="en-US" sz="3200" b="1" dirty="0"/>
              <a:t> </a:t>
            </a:r>
            <a:r>
              <a:rPr lang="en-US" sz="3200" dirty="0" err="1" smtClean="0"/>
              <a:t>kemudian</a:t>
            </a:r>
            <a:r>
              <a:rPr lang="en-US" sz="3200" dirty="0" smtClean="0"/>
              <a:t> </a:t>
            </a:r>
            <a:r>
              <a:rPr lang="en-US" sz="3200" b="1" dirty="0" err="1"/>
              <a:t>dikelompokkan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b="1" dirty="0" err="1"/>
              <a:t>dientri</a:t>
            </a:r>
            <a:r>
              <a:rPr lang="en-US" sz="3200" b="1" dirty="0"/>
              <a:t> </a:t>
            </a:r>
            <a:r>
              <a:rPr lang="en-US" sz="3200" dirty="0" err="1" smtClean="0"/>
              <a:t>dan</a:t>
            </a:r>
            <a:r>
              <a:rPr lang="id-ID" sz="3200" dirty="0" smtClean="0"/>
              <a:t> </a:t>
            </a:r>
            <a:r>
              <a:rPr lang="en-US" sz="3200" dirty="0" smtClean="0"/>
              <a:t>di </a:t>
            </a:r>
            <a:r>
              <a:rPr lang="en-US" sz="3200" b="1" dirty="0" err="1" smtClean="0"/>
              <a:t>diproses</a:t>
            </a:r>
            <a:endParaRPr lang="id-ID" sz="3200" b="1" dirty="0" smtClean="0"/>
          </a:p>
          <a:p>
            <a:pPr marL="914376" lvl="2" indent="0" algn="just">
              <a:buNone/>
            </a:pPr>
            <a:r>
              <a:rPr lang="en-US" sz="2800" b="1" dirty="0" err="1" smtClean="0"/>
              <a:t>Contoh</a:t>
            </a:r>
            <a:r>
              <a:rPr lang="en-US" sz="2800" b="1" dirty="0" smtClean="0"/>
              <a:t> :</a:t>
            </a:r>
            <a:r>
              <a:rPr lang="id-ID" sz="2800" b="1" dirty="0" smtClean="0"/>
              <a:t> </a:t>
            </a:r>
            <a:r>
              <a:rPr lang="en-US" sz="2800" dirty="0" err="1" smtClean="0"/>
              <a:t>Entri</a:t>
            </a:r>
            <a:r>
              <a:rPr lang="en-US" sz="2800" dirty="0" smtClean="0"/>
              <a:t> </a:t>
            </a:r>
            <a:r>
              <a:rPr lang="en-US" sz="2800" dirty="0"/>
              <a:t>data </a:t>
            </a:r>
            <a:r>
              <a:rPr lang="en-US" sz="2800" dirty="0" err="1" smtClean="0"/>
              <a:t>mahasiswa</a:t>
            </a:r>
            <a:endParaRPr lang="en-US" sz="2800" dirty="0" smtClean="0"/>
          </a:p>
          <a:p>
            <a:pPr algn="just"/>
            <a:r>
              <a:rPr lang="en-US" sz="3600" b="1" dirty="0" smtClean="0"/>
              <a:t>Interactive input (on line)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3200" b="1" dirty="0" smtClean="0"/>
              <a:t>Data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b="1" dirty="0" err="1"/>
              <a:t>diterima</a:t>
            </a:r>
            <a:r>
              <a:rPr lang="en-US" sz="3200" b="1" dirty="0"/>
              <a:t> </a:t>
            </a:r>
            <a:r>
              <a:rPr lang="en-US" sz="3200" b="1" dirty="0" err="1"/>
              <a:t>langsung</a:t>
            </a:r>
            <a:r>
              <a:rPr lang="en-US" sz="3200" b="1" dirty="0"/>
              <a:t> </a:t>
            </a:r>
            <a:r>
              <a:rPr lang="en-US" sz="3200" dirty="0"/>
              <a:t>di </a:t>
            </a:r>
            <a:r>
              <a:rPr lang="en-US" sz="3200" b="1" dirty="0" err="1"/>
              <a:t>entri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diproses</a:t>
            </a:r>
            <a:r>
              <a:rPr lang="en-US" sz="3200" dirty="0"/>
              <a:t> </a:t>
            </a:r>
            <a:endParaRPr lang="id-ID" sz="3200" dirty="0" smtClean="0"/>
          </a:p>
          <a:p>
            <a:pPr marL="914376" lvl="2" indent="0" algn="just">
              <a:buNone/>
            </a:pPr>
            <a:r>
              <a:rPr lang="en-US" sz="2800" b="1" dirty="0" err="1" smtClean="0"/>
              <a:t>Contoh</a:t>
            </a:r>
            <a:r>
              <a:rPr lang="id-ID" sz="2800" b="1" dirty="0" smtClean="0"/>
              <a:t> </a:t>
            </a:r>
            <a:r>
              <a:rPr lang="en-US" sz="2800" b="1" dirty="0" smtClean="0"/>
              <a:t>:</a:t>
            </a:r>
            <a:r>
              <a:rPr lang="id-ID" sz="2800" b="1" dirty="0" smtClean="0"/>
              <a:t> </a:t>
            </a:r>
            <a:r>
              <a:rPr lang="en-US" sz="2800" dirty="0" err="1" smtClean="0"/>
              <a:t>entri</a:t>
            </a:r>
            <a:r>
              <a:rPr lang="en-US" sz="2800" dirty="0" smtClean="0"/>
              <a:t> </a:t>
            </a:r>
            <a:r>
              <a:rPr lang="en-US" sz="2800" dirty="0"/>
              <a:t>KRS / KPRS</a:t>
            </a:r>
          </a:p>
        </p:txBody>
      </p:sp>
    </p:spTree>
    <p:extLst>
      <p:ext uri="{BB962C8B-B14F-4D97-AF65-F5344CB8AC3E}">
        <p14:creationId xmlns:p14="http://schemas.microsoft.com/office/powerpoint/2010/main" val="32037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Input/Output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 err="1"/>
              <a:t>Didalam</a:t>
            </a:r>
            <a:r>
              <a:rPr lang="en-US" sz="3600" dirty="0"/>
              <a:t> </a:t>
            </a:r>
            <a:r>
              <a:rPr lang="en-US" sz="3600" b="1" dirty="0" err="1"/>
              <a:t>konteks</a:t>
            </a:r>
            <a:r>
              <a:rPr lang="en-US" sz="3600" b="1" dirty="0"/>
              <a:t> IMK</a:t>
            </a:r>
            <a:r>
              <a:rPr lang="en-US" sz="3600" dirty="0"/>
              <a:t>,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b="1" dirty="0" err="1"/>
              <a:t>piranti</a:t>
            </a:r>
            <a:r>
              <a:rPr lang="en-US" sz="3600" b="1" dirty="0"/>
              <a:t> </a:t>
            </a:r>
            <a:r>
              <a:rPr lang="en-US" sz="3600" b="1" dirty="0" err="1"/>
              <a:t>memungkinkan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komunikasi</a:t>
            </a:r>
            <a:r>
              <a:rPr lang="en-US" sz="3600" dirty="0"/>
              <a:t> </a:t>
            </a:r>
            <a:r>
              <a:rPr lang="en-US" sz="3600" dirty="0" err="1"/>
              <a:t>antara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manusia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komputer</a:t>
            </a:r>
            <a:r>
              <a:rPr lang="en-US" sz="3600" b="1" dirty="0"/>
              <a:t> </a:t>
            </a:r>
            <a:r>
              <a:rPr lang="en-US" sz="3600" dirty="0" err="1"/>
              <a:t>melalui</a:t>
            </a:r>
            <a:r>
              <a:rPr lang="en-US" sz="3600" dirty="0"/>
              <a:t> </a:t>
            </a:r>
            <a:r>
              <a:rPr lang="en-US" sz="3600" b="1" dirty="0" err="1"/>
              <a:t>beberapa</a:t>
            </a:r>
            <a:r>
              <a:rPr lang="en-US" sz="3600" b="1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saluran</a:t>
            </a:r>
            <a:r>
              <a:rPr lang="en-US" sz="3600" b="1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komunikasi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fisik</a:t>
            </a:r>
            <a:endParaRPr lang="en-US" sz="3600" b="1" dirty="0">
              <a:solidFill>
                <a:srgbClr val="FF0000"/>
              </a:solidFill>
            </a:endParaRPr>
          </a:p>
          <a:p>
            <a:pPr algn="just"/>
            <a:r>
              <a:rPr lang="en-US" sz="3600" dirty="0" err="1"/>
              <a:t>Di</a:t>
            </a:r>
            <a:r>
              <a:rPr lang="en-US" sz="3600" b="1" dirty="0" err="1">
                <a:solidFill>
                  <a:srgbClr val="FF0000"/>
                </a:solidFill>
              </a:rPr>
              <a:t>klasifikasikan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: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err="1"/>
              <a:t>masukan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sz="3200" b="1" dirty="0" err="1">
                <a:solidFill>
                  <a:srgbClr val="FF0000"/>
                </a:solidFill>
              </a:rPr>
              <a:t>ke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komputer</a:t>
            </a:r>
            <a:r>
              <a:rPr lang="en-US" sz="3200" b="1" dirty="0">
                <a:solidFill>
                  <a:srgbClr val="FF0000"/>
                </a:solidFill>
              </a:rPr>
              <a:t>),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mis</a:t>
            </a:r>
            <a:r>
              <a:rPr lang="en-US" sz="3200" dirty="0"/>
              <a:t>: keyboard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err="1"/>
              <a:t>keluaran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sz="3200" b="1" dirty="0" err="1">
                <a:solidFill>
                  <a:srgbClr val="FF0000"/>
                </a:solidFill>
              </a:rPr>
              <a:t>dari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komputer</a:t>
            </a:r>
            <a:r>
              <a:rPr lang="en-US" sz="3200" b="1" dirty="0">
                <a:solidFill>
                  <a:srgbClr val="FF0000"/>
                </a:solidFill>
              </a:rPr>
              <a:t>), </a:t>
            </a:r>
            <a:r>
              <a:rPr lang="en-US" sz="3200" dirty="0" err="1"/>
              <a:t>mis</a:t>
            </a:r>
            <a:r>
              <a:rPr lang="en-US" sz="3200" dirty="0"/>
              <a:t>: speaker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578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Piranti</a:t>
            </a:r>
            <a:r>
              <a:rPr lang="en-US" b="1" dirty="0"/>
              <a:t> Input - Keyboard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500" b="1" dirty="0" err="1"/>
              <a:t>Pertama</a:t>
            </a:r>
            <a:r>
              <a:rPr lang="en-US" sz="2500" b="1" dirty="0"/>
              <a:t> kali </a:t>
            </a:r>
            <a:r>
              <a:rPr lang="en-US" sz="2500" b="1" dirty="0" err="1"/>
              <a:t>desain</a:t>
            </a:r>
            <a:r>
              <a:rPr lang="en-US" sz="2500" b="1" dirty="0"/>
              <a:t> keyboard</a:t>
            </a:r>
            <a:r>
              <a:rPr lang="en-US" sz="2500" dirty="0"/>
              <a:t> </a:t>
            </a:r>
            <a:r>
              <a:rPr lang="en-US" sz="2500" dirty="0" err="1"/>
              <a:t>didasarkan</a:t>
            </a:r>
            <a:r>
              <a:rPr lang="en-US" sz="2500" dirty="0"/>
              <a:t> </a:t>
            </a:r>
            <a:r>
              <a:rPr lang="en-US" sz="2500" dirty="0" err="1"/>
              <a:t>pada</a:t>
            </a:r>
            <a:r>
              <a:rPr lang="en-US" sz="2500" dirty="0"/>
              <a:t> </a:t>
            </a:r>
            <a:r>
              <a:rPr lang="en-US" sz="2500" b="1" dirty="0" err="1"/>
              <a:t>rancangan</a:t>
            </a:r>
            <a:r>
              <a:rPr lang="en-US" sz="2500" dirty="0"/>
              <a:t> </a:t>
            </a:r>
            <a:r>
              <a:rPr lang="en-US" sz="2500" b="1" dirty="0"/>
              <a:t>QWERTY</a:t>
            </a:r>
            <a:r>
              <a:rPr lang="en-US" sz="2500" dirty="0"/>
              <a:t>, </a:t>
            </a:r>
            <a:r>
              <a:rPr lang="en-US" sz="2500" dirty="0" err="1"/>
              <a:t>dikembangkan</a:t>
            </a:r>
            <a:r>
              <a:rPr lang="en-US" sz="2500" dirty="0"/>
              <a:t> </a:t>
            </a:r>
            <a:r>
              <a:rPr lang="en-US" sz="2500" dirty="0" err="1"/>
              <a:t>pada</a:t>
            </a:r>
            <a:r>
              <a:rPr lang="en-US" sz="2500" dirty="0"/>
              <a:t> </a:t>
            </a:r>
            <a:r>
              <a:rPr lang="en-US" sz="2500" dirty="0" err="1"/>
              <a:t>tahun</a:t>
            </a:r>
            <a:r>
              <a:rPr lang="en-US" sz="2500" dirty="0"/>
              <a:t> 1866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mesin</a:t>
            </a:r>
            <a:r>
              <a:rPr lang="en-US" sz="2500" dirty="0"/>
              <a:t> </a:t>
            </a:r>
            <a:r>
              <a:rPr lang="en-US" sz="2500" dirty="0" err="1"/>
              <a:t>ketik</a:t>
            </a:r>
            <a:endParaRPr lang="en-US" sz="2500" dirty="0"/>
          </a:p>
          <a:p>
            <a:pPr algn="just">
              <a:lnSpc>
                <a:spcPct val="90000"/>
              </a:lnSpc>
            </a:pPr>
            <a:r>
              <a:rPr lang="en-US" sz="2500" b="1" dirty="0"/>
              <a:t>QWERTY </a:t>
            </a:r>
            <a:r>
              <a:rPr lang="en-US" sz="2500" dirty="0"/>
              <a:t>keyboard </a:t>
            </a:r>
            <a:r>
              <a:rPr lang="en-US" sz="2500" b="1" dirty="0" err="1"/>
              <a:t>dirancang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b="1" dirty="0" err="1"/>
              <a:t>mengatasi</a:t>
            </a:r>
            <a:r>
              <a:rPr lang="en-US" sz="2500" b="1" dirty="0"/>
              <a:t> </a:t>
            </a:r>
            <a:r>
              <a:rPr lang="en-US" sz="2500" b="1" dirty="0" err="1"/>
              <a:t>tombol-tombol</a:t>
            </a:r>
            <a:r>
              <a:rPr lang="en-US" sz="2500" b="1" dirty="0"/>
              <a:t> </a:t>
            </a:r>
            <a:r>
              <a:rPr lang="en-US" sz="2500" dirty="0"/>
              <a:t>yang paling </a:t>
            </a:r>
            <a:r>
              <a:rPr lang="en-US" sz="2500" b="1" dirty="0" err="1"/>
              <a:t>sering</a:t>
            </a:r>
            <a:r>
              <a:rPr lang="en-US" sz="2500" b="1" dirty="0"/>
              <a:t> </a:t>
            </a:r>
            <a:r>
              <a:rPr lang="en-US" sz="2500" b="1" dirty="0" err="1"/>
              <a:t>ditekan</a:t>
            </a:r>
            <a:r>
              <a:rPr lang="en-US" sz="2500" dirty="0"/>
              <a:t>,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artian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>
                <a:solidFill>
                  <a:srgbClr val="FF0000"/>
                </a:solidFill>
              </a:rPr>
              <a:t>mengurangi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kemacetan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penekanan</a:t>
            </a:r>
            <a:endParaRPr lang="en-US" sz="2500" dirty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500" b="1" dirty="0"/>
              <a:t>Keyboard</a:t>
            </a:r>
            <a:r>
              <a:rPr lang="en-US" sz="2500" dirty="0"/>
              <a:t>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b="1" dirty="0"/>
              <a:t>optimal</a:t>
            </a:r>
            <a:r>
              <a:rPr lang="en-US" sz="2500" dirty="0"/>
              <a:t> </a:t>
            </a:r>
            <a:r>
              <a:rPr lang="id-ID" sz="2500" b="1" dirty="0" smtClean="0"/>
              <a:t>apabila</a:t>
            </a:r>
            <a:r>
              <a:rPr lang="en-US" sz="2500" dirty="0" smtClean="0"/>
              <a:t> </a:t>
            </a:r>
            <a:r>
              <a:rPr lang="en-US" sz="2500" b="1" dirty="0" err="1"/>
              <a:t>tata</a:t>
            </a:r>
            <a:r>
              <a:rPr lang="en-US" sz="2500" b="1" dirty="0"/>
              <a:t> </a:t>
            </a:r>
            <a:r>
              <a:rPr lang="en-US" sz="2500" b="1" dirty="0" err="1"/>
              <a:t>letak</a:t>
            </a:r>
            <a:r>
              <a:rPr lang="en-US" sz="2500" b="1" dirty="0"/>
              <a:t> </a:t>
            </a:r>
            <a:r>
              <a:rPr lang="en-US" sz="2500" b="1" dirty="0" err="1"/>
              <a:t>kunci-kuncinya</a:t>
            </a:r>
            <a:r>
              <a:rPr lang="en-US" sz="2500" b="1" dirty="0"/>
              <a:t> </a:t>
            </a:r>
            <a:r>
              <a:rPr lang="en-US" sz="2500" b="1" dirty="0" err="1"/>
              <a:t>sedemikian</a:t>
            </a:r>
            <a:r>
              <a:rPr lang="en-US" sz="2500" dirty="0"/>
              <a:t> </a:t>
            </a:r>
            <a:r>
              <a:rPr lang="en-US" sz="2500" b="1" dirty="0" err="1"/>
              <a:t>rupa</a:t>
            </a:r>
            <a:r>
              <a:rPr lang="en-US" sz="2500" dirty="0"/>
              <a:t> </a:t>
            </a:r>
            <a:r>
              <a:rPr lang="en-US" sz="2500" dirty="0" err="1"/>
              <a:t>sehingga</a:t>
            </a:r>
            <a:r>
              <a:rPr lang="en-US" sz="2500" dirty="0"/>
              <a:t> </a:t>
            </a:r>
            <a:r>
              <a:rPr lang="en-US" sz="2500" b="1" dirty="0" err="1"/>
              <a:t>menyebabkan</a:t>
            </a:r>
            <a:r>
              <a:rPr lang="en-US" sz="2500" dirty="0"/>
              <a:t> </a:t>
            </a:r>
            <a:r>
              <a:rPr lang="en-US" sz="2500" b="1" dirty="0" err="1"/>
              <a:t>pergantian</a:t>
            </a:r>
            <a:r>
              <a:rPr lang="en-US" sz="2500" b="1" dirty="0"/>
              <a:t> </a:t>
            </a:r>
            <a:r>
              <a:rPr lang="en-US" sz="2500" b="1" dirty="0" err="1"/>
              <a:t>jari</a:t>
            </a:r>
            <a:r>
              <a:rPr lang="en-US" sz="2500" b="1" dirty="0"/>
              <a:t> </a:t>
            </a:r>
            <a:r>
              <a:rPr lang="en-US" sz="2500" dirty="0"/>
              <a:t>yang </a:t>
            </a:r>
            <a:r>
              <a:rPr lang="en-US" sz="2500" b="1" dirty="0" err="1"/>
              <a:t>menekan</a:t>
            </a:r>
            <a:r>
              <a:rPr lang="en-US" sz="2500" b="1" dirty="0"/>
              <a:t> </a:t>
            </a:r>
            <a:r>
              <a:rPr lang="en-US" sz="2500" b="1" dirty="0" err="1"/>
              <a:t>tombol</a:t>
            </a:r>
            <a:r>
              <a:rPr lang="en-US" sz="2500" b="1" dirty="0"/>
              <a:t>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b="1" dirty="0" err="1"/>
              <a:t>menghasilkan</a:t>
            </a:r>
            <a:r>
              <a:rPr lang="en-US" sz="2500" b="1" dirty="0"/>
              <a:t> </a:t>
            </a:r>
            <a:r>
              <a:rPr lang="en-US" sz="2500" b="1" dirty="0" err="1"/>
              <a:t>kecepatan</a:t>
            </a:r>
            <a:r>
              <a:rPr lang="en-US" sz="2500" b="1" dirty="0"/>
              <a:t> </a:t>
            </a:r>
            <a:r>
              <a:rPr lang="en-US" sz="2500" dirty="0"/>
              <a:t>yang </a:t>
            </a:r>
            <a:r>
              <a:rPr lang="en-US" sz="2500" b="1" dirty="0" err="1"/>
              <a:t>maksimal</a:t>
            </a:r>
            <a:r>
              <a:rPr lang="en-US" sz="2500" dirty="0"/>
              <a:t> </a:t>
            </a:r>
            <a:r>
              <a:rPr lang="en-US" sz="2500" dirty="0" err="1"/>
              <a:t>namun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b="1" dirty="0" err="1"/>
              <a:t>ketegangan</a:t>
            </a:r>
            <a:r>
              <a:rPr lang="en-US" sz="2500" b="1" dirty="0"/>
              <a:t> </a:t>
            </a:r>
            <a:r>
              <a:rPr lang="en-US" sz="2500" b="1" dirty="0" err="1"/>
              <a:t>otot</a:t>
            </a:r>
            <a:r>
              <a:rPr lang="en-US" sz="2500" dirty="0"/>
              <a:t> yang </a:t>
            </a:r>
            <a:r>
              <a:rPr lang="en-US" sz="2500" b="1" dirty="0"/>
              <a:t>minimal</a:t>
            </a:r>
            <a:r>
              <a:rPr lang="en-US" sz="2500" dirty="0"/>
              <a:t>. </a:t>
            </a:r>
            <a:endParaRPr lang="id-ID" sz="2500" dirty="0" smtClean="0"/>
          </a:p>
          <a:p>
            <a:pPr algn="just">
              <a:lnSpc>
                <a:spcPct val="90000"/>
              </a:lnSpc>
            </a:pPr>
            <a:r>
              <a:rPr lang="en-US" sz="2500" b="1" dirty="0" err="1" smtClean="0"/>
              <a:t>Secara</a:t>
            </a:r>
            <a:r>
              <a:rPr lang="en-US" sz="2500" b="1" dirty="0" smtClean="0"/>
              <a:t> </a:t>
            </a:r>
            <a:r>
              <a:rPr lang="en-US" sz="2500" b="1" dirty="0" err="1"/>
              <a:t>ergonomi</a:t>
            </a:r>
            <a:r>
              <a:rPr lang="en-US" sz="2500" dirty="0"/>
              <a:t>, </a:t>
            </a:r>
            <a:r>
              <a:rPr lang="en-US" sz="2500" b="1" dirty="0">
                <a:solidFill>
                  <a:srgbClr val="FF0000"/>
                </a:solidFill>
              </a:rPr>
              <a:t>keyboard</a:t>
            </a:r>
            <a:r>
              <a:rPr lang="en-US" sz="2500" dirty="0"/>
              <a:t> </a:t>
            </a:r>
            <a:r>
              <a:rPr lang="en-US" sz="2500" dirty="0" err="1"/>
              <a:t>telah</a:t>
            </a:r>
            <a:r>
              <a:rPr lang="en-US" sz="2500" dirty="0"/>
              <a:t> </a:t>
            </a:r>
            <a:r>
              <a:rPr lang="en-US" sz="2500" b="1" dirty="0" err="1"/>
              <a:t>dirancang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b="1" dirty="0" err="1"/>
              <a:t>mengurangi</a:t>
            </a:r>
            <a:r>
              <a:rPr lang="en-US" sz="2500" b="1" dirty="0"/>
              <a:t> </a:t>
            </a:r>
            <a:r>
              <a:rPr lang="en-US" sz="2500" b="1" dirty="0" err="1"/>
              <a:t>ketegangan</a:t>
            </a:r>
            <a:r>
              <a:rPr lang="en-US" sz="2500" b="1" dirty="0"/>
              <a:t> </a:t>
            </a:r>
            <a:r>
              <a:rPr lang="en-US" sz="2500" b="1" dirty="0" err="1"/>
              <a:t>otot</a:t>
            </a:r>
            <a:r>
              <a:rPr lang="en-US" sz="2500" b="1" dirty="0"/>
              <a:t> </a:t>
            </a:r>
            <a:r>
              <a:rPr lang="en-US" sz="2500" b="1" dirty="0" err="1"/>
              <a:t>jari</a:t>
            </a:r>
            <a:endParaRPr lang="en-US" sz="2500" b="1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lum bright="-18000" contras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"/>
            <a:ext cx="2590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5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 – Keyboard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/>
              <a:t>Keyboard</a:t>
            </a:r>
            <a:r>
              <a:rPr lang="en-US" sz="3600" dirty="0"/>
              <a:t>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piranti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terbaik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inputan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berbentuk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teks</a:t>
            </a:r>
            <a:r>
              <a:rPr lang="en-US" sz="3600" b="1" dirty="0">
                <a:solidFill>
                  <a:srgbClr val="FF0000"/>
                </a:solidFill>
              </a:rPr>
              <a:t>. </a:t>
            </a:r>
            <a:endParaRPr lang="id-ID" sz="36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3600" b="1" dirty="0" err="1" smtClean="0"/>
              <a:t>Meskipun</a:t>
            </a:r>
            <a:r>
              <a:rPr lang="en-US" sz="3600" b="1" dirty="0" smtClean="0"/>
              <a:t> </a:t>
            </a:r>
            <a:r>
              <a:rPr lang="en-US" sz="3600" b="1" dirty="0" err="1"/>
              <a:t>demikian</a:t>
            </a:r>
            <a:r>
              <a:rPr lang="en-US" sz="3600" dirty="0"/>
              <a:t>, </a:t>
            </a:r>
            <a:r>
              <a:rPr lang="en-US" sz="3600" b="1" dirty="0" err="1" smtClean="0"/>
              <a:t>penelitian</a:t>
            </a:r>
            <a:r>
              <a:rPr lang="id-ID" sz="3600" dirty="0" smtClean="0"/>
              <a:t> </a:t>
            </a:r>
            <a:r>
              <a:rPr lang="en-US" sz="3600" dirty="0" err="1" smtClean="0"/>
              <a:t>menunjukkan</a:t>
            </a:r>
            <a:r>
              <a:rPr lang="en-US" sz="3600" dirty="0" smtClean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 smtClean="0"/>
              <a:t>untuk</a:t>
            </a:r>
            <a:r>
              <a:rPr lang="id-ID" sz="3600" dirty="0" smtClean="0"/>
              <a:t> </a:t>
            </a:r>
            <a:r>
              <a:rPr lang="en-US" sz="3600" dirty="0" err="1" smtClean="0"/>
              <a:t>melaksanakan</a:t>
            </a:r>
            <a:r>
              <a:rPr lang="en-US" sz="3600" dirty="0" smtClean="0"/>
              <a:t> </a:t>
            </a:r>
            <a:r>
              <a:rPr lang="en-US" sz="3600" b="1" dirty="0" err="1"/>
              <a:t>pekerjaan</a:t>
            </a:r>
            <a:r>
              <a:rPr lang="en-US" sz="3600" b="1" dirty="0"/>
              <a:t> </a:t>
            </a:r>
            <a:r>
              <a:rPr lang="en-US" sz="3600" b="1" dirty="0" err="1" smtClean="0"/>
              <a:t>berbentuk</a:t>
            </a:r>
            <a:r>
              <a:rPr lang="id-ID" sz="3600" b="1" dirty="0" smtClean="0"/>
              <a:t> </a:t>
            </a:r>
            <a:r>
              <a:rPr lang="en-US" sz="3600" b="1" dirty="0" err="1" smtClean="0"/>
              <a:t>pilihan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dirty="0" err="1"/>
              <a:t>mis</a:t>
            </a:r>
            <a:r>
              <a:rPr lang="en-US" sz="3600" dirty="0"/>
              <a:t>: </a:t>
            </a:r>
            <a:r>
              <a:rPr lang="en-US" sz="3600" b="1" dirty="0" err="1"/>
              <a:t>dari</a:t>
            </a:r>
            <a:r>
              <a:rPr lang="en-US" sz="3600" b="1" dirty="0"/>
              <a:t> </a:t>
            </a:r>
            <a:r>
              <a:rPr lang="en-US" sz="3600" b="1" dirty="0" err="1"/>
              <a:t>suatu</a:t>
            </a:r>
            <a:r>
              <a:rPr lang="en-US" sz="3600" b="1" dirty="0"/>
              <a:t> menu</a:t>
            </a:r>
            <a:r>
              <a:rPr lang="en-US" sz="3600" dirty="0"/>
              <a:t>), </a:t>
            </a:r>
            <a:r>
              <a:rPr lang="en-US" sz="3600" b="1" dirty="0"/>
              <a:t>keyboard </a:t>
            </a:r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lambat</a:t>
            </a:r>
            <a:r>
              <a:rPr lang="en-US" sz="3600" dirty="0"/>
              <a:t>, </a:t>
            </a:r>
            <a:r>
              <a:rPr lang="en-US" sz="3600" b="1" dirty="0" err="1"/>
              <a:t>kurang</a:t>
            </a:r>
            <a:r>
              <a:rPr lang="en-US" sz="3600" b="1" dirty="0"/>
              <a:t> </a:t>
            </a:r>
            <a:r>
              <a:rPr lang="en-US" sz="3600" b="1" dirty="0" err="1"/>
              <a:t>akurat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kurang</a:t>
            </a:r>
            <a:r>
              <a:rPr lang="en-US" sz="3600" b="1" dirty="0"/>
              <a:t> </a:t>
            </a:r>
            <a:r>
              <a:rPr lang="en-US" sz="3600" b="1" dirty="0" err="1"/>
              <a:t>disukai</a:t>
            </a:r>
            <a:r>
              <a:rPr lang="en-US" sz="3600" b="1" dirty="0"/>
              <a:t> </a:t>
            </a:r>
            <a:r>
              <a:rPr lang="en-US" sz="3600" b="1" dirty="0" err="1"/>
              <a:t>pengguna</a:t>
            </a:r>
            <a:r>
              <a:rPr lang="en-US" sz="3600" dirty="0"/>
              <a:t> </a:t>
            </a:r>
            <a:r>
              <a:rPr lang="en-US" sz="3600" dirty="0" err="1"/>
              <a:t>dibandingkan</a:t>
            </a:r>
            <a:r>
              <a:rPr lang="en-US" sz="3600" dirty="0"/>
              <a:t> </a:t>
            </a:r>
            <a:r>
              <a:rPr lang="en-US" sz="3600" b="1" dirty="0" err="1"/>
              <a:t>piranti</a:t>
            </a:r>
            <a:r>
              <a:rPr lang="en-US" sz="3600" b="1" dirty="0"/>
              <a:t> </a:t>
            </a:r>
            <a:r>
              <a:rPr lang="en-US" sz="3600" b="1" dirty="0" err="1"/>
              <a:t>masukan</a:t>
            </a:r>
            <a:r>
              <a:rPr lang="en-US" sz="3600" b="1" dirty="0"/>
              <a:t> </a:t>
            </a:r>
            <a:r>
              <a:rPr lang="en-US" sz="3600" b="1" dirty="0" err="1"/>
              <a:t>lainnya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218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5400" b="1" dirty="0" smtClean="0">
                <a:solidFill>
                  <a:srgbClr val="FF0000"/>
                </a:solidFill>
              </a:rPr>
              <a:t>4) Perancangan Tampilan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>
              <a:defRPr/>
            </a:pPr>
            <a:fld id="{13E678A5-6EFC-4237-84E5-CBAEEB6232EB}" type="datetime1">
              <a:rPr lang="en-US" smtClean="0"/>
              <a:t>3/26/2019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pPr>
              <a:defRPr/>
            </a:pPr>
            <a:fld id="{59F5E724-E132-4238-830F-097572C7F6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Input: Mouse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b="1" dirty="0"/>
              <a:t>mouse</a:t>
            </a:r>
            <a:r>
              <a:rPr lang="en-US" sz="3200" dirty="0"/>
              <a:t> </a:t>
            </a:r>
            <a:r>
              <a:rPr lang="en-US" sz="3200" b="1" dirty="0" err="1"/>
              <a:t>menggabungkan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dua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operasi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penting</a:t>
            </a:r>
            <a:r>
              <a:rPr lang="en-US" sz="3200" dirty="0"/>
              <a:t> </a:t>
            </a:r>
            <a:r>
              <a:rPr lang="en-US" sz="3200" b="1" dirty="0" err="1"/>
              <a:t>berbasis</a:t>
            </a:r>
            <a:r>
              <a:rPr lang="en-US" sz="3200" b="1" dirty="0"/>
              <a:t> </a:t>
            </a:r>
            <a:r>
              <a:rPr lang="en-US" sz="3200" b="1" dirty="0" err="1"/>
              <a:t>layar</a:t>
            </a:r>
            <a:r>
              <a:rPr lang="en-US" sz="3200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Kemampuan</a:t>
            </a:r>
            <a:r>
              <a:rPr lang="en-US" sz="2800" b="1" dirty="0"/>
              <a:t> </a:t>
            </a:r>
            <a:r>
              <a:rPr lang="en-US" sz="2800" b="1" dirty="0" err="1"/>
              <a:t>menggerakkan</a:t>
            </a:r>
            <a:r>
              <a:rPr lang="en-US" sz="2800" b="1" dirty="0"/>
              <a:t> </a:t>
            </a:r>
            <a:r>
              <a:rPr lang="en-US" sz="2800" b="1" dirty="0" err="1"/>
              <a:t>kursor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endParaRPr lang="en-US" sz="2800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Kemampuan</a:t>
            </a:r>
            <a:r>
              <a:rPr lang="en-US" sz="2800" b="1" dirty="0"/>
              <a:t> </a:t>
            </a:r>
            <a:r>
              <a:rPr lang="en-US" sz="2800" b="1" dirty="0" err="1"/>
              <a:t>memilih</a:t>
            </a:r>
            <a:r>
              <a:rPr lang="en-US" sz="2800" b="1" dirty="0"/>
              <a:t> </a:t>
            </a:r>
            <a:r>
              <a:rPr lang="en-US" sz="2800" b="1" dirty="0" err="1"/>
              <a:t>suatu</a:t>
            </a:r>
            <a:r>
              <a:rPr lang="en-US" sz="2800" b="1" dirty="0"/>
              <a:t> </a:t>
            </a:r>
            <a:r>
              <a:rPr lang="en-US" sz="2800" b="1" dirty="0" err="1"/>
              <a:t>obyek</a:t>
            </a:r>
            <a:r>
              <a:rPr lang="en-US" sz="2800" b="1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b="1" dirty="0" err="1"/>
              <a:t>layar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 err="1"/>
              <a:t>satu</a:t>
            </a:r>
            <a:r>
              <a:rPr lang="en-US" sz="2800" b="1" dirty="0"/>
              <a:t> </a:t>
            </a:r>
            <a:r>
              <a:rPr lang="en-US" sz="2800" b="1" dirty="0" err="1"/>
              <a:t>piranti</a:t>
            </a:r>
            <a:endParaRPr lang="en-US" sz="2800" b="1" dirty="0"/>
          </a:p>
          <a:p>
            <a:pPr algn="just">
              <a:lnSpc>
                <a:spcPct val="80000"/>
              </a:lnSpc>
            </a:pPr>
            <a:r>
              <a:rPr lang="en-US" sz="3200" b="1" dirty="0" err="1"/>
              <a:t>Gerakan</a:t>
            </a:r>
            <a:r>
              <a:rPr lang="en-US" sz="3200" b="1" dirty="0"/>
              <a:t> mouse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b="1" dirty="0" err="1"/>
              <a:t>permukaan</a:t>
            </a:r>
            <a:r>
              <a:rPr lang="en-US" sz="3200" b="1" dirty="0"/>
              <a:t> </a:t>
            </a:r>
            <a:r>
              <a:rPr lang="en-US" sz="3200" b="1" dirty="0" err="1"/>
              <a:t>datar</a:t>
            </a:r>
            <a:r>
              <a:rPr lang="en-US" sz="3200" b="1" dirty="0"/>
              <a:t> </a:t>
            </a:r>
            <a:r>
              <a:rPr lang="en-US" sz="3200" b="1" dirty="0" err="1"/>
              <a:t>menentukan</a:t>
            </a:r>
            <a:r>
              <a:rPr lang="en-US" sz="3200" dirty="0"/>
              <a:t> </a:t>
            </a:r>
            <a:r>
              <a:rPr lang="en-US" sz="3200" b="1" dirty="0" err="1"/>
              <a:t>gerakan</a:t>
            </a:r>
            <a:r>
              <a:rPr lang="en-US" sz="3200" b="1" dirty="0"/>
              <a:t> </a:t>
            </a:r>
            <a:r>
              <a:rPr lang="en-US" sz="3200" b="1" dirty="0" err="1"/>
              <a:t>kursor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b="1" dirty="0" err="1"/>
              <a:t>layar</a:t>
            </a:r>
            <a:r>
              <a:rPr lang="en-US" sz="3200" dirty="0"/>
              <a:t>, </a:t>
            </a:r>
            <a:r>
              <a:rPr lang="en-US" sz="3200" b="1" dirty="0"/>
              <a:t>mouse</a:t>
            </a:r>
            <a:r>
              <a:rPr lang="en-US" sz="3200" dirty="0"/>
              <a:t> </a:t>
            </a:r>
            <a:r>
              <a:rPr lang="en-US" sz="3200" dirty="0" err="1"/>
              <a:t>umumnya</a:t>
            </a:r>
            <a:r>
              <a:rPr lang="en-US" sz="3200" dirty="0"/>
              <a:t> </a:t>
            </a:r>
            <a:r>
              <a:rPr lang="en-US" sz="3200" b="1" dirty="0" err="1"/>
              <a:t>mempunyai</a:t>
            </a:r>
            <a:r>
              <a:rPr lang="en-US" sz="3200" b="1" dirty="0"/>
              <a:t> 1 </a:t>
            </a:r>
            <a:r>
              <a:rPr lang="en-US" sz="3200" b="1" dirty="0" err="1"/>
              <a:t>sampai</a:t>
            </a:r>
            <a:r>
              <a:rPr lang="en-US" sz="3200" b="1" dirty="0"/>
              <a:t> 3 </a:t>
            </a:r>
            <a:r>
              <a:rPr lang="en-US" sz="3200" b="1" dirty="0" err="1"/>
              <a:t>tombol</a:t>
            </a:r>
            <a:r>
              <a:rPr lang="en-US" sz="3200" b="1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bagian</a:t>
            </a:r>
            <a:r>
              <a:rPr lang="en-US" sz="3200" dirty="0"/>
              <a:t> </a:t>
            </a:r>
            <a:r>
              <a:rPr lang="en-US" sz="3200" dirty="0" err="1"/>
              <a:t>atas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pilihan</a:t>
            </a:r>
            <a:r>
              <a:rPr lang="en-US" sz="3200" dirty="0"/>
              <a:t> </a:t>
            </a:r>
            <a:r>
              <a:rPr lang="en-US" sz="3200" dirty="0" err="1"/>
              <a:t>obyek</a:t>
            </a:r>
            <a:endParaRPr lang="en-US" sz="3200" dirty="0"/>
          </a:p>
          <a:p>
            <a:pPr algn="just">
              <a:lnSpc>
                <a:spcPct val="80000"/>
              </a:lnSpc>
            </a:pPr>
            <a:r>
              <a:rPr lang="en-US" sz="3200" b="1" dirty="0" err="1"/>
              <a:t>Teknologi</a:t>
            </a:r>
            <a:r>
              <a:rPr lang="en-US" sz="3200" b="1" dirty="0"/>
              <a:t> </a:t>
            </a:r>
            <a:r>
              <a:rPr lang="en-US" sz="3200" b="1" dirty="0" err="1"/>
              <a:t>dasar</a:t>
            </a:r>
            <a:r>
              <a:rPr lang="en-US" sz="3200" b="1" dirty="0"/>
              <a:t> </a:t>
            </a:r>
            <a:r>
              <a:rPr lang="en-US" sz="3200" dirty="0"/>
              <a:t>mouse:</a:t>
            </a:r>
          </a:p>
          <a:p>
            <a:pPr lvl="1" algn="just">
              <a:lnSpc>
                <a:spcPct val="80000"/>
              </a:lnSpc>
            </a:pPr>
            <a:r>
              <a:rPr lang="en-US" sz="2800" b="1" dirty="0" err="1"/>
              <a:t>Mekanis</a:t>
            </a:r>
            <a:endParaRPr lang="en-US" sz="2800" b="1" dirty="0"/>
          </a:p>
          <a:p>
            <a:pPr lvl="1" algn="just">
              <a:lnSpc>
                <a:spcPct val="80000"/>
              </a:lnSpc>
            </a:pPr>
            <a:r>
              <a:rPr lang="en-US" sz="2800" b="1" dirty="0" err="1"/>
              <a:t>Optis</a:t>
            </a:r>
            <a:endParaRPr lang="en-US" sz="28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28" y="0"/>
            <a:ext cx="1832001" cy="172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6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Input: Joystick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/>
              <a:t>joystick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err="1"/>
              <a:t>tuas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ditanamkan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sebuah</a:t>
            </a:r>
            <a:r>
              <a:rPr lang="en-US" dirty="0"/>
              <a:t> </a:t>
            </a:r>
            <a:r>
              <a:rPr lang="en-US" b="1" dirty="0"/>
              <a:t>alas</a:t>
            </a:r>
          </a:p>
          <a:p>
            <a:pPr algn="just">
              <a:lnSpc>
                <a:spcPct val="80000"/>
              </a:lnSpc>
            </a:pP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dirty="0"/>
              <a:t>joystick:</a:t>
            </a:r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FF0000"/>
                </a:solidFill>
              </a:rPr>
              <a:t>Pergeseran</a:t>
            </a:r>
            <a:r>
              <a:rPr lang="en-US" dirty="0"/>
              <a:t> – </a:t>
            </a:r>
            <a:r>
              <a:rPr lang="en-US" b="1" dirty="0" err="1"/>
              <a:t>gerakan</a:t>
            </a:r>
            <a:r>
              <a:rPr lang="en-US" b="1" dirty="0"/>
              <a:t> </a:t>
            </a:r>
            <a:r>
              <a:rPr lang="en-US" b="1" dirty="0" err="1"/>
              <a:t>kursor</a:t>
            </a:r>
            <a:r>
              <a:rPr lang="en-US" b="1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layar</a:t>
            </a:r>
            <a:r>
              <a:rPr lang="en-US" dirty="0"/>
              <a:t> </a:t>
            </a:r>
            <a:r>
              <a:rPr lang="en-US" b="1" dirty="0" err="1"/>
              <a:t>sepadan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gerakan</a:t>
            </a:r>
            <a:r>
              <a:rPr lang="en-US" b="1" dirty="0"/>
              <a:t> </a:t>
            </a:r>
            <a:r>
              <a:rPr lang="en-US" b="1" dirty="0" err="1"/>
              <a:t>tuas</a:t>
            </a:r>
            <a:r>
              <a:rPr lang="en-US" b="1" dirty="0"/>
              <a:t> joystick</a:t>
            </a:r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FF0000"/>
                </a:solidFill>
              </a:rPr>
              <a:t>Daya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operasi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 err="1"/>
              <a:t>tuasnya</a:t>
            </a:r>
            <a:r>
              <a:rPr lang="en-US" b="1" dirty="0"/>
              <a:t> </a:t>
            </a:r>
            <a:r>
              <a:rPr lang="en-US" b="1" dirty="0" err="1"/>
              <a:t>kaku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b="1" dirty="0" err="1"/>
              <a:t>ketegangan</a:t>
            </a:r>
            <a:r>
              <a:rPr lang="en-US" dirty="0"/>
              <a:t> yang </a:t>
            </a:r>
            <a:r>
              <a:rPr lang="en-US" b="1" dirty="0" err="1"/>
              <a:t>menimbulkan</a:t>
            </a:r>
            <a:r>
              <a:rPr lang="en-US" b="1" dirty="0"/>
              <a:t> </a:t>
            </a:r>
            <a:r>
              <a:rPr lang="en-US" b="1" dirty="0" err="1"/>
              <a:t>tekanan</a:t>
            </a:r>
            <a:r>
              <a:rPr lang="en-US" b="1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b="1" dirty="0" err="1"/>
              <a:t>tuas</a:t>
            </a:r>
            <a:r>
              <a:rPr lang="en-US" b="1" dirty="0"/>
              <a:t> </a:t>
            </a:r>
            <a:r>
              <a:rPr lang="en-US" b="1" dirty="0" err="1"/>
              <a:t>dikonversikan</a:t>
            </a:r>
            <a:r>
              <a:rPr lang="en-US" b="1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gerakan</a:t>
            </a:r>
            <a:r>
              <a:rPr lang="en-US" b="1" dirty="0"/>
              <a:t> </a:t>
            </a:r>
            <a:r>
              <a:rPr lang="en-US" b="1" dirty="0" err="1"/>
              <a:t>kursor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tepat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layar</a:t>
            </a:r>
            <a:endParaRPr lang="en-US" b="1" dirty="0"/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FF0000"/>
                </a:solidFill>
              </a:rPr>
              <a:t>Saklar</a:t>
            </a:r>
            <a:r>
              <a:rPr lang="en-US" i="1" dirty="0">
                <a:solidFill>
                  <a:srgbClr val="FF0000"/>
                </a:solidFill>
              </a:rPr>
              <a:t> digital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 err="1"/>
              <a:t>gerakan</a:t>
            </a:r>
            <a:r>
              <a:rPr lang="en-US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sepadan</a:t>
            </a:r>
            <a:r>
              <a:rPr lang="en-US" b="1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tuas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8 </a:t>
            </a:r>
            <a:r>
              <a:rPr lang="en-US" b="1" dirty="0" err="1"/>
              <a:t>arah</a:t>
            </a:r>
            <a:r>
              <a:rPr lang="en-US" b="1" dirty="0"/>
              <a:t> </a:t>
            </a:r>
            <a:r>
              <a:rPr lang="en-US" b="1" dirty="0" err="1"/>
              <a:t>dideteksi</a:t>
            </a:r>
            <a:r>
              <a:rPr lang="en-US" b="1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saklar</a:t>
            </a:r>
            <a:r>
              <a:rPr lang="en-US" b="1" dirty="0"/>
              <a:t> digital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b="1" dirty="0" err="1" smtClean="0"/>
              <a:t>dalam</a:t>
            </a:r>
            <a:r>
              <a:rPr lang="en-US" b="1" dirty="0" smtClean="0"/>
              <a:t> joystick</a:t>
            </a:r>
            <a:endParaRPr lang="en-US" b="1" dirty="0"/>
          </a:p>
          <a:p>
            <a:pPr algn="just">
              <a:lnSpc>
                <a:spcPct val="80000"/>
              </a:lnSpc>
            </a:pP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smtClean="0"/>
              <a:t>joystick:</a:t>
            </a:r>
            <a:endParaRPr lang="en-US" b="1" dirty="0"/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Kurang</a:t>
            </a:r>
            <a:r>
              <a:rPr lang="en-US" b="1" dirty="0"/>
              <a:t> </a:t>
            </a:r>
            <a:r>
              <a:rPr lang="en-US" b="1" dirty="0" err="1"/>
              <a:t>akurat</a:t>
            </a:r>
            <a:r>
              <a:rPr lang="en-US" b="1" dirty="0"/>
              <a:t> </a:t>
            </a:r>
            <a:r>
              <a:rPr lang="en-US" dirty="0" err="1">
                <a:solidFill>
                  <a:srgbClr val="FF0000"/>
                </a:solidFill>
              </a:rPr>
              <a:t>dibandingkan</a:t>
            </a:r>
            <a:r>
              <a:rPr lang="en-US" dirty="0"/>
              <a:t> </a:t>
            </a:r>
            <a:r>
              <a:rPr lang="en-US" b="1" dirty="0"/>
              <a:t>mouse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b="1" dirty="0" err="1"/>
              <a:t>membutuhkan</a:t>
            </a:r>
            <a:r>
              <a:rPr lang="en-US" b="1" dirty="0"/>
              <a:t> </a:t>
            </a:r>
            <a:r>
              <a:rPr lang="en-US" b="1" dirty="0" err="1"/>
              <a:t>sedikit</a:t>
            </a:r>
            <a:r>
              <a:rPr lang="en-US" b="1" dirty="0"/>
              <a:t> </a:t>
            </a:r>
            <a:r>
              <a:rPr lang="en-US" b="1" dirty="0" err="1"/>
              <a:t>ruangan</a:t>
            </a:r>
            <a:endParaRPr lang="en-US" b="1" dirty="0"/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Teknologinya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kurang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dikembangkan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b="1" dirty="0" err="1"/>
              <a:t>piranti</a:t>
            </a:r>
            <a:r>
              <a:rPr lang="en-US" b="1" dirty="0"/>
              <a:t> </a:t>
            </a:r>
            <a:r>
              <a:rPr lang="en-US" b="1" dirty="0" err="1"/>
              <a:t>lainnya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70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Piranti</a:t>
            </a:r>
            <a:r>
              <a:rPr lang="en-US" b="1" dirty="0"/>
              <a:t> Input: </a:t>
            </a:r>
            <a:r>
              <a:rPr lang="en-US" b="1" dirty="0" err="1"/>
              <a:t>Accupoint</a:t>
            </a:r>
            <a:endParaRPr lang="en-US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3200" b="1" dirty="0" err="1"/>
              <a:t>Dikenal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b="1" dirty="0"/>
              <a:t>G-stick</a:t>
            </a:r>
            <a:r>
              <a:rPr lang="en-US" sz="3200" dirty="0"/>
              <a:t>, </a:t>
            </a:r>
            <a:r>
              <a:rPr lang="en-US" sz="3200" dirty="0" err="1"/>
              <a:t>accupoint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b="1" dirty="0" err="1"/>
              <a:t>miniatur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/>
              <a:t>joystick</a:t>
            </a:r>
            <a:r>
              <a:rPr lang="en-US" sz="3200" dirty="0"/>
              <a:t> yang </a:t>
            </a:r>
            <a:r>
              <a:rPr lang="en-US" sz="3200" b="1" dirty="0" err="1"/>
              <a:t>diletakkan</a:t>
            </a:r>
            <a:r>
              <a:rPr lang="en-US" sz="3200" b="1" dirty="0"/>
              <a:t> </a:t>
            </a:r>
            <a:r>
              <a:rPr lang="en-US" sz="3200" dirty="0" err="1"/>
              <a:t>diantara</a:t>
            </a:r>
            <a:r>
              <a:rPr lang="en-US" sz="3200" dirty="0"/>
              <a:t> </a:t>
            </a:r>
            <a:r>
              <a:rPr lang="en-US" sz="3200" b="1" dirty="0" err="1"/>
              <a:t>kunci</a:t>
            </a:r>
            <a:r>
              <a:rPr lang="en-US" sz="3200" b="1" dirty="0"/>
              <a:t> G </a:t>
            </a:r>
            <a:r>
              <a:rPr lang="en-US" sz="3200" b="1" dirty="0" err="1"/>
              <a:t>dan</a:t>
            </a:r>
            <a:r>
              <a:rPr lang="en-US" sz="3200" b="1" dirty="0"/>
              <a:t> H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b="1" dirty="0"/>
              <a:t>keyboard</a:t>
            </a:r>
            <a:r>
              <a:rPr lang="en-US" sz="3200" dirty="0"/>
              <a:t>. </a:t>
            </a:r>
            <a:endParaRPr lang="id-ID" sz="3200" dirty="0" smtClean="0"/>
          </a:p>
          <a:p>
            <a:pPr algn="just">
              <a:lnSpc>
                <a:spcPct val="90000"/>
              </a:lnSpc>
            </a:pPr>
            <a:r>
              <a:rPr lang="en-US" sz="3200" b="1" dirty="0" err="1" smtClean="0"/>
              <a:t>Biasanya</a:t>
            </a:r>
            <a:r>
              <a:rPr lang="en-US" sz="3200" dirty="0" smtClean="0"/>
              <a:t> </a:t>
            </a:r>
            <a:r>
              <a:rPr lang="en-US" sz="3200" b="1" dirty="0" err="1"/>
              <a:t>dipakai</a:t>
            </a:r>
            <a:r>
              <a:rPr lang="en-US" sz="3200" dirty="0"/>
              <a:t> </a:t>
            </a:r>
            <a:r>
              <a:rPr lang="en-US" sz="3200" b="1" dirty="0" err="1"/>
              <a:t>bersama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dirty="0"/>
              <a:t>2 </a:t>
            </a:r>
            <a:r>
              <a:rPr lang="en-US" sz="3200" b="1" dirty="0" err="1"/>
              <a:t>buah</a:t>
            </a:r>
            <a:r>
              <a:rPr lang="en-US" sz="3200" b="1" dirty="0"/>
              <a:t> </a:t>
            </a:r>
            <a:r>
              <a:rPr lang="en-US" sz="3200" b="1" dirty="0" err="1"/>
              <a:t>tombol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fungsinya</a:t>
            </a:r>
            <a:r>
              <a:rPr lang="en-US" sz="3200" dirty="0"/>
              <a:t> </a:t>
            </a:r>
            <a:r>
              <a:rPr lang="en-US" sz="3200" dirty="0" err="1"/>
              <a:t>sama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dirty="0"/>
              <a:t>mouse</a:t>
            </a:r>
          </a:p>
          <a:p>
            <a:pPr algn="just">
              <a:lnSpc>
                <a:spcPct val="90000"/>
              </a:lnSpc>
            </a:pP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b="1" dirty="0" err="1"/>
              <a:t>accupoint</a:t>
            </a:r>
            <a:r>
              <a:rPr lang="en-US" sz="3200" b="1" dirty="0"/>
              <a:t> </a:t>
            </a:r>
            <a:r>
              <a:rPr lang="en-US" sz="3200" dirty="0" err="1"/>
              <a:t>ditempelkan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keyboard,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b="1" dirty="0" err="1"/>
              <a:t>tidak</a:t>
            </a:r>
            <a:r>
              <a:rPr lang="en-US" sz="3200" b="1" dirty="0"/>
              <a:t> </a:t>
            </a:r>
            <a:r>
              <a:rPr lang="en-US" sz="3200" b="1" dirty="0" err="1"/>
              <a:t>memerlukan</a:t>
            </a:r>
            <a:r>
              <a:rPr lang="en-US" sz="3200" b="1" dirty="0"/>
              <a:t> </a:t>
            </a:r>
            <a:r>
              <a:rPr lang="en-US" sz="3200" b="1" dirty="0" err="1"/>
              <a:t>tambahan</a:t>
            </a:r>
            <a:r>
              <a:rPr lang="en-US" sz="3200" b="1" dirty="0"/>
              <a:t> </a:t>
            </a:r>
            <a:r>
              <a:rPr lang="en-US" sz="3200" b="1" dirty="0" err="1"/>
              <a:t>ruang</a:t>
            </a:r>
            <a:r>
              <a:rPr lang="en-US" sz="3200" b="1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b="1" dirty="0" err="1"/>
              <a:t>operasinya</a:t>
            </a:r>
            <a:endParaRPr lang="en-US" sz="3200" b="1" dirty="0"/>
          </a:p>
          <a:p>
            <a:pPr algn="just">
              <a:lnSpc>
                <a:spcPct val="90000"/>
              </a:lnSpc>
            </a:pPr>
            <a:r>
              <a:rPr lang="en-US" sz="3200" b="1" i="1" dirty="0" err="1"/>
              <a:t>Accupoint</a:t>
            </a:r>
            <a:r>
              <a:rPr lang="en-US" sz="3200" dirty="0"/>
              <a:t> </a:t>
            </a:r>
            <a:r>
              <a:rPr lang="en-US" sz="3200" b="1" dirty="0" err="1"/>
              <a:t>dioperasikan</a:t>
            </a:r>
            <a:r>
              <a:rPr lang="en-US" sz="3200" dirty="0"/>
              <a:t> </a:t>
            </a:r>
            <a:r>
              <a:rPr lang="en-US" sz="3200" dirty="0" err="1"/>
              <a:t>cukup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dirty="0"/>
              <a:t>1 </a:t>
            </a:r>
            <a:r>
              <a:rPr lang="en-US" sz="3200" b="1" dirty="0" err="1"/>
              <a:t>jari</a:t>
            </a:r>
            <a:r>
              <a:rPr lang="en-US" sz="3200" b="1" dirty="0"/>
              <a:t> </a:t>
            </a:r>
            <a:r>
              <a:rPr lang="en-US" sz="3200" dirty="0" err="1"/>
              <a:t>saja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memerlukan</a:t>
            </a:r>
            <a:r>
              <a:rPr lang="en-US" sz="3200" dirty="0"/>
              <a:t> </a:t>
            </a:r>
            <a:r>
              <a:rPr lang="en-US" sz="3200" dirty="0" err="1"/>
              <a:t>ruang</a:t>
            </a:r>
            <a:endParaRPr lang="en-US" sz="3200" dirty="0"/>
          </a:p>
        </p:txBody>
      </p:sp>
      <p:pic>
        <p:nvPicPr>
          <p:cNvPr id="1026" name="Picture 2" descr="Hasil gambar untuk Accupoint key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532" y="56959"/>
            <a:ext cx="3400891" cy="13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Piranti</a:t>
            </a:r>
            <a:r>
              <a:rPr lang="en-US" b="1" dirty="0"/>
              <a:t> Input: Trackball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sz="3200" b="1" dirty="0"/>
              <a:t>Trackball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dilukiskan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b="1" dirty="0" err="1"/>
              <a:t>gabungan</a:t>
            </a:r>
            <a:r>
              <a:rPr lang="en-US" sz="3200" b="1" dirty="0"/>
              <a:t> </a:t>
            </a:r>
            <a:r>
              <a:rPr lang="en-US" sz="3200" b="1" dirty="0" err="1"/>
              <a:t>fungsi</a:t>
            </a:r>
            <a:r>
              <a:rPr lang="en-US" sz="3200" b="1" dirty="0"/>
              <a:t> </a:t>
            </a:r>
            <a:r>
              <a:rPr lang="en-US" sz="3200" b="1" dirty="0" err="1"/>
              <a:t>dari</a:t>
            </a:r>
            <a:r>
              <a:rPr lang="en-US" sz="3200" b="1" dirty="0"/>
              <a:t> joystick </a:t>
            </a:r>
            <a:r>
              <a:rPr lang="en-US" sz="3200" b="1" dirty="0" err="1"/>
              <a:t>dan</a:t>
            </a:r>
            <a:r>
              <a:rPr lang="en-US" sz="3200" b="1" dirty="0"/>
              <a:t> mouse</a:t>
            </a:r>
            <a:r>
              <a:rPr lang="en-US" sz="3200" dirty="0"/>
              <a:t>. </a:t>
            </a:r>
            <a:endParaRPr lang="id-ID" sz="3200" dirty="0" smtClean="0"/>
          </a:p>
          <a:p>
            <a:pPr algn="just">
              <a:lnSpc>
                <a:spcPct val="80000"/>
              </a:lnSpc>
            </a:pPr>
            <a:r>
              <a:rPr lang="en-US" sz="3200" b="1" dirty="0" err="1" smtClean="0"/>
              <a:t>Terdiri</a:t>
            </a:r>
            <a:r>
              <a:rPr lang="en-US" sz="3200" b="1" dirty="0" smtClean="0"/>
              <a:t> </a:t>
            </a:r>
            <a:r>
              <a:rPr lang="en-US" sz="3200" b="1" dirty="0" err="1"/>
              <a:t>atas</a:t>
            </a:r>
            <a:r>
              <a:rPr lang="en-US" sz="3200" b="1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yang </a:t>
            </a:r>
            <a:r>
              <a:rPr lang="en-US" sz="3200" b="1" dirty="0" err="1"/>
              <a:t>tetap</a:t>
            </a:r>
            <a:r>
              <a:rPr lang="en-US" sz="3200" dirty="0"/>
              <a:t>, yang </a:t>
            </a:r>
            <a:r>
              <a:rPr lang="en-US" sz="3200" b="1" dirty="0" err="1"/>
              <a:t>menyangga</a:t>
            </a:r>
            <a:r>
              <a:rPr lang="en-US" sz="3200" b="1" dirty="0"/>
              <a:t> </a:t>
            </a:r>
            <a:r>
              <a:rPr lang="en-US" sz="3200" b="1" dirty="0" err="1"/>
              <a:t>sebuah</a:t>
            </a:r>
            <a:r>
              <a:rPr lang="en-US" sz="3200" b="1" dirty="0"/>
              <a:t> bola</a:t>
            </a:r>
            <a:r>
              <a:rPr lang="en-US" sz="3200" dirty="0"/>
              <a:t>. </a:t>
            </a:r>
            <a:r>
              <a:rPr lang="en-US" sz="3200" b="1" dirty="0" err="1"/>
              <a:t>Arah</a:t>
            </a:r>
            <a:r>
              <a:rPr lang="en-US" sz="3200" b="1" dirty="0"/>
              <a:t> </a:t>
            </a:r>
            <a:r>
              <a:rPr lang="en-US" sz="3200" b="1" dirty="0" err="1"/>
              <a:t>rotasi</a:t>
            </a:r>
            <a:r>
              <a:rPr lang="en-US" sz="3200" b="1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kecepatan</a:t>
            </a:r>
            <a:r>
              <a:rPr lang="en-US" sz="3200" b="1" dirty="0"/>
              <a:t> </a:t>
            </a:r>
            <a:r>
              <a:rPr lang="en-US" sz="3200" b="1" dirty="0" err="1"/>
              <a:t>rotasi</a:t>
            </a:r>
            <a:r>
              <a:rPr lang="en-US" sz="3200" b="1" dirty="0"/>
              <a:t> 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  <a:r>
              <a:rPr lang="en-US" sz="3200" b="1" dirty="0" err="1"/>
              <a:t>arah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kecepatan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gerakan</a:t>
            </a:r>
            <a:r>
              <a:rPr lang="en-US" sz="3200" dirty="0"/>
              <a:t> </a:t>
            </a:r>
            <a:r>
              <a:rPr lang="en-US" sz="3200" b="1" dirty="0" err="1"/>
              <a:t>kursor</a:t>
            </a:r>
            <a:r>
              <a:rPr lang="en-US" sz="3200" b="1" dirty="0"/>
              <a:t> </a:t>
            </a:r>
            <a:r>
              <a:rPr lang="en-US" sz="3200" b="1" dirty="0" err="1"/>
              <a:t>pada</a:t>
            </a:r>
            <a:r>
              <a:rPr lang="en-US" sz="3200" b="1" dirty="0"/>
              <a:t> </a:t>
            </a:r>
            <a:r>
              <a:rPr lang="en-US" sz="3200" b="1" dirty="0" err="1"/>
              <a:t>layar</a:t>
            </a:r>
            <a:endParaRPr lang="en-US" sz="3200" b="1" dirty="0"/>
          </a:p>
          <a:p>
            <a:pPr algn="just">
              <a:lnSpc>
                <a:spcPct val="80000"/>
              </a:lnSpc>
            </a:pPr>
            <a:r>
              <a:rPr lang="en-US" sz="3200" b="1" dirty="0" err="1"/>
              <a:t>Sifat</a:t>
            </a:r>
            <a:r>
              <a:rPr lang="en-US" sz="3200" b="1" dirty="0"/>
              <a:t> trackball:</a:t>
            </a:r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Mudah</a:t>
            </a:r>
            <a:r>
              <a:rPr lang="en-US" sz="2800" b="1" dirty="0"/>
              <a:t> </a:t>
            </a:r>
            <a:r>
              <a:rPr lang="en-US" sz="2800" b="1" dirty="0" err="1"/>
              <a:t>dipelajari</a:t>
            </a:r>
            <a:endParaRPr lang="en-US" sz="2800" b="1" dirty="0"/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Membutuhkan</a:t>
            </a:r>
            <a:r>
              <a:rPr lang="en-US" sz="2800" b="1" dirty="0"/>
              <a:t> </a:t>
            </a:r>
            <a:r>
              <a:rPr lang="en-US" sz="2800" b="1" dirty="0" err="1"/>
              <a:t>sedikit</a:t>
            </a:r>
            <a:r>
              <a:rPr lang="en-US" sz="2800" b="1" dirty="0"/>
              <a:t> </a:t>
            </a:r>
            <a:r>
              <a:rPr lang="en-US" sz="2800" b="1" dirty="0" err="1"/>
              <a:t>ruangan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seperti</a:t>
            </a:r>
            <a:r>
              <a:rPr lang="en-US" sz="2800" dirty="0"/>
              <a:t> joystick)</a:t>
            </a:r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 err="1"/>
              <a:t>Dilaporkan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peneliti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b="1" dirty="0"/>
              <a:t>trackball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b="1" dirty="0" err="1"/>
              <a:t>satu</a:t>
            </a:r>
            <a:r>
              <a:rPr lang="en-US" sz="2800" b="1" dirty="0"/>
              <a:t> </a:t>
            </a:r>
            <a:r>
              <a:rPr lang="en-US" sz="2800" b="1" dirty="0" err="1"/>
              <a:t>piranti</a:t>
            </a:r>
            <a:r>
              <a:rPr lang="en-US" sz="2800" b="1" dirty="0"/>
              <a:t> </a:t>
            </a:r>
            <a:r>
              <a:rPr lang="en-US" sz="2800" b="1" dirty="0" err="1"/>
              <a:t>penuding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b="1" dirty="0" err="1"/>
              <a:t>terefisin</a:t>
            </a:r>
            <a:r>
              <a:rPr lang="en-US" sz="2800" dirty="0"/>
              <a:t> (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b="1" dirty="0" err="1"/>
              <a:t>ketepatan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kecepatan</a:t>
            </a:r>
            <a:r>
              <a:rPr lang="en-US" sz="2800" dirty="0"/>
              <a:t>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600000">
            <a:off x="6858000" y="304800"/>
            <a:ext cx="1752600" cy="13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asil gambar untuk Trackb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76" y="-1"/>
            <a:ext cx="1721223" cy="17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Piranti</a:t>
            </a:r>
            <a:r>
              <a:rPr lang="en-US" b="1" dirty="0"/>
              <a:t> Input: Light Pens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788" y="1606108"/>
            <a:ext cx="5749737" cy="485967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b="1" dirty="0" err="1"/>
              <a:t>pena</a:t>
            </a:r>
            <a:r>
              <a:rPr lang="en-US" sz="2400" dirty="0"/>
              <a:t> yang </a:t>
            </a:r>
            <a:r>
              <a:rPr lang="en-US" sz="2400" b="1" dirty="0" err="1"/>
              <a:t>membangkitkan</a:t>
            </a:r>
            <a:r>
              <a:rPr lang="en-US" sz="2400" b="1" dirty="0"/>
              <a:t> </a:t>
            </a:r>
            <a:r>
              <a:rPr lang="en-US" sz="2400" b="1" dirty="0" err="1"/>
              <a:t>informasi</a:t>
            </a:r>
            <a:r>
              <a:rPr lang="en-US" sz="2400" b="1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b="1" dirty="0" err="1"/>
              <a:t>ditudingkan</a:t>
            </a:r>
            <a:r>
              <a:rPr lang="en-US" sz="2400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layar</a:t>
            </a:r>
            <a:r>
              <a:rPr lang="en-US" sz="2400" dirty="0"/>
              <a:t>. </a:t>
            </a:r>
            <a:endParaRPr lang="id-ID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b="1" dirty="0"/>
              <a:t>light pen </a:t>
            </a:r>
            <a:r>
              <a:rPr lang="en-US" sz="2400" b="1" dirty="0" err="1"/>
              <a:t>ditudingkan</a:t>
            </a:r>
            <a:r>
              <a:rPr lang="en-US" sz="2400" dirty="0"/>
              <a:t> </a:t>
            </a:r>
            <a:r>
              <a:rPr lang="en-US" sz="2400" dirty="0" err="1" smtClean="0"/>
              <a:t>pada</a:t>
            </a:r>
            <a:r>
              <a:rPr lang="id-ID" sz="2400" dirty="0" smtClean="0"/>
              <a:t> </a:t>
            </a:r>
            <a:r>
              <a:rPr lang="en-US" sz="2400" b="1" dirty="0" err="1" smtClean="0"/>
              <a:t>tampilan</a:t>
            </a:r>
            <a:r>
              <a:rPr lang="en-US" sz="2400" b="1" dirty="0" smtClean="0"/>
              <a:t> </a:t>
            </a:r>
            <a:r>
              <a:rPr lang="en-US" sz="2400" b="1" dirty="0"/>
              <a:t>CRT</a:t>
            </a:r>
            <a:r>
              <a:rPr lang="en-US" sz="2400" dirty="0"/>
              <a:t>, </a:t>
            </a:r>
            <a:r>
              <a:rPr lang="en-US" sz="2400" b="1" dirty="0" err="1"/>
              <a:t>sebuah</a:t>
            </a:r>
            <a:r>
              <a:rPr lang="en-US" sz="2400" b="1" dirty="0"/>
              <a:t> </a:t>
            </a:r>
            <a:r>
              <a:rPr lang="en-US" sz="2400" b="1" dirty="0" err="1" smtClean="0"/>
              <a:t>lensa</a:t>
            </a:r>
            <a:r>
              <a:rPr lang="id-ID" sz="2400" b="1" dirty="0" smtClean="0"/>
              <a:t> </a:t>
            </a:r>
            <a:r>
              <a:rPr lang="en-US" sz="2400" b="1" dirty="0" err="1" smtClean="0"/>
              <a:t>memfokuskan</a:t>
            </a:r>
            <a:r>
              <a:rPr lang="en-US" sz="2400" dirty="0" smtClean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b="1" dirty="0" err="1"/>
              <a:t>cahaya</a:t>
            </a:r>
            <a:r>
              <a:rPr lang="en-US" sz="2400" dirty="0"/>
              <a:t> yang </a:t>
            </a:r>
            <a:r>
              <a:rPr lang="en-US" sz="2400" b="1" dirty="0" err="1"/>
              <a:t>dipancarkan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layar</a:t>
            </a:r>
            <a:r>
              <a:rPr lang="en-US" sz="2400" b="1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</a:t>
            </a:r>
            <a:r>
              <a:rPr lang="en-US" sz="2400" b="1" dirty="0" err="1"/>
              <a:t>sebuah</a:t>
            </a:r>
            <a:r>
              <a:rPr lang="en-US" sz="2400" b="1" dirty="0"/>
              <a:t> </a:t>
            </a:r>
            <a:r>
              <a:rPr lang="en-US" sz="2400" b="1" dirty="0" err="1"/>
              <a:t>detektor</a:t>
            </a:r>
            <a:r>
              <a:rPr lang="en-US" sz="2400" b="1" dirty="0"/>
              <a:t> </a:t>
            </a:r>
            <a:r>
              <a:rPr lang="en-US" sz="2400" b="1" dirty="0" err="1"/>
              <a:t>cahaya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photocell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b="1" dirty="0" err="1"/>
              <a:t>pancaran</a:t>
            </a:r>
            <a:r>
              <a:rPr lang="en-US" sz="2400" b="1" dirty="0"/>
              <a:t> </a:t>
            </a:r>
            <a:r>
              <a:rPr lang="en-US" sz="2400" b="1" dirty="0" err="1"/>
              <a:t>elektron</a:t>
            </a:r>
            <a:r>
              <a:rPr lang="en-US" sz="2400" b="1" dirty="0"/>
              <a:t> </a:t>
            </a:r>
            <a:r>
              <a:rPr lang="en-US" sz="2400" dirty="0"/>
              <a:t>di </a:t>
            </a:r>
            <a:r>
              <a:rPr lang="en-US" sz="2400" b="1" dirty="0" err="1"/>
              <a:t>dalam</a:t>
            </a:r>
            <a:r>
              <a:rPr lang="en-US" sz="2400" b="1" dirty="0"/>
              <a:t> CRT </a:t>
            </a:r>
            <a:r>
              <a:rPr lang="en-US" sz="2400" b="1" dirty="0" err="1"/>
              <a:t>menyegarkan</a:t>
            </a:r>
            <a:r>
              <a:rPr lang="en-US" sz="2400" b="1" dirty="0"/>
              <a:t> </a:t>
            </a:r>
            <a:r>
              <a:rPr lang="en-US" sz="2400" b="1" dirty="0" err="1"/>
              <a:t>fosfor</a:t>
            </a:r>
            <a:r>
              <a:rPr lang="en-US" sz="2400" b="1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b="1" dirty="0"/>
              <a:t>light pen </a:t>
            </a:r>
            <a:r>
              <a:rPr lang="en-US" sz="2400" b="1" dirty="0" err="1"/>
              <a:t>sedang</a:t>
            </a:r>
            <a:r>
              <a:rPr lang="en-US" sz="2400" b="1" dirty="0"/>
              <a:t> </a:t>
            </a:r>
            <a:r>
              <a:rPr lang="en-US" sz="2400" b="1" dirty="0" err="1"/>
              <a:t>menuding</a:t>
            </a:r>
            <a:r>
              <a:rPr lang="en-US" sz="2400" dirty="0"/>
              <a:t>, </a:t>
            </a:r>
            <a:r>
              <a:rPr lang="en-US" sz="2400" b="1" dirty="0" err="1"/>
              <a:t>pertambahan</a:t>
            </a:r>
            <a:r>
              <a:rPr lang="en-US" sz="2400" b="1" dirty="0"/>
              <a:t> </a:t>
            </a:r>
            <a:r>
              <a:rPr lang="en-US" sz="2400" b="1" dirty="0" err="1"/>
              <a:t>kecerahan</a:t>
            </a:r>
            <a:r>
              <a:rPr lang="en-US" sz="2400" b="1" dirty="0"/>
              <a:t> </a:t>
            </a:r>
            <a:r>
              <a:rPr lang="en-US" sz="2400" dirty="0" err="1"/>
              <a:t>menyebabkan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b="1" dirty="0"/>
              <a:t>signal </a:t>
            </a:r>
            <a:r>
              <a:rPr lang="en-US" sz="2400" b="1" dirty="0" err="1"/>
              <a:t>listrik</a:t>
            </a:r>
            <a:r>
              <a:rPr lang="en-US" sz="2400" b="1" dirty="0"/>
              <a:t> </a:t>
            </a:r>
            <a:r>
              <a:rPr lang="en-US" sz="2400" dirty="0" err="1"/>
              <a:t>dikirimkan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b="1" dirty="0" err="1"/>
              <a:t>komputer</a:t>
            </a:r>
            <a:endParaRPr lang="en-US" sz="2400" b="1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lum bright="-24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47" y="455874"/>
            <a:ext cx="29241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ambar terka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047" y="1606108"/>
            <a:ext cx="3186953" cy="204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mbar terkai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4" r="4215" b="2428"/>
          <a:stretch/>
        </p:blipFill>
        <p:spPr bwMode="auto">
          <a:xfrm>
            <a:off x="5965165" y="4014961"/>
            <a:ext cx="3135323" cy="202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7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Piranti</a:t>
            </a:r>
            <a:r>
              <a:rPr lang="en-US" b="1" dirty="0"/>
              <a:t> Input: Touch Screen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1439" y="1700119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/>
              <a:t>digolongkan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panel </a:t>
            </a:r>
            <a:r>
              <a:rPr lang="en-US" b="1" dirty="0" err="1"/>
              <a:t>sensitif</a:t>
            </a:r>
            <a:r>
              <a:rPr lang="en-US" b="1" dirty="0"/>
              <a:t> </a:t>
            </a:r>
            <a:r>
              <a:rPr lang="en-US" b="1" dirty="0" err="1"/>
              <a:t>sentuhan</a:t>
            </a:r>
            <a:endParaRPr lang="en-US" b="1" dirty="0"/>
          </a:p>
          <a:p>
            <a:pPr algn="just">
              <a:lnSpc>
                <a:spcPct val="80000"/>
              </a:lnSpc>
            </a:pPr>
            <a:r>
              <a:rPr lang="en-US" b="1" dirty="0"/>
              <a:t>Cara </a:t>
            </a:r>
            <a:r>
              <a:rPr lang="en-US" b="1" dirty="0" err="1"/>
              <a:t>kerjanya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 smtClean="0"/>
              <a:t>mengintrupsi</a:t>
            </a:r>
            <a:r>
              <a:rPr lang="en-US" b="1" dirty="0" smtClean="0"/>
              <a:t> </a:t>
            </a:r>
            <a:r>
              <a:rPr lang="en-US" b="1" dirty="0" err="1" smtClean="0"/>
              <a:t>matriks</a:t>
            </a:r>
            <a:r>
              <a:rPr lang="en-US" b="1" dirty="0" smtClean="0"/>
              <a:t> </a:t>
            </a:r>
            <a:r>
              <a:rPr lang="en-US" b="1" dirty="0" err="1" smtClean="0"/>
              <a:t>berkas</a:t>
            </a:r>
            <a:r>
              <a:rPr lang="en-US" b="1" dirty="0" smtClean="0"/>
              <a:t> </a:t>
            </a:r>
            <a:r>
              <a:rPr lang="en-US" b="1" dirty="0" err="1"/>
              <a:t>cahaya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mendeteksi</a:t>
            </a:r>
            <a:r>
              <a:rPr lang="en-US" b="1" dirty="0"/>
              <a:t> </a:t>
            </a:r>
            <a:r>
              <a:rPr lang="en-US" b="1" dirty="0" err="1"/>
              <a:t>adanya</a:t>
            </a:r>
            <a:r>
              <a:rPr lang="en-US" b="1" dirty="0"/>
              <a:t> </a:t>
            </a:r>
            <a:r>
              <a:rPr lang="en-US" b="1" dirty="0" err="1"/>
              <a:t>perubahan</a:t>
            </a:r>
            <a:r>
              <a:rPr lang="en-US" b="1" dirty="0"/>
              <a:t> </a:t>
            </a:r>
            <a:r>
              <a:rPr lang="en-US" b="1" dirty="0" err="1"/>
              <a:t>kapasitansi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b="1" dirty="0" err="1"/>
              <a:t>pantulan</a:t>
            </a:r>
            <a:r>
              <a:rPr lang="en-US" b="1" dirty="0"/>
              <a:t> </a:t>
            </a:r>
            <a:r>
              <a:rPr lang="en-US" b="1" dirty="0" err="1"/>
              <a:t>ultrasonik</a:t>
            </a:r>
            <a:endParaRPr lang="en-US" b="1" dirty="0"/>
          </a:p>
          <a:p>
            <a:pPr algn="just">
              <a:lnSpc>
                <a:spcPct val="80000"/>
              </a:lnSpc>
            </a:pPr>
            <a:r>
              <a:rPr lang="en-US" b="1" dirty="0" err="1"/>
              <a:t>Sifat</a:t>
            </a:r>
            <a:r>
              <a:rPr lang="en-US" b="1" dirty="0"/>
              <a:t> touch screen: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Mengijinkan</a:t>
            </a:r>
            <a:r>
              <a:rPr lang="en-US" b="1" dirty="0"/>
              <a:t> </a:t>
            </a:r>
            <a:r>
              <a:rPr lang="en-US" b="1" dirty="0" err="1"/>
              <a:t>koordinasi</a:t>
            </a:r>
            <a:r>
              <a:rPr lang="en-US" b="1" dirty="0"/>
              <a:t> </a:t>
            </a:r>
            <a:r>
              <a:rPr lang="en-US" b="1" dirty="0" err="1"/>
              <a:t>mata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tangan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alamiah</a:t>
            </a:r>
            <a:endParaRPr lang="en-US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b="1" dirty="0" err="1"/>
              <a:t>sedikit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tanpa</a:t>
            </a:r>
            <a:r>
              <a:rPr lang="en-US" b="1" dirty="0"/>
              <a:t> </a:t>
            </a:r>
            <a:r>
              <a:rPr lang="en-US" b="1" dirty="0" err="1"/>
              <a:t>tambahan</a:t>
            </a:r>
            <a:r>
              <a:rPr lang="en-US" b="1" dirty="0"/>
              <a:t> </a:t>
            </a:r>
            <a:r>
              <a:rPr lang="en-US" b="1" dirty="0" err="1"/>
              <a:t>ruang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endParaRPr lang="en-US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/>
              <a:t>menyebabkan</a:t>
            </a:r>
            <a:r>
              <a:rPr lang="en-US" b="1" dirty="0"/>
              <a:t> </a:t>
            </a:r>
            <a:r>
              <a:rPr lang="en-US" b="1" dirty="0" err="1"/>
              <a:t>kelelahan</a:t>
            </a:r>
            <a:r>
              <a:rPr lang="en-US" b="1" dirty="0"/>
              <a:t> </a:t>
            </a:r>
            <a:r>
              <a:rPr lang="en-US" b="1" dirty="0" err="1"/>
              <a:t>lengan</a:t>
            </a:r>
            <a:r>
              <a:rPr lang="en-US" b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beban</a:t>
            </a:r>
            <a:r>
              <a:rPr lang="en-US" b="1" dirty="0"/>
              <a:t> </a:t>
            </a:r>
            <a:r>
              <a:rPr lang="en-US" b="1" dirty="0" err="1"/>
              <a:t>pemakaian</a:t>
            </a:r>
            <a:r>
              <a:rPr lang="en-US" b="1" dirty="0"/>
              <a:t> yang </a:t>
            </a:r>
            <a:r>
              <a:rPr lang="en-US" b="1" dirty="0" err="1" smtClean="0"/>
              <a:t>ekstensif</a:t>
            </a:r>
            <a:r>
              <a:rPr lang="id-ID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/>
              <a:t>mengaburkan</a:t>
            </a:r>
            <a:r>
              <a:rPr lang="en-US" b="1" dirty="0"/>
              <a:t> </a:t>
            </a:r>
            <a:r>
              <a:rPr lang="en-US" b="1" dirty="0" err="1"/>
              <a:t>layar</a:t>
            </a:r>
            <a:endParaRPr lang="en-US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Cocok</a:t>
            </a:r>
            <a:r>
              <a:rPr lang="en-US" b="1" dirty="0"/>
              <a:t> </a:t>
            </a:r>
            <a:r>
              <a:rPr lang="en-US" b="1" dirty="0" err="1"/>
              <a:t>ditempatkan</a:t>
            </a:r>
            <a:r>
              <a:rPr lang="en-US" b="1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lingkungan</a:t>
            </a:r>
            <a:r>
              <a:rPr lang="en-US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ramah</a:t>
            </a:r>
            <a:r>
              <a:rPr lang="en-US" dirty="0"/>
              <a:t>, </a:t>
            </a:r>
            <a:r>
              <a:rPr lang="en-US" dirty="0" err="1"/>
              <a:t>mis</a:t>
            </a:r>
            <a:r>
              <a:rPr lang="en-US" dirty="0"/>
              <a:t>: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pabrik</a:t>
            </a:r>
            <a:r>
              <a:rPr lang="en-US" b="1" dirty="0"/>
              <a:t>, </a:t>
            </a:r>
            <a:r>
              <a:rPr lang="en-US" b="1" dirty="0" err="1"/>
              <a:t>kabin</a:t>
            </a:r>
            <a:r>
              <a:rPr lang="en-US" b="1" dirty="0"/>
              <a:t> </a:t>
            </a:r>
            <a:r>
              <a:rPr lang="en-US" b="1" dirty="0" err="1"/>
              <a:t>pesawat</a:t>
            </a:r>
            <a:r>
              <a:rPr lang="en-US" b="1" dirty="0"/>
              <a:t>, </a:t>
            </a:r>
            <a:r>
              <a:rPr lang="en-US" b="1" dirty="0" err="1"/>
              <a:t>dll</a:t>
            </a:r>
            <a:endParaRPr lang="en-US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Jari</a:t>
            </a:r>
            <a:r>
              <a:rPr lang="en-US" b="1" dirty="0"/>
              <a:t> </a:t>
            </a:r>
            <a:r>
              <a:rPr lang="en-US" b="1" dirty="0" err="1"/>
              <a:t>tangan</a:t>
            </a:r>
            <a:r>
              <a:rPr lang="en-US" b="1" dirty="0"/>
              <a:t> </a:t>
            </a:r>
            <a:r>
              <a:rPr lang="en-US" b="1" dirty="0" err="1"/>
              <a:t>bukan</a:t>
            </a:r>
            <a:r>
              <a:rPr lang="en-US" b="1" dirty="0"/>
              <a:t> </a:t>
            </a:r>
            <a:r>
              <a:rPr lang="en-US" b="1" dirty="0" err="1"/>
              <a:t>alat</a:t>
            </a:r>
            <a:r>
              <a:rPr lang="en-US" b="1" dirty="0"/>
              <a:t> </a:t>
            </a:r>
            <a:r>
              <a:rPr lang="en-US" b="1" dirty="0" err="1"/>
              <a:t>penuding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presisi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/>
              <a:t>menuding</a:t>
            </a:r>
            <a:r>
              <a:rPr lang="en-US" b="1" dirty="0"/>
              <a:t> </a:t>
            </a:r>
            <a:r>
              <a:rPr lang="en-US" b="1" dirty="0" err="1"/>
              <a:t>bagian-bagian</a:t>
            </a:r>
            <a:r>
              <a:rPr lang="en-US" b="1" dirty="0"/>
              <a:t> </a:t>
            </a:r>
            <a:r>
              <a:rPr lang="en-US" b="1" dirty="0" err="1"/>
              <a:t>daerah</a:t>
            </a:r>
            <a:r>
              <a:rPr lang="en-US" b="1" dirty="0"/>
              <a:t> yang </a:t>
            </a:r>
            <a:r>
              <a:rPr lang="en-US" b="1" dirty="0" err="1"/>
              <a:t>kecil</a:t>
            </a:r>
            <a:endParaRPr lang="en-US" b="1" dirty="0"/>
          </a:p>
        </p:txBody>
      </p:sp>
      <p:pic>
        <p:nvPicPr>
          <p:cNvPr id="4098" name="Picture 2" descr="Hasil gambar untuk Touch Scre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538" y="0"/>
            <a:ext cx="1700119" cy="170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Pemilihan Piranti </a:t>
            </a:r>
            <a:br>
              <a:rPr lang="en-US" sz="3200" b="1"/>
            </a:br>
            <a:r>
              <a:rPr lang="en-US" sz="3200" b="1"/>
              <a:t>(cocok dengan pekerjaan)</a:t>
            </a:r>
          </a:p>
        </p:txBody>
      </p:sp>
      <p:graphicFrame>
        <p:nvGraphicFramePr>
          <p:cNvPr id="12320" name="Group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841277"/>
              </p:ext>
            </p:extLst>
          </p:nvPr>
        </p:nvGraphicFramePr>
        <p:xfrm>
          <a:off x="476250" y="1658938"/>
          <a:ext cx="8320088" cy="4525965"/>
        </p:xfrm>
        <a:graphic>
          <a:graphicData uri="http://schemas.openxmlformats.org/drawingml/2006/table">
            <a:tbl>
              <a:tblPr/>
              <a:tblGrid>
                <a:gridCol w="3235590"/>
                <a:gridCol w="5084498"/>
              </a:tblGrid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Jenis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Pekerjaan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445" marR="92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Piranti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Yang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Cocok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445" marR="92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Masukan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numerik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445" marR="92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Tombol numerik</a:t>
                      </a:r>
                    </a:p>
                  </a:txBody>
                  <a:tcPr marL="92445" marR="92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Masukan teks</a:t>
                      </a:r>
                    </a:p>
                  </a:txBody>
                  <a:tcPr marL="92445" marR="92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Alphanumerik keyboard (QWERTY)</a:t>
                      </a:r>
                    </a:p>
                  </a:txBody>
                  <a:tcPr marL="92445" marR="92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Seleksi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obyek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445" marR="92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Mouse, joystick, trackball, light pen</a:t>
                      </a:r>
                    </a:p>
                  </a:txBody>
                  <a:tcPr marL="92445" marR="92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Manipulasi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obyek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445" marR="92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Mouse, joystick, trackball, light pen</a:t>
                      </a:r>
                    </a:p>
                  </a:txBody>
                  <a:tcPr marL="92445" marR="92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Tracking</a:t>
                      </a:r>
                    </a:p>
                  </a:txBody>
                  <a:tcPr marL="92445" marR="92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Mouse, light pen</a:t>
                      </a:r>
                    </a:p>
                  </a:txBody>
                  <a:tcPr marL="92445" marR="92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Pemilihan</a:t>
            </a:r>
            <a:r>
              <a:rPr lang="en-US" b="1" dirty="0"/>
              <a:t> </a:t>
            </a:r>
            <a:r>
              <a:rPr lang="en-US" b="1" dirty="0" err="1"/>
              <a:t>Piranti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 err="1"/>
              <a:t>cocok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user)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419283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3600" b="1" dirty="0" err="1"/>
              <a:t>Aspek</a:t>
            </a:r>
            <a:r>
              <a:rPr lang="en-US" sz="3600" b="1" dirty="0"/>
              <a:t> </a:t>
            </a:r>
            <a:r>
              <a:rPr lang="en-US" sz="3600" b="1" dirty="0" err="1"/>
              <a:t>penting</a:t>
            </a:r>
            <a:r>
              <a:rPr lang="en-US" sz="3600" b="1" dirty="0"/>
              <a:t> </a:t>
            </a:r>
            <a:r>
              <a:rPr lang="en-US" sz="3600" b="1" dirty="0" err="1"/>
              <a:t>dari</a:t>
            </a:r>
            <a:r>
              <a:rPr lang="en-US" sz="3600" b="1" dirty="0"/>
              <a:t> </a:t>
            </a:r>
            <a:r>
              <a:rPr lang="en-US" sz="3600" b="1" dirty="0" err="1"/>
              <a:t>piranti</a:t>
            </a:r>
            <a:r>
              <a:rPr lang="en-US" sz="3600" b="1" dirty="0"/>
              <a:t> </a:t>
            </a:r>
            <a:r>
              <a:rPr lang="en-US" sz="3600" b="1" dirty="0" err="1"/>
              <a:t>masukan</a:t>
            </a:r>
            <a:r>
              <a:rPr lang="en-US" sz="3600" b="1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b="1" dirty="0" err="1"/>
              <a:t>hubungan</a:t>
            </a:r>
            <a:r>
              <a:rPr lang="en-US" sz="3600" dirty="0"/>
              <a:t> </a:t>
            </a:r>
            <a:r>
              <a:rPr lang="en-US" sz="3600" dirty="0" err="1"/>
              <a:t>antara</a:t>
            </a:r>
            <a:r>
              <a:rPr lang="en-US" sz="3600" dirty="0"/>
              <a:t> </a:t>
            </a:r>
            <a:r>
              <a:rPr lang="en-US" sz="3600" b="1" dirty="0" err="1"/>
              <a:t>gerakan</a:t>
            </a:r>
            <a:r>
              <a:rPr lang="en-US" sz="3600" b="1" dirty="0"/>
              <a:t> </a:t>
            </a:r>
            <a:r>
              <a:rPr lang="en-US" sz="3600" b="1" dirty="0" err="1"/>
              <a:t>fisik</a:t>
            </a:r>
            <a:r>
              <a:rPr lang="en-US" sz="3600" b="1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b="1" dirty="0" err="1"/>
              <a:t>piranti</a:t>
            </a:r>
            <a:r>
              <a:rPr lang="en-US" sz="3600" b="1" dirty="0"/>
              <a:t> </a:t>
            </a:r>
            <a:r>
              <a:rPr lang="en-US" sz="3600" b="1" dirty="0" err="1"/>
              <a:t>dan</a:t>
            </a:r>
            <a:r>
              <a:rPr lang="en-US" sz="3600" b="1" dirty="0"/>
              <a:t> </a:t>
            </a:r>
            <a:r>
              <a:rPr lang="en-US" sz="3600" b="1" dirty="0" err="1"/>
              <a:t>kegiatan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b="1" dirty="0" err="1"/>
              <a:t>khas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b="1" dirty="0" err="1"/>
              <a:t>antarmuka</a:t>
            </a:r>
            <a:endParaRPr lang="en-US" sz="3600" b="1" dirty="0"/>
          </a:p>
          <a:p>
            <a:pPr algn="just">
              <a:lnSpc>
                <a:spcPct val="90000"/>
              </a:lnSpc>
            </a:pPr>
            <a:r>
              <a:rPr lang="en-US" sz="3600" b="1" dirty="0" err="1"/>
              <a:t>Langsung</a:t>
            </a:r>
            <a:r>
              <a:rPr lang="en-US" sz="3600" b="1" dirty="0"/>
              <a:t> </a:t>
            </a:r>
            <a:r>
              <a:rPr lang="en-US" sz="3600" b="1" dirty="0" err="1"/>
              <a:t>vs</a:t>
            </a:r>
            <a:r>
              <a:rPr lang="en-US" sz="3600" b="1" dirty="0"/>
              <a:t>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langsung</a:t>
            </a:r>
            <a:endParaRPr lang="en-US" sz="3600" b="1" dirty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Apakah</a:t>
            </a:r>
            <a:r>
              <a:rPr lang="en-US" sz="3200" dirty="0"/>
              <a:t> </a:t>
            </a:r>
            <a:r>
              <a:rPr lang="en-US" sz="3200" b="1" dirty="0" err="1"/>
              <a:t>gerakan</a:t>
            </a:r>
            <a:r>
              <a:rPr lang="en-US" sz="3200" b="1" dirty="0"/>
              <a:t> </a:t>
            </a:r>
            <a:r>
              <a:rPr lang="en-US" sz="3200" b="1" dirty="0" err="1"/>
              <a:t>fisik</a:t>
            </a:r>
            <a:r>
              <a:rPr lang="en-US" sz="3200" b="1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err="1"/>
              <a:t>secara</a:t>
            </a:r>
            <a:r>
              <a:rPr lang="en-US" sz="3200" b="1" dirty="0"/>
              <a:t> </a:t>
            </a:r>
            <a:r>
              <a:rPr lang="en-US" sz="3200" b="1" dirty="0" err="1"/>
              <a:t>langsung</a:t>
            </a:r>
            <a:r>
              <a:rPr lang="en-US" sz="3200" dirty="0"/>
              <a:t> </a:t>
            </a:r>
            <a:r>
              <a:rPr lang="en-US" sz="3200" dirty="0" err="1"/>
              <a:t>berkaitan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dirty="0" err="1"/>
              <a:t>aksi</a:t>
            </a:r>
            <a:r>
              <a:rPr lang="en-US" sz="3200" b="1" dirty="0"/>
              <a:t> </a:t>
            </a:r>
            <a:r>
              <a:rPr lang="en-US" sz="3200" b="1" dirty="0" err="1"/>
              <a:t>pada</a:t>
            </a:r>
            <a:r>
              <a:rPr lang="en-US" sz="3200" b="1" dirty="0"/>
              <a:t> </a:t>
            </a:r>
            <a:r>
              <a:rPr lang="en-US" sz="3200" b="1" dirty="0" err="1"/>
              <a:t>layar</a:t>
            </a:r>
            <a:r>
              <a:rPr lang="en-US" sz="3200" b="1" dirty="0"/>
              <a:t>?</a:t>
            </a:r>
          </a:p>
          <a:p>
            <a:pPr algn="just">
              <a:lnSpc>
                <a:spcPct val="90000"/>
              </a:lnSpc>
            </a:pPr>
            <a:r>
              <a:rPr lang="en-US" sz="3600" b="1" dirty="0"/>
              <a:t>Absolut </a:t>
            </a:r>
            <a:r>
              <a:rPr lang="en-US" sz="3600" b="1" dirty="0" err="1"/>
              <a:t>vs</a:t>
            </a:r>
            <a:r>
              <a:rPr lang="en-US" sz="3600" b="1" dirty="0"/>
              <a:t> </a:t>
            </a:r>
            <a:r>
              <a:rPr lang="en-US" sz="3600" b="1" dirty="0" err="1"/>
              <a:t>relatif</a:t>
            </a:r>
            <a:endParaRPr lang="en-US" sz="3600" b="1" dirty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Apakah</a:t>
            </a:r>
            <a:r>
              <a:rPr lang="en-US" sz="3200" dirty="0"/>
              <a:t> </a:t>
            </a:r>
            <a:r>
              <a:rPr lang="en-US" sz="3200" b="1" dirty="0" err="1"/>
              <a:t>lokasi</a:t>
            </a:r>
            <a:r>
              <a:rPr lang="en-US" sz="3200" b="1" dirty="0"/>
              <a:t> </a:t>
            </a: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b="1" dirty="0" err="1"/>
              <a:t>langsung</a:t>
            </a:r>
            <a:r>
              <a:rPr lang="en-US" sz="3200" b="1" dirty="0"/>
              <a:t> </a:t>
            </a:r>
            <a:r>
              <a:rPr lang="en-US" sz="3200" b="1" dirty="0" err="1"/>
              <a:t>mengendalikan</a:t>
            </a:r>
            <a:r>
              <a:rPr lang="en-US" sz="3200" b="1" dirty="0"/>
              <a:t> </a:t>
            </a:r>
            <a:r>
              <a:rPr lang="en-US" sz="3200" b="1" dirty="0" err="1"/>
              <a:t>lokasi</a:t>
            </a:r>
            <a:r>
              <a:rPr lang="en-US" sz="3200" b="1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 err="1"/>
              <a:t>aksi</a:t>
            </a:r>
            <a:r>
              <a:rPr lang="en-US" sz="3200" b="1" dirty="0"/>
              <a:t> </a:t>
            </a:r>
            <a:r>
              <a:rPr lang="en-US" sz="3200" b="1" dirty="0" err="1"/>
              <a:t>pada</a:t>
            </a:r>
            <a:r>
              <a:rPr lang="en-US" sz="3200" b="1" dirty="0"/>
              <a:t> </a:t>
            </a:r>
            <a:r>
              <a:rPr lang="en-US" sz="3200" b="1" dirty="0" err="1"/>
              <a:t>layar</a:t>
            </a:r>
            <a:r>
              <a:rPr lang="en-US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933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Panduan Memilih Piranti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76252" y="1442506"/>
            <a:ext cx="8319406" cy="4859675"/>
          </a:xfrm>
        </p:spPr>
        <p:txBody>
          <a:bodyPr>
            <a:noAutofit/>
          </a:bodyPr>
          <a:lstStyle/>
          <a:p>
            <a:pPr algn="just"/>
            <a:r>
              <a:rPr lang="en-US" sz="3200" dirty="0" err="1"/>
              <a:t>Pertimbangkan</a:t>
            </a:r>
            <a:r>
              <a:rPr lang="en-US" sz="3200" dirty="0"/>
              <a:t> </a:t>
            </a:r>
            <a:r>
              <a:rPr lang="en-US" sz="3200" b="1" dirty="0" err="1"/>
              <a:t>karakteristik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/>
              <a:t>user </a:t>
            </a:r>
            <a:r>
              <a:rPr lang="en-US" sz="3200" b="1" dirty="0" err="1"/>
              <a:t>sekarang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masa</a:t>
            </a:r>
            <a:r>
              <a:rPr lang="en-US" sz="3200" b="1" dirty="0"/>
              <a:t> </a:t>
            </a:r>
            <a:r>
              <a:rPr lang="en-US" sz="3200" b="1" dirty="0" err="1"/>
              <a:t>datang</a:t>
            </a:r>
            <a:endParaRPr lang="en-US" sz="3200" b="1" dirty="0"/>
          </a:p>
          <a:p>
            <a:pPr algn="just"/>
            <a:r>
              <a:rPr lang="en-US" sz="3200" b="1" dirty="0" err="1"/>
              <a:t>Cocokkan</a:t>
            </a:r>
            <a:r>
              <a:rPr lang="en-US" sz="3200" dirty="0"/>
              <a:t> </a:t>
            </a:r>
            <a:r>
              <a:rPr lang="en-US" sz="3200" dirty="0" err="1"/>
              <a:t>karakteristik</a:t>
            </a:r>
            <a:r>
              <a:rPr lang="en-US" sz="3200" dirty="0"/>
              <a:t> </a:t>
            </a: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err="1"/>
              <a:t>masukan</a:t>
            </a:r>
            <a:r>
              <a:rPr lang="en-US" sz="3200" b="1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b="1" dirty="0" err="1"/>
              <a:t>persyaratan</a:t>
            </a:r>
            <a:r>
              <a:rPr lang="en-US" sz="3200" dirty="0"/>
              <a:t> yang </a:t>
            </a:r>
            <a:r>
              <a:rPr lang="en-US" sz="3200" b="1" dirty="0" err="1"/>
              <a:t>diminta</a:t>
            </a:r>
            <a:endParaRPr lang="en-US" sz="3200" b="1" dirty="0"/>
          </a:p>
          <a:p>
            <a:pPr algn="just"/>
            <a:r>
              <a:rPr lang="en-US" sz="3200" b="1" dirty="0" err="1"/>
              <a:t>Pertimbangkan</a:t>
            </a:r>
            <a:r>
              <a:rPr lang="en-US" sz="3200" dirty="0"/>
              <a:t> </a:t>
            </a:r>
            <a:r>
              <a:rPr lang="en-US" sz="3200" b="1" dirty="0" err="1"/>
              <a:t>penelitian</a:t>
            </a:r>
            <a:r>
              <a:rPr lang="en-US" sz="3200" b="1" dirty="0"/>
              <a:t> </a:t>
            </a:r>
            <a:r>
              <a:rPr lang="en-US" sz="3200" b="1" dirty="0" err="1"/>
              <a:t>sebelumnya</a:t>
            </a:r>
            <a:r>
              <a:rPr lang="en-US" sz="3200" b="1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unjuk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r>
              <a:rPr lang="en-US" sz="3200" b="1" dirty="0"/>
              <a:t> user</a:t>
            </a:r>
          </a:p>
          <a:p>
            <a:pPr algn="just"/>
            <a:r>
              <a:rPr lang="en-US" sz="3200" b="1" dirty="0" err="1"/>
              <a:t>Ujilah</a:t>
            </a:r>
            <a:r>
              <a:rPr lang="en-US" sz="3200" b="1" dirty="0"/>
              <a:t> </a:t>
            </a: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err="1"/>
              <a:t>masukan</a:t>
            </a:r>
            <a:r>
              <a:rPr lang="en-US" sz="3200" b="1" dirty="0"/>
              <a:t> </a:t>
            </a:r>
            <a:r>
              <a:rPr lang="en-US" sz="3200" dirty="0" err="1"/>
              <a:t>didalam</a:t>
            </a:r>
            <a:r>
              <a:rPr lang="en-US" sz="3200" dirty="0"/>
              <a:t> </a:t>
            </a:r>
            <a:r>
              <a:rPr lang="en-US" sz="3200" b="1" dirty="0" err="1"/>
              <a:t>lingkungan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endParaRPr lang="en-US" sz="3200" b="1" dirty="0"/>
          </a:p>
          <a:p>
            <a:pPr algn="just"/>
            <a:r>
              <a:rPr lang="en-US" sz="3200" b="1" dirty="0" err="1" smtClean="0"/>
              <a:t>Optim</a:t>
            </a:r>
            <a:r>
              <a:rPr lang="id-ID" sz="3200" b="1" dirty="0" smtClean="0"/>
              <a:t>al</a:t>
            </a:r>
            <a:r>
              <a:rPr lang="en-US" sz="3200" b="1" dirty="0" err="1" smtClean="0"/>
              <a:t>kan</a:t>
            </a:r>
            <a:r>
              <a:rPr lang="en-US" sz="3200" dirty="0" smtClean="0"/>
              <a:t> </a:t>
            </a:r>
            <a:r>
              <a:rPr lang="en-US" sz="3200" b="1" dirty="0" err="1"/>
              <a:t>sifat-sifat</a:t>
            </a:r>
            <a:r>
              <a:rPr lang="en-US" sz="3200" b="1" dirty="0"/>
              <a:t> </a:t>
            </a: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dirty="0"/>
              <a:t>yang </a:t>
            </a:r>
            <a:r>
              <a:rPr lang="en-US" sz="3200" b="1" dirty="0" err="1"/>
              <a:t>mudah</a:t>
            </a:r>
            <a:r>
              <a:rPr lang="en-US" sz="3200" b="1" dirty="0"/>
              <a:t> </a:t>
            </a:r>
            <a:r>
              <a:rPr lang="en-US" sz="3200" b="1" dirty="0" err="1"/>
              <a:t>dimodifikasi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933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Masukan</a:t>
            </a:r>
            <a:r>
              <a:rPr lang="en-US" b="1" dirty="0"/>
              <a:t> </a:t>
            </a:r>
            <a:r>
              <a:rPr lang="en-US" b="1" dirty="0" err="1"/>
              <a:t>Berbentuk</a:t>
            </a:r>
            <a:r>
              <a:rPr lang="en-US" b="1" dirty="0"/>
              <a:t> </a:t>
            </a:r>
            <a:r>
              <a:rPr lang="en-US" b="1" dirty="0" err="1"/>
              <a:t>Suara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/>
              <a:t>Voice Input)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336253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b="1" dirty="0"/>
              <a:t>2 </a:t>
            </a:r>
            <a:r>
              <a:rPr lang="en-US" sz="3200" b="1" dirty="0" err="1"/>
              <a:t>kategori</a:t>
            </a:r>
            <a:r>
              <a:rPr lang="en-US" sz="3200" b="1" dirty="0"/>
              <a:t> </a:t>
            </a:r>
            <a:r>
              <a:rPr lang="en-US" sz="3200" b="1" dirty="0" err="1"/>
              <a:t>utama</a:t>
            </a:r>
            <a:r>
              <a:rPr lang="en-US" sz="3200" b="1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err="1"/>
              <a:t>masukan</a:t>
            </a:r>
            <a:r>
              <a:rPr lang="en-US" sz="3200" b="1" dirty="0"/>
              <a:t> </a:t>
            </a:r>
            <a:r>
              <a:rPr lang="en-US" sz="3200" b="1" dirty="0" err="1"/>
              <a:t>berbentuk</a:t>
            </a:r>
            <a:r>
              <a:rPr lang="en-US" sz="3200" b="1" dirty="0"/>
              <a:t> </a:t>
            </a:r>
            <a:r>
              <a:rPr lang="en-US" sz="3200" b="1" dirty="0" err="1"/>
              <a:t>suara</a:t>
            </a:r>
            <a:r>
              <a:rPr lang="en-US" sz="3200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Piranti-piranti</a:t>
            </a:r>
            <a:r>
              <a:rPr lang="en-US" sz="2800" b="1" dirty="0"/>
              <a:t> </a:t>
            </a:r>
            <a:r>
              <a:rPr lang="en-US" sz="2800" b="1" dirty="0" err="1"/>
              <a:t>pengenalan</a:t>
            </a:r>
            <a:r>
              <a:rPr lang="en-US" sz="2800" b="1" dirty="0"/>
              <a:t> kata </a:t>
            </a:r>
            <a:r>
              <a:rPr lang="en-US" sz="2800" dirty="0"/>
              <a:t>(</a:t>
            </a:r>
            <a:r>
              <a:rPr lang="en-US" sz="2800" i="1" dirty="0"/>
              <a:t>word recognition</a:t>
            </a:r>
            <a:r>
              <a:rPr lang="en-US" sz="2800" dirty="0"/>
              <a:t>) yang </a:t>
            </a:r>
            <a:r>
              <a:rPr lang="en-US" sz="2800" b="1" dirty="0" err="1"/>
              <a:t>mampu</a:t>
            </a:r>
            <a:r>
              <a:rPr lang="en-US" sz="2800" b="1" dirty="0"/>
              <a:t> </a:t>
            </a:r>
            <a:r>
              <a:rPr lang="en-US" sz="2800" b="1" dirty="0" err="1"/>
              <a:t>merespon</a:t>
            </a:r>
            <a:r>
              <a:rPr lang="en-US" sz="2800" b="1" dirty="0"/>
              <a:t> </a:t>
            </a:r>
            <a:r>
              <a:rPr lang="en-US" sz="2800" b="1" dirty="0" err="1"/>
              <a:t>ucapan-ucapan</a:t>
            </a:r>
            <a:r>
              <a:rPr lang="en-US" sz="2800" b="1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b="1" dirty="0" err="1"/>
              <a:t>individu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 err="1"/>
              <a:t>perintah-perintah</a:t>
            </a:r>
            <a:r>
              <a:rPr lang="en-US" sz="2800" dirty="0"/>
              <a:t> yang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b="1" dirty="0" err="1"/>
              <a:t>teknik</a:t>
            </a:r>
            <a:r>
              <a:rPr lang="en-US" sz="2800" dirty="0"/>
              <a:t> yang </a:t>
            </a:r>
            <a:r>
              <a:rPr lang="en-US" sz="2800" dirty="0" err="1"/>
              <a:t>dikenal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i="1" dirty="0"/>
              <a:t>speaker verification.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b="1" dirty="0"/>
              <a:t>kali </a:t>
            </a:r>
            <a:r>
              <a:rPr lang="en-US" sz="2800" b="1" dirty="0" err="1"/>
              <a:t>sistem</a:t>
            </a:r>
            <a:r>
              <a:rPr lang="en-US" sz="2800" b="1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membangkitkan</a:t>
            </a:r>
            <a:r>
              <a:rPr lang="en-US" sz="2800" dirty="0"/>
              <a:t> </a:t>
            </a:r>
            <a:r>
              <a:rPr lang="en-US" sz="2800" b="1" dirty="0" err="1"/>
              <a:t>suatu</a:t>
            </a:r>
            <a:r>
              <a:rPr lang="en-US" sz="2800" b="1" dirty="0"/>
              <a:t> </a:t>
            </a:r>
            <a:r>
              <a:rPr lang="en-US" sz="2800" b="1" i="1" dirty="0" smtClean="0"/>
              <a:t>template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mengenali</a:t>
            </a:r>
            <a:r>
              <a:rPr lang="en-US" sz="2800" dirty="0"/>
              <a:t> </a:t>
            </a:r>
            <a:r>
              <a:rPr lang="en-US" sz="2800" b="1" dirty="0" err="1"/>
              <a:t>suara</a:t>
            </a:r>
            <a:r>
              <a:rPr lang="en-US" sz="2800" b="1" dirty="0"/>
              <a:t> user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Piranti</a:t>
            </a:r>
            <a:r>
              <a:rPr lang="en-US" sz="2800" b="1" dirty="0" smtClean="0"/>
              <a:t> </a:t>
            </a:r>
            <a:r>
              <a:rPr lang="en-US" sz="2800" b="1" dirty="0" err="1"/>
              <a:t>pengenalan</a:t>
            </a:r>
            <a:r>
              <a:rPr lang="en-US" sz="2800" b="1" dirty="0"/>
              <a:t> </a:t>
            </a:r>
            <a:r>
              <a:rPr lang="en-US" sz="2800" b="1" dirty="0" err="1"/>
              <a:t>kalimat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i="1" dirty="0"/>
              <a:t>speech recognition</a:t>
            </a:r>
            <a:r>
              <a:rPr lang="en-US" sz="2800" dirty="0"/>
              <a:t>) yang </a:t>
            </a:r>
            <a:r>
              <a:rPr lang="en-US" sz="2800" b="1" dirty="0" err="1"/>
              <a:t>mampu</a:t>
            </a:r>
            <a:r>
              <a:rPr lang="en-US" sz="2800" b="1" dirty="0"/>
              <a:t> </a:t>
            </a:r>
            <a:r>
              <a:rPr lang="en-US" sz="2800" b="1" dirty="0" err="1"/>
              <a:t>mengenali</a:t>
            </a:r>
            <a:r>
              <a:rPr lang="en-US" sz="2800" b="1" dirty="0"/>
              <a:t> </a:t>
            </a:r>
            <a:r>
              <a:rPr lang="en-US" sz="2800" b="1" dirty="0" err="1"/>
              <a:t>hubungan</a:t>
            </a:r>
            <a:r>
              <a:rPr lang="en-US" sz="2800" b="1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b="1" dirty="0"/>
              <a:t>kata </a:t>
            </a:r>
            <a:r>
              <a:rPr lang="en-US" sz="2800" b="1" dirty="0" err="1"/>
              <a:t>terucap</a:t>
            </a:r>
            <a:r>
              <a:rPr lang="en-US" sz="2800" dirty="0"/>
              <a:t> </a:t>
            </a:r>
            <a:r>
              <a:rPr lang="en-US" sz="2800" dirty="0" err="1"/>
              <a:t>didalam</a:t>
            </a:r>
            <a:r>
              <a:rPr lang="en-US" sz="2800" dirty="0"/>
              <a:t> </a:t>
            </a:r>
            <a:r>
              <a:rPr lang="en-US" sz="2800" b="1" dirty="0" err="1"/>
              <a:t>kalimat</a:t>
            </a:r>
            <a:r>
              <a:rPr lang="en-US" sz="2800" b="1" dirty="0"/>
              <a:t> </a:t>
            </a:r>
            <a:r>
              <a:rPr lang="en-US" sz="2800" b="1" dirty="0" err="1"/>
              <a:t>atau</a:t>
            </a:r>
            <a:r>
              <a:rPr lang="en-US" sz="2800" b="1" dirty="0"/>
              <a:t> </a:t>
            </a:r>
            <a:r>
              <a:rPr lang="en-US" sz="2800" b="1" dirty="0" err="1"/>
              <a:t>frase</a:t>
            </a:r>
            <a:r>
              <a:rPr lang="en-US" sz="2800" dirty="0"/>
              <a:t>. </a:t>
            </a:r>
            <a:r>
              <a:rPr lang="en-US" sz="2800" b="1" dirty="0" err="1"/>
              <a:t>Teknik-teknik</a:t>
            </a:r>
            <a:r>
              <a:rPr lang="en-US" sz="2800" dirty="0"/>
              <a:t> </a:t>
            </a:r>
            <a:r>
              <a:rPr lang="en-US" sz="2800" b="1" dirty="0" err="1"/>
              <a:t>statistik</a:t>
            </a:r>
            <a:r>
              <a:rPr lang="en-US" sz="2800" dirty="0"/>
              <a:t> </a:t>
            </a:r>
            <a:r>
              <a:rPr lang="en-US" sz="2800" dirty="0" err="1"/>
              <a:t>dipakai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 err="1"/>
              <a:t>hal</a:t>
            </a:r>
            <a:r>
              <a:rPr lang="en-US" sz="2800" b="1" dirty="0"/>
              <a:t> </a:t>
            </a:r>
            <a:r>
              <a:rPr lang="en-US" sz="2800" b="1" dirty="0" err="1"/>
              <a:t>pola</a:t>
            </a:r>
            <a:r>
              <a:rPr lang="en-US" sz="2800" b="1" dirty="0"/>
              <a:t> </a:t>
            </a:r>
            <a:r>
              <a:rPr lang="en-US" sz="2800" b="1" dirty="0" err="1"/>
              <a:t>perekaman</a:t>
            </a:r>
            <a:r>
              <a:rPr lang="en-US" sz="2800" b="1" dirty="0"/>
              <a:t> </a:t>
            </a:r>
            <a:r>
              <a:rPr lang="en-US" sz="2800" b="1" dirty="0" err="1"/>
              <a:t>suara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b="1" dirty="0" err="1"/>
              <a:t>dicocokkan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b="1" dirty="0"/>
              <a:t>kata-kata </a:t>
            </a:r>
            <a:r>
              <a:rPr lang="en-US" sz="2800" b="1" dirty="0" err="1"/>
              <a:t>terucap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5241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Perancangan Tampilan</a:t>
            </a:r>
            <a:endParaRPr lang="en-US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/>
          <a:p>
            <a:pPr marL="444500" indent="-4445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Salah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kriteria</a:t>
            </a:r>
            <a:r>
              <a:rPr lang="en-US" sz="2400" b="1" dirty="0"/>
              <a:t> </a:t>
            </a:r>
            <a:r>
              <a:rPr lang="en-US" sz="2400" b="1" dirty="0" err="1"/>
              <a:t>penting</a:t>
            </a:r>
            <a:r>
              <a:rPr lang="en-US" sz="2400" b="1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b="1" dirty="0" err="1"/>
              <a:t>antarmuka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yang </a:t>
            </a:r>
            <a:r>
              <a:rPr lang="en-US" sz="2400" b="1" dirty="0" err="1" smtClean="0"/>
              <a:t>menarik</a:t>
            </a:r>
            <a:endParaRPr lang="id-ID" sz="2400" b="1" dirty="0" smtClean="0"/>
          </a:p>
          <a:p>
            <a:pPr marL="444500" indent="-4445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perancang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 err="1"/>
              <a:t>Jiwa</a:t>
            </a:r>
            <a:r>
              <a:rPr lang="en-US" sz="2000" b="1" dirty="0"/>
              <a:t> </a:t>
            </a:r>
            <a:r>
              <a:rPr lang="en-US" sz="2000" b="1" dirty="0" err="1"/>
              <a:t>seni</a:t>
            </a:r>
            <a:r>
              <a:rPr lang="en-US" sz="2000" b="1" dirty="0"/>
              <a:t> yang </a:t>
            </a:r>
            <a:r>
              <a:rPr lang="en-US" sz="2000" b="1" dirty="0" err="1"/>
              <a:t>memadai</a:t>
            </a:r>
            <a:endParaRPr lang="en-US" sz="2000" b="1" dirty="0"/>
          </a:p>
          <a:p>
            <a:pPr lvl="1" algn="just">
              <a:lnSpc>
                <a:spcPct val="90000"/>
              </a:lnSpc>
            </a:pPr>
            <a:r>
              <a:rPr lang="en-US" sz="2000" b="1" dirty="0" err="1"/>
              <a:t>Mengetahui</a:t>
            </a:r>
            <a:r>
              <a:rPr lang="en-US" sz="2000" b="1" dirty="0"/>
              <a:t> </a:t>
            </a:r>
            <a:r>
              <a:rPr lang="en-US" sz="2000" b="1" dirty="0" err="1"/>
              <a:t>selera</a:t>
            </a:r>
            <a:r>
              <a:rPr lang="en-US" sz="2000" b="1" dirty="0"/>
              <a:t> user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umum</a:t>
            </a:r>
            <a:endParaRPr lang="en-US" sz="2000" b="1" dirty="0"/>
          </a:p>
          <a:p>
            <a:pPr marL="444500" indent="-4445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/>
              <a:t>perancang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b="1" dirty="0"/>
              <a:t>HARUS</a:t>
            </a:r>
            <a:r>
              <a:rPr lang="en-US" sz="2400" dirty="0"/>
              <a:t> </a:t>
            </a:r>
            <a:r>
              <a:rPr lang="en-US" sz="2400" b="1" dirty="0" err="1"/>
              <a:t>mendokumentasikan</a:t>
            </a:r>
            <a:r>
              <a:rPr lang="en-US" sz="2400" dirty="0"/>
              <a:t> </a:t>
            </a:r>
            <a:r>
              <a:rPr lang="en-US" sz="2400" b="1" dirty="0" err="1"/>
              <a:t>semua</a:t>
            </a:r>
            <a:r>
              <a:rPr lang="en-US" sz="2400" b="1" dirty="0"/>
              <a:t> </a:t>
            </a:r>
            <a:r>
              <a:rPr lang="en-US" sz="2400" b="1" dirty="0" err="1"/>
              <a:t>pekerjaan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kerjakan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b="1" dirty="0" err="1"/>
              <a:t>bahan</a:t>
            </a:r>
            <a:r>
              <a:rPr lang="en-US" sz="2400" b="1" dirty="0"/>
              <a:t> </a:t>
            </a:r>
            <a:r>
              <a:rPr lang="en-US" sz="2400" b="1" dirty="0" err="1"/>
              <a:t>evaluasi</a:t>
            </a:r>
            <a:r>
              <a:rPr lang="en-US" sz="2400" b="1" dirty="0"/>
              <a:t> </a:t>
            </a:r>
            <a:r>
              <a:rPr lang="en-US" sz="2400" b="1" dirty="0" err="1"/>
              <a:t>pembuatan</a:t>
            </a:r>
            <a:r>
              <a:rPr lang="en-US" sz="2400" b="1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baru</a:t>
            </a:r>
            <a:r>
              <a:rPr lang="en-US" sz="2400" b="1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memperbaiki</a:t>
            </a:r>
            <a:r>
              <a:rPr lang="en-US" sz="2400" b="1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</a:t>
            </a:r>
            <a:r>
              <a:rPr lang="en-US" sz="2400" b="1" dirty="0" err="1" smtClean="0"/>
              <a:t>sebelumnya</a:t>
            </a:r>
            <a:endParaRPr lang="id-ID" sz="2400" b="1" dirty="0"/>
          </a:p>
          <a:p>
            <a:pPr marL="444500" indent="-4445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id-ID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id-ID" b="1" dirty="0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ROGRAM </a:t>
            </a:r>
            <a:r>
              <a:rPr lang="en-US" b="1" dirty="0">
                <a:solidFill>
                  <a:srgbClr val="FF0000"/>
                </a:solidFill>
              </a:rPr>
              <a:t>YANG DIBUAT BUKAN UNTUK ANDA, NAMUN UNTUK ORANG LAIN</a:t>
            </a:r>
          </a:p>
        </p:txBody>
      </p:sp>
    </p:spTree>
    <p:extLst>
      <p:ext uri="{BB962C8B-B14F-4D97-AF65-F5344CB8AC3E}">
        <p14:creationId xmlns:p14="http://schemas.microsoft.com/office/powerpoint/2010/main" val="40685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Piranti</a:t>
            </a:r>
            <a:r>
              <a:rPr lang="en-US" b="1" dirty="0"/>
              <a:t> </a:t>
            </a:r>
            <a:r>
              <a:rPr lang="en-US" b="1" dirty="0" err="1"/>
              <a:t>Keluaran</a:t>
            </a:r>
            <a:r>
              <a:rPr lang="en-US" b="1" dirty="0"/>
              <a:t>: </a:t>
            </a:r>
            <a:r>
              <a:rPr lang="en-US" b="1" i="1" dirty="0" err="1"/>
              <a:t>Layar</a:t>
            </a:r>
            <a:r>
              <a:rPr lang="en-US" b="1" i="1" dirty="0"/>
              <a:t> </a:t>
            </a:r>
            <a:r>
              <a:rPr lang="en-US" b="1" i="1" dirty="0" err="1"/>
              <a:t>Tampilan</a:t>
            </a:r>
            <a:r>
              <a:rPr lang="en-US" b="1" i="1" dirty="0"/>
              <a:t> (1)</a:t>
            </a:r>
            <a:endParaRPr lang="en-US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 err="1"/>
              <a:t>Layar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sumber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keterbatasan</a:t>
            </a:r>
            <a:r>
              <a:rPr lang="en-US" b="1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b="1" dirty="0" err="1"/>
              <a:t>kertas</a:t>
            </a:r>
            <a:r>
              <a:rPr lang="en-US" dirty="0"/>
              <a:t>. </a:t>
            </a:r>
            <a:endParaRPr lang="id-ID" dirty="0" smtClean="0"/>
          </a:p>
          <a:p>
            <a:pPr algn="just">
              <a:lnSpc>
                <a:spcPct val="80000"/>
              </a:lnSpc>
            </a:pPr>
            <a:r>
              <a:rPr lang="en-US" dirty="0" smtClean="0"/>
              <a:t>3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Pengingat</a:t>
            </a:r>
            <a:r>
              <a:rPr lang="en-US" b="1" dirty="0"/>
              <a:t> digital (</a:t>
            </a:r>
            <a:r>
              <a:rPr lang="en-US" b="1" i="1" dirty="0"/>
              <a:t>frame buffer</a:t>
            </a:r>
            <a:r>
              <a:rPr lang="en-US" b="1" dirty="0"/>
              <a:t>)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Layar</a:t>
            </a:r>
            <a:r>
              <a:rPr lang="en-US" b="1" dirty="0"/>
              <a:t> </a:t>
            </a:r>
            <a:r>
              <a:rPr lang="en-US" b="1" dirty="0" err="1"/>
              <a:t>penampil</a:t>
            </a:r>
            <a:endParaRPr lang="en-US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Pengendali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(</a:t>
            </a:r>
            <a:r>
              <a:rPr lang="en-US" b="1" i="1" dirty="0"/>
              <a:t>display controller</a:t>
            </a:r>
            <a:r>
              <a:rPr lang="en-US" b="1" dirty="0"/>
              <a:t>)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Ada </a:t>
            </a:r>
            <a:r>
              <a:rPr lang="en-US" dirty="0"/>
              <a:t>2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penampilan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i="1" dirty="0"/>
              <a:t>Vector display</a:t>
            </a:r>
            <a:r>
              <a:rPr lang="en-US" i="1" dirty="0"/>
              <a:t>;</a:t>
            </a:r>
            <a:r>
              <a:rPr lang="en-US" dirty="0"/>
              <a:t> </a:t>
            </a:r>
            <a:r>
              <a:rPr lang="en-US" dirty="0" err="1"/>
              <a:t>pengingat</a:t>
            </a:r>
            <a:r>
              <a:rPr lang="en-US" dirty="0"/>
              <a:t> </a:t>
            </a:r>
            <a:r>
              <a:rPr lang="en-US" dirty="0" err="1"/>
              <a:t>digitalnya</a:t>
            </a:r>
            <a:r>
              <a:rPr lang="en-US" dirty="0"/>
              <a:t> </a:t>
            </a:r>
            <a:r>
              <a:rPr lang="en-US" b="1" dirty="0" err="1"/>
              <a:t>berisi</a:t>
            </a:r>
            <a:r>
              <a:rPr lang="en-US" b="1" dirty="0"/>
              <a:t> </a:t>
            </a:r>
            <a:r>
              <a:rPr lang="en-US" b="1" dirty="0" err="1"/>
              <a:t>daftar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program </a:t>
            </a:r>
            <a:r>
              <a:rPr lang="en-US" b="1" dirty="0" err="1"/>
              <a:t>tampilan</a:t>
            </a:r>
            <a:endParaRPr lang="en-US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i="1" dirty="0"/>
              <a:t>Raster display</a:t>
            </a:r>
            <a:r>
              <a:rPr lang="en-US" i="1" dirty="0"/>
              <a:t>;</a:t>
            </a:r>
            <a:r>
              <a:rPr lang="en-US" dirty="0"/>
              <a:t> </a:t>
            </a:r>
            <a:r>
              <a:rPr lang="en-US" b="1" dirty="0" err="1"/>
              <a:t>garis</a:t>
            </a:r>
            <a:r>
              <a:rPr lang="en-US" b="1" dirty="0"/>
              <a:t>, </a:t>
            </a:r>
            <a:r>
              <a:rPr lang="en-US" b="1" dirty="0" err="1"/>
              <a:t>karakter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bentuk-bentuk</a:t>
            </a:r>
            <a:r>
              <a:rPr lang="en-US" b="1" dirty="0"/>
              <a:t> lain </a:t>
            </a:r>
            <a:r>
              <a:rPr lang="en-US" dirty="0" err="1"/>
              <a:t>digambar</a:t>
            </a:r>
            <a:r>
              <a:rPr lang="en-US" dirty="0"/>
              <a:t>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komponen</a:t>
            </a:r>
            <a:r>
              <a:rPr lang="en-US" b="1" dirty="0"/>
              <a:t> </a:t>
            </a:r>
            <a:r>
              <a:rPr lang="en-US" b="1" dirty="0" err="1"/>
              <a:t>terkecilnya</a:t>
            </a:r>
            <a:r>
              <a:rPr lang="en-US" b="1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i="1" dirty="0"/>
              <a:t>pixel</a:t>
            </a:r>
          </a:p>
        </p:txBody>
      </p:sp>
    </p:spTree>
    <p:extLst>
      <p:ext uri="{BB962C8B-B14F-4D97-AF65-F5344CB8AC3E}">
        <p14:creationId xmlns:p14="http://schemas.microsoft.com/office/powerpoint/2010/main" val="24622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Piranti</a:t>
            </a:r>
            <a:r>
              <a:rPr lang="en-US" b="1" dirty="0"/>
              <a:t> </a:t>
            </a:r>
            <a:r>
              <a:rPr lang="en-US" b="1" dirty="0" err="1"/>
              <a:t>Keluaran</a:t>
            </a:r>
            <a:r>
              <a:rPr lang="en-US" b="1" dirty="0"/>
              <a:t>: </a:t>
            </a:r>
            <a:r>
              <a:rPr lang="en-US" b="1" i="1" dirty="0" err="1"/>
              <a:t>Layar</a:t>
            </a:r>
            <a:r>
              <a:rPr lang="en-US" b="1" i="1" dirty="0"/>
              <a:t> </a:t>
            </a:r>
            <a:r>
              <a:rPr lang="en-US" b="1" i="1" dirty="0" err="1"/>
              <a:t>Tampilan</a:t>
            </a:r>
            <a:r>
              <a:rPr lang="en-US" b="1" i="1" dirty="0"/>
              <a:t>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254248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 err="1"/>
              <a:t>Layar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, </a:t>
            </a:r>
            <a:r>
              <a:rPr lang="en-US" dirty="0" err="1" smtClean="0"/>
              <a:t>pada</a:t>
            </a:r>
            <a:r>
              <a:rPr lang="id-ID" dirty="0" smtClean="0"/>
              <a:t> </a:t>
            </a:r>
            <a:r>
              <a:rPr lang="en-US" dirty="0" err="1" smtClean="0"/>
              <a:t>umumnya</a:t>
            </a:r>
            <a:r>
              <a:rPr lang="id-ID" dirty="0" smtClean="0"/>
              <a:t> </a:t>
            </a:r>
            <a:r>
              <a:rPr lang="id-ID" b="1" dirty="0" smtClean="0"/>
              <a:t>m</a:t>
            </a:r>
            <a:r>
              <a:rPr lang="en-US" b="1" dirty="0" err="1" smtClean="0"/>
              <a:t>emiliki</a:t>
            </a:r>
            <a:r>
              <a:rPr lang="en-US" b="1" dirty="0" smtClean="0"/>
              <a:t> </a:t>
            </a:r>
            <a:r>
              <a:rPr lang="en-US" b="1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stabil</a:t>
            </a:r>
            <a:endParaRPr lang="en-US" sz="2800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Timbul</a:t>
            </a:r>
            <a:r>
              <a:rPr lang="en-US" sz="2800" b="1" dirty="0"/>
              <a:t> </a:t>
            </a:r>
            <a:r>
              <a:rPr lang="en-US" sz="2800" b="1" dirty="0" err="1"/>
              <a:t>kedip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/>
              <a:t>saat</a:t>
            </a:r>
            <a:r>
              <a:rPr lang="en-US" sz="2800" b="1" dirty="0"/>
              <a:t> </a:t>
            </a:r>
            <a:r>
              <a:rPr lang="en-US" sz="2800" b="1" dirty="0" err="1"/>
              <a:t>gambar</a:t>
            </a:r>
            <a:r>
              <a:rPr lang="en-US" sz="2800" b="1" dirty="0"/>
              <a:t> di </a:t>
            </a:r>
            <a:r>
              <a:rPr lang="en-US" sz="2800" b="1" i="1" dirty="0"/>
              <a:t>refresh</a:t>
            </a:r>
            <a:endParaRPr lang="en-US" sz="2800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Upayakan</a:t>
            </a:r>
            <a:r>
              <a:rPr lang="en-US" sz="2800" b="1" dirty="0"/>
              <a:t> </a:t>
            </a:r>
            <a:r>
              <a:rPr lang="en-US" sz="2800" b="1" dirty="0" err="1"/>
              <a:t>gambar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b="1" dirty="0" err="1"/>
              <a:t>relatif</a:t>
            </a:r>
            <a:r>
              <a:rPr lang="en-US" sz="2800" dirty="0"/>
              <a:t> </a:t>
            </a:r>
            <a:r>
              <a:rPr lang="en-US" sz="2800" b="1" dirty="0" err="1"/>
              <a:t>memiliki</a:t>
            </a:r>
            <a:r>
              <a:rPr lang="en-US" sz="2800" b="1" dirty="0"/>
              <a:t> </a:t>
            </a:r>
            <a:r>
              <a:rPr lang="en-US" sz="2800" b="1" dirty="0" err="1"/>
              <a:t>kontras</a:t>
            </a:r>
            <a:r>
              <a:rPr lang="en-US" sz="2800" dirty="0"/>
              <a:t> yang </a:t>
            </a:r>
            <a:r>
              <a:rPr lang="en-US" sz="2800" b="1" dirty="0" err="1" smtClean="0"/>
              <a:t>rendah</a:t>
            </a:r>
            <a:endParaRPr lang="id-ID" sz="2800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warna</a:t>
            </a:r>
            <a:r>
              <a:rPr lang="en-US" sz="2800" b="1" dirty="0" smtClean="0"/>
              <a:t> </a:t>
            </a:r>
            <a:r>
              <a:rPr lang="en-US" sz="2800" b="1" dirty="0" err="1"/>
              <a:t>hijau</a:t>
            </a:r>
            <a:r>
              <a:rPr lang="en-US" sz="2800" b="1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 smtClean="0"/>
              <a:t>hijau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tua</a:t>
            </a:r>
            <a:r>
              <a:rPr lang="en-US" sz="2800" b="1" dirty="0" smtClean="0"/>
              <a:t> paling </a:t>
            </a:r>
            <a:r>
              <a:rPr lang="en-US" sz="2800" b="1" dirty="0" err="1"/>
              <a:t>sulit</a:t>
            </a:r>
            <a:r>
              <a:rPr lang="en-US" sz="2800" b="1" dirty="0"/>
              <a:t> </a:t>
            </a:r>
            <a:r>
              <a:rPr lang="en-US" sz="2800" b="1" dirty="0" err="1"/>
              <a:t>dioptimalkan</a:t>
            </a:r>
            <a:endParaRPr lang="en-US" sz="2800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Dipengaruhi</a:t>
            </a:r>
            <a:r>
              <a:rPr lang="en-US" sz="2800" dirty="0"/>
              <a:t> </a:t>
            </a:r>
            <a:r>
              <a:rPr lang="en-US" sz="2800" b="1" dirty="0" err="1" smtClean="0"/>
              <a:t>faktor-faktor</a:t>
            </a:r>
            <a:r>
              <a:rPr lang="en-US" sz="2800" b="1" dirty="0" smtClean="0"/>
              <a:t> </a:t>
            </a:r>
            <a:r>
              <a:rPr lang="en-US" sz="2800" b="1" dirty="0" err="1"/>
              <a:t>lingkungan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b="1" dirty="0" err="1"/>
              <a:t>refleksi</a:t>
            </a:r>
            <a:r>
              <a:rPr lang="en-US" sz="2800" b="1" dirty="0"/>
              <a:t>, </a:t>
            </a:r>
            <a:r>
              <a:rPr lang="en-US" sz="2800" b="1" dirty="0" err="1"/>
              <a:t>posisi</a:t>
            </a:r>
            <a:r>
              <a:rPr lang="en-US" sz="2800" b="1" dirty="0"/>
              <a:t> user, </a:t>
            </a:r>
            <a:r>
              <a:rPr lang="en-US" sz="2800" b="1" dirty="0" err="1"/>
              <a:t>cahaya</a:t>
            </a:r>
            <a:r>
              <a:rPr lang="en-US" sz="2800" b="1" dirty="0"/>
              <a:t> </a:t>
            </a:r>
            <a:r>
              <a:rPr lang="en-US" sz="2800" b="1" dirty="0" err="1"/>
              <a:t>ruangan</a:t>
            </a:r>
            <a:r>
              <a:rPr lang="en-US" sz="2800" dirty="0"/>
              <a:t>, </a:t>
            </a:r>
            <a:r>
              <a:rPr lang="en-US" sz="2800" dirty="0" err="1"/>
              <a:t>dll</a:t>
            </a:r>
            <a:r>
              <a:rPr lang="en-US" sz="2800" dirty="0"/>
              <a:t>)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Rentan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b="1" dirty="0" err="1"/>
              <a:t>naik</a:t>
            </a:r>
            <a:r>
              <a:rPr lang="en-US" sz="2800" b="1" dirty="0"/>
              <a:t> </a:t>
            </a:r>
            <a:r>
              <a:rPr lang="en-US" sz="2800" b="1" dirty="0" err="1"/>
              <a:t>turunnya</a:t>
            </a:r>
            <a:r>
              <a:rPr lang="en-US" sz="2800" b="1" dirty="0"/>
              <a:t> </a:t>
            </a:r>
            <a:r>
              <a:rPr lang="en-US" sz="2800" b="1" dirty="0" err="1" smtClean="0"/>
              <a:t>tegangan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listrik</a:t>
            </a:r>
            <a:endParaRPr lang="en-US" sz="2800" b="1" dirty="0" smtClean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membuat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cepat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lelah</a:t>
            </a:r>
            <a:endParaRPr lang="en-US" sz="2800" b="1" dirty="0" smtClean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b="1" dirty="0" err="1"/>
              <a:t>layar</a:t>
            </a:r>
            <a:r>
              <a:rPr lang="en-US" sz="2800" b="1" dirty="0"/>
              <a:t> CRT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b="1" dirty="0" err="1"/>
              <a:t>menimbulkan</a:t>
            </a:r>
            <a:r>
              <a:rPr lang="en-US" sz="2800" b="1" dirty="0"/>
              <a:t> </a:t>
            </a:r>
            <a:r>
              <a:rPr lang="en-US" sz="2800" b="1" dirty="0" err="1"/>
              <a:t>radiasi</a:t>
            </a:r>
            <a:r>
              <a:rPr lang="en-US" sz="2800" b="1" dirty="0"/>
              <a:t> </a:t>
            </a:r>
            <a:r>
              <a:rPr lang="en-US" sz="2800" b="1" dirty="0" err="1"/>
              <a:t>gelombang</a:t>
            </a:r>
            <a:r>
              <a:rPr lang="en-US" sz="2800" b="1" dirty="0"/>
              <a:t> </a:t>
            </a:r>
            <a:r>
              <a:rPr lang="en-US" sz="2800" b="1" dirty="0" err="1"/>
              <a:t>elektromagnetik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654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Piranti</a:t>
            </a:r>
            <a:r>
              <a:rPr lang="en-US" b="1" dirty="0"/>
              <a:t> </a:t>
            </a:r>
            <a:r>
              <a:rPr lang="en-US" b="1" dirty="0" err="1"/>
              <a:t>Keluaran</a:t>
            </a:r>
            <a:r>
              <a:rPr lang="en-US" b="1" dirty="0"/>
              <a:t>: </a:t>
            </a:r>
            <a:r>
              <a:rPr lang="en-US" b="1" i="1" dirty="0" err="1"/>
              <a:t>Pedoman</a:t>
            </a:r>
            <a:r>
              <a:rPr lang="en-US" b="1" i="1" dirty="0"/>
              <a:t> </a:t>
            </a:r>
            <a:r>
              <a:rPr lang="en-US" b="1" i="1" dirty="0" err="1"/>
              <a:t>Warna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warna</a:t>
            </a:r>
            <a:r>
              <a:rPr lang="en-US" sz="2400" b="1" dirty="0"/>
              <a:t> yang ideal </a:t>
            </a:r>
            <a:r>
              <a:rPr lang="en-US" sz="2400" b="1" dirty="0" err="1"/>
              <a:t>maksimum</a:t>
            </a:r>
            <a:r>
              <a:rPr lang="en-US" sz="2400" b="1" dirty="0"/>
              <a:t> 5-10</a:t>
            </a:r>
          </a:p>
          <a:p>
            <a:pPr algn="just">
              <a:lnSpc>
                <a:spcPct val="80000"/>
              </a:lnSpc>
            </a:pPr>
            <a:r>
              <a:rPr lang="en-US" sz="2400" b="1" dirty="0"/>
              <a:t>Retina </a:t>
            </a:r>
            <a:r>
              <a:rPr lang="en-US" sz="2400" b="1" dirty="0" err="1"/>
              <a:t>mata</a:t>
            </a:r>
            <a:r>
              <a:rPr lang="en-US" sz="2400" b="1" dirty="0"/>
              <a:t> </a:t>
            </a:r>
            <a:r>
              <a:rPr lang="en-US" sz="2400" b="1" dirty="0" err="1"/>
              <a:t>manusia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sensitif</a:t>
            </a:r>
            <a:r>
              <a:rPr lang="en-US" sz="2400" b="1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b="1" dirty="0" err="1"/>
              <a:t>warna</a:t>
            </a:r>
            <a:r>
              <a:rPr lang="en-US" sz="2400" b="1" dirty="0"/>
              <a:t> </a:t>
            </a:r>
            <a:r>
              <a:rPr lang="en-US" sz="2400" b="1" dirty="0" err="1"/>
              <a:t>merah</a:t>
            </a:r>
            <a:r>
              <a:rPr lang="en-US" sz="2400" b="1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 err="1"/>
              <a:t>hijau</a:t>
            </a:r>
            <a:r>
              <a:rPr lang="en-US" sz="2400" dirty="0"/>
              <a:t>,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sebab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b="1" dirty="0" err="1"/>
              <a:t>informasi</a:t>
            </a:r>
            <a:r>
              <a:rPr lang="en-US" sz="2400" dirty="0"/>
              <a:t> yang </a:t>
            </a:r>
            <a:r>
              <a:rPr lang="en-US" sz="2400" b="1" dirty="0" err="1"/>
              <a:t>dimasukkan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mencari</a:t>
            </a:r>
            <a:r>
              <a:rPr lang="en-US" sz="2400" b="1" dirty="0"/>
              <a:t> </a:t>
            </a:r>
            <a:r>
              <a:rPr lang="en-US" sz="2400" b="1" dirty="0" err="1"/>
              <a:t>perhatian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menggunakan</a:t>
            </a:r>
            <a:r>
              <a:rPr lang="en-US" sz="2400" b="1" dirty="0"/>
              <a:t> </a:t>
            </a:r>
            <a:r>
              <a:rPr lang="en-US" sz="2400" b="1" dirty="0" err="1"/>
              <a:t>warna</a:t>
            </a:r>
            <a:r>
              <a:rPr lang="en-US" sz="2400" b="1" dirty="0"/>
              <a:t> </a:t>
            </a:r>
            <a:r>
              <a:rPr lang="en-US" sz="2400" b="1" dirty="0" err="1"/>
              <a:t>tersebut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walaupun</a:t>
            </a:r>
            <a:r>
              <a:rPr lang="en-US" sz="2400" dirty="0"/>
              <a:t> </a:t>
            </a:r>
            <a:r>
              <a:rPr lang="en-US" sz="2400" b="1" dirty="0" err="1"/>
              <a:t>ada</a:t>
            </a:r>
            <a:r>
              <a:rPr lang="en-US" sz="2400" b="1" dirty="0"/>
              <a:t> </a:t>
            </a:r>
            <a:r>
              <a:rPr lang="en-US" sz="2400" b="1" dirty="0" err="1"/>
              <a:t>stereotip</a:t>
            </a:r>
            <a:r>
              <a:rPr lang="en-US" sz="2400" b="1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b="1" dirty="0" err="1"/>
              <a:t>merah</a:t>
            </a:r>
            <a:r>
              <a:rPr lang="en-US" sz="2400" dirty="0"/>
              <a:t> </a:t>
            </a:r>
            <a:r>
              <a:rPr lang="en-US" sz="2400" b="1" dirty="0" err="1"/>
              <a:t>berarti</a:t>
            </a:r>
            <a:r>
              <a:rPr lang="en-US" sz="2400" b="1" dirty="0"/>
              <a:t> </a:t>
            </a:r>
            <a:r>
              <a:rPr lang="en-US" sz="2400" b="1" dirty="0" err="1"/>
              <a:t>bahaya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salah</a:t>
            </a:r>
            <a:r>
              <a:rPr lang="en-US" sz="2400" dirty="0"/>
              <a:t>). </a:t>
            </a:r>
            <a:endParaRPr lang="id-ID" sz="2400" dirty="0" smtClean="0"/>
          </a:p>
          <a:p>
            <a:pPr algn="just">
              <a:lnSpc>
                <a:spcPct val="80000"/>
              </a:lnSpc>
            </a:pPr>
            <a:r>
              <a:rPr lang="en-US" sz="2400" b="1" dirty="0" err="1" smtClean="0"/>
              <a:t>Warna</a:t>
            </a:r>
            <a:r>
              <a:rPr lang="en-US" sz="2400" b="1" dirty="0" smtClean="0"/>
              <a:t> </a:t>
            </a:r>
            <a:r>
              <a:rPr lang="en-US" sz="2400" b="1" dirty="0" err="1"/>
              <a:t>kuning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biru</a:t>
            </a:r>
            <a:r>
              <a:rPr lang="en-US" sz="2400" b="1" dirty="0"/>
              <a:t> </a:t>
            </a:r>
            <a:r>
              <a:rPr lang="en-US" sz="2400" dirty="0" err="1"/>
              <a:t>bagus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warna-warna</a:t>
            </a:r>
            <a:r>
              <a:rPr lang="en-US" sz="2400" b="1" dirty="0"/>
              <a:t> </a:t>
            </a:r>
            <a:r>
              <a:rPr lang="en-US" sz="2400" b="1" dirty="0" err="1"/>
              <a:t>periperal</a:t>
            </a:r>
            <a:endParaRPr lang="en-US" sz="2400" b="1" dirty="0"/>
          </a:p>
          <a:p>
            <a:pPr algn="just">
              <a:lnSpc>
                <a:spcPct val="80000"/>
              </a:lnSpc>
            </a:pPr>
            <a:r>
              <a:rPr lang="en-US" sz="2400" b="1" dirty="0" err="1"/>
              <a:t>Biru</a:t>
            </a:r>
            <a:r>
              <a:rPr lang="en-US" sz="2400" dirty="0"/>
              <a:t> </a:t>
            </a:r>
            <a:r>
              <a:rPr lang="en-US" sz="2400" dirty="0" err="1"/>
              <a:t>sebaiknya</a:t>
            </a:r>
            <a:r>
              <a:rPr lang="en-US" sz="2400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dipakai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teks</a:t>
            </a:r>
            <a:r>
              <a:rPr lang="en-US" sz="2400" dirty="0"/>
              <a:t> yang </a:t>
            </a:r>
            <a:r>
              <a:rPr lang="en-US" sz="2400" b="1" dirty="0" err="1"/>
              <a:t>menyatakan</a:t>
            </a:r>
            <a:r>
              <a:rPr lang="en-US" sz="2400" b="1" dirty="0"/>
              <a:t> </a:t>
            </a:r>
            <a:r>
              <a:rPr lang="en-US" sz="2400" b="1" dirty="0" err="1"/>
              <a:t>pusat</a:t>
            </a:r>
            <a:r>
              <a:rPr lang="en-US" sz="2400" b="1" dirty="0"/>
              <a:t> </a:t>
            </a:r>
            <a:r>
              <a:rPr lang="en-US" sz="2400" b="1" dirty="0" err="1"/>
              <a:t>perhatian</a:t>
            </a:r>
            <a:r>
              <a:rPr lang="en-US" sz="2400" dirty="0"/>
              <a:t>. </a:t>
            </a:r>
            <a:r>
              <a:rPr lang="en-US" sz="2400" b="1" dirty="0" err="1"/>
              <a:t>Biru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b="1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warna</a:t>
            </a:r>
            <a:r>
              <a:rPr lang="en-US" sz="2400" b="1" dirty="0"/>
              <a:t> </a:t>
            </a:r>
            <a:r>
              <a:rPr lang="en-US" sz="2400" b="1" dirty="0" err="1"/>
              <a:t>latar</a:t>
            </a:r>
            <a:r>
              <a:rPr lang="en-US" sz="2400" b="1" dirty="0"/>
              <a:t> </a:t>
            </a:r>
            <a:r>
              <a:rPr lang="en-US" sz="2400" b="1" dirty="0" err="1"/>
              <a:t>belakang</a:t>
            </a:r>
            <a:endParaRPr lang="en-US" sz="2400" b="1" dirty="0"/>
          </a:p>
          <a:p>
            <a:pPr algn="just">
              <a:lnSpc>
                <a:spcPct val="80000"/>
              </a:lnSpc>
            </a:pPr>
            <a:r>
              <a:rPr lang="en-US" sz="2400" b="1" dirty="0" err="1"/>
              <a:t>Pasangan</a:t>
            </a:r>
            <a:r>
              <a:rPr lang="en-US" sz="2400" b="1" dirty="0"/>
              <a:t> </a:t>
            </a:r>
            <a:r>
              <a:rPr lang="en-US" sz="2400" b="1" dirty="0" err="1"/>
              <a:t>warna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saling</a:t>
            </a:r>
            <a:r>
              <a:rPr lang="en-US" sz="2400" b="1" dirty="0"/>
              <a:t> </a:t>
            </a:r>
            <a:r>
              <a:rPr lang="en-US" sz="2400" b="1" dirty="0" err="1"/>
              <a:t>berkomplemen</a:t>
            </a:r>
            <a:r>
              <a:rPr lang="en-US" sz="2400" b="1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 err="1"/>
              <a:t>merah</a:t>
            </a:r>
            <a:r>
              <a:rPr lang="en-US" sz="2400" b="1" dirty="0"/>
              <a:t>/</a:t>
            </a:r>
            <a:r>
              <a:rPr lang="en-US" sz="2400" b="1" dirty="0" err="1"/>
              <a:t>hijau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kuning</a:t>
            </a:r>
            <a:r>
              <a:rPr lang="en-US" sz="2400" b="1" dirty="0"/>
              <a:t>/</a:t>
            </a:r>
            <a:r>
              <a:rPr lang="en-US" sz="2400" b="1" dirty="0" err="1"/>
              <a:t>biru</a:t>
            </a:r>
            <a:endParaRPr lang="en-US" sz="2400" b="1" dirty="0"/>
          </a:p>
          <a:p>
            <a:pPr algn="just">
              <a:lnSpc>
                <a:spcPct val="80000"/>
              </a:lnSpc>
            </a:pPr>
            <a:r>
              <a:rPr lang="en-US" sz="2400" b="1" dirty="0" err="1"/>
              <a:t>Hindari</a:t>
            </a:r>
            <a:r>
              <a:rPr lang="en-US" sz="2400" b="1" dirty="0"/>
              <a:t> </a:t>
            </a:r>
            <a:r>
              <a:rPr lang="en-US" sz="2400" b="1" dirty="0" err="1"/>
              <a:t>warna</a:t>
            </a:r>
            <a:r>
              <a:rPr lang="en-US" sz="2400" b="1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/>
              <a:t>tingkat</a:t>
            </a:r>
            <a:r>
              <a:rPr lang="en-US" sz="2400" b="1" dirty="0"/>
              <a:t> </a:t>
            </a:r>
            <a:r>
              <a:rPr lang="en-US" sz="2400" b="1" dirty="0" err="1"/>
              <a:t>luminansinya</a:t>
            </a:r>
            <a:r>
              <a:rPr lang="en-US" sz="2400" b="1" dirty="0"/>
              <a:t> </a:t>
            </a:r>
            <a:r>
              <a:rPr lang="en-US" sz="2400" b="1" dirty="0" err="1"/>
              <a:t>rendah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/>
              <a:t>orang </a:t>
            </a:r>
            <a:r>
              <a:rPr lang="en-US" sz="2400" b="1" dirty="0" err="1"/>
              <a:t>tua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004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5400" b="1" dirty="0">
                <a:solidFill>
                  <a:srgbClr val="FF0000"/>
                </a:solidFill>
              </a:rPr>
              <a:t>Aspek </a:t>
            </a:r>
            <a:r>
              <a:rPr lang="id-ID" sz="5400" b="1" dirty="0" smtClean="0">
                <a:solidFill>
                  <a:srgbClr val="FF0000"/>
                </a:solidFill>
              </a:rPr>
              <a:t>Ergonomi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64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Ergonomi</a:t>
            </a:r>
            <a:endParaRPr lang="en-US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b="1" dirty="0" err="1"/>
              <a:t>bidang</a:t>
            </a:r>
            <a:r>
              <a:rPr lang="en-US" sz="2400" b="1" dirty="0"/>
              <a:t> </a:t>
            </a:r>
            <a:r>
              <a:rPr lang="en-US" sz="2400" b="1" dirty="0" err="1"/>
              <a:t>studi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mencari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 smtClean="0"/>
              <a:t>menangani</a:t>
            </a:r>
            <a:r>
              <a:rPr lang="en-US" sz="2400" b="1" dirty="0" smtClean="0"/>
              <a:t> </a:t>
            </a:r>
            <a:r>
              <a:rPr lang="en-US" sz="2400" b="1" dirty="0" err="1"/>
              <a:t>desain</a:t>
            </a:r>
            <a:r>
              <a:rPr lang="en-US" sz="2400" b="1" dirty="0"/>
              <a:t> </a:t>
            </a:r>
            <a:r>
              <a:rPr lang="en-US" sz="2400" b="1" dirty="0" err="1" smtClean="0"/>
              <a:t>peralatan</a:t>
            </a:r>
            <a:r>
              <a:rPr lang="en-US" sz="2400" b="1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 err="1" smtClean="0"/>
              <a:t>tugas-tugas</a:t>
            </a:r>
            <a:r>
              <a:rPr lang="id-ID" sz="2400" dirty="0" smtClean="0"/>
              <a:t> </a:t>
            </a:r>
            <a:r>
              <a:rPr lang="en-US" sz="2400" dirty="0" smtClean="0"/>
              <a:t>yang </a:t>
            </a:r>
            <a:r>
              <a:rPr lang="en-US" sz="2400" b="1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/>
              <a:t>kapabilitas</a:t>
            </a:r>
            <a:r>
              <a:rPr lang="en-US" sz="2400" b="1" dirty="0"/>
              <a:t> </a:t>
            </a:r>
            <a:r>
              <a:rPr lang="en-US" sz="2400" b="1" dirty="0" err="1"/>
              <a:t>manusia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 smtClean="0"/>
              <a:t>limitnya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Faktor</a:t>
            </a:r>
            <a:r>
              <a:rPr lang="en-US" sz="2400" b="1" dirty="0"/>
              <a:t> </a:t>
            </a:r>
            <a:r>
              <a:rPr lang="en-US" sz="2400" b="1" dirty="0" err="1"/>
              <a:t>kenyamanan</a:t>
            </a:r>
            <a:r>
              <a:rPr lang="en-US" sz="2400" b="1" dirty="0"/>
              <a:t> </a:t>
            </a:r>
            <a:r>
              <a:rPr lang="en-US" sz="2400" b="1" dirty="0" err="1"/>
              <a:t>kerja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Ergonomi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b="1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b="1" dirty="0" err="1"/>
              <a:t>keadaan</a:t>
            </a:r>
            <a:r>
              <a:rPr lang="en-US" sz="2400" b="1" dirty="0"/>
              <a:t> </a:t>
            </a:r>
            <a:r>
              <a:rPr lang="en-US" sz="2400" b="1" dirty="0" err="1"/>
              <a:t>manusia</a:t>
            </a:r>
            <a:r>
              <a:rPr lang="en-US" sz="2400" dirty="0"/>
              <a:t>, </a:t>
            </a:r>
            <a:r>
              <a:rPr lang="en-US" sz="2400" b="1" dirty="0" err="1"/>
              <a:t>baik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segi</a:t>
            </a:r>
            <a:r>
              <a:rPr lang="en-US" sz="2400" b="1" dirty="0"/>
              <a:t> </a:t>
            </a:r>
            <a:r>
              <a:rPr lang="en-US" sz="2400" b="1" dirty="0" err="1"/>
              <a:t>anatomi</a:t>
            </a:r>
            <a:r>
              <a:rPr lang="en-US" sz="2400" dirty="0"/>
              <a:t>, </a:t>
            </a:r>
            <a:r>
              <a:rPr lang="en-US" sz="2400" b="1" dirty="0" err="1"/>
              <a:t>fisiologi</a:t>
            </a:r>
            <a:r>
              <a:rPr lang="en-US" sz="2400" b="1" dirty="0"/>
              <a:t>, </a:t>
            </a:r>
            <a:r>
              <a:rPr lang="en-US" sz="2400" b="1" dirty="0" err="1"/>
              <a:t>psikologi</a:t>
            </a:r>
            <a:r>
              <a:rPr lang="en-US" sz="2400" dirty="0"/>
              <a:t>, </a:t>
            </a:r>
            <a:r>
              <a:rPr lang="en-US" sz="2400" b="1" dirty="0"/>
              <a:t>engineering</a:t>
            </a:r>
            <a:r>
              <a:rPr lang="en-US" sz="2400" dirty="0"/>
              <a:t>, </a:t>
            </a:r>
            <a:r>
              <a:rPr lang="en-US" sz="2400" b="1" dirty="0" err="1"/>
              <a:t>manajemen</a:t>
            </a:r>
            <a:r>
              <a:rPr lang="en-US" sz="2400" b="1" dirty="0"/>
              <a:t>,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desain</a:t>
            </a:r>
            <a:r>
              <a:rPr lang="en-US" sz="2400" b="1" dirty="0"/>
              <a:t>/</a:t>
            </a:r>
            <a:r>
              <a:rPr lang="en-US" sz="2400" b="1" dirty="0" err="1"/>
              <a:t>perancangan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membuat</a:t>
            </a:r>
            <a:r>
              <a:rPr lang="en-US" sz="2400" b="1" dirty="0"/>
              <a:t> </a:t>
            </a:r>
            <a:r>
              <a:rPr lang="en-US" sz="2400" b="1" dirty="0" err="1"/>
              <a:t>desain</a:t>
            </a:r>
            <a:r>
              <a:rPr lang="en-US" sz="2400" b="1" dirty="0"/>
              <a:t> </a:t>
            </a:r>
            <a:r>
              <a:rPr lang="en-US" sz="2400" b="1" dirty="0" err="1"/>
              <a:t>tugas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berguna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Aturan</a:t>
            </a:r>
            <a:r>
              <a:rPr lang="en-US" sz="2400" b="1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kebijaksanaan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b="1" dirty="0" err="1"/>
              <a:t>bekerja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/>
              <a:t>Ramah </a:t>
            </a:r>
            <a:r>
              <a:rPr lang="en-US" sz="2400" b="1" dirty="0" err="1"/>
              <a:t>penggunaan</a:t>
            </a:r>
            <a:r>
              <a:rPr lang="en-US" sz="2400" b="1" dirty="0"/>
              <a:t> </a:t>
            </a:r>
            <a:r>
              <a:rPr lang="en-US" sz="2400" dirty="0"/>
              <a:t>di </a:t>
            </a:r>
            <a:r>
              <a:rPr lang="en-US" sz="2400" b="1" dirty="0" err="1"/>
              <a:t>segala</a:t>
            </a:r>
            <a:r>
              <a:rPr lang="en-US" sz="2400" b="1" dirty="0"/>
              <a:t> </a:t>
            </a:r>
            <a:r>
              <a:rPr lang="en-US" sz="2400" b="1" dirty="0" err="1"/>
              <a:t>tempat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bidang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b="1" dirty="0" err="1"/>
              <a:t>seorang</a:t>
            </a:r>
            <a:r>
              <a:rPr lang="en-US" sz="2400" b="1" dirty="0"/>
              <a:t> </a:t>
            </a:r>
            <a:r>
              <a:rPr lang="en-US" sz="2400" b="1" dirty="0" err="1"/>
              <a:t>pekerja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 smtClean="0"/>
              <a:t>mengoperasikan</a:t>
            </a:r>
            <a:r>
              <a:rPr lang="id-ID" sz="2400" b="1" dirty="0" smtClean="0"/>
              <a:t> </a:t>
            </a:r>
            <a:r>
              <a:rPr lang="en-US" sz="2400" b="1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b="1" dirty="0" err="1"/>
              <a:t>peralatan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dijangkau</a:t>
            </a:r>
            <a:r>
              <a:rPr lang="en-US" sz="2400" b="1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 smtClean="0"/>
              <a:t>mudah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21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Ergonomi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Studi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b="1" dirty="0" err="1"/>
              <a:t>karakteristik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interaksi</a:t>
            </a:r>
            <a:endParaRPr lang="en-US" b="1" dirty="0"/>
          </a:p>
          <a:p>
            <a:pPr algn="just"/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/>
              <a:t>faktor-faktor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tujuan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HCI!</a:t>
            </a:r>
          </a:p>
          <a:p>
            <a:pPr algn="just"/>
            <a:r>
              <a:rPr lang="en-US" b="1" dirty="0" err="1"/>
              <a:t>Ergonomi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r>
              <a:rPr lang="en-US" b="1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b="1" dirty="0" err="1"/>
              <a:t>standar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pedoman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membatas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b="1" dirty="0" err="1"/>
              <a:t>mendesain</a:t>
            </a:r>
            <a:r>
              <a:rPr lang="en-US" b="1" dirty="0"/>
              <a:t> </a:t>
            </a:r>
            <a:r>
              <a:rPr lang="en-US" b="1" dirty="0" err="1"/>
              <a:t>aspek</a:t>
            </a:r>
            <a:r>
              <a:rPr lang="en-US" b="1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81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Keuntungan</a:t>
            </a:r>
            <a:r>
              <a:rPr lang="en-US" b="1" dirty="0"/>
              <a:t> </a:t>
            </a:r>
            <a:r>
              <a:rPr lang="en-US" b="1" dirty="0" err="1"/>
              <a:t>Penerapan</a:t>
            </a:r>
            <a:r>
              <a:rPr lang="en-US" b="1" dirty="0"/>
              <a:t> </a:t>
            </a:r>
            <a:r>
              <a:rPr lang="en-US" b="1" dirty="0" err="1"/>
              <a:t>Ergonomi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err="1"/>
              <a:t>Pekerja</a:t>
            </a:r>
            <a:endParaRPr 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baik</a:t>
            </a:r>
            <a:r>
              <a:rPr lang="en-US" sz="3600" b="1" dirty="0"/>
              <a:t>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mengerjakan</a:t>
            </a:r>
            <a:r>
              <a:rPr lang="en-US" sz="3600" b="1" dirty="0"/>
              <a:t> </a:t>
            </a:r>
            <a:r>
              <a:rPr lang="en-US" sz="3600" b="1" dirty="0" err="1"/>
              <a:t>tugasnya</a:t>
            </a:r>
            <a:endParaRPr lang="en-US" sz="3600" b="1" dirty="0"/>
          </a:p>
          <a:p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sehat</a:t>
            </a:r>
            <a:endParaRPr lang="en-US" sz="3600" b="1" dirty="0"/>
          </a:p>
          <a:p>
            <a:r>
              <a:rPr lang="en-US" sz="3600" b="1" dirty="0" err="1"/>
              <a:t>Meningkatkan</a:t>
            </a:r>
            <a:r>
              <a:rPr lang="en-US" sz="3600" b="1" dirty="0"/>
              <a:t> </a:t>
            </a:r>
            <a:r>
              <a:rPr lang="en-US" sz="3600" b="1" dirty="0" err="1"/>
              <a:t>kepuasan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endParaRPr lang="en-US" sz="3600" b="1" dirty="0"/>
          </a:p>
          <a:p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produktif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41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Ergonomi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b="1" dirty="0" err="1"/>
              <a:t>Meningkatkan</a:t>
            </a:r>
            <a:r>
              <a:rPr lang="en-US" sz="2600" b="1" dirty="0"/>
              <a:t> </a:t>
            </a:r>
            <a:r>
              <a:rPr lang="en-US" sz="2600" b="1" dirty="0" err="1"/>
              <a:t>kesejahteraan</a:t>
            </a:r>
            <a:r>
              <a:rPr lang="en-US" sz="2600" b="1" dirty="0"/>
              <a:t> </a:t>
            </a:r>
            <a:r>
              <a:rPr lang="en-US" sz="2600" b="1" dirty="0" err="1"/>
              <a:t>fisik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/>
              <a:t>mental</a:t>
            </a:r>
            <a:r>
              <a:rPr lang="en-US" sz="2600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b="1" dirty="0" err="1"/>
              <a:t>upaya</a:t>
            </a:r>
            <a:r>
              <a:rPr lang="en-US" sz="2600" b="1" dirty="0"/>
              <a:t> </a:t>
            </a:r>
            <a:r>
              <a:rPr lang="en-US" sz="2600" b="1" dirty="0" err="1"/>
              <a:t>pencegahan</a:t>
            </a:r>
            <a:r>
              <a:rPr lang="en-US" sz="2600" b="1" dirty="0"/>
              <a:t> </a:t>
            </a:r>
            <a:r>
              <a:rPr lang="en-US" sz="2600" b="1" dirty="0" err="1"/>
              <a:t>cidera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penyakit</a:t>
            </a:r>
            <a:r>
              <a:rPr lang="en-US" sz="2600" b="1" dirty="0"/>
              <a:t> </a:t>
            </a:r>
            <a:r>
              <a:rPr lang="en-US" sz="2600" b="1" dirty="0" err="1"/>
              <a:t>akibat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dirty="0"/>
              <a:t>, </a:t>
            </a:r>
            <a:r>
              <a:rPr lang="en-US" sz="2600" b="1" dirty="0" err="1"/>
              <a:t>menurunkan</a:t>
            </a:r>
            <a:r>
              <a:rPr lang="en-US" sz="2600" b="1" dirty="0"/>
              <a:t> </a:t>
            </a:r>
            <a:r>
              <a:rPr lang="en-US" sz="2600" b="1" dirty="0" err="1"/>
              <a:t>beban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b="1" dirty="0" err="1"/>
              <a:t>fisik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/>
              <a:t>mental</a:t>
            </a:r>
            <a:r>
              <a:rPr lang="en-US" sz="2600" dirty="0"/>
              <a:t>, </a:t>
            </a:r>
            <a:r>
              <a:rPr lang="en-US" sz="2600" b="1" dirty="0" err="1"/>
              <a:t>mengupayakan</a:t>
            </a:r>
            <a:r>
              <a:rPr lang="en-US" sz="2600" b="1" dirty="0"/>
              <a:t> </a:t>
            </a:r>
            <a:r>
              <a:rPr lang="en-US" sz="2600" b="1" dirty="0" err="1"/>
              <a:t>promosi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kepuasan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endParaRPr lang="en-US" sz="2600" b="1" dirty="0"/>
          </a:p>
          <a:p>
            <a:pPr algn="just"/>
            <a:r>
              <a:rPr lang="en-US" sz="2600" b="1" dirty="0" err="1" smtClean="0"/>
              <a:t>Meningkatkan</a:t>
            </a:r>
            <a:r>
              <a:rPr lang="en-US" sz="2600" b="1" dirty="0" smtClean="0"/>
              <a:t> </a:t>
            </a:r>
            <a:r>
              <a:rPr lang="en-US" sz="2600" b="1" dirty="0" err="1"/>
              <a:t>kesejahtaran</a:t>
            </a:r>
            <a:r>
              <a:rPr lang="en-US" sz="2600" b="1" dirty="0"/>
              <a:t> </a:t>
            </a:r>
            <a:r>
              <a:rPr lang="en-US" sz="2600" b="1" dirty="0" err="1"/>
              <a:t>sosial</a:t>
            </a:r>
            <a:r>
              <a:rPr lang="en-US" sz="2600" b="1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b="1" dirty="0" err="1"/>
              <a:t>peningkatan</a:t>
            </a:r>
            <a:r>
              <a:rPr lang="en-US" sz="2600" b="1" dirty="0"/>
              <a:t> </a:t>
            </a:r>
            <a:r>
              <a:rPr lang="en-US" sz="2600" b="1" dirty="0" err="1"/>
              <a:t>kualitas</a:t>
            </a:r>
            <a:r>
              <a:rPr lang="en-US" sz="2600" b="1" dirty="0"/>
              <a:t> </a:t>
            </a:r>
            <a:r>
              <a:rPr lang="en-US" sz="2600" b="1" dirty="0" err="1"/>
              <a:t>kontak</a:t>
            </a:r>
            <a:r>
              <a:rPr lang="en-US" sz="2600" b="1" dirty="0"/>
              <a:t> </a:t>
            </a:r>
            <a:r>
              <a:rPr lang="en-US" sz="2600" b="1" dirty="0" err="1"/>
              <a:t>sosial</a:t>
            </a:r>
            <a:r>
              <a:rPr lang="en-US" sz="2600" dirty="0"/>
              <a:t>, </a:t>
            </a:r>
            <a:r>
              <a:rPr lang="en-US" sz="2600" b="1" dirty="0" err="1"/>
              <a:t>mengelola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mengkoordinir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b="1" dirty="0" err="1"/>
              <a:t>tepat</a:t>
            </a:r>
            <a:r>
              <a:rPr lang="en-US" sz="2600" b="1" dirty="0"/>
              <a:t> </a:t>
            </a:r>
            <a:r>
              <a:rPr lang="en-US" sz="2600" b="1" dirty="0" err="1"/>
              <a:t>guna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meningkatkan</a:t>
            </a:r>
            <a:r>
              <a:rPr lang="en-US" sz="2600" b="1" dirty="0"/>
              <a:t> </a:t>
            </a:r>
            <a:r>
              <a:rPr lang="en-US" sz="2600" b="1" dirty="0" err="1"/>
              <a:t>jaminan</a:t>
            </a:r>
            <a:r>
              <a:rPr lang="en-US" sz="2600" b="1" dirty="0"/>
              <a:t> </a:t>
            </a:r>
            <a:r>
              <a:rPr lang="en-US" sz="2600" b="1" dirty="0" err="1"/>
              <a:t>sosial</a:t>
            </a:r>
            <a:r>
              <a:rPr lang="en-US" sz="2600" dirty="0"/>
              <a:t> </a:t>
            </a:r>
            <a:r>
              <a:rPr lang="en-US" sz="2600" dirty="0" err="1"/>
              <a:t>baik</a:t>
            </a:r>
            <a:r>
              <a:rPr lang="en-US" sz="2600" dirty="0"/>
              <a:t> </a:t>
            </a:r>
            <a:r>
              <a:rPr lang="en-US" sz="2600" b="1" dirty="0" err="1"/>
              <a:t>selama</a:t>
            </a:r>
            <a:r>
              <a:rPr lang="en-US" sz="2600" b="1" dirty="0"/>
              <a:t> </a:t>
            </a:r>
            <a:r>
              <a:rPr lang="en-US" sz="2600" b="1" dirty="0" err="1"/>
              <a:t>kurun</a:t>
            </a:r>
            <a:r>
              <a:rPr lang="en-US" sz="2600" b="1" dirty="0"/>
              <a:t> </a:t>
            </a:r>
            <a:r>
              <a:rPr lang="en-US" sz="2600" b="1" dirty="0" err="1"/>
              <a:t>waktu</a:t>
            </a:r>
            <a:r>
              <a:rPr lang="en-US" sz="2600" b="1" dirty="0"/>
              <a:t> </a:t>
            </a:r>
            <a:r>
              <a:rPr lang="en-US" sz="2600" b="1" dirty="0" err="1"/>
              <a:t>usia</a:t>
            </a:r>
            <a:r>
              <a:rPr lang="en-US" sz="2600" b="1" dirty="0"/>
              <a:t> </a:t>
            </a:r>
            <a:r>
              <a:rPr lang="en-US" sz="2600" b="1" dirty="0" err="1"/>
              <a:t>produktif</a:t>
            </a:r>
            <a:r>
              <a:rPr lang="en-US" sz="2600" b="1" dirty="0"/>
              <a:t> </a:t>
            </a:r>
            <a:r>
              <a:rPr lang="en-US" sz="2600" dirty="0" err="1"/>
              <a:t>maupun</a:t>
            </a:r>
            <a:r>
              <a:rPr lang="en-US" sz="2600" dirty="0"/>
              <a:t> </a:t>
            </a:r>
            <a:r>
              <a:rPr lang="en-US" sz="2600" dirty="0" err="1"/>
              <a:t>setelah</a:t>
            </a:r>
            <a:r>
              <a:rPr lang="en-US" sz="2600" dirty="0"/>
              <a:t> </a:t>
            </a:r>
            <a:r>
              <a:rPr lang="en-US" sz="2600" b="1" dirty="0" err="1"/>
              <a:t>tidak</a:t>
            </a:r>
            <a:r>
              <a:rPr lang="en-US" sz="2600" b="1" dirty="0"/>
              <a:t> </a:t>
            </a:r>
            <a:r>
              <a:rPr lang="en-US" sz="2600" b="1" dirty="0" err="1"/>
              <a:t>produktif</a:t>
            </a:r>
            <a:endParaRPr lang="en-US" sz="2600" b="1" dirty="0"/>
          </a:p>
          <a:p>
            <a:pPr algn="just"/>
            <a:r>
              <a:rPr lang="en-US" sz="2600" b="1" dirty="0" err="1" smtClean="0"/>
              <a:t>Menciptakan</a:t>
            </a:r>
            <a:r>
              <a:rPr lang="en-US" sz="2600" b="1" dirty="0" smtClean="0"/>
              <a:t> </a:t>
            </a:r>
            <a:r>
              <a:rPr lang="en-US" sz="2600" b="1" dirty="0" err="1"/>
              <a:t>keseimbangan</a:t>
            </a:r>
            <a:r>
              <a:rPr lang="en-US" sz="2600" b="1" dirty="0"/>
              <a:t> </a:t>
            </a:r>
            <a:r>
              <a:rPr lang="en-US" sz="2600" b="1" dirty="0" err="1"/>
              <a:t>rasional</a:t>
            </a:r>
            <a:r>
              <a:rPr lang="en-US" sz="2600" b="1" dirty="0"/>
              <a:t> </a:t>
            </a:r>
            <a:r>
              <a:rPr lang="en-US" sz="2600" dirty="0" err="1"/>
              <a:t>antara</a:t>
            </a:r>
            <a:r>
              <a:rPr lang="en-US" sz="2600" dirty="0"/>
              <a:t> </a:t>
            </a:r>
            <a:r>
              <a:rPr lang="en-US" sz="2600" dirty="0" err="1"/>
              <a:t>berbagai</a:t>
            </a:r>
            <a:r>
              <a:rPr lang="en-US" sz="2600" dirty="0"/>
              <a:t> </a:t>
            </a:r>
            <a:r>
              <a:rPr lang="en-US" sz="2600" b="1" dirty="0" err="1"/>
              <a:t>aspek</a:t>
            </a:r>
            <a:r>
              <a:rPr lang="en-US" sz="2600" b="1" dirty="0"/>
              <a:t> : </a:t>
            </a:r>
            <a:r>
              <a:rPr lang="en-US" sz="2600" b="1" dirty="0" err="1"/>
              <a:t>teknis</a:t>
            </a:r>
            <a:r>
              <a:rPr lang="en-US" sz="2600" b="1" dirty="0"/>
              <a:t>, </a:t>
            </a:r>
            <a:r>
              <a:rPr lang="en-US" sz="2600" b="1" dirty="0" err="1"/>
              <a:t>ekonomis</a:t>
            </a:r>
            <a:r>
              <a:rPr lang="en-US" sz="2600" b="1" dirty="0"/>
              <a:t>, </a:t>
            </a:r>
            <a:r>
              <a:rPr lang="en-US" sz="2600" b="1" dirty="0" err="1"/>
              <a:t>antropologis</a:t>
            </a:r>
            <a:r>
              <a:rPr lang="en-US" sz="2600" b="1" dirty="0"/>
              <a:t>,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/>
              <a:t>budaya</a:t>
            </a:r>
            <a:r>
              <a:rPr lang="en-US" sz="2600" b="1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b="1" dirty="0" err="1"/>
              <a:t>setiap</a:t>
            </a:r>
            <a:r>
              <a:rPr lang="en-US" sz="2600" b="1" dirty="0"/>
              <a:t> </a:t>
            </a:r>
            <a:r>
              <a:rPr lang="en-US" sz="2600" b="1" dirty="0" err="1"/>
              <a:t>sistem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dirty="0"/>
              <a:t>yang </a:t>
            </a:r>
            <a:r>
              <a:rPr lang="en-US" sz="2600" dirty="0" err="1"/>
              <a:t>dilakukan</a:t>
            </a:r>
            <a:r>
              <a:rPr lang="en-US" sz="2600" dirty="0"/>
              <a:t>,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b="1" dirty="0" err="1"/>
              <a:t>tercipta</a:t>
            </a:r>
            <a:r>
              <a:rPr lang="en-US" sz="2600" b="1" dirty="0"/>
              <a:t> </a:t>
            </a:r>
            <a:r>
              <a:rPr lang="en-US" sz="2600" b="1" dirty="0" err="1"/>
              <a:t>kualitas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kualitas</a:t>
            </a:r>
            <a:r>
              <a:rPr lang="en-US" sz="2600" b="1" dirty="0"/>
              <a:t> </a:t>
            </a:r>
            <a:r>
              <a:rPr lang="en-US" sz="2600" b="1" dirty="0" err="1"/>
              <a:t>hidup</a:t>
            </a:r>
            <a:r>
              <a:rPr lang="en-US" sz="2600" b="1" dirty="0"/>
              <a:t> yang </a:t>
            </a:r>
            <a:r>
              <a:rPr lang="en-US" sz="2600" b="1" dirty="0" err="1"/>
              <a:t>tinggi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4619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</a:t>
            </a:r>
            <a:r>
              <a:rPr lang="en-US" dirty="0" err="1" smtClean="0"/>
              <a:t>Ergonomi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/>
              <a:t>Pengaturan</a:t>
            </a:r>
            <a:r>
              <a:rPr lang="en-US" b="1" dirty="0" smtClean="0"/>
              <a:t> </a:t>
            </a:r>
            <a:r>
              <a:rPr lang="en-US" b="1" dirty="0" err="1" smtClean="0"/>
              <a:t>Kontrol</a:t>
            </a:r>
            <a:r>
              <a:rPr lang="en-US" b="1" dirty="0" smtClean="0"/>
              <a:t> Dan </a:t>
            </a:r>
            <a:r>
              <a:rPr lang="en-US" b="1" dirty="0" err="1" smtClean="0"/>
              <a:t>Tampilan</a:t>
            </a:r>
            <a:endParaRPr lang="en-US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000" dirty="0" err="1"/>
              <a:t>C</a:t>
            </a:r>
            <a:r>
              <a:rPr lang="en-US" sz="2000" dirty="0" err="1" smtClean="0"/>
              <a:t>ontoh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b="1" dirty="0" err="1"/>
              <a:t>kontrol</a:t>
            </a:r>
            <a:r>
              <a:rPr lang="en-US" sz="2000" dirty="0"/>
              <a:t> </a:t>
            </a:r>
            <a:r>
              <a:rPr lang="en-US" sz="2000" b="1" dirty="0" err="1"/>
              <a:t>dikelompokkan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frekuensi</a:t>
            </a:r>
            <a:r>
              <a:rPr lang="en-US" sz="2000" b="1" dirty="0"/>
              <a:t> </a:t>
            </a:r>
            <a:r>
              <a:rPr lang="en-US" sz="2000" b="1" dirty="0" err="1"/>
              <a:t>penggunaan</a:t>
            </a:r>
            <a:r>
              <a:rPr lang="en-US" sz="2000" b="1" dirty="0"/>
              <a:t>,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berurutan</a:t>
            </a:r>
            <a:endParaRPr lang="en-US" sz="2000" b="1" dirty="0"/>
          </a:p>
          <a:p>
            <a:pPr algn="just"/>
            <a:r>
              <a:rPr lang="en-US" b="1" dirty="0" err="1" smtClean="0"/>
              <a:t>Lingkungan</a:t>
            </a:r>
            <a:r>
              <a:rPr lang="en-US" b="1" dirty="0" smtClean="0"/>
              <a:t> </a:t>
            </a:r>
            <a:r>
              <a:rPr lang="en-US" b="1" dirty="0" err="1" smtClean="0"/>
              <a:t>Sekitar</a:t>
            </a:r>
            <a:r>
              <a:rPr lang="en-US" b="1" dirty="0" smtClean="0"/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b="1" dirty="0" err="1" smtClean="0"/>
              <a:t>Pengaturan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tempat</a:t>
            </a:r>
            <a:r>
              <a:rPr lang="en-US" sz="2000" b="1" dirty="0" smtClean="0"/>
              <a:t> </a:t>
            </a:r>
            <a:r>
              <a:rPr lang="en-US" sz="2000" b="1" dirty="0" err="1"/>
              <a:t>duduk</a:t>
            </a:r>
            <a:r>
              <a:rPr lang="en-US" sz="2000" b="1" dirty="0"/>
              <a:t> </a:t>
            </a:r>
            <a:r>
              <a:rPr lang="en-US" sz="2000" dirty="0" err="1"/>
              <a:t>beradaptasi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mengatasi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</a:p>
          <a:p>
            <a:pPr algn="just"/>
            <a:r>
              <a:rPr lang="en-US" b="1" dirty="0" err="1" smtClean="0"/>
              <a:t>Masalah</a:t>
            </a:r>
            <a:r>
              <a:rPr lang="en-US" b="1" dirty="0" smtClean="0"/>
              <a:t> </a:t>
            </a:r>
            <a:r>
              <a:rPr lang="en-US" b="1" dirty="0" err="1" smtClean="0"/>
              <a:t>Kesehatan</a:t>
            </a:r>
            <a:endParaRPr lang="en-US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b="1" dirty="0" err="1"/>
              <a:t>posisi</a:t>
            </a:r>
            <a:r>
              <a:rPr lang="en-US" sz="2000" b="1" dirty="0"/>
              <a:t> </a:t>
            </a:r>
            <a:r>
              <a:rPr lang="en-US" sz="2000" b="1" dirty="0" err="1"/>
              <a:t>fisik</a:t>
            </a:r>
            <a:r>
              <a:rPr lang="en-US" sz="2000" b="1" dirty="0"/>
              <a:t>, </a:t>
            </a:r>
            <a:r>
              <a:rPr lang="en-US" sz="2000" b="1" dirty="0" err="1"/>
              <a:t>kondisi</a:t>
            </a:r>
            <a:r>
              <a:rPr lang="en-US" sz="2000" b="1" dirty="0"/>
              <a:t> </a:t>
            </a:r>
            <a:r>
              <a:rPr lang="en-US" sz="2000" b="1" dirty="0" err="1"/>
              <a:t>lingkungan</a:t>
            </a:r>
            <a:r>
              <a:rPr lang="en-US" sz="2000" b="1" dirty="0"/>
              <a:t> (</a:t>
            </a:r>
            <a:r>
              <a:rPr lang="en-US" sz="2000" b="1" dirty="0" err="1"/>
              <a:t>suhu</a:t>
            </a:r>
            <a:r>
              <a:rPr lang="en-US" sz="2000" b="1" dirty="0"/>
              <a:t>, </a:t>
            </a:r>
            <a:r>
              <a:rPr lang="en-US" sz="2000" b="1" dirty="0" err="1"/>
              <a:t>kelembaban</a:t>
            </a:r>
            <a:r>
              <a:rPr lang="en-US" sz="2000" b="1" dirty="0"/>
              <a:t>), </a:t>
            </a:r>
            <a:r>
              <a:rPr lang="en-US" sz="2000" b="1" dirty="0" err="1"/>
              <a:t>pencahayaan</a:t>
            </a:r>
            <a:r>
              <a:rPr lang="en-US" sz="2000" b="1" dirty="0"/>
              <a:t>, </a:t>
            </a:r>
            <a:r>
              <a:rPr lang="en-US" sz="2000" b="1" dirty="0" err="1"/>
              <a:t>kebisingan</a:t>
            </a:r>
            <a:endParaRPr lang="en-US" sz="2000" b="1" dirty="0"/>
          </a:p>
          <a:p>
            <a:pPr algn="just"/>
            <a:r>
              <a:rPr lang="en-US" b="1" dirty="0" err="1" smtClean="0"/>
              <a:t>Penggunaan</a:t>
            </a:r>
            <a:r>
              <a:rPr lang="en-US" b="1" dirty="0" smtClean="0"/>
              <a:t> </a:t>
            </a:r>
            <a:r>
              <a:rPr lang="en-US" b="1" dirty="0" err="1" smtClean="0"/>
              <a:t>Warna</a:t>
            </a:r>
            <a:r>
              <a:rPr lang="en-US" b="1" dirty="0" smtClean="0"/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b="1" dirty="0" err="1"/>
              <a:t>penggunaan</a:t>
            </a:r>
            <a:r>
              <a:rPr lang="en-US" sz="2000" b="1" dirty="0"/>
              <a:t> </a:t>
            </a:r>
            <a:r>
              <a:rPr lang="en-US" sz="2000" b="1" dirty="0" err="1"/>
              <a:t>merah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peringatan</a:t>
            </a:r>
            <a:r>
              <a:rPr lang="en-US" sz="2000" b="1" dirty="0"/>
              <a:t>, </a:t>
            </a:r>
            <a:r>
              <a:rPr lang="en-US" sz="2000" b="1" dirty="0" err="1"/>
              <a:t>hijau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oke</a:t>
            </a:r>
            <a:r>
              <a:rPr lang="en-US" sz="2000" b="1" dirty="0"/>
              <a:t>, </a:t>
            </a:r>
            <a:r>
              <a:rPr lang="en-US" sz="2000" b="1" dirty="0" err="1"/>
              <a:t>kesadaran</a:t>
            </a:r>
            <a:r>
              <a:rPr lang="en-US" sz="2000" b="1" dirty="0"/>
              <a:t> </a:t>
            </a:r>
            <a:r>
              <a:rPr lang="en-US" sz="2000" b="1" dirty="0" err="1"/>
              <a:t>kebutaan</a:t>
            </a:r>
            <a:r>
              <a:rPr lang="en-US" sz="2000" b="1" dirty="0"/>
              <a:t> </a:t>
            </a:r>
            <a:r>
              <a:rPr lang="en-US" sz="2000" b="1" dirty="0" err="1"/>
              <a:t>warna</a:t>
            </a:r>
            <a:r>
              <a:rPr lang="en-US" sz="2000" b="1" dirty="0"/>
              <a:t>, </a:t>
            </a:r>
            <a:r>
              <a:rPr lang="en-US" sz="2000" b="1" dirty="0" err="1"/>
              <a:t>dll</a:t>
            </a:r>
            <a:r>
              <a:rPr lang="en-US" sz="2000" b="1" dirty="0"/>
              <a:t> 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58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Ergonomi</a:t>
            </a:r>
            <a:r>
              <a:rPr lang="en-US" dirty="0"/>
              <a:t>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>
              <a:buFontTx/>
              <a:buAutoNum type="arabicPeriod"/>
            </a:pPr>
            <a:r>
              <a:rPr lang="en-US" sz="3200" b="1" dirty="0"/>
              <a:t>Work capacity </a:t>
            </a:r>
            <a:r>
              <a:rPr lang="en-US" sz="3200" dirty="0"/>
              <a:t>: personal capacity, </a:t>
            </a:r>
            <a:r>
              <a:rPr lang="en-US" sz="3200" dirty="0" err="1"/>
              <a:t>fisiological</a:t>
            </a:r>
            <a:r>
              <a:rPr lang="en-US" sz="3200" dirty="0"/>
              <a:t> capacity, </a:t>
            </a:r>
            <a:r>
              <a:rPr lang="en-US" sz="3200" dirty="0" err="1"/>
              <a:t>psicological</a:t>
            </a:r>
            <a:r>
              <a:rPr lang="en-US" sz="3200" dirty="0"/>
              <a:t> capacity, biomechanical capacity</a:t>
            </a:r>
          </a:p>
          <a:p>
            <a:pPr marL="609600" indent="-609600" algn="just">
              <a:buFontTx/>
              <a:buAutoNum type="arabicPeriod"/>
            </a:pPr>
            <a:r>
              <a:rPr lang="en-US" sz="3200" b="1" dirty="0"/>
              <a:t>Task demand </a:t>
            </a:r>
            <a:r>
              <a:rPr lang="en-US" sz="3200" dirty="0"/>
              <a:t>: material characteristics, task/work place characteristics, organizational characteristics, Environmental characteristics</a:t>
            </a:r>
          </a:p>
          <a:p>
            <a:pPr marL="609600" indent="-609600" algn="just">
              <a:buFontTx/>
              <a:buAutoNum type="arabicPeriod"/>
            </a:pPr>
            <a:r>
              <a:rPr lang="en-US" sz="3200" b="1" dirty="0"/>
              <a:t>Performance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ditentukan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b="1" dirty="0" err="1"/>
              <a:t>kapasitas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r>
              <a:rPr lang="en-US" sz="3200" b="1" dirty="0"/>
              <a:t>/</a:t>
            </a:r>
            <a:r>
              <a:rPr lang="en-US" sz="3200" b="1" dirty="0" err="1"/>
              <a:t>kemampuan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r>
              <a:rPr lang="en-US" sz="3200" b="1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tuntutan</a:t>
            </a:r>
            <a:r>
              <a:rPr lang="en-US" sz="3200" b="1" dirty="0"/>
              <a:t> </a:t>
            </a:r>
            <a:r>
              <a:rPr lang="en-US" sz="3200" b="1" dirty="0" err="1"/>
              <a:t>tugas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956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Cara </a:t>
            </a:r>
            <a:r>
              <a:rPr lang="en-US" b="1" dirty="0" err="1"/>
              <a:t>Pendekatan</a:t>
            </a:r>
            <a:endParaRPr 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err="1"/>
              <a:t>Jenis</a:t>
            </a:r>
            <a:r>
              <a:rPr lang="en-US" sz="4000" dirty="0"/>
              <a:t> program </a:t>
            </a:r>
            <a:r>
              <a:rPr lang="en-US" sz="4000" dirty="0" err="1"/>
              <a:t>aplikasi</a:t>
            </a:r>
            <a:r>
              <a:rPr lang="en-US" sz="4000" dirty="0"/>
              <a:t>:</a:t>
            </a:r>
          </a:p>
          <a:p>
            <a:r>
              <a:rPr lang="en-US" sz="4000" dirty="0"/>
              <a:t>Special purpose </a:t>
            </a:r>
            <a:r>
              <a:rPr lang="en-US" sz="4000" dirty="0" smtClean="0"/>
              <a:t>software</a:t>
            </a:r>
            <a:r>
              <a:rPr lang="id-ID" sz="4000" dirty="0" smtClean="0"/>
              <a:t> /</a:t>
            </a:r>
            <a:r>
              <a:rPr lang="en-US" altLang="ja-JP" sz="4000" dirty="0"/>
              <a:t>Software </a:t>
            </a:r>
            <a:r>
              <a:rPr lang="en-US" altLang="ja-JP" sz="4000" dirty="0" err="1">
                <a:solidFill>
                  <a:srgbClr val="CC0000"/>
                </a:solidFill>
              </a:rPr>
              <a:t>Pesanan</a:t>
            </a:r>
            <a:endParaRPr lang="en-US" altLang="ja-JP" sz="4000" dirty="0">
              <a:solidFill>
                <a:srgbClr val="CC0000"/>
              </a:solidFill>
            </a:endParaRPr>
          </a:p>
          <a:p>
            <a:r>
              <a:rPr lang="en-US" sz="4000" dirty="0" smtClean="0"/>
              <a:t>General </a:t>
            </a:r>
            <a:r>
              <a:rPr lang="en-US" sz="4000" dirty="0"/>
              <a:t>purpose </a:t>
            </a:r>
            <a:r>
              <a:rPr lang="en-US" sz="4000" dirty="0" smtClean="0"/>
              <a:t>software</a:t>
            </a:r>
            <a:r>
              <a:rPr lang="id-ID" sz="4000" dirty="0" smtClean="0"/>
              <a:t>/</a:t>
            </a:r>
            <a:r>
              <a:rPr lang="en-US" altLang="ja-JP" sz="4000" dirty="0"/>
              <a:t>Software</a:t>
            </a:r>
            <a:r>
              <a:rPr lang="en-US" altLang="ja-JP" sz="4000" dirty="0">
                <a:solidFill>
                  <a:srgbClr val="CC0000"/>
                </a:solidFill>
              </a:rPr>
              <a:t> </a:t>
            </a:r>
            <a:r>
              <a:rPr lang="en-US" altLang="ja-JP" sz="4000" dirty="0" err="1">
                <a:solidFill>
                  <a:srgbClr val="CC0000"/>
                </a:solidFill>
              </a:rPr>
              <a:t>Generik</a:t>
            </a:r>
            <a:endParaRPr lang="en-US" altLang="ja-JP" sz="4000" dirty="0">
              <a:solidFill>
                <a:srgbClr val="CC0000"/>
              </a:solidFill>
            </a:endParaRP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34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 smtClean="0"/>
              <a:t>Ergonomi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 </a:t>
            </a:r>
            <a:r>
              <a:rPr lang="en-US" sz="3600" b="1" dirty="0" err="1"/>
              <a:t>Jika</a:t>
            </a:r>
            <a:r>
              <a:rPr lang="en-US" sz="3600" b="1" dirty="0"/>
              <a:t> </a:t>
            </a:r>
            <a:r>
              <a:rPr lang="en-US" sz="3600" b="1" dirty="0" err="1"/>
              <a:t>tuntutan</a:t>
            </a:r>
            <a:r>
              <a:rPr lang="en-US" sz="3600" b="1" dirty="0"/>
              <a:t> </a:t>
            </a:r>
            <a:r>
              <a:rPr lang="en-US" sz="3600" b="1" dirty="0" err="1"/>
              <a:t>tugas</a:t>
            </a:r>
            <a:r>
              <a:rPr lang="en-US" sz="3600" b="1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&gt;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dirty="0"/>
              <a:t> =&gt; </a:t>
            </a:r>
            <a:r>
              <a:rPr lang="en-US" sz="3600" b="1" dirty="0"/>
              <a:t>over stress, discomfort, </a:t>
            </a:r>
            <a:r>
              <a:rPr lang="en-US" sz="3600" b="1" dirty="0" err="1"/>
              <a:t>lelah</a:t>
            </a:r>
            <a:r>
              <a:rPr lang="en-US" sz="3600" b="1" dirty="0"/>
              <a:t>, </a:t>
            </a:r>
            <a:r>
              <a:rPr lang="en-US" sz="3600" b="1" dirty="0" err="1"/>
              <a:t>cidera,celaka</a:t>
            </a:r>
            <a:r>
              <a:rPr lang="en-US" sz="3600" b="1" dirty="0"/>
              <a:t>, </a:t>
            </a:r>
            <a:r>
              <a:rPr lang="en-US" sz="3600" b="1" dirty="0" err="1"/>
              <a:t>sakit</a:t>
            </a:r>
            <a:r>
              <a:rPr lang="en-US" sz="3600" b="1" dirty="0"/>
              <a:t>, </a:t>
            </a:r>
            <a:r>
              <a:rPr lang="en-US" sz="3600" b="1" dirty="0" err="1"/>
              <a:t>produktivitas</a:t>
            </a:r>
            <a:endParaRPr lang="en-US" sz="3600" b="1" dirty="0"/>
          </a:p>
          <a:p>
            <a:pPr algn="just"/>
            <a:r>
              <a:rPr lang="en-US" sz="3600" dirty="0"/>
              <a:t> </a:t>
            </a:r>
            <a:r>
              <a:rPr lang="en-US" sz="3600" b="1" dirty="0" err="1"/>
              <a:t>Jika</a:t>
            </a:r>
            <a:r>
              <a:rPr lang="en-US" sz="3600" b="1" dirty="0"/>
              <a:t> </a:t>
            </a:r>
            <a:r>
              <a:rPr lang="en-US" sz="3600" b="1" dirty="0" err="1"/>
              <a:t>tuntutan</a:t>
            </a:r>
            <a:r>
              <a:rPr lang="en-US" sz="3600" b="1" dirty="0"/>
              <a:t> </a:t>
            </a:r>
            <a:r>
              <a:rPr lang="en-US" sz="3600" b="1" dirty="0" err="1"/>
              <a:t>tugas</a:t>
            </a:r>
            <a:r>
              <a:rPr lang="en-US" sz="3600" b="1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&lt;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b="1" dirty="0"/>
              <a:t> </a:t>
            </a:r>
            <a:r>
              <a:rPr lang="en-US" sz="3600" dirty="0"/>
              <a:t>=&gt; </a:t>
            </a:r>
            <a:r>
              <a:rPr lang="en-US" sz="3600" b="1" dirty="0"/>
              <a:t>under stress, </a:t>
            </a:r>
            <a:r>
              <a:rPr lang="en-US" sz="3600" b="1" dirty="0" err="1"/>
              <a:t>bosan</a:t>
            </a:r>
            <a:r>
              <a:rPr lang="en-US" sz="3600" b="1" dirty="0"/>
              <a:t>, </a:t>
            </a:r>
            <a:r>
              <a:rPr lang="en-US" sz="3600" b="1" dirty="0" err="1"/>
              <a:t>lesu</a:t>
            </a:r>
            <a:r>
              <a:rPr lang="en-US" sz="3600" b="1" dirty="0"/>
              <a:t>,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produktif</a:t>
            </a:r>
            <a:endParaRPr lang="en-US" sz="3600" b="1" dirty="0"/>
          </a:p>
          <a:p>
            <a:pPr algn="just"/>
            <a:r>
              <a:rPr lang="en-US" sz="3600" dirty="0"/>
              <a:t> </a:t>
            </a:r>
            <a:r>
              <a:rPr lang="en-US" sz="3600" b="1" dirty="0" err="1"/>
              <a:t>Harapannya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antara</a:t>
            </a:r>
            <a:r>
              <a:rPr lang="en-US" sz="3600" dirty="0"/>
              <a:t> </a:t>
            </a:r>
            <a:r>
              <a:rPr lang="en-US" sz="3600" b="1" dirty="0" err="1"/>
              <a:t>tuntutan</a:t>
            </a:r>
            <a:r>
              <a:rPr lang="en-US" sz="3600" b="1" dirty="0"/>
              <a:t> </a:t>
            </a:r>
            <a:r>
              <a:rPr lang="en-US" sz="3600" b="1" dirty="0" err="1"/>
              <a:t>tugas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=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tugas</a:t>
            </a:r>
            <a:r>
              <a:rPr lang="en-US" sz="3600" b="1" dirty="0"/>
              <a:t> </a:t>
            </a:r>
            <a:r>
              <a:rPr lang="en-US" sz="3600" dirty="0"/>
              <a:t>=&gt; </a:t>
            </a:r>
            <a:r>
              <a:rPr lang="en-US" sz="3600" b="1" dirty="0" err="1"/>
              <a:t>performa</a:t>
            </a:r>
            <a:r>
              <a:rPr lang="en-US" sz="3600" b="1" dirty="0"/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9539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err="1"/>
              <a:t>Kemampuan</a:t>
            </a:r>
            <a:r>
              <a:rPr lang="en-US" sz="3600" dirty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err="1"/>
              <a:t>Kebolehan</a:t>
            </a:r>
            <a:endParaRPr lang="en-US" sz="36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err="1"/>
              <a:t>Keterbatasan</a:t>
            </a:r>
            <a:endParaRPr lang="en-US" sz="3600" dirty="0"/>
          </a:p>
          <a:p>
            <a:pPr algn="just"/>
            <a:r>
              <a:rPr lang="en-US" sz="3600" dirty="0" err="1"/>
              <a:t>Ketiga</a:t>
            </a:r>
            <a:r>
              <a:rPr lang="en-US" sz="3600" dirty="0"/>
              <a:t> </a:t>
            </a:r>
            <a:r>
              <a:rPr lang="en-US" sz="3600" dirty="0" err="1"/>
              <a:t>komponan</a:t>
            </a:r>
            <a:r>
              <a:rPr lang="en-US" sz="3600" dirty="0"/>
              <a:t> </a:t>
            </a:r>
            <a:r>
              <a:rPr lang="en-US" sz="3600" dirty="0" err="1"/>
              <a:t>diatas</a:t>
            </a:r>
            <a:r>
              <a:rPr lang="en-US" sz="3600" dirty="0"/>
              <a:t> </a:t>
            </a:r>
            <a:r>
              <a:rPr lang="en-US" sz="3600" dirty="0" err="1"/>
              <a:t>dipengaruhi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smtClean="0"/>
              <a:t>:</a:t>
            </a:r>
            <a:r>
              <a:rPr lang="id-ID" sz="3600" dirty="0" smtClean="0"/>
              <a:t> </a:t>
            </a:r>
            <a:r>
              <a:rPr lang="en-US" sz="3600" b="1" dirty="0" err="1" smtClean="0"/>
              <a:t>bentuk</a:t>
            </a:r>
            <a:r>
              <a:rPr lang="en-US" sz="3600" b="1" dirty="0" smtClean="0"/>
              <a:t> </a:t>
            </a:r>
            <a:r>
              <a:rPr lang="en-US" sz="3600" b="1" dirty="0" err="1"/>
              <a:t>dan</a:t>
            </a:r>
            <a:r>
              <a:rPr lang="en-US" sz="3600" b="1" dirty="0"/>
              <a:t> </a:t>
            </a:r>
            <a:r>
              <a:rPr lang="en-US" sz="3600" b="1" dirty="0" err="1"/>
              <a:t>besar</a:t>
            </a:r>
            <a:r>
              <a:rPr lang="en-US" sz="3600" b="1" dirty="0"/>
              <a:t> </a:t>
            </a:r>
            <a:r>
              <a:rPr lang="en-US" sz="3600" b="1" dirty="0" err="1"/>
              <a:t>tubuh</a:t>
            </a:r>
            <a:r>
              <a:rPr lang="en-US" sz="3600" b="1" dirty="0"/>
              <a:t>, </a:t>
            </a:r>
            <a:r>
              <a:rPr lang="en-US" sz="3600" b="1" dirty="0" err="1"/>
              <a:t>umur</a:t>
            </a:r>
            <a:r>
              <a:rPr lang="en-US" sz="3600" b="1" dirty="0"/>
              <a:t>, sex, </a:t>
            </a:r>
            <a:r>
              <a:rPr lang="en-US" sz="3600" b="1" dirty="0" err="1"/>
              <a:t>ras</a:t>
            </a:r>
            <a:r>
              <a:rPr lang="en-US" sz="3600" b="1" dirty="0"/>
              <a:t>, status </a:t>
            </a:r>
            <a:r>
              <a:rPr lang="en-US" sz="3600" b="1" dirty="0" err="1"/>
              <a:t>kesehatan</a:t>
            </a:r>
            <a:r>
              <a:rPr lang="en-US" sz="3600" b="1" dirty="0"/>
              <a:t>, </a:t>
            </a:r>
            <a:r>
              <a:rPr lang="en-US" sz="3600" b="1" dirty="0" err="1"/>
              <a:t>nutrisi</a:t>
            </a:r>
            <a:r>
              <a:rPr lang="en-US" sz="3600" b="1" dirty="0"/>
              <a:t>, </a:t>
            </a:r>
            <a:r>
              <a:rPr lang="en-US" sz="3600" b="1" dirty="0" err="1"/>
              <a:t>kesegaran</a:t>
            </a:r>
            <a:r>
              <a:rPr lang="en-US" sz="3600" b="1" dirty="0"/>
              <a:t> </a:t>
            </a:r>
            <a:r>
              <a:rPr lang="en-US" sz="3600" b="1" dirty="0" err="1"/>
              <a:t>jasmani</a:t>
            </a:r>
            <a:r>
              <a:rPr lang="en-US" sz="3600" b="1" dirty="0"/>
              <a:t>, </a:t>
            </a:r>
            <a:r>
              <a:rPr lang="en-US" sz="3600" b="1" dirty="0" err="1"/>
              <a:t>pendidikan</a:t>
            </a:r>
            <a:r>
              <a:rPr lang="en-US" sz="3600" b="1" dirty="0"/>
              <a:t>, </a:t>
            </a:r>
            <a:r>
              <a:rPr lang="en-US" sz="3600" b="1" dirty="0" err="1"/>
              <a:t>ketrampilan</a:t>
            </a:r>
            <a:r>
              <a:rPr lang="en-US" sz="360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86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Bentuk</a:t>
            </a:r>
            <a:r>
              <a:rPr lang="en-US" sz="4800" dirty="0" smtClean="0"/>
              <a:t> </a:t>
            </a:r>
            <a:r>
              <a:rPr lang="id-ID" sz="4800" dirty="0" smtClean="0"/>
              <a:t>d</a:t>
            </a:r>
            <a:r>
              <a:rPr lang="en-US" sz="4800" dirty="0" smtClean="0"/>
              <a:t>an </a:t>
            </a:r>
            <a:r>
              <a:rPr lang="en-US" sz="4800" dirty="0" err="1" smtClean="0"/>
              <a:t>Besar</a:t>
            </a:r>
            <a:r>
              <a:rPr lang="en-US" sz="4800" dirty="0" smtClean="0"/>
              <a:t> </a:t>
            </a:r>
            <a:r>
              <a:rPr lang="en-US" sz="4800" dirty="0" err="1" smtClean="0"/>
              <a:t>Tubuh</a:t>
            </a:r>
            <a:endParaRPr lang="en-US" sz="48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b="1" dirty="0" err="1"/>
              <a:t>Semakin</a:t>
            </a:r>
            <a:r>
              <a:rPr lang="en-US" sz="3600" b="1" dirty="0"/>
              <a:t> </a:t>
            </a:r>
            <a:r>
              <a:rPr lang="en-US" sz="3600" b="1" dirty="0" err="1"/>
              <a:t>besar</a:t>
            </a:r>
            <a:r>
              <a:rPr lang="en-US" sz="3600" b="1" dirty="0"/>
              <a:t> </a:t>
            </a:r>
            <a:r>
              <a:rPr lang="en-US" sz="3600" b="1" dirty="0" err="1"/>
              <a:t>dan</a:t>
            </a:r>
            <a:r>
              <a:rPr lang="en-US" sz="3600" b="1" dirty="0"/>
              <a:t> </a:t>
            </a:r>
            <a:r>
              <a:rPr lang="en-US" sz="3600" b="1" dirty="0" err="1"/>
              <a:t>panjang</a:t>
            </a:r>
            <a:r>
              <a:rPr lang="en-US" sz="3600" b="1" dirty="0"/>
              <a:t> </a:t>
            </a:r>
            <a:r>
              <a:rPr lang="en-US" sz="3600" b="1" dirty="0" err="1"/>
              <a:t>ukuran</a:t>
            </a:r>
            <a:r>
              <a:rPr lang="en-US" sz="3600" b="1" dirty="0"/>
              <a:t> </a:t>
            </a:r>
            <a:r>
              <a:rPr lang="en-US" sz="3600" b="1" dirty="0" err="1"/>
              <a:t>otot</a:t>
            </a:r>
            <a:r>
              <a:rPr lang="en-US" sz="3600" dirty="0"/>
              <a:t>,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b="1" dirty="0" err="1"/>
              <a:t>semakin</a:t>
            </a:r>
            <a:r>
              <a:rPr lang="en-US" sz="3600" b="1" dirty="0"/>
              <a:t> </a:t>
            </a:r>
            <a:r>
              <a:rPr lang="en-US" sz="3600" b="1" dirty="0" err="1"/>
              <a:t>banyak</a:t>
            </a:r>
            <a:r>
              <a:rPr lang="en-US" sz="3600" b="1" dirty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b="1" dirty="0" err="1"/>
              <a:t>panjang</a:t>
            </a:r>
            <a:r>
              <a:rPr lang="en-US" sz="3600" b="1" dirty="0"/>
              <a:t> </a:t>
            </a:r>
            <a:r>
              <a:rPr lang="en-US" sz="3600" b="1" dirty="0" err="1"/>
              <a:t>jumlah</a:t>
            </a:r>
            <a:r>
              <a:rPr lang="en-US" sz="3600" b="1" dirty="0"/>
              <a:t> </a:t>
            </a:r>
            <a:r>
              <a:rPr lang="en-US" sz="3600" b="1" dirty="0" err="1"/>
              <a:t>serat</a:t>
            </a:r>
            <a:r>
              <a:rPr lang="en-US" sz="3600" b="1" dirty="0"/>
              <a:t> </a:t>
            </a:r>
            <a:r>
              <a:rPr lang="en-US" sz="3600" b="1" dirty="0" err="1"/>
              <a:t>otot</a:t>
            </a:r>
            <a:r>
              <a:rPr lang="en-US" sz="3600" dirty="0"/>
              <a:t> </a:t>
            </a:r>
            <a:r>
              <a:rPr lang="en-US" sz="3600" dirty="0" err="1"/>
              <a:t>yg</a:t>
            </a:r>
            <a:r>
              <a:rPr lang="en-US" sz="3600" dirty="0"/>
              <a:t> </a:t>
            </a:r>
            <a:r>
              <a:rPr lang="en-US" sz="3600" b="1" dirty="0" err="1"/>
              <a:t>menyusunnya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b="1" dirty="0" err="1">
                <a:sym typeface="Wingdings" panose="05000000000000000000" pitchFamily="2" charset="2"/>
              </a:rPr>
              <a:t>kemampuan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kerja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semakin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besar</a:t>
            </a:r>
            <a:endParaRPr lang="en-US" sz="3600" b="1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b="1" dirty="0">
                <a:sym typeface="Wingdings" panose="05000000000000000000" pitchFamily="2" charset="2"/>
              </a:rPr>
              <a:t>1 cm </a:t>
            </a:r>
            <a:r>
              <a:rPr lang="en-US" sz="3600" b="1" dirty="0" err="1">
                <a:sym typeface="Wingdings" panose="05000000000000000000" pitchFamily="2" charset="2"/>
              </a:rPr>
              <a:t>otot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dirty="0" err="1">
                <a:sym typeface="Wingdings" panose="05000000000000000000" pitchFamily="2" charset="2"/>
              </a:rPr>
              <a:t>menghasilkan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tenaga</a:t>
            </a:r>
            <a:r>
              <a:rPr lang="en-US" sz="3600" b="1" dirty="0">
                <a:sym typeface="Wingdings" panose="05000000000000000000" pitchFamily="2" charset="2"/>
              </a:rPr>
              <a:t> 4 kg </a:t>
            </a:r>
            <a:r>
              <a:rPr lang="en-US" sz="3600" dirty="0" err="1">
                <a:sym typeface="Wingdings" panose="05000000000000000000" pitchFamily="2" charset="2"/>
              </a:rPr>
              <a:t>gaya</a:t>
            </a:r>
            <a:endParaRPr lang="en-US" sz="3600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b="1" dirty="0" err="1">
                <a:sym typeface="Wingdings" panose="05000000000000000000" pitchFamily="2" charset="2"/>
              </a:rPr>
              <a:t>Besar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dan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panjang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otot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dirty="0" err="1">
                <a:sym typeface="Wingdings" panose="05000000000000000000" pitchFamily="2" charset="2"/>
              </a:rPr>
              <a:t>dipebgaruhi</a:t>
            </a:r>
            <a:r>
              <a:rPr lang="en-US" sz="3600" dirty="0">
                <a:sym typeface="Wingdings" panose="05000000000000000000" pitchFamily="2" charset="2"/>
              </a:rPr>
              <a:t> : </a:t>
            </a:r>
            <a:r>
              <a:rPr lang="en-US" sz="3600" b="1" dirty="0" err="1">
                <a:sym typeface="Wingdings" panose="05000000000000000000" pitchFamily="2" charset="2"/>
              </a:rPr>
              <a:t>faktor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keturunan</a:t>
            </a:r>
            <a:r>
              <a:rPr lang="en-US" sz="3600" b="1" dirty="0">
                <a:sym typeface="Wingdings" panose="05000000000000000000" pitchFamily="2" charset="2"/>
              </a:rPr>
              <a:t>, </a:t>
            </a:r>
            <a:r>
              <a:rPr lang="en-US" sz="3600" b="1" dirty="0" err="1">
                <a:sym typeface="Wingdings" panose="05000000000000000000" pitchFamily="2" charset="2"/>
              </a:rPr>
              <a:t>gizi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 smtClean="0">
                <a:sym typeface="Wingdings" panose="05000000000000000000" pitchFamily="2" charset="2"/>
              </a:rPr>
              <a:t>selama</a:t>
            </a:r>
            <a:r>
              <a:rPr lang="id-ID" sz="3600" b="1" dirty="0" smtClean="0">
                <a:sym typeface="Wingdings" panose="05000000000000000000" pitchFamily="2" charset="2"/>
              </a:rPr>
              <a:t> </a:t>
            </a:r>
            <a:r>
              <a:rPr lang="en-US" sz="3600" b="1" dirty="0" err="1" smtClean="0">
                <a:sym typeface="Wingdings" panose="05000000000000000000" pitchFamily="2" charset="2"/>
              </a:rPr>
              <a:t>pertumbuhan</a:t>
            </a:r>
            <a:r>
              <a:rPr lang="en-US" sz="3600" b="1" dirty="0">
                <a:sym typeface="Wingdings" panose="05000000000000000000" pitchFamily="2" charset="2"/>
              </a:rPr>
              <a:t>, </a:t>
            </a:r>
            <a:r>
              <a:rPr lang="en-US" sz="3600" b="1" dirty="0" err="1">
                <a:sym typeface="Wingdings" panose="05000000000000000000" pitchFamily="2" charset="2"/>
              </a:rPr>
              <a:t>latihan</a:t>
            </a:r>
            <a:endParaRPr lang="en-US" sz="3600" b="1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99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Dan Sex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 err="1"/>
              <a:t>Kapasitas</a:t>
            </a:r>
            <a:r>
              <a:rPr lang="en-US" sz="2800" b="1" dirty="0"/>
              <a:t> </a:t>
            </a:r>
            <a:r>
              <a:rPr lang="en-US" sz="2800" b="1" dirty="0" err="1"/>
              <a:t>kerja</a:t>
            </a:r>
            <a:r>
              <a:rPr lang="en-US" sz="2800" b="1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b="1" dirty="0" err="1"/>
              <a:t>puncaknya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b="1" dirty="0" err="1"/>
              <a:t>usia</a:t>
            </a:r>
            <a:r>
              <a:rPr lang="en-US" sz="2800" b="1" dirty="0"/>
              <a:t> 25-30 </a:t>
            </a:r>
            <a:r>
              <a:rPr lang="en-US" sz="2800" b="1" dirty="0" err="1"/>
              <a:t>th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menurun</a:t>
            </a:r>
            <a:r>
              <a:rPr lang="en-US" sz="2800" b="1" dirty="0"/>
              <a:t> di </a:t>
            </a:r>
            <a:r>
              <a:rPr lang="en-US" sz="2800" b="1" dirty="0" err="1"/>
              <a:t>usia</a:t>
            </a:r>
            <a:r>
              <a:rPr lang="en-US" sz="2800" b="1" dirty="0"/>
              <a:t> &gt;30</a:t>
            </a:r>
            <a:r>
              <a:rPr lang="en-US" sz="2800" b="1" baseline="30000" dirty="0"/>
              <a:t>th</a:t>
            </a:r>
            <a:r>
              <a:rPr lang="en-US" sz="2800" dirty="0"/>
              <a:t>.  </a:t>
            </a:r>
            <a:endParaRPr lang="id-ID" sz="28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Penurunan</a:t>
            </a:r>
            <a:r>
              <a:rPr lang="en-US" sz="2400" b="1" dirty="0" smtClean="0"/>
              <a:t> </a:t>
            </a:r>
            <a:r>
              <a:rPr lang="en-US" sz="2400" b="1" dirty="0" err="1"/>
              <a:t>physik</a:t>
            </a:r>
            <a:r>
              <a:rPr lang="en-US" sz="2400" b="1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dirty="0" err="1"/>
              <a:t>usia</a:t>
            </a:r>
            <a:r>
              <a:rPr lang="en-US" sz="2400" b="1" dirty="0"/>
              <a:t> 60 </a:t>
            </a:r>
            <a:r>
              <a:rPr lang="en-US" sz="2400" b="1" dirty="0" err="1"/>
              <a:t>tahun</a:t>
            </a:r>
            <a:r>
              <a:rPr lang="en-US" sz="2400" b="1" dirty="0"/>
              <a:t> </a:t>
            </a:r>
            <a:r>
              <a:rPr lang="en-US" sz="2400" dirty="0" smtClean="0"/>
              <a:t>:</a:t>
            </a:r>
            <a:r>
              <a:rPr lang="id-ID" sz="2400" dirty="0" smtClean="0"/>
              <a:t> </a:t>
            </a:r>
            <a:r>
              <a:rPr lang="id-ID" sz="2400" b="1" dirty="0" smtClean="0"/>
              <a:t>P</a:t>
            </a:r>
            <a:r>
              <a:rPr lang="en-US" sz="2400" b="1" dirty="0" err="1" smtClean="0"/>
              <a:t>enurunan</a:t>
            </a:r>
            <a:r>
              <a:rPr lang="en-US" sz="2400" b="1" dirty="0" smtClean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otot</a:t>
            </a:r>
            <a:r>
              <a:rPr lang="en-US" sz="2400" b="1" dirty="0"/>
              <a:t>  25%, </a:t>
            </a:r>
            <a:r>
              <a:rPr lang="en-US" sz="2400" b="1" dirty="0" err="1"/>
              <a:t>kemampuan</a:t>
            </a:r>
            <a:r>
              <a:rPr lang="en-US" sz="2400" b="1" dirty="0"/>
              <a:t> </a:t>
            </a:r>
            <a:r>
              <a:rPr lang="en-US" sz="2400" b="1" dirty="0" err="1"/>
              <a:t>syaraf</a:t>
            </a:r>
            <a:r>
              <a:rPr lang="en-US" sz="2400" b="1" dirty="0"/>
              <a:t> 60 %</a:t>
            </a:r>
            <a:r>
              <a:rPr lang="en-US" sz="2400" dirty="0"/>
              <a:t>, 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b="1" dirty="0" err="1"/>
              <a:t>penurunan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pancaindera</a:t>
            </a:r>
            <a:r>
              <a:rPr lang="en-US" sz="2400" dirty="0"/>
              <a:t>, </a:t>
            </a:r>
            <a:r>
              <a:rPr lang="en-US" sz="2400" b="1" dirty="0" err="1"/>
              <a:t>jantung</a:t>
            </a:r>
            <a:r>
              <a:rPr lang="en-US" sz="2400" b="1" dirty="0"/>
              <a:t>, </a:t>
            </a:r>
            <a:r>
              <a:rPr lang="en-US" sz="2400" b="1" dirty="0" err="1"/>
              <a:t>paru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organ lain</a:t>
            </a:r>
            <a:r>
              <a:rPr lang="en-US" sz="2400" dirty="0"/>
              <a:t>. </a:t>
            </a:r>
            <a:endParaRPr lang="id-ID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Kemampuan</a:t>
            </a:r>
            <a:r>
              <a:rPr lang="en-US" sz="2400" b="1" dirty="0" smtClean="0"/>
              <a:t> </a:t>
            </a:r>
            <a:r>
              <a:rPr lang="en-US" sz="2400" b="1" dirty="0" err="1"/>
              <a:t>kerja</a:t>
            </a:r>
            <a:r>
              <a:rPr lang="en-US" sz="2400" b="1" dirty="0"/>
              <a:t> </a:t>
            </a:r>
            <a:r>
              <a:rPr lang="en-US" sz="2400" b="1" dirty="0" err="1"/>
              <a:t>physik</a:t>
            </a:r>
            <a:r>
              <a:rPr lang="en-US" sz="2400" b="1" dirty="0"/>
              <a:t> </a:t>
            </a:r>
            <a:r>
              <a:rPr lang="en-US" sz="2400" b="1" dirty="0" err="1"/>
              <a:t>usia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r>
              <a:rPr lang="id-ID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60 </a:t>
            </a:r>
            <a:r>
              <a:rPr lang="en-US" sz="2400" b="1" dirty="0" err="1">
                <a:solidFill>
                  <a:srgbClr val="FF0000"/>
                </a:solidFill>
              </a:rPr>
              <a:t>th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tinggal</a:t>
            </a:r>
            <a:r>
              <a:rPr lang="en-US" sz="2400" dirty="0"/>
              <a:t> </a:t>
            </a:r>
            <a:r>
              <a:rPr lang="en-US" sz="2400" b="1" dirty="0"/>
              <a:t>50%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b="1" dirty="0" err="1"/>
              <a:t>usia</a:t>
            </a:r>
            <a:r>
              <a:rPr lang="en-US" sz="2400" b="1" dirty="0"/>
              <a:t> </a:t>
            </a:r>
            <a:r>
              <a:rPr lang="en-US" sz="2400" b="1" dirty="0" err="1"/>
              <a:t>muda</a:t>
            </a:r>
            <a:r>
              <a:rPr lang="en-US" sz="240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 err="1"/>
              <a:t>Kapasitas</a:t>
            </a:r>
            <a:r>
              <a:rPr lang="en-US" sz="2800" b="1" dirty="0"/>
              <a:t> </a:t>
            </a:r>
            <a:r>
              <a:rPr lang="en-US" sz="2800" b="1" dirty="0" err="1"/>
              <a:t>kerja</a:t>
            </a:r>
            <a:r>
              <a:rPr lang="en-US" sz="2800" b="1" dirty="0"/>
              <a:t> </a:t>
            </a:r>
            <a:r>
              <a:rPr lang="en-US" sz="2800" b="1" dirty="0" err="1"/>
              <a:t>laki</a:t>
            </a:r>
            <a:r>
              <a:rPr lang="en-US" sz="2800" b="1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wanita</a:t>
            </a:r>
            <a:r>
              <a:rPr lang="en-US" sz="2800" dirty="0"/>
              <a:t> </a:t>
            </a:r>
            <a:r>
              <a:rPr lang="en-US" sz="2800" b="1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b="1" dirty="0" err="1"/>
              <a:t>perbedaan</a:t>
            </a:r>
            <a:r>
              <a:rPr lang="en-US" sz="2800" b="1" dirty="0"/>
              <a:t> </a:t>
            </a:r>
            <a:r>
              <a:rPr lang="en-US" sz="2800" b="1" dirty="0" err="1"/>
              <a:t>sistem</a:t>
            </a:r>
            <a:r>
              <a:rPr lang="en-US" sz="2800" b="1" dirty="0"/>
              <a:t> hormonal</a:t>
            </a:r>
            <a:r>
              <a:rPr lang="en-US" sz="2800" dirty="0"/>
              <a:t>, </a:t>
            </a:r>
            <a:r>
              <a:rPr lang="en-US" sz="2800" b="1" dirty="0" err="1"/>
              <a:t>kultur</a:t>
            </a:r>
            <a:r>
              <a:rPr lang="en-US" sz="2800" b="1" dirty="0" smtClean="0"/>
              <a:t>,</a:t>
            </a:r>
            <a:r>
              <a:rPr lang="id-ID" sz="2800" b="1" dirty="0" smtClean="0"/>
              <a:t> </a:t>
            </a:r>
            <a:r>
              <a:rPr lang="en-US" sz="2800" b="1" dirty="0" err="1" smtClean="0"/>
              <a:t>pendidikan</a:t>
            </a:r>
            <a:r>
              <a:rPr lang="en-US" sz="2800" b="1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kebiasaan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231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Faktor</a:t>
            </a:r>
            <a:r>
              <a:rPr lang="en-US" sz="4800" dirty="0" smtClean="0"/>
              <a:t> </a:t>
            </a:r>
            <a:r>
              <a:rPr lang="en-US" sz="4800" dirty="0" err="1" smtClean="0"/>
              <a:t>Ras</a:t>
            </a:r>
            <a:endParaRPr lang="en-US" sz="4800" dirty="0"/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err="1"/>
              <a:t>Tiap</a:t>
            </a:r>
            <a:r>
              <a:rPr lang="en-US" sz="4000" dirty="0"/>
              <a:t> </a:t>
            </a:r>
            <a:r>
              <a:rPr lang="en-US" sz="4000" b="1" dirty="0" err="1"/>
              <a:t>suku</a:t>
            </a:r>
            <a:r>
              <a:rPr lang="en-US" sz="4000" dirty="0"/>
              <a:t> </a:t>
            </a:r>
            <a:r>
              <a:rPr lang="en-US" sz="4000" b="1" dirty="0" err="1"/>
              <a:t>bangsa</a:t>
            </a:r>
            <a:r>
              <a:rPr lang="en-US" sz="4000" dirty="0"/>
              <a:t> </a:t>
            </a:r>
            <a:r>
              <a:rPr lang="en-US" sz="4000" dirty="0" err="1"/>
              <a:t>mempunyai</a:t>
            </a:r>
            <a:r>
              <a:rPr lang="en-US" sz="4000" dirty="0"/>
              <a:t> </a:t>
            </a:r>
            <a:r>
              <a:rPr lang="en-US" sz="4000" b="1" dirty="0" err="1"/>
              <a:t>reputasi</a:t>
            </a:r>
            <a:r>
              <a:rPr lang="en-US" sz="4000" dirty="0"/>
              <a:t> </a:t>
            </a:r>
            <a:r>
              <a:rPr lang="en-US" sz="4000" dirty="0" err="1"/>
              <a:t>tersendiri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b="1" dirty="0" err="1"/>
              <a:t>jenis</a:t>
            </a:r>
            <a:r>
              <a:rPr lang="en-US" sz="4000" b="1" dirty="0"/>
              <a:t> </a:t>
            </a:r>
            <a:r>
              <a:rPr lang="en-US" sz="4000" b="1" dirty="0" err="1"/>
              <a:t>pekerjaan</a:t>
            </a:r>
            <a:r>
              <a:rPr lang="en-US" sz="4000" dirty="0"/>
              <a:t> </a:t>
            </a:r>
            <a:r>
              <a:rPr lang="en-US" sz="4000" dirty="0" err="1"/>
              <a:t>yg</a:t>
            </a:r>
            <a:r>
              <a:rPr lang="en-US" sz="4000" dirty="0"/>
              <a:t> </a:t>
            </a:r>
            <a:r>
              <a:rPr lang="en-US" sz="4000" b="1" dirty="0" err="1"/>
              <a:t>cocok</a:t>
            </a:r>
            <a:r>
              <a:rPr lang="en-US" sz="4000" dirty="0"/>
              <a:t> </a:t>
            </a:r>
            <a:r>
              <a:rPr lang="en-US" sz="4000" dirty="0" err="1"/>
              <a:t>dikarenakan</a:t>
            </a:r>
            <a:r>
              <a:rPr lang="en-US" sz="4000" dirty="0"/>
              <a:t> </a:t>
            </a:r>
            <a:r>
              <a:rPr lang="en-US" sz="4000" b="1" dirty="0" err="1"/>
              <a:t>perubahan</a:t>
            </a:r>
            <a:r>
              <a:rPr lang="en-US" sz="4000" dirty="0"/>
              <a:t> </a:t>
            </a:r>
            <a:r>
              <a:rPr lang="en-US" sz="4000" dirty="0" err="1"/>
              <a:t>yg</a:t>
            </a:r>
            <a:r>
              <a:rPr lang="en-US" sz="4000" dirty="0"/>
              <a:t> </a:t>
            </a:r>
            <a:r>
              <a:rPr lang="en-US" sz="4000" dirty="0" err="1"/>
              <a:t>terjadi</a:t>
            </a:r>
            <a:r>
              <a:rPr lang="en-US" sz="4000" dirty="0"/>
              <a:t> </a:t>
            </a:r>
            <a:r>
              <a:rPr lang="en-US" sz="4000" b="1" dirty="0" err="1"/>
              <a:t>secara</a:t>
            </a:r>
            <a:r>
              <a:rPr lang="en-US" sz="4000" b="1" dirty="0"/>
              <a:t> </a:t>
            </a:r>
            <a:r>
              <a:rPr lang="en-US" sz="4000" b="1" dirty="0" err="1"/>
              <a:t>evolusioner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b="1" dirty="0" err="1"/>
              <a:t>akhirnya</a:t>
            </a:r>
            <a:r>
              <a:rPr lang="en-US" sz="4000" b="1" dirty="0"/>
              <a:t> </a:t>
            </a:r>
            <a:r>
              <a:rPr lang="en-US" sz="4000" b="1" dirty="0" err="1"/>
              <a:t>bersifat</a:t>
            </a:r>
            <a:r>
              <a:rPr lang="en-US" sz="4000" b="1" dirty="0"/>
              <a:t> </a:t>
            </a:r>
            <a:r>
              <a:rPr lang="en-US" sz="4000" b="1" dirty="0" err="1"/>
              <a:t>heriditair</a:t>
            </a:r>
            <a:r>
              <a:rPr lang="en-U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1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kesegaran</a:t>
            </a:r>
            <a:r>
              <a:rPr lang="en-US" dirty="0"/>
              <a:t> </a:t>
            </a:r>
            <a:r>
              <a:rPr lang="en-US" dirty="0" err="1"/>
              <a:t>jasmani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nutrisi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err="1"/>
              <a:t>Merupakan</a:t>
            </a:r>
            <a:r>
              <a:rPr lang="en-US" sz="3600" b="1" dirty="0"/>
              <a:t> </a:t>
            </a:r>
            <a:r>
              <a:rPr lang="en-US" sz="3600" b="1" dirty="0" err="1"/>
              <a:t>kesatuan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b="1" dirty="0" err="1"/>
              <a:t>saling</a:t>
            </a:r>
            <a:r>
              <a:rPr lang="en-US" sz="3600" b="1" dirty="0"/>
              <a:t> </a:t>
            </a:r>
            <a:r>
              <a:rPr lang="en-US" sz="3600" b="1" dirty="0" err="1"/>
              <a:t>menunjang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saling</a:t>
            </a:r>
            <a:r>
              <a:rPr lang="en-US" sz="3600" b="1" dirty="0"/>
              <a:t> </a:t>
            </a:r>
            <a:r>
              <a:rPr lang="en-US" sz="3600" b="1" dirty="0" err="1"/>
              <a:t>terkait</a:t>
            </a:r>
            <a:r>
              <a:rPr lang="en-US" sz="3600" b="1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fisik</a:t>
            </a:r>
            <a:r>
              <a:rPr lang="en-US" sz="3600" b="1" dirty="0"/>
              <a:t> </a:t>
            </a:r>
            <a:r>
              <a:rPr lang="en-US" sz="3600" b="1" dirty="0" err="1"/>
              <a:t>seseorang</a:t>
            </a:r>
            <a:endParaRPr lang="en-US" sz="3600" b="1" dirty="0"/>
          </a:p>
          <a:p>
            <a:pPr algn="just"/>
            <a:r>
              <a:rPr lang="en-US" sz="3600" b="1" dirty="0" err="1"/>
              <a:t>Kesegaran</a:t>
            </a:r>
            <a:r>
              <a:rPr lang="en-US" sz="3600" b="1" dirty="0"/>
              <a:t> </a:t>
            </a:r>
            <a:r>
              <a:rPr lang="en-US" sz="3600" b="1" dirty="0" err="1"/>
              <a:t>jasmani</a:t>
            </a:r>
            <a:r>
              <a:rPr lang="en-US" sz="3600" b="1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b="1" dirty="0" err="1"/>
              <a:t>dipelihara</a:t>
            </a:r>
            <a:r>
              <a:rPr lang="en-US" sz="3600" dirty="0"/>
              <a:t> </a:t>
            </a:r>
            <a:r>
              <a:rPr lang="en-US" sz="3600" dirty="0" err="1"/>
              <a:t>dgn</a:t>
            </a:r>
            <a:r>
              <a:rPr lang="en-US" sz="3600" dirty="0"/>
              <a:t> </a:t>
            </a:r>
            <a:r>
              <a:rPr lang="en-US" sz="3600" b="1" dirty="0" err="1"/>
              <a:t>meningkatkan</a:t>
            </a:r>
            <a:r>
              <a:rPr lang="en-US" sz="3600" b="1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otot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kecepatan</a:t>
            </a:r>
            <a:r>
              <a:rPr lang="en-US" sz="3600" b="1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cara</a:t>
            </a:r>
            <a:r>
              <a:rPr lang="en-US" sz="3600" dirty="0"/>
              <a:t> </a:t>
            </a:r>
            <a:r>
              <a:rPr lang="en-US" sz="3600" b="1" dirty="0" err="1"/>
              <a:t>latihan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olah</a:t>
            </a:r>
            <a:r>
              <a:rPr lang="en-US" sz="3600" b="1" dirty="0"/>
              <a:t> raga </a:t>
            </a:r>
            <a:r>
              <a:rPr lang="en-US" sz="3600" b="1" dirty="0" err="1"/>
              <a:t>secara</a:t>
            </a:r>
            <a:r>
              <a:rPr lang="en-US" sz="3600" b="1" dirty="0"/>
              <a:t> </a:t>
            </a:r>
            <a:r>
              <a:rPr lang="en-US" sz="3600" b="1" dirty="0" err="1"/>
              <a:t>teratur</a:t>
            </a:r>
            <a:r>
              <a:rPr lang="en-US" sz="3600" b="1" dirty="0"/>
              <a:t> </a:t>
            </a:r>
            <a:r>
              <a:rPr lang="en-US" sz="3600" dirty="0" err="1"/>
              <a:t>menyebabkan</a:t>
            </a:r>
            <a:r>
              <a:rPr lang="en-US" sz="3600" dirty="0"/>
              <a:t> </a:t>
            </a:r>
            <a:r>
              <a:rPr lang="en-US" sz="3600" b="1" dirty="0" err="1"/>
              <a:t>performa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ketahanan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b="1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baik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865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Ketrampilan</a:t>
            </a:r>
            <a:endParaRPr lang="en-US" sz="54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b="1" dirty="0" err="1"/>
              <a:t>Tujuan</a:t>
            </a:r>
            <a:r>
              <a:rPr lang="en-US" sz="3600" dirty="0"/>
              <a:t> :  </a:t>
            </a:r>
            <a:r>
              <a:rPr lang="en-US" sz="3600" dirty="0" err="1"/>
              <a:t>kerja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efisien</a:t>
            </a:r>
            <a:endParaRPr lang="en-US" sz="3600" dirty="0"/>
          </a:p>
          <a:p>
            <a:pPr algn="just"/>
            <a:r>
              <a:rPr lang="en-US" sz="3600" b="1" dirty="0" err="1"/>
              <a:t>Didapat</a:t>
            </a:r>
            <a:r>
              <a:rPr lang="en-US" sz="3600" dirty="0"/>
              <a:t> </a:t>
            </a:r>
            <a:r>
              <a:rPr lang="en-US" sz="3600" dirty="0" err="1"/>
              <a:t>melalui</a:t>
            </a:r>
            <a:r>
              <a:rPr lang="en-US" sz="3600" dirty="0"/>
              <a:t> </a:t>
            </a:r>
            <a:r>
              <a:rPr lang="en-US" sz="3600" b="1" dirty="0"/>
              <a:t>proses </a:t>
            </a:r>
            <a:r>
              <a:rPr lang="en-US" sz="3600" b="1" dirty="0" err="1"/>
              <a:t>pendidikan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latihan</a:t>
            </a:r>
            <a:endParaRPr lang="en-US" sz="3600" b="1" dirty="0"/>
          </a:p>
          <a:p>
            <a:pPr algn="just"/>
            <a:r>
              <a:rPr lang="en-US" sz="3600" b="1" dirty="0" err="1"/>
              <a:t>Fungsi</a:t>
            </a:r>
            <a:r>
              <a:rPr lang="en-US" sz="3600" b="1" dirty="0"/>
              <a:t> </a:t>
            </a:r>
            <a:r>
              <a:rPr lang="en-US" sz="3600" b="1" dirty="0" err="1"/>
              <a:t>latihan</a:t>
            </a:r>
            <a:r>
              <a:rPr lang="en-US" sz="3600" b="1" dirty="0"/>
              <a:t> </a:t>
            </a:r>
            <a:r>
              <a:rPr lang="en-US" sz="3600" dirty="0" smtClean="0"/>
              <a:t>:</a:t>
            </a:r>
            <a:r>
              <a:rPr lang="id-ID" sz="3600" dirty="0" smtClean="0"/>
              <a:t> </a:t>
            </a:r>
            <a:r>
              <a:rPr lang="en-US" sz="3600" b="1" dirty="0" err="1" smtClean="0"/>
              <a:t>pembinaan</a:t>
            </a:r>
            <a:r>
              <a:rPr lang="en-US" sz="3600" b="1" dirty="0" smtClean="0"/>
              <a:t> </a:t>
            </a:r>
            <a:r>
              <a:rPr lang="en-US" sz="3600" b="1" dirty="0" err="1"/>
              <a:t>koordinasi</a:t>
            </a:r>
            <a:r>
              <a:rPr lang="en-US" sz="3600" b="1" dirty="0"/>
              <a:t> </a:t>
            </a:r>
            <a:r>
              <a:rPr lang="en-US" sz="3600" b="1" dirty="0" err="1"/>
              <a:t>syaraf</a:t>
            </a:r>
            <a:r>
              <a:rPr lang="en-US" sz="3600" b="1" dirty="0"/>
              <a:t> </a:t>
            </a:r>
            <a:r>
              <a:rPr lang="en-US" sz="3600" b="1" dirty="0" err="1"/>
              <a:t>kearah</a:t>
            </a:r>
            <a:r>
              <a:rPr lang="en-US" sz="3600" b="1" dirty="0"/>
              <a:t> </a:t>
            </a:r>
            <a:r>
              <a:rPr lang="en-US" sz="3600" b="1" dirty="0" err="1"/>
              <a:t>otomatisasi</a:t>
            </a:r>
            <a:r>
              <a:rPr lang="en-US" sz="3600" b="1" dirty="0"/>
              <a:t>/</a:t>
            </a:r>
            <a:r>
              <a:rPr lang="en-US" sz="3600" b="1" dirty="0" err="1"/>
              <a:t>reflektoris</a:t>
            </a:r>
            <a:r>
              <a:rPr lang="en-US" sz="3600" dirty="0"/>
              <a:t>, </a:t>
            </a:r>
            <a:r>
              <a:rPr lang="en-US" sz="3600" b="1" dirty="0" err="1"/>
              <a:t>kontraksi</a:t>
            </a:r>
            <a:r>
              <a:rPr lang="en-US" sz="3600" b="1" dirty="0"/>
              <a:t> </a:t>
            </a:r>
            <a:r>
              <a:rPr lang="en-US" sz="3600" b="1" dirty="0" err="1"/>
              <a:t>otot</a:t>
            </a:r>
            <a:r>
              <a:rPr lang="en-US" sz="3600" b="1" dirty="0"/>
              <a:t> </a:t>
            </a:r>
            <a:r>
              <a:rPr lang="en-US" sz="3600" dirty="0" err="1"/>
              <a:t>yg</a:t>
            </a:r>
            <a:r>
              <a:rPr lang="en-US" sz="3600" dirty="0"/>
              <a:t>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perlu</a:t>
            </a:r>
            <a:r>
              <a:rPr lang="en-US" sz="3600" b="1" dirty="0"/>
              <a:t> </a:t>
            </a:r>
            <a:r>
              <a:rPr lang="en-US" sz="3600" b="1" dirty="0" err="1"/>
              <a:t>ditiadakan</a:t>
            </a:r>
            <a:r>
              <a:rPr lang="en-US" sz="3600" dirty="0"/>
              <a:t>, </a:t>
            </a:r>
            <a:r>
              <a:rPr lang="en-US" sz="3600" b="1" dirty="0" err="1"/>
              <a:t>kosumsi</a:t>
            </a:r>
            <a:r>
              <a:rPr lang="en-US" sz="3600" b="1" dirty="0"/>
              <a:t> </a:t>
            </a:r>
            <a:r>
              <a:rPr lang="en-US" sz="3600" b="1" dirty="0" err="1"/>
              <a:t>energi</a:t>
            </a:r>
            <a:r>
              <a:rPr lang="en-US" sz="3600" b="1" dirty="0"/>
              <a:t> </a:t>
            </a:r>
            <a:r>
              <a:rPr lang="en-US" sz="3600" b="1" dirty="0" err="1"/>
              <a:t>berkurang</a:t>
            </a:r>
            <a:r>
              <a:rPr lang="en-US" sz="3600" dirty="0"/>
              <a:t>, </a:t>
            </a:r>
            <a:r>
              <a:rPr lang="en-US" sz="3600" b="1" dirty="0" err="1"/>
              <a:t>efisiensi</a:t>
            </a:r>
            <a:r>
              <a:rPr lang="en-US" sz="3600" b="1" dirty="0"/>
              <a:t> </a:t>
            </a:r>
            <a:r>
              <a:rPr lang="en-US" sz="3600" b="1" dirty="0" err="1"/>
              <a:t>waktu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580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Beban</a:t>
            </a:r>
            <a:r>
              <a:rPr lang="en-US" sz="6000" dirty="0" smtClean="0"/>
              <a:t> </a:t>
            </a:r>
            <a:r>
              <a:rPr lang="en-US" sz="6000" dirty="0" err="1" smtClean="0"/>
              <a:t>Kerja</a:t>
            </a:r>
            <a:endParaRPr lang="en-US" sz="60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b="1" dirty="0" err="1"/>
              <a:t>Tubuh</a:t>
            </a:r>
            <a:r>
              <a:rPr lang="en-US" sz="3600" b="1" dirty="0"/>
              <a:t> </a:t>
            </a:r>
            <a:r>
              <a:rPr lang="en-US" sz="3600" b="1" dirty="0" err="1"/>
              <a:t>manusia</a:t>
            </a:r>
            <a:r>
              <a:rPr lang="en-US" sz="3600" b="1" dirty="0"/>
              <a:t> </a:t>
            </a:r>
            <a:r>
              <a:rPr lang="en-US" sz="3600" dirty="0" err="1"/>
              <a:t>dirancang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b="1" dirty="0" err="1"/>
              <a:t>pekerjaan</a:t>
            </a:r>
            <a:r>
              <a:rPr lang="en-US" sz="3600" dirty="0"/>
              <a:t>, </a:t>
            </a:r>
            <a:r>
              <a:rPr lang="en-US" sz="3600" b="1" dirty="0" err="1">
                <a:solidFill>
                  <a:srgbClr val="FF0000"/>
                </a:solidFill>
              </a:rPr>
              <a:t>massa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otot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beratnya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hampir</a:t>
            </a:r>
            <a:r>
              <a:rPr lang="en-US" sz="3600" b="1" dirty="0">
                <a:solidFill>
                  <a:srgbClr val="FF0000"/>
                </a:solidFill>
              </a:rPr>
              <a:t> ½ </a:t>
            </a:r>
            <a:r>
              <a:rPr lang="en-US" sz="3600" b="1" dirty="0" err="1">
                <a:solidFill>
                  <a:srgbClr val="FF0000"/>
                </a:solidFill>
              </a:rPr>
              <a:t>berat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badan</a:t>
            </a:r>
            <a:r>
              <a:rPr lang="en-US" sz="3600" dirty="0"/>
              <a:t>, </a:t>
            </a:r>
            <a:r>
              <a:rPr lang="en-US" sz="3600" b="1" dirty="0" err="1"/>
              <a:t>memungkinkan</a:t>
            </a:r>
            <a:r>
              <a:rPr lang="en-US" sz="3600" b="1" dirty="0"/>
              <a:t> </a:t>
            </a:r>
            <a:r>
              <a:rPr lang="en-US" sz="3600" b="1" dirty="0" err="1"/>
              <a:t>dpt</a:t>
            </a:r>
            <a:r>
              <a:rPr lang="en-US" sz="3600" b="1" dirty="0"/>
              <a:t> </a:t>
            </a:r>
            <a:r>
              <a:rPr lang="en-US" sz="3600" b="1" dirty="0" err="1"/>
              <a:t>menggerakan</a:t>
            </a:r>
            <a:r>
              <a:rPr lang="en-US" sz="3600" b="1" dirty="0"/>
              <a:t> </a:t>
            </a:r>
            <a:r>
              <a:rPr lang="en-US" sz="3600" b="1" dirty="0" err="1"/>
              <a:t>tubuh</a:t>
            </a:r>
            <a:endParaRPr lang="en-US" sz="3600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err="1"/>
              <a:t>Setiap</a:t>
            </a:r>
            <a:r>
              <a:rPr lang="en-US" sz="3600" dirty="0"/>
              <a:t> </a:t>
            </a:r>
            <a:r>
              <a:rPr lang="en-US" sz="3600" b="1" dirty="0" err="1"/>
              <a:t>beban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b="1" dirty="0"/>
              <a:t> </a:t>
            </a:r>
            <a:r>
              <a:rPr lang="en-US" sz="3600" dirty="0" err="1"/>
              <a:t>yg</a:t>
            </a:r>
            <a:r>
              <a:rPr lang="en-US" sz="3600" dirty="0"/>
              <a:t> </a:t>
            </a:r>
            <a:r>
              <a:rPr lang="en-US" sz="3600" b="1" dirty="0" err="1"/>
              <a:t>diterima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b="1" dirty="0" err="1"/>
              <a:t>pekerja</a:t>
            </a:r>
            <a:r>
              <a:rPr lang="en-US" sz="3600" b="1" dirty="0"/>
              <a:t>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b="1" dirty="0" err="1"/>
              <a:t>sesuai</a:t>
            </a:r>
            <a:r>
              <a:rPr lang="en-US" sz="3600" dirty="0"/>
              <a:t> </a:t>
            </a:r>
            <a:r>
              <a:rPr lang="en-US" sz="3600" dirty="0" err="1"/>
              <a:t>baik</a:t>
            </a:r>
            <a:r>
              <a:rPr lang="en-US" sz="3600" dirty="0"/>
              <a:t> </a:t>
            </a:r>
            <a:r>
              <a:rPr lang="en-US" sz="3600" dirty="0" err="1"/>
              <a:t>terhadap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fisik</a:t>
            </a:r>
            <a:r>
              <a:rPr lang="en-US" sz="3600" b="1" dirty="0"/>
              <a:t>, </a:t>
            </a:r>
            <a:r>
              <a:rPr lang="en-US" sz="3600" b="1" dirty="0" err="1"/>
              <a:t>kognitif</a:t>
            </a:r>
            <a:r>
              <a:rPr lang="en-US" sz="3600" b="1" dirty="0"/>
              <a:t> </a:t>
            </a:r>
            <a:r>
              <a:rPr lang="en-US" sz="3600" dirty="0" err="1"/>
              <a:t>maupun</a:t>
            </a:r>
            <a:r>
              <a:rPr lang="en-US" sz="3600" dirty="0"/>
              <a:t> </a:t>
            </a:r>
            <a:r>
              <a:rPr lang="en-US" sz="3600" b="1" dirty="0" err="1"/>
              <a:t>keterbatasan</a:t>
            </a:r>
            <a:r>
              <a:rPr lang="en-US" sz="3600" b="1" dirty="0"/>
              <a:t> </a:t>
            </a:r>
            <a:r>
              <a:rPr lang="en-US" sz="3600" b="1" dirty="0" err="1"/>
              <a:t>manusia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91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Faktor</a:t>
            </a:r>
            <a:r>
              <a:rPr lang="id-ID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b="1" dirty="0" err="1"/>
              <a:t>Faktor</a:t>
            </a:r>
            <a:r>
              <a:rPr lang="en-US" b="1" dirty="0"/>
              <a:t> internal </a:t>
            </a:r>
            <a:r>
              <a:rPr lang="en-US" dirty="0"/>
              <a:t>: 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somatis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psikis</a:t>
            </a:r>
            <a:endParaRPr lang="en-US" dirty="0"/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b="1" dirty="0" err="1"/>
              <a:t>Faktor</a:t>
            </a:r>
            <a:r>
              <a:rPr lang="en-US" b="1" dirty="0"/>
              <a:t> </a:t>
            </a:r>
            <a:r>
              <a:rPr lang="en-US" b="1" dirty="0" err="1"/>
              <a:t>eksternal</a:t>
            </a:r>
            <a:r>
              <a:rPr lang="en-US" b="1" dirty="0"/>
              <a:t> </a:t>
            </a:r>
          </a:p>
          <a:p>
            <a:pPr marL="901700" lvl="1" indent="-363538" algn="just">
              <a:buFont typeface="Wingdings" panose="05000000000000000000" pitchFamily="2" charset="2"/>
              <a:buChar char="§"/>
            </a:pPr>
            <a:r>
              <a:rPr lang="en-US" sz="2600" dirty="0" err="1" smtClean="0"/>
              <a:t>Tugas</a:t>
            </a:r>
            <a:r>
              <a:rPr lang="id-ID" sz="2600" dirty="0" smtClean="0"/>
              <a:t> </a:t>
            </a:r>
            <a:r>
              <a:rPr lang="en-US" sz="2600" dirty="0" err="1" smtClean="0"/>
              <a:t>yg</a:t>
            </a:r>
            <a:r>
              <a:rPr lang="en-US" sz="2600" dirty="0" smtClean="0"/>
              <a:t> </a:t>
            </a:r>
            <a:r>
              <a:rPr lang="en-US" sz="2600" b="1" dirty="0" err="1"/>
              <a:t>bersifat</a:t>
            </a:r>
            <a:r>
              <a:rPr lang="en-US" sz="2600" b="1" dirty="0"/>
              <a:t> </a:t>
            </a:r>
            <a:r>
              <a:rPr lang="en-US" sz="2600" b="1" dirty="0" err="1"/>
              <a:t>fisik</a:t>
            </a:r>
            <a:r>
              <a:rPr lang="en-US" sz="2600" b="1" dirty="0"/>
              <a:t> </a:t>
            </a:r>
            <a:r>
              <a:rPr lang="en-US" sz="2600" dirty="0"/>
              <a:t>: </a:t>
            </a:r>
            <a:r>
              <a:rPr lang="en-US" sz="2600" b="1" dirty="0" err="1"/>
              <a:t>beban</a:t>
            </a:r>
            <a:r>
              <a:rPr lang="en-US" sz="2600" b="1" dirty="0"/>
              <a:t> yang </a:t>
            </a:r>
            <a:r>
              <a:rPr lang="en-US" sz="2600" b="1" dirty="0" err="1"/>
              <a:t>diangkat</a:t>
            </a:r>
            <a:r>
              <a:rPr lang="en-US" sz="2600" b="1" dirty="0"/>
              <a:t>/</a:t>
            </a:r>
            <a:r>
              <a:rPr lang="en-US" sz="2600" b="1" dirty="0" err="1"/>
              <a:t>diangkut</a:t>
            </a:r>
            <a:r>
              <a:rPr lang="en-US" sz="2600" dirty="0"/>
              <a:t>, </a:t>
            </a:r>
            <a:r>
              <a:rPr lang="en-US" sz="2600" b="1" dirty="0" err="1"/>
              <a:t>sikap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, </a:t>
            </a:r>
            <a:r>
              <a:rPr lang="en-US" sz="2600" b="1" dirty="0" err="1"/>
              <a:t>alat</a:t>
            </a:r>
            <a:r>
              <a:rPr lang="en-US" sz="2600" b="1" dirty="0"/>
              <a:t>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/>
              <a:t>sarana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, </a:t>
            </a:r>
            <a:r>
              <a:rPr lang="en-US" sz="2600" b="1" dirty="0" err="1"/>
              <a:t>kondisi</a:t>
            </a:r>
            <a:r>
              <a:rPr lang="en-US" sz="2600" b="1" dirty="0"/>
              <a:t>/</a:t>
            </a:r>
            <a:r>
              <a:rPr lang="en-US" sz="2600" b="1" dirty="0" err="1"/>
              <a:t>medan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dirty="0" err="1"/>
              <a:t>,dll</a:t>
            </a:r>
            <a:r>
              <a:rPr lang="en-US" sz="2600" dirty="0"/>
              <a:t>.</a:t>
            </a:r>
          </a:p>
          <a:p>
            <a:pPr marL="901700" lvl="1" indent="-363538" algn="just">
              <a:buFont typeface="Wingdings" panose="05000000000000000000" pitchFamily="2" charset="2"/>
              <a:buChar char="§"/>
            </a:pPr>
            <a:r>
              <a:rPr lang="en-US" sz="2600" dirty="0" err="1"/>
              <a:t>Tugas</a:t>
            </a:r>
            <a:r>
              <a:rPr lang="en-US" sz="2600" dirty="0"/>
              <a:t> </a:t>
            </a:r>
            <a:r>
              <a:rPr lang="en-US" sz="2600" dirty="0" err="1"/>
              <a:t>yg</a:t>
            </a:r>
            <a:r>
              <a:rPr lang="en-US" sz="2600" dirty="0"/>
              <a:t> </a:t>
            </a:r>
            <a:r>
              <a:rPr lang="en-US" sz="2600" b="1" dirty="0" err="1"/>
              <a:t>bersifat</a:t>
            </a:r>
            <a:r>
              <a:rPr lang="en-US" sz="2600" b="1" dirty="0"/>
              <a:t> </a:t>
            </a:r>
            <a:r>
              <a:rPr lang="en-US" sz="2600" b="1" dirty="0" err="1"/>
              <a:t>psikis</a:t>
            </a:r>
            <a:r>
              <a:rPr lang="en-US" sz="2600" b="1" dirty="0"/>
              <a:t> </a:t>
            </a:r>
            <a:r>
              <a:rPr lang="en-US" sz="2600" dirty="0"/>
              <a:t>: </a:t>
            </a:r>
            <a:r>
              <a:rPr lang="en-US" sz="2600" b="1" dirty="0" err="1"/>
              <a:t>tingkat</a:t>
            </a:r>
            <a:r>
              <a:rPr lang="en-US" sz="2600" b="1" dirty="0"/>
              <a:t> </a:t>
            </a:r>
            <a:r>
              <a:rPr lang="en-US" sz="2600" b="1" dirty="0" err="1"/>
              <a:t>kesulitan</a:t>
            </a:r>
            <a:r>
              <a:rPr lang="en-US" sz="2600" b="1" dirty="0"/>
              <a:t>, </a:t>
            </a:r>
            <a:r>
              <a:rPr lang="en-US" sz="2600" b="1" dirty="0" err="1"/>
              <a:t>tanggung</a:t>
            </a:r>
            <a:r>
              <a:rPr lang="en-US" sz="2600" b="1" dirty="0"/>
              <a:t> </a:t>
            </a:r>
            <a:r>
              <a:rPr lang="en-US" sz="2600" b="1" dirty="0" err="1"/>
              <a:t>jawab</a:t>
            </a:r>
            <a:r>
              <a:rPr lang="en-US" sz="2600" b="1" dirty="0"/>
              <a:t> </a:t>
            </a:r>
            <a:r>
              <a:rPr lang="en-US" sz="2600" b="1" dirty="0" err="1"/>
              <a:t>dll</a:t>
            </a:r>
            <a:r>
              <a:rPr lang="en-US" sz="2600" b="1" dirty="0"/>
              <a:t>.</a:t>
            </a:r>
          </a:p>
          <a:p>
            <a:pPr marL="901700" lvl="1" indent="-363538" algn="just">
              <a:buFont typeface="Wingdings" panose="05000000000000000000" pitchFamily="2" charset="2"/>
              <a:buChar char="§"/>
            </a:pPr>
            <a:r>
              <a:rPr lang="en-US" sz="2600" b="1" dirty="0" err="1"/>
              <a:t>Organisasi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dirty="0"/>
              <a:t>: </a:t>
            </a:r>
            <a:r>
              <a:rPr lang="en-US" sz="2600" b="1" dirty="0" err="1"/>
              <a:t>lamanya</a:t>
            </a:r>
            <a:r>
              <a:rPr lang="en-US" sz="2600" b="1" dirty="0"/>
              <a:t> </a:t>
            </a:r>
            <a:r>
              <a:rPr lang="en-US" sz="2600" b="1" dirty="0" err="1"/>
              <a:t>waktu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dirty="0"/>
              <a:t>,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b="1" dirty="0" err="1"/>
              <a:t>bergilir</a:t>
            </a:r>
            <a:r>
              <a:rPr lang="en-US" sz="2600" b="1" dirty="0"/>
              <a:t>, </a:t>
            </a:r>
            <a:r>
              <a:rPr lang="en-US" sz="2600" b="1" dirty="0" err="1"/>
              <a:t>sistem</a:t>
            </a:r>
            <a:r>
              <a:rPr lang="en-US" sz="2600" b="1" dirty="0"/>
              <a:t> </a:t>
            </a:r>
            <a:r>
              <a:rPr lang="en-US" sz="2600" b="1" dirty="0" err="1"/>
              <a:t>pengupahan</a:t>
            </a:r>
            <a:r>
              <a:rPr lang="en-US" sz="2600" b="1" dirty="0"/>
              <a:t>, </a:t>
            </a:r>
            <a:r>
              <a:rPr lang="en-US" sz="2600" b="1" dirty="0" err="1"/>
              <a:t>sistem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, </a:t>
            </a:r>
            <a:r>
              <a:rPr lang="en-US" sz="2600" b="1" dirty="0" err="1"/>
              <a:t>istirahat</a:t>
            </a:r>
            <a:r>
              <a:rPr lang="en-US" sz="2600" b="1" dirty="0"/>
              <a:t>, </a:t>
            </a:r>
            <a:r>
              <a:rPr lang="en-US" sz="2600" b="1" dirty="0" err="1"/>
              <a:t>sistem</a:t>
            </a:r>
            <a:r>
              <a:rPr lang="en-US" sz="2600" b="1" dirty="0"/>
              <a:t> </a:t>
            </a:r>
            <a:r>
              <a:rPr lang="en-US" sz="2600" b="1" dirty="0" err="1"/>
              <a:t>pelimpahan</a:t>
            </a:r>
            <a:r>
              <a:rPr lang="en-US" sz="2600" b="1" dirty="0"/>
              <a:t> </a:t>
            </a:r>
            <a:r>
              <a:rPr lang="en-US" sz="2600" b="1" dirty="0" err="1" smtClean="0"/>
              <a:t>tugas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wewenang</a:t>
            </a:r>
            <a:endParaRPr lang="id-ID" sz="2600" b="1" dirty="0" smtClean="0"/>
          </a:p>
          <a:p>
            <a:pPr marL="901700" lvl="1" indent="-363538" algn="just">
              <a:buFont typeface="Wingdings" panose="05000000000000000000" pitchFamily="2" charset="2"/>
              <a:buChar char="§"/>
            </a:pPr>
            <a:r>
              <a:rPr lang="en-US" sz="2600" dirty="0" err="1"/>
              <a:t>Juga</a:t>
            </a:r>
            <a:r>
              <a:rPr lang="en-US" sz="2600" dirty="0"/>
              <a:t>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diingat</a:t>
            </a:r>
            <a:r>
              <a:rPr lang="en-US" sz="2600" dirty="0"/>
              <a:t> </a:t>
            </a:r>
            <a:r>
              <a:rPr lang="en-US" sz="2600" dirty="0" err="1" smtClean="0"/>
              <a:t>adanya</a:t>
            </a:r>
            <a:r>
              <a:rPr lang="id-ID" sz="2600" dirty="0"/>
              <a:t> </a:t>
            </a:r>
            <a:r>
              <a:rPr lang="en-US" sz="2600" b="1" dirty="0" err="1" smtClean="0"/>
              <a:t>Lingkungan</a:t>
            </a:r>
            <a:r>
              <a:rPr lang="en-US" sz="2600" b="1" dirty="0" smtClean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dirty="0"/>
              <a:t>(</a:t>
            </a:r>
            <a:r>
              <a:rPr lang="en-US" sz="2600" dirty="0" err="1"/>
              <a:t>beban</a:t>
            </a:r>
            <a:r>
              <a:rPr lang="en-US" sz="2600" dirty="0"/>
              <a:t> </a:t>
            </a:r>
            <a:r>
              <a:rPr lang="en-US" sz="2600" dirty="0" err="1"/>
              <a:t>tambahan</a:t>
            </a:r>
            <a:r>
              <a:rPr lang="en-US" sz="2600" dirty="0"/>
              <a:t>) : </a:t>
            </a:r>
            <a:r>
              <a:rPr lang="en-US" sz="2600" b="1" dirty="0" err="1"/>
              <a:t>fisik</a:t>
            </a:r>
            <a:r>
              <a:rPr lang="en-US" sz="2600" b="1" dirty="0"/>
              <a:t>, </a:t>
            </a:r>
            <a:r>
              <a:rPr lang="en-US" sz="2600" b="1" dirty="0" err="1"/>
              <a:t>kimia</a:t>
            </a:r>
            <a:r>
              <a:rPr lang="en-US" sz="2600" b="1" dirty="0"/>
              <a:t>, </a:t>
            </a:r>
            <a:r>
              <a:rPr lang="en-US" sz="2600" b="1" dirty="0" err="1"/>
              <a:t>biologi</a:t>
            </a:r>
            <a:r>
              <a:rPr lang="en-US" sz="2600" b="1" dirty="0"/>
              <a:t>, </a:t>
            </a:r>
            <a:r>
              <a:rPr lang="en-US" sz="2600" b="1" dirty="0" err="1"/>
              <a:t>fisiologi</a:t>
            </a:r>
            <a:r>
              <a:rPr lang="en-US" sz="2600" b="1" dirty="0"/>
              <a:t>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 smtClean="0"/>
              <a:t>psikologi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126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Penilaian</a:t>
            </a:r>
            <a:r>
              <a:rPr lang="en-US" sz="2800" dirty="0" smtClean="0"/>
              <a:t> </a:t>
            </a:r>
            <a:r>
              <a:rPr lang="en-US" sz="2800" dirty="0" err="1" smtClean="0"/>
              <a:t>Beban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(</a:t>
            </a:r>
            <a:r>
              <a:rPr lang="en-US" sz="2400" dirty="0" err="1"/>
              <a:t>menurut</a:t>
            </a:r>
            <a:r>
              <a:rPr lang="en-US" sz="2400" dirty="0"/>
              <a:t> Christensen,1991</a:t>
            </a:r>
            <a:r>
              <a:rPr lang="en-US" sz="2400" dirty="0" smtClean="0"/>
              <a:t>.</a:t>
            </a:r>
            <a:r>
              <a:rPr lang="id-ID" sz="2400" dirty="0" smtClean="0"/>
              <a:t> </a:t>
            </a:r>
            <a:r>
              <a:rPr lang="en-US" sz="2400" dirty="0" err="1" smtClean="0"/>
              <a:t>Encyclopaedia</a:t>
            </a:r>
            <a:r>
              <a:rPr lang="en-US" sz="2400" dirty="0" smtClean="0"/>
              <a:t> </a:t>
            </a:r>
            <a:r>
              <a:rPr lang="en-US" sz="2400" dirty="0"/>
              <a:t>of Occupational Health and </a:t>
            </a:r>
            <a:r>
              <a:rPr lang="en-US" sz="2400" dirty="0" err="1"/>
              <a:t>Safety.ILO</a:t>
            </a:r>
            <a:r>
              <a:rPr lang="en-US" sz="2400" dirty="0"/>
              <a:t> Geneva.</a:t>
            </a:r>
            <a:endParaRPr lang="en-US" sz="2800" dirty="0"/>
          </a:p>
        </p:txBody>
      </p:sp>
      <p:graphicFrame>
        <p:nvGraphicFramePr>
          <p:cNvPr id="5837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999726"/>
              </p:ext>
            </p:extLst>
          </p:nvPr>
        </p:nvGraphicFramePr>
        <p:xfrm>
          <a:off x="476250" y="1658938"/>
          <a:ext cx="8320088" cy="4731068"/>
        </p:xfrm>
        <a:graphic>
          <a:graphicData uri="http://schemas.openxmlformats.org/drawingml/2006/table">
            <a:tbl>
              <a:tblPr/>
              <a:tblGrid>
                <a:gridCol w="1664339"/>
                <a:gridCol w="1664338"/>
                <a:gridCol w="1662734"/>
                <a:gridCol w="1664339"/>
                <a:gridCol w="1664338"/>
              </a:tblGrid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Beban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kerja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Konsumsi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02 l/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mnt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ventilasi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paru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l/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mnt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Suhu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rectal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Denyut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jantung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Ringan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0,5-1,0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11-20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37,5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75-100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Sedang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1,0-1,5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20-31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37,5-38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100-125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Berat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1,5-2,0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31-43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38-38,5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125-150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Sangat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Berat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2,0-2,5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43-56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38,5-39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150-175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Sgt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Berat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Sekali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2,5-4,0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60-100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&gt;39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&gt;175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4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Pendekatan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fld id="{5917993D-D82F-434B-BE31-A86F6B849D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42097" y="1769045"/>
            <a:ext cx="5086350" cy="464309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ja-JP" sz="3200" dirty="0"/>
              <a:t>Software</a:t>
            </a:r>
            <a:r>
              <a:rPr lang="en-US" altLang="ja-JP" sz="3200" dirty="0">
                <a:solidFill>
                  <a:srgbClr val="CC0000"/>
                </a:solidFill>
              </a:rPr>
              <a:t> </a:t>
            </a:r>
            <a:r>
              <a:rPr lang="en-US" altLang="ja-JP" sz="3200" dirty="0" err="1">
                <a:solidFill>
                  <a:srgbClr val="CC0000"/>
                </a:solidFill>
              </a:rPr>
              <a:t>Generik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</a:t>
            </a:r>
            <a:r>
              <a:rPr lang="en-US" altLang="ja-JP" dirty="0" err="1"/>
              <a:t>standar</a:t>
            </a:r>
            <a:r>
              <a:rPr lang="en-US" altLang="ja-JP" dirty="0"/>
              <a:t> yang </a:t>
            </a:r>
            <a:r>
              <a:rPr lang="en-US" altLang="ja-JP" dirty="0" err="1"/>
              <a:t>diproduksi</a:t>
            </a:r>
            <a:r>
              <a:rPr lang="en-US" altLang="ja-JP" dirty="0"/>
              <a:t> </a:t>
            </a:r>
            <a:r>
              <a:rPr lang="en-US" altLang="ja-JP" dirty="0" err="1"/>
              <a:t>oleh</a:t>
            </a:r>
            <a:r>
              <a:rPr lang="en-US" altLang="ja-JP" dirty="0"/>
              <a:t> </a:t>
            </a:r>
            <a:r>
              <a:rPr lang="en-US" altLang="ja-JP" dirty="0" err="1"/>
              <a:t>perusahaan</a:t>
            </a:r>
            <a:r>
              <a:rPr lang="en-US" altLang="ja-JP" dirty="0"/>
              <a:t> </a:t>
            </a:r>
            <a:r>
              <a:rPr lang="en-US" altLang="ja-JP" dirty="0" err="1"/>
              <a:t>pengembang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dijual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pada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pasar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terbuka</a:t>
            </a:r>
            <a:r>
              <a:rPr lang="en-US" altLang="ja-JP" dirty="0"/>
              <a:t> </a:t>
            </a:r>
            <a:r>
              <a:rPr lang="en-US" altLang="ja-JP" dirty="0" err="1"/>
              <a:t>ke</a:t>
            </a:r>
            <a:r>
              <a:rPr lang="en-US" altLang="ja-JP" dirty="0"/>
              <a:t> </a:t>
            </a:r>
            <a:r>
              <a:rPr lang="en-US" altLang="ja-JP" dirty="0" err="1"/>
              <a:t>siapapun</a:t>
            </a:r>
            <a:r>
              <a:rPr lang="en-US" altLang="ja-JP" dirty="0"/>
              <a:t> yang </a:t>
            </a:r>
            <a:r>
              <a:rPr lang="en-US" altLang="ja-JP" dirty="0" err="1"/>
              <a:t>bisa</a:t>
            </a:r>
            <a:r>
              <a:rPr lang="en-US" altLang="ja-JP" dirty="0"/>
              <a:t> </a:t>
            </a:r>
            <a:r>
              <a:rPr lang="en-US" altLang="ja-JP" dirty="0" err="1"/>
              <a:t>membelinya</a:t>
            </a:r>
            <a:r>
              <a:rPr lang="en-US" altLang="ja-JP" dirty="0"/>
              <a:t> (</a:t>
            </a:r>
            <a:r>
              <a:rPr lang="en-US" altLang="ja-JP" i="1" dirty="0"/>
              <a:t>Shrink-wrapped</a:t>
            </a:r>
            <a:r>
              <a:rPr lang="en-US" altLang="ja-JP" dirty="0" smtClean="0"/>
              <a:t>)</a:t>
            </a:r>
          </a:p>
          <a:p>
            <a:pPr lvl="1">
              <a:buNone/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sz="3200" dirty="0"/>
              <a:t>Software </a:t>
            </a:r>
            <a:r>
              <a:rPr lang="en-US" altLang="ja-JP" sz="3200" dirty="0" err="1">
                <a:solidFill>
                  <a:srgbClr val="CC0000"/>
                </a:solidFill>
              </a:rPr>
              <a:t>Pesanan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yang </a:t>
            </a:r>
            <a:r>
              <a:rPr lang="en-US" altLang="ja-JP" dirty="0" err="1"/>
              <a:t>dikembangkan</a:t>
            </a:r>
            <a:r>
              <a:rPr lang="en-US" altLang="ja-JP" dirty="0"/>
              <a:t> </a:t>
            </a:r>
            <a:r>
              <a:rPr lang="en-US" altLang="ja-JP" dirty="0" err="1"/>
              <a:t>khusus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disesuaikan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dengan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kebutuhan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pelanggan</a:t>
            </a:r>
            <a:endParaRPr lang="en-US" altLang="ja-JP" dirty="0"/>
          </a:p>
          <a:p>
            <a:endParaRPr lang="id-ID" dirty="0"/>
          </a:p>
        </p:txBody>
      </p:sp>
      <p:pic>
        <p:nvPicPr>
          <p:cNvPr id="15" name="Picture 11" descr="delp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33284" y="4729162"/>
            <a:ext cx="2714625" cy="1992313"/>
          </a:xfrm>
          <a:prstGeom prst="rect">
            <a:avLst/>
          </a:prstGeom>
          <a:noFill/>
        </p:spPr>
      </p:pic>
      <p:pic>
        <p:nvPicPr>
          <p:cNvPr id="16" name="Picture 10" descr="openoffice"/>
          <p:cNvPicPr>
            <a:picLocks noChangeAspect="1" noChangeArrowheads="1"/>
          </p:cNvPicPr>
          <p:nvPr/>
        </p:nvPicPr>
        <p:blipFill rotWithShape="1">
          <a:blip r:embed="rId3" cstate="print"/>
          <a:srcRect l="1" r="2352" b="7096"/>
          <a:stretch/>
        </p:blipFill>
        <p:spPr>
          <a:xfrm>
            <a:off x="6333284" y="1459141"/>
            <a:ext cx="2590799" cy="2914649"/>
          </a:xfrm>
          <a:prstGeom prst="rect">
            <a:avLst/>
          </a:prstGeom>
          <a:noFill/>
        </p:spPr>
      </p:pic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822744" y="6316380"/>
            <a:ext cx="2262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err="1" smtClean="0">
                <a:effectLst/>
                <a:latin typeface="Calibri" pitchFamily="34" charset="0"/>
                <a:cs typeface="Calibri" pitchFamily="34" charset="0"/>
              </a:rPr>
              <a:t>Sommerville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, 20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5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)</a:t>
            </a:r>
            <a:endParaRPr lang="en-US" sz="2000" i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Aspek</a:t>
            </a:r>
            <a:r>
              <a:rPr lang="en-US" b="1" dirty="0" smtClean="0"/>
              <a:t> </a:t>
            </a:r>
            <a:r>
              <a:rPr lang="en-US" b="1" dirty="0" err="1" smtClean="0"/>
              <a:t>Ergonomi</a:t>
            </a:r>
            <a:r>
              <a:rPr lang="en-US" b="1" dirty="0" smtClean="0"/>
              <a:t> Dari </a:t>
            </a:r>
            <a:r>
              <a:rPr lang="en-US" b="1" dirty="0" err="1" smtClean="0"/>
              <a:t>Stasiun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endParaRPr lang="en-US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err="1"/>
              <a:t>Stasiun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r>
              <a:rPr lang="en-US" sz="3200" dirty="0"/>
              <a:t>: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komputer</a:t>
            </a:r>
            <a:r>
              <a:rPr lang="en-US" sz="3200" b="1" dirty="0"/>
              <a:t> </a:t>
            </a:r>
            <a:r>
              <a:rPr lang="en-US" sz="3200" dirty="0" err="1"/>
              <a:t>termasuk</a:t>
            </a:r>
            <a:r>
              <a:rPr lang="en-US" sz="3200" dirty="0"/>
              <a:t> </a:t>
            </a:r>
            <a:r>
              <a:rPr lang="id-ID" sz="3200" dirty="0" smtClean="0"/>
              <a:t>tempat/alat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digunakan</a:t>
            </a:r>
            <a:r>
              <a:rPr lang="en-US" sz="3200" dirty="0"/>
              <a:t>, </a:t>
            </a:r>
            <a:r>
              <a:rPr lang="en-US" sz="3200" b="1" dirty="0" err="1"/>
              <a:t>mis</a:t>
            </a:r>
            <a:r>
              <a:rPr lang="en-US" sz="3200" b="1" dirty="0"/>
              <a:t>: </a:t>
            </a:r>
            <a:r>
              <a:rPr lang="en-US" sz="3200" b="1" dirty="0" err="1"/>
              <a:t>kursi</a:t>
            </a:r>
            <a:r>
              <a:rPr lang="en-US" sz="3200" b="1" dirty="0"/>
              <a:t>, </a:t>
            </a:r>
            <a:r>
              <a:rPr lang="en-US" sz="3200" b="1" dirty="0" err="1"/>
              <a:t>meja</a:t>
            </a:r>
            <a:endParaRPr lang="en-US" sz="3200" b="1" dirty="0"/>
          </a:p>
          <a:p>
            <a:pPr algn="just"/>
            <a:r>
              <a:rPr lang="en-US" sz="3200" b="1" dirty="0" err="1"/>
              <a:t>Permasalahan</a:t>
            </a:r>
            <a:r>
              <a:rPr lang="en-US" sz="3200" dirty="0"/>
              <a:t> yang </a:t>
            </a:r>
            <a:r>
              <a:rPr lang="en-US" sz="3200" dirty="0" err="1"/>
              <a:t>muncul</a:t>
            </a:r>
            <a:r>
              <a:rPr lang="en-US" sz="3200" dirty="0"/>
              <a:t> </a:t>
            </a:r>
            <a:r>
              <a:rPr lang="en-US" sz="3200" b="1" dirty="0" err="1"/>
              <a:t>jika</a:t>
            </a:r>
            <a:r>
              <a:rPr lang="en-US" sz="3200" b="1" dirty="0"/>
              <a:t> </a:t>
            </a:r>
            <a:r>
              <a:rPr lang="en-US" sz="3200" b="1" dirty="0" err="1"/>
              <a:t>seorang</a:t>
            </a:r>
            <a:r>
              <a:rPr lang="en-US" sz="3200" b="1" dirty="0"/>
              <a:t> operator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b="1" dirty="0" err="1"/>
              <a:t>terlalu</a:t>
            </a:r>
            <a:r>
              <a:rPr lang="en-US" sz="3200" b="1" dirty="0"/>
              <a:t> lama </a:t>
            </a:r>
            <a:r>
              <a:rPr lang="en-US" sz="3200" dirty="0" err="1"/>
              <a:t>bekerja</a:t>
            </a:r>
            <a:r>
              <a:rPr lang="en-US" sz="3200" dirty="0"/>
              <a:t> di </a:t>
            </a:r>
            <a:r>
              <a:rPr lang="en-US" sz="3200" dirty="0" err="1"/>
              <a:t>depan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Serangan</a:t>
            </a:r>
            <a:r>
              <a:rPr lang="en-US" sz="2800" b="1" dirty="0"/>
              <a:t> </a:t>
            </a:r>
            <a:r>
              <a:rPr lang="en-US" sz="2800" b="1" dirty="0" err="1"/>
              <a:t>miopi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b="1" dirty="0" err="1"/>
              <a:t>semakin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endParaRPr lang="en-US" sz="28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Keluhan</a:t>
            </a:r>
            <a:r>
              <a:rPr lang="en-US" sz="2800" b="1" dirty="0"/>
              <a:t> </a:t>
            </a:r>
            <a:r>
              <a:rPr lang="en-US" sz="2800" b="1" dirty="0" err="1"/>
              <a:t>mata</a:t>
            </a:r>
            <a:r>
              <a:rPr lang="en-US" sz="2800" dirty="0"/>
              <a:t>, </a:t>
            </a:r>
            <a:r>
              <a:rPr lang="en-US" sz="2800" dirty="0" err="1"/>
              <a:t>mis</a:t>
            </a:r>
            <a:r>
              <a:rPr lang="en-US" sz="2800" dirty="0"/>
              <a:t>: </a:t>
            </a:r>
            <a:r>
              <a:rPr lang="en-US" sz="2800" dirty="0" err="1"/>
              <a:t>iritasi</a:t>
            </a:r>
            <a:r>
              <a:rPr lang="en-US" sz="2800" dirty="0"/>
              <a:t>, </a:t>
            </a:r>
            <a:r>
              <a:rPr lang="en-US" sz="2800" dirty="0" err="1" smtClean="0"/>
              <a:t>ketegangan</a:t>
            </a:r>
            <a:r>
              <a:rPr lang="id-ID" sz="2800" dirty="0" smtClean="0"/>
              <a:t> </a:t>
            </a:r>
            <a:r>
              <a:rPr lang="en-US" sz="2800" dirty="0" err="1" smtClean="0"/>
              <a:t>mata</a:t>
            </a:r>
            <a:endParaRPr lang="en-US" sz="28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Ketegangan</a:t>
            </a:r>
            <a:r>
              <a:rPr lang="id-ID" sz="2800" b="1" dirty="0" smtClean="0"/>
              <a:t> </a:t>
            </a:r>
            <a:r>
              <a:rPr lang="en-US" sz="2800" b="1" dirty="0" err="1" smtClean="0"/>
              <a:t>punggung</a:t>
            </a:r>
            <a:r>
              <a:rPr lang="en-US" sz="2800" dirty="0" smtClean="0"/>
              <a:t>,</a:t>
            </a:r>
            <a:r>
              <a:rPr lang="id-ID" sz="2800" dirty="0"/>
              <a:t> </a:t>
            </a:r>
            <a:r>
              <a:rPr lang="en-US" sz="2800" dirty="0" err="1" smtClean="0"/>
              <a:t>otot</a:t>
            </a:r>
            <a:r>
              <a:rPr lang="id-ID" sz="2800" dirty="0" smtClean="0"/>
              <a:t> </a:t>
            </a:r>
            <a:r>
              <a:rPr lang="en-US" sz="2800" dirty="0" err="1" smtClean="0"/>
              <a:t>siku</a:t>
            </a:r>
            <a:r>
              <a:rPr lang="en-US" sz="2800" dirty="0" smtClean="0"/>
              <a:t>,</a:t>
            </a:r>
            <a:r>
              <a:rPr lang="id-ID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/>
              <a:t>otot</a:t>
            </a:r>
            <a:r>
              <a:rPr lang="en-US" sz="2800" dirty="0"/>
              <a:t> </a:t>
            </a:r>
            <a:r>
              <a:rPr lang="en-US" sz="2800" dirty="0" err="1"/>
              <a:t>pundak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225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Prinsip-prinsip Ergonomi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8163" indent="-538163"/>
            <a:r>
              <a:rPr lang="en-US" sz="4400" b="1" dirty="0" err="1"/>
              <a:t>Prinsip</a:t>
            </a:r>
            <a:r>
              <a:rPr lang="en-US" sz="4400" b="1" dirty="0"/>
              <a:t> </a:t>
            </a:r>
            <a:r>
              <a:rPr lang="en-US" sz="4400" b="1" dirty="0" err="1"/>
              <a:t>fisikal</a:t>
            </a:r>
            <a:endParaRPr lang="en-US" sz="4400" b="1" dirty="0"/>
          </a:p>
          <a:p>
            <a:pPr marL="538163" indent="-538163"/>
            <a:r>
              <a:rPr lang="en-US" sz="4400" b="1" dirty="0" err="1" smtClean="0"/>
              <a:t>Prinsip</a:t>
            </a:r>
            <a:r>
              <a:rPr lang="en-US" sz="4400" b="1" dirty="0" smtClean="0"/>
              <a:t> </a:t>
            </a:r>
            <a:r>
              <a:rPr lang="en-US" sz="4400" b="1" dirty="0" err="1"/>
              <a:t>kognitif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726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 err="1"/>
              <a:t>Prinsip</a:t>
            </a:r>
            <a:r>
              <a:rPr lang="en-US" sz="4800" b="1" dirty="0"/>
              <a:t> </a:t>
            </a:r>
            <a:r>
              <a:rPr lang="en-US" sz="4800" b="1" dirty="0" err="1"/>
              <a:t>Fisikal</a:t>
            </a:r>
            <a:endParaRPr lang="en-US" sz="4800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err="1"/>
              <a:t>Jadikan</a:t>
            </a:r>
            <a:r>
              <a:rPr lang="en-US" sz="3600" b="1" dirty="0"/>
              <a:t> </a:t>
            </a:r>
            <a:r>
              <a:rPr lang="en-US" sz="3600" b="1" dirty="0" err="1"/>
              <a:t>segala</a:t>
            </a:r>
            <a:r>
              <a:rPr lang="en-US" sz="3600" dirty="0"/>
              <a:t> </a:t>
            </a:r>
            <a:r>
              <a:rPr lang="en-US" sz="3600" dirty="0" err="1"/>
              <a:t>sesuatu</a:t>
            </a:r>
            <a:r>
              <a:rPr lang="en-US" sz="3600" dirty="0"/>
              <a:t>                     </a:t>
            </a:r>
            <a:r>
              <a:rPr lang="en-US" sz="3600" b="1" dirty="0" err="1"/>
              <a:t>mudah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b="1" dirty="0" err="1"/>
              <a:t>dijangkau</a:t>
            </a:r>
            <a:endParaRPr lang="en-US" sz="3600" b="1" dirty="0"/>
          </a:p>
          <a:p>
            <a:pPr algn="just"/>
            <a:r>
              <a:rPr lang="en-US" sz="3600" b="1" dirty="0" err="1"/>
              <a:t>Bekerja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b="1" dirty="0" err="1"/>
              <a:t>tinggi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b="1" dirty="0" err="1"/>
              <a:t>sesuai</a:t>
            </a:r>
            <a:r>
              <a:rPr lang="en-US" sz="3600" b="1" dirty="0"/>
              <a:t>/</a:t>
            </a:r>
            <a:r>
              <a:rPr lang="en-US" sz="3600" b="1" dirty="0" err="1"/>
              <a:t>cocok</a:t>
            </a:r>
            <a:endParaRPr lang="en-US" sz="3600" b="1" dirty="0"/>
          </a:p>
          <a:p>
            <a:pPr algn="just"/>
            <a:r>
              <a:rPr lang="en-US" sz="3600" b="1" dirty="0" err="1"/>
              <a:t>Bekerja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b="1" dirty="0" err="1"/>
              <a:t>postur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b="1" dirty="0" err="1"/>
              <a:t>sesuai</a:t>
            </a:r>
            <a:endParaRPr lang="en-US" sz="3600" b="1" dirty="0"/>
          </a:p>
          <a:p>
            <a:pPr algn="just"/>
            <a:r>
              <a:rPr lang="en-US" sz="3600" b="1" dirty="0" err="1"/>
              <a:t>Mengurangi</a:t>
            </a:r>
            <a:r>
              <a:rPr lang="en-US" sz="3600" b="1" dirty="0"/>
              <a:t> </a:t>
            </a:r>
            <a:r>
              <a:rPr lang="en-US" sz="3600" b="1" dirty="0" err="1"/>
              <a:t>pengeluaran</a:t>
            </a:r>
            <a:r>
              <a:rPr lang="en-US" sz="3600" b="1" dirty="0"/>
              <a:t> </a:t>
            </a:r>
            <a:r>
              <a:rPr lang="en-US" sz="3600" b="1" dirty="0" err="1"/>
              <a:t>tenaga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b="1" dirty="0" err="1"/>
              <a:t>berlebihan</a:t>
            </a:r>
            <a:endParaRPr lang="en-US" sz="3600" b="1" dirty="0"/>
          </a:p>
          <a:p>
            <a:pPr algn="just"/>
            <a:r>
              <a:rPr lang="en-US" sz="3600" b="1" dirty="0" err="1"/>
              <a:t>Meminimalkan</a:t>
            </a:r>
            <a:r>
              <a:rPr lang="en-US" sz="3600" b="1" dirty="0"/>
              <a:t> </a:t>
            </a:r>
            <a:r>
              <a:rPr lang="en-US" sz="3600" b="1" dirty="0" err="1"/>
              <a:t>kepenatan</a:t>
            </a:r>
            <a:r>
              <a:rPr lang="en-US" sz="3600" b="1" dirty="0"/>
              <a:t>/</a:t>
            </a:r>
            <a:r>
              <a:rPr lang="en-US" sz="3600" b="1" dirty="0" err="1"/>
              <a:t>keletihan</a:t>
            </a:r>
            <a:endParaRPr lang="en-US" sz="3600" b="1" dirty="0"/>
          </a:p>
        </p:txBody>
      </p:sp>
      <p:pic>
        <p:nvPicPr>
          <p:cNvPr id="7172" name="Picture 4" descr="HLTH0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48" y="0"/>
            <a:ext cx="20351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Prinsip Fisikal (</a:t>
            </a:r>
            <a:r>
              <a:rPr lang="en-US" b="1" i="1"/>
              <a:t>lanj.</a:t>
            </a:r>
            <a:r>
              <a:rPr lang="en-US" b="1"/>
              <a:t>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537959"/>
            <a:ext cx="8319406" cy="48596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err="1"/>
              <a:t>Mengurangi</a:t>
            </a:r>
            <a:r>
              <a:rPr lang="en-US" sz="3200" b="1" dirty="0"/>
              <a:t> </a:t>
            </a:r>
            <a:r>
              <a:rPr lang="en-US" sz="3200" b="1" dirty="0" err="1"/>
              <a:t>pengulangan</a:t>
            </a:r>
            <a:r>
              <a:rPr lang="en-US" sz="3200" b="1" dirty="0"/>
              <a:t> </a:t>
            </a:r>
            <a:r>
              <a:rPr lang="en-US" sz="3200" dirty="0"/>
              <a:t>yang </a:t>
            </a:r>
            <a:r>
              <a:rPr lang="en-US" sz="3200" b="1" dirty="0" err="1"/>
              <a:t>berlebihan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 err="1"/>
              <a:t>Memberikan</a:t>
            </a:r>
            <a:r>
              <a:rPr lang="en-US" sz="3200" b="1" dirty="0"/>
              <a:t> </a:t>
            </a:r>
            <a:r>
              <a:rPr lang="en-US" sz="3200" b="1" dirty="0" err="1"/>
              <a:t>jarak</a:t>
            </a:r>
            <a:r>
              <a:rPr lang="en-US" sz="3200" b="1" dirty="0"/>
              <a:t> </a:t>
            </a:r>
            <a:r>
              <a:rPr lang="en-US" sz="3200" b="1" dirty="0" err="1"/>
              <a:t>ruang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akses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dirty="0" err="1"/>
              <a:t>Me</a:t>
            </a:r>
            <a:r>
              <a:rPr lang="en-US" sz="3200" b="1" dirty="0" err="1"/>
              <a:t>minimal</a:t>
            </a:r>
            <a:r>
              <a:rPr lang="en-US" sz="3200" dirty="0" err="1"/>
              <a:t>kan</a:t>
            </a:r>
            <a:r>
              <a:rPr lang="en-US" sz="3200" dirty="0"/>
              <a:t> </a:t>
            </a:r>
            <a:r>
              <a:rPr lang="en-US" sz="3200" b="1" i="1" dirty="0"/>
              <a:t>contact stress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 err="1"/>
              <a:t>Memberikan</a:t>
            </a:r>
            <a:r>
              <a:rPr lang="en-US" sz="3200" b="1" dirty="0"/>
              <a:t> </a:t>
            </a:r>
            <a:r>
              <a:rPr lang="en-US" sz="3200" b="1" dirty="0" err="1"/>
              <a:t>mobilisasi</a:t>
            </a:r>
            <a:r>
              <a:rPr lang="en-US" sz="3200" b="1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merubah</a:t>
            </a:r>
            <a:r>
              <a:rPr lang="en-US" sz="3200" b="1" dirty="0"/>
              <a:t> </a:t>
            </a:r>
            <a:r>
              <a:rPr lang="en-US" sz="3200" b="1" dirty="0" err="1"/>
              <a:t>postur</a:t>
            </a:r>
            <a:r>
              <a:rPr lang="en-US" sz="3200" b="1" dirty="0"/>
              <a:t>/</a:t>
            </a:r>
            <a:r>
              <a:rPr lang="en-US" sz="3200" b="1" dirty="0" err="1"/>
              <a:t>posisi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 err="1"/>
              <a:t>Menciptakan</a:t>
            </a:r>
            <a:r>
              <a:rPr lang="en-US" sz="3200" b="1" dirty="0"/>
              <a:t> </a:t>
            </a:r>
            <a:r>
              <a:rPr lang="en-US" sz="3200" b="1" dirty="0" err="1"/>
              <a:t>lingkungan</a:t>
            </a:r>
            <a:r>
              <a:rPr lang="en-US" sz="3200" b="1" dirty="0"/>
              <a:t> </a:t>
            </a:r>
            <a:r>
              <a:rPr lang="en-US" sz="3200" dirty="0" smtClean="0"/>
              <a:t>yang</a:t>
            </a:r>
            <a:r>
              <a:rPr lang="id-ID" sz="3200" dirty="0" smtClean="0"/>
              <a:t> </a:t>
            </a:r>
            <a:r>
              <a:rPr lang="en-US" sz="3200" b="1" dirty="0" err="1" smtClean="0"/>
              <a:t>menyenangkan</a:t>
            </a:r>
            <a:endParaRPr lang="en-US" sz="3200" b="1" dirty="0"/>
          </a:p>
          <a:p>
            <a:pPr marL="806450" lvl="1" indent="-3492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Pencahayaan</a:t>
            </a:r>
            <a:r>
              <a:rPr lang="en-US" sz="2800" b="1" dirty="0"/>
              <a:t> yang </a:t>
            </a:r>
            <a:r>
              <a:rPr lang="en-US" sz="2800" b="1" dirty="0" err="1"/>
              <a:t>tepat</a:t>
            </a:r>
            <a:endParaRPr lang="en-US" sz="2800" b="1" dirty="0"/>
          </a:p>
          <a:p>
            <a:pPr marL="806450" lvl="1" indent="-3492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Temperatur</a:t>
            </a:r>
            <a:r>
              <a:rPr lang="en-US" sz="2800" b="1" dirty="0"/>
              <a:t> yang </a:t>
            </a:r>
            <a:r>
              <a:rPr lang="en-US" sz="2800" b="1" dirty="0" err="1"/>
              <a:t>tepat</a:t>
            </a:r>
            <a:endParaRPr lang="en-US" sz="2800" b="1" dirty="0"/>
          </a:p>
          <a:p>
            <a:pPr marL="806450" lvl="1" indent="-3492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Menahan</a:t>
            </a:r>
            <a:r>
              <a:rPr lang="en-US" sz="2800" b="1" dirty="0"/>
              <a:t> </a:t>
            </a:r>
            <a:r>
              <a:rPr lang="en-US" sz="2800" b="1" dirty="0" err="1"/>
              <a:t>getaran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94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Ergonomi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5" descr="audi-q7-4l-concept-je-design-6-588x4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1498019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3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Prinsip-prinsip Kognitive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Adanya</a:t>
            </a:r>
            <a:r>
              <a:rPr lang="en-US" sz="3200" b="1" dirty="0"/>
              <a:t> </a:t>
            </a:r>
            <a:r>
              <a:rPr lang="en-US" sz="3200" b="1" dirty="0" err="1"/>
              <a:t>standardisasi</a:t>
            </a:r>
            <a:endParaRPr lang="en-US" sz="3200" b="1" dirty="0"/>
          </a:p>
          <a:p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b="1" dirty="0" err="1" smtClean="0"/>
              <a:t>stereotipe</a:t>
            </a:r>
            <a:r>
              <a:rPr lang="id-ID" sz="3200" b="1" dirty="0" smtClean="0"/>
              <a:t> (</a:t>
            </a:r>
            <a:r>
              <a:rPr lang="id-ID" sz="3200" dirty="0" smtClean="0"/>
              <a:t>prasangka/persepsi)</a:t>
            </a:r>
            <a:endParaRPr lang="en-US" sz="3200" b="1" dirty="0" smtClean="0"/>
          </a:p>
          <a:p>
            <a:r>
              <a:rPr lang="en-US" sz="3200" b="1" dirty="0" err="1" smtClean="0"/>
              <a:t>Menghubungkan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aksi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persepsi</a:t>
            </a:r>
            <a:endParaRPr lang="en-US" sz="3200" b="1" dirty="0" smtClean="0"/>
          </a:p>
          <a:p>
            <a:r>
              <a:rPr lang="en-US" sz="3200" b="1" dirty="0" err="1" smtClean="0"/>
              <a:t>Mempermudah</a:t>
            </a:r>
            <a:r>
              <a:rPr lang="en-US" sz="3200" b="1" dirty="0" smtClean="0"/>
              <a:t> </a:t>
            </a:r>
            <a:r>
              <a:rPr lang="en-US" sz="3200" b="1" dirty="0" err="1"/>
              <a:t>pemaparan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b="1" dirty="0" err="1"/>
              <a:t>informasi</a:t>
            </a:r>
            <a:endParaRPr lang="en-US" sz="3200" b="1" dirty="0"/>
          </a:p>
          <a:p>
            <a:r>
              <a:rPr lang="en-US" sz="3200" b="1" dirty="0" err="1"/>
              <a:t>Menyajikan</a:t>
            </a:r>
            <a:r>
              <a:rPr lang="en-US" sz="3200" b="1" dirty="0"/>
              <a:t> </a:t>
            </a:r>
            <a:r>
              <a:rPr lang="en-US" sz="3200" b="1" dirty="0" err="1"/>
              <a:t>informasi</a:t>
            </a:r>
            <a:r>
              <a:rPr lang="en-US" sz="3200" b="1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b="1" dirty="0"/>
              <a:t>level</a:t>
            </a:r>
            <a:r>
              <a:rPr lang="en-US" sz="3200" dirty="0"/>
              <a:t> yang </a:t>
            </a:r>
            <a:r>
              <a:rPr lang="en-US" sz="3200" b="1" dirty="0" err="1"/>
              <a:t>tepat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detail</a:t>
            </a:r>
          </a:p>
          <a:p>
            <a:r>
              <a:rPr lang="en-US" sz="3200" b="1" dirty="0" err="1"/>
              <a:t>Memberikan</a:t>
            </a:r>
            <a:r>
              <a:rPr lang="en-US" sz="3200" b="1" dirty="0"/>
              <a:t> image/</a:t>
            </a:r>
            <a:r>
              <a:rPr lang="en-US" sz="3200" b="1" dirty="0" err="1"/>
              <a:t>gambaran</a:t>
            </a:r>
            <a:r>
              <a:rPr lang="en-US" sz="3200" b="1" dirty="0"/>
              <a:t> </a:t>
            </a:r>
            <a:r>
              <a:rPr lang="en-US" sz="3200" dirty="0"/>
              <a:t>yang </a:t>
            </a:r>
            <a:r>
              <a:rPr lang="en-US" sz="3200" b="1" dirty="0" err="1"/>
              <a:t>jelas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4079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Prinsip-prinsip Kognitive (</a:t>
            </a:r>
            <a:r>
              <a:rPr lang="en-US" sz="4000" b="1" i="1"/>
              <a:t>lanj.</a:t>
            </a:r>
            <a:r>
              <a:rPr lang="en-US" sz="4000" b="1"/>
              <a:t>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err="1"/>
              <a:t>Membuat</a:t>
            </a:r>
            <a:r>
              <a:rPr lang="en-US" sz="3600" b="1" dirty="0"/>
              <a:t> </a:t>
            </a:r>
            <a:r>
              <a:rPr lang="en-US" sz="3600" b="1" dirty="0" err="1"/>
              <a:t>redundansi</a:t>
            </a:r>
            <a:r>
              <a:rPr lang="en-US" sz="3600" dirty="0"/>
              <a:t>, </a:t>
            </a:r>
            <a:r>
              <a:rPr lang="en-US" sz="3600" dirty="0" err="1"/>
              <a:t>mis</a:t>
            </a:r>
            <a:r>
              <a:rPr lang="en-US" sz="3600" dirty="0"/>
              <a:t>: </a:t>
            </a:r>
            <a:r>
              <a:rPr lang="en-US" sz="3600" b="1" dirty="0" err="1"/>
              <a:t>warna</a:t>
            </a:r>
            <a:r>
              <a:rPr lang="en-US" sz="3600" dirty="0"/>
              <a:t> yang </a:t>
            </a:r>
            <a:r>
              <a:rPr lang="en-US" sz="3600" b="1" dirty="0" err="1"/>
              <a:t>berbeda</a:t>
            </a:r>
            <a:r>
              <a:rPr lang="en-US" sz="3600" dirty="0"/>
              <a:t>, </a:t>
            </a:r>
            <a:r>
              <a:rPr lang="en-US" sz="3600" b="1" dirty="0" err="1"/>
              <a:t>cetak</a:t>
            </a:r>
            <a:r>
              <a:rPr lang="en-US" sz="3600" b="1" dirty="0"/>
              <a:t> </a:t>
            </a:r>
            <a:r>
              <a:rPr lang="en-US" sz="3600" b="1" dirty="0" err="1"/>
              <a:t>tebal</a:t>
            </a:r>
            <a:r>
              <a:rPr lang="en-US" sz="3600" dirty="0"/>
              <a:t>, </a:t>
            </a:r>
            <a:r>
              <a:rPr lang="en-US" sz="3600" b="1" dirty="0"/>
              <a:t>miring</a:t>
            </a:r>
            <a:r>
              <a:rPr lang="en-US" sz="3600" dirty="0"/>
              <a:t>, </a:t>
            </a:r>
            <a:r>
              <a:rPr lang="en-US" sz="3600" dirty="0" err="1"/>
              <a:t>dll</a:t>
            </a:r>
            <a:endParaRPr lang="en-US" sz="3600" dirty="0"/>
          </a:p>
          <a:p>
            <a:pPr algn="just"/>
            <a:r>
              <a:rPr lang="en-US" sz="3600" b="1" dirty="0" err="1"/>
              <a:t>Membuat</a:t>
            </a:r>
            <a:r>
              <a:rPr lang="en-US" sz="3600" b="1" dirty="0"/>
              <a:t> </a:t>
            </a:r>
            <a:r>
              <a:rPr lang="en-US" sz="3600" b="1" dirty="0" err="1"/>
              <a:t>pola</a:t>
            </a:r>
            <a:r>
              <a:rPr lang="en-US" sz="3600" b="1" dirty="0"/>
              <a:t>/patterns</a:t>
            </a:r>
          </a:p>
          <a:p>
            <a:pPr algn="just"/>
            <a:r>
              <a:rPr lang="en-US" sz="3600" b="1" dirty="0" err="1"/>
              <a:t>Memberikan</a:t>
            </a:r>
            <a:r>
              <a:rPr lang="en-US" sz="3600" b="1" dirty="0"/>
              <a:t> </a:t>
            </a:r>
            <a:r>
              <a:rPr lang="en-US" sz="3600" b="1" dirty="0" err="1"/>
              <a:t>stimulan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b="1" dirty="0" err="1"/>
              <a:t>bervariasi</a:t>
            </a:r>
            <a:r>
              <a:rPr lang="en-US" sz="3600" dirty="0"/>
              <a:t> </a:t>
            </a:r>
            <a:r>
              <a:rPr lang="en-US" sz="3600" b="1" dirty="0" err="1"/>
              <a:t>sesuai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b="1" dirty="0" err="1"/>
              <a:t>keadaan</a:t>
            </a:r>
            <a:endParaRPr lang="en-US" sz="3600" b="1" dirty="0"/>
          </a:p>
          <a:p>
            <a:pPr algn="just"/>
            <a:r>
              <a:rPr lang="en-US" sz="3600" b="1" dirty="0" err="1"/>
              <a:t>Memberikan</a:t>
            </a:r>
            <a:r>
              <a:rPr lang="en-US" sz="3600" b="1" dirty="0"/>
              <a:t> </a:t>
            </a:r>
            <a:r>
              <a:rPr lang="en-US" sz="3600" b="1" dirty="0" err="1"/>
              <a:t>umpan</a:t>
            </a:r>
            <a:r>
              <a:rPr lang="en-US" sz="3600" b="1" dirty="0"/>
              <a:t> </a:t>
            </a:r>
            <a:r>
              <a:rPr lang="en-US" sz="3600" b="1" dirty="0" err="1"/>
              <a:t>balik</a:t>
            </a:r>
            <a:r>
              <a:rPr lang="en-US" sz="3600" b="1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b="1" dirty="0" err="1"/>
              <a:t>cepat</a:t>
            </a:r>
            <a:r>
              <a:rPr lang="en-US" sz="3600" b="1" dirty="0"/>
              <a:t>/</a:t>
            </a:r>
            <a:r>
              <a:rPr lang="en-US" sz="3600" b="1" dirty="0" err="1"/>
              <a:t>seketika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945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8132" name="Picture 5" descr="spee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1574219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1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9156" name="Picture 5" descr="2r41y5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0" y="1846054"/>
            <a:ext cx="8394847" cy="46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5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Pencahayaan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err="1"/>
              <a:t>Tujuan</a:t>
            </a:r>
            <a:r>
              <a:rPr lang="en-US" sz="3200" b="1" dirty="0"/>
              <a:t> </a:t>
            </a:r>
            <a:r>
              <a:rPr lang="en-US" sz="3200" dirty="0" err="1"/>
              <a:t>perancangan</a:t>
            </a:r>
            <a:r>
              <a:rPr lang="en-US" sz="3200" dirty="0"/>
              <a:t> </a:t>
            </a:r>
            <a:r>
              <a:rPr lang="en-US" sz="3200" b="1" dirty="0" err="1"/>
              <a:t>pencahayaan</a:t>
            </a:r>
            <a:r>
              <a:rPr lang="en-US" sz="32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Menghindarkan</a:t>
            </a:r>
            <a:r>
              <a:rPr lang="en-US" sz="2800" b="1" dirty="0"/>
              <a:t> user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b="1" dirty="0" err="1"/>
              <a:t>cahaya</a:t>
            </a:r>
            <a:r>
              <a:rPr lang="en-US" sz="2800" b="1" dirty="0"/>
              <a:t> </a:t>
            </a:r>
            <a:r>
              <a:rPr lang="en-US" sz="2800" b="1" dirty="0" err="1"/>
              <a:t>terang</a:t>
            </a:r>
            <a:r>
              <a:rPr lang="en-US" sz="2800" b="1" dirty="0"/>
              <a:t> </a:t>
            </a:r>
            <a:r>
              <a:rPr lang="en-US" sz="2800" b="1" dirty="0" err="1"/>
              <a:t>langsung</a:t>
            </a:r>
            <a:r>
              <a:rPr lang="en-US" sz="2800" b="1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 err="1"/>
              <a:t>pantulannya</a:t>
            </a:r>
            <a:endParaRPr lang="en-US" sz="28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Memperoleh</a:t>
            </a:r>
            <a:r>
              <a:rPr lang="en-US" sz="2800" b="1" dirty="0"/>
              <a:t> </a:t>
            </a:r>
            <a:r>
              <a:rPr lang="en-US" sz="2800" b="1" dirty="0" err="1"/>
              <a:t>keseimbangan</a:t>
            </a:r>
            <a:r>
              <a:rPr lang="en-US" sz="2800" b="1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b="1" dirty="0" err="1"/>
              <a:t>kecerahan</a:t>
            </a:r>
            <a:r>
              <a:rPr lang="en-US" sz="2800" b="1" dirty="0"/>
              <a:t> (</a:t>
            </a:r>
            <a:r>
              <a:rPr lang="en-US" sz="2800" b="1" i="1" dirty="0"/>
              <a:t>brightness</a:t>
            </a:r>
            <a:r>
              <a:rPr lang="en-US" sz="2800" b="1" dirty="0"/>
              <a:t>) </a:t>
            </a:r>
            <a:r>
              <a:rPr lang="en-US" sz="2800" b="1" dirty="0" err="1"/>
              <a:t>layar</a:t>
            </a:r>
            <a:r>
              <a:rPr lang="en-US" sz="2800" b="1" dirty="0"/>
              <a:t> </a:t>
            </a:r>
            <a:r>
              <a:rPr lang="en-US" sz="2800" b="1" dirty="0" err="1"/>
              <a:t>tampilan</a:t>
            </a:r>
            <a:r>
              <a:rPr lang="en-US" sz="2800" b="1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kecerahan</a:t>
            </a:r>
            <a:r>
              <a:rPr lang="en-US" sz="2800" dirty="0"/>
              <a:t> yang </a:t>
            </a:r>
            <a:r>
              <a:rPr lang="en-US" sz="2800" b="1" dirty="0" err="1"/>
              <a:t>ada</a:t>
            </a:r>
            <a:r>
              <a:rPr lang="en-US" sz="2800" b="1" dirty="0"/>
              <a:t> di </a:t>
            </a:r>
            <a:r>
              <a:rPr lang="en-US" sz="2800" b="1" dirty="0" err="1"/>
              <a:t>depan</a:t>
            </a:r>
            <a:r>
              <a:rPr lang="en-US" sz="2800" b="1" dirty="0"/>
              <a:t> user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Menghindari</a:t>
            </a:r>
            <a:r>
              <a:rPr lang="en-US" sz="2800" b="1" dirty="0"/>
              <a:t> </a:t>
            </a:r>
            <a:r>
              <a:rPr lang="en-US" sz="2800" b="1" dirty="0" err="1"/>
              <a:t>cahaya</a:t>
            </a:r>
            <a:r>
              <a:rPr lang="en-US" sz="2800" b="1" dirty="0"/>
              <a:t> </a:t>
            </a:r>
            <a:r>
              <a:rPr lang="en-US" sz="2800" b="1" dirty="0" err="1"/>
              <a:t>langsung</a:t>
            </a:r>
            <a:r>
              <a:rPr lang="en-US" sz="2800" b="1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 err="1"/>
              <a:t>pantulan</a:t>
            </a:r>
            <a:r>
              <a:rPr lang="en-US" sz="2800" dirty="0"/>
              <a:t> yang </a:t>
            </a:r>
            <a:r>
              <a:rPr lang="en-US" sz="2800" b="1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b="1" dirty="0" err="1"/>
              <a:t>layar</a:t>
            </a:r>
            <a:r>
              <a:rPr lang="en-US" sz="2800" b="1" dirty="0"/>
              <a:t> </a:t>
            </a:r>
            <a:r>
              <a:rPr lang="en-US" sz="2800" b="1" dirty="0" err="1"/>
              <a:t>tampilan</a:t>
            </a:r>
            <a:endParaRPr lang="en-US" sz="28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Memberikan</a:t>
            </a:r>
            <a:r>
              <a:rPr lang="en-US" sz="2800" b="1" dirty="0"/>
              <a:t> </a:t>
            </a:r>
            <a:r>
              <a:rPr lang="en-US" sz="2800" b="1" dirty="0" err="1"/>
              <a:t>keyakinan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b="1" dirty="0" err="1"/>
              <a:t>ada</a:t>
            </a:r>
            <a:r>
              <a:rPr lang="en-US" sz="2800" b="1" dirty="0"/>
              <a:t> </a:t>
            </a:r>
            <a:r>
              <a:rPr lang="en-US" sz="2800" b="1" dirty="0" err="1"/>
              <a:t>pencahayaan</a:t>
            </a:r>
            <a:r>
              <a:rPr lang="en-US" sz="2800" dirty="0"/>
              <a:t> yang </a:t>
            </a:r>
            <a:r>
              <a:rPr lang="en-US" sz="2800" b="1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pekerjaan</a:t>
            </a:r>
            <a:r>
              <a:rPr lang="en-US" sz="2800" dirty="0"/>
              <a:t> yang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menggunakan</a:t>
            </a:r>
            <a:r>
              <a:rPr lang="en-US" sz="2800" b="1" dirty="0"/>
              <a:t> </a:t>
            </a:r>
            <a:r>
              <a:rPr lang="en-US" sz="2800" b="1" dirty="0" err="1"/>
              <a:t>layar</a:t>
            </a:r>
            <a:r>
              <a:rPr lang="en-US" sz="2800" b="1" dirty="0"/>
              <a:t> </a:t>
            </a:r>
            <a:r>
              <a:rPr lang="en-US" sz="2800" b="1" dirty="0" err="1"/>
              <a:t>tampilan</a:t>
            </a:r>
            <a:endParaRPr lang="en-US" sz="2800" b="1" dirty="0"/>
          </a:p>
        </p:txBody>
      </p:sp>
      <p:pic>
        <p:nvPicPr>
          <p:cNvPr id="11268" name="Picture 4" descr="FLMKR1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271" y="268941"/>
            <a:ext cx="1719263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03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Special Purpose Software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693488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id-ID" sz="2400" b="1" dirty="0"/>
              <a:t>P</a:t>
            </a:r>
            <a:r>
              <a:rPr lang="en-US" sz="2400" b="1" dirty="0" err="1" smtClean="0"/>
              <a:t>rogram</a:t>
            </a:r>
            <a:r>
              <a:rPr lang="en-US" sz="2400" b="1" dirty="0" smtClean="0"/>
              <a:t> </a:t>
            </a:r>
            <a:r>
              <a:rPr lang="en-US" sz="2400" b="1" dirty="0" err="1"/>
              <a:t>aplikasi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keperluan</a:t>
            </a:r>
            <a:r>
              <a:rPr lang="en-US" sz="2400" b="1" dirty="0"/>
              <a:t> </a:t>
            </a:r>
            <a:r>
              <a:rPr lang="en-US" sz="2400" b="1" dirty="0" err="1"/>
              <a:t>khusus</a:t>
            </a:r>
            <a:r>
              <a:rPr lang="en-US" sz="2400" b="1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user yang </a:t>
            </a:r>
            <a:r>
              <a:rPr lang="en-US" sz="2400" b="1" dirty="0" err="1"/>
              <a:t>khusus</a:t>
            </a:r>
            <a:r>
              <a:rPr lang="en-US" sz="2400" b="1" dirty="0"/>
              <a:t> pula</a:t>
            </a:r>
            <a:r>
              <a:rPr lang="en-US" sz="2400" dirty="0"/>
              <a:t> (</a:t>
            </a:r>
            <a:r>
              <a:rPr lang="en-US" sz="2400" i="1" dirty="0"/>
              <a:t>special purpose software</a:t>
            </a:r>
            <a:r>
              <a:rPr lang="en-US" sz="2400" dirty="0"/>
              <a:t>)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/>
              <a:t>Kelompok</a:t>
            </a:r>
            <a:r>
              <a:rPr lang="en-US" sz="2400" dirty="0"/>
              <a:t> user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diperkirakan</a:t>
            </a:r>
            <a:r>
              <a:rPr lang="en-US" sz="2400" dirty="0"/>
              <a:t>,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segi</a:t>
            </a:r>
            <a:r>
              <a:rPr lang="en-US" sz="2400" dirty="0"/>
              <a:t> </a:t>
            </a:r>
            <a:r>
              <a:rPr lang="en-US" sz="2400" dirty="0" err="1"/>
              <a:t>keahlian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ragam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b="1" dirty="0"/>
              <a:t>program </a:t>
            </a:r>
            <a:r>
              <a:rPr lang="en-US" sz="2400" b="1" dirty="0" err="1"/>
              <a:t>inventori</a:t>
            </a:r>
            <a:r>
              <a:rPr lang="en-US" sz="2400" b="1" dirty="0"/>
              <a:t> </a:t>
            </a:r>
            <a:r>
              <a:rPr lang="en-US" sz="2400" b="1" dirty="0" err="1"/>
              <a:t>gudang</a:t>
            </a:r>
            <a:r>
              <a:rPr lang="en-US" sz="2400" b="1" dirty="0"/>
              <a:t>, </a:t>
            </a:r>
            <a:r>
              <a:rPr lang="en-US" sz="2400" b="1" dirty="0" err="1"/>
              <a:t>pengelolaan</a:t>
            </a:r>
            <a:r>
              <a:rPr lang="en-US" sz="2400" b="1" dirty="0"/>
              <a:t> data </a:t>
            </a:r>
            <a:r>
              <a:rPr lang="en-US" sz="2400" b="1" dirty="0" err="1"/>
              <a:t>akademis</a:t>
            </a:r>
            <a:r>
              <a:rPr lang="en-US" sz="2400" b="1" dirty="0"/>
              <a:t> </a:t>
            </a:r>
            <a:r>
              <a:rPr lang="en-US" sz="2400" b="1" dirty="0" err="1"/>
              <a:t>mahasiswa</a:t>
            </a:r>
            <a:r>
              <a:rPr lang="en-US" sz="2400" b="1" dirty="0"/>
              <a:t>, </a:t>
            </a:r>
            <a:r>
              <a:rPr lang="en-US" sz="2400" b="1" dirty="0" err="1"/>
              <a:t>pelayanan</a:t>
            </a:r>
            <a:r>
              <a:rPr lang="en-US" sz="2400" b="1" dirty="0"/>
              <a:t> </a:t>
            </a:r>
            <a:r>
              <a:rPr lang="en-US" sz="2400" b="1" dirty="0" err="1"/>
              <a:t>reservasi</a:t>
            </a:r>
            <a:r>
              <a:rPr lang="en-US" sz="2400" b="1" dirty="0"/>
              <a:t> hotel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/>
              <a:t>P</a:t>
            </a:r>
            <a:r>
              <a:rPr lang="en-US" sz="2400" b="1" dirty="0" err="1">
                <a:solidFill>
                  <a:srgbClr val="FF0000"/>
                </a:solidFill>
              </a:rPr>
              <a:t>endekatan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: </a:t>
            </a:r>
          </a:p>
          <a:p>
            <a:pPr marL="806450" lvl="1" indent="-349250" algn="just"/>
            <a:r>
              <a:rPr lang="en-US" b="1" i="1" dirty="0"/>
              <a:t>User-centered design approach</a:t>
            </a:r>
            <a:r>
              <a:rPr lang="en-US" dirty="0"/>
              <a:t>: </a:t>
            </a:r>
            <a:r>
              <a:rPr lang="en-US" b="1" dirty="0" err="1"/>
              <a:t>perancang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user </a:t>
            </a:r>
            <a:r>
              <a:rPr lang="en-US" b="1" dirty="0" err="1"/>
              <a:t>bersama-sama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b="1" dirty="0" err="1" smtClean="0"/>
              <a:t>antarmuka</a:t>
            </a:r>
            <a:r>
              <a:rPr lang="id-ID" b="1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diinginkan</a:t>
            </a:r>
            <a:r>
              <a:rPr lang="en-US" dirty="0"/>
              <a:t> user.</a:t>
            </a:r>
          </a:p>
          <a:p>
            <a:pPr marL="806450" lvl="1" indent="-349250" algn="just"/>
            <a:r>
              <a:rPr lang="en-US" b="1" i="1" dirty="0" smtClean="0"/>
              <a:t>User </a:t>
            </a:r>
            <a:r>
              <a:rPr lang="en-US" b="1" i="1" dirty="0"/>
              <a:t>design approach</a:t>
            </a:r>
            <a:r>
              <a:rPr lang="en-US" dirty="0"/>
              <a:t>: </a:t>
            </a:r>
            <a:r>
              <a:rPr lang="en-US" b="1" dirty="0" err="1"/>
              <a:t>hanya</a:t>
            </a:r>
            <a:r>
              <a:rPr lang="en-US" b="1" dirty="0"/>
              <a:t> user </a:t>
            </a:r>
            <a:r>
              <a:rPr lang="en-US" dirty="0"/>
              <a:t>yang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b="1" dirty="0" err="1" smtClean="0"/>
              <a:t>antarmuka</a:t>
            </a:r>
            <a:r>
              <a:rPr lang="id-ID" b="1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memberatkan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(</a:t>
            </a:r>
            <a:r>
              <a:rPr lang="en-US" dirty="0" err="1"/>
              <a:t>mis</a:t>
            </a:r>
            <a:r>
              <a:rPr lang="en-US" dirty="0"/>
              <a:t>. </a:t>
            </a:r>
            <a:r>
              <a:rPr lang="en-US" dirty="0" err="1"/>
              <a:t>Peranti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35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Sumber Cahaya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/>
              <a:t>Cahaya</a:t>
            </a:r>
            <a:r>
              <a:rPr lang="en-US" sz="2800" b="1" dirty="0"/>
              <a:t> </a:t>
            </a:r>
            <a:r>
              <a:rPr lang="en-US" sz="2800" b="1" dirty="0" err="1"/>
              <a:t>langsung</a:t>
            </a:r>
            <a:r>
              <a:rPr lang="en-US" sz="2800" dirty="0"/>
              <a:t>, yang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Matahari</a:t>
            </a:r>
            <a:r>
              <a:rPr lang="en-US" sz="2400" dirty="0"/>
              <a:t> yang </a:t>
            </a:r>
            <a:r>
              <a:rPr lang="en-US" sz="2400" b="1" dirty="0" err="1" smtClean="0"/>
              <a:t>menerobos</a:t>
            </a:r>
            <a:r>
              <a:rPr lang="en-US" sz="2400" b="1" dirty="0" smtClean="0"/>
              <a:t>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lewat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jendela</a:t>
            </a:r>
            <a:r>
              <a:rPr lang="en-US" sz="2400" dirty="0" smtClean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Sumber</a:t>
            </a:r>
            <a:r>
              <a:rPr lang="en-US" sz="2400" b="1" dirty="0"/>
              <a:t> </a:t>
            </a:r>
            <a:r>
              <a:rPr lang="en-US" sz="2400" b="1" dirty="0" err="1"/>
              <a:t>cahaya</a:t>
            </a:r>
            <a:r>
              <a:rPr lang="en-US" sz="2400" b="1" dirty="0"/>
              <a:t> </a:t>
            </a:r>
            <a:r>
              <a:rPr lang="en-US" sz="2400" b="1" dirty="0" err="1"/>
              <a:t>buatan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b="1" dirty="0" err="1"/>
              <a:t>bolam</a:t>
            </a:r>
            <a:r>
              <a:rPr lang="en-US" sz="2400" b="1" dirty="0"/>
              <a:t> </a:t>
            </a:r>
            <a:r>
              <a:rPr lang="en-US" sz="2400" b="1" dirty="0" err="1" smtClean="0"/>
              <a:t>lampu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800" b="1" dirty="0" err="1"/>
              <a:t>Cahaya</a:t>
            </a:r>
            <a:r>
              <a:rPr lang="en-US" sz="2800" b="1" dirty="0"/>
              <a:t>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langsung</a:t>
            </a:r>
            <a:r>
              <a:rPr lang="en-US" sz="2800" dirty="0"/>
              <a:t>, yang </a:t>
            </a:r>
            <a:r>
              <a:rPr lang="en-US" sz="2800" dirty="0" err="1"/>
              <a:t>dipantulkan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Tembok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partisi</a:t>
            </a:r>
            <a:endParaRPr lang="en-US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Langit-langit</a:t>
            </a:r>
            <a:r>
              <a:rPr lang="en-US" sz="2400" b="1" dirty="0"/>
              <a:t> </a:t>
            </a:r>
            <a:r>
              <a:rPr lang="en-US" sz="2400" b="1" dirty="0" err="1"/>
              <a:t>rumah</a:t>
            </a:r>
            <a:r>
              <a:rPr lang="en-US" sz="2400" b="1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plafon</a:t>
            </a:r>
            <a:r>
              <a:rPr lang="en-US" sz="2400" b="1" dirty="0"/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Lantai</a:t>
            </a:r>
            <a:r>
              <a:rPr lang="en-US" sz="2400" b="1" dirty="0"/>
              <a:t> </a:t>
            </a:r>
            <a:r>
              <a:rPr lang="en-US" sz="2400" b="1" dirty="0" err="1"/>
              <a:t>rumah</a:t>
            </a:r>
            <a:endParaRPr lang="en-US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Bahan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b="1" dirty="0" err="1"/>
              <a:t>disekitar</a:t>
            </a:r>
            <a:r>
              <a:rPr lang="en-US" sz="2400" b="1" dirty="0"/>
              <a:t> </a:t>
            </a:r>
            <a:r>
              <a:rPr lang="en-US" sz="2400" b="1" dirty="0" err="1"/>
              <a:t>layar</a:t>
            </a:r>
            <a:r>
              <a:rPr lang="en-US" sz="2400" b="1" dirty="0"/>
              <a:t> </a:t>
            </a:r>
            <a:r>
              <a:rPr lang="en-US" sz="2400" b="1" dirty="0" err="1"/>
              <a:t>tampilan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b="1" dirty="0" err="1"/>
              <a:t>pemegang</a:t>
            </a:r>
            <a:r>
              <a:rPr lang="en-US" sz="2400" b="1" dirty="0"/>
              <a:t> </a:t>
            </a:r>
            <a:r>
              <a:rPr lang="en-US" sz="2400" b="1" dirty="0" err="1"/>
              <a:t>dokumen</a:t>
            </a:r>
            <a:endParaRPr lang="en-US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Bagian</a:t>
            </a:r>
            <a:r>
              <a:rPr lang="en-US" sz="2400" b="1" dirty="0"/>
              <a:t> </a:t>
            </a:r>
            <a:r>
              <a:rPr lang="en-US" sz="2400" b="1" dirty="0" err="1"/>
              <a:t>atas</a:t>
            </a:r>
            <a:r>
              <a:rPr lang="en-US" sz="2400" b="1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b="1" dirty="0" err="1"/>
              <a:t>meja</a:t>
            </a:r>
            <a:r>
              <a:rPr lang="en-US" sz="2400" dirty="0"/>
              <a:t> yang </a:t>
            </a:r>
            <a:r>
              <a:rPr lang="en-US" sz="2400" b="1" dirty="0" err="1"/>
              <a:t>digunakan</a:t>
            </a:r>
            <a:endParaRPr lang="en-US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Pakaian</a:t>
            </a:r>
            <a:r>
              <a:rPr lang="en-US" sz="2400" dirty="0"/>
              <a:t> yang </a:t>
            </a:r>
            <a:r>
              <a:rPr lang="en-US" sz="2400" b="1" dirty="0" err="1"/>
              <a:t>digunakan</a:t>
            </a:r>
            <a:r>
              <a:rPr lang="en-US" sz="2400" b="1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b="1" dirty="0"/>
              <a:t>operator</a:t>
            </a:r>
          </a:p>
        </p:txBody>
      </p:sp>
      <p:pic>
        <p:nvPicPr>
          <p:cNvPr id="12292" name="Picture 4" descr="HACKR1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341" y="116943"/>
            <a:ext cx="1552575" cy="18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77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Suhu dan Kualitas Udara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/>
              <a:t>Komputer</a:t>
            </a:r>
            <a:r>
              <a:rPr lang="en-US" sz="2800" dirty="0"/>
              <a:t> yang </a:t>
            </a:r>
            <a:r>
              <a:rPr lang="en-US" sz="2800" b="1" dirty="0" err="1"/>
              <a:t>dihidupkan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 err="1"/>
              <a:t>waktu</a:t>
            </a:r>
            <a:r>
              <a:rPr lang="en-US" sz="2800" b="1" dirty="0"/>
              <a:t> yang lama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b="1" dirty="0" err="1"/>
              <a:t>menghasilkan</a:t>
            </a:r>
            <a:r>
              <a:rPr lang="en-US" sz="2800" b="1" dirty="0"/>
              <a:t> </a:t>
            </a:r>
            <a:r>
              <a:rPr lang="en-US" sz="2800" b="1" dirty="0" err="1"/>
              <a:t>panas</a:t>
            </a:r>
            <a:r>
              <a:rPr lang="en-US" sz="2800" b="1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b="1" dirty="0" err="1"/>
              <a:t>mempengaruhi</a:t>
            </a:r>
            <a:r>
              <a:rPr lang="en-US" sz="2800" b="1" dirty="0"/>
              <a:t> </a:t>
            </a:r>
            <a:r>
              <a:rPr lang="en-US" sz="2800" b="1" dirty="0" err="1"/>
              <a:t>suhu</a:t>
            </a:r>
            <a:r>
              <a:rPr lang="en-US" sz="2800" b="1" dirty="0"/>
              <a:t> </a:t>
            </a:r>
            <a:r>
              <a:rPr lang="en-US" sz="2800" b="1" dirty="0" err="1"/>
              <a:t>ruangan</a:t>
            </a:r>
            <a:r>
              <a:rPr lang="en-US" sz="2800" b="1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b="1" dirty="0" err="1"/>
              <a:t>komputer</a:t>
            </a:r>
            <a:r>
              <a:rPr lang="en-US" sz="2800" b="1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ditempatkan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 err="1"/>
              <a:t>Panas</a:t>
            </a:r>
            <a:r>
              <a:rPr lang="en-US" sz="2800" dirty="0"/>
              <a:t> yang </a:t>
            </a:r>
            <a:r>
              <a:rPr lang="en-US" sz="2800" b="1" dirty="0" err="1"/>
              <a:t>berlebih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b="1" dirty="0" err="1"/>
              <a:t>berpengaruh</a:t>
            </a:r>
            <a:r>
              <a:rPr lang="en-US" sz="2800" b="1" dirty="0"/>
              <a:t> </a:t>
            </a:r>
            <a:r>
              <a:rPr lang="en-US" sz="2800" b="1" dirty="0" err="1"/>
              <a:t>secara</a:t>
            </a:r>
            <a:r>
              <a:rPr lang="en-US" sz="2800" b="1" dirty="0"/>
              <a:t> </a:t>
            </a:r>
            <a:r>
              <a:rPr lang="en-US" sz="2800" b="1" dirty="0" err="1"/>
              <a:t>negatif</a:t>
            </a:r>
            <a:r>
              <a:rPr lang="en-US" sz="2800" b="1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b="1" dirty="0" err="1"/>
              <a:t>kinerja</a:t>
            </a:r>
            <a:r>
              <a:rPr lang="en-US" sz="2800" b="1" dirty="0"/>
              <a:t> operator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komputer</a:t>
            </a: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itu</a:t>
            </a:r>
            <a:r>
              <a:rPr lang="en-US" sz="2800" b="1" dirty="0"/>
              <a:t> </a:t>
            </a:r>
            <a:r>
              <a:rPr lang="en-US" sz="2800" b="1" dirty="0" err="1"/>
              <a:t>diperlukan</a:t>
            </a:r>
            <a:r>
              <a:rPr lang="en-US" sz="2800" b="1" dirty="0"/>
              <a:t> </a:t>
            </a:r>
            <a:r>
              <a:rPr lang="en-US" sz="2800" b="1" dirty="0" err="1"/>
              <a:t>peralatan</a:t>
            </a:r>
            <a:r>
              <a:rPr lang="en-US" sz="2800" b="1" dirty="0"/>
              <a:t> </a:t>
            </a:r>
            <a:r>
              <a:rPr lang="en-US" sz="2800" dirty="0"/>
              <a:t>lain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menetralisir</a:t>
            </a:r>
            <a:r>
              <a:rPr lang="en-US" sz="2800" b="1" dirty="0"/>
              <a:t> </a:t>
            </a:r>
            <a:r>
              <a:rPr lang="en-US" sz="2800" b="1" dirty="0" err="1"/>
              <a:t>suhu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b="1" dirty="0" err="1"/>
              <a:t>tinggi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, </a:t>
            </a:r>
            <a:r>
              <a:rPr lang="en-US" sz="2800" dirty="0" err="1"/>
              <a:t>diantaranya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b="1" dirty="0" err="1"/>
              <a:t>penggunaan</a:t>
            </a:r>
            <a:r>
              <a:rPr lang="en-US" sz="2800" b="1" dirty="0"/>
              <a:t> </a:t>
            </a:r>
            <a:r>
              <a:rPr lang="en-US" sz="2800" b="1" dirty="0" err="1"/>
              <a:t>kipas</a:t>
            </a:r>
            <a:r>
              <a:rPr lang="en-US" sz="2800" b="1" dirty="0"/>
              <a:t> </a:t>
            </a:r>
            <a:r>
              <a:rPr lang="en-US" sz="2800" b="1" dirty="0" err="1"/>
              <a:t>angin</a:t>
            </a:r>
            <a:r>
              <a:rPr lang="en-US" sz="2800" b="1" dirty="0"/>
              <a:t>,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atau</a:t>
            </a:r>
            <a:r>
              <a:rPr lang="en-US" sz="2800" b="1" dirty="0"/>
              <a:t> AC</a:t>
            </a:r>
          </a:p>
        </p:txBody>
      </p:sp>
    </p:spTree>
    <p:extLst>
      <p:ext uri="{BB962C8B-B14F-4D97-AF65-F5344CB8AC3E}">
        <p14:creationId xmlns:p14="http://schemas.microsoft.com/office/powerpoint/2010/main" val="346656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Gangguan Suara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b="1" dirty="0" err="1"/>
              <a:t>berasal</a:t>
            </a:r>
            <a:r>
              <a:rPr lang="en-US" sz="3200" b="1" dirty="0"/>
              <a:t> </a:t>
            </a:r>
            <a:r>
              <a:rPr lang="en-US" sz="3200" b="1" dirty="0" err="1"/>
              <a:t>dari</a:t>
            </a:r>
            <a:r>
              <a:rPr lang="en-US" sz="3200" dirty="0"/>
              <a:t>: </a:t>
            </a:r>
            <a:r>
              <a:rPr lang="en-US" sz="3200" b="1" dirty="0" err="1"/>
              <a:t>suara</a:t>
            </a:r>
            <a:r>
              <a:rPr lang="en-US" sz="3200" b="1" dirty="0"/>
              <a:t> AC, </a:t>
            </a:r>
            <a:r>
              <a:rPr lang="en-US" sz="3200" b="1" dirty="0" err="1"/>
              <a:t>komputer</a:t>
            </a:r>
            <a:r>
              <a:rPr lang="en-US" sz="3200" b="1" dirty="0"/>
              <a:t>, </a:t>
            </a:r>
            <a:r>
              <a:rPr lang="en-US" sz="3200" b="1" dirty="0" err="1"/>
              <a:t>manusia</a:t>
            </a:r>
            <a:r>
              <a:rPr lang="en-US" sz="3200" b="1" dirty="0"/>
              <a:t>, </a:t>
            </a:r>
            <a:r>
              <a:rPr lang="en-US" sz="3200" b="1" dirty="0" err="1"/>
              <a:t>suara</a:t>
            </a:r>
            <a:r>
              <a:rPr lang="en-US" sz="3200" b="1" dirty="0"/>
              <a:t> speaker, </a:t>
            </a:r>
            <a:r>
              <a:rPr lang="en-US" sz="3200" b="1" dirty="0" err="1"/>
              <a:t>atau</a:t>
            </a:r>
            <a:r>
              <a:rPr lang="en-US" sz="3200" b="1" dirty="0"/>
              <a:t> </a:t>
            </a:r>
            <a:r>
              <a:rPr lang="en-US" sz="3200" b="1" dirty="0" err="1"/>
              <a:t>peralatan</a:t>
            </a:r>
            <a:r>
              <a:rPr lang="en-US" sz="3200" b="1" dirty="0"/>
              <a:t> </a:t>
            </a:r>
            <a:r>
              <a:rPr lang="en-US" sz="3200" b="1" dirty="0" err="1"/>
              <a:t>lainnya</a:t>
            </a:r>
            <a:endParaRPr lang="en-US" sz="3200" b="1" dirty="0"/>
          </a:p>
          <a:p>
            <a:pPr algn="just"/>
            <a:r>
              <a:rPr lang="en-US" sz="3200" b="1" dirty="0" err="1"/>
              <a:t>Gangguan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b="1" dirty="0" err="1"/>
              <a:t>nampak</a:t>
            </a:r>
            <a:r>
              <a:rPr lang="en-US" sz="3200" dirty="0"/>
              <a:t> </a:t>
            </a: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b="1" dirty="0" err="1"/>
              <a:t>suara</a:t>
            </a:r>
            <a:r>
              <a:rPr lang="en-US" sz="3200" dirty="0"/>
              <a:t> yang </a:t>
            </a:r>
            <a:r>
              <a:rPr lang="en-US" sz="3200" dirty="0" err="1"/>
              <a:t>terjadi</a:t>
            </a:r>
            <a:r>
              <a:rPr lang="en-US" sz="3200" dirty="0"/>
              <a:t> </a:t>
            </a:r>
            <a:r>
              <a:rPr lang="en-US" sz="3200" b="1" dirty="0" err="1"/>
              <a:t>relatif</a:t>
            </a:r>
            <a:r>
              <a:rPr lang="en-US" sz="3200" b="1" dirty="0"/>
              <a:t> </a:t>
            </a:r>
            <a:r>
              <a:rPr lang="en-US" sz="3200" b="1" dirty="0" err="1"/>
              <a:t>besar</a:t>
            </a:r>
            <a:r>
              <a:rPr lang="en-US" sz="3200" b="1" dirty="0"/>
              <a:t> </a:t>
            </a:r>
            <a:r>
              <a:rPr lang="en-US" sz="3200" b="1" dirty="0" err="1"/>
              <a:t>bagi</a:t>
            </a:r>
            <a:r>
              <a:rPr lang="en-US" sz="3200" b="1" dirty="0"/>
              <a:t> user</a:t>
            </a:r>
          </a:p>
          <a:p>
            <a:pPr algn="just"/>
            <a:r>
              <a:rPr lang="en-US" sz="3200" b="1" dirty="0" err="1"/>
              <a:t>Akibatnya</a:t>
            </a:r>
            <a:r>
              <a:rPr lang="en-US" sz="3200" b="1" dirty="0"/>
              <a:t>:</a:t>
            </a:r>
            <a:r>
              <a:rPr lang="en-US" sz="3200" dirty="0"/>
              <a:t> </a:t>
            </a:r>
            <a:r>
              <a:rPr lang="en-US" sz="3200" b="1" dirty="0"/>
              <a:t>user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merasa</a:t>
            </a:r>
            <a:r>
              <a:rPr lang="en-US" sz="3200" dirty="0"/>
              <a:t> </a:t>
            </a:r>
            <a:r>
              <a:rPr lang="en-US" sz="3200" b="1" dirty="0" err="1"/>
              <a:t>terganggu</a:t>
            </a:r>
            <a:r>
              <a:rPr lang="en-US" sz="3200" dirty="0"/>
              <a:t>,    </a:t>
            </a:r>
            <a:r>
              <a:rPr lang="en-US" sz="3200" b="1" dirty="0"/>
              <a:t>stress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konsentrasinya</a:t>
            </a:r>
            <a:r>
              <a:rPr lang="en-US" sz="3200" b="1" dirty="0"/>
              <a:t> </a:t>
            </a:r>
            <a:r>
              <a:rPr lang="en-US" sz="3200" b="1" dirty="0" err="1"/>
              <a:t>menurun</a:t>
            </a:r>
            <a:endParaRPr lang="en-US" sz="3200" b="1" dirty="0"/>
          </a:p>
          <a:p>
            <a:pPr algn="just"/>
            <a:r>
              <a:rPr lang="en-US" sz="3200" dirty="0"/>
              <a:t>Cara </a:t>
            </a:r>
            <a:r>
              <a:rPr lang="en-US" sz="3200" b="1" dirty="0" err="1"/>
              <a:t>mengatasi</a:t>
            </a:r>
            <a:r>
              <a:rPr lang="en-US" sz="32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Menutup</a:t>
            </a:r>
            <a:r>
              <a:rPr lang="en-US" sz="2800" b="1" dirty="0"/>
              <a:t> </a:t>
            </a:r>
            <a:r>
              <a:rPr lang="en-US" sz="2800" b="1" dirty="0" err="1"/>
              <a:t>telinga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rapat</a:t>
            </a:r>
            <a:r>
              <a:rPr lang="en-US" sz="2800" b="1" dirty="0"/>
              <a:t> </a:t>
            </a:r>
            <a:r>
              <a:rPr lang="en-US" sz="2800" dirty="0"/>
              <a:t>(‘</a:t>
            </a:r>
            <a:r>
              <a:rPr lang="en-US" sz="2800" dirty="0" err="1"/>
              <a:t>tuli</a:t>
            </a:r>
            <a:r>
              <a:rPr lang="en-US" sz="2800" dirty="0"/>
              <a:t>’)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Memasang</a:t>
            </a:r>
            <a:r>
              <a:rPr lang="en-US" sz="2800" b="1" dirty="0"/>
              <a:t> </a:t>
            </a:r>
            <a:r>
              <a:rPr lang="en-US" sz="2800" b="1" dirty="0" err="1"/>
              <a:t>peredam</a:t>
            </a:r>
            <a:r>
              <a:rPr lang="en-US" sz="2800" b="1" dirty="0"/>
              <a:t> </a:t>
            </a:r>
            <a:r>
              <a:rPr lang="en-US" sz="2800" b="1" dirty="0" err="1"/>
              <a:t>suara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407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Perlu diperhatikan…!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b="1" dirty="0"/>
              <a:t>Istirahatkan</a:t>
            </a:r>
            <a:r>
              <a:rPr lang="id-ID" dirty="0"/>
              <a:t> </a:t>
            </a:r>
            <a:r>
              <a:rPr lang="id-ID" b="1" dirty="0"/>
              <a:t>mata</a:t>
            </a:r>
            <a:r>
              <a:rPr lang="id-ID" dirty="0"/>
              <a:t> Anda dengan </a:t>
            </a:r>
            <a:r>
              <a:rPr lang="id-ID" b="1" dirty="0"/>
              <a:t>melihat pemandangan </a:t>
            </a:r>
            <a:r>
              <a:rPr lang="id-ID" dirty="0"/>
              <a:t>yang </a:t>
            </a:r>
            <a:r>
              <a:rPr lang="id-ID" b="1" dirty="0"/>
              <a:t>bernuansa</a:t>
            </a:r>
            <a:r>
              <a:rPr lang="id-ID" dirty="0"/>
              <a:t> </a:t>
            </a:r>
            <a:r>
              <a:rPr lang="id-ID" b="1" dirty="0"/>
              <a:t>sejuk</a:t>
            </a:r>
            <a:r>
              <a:rPr lang="id-ID" dirty="0"/>
              <a:t> dan </a:t>
            </a:r>
            <a:r>
              <a:rPr lang="id-ID" b="1" dirty="0"/>
              <a:t>jauh</a:t>
            </a:r>
            <a:r>
              <a:rPr lang="id-ID" dirty="0"/>
              <a:t> ke </a:t>
            </a:r>
            <a:r>
              <a:rPr lang="id-ID" b="1" dirty="0"/>
              <a:t>depan</a:t>
            </a:r>
            <a:r>
              <a:rPr lang="id-ID" dirty="0"/>
              <a:t> secara </a:t>
            </a:r>
            <a:r>
              <a:rPr lang="id-ID" b="1" dirty="0"/>
              <a:t>rutin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 smtClean="0"/>
              <a:t>Jagalah</a:t>
            </a:r>
            <a:r>
              <a:rPr lang="id-ID" dirty="0" smtClean="0"/>
              <a:t> </a:t>
            </a:r>
            <a:r>
              <a:rPr lang="id-ID" dirty="0"/>
              <a:t>agar </a:t>
            </a:r>
            <a:r>
              <a:rPr lang="id-ID" b="1" dirty="0"/>
              <a:t>kacamata</a:t>
            </a:r>
            <a:r>
              <a:rPr lang="id-ID" dirty="0"/>
              <a:t>, </a:t>
            </a:r>
            <a:r>
              <a:rPr lang="id-ID" b="1" dirty="0"/>
              <a:t>lensa kontak </a:t>
            </a:r>
            <a:r>
              <a:rPr lang="id-ID" dirty="0"/>
              <a:t>dan </a:t>
            </a:r>
            <a:r>
              <a:rPr lang="id-ID" b="1" dirty="0"/>
              <a:t>layar tampilan</a:t>
            </a:r>
            <a:r>
              <a:rPr lang="id-ID" dirty="0"/>
              <a:t> agar selalu bersih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Jika </a:t>
            </a:r>
            <a:r>
              <a:rPr lang="id-ID" dirty="0"/>
              <a:t>Anda </a:t>
            </a:r>
            <a:r>
              <a:rPr lang="id-ID" b="1" dirty="0"/>
              <a:t>menggunakan pencegah kilau</a:t>
            </a:r>
            <a:r>
              <a:rPr lang="id-ID" dirty="0"/>
              <a:t>, </a:t>
            </a:r>
            <a:r>
              <a:rPr lang="id-ID" b="1" dirty="0"/>
              <a:t>bersihkanlah pencegah kilau </a:t>
            </a:r>
            <a:r>
              <a:rPr lang="id-ID" dirty="0"/>
              <a:t>sesuai </a:t>
            </a:r>
            <a:r>
              <a:rPr lang="id-ID" b="1" dirty="0"/>
              <a:t>aturan</a:t>
            </a:r>
            <a:r>
              <a:rPr lang="id-ID" dirty="0"/>
              <a:t> yang ada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 smtClean="0"/>
              <a:t>Periksakanlah </a:t>
            </a:r>
            <a:r>
              <a:rPr lang="id-ID" b="1" dirty="0"/>
              <a:t>mata Anda </a:t>
            </a:r>
            <a:r>
              <a:rPr lang="id-ID" dirty="0"/>
              <a:t>ke ahli </a:t>
            </a:r>
            <a:r>
              <a:rPr lang="id-ID" b="1" dirty="0"/>
              <a:t>mata secara rutin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Jika </a:t>
            </a:r>
            <a:r>
              <a:rPr lang="id-ID" dirty="0"/>
              <a:t>mungkin, </a:t>
            </a:r>
            <a:r>
              <a:rPr lang="id-ID" b="1" dirty="0"/>
              <a:t>pakailah kacamata </a:t>
            </a:r>
            <a:r>
              <a:rPr lang="id-ID" dirty="0"/>
              <a:t>yang </a:t>
            </a:r>
            <a:r>
              <a:rPr lang="id-ID" b="1" dirty="0"/>
              <a:t>khusus</a:t>
            </a:r>
            <a:r>
              <a:rPr lang="id-ID" dirty="0"/>
              <a:t> </a:t>
            </a:r>
            <a:r>
              <a:rPr lang="id-ID" b="1" dirty="0"/>
              <a:t>dirancang</a:t>
            </a:r>
            <a:r>
              <a:rPr lang="id-ID" dirty="0"/>
              <a:t> untuk digunakan </a:t>
            </a:r>
            <a:r>
              <a:rPr lang="id-ID" b="1" dirty="0"/>
              <a:t>bekerja</a:t>
            </a:r>
            <a:r>
              <a:rPr lang="id-ID" dirty="0"/>
              <a:t> dengan </a:t>
            </a:r>
            <a:r>
              <a:rPr lang="id-ID" b="1" dirty="0"/>
              <a:t>layar komputer</a:t>
            </a:r>
          </a:p>
        </p:txBody>
      </p:sp>
    </p:spTree>
    <p:extLst>
      <p:ext uri="{BB962C8B-B14F-4D97-AF65-F5344CB8AC3E}">
        <p14:creationId xmlns:p14="http://schemas.microsoft.com/office/powerpoint/2010/main" val="38803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Kebiasaan Dalam Bekerja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b="1" dirty="0"/>
              <a:t>Bekerja</a:t>
            </a:r>
            <a:r>
              <a:rPr lang="id-ID" dirty="0"/>
              <a:t> dalam </a:t>
            </a:r>
            <a:r>
              <a:rPr lang="id-ID" b="1" dirty="0"/>
              <a:t>keadaan sesantai </a:t>
            </a:r>
            <a:r>
              <a:rPr lang="id-ID" dirty="0"/>
              <a:t>mungkin dan dalam </a:t>
            </a:r>
            <a:r>
              <a:rPr lang="id-ID" b="1" dirty="0"/>
              <a:t>posisi yang benar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 smtClean="0"/>
              <a:t>Mengubah </a:t>
            </a:r>
            <a:r>
              <a:rPr lang="id-ID" b="1" dirty="0"/>
              <a:t>posisi duduk </a:t>
            </a:r>
            <a:r>
              <a:rPr lang="id-ID" dirty="0"/>
              <a:t>Anda untuk </a:t>
            </a:r>
            <a:r>
              <a:rPr lang="id-ID" b="1" dirty="0"/>
              <a:t>mencegah kelelahan </a:t>
            </a:r>
            <a:r>
              <a:rPr lang="id-ID" b="1" dirty="0" smtClean="0"/>
              <a:t>otot </a:t>
            </a:r>
          </a:p>
          <a:p>
            <a:pPr algn="just"/>
            <a:r>
              <a:rPr lang="id-ID" b="1" dirty="0" smtClean="0"/>
              <a:t>Berdiri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id-ID" b="1" dirty="0"/>
              <a:t>mengambil beberapa menit </a:t>
            </a:r>
            <a:r>
              <a:rPr lang="id-ID" dirty="0"/>
              <a:t>untuk </a:t>
            </a:r>
            <a:r>
              <a:rPr lang="id-ID" b="1" dirty="0" smtClean="0"/>
              <a:t>mengendorkan ketegangan otot </a:t>
            </a:r>
            <a:r>
              <a:rPr lang="id-ID" dirty="0" smtClean="0"/>
              <a:t>dan </a:t>
            </a:r>
            <a:r>
              <a:rPr lang="id-ID" dirty="0"/>
              <a:t>lakukan </a:t>
            </a:r>
            <a:r>
              <a:rPr lang="id-ID" b="1" dirty="0"/>
              <a:t>olahraga ringan </a:t>
            </a:r>
            <a:r>
              <a:rPr lang="id-ID" dirty="0"/>
              <a:t>beberapa kali </a:t>
            </a:r>
            <a:r>
              <a:rPr lang="id-ID" dirty="0" smtClean="0"/>
              <a:t>sehari</a:t>
            </a:r>
          </a:p>
          <a:p>
            <a:pPr algn="just"/>
            <a:r>
              <a:rPr lang="id-ID" b="1" dirty="0" smtClean="0"/>
              <a:t>Mengusahakan</a:t>
            </a:r>
            <a:r>
              <a:rPr lang="id-ID" dirty="0" smtClean="0"/>
              <a:t> </a:t>
            </a:r>
            <a:r>
              <a:rPr lang="id-ID" dirty="0"/>
              <a:t>untuk </a:t>
            </a:r>
            <a:r>
              <a:rPr lang="id-ID" b="1" dirty="0"/>
              <a:t>tidak mengetik </a:t>
            </a:r>
            <a:r>
              <a:rPr lang="id-ID" dirty="0"/>
              <a:t>dalam </a:t>
            </a:r>
            <a:r>
              <a:rPr lang="id-ID" b="1" dirty="0"/>
              <a:t>jangka waktu</a:t>
            </a:r>
            <a:r>
              <a:rPr lang="id-ID" dirty="0"/>
              <a:t> yang </a:t>
            </a:r>
            <a:r>
              <a:rPr lang="id-ID" b="1" dirty="0"/>
              <a:t>lama</a:t>
            </a:r>
            <a:r>
              <a:rPr lang="id-ID" dirty="0"/>
              <a:t> yang </a:t>
            </a:r>
            <a:r>
              <a:rPr lang="id-ID" b="1" dirty="0"/>
              <a:t>memberikan tekanan </a:t>
            </a:r>
            <a:r>
              <a:rPr lang="id-ID" b="1" dirty="0" smtClean="0"/>
              <a:t>fisik</a:t>
            </a:r>
            <a:r>
              <a:rPr lang="id-ID" dirty="0" smtClean="0"/>
              <a:t> yang </a:t>
            </a:r>
            <a:r>
              <a:rPr lang="id-ID" dirty="0"/>
              <a:t>berat pada </a:t>
            </a:r>
            <a:r>
              <a:rPr lang="id-ID" dirty="0" smtClean="0"/>
              <a:t>Anda</a:t>
            </a:r>
          </a:p>
          <a:p>
            <a:pPr algn="just"/>
            <a:r>
              <a:rPr lang="id-ID" dirty="0"/>
              <a:t>Mengambil </a:t>
            </a:r>
            <a:r>
              <a:rPr lang="id-ID" b="1" dirty="0"/>
              <a:t>istirahat</a:t>
            </a:r>
            <a:r>
              <a:rPr lang="id-ID" dirty="0"/>
              <a:t> sejenak secara </a:t>
            </a:r>
            <a:r>
              <a:rPr lang="id-ID" b="1" dirty="0"/>
              <a:t>periodik.</a:t>
            </a:r>
          </a:p>
          <a:p>
            <a:pPr algn="just"/>
            <a:r>
              <a:rPr lang="id-ID" dirty="0"/>
              <a:t>Memeriksa </a:t>
            </a:r>
            <a:r>
              <a:rPr lang="id-ID" b="1" dirty="0"/>
              <a:t>kebiasaan kerja </a:t>
            </a:r>
            <a:r>
              <a:rPr lang="id-ID" dirty="0"/>
              <a:t>Anda dan </a:t>
            </a:r>
            <a:r>
              <a:rPr lang="id-ID" b="1" dirty="0"/>
              <a:t>tipe pekerjaan </a:t>
            </a:r>
            <a:r>
              <a:rPr lang="id-ID" dirty="0"/>
              <a:t>yang </a:t>
            </a:r>
            <a:r>
              <a:rPr lang="id-ID" b="1" dirty="0"/>
              <a:t>hendak Anda </a:t>
            </a:r>
            <a:r>
              <a:rPr lang="id-ID" b="1" dirty="0" smtClean="0"/>
              <a:t>lakukan</a:t>
            </a:r>
          </a:p>
        </p:txBody>
      </p:sp>
    </p:spTree>
    <p:extLst>
      <p:ext uri="{BB962C8B-B14F-4D97-AF65-F5344CB8AC3E}">
        <p14:creationId xmlns:p14="http://schemas.microsoft.com/office/powerpoint/2010/main" val="18340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6628" name="Picture 5" descr="ergon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8288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1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7652" name="Picture 5" descr="ergon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1442506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0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8676" name="Picture 7" descr="Workstation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9700" name="Picture 5" descr="keyboard_tray_ergon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7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24" name="Picture 5" descr="e8f8e_Ergonomic-Office-Personal-Work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05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1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General Purpose Software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id-ID" sz="2400" dirty="0"/>
              <a:t>P</a:t>
            </a:r>
            <a:r>
              <a:rPr lang="en-US" sz="2400" dirty="0" err="1" smtClean="0"/>
              <a:t>rogram</a:t>
            </a:r>
            <a:r>
              <a:rPr lang="en-US" sz="2400" dirty="0" smtClean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b="1" dirty="0" err="1"/>
              <a:t>digunakan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b="1" dirty="0" err="1"/>
              <a:t>macam</a:t>
            </a:r>
            <a:r>
              <a:rPr lang="en-US" sz="2400" b="1" dirty="0"/>
              <a:t> </a:t>
            </a:r>
            <a:r>
              <a:rPr lang="en-US" sz="2400" b="1" dirty="0" err="1"/>
              <a:t>kalangan</a:t>
            </a:r>
            <a:r>
              <a:rPr lang="en-US" sz="2400" b="1" dirty="0"/>
              <a:t> </a:t>
            </a:r>
            <a:r>
              <a:rPr lang="en-US" sz="2400" b="1" dirty="0" smtClean="0"/>
              <a:t>user</a:t>
            </a:r>
            <a:endParaRPr lang="id-ID" sz="2400" b="1" dirty="0" smtClean="0"/>
          </a:p>
          <a:p>
            <a:pPr algn="just"/>
            <a:r>
              <a:rPr lang="en-US" sz="2400" dirty="0"/>
              <a:t>Program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GPS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Public </a:t>
            </a:r>
            <a:r>
              <a:rPr lang="en-US" sz="2400" dirty="0" smtClean="0"/>
              <a:t>Software</a:t>
            </a:r>
            <a:r>
              <a:rPr lang="id-ID" sz="2400" dirty="0" smtClean="0"/>
              <a:t>.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 err="1" smtClean="0"/>
              <a:t>Perancang</a:t>
            </a:r>
            <a:r>
              <a:rPr lang="en-US" sz="2400" dirty="0" smtClean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b="1" dirty="0"/>
              <a:t>‘</a:t>
            </a:r>
            <a:r>
              <a:rPr lang="en-US" sz="2400" b="1" dirty="0" err="1"/>
              <a:t>pemaksaan</a:t>
            </a:r>
            <a:r>
              <a:rPr lang="en-US" sz="2400" b="1" dirty="0"/>
              <a:t>’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b="1" dirty="0"/>
              <a:t>user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menerima</a:t>
            </a:r>
            <a:r>
              <a:rPr lang="en-US" sz="2400" b="1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</a:t>
            </a:r>
            <a:r>
              <a:rPr lang="en-US" sz="2400" b="1" dirty="0" err="1"/>
              <a:t>antarmukanya</a:t>
            </a:r>
            <a:r>
              <a:rPr lang="en-US" sz="2400" dirty="0"/>
              <a:t>, </a:t>
            </a:r>
            <a:r>
              <a:rPr lang="en-US" sz="2400" dirty="0" err="1"/>
              <a:t>walaupun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b="1" dirty="0" err="1"/>
              <a:t>memberikan</a:t>
            </a:r>
            <a:r>
              <a:rPr lang="en-US" sz="2400" b="1" dirty="0"/>
              <a:t> </a:t>
            </a:r>
            <a:r>
              <a:rPr lang="en-US" sz="2400" b="1" dirty="0" err="1"/>
              <a:t>dampak</a:t>
            </a:r>
            <a:r>
              <a:rPr lang="en-US" sz="2400" b="1" dirty="0"/>
              <a:t> program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laku</a:t>
            </a:r>
            <a:endParaRPr lang="en-US" sz="2400" b="1" dirty="0"/>
          </a:p>
          <a:p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i="1" dirty="0"/>
              <a:t>general purpose software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pPr lvl="1"/>
            <a:r>
              <a:rPr lang="en-US" sz="2000" b="1" dirty="0" err="1" smtClean="0"/>
              <a:t>antarmuka</a:t>
            </a:r>
            <a:r>
              <a:rPr lang="en-US" sz="2000" b="1" dirty="0" smtClean="0"/>
              <a:t> customization</a:t>
            </a:r>
            <a:endParaRPr lang="id-ID" sz="2000" b="1" dirty="0" smtClean="0"/>
          </a:p>
          <a:p>
            <a:pPr lvl="1"/>
            <a:r>
              <a:rPr lang="en-US" sz="2000" b="1" dirty="0" err="1" smtClean="0"/>
              <a:t>pengaturan</a:t>
            </a:r>
            <a:r>
              <a:rPr lang="en-US" sz="2000" b="1" dirty="0" smtClean="0"/>
              <a:t> desktop</a:t>
            </a:r>
            <a:endParaRPr lang="id-ID" sz="2000" b="1" dirty="0" smtClean="0"/>
          </a:p>
          <a:p>
            <a:pPr lvl="1"/>
            <a:r>
              <a:rPr lang="en-US" sz="2000" b="1" dirty="0" err="1" smtClean="0"/>
              <a:t>pemilihan</a:t>
            </a:r>
            <a:r>
              <a:rPr lang="en-US" sz="2000" b="1" dirty="0" smtClean="0"/>
              <a:t> </a:t>
            </a:r>
            <a:r>
              <a:rPr lang="en-US" sz="2000" b="1" dirty="0" err="1"/>
              <a:t>warna</a:t>
            </a:r>
            <a:r>
              <a:rPr lang="en-US" sz="2000" b="1" dirty="0"/>
              <a:t> desktop </a:t>
            </a:r>
            <a:r>
              <a:rPr lang="en-US" sz="2000" b="1" dirty="0" err="1"/>
              <a:t>oleh</a:t>
            </a:r>
            <a:r>
              <a:rPr lang="en-US" sz="2000" b="1" dirty="0"/>
              <a:t> user </a:t>
            </a:r>
            <a:endParaRPr lang="id-ID" sz="2000" b="1" dirty="0" smtClean="0"/>
          </a:p>
          <a:p>
            <a:pPr lvl="1"/>
            <a:r>
              <a:rPr lang="en-US" sz="2000" b="1" dirty="0" err="1"/>
              <a:t>merubah</a:t>
            </a:r>
            <a:r>
              <a:rPr lang="en-US" sz="2000" b="1" dirty="0"/>
              <a:t> </a:t>
            </a:r>
            <a:r>
              <a:rPr lang="en-US" sz="2000" b="1" dirty="0" err="1"/>
              <a:t>warna</a:t>
            </a:r>
            <a:r>
              <a:rPr lang="en-US" sz="2000" b="1" dirty="0"/>
              <a:t> </a:t>
            </a:r>
            <a:r>
              <a:rPr lang="en-US" sz="2000" b="1" dirty="0" err="1" smtClean="0"/>
              <a:t>dasar</a:t>
            </a:r>
            <a:r>
              <a:rPr lang="id-ID" sz="2000" b="1" dirty="0" smtClean="0"/>
              <a:t>, </a:t>
            </a:r>
            <a:r>
              <a:rPr lang="en-US" sz="2000" b="1" i="1" dirty="0"/>
              <a:t>screensaver, </a:t>
            </a:r>
            <a:r>
              <a:rPr lang="en-US" sz="2000" b="1" dirty="0" err="1" smtClean="0"/>
              <a:t>dll</a:t>
            </a:r>
            <a:endParaRPr lang="id-ID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2247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1748" name="Picture 5" descr="maltron-3D-ergonomics-key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2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2772" name="Picture 5" descr="ergonomic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1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3796" name="Picture 5" descr="ergonomic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1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4820" name="Picture 5" descr="lap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8" y="1442090"/>
            <a:ext cx="8286749" cy="507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12" y="531158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d-ID" dirty="0">
                <a:solidFill>
                  <a:srgbClr val="212121"/>
                </a:solidFill>
                <a:latin typeface="inherit"/>
              </a:rPr>
              <a:t>kenyamanan</a:t>
            </a:r>
            <a:r>
              <a:rPr lang="id-ID" sz="600" dirty="0"/>
              <a:t> </a:t>
            </a:r>
            <a:endParaRPr lang="id-ID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 Industri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8916" name="Picture 5" descr="Ergohuman-Functions-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1" y="1574219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 Industri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9940" name="Picture 5" descr="Design-Kids-Furniture-ergonomic-desks-with-functional-units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1498019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0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BGI (Borland Graphic Interface)</a:t>
            </a:r>
            <a:endParaRPr lang="id-ID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numCol="2">
            <a:noAutofit/>
          </a:bodyPr>
          <a:lstStyle/>
          <a:p>
            <a:pPr lvl="0"/>
            <a:r>
              <a:rPr lang="en-US" sz="2000" dirty="0"/>
              <a:t>Unit Graph</a:t>
            </a:r>
            <a:endParaRPr lang="id-ID" sz="2000" dirty="0"/>
          </a:p>
          <a:p>
            <a:pPr lvl="0"/>
            <a:r>
              <a:rPr lang="en-US" sz="2000" dirty="0" err="1"/>
              <a:t>Penggerak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endParaRPr lang="id-ID" sz="2000" dirty="0"/>
          </a:p>
          <a:p>
            <a:pPr lvl="0"/>
            <a:r>
              <a:rPr lang="en-US" sz="2000" dirty="0" err="1"/>
              <a:t>Inisialisasi</a:t>
            </a:r>
            <a:r>
              <a:rPr lang="en-US" sz="2000" dirty="0"/>
              <a:t> Mode </a:t>
            </a:r>
            <a:r>
              <a:rPr lang="en-US" sz="2000" dirty="0" err="1"/>
              <a:t>grafik</a:t>
            </a:r>
            <a:endParaRPr lang="id-ID" sz="2000" dirty="0"/>
          </a:p>
          <a:p>
            <a:pPr lvl="0"/>
            <a:r>
              <a:rPr lang="en-US" sz="2000" dirty="0" err="1"/>
              <a:t>Mengakhiri</a:t>
            </a:r>
            <a:r>
              <a:rPr lang="en-US" sz="2000" dirty="0"/>
              <a:t> mode </a:t>
            </a:r>
            <a:r>
              <a:rPr lang="en-US" sz="2000" dirty="0" err="1"/>
              <a:t>grafik</a:t>
            </a:r>
            <a:endParaRPr lang="id-ID" sz="2000" dirty="0"/>
          </a:p>
          <a:p>
            <a:pPr lvl="0"/>
            <a:r>
              <a:rPr lang="en-US" sz="2000" dirty="0" err="1"/>
              <a:t>Pengaturan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endParaRPr lang="id-ID" sz="2000" dirty="0"/>
          </a:p>
          <a:p>
            <a:pPr lvl="0"/>
            <a:r>
              <a:rPr lang="en-US" sz="2000" dirty="0" err="1"/>
              <a:t>Kursor</a:t>
            </a:r>
            <a:r>
              <a:rPr lang="en-US" sz="2000" dirty="0"/>
              <a:t> </a:t>
            </a:r>
            <a:r>
              <a:rPr lang="en-US" sz="2000" dirty="0" err="1"/>
              <a:t>grafis</a:t>
            </a:r>
            <a:endParaRPr lang="id-ID" sz="2000" dirty="0"/>
          </a:p>
          <a:p>
            <a:pPr lvl="0"/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endParaRPr lang="id-ID" sz="2000" dirty="0"/>
          </a:p>
          <a:p>
            <a:pPr lvl="0"/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endParaRPr lang="id-ID" sz="2000" dirty="0"/>
          </a:p>
          <a:p>
            <a:pPr lvl="0"/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endParaRPr lang="id-ID" sz="2000" dirty="0"/>
          </a:p>
          <a:p>
            <a:pPr lvl="0"/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grafis</a:t>
            </a:r>
            <a:endParaRPr lang="id-ID" sz="2000" dirty="0"/>
          </a:p>
          <a:p>
            <a:pPr lvl="0"/>
            <a:r>
              <a:rPr lang="en-US" sz="2000" dirty="0" err="1"/>
              <a:t>Pengaturan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endParaRPr lang="id-ID" sz="2000" dirty="0"/>
          </a:p>
          <a:p>
            <a:pPr lvl="0"/>
            <a:r>
              <a:rPr lang="en-US" sz="2000" dirty="0" err="1"/>
              <a:t>Pengoperasian</a:t>
            </a:r>
            <a:r>
              <a:rPr lang="en-US" sz="2000" dirty="0"/>
              <a:t> Viewport</a:t>
            </a:r>
            <a:endParaRPr lang="id-ID" sz="2000" dirty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2879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FF0000"/>
                </a:solidFill>
              </a:rPr>
              <a:t>BGI (Borland Graphic Interface)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BGI adalah sebagai </a:t>
            </a:r>
            <a:r>
              <a:rPr lang="id-ID" sz="3200" b="1" dirty="0"/>
              <a:t>salah satu alternatif pengembangan program antarmuka berbasis grafis</a:t>
            </a:r>
            <a:r>
              <a:rPr lang="id-ID" sz="3200" dirty="0" smtClean="0"/>
              <a:t>.</a:t>
            </a:r>
          </a:p>
          <a:p>
            <a:pPr algn="just"/>
            <a:r>
              <a:rPr lang="id-ID" sz="3200" b="1" dirty="0" smtClean="0"/>
              <a:t>Antar </a:t>
            </a:r>
            <a:r>
              <a:rPr lang="id-ID" sz="3200" b="1" dirty="0"/>
              <a:t>muka berbasis grafis </a:t>
            </a:r>
            <a:r>
              <a:rPr lang="id-ID" sz="3200" dirty="0"/>
              <a:t>dari kata </a:t>
            </a:r>
            <a:r>
              <a:rPr lang="id-ID" sz="3200" b="1" dirty="0"/>
              <a:t>Graphical User Interface, yang disingkat GUI</a:t>
            </a:r>
            <a:r>
              <a:rPr lang="id-ID" sz="3200" b="1" dirty="0" smtClean="0"/>
              <a:t>.</a:t>
            </a:r>
          </a:p>
          <a:p>
            <a:pPr algn="just"/>
            <a:r>
              <a:rPr lang="id-ID" sz="3200" b="1" dirty="0" smtClean="0"/>
              <a:t>GUI</a:t>
            </a:r>
            <a:r>
              <a:rPr lang="id-ID" sz="3200" dirty="0" smtClean="0"/>
              <a:t> </a:t>
            </a:r>
            <a:r>
              <a:rPr lang="id-ID" sz="3200" dirty="0"/>
              <a:t>adalah suatu </a:t>
            </a:r>
            <a:r>
              <a:rPr lang="id-ID" sz="3200" b="1" dirty="0"/>
              <a:t>antarmuka</a:t>
            </a:r>
            <a:r>
              <a:rPr lang="id-ID" sz="3200" dirty="0"/>
              <a:t> yang </a:t>
            </a:r>
            <a:r>
              <a:rPr lang="id-ID" sz="3200" b="1" dirty="0"/>
              <a:t>memanfaatkan</a:t>
            </a:r>
            <a:r>
              <a:rPr lang="id-ID" sz="3200" dirty="0"/>
              <a:t> berbagai macam </a:t>
            </a:r>
            <a:r>
              <a:rPr lang="id-ID" sz="3200" b="1" dirty="0"/>
              <a:t>gambar</a:t>
            </a:r>
            <a:r>
              <a:rPr lang="id-ID" sz="3200" dirty="0"/>
              <a:t> yang memungkinkan seorang </a:t>
            </a:r>
            <a:r>
              <a:rPr lang="id-ID" sz="3200" b="1" dirty="0"/>
              <a:t>pengguna</a:t>
            </a:r>
            <a:r>
              <a:rPr lang="id-ID" sz="3200" dirty="0"/>
              <a:t> dapat melakukan </a:t>
            </a:r>
            <a:r>
              <a:rPr lang="id-ID" sz="3200" b="1" dirty="0"/>
              <a:t>komunikasi</a:t>
            </a:r>
            <a:r>
              <a:rPr lang="id-ID" sz="3200" dirty="0"/>
              <a:t> atau </a:t>
            </a:r>
            <a:r>
              <a:rPr lang="id-ID" sz="3200" b="1" dirty="0"/>
              <a:t>berdialog</a:t>
            </a:r>
            <a:r>
              <a:rPr lang="id-ID" sz="3200" dirty="0"/>
              <a:t> dengan </a:t>
            </a:r>
            <a:r>
              <a:rPr lang="id-ID" sz="3200" b="1" dirty="0"/>
              <a:t>komputer</a:t>
            </a:r>
            <a:r>
              <a:rPr lang="id-ID" sz="3200" dirty="0"/>
              <a:t> sebagai </a:t>
            </a:r>
            <a:r>
              <a:rPr lang="id-ID" sz="3200" b="1" dirty="0"/>
              <a:t>sebuah mesin</a:t>
            </a:r>
          </a:p>
        </p:txBody>
      </p:sp>
    </p:spTree>
    <p:extLst>
      <p:ext uri="{BB962C8B-B14F-4D97-AF65-F5344CB8AC3E}">
        <p14:creationId xmlns:p14="http://schemas.microsoft.com/office/powerpoint/2010/main" val="34891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BGI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/>
            <a:r>
              <a:rPr lang="en-US" altLang="en-US" sz="3200" b="1" dirty="0" smtClean="0"/>
              <a:t>BGI (Borland Graphic Interface) </a:t>
            </a:r>
            <a:r>
              <a:rPr lang="en-US" altLang="en-US" sz="3200" dirty="0" err="1" smtClean="0"/>
              <a:t>merupakan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salah</a:t>
            </a:r>
            <a:r>
              <a:rPr lang="en-US" altLang="en-US" sz="3200" dirty="0" smtClean="0"/>
              <a:t> </a:t>
            </a:r>
            <a:r>
              <a:rPr lang="en-US" altLang="en-US" sz="3200" b="1" dirty="0" err="1" smtClean="0"/>
              <a:t>satu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piranti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grafis</a:t>
            </a:r>
            <a:r>
              <a:rPr lang="en-US" altLang="en-US" sz="3200" b="1" dirty="0" smtClean="0"/>
              <a:t> (graphic tools) </a:t>
            </a:r>
            <a:r>
              <a:rPr lang="en-US" altLang="en-US" sz="3200" dirty="0" smtClean="0"/>
              <a:t>yang </a:t>
            </a:r>
            <a:r>
              <a:rPr lang="en-US" altLang="en-US" sz="3200" dirty="0" err="1" smtClean="0"/>
              <a:t>dapat</a:t>
            </a:r>
            <a:r>
              <a:rPr lang="en-US" altLang="en-US" sz="3200" dirty="0" smtClean="0"/>
              <a:t> </a:t>
            </a:r>
            <a:r>
              <a:rPr lang="en-US" altLang="en-US" sz="3200" b="1" dirty="0" err="1" smtClean="0"/>
              <a:t>digunakan</a:t>
            </a:r>
            <a:r>
              <a:rPr lang="en-US" altLang="en-US" sz="3200" dirty="0" smtClean="0"/>
              <a:t> </a:t>
            </a:r>
            <a:r>
              <a:rPr lang="en-US" altLang="en-US" sz="3200" b="1" dirty="0" err="1" smtClean="0"/>
              <a:t>mengembangkan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aplikasi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berbasis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grafis</a:t>
            </a:r>
            <a:endParaRPr lang="en-US" altLang="en-US" sz="3200" b="1" dirty="0" smtClean="0"/>
          </a:p>
          <a:p>
            <a:pPr algn="just" eaLnBrk="1" hangingPunct="1"/>
            <a:r>
              <a:rPr lang="en-US" altLang="en-US" sz="3200" b="1" dirty="0" smtClean="0"/>
              <a:t>BGI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terdiri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dari</a:t>
            </a:r>
            <a:r>
              <a:rPr lang="en-US" altLang="en-US" sz="3200" dirty="0" smtClean="0"/>
              <a:t> </a:t>
            </a:r>
            <a:r>
              <a:rPr lang="en-US" altLang="en-US" sz="3200" b="1" dirty="0" smtClean="0"/>
              <a:t>unit </a:t>
            </a:r>
            <a:r>
              <a:rPr lang="en-US" altLang="en-US" sz="3200" b="1" dirty="0" err="1" smtClean="0"/>
              <a:t>penggerak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grafik</a:t>
            </a:r>
            <a:r>
              <a:rPr lang="en-US" altLang="en-US" sz="3200" b="1" dirty="0" smtClean="0"/>
              <a:t> (display driver</a:t>
            </a:r>
            <a:r>
              <a:rPr lang="en-US" altLang="en-US" sz="3200" b="1" dirty="0" smtClean="0"/>
              <a:t>)</a:t>
            </a:r>
            <a:r>
              <a:rPr lang="id-ID" altLang="en-US" sz="3200" dirty="0" smtClean="0"/>
              <a:t> </a:t>
            </a:r>
            <a:r>
              <a:rPr lang="en-US" altLang="en-US" sz="3200" dirty="0" err="1" smtClean="0"/>
              <a:t>dan</a:t>
            </a:r>
            <a:r>
              <a:rPr lang="en-US" altLang="en-US" sz="3200" dirty="0" smtClean="0"/>
              <a:t> </a:t>
            </a:r>
            <a:r>
              <a:rPr lang="en-US" altLang="en-US" sz="3200" b="1" dirty="0" smtClean="0"/>
              <a:t>graphic library </a:t>
            </a:r>
            <a:r>
              <a:rPr lang="en-US" altLang="en-US" sz="3200" dirty="0" smtClean="0"/>
              <a:t>yang </a:t>
            </a:r>
            <a:r>
              <a:rPr lang="en-US" altLang="en-US" sz="3200" b="1" dirty="0" err="1" smtClean="0"/>
              <a:t>berisi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fungsi</a:t>
            </a:r>
            <a:r>
              <a:rPr lang="en-US" altLang="en-US" sz="3200" b="1" dirty="0" smtClean="0"/>
              <a:t> – </a:t>
            </a:r>
            <a:r>
              <a:rPr lang="en-US" altLang="en-US" sz="3200" b="1" dirty="0" err="1" smtClean="0"/>
              <a:t>fungsi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dan</a:t>
            </a:r>
            <a:r>
              <a:rPr lang="en-US" altLang="en-US" sz="3200" dirty="0" smtClean="0"/>
              <a:t> </a:t>
            </a:r>
            <a:r>
              <a:rPr lang="en-US" altLang="en-US" sz="3200" b="1" dirty="0" err="1" smtClean="0"/>
              <a:t>makro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grafis</a:t>
            </a:r>
            <a:r>
              <a:rPr lang="id-ID" altLang="en-US" sz="3200" b="1" dirty="0"/>
              <a:t> </a:t>
            </a:r>
            <a:r>
              <a:rPr lang="en-US" altLang="en-US" sz="3200" b="1" dirty="0" smtClean="0"/>
              <a:t>display </a:t>
            </a:r>
            <a:r>
              <a:rPr lang="en-US" altLang="en-US" sz="3200" b="1" dirty="0" smtClean="0"/>
              <a:t>adaptor </a:t>
            </a:r>
            <a:r>
              <a:rPr lang="en-US" altLang="en-US" sz="3200" dirty="0" smtClean="0"/>
              <a:t>yang </a:t>
            </a:r>
            <a:r>
              <a:rPr lang="en-US" altLang="en-US" sz="3200" dirty="0" err="1" smtClean="0"/>
              <a:t>didukung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antara</a:t>
            </a:r>
            <a:r>
              <a:rPr lang="en-US" altLang="en-US" sz="3200" dirty="0" smtClean="0"/>
              <a:t> lain </a:t>
            </a:r>
            <a:r>
              <a:rPr lang="en-US" altLang="en-US" sz="3200" b="1" dirty="0" smtClean="0"/>
              <a:t>EGA</a:t>
            </a:r>
            <a:r>
              <a:rPr lang="en-US" altLang="en-US" sz="3200" b="1" dirty="0" smtClean="0"/>
              <a:t>,</a:t>
            </a:r>
            <a:r>
              <a:rPr lang="id-ID" altLang="en-US" sz="3200" b="1" dirty="0" smtClean="0"/>
              <a:t> </a:t>
            </a:r>
            <a:r>
              <a:rPr lang="en-US" altLang="en-US" sz="3200" b="1" dirty="0" smtClean="0"/>
              <a:t>CGA,</a:t>
            </a:r>
            <a:r>
              <a:rPr lang="id-ID" altLang="en-US" sz="3200" b="1" dirty="0" smtClean="0"/>
              <a:t> </a:t>
            </a:r>
            <a:r>
              <a:rPr lang="en-US" altLang="en-US" sz="3200" b="1" dirty="0" smtClean="0"/>
              <a:t>VGA </a:t>
            </a:r>
            <a:r>
              <a:rPr lang="en-US" altLang="en-US" sz="3200" b="1" dirty="0" err="1" smtClean="0"/>
              <a:t>dan</a:t>
            </a:r>
            <a:r>
              <a:rPr lang="en-US" altLang="en-US" sz="3200" b="1" dirty="0" smtClean="0"/>
              <a:t> IBM 8514 </a:t>
            </a:r>
          </a:p>
        </p:txBody>
      </p:sp>
    </p:spTree>
    <p:extLst>
      <p:ext uri="{BB962C8B-B14F-4D97-AF65-F5344CB8AC3E}">
        <p14:creationId xmlns:p14="http://schemas.microsoft.com/office/powerpoint/2010/main" val="17218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300" b="1" dirty="0" err="1" smtClean="0"/>
              <a:t>Langkah</a:t>
            </a:r>
            <a:r>
              <a:rPr lang="en-US" sz="2300" b="1" dirty="0" smtClean="0"/>
              <a:t> – </a:t>
            </a:r>
            <a:r>
              <a:rPr lang="en-US" sz="2300" b="1" dirty="0" err="1" smtClean="0"/>
              <a:t>langkah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untuk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bekerja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pada</a:t>
            </a:r>
            <a:r>
              <a:rPr lang="en-US" sz="2300" b="1" dirty="0" smtClean="0"/>
              <a:t> mode </a:t>
            </a:r>
            <a:r>
              <a:rPr lang="en-US" sz="2300" b="1" dirty="0" err="1" smtClean="0"/>
              <a:t>grafis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dengan</a:t>
            </a:r>
            <a:r>
              <a:rPr lang="en-US" sz="2300" b="1" dirty="0" smtClean="0"/>
              <a:t> BGI</a:t>
            </a:r>
          </a:p>
          <a:p>
            <a:pPr indent="-34290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300" b="1" dirty="0" smtClean="0"/>
              <a:t>Load </a:t>
            </a:r>
            <a:r>
              <a:rPr lang="en-US" sz="2300" b="1" dirty="0" smtClean="0"/>
              <a:t>library graphic  </a:t>
            </a:r>
            <a:r>
              <a:rPr lang="en-US" sz="2300" b="1" dirty="0" err="1" smtClean="0"/>
              <a:t>dan</a:t>
            </a:r>
            <a:r>
              <a:rPr lang="en-US" sz="2300" b="1" dirty="0" smtClean="0"/>
              <a:t> library  </a:t>
            </a:r>
            <a:r>
              <a:rPr lang="en-US" sz="2300" b="1" dirty="0" err="1" smtClean="0"/>
              <a:t>pendukung</a:t>
            </a:r>
            <a:r>
              <a:rPr lang="en-US" sz="2300" b="1" dirty="0" smtClean="0"/>
              <a:t>  </a:t>
            </a:r>
            <a:r>
              <a:rPr lang="en-US" sz="2300" dirty="0" smtClean="0"/>
              <a:t>(</a:t>
            </a:r>
            <a:r>
              <a:rPr lang="en-US" sz="2300" dirty="0" err="1" smtClean="0"/>
              <a:t>bila</a:t>
            </a:r>
            <a:r>
              <a:rPr lang="en-US" sz="2300" dirty="0" smtClean="0"/>
              <a:t> </a:t>
            </a:r>
            <a:r>
              <a:rPr lang="en-US" sz="2300" dirty="0" err="1" smtClean="0"/>
              <a:t>dibutuhkan</a:t>
            </a:r>
            <a:r>
              <a:rPr lang="en-US" sz="2300" dirty="0" smtClean="0"/>
              <a:t>)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300" dirty="0" smtClean="0"/>
              <a:t>       -  include &lt;</a:t>
            </a:r>
            <a:r>
              <a:rPr lang="en-US" sz="2300" dirty="0" err="1" smtClean="0"/>
              <a:t>graphics.h</a:t>
            </a:r>
            <a:r>
              <a:rPr lang="en-US" sz="2300" dirty="0" smtClean="0"/>
              <a:t>&gt;  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300" dirty="0" smtClean="0"/>
              <a:t>       -  include &lt;</a:t>
            </a:r>
            <a:r>
              <a:rPr lang="en-US" sz="2300" dirty="0" err="1" smtClean="0"/>
              <a:t>conio.h</a:t>
            </a:r>
            <a:r>
              <a:rPr lang="en-US" sz="2300" dirty="0" smtClean="0"/>
              <a:t>&gt; </a:t>
            </a:r>
          </a:p>
          <a:p>
            <a:pPr indent="-342900" algn="just" eaLnBrk="1" fontAlgn="auto" hangingPunct="1">
              <a:spcAft>
                <a:spcPts val="0"/>
              </a:spcAft>
              <a:buFont typeface="Wingdings 2" pitchFamily="18" charset="2"/>
              <a:buAutoNum type="arabicPeriod" startAt="2"/>
              <a:defRPr/>
            </a:pPr>
            <a:r>
              <a:rPr lang="en-US" sz="2300" b="1" dirty="0" err="1" smtClean="0"/>
              <a:t>Tentukan</a:t>
            </a:r>
            <a:r>
              <a:rPr lang="en-US" sz="2300" b="1" dirty="0" smtClean="0"/>
              <a:t> </a:t>
            </a:r>
            <a:r>
              <a:rPr lang="en-US" sz="2300" b="1" dirty="0" smtClean="0"/>
              <a:t>driver </a:t>
            </a:r>
            <a:r>
              <a:rPr lang="en-US" sz="2300" b="1" dirty="0" err="1" smtClean="0"/>
              <a:t>dan</a:t>
            </a:r>
            <a:r>
              <a:rPr lang="en-US" sz="2300" b="1" dirty="0" smtClean="0"/>
              <a:t> mode </a:t>
            </a:r>
            <a:r>
              <a:rPr lang="en-US" sz="2300" b="1" dirty="0" err="1" smtClean="0"/>
              <a:t>grafik</a:t>
            </a:r>
            <a:r>
              <a:rPr lang="en-US" sz="2300" b="1" dirty="0" smtClean="0"/>
              <a:t> yang </a:t>
            </a:r>
            <a:r>
              <a:rPr lang="en-US" sz="2300" b="1" dirty="0" err="1" smtClean="0"/>
              <a:t>digunakan</a:t>
            </a:r>
            <a:r>
              <a:rPr lang="en-US" sz="2300" b="1" dirty="0" smtClean="0"/>
              <a:t> </a:t>
            </a:r>
          </a:p>
          <a:p>
            <a:pPr indent="-34290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300" dirty="0" smtClean="0"/>
              <a:t>       </a:t>
            </a:r>
            <a:r>
              <a:rPr lang="en-US" sz="2300" dirty="0" err="1" smtClean="0"/>
              <a:t>cth</a:t>
            </a:r>
            <a:r>
              <a:rPr lang="en-US" sz="2300" dirty="0" smtClean="0"/>
              <a:t>:   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drv</a:t>
            </a:r>
            <a:r>
              <a:rPr lang="en-US" sz="2300" dirty="0" smtClean="0"/>
              <a:t> =9 ;    //</a:t>
            </a:r>
            <a:r>
              <a:rPr lang="en-US" sz="2300" dirty="0" err="1" smtClean="0"/>
              <a:t>vga</a:t>
            </a:r>
            <a:r>
              <a:rPr lang="en-US" sz="2300" dirty="0" smtClean="0"/>
              <a:t> driver</a:t>
            </a:r>
          </a:p>
          <a:p>
            <a:pPr indent="-34290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300" dirty="0" smtClean="0"/>
              <a:t>                 </a:t>
            </a:r>
            <a:r>
              <a:rPr lang="en-US" sz="2300" dirty="0" err="1" smtClean="0"/>
              <a:t>int</a:t>
            </a:r>
            <a:r>
              <a:rPr lang="en-US" sz="2300" dirty="0" smtClean="0"/>
              <a:t> mode = 2;    // </a:t>
            </a:r>
            <a:r>
              <a:rPr lang="en-US" sz="2300" dirty="0" err="1" smtClean="0"/>
              <a:t>vga</a:t>
            </a:r>
            <a:r>
              <a:rPr lang="en-US" sz="2300" dirty="0" smtClean="0"/>
              <a:t> Hi 640 *480*16 bit color</a:t>
            </a:r>
          </a:p>
          <a:p>
            <a:pPr indent="-34290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300" dirty="0" smtClean="0"/>
              <a:t>                 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drv</a:t>
            </a:r>
            <a:r>
              <a:rPr lang="en-US" sz="2300" dirty="0" smtClean="0"/>
              <a:t>= DETECT   //</a:t>
            </a:r>
            <a:r>
              <a:rPr lang="en-US" sz="2300" dirty="0" err="1" smtClean="0"/>
              <a:t>deteksi</a:t>
            </a:r>
            <a:r>
              <a:rPr lang="en-US" sz="2300" dirty="0" smtClean="0"/>
              <a:t> </a:t>
            </a:r>
            <a:r>
              <a:rPr lang="en-US" sz="2300" dirty="0" err="1" smtClean="0"/>
              <a:t>konfigurasi</a:t>
            </a:r>
            <a:r>
              <a:rPr lang="en-US" sz="2300" dirty="0" smtClean="0"/>
              <a:t> optimal</a:t>
            </a:r>
          </a:p>
          <a:p>
            <a:pPr indent="-342900" algn="just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sz="2300" b="1" dirty="0" err="1" smtClean="0"/>
              <a:t>Inisialisasikan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layar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grafik</a:t>
            </a:r>
            <a:endParaRPr lang="en-US" sz="2300" b="1" dirty="0" smtClean="0"/>
          </a:p>
          <a:p>
            <a:pPr indent="-34290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300" dirty="0" smtClean="0"/>
              <a:t>       </a:t>
            </a:r>
            <a:r>
              <a:rPr lang="en-US" sz="2300" dirty="0" err="1" smtClean="0"/>
              <a:t>initgraph</a:t>
            </a:r>
            <a:r>
              <a:rPr lang="en-US" sz="2300" dirty="0" smtClean="0"/>
              <a:t>(&amp;</a:t>
            </a:r>
            <a:r>
              <a:rPr lang="en-US" sz="2300" dirty="0" err="1" smtClean="0"/>
              <a:t>drv</a:t>
            </a:r>
            <a:r>
              <a:rPr lang="en-US" sz="2300" dirty="0" smtClean="0"/>
              <a:t>,&amp;mode, “</a:t>
            </a:r>
            <a:r>
              <a:rPr lang="en-US" sz="2300" dirty="0" err="1" smtClean="0"/>
              <a:t>bgi</a:t>
            </a:r>
            <a:r>
              <a:rPr lang="en-US" sz="2300" dirty="0" smtClean="0"/>
              <a:t>-path</a:t>
            </a:r>
            <a:r>
              <a:rPr lang="en-US" sz="2300" dirty="0" smtClean="0"/>
              <a:t>”)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40019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6498</TotalTime>
  <Words>7167</Words>
  <Application>Microsoft Office PowerPoint</Application>
  <PresentationFormat>On-screen Show (4:3)</PresentationFormat>
  <Paragraphs>953</Paragraphs>
  <Slides>170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84" baseType="lpstr">
      <vt:lpstr>ＭＳ Ｐゴシック</vt:lpstr>
      <vt:lpstr>Adobe Heiti Std R</vt:lpstr>
      <vt:lpstr>Agency FB</vt:lpstr>
      <vt:lpstr>Arial</vt:lpstr>
      <vt:lpstr>Berlin Sans FB Demi</vt:lpstr>
      <vt:lpstr>Calibri</vt:lpstr>
      <vt:lpstr>Calibri Light</vt:lpstr>
      <vt:lpstr>Garamond</vt:lpstr>
      <vt:lpstr>inherit</vt:lpstr>
      <vt:lpstr>Rockwell</vt:lpstr>
      <vt:lpstr>Segoe UI Semilight</vt:lpstr>
      <vt:lpstr>Wingdings</vt:lpstr>
      <vt:lpstr>Wingdings 2</vt:lpstr>
      <vt:lpstr>Office Theme</vt:lpstr>
      <vt:lpstr>INTERAKSI MANUSIA DAN KOMPUTER 07. BGI</vt:lpstr>
      <vt:lpstr>Pokok Bahasan</vt:lpstr>
      <vt:lpstr>01. Pendahuluan</vt:lpstr>
      <vt:lpstr>4) Perancangan Tampilan</vt:lpstr>
      <vt:lpstr>Perancangan Tampilan</vt:lpstr>
      <vt:lpstr>Cara Pendekatan</vt:lpstr>
      <vt:lpstr>Cara Pendekatan</vt:lpstr>
      <vt:lpstr>Special Purpose Software</vt:lpstr>
      <vt:lpstr>General Purpose Software</vt:lpstr>
      <vt:lpstr>Komponen Antarmuka Pengguna</vt:lpstr>
      <vt:lpstr>Urutan Perancangan</vt:lpstr>
      <vt:lpstr>Penanganan Kesalahan</vt:lpstr>
      <vt:lpstr>Perancangan Tampilan Berbasis Teks</vt:lpstr>
      <vt:lpstr>Perancangan Tampilan Berbasis Grafis</vt:lpstr>
      <vt:lpstr>Piranti Bantu Sederhana </vt:lpstr>
      <vt:lpstr>LKT (lembar kerja tampilan) terdiri dari : </vt:lpstr>
      <vt:lpstr>Contoh Pembuatan Lembar Kerja Tampilan </vt:lpstr>
      <vt:lpstr>Jaring Semantik Tampilan </vt:lpstr>
      <vt:lpstr>Pemrogramn Antarmuka Jenis-jenis pemrograman </vt:lpstr>
      <vt:lpstr>Pemrograman Konvensional</vt:lpstr>
      <vt:lpstr>Sifat &amp; Bahasa pemrograman terstruktur</vt:lpstr>
      <vt:lpstr>OOP (Object-Oriented Programming)</vt:lpstr>
      <vt:lpstr>Bahasa pemrograman yang mendukung OOP antara lain:</vt:lpstr>
      <vt:lpstr>Perbedaan oop &amp; Konvensional</vt:lpstr>
      <vt:lpstr>Pemrograman Visual </vt:lpstr>
      <vt:lpstr>Pemrograman berbasis event (Event-based Programming) </vt:lpstr>
      <vt:lpstr>Event terjadi karena </vt:lpstr>
      <vt:lpstr>Mekanisme pemrograman berbasis event </vt:lpstr>
      <vt:lpstr>Konsep Client/Server </vt:lpstr>
      <vt:lpstr>Konsep Client/Server </vt:lpstr>
      <vt:lpstr>Piranti Interaktif</vt:lpstr>
      <vt:lpstr>Computer</vt:lpstr>
      <vt:lpstr>Input Output Computer</vt:lpstr>
      <vt:lpstr>Memory Computer</vt:lpstr>
      <vt:lpstr>Process Computer</vt:lpstr>
      <vt:lpstr>Sistem Komputer Yang Umum </vt:lpstr>
      <vt:lpstr>Piranti Input/Output</vt:lpstr>
      <vt:lpstr>Piranti Input - Keyboard</vt:lpstr>
      <vt:lpstr>Piranti Input – Keyboard (2)</vt:lpstr>
      <vt:lpstr>Piranti Input: Mouse</vt:lpstr>
      <vt:lpstr>Piranti Input: Joystick</vt:lpstr>
      <vt:lpstr>Piranti Input: Accupoint</vt:lpstr>
      <vt:lpstr>Piranti Input: Trackball</vt:lpstr>
      <vt:lpstr>Piranti Input: Light Pens</vt:lpstr>
      <vt:lpstr>Piranti Input: Touch Screen</vt:lpstr>
      <vt:lpstr>Pemilihan Piranti  (cocok dengan pekerjaan)</vt:lpstr>
      <vt:lpstr>Pemilihan Piranti (cocok dengan user)</vt:lpstr>
      <vt:lpstr>Panduan Memilih Piranti</vt:lpstr>
      <vt:lpstr>Masukan Berbentuk Suara (Voice Input)</vt:lpstr>
      <vt:lpstr>Piranti Keluaran: Layar Tampilan (1)</vt:lpstr>
      <vt:lpstr>Piranti Keluaran: Layar Tampilan (2)</vt:lpstr>
      <vt:lpstr>Piranti Keluaran: Pedoman Warna</vt:lpstr>
      <vt:lpstr>Aspek Ergonomi</vt:lpstr>
      <vt:lpstr>Pengertian Ergonomi</vt:lpstr>
      <vt:lpstr>Ergonomi</vt:lpstr>
      <vt:lpstr>Keuntungan Penerapan Ergonomi Bagi Pekerja</vt:lpstr>
      <vt:lpstr>Tujuan Ergonomi</vt:lpstr>
      <vt:lpstr>Contoh Ergonomi</vt:lpstr>
      <vt:lpstr>Konsep Keseimbangan Ergonomi </vt:lpstr>
      <vt:lpstr>Konsep Keseimbangan Ergonomi</vt:lpstr>
      <vt:lpstr>Kapasitas Kerja</vt:lpstr>
      <vt:lpstr>Bentuk dan Besar Tubuh</vt:lpstr>
      <vt:lpstr>Faktor Umur Dan Sex</vt:lpstr>
      <vt:lpstr>Faktor Ras</vt:lpstr>
      <vt:lpstr>Faktor kesehatan, kesegaran jasmani dan nutrisi</vt:lpstr>
      <vt:lpstr>Ketrampilan</vt:lpstr>
      <vt:lpstr>Beban Kerja</vt:lpstr>
      <vt:lpstr>Faktor Mempengaruhi Beban Kerja</vt:lpstr>
      <vt:lpstr>Penilaian Beban Kerja (menurut Christensen,1991. Encyclopaedia of Occupational Health and Safety.ILO Geneva.</vt:lpstr>
      <vt:lpstr>Aspek Ergonomi Dari Stasiun Kerja</vt:lpstr>
      <vt:lpstr>Prinsip-prinsip Ergonomi</vt:lpstr>
      <vt:lpstr>Prinsip Fisikal</vt:lpstr>
      <vt:lpstr>Prinsip Fisikal (lanj.)</vt:lpstr>
      <vt:lpstr>Ergonomi</vt:lpstr>
      <vt:lpstr>Prinsip-prinsip Kognitive</vt:lpstr>
      <vt:lpstr>Prinsip-prinsip Kognitive (lanj.)</vt:lpstr>
      <vt:lpstr>Ergonomi </vt:lpstr>
      <vt:lpstr>Ergonomi </vt:lpstr>
      <vt:lpstr>Pencahayaan</vt:lpstr>
      <vt:lpstr>Sumber Cahaya</vt:lpstr>
      <vt:lpstr>Suhu dan Kualitas Udara</vt:lpstr>
      <vt:lpstr>Gangguan Suara</vt:lpstr>
      <vt:lpstr>Perlu diperhatikan…!</vt:lpstr>
      <vt:lpstr>Kebiasaan Dalam Bekerja</vt:lpstr>
      <vt:lpstr>Ergonomi</vt:lpstr>
      <vt:lpstr>Ergonomi</vt:lpstr>
      <vt:lpstr>Ergonomi</vt:lpstr>
      <vt:lpstr>Ergonomi</vt:lpstr>
      <vt:lpstr>Ergonomi</vt:lpstr>
      <vt:lpstr>Ergonomi</vt:lpstr>
      <vt:lpstr>Ergonomi</vt:lpstr>
      <vt:lpstr>Ergonomi</vt:lpstr>
      <vt:lpstr>Ergonomi</vt:lpstr>
      <vt:lpstr>Ergonomi Industri</vt:lpstr>
      <vt:lpstr>Ergonomi Industri</vt:lpstr>
      <vt:lpstr>BGI (Borland Graphic Interface)</vt:lpstr>
      <vt:lpstr>BGI (Borland Graphic Interface)</vt:lpstr>
      <vt:lpstr>BGI</vt:lpstr>
      <vt:lpstr>BGI</vt:lpstr>
      <vt:lpstr>BGI</vt:lpstr>
      <vt:lpstr>Driver dan error grafis</vt:lpstr>
      <vt:lpstr>Faktor merancang antarmuka berbasis grafis </vt:lpstr>
      <vt:lpstr>Faktor merancang antarmuka berbasis grafis </vt:lpstr>
      <vt:lpstr>Faktor merancang antarmuka berbasis grafis </vt:lpstr>
      <vt:lpstr>Faktor merancang antarmuka berbasis grafis </vt:lpstr>
      <vt:lpstr>Faktor merancang antarmuka berbasis grafis </vt:lpstr>
      <vt:lpstr>Faktor merancang antarmuka berbasis grafis </vt:lpstr>
      <vt:lpstr>Faktor merancang antarmuka berbasis grafis </vt:lpstr>
      <vt:lpstr>Merancang Menu</vt:lpstr>
      <vt:lpstr>Merancang Menu Pilihan yang dapat diseleksi</vt:lpstr>
      <vt:lpstr>Merancang MENU Informasi Visual</vt:lpstr>
      <vt:lpstr>Merancang MENU Akhir dari Proses Seleksi</vt:lpstr>
      <vt:lpstr>Merancang MENU Task-Related Organization</vt:lpstr>
      <vt:lpstr>Merancang MENU Jenis Kelompok Menu – Single Menu </vt:lpstr>
      <vt:lpstr>Merancang MENU Jenis Kelompok Menu – Single Menu </vt:lpstr>
      <vt:lpstr>Merancang MENU Jenis Kelompok Menu – Linear Sequences and Multiple Menus</vt:lpstr>
      <vt:lpstr>Merancang MENU Jenis Kelompok Menu – Tree-structured Menus</vt:lpstr>
      <vt:lpstr>Merancang MENU Jenis Kelompok Menu – Beberapa bentuk menu yang lainnya</vt:lpstr>
      <vt:lpstr>Merancang MENU Strategi mengelompokkan menu</vt:lpstr>
      <vt:lpstr>Merancang MENU Urutuan Penampilan Item Menu</vt:lpstr>
      <vt:lpstr>Merancang MENU Waktu Respon dan Kecepatan Tampil</vt:lpstr>
      <vt:lpstr>Merancang MENU Pemilihan Menu yang Cepat</vt:lpstr>
      <vt:lpstr>Merancang MENU Tata Letak Menu</vt:lpstr>
      <vt:lpstr>Merancang MENU Tata Letak Menu</vt:lpstr>
      <vt:lpstr>Merancang MENU Tata Letak Menu</vt:lpstr>
      <vt:lpstr>Merancang MENU Form Fillin</vt:lpstr>
      <vt:lpstr>Merancang MENU Form Fillin</vt:lpstr>
      <vt:lpstr>Merancang MENU Form Fillin</vt:lpstr>
      <vt:lpstr>Merancang MENU Form Fillin</vt:lpstr>
      <vt:lpstr>Himbauan Merancang MENU</vt:lpstr>
      <vt:lpstr>GAYA INTERAKSI</vt:lpstr>
      <vt:lpstr>Lima Generasi Perkembangan User Interface</vt:lpstr>
      <vt:lpstr>Antarmuka sistem berkelompok</vt:lpstr>
      <vt:lpstr>Lima Generasi Perkembangan User Interface</vt:lpstr>
      <vt:lpstr>Antarmuka orientasi baris perintah</vt:lpstr>
      <vt:lpstr>Lima Generasi Perkembangan User Interface</vt:lpstr>
      <vt:lpstr>Antarmuka Full Screen</vt:lpstr>
      <vt:lpstr>Lima Generasi Perkembangan User Interface</vt:lpstr>
      <vt:lpstr>GUI Interface</vt:lpstr>
      <vt:lpstr>GUI Interface</vt:lpstr>
      <vt:lpstr>Lima Generasi Perkembangan User Interface</vt:lpstr>
      <vt:lpstr>Lima Generasi Perkembangan User Interface</vt:lpstr>
      <vt:lpstr>Embodied Interaction</vt:lpstr>
      <vt:lpstr>3D Virtual</vt:lpstr>
      <vt:lpstr>3D Virtual Reality</vt:lpstr>
      <vt:lpstr>Sensing Affect</vt:lpstr>
      <vt:lpstr>Sensor Network</vt:lpstr>
      <vt:lpstr>Cyborg </vt:lpstr>
      <vt:lpstr>Future Interface</vt:lpstr>
      <vt:lpstr>Future Interface</vt:lpstr>
      <vt:lpstr>Future Interface</vt:lpstr>
      <vt:lpstr>Future Interface</vt:lpstr>
      <vt:lpstr>Future Interface</vt:lpstr>
      <vt:lpstr>Speech driven Interface</vt:lpstr>
      <vt:lpstr>Speech-driven</vt:lpstr>
      <vt:lpstr>Speech-driven GIS</vt:lpstr>
      <vt:lpstr>4) Kontrak Perkuliahan</vt:lpstr>
      <vt:lpstr>Course Goals</vt:lpstr>
      <vt:lpstr>Learning Outcomes Diharapkan mahasiswa mampu:</vt:lpstr>
      <vt:lpstr>Metode Pengajaran</vt:lpstr>
      <vt:lpstr>Metode Penilaian IMK SI4A</vt:lpstr>
      <vt:lpstr>Metode Penilaian</vt:lpstr>
      <vt:lpstr>Tata Tertib Perkuliahan</vt:lpstr>
      <vt:lpstr>Tugas</vt:lpstr>
      <vt:lpstr>5) Kebutuhan Software</vt:lpstr>
      <vt:lpstr>Kebutuhan Software</vt:lpstr>
      <vt:lpstr>6) Contact</vt:lpstr>
      <vt:lpstr>Contact</vt:lpstr>
      <vt:lpstr>7)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2704</cp:revision>
  <dcterms:created xsi:type="dcterms:W3CDTF">2016-09-02T03:38:50Z</dcterms:created>
  <dcterms:modified xsi:type="dcterms:W3CDTF">2019-03-26T04:43:12Z</dcterms:modified>
</cp:coreProperties>
</file>