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407" r:id="rId3"/>
    <p:sldId id="427" r:id="rId4"/>
    <p:sldId id="566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8" r:id="rId18"/>
    <p:sldId id="589" r:id="rId19"/>
    <p:sldId id="590" r:id="rId20"/>
    <p:sldId id="591" r:id="rId21"/>
    <p:sldId id="592" r:id="rId22"/>
    <p:sldId id="593" r:id="rId23"/>
    <p:sldId id="498" r:id="rId24"/>
    <p:sldId id="519" r:id="rId25"/>
    <p:sldId id="520" r:id="rId26"/>
    <p:sldId id="521" r:id="rId27"/>
    <p:sldId id="510" r:id="rId28"/>
    <p:sldId id="562" r:id="rId29"/>
    <p:sldId id="563" r:id="rId30"/>
    <p:sldId id="512" r:id="rId31"/>
    <p:sldId id="507" r:id="rId32"/>
    <p:sldId id="499" r:id="rId33"/>
    <p:sldId id="503" r:id="rId34"/>
    <p:sldId id="504" r:id="rId35"/>
    <p:sldId id="505" r:id="rId36"/>
    <p:sldId id="41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800" b="0" dirty="0" err="1" smtClean="0">
              <a:latin typeface="Agency FB" panose="020B0503020202020204" pitchFamily="34" charset="0"/>
            </a:rPr>
            <a:t>Evaluasi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 custLinFactNeighborX="-396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 custLinFactNeighborX="-49806" custLinFactNeighborY="2099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strike="noStrike" dirty="0" smtClean="0">
              <a:latin typeface="Agency FB" panose="020B0503020202020204" pitchFamily="34" charset="0"/>
            </a:rPr>
            <a:t>Data Gathering</a:t>
          </a:r>
          <a:endParaRPr lang="id-ID" sz="2800" b="0" strike="noStrike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dirty="0" smtClean="0">
              <a:latin typeface="Agency FB" panose="020B0503020202020204" pitchFamily="34" charset="0"/>
            </a:rPr>
            <a:t>Proses Desain Interaksi</a:t>
          </a:r>
          <a:endParaRPr lang="id-ID" sz="2400" b="0" i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strike="noStrike" dirty="0" smtClean="0">
              <a:latin typeface="Agency FB" panose="020B0503020202020204" pitchFamily="34" charset="0"/>
            </a:rPr>
            <a:t>0</a:t>
          </a:r>
          <a:r>
            <a:rPr lang="id-ID" sz="2800" b="1" strike="noStrike" dirty="0" smtClean="0">
              <a:latin typeface="Agency FB" panose="020B0503020202020204" pitchFamily="34" charset="0"/>
            </a:rPr>
            <a:t>9. </a:t>
          </a:r>
          <a:r>
            <a:rPr lang="id-ID" sz="2800" b="0" i="0" dirty="0" smtClean="0">
              <a:latin typeface="Agency FB" panose="020B0503020202020204" pitchFamily="34" charset="0"/>
            </a:rPr>
            <a:t>Daya Guna (Usability)</a:t>
          </a:r>
          <a:endParaRPr lang="id-ID" sz="2800" b="0" i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en-US" sz="2800" b="0" dirty="0" smtClean="0">
              <a:latin typeface="Agency FB" panose="020B0503020202020204" pitchFamily="34" charset="0"/>
            </a:rPr>
            <a:t>Tingkat </a:t>
          </a:r>
          <a:r>
            <a:rPr lang="en-US" sz="2800" b="0" dirty="0" err="1" smtClean="0">
              <a:latin typeface="Agency FB" panose="020B0503020202020204" pitchFamily="34" charset="0"/>
            </a:rPr>
            <a:t>Kedewasaan</a:t>
          </a:r>
          <a:r>
            <a:rPr lang="en-US" sz="2800" b="0" dirty="0" smtClean="0">
              <a:latin typeface="Agency FB" panose="020B0503020202020204" pitchFamily="34" charset="0"/>
            </a:rPr>
            <a:t> HCI</a:t>
          </a:r>
          <a:r>
            <a:rPr lang="id-ID" sz="2800" b="0" dirty="0" smtClean="0">
              <a:latin typeface="Agency FB" panose="020B0503020202020204" pitchFamily="34" charset="0"/>
            </a:rPr>
            <a:t> 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15.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2F014A3-079F-45A4-9D48-AF6AEBD94FD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Sistem Window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C08193E-D629-43F2-A5F0-EE36D311B92B}" type="parTrans" cxnId="{AC799DD6-BAF3-4463-B7F2-16125B23476F}">
      <dgm:prSet/>
      <dgm:spPr/>
      <dgm:t>
        <a:bodyPr/>
        <a:lstStyle/>
        <a:p>
          <a:endParaRPr lang="id-ID"/>
        </a:p>
      </dgm:t>
    </dgm:pt>
    <dgm:pt modelId="{E00F502C-40CA-4A32-9B29-194B767CEF8C}" type="sibTrans" cxnId="{AC799DD6-BAF3-4463-B7F2-16125B23476F}">
      <dgm:prSet/>
      <dgm:spPr/>
      <dgm:t>
        <a:bodyPr/>
        <a:lstStyle/>
        <a:p>
          <a:endParaRPr lang="id-ID"/>
        </a:p>
      </dgm:t>
    </dgm:pt>
    <dgm:pt modelId="{0FF9119F-8A0A-4032-96E3-F3B7ACF83446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</a:t>
          </a:r>
          <a:r>
            <a:rPr lang="id-ID" sz="2800" b="0" i="0" dirty="0" smtClean="0">
              <a:latin typeface="Agency FB" panose="020B0503020202020204" pitchFamily="34" charset="0"/>
            </a:rPr>
            <a:t>. Sistem Multimedia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35DA6BE-D5AF-4A21-85B4-DC3C9C7626F5}" type="parTrans" cxnId="{B84662DF-0E0B-4A3F-8DF8-2557C9224CB6}">
      <dgm:prSet/>
      <dgm:spPr/>
      <dgm:t>
        <a:bodyPr/>
        <a:lstStyle/>
        <a:p>
          <a:endParaRPr lang="id-ID"/>
        </a:p>
      </dgm:t>
    </dgm:pt>
    <dgm:pt modelId="{3C0B1547-99EE-433B-A07F-058ED257DF02}" type="sibTrans" cxnId="{B84662DF-0E0B-4A3F-8DF8-2557C9224CB6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21FDEF1E-427C-407A-AB0A-7E49B3B8270F}" type="pres">
      <dgm:prSet presAssocID="{F2F014A3-079F-45A4-9D48-AF6AEBD94FD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69EED4D-4707-488B-88B6-CB7C35CA7131}" type="pres">
      <dgm:prSet presAssocID="{E00F502C-40CA-4A32-9B29-194B767CEF8C}" presName="spacer" presStyleCnt="0"/>
      <dgm:spPr/>
    </dgm:pt>
    <dgm:pt modelId="{583E4C2D-EE28-409D-8BCC-D06DA480D4FD}" type="pres">
      <dgm:prSet presAssocID="{0FF9119F-8A0A-4032-96E3-F3B7ACF83446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C3B17C-9975-4C05-8E48-2FAE98BF2E4A}" type="pres">
      <dgm:prSet presAssocID="{3C0B1547-99EE-433B-A07F-058ED257DF02}" presName="spacer" presStyleCnt="0"/>
      <dgm:spPr/>
    </dgm:pt>
    <dgm:pt modelId="{BDCDCFE5-C63B-426B-8D16-4C2EF5169E39}" type="pres">
      <dgm:prSet presAssocID="{8A0FA7A2-209D-4133-811E-E74489CEC2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6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A9ED4AC5-3131-4774-80AC-6B05AA50847F}" type="presOf" srcId="{0FF9119F-8A0A-4032-96E3-F3B7ACF83446}" destId="{583E4C2D-EE28-409D-8BCC-D06DA480D4FD}" srcOrd="0" destOrd="0" presId="urn:microsoft.com/office/officeart/2005/8/layout/vList2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966EA387-A35B-4B34-9524-6375D6C428C8}" type="presOf" srcId="{F2F014A3-079F-45A4-9D48-AF6AEBD94FDC}" destId="{21FDEF1E-427C-407A-AB0A-7E49B3B8270F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B84662DF-0E0B-4A3F-8DF8-2557C9224CB6}" srcId="{8358F112-1D6F-44C5-AF73-A5EEB7AA45FA}" destId="{0FF9119F-8A0A-4032-96E3-F3B7ACF83446}" srcOrd="5" destOrd="0" parTransId="{835DA6BE-D5AF-4A21-85B4-DC3C9C7626F5}" sibTransId="{3C0B1547-99EE-433B-A07F-058ED257DF02}"/>
    <dgm:cxn modelId="{AC799DD6-BAF3-4463-B7F2-16125B23476F}" srcId="{8358F112-1D6F-44C5-AF73-A5EEB7AA45FA}" destId="{F2F014A3-079F-45A4-9D48-AF6AEBD94FDC}" srcOrd="4" destOrd="0" parTransId="{8C08193E-D629-43F2-A5F0-EE36D311B92B}" sibTransId="{E00F502C-40CA-4A32-9B29-194B767CEF8C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0D3D8330-96C8-4129-9942-6E3F2BCDC7A5}" type="presParOf" srcId="{FA152123-58CE-48F0-AD32-399CCFB0B709}" destId="{21FDEF1E-427C-407A-AB0A-7E49B3B8270F}" srcOrd="8" destOrd="0" presId="urn:microsoft.com/office/officeart/2005/8/layout/vList2"/>
    <dgm:cxn modelId="{475AB0C3-E0FC-485F-9178-F53D16F8E885}" type="presParOf" srcId="{FA152123-58CE-48F0-AD32-399CCFB0B709}" destId="{F69EED4D-4707-488B-88B6-CB7C35CA7131}" srcOrd="9" destOrd="0" presId="urn:microsoft.com/office/officeart/2005/8/layout/vList2"/>
    <dgm:cxn modelId="{B42D3FF4-3D01-437E-A77B-395A7E24A101}" type="presParOf" srcId="{FA152123-58CE-48F0-AD32-399CCFB0B709}" destId="{583E4C2D-EE28-409D-8BCC-D06DA480D4FD}" srcOrd="10" destOrd="0" presId="urn:microsoft.com/office/officeart/2005/8/layout/vList2"/>
    <dgm:cxn modelId="{151B6BAA-A81E-4E8F-8324-C67112D9F677}" type="presParOf" srcId="{FA152123-58CE-48F0-AD32-399CCFB0B709}" destId="{C5C3B17C-9975-4C05-8E48-2FAE98BF2E4A}" srcOrd="11" destOrd="0" presId="urn:microsoft.com/office/officeart/2005/8/layout/vList2"/>
    <dgm:cxn modelId="{35B31EEC-7740-4F56-A82A-7FBB7314C797}" type="presParOf" srcId="{FA152123-58CE-48F0-AD32-399CCFB0B709}" destId="{BDCDCFE5-C63B-426B-8D16-4C2EF5169E3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Faktor Manusia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Ragam Dialog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Tampilan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9498D6D7-D1DE-4880-A122-141F0CC4C4C8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Piranti Interaktif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D27F1C2B-8031-40D9-9358-BFC0F3063FA8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Aspek Ergonimi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AD907E54-1AAF-42A9-B5AD-B0BFC7405B10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BGI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6822E35-C193-43A7-8AA0-3E3F8B75E6AF}">
      <dsp:nvSpPr>
        <dsp:cNvPr id="0" name=""/>
        <dsp:cNvSpPr/>
      </dsp:nvSpPr>
      <dsp:spPr>
        <a:xfrm>
          <a:off x="0" y="4499225"/>
          <a:ext cx="4214401" cy="596882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800" b="0" kern="1200" dirty="0" err="1" smtClean="0">
              <a:latin typeface="Agency FB" panose="020B0503020202020204" pitchFamily="34" charset="0"/>
            </a:rPr>
            <a:t>Evaluasi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137" y="4528362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883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strike="noStrike" kern="1200" dirty="0" smtClean="0">
              <a:latin typeface="Agency FB" panose="020B0503020202020204" pitchFamily="34" charset="0"/>
            </a:rPr>
            <a:t>0</a:t>
          </a:r>
          <a:r>
            <a:rPr lang="id-ID" sz="2800" b="1" strike="noStrike" kern="1200" dirty="0" smtClean="0">
              <a:latin typeface="Agency FB" panose="020B0503020202020204" pitchFamily="34" charset="0"/>
            </a:rPr>
            <a:t>9. </a:t>
          </a:r>
          <a:r>
            <a:rPr lang="id-ID" sz="2800" b="0" i="0" kern="1200" dirty="0" smtClean="0">
              <a:latin typeface="Agency FB" panose="020B0503020202020204" pitchFamily="34" charset="0"/>
            </a:rPr>
            <a:t>Daya Guna (Usability)</a:t>
          </a:r>
          <a:endParaRPr lang="id-ID" sz="2800" b="0" i="0" kern="1200" dirty="0">
            <a:latin typeface="Agency FB" panose="020B0503020202020204" pitchFamily="34" charset="0"/>
          </a:endParaRPr>
        </a:p>
      </dsp:txBody>
      <dsp:txXfrm>
        <a:off x="29567" y="30450"/>
        <a:ext cx="4155267" cy="546546"/>
      </dsp:txXfrm>
    </dsp:sp>
    <dsp:sp modelId="{AADA161B-0E44-4493-B862-AA188302F13F}">
      <dsp:nvSpPr>
        <dsp:cNvPr id="0" name=""/>
        <dsp:cNvSpPr/>
      </dsp:nvSpPr>
      <dsp:spPr>
        <a:xfrm>
          <a:off x="0" y="619642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800" strike="noStrike" kern="1200" dirty="0" smtClean="0">
              <a:latin typeface="Agency FB" panose="020B0503020202020204" pitchFamily="34" charset="0"/>
            </a:rPr>
            <a:t>Data Gathering</a:t>
          </a:r>
          <a:endParaRPr lang="id-ID" sz="2800" b="0" strike="noStrike" kern="1200" dirty="0">
            <a:latin typeface="Agency FB" panose="020B0503020202020204" pitchFamily="34" charset="0"/>
          </a:endParaRPr>
        </a:p>
      </dsp:txBody>
      <dsp:txXfrm>
        <a:off x="29567" y="649209"/>
        <a:ext cx="4155267" cy="546546"/>
      </dsp:txXfrm>
    </dsp:sp>
    <dsp:sp modelId="{F4223B3F-7A5F-4B4B-BB64-825656D9084A}">
      <dsp:nvSpPr>
        <dsp:cNvPr id="0" name=""/>
        <dsp:cNvSpPr/>
      </dsp:nvSpPr>
      <dsp:spPr>
        <a:xfrm>
          <a:off x="0" y="1238400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kern="1200" dirty="0" smtClean="0">
              <a:latin typeface="Agency FB" panose="020B0503020202020204" pitchFamily="34" charset="0"/>
            </a:rPr>
            <a:t>Proses Desain Interaksi</a:t>
          </a:r>
          <a:endParaRPr lang="id-ID" sz="2400" b="0" i="0" kern="1200" dirty="0">
            <a:latin typeface="Agency FB" panose="020B0503020202020204" pitchFamily="34" charset="0"/>
          </a:endParaRPr>
        </a:p>
      </dsp:txBody>
      <dsp:txXfrm>
        <a:off x="29567" y="1267967"/>
        <a:ext cx="4155267" cy="546546"/>
      </dsp:txXfrm>
    </dsp:sp>
    <dsp:sp modelId="{D6F8D2BE-5674-433E-876C-693D6B513985}">
      <dsp:nvSpPr>
        <dsp:cNvPr id="0" name=""/>
        <dsp:cNvSpPr/>
      </dsp:nvSpPr>
      <dsp:spPr>
        <a:xfrm>
          <a:off x="0" y="1857159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en-US" sz="2800" b="0" kern="1200" dirty="0" smtClean="0">
              <a:latin typeface="Agency FB" panose="020B0503020202020204" pitchFamily="34" charset="0"/>
            </a:rPr>
            <a:t>Tingkat </a:t>
          </a:r>
          <a:r>
            <a:rPr lang="en-US" sz="2800" b="0" kern="1200" dirty="0" err="1" smtClean="0">
              <a:latin typeface="Agency FB" panose="020B0503020202020204" pitchFamily="34" charset="0"/>
            </a:rPr>
            <a:t>Kedewasaan</a:t>
          </a:r>
          <a:r>
            <a:rPr lang="en-US" sz="2800" b="0" kern="1200" dirty="0" smtClean="0">
              <a:latin typeface="Agency FB" panose="020B0503020202020204" pitchFamily="34" charset="0"/>
            </a:rPr>
            <a:t> HCI</a:t>
          </a:r>
          <a:r>
            <a:rPr lang="id-ID" sz="2800" b="0" kern="1200" dirty="0" smtClean="0">
              <a:latin typeface="Agency FB" panose="020B0503020202020204" pitchFamily="34" charset="0"/>
            </a:rPr>
            <a:t> 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567" y="1886726"/>
        <a:ext cx="4155267" cy="546546"/>
      </dsp:txXfrm>
    </dsp:sp>
    <dsp:sp modelId="{21FDEF1E-427C-407A-AB0A-7E49B3B8270F}">
      <dsp:nvSpPr>
        <dsp:cNvPr id="0" name=""/>
        <dsp:cNvSpPr/>
      </dsp:nvSpPr>
      <dsp:spPr>
        <a:xfrm>
          <a:off x="0" y="2475918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13. </a:t>
          </a:r>
          <a:r>
            <a:rPr lang="id-ID" sz="2800" kern="1200" dirty="0" smtClean="0">
              <a:latin typeface="Agency FB" panose="020B0503020202020204" pitchFamily="34" charset="0"/>
            </a:rPr>
            <a:t>Sistem Window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567" y="2505485"/>
        <a:ext cx="4155267" cy="546546"/>
      </dsp:txXfrm>
    </dsp:sp>
    <dsp:sp modelId="{583E4C2D-EE28-409D-8BCC-D06DA480D4FD}">
      <dsp:nvSpPr>
        <dsp:cNvPr id="0" name=""/>
        <dsp:cNvSpPr/>
      </dsp:nvSpPr>
      <dsp:spPr>
        <a:xfrm>
          <a:off x="0" y="3094677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14</a:t>
          </a:r>
          <a:r>
            <a:rPr lang="id-ID" sz="2800" b="0" i="0" kern="1200" dirty="0" smtClean="0">
              <a:latin typeface="Agency FB" panose="020B0503020202020204" pitchFamily="34" charset="0"/>
            </a:rPr>
            <a:t>. Sistem Multimedia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567" y="3124244"/>
        <a:ext cx="4155267" cy="546546"/>
      </dsp:txXfrm>
    </dsp:sp>
    <dsp:sp modelId="{BDCDCFE5-C63B-426B-8D16-4C2EF5169E39}">
      <dsp:nvSpPr>
        <dsp:cNvPr id="0" name=""/>
        <dsp:cNvSpPr/>
      </dsp:nvSpPr>
      <dsp:spPr>
        <a:xfrm>
          <a:off x="0" y="3713436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15.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567" y="3743003"/>
        <a:ext cx="4155267" cy="546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13/05/2019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29B89D-EB4D-4D11-B3FA-833C417F8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97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5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5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564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fld id="{A5F8539C-5C03-4892-AB99-5AADF1EF5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5.xml"/><Relationship Id="rId4" Type="http://schemas.openxmlformats.org/officeDocument/2006/relationships/slide" Target="slide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13</a:t>
            </a:r>
            <a:r>
              <a:rPr lang="id-ID" sz="3600" dirty="0">
                <a:solidFill>
                  <a:srgbClr val="0070C0"/>
                </a:solidFill>
              </a:rPr>
              <a:t>. </a:t>
            </a:r>
            <a:r>
              <a:rPr lang="id-ID" sz="3600" dirty="0">
                <a:solidFill>
                  <a:srgbClr val="0070C0"/>
                </a:solidFill>
              </a:rPr>
              <a:t>Sistem Window</a:t>
            </a: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Perancangan Window Tunggal (</a:t>
            </a:r>
            <a:r>
              <a:rPr lang="en-US" i="1"/>
              <a:t>Lanj.</a:t>
            </a:r>
            <a:r>
              <a:rPr lang="en-US"/>
              <a:t>)</a:t>
            </a:r>
          </a:p>
        </p:txBody>
      </p:sp>
      <p:pic>
        <p:nvPicPr>
          <p:cNvPr id="279600" name="Picture 48" descr="te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2" y="1650436"/>
            <a:ext cx="6454588" cy="48925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91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Perancangan Banyak Window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>
                <a:solidFill>
                  <a:srgbClr val="990000"/>
                </a:solidFill>
              </a:rPr>
              <a:t>Multiple monitors</a:t>
            </a:r>
            <a:r>
              <a:rPr lang="id-ID" dirty="0"/>
              <a:t>: Beberapa monitor digunakan untuk menampilkan informasi. </a:t>
            </a:r>
          </a:p>
          <a:p>
            <a:pPr algn="just"/>
            <a:r>
              <a:rPr lang="id-ID" b="1" dirty="0">
                <a:solidFill>
                  <a:srgbClr val="990000"/>
                </a:solidFill>
              </a:rPr>
              <a:t>Rapid display flipping</a:t>
            </a:r>
            <a:r>
              <a:rPr lang="id-ID" dirty="0"/>
              <a:t>: Perpindahan di antara tampilan pada satu monitor secara automatis atau dikendalikan pemakai.</a:t>
            </a:r>
          </a:p>
          <a:p>
            <a:pPr algn="just"/>
            <a:r>
              <a:rPr lang="id-ID" b="1" dirty="0">
                <a:solidFill>
                  <a:srgbClr val="990000"/>
                </a:solidFill>
              </a:rPr>
              <a:t>Split displays</a:t>
            </a:r>
            <a:r>
              <a:rPr lang="id-ID" dirty="0"/>
              <a:t>: Tampilan dibelah untuk menampilkan dua bagian dokumen atau lebih, atau dua dokumen atau lebih. </a:t>
            </a:r>
          </a:p>
          <a:p>
            <a:pPr algn="just"/>
            <a:r>
              <a:rPr lang="en-US" b="1" dirty="0">
                <a:solidFill>
                  <a:srgbClr val="990000"/>
                </a:solidFill>
              </a:rPr>
              <a:t>S</a:t>
            </a:r>
            <a:r>
              <a:rPr lang="id-ID" b="1" dirty="0">
                <a:solidFill>
                  <a:srgbClr val="990000"/>
                </a:solidFill>
              </a:rPr>
              <a:t>pace-filling tiling </a:t>
            </a:r>
            <a:r>
              <a:rPr lang="en-US" b="1" dirty="0">
                <a:solidFill>
                  <a:srgbClr val="990000"/>
                </a:solidFill>
              </a:rPr>
              <a:t>with f</a:t>
            </a:r>
            <a:r>
              <a:rPr lang="id-ID" b="1" dirty="0">
                <a:solidFill>
                  <a:srgbClr val="990000"/>
                </a:solidFill>
              </a:rPr>
              <a:t>ixed number, size, and place</a:t>
            </a:r>
            <a:r>
              <a:rPr lang="id-ID" dirty="0"/>
              <a:t>: Pembelahan tampilan sederhana dengan jumlah, ukuran, dan posisi </a:t>
            </a:r>
            <a:r>
              <a:rPr lang="id-ID" i="1" dirty="0"/>
              <a:t>tile</a:t>
            </a:r>
            <a:r>
              <a:rPr lang="id-ID" dirty="0"/>
              <a:t> selalu sama.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/>
      <p:bldP spid="2836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Perancangan Banyak Window (</a:t>
            </a:r>
            <a:r>
              <a:rPr lang="en-US" i="1"/>
              <a:t>Lanj</a:t>
            </a:r>
            <a:r>
              <a:rPr lang="en-US"/>
              <a:t>.)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990000"/>
                </a:solidFill>
              </a:rPr>
              <a:t>S</a:t>
            </a:r>
            <a:r>
              <a:rPr lang="id-ID" b="1" dirty="0">
                <a:solidFill>
                  <a:srgbClr val="990000"/>
                </a:solidFill>
              </a:rPr>
              <a:t>pace-filling tiling </a:t>
            </a:r>
            <a:r>
              <a:rPr lang="en-US" b="1" dirty="0">
                <a:solidFill>
                  <a:srgbClr val="990000"/>
                </a:solidFill>
              </a:rPr>
              <a:t>with v</a:t>
            </a:r>
            <a:r>
              <a:rPr lang="id-ID" b="1" dirty="0">
                <a:solidFill>
                  <a:srgbClr val="990000"/>
                </a:solidFill>
              </a:rPr>
              <a:t>ariable size, place, and number</a:t>
            </a:r>
            <a:r>
              <a:rPr lang="id-ID" dirty="0"/>
              <a:t>: window yang dibuka memotong window lain secara horizontal atau vertikal untuk menyediakan ruang baginya.</a:t>
            </a:r>
          </a:p>
          <a:p>
            <a:pPr algn="just">
              <a:buClr>
                <a:schemeClr val="tx1"/>
              </a:buClr>
            </a:pPr>
            <a:r>
              <a:rPr lang="id-ID" b="1" dirty="0">
                <a:solidFill>
                  <a:srgbClr val="990000"/>
                </a:solidFill>
              </a:rPr>
              <a:t>Non-space-filling tiling</a:t>
            </a:r>
            <a:r>
              <a:rPr lang="id-ID" dirty="0"/>
              <a:t>: membolehkan celah di antara </a:t>
            </a:r>
            <a:r>
              <a:rPr lang="id-ID" i="1" dirty="0"/>
              <a:t>tile</a:t>
            </a:r>
            <a:r>
              <a:rPr lang="id-ID" dirty="0"/>
              <a:t> tetapi penumpukan tidak. </a:t>
            </a:r>
            <a:endParaRPr lang="en-US" dirty="0"/>
          </a:p>
          <a:p>
            <a:pPr algn="just">
              <a:buClr>
                <a:schemeClr val="tx1"/>
              </a:buClr>
            </a:pPr>
            <a:r>
              <a:rPr lang="id-ID" b="1" dirty="0">
                <a:solidFill>
                  <a:srgbClr val="990000"/>
                </a:solidFill>
              </a:rPr>
              <a:t>Piles-of-tiles</a:t>
            </a:r>
            <a:r>
              <a:rPr lang="id-ID" dirty="0"/>
              <a:t>: membolehkan window ditumpuk penuh seperti menumpuk ubin. </a:t>
            </a:r>
            <a:endParaRPr lang="en-US" dirty="0"/>
          </a:p>
          <a:p>
            <a:pPr algn="just">
              <a:buClr>
                <a:schemeClr val="tx1"/>
              </a:buClr>
            </a:pPr>
            <a:r>
              <a:rPr lang="id-ID" b="1" dirty="0">
                <a:solidFill>
                  <a:srgbClr val="990000"/>
                </a:solidFill>
              </a:rPr>
              <a:t>Window zooming</a:t>
            </a:r>
            <a:r>
              <a:rPr lang="id-ID" b="1" dirty="0"/>
              <a:t>: </a:t>
            </a:r>
            <a:r>
              <a:rPr lang="id-ID" dirty="0"/>
              <a:t>Pemakai dapat memperluas ukuran window hingga selayar penuh dan kemudian memperkecilnya kembali ke ukuran semula. </a:t>
            </a:r>
          </a:p>
        </p:txBody>
      </p:sp>
    </p:spTree>
    <p:extLst>
      <p:ext uri="{BB962C8B-B14F-4D97-AF65-F5344CB8AC3E}">
        <p14:creationId xmlns:p14="http://schemas.microsoft.com/office/powerpoint/2010/main" val="10919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Perancangan Banyak Window (</a:t>
            </a:r>
            <a:r>
              <a:rPr lang="en-US" sz="4000" i="1"/>
              <a:t>Lanj</a:t>
            </a:r>
            <a:r>
              <a:rPr lang="en-US" sz="4000"/>
              <a:t>.)</a:t>
            </a:r>
          </a:p>
        </p:txBody>
      </p:sp>
      <p:pic>
        <p:nvPicPr>
          <p:cNvPr id="307207" name="Picture 7" descr="te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4" y="3611563"/>
            <a:ext cx="2857500" cy="2552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4038600" cy="4792663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d-ID" sz="2800" b="1">
                <a:solidFill>
                  <a:srgbClr val="990000"/>
                </a:solidFill>
              </a:rPr>
              <a:t>Cascades</a:t>
            </a:r>
            <a:r>
              <a:rPr lang="id-ID" sz="2800"/>
              <a:t>: aplikasi metafora “tumpukan kartu” dengan mengurutkan window secara berundak</a:t>
            </a:r>
            <a:r>
              <a:rPr lang="en-US" sz="280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969" y="2576140"/>
            <a:ext cx="5228219" cy="29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Koordinasi dengan Tightly-Coupled Windows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err="1">
                <a:solidFill>
                  <a:srgbClr val="990000"/>
                </a:solidFill>
              </a:rPr>
              <a:t>Koordinasi</a:t>
            </a:r>
            <a:r>
              <a:rPr lang="en-US" sz="4000" b="1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konsep</a:t>
            </a:r>
            <a:r>
              <a:rPr lang="en-US" sz="4000" dirty="0"/>
              <a:t> </a:t>
            </a:r>
            <a:r>
              <a:rPr lang="en-US" sz="4000" dirty="0" err="1"/>
              <a:t>tugas</a:t>
            </a:r>
            <a:r>
              <a:rPr lang="en-US" sz="4000" dirty="0"/>
              <a:t> yang </a:t>
            </a:r>
            <a:r>
              <a:rPr lang="en-US" sz="4000" dirty="0" err="1"/>
              <a:t>menggambarkan</a:t>
            </a:r>
            <a:r>
              <a:rPr lang="en-US" sz="4000" dirty="0"/>
              <a:t> </a:t>
            </a:r>
            <a:r>
              <a:rPr lang="en-US" sz="4000" dirty="0" err="1"/>
              <a:t>bagaimana</a:t>
            </a:r>
            <a:r>
              <a:rPr lang="en-US" sz="4000" dirty="0"/>
              <a:t> </a:t>
            </a:r>
            <a:r>
              <a:rPr lang="en-US" sz="4000" dirty="0" err="1"/>
              <a:t>objek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 </a:t>
            </a:r>
            <a:r>
              <a:rPr lang="en-US" sz="4000" dirty="0" err="1"/>
              <a:t>berubah</a:t>
            </a:r>
            <a:r>
              <a:rPr lang="en-US" sz="4000" dirty="0"/>
              <a:t>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aksi</a:t>
            </a:r>
            <a:r>
              <a:rPr lang="en-US" sz="4000" dirty="0"/>
              <a:t> </a:t>
            </a:r>
            <a:r>
              <a:rPr lang="en-US" sz="4000" dirty="0" err="1"/>
              <a:t>pemakai</a:t>
            </a:r>
            <a:r>
              <a:rPr lang="en-US" sz="4000" dirty="0"/>
              <a:t>.</a:t>
            </a:r>
          </a:p>
          <a:p>
            <a:pPr algn="just"/>
            <a:r>
              <a:rPr lang="en-US" sz="4000" b="1" dirty="0">
                <a:solidFill>
                  <a:srgbClr val="990000"/>
                </a:solidFill>
              </a:rPr>
              <a:t>Tight coupling</a:t>
            </a:r>
            <a:r>
              <a:rPr lang="en-US" sz="4000" dirty="0"/>
              <a:t> di </a:t>
            </a:r>
            <a:r>
              <a:rPr lang="en-US" sz="4000" dirty="0" err="1"/>
              <a:t>antara</a:t>
            </a:r>
            <a:r>
              <a:rPr lang="en-US" sz="4000" dirty="0"/>
              <a:t> window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konsep</a:t>
            </a:r>
            <a:r>
              <a:rPr lang="en-US" sz="4000" dirty="0"/>
              <a:t> </a:t>
            </a:r>
            <a:r>
              <a:rPr lang="en-US" sz="4000" dirty="0" err="1"/>
              <a:t>antarmuka</a:t>
            </a:r>
            <a:r>
              <a:rPr lang="en-US" sz="4000" dirty="0"/>
              <a:t> yang </a:t>
            </a:r>
            <a:r>
              <a:rPr lang="en-US" sz="4000" dirty="0" err="1"/>
              <a:t>mendukung</a:t>
            </a:r>
            <a:r>
              <a:rPr lang="en-US" sz="4000" dirty="0"/>
              <a:t> </a:t>
            </a:r>
            <a:r>
              <a:rPr lang="en-US" sz="4000" dirty="0" err="1"/>
              <a:t>koordinasi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69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  <p:bldP spid="2856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Koordinasi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Tightly-Coupled Windows (</a:t>
            </a:r>
            <a:r>
              <a:rPr lang="en-US" sz="3600" i="1" dirty="0" err="1"/>
              <a:t>Lanj</a:t>
            </a:r>
            <a:r>
              <a:rPr lang="en-US" sz="3600" i="1" dirty="0"/>
              <a:t>.</a:t>
            </a:r>
            <a:r>
              <a:rPr lang="en-US" sz="3600" dirty="0"/>
              <a:t>)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err="1"/>
              <a:t>Koordinasi</a:t>
            </a:r>
            <a:r>
              <a:rPr lang="en-US" sz="3600" dirty="0"/>
              <a:t> </a:t>
            </a:r>
            <a:r>
              <a:rPr lang="en-US" sz="3600" dirty="0" err="1"/>
              <a:t>generik</a:t>
            </a:r>
            <a:r>
              <a:rPr lang="en-US" sz="3600" dirty="0"/>
              <a:t> yang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didukung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/>
              <a:t>pengembang</a:t>
            </a:r>
            <a:r>
              <a:rPr lang="en-US" sz="3600" dirty="0"/>
              <a:t> </a:t>
            </a:r>
            <a:r>
              <a:rPr lang="en-US" sz="3600" dirty="0" err="1"/>
              <a:t>antarmuka</a:t>
            </a:r>
            <a:r>
              <a:rPr lang="en-US" sz="36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/>
              <a:t>Synchronized scrolling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/>
              <a:t>Hierarchical browsing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/>
              <a:t>Direct selection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/>
              <a:t>Two-dimensional browsing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/>
              <a:t>Dependent-windows opening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/>
              <a:t>Dependent-windows closing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/>
              <a:t>Save or open window state</a:t>
            </a:r>
          </a:p>
        </p:txBody>
      </p:sp>
    </p:spTree>
    <p:extLst>
      <p:ext uri="{BB962C8B-B14F-4D97-AF65-F5344CB8AC3E}">
        <p14:creationId xmlns:p14="http://schemas.microsoft.com/office/powerpoint/2010/main" val="408583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/>
      <p:bldP spid="3092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Koordinasi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Tightly-Coupled Windows (</a:t>
            </a:r>
            <a:r>
              <a:rPr lang="en-US" sz="3600" i="1" dirty="0" err="1"/>
              <a:t>Lanj</a:t>
            </a:r>
            <a:r>
              <a:rPr lang="en-US" sz="3600" i="1" dirty="0"/>
              <a:t>.</a:t>
            </a:r>
            <a:r>
              <a:rPr lang="en-US" sz="3600" dirty="0"/>
              <a:t>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3600" b="1" dirty="0"/>
              <a:t>Synchronized Scrolling</a:t>
            </a:r>
            <a:endParaRPr lang="id-ID" sz="3600" b="1" i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i="1" dirty="0" smtClean="0"/>
              <a:t>Scroll </a:t>
            </a:r>
            <a:r>
              <a:rPr lang="id-ID" sz="3200" i="1" dirty="0"/>
              <a:t>bar </a:t>
            </a:r>
            <a:r>
              <a:rPr lang="id-ID" sz="3200" dirty="0"/>
              <a:t>dari window yang satu dapat dikaitkan dengan </a:t>
            </a:r>
            <a:r>
              <a:rPr lang="id-ID" sz="3200" i="1" dirty="0"/>
              <a:t>scroll bar</a:t>
            </a:r>
            <a:r>
              <a:rPr lang="id-ID" sz="3200" dirty="0"/>
              <a:t> lainnya. Gerakan dari </a:t>
            </a:r>
            <a:r>
              <a:rPr lang="id-ID" sz="3200" i="1" dirty="0"/>
              <a:t>scroll bar</a:t>
            </a:r>
            <a:r>
              <a:rPr lang="id-ID" sz="3200" dirty="0"/>
              <a:t> yang satu menyebabkan yang lainnya ikut menggulung isi window.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/>
              <a:t>Contoh: UltraEdit</a:t>
            </a:r>
            <a:r>
              <a:rPr lang="id-ID" sz="3200" dirty="0" smtClean="0"/>
              <a:t>.</a:t>
            </a:r>
          </a:p>
          <a:p>
            <a:pPr algn="just"/>
            <a:r>
              <a:rPr lang="en-US" sz="3600" b="1" dirty="0"/>
              <a:t>Hierarchical Browsing</a:t>
            </a:r>
            <a:endParaRPr lang="id-ID" sz="36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/>
              <a:t>Window yang satu berisi daftar isi atau daftar pilihan yang jika dipilih akan menampilkan isinya di window lainnya.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/>
              <a:t>Contoh: Windows Explorer</a:t>
            </a:r>
            <a:r>
              <a:rPr lang="id-ID" sz="3200" dirty="0" smtClean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5423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/>
      <p:bldP spid="2867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Selection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800" dirty="0"/>
              <a:t>Mengklik ikon, kata pada tulisan, atau nama variabel pada program memunculkan window yang memperinci penjelasannya.</a:t>
            </a:r>
          </a:p>
          <a:p>
            <a:pPr algn="just"/>
            <a:r>
              <a:rPr lang="id-ID" sz="2800" dirty="0"/>
              <a:t>Contoh: Windows Help.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71" y="3047179"/>
            <a:ext cx="3860586" cy="34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/>
      <p:bldP spid="2887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Two-Dimensional Browsing</a:t>
            </a:r>
          </a:p>
        </p:txBody>
      </p:sp>
      <p:pic>
        <p:nvPicPr>
          <p:cNvPr id="289799" name="Picture 7" descr="te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65" y="1442506"/>
            <a:ext cx="3048000" cy="228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9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2565" y="1442506"/>
            <a:ext cx="4038600" cy="4792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sz="2800" dirty="0"/>
              <a:t>Menunjukkan pandangan </a:t>
            </a:r>
            <a:r>
              <a:rPr lang="id-ID" sz="2800" i="1" dirty="0"/>
              <a:t>high-level</a:t>
            </a:r>
            <a:r>
              <a:rPr lang="id-ID" sz="2800" dirty="0"/>
              <a:t> dari peta, grafik, foto, atau gambar di sudut yang satu, dan rinciannya di window yang lebih besar.</a:t>
            </a:r>
          </a:p>
          <a:p>
            <a:pPr>
              <a:lnSpc>
                <a:spcPct val="90000"/>
              </a:lnSpc>
            </a:pPr>
            <a:r>
              <a:rPr lang="id-ID" sz="2800" dirty="0"/>
              <a:t>Contoh: </a:t>
            </a:r>
            <a:r>
              <a:rPr lang="en-US" sz="2800" dirty="0" err="1"/>
              <a:t>Peta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r>
              <a:rPr lang="en-US" sz="2800" dirty="0"/>
              <a:t> </a:t>
            </a:r>
            <a:r>
              <a:rPr lang="en-US" sz="2800" dirty="0" err="1" smtClean="0"/>
              <a:t>permainan</a:t>
            </a:r>
            <a:r>
              <a:rPr lang="id-ID" sz="2800" dirty="0" smtClean="0"/>
              <a:t> atau Game strategi</a:t>
            </a:r>
            <a:endParaRPr lang="id-ID" sz="2800" dirty="0"/>
          </a:p>
        </p:txBody>
      </p:sp>
      <p:pic>
        <p:nvPicPr>
          <p:cNvPr id="9218" name="Picture 2" descr="Image result for tampilan game pubg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51836"/>
            <a:ext cx="4785845" cy="269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2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autoUpdateAnimBg="0"/>
      <p:bldP spid="289795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Dependent-Windows Opening &amp; Closing</a:t>
            </a:r>
          </a:p>
        </p:txBody>
      </p:sp>
      <p:pic>
        <p:nvPicPr>
          <p:cNvPr id="290820" name="Picture 4" descr="te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2058100"/>
            <a:ext cx="2466975" cy="228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0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8978" y="1499965"/>
            <a:ext cx="5271247" cy="4792663"/>
          </a:xfrm>
        </p:spPr>
        <p:txBody>
          <a:bodyPr/>
          <a:lstStyle/>
          <a:p>
            <a:pPr marL="363538" indent="-363538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id-ID" sz="2400" dirty="0"/>
              <a:t>Dengan membuka window, window-window lainnya yang tergantung dengannya (</a:t>
            </a:r>
            <a:r>
              <a:rPr lang="id-ID" sz="2400" i="1" dirty="0"/>
              <a:t>dependent windows</a:t>
            </a:r>
            <a:r>
              <a:rPr lang="id-ID" sz="2400" dirty="0"/>
              <a:t>) terbuka juga pada lokasi yang dekat dan memudahkan.</a:t>
            </a:r>
          </a:p>
          <a:p>
            <a:pPr marL="363538" indent="-363538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id-ID" sz="2400" dirty="0"/>
              <a:t>Contoh: </a:t>
            </a:r>
            <a:r>
              <a:rPr lang="en-US" sz="2400" dirty="0"/>
              <a:t>T</a:t>
            </a:r>
            <a:r>
              <a:rPr lang="id-ID" sz="2400" dirty="0"/>
              <a:t>oolbars pada Adobe Photoshop.</a:t>
            </a:r>
            <a:endParaRPr lang="en-US" sz="2400" dirty="0"/>
          </a:p>
          <a:p>
            <a:pPr marL="363538" indent="-363538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id-ID" sz="2400" dirty="0"/>
              <a:t>Menutup window dapat menutup semua </a:t>
            </a:r>
            <a:r>
              <a:rPr lang="id-ID" sz="2400" i="1" dirty="0"/>
              <a:t>dependent windows.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8712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/>
      <p:bldP spid="2908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328830"/>
              </p:ext>
            </p:extLst>
          </p:nvPr>
        </p:nvGraphicFramePr>
        <p:xfrm>
          <a:off x="167099" y="1587081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52771"/>
              </p:ext>
            </p:extLst>
          </p:nvPr>
        </p:nvGraphicFramePr>
        <p:xfrm>
          <a:off x="4762500" y="1587081"/>
          <a:ext cx="4214401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Save or Open Window State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Keadaan terakhir sistem meliputi window dan isinya dapat disimpan.</a:t>
            </a:r>
            <a:endParaRPr lang="en-US" sz="3600" dirty="0"/>
          </a:p>
          <a:p>
            <a:pPr algn="just"/>
            <a:r>
              <a:rPr lang="en-US" sz="3600" dirty="0" err="1"/>
              <a:t>Contoh</a:t>
            </a:r>
            <a:r>
              <a:rPr lang="en-US" sz="3600" dirty="0"/>
              <a:t>: </a:t>
            </a:r>
            <a:r>
              <a:rPr lang="en-US" sz="3600" i="1" dirty="0"/>
              <a:t>Hibernation </a:t>
            </a:r>
            <a:r>
              <a:rPr lang="id-ID" sz="3600" i="1" dirty="0" smtClean="0"/>
              <a:t>atau sleep </a:t>
            </a:r>
            <a:r>
              <a:rPr lang="en-US" sz="3600" dirty="0" err="1" smtClean="0"/>
              <a:t>pada</a:t>
            </a:r>
            <a:r>
              <a:rPr lang="en-US" sz="3600" dirty="0" smtClean="0"/>
              <a:t> Windows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3823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/>
      <p:bldP spid="2918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Penjelajahan Gambar dengan Tightly-Coupled Windows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i="1" dirty="0"/>
              <a:t>image browsers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dikendalikan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990000"/>
                </a:solidFill>
              </a:rPr>
              <a:t>Pembuatan</a:t>
            </a:r>
            <a:r>
              <a:rPr lang="en-US" sz="2800" b="1" dirty="0">
                <a:solidFill>
                  <a:srgbClr val="990000"/>
                </a:solidFill>
              </a:rPr>
              <a:t> </a:t>
            </a:r>
            <a:r>
              <a:rPr lang="en-US" sz="2800" b="1" dirty="0" err="1">
                <a:solidFill>
                  <a:srgbClr val="990000"/>
                </a:solidFill>
              </a:rPr>
              <a:t>gambar</a:t>
            </a:r>
            <a:r>
              <a:rPr lang="en-US" sz="2800" dirty="0"/>
              <a:t>.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diagram.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990000"/>
                </a:solidFill>
              </a:rPr>
              <a:t>Eksplorasi</a:t>
            </a:r>
            <a:r>
              <a:rPr lang="en-US" sz="2800" b="1" dirty="0">
                <a:solidFill>
                  <a:srgbClr val="990000"/>
                </a:solidFill>
              </a:rPr>
              <a:t> </a:t>
            </a:r>
            <a:r>
              <a:rPr lang="en-US" sz="2800" b="1" i="1" dirty="0">
                <a:solidFill>
                  <a:srgbClr val="990000"/>
                </a:solidFill>
              </a:rPr>
              <a:t>open-ended</a:t>
            </a:r>
            <a:r>
              <a:rPr lang="en-US" sz="2800" dirty="0"/>
              <a:t>. </a:t>
            </a:r>
            <a:r>
              <a:rPr lang="en-US" sz="2800" dirty="0" err="1"/>
              <a:t>Penjelajahan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memperoleh</a:t>
            </a:r>
            <a:r>
              <a:rPr lang="en-US" sz="2800" dirty="0"/>
              <a:t> </a:t>
            </a:r>
            <a:r>
              <a:rPr lang="en-US" sz="2800" dirty="0" err="1"/>
              <a:t>pemahaman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peta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990000"/>
                </a:solidFill>
              </a:rPr>
              <a:t>Diagnostik</a:t>
            </a:r>
            <a:r>
              <a:rPr lang="en-US" sz="2800" dirty="0"/>
              <a:t>. </a:t>
            </a:r>
            <a:r>
              <a:rPr lang="en-US" sz="2800" dirty="0" err="1"/>
              <a:t>Pemindaian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cacat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diagram </a:t>
            </a:r>
            <a:r>
              <a:rPr lang="en-US" sz="2800" dirty="0" err="1"/>
              <a:t>rangkaian</a:t>
            </a:r>
            <a:r>
              <a:rPr lang="en-US" sz="2800" dirty="0"/>
              <a:t>, </a:t>
            </a:r>
            <a:r>
              <a:rPr lang="en-US" sz="2800" dirty="0" err="1"/>
              <a:t>citra</a:t>
            </a:r>
            <a:r>
              <a:rPr lang="en-US" sz="2800" dirty="0"/>
              <a:t> </a:t>
            </a:r>
            <a:r>
              <a:rPr lang="en-US" sz="2800" dirty="0" err="1"/>
              <a:t>medis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tataletak</a:t>
            </a:r>
            <a:r>
              <a:rPr lang="en-US" sz="2800" dirty="0"/>
              <a:t> </a:t>
            </a:r>
            <a:r>
              <a:rPr lang="en-US" sz="2800" dirty="0" err="1"/>
              <a:t>suratkabar</a:t>
            </a:r>
            <a:r>
              <a:rPr lang="en-US" sz="2800" dirty="0"/>
              <a:t>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990000"/>
                </a:solidFill>
              </a:rPr>
              <a:t>Navigasi</a:t>
            </a:r>
            <a:r>
              <a:rPr lang="en-US" sz="2800" dirty="0"/>
              <a:t>.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i="1" dirty="0"/>
              <a:t>overview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mengejar</a:t>
            </a:r>
            <a:r>
              <a:rPr lang="en-US" sz="2800" dirty="0"/>
              <a:t> </a:t>
            </a:r>
            <a:r>
              <a:rPr lang="en-US" sz="2800" dirty="0" err="1"/>
              <a:t>rincian</a:t>
            </a:r>
            <a:r>
              <a:rPr lang="en-US" sz="2800" dirty="0"/>
              <a:t> di </a:t>
            </a:r>
            <a:r>
              <a:rPr lang="en-US" sz="2800" dirty="0" err="1"/>
              <a:t>sepanjang</a:t>
            </a:r>
            <a:r>
              <a:rPr lang="en-US" sz="2800" dirty="0"/>
              <a:t> </a:t>
            </a:r>
            <a:r>
              <a:rPr lang="en-US" sz="2800" dirty="0" err="1"/>
              <a:t>jalan</a:t>
            </a:r>
            <a:r>
              <a:rPr lang="en-US" sz="2800" dirty="0"/>
              <a:t> </a:t>
            </a:r>
            <a:r>
              <a:rPr lang="en-US" sz="2800" dirty="0" err="1"/>
              <a:t>tol</a:t>
            </a:r>
            <a:r>
              <a:rPr lang="en-US" sz="2800" dirty="0"/>
              <a:t>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990000"/>
                </a:solidFill>
              </a:rPr>
              <a:t>Monitor</a:t>
            </a:r>
            <a:r>
              <a:rPr lang="en-US" sz="2800" dirty="0"/>
              <a:t>: </a:t>
            </a:r>
            <a:r>
              <a:rPr lang="en-US" sz="2800" dirty="0" err="1"/>
              <a:t>Lihat</a:t>
            </a:r>
            <a:r>
              <a:rPr lang="en-US" sz="2800" dirty="0"/>
              <a:t> </a:t>
            </a:r>
            <a:r>
              <a:rPr lang="en-US" sz="2800" i="1" dirty="0"/>
              <a:t>overview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, </a:t>
            </a:r>
            <a:r>
              <a:rPr lang="en-US" sz="2800" i="1" dirty="0"/>
              <a:t>zoom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rincian</a:t>
            </a:r>
            <a:r>
              <a:rPr lang="en-US" sz="2800" dirty="0"/>
              <a:t>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66005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/>
      <p:bldP spid="2928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 dan Web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window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frames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inline frame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Membuka</a:t>
            </a:r>
            <a:r>
              <a:rPr lang="en-US" dirty="0"/>
              <a:t> window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pop-up </a:t>
            </a:r>
            <a:r>
              <a:rPr lang="en-US" i="1" dirty="0" smtClean="0"/>
              <a:t>window</a:t>
            </a:r>
            <a:endParaRPr lang="id-ID" i="1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id-ID" i="1" dirty="0" smtClean="0"/>
              <a:t>dll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334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/>
      <p:bldP spid="293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9" y="1802752"/>
            <a:ext cx="8778231" cy="4854536"/>
          </a:xfrm>
        </p:spPr>
        <p:txBody>
          <a:bodyPr>
            <a:normAutofit/>
          </a:bodyPr>
          <a:lstStyle/>
          <a:p>
            <a:pPr marL="463550" lvl="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Sistem </a:t>
            </a:r>
            <a:r>
              <a:rPr lang="id-ID" dirty="0">
                <a:latin typeface="Agency FB" panose="020B0503020202020204" pitchFamily="34" charset="0"/>
              </a:rPr>
              <a:t>Window</a:t>
            </a:r>
          </a:p>
          <a:p>
            <a:pPr marL="463550" lvl="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Sistem Multimedia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Kontrak 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3" action="ppaction://hlinksldjump"/>
              </a:rPr>
              <a:t>Kebutuhan 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4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5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>
                <a:solidFill>
                  <a:srgbClr val="FF0000"/>
                </a:solidFill>
              </a:rPr>
              <a:t>Sistem </a:t>
            </a:r>
            <a:r>
              <a:rPr lang="id-ID" b="1" dirty="0" smtClean="0">
                <a:solidFill>
                  <a:srgbClr val="FF0000"/>
                </a:solidFill>
              </a:rPr>
              <a:t>Window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04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Pengantar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id-ID" sz="3200" dirty="0"/>
              <a:t>Persoalan yang dihadapi banyak pemakai komputer: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800" dirty="0" smtClean="0"/>
              <a:t>Melihat </a:t>
            </a:r>
            <a:r>
              <a:rPr lang="id-ID" sz="2800" dirty="0"/>
              <a:t>lebih dari satu sumber dengan cepat dengan cara yang tidak </a:t>
            </a:r>
            <a:r>
              <a:rPr lang="id-ID" sz="2800" dirty="0" smtClean="0"/>
              <a:t>mengganggu </a:t>
            </a:r>
            <a:r>
              <a:rPr lang="id-ID" sz="2800" dirty="0"/>
              <a:t>tugas</a:t>
            </a:r>
            <a:r>
              <a:rPr lang="en-US" sz="2800" dirty="0"/>
              <a:t>.</a:t>
            </a:r>
            <a:endParaRPr lang="id-ID" sz="2800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800" dirty="0"/>
              <a:t>Pada tampilan besar, timbul masalah pergerakan mata dan kepala serta </a:t>
            </a:r>
            <a:r>
              <a:rPr lang="id-ID" sz="2800" i="1" dirty="0"/>
              <a:t>visibility</a:t>
            </a:r>
            <a:r>
              <a:rPr lang="id-ID" sz="2800" dirty="0"/>
              <a:t>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800" dirty="0"/>
              <a:t>Pada tampilan kecil, window terlalu kecil untuk dapat efektif.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800" dirty="0"/>
              <a:t>Perlu memberikan informasi yang cukup dan keluwesan untuk menyelesaikan tugas, sementara mengurangi aksi </a:t>
            </a:r>
            <a:r>
              <a:rPr lang="id-ID" sz="2800" i="1" dirty="0"/>
              <a:t>window housekeeping</a:t>
            </a:r>
            <a:r>
              <a:rPr lang="id-ID" sz="2800" dirty="0"/>
              <a:t>, </a:t>
            </a:r>
            <a:r>
              <a:rPr lang="id-ID" sz="2800" i="1" dirty="0"/>
              <a:t>clutter </a:t>
            </a:r>
            <a:r>
              <a:rPr lang="id-ID" sz="2800" dirty="0"/>
              <a:t>yang mengalihkan perhatian, pergerakan mata dan kepala.</a:t>
            </a:r>
          </a:p>
        </p:txBody>
      </p:sp>
    </p:spTree>
    <p:extLst>
      <p:ext uri="{BB962C8B-B14F-4D97-AF65-F5344CB8AC3E}">
        <p14:creationId xmlns:p14="http://schemas.microsoft.com/office/powerpoint/2010/main" val="61948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Pengantar (</a:t>
            </a:r>
            <a:r>
              <a:rPr lang="en-US" i="1"/>
              <a:t>Lanj.</a:t>
            </a:r>
            <a:r>
              <a:rPr lang="en-US"/>
              <a:t>)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tugas</a:t>
            </a:r>
            <a:r>
              <a:rPr lang="en-US" sz="3200" dirty="0"/>
              <a:t> </a:t>
            </a:r>
            <a:r>
              <a:rPr lang="en-US" sz="3200" dirty="0" err="1"/>
              <a:t>pemakai</a:t>
            </a:r>
            <a:r>
              <a:rPr lang="en-US" sz="3200" dirty="0"/>
              <a:t> </a:t>
            </a:r>
            <a:r>
              <a:rPr lang="en-US" sz="3200" dirty="0" err="1"/>
              <a:t>dimengerti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umum</a:t>
            </a:r>
            <a:r>
              <a:rPr lang="en-US" sz="3200" dirty="0"/>
              <a:t>, </a:t>
            </a:r>
            <a:r>
              <a:rPr lang="en-US" sz="3200" dirty="0" err="1"/>
              <a:t>sangat</a:t>
            </a:r>
            <a:r>
              <a:rPr lang="en-US" sz="3200" dirty="0"/>
              <a:t> </a:t>
            </a:r>
            <a:r>
              <a:rPr lang="en-US" sz="3200" dirty="0" err="1"/>
              <a:t>mungkin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990000"/>
                </a:solidFill>
              </a:rPr>
              <a:t>strategi</a:t>
            </a:r>
            <a:r>
              <a:rPr lang="en-US" sz="3200" b="1" dirty="0">
                <a:solidFill>
                  <a:srgbClr val="990000"/>
                </a:solidFill>
              </a:rPr>
              <a:t> </a:t>
            </a:r>
            <a:r>
              <a:rPr lang="en-US" sz="3200" b="1" dirty="0" err="1">
                <a:solidFill>
                  <a:srgbClr val="990000"/>
                </a:solidFill>
              </a:rPr>
              <a:t>tampilan</a:t>
            </a:r>
            <a:r>
              <a:rPr lang="en-US" sz="3200" b="1" dirty="0">
                <a:solidFill>
                  <a:srgbClr val="990000"/>
                </a:solidFill>
              </a:rPr>
              <a:t> </a:t>
            </a:r>
            <a:r>
              <a:rPr lang="en-US" sz="3200" b="1" dirty="0" err="1">
                <a:solidFill>
                  <a:srgbClr val="990000"/>
                </a:solidFill>
              </a:rPr>
              <a:t>banyak</a:t>
            </a:r>
            <a:r>
              <a:rPr lang="en-US" sz="3200" b="1" dirty="0">
                <a:solidFill>
                  <a:srgbClr val="990000"/>
                </a:solidFill>
              </a:rPr>
              <a:t> window</a:t>
            </a:r>
            <a:r>
              <a:rPr lang="en-US" sz="3200" b="1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dikembangkan</a:t>
            </a:r>
            <a:r>
              <a:rPr lang="en-US" sz="32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id-ID" sz="3200" b="1" i="1" dirty="0">
                <a:solidFill>
                  <a:srgbClr val="990000"/>
                </a:solidFill>
              </a:rPr>
              <a:t>Window housekeeping</a:t>
            </a:r>
            <a:r>
              <a:rPr lang="id-ID" sz="3200" b="1" dirty="0"/>
              <a:t> </a:t>
            </a:r>
            <a:r>
              <a:rPr lang="id-ID" sz="3200" dirty="0"/>
              <a:t>adalah aktivitas mengurusi window yang berhubungan dengan dunia komputer, tidak langsung berhubungan dengan tugas pemakai.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85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/>
      <p:bldP spid="2447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Perancangan Window Tunggal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990000"/>
                </a:solidFill>
              </a:rPr>
              <a:t>Window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bidang</a:t>
            </a:r>
            <a:r>
              <a:rPr lang="en-US" sz="3200" dirty="0"/>
              <a:t> yang </a:t>
            </a:r>
            <a:r>
              <a:rPr lang="en-US" sz="3200" dirty="0" err="1"/>
              <a:t>berisi</a:t>
            </a:r>
            <a:r>
              <a:rPr lang="en-US" sz="3200" dirty="0"/>
              <a:t> program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file </a:t>
            </a:r>
            <a:r>
              <a:rPr lang="en-US" sz="3200" dirty="0" err="1"/>
              <a:t>dokumen</a:t>
            </a:r>
            <a:r>
              <a:rPr lang="en-US" sz="3200" dirty="0"/>
              <a:t>,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dibuka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ditutup</a:t>
            </a:r>
            <a:r>
              <a:rPr lang="en-US" sz="3200" dirty="0"/>
              <a:t>, </a:t>
            </a:r>
            <a:r>
              <a:rPr lang="en-US" sz="3200" dirty="0" err="1"/>
              <a:t>diubah</a:t>
            </a:r>
            <a:r>
              <a:rPr lang="en-US" sz="3200" dirty="0"/>
              <a:t> </a:t>
            </a:r>
            <a:r>
              <a:rPr lang="en-US" sz="3200" dirty="0" err="1"/>
              <a:t>ukurannya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dipindah-pindahkan</a:t>
            </a:r>
            <a:r>
              <a:rPr lang="en-US" sz="3200" dirty="0"/>
              <a:t>. </a:t>
            </a:r>
          </a:p>
          <a:p>
            <a:pPr algn="just"/>
            <a:r>
              <a:rPr lang="en-US" sz="3200" dirty="0" err="1"/>
              <a:t>Objek-objek</a:t>
            </a:r>
            <a:r>
              <a:rPr lang="en-US" sz="3200" dirty="0"/>
              <a:t> </a:t>
            </a:r>
            <a:r>
              <a:rPr lang="en-US" sz="3200" dirty="0" err="1"/>
              <a:t>antarmuka</a:t>
            </a:r>
            <a:r>
              <a:rPr lang="en-US" sz="3200" dirty="0"/>
              <a:t> window: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>
                <a:solidFill>
                  <a:srgbClr val="990000"/>
                </a:solidFill>
              </a:rPr>
              <a:t>Judul</a:t>
            </a:r>
            <a:r>
              <a:rPr lang="id-ID" sz="2800" b="1" dirty="0"/>
              <a:t> </a:t>
            </a:r>
            <a:r>
              <a:rPr lang="id-ID" sz="2800" dirty="0"/>
              <a:t>(</a:t>
            </a:r>
            <a:r>
              <a:rPr lang="id-ID" sz="2800" i="1" dirty="0"/>
              <a:t>title</a:t>
            </a:r>
            <a:r>
              <a:rPr lang="id-ID" sz="2800" dirty="0"/>
              <a:t>) untuk identifikasi window.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>
                <a:solidFill>
                  <a:srgbClr val="990000"/>
                </a:solidFill>
              </a:rPr>
              <a:t>Bingkai</a:t>
            </a:r>
            <a:r>
              <a:rPr lang="id-ID" sz="2800" dirty="0"/>
              <a:t> (</a:t>
            </a:r>
            <a:r>
              <a:rPr lang="id-ID" sz="2800" i="1" dirty="0"/>
              <a:t>borders or frames</a:t>
            </a:r>
            <a:r>
              <a:rPr lang="id-ID" sz="2800" dirty="0"/>
              <a:t>) untuk menandai batas-batas window.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i="1" dirty="0">
                <a:solidFill>
                  <a:srgbClr val="990000"/>
                </a:solidFill>
              </a:rPr>
              <a:t>Scroll bars</a:t>
            </a:r>
            <a:r>
              <a:rPr lang="id-ID" sz="2800" dirty="0"/>
              <a:t> untuk menggulung (menggerakkan isi di bawah window).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1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/>
      <p:bldP spid="2519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286000"/>
            <a:ext cx="5883421" cy="3200656"/>
          </a:xfrm>
          <a:prstGeom prst="rect">
            <a:avLst/>
          </a:prstGeom>
        </p:spPr>
      </p:pic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Perancangan Window Tunggal (</a:t>
            </a:r>
            <a:r>
              <a:rPr lang="en-US" i="1"/>
              <a:t>Lanj.</a:t>
            </a:r>
            <a:r>
              <a:rPr lang="en-US"/>
              <a:t>)</a:t>
            </a:r>
          </a:p>
        </p:txBody>
      </p:sp>
      <p:grpSp>
        <p:nvGrpSpPr>
          <p:cNvPr id="277519" name="Group 15"/>
          <p:cNvGrpSpPr>
            <a:grpSpLocks/>
          </p:cNvGrpSpPr>
          <p:nvPr/>
        </p:nvGrpSpPr>
        <p:grpSpPr bwMode="auto">
          <a:xfrm>
            <a:off x="8149577" y="1960937"/>
            <a:ext cx="808037" cy="1273175"/>
            <a:chOff x="4843" y="1591"/>
            <a:chExt cx="509" cy="802"/>
          </a:xfrm>
        </p:grpSpPr>
        <p:sp>
          <p:nvSpPr>
            <p:cNvPr id="277510" name="Text Box 6"/>
            <p:cNvSpPr txBox="1">
              <a:spLocks noChangeArrowheads="1"/>
            </p:cNvSpPr>
            <p:nvPr/>
          </p:nvSpPr>
          <p:spPr bwMode="auto">
            <a:xfrm>
              <a:off x="4957" y="1591"/>
              <a:ext cx="3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400">
                  <a:latin typeface="Arial" panose="020B0604020202020204" pitchFamily="34" charset="0"/>
                </a:rPr>
                <a:t>Scroll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400">
                  <a:latin typeface="Arial" panose="020B0604020202020204" pitchFamily="34" charset="0"/>
                </a:rPr>
                <a:t>bar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277511" name="Line 7"/>
            <p:cNvSpPr>
              <a:spLocks noChangeShapeType="1"/>
            </p:cNvSpPr>
            <p:nvPr/>
          </p:nvSpPr>
          <p:spPr bwMode="auto">
            <a:xfrm flipH="1">
              <a:off x="4843" y="1961"/>
              <a:ext cx="285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277517" name="Group 13"/>
          <p:cNvGrpSpPr>
            <a:grpSpLocks/>
          </p:cNvGrpSpPr>
          <p:nvPr/>
        </p:nvGrpSpPr>
        <p:grpSpPr bwMode="auto">
          <a:xfrm>
            <a:off x="1447800" y="2133600"/>
            <a:ext cx="1536700" cy="304800"/>
            <a:chOff x="912" y="1344"/>
            <a:chExt cx="968" cy="192"/>
          </a:xfrm>
        </p:grpSpPr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912" y="1344"/>
              <a:ext cx="3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Arial" panose="020B0604020202020204" pitchFamily="34" charset="0"/>
                </a:rPr>
                <a:t>Judul</a:t>
              </a:r>
              <a:endParaRPr lang="en-US" sz="2400">
                <a:latin typeface="Arial" panose="020B0604020202020204" pitchFamily="34" charset="0"/>
              </a:endParaRPr>
            </a:p>
          </p:txBody>
        </p:sp>
        <p:sp>
          <p:nvSpPr>
            <p:cNvPr id="277513" name="Line 9"/>
            <p:cNvSpPr>
              <a:spLocks noChangeShapeType="1"/>
            </p:cNvSpPr>
            <p:nvPr/>
          </p:nvSpPr>
          <p:spPr bwMode="auto">
            <a:xfrm>
              <a:off x="1368" y="1467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277518" name="Group 14"/>
          <p:cNvGrpSpPr>
            <a:grpSpLocks/>
          </p:cNvGrpSpPr>
          <p:nvPr/>
        </p:nvGrpSpPr>
        <p:grpSpPr bwMode="auto">
          <a:xfrm>
            <a:off x="1208881" y="5486656"/>
            <a:ext cx="1085850" cy="600075"/>
            <a:chOff x="912" y="2825"/>
            <a:chExt cx="684" cy="378"/>
          </a:xfrm>
        </p:grpSpPr>
        <p:sp>
          <p:nvSpPr>
            <p:cNvPr id="277514" name="Text Box 10"/>
            <p:cNvSpPr txBox="1">
              <a:spLocks noChangeArrowheads="1"/>
            </p:cNvSpPr>
            <p:nvPr/>
          </p:nvSpPr>
          <p:spPr bwMode="auto">
            <a:xfrm>
              <a:off x="912" y="3010"/>
              <a:ext cx="48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 err="1">
                  <a:latin typeface="Arial" panose="020B0604020202020204" pitchFamily="34" charset="0"/>
                </a:rPr>
                <a:t>Bingkai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 flipV="1">
              <a:off x="1254" y="2825"/>
              <a:ext cx="342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cxnSp>
        <p:nvCxnSpPr>
          <p:cNvPr id="5" name="Straight Arrow Connector 4"/>
          <p:cNvCxnSpPr>
            <a:stCxn id="277513" idx="0"/>
          </p:cNvCxnSpPr>
          <p:nvPr/>
        </p:nvCxnSpPr>
        <p:spPr>
          <a:xfrm>
            <a:off x="2171700" y="2328863"/>
            <a:ext cx="1687606" cy="46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7515" idx="0"/>
          </p:cNvCxnSpPr>
          <p:nvPr/>
        </p:nvCxnSpPr>
        <p:spPr>
          <a:xfrm flipV="1">
            <a:off x="1751806" y="5351929"/>
            <a:ext cx="1636853" cy="428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2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Perancangan Window Tunggal (</a:t>
            </a:r>
            <a:r>
              <a:rPr lang="en-US" i="1"/>
              <a:t>Lanj.</a:t>
            </a:r>
            <a:r>
              <a:rPr lang="en-US"/>
              <a:t>)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err="1"/>
              <a:t>Aksi</a:t>
            </a:r>
            <a:r>
              <a:rPr lang="en-US" sz="3600" dirty="0"/>
              <a:t> </a:t>
            </a:r>
            <a:r>
              <a:rPr lang="en-US" sz="3600" dirty="0" err="1"/>
              <a:t>antarmuka</a:t>
            </a:r>
            <a:r>
              <a:rPr lang="en-US" sz="3600" dirty="0"/>
              <a:t> window: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 err="1"/>
              <a:t>Membuka</a:t>
            </a:r>
            <a:r>
              <a:rPr lang="en-US" sz="3200" dirty="0"/>
              <a:t> (</a:t>
            </a:r>
            <a:r>
              <a:rPr lang="en-US" sz="3200" i="1" dirty="0"/>
              <a:t>open action</a:t>
            </a:r>
            <a:r>
              <a:rPr lang="en-US" sz="3200" dirty="0"/>
              <a:t>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 err="1"/>
              <a:t>Membuka</a:t>
            </a:r>
            <a:r>
              <a:rPr lang="en-US" sz="3200" dirty="0"/>
              <a:t>, </a:t>
            </a:r>
            <a:r>
              <a:rPr lang="en-US" sz="3200" dirty="0" err="1"/>
              <a:t>menempatkan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dirty="0" err="1"/>
              <a:t>ukuran</a:t>
            </a:r>
            <a:r>
              <a:rPr lang="en-US" sz="3200" dirty="0"/>
              <a:t> (</a:t>
            </a:r>
            <a:r>
              <a:rPr lang="en-US" sz="3200" i="1" dirty="0"/>
              <a:t>open, place and size action</a:t>
            </a:r>
            <a:r>
              <a:rPr lang="en-US" sz="3200" dirty="0"/>
              <a:t>)</a:t>
            </a:r>
            <a:r>
              <a:rPr lang="en-US" sz="3200" i="1" dirty="0"/>
              <a:t>.</a:t>
            </a:r>
            <a:endParaRPr lang="en-US" sz="32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 err="1"/>
              <a:t>Menutup</a:t>
            </a:r>
            <a:r>
              <a:rPr lang="en-US" sz="3200" dirty="0"/>
              <a:t> (</a:t>
            </a:r>
            <a:r>
              <a:rPr lang="en-US" sz="3200" i="1" dirty="0"/>
              <a:t>close action</a:t>
            </a:r>
            <a:r>
              <a:rPr lang="en-US" sz="3200" dirty="0"/>
              <a:t>)</a:t>
            </a:r>
            <a:r>
              <a:rPr lang="en-US" sz="3200" i="1" dirty="0"/>
              <a:t>.</a:t>
            </a:r>
            <a:endParaRPr lang="en-US" sz="32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 err="1"/>
              <a:t>Mengubah</a:t>
            </a:r>
            <a:r>
              <a:rPr lang="en-US" sz="3200" dirty="0"/>
              <a:t> </a:t>
            </a:r>
            <a:r>
              <a:rPr lang="en-US" sz="3200" dirty="0" err="1"/>
              <a:t>ukuran</a:t>
            </a:r>
            <a:r>
              <a:rPr lang="en-US" sz="3200" dirty="0"/>
              <a:t> (</a:t>
            </a:r>
            <a:r>
              <a:rPr lang="en-US" sz="3200" i="1" dirty="0"/>
              <a:t>resize action</a:t>
            </a:r>
            <a:r>
              <a:rPr lang="en-US" sz="3200" dirty="0"/>
              <a:t>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 err="1"/>
              <a:t>Memindahkan</a:t>
            </a:r>
            <a:r>
              <a:rPr lang="en-US" sz="3200" dirty="0"/>
              <a:t> (</a:t>
            </a:r>
            <a:r>
              <a:rPr lang="en-US" sz="3200" i="1" dirty="0"/>
              <a:t>move action</a:t>
            </a:r>
            <a:r>
              <a:rPr lang="en-US" sz="3200" dirty="0"/>
              <a:t>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200" dirty="0" err="1"/>
              <a:t>Membawa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depan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mengaktifkan</a:t>
            </a:r>
            <a:r>
              <a:rPr lang="en-US" sz="3200" dirty="0"/>
              <a:t> (</a:t>
            </a:r>
            <a:r>
              <a:rPr lang="en-US" sz="3200" i="1" dirty="0"/>
              <a:t>bring forward or activation action</a:t>
            </a:r>
            <a:r>
              <a:rPr lang="en-US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121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/>
      <p:bldP spid="27853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9089</TotalTime>
  <Words>1248</Words>
  <Application>Microsoft Office PowerPoint</Application>
  <PresentationFormat>On-screen Show (4:3)</PresentationFormat>
  <Paragraphs>181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INTERAKSI MANUSIA DAN KOMPUTER 13. Sistem Window</vt:lpstr>
      <vt:lpstr>Pokok Bahasan</vt:lpstr>
      <vt:lpstr>01. Pendahuluan</vt:lpstr>
      <vt:lpstr>Sistem Window</vt:lpstr>
      <vt:lpstr>Pengantar</vt:lpstr>
      <vt:lpstr>Pengantar (Lanj.)</vt:lpstr>
      <vt:lpstr>Perancangan Window Tunggal</vt:lpstr>
      <vt:lpstr>Perancangan Window Tunggal (Lanj.)</vt:lpstr>
      <vt:lpstr>Perancangan Window Tunggal (Lanj.)</vt:lpstr>
      <vt:lpstr>Perancangan Window Tunggal (Lanj.)</vt:lpstr>
      <vt:lpstr>Perancangan Banyak Window</vt:lpstr>
      <vt:lpstr>Perancangan Banyak Window (Lanj.)</vt:lpstr>
      <vt:lpstr>Perancangan Banyak Window (Lanj.)</vt:lpstr>
      <vt:lpstr>Koordinasi dengan Tightly-Coupled Windows</vt:lpstr>
      <vt:lpstr>Koordinasi dengan Tightly-Coupled Windows (Lanj.)</vt:lpstr>
      <vt:lpstr>Koordinasi dengan Tightly-Coupled Windows (Lanj.)</vt:lpstr>
      <vt:lpstr>Direct Selection</vt:lpstr>
      <vt:lpstr>Two-Dimensional Browsing</vt:lpstr>
      <vt:lpstr>Dependent-Windows Opening &amp; Closing</vt:lpstr>
      <vt:lpstr>Save or Open Window State</vt:lpstr>
      <vt:lpstr>Penjelajahan Gambar dengan Tightly-Coupled Windows</vt:lpstr>
      <vt:lpstr>Window dan Web</vt:lpstr>
      <vt:lpstr>4)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5) Kebutuhan Software</vt:lpstr>
      <vt:lpstr>Kebutuhan Software</vt:lpstr>
      <vt:lpstr>6) Contact</vt:lpstr>
      <vt:lpstr>Contact</vt:lpstr>
      <vt:lpstr>7)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Asus</cp:lastModifiedBy>
  <cp:revision>2764</cp:revision>
  <dcterms:created xsi:type="dcterms:W3CDTF">2016-09-02T03:38:50Z</dcterms:created>
  <dcterms:modified xsi:type="dcterms:W3CDTF">2019-05-13T16:57:49Z</dcterms:modified>
</cp:coreProperties>
</file>