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407" r:id="rId3"/>
    <p:sldId id="427" r:id="rId4"/>
    <p:sldId id="564" r:id="rId5"/>
    <p:sldId id="565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498" r:id="rId27"/>
    <p:sldId id="519" r:id="rId28"/>
    <p:sldId id="520" r:id="rId29"/>
    <p:sldId id="521" r:id="rId30"/>
    <p:sldId id="510" r:id="rId31"/>
    <p:sldId id="562" r:id="rId32"/>
    <p:sldId id="563" r:id="rId33"/>
    <p:sldId id="512" r:id="rId34"/>
    <p:sldId id="507" r:id="rId35"/>
    <p:sldId id="499" r:id="rId36"/>
    <p:sldId id="503" r:id="rId37"/>
    <p:sldId id="504" r:id="rId38"/>
    <p:sldId id="505" r:id="rId39"/>
    <p:sldId id="41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800" b="0" dirty="0" err="1" smtClean="0">
              <a:latin typeface="Agency FB" panose="020B0503020202020204" pitchFamily="34" charset="0"/>
            </a:rPr>
            <a:t>Evaluasi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 custLinFactNeighborX="-396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 custLinFactNeighborX="-49806" custLinFactNeighborY="2099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strike="noStrike" dirty="0" smtClean="0">
              <a:latin typeface="Agency FB" panose="020B0503020202020204" pitchFamily="34" charset="0"/>
            </a:rPr>
            <a:t>Data Gathering</a:t>
          </a:r>
          <a:endParaRPr lang="id-ID" sz="2800" b="0" strike="noStrike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dirty="0" smtClean="0">
              <a:latin typeface="Agency FB" panose="020B0503020202020204" pitchFamily="34" charset="0"/>
            </a:rPr>
            <a:t>Proses Desain Interaksi</a:t>
          </a:r>
          <a:endParaRPr lang="id-ID" sz="2400" b="0" i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strike="noStrike" dirty="0" smtClean="0">
              <a:latin typeface="Agency FB" panose="020B0503020202020204" pitchFamily="34" charset="0"/>
            </a:rPr>
            <a:t>0</a:t>
          </a:r>
          <a:r>
            <a:rPr lang="id-ID" sz="2800" b="1" strike="noStrike" dirty="0" smtClean="0">
              <a:latin typeface="Agency FB" panose="020B0503020202020204" pitchFamily="34" charset="0"/>
            </a:rPr>
            <a:t>9. </a:t>
          </a:r>
          <a:r>
            <a:rPr lang="id-ID" sz="2800" b="0" i="0" dirty="0" smtClean="0">
              <a:latin typeface="Agency FB" panose="020B0503020202020204" pitchFamily="34" charset="0"/>
            </a:rPr>
            <a:t>Daya Guna (Usability)</a:t>
          </a:r>
          <a:endParaRPr lang="id-ID" sz="2800" b="0" i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en-US" sz="2800" b="0" dirty="0" smtClean="0">
              <a:latin typeface="Agency FB" panose="020B0503020202020204" pitchFamily="34" charset="0"/>
            </a:rPr>
            <a:t>Tingkat </a:t>
          </a:r>
          <a:r>
            <a:rPr lang="en-US" sz="2800" b="0" dirty="0" err="1" smtClean="0">
              <a:latin typeface="Agency FB" panose="020B0503020202020204" pitchFamily="34" charset="0"/>
            </a:rPr>
            <a:t>Kedewasaan</a:t>
          </a:r>
          <a:r>
            <a:rPr lang="en-US" sz="2800" b="0" dirty="0" smtClean="0">
              <a:latin typeface="Agency FB" panose="020B0503020202020204" pitchFamily="34" charset="0"/>
            </a:rPr>
            <a:t> HCI</a:t>
          </a:r>
          <a:r>
            <a:rPr lang="id-ID" sz="2800" b="0" dirty="0" smtClean="0">
              <a:latin typeface="Agency FB" panose="020B0503020202020204" pitchFamily="34" charset="0"/>
            </a:rPr>
            <a:t> 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15.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2F014A3-079F-45A4-9D48-AF6AEBD94FD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Sistem Window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C08193E-D629-43F2-A5F0-EE36D311B92B}" type="parTrans" cxnId="{AC799DD6-BAF3-4463-B7F2-16125B23476F}">
      <dgm:prSet/>
      <dgm:spPr/>
      <dgm:t>
        <a:bodyPr/>
        <a:lstStyle/>
        <a:p>
          <a:endParaRPr lang="id-ID"/>
        </a:p>
      </dgm:t>
    </dgm:pt>
    <dgm:pt modelId="{E00F502C-40CA-4A32-9B29-194B767CEF8C}" type="sibTrans" cxnId="{AC799DD6-BAF3-4463-B7F2-16125B23476F}">
      <dgm:prSet/>
      <dgm:spPr/>
      <dgm:t>
        <a:bodyPr/>
        <a:lstStyle/>
        <a:p>
          <a:endParaRPr lang="id-ID"/>
        </a:p>
      </dgm:t>
    </dgm:pt>
    <dgm:pt modelId="{0FF9119F-8A0A-4032-96E3-F3B7ACF83446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</a:t>
          </a:r>
          <a:r>
            <a:rPr lang="id-ID" sz="2800" b="0" i="0" dirty="0" smtClean="0">
              <a:latin typeface="Agency FB" panose="020B0503020202020204" pitchFamily="34" charset="0"/>
            </a:rPr>
            <a:t>. Sistem Multimedia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835DA6BE-D5AF-4A21-85B4-DC3C9C7626F5}" type="parTrans" cxnId="{B84662DF-0E0B-4A3F-8DF8-2557C9224CB6}">
      <dgm:prSet/>
      <dgm:spPr/>
      <dgm:t>
        <a:bodyPr/>
        <a:lstStyle/>
        <a:p>
          <a:endParaRPr lang="id-ID"/>
        </a:p>
      </dgm:t>
    </dgm:pt>
    <dgm:pt modelId="{3C0B1547-99EE-433B-A07F-058ED257DF02}" type="sibTrans" cxnId="{B84662DF-0E0B-4A3F-8DF8-2557C9224CB6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21FDEF1E-427C-407A-AB0A-7E49B3B8270F}" type="pres">
      <dgm:prSet presAssocID="{F2F014A3-079F-45A4-9D48-AF6AEBD94FD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69EED4D-4707-488B-88B6-CB7C35CA7131}" type="pres">
      <dgm:prSet presAssocID="{E00F502C-40CA-4A32-9B29-194B767CEF8C}" presName="spacer" presStyleCnt="0"/>
      <dgm:spPr/>
    </dgm:pt>
    <dgm:pt modelId="{583E4C2D-EE28-409D-8BCC-D06DA480D4FD}" type="pres">
      <dgm:prSet presAssocID="{0FF9119F-8A0A-4032-96E3-F3B7ACF8344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C3B17C-9975-4C05-8E48-2FAE98BF2E4A}" type="pres">
      <dgm:prSet presAssocID="{3C0B1547-99EE-433B-A07F-058ED257DF02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A9ED4AC5-3131-4774-80AC-6B05AA50847F}" type="presOf" srcId="{0FF9119F-8A0A-4032-96E3-F3B7ACF83446}" destId="{583E4C2D-EE28-409D-8BCC-D06DA480D4FD}" srcOrd="0" destOrd="0" presId="urn:microsoft.com/office/officeart/2005/8/layout/vList2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966EA387-A35B-4B34-9524-6375D6C428C8}" type="presOf" srcId="{F2F014A3-079F-45A4-9D48-AF6AEBD94FDC}" destId="{21FDEF1E-427C-407A-AB0A-7E49B3B8270F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B84662DF-0E0B-4A3F-8DF8-2557C9224CB6}" srcId="{8358F112-1D6F-44C5-AF73-A5EEB7AA45FA}" destId="{0FF9119F-8A0A-4032-96E3-F3B7ACF83446}" srcOrd="5" destOrd="0" parTransId="{835DA6BE-D5AF-4A21-85B4-DC3C9C7626F5}" sibTransId="{3C0B1547-99EE-433B-A07F-058ED257DF02}"/>
    <dgm:cxn modelId="{AC799DD6-BAF3-4463-B7F2-16125B23476F}" srcId="{8358F112-1D6F-44C5-AF73-A5EEB7AA45FA}" destId="{F2F014A3-079F-45A4-9D48-AF6AEBD94FDC}" srcOrd="4" destOrd="0" parTransId="{8C08193E-D629-43F2-A5F0-EE36D311B92B}" sibTransId="{E00F502C-40CA-4A32-9B29-194B767CEF8C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0D3D8330-96C8-4129-9942-6E3F2BCDC7A5}" type="presParOf" srcId="{FA152123-58CE-48F0-AD32-399CCFB0B709}" destId="{21FDEF1E-427C-407A-AB0A-7E49B3B8270F}" srcOrd="8" destOrd="0" presId="urn:microsoft.com/office/officeart/2005/8/layout/vList2"/>
    <dgm:cxn modelId="{475AB0C3-E0FC-485F-9178-F53D16F8E885}" type="presParOf" srcId="{FA152123-58CE-48F0-AD32-399CCFB0B709}" destId="{F69EED4D-4707-488B-88B6-CB7C35CA7131}" srcOrd="9" destOrd="0" presId="urn:microsoft.com/office/officeart/2005/8/layout/vList2"/>
    <dgm:cxn modelId="{B42D3FF4-3D01-437E-A77B-395A7E24A101}" type="presParOf" srcId="{FA152123-58CE-48F0-AD32-399CCFB0B709}" destId="{583E4C2D-EE28-409D-8BCC-D06DA480D4FD}" srcOrd="10" destOrd="0" presId="urn:microsoft.com/office/officeart/2005/8/layout/vList2"/>
    <dgm:cxn modelId="{151B6BAA-A81E-4E8F-8324-C67112D9F677}" type="presParOf" srcId="{FA152123-58CE-48F0-AD32-399CCFB0B709}" destId="{C5C3B17C-9975-4C05-8E48-2FAE98BF2E4A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9225"/>
          <a:ext cx="4214401" cy="59688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800" b="0" kern="1200" dirty="0" err="1" smtClean="0">
              <a:latin typeface="Agency FB" panose="020B0503020202020204" pitchFamily="34" charset="0"/>
            </a:rPr>
            <a:t>Evaluasi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137" y="4528362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883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strike="noStrike" kern="1200" dirty="0" smtClean="0">
              <a:latin typeface="Agency FB" panose="020B0503020202020204" pitchFamily="34" charset="0"/>
            </a:rPr>
            <a:t>0</a:t>
          </a:r>
          <a:r>
            <a:rPr lang="id-ID" sz="2800" b="1" strike="noStrike" kern="1200" dirty="0" smtClean="0">
              <a:latin typeface="Agency FB" panose="020B0503020202020204" pitchFamily="34" charset="0"/>
            </a:rPr>
            <a:t>9. </a:t>
          </a:r>
          <a:r>
            <a:rPr lang="id-ID" sz="2800" b="0" i="0" kern="1200" dirty="0" smtClean="0">
              <a:latin typeface="Agency FB" panose="020B0503020202020204" pitchFamily="34" charset="0"/>
            </a:rPr>
            <a:t>Daya Guna (Usability)</a:t>
          </a:r>
          <a:endParaRPr lang="id-ID" sz="2800" b="0" i="0" kern="1200" dirty="0">
            <a:latin typeface="Agency FB" panose="020B0503020202020204" pitchFamily="34" charset="0"/>
          </a:endParaRPr>
        </a:p>
      </dsp:txBody>
      <dsp:txXfrm>
        <a:off x="29567" y="30450"/>
        <a:ext cx="4155267" cy="546546"/>
      </dsp:txXfrm>
    </dsp:sp>
    <dsp:sp modelId="{AADA161B-0E44-4493-B862-AA188302F13F}">
      <dsp:nvSpPr>
        <dsp:cNvPr id="0" name=""/>
        <dsp:cNvSpPr/>
      </dsp:nvSpPr>
      <dsp:spPr>
        <a:xfrm>
          <a:off x="0" y="619642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strike="noStrike" kern="1200" dirty="0" smtClean="0">
              <a:latin typeface="Agency FB" panose="020B0503020202020204" pitchFamily="34" charset="0"/>
            </a:rPr>
            <a:t>Data Gathering</a:t>
          </a:r>
          <a:endParaRPr lang="id-ID" sz="2800" b="0" strike="noStrike" kern="1200" dirty="0">
            <a:latin typeface="Agency FB" panose="020B0503020202020204" pitchFamily="34" charset="0"/>
          </a:endParaRPr>
        </a:p>
      </dsp:txBody>
      <dsp:txXfrm>
        <a:off x="29567" y="649209"/>
        <a:ext cx="4155267" cy="546546"/>
      </dsp:txXfrm>
    </dsp:sp>
    <dsp:sp modelId="{F4223B3F-7A5F-4B4B-BB64-825656D9084A}">
      <dsp:nvSpPr>
        <dsp:cNvPr id="0" name=""/>
        <dsp:cNvSpPr/>
      </dsp:nvSpPr>
      <dsp:spPr>
        <a:xfrm>
          <a:off x="0" y="1238400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kern="1200" dirty="0" smtClean="0">
              <a:latin typeface="Agency FB" panose="020B0503020202020204" pitchFamily="34" charset="0"/>
            </a:rPr>
            <a:t>Proses Desain Interaksi</a:t>
          </a:r>
          <a:endParaRPr lang="id-ID" sz="2400" b="0" i="0" kern="1200" dirty="0">
            <a:latin typeface="Agency FB" panose="020B0503020202020204" pitchFamily="34" charset="0"/>
          </a:endParaRPr>
        </a:p>
      </dsp:txBody>
      <dsp:txXfrm>
        <a:off x="29567" y="1267967"/>
        <a:ext cx="4155267" cy="546546"/>
      </dsp:txXfrm>
    </dsp:sp>
    <dsp:sp modelId="{D6F8D2BE-5674-433E-876C-693D6B513985}">
      <dsp:nvSpPr>
        <dsp:cNvPr id="0" name=""/>
        <dsp:cNvSpPr/>
      </dsp:nvSpPr>
      <dsp:spPr>
        <a:xfrm>
          <a:off x="0" y="1857159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en-US" sz="2800" b="0" kern="1200" dirty="0" smtClean="0">
              <a:latin typeface="Agency FB" panose="020B0503020202020204" pitchFamily="34" charset="0"/>
            </a:rPr>
            <a:t>Tingkat </a:t>
          </a:r>
          <a:r>
            <a:rPr lang="en-US" sz="2800" b="0" kern="1200" dirty="0" err="1" smtClean="0">
              <a:latin typeface="Agency FB" panose="020B0503020202020204" pitchFamily="34" charset="0"/>
            </a:rPr>
            <a:t>Kedewasaan</a:t>
          </a:r>
          <a:r>
            <a:rPr lang="en-US" sz="2800" b="0" kern="1200" dirty="0" smtClean="0">
              <a:latin typeface="Agency FB" panose="020B0503020202020204" pitchFamily="34" charset="0"/>
            </a:rPr>
            <a:t> HCI</a:t>
          </a:r>
          <a:r>
            <a:rPr lang="id-ID" sz="2800" b="0" kern="1200" dirty="0" smtClean="0">
              <a:latin typeface="Agency FB" panose="020B0503020202020204" pitchFamily="34" charset="0"/>
            </a:rPr>
            <a:t> 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567" y="1886726"/>
        <a:ext cx="4155267" cy="546546"/>
      </dsp:txXfrm>
    </dsp:sp>
    <dsp:sp modelId="{21FDEF1E-427C-407A-AB0A-7E49B3B8270F}">
      <dsp:nvSpPr>
        <dsp:cNvPr id="0" name=""/>
        <dsp:cNvSpPr/>
      </dsp:nvSpPr>
      <dsp:spPr>
        <a:xfrm>
          <a:off x="0" y="2475918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Sistem Window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567" y="2505485"/>
        <a:ext cx="4155267" cy="546546"/>
      </dsp:txXfrm>
    </dsp:sp>
    <dsp:sp modelId="{583E4C2D-EE28-409D-8BCC-D06DA480D4FD}">
      <dsp:nvSpPr>
        <dsp:cNvPr id="0" name=""/>
        <dsp:cNvSpPr/>
      </dsp:nvSpPr>
      <dsp:spPr>
        <a:xfrm>
          <a:off x="0" y="3094677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</a:t>
          </a:r>
          <a:r>
            <a:rPr lang="id-ID" sz="2800" b="0" i="0" kern="1200" dirty="0" smtClean="0">
              <a:latin typeface="Agency FB" panose="020B0503020202020204" pitchFamily="34" charset="0"/>
            </a:rPr>
            <a:t>. Sistem Multimedia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567" y="3124244"/>
        <a:ext cx="4155267" cy="546546"/>
      </dsp:txXfrm>
    </dsp:sp>
    <dsp:sp modelId="{BDCDCFE5-C63B-426B-8D16-4C2EF5169E39}">
      <dsp:nvSpPr>
        <dsp:cNvPr id="0" name=""/>
        <dsp:cNvSpPr/>
      </dsp:nvSpPr>
      <dsp:spPr>
        <a:xfrm>
          <a:off x="0" y="3713436"/>
          <a:ext cx="4214401" cy="60568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15.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9567" y="3743003"/>
        <a:ext cx="4155267" cy="546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13/05/2019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97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5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64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</p:spPr>
        <p:txBody>
          <a:bodyPr/>
          <a:lstStyle>
            <a:lvl1pPr>
              <a:defRPr/>
            </a:lvl1pPr>
          </a:lstStyle>
          <a:p>
            <a:fld id="{A5F8539C-5C03-4892-AB99-5AADF1EF5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 fontScale="90000"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4000" dirty="0" smtClean="0">
                <a:solidFill>
                  <a:srgbClr val="0070C0"/>
                </a:solidFill>
              </a:rPr>
              <a:t>14</a:t>
            </a:r>
            <a:r>
              <a:rPr lang="id-ID" sz="4000" dirty="0">
                <a:solidFill>
                  <a:srgbClr val="0070C0"/>
                </a:solidFill>
              </a:rPr>
              <a:t>. Sistem </a:t>
            </a:r>
            <a:r>
              <a:rPr lang="id-ID" sz="4000" dirty="0" smtClean="0">
                <a:solidFill>
                  <a:srgbClr val="0070C0"/>
                </a:solidFill>
              </a:rPr>
              <a:t>Multimedia</a:t>
            </a:r>
            <a:br>
              <a:rPr lang="id-ID" sz="4000" dirty="0" smtClean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User Interfaces for Supporting Innovation</a:t>
            </a:r>
            <a:endParaRPr lang="id-ID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Pedoman Memilih Media, Deatherage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06182"/>
            <a:ext cx="7600949" cy="49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Prinsip mendesain </a:t>
            </a:r>
            <a:r>
              <a:rPr lang="id-ID" dirty="0"/>
              <a:t>interface sistem </a:t>
            </a:r>
            <a:r>
              <a:rPr lang="id-ID" dirty="0" smtClean="0"/>
              <a:t>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principles of </a:t>
            </a:r>
            <a:r>
              <a:rPr lang="en-US" dirty="0" err="1"/>
              <a:t>telepresence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principles of measurable media differences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goal principle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complexity principle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principle of apparent redundancy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principle of operator choice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intrusion principle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principle of media </a:t>
            </a:r>
            <a:r>
              <a:rPr lang="en-US" dirty="0" err="1"/>
              <a:t>synchronisation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186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sz="4000" b="0" dirty="0"/>
              <a:t>Prinsip Dasar Teknologi </a:t>
            </a:r>
            <a:r>
              <a:rPr lang="nn-NO" sz="4000" b="0" dirty="0" smtClean="0"/>
              <a:t>TelePresence</a:t>
            </a:r>
            <a:r>
              <a:rPr lang="nn-NO" sz="4000" b="0" dirty="0"/>
              <a:t> </a:t>
            </a:r>
            <a:r>
              <a:rPr lang="nn-NO" sz="4000" b="0" dirty="0" smtClean="0"/>
              <a:t>TANDBERG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id-ID" sz="1600" b="1" i="1" dirty="0" smtClean="0"/>
              <a:t>High</a:t>
            </a:r>
            <a:r>
              <a:rPr lang="id-ID" sz="1600" b="1" dirty="0" smtClean="0"/>
              <a:t>–</a:t>
            </a:r>
            <a:r>
              <a:rPr lang="id-ID" sz="1600" b="1" i="1" dirty="0" smtClean="0"/>
              <a:t>quality </a:t>
            </a:r>
          </a:p>
          <a:p>
            <a:pPr marL="457177" lvl="1" indent="0" algn="just">
              <a:buNone/>
            </a:pPr>
            <a:r>
              <a:rPr lang="id-ID" sz="1600" dirty="0" smtClean="0"/>
              <a:t>mampu </a:t>
            </a:r>
            <a:r>
              <a:rPr lang="id-ID" sz="1600" dirty="0"/>
              <a:t>menghasilkan baik gambar, video dan audio dengan tingkat kualitas yang terbaik</a:t>
            </a:r>
            <a:r>
              <a:rPr lang="id-ID" sz="1600" dirty="0" smtClean="0"/>
              <a:t>.</a:t>
            </a:r>
            <a:endParaRPr lang="id-ID" sz="1600" dirty="0"/>
          </a:p>
          <a:p>
            <a:pPr algn="just"/>
            <a:r>
              <a:rPr lang="id-ID" sz="1600" b="1" i="1" dirty="0" smtClean="0"/>
              <a:t>Simplicity</a:t>
            </a:r>
          </a:p>
          <a:p>
            <a:pPr marL="457177" lvl="1" indent="0" algn="just">
              <a:buNone/>
            </a:pPr>
            <a:r>
              <a:rPr lang="id-ID" sz="1600" dirty="0"/>
              <a:t>bagaimana membawa kemudahan dalam </a:t>
            </a:r>
            <a:r>
              <a:rPr lang="id-ID" sz="1600" dirty="0" smtClean="0"/>
              <a:t>penggunaan </a:t>
            </a:r>
            <a:r>
              <a:rPr lang="id-ID" sz="1600" dirty="0"/>
              <a:t>perangkat oleh para pengguna, </a:t>
            </a:r>
            <a:r>
              <a:rPr lang="id-ID" sz="1600" i="1" dirty="0" smtClean="0"/>
              <a:t>touch </a:t>
            </a:r>
            <a:r>
              <a:rPr lang="id-ID" sz="1600" i="1" dirty="0"/>
              <a:t>creen</a:t>
            </a:r>
            <a:r>
              <a:rPr lang="id-ID" sz="1600" dirty="0"/>
              <a:t> </a:t>
            </a:r>
            <a:r>
              <a:rPr lang="id-ID" sz="1600" i="1" dirty="0"/>
              <a:t>control panel system</a:t>
            </a:r>
            <a:r>
              <a:rPr lang="id-ID" sz="1600" dirty="0"/>
              <a:t> yang berbasis GUI (</a:t>
            </a:r>
            <a:r>
              <a:rPr lang="id-ID" sz="1600" i="1" dirty="0"/>
              <a:t>Graphic User Interface</a:t>
            </a:r>
            <a:r>
              <a:rPr lang="id-ID" sz="1600" dirty="0"/>
              <a:t>), </a:t>
            </a:r>
            <a:r>
              <a:rPr lang="id-ID" sz="1600" dirty="0" smtClean="0"/>
              <a:t>dll</a:t>
            </a:r>
            <a:endParaRPr lang="id-ID" sz="1600" dirty="0"/>
          </a:p>
          <a:p>
            <a:pPr algn="just"/>
            <a:r>
              <a:rPr lang="id-ID" sz="1600" b="1" i="1" dirty="0"/>
              <a:t>High</a:t>
            </a:r>
            <a:r>
              <a:rPr lang="id-ID" sz="1600" b="1" dirty="0"/>
              <a:t> </a:t>
            </a:r>
            <a:r>
              <a:rPr lang="id-ID" sz="1600" b="1" i="1" dirty="0" smtClean="0"/>
              <a:t>reliability</a:t>
            </a:r>
          </a:p>
          <a:p>
            <a:pPr marL="457177" lvl="1" indent="0" algn="just">
              <a:buNone/>
            </a:pPr>
            <a:r>
              <a:rPr lang="sv-SE" sz="1600" dirty="0"/>
              <a:t>adapatasi sistem terhadapa traik (lalu lintas) jaringan, penanganan </a:t>
            </a:r>
            <a:r>
              <a:rPr lang="sv-SE" sz="1600" i="1" dirty="0"/>
              <a:t>error</a:t>
            </a:r>
            <a:r>
              <a:rPr lang="sv-SE" sz="1600" dirty="0"/>
              <a:t>, interkoneksi jaringan, enkripsi </a:t>
            </a:r>
            <a:r>
              <a:rPr lang="sv-SE" sz="1600" dirty="0" smtClean="0"/>
              <a:t>data</a:t>
            </a:r>
            <a:r>
              <a:rPr lang="id-ID" sz="1600" dirty="0" smtClean="0"/>
              <a:t>, Misal : </a:t>
            </a:r>
            <a:r>
              <a:rPr lang="nl-NL" sz="1600" dirty="0"/>
              <a:t>teknik video dan </a:t>
            </a:r>
            <a:r>
              <a:rPr lang="nl-NL" sz="1600" i="1" dirty="0"/>
              <a:t>audio compression </a:t>
            </a:r>
            <a:r>
              <a:rPr lang="nl-NL" sz="1600" dirty="0"/>
              <a:t>(H.264 dan AAC-LD),</a:t>
            </a:r>
            <a:endParaRPr lang="id-ID" sz="1600" dirty="0"/>
          </a:p>
          <a:p>
            <a:pPr algn="just"/>
            <a:r>
              <a:rPr lang="id-ID" sz="1600" b="1" i="1" dirty="0" smtClean="0"/>
              <a:t>Scalability</a:t>
            </a:r>
          </a:p>
          <a:p>
            <a:pPr marL="457177" lvl="1" indent="0" algn="just">
              <a:buNone/>
            </a:pPr>
            <a:r>
              <a:rPr lang="id-ID" sz="1600" dirty="0" smtClean="0"/>
              <a:t>Memnciptakan </a:t>
            </a:r>
            <a:r>
              <a:rPr lang="id-ID" sz="1600" dirty="0"/>
              <a:t>bentuk teknologi perangkat yang </a:t>
            </a:r>
            <a:r>
              <a:rPr lang="id-ID" sz="1600" i="1" dirty="0"/>
              <a:t>upgradable</a:t>
            </a:r>
            <a:r>
              <a:rPr lang="id-ID" sz="1600" dirty="0" smtClean="0"/>
              <a:t>, artinya </a:t>
            </a:r>
            <a:r>
              <a:rPr lang="id-ID" sz="1600" dirty="0"/>
              <a:t>dapat dikembangkan secara berkala mengkuti perkembangan kebutuhan ataupun teknologi dalam jangka waktu yang cukup panjang</a:t>
            </a:r>
            <a:r>
              <a:rPr lang="id-ID" sz="1600" dirty="0" smtClean="0"/>
              <a:t>.  Contohnya </a:t>
            </a:r>
            <a:r>
              <a:rPr lang="id-ID" sz="1600" dirty="0"/>
              <a:t>adalah dalam hal teknologi manajemen sistem, pengontrolan </a:t>
            </a:r>
            <a:r>
              <a:rPr lang="id-ID" sz="1600" dirty="0" smtClean="0"/>
              <a:t>panggilan</a:t>
            </a:r>
            <a:r>
              <a:rPr lang="id-ID" sz="1600" dirty="0"/>
              <a:t>, </a:t>
            </a:r>
            <a:r>
              <a:rPr lang="id-ID" sz="1600" i="1" dirty="0"/>
              <a:t>network</a:t>
            </a:r>
            <a:r>
              <a:rPr lang="id-ID" sz="1600" dirty="0"/>
              <a:t> </a:t>
            </a:r>
            <a:r>
              <a:rPr lang="id-ID" sz="1600" i="1" dirty="0"/>
              <a:t>interworking</a:t>
            </a:r>
            <a:r>
              <a:rPr lang="id-ID" sz="1600" dirty="0"/>
              <a:t>, </a:t>
            </a:r>
            <a:r>
              <a:rPr lang="id-ID" sz="1600" i="1" dirty="0"/>
              <a:t>streaming</a:t>
            </a:r>
            <a:r>
              <a:rPr lang="id-ID" sz="1600" dirty="0"/>
              <a:t> dan </a:t>
            </a:r>
            <a:r>
              <a:rPr lang="id-ID" sz="1600" i="1" dirty="0"/>
              <a:t>recording</a:t>
            </a:r>
            <a:endParaRPr lang="id-ID" sz="1600" dirty="0"/>
          </a:p>
          <a:p>
            <a:pPr algn="just"/>
            <a:r>
              <a:rPr lang="id-ID" sz="1600" b="1" i="1" dirty="0" smtClean="0"/>
              <a:t>Interoperability</a:t>
            </a:r>
          </a:p>
          <a:p>
            <a:pPr marL="457177" lvl="1" indent="0" algn="just">
              <a:buNone/>
            </a:pPr>
            <a:r>
              <a:rPr lang="id-ID" sz="1600" dirty="0" smtClean="0"/>
              <a:t>Tidak membatasi </a:t>
            </a:r>
            <a:r>
              <a:rPr lang="id-ID" sz="1600" dirty="0"/>
              <a:t>tingkat jangkauan komunikasi dari sistem yang ada untuk terhubung secara lebih </a:t>
            </a:r>
            <a:r>
              <a:rPr lang="id-ID" sz="1600" dirty="0" smtClean="0"/>
              <a:t>luas. Contoh pengembangan videoconference </a:t>
            </a:r>
            <a:r>
              <a:rPr lang="id-ID" sz="1600" dirty="0"/>
              <a:t>di dunia ini.</a:t>
            </a:r>
          </a:p>
          <a:p>
            <a:pPr algn="just"/>
            <a:r>
              <a:rPr lang="id-ID" sz="1600" b="1" i="1" dirty="0"/>
              <a:t>Environmental </a:t>
            </a:r>
            <a:r>
              <a:rPr lang="id-ID" sz="1600" b="1" i="1" dirty="0" smtClean="0"/>
              <a:t>Excellence</a:t>
            </a:r>
          </a:p>
          <a:p>
            <a:pPr marL="457177" lvl="1" indent="0" algn="just">
              <a:buNone/>
            </a:pPr>
            <a:r>
              <a:rPr lang="id-ID" sz="1600" dirty="0" smtClean="0"/>
              <a:t>Tidak </a:t>
            </a:r>
            <a:r>
              <a:rPr lang="id-ID" sz="1600" dirty="0"/>
              <a:t>cuma ditentukan oleh bagusnya kualitas koneksi video dan audio tetapi juga kondisi lingkungan seperti ruangan untuk melakukan aktifitas</a:t>
            </a:r>
          </a:p>
        </p:txBody>
      </p:sp>
    </p:spTree>
    <p:extLst>
      <p:ext uri="{BB962C8B-B14F-4D97-AF65-F5344CB8AC3E}">
        <p14:creationId xmlns:p14="http://schemas.microsoft.com/office/powerpoint/2010/main" val="16782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b="1" dirty="0" smtClean="0">
                <a:solidFill>
                  <a:srgbClr val="FF0000"/>
                </a:solidFill>
              </a:rPr>
              <a:t>User </a:t>
            </a:r>
            <a:r>
              <a:rPr lang="en-US" sz="4400" b="1" dirty="0">
                <a:solidFill>
                  <a:srgbClr val="FF0000"/>
                </a:solidFill>
              </a:rPr>
              <a:t>Interfaces for Supporting Innovation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877202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Pendahuluan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Memelihara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Menyebarkan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yang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yang minimal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kreativitas</a:t>
            </a:r>
            <a:r>
              <a:rPr lang="en-US" sz="2000" dirty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seni</a:t>
            </a:r>
            <a:endParaRPr lang="en-US" sz="20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TI,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yang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kreatif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minimal,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penggunaan</a:t>
            </a:r>
            <a:r>
              <a:rPr lang="en-US" sz="2400" dirty="0"/>
              <a:t> viewer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pengajaran</a:t>
            </a:r>
            <a:r>
              <a:rPr lang="en-US" sz="2400" dirty="0"/>
              <a:t>, editing </a:t>
            </a:r>
            <a:r>
              <a:rPr lang="en-US" sz="2400" dirty="0" err="1"/>
              <a:t>foto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produk-produk</a:t>
            </a:r>
            <a:r>
              <a:rPr lang="en-US" sz="2400" dirty="0"/>
              <a:t> digital </a:t>
            </a:r>
            <a:r>
              <a:rPr lang="en-US" sz="2400" dirty="0" err="1"/>
              <a:t>lainnya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alat-alat</a:t>
            </a:r>
            <a:r>
              <a:rPr lang="en-US" sz="2400" dirty="0"/>
              <a:t> digital,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kreativitas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ditingkatkan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727123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b="1" dirty="0" err="1"/>
              <a:t>Perspektif</a:t>
            </a:r>
            <a:r>
              <a:rPr lang="en-US" sz="4800" b="1" dirty="0"/>
              <a:t> </a:t>
            </a:r>
            <a:r>
              <a:rPr lang="en-US" sz="4800" b="1" dirty="0" err="1"/>
              <a:t>dalam</a:t>
            </a:r>
            <a:r>
              <a:rPr lang="en-US" sz="4800" b="1" dirty="0"/>
              <a:t> </a:t>
            </a:r>
            <a:r>
              <a:rPr lang="en-US" sz="4800" b="1" dirty="0" err="1"/>
              <a:t>Kreativitas</a:t>
            </a:r>
            <a:endParaRPr lang="en-US" sz="48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sz="2000" dirty="0" err="1"/>
              <a:t>Terdapat</a:t>
            </a:r>
            <a:r>
              <a:rPr lang="en-US" sz="2000" dirty="0"/>
              <a:t> 3 </a:t>
            </a:r>
            <a:r>
              <a:rPr lang="en-US" sz="2000" dirty="0" err="1"/>
              <a:t>perspektif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kreativitas</a:t>
            </a:r>
            <a:r>
              <a:rPr lang="en-US" sz="2000" dirty="0"/>
              <a:t>:</a:t>
            </a:r>
          </a:p>
          <a:p>
            <a:pPr marL="268288" indent="-268288" algn="just">
              <a:lnSpc>
                <a:spcPct val="80000"/>
              </a:lnSpc>
              <a:buFontTx/>
              <a:buAutoNum type="arabicPeriod"/>
            </a:pPr>
            <a:r>
              <a:rPr lang="en-US" sz="2000" b="1" dirty="0" err="1"/>
              <a:t>Inspirationalists</a:t>
            </a:r>
            <a:endParaRPr lang="en-US" sz="2000" b="1" dirty="0"/>
          </a:p>
          <a:p>
            <a:pPr marL="444500" lvl="1" indent="-176213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menciptakan</a:t>
            </a:r>
            <a:r>
              <a:rPr lang="en-US" sz="1800" dirty="0"/>
              <a:t> </a:t>
            </a:r>
            <a:r>
              <a:rPr lang="en-US" sz="1800" dirty="0" err="1"/>
              <a:t>kreativitas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adanya</a:t>
            </a:r>
            <a:r>
              <a:rPr lang="en-US" sz="1800" dirty="0"/>
              <a:t> ‘</a:t>
            </a:r>
            <a:r>
              <a:rPr lang="en-US" sz="1800" dirty="0" err="1"/>
              <a:t>masalah</a:t>
            </a:r>
            <a:r>
              <a:rPr lang="en-US" sz="1800" dirty="0"/>
              <a:t>’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diakhiri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‘</a:t>
            </a:r>
            <a:r>
              <a:rPr lang="en-US" sz="1800" dirty="0" err="1"/>
              <a:t>evaluasi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perbaikan</a:t>
            </a:r>
            <a:r>
              <a:rPr lang="en-US" sz="1800" dirty="0"/>
              <a:t>’</a:t>
            </a:r>
          </a:p>
          <a:p>
            <a:pPr marL="444500" lvl="1" indent="-176213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Kreativitas</a:t>
            </a:r>
            <a:r>
              <a:rPr lang="en-US" sz="1800" dirty="0"/>
              <a:t> </a:t>
            </a:r>
            <a:r>
              <a:rPr lang="en-US" sz="1800" dirty="0" err="1"/>
              <a:t>didapatkan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i="1" dirty="0"/>
              <a:t>brainstorming</a:t>
            </a:r>
            <a:r>
              <a:rPr lang="en-US" sz="1800" dirty="0"/>
              <a:t>, </a:t>
            </a:r>
            <a:r>
              <a:rPr lang="en-US" sz="1800" i="1" dirty="0"/>
              <a:t>free association</a:t>
            </a:r>
            <a:r>
              <a:rPr lang="en-US" sz="1800" dirty="0"/>
              <a:t>, </a:t>
            </a:r>
            <a:r>
              <a:rPr lang="en-US" sz="1800" i="1" dirty="0"/>
              <a:t>lateral thinking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</a:t>
            </a:r>
            <a:r>
              <a:rPr lang="en-US" sz="1800" dirty="0" err="1"/>
              <a:t>pendapat</a:t>
            </a:r>
            <a:endParaRPr lang="en-US" sz="1800" dirty="0"/>
          </a:p>
          <a:p>
            <a:pPr marL="444500" lvl="1" indent="-176213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Contoh</a:t>
            </a:r>
            <a:r>
              <a:rPr lang="en-US" sz="1800" dirty="0"/>
              <a:t> software: </a:t>
            </a:r>
            <a:r>
              <a:rPr lang="en-US" sz="1800" dirty="0" err="1"/>
              <a:t>IdeaFisher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MindMapper</a:t>
            </a:r>
            <a:endParaRPr lang="en-US" sz="1800" dirty="0"/>
          </a:p>
          <a:p>
            <a:pPr marL="268288" indent="-268288" algn="just">
              <a:lnSpc>
                <a:spcPct val="80000"/>
              </a:lnSpc>
              <a:buFontTx/>
              <a:buAutoNum type="arabicPeriod"/>
            </a:pPr>
            <a:r>
              <a:rPr lang="en-US" sz="2000" b="1" dirty="0" err="1"/>
              <a:t>Structuralists</a:t>
            </a:r>
            <a:r>
              <a:rPr lang="en-US" sz="2000" b="1" dirty="0"/>
              <a:t> </a:t>
            </a:r>
          </a:p>
          <a:p>
            <a:pPr marL="444500" lvl="1" indent="-176213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Pemecahan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: (1)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, (2)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perencanaan</a:t>
            </a:r>
            <a:r>
              <a:rPr lang="en-US" sz="1800" dirty="0"/>
              <a:t>, (3) </a:t>
            </a:r>
            <a:r>
              <a:rPr lang="en-US" sz="1800" dirty="0" err="1"/>
              <a:t>melaksanakan</a:t>
            </a:r>
            <a:r>
              <a:rPr lang="en-US" sz="1800" dirty="0"/>
              <a:t> </a:t>
            </a:r>
            <a:r>
              <a:rPr lang="en-US" sz="1800" dirty="0" err="1"/>
              <a:t>perencanaan</a:t>
            </a:r>
            <a:r>
              <a:rPr lang="en-US" sz="1800" dirty="0"/>
              <a:t>, (4)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i="1" dirty="0"/>
              <a:t>feedback</a:t>
            </a:r>
            <a:endParaRPr lang="en-US" sz="1800" dirty="0"/>
          </a:p>
          <a:p>
            <a:pPr marL="444500" lvl="1" indent="-176213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Proses </a:t>
            </a: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ditunjukkan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animasi</a:t>
            </a:r>
            <a:r>
              <a:rPr lang="en-US" sz="1800" dirty="0"/>
              <a:t> visual,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i="1" dirty="0"/>
              <a:t>visual thinkers</a:t>
            </a:r>
            <a:endParaRPr lang="en-US" sz="1800" dirty="0"/>
          </a:p>
          <a:p>
            <a:pPr marL="268288" indent="-268288" algn="just">
              <a:lnSpc>
                <a:spcPct val="80000"/>
              </a:lnSpc>
              <a:buFontTx/>
              <a:buAutoNum type="arabicPeriod"/>
            </a:pPr>
            <a:r>
              <a:rPr lang="en-US" sz="2000" b="1" dirty="0" err="1"/>
              <a:t>Situationalist</a:t>
            </a:r>
            <a:endParaRPr lang="en-US" sz="2000" b="1" dirty="0"/>
          </a:p>
          <a:p>
            <a:pPr marL="444500" lvl="1" indent="-176213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memandang</a:t>
            </a:r>
            <a:r>
              <a:rPr lang="en-US" sz="1800" dirty="0"/>
              <a:t> </a:t>
            </a:r>
            <a:r>
              <a:rPr lang="en-US" sz="1800" dirty="0" err="1"/>
              <a:t>kreativitas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yang </a:t>
            </a:r>
            <a:r>
              <a:rPr lang="en-US" sz="1800" dirty="0" err="1"/>
              <a:t>melekat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komunitas</a:t>
            </a:r>
            <a:r>
              <a:rPr lang="en-US" sz="1800" dirty="0"/>
              <a:t> </a:t>
            </a:r>
            <a:r>
              <a:rPr lang="en-US" sz="1800" dirty="0" err="1"/>
              <a:t>praktis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yang </a:t>
            </a:r>
            <a:r>
              <a:rPr lang="en-US" sz="1800" dirty="0" err="1"/>
              <a:t>berbeda-beda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dipengaruhi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keluarga</a:t>
            </a:r>
            <a:r>
              <a:rPr lang="en-US" sz="1800" dirty="0"/>
              <a:t>, </a:t>
            </a:r>
            <a:r>
              <a:rPr lang="en-US" sz="1800" dirty="0" err="1"/>
              <a:t>pengajar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teman</a:t>
            </a:r>
            <a:endParaRPr lang="en-US" sz="1800" dirty="0"/>
          </a:p>
          <a:p>
            <a:pPr marL="444500" lvl="1" indent="-176213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800" dirty="0" err="1"/>
              <a:t>Kreativitas</a:t>
            </a:r>
            <a:r>
              <a:rPr lang="en-US" sz="1800" dirty="0"/>
              <a:t> </a:t>
            </a:r>
            <a:r>
              <a:rPr lang="en-US" sz="1800" dirty="0" err="1"/>
              <a:t>didapat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konsultasi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komunitasnya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menyebarkannya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orang lain yang </a:t>
            </a:r>
            <a:r>
              <a:rPr lang="en-US" sz="1800" dirty="0" err="1" smtClean="0"/>
              <a:t>membutuhkannya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0897642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Genex (Generating Excellence)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Diperkenalkan oleh Csikszentmihalyi’s tahun 1996</a:t>
            </a:r>
          </a:p>
          <a:p>
            <a:pPr>
              <a:lnSpc>
                <a:spcPct val="80000"/>
              </a:lnSpc>
            </a:pPr>
            <a:r>
              <a:rPr lang="en-US" sz="2800"/>
              <a:t>Cara lain untuk menciptakan kreativitas</a:t>
            </a:r>
          </a:p>
          <a:p>
            <a:pPr>
              <a:lnSpc>
                <a:spcPct val="80000"/>
              </a:lnSpc>
            </a:pPr>
            <a:r>
              <a:rPr lang="en-US" sz="2800"/>
              <a:t>Genex didasarkan pada pendekatan </a:t>
            </a:r>
            <a:r>
              <a:rPr lang="en-US" sz="2800" i="1"/>
              <a:t>situationalists</a:t>
            </a:r>
            <a:r>
              <a:rPr lang="en-US" sz="2800"/>
              <a:t> untuk mengembangkan internet dan software PC lainnya</a:t>
            </a:r>
          </a:p>
          <a:p>
            <a:pPr>
              <a:lnSpc>
                <a:spcPct val="80000"/>
              </a:lnSpc>
            </a:pPr>
            <a:r>
              <a:rPr lang="en-US" sz="2800"/>
              <a:t>Terdiri atas 4 tahapan, yaitu: </a:t>
            </a:r>
            <a:r>
              <a:rPr lang="en-US" sz="2800" i="1"/>
              <a:t>collect, relate, create, </a:t>
            </a:r>
            <a:r>
              <a:rPr lang="en-US" sz="2800"/>
              <a:t>dan </a:t>
            </a:r>
            <a:r>
              <a:rPr lang="en-US" sz="2800" i="1"/>
              <a:t>disseminate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Setiap tahapan ini tidak harus selalu diikuti, namun melihat kebutuhan di lapangan, misalkan langsung melakukan kreasi dan penyebaran produk/informasi</a:t>
            </a:r>
          </a:p>
        </p:txBody>
      </p:sp>
    </p:spTree>
    <p:extLst>
      <p:ext uri="{BB962C8B-B14F-4D97-AF65-F5344CB8AC3E}">
        <p14:creationId xmlns:p14="http://schemas.microsoft.com/office/powerpoint/2010/main" val="168203564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Tahapan</a:t>
            </a:r>
            <a:r>
              <a:rPr lang="en-US" sz="3200" b="1" dirty="0"/>
              <a:t> </a:t>
            </a:r>
            <a:r>
              <a:rPr lang="en-US" sz="3200" b="1" dirty="0" err="1"/>
              <a:t>Genex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14400" y="15240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Collect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914400" y="26670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Relate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914400" y="38100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Create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914400" y="49530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/>
              <a:t>Donate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200400" y="1524000"/>
            <a:ext cx="5181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Searching and browsing digital libraries, visualizing data and process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200400" y="2743200"/>
            <a:ext cx="525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Consulting with peers and mentors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200400" y="3657600"/>
            <a:ext cx="4648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Thinking by free associations, exploring solutions, composing artifacts and performance, reviewing and replaying session histories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200400" y="5119688"/>
            <a:ext cx="556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Disseminating results</a:t>
            </a: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1676400" y="2133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 sz="2000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1676400" y="3276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 sz="2000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1676400" y="4419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 sz="2000"/>
          </a:p>
        </p:txBody>
      </p:sp>
      <p:cxnSp>
        <p:nvCxnSpPr>
          <p:cNvPr id="6160" name="AutoShape 16"/>
          <p:cNvCxnSpPr>
            <a:cxnSpLocks noChangeShapeType="1"/>
            <a:stCxn id="6152" idx="1"/>
            <a:endCxn id="6151" idx="1"/>
          </p:cNvCxnSpPr>
          <p:nvPr/>
        </p:nvCxnSpPr>
        <p:spPr bwMode="auto">
          <a:xfrm rot="10800000" flipH="1">
            <a:off x="914400" y="4114800"/>
            <a:ext cx="1588" cy="1143000"/>
          </a:xfrm>
          <a:prstGeom prst="curvedConnector3">
            <a:avLst>
              <a:gd name="adj1" fmla="val -32400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17"/>
          <p:cNvCxnSpPr>
            <a:cxnSpLocks noChangeShapeType="1"/>
          </p:cNvCxnSpPr>
          <p:nvPr/>
        </p:nvCxnSpPr>
        <p:spPr bwMode="auto">
          <a:xfrm rot="10800000" flipH="1">
            <a:off x="914400" y="2971800"/>
            <a:ext cx="1588" cy="1143000"/>
          </a:xfrm>
          <a:prstGeom prst="curvedConnector3">
            <a:avLst>
              <a:gd name="adj1" fmla="val -32400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18"/>
          <p:cNvCxnSpPr>
            <a:cxnSpLocks noChangeShapeType="1"/>
          </p:cNvCxnSpPr>
          <p:nvPr/>
        </p:nvCxnSpPr>
        <p:spPr bwMode="auto">
          <a:xfrm rot="10800000" flipH="1">
            <a:off x="914400" y="1828800"/>
            <a:ext cx="1588" cy="1143000"/>
          </a:xfrm>
          <a:prstGeom prst="curvedConnector3">
            <a:avLst>
              <a:gd name="adj1" fmla="val -32400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682847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Searching and Browsing Digital Libraries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tradisional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kaya,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digital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i="1" dirty="0"/>
              <a:t>searching, browsing,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filtering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kreativitas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optimal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digital,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literatur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(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i="1" dirty="0"/>
              <a:t>bookmark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didisket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sejenisnya</a:t>
            </a:r>
            <a:r>
              <a:rPr lang="en-US" sz="2400" dirty="0"/>
              <a:t>)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451609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Consulting with Peers and Mentors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ide yang </a:t>
            </a:r>
            <a:r>
              <a:rPr lang="en-US" sz="3200" dirty="0" err="1"/>
              <a:t>kreatif</a:t>
            </a:r>
            <a:r>
              <a:rPr lang="en-US" sz="3200" dirty="0"/>
              <a:t>,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bertukar</a:t>
            </a:r>
            <a:r>
              <a:rPr lang="en-US" sz="3200" dirty="0"/>
              <a:t> </a:t>
            </a:r>
            <a:r>
              <a:rPr lang="en-US" sz="3200" dirty="0" err="1"/>
              <a:t>pikiran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konsultasi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teman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pihak</a:t>
            </a:r>
            <a:r>
              <a:rPr lang="en-US" sz="3200" dirty="0"/>
              <a:t> yang </a:t>
            </a:r>
            <a:r>
              <a:rPr lang="en-US" sz="3200" dirty="0" err="1"/>
              <a:t>pakar</a:t>
            </a:r>
            <a:r>
              <a:rPr lang="en-US" sz="3200" dirty="0"/>
              <a:t> di </a:t>
            </a:r>
            <a:r>
              <a:rPr lang="en-US" sz="3200" dirty="0" err="1"/>
              <a:t>bidangnya</a:t>
            </a:r>
            <a:r>
              <a:rPr lang="en-US" sz="3200" dirty="0"/>
              <a:t>, </a:t>
            </a:r>
            <a:r>
              <a:rPr lang="en-US" sz="3200" dirty="0" err="1"/>
              <a:t>melalui</a:t>
            </a:r>
            <a:r>
              <a:rPr lang="en-US" sz="3200" dirty="0"/>
              <a:t> </a:t>
            </a:r>
            <a:r>
              <a:rPr lang="en-US" sz="3200" dirty="0" err="1"/>
              <a:t>tatap</a:t>
            </a:r>
            <a:r>
              <a:rPr lang="en-US" sz="3200" dirty="0"/>
              <a:t> </a:t>
            </a:r>
            <a:r>
              <a:rPr lang="en-US" sz="3200" dirty="0" err="1"/>
              <a:t>muka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, email, </a:t>
            </a:r>
            <a:r>
              <a:rPr lang="en-US" sz="3200" dirty="0" err="1"/>
              <a:t>listservs</a:t>
            </a:r>
            <a:r>
              <a:rPr lang="en-US" sz="3200" dirty="0"/>
              <a:t>, newsgroups, </a:t>
            </a:r>
            <a:r>
              <a:rPr lang="en-US" sz="3200" dirty="0" err="1"/>
              <a:t>telepon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videoconferencing</a:t>
            </a:r>
          </a:p>
          <a:p>
            <a:pPr algn="just">
              <a:lnSpc>
                <a:spcPct val="80000"/>
              </a:lnSpc>
            </a:pPr>
            <a:r>
              <a:rPr lang="en-US" sz="3200" dirty="0"/>
              <a:t>Proses </a:t>
            </a:r>
            <a:r>
              <a:rPr lang="en-US" sz="3200" dirty="0" err="1"/>
              <a:t>konsultasi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err="1"/>
              <a:t>Inovator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masukan</a:t>
            </a:r>
            <a:endParaRPr lang="en-US" sz="28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selanjutnya</a:t>
            </a:r>
            <a:r>
              <a:rPr lang="en-US" sz="2800" dirty="0"/>
              <a:t>, </a:t>
            </a:r>
            <a:r>
              <a:rPr lang="en-US" sz="2800" dirty="0" err="1"/>
              <a:t>inovator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pertanyaan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yang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jawaban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/>
              <a:t>terbaik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59211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328830"/>
              </p:ext>
            </p:extLst>
          </p:nvPr>
        </p:nvGraphicFramePr>
        <p:xfrm>
          <a:off x="167099" y="1587081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252771"/>
              </p:ext>
            </p:extLst>
          </p:nvPr>
        </p:nvGraphicFramePr>
        <p:xfrm>
          <a:off x="4762500" y="1587081"/>
          <a:ext cx="4214401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Visualizing Data and Processes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 err="1"/>
              <a:t>Setelah</a:t>
            </a:r>
            <a:r>
              <a:rPr lang="en-US" sz="3200" dirty="0"/>
              <a:t> proses </a:t>
            </a:r>
            <a:r>
              <a:rPr lang="en-US" sz="3200" dirty="0" err="1"/>
              <a:t>konsultasi</a:t>
            </a:r>
            <a:r>
              <a:rPr lang="en-US" sz="3200" dirty="0"/>
              <a:t> </a:t>
            </a:r>
            <a:r>
              <a:rPr lang="en-US" sz="3200" dirty="0" err="1"/>
              <a:t>selesai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segera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visualiasasi</a:t>
            </a:r>
            <a:r>
              <a:rPr lang="en-US" sz="3200" dirty="0"/>
              <a:t> data yang </a:t>
            </a:r>
            <a:r>
              <a:rPr lang="en-US" sz="3200" dirty="0" err="1"/>
              <a:t>dibutuhkan</a:t>
            </a:r>
            <a:r>
              <a:rPr lang="en-US" sz="3200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 </a:t>
            </a:r>
            <a:r>
              <a:rPr lang="en-US" sz="3200" dirty="0" err="1"/>
              <a:t>prosesnya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diproduksi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endParaRPr lang="en-US" sz="3200" dirty="0"/>
          </a:p>
          <a:p>
            <a:pPr algn="just">
              <a:lnSpc>
                <a:spcPct val="90000"/>
              </a:lnSpc>
            </a:pPr>
            <a:r>
              <a:rPr lang="en-US" sz="3200" dirty="0" err="1"/>
              <a:t>Visualisasi</a:t>
            </a:r>
            <a:r>
              <a:rPr lang="en-US" sz="3200" dirty="0"/>
              <a:t> data </a:t>
            </a:r>
            <a:r>
              <a:rPr lang="en-US" sz="3200" dirty="0" err="1"/>
              <a:t>ibarat</a:t>
            </a:r>
            <a:r>
              <a:rPr lang="en-US" sz="3200" dirty="0"/>
              <a:t> </a:t>
            </a:r>
            <a:r>
              <a:rPr lang="en-US" sz="3200" dirty="0" err="1"/>
              <a:t>mencari</a:t>
            </a:r>
            <a:r>
              <a:rPr lang="en-US" sz="3200" dirty="0"/>
              <a:t> </a:t>
            </a:r>
            <a:r>
              <a:rPr lang="en-US" sz="3200" dirty="0" err="1"/>
              <a:t>komponen-komponen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 yang </a:t>
            </a:r>
            <a:r>
              <a:rPr lang="en-US" sz="3200" dirty="0" err="1"/>
              <a:t>dibutuhkan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pembuatan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endParaRPr lang="en-US" sz="3200" dirty="0"/>
          </a:p>
          <a:p>
            <a:pPr algn="just">
              <a:lnSpc>
                <a:spcPct val="90000"/>
              </a:lnSpc>
            </a:pPr>
            <a:r>
              <a:rPr lang="en-US" sz="3200" dirty="0" err="1"/>
              <a:t>Sedangkan</a:t>
            </a:r>
            <a:r>
              <a:rPr lang="en-US" sz="3200" dirty="0"/>
              <a:t> proses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bagaimana</a:t>
            </a:r>
            <a:r>
              <a:rPr lang="en-US" sz="3200" dirty="0"/>
              <a:t> </a:t>
            </a:r>
            <a:r>
              <a:rPr lang="en-US" sz="3200" dirty="0" err="1"/>
              <a:t>urutan</a:t>
            </a:r>
            <a:r>
              <a:rPr lang="en-US" sz="3200" dirty="0"/>
              <a:t> </a:t>
            </a:r>
            <a:r>
              <a:rPr lang="en-US" sz="3200" dirty="0" err="1"/>
              <a:t>langkah-langkah</a:t>
            </a:r>
            <a:r>
              <a:rPr lang="en-US" sz="3200" dirty="0"/>
              <a:t> yang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ditempuh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pembuatan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,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langkah</a:t>
            </a:r>
            <a:r>
              <a:rPr lang="en-US" sz="3200" dirty="0"/>
              <a:t> A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langkah</a:t>
            </a:r>
            <a:r>
              <a:rPr lang="en-US" sz="3200" dirty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5144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b="1" dirty="0"/>
              <a:t>Thinking by Free Associations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Kreativitas</a:t>
            </a:r>
            <a:r>
              <a:rPr lang="en-US" sz="3200" dirty="0"/>
              <a:t> </a:t>
            </a:r>
            <a:r>
              <a:rPr lang="en-US" sz="3200" dirty="0" err="1"/>
              <a:t>membutuhkan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pemikiran</a:t>
            </a:r>
            <a:r>
              <a:rPr lang="en-US" sz="3200" dirty="0"/>
              <a:t> yang </a:t>
            </a:r>
            <a:r>
              <a:rPr lang="en-US" sz="3200" dirty="0" err="1"/>
              <a:t>berasal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gabungan</a:t>
            </a:r>
            <a:r>
              <a:rPr lang="en-US" sz="3200" dirty="0"/>
              <a:t> </a:t>
            </a:r>
            <a:r>
              <a:rPr lang="en-US" sz="3200" dirty="0" err="1"/>
              <a:t>berbagai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yang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bebas</a:t>
            </a:r>
            <a:endParaRPr lang="en-US" sz="3200" dirty="0"/>
          </a:p>
          <a:p>
            <a:pPr algn="just"/>
            <a:r>
              <a:rPr lang="en-US" sz="3200" dirty="0" err="1"/>
              <a:t>Kreator</a:t>
            </a:r>
            <a:r>
              <a:rPr lang="en-US" sz="3200" dirty="0"/>
              <a:t> </a:t>
            </a:r>
            <a:r>
              <a:rPr lang="en-US" sz="3200" dirty="0" err="1"/>
              <a:t>diharapkan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takut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yang lain, 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hal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gabungan</a:t>
            </a:r>
            <a:r>
              <a:rPr lang="en-US" sz="3200" dirty="0"/>
              <a:t> </a:t>
            </a:r>
            <a:r>
              <a:rPr lang="en-US" sz="3200" dirty="0" err="1"/>
              <a:t>sesuatu</a:t>
            </a:r>
            <a:r>
              <a:rPr lang="en-US" sz="3200" dirty="0"/>
              <a:t> yang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belum</a:t>
            </a:r>
            <a:r>
              <a:rPr lang="en-US" sz="3200" dirty="0"/>
              <a:t> </a:t>
            </a:r>
            <a:r>
              <a:rPr lang="en-US" sz="3200" dirty="0" err="1"/>
              <a:t>pernah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sebelumnya</a:t>
            </a:r>
            <a:r>
              <a:rPr lang="en-US" sz="3200" dirty="0"/>
              <a:t>. </a:t>
            </a:r>
            <a:r>
              <a:rPr lang="en-US" sz="3200" dirty="0" err="1"/>
              <a:t>Gabungan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 </a:t>
            </a:r>
            <a:r>
              <a:rPr lang="en-US" sz="3200" dirty="0" err="1"/>
              <a:t>dianggap</a:t>
            </a:r>
            <a:r>
              <a:rPr lang="en-US" sz="3200" dirty="0"/>
              <a:t> </a:t>
            </a:r>
            <a:r>
              <a:rPr lang="en-US" sz="3200" dirty="0" err="1"/>
              <a:t>melawan</a:t>
            </a:r>
            <a:r>
              <a:rPr lang="en-US" sz="3200" dirty="0"/>
              <a:t> </a:t>
            </a:r>
            <a:r>
              <a:rPr lang="en-US" sz="3200" dirty="0" err="1"/>
              <a:t>arus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mengikuti</a:t>
            </a:r>
            <a:r>
              <a:rPr lang="en-US" sz="3200" dirty="0"/>
              <a:t> </a:t>
            </a:r>
            <a:r>
              <a:rPr lang="en-US" sz="3200" dirty="0" err="1"/>
              <a:t>kaidah</a:t>
            </a:r>
            <a:r>
              <a:rPr lang="en-US" sz="3200" dirty="0"/>
              <a:t> </a:t>
            </a:r>
            <a:r>
              <a:rPr lang="en-US" sz="3200" dirty="0" err="1"/>
              <a:t>baku</a:t>
            </a:r>
            <a:r>
              <a:rPr lang="en-US" sz="3200" dirty="0"/>
              <a:t> yang </a:t>
            </a:r>
            <a:r>
              <a:rPr lang="en-US" sz="3200" dirty="0" err="1"/>
              <a:t>ditetapkan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60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Exploring Solutions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/>
              <a:t>Ibarat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kertas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pensil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peralatan</a:t>
            </a:r>
            <a:r>
              <a:rPr lang="en-US" sz="2400" dirty="0"/>
              <a:t> software yang </a:t>
            </a:r>
            <a:r>
              <a:rPr lang="en-US" sz="2400" dirty="0" err="1"/>
              <a:t>ada</a:t>
            </a:r>
            <a:r>
              <a:rPr lang="en-US" sz="2400" dirty="0"/>
              <a:t> (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piranti-piranti</a:t>
            </a:r>
            <a:r>
              <a:rPr lang="en-US" sz="2400" dirty="0"/>
              <a:t> </a:t>
            </a:r>
            <a:r>
              <a:rPr lang="en-US" sz="2400" dirty="0" err="1"/>
              <a:t>interaktif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),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eksplorasi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iklan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web site,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perbaikan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segera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user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Contoh</a:t>
            </a:r>
            <a:r>
              <a:rPr lang="en-US" sz="2400" dirty="0"/>
              <a:t> software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eksplorasi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diantaranya</a:t>
            </a:r>
            <a:r>
              <a:rPr lang="en-US" sz="2400" dirty="0"/>
              <a:t>: SimCity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perencanaan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software </a:t>
            </a:r>
            <a:r>
              <a:rPr lang="en-US" sz="2400" dirty="0" err="1"/>
              <a:t>simulasi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1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Composing Artifacts and Performance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/>
              <a:t>Software yang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sekarang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memungkinkan</a:t>
            </a:r>
            <a:r>
              <a:rPr lang="en-US" sz="3200" dirty="0"/>
              <a:t> user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menciptakan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yang </a:t>
            </a:r>
            <a:r>
              <a:rPr lang="en-US" sz="3200" dirty="0" err="1"/>
              <a:t>diinginkan</a:t>
            </a:r>
            <a:r>
              <a:rPr lang="en-US" sz="3200" dirty="0"/>
              <a:t>, </a:t>
            </a:r>
            <a:r>
              <a:rPr lang="en-US" sz="3200" dirty="0" err="1"/>
              <a:t>bahkan</a:t>
            </a:r>
            <a:r>
              <a:rPr lang="en-US" sz="3200" dirty="0"/>
              <a:t>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bantuan</a:t>
            </a:r>
            <a:r>
              <a:rPr lang="en-US" sz="3200" dirty="0"/>
              <a:t>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profesional</a:t>
            </a:r>
            <a:r>
              <a:rPr lang="en-US" sz="3200" dirty="0"/>
              <a:t> di </a:t>
            </a:r>
            <a:r>
              <a:rPr lang="en-US" sz="3200" dirty="0" err="1"/>
              <a:t>bidangnya</a:t>
            </a:r>
            <a:r>
              <a:rPr lang="en-US" sz="3200" dirty="0"/>
              <a:t>, </a:t>
            </a:r>
            <a:r>
              <a:rPr lang="en-US" sz="3200" dirty="0" err="1"/>
              <a:t>mis</a:t>
            </a:r>
            <a:r>
              <a:rPr lang="en-US" sz="3200" dirty="0"/>
              <a:t>: </a:t>
            </a:r>
            <a:r>
              <a:rPr lang="en-US" sz="3200" dirty="0" err="1"/>
              <a:t>pembuatan</a:t>
            </a:r>
            <a:r>
              <a:rPr lang="en-US" sz="3200" dirty="0"/>
              <a:t> </a:t>
            </a:r>
            <a:r>
              <a:rPr lang="en-US" sz="3200" dirty="0" err="1"/>
              <a:t>iklan</a:t>
            </a:r>
            <a:r>
              <a:rPr lang="en-US" sz="3200" dirty="0"/>
              <a:t>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bantuan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profesional</a:t>
            </a:r>
            <a:r>
              <a:rPr lang="en-US" sz="3200" dirty="0"/>
              <a:t> </a:t>
            </a:r>
            <a:r>
              <a:rPr lang="en-US" sz="3200" dirty="0" err="1"/>
              <a:t>iklan</a:t>
            </a:r>
            <a:endParaRPr lang="en-US" sz="3200" dirty="0"/>
          </a:p>
          <a:p>
            <a:pPr algn="just">
              <a:lnSpc>
                <a:spcPct val="80000"/>
              </a:lnSpc>
            </a:pPr>
            <a:r>
              <a:rPr lang="en-US" sz="3200" dirty="0" err="1"/>
              <a:t>Contoh</a:t>
            </a:r>
            <a:r>
              <a:rPr lang="en-US" sz="3200" dirty="0"/>
              <a:t> software yang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: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i="1" dirty="0"/>
              <a:t>Word processor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</a:t>
            </a:r>
            <a:r>
              <a:rPr lang="en-US" sz="2800" dirty="0" err="1"/>
              <a:t>iklan</a:t>
            </a:r>
            <a:r>
              <a:rPr lang="en-US" sz="2800" dirty="0"/>
              <a:t>,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penjualan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endParaRPr lang="en-US" sz="28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Adobe </a:t>
            </a:r>
            <a:r>
              <a:rPr lang="en-US" sz="2800" dirty="0" err="1"/>
              <a:t>PhotoDeluxe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edit </a:t>
            </a:r>
            <a:r>
              <a:rPr lang="en-US" sz="2800" dirty="0" err="1"/>
              <a:t>gambar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foto</a:t>
            </a:r>
            <a:r>
              <a:rPr lang="en-US" sz="2800" dirty="0"/>
              <a:t>,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meniru</a:t>
            </a:r>
            <a:r>
              <a:rPr lang="en-US" sz="2800" dirty="0"/>
              <a:t> </a:t>
            </a:r>
            <a:r>
              <a:rPr lang="en-US" sz="2800" dirty="0" err="1"/>
              <a:t>lukisan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aslinya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di print di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kanvas</a:t>
            </a: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82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Reviewing and Replaying Session Histories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kemampuan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software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ulang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sebelumnya</a:t>
            </a:r>
            <a:endParaRPr lang="en-US" sz="3200" dirty="0"/>
          </a:p>
          <a:p>
            <a:pPr algn="just"/>
            <a:r>
              <a:rPr lang="en-US" sz="3200" dirty="0" err="1"/>
              <a:t>Mis</a:t>
            </a:r>
            <a:r>
              <a:rPr lang="en-US" sz="3200" dirty="0"/>
              <a:t>: </a:t>
            </a:r>
            <a:r>
              <a:rPr lang="en-US" sz="3200" dirty="0" err="1"/>
              <a:t>kemampuan</a:t>
            </a:r>
            <a:r>
              <a:rPr lang="en-US" sz="3200" dirty="0"/>
              <a:t> software internet yang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tentang</a:t>
            </a:r>
            <a:r>
              <a:rPr lang="en-US" sz="3200" dirty="0"/>
              <a:t> </a:t>
            </a:r>
            <a:r>
              <a:rPr lang="en-US" sz="3200" dirty="0" err="1"/>
              <a:t>alamat</a:t>
            </a:r>
            <a:r>
              <a:rPr lang="en-US" sz="3200" dirty="0"/>
              <a:t> web site </a:t>
            </a: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buka</a:t>
            </a:r>
            <a:r>
              <a:rPr lang="en-US" sz="3200" dirty="0"/>
              <a:t> </a:t>
            </a:r>
            <a:r>
              <a:rPr lang="en-US" sz="3200" dirty="0" err="1"/>
              <a:t>sebelumnya</a:t>
            </a:r>
            <a:r>
              <a:rPr lang="en-US" sz="3200" dirty="0"/>
              <a:t>,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membuka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web site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cepat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13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Disseminating Results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/>
              <a:t>Penyebaran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media internet, digital library, e-mail, newsgroup, </a:t>
            </a:r>
            <a:r>
              <a:rPr lang="en-US" sz="3600" dirty="0" err="1"/>
              <a:t>jurnal</a:t>
            </a:r>
            <a:r>
              <a:rPr lang="en-US" sz="3600" dirty="0"/>
              <a:t> online, </a:t>
            </a:r>
            <a:r>
              <a:rPr lang="en-US" sz="3600" dirty="0" err="1"/>
              <a:t>galery</a:t>
            </a:r>
            <a:r>
              <a:rPr lang="en-US" sz="3600" dirty="0"/>
              <a:t> digital, </a:t>
            </a:r>
            <a:r>
              <a:rPr lang="en-US" sz="3600" dirty="0" err="1"/>
              <a:t>dll</a:t>
            </a:r>
            <a:r>
              <a:rPr lang="en-US" sz="3600" dirty="0"/>
              <a:t> </a:t>
            </a:r>
          </a:p>
          <a:p>
            <a:pPr algn="just"/>
            <a:r>
              <a:rPr lang="en-US" sz="3600" dirty="0" err="1"/>
              <a:t>Melalui</a:t>
            </a:r>
            <a:r>
              <a:rPr lang="en-US" sz="3600" dirty="0"/>
              <a:t> media </a:t>
            </a:r>
            <a:r>
              <a:rPr lang="en-US" sz="3600" dirty="0" err="1"/>
              <a:t>ini</a:t>
            </a:r>
            <a:r>
              <a:rPr lang="en-US" sz="3600" dirty="0"/>
              <a:t>, </a:t>
            </a:r>
            <a:r>
              <a:rPr lang="en-US" sz="3600" dirty="0" err="1"/>
              <a:t>diharapkan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yang </a:t>
            </a:r>
            <a:r>
              <a:rPr lang="en-US" sz="3600" dirty="0" err="1"/>
              <a:t>dihasilkan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diakses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/>
              <a:t>sebanyak</a:t>
            </a:r>
            <a:r>
              <a:rPr lang="en-US" sz="3600" dirty="0"/>
              <a:t> </a:t>
            </a:r>
            <a:r>
              <a:rPr lang="en-US" sz="3600" dirty="0" err="1"/>
              <a:t>mungkin</a:t>
            </a:r>
            <a:r>
              <a:rPr lang="en-US" sz="3600" dirty="0"/>
              <a:t> user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sebagian</a:t>
            </a:r>
            <a:r>
              <a:rPr lang="en-US" sz="3600" dirty="0"/>
              <a:t> </a:t>
            </a:r>
            <a:r>
              <a:rPr lang="en-US" sz="3600" dirty="0" err="1"/>
              <a:t>kecil</a:t>
            </a:r>
            <a:r>
              <a:rPr lang="en-US" sz="3600" dirty="0"/>
              <a:t> user </a:t>
            </a:r>
            <a:r>
              <a:rPr lang="en-US" sz="3600" dirty="0" err="1"/>
              <a:t>saja</a:t>
            </a:r>
            <a:endParaRPr lang="en-US" sz="36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574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9" y="1802752"/>
            <a:ext cx="8778231" cy="4854536"/>
          </a:xfrm>
        </p:spPr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Sistem Multimedia</a:t>
            </a:r>
          </a:p>
          <a:p>
            <a:pPr marL="463550" lvl="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User Interfaces for Supporting Innovation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Kebutuhan 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4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>
                <a:solidFill>
                  <a:srgbClr val="FF0000"/>
                </a:solidFill>
              </a:rPr>
              <a:t>Sistem </a:t>
            </a:r>
            <a:r>
              <a:rPr lang="id-ID" b="1" dirty="0" smtClean="0">
                <a:solidFill>
                  <a:srgbClr val="FF0000"/>
                </a:solidFill>
              </a:rPr>
              <a:t>Multimedia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92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Multimedia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Multimedia, yang juga banyak dikenal dengan istilah many-media, </a:t>
            </a:r>
            <a:endParaRPr lang="id-ID" dirty="0" smtClean="0"/>
          </a:p>
          <a:p>
            <a:pPr algn="just"/>
            <a:r>
              <a:rPr lang="id-ID" dirty="0" smtClean="0"/>
              <a:t>secara sederhana dihubungkan </a:t>
            </a:r>
            <a:r>
              <a:rPr lang="id-ID" dirty="0"/>
              <a:t>dengan utilisasi (pendaya-gunaan) dari media atau kombinasi dari </a:t>
            </a:r>
            <a:r>
              <a:rPr lang="id-ID" dirty="0" smtClean="0"/>
              <a:t>media-media </a:t>
            </a:r>
            <a:r>
              <a:rPr lang="id-ID" dirty="0"/>
              <a:t>yang tepat untuk topik tertentu dalam rangka untuk memaksimalkan </a:t>
            </a:r>
            <a:r>
              <a:rPr lang="id-ID" dirty="0" smtClean="0"/>
              <a:t>kelancaran komunikasi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8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Generasi pertama dari aplikasi multimedia adalah berdasarkan static video disk sources.</a:t>
            </a:r>
          </a:p>
          <a:p>
            <a:pPr algn="just"/>
            <a:r>
              <a:rPr lang="id-ID" dirty="0"/>
              <a:t>G</a:t>
            </a:r>
            <a:r>
              <a:rPr lang="id-ID" dirty="0" smtClean="0"/>
              <a:t>enerasi </a:t>
            </a:r>
            <a:r>
              <a:rPr lang="id-ID" dirty="0"/>
              <a:t>kedua dari aplikasi multimedia memiliki kemampuan untuk </a:t>
            </a:r>
            <a:r>
              <a:rPr lang="id-ID" dirty="0" smtClean="0"/>
              <a:t>membuat dan </a:t>
            </a:r>
            <a:r>
              <a:rPr lang="id-ID" dirty="0"/>
              <a:t>menyimpan image dan video dari user.  </a:t>
            </a:r>
            <a:endParaRPr lang="id-ID" dirty="0" smtClean="0"/>
          </a:p>
          <a:p>
            <a:pPr algn="just"/>
            <a:r>
              <a:rPr lang="id-ID" dirty="0" smtClean="0"/>
              <a:t>Saat </a:t>
            </a:r>
            <a:r>
              <a:rPr lang="id-ID" dirty="0"/>
              <a:t>ini sistem multimedia sudah </a:t>
            </a:r>
            <a:r>
              <a:rPr lang="id-ID" dirty="0" smtClean="0"/>
              <a:t>memiliki fasilitas </a:t>
            </a:r>
            <a:r>
              <a:rPr lang="id-ID" dirty="0"/>
              <a:t>lengkap mulai dari text, grafik, still pictures, animation, motion video </a:t>
            </a:r>
            <a:r>
              <a:rPr lang="id-ID" dirty="0" smtClean="0"/>
              <a:t>dan kumpulan </a:t>
            </a:r>
            <a:r>
              <a:rPr lang="id-ID" dirty="0"/>
              <a:t>suara / sound effects.</a:t>
            </a:r>
          </a:p>
        </p:txBody>
      </p:sp>
    </p:spTree>
    <p:extLst>
      <p:ext uri="{BB962C8B-B14F-4D97-AF65-F5344CB8AC3E}">
        <p14:creationId xmlns:p14="http://schemas.microsoft.com/office/powerpoint/2010/main" val="4796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 Domain Aplikasi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 smtClean="0"/>
              <a:t>Education</a:t>
            </a:r>
            <a:endParaRPr lang="id-ID" sz="4000" dirty="0"/>
          </a:p>
          <a:p>
            <a:pPr algn="just"/>
            <a:r>
              <a:rPr lang="id-ID" sz="4000" dirty="0" smtClean="0"/>
              <a:t>Entertainment</a:t>
            </a:r>
            <a:endParaRPr lang="id-ID" sz="4000" dirty="0"/>
          </a:p>
          <a:p>
            <a:pPr algn="just"/>
            <a:r>
              <a:rPr lang="id-ID" sz="4000" dirty="0" smtClean="0"/>
              <a:t>Information </a:t>
            </a:r>
            <a:r>
              <a:rPr lang="id-ID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0910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Jenis-jenis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id-ID" dirty="0" smtClean="0"/>
              <a:t>Sound</a:t>
            </a:r>
          </a:p>
          <a:p>
            <a:r>
              <a:rPr lang="id-ID" dirty="0" smtClean="0"/>
              <a:t>Non-speech</a:t>
            </a:r>
          </a:p>
          <a:p>
            <a:r>
              <a:rPr lang="id-ID" dirty="0" smtClean="0"/>
              <a:t>Natural sounds (auditory icons)</a:t>
            </a:r>
          </a:p>
          <a:p>
            <a:r>
              <a:rPr lang="id-ID" dirty="0" smtClean="0"/>
              <a:t>Artificial sounds (earcons)</a:t>
            </a:r>
          </a:p>
          <a:p>
            <a:r>
              <a:rPr lang="id-ID" dirty="0" smtClean="0"/>
              <a:t>Speech</a:t>
            </a:r>
          </a:p>
          <a:p>
            <a:r>
              <a:rPr lang="id-ID" dirty="0" smtClean="0"/>
              <a:t>Music</a:t>
            </a:r>
          </a:p>
          <a:p>
            <a:r>
              <a:rPr lang="id-ID" dirty="0" smtClean="0"/>
              <a:t>Visual</a:t>
            </a:r>
          </a:p>
          <a:p>
            <a:r>
              <a:rPr lang="id-ID" dirty="0" smtClean="0"/>
              <a:t>Text</a:t>
            </a:r>
          </a:p>
          <a:p>
            <a:r>
              <a:rPr lang="id-ID" dirty="0" smtClean="0"/>
              <a:t>Grafik</a:t>
            </a:r>
          </a:p>
          <a:p>
            <a:r>
              <a:rPr lang="id-ID" dirty="0" smtClean="0"/>
              <a:t>Diagram</a:t>
            </a:r>
          </a:p>
          <a:p>
            <a:r>
              <a:rPr lang="id-ID" dirty="0" smtClean="0"/>
              <a:t>Tabel</a:t>
            </a:r>
          </a:p>
          <a:p>
            <a:r>
              <a:rPr lang="id-ID" dirty="0" smtClean="0"/>
              <a:t>Gambar</a:t>
            </a:r>
          </a:p>
          <a:p>
            <a:r>
              <a:rPr lang="id-ID" dirty="0" smtClean="0"/>
              <a:t>Gambar bergerak</a:t>
            </a:r>
          </a:p>
          <a:p>
            <a:r>
              <a:rPr lang="id-ID" dirty="0" smtClean="0"/>
              <a:t>Diagram animasi</a:t>
            </a:r>
          </a:p>
          <a:p>
            <a:r>
              <a:rPr lang="id-ID" dirty="0" smtClean="0"/>
              <a:t>Mixed mode</a:t>
            </a:r>
          </a:p>
          <a:p>
            <a:r>
              <a:rPr lang="id-ID" dirty="0" smtClean="0"/>
              <a:t>Film</a:t>
            </a:r>
          </a:p>
          <a:p>
            <a:r>
              <a:rPr lang="id-ID" dirty="0" smtClean="0"/>
              <a:t>Tv</a:t>
            </a:r>
          </a:p>
          <a:p>
            <a:r>
              <a:rPr lang="id-ID" dirty="0" smtClean="0"/>
              <a:t>dll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76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Sistem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Dalam mendesain suatu sistem media, terdapat tiga hal pokok yang </a:t>
            </a:r>
            <a:r>
              <a:rPr lang="id-ID" sz="3600" dirty="0" smtClean="0"/>
              <a:t>harus dipertimbangkan</a:t>
            </a:r>
            <a:r>
              <a:rPr lang="id-ID" sz="3600" dirty="0"/>
              <a:t>, yaitu</a:t>
            </a:r>
            <a:r>
              <a:rPr lang="id-ID" sz="36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/>
              <a:t>Media yang paling tepat untuk suatu task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Lingkungan </a:t>
            </a:r>
            <a:r>
              <a:rPr lang="id-ID" sz="3200" dirty="0"/>
              <a:t>(environment) yang tepat untuk media tersebut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Efek </a:t>
            </a:r>
            <a:r>
              <a:rPr lang="id-ID" sz="3200" dirty="0"/>
              <a:t>yang diharapkan dengan mengkombinasikan media-media tersebut.</a:t>
            </a:r>
          </a:p>
        </p:txBody>
      </p:sp>
    </p:spTree>
    <p:extLst>
      <p:ext uri="{BB962C8B-B14F-4D97-AF65-F5344CB8AC3E}">
        <p14:creationId xmlns:p14="http://schemas.microsoft.com/office/powerpoint/2010/main" val="4990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9090</TotalTime>
  <Words>1581</Words>
  <Application>Microsoft Office PowerPoint</Application>
  <PresentationFormat>On-screen Show (4:3)</PresentationFormat>
  <Paragraphs>219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INTERAKSI MANUSIA DAN KOMPUTER 14. Sistem Multimedia User Interfaces for Supporting Innovation</vt:lpstr>
      <vt:lpstr>Pokok Bahasan</vt:lpstr>
      <vt:lpstr>01. Pendahuluan</vt:lpstr>
      <vt:lpstr>Sistem Multimedia</vt:lpstr>
      <vt:lpstr>Multimedia</vt:lpstr>
      <vt:lpstr>Multimedia</vt:lpstr>
      <vt:lpstr> Domain Aplikasi Multimedia</vt:lpstr>
      <vt:lpstr>Jenis-jenis media</vt:lpstr>
      <vt:lpstr>Desain Sistem Multimedia</vt:lpstr>
      <vt:lpstr>Pedoman Memilih Media, Deatherage</vt:lpstr>
      <vt:lpstr>Prinsip mendesain interface sistem Multimedia</vt:lpstr>
      <vt:lpstr>Prinsip Dasar Teknologi TelePresence TANDBERG</vt:lpstr>
      <vt:lpstr>User Interfaces for Supporting Innovation</vt:lpstr>
      <vt:lpstr>Pendahuluan</vt:lpstr>
      <vt:lpstr>Perspektif dalam Kreativitas</vt:lpstr>
      <vt:lpstr>Genex (Generating Excellence)</vt:lpstr>
      <vt:lpstr>Tahapan Genex</vt:lpstr>
      <vt:lpstr>Searching and Browsing Digital Libraries</vt:lpstr>
      <vt:lpstr>Consulting with Peers and Mentors</vt:lpstr>
      <vt:lpstr>Visualizing Data and Processes</vt:lpstr>
      <vt:lpstr>Thinking by Free Associations</vt:lpstr>
      <vt:lpstr>Exploring Solutions</vt:lpstr>
      <vt:lpstr>Composing Artifacts and Performance</vt:lpstr>
      <vt:lpstr>Reviewing and Replaying Session Histories</vt:lpstr>
      <vt:lpstr>Disseminating Results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</cp:lastModifiedBy>
  <cp:revision>2763</cp:revision>
  <dcterms:created xsi:type="dcterms:W3CDTF">2016-09-02T03:38:50Z</dcterms:created>
  <dcterms:modified xsi:type="dcterms:W3CDTF">2019-05-13T16:59:13Z</dcterms:modified>
</cp:coreProperties>
</file>