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407" r:id="rId3"/>
    <p:sldId id="427" r:id="rId4"/>
    <p:sldId id="414" r:id="rId5"/>
    <p:sldId id="517" r:id="rId6"/>
    <p:sldId id="555" r:id="rId7"/>
    <p:sldId id="534" r:id="rId8"/>
    <p:sldId id="559" r:id="rId9"/>
    <p:sldId id="558" r:id="rId10"/>
    <p:sldId id="556" r:id="rId11"/>
    <p:sldId id="560" r:id="rId12"/>
    <p:sldId id="561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54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498" r:id="rId34"/>
    <p:sldId id="519" r:id="rId35"/>
    <p:sldId id="520" r:id="rId36"/>
    <p:sldId id="521" r:id="rId37"/>
    <p:sldId id="510" r:id="rId38"/>
    <p:sldId id="562" r:id="rId39"/>
    <p:sldId id="563" r:id="rId40"/>
    <p:sldId id="512" r:id="rId41"/>
    <p:sldId id="507" r:id="rId42"/>
    <p:sldId id="499" r:id="rId43"/>
    <p:sldId id="503" r:id="rId44"/>
    <p:sldId id="504" r:id="rId45"/>
    <p:sldId id="505" r:id="rId46"/>
    <p:sldId id="4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Pengoperasian Mouse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Sistem Menu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Editor Kursor Mouse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DA3F-8434-43A2-B13E-27033331DD8C}" type="datetimeFigureOut">
              <a:rPr lang="en-US"/>
              <a:pPr>
                <a:defRPr/>
              </a:pPr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E724-E132-4238-830F-097572C7F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5423" y="365125"/>
            <a:ext cx="309707" cy="1325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1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5.xml"/><Relationship Id="rId5" Type="http://schemas.openxmlformats.org/officeDocument/2006/relationships/slide" Target="slide43.xml"/><Relationship Id="rId4" Type="http://schemas.openxmlformats.org/officeDocument/2006/relationships/slide" Target="slide4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444500" algn="just">
              <a:defRPr/>
            </a:pPr>
            <a:r>
              <a:rPr lang="en-US" sz="2500" b="1" dirty="0" err="1" smtClean="0"/>
              <a:t>Peralatan</a:t>
            </a:r>
            <a:r>
              <a:rPr lang="id-ID" sz="2500" b="1" dirty="0"/>
              <a:t>/sistem </a:t>
            </a:r>
            <a:r>
              <a:rPr lang="id-ID" sz="2500" b="1" dirty="0" smtClean="0"/>
              <a:t>didesain memperhatikan</a:t>
            </a:r>
            <a:r>
              <a:rPr lang="id-ID" sz="2500" dirty="0" smtClean="0"/>
              <a:t> dan </a:t>
            </a:r>
            <a:r>
              <a:rPr lang="id-ID" sz="2500" b="1" dirty="0"/>
              <a:t>menghargai pekerjaan </a:t>
            </a:r>
            <a:r>
              <a:rPr lang="id-ID" sz="2500" b="1" dirty="0" smtClean="0"/>
              <a:t>orang sehari-hari</a:t>
            </a:r>
          </a:p>
          <a:p>
            <a:pPr marL="444500" indent="-444500" algn="just">
              <a:defRPr/>
            </a:pPr>
            <a:r>
              <a:rPr lang="en-US" sz="2500" b="1" dirty="0" err="1"/>
              <a:t>Tidak</a:t>
            </a:r>
            <a:r>
              <a:rPr lang="en-US" sz="2500" b="1" dirty="0"/>
              <a:t> </a:t>
            </a:r>
            <a:r>
              <a:rPr lang="en-US" sz="2500" b="1" dirty="0" err="1"/>
              <a:t>semua</a:t>
            </a:r>
            <a:r>
              <a:rPr lang="en-US" sz="2500" b="1" dirty="0"/>
              <a:t> </a:t>
            </a:r>
            <a:r>
              <a:rPr lang="en-US" sz="2500" b="1" dirty="0" err="1"/>
              <a:t>desain</a:t>
            </a:r>
            <a:r>
              <a:rPr lang="en-US" sz="2500" b="1" dirty="0"/>
              <a:t> </a:t>
            </a:r>
            <a:r>
              <a:rPr lang="id-ID" sz="2500" dirty="0" smtClean="0"/>
              <a:t>sesuai</a:t>
            </a:r>
            <a:r>
              <a:rPr lang="en-US" sz="2500" dirty="0" smtClean="0"/>
              <a:t> </a:t>
            </a:r>
            <a:r>
              <a:rPr lang="en-US" sz="2500" b="1" dirty="0" err="1"/>
              <a:t>intuisi</a:t>
            </a:r>
            <a:r>
              <a:rPr lang="en-US" sz="2500" b="1" dirty="0"/>
              <a:t> </a:t>
            </a:r>
            <a:r>
              <a:rPr lang="en-US" sz="2500" b="1" dirty="0" err="1"/>
              <a:t>dan</a:t>
            </a:r>
            <a:r>
              <a:rPr lang="en-US" sz="2500" b="1" dirty="0"/>
              <a:t> </a:t>
            </a:r>
            <a:r>
              <a:rPr lang="en-US" sz="2500" b="1" dirty="0" err="1"/>
              <a:t>sulit</a:t>
            </a:r>
            <a:r>
              <a:rPr lang="en-US" sz="2500" b="1" dirty="0"/>
              <a:t> </a:t>
            </a:r>
            <a:r>
              <a:rPr lang="en-US" sz="2500" dirty="0" err="1" smtClean="0"/>
              <a:t>membuat</a:t>
            </a:r>
            <a:r>
              <a:rPr lang="en-US" sz="2500" dirty="0" smtClean="0"/>
              <a:t> </a:t>
            </a:r>
            <a:r>
              <a:rPr lang="en-US" sz="2500" b="1" dirty="0" err="1"/>
              <a:t>desain</a:t>
            </a:r>
            <a:r>
              <a:rPr lang="en-US" sz="2500" b="1" dirty="0"/>
              <a:t> </a:t>
            </a:r>
            <a:r>
              <a:rPr lang="en-US" sz="2500" b="1" dirty="0" err="1" smtClean="0"/>
              <a:t>sistem</a:t>
            </a:r>
            <a:r>
              <a:rPr lang="id-ID" sz="2500" b="1" dirty="0" smtClean="0"/>
              <a:t> </a:t>
            </a:r>
            <a:r>
              <a:rPr lang="en-US" sz="2500" b="1" dirty="0" err="1" smtClean="0"/>
              <a:t>konsisten</a:t>
            </a:r>
            <a:r>
              <a:rPr lang="en-US" sz="2500" b="1" dirty="0" smtClean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 err="1"/>
              <a:t>handal</a:t>
            </a:r>
            <a:r>
              <a:rPr lang="en-US" sz="2500" dirty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b="1" dirty="0" err="1"/>
              <a:t>menangani</a:t>
            </a:r>
            <a:r>
              <a:rPr lang="en-US" sz="2500" b="1" dirty="0"/>
              <a:t> </a:t>
            </a:r>
            <a:r>
              <a:rPr lang="en-US" sz="2500" b="1" dirty="0" err="1"/>
              <a:t>semua</a:t>
            </a:r>
            <a:r>
              <a:rPr lang="en-US" sz="2500" b="1" dirty="0"/>
              <a:t> </a:t>
            </a:r>
            <a:r>
              <a:rPr lang="en-US" sz="2500" b="1" dirty="0" err="1"/>
              <a:t>perilaku</a:t>
            </a:r>
            <a:r>
              <a:rPr lang="en-US" sz="2500" b="1" dirty="0"/>
              <a:t> </a:t>
            </a:r>
            <a:r>
              <a:rPr lang="en-US" sz="2500" b="1" dirty="0" err="1"/>
              <a:t>pengguna</a:t>
            </a:r>
            <a:r>
              <a:rPr lang="en-US" sz="2500" b="1" dirty="0"/>
              <a:t> </a:t>
            </a:r>
            <a:r>
              <a:rPr lang="en-US" sz="2500" b="1" dirty="0" smtClean="0"/>
              <a:t>yang </a:t>
            </a:r>
            <a:r>
              <a:rPr lang="en-US" sz="2500" b="1" dirty="0" err="1" smtClean="0"/>
              <a:t>ceroboh</a:t>
            </a:r>
            <a:r>
              <a:rPr lang="en-US" sz="2500" dirty="0" smtClean="0"/>
              <a:t>.</a:t>
            </a:r>
            <a:endParaRPr lang="id-ID" sz="2500" dirty="0" smtClean="0"/>
          </a:p>
          <a:p>
            <a:pPr marL="444500" indent="-444500" algn="just">
              <a:defRPr/>
            </a:pPr>
            <a:r>
              <a:rPr lang="sv-SE" sz="2500" b="1" dirty="0"/>
              <a:t>Antarmuka </a:t>
            </a:r>
            <a:r>
              <a:rPr lang="sv-SE" sz="2500" b="1" dirty="0" smtClean="0"/>
              <a:t>≠</a:t>
            </a:r>
            <a:r>
              <a:rPr lang="id-ID" sz="2500" dirty="0" smtClean="0"/>
              <a:t> </a:t>
            </a:r>
            <a:r>
              <a:rPr lang="sv-SE" sz="2500" b="1" dirty="0" smtClean="0"/>
              <a:t>akhir</a:t>
            </a:r>
            <a:r>
              <a:rPr lang="sv-SE" sz="2500" dirty="0" smtClean="0"/>
              <a:t> harus </a:t>
            </a:r>
            <a:r>
              <a:rPr lang="sv-SE" sz="2500" dirty="0"/>
              <a:t>dikembangkan </a:t>
            </a:r>
            <a:r>
              <a:rPr lang="sv-SE" sz="2500" dirty="0" smtClean="0"/>
              <a:t>secara</a:t>
            </a:r>
            <a:r>
              <a:rPr lang="id-ID" sz="2500" dirty="0" smtClean="0"/>
              <a:t> </a:t>
            </a:r>
            <a:r>
              <a:rPr lang="sv-SE" sz="2500" b="1" dirty="0" smtClean="0"/>
              <a:t>integral </a:t>
            </a:r>
            <a:r>
              <a:rPr lang="sv-SE" sz="2500" b="1" dirty="0"/>
              <a:t>dengan keseluruhan </a:t>
            </a:r>
            <a:r>
              <a:rPr lang="sv-SE" sz="2500" b="1" dirty="0" smtClean="0"/>
              <a:t>sistem</a:t>
            </a:r>
            <a:endParaRPr lang="id-ID" sz="2500" b="1" dirty="0" smtClean="0"/>
          </a:p>
          <a:p>
            <a:pPr marL="444500" indent="-444500" algn="just">
              <a:defRPr/>
            </a:pPr>
            <a:r>
              <a:rPr lang="id-ID" sz="2500" b="1" dirty="0" smtClean="0"/>
              <a:t>T</a:t>
            </a:r>
            <a:r>
              <a:rPr lang="en-US" sz="2500" b="1" dirty="0" err="1" smtClean="0"/>
              <a:t>ak</a:t>
            </a:r>
            <a:r>
              <a:rPr lang="en-US" sz="2500" b="1" dirty="0" smtClean="0"/>
              <a:t> </a:t>
            </a:r>
            <a:r>
              <a:rPr lang="en-US" sz="2500" b="1" dirty="0" err="1"/>
              <a:t>sekedar</a:t>
            </a:r>
            <a:r>
              <a:rPr lang="en-US" sz="2500" b="1" dirty="0"/>
              <a:t> </a:t>
            </a:r>
            <a:r>
              <a:rPr lang="en-US" sz="2500" dirty="0" err="1"/>
              <a:t>menampilkan</a:t>
            </a:r>
            <a:r>
              <a:rPr lang="en-US" sz="2500" dirty="0"/>
              <a:t> </a:t>
            </a:r>
            <a:r>
              <a:rPr lang="en-US" sz="2500" b="1" dirty="0"/>
              <a:t>“</a:t>
            </a:r>
            <a:r>
              <a:rPr lang="en-US" sz="2500" b="1" dirty="0" err="1"/>
              <a:t>wajah</a:t>
            </a:r>
            <a:r>
              <a:rPr lang="en-US" sz="2500" b="1" dirty="0"/>
              <a:t> yang </a:t>
            </a:r>
            <a:r>
              <a:rPr lang="en-US" sz="2500" b="1" dirty="0" err="1"/>
              <a:t>cantik</a:t>
            </a:r>
            <a:r>
              <a:rPr lang="en-US" sz="2500" b="1" dirty="0"/>
              <a:t>”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tampilannya</a:t>
            </a:r>
            <a:r>
              <a:rPr lang="en-US" sz="2500" dirty="0"/>
              <a:t> </a:t>
            </a:r>
            <a:r>
              <a:rPr lang="en-US" sz="2500" b="1" dirty="0" err="1" smtClean="0"/>
              <a:t>namun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harus</a:t>
            </a:r>
            <a:r>
              <a:rPr lang="id-ID" sz="2500" b="1" dirty="0" smtClean="0"/>
              <a:t> </a:t>
            </a:r>
            <a:r>
              <a:rPr lang="en-US" sz="2500" b="1" dirty="0" err="1" smtClean="0"/>
              <a:t>mendukung</a:t>
            </a:r>
            <a:r>
              <a:rPr lang="en-US" sz="2500" b="1" dirty="0" smtClean="0"/>
              <a:t> </a:t>
            </a:r>
            <a:r>
              <a:rPr lang="en-US" sz="2500" b="1" dirty="0" err="1"/>
              <a:t>tugas-tugas</a:t>
            </a:r>
            <a:r>
              <a:rPr lang="en-US" sz="2500" b="1" dirty="0"/>
              <a:t> yang </a:t>
            </a:r>
            <a:r>
              <a:rPr lang="en-US" sz="2500" b="1" dirty="0" err="1"/>
              <a:t>benar-benar</a:t>
            </a:r>
            <a:r>
              <a:rPr lang="en-US" sz="2500" b="1" dirty="0"/>
              <a:t> </a:t>
            </a:r>
            <a:r>
              <a:rPr lang="en-US" sz="2500" b="1" dirty="0" err="1"/>
              <a:t>diinginkan</a:t>
            </a:r>
            <a:r>
              <a:rPr lang="en-US" sz="2500" b="1" dirty="0"/>
              <a:t> orang </a:t>
            </a:r>
            <a:r>
              <a:rPr lang="en-US" sz="2500" b="1" dirty="0" err="1"/>
              <a:t>untuk</a:t>
            </a:r>
            <a:r>
              <a:rPr lang="en-US" sz="2500" b="1" dirty="0"/>
              <a:t> </a:t>
            </a:r>
            <a:r>
              <a:rPr lang="en-US" sz="2500" b="1" dirty="0" err="1"/>
              <a:t>dikerjakan</a:t>
            </a:r>
            <a:r>
              <a:rPr lang="en-US" sz="2500" dirty="0"/>
              <a:t>,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 err="1" smtClean="0"/>
              <a:t>memaafkan</a:t>
            </a:r>
            <a:r>
              <a:rPr lang="en-US" sz="2500" b="1" dirty="0" smtClean="0"/>
              <a:t> </a:t>
            </a:r>
            <a:r>
              <a:rPr lang="en-US" sz="2500" b="1" dirty="0" err="1"/>
              <a:t>kesalahan</a:t>
            </a:r>
            <a:r>
              <a:rPr lang="en-US" sz="2500" dirty="0"/>
              <a:t> </a:t>
            </a:r>
            <a:r>
              <a:rPr lang="en-US" sz="2500" dirty="0" err="1"/>
              <a:t>akibat</a:t>
            </a:r>
            <a:r>
              <a:rPr lang="en-US" sz="2500" dirty="0"/>
              <a:t> </a:t>
            </a:r>
            <a:r>
              <a:rPr lang="en-US" sz="2500" b="1" dirty="0" err="1"/>
              <a:t>kecerobohan</a:t>
            </a:r>
            <a:r>
              <a:rPr lang="en-US" sz="2500" dirty="0" smtClean="0"/>
              <a:t>.</a:t>
            </a:r>
            <a:endParaRPr lang="id-ID" sz="2500" dirty="0" smtClean="0"/>
          </a:p>
          <a:p>
            <a:pPr marL="444500" indent="-444500" algn="just">
              <a:defRPr/>
            </a:pPr>
            <a:r>
              <a:rPr lang="en-US" sz="2500" b="1" dirty="0" err="1"/>
              <a:t>Desainer</a:t>
            </a:r>
            <a:r>
              <a:rPr lang="en-US" sz="2500" b="1" dirty="0"/>
              <a:t> </a:t>
            </a:r>
            <a:r>
              <a:rPr lang="en-US" sz="2500" b="1" dirty="0" err="1"/>
              <a:t>dan</a:t>
            </a:r>
            <a:r>
              <a:rPr lang="en-US" sz="2500" b="1" dirty="0"/>
              <a:t> </a:t>
            </a:r>
            <a:r>
              <a:rPr lang="en-US" sz="2500" b="1" dirty="0" err="1"/>
              <a:t>produsen</a:t>
            </a:r>
            <a:r>
              <a:rPr lang="en-US" sz="2500" b="1" dirty="0"/>
              <a:t> </a:t>
            </a:r>
            <a:r>
              <a:rPr lang="en-US" sz="2500" b="1" dirty="0" err="1"/>
              <a:t>tak</a:t>
            </a:r>
            <a:r>
              <a:rPr lang="en-US" sz="2500" b="1" dirty="0"/>
              <a:t> </a:t>
            </a:r>
            <a:r>
              <a:rPr lang="en-US" sz="2500" b="1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lagi</a:t>
            </a:r>
            <a:r>
              <a:rPr lang="en-US" sz="2500" dirty="0"/>
              <a:t> </a:t>
            </a:r>
            <a:r>
              <a:rPr lang="en-US" sz="2500" b="1" dirty="0" err="1"/>
              <a:t>mengabaikan</a:t>
            </a:r>
            <a:r>
              <a:rPr lang="en-US" sz="2500" dirty="0"/>
              <a:t> para </a:t>
            </a:r>
            <a:r>
              <a:rPr lang="en-US" sz="2500" b="1" dirty="0" err="1" smtClean="0"/>
              <a:t>konsumen</a:t>
            </a:r>
            <a:r>
              <a:rPr lang="en-US" sz="2500" b="1" dirty="0" smtClean="0"/>
              <a:t>/</a:t>
            </a:r>
            <a:r>
              <a:rPr lang="en-US" sz="2500" b="1" dirty="0" err="1" smtClean="0"/>
              <a:t>penggunanya</a:t>
            </a:r>
            <a:r>
              <a:rPr lang="en-US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39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1200" indent="-711200" algn="just">
              <a:defRPr/>
            </a:pPr>
            <a:endParaRPr lang="en-US" sz="4000" b="1" dirty="0"/>
          </a:p>
        </p:txBody>
      </p:sp>
      <p:pic>
        <p:nvPicPr>
          <p:cNvPr id="3076" name="Picture 4" descr="http://pic.cerpen.co.id/bloguploads/20170824/19131815035477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1310" b="13328"/>
          <a:stretch/>
        </p:blipFill>
        <p:spPr bwMode="auto">
          <a:xfrm>
            <a:off x="757147" y="1537959"/>
            <a:ext cx="4983068" cy="34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ic.cerpen.co.id/bloguploads/20170824/18192515035477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29" y="116943"/>
            <a:ext cx="2774546" cy="482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ic.cerpen.co.id/bloguploads/20170824/6687215035477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9" y="3949614"/>
            <a:ext cx="2363162" cy="269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obs.line-scdn.net/0hBbgLX61rHU1aNTF_7PpiGmBjHiJpWQ5OPgNMUwpbQ3knAV5INVtbKy1hQ3p-VVoTM1NUIn0zBnxxDVpPZVpb/w6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91" y="4025478"/>
            <a:ext cx="2806887" cy="20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obs.line-scdn.net/0hPcpbFBTpD0xNGyN--5VwG3dNDCN-dxxPKS1eUh11UXgwL0xJIihIKjpJVy4wfEgSJH1GI28TFH1mI0hOci9I/w6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28" y="3537835"/>
            <a:ext cx="3025588" cy="320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1200" indent="-711200" algn="just">
              <a:defRPr/>
            </a:pPr>
            <a:r>
              <a:rPr lang="en-US" sz="4000" dirty="0" err="1"/>
              <a:t>Teknologi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endParaRPr lang="en-US" sz="4000" dirty="0"/>
          </a:p>
          <a:p>
            <a:pPr marL="711200" indent="-711200" algn="just">
              <a:defRPr/>
            </a:pPr>
            <a:r>
              <a:rPr lang="en-US" sz="4000" dirty="0" err="1" smtClean="0"/>
              <a:t>Manusia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 smtClean="0"/>
              <a:t>berinteraksi</a:t>
            </a:r>
            <a:r>
              <a:rPr lang="id-ID" sz="4000" dirty="0" smtClean="0"/>
              <a:t> </a:t>
            </a:r>
            <a:r>
              <a:rPr lang="en-US" sz="4000" dirty="0" err="1" smtClean="0"/>
              <a:t>dengannya</a:t>
            </a:r>
            <a:endParaRPr lang="en-US" sz="4000" dirty="0"/>
          </a:p>
          <a:p>
            <a:pPr marL="711200" indent="-711200" algn="just">
              <a:defRPr/>
            </a:pPr>
            <a:r>
              <a:rPr lang="en-US" sz="4000" dirty="0" smtClean="0"/>
              <a:t>Dan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dimaksud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b="1" dirty="0"/>
              <a:t>“</a:t>
            </a:r>
            <a:r>
              <a:rPr lang="en-US" sz="4000" b="1" dirty="0" err="1"/>
              <a:t>lebih</a:t>
            </a:r>
            <a:r>
              <a:rPr lang="en-US" sz="4000" b="1" dirty="0"/>
              <a:t> </a:t>
            </a:r>
            <a:r>
              <a:rPr lang="en-US" sz="4000" b="1" dirty="0" err="1"/>
              <a:t>berguna</a:t>
            </a:r>
            <a:r>
              <a:rPr lang="en-US" sz="4000" b="1" dirty="0" smtClean="0"/>
              <a:t>”</a:t>
            </a:r>
            <a:r>
              <a:rPr lang="id-ID" sz="4000" b="1" dirty="0" smtClean="0"/>
              <a:t> </a:t>
            </a:r>
            <a:r>
              <a:rPr lang="en-US" sz="4000" b="1" dirty="0" smtClean="0"/>
              <a:t>(</a:t>
            </a:r>
            <a:r>
              <a:rPr lang="en-US" sz="4000" b="1" dirty="0"/>
              <a:t>more usable)</a:t>
            </a:r>
          </a:p>
        </p:txBody>
      </p:sp>
    </p:spTree>
    <p:extLst>
      <p:ext uri="{BB962C8B-B14F-4D97-AF65-F5344CB8AC3E}">
        <p14:creationId xmlns:p14="http://schemas.microsoft.com/office/powerpoint/2010/main" val="1296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studi</a:t>
            </a:r>
            <a:r>
              <a:rPr lang="en-US" b="1" dirty="0"/>
              <a:t> yang </a:t>
            </a:r>
            <a:r>
              <a:rPr lang="en-US" b="1" dirty="0" err="1"/>
              <a:t>mempelajari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/>
              <a:t>,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belah</a:t>
            </a:r>
            <a:r>
              <a:rPr lang="en-US" b="1" dirty="0"/>
              <a:t> </a:t>
            </a:r>
            <a:r>
              <a:rPr lang="en-US" b="1" dirty="0" err="1"/>
              <a:t>pihak</a:t>
            </a:r>
            <a:r>
              <a:rPr lang="en-US" dirty="0"/>
              <a:t>. </a:t>
            </a:r>
          </a:p>
          <a:p>
            <a:pPr algn="just">
              <a:defRPr/>
            </a:pP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‘</a:t>
            </a: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b="1" dirty="0"/>
              <a:t> yang </a:t>
            </a:r>
            <a:r>
              <a:rPr lang="en-US" b="1" dirty="0" err="1"/>
              <a:t>mempelajari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dirty="0"/>
              <a:t>, </a:t>
            </a:r>
            <a:r>
              <a:rPr lang="en-US" b="1" dirty="0" err="1"/>
              <a:t>evaluasi</a:t>
            </a:r>
            <a:r>
              <a:rPr lang="en-US" b="1" dirty="0"/>
              <a:t>, </a:t>
            </a:r>
            <a:r>
              <a:rPr lang="en-US" b="1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/>
              <a:t>interaktif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b="1" dirty="0" err="1"/>
              <a:t>faktor-faktor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interaksinya</a:t>
            </a:r>
            <a:r>
              <a:rPr lang="en-US" dirty="0"/>
              <a:t>.’ (ACM </a:t>
            </a:r>
            <a:r>
              <a:rPr lang="en-US" dirty="0" smtClean="0"/>
              <a:t>SIGCHI,1992,p.6)</a:t>
            </a:r>
            <a:r>
              <a:rPr lang="id-ID" dirty="0" smtClean="0"/>
              <a:t> </a:t>
            </a:r>
          </a:p>
          <a:p>
            <a:pPr algn="just">
              <a:defRPr/>
            </a:pPr>
            <a:r>
              <a:rPr lang="en-US" dirty="0" smtClean="0"/>
              <a:t>IMK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 smtClean="0"/>
              <a:t>pengguna</a:t>
            </a:r>
            <a:r>
              <a:rPr lang="id-ID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 smtClean="0"/>
              <a:t>bersama-sama</a:t>
            </a:r>
            <a:r>
              <a:rPr lang="id-ID" dirty="0" smtClean="0"/>
              <a:t> </a:t>
            </a:r>
            <a:r>
              <a:rPr lang="en-US" b="1" dirty="0" err="1" smtClean="0"/>
              <a:t>menyelesaikan</a:t>
            </a:r>
            <a:r>
              <a:rPr lang="en-US" b="1" dirty="0" smtClean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/</a:t>
            </a:r>
            <a:r>
              <a:rPr lang="en-US" b="1" dirty="0" err="1"/>
              <a:t>pekerjaan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50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800" b="1" dirty="0" err="1" smtClean="0"/>
              <a:t>Manipulasi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langsung</a:t>
            </a:r>
            <a:r>
              <a:rPr lang="en-US" sz="2800" b="1" dirty="0" smtClean="0"/>
              <a:t>, </a:t>
            </a:r>
          </a:p>
          <a:p>
            <a:pPr lvl="1" algn="just"/>
            <a:r>
              <a:rPr lang="en-US" sz="2800" b="1" dirty="0" err="1" smtClean="0"/>
              <a:t>Penggunaan</a:t>
            </a:r>
            <a:r>
              <a:rPr lang="en-US" sz="2800" b="1" dirty="0" smtClean="0"/>
              <a:t> </a:t>
            </a:r>
            <a:r>
              <a:rPr lang="en-US" sz="2800" b="1" dirty="0"/>
              <a:t>mouse pointing</a:t>
            </a:r>
            <a:r>
              <a:rPr lang="en-US" sz="2800" dirty="0"/>
              <a:t>, windows, text editing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</a:t>
            </a:r>
            <a:r>
              <a:rPr lang="en-US" sz="2800" dirty="0" err="1"/>
              <a:t>menggambar</a:t>
            </a:r>
            <a:r>
              <a:rPr lang="en-US" sz="2800" dirty="0"/>
              <a:t>. </a:t>
            </a:r>
          </a:p>
          <a:p>
            <a:pPr algn="just"/>
            <a:r>
              <a:rPr lang="en-US" b="1" dirty="0" err="1"/>
              <a:t>Dimasa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datang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lvl="1" algn="just"/>
            <a:r>
              <a:rPr lang="en-US" sz="2800" dirty="0" err="1"/>
              <a:t>P</a:t>
            </a:r>
            <a:r>
              <a:rPr lang="en-US" sz="2800" b="1" dirty="0" err="1"/>
              <a:t>engenalan</a:t>
            </a:r>
            <a:r>
              <a:rPr lang="en-US" sz="2800" dirty="0"/>
              <a:t> </a:t>
            </a:r>
            <a:r>
              <a:rPr lang="en-US" sz="2800" b="1" dirty="0" err="1"/>
              <a:t>gerak</a:t>
            </a:r>
            <a:r>
              <a:rPr lang="en-US" sz="2800" b="1" dirty="0"/>
              <a:t> </a:t>
            </a:r>
            <a:r>
              <a:rPr lang="en-US" sz="2800" b="1" dirty="0" err="1"/>
              <a:t>isyarat</a:t>
            </a:r>
            <a:r>
              <a:rPr lang="en-US" sz="2800" dirty="0"/>
              <a:t>, </a:t>
            </a:r>
            <a:r>
              <a:rPr lang="en-US" sz="2800" b="1" dirty="0"/>
              <a:t>multimedia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/>
              <a:t>3 </a:t>
            </a:r>
            <a:r>
              <a:rPr lang="en-US" sz="2800" b="1" dirty="0" err="1"/>
              <a:t>dimensi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</a:t>
            </a:r>
            <a:r>
              <a:rPr lang="en-US" sz="2800" b="1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sarana</a:t>
            </a:r>
            <a:r>
              <a:rPr lang="en-US" sz="2800" b="1" dirty="0"/>
              <a:t> </a:t>
            </a:r>
            <a:r>
              <a:rPr lang="en-US" sz="2800" b="1" dirty="0" err="1"/>
              <a:t>interaksi</a:t>
            </a:r>
            <a:r>
              <a:rPr lang="en-US" sz="2800" b="1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b="1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komputer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9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 err="1"/>
              <a:t>antarmuka</a:t>
            </a:r>
            <a:r>
              <a:rPr lang="en-US" b="1" i="1" dirty="0"/>
              <a:t> </a:t>
            </a:r>
            <a:r>
              <a:rPr lang="en-US" b="1" i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dirty="0"/>
              <a:t>, </a:t>
            </a:r>
            <a:r>
              <a:rPr lang="en-US" dirty="0" err="1"/>
              <a:t>misalnya</a:t>
            </a:r>
            <a:endParaRPr lang="en-US" dirty="0"/>
          </a:p>
          <a:p>
            <a:pPr marL="901700" lvl="1" indent="-444500" algn="just"/>
            <a:r>
              <a:rPr lang="en-US" sz="2800" b="1" dirty="0"/>
              <a:t>Monitoring proses </a:t>
            </a:r>
            <a:r>
              <a:rPr lang="en-US" sz="2800" b="1" dirty="0" err="1"/>
              <a:t>industri</a:t>
            </a:r>
            <a:r>
              <a:rPr lang="en-US" sz="2800" dirty="0"/>
              <a:t>, </a:t>
            </a:r>
          </a:p>
          <a:p>
            <a:pPr marL="901700" lvl="1" indent="-444500" algn="just"/>
            <a:r>
              <a:rPr lang="en-US" sz="2800" b="1" dirty="0" err="1"/>
              <a:t>Navigasi</a:t>
            </a:r>
            <a:r>
              <a:rPr lang="en-US" sz="2800" b="1" dirty="0"/>
              <a:t>, E-commerce</a:t>
            </a:r>
            <a:r>
              <a:rPr lang="en-US" sz="2800" dirty="0"/>
              <a:t>,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Geografis</a:t>
            </a:r>
            <a:r>
              <a:rPr lang="en-US" sz="2800" dirty="0"/>
              <a:t> (SIG) </a:t>
            </a:r>
            <a:r>
              <a:rPr lang="en-US" sz="2800" dirty="0" err="1"/>
              <a:t>danlain</a:t>
            </a:r>
            <a:r>
              <a:rPr lang="en-US" sz="2800" dirty="0"/>
              <a:t>-lain. </a:t>
            </a:r>
          </a:p>
          <a:p>
            <a:pPr marL="901700" lvl="1" indent="-444500" algn="just"/>
            <a:r>
              <a:rPr lang="en-US" sz="2800" b="1" dirty="0"/>
              <a:t>Interface yang </a:t>
            </a:r>
            <a:r>
              <a:rPr lang="en-US" sz="2800" b="1" dirty="0" err="1"/>
              <a:t>baik</a:t>
            </a:r>
            <a:r>
              <a:rPr lang="en-US" sz="2800" b="1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pemanfaatan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 </a:t>
            </a:r>
          </a:p>
          <a:p>
            <a:pPr marL="901700" lvl="1" indent="-444500" algn="just"/>
            <a:r>
              <a:rPr lang="en-US" sz="2800" dirty="0" err="1"/>
              <a:t>Seringkali</a:t>
            </a:r>
            <a:r>
              <a:rPr lang="en-US" sz="2800" dirty="0"/>
              <a:t> </a:t>
            </a:r>
            <a:r>
              <a:rPr lang="en-US" sz="2800" b="1" dirty="0" err="1"/>
              <a:t>kecepatan</a:t>
            </a:r>
            <a:r>
              <a:rPr lang="en-US" sz="2800" b="1" dirty="0"/>
              <a:t>, </a:t>
            </a:r>
            <a:r>
              <a:rPr lang="en-US" sz="2800" b="1" dirty="0" err="1"/>
              <a:t>keamanan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b="1" dirty="0" err="1"/>
              <a:t>kahandalan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interface yang </a:t>
            </a:r>
            <a:r>
              <a:rPr lang="en-US" sz="2800" dirty="0" err="1"/>
              <a:t>baik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dirty="0" err="1"/>
              <a:t>Beberapa</a:t>
            </a:r>
            <a:r>
              <a:rPr lang="en-US" dirty="0"/>
              <a:t> Hal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interface,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keunikan</a:t>
            </a:r>
            <a:endParaRPr lang="en-US" b="1" dirty="0"/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tingkat</a:t>
            </a:r>
            <a:r>
              <a:rPr lang="en-US" b="1" dirty="0"/>
              <a:t> </a:t>
            </a:r>
            <a:r>
              <a:rPr lang="en-US" b="1" dirty="0" err="1"/>
              <a:t>pemahaman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berbeda-beda</a:t>
            </a:r>
            <a:endParaRPr lang="en-US" b="1" dirty="0"/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Desainer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sudut</a:t>
            </a:r>
            <a:r>
              <a:rPr lang="en-US" b="1" dirty="0"/>
              <a:t> </a:t>
            </a:r>
            <a:r>
              <a:rPr lang="en-US" b="1" dirty="0" err="1"/>
              <a:t>pandang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penggunanya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memahami</a:t>
            </a:r>
            <a:r>
              <a:rPr lang="en-US" dirty="0"/>
              <a:t> </a:t>
            </a:r>
            <a:r>
              <a:rPr lang="en-US" dirty="0" err="1"/>
              <a:t>betul</a:t>
            </a:r>
            <a:r>
              <a:rPr lang="en-US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dibutuhkan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dirty="0"/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menghabiskan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system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desainernya</a:t>
            </a:r>
            <a:r>
              <a:rPr lang="en-US" dirty="0"/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user </a:t>
            </a:r>
            <a:r>
              <a:rPr lang="en-US" b="1" dirty="0" err="1"/>
              <a:t>interfacenya</a:t>
            </a:r>
            <a:r>
              <a:rPr lang="en-US" dirty="0"/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umumnya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b="1" dirty="0"/>
              <a:t>50%-80%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i="1" dirty="0"/>
              <a:t>application code</a:t>
            </a:r>
            <a:r>
              <a:rPr lang="en-US" i="1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82613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800" b="1" dirty="0" err="1"/>
              <a:t>Metode</a:t>
            </a:r>
            <a:r>
              <a:rPr lang="en-US" sz="1800" b="1" dirty="0"/>
              <a:t> </a:t>
            </a:r>
            <a:r>
              <a:rPr lang="en-US" sz="1800" b="1" dirty="0" err="1"/>
              <a:t>interaksi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di </a:t>
            </a:r>
            <a:r>
              <a:rPr lang="en-US" sz="1800" b="1" dirty="0" err="1"/>
              <a:t>kelompokkan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: </a:t>
            </a:r>
          </a:p>
          <a:p>
            <a:pPr marL="363538" indent="-363538">
              <a:defRPr/>
            </a:pPr>
            <a:r>
              <a:rPr lang="en-US" sz="1800" b="1" dirty="0" err="1"/>
              <a:t>Interaksi</a:t>
            </a:r>
            <a:r>
              <a:rPr lang="en-US" sz="1800" b="1" dirty="0"/>
              <a:t> </a:t>
            </a:r>
            <a:r>
              <a:rPr lang="en-US" sz="1800" b="1" dirty="0" err="1"/>
              <a:t>dasar</a:t>
            </a:r>
            <a:endParaRPr lang="en-US" sz="1800" b="1" dirty="0"/>
          </a:p>
          <a:p>
            <a:pPr lvl="1">
              <a:defRPr/>
            </a:pPr>
            <a:r>
              <a:rPr lang="en-US" sz="1400" b="1" dirty="0" err="1"/>
              <a:t>Manipulasi</a:t>
            </a:r>
            <a:r>
              <a:rPr lang="en-US" sz="1400" b="1" dirty="0"/>
              <a:t> </a:t>
            </a:r>
            <a:r>
              <a:rPr lang="en-US" sz="1400" b="1" dirty="0" err="1"/>
              <a:t>langsung</a:t>
            </a:r>
            <a:r>
              <a:rPr lang="en-US" sz="1400" b="1" dirty="0"/>
              <a:t> </a:t>
            </a:r>
            <a:r>
              <a:rPr lang="en-US" sz="1400" b="1" dirty="0" err="1"/>
              <a:t>objek</a:t>
            </a:r>
            <a:r>
              <a:rPr lang="en-US" sz="1400" b="1" dirty="0"/>
              <a:t> </a:t>
            </a:r>
            <a:r>
              <a:rPr lang="en-US" sz="1400" b="1" dirty="0" err="1"/>
              <a:t>grafik</a:t>
            </a:r>
            <a:r>
              <a:rPr lang="en-US" sz="1400" b="1" dirty="0"/>
              <a:t> </a:t>
            </a:r>
            <a:r>
              <a:rPr lang="en-US" sz="1400" dirty="0"/>
              <a:t>: </a:t>
            </a:r>
            <a:r>
              <a:rPr lang="en-US" sz="1400" dirty="0" err="1"/>
              <a:t>manipulasi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pointer</a:t>
            </a:r>
          </a:p>
          <a:p>
            <a:pPr lvl="1">
              <a:defRPr/>
            </a:pPr>
            <a:r>
              <a:rPr lang="en-US" sz="1400" b="1" dirty="0"/>
              <a:t>Mouse</a:t>
            </a:r>
            <a:r>
              <a:rPr lang="en-US" sz="1400" dirty="0"/>
              <a:t> : mouse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menggantikan</a:t>
            </a:r>
            <a:r>
              <a:rPr lang="en-US" sz="1400" dirty="0"/>
              <a:t> light-pen</a:t>
            </a:r>
          </a:p>
          <a:p>
            <a:pPr lvl="1">
              <a:defRPr/>
            </a:pPr>
            <a:r>
              <a:rPr lang="en-US" sz="1400" b="1" dirty="0"/>
              <a:t>Windows</a:t>
            </a:r>
            <a:r>
              <a:rPr lang="en-US" sz="1400" dirty="0"/>
              <a:t> : multiple windows </a:t>
            </a:r>
          </a:p>
          <a:p>
            <a:pPr marL="363538" lvl="1" indent="-363538">
              <a:defRPr/>
            </a:pPr>
            <a:r>
              <a:rPr lang="en-US" sz="1800" b="1" dirty="0" err="1"/>
              <a:t>Tipe</a:t>
            </a:r>
            <a:r>
              <a:rPr lang="en-US" sz="1800" b="1" dirty="0"/>
              <a:t> </a:t>
            </a:r>
            <a:r>
              <a:rPr lang="en-US" sz="1800" b="1" dirty="0" err="1"/>
              <a:t>aplikasi</a:t>
            </a:r>
            <a:r>
              <a:rPr lang="en-US" sz="1800" b="1" dirty="0"/>
              <a:t> </a:t>
            </a:r>
          </a:p>
          <a:p>
            <a:pPr marL="635000" lvl="2" indent="-177800">
              <a:defRPr/>
            </a:pPr>
            <a:r>
              <a:rPr lang="en-US" sz="1200" b="1" dirty="0"/>
              <a:t>Program </a:t>
            </a:r>
            <a:r>
              <a:rPr lang="en-US" sz="1200" b="1" dirty="0" err="1"/>
              <a:t>menggambar</a:t>
            </a:r>
            <a:r>
              <a:rPr lang="en-US" sz="1200" b="1" dirty="0"/>
              <a:t> </a:t>
            </a:r>
          </a:p>
          <a:p>
            <a:pPr marL="635000" lvl="2" indent="-177800">
              <a:defRPr/>
            </a:pPr>
            <a:r>
              <a:rPr lang="en-US" sz="1200" b="1" dirty="0" err="1"/>
              <a:t>Teks</a:t>
            </a:r>
            <a:r>
              <a:rPr lang="en-US" sz="1200" b="1" dirty="0"/>
              <a:t> editor </a:t>
            </a:r>
          </a:p>
          <a:p>
            <a:pPr marL="635000" lvl="2" indent="-177800">
              <a:defRPr/>
            </a:pPr>
            <a:r>
              <a:rPr lang="en-US" sz="1200" b="1" dirty="0"/>
              <a:t>Spreadsheet</a:t>
            </a:r>
          </a:p>
          <a:p>
            <a:pPr marL="635000" lvl="2" indent="-177800">
              <a:defRPr/>
            </a:pPr>
            <a:r>
              <a:rPr lang="en-US" sz="1200" b="1" dirty="0"/>
              <a:t>Hypertext</a:t>
            </a:r>
          </a:p>
          <a:p>
            <a:pPr marL="635000" lvl="2" indent="-177800">
              <a:defRPr/>
            </a:pPr>
            <a:r>
              <a:rPr lang="en-US" sz="1200" b="1" dirty="0"/>
              <a:t>Computer aided design (CAD) : CAD </a:t>
            </a:r>
            <a:r>
              <a:rPr lang="en-US" sz="1200" b="1" dirty="0" err="1"/>
              <a:t>merupakan</a:t>
            </a:r>
            <a:r>
              <a:rPr lang="en-US" sz="1200" b="1" dirty="0"/>
              <a:t> program bantu </a:t>
            </a:r>
            <a:r>
              <a:rPr lang="en-US" sz="1200" b="1" dirty="0" err="1"/>
              <a:t>untuk</a:t>
            </a:r>
            <a:r>
              <a:rPr lang="en-US" sz="1200" b="1" dirty="0"/>
              <a:t> para </a:t>
            </a:r>
            <a:r>
              <a:rPr lang="en-US" sz="1200" b="1" dirty="0" err="1"/>
              <a:t>desainer</a:t>
            </a:r>
            <a:r>
              <a:rPr lang="en-US" sz="1200" b="1" dirty="0"/>
              <a:t>. </a:t>
            </a:r>
          </a:p>
          <a:p>
            <a:pPr marL="635000" lvl="2" indent="-177800">
              <a:defRPr/>
            </a:pPr>
            <a:r>
              <a:rPr lang="en-US" sz="1200" b="1" dirty="0"/>
              <a:t>Video games </a:t>
            </a:r>
          </a:p>
          <a:p>
            <a:pPr marL="363538" lvl="2" indent="-363538">
              <a:defRPr/>
            </a:pPr>
            <a:r>
              <a:rPr lang="en-US" sz="1800" b="1" dirty="0" err="1"/>
              <a:t>Interaksi</a:t>
            </a:r>
            <a:r>
              <a:rPr lang="en-US" sz="1800" b="1" dirty="0"/>
              <a:t> modern</a:t>
            </a:r>
          </a:p>
          <a:p>
            <a:pPr marL="635000" lvl="3" indent="-177800">
              <a:defRPr/>
            </a:pPr>
            <a:r>
              <a:rPr lang="en-US" sz="1100" b="1" dirty="0" err="1"/>
              <a:t>Pengenalan</a:t>
            </a:r>
            <a:r>
              <a:rPr lang="en-US" sz="1100" b="1" dirty="0"/>
              <a:t> </a:t>
            </a:r>
            <a:r>
              <a:rPr lang="en-US" sz="1100" b="1" dirty="0" err="1"/>
              <a:t>isyarat</a:t>
            </a:r>
            <a:r>
              <a:rPr lang="en-US" sz="1100" b="1" dirty="0"/>
              <a:t> </a:t>
            </a:r>
          </a:p>
          <a:p>
            <a:pPr marL="635000" lvl="3" indent="-177800">
              <a:defRPr/>
            </a:pPr>
            <a:r>
              <a:rPr lang="en-US" sz="1100" b="1" dirty="0"/>
              <a:t>Multi-media : </a:t>
            </a:r>
            <a:r>
              <a:rPr lang="en-US" sz="1100" b="1" dirty="0" err="1"/>
              <a:t>proyek</a:t>
            </a:r>
            <a:r>
              <a:rPr lang="en-US" sz="1100" b="1" dirty="0"/>
              <a:t> </a:t>
            </a:r>
            <a:r>
              <a:rPr lang="en-US" sz="1100" b="1" dirty="0" err="1"/>
              <a:t>interaktif</a:t>
            </a:r>
            <a:r>
              <a:rPr lang="en-US" sz="1100" b="1" dirty="0"/>
              <a:t> </a:t>
            </a:r>
            <a:r>
              <a:rPr lang="en-US" sz="1100" b="1" dirty="0" err="1"/>
              <a:t>dokumen</a:t>
            </a:r>
            <a:r>
              <a:rPr lang="en-US" sz="1100" b="1" dirty="0"/>
              <a:t> </a:t>
            </a:r>
          </a:p>
          <a:p>
            <a:pPr marL="635000" lvl="3" indent="-177800">
              <a:defRPr/>
            </a:pPr>
            <a:r>
              <a:rPr lang="en-US" sz="1100" b="1" dirty="0"/>
              <a:t>3 D : </a:t>
            </a:r>
            <a:r>
              <a:rPr lang="en-US" sz="1100" b="1" dirty="0" err="1"/>
              <a:t>sistem</a:t>
            </a:r>
            <a:r>
              <a:rPr lang="en-US" sz="1100" b="1" dirty="0"/>
              <a:t> 3 D yang </a:t>
            </a:r>
            <a:r>
              <a:rPr lang="en-US" sz="1100" b="1" dirty="0" err="1"/>
              <a:t>pertama</a:t>
            </a:r>
            <a:r>
              <a:rPr lang="en-US" sz="1100" b="1" dirty="0"/>
              <a:t> </a:t>
            </a:r>
            <a:r>
              <a:rPr lang="en-US" sz="1100" b="1" dirty="0" err="1"/>
              <a:t>adalah</a:t>
            </a:r>
            <a:r>
              <a:rPr lang="en-US" sz="1100" b="1" dirty="0"/>
              <a:t> ”timothy </a:t>
            </a:r>
            <a:r>
              <a:rPr lang="en-US" sz="1100" b="1" dirty="0" err="1"/>
              <a:t>johnson’s</a:t>
            </a:r>
            <a:r>
              <a:rPr lang="en-US" sz="1100" b="1" dirty="0"/>
              <a:t> 3 D CAD” </a:t>
            </a:r>
          </a:p>
          <a:p>
            <a:pPr marL="635000" lvl="3" indent="-177800">
              <a:defRPr/>
            </a:pPr>
            <a:r>
              <a:rPr lang="en-US" sz="1100" b="1" dirty="0" err="1"/>
              <a:t>Bahasa</a:t>
            </a:r>
            <a:r>
              <a:rPr lang="en-US" sz="1100" b="1" dirty="0"/>
              <a:t> </a:t>
            </a:r>
            <a:r>
              <a:rPr lang="en-US" sz="1100" b="1" dirty="0" err="1"/>
              <a:t>alami</a:t>
            </a:r>
            <a:r>
              <a:rPr lang="en-US" sz="1100" b="1" dirty="0"/>
              <a:t> </a:t>
            </a:r>
            <a:r>
              <a:rPr lang="en-US" sz="1100" b="1" dirty="0" err="1"/>
              <a:t>dan</a:t>
            </a:r>
            <a:r>
              <a:rPr lang="en-US" sz="1100" b="1" dirty="0"/>
              <a:t> </a:t>
            </a:r>
            <a:r>
              <a:rPr lang="en-US" sz="1100" b="1" dirty="0" err="1"/>
              <a:t>percakapan</a:t>
            </a:r>
            <a:r>
              <a:rPr lang="en-US" sz="11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1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smtClean="0"/>
              <a:t>:</a:t>
            </a:r>
            <a:endParaRPr lang="id-ID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Ilmu</a:t>
            </a:r>
            <a:r>
              <a:rPr lang="en-US" dirty="0" smtClean="0"/>
              <a:t> computer</a:t>
            </a:r>
            <a:endParaRPr lang="id-ID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Ekonomi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Psikologi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Seni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desain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Sosiologi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Komunikasi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Filsafat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Bahasa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/>
              <a:t>buatan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5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454292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4505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smtClean="0"/>
              <a:t>:</a:t>
            </a:r>
            <a:endParaRPr lang="id-ID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Ilmu</a:t>
            </a:r>
            <a:r>
              <a:rPr lang="en-US" dirty="0" smtClean="0"/>
              <a:t> computer</a:t>
            </a:r>
            <a:endParaRPr lang="id-ID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Ekonomi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Psikologi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Seni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desain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Sosiologi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Komunikasi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Filsafat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Bahasa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/>
              <a:t>buatan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b="1" dirty="0" smtClean="0"/>
              <a:t>Tujuan IMK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6316"/>
            <a:ext cx="7886700" cy="4351337"/>
          </a:xfrm>
        </p:spPr>
        <p:txBody>
          <a:bodyPr>
            <a:normAutofit fontScale="92500" lnSpcReduction="10000"/>
          </a:bodyPr>
          <a:lstStyle/>
          <a:p>
            <a:pPr marL="355600" lvl="1" indent="-355600" algn="just" eaLnBrk="1" hangingPunct="1">
              <a:buFont typeface="+mj-lt"/>
              <a:buAutoNum type="arabicPeriod"/>
              <a:defRPr/>
            </a:pP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/>
              <a:t>guna</a:t>
            </a:r>
            <a:r>
              <a:rPr lang="en-US" dirty="0"/>
              <a:t> (usable) : </a:t>
            </a:r>
            <a:endParaRPr lang="en-US" dirty="0" smtClean="0"/>
          </a:p>
          <a:p>
            <a:pPr marL="812800" lvl="2" indent="-355600" algn="just" eaLnBrk="1" hangingPunct="1">
              <a:buFont typeface="+mj-lt"/>
              <a:buAutoNum type="arabicPeriod"/>
              <a:defRPr/>
            </a:pPr>
            <a:r>
              <a:rPr lang="en-US" b="1" dirty="0" err="1" smtClean="0"/>
              <a:t>Seberapa</a:t>
            </a:r>
            <a:r>
              <a:rPr lang="en-US" b="1" dirty="0" smtClean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/>
              <a:t>dipakai</a:t>
            </a:r>
            <a:r>
              <a:rPr lang="en-US" dirty="0"/>
              <a:t>, </a:t>
            </a:r>
            <a:endParaRPr lang="en-US" dirty="0" smtClean="0"/>
          </a:p>
          <a:p>
            <a:pPr marL="812800" lvl="2" indent="-355600" algn="just" eaLnBrk="1" hangingPunct="1">
              <a:buFont typeface="+mj-lt"/>
              <a:buAutoNum type="arabicPeriod"/>
              <a:defRPr/>
            </a:pPr>
            <a:r>
              <a:rPr lang="en-US" dirty="0" err="1"/>
              <a:t>A</a:t>
            </a:r>
            <a:r>
              <a:rPr lang="en-US" dirty="0" err="1" smtClean="0"/>
              <a:t>pakah</a:t>
            </a:r>
            <a:r>
              <a:rPr lang="en-US" dirty="0" smtClean="0"/>
              <a:t> </a:t>
            </a:r>
            <a:r>
              <a:rPr lang="en-US" b="1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memudahkan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b="1" dirty="0" err="1"/>
              <a:t>menyulitkan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penguna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marL="0" lvl="2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Ada 5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berpusat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pada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pengguna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dirty="0" err="1"/>
              <a:t>sejak</a:t>
            </a:r>
            <a:r>
              <a:rPr lang="en-US" sz="1800" dirty="0"/>
              <a:t> </a:t>
            </a:r>
            <a:r>
              <a:rPr lang="en-US" sz="1800" b="1" dirty="0" err="1"/>
              <a:t>awal</a:t>
            </a:r>
            <a:r>
              <a:rPr lang="en-US" sz="1800" b="1" dirty="0"/>
              <a:t> </a:t>
            </a:r>
            <a:r>
              <a:rPr lang="en-US" sz="1800" b="1" dirty="0" err="1"/>
              <a:t>desain</a:t>
            </a:r>
            <a:r>
              <a:rPr lang="en-US" sz="1800" b="1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b="1" dirty="0" err="1"/>
              <a:t>berfokus</a:t>
            </a:r>
            <a:r>
              <a:rPr lang="en-US" sz="1800" dirty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pengguna</a:t>
            </a:r>
            <a:r>
              <a:rPr lang="en-US" sz="1800" b="1" dirty="0" smtClean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fungsi</a:t>
            </a:r>
            <a:r>
              <a:rPr lang="en-US" sz="1800" b="1" dirty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</a:t>
            </a:r>
            <a:r>
              <a:rPr lang="en-US" sz="1800" b="1" dirty="0" smtClean="0"/>
              <a:t>system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yang </a:t>
            </a:r>
            <a:r>
              <a:rPr lang="en-US" sz="1800" b="1" dirty="0" err="1">
                <a:solidFill>
                  <a:srgbClr val="FF0000"/>
                </a:solidFill>
              </a:rPr>
              <a:t>partisipatif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dirty="0" err="1" smtClean="0"/>
              <a:t>M</a:t>
            </a:r>
            <a:r>
              <a:rPr lang="en-US" sz="1800" b="1" dirty="0" err="1" smtClean="0"/>
              <a:t>endesain</a:t>
            </a:r>
            <a:r>
              <a:rPr lang="en-US" sz="1800" dirty="0" smtClean="0"/>
              <a:t> </a:t>
            </a:r>
            <a:r>
              <a:rPr lang="en-US" sz="1800" b="1" dirty="0" err="1"/>
              <a:t>melibatkan</a:t>
            </a:r>
            <a:r>
              <a:rPr lang="en-US" sz="1800" dirty="0"/>
              <a:t> </a:t>
            </a:r>
            <a:r>
              <a:rPr lang="en-US" sz="1800" b="1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b="1" dirty="0" err="1" smtClean="0"/>
              <a:t>tim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desain</a:t>
            </a:r>
            <a:r>
              <a:rPr lang="en-US" sz="1800" dirty="0"/>
              <a:t>. </a:t>
            </a:r>
            <a:r>
              <a:rPr lang="en-US" sz="1800" b="1" dirty="0" err="1" smtClean="0"/>
              <a:t>Desainer</a:t>
            </a:r>
            <a:r>
              <a:rPr lang="en-US" sz="1800" b="1" dirty="0" smtClean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mengerti</a:t>
            </a:r>
            <a:r>
              <a:rPr lang="en-US" sz="1800" b="1" dirty="0"/>
              <a:t> </a:t>
            </a:r>
            <a:r>
              <a:rPr lang="en-US" sz="1800" b="1" dirty="0" err="1"/>
              <a:t>benar</a:t>
            </a:r>
            <a:r>
              <a:rPr lang="en-US" sz="1800" b="1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b="1" dirty="0" err="1"/>
              <a:t>dibutuhkan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diinginkan</a:t>
            </a:r>
            <a:r>
              <a:rPr lang="en-US" sz="1800" dirty="0" smtClean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b="1" dirty="0" err="1" smtClean="0"/>
              <a:t>pengguna</a:t>
            </a:r>
            <a:r>
              <a:rPr lang="en-US" sz="1800" dirty="0" smtClean="0"/>
              <a:t>.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eksperimental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/>
              <a:t>: </a:t>
            </a:r>
            <a:r>
              <a:rPr lang="en-US" sz="1800" b="1" dirty="0" err="1" smtClean="0"/>
              <a:t>T</a:t>
            </a:r>
            <a:r>
              <a:rPr lang="en-US" sz="1800" dirty="0" err="1" smtClean="0"/>
              <a:t>ahap</a:t>
            </a:r>
            <a:r>
              <a:rPr lang="en-US" sz="1800" dirty="0" smtClean="0"/>
              <a:t> </a:t>
            </a:r>
            <a:r>
              <a:rPr lang="en-US" sz="1800" b="1" dirty="0" err="1"/>
              <a:t>percoabaan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b="1" dirty="0" err="1"/>
              <a:t>oleh</a:t>
            </a:r>
            <a:r>
              <a:rPr lang="en-US" sz="1800" b="1" dirty="0"/>
              <a:t> user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mengetahui</a:t>
            </a:r>
            <a:r>
              <a:rPr lang="en-US" sz="1800" dirty="0" smtClean="0"/>
              <a:t> </a:t>
            </a:r>
            <a:r>
              <a:rPr lang="en-US" sz="1800" b="1" dirty="0" err="1"/>
              <a:t>apakah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b="1" dirty="0" err="1"/>
              <a:t>sudah</a:t>
            </a:r>
            <a:r>
              <a:rPr lang="en-US" sz="1800" b="1" dirty="0"/>
              <a:t> </a:t>
            </a:r>
            <a:r>
              <a:rPr lang="en-US" sz="1800" b="1" dirty="0" err="1"/>
              <a:t>cocok</a:t>
            </a:r>
            <a:r>
              <a:rPr lang="en-US" sz="1800" b="1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 err="1"/>
              <a:t>pola</a:t>
            </a:r>
            <a:r>
              <a:rPr lang="en-US" sz="1800" b="1" dirty="0"/>
              <a:t> </a:t>
            </a:r>
            <a:r>
              <a:rPr lang="en-US" sz="1800" b="1" dirty="0" err="1"/>
              <a:t>kerja</a:t>
            </a:r>
            <a:r>
              <a:rPr lang="en-US" sz="1800" b="1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keinginan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pengguna</a:t>
            </a:r>
            <a:endParaRPr lang="en-US" sz="1800" b="1" dirty="0" smtClean="0"/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iteratif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b="1" dirty="0" err="1"/>
              <a:t>sistem</a:t>
            </a:r>
            <a:r>
              <a:rPr lang="en-US" sz="1800" dirty="0"/>
              <a:t> yang </a:t>
            </a:r>
            <a:r>
              <a:rPr lang="en-US" sz="1800" b="1" dirty="0" err="1"/>
              <a:t>telah</a:t>
            </a:r>
            <a:r>
              <a:rPr lang="en-US" sz="1800" b="1" dirty="0"/>
              <a:t> di </a:t>
            </a:r>
            <a:r>
              <a:rPr lang="en-US" sz="1800" b="1" dirty="0" err="1"/>
              <a:t>coba</a:t>
            </a:r>
            <a:r>
              <a:rPr lang="en-US" sz="1800" b="1" dirty="0"/>
              <a:t> </a:t>
            </a:r>
            <a:r>
              <a:rPr lang="en-US" sz="1800" b="1" dirty="0" err="1"/>
              <a:t>diperbaiki</a:t>
            </a:r>
            <a:r>
              <a:rPr lang="en-US" sz="1800" b="1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b="1" dirty="0" err="1"/>
              <a:t>berkelanjutan</a:t>
            </a:r>
            <a:r>
              <a:rPr lang="en-US" sz="1800" dirty="0"/>
              <a:t> </a:t>
            </a:r>
            <a:r>
              <a:rPr lang="en-US" sz="1800" dirty="0" err="1" smtClean="0"/>
              <a:t>sampai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 err="1"/>
              <a:t>spesifikasi</a:t>
            </a:r>
            <a:r>
              <a:rPr lang="en-US" sz="1800" b="1" dirty="0"/>
              <a:t> </a:t>
            </a:r>
            <a:r>
              <a:rPr lang="en-US" sz="1800" dirty="0" smtClean="0"/>
              <a:t>yang </a:t>
            </a:r>
            <a:r>
              <a:rPr lang="en-US" sz="1800" b="1" dirty="0" err="1" smtClean="0"/>
              <a:t>ditetapkan</a:t>
            </a:r>
            <a:r>
              <a:rPr lang="en-US" sz="1800" dirty="0" smtClean="0"/>
              <a:t>.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yang </a:t>
            </a:r>
            <a:r>
              <a:rPr lang="en-US" sz="1800" b="1" dirty="0" err="1">
                <a:solidFill>
                  <a:srgbClr val="FF0000"/>
                </a:solidFill>
              </a:rPr>
              <a:t>mensupport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pengguna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b="1" dirty="0" err="1"/>
              <a:t>sistem</a:t>
            </a:r>
            <a:r>
              <a:rPr lang="en-US" sz="1800" dirty="0"/>
              <a:t> </a:t>
            </a:r>
            <a:r>
              <a:rPr lang="en-US" sz="1800" b="1" dirty="0"/>
              <a:t>di </a:t>
            </a:r>
            <a:r>
              <a:rPr lang="en-US" sz="1800" b="1" dirty="0" err="1"/>
              <a:t>beri</a:t>
            </a:r>
            <a:r>
              <a:rPr lang="en-US" sz="1800" dirty="0"/>
              <a:t> </a:t>
            </a:r>
            <a:r>
              <a:rPr lang="en-US" sz="1800" b="1" dirty="0" err="1"/>
              <a:t>fasilitas</a:t>
            </a:r>
            <a:r>
              <a:rPr lang="en-US" sz="1800" dirty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dimanfaatkan</a:t>
            </a:r>
            <a:r>
              <a:rPr lang="en-US" sz="1800" dirty="0" smtClean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b="1" dirty="0" err="1"/>
              <a:t>pengguna</a:t>
            </a:r>
            <a:r>
              <a:rPr lang="en-US" sz="1800" dirty="0"/>
              <a:t> </a:t>
            </a:r>
            <a:r>
              <a:rPr lang="en-US" sz="1800" b="1" dirty="0" err="1"/>
              <a:t>mendukung</a:t>
            </a:r>
            <a:r>
              <a:rPr lang="en-US" sz="1800" b="1" dirty="0"/>
              <a:t> </a:t>
            </a:r>
            <a:r>
              <a:rPr lang="en-US" sz="1800" b="1" dirty="0" err="1"/>
              <a:t>aplikasi</a:t>
            </a:r>
            <a:r>
              <a:rPr lang="en-US" sz="1800" b="1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00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b="1" smtClean="0"/>
              <a:t>Tujuan IMK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127"/>
            <a:ext cx="7886700" cy="4351337"/>
          </a:xfrm>
        </p:spPr>
        <p:txBody>
          <a:bodyPr/>
          <a:lstStyle/>
          <a:p>
            <a:pPr marL="457200" lvl="1" indent="-457200" algn="just" eaLnBrk="1" hangingPunct="1">
              <a:buFont typeface="+mj-lt"/>
              <a:buAutoNum type="arabicPeriod" startAt="2"/>
              <a:defRPr/>
            </a:pPr>
            <a:r>
              <a:rPr lang="en-US" sz="2700" b="1" dirty="0" err="1" smtClean="0"/>
              <a:t>Fungsionalitas</a:t>
            </a:r>
            <a:r>
              <a:rPr lang="en-US" sz="2700" b="1" dirty="0" smtClean="0"/>
              <a:t> </a:t>
            </a:r>
            <a:r>
              <a:rPr lang="en-US" sz="2700" b="1" dirty="0"/>
              <a:t>: </a:t>
            </a:r>
            <a:r>
              <a:rPr lang="en-US" sz="2700" dirty="0" err="1"/>
              <a:t>berhubungan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b="1" dirty="0" err="1"/>
              <a:t>fungsi-fungsi</a:t>
            </a:r>
            <a:r>
              <a:rPr lang="en-US" sz="2700" dirty="0"/>
              <a:t> yang </a:t>
            </a:r>
            <a:r>
              <a:rPr lang="en-US" sz="2700" dirty="0" err="1"/>
              <a:t>ada</a:t>
            </a:r>
            <a:r>
              <a:rPr lang="en-US" sz="2700" dirty="0"/>
              <a:t> </a:t>
            </a:r>
            <a:r>
              <a:rPr lang="en-US" sz="2700" b="1" dirty="0"/>
              <a:t>di </a:t>
            </a:r>
            <a:r>
              <a:rPr lang="en-US" sz="2700" b="1" dirty="0" err="1"/>
              <a:t>dalam</a:t>
            </a:r>
            <a:r>
              <a:rPr lang="en-US" sz="2700" b="1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 smtClean="0"/>
              <a:t>itu</a:t>
            </a:r>
            <a:r>
              <a:rPr lang="en-US" sz="2700" dirty="0" smtClean="0"/>
              <a:t> </a:t>
            </a:r>
            <a:r>
              <a:rPr lang="en-US" sz="2700" dirty="0" err="1" smtClean="0"/>
              <a:t>sendiri</a:t>
            </a:r>
            <a:r>
              <a:rPr lang="en-US" sz="2700" dirty="0"/>
              <a:t>, </a:t>
            </a:r>
            <a:r>
              <a:rPr lang="en-US" sz="2700" b="1" dirty="0" err="1"/>
              <a:t>apakah</a:t>
            </a:r>
            <a:r>
              <a:rPr lang="en-US" sz="2700" b="1" dirty="0"/>
              <a:t> </a:t>
            </a:r>
            <a:r>
              <a:rPr lang="en-US" sz="2700" b="1" dirty="0" err="1"/>
              <a:t>sesuai</a:t>
            </a:r>
            <a:r>
              <a:rPr lang="en-US" sz="2700" b="1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b="1" dirty="0"/>
              <a:t>yang </a:t>
            </a:r>
            <a:r>
              <a:rPr lang="en-US" sz="2700" b="1" dirty="0" err="1"/>
              <a:t>direncanakankan</a:t>
            </a:r>
            <a:r>
              <a:rPr lang="en-US" sz="2700" b="1" dirty="0"/>
              <a:t> </a:t>
            </a:r>
            <a:r>
              <a:rPr lang="en-US" sz="2700" b="1" dirty="0" err="1"/>
              <a:t>atau</a:t>
            </a:r>
            <a:r>
              <a:rPr lang="en-US" sz="2700" b="1" dirty="0"/>
              <a:t> </a:t>
            </a:r>
            <a:r>
              <a:rPr lang="en-US" sz="2700" b="1" dirty="0" err="1" smtClean="0"/>
              <a:t>belum</a:t>
            </a:r>
            <a:r>
              <a:rPr lang="en-US" sz="2700" dirty="0" smtClean="0"/>
              <a:t>.</a:t>
            </a:r>
            <a:endParaRPr lang="id-ID" sz="2700" dirty="0" smtClean="0"/>
          </a:p>
          <a:p>
            <a:pPr marL="457200" lvl="1" indent="-457200" algn="just" eaLnBrk="1" hangingPunct="1">
              <a:buFont typeface="+mj-lt"/>
              <a:buAutoNum type="arabicPeriod" startAt="2"/>
              <a:defRPr/>
            </a:pPr>
            <a:r>
              <a:rPr lang="en-US" sz="2700" b="1" dirty="0" err="1" smtClean="0"/>
              <a:t>Keamanan</a:t>
            </a:r>
            <a:r>
              <a:rPr lang="en-US" sz="2700" b="1" dirty="0" smtClean="0"/>
              <a:t> </a:t>
            </a:r>
            <a:r>
              <a:rPr lang="en-US" sz="2700" b="1" dirty="0"/>
              <a:t>: </a:t>
            </a:r>
            <a:r>
              <a:rPr lang="en-US" sz="2700" dirty="0" err="1"/>
              <a:t>keamanan</a:t>
            </a:r>
            <a:r>
              <a:rPr lang="en-US" sz="2700" dirty="0"/>
              <a:t> </a:t>
            </a:r>
            <a:r>
              <a:rPr lang="en-US" sz="2700" dirty="0" err="1"/>
              <a:t>meliputi</a:t>
            </a:r>
            <a:r>
              <a:rPr lang="en-US" sz="2700" dirty="0"/>
              <a:t> </a:t>
            </a:r>
            <a:r>
              <a:rPr lang="en-US" sz="2700" b="1" dirty="0" err="1"/>
              <a:t>keamanan</a:t>
            </a:r>
            <a:r>
              <a:rPr lang="en-US" sz="2700" b="1" dirty="0"/>
              <a:t> data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b="1" dirty="0" err="1"/>
              <a:t>keamanan</a:t>
            </a:r>
            <a:r>
              <a:rPr lang="en-US" sz="2700" b="1" dirty="0"/>
              <a:t> </a:t>
            </a:r>
            <a:r>
              <a:rPr lang="en-US" sz="2700" b="1" dirty="0" err="1" smtClean="0"/>
              <a:t>penggunanya</a:t>
            </a:r>
            <a:r>
              <a:rPr lang="en-US" sz="2700" dirty="0" smtClean="0"/>
              <a:t> (</a:t>
            </a:r>
            <a:r>
              <a:rPr lang="en-US" sz="2700" dirty="0" err="1" smtClean="0"/>
              <a:t>biasanya</a:t>
            </a:r>
            <a:r>
              <a:rPr lang="en-US" sz="2700" dirty="0" smtClean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b="1" dirty="0" err="1"/>
              <a:t>sisi</a:t>
            </a:r>
            <a:r>
              <a:rPr lang="en-US" sz="2700" b="1" dirty="0"/>
              <a:t> </a:t>
            </a:r>
            <a:r>
              <a:rPr lang="en-US" sz="2700" b="1" dirty="0" err="1"/>
              <a:t>kesehatan</a:t>
            </a:r>
            <a:r>
              <a:rPr lang="en-US" sz="2700" dirty="0"/>
              <a:t>) </a:t>
            </a:r>
            <a:r>
              <a:rPr lang="en-US" sz="2700" dirty="0" err="1"/>
              <a:t>ketika</a:t>
            </a:r>
            <a:r>
              <a:rPr lang="en-US" sz="2700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tersebut</a:t>
            </a:r>
            <a:r>
              <a:rPr lang="en-US" sz="2700" dirty="0"/>
              <a:t> </a:t>
            </a:r>
            <a:r>
              <a:rPr lang="en-US" sz="2700" b="1" dirty="0" err="1"/>
              <a:t>digunakan</a:t>
            </a:r>
            <a:r>
              <a:rPr lang="en-US" sz="2700" dirty="0"/>
              <a:t>. </a:t>
            </a:r>
            <a:r>
              <a:rPr lang="en-US" sz="2700" b="1" dirty="0" err="1"/>
              <a:t>Adakah</a:t>
            </a:r>
            <a:r>
              <a:rPr lang="en-US" sz="2700" b="1" dirty="0"/>
              <a:t> </a:t>
            </a:r>
            <a:r>
              <a:rPr lang="en-US" sz="2700" b="1" dirty="0" err="1" smtClean="0"/>
              <a:t>efek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samping</a:t>
            </a:r>
            <a:r>
              <a:rPr lang="en-US" sz="2700" dirty="0" smtClean="0"/>
              <a:t> </a:t>
            </a:r>
            <a:r>
              <a:rPr lang="en-US" sz="2700" dirty="0"/>
              <a:t>yang </a:t>
            </a:r>
            <a:r>
              <a:rPr lang="en-US" sz="2700" b="1" dirty="0" err="1"/>
              <a:t>dialami</a:t>
            </a:r>
            <a:r>
              <a:rPr lang="en-US" sz="2700" b="1" dirty="0"/>
              <a:t> </a:t>
            </a:r>
            <a:r>
              <a:rPr lang="en-US" sz="2700" b="1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ketika</a:t>
            </a:r>
            <a:r>
              <a:rPr lang="en-US" sz="2700" dirty="0"/>
              <a:t> </a:t>
            </a:r>
            <a:r>
              <a:rPr lang="en-US" sz="2700" b="1" dirty="0" err="1"/>
              <a:t>menggunakan</a:t>
            </a:r>
            <a:r>
              <a:rPr lang="en-US" sz="2700" b="1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 smtClean="0"/>
              <a:t>tersebut</a:t>
            </a:r>
            <a:r>
              <a:rPr lang="en-US" sz="2700" dirty="0" smtClean="0"/>
              <a:t>.</a:t>
            </a:r>
            <a:endParaRPr lang="id-ID" sz="2700" dirty="0" smtClean="0"/>
          </a:p>
          <a:p>
            <a:pPr marL="457200" lvl="1" indent="-457200" algn="just" eaLnBrk="1" hangingPunct="1">
              <a:buFont typeface="+mj-lt"/>
              <a:buAutoNum type="arabicPeriod" startAt="2"/>
              <a:defRPr/>
            </a:pPr>
            <a:r>
              <a:rPr lang="en-US" sz="2700" b="1" dirty="0" err="1" smtClean="0"/>
              <a:t>Efektifitas</a:t>
            </a:r>
            <a:r>
              <a:rPr lang="en-US" sz="2700" b="1" dirty="0" smtClean="0"/>
              <a:t> </a:t>
            </a:r>
            <a:r>
              <a:rPr lang="en-US" sz="2700" b="1" dirty="0" err="1"/>
              <a:t>dan</a:t>
            </a:r>
            <a:r>
              <a:rPr lang="en-US" sz="2700" b="1" dirty="0"/>
              <a:t> </a:t>
            </a:r>
            <a:r>
              <a:rPr lang="en-US" sz="2700" b="1" dirty="0" err="1"/>
              <a:t>efisiensi</a:t>
            </a:r>
            <a:r>
              <a:rPr lang="en-US" sz="2700" b="1" dirty="0"/>
              <a:t> : </a:t>
            </a:r>
            <a:r>
              <a:rPr lang="en-US" sz="2700" dirty="0" err="1"/>
              <a:t>dilihat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seberapa</a:t>
            </a:r>
            <a:r>
              <a:rPr lang="en-US" sz="2700" dirty="0"/>
              <a:t> </a:t>
            </a:r>
            <a:r>
              <a:rPr lang="en-US" sz="2700" dirty="0" err="1"/>
              <a:t>besar</a:t>
            </a:r>
            <a:r>
              <a:rPr lang="en-US" sz="2700" dirty="0"/>
              <a:t> </a:t>
            </a:r>
            <a:r>
              <a:rPr lang="en-US" sz="2700" b="1" dirty="0" err="1"/>
              <a:t>pengaruh</a:t>
            </a:r>
            <a:r>
              <a:rPr lang="en-US" sz="2700" b="1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 smtClean="0"/>
              <a:t>tersebut</a:t>
            </a:r>
            <a:r>
              <a:rPr lang="en-US" sz="2700" dirty="0" smtClean="0"/>
              <a:t> </a:t>
            </a:r>
            <a:r>
              <a:rPr lang="en-US" sz="2700" dirty="0" err="1" smtClean="0"/>
              <a:t>terhadap</a:t>
            </a:r>
            <a:r>
              <a:rPr lang="en-US" sz="2700" dirty="0" smtClean="0"/>
              <a:t> </a:t>
            </a:r>
            <a:r>
              <a:rPr lang="en-US" sz="2700" b="1" dirty="0" err="1"/>
              <a:t>produktivitas</a:t>
            </a:r>
            <a:r>
              <a:rPr lang="en-US" sz="2700" b="1" dirty="0"/>
              <a:t> </a:t>
            </a:r>
            <a:r>
              <a:rPr lang="en-US" sz="2700" b="1" dirty="0" err="1"/>
              <a:t>keja</a:t>
            </a:r>
            <a:r>
              <a:rPr lang="en-US" sz="2700" b="1" dirty="0"/>
              <a:t> </a:t>
            </a:r>
            <a:r>
              <a:rPr lang="en-US" sz="2700" b="1" dirty="0" err="1"/>
              <a:t>pengunanya</a:t>
            </a:r>
            <a:r>
              <a:rPr lang="en-US" sz="2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4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Ruang Lingkup IMK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28649" y="1977559"/>
            <a:ext cx="8192621" cy="465184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3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,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interaksinya</a:t>
            </a:r>
            <a:r>
              <a:rPr lang="id-ID" sz="2000" b="1" dirty="0"/>
              <a:t> </a:t>
            </a:r>
            <a:r>
              <a:rPr lang="id-ID" sz="2000" b="1" dirty="0" smtClean="0"/>
              <a:t>:</a:t>
            </a:r>
          </a:p>
          <a:p>
            <a:pPr marL="342900" indent="-342900" eaLnBrk="1" hangingPunct="1">
              <a:buFont typeface="+mj-lt"/>
              <a:buAutoNum type="alphaLcPeriod"/>
            </a:pP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pengguna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individu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kelompok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maupun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publik</a:t>
            </a:r>
            <a:r>
              <a:rPr lang="en-US" sz="1800" dirty="0" smtClean="0"/>
              <a:t>. </a:t>
            </a:r>
            <a:endParaRPr lang="id-ID" sz="1800" dirty="0" smtClean="0"/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b="1" dirty="0" err="1"/>
              <a:t>Sebelum</a:t>
            </a:r>
            <a:r>
              <a:rPr lang="en-US" sz="1400" b="1" dirty="0"/>
              <a:t> </a:t>
            </a:r>
            <a:r>
              <a:rPr lang="en-US" sz="1400" b="1" dirty="0" err="1"/>
              <a:t>mendesain</a:t>
            </a:r>
            <a:r>
              <a:rPr lang="en-US" sz="1400" b="1" dirty="0"/>
              <a:t> </a:t>
            </a:r>
            <a:r>
              <a:rPr lang="en-US" sz="1400" dirty="0" err="1"/>
              <a:t>di</a:t>
            </a:r>
            <a:r>
              <a:rPr lang="en-US" sz="1400" b="1" dirty="0" err="1"/>
              <a:t>saran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b="1" dirty="0" err="1"/>
              <a:t>mempertimbangkan</a:t>
            </a:r>
            <a:r>
              <a:rPr lang="en-US" sz="1400" dirty="0"/>
              <a:t> </a:t>
            </a:r>
            <a:r>
              <a:rPr lang="en-US" sz="1400" b="1" dirty="0"/>
              <a:t>orang</a:t>
            </a:r>
            <a:r>
              <a:rPr lang="en-US" sz="1400" dirty="0"/>
              <a:t>-orang yang </a:t>
            </a:r>
            <a:r>
              <a:rPr lang="en-US" sz="1400" b="1" dirty="0" err="1"/>
              <a:t>terlibat</a:t>
            </a:r>
            <a:r>
              <a:rPr lang="en-US" sz="1400" dirty="0"/>
              <a:t> </a:t>
            </a:r>
            <a:r>
              <a:rPr lang="en-US" sz="1400" b="1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b="1" dirty="0" err="1"/>
              <a:t>pengguna</a:t>
            </a:r>
            <a:r>
              <a:rPr lang="en-US" sz="1400" b="1" dirty="0"/>
              <a:t>, administrator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desainernya</a:t>
            </a:r>
            <a:r>
              <a:rPr lang="en-US" sz="1400" dirty="0"/>
              <a:t>.</a:t>
            </a:r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mendesain</a:t>
            </a:r>
            <a:r>
              <a:rPr lang="en-US" sz="1400" dirty="0"/>
              <a:t>, </a:t>
            </a:r>
            <a:r>
              <a:rPr lang="en-US" sz="1400" b="1" dirty="0" err="1"/>
              <a:t>kemampuan</a:t>
            </a:r>
            <a:r>
              <a:rPr lang="en-US" sz="1400" dirty="0"/>
              <a:t> </a:t>
            </a:r>
            <a:r>
              <a:rPr lang="en-US" sz="1400" b="1" dirty="0" err="1"/>
              <a:t>desainer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b="1" dirty="0" err="1"/>
              <a:t>memahami</a:t>
            </a:r>
            <a:r>
              <a:rPr lang="en-US" sz="1400" dirty="0"/>
              <a:t> </a:t>
            </a:r>
            <a:r>
              <a:rPr lang="en-US" sz="1400" b="1" dirty="0" err="1"/>
              <a:t>penggunanya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desainer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memahami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.</a:t>
            </a:r>
          </a:p>
          <a:p>
            <a:pPr marL="342900" indent="-342900" eaLnBrk="1" hangingPunct="1">
              <a:buFont typeface="+mj-lt"/>
              <a:buAutoNum type="alphaLcPeriod"/>
            </a:pP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 smtClean="0"/>
              <a:t>meliputi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semua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prasarana</a:t>
            </a:r>
            <a:r>
              <a:rPr lang="en-US" sz="1800" dirty="0" smtClean="0"/>
              <a:t> yang </a:t>
            </a:r>
            <a:r>
              <a:rPr lang="en-US" sz="1800" b="1" dirty="0" err="1" smtClean="0"/>
              <a:t>dipakai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dalam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sistem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baik</a:t>
            </a:r>
            <a:r>
              <a:rPr lang="en-US" sz="1800" b="1" dirty="0" smtClean="0"/>
              <a:t> hardware </a:t>
            </a:r>
            <a:r>
              <a:rPr lang="en-US" sz="1800" b="1" dirty="0" err="1" smtClean="0"/>
              <a:t>maupun</a:t>
            </a:r>
            <a:r>
              <a:rPr lang="en-US" sz="1800" b="1" dirty="0" smtClean="0"/>
              <a:t> software. </a:t>
            </a:r>
            <a:endParaRPr lang="id-ID" sz="1800" b="1" dirty="0" smtClean="0"/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mendesain</a:t>
            </a:r>
            <a:r>
              <a:rPr lang="en-US" sz="1400" dirty="0"/>
              <a:t> </a:t>
            </a:r>
            <a:r>
              <a:rPr lang="en-US" sz="1400" dirty="0" err="1"/>
              <a:t>diperhatikan</a:t>
            </a:r>
            <a:r>
              <a:rPr lang="en-US" sz="1400" dirty="0"/>
              <a:t> </a:t>
            </a:r>
            <a:r>
              <a:rPr lang="en-US" sz="1400" b="1" dirty="0" err="1"/>
              <a:t>prasarana</a:t>
            </a:r>
            <a:r>
              <a:rPr lang="en-US" sz="1400" b="1" dirty="0"/>
              <a:t> yang </a:t>
            </a:r>
            <a:r>
              <a:rPr lang="en-US" sz="1400" b="1" dirty="0" err="1"/>
              <a:t>digunakan</a:t>
            </a:r>
            <a:r>
              <a:rPr lang="en-US" sz="1400" b="1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b="1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supaya</a:t>
            </a:r>
            <a:r>
              <a:rPr lang="en-US" sz="1400" dirty="0"/>
              <a:t> </a:t>
            </a:r>
            <a:r>
              <a:rPr lang="en-US" sz="1400" b="1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b="1" dirty="0" err="1"/>
              <a:t>berjalan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baik</a:t>
            </a:r>
            <a:r>
              <a:rPr lang="en-US" sz="1400" dirty="0"/>
              <a:t>. </a:t>
            </a:r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b="1" dirty="0" err="1"/>
              <a:t>Desain</a:t>
            </a:r>
            <a:r>
              <a:rPr lang="en-US" sz="1400" b="1" dirty="0"/>
              <a:t> </a:t>
            </a:r>
            <a:r>
              <a:rPr lang="en-US" sz="1400" b="1" dirty="0" err="1"/>
              <a:t>sangat</a:t>
            </a:r>
            <a:r>
              <a:rPr lang="en-US" sz="1400" b="1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b="1" dirty="0" err="1"/>
              <a:t>jika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didukung</a:t>
            </a:r>
            <a:r>
              <a:rPr lang="en-US" sz="1400" b="1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b="1" dirty="0" err="1"/>
              <a:t>prasarana</a:t>
            </a:r>
            <a:r>
              <a:rPr lang="en-US" sz="1400" dirty="0"/>
              <a:t> yang </a:t>
            </a:r>
            <a:r>
              <a:rPr lang="en-US" sz="1400" b="1" dirty="0" err="1"/>
              <a:t>memadai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dirty="0"/>
              <a:t> bias </a:t>
            </a:r>
            <a:r>
              <a:rPr lang="en-US" sz="1400" b="1" dirty="0" err="1"/>
              <a:t>berjalan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baik</a:t>
            </a:r>
            <a:r>
              <a:rPr lang="en-US" sz="1400" dirty="0"/>
              <a:t>. </a:t>
            </a:r>
          </a:p>
          <a:p>
            <a:pPr marL="342900" indent="-342900" eaLnBrk="1" hangingPunct="1">
              <a:buFont typeface="+mj-lt"/>
              <a:buAutoNum type="alphaLcPeriod"/>
            </a:pPr>
            <a:r>
              <a:rPr lang="en-US" sz="1800" dirty="0" err="1" smtClean="0"/>
              <a:t>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komunikasi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antara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pengguna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r>
              <a:rPr lang="en-US" sz="1800" b="1" dirty="0" smtClean="0"/>
              <a:t>. </a:t>
            </a:r>
          </a:p>
          <a:p>
            <a:pPr marL="804863" lvl="2" indent="-263525" algn="just" eaLnBrk="1" hangingPunct="1">
              <a:buFont typeface="Calibri Light" panose="020F0302020204030204" pitchFamily="34" charset="0"/>
              <a:buAutoNum type="alphaLcPeriod"/>
            </a:pP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prakteknya</a:t>
            </a:r>
            <a:r>
              <a:rPr lang="en-US" sz="1400" dirty="0" smtClean="0"/>
              <a:t>,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menghabiskan</a:t>
            </a:r>
            <a:r>
              <a:rPr lang="en-US" sz="1400" dirty="0" smtClean="0"/>
              <a:t>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berhubungan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sistem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dibuat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sehingga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desainer</a:t>
            </a:r>
            <a:r>
              <a:rPr lang="en-US" sz="1400" dirty="0" smtClean="0"/>
              <a:t>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b="1" dirty="0" err="1" smtClean="0"/>
              <a:t>memperhatikan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pola-pola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interaksi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cocok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. </a:t>
            </a:r>
          </a:p>
          <a:p>
            <a:pPr marL="804863" lvl="2" indent="-263525" algn="just" eaLnBrk="1" hangingPunct="1">
              <a:buFont typeface="Calibri Light" panose="020F0302020204030204" pitchFamily="34" charset="0"/>
              <a:buAutoNum type="alphaLcPeriod"/>
            </a:pPr>
            <a:r>
              <a:rPr lang="en-US" sz="1400" b="1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belum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tentu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memberikan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efek</a:t>
            </a:r>
            <a:r>
              <a:rPr lang="en-US" sz="1400" b="1" dirty="0" smtClean="0"/>
              <a:t> </a:t>
            </a:r>
            <a:r>
              <a:rPr lang="en-US" sz="1400" dirty="0" smtClean="0"/>
              <a:t>yang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. </a:t>
            </a:r>
            <a:r>
              <a:rPr lang="en-US" sz="1400" dirty="0" err="1" smtClean="0"/>
              <a:t>Dala</a:t>
            </a:r>
            <a:r>
              <a:rPr lang="en-US" sz="1400" dirty="0" smtClean="0"/>
              <a:t> </a:t>
            </a:r>
            <a:r>
              <a:rPr lang="en-US" sz="1400" dirty="0" err="1" smtClean="0"/>
              <a:t>hal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b="1" dirty="0" err="1" smtClean="0"/>
              <a:t>desainer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perlu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benar-benar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memahami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karakter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5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Cognitive Ergonomics dan Human Computer Interaction</a:t>
            </a:r>
            <a:r>
              <a:rPr lang="en-US" sz="4000" smtClean="0"/>
              <a:t> (IMK)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28650" y="2079625"/>
            <a:ext cx="7886700" cy="4351338"/>
          </a:xfrm>
        </p:spPr>
        <p:txBody>
          <a:bodyPr/>
          <a:lstStyle/>
          <a:p>
            <a:pPr algn="just" eaLnBrk="1" hangingPunct="1"/>
            <a:r>
              <a:rPr lang="en-US" sz="2400" b="1" dirty="0" err="1" smtClean="0"/>
              <a:t>Faktor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kenyamanan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istilah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teknis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ergonomik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apapun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pengaruh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penurunan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efisiensi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efektifitas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b="1" dirty="0" smtClean="0"/>
              <a:t>Ergonomics</a:t>
            </a:r>
            <a:r>
              <a:rPr lang="en-US" sz="2400" dirty="0" smtClean="0"/>
              <a:t> </a:t>
            </a:r>
            <a:r>
              <a:rPr lang="en-US" sz="2400" dirty="0" err="1" smtClean="0"/>
              <a:t>bertujuan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mengoptimisasikan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err="1" smtClean="0"/>
              <a:t>hubungan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antara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pekerjaannya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pemakaian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berpengaruh</a:t>
            </a:r>
            <a:r>
              <a:rPr lang="en-US" sz="2400" b="1" dirty="0" smtClean="0"/>
              <a:t> significant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IMK.</a:t>
            </a:r>
          </a:p>
          <a:p>
            <a:pPr algn="just" eaLnBrk="1" hangingPunct="1"/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jelek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mempengaruhi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karyawan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Aspek</a:t>
            </a:r>
            <a:r>
              <a:rPr lang="en-US" sz="4000" dirty="0" smtClean="0"/>
              <a:t> </a:t>
            </a:r>
            <a:r>
              <a:rPr lang="en-US" sz="4000" dirty="0" err="1" smtClean="0"/>
              <a:t>penting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Menciptakan</a:t>
            </a:r>
            <a:r>
              <a:rPr lang="en-US" sz="4000" dirty="0" smtClean="0"/>
              <a:t> </a:t>
            </a:r>
            <a:r>
              <a:rPr lang="en-US" sz="4000" dirty="0" err="1" smtClean="0"/>
              <a:t>lingkungan</a:t>
            </a:r>
            <a:r>
              <a:rPr lang="en-US" sz="4000" dirty="0" smtClean="0"/>
              <a:t> </a:t>
            </a:r>
            <a:r>
              <a:rPr lang="en-US" sz="4000" dirty="0" err="1" smtClean="0"/>
              <a:t>kerja</a:t>
            </a:r>
            <a:r>
              <a:rPr lang="en-US" sz="4000" dirty="0" smtClean="0"/>
              <a:t> </a:t>
            </a:r>
            <a:r>
              <a:rPr lang="en-US" sz="4000" dirty="0" err="1" smtClean="0"/>
              <a:t>baik</a:t>
            </a:r>
            <a:r>
              <a:rPr lang="en-US" sz="4000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8363"/>
            <a:ext cx="7886700" cy="4351337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Aspek</a:t>
            </a:r>
            <a:r>
              <a:rPr lang="en-US" sz="3200" dirty="0" smtClean="0"/>
              <a:t> </a:t>
            </a:r>
            <a:r>
              <a:rPr lang="en-US" sz="3200" dirty="0" err="1" smtClean="0"/>
              <a:t>Ergonomik</a:t>
            </a:r>
            <a:r>
              <a:rPr lang="en-US" sz="3200" dirty="0" smtClean="0"/>
              <a:t> Dari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Pencahayaan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Suhu</a:t>
            </a:r>
            <a:r>
              <a:rPr lang="en-US" sz="3200" dirty="0" smtClean="0"/>
              <a:t> Dan </a:t>
            </a:r>
            <a:r>
              <a:rPr lang="en-US" sz="3200" dirty="0" err="1" smtClean="0"/>
              <a:t>Kualitas</a:t>
            </a:r>
            <a:r>
              <a:rPr lang="en-US" sz="3200" dirty="0" smtClean="0"/>
              <a:t> </a:t>
            </a:r>
            <a:r>
              <a:rPr lang="en-US" sz="3200" dirty="0" err="1" smtClean="0"/>
              <a:t>Udara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Gangguan</a:t>
            </a:r>
            <a:r>
              <a:rPr lang="en-US" sz="3200" dirty="0" smtClean="0"/>
              <a:t> </a:t>
            </a:r>
            <a:r>
              <a:rPr lang="en-US" sz="3200" dirty="0" err="1" smtClean="0"/>
              <a:t>Suara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Kesehatan</a:t>
            </a:r>
            <a:r>
              <a:rPr lang="en-US" sz="3200" dirty="0" smtClean="0"/>
              <a:t> Dan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Kebiasaan</a:t>
            </a:r>
            <a:r>
              <a:rPr lang="en-US" sz="3200" dirty="0" smtClean="0"/>
              <a:t> </a:t>
            </a:r>
            <a:r>
              <a:rPr lang="en-US" sz="3200" dirty="0" err="1" smtClean="0"/>
              <a:t>Bekerja</a:t>
            </a:r>
            <a:r>
              <a:rPr lang="en-US" sz="3200" dirty="0" smtClean="0"/>
              <a:t>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 smtClean="0"/>
              <a:t>sangat</a:t>
            </a:r>
            <a:r>
              <a:rPr lang="en-US" b="1" dirty="0" smtClean="0"/>
              <a:t> </a:t>
            </a:r>
            <a:r>
              <a:rPr lang="en-US" b="1" dirty="0" err="1"/>
              <a:t>sulit</a:t>
            </a:r>
            <a:r>
              <a:rPr lang="en-US" b="1" dirty="0"/>
              <a:t> </a:t>
            </a:r>
            <a:r>
              <a:rPr lang="en-US" b="1" dirty="0" err="1"/>
              <a:t>ditentukan</a:t>
            </a:r>
            <a:r>
              <a:rPr lang="en-US" b="1" dirty="0"/>
              <a:t> </a:t>
            </a:r>
            <a:r>
              <a:rPr lang="en-US" b="1" dirty="0" err="1"/>
              <a:t>standarnya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subjektif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1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3600" dirty="0" err="1" smtClean="0"/>
              <a:t>Aspek</a:t>
            </a:r>
            <a:r>
              <a:rPr lang="en-US" sz="3600" dirty="0" smtClean="0"/>
              <a:t> </a:t>
            </a:r>
            <a:r>
              <a:rPr lang="en-US" sz="3600" dirty="0" err="1" smtClean="0"/>
              <a:t>Ergonomik</a:t>
            </a:r>
            <a:r>
              <a:rPr lang="en-US" sz="3600" dirty="0" smtClean="0"/>
              <a:t> Dari </a:t>
            </a:r>
            <a:r>
              <a:rPr lang="en-US" sz="3600" dirty="0" err="1" smtClean="0"/>
              <a:t>Tempat</a:t>
            </a:r>
            <a:r>
              <a:rPr lang="en-US" sz="3600" dirty="0" smtClean="0"/>
              <a:t> </a:t>
            </a:r>
            <a:r>
              <a:rPr lang="en-US" sz="3600" dirty="0" err="1" smtClean="0"/>
              <a:t>Kerja</a:t>
            </a:r>
            <a:endParaRPr 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8650" y="1976717"/>
            <a:ext cx="8058150" cy="4666129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300" dirty="0" err="1" smtClean="0"/>
              <a:t>Aspek</a:t>
            </a:r>
            <a:r>
              <a:rPr lang="en-US" sz="2300" dirty="0" smtClean="0"/>
              <a:t> </a:t>
            </a:r>
            <a:r>
              <a:rPr lang="en-US" sz="2300" b="1" dirty="0" err="1" smtClean="0"/>
              <a:t>ergonomik</a:t>
            </a:r>
            <a:r>
              <a:rPr lang="en-US" sz="2300" dirty="0" smtClean="0"/>
              <a:t> </a:t>
            </a:r>
            <a:r>
              <a:rPr lang="en-US" sz="2300" dirty="0" err="1" smtClean="0"/>
              <a:t>biasanya</a:t>
            </a:r>
            <a:r>
              <a:rPr lang="en-US" sz="2300" dirty="0" smtClean="0"/>
              <a:t> </a:t>
            </a:r>
            <a:r>
              <a:rPr lang="en-US" sz="2300" dirty="0" err="1" smtClean="0"/>
              <a:t>penuh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informasi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kuantitatif</a:t>
            </a:r>
            <a:r>
              <a:rPr lang="en-US" sz="2300" b="1" dirty="0" smtClean="0"/>
              <a:t> </a:t>
            </a:r>
            <a:r>
              <a:rPr lang="en-US" sz="2300" dirty="0" smtClean="0"/>
              <a:t>(</a:t>
            </a:r>
            <a:r>
              <a:rPr lang="en-US" sz="2300" dirty="0" err="1" smtClean="0"/>
              <a:t>nilai</a:t>
            </a:r>
            <a:r>
              <a:rPr lang="en-US" sz="2300" dirty="0" smtClean="0"/>
              <a:t> yang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dihitung</a:t>
            </a:r>
            <a:r>
              <a:rPr lang="en-US" sz="2300" dirty="0" smtClean="0"/>
              <a:t>).</a:t>
            </a:r>
          </a:p>
          <a:p>
            <a:pPr algn="just" eaLnBrk="1" hangingPunct="1"/>
            <a:r>
              <a:rPr lang="en-US" sz="2300" dirty="0" err="1" smtClean="0"/>
              <a:t>Beberapa</a:t>
            </a:r>
            <a:r>
              <a:rPr lang="en-US" sz="2300" dirty="0" smtClean="0"/>
              <a:t> </a:t>
            </a:r>
            <a:r>
              <a:rPr lang="en-US" sz="2300" b="1" dirty="0" err="1" smtClean="0"/>
              <a:t>disiplin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ilmu</a:t>
            </a:r>
            <a:r>
              <a:rPr lang="en-US" sz="2300" b="1" dirty="0" smtClean="0"/>
              <a:t> </a:t>
            </a:r>
            <a:r>
              <a:rPr lang="en-US" sz="2300" dirty="0" err="1" smtClean="0"/>
              <a:t>sering</a:t>
            </a:r>
            <a:r>
              <a:rPr lang="en-US" sz="2300" dirty="0" smtClean="0"/>
              <a:t> </a:t>
            </a:r>
            <a:r>
              <a:rPr lang="en-US" sz="2300" dirty="0" err="1" smtClean="0"/>
              <a:t>dipakai</a:t>
            </a:r>
            <a:r>
              <a:rPr lang="en-US" sz="2300" dirty="0" smtClean="0"/>
              <a:t> </a:t>
            </a:r>
            <a:r>
              <a:rPr lang="en-US" sz="2300" b="1" dirty="0" smtClean="0"/>
              <a:t>para </a:t>
            </a:r>
            <a:r>
              <a:rPr lang="en-US" sz="2300" b="1" dirty="0" err="1" smtClean="0"/>
              <a:t>ahli</a:t>
            </a:r>
            <a:r>
              <a:rPr lang="en-US" sz="2300" b="1" dirty="0" smtClean="0"/>
              <a:t> </a:t>
            </a:r>
            <a:r>
              <a:rPr lang="en-US" sz="2300" dirty="0" err="1" smtClean="0"/>
              <a:t>perhitungkan</a:t>
            </a:r>
            <a:r>
              <a:rPr lang="en-US" sz="2300" dirty="0" smtClean="0"/>
              <a:t> </a:t>
            </a:r>
            <a:r>
              <a:rPr lang="en-US" sz="2300" dirty="0" err="1" smtClean="0"/>
              <a:t>aspek</a:t>
            </a:r>
            <a:r>
              <a:rPr lang="en-US" sz="2300" dirty="0" smtClean="0"/>
              <a:t> </a:t>
            </a:r>
            <a:r>
              <a:rPr lang="en-US" sz="2300" dirty="0" err="1" smtClean="0"/>
              <a:t>ergonomik</a:t>
            </a:r>
            <a:r>
              <a:rPr lang="en-US" sz="2300" dirty="0" smtClean="0"/>
              <a:t> </a:t>
            </a:r>
            <a:r>
              <a:rPr lang="en-US" sz="2300" dirty="0" err="1" smtClean="0"/>
              <a:t>antara</a:t>
            </a:r>
            <a:r>
              <a:rPr lang="en-US" sz="2300" dirty="0" smtClean="0"/>
              <a:t> lain </a:t>
            </a:r>
            <a:r>
              <a:rPr lang="en-US" sz="2300" b="1" dirty="0" err="1" smtClean="0"/>
              <a:t>Antropometrik</a:t>
            </a:r>
            <a:r>
              <a:rPr lang="en-US" sz="2300" b="1" dirty="0" smtClean="0"/>
              <a:t>.</a:t>
            </a:r>
          </a:p>
          <a:p>
            <a:pPr algn="just" eaLnBrk="1" hangingPunct="1"/>
            <a:r>
              <a:rPr lang="en-US" sz="2300" dirty="0" smtClean="0"/>
              <a:t> </a:t>
            </a:r>
            <a:r>
              <a:rPr lang="en-US" sz="2300" b="1" dirty="0" err="1" smtClean="0"/>
              <a:t>Antropometrik</a:t>
            </a:r>
            <a:r>
              <a:rPr lang="en-US" sz="2300" dirty="0" smtClean="0"/>
              <a:t> </a:t>
            </a:r>
            <a:r>
              <a:rPr lang="en-US" sz="2300" dirty="0" err="1" smtClean="0"/>
              <a:t>adalah</a:t>
            </a:r>
            <a:r>
              <a:rPr lang="en-US" sz="2300" dirty="0" smtClean="0"/>
              <a:t> </a:t>
            </a:r>
            <a:r>
              <a:rPr lang="en-US" sz="2300" dirty="0" err="1" smtClean="0"/>
              <a:t>bidang</a:t>
            </a:r>
            <a:r>
              <a:rPr lang="en-US" sz="2300" dirty="0" smtClean="0"/>
              <a:t> </a:t>
            </a:r>
            <a:r>
              <a:rPr lang="en-US" sz="2300" b="1" dirty="0" err="1" smtClean="0"/>
              <a:t>ilmu</a:t>
            </a:r>
            <a:r>
              <a:rPr lang="en-US" sz="2300" dirty="0" smtClean="0"/>
              <a:t> yang</a:t>
            </a:r>
            <a:br>
              <a:rPr lang="en-US" sz="2300" dirty="0" smtClean="0"/>
            </a:br>
            <a:r>
              <a:rPr lang="en-US" sz="2300" b="1" dirty="0" err="1" smtClean="0"/>
              <a:t>berhubungan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pengukuran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tubuh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manusia</a:t>
            </a:r>
            <a:r>
              <a:rPr lang="en-US" sz="2300" b="1" dirty="0" smtClean="0"/>
              <a:t> </a:t>
            </a:r>
            <a:r>
              <a:rPr lang="en-US" sz="2300" dirty="0" err="1" smtClean="0"/>
              <a:t>misalnya</a:t>
            </a:r>
            <a:r>
              <a:rPr lang="en-US" sz="2300" dirty="0" smtClean="0"/>
              <a:t> </a:t>
            </a:r>
            <a:r>
              <a:rPr lang="en-US" sz="2300" dirty="0" err="1" smtClean="0"/>
              <a:t>tinggi</a:t>
            </a:r>
            <a:r>
              <a:rPr lang="en-US" sz="2300" dirty="0" smtClean="0"/>
              <a:t> </a:t>
            </a:r>
            <a:r>
              <a:rPr lang="en-US" sz="2300" dirty="0" err="1" smtClean="0"/>
              <a:t>badan</a:t>
            </a:r>
            <a:r>
              <a:rPr lang="en-US" sz="2300" dirty="0" smtClean="0"/>
              <a:t>, </a:t>
            </a:r>
            <a:r>
              <a:rPr lang="en-US" sz="2300" dirty="0" err="1" smtClean="0"/>
              <a:t>jangkauan</a:t>
            </a:r>
            <a:r>
              <a:rPr lang="en-US" sz="2300" dirty="0" smtClean="0"/>
              <a:t> </a:t>
            </a:r>
            <a:r>
              <a:rPr lang="en-US" sz="2300" dirty="0" err="1" smtClean="0"/>
              <a:t>penglihatan</a:t>
            </a:r>
            <a:r>
              <a:rPr lang="en-US" sz="2300" dirty="0" smtClean="0"/>
              <a:t> </a:t>
            </a:r>
            <a:r>
              <a:rPr lang="en-US" sz="2300" dirty="0" err="1" smtClean="0"/>
              <a:t>penglihatan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jangkauan</a:t>
            </a:r>
            <a:r>
              <a:rPr lang="en-US" sz="2300" dirty="0" smtClean="0"/>
              <a:t> </a:t>
            </a:r>
            <a:r>
              <a:rPr lang="en-US" sz="2300" dirty="0" err="1" smtClean="0"/>
              <a:t>tangan</a:t>
            </a:r>
            <a:r>
              <a:rPr lang="en-US" sz="2300" dirty="0" smtClean="0"/>
              <a:t>. </a:t>
            </a:r>
          </a:p>
          <a:p>
            <a:pPr algn="just" eaLnBrk="1" hangingPunct="1"/>
            <a:r>
              <a:rPr lang="en-US" sz="2300" dirty="0" err="1" smtClean="0"/>
              <a:t>Ini</a:t>
            </a:r>
            <a:r>
              <a:rPr lang="en-US" sz="2300" dirty="0" smtClean="0"/>
              <a:t> </a:t>
            </a:r>
            <a:r>
              <a:rPr lang="en-US" sz="2300" b="1" dirty="0" err="1" smtClean="0"/>
              <a:t>dapat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dipakai</a:t>
            </a:r>
            <a:r>
              <a:rPr lang="en-US" sz="2300" b="1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b="1" dirty="0" err="1" smtClean="0"/>
              <a:t>mendesain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tempat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duduk</a:t>
            </a:r>
            <a:r>
              <a:rPr lang="en-US" sz="2300" b="1" dirty="0" smtClean="0"/>
              <a:t> </a:t>
            </a:r>
            <a:r>
              <a:rPr lang="en-US" sz="2300" dirty="0" smtClean="0"/>
              <a:t>yang </a:t>
            </a:r>
            <a:r>
              <a:rPr lang="en-US" sz="2300" b="1" dirty="0" err="1" smtClean="0"/>
              <a:t>nyaman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posisi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tangan</a:t>
            </a:r>
            <a:r>
              <a:rPr lang="en-US" sz="2300" b="1" dirty="0" smtClean="0"/>
              <a:t> di keyboard</a:t>
            </a:r>
            <a:r>
              <a:rPr lang="en-US" sz="2300" dirty="0" smtClean="0"/>
              <a:t> yang </a:t>
            </a:r>
            <a:r>
              <a:rPr lang="en-US" sz="2300" dirty="0" err="1" smtClean="0"/>
              <a:t>nyaman</a:t>
            </a:r>
            <a:r>
              <a:rPr lang="en-US" sz="2300" dirty="0" smtClean="0"/>
              <a:t> </a:t>
            </a:r>
            <a:r>
              <a:rPr lang="en-US" sz="2300" dirty="0" err="1" smtClean="0"/>
              <a:t>dsb</a:t>
            </a:r>
            <a:endParaRPr lang="en-US" sz="2300" dirty="0" smtClean="0"/>
          </a:p>
          <a:p>
            <a:pPr algn="just" eaLnBrk="1" hangingPunct="1"/>
            <a:r>
              <a:rPr lang="en-US" sz="2300" dirty="0" err="1" smtClean="0"/>
              <a:t>Misal</a:t>
            </a:r>
            <a:r>
              <a:rPr lang="en-US" sz="2300" dirty="0" smtClean="0"/>
              <a:t> : </a:t>
            </a:r>
            <a:r>
              <a:rPr lang="en-US" sz="2300" dirty="0" err="1" smtClean="0"/>
              <a:t>Pekerjaan</a:t>
            </a:r>
            <a:r>
              <a:rPr lang="en-US" sz="2300" dirty="0" smtClean="0"/>
              <a:t> </a:t>
            </a:r>
            <a:r>
              <a:rPr lang="en-US" sz="2300" dirty="0" err="1" smtClean="0"/>
              <a:t>banyak</a:t>
            </a:r>
            <a:r>
              <a:rPr lang="en-US" sz="2300" dirty="0" smtClean="0"/>
              <a:t> </a:t>
            </a:r>
            <a:r>
              <a:rPr lang="en-US" sz="2300" dirty="0" err="1" smtClean="0"/>
              <a:t>melakukan</a:t>
            </a:r>
            <a:r>
              <a:rPr lang="en-US" sz="2300" dirty="0" smtClean="0"/>
              <a:t> </a:t>
            </a:r>
            <a:r>
              <a:rPr lang="en-US" sz="2300" dirty="0" err="1" smtClean="0"/>
              <a:t>pemasukan</a:t>
            </a:r>
            <a:r>
              <a:rPr lang="en-US" sz="2300" dirty="0" smtClean="0"/>
              <a:t> data (data entry) </a:t>
            </a:r>
            <a:r>
              <a:rPr lang="en-US" sz="2300" dirty="0" err="1" smtClean="0"/>
              <a:t>lebih</a:t>
            </a:r>
            <a:r>
              <a:rPr lang="en-US" sz="2300" dirty="0" smtClean="0"/>
              <a:t> </a:t>
            </a:r>
            <a:r>
              <a:rPr lang="en-US" sz="2300" dirty="0" err="1" smtClean="0"/>
              <a:t>berorientasi</a:t>
            </a:r>
            <a:r>
              <a:rPr lang="en-US" sz="2300" dirty="0" smtClean="0"/>
              <a:t> </a:t>
            </a:r>
            <a:r>
              <a:rPr lang="en-US" sz="2300" dirty="0" err="1" smtClean="0"/>
              <a:t>pada</a:t>
            </a:r>
            <a:r>
              <a:rPr lang="en-US" sz="2300" dirty="0" smtClean="0"/>
              <a:t> </a:t>
            </a:r>
            <a:r>
              <a:rPr lang="en-US" sz="2300" i="1" dirty="0" smtClean="0"/>
              <a:t>hard copy</a:t>
            </a:r>
            <a:r>
              <a:rPr lang="en-US" sz="2300" dirty="0" smtClean="0"/>
              <a:t>, </a:t>
            </a:r>
            <a:r>
              <a:rPr lang="en-US" sz="2300" dirty="0" err="1" smtClean="0"/>
              <a:t>sehingga</a:t>
            </a:r>
            <a:r>
              <a:rPr lang="en-US" sz="2300" dirty="0" smtClean="0"/>
              <a:t> operator </a:t>
            </a:r>
            <a:r>
              <a:rPr lang="en-US" sz="2300" dirty="0" err="1" smtClean="0"/>
              <a:t>lebih</a:t>
            </a:r>
            <a:r>
              <a:rPr lang="en-US" sz="2300" dirty="0" smtClean="0"/>
              <a:t> </a:t>
            </a:r>
            <a:r>
              <a:rPr lang="en-US" sz="2300" dirty="0" err="1" smtClean="0"/>
              <a:t>banyak</a:t>
            </a:r>
            <a:r>
              <a:rPr lang="en-US" sz="2300" dirty="0" smtClean="0"/>
              <a:t> </a:t>
            </a:r>
            <a:r>
              <a:rPr lang="en-US" sz="2300" dirty="0" err="1" smtClean="0"/>
              <a:t>melakukan</a:t>
            </a:r>
            <a:r>
              <a:rPr lang="en-US" sz="2300" dirty="0" smtClean="0"/>
              <a:t> </a:t>
            </a:r>
            <a:r>
              <a:rPr lang="en-US" sz="2300" dirty="0" err="1" smtClean="0"/>
              <a:t>pengetikan</a:t>
            </a:r>
            <a:r>
              <a:rPr lang="en-US" sz="2300" dirty="0" smtClean="0"/>
              <a:t> </a:t>
            </a:r>
            <a:r>
              <a:rPr lang="en-US" sz="2300" dirty="0" err="1" smtClean="0"/>
              <a:t>dibandingkan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dirty="0" err="1" smtClean="0"/>
              <a:t>melihat</a:t>
            </a:r>
            <a:r>
              <a:rPr lang="en-US" sz="2300" dirty="0" smtClean="0"/>
              <a:t> </a:t>
            </a:r>
            <a:r>
              <a:rPr lang="en-US" sz="2300" dirty="0" err="1" smtClean="0"/>
              <a:t>ke</a:t>
            </a:r>
            <a:r>
              <a:rPr lang="en-US" sz="2300" dirty="0" smtClean="0"/>
              <a:t> </a:t>
            </a:r>
            <a:r>
              <a:rPr lang="en-US" sz="2300" dirty="0" err="1" smtClean="0"/>
              <a:t>layar</a:t>
            </a:r>
            <a:endParaRPr lang="en-US" sz="2300" b="1" dirty="0" smtClean="0"/>
          </a:p>
        </p:txBody>
      </p:sp>
    </p:spTree>
    <p:extLst>
      <p:ext uri="{BB962C8B-B14F-4D97-AF65-F5344CB8AC3E}">
        <p14:creationId xmlns:p14="http://schemas.microsoft.com/office/powerpoint/2010/main" val="37084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just" eaLnBrk="1" hangingPunct="1"/>
            <a:r>
              <a:rPr lang="en-US" sz="3600" smtClean="0"/>
              <a:t>Keluhan-keluahan fisik, faktor penyebab dan saran pemecahannya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544638"/>
            <a:ext cx="5672137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9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2"/>
            </a:pPr>
            <a:r>
              <a:rPr lang="en-US" sz="3600" smtClean="0"/>
              <a:t>Pencahayaan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28650" y="1999971"/>
            <a:ext cx="7886700" cy="4351337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layar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tampilan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kilau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ditimbulkan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layar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mengganggu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kenyamanan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 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sz="2400" b="1" dirty="0" err="1" smtClean="0"/>
              <a:t>Tujuan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pencahayaan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mencegah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keluhan</a:t>
            </a:r>
            <a:r>
              <a:rPr lang="en-US" sz="2400" dirty="0" smtClean="0"/>
              <a:t> visual,</a:t>
            </a:r>
          </a:p>
          <a:p>
            <a:pPr marL="971550" lvl="1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2000" b="1" dirty="0" err="1" smtClean="0"/>
              <a:t>Menghindari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pengguna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cahaya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langsung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pantulan</a:t>
            </a:r>
            <a:endParaRPr lang="en-US" sz="2000" b="1" dirty="0" smtClean="0"/>
          </a:p>
          <a:p>
            <a:pPr marL="971550" lvl="1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2000" b="1" dirty="0" err="1" smtClean="0"/>
              <a:t>Memperoleh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keseimbangan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kecerahan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layar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tampilan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kecerahan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b="1" dirty="0" err="1" smtClean="0"/>
              <a:t>depan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pengguna</a:t>
            </a:r>
            <a:endParaRPr lang="en-US" sz="2000" b="1" dirty="0" smtClean="0"/>
          </a:p>
          <a:p>
            <a:pPr marL="971550" lvl="1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2000" b="1" dirty="0" err="1" smtClean="0"/>
              <a:t>Menghindari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cahaya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langsung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pantulan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tepat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mengenai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layar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72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3"/>
            </a:pPr>
            <a:r>
              <a:rPr lang="en-US" sz="3600" smtClean="0"/>
              <a:t>Suhu Dan Kualitas Udara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28650" y="1999971"/>
            <a:ext cx="7886700" cy="4351337"/>
          </a:xfrm>
        </p:spPr>
        <p:txBody>
          <a:bodyPr/>
          <a:lstStyle/>
          <a:p>
            <a:pPr marL="355600" indent="-355600" algn="just" eaLnBrk="1" hangingPunct="1"/>
            <a:r>
              <a:rPr lang="en-US" sz="2400" b="1" dirty="0" err="1" smtClean="0"/>
              <a:t>Pemakaian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jumlah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besar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menimbulkan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tambahan</a:t>
            </a:r>
            <a:r>
              <a:rPr lang="en-US" sz="2400" b="1" dirty="0" smtClean="0"/>
              <a:t> di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.</a:t>
            </a:r>
          </a:p>
          <a:p>
            <a:pPr marL="355600" indent="-355600" algn="just" eaLnBrk="1" hangingPunct="1"/>
            <a:r>
              <a:rPr lang="en-US" sz="2400" b="1" dirty="0" err="1" smtClean="0"/>
              <a:t>Isu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mengenai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panas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ditambahkan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perubahan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b="1" dirty="0" err="1" smtClean="0"/>
              <a:t>sedikit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saja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mempengaruhi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seseorang</a:t>
            </a:r>
            <a:r>
              <a:rPr lang="en-US" sz="2400" dirty="0" smtClean="0"/>
              <a:t> </a:t>
            </a:r>
          </a:p>
          <a:p>
            <a:pPr marL="355600" indent="-355600" algn="just" eaLnBrk="1" hangingPunct="1"/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mengendalikan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memasang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kelembabab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smtClean="0"/>
              <a:t>di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. </a:t>
            </a:r>
          </a:p>
          <a:p>
            <a:pPr marL="355600" indent="-355600" algn="just" eaLnBrk="1" hangingPunct="1"/>
            <a:r>
              <a:rPr lang="en-US" sz="2400" b="1" dirty="0" err="1" smtClean="0"/>
              <a:t>Selain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kelembaban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tipe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kualitas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penyaring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b="1" dirty="0" smtClean="0"/>
              <a:t>di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mempengaruhi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karyawan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8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Ruang Lingkup Interaksi Manusia dan Komputer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4" action="ppaction://hlinksldjump"/>
              </a:rPr>
              <a:t>Kebutuhan </a:t>
            </a: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4"/>
            </a:pPr>
            <a:r>
              <a:rPr lang="en-US" sz="3600" smtClean="0"/>
              <a:t>Gangguan Suara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28650" y="1949636"/>
            <a:ext cx="7886700" cy="43513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b="1" dirty="0" err="1" smtClean="0"/>
              <a:t>Adanya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</a:t>
            </a:r>
            <a:r>
              <a:rPr lang="en-US" sz="2400" dirty="0" smtClean="0"/>
              <a:t>di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berpengaruh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positif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negatif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sadar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suara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berlebihan</a:t>
            </a:r>
            <a:r>
              <a:rPr lang="en-US" sz="2400" dirty="0" smtClean="0"/>
              <a:t>. </a:t>
            </a:r>
          </a:p>
          <a:p>
            <a:pPr algn="just" eaLnBrk="1" hangingPunct="1"/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menjadi</a:t>
            </a:r>
            <a:r>
              <a:rPr lang="en-US" sz="2400" b="1" dirty="0" smtClean="0"/>
              <a:t> stress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cukup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tibatiba</a:t>
            </a:r>
            <a:r>
              <a:rPr lang="en-US" sz="2400" dirty="0" smtClean="0"/>
              <a:t>.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mengalami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perubahan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tinggi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rendahnya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(</a:t>
            </a:r>
            <a:r>
              <a:rPr lang="en-US" sz="2400" b="1" i="1" dirty="0" smtClean="0"/>
              <a:t>transient sound</a:t>
            </a:r>
            <a:r>
              <a:rPr lang="en-US" sz="2400" b="1" dirty="0" smtClean="0"/>
              <a:t>).</a:t>
            </a:r>
          </a:p>
          <a:p>
            <a:pPr algn="just" eaLnBrk="1" hangingPunct="1"/>
            <a:r>
              <a:rPr lang="en-US" sz="2400" b="1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konsentrasi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tingkat</a:t>
            </a:r>
            <a:r>
              <a:rPr lang="en-US" sz="2400" b="1" dirty="0" smtClean="0"/>
              <a:t> stress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.</a:t>
            </a:r>
          </a:p>
          <a:p>
            <a:pPr algn="just" eaLnBrk="1" hangingPunct="1"/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khusus</a:t>
            </a:r>
            <a:r>
              <a:rPr lang="en-US" sz="2400" dirty="0" smtClean="0"/>
              <a:t>,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diatasi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penutup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telinga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memberikan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akustik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6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5"/>
            </a:pPr>
            <a:r>
              <a:rPr lang="en-US" sz="3600" smtClean="0"/>
              <a:t>Kesehatan Dan Keamanan Kerja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28650" y="2081119"/>
            <a:ext cx="7886700" cy="4351338"/>
          </a:xfrm>
        </p:spPr>
        <p:txBody>
          <a:bodyPr/>
          <a:lstStyle/>
          <a:p>
            <a:pPr marL="271463" indent="-271463" algn="just" eaLnBrk="1" hangingPunct="1"/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ternyata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</a:t>
            </a:r>
            <a:r>
              <a:rPr lang="en-US" sz="2400" dirty="0" err="1" smtClean="0"/>
              <a:t>dampak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</a:p>
          <a:p>
            <a:pPr marL="271463" indent="-271463" algn="just" eaLnBrk="1" hangingPunct="1"/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hambatan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orang-orang yang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menyukai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teknologi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maupun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penggunaan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teknologi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tepat</a:t>
            </a:r>
            <a:r>
              <a:rPr lang="en-US" sz="2400" dirty="0" smtClean="0"/>
              <a:t>.</a:t>
            </a:r>
          </a:p>
          <a:p>
            <a:pPr marL="271463" indent="-271463" algn="just" eaLnBrk="1" hangingPunct="1"/>
            <a:r>
              <a:rPr lang="en-US" sz="2400" b="1" dirty="0" err="1" smtClean="0"/>
              <a:t>Aspek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keamanan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kenyamanan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umum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kesehatan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pekerja</a:t>
            </a:r>
            <a:r>
              <a:rPr lang="en-US" sz="2400" dirty="0" smtClean="0"/>
              <a:t>. </a:t>
            </a:r>
          </a:p>
          <a:p>
            <a:pPr marL="271463" indent="-271463" algn="just" eaLnBrk="1" hangingPunct="1"/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kesehatan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bervariasi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significant </a:t>
            </a:r>
            <a:r>
              <a:rPr lang="en-US" sz="2400" dirty="0" err="1" smtClean="0"/>
              <a:t>dapat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/>
              <a:t>meningkatkan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resiko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ketidaknyamanan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kelelahan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otot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persendian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resiko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kesehatan</a:t>
            </a:r>
            <a:r>
              <a:rPr lang="en-US" sz="2400" dirty="0" smtClean="0"/>
              <a:t> yang lain.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76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6"/>
            </a:pPr>
            <a:r>
              <a:rPr lang="en-US" sz="3600" smtClean="0"/>
              <a:t>Kebiasaan Bekerja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28650" y="1913311"/>
            <a:ext cx="7886700" cy="4351337"/>
          </a:xfrm>
        </p:spPr>
        <p:txBody>
          <a:bodyPr>
            <a:normAutofit lnSpcReduction="10000"/>
          </a:bodyPr>
          <a:lstStyle/>
          <a:p>
            <a:pPr marL="271463" indent="-271463" algn="just" eaLnBrk="1" hangingPunct="1"/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turut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. </a:t>
            </a:r>
          </a:p>
          <a:p>
            <a:pPr marL="271463" indent="-271463" algn="just" eaLnBrk="1" hangingPunct="1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 smtClean="0"/>
              <a:t>bekerja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nyaman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id-ID" dirty="0" smtClean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kebiasaan</a:t>
            </a:r>
            <a:r>
              <a:rPr lang="en-US" b="1" dirty="0" smtClean="0"/>
              <a:t> yang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Bekerja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keadaan</a:t>
            </a:r>
            <a:r>
              <a:rPr lang="en-US" b="1" dirty="0" smtClean="0"/>
              <a:t> </a:t>
            </a:r>
            <a:r>
              <a:rPr lang="en-US" b="1" dirty="0" err="1" smtClean="0"/>
              <a:t>sesantai</a:t>
            </a:r>
            <a:r>
              <a:rPr lang="en-US" b="1" dirty="0" smtClean="0"/>
              <a:t> </a:t>
            </a:r>
            <a:r>
              <a:rPr lang="en-US" b="1" dirty="0" err="1" smtClean="0"/>
              <a:t>mungkin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posisi</a:t>
            </a:r>
            <a:r>
              <a:rPr lang="en-US" b="1" dirty="0" smtClean="0"/>
              <a:t> yang </a:t>
            </a:r>
            <a:r>
              <a:rPr lang="en-US" b="1" dirty="0" err="1" smtClean="0"/>
              <a:t>benar</a:t>
            </a:r>
            <a:endParaRPr lang="en-US" b="1" dirty="0" smtClean="0"/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posisi</a:t>
            </a:r>
            <a:r>
              <a:rPr lang="en-US" b="1" dirty="0" smtClean="0"/>
              <a:t> </a:t>
            </a:r>
            <a:r>
              <a:rPr lang="en-US" b="1" dirty="0" err="1" smtClean="0"/>
              <a:t>duduk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mencegah</a:t>
            </a:r>
            <a:r>
              <a:rPr lang="en-US" b="1" dirty="0" smtClean="0"/>
              <a:t> </a:t>
            </a:r>
            <a:r>
              <a:rPr lang="en-US" b="1" dirty="0" err="1" smtClean="0"/>
              <a:t>kelelahan</a:t>
            </a:r>
            <a:r>
              <a:rPr lang="en-US" b="1" dirty="0" smtClean="0"/>
              <a:t> </a:t>
            </a:r>
            <a:r>
              <a:rPr lang="en-US" b="1" dirty="0" err="1" smtClean="0"/>
              <a:t>otot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berlebihan</a:t>
            </a:r>
            <a:endParaRPr lang="en-US" dirty="0" smtClean="0"/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Berdiri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menit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mengendorkan</a:t>
            </a:r>
            <a:r>
              <a:rPr lang="en-US" b="1" dirty="0" smtClean="0"/>
              <a:t> </a:t>
            </a:r>
            <a:r>
              <a:rPr lang="en-US" b="1" dirty="0" err="1" smtClean="0"/>
              <a:t>ketengan</a:t>
            </a:r>
            <a:r>
              <a:rPr lang="en-US" b="1" dirty="0" smtClean="0"/>
              <a:t> </a:t>
            </a:r>
            <a:r>
              <a:rPr lang="en-US" b="1" dirty="0" err="1" smtClean="0"/>
              <a:t>otot</a:t>
            </a:r>
            <a:endParaRPr lang="en-US" b="1" dirty="0" smtClean="0"/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Istiharat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periodik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014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keseharian</a:t>
            </a:r>
            <a:r>
              <a:rPr lang="en-US" sz="3200" dirty="0"/>
              <a:t>, </a:t>
            </a:r>
            <a:r>
              <a:rPr lang="en-US" sz="3200" dirty="0" err="1"/>
              <a:t>produk-produk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interaktif</a:t>
            </a:r>
            <a:r>
              <a:rPr lang="en-US" sz="3200" dirty="0"/>
              <a:t> : </a:t>
            </a:r>
            <a:r>
              <a:rPr lang="en-US" sz="3200" dirty="0" err="1"/>
              <a:t>handphone</a:t>
            </a:r>
            <a:r>
              <a:rPr lang="en-US" sz="3200" dirty="0"/>
              <a:t>, </a:t>
            </a:r>
            <a:r>
              <a:rPr lang="en-US" sz="3200" dirty="0" err="1"/>
              <a:t>komputer</a:t>
            </a:r>
            <a:r>
              <a:rPr lang="en-US" sz="3200" dirty="0"/>
              <a:t>, </a:t>
            </a:r>
            <a:r>
              <a:rPr lang="en-US" sz="3200" dirty="0" err="1"/>
              <a:t>televisi</a:t>
            </a:r>
            <a:r>
              <a:rPr lang="en-US" sz="3200" dirty="0"/>
              <a:t>, </a:t>
            </a:r>
            <a:r>
              <a:rPr lang="en-US" sz="3200" dirty="0" err="1"/>
              <a:t>mesin</a:t>
            </a:r>
            <a:r>
              <a:rPr lang="en-US" sz="3200" dirty="0"/>
              <a:t> ATM, web, </a:t>
            </a:r>
            <a:r>
              <a:rPr lang="en-US" sz="3200" dirty="0" err="1"/>
              <a:t>mesin</a:t>
            </a:r>
            <a:r>
              <a:rPr lang="en-US" sz="3200" dirty="0"/>
              <a:t> </a:t>
            </a:r>
            <a:r>
              <a:rPr lang="en-US" sz="3200" dirty="0" err="1"/>
              <a:t>fotokopi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masih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lagi</a:t>
            </a:r>
            <a:r>
              <a:rPr lang="en-US" sz="3200" dirty="0"/>
              <a:t>. </a:t>
            </a:r>
          </a:p>
          <a:p>
            <a:pPr algn="just"/>
            <a:r>
              <a:rPr lang="en-US" sz="3200" b="1" dirty="0" err="1"/>
              <a:t>Seberapa</a:t>
            </a:r>
            <a:r>
              <a:rPr lang="en-US" sz="3200" b="1" dirty="0"/>
              <a:t> </a:t>
            </a:r>
            <a:r>
              <a:rPr lang="en-US" sz="3200" b="1" dirty="0" err="1" smtClean="0"/>
              <a:t>bergantungnya</a:t>
            </a:r>
            <a:r>
              <a:rPr lang="id-ID" sz="3200" b="1" dirty="0" smtClean="0"/>
              <a:t> </a:t>
            </a:r>
            <a:r>
              <a:rPr lang="en-US" sz="3200" b="1" dirty="0" err="1" smtClean="0"/>
              <a:t>kita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terhadap</a:t>
            </a:r>
            <a:r>
              <a:rPr lang="id-ID" sz="3200" b="1" dirty="0"/>
              <a:t> </a:t>
            </a:r>
            <a:r>
              <a:rPr lang="en-US" sz="3200" b="1" dirty="0" err="1" smtClean="0"/>
              <a:t>produk</a:t>
            </a:r>
            <a:r>
              <a:rPr lang="en-US" sz="3200" b="1" dirty="0" smtClean="0"/>
              <a:t> </a:t>
            </a:r>
            <a:r>
              <a:rPr lang="en-US" sz="3200" b="1" dirty="0" err="1"/>
              <a:t>produk</a:t>
            </a:r>
            <a:r>
              <a:rPr lang="en-US" sz="3200" b="1" dirty="0"/>
              <a:t> </a:t>
            </a:r>
            <a:r>
              <a:rPr lang="en-US" sz="3200" b="1" dirty="0" err="1" smtClean="0"/>
              <a:t>tersebut</a:t>
            </a:r>
            <a:r>
              <a:rPr lang="en-US" sz="3200" dirty="0" smtClean="0"/>
              <a:t>?</a:t>
            </a:r>
            <a:r>
              <a:rPr lang="id-ID" sz="3200" dirty="0" smtClean="0"/>
              <a:t> </a:t>
            </a:r>
            <a:r>
              <a:rPr lang="en-US" sz="3200" dirty="0" err="1" smtClean="0"/>
              <a:t>Ketika</a:t>
            </a:r>
            <a:r>
              <a:rPr lang="id-ID" sz="3200" dirty="0" smtClean="0"/>
              <a:t> </a:t>
            </a:r>
            <a:r>
              <a:rPr lang="en-US" sz="3200" b="1" dirty="0" err="1" smtClean="0"/>
              <a:t>menggunakannya</a:t>
            </a:r>
            <a:r>
              <a:rPr lang="en-US" sz="3200" dirty="0"/>
              <a:t>, </a:t>
            </a:r>
            <a:r>
              <a:rPr lang="en-US" sz="3200" dirty="0" err="1"/>
              <a:t>pernahkah</a:t>
            </a:r>
            <a:r>
              <a:rPr lang="en-US" sz="3200" dirty="0"/>
              <a:t> </a:t>
            </a:r>
            <a:r>
              <a:rPr lang="en-US" sz="3200" dirty="0" err="1" smtClean="0"/>
              <a:t>kita</a:t>
            </a:r>
            <a:r>
              <a:rPr lang="id-ID" sz="3200" dirty="0" smtClean="0"/>
              <a:t> </a:t>
            </a:r>
            <a:r>
              <a:rPr lang="en-US" sz="3200" dirty="0" err="1" smtClean="0"/>
              <a:t>memikirkan</a:t>
            </a:r>
            <a:r>
              <a:rPr lang="en-US" sz="3200" dirty="0" smtClean="0"/>
              <a:t> </a:t>
            </a:r>
            <a:r>
              <a:rPr lang="en-US" sz="3200" b="1" dirty="0" err="1"/>
              <a:t>aspek</a:t>
            </a:r>
            <a:r>
              <a:rPr lang="en-US" sz="3200" b="1" dirty="0"/>
              <a:t> </a:t>
            </a:r>
            <a:r>
              <a:rPr lang="en-US" sz="3200" b="1" dirty="0" err="1" smtClean="0"/>
              <a:t>kegunaan</a:t>
            </a:r>
            <a:r>
              <a:rPr lang="en-US" sz="3200" dirty="0" smtClean="0"/>
              <a:t>,</a:t>
            </a:r>
            <a:r>
              <a:rPr lang="id-ID" sz="3200" dirty="0" smtClean="0"/>
              <a:t> </a:t>
            </a:r>
            <a:r>
              <a:rPr lang="en-US" sz="3200" b="1" dirty="0" err="1" smtClean="0"/>
              <a:t>kemudahan</a:t>
            </a:r>
            <a:r>
              <a:rPr lang="en-US" sz="3200" b="1" dirty="0"/>
              <a:t>, </a:t>
            </a:r>
            <a:r>
              <a:rPr lang="en-US" sz="3200" b="1" dirty="0" err="1"/>
              <a:t>kenyamanan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keamanannya</a:t>
            </a:r>
            <a:r>
              <a:rPr lang="en-US" sz="3200" dirty="0"/>
              <a:t>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 err="1"/>
              <a:t>Tahun</a:t>
            </a:r>
            <a:r>
              <a:rPr lang="en-US" sz="2400" dirty="0"/>
              <a:t> 1950-an </a:t>
            </a:r>
            <a:r>
              <a:rPr lang="en-US" sz="2400" dirty="0" err="1"/>
              <a:t>sampai</a:t>
            </a:r>
            <a:r>
              <a:rPr lang="en-US" sz="2400" dirty="0"/>
              <a:t> 1970-an, orang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terlalu</a:t>
            </a:r>
            <a:r>
              <a:rPr lang="en-US" sz="2400" b="1" dirty="0"/>
              <a:t> </a:t>
            </a:r>
            <a:r>
              <a:rPr lang="en-US" sz="2400" b="1" dirty="0" err="1"/>
              <a:t>memperhatikan</a:t>
            </a:r>
            <a:r>
              <a:rPr lang="en-US" sz="2400" b="1" dirty="0"/>
              <a:t> </a:t>
            </a:r>
            <a:r>
              <a:rPr lang="en-US" sz="2400" b="1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pemakaian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/>
              <a:t>para </a:t>
            </a:r>
            <a:r>
              <a:rPr lang="en-US" sz="2400" b="1" dirty="0" err="1"/>
              <a:t>ahli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dirty="0"/>
              <a:t>. </a:t>
            </a:r>
          </a:p>
          <a:p>
            <a:pPr algn="just">
              <a:defRPr/>
            </a:pPr>
            <a:r>
              <a:rPr lang="en-US" sz="2400" b="1" dirty="0" err="1"/>
              <a:t>Tetapi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masa</a:t>
            </a:r>
            <a:r>
              <a:rPr lang="en-US" sz="2400" b="1" dirty="0"/>
              <a:t> </a:t>
            </a:r>
            <a:r>
              <a:rPr lang="en-US" sz="2400" b="1" dirty="0" err="1"/>
              <a:t>sekarang</a:t>
            </a:r>
            <a:r>
              <a:rPr lang="en-US" sz="2400" b="1" dirty="0"/>
              <a:t> ???</a:t>
            </a:r>
          </a:p>
          <a:p>
            <a:pPr lvl="1" algn="just">
              <a:defRPr/>
            </a:pP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semakin</a:t>
            </a:r>
            <a:r>
              <a:rPr lang="en-US" dirty="0"/>
              <a:t> </a:t>
            </a:r>
            <a:r>
              <a:rPr lang="en-US" b="1" dirty="0" err="1"/>
              <a:t>tergantung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 algn="just">
              <a:defRPr/>
            </a:pP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Semakin</a:t>
            </a:r>
            <a:r>
              <a:rPr lang="en-US" b="1" dirty="0"/>
              <a:t> </a:t>
            </a:r>
            <a:r>
              <a:rPr lang="en-US" b="1" dirty="0" err="1"/>
              <a:t>meningkat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kompleksnya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produk-produk</a:t>
            </a:r>
            <a:r>
              <a:rPr lang="en-US" b="1" dirty="0"/>
              <a:t> </a:t>
            </a:r>
            <a:r>
              <a:rPr lang="en-US" b="1" dirty="0" err="1"/>
              <a:t>interaktif</a:t>
            </a:r>
            <a:endParaRPr lang="en-US" b="1" dirty="0"/>
          </a:p>
          <a:p>
            <a:pPr marL="0" lvl="1" indent="0" algn="just">
              <a:buNone/>
              <a:defRPr/>
            </a:pPr>
            <a:endParaRPr lang="id-ID" dirty="0" smtClean="0"/>
          </a:p>
          <a:p>
            <a:pPr marL="0" lvl="1" indent="0" algn="just">
              <a:buNone/>
              <a:defRPr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b="1" dirty="0" err="1"/>
              <a:t>memunculkan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smtClean="0"/>
              <a:t>interface</a:t>
            </a:r>
            <a:r>
              <a:rPr lang="id-ID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/>
              <a:t>muka</a:t>
            </a:r>
            <a:r>
              <a:rPr lang="en-US" dirty="0"/>
              <a:t>) yang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, </a:t>
            </a:r>
            <a:r>
              <a:rPr lang="en-US" b="1" dirty="0" err="1"/>
              <a:t>sederhana</a:t>
            </a:r>
            <a:r>
              <a:rPr lang="en-US" b="1" dirty="0"/>
              <a:t>, </a:t>
            </a:r>
            <a:r>
              <a:rPr lang="en-US" b="1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dirty="0"/>
              <a:t>”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computer/</a:t>
            </a:r>
            <a:r>
              <a:rPr lang="en-US" b="1" dirty="0" err="1"/>
              <a:t>Aplikasi</a:t>
            </a:r>
            <a:r>
              <a:rPr lang="en-US" b="1" dirty="0"/>
              <a:t> yang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interface yang </a:t>
            </a:r>
            <a:r>
              <a:rPr lang="en-US" b="1" i="1" dirty="0"/>
              <a:t>user friendly</a:t>
            </a:r>
            <a:r>
              <a:rPr lang="en-US" dirty="0" smtClean="0"/>
              <a:t>?</a:t>
            </a:r>
            <a:r>
              <a:rPr lang="id-ID" dirty="0" smtClean="0"/>
              <a:t> </a:t>
            </a:r>
            <a:endParaRPr lang="en-US" dirty="0"/>
          </a:p>
          <a:p>
            <a:pPr marL="0" indent="0" algn="just">
              <a:buNone/>
              <a:defRPr/>
            </a:pPr>
            <a:endParaRPr lang="id-ID" dirty="0" smtClean="0"/>
          </a:p>
          <a:p>
            <a:pPr marL="0" indent="0" algn="just">
              <a:buNone/>
              <a:defRPr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id-ID" dirty="0" smtClean="0"/>
          </a:p>
          <a:p>
            <a:pPr marL="901700" indent="-457200" algn="just" defTabSz="981075">
              <a:buFont typeface="+mj-lt"/>
              <a:buAutoNum type="arabicPeriod"/>
              <a:defRPr/>
            </a:pPr>
            <a:r>
              <a:rPr lang="en-US" sz="2800" dirty="0" err="1" smtClean="0"/>
              <a:t>Mendesain</a:t>
            </a:r>
            <a:r>
              <a:rPr lang="en-US" sz="2800" dirty="0" smtClean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901700" indent="-457200" algn="just" defTabSz="981075">
              <a:buFont typeface="+mj-lt"/>
              <a:buAutoNum type="arabicPeriod"/>
              <a:defRPr/>
            </a:pPr>
            <a:r>
              <a:rPr lang="en-US" sz="2800" dirty="0" err="1" smtClean="0"/>
              <a:t>Produk-produk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yang </a:t>
            </a:r>
            <a:r>
              <a:rPr lang="en-US" sz="2800" dirty="0" err="1"/>
              <a:t>rumit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, </a:t>
            </a:r>
            <a:endParaRPr lang="id-ID" sz="2800" dirty="0" smtClean="0"/>
          </a:p>
          <a:p>
            <a:pPr marL="901700" indent="-457200" algn="just" defTabSz="981075">
              <a:buFont typeface="+mj-lt"/>
              <a:buAutoNum type="arabicPeriod"/>
              <a:defRPr/>
            </a:pP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dihabiskan</a:t>
            </a:r>
            <a:r>
              <a:rPr lang="en-US" sz="2800" dirty="0"/>
              <a:t> </a:t>
            </a:r>
            <a:r>
              <a:rPr lang="en-US" sz="2800" dirty="0" err="1" smtClean="0"/>
              <a:t>untuk</a:t>
            </a:r>
            <a:r>
              <a:rPr lang="id-ID" sz="2800" dirty="0" smtClean="0"/>
              <a:t> m</a:t>
            </a:r>
            <a:r>
              <a:rPr lang="en-US" sz="2800" dirty="0" err="1" smtClean="0"/>
              <a:t>engoperasikannya</a:t>
            </a:r>
            <a:r>
              <a:rPr lang="en-US" sz="2800" dirty="0" smtClean="0"/>
              <a:t>?</a:t>
            </a:r>
            <a:r>
              <a:rPr lang="id-ID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39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dirty="0" smtClean="0"/>
              <a:t>Mengapa IMK?</a:t>
            </a:r>
            <a:endParaRPr lang="en-US" sz="4000" dirty="0" smtClean="0"/>
          </a:p>
        </p:txBody>
      </p:sp>
      <p:pic>
        <p:nvPicPr>
          <p:cNvPr id="1026" name="Picture 2" descr="Hasil gambar untuk tombol s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1" t="5040" r="29000" b="12082"/>
          <a:stretch/>
        </p:blipFill>
        <p:spPr bwMode="auto">
          <a:xfrm>
            <a:off x="188259" y="1936377"/>
            <a:ext cx="3186953" cy="19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transfer at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4" t="-300" r="12032" b="11570"/>
          <a:stretch/>
        </p:blipFill>
        <p:spPr bwMode="auto">
          <a:xfrm>
            <a:off x="188259" y="4387383"/>
            <a:ext cx="3186953" cy="222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bar terkai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/>
          <a:stretch/>
        </p:blipFill>
        <p:spPr bwMode="auto">
          <a:xfrm>
            <a:off x="5337550" y="1812554"/>
            <a:ext cx="3806450" cy="20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bar terka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79" y="2150872"/>
            <a:ext cx="1415803" cy="13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sil gambar untuk gambar uang melay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50" y="4504765"/>
            <a:ext cx="3693668" cy="22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Gambar terka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79" y="4800711"/>
            <a:ext cx="1415803" cy="13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IMK?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defRPr/>
            </a:pPr>
            <a:endParaRPr lang="en-US" sz="2800" dirty="0"/>
          </a:p>
        </p:txBody>
      </p:sp>
      <p:pic>
        <p:nvPicPr>
          <p:cNvPr id="2050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3" y="1658982"/>
            <a:ext cx="3872521" cy="257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asil gambar untuk mengemudi mob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72" y="1615316"/>
            <a:ext cx="4194201" cy="2473503"/>
          </a:xfrm>
          <a:prstGeom prst="rect">
            <a:avLst/>
          </a:prstGeom>
        </p:spPr>
      </p:pic>
      <p:pic>
        <p:nvPicPr>
          <p:cNvPr id="2060" name="Picture 12" descr="Hasil gambar untuk mobil nabrak temb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37425"/>
            <a:ext cx="3711388" cy="25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1748</Words>
  <Application>Microsoft Office PowerPoint</Application>
  <PresentationFormat>On-screen Show (4:3)</PresentationFormat>
  <Paragraphs>261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01. Pendahuluan </vt:lpstr>
      <vt:lpstr>Pokok Bahasan</vt:lpstr>
      <vt:lpstr>01. Pendahuluan</vt:lpstr>
      <vt:lpstr>1) Pendahuluan</vt:lpstr>
      <vt:lpstr>IMK</vt:lpstr>
      <vt:lpstr>IMK</vt:lpstr>
      <vt:lpstr>IMK</vt:lpstr>
      <vt:lpstr>Mengapa IMK?</vt:lpstr>
      <vt:lpstr>Mengapa IMK?</vt:lpstr>
      <vt:lpstr>IMK?</vt:lpstr>
      <vt:lpstr>Desain?</vt:lpstr>
      <vt:lpstr>IMK?</vt:lpstr>
      <vt:lpstr>IMK</vt:lpstr>
      <vt:lpstr>IMK</vt:lpstr>
      <vt:lpstr>IMK</vt:lpstr>
      <vt:lpstr>IMK</vt:lpstr>
      <vt:lpstr>IMK</vt:lpstr>
      <vt:lpstr>IMK</vt:lpstr>
      <vt:lpstr>IMK</vt:lpstr>
      <vt:lpstr>IMK</vt:lpstr>
      <vt:lpstr>Tujuan IMK</vt:lpstr>
      <vt:lpstr>Tujuan IMK</vt:lpstr>
      <vt:lpstr>Ruang Lingkup IMK</vt:lpstr>
      <vt:lpstr>Cognitive Ergonomics dan Human Computer Interaction (IMK)</vt:lpstr>
      <vt:lpstr>Aspek penting dalam Menciptakan lingkungan kerja baik </vt:lpstr>
      <vt:lpstr>Aspek Ergonomik Dari Tempat Kerja</vt:lpstr>
      <vt:lpstr>Keluhan-keluahan fisik, faktor penyebab dan saran pemecahannya</vt:lpstr>
      <vt:lpstr>Pencahayaan</vt:lpstr>
      <vt:lpstr>Suhu Dan Kualitas Udara</vt:lpstr>
      <vt:lpstr>Gangguan Suara</vt:lpstr>
      <vt:lpstr>Kesehatan Dan Keamanan Kerja</vt:lpstr>
      <vt:lpstr>Kebiasaan Bekerja </vt:lpstr>
      <vt:lpstr>2)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3) Kebutuhan Software</vt:lpstr>
      <vt:lpstr>Kebutuhan Software</vt:lpstr>
      <vt:lpstr>4) Contact</vt:lpstr>
      <vt:lpstr>Contact</vt:lpstr>
      <vt:lpstr>5)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2591</cp:revision>
  <dcterms:created xsi:type="dcterms:W3CDTF">2016-09-02T03:38:50Z</dcterms:created>
  <dcterms:modified xsi:type="dcterms:W3CDTF">2019-02-25T11:36:55Z</dcterms:modified>
</cp:coreProperties>
</file>