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7"/>
  </p:notesMasterIdLst>
  <p:handoutMasterIdLst>
    <p:handoutMasterId r:id="rId88"/>
  </p:handoutMasterIdLst>
  <p:sldIdLst>
    <p:sldId id="256" r:id="rId2"/>
    <p:sldId id="407" r:id="rId3"/>
    <p:sldId id="427" r:id="rId4"/>
    <p:sldId id="414" r:id="rId5"/>
    <p:sldId id="517" r:id="rId6"/>
    <p:sldId id="555" r:id="rId7"/>
    <p:sldId id="534" r:id="rId8"/>
    <p:sldId id="559" r:id="rId9"/>
    <p:sldId id="558" r:id="rId10"/>
    <p:sldId id="556" r:id="rId11"/>
    <p:sldId id="560" r:id="rId12"/>
    <p:sldId id="561" r:id="rId13"/>
    <p:sldId id="535" r:id="rId14"/>
    <p:sldId id="536" r:id="rId15"/>
    <p:sldId id="537" r:id="rId16"/>
    <p:sldId id="538" r:id="rId17"/>
    <p:sldId id="539" r:id="rId18"/>
    <p:sldId id="540" r:id="rId19"/>
    <p:sldId id="541" r:id="rId20"/>
    <p:sldId id="542" r:id="rId21"/>
    <p:sldId id="543" r:id="rId22"/>
    <p:sldId id="544" r:id="rId23"/>
    <p:sldId id="545" r:id="rId24"/>
    <p:sldId id="546" r:id="rId25"/>
    <p:sldId id="547" r:id="rId26"/>
    <p:sldId id="548" r:id="rId27"/>
    <p:sldId id="549" r:id="rId28"/>
    <p:sldId id="550" r:id="rId29"/>
    <p:sldId id="551" r:id="rId30"/>
    <p:sldId id="552" r:id="rId31"/>
    <p:sldId id="553" r:id="rId32"/>
    <p:sldId id="564" r:id="rId33"/>
    <p:sldId id="612" r:id="rId34"/>
    <p:sldId id="649" r:id="rId35"/>
    <p:sldId id="648" r:id="rId36"/>
    <p:sldId id="613" r:id="rId37"/>
    <p:sldId id="614" r:id="rId38"/>
    <p:sldId id="615" r:id="rId39"/>
    <p:sldId id="616" r:id="rId40"/>
    <p:sldId id="617" r:id="rId41"/>
    <p:sldId id="618" r:id="rId42"/>
    <p:sldId id="619" r:id="rId43"/>
    <p:sldId id="620" r:id="rId44"/>
    <p:sldId id="639" r:id="rId45"/>
    <p:sldId id="621" r:id="rId46"/>
    <p:sldId id="622" r:id="rId47"/>
    <p:sldId id="650" r:id="rId48"/>
    <p:sldId id="651" r:id="rId49"/>
    <p:sldId id="652" r:id="rId50"/>
    <p:sldId id="623" r:id="rId51"/>
    <p:sldId id="624" r:id="rId52"/>
    <p:sldId id="625" r:id="rId53"/>
    <p:sldId id="626" r:id="rId54"/>
    <p:sldId id="627" r:id="rId55"/>
    <p:sldId id="628" r:id="rId56"/>
    <p:sldId id="629" r:id="rId57"/>
    <p:sldId id="630" r:id="rId58"/>
    <p:sldId id="631" r:id="rId59"/>
    <p:sldId id="632" r:id="rId60"/>
    <p:sldId id="633" r:id="rId61"/>
    <p:sldId id="634" r:id="rId62"/>
    <p:sldId id="635" r:id="rId63"/>
    <p:sldId id="636" r:id="rId64"/>
    <p:sldId id="641" r:id="rId65"/>
    <p:sldId id="642" r:id="rId66"/>
    <p:sldId id="644" r:id="rId67"/>
    <p:sldId id="643" r:id="rId68"/>
    <p:sldId id="645" r:id="rId69"/>
    <p:sldId id="646" r:id="rId70"/>
    <p:sldId id="647" r:id="rId71"/>
    <p:sldId id="637" r:id="rId72"/>
    <p:sldId id="498" r:id="rId73"/>
    <p:sldId id="519" r:id="rId74"/>
    <p:sldId id="520" r:id="rId75"/>
    <p:sldId id="521" r:id="rId76"/>
    <p:sldId id="510" r:id="rId77"/>
    <p:sldId id="562" r:id="rId78"/>
    <p:sldId id="563" r:id="rId79"/>
    <p:sldId id="512" r:id="rId80"/>
    <p:sldId id="507" r:id="rId81"/>
    <p:sldId id="499" r:id="rId82"/>
    <p:sldId id="503" r:id="rId83"/>
    <p:sldId id="504" r:id="rId84"/>
    <p:sldId id="505" r:id="rId85"/>
    <p:sldId id="411" r:id="rId8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28" autoAdjust="0"/>
    <p:restoredTop sz="94660"/>
  </p:normalViewPr>
  <p:slideViewPr>
    <p:cSldViewPr snapToGrid="0">
      <p:cViewPr varScale="1">
        <p:scale>
          <a:sx n="71" d="100"/>
          <a:sy n="71" d="100"/>
        </p:scale>
        <p:origin x="158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Bobot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Tugas</c:v>
                </c:pt>
                <c:pt idx="1">
                  <c:v>Kuis</c:v>
                </c:pt>
                <c:pt idx="2">
                  <c:v>UTS</c:v>
                </c:pt>
                <c:pt idx="3">
                  <c:v>UAS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10</c:v>
                </c:pt>
                <c:pt idx="2">
                  <c:v>30</c:v>
                </c:pt>
                <c:pt idx="3">
                  <c:v>30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Bobot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Tugas</c:v>
                </c:pt>
                <c:pt idx="1">
                  <c:v>Kuis</c:v>
                </c:pt>
                <c:pt idx="2">
                  <c:v>UTS</c:v>
                </c:pt>
                <c:pt idx="3">
                  <c:v>UAS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0.25</c:v>
                </c:pt>
                <c:pt idx="1">
                  <c:v>0.15</c:v>
                </c:pt>
                <c:pt idx="2">
                  <c:v>0.3</c:v>
                </c:pt>
                <c:pt idx="3">
                  <c:v>0.3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noFill/>
      </dgm:spPr>
      <dgm:t>
        <a:bodyPr/>
        <a:lstStyle/>
        <a:p>
          <a:r>
            <a:rPr lang="en-US" sz="2400" b="1" dirty="0">
              <a:latin typeface="Agency FB" panose="020B0503020202020204" pitchFamily="34" charset="0"/>
            </a:rPr>
            <a:t>01. </a:t>
          </a:r>
          <a:r>
            <a:rPr lang="id-ID" sz="2400" b="0" dirty="0" smtClean="0">
              <a:latin typeface="Agency FB" panose="020B0503020202020204" pitchFamily="34" charset="0"/>
            </a:rPr>
            <a:t>Ruang Lingkup Interaksi Manusia &amp; Komputer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4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400"/>
        </a:p>
      </dgm:t>
    </dgm:pt>
    <dgm:pt modelId="{AF33AACA-520F-4C78-A492-459906460AB8}">
      <dgm:prSet phldrT="[Text]" custT="1"/>
      <dgm:spPr>
        <a:solidFill>
          <a:srgbClr val="FFFF00"/>
        </a:solidFill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2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Faktor Manusia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4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400"/>
        </a:p>
      </dgm:t>
    </dgm:pt>
    <dgm:pt modelId="{CB240EB0-B7E3-4313-8BE6-86A373066FC0}">
      <dgm:prSet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4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Perancangan Tampilan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45D2F17A-5A34-4858-AB73-0B514DBF108F}" type="parTrans" cxnId="{27607829-2BEA-4479-BA11-DA1E46672A0F}">
      <dgm:prSet/>
      <dgm:spPr/>
      <dgm:t>
        <a:bodyPr/>
        <a:lstStyle/>
        <a:p>
          <a:endParaRPr lang="en-US" sz="2400"/>
        </a:p>
      </dgm:t>
    </dgm:pt>
    <dgm:pt modelId="{D5CBEA7A-8159-4F0B-9E46-848769A3E3FD}" type="sibTrans" cxnId="{27607829-2BEA-4479-BA11-DA1E46672A0F}">
      <dgm:prSet/>
      <dgm:spPr/>
      <dgm:t>
        <a:bodyPr/>
        <a:lstStyle/>
        <a:p>
          <a:endParaRPr lang="en-US" sz="2400"/>
        </a:p>
      </dgm:t>
    </dgm:pt>
    <dgm:pt modelId="{20C80331-3DF2-434B-B8AC-7634E5807512}">
      <dgm:prSet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5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Piranti Interaktif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2140B65D-0D78-4CD9-AB98-107EF3E82F92}" type="parTrans" cxnId="{AA55B694-F293-4A6C-9BC9-51B2DBF37CA6}">
      <dgm:prSet/>
      <dgm:spPr/>
      <dgm:t>
        <a:bodyPr/>
        <a:lstStyle/>
        <a:p>
          <a:endParaRPr lang="en-US" sz="2400"/>
        </a:p>
      </dgm:t>
    </dgm:pt>
    <dgm:pt modelId="{B2C2B9A3-D102-43C5-90AF-B27BB147D0E4}" type="sibTrans" cxnId="{AA55B694-F293-4A6C-9BC9-51B2DBF37CA6}">
      <dgm:prSet/>
      <dgm:spPr/>
      <dgm:t>
        <a:bodyPr/>
        <a:lstStyle/>
        <a:p>
          <a:endParaRPr lang="en-US" sz="2400"/>
        </a:p>
      </dgm:t>
    </dgm:pt>
    <dgm:pt modelId="{B50812C8-80F2-490C-9037-0BD38C7BFB0D}">
      <dgm:prSet custT="1"/>
      <dgm:spPr>
        <a:noFill/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8</a:t>
          </a:r>
          <a:r>
            <a:rPr lang="en-US" sz="2400" b="1" dirty="0" smtClean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Pengoperasian Mouse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266074CD-B9AD-4397-B112-2B436D8DE8E3}" type="parTrans" cxnId="{2C014A22-DB82-42CD-8D37-3C2ED5D3426D}">
      <dgm:prSet/>
      <dgm:spPr/>
      <dgm:t>
        <a:bodyPr/>
        <a:lstStyle/>
        <a:p>
          <a:endParaRPr lang="en-ID" sz="1600"/>
        </a:p>
      </dgm:t>
    </dgm:pt>
    <dgm:pt modelId="{1874C836-D8E5-4E6F-AEF4-03B61705FE42}" type="sibTrans" cxnId="{2C014A22-DB82-42CD-8D37-3C2ED5D3426D}">
      <dgm:prSet/>
      <dgm:spPr/>
      <dgm:t>
        <a:bodyPr/>
        <a:lstStyle/>
        <a:p>
          <a:endParaRPr lang="en-ID" sz="1600"/>
        </a:p>
      </dgm:t>
    </dgm:pt>
    <dgm:pt modelId="{3687D782-6124-45EA-9A91-EB21C2D52BF0}">
      <dgm:prSet phldrT="[Text]"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3</a:t>
          </a:r>
          <a:r>
            <a:rPr lang="id-ID" sz="2400" b="1" dirty="0">
              <a:latin typeface="Agency FB" panose="020B0503020202020204" pitchFamily="34" charset="0"/>
            </a:rPr>
            <a:t>.</a:t>
          </a:r>
          <a:r>
            <a:rPr lang="en-US" sz="2400" b="1" dirty="0">
              <a:latin typeface="Agency FB" panose="020B0503020202020204" pitchFamily="34" charset="0"/>
            </a:rPr>
            <a:t> </a:t>
          </a:r>
          <a:r>
            <a:rPr lang="id-ID" sz="2400" b="0" dirty="0" smtClean="0">
              <a:latin typeface="Agency FB" panose="020B0503020202020204" pitchFamily="34" charset="0"/>
            </a:rPr>
            <a:t>Ragam Dialog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8B551E5-829B-4576-B9BA-E0CAED4F8BE7}" type="parTrans" cxnId="{368C8CDB-8E4E-4207-BCA2-0A3676298BAB}">
      <dgm:prSet/>
      <dgm:spPr/>
      <dgm:t>
        <a:bodyPr/>
        <a:lstStyle/>
        <a:p>
          <a:endParaRPr lang="en-ID" sz="1600"/>
        </a:p>
      </dgm:t>
    </dgm:pt>
    <dgm:pt modelId="{5D9D8EC7-7331-4612-A9A4-59FA9BEA93A2}" type="sibTrans" cxnId="{368C8CDB-8E4E-4207-BCA2-0A3676298BAB}">
      <dgm:prSet/>
      <dgm:spPr/>
      <dgm:t>
        <a:bodyPr/>
        <a:lstStyle/>
        <a:p>
          <a:endParaRPr lang="en-ID" sz="1600"/>
        </a:p>
      </dgm:t>
    </dgm:pt>
    <dgm:pt modelId="{88AED1D3-3D1E-45AE-88E7-C32E5BB7C192}">
      <dgm:prSet custT="1"/>
      <dgm:spPr>
        <a:noFill/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7</a:t>
          </a:r>
          <a:r>
            <a:rPr lang="en-US" sz="2400" b="1" dirty="0" smtClean="0">
              <a:latin typeface="Agency FB" panose="020B0503020202020204" pitchFamily="34" charset="0"/>
            </a:rPr>
            <a:t>.</a:t>
          </a:r>
          <a:r>
            <a:rPr lang="id-ID" sz="2400" b="1" dirty="0" smtClean="0">
              <a:latin typeface="Agency FB" panose="020B0503020202020204" pitchFamily="34" charset="0"/>
            </a:rPr>
            <a:t> </a:t>
          </a:r>
          <a:r>
            <a:rPr lang="id-ID" sz="2400" b="0" dirty="0" smtClean="0">
              <a:latin typeface="Agency FB" panose="020B0503020202020204" pitchFamily="34" charset="0"/>
            </a:rPr>
            <a:t>BGI</a:t>
          </a:r>
          <a:endParaRPr lang="id-ID" sz="2000" b="0" dirty="0">
            <a:latin typeface="Agency FB" panose="020B0503020202020204" pitchFamily="34" charset="0"/>
          </a:endParaRPr>
        </a:p>
      </dgm:t>
    </dgm:pt>
    <dgm:pt modelId="{98361960-E45C-4393-BA68-C3A827C9DB2F}" type="parTrans" cxnId="{732ED7B6-7726-4C39-ACFA-91F3B34D5893}">
      <dgm:prSet/>
      <dgm:spPr/>
      <dgm:t>
        <a:bodyPr/>
        <a:lstStyle/>
        <a:p>
          <a:endParaRPr lang="id-ID"/>
        </a:p>
      </dgm:t>
    </dgm:pt>
    <dgm:pt modelId="{6C7C8E6B-F34C-42A3-94BA-32243A74B104}" type="sibTrans" cxnId="{732ED7B6-7726-4C39-ACFA-91F3B34D5893}">
      <dgm:prSet/>
      <dgm:spPr/>
      <dgm:t>
        <a:bodyPr/>
        <a:lstStyle/>
        <a:p>
          <a:endParaRPr lang="id-ID"/>
        </a:p>
      </dgm:t>
    </dgm:pt>
    <dgm:pt modelId="{B25A0330-CFB6-49EA-BDC4-F8BB8BC10869}">
      <dgm:prSet custT="1"/>
      <dgm:spPr>
        <a:noFill/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6</a:t>
          </a:r>
          <a:r>
            <a:rPr lang="en-US" sz="2400" b="1" dirty="0" smtClean="0">
              <a:latin typeface="Agency FB" panose="020B0503020202020204" pitchFamily="34" charset="0"/>
            </a:rPr>
            <a:t>. </a:t>
          </a:r>
          <a:r>
            <a:rPr lang="id-ID" sz="2400" b="0" i="0" dirty="0" smtClean="0">
              <a:latin typeface="Agency FB" panose="020B0503020202020204" pitchFamily="34" charset="0"/>
            </a:rPr>
            <a:t>Aspek Ergonimi</a:t>
          </a:r>
          <a:endParaRPr lang="id-ID" sz="2000" b="0" dirty="0">
            <a:latin typeface="Agency FB" panose="020B0503020202020204" pitchFamily="34" charset="0"/>
          </a:endParaRPr>
        </a:p>
      </dgm:t>
    </dgm:pt>
    <dgm:pt modelId="{A4BCEEEF-8D5C-433A-9DB0-A7AB65294D7D}" type="parTrans" cxnId="{8C511542-7C32-4AC8-96E5-FEDC65833B10}">
      <dgm:prSet/>
      <dgm:spPr/>
      <dgm:t>
        <a:bodyPr/>
        <a:lstStyle/>
        <a:p>
          <a:endParaRPr lang="id-ID"/>
        </a:p>
      </dgm:t>
    </dgm:pt>
    <dgm:pt modelId="{D24983E9-458E-48B5-986C-0C97A41A0DEA}" type="sibTrans" cxnId="{8C511542-7C32-4AC8-96E5-FEDC65833B10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086980F9-6F38-4459-8BC9-85C438D0D44C}" type="pres">
      <dgm:prSet presAssocID="{3E0CF4D4-198B-4AFE-88D2-8E46B21E88EE}" presName="parentText" presStyleLbl="node1" presStyleIdx="0" presStyleCnt="8" custScaleY="142592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67334F9-8461-4DE6-9FA9-F5C3B9C4B1FF}" type="pres">
      <dgm:prSet presAssocID="{869CDED2-2803-423D-A3AB-51B1970638B5}" presName="spacer" presStyleCnt="0"/>
      <dgm:spPr/>
    </dgm:pt>
    <dgm:pt modelId="{EBF2DBB0-09AC-46B7-9297-8EC140618313}" type="pres">
      <dgm:prSet presAssocID="{3687D782-6124-45EA-9A91-EB21C2D52BF0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B1C185E-CAB2-4C95-AF25-F3F9A8C7B33A}" type="pres">
      <dgm:prSet presAssocID="{5D9D8EC7-7331-4612-A9A4-59FA9BEA93A2}" presName="spacer" presStyleCnt="0"/>
      <dgm:spPr/>
    </dgm:pt>
    <dgm:pt modelId="{E6B7A12E-D792-4506-9B2A-818D9EC2E909}" type="pres">
      <dgm:prSet presAssocID="{CB240EB0-B7E3-4313-8BE6-86A373066FC0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EB01F03-3097-4A9C-AE2B-3E53A59D9AAA}" type="pres">
      <dgm:prSet presAssocID="{D5CBEA7A-8159-4F0B-9E46-848769A3E3FD}" presName="spacer" presStyleCnt="0"/>
      <dgm:spPr/>
    </dgm:pt>
    <dgm:pt modelId="{9498D6D7-D1DE-4880-A122-141F0CC4C4C8}" type="pres">
      <dgm:prSet presAssocID="{20C80331-3DF2-434B-B8AC-7634E5807512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D07B7CB-CC6D-470B-A290-F73F830AFF10}" type="pres">
      <dgm:prSet presAssocID="{B2C2B9A3-D102-43C5-90AF-B27BB147D0E4}" presName="spacer" presStyleCnt="0"/>
      <dgm:spPr/>
    </dgm:pt>
    <dgm:pt modelId="{D27F1C2B-8031-40D9-9358-BFC0F3063FA8}" type="pres">
      <dgm:prSet presAssocID="{B25A0330-CFB6-49EA-BDC4-F8BB8BC10869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3A945E-3A54-4E8B-86BF-D24E00BBAEF9}" type="pres">
      <dgm:prSet presAssocID="{D24983E9-458E-48B5-986C-0C97A41A0DEA}" presName="spacer" presStyleCnt="0"/>
      <dgm:spPr/>
    </dgm:pt>
    <dgm:pt modelId="{AD907E54-1AAF-42A9-B5AD-B0BFC7405B10}" type="pres">
      <dgm:prSet presAssocID="{88AED1D3-3D1E-45AE-88E7-C32E5BB7C192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9C150B1-583C-4593-B4E5-9929074DC241}" type="pres">
      <dgm:prSet presAssocID="{6C7C8E6B-F34C-42A3-94BA-32243A74B104}" presName="spacer" presStyleCnt="0"/>
      <dgm:spPr/>
    </dgm:pt>
    <dgm:pt modelId="{56822E35-C193-43A7-8AA0-3E3F8B75E6AF}" type="pres">
      <dgm:prSet presAssocID="{B50812C8-80F2-490C-9037-0BD38C7BFB0D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8C511542-7C32-4AC8-96E5-FEDC65833B10}" srcId="{8358F112-1D6F-44C5-AF73-A5EEB7AA45FA}" destId="{B25A0330-CFB6-49EA-BDC4-F8BB8BC10869}" srcOrd="5" destOrd="0" parTransId="{A4BCEEEF-8D5C-433A-9DB0-A7AB65294D7D}" sibTransId="{D24983E9-458E-48B5-986C-0C97A41A0DEA}"/>
    <dgm:cxn modelId="{27607829-2BEA-4479-BA11-DA1E46672A0F}" srcId="{8358F112-1D6F-44C5-AF73-A5EEB7AA45FA}" destId="{CB240EB0-B7E3-4313-8BE6-86A373066FC0}" srcOrd="3" destOrd="0" parTransId="{45D2F17A-5A34-4858-AB73-0B514DBF108F}" sibTransId="{D5CBEA7A-8159-4F0B-9E46-848769A3E3FD}"/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732ED7B6-7726-4C39-ACFA-91F3B34D5893}" srcId="{8358F112-1D6F-44C5-AF73-A5EEB7AA45FA}" destId="{88AED1D3-3D1E-45AE-88E7-C32E5BB7C192}" srcOrd="6" destOrd="0" parTransId="{98361960-E45C-4393-BA68-C3A827C9DB2F}" sibTransId="{6C7C8E6B-F34C-42A3-94BA-32243A74B104}"/>
    <dgm:cxn modelId="{AA55B694-F293-4A6C-9BC9-51B2DBF37CA6}" srcId="{8358F112-1D6F-44C5-AF73-A5EEB7AA45FA}" destId="{20C80331-3DF2-434B-B8AC-7634E5807512}" srcOrd="4" destOrd="0" parTransId="{2140B65D-0D78-4CD9-AB98-107EF3E82F92}" sibTransId="{B2C2B9A3-D102-43C5-90AF-B27BB147D0E4}"/>
    <dgm:cxn modelId="{2786CFC9-867E-4954-AED6-337E4BE92671}" type="presOf" srcId="{B25A0330-CFB6-49EA-BDC4-F8BB8BC10869}" destId="{D27F1C2B-8031-40D9-9358-BFC0F3063FA8}" srcOrd="0" destOrd="0" presId="urn:microsoft.com/office/officeart/2005/8/layout/vList2"/>
    <dgm:cxn modelId="{2C014A22-DB82-42CD-8D37-3C2ED5D3426D}" srcId="{8358F112-1D6F-44C5-AF73-A5EEB7AA45FA}" destId="{B50812C8-80F2-490C-9037-0BD38C7BFB0D}" srcOrd="7" destOrd="0" parTransId="{266074CD-B9AD-4397-B112-2B436D8DE8E3}" sibTransId="{1874C836-D8E5-4E6F-AEF4-03B61705FE42}"/>
    <dgm:cxn modelId="{9D39DC68-8E95-4296-9F28-AD1BE3CF95C2}" type="presOf" srcId="{AF33AACA-520F-4C78-A492-459906460AB8}" destId="{2B0E2AB5-C119-4743-96E1-6DE15C2A42E9}" srcOrd="0" destOrd="0" presId="urn:microsoft.com/office/officeart/2005/8/layout/vList2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27E4782D-71C4-4844-AA0A-54E2E5EC7F00}" type="presOf" srcId="{3E0CF4D4-198B-4AFE-88D2-8E46B21E88EE}" destId="{086980F9-6F38-4459-8BC9-85C438D0D44C}" srcOrd="0" destOrd="0" presId="urn:microsoft.com/office/officeart/2005/8/layout/vList2"/>
    <dgm:cxn modelId="{5AF358C9-862E-4D5F-A52C-02475E451264}" type="presOf" srcId="{88AED1D3-3D1E-45AE-88E7-C32E5BB7C192}" destId="{AD907E54-1AAF-42A9-B5AD-B0BFC7405B10}" srcOrd="0" destOrd="0" presId="urn:microsoft.com/office/officeart/2005/8/layout/vList2"/>
    <dgm:cxn modelId="{E63F1C48-E7AB-4127-AE07-BF2BD5300F03}" type="presOf" srcId="{CB240EB0-B7E3-4313-8BE6-86A373066FC0}" destId="{E6B7A12E-D792-4506-9B2A-818D9EC2E909}" srcOrd="0" destOrd="0" presId="urn:microsoft.com/office/officeart/2005/8/layout/vList2"/>
    <dgm:cxn modelId="{368C8CDB-8E4E-4207-BCA2-0A3676298BAB}" srcId="{8358F112-1D6F-44C5-AF73-A5EEB7AA45FA}" destId="{3687D782-6124-45EA-9A91-EB21C2D52BF0}" srcOrd="2" destOrd="0" parTransId="{C8B551E5-829B-4576-B9BA-E0CAED4F8BE7}" sibTransId="{5D9D8EC7-7331-4612-A9A4-59FA9BEA93A2}"/>
    <dgm:cxn modelId="{3D73A9B2-895E-4095-8298-797FC9E00C10}" type="presOf" srcId="{20C80331-3DF2-434B-B8AC-7634E5807512}" destId="{9498D6D7-D1DE-4880-A122-141F0CC4C4C8}" srcOrd="0" destOrd="0" presId="urn:microsoft.com/office/officeart/2005/8/layout/vList2"/>
    <dgm:cxn modelId="{95B41BFC-9075-44E7-8963-0409E96DD9EA}" type="presOf" srcId="{B50812C8-80F2-490C-9037-0BD38C7BFB0D}" destId="{56822E35-C193-43A7-8AA0-3E3F8B75E6AF}" srcOrd="0" destOrd="0" presId="urn:microsoft.com/office/officeart/2005/8/layout/vList2"/>
    <dgm:cxn modelId="{0390187F-BE43-4722-8376-7E36BA8EA0E1}" type="presOf" srcId="{3687D782-6124-45EA-9A91-EB21C2D52BF0}" destId="{EBF2DBB0-09AC-46B7-9297-8EC140618313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E2C64213-1DE4-449D-93DF-934365EF1048}" type="presParOf" srcId="{FA152123-58CE-48F0-AD32-399CCFB0B709}" destId="{086980F9-6F38-4459-8BC9-85C438D0D44C}" srcOrd="0" destOrd="0" presId="urn:microsoft.com/office/officeart/2005/8/layout/vList2"/>
    <dgm:cxn modelId="{04C5D29A-B353-41D6-91BB-2CAE070D9D33}" type="presParOf" srcId="{FA152123-58CE-48F0-AD32-399CCFB0B709}" destId="{224F8B66-69B6-4446-9591-30132FBD91B7}" srcOrd="1" destOrd="0" presId="urn:microsoft.com/office/officeart/2005/8/layout/vList2"/>
    <dgm:cxn modelId="{418E865E-50D0-4841-8318-717510CF3928}" type="presParOf" srcId="{FA152123-58CE-48F0-AD32-399CCFB0B709}" destId="{2B0E2AB5-C119-4743-96E1-6DE15C2A42E9}" srcOrd="2" destOrd="0" presId="urn:microsoft.com/office/officeart/2005/8/layout/vList2"/>
    <dgm:cxn modelId="{C0923854-61D4-481F-AA97-08128EFFDC36}" type="presParOf" srcId="{FA152123-58CE-48F0-AD32-399CCFB0B709}" destId="{C67334F9-8461-4DE6-9FA9-F5C3B9C4B1FF}" srcOrd="3" destOrd="0" presId="urn:microsoft.com/office/officeart/2005/8/layout/vList2"/>
    <dgm:cxn modelId="{785C83D0-FF18-42CA-826C-6F66D090D1E5}" type="presParOf" srcId="{FA152123-58CE-48F0-AD32-399CCFB0B709}" destId="{EBF2DBB0-09AC-46B7-9297-8EC140618313}" srcOrd="4" destOrd="0" presId="urn:microsoft.com/office/officeart/2005/8/layout/vList2"/>
    <dgm:cxn modelId="{F1BA6928-0788-459B-BDE4-9608EA6C9246}" type="presParOf" srcId="{FA152123-58CE-48F0-AD32-399CCFB0B709}" destId="{FB1C185E-CAB2-4C95-AF25-F3F9A8C7B33A}" srcOrd="5" destOrd="0" presId="urn:microsoft.com/office/officeart/2005/8/layout/vList2"/>
    <dgm:cxn modelId="{B0D8726F-7BC7-4B9A-ACE7-946C79141BE7}" type="presParOf" srcId="{FA152123-58CE-48F0-AD32-399CCFB0B709}" destId="{E6B7A12E-D792-4506-9B2A-818D9EC2E909}" srcOrd="6" destOrd="0" presId="urn:microsoft.com/office/officeart/2005/8/layout/vList2"/>
    <dgm:cxn modelId="{949D8935-7902-4F90-8D40-4C30C969C01D}" type="presParOf" srcId="{FA152123-58CE-48F0-AD32-399CCFB0B709}" destId="{0EB01F03-3097-4A9C-AE2B-3E53A59D9AAA}" srcOrd="7" destOrd="0" presId="urn:microsoft.com/office/officeart/2005/8/layout/vList2"/>
    <dgm:cxn modelId="{0F5C8029-F824-4AFD-95D1-8A53A160EFD2}" type="presParOf" srcId="{FA152123-58CE-48F0-AD32-399CCFB0B709}" destId="{9498D6D7-D1DE-4880-A122-141F0CC4C4C8}" srcOrd="8" destOrd="0" presId="urn:microsoft.com/office/officeart/2005/8/layout/vList2"/>
    <dgm:cxn modelId="{953E324D-49E7-4059-B411-0A14ECE25117}" type="presParOf" srcId="{FA152123-58CE-48F0-AD32-399CCFB0B709}" destId="{5D07B7CB-CC6D-470B-A290-F73F830AFF10}" srcOrd="9" destOrd="0" presId="urn:microsoft.com/office/officeart/2005/8/layout/vList2"/>
    <dgm:cxn modelId="{395AC3AA-915F-477B-97DB-3182E16D87FF}" type="presParOf" srcId="{FA152123-58CE-48F0-AD32-399CCFB0B709}" destId="{D27F1C2B-8031-40D9-9358-BFC0F3063FA8}" srcOrd="10" destOrd="0" presId="urn:microsoft.com/office/officeart/2005/8/layout/vList2"/>
    <dgm:cxn modelId="{6BFD3581-5E98-45D5-BEBA-59006131D6F2}" type="presParOf" srcId="{FA152123-58CE-48F0-AD32-399CCFB0B709}" destId="{223A945E-3A54-4E8B-86BF-D24E00BBAEF9}" srcOrd="11" destOrd="0" presId="urn:microsoft.com/office/officeart/2005/8/layout/vList2"/>
    <dgm:cxn modelId="{2ED7E146-74A7-4E57-9A12-A8870477002A}" type="presParOf" srcId="{FA152123-58CE-48F0-AD32-399CCFB0B709}" destId="{AD907E54-1AAF-42A9-B5AD-B0BFC7405B10}" srcOrd="12" destOrd="0" presId="urn:microsoft.com/office/officeart/2005/8/layout/vList2"/>
    <dgm:cxn modelId="{EAF57E07-7066-46EF-AA8C-0B8DB3F1A387}" type="presParOf" srcId="{FA152123-58CE-48F0-AD32-399CCFB0B709}" destId="{E9C150B1-583C-4593-B4E5-9929074DC241}" srcOrd="13" destOrd="0" presId="urn:microsoft.com/office/officeart/2005/8/layout/vList2"/>
    <dgm:cxn modelId="{F979FD33-EEC6-4601-B9A6-F7846D11685D}" type="presParOf" srcId="{FA152123-58CE-48F0-AD32-399CCFB0B709}" destId="{56822E35-C193-43A7-8AA0-3E3F8B75E6AF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C7B9932-39A1-47F9-9D81-48F5FB31E47A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1</a:t>
          </a:r>
          <a:r>
            <a:rPr lang="id-ID" sz="2800" b="1" dirty="0" smtClean="0">
              <a:latin typeface="Agency FB" panose="020B0503020202020204" pitchFamily="34" charset="0"/>
            </a:rPr>
            <a:t>0. </a:t>
          </a:r>
          <a:r>
            <a:rPr lang="id-ID" sz="2800" dirty="0" smtClean="0">
              <a:latin typeface="Agency FB" panose="020B0503020202020204" pitchFamily="34" charset="0"/>
            </a:rPr>
            <a:t>Sistem Window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6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600"/>
        </a:p>
      </dgm:t>
    </dgm:pt>
    <dgm:pt modelId="{45FAB24C-9B2D-4C9F-AC5C-BE1CC33E0AEC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11. </a:t>
          </a:r>
          <a:r>
            <a:rPr lang="id-ID" sz="2800" b="0" i="0" dirty="0" smtClean="0">
              <a:latin typeface="Agency FB" panose="020B0503020202020204" pitchFamily="34" charset="0"/>
            </a:rPr>
            <a:t>Sistem Menu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7134E2BB-6C9C-4AB9-B1F1-CAA0A219FAB6}" type="parTrans" cxnId="{4F940FB7-DCA6-4AEB-9E3A-801F9F9C20BE}">
      <dgm:prSet/>
      <dgm:spPr/>
      <dgm:t>
        <a:bodyPr/>
        <a:lstStyle/>
        <a:p>
          <a:endParaRPr lang="en-US" sz="2600"/>
        </a:p>
      </dgm:t>
    </dgm:pt>
    <dgm:pt modelId="{7C430DA0-B913-451B-A53D-59E09BFA30CD}" type="sibTrans" cxnId="{4F940FB7-DCA6-4AEB-9E3A-801F9F9C20BE}">
      <dgm:prSet/>
      <dgm:spPr/>
      <dgm:t>
        <a:bodyPr/>
        <a:lstStyle/>
        <a:p>
          <a:endParaRPr lang="en-US" sz="2600"/>
        </a:p>
      </dgm:t>
    </dgm:pt>
    <dgm:pt modelId="{A8758CBD-2F5C-468E-AF8A-A294A393DC9D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0</a:t>
          </a:r>
          <a:r>
            <a:rPr lang="id-ID" sz="2800" b="1" dirty="0" smtClean="0">
              <a:latin typeface="Agency FB" panose="020B0503020202020204" pitchFamily="34" charset="0"/>
            </a:rPr>
            <a:t>9. </a:t>
          </a:r>
          <a:r>
            <a:rPr lang="id-ID" sz="2800" b="0" dirty="0" smtClean="0">
              <a:latin typeface="Agency FB" panose="020B0503020202020204" pitchFamily="34" charset="0"/>
            </a:rPr>
            <a:t>Pembuatan Komponen Antarmuka Grafis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7363FA1B-B195-4A36-98E5-18FF6337C761}" type="parTrans" cxnId="{3ACA0BD9-07C8-4657-989E-170651E56254}">
      <dgm:prSet/>
      <dgm:spPr/>
      <dgm:t>
        <a:bodyPr/>
        <a:lstStyle/>
        <a:p>
          <a:endParaRPr lang="en-ID"/>
        </a:p>
      </dgm:t>
    </dgm:pt>
    <dgm:pt modelId="{CC9C24DF-BDC6-4E28-9B28-656BA0414C0A}" type="sibTrans" cxnId="{3ACA0BD9-07C8-4657-989E-170651E56254}">
      <dgm:prSet/>
      <dgm:spPr/>
      <dgm:t>
        <a:bodyPr/>
        <a:lstStyle/>
        <a:p>
          <a:endParaRPr lang="en-ID"/>
        </a:p>
      </dgm:t>
    </dgm:pt>
    <dgm:pt modelId="{4908667A-F5AB-4046-818E-26DC9EC93767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12. </a:t>
          </a:r>
          <a:r>
            <a:rPr lang="id-ID" sz="2800" b="0" dirty="0" smtClean="0">
              <a:latin typeface="Agency FB" panose="020B0503020202020204" pitchFamily="34" charset="0"/>
            </a:rPr>
            <a:t>Editor Kursor Mouse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A8B470AE-AD6C-417E-B166-77F95622316F}" type="parTrans" cxnId="{95CCF3ED-E14A-4A48-9D09-FB1B8DE5E21A}">
      <dgm:prSet/>
      <dgm:spPr/>
      <dgm:t>
        <a:bodyPr/>
        <a:lstStyle/>
        <a:p>
          <a:endParaRPr lang="id-ID"/>
        </a:p>
      </dgm:t>
    </dgm:pt>
    <dgm:pt modelId="{77D296E0-9E05-42A7-BE9E-24C9E0259528}" type="sibTrans" cxnId="{95CCF3ED-E14A-4A48-9D09-FB1B8DE5E21A}">
      <dgm:prSet/>
      <dgm:spPr/>
      <dgm:t>
        <a:bodyPr/>
        <a:lstStyle/>
        <a:p>
          <a:endParaRPr lang="id-ID"/>
        </a:p>
      </dgm:t>
    </dgm:pt>
    <dgm:pt modelId="{8A0FA7A2-209D-4133-811E-E74489CEC298}">
      <dgm:prSet custT="1"/>
      <dgm:spPr>
        <a:noFill/>
      </dgm:spPr>
      <dgm:t>
        <a:bodyPr/>
        <a:lstStyle/>
        <a:p>
          <a:r>
            <a:rPr lang="id-ID" sz="2800" b="1" i="0" dirty="0" smtClean="0">
              <a:latin typeface="Agency FB" panose="020B0503020202020204" pitchFamily="34" charset="0"/>
            </a:rPr>
            <a:t>13. </a:t>
          </a:r>
          <a:r>
            <a:rPr lang="id-ID" sz="2800" b="0" i="0" dirty="0" smtClean="0">
              <a:latin typeface="Agency FB" panose="020B0503020202020204" pitchFamily="34" charset="0"/>
            </a:rPr>
            <a:t>UAS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0B2555AE-370C-4CD9-BE21-91B60FC4126A}" type="parTrans" cxnId="{C81A6E36-6573-4351-963B-425FDE850740}">
      <dgm:prSet/>
      <dgm:spPr/>
      <dgm:t>
        <a:bodyPr/>
        <a:lstStyle/>
        <a:p>
          <a:endParaRPr lang="id-ID"/>
        </a:p>
      </dgm:t>
    </dgm:pt>
    <dgm:pt modelId="{CDE3748E-2FDD-4A34-BF21-B1E61CFB072E}" type="sibTrans" cxnId="{C81A6E36-6573-4351-963B-425FDE850740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6F268465-018D-415F-9342-5F99EA4F989A}" type="pres">
      <dgm:prSet presAssocID="{A8758CBD-2F5C-468E-AF8A-A294A393DC9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AE71C83-3A5B-4E23-B880-47A196E9AF94}" type="pres">
      <dgm:prSet presAssocID="{CC9C24DF-BDC6-4E28-9B28-656BA0414C0A}" presName="spacer" presStyleCnt="0"/>
      <dgm:spPr/>
    </dgm:pt>
    <dgm:pt modelId="{AADA161B-0E44-4493-B862-AA188302F13F}" type="pres">
      <dgm:prSet presAssocID="{0C7B9932-39A1-47F9-9D81-48F5FB31E47A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5958AA4-8D6C-4081-B41A-A71B0A1A4517}" type="pres">
      <dgm:prSet presAssocID="{042BEBE6-60AA-414D-A745-1DED3A6F379E}" presName="spacer" presStyleCnt="0"/>
      <dgm:spPr/>
    </dgm:pt>
    <dgm:pt modelId="{F4223B3F-7A5F-4B4B-BB64-825656D9084A}" type="pres">
      <dgm:prSet presAssocID="{45FAB24C-9B2D-4C9F-AC5C-BE1CC33E0AEC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D09C2E3-455C-489D-979E-43371C128A15}" type="pres">
      <dgm:prSet presAssocID="{7C430DA0-B913-451B-A53D-59E09BFA30CD}" presName="spacer" presStyleCnt="0"/>
      <dgm:spPr/>
    </dgm:pt>
    <dgm:pt modelId="{D6F8D2BE-5674-433E-876C-693D6B513985}" type="pres">
      <dgm:prSet presAssocID="{4908667A-F5AB-4046-818E-26DC9EC93767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A61E9B2-EE8B-4D0D-8E33-7F7E2BC308E5}" type="pres">
      <dgm:prSet presAssocID="{77D296E0-9E05-42A7-BE9E-24C9E0259528}" presName="spacer" presStyleCnt="0"/>
      <dgm:spPr/>
    </dgm:pt>
    <dgm:pt modelId="{BDCDCFE5-C63B-426B-8D16-4C2EF5169E39}" type="pres">
      <dgm:prSet presAssocID="{8A0FA7A2-209D-4133-811E-E74489CEC298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4AB31FA6-21A9-42C9-BE9F-342DDA668D98}" type="presOf" srcId="{0C7B9932-39A1-47F9-9D81-48F5FB31E47A}" destId="{AADA161B-0E44-4493-B862-AA188302F13F}" srcOrd="0" destOrd="0" presId="urn:microsoft.com/office/officeart/2005/8/layout/vList2"/>
    <dgm:cxn modelId="{C81A6E36-6573-4351-963B-425FDE850740}" srcId="{8358F112-1D6F-44C5-AF73-A5EEB7AA45FA}" destId="{8A0FA7A2-209D-4133-811E-E74489CEC298}" srcOrd="4" destOrd="0" parTransId="{0B2555AE-370C-4CD9-BE21-91B60FC4126A}" sibTransId="{CDE3748E-2FDD-4A34-BF21-B1E61CFB072E}"/>
    <dgm:cxn modelId="{95CCF3ED-E14A-4A48-9D09-FB1B8DE5E21A}" srcId="{8358F112-1D6F-44C5-AF73-A5EEB7AA45FA}" destId="{4908667A-F5AB-4046-818E-26DC9EC93767}" srcOrd="3" destOrd="0" parTransId="{A8B470AE-AD6C-417E-B166-77F95622316F}" sibTransId="{77D296E0-9E05-42A7-BE9E-24C9E0259528}"/>
    <dgm:cxn modelId="{EFE5220B-9A47-4638-A6B0-A6E4C1E3C41D}" type="presOf" srcId="{A8758CBD-2F5C-468E-AF8A-A294A393DC9D}" destId="{6F268465-018D-415F-9342-5F99EA4F989A}" srcOrd="0" destOrd="0" presId="urn:microsoft.com/office/officeart/2005/8/layout/vList2"/>
    <dgm:cxn modelId="{3ACA0BD9-07C8-4657-989E-170651E56254}" srcId="{8358F112-1D6F-44C5-AF73-A5EEB7AA45FA}" destId="{A8758CBD-2F5C-468E-AF8A-A294A393DC9D}" srcOrd="0" destOrd="0" parTransId="{7363FA1B-B195-4A36-98E5-18FF6337C761}" sibTransId="{CC9C24DF-BDC6-4E28-9B28-656BA0414C0A}"/>
    <dgm:cxn modelId="{314C5CAA-131E-43DF-8E3A-8E21BE772B32}" type="presOf" srcId="{45FAB24C-9B2D-4C9F-AC5C-BE1CC33E0AEC}" destId="{F4223B3F-7A5F-4B4B-BB64-825656D9084A}" srcOrd="0" destOrd="0" presId="urn:microsoft.com/office/officeart/2005/8/layout/vList2"/>
    <dgm:cxn modelId="{4F940FB7-DCA6-4AEB-9E3A-801F9F9C20BE}" srcId="{8358F112-1D6F-44C5-AF73-A5EEB7AA45FA}" destId="{45FAB24C-9B2D-4C9F-AC5C-BE1CC33E0AEC}" srcOrd="2" destOrd="0" parTransId="{7134E2BB-6C9C-4AB9-B1F1-CAA0A219FAB6}" sibTransId="{7C430DA0-B913-451B-A53D-59E09BFA30CD}"/>
    <dgm:cxn modelId="{C1FB15BA-0572-4739-B268-2C3734120A75}" srcId="{8358F112-1D6F-44C5-AF73-A5EEB7AA45FA}" destId="{0C7B9932-39A1-47F9-9D81-48F5FB31E47A}" srcOrd="1" destOrd="0" parTransId="{D8421E35-5FBC-423C-A6D2-16363CA910C8}" sibTransId="{042BEBE6-60AA-414D-A745-1DED3A6F379E}"/>
    <dgm:cxn modelId="{1C401227-C22E-4651-8BE9-FAA210ACD3BC}" type="presOf" srcId="{8A0FA7A2-209D-4133-811E-E74489CEC298}" destId="{BDCDCFE5-C63B-426B-8D16-4C2EF5169E39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138DB372-C1D9-4E24-9C29-28CBA35FFAFC}" type="presOf" srcId="{4908667A-F5AB-4046-818E-26DC9EC93767}" destId="{D6F8D2BE-5674-433E-876C-693D6B513985}" srcOrd="0" destOrd="0" presId="urn:microsoft.com/office/officeart/2005/8/layout/vList2"/>
    <dgm:cxn modelId="{F7770718-7910-4B21-8EFE-318DE8AC54A5}" type="presParOf" srcId="{FA152123-58CE-48F0-AD32-399CCFB0B709}" destId="{6F268465-018D-415F-9342-5F99EA4F989A}" srcOrd="0" destOrd="0" presId="urn:microsoft.com/office/officeart/2005/8/layout/vList2"/>
    <dgm:cxn modelId="{0093A9F7-1C25-4231-B7BD-C18244B8CD6C}" type="presParOf" srcId="{FA152123-58CE-48F0-AD32-399CCFB0B709}" destId="{6AE71C83-3A5B-4E23-B880-47A196E9AF94}" srcOrd="1" destOrd="0" presId="urn:microsoft.com/office/officeart/2005/8/layout/vList2"/>
    <dgm:cxn modelId="{AF0937BE-C9F5-46F3-85AF-E8542270DE2A}" type="presParOf" srcId="{FA152123-58CE-48F0-AD32-399CCFB0B709}" destId="{AADA161B-0E44-4493-B862-AA188302F13F}" srcOrd="2" destOrd="0" presId="urn:microsoft.com/office/officeart/2005/8/layout/vList2"/>
    <dgm:cxn modelId="{68604E0A-C971-4845-B79D-022F39E75A77}" type="presParOf" srcId="{FA152123-58CE-48F0-AD32-399CCFB0B709}" destId="{15958AA4-8D6C-4081-B41A-A71B0A1A4517}" srcOrd="3" destOrd="0" presId="urn:microsoft.com/office/officeart/2005/8/layout/vList2"/>
    <dgm:cxn modelId="{C5203D51-591C-4774-8949-D56B7504CB66}" type="presParOf" srcId="{FA152123-58CE-48F0-AD32-399CCFB0B709}" destId="{F4223B3F-7A5F-4B4B-BB64-825656D9084A}" srcOrd="4" destOrd="0" presId="urn:microsoft.com/office/officeart/2005/8/layout/vList2"/>
    <dgm:cxn modelId="{D0E8991B-1E12-4A62-B535-9FD6B1C215F3}" type="presParOf" srcId="{FA152123-58CE-48F0-AD32-399CCFB0B709}" destId="{ED09C2E3-455C-489D-979E-43371C128A15}" srcOrd="5" destOrd="0" presId="urn:microsoft.com/office/officeart/2005/8/layout/vList2"/>
    <dgm:cxn modelId="{3BB21489-EA85-4EE4-852E-4F251F988DEE}" type="presParOf" srcId="{FA152123-58CE-48F0-AD32-399CCFB0B709}" destId="{D6F8D2BE-5674-433E-876C-693D6B513985}" srcOrd="6" destOrd="0" presId="urn:microsoft.com/office/officeart/2005/8/layout/vList2"/>
    <dgm:cxn modelId="{24EB09B6-887B-4DDD-A64F-EF155A61AFD9}" type="presParOf" srcId="{FA152123-58CE-48F0-AD32-399CCFB0B709}" destId="{3A61E9B2-EE8B-4D0D-8E33-7F7E2BC308E5}" srcOrd="7" destOrd="0" presId="urn:microsoft.com/office/officeart/2005/8/layout/vList2"/>
    <dgm:cxn modelId="{35B31EEC-7740-4F56-A82A-7FBB7314C797}" type="presParOf" srcId="{FA152123-58CE-48F0-AD32-399CCFB0B709}" destId="{BDCDCFE5-C63B-426B-8D16-4C2EF5169E3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25/02/2019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BF297A3D-1EBC-4C20-A6D0-B4AB835648C5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CB640A9-E75A-4093-9667-ABD2E89C2AD7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262ED595-A960-4EC6-A66D-72370EA79B32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B6C5A0C2-4FFC-43FE-AF3C-49817869F3D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3767F55E-A8D4-4080-A68C-7A89EBC25F20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3D172E93-39AD-4D63-9BA1-B8B65F6D6F1E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E0B00AE5-724C-4F13-BE78-A3FF537246D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339DAB42-6B87-4E41-8A58-64139319C82D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22EF7F0A-8D0E-4B48-9292-DB29D3890617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4E488A89-9A6A-43B3-8B27-1C5F834123EA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5AEF91FE-CE08-4C64-9D1A-BF086DAC22E9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F36587F9-4489-4F31-A201-9E603A9EFA33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57D842AC-AEF0-446E-9DFB-E136E63032D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 b="1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gency FB" panose="020B0503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9DA3F-8434-43A2-B13E-27033331DD8C}" type="datetimeFigureOut">
              <a:rPr lang="en-US"/>
              <a:pPr>
                <a:defRPr/>
              </a:pPr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5E724-E132-4238-830F-097572C7F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95423" y="365125"/>
            <a:ext cx="309707" cy="132556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96144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7" Type="http://schemas.openxmlformats.org/officeDocument/2006/relationships/slide" Target="slide8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3.xml"/><Relationship Id="rId6" Type="http://schemas.openxmlformats.org/officeDocument/2006/relationships/slide" Target="slide82.xml"/><Relationship Id="rId5" Type="http://schemas.openxmlformats.org/officeDocument/2006/relationships/slide" Target="slide80.xml"/><Relationship Id="rId4" Type="http://schemas.openxmlformats.org/officeDocument/2006/relationships/slide" Target="slide7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://pjjaptikom.id/lms/mod/resource/view.php?id=2498" TargetMode="Externa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mailto:doniaft@gmail.com" TargetMode="External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3200" dirty="0" smtClean="0"/>
              <a:t>Doni Abdul Fatah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3200" dirty="0" smtClean="0">
                <a:solidFill>
                  <a:schemeClr val="bg2">
                    <a:lumMod val="50000"/>
                  </a:schemeClr>
                </a:solidFill>
              </a:rPr>
              <a:t>github.com/doniaft</a:t>
            </a:r>
            <a:endParaRPr lang="id-ID" sz="3200" dirty="0" smtClean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Universitas Trunojoyo Madura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/>
          </a:bodyPr>
          <a:lstStyle/>
          <a:p>
            <a:pPr lvl="0"/>
            <a:r>
              <a:rPr lang="id-ID" sz="4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INTERAKSI MANUSIA DAN KOMPUTER</a:t>
            </a:r>
            <a:r>
              <a:rPr lang="en-US" sz="5900" dirty="0">
                <a:solidFill>
                  <a:prstClr val="black"/>
                </a:solidFill>
              </a:rPr>
              <a:t/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id-ID" sz="3600" dirty="0" smtClean="0">
                <a:solidFill>
                  <a:srgbClr val="0070C0"/>
                </a:solidFill>
              </a:rPr>
              <a:t>0</a:t>
            </a:r>
            <a:r>
              <a:rPr lang="id-ID" sz="3600" dirty="0">
                <a:solidFill>
                  <a:srgbClr val="0070C0"/>
                </a:solidFill>
              </a:rPr>
              <a:t>2</a:t>
            </a:r>
            <a:r>
              <a:rPr lang="id-ID" sz="3600" dirty="0" smtClean="0">
                <a:solidFill>
                  <a:srgbClr val="0070C0"/>
                </a:solidFill>
              </a:rPr>
              <a:t>. </a:t>
            </a:r>
            <a:r>
              <a:rPr lang="id-ID" sz="3600" dirty="0">
                <a:solidFill>
                  <a:srgbClr val="0070C0"/>
                </a:solidFill>
              </a:rPr>
              <a:t>Faktor Manusia 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IMK?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44500" indent="-444500" algn="just">
              <a:defRPr/>
            </a:pPr>
            <a:r>
              <a:rPr lang="en-US" sz="2500" b="1" dirty="0" err="1" smtClean="0"/>
              <a:t>Peralatan</a:t>
            </a:r>
            <a:r>
              <a:rPr lang="id-ID" sz="2500" b="1" dirty="0"/>
              <a:t>/sistem </a:t>
            </a:r>
            <a:r>
              <a:rPr lang="id-ID" sz="2500" b="1" dirty="0" smtClean="0"/>
              <a:t>didesain memperhatikan</a:t>
            </a:r>
            <a:r>
              <a:rPr lang="id-ID" sz="2500" dirty="0" smtClean="0"/>
              <a:t> dan </a:t>
            </a:r>
            <a:r>
              <a:rPr lang="id-ID" sz="2500" b="1" dirty="0"/>
              <a:t>menghargai pekerjaan </a:t>
            </a:r>
            <a:r>
              <a:rPr lang="id-ID" sz="2500" b="1" dirty="0" smtClean="0"/>
              <a:t>orang sehari-hari</a:t>
            </a:r>
          </a:p>
          <a:p>
            <a:pPr marL="444500" indent="-444500" algn="just">
              <a:defRPr/>
            </a:pPr>
            <a:r>
              <a:rPr lang="en-US" sz="2500" b="1" dirty="0" err="1"/>
              <a:t>Tidak</a:t>
            </a:r>
            <a:r>
              <a:rPr lang="en-US" sz="2500" b="1" dirty="0"/>
              <a:t> </a:t>
            </a:r>
            <a:r>
              <a:rPr lang="en-US" sz="2500" b="1" dirty="0" err="1"/>
              <a:t>semua</a:t>
            </a:r>
            <a:r>
              <a:rPr lang="en-US" sz="2500" b="1" dirty="0"/>
              <a:t> </a:t>
            </a:r>
            <a:r>
              <a:rPr lang="en-US" sz="2500" b="1" dirty="0" err="1"/>
              <a:t>desain</a:t>
            </a:r>
            <a:r>
              <a:rPr lang="en-US" sz="2500" b="1" dirty="0"/>
              <a:t> </a:t>
            </a:r>
            <a:r>
              <a:rPr lang="id-ID" sz="2500" dirty="0" smtClean="0"/>
              <a:t>sesuai</a:t>
            </a:r>
            <a:r>
              <a:rPr lang="en-US" sz="2500" dirty="0" smtClean="0"/>
              <a:t> </a:t>
            </a:r>
            <a:r>
              <a:rPr lang="en-US" sz="2500" b="1" dirty="0" err="1"/>
              <a:t>intuisi</a:t>
            </a:r>
            <a:r>
              <a:rPr lang="en-US" sz="2500" b="1" dirty="0"/>
              <a:t> </a:t>
            </a:r>
            <a:r>
              <a:rPr lang="en-US" sz="2500" b="1" dirty="0" err="1"/>
              <a:t>dan</a:t>
            </a:r>
            <a:r>
              <a:rPr lang="en-US" sz="2500" b="1" dirty="0"/>
              <a:t> </a:t>
            </a:r>
            <a:r>
              <a:rPr lang="en-US" sz="2500" b="1" dirty="0" err="1"/>
              <a:t>sulit</a:t>
            </a:r>
            <a:r>
              <a:rPr lang="en-US" sz="2500" b="1" dirty="0"/>
              <a:t> </a:t>
            </a:r>
            <a:r>
              <a:rPr lang="en-US" sz="2500" dirty="0" err="1" smtClean="0"/>
              <a:t>membuat</a:t>
            </a:r>
            <a:r>
              <a:rPr lang="en-US" sz="2500" dirty="0" smtClean="0"/>
              <a:t> </a:t>
            </a:r>
            <a:r>
              <a:rPr lang="en-US" sz="2500" b="1" dirty="0" err="1"/>
              <a:t>desain</a:t>
            </a:r>
            <a:r>
              <a:rPr lang="en-US" sz="2500" b="1" dirty="0"/>
              <a:t> </a:t>
            </a:r>
            <a:r>
              <a:rPr lang="en-US" sz="2500" b="1" dirty="0" err="1" smtClean="0"/>
              <a:t>sistem</a:t>
            </a:r>
            <a:r>
              <a:rPr lang="id-ID" sz="2500" b="1" dirty="0" smtClean="0"/>
              <a:t> </a:t>
            </a:r>
            <a:r>
              <a:rPr lang="en-US" sz="2500" b="1" dirty="0" err="1" smtClean="0"/>
              <a:t>konsisten</a:t>
            </a:r>
            <a:r>
              <a:rPr lang="en-US" sz="2500" b="1" dirty="0" smtClean="0"/>
              <a:t> </a:t>
            </a:r>
            <a:r>
              <a:rPr lang="en-US" sz="2500" dirty="0" err="1"/>
              <a:t>dan</a:t>
            </a:r>
            <a:r>
              <a:rPr lang="en-US" sz="2500" dirty="0"/>
              <a:t> </a:t>
            </a:r>
            <a:r>
              <a:rPr lang="en-US" sz="2500" b="1" dirty="0" err="1"/>
              <a:t>handal</a:t>
            </a:r>
            <a:r>
              <a:rPr lang="en-US" sz="2500" dirty="0"/>
              <a:t> </a:t>
            </a:r>
            <a:r>
              <a:rPr lang="en-US" sz="2500" dirty="0" err="1" smtClean="0"/>
              <a:t>untuk</a:t>
            </a:r>
            <a:r>
              <a:rPr lang="en-US" sz="2500" dirty="0" smtClean="0"/>
              <a:t> </a:t>
            </a:r>
            <a:r>
              <a:rPr lang="en-US" sz="2500" b="1" dirty="0" err="1"/>
              <a:t>menangani</a:t>
            </a:r>
            <a:r>
              <a:rPr lang="en-US" sz="2500" b="1" dirty="0"/>
              <a:t> </a:t>
            </a:r>
            <a:r>
              <a:rPr lang="en-US" sz="2500" b="1" dirty="0" err="1"/>
              <a:t>semua</a:t>
            </a:r>
            <a:r>
              <a:rPr lang="en-US" sz="2500" b="1" dirty="0"/>
              <a:t> </a:t>
            </a:r>
            <a:r>
              <a:rPr lang="en-US" sz="2500" b="1" dirty="0" err="1"/>
              <a:t>perilaku</a:t>
            </a:r>
            <a:r>
              <a:rPr lang="en-US" sz="2500" b="1" dirty="0"/>
              <a:t> </a:t>
            </a:r>
            <a:r>
              <a:rPr lang="en-US" sz="2500" b="1" dirty="0" err="1"/>
              <a:t>pengguna</a:t>
            </a:r>
            <a:r>
              <a:rPr lang="en-US" sz="2500" b="1" dirty="0"/>
              <a:t> </a:t>
            </a:r>
            <a:r>
              <a:rPr lang="en-US" sz="2500" b="1" dirty="0" smtClean="0"/>
              <a:t>yang </a:t>
            </a:r>
            <a:r>
              <a:rPr lang="en-US" sz="2500" b="1" dirty="0" err="1" smtClean="0"/>
              <a:t>ceroboh</a:t>
            </a:r>
            <a:r>
              <a:rPr lang="en-US" sz="2500" dirty="0" smtClean="0"/>
              <a:t>.</a:t>
            </a:r>
            <a:endParaRPr lang="id-ID" sz="2500" dirty="0" smtClean="0"/>
          </a:p>
          <a:p>
            <a:pPr marL="444500" indent="-444500" algn="just">
              <a:defRPr/>
            </a:pPr>
            <a:r>
              <a:rPr lang="sv-SE" sz="2500" b="1" dirty="0"/>
              <a:t>Antarmuka </a:t>
            </a:r>
            <a:r>
              <a:rPr lang="sv-SE" sz="2500" b="1" dirty="0" smtClean="0"/>
              <a:t>≠</a:t>
            </a:r>
            <a:r>
              <a:rPr lang="id-ID" sz="2500" dirty="0" smtClean="0"/>
              <a:t> </a:t>
            </a:r>
            <a:r>
              <a:rPr lang="sv-SE" sz="2500" b="1" dirty="0" smtClean="0"/>
              <a:t>akhir</a:t>
            </a:r>
            <a:r>
              <a:rPr lang="sv-SE" sz="2500" dirty="0" smtClean="0"/>
              <a:t> harus </a:t>
            </a:r>
            <a:r>
              <a:rPr lang="sv-SE" sz="2500" dirty="0"/>
              <a:t>dikembangkan </a:t>
            </a:r>
            <a:r>
              <a:rPr lang="sv-SE" sz="2500" dirty="0" smtClean="0"/>
              <a:t>secara</a:t>
            </a:r>
            <a:r>
              <a:rPr lang="id-ID" sz="2500" dirty="0" smtClean="0"/>
              <a:t> </a:t>
            </a:r>
            <a:r>
              <a:rPr lang="sv-SE" sz="2500" b="1" dirty="0" smtClean="0"/>
              <a:t>integral </a:t>
            </a:r>
            <a:r>
              <a:rPr lang="sv-SE" sz="2500" b="1" dirty="0"/>
              <a:t>dengan keseluruhan </a:t>
            </a:r>
            <a:r>
              <a:rPr lang="sv-SE" sz="2500" b="1" dirty="0" smtClean="0"/>
              <a:t>sistem</a:t>
            </a:r>
            <a:endParaRPr lang="id-ID" sz="2500" b="1" dirty="0" smtClean="0"/>
          </a:p>
          <a:p>
            <a:pPr marL="444500" indent="-444500" algn="just">
              <a:defRPr/>
            </a:pPr>
            <a:r>
              <a:rPr lang="id-ID" sz="2500" b="1" dirty="0" smtClean="0"/>
              <a:t>T</a:t>
            </a:r>
            <a:r>
              <a:rPr lang="en-US" sz="2500" b="1" dirty="0" err="1" smtClean="0"/>
              <a:t>ak</a:t>
            </a:r>
            <a:r>
              <a:rPr lang="en-US" sz="2500" b="1" dirty="0" smtClean="0"/>
              <a:t> </a:t>
            </a:r>
            <a:r>
              <a:rPr lang="en-US" sz="2500" b="1" dirty="0" err="1"/>
              <a:t>sekedar</a:t>
            </a:r>
            <a:r>
              <a:rPr lang="en-US" sz="2500" b="1" dirty="0"/>
              <a:t> </a:t>
            </a:r>
            <a:r>
              <a:rPr lang="en-US" sz="2500" dirty="0" err="1"/>
              <a:t>menampilkan</a:t>
            </a:r>
            <a:r>
              <a:rPr lang="en-US" sz="2500" dirty="0"/>
              <a:t> </a:t>
            </a:r>
            <a:r>
              <a:rPr lang="en-US" sz="2500" b="1" dirty="0"/>
              <a:t>“</a:t>
            </a:r>
            <a:r>
              <a:rPr lang="en-US" sz="2500" b="1" dirty="0" err="1"/>
              <a:t>wajah</a:t>
            </a:r>
            <a:r>
              <a:rPr lang="en-US" sz="2500" b="1" dirty="0"/>
              <a:t> yang </a:t>
            </a:r>
            <a:r>
              <a:rPr lang="en-US" sz="2500" b="1" dirty="0" err="1"/>
              <a:t>cantik</a:t>
            </a:r>
            <a:r>
              <a:rPr lang="en-US" sz="2500" b="1" dirty="0"/>
              <a:t>” </a:t>
            </a:r>
            <a:r>
              <a:rPr lang="en-US" sz="2500" dirty="0" err="1"/>
              <a:t>dalam</a:t>
            </a:r>
            <a:r>
              <a:rPr lang="en-US" sz="2500" dirty="0"/>
              <a:t> </a:t>
            </a:r>
            <a:r>
              <a:rPr lang="en-US" sz="2500" dirty="0" err="1"/>
              <a:t>tampilannya</a:t>
            </a:r>
            <a:r>
              <a:rPr lang="en-US" sz="2500" dirty="0"/>
              <a:t> </a:t>
            </a:r>
            <a:r>
              <a:rPr lang="en-US" sz="2500" b="1" dirty="0" err="1" smtClean="0"/>
              <a:t>namun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harus</a:t>
            </a:r>
            <a:r>
              <a:rPr lang="id-ID" sz="2500" b="1" dirty="0" smtClean="0"/>
              <a:t> </a:t>
            </a:r>
            <a:r>
              <a:rPr lang="en-US" sz="2500" b="1" dirty="0" err="1" smtClean="0"/>
              <a:t>mendukung</a:t>
            </a:r>
            <a:r>
              <a:rPr lang="en-US" sz="2500" b="1" dirty="0" smtClean="0"/>
              <a:t> </a:t>
            </a:r>
            <a:r>
              <a:rPr lang="en-US" sz="2500" b="1" dirty="0" err="1"/>
              <a:t>tugas-tugas</a:t>
            </a:r>
            <a:r>
              <a:rPr lang="en-US" sz="2500" b="1" dirty="0"/>
              <a:t> yang </a:t>
            </a:r>
            <a:r>
              <a:rPr lang="en-US" sz="2500" b="1" dirty="0" err="1"/>
              <a:t>benar-benar</a:t>
            </a:r>
            <a:r>
              <a:rPr lang="en-US" sz="2500" b="1" dirty="0"/>
              <a:t> </a:t>
            </a:r>
            <a:r>
              <a:rPr lang="en-US" sz="2500" b="1" dirty="0" err="1"/>
              <a:t>diinginkan</a:t>
            </a:r>
            <a:r>
              <a:rPr lang="en-US" sz="2500" b="1" dirty="0"/>
              <a:t> orang </a:t>
            </a:r>
            <a:r>
              <a:rPr lang="en-US" sz="2500" b="1" dirty="0" err="1"/>
              <a:t>untuk</a:t>
            </a:r>
            <a:r>
              <a:rPr lang="en-US" sz="2500" b="1" dirty="0"/>
              <a:t> </a:t>
            </a:r>
            <a:r>
              <a:rPr lang="en-US" sz="2500" b="1" dirty="0" err="1"/>
              <a:t>dikerjakan</a:t>
            </a:r>
            <a:r>
              <a:rPr lang="en-US" sz="2500" dirty="0"/>
              <a:t>, </a:t>
            </a:r>
            <a:r>
              <a:rPr lang="en-US" sz="2500" dirty="0" err="1"/>
              <a:t>dan</a:t>
            </a:r>
            <a:r>
              <a:rPr lang="en-US" sz="2500" dirty="0"/>
              <a:t> </a:t>
            </a:r>
            <a:r>
              <a:rPr lang="en-US" sz="2500" b="1" dirty="0" err="1" smtClean="0"/>
              <a:t>memaafkan</a:t>
            </a:r>
            <a:r>
              <a:rPr lang="en-US" sz="2500" b="1" dirty="0" smtClean="0"/>
              <a:t> </a:t>
            </a:r>
            <a:r>
              <a:rPr lang="en-US" sz="2500" b="1" dirty="0" err="1"/>
              <a:t>kesalahan</a:t>
            </a:r>
            <a:r>
              <a:rPr lang="en-US" sz="2500" dirty="0"/>
              <a:t> </a:t>
            </a:r>
            <a:r>
              <a:rPr lang="en-US" sz="2500" dirty="0" err="1"/>
              <a:t>akibat</a:t>
            </a:r>
            <a:r>
              <a:rPr lang="en-US" sz="2500" dirty="0"/>
              <a:t> </a:t>
            </a:r>
            <a:r>
              <a:rPr lang="en-US" sz="2500" b="1" dirty="0" err="1"/>
              <a:t>kecerobohan</a:t>
            </a:r>
            <a:r>
              <a:rPr lang="en-US" sz="2500" dirty="0" smtClean="0"/>
              <a:t>.</a:t>
            </a:r>
            <a:endParaRPr lang="id-ID" sz="2500" dirty="0" smtClean="0"/>
          </a:p>
          <a:p>
            <a:pPr marL="444500" indent="-444500" algn="just">
              <a:defRPr/>
            </a:pPr>
            <a:r>
              <a:rPr lang="en-US" sz="2500" b="1" dirty="0" err="1"/>
              <a:t>Desainer</a:t>
            </a:r>
            <a:r>
              <a:rPr lang="en-US" sz="2500" b="1" dirty="0"/>
              <a:t> </a:t>
            </a:r>
            <a:r>
              <a:rPr lang="en-US" sz="2500" b="1" dirty="0" err="1"/>
              <a:t>dan</a:t>
            </a:r>
            <a:r>
              <a:rPr lang="en-US" sz="2500" b="1" dirty="0"/>
              <a:t> </a:t>
            </a:r>
            <a:r>
              <a:rPr lang="en-US" sz="2500" b="1" dirty="0" err="1"/>
              <a:t>produsen</a:t>
            </a:r>
            <a:r>
              <a:rPr lang="en-US" sz="2500" b="1" dirty="0"/>
              <a:t> </a:t>
            </a:r>
            <a:r>
              <a:rPr lang="en-US" sz="2500" b="1" dirty="0" err="1"/>
              <a:t>tak</a:t>
            </a:r>
            <a:r>
              <a:rPr lang="en-US" sz="2500" b="1" dirty="0"/>
              <a:t> </a:t>
            </a:r>
            <a:r>
              <a:rPr lang="en-US" sz="2500" b="1" dirty="0" err="1"/>
              <a:t>dapat</a:t>
            </a:r>
            <a:r>
              <a:rPr lang="en-US" sz="2500" dirty="0"/>
              <a:t> </a:t>
            </a:r>
            <a:r>
              <a:rPr lang="en-US" sz="2500" dirty="0" err="1"/>
              <a:t>lagi</a:t>
            </a:r>
            <a:r>
              <a:rPr lang="en-US" sz="2500" dirty="0"/>
              <a:t> </a:t>
            </a:r>
            <a:r>
              <a:rPr lang="en-US" sz="2500" b="1" dirty="0" err="1"/>
              <a:t>mengabaikan</a:t>
            </a:r>
            <a:r>
              <a:rPr lang="en-US" sz="2500" dirty="0"/>
              <a:t> para </a:t>
            </a:r>
            <a:r>
              <a:rPr lang="en-US" sz="2500" b="1" dirty="0" err="1" smtClean="0"/>
              <a:t>konsumen</a:t>
            </a:r>
            <a:r>
              <a:rPr lang="en-US" sz="2500" b="1" dirty="0" smtClean="0"/>
              <a:t>/</a:t>
            </a:r>
            <a:r>
              <a:rPr lang="en-US" sz="2500" b="1" dirty="0" err="1" smtClean="0"/>
              <a:t>penggunanya</a:t>
            </a:r>
            <a:r>
              <a:rPr lang="en-US" sz="25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5396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Desain?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711200" indent="-711200" algn="just">
              <a:defRPr/>
            </a:pPr>
            <a:endParaRPr lang="en-US" sz="4000" b="1" dirty="0"/>
          </a:p>
        </p:txBody>
      </p:sp>
      <p:pic>
        <p:nvPicPr>
          <p:cNvPr id="3076" name="Picture 4" descr="http://pic.cerpen.co.id/bloguploads/20170824/191318150354775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" t="11310" b="13328"/>
          <a:stretch/>
        </p:blipFill>
        <p:spPr bwMode="auto">
          <a:xfrm>
            <a:off x="757147" y="1537959"/>
            <a:ext cx="4983068" cy="345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pic.cerpen.co.id/bloguploads/20170824/181925150354775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829" y="116943"/>
            <a:ext cx="2774546" cy="482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pic.cerpen.co.id/bloguploads/20170824/66872150354775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29" y="3949614"/>
            <a:ext cx="2363162" cy="269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obs.line-scdn.net/0hBbgLX61rHU1aNTF_7PpiGmBjHiJpWQ5OPgNMUwpbQ3knAV5INVtbKy1hQ3p-VVoTM1NUIn0zBnxxDVpPZVpb/w64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591" y="4025478"/>
            <a:ext cx="2806887" cy="204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s://obs.line-scdn.net/0hPcpbFBTpD0xNGyN--5VwG3dNDCN-dxxPKS1eUh11UXgwL0xJIihIKjpJVy4wfEgSJH1GI28TFH1mI0hOci9I/w64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428" y="3537835"/>
            <a:ext cx="3025588" cy="3200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84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IMK?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711200" indent="-711200" algn="just">
              <a:defRPr/>
            </a:pPr>
            <a:r>
              <a:rPr lang="en-US" sz="4000" dirty="0" err="1"/>
              <a:t>Teknologi</a:t>
            </a:r>
            <a:r>
              <a:rPr lang="en-US" sz="4000" dirty="0"/>
              <a:t> </a:t>
            </a:r>
            <a:r>
              <a:rPr lang="en-US" sz="4000" dirty="0" err="1"/>
              <a:t>komputer</a:t>
            </a:r>
            <a:endParaRPr lang="en-US" sz="4000" dirty="0"/>
          </a:p>
          <a:p>
            <a:pPr marL="711200" indent="-711200" algn="just">
              <a:defRPr/>
            </a:pPr>
            <a:r>
              <a:rPr lang="en-US" sz="4000" dirty="0" err="1" smtClean="0"/>
              <a:t>Manusia</a:t>
            </a:r>
            <a:r>
              <a:rPr lang="en-US" sz="4000" dirty="0" smtClean="0"/>
              <a:t> </a:t>
            </a:r>
            <a:r>
              <a:rPr lang="en-US" sz="4000" dirty="0"/>
              <a:t>yang </a:t>
            </a:r>
            <a:r>
              <a:rPr lang="en-US" sz="4000" dirty="0" err="1"/>
              <a:t>akan</a:t>
            </a:r>
            <a:r>
              <a:rPr lang="en-US" sz="4000" dirty="0"/>
              <a:t> </a:t>
            </a:r>
            <a:r>
              <a:rPr lang="en-US" sz="4000" dirty="0" err="1" smtClean="0"/>
              <a:t>berinteraksi</a:t>
            </a:r>
            <a:r>
              <a:rPr lang="id-ID" sz="4000" dirty="0" smtClean="0"/>
              <a:t> </a:t>
            </a:r>
            <a:r>
              <a:rPr lang="en-US" sz="4000" dirty="0" err="1" smtClean="0"/>
              <a:t>dengannya</a:t>
            </a:r>
            <a:endParaRPr lang="en-US" sz="4000" dirty="0"/>
          </a:p>
          <a:p>
            <a:pPr marL="711200" indent="-711200" algn="just">
              <a:defRPr/>
            </a:pPr>
            <a:r>
              <a:rPr lang="en-US" sz="4000" dirty="0" smtClean="0"/>
              <a:t>Dan </a:t>
            </a:r>
            <a:r>
              <a:rPr lang="en-US" sz="4000" dirty="0" err="1"/>
              <a:t>apa</a:t>
            </a:r>
            <a:r>
              <a:rPr lang="en-US" sz="4000" dirty="0"/>
              <a:t> yang </a:t>
            </a:r>
            <a:r>
              <a:rPr lang="en-US" sz="4000" dirty="0" err="1"/>
              <a:t>dimaksud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b="1" dirty="0"/>
              <a:t>“</a:t>
            </a:r>
            <a:r>
              <a:rPr lang="en-US" sz="4000" b="1" dirty="0" err="1"/>
              <a:t>lebih</a:t>
            </a:r>
            <a:r>
              <a:rPr lang="en-US" sz="4000" b="1" dirty="0"/>
              <a:t> </a:t>
            </a:r>
            <a:r>
              <a:rPr lang="en-US" sz="4000" b="1" dirty="0" err="1"/>
              <a:t>berguna</a:t>
            </a:r>
            <a:r>
              <a:rPr lang="en-US" sz="4000" b="1" dirty="0" smtClean="0"/>
              <a:t>”</a:t>
            </a:r>
            <a:r>
              <a:rPr lang="id-ID" sz="4000" b="1" dirty="0" smtClean="0"/>
              <a:t> </a:t>
            </a:r>
            <a:r>
              <a:rPr lang="en-US" sz="4000" b="1" dirty="0" smtClean="0"/>
              <a:t>(</a:t>
            </a:r>
            <a:r>
              <a:rPr lang="en-US" sz="4000" b="1" dirty="0"/>
              <a:t>more usable)</a:t>
            </a:r>
          </a:p>
        </p:txBody>
      </p:sp>
    </p:spTree>
    <p:extLst>
      <p:ext uri="{BB962C8B-B14F-4D97-AF65-F5344CB8AC3E}">
        <p14:creationId xmlns:p14="http://schemas.microsoft.com/office/powerpoint/2010/main" val="129650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IMK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defRPr/>
            </a:pP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 err="1"/>
              <a:t>bidang</a:t>
            </a:r>
            <a:r>
              <a:rPr lang="en-US" b="1" dirty="0"/>
              <a:t> </a:t>
            </a:r>
            <a:r>
              <a:rPr lang="en-US" b="1" dirty="0" err="1"/>
              <a:t>studi</a:t>
            </a:r>
            <a:r>
              <a:rPr lang="en-US" b="1" dirty="0"/>
              <a:t> yang </a:t>
            </a:r>
            <a:r>
              <a:rPr lang="en-US" b="1" dirty="0" err="1"/>
              <a:t>mempelajari</a:t>
            </a:r>
            <a:r>
              <a:rPr lang="en-US" b="1" dirty="0"/>
              <a:t> </a:t>
            </a:r>
            <a:r>
              <a:rPr lang="en-US" b="1" dirty="0" err="1"/>
              <a:t>manusia</a:t>
            </a:r>
            <a:r>
              <a:rPr lang="en-US" dirty="0"/>
              <a:t>, </a:t>
            </a:r>
            <a:r>
              <a:rPr lang="en-US" b="1" dirty="0" err="1"/>
              <a:t>teknologi</a:t>
            </a:r>
            <a:r>
              <a:rPr lang="en-US" b="1" dirty="0"/>
              <a:t> </a:t>
            </a:r>
            <a:r>
              <a:rPr lang="en-US" b="1" dirty="0" err="1"/>
              <a:t>komputer</a:t>
            </a:r>
            <a:r>
              <a:rPr lang="en-US" b="1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 err="1"/>
              <a:t>interaksi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kedua</a:t>
            </a:r>
            <a:r>
              <a:rPr lang="en-US" b="1" dirty="0"/>
              <a:t> </a:t>
            </a:r>
            <a:r>
              <a:rPr lang="en-US" b="1" dirty="0" err="1"/>
              <a:t>belah</a:t>
            </a:r>
            <a:r>
              <a:rPr lang="en-US" b="1" dirty="0"/>
              <a:t> </a:t>
            </a:r>
            <a:r>
              <a:rPr lang="en-US" b="1" dirty="0" err="1"/>
              <a:t>pihak</a:t>
            </a:r>
            <a:r>
              <a:rPr lang="en-US" dirty="0"/>
              <a:t>. </a:t>
            </a:r>
          </a:p>
          <a:p>
            <a:pPr algn="just">
              <a:defRPr/>
            </a:pP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‘</a:t>
            </a:r>
            <a:r>
              <a:rPr lang="en-US" b="1" dirty="0" err="1"/>
              <a:t>disiplin</a:t>
            </a:r>
            <a:r>
              <a:rPr lang="en-US" b="1" dirty="0"/>
              <a:t> </a:t>
            </a:r>
            <a:r>
              <a:rPr lang="en-US" b="1" dirty="0" err="1"/>
              <a:t>ilmu</a:t>
            </a:r>
            <a:r>
              <a:rPr lang="en-US" b="1" dirty="0"/>
              <a:t> yang </a:t>
            </a:r>
            <a:r>
              <a:rPr lang="en-US" b="1" dirty="0" err="1"/>
              <a:t>mempelajari</a:t>
            </a:r>
            <a:r>
              <a:rPr lang="en-US" b="1" dirty="0"/>
              <a:t> </a:t>
            </a:r>
            <a:r>
              <a:rPr lang="en-US" b="1" dirty="0" err="1"/>
              <a:t>desain</a:t>
            </a:r>
            <a:r>
              <a:rPr lang="en-US" dirty="0"/>
              <a:t>, </a:t>
            </a:r>
            <a:r>
              <a:rPr lang="en-US" b="1" dirty="0" err="1"/>
              <a:t>evaluasi</a:t>
            </a:r>
            <a:r>
              <a:rPr lang="en-US" b="1" dirty="0"/>
              <a:t>, </a:t>
            </a:r>
            <a:r>
              <a:rPr lang="en-US" b="1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komputer</a:t>
            </a:r>
            <a:r>
              <a:rPr lang="en-US" b="1" dirty="0"/>
              <a:t> </a:t>
            </a:r>
            <a:r>
              <a:rPr lang="en-US" b="1" dirty="0" err="1"/>
              <a:t>interaktif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b="1" dirty="0" err="1"/>
              <a:t>dipakai</a:t>
            </a:r>
            <a:r>
              <a:rPr lang="en-US" b="1" dirty="0"/>
              <a:t> </a:t>
            </a:r>
            <a:r>
              <a:rPr lang="en-US" b="1" dirty="0" err="1"/>
              <a:t>oleh</a:t>
            </a:r>
            <a:r>
              <a:rPr lang="en-US" b="1" dirty="0"/>
              <a:t> </a:t>
            </a:r>
            <a:r>
              <a:rPr lang="en-US" b="1" dirty="0" err="1"/>
              <a:t>manusia</a:t>
            </a:r>
            <a:r>
              <a:rPr lang="en-US" dirty="0"/>
              <a:t>,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b="1" dirty="0" err="1"/>
              <a:t>faktor-faktor</a:t>
            </a:r>
            <a:r>
              <a:rPr lang="en-US" b="1" dirty="0"/>
              <a:t> </a:t>
            </a:r>
            <a:r>
              <a:rPr lang="en-US" b="1" dirty="0" err="1"/>
              <a:t>utama</a:t>
            </a:r>
            <a:r>
              <a:rPr lang="en-US" b="1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b="1" dirty="0" err="1"/>
              <a:t>lingkungan</a:t>
            </a:r>
            <a:r>
              <a:rPr lang="en-US" b="1" dirty="0"/>
              <a:t> </a:t>
            </a:r>
            <a:r>
              <a:rPr lang="en-US" b="1" dirty="0" err="1"/>
              <a:t>interaksinya</a:t>
            </a:r>
            <a:r>
              <a:rPr lang="en-US" dirty="0"/>
              <a:t>.’ (ACM </a:t>
            </a:r>
            <a:r>
              <a:rPr lang="en-US" dirty="0" smtClean="0"/>
              <a:t>SIGCHI,1992,p.6)</a:t>
            </a:r>
            <a:r>
              <a:rPr lang="id-ID" dirty="0" smtClean="0"/>
              <a:t> </a:t>
            </a:r>
          </a:p>
          <a:p>
            <a:pPr algn="just">
              <a:defRPr/>
            </a:pPr>
            <a:r>
              <a:rPr lang="en-US" dirty="0" smtClean="0"/>
              <a:t>IMK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b="1" dirty="0" err="1"/>
              <a:t>saat</a:t>
            </a:r>
            <a:r>
              <a:rPr lang="en-US" b="1" dirty="0"/>
              <a:t> </a:t>
            </a:r>
            <a:r>
              <a:rPr lang="en-US" b="1" dirty="0" err="1" smtClean="0"/>
              <a:t>pengguna</a:t>
            </a:r>
            <a:r>
              <a:rPr lang="id-ID" b="1" dirty="0" smtClean="0"/>
              <a:t> </a:t>
            </a:r>
            <a:r>
              <a:rPr lang="en-US" b="1" dirty="0" err="1" smtClean="0"/>
              <a:t>manusia</a:t>
            </a:r>
            <a:r>
              <a:rPr lang="en-US" b="1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komputer</a:t>
            </a:r>
            <a:r>
              <a:rPr lang="en-US" b="1" dirty="0"/>
              <a:t> </a:t>
            </a:r>
            <a:r>
              <a:rPr lang="en-US" b="1" dirty="0" err="1" smtClean="0"/>
              <a:t>bersama-sama</a:t>
            </a:r>
            <a:r>
              <a:rPr lang="id-ID" dirty="0" smtClean="0"/>
              <a:t> </a:t>
            </a:r>
            <a:r>
              <a:rPr lang="en-US" b="1" dirty="0" err="1" smtClean="0"/>
              <a:t>menyelesaikan</a:t>
            </a:r>
            <a:r>
              <a:rPr lang="en-US" b="1" dirty="0" smtClean="0"/>
              <a:t> </a:t>
            </a:r>
            <a:r>
              <a:rPr lang="en-US" b="1" dirty="0" err="1"/>
              <a:t>suatu</a:t>
            </a:r>
            <a:r>
              <a:rPr lang="en-US" b="1" dirty="0"/>
              <a:t> </a:t>
            </a:r>
            <a:r>
              <a:rPr lang="en-US" b="1" dirty="0" err="1"/>
              <a:t>tugas</a:t>
            </a:r>
            <a:r>
              <a:rPr lang="en-US" b="1" dirty="0"/>
              <a:t>/</a:t>
            </a:r>
            <a:r>
              <a:rPr lang="en-US" b="1" dirty="0" err="1"/>
              <a:t>pekerjaan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1504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IMK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b="1" dirty="0" err="1"/>
              <a:t>Saat</a:t>
            </a:r>
            <a:r>
              <a:rPr lang="en-US" b="1" dirty="0"/>
              <a:t> </a:t>
            </a:r>
            <a:r>
              <a:rPr lang="en-US" b="1" dirty="0" err="1"/>
              <a:t>ini</a:t>
            </a:r>
            <a:r>
              <a:rPr lang="en-US" b="1" dirty="0"/>
              <a:t> </a:t>
            </a:r>
            <a:r>
              <a:rPr lang="en-US" b="1" dirty="0" err="1"/>
              <a:t>jenis</a:t>
            </a:r>
            <a:r>
              <a:rPr lang="en-US" b="1" dirty="0"/>
              <a:t> </a:t>
            </a:r>
            <a:r>
              <a:rPr lang="en-US" b="1" dirty="0" err="1"/>
              <a:t>interaksi</a:t>
            </a:r>
            <a:r>
              <a:rPr lang="en-US" b="1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 err="1"/>
              <a:t>interaksi</a:t>
            </a:r>
            <a:r>
              <a:rPr lang="en-US" b="1" dirty="0"/>
              <a:t> </a:t>
            </a:r>
            <a:r>
              <a:rPr lang="en-US" b="1" dirty="0" err="1"/>
              <a:t>dasar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 lvl="1" algn="just"/>
            <a:r>
              <a:rPr lang="en-US" sz="2800" b="1" dirty="0" err="1" smtClean="0"/>
              <a:t>Manipulasi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secara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langsung</a:t>
            </a:r>
            <a:r>
              <a:rPr lang="en-US" sz="2800" b="1" dirty="0" smtClean="0"/>
              <a:t>, </a:t>
            </a:r>
          </a:p>
          <a:p>
            <a:pPr lvl="1" algn="just"/>
            <a:r>
              <a:rPr lang="en-US" sz="2800" b="1" dirty="0" err="1" smtClean="0"/>
              <a:t>Penggunaan</a:t>
            </a:r>
            <a:r>
              <a:rPr lang="en-US" sz="2800" b="1" dirty="0" smtClean="0"/>
              <a:t> </a:t>
            </a:r>
            <a:r>
              <a:rPr lang="en-US" sz="2800" b="1" dirty="0"/>
              <a:t>mouse pointing</a:t>
            </a:r>
            <a:r>
              <a:rPr lang="en-US" sz="2800" dirty="0"/>
              <a:t>, windows, text editing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fasilitas</a:t>
            </a:r>
            <a:r>
              <a:rPr lang="en-US" sz="2800" dirty="0"/>
              <a:t> </a:t>
            </a:r>
            <a:r>
              <a:rPr lang="en-US" sz="2800" dirty="0" err="1"/>
              <a:t>menggambar</a:t>
            </a:r>
            <a:r>
              <a:rPr lang="en-US" sz="2800" dirty="0"/>
              <a:t>. </a:t>
            </a:r>
          </a:p>
          <a:p>
            <a:pPr algn="just"/>
            <a:r>
              <a:rPr lang="en-US" b="1" dirty="0" err="1"/>
              <a:t>Dimasa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b="1" dirty="0" err="1"/>
              <a:t>datang</a:t>
            </a:r>
            <a:r>
              <a:rPr lang="en-US" dirty="0"/>
              <a:t> </a:t>
            </a:r>
            <a:r>
              <a:rPr lang="en-US" dirty="0" err="1"/>
              <a:t>pemakaian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:</a:t>
            </a:r>
          </a:p>
          <a:p>
            <a:pPr lvl="1" algn="just"/>
            <a:r>
              <a:rPr lang="en-US" sz="2800" dirty="0" err="1"/>
              <a:t>P</a:t>
            </a:r>
            <a:r>
              <a:rPr lang="en-US" sz="2800" b="1" dirty="0" err="1"/>
              <a:t>engenalan</a:t>
            </a:r>
            <a:r>
              <a:rPr lang="en-US" sz="2800" dirty="0"/>
              <a:t> </a:t>
            </a:r>
            <a:r>
              <a:rPr lang="en-US" sz="2800" b="1" dirty="0" err="1"/>
              <a:t>gerak</a:t>
            </a:r>
            <a:r>
              <a:rPr lang="en-US" sz="2800" b="1" dirty="0"/>
              <a:t> </a:t>
            </a:r>
            <a:r>
              <a:rPr lang="en-US" sz="2800" b="1" dirty="0" err="1"/>
              <a:t>isyarat</a:t>
            </a:r>
            <a:r>
              <a:rPr lang="en-US" sz="2800" dirty="0"/>
              <a:t>, </a:t>
            </a:r>
            <a:r>
              <a:rPr lang="en-US" sz="2800" b="1" dirty="0"/>
              <a:t>multimedia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b="1" dirty="0"/>
              <a:t>3 </a:t>
            </a:r>
            <a:r>
              <a:rPr lang="en-US" sz="2800" b="1" dirty="0" err="1"/>
              <a:t>dimensi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semakin</a:t>
            </a:r>
            <a:r>
              <a:rPr lang="en-US" sz="2800" dirty="0"/>
              <a:t> </a:t>
            </a:r>
            <a:r>
              <a:rPr lang="en-US" sz="2800" b="1" dirty="0" err="1"/>
              <a:t>banyak</a:t>
            </a:r>
            <a:r>
              <a:rPr lang="en-US" sz="2800" b="1" dirty="0"/>
              <a:t> </a:t>
            </a:r>
            <a:r>
              <a:rPr lang="en-US" sz="2800" b="1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b="1" dirty="0" err="1"/>
              <a:t>sarana</a:t>
            </a:r>
            <a:r>
              <a:rPr lang="en-US" sz="2800" b="1" dirty="0"/>
              <a:t> </a:t>
            </a:r>
            <a:r>
              <a:rPr lang="en-US" sz="2800" b="1" dirty="0" err="1"/>
              <a:t>interaksi</a:t>
            </a:r>
            <a:r>
              <a:rPr lang="en-US" sz="2800" b="1" dirty="0"/>
              <a:t> </a:t>
            </a:r>
            <a:r>
              <a:rPr lang="en-US" sz="2800" dirty="0" err="1"/>
              <a:t>antara</a:t>
            </a:r>
            <a:r>
              <a:rPr lang="en-US" sz="2800" dirty="0"/>
              <a:t> </a:t>
            </a:r>
            <a:r>
              <a:rPr lang="en-US" sz="2800" b="1" dirty="0" err="1"/>
              <a:t>manusia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b="1" dirty="0" err="1"/>
              <a:t>komputer</a:t>
            </a:r>
            <a:r>
              <a:rPr lang="en-US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391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IMK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 err="1"/>
              <a:t>Konsep</a:t>
            </a:r>
            <a:r>
              <a:rPr lang="en-US" b="1" dirty="0"/>
              <a:t> </a:t>
            </a:r>
            <a:r>
              <a:rPr lang="en-US" b="1" i="1" dirty="0" err="1"/>
              <a:t>antarmuka</a:t>
            </a:r>
            <a:r>
              <a:rPr lang="en-US" b="1" i="1" dirty="0"/>
              <a:t> </a:t>
            </a:r>
            <a:r>
              <a:rPr lang="en-US" b="1" i="1" dirty="0" err="1"/>
              <a:t>pada</a:t>
            </a:r>
            <a:r>
              <a:rPr lang="en-US" b="1" dirty="0"/>
              <a:t> </a:t>
            </a:r>
            <a:r>
              <a:rPr lang="en-US" b="1" dirty="0" err="1"/>
              <a:t>jenis</a:t>
            </a:r>
            <a:r>
              <a:rPr lang="en-US" b="1" dirty="0"/>
              <a:t> </a:t>
            </a:r>
            <a:r>
              <a:rPr lang="en-US" b="1" dirty="0" err="1"/>
              <a:t>sistem</a:t>
            </a:r>
            <a:r>
              <a:rPr lang="en-US" dirty="0"/>
              <a:t>, </a:t>
            </a:r>
            <a:r>
              <a:rPr lang="en-US" dirty="0" err="1"/>
              <a:t>misalnya</a:t>
            </a:r>
            <a:endParaRPr lang="en-US" dirty="0"/>
          </a:p>
          <a:p>
            <a:pPr marL="901700" lvl="1" indent="-444500" algn="just"/>
            <a:r>
              <a:rPr lang="en-US" sz="2800" b="1" dirty="0"/>
              <a:t>Monitoring proses </a:t>
            </a:r>
            <a:r>
              <a:rPr lang="en-US" sz="2800" b="1" dirty="0" err="1"/>
              <a:t>industri</a:t>
            </a:r>
            <a:r>
              <a:rPr lang="en-US" sz="2800" dirty="0"/>
              <a:t>, </a:t>
            </a:r>
          </a:p>
          <a:p>
            <a:pPr marL="901700" lvl="1" indent="-444500" algn="just"/>
            <a:r>
              <a:rPr lang="en-US" sz="2800" b="1" dirty="0" err="1"/>
              <a:t>Navigasi</a:t>
            </a:r>
            <a:r>
              <a:rPr lang="en-US" sz="2800" b="1" dirty="0"/>
              <a:t>, E-commerce</a:t>
            </a:r>
            <a:r>
              <a:rPr lang="en-US" sz="2800" dirty="0"/>
              <a:t>,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/>
              <a:t>Geografis</a:t>
            </a:r>
            <a:r>
              <a:rPr lang="en-US" sz="2800" dirty="0"/>
              <a:t> (SIG) </a:t>
            </a:r>
            <a:r>
              <a:rPr lang="en-US" sz="2800" dirty="0" err="1"/>
              <a:t>danlain</a:t>
            </a:r>
            <a:r>
              <a:rPr lang="en-US" sz="2800" dirty="0"/>
              <a:t>-lain. </a:t>
            </a:r>
          </a:p>
          <a:p>
            <a:pPr marL="901700" lvl="1" indent="-444500" algn="just"/>
            <a:r>
              <a:rPr lang="en-US" sz="2800" b="1" dirty="0"/>
              <a:t>Interface yang </a:t>
            </a:r>
            <a:r>
              <a:rPr lang="en-US" sz="2800" b="1" dirty="0" err="1"/>
              <a:t>baik</a:t>
            </a:r>
            <a:r>
              <a:rPr lang="en-US" sz="2800" b="1" dirty="0"/>
              <a:t> </a:t>
            </a:r>
            <a:r>
              <a:rPr lang="en-US" sz="2800" dirty="0" err="1"/>
              <a:t>sangat</a:t>
            </a:r>
            <a:r>
              <a:rPr lang="en-US" sz="2800" dirty="0"/>
              <a:t> </a:t>
            </a:r>
            <a:r>
              <a:rPr lang="en-US" sz="2800" dirty="0" err="1"/>
              <a:t>membantu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penggunaan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pemanfaatan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. </a:t>
            </a:r>
          </a:p>
          <a:p>
            <a:pPr marL="901700" lvl="1" indent="-444500" algn="just"/>
            <a:r>
              <a:rPr lang="en-US" sz="2800" dirty="0" err="1"/>
              <a:t>Seringkali</a:t>
            </a:r>
            <a:r>
              <a:rPr lang="en-US" sz="2800" dirty="0"/>
              <a:t> </a:t>
            </a:r>
            <a:r>
              <a:rPr lang="en-US" sz="2800" b="1" dirty="0" err="1"/>
              <a:t>kecepatan</a:t>
            </a:r>
            <a:r>
              <a:rPr lang="en-US" sz="2800" b="1" dirty="0"/>
              <a:t>, </a:t>
            </a:r>
            <a:r>
              <a:rPr lang="en-US" sz="2800" b="1" dirty="0" err="1"/>
              <a:t>keamanan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bahkan</a:t>
            </a:r>
            <a:r>
              <a:rPr lang="en-US" sz="2800" dirty="0"/>
              <a:t> </a:t>
            </a:r>
            <a:r>
              <a:rPr lang="en-US" sz="2800" b="1" dirty="0" err="1"/>
              <a:t>kahandalan</a:t>
            </a:r>
            <a:r>
              <a:rPr lang="en-US" sz="2800" b="1" dirty="0"/>
              <a:t> </a:t>
            </a:r>
            <a:r>
              <a:rPr lang="en-US" sz="2800" b="1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sangat</a:t>
            </a:r>
            <a:r>
              <a:rPr lang="en-US" sz="2800" dirty="0"/>
              <a:t> </a:t>
            </a:r>
            <a:r>
              <a:rPr lang="en-US" sz="2800" dirty="0" err="1"/>
              <a:t>tergantung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interface yang </a:t>
            </a:r>
            <a:r>
              <a:rPr lang="en-US" sz="2800" dirty="0" err="1"/>
              <a:t>baik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7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IMK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defRPr/>
            </a:pPr>
            <a:r>
              <a:rPr lang="en-US" dirty="0" err="1"/>
              <a:t>Beberapa</a:t>
            </a:r>
            <a:r>
              <a:rPr lang="en-US" dirty="0"/>
              <a:t> Hal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mendesain</a:t>
            </a:r>
            <a:r>
              <a:rPr lang="en-US" dirty="0"/>
              <a:t> interface,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 marL="971550" lvl="1" indent="-514350" algn="just">
              <a:buFont typeface="+mj-lt"/>
              <a:buAutoNum type="arabicPeriod"/>
              <a:defRPr/>
            </a:pP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b="1" dirty="0" err="1"/>
              <a:t>aplikasi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b="1" dirty="0" err="1"/>
              <a:t>keunikan</a:t>
            </a:r>
            <a:endParaRPr lang="en-US" b="1" dirty="0"/>
          </a:p>
          <a:p>
            <a:pPr marL="971550" lvl="1" indent="-514350" algn="just">
              <a:buFont typeface="+mj-lt"/>
              <a:buAutoNum type="arabicPeriod"/>
              <a:defRPr/>
            </a:pPr>
            <a:r>
              <a:rPr lang="en-US" b="1" dirty="0" err="1"/>
              <a:t>Pengguna</a:t>
            </a:r>
            <a:r>
              <a:rPr lang="en-US" b="1" dirty="0"/>
              <a:t> </a:t>
            </a:r>
            <a:r>
              <a:rPr lang="en-US" b="1" dirty="0" err="1"/>
              <a:t>komputer</a:t>
            </a:r>
            <a:r>
              <a:rPr lang="en-US" b="1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b="1" dirty="0" err="1"/>
              <a:t>tingkat</a:t>
            </a:r>
            <a:r>
              <a:rPr lang="en-US" b="1" dirty="0"/>
              <a:t> </a:t>
            </a:r>
            <a:r>
              <a:rPr lang="en-US" b="1" dirty="0" err="1"/>
              <a:t>pemahaman</a:t>
            </a:r>
            <a:r>
              <a:rPr lang="en-US" b="1" dirty="0"/>
              <a:t> </a:t>
            </a:r>
            <a:r>
              <a:rPr lang="en-US" dirty="0"/>
              <a:t>yang </a:t>
            </a:r>
            <a:r>
              <a:rPr lang="en-US" b="1" dirty="0" err="1"/>
              <a:t>berbeda-beda</a:t>
            </a:r>
            <a:endParaRPr lang="en-US" b="1" dirty="0"/>
          </a:p>
          <a:p>
            <a:pPr marL="971550" lvl="1" indent="-514350" algn="just">
              <a:buFont typeface="+mj-lt"/>
              <a:buAutoNum type="arabicPeriod"/>
              <a:defRPr/>
            </a:pPr>
            <a:r>
              <a:rPr lang="en-US" b="1" dirty="0" err="1"/>
              <a:t>Desainer</a:t>
            </a:r>
            <a:r>
              <a:rPr lang="en-US" b="1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b="1" dirty="0" err="1"/>
              <a:t>sudut</a:t>
            </a:r>
            <a:r>
              <a:rPr lang="en-US" b="1" dirty="0"/>
              <a:t> </a:t>
            </a:r>
            <a:r>
              <a:rPr lang="en-US" b="1" dirty="0" err="1"/>
              <a:t>pandang</a:t>
            </a:r>
            <a:r>
              <a:rPr lang="en-US" b="1" dirty="0"/>
              <a:t> </a:t>
            </a:r>
            <a:r>
              <a:rPr lang="en-US" dirty="0"/>
              <a:t>yang </a:t>
            </a:r>
            <a:r>
              <a:rPr lang="en-US" b="1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 err="1"/>
              <a:t>penggunanya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seringkali</a:t>
            </a:r>
            <a:r>
              <a:rPr lang="en-US" dirty="0"/>
              <a:t>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memahami</a:t>
            </a:r>
            <a:r>
              <a:rPr lang="en-US" dirty="0"/>
              <a:t> </a:t>
            </a:r>
            <a:r>
              <a:rPr lang="en-US" dirty="0" err="1"/>
              <a:t>betul</a:t>
            </a:r>
            <a:r>
              <a:rPr lang="en-US" dirty="0"/>
              <a:t> </a:t>
            </a:r>
            <a:r>
              <a:rPr lang="en-US" b="1" dirty="0" err="1"/>
              <a:t>apa</a:t>
            </a:r>
            <a:r>
              <a:rPr lang="en-US" b="1" dirty="0"/>
              <a:t> yang </a:t>
            </a:r>
            <a:r>
              <a:rPr lang="en-US" b="1" dirty="0" err="1"/>
              <a:t>dibutuhkan</a:t>
            </a:r>
            <a:r>
              <a:rPr lang="en-US" b="1" dirty="0"/>
              <a:t> </a:t>
            </a:r>
            <a:r>
              <a:rPr lang="en-US" b="1" dirty="0" err="1"/>
              <a:t>pengguna</a:t>
            </a:r>
            <a:r>
              <a:rPr lang="en-US" dirty="0"/>
              <a:t>.</a:t>
            </a:r>
          </a:p>
          <a:p>
            <a:pPr marL="971550" lvl="1" indent="-514350" algn="just">
              <a:buFont typeface="+mj-lt"/>
              <a:buAutoNum type="arabicPeriod"/>
              <a:defRPr/>
            </a:pPr>
            <a:r>
              <a:rPr lang="en-US" b="1" dirty="0" err="1"/>
              <a:t>Pengguna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b="1" dirty="0" err="1"/>
              <a:t>banyak</a:t>
            </a:r>
            <a:r>
              <a:rPr lang="en-US" b="1" dirty="0"/>
              <a:t> </a:t>
            </a:r>
            <a:r>
              <a:rPr lang="en-US" b="1" dirty="0" err="1"/>
              <a:t>menghabiskan</a:t>
            </a:r>
            <a:r>
              <a:rPr lang="en-US" b="1" dirty="0"/>
              <a:t> </a:t>
            </a:r>
            <a:r>
              <a:rPr lang="en-US" b="1" dirty="0" err="1"/>
              <a:t>waktu</a:t>
            </a:r>
            <a:r>
              <a:rPr lang="en-US" b="1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system </a:t>
            </a:r>
            <a:r>
              <a:rPr lang="en-US" dirty="0" err="1"/>
              <a:t>komputer</a:t>
            </a:r>
            <a:r>
              <a:rPr lang="en-US" dirty="0"/>
              <a:t>, </a:t>
            </a:r>
            <a:r>
              <a:rPr lang="en-US" b="1" dirty="0" err="1"/>
              <a:t>bukan</a:t>
            </a:r>
            <a:r>
              <a:rPr lang="en-US" b="1" dirty="0"/>
              <a:t> </a:t>
            </a:r>
            <a:r>
              <a:rPr lang="en-US" b="1" dirty="0" err="1"/>
              <a:t>desainernya</a:t>
            </a:r>
            <a:r>
              <a:rPr lang="en-US" dirty="0"/>
              <a:t>.</a:t>
            </a:r>
          </a:p>
          <a:p>
            <a:pPr marL="971550" lvl="1" indent="-514350" algn="just">
              <a:buFont typeface="+mj-lt"/>
              <a:buAutoNum type="arabicPeriod"/>
              <a:defRPr/>
            </a:pPr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komputer</a:t>
            </a:r>
            <a:r>
              <a:rPr lang="en-US" b="1" dirty="0"/>
              <a:t> </a:t>
            </a:r>
            <a:r>
              <a:rPr lang="en-US" dirty="0" err="1"/>
              <a:t>dinilai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1" dirty="0"/>
              <a:t>user </a:t>
            </a:r>
            <a:r>
              <a:rPr lang="en-US" b="1" dirty="0" err="1"/>
              <a:t>interfacenya</a:t>
            </a:r>
            <a:r>
              <a:rPr lang="en-US" dirty="0"/>
              <a:t>.</a:t>
            </a:r>
          </a:p>
          <a:p>
            <a:pPr marL="971550" lvl="1" indent="-514350" algn="just">
              <a:buFont typeface="+mj-lt"/>
              <a:buAutoNum type="arabicPeriod"/>
              <a:defRPr/>
            </a:pP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b="1" dirty="0" err="1"/>
              <a:t>umumnya</a:t>
            </a:r>
            <a:r>
              <a:rPr lang="en-US" b="1" dirty="0"/>
              <a:t> </a:t>
            </a:r>
            <a:r>
              <a:rPr lang="en-US" b="1" dirty="0" err="1"/>
              <a:t>antarmuka</a:t>
            </a:r>
            <a:r>
              <a:rPr lang="en-US" b="1" dirty="0"/>
              <a:t> </a:t>
            </a:r>
            <a:r>
              <a:rPr lang="en-US" dirty="0" err="1"/>
              <a:t>menghabiskan</a:t>
            </a:r>
            <a:r>
              <a:rPr lang="en-US" dirty="0"/>
              <a:t> </a:t>
            </a:r>
            <a:r>
              <a:rPr lang="en-US" b="1" dirty="0"/>
              <a:t>50%-80%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1" i="1" dirty="0"/>
              <a:t>application code</a:t>
            </a:r>
            <a:r>
              <a:rPr lang="en-US" i="1" dirty="0"/>
              <a:t>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107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IMK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1" y="1658982"/>
            <a:ext cx="826135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914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IMK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1800" b="1" dirty="0" err="1"/>
              <a:t>Metode</a:t>
            </a:r>
            <a:r>
              <a:rPr lang="en-US" sz="1800" b="1" dirty="0"/>
              <a:t> </a:t>
            </a:r>
            <a:r>
              <a:rPr lang="en-US" sz="1800" b="1" dirty="0" err="1"/>
              <a:t>interaksi</a:t>
            </a:r>
            <a:r>
              <a:rPr lang="en-US" sz="1800" b="1" dirty="0"/>
              <a:t> </a:t>
            </a:r>
            <a:r>
              <a:rPr lang="en-US" sz="1800" dirty="0"/>
              <a:t>yang </a:t>
            </a:r>
            <a:r>
              <a:rPr lang="en-US" sz="1800" dirty="0" err="1"/>
              <a:t>ada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komputer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di </a:t>
            </a:r>
            <a:r>
              <a:rPr lang="en-US" sz="1800" b="1" dirty="0" err="1"/>
              <a:t>kelompokkan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: </a:t>
            </a:r>
          </a:p>
          <a:p>
            <a:pPr marL="363538" indent="-363538">
              <a:defRPr/>
            </a:pPr>
            <a:r>
              <a:rPr lang="en-US" sz="1800" b="1" dirty="0" err="1"/>
              <a:t>Interaksi</a:t>
            </a:r>
            <a:r>
              <a:rPr lang="en-US" sz="1800" b="1" dirty="0"/>
              <a:t> </a:t>
            </a:r>
            <a:r>
              <a:rPr lang="en-US" sz="1800" b="1" dirty="0" err="1"/>
              <a:t>dasar</a:t>
            </a:r>
            <a:endParaRPr lang="en-US" sz="1800" b="1" dirty="0"/>
          </a:p>
          <a:p>
            <a:pPr lvl="1">
              <a:defRPr/>
            </a:pPr>
            <a:r>
              <a:rPr lang="en-US" sz="1400" b="1" dirty="0" err="1"/>
              <a:t>Manipulasi</a:t>
            </a:r>
            <a:r>
              <a:rPr lang="en-US" sz="1400" b="1" dirty="0"/>
              <a:t> </a:t>
            </a:r>
            <a:r>
              <a:rPr lang="en-US" sz="1400" b="1" dirty="0" err="1"/>
              <a:t>langsung</a:t>
            </a:r>
            <a:r>
              <a:rPr lang="en-US" sz="1400" b="1" dirty="0"/>
              <a:t> </a:t>
            </a:r>
            <a:r>
              <a:rPr lang="en-US" sz="1400" b="1" dirty="0" err="1"/>
              <a:t>objek</a:t>
            </a:r>
            <a:r>
              <a:rPr lang="en-US" sz="1400" b="1" dirty="0"/>
              <a:t> </a:t>
            </a:r>
            <a:r>
              <a:rPr lang="en-US" sz="1400" b="1" dirty="0" err="1"/>
              <a:t>grafik</a:t>
            </a:r>
            <a:r>
              <a:rPr lang="en-US" sz="1400" b="1" dirty="0"/>
              <a:t> </a:t>
            </a:r>
            <a:r>
              <a:rPr lang="en-US" sz="1400" dirty="0"/>
              <a:t>: </a:t>
            </a:r>
            <a:r>
              <a:rPr lang="en-US" sz="1400" dirty="0" err="1"/>
              <a:t>manipulasi</a:t>
            </a:r>
            <a:r>
              <a:rPr lang="en-US" sz="1400" dirty="0"/>
              <a:t> </a:t>
            </a:r>
            <a:r>
              <a:rPr lang="en-US" sz="1400" dirty="0" err="1"/>
              <a:t>langsung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mengubah</a:t>
            </a:r>
            <a:r>
              <a:rPr lang="en-US" sz="1400" dirty="0"/>
              <a:t> </a:t>
            </a:r>
            <a:r>
              <a:rPr lang="en-US" sz="1400" dirty="0" err="1"/>
              <a:t>objek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pointer</a:t>
            </a:r>
          </a:p>
          <a:p>
            <a:pPr lvl="1">
              <a:defRPr/>
            </a:pPr>
            <a:r>
              <a:rPr lang="en-US" sz="1400" b="1" dirty="0"/>
              <a:t>Mouse</a:t>
            </a:r>
            <a:r>
              <a:rPr lang="en-US" sz="1400" dirty="0"/>
              <a:t> : mouse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menggantikan</a:t>
            </a:r>
            <a:r>
              <a:rPr lang="en-US" sz="1400" dirty="0"/>
              <a:t> light-pen</a:t>
            </a:r>
          </a:p>
          <a:p>
            <a:pPr lvl="1">
              <a:defRPr/>
            </a:pPr>
            <a:r>
              <a:rPr lang="en-US" sz="1400" b="1" dirty="0"/>
              <a:t>Windows</a:t>
            </a:r>
            <a:r>
              <a:rPr lang="en-US" sz="1400" dirty="0"/>
              <a:t> : multiple windows </a:t>
            </a:r>
          </a:p>
          <a:p>
            <a:pPr marL="363538" lvl="1" indent="-363538">
              <a:defRPr/>
            </a:pPr>
            <a:r>
              <a:rPr lang="en-US" sz="1800" b="1" dirty="0" err="1"/>
              <a:t>Tipe</a:t>
            </a:r>
            <a:r>
              <a:rPr lang="en-US" sz="1800" b="1" dirty="0"/>
              <a:t> </a:t>
            </a:r>
            <a:r>
              <a:rPr lang="en-US" sz="1800" b="1" dirty="0" err="1"/>
              <a:t>aplikasi</a:t>
            </a:r>
            <a:r>
              <a:rPr lang="en-US" sz="1800" b="1" dirty="0"/>
              <a:t> </a:t>
            </a:r>
          </a:p>
          <a:p>
            <a:pPr marL="635000" lvl="2" indent="-177800">
              <a:defRPr/>
            </a:pPr>
            <a:r>
              <a:rPr lang="en-US" sz="1200" b="1" dirty="0"/>
              <a:t>Program </a:t>
            </a:r>
            <a:r>
              <a:rPr lang="en-US" sz="1200" b="1" dirty="0" err="1"/>
              <a:t>menggambar</a:t>
            </a:r>
            <a:r>
              <a:rPr lang="en-US" sz="1200" b="1" dirty="0"/>
              <a:t> </a:t>
            </a:r>
          </a:p>
          <a:p>
            <a:pPr marL="635000" lvl="2" indent="-177800">
              <a:defRPr/>
            </a:pPr>
            <a:r>
              <a:rPr lang="en-US" sz="1200" b="1" dirty="0" err="1"/>
              <a:t>Teks</a:t>
            </a:r>
            <a:r>
              <a:rPr lang="en-US" sz="1200" b="1" dirty="0"/>
              <a:t> editor </a:t>
            </a:r>
          </a:p>
          <a:p>
            <a:pPr marL="635000" lvl="2" indent="-177800">
              <a:defRPr/>
            </a:pPr>
            <a:r>
              <a:rPr lang="en-US" sz="1200" b="1" dirty="0"/>
              <a:t>Spreadsheet</a:t>
            </a:r>
          </a:p>
          <a:p>
            <a:pPr marL="635000" lvl="2" indent="-177800">
              <a:defRPr/>
            </a:pPr>
            <a:r>
              <a:rPr lang="en-US" sz="1200" b="1" dirty="0"/>
              <a:t>Hypertext</a:t>
            </a:r>
          </a:p>
          <a:p>
            <a:pPr marL="635000" lvl="2" indent="-177800">
              <a:defRPr/>
            </a:pPr>
            <a:r>
              <a:rPr lang="en-US" sz="1200" b="1" dirty="0"/>
              <a:t>Computer aided design (CAD) : CAD </a:t>
            </a:r>
            <a:r>
              <a:rPr lang="en-US" sz="1200" b="1" dirty="0" err="1"/>
              <a:t>merupakan</a:t>
            </a:r>
            <a:r>
              <a:rPr lang="en-US" sz="1200" b="1" dirty="0"/>
              <a:t> program bantu </a:t>
            </a:r>
            <a:r>
              <a:rPr lang="en-US" sz="1200" b="1" dirty="0" err="1"/>
              <a:t>untuk</a:t>
            </a:r>
            <a:r>
              <a:rPr lang="en-US" sz="1200" b="1" dirty="0"/>
              <a:t> para </a:t>
            </a:r>
            <a:r>
              <a:rPr lang="en-US" sz="1200" b="1" dirty="0" err="1"/>
              <a:t>desainer</a:t>
            </a:r>
            <a:r>
              <a:rPr lang="en-US" sz="1200" b="1" dirty="0"/>
              <a:t>. </a:t>
            </a:r>
          </a:p>
          <a:p>
            <a:pPr marL="635000" lvl="2" indent="-177800">
              <a:defRPr/>
            </a:pPr>
            <a:r>
              <a:rPr lang="en-US" sz="1200" b="1" dirty="0"/>
              <a:t>Video games </a:t>
            </a:r>
          </a:p>
          <a:p>
            <a:pPr marL="363538" lvl="2" indent="-363538">
              <a:defRPr/>
            </a:pPr>
            <a:r>
              <a:rPr lang="en-US" sz="1800" b="1" dirty="0" err="1"/>
              <a:t>Interaksi</a:t>
            </a:r>
            <a:r>
              <a:rPr lang="en-US" sz="1800" b="1" dirty="0"/>
              <a:t> modern</a:t>
            </a:r>
          </a:p>
          <a:p>
            <a:pPr marL="635000" lvl="3" indent="-177800">
              <a:defRPr/>
            </a:pPr>
            <a:r>
              <a:rPr lang="en-US" sz="1100" b="1" dirty="0" err="1"/>
              <a:t>Pengenalan</a:t>
            </a:r>
            <a:r>
              <a:rPr lang="en-US" sz="1100" b="1" dirty="0"/>
              <a:t> </a:t>
            </a:r>
            <a:r>
              <a:rPr lang="en-US" sz="1100" b="1" dirty="0" err="1"/>
              <a:t>isyarat</a:t>
            </a:r>
            <a:r>
              <a:rPr lang="en-US" sz="1100" b="1" dirty="0"/>
              <a:t> </a:t>
            </a:r>
          </a:p>
          <a:p>
            <a:pPr marL="635000" lvl="3" indent="-177800">
              <a:defRPr/>
            </a:pPr>
            <a:r>
              <a:rPr lang="en-US" sz="1100" b="1" dirty="0"/>
              <a:t>Multi-media : </a:t>
            </a:r>
            <a:r>
              <a:rPr lang="en-US" sz="1100" b="1" dirty="0" err="1"/>
              <a:t>proyek</a:t>
            </a:r>
            <a:r>
              <a:rPr lang="en-US" sz="1100" b="1" dirty="0"/>
              <a:t> </a:t>
            </a:r>
            <a:r>
              <a:rPr lang="en-US" sz="1100" b="1" dirty="0" err="1"/>
              <a:t>interaktif</a:t>
            </a:r>
            <a:r>
              <a:rPr lang="en-US" sz="1100" b="1" dirty="0"/>
              <a:t> </a:t>
            </a:r>
            <a:r>
              <a:rPr lang="en-US" sz="1100" b="1" dirty="0" err="1"/>
              <a:t>dokumen</a:t>
            </a:r>
            <a:r>
              <a:rPr lang="en-US" sz="1100" b="1" dirty="0"/>
              <a:t> </a:t>
            </a:r>
          </a:p>
          <a:p>
            <a:pPr marL="635000" lvl="3" indent="-177800">
              <a:defRPr/>
            </a:pPr>
            <a:r>
              <a:rPr lang="en-US" sz="1100" b="1" dirty="0"/>
              <a:t>3 D : </a:t>
            </a:r>
            <a:r>
              <a:rPr lang="en-US" sz="1100" b="1" dirty="0" err="1"/>
              <a:t>sistem</a:t>
            </a:r>
            <a:r>
              <a:rPr lang="en-US" sz="1100" b="1" dirty="0"/>
              <a:t> 3 D yang </a:t>
            </a:r>
            <a:r>
              <a:rPr lang="en-US" sz="1100" b="1" dirty="0" err="1"/>
              <a:t>pertama</a:t>
            </a:r>
            <a:r>
              <a:rPr lang="en-US" sz="1100" b="1" dirty="0"/>
              <a:t> </a:t>
            </a:r>
            <a:r>
              <a:rPr lang="en-US" sz="1100" b="1" dirty="0" err="1"/>
              <a:t>adalah</a:t>
            </a:r>
            <a:r>
              <a:rPr lang="en-US" sz="1100" b="1" dirty="0"/>
              <a:t> ”timothy </a:t>
            </a:r>
            <a:r>
              <a:rPr lang="en-US" sz="1100" b="1" dirty="0" err="1"/>
              <a:t>johnson’s</a:t>
            </a:r>
            <a:r>
              <a:rPr lang="en-US" sz="1100" b="1" dirty="0"/>
              <a:t> 3 D CAD” </a:t>
            </a:r>
          </a:p>
          <a:p>
            <a:pPr marL="635000" lvl="3" indent="-177800">
              <a:defRPr/>
            </a:pPr>
            <a:r>
              <a:rPr lang="en-US" sz="1100" b="1" dirty="0" err="1"/>
              <a:t>Bahasa</a:t>
            </a:r>
            <a:r>
              <a:rPr lang="en-US" sz="1100" b="1" dirty="0"/>
              <a:t> </a:t>
            </a:r>
            <a:r>
              <a:rPr lang="en-US" sz="1100" b="1" dirty="0" err="1"/>
              <a:t>alami</a:t>
            </a:r>
            <a:r>
              <a:rPr lang="en-US" sz="1100" b="1" dirty="0"/>
              <a:t> </a:t>
            </a:r>
            <a:r>
              <a:rPr lang="en-US" sz="1100" b="1" dirty="0" err="1"/>
              <a:t>dan</a:t>
            </a:r>
            <a:r>
              <a:rPr lang="en-US" sz="1100" b="1" dirty="0"/>
              <a:t> </a:t>
            </a:r>
            <a:r>
              <a:rPr lang="en-US" sz="1100" b="1" dirty="0" err="1"/>
              <a:t>percakapan</a:t>
            </a:r>
            <a:r>
              <a:rPr lang="en-US" sz="11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616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IMK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b="1" dirty="0" err="1"/>
              <a:t>Disiplin</a:t>
            </a:r>
            <a:r>
              <a:rPr lang="en-US" b="1" dirty="0"/>
              <a:t> </a:t>
            </a:r>
            <a:r>
              <a:rPr lang="en-US" b="1" dirty="0" err="1"/>
              <a:t>ilmu</a:t>
            </a:r>
            <a:r>
              <a:rPr lang="en-US" b="1" dirty="0"/>
              <a:t> </a:t>
            </a:r>
            <a:r>
              <a:rPr lang="en-US" dirty="0"/>
              <a:t>yang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lain </a:t>
            </a:r>
            <a:r>
              <a:rPr lang="en-US" dirty="0" smtClean="0"/>
              <a:t>:</a:t>
            </a:r>
            <a:endParaRPr lang="id-ID" dirty="0" smtClean="0"/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 err="1" smtClean="0"/>
              <a:t>Ilmu</a:t>
            </a:r>
            <a:r>
              <a:rPr lang="en-US" dirty="0" smtClean="0"/>
              <a:t> computer</a:t>
            </a:r>
            <a:endParaRPr lang="id-ID" dirty="0" smtClean="0"/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2800" dirty="0" err="1" smtClean="0"/>
              <a:t>Ekonomi</a:t>
            </a:r>
            <a:endParaRPr lang="id-ID" sz="2800" dirty="0" smtClean="0"/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2800" dirty="0" err="1" smtClean="0"/>
              <a:t>Psikologi</a:t>
            </a:r>
            <a:endParaRPr lang="id-ID" sz="2800" dirty="0" smtClean="0"/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2800" dirty="0" err="1" smtClean="0"/>
              <a:t>Seni</a:t>
            </a:r>
            <a:r>
              <a:rPr lang="en-US" sz="2800" dirty="0" smtClean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 smtClean="0"/>
              <a:t>desain</a:t>
            </a:r>
            <a:endParaRPr lang="id-ID" sz="2800" dirty="0" smtClean="0"/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2800" dirty="0" err="1" smtClean="0"/>
              <a:t>Sosiologi</a:t>
            </a:r>
            <a:endParaRPr lang="id-ID" sz="2800" dirty="0" smtClean="0"/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2800" dirty="0" err="1" smtClean="0"/>
              <a:t>Komunikasi</a:t>
            </a:r>
            <a:endParaRPr lang="id-ID" sz="2800" dirty="0" smtClean="0"/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2800" dirty="0" err="1" smtClean="0"/>
              <a:t>Filsafat</a:t>
            </a:r>
            <a:endParaRPr lang="id-ID" sz="2800" dirty="0" smtClean="0"/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2800" dirty="0" err="1" smtClean="0"/>
              <a:t>Bahasa</a:t>
            </a:r>
            <a:endParaRPr lang="id-ID" sz="2800" dirty="0" smtClean="0"/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2800" dirty="0" err="1" smtClean="0"/>
              <a:t>Kecerdasan</a:t>
            </a:r>
            <a:r>
              <a:rPr lang="en-US" sz="2800" dirty="0" smtClean="0"/>
              <a:t> </a:t>
            </a:r>
            <a:r>
              <a:rPr lang="en-US" sz="2800" dirty="0" err="1"/>
              <a:t>buatan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450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b="1" dirty="0" smtClean="0"/>
              <a:t>Pokok Bahasan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xmlns="" id="{7D95672D-CEB1-4176-995E-413BA719A8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5862753"/>
              </p:ext>
            </p:extLst>
          </p:nvPr>
        </p:nvGraphicFramePr>
        <p:xfrm>
          <a:off x="167099" y="1761892"/>
          <a:ext cx="4214401" cy="5096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12476E74-6BD6-4D6D-981D-4EB5329F8F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2845051"/>
              </p:ext>
            </p:extLst>
          </p:nvPr>
        </p:nvGraphicFramePr>
        <p:xfrm>
          <a:off x="4762500" y="1761892"/>
          <a:ext cx="4214401" cy="482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02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b="1" dirty="0" smtClean="0"/>
              <a:t>Tujuan IMK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96316"/>
            <a:ext cx="7886700" cy="4351337"/>
          </a:xfrm>
        </p:spPr>
        <p:txBody>
          <a:bodyPr>
            <a:normAutofit fontScale="92500" lnSpcReduction="10000"/>
          </a:bodyPr>
          <a:lstStyle/>
          <a:p>
            <a:pPr marL="355600" lvl="1" indent="-355600" algn="just" eaLnBrk="1" hangingPunct="1">
              <a:buFont typeface="+mj-lt"/>
              <a:buAutoNum type="arabicPeriod"/>
              <a:defRPr/>
            </a:pP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/>
              <a:t>guna</a:t>
            </a:r>
            <a:r>
              <a:rPr lang="en-US" dirty="0"/>
              <a:t> (usable) : </a:t>
            </a:r>
            <a:endParaRPr lang="en-US" dirty="0" smtClean="0"/>
          </a:p>
          <a:p>
            <a:pPr marL="812800" lvl="2" indent="-355600" algn="just" eaLnBrk="1" hangingPunct="1">
              <a:buFont typeface="+mj-lt"/>
              <a:buAutoNum type="arabicPeriod"/>
              <a:defRPr/>
            </a:pPr>
            <a:r>
              <a:rPr lang="en-US" b="1" dirty="0" err="1" smtClean="0"/>
              <a:t>Seberapa</a:t>
            </a:r>
            <a:r>
              <a:rPr lang="en-US" b="1" dirty="0" smtClean="0"/>
              <a:t> </a:t>
            </a:r>
            <a:r>
              <a:rPr lang="en-US" b="1" dirty="0" err="1"/>
              <a:t>besar</a:t>
            </a:r>
            <a:r>
              <a:rPr lang="en-US" b="1" dirty="0"/>
              <a:t> </a:t>
            </a:r>
            <a:r>
              <a:rPr lang="en-US" b="1" dirty="0" err="1"/>
              <a:t>manfaat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didapatkan</a:t>
            </a:r>
            <a:r>
              <a:rPr lang="en-US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 </a:t>
            </a:r>
            <a:r>
              <a:rPr lang="en-US" b="1" dirty="0" err="1" smtClean="0"/>
              <a:t>sistem</a:t>
            </a:r>
            <a:r>
              <a:rPr lang="en-US" b="1" dirty="0" smtClean="0"/>
              <a:t> </a:t>
            </a:r>
            <a:r>
              <a:rPr lang="en-US" b="1" dirty="0"/>
              <a:t>yang </a:t>
            </a:r>
            <a:r>
              <a:rPr lang="en-US" b="1" dirty="0" err="1"/>
              <a:t>dipakai</a:t>
            </a:r>
            <a:r>
              <a:rPr lang="en-US" dirty="0"/>
              <a:t>, </a:t>
            </a:r>
            <a:endParaRPr lang="en-US" dirty="0" smtClean="0"/>
          </a:p>
          <a:p>
            <a:pPr marL="812800" lvl="2" indent="-355600" algn="just" eaLnBrk="1" hangingPunct="1">
              <a:buFont typeface="+mj-lt"/>
              <a:buAutoNum type="arabicPeriod"/>
              <a:defRPr/>
            </a:pPr>
            <a:r>
              <a:rPr lang="en-US" dirty="0" err="1"/>
              <a:t>A</a:t>
            </a:r>
            <a:r>
              <a:rPr lang="en-US" dirty="0" err="1" smtClean="0"/>
              <a:t>pakah</a:t>
            </a:r>
            <a:r>
              <a:rPr lang="en-US" dirty="0" smtClean="0"/>
              <a:t> </a:t>
            </a:r>
            <a:r>
              <a:rPr lang="en-US" b="1" dirty="0" err="1"/>
              <a:t>sistem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b="1" dirty="0" err="1"/>
              <a:t>memudahkan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justru</a:t>
            </a:r>
            <a:r>
              <a:rPr lang="en-US" dirty="0"/>
              <a:t> </a:t>
            </a:r>
            <a:r>
              <a:rPr lang="en-US" b="1" dirty="0" err="1"/>
              <a:t>menyulitkan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err="1"/>
              <a:t>penguna</a:t>
            </a:r>
            <a:r>
              <a:rPr lang="en-US" b="1" dirty="0"/>
              <a:t>.</a:t>
            </a:r>
            <a:r>
              <a:rPr lang="en-US" dirty="0"/>
              <a:t> </a:t>
            </a:r>
          </a:p>
          <a:p>
            <a:pPr marL="0" lvl="2" indent="0" algn="just" eaLnBrk="1" hangingPunct="1">
              <a:buFont typeface="Arial" panose="020B0604020202020204" pitchFamily="34" charset="0"/>
              <a:buNone/>
              <a:defRPr/>
            </a:pPr>
            <a:r>
              <a:rPr lang="en-US" dirty="0" smtClean="0"/>
              <a:t>Ada 5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/>
              <a:t>desain</a:t>
            </a:r>
            <a:r>
              <a:rPr lang="en-US" dirty="0"/>
              <a:t> yang </a:t>
            </a:r>
            <a:r>
              <a:rPr lang="en-US" dirty="0" err="1"/>
              <a:t>memperhatikan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guna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 marL="342900" lvl="2" indent="-342900" algn="just" eaLnBrk="1" hangingPunct="1">
              <a:buFont typeface="+mj-lt"/>
              <a:buAutoNum type="alphaLcPeriod"/>
              <a:defRPr/>
            </a:pPr>
            <a:r>
              <a:rPr lang="en-US" sz="1800" b="1" dirty="0" err="1" smtClean="0">
                <a:solidFill>
                  <a:srgbClr val="FF0000"/>
                </a:solidFill>
              </a:rPr>
              <a:t>Desain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berpusat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pada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pengguna</a:t>
            </a:r>
            <a:r>
              <a:rPr lang="en-US" sz="1800" b="1" dirty="0"/>
              <a:t> </a:t>
            </a:r>
            <a:r>
              <a:rPr lang="en-US" sz="1800" dirty="0"/>
              <a:t>: </a:t>
            </a:r>
            <a:r>
              <a:rPr lang="en-US" sz="1800" dirty="0" err="1"/>
              <a:t>sejak</a:t>
            </a:r>
            <a:r>
              <a:rPr lang="en-US" sz="1800" dirty="0"/>
              <a:t> </a:t>
            </a:r>
            <a:r>
              <a:rPr lang="en-US" sz="1800" b="1" dirty="0" err="1"/>
              <a:t>awal</a:t>
            </a:r>
            <a:r>
              <a:rPr lang="en-US" sz="1800" b="1" dirty="0"/>
              <a:t> </a:t>
            </a:r>
            <a:r>
              <a:rPr lang="en-US" sz="1800" b="1" dirty="0" err="1"/>
              <a:t>desain</a:t>
            </a:r>
            <a:r>
              <a:rPr lang="en-US" sz="1800" b="1" dirty="0"/>
              <a:t> </a:t>
            </a:r>
            <a:r>
              <a:rPr lang="en-US" sz="1800" dirty="0" err="1"/>
              <a:t>sudah</a:t>
            </a:r>
            <a:r>
              <a:rPr lang="en-US" sz="1800" dirty="0"/>
              <a:t> </a:t>
            </a:r>
            <a:r>
              <a:rPr lang="en-US" sz="1800" b="1" dirty="0" err="1"/>
              <a:t>berfokus</a:t>
            </a:r>
            <a:r>
              <a:rPr lang="en-US" sz="1800" dirty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b="1" dirty="0" err="1" smtClean="0"/>
              <a:t>pengguna</a:t>
            </a:r>
            <a:r>
              <a:rPr lang="en-US" sz="1800" b="1" dirty="0" smtClean="0"/>
              <a:t> </a:t>
            </a:r>
            <a:r>
              <a:rPr lang="en-US" sz="1800" b="1" dirty="0" err="1"/>
              <a:t>dan</a:t>
            </a:r>
            <a:r>
              <a:rPr lang="en-US" sz="1800" b="1" dirty="0"/>
              <a:t> </a:t>
            </a:r>
            <a:r>
              <a:rPr lang="en-US" sz="1800" b="1" dirty="0" err="1"/>
              <a:t>fungsi</a:t>
            </a:r>
            <a:r>
              <a:rPr lang="en-US" sz="1800" b="1" dirty="0"/>
              <a:t> </a:t>
            </a:r>
            <a:r>
              <a:rPr lang="en-US" sz="1800" b="1" dirty="0" err="1"/>
              <a:t>dari</a:t>
            </a:r>
            <a:r>
              <a:rPr lang="en-US" sz="1800" b="1" dirty="0"/>
              <a:t> </a:t>
            </a:r>
            <a:r>
              <a:rPr lang="en-US" sz="1800" b="1" dirty="0" smtClean="0"/>
              <a:t>system</a:t>
            </a:r>
          </a:p>
          <a:p>
            <a:pPr marL="342900" lvl="2" indent="-342900" algn="just" eaLnBrk="1" hangingPunct="1">
              <a:buFont typeface="+mj-lt"/>
              <a:buAutoNum type="alphaLcPeriod"/>
              <a:defRPr/>
            </a:pPr>
            <a:r>
              <a:rPr lang="en-US" sz="1800" b="1" dirty="0" err="1" smtClean="0">
                <a:solidFill>
                  <a:srgbClr val="FF0000"/>
                </a:solidFill>
              </a:rPr>
              <a:t>Desain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yang </a:t>
            </a:r>
            <a:r>
              <a:rPr lang="en-US" sz="1800" b="1" dirty="0" err="1">
                <a:solidFill>
                  <a:srgbClr val="FF0000"/>
                </a:solidFill>
              </a:rPr>
              <a:t>partisipatif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: </a:t>
            </a:r>
            <a:r>
              <a:rPr lang="en-US" sz="1800" dirty="0" err="1" smtClean="0"/>
              <a:t>M</a:t>
            </a:r>
            <a:r>
              <a:rPr lang="en-US" sz="1800" b="1" dirty="0" err="1" smtClean="0"/>
              <a:t>endesain</a:t>
            </a:r>
            <a:r>
              <a:rPr lang="en-US" sz="1800" dirty="0" smtClean="0"/>
              <a:t> </a:t>
            </a:r>
            <a:r>
              <a:rPr lang="en-US" sz="1800" b="1" dirty="0" err="1"/>
              <a:t>melibatkan</a:t>
            </a:r>
            <a:r>
              <a:rPr lang="en-US" sz="1800" dirty="0"/>
              <a:t> </a:t>
            </a:r>
            <a:r>
              <a:rPr lang="en-US" sz="1800" b="1" dirty="0" err="1"/>
              <a:t>pengguna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b="1" dirty="0" err="1" smtClean="0"/>
              <a:t>tim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desain</a:t>
            </a:r>
            <a:r>
              <a:rPr lang="en-US" sz="1800" dirty="0"/>
              <a:t>. </a:t>
            </a:r>
            <a:r>
              <a:rPr lang="en-US" sz="1800" b="1" dirty="0" err="1" smtClean="0"/>
              <a:t>Desainer</a:t>
            </a:r>
            <a:r>
              <a:rPr lang="en-US" sz="1800" b="1" dirty="0" smtClean="0"/>
              <a:t> </a:t>
            </a:r>
            <a:r>
              <a:rPr lang="en-US" sz="1800" b="1" dirty="0" err="1"/>
              <a:t>tidak</a:t>
            </a:r>
            <a:r>
              <a:rPr lang="en-US" sz="1800" b="1" dirty="0"/>
              <a:t> </a:t>
            </a:r>
            <a:r>
              <a:rPr lang="en-US" sz="1800" b="1" dirty="0" err="1"/>
              <a:t>mengerti</a:t>
            </a:r>
            <a:r>
              <a:rPr lang="en-US" sz="1800" b="1" dirty="0"/>
              <a:t> </a:t>
            </a:r>
            <a:r>
              <a:rPr lang="en-US" sz="1800" b="1" dirty="0" err="1"/>
              <a:t>benar</a:t>
            </a:r>
            <a:r>
              <a:rPr lang="en-US" sz="1800" b="1" dirty="0"/>
              <a:t> </a:t>
            </a:r>
            <a:r>
              <a:rPr lang="en-US" sz="1800" dirty="0" err="1"/>
              <a:t>apa</a:t>
            </a:r>
            <a:r>
              <a:rPr lang="en-US" sz="1800" dirty="0"/>
              <a:t> yang </a:t>
            </a:r>
            <a:r>
              <a:rPr lang="en-US" sz="1800" b="1" dirty="0" err="1"/>
              <a:t>dibutuhkan</a:t>
            </a:r>
            <a:r>
              <a:rPr lang="en-US" sz="1800" dirty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b="1" dirty="0" err="1" smtClean="0"/>
              <a:t>diinginkan</a:t>
            </a:r>
            <a:r>
              <a:rPr lang="en-US" sz="1800" dirty="0" smtClean="0"/>
              <a:t>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b="1" dirty="0" err="1" smtClean="0"/>
              <a:t>pengguna</a:t>
            </a:r>
            <a:r>
              <a:rPr lang="en-US" sz="1800" dirty="0" smtClean="0"/>
              <a:t>.</a:t>
            </a:r>
          </a:p>
          <a:p>
            <a:pPr marL="342900" lvl="2" indent="-342900" algn="just" eaLnBrk="1" hangingPunct="1">
              <a:buFont typeface="+mj-lt"/>
              <a:buAutoNum type="alphaLcPeriod"/>
              <a:defRPr/>
            </a:pPr>
            <a:r>
              <a:rPr lang="en-US" sz="1800" b="1" dirty="0" err="1" smtClean="0">
                <a:solidFill>
                  <a:srgbClr val="FF0000"/>
                </a:solidFill>
              </a:rPr>
              <a:t>Desain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eksperimental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/>
              <a:t>: </a:t>
            </a:r>
            <a:r>
              <a:rPr lang="en-US" sz="1800" b="1" dirty="0" err="1" smtClean="0"/>
              <a:t>T</a:t>
            </a:r>
            <a:r>
              <a:rPr lang="en-US" sz="1800" dirty="0" err="1" smtClean="0"/>
              <a:t>ahap</a:t>
            </a:r>
            <a:r>
              <a:rPr lang="en-US" sz="1800" dirty="0" smtClean="0"/>
              <a:t> </a:t>
            </a:r>
            <a:r>
              <a:rPr lang="en-US" sz="1800" b="1" dirty="0" err="1"/>
              <a:t>percoabaan</a:t>
            </a:r>
            <a:r>
              <a:rPr lang="en-US" sz="1800" dirty="0"/>
              <a:t> yang </a:t>
            </a:r>
            <a:r>
              <a:rPr lang="en-US" sz="1800" dirty="0" err="1"/>
              <a:t>dilakukan</a:t>
            </a:r>
            <a:r>
              <a:rPr lang="en-US" sz="1800" dirty="0"/>
              <a:t> </a:t>
            </a:r>
            <a:r>
              <a:rPr lang="en-US" sz="1800" b="1" dirty="0" err="1"/>
              <a:t>oleh</a:t>
            </a:r>
            <a:r>
              <a:rPr lang="en-US" sz="1800" b="1" dirty="0"/>
              <a:t> user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mengetahui</a:t>
            </a:r>
            <a:r>
              <a:rPr lang="en-US" sz="1800" dirty="0" smtClean="0"/>
              <a:t> </a:t>
            </a:r>
            <a:r>
              <a:rPr lang="en-US" sz="1800" b="1" dirty="0" err="1"/>
              <a:t>apakah</a:t>
            </a:r>
            <a:r>
              <a:rPr lang="en-US" sz="1800" b="1" dirty="0"/>
              <a:t> </a:t>
            </a:r>
            <a:r>
              <a:rPr lang="en-US" sz="1800" b="1" dirty="0" err="1"/>
              <a:t>sistem</a:t>
            </a:r>
            <a:r>
              <a:rPr lang="en-US" sz="1800" b="1" dirty="0"/>
              <a:t> </a:t>
            </a:r>
            <a:r>
              <a:rPr lang="en-US" sz="1800" dirty="0"/>
              <a:t>yang </a:t>
            </a:r>
            <a:r>
              <a:rPr lang="en-US" sz="1800" dirty="0" err="1"/>
              <a:t>dibuat</a:t>
            </a:r>
            <a:r>
              <a:rPr lang="en-US" sz="1800" dirty="0"/>
              <a:t> </a:t>
            </a:r>
            <a:r>
              <a:rPr lang="en-US" sz="1800" b="1" dirty="0" err="1"/>
              <a:t>sudah</a:t>
            </a:r>
            <a:r>
              <a:rPr lang="en-US" sz="1800" b="1" dirty="0"/>
              <a:t> </a:t>
            </a:r>
            <a:r>
              <a:rPr lang="en-US" sz="1800" b="1" dirty="0" err="1"/>
              <a:t>cocok</a:t>
            </a:r>
            <a:r>
              <a:rPr lang="en-US" sz="1800" b="1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b="1" dirty="0" err="1"/>
              <a:t>pola</a:t>
            </a:r>
            <a:r>
              <a:rPr lang="en-US" sz="1800" b="1" dirty="0"/>
              <a:t> </a:t>
            </a:r>
            <a:r>
              <a:rPr lang="en-US" sz="1800" b="1" dirty="0" err="1"/>
              <a:t>kerja</a:t>
            </a:r>
            <a:r>
              <a:rPr lang="en-US" sz="1800" b="1" dirty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b="1" dirty="0" err="1" smtClean="0"/>
              <a:t>keinginan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pengguna</a:t>
            </a:r>
            <a:endParaRPr lang="en-US" sz="1800" b="1" dirty="0" smtClean="0"/>
          </a:p>
          <a:p>
            <a:pPr marL="342900" lvl="2" indent="-342900" algn="just" eaLnBrk="1" hangingPunct="1">
              <a:buFont typeface="+mj-lt"/>
              <a:buAutoNum type="alphaLcPeriod"/>
              <a:defRPr/>
            </a:pPr>
            <a:r>
              <a:rPr lang="en-US" sz="1800" b="1" dirty="0" err="1" smtClean="0">
                <a:solidFill>
                  <a:srgbClr val="FF0000"/>
                </a:solidFill>
              </a:rPr>
              <a:t>Desain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iteratif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: </a:t>
            </a:r>
            <a:r>
              <a:rPr lang="en-US" sz="1800" b="1" dirty="0" err="1"/>
              <a:t>sistem</a:t>
            </a:r>
            <a:r>
              <a:rPr lang="en-US" sz="1800" dirty="0"/>
              <a:t> yang </a:t>
            </a:r>
            <a:r>
              <a:rPr lang="en-US" sz="1800" b="1" dirty="0" err="1"/>
              <a:t>telah</a:t>
            </a:r>
            <a:r>
              <a:rPr lang="en-US" sz="1800" b="1" dirty="0"/>
              <a:t> di </a:t>
            </a:r>
            <a:r>
              <a:rPr lang="en-US" sz="1800" b="1" dirty="0" err="1"/>
              <a:t>coba</a:t>
            </a:r>
            <a:r>
              <a:rPr lang="en-US" sz="1800" b="1" dirty="0"/>
              <a:t> </a:t>
            </a:r>
            <a:r>
              <a:rPr lang="en-US" sz="1800" b="1" dirty="0" err="1"/>
              <a:t>diperbaiki</a:t>
            </a:r>
            <a:r>
              <a:rPr lang="en-US" sz="1800" b="1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b="1" dirty="0" err="1"/>
              <a:t>berkelanjutan</a:t>
            </a:r>
            <a:r>
              <a:rPr lang="en-US" sz="1800" dirty="0"/>
              <a:t> </a:t>
            </a:r>
            <a:r>
              <a:rPr lang="en-US" sz="1800" dirty="0" err="1" smtClean="0"/>
              <a:t>sampai</a:t>
            </a:r>
            <a:r>
              <a:rPr lang="en-US" sz="1800" dirty="0" smtClean="0"/>
              <a:t> </a:t>
            </a:r>
            <a:r>
              <a:rPr lang="en-US" sz="1800" b="1" dirty="0" err="1" smtClean="0"/>
              <a:t>sesuai</a:t>
            </a:r>
            <a:r>
              <a:rPr lang="en-US" sz="1800" dirty="0" smtClean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b="1" dirty="0" err="1"/>
              <a:t>spesifikasi</a:t>
            </a:r>
            <a:r>
              <a:rPr lang="en-US" sz="1800" b="1" dirty="0"/>
              <a:t> </a:t>
            </a:r>
            <a:r>
              <a:rPr lang="en-US" sz="1800" dirty="0" smtClean="0"/>
              <a:t>yang </a:t>
            </a:r>
            <a:r>
              <a:rPr lang="en-US" sz="1800" b="1" dirty="0" err="1" smtClean="0"/>
              <a:t>ditetapkan</a:t>
            </a:r>
            <a:r>
              <a:rPr lang="en-US" sz="1800" dirty="0" smtClean="0"/>
              <a:t>.</a:t>
            </a:r>
          </a:p>
          <a:p>
            <a:pPr marL="342900" lvl="2" indent="-342900" algn="just" eaLnBrk="1" hangingPunct="1">
              <a:buFont typeface="+mj-lt"/>
              <a:buAutoNum type="alphaLcPeriod"/>
              <a:defRPr/>
            </a:pPr>
            <a:r>
              <a:rPr lang="en-US" sz="1800" b="1" dirty="0" err="1" smtClean="0">
                <a:solidFill>
                  <a:srgbClr val="FF0000"/>
                </a:solidFill>
              </a:rPr>
              <a:t>Desain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yang </a:t>
            </a:r>
            <a:r>
              <a:rPr lang="en-US" sz="1800" b="1" dirty="0" err="1">
                <a:solidFill>
                  <a:srgbClr val="FF0000"/>
                </a:solidFill>
              </a:rPr>
              <a:t>mensupport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pengguna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: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b="1" dirty="0" err="1"/>
              <a:t>sistem</a:t>
            </a:r>
            <a:r>
              <a:rPr lang="en-US" sz="1800" dirty="0"/>
              <a:t> </a:t>
            </a:r>
            <a:r>
              <a:rPr lang="en-US" sz="1800" b="1" dirty="0"/>
              <a:t>di </a:t>
            </a:r>
            <a:r>
              <a:rPr lang="en-US" sz="1800" b="1" dirty="0" err="1"/>
              <a:t>beri</a:t>
            </a:r>
            <a:r>
              <a:rPr lang="en-US" sz="1800" dirty="0"/>
              <a:t> </a:t>
            </a:r>
            <a:r>
              <a:rPr lang="en-US" sz="1800" b="1" dirty="0" err="1"/>
              <a:t>fasilitas</a:t>
            </a:r>
            <a:r>
              <a:rPr lang="en-US" sz="1800" dirty="0"/>
              <a:t> yang </a:t>
            </a:r>
            <a:r>
              <a:rPr lang="en-US" sz="1800" dirty="0" err="1" smtClean="0"/>
              <a:t>dapat</a:t>
            </a:r>
            <a:r>
              <a:rPr lang="en-US" sz="1800" dirty="0" smtClean="0"/>
              <a:t> </a:t>
            </a:r>
            <a:r>
              <a:rPr lang="en-US" sz="1800" b="1" dirty="0" err="1" smtClean="0"/>
              <a:t>dimanfaatkan</a:t>
            </a:r>
            <a:r>
              <a:rPr lang="en-US" sz="1800" dirty="0" smtClean="0"/>
              <a:t>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b="1" dirty="0" err="1"/>
              <a:t>pengguna</a:t>
            </a:r>
            <a:r>
              <a:rPr lang="en-US" sz="1800" dirty="0"/>
              <a:t> </a:t>
            </a:r>
            <a:r>
              <a:rPr lang="en-US" sz="1800" b="1" dirty="0" err="1"/>
              <a:t>mendukung</a:t>
            </a:r>
            <a:r>
              <a:rPr lang="en-US" sz="1800" b="1" dirty="0"/>
              <a:t> </a:t>
            </a:r>
            <a:r>
              <a:rPr lang="en-US" sz="1800" b="1" dirty="0" err="1"/>
              <a:t>aplikasi</a:t>
            </a:r>
            <a:r>
              <a:rPr lang="en-US" sz="1800" b="1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2006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b="1" smtClean="0"/>
              <a:t>Tujuan IMK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44127"/>
            <a:ext cx="7886700" cy="4351337"/>
          </a:xfrm>
        </p:spPr>
        <p:txBody>
          <a:bodyPr/>
          <a:lstStyle/>
          <a:p>
            <a:pPr marL="457200" lvl="1" indent="-457200" algn="just" eaLnBrk="1" hangingPunct="1">
              <a:buFont typeface="+mj-lt"/>
              <a:buAutoNum type="arabicPeriod" startAt="2"/>
              <a:defRPr/>
            </a:pPr>
            <a:r>
              <a:rPr lang="en-US" sz="2700" b="1" dirty="0" err="1" smtClean="0"/>
              <a:t>Fungsionalitas</a:t>
            </a:r>
            <a:r>
              <a:rPr lang="en-US" sz="2700" b="1" dirty="0" smtClean="0"/>
              <a:t> </a:t>
            </a:r>
            <a:r>
              <a:rPr lang="en-US" sz="2700" b="1" dirty="0"/>
              <a:t>: </a:t>
            </a:r>
            <a:r>
              <a:rPr lang="en-US" sz="2700" dirty="0" err="1"/>
              <a:t>berhubungan</a:t>
            </a:r>
            <a:r>
              <a:rPr lang="en-US" sz="2700" dirty="0"/>
              <a:t> </a:t>
            </a:r>
            <a:r>
              <a:rPr lang="en-US" sz="2700" dirty="0" err="1"/>
              <a:t>dengan</a:t>
            </a:r>
            <a:r>
              <a:rPr lang="en-US" sz="2700" dirty="0"/>
              <a:t> </a:t>
            </a:r>
            <a:r>
              <a:rPr lang="en-US" sz="2700" b="1" dirty="0" err="1"/>
              <a:t>fungsi-fungsi</a:t>
            </a:r>
            <a:r>
              <a:rPr lang="en-US" sz="2700" dirty="0"/>
              <a:t> yang </a:t>
            </a:r>
            <a:r>
              <a:rPr lang="en-US" sz="2700" dirty="0" err="1"/>
              <a:t>ada</a:t>
            </a:r>
            <a:r>
              <a:rPr lang="en-US" sz="2700" dirty="0"/>
              <a:t> </a:t>
            </a:r>
            <a:r>
              <a:rPr lang="en-US" sz="2700" b="1" dirty="0"/>
              <a:t>di </a:t>
            </a:r>
            <a:r>
              <a:rPr lang="en-US" sz="2700" b="1" dirty="0" err="1"/>
              <a:t>dalam</a:t>
            </a:r>
            <a:r>
              <a:rPr lang="en-US" sz="2700" b="1" dirty="0"/>
              <a:t> </a:t>
            </a:r>
            <a:r>
              <a:rPr lang="en-US" sz="2700" b="1" dirty="0" err="1"/>
              <a:t>sistem</a:t>
            </a:r>
            <a:r>
              <a:rPr lang="en-US" sz="2700" dirty="0"/>
              <a:t> </a:t>
            </a:r>
            <a:r>
              <a:rPr lang="en-US" sz="2700" dirty="0" err="1" smtClean="0"/>
              <a:t>itu</a:t>
            </a:r>
            <a:r>
              <a:rPr lang="en-US" sz="2700" dirty="0" smtClean="0"/>
              <a:t> </a:t>
            </a:r>
            <a:r>
              <a:rPr lang="en-US" sz="2700" dirty="0" err="1" smtClean="0"/>
              <a:t>sendiri</a:t>
            </a:r>
            <a:r>
              <a:rPr lang="en-US" sz="2700" dirty="0"/>
              <a:t>, </a:t>
            </a:r>
            <a:r>
              <a:rPr lang="en-US" sz="2700" b="1" dirty="0" err="1"/>
              <a:t>apakah</a:t>
            </a:r>
            <a:r>
              <a:rPr lang="en-US" sz="2700" b="1" dirty="0"/>
              <a:t> </a:t>
            </a:r>
            <a:r>
              <a:rPr lang="en-US" sz="2700" b="1" dirty="0" err="1"/>
              <a:t>sesuai</a:t>
            </a:r>
            <a:r>
              <a:rPr lang="en-US" sz="2700" b="1" dirty="0"/>
              <a:t> </a:t>
            </a:r>
            <a:r>
              <a:rPr lang="en-US" sz="2700" dirty="0" err="1"/>
              <a:t>dengan</a:t>
            </a:r>
            <a:r>
              <a:rPr lang="en-US" sz="2700" dirty="0"/>
              <a:t> </a:t>
            </a:r>
            <a:r>
              <a:rPr lang="en-US" sz="2700" b="1" dirty="0"/>
              <a:t>yang </a:t>
            </a:r>
            <a:r>
              <a:rPr lang="en-US" sz="2700" b="1" dirty="0" err="1"/>
              <a:t>direncanakankan</a:t>
            </a:r>
            <a:r>
              <a:rPr lang="en-US" sz="2700" b="1" dirty="0"/>
              <a:t> </a:t>
            </a:r>
            <a:r>
              <a:rPr lang="en-US" sz="2700" b="1" dirty="0" err="1"/>
              <a:t>atau</a:t>
            </a:r>
            <a:r>
              <a:rPr lang="en-US" sz="2700" b="1" dirty="0"/>
              <a:t> </a:t>
            </a:r>
            <a:r>
              <a:rPr lang="en-US" sz="2700" b="1" dirty="0" err="1" smtClean="0"/>
              <a:t>belum</a:t>
            </a:r>
            <a:r>
              <a:rPr lang="en-US" sz="2700" dirty="0" smtClean="0"/>
              <a:t>.</a:t>
            </a:r>
            <a:endParaRPr lang="id-ID" sz="2700" dirty="0" smtClean="0"/>
          </a:p>
          <a:p>
            <a:pPr marL="457200" lvl="1" indent="-457200" algn="just" eaLnBrk="1" hangingPunct="1">
              <a:buFont typeface="+mj-lt"/>
              <a:buAutoNum type="arabicPeriod" startAt="2"/>
              <a:defRPr/>
            </a:pPr>
            <a:r>
              <a:rPr lang="en-US" sz="2700" b="1" dirty="0" err="1" smtClean="0"/>
              <a:t>Keamanan</a:t>
            </a:r>
            <a:r>
              <a:rPr lang="en-US" sz="2700" b="1" dirty="0" smtClean="0"/>
              <a:t> </a:t>
            </a:r>
            <a:r>
              <a:rPr lang="en-US" sz="2700" b="1" dirty="0"/>
              <a:t>: </a:t>
            </a:r>
            <a:r>
              <a:rPr lang="en-US" sz="2700" dirty="0" err="1"/>
              <a:t>keamanan</a:t>
            </a:r>
            <a:r>
              <a:rPr lang="en-US" sz="2700" dirty="0"/>
              <a:t> </a:t>
            </a:r>
            <a:r>
              <a:rPr lang="en-US" sz="2700" dirty="0" err="1"/>
              <a:t>meliputi</a:t>
            </a:r>
            <a:r>
              <a:rPr lang="en-US" sz="2700" dirty="0"/>
              <a:t> </a:t>
            </a:r>
            <a:r>
              <a:rPr lang="en-US" sz="2700" b="1" dirty="0" err="1"/>
              <a:t>keamanan</a:t>
            </a:r>
            <a:r>
              <a:rPr lang="en-US" sz="2700" b="1" dirty="0"/>
              <a:t> data</a:t>
            </a:r>
            <a:r>
              <a:rPr lang="en-US" sz="2700" dirty="0"/>
              <a:t> </a:t>
            </a:r>
            <a:r>
              <a:rPr lang="en-US" sz="2700" dirty="0" err="1"/>
              <a:t>dan</a:t>
            </a:r>
            <a:r>
              <a:rPr lang="en-US" sz="2700" dirty="0"/>
              <a:t> </a:t>
            </a:r>
            <a:r>
              <a:rPr lang="en-US" sz="2700" b="1" dirty="0" err="1"/>
              <a:t>keamanan</a:t>
            </a:r>
            <a:r>
              <a:rPr lang="en-US" sz="2700" b="1" dirty="0"/>
              <a:t> </a:t>
            </a:r>
            <a:r>
              <a:rPr lang="en-US" sz="2700" b="1" dirty="0" err="1" smtClean="0"/>
              <a:t>penggunanya</a:t>
            </a:r>
            <a:r>
              <a:rPr lang="en-US" sz="2700" dirty="0" smtClean="0"/>
              <a:t> (</a:t>
            </a:r>
            <a:r>
              <a:rPr lang="en-US" sz="2700" dirty="0" err="1" smtClean="0"/>
              <a:t>biasanya</a:t>
            </a:r>
            <a:r>
              <a:rPr lang="en-US" sz="2700" dirty="0" smtClean="0"/>
              <a:t> </a:t>
            </a:r>
            <a:r>
              <a:rPr lang="en-US" sz="2700" dirty="0" err="1"/>
              <a:t>dari</a:t>
            </a:r>
            <a:r>
              <a:rPr lang="en-US" sz="2700" dirty="0"/>
              <a:t> </a:t>
            </a:r>
            <a:r>
              <a:rPr lang="en-US" sz="2700" b="1" dirty="0" err="1"/>
              <a:t>sisi</a:t>
            </a:r>
            <a:r>
              <a:rPr lang="en-US" sz="2700" b="1" dirty="0"/>
              <a:t> </a:t>
            </a:r>
            <a:r>
              <a:rPr lang="en-US" sz="2700" b="1" dirty="0" err="1"/>
              <a:t>kesehatan</a:t>
            </a:r>
            <a:r>
              <a:rPr lang="en-US" sz="2700" dirty="0"/>
              <a:t>) </a:t>
            </a:r>
            <a:r>
              <a:rPr lang="en-US" sz="2700" dirty="0" err="1"/>
              <a:t>ketika</a:t>
            </a:r>
            <a:r>
              <a:rPr lang="en-US" sz="2700" dirty="0"/>
              <a:t> </a:t>
            </a:r>
            <a:r>
              <a:rPr lang="en-US" sz="2700" b="1" dirty="0" err="1"/>
              <a:t>sistem</a:t>
            </a:r>
            <a:r>
              <a:rPr lang="en-US" sz="2700" dirty="0"/>
              <a:t> </a:t>
            </a:r>
            <a:r>
              <a:rPr lang="en-US" sz="2700" dirty="0" err="1"/>
              <a:t>tersebut</a:t>
            </a:r>
            <a:r>
              <a:rPr lang="en-US" sz="2700" dirty="0"/>
              <a:t> </a:t>
            </a:r>
            <a:r>
              <a:rPr lang="en-US" sz="2700" b="1" dirty="0" err="1"/>
              <a:t>digunakan</a:t>
            </a:r>
            <a:r>
              <a:rPr lang="en-US" sz="2700" dirty="0"/>
              <a:t>. </a:t>
            </a:r>
            <a:r>
              <a:rPr lang="en-US" sz="2700" b="1" dirty="0" err="1"/>
              <a:t>Adakah</a:t>
            </a:r>
            <a:r>
              <a:rPr lang="en-US" sz="2700" b="1" dirty="0"/>
              <a:t> </a:t>
            </a:r>
            <a:r>
              <a:rPr lang="en-US" sz="2700" b="1" dirty="0" err="1" smtClean="0"/>
              <a:t>efek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samping</a:t>
            </a:r>
            <a:r>
              <a:rPr lang="en-US" sz="2700" dirty="0" smtClean="0"/>
              <a:t> </a:t>
            </a:r>
            <a:r>
              <a:rPr lang="en-US" sz="2700" dirty="0"/>
              <a:t>yang </a:t>
            </a:r>
            <a:r>
              <a:rPr lang="en-US" sz="2700" b="1" dirty="0" err="1"/>
              <a:t>dialami</a:t>
            </a:r>
            <a:r>
              <a:rPr lang="en-US" sz="2700" b="1" dirty="0"/>
              <a:t> </a:t>
            </a:r>
            <a:r>
              <a:rPr lang="en-US" sz="2700" b="1" dirty="0" err="1"/>
              <a:t>pengguna</a:t>
            </a:r>
            <a:r>
              <a:rPr lang="en-US" sz="2700" dirty="0"/>
              <a:t> </a:t>
            </a:r>
            <a:r>
              <a:rPr lang="en-US" sz="2700" dirty="0" err="1"/>
              <a:t>ketika</a:t>
            </a:r>
            <a:r>
              <a:rPr lang="en-US" sz="2700" dirty="0"/>
              <a:t> </a:t>
            </a:r>
            <a:r>
              <a:rPr lang="en-US" sz="2700" b="1" dirty="0" err="1"/>
              <a:t>menggunakan</a:t>
            </a:r>
            <a:r>
              <a:rPr lang="en-US" sz="2700" b="1" dirty="0"/>
              <a:t> </a:t>
            </a:r>
            <a:r>
              <a:rPr lang="en-US" sz="2700" b="1" dirty="0" err="1"/>
              <a:t>sistem</a:t>
            </a:r>
            <a:r>
              <a:rPr lang="en-US" sz="2700" dirty="0"/>
              <a:t> </a:t>
            </a:r>
            <a:r>
              <a:rPr lang="en-US" sz="2700" dirty="0" err="1" smtClean="0"/>
              <a:t>tersebut</a:t>
            </a:r>
            <a:r>
              <a:rPr lang="en-US" sz="2700" dirty="0" smtClean="0"/>
              <a:t>.</a:t>
            </a:r>
            <a:endParaRPr lang="id-ID" sz="2700" dirty="0" smtClean="0"/>
          </a:p>
          <a:p>
            <a:pPr marL="457200" lvl="1" indent="-457200" algn="just" eaLnBrk="1" hangingPunct="1">
              <a:buFont typeface="+mj-lt"/>
              <a:buAutoNum type="arabicPeriod" startAt="2"/>
              <a:defRPr/>
            </a:pPr>
            <a:r>
              <a:rPr lang="en-US" sz="2700" b="1" dirty="0" err="1" smtClean="0"/>
              <a:t>Efektifitas</a:t>
            </a:r>
            <a:r>
              <a:rPr lang="en-US" sz="2700" b="1" dirty="0" smtClean="0"/>
              <a:t> </a:t>
            </a:r>
            <a:r>
              <a:rPr lang="en-US" sz="2700" b="1" dirty="0" err="1"/>
              <a:t>dan</a:t>
            </a:r>
            <a:r>
              <a:rPr lang="en-US" sz="2700" b="1" dirty="0"/>
              <a:t> </a:t>
            </a:r>
            <a:r>
              <a:rPr lang="en-US" sz="2700" b="1" dirty="0" err="1"/>
              <a:t>efisiensi</a:t>
            </a:r>
            <a:r>
              <a:rPr lang="en-US" sz="2700" b="1" dirty="0"/>
              <a:t> : </a:t>
            </a:r>
            <a:r>
              <a:rPr lang="en-US" sz="2700" dirty="0" err="1"/>
              <a:t>dilihat</a:t>
            </a:r>
            <a:r>
              <a:rPr lang="en-US" sz="2700" dirty="0"/>
              <a:t> </a:t>
            </a:r>
            <a:r>
              <a:rPr lang="en-US" sz="2700" dirty="0" err="1"/>
              <a:t>dari</a:t>
            </a:r>
            <a:r>
              <a:rPr lang="en-US" sz="2700" dirty="0"/>
              <a:t> </a:t>
            </a:r>
            <a:r>
              <a:rPr lang="en-US" sz="2700" dirty="0" err="1"/>
              <a:t>seberapa</a:t>
            </a:r>
            <a:r>
              <a:rPr lang="en-US" sz="2700" dirty="0"/>
              <a:t> </a:t>
            </a:r>
            <a:r>
              <a:rPr lang="en-US" sz="2700" dirty="0" err="1"/>
              <a:t>besar</a:t>
            </a:r>
            <a:r>
              <a:rPr lang="en-US" sz="2700" dirty="0"/>
              <a:t> </a:t>
            </a:r>
            <a:r>
              <a:rPr lang="en-US" sz="2700" b="1" dirty="0" err="1"/>
              <a:t>pengaruh</a:t>
            </a:r>
            <a:r>
              <a:rPr lang="en-US" sz="2700" b="1" dirty="0"/>
              <a:t> </a:t>
            </a:r>
            <a:r>
              <a:rPr lang="en-US" sz="2700" b="1" dirty="0" err="1"/>
              <a:t>sistem</a:t>
            </a:r>
            <a:r>
              <a:rPr lang="en-US" sz="2700" dirty="0"/>
              <a:t> </a:t>
            </a:r>
            <a:r>
              <a:rPr lang="en-US" sz="2700" dirty="0" err="1" smtClean="0"/>
              <a:t>tersebut</a:t>
            </a:r>
            <a:r>
              <a:rPr lang="en-US" sz="2700" dirty="0" smtClean="0"/>
              <a:t> </a:t>
            </a:r>
            <a:r>
              <a:rPr lang="en-US" sz="2700" dirty="0" err="1" smtClean="0"/>
              <a:t>terhadap</a:t>
            </a:r>
            <a:r>
              <a:rPr lang="en-US" sz="2700" dirty="0" smtClean="0"/>
              <a:t> </a:t>
            </a:r>
            <a:r>
              <a:rPr lang="en-US" sz="2700" b="1" dirty="0" err="1"/>
              <a:t>produktivitas</a:t>
            </a:r>
            <a:r>
              <a:rPr lang="en-US" sz="2700" b="1" dirty="0"/>
              <a:t> </a:t>
            </a:r>
            <a:r>
              <a:rPr lang="en-US" sz="2700" b="1" dirty="0" err="1"/>
              <a:t>keja</a:t>
            </a:r>
            <a:r>
              <a:rPr lang="en-US" sz="2700" b="1" dirty="0"/>
              <a:t> </a:t>
            </a:r>
            <a:r>
              <a:rPr lang="en-US" sz="2700" b="1" dirty="0" err="1"/>
              <a:t>pengunanya</a:t>
            </a:r>
            <a:r>
              <a:rPr lang="en-US" sz="27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844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Ruang Lingkup IMK</a:t>
            </a:r>
            <a:endParaRPr lang="en-US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28649" y="1977559"/>
            <a:ext cx="8192621" cy="4651841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000" dirty="0" smtClean="0"/>
              <a:t>3 </a:t>
            </a:r>
            <a:r>
              <a:rPr lang="en-US" sz="2000" dirty="0" err="1" smtClean="0"/>
              <a:t>komponen</a:t>
            </a:r>
            <a:r>
              <a:rPr lang="en-US" sz="2000" dirty="0" smtClean="0"/>
              <a:t> yang </a:t>
            </a:r>
            <a:r>
              <a:rPr lang="en-US" sz="2000" dirty="0" err="1" smtClean="0"/>
              <a:t>perlu</a:t>
            </a:r>
            <a:r>
              <a:rPr lang="en-US" sz="2000" dirty="0" smtClean="0"/>
              <a:t> </a:t>
            </a:r>
            <a:r>
              <a:rPr lang="en-US" sz="2000" dirty="0" err="1" smtClean="0"/>
              <a:t>dipelajari</a:t>
            </a:r>
            <a:r>
              <a:rPr lang="en-US" sz="2000" dirty="0" smtClean="0"/>
              <a:t> </a:t>
            </a:r>
            <a:r>
              <a:rPr lang="en-US" sz="2000" dirty="0" err="1" smtClean="0"/>
              <a:t>yaitu</a:t>
            </a:r>
            <a:r>
              <a:rPr lang="en-US" sz="2000" dirty="0" smtClean="0"/>
              <a:t> </a:t>
            </a:r>
            <a:r>
              <a:rPr lang="en-US" sz="2000" dirty="0" err="1" smtClean="0"/>
              <a:t>manusia</a:t>
            </a:r>
            <a:r>
              <a:rPr lang="en-US" sz="2000" dirty="0" smtClean="0"/>
              <a:t>, </a:t>
            </a:r>
            <a:r>
              <a:rPr lang="en-US" sz="2000" dirty="0" err="1" smtClean="0"/>
              <a:t>komputer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interaksinya</a:t>
            </a:r>
            <a:r>
              <a:rPr lang="id-ID" sz="2000" b="1" dirty="0"/>
              <a:t> </a:t>
            </a:r>
            <a:r>
              <a:rPr lang="id-ID" sz="2000" b="1" dirty="0" smtClean="0"/>
              <a:t>:</a:t>
            </a:r>
          </a:p>
          <a:p>
            <a:pPr marL="342900" indent="-342900" eaLnBrk="1" hangingPunct="1">
              <a:buFont typeface="+mj-lt"/>
              <a:buAutoNum type="alphaLcPeriod"/>
            </a:pPr>
            <a:r>
              <a:rPr lang="en-US" sz="1800" dirty="0" err="1" smtClean="0"/>
              <a:t>Manusia</a:t>
            </a:r>
            <a:r>
              <a:rPr lang="en-US" sz="1800" dirty="0" smtClean="0"/>
              <a:t> </a:t>
            </a:r>
            <a:r>
              <a:rPr lang="en-US" sz="1800" dirty="0" err="1" smtClean="0"/>
              <a:t>dapat</a:t>
            </a:r>
            <a:r>
              <a:rPr lang="en-US" sz="1800" dirty="0" smtClean="0"/>
              <a:t> </a:t>
            </a:r>
            <a:r>
              <a:rPr lang="en-US" sz="1800" b="1" dirty="0" err="1" smtClean="0"/>
              <a:t>pengguna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individu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kelompok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maupun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publik</a:t>
            </a:r>
            <a:r>
              <a:rPr lang="en-US" sz="1800" dirty="0" smtClean="0"/>
              <a:t>. </a:t>
            </a:r>
            <a:endParaRPr lang="id-ID" sz="1800" dirty="0" smtClean="0"/>
          </a:p>
          <a:p>
            <a:pPr marL="804863" lvl="2" indent="-263525" algn="just">
              <a:buFont typeface="Calibri Light" panose="020F0302020204030204" pitchFamily="34" charset="0"/>
              <a:buAutoNum type="alphaLcPeriod"/>
            </a:pPr>
            <a:r>
              <a:rPr lang="en-US" sz="1400" b="1" dirty="0" err="1"/>
              <a:t>Sebelum</a:t>
            </a:r>
            <a:r>
              <a:rPr lang="en-US" sz="1400" b="1" dirty="0"/>
              <a:t> </a:t>
            </a:r>
            <a:r>
              <a:rPr lang="en-US" sz="1400" b="1" dirty="0" err="1"/>
              <a:t>mendesain</a:t>
            </a:r>
            <a:r>
              <a:rPr lang="en-US" sz="1400" b="1" dirty="0"/>
              <a:t> </a:t>
            </a:r>
            <a:r>
              <a:rPr lang="en-US" sz="1400" dirty="0" err="1"/>
              <a:t>di</a:t>
            </a:r>
            <a:r>
              <a:rPr lang="en-US" sz="1400" b="1" dirty="0" err="1"/>
              <a:t>saran</a:t>
            </a:r>
            <a:r>
              <a:rPr lang="en-US" sz="1400" dirty="0" err="1"/>
              <a:t>kan</a:t>
            </a:r>
            <a:r>
              <a:rPr lang="en-US" sz="1400" dirty="0"/>
              <a:t> </a:t>
            </a:r>
            <a:r>
              <a:rPr lang="en-US" sz="1400" b="1" dirty="0" err="1"/>
              <a:t>mempertimbangkan</a:t>
            </a:r>
            <a:r>
              <a:rPr lang="en-US" sz="1400" dirty="0"/>
              <a:t> </a:t>
            </a:r>
            <a:r>
              <a:rPr lang="en-US" sz="1400" b="1" dirty="0"/>
              <a:t>orang</a:t>
            </a:r>
            <a:r>
              <a:rPr lang="en-US" sz="1400" dirty="0"/>
              <a:t>-orang yang </a:t>
            </a:r>
            <a:r>
              <a:rPr lang="en-US" sz="1400" b="1" dirty="0" err="1"/>
              <a:t>terlibat</a:t>
            </a:r>
            <a:r>
              <a:rPr lang="en-US" sz="1400" dirty="0"/>
              <a:t> </a:t>
            </a:r>
            <a:r>
              <a:rPr lang="en-US" sz="1400" b="1" dirty="0" err="1"/>
              <a:t>dalam</a:t>
            </a:r>
            <a:r>
              <a:rPr lang="en-US" sz="1400" dirty="0"/>
              <a:t> </a:t>
            </a:r>
            <a:r>
              <a:rPr lang="en-US" sz="1400" b="1" dirty="0" err="1"/>
              <a:t>sistem</a:t>
            </a:r>
            <a:r>
              <a:rPr lang="en-US" sz="1400" dirty="0"/>
              <a:t> </a:t>
            </a:r>
            <a:r>
              <a:rPr lang="en-US" sz="1400" dirty="0" err="1"/>
              <a:t>tersebut</a:t>
            </a:r>
            <a:r>
              <a:rPr lang="en-US" sz="1400" dirty="0"/>
              <a:t>, </a:t>
            </a:r>
            <a:r>
              <a:rPr lang="en-US" sz="1400" dirty="0" err="1"/>
              <a:t>baik</a:t>
            </a:r>
            <a:r>
              <a:rPr lang="en-US" sz="1400" dirty="0"/>
              <a:t> </a:t>
            </a: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b="1" dirty="0" err="1"/>
              <a:t>pengguna</a:t>
            </a:r>
            <a:r>
              <a:rPr lang="en-US" sz="1400" b="1" dirty="0"/>
              <a:t>, administrator </a:t>
            </a:r>
            <a:r>
              <a:rPr lang="en-US" sz="1400" b="1" dirty="0" err="1"/>
              <a:t>atau</a:t>
            </a:r>
            <a:r>
              <a:rPr lang="en-US" sz="1400" b="1" dirty="0"/>
              <a:t> </a:t>
            </a:r>
            <a:r>
              <a:rPr lang="en-US" sz="1400" b="1" dirty="0" err="1"/>
              <a:t>desainernya</a:t>
            </a:r>
            <a:r>
              <a:rPr lang="en-US" sz="1400" dirty="0"/>
              <a:t>.</a:t>
            </a:r>
          </a:p>
          <a:p>
            <a:pPr marL="804863" lvl="2" indent="-263525" algn="just">
              <a:buFont typeface="Calibri Light" panose="020F0302020204030204" pitchFamily="34" charset="0"/>
              <a:buAutoNum type="alphaLcPeriod"/>
            </a:pP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b="1" dirty="0" err="1"/>
              <a:t>mendesain</a:t>
            </a:r>
            <a:r>
              <a:rPr lang="en-US" sz="1400" dirty="0"/>
              <a:t>, </a:t>
            </a:r>
            <a:r>
              <a:rPr lang="en-US" sz="1400" b="1" dirty="0" err="1"/>
              <a:t>kemampuan</a:t>
            </a:r>
            <a:r>
              <a:rPr lang="en-US" sz="1400" dirty="0"/>
              <a:t> </a:t>
            </a:r>
            <a:r>
              <a:rPr lang="en-US" sz="1400" b="1" dirty="0" err="1"/>
              <a:t>desainer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b="1" dirty="0" err="1"/>
              <a:t>memahami</a:t>
            </a:r>
            <a:r>
              <a:rPr lang="en-US" sz="1400" dirty="0"/>
              <a:t> </a:t>
            </a:r>
            <a:r>
              <a:rPr lang="en-US" sz="1400" b="1" dirty="0" err="1"/>
              <a:t>penggunanya</a:t>
            </a:r>
            <a:r>
              <a:rPr lang="en-US" sz="1400" dirty="0"/>
              <a:t> </a:t>
            </a:r>
            <a:r>
              <a:rPr lang="en-US" sz="1400" dirty="0" err="1"/>
              <a:t>sangat</a:t>
            </a:r>
            <a:r>
              <a:rPr lang="en-US" sz="1400" dirty="0"/>
              <a:t> </a:t>
            </a:r>
            <a:r>
              <a:rPr lang="en-US" sz="1400" dirty="0" err="1"/>
              <a:t>penting</a:t>
            </a:r>
            <a:r>
              <a:rPr lang="en-US" sz="1400" dirty="0"/>
              <a:t> </a:t>
            </a:r>
            <a:r>
              <a:rPr lang="en-US" sz="1400" dirty="0" err="1"/>
              <a:t>sehingga</a:t>
            </a:r>
            <a:r>
              <a:rPr lang="en-US" sz="1400" dirty="0"/>
              <a:t> </a:t>
            </a:r>
            <a:r>
              <a:rPr lang="en-US" sz="1400" dirty="0" err="1"/>
              <a:t>desainer</a:t>
            </a:r>
            <a:r>
              <a:rPr lang="en-US" sz="1400" dirty="0"/>
              <a:t> </a:t>
            </a:r>
            <a:r>
              <a:rPr lang="en-US" sz="1400" dirty="0" err="1"/>
              <a:t>perlu</a:t>
            </a:r>
            <a:r>
              <a:rPr lang="en-US" sz="1400" dirty="0"/>
              <a:t> </a:t>
            </a:r>
            <a:r>
              <a:rPr lang="en-US" sz="1400" dirty="0" err="1"/>
              <a:t>memahami</a:t>
            </a:r>
            <a:r>
              <a:rPr lang="en-US" sz="1400" dirty="0"/>
              <a:t> </a:t>
            </a:r>
            <a:r>
              <a:rPr lang="en-US" sz="1400" dirty="0" err="1"/>
              <a:t>beberapa</a:t>
            </a:r>
            <a:r>
              <a:rPr lang="en-US" sz="1400" dirty="0"/>
              <a:t> </a:t>
            </a:r>
            <a:r>
              <a:rPr lang="en-US" sz="1400" dirty="0" err="1"/>
              <a:t>sifat</a:t>
            </a:r>
            <a:r>
              <a:rPr lang="en-US" sz="1400" dirty="0"/>
              <a:t> </a:t>
            </a:r>
            <a:r>
              <a:rPr lang="en-US" sz="1400" dirty="0" err="1"/>
              <a:t>manusia</a:t>
            </a:r>
            <a:r>
              <a:rPr lang="en-US" sz="1400" dirty="0"/>
              <a:t>.</a:t>
            </a:r>
          </a:p>
          <a:p>
            <a:pPr marL="342900" indent="-342900" eaLnBrk="1" hangingPunct="1">
              <a:buFont typeface="+mj-lt"/>
              <a:buAutoNum type="alphaLcPeriod"/>
            </a:pPr>
            <a:r>
              <a:rPr lang="en-US" sz="1800" dirty="0" err="1" smtClean="0"/>
              <a:t>Komputer</a:t>
            </a:r>
            <a:r>
              <a:rPr lang="en-US" sz="1800" dirty="0" smtClean="0"/>
              <a:t> </a:t>
            </a:r>
            <a:r>
              <a:rPr lang="en-US" sz="1800" dirty="0" err="1" smtClean="0"/>
              <a:t>meliputi</a:t>
            </a:r>
            <a:r>
              <a:rPr lang="en-US" sz="1800" dirty="0" smtClean="0"/>
              <a:t> </a:t>
            </a:r>
            <a:r>
              <a:rPr lang="en-US" sz="1800" b="1" dirty="0" err="1" smtClean="0"/>
              <a:t>semua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prasarana</a:t>
            </a:r>
            <a:r>
              <a:rPr lang="en-US" sz="1800" dirty="0" smtClean="0"/>
              <a:t> yang </a:t>
            </a:r>
            <a:r>
              <a:rPr lang="en-US" sz="1800" b="1" dirty="0" err="1" smtClean="0"/>
              <a:t>dipakai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dalam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sistem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baik</a:t>
            </a:r>
            <a:r>
              <a:rPr lang="en-US" sz="1800" b="1" dirty="0" smtClean="0"/>
              <a:t> hardware </a:t>
            </a:r>
            <a:r>
              <a:rPr lang="en-US" sz="1800" b="1" dirty="0" err="1" smtClean="0"/>
              <a:t>maupun</a:t>
            </a:r>
            <a:r>
              <a:rPr lang="en-US" sz="1800" b="1" dirty="0" smtClean="0"/>
              <a:t> software. </a:t>
            </a:r>
            <a:endParaRPr lang="id-ID" sz="1800" b="1" dirty="0" smtClean="0"/>
          </a:p>
          <a:p>
            <a:pPr marL="804863" lvl="2" indent="-263525" algn="just">
              <a:buFont typeface="Calibri Light" panose="020F0302020204030204" pitchFamily="34" charset="0"/>
              <a:buAutoNum type="alphaLcPeriod"/>
            </a:pP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b="1" dirty="0" err="1"/>
              <a:t>mendesain</a:t>
            </a:r>
            <a:r>
              <a:rPr lang="en-US" sz="1400" dirty="0"/>
              <a:t> </a:t>
            </a:r>
            <a:r>
              <a:rPr lang="en-US" sz="1400" dirty="0" err="1"/>
              <a:t>diperhatikan</a:t>
            </a:r>
            <a:r>
              <a:rPr lang="en-US" sz="1400" dirty="0"/>
              <a:t> </a:t>
            </a:r>
            <a:r>
              <a:rPr lang="en-US" sz="1400" b="1" dirty="0" err="1"/>
              <a:t>prasarana</a:t>
            </a:r>
            <a:r>
              <a:rPr lang="en-US" sz="1400" b="1" dirty="0"/>
              <a:t> yang </a:t>
            </a:r>
            <a:r>
              <a:rPr lang="en-US" sz="1400" b="1" dirty="0" err="1"/>
              <a:t>digunakan</a:t>
            </a:r>
            <a:r>
              <a:rPr lang="en-US" sz="1400" b="1" dirty="0"/>
              <a:t> </a:t>
            </a:r>
            <a:r>
              <a:rPr lang="en-US" sz="1400" dirty="0" err="1"/>
              <a:t>oleh</a:t>
            </a:r>
            <a:r>
              <a:rPr lang="en-US" sz="1400" dirty="0"/>
              <a:t> </a:t>
            </a:r>
            <a:r>
              <a:rPr lang="en-US" sz="1400" b="1" dirty="0" err="1"/>
              <a:t>pengguna</a:t>
            </a:r>
            <a:r>
              <a:rPr lang="en-US" sz="1400" dirty="0"/>
              <a:t> </a:t>
            </a:r>
            <a:r>
              <a:rPr lang="en-US" sz="1400" dirty="0" err="1"/>
              <a:t>supaya</a:t>
            </a:r>
            <a:r>
              <a:rPr lang="en-US" sz="1400" dirty="0"/>
              <a:t> </a:t>
            </a:r>
            <a:r>
              <a:rPr lang="en-US" sz="1400" b="1" dirty="0" err="1"/>
              <a:t>sistem</a:t>
            </a:r>
            <a:r>
              <a:rPr lang="en-US" sz="1400" dirty="0"/>
              <a:t> yang </a:t>
            </a:r>
            <a:r>
              <a:rPr lang="en-US" sz="1400" dirty="0" err="1"/>
              <a:t>dibuat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b="1" dirty="0" err="1"/>
              <a:t>berjalan</a:t>
            </a:r>
            <a:r>
              <a:rPr lang="en-US" sz="1400" b="1" dirty="0"/>
              <a:t> </a:t>
            </a:r>
            <a:r>
              <a:rPr lang="en-US" sz="1400" b="1" dirty="0" err="1"/>
              <a:t>dengan</a:t>
            </a:r>
            <a:r>
              <a:rPr lang="en-US" sz="1400" b="1" dirty="0"/>
              <a:t> </a:t>
            </a:r>
            <a:r>
              <a:rPr lang="en-US" sz="1400" b="1" dirty="0" err="1"/>
              <a:t>baik</a:t>
            </a:r>
            <a:r>
              <a:rPr lang="en-US" sz="1400" dirty="0"/>
              <a:t>. </a:t>
            </a:r>
          </a:p>
          <a:p>
            <a:pPr marL="804863" lvl="2" indent="-263525" algn="just">
              <a:buFont typeface="Calibri Light" panose="020F0302020204030204" pitchFamily="34" charset="0"/>
              <a:buAutoNum type="alphaLcPeriod"/>
            </a:pPr>
            <a:r>
              <a:rPr lang="en-US" sz="1400" b="1" dirty="0" err="1"/>
              <a:t>Desain</a:t>
            </a:r>
            <a:r>
              <a:rPr lang="en-US" sz="1400" b="1" dirty="0"/>
              <a:t> </a:t>
            </a:r>
            <a:r>
              <a:rPr lang="en-US" sz="1400" b="1" dirty="0" err="1"/>
              <a:t>sangat</a:t>
            </a:r>
            <a:r>
              <a:rPr lang="en-US" sz="1400" b="1" dirty="0"/>
              <a:t> </a:t>
            </a:r>
            <a:r>
              <a:rPr lang="en-US" sz="1400" dirty="0" err="1"/>
              <a:t>baik</a:t>
            </a:r>
            <a:r>
              <a:rPr lang="en-US" sz="1400" dirty="0"/>
              <a:t> </a:t>
            </a:r>
            <a:r>
              <a:rPr lang="en-US" sz="1400" b="1" dirty="0" err="1"/>
              <a:t>jika</a:t>
            </a:r>
            <a:r>
              <a:rPr lang="en-US" sz="1400" b="1" dirty="0"/>
              <a:t> </a:t>
            </a:r>
            <a:r>
              <a:rPr lang="en-US" sz="1400" b="1" dirty="0" err="1"/>
              <a:t>tidak</a:t>
            </a:r>
            <a:r>
              <a:rPr lang="en-US" sz="1400" b="1" dirty="0"/>
              <a:t> </a:t>
            </a:r>
            <a:r>
              <a:rPr lang="en-US" sz="1400" b="1" dirty="0" err="1"/>
              <a:t>didukung</a:t>
            </a:r>
            <a:r>
              <a:rPr lang="en-US" sz="1400" b="1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b="1" dirty="0" err="1"/>
              <a:t>prasarana</a:t>
            </a:r>
            <a:r>
              <a:rPr lang="en-US" sz="1400" dirty="0"/>
              <a:t> yang </a:t>
            </a:r>
            <a:r>
              <a:rPr lang="en-US" sz="1400" b="1" dirty="0" err="1"/>
              <a:t>memadai</a:t>
            </a:r>
            <a:r>
              <a:rPr lang="en-US" sz="1400" b="1" dirty="0"/>
              <a:t> </a:t>
            </a:r>
            <a:r>
              <a:rPr lang="en-US" sz="1400" b="1" dirty="0" err="1"/>
              <a:t>tidak</a:t>
            </a:r>
            <a:r>
              <a:rPr lang="en-US" sz="1400" b="1" dirty="0"/>
              <a:t> </a:t>
            </a:r>
            <a:r>
              <a:rPr lang="en-US" sz="1400" b="1" dirty="0" err="1"/>
              <a:t>akan</a:t>
            </a:r>
            <a:r>
              <a:rPr lang="en-US" sz="1400" dirty="0"/>
              <a:t> bias </a:t>
            </a:r>
            <a:r>
              <a:rPr lang="en-US" sz="1400" b="1" dirty="0" err="1"/>
              <a:t>berjalan</a:t>
            </a:r>
            <a:r>
              <a:rPr lang="en-US" sz="1400" b="1" dirty="0"/>
              <a:t> </a:t>
            </a:r>
            <a:r>
              <a:rPr lang="en-US" sz="1400" b="1" dirty="0" err="1"/>
              <a:t>dengan</a:t>
            </a:r>
            <a:r>
              <a:rPr lang="en-US" sz="1400" b="1" dirty="0"/>
              <a:t> </a:t>
            </a:r>
            <a:r>
              <a:rPr lang="en-US" sz="1400" b="1" dirty="0" err="1"/>
              <a:t>baik</a:t>
            </a:r>
            <a:r>
              <a:rPr lang="en-US" sz="1400" dirty="0"/>
              <a:t>. </a:t>
            </a:r>
          </a:p>
          <a:p>
            <a:pPr marL="342900" indent="-342900" eaLnBrk="1" hangingPunct="1">
              <a:buFont typeface="+mj-lt"/>
              <a:buAutoNum type="alphaLcPeriod"/>
            </a:pPr>
            <a:r>
              <a:rPr lang="en-US" sz="1800" dirty="0" err="1" smtClean="0"/>
              <a:t>Interaksi</a:t>
            </a:r>
            <a:r>
              <a:rPr lang="en-US" sz="1800" dirty="0" smtClean="0"/>
              <a:t> </a:t>
            </a:r>
            <a:r>
              <a:rPr lang="en-US" sz="1800" dirty="0" err="1" smtClean="0"/>
              <a:t>merupakan</a:t>
            </a:r>
            <a:r>
              <a:rPr lang="en-US" sz="1800" dirty="0" smtClean="0"/>
              <a:t> </a:t>
            </a:r>
            <a:r>
              <a:rPr lang="en-US" sz="1800" b="1" dirty="0" err="1" smtClean="0"/>
              <a:t>komunikasi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antara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pengguna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dengan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r>
              <a:rPr lang="en-US" sz="1800" b="1" dirty="0" smtClean="0"/>
              <a:t>. </a:t>
            </a:r>
          </a:p>
          <a:p>
            <a:pPr marL="804863" lvl="2" indent="-263525" algn="just" eaLnBrk="1" hangingPunct="1">
              <a:buFont typeface="Calibri Light" panose="020F0302020204030204" pitchFamily="34" charset="0"/>
              <a:buAutoNum type="alphaLcPeriod"/>
            </a:pPr>
            <a:r>
              <a:rPr lang="en-US" sz="1400" dirty="0" err="1" smtClean="0"/>
              <a:t>Dalam</a:t>
            </a:r>
            <a:r>
              <a:rPr lang="en-US" sz="1400" dirty="0" smtClean="0"/>
              <a:t> </a:t>
            </a:r>
            <a:r>
              <a:rPr lang="en-US" sz="1400" dirty="0" err="1" smtClean="0"/>
              <a:t>prakteknya</a:t>
            </a:r>
            <a:r>
              <a:rPr lang="en-US" sz="1400" dirty="0" smtClean="0"/>
              <a:t>, </a:t>
            </a:r>
            <a:r>
              <a:rPr lang="en-US" sz="1400" b="1" dirty="0" err="1" smtClean="0"/>
              <a:t>pengguna</a:t>
            </a:r>
            <a:r>
              <a:rPr lang="en-US" sz="1400" dirty="0" smtClean="0"/>
              <a:t> </a:t>
            </a:r>
            <a:r>
              <a:rPr lang="en-US" sz="1400" dirty="0" err="1" smtClean="0"/>
              <a:t>akan</a:t>
            </a:r>
            <a:r>
              <a:rPr lang="en-US" sz="1400" dirty="0" smtClean="0"/>
              <a:t> </a:t>
            </a:r>
            <a:r>
              <a:rPr lang="en-US" sz="1400" b="1" dirty="0" err="1" smtClean="0"/>
              <a:t>menghabiskan</a:t>
            </a:r>
            <a:r>
              <a:rPr lang="en-US" sz="1400" dirty="0" smtClean="0"/>
              <a:t> </a:t>
            </a:r>
            <a:r>
              <a:rPr lang="en-US" sz="1400" dirty="0" err="1" smtClean="0"/>
              <a:t>banyak</a:t>
            </a:r>
            <a:r>
              <a:rPr lang="en-US" sz="1400" dirty="0" smtClean="0"/>
              <a:t> </a:t>
            </a:r>
            <a:r>
              <a:rPr lang="en-US" sz="1400" b="1" dirty="0" err="1" smtClean="0"/>
              <a:t>waktu</a:t>
            </a:r>
            <a:r>
              <a:rPr lang="en-US" sz="1400" dirty="0" smtClean="0"/>
              <a:t> </a:t>
            </a:r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b="1" dirty="0" err="1" smtClean="0"/>
              <a:t>berhubungan</a:t>
            </a:r>
            <a:r>
              <a:rPr lang="en-US" sz="1400" dirty="0" smtClean="0"/>
              <a:t>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</a:t>
            </a:r>
            <a:r>
              <a:rPr lang="en-US" sz="1400" b="1" dirty="0" err="1" smtClean="0"/>
              <a:t>sistem</a:t>
            </a:r>
            <a:r>
              <a:rPr lang="en-US" sz="1400" b="1" dirty="0" smtClean="0"/>
              <a:t> yang </a:t>
            </a:r>
            <a:r>
              <a:rPr lang="en-US" sz="1400" b="1" dirty="0" err="1" smtClean="0"/>
              <a:t>dibuat</a:t>
            </a:r>
            <a:r>
              <a:rPr lang="en-US" sz="1400" b="1" dirty="0" smtClean="0"/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sehingga</a:t>
            </a:r>
            <a:r>
              <a:rPr lang="en-US" sz="1400" dirty="0" smtClean="0"/>
              <a:t> </a:t>
            </a:r>
            <a:r>
              <a:rPr lang="en-US" sz="1400" b="1" dirty="0" err="1" smtClean="0"/>
              <a:t>desainer</a:t>
            </a:r>
            <a:r>
              <a:rPr lang="en-US" sz="1400" dirty="0" smtClean="0"/>
              <a:t> </a:t>
            </a:r>
            <a:r>
              <a:rPr lang="en-US" sz="1400" dirty="0" err="1" smtClean="0"/>
              <a:t>perlu</a:t>
            </a:r>
            <a:r>
              <a:rPr lang="en-US" sz="1400" dirty="0" smtClean="0"/>
              <a:t> </a:t>
            </a:r>
            <a:r>
              <a:rPr lang="en-US" sz="1400" b="1" dirty="0" err="1" smtClean="0"/>
              <a:t>memperhatikan</a:t>
            </a:r>
            <a:r>
              <a:rPr lang="en-US" sz="1400" dirty="0" smtClean="0"/>
              <a:t> </a:t>
            </a:r>
            <a:r>
              <a:rPr lang="en-US" sz="1400" b="1" dirty="0" err="1" smtClean="0"/>
              <a:t>pola-pola</a:t>
            </a:r>
            <a:r>
              <a:rPr lang="en-US" sz="1400" dirty="0" smtClean="0"/>
              <a:t> </a:t>
            </a:r>
            <a:r>
              <a:rPr lang="en-US" sz="1400" b="1" dirty="0" err="1" smtClean="0"/>
              <a:t>interaksi</a:t>
            </a:r>
            <a:r>
              <a:rPr lang="en-US" sz="1400" dirty="0" smtClean="0"/>
              <a:t> yang </a:t>
            </a:r>
            <a:r>
              <a:rPr lang="en-US" sz="1400" dirty="0" err="1" smtClean="0"/>
              <a:t>cocok</a:t>
            </a:r>
            <a:r>
              <a:rPr lang="en-US" sz="1400" dirty="0" smtClean="0"/>
              <a:t> </a:t>
            </a:r>
            <a:r>
              <a:rPr lang="en-US" sz="1400" b="1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b="1" dirty="0" err="1" smtClean="0"/>
              <a:t>pengguna</a:t>
            </a:r>
            <a:r>
              <a:rPr lang="en-US" sz="1400" dirty="0" smtClean="0"/>
              <a:t>. </a:t>
            </a:r>
          </a:p>
          <a:p>
            <a:pPr marL="804863" lvl="2" indent="-263525" algn="just" eaLnBrk="1" hangingPunct="1">
              <a:buFont typeface="Calibri Light" panose="020F0302020204030204" pitchFamily="34" charset="0"/>
              <a:buAutoNum type="alphaLcPeriod"/>
            </a:pPr>
            <a:r>
              <a:rPr lang="en-US" sz="1400" b="1" dirty="0" err="1" smtClean="0"/>
              <a:t>Sistem</a:t>
            </a:r>
            <a:r>
              <a:rPr lang="en-US" sz="1400" dirty="0" smtClean="0"/>
              <a:t> yang </a:t>
            </a:r>
            <a:r>
              <a:rPr lang="en-US" sz="1400" dirty="0" err="1" smtClean="0"/>
              <a:t>sama</a:t>
            </a:r>
            <a:r>
              <a:rPr lang="en-US" sz="1400" dirty="0" smtClean="0"/>
              <a:t> </a:t>
            </a:r>
            <a:r>
              <a:rPr lang="en-US" sz="1400" b="1" dirty="0" err="1" smtClean="0"/>
              <a:t>belum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tentu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memberikan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efek</a:t>
            </a:r>
            <a:r>
              <a:rPr lang="en-US" sz="1400" b="1" dirty="0" smtClean="0"/>
              <a:t> </a:t>
            </a:r>
            <a:r>
              <a:rPr lang="en-US" sz="1400" dirty="0" smtClean="0"/>
              <a:t>yang </a:t>
            </a:r>
            <a:r>
              <a:rPr lang="en-US" sz="1400" dirty="0" err="1" smtClean="0"/>
              <a:t>sama</a:t>
            </a:r>
            <a:r>
              <a:rPr lang="en-US" sz="1400" dirty="0" smtClean="0"/>
              <a:t> </a:t>
            </a:r>
            <a:r>
              <a:rPr lang="en-US" sz="1400" b="1" dirty="0" err="1" smtClean="0"/>
              <a:t>pada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pengguna</a:t>
            </a:r>
            <a:r>
              <a:rPr lang="en-US" sz="1400" dirty="0" smtClean="0"/>
              <a:t>. </a:t>
            </a:r>
            <a:r>
              <a:rPr lang="en-US" sz="1400" dirty="0" err="1" smtClean="0"/>
              <a:t>Dala</a:t>
            </a:r>
            <a:r>
              <a:rPr lang="en-US" sz="1400" dirty="0" smtClean="0"/>
              <a:t> </a:t>
            </a:r>
            <a:r>
              <a:rPr lang="en-US" sz="1400" dirty="0" err="1" smtClean="0"/>
              <a:t>hal</a:t>
            </a:r>
            <a:r>
              <a:rPr lang="en-US" sz="1400" dirty="0" smtClean="0"/>
              <a:t> </a:t>
            </a:r>
            <a:r>
              <a:rPr lang="en-US" sz="1400" dirty="0" err="1" smtClean="0"/>
              <a:t>ini</a:t>
            </a:r>
            <a:r>
              <a:rPr lang="en-US" sz="1400" dirty="0" smtClean="0"/>
              <a:t> </a:t>
            </a:r>
            <a:r>
              <a:rPr lang="en-US" sz="1400" b="1" dirty="0" err="1" smtClean="0"/>
              <a:t>desainer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perlu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benar-benar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memahami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karakter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pengguna</a:t>
            </a:r>
            <a:r>
              <a:rPr lang="en-US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658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/>
              <a:t>Cognitive Ergonomics dan Human Computer Interaction</a:t>
            </a:r>
            <a:r>
              <a:rPr lang="en-US" sz="4000" smtClean="0"/>
              <a:t> (IMK)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28650" y="2079625"/>
            <a:ext cx="7886700" cy="4351338"/>
          </a:xfrm>
        </p:spPr>
        <p:txBody>
          <a:bodyPr/>
          <a:lstStyle/>
          <a:p>
            <a:pPr algn="just" eaLnBrk="1" hangingPunct="1"/>
            <a:r>
              <a:rPr lang="en-US" sz="2400" b="1" dirty="0" err="1" smtClean="0"/>
              <a:t>Faktor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kenyamanan</a:t>
            </a:r>
            <a:r>
              <a:rPr lang="en-US" sz="2400" dirty="0" smtClean="0"/>
              <a:t>,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b="1" dirty="0" err="1" smtClean="0"/>
              <a:t>istilah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teknis</a:t>
            </a:r>
            <a:r>
              <a:rPr lang="en-US" sz="2400" b="1" dirty="0" smtClean="0"/>
              <a:t> </a:t>
            </a:r>
            <a:r>
              <a:rPr lang="en-US" sz="2400" dirty="0" err="1" smtClean="0"/>
              <a:t>disebut</a:t>
            </a:r>
            <a:r>
              <a:rPr lang="en-US" sz="2400" dirty="0" smtClean="0"/>
              <a:t> </a:t>
            </a:r>
            <a:r>
              <a:rPr lang="en-US" sz="2400" b="1" dirty="0" err="1" smtClean="0"/>
              <a:t>ergonomik</a:t>
            </a:r>
            <a:r>
              <a:rPr lang="en-US" sz="2400" dirty="0" smtClean="0"/>
              <a:t>,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b="1" dirty="0" err="1" smtClean="0"/>
              <a:t>bidang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apapun</a:t>
            </a:r>
            <a:r>
              <a:rPr lang="en-US" sz="2400" b="1" dirty="0" smtClean="0"/>
              <a:t> </a:t>
            </a:r>
            <a:r>
              <a:rPr lang="en-US" sz="2400" dirty="0" err="1" smtClean="0"/>
              <a:t>mempunyai</a:t>
            </a:r>
            <a:r>
              <a:rPr lang="en-US" sz="2400" dirty="0" smtClean="0"/>
              <a:t> </a:t>
            </a:r>
            <a:r>
              <a:rPr lang="en-US" sz="2400" b="1" dirty="0" err="1" smtClean="0"/>
              <a:t>pengaruh</a:t>
            </a:r>
            <a:r>
              <a:rPr lang="en-US" sz="2400" dirty="0" smtClean="0"/>
              <a:t> yang </a:t>
            </a:r>
            <a:r>
              <a:rPr lang="en-US" sz="2400" b="1" dirty="0" err="1" smtClean="0"/>
              <a:t>nyata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b="1" dirty="0" err="1" smtClean="0"/>
              <a:t>peningkatan</a:t>
            </a:r>
            <a:r>
              <a:rPr lang="en-US" sz="2400" dirty="0" smtClean="0"/>
              <a:t> </a:t>
            </a:r>
            <a:r>
              <a:rPr lang="en-US" sz="2400" dirty="0" err="1" smtClean="0"/>
              <a:t>maupun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penurunan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efisiensi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efektifitas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kerja</a:t>
            </a:r>
            <a:r>
              <a:rPr lang="en-US" sz="2400" dirty="0" smtClean="0"/>
              <a:t>.</a:t>
            </a:r>
          </a:p>
          <a:p>
            <a:pPr algn="just" eaLnBrk="1" hangingPunct="1"/>
            <a:r>
              <a:rPr lang="en-US" sz="2400" b="1" dirty="0" smtClean="0"/>
              <a:t>Ergonomics</a:t>
            </a:r>
            <a:r>
              <a:rPr lang="en-US" sz="2400" dirty="0" smtClean="0"/>
              <a:t> </a:t>
            </a:r>
            <a:r>
              <a:rPr lang="en-US" sz="2400" dirty="0" err="1" smtClean="0"/>
              <a:t>bertujuan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b="1" dirty="0" err="1" smtClean="0"/>
              <a:t>mengoptimisasikan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err="1" smtClean="0"/>
              <a:t>hubungan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antara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manusia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pekerjaannya</a:t>
            </a:r>
            <a:r>
              <a:rPr lang="en-US" sz="2400" dirty="0" smtClean="0"/>
              <a:t>.</a:t>
            </a:r>
          </a:p>
          <a:p>
            <a:pPr algn="just" eaLnBrk="1" hangingPunct="1"/>
            <a:r>
              <a:rPr lang="en-US" sz="2400" b="1" dirty="0" err="1" smtClean="0"/>
              <a:t>Dalam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pemakaian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komputer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lingkungan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fisik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tempat</a:t>
            </a:r>
            <a:r>
              <a:rPr lang="en-US" sz="2400" dirty="0" smtClean="0"/>
              <a:t> </a:t>
            </a:r>
            <a:r>
              <a:rPr lang="en-US" sz="2400" b="1" dirty="0" err="1" smtClean="0"/>
              <a:t>pengguna</a:t>
            </a:r>
            <a:r>
              <a:rPr lang="en-US" sz="2400" dirty="0" smtClean="0"/>
              <a:t> </a:t>
            </a:r>
            <a:r>
              <a:rPr lang="en-US" sz="2400" dirty="0" err="1" smtClean="0"/>
              <a:t>aktivitas</a:t>
            </a:r>
            <a:r>
              <a:rPr lang="en-US" sz="2400" dirty="0" smtClean="0"/>
              <a:t> </a:t>
            </a:r>
            <a:r>
              <a:rPr lang="en-US" sz="2400" b="1" dirty="0" err="1" smtClean="0"/>
              <a:t>berpengaruh</a:t>
            </a:r>
            <a:r>
              <a:rPr lang="en-US" sz="2400" b="1" dirty="0" smtClean="0"/>
              <a:t> significant </a:t>
            </a:r>
            <a:r>
              <a:rPr lang="en-US" sz="2400" dirty="0" err="1" smtClean="0"/>
              <a:t>dalam</a:t>
            </a:r>
            <a:r>
              <a:rPr lang="en-US" sz="2400" dirty="0" smtClean="0"/>
              <a:t> IMK.</a:t>
            </a:r>
          </a:p>
          <a:p>
            <a:pPr algn="just" eaLnBrk="1" hangingPunct="1"/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b="1" dirty="0" err="1" smtClean="0"/>
              <a:t>lingkungan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kerja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fisik</a:t>
            </a:r>
            <a:r>
              <a:rPr lang="en-US" sz="2400" b="1" dirty="0" smtClean="0"/>
              <a:t> yang </a:t>
            </a:r>
            <a:r>
              <a:rPr lang="en-US" sz="2400" b="1" dirty="0" err="1" smtClean="0"/>
              <a:t>jelek</a:t>
            </a:r>
            <a:r>
              <a:rPr lang="en-US" sz="2400" b="1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mempengaruhi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kinerja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karyawan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49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sz="4000" dirty="0" err="1" smtClean="0"/>
              <a:t>Aspek</a:t>
            </a:r>
            <a:r>
              <a:rPr lang="en-US" sz="4000" dirty="0" smtClean="0"/>
              <a:t> </a:t>
            </a:r>
            <a:r>
              <a:rPr lang="en-US" sz="4000" dirty="0" err="1" smtClean="0"/>
              <a:t>penting</a:t>
            </a:r>
            <a:r>
              <a:rPr lang="en-US" sz="4000" dirty="0" smtClean="0"/>
              <a:t> </a:t>
            </a:r>
            <a:r>
              <a:rPr lang="en-US" sz="4000" dirty="0" err="1" smtClean="0"/>
              <a:t>dalam</a:t>
            </a:r>
            <a:r>
              <a:rPr lang="en-US" sz="4000" dirty="0" smtClean="0"/>
              <a:t> </a:t>
            </a:r>
            <a:r>
              <a:rPr lang="en-US" sz="4000" dirty="0" err="1" smtClean="0"/>
              <a:t>Menciptakan</a:t>
            </a:r>
            <a:r>
              <a:rPr lang="en-US" sz="4000" dirty="0" smtClean="0"/>
              <a:t> </a:t>
            </a:r>
            <a:r>
              <a:rPr lang="en-US" sz="4000" dirty="0" err="1" smtClean="0"/>
              <a:t>lingkungan</a:t>
            </a:r>
            <a:r>
              <a:rPr lang="en-US" sz="4000" dirty="0" smtClean="0"/>
              <a:t> </a:t>
            </a:r>
            <a:r>
              <a:rPr lang="en-US" sz="4000" dirty="0" err="1" smtClean="0"/>
              <a:t>kerja</a:t>
            </a:r>
            <a:r>
              <a:rPr lang="en-US" sz="4000" dirty="0" smtClean="0"/>
              <a:t> </a:t>
            </a:r>
            <a:r>
              <a:rPr lang="en-US" sz="4000" dirty="0" err="1" smtClean="0"/>
              <a:t>baik</a:t>
            </a:r>
            <a:r>
              <a:rPr lang="en-US" sz="4000" dirty="0" smtClean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38363"/>
            <a:ext cx="7886700" cy="4351337"/>
          </a:xfrm>
        </p:spPr>
        <p:txBody>
          <a:bodyPr>
            <a:normAutofit/>
          </a:bodyPr>
          <a:lstStyle/>
          <a:p>
            <a:pPr marL="514350" indent="-514350" algn="just" eaLnBrk="1" hangingPunct="1">
              <a:buFont typeface="+mj-lt"/>
              <a:buAutoNum type="arabicPeriod"/>
              <a:defRPr/>
            </a:pPr>
            <a:r>
              <a:rPr lang="en-US" sz="3200" dirty="0" err="1" smtClean="0"/>
              <a:t>Aspek</a:t>
            </a:r>
            <a:r>
              <a:rPr lang="en-US" sz="3200" dirty="0" smtClean="0"/>
              <a:t> </a:t>
            </a:r>
            <a:r>
              <a:rPr lang="en-US" sz="3200" dirty="0" err="1" smtClean="0"/>
              <a:t>Ergonomik</a:t>
            </a:r>
            <a:r>
              <a:rPr lang="en-US" sz="3200" dirty="0" smtClean="0"/>
              <a:t> Dari </a:t>
            </a:r>
            <a:r>
              <a:rPr lang="en-US" sz="3200" dirty="0" err="1" smtClean="0"/>
              <a:t>Tempat</a:t>
            </a:r>
            <a:r>
              <a:rPr lang="en-US" sz="3200" dirty="0" smtClean="0"/>
              <a:t> </a:t>
            </a:r>
            <a:r>
              <a:rPr lang="en-US" sz="3200" dirty="0" err="1" smtClean="0"/>
              <a:t>Kerja</a:t>
            </a:r>
            <a:endParaRPr lang="en-US" sz="3200" dirty="0" smtClean="0"/>
          </a:p>
          <a:p>
            <a:pPr marL="514350" indent="-514350" algn="just" eaLnBrk="1" hangingPunct="1">
              <a:buFont typeface="+mj-lt"/>
              <a:buAutoNum type="arabicPeriod"/>
              <a:defRPr/>
            </a:pPr>
            <a:r>
              <a:rPr lang="en-US" sz="3200" dirty="0" err="1" smtClean="0"/>
              <a:t>Pencahayaan</a:t>
            </a:r>
            <a:endParaRPr lang="en-US" sz="3200" dirty="0" smtClean="0"/>
          </a:p>
          <a:p>
            <a:pPr marL="514350" indent="-514350" algn="just" eaLnBrk="1" hangingPunct="1">
              <a:buFont typeface="+mj-lt"/>
              <a:buAutoNum type="arabicPeriod"/>
              <a:defRPr/>
            </a:pPr>
            <a:r>
              <a:rPr lang="en-US" sz="3200" dirty="0" err="1" smtClean="0"/>
              <a:t>Suhu</a:t>
            </a:r>
            <a:r>
              <a:rPr lang="en-US" sz="3200" dirty="0" smtClean="0"/>
              <a:t> Dan </a:t>
            </a:r>
            <a:r>
              <a:rPr lang="en-US" sz="3200" dirty="0" err="1" smtClean="0"/>
              <a:t>Kualitas</a:t>
            </a:r>
            <a:r>
              <a:rPr lang="en-US" sz="3200" dirty="0" smtClean="0"/>
              <a:t> </a:t>
            </a:r>
            <a:r>
              <a:rPr lang="en-US" sz="3200" dirty="0" err="1" smtClean="0"/>
              <a:t>Udara</a:t>
            </a:r>
            <a:endParaRPr lang="en-US" sz="3200" dirty="0" smtClean="0"/>
          </a:p>
          <a:p>
            <a:pPr marL="514350" indent="-514350" algn="just" eaLnBrk="1" hangingPunct="1">
              <a:buFont typeface="+mj-lt"/>
              <a:buAutoNum type="arabicPeriod"/>
              <a:defRPr/>
            </a:pPr>
            <a:r>
              <a:rPr lang="en-US" sz="3200" dirty="0" err="1" smtClean="0"/>
              <a:t>Gangguan</a:t>
            </a:r>
            <a:r>
              <a:rPr lang="en-US" sz="3200" dirty="0" smtClean="0"/>
              <a:t> </a:t>
            </a:r>
            <a:r>
              <a:rPr lang="en-US" sz="3200" dirty="0" err="1" smtClean="0"/>
              <a:t>Suara</a:t>
            </a:r>
            <a:endParaRPr lang="en-US" sz="3200" dirty="0" smtClean="0"/>
          </a:p>
          <a:p>
            <a:pPr marL="514350" indent="-514350" algn="just" eaLnBrk="1" hangingPunct="1">
              <a:buFont typeface="+mj-lt"/>
              <a:buAutoNum type="arabicPeriod"/>
              <a:defRPr/>
            </a:pPr>
            <a:r>
              <a:rPr lang="en-US" sz="3200" dirty="0" err="1" smtClean="0"/>
              <a:t>Kesehatan</a:t>
            </a:r>
            <a:r>
              <a:rPr lang="en-US" sz="3200" dirty="0" smtClean="0"/>
              <a:t> Dan </a:t>
            </a:r>
            <a:r>
              <a:rPr lang="en-US" sz="3200" dirty="0" err="1" smtClean="0"/>
              <a:t>Keamanan</a:t>
            </a:r>
            <a:r>
              <a:rPr lang="en-US" sz="3200" dirty="0" smtClean="0"/>
              <a:t> </a:t>
            </a:r>
            <a:r>
              <a:rPr lang="en-US" sz="3200" dirty="0" err="1" smtClean="0"/>
              <a:t>Kerja</a:t>
            </a:r>
            <a:endParaRPr lang="en-US" sz="3200" dirty="0" smtClean="0"/>
          </a:p>
          <a:p>
            <a:pPr marL="514350" indent="-514350" algn="just" eaLnBrk="1" hangingPunct="1">
              <a:buFont typeface="+mj-lt"/>
              <a:buAutoNum type="arabicPeriod"/>
              <a:defRPr/>
            </a:pPr>
            <a:r>
              <a:rPr lang="en-US" sz="3200" dirty="0" err="1" smtClean="0"/>
              <a:t>Kebiasaan</a:t>
            </a:r>
            <a:r>
              <a:rPr lang="en-US" sz="3200" dirty="0" smtClean="0"/>
              <a:t> </a:t>
            </a:r>
            <a:r>
              <a:rPr lang="en-US" sz="3200" dirty="0" err="1" smtClean="0"/>
              <a:t>Bekerja</a:t>
            </a:r>
            <a:r>
              <a:rPr lang="en-US" sz="3200" dirty="0" smtClean="0"/>
              <a:t> </a:t>
            </a:r>
          </a:p>
          <a:p>
            <a:pPr marL="0" indent="0" algn="just" eaLnBrk="1" hangingPunct="1">
              <a:buFont typeface="Arial" panose="020B0604020202020204" pitchFamily="34" charset="0"/>
              <a:buNone/>
              <a:defRPr/>
            </a:pPr>
            <a:r>
              <a:rPr lang="en-US" b="1" dirty="0" err="1"/>
              <a:t>Aspek</a:t>
            </a:r>
            <a:r>
              <a:rPr lang="en-US" b="1" dirty="0"/>
              <a:t> </a:t>
            </a:r>
            <a:r>
              <a:rPr lang="en-US" b="1" dirty="0" err="1"/>
              <a:t>tersebut</a:t>
            </a:r>
            <a:r>
              <a:rPr lang="en-US" b="1" dirty="0"/>
              <a:t> </a:t>
            </a:r>
            <a:r>
              <a:rPr lang="en-US" b="1" dirty="0" err="1" smtClean="0"/>
              <a:t>sangat</a:t>
            </a:r>
            <a:r>
              <a:rPr lang="en-US" b="1" dirty="0" smtClean="0"/>
              <a:t> </a:t>
            </a:r>
            <a:r>
              <a:rPr lang="en-US" b="1" dirty="0" err="1"/>
              <a:t>sulit</a:t>
            </a:r>
            <a:r>
              <a:rPr lang="en-US" b="1" dirty="0"/>
              <a:t> </a:t>
            </a:r>
            <a:r>
              <a:rPr lang="en-US" b="1" dirty="0" err="1"/>
              <a:t>ditentukan</a:t>
            </a:r>
            <a:r>
              <a:rPr lang="en-US" b="1" dirty="0"/>
              <a:t> </a:t>
            </a:r>
            <a:r>
              <a:rPr lang="en-US" b="1" dirty="0" err="1"/>
              <a:t>standarnya</a:t>
            </a:r>
            <a:r>
              <a:rPr lang="en-US" b="1" dirty="0"/>
              <a:t>, </a:t>
            </a:r>
            <a:r>
              <a:rPr lang="en-US" b="1" dirty="0" err="1"/>
              <a:t>karena</a:t>
            </a:r>
            <a:r>
              <a:rPr lang="en-US" b="1" dirty="0"/>
              <a:t> </a:t>
            </a:r>
            <a:r>
              <a:rPr lang="en-US" b="1" dirty="0" err="1"/>
              <a:t>sangat</a:t>
            </a:r>
            <a:r>
              <a:rPr lang="en-US" b="1" dirty="0"/>
              <a:t> </a:t>
            </a:r>
            <a:r>
              <a:rPr lang="en-US" b="1" dirty="0" err="1" smtClean="0"/>
              <a:t>bersifat</a:t>
            </a:r>
            <a:r>
              <a:rPr lang="en-US" b="1" dirty="0" smtClean="0"/>
              <a:t> </a:t>
            </a:r>
            <a:r>
              <a:rPr lang="en-US" b="1" dirty="0" err="1" smtClean="0"/>
              <a:t>subjektif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8141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algn="just" eaLnBrk="1" hangingPunct="1">
              <a:buFont typeface="Calibri Light" panose="020F0302020204030204" pitchFamily="34" charset="0"/>
              <a:buAutoNum type="arabicPeriod"/>
            </a:pPr>
            <a:r>
              <a:rPr lang="en-US" sz="3600" dirty="0" err="1" smtClean="0"/>
              <a:t>Aspek</a:t>
            </a:r>
            <a:r>
              <a:rPr lang="en-US" sz="3600" dirty="0" smtClean="0"/>
              <a:t> </a:t>
            </a:r>
            <a:r>
              <a:rPr lang="en-US" sz="3600" dirty="0" err="1" smtClean="0"/>
              <a:t>Ergonomik</a:t>
            </a:r>
            <a:r>
              <a:rPr lang="en-US" sz="3600" dirty="0" smtClean="0"/>
              <a:t> Dari </a:t>
            </a:r>
            <a:r>
              <a:rPr lang="en-US" sz="3600" dirty="0" err="1" smtClean="0"/>
              <a:t>Tempat</a:t>
            </a:r>
            <a:r>
              <a:rPr lang="en-US" sz="3600" dirty="0" smtClean="0"/>
              <a:t> </a:t>
            </a:r>
            <a:r>
              <a:rPr lang="en-US" sz="3600" dirty="0" err="1" smtClean="0"/>
              <a:t>Kerja</a:t>
            </a:r>
            <a:endParaRPr lang="en-US" sz="3600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28650" y="1976717"/>
            <a:ext cx="8058150" cy="4666129"/>
          </a:xfrm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en-US" sz="2300" dirty="0" err="1" smtClean="0"/>
              <a:t>Aspek</a:t>
            </a:r>
            <a:r>
              <a:rPr lang="en-US" sz="2300" dirty="0" smtClean="0"/>
              <a:t> </a:t>
            </a:r>
            <a:r>
              <a:rPr lang="en-US" sz="2300" b="1" dirty="0" err="1" smtClean="0"/>
              <a:t>ergonomik</a:t>
            </a:r>
            <a:r>
              <a:rPr lang="en-US" sz="2300" dirty="0" smtClean="0"/>
              <a:t> </a:t>
            </a:r>
            <a:r>
              <a:rPr lang="en-US" sz="2300" dirty="0" err="1" smtClean="0"/>
              <a:t>biasanya</a:t>
            </a:r>
            <a:r>
              <a:rPr lang="en-US" sz="2300" dirty="0" smtClean="0"/>
              <a:t> </a:t>
            </a:r>
            <a:r>
              <a:rPr lang="en-US" sz="2300" dirty="0" err="1" smtClean="0"/>
              <a:t>penuh</a:t>
            </a:r>
            <a:r>
              <a:rPr lang="en-US" sz="2300" dirty="0" smtClean="0"/>
              <a:t> </a:t>
            </a:r>
            <a:r>
              <a:rPr lang="en-US" sz="2300" dirty="0" err="1" smtClean="0"/>
              <a:t>dengan</a:t>
            </a:r>
            <a:r>
              <a:rPr lang="en-US" sz="2300" dirty="0" smtClean="0"/>
              <a:t> </a:t>
            </a:r>
            <a:r>
              <a:rPr lang="en-US" sz="2300" b="1" dirty="0" err="1" smtClean="0"/>
              <a:t>informasi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kuantitatif</a:t>
            </a:r>
            <a:r>
              <a:rPr lang="en-US" sz="2300" b="1" dirty="0" smtClean="0"/>
              <a:t> </a:t>
            </a:r>
            <a:r>
              <a:rPr lang="en-US" sz="2300" dirty="0" smtClean="0"/>
              <a:t>(</a:t>
            </a:r>
            <a:r>
              <a:rPr lang="en-US" sz="2300" dirty="0" err="1" smtClean="0"/>
              <a:t>nilai</a:t>
            </a:r>
            <a:r>
              <a:rPr lang="en-US" sz="2300" dirty="0" smtClean="0"/>
              <a:t> yang </a:t>
            </a:r>
            <a:r>
              <a:rPr lang="en-US" sz="2300" dirty="0" err="1" smtClean="0"/>
              <a:t>dapat</a:t>
            </a:r>
            <a:r>
              <a:rPr lang="en-US" sz="2300" dirty="0" smtClean="0"/>
              <a:t> </a:t>
            </a:r>
            <a:r>
              <a:rPr lang="en-US" sz="2300" dirty="0" err="1" smtClean="0"/>
              <a:t>dihitung</a:t>
            </a:r>
            <a:r>
              <a:rPr lang="en-US" sz="2300" dirty="0" smtClean="0"/>
              <a:t>).</a:t>
            </a:r>
          </a:p>
          <a:p>
            <a:pPr algn="just" eaLnBrk="1" hangingPunct="1"/>
            <a:r>
              <a:rPr lang="en-US" sz="2300" dirty="0" err="1" smtClean="0"/>
              <a:t>Beberapa</a:t>
            </a:r>
            <a:r>
              <a:rPr lang="en-US" sz="2300" dirty="0" smtClean="0"/>
              <a:t> </a:t>
            </a:r>
            <a:r>
              <a:rPr lang="en-US" sz="2300" b="1" dirty="0" err="1" smtClean="0"/>
              <a:t>disiplin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ilmu</a:t>
            </a:r>
            <a:r>
              <a:rPr lang="en-US" sz="2300" b="1" dirty="0" smtClean="0"/>
              <a:t> </a:t>
            </a:r>
            <a:r>
              <a:rPr lang="en-US" sz="2300" dirty="0" err="1" smtClean="0"/>
              <a:t>sering</a:t>
            </a:r>
            <a:r>
              <a:rPr lang="en-US" sz="2300" dirty="0" smtClean="0"/>
              <a:t> </a:t>
            </a:r>
            <a:r>
              <a:rPr lang="en-US" sz="2300" dirty="0" err="1" smtClean="0"/>
              <a:t>dipakai</a:t>
            </a:r>
            <a:r>
              <a:rPr lang="en-US" sz="2300" dirty="0" smtClean="0"/>
              <a:t> </a:t>
            </a:r>
            <a:r>
              <a:rPr lang="en-US" sz="2300" b="1" dirty="0" smtClean="0"/>
              <a:t>para </a:t>
            </a:r>
            <a:r>
              <a:rPr lang="en-US" sz="2300" b="1" dirty="0" err="1" smtClean="0"/>
              <a:t>ahli</a:t>
            </a:r>
            <a:r>
              <a:rPr lang="en-US" sz="2300" b="1" dirty="0" smtClean="0"/>
              <a:t> </a:t>
            </a:r>
            <a:r>
              <a:rPr lang="en-US" sz="2300" dirty="0" err="1" smtClean="0"/>
              <a:t>perhitungkan</a:t>
            </a:r>
            <a:r>
              <a:rPr lang="en-US" sz="2300" dirty="0" smtClean="0"/>
              <a:t> </a:t>
            </a:r>
            <a:r>
              <a:rPr lang="en-US" sz="2300" dirty="0" err="1" smtClean="0"/>
              <a:t>aspek</a:t>
            </a:r>
            <a:r>
              <a:rPr lang="en-US" sz="2300" dirty="0" smtClean="0"/>
              <a:t> </a:t>
            </a:r>
            <a:r>
              <a:rPr lang="en-US" sz="2300" dirty="0" err="1" smtClean="0"/>
              <a:t>ergonomik</a:t>
            </a:r>
            <a:r>
              <a:rPr lang="en-US" sz="2300" dirty="0" smtClean="0"/>
              <a:t> </a:t>
            </a:r>
            <a:r>
              <a:rPr lang="en-US" sz="2300" dirty="0" err="1" smtClean="0"/>
              <a:t>antara</a:t>
            </a:r>
            <a:r>
              <a:rPr lang="en-US" sz="2300" dirty="0" smtClean="0"/>
              <a:t> lain </a:t>
            </a:r>
            <a:r>
              <a:rPr lang="en-US" sz="2300" b="1" dirty="0" err="1" smtClean="0"/>
              <a:t>Antropometrik</a:t>
            </a:r>
            <a:r>
              <a:rPr lang="en-US" sz="2300" b="1" dirty="0" smtClean="0"/>
              <a:t>.</a:t>
            </a:r>
          </a:p>
          <a:p>
            <a:pPr algn="just" eaLnBrk="1" hangingPunct="1"/>
            <a:r>
              <a:rPr lang="en-US" sz="2300" dirty="0" smtClean="0"/>
              <a:t> </a:t>
            </a:r>
            <a:r>
              <a:rPr lang="en-US" sz="2300" b="1" dirty="0" err="1" smtClean="0"/>
              <a:t>Antropometrik</a:t>
            </a:r>
            <a:r>
              <a:rPr lang="en-US" sz="2300" dirty="0" smtClean="0"/>
              <a:t> </a:t>
            </a:r>
            <a:r>
              <a:rPr lang="en-US" sz="2300" dirty="0" err="1" smtClean="0"/>
              <a:t>adalah</a:t>
            </a:r>
            <a:r>
              <a:rPr lang="en-US" sz="2300" dirty="0" smtClean="0"/>
              <a:t> </a:t>
            </a:r>
            <a:r>
              <a:rPr lang="en-US" sz="2300" dirty="0" err="1" smtClean="0"/>
              <a:t>bidang</a:t>
            </a:r>
            <a:r>
              <a:rPr lang="en-US" sz="2300" dirty="0" smtClean="0"/>
              <a:t> </a:t>
            </a:r>
            <a:r>
              <a:rPr lang="en-US" sz="2300" b="1" dirty="0" err="1" smtClean="0"/>
              <a:t>ilmu</a:t>
            </a:r>
            <a:r>
              <a:rPr lang="en-US" sz="2300" dirty="0" smtClean="0"/>
              <a:t> yang</a:t>
            </a:r>
            <a:br>
              <a:rPr lang="en-US" sz="2300" dirty="0" smtClean="0"/>
            </a:br>
            <a:r>
              <a:rPr lang="en-US" sz="2300" b="1" dirty="0" err="1" smtClean="0"/>
              <a:t>berhubungan</a:t>
            </a:r>
            <a:r>
              <a:rPr lang="en-US" sz="2300" dirty="0" smtClean="0"/>
              <a:t> </a:t>
            </a:r>
            <a:r>
              <a:rPr lang="en-US" sz="2300" dirty="0" err="1" smtClean="0"/>
              <a:t>dengan</a:t>
            </a:r>
            <a:r>
              <a:rPr lang="en-US" sz="2300" dirty="0" smtClean="0"/>
              <a:t> </a:t>
            </a:r>
            <a:r>
              <a:rPr lang="en-US" sz="2300" b="1" dirty="0" err="1" smtClean="0"/>
              <a:t>pengukuran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tubuh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manusia</a:t>
            </a:r>
            <a:r>
              <a:rPr lang="en-US" sz="2300" b="1" dirty="0" smtClean="0"/>
              <a:t> </a:t>
            </a:r>
            <a:r>
              <a:rPr lang="en-US" sz="2300" dirty="0" err="1" smtClean="0"/>
              <a:t>misalnya</a:t>
            </a:r>
            <a:r>
              <a:rPr lang="en-US" sz="2300" dirty="0" smtClean="0"/>
              <a:t> </a:t>
            </a:r>
            <a:r>
              <a:rPr lang="en-US" sz="2300" dirty="0" err="1" smtClean="0"/>
              <a:t>tinggi</a:t>
            </a:r>
            <a:r>
              <a:rPr lang="en-US" sz="2300" dirty="0" smtClean="0"/>
              <a:t> </a:t>
            </a:r>
            <a:r>
              <a:rPr lang="en-US" sz="2300" dirty="0" err="1" smtClean="0"/>
              <a:t>badan</a:t>
            </a:r>
            <a:r>
              <a:rPr lang="en-US" sz="2300" dirty="0" smtClean="0"/>
              <a:t>, </a:t>
            </a:r>
            <a:r>
              <a:rPr lang="en-US" sz="2300" dirty="0" err="1" smtClean="0"/>
              <a:t>jangkauan</a:t>
            </a:r>
            <a:r>
              <a:rPr lang="en-US" sz="2300" dirty="0" smtClean="0"/>
              <a:t> </a:t>
            </a:r>
            <a:r>
              <a:rPr lang="en-US" sz="2300" dirty="0" err="1" smtClean="0"/>
              <a:t>penglihatan</a:t>
            </a:r>
            <a:r>
              <a:rPr lang="en-US" sz="2300" dirty="0" smtClean="0"/>
              <a:t> </a:t>
            </a:r>
            <a:r>
              <a:rPr lang="en-US" sz="2300" dirty="0" err="1" smtClean="0"/>
              <a:t>penglihatan</a:t>
            </a:r>
            <a:r>
              <a:rPr lang="en-US" sz="2300" dirty="0" smtClean="0"/>
              <a:t> </a:t>
            </a:r>
            <a:r>
              <a:rPr lang="en-US" sz="2300" dirty="0" err="1" smtClean="0"/>
              <a:t>dan</a:t>
            </a:r>
            <a:r>
              <a:rPr lang="en-US" sz="2300" dirty="0" smtClean="0"/>
              <a:t> </a:t>
            </a:r>
            <a:r>
              <a:rPr lang="en-US" sz="2300" dirty="0" err="1" smtClean="0"/>
              <a:t>jangkauan</a:t>
            </a:r>
            <a:r>
              <a:rPr lang="en-US" sz="2300" dirty="0" smtClean="0"/>
              <a:t> </a:t>
            </a:r>
            <a:r>
              <a:rPr lang="en-US" sz="2300" dirty="0" err="1" smtClean="0"/>
              <a:t>tangan</a:t>
            </a:r>
            <a:r>
              <a:rPr lang="en-US" sz="2300" dirty="0" smtClean="0"/>
              <a:t>. </a:t>
            </a:r>
          </a:p>
          <a:p>
            <a:pPr algn="just" eaLnBrk="1" hangingPunct="1"/>
            <a:r>
              <a:rPr lang="en-US" sz="2300" dirty="0" err="1" smtClean="0"/>
              <a:t>Ini</a:t>
            </a:r>
            <a:r>
              <a:rPr lang="en-US" sz="2300" dirty="0" smtClean="0"/>
              <a:t> </a:t>
            </a:r>
            <a:r>
              <a:rPr lang="en-US" sz="2300" b="1" dirty="0" err="1" smtClean="0"/>
              <a:t>dapat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dipakai</a:t>
            </a:r>
            <a:r>
              <a:rPr lang="en-US" sz="2300" b="1" dirty="0" smtClean="0"/>
              <a:t> </a:t>
            </a:r>
            <a:r>
              <a:rPr lang="en-US" sz="2300" dirty="0" err="1" smtClean="0"/>
              <a:t>untuk</a:t>
            </a:r>
            <a:r>
              <a:rPr lang="en-US" sz="2300" dirty="0" smtClean="0"/>
              <a:t> </a:t>
            </a:r>
            <a:r>
              <a:rPr lang="en-US" sz="2300" b="1" dirty="0" err="1" smtClean="0"/>
              <a:t>mendesain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tempat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duduk</a:t>
            </a:r>
            <a:r>
              <a:rPr lang="en-US" sz="2300" b="1" dirty="0" smtClean="0"/>
              <a:t> </a:t>
            </a:r>
            <a:r>
              <a:rPr lang="en-US" sz="2300" dirty="0" smtClean="0"/>
              <a:t>yang </a:t>
            </a:r>
            <a:r>
              <a:rPr lang="en-US" sz="2300" b="1" dirty="0" err="1" smtClean="0"/>
              <a:t>nyaman</a:t>
            </a:r>
            <a:r>
              <a:rPr lang="en-US" sz="2300" b="1" dirty="0" smtClean="0"/>
              <a:t>, </a:t>
            </a:r>
            <a:r>
              <a:rPr lang="en-US" sz="2300" b="1" dirty="0" err="1" smtClean="0"/>
              <a:t>posisi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tangan</a:t>
            </a:r>
            <a:r>
              <a:rPr lang="en-US" sz="2300" b="1" dirty="0" smtClean="0"/>
              <a:t> di keyboard</a:t>
            </a:r>
            <a:r>
              <a:rPr lang="en-US" sz="2300" dirty="0" smtClean="0"/>
              <a:t> yang </a:t>
            </a:r>
            <a:r>
              <a:rPr lang="en-US" sz="2300" dirty="0" err="1" smtClean="0"/>
              <a:t>nyaman</a:t>
            </a:r>
            <a:r>
              <a:rPr lang="en-US" sz="2300" dirty="0" smtClean="0"/>
              <a:t> </a:t>
            </a:r>
            <a:r>
              <a:rPr lang="en-US" sz="2300" dirty="0" err="1" smtClean="0"/>
              <a:t>dsb</a:t>
            </a:r>
            <a:endParaRPr lang="en-US" sz="2300" dirty="0" smtClean="0"/>
          </a:p>
          <a:p>
            <a:pPr algn="just" eaLnBrk="1" hangingPunct="1"/>
            <a:r>
              <a:rPr lang="en-US" sz="2300" dirty="0" err="1" smtClean="0"/>
              <a:t>Misal</a:t>
            </a:r>
            <a:r>
              <a:rPr lang="en-US" sz="2300" dirty="0" smtClean="0"/>
              <a:t> : </a:t>
            </a:r>
            <a:r>
              <a:rPr lang="en-US" sz="2300" b="1" dirty="0" err="1" smtClean="0"/>
              <a:t>Pekerjaan</a:t>
            </a:r>
            <a:r>
              <a:rPr lang="en-US" sz="2300" dirty="0" smtClean="0"/>
              <a:t> </a:t>
            </a:r>
            <a:r>
              <a:rPr lang="en-US" sz="2300" dirty="0" err="1" smtClean="0"/>
              <a:t>banyak</a:t>
            </a:r>
            <a:r>
              <a:rPr lang="en-US" sz="2300" dirty="0" smtClean="0"/>
              <a:t> </a:t>
            </a:r>
            <a:r>
              <a:rPr lang="en-US" sz="2300" b="1" dirty="0" err="1" smtClean="0"/>
              <a:t>melakukan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pemasukan</a:t>
            </a:r>
            <a:r>
              <a:rPr lang="en-US" sz="2300" b="1" dirty="0" smtClean="0"/>
              <a:t> data</a:t>
            </a:r>
            <a:r>
              <a:rPr lang="en-US" sz="2300" dirty="0" smtClean="0"/>
              <a:t> (data entry) </a:t>
            </a:r>
            <a:r>
              <a:rPr lang="en-US" sz="2300" dirty="0" err="1" smtClean="0"/>
              <a:t>lebih</a:t>
            </a:r>
            <a:r>
              <a:rPr lang="en-US" sz="2300" dirty="0" smtClean="0"/>
              <a:t> </a:t>
            </a:r>
            <a:r>
              <a:rPr lang="en-US" sz="2300" b="1" dirty="0" err="1" smtClean="0"/>
              <a:t>berorientasi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pada</a:t>
            </a:r>
            <a:r>
              <a:rPr lang="en-US" sz="2300" b="1" dirty="0" smtClean="0"/>
              <a:t> </a:t>
            </a:r>
            <a:r>
              <a:rPr lang="en-US" sz="2300" b="1" i="1" dirty="0" smtClean="0"/>
              <a:t>hard copy</a:t>
            </a:r>
            <a:r>
              <a:rPr lang="en-US" sz="2300" dirty="0" smtClean="0"/>
              <a:t>, </a:t>
            </a:r>
            <a:r>
              <a:rPr lang="en-US" sz="2300" dirty="0" err="1" smtClean="0"/>
              <a:t>sehingga</a:t>
            </a:r>
            <a:r>
              <a:rPr lang="en-US" sz="2300" dirty="0" smtClean="0"/>
              <a:t> </a:t>
            </a:r>
            <a:r>
              <a:rPr lang="en-US" sz="2300" b="1" dirty="0" smtClean="0"/>
              <a:t>operator </a:t>
            </a:r>
            <a:r>
              <a:rPr lang="en-US" sz="2300" b="1" dirty="0" err="1" smtClean="0"/>
              <a:t>lebih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banyak</a:t>
            </a:r>
            <a:r>
              <a:rPr lang="en-US" sz="2300" dirty="0" smtClean="0"/>
              <a:t> </a:t>
            </a:r>
            <a:r>
              <a:rPr lang="en-US" sz="2300" dirty="0" err="1" smtClean="0"/>
              <a:t>melakukan</a:t>
            </a:r>
            <a:r>
              <a:rPr lang="en-US" sz="2300" dirty="0" smtClean="0"/>
              <a:t> </a:t>
            </a:r>
            <a:r>
              <a:rPr lang="en-US" sz="2300" b="1" dirty="0" err="1" smtClean="0"/>
              <a:t>pengetikan</a:t>
            </a:r>
            <a:r>
              <a:rPr lang="en-US" sz="2300" dirty="0" smtClean="0"/>
              <a:t> </a:t>
            </a:r>
            <a:r>
              <a:rPr lang="en-US" sz="2300" b="1" dirty="0" err="1" smtClean="0"/>
              <a:t>dibandingkan</a:t>
            </a:r>
            <a:r>
              <a:rPr lang="en-US" sz="2300" dirty="0" smtClean="0"/>
              <a:t> </a:t>
            </a:r>
            <a:r>
              <a:rPr lang="en-US" sz="2300" dirty="0" err="1" smtClean="0"/>
              <a:t>dengan</a:t>
            </a:r>
            <a:r>
              <a:rPr lang="en-US" sz="2300" dirty="0" smtClean="0"/>
              <a:t> </a:t>
            </a:r>
            <a:r>
              <a:rPr lang="en-US" sz="2300" b="1" dirty="0" err="1" smtClean="0"/>
              <a:t>melihat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ke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layar</a:t>
            </a:r>
            <a:endParaRPr lang="en-US" sz="2300" b="1" dirty="0" smtClean="0"/>
          </a:p>
        </p:txBody>
      </p:sp>
    </p:spTree>
    <p:extLst>
      <p:ext uri="{BB962C8B-B14F-4D97-AF65-F5344CB8AC3E}">
        <p14:creationId xmlns:p14="http://schemas.microsoft.com/office/powerpoint/2010/main" val="370843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just" eaLnBrk="1" hangingPunct="1"/>
            <a:r>
              <a:rPr lang="en-US" sz="3600" dirty="0" err="1" smtClean="0"/>
              <a:t>Keluhan-keluhan</a:t>
            </a:r>
            <a:r>
              <a:rPr lang="en-US" sz="3600" dirty="0" smtClean="0"/>
              <a:t> </a:t>
            </a:r>
            <a:r>
              <a:rPr lang="en-US" sz="3600" dirty="0" err="1" smtClean="0"/>
              <a:t>fisik</a:t>
            </a:r>
            <a:r>
              <a:rPr lang="en-US" sz="3600" dirty="0" smtClean="0"/>
              <a:t>, </a:t>
            </a:r>
            <a:r>
              <a:rPr lang="en-US" sz="3600" dirty="0" err="1" smtClean="0"/>
              <a:t>faktor</a:t>
            </a:r>
            <a:r>
              <a:rPr lang="en-US" sz="3600" dirty="0" smtClean="0"/>
              <a:t> </a:t>
            </a:r>
            <a:r>
              <a:rPr lang="en-US" sz="3600" dirty="0" err="1" smtClean="0"/>
              <a:t>penyebab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saran </a:t>
            </a:r>
            <a:r>
              <a:rPr lang="en-US" sz="3600" dirty="0" err="1" smtClean="0"/>
              <a:t>pemecahannya</a:t>
            </a:r>
            <a:endParaRPr lang="en-US" sz="3600" dirty="0" smtClean="0"/>
          </a:p>
        </p:txBody>
      </p:sp>
      <p:pic>
        <p:nvPicPr>
          <p:cNvPr id="1945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863" y="1544638"/>
            <a:ext cx="5672137" cy="531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996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algn="just" eaLnBrk="1" hangingPunct="1">
              <a:buFont typeface="Calibri Light" panose="020F0302020204030204" pitchFamily="34" charset="0"/>
              <a:buAutoNum type="arabicPeriod" startAt="2"/>
            </a:pPr>
            <a:r>
              <a:rPr lang="en-US" sz="3600" smtClean="0"/>
              <a:t>Pencahayaan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628650" y="1999971"/>
            <a:ext cx="7886700" cy="4351337"/>
          </a:xfrm>
        </p:spPr>
        <p:txBody>
          <a:bodyPr/>
          <a:lstStyle/>
          <a:p>
            <a:pPr marL="0" indent="0" algn="just" eaLnBrk="1" hangingPunct="1">
              <a:buFont typeface="Arial" panose="020B0604020202020204" pitchFamily="34" charset="0"/>
              <a:buNone/>
            </a:pPr>
            <a:r>
              <a:rPr lang="en-US" sz="2400" b="1" dirty="0" err="1" smtClean="0"/>
              <a:t>Ruang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kerja</a:t>
            </a:r>
            <a:r>
              <a:rPr lang="en-US" sz="2400" dirty="0" smtClean="0"/>
              <a:t> yang </a:t>
            </a:r>
            <a:r>
              <a:rPr lang="en-US" sz="2400" b="1" dirty="0" err="1" smtClean="0"/>
              <a:t>banyak</a:t>
            </a:r>
            <a:r>
              <a:rPr lang="en-US" sz="2400" dirty="0" smtClean="0"/>
              <a:t> </a:t>
            </a:r>
            <a:r>
              <a:rPr lang="en-US" sz="2400" b="1" dirty="0" err="1" smtClean="0"/>
              <a:t>menggunakan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layar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tampilan</a:t>
            </a:r>
            <a:r>
              <a:rPr lang="en-US" sz="2400" dirty="0" smtClean="0"/>
              <a:t>, </a:t>
            </a:r>
            <a:r>
              <a:rPr lang="en-US" sz="2400" b="1" dirty="0" err="1" smtClean="0"/>
              <a:t>kilau</a:t>
            </a:r>
            <a:r>
              <a:rPr lang="en-US" sz="2400" dirty="0" smtClean="0"/>
              <a:t> yang </a:t>
            </a:r>
            <a:r>
              <a:rPr lang="en-US" sz="2400" b="1" dirty="0" err="1" smtClean="0"/>
              <a:t>ditimbulkan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b="1" dirty="0" err="1" smtClean="0"/>
              <a:t>layar</a:t>
            </a:r>
            <a:r>
              <a:rPr lang="en-US" sz="2400" dirty="0" smtClean="0"/>
              <a:t> 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b="1" dirty="0" err="1" smtClean="0"/>
              <a:t>mengganggu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kenyamanan</a:t>
            </a:r>
            <a:r>
              <a:rPr lang="en-US" sz="2400" dirty="0" smtClean="0"/>
              <a:t> </a:t>
            </a:r>
            <a:r>
              <a:rPr lang="en-US" sz="2400" dirty="0" err="1" smtClean="0"/>
              <a:t>pengguna</a:t>
            </a:r>
            <a:r>
              <a:rPr lang="en-US" sz="2400" dirty="0" smtClean="0"/>
              <a:t> </a:t>
            </a:r>
            <a:r>
              <a:rPr lang="en-US" sz="2400" dirty="0" err="1" smtClean="0"/>
              <a:t>komputer</a:t>
            </a:r>
            <a:r>
              <a:rPr lang="en-US" sz="2400" dirty="0" smtClean="0"/>
              <a:t>.  </a:t>
            </a:r>
          </a:p>
          <a:p>
            <a:pPr marL="0" indent="0" algn="just" eaLnBrk="1" hangingPunct="1">
              <a:buFont typeface="Arial" panose="020B0604020202020204" pitchFamily="34" charset="0"/>
              <a:buNone/>
            </a:pPr>
            <a:r>
              <a:rPr lang="en-US" sz="2400" b="1" dirty="0" err="1" smtClean="0"/>
              <a:t>Tujuan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utama</a:t>
            </a:r>
            <a:r>
              <a:rPr lang="en-US" sz="2400" b="1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perancangan</a:t>
            </a:r>
            <a:r>
              <a:rPr lang="en-US" sz="2400" dirty="0" smtClean="0"/>
              <a:t> </a:t>
            </a:r>
            <a:r>
              <a:rPr lang="en-US" sz="2400" dirty="0" err="1" smtClean="0"/>
              <a:t>pencahayaan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: </a:t>
            </a:r>
          </a:p>
          <a:p>
            <a:pPr marL="0" indent="0" algn="just" eaLnBrk="1" hangingPunct="1">
              <a:buFont typeface="Arial" panose="020B0604020202020204" pitchFamily="34" charset="0"/>
              <a:buNone/>
            </a:pP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mencegah</a:t>
            </a:r>
            <a:r>
              <a:rPr lang="en-US" sz="2400" dirty="0" smtClean="0"/>
              <a:t> </a:t>
            </a:r>
            <a:r>
              <a:rPr lang="en-US" sz="2400" dirty="0" err="1" smtClean="0"/>
              <a:t>berbagai</a:t>
            </a:r>
            <a:r>
              <a:rPr lang="en-US" sz="2400" dirty="0" smtClean="0"/>
              <a:t> </a:t>
            </a:r>
            <a:r>
              <a:rPr lang="en-US" sz="2400" dirty="0" err="1" smtClean="0"/>
              <a:t>keluhan</a:t>
            </a:r>
            <a:r>
              <a:rPr lang="en-US" sz="2400" dirty="0" smtClean="0"/>
              <a:t> visual,</a:t>
            </a:r>
          </a:p>
          <a:p>
            <a:pPr marL="971550" lvl="1" indent="-514350" algn="just" eaLnBrk="1" hangingPunct="1">
              <a:buFont typeface="Calibri Light" panose="020F0302020204030204" pitchFamily="34" charset="0"/>
              <a:buAutoNum type="arabicPeriod"/>
            </a:pPr>
            <a:r>
              <a:rPr lang="en-US" sz="2000" b="1" dirty="0" err="1" smtClean="0"/>
              <a:t>Menghindari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pengguna</a:t>
            </a:r>
            <a:r>
              <a:rPr lang="en-US" sz="2000" b="1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b="1" dirty="0" err="1" smtClean="0"/>
              <a:t>cahaya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terang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langsung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atau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pantulan</a:t>
            </a:r>
            <a:endParaRPr lang="en-US" sz="2000" b="1" dirty="0" smtClean="0"/>
          </a:p>
          <a:p>
            <a:pPr marL="971550" lvl="1" indent="-514350" algn="just" eaLnBrk="1" hangingPunct="1">
              <a:buFont typeface="Calibri Light" panose="020F0302020204030204" pitchFamily="34" charset="0"/>
              <a:buAutoNum type="arabicPeriod"/>
            </a:pPr>
            <a:r>
              <a:rPr lang="en-US" sz="2000" b="1" dirty="0" err="1" smtClean="0"/>
              <a:t>Memperoleh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keseimbangan</a:t>
            </a:r>
            <a:r>
              <a:rPr lang="en-US" sz="2000" b="1" dirty="0" smtClean="0"/>
              <a:t> </a:t>
            </a:r>
            <a:r>
              <a:rPr lang="en-US" sz="2000" dirty="0" err="1" smtClean="0"/>
              <a:t>antara</a:t>
            </a:r>
            <a:r>
              <a:rPr lang="en-US" sz="2000" dirty="0" smtClean="0"/>
              <a:t> </a:t>
            </a:r>
            <a:r>
              <a:rPr lang="en-US" sz="2000" b="1" dirty="0" err="1" smtClean="0"/>
              <a:t>kecerahan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layar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tampilan</a:t>
            </a:r>
            <a:r>
              <a:rPr lang="en-US" sz="2000" b="1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b="1" dirty="0" err="1" smtClean="0"/>
              <a:t>kecerahan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ada</a:t>
            </a:r>
            <a:r>
              <a:rPr lang="en-US" sz="2000" dirty="0" smtClean="0"/>
              <a:t> di </a:t>
            </a:r>
            <a:r>
              <a:rPr lang="en-US" sz="2000" b="1" dirty="0" err="1" smtClean="0"/>
              <a:t>depan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pengguna</a:t>
            </a:r>
            <a:endParaRPr lang="en-US" sz="2000" b="1" dirty="0" smtClean="0"/>
          </a:p>
          <a:p>
            <a:pPr marL="971550" lvl="1" indent="-514350" algn="just" eaLnBrk="1" hangingPunct="1">
              <a:buFont typeface="Calibri Light" panose="020F0302020204030204" pitchFamily="34" charset="0"/>
              <a:buAutoNum type="arabicPeriod"/>
            </a:pPr>
            <a:r>
              <a:rPr lang="en-US" sz="2000" b="1" dirty="0" err="1" smtClean="0"/>
              <a:t>Menghindari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cahaya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langsung</a:t>
            </a:r>
            <a:r>
              <a:rPr lang="en-US" sz="2000" b="1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b="1" dirty="0" err="1" smtClean="0"/>
              <a:t>pantulan</a:t>
            </a:r>
            <a:r>
              <a:rPr lang="en-US" sz="2000" b="1" dirty="0" smtClean="0"/>
              <a:t> yang </a:t>
            </a:r>
            <a:r>
              <a:rPr lang="en-US" sz="2000" b="1" dirty="0" err="1" smtClean="0"/>
              <a:t>tepat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mengenai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layar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40725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algn="just" eaLnBrk="1" hangingPunct="1">
              <a:buFont typeface="Calibri Light" panose="020F0302020204030204" pitchFamily="34" charset="0"/>
              <a:buAutoNum type="arabicPeriod" startAt="3"/>
            </a:pPr>
            <a:r>
              <a:rPr lang="en-US" sz="3600" smtClean="0"/>
              <a:t>Suhu Dan Kualitas Udara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628650" y="1999971"/>
            <a:ext cx="7886700" cy="4351337"/>
          </a:xfrm>
        </p:spPr>
        <p:txBody>
          <a:bodyPr/>
          <a:lstStyle/>
          <a:p>
            <a:pPr marL="355600" indent="-355600" algn="just" eaLnBrk="1" hangingPunct="1"/>
            <a:r>
              <a:rPr lang="en-US" sz="2400" b="1" dirty="0" err="1" smtClean="0"/>
              <a:t>Pemakaian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komputer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b="1" dirty="0" err="1" smtClean="0"/>
              <a:t>jumlah</a:t>
            </a:r>
            <a:r>
              <a:rPr lang="en-US" sz="2400" dirty="0" smtClean="0"/>
              <a:t> yang </a:t>
            </a:r>
            <a:r>
              <a:rPr lang="en-US" sz="2400" b="1" dirty="0" err="1" smtClean="0"/>
              <a:t>besar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menimbulkan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panas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tambahan</a:t>
            </a:r>
            <a:r>
              <a:rPr lang="en-US" sz="2400" b="1" dirty="0" smtClean="0"/>
              <a:t> di </a:t>
            </a:r>
            <a:r>
              <a:rPr lang="en-US" sz="2400" b="1" dirty="0" err="1" smtClean="0"/>
              <a:t>ruang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kerja</a:t>
            </a:r>
            <a:r>
              <a:rPr lang="en-US" sz="2400" dirty="0" smtClean="0"/>
              <a:t>.</a:t>
            </a:r>
          </a:p>
          <a:p>
            <a:pPr marL="355600" indent="-355600" algn="just" eaLnBrk="1" hangingPunct="1"/>
            <a:r>
              <a:rPr lang="en-US" sz="2400" b="1" dirty="0" err="1" smtClean="0"/>
              <a:t>Isu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mengenai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panas</a:t>
            </a:r>
            <a:r>
              <a:rPr lang="en-US" sz="2400" dirty="0" smtClean="0"/>
              <a:t> yang </a:t>
            </a:r>
            <a:r>
              <a:rPr lang="en-US" sz="2400" b="1" dirty="0" err="1" smtClean="0"/>
              <a:t>ditambahkan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oleh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komputer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penting</a:t>
            </a:r>
            <a:r>
              <a:rPr lang="en-US" sz="2400" dirty="0" smtClean="0"/>
              <a:t>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b="1" dirty="0" err="1" smtClean="0"/>
              <a:t>perubahan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suhu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udara</a:t>
            </a:r>
            <a:r>
              <a:rPr lang="en-US" sz="2400" b="1" dirty="0" smtClean="0"/>
              <a:t> </a:t>
            </a:r>
            <a:r>
              <a:rPr lang="en-US" sz="2400" dirty="0" smtClean="0"/>
              <a:t>yang </a:t>
            </a:r>
            <a:r>
              <a:rPr lang="en-US" sz="2400" b="1" dirty="0" err="1" smtClean="0"/>
              <a:t>sedikit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saja</a:t>
            </a:r>
            <a:r>
              <a:rPr lang="en-US" sz="2400" b="1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b="1" dirty="0" err="1" smtClean="0"/>
              <a:t>mempengaruhi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kinerja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seseorang</a:t>
            </a:r>
            <a:r>
              <a:rPr lang="en-US" sz="2400" dirty="0" smtClean="0"/>
              <a:t> </a:t>
            </a:r>
          </a:p>
          <a:p>
            <a:pPr marL="355600" indent="-355600" algn="just" eaLnBrk="1" hangingPunct="1"/>
            <a:r>
              <a:rPr lang="en-US" sz="2400" dirty="0" smtClean="0"/>
              <a:t>Salah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b="1" dirty="0" err="1" smtClean="0"/>
              <a:t>cara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untuk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mengendalikan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suhu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udara</a:t>
            </a:r>
            <a:r>
              <a:rPr lang="en-US" sz="2400" b="1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memasang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pengontrol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suhu</a:t>
            </a:r>
            <a:r>
              <a:rPr lang="en-US" sz="2400" b="1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kelembaba</a:t>
            </a:r>
            <a:r>
              <a:rPr lang="id-ID" sz="2400" b="1" dirty="0" smtClean="0"/>
              <a:t>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udara</a:t>
            </a:r>
            <a:r>
              <a:rPr lang="en-US" sz="2400" b="1" dirty="0" smtClean="0"/>
              <a:t> </a:t>
            </a:r>
            <a:r>
              <a:rPr lang="en-US" sz="2400" dirty="0" smtClean="0"/>
              <a:t>di </a:t>
            </a:r>
            <a:r>
              <a:rPr lang="en-US" sz="2400" dirty="0" err="1" smtClean="0"/>
              <a:t>ruang</a:t>
            </a:r>
            <a:r>
              <a:rPr lang="en-US" sz="2400" dirty="0" smtClean="0"/>
              <a:t> </a:t>
            </a:r>
            <a:r>
              <a:rPr lang="en-US" sz="2400" dirty="0" err="1" smtClean="0"/>
              <a:t>kerja</a:t>
            </a:r>
            <a:r>
              <a:rPr lang="en-US" sz="2400" dirty="0" smtClean="0"/>
              <a:t>. </a:t>
            </a:r>
          </a:p>
          <a:p>
            <a:pPr marL="355600" indent="-355600" algn="just" eaLnBrk="1" hangingPunct="1"/>
            <a:r>
              <a:rPr lang="en-US" sz="2400" b="1" dirty="0" err="1" smtClean="0"/>
              <a:t>Selain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suhu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kelembaban</a:t>
            </a:r>
            <a:r>
              <a:rPr lang="en-US" sz="2400" dirty="0" smtClean="0"/>
              <a:t>, </a:t>
            </a:r>
            <a:r>
              <a:rPr lang="en-US" sz="2400" b="1" dirty="0" err="1" smtClean="0"/>
              <a:t>tipe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kualitas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penyaring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udara</a:t>
            </a:r>
            <a:r>
              <a:rPr lang="en-US" sz="2400" b="1" dirty="0" smtClean="0"/>
              <a:t> </a:t>
            </a:r>
            <a:r>
              <a:rPr lang="en-US" sz="2400" dirty="0" smtClean="0"/>
              <a:t>yang </a:t>
            </a:r>
            <a:r>
              <a:rPr lang="en-US" sz="2400" dirty="0" err="1" smtClean="0"/>
              <a:t>dipasang</a:t>
            </a:r>
            <a:r>
              <a:rPr lang="en-US" sz="2400" dirty="0" smtClean="0"/>
              <a:t> </a:t>
            </a:r>
            <a:r>
              <a:rPr lang="en-US" sz="2400" b="1" dirty="0" smtClean="0"/>
              <a:t>di </a:t>
            </a:r>
            <a:r>
              <a:rPr lang="en-US" sz="2400" b="1" dirty="0" err="1" smtClean="0"/>
              <a:t>ruang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kerja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juga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mempengaruhi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kinerja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karyawan</a:t>
            </a:r>
            <a:r>
              <a:rPr lang="en-US" sz="24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586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algn="just" eaLnBrk="1" hangingPunct="1">
              <a:buFont typeface="Calibri Light" panose="020F0302020204030204" pitchFamily="34" charset="0"/>
              <a:buAutoNum type="arabicPeriod" startAt="4"/>
            </a:pPr>
            <a:r>
              <a:rPr lang="en-US" sz="3600" smtClean="0"/>
              <a:t>Gangguan Suara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628650" y="1949636"/>
            <a:ext cx="7886700" cy="4351338"/>
          </a:xfrm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en-US" sz="2400" b="1" dirty="0" err="1" smtClean="0"/>
              <a:t>Adanya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suara</a:t>
            </a:r>
            <a:r>
              <a:rPr lang="en-US" sz="2400" b="1" dirty="0" smtClean="0"/>
              <a:t> </a:t>
            </a:r>
            <a:r>
              <a:rPr lang="en-US" sz="2400" dirty="0" smtClean="0"/>
              <a:t>di </a:t>
            </a:r>
            <a:r>
              <a:rPr lang="en-US" sz="2400" b="1" dirty="0" err="1" smtClean="0"/>
              <a:t>ruang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kerja</a:t>
            </a:r>
            <a:r>
              <a:rPr lang="en-US" sz="2400" b="1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b="1" dirty="0" err="1" smtClean="0"/>
              <a:t>berpengaruh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positif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negatif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dalam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kerja</a:t>
            </a:r>
            <a:r>
              <a:rPr lang="en-US" sz="2400" dirty="0" smtClean="0"/>
              <a:t>.</a:t>
            </a:r>
          </a:p>
          <a:p>
            <a:pPr algn="just" eaLnBrk="1" hangingPunct="1"/>
            <a:r>
              <a:rPr lang="en-US" sz="2400" dirty="0" err="1" smtClean="0"/>
              <a:t>Seringkali</a:t>
            </a:r>
            <a:r>
              <a:rPr lang="en-US" sz="2400" dirty="0" smtClean="0"/>
              <a:t>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sadar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adanya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suara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tetap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berlebihan</a:t>
            </a:r>
            <a:r>
              <a:rPr lang="en-US" sz="2400" dirty="0" smtClean="0"/>
              <a:t>. </a:t>
            </a:r>
          </a:p>
          <a:p>
            <a:pPr algn="just" eaLnBrk="1" hangingPunct="1"/>
            <a:r>
              <a:rPr lang="en-US" sz="2400" dirty="0" err="1" smtClean="0"/>
              <a:t>Tetapi</a:t>
            </a:r>
            <a:r>
              <a:rPr lang="en-US" sz="2400" dirty="0" smtClean="0"/>
              <a:t>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menjadi</a:t>
            </a:r>
            <a:r>
              <a:rPr lang="en-US" sz="2400" b="1" dirty="0" smtClean="0"/>
              <a:t> stress </a:t>
            </a:r>
            <a:r>
              <a:rPr lang="en-US" sz="2400" b="1" dirty="0" err="1" smtClean="0"/>
              <a:t>dengan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suara</a:t>
            </a:r>
            <a:r>
              <a:rPr lang="en-US" sz="2400" b="1" dirty="0" smtClean="0"/>
              <a:t> yang </a:t>
            </a:r>
            <a:r>
              <a:rPr lang="en-US" sz="2400" b="1" dirty="0" err="1" smtClean="0"/>
              <a:t>cukup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keras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atau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tibatiba</a:t>
            </a:r>
            <a:r>
              <a:rPr lang="en-US" sz="2400" dirty="0" smtClean="0"/>
              <a:t>.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b="1" dirty="0" err="1" smtClean="0"/>
              <a:t>suara</a:t>
            </a:r>
            <a:r>
              <a:rPr lang="en-US" sz="2400" b="1" dirty="0" smtClean="0"/>
              <a:t> yang </a:t>
            </a:r>
            <a:r>
              <a:rPr lang="en-US" sz="2400" b="1" dirty="0" err="1" smtClean="0"/>
              <a:t>mengalami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perubahan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keras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tinggi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rendahnya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suara</a:t>
            </a:r>
            <a:r>
              <a:rPr lang="en-US" sz="2400" b="1" dirty="0" smtClean="0"/>
              <a:t> (</a:t>
            </a:r>
            <a:r>
              <a:rPr lang="en-US" sz="2400" b="1" i="1" dirty="0" smtClean="0"/>
              <a:t>transient sound</a:t>
            </a:r>
            <a:r>
              <a:rPr lang="en-US" sz="2400" b="1" dirty="0" smtClean="0"/>
              <a:t>).</a:t>
            </a:r>
          </a:p>
          <a:p>
            <a:pPr algn="just" eaLnBrk="1" hangingPunct="1"/>
            <a:r>
              <a:rPr lang="en-US" sz="2400" b="1" dirty="0" err="1" smtClean="0"/>
              <a:t>Suara</a:t>
            </a:r>
            <a:r>
              <a:rPr lang="en-US" sz="2400" dirty="0" smtClean="0"/>
              <a:t> </a:t>
            </a:r>
            <a:r>
              <a:rPr lang="en-US" sz="2400" dirty="0" err="1" smtClean="0"/>
              <a:t>mempengaruhi</a:t>
            </a:r>
            <a:r>
              <a:rPr lang="en-US" sz="2400" dirty="0" smtClean="0"/>
              <a:t> </a:t>
            </a:r>
            <a:r>
              <a:rPr lang="en-US" sz="2400" b="1" dirty="0" err="1" smtClean="0"/>
              <a:t>konsentrasi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tingkat</a:t>
            </a:r>
            <a:r>
              <a:rPr lang="en-US" sz="2400" b="1" dirty="0" smtClean="0"/>
              <a:t> stress </a:t>
            </a:r>
            <a:r>
              <a:rPr lang="en-US" sz="2400" b="1" dirty="0" err="1" smtClean="0"/>
              <a:t>manusia</a:t>
            </a:r>
            <a:r>
              <a:rPr lang="en-US" sz="2400" b="1" dirty="0" smtClean="0"/>
              <a:t>.</a:t>
            </a:r>
          </a:p>
          <a:p>
            <a:pPr algn="just" eaLnBrk="1" hangingPunct="1"/>
            <a:r>
              <a:rPr lang="en-US" sz="2400" b="1" dirty="0" err="1" smtClean="0"/>
              <a:t>Dalam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kondisi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khusus</a:t>
            </a:r>
            <a:r>
              <a:rPr lang="en-US" sz="2400" dirty="0" smtClean="0"/>
              <a:t>, </a:t>
            </a:r>
            <a:r>
              <a:rPr lang="en-US" sz="2400" dirty="0" err="1" smtClean="0"/>
              <a:t>masalah</a:t>
            </a:r>
            <a:r>
              <a:rPr lang="en-US" sz="2400" dirty="0" smtClean="0"/>
              <a:t> </a:t>
            </a:r>
            <a:r>
              <a:rPr lang="en-US" sz="2400" b="1" dirty="0" err="1" smtClean="0"/>
              <a:t>suara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dapat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diatasi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dengan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menggunakan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penutup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telinga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atau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memberikan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pengontrol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akustik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dalam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ruang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kerja</a:t>
            </a:r>
            <a:r>
              <a:rPr lang="en-US" sz="24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160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0</a:t>
            </a:r>
            <a:r>
              <a:rPr lang="id-ID" b="1" dirty="0" smtClean="0"/>
              <a:t>1</a:t>
            </a:r>
            <a:r>
              <a:rPr lang="en-US" b="1" dirty="0" smtClean="0"/>
              <a:t>. </a:t>
            </a:r>
            <a:r>
              <a:rPr lang="id-ID" b="1" dirty="0" smtClean="0"/>
              <a:t>Pendahuluan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  <a:hlinkClick r:id="rId2" action="ppaction://hlinksldjump"/>
              </a:rPr>
              <a:t>Ruang Lingkup Interaksi Manusia dan Komputer</a:t>
            </a:r>
            <a:endParaRPr lang="id-ID" dirty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  <a:hlinkClick r:id="rId3" action="ppaction://hlinksldjump"/>
              </a:rPr>
              <a:t>Faktor Manusia</a:t>
            </a:r>
            <a:endParaRPr lang="id-ID" dirty="0" smtClean="0">
              <a:latin typeface="Agency FB" panose="020B0503020202020204" pitchFamily="34" charset="0"/>
              <a:hlinkClick r:id="rId4" action="ppaction://hlinksldjump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  <a:hlinkClick r:id="rId4" action="ppaction://hlinksldjump"/>
              </a:rPr>
              <a:t>Kontrak Perkuliahan</a:t>
            </a:r>
            <a:endParaRPr lang="id-ID" dirty="0" smtClean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  <a:hlinkClick r:id="rId5" action="ppaction://hlinksldjump"/>
              </a:rPr>
              <a:t>Kebutuhan </a:t>
            </a:r>
            <a:r>
              <a:rPr lang="id-ID" dirty="0" smtClean="0">
                <a:latin typeface="Agency FB" panose="020B0503020202020204" pitchFamily="34" charset="0"/>
                <a:hlinkClick r:id="rId5" action="ppaction://hlinksldjump"/>
              </a:rPr>
              <a:t>Software</a:t>
            </a:r>
            <a:endParaRPr lang="id-ID" dirty="0" smtClean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  <a:hlinkClick r:id="rId6" action="ppaction://hlinksldjump"/>
              </a:rPr>
              <a:t>Contact</a:t>
            </a:r>
            <a:endParaRPr lang="id-ID" dirty="0" smtClean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  <a:hlinkClick r:id="rId7" action="ppaction://hlinksldjump"/>
              </a:rPr>
              <a:t>Referensi</a:t>
            </a:r>
            <a:endParaRPr lang="id-ID" dirty="0" smtClean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34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algn="just" eaLnBrk="1" hangingPunct="1">
              <a:buFont typeface="Calibri Light" panose="020F0302020204030204" pitchFamily="34" charset="0"/>
              <a:buAutoNum type="arabicPeriod" startAt="5"/>
            </a:pPr>
            <a:r>
              <a:rPr lang="en-US" sz="3600" smtClean="0"/>
              <a:t>Kesehatan Dan Keamanan Kerja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628650" y="2081119"/>
            <a:ext cx="7886700" cy="4351338"/>
          </a:xfrm>
        </p:spPr>
        <p:txBody>
          <a:bodyPr/>
          <a:lstStyle/>
          <a:p>
            <a:pPr marL="271463" indent="-271463" algn="just" eaLnBrk="1" hangingPunct="1"/>
            <a:r>
              <a:rPr lang="en-US" sz="2400" dirty="0" err="1" smtClean="0"/>
              <a:t>Kemajuan</a:t>
            </a:r>
            <a:r>
              <a:rPr lang="en-US" sz="2400" dirty="0" smtClean="0"/>
              <a:t> </a:t>
            </a:r>
            <a:r>
              <a:rPr lang="en-US" sz="2400" dirty="0" err="1" smtClean="0"/>
              <a:t>teknologi</a:t>
            </a:r>
            <a:r>
              <a:rPr lang="en-US" sz="2400" dirty="0" smtClean="0"/>
              <a:t> </a:t>
            </a:r>
            <a:r>
              <a:rPr lang="en-US" sz="2400" dirty="0" err="1" smtClean="0"/>
              <a:t>ternyata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membawa</a:t>
            </a:r>
            <a:r>
              <a:rPr lang="en-US" sz="2400" dirty="0" smtClean="0"/>
              <a:t> </a:t>
            </a:r>
            <a:r>
              <a:rPr lang="en-US" sz="2400" dirty="0" err="1" smtClean="0"/>
              <a:t>dampak</a:t>
            </a:r>
            <a:r>
              <a:rPr lang="en-US" sz="2400" dirty="0" smtClean="0"/>
              <a:t> </a:t>
            </a:r>
            <a:r>
              <a:rPr lang="en-US" sz="2400" dirty="0" err="1" smtClean="0"/>
              <a:t>positif</a:t>
            </a:r>
            <a:r>
              <a:rPr lang="en-US" sz="2400" dirty="0" smtClean="0"/>
              <a:t> </a:t>
            </a:r>
            <a:r>
              <a:rPr lang="en-US" sz="2400" dirty="0" err="1" smtClean="0"/>
              <a:t>saja</a:t>
            </a:r>
            <a:r>
              <a:rPr lang="en-US" sz="2400" dirty="0" smtClean="0"/>
              <a:t>.</a:t>
            </a:r>
          </a:p>
          <a:p>
            <a:pPr marL="271463" indent="-271463" algn="just" eaLnBrk="1" hangingPunct="1"/>
            <a:r>
              <a:rPr lang="en-US" sz="2400" dirty="0" smtClean="0"/>
              <a:t>Salah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hal</a:t>
            </a:r>
            <a:r>
              <a:rPr lang="en-US" sz="2400" dirty="0" smtClean="0"/>
              <a:t> </a:t>
            </a:r>
            <a:r>
              <a:rPr lang="en-US" sz="2400" dirty="0" err="1" smtClean="0"/>
              <a:t>penggunaan</a:t>
            </a:r>
            <a:r>
              <a:rPr lang="en-US" sz="2400" dirty="0" smtClean="0"/>
              <a:t> </a:t>
            </a:r>
            <a:r>
              <a:rPr lang="en-US" sz="2400" dirty="0" err="1" smtClean="0"/>
              <a:t>teknologi</a:t>
            </a:r>
            <a:r>
              <a:rPr lang="en-US" sz="2400" dirty="0" smtClean="0"/>
              <a:t> </a:t>
            </a:r>
            <a:r>
              <a:rPr lang="en-US" sz="2400" dirty="0" err="1" smtClean="0"/>
              <a:t>baru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adanya</a:t>
            </a:r>
            <a:r>
              <a:rPr lang="en-US" sz="2400" dirty="0" smtClean="0"/>
              <a:t> </a:t>
            </a:r>
            <a:r>
              <a:rPr lang="en-US" sz="2400" b="1" dirty="0" err="1" smtClean="0"/>
              <a:t>hambatan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dari</a:t>
            </a:r>
            <a:r>
              <a:rPr lang="en-US" sz="2400" b="1" dirty="0" smtClean="0"/>
              <a:t> orang-orang yang </a:t>
            </a:r>
            <a:r>
              <a:rPr lang="en-US" sz="2400" b="1" dirty="0" err="1" smtClean="0"/>
              <a:t>tidak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menyukai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teknologi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tersebut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maupun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penggunaan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teknologi</a:t>
            </a:r>
            <a:r>
              <a:rPr lang="en-US" sz="2400" b="1" dirty="0" smtClean="0"/>
              <a:t> yang </a:t>
            </a:r>
            <a:r>
              <a:rPr lang="en-US" sz="2400" b="1" dirty="0" err="1" smtClean="0"/>
              <a:t>tidak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tepat</a:t>
            </a:r>
            <a:r>
              <a:rPr lang="en-US" sz="2400" dirty="0" smtClean="0"/>
              <a:t>.</a:t>
            </a:r>
          </a:p>
          <a:p>
            <a:pPr marL="271463" indent="-271463" algn="just" eaLnBrk="1" hangingPunct="1"/>
            <a:r>
              <a:rPr lang="en-US" sz="2400" b="1" dirty="0" err="1" smtClean="0"/>
              <a:t>Aspek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keamanan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kenyamanan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kerja</a:t>
            </a:r>
            <a:r>
              <a:rPr lang="en-US" sz="2400" b="1" dirty="0" smtClean="0"/>
              <a:t> </a:t>
            </a:r>
            <a:r>
              <a:rPr lang="en-US" sz="2400" dirty="0" err="1" smtClean="0"/>
              <a:t>dipengaruhi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b="1" dirty="0" err="1" smtClean="0"/>
              <a:t>kondisi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umum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kesehatan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pekerja</a:t>
            </a:r>
            <a:r>
              <a:rPr lang="en-US" sz="2400" dirty="0" smtClean="0"/>
              <a:t>. </a:t>
            </a:r>
          </a:p>
          <a:p>
            <a:pPr marL="271463" indent="-271463" algn="just" eaLnBrk="1" hangingPunct="1"/>
            <a:r>
              <a:rPr lang="en-US" sz="2400" b="1" dirty="0" err="1" smtClean="0"/>
              <a:t>Kondisi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kesehatan</a:t>
            </a:r>
            <a:r>
              <a:rPr lang="en-US" sz="2400" b="1" dirty="0" smtClean="0"/>
              <a:t> </a:t>
            </a:r>
            <a:r>
              <a:rPr lang="en-US" sz="2400" dirty="0" smtClean="0"/>
              <a:t>yang </a:t>
            </a:r>
            <a:r>
              <a:rPr lang="en-US" sz="2400" dirty="0" err="1" smtClean="0"/>
              <a:t>bervariasi</a:t>
            </a:r>
            <a:r>
              <a:rPr lang="en-US" sz="2400" dirty="0" smtClean="0"/>
              <a:t> </a:t>
            </a:r>
            <a:r>
              <a:rPr lang="en-US" sz="2400" b="1" dirty="0" err="1" smtClean="0"/>
              <a:t>secara</a:t>
            </a:r>
            <a:r>
              <a:rPr lang="en-US" sz="2400" b="1" dirty="0" smtClean="0"/>
              <a:t> significant </a:t>
            </a:r>
            <a:r>
              <a:rPr lang="en-US" sz="2400" dirty="0" err="1" smtClean="0"/>
              <a:t>dapat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err="1" smtClean="0"/>
              <a:t>meningkatkan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resiko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ketidaknyamanan</a:t>
            </a:r>
            <a:r>
              <a:rPr lang="en-US" sz="2400" dirty="0" smtClean="0"/>
              <a:t>, </a:t>
            </a:r>
            <a:r>
              <a:rPr lang="en-US" sz="2400" b="1" dirty="0" err="1" smtClean="0"/>
              <a:t>kelelahan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otot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persendian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resiko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kesehatan</a:t>
            </a:r>
            <a:r>
              <a:rPr lang="en-US" sz="2400" dirty="0" smtClean="0"/>
              <a:t> yang lain.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90762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algn="just" eaLnBrk="1" hangingPunct="1">
              <a:buFont typeface="Calibri Light" panose="020F0302020204030204" pitchFamily="34" charset="0"/>
              <a:buAutoNum type="arabicPeriod" startAt="6"/>
            </a:pPr>
            <a:r>
              <a:rPr lang="en-US" sz="3600" smtClean="0"/>
              <a:t>Kebiasaan Bekerja 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28650" y="1913311"/>
            <a:ext cx="7886700" cy="4351337"/>
          </a:xfrm>
        </p:spPr>
        <p:txBody>
          <a:bodyPr>
            <a:normAutofit lnSpcReduction="10000"/>
          </a:bodyPr>
          <a:lstStyle/>
          <a:p>
            <a:pPr marL="271463" indent="-271463" algn="just" eaLnBrk="1" hangingPunct="1"/>
            <a:r>
              <a:rPr lang="en-US" dirty="0" err="1" smtClean="0"/>
              <a:t>Kebiasaan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turut</a:t>
            </a:r>
            <a:r>
              <a:rPr lang="en-US" dirty="0" smtClean="0"/>
              <a:t> </a:t>
            </a:r>
            <a:r>
              <a:rPr lang="en-US" dirty="0" err="1" smtClean="0"/>
              <a:t>mempengaruhi</a:t>
            </a:r>
            <a:r>
              <a:rPr lang="en-US" dirty="0" smtClean="0"/>
              <a:t> </a:t>
            </a:r>
            <a:r>
              <a:rPr lang="en-US" dirty="0" err="1" smtClean="0"/>
              <a:t>kinerja</a:t>
            </a:r>
            <a:r>
              <a:rPr lang="en-US" dirty="0" smtClean="0"/>
              <a:t>. </a:t>
            </a:r>
          </a:p>
          <a:p>
            <a:pPr marL="271463" indent="-271463" algn="just" eaLnBrk="1" hangingPunct="1"/>
            <a:r>
              <a:rPr lang="en-US" dirty="0" smtClean="0"/>
              <a:t>Agar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b="1" dirty="0" err="1" smtClean="0"/>
              <a:t>bekerja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nyaman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id-ID" dirty="0" smtClean="0"/>
              <a:t> </a:t>
            </a:r>
            <a:r>
              <a:rPr lang="en-US" b="1" dirty="0" err="1" smtClean="0"/>
              <a:t>beberapa</a:t>
            </a:r>
            <a:r>
              <a:rPr lang="en-US" b="1" dirty="0" smtClean="0"/>
              <a:t> </a:t>
            </a:r>
            <a:r>
              <a:rPr lang="en-US" b="1" dirty="0" err="1" smtClean="0"/>
              <a:t>kebiasaan</a:t>
            </a:r>
            <a:r>
              <a:rPr lang="en-US" b="1" dirty="0" smtClean="0"/>
              <a:t> yang </a:t>
            </a:r>
            <a:r>
              <a:rPr lang="en-US" b="1" dirty="0" err="1" smtClean="0"/>
              <a:t>bisa</a:t>
            </a:r>
            <a:r>
              <a:rPr lang="en-US" b="1" dirty="0" smtClean="0"/>
              <a:t> </a:t>
            </a:r>
            <a:r>
              <a:rPr lang="en-US" b="1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:</a:t>
            </a:r>
          </a:p>
          <a:p>
            <a:pPr marL="914400" lvl="1" indent="-457200" algn="just" eaLnBrk="1" hangingPunct="1">
              <a:buFont typeface="Calibri Light" panose="020F0302020204030204" pitchFamily="34" charset="0"/>
              <a:buAutoNum type="alphaLcPeriod"/>
            </a:pPr>
            <a:r>
              <a:rPr lang="en-US" b="1" dirty="0" err="1" smtClean="0"/>
              <a:t>Bekerja</a:t>
            </a:r>
            <a:r>
              <a:rPr lang="en-US" b="1" dirty="0" smtClean="0"/>
              <a:t> </a:t>
            </a:r>
            <a:r>
              <a:rPr lang="en-US" b="1" dirty="0" err="1" smtClean="0"/>
              <a:t>dalam</a:t>
            </a:r>
            <a:r>
              <a:rPr lang="en-US" b="1" dirty="0" smtClean="0"/>
              <a:t> </a:t>
            </a:r>
            <a:r>
              <a:rPr lang="en-US" b="1" dirty="0" err="1" smtClean="0"/>
              <a:t>keadaan</a:t>
            </a:r>
            <a:r>
              <a:rPr lang="en-US" b="1" dirty="0" smtClean="0"/>
              <a:t> </a:t>
            </a:r>
            <a:r>
              <a:rPr lang="en-US" b="1" dirty="0" err="1" smtClean="0"/>
              <a:t>sesantai</a:t>
            </a:r>
            <a:r>
              <a:rPr lang="en-US" b="1" dirty="0" smtClean="0"/>
              <a:t> </a:t>
            </a:r>
            <a:r>
              <a:rPr lang="en-US" b="1" dirty="0" err="1" smtClean="0"/>
              <a:t>mungkin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dalam</a:t>
            </a:r>
            <a:r>
              <a:rPr lang="en-US" b="1" dirty="0" smtClean="0"/>
              <a:t> </a:t>
            </a:r>
            <a:r>
              <a:rPr lang="en-US" b="1" dirty="0" err="1" smtClean="0"/>
              <a:t>posisi</a:t>
            </a:r>
            <a:r>
              <a:rPr lang="en-US" b="1" dirty="0" smtClean="0"/>
              <a:t> yang </a:t>
            </a:r>
            <a:r>
              <a:rPr lang="en-US" b="1" dirty="0" err="1" smtClean="0"/>
              <a:t>benar</a:t>
            </a:r>
            <a:endParaRPr lang="en-US" b="1" dirty="0" smtClean="0"/>
          </a:p>
          <a:p>
            <a:pPr marL="914400" lvl="1" indent="-457200" algn="just" eaLnBrk="1" hangingPunct="1">
              <a:buFont typeface="Calibri Light" panose="020F0302020204030204" pitchFamily="34" charset="0"/>
              <a:buAutoNum type="alphaLcPeriod"/>
            </a:pPr>
            <a:r>
              <a:rPr lang="en-US" b="1" dirty="0" err="1" smtClean="0"/>
              <a:t>Mengubah</a:t>
            </a:r>
            <a:r>
              <a:rPr lang="en-US" b="1" dirty="0" smtClean="0"/>
              <a:t> </a:t>
            </a:r>
            <a:r>
              <a:rPr lang="en-US" b="1" dirty="0" err="1" smtClean="0"/>
              <a:t>posisi</a:t>
            </a:r>
            <a:r>
              <a:rPr lang="en-US" b="1" dirty="0" smtClean="0"/>
              <a:t> </a:t>
            </a:r>
            <a:r>
              <a:rPr lang="en-US" b="1" dirty="0" err="1" smtClean="0"/>
              <a:t>duduk</a:t>
            </a:r>
            <a:r>
              <a:rPr lang="en-US" b="1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b="1" dirty="0" err="1" smtClean="0"/>
              <a:t>mencegah</a:t>
            </a:r>
            <a:r>
              <a:rPr lang="en-US" b="1" dirty="0" smtClean="0"/>
              <a:t> </a:t>
            </a:r>
            <a:r>
              <a:rPr lang="en-US" b="1" dirty="0" err="1" smtClean="0"/>
              <a:t>kelelahan</a:t>
            </a:r>
            <a:r>
              <a:rPr lang="en-US" b="1" dirty="0" smtClean="0"/>
              <a:t> </a:t>
            </a:r>
            <a:r>
              <a:rPr lang="en-US" b="1" dirty="0" err="1" smtClean="0"/>
              <a:t>otot</a:t>
            </a:r>
            <a:r>
              <a:rPr lang="en-US" b="1" dirty="0" smtClean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berlebihan</a:t>
            </a:r>
            <a:endParaRPr lang="en-US" dirty="0" smtClean="0"/>
          </a:p>
          <a:p>
            <a:pPr marL="914400" lvl="1" indent="-457200" algn="just" eaLnBrk="1" hangingPunct="1">
              <a:buFont typeface="Calibri Light" panose="020F0302020204030204" pitchFamily="34" charset="0"/>
              <a:buAutoNum type="alphaLcPeriod"/>
            </a:pPr>
            <a:r>
              <a:rPr lang="en-US" b="1" dirty="0" err="1" smtClean="0"/>
              <a:t>Berdiri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mengambil</a:t>
            </a:r>
            <a:r>
              <a:rPr lang="en-US" b="1" dirty="0" smtClean="0"/>
              <a:t> </a:t>
            </a:r>
            <a:r>
              <a:rPr lang="en-US" b="1" dirty="0" err="1" smtClean="0"/>
              <a:t>beberapa</a:t>
            </a:r>
            <a:r>
              <a:rPr lang="en-US" b="1" dirty="0" smtClean="0"/>
              <a:t> </a:t>
            </a:r>
            <a:r>
              <a:rPr lang="en-US" b="1" dirty="0" err="1" smtClean="0"/>
              <a:t>menit</a:t>
            </a:r>
            <a:r>
              <a:rPr lang="en-US" b="1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b="1" dirty="0" err="1" smtClean="0"/>
              <a:t>mengendorkan</a:t>
            </a:r>
            <a:r>
              <a:rPr lang="en-US" b="1" dirty="0" smtClean="0"/>
              <a:t> </a:t>
            </a:r>
            <a:r>
              <a:rPr lang="en-US" b="1" dirty="0" err="1" smtClean="0"/>
              <a:t>ketengan</a:t>
            </a:r>
            <a:r>
              <a:rPr lang="en-US" b="1" dirty="0" smtClean="0"/>
              <a:t> </a:t>
            </a:r>
            <a:r>
              <a:rPr lang="en-US" b="1" dirty="0" err="1" smtClean="0"/>
              <a:t>otot</a:t>
            </a:r>
            <a:endParaRPr lang="en-US" b="1" dirty="0" smtClean="0"/>
          </a:p>
          <a:p>
            <a:pPr marL="914400" lvl="1" indent="-457200" algn="just" eaLnBrk="1" hangingPunct="1">
              <a:buFont typeface="Calibri Light" panose="020F0302020204030204" pitchFamily="34" charset="0"/>
              <a:buAutoNum type="alphaLcPeriod"/>
            </a:pPr>
            <a:r>
              <a:rPr lang="en-US" b="1" dirty="0" err="1" smtClean="0"/>
              <a:t>Istiharat</a:t>
            </a:r>
            <a:r>
              <a:rPr lang="en-US" b="1" dirty="0" smtClean="0"/>
              <a:t> </a:t>
            </a:r>
            <a:r>
              <a:rPr lang="en-US" b="1" dirty="0" err="1" smtClean="0"/>
              <a:t>secara</a:t>
            </a:r>
            <a:r>
              <a:rPr lang="en-US" b="1" dirty="0" smtClean="0"/>
              <a:t> </a:t>
            </a:r>
            <a:r>
              <a:rPr lang="en-US" b="1" dirty="0" err="1" smtClean="0"/>
              <a:t>periodik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00143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2</a:t>
            </a:r>
            <a:r>
              <a:rPr lang="id-ID" dirty="0" smtClean="0"/>
              <a:t>) Faktor Manusia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6415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dirty="0" smtClean="0"/>
              <a:t>Pendahuluan</a:t>
            </a:r>
            <a:endParaRPr 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80000"/>
              </a:lnSpc>
              <a:defRPr/>
            </a:pPr>
            <a:r>
              <a:rPr lang="en-US" sz="2400" b="1" dirty="0" err="1"/>
              <a:t>Aspek</a:t>
            </a:r>
            <a:r>
              <a:rPr lang="en-US" sz="2400" b="1" dirty="0"/>
              <a:t> </a:t>
            </a:r>
            <a:r>
              <a:rPr lang="en-US" sz="2400" b="1" dirty="0" err="1"/>
              <a:t>dalam</a:t>
            </a:r>
            <a:r>
              <a:rPr lang="en-US" sz="2400" b="1" dirty="0"/>
              <a:t> </a:t>
            </a:r>
            <a:r>
              <a:rPr lang="en-US" sz="2400" b="1" dirty="0" err="1"/>
              <a:t>sistem</a:t>
            </a:r>
            <a:r>
              <a:rPr lang="en-US" sz="2400" b="1" dirty="0"/>
              <a:t> </a:t>
            </a:r>
            <a:r>
              <a:rPr lang="en-US" sz="2400" b="1" dirty="0" err="1"/>
              <a:t>komputer</a:t>
            </a:r>
            <a:endParaRPr lang="en-US" sz="2400" b="1" dirty="0"/>
          </a:p>
          <a:p>
            <a:pPr lvl="1" algn="just">
              <a:lnSpc>
                <a:spcPct val="80000"/>
              </a:lnSpc>
              <a:defRPr/>
            </a:pPr>
            <a:r>
              <a:rPr lang="en-US" sz="2000" dirty="0" err="1"/>
              <a:t>Aspek</a:t>
            </a:r>
            <a:r>
              <a:rPr lang="en-US" sz="2000" dirty="0"/>
              <a:t> </a:t>
            </a:r>
            <a:r>
              <a:rPr lang="en-US" sz="2000" b="1" dirty="0"/>
              <a:t>hardware</a:t>
            </a:r>
          </a:p>
          <a:p>
            <a:pPr lvl="1" algn="just">
              <a:lnSpc>
                <a:spcPct val="80000"/>
              </a:lnSpc>
              <a:defRPr/>
            </a:pPr>
            <a:r>
              <a:rPr lang="en-US" sz="2000" dirty="0" err="1"/>
              <a:t>Aspek</a:t>
            </a:r>
            <a:r>
              <a:rPr lang="en-US" sz="2000" dirty="0"/>
              <a:t> </a:t>
            </a:r>
            <a:r>
              <a:rPr lang="en-US" sz="2000" b="1" dirty="0"/>
              <a:t>software</a:t>
            </a:r>
          </a:p>
          <a:p>
            <a:pPr lvl="1" algn="just">
              <a:lnSpc>
                <a:spcPct val="80000"/>
              </a:lnSpc>
              <a:defRPr/>
            </a:pPr>
            <a:r>
              <a:rPr lang="en-US" sz="2000" dirty="0" err="1"/>
              <a:t>Aspek</a:t>
            </a:r>
            <a:r>
              <a:rPr lang="en-US" sz="2000" dirty="0"/>
              <a:t> </a:t>
            </a:r>
            <a:r>
              <a:rPr lang="en-US" sz="2000" b="1" dirty="0" err="1"/>
              <a:t>brainware</a:t>
            </a:r>
            <a:endParaRPr lang="en-US" sz="2000" b="1" dirty="0"/>
          </a:p>
          <a:p>
            <a:pPr algn="just">
              <a:lnSpc>
                <a:spcPct val="80000"/>
              </a:lnSpc>
              <a:defRPr/>
            </a:pPr>
            <a:endParaRPr lang="en-US" sz="2400" dirty="0"/>
          </a:p>
          <a:p>
            <a:pPr algn="just">
              <a:lnSpc>
                <a:spcPct val="80000"/>
              </a:lnSpc>
              <a:defRPr/>
            </a:pPr>
            <a:r>
              <a:rPr lang="en-US" sz="2400" dirty="0" err="1"/>
              <a:t>Kegiatan</a:t>
            </a:r>
            <a:r>
              <a:rPr lang="en-US" sz="2400" dirty="0"/>
              <a:t> </a:t>
            </a:r>
            <a:r>
              <a:rPr lang="en-US" sz="2400" b="1" dirty="0" err="1"/>
              <a:t>memodelkan</a:t>
            </a:r>
            <a:r>
              <a:rPr lang="en-US" sz="2400" b="1" dirty="0"/>
              <a:t> </a:t>
            </a:r>
            <a:r>
              <a:rPr lang="en-US" sz="2400" b="1" dirty="0" err="1"/>
              <a:t>manusia</a:t>
            </a:r>
            <a:r>
              <a:rPr lang="en-US" sz="2400" b="1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kegiatan</a:t>
            </a:r>
            <a:r>
              <a:rPr lang="en-US" sz="2400" dirty="0"/>
              <a:t> yang </a:t>
            </a:r>
            <a:r>
              <a:rPr lang="en-US" sz="2400" dirty="0" err="1"/>
              <a:t>cukup</a:t>
            </a:r>
            <a:r>
              <a:rPr lang="en-US" sz="2400" dirty="0"/>
              <a:t> </a:t>
            </a:r>
            <a:r>
              <a:rPr lang="en-US" sz="2400" b="1" dirty="0" err="1"/>
              <a:t>sulit</a:t>
            </a:r>
            <a:r>
              <a:rPr lang="en-US" sz="2400" dirty="0"/>
              <a:t>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manusia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b="1" dirty="0" err="1"/>
              <a:t>panca</a:t>
            </a:r>
            <a:r>
              <a:rPr lang="en-US" sz="2400" b="1" dirty="0"/>
              <a:t> </a:t>
            </a:r>
            <a:r>
              <a:rPr lang="en-US" sz="2400" b="1" dirty="0" err="1"/>
              <a:t>indera</a:t>
            </a:r>
            <a:endParaRPr lang="en-US" sz="2400" b="1" dirty="0"/>
          </a:p>
          <a:p>
            <a:pPr algn="just">
              <a:lnSpc>
                <a:spcPct val="80000"/>
              </a:lnSpc>
              <a:defRPr/>
            </a:pPr>
            <a:r>
              <a:rPr lang="en-US" sz="2400" b="1" dirty="0" err="1" smtClean="0"/>
              <a:t>Panca</a:t>
            </a:r>
            <a:r>
              <a:rPr lang="en-US" sz="2400" b="1" dirty="0" smtClean="0"/>
              <a:t> </a:t>
            </a:r>
            <a:r>
              <a:rPr lang="en-US" sz="2400" b="1" dirty="0" err="1"/>
              <a:t>indera</a:t>
            </a:r>
            <a:r>
              <a:rPr lang="en-US" sz="2400" dirty="0"/>
              <a:t>:</a:t>
            </a:r>
          </a:p>
          <a:p>
            <a:pPr lvl="1" algn="just">
              <a:lnSpc>
                <a:spcPct val="80000"/>
              </a:lnSpc>
              <a:defRPr/>
            </a:pPr>
            <a:r>
              <a:rPr lang="en-US" sz="2000" b="1" dirty="0"/>
              <a:t>Mata</a:t>
            </a:r>
            <a:r>
              <a:rPr lang="en-US" sz="2000" dirty="0"/>
              <a:t>: </a:t>
            </a:r>
            <a:r>
              <a:rPr lang="en-US" sz="2000" dirty="0" err="1"/>
              <a:t>benda</a:t>
            </a:r>
            <a:r>
              <a:rPr lang="en-US" sz="2000" dirty="0"/>
              <a:t>, </a:t>
            </a:r>
            <a:r>
              <a:rPr lang="en-US" sz="2000" dirty="0" err="1"/>
              <a:t>ukuran</a:t>
            </a:r>
            <a:r>
              <a:rPr lang="en-US" sz="2000" dirty="0"/>
              <a:t>, </a:t>
            </a:r>
            <a:r>
              <a:rPr lang="en-US" sz="2000" dirty="0" err="1"/>
              <a:t>warna</a:t>
            </a:r>
            <a:r>
              <a:rPr lang="en-US" sz="2000" dirty="0"/>
              <a:t>, </a:t>
            </a:r>
            <a:r>
              <a:rPr lang="en-US" sz="2000" dirty="0" err="1"/>
              <a:t>bentuk</a:t>
            </a:r>
            <a:r>
              <a:rPr lang="en-US" sz="2000" dirty="0"/>
              <a:t>, </a:t>
            </a:r>
            <a:r>
              <a:rPr lang="en-US" sz="2000" dirty="0" err="1"/>
              <a:t>kepadatan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tekstur</a:t>
            </a:r>
            <a:endParaRPr lang="en-US" sz="2000" dirty="0"/>
          </a:p>
          <a:p>
            <a:pPr lvl="1" algn="just">
              <a:lnSpc>
                <a:spcPct val="80000"/>
              </a:lnSpc>
              <a:defRPr/>
            </a:pPr>
            <a:r>
              <a:rPr lang="en-US" sz="2000" b="1" dirty="0" err="1"/>
              <a:t>Telinga</a:t>
            </a:r>
            <a:r>
              <a:rPr lang="en-US" sz="2000" dirty="0"/>
              <a:t>: nada, </a:t>
            </a:r>
            <a:r>
              <a:rPr lang="en-US" sz="2000" dirty="0" err="1"/>
              <a:t>warna</a:t>
            </a:r>
            <a:r>
              <a:rPr lang="en-US" sz="2000" dirty="0"/>
              <a:t> nada, </a:t>
            </a:r>
            <a:r>
              <a:rPr lang="en-US" sz="2000" dirty="0" err="1"/>
              <a:t>pola</a:t>
            </a:r>
            <a:r>
              <a:rPr lang="en-US" sz="2000" dirty="0"/>
              <a:t> </a:t>
            </a:r>
            <a:r>
              <a:rPr lang="en-US" sz="2000" dirty="0" err="1"/>
              <a:t>titik</a:t>
            </a:r>
            <a:r>
              <a:rPr lang="en-US" sz="2000" dirty="0"/>
              <a:t> nada, </a:t>
            </a:r>
            <a:r>
              <a:rPr lang="en-US" sz="2000" dirty="0" err="1"/>
              <a:t>intensitas</a:t>
            </a:r>
            <a:r>
              <a:rPr lang="en-US" sz="2000" dirty="0"/>
              <a:t>, </a:t>
            </a:r>
            <a:r>
              <a:rPr lang="en-US" sz="2000" dirty="0" err="1"/>
              <a:t>frekuensi</a:t>
            </a:r>
            <a:endParaRPr lang="en-US" sz="2000" dirty="0"/>
          </a:p>
          <a:p>
            <a:pPr lvl="1" algn="just">
              <a:lnSpc>
                <a:spcPct val="80000"/>
              </a:lnSpc>
              <a:defRPr/>
            </a:pPr>
            <a:r>
              <a:rPr lang="en-US" sz="2000" b="1" dirty="0" err="1"/>
              <a:t>Hidung</a:t>
            </a:r>
            <a:r>
              <a:rPr lang="en-US" sz="2000" dirty="0"/>
              <a:t>: </a:t>
            </a:r>
            <a:r>
              <a:rPr lang="en-US" sz="2000" dirty="0" err="1"/>
              <a:t>membedakan</a:t>
            </a:r>
            <a:r>
              <a:rPr lang="en-US" sz="2000" dirty="0"/>
              <a:t> </a:t>
            </a:r>
            <a:r>
              <a:rPr lang="en-US" sz="2000" dirty="0" err="1"/>
              <a:t>bau</a:t>
            </a:r>
            <a:endParaRPr lang="en-US" sz="2000" dirty="0"/>
          </a:p>
          <a:p>
            <a:pPr lvl="1" algn="just">
              <a:lnSpc>
                <a:spcPct val="80000"/>
              </a:lnSpc>
              <a:defRPr/>
            </a:pPr>
            <a:r>
              <a:rPr lang="en-US" sz="2000" b="1" dirty="0" err="1"/>
              <a:t>Lidah</a:t>
            </a:r>
            <a:r>
              <a:rPr lang="en-US" sz="2000" dirty="0"/>
              <a:t>: </a:t>
            </a:r>
            <a:r>
              <a:rPr lang="en-US" sz="2000" dirty="0" err="1"/>
              <a:t>membedakan</a:t>
            </a:r>
            <a:r>
              <a:rPr lang="en-US" sz="2000" dirty="0"/>
              <a:t> rasa </a:t>
            </a:r>
            <a:r>
              <a:rPr lang="en-US" sz="2000" dirty="0" err="1"/>
              <a:t>manis</a:t>
            </a:r>
            <a:r>
              <a:rPr lang="en-US" sz="2000" dirty="0"/>
              <a:t>, </a:t>
            </a:r>
            <a:r>
              <a:rPr lang="en-US" sz="2000" dirty="0" err="1"/>
              <a:t>kecut</a:t>
            </a:r>
            <a:r>
              <a:rPr lang="en-US" sz="2000" dirty="0"/>
              <a:t>, </a:t>
            </a:r>
            <a:r>
              <a:rPr lang="en-US" sz="2000" dirty="0" err="1"/>
              <a:t>pahit</a:t>
            </a:r>
            <a:r>
              <a:rPr lang="en-US" sz="2000" dirty="0"/>
              <a:t>, </a:t>
            </a:r>
            <a:r>
              <a:rPr lang="en-US" sz="2000" dirty="0" err="1"/>
              <a:t>asin</a:t>
            </a:r>
            <a:endParaRPr lang="en-US" sz="2000" dirty="0"/>
          </a:p>
          <a:p>
            <a:pPr lvl="1" algn="just">
              <a:lnSpc>
                <a:spcPct val="80000"/>
              </a:lnSpc>
              <a:defRPr/>
            </a:pPr>
            <a:r>
              <a:rPr lang="en-US" sz="2000" b="1" dirty="0" err="1"/>
              <a:t>Kulit</a:t>
            </a:r>
            <a:r>
              <a:rPr lang="en-US" sz="2000" dirty="0"/>
              <a:t>: </a:t>
            </a:r>
            <a:r>
              <a:rPr lang="en-US" sz="2000" dirty="0" err="1"/>
              <a:t>merasakan</a:t>
            </a:r>
            <a:r>
              <a:rPr lang="en-US" sz="2000" dirty="0"/>
              <a:t> </a:t>
            </a:r>
            <a:r>
              <a:rPr lang="en-US" sz="2000" dirty="0" err="1"/>
              <a:t>tekanan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 smtClean="0"/>
              <a:t>suhu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90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Kecapakan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id-ID" dirty="0"/>
          </a:p>
        </p:txBody>
      </p:sp>
      <p:graphicFrame>
        <p:nvGraphicFramePr>
          <p:cNvPr id="9" name="Group 8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3965551"/>
              </p:ext>
            </p:extLst>
          </p:nvPr>
        </p:nvGraphicFramePr>
        <p:xfrm>
          <a:off x="673634" y="1442506"/>
          <a:ext cx="8229600" cy="5105434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38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Kecakapan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Manusia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Kecakapan Komputer</a:t>
                      </a:r>
                    </a:p>
                  </a:txBody>
                  <a:tcPr marT="45713" marB="45713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9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Estimasi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Kalkulasi akurat</a:t>
                      </a:r>
                    </a:p>
                  </a:txBody>
                  <a:tcPr marT="45713" marB="45713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9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Intuisi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Deduksi logika</a:t>
                      </a:r>
                    </a:p>
                  </a:txBody>
                  <a:tcPr marT="45713" marB="45713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9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Kreatifitas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Aktifitas perulangan</a:t>
                      </a:r>
                    </a:p>
                  </a:txBody>
                  <a:tcPr marT="45713" marB="45713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9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Adaptasi 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Konsistensi</a:t>
                      </a:r>
                    </a:p>
                  </a:txBody>
                  <a:tcPr marT="45713" marB="45713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9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Kesadaran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serempak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Multitasking</a:t>
                      </a:r>
                    </a:p>
                  </a:txBody>
                  <a:tcPr marT="45713" marB="45713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9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Pengolahan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abnormal/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perkecualian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Pengolahan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rutin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asosiatif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Penyimpanan dan pemanggilan kembali data</a:t>
                      </a:r>
                    </a:p>
                  </a:txBody>
                  <a:tcPr marT="45713" marB="45713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Pengambilan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keputusan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non-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deterministik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Pengambilan keputusan deterministik</a:t>
                      </a:r>
                    </a:p>
                  </a:txBody>
                  <a:tcPr marT="45713" marB="45713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Pengenalan pola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Pengolahan data</a:t>
                      </a:r>
                    </a:p>
                  </a:txBody>
                  <a:tcPr marT="45713" marB="45713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9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Pengetahuan duniawi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Pengetahuan domain</a:t>
                      </a:r>
                    </a:p>
                  </a:txBody>
                  <a:tcPr marT="45713" marB="45713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9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Kesalahan manusiawi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Bebas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dari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kesalahan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72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Aspek Sistem Komputer 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b="1" smtClean="0"/>
              <a:t>Tiga aspek</a:t>
            </a:r>
            <a:r>
              <a:rPr lang="en-US" smtClean="0"/>
              <a:t> yaitu </a:t>
            </a:r>
            <a:r>
              <a:rPr lang="en-US" b="1" smtClean="0"/>
              <a:t>perangkat keras (hardware)</a:t>
            </a:r>
            <a:r>
              <a:rPr lang="en-US" smtClean="0"/>
              <a:t>, </a:t>
            </a:r>
            <a:r>
              <a:rPr lang="en-US" b="1" smtClean="0"/>
              <a:t>perangkat lunak (software) </a:t>
            </a:r>
            <a:r>
              <a:rPr lang="en-US" smtClean="0"/>
              <a:t>dan </a:t>
            </a:r>
            <a:r>
              <a:rPr lang="en-US" b="1" smtClean="0"/>
              <a:t>manusia</a:t>
            </a:r>
            <a:r>
              <a:rPr lang="en-US" smtClean="0"/>
              <a:t>. </a:t>
            </a:r>
          </a:p>
          <a:p>
            <a:pPr algn="just" eaLnBrk="1" hangingPunct="1"/>
            <a:r>
              <a:rPr lang="en-US" b="1" smtClean="0"/>
              <a:t>Harus</a:t>
            </a:r>
            <a:r>
              <a:rPr lang="en-US" smtClean="0"/>
              <a:t> saling </a:t>
            </a:r>
            <a:r>
              <a:rPr lang="en-US" b="1" smtClean="0"/>
              <a:t>bekerjasama</a:t>
            </a:r>
            <a:r>
              <a:rPr lang="en-US" smtClean="0"/>
              <a:t> untuk </a:t>
            </a:r>
            <a:r>
              <a:rPr lang="en-US" b="1" smtClean="0"/>
              <a:t>membangun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suatu </a:t>
            </a:r>
            <a:r>
              <a:rPr lang="en-US" b="1" smtClean="0"/>
              <a:t>sistem</a:t>
            </a:r>
            <a:r>
              <a:rPr lang="en-US" smtClean="0"/>
              <a:t> yang </a:t>
            </a:r>
            <a:r>
              <a:rPr lang="en-US" b="1" smtClean="0"/>
              <a:t>lengkap</a:t>
            </a:r>
            <a:r>
              <a:rPr lang="en-US" smtClean="0"/>
              <a:t> dan </a:t>
            </a:r>
            <a:r>
              <a:rPr lang="en-US" b="1" smtClean="0"/>
              <a:t>sempurna</a:t>
            </a:r>
            <a:r>
              <a:rPr lang="en-US" smtClean="0"/>
              <a:t>. </a:t>
            </a:r>
          </a:p>
          <a:p>
            <a:pPr algn="just" eaLnBrk="1" hangingPunct="1"/>
            <a:r>
              <a:rPr lang="en-US" b="1" smtClean="0"/>
              <a:t>Sehingga</a:t>
            </a:r>
            <a:r>
              <a:rPr lang="en-US" smtClean="0"/>
              <a:t> untuk </a:t>
            </a:r>
            <a:r>
              <a:rPr lang="en-US" b="1" smtClean="0"/>
              <a:t>merancang</a:t>
            </a:r>
            <a:r>
              <a:rPr lang="en-US" smtClean="0"/>
              <a:t> sebuah </a:t>
            </a:r>
            <a:r>
              <a:rPr lang="en-US" b="1" smtClean="0"/>
              <a:t>sistem</a:t>
            </a:r>
            <a:br>
              <a:rPr lang="en-US" b="1" smtClean="0"/>
            </a:br>
            <a:r>
              <a:rPr lang="en-US" b="1" smtClean="0"/>
              <a:t>interaksi manusia dan komputer</a:t>
            </a:r>
            <a:r>
              <a:rPr lang="en-US" smtClean="0"/>
              <a:t>, </a:t>
            </a:r>
            <a:r>
              <a:rPr lang="en-US" b="1" smtClean="0"/>
              <a:t>perancang</a:t>
            </a:r>
            <a:r>
              <a:rPr lang="en-US" smtClean="0"/>
              <a:t> </a:t>
            </a:r>
            <a:r>
              <a:rPr lang="en-US" b="1" smtClean="0">
                <a:solidFill>
                  <a:srgbClr val="FF0000"/>
                </a:solidFill>
              </a:rPr>
              <a:t>tidak</a:t>
            </a:r>
            <a:r>
              <a:rPr lang="en-US" smtClean="0"/>
              <a:t> </a:t>
            </a:r>
            <a:r>
              <a:rPr lang="en-US" b="1" smtClean="0">
                <a:solidFill>
                  <a:srgbClr val="FF0000"/>
                </a:solidFill>
              </a:rPr>
              <a:t>hanya</a:t>
            </a:r>
            <a:r>
              <a:rPr lang="en-US" smtClean="0"/>
              <a:t> harus </a:t>
            </a:r>
            <a:r>
              <a:rPr lang="en-US" b="1" smtClean="0"/>
              <a:t>mengetahui</a:t>
            </a:r>
            <a:r>
              <a:rPr lang="en-US" smtClean="0"/>
              <a:t> </a:t>
            </a:r>
            <a:r>
              <a:rPr lang="en-US" b="1" smtClean="0">
                <a:solidFill>
                  <a:srgbClr val="FF0000"/>
                </a:solidFill>
              </a:rPr>
              <a:t>aspek teknis </a:t>
            </a:r>
            <a:r>
              <a:rPr lang="en-US" smtClean="0"/>
              <a:t>dari </a:t>
            </a:r>
            <a:r>
              <a:rPr lang="en-US" b="1" smtClean="0"/>
              <a:t>sistem</a:t>
            </a:r>
            <a:r>
              <a:rPr lang="en-US" smtClean="0"/>
              <a:t> yang </a:t>
            </a:r>
            <a:r>
              <a:rPr lang="en-US" b="1" smtClean="0"/>
              <a:t>dirancang</a:t>
            </a:r>
            <a:r>
              <a:rPr lang="en-US" smtClean="0"/>
              <a:t> </a:t>
            </a:r>
            <a:r>
              <a:rPr lang="en-US" b="1" smtClean="0">
                <a:solidFill>
                  <a:srgbClr val="FF0000"/>
                </a:solidFill>
              </a:rPr>
              <a:t>tetapi</a:t>
            </a:r>
            <a:r>
              <a:rPr lang="en-US" smtClean="0"/>
              <a:t> juga harus </a:t>
            </a:r>
            <a:r>
              <a:rPr lang="en-US" b="1" smtClean="0"/>
              <a:t>mengerti</a:t>
            </a:r>
            <a:r>
              <a:rPr lang="en-US" smtClean="0"/>
              <a:t> </a:t>
            </a:r>
            <a:r>
              <a:rPr lang="en-US" b="1" smtClean="0">
                <a:solidFill>
                  <a:srgbClr val="FF0000"/>
                </a:solidFill>
              </a:rPr>
              <a:t>bagaimana manusia mengolah informasi</a:t>
            </a:r>
            <a:r>
              <a:rPr lang="en-US" smtClean="0"/>
              <a:t>. </a:t>
            </a:r>
            <a:br>
              <a:rPr lang="en-US" smtClean="0"/>
            </a:b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2980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Manusia</a:t>
            </a:r>
            <a:r>
              <a:rPr lang="en-US" smtClean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b="1" dirty="0" err="1"/>
              <a:t>merasakan</a:t>
            </a:r>
            <a:r>
              <a:rPr lang="en-US" b="1" dirty="0"/>
              <a:t> </a:t>
            </a:r>
            <a:r>
              <a:rPr lang="en-US" b="1" dirty="0" err="1"/>
              <a:t>dunia</a:t>
            </a:r>
            <a:r>
              <a:rPr lang="en-US" b="1" dirty="0"/>
              <a:t> </a:t>
            </a:r>
            <a:r>
              <a:rPr lang="en-US" b="1" dirty="0" err="1" smtClean="0"/>
              <a:t>nyata</a:t>
            </a:r>
            <a:r>
              <a:rPr lang="en-US" b="1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b="1" dirty="0" smtClean="0"/>
              <a:t>sensor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panca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indera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b="1" dirty="0" err="1"/>
              <a:t>mata</a:t>
            </a:r>
            <a:r>
              <a:rPr lang="en-US" b="1" dirty="0"/>
              <a:t> (</a:t>
            </a:r>
            <a:r>
              <a:rPr lang="en-US" b="1" dirty="0" err="1"/>
              <a:t>penglihatan</a:t>
            </a:r>
            <a:r>
              <a:rPr lang="en-US" b="1" dirty="0"/>
              <a:t>), </a:t>
            </a:r>
            <a:r>
              <a:rPr lang="en-US" b="1" dirty="0" err="1"/>
              <a:t>telinga</a:t>
            </a:r>
            <a:r>
              <a:rPr lang="en-US" b="1" dirty="0"/>
              <a:t> (</a:t>
            </a:r>
            <a:r>
              <a:rPr lang="en-US" b="1" dirty="0" err="1"/>
              <a:t>pendengaran</a:t>
            </a:r>
            <a:r>
              <a:rPr lang="en-US" b="1" dirty="0" smtClean="0"/>
              <a:t>), </a:t>
            </a:r>
            <a:r>
              <a:rPr lang="en-US" b="1" dirty="0" err="1" smtClean="0"/>
              <a:t>hidung</a:t>
            </a:r>
            <a:r>
              <a:rPr lang="en-US" b="1" dirty="0" smtClean="0"/>
              <a:t> </a:t>
            </a:r>
            <a:r>
              <a:rPr lang="en-US" b="1" dirty="0"/>
              <a:t>(</a:t>
            </a:r>
            <a:r>
              <a:rPr lang="en-US" b="1" dirty="0" err="1"/>
              <a:t>penciuman</a:t>
            </a:r>
            <a:r>
              <a:rPr lang="en-US" b="1" dirty="0"/>
              <a:t>), </a:t>
            </a:r>
            <a:r>
              <a:rPr lang="en-US" b="1" dirty="0" err="1"/>
              <a:t>lidah</a:t>
            </a:r>
            <a:r>
              <a:rPr lang="en-US" b="1" dirty="0"/>
              <a:t> (</a:t>
            </a:r>
            <a:r>
              <a:rPr lang="en-US" b="1" dirty="0" err="1" smtClean="0"/>
              <a:t>perasa</a:t>
            </a:r>
            <a:r>
              <a:rPr lang="en-US" b="1" dirty="0" smtClean="0"/>
              <a:t>)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/>
              <a:t>kulit</a:t>
            </a:r>
            <a:r>
              <a:rPr lang="en-US" b="1" dirty="0"/>
              <a:t> (</a:t>
            </a:r>
            <a:r>
              <a:rPr lang="en-US" b="1" dirty="0" err="1"/>
              <a:t>peraba</a:t>
            </a:r>
            <a:r>
              <a:rPr lang="en-US" b="1" dirty="0" smtClean="0"/>
              <a:t>).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b="1" dirty="0" err="1" smtClean="0"/>
              <a:t>Melalui</a:t>
            </a:r>
            <a:r>
              <a:rPr lang="en-US" b="1" dirty="0" smtClean="0"/>
              <a:t> </a:t>
            </a:r>
            <a:r>
              <a:rPr lang="en-US" b="1" dirty="0"/>
              <a:t>sensor </a:t>
            </a:r>
            <a:r>
              <a:rPr lang="en-US" dirty="0" err="1"/>
              <a:t>itulah</a:t>
            </a:r>
            <a:r>
              <a:rPr lang="en-US" dirty="0"/>
              <a:t> </a:t>
            </a:r>
            <a:r>
              <a:rPr lang="en-US" b="1" dirty="0" err="1"/>
              <a:t>manusia</a:t>
            </a:r>
            <a:r>
              <a:rPr lang="en-US" dirty="0"/>
              <a:t> </a:t>
            </a:r>
            <a:r>
              <a:rPr lang="en-US" b="1" dirty="0" err="1"/>
              <a:t>mengolah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r>
              <a:rPr lang="en-US" dirty="0"/>
              <a:t>, </a:t>
            </a:r>
            <a:r>
              <a:rPr lang="en-US" b="1" dirty="0" err="1" smtClean="0"/>
              <a:t>meskipun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b="1" dirty="0" err="1"/>
              <a:t>banyak</a:t>
            </a:r>
            <a:r>
              <a:rPr lang="en-US" b="1" dirty="0"/>
              <a:t> </a:t>
            </a:r>
            <a:r>
              <a:rPr lang="en-US" b="1" dirty="0" err="1"/>
              <a:t>keterbatasan</a:t>
            </a:r>
            <a:r>
              <a:rPr lang="en-US" b="1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 err="1"/>
              <a:t>hanya</a:t>
            </a:r>
            <a:r>
              <a:rPr lang="en-US" b="1" dirty="0"/>
              <a:t> </a:t>
            </a:r>
            <a:r>
              <a:rPr lang="en-US" b="1" dirty="0" err="1"/>
              <a:t>bekerja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b="1" dirty="0" err="1"/>
              <a:t>kondisi</a:t>
            </a:r>
            <a:r>
              <a:rPr lang="en-US" b="1" dirty="0"/>
              <a:t> </a:t>
            </a:r>
            <a:r>
              <a:rPr lang="en-US" b="1" dirty="0" err="1"/>
              <a:t>tertentu</a:t>
            </a:r>
            <a:r>
              <a:rPr lang="en-US" dirty="0"/>
              <a:t>. </a:t>
            </a:r>
            <a:endParaRPr lang="en-US" dirty="0" smtClean="0"/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b="1" dirty="0" err="1" smtClean="0"/>
              <a:t>keterbatasan</a:t>
            </a:r>
            <a:r>
              <a:rPr lang="en-US" b="1" dirty="0" smtClean="0"/>
              <a:t> </a:t>
            </a:r>
            <a:r>
              <a:rPr lang="en-US" b="1" dirty="0" err="1"/>
              <a:t>inilah</a:t>
            </a:r>
            <a:r>
              <a:rPr lang="en-US" b="1" dirty="0"/>
              <a:t> </a:t>
            </a:r>
            <a:r>
              <a:rPr lang="en-US" dirty="0"/>
              <a:t>yang </a:t>
            </a:r>
            <a:r>
              <a:rPr lang="en-US" b="1" dirty="0" err="1"/>
              <a:t>harus</a:t>
            </a:r>
            <a:r>
              <a:rPr lang="en-US" b="1" dirty="0"/>
              <a:t> </a:t>
            </a:r>
            <a:r>
              <a:rPr lang="en-US" b="1" dirty="0" err="1"/>
              <a:t>disadari</a:t>
            </a:r>
            <a:r>
              <a:rPr lang="en-US" b="1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b="1" dirty="0" err="1"/>
              <a:t>desainer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b="1" dirty="0" err="1"/>
              <a:t>mendesain</a:t>
            </a:r>
            <a:r>
              <a:rPr lang="en-US" b="1" dirty="0"/>
              <a:t> </a:t>
            </a:r>
            <a:r>
              <a:rPr lang="en-US" b="1" dirty="0" smtClean="0"/>
              <a:t>interface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65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Penglihatan</a:t>
            </a:r>
            <a:r>
              <a:rPr lang="en-US" smtClean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b="1" dirty="0" err="1"/>
              <a:t>Penglihatan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b="1" dirty="0"/>
              <a:t>sensor</a:t>
            </a:r>
            <a:r>
              <a:rPr lang="en-US" dirty="0"/>
              <a:t> </a:t>
            </a:r>
            <a:r>
              <a:rPr lang="en-US" b="1" dirty="0" smtClean="0"/>
              <a:t>paling</a:t>
            </a:r>
            <a:r>
              <a:rPr lang="en-US" dirty="0" smtClean="0"/>
              <a:t> </a:t>
            </a:r>
            <a:r>
              <a:rPr lang="en-US" b="1" dirty="0" err="1"/>
              <a:t>banyak</a:t>
            </a:r>
            <a:r>
              <a:rPr lang="en-US" b="1" dirty="0"/>
              <a:t> </a:t>
            </a:r>
            <a:r>
              <a:rPr lang="en-US" b="1" dirty="0" err="1"/>
              <a:t>dipakai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b="1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sensor </a:t>
            </a:r>
            <a:r>
              <a:rPr lang="en-US" dirty="0" err="1"/>
              <a:t>lainnya</a:t>
            </a:r>
            <a:r>
              <a:rPr lang="en-US" dirty="0"/>
              <a:t>. </a:t>
            </a:r>
            <a:endParaRPr lang="en-US" dirty="0" smtClean="0"/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b="1" dirty="0" err="1"/>
              <a:t>aspek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b="1" dirty="0" err="1" smtClean="0"/>
              <a:t>mempengaruhi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err="1" smtClean="0"/>
              <a:t>penglihatan</a:t>
            </a:r>
            <a:r>
              <a:rPr lang="en-US" b="1" dirty="0" smtClean="0"/>
              <a:t> </a:t>
            </a:r>
            <a:r>
              <a:rPr lang="en-US" b="1" dirty="0" err="1"/>
              <a:t>manusia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b="1" dirty="0" err="1"/>
              <a:t>luminans</a:t>
            </a:r>
            <a:r>
              <a:rPr lang="en-US" b="1" dirty="0"/>
              <a:t>, </a:t>
            </a:r>
            <a:r>
              <a:rPr lang="en-US" b="1" dirty="0" err="1" smtClean="0"/>
              <a:t>kontras</a:t>
            </a:r>
            <a:r>
              <a:rPr lang="en-US" b="1" dirty="0" smtClean="0"/>
              <a:t>, </a:t>
            </a:r>
            <a:r>
              <a:rPr lang="en-US" b="1" dirty="0" err="1" smtClean="0"/>
              <a:t>kecerahan</a:t>
            </a:r>
            <a:r>
              <a:rPr lang="en-US" b="1" dirty="0"/>
              <a:t>, </a:t>
            </a:r>
            <a:r>
              <a:rPr lang="en-US" b="1" dirty="0" err="1"/>
              <a:t>sudut</a:t>
            </a:r>
            <a:r>
              <a:rPr lang="en-US" b="1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 err="1"/>
              <a:t>ketajaman</a:t>
            </a:r>
            <a:r>
              <a:rPr lang="en-US" b="1" dirty="0"/>
              <a:t> </a:t>
            </a:r>
            <a:r>
              <a:rPr lang="en-US" b="1" dirty="0" err="1"/>
              <a:t>penglihatan</a:t>
            </a:r>
            <a:r>
              <a:rPr lang="en-US" b="1" dirty="0"/>
              <a:t>,</a:t>
            </a:r>
            <a:br>
              <a:rPr lang="en-US" b="1" dirty="0"/>
            </a:br>
            <a:r>
              <a:rPr lang="en-US" b="1" dirty="0" err="1"/>
              <a:t>medan</a:t>
            </a:r>
            <a:r>
              <a:rPr lang="en-US" b="1" dirty="0"/>
              <a:t> </a:t>
            </a:r>
            <a:r>
              <a:rPr lang="en-US" b="1" dirty="0" err="1"/>
              <a:t>penglihatan</a:t>
            </a:r>
            <a:r>
              <a:rPr lang="en-US" b="1" dirty="0"/>
              <a:t>, </a:t>
            </a:r>
            <a:r>
              <a:rPr lang="en-US" b="1" dirty="0" err="1"/>
              <a:t>warna</a:t>
            </a:r>
            <a:r>
              <a:rPr lang="en-US" b="1" dirty="0"/>
              <a:t>, </a:t>
            </a:r>
            <a:r>
              <a:rPr lang="en-US" b="1" dirty="0" err="1"/>
              <a:t>psikologi</a:t>
            </a:r>
            <a:r>
              <a:rPr lang="en-US" b="1" dirty="0"/>
              <a:t> </a:t>
            </a:r>
            <a:r>
              <a:rPr lang="en-US" b="1" dirty="0" err="1"/>
              <a:t>warna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dirty="0" err="1" smtClean="0"/>
              <a:t>persepsi</a:t>
            </a:r>
            <a:endParaRPr lang="en-US" b="1" dirty="0"/>
          </a:p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19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Penglihatan</a:t>
            </a:r>
            <a:r>
              <a:rPr lang="en-US" smtClean="0"/>
              <a:t> - Luminans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b="1" smtClean="0"/>
              <a:t>Luminans (luminance) </a:t>
            </a:r>
            <a:r>
              <a:rPr lang="en-US" smtClean="0"/>
              <a:t>adalah </a:t>
            </a:r>
            <a:r>
              <a:rPr lang="en-US" b="1" smtClean="0"/>
              <a:t>banyaknya cahaya </a:t>
            </a:r>
            <a:r>
              <a:rPr lang="en-US" smtClean="0"/>
              <a:t>yang </a:t>
            </a:r>
            <a:r>
              <a:rPr lang="en-US" b="1" smtClean="0"/>
              <a:t>dipantulkan</a:t>
            </a:r>
            <a:r>
              <a:rPr lang="en-US" smtClean="0"/>
              <a:t> oleh </a:t>
            </a:r>
            <a:r>
              <a:rPr lang="en-US" b="1" smtClean="0"/>
              <a:t>permukaan objek</a:t>
            </a:r>
            <a:r>
              <a:rPr lang="en-US" smtClean="0"/>
              <a:t>, dengan Satuan lilin/m2. </a:t>
            </a:r>
          </a:p>
          <a:p>
            <a:pPr algn="just" eaLnBrk="1" hangingPunct="1"/>
            <a:r>
              <a:rPr lang="en-US" b="1" smtClean="0"/>
              <a:t>Semakin besar luminan</a:t>
            </a:r>
            <a:r>
              <a:rPr lang="en-US" smtClean="0"/>
              <a:t> dari </a:t>
            </a:r>
            <a:r>
              <a:rPr lang="en-US" b="1" smtClean="0"/>
              <a:t>sebuah objek </a:t>
            </a:r>
            <a:r>
              <a:rPr lang="en-US" smtClean="0"/>
              <a:t>maka </a:t>
            </a:r>
            <a:r>
              <a:rPr lang="en-US" b="1" smtClean="0"/>
              <a:t>rincian objek </a:t>
            </a:r>
            <a:r>
              <a:rPr lang="en-US" smtClean="0"/>
              <a:t>yang </a:t>
            </a:r>
            <a:r>
              <a:rPr lang="en-US" b="1" smtClean="0"/>
              <a:t>dapat dilihat mata</a:t>
            </a:r>
            <a:r>
              <a:rPr lang="en-US" smtClean="0"/>
              <a:t> </a:t>
            </a:r>
            <a:r>
              <a:rPr lang="en-US" b="1" smtClean="0"/>
              <a:t>semakin banyak</a:t>
            </a:r>
            <a:r>
              <a:rPr lang="en-US" smtClean="0"/>
              <a:t>, maka </a:t>
            </a:r>
            <a:r>
              <a:rPr lang="en-US" b="1" smtClean="0"/>
              <a:t>Diameter bola mata</a:t>
            </a:r>
            <a:r>
              <a:rPr lang="en-US" smtClean="0"/>
              <a:t> akan </a:t>
            </a:r>
            <a:r>
              <a:rPr lang="en-US" b="1" smtClean="0"/>
              <a:t>mengecil</a:t>
            </a:r>
            <a:r>
              <a:rPr lang="en-US" smtClean="0"/>
              <a:t> dan </a:t>
            </a:r>
            <a:r>
              <a:rPr lang="en-US" b="1" smtClean="0"/>
              <a:t>meningkatkan kedalaman fokusnya</a:t>
            </a:r>
            <a:r>
              <a:rPr lang="en-US" smtClean="0"/>
              <a:t>. </a:t>
            </a:r>
          </a:p>
          <a:p>
            <a:pPr algn="just" eaLnBrk="1" hangingPunct="1"/>
            <a:r>
              <a:rPr lang="en-US" b="1" smtClean="0"/>
              <a:t>Bertambahnya</a:t>
            </a:r>
            <a:r>
              <a:rPr lang="en-US" smtClean="0"/>
              <a:t> </a:t>
            </a:r>
            <a:r>
              <a:rPr lang="en-US" b="1" smtClean="0"/>
              <a:t>luminan</a:t>
            </a:r>
            <a:r>
              <a:rPr lang="en-US" smtClean="0"/>
              <a:t> sebuah objek </a:t>
            </a:r>
            <a:r>
              <a:rPr lang="en-US" b="1" smtClean="0"/>
              <a:t>menyebabkan mata bertambah sensitif terhadap kedipan (flicker)</a:t>
            </a:r>
          </a:p>
        </p:txBody>
      </p:sp>
    </p:spTree>
    <p:extLst>
      <p:ext uri="{BB962C8B-B14F-4D97-AF65-F5344CB8AC3E}">
        <p14:creationId xmlns:p14="http://schemas.microsoft.com/office/powerpoint/2010/main" val="316864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b="1" smtClean="0"/>
              <a:t>Penglihatan</a:t>
            </a:r>
            <a:r>
              <a:rPr lang="en-US" smtClean="0"/>
              <a:t> - Kontras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b="1" smtClean="0"/>
              <a:t>Kontras</a:t>
            </a:r>
            <a:r>
              <a:rPr lang="en-US" smtClean="0"/>
              <a:t> adalah </a:t>
            </a:r>
            <a:r>
              <a:rPr lang="en-US" b="1" smtClean="0"/>
              <a:t>hubungan antara cahaya </a:t>
            </a:r>
            <a:r>
              <a:rPr lang="en-US" smtClean="0"/>
              <a:t>yang </a:t>
            </a:r>
            <a:r>
              <a:rPr lang="en-US" b="1" smtClean="0"/>
              <a:t>dikeluarkan</a:t>
            </a:r>
            <a:r>
              <a:rPr lang="en-US" smtClean="0"/>
              <a:t> oleh </a:t>
            </a:r>
            <a:r>
              <a:rPr lang="en-US" b="1" smtClean="0"/>
              <a:t>suatu objek dengan</a:t>
            </a:r>
            <a:r>
              <a:rPr lang="en-US" smtClean="0"/>
              <a:t/>
            </a:r>
            <a:br>
              <a:rPr lang="en-US" smtClean="0"/>
            </a:br>
            <a:r>
              <a:rPr lang="en-US" b="1" smtClean="0"/>
              <a:t>cahaya</a:t>
            </a:r>
            <a:r>
              <a:rPr lang="en-US" smtClean="0"/>
              <a:t> dari </a:t>
            </a:r>
            <a:r>
              <a:rPr lang="en-US" b="1" smtClean="0"/>
              <a:t>latar belakang objek </a:t>
            </a:r>
            <a:r>
              <a:rPr lang="en-US" smtClean="0"/>
              <a:t>tersebut. </a:t>
            </a:r>
          </a:p>
          <a:p>
            <a:pPr algn="just" eaLnBrk="1" hangingPunct="1"/>
            <a:r>
              <a:rPr lang="en-US" b="1" smtClean="0"/>
              <a:t>Kontras</a:t>
            </a:r>
            <a:r>
              <a:rPr lang="en-US" smtClean="0"/>
              <a:t> di</a:t>
            </a:r>
            <a:r>
              <a:rPr lang="en-US" b="1" smtClean="0"/>
              <a:t>definisikan</a:t>
            </a:r>
            <a:r>
              <a:rPr lang="en-US" smtClean="0"/>
              <a:t> sebagai </a:t>
            </a:r>
            <a:r>
              <a:rPr lang="en-US" b="1" smtClean="0"/>
              <a:t>perbandingan</a:t>
            </a:r>
            <a:r>
              <a:rPr lang="en-US" smtClean="0"/>
              <a:t/>
            </a:r>
            <a:br>
              <a:rPr lang="en-US" smtClean="0"/>
            </a:br>
            <a:r>
              <a:rPr lang="en-US" b="1" smtClean="0"/>
              <a:t>antara selisih antara luminan</a:t>
            </a:r>
            <a:r>
              <a:rPr lang="en-US" smtClean="0"/>
              <a:t> </a:t>
            </a:r>
            <a:r>
              <a:rPr lang="en-US" b="1" smtClean="0"/>
              <a:t>objek</a:t>
            </a:r>
            <a:r>
              <a:rPr lang="en-US" smtClean="0"/>
              <a:t> dengan </a:t>
            </a:r>
            <a:r>
              <a:rPr lang="en-US" b="1" smtClean="0"/>
              <a:t>latar belakangnya</a:t>
            </a:r>
            <a:r>
              <a:rPr lang="en-US" smtClean="0"/>
              <a:t> dan luminan </a:t>
            </a:r>
            <a:r>
              <a:rPr lang="en-US" b="1" smtClean="0"/>
              <a:t>latar belakangnya</a:t>
            </a:r>
            <a:r>
              <a:rPr lang="en-US" smtClean="0"/>
              <a:t>. </a:t>
            </a:r>
          </a:p>
          <a:p>
            <a:pPr algn="just" eaLnBrk="1" hangingPunct="1"/>
            <a:r>
              <a:rPr lang="en-US" b="1" smtClean="0"/>
              <a:t>Nilai kontras positif </a:t>
            </a:r>
            <a:r>
              <a:rPr lang="en-US" smtClean="0"/>
              <a:t>diperoleh </a:t>
            </a:r>
            <a:r>
              <a:rPr lang="en-US" b="1" smtClean="0"/>
              <a:t>jika cahaya </a:t>
            </a:r>
            <a:r>
              <a:rPr lang="en-US" smtClean="0"/>
              <a:t>yang </a:t>
            </a:r>
            <a:r>
              <a:rPr lang="en-US" b="1" smtClean="0"/>
              <a:t>dipancarkan oleh objek lebih besar dibandingkan</a:t>
            </a:r>
            <a:r>
              <a:rPr lang="en-US" smtClean="0"/>
              <a:t> dengan</a:t>
            </a:r>
            <a:r>
              <a:rPr lang="en-US" b="1" smtClean="0"/>
              <a:t> latar belakangnya</a:t>
            </a:r>
          </a:p>
        </p:txBody>
      </p:sp>
    </p:spTree>
    <p:extLst>
      <p:ext uri="{BB962C8B-B14F-4D97-AF65-F5344CB8AC3E}">
        <p14:creationId xmlns:p14="http://schemas.microsoft.com/office/powerpoint/2010/main" val="228367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1) </a:t>
            </a:r>
            <a:r>
              <a:rPr lang="id-ID" dirty="0" smtClean="0"/>
              <a:t>Pendahuluan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7647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b="1" smtClean="0"/>
              <a:t>Penglihatan</a:t>
            </a:r>
            <a:r>
              <a:rPr lang="en-US" smtClean="0"/>
              <a:t> - Kecerahan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b="1" smtClean="0"/>
              <a:t>Kecerahan</a:t>
            </a:r>
            <a:r>
              <a:rPr lang="en-US" smtClean="0"/>
              <a:t> adalah </a:t>
            </a:r>
            <a:r>
              <a:rPr lang="en-US" b="1" smtClean="0"/>
              <a:t>tanggapan subjektif</a:t>
            </a:r>
            <a:r>
              <a:rPr lang="en-US" smtClean="0"/>
              <a:t> pada </a:t>
            </a:r>
            <a:r>
              <a:rPr lang="en-US" b="1" smtClean="0"/>
              <a:t>cahaya</a:t>
            </a:r>
            <a:r>
              <a:rPr lang="en-US" smtClean="0"/>
              <a:t>. </a:t>
            </a:r>
          </a:p>
          <a:p>
            <a:pPr algn="just" eaLnBrk="1" hangingPunct="1"/>
            <a:r>
              <a:rPr lang="en-US" b="1" smtClean="0"/>
              <a:t>Luminans</a:t>
            </a:r>
            <a:r>
              <a:rPr lang="en-US" smtClean="0"/>
              <a:t> yang </a:t>
            </a:r>
            <a:r>
              <a:rPr lang="en-US" b="1" smtClean="0"/>
              <a:t>tinggi</a:t>
            </a:r>
            <a:r>
              <a:rPr lang="en-US" smtClean="0"/>
              <a:t> </a:t>
            </a:r>
            <a:r>
              <a:rPr lang="en-US" b="1" smtClean="0"/>
              <a:t>berimplikasi</a:t>
            </a:r>
            <a:r>
              <a:rPr lang="en-US" smtClean="0"/>
              <a:t> pada </a:t>
            </a:r>
            <a:r>
              <a:rPr lang="en-US" b="1" smtClean="0"/>
              <a:t>kecerahan</a:t>
            </a:r>
            <a:r>
              <a:rPr lang="en-US" smtClean="0"/>
              <a:t> yang </a:t>
            </a:r>
            <a:r>
              <a:rPr lang="en-US" b="1" smtClean="0"/>
              <a:t>tinggi</a:t>
            </a:r>
            <a:r>
              <a:rPr lang="en-US" smtClean="0"/>
              <a:t> juga. </a:t>
            </a:r>
          </a:p>
          <a:p>
            <a:pPr algn="just" eaLnBrk="1" hangingPunct="1"/>
            <a:r>
              <a:rPr lang="en-US" b="1" smtClean="0"/>
              <a:t>Melihat batas kecerahan tinggi ke rendah </a:t>
            </a:r>
            <a:r>
              <a:rPr lang="en-US" smtClean="0"/>
              <a:t>dengan </a:t>
            </a:r>
            <a:r>
              <a:rPr lang="en-US" b="1" smtClean="0"/>
              <a:t>melihat kisi-kisi Hermann</a:t>
            </a:r>
            <a:r>
              <a:rPr lang="en-US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36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b="1" smtClean="0"/>
              <a:t>Penglihatan</a:t>
            </a:r>
            <a:r>
              <a:rPr lang="en-US" smtClean="0"/>
              <a:t> - Kecerahan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071938" y="2003425"/>
            <a:ext cx="4443412" cy="4351338"/>
          </a:xfrm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en-US" sz="2500" smtClean="0"/>
              <a:t>Pada </a:t>
            </a:r>
            <a:r>
              <a:rPr lang="en-US" sz="2500" b="1" smtClean="0"/>
              <a:t>kisi-kisi kiri</a:t>
            </a:r>
            <a:r>
              <a:rPr lang="en-US" sz="2500" smtClean="0"/>
              <a:t> </a:t>
            </a:r>
            <a:r>
              <a:rPr lang="id-ID" sz="2500" smtClean="0"/>
              <a:t>di</a:t>
            </a:r>
            <a:r>
              <a:rPr lang="en-US" sz="2500" smtClean="0"/>
              <a:t>lihat </a:t>
            </a:r>
            <a:r>
              <a:rPr lang="en-US" sz="2500" b="1" smtClean="0"/>
              <a:t>kesan titik putih</a:t>
            </a:r>
            <a:r>
              <a:rPr lang="en-US" sz="2500" smtClean="0"/>
              <a:t> pada </a:t>
            </a:r>
            <a:r>
              <a:rPr lang="en-US" sz="2500" b="1" smtClean="0"/>
              <a:t>perpotongan</a:t>
            </a:r>
            <a:r>
              <a:rPr lang="en-US" sz="2500" smtClean="0"/>
              <a:t> antara </a:t>
            </a:r>
            <a:r>
              <a:rPr lang="en-US" sz="2500" b="1" smtClean="0"/>
              <a:t>garis</a:t>
            </a:r>
            <a:r>
              <a:rPr lang="id-ID" sz="2500" b="1" smtClean="0"/>
              <a:t> </a:t>
            </a:r>
            <a:r>
              <a:rPr lang="en-US" sz="2500" b="1" smtClean="0"/>
              <a:t>vertikal</a:t>
            </a:r>
            <a:r>
              <a:rPr lang="en-US" sz="2500" smtClean="0"/>
              <a:t> dan </a:t>
            </a:r>
            <a:r>
              <a:rPr lang="en-US" sz="2500" b="1" smtClean="0"/>
              <a:t>horisontal.</a:t>
            </a:r>
          </a:p>
          <a:p>
            <a:pPr algn="just" eaLnBrk="1" hangingPunct="1"/>
            <a:r>
              <a:rPr lang="id-ID" sz="2500" smtClean="0"/>
              <a:t>P</a:t>
            </a:r>
            <a:r>
              <a:rPr lang="en-US" sz="2500" smtClean="0"/>
              <a:t>ada </a:t>
            </a:r>
            <a:r>
              <a:rPr lang="en-US" sz="2500" b="1" smtClean="0"/>
              <a:t>kisi-kisi kanan</a:t>
            </a:r>
            <a:r>
              <a:rPr lang="id-ID" sz="2500" b="1" smtClean="0"/>
              <a:t> di lihat</a:t>
            </a:r>
            <a:r>
              <a:rPr lang="en-US" sz="2500" smtClean="0"/>
              <a:t> </a:t>
            </a:r>
            <a:r>
              <a:rPr lang="en-US" sz="2500" b="1" smtClean="0"/>
              <a:t>kesan titik hitam</a:t>
            </a:r>
            <a:r>
              <a:rPr lang="en-US" sz="2500" smtClean="0"/>
              <a:t> pada </a:t>
            </a:r>
            <a:r>
              <a:rPr lang="en-US" sz="2500" b="1" smtClean="0"/>
              <a:t>perpotongan antara garis vertikal dan horisontal</a:t>
            </a:r>
            <a:r>
              <a:rPr lang="en-US" sz="2500" smtClean="0"/>
              <a:t>. </a:t>
            </a:r>
          </a:p>
          <a:p>
            <a:pPr algn="just" eaLnBrk="1" hangingPunct="1"/>
            <a:r>
              <a:rPr lang="en-US" sz="2500" b="1" smtClean="0"/>
              <a:t>Tetapi</a:t>
            </a:r>
            <a:r>
              <a:rPr lang="en-US" sz="2500" smtClean="0"/>
              <a:t> </a:t>
            </a:r>
            <a:r>
              <a:rPr lang="en-US" sz="2500" b="1" smtClean="0"/>
              <a:t>jika mata anda tepa</a:t>
            </a:r>
            <a:r>
              <a:rPr lang="id-ID" sz="2500" b="1" smtClean="0"/>
              <a:t>t</a:t>
            </a:r>
            <a:r>
              <a:rPr lang="en-US" sz="2500" b="1" smtClean="0"/>
              <a:t> </a:t>
            </a:r>
            <a:r>
              <a:rPr lang="en-US" sz="2500" smtClean="0"/>
              <a:t>pada </a:t>
            </a:r>
            <a:r>
              <a:rPr lang="en-US" sz="2500" b="1" smtClean="0"/>
              <a:t>titik perpotongan </a:t>
            </a:r>
            <a:r>
              <a:rPr lang="en-US" sz="2500" smtClean="0"/>
              <a:t>tersebut, </a:t>
            </a:r>
            <a:r>
              <a:rPr lang="en-US" sz="2500" b="1" smtClean="0"/>
              <a:t>titik hitam </a:t>
            </a:r>
            <a:r>
              <a:rPr lang="en-US" sz="2500" smtClean="0"/>
              <a:t>atau </a:t>
            </a:r>
            <a:r>
              <a:rPr lang="en-US" sz="2500" b="1" smtClean="0"/>
              <a:t>putih tersebut akan lenyap</a:t>
            </a:r>
            <a:r>
              <a:rPr lang="en-US" sz="2500" smtClean="0"/>
              <a:t>.</a:t>
            </a:r>
            <a:endParaRPr lang="en-US" sz="2500" b="1" smtClean="0"/>
          </a:p>
        </p:txBody>
      </p:sp>
      <p:pic>
        <p:nvPicPr>
          <p:cNvPr id="922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2747963"/>
            <a:ext cx="3900487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583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b="1" smtClean="0"/>
              <a:t>Penglihatan</a:t>
            </a:r>
            <a:r>
              <a:rPr lang="en-US" smtClean="0"/>
              <a:t> - </a:t>
            </a:r>
            <a:r>
              <a:rPr lang="id-ID" sz="3600" smtClean="0"/>
              <a:t>Sudut Dan Ketajaman</a:t>
            </a:r>
            <a:br>
              <a:rPr lang="id-ID" sz="3600" smtClean="0"/>
            </a:br>
            <a:r>
              <a:rPr lang="id-ID" sz="3600" smtClean="0"/>
              <a:t>			       Penglihatan</a:t>
            </a:r>
            <a:endParaRPr lang="en-US" sz="3600" smtClean="0"/>
          </a:p>
        </p:txBody>
      </p:sp>
      <p:sp>
        <p:nvSpPr>
          <p:cNvPr id="1024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id-ID" b="1" smtClean="0"/>
              <a:t>Sudut penglihatan </a:t>
            </a:r>
            <a:r>
              <a:rPr lang="id-ID" smtClean="0"/>
              <a:t>didefinisikan sebagai </a:t>
            </a:r>
            <a:r>
              <a:rPr lang="id-ID" b="1" smtClean="0"/>
              <a:t>sudut</a:t>
            </a:r>
            <a:r>
              <a:rPr lang="id-ID" smtClean="0"/>
              <a:t> yang </a:t>
            </a:r>
            <a:r>
              <a:rPr lang="id-ID" b="1" smtClean="0"/>
              <a:t>berhadapan oleh objek pada mata</a:t>
            </a:r>
            <a:r>
              <a:rPr lang="id-ID" smtClean="0"/>
              <a:t>.</a:t>
            </a:r>
          </a:p>
          <a:p>
            <a:pPr algn="just" eaLnBrk="1" hangingPunct="1"/>
            <a:r>
              <a:rPr lang="id-ID" b="1" smtClean="0"/>
              <a:t>Ketajaman penglihatan </a:t>
            </a:r>
            <a:r>
              <a:rPr lang="id-ID" smtClean="0"/>
              <a:t>(visual acuity) adalah </a:t>
            </a:r>
            <a:r>
              <a:rPr lang="id-ID" b="1" smtClean="0"/>
              <a:t>sudut penglihatan</a:t>
            </a:r>
            <a:r>
              <a:rPr lang="id-ID" smtClean="0"/>
              <a:t> yang </a:t>
            </a:r>
            <a:r>
              <a:rPr lang="id-ID" b="1" smtClean="0"/>
              <a:t>minimum</a:t>
            </a:r>
            <a:r>
              <a:rPr lang="id-ID" smtClean="0"/>
              <a:t> </a:t>
            </a:r>
            <a:r>
              <a:rPr lang="id-ID" b="1" smtClean="0"/>
              <a:t>ketika mata masih </a:t>
            </a:r>
            <a:r>
              <a:rPr lang="id-ID" smtClean="0"/>
              <a:t>dapat </a:t>
            </a:r>
            <a:r>
              <a:rPr lang="id-ID" b="1" smtClean="0"/>
              <a:t>melihat sebuah objek dengan jelas. </a:t>
            </a:r>
          </a:p>
        </p:txBody>
      </p:sp>
    </p:spTree>
    <p:extLst>
      <p:ext uri="{BB962C8B-B14F-4D97-AF65-F5344CB8AC3E}">
        <p14:creationId xmlns:p14="http://schemas.microsoft.com/office/powerpoint/2010/main" val="358800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b="1" smtClean="0"/>
              <a:t>Penglihatan</a:t>
            </a:r>
            <a:r>
              <a:rPr lang="en-US" smtClean="0"/>
              <a:t> - </a:t>
            </a:r>
            <a:r>
              <a:rPr lang="en-US" sz="3600" smtClean="0"/>
              <a:t>Medan Penglihatan</a:t>
            </a:r>
          </a:p>
        </p:txBody>
      </p:sp>
      <p:sp>
        <p:nvSpPr>
          <p:cNvPr id="11267" name="Content Placeholder 1"/>
          <p:cNvSpPr>
            <a:spLocks noGrp="1"/>
          </p:cNvSpPr>
          <p:nvPr>
            <p:ph idx="1"/>
          </p:nvPr>
        </p:nvSpPr>
        <p:spPr>
          <a:xfrm>
            <a:off x="628650" y="1614488"/>
            <a:ext cx="7886700" cy="4829175"/>
          </a:xfrm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en-US" smtClean="0"/>
              <a:t>Adalah </a:t>
            </a:r>
            <a:r>
              <a:rPr lang="en-US" b="1" smtClean="0"/>
              <a:t>sudut terkecil </a:t>
            </a:r>
            <a:r>
              <a:rPr lang="en-US" smtClean="0"/>
              <a:t>yang </a:t>
            </a:r>
            <a:r>
              <a:rPr lang="en-US" b="1" smtClean="0"/>
              <a:t>dibentuk</a:t>
            </a:r>
            <a:r>
              <a:rPr lang="en-US" smtClean="0"/>
              <a:t> </a:t>
            </a:r>
            <a:r>
              <a:rPr lang="en-US" b="1" smtClean="0"/>
              <a:t>ketika mata bergerak kekiri terjauh</a:t>
            </a:r>
            <a:r>
              <a:rPr lang="en-US" smtClean="0"/>
              <a:t> dan </a:t>
            </a:r>
            <a:r>
              <a:rPr lang="en-US" b="1" smtClean="0"/>
              <a:t>kekanan terjauh</a:t>
            </a:r>
            <a:r>
              <a:rPr lang="en-US" smtClean="0"/>
              <a:t>. </a:t>
            </a:r>
          </a:p>
          <a:p>
            <a:pPr algn="just" eaLnBrk="1" hangingPunct="1"/>
            <a:r>
              <a:rPr lang="en-US" smtClean="0"/>
              <a:t>Dibagi 4 daerah :</a:t>
            </a:r>
          </a:p>
          <a:p>
            <a:pPr marL="914400" lvl="1" indent="-457200" algn="just" eaLnBrk="1" hangingPunct="1">
              <a:buFont typeface="Calibri Light" panose="020F0302020204030204" pitchFamily="34" charset="0"/>
              <a:buAutoNum type="alphaLcPeriod"/>
            </a:pPr>
            <a:r>
              <a:rPr lang="en-US" b="1" smtClean="0"/>
              <a:t>Penglihatan binokuler</a:t>
            </a:r>
            <a:r>
              <a:rPr lang="en-US" smtClean="0"/>
              <a:t> : </a:t>
            </a:r>
            <a:r>
              <a:rPr lang="en-US" b="1" smtClean="0"/>
              <a:t>tempat kedua mata</a:t>
            </a:r>
            <a:r>
              <a:rPr lang="en-US" smtClean="0"/>
              <a:t> bisa </a:t>
            </a:r>
            <a:r>
              <a:rPr lang="en-US" b="1" smtClean="0"/>
              <a:t>melihat sebuah objek dalam keadaan yang sama</a:t>
            </a:r>
            <a:r>
              <a:rPr lang="en-US" smtClean="0"/>
              <a:t>.</a:t>
            </a:r>
          </a:p>
          <a:p>
            <a:pPr marL="914400" lvl="1" indent="-457200" algn="just" eaLnBrk="1" hangingPunct="1">
              <a:buFont typeface="Calibri Light" panose="020F0302020204030204" pitchFamily="34" charset="0"/>
              <a:buAutoNum type="alphaLcPeriod"/>
            </a:pPr>
            <a:r>
              <a:rPr lang="en-US" b="1" smtClean="0"/>
              <a:t>Penglihatan monokuler kiri</a:t>
            </a:r>
            <a:r>
              <a:rPr lang="en-US" smtClean="0"/>
              <a:t> : </a:t>
            </a:r>
            <a:r>
              <a:rPr lang="en-US" b="1" smtClean="0"/>
              <a:t>tempat terjauh</a:t>
            </a:r>
            <a:r>
              <a:rPr lang="en-US" smtClean="0"/>
              <a:t> yang </a:t>
            </a:r>
            <a:r>
              <a:rPr lang="en-US" b="1" smtClean="0"/>
              <a:t>dapat dilihat oleh mata kiri ketika mata kiri bergerak ke sudut paling kiri</a:t>
            </a:r>
            <a:r>
              <a:rPr lang="en-US" smtClean="0"/>
              <a:t>.</a:t>
            </a:r>
          </a:p>
          <a:p>
            <a:pPr marL="914400" lvl="1" indent="-457200" algn="just" eaLnBrk="1" hangingPunct="1">
              <a:buFont typeface="Calibri Light" panose="020F0302020204030204" pitchFamily="34" charset="0"/>
              <a:buAutoNum type="alphaLcPeriod"/>
            </a:pPr>
            <a:r>
              <a:rPr lang="en-US" b="1" smtClean="0"/>
              <a:t>Penglihatan monokuler kanan</a:t>
            </a:r>
            <a:r>
              <a:rPr lang="en-US" smtClean="0"/>
              <a:t> : </a:t>
            </a:r>
            <a:r>
              <a:rPr lang="en-US" b="1" smtClean="0"/>
              <a:t>tempat terjauh</a:t>
            </a:r>
            <a:r>
              <a:rPr lang="en-US" smtClean="0"/>
              <a:t> yang </a:t>
            </a:r>
            <a:r>
              <a:rPr lang="en-US" b="1" smtClean="0"/>
              <a:t>dapat dilihat oleh mata kanan ketika mata kanan bergerak ke sudut paling kanan</a:t>
            </a:r>
            <a:r>
              <a:rPr lang="en-US" smtClean="0"/>
              <a:t>.</a:t>
            </a:r>
          </a:p>
          <a:p>
            <a:pPr marL="914400" lvl="1" indent="-457200" algn="just" eaLnBrk="1" hangingPunct="1">
              <a:buFont typeface="Calibri Light" panose="020F0302020204030204" pitchFamily="34" charset="0"/>
              <a:buAutoNum type="alphaLcPeriod"/>
            </a:pPr>
            <a:r>
              <a:rPr lang="en-US" b="1" smtClean="0"/>
              <a:t>Daerah buta </a:t>
            </a:r>
            <a:r>
              <a:rPr lang="en-US" smtClean="0"/>
              <a:t>: </a:t>
            </a:r>
            <a:r>
              <a:rPr lang="en-US" b="1" smtClean="0"/>
              <a:t>daerah</a:t>
            </a:r>
            <a:r>
              <a:rPr lang="en-US" smtClean="0"/>
              <a:t> yang </a:t>
            </a:r>
            <a:r>
              <a:rPr lang="en-US" b="1" smtClean="0"/>
              <a:t>sama sekali tidak dapat dilihat oleh kedua mata</a:t>
            </a:r>
            <a:endParaRPr lang="id-ID" b="1" smtClean="0"/>
          </a:p>
        </p:txBody>
      </p:sp>
    </p:spTree>
    <p:extLst>
      <p:ext uri="{BB962C8B-B14F-4D97-AF65-F5344CB8AC3E}">
        <p14:creationId xmlns:p14="http://schemas.microsoft.com/office/powerpoint/2010/main" val="353794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Penglihatan</a:t>
            </a:r>
            <a:r>
              <a:rPr lang="en-US" dirty="0"/>
              <a:t> - Medan </a:t>
            </a:r>
            <a:r>
              <a:rPr lang="en-US" dirty="0" err="1"/>
              <a:t>Penglihatan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792872"/>
            <a:ext cx="7886700" cy="482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 err="1" smtClean="0"/>
              <a:t>binokuler</a:t>
            </a:r>
            <a:r>
              <a:rPr lang="en-US" dirty="0" smtClean="0"/>
              <a:t>  	# </a:t>
            </a:r>
            <a:r>
              <a:rPr lang="en-US" dirty="0" err="1" smtClean="0"/>
              <a:t>monokuler</a:t>
            </a:r>
            <a:r>
              <a:rPr lang="en-US" dirty="0" smtClean="0"/>
              <a:t> </a:t>
            </a:r>
            <a:r>
              <a:rPr lang="en-US" dirty="0" err="1" smtClean="0"/>
              <a:t>kiri</a:t>
            </a:r>
            <a:r>
              <a:rPr lang="en-US" dirty="0" smtClean="0"/>
              <a:t> &amp; </a:t>
            </a:r>
            <a:r>
              <a:rPr lang="en-US" dirty="0" err="1" smtClean="0"/>
              <a:t>Kanan</a:t>
            </a:r>
            <a:r>
              <a:rPr lang="en-US" dirty="0" smtClean="0"/>
              <a:t>	 # Daerah </a:t>
            </a:r>
            <a:r>
              <a:rPr lang="en-US" dirty="0" err="1"/>
              <a:t>buta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75104"/>
            <a:ext cx="8177147" cy="404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b="1" smtClean="0"/>
              <a:t>Penglihatan</a:t>
            </a:r>
            <a:r>
              <a:rPr lang="en-US" smtClean="0"/>
              <a:t> - </a:t>
            </a:r>
            <a:r>
              <a:rPr lang="en-US" sz="3600" smtClean="0"/>
              <a:t>Warna</a:t>
            </a:r>
          </a:p>
        </p:txBody>
      </p:sp>
      <p:sp>
        <p:nvSpPr>
          <p:cNvPr id="12291" name="Content Placeholder 1"/>
          <p:cNvSpPr>
            <a:spLocks noGrp="1"/>
          </p:cNvSpPr>
          <p:nvPr>
            <p:ph idx="1"/>
          </p:nvPr>
        </p:nvSpPr>
        <p:spPr>
          <a:xfrm>
            <a:off x="628650" y="1462088"/>
            <a:ext cx="7886700" cy="4829175"/>
          </a:xfrm>
        </p:spPr>
        <p:txBody>
          <a:bodyPr>
            <a:noAutofit/>
          </a:bodyPr>
          <a:lstStyle/>
          <a:p>
            <a:pPr algn="just"/>
            <a:r>
              <a:rPr lang="es-ES" dirty="0"/>
              <a:t>Mata </a:t>
            </a:r>
            <a:r>
              <a:rPr lang="es-ES" dirty="0" err="1"/>
              <a:t>manusia</a:t>
            </a:r>
            <a:r>
              <a:rPr lang="es-ES" dirty="0"/>
              <a:t> </a:t>
            </a:r>
            <a:r>
              <a:rPr lang="es-ES" dirty="0" err="1"/>
              <a:t>sensitif</a:t>
            </a:r>
            <a:r>
              <a:rPr lang="es-ES" dirty="0"/>
              <a:t> </a:t>
            </a:r>
            <a:r>
              <a:rPr lang="es-ES" dirty="0" err="1"/>
              <a:t>terhadap</a:t>
            </a:r>
            <a:r>
              <a:rPr lang="es-ES" dirty="0"/>
              <a:t> </a:t>
            </a:r>
            <a:r>
              <a:rPr lang="es-ES" dirty="0" err="1"/>
              <a:t>cahaya</a:t>
            </a:r>
            <a:r>
              <a:rPr lang="es-ES" dirty="0"/>
              <a:t> </a:t>
            </a:r>
            <a:r>
              <a:rPr lang="es-ES" dirty="0" err="1"/>
              <a:t>tampak</a:t>
            </a:r>
            <a:r>
              <a:rPr lang="es-ES" dirty="0"/>
              <a:t>. </a:t>
            </a:r>
          </a:p>
          <a:p>
            <a:pPr algn="just"/>
            <a:r>
              <a:rPr lang="es-ES" dirty="0" err="1"/>
              <a:t>Panjang</a:t>
            </a:r>
            <a:r>
              <a:rPr lang="es-ES" dirty="0"/>
              <a:t> </a:t>
            </a:r>
            <a:r>
              <a:rPr lang="es-ES" dirty="0" err="1"/>
              <a:t>gelombang</a:t>
            </a:r>
            <a:r>
              <a:rPr lang="es-ES" dirty="0"/>
              <a:t> </a:t>
            </a:r>
            <a:r>
              <a:rPr lang="es-ES" dirty="0" err="1"/>
              <a:t>cahaya</a:t>
            </a:r>
            <a:r>
              <a:rPr lang="es-ES" dirty="0"/>
              <a:t> </a:t>
            </a:r>
            <a:r>
              <a:rPr lang="es-ES" dirty="0" err="1"/>
              <a:t>tampak</a:t>
            </a:r>
            <a:r>
              <a:rPr lang="es-ES" dirty="0"/>
              <a:t> </a:t>
            </a:r>
            <a:r>
              <a:rPr lang="es-ES" dirty="0" err="1"/>
              <a:t>berkisar</a:t>
            </a:r>
            <a:r>
              <a:rPr lang="es-ES" dirty="0"/>
              <a:t> antara 400-700 </a:t>
            </a:r>
            <a:r>
              <a:rPr lang="es-ES" dirty="0" err="1"/>
              <a:t>nm</a:t>
            </a:r>
            <a:r>
              <a:rPr lang="es-ES" dirty="0"/>
              <a:t> (</a:t>
            </a:r>
            <a:r>
              <a:rPr lang="en-US" b="1" dirty="0"/>
              <a:t>Nanometer</a:t>
            </a:r>
            <a:r>
              <a:rPr lang="id-ID" b="1" dirty="0"/>
              <a:t> </a:t>
            </a:r>
            <a:r>
              <a:rPr lang="en-US" b="1" dirty="0"/>
              <a:t>=</a:t>
            </a:r>
            <a:r>
              <a:rPr lang="en-US" dirty="0"/>
              <a:t> 1.0×10</a:t>
            </a:r>
            <a:r>
              <a:rPr lang="en-US" baseline="30000" dirty="0"/>
              <a:t>−9</a:t>
            </a:r>
            <a:r>
              <a:rPr lang="en-US" dirty="0"/>
              <a:t> meter/</a:t>
            </a:r>
            <a:r>
              <a:rPr lang="id-ID" dirty="0"/>
              <a:t> </a:t>
            </a:r>
            <a:r>
              <a:rPr lang="en-US" dirty="0" err="1"/>
              <a:t>sepermilyar</a:t>
            </a:r>
            <a:r>
              <a:rPr lang="en-US" dirty="0"/>
              <a:t> meter).</a:t>
            </a:r>
            <a:endParaRPr lang="es-ES" dirty="0"/>
          </a:p>
          <a:p>
            <a:pPr algn="just"/>
            <a:r>
              <a:rPr lang="en-US" dirty="0"/>
              <a:t>Mata normal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membedakan</a:t>
            </a:r>
            <a:r>
              <a:rPr lang="en-US" dirty="0"/>
              <a:t> </a:t>
            </a:r>
            <a:r>
              <a:rPr lang="en-US" dirty="0" err="1"/>
              <a:t>sekitar</a:t>
            </a:r>
            <a:r>
              <a:rPr lang="en-US" dirty="0"/>
              <a:t> 128 </a:t>
            </a:r>
            <a:r>
              <a:rPr lang="en-US" dirty="0" err="1"/>
              <a:t>warna</a:t>
            </a:r>
            <a:r>
              <a:rPr lang="en-US" dirty="0"/>
              <a:t> </a:t>
            </a:r>
          </a:p>
          <a:p>
            <a:pPr algn="just"/>
            <a:r>
              <a:rPr lang="en-US" dirty="0"/>
              <a:t>Mata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membedakan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akurat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sudut</a:t>
            </a:r>
            <a:r>
              <a:rPr lang="en-US" dirty="0"/>
              <a:t> </a:t>
            </a:r>
            <a:r>
              <a:rPr lang="en-US" b="1" dirty="0"/>
              <a:t>± 60 </a:t>
            </a:r>
            <a:r>
              <a:rPr lang="en-US" b="1" dirty="0" err="1"/>
              <a:t>derajat</a:t>
            </a:r>
            <a:r>
              <a:rPr lang="en-US" b="1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warna</a:t>
            </a:r>
            <a:endParaRPr lang="en-US" dirty="0"/>
          </a:p>
          <a:p>
            <a:pPr algn="just"/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ada</a:t>
            </a:r>
            <a:r>
              <a:rPr lang="en-US" b="1" dirty="0"/>
              <a:t> </a:t>
            </a:r>
            <a:r>
              <a:rPr lang="en-US" b="1" dirty="0" err="1"/>
              <a:t>standar</a:t>
            </a:r>
            <a:r>
              <a:rPr lang="en-US" b="1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b="1" dirty="0" err="1"/>
              <a:t>penggunaan</a:t>
            </a:r>
            <a:r>
              <a:rPr lang="en-US" b="1" dirty="0"/>
              <a:t> </a:t>
            </a:r>
            <a:r>
              <a:rPr lang="en-US" b="1" dirty="0" err="1"/>
              <a:t>warna</a:t>
            </a:r>
            <a:r>
              <a:rPr lang="en-US" b="1" dirty="0"/>
              <a:t> </a:t>
            </a:r>
            <a:r>
              <a:rPr lang="en-US" dirty="0"/>
              <a:t>yang </a:t>
            </a:r>
            <a:r>
              <a:rPr lang="en-US" b="1" dirty="0" err="1"/>
              <a:t>baik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b="1" dirty="0" err="1"/>
              <a:t>karakteristik</a:t>
            </a:r>
            <a:r>
              <a:rPr lang="en-US" b="1" dirty="0"/>
              <a:t> </a:t>
            </a:r>
            <a:r>
              <a:rPr lang="en-US" b="1" dirty="0" err="1"/>
              <a:t>tiap</a:t>
            </a:r>
            <a:r>
              <a:rPr lang="en-US" b="1" dirty="0"/>
              <a:t> orang </a:t>
            </a:r>
            <a:r>
              <a:rPr lang="en-US" b="1" dirty="0" err="1"/>
              <a:t>berbeda</a:t>
            </a:r>
            <a:r>
              <a:rPr lang="en-US" b="1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b="1" dirty="0" err="1"/>
              <a:t>persepsi</a:t>
            </a:r>
            <a:r>
              <a:rPr lang="en-US" b="1" dirty="0"/>
              <a:t> </a:t>
            </a:r>
            <a:r>
              <a:rPr lang="en-US" b="1" dirty="0" err="1"/>
              <a:t>mereka</a:t>
            </a:r>
            <a:r>
              <a:rPr lang="en-US" b="1" dirty="0"/>
              <a:t> </a:t>
            </a:r>
            <a:r>
              <a:rPr lang="en-US" b="1" dirty="0" err="1"/>
              <a:t>terhadap</a:t>
            </a:r>
            <a:r>
              <a:rPr lang="en-US" b="1" dirty="0"/>
              <a:t> </a:t>
            </a:r>
            <a:r>
              <a:rPr lang="en-US" b="1" dirty="0" err="1"/>
              <a:t>warna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626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b="1" smtClean="0"/>
              <a:t>Penglihatan</a:t>
            </a:r>
            <a:r>
              <a:rPr lang="en-US" smtClean="0"/>
              <a:t> - </a:t>
            </a:r>
            <a:r>
              <a:rPr lang="en-US" sz="3600" smtClean="0"/>
              <a:t>Psikologi Warna</a:t>
            </a:r>
          </a:p>
        </p:txBody>
      </p:sp>
      <p:sp>
        <p:nvSpPr>
          <p:cNvPr id="13315" name="Content Placeholder 1"/>
          <p:cNvSpPr>
            <a:spLocks noGrp="1"/>
          </p:cNvSpPr>
          <p:nvPr>
            <p:ph idx="1"/>
          </p:nvPr>
        </p:nvSpPr>
        <p:spPr>
          <a:xfrm>
            <a:off x="631825" y="1589088"/>
            <a:ext cx="7883525" cy="4103687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2200" b="1" dirty="0" err="1" smtClean="0"/>
              <a:t>Warna</a:t>
            </a:r>
            <a:r>
              <a:rPr lang="en-US" sz="2200" dirty="0" smtClean="0"/>
              <a:t> </a:t>
            </a:r>
            <a:r>
              <a:rPr lang="en-US" sz="2200" dirty="0" err="1" smtClean="0"/>
              <a:t>merupakan</a:t>
            </a:r>
            <a:r>
              <a:rPr lang="en-US" sz="2200" dirty="0" smtClean="0"/>
              <a:t> </a:t>
            </a:r>
            <a:r>
              <a:rPr lang="en-US" sz="2200" b="1" dirty="0" err="1" smtClean="0"/>
              <a:t>suatu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sensasi</a:t>
            </a:r>
            <a:r>
              <a:rPr lang="en-US" sz="2200" b="1" dirty="0" smtClean="0"/>
              <a:t> </a:t>
            </a:r>
            <a:r>
              <a:rPr lang="en-US" sz="2200" dirty="0" smtClean="0"/>
              <a:t>yang </a:t>
            </a:r>
            <a:r>
              <a:rPr lang="en-US" sz="2200" b="1" dirty="0" err="1" smtClean="0"/>
              <a:t>dihubungkan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b="1" dirty="0" err="1" smtClean="0"/>
              <a:t>sistem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syaraf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kita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seperti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halnya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bau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dan</a:t>
            </a:r>
            <a:r>
              <a:rPr lang="en-US" sz="2200" b="1" dirty="0" smtClean="0"/>
              <a:t> rasa.</a:t>
            </a:r>
            <a:r>
              <a:rPr lang="en-US" sz="2200" dirty="0" smtClean="0"/>
              <a:t> 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2200" b="1" dirty="0" err="1" smtClean="0"/>
              <a:t>Lensa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mata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manusia</a:t>
            </a:r>
            <a:r>
              <a:rPr lang="en-US" sz="2200" dirty="0" smtClean="0"/>
              <a:t> </a:t>
            </a:r>
            <a:r>
              <a:rPr lang="en-US" sz="2200" b="1" dirty="0" err="1" smtClean="0"/>
              <a:t>tidak</a:t>
            </a:r>
            <a:r>
              <a:rPr lang="en-US" sz="2200" dirty="0" smtClean="0"/>
              <a:t> </a:t>
            </a:r>
            <a:r>
              <a:rPr lang="en-US" sz="2200" dirty="0" err="1" smtClean="0"/>
              <a:t>mempunyai</a:t>
            </a:r>
            <a:r>
              <a:rPr lang="en-US" sz="2200" dirty="0" smtClean="0"/>
              <a:t> </a:t>
            </a:r>
            <a:r>
              <a:rPr lang="en-US" sz="2200" b="1" dirty="0" err="1" smtClean="0"/>
              <a:t>kemampuan</a:t>
            </a:r>
            <a:r>
              <a:rPr lang="en-US" sz="2200" dirty="0" smtClean="0"/>
              <a:t> </a:t>
            </a:r>
            <a:r>
              <a:rPr lang="en-US" sz="2200" dirty="0" err="1" smtClean="0"/>
              <a:t>untuk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b="1" dirty="0" err="1" smtClean="0"/>
              <a:t>mengoreksi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warna</a:t>
            </a:r>
            <a:r>
              <a:rPr lang="en-US" sz="2200" dirty="0" smtClean="0"/>
              <a:t> </a:t>
            </a:r>
            <a:r>
              <a:rPr lang="en-US" sz="2200" dirty="0" err="1" smtClean="0"/>
              <a:t>sehingga</a:t>
            </a:r>
            <a:r>
              <a:rPr lang="en-US" sz="2200" dirty="0" smtClean="0"/>
              <a:t> </a:t>
            </a:r>
            <a:r>
              <a:rPr lang="en-US" sz="2200" b="1" dirty="0" err="1" smtClean="0"/>
              <a:t>menimbulkan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efek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kromostereopsis</a:t>
            </a:r>
            <a:r>
              <a:rPr lang="en-US" sz="2200" dirty="0" smtClean="0"/>
              <a:t>, </a:t>
            </a:r>
            <a:r>
              <a:rPr lang="en-US" sz="2200" dirty="0" err="1" smtClean="0"/>
              <a:t>yaitu</a:t>
            </a:r>
            <a:r>
              <a:rPr lang="en-US" sz="2200" dirty="0" smtClean="0"/>
              <a:t> </a:t>
            </a:r>
            <a:r>
              <a:rPr lang="en-US" sz="2200" b="1" dirty="0" err="1" smtClean="0"/>
              <a:t>efek</a:t>
            </a:r>
            <a:r>
              <a:rPr lang="en-US" sz="2200" b="1" dirty="0" smtClean="0"/>
              <a:t> yang </a:t>
            </a:r>
            <a:r>
              <a:rPr lang="en-US" sz="2200" b="1" dirty="0" err="1" smtClean="0"/>
              <a:t>menyebabkan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warna-warna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murni</a:t>
            </a:r>
            <a:r>
              <a:rPr lang="en-US" sz="2200" dirty="0" smtClean="0"/>
              <a:t> </a:t>
            </a:r>
            <a:r>
              <a:rPr lang="en-US" sz="2200" dirty="0" err="1" smtClean="0"/>
              <a:t>pada</a:t>
            </a:r>
            <a:r>
              <a:rPr lang="en-US" sz="2200" dirty="0" smtClean="0"/>
              <a:t> </a:t>
            </a:r>
            <a:r>
              <a:rPr lang="en-US" sz="2200" b="1" dirty="0" err="1" smtClean="0"/>
              <a:t>jarak</a:t>
            </a:r>
            <a:r>
              <a:rPr lang="en-US" sz="2200" b="1" dirty="0" smtClean="0"/>
              <a:t> yang </a:t>
            </a:r>
            <a:r>
              <a:rPr lang="en-US" sz="2200" b="1" dirty="0" err="1" smtClean="0"/>
              <a:t>sama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terlihat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memiliki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jarak</a:t>
            </a:r>
            <a:r>
              <a:rPr lang="en-US" sz="2200" b="1" dirty="0" smtClean="0"/>
              <a:t> yang </a:t>
            </a:r>
            <a:r>
              <a:rPr lang="en-US" sz="2200" b="1" dirty="0" err="1" smtClean="0"/>
              <a:t>berbeda</a:t>
            </a:r>
            <a:r>
              <a:rPr lang="en-US" sz="2200" dirty="0" smtClean="0"/>
              <a:t>. 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2200" b="1" dirty="0" err="1" smtClean="0">
                <a:solidFill>
                  <a:srgbClr val="FF0000"/>
                </a:solidFill>
              </a:rPr>
              <a:t>Warna</a:t>
            </a:r>
            <a:r>
              <a:rPr lang="en-US" sz="2200" b="1" dirty="0" smtClean="0">
                <a:solidFill>
                  <a:srgbClr val="FF0000"/>
                </a:solidFill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</a:rPr>
              <a:t>merah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/>
              <a:t>cenderung</a:t>
            </a:r>
            <a:r>
              <a:rPr lang="en-US" sz="2200" dirty="0" smtClean="0"/>
              <a:t> </a:t>
            </a:r>
            <a:r>
              <a:rPr lang="en-US" sz="2200" b="1" dirty="0" err="1" smtClean="0"/>
              <a:t>memberikan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kesan</a:t>
            </a:r>
            <a:r>
              <a:rPr lang="en-US" sz="2200" dirty="0" smtClean="0"/>
              <a:t> paling </a:t>
            </a:r>
            <a:r>
              <a:rPr lang="en-US" sz="2200" b="1" dirty="0" err="1" smtClean="0"/>
              <a:t>dekat</a:t>
            </a:r>
            <a:r>
              <a:rPr lang="en-US" sz="2200" dirty="0" smtClean="0"/>
              <a:t> </a:t>
            </a:r>
            <a:r>
              <a:rPr lang="en-US" sz="2200" dirty="0" err="1" smtClean="0"/>
              <a:t>sementara</a:t>
            </a:r>
            <a:r>
              <a:rPr lang="en-US" sz="2200" dirty="0" smtClean="0"/>
              <a:t> </a:t>
            </a:r>
            <a:r>
              <a:rPr lang="en-US" sz="2200" b="1" dirty="0" err="1" smtClean="0">
                <a:solidFill>
                  <a:srgbClr val="0070C0"/>
                </a:solidFill>
              </a:rPr>
              <a:t>warna</a:t>
            </a:r>
            <a:r>
              <a:rPr lang="en-US" sz="2200" b="1" dirty="0" smtClean="0">
                <a:solidFill>
                  <a:srgbClr val="0070C0"/>
                </a:solidFill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</a:rPr>
              <a:t>biru</a:t>
            </a:r>
            <a:r>
              <a:rPr lang="en-US" sz="2200" b="1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/>
              <a:t>memberikan</a:t>
            </a:r>
            <a:r>
              <a:rPr lang="en-US" sz="2200" dirty="0" smtClean="0"/>
              <a:t> </a:t>
            </a:r>
            <a:r>
              <a:rPr lang="en-US" sz="2200" b="1" dirty="0" err="1" smtClean="0"/>
              <a:t>kesan</a:t>
            </a:r>
            <a:r>
              <a:rPr lang="en-US" sz="2200" b="1" dirty="0" smtClean="0"/>
              <a:t> paling </a:t>
            </a:r>
            <a:r>
              <a:rPr lang="en-US" sz="2200" b="1" dirty="0" err="1" smtClean="0"/>
              <a:t>jauh</a:t>
            </a:r>
            <a:r>
              <a:rPr lang="en-US" sz="2200" dirty="0" smtClean="0"/>
              <a:t>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2200" b="1" dirty="0" err="1" smtClean="0"/>
              <a:t>Lensa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mata</a:t>
            </a:r>
            <a:r>
              <a:rPr lang="en-US" sz="2200" dirty="0" smtClean="0"/>
              <a:t> </a:t>
            </a:r>
            <a:r>
              <a:rPr lang="en-US" sz="2200" b="1" dirty="0" err="1" smtClean="0"/>
              <a:t>menyerap</a:t>
            </a:r>
            <a:r>
              <a:rPr lang="en-US" sz="2200" dirty="0" smtClean="0"/>
              <a:t> </a:t>
            </a:r>
            <a:r>
              <a:rPr lang="en-US" sz="2200" b="1" dirty="0" err="1" smtClean="0"/>
              <a:t>energi</a:t>
            </a:r>
            <a:r>
              <a:rPr lang="en-US" sz="2200" dirty="0" smtClean="0"/>
              <a:t> </a:t>
            </a:r>
            <a:r>
              <a:rPr lang="en-US" sz="2200" dirty="0" err="1" smtClean="0"/>
              <a:t>hampir</a:t>
            </a:r>
            <a:r>
              <a:rPr lang="en-US" sz="2200" dirty="0" smtClean="0"/>
              <a:t> </a:t>
            </a:r>
            <a:r>
              <a:rPr lang="en-US" sz="2200" b="1" dirty="0" err="1" smtClean="0"/>
              <a:t>sebesar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dua</a:t>
            </a:r>
            <a:r>
              <a:rPr lang="en-US" sz="2200" b="1" dirty="0" smtClean="0"/>
              <a:t> kali</a:t>
            </a:r>
            <a:r>
              <a:rPr lang="en-US" sz="2200" dirty="0" smtClean="0"/>
              <a:t> </a:t>
            </a:r>
            <a:r>
              <a:rPr lang="en-US" sz="2200" b="1" dirty="0" err="1" smtClean="0"/>
              <a:t>lebih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banyak</a:t>
            </a:r>
            <a:r>
              <a:rPr lang="en-US" sz="2200" dirty="0" smtClean="0"/>
              <a:t> </a:t>
            </a:r>
            <a:r>
              <a:rPr lang="en-US" sz="2200" dirty="0" err="1" smtClean="0"/>
              <a:t>pada</a:t>
            </a:r>
            <a:r>
              <a:rPr lang="en-US" sz="2200" dirty="0" smtClean="0"/>
              <a:t> </a:t>
            </a:r>
            <a:r>
              <a:rPr lang="en-US" sz="2200" dirty="0" err="1" smtClean="0"/>
              <a:t>daerah</a:t>
            </a:r>
            <a:r>
              <a:rPr lang="en-US" sz="2200" dirty="0" smtClean="0"/>
              <a:t> </a:t>
            </a:r>
            <a:r>
              <a:rPr lang="en-US" sz="2200" b="1" dirty="0" err="1" smtClean="0"/>
              <a:t>warna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biru</a:t>
            </a:r>
            <a:r>
              <a:rPr lang="en-US" sz="2200" dirty="0" smtClean="0"/>
              <a:t> </a:t>
            </a:r>
            <a:r>
              <a:rPr lang="en-US" sz="2200" dirty="0" err="1" smtClean="0"/>
              <a:t>di</a:t>
            </a:r>
            <a:r>
              <a:rPr lang="en-US" sz="2200" b="1" dirty="0" err="1" smtClean="0"/>
              <a:t>banding</a:t>
            </a:r>
            <a:r>
              <a:rPr lang="en-US" sz="2200" dirty="0" err="1" smtClean="0"/>
              <a:t>kan</a:t>
            </a:r>
            <a:r>
              <a:rPr lang="en-US" sz="2200" dirty="0" smtClean="0"/>
              <a:t> </a:t>
            </a:r>
            <a:r>
              <a:rPr lang="en-US" sz="2200" b="1" dirty="0" err="1" smtClean="0"/>
              <a:t>warna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merah</a:t>
            </a:r>
            <a:r>
              <a:rPr lang="en-US" sz="2200" dirty="0" smtClean="0"/>
              <a:t> </a:t>
            </a:r>
            <a:r>
              <a:rPr lang="en-US" sz="2200" dirty="0" err="1" smtClean="0"/>
              <a:t>atau</a:t>
            </a:r>
            <a:r>
              <a:rPr lang="en-US" sz="2200" dirty="0" smtClean="0"/>
              <a:t> </a:t>
            </a:r>
            <a:r>
              <a:rPr lang="en-US" sz="2200" b="1" dirty="0" err="1" smtClean="0"/>
              <a:t>kuning</a:t>
            </a:r>
            <a:r>
              <a:rPr lang="en-US" sz="2200" dirty="0" smtClean="0"/>
              <a:t>. 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2200" dirty="0" err="1" smtClean="0"/>
              <a:t>Ketika</a:t>
            </a:r>
            <a:r>
              <a:rPr lang="en-US" sz="2200" dirty="0" smtClean="0"/>
              <a:t> </a:t>
            </a:r>
            <a:r>
              <a:rPr lang="en-US" sz="2200" b="1" dirty="0" err="1" smtClean="0"/>
              <a:t>manusia</a:t>
            </a:r>
            <a:r>
              <a:rPr lang="en-US" sz="2200" dirty="0" smtClean="0"/>
              <a:t> </a:t>
            </a:r>
            <a:r>
              <a:rPr lang="en-US" sz="2200" dirty="0" err="1" smtClean="0"/>
              <a:t>menjadi</a:t>
            </a:r>
            <a:r>
              <a:rPr lang="en-US" sz="2200" dirty="0" smtClean="0"/>
              <a:t> </a:t>
            </a:r>
            <a:r>
              <a:rPr lang="en-US" sz="2200" b="1" dirty="0" err="1" smtClean="0"/>
              <a:t>semakin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tua</a:t>
            </a:r>
            <a:r>
              <a:rPr lang="en-US" sz="2200" dirty="0" smtClean="0"/>
              <a:t>, </a:t>
            </a:r>
            <a:r>
              <a:rPr lang="en-US" sz="2200" b="1" dirty="0" err="1" smtClean="0"/>
              <a:t>penguningan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lensa</a:t>
            </a:r>
            <a:r>
              <a:rPr lang="en-US" sz="2200" dirty="0" smtClean="0"/>
              <a:t> </a:t>
            </a:r>
            <a:r>
              <a:rPr lang="en-US" sz="2200" dirty="0" err="1" smtClean="0"/>
              <a:t>akan</a:t>
            </a:r>
            <a:r>
              <a:rPr lang="en-US" sz="2200" dirty="0" smtClean="0"/>
              <a:t> </a:t>
            </a:r>
            <a:r>
              <a:rPr lang="en-US" sz="2200" b="1" dirty="0" err="1" smtClean="0"/>
              <a:t>bertambah</a:t>
            </a:r>
            <a:r>
              <a:rPr lang="en-US" sz="2200" dirty="0" smtClean="0"/>
              <a:t> yang </a:t>
            </a:r>
            <a:r>
              <a:rPr lang="en-US" sz="2200" b="1" dirty="0" err="1" smtClean="0"/>
              <a:t>menyebabkan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tidak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sensitif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terhadap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warna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biru</a:t>
            </a:r>
            <a:r>
              <a:rPr lang="en-US" sz="2200" b="1" dirty="0" smtClean="0"/>
              <a:t>.</a:t>
            </a:r>
            <a:endParaRPr lang="id-ID" sz="2200" b="1" dirty="0" smtClean="0"/>
          </a:p>
        </p:txBody>
      </p:sp>
    </p:spTree>
    <p:extLst>
      <p:ext uri="{BB962C8B-B14F-4D97-AF65-F5344CB8AC3E}">
        <p14:creationId xmlns:p14="http://schemas.microsoft.com/office/powerpoint/2010/main" val="173319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b="1" smtClean="0"/>
              <a:t>Penglihatan</a:t>
            </a:r>
            <a:r>
              <a:rPr lang="en-US" smtClean="0"/>
              <a:t> - </a:t>
            </a:r>
            <a:r>
              <a:rPr lang="en-US" sz="3600" smtClean="0"/>
              <a:t>Psikologi Warna</a:t>
            </a:r>
          </a:p>
        </p:txBody>
      </p:sp>
      <p:sp>
        <p:nvSpPr>
          <p:cNvPr id="13315" name="Content Placeholder 1"/>
          <p:cNvSpPr>
            <a:spLocks noGrp="1"/>
          </p:cNvSpPr>
          <p:nvPr>
            <p:ph idx="1"/>
          </p:nvPr>
        </p:nvSpPr>
        <p:spPr>
          <a:xfrm>
            <a:off x="631825" y="1589088"/>
            <a:ext cx="7883525" cy="4103687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  <a:buFontTx/>
              <a:buNone/>
              <a:defRPr/>
            </a:pPr>
            <a:r>
              <a:rPr lang="en-US" sz="2300" dirty="0" err="1"/>
              <a:t>Aspek</a:t>
            </a:r>
            <a:r>
              <a:rPr lang="en-US" sz="2300" dirty="0"/>
              <a:t> </a:t>
            </a:r>
            <a:r>
              <a:rPr lang="en-US" sz="2300" dirty="0" err="1"/>
              <a:t>psikologis</a:t>
            </a:r>
            <a:endParaRPr lang="en-US" sz="2300" dirty="0"/>
          </a:p>
          <a:p>
            <a:pPr algn="just">
              <a:lnSpc>
                <a:spcPct val="80000"/>
              </a:lnSpc>
              <a:defRPr/>
            </a:pPr>
            <a:r>
              <a:rPr lang="en-US" sz="2300" b="1" dirty="0" err="1">
                <a:cs typeface="Calibri" panose="020F0502020204030204" pitchFamily="34" charset="0"/>
              </a:rPr>
              <a:t>Hindarkan</a:t>
            </a:r>
            <a:r>
              <a:rPr lang="en-US" sz="2300" b="1" dirty="0">
                <a:cs typeface="Calibri" panose="020F0502020204030204" pitchFamily="34" charset="0"/>
              </a:rPr>
              <a:t> </a:t>
            </a:r>
            <a:r>
              <a:rPr lang="en-US" sz="2300" b="1" dirty="0" err="1">
                <a:cs typeface="Calibri" panose="020F0502020204030204" pitchFamily="34" charset="0"/>
              </a:rPr>
              <a:t>penggunaan</a:t>
            </a:r>
            <a:r>
              <a:rPr lang="en-US" sz="2300" b="1" dirty="0">
                <a:cs typeface="Calibri" panose="020F0502020204030204" pitchFamily="34" charset="0"/>
              </a:rPr>
              <a:t> </a:t>
            </a:r>
            <a:r>
              <a:rPr lang="en-US" sz="2300" b="1" dirty="0" err="1">
                <a:cs typeface="Calibri" panose="020F0502020204030204" pitchFamily="34" charset="0"/>
              </a:rPr>
              <a:t>warna</a:t>
            </a:r>
            <a:r>
              <a:rPr lang="en-US" sz="2300" b="1" dirty="0">
                <a:cs typeface="Calibri" panose="020F0502020204030204" pitchFamily="34" charset="0"/>
              </a:rPr>
              <a:t> </a:t>
            </a:r>
            <a:r>
              <a:rPr lang="en-US" sz="2300" dirty="0" err="1">
                <a:cs typeface="Calibri" panose="020F0502020204030204" pitchFamily="34" charset="0"/>
              </a:rPr>
              <a:t>berikut</a:t>
            </a:r>
            <a:r>
              <a:rPr lang="en-US" sz="2300" dirty="0">
                <a:cs typeface="Calibri" panose="020F0502020204030204" pitchFamily="34" charset="0"/>
              </a:rPr>
              <a:t> </a:t>
            </a:r>
            <a:r>
              <a:rPr lang="en-US" sz="2300" b="1" dirty="0" err="1">
                <a:cs typeface="Calibri" panose="020F0502020204030204" pitchFamily="34" charset="0"/>
              </a:rPr>
              <a:t>secara</a:t>
            </a:r>
            <a:r>
              <a:rPr lang="en-US" sz="2300" b="1" dirty="0">
                <a:cs typeface="Calibri" panose="020F0502020204030204" pitchFamily="34" charset="0"/>
              </a:rPr>
              <a:t> </a:t>
            </a:r>
            <a:r>
              <a:rPr lang="en-US" sz="2300" b="1" dirty="0" err="1">
                <a:cs typeface="Calibri" panose="020F0502020204030204" pitchFamily="34" charset="0"/>
              </a:rPr>
              <a:t>bersama-sama</a:t>
            </a:r>
            <a:r>
              <a:rPr lang="en-US" sz="2300" b="1" dirty="0">
                <a:cs typeface="Calibri" panose="020F0502020204030204" pitchFamily="34" charset="0"/>
              </a:rPr>
              <a:t> </a:t>
            </a:r>
            <a:r>
              <a:rPr lang="en-US" sz="2300" dirty="0" err="1">
                <a:cs typeface="Calibri" panose="020F0502020204030204" pitchFamily="34" charset="0"/>
              </a:rPr>
              <a:t>seperti</a:t>
            </a:r>
            <a:r>
              <a:rPr lang="en-US" sz="2300" dirty="0">
                <a:cs typeface="Calibri" panose="020F0502020204030204" pitchFamily="34" charset="0"/>
              </a:rPr>
              <a:t> </a:t>
            </a:r>
            <a:r>
              <a:rPr lang="en-US" sz="2300" dirty="0">
                <a:solidFill>
                  <a:srgbClr val="00B0F0"/>
                </a:solidFill>
                <a:cs typeface="Calibri" panose="020F0502020204030204" pitchFamily="34" charset="0"/>
              </a:rPr>
              <a:t>cyan</a:t>
            </a:r>
            <a:r>
              <a:rPr lang="en-US" sz="2300" dirty="0">
                <a:cs typeface="Calibri" panose="020F0502020204030204" pitchFamily="34" charset="0"/>
              </a:rPr>
              <a:t>, </a:t>
            </a:r>
            <a:r>
              <a:rPr lang="en-US" sz="2300" dirty="0">
                <a:solidFill>
                  <a:srgbClr val="FF0066"/>
                </a:solidFill>
                <a:cs typeface="Calibri" panose="020F0502020204030204" pitchFamily="34" charset="0"/>
              </a:rPr>
              <a:t>magenta</a:t>
            </a:r>
            <a:r>
              <a:rPr lang="en-US" sz="2300" dirty="0">
                <a:cs typeface="Calibri" panose="020F0502020204030204" pitchFamily="34" charset="0"/>
              </a:rPr>
              <a:t>, da</a:t>
            </a:r>
            <a:r>
              <a:rPr lang="id-ID" sz="2300" dirty="0">
                <a:cs typeface="Calibri" panose="020F0502020204030204" pitchFamily="34" charset="0"/>
              </a:rPr>
              <a:t>n </a:t>
            </a:r>
            <a:r>
              <a:rPr lang="id-ID" sz="2300" dirty="0">
                <a:solidFill>
                  <a:srgbClr val="FFFF00"/>
                </a:solidFill>
                <a:cs typeface="Calibri" panose="020F0502020204030204" pitchFamily="34" charset="0"/>
              </a:rPr>
              <a:t>yellow</a:t>
            </a:r>
            <a:r>
              <a:rPr lang="en-US" sz="2300" dirty="0">
                <a:cs typeface="Calibri" panose="020F0502020204030204" pitchFamily="34" charset="0"/>
              </a:rPr>
              <a:t> </a:t>
            </a:r>
            <a:r>
              <a:rPr lang="en-US" sz="2300" dirty="0" err="1">
                <a:cs typeface="Calibri" panose="020F0502020204030204" pitchFamily="34" charset="0"/>
              </a:rPr>
              <a:t>karena</a:t>
            </a:r>
            <a:r>
              <a:rPr lang="en-US" sz="2300" dirty="0">
                <a:cs typeface="Calibri" panose="020F0502020204030204" pitchFamily="34" charset="0"/>
              </a:rPr>
              <a:t> </a:t>
            </a:r>
            <a:r>
              <a:rPr lang="en-US" sz="2300" dirty="0" err="1">
                <a:cs typeface="Calibri" panose="020F0502020204030204" pitchFamily="34" charset="0"/>
              </a:rPr>
              <a:t>dapat</a:t>
            </a:r>
            <a:r>
              <a:rPr lang="en-US" sz="2300" dirty="0">
                <a:cs typeface="Calibri" panose="020F0502020204030204" pitchFamily="34" charset="0"/>
              </a:rPr>
              <a:t> </a:t>
            </a:r>
            <a:r>
              <a:rPr lang="en-US" sz="2300" b="1" dirty="0" err="1">
                <a:cs typeface="Calibri" panose="020F0502020204030204" pitchFamily="34" charset="0"/>
              </a:rPr>
              <a:t>menimbulkan</a:t>
            </a:r>
            <a:r>
              <a:rPr lang="en-US" sz="2300" b="1" dirty="0">
                <a:cs typeface="Calibri" panose="020F0502020204030204" pitchFamily="34" charset="0"/>
              </a:rPr>
              <a:t> </a:t>
            </a:r>
            <a:r>
              <a:rPr lang="en-US" sz="2300" b="1" dirty="0" err="1">
                <a:cs typeface="Calibri" panose="020F0502020204030204" pitchFamily="34" charset="0"/>
              </a:rPr>
              <a:t>kelelahan</a:t>
            </a:r>
            <a:r>
              <a:rPr lang="en-US" sz="2300" b="1" dirty="0">
                <a:cs typeface="Calibri" panose="020F0502020204030204" pitchFamily="34" charset="0"/>
              </a:rPr>
              <a:t> </a:t>
            </a:r>
            <a:r>
              <a:rPr lang="en-US" sz="2300" b="1" dirty="0" err="1">
                <a:cs typeface="Calibri" panose="020F0502020204030204" pitchFamily="34" charset="0"/>
              </a:rPr>
              <a:t>mata</a:t>
            </a:r>
            <a:endParaRPr lang="en-US" sz="2300" b="1" dirty="0">
              <a:cs typeface="Calibri" panose="020F050202020403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US" sz="2300" b="1" dirty="0" err="1">
                <a:cs typeface="Calibri" panose="020F0502020204030204" pitchFamily="34" charset="0"/>
              </a:rPr>
              <a:t>Hindarkan</a:t>
            </a:r>
            <a:r>
              <a:rPr lang="en-US" sz="2300" b="1" dirty="0">
                <a:cs typeface="Calibri" panose="020F0502020204030204" pitchFamily="34" charset="0"/>
              </a:rPr>
              <a:t> </a:t>
            </a:r>
            <a:r>
              <a:rPr lang="en-US" sz="2300" b="1" dirty="0" err="1">
                <a:cs typeface="Calibri" panose="020F0502020204030204" pitchFamily="34" charset="0"/>
              </a:rPr>
              <a:t>warna</a:t>
            </a:r>
            <a:r>
              <a:rPr lang="en-US" sz="2300" b="1" dirty="0">
                <a:cs typeface="Calibri" panose="020F0502020204030204" pitchFamily="34" charset="0"/>
              </a:rPr>
              <a:t> </a:t>
            </a:r>
            <a:r>
              <a:rPr lang="en-US" sz="2300" b="1" dirty="0" err="1">
                <a:cs typeface="Calibri" panose="020F0502020204030204" pitchFamily="34" charset="0"/>
              </a:rPr>
              <a:t>biru</a:t>
            </a:r>
            <a:r>
              <a:rPr lang="en-US" sz="2300" b="1" dirty="0">
                <a:cs typeface="Calibri" panose="020F0502020204030204" pitchFamily="34" charset="0"/>
              </a:rPr>
              <a:t> </a:t>
            </a:r>
            <a:r>
              <a:rPr lang="en-US" sz="2300" dirty="0" err="1">
                <a:cs typeface="Calibri" panose="020F0502020204030204" pitchFamily="34" charset="0"/>
              </a:rPr>
              <a:t>untuk</a:t>
            </a:r>
            <a:r>
              <a:rPr lang="en-US" sz="2300" dirty="0">
                <a:cs typeface="Calibri" panose="020F0502020204030204" pitchFamily="34" charset="0"/>
              </a:rPr>
              <a:t> </a:t>
            </a:r>
            <a:r>
              <a:rPr lang="en-US" sz="2300" b="1" dirty="0" err="1">
                <a:cs typeface="Calibri" panose="020F0502020204030204" pitchFamily="34" charset="0"/>
              </a:rPr>
              <a:t>garis</a:t>
            </a:r>
            <a:r>
              <a:rPr lang="en-US" sz="2300" b="1" dirty="0">
                <a:cs typeface="Calibri" panose="020F0502020204030204" pitchFamily="34" charset="0"/>
              </a:rPr>
              <a:t> tipis, </a:t>
            </a:r>
            <a:r>
              <a:rPr lang="en-US" sz="2300" b="1" dirty="0" err="1">
                <a:cs typeface="Calibri" panose="020F0502020204030204" pitchFamily="34" charset="0"/>
              </a:rPr>
              <a:t>teks</a:t>
            </a:r>
            <a:r>
              <a:rPr lang="en-US" sz="2300" b="1" dirty="0">
                <a:cs typeface="Calibri" panose="020F0502020204030204" pitchFamily="34" charset="0"/>
              </a:rPr>
              <a:t> </a:t>
            </a:r>
            <a:r>
              <a:rPr lang="en-US" sz="2300" b="1" dirty="0" err="1">
                <a:cs typeface="Calibri" panose="020F0502020204030204" pitchFamily="34" charset="0"/>
              </a:rPr>
              <a:t>dan</a:t>
            </a:r>
            <a:r>
              <a:rPr lang="en-US" sz="2300" b="1" dirty="0">
                <a:cs typeface="Calibri" panose="020F0502020204030204" pitchFamily="34" charset="0"/>
              </a:rPr>
              <a:t> </a:t>
            </a:r>
            <a:r>
              <a:rPr lang="en-US" sz="2300" b="1" dirty="0" err="1">
                <a:cs typeface="Calibri" panose="020F0502020204030204" pitchFamily="34" charset="0"/>
              </a:rPr>
              <a:t>bentuk</a:t>
            </a:r>
            <a:r>
              <a:rPr lang="en-US" sz="2300" b="1" dirty="0">
                <a:cs typeface="Calibri" panose="020F0502020204030204" pitchFamily="34" charset="0"/>
              </a:rPr>
              <a:t> </a:t>
            </a:r>
            <a:r>
              <a:rPr lang="en-US" sz="2300" b="1" dirty="0" err="1">
                <a:cs typeface="Calibri" panose="020F0502020204030204" pitchFamily="34" charset="0"/>
              </a:rPr>
              <a:t>kecil</a:t>
            </a:r>
            <a:r>
              <a:rPr lang="en-US" sz="2300" dirty="0">
                <a:cs typeface="Calibri" panose="020F0502020204030204" pitchFamily="34" charset="0"/>
              </a:rPr>
              <a:t>, </a:t>
            </a:r>
            <a:r>
              <a:rPr lang="en-US" sz="2300" dirty="0" err="1">
                <a:cs typeface="Calibri" panose="020F0502020204030204" pitchFamily="34" charset="0"/>
              </a:rPr>
              <a:t>sebab</a:t>
            </a:r>
            <a:r>
              <a:rPr lang="en-US" sz="2300" dirty="0">
                <a:cs typeface="Calibri" panose="020F0502020204030204" pitchFamily="34" charset="0"/>
              </a:rPr>
              <a:t> </a:t>
            </a:r>
            <a:r>
              <a:rPr lang="en-US" sz="2300" b="1" dirty="0" err="1">
                <a:cs typeface="Calibri" panose="020F0502020204030204" pitchFamily="34" charset="0"/>
              </a:rPr>
              <a:t>sistem</a:t>
            </a:r>
            <a:r>
              <a:rPr lang="en-US" sz="2300" b="1" dirty="0">
                <a:cs typeface="Calibri" panose="020F0502020204030204" pitchFamily="34" charset="0"/>
              </a:rPr>
              <a:t> </a:t>
            </a:r>
            <a:r>
              <a:rPr lang="en-US" sz="2300" b="1" dirty="0" err="1">
                <a:cs typeface="Calibri" panose="020F0502020204030204" pitchFamily="34" charset="0"/>
              </a:rPr>
              <a:t>penglihatan</a:t>
            </a:r>
            <a:r>
              <a:rPr lang="en-US" sz="2300" dirty="0">
                <a:cs typeface="Calibri" panose="020F0502020204030204" pitchFamily="34" charset="0"/>
              </a:rPr>
              <a:t> </a:t>
            </a:r>
            <a:r>
              <a:rPr lang="en-US" sz="2300" dirty="0" err="1">
                <a:cs typeface="Calibri" panose="020F0502020204030204" pitchFamily="34" charset="0"/>
              </a:rPr>
              <a:t>kita</a:t>
            </a:r>
            <a:r>
              <a:rPr lang="en-US" sz="2300" dirty="0">
                <a:cs typeface="Calibri" panose="020F0502020204030204" pitchFamily="34" charset="0"/>
              </a:rPr>
              <a:t> </a:t>
            </a:r>
            <a:r>
              <a:rPr lang="en-US" sz="2300" b="1" dirty="0" err="1">
                <a:cs typeface="Calibri" panose="020F0502020204030204" pitchFamily="34" charset="0"/>
              </a:rPr>
              <a:t>tidak</a:t>
            </a:r>
            <a:r>
              <a:rPr lang="en-US" sz="2300" b="1" dirty="0">
                <a:cs typeface="Calibri" panose="020F0502020204030204" pitchFamily="34" charset="0"/>
              </a:rPr>
              <a:t> </a:t>
            </a:r>
            <a:r>
              <a:rPr lang="en-US" sz="2300" b="1" dirty="0" err="1">
                <a:cs typeface="Calibri" panose="020F0502020204030204" pitchFamily="34" charset="0"/>
              </a:rPr>
              <a:t>disiapkan</a:t>
            </a:r>
            <a:r>
              <a:rPr lang="en-US" sz="2300" b="1" dirty="0">
                <a:cs typeface="Calibri" panose="020F0502020204030204" pitchFamily="34" charset="0"/>
              </a:rPr>
              <a:t> </a:t>
            </a:r>
            <a:r>
              <a:rPr lang="en-US" sz="2300" b="1" dirty="0" err="1">
                <a:cs typeface="Calibri" panose="020F0502020204030204" pitchFamily="34" charset="0"/>
              </a:rPr>
              <a:t>untuk</a:t>
            </a:r>
            <a:r>
              <a:rPr lang="en-US" sz="2300" b="1" dirty="0">
                <a:cs typeface="Calibri" panose="020F0502020204030204" pitchFamily="34" charset="0"/>
              </a:rPr>
              <a:t> </a:t>
            </a:r>
            <a:r>
              <a:rPr lang="en-US" sz="2300" b="1" dirty="0" err="1">
                <a:cs typeface="Calibri" panose="020F0502020204030204" pitchFamily="34" charset="0"/>
              </a:rPr>
              <a:t>rangsangan</a:t>
            </a:r>
            <a:r>
              <a:rPr lang="en-US" sz="2300" b="1" dirty="0">
                <a:cs typeface="Calibri" panose="020F0502020204030204" pitchFamily="34" charset="0"/>
              </a:rPr>
              <a:t> yang </a:t>
            </a:r>
            <a:r>
              <a:rPr lang="en-US" sz="2300" b="1" dirty="0" err="1">
                <a:cs typeface="Calibri" panose="020F0502020204030204" pitchFamily="34" charset="0"/>
              </a:rPr>
              <a:t>tajam</a:t>
            </a:r>
            <a:r>
              <a:rPr lang="en-US" sz="2300" b="1" dirty="0">
                <a:cs typeface="Calibri" panose="020F0502020204030204" pitchFamily="34" charset="0"/>
              </a:rPr>
              <a:t>, </a:t>
            </a:r>
            <a:r>
              <a:rPr lang="en-US" sz="2300" b="1" dirty="0" err="1">
                <a:cs typeface="Calibri" panose="020F0502020204030204" pitchFamily="34" charset="0"/>
              </a:rPr>
              <a:t>terinci</a:t>
            </a:r>
            <a:r>
              <a:rPr lang="en-US" sz="2300" b="1" dirty="0">
                <a:cs typeface="Calibri" panose="020F0502020204030204" pitchFamily="34" charset="0"/>
              </a:rPr>
              <a:t> </a:t>
            </a:r>
            <a:r>
              <a:rPr lang="en-US" sz="2300" b="1" dirty="0" err="1">
                <a:cs typeface="Calibri" panose="020F0502020204030204" pitchFamily="34" charset="0"/>
              </a:rPr>
              <a:t>dan</a:t>
            </a:r>
            <a:r>
              <a:rPr lang="en-US" sz="2300" b="1" dirty="0">
                <a:cs typeface="Calibri" panose="020F0502020204030204" pitchFamily="34" charset="0"/>
              </a:rPr>
              <a:t> </a:t>
            </a:r>
            <a:r>
              <a:rPr lang="en-US" sz="2300" b="1" dirty="0" err="1">
                <a:cs typeface="Calibri" panose="020F0502020204030204" pitchFamily="34" charset="0"/>
              </a:rPr>
              <a:t>bergelombang</a:t>
            </a:r>
            <a:r>
              <a:rPr lang="en-US" sz="2300" b="1" dirty="0">
                <a:cs typeface="Calibri" panose="020F0502020204030204" pitchFamily="34" charset="0"/>
              </a:rPr>
              <a:t> </a:t>
            </a:r>
            <a:r>
              <a:rPr lang="en-US" sz="2300" b="1" dirty="0" err="1">
                <a:cs typeface="Calibri" panose="020F0502020204030204" pitchFamily="34" charset="0"/>
              </a:rPr>
              <a:t>pendek</a:t>
            </a:r>
            <a:endParaRPr lang="en-US" sz="2300" b="1" dirty="0">
              <a:cs typeface="Calibri" panose="020F050202020403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US" sz="2300" dirty="0" err="1">
                <a:cs typeface="Calibri" panose="020F0502020204030204" pitchFamily="34" charset="0"/>
              </a:rPr>
              <a:t>Pertimbangkan</a:t>
            </a:r>
            <a:r>
              <a:rPr lang="en-US" sz="2300" dirty="0">
                <a:cs typeface="Calibri" panose="020F0502020204030204" pitchFamily="34" charset="0"/>
              </a:rPr>
              <a:t> </a:t>
            </a:r>
            <a:r>
              <a:rPr lang="en-US" sz="2300" b="1" dirty="0" err="1">
                <a:cs typeface="Calibri" panose="020F0502020204030204" pitchFamily="34" charset="0"/>
              </a:rPr>
              <a:t>warna</a:t>
            </a:r>
            <a:r>
              <a:rPr lang="en-US" sz="2300" b="1" dirty="0">
                <a:cs typeface="Calibri" panose="020F0502020204030204" pitchFamily="34" charset="0"/>
              </a:rPr>
              <a:t> </a:t>
            </a:r>
            <a:r>
              <a:rPr lang="en-US" sz="2300" b="1" dirty="0" err="1">
                <a:cs typeface="Calibri" panose="020F0502020204030204" pitchFamily="34" charset="0"/>
              </a:rPr>
              <a:t>tajam</a:t>
            </a:r>
            <a:r>
              <a:rPr lang="en-US" sz="2300" b="1" dirty="0">
                <a:cs typeface="Calibri" panose="020F0502020204030204" pitchFamily="34" charset="0"/>
              </a:rPr>
              <a:t> </a:t>
            </a:r>
            <a:r>
              <a:rPr lang="en-US" sz="2300" dirty="0" err="1">
                <a:cs typeface="Calibri" panose="020F0502020204030204" pitchFamily="34" charset="0"/>
              </a:rPr>
              <a:t>untuk</a:t>
            </a:r>
            <a:r>
              <a:rPr lang="en-US" sz="2300" dirty="0">
                <a:cs typeface="Calibri" panose="020F0502020204030204" pitchFamily="34" charset="0"/>
              </a:rPr>
              <a:t> </a:t>
            </a:r>
            <a:r>
              <a:rPr lang="en-US" sz="2300" b="1" dirty="0" err="1">
                <a:cs typeface="Calibri" panose="020F0502020204030204" pitchFamily="34" charset="0"/>
              </a:rPr>
              <a:t>pengguna</a:t>
            </a:r>
            <a:r>
              <a:rPr lang="en-US" sz="2300" b="1" dirty="0">
                <a:cs typeface="Calibri" panose="020F0502020204030204" pitchFamily="34" charset="0"/>
              </a:rPr>
              <a:t> </a:t>
            </a:r>
            <a:r>
              <a:rPr lang="en-US" sz="2300" b="1" dirty="0" err="1">
                <a:cs typeface="Calibri" panose="020F0502020204030204" pitchFamily="34" charset="0"/>
              </a:rPr>
              <a:t>usia</a:t>
            </a:r>
            <a:r>
              <a:rPr lang="en-US" sz="2300" b="1" dirty="0">
                <a:cs typeface="Calibri" panose="020F0502020204030204" pitchFamily="34" charset="0"/>
              </a:rPr>
              <a:t> </a:t>
            </a:r>
            <a:r>
              <a:rPr lang="en-US" sz="2300" b="1" dirty="0" err="1">
                <a:cs typeface="Calibri" panose="020F0502020204030204" pitchFamily="34" charset="0"/>
              </a:rPr>
              <a:t>tua</a:t>
            </a:r>
            <a:endParaRPr lang="en-US" sz="2300" b="1" dirty="0">
              <a:cs typeface="Calibri" panose="020F050202020403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US" sz="2300" b="1" dirty="0" err="1">
                <a:cs typeface="Calibri" panose="020F0502020204030204" pitchFamily="34" charset="0"/>
              </a:rPr>
              <a:t>Warna</a:t>
            </a:r>
            <a:r>
              <a:rPr lang="en-US" sz="2300" b="1" dirty="0">
                <a:cs typeface="Calibri" panose="020F0502020204030204" pitchFamily="34" charset="0"/>
              </a:rPr>
              <a:t> </a:t>
            </a:r>
            <a:r>
              <a:rPr lang="en-US" sz="2300" b="1" dirty="0" err="1">
                <a:cs typeface="Calibri" panose="020F0502020204030204" pitchFamily="34" charset="0"/>
              </a:rPr>
              <a:t>akan</a:t>
            </a:r>
            <a:r>
              <a:rPr lang="en-US" sz="2300" b="1" dirty="0">
                <a:cs typeface="Calibri" panose="020F0502020204030204" pitchFamily="34" charset="0"/>
              </a:rPr>
              <a:t> </a:t>
            </a:r>
            <a:r>
              <a:rPr lang="en-US" sz="2300" b="1" dirty="0" err="1">
                <a:cs typeface="Calibri" panose="020F0502020204030204" pitchFamily="34" charset="0"/>
              </a:rPr>
              <a:t>berubah</a:t>
            </a:r>
            <a:r>
              <a:rPr lang="en-US" sz="2300" b="1" dirty="0">
                <a:cs typeface="Calibri" panose="020F0502020204030204" pitchFamily="34" charset="0"/>
              </a:rPr>
              <a:t> </a:t>
            </a:r>
            <a:r>
              <a:rPr lang="en-US" sz="2300" dirty="0" err="1">
                <a:cs typeface="Calibri" panose="020F0502020204030204" pitchFamily="34" charset="0"/>
              </a:rPr>
              <a:t>jika</a:t>
            </a:r>
            <a:r>
              <a:rPr lang="en-US" sz="2300" dirty="0">
                <a:cs typeface="Calibri" panose="020F0502020204030204" pitchFamily="34" charset="0"/>
              </a:rPr>
              <a:t> </a:t>
            </a:r>
            <a:r>
              <a:rPr lang="en-US" sz="2300" b="1" dirty="0" err="1">
                <a:cs typeface="Calibri" panose="020F0502020204030204" pitchFamily="34" charset="0"/>
              </a:rPr>
              <a:t>aras</a:t>
            </a:r>
            <a:r>
              <a:rPr lang="en-US" sz="2300" b="1" dirty="0">
                <a:cs typeface="Calibri" panose="020F0502020204030204" pitchFamily="34" charset="0"/>
              </a:rPr>
              <a:t> </a:t>
            </a:r>
            <a:r>
              <a:rPr lang="en-US" sz="2300" b="1" dirty="0" err="1">
                <a:cs typeface="Calibri" panose="020F0502020204030204" pitchFamily="34" charset="0"/>
              </a:rPr>
              <a:t>cahaya</a:t>
            </a:r>
            <a:r>
              <a:rPr lang="en-US" sz="2300" b="1" dirty="0">
                <a:cs typeface="Calibri" panose="020F0502020204030204" pitchFamily="34" charset="0"/>
              </a:rPr>
              <a:t> </a:t>
            </a:r>
            <a:r>
              <a:rPr lang="en-US" sz="2300" b="1" dirty="0" err="1">
                <a:cs typeface="Calibri" panose="020F0502020204030204" pitchFamily="34" charset="0"/>
              </a:rPr>
              <a:t>sekeliling</a:t>
            </a:r>
            <a:r>
              <a:rPr lang="en-US" sz="2300" b="1" dirty="0">
                <a:cs typeface="Calibri" panose="020F0502020204030204" pitchFamily="34" charset="0"/>
              </a:rPr>
              <a:t> </a:t>
            </a:r>
            <a:r>
              <a:rPr lang="en-US" sz="2300" b="1" dirty="0" err="1">
                <a:cs typeface="Calibri" panose="020F0502020204030204" pitchFamily="34" charset="0"/>
              </a:rPr>
              <a:t>berubah</a:t>
            </a:r>
            <a:r>
              <a:rPr lang="en-US" sz="2300" b="1" dirty="0">
                <a:cs typeface="Calibri" panose="020F0502020204030204" pitchFamily="34" charset="0"/>
              </a:rPr>
              <a:t> </a:t>
            </a:r>
            <a:r>
              <a:rPr lang="en-US" sz="2300" dirty="0" err="1">
                <a:cs typeface="Calibri" panose="020F0502020204030204" pitchFamily="34" charset="0"/>
              </a:rPr>
              <a:t>dan</a:t>
            </a:r>
            <a:r>
              <a:rPr lang="en-US" sz="2300" dirty="0">
                <a:cs typeface="Calibri" panose="020F0502020204030204" pitchFamily="34" charset="0"/>
              </a:rPr>
              <a:t> </a:t>
            </a:r>
            <a:r>
              <a:rPr lang="en-US" sz="2300" dirty="0" err="1">
                <a:cs typeface="Calibri" panose="020F0502020204030204" pitchFamily="34" charset="0"/>
              </a:rPr>
              <a:t>juga</a:t>
            </a:r>
            <a:r>
              <a:rPr lang="en-US" sz="2300" dirty="0">
                <a:cs typeface="Calibri" panose="020F0502020204030204" pitchFamily="34" charset="0"/>
              </a:rPr>
              <a:t> </a:t>
            </a:r>
            <a:r>
              <a:rPr lang="en-US" sz="2300" b="1" dirty="0" err="1">
                <a:cs typeface="Calibri" panose="020F0502020204030204" pitchFamily="34" charset="0"/>
              </a:rPr>
              <a:t>akibat</a:t>
            </a:r>
            <a:r>
              <a:rPr lang="en-US" sz="2300" b="1" dirty="0">
                <a:cs typeface="Calibri" panose="020F0502020204030204" pitchFamily="34" charset="0"/>
              </a:rPr>
              <a:t> </a:t>
            </a:r>
            <a:r>
              <a:rPr lang="en-US" sz="2300" b="1" dirty="0" err="1">
                <a:cs typeface="Calibri" panose="020F0502020204030204" pitchFamily="34" charset="0"/>
              </a:rPr>
              <a:t>penambahan</a:t>
            </a:r>
            <a:r>
              <a:rPr lang="en-US" sz="2300" b="1" dirty="0">
                <a:cs typeface="Calibri" panose="020F0502020204030204" pitchFamily="34" charset="0"/>
              </a:rPr>
              <a:t> </a:t>
            </a:r>
            <a:r>
              <a:rPr lang="en-US" sz="2300" b="1" dirty="0" err="1">
                <a:cs typeface="Calibri" panose="020F0502020204030204" pitchFamily="34" charset="0"/>
              </a:rPr>
              <a:t>dan</a:t>
            </a:r>
            <a:r>
              <a:rPr lang="en-US" sz="2300" b="1" dirty="0">
                <a:cs typeface="Calibri" panose="020F0502020204030204" pitchFamily="34" charset="0"/>
              </a:rPr>
              <a:t> </a:t>
            </a:r>
            <a:r>
              <a:rPr lang="en-US" sz="2300" b="1" dirty="0" err="1">
                <a:cs typeface="Calibri" panose="020F0502020204030204" pitchFamily="34" charset="0"/>
              </a:rPr>
              <a:t>penurunan</a:t>
            </a:r>
            <a:r>
              <a:rPr lang="en-US" sz="2300" b="1" dirty="0">
                <a:cs typeface="Calibri" panose="020F0502020204030204" pitchFamily="34" charset="0"/>
              </a:rPr>
              <a:t> </a:t>
            </a:r>
            <a:r>
              <a:rPr lang="en-US" sz="2300" b="1" dirty="0" err="1">
                <a:cs typeface="Calibri" panose="020F0502020204030204" pitchFamily="34" charset="0"/>
              </a:rPr>
              <a:t>kontras</a:t>
            </a:r>
            <a:endParaRPr lang="en-US" sz="2300" b="1" dirty="0">
              <a:cs typeface="Calibri" panose="020F050202020403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US" sz="2300" dirty="0" err="1">
                <a:cs typeface="Calibri" panose="020F0502020204030204" pitchFamily="34" charset="0"/>
              </a:rPr>
              <a:t>Perubahan</a:t>
            </a:r>
            <a:r>
              <a:rPr lang="en-US" sz="2300" dirty="0">
                <a:cs typeface="Calibri" panose="020F0502020204030204" pitchFamily="34" charset="0"/>
              </a:rPr>
              <a:t> </a:t>
            </a:r>
            <a:r>
              <a:rPr lang="en-US" sz="2300" dirty="0" err="1">
                <a:cs typeface="Calibri" panose="020F0502020204030204" pitchFamily="34" charset="0"/>
              </a:rPr>
              <a:t>warna</a:t>
            </a:r>
            <a:r>
              <a:rPr lang="en-US" sz="2300" dirty="0">
                <a:cs typeface="Calibri" panose="020F0502020204030204" pitchFamily="34" charset="0"/>
              </a:rPr>
              <a:t> yang </a:t>
            </a:r>
            <a:r>
              <a:rPr lang="en-US" sz="2300" dirty="0" err="1">
                <a:cs typeface="Calibri" panose="020F0502020204030204" pitchFamily="34" charset="0"/>
              </a:rPr>
              <a:t>dapat</a:t>
            </a:r>
            <a:r>
              <a:rPr lang="en-US" sz="2300" dirty="0">
                <a:cs typeface="Calibri" panose="020F0502020204030204" pitchFamily="34" charset="0"/>
              </a:rPr>
              <a:t> </a:t>
            </a:r>
            <a:r>
              <a:rPr lang="en-US" sz="2300" dirty="0" err="1">
                <a:cs typeface="Calibri" panose="020F0502020204030204" pitchFamily="34" charset="0"/>
              </a:rPr>
              <a:t>dideteksi</a:t>
            </a:r>
            <a:r>
              <a:rPr lang="en-US" sz="2300" dirty="0">
                <a:cs typeface="Calibri" panose="020F0502020204030204" pitchFamily="34" charset="0"/>
              </a:rPr>
              <a:t> </a:t>
            </a:r>
            <a:r>
              <a:rPr lang="en-US" sz="2300" dirty="0" err="1">
                <a:cs typeface="Calibri" panose="020F0502020204030204" pitchFamily="34" charset="0"/>
              </a:rPr>
              <a:t>bervariasi</a:t>
            </a:r>
            <a:r>
              <a:rPr lang="en-US" sz="2300" dirty="0">
                <a:cs typeface="Calibri" panose="020F0502020204030204" pitchFamily="34" charset="0"/>
              </a:rPr>
              <a:t> </a:t>
            </a:r>
            <a:r>
              <a:rPr lang="en-US" sz="2300" dirty="0" err="1">
                <a:cs typeface="Calibri" panose="020F0502020204030204" pitchFamily="34" charset="0"/>
              </a:rPr>
              <a:t>untuk</a:t>
            </a:r>
            <a:r>
              <a:rPr lang="en-US" sz="2300" dirty="0">
                <a:cs typeface="Calibri" panose="020F0502020204030204" pitchFamily="34" charset="0"/>
              </a:rPr>
              <a:t> </a:t>
            </a:r>
            <a:r>
              <a:rPr lang="en-US" sz="2300" dirty="0" err="1">
                <a:cs typeface="Calibri" panose="020F0502020204030204" pitchFamily="34" charset="0"/>
              </a:rPr>
              <a:t>warna</a:t>
            </a:r>
            <a:r>
              <a:rPr lang="en-US" sz="2300" dirty="0">
                <a:cs typeface="Calibri" panose="020F0502020204030204" pitchFamily="34" charset="0"/>
              </a:rPr>
              <a:t> yang </a:t>
            </a:r>
            <a:r>
              <a:rPr lang="en-US" sz="2300" dirty="0" err="1">
                <a:cs typeface="Calibri" panose="020F0502020204030204" pitchFamily="34" charset="0"/>
              </a:rPr>
              <a:t>berbeda</a:t>
            </a:r>
            <a:r>
              <a:rPr lang="en-US" sz="2300" dirty="0">
                <a:cs typeface="Calibri" panose="020F0502020204030204" pitchFamily="34" charset="0"/>
              </a:rPr>
              <a:t>. </a:t>
            </a:r>
            <a:r>
              <a:rPr lang="en-US" sz="2300" b="1" dirty="0" err="1">
                <a:cs typeface="Calibri" panose="020F0502020204030204" pitchFamily="34" charset="0"/>
              </a:rPr>
              <a:t>Merah</a:t>
            </a:r>
            <a:r>
              <a:rPr lang="en-US" sz="2300" b="1" dirty="0">
                <a:cs typeface="Calibri" panose="020F0502020204030204" pitchFamily="34" charset="0"/>
              </a:rPr>
              <a:t> </a:t>
            </a:r>
            <a:r>
              <a:rPr lang="en-US" sz="2300" b="1" dirty="0" err="1">
                <a:cs typeface="Calibri" panose="020F0502020204030204" pitchFamily="34" charset="0"/>
              </a:rPr>
              <a:t>dan</a:t>
            </a:r>
            <a:r>
              <a:rPr lang="en-US" sz="2300" b="1" dirty="0">
                <a:cs typeface="Calibri" panose="020F0502020204030204" pitchFamily="34" charset="0"/>
              </a:rPr>
              <a:t> </a:t>
            </a:r>
            <a:r>
              <a:rPr lang="en-US" sz="2300" b="1" dirty="0" err="1">
                <a:cs typeface="Calibri" panose="020F0502020204030204" pitchFamily="34" charset="0"/>
              </a:rPr>
              <a:t>ungu</a:t>
            </a:r>
            <a:r>
              <a:rPr lang="en-US" sz="2300" b="1" dirty="0">
                <a:cs typeface="Calibri" panose="020F0502020204030204" pitchFamily="34" charset="0"/>
              </a:rPr>
              <a:t> </a:t>
            </a:r>
            <a:r>
              <a:rPr lang="en-US" sz="2300" dirty="0" err="1">
                <a:cs typeface="Calibri" panose="020F0502020204030204" pitchFamily="34" charset="0"/>
              </a:rPr>
              <a:t>sukar</a:t>
            </a:r>
            <a:r>
              <a:rPr lang="en-US" sz="2300" dirty="0">
                <a:cs typeface="Calibri" panose="020F0502020204030204" pitchFamily="34" charset="0"/>
              </a:rPr>
              <a:t> </a:t>
            </a:r>
            <a:r>
              <a:rPr lang="en-US" sz="2300" dirty="0" err="1">
                <a:cs typeface="Calibri" panose="020F0502020204030204" pitchFamily="34" charset="0"/>
              </a:rPr>
              <a:t>dideteksi</a:t>
            </a:r>
            <a:r>
              <a:rPr lang="en-US" sz="2300" dirty="0">
                <a:cs typeface="Calibri" panose="020F0502020204030204" pitchFamily="34" charset="0"/>
              </a:rPr>
              <a:t> </a:t>
            </a:r>
            <a:r>
              <a:rPr lang="en-US" sz="2300" b="1" dirty="0" err="1">
                <a:cs typeface="Calibri" panose="020F0502020204030204" pitchFamily="34" charset="0"/>
              </a:rPr>
              <a:t>dibandingkan</a:t>
            </a:r>
            <a:r>
              <a:rPr lang="en-US" sz="2300" dirty="0">
                <a:cs typeface="Calibri" panose="020F0502020204030204" pitchFamily="34" charset="0"/>
              </a:rPr>
              <a:t> </a:t>
            </a:r>
            <a:r>
              <a:rPr lang="en-US" sz="2300" dirty="0" err="1">
                <a:cs typeface="Calibri" panose="020F0502020204030204" pitchFamily="34" charset="0"/>
              </a:rPr>
              <a:t>dengan</a:t>
            </a:r>
            <a:r>
              <a:rPr lang="en-US" sz="2300" dirty="0">
                <a:cs typeface="Calibri" panose="020F0502020204030204" pitchFamily="34" charset="0"/>
              </a:rPr>
              <a:t> </a:t>
            </a:r>
            <a:r>
              <a:rPr lang="en-US" sz="2300" b="1" dirty="0" err="1">
                <a:cs typeface="Calibri" panose="020F0502020204030204" pitchFamily="34" charset="0"/>
              </a:rPr>
              <a:t>kuning</a:t>
            </a:r>
            <a:r>
              <a:rPr lang="en-US" sz="2300" b="1" dirty="0">
                <a:cs typeface="Calibri" panose="020F0502020204030204" pitchFamily="34" charset="0"/>
              </a:rPr>
              <a:t>, </a:t>
            </a:r>
            <a:r>
              <a:rPr lang="en-US" sz="2300" b="1" dirty="0" err="1">
                <a:cs typeface="Calibri" panose="020F0502020204030204" pitchFamily="34" charset="0"/>
              </a:rPr>
              <a:t>hijau</a:t>
            </a:r>
            <a:r>
              <a:rPr lang="en-US" sz="2300" b="1" dirty="0">
                <a:cs typeface="Calibri" panose="020F0502020204030204" pitchFamily="34" charset="0"/>
              </a:rPr>
              <a:t> </a:t>
            </a:r>
            <a:r>
              <a:rPr lang="en-US" sz="2300" b="1" dirty="0" err="1">
                <a:cs typeface="Calibri" panose="020F0502020204030204" pitchFamily="34" charset="0"/>
              </a:rPr>
              <a:t>atau</a:t>
            </a:r>
            <a:r>
              <a:rPr lang="en-US" sz="2300" b="1" dirty="0">
                <a:cs typeface="Calibri" panose="020F0502020204030204" pitchFamily="34" charset="0"/>
              </a:rPr>
              <a:t> </a:t>
            </a:r>
            <a:r>
              <a:rPr lang="en-US" sz="2300" b="1" dirty="0" err="1">
                <a:cs typeface="Calibri" panose="020F0502020204030204" pitchFamily="34" charset="0"/>
              </a:rPr>
              <a:t>biru</a:t>
            </a:r>
            <a:endParaRPr lang="en-US" sz="2300" b="1" dirty="0">
              <a:cs typeface="Calibri" panose="020F050202020403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US" sz="2300" b="1" dirty="0" err="1">
                <a:cs typeface="Calibri" panose="020F0502020204030204" pitchFamily="34" charset="0"/>
              </a:rPr>
              <a:t>Hindarkan</a:t>
            </a:r>
            <a:r>
              <a:rPr lang="en-US" sz="2300" b="1" dirty="0">
                <a:cs typeface="Calibri" panose="020F0502020204030204" pitchFamily="34" charset="0"/>
              </a:rPr>
              <a:t> </a:t>
            </a:r>
            <a:r>
              <a:rPr lang="en-US" sz="2300" b="1" dirty="0" err="1">
                <a:cs typeface="Calibri" panose="020F0502020204030204" pitchFamily="34" charset="0"/>
              </a:rPr>
              <a:t>warna</a:t>
            </a:r>
            <a:r>
              <a:rPr lang="en-US" sz="2300" b="1" dirty="0">
                <a:cs typeface="Calibri" panose="020F0502020204030204" pitchFamily="34" charset="0"/>
              </a:rPr>
              <a:t> </a:t>
            </a:r>
            <a:r>
              <a:rPr lang="en-US" sz="2300" b="1" dirty="0" err="1">
                <a:cs typeface="Calibri" panose="020F0502020204030204" pitchFamily="34" charset="0"/>
              </a:rPr>
              <a:t>merah</a:t>
            </a:r>
            <a:r>
              <a:rPr lang="en-US" sz="2300" b="1" dirty="0">
                <a:cs typeface="Calibri" panose="020F0502020204030204" pitchFamily="34" charset="0"/>
              </a:rPr>
              <a:t> </a:t>
            </a:r>
            <a:r>
              <a:rPr lang="en-US" sz="2300" b="1" dirty="0" err="1">
                <a:cs typeface="Calibri" panose="020F0502020204030204" pitchFamily="34" charset="0"/>
              </a:rPr>
              <a:t>dan</a:t>
            </a:r>
            <a:r>
              <a:rPr lang="en-US" sz="2300" b="1" dirty="0">
                <a:cs typeface="Calibri" panose="020F0502020204030204" pitchFamily="34" charset="0"/>
              </a:rPr>
              <a:t> </a:t>
            </a:r>
            <a:r>
              <a:rPr lang="en-US" sz="2300" b="1" dirty="0" err="1">
                <a:cs typeface="Calibri" panose="020F0502020204030204" pitchFamily="34" charset="0"/>
              </a:rPr>
              <a:t>hijau</a:t>
            </a:r>
            <a:r>
              <a:rPr lang="en-US" sz="2300" b="1" dirty="0">
                <a:cs typeface="Calibri" panose="020F0502020204030204" pitchFamily="34" charset="0"/>
              </a:rPr>
              <a:t> </a:t>
            </a:r>
            <a:r>
              <a:rPr lang="en-US" sz="2300" dirty="0" err="1">
                <a:cs typeface="Calibri" panose="020F0502020204030204" pitchFamily="34" charset="0"/>
              </a:rPr>
              <a:t>dalam</a:t>
            </a:r>
            <a:r>
              <a:rPr lang="en-US" sz="2300" dirty="0">
                <a:cs typeface="Calibri" panose="020F0502020204030204" pitchFamily="34" charset="0"/>
              </a:rPr>
              <a:t> </a:t>
            </a:r>
            <a:r>
              <a:rPr lang="en-US" sz="2300" b="1" dirty="0" err="1">
                <a:cs typeface="Calibri" panose="020F0502020204030204" pitchFamily="34" charset="0"/>
              </a:rPr>
              <a:t>skala</a:t>
            </a:r>
            <a:r>
              <a:rPr lang="en-US" sz="2300" b="1" dirty="0">
                <a:cs typeface="Calibri" panose="020F0502020204030204" pitchFamily="34" charset="0"/>
              </a:rPr>
              <a:t> </a:t>
            </a:r>
            <a:r>
              <a:rPr lang="en-US" sz="2300" b="1" dirty="0" err="1">
                <a:cs typeface="Calibri" panose="020F0502020204030204" pitchFamily="34" charset="0"/>
              </a:rPr>
              <a:t>besar</a:t>
            </a:r>
            <a:r>
              <a:rPr lang="en-US" sz="2300" b="1" dirty="0">
                <a:cs typeface="Calibri" panose="020F0502020204030204" pitchFamily="34" charset="0"/>
              </a:rPr>
              <a:t> </a:t>
            </a:r>
            <a:r>
              <a:rPr lang="en-US" sz="2300" dirty="0" err="1">
                <a:cs typeface="Calibri" panose="020F0502020204030204" pitchFamily="34" charset="0"/>
              </a:rPr>
              <a:t>pada</a:t>
            </a:r>
            <a:r>
              <a:rPr lang="en-US" sz="2300" dirty="0">
                <a:cs typeface="Calibri" panose="020F0502020204030204" pitchFamily="34" charset="0"/>
              </a:rPr>
              <a:t> </a:t>
            </a:r>
            <a:r>
              <a:rPr lang="en-US" sz="2300" b="1" dirty="0" err="1">
                <a:cs typeface="Calibri" panose="020F0502020204030204" pitchFamily="34" charset="0"/>
              </a:rPr>
              <a:t>tempat</a:t>
            </a:r>
            <a:r>
              <a:rPr lang="en-US" sz="2300" b="1" dirty="0">
                <a:cs typeface="Calibri" panose="020F0502020204030204" pitchFamily="34" charset="0"/>
              </a:rPr>
              <a:t> </a:t>
            </a:r>
            <a:r>
              <a:rPr lang="en-US" sz="2300" b="1" dirty="0" err="1">
                <a:cs typeface="Calibri" panose="020F0502020204030204" pitchFamily="34" charset="0"/>
              </a:rPr>
              <a:t>berseberangan</a:t>
            </a:r>
            <a:r>
              <a:rPr lang="en-US" sz="2300" dirty="0">
                <a:cs typeface="Calibri" panose="020F0502020204030204" pitchFamily="34" charset="0"/>
              </a:rPr>
              <a:t>. </a:t>
            </a:r>
            <a:r>
              <a:rPr lang="en-US" sz="2300" dirty="0" err="1">
                <a:cs typeface="Calibri" panose="020F0502020204030204" pitchFamily="34" charset="0"/>
              </a:rPr>
              <a:t>Warna</a:t>
            </a:r>
            <a:r>
              <a:rPr lang="en-US" sz="2300" dirty="0">
                <a:cs typeface="Calibri" panose="020F0502020204030204" pitchFamily="34" charset="0"/>
              </a:rPr>
              <a:t> yang </a:t>
            </a:r>
            <a:r>
              <a:rPr lang="en-US" sz="2300" b="1" dirty="0" err="1">
                <a:cs typeface="Calibri" panose="020F0502020204030204" pitchFamily="34" charset="0"/>
              </a:rPr>
              <a:t>cocok</a:t>
            </a:r>
            <a:r>
              <a:rPr lang="en-US" sz="2300" b="1" dirty="0">
                <a:cs typeface="Calibri" panose="020F0502020204030204" pitchFamily="34" charset="0"/>
              </a:rPr>
              <a:t> </a:t>
            </a:r>
            <a:r>
              <a:rPr lang="en-US" sz="2300" b="1" dirty="0" err="1">
                <a:cs typeface="Calibri" panose="020F0502020204030204" pitchFamily="34" charset="0"/>
              </a:rPr>
              <a:t>adalah</a:t>
            </a:r>
            <a:r>
              <a:rPr lang="en-US" sz="2300" b="1" dirty="0">
                <a:cs typeface="Calibri" panose="020F0502020204030204" pitchFamily="34" charset="0"/>
              </a:rPr>
              <a:t> </a:t>
            </a:r>
            <a:r>
              <a:rPr lang="en-US" sz="2300" b="1" dirty="0" err="1" smtClean="0">
                <a:cs typeface="Calibri" panose="020F0502020204030204" pitchFamily="34" charset="0"/>
              </a:rPr>
              <a:t>biru-kuning</a:t>
            </a:r>
            <a:endParaRPr lang="en-US" sz="2300" b="1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52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b="1" smtClean="0"/>
              <a:t>Penglihatan</a:t>
            </a:r>
            <a:r>
              <a:rPr lang="en-US" smtClean="0"/>
              <a:t> - </a:t>
            </a:r>
            <a:r>
              <a:rPr lang="en-US" sz="3600" smtClean="0"/>
              <a:t>Psikologi Warna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psikologis</a:t>
            </a:r>
            <a:r>
              <a:rPr lang="en-US" dirty="0"/>
              <a:t> (</a:t>
            </a:r>
            <a:r>
              <a:rPr lang="en-US" i="1" dirty="0" err="1"/>
              <a:t>lanj</a:t>
            </a:r>
            <a:r>
              <a:rPr lang="en-US" i="1" dirty="0"/>
              <a:t>.</a:t>
            </a:r>
            <a:r>
              <a:rPr lang="en-US" dirty="0"/>
              <a:t>)</a:t>
            </a:r>
          </a:p>
          <a:p>
            <a:pPr algn="just">
              <a:lnSpc>
                <a:spcPct val="80000"/>
              </a:lnSpc>
              <a:defRPr/>
            </a:pP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Warna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berlawanan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yang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digunakan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bersama-sama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mis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merah-hijau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biru-kuning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Kombinasi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hijau-biru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memberikan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citra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jelek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Hindarkan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perubahan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warna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tunggal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menolong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pengguna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keterbatasan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melihat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warna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dirty="0"/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kognitif</a:t>
            </a:r>
            <a:endParaRPr lang="en-US" dirty="0"/>
          </a:p>
          <a:p>
            <a:pPr algn="just">
              <a:lnSpc>
                <a:spcPct val="80000"/>
              </a:lnSpc>
              <a:defRPr/>
            </a:pP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Jangan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menggunakan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FF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warna</a:t>
            </a:r>
            <a:r>
              <a:rPr lang="en-US" dirty="0">
                <a:solidFill>
                  <a:srgbClr val="FF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FF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secara</a:t>
            </a:r>
            <a:r>
              <a:rPr lang="en-US" dirty="0">
                <a:solidFill>
                  <a:srgbClr val="FF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FF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berlebihan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Penggunaan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warna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ditujukan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menarik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perhatian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FF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pengelompokkan</a:t>
            </a:r>
            <a:r>
              <a:rPr lang="en-US" dirty="0">
                <a:solidFill>
                  <a:srgbClr val="FF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FF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informasi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Manfaat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itu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hilang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jika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warna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digunakan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terlalu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banyak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Waspadalah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manipulasi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warna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secara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linier</a:t>
            </a:r>
          </a:p>
          <a:p>
            <a:pPr algn="just">
              <a:lnSpc>
                <a:spcPct val="80000"/>
              </a:lnSpc>
              <a:defRPr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Kelompokkanlah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elemen-elemen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saling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berkaitan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warna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latar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belakang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sama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0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b="1" smtClean="0"/>
              <a:t>Penglihatan</a:t>
            </a:r>
            <a:r>
              <a:rPr lang="en-US" smtClean="0"/>
              <a:t> - </a:t>
            </a:r>
            <a:r>
              <a:rPr lang="en-US" sz="3600" smtClean="0"/>
              <a:t>Psikologi Warna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  <a:defRPr/>
            </a:pP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kognitif</a:t>
            </a:r>
            <a:r>
              <a:rPr lang="en-US" dirty="0"/>
              <a:t> (</a:t>
            </a:r>
            <a:r>
              <a:rPr lang="en-US" i="1" dirty="0" err="1"/>
              <a:t>lanj</a:t>
            </a:r>
            <a:r>
              <a:rPr lang="en-US" i="1" dirty="0"/>
              <a:t>.</a:t>
            </a:r>
            <a:r>
              <a:rPr lang="en-US" dirty="0"/>
              <a:t>)</a:t>
            </a:r>
          </a:p>
          <a:p>
            <a:pPr algn="just">
              <a:lnSpc>
                <a:spcPct val="80000"/>
              </a:lnSpc>
              <a:defRPr/>
            </a:pPr>
            <a:r>
              <a:rPr lang="en-US" b="1" dirty="0" err="1">
                <a:cs typeface="Calibri" panose="020F0502020204030204" pitchFamily="34" charset="0"/>
              </a:rPr>
              <a:t>Warna</a:t>
            </a:r>
            <a:r>
              <a:rPr lang="en-US" b="1" dirty="0">
                <a:cs typeface="Calibri" panose="020F0502020204030204" pitchFamily="34" charset="0"/>
              </a:rPr>
              <a:t> yang </a:t>
            </a:r>
            <a:r>
              <a:rPr lang="en-US" b="1" dirty="0" err="1">
                <a:cs typeface="Calibri" panose="020F0502020204030204" pitchFamily="34" charset="0"/>
              </a:rPr>
              <a:t>sama</a:t>
            </a:r>
            <a:r>
              <a:rPr lang="en-US" b="1" dirty="0"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7030A0"/>
                </a:solidFill>
                <a:cs typeface="Calibri" panose="020F0502020204030204" pitchFamily="34" charset="0"/>
              </a:rPr>
              <a:t>“</a:t>
            </a:r>
            <a:r>
              <a:rPr lang="en-US" dirty="0" err="1">
                <a:solidFill>
                  <a:srgbClr val="7030A0"/>
                </a:solidFill>
                <a:cs typeface="Calibri" panose="020F0502020204030204" pitchFamily="34" charset="0"/>
              </a:rPr>
              <a:t>membawa</a:t>
            </a:r>
            <a:r>
              <a:rPr lang="en-US" dirty="0">
                <a:solidFill>
                  <a:srgbClr val="7030A0"/>
                </a:solidFill>
                <a:cs typeface="Calibri" panose="020F0502020204030204" pitchFamily="34" charset="0"/>
              </a:rPr>
              <a:t>” </a:t>
            </a:r>
            <a:r>
              <a:rPr lang="en-US" b="1" dirty="0" err="1">
                <a:cs typeface="Calibri" panose="020F0502020204030204" pitchFamily="34" charset="0"/>
              </a:rPr>
              <a:t>pesan</a:t>
            </a:r>
            <a:r>
              <a:rPr lang="en-US" b="1" dirty="0">
                <a:cs typeface="Calibri" panose="020F0502020204030204" pitchFamily="34" charset="0"/>
              </a:rPr>
              <a:t> yang </a:t>
            </a:r>
            <a:r>
              <a:rPr lang="en-US" b="1" dirty="0" err="1">
                <a:cs typeface="Calibri" panose="020F0502020204030204" pitchFamily="34" charset="0"/>
              </a:rPr>
              <a:t>serupa</a:t>
            </a:r>
            <a:endParaRPr lang="en-US" b="1" dirty="0">
              <a:cs typeface="Calibri" panose="020F050202020403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US" b="1" dirty="0" err="1">
                <a:cs typeface="Calibri" panose="020F0502020204030204" pitchFamily="34" charset="0"/>
              </a:rPr>
              <a:t>Kecerahan</a:t>
            </a:r>
            <a:r>
              <a:rPr lang="en-US" b="1" dirty="0">
                <a:cs typeface="Calibri" panose="020F0502020204030204" pitchFamily="34" charset="0"/>
              </a:rPr>
              <a:t> </a:t>
            </a:r>
            <a:r>
              <a:rPr lang="en-US" b="1" dirty="0" err="1">
                <a:cs typeface="Calibri" panose="020F0502020204030204" pitchFamily="34" charset="0"/>
              </a:rPr>
              <a:t>dan</a:t>
            </a:r>
            <a:r>
              <a:rPr lang="en-US" b="1" dirty="0">
                <a:cs typeface="Calibri" panose="020F0502020204030204" pitchFamily="34" charset="0"/>
              </a:rPr>
              <a:t> </a:t>
            </a:r>
            <a:r>
              <a:rPr lang="en-US" b="1" dirty="0" err="1">
                <a:cs typeface="Calibri" panose="020F0502020204030204" pitchFamily="34" charset="0"/>
              </a:rPr>
              <a:t>saturasi</a:t>
            </a:r>
            <a:r>
              <a:rPr lang="en-US" b="1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akan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b="1" dirty="0" err="1">
                <a:cs typeface="Calibri" panose="020F0502020204030204" pitchFamily="34" charset="0"/>
              </a:rPr>
              <a:t>menarik</a:t>
            </a:r>
            <a:r>
              <a:rPr lang="en-US" b="1" dirty="0">
                <a:cs typeface="Calibri" panose="020F0502020204030204" pitchFamily="34" charset="0"/>
              </a:rPr>
              <a:t> </a:t>
            </a:r>
            <a:r>
              <a:rPr lang="en-US" b="1" dirty="0" err="1">
                <a:cs typeface="Calibri" panose="020F0502020204030204" pitchFamily="34" charset="0"/>
              </a:rPr>
              <a:t>perhatian</a:t>
            </a:r>
            <a:endParaRPr lang="en-US" b="1" dirty="0">
              <a:cs typeface="Calibri" panose="020F050202020403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US" dirty="0" err="1">
                <a:cs typeface="Calibri" panose="020F0502020204030204" pitchFamily="34" charset="0"/>
              </a:rPr>
              <a:t>Urutkan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warna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sesuai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dengan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posisi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spektralnya</a:t>
            </a:r>
            <a:endParaRPr lang="en-US" dirty="0">
              <a:cs typeface="Calibri" panose="020F050202020403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US" b="1" dirty="0" err="1">
                <a:cs typeface="Calibri" panose="020F0502020204030204" pitchFamily="34" charset="0"/>
              </a:rPr>
              <a:t>Warna</a:t>
            </a:r>
            <a:r>
              <a:rPr lang="en-US" b="1" dirty="0">
                <a:cs typeface="Calibri" panose="020F0502020204030204" pitchFamily="34" charset="0"/>
              </a:rPr>
              <a:t> </a:t>
            </a:r>
            <a:r>
              <a:rPr lang="en-US" b="1" dirty="0" err="1">
                <a:cs typeface="Calibri" panose="020F0502020204030204" pitchFamily="34" charset="0"/>
              </a:rPr>
              <a:t>hangat</a:t>
            </a:r>
            <a:r>
              <a:rPr lang="en-US" b="1" dirty="0">
                <a:cs typeface="Calibri" panose="020F0502020204030204" pitchFamily="34" charset="0"/>
              </a:rPr>
              <a:t> </a:t>
            </a:r>
            <a:r>
              <a:rPr lang="en-US" dirty="0">
                <a:cs typeface="Calibri" panose="020F0502020204030204" pitchFamily="34" charset="0"/>
              </a:rPr>
              <a:t>(</a:t>
            </a:r>
            <a:r>
              <a:rPr lang="en-US" dirty="0" err="1">
                <a:cs typeface="Calibri" panose="020F0502020204030204" pitchFamily="34" charset="0"/>
              </a:rPr>
              <a:t>panjang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gelombang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besar</a:t>
            </a:r>
            <a:r>
              <a:rPr lang="en-US" dirty="0">
                <a:cs typeface="Calibri" panose="020F0502020204030204" pitchFamily="34" charset="0"/>
              </a:rPr>
              <a:t>) </a:t>
            </a:r>
            <a:r>
              <a:rPr lang="en-US" dirty="0" err="1">
                <a:cs typeface="Calibri" panose="020F0502020204030204" pitchFamily="34" charset="0"/>
              </a:rPr>
              <a:t>dapat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digunakan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untuk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menunjukkan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b="1" dirty="0" err="1">
                <a:cs typeface="Calibri" panose="020F0502020204030204" pitchFamily="34" charset="0"/>
              </a:rPr>
              <a:t>aras</a:t>
            </a:r>
            <a:r>
              <a:rPr lang="en-US" b="1" dirty="0">
                <a:cs typeface="Calibri" panose="020F0502020204030204" pitchFamily="34" charset="0"/>
              </a:rPr>
              <a:t> </a:t>
            </a:r>
            <a:r>
              <a:rPr lang="en-US" b="1" dirty="0" err="1">
                <a:cs typeface="Calibri" panose="020F0502020204030204" pitchFamily="34" charset="0"/>
              </a:rPr>
              <a:t>tindakan</a:t>
            </a:r>
            <a:r>
              <a:rPr lang="en-US" dirty="0">
                <a:cs typeface="Calibri" panose="020F0502020204030204" pitchFamily="34" charset="0"/>
              </a:rPr>
              <a:t>. </a:t>
            </a:r>
            <a:r>
              <a:rPr lang="en-US" dirty="0" err="1">
                <a:cs typeface="Calibri" panose="020F0502020204030204" pitchFamily="34" charset="0"/>
              </a:rPr>
              <a:t>Biasanya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b="1" dirty="0" err="1">
                <a:cs typeface="Calibri" panose="020F0502020204030204" pitchFamily="34" charset="0"/>
              </a:rPr>
              <a:t>warna</a:t>
            </a:r>
            <a:r>
              <a:rPr lang="en-US" b="1" dirty="0">
                <a:cs typeface="Calibri" panose="020F0502020204030204" pitchFamily="34" charset="0"/>
              </a:rPr>
              <a:t> yang </a:t>
            </a:r>
            <a:r>
              <a:rPr lang="en-US" b="1" dirty="0" err="1">
                <a:cs typeface="Calibri" panose="020F0502020204030204" pitchFamily="34" charset="0"/>
              </a:rPr>
              <a:t>hangat</a:t>
            </a:r>
            <a:r>
              <a:rPr lang="en-US" b="1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digunakan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untuk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b="1" dirty="0" err="1">
                <a:cs typeface="Calibri" panose="020F0502020204030204" pitchFamily="34" charset="0"/>
              </a:rPr>
              <a:t>menunjukkan</a:t>
            </a:r>
            <a:r>
              <a:rPr lang="en-US" b="1" dirty="0">
                <a:cs typeface="Calibri" panose="020F0502020204030204" pitchFamily="34" charset="0"/>
              </a:rPr>
              <a:t> </a:t>
            </a:r>
            <a:r>
              <a:rPr lang="en-US" b="1" dirty="0" err="1">
                <a:cs typeface="Calibri" panose="020F0502020204030204" pitchFamily="34" charset="0"/>
              </a:rPr>
              <a:t>adanya</a:t>
            </a:r>
            <a:r>
              <a:rPr lang="en-US" b="1" dirty="0">
                <a:cs typeface="Calibri" panose="020F0502020204030204" pitchFamily="34" charset="0"/>
              </a:rPr>
              <a:t> </a:t>
            </a:r>
            <a:r>
              <a:rPr lang="en-US" b="1" dirty="0" err="1">
                <a:cs typeface="Calibri" panose="020F0502020204030204" pitchFamily="34" charset="0"/>
              </a:rPr>
              <a:t>tindakan</a:t>
            </a:r>
            <a:r>
              <a:rPr lang="en-US" b="1" dirty="0">
                <a:cs typeface="Calibri" panose="020F0502020204030204" pitchFamily="34" charset="0"/>
              </a:rPr>
              <a:t> </a:t>
            </a:r>
            <a:r>
              <a:rPr lang="en-US" b="1" dirty="0" err="1">
                <a:cs typeface="Calibri" panose="020F0502020204030204" pitchFamily="34" charset="0"/>
              </a:rPr>
              <a:t>atau</a:t>
            </a:r>
            <a:r>
              <a:rPr lang="en-US" b="1" dirty="0">
                <a:cs typeface="Calibri" panose="020F0502020204030204" pitchFamily="34" charset="0"/>
              </a:rPr>
              <a:t> </a:t>
            </a:r>
            <a:r>
              <a:rPr lang="en-US" b="1" dirty="0" err="1">
                <a:cs typeface="Calibri" panose="020F0502020204030204" pitchFamily="34" charset="0"/>
              </a:rPr>
              <a:t>tanggapan</a:t>
            </a:r>
            <a:r>
              <a:rPr lang="en-US" b="1" dirty="0">
                <a:cs typeface="Calibri" panose="020F0502020204030204" pitchFamily="34" charset="0"/>
              </a:rPr>
              <a:t> yang </a:t>
            </a:r>
            <a:r>
              <a:rPr lang="en-US" b="1" dirty="0" err="1">
                <a:cs typeface="Calibri" panose="020F0502020204030204" pitchFamily="34" charset="0"/>
              </a:rPr>
              <a:t>diperlukan</a:t>
            </a:r>
            <a:r>
              <a:rPr lang="en-US" b="1" dirty="0">
                <a:cs typeface="Calibri" panose="020F0502020204030204" pitchFamily="34" charset="0"/>
              </a:rPr>
              <a:t>.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cs typeface="Calibri" panose="020F0502020204030204" pitchFamily="34" charset="0"/>
              </a:rPr>
              <a:t>Warna</a:t>
            </a:r>
            <a:r>
              <a:rPr lang="en-US" dirty="0">
                <a:solidFill>
                  <a:srgbClr val="7030A0"/>
                </a:solidFill>
                <a:cs typeface="Calibri" panose="020F0502020204030204" pitchFamily="34" charset="0"/>
              </a:rPr>
              <a:t> yang </a:t>
            </a:r>
            <a:r>
              <a:rPr lang="en-US" dirty="0" err="1">
                <a:solidFill>
                  <a:srgbClr val="7030A0"/>
                </a:solidFill>
                <a:cs typeface="Calibri" panose="020F0502020204030204" pitchFamily="34" charset="0"/>
              </a:rPr>
              <a:t>dingin</a:t>
            </a:r>
            <a:r>
              <a:rPr lang="en-US" dirty="0">
                <a:solidFill>
                  <a:srgbClr val="7030A0"/>
                </a:solidFill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dapat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dipakai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untuk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b="1" dirty="0" err="1">
                <a:cs typeface="Calibri" panose="020F0502020204030204" pitchFamily="34" charset="0"/>
              </a:rPr>
              <a:t>menunjukkan</a:t>
            </a:r>
            <a:r>
              <a:rPr lang="en-US" b="1" dirty="0">
                <a:cs typeface="Calibri" panose="020F0502020204030204" pitchFamily="34" charset="0"/>
              </a:rPr>
              <a:t> status </a:t>
            </a:r>
            <a:r>
              <a:rPr lang="en-US" b="1" dirty="0" err="1">
                <a:cs typeface="Calibri" panose="020F0502020204030204" pitchFamily="34" charset="0"/>
              </a:rPr>
              <a:t>atau</a:t>
            </a:r>
            <a:r>
              <a:rPr lang="en-US" b="1" dirty="0">
                <a:cs typeface="Calibri" panose="020F0502020204030204" pitchFamily="34" charset="0"/>
              </a:rPr>
              <a:t> </a:t>
            </a:r>
            <a:r>
              <a:rPr lang="en-US" b="1" dirty="0" err="1">
                <a:cs typeface="Calibri" panose="020F0502020204030204" pitchFamily="34" charset="0"/>
              </a:rPr>
              <a:t>informasi</a:t>
            </a:r>
            <a:r>
              <a:rPr lang="en-US" b="1" dirty="0">
                <a:cs typeface="Calibri" panose="020F0502020204030204" pitchFamily="34" charset="0"/>
              </a:rPr>
              <a:t> </a:t>
            </a:r>
            <a:r>
              <a:rPr lang="en-US" b="1" dirty="0" err="1">
                <a:cs typeface="Calibri" panose="020F0502020204030204" pitchFamily="34" charset="0"/>
              </a:rPr>
              <a:t>latar</a:t>
            </a:r>
            <a:r>
              <a:rPr lang="en-US" b="1" dirty="0">
                <a:cs typeface="Calibri" panose="020F0502020204030204" pitchFamily="34" charset="0"/>
              </a:rPr>
              <a:t> </a:t>
            </a:r>
            <a:r>
              <a:rPr lang="en-US" b="1" dirty="0" err="1">
                <a:cs typeface="Calibri" panose="020F0502020204030204" pitchFamily="34" charset="0"/>
              </a:rPr>
              <a:t>belakang</a:t>
            </a:r>
            <a:endParaRPr lang="en-US" b="1" dirty="0"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27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IMK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keseharian</a:t>
            </a:r>
            <a:r>
              <a:rPr lang="en-US" sz="3200" dirty="0"/>
              <a:t>, </a:t>
            </a:r>
            <a:r>
              <a:rPr lang="en-US" sz="3200" dirty="0" err="1"/>
              <a:t>produk-produk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 err="1"/>
              <a:t>interaktif</a:t>
            </a:r>
            <a:r>
              <a:rPr lang="en-US" sz="3200" dirty="0"/>
              <a:t> : </a:t>
            </a:r>
            <a:r>
              <a:rPr lang="en-US" sz="3200" dirty="0" err="1"/>
              <a:t>handphone</a:t>
            </a:r>
            <a:r>
              <a:rPr lang="en-US" sz="3200" dirty="0"/>
              <a:t>, </a:t>
            </a:r>
            <a:r>
              <a:rPr lang="en-US" sz="3200" dirty="0" err="1"/>
              <a:t>komputer</a:t>
            </a:r>
            <a:r>
              <a:rPr lang="en-US" sz="3200" dirty="0"/>
              <a:t>, </a:t>
            </a:r>
            <a:r>
              <a:rPr lang="en-US" sz="3200" dirty="0" err="1"/>
              <a:t>televisi</a:t>
            </a:r>
            <a:r>
              <a:rPr lang="en-US" sz="3200" dirty="0"/>
              <a:t>, </a:t>
            </a:r>
            <a:r>
              <a:rPr lang="en-US" sz="3200" dirty="0" err="1"/>
              <a:t>mesin</a:t>
            </a:r>
            <a:r>
              <a:rPr lang="en-US" sz="3200" dirty="0"/>
              <a:t> ATM, web, </a:t>
            </a:r>
            <a:r>
              <a:rPr lang="en-US" sz="3200" dirty="0" err="1"/>
              <a:t>mesin</a:t>
            </a:r>
            <a:r>
              <a:rPr lang="en-US" sz="3200" dirty="0"/>
              <a:t> </a:t>
            </a:r>
            <a:r>
              <a:rPr lang="en-US" sz="3200" dirty="0" err="1"/>
              <a:t>fotokopi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masih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/>
              <a:t>banyak</a:t>
            </a:r>
            <a:r>
              <a:rPr lang="en-US" sz="3200" dirty="0"/>
              <a:t> </a:t>
            </a:r>
            <a:r>
              <a:rPr lang="en-US" sz="3200" dirty="0" err="1"/>
              <a:t>lagi</a:t>
            </a:r>
            <a:r>
              <a:rPr lang="en-US" sz="3200" dirty="0"/>
              <a:t>. </a:t>
            </a:r>
          </a:p>
          <a:p>
            <a:pPr algn="just"/>
            <a:r>
              <a:rPr lang="en-US" sz="3200" b="1" dirty="0" err="1"/>
              <a:t>Seberapa</a:t>
            </a:r>
            <a:r>
              <a:rPr lang="en-US" sz="3200" b="1" dirty="0"/>
              <a:t> </a:t>
            </a:r>
            <a:r>
              <a:rPr lang="en-US" sz="3200" b="1" dirty="0" err="1" smtClean="0"/>
              <a:t>bergantungnya</a:t>
            </a:r>
            <a:r>
              <a:rPr lang="id-ID" sz="3200" b="1" dirty="0" smtClean="0"/>
              <a:t> </a:t>
            </a:r>
            <a:r>
              <a:rPr lang="en-US" sz="3200" b="1" dirty="0" err="1" smtClean="0"/>
              <a:t>kita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terhadap</a:t>
            </a:r>
            <a:r>
              <a:rPr lang="id-ID" sz="3200" b="1" dirty="0"/>
              <a:t> </a:t>
            </a:r>
            <a:r>
              <a:rPr lang="en-US" sz="3200" b="1" dirty="0" err="1" smtClean="0"/>
              <a:t>produk</a:t>
            </a:r>
            <a:r>
              <a:rPr lang="en-US" sz="3200" b="1" dirty="0" smtClean="0"/>
              <a:t> </a:t>
            </a:r>
            <a:r>
              <a:rPr lang="en-US" sz="3200" b="1" dirty="0" err="1"/>
              <a:t>produk</a:t>
            </a:r>
            <a:r>
              <a:rPr lang="en-US" sz="3200" b="1" dirty="0"/>
              <a:t> </a:t>
            </a:r>
            <a:r>
              <a:rPr lang="en-US" sz="3200" b="1" dirty="0" err="1" smtClean="0"/>
              <a:t>tersebut</a:t>
            </a:r>
            <a:r>
              <a:rPr lang="en-US" sz="3200" dirty="0" smtClean="0"/>
              <a:t>?</a:t>
            </a:r>
            <a:r>
              <a:rPr lang="id-ID" sz="3200" dirty="0" smtClean="0"/>
              <a:t> </a:t>
            </a:r>
            <a:r>
              <a:rPr lang="en-US" sz="3200" dirty="0" err="1" smtClean="0"/>
              <a:t>Ketika</a:t>
            </a:r>
            <a:r>
              <a:rPr lang="id-ID" sz="3200" dirty="0" smtClean="0"/>
              <a:t> </a:t>
            </a:r>
            <a:r>
              <a:rPr lang="en-US" sz="3200" b="1" dirty="0" err="1" smtClean="0"/>
              <a:t>menggunakannya</a:t>
            </a:r>
            <a:r>
              <a:rPr lang="en-US" sz="3200" dirty="0"/>
              <a:t>, </a:t>
            </a:r>
            <a:r>
              <a:rPr lang="en-US" sz="3200" dirty="0" err="1"/>
              <a:t>pernahkah</a:t>
            </a:r>
            <a:r>
              <a:rPr lang="en-US" sz="3200" dirty="0"/>
              <a:t> </a:t>
            </a:r>
            <a:r>
              <a:rPr lang="en-US" sz="3200" dirty="0" err="1" smtClean="0"/>
              <a:t>kita</a:t>
            </a:r>
            <a:r>
              <a:rPr lang="id-ID" sz="3200" dirty="0" smtClean="0"/>
              <a:t> </a:t>
            </a:r>
            <a:r>
              <a:rPr lang="en-US" sz="3200" dirty="0" err="1" smtClean="0"/>
              <a:t>memikirkan</a:t>
            </a:r>
            <a:r>
              <a:rPr lang="en-US" sz="3200" dirty="0" smtClean="0"/>
              <a:t> </a:t>
            </a:r>
            <a:r>
              <a:rPr lang="en-US" sz="3200" b="1" dirty="0" err="1"/>
              <a:t>aspek</a:t>
            </a:r>
            <a:r>
              <a:rPr lang="en-US" sz="3200" b="1" dirty="0"/>
              <a:t> </a:t>
            </a:r>
            <a:r>
              <a:rPr lang="en-US" sz="3200" b="1" dirty="0" err="1" smtClean="0"/>
              <a:t>kegunaan</a:t>
            </a:r>
            <a:r>
              <a:rPr lang="en-US" sz="3200" dirty="0" smtClean="0"/>
              <a:t>,</a:t>
            </a:r>
            <a:r>
              <a:rPr lang="id-ID" sz="3200" dirty="0" smtClean="0"/>
              <a:t> </a:t>
            </a:r>
            <a:r>
              <a:rPr lang="en-US" sz="3200" b="1" dirty="0" err="1" smtClean="0"/>
              <a:t>kemudahan</a:t>
            </a:r>
            <a:r>
              <a:rPr lang="en-US" sz="3200" b="1" dirty="0"/>
              <a:t>, </a:t>
            </a:r>
            <a:r>
              <a:rPr lang="en-US" sz="3200" b="1" dirty="0" err="1"/>
              <a:t>kenyamanan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b="1" dirty="0" err="1"/>
              <a:t>keamanannya</a:t>
            </a:r>
            <a:r>
              <a:rPr lang="en-US" sz="3200" dirty="0"/>
              <a:t> 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191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b="1" smtClean="0"/>
              <a:t>Penglihatan</a:t>
            </a:r>
            <a:r>
              <a:rPr lang="en-US" smtClean="0"/>
              <a:t> - </a:t>
            </a:r>
            <a:r>
              <a:rPr lang="en-US" sz="3600" smtClean="0"/>
              <a:t>Persepsi</a:t>
            </a:r>
          </a:p>
        </p:txBody>
      </p:sp>
      <p:sp>
        <p:nvSpPr>
          <p:cNvPr id="14339" name="Content Placeholder 1"/>
          <p:cNvSpPr>
            <a:spLocks noGrp="1"/>
          </p:cNvSpPr>
          <p:nvPr>
            <p:ph idx="1"/>
          </p:nvPr>
        </p:nvSpPr>
        <p:spPr>
          <a:xfrm>
            <a:off x="631825" y="1589088"/>
            <a:ext cx="7883525" cy="4103687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3200" dirty="0" err="1" smtClean="0"/>
              <a:t>Persepsi</a:t>
            </a:r>
            <a:r>
              <a:rPr lang="en-US" sz="3200" dirty="0" smtClean="0"/>
              <a:t> </a:t>
            </a:r>
            <a:r>
              <a:rPr lang="en-US" sz="3200" dirty="0" err="1" smtClean="0"/>
              <a:t>adalah</a:t>
            </a:r>
            <a:r>
              <a:rPr lang="en-US" sz="3200" dirty="0" smtClean="0"/>
              <a:t> </a:t>
            </a:r>
            <a:r>
              <a:rPr lang="en-US" sz="3200" dirty="0" err="1" smtClean="0"/>
              <a:t>suatu</a:t>
            </a:r>
            <a:r>
              <a:rPr lang="en-US" sz="3200" dirty="0" smtClean="0"/>
              <a:t> proses </a:t>
            </a:r>
            <a:r>
              <a:rPr lang="en-US" sz="3200" dirty="0" err="1" smtClean="0"/>
              <a:t>pengalaman</a:t>
            </a:r>
            <a:r>
              <a:rPr lang="en-US" sz="3200" dirty="0" smtClean="0"/>
              <a:t> </a:t>
            </a:r>
            <a:r>
              <a:rPr lang="en-US" sz="3200" dirty="0" err="1" smtClean="0"/>
              <a:t>seeorang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menggunakan</a:t>
            </a:r>
            <a:r>
              <a:rPr lang="en-US" sz="3200" dirty="0" smtClean="0"/>
              <a:t> </a:t>
            </a:r>
            <a:r>
              <a:rPr lang="en-US" sz="3200" dirty="0" err="1" smtClean="0"/>
              <a:t>indera</a:t>
            </a:r>
            <a:r>
              <a:rPr lang="en-US" sz="3200" dirty="0" smtClean="0"/>
              <a:t>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3200" dirty="0" err="1" smtClean="0"/>
              <a:t>Warna</a:t>
            </a:r>
            <a:r>
              <a:rPr lang="en-US" sz="3200" dirty="0" smtClean="0"/>
              <a:t> </a:t>
            </a:r>
            <a:r>
              <a:rPr lang="en-US" sz="3200" dirty="0" err="1" smtClean="0"/>
              <a:t>dpat</a:t>
            </a:r>
            <a:r>
              <a:rPr lang="en-US" sz="3200" dirty="0" smtClean="0"/>
              <a:t> </a:t>
            </a:r>
            <a:r>
              <a:rPr lang="en-US" sz="3200" dirty="0" err="1" smtClean="0"/>
              <a:t>meningkatkan</a:t>
            </a:r>
            <a:r>
              <a:rPr lang="en-US" sz="3200" dirty="0" smtClean="0"/>
              <a:t> </a:t>
            </a:r>
            <a:r>
              <a:rPr lang="en-US" sz="3200" dirty="0" err="1" smtClean="0"/>
              <a:t>interaksi</a:t>
            </a:r>
            <a:r>
              <a:rPr lang="en-US" sz="3200" dirty="0" smtClean="0"/>
              <a:t> </a:t>
            </a:r>
            <a:r>
              <a:rPr lang="en-US" sz="3200" dirty="0" err="1" smtClean="0"/>
              <a:t>manusia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komputer</a:t>
            </a:r>
            <a:r>
              <a:rPr lang="en-US" sz="3200" dirty="0" smtClean="0"/>
              <a:t> </a:t>
            </a:r>
            <a:r>
              <a:rPr lang="en-US" sz="3200" dirty="0" err="1" smtClean="0"/>
              <a:t>jika</a:t>
            </a:r>
            <a:r>
              <a:rPr lang="en-US" sz="3200" dirty="0" smtClean="0"/>
              <a:t> </a:t>
            </a:r>
            <a:r>
              <a:rPr lang="en-US" sz="3200" dirty="0" err="1" smtClean="0"/>
              <a:t>implementasinya</a:t>
            </a:r>
            <a:r>
              <a:rPr lang="en-US" sz="3200" dirty="0" smtClean="0"/>
              <a:t> </a:t>
            </a:r>
            <a:r>
              <a:rPr lang="en-US" sz="3200" dirty="0" err="1" smtClean="0"/>
              <a:t>mengikuti</a:t>
            </a:r>
            <a:r>
              <a:rPr lang="en-US" sz="3200" dirty="0" smtClean="0"/>
              <a:t> </a:t>
            </a:r>
            <a:r>
              <a:rPr lang="en-US" sz="3200" dirty="0" err="1" smtClean="0"/>
              <a:t>prinsip</a:t>
            </a:r>
            <a:r>
              <a:rPr lang="en-US" sz="3200" dirty="0" smtClean="0"/>
              <a:t> </a:t>
            </a:r>
            <a:r>
              <a:rPr lang="en-US" sz="3200" dirty="0" err="1" smtClean="0"/>
              <a:t>dasar</a:t>
            </a:r>
            <a:r>
              <a:rPr lang="en-US" sz="3200" dirty="0" smtClean="0"/>
              <a:t> </a:t>
            </a:r>
            <a:r>
              <a:rPr lang="en-US" sz="3200" dirty="0" err="1" smtClean="0"/>
              <a:t>penglihatan</a:t>
            </a:r>
            <a:r>
              <a:rPr lang="en-US" sz="3200" dirty="0" smtClean="0"/>
              <a:t> </a:t>
            </a:r>
            <a:r>
              <a:rPr lang="en-US" sz="3200" dirty="0" err="1" smtClean="0"/>
              <a:t>manusia</a:t>
            </a:r>
            <a:r>
              <a:rPr lang="en-US" sz="32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478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b="1" smtClean="0"/>
              <a:t>Penglihatan</a:t>
            </a:r>
            <a:r>
              <a:rPr lang="en-US" smtClean="0"/>
              <a:t> - </a:t>
            </a:r>
            <a:r>
              <a:rPr lang="en-US" sz="3600" smtClean="0"/>
              <a:t>Persepsi</a:t>
            </a:r>
          </a:p>
        </p:txBody>
      </p:sp>
      <p:sp>
        <p:nvSpPr>
          <p:cNvPr id="15363" name="Content Placeholder 1"/>
          <p:cNvSpPr>
            <a:spLocks noGrp="1"/>
          </p:cNvSpPr>
          <p:nvPr>
            <p:ph idx="1"/>
          </p:nvPr>
        </p:nvSpPr>
        <p:spPr>
          <a:xfrm>
            <a:off x="631825" y="1589088"/>
            <a:ext cx="7883525" cy="4103687"/>
          </a:xfrm>
        </p:spPr>
        <p:txBody>
          <a:bodyPr/>
          <a:lstStyle/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2400" smtClean="0"/>
              <a:t>Kombinasi warna yang baik</a:t>
            </a:r>
            <a:endParaRPr lang="id-ID" sz="2200" b="1" smtClean="0"/>
          </a:p>
        </p:txBody>
      </p:sp>
      <p:pic>
        <p:nvPicPr>
          <p:cNvPr id="1536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8"/>
          <a:stretch>
            <a:fillRect/>
          </a:stretch>
        </p:blipFill>
        <p:spPr bwMode="auto">
          <a:xfrm>
            <a:off x="896938" y="2074863"/>
            <a:ext cx="71882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340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b="1" smtClean="0"/>
              <a:t>Penglihatan</a:t>
            </a:r>
            <a:r>
              <a:rPr lang="en-US" smtClean="0"/>
              <a:t> - </a:t>
            </a:r>
            <a:r>
              <a:rPr lang="en-US" sz="3600" smtClean="0"/>
              <a:t>Persepsi</a:t>
            </a:r>
          </a:p>
        </p:txBody>
      </p:sp>
      <p:sp>
        <p:nvSpPr>
          <p:cNvPr id="16387" name="Content Placeholder 1"/>
          <p:cNvSpPr>
            <a:spLocks noGrp="1"/>
          </p:cNvSpPr>
          <p:nvPr>
            <p:ph idx="1"/>
          </p:nvPr>
        </p:nvSpPr>
        <p:spPr>
          <a:xfrm>
            <a:off x="631825" y="1589088"/>
            <a:ext cx="7883525" cy="4103687"/>
          </a:xfrm>
        </p:spPr>
        <p:txBody>
          <a:bodyPr/>
          <a:lstStyle/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2400" smtClean="0"/>
              <a:t>Kombinasi warna yang Kurang baik</a:t>
            </a:r>
            <a:endParaRPr lang="id-ID" sz="2200" b="1" smtClean="0"/>
          </a:p>
        </p:txBody>
      </p:sp>
      <p:pic>
        <p:nvPicPr>
          <p:cNvPr id="1638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" t="10130" r="629" b="6209"/>
          <a:stretch>
            <a:fillRect/>
          </a:stretch>
        </p:blipFill>
        <p:spPr bwMode="auto">
          <a:xfrm>
            <a:off x="655638" y="2368550"/>
            <a:ext cx="7980362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" t="4649"/>
          <a:stretch>
            <a:fillRect/>
          </a:stretch>
        </p:blipFill>
        <p:spPr bwMode="auto">
          <a:xfrm>
            <a:off x="655638" y="3395663"/>
            <a:ext cx="7980362" cy="196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43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b="1" smtClean="0"/>
              <a:t>Penglihatan</a:t>
            </a:r>
            <a:r>
              <a:rPr lang="en-US" smtClean="0"/>
              <a:t> - </a:t>
            </a:r>
            <a:r>
              <a:rPr lang="en-US" sz="3600" smtClean="0"/>
              <a:t>Persepsi</a:t>
            </a:r>
          </a:p>
        </p:txBody>
      </p:sp>
      <p:sp>
        <p:nvSpPr>
          <p:cNvPr id="17411" name="Content Placeholder 1"/>
          <p:cNvSpPr>
            <a:spLocks noGrp="1"/>
          </p:cNvSpPr>
          <p:nvPr>
            <p:ph idx="1"/>
          </p:nvPr>
        </p:nvSpPr>
        <p:spPr>
          <a:xfrm>
            <a:off x="628650" y="1911350"/>
            <a:ext cx="7883525" cy="4103688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smtClean="0"/>
              <a:t>Beberapa hal yang perlu diperhatikan dalam pemberian warna yaitu : </a:t>
            </a:r>
          </a:p>
          <a:p>
            <a:pPr marL="914400" lvl="1" indent="-457200" algn="just" eaLnBrk="1" hangingPunct="1">
              <a:lnSpc>
                <a:spcPct val="100000"/>
              </a:lnSpc>
              <a:spcBef>
                <a:spcPts val="600"/>
              </a:spcBef>
              <a:buFont typeface="Calibri Light" panose="020F0302020204030204" pitchFamily="34" charset="0"/>
              <a:buAutoNum type="alphaLcPeriod"/>
            </a:pPr>
            <a:r>
              <a:rPr lang="en-US" b="1" smtClean="0"/>
              <a:t>Hindari penempatan warna merah</a:t>
            </a:r>
            <a:r>
              <a:rPr lang="en-US" smtClean="0"/>
              <a:t> dan </a:t>
            </a:r>
            <a:r>
              <a:rPr lang="en-US" b="1" smtClean="0"/>
              <a:t>hijau</a:t>
            </a:r>
            <a:r>
              <a:rPr lang="en-US" smtClean="0"/>
              <a:t> </a:t>
            </a:r>
            <a:r>
              <a:rPr lang="en-US" b="1" smtClean="0"/>
              <a:t>secara</a:t>
            </a:r>
            <a:r>
              <a:rPr lang="en-US" smtClean="0"/>
              <a:t> </a:t>
            </a:r>
            <a:r>
              <a:rPr lang="en-US" b="1" smtClean="0"/>
              <a:t>sembarangan</a:t>
            </a:r>
            <a:r>
              <a:rPr lang="en-US" smtClean="0"/>
              <a:t>.</a:t>
            </a:r>
          </a:p>
          <a:p>
            <a:pPr marL="914400" lvl="1" indent="-457200" algn="just" eaLnBrk="1" hangingPunct="1">
              <a:lnSpc>
                <a:spcPct val="100000"/>
              </a:lnSpc>
              <a:spcBef>
                <a:spcPts val="600"/>
              </a:spcBef>
              <a:buFont typeface="Calibri Light" panose="020F0302020204030204" pitchFamily="34" charset="0"/>
              <a:buAutoNum type="alphaLcPeriod"/>
            </a:pPr>
            <a:r>
              <a:rPr lang="en-US" b="1" smtClean="0"/>
              <a:t>Hindari</a:t>
            </a:r>
            <a:r>
              <a:rPr lang="en-US" smtClean="0"/>
              <a:t> </a:t>
            </a:r>
            <a:r>
              <a:rPr lang="en-US" b="1" smtClean="0"/>
              <a:t>penggunaan biru murni</a:t>
            </a:r>
            <a:r>
              <a:rPr lang="en-US" smtClean="0"/>
              <a:t> untuk </a:t>
            </a:r>
            <a:r>
              <a:rPr lang="en-US" b="1" smtClean="0"/>
              <a:t>teks</a:t>
            </a:r>
            <a:r>
              <a:rPr lang="en-US" smtClean="0"/>
              <a:t>, </a:t>
            </a:r>
            <a:r>
              <a:rPr lang="en-US" b="1" smtClean="0"/>
              <a:t>garis tipis</a:t>
            </a:r>
            <a:r>
              <a:rPr lang="en-US" smtClean="0"/>
              <a:t> dan </a:t>
            </a:r>
            <a:r>
              <a:rPr lang="en-US" b="1" smtClean="0"/>
              <a:t>bentuk</a:t>
            </a:r>
            <a:r>
              <a:rPr lang="en-US" smtClean="0"/>
              <a:t> </a:t>
            </a:r>
            <a:r>
              <a:rPr lang="en-US" b="1" smtClean="0"/>
              <a:t>yang kecil</a:t>
            </a:r>
            <a:r>
              <a:rPr lang="en-US" smtClean="0"/>
              <a:t> karena </a:t>
            </a:r>
            <a:r>
              <a:rPr lang="en-US" b="1" smtClean="0"/>
              <a:t>mata tidak diset </a:t>
            </a:r>
            <a:r>
              <a:rPr lang="en-US" smtClean="0"/>
              <a:t>untuk </a:t>
            </a:r>
            <a:r>
              <a:rPr lang="en-US" b="1" smtClean="0"/>
              <a:t>rangsangan yang terinci</a:t>
            </a:r>
            <a:r>
              <a:rPr lang="en-US" smtClean="0"/>
              <a:t>.</a:t>
            </a:r>
          </a:p>
          <a:p>
            <a:pPr marL="914400" lvl="1" indent="-457200" algn="just" eaLnBrk="1" hangingPunct="1">
              <a:lnSpc>
                <a:spcPct val="100000"/>
              </a:lnSpc>
              <a:spcBef>
                <a:spcPts val="600"/>
              </a:spcBef>
              <a:buFont typeface="Calibri Light" panose="020F0302020204030204" pitchFamily="34" charset="0"/>
              <a:buAutoNum type="alphaLcPeriod"/>
            </a:pPr>
            <a:r>
              <a:rPr lang="en-US" b="1" smtClean="0"/>
              <a:t>Hindari</a:t>
            </a:r>
            <a:r>
              <a:rPr lang="en-US" smtClean="0"/>
              <a:t> </a:t>
            </a:r>
            <a:r>
              <a:rPr lang="en-US" b="1" smtClean="0"/>
              <a:t>penggunaan warna</a:t>
            </a:r>
            <a:r>
              <a:rPr lang="en-US" smtClean="0"/>
              <a:t> yang </a:t>
            </a:r>
            <a:r>
              <a:rPr lang="en-US" b="1" smtClean="0"/>
              <a:t>berlebihan</a:t>
            </a:r>
          </a:p>
          <a:p>
            <a:pPr marL="914400" lvl="1" indent="-457200" algn="just" eaLnBrk="1" hangingPunct="1">
              <a:lnSpc>
                <a:spcPct val="100000"/>
              </a:lnSpc>
              <a:spcBef>
                <a:spcPts val="600"/>
              </a:spcBef>
              <a:buFont typeface="Calibri Light" panose="020F0302020204030204" pitchFamily="34" charset="0"/>
              <a:buAutoNum type="alphaLcPeriod"/>
            </a:pPr>
            <a:r>
              <a:rPr lang="en-US" b="1" smtClean="0"/>
              <a:t>Kelompokkan elemen-elemen</a:t>
            </a:r>
            <a:r>
              <a:rPr lang="en-US" smtClean="0"/>
              <a:t> yang </a:t>
            </a:r>
            <a:r>
              <a:rPr lang="en-US" b="1" smtClean="0"/>
              <a:t>saling berkaitan </a:t>
            </a:r>
            <a:r>
              <a:rPr lang="en-US" smtClean="0"/>
              <a:t>dengan </a:t>
            </a:r>
            <a:r>
              <a:rPr lang="en-US" b="1" smtClean="0"/>
              <a:t>latar belakang yang sama</a:t>
            </a:r>
          </a:p>
          <a:p>
            <a:pPr marL="914400" lvl="1" indent="-457200" algn="just" eaLnBrk="1" hangingPunct="1">
              <a:lnSpc>
                <a:spcPct val="100000"/>
              </a:lnSpc>
              <a:spcBef>
                <a:spcPts val="600"/>
              </a:spcBef>
              <a:buFont typeface="Calibri Light" panose="020F0302020204030204" pitchFamily="34" charset="0"/>
              <a:buAutoNum type="alphaLcPeriod"/>
            </a:pPr>
            <a:r>
              <a:rPr lang="en-US" b="1" smtClean="0"/>
              <a:t>Urutkan warna </a:t>
            </a:r>
            <a:r>
              <a:rPr lang="en-US" smtClean="0"/>
              <a:t>sesuai dengan </a:t>
            </a:r>
            <a:r>
              <a:rPr lang="en-US" b="1" smtClean="0"/>
              <a:t>posisi spektralnya</a:t>
            </a:r>
            <a:endParaRPr lang="id-ID" sz="2000" b="1" smtClean="0"/>
          </a:p>
        </p:txBody>
      </p:sp>
    </p:spTree>
    <p:extLst>
      <p:ext uri="{BB962C8B-B14F-4D97-AF65-F5344CB8AC3E}">
        <p14:creationId xmlns:p14="http://schemas.microsoft.com/office/powerpoint/2010/main" val="368373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b="1" smtClean="0"/>
              <a:t>Pendengaran</a:t>
            </a:r>
            <a:endParaRPr lang="en-US" sz="3600" smtClean="0"/>
          </a:p>
        </p:txBody>
      </p:sp>
      <p:sp>
        <p:nvSpPr>
          <p:cNvPr id="18435" name="Content Placeholder 1"/>
          <p:cNvSpPr>
            <a:spLocks noGrp="1"/>
          </p:cNvSpPr>
          <p:nvPr>
            <p:ph idx="1"/>
          </p:nvPr>
        </p:nvSpPr>
        <p:spPr>
          <a:xfrm>
            <a:off x="565150" y="2054225"/>
            <a:ext cx="8013700" cy="4105275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sz="2400" b="1" smtClean="0"/>
              <a:t>Pendengaran</a:t>
            </a:r>
            <a:r>
              <a:rPr lang="en-US" sz="2400" smtClean="0"/>
              <a:t> </a:t>
            </a:r>
            <a:r>
              <a:rPr lang="en-US" sz="2400" b="1" smtClean="0"/>
              <a:t>manusia</a:t>
            </a:r>
            <a:r>
              <a:rPr lang="en-US" sz="2400" smtClean="0"/>
              <a:t> dapat </a:t>
            </a:r>
            <a:r>
              <a:rPr lang="en-US" sz="2400" b="1" smtClean="0"/>
              <a:t>merespon frekuensi </a:t>
            </a:r>
            <a:r>
              <a:rPr lang="en-US" sz="2400" smtClean="0"/>
              <a:t>dengan </a:t>
            </a:r>
            <a:r>
              <a:rPr lang="en-US" sz="2400" b="1" smtClean="0"/>
              <a:t>rentang 20-20.000 Hz. </a:t>
            </a:r>
          </a:p>
          <a:p>
            <a:pPr algn="just"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sz="2400" b="1" smtClean="0"/>
              <a:t>Suara manusia sensitif </a:t>
            </a:r>
            <a:r>
              <a:rPr lang="en-US" sz="2400" smtClean="0"/>
              <a:t>pada </a:t>
            </a:r>
            <a:r>
              <a:rPr lang="en-US" sz="2400" b="1" smtClean="0"/>
              <a:t>rentang 1000-4000 Hz.</a:t>
            </a:r>
          </a:p>
          <a:p>
            <a:pPr algn="just"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sz="2400" b="1" smtClean="0"/>
              <a:t>Selain frekuensi</a:t>
            </a:r>
            <a:r>
              <a:rPr lang="en-US" sz="2400" smtClean="0"/>
              <a:t>, </a:t>
            </a:r>
            <a:r>
              <a:rPr lang="en-US" sz="2400" b="1" smtClean="0"/>
              <a:t>pendengaran manusia </a:t>
            </a:r>
            <a:r>
              <a:rPr lang="en-US" sz="2400" smtClean="0"/>
              <a:t>di</a:t>
            </a:r>
            <a:r>
              <a:rPr lang="en-US" sz="2400" b="1" smtClean="0"/>
              <a:t>pengaruhi</a:t>
            </a:r>
            <a:r>
              <a:rPr lang="en-US" sz="2400" smtClean="0"/>
              <a:t> juga </a:t>
            </a:r>
            <a:r>
              <a:rPr lang="en-US" sz="2400" b="1" smtClean="0"/>
              <a:t>oleh kebisingan (loudness). </a:t>
            </a:r>
          </a:p>
          <a:p>
            <a:pPr algn="just"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sz="2400" b="1" smtClean="0"/>
              <a:t>Kebisingan</a:t>
            </a:r>
            <a:r>
              <a:rPr lang="en-US" sz="2400" smtClean="0"/>
              <a:t> dinyatakan dengan </a:t>
            </a:r>
            <a:r>
              <a:rPr lang="en-US" sz="2400" b="1" smtClean="0"/>
              <a:t>desibel (dB).</a:t>
            </a:r>
          </a:p>
          <a:p>
            <a:pPr algn="just"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sz="2400" b="1" smtClean="0"/>
              <a:t>Percakapan</a:t>
            </a:r>
            <a:r>
              <a:rPr lang="en-US" sz="2400" smtClean="0"/>
              <a:t> mempunyai </a:t>
            </a:r>
            <a:r>
              <a:rPr lang="en-US" sz="2400" b="1" smtClean="0"/>
              <a:t>tingkat kebisingan 50-70 dB.</a:t>
            </a:r>
            <a:r>
              <a:rPr lang="en-US" sz="2400" smtClean="0"/>
              <a:t> </a:t>
            </a:r>
          </a:p>
          <a:p>
            <a:pPr algn="just"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sz="2400" b="1" smtClean="0"/>
              <a:t>Kerusakan telinga </a:t>
            </a:r>
            <a:r>
              <a:rPr lang="en-US" sz="2400" smtClean="0"/>
              <a:t>dapat </a:t>
            </a:r>
            <a:r>
              <a:rPr lang="en-US" sz="2400" b="1" smtClean="0"/>
              <a:t>terjadi</a:t>
            </a:r>
            <a:r>
              <a:rPr lang="en-US" sz="2400" smtClean="0"/>
              <a:t> jika </a:t>
            </a:r>
            <a:r>
              <a:rPr lang="en-US" sz="2400" b="1" smtClean="0"/>
              <a:t>mendengar kebisingan lebih dari 140 dB </a:t>
            </a:r>
            <a:r>
              <a:rPr lang="en-US" sz="2400" smtClean="0"/>
              <a:t>dan </a:t>
            </a:r>
            <a:r>
              <a:rPr lang="en-US" sz="2400" b="1" smtClean="0"/>
              <a:t>kurang sensitif </a:t>
            </a:r>
            <a:r>
              <a:rPr lang="en-US" sz="2400" smtClean="0"/>
              <a:t>dengan </a:t>
            </a:r>
            <a:r>
              <a:rPr lang="en-US" sz="2400" b="1" smtClean="0"/>
              <a:t>tingkat kebisingan kurang dari 20 dB.</a:t>
            </a:r>
            <a:endParaRPr lang="id-ID" sz="2400" b="1" smtClean="0"/>
          </a:p>
        </p:txBody>
      </p:sp>
    </p:spTree>
    <p:extLst>
      <p:ext uri="{BB962C8B-B14F-4D97-AF65-F5344CB8AC3E}">
        <p14:creationId xmlns:p14="http://schemas.microsoft.com/office/powerpoint/2010/main" val="192538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b="1" smtClean="0"/>
              <a:t>Sentuhan</a:t>
            </a:r>
            <a:endParaRPr lang="en-US" sz="3600" smtClean="0"/>
          </a:p>
        </p:txBody>
      </p:sp>
      <p:sp>
        <p:nvSpPr>
          <p:cNvPr id="19459" name="Content Placeholder 1"/>
          <p:cNvSpPr>
            <a:spLocks noGrp="1"/>
          </p:cNvSpPr>
          <p:nvPr>
            <p:ph idx="1"/>
          </p:nvPr>
        </p:nvSpPr>
        <p:spPr>
          <a:xfrm>
            <a:off x="565150" y="1868488"/>
            <a:ext cx="8013700" cy="4103687"/>
          </a:xfrm>
        </p:spPr>
        <p:txBody>
          <a:bodyPr/>
          <a:lstStyle/>
          <a:p>
            <a:pPr algn="just"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b="1" smtClean="0"/>
              <a:t>Sentuhan (peraba) jarang</a:t>
            </a:r>
            <a:r>
              <a:rPr lang="en-US" smtClean="0"/>
              <a:t> dipakai pada </a:t>
            </a:r>
            <a:r>
              <a:rPr lang="en-US" b="1" smtClean="0"/>
              <a:t>desain interaksi manusia dengan system</a:t>
            </a:r>
            <a:r>
              <a:rPr lang="en-US" smtClean="0"/>
              <a:t>.</a:t>
            </a:r>
          </a:p>
          <a:p>
            <a:pPr algn="just"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b="1" smtClean="0"/>
              <a:t>Sensitifitas sentuhan </a:t>
            </a:r>
            <a:r>
              <a:rPr lang="en-US" smtClean="0"/>
              <a:t>lebih </a:t>
            </a:r>
            <a:r>
              <a:rPr lang="en-US" b="1" smtClean="0"/>
              <a:t>dikaitkan</a:t>
            </a:r>
            <a:r>
              <a:rPr lang="en-US" smtClean="0"/>
              <a:t> dengan </a:t>
            </a:r>
            <a:r>
              <a:rPr lang="en-US" b="1" smtClean="0"/>
              <a:t>aspek ergonomis dalam sebuah sistem</a:t>
            </a:r>
            <a:r>
              <a:rPr lang="en-US" smtClean="0"/>
              <a:t>.</a:t>
            </a:r>
          </a:p>
          <a:p>
            <a:pPr algn="just"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smtClean="0"/>
              <a:t>Sebagai </a:t>
            </a:r>
            <a:r>
              <a:rPr lang="en-US" b="1" smtClean="0"/>
              <a:t>contoh</a:t>
            </a:r>
            <a:r>
              <a:rPr lang="en-US" smtClean="0"/>
              <a:t>, </a:t>
            </a:r>
            <a:r>
              <a:rPr lang="en-US" b="1" smtClean="0"/>
              <a:t>manusia lebih menyukai penggunaan keyboard </a:t>
            </a:r>
            <a:r>
              <a:rPr lang="en-US" smtClean="0"/>
              <a:t>yang </a:t>
            </a:r>
            <a:r>
              <a:rPr lang="en-US" b="1" smtClean="0"/>
              <a:t>lunak dan pas </a:t>
            </a:r>
            <a:r>
              <a:rPr lang="en-US" smtClean="0"/>
              <a:t>dengan </a:t>
            </a:r>
            <a:r>
              <a:rPr lang="en-US" b="1" smtClean="0"/>
              <a:t>bentuk tangan.</a:t>
            </a:r>
            <a:endParaRPr lang="id-ID" b="1" smtClean="0"/>
          </a:p>
        </p:txBody>
      </p:sp>
    </p:spTree>
    <p:extLst>
      <p:ext uri="{BB962C8B-B14F-4D97-AF65-F5344CB8AC3E}">
        <p14:creationId xmlns:p14="http://schemas.microsoft.com/office/powerpoint/2010/main" val="391738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Pemodelan</a:t>
            </a:r>
            <a:r>
              <a:rPr lang="en-US" b="1" dirty="0"/>
              <a:t> </a:t>
            </a:r>
            <a:r>
              <a:rPr lang="en-US" b="1" dirty="0" err="1"/>
              <a:t>Pengolahan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723" y="1800573"/>
            <a:ext cx="7886700" cy="4351338"/>
          </a:xfrm>
        </p:spPr>
        <p:txBody>
          <a:bodyPr>
            <a:noAutofit/>
          </a:bodyPr>
          <a:lstStyle/>
          <a:p>
            <a:pPr algn="just"/>
            <a:r>
              <a:rPr lang="en-US" sz="3200" dirty="0" err="1" smtClean="0"/>
              <a:t>Pada</a:t>
            </a:r>
            <a:r>
              <a:rPr lang="en-US" sz="3200" dirty="0" smtClean="0"/>
              <a:t> </a:t>
            </a:r>
            <a:r>
              <a:rPr lang="en-US" sz="3200" dirty="0" err="1" smtClean="0"/>
              <a:t>dasaranya</a:t>
            </a:r>
            <a:r>
              <a:rPr lang="en-US" sz="3200" dirty="0"/>
              <a:t>, </a:t>
            </a:r>
            <a:r>
              <a:rPr lang="en-US" sz="3200" dirty="0" err="1" smtClean="0"/>
              <a:t>manusia</a:t>
            </a:r>
            <a:r>
              <a:rPr lang="en-US" sz="3200" dirty="0"/>
              <a:t>/</a:t>
            </a:r>
            <a:r>
              <a:rPr lang="en-US" sz="3200" dirty="0" err="1" smtClean="0"/>
              <a:t>komputer</a:t>
            </a:r>
            <a:r>
              <a:rPr lang="en-US" sz="3200" dirty="0" smtClean="0"/>
              <a:t> </a:t>
            </a:r>
            <a:r>
              <a:rPr lang="en-US" sz="3200" dirty="0" err="1"/>
              <a:t>memiliki</a:t>
            </a:r>
            <a:r>
              <a:rPr lang="en-US" sz="3200" dirty="0"/>
              <a:t> </a:t>
            </a:r>
            <a:r>
              <a:rPr lang="en-US" sz="3200" dirty="0" err="1"/>
              <a:t>piranti</a:t>
            </a:r>
            <a:r>
              <a:rPr lang="en-US" sz="3200" dirty="0"/>
              <a:t> input, </a:t>
            </a:r>
            <a:r>
              <a:rPr lang="en-US" sz="3200" dirty="0" err="1"/>
              <a:t>sistem</a:t>
            </a:r>
            <a:r>
              <a:rPr lang="en-US" sz="3200" dirty="0"/>
              <a:t> </a:t>
            </a:r>
            <a:r>
              <a:rPr lang="en-US" sz="3200" dirty="0" err="1"/>
              <a:t>pengolah</a:t>
            </a:r>
            <a:r>
              <a:rPr lang="en-US" sz="3200" dirty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output</a:t>
            </a:r>
            <a:r>
              <a:rPr lang="en-US" sz="3200" dirty="0"/>
              <a:t>. </a:t>
            </a:r>
            <a:endParaRPr lang="en-US" sz="3200" dirty="0" smtClean="0"/>
          </a:p>
          <a:p>
            <a:pPr algn="just"/>
            <a:r>
              <a:rPr lang="en-US" sz="3200" dirty="0" err="1"/>
              <a:t>Informasi</a:t>
            </a:r>
            <a:r>
              <a:rPr lang="en-US" sz="3200" dirty="0"/>
              <a:t> yang </a:t>
            </a:r>
            <a:r>
              <a:rPr lang="en-US" sz="3200" dirty="0" err="1"/>
              <a:t>diterima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 smtClean="0"/>
              <a:t>tanggapannya</a:t>
            </a:r>
            <a:r>
              <a:rPr lang="en-US" sz="3200" dirty="0" smtClean="0"/>
              <a:t> </a:t>
            </a:r>
            <a:r>
              <a:rPr lang="en-US" sz="3200" dirty="0" err="1" smtClean="0"/>
              <a:t>dikirimkan</a:t>
            </a:r>
            <a:r>
              <a:rPr lang="en-US" sz="3200" dirty="0" smtClean="0"/>
              <a:t> </a:t>
            </a:r>
            <a:r>
              <a:rPr lang="en-US" sz="3200" dirty="0" err="1"/>
              <a:t>melalui</a:t>
            </a:r>
            <a:r>
              <a:rPr lang="en-US" sz="3200" dirty="0"/>
              <a:t> </a:t>
            </a:r>
            <a:r>
              <a:rPr lang="en-US" sz="3200" dirty="0" err="1"/>
              <a:t>beberapa</a:t>
            </a:r>
            <a:r>
              <a:rPr lang="en-US" sz="3200" dirty="0"/>
              <a:t> </a:t>
            </a:r>
            <a:r>
              <a:rPr lang="en-US" sz="3200" dirty="0" smtClean="0"/>
              <a:t>media input </a:t>
            </a:r>
            <a:r>
              <a:rPr lang="en-US" sz="3200" dirty="0" err="1"/>
              <a:t>dan</a:t>
            </a:r>
            <a:r>
              <a:rPr lang="en-US" sz="3200" dirty="0"/>
              <a:t> output, </a:t>
            </a:r>
            <a:r>
              <a:rPr lang="en-US" sz="3200" dirty="0" err="1"/>
              <a:t>yaitu</a:t>
            </a:r>
            <a:r>
              <a:rPr lang="en-US" sz="3200" dirty="0" smtClean="0"/>
              <a:t>:</a:t>
            </a:r>
          </a:p>
          <a:p>
            <a:pPr lvl="1" algn="just"/>
            <a:r>
              <a:rPr lang="en-US" sz="2800" dirty="0"/>
              <a:t>Visual </a:t>
            </a:r>
            <a:r>
              <a:rPr lang="en-US" sz="2800" dirty="0" smtClean="0"/>
              <a:t>channel</a:t>
            </a:r>
          </a:p>
          <a:p>
            <a:pPr lvl="1" algn="just"/>
            <a:r>
              <a:rPr lang="en-US" sz="2800" dirty="0"/>
              <a:t>Auditory </a:t>
            </a:r>
            <a:r>
              <a:rPr lang="en-US" sz="2800" dirty="0" smtClean="0"/>
              <a:t>channel</a:t>
            </a:r>
          </a:p>
          <a:p>
            <a:pPr lvl="1" algn="just"/>
            <a:r>
              <a:rPr lang="en-US" sz="2800" dirty="0" smtClean="0"/>
              <a:t>Haptic channel(</a:t>
            </a:r>
            <a:r>
              <a:rPr lang="en-US" sz="2800" dirty="0" err="1" smtClean="0"/>
              <a:t>sentuhan</a:t>
            </a:r>
            <a:r>
              <a:rPr lang="en-US" sz="2800" dirty="0" smtClean="0"/>
              <a:t>)</a:t>
            </a:r>
          </a:p>
          <a:p>
            <a:pPr lvl="1" algn="just"/>
            <a:r>
              <a:rPr lang="en-US" sz="2800" dirty="0" smtClean="0"/>
              <a:t> movement</a:t>
            </a:r>
          </a:p>
        </p:txBody>
      </p:sp>
    </p:spTree>
    <p:extLst>
      <p:ext uri="{BB962C8B-B14F-4D97-AF65-F5344CB8AC3E}">
        <p14:creationId xmlns:p14="http://schemas.microsoft.com/office/powerpoint/2010/main" val="281253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Pemodelan</a:t>
            </a:r>
            <a:r>
              <a:rPr lang="en-US" b="1" dirty="0"/>
              <a:t> </a:t>
            </a:r>
            <a:r>
              <a:rPr lang="en-US" b="1" dirty="0" err="1"/>
              <a:t>Pengolahan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b="1" dirty="0" err="1"/>
              <a:t>pengolahan</a:t>
            </a:r>
            <a:r>
              <a:rPr lang="en-US" b="1" dirty="0"/>
              <a:t> </a:t>
            </a:r>
            <a:r>
              <a:rPr lang="en-US" b="1" dirty="0" err="1"/>
              <a:t>sadar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 smtClean="0"/>
              <a:t>consciousprocessing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 err="1"/>
              <a:t>otomatis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err="1" smtClean="0"/>
              <a:t>Pengolahan</a:t>
            </a:r>
            <a:r>
              <a:rPr lang="en-US" dirty="0" smtClean="0"/>
              <a:t> </a:t>
            </a:r>
            <a:r>
              <a:rPr lang="en-US" dirty="0" err="1"/>
              <a:t>sadar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b="1" dirty="0" err="1"/>
              <a:t>ketika</a:t>
            </a:r>
            <a:r>
              <a:rPr lang="en-US" b="1" dirty="0"/>
              <a:t> </a:t>
            </a:r>
            <a:r>
              <a:rPr lang="en-US" b="1" dirty="0" err="1"/>
              <a:t>rangsangan</a:t>
            </a:r>
            <a:r>
              <a:rPr lang="en-US" b="1" dirty="0"/>
              <a:t> </a:t>
            </a:r>
            <a:r>
              <a:rPr lang="en-US" b="1" dirty="0" err="1" smtClean="0"/>
              <a:t>datang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/>
              <a:t>dibawa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b="1" dirty="0" err="1"/>
              <a:t>bagian</a:t>
            </a:r>
            <a:r>
              <a:rPr lang="en-US" b="1" dirty="0"/>
              <a:t> </a:t>
            </a:r>
            <a:r>
              <a:rPr lang="en-US" b="1" dirty="0" smtClean="0"/>
              <a:t>intellectual (</a:t>
            </a:r>
            <a:r>
              <a:rPr lang="en-US" b="1" dirty="0" err="1" smtClean="0"/>
              <a:t>menalar</a:t>
            </a:r>
            <a:r>
              <a:rPr lang="en-US" b="1" dirty="0" smtClean="0"/>
              <a:t>, </a:t>
            </a:r>
            <a:r>
              <a:rPr lang="en-US" b="1" dirty="0" err="1" smtClean="0"/>
              <a:t>merencanakan</a:t>
            </a:r>
            <a:r>
              <a:rPr lang="en-US" b="1" dirty="0" smtClean="0"/>
              <a:t>, </a:t>
            </a:r>
            <a:r>
              <a:rPr lang="en-US" b="1" dirty="0" err="1" smtClean="0"/>
              <a:t>berpikir</a:t>
            </a:r>
            <a:r>
              <a:rPr lang="en-US" b="1" dirty="0" smtClean="0"/>
              <a:t>, </a:t>
            </a:r>
            <a:r>
              <a:rPr lang="en-US" b="1" dirty="0" err="1" smtClean="0"/>
              <a:t>belajar</a:t>
            </a:r>
            <a:r>
              <a:rPr lang="en-US" b="1" dirty="0" smtClean="0"/>
              <a:t>, </a:t>
            </a:r>
            <a:r>
              <a:rPr lang="en-US" b="1" dirty="0" err="1" smtClean="0"/>
              <a:t>dll</a:t>
            </a:r>
            <a:r>
              <a:rPr lang="en-US" b="1" dirty="0" smtClean="0"/>
              <a:t>)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memerlukan</a:t>
            </a:r>
            <a:r>
              <a:rPr lang="en-US" dirty="0" smtClean="0"/>
              <a:t> </a:t>
            </a:r>
            <a:r>
              <a:rPr lang="en-US" b="1" dirty="0" err="1"/>
              <a:t>beberapa</a:t>
            </a:r>
            <a:r>
              <a:rPr lang="en-US" b="1" dirty="0"/>
              <a:t> </a:t>
            </a:r>
            <a:r>
              <a:rPr lang="en-US" b="1" dirty="0" err="1"/>
              <a:t>waktu</a:t>
            </a:r>
            <a:r>
              <a:rPr lang="en-US" b="1" dirty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b="1" dirty="0" err="1" smtClean="0"/>
              <a:t>menghasilkan</a:t>
            </a:r>
            <a:r>
              <a:rPr lang="en-US" b="1" dirty="0" smtClean="0"/>
              <a:t> </a:t>
            </a:r>
            <a:r>
              <a:rPr lang="en-US" b="1" dirty="0" err="1"/>
              <a:t>tanggapan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err="1" smtClean="0"/>
              <a:t>Pengolahan</a:t>
            </a:r>
            <a:r>
              <a:rPr lang="en-US" dirty="0" smtClean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b="1" dirty="0" err="1"/>
              <a:t>secara</a:t>
            </a:r>
            <a:r>
              <a:rPr lang="en-US" b="1" dirty="0"/>
              <a:t> </a:t>
            </a:r>
            <a:r>
              <a:rPr lang="en-US" b="1" dirty="0" err="1"/>
              <a:t>reflek</a:t>
            </a:r>
            <a:r>
              <a:rPr lang="en-US" b="1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memerlukan</a:t>
            </a:r>
            <a:r>
              <a:rPr lang="en-US" dirty="0" smtClean="0"/>
              <a:t> </a:t>
            </a:r>
            <a:r>
              <a:rPr lang="en-US" b="1" dirty="0" err="1" smtClean="0"/>
              <a:t>waktu</a:t>
            </a:r>
            <a:r>
              <a:rPr lang="en-US" b="1" dirty="0" smtClean="0"/>
              <a:t> </a:t>
            </a:r>
            <a:r>
              <a:rPr lang="en-US" b="1" dirty="0" err="1"/>
              <a:t>tanggapan</a:t>
            </a:r>
            <a:r>
              <a:rPr lang="en-US" b="1" dirty="0"/>
              <a:t> yang </a:t>
            </a:r>
            <a:r>
              <a:rPr lang="en-US" b="1" dirty="0" err="1" smtClean="0"/>
              <a:t>pendek</a:t>
            </a:r>
            <a:endParaRPr lang="en-US" b="1" dirty="0" smtClean="0"/>
          </a:p>
          <a:p>
            <a:pPr marL="0" indent="0" algn="just">
              <a:buNone/>
            </a:pP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35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Pemodelan</a:t>
            </a:r>
            <a:r>
              <a:rPr lang="en-US" b="1" dirty="0"/>
              <a:t> </a:t>
            </a:r>
            <a:r>
              <a:rPr lang="en-US" b="1" dirty="0" err="1"/>
              <a:t>Pengolahan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pengolahan</a:t>
            </a:r>
            <a:r>
              <a:rPr lang="en-US" b="1" dirty="0"/>
              <a:t> </a:t>
            </a:r>
            <a:r>
              <a:rPr lang="en-US" b="1" dirty="0" err="1"/>
              <a:t>manusia</a:t>
            </a:r>
            <a:r>
              <a:rPr lang="en-US" b="1" dirty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b="1" dirty="0" err="1" smtClean="0"/>
              <a:t>sistem</a:t>
            </a:r>
            <a:r>
              <a:rPr lang="en-US" b="1" dirty="0" smtClean="0"/>
              <a:t> yang </a:t>
            </a:r>
            <a:r>
              <a:rPr lang="en-US" b="1" dirty="0" err="1" smtClean="0"/>
              <a:t>sangat</a:t>
            </a:r>
            <a:r>
              <a:rPr lang="en-US" b="1" dirty="0" smtClean="0"/>
              <a:t> </a:t>
            </a:r>
            <a:r>
              <a:rPr lang="en-US" b="1" dirty="0" err="1" smtClean="0"/>
              <a:t>kompleks</a:t>
            </a:r>
            <a:r>
              <a:rPr lang="en-US" b="1" dirty="0" smtClean="0"/>
              <a:t>, </a:t>
            </a:r>
            <a:r>
              <a:rPr lang="en-US" b="1" dirty="0" err="1"/>
              <a:t>sulit</a:t>
            </a:r>
            <a:r>
              <a:rPr lang="en-US" b="1" dirty="0"/>
              <a:t> </a:t>
            </a:r>
            <a:r>
              <a:rPr lang="en-US" b="1" dirty="0" err="1"/>
              <a:t>dimengerti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bisa</a:t>
            </a:r>
            <a:r>
              <a:rPr lang="en-US" b="1" dirty="0"/>
              <a:t> </a:t>
            </a:r>
            <a:r>
              <a:rPr lang="en-US" b="1" dirty="0" err="1"/>
              <a:t>diukur</a:t>
            </a:r>
            <a:r>
              <a:rPr lang="en-US" b="1" dirty="0"/>
              <a:t> </a:t>
            </a:r>
            <a:r>
              <a:rPr lang="en-US" b="1" dirty="0" err="1"/>
              <a:t>secara</a:t>
            </a:r>
            <a:r>
              <a:rPr lang="en-US" b="1" dirty="0"/>
              <a:t> </a:t>
            </a:r>
            <a:r>
              <a:rPr lang="en-US" b="1" dirty="0" err="1"/>
              <a:t>akurat</a:t>
            </a:r>
            <a:r>
              <a:rPr lang="en-US" b="1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disajikan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utuh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b="1" dirty="0" err="1" smtClean="0"/>
              <a:t>Pendekatan</a:t>
            </a:r>
            <a:r>
              <a:rPr lang="en-US" b="1" dirty="0" smtClean="0"/>
              <a:t> </a:t>
            </a:r>
            <a:r>
              <a:rPr lang="en-US" b="1" dirty="0" err="1"/>
              <a:t>pemodelan</a:t>
            </a:r>
            <a:r>
              <a:rPr lang="en-US" b="1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disajikan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b="1" dirty="0"/>
              <a:t>3 (</a:t>
            </a:r>
            <a:r>
              <a:rPr lang="en-US" b="1" dirty="0" err="1"/>
              <a:t>tiga</a:t>
            </a:r>
            <a:r>
              <a:rPr lang="en-US" b="1" dirty="0"/>
              <a:t>) </a:t>
            </a:r>
            <a:r>
              <a:rPr lang="en-US" b="1" dirty="0" err="1"/>
              <a:t>bagian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b="1" dirty="0" err="1"/>
              <a:t>pemrosesan</a:t>
            </a:r>
            <a:r>
              <a:rPr lang="en-US" b="1" dirty="0"/>
              <a:t> </a:t>
            </a:r>
            <a:r>
              <a:rPr lang="en-US" b="1" dirty="0" err="1"/>
              <a:t>persepsi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i="1" dirty="0"/>
              <a:t>perceptual processing</a:t>
            </a:r>
            <a:r>
              <a:rPr lang="en-US" dirty="0"/>
              <a:t>), </a:t>
            </a:r>
            <a:r>
              <a:rPr lang="en-US" b="1" dirty="0" err="1"/>
              <a:t>pemrosesan</a:t>
            </a:r>
            <a:r>
              <a:rPr lang="en-US" b="1" dirty="0"/>
              <a:t> </a:t>
            </a:r>
            <a:r>
              <a:rPr lang="en-US" b="1" dirty="0" err="1"/>
              <a:t>intelektual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kognitif</a:t>
            </a:r>
            <a:r>
              <a:rPr lang="en-US" dirty="0"/>
              <a:t> (</a:t>
            </a:r>
            <a:r>
              <a:rPr lang="en-US" i="1" dirty="0" err="1"/>
              <a:t>intelectual</a:t>
            </a:r>
            <a:r>
              <a:rPr lang="en-US" i="1" dirty="0"/>
              <a:t> or cognitive processing</a:t>
            </a:r>
            <a:r>
              <a:rPr lang="en-US" dirty="0"/>
              <a:t>),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 err="1"/>
              <a:t>kontrol</a:t>
            </a:r>
            <a:r>
              <a:rPr lang="en-US" b="1" dirty="0"/>
              <a:t> </a:t>
            </a:r>
            <a:r>
              <a:rPr lang="en-US" b="1" dirty="0" err="1"/>
              <a:t>motorik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i="1" dirty="0"/>
              <a:t>motor control</a:t>
            </a:r>
            <a:r>
              <a:rPr lang="en-US" dirty="0"/>
              <a:t>) yang </a:t>
            </a:r>
            <a:r>
              <a:rPr lang="en-US" dirty="0" err="1"/>
              <a:t>ketiganya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 err="1"/>
              <a:t>memori</a:t>
            </a:r>
            <a:r>
              <a:rPr lang="en-US" b="1" dirty="0"/>
              <a:t> </a:t>
            </a:r>
            <a:r>
              <a:rPr lang="en-US" b="1" dirty="0" err="1"/>
              <a:t>manusia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50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463" y="491846"/>
            <a:ext cx="3853043" cy="5579269"/>
          </a:xfrm>
        </p:spPr>
        <p:txBody>
          <a:bodyPr>
            <a:noAutofit/>
          </a:bodyPr>
          <a:lstStyle/>
          <a:p>
            <a:pPr algn="just"/>
            <a:r>
              <a:rPr lang="en-US" sz="1500" dirty="0" err="1"/>
              <a:t>Sistem</a:t>
            </a:r>
            <a:r>
              <a:rPr lang="en-US" sz="1500" dirty="0"/>
              <a:t> </a:t>
            </a:r>
            <a:r>
              <a:rPr lang="en-US" sz="1500" dirty="0" err="1"/>
              <a:t>pengolahan</a:t>
            </a:r>
            <a:r>
              <a:rPr lang="en-US" sz="1500" dirty="0"/>
              <a:t> </a:t>
            </a:r>
            <a:r>
              <a:rPr lang="en-US" sz="1500" dirty="0" err="1"/>
              <a:t>manusia</a:t>
            </a:r>
            <a:r>
              <a:rPr lang="en-US" sz="1500" dirty="0"/>
              <a:t> </a:t>
            </a:r>
            <a:r>
              <a:rPr lang="en-US" sz="1500" dirty="0" err="1"/>
              <a:t>terdiri</a:t>
            </a:r>
            <a:r>
              <a:rPr lang="en-US" sz="1500" dirty="0"/>
              <a:t> </a:t>
            </a:r>
            <a:r>
              <a:rPr lang="en-US" sz="1500" dirty="0" err="1"/>
              <a:t>dari</a:t>
            </a:r>
            <a:r>
              <a:rPr lang="en-US" sz="1500" dirty="0"/>
              <a:t> </a:t>
            </a:r>
            <a:r>
              <a:rPr lang="en-US" sz="1500" dirty="0" err="1"/>
              <a:t>dua</a:t>
            </a:r>
            <a:r>
              <a:rPr lang="en-US" sz="1500" dirty="0"/>
              <a:t> </a:t>
            </a:r>
            <a:r>
              <a:rPr lang="en-US" sz="1500" dirty="0" err="1"/>
              <a:t>bagian</a:t>
            </a:r>
            <a:r>
              <a:rPr lang="en-US" sz="1500" dirty="0"/>
              <a:t> </a:t>
            </a:r>
            <a:r>
              <a:rPr lang="en-US" sz="1500" dirty="0" err="1"/>
              <a:t>yaitu</a:t>
            </a:r>
            <a:r>
              <a:rPr lang="en-US" sz="1500" dirty="0"/>
              <a:t> </a:t>
            </a:r>
            <a:r>
              <a:rPr lang="en-US" sz="1500" b="1" dirty="0" err="1"/>
              <a:t>pengolahan</a:t>
            </a:r>
            <a:r>
              <a:rPr lang="en-US" sz="1500" b="1" dirty="0"/>
              <a:t> </a:t>
            </a:r>
            <a:r>
              <a:rPr lang="en-US" sz="1500" b="1" dirty="0" err="1"/>
              <a:t>sadar</a:t>
            </a:r>
            <a:r>
              <a:rPr lang="en-US" sz="1500" b="1" dirty="0"/>
              <a:t> </a:t>
            </a:r>
            <a:r>
              <a:rPr lang="en-US" sz="1500" dirty="0"/>
              <a:t>(</a:t>
            </a:r>
            <a:r>
              <a:rPr lang="en-US" sz="1500" dirty="0" err="1"/>
              <a:t>consciousprocessing</a:t>
            </a:r>
            <a:r>
              <a:rPr lang="en-US" sz="1500" dirty="0"/>
              <a:t>) </a:t>
            </a:r>
            <a:r>
              <a:rPr lang="en-US" sz="1500" dirty="0" err="1"/>
              <a:t>dan</a:t>
            </a:r>
            <a:r>
              <a:rPr lang="en-US" sz="1500" dirty="0"/>
              <a:t> </a:t>
            </a:r>
            <a:r>
              <a:rPr lang="en-US" sz="1500" b="1" dirty="0" err="1"/>
              <a:t>otomatis</a:t>
            </a:r>
            <a:r>
              <a:rPr lang="en-US" sz="1500" dirty="0"/>
              <a:t>. </a:t>
            </a:r>
          </a:p>
          <a:p>
            <a:pPr algn="just"/>
            <a:r>
              <a:rPr lang="en-US" sz="1500" dirty="0" err="1"/>
              <a:t>Pengolahan</a:t>
            </a:r>
            <a:r>
              <a:rPr lang="en-US" sz="1500" dirty="0"/>
              <a:t> </a:t>
            </a:r>
            <a:r>
              <a:rPr lang="en-US" sz="1500" dirty="0" err="1"/>
              <a:t>sadar</a:t>
            </a:r>
            <a:r>
              <a:rPr lang="en-US" sz="1500" dirty="0"/>
              <a:t> </a:t>
            </a:r>
            <a:r>
              <a:rPr lang="en-US" sz="1500" dirty="0" err="1"/>
              <a:t>terjadi</a:t>
            </a:r>
            <a:r>
              <a:rPr lang="en-US" sz="1500" dirty="0"/>
              <a:t> </a:t>
            </a:r>
            <a:r>
              <a:rPr lang="en-US" sz="1500" b="1" dirty="0" err="1"/>
              <a:t>ketika</a:t>
            </a:r>
            <a:r>
              <a:rPr lang="en-US" sz="1500" b="1" dirty="0"/>
              <a:t> </a:t>
            </a:r>
            <a:r>
              <a:rPr lang="en-US" sz="1500" b="1" dirty="0" err="1"/>
              <a:t>rangsangan</a:t>
            </a:r>
            <a:r>
              <a:rPr lang="en-US" sz="1500" b="1" dirty="0"/>
              <a:t> </a:t>
            </a:r>
            <a:r>
              <a:rPr lang="en-US" sz="1500" b="1" dirty="0" err="1"/>
              <a:t>datang</a:t>
            </a:r>
            <a:r>
              <a:rPr lang="en-US" sz="1500" dirty="0"/>
              <a:t> </a:t>
            </a:r>
            <a:r>
              <a:rPr lang="en-US" sz="1500" dirty="0" err="1"/>
              <a:t>kemudian</a:t>
            </a:r>
            <a:r>
              <a:rPr lang="en-US" sz="1500" dirty="0"/>
              <a:t> </a:t>
            </a:r>
            <a:r>
              <a:rPr lang="en-US" sz="1500" dirty="0" err="1"/>
              <a:t>dibawa</a:t>
            </a:r>
            <a:r>
              <a:rPr lang="en-US" sz="1500" dirty="0"/>
              <a:t> </a:t>
            </a:r>
            <a:r>
              <a:rPr lang="en-US" sz="1500" dirty="0" err="1"/>
              <a:t>ke</a:t>
            </a:r>
            <a:r>
              <a:rPr lang="en-US" sz="1500" dirty="0"/>
              <a:t> </a:t>
            </a:r>
            <a:r>
              <a:rPr lang="en-US" sz="1500" b="1" dirty="0" err="1"/>
              <a:t>bagian</a:t>
            </a:r>
            <a:r>
              <a:rPr lang="en-US" sz="1500" b="1" dirty="0"/>
              <a:t> intellectual (</a:t>
            </a:r>
            <a:r>
              <a:rPr lang="en-US" sz="1500" b="1" dirty="0" err="1"/>
              <a:t>menalar</a:t>
            </a:r>
            <a:r>
              <a:rPr lang="en-US" sz="1500" b="1" dirty="0"/>
              <a:t>, </a:t>
            </a:r>
            <a:r>
              <a:rPr lang="en-US" sz="1500" b="1" dirty="0" err="1"/>
              <a:t>merencanakan</a:t>
            </a:r>
            <a:r>
              <a:rPr lang="en-US" sz="1500" b="1" dirty="0"/>
              <a:t>, </a:t>
            </a:r>
            <a:r>
              <a:rPr lang="en-US" sz="1500" b="1" dirty="0" err="1"/>
              <a:t>berpikir</a:t>
            </a:r>
            <a:r>
              <a:rPr lang="en-US" sz="1500" b="1" dirty="0"/>
              <a:t>, </a:t>
            </a:r>
            <a:r>
              <a:rPr lang="en-US" sz="1500" b="1" dirty="0" err="1"/>
              <a:t>belajar</a:t>
            </a:r>
            <a:r>
              <a:rPr lang="en-US" sz="1500" b="1" dirty="0"/>
              <a:t>, </a:t>
            </a:r>
            <a:r>
              <a:rPr lang="en-US" sz="1500" b="1" dirty="0" err="1"/>
              <a:t>dll</a:t>
            </a:r>
            <a:r>
              <a:rPr lang="en-US" sz="1500" b="1" dirty="0"/>
              <a:t>)</a:t>
            </a:r>
            <a:r>
              <a:rPr lang="en-US" sz="1500" dirty="0"/>
              <a:t> </a:t>
            </a:r>
            <a:r>
              <a:rPr lang="en-US" sz="1500" dirty="0" err="1"/>
              <a:t>dan</a:t>
            </a:r>
            <a:r>
              <a:rPr lang="en-US" sz="1500" dirty="0"/>
              <a:t> </a:t>
            </a:r>
            <a:r>
              <a:rPr lang="en-US" sz="1500" dirty="0" err="1"/>
              <a:t>memerlukan</a:t>
            </a:r>
            <a:r>
              <a:rPr lang="en-US" sz="1500" dirty="0"/>
              <a:t> </a:t>
            </a:r>
            <a:r>
              <a:rPr lang="en-US" sz="1500" b="1" dirty="0" err="1"/>
              <a:t>beberapa</a:t>
            </a:r>
            <a:r>
              <a:rPr lang="en-US" sz="1500" b="1" dirty="0"/>
              <a:t> </a:t>
            </a:r>
            <a:r>
              <a:rPr lang="en-US" sz="1500" b="1" dirty="0" err="1"/>
              <a:t>waktu</a:t>
            </a:r>
            <a:r>
              <a:rPr lang="en-US" sz="1500" b="1" dirty="0"/>
              <a:t> </a:t>
            </a:r>
            <a:r>
              <a:rPr lang="en-US" sz="1500" dirty="0" err="1"/>
              <a:t>untuk</a:t>
            </a:r>
            <a:r>
              <a:rPr lang="en-US" sz="1500" dirty="0"/>
              <a:t> </a:t>
            </a:r>
            <a:r>
              <a:rPr lang="en-US" sz="1500" b="1" dirty="0" err="1"/>
              <a:t>menghasilkan</a:t>
            </a:r>
            <a:r>
              <a:rPr lang="en-US" sz="1500" b="1" dirty="0"/>
              <a:t> </a:t>
            </a:r>
            <a:r>
              <a:rPr lang="en-US" sz="1500" b="1" dirty="0" err="1"/>
              <a:t>tanggapan</a:t>
            </a:r>
            <a:r>
              <a:rPr lang="en-US" sz="1500" dirty="0"/>
              <a:t>. </a:t>
            </a:r>
          </a:p>
          <a:p>
            <a:pPr algn="just"/>
            <a:r>
              <a:rPr lang="en-US" sz="1500" dirty="0" err="1"/>
              <a:t>Pengolahan</a:t>
            </a:r>
            <a:r>
              <a:rPr lang="en-US" sz="1500" dirty="0"/>
              <a:t> </a:t>
            </a:r>
            <a:r>
              <a:rPr lang="en-US" sz="1500" dirty="0" err="1"/>
              <a:t>otomatis</a:t>
            </a:r>
            <a:r>
              <a:rPr lang="en-US" sz="1500" dirty="0"/>
              <a:t> </a:t>
            </a:r>
            <a:r>
              <a:rPr lang="en-US" sz="1500" dirty="0" err="1"/>
              <a:t>terjadi</a:t>
            </a:r>
            <a:r>
              <a:rPr lang="en-US" sz="1500" dirty="0"/>
              <a:t> </a:t>
            </a:r>
            <a:r>
              <a:rPr lang="en-US" sz="1500" b="1" dirty="0" err="1"/>
              <a:t>secara</a:t>
            </a:r>
            <a:r>
              <a:rPr lang="en-US" sz="1500" b="1" dirty="0"/>
              <a:t> </a:t>
            </a:r>
            <a:r>
              <a:rPr lang="en-US" sz="1500" b="1" dirty="0" err="1"/>
              <a:t>reflek</a:t>
            </a:r>
            <a:r>
              <a:rPr lang="en-US" sz="1500" b="1" dirty="0"/>
              <a:t> </a:t>
            </a:r>
            <a:r>
              <a:rPr lang="en-US" sz="1500" dirty="0" err="1"/>
              <a:t>dan</a:t>
            </a:r>
            <a:r>
              <a:rPr lang="en-US" sz="1500" dirty="0"/>
              <a:t> </a:t>
            </a:r>
            <a:r>
              <a:rPr lang="en-US" sz="1500" dirty="0" err="1"/>
              <a:t>memerlukan</a:t>
            </a:r>
            <a:r>
              <a:rPr lang="en-US" sz="1500" dirty="0"/>
              <a:t> </a:t>
            </a:r>
            <a:r>
              <a:rPr lang="en-US" sz="1500" b="1" dirty="0" err="1"/>
              <a:t>waktu</a:t>
            </a:r>
            <a:r>
              <a:rPr lang="en-US" sz="1500" b="1" dirty="0"/>
              <a:t> </a:t>
            </a:r>
            <a:r>
              <a:rPr lang="en-US" sz="1500" b="1" dirty="0" err="1"/>
              <a:t>tanggapan</a:t>
            </a:r>
            <a:r>
              <a:rPr lang="en-US" sz="1500" b="1" dirty="0"/>
              <a:t> yang </a:t>
            </a:r>
            <a:r>
              <a:rPr lang="en-US" sz="1500" b="1" dirty="0" err="1"/>
              <a:t>pendek</a:t>
            </a:r>
            <a:endParaRPr lang="en-US" sz="1500" b="1" dirty="0"/>
          </a:p>
          <a:p>
            <a:pPr algn="just"/>
            <a:r>
              <a:rPr lang="en-US" sz="1500" dirty="0" err="1" smtClean="0"/>
              <a:t>Banyak</a:t>
            </a:r>
            <a:r>
              <a:rPr lang="en-US" sz="1500" dirty="0" smtClean="0"/>
              <a:t> </a:t>
            </a:r>
            <a:r>
              <a:rPr lang="en-US" sz="1500" dirty="0" err="1"/>
              <a:t>aktivitas</a:t>
            </a:r>
            <a:r>
              <a:rPr lang="en-US" sz="1500" dirty="0"/>
              <a:t> yang </a:t>
            </a:r>
            <a:r>
              <a:rPr lang="en-US" sz="1500" dirty="0" err="1"/>
              <a:t>kita</a:t>
            </a:r>
            <a:r>
              <a:rPr lang="en-US" sz="1500" dirty="0"/>
              <a:t> </a:t>
            </a:r>
            <a:r>
              <a:rPr lang="en-US" sz="1500" dirty="0" err="1"/>
              <a:t>kerjakan</a:t>
            </a:r>
            <a:r>
              <a:rPr lang="en-US" sz="1500" dirty="0"/>
              <a:t> </a:t>
            </a:r>
            <a:r>
              <a:rPr lang="en-US" sz="1500" dirty="0" err="1"/>
              <a:t>sehari-hari</a:t>
            </a:r>
            <a:r>
              <a:rPr lang="en-US" sz="1500" dirty="0"/>
              <a:t> </a:t>
            </a:r>
            <a:r>
              <a:rPr lang="en-US" sz="1500" dirty="0" err="1"/>
              <a:t>telah</a:t>
            </a:r>
            <a:r>
              <a:rPr lang="en-US" sz="1500" dirty="0"/>
              <a:t> </a:t>
            </a:r>
            <a:r>
              <a:rPr lang="en-US" sz="1500" dirty="0" err="1"/>
              <a:t>menjadi</a:t>
            </a:r>
            <a:r>
              <a:rPr lang="en-US" sz="1500" dirty="0"/>
              <a:t> </a:t>
            </a:r>
            <a:r>
              <a:rPr lang="en-US" sz="1500" dirty="0" err="1" smtClean="0"/>
              <a:t>otomatis</a:t>
            </a:r>
            <a:r>
              <a:rPr lang="en-US" sz="1500" dirty="0"/>
              <a:t> </a:t>
            </a:r>
            <a:r>
              <a:rPr lang="en-US" sz="1500" dirty="0" err="1" smtClean="0"/>
              <a:t>tanpa</a:t>
            </a:r>
            <a:r>
              <a:rPr lang="en-US" sz="1500" dirty="0" smtClean="0"/>
              <a:t> </a:t>
            </a:r>
            <a:r>
              <a:rPr lang="en-US" sz="1500" dirty="0" err="1"/>
              <a:t>harus</a:t>
            </a:r>
            <a:r>
              <a:rPr lang="en-US" sz="1500" dirty="0"/>
              <a:t> </a:t>
            </a:r>
            <a:r>
              <a:rPr lang="en-US" sz="1500" dirty="0" err="1"/>
              <a:t>berfikir</a:t>
            </a:r>
            <a:r>
              <a:rPr lang="en-US" sz="1500" dirty="0"/>
              <a:t>. </a:t>
            </a:r>
            <a:endParaRPr lang="en-US" sz="1500" dirty="0" smtClean="0"/>
          </a:p>
          <a:p>
            <a:pPr algn="just"/>
            <a:r>
              <a:rPr lang="en-US" sz="1500" dirty="0" err="1" smtClean="0"/>
              <a:t>Sebagai</a:t>
            </a:r>
            <a:r>
              <a:rPr lang="en-US" sz="1500" dirty="0" smtClean="0"/>
              <a:t> </a:t>
            </a:r>
            <a:r>
              <a:rPr lang="en-US" sz="1500" dirty="0" err="1"/>
              <a:t>contoh</a:t>
            </a:r>
            <a:r>
              <a:rPr lang="en-US" sz="1500" dirty="0"/>
              <a:t>, </a:t>
            </a:r>
            <a:r>
              <a:rPr lang="en-US" sz="1500" dirty="0" err="1"/>
              <a:t>aktivitas</a:t>
            </a:r>
            <a:r>
              <a:rPr lang="en-US" sz="1500" dirty="0"/>
              <a:t> </a:t>
            </a:r>
            <a:r>
              <a:rPr lang="en-US" sz="1500" dirty="0" err="1"/>
              <a:t>untuk</a:t>
            </a:r>
            <a:r>
              <a:rPr lang="en-US" sz="1500" dirty="0"/>
              <a:t> </a:t>
            </a:r>
            <a:r>
              <a:rPr lang="en-US" sz="1500" dirty="0" err="1"/>
              <a:t>membaca</a:t>
            </a:r>
            <a:r>
              <a:rPr lang="en-US" sz="1500" dirty="0"/>
              <a:t>, </a:t>
            </a:r>
            <a:r>
              <a:rPr lang="en-US" sz="1500" dirty="0" err="1"/>
              <a:t>menulis</a:t>
            </a:r>
            <a:r>
              <a:rPr lang="en-US" sz="1500" dirty="0"/>
              <a:t>, </a:t>
            </a:r>
            <a:r>
              <a:rPr lang="en-US" sz="1500" dirty="0" err="1"/>
              <a:t>berbicara</a:t>
            </a:r>
            <a:r>
              <a:rPr lang="en-US" sz="1500" dirty="0"/>
              <a:t> </a:t>
            </a:r>
            <a:r>
              <a:rPr lang="en-US" sz="1500" dirty="0" err="1"/>
              <a:t>dalam</a:t>
            </a:r>
            <a:r>
              <a:rPr lang="en-US" sz="1500" dirty="0"/>
              <a:t> </a:t>
            </a:r>
            <a:r>
              <a:rPr lang="en-US" sz="1500" dirty="0" err="1"/>
              <a:t>bahasa</a:t>
            </a:r>
            <a:r>
              <a:rPr lang="en-US" sz="1500" dirty="0"/>
              <a:t> </a:t>
            </a:r>
            <a:r>
              <a:rPr lang="en-US" sz="1500" dirty="0" err="1"/>
              <a:t>ibu</a:t>
            </a:r>
            <a:r>
              <a:rPr lang="en-US" sz="1500" dirty="0"/>
              <a:t>, </a:t>
            </a:r>
            <a:r>
              <a:rPr lang="en-US" sz="1500" dirty="0" err="1"/>
              <a:t>mengendarai</a:t>
            </a:r>
            <a:r>
              <a:rPr lang="en-US" sz="1500" dirty="0"/>
              <a:t> </a:t>
            </a:r>
            <a:r>
              <a:rPr lang="en-US" sz="1500" dirty="0" err="1"/>
              <a:t>sepeda</a:t>
            </a:r>
            <a:r>
              <a:rPr lang="en-US" sz="1500" dirty="0"/>
              <a:t>, </a:t>
            </a:r>
            <a:r>
              <a:rPr lang="en-US" sz="1500" dirty="0" err="1"/>
              <a:t>menggosok</a:t>
            </a:r>
            <a:r>
              <a:rPr lang="en-US" sz="1500" dirty="0"/>
              <a:t> </a:t>
            </a:r>
            <a:r>
              <a:rPr lang="en-US" sz="1500" dirty="0" err="1"/>
              <a:t>gigi</a:t>
            </a:r>
            <a:r>
              <a:rPr lang="en-US" sz="1500" dirty="0"/>
              <a:t>, </a:t>
            </a:r>
            <a:r>
              <a:rPr lang="en-US" sz="1500" dirty="0" err="1"/>
              <a:t>dan</a:t>
            </a:r>
            <a:r>
              <a:rPr lang="en-US" sz="1500" dirty="0"/>
              <a:t> lain-lain.</a:t>
            </a:r>
          </a:p>
          <a:p>
            <a:pPr algn="just"/>
            <a:r>
              <a:rPr lang="en-US" sz="1500" dirty="0" err="1"/>
              <a:t>Seperti</a:t>
            </a:r>
            <a:r>
              <a:rPr lang="en-US" sz="1500" dirty="0"/>
              <a:t> </a:t>
            </a:r>
            <a:r>
              <a:rPr lang="en-US" sz="1500" dirty="0" err="1"/>
              <a:t>diketahui</a:t>
            </a:r>
            <a:r>
              <a:rPr lang="en-US" sz="1500" dirty="0"/>
              <a:t>, </a:t>
            </a:r>
            <a:r>
              <a:rPr lang="en-US" sz="1500" dirty="0" err="1"/>
              <a:t>semakin</a:t>
            </a:r>
            <a:r>
              <a:rPr lang="en-US" sz="1500" dirty="0"/>
              <a:t> </a:t>
            </a:r>
            <a:r>
              <a:rPr lang="en-US" sz="1500" dirty="0" err="1"/>
              <a:t>sering</a:t>
            </a:r>
            <a:r>
              <a:rPr lang="en-US" sz="1500" dirty="0"/>
              <a:t> </a:t>
            </a:r>
            <a:r>
              <a:rPr lang="en-US" sz="1500" dirty="0" err="1"/>
              <a:t>berlatih</a:t>
            </a:r>
            <a:r>
              <a:rPr lang="en-US" sz="1500" dirty="0"/>
              <a:t> </a:t>
            </a:r>
            <a:r>
              <a:rPr lang="en-US" sz="1500" dirty="0" err="1"/>
              <a:t>atau</a:t>
            </a:r>
            <a:r>
              <a:rPr lang="en-US" sz="1500" dirty="0"/>
              <a:t> </a:t>
            </a:r>
            <a:r>
              <a:rPr lang="en-US" sz="1500" dirty="0" err="1"/>
              <a:t>dikerjakan</a:t>
            </a:r>
            <a:r>
              <a:rPr lang="en-US" sz="1500" dirty="0"/>
              <a:t>, </a:t>
            </a:r>
            <a:r>
              <a:rPr lang="en-US" sz="1500" dirty="0" err="1"/>
              <a:t>performans</a:t>
            </a:r>
            <a:r>
              <a:rPr lang="en-US" sz="1500" dirty="0"/>
              <a:t> </a:t>
            </a:r>
            <a:r>
              <a:rPr lang="en-US" sz="1500" dirty="0" err="1"/>
              <a:t>kita</a:t>
            </a:r>
            <a:r>
              <a:rPr lang="en-US" sz="1500" dirty="0"/>
              <a:t> </a:t>
            </a:r>
            <a:r>
              <a:rPr lang="en-US" sz="1500" dirty="0" err="1"/>
              <a:t>akan</a:t>
            </a:r>
            <a:r>
              <a:rPr lang="en-US" sz="1500" dirty="0"/>
              <a:t> </a:t>
            </a:r>
            <a:r>
              <a:rPr lang="en-US" sz="1500" dirty="0" err="1"/>
              <a:t>meningkat</a:t>
            </a:r>
            <a:r>
              <a:rPr lang="en-US" sz="1500" dirty="0"/>
              <a:t> </a:t>
            </a:r>
            <a:r>
              <a:rPr lang="en-US" sz="1500" dirty="0" err="1"/>
              <a:t>ke</a:t>
            </a:r>
            <a:r>
              <a:rPr lang="en-US" sz="1500" dirty="0"/>
              <a:t> </a:t>
            </a:r>
            <a:r>
              <a:rPr lang="en-US" sz="1500" dirty="0" err="1"/>
              <a:t>tahap</a:t>
            </a:r>
            <a:r>
              <a:rPr lang="en-US" sz="1500" dirty="0"/>
              <a:t> </a:t>
            </a:r>
            <a:r>
              <a:rPr lang="en-US" sz="1500" dirty="0" err="1"/>
              <a:t>trampil</a:t>
            </a:r>
            <a:r>
              <a:rPr lang="en-US" sz="1500" dirty="0"/>
              <a:t> </a:t>
            </a:r>
            <a:r>
              <a:rPr lang="en-US" sz="1500" dirty="0" err="1"/>
              <a:t>dan</a:t>
            </a:r>
            <a:r>
              <a:rPr lang="en-US" sz="1500" dirty="0"/>
              <a:t> </a:t>
            </a:r>
            <a:r>
              <a:rPr lang="en-US" sz="1500" dirty="0" err="1"/>
              <a:t>otomatis</a:t>
            </a:r>
            <a:r>
              <a:rPr lang="en-US" sz="1500" dirty="0"/>
              <a:t>.</a:t>
            </a:r>
          </a:p>
          <a:p>
            <a:pPr algn="just"/>
            <a:r>
              <a:rPr lang="en-US" sz="1500" dirty="0" err="1"/>
              <a:t>Dengan</a:t>
            </a:r>
            <a:r>
              <a:rPr lang="en-US" sz="1500" dirty="0"/>
              <a:t> </a:t>
            </a:r>
            <a:r>
              <a:rPr lang="en-US" sz="1500" dirty="0" err="1"/>
              <a:t>latihan</a:t>
            </a:r>
            <a:r>
              <a:rPr lang="en-US" sz="1500" dirty="0"/>
              <a:t> </a:t>
            </a:r>
            <a:r>
              <a:rPr lang="en-US" sz="1500" dirty="0" err="1"/>
              <a:t>rutin</a:t>
            </a:r>
            <a:r>
              <a:rPr lang="en-US" sz="1500" dirty="0"/>
              <a:t>, proses </a:t>
            </a:r>
            <a:r>
              <a:rPr lang="en-US" sz="1500" dirty="0" err="1"/>
              <a:t>kognitif</a:t>
            </a:r>
            <a:r>
              <a:rPr lang="en-US" sz="1500" dirty="0"/>
              <a:t> </a:t>
            </a:r>
            <a:r>
              <a:rPr lang="en-US" sz="1500" dirty="0" err="1"/>
              <a:t>juga</a:t>
            </a:r>
            <a:r>
              <a:rPr lang="en-US" sz="1500" dirty="0"/>
              <a:t> </a:t>
            </a:r>
            <a:r>
              <a:rPr lang="en-US" sz="1500" dirty="0" err="1"/>
              <a:t>dapat</a:t>
            </a:r>
            <a:r>
              <a:rPr lang="en-US" sz="1500" dirty="0"/>
              <a:t> </a:t>
            </a:r>
            <a:r>
              <a:rPr lang="en-US" sz="1500" dirty="0" err="1"/>
              <a:t>menjadi</a:t>
            </a:r>
            <a:r>
              <a:rPr lang="en-US" sz="1500" dirty="0"/>
              <a:t> </a:t>
            </a:r>
            <a:r>
              <a:rPr lang="en-US" sz="1500" dirty="0" err="1"/>
              <a:t>otomatis</a:t>
            </a:r>
            <a:r>
              <a:rPr lang="en-US" sz="1500" dirty="0"/>
              <a:t> </a:t>
            </a:r>
            <a:r>
              <a:rPr lang="en-US" sz="1500" dirty="0" err="1"/>
              <a:t>penuh</a:t>
            </a:r>
            <a:r>
              <a:rPr lang="en-US" sz="1500" dirty="0"/>
              <a:t>.</a:t>
            </a:r>
          </a:p>
          <a:p>
            <a:pPr algn="just"/>
            <a:endParaRPr lang="en-US" sz="1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6"/>
            <a:ext cx="5035463" cy="626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74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IMK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defRPr/>
            </a:pPr>
            <a:r>
              <a:rPr lang="en-US" sz="2400" dirty="0" err="1"/>
              <a:t>Tahun</a:t>
            </a:r>
            <a:r>
              <a:rPr lang="en-US" sz="2400" dirty="0"/>
              <a:t> 1950-an </a:t>
            </a:r>
            <a:r>
              <a:rPr lang="en-US" sz="2400" dirty="0" err="1"/>
              <a:t>sampai</a:t>
            </a:r>
            <a:r>
              <a:rPr lang="en-US" sz="2400" dirty="0"/>
              <a:t> 1970-an, orang </a:t>
            </a:r>
            <a:r>
              <a:rPr lang="en-US" sz="2400" b="1" dirty="0" err="1"/>
              <a:t>tidak</a:t>
            </a:r>
            <a:r>
              <a:rPr lang="en-US" sz="2400" b="1" dirty="0"/>
              <a:t> </a:t>
            </a:r>
            <a:r>
              <a:rPr lang="en-US" sz="2400" b="1" dirty="0" err="1"/>
              <a:t>terlalu</a:t>
            </a:r>
            <a:r>
              <a:rPr lang="en-US" sz="2400" b="1" dirty="0"/>
              <a:t> </a:t>
            </a:r>
            <a:r>
              <a:rPr lang="en-US" sz="2400" b="1" dirty="0" err="1"/>
              <a:t>memperhatikan</a:t>
            </a:r>
            <a:r>
              <a:rPr lang="en-US" sz="2400" b="1" dirty="0"/>
              <a:t> </a:t>
            </a:r>
            <a:r>
              <a:rPr lang="en-US" sz="2400" b="1" dirty="0" err="1"/>
              <a:t>kesulitan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b="1" dirty="0" err="1"/>
              <a:t>pemakaian</a:t>
            </a:r>
            <a:r>
              <a:rPr lang="en-US" sz="2400" b="1" dirty="0"/>
              <a:t> </a:t>
            </a:r>
            <a:r>
              <a:rPr lang="en-US" sz="2400" b="1" dirty="0" err="1"/>
              <a:t>komputer</a:t>
            </a:r>
            <a:r>
              <a:rPr lang="en-US" sz="2400" dirty="0"/>
              <a:t>,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saat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dipakai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b="1" dirty="0"/>
              <a:t>para </a:t>
            </a:r>
            <a:r>
              <a:rPr lang="en-US" sz="2400" b="1" dirty="0" err="1"/>
              <a:t>ahli</a:t>
            </a:r>
            <a:r>
              <a:rPr lang="en-US" sz="2400" b="1" dirty="0"/>
              <a:t> </a:t>
            </a:r>
            <a:r>
              <a:rPr lang="en-US" sz="2400" b="1" dirty="0" err="1"/>
              <a:t>komputer</a:t>
            </a:r>
            <a:r>
              <a:rPr lang="en-US" sz="2400" dirty="0"/>
              <a:t>. </a:t>
            </a:r>
          </a:p>
          <a:p>
            <a:pPr algn="just">
              <a:defRPr/>
            </a:pPr>
            <a:r>
              <a:rPr lang="en-US" sz="2400" b="1" dirty="0" err="1"/>
              <a:t>Tetapi</a:t>
            </a:r>
            <a:r>
              <a:rPr lang="en-US" sz="2400" b="1" dirty="0"/>
              <a:t> </a:t>
            </a:r>
            <a:r>
              <a:rPr lang="en-US" sz="2400" b="1" dirty="0" err="1"/>
              <a:t>pada</a:t>
            </a:r>
            <a:r>
              <a:rPr lang="en-US" sz="2400" b="1" dirty="0"/>
              <a:t> </a:t>
            </a:r>
            <a:r>
              <a:rPr lang="en-US" sz="2400" b="1" dirty="0" err="1"/>
              <a:t>masa</a:t>
            </a:r>
            <a:r>
              <a:rPr lang="en-US" sz="2400" b="1" dirty="0"/>
              <a:t> </a:t>
            </a:r>
            <a:r>
              <a:rPr lang="en-US" sz="2400" b="1" dirty="0" err="1"/>
              <a:t>sekarang</a:t>
            </a:r>
            <a:r>
              <a:rPr lang="en-US" sz="2400" b="1" dirty="0"/>
              <a:t> ???</a:t>
            </a:r>
          </a:p>
          <a:p>
            <a:pPr lvl="1" algn="just">
              <a:defRPr/>
            </a:pPr>
            <a:r>
              <a:rPr lang="en-US" b="1" dirty="0" err="1"/>
              <a:t>Manusia</a:t>
            </a:r>
            <a:r>
              <a:rPr lang="en-US" b="1" dirty="0"/>
              <a:t> </a:t>
            </a:r>
            <a:r>
              <a:rPr lang="en-US" b="1" dirty="0" err="1"/>
              <a:t>semakin</a:t>
            </a:r>
            <a:r>
              <a:rPr lang="en-US" dirty="0"/>
              <a:t> </a:t>
            </a:r>
            <a:r>
              <a:rPr lang="en-US" b="1" dirty="0" err="1"/>
              <a:t>tergantung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b="1" dirty="0" err="1"/>
              <a:t>berbagai</a:t>
            </a:r>
            <a:r>
              <a:rPr lang="en-US" b="1" dirty="0"/>
              <a:t> </a:t>
            </a:r>
            <a:r>
              <a:rPr lang="en-US" b="1" dirty="0" err="1"/>
              <a:t>produk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lvl="1" algn="just">
              <a:defRPr/>
            </a:pPr>
            <a:r>
              <a:rPr lang="en-US" b="1" dirty="0" err="1"/>
              <a:t>Penggunaan</a:t>
            </a:r>
            <a:r>
              <a:rPr lang="en-US" b="1" dirty="0"/>
              <a:t> </a:t>
            </a:r>
            <a:r>
              <a:rPr lang="en-US" b="1" dirty="0" err="1"/>
              <a:t>Semakin</a:t>
            </a:r>
            <a:r>
              <a:rPr lang="en-US" b="1" dirty="0"/>
              <a:t> </a:t>
            </a:r>
            <a:r>
              <a:rPr lang="en-US" b="1" dirty="0" err="1"/>
              <a:t>meningkat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 err="1"/>
              <a:t>kompleksnya</a:t>
            </a:r>
            <a:r>
              <a:rPr lang="en-US" b="1" dirty="0"/>
              <a:t> </a:t>
            </a:r>
            <a:r>
              <a:rPr lang="en-US" b="1" dirty="0" err="1"/>
              <a:t>penggunaan</a:t>
            </a:r>
            <a:r>
              <a:rPr lang="en-US" b="1" dirty="0"/>
              <a:t> </a:t>
            </a:r>
            <a:r>
              <a:rPr lang="en-US" b="1" dirty="0" err="1"/>
              <a:t>produk-produk</a:t>
            </a:r>
            <a:r>
              <a:rPr lang="en-US" b="1" dirty="0"/>
              <a:t> </a:t>
            </a:r>
            <a:r>
              <a:rPr lang="en-US" b="1" dirty="0" err="1"/>
              <a:t>interaktif</a:t>
            </a:r>
            <a:endParaRPr lang="en-US" b="1" dirty="0"/>
          </a:p>
          <a:p>
            <a:pPr marL="0" lvl="1" indent="0" algn="just">
              <a:buNone/>
              <a:defRPr/>
            </a:pPr>
            <a:endParaRPr lang="id-ID" dirty="0" smtClean="0"/>
          </a:p>
          <a:p>
            <a:pPr marL="0" lvl="1" indent="0" algn="just">
              <a:buNone/>
              <a:defRPr/>
            </a:pP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b="1" dirty="0" err="1"/>
              <a:t>memunculkan</a:t>
            </a:r>
            <a:r>
              <a:rPr lang="en-US" b="1" dirty="0"/>
              <a:t> </a:t>
            </a:r>
            <a:r>
              <a:rPr lang="en-US" b="1" dirty="0" err="1"/>
              <a:t>kebutuhan</a:t>
            </a:r>
            <a:r>
              <a:rPr lang="en-US" b="1" dirty="0"/>
              <a:t> </a:t>
            </a:r>
            <a:r>
              <a:rPr lang="en-US" b="1" dirty="0" err="1"/>
              <a:t>akan</a:t>
            </a:r>
            <a:r>
              <a:rPr lang="en-US" b="1" dirty="0"/>
              <a:t> </a:t>
            </a:r>
            <a:r>
              <a:rPr lang="en-US" b="1" dirty="0" smtClean="0"/>
              <a:t>interface</a:t>
            </a:r>
            <a:r>
              <a:rPr lang="id-ID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/>
              <a:t>muka</a:t>
            </a:r>
            <a:r>
              <a:rPr lang="en-US" dirty="0"/>
              <a:t>) yang </a:t>
            </a:r>
            <a:r>
              <a:rPr lang="en-US" b="1" dirty="0" err="1"/>
              <a:t>mudah</a:t>
            </a:r>
            <a:r>
              <a:rPr lang="en-US" b="1" dirty="0"/>
              <a:t> </a:t>
            </a:r>
            <a:r>
              <a:rPr lang="en-US" b="1" dirty="0" err="1"/>
              <a:t>dipakai</a:t>
            </a:r>
            <a:r>
              <a:rPr lang="en-US" b="1" dirty="0"/>
              <a:t>, </a:t>
            </a:r>
            <a:r>
              <a:rPr lang="en-US" b="1" dirty="0" err="1"/>
              <a:t>sederhana</a:t>
            </a:r>
            <a:r>
              <a:rPr lang="en-US" b="1" dirty="0"/>
              <a:t>, </a:t>
            </a:r>
            <a:r>
              <a:rPr lang="en-US" b="1" dirty="0" err="1"/>
              <a:t>efektif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 err="1"/>
              <a:t>efisien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07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344448"/>
            <a:ext cx="7886700" cy="3234151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penyaring</a:t>
            </a:r>
            <a:r>
              <a:rPr lang="en-US" dirty="0"/>
              <a:t> (sensor)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 </a:t>
            </a:r>
            <a:r>
              <a:rPr lang="en-US" dirty="0" err="1"/>
              <a:t>sementara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rangsangan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indera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err="1" smtClean="0"/>
              <a:t>Memori</a:t>
            </a:r>
            <a:r>
              <a:rPr lang="en-US" dirty="0" smtClean="0"/>
              <a:t> </a:t>
            </a:r>
            <a:r>
              <a:rPr lang="en-US" dirty="0" err="1"/>
              <a:t>penyaring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3 </a:t>
            </a:r>
            <a:r>
              <a:rPr lang="en-US" dirty="0" err="1"/>
              <a:t>saluran</a:t>
            </a:r>
            <a:r>
              <a:rPr lang="en-US" dirty="0"/>
              <a:t> </a:t>
            </a:r>
            <a:r>
              <a:rPr lang="en-US" dirty="0" err="1"/>
              <a:t>penyaring</a:t>
            </a:r>
            <a:r>
              <a:rPr lang="en-US" dirty="0"/>
              <a:t> :</a:t>
            </a:r>
          </a:p>
          <a:p>
            <a:pPr lvl="1" algn="just"/>
            <a:r>
              <a:rPr lang="en-US" dirty="0"/>
              <a:t>Iconic ,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rangsang</a:t>
            </a:r>
            <a:r>
              <a:rPr lang="en-US" dirty="0"/>
              <a:t> </a:t>
            </a:r>
            <a:r>
              <a:rPr lang="en-US" dirty="0" err="1"/>
              <a:t>penglihatan</a:t>
            </a:r>
            <a:r>
              <a:rPr lang="en-US" dirty="0"/>
              <a:t> (visual)</a:t>
            </a:r>
          </a:p>
          <a:p>
            <a:pPr lvl="1" algn="just"/>
            <a:r>
              <a:rPr lang="en-US" dirty="0"/>
              <a:t>Echoic,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rangsang</a:t>
            </a:r>
            <a:r>
              <a:rPr lang="en-US" dirty="0"/>
              <a:t> </a:t>
            </a:r>
            <a:r>
              <a:rPr lang="en-US" dirty="0" err="1"/>
              <a:t>suara</a:t>
            </a:r>
            <a:endParaRPr lang="en-US" dirty="0"/>
          </a:p>
          <a:p>
            <a:pPr lvl="1" algn="just"/>
            <a:r>
              <a:rPr lang="en-US" dirty="0"/>
              <a:t>Haptic,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rangsang</a:t>
            </a:r>
            <a:r>
              <a:rPr lang="en-US" dirty="0"/>
              <a:t> </a:t>
            </a:r>
            <a:r>
              <a:rPr lang="en-US" dirty="0" err="1" smtClean="0"/>
              <a:t>sentuhan</a:t>
            </a:r>
            <a:endParaRPr lang="en-US" dirty="0"/>
          </a:p>
          <a:p>
            <a:pPr algn="just"/>
            <a:r>
              <a:rPr lang="en-US" b="1" dirty="0" smtClean="0"/>
              <a:t>Memory </a:t>
            </a:r>
            <a:r>
              <a:rPr lang="en-US" b="1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/>
              <a:t>selalu</a:t>
            </a:r>
            <a:r>
              <a:rPr lang="en-US" dirty="0"/>
              <a:t> di </a:t>
            </a:r>
            <a:r>
              <a:rPr lang="en-US" b="1" i="1" dirty="0"/>
              <a:t>overwrite (</a:t>
            </a:r>
            <a:r>
              <a:rPr lang="en-US" b="1" dirty="0" err="1"/>
              <a:t>penulisan</a:t>
            </a:r>
            <a:r>
              <a:rPr lang="en-US" b="1" dirty="0"/>
              <a:t> </a:t>
            </a:r>
            <a:r>
              <a:rPr lang="en-US" b="1" dirty="0" err="1"/>
              <a:t>ulang</a:t>
            </a:r>
            <a:r>
              <a:rPr lang="en-US" b="1" i="1" dirty="0"/>
              <a:t>) </a:t>
            </a:r>
            <a:r>
              <a:rPr lang="en-US" dirty="0" err="1"/>
              <a:t>tiap</a:t>
            </a:r>
            <a:r>
              <a:rPr lang="en-US" dirty="0"/>
              <a:t> kali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b="1" dirty="0" err="1"/>
              <a:t>informasi</a:t>
            </a:r>
            <a:r>
              <a:rPr lang="en-US" b="1" dirty="0"/>
              <a:t> </a:t>
            </a:r>
            <a:r>
              <a:rPr lang="en-US" b="1" dirty="0" err="1"/>
              <a:t>baru</a:t>
            </a:r>
            <a:r>
              <a:rPr lang="en-US" b="1" dirty="0"/>
              <a:t> </a:t>
            </a:r>
            <a:r>
              <a:rPr lang="en-US" dirty="0"/>
              <a:t>yang </a:t>
            </a:r>
            <a:r>
              <a:rPr lang="en-US" dirty="0" err="1" smtClean="0"/>
              <a:t>diterima</a:t>
            </a:r>
            <a:endParaRPr lang="en-US" dirty="0"/>
          </a:p>
          <a:p>
            <a:pPr marL="228600" lvl="1" algn="just"/>
            <a:r>
              <a:rPr lang="en-US" dirty="0" err="1"/>
              <a:t>C</a:t>
            </a:r>
            <a:r>
              <a:rPr lang="en-US" dirty="0" err="1" smtClean="0"/>
              <a:t>ontoh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letak</a:t>
            </a:r>
            <a:r>
              <a:rPr lang="en-US" dirty="0"/>
              <a:t> </a:t>
            </a:r>
            <a:r>
              <a:rPr lang="en-US" dirty="0" err="1"/>
              <a:t>jari</a:t>
            </a:r>
            <a:r>
              <a:rPr lang="en-US" dirty="0"/>
              <a:t> </a:t>
            </a:r>
            <a:r>
              <a:rPr lang="en-US" dirty="0" err="1"/>
              <a:t>tangan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yang </a:t>
            </a:r>
            <a:r>
              <a:rPr lang="en-US" dirty="0" err="1"/>
              <a:t>digerakkan</a:t>
            </a:r>
            <a:r>
              <a:rPr lang="en-US" dirty="0"/>
              <a:t> di </a:t>
            </a:r>
            <a:r>
              <a:rPr lang="en-US" dirty="0" err="1"/>
              <a:t>depan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/>
              <a:t>Register </a:t>
            </a:r>
            <a:r>
              <a:rPr lang="en-US" b="1" dirty="0" err="1"/>
              <a:t>sensori</a:t>
            </a:r>
            <a:r>
              <a:rPr lang="en-US" b="1" dirty="0"/>
              <a:t> </a:t>
            </a:r>
            <a:r>
              <a:rPr lang="en-US" b="1" dirty="0" err="1"/>
              <a:t>manusia</a:t>
            </a:r>
            <a:r>
              <a:rPr lang="en-US" b="1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b="1" dirty="0" err="1"/>
              <a:t>persistensi</a:t>
            </a:r>
            <a:r>
              <a:rPr lang="en-US" b="1" dirty="0"/>
              <a:t> (</a:t>
            </a:r>
            <a:r>
              <a:rPr lang="en-US" b="1" dirty="0" err="1"/>
              <a:t>kemenetapan</a:t>
            </a:r>
            <a:r>
              <a:rPr lang="en-US" b="1" dirty="0"/>
              <a:t>) </a:t>
            </a:r>
            <a:r>
              <a:rPr lang="en-US" dirty="0" err="1"/>
              <a:t>sebesar</a:t>
            </a:r>
            <a:r>
              <a:rPr lang="en-US" dirty="0"/>
              <a:t> </a:t>
            </a:r>
            <a:r>
              <a:rPr lang="en-US" b="1" dirty="0"/>
              <a:t>0,2 </a:t>
            </a:r>
            <a:r>
              <a:rPr lang="en-US" b="1" dirty="0" err="1"/>
              <a:t>detik</a:t>
            </a:r>
            <a:r>
              <a:rPr lang="en-US" b="1" dirty="0"/>
              <a:t> </a:t>
            </a:r>
            <a:r>
              <a:rPr lang="en-US" dirty="0" err="1"/>
              <a:t>sementara</a:t>
            </a:r>
            <a:r>
              <a:rPr lang="en-US" dirty="0"/>
              <a:t> </a:t>
            </a:r>
            <a:r>
              <a:rPr lang="en-US" b="1" dirty="0" err="1"/>
              <a:t>pendengaran</a:t>
            </a:r>
            <a:r>
              <a:rPr lang="en-US" b="1" dirty="0"/>
              <a:t> </a:t>
            </a:r>
            <a:r>
              <a:rPr lang="en-US" b="1" dirty="0" err="1"/>
              <a:t>sekitar</a:t>
            </a:r>
            <a:r>
              <a:rPr lang="en-US" b="1" dirty="0"/>
              <a:t> 2 </a:t>
            </a:r>
            <a:r>
              <a:rPr lang="en-US" b="1" dirty="0" err="1"/>
              <a:t>detik</a:t>
            </a:r>
            <a:r>
              <a:rPr lang="en-US" dirty="0"/>
              <a:t>. </a:t>
            </a:r>
          </a:p>
          <a:p>
            <a:pPr algn="just"/>
            <a:r>
              <a:rPr lang="en-US" b="1" dirty="0" err="1" smtClean="0"/>
              <a:t>Informasi</a:t>
            </a:r>
            <a:r>
              <a:rPr lang="en-US" b="1" dirty="0" smtClean="0"/>
              <a:t> </a:t>
            </a:r>
            <a:r>
              <a:rPr lang="en-US" b="1" dirty="0"/>
              <a:t>yang </a:t>
            </a:r>
            <a:r>
              <a:rPr lang="en-US" b="1" dirty="0" err="1"/>
              <a:t>diterima</a:t>
            </a:r>
            <a:r>
              <a:rPr lang="en-US" b="1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b="1" dirty="0"/>
              <a:t>sensory memory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b="1" dirty="0" err="1"/>
              <a:t>dikirim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 err="1"/>
              <a:t>disimpan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memory yang </a:t>
            </a:r>
            <a:r>
              <a:rPr lang="en-US" dirty="0" err="1"/>
              <a:t>permanen</a:t>
            </a:r>
            <a:r>
              <a:rPr lang="en-US" dirty="0"/>
              <a:t> (</a:t>
            </a:r>
            <a:r>
              <a:rPr lang="en-US" b="1" i="1" dirty="0"/>
              <a:t>Long Term Memory / LTM</a:t>
            </a:r>
            <a:r>
              <a:rPr lang="en-US" dirty="0"/>
              <a:t>) </a:t>
            </a:r>
            <a:r>
              <a:rPr lang="en-US" dirty="0" err="1"/>
              <a:t>atau</a:t>
            </a:r>
            <a:r>
              <a:rPr lang="en-US" dirty="0"/>
              <a:t> di </a:t>
            </a:r>
            <a:r>
              <a:rPr lang="en-US" b="1" i="1" dirty="0"/>
              <a:t>overwrite </a:t>
            </a:r>
            <a:r>
              <a:rPr lang="en-US" b="1" i="1" dirty="0" err="1"/>
              <a:t>dan</a:t>
            </a:r>
            <a:r>
              <a:rPr lang="en-US" b="1" i="1" dirty="0"/>
              <a:t> </a:t>
            </a:r>
            <a:r>
              <a:rPr lang="en-US" b="1" i="1" dirty="0" err="1"/>
              <a:t>hilang</a:t>
            </a:r>
            <a:r>
              <a:rPr lang="en-US" b="1" i="1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97" y="275573"/>
            <a:ext cx="8051887" cy="295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9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Memori</a:t>
            </a:r>
            <a:r>
              <a:rPr lang="en-US" sz="2800" dirty="0" smtClean="0"/>
              <a:t> (</a:t>
            </a:r>
            <a:r>
              <a:rPr lang="en-US" sz="2800" i="1" dirty="0"/>
              <a:t>Short-term memory) </a:t>
            </a:r>
            <a:r>
              <a:rPr lang="en-US" sz="2800" i="1" dirty="0" smtClean="0"/>
              <a:t>&amp; </a:t>
            </a:r>
            <a:r>
              <a:rPr lang="en-US" sz="2800" dirty="0"/>
              <a:t>(</a:t>
            </a:r>
            <a:r>
              <a:rPr lang="en-US" sz="2800" i="1" dirty="0"/>
              <a:t>Long-term memory )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90596"/>
            <a:ext cx="7886700" cy="5110619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dirty="0" err="1" smtClean="0"/>
              <a:t>Aktivitas</a:t>
            </a:r>
            <a:r>
              <a:rPr lang="en-US" dirty="0" smtClean="0"/>
              <a:t> </a:t>
            </a:r>
            <a:r>
              <a:rPr lang="en-US" dirty="0" err="1"/>
              <a:t>kognitif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i="1" dirty="0"/>
              <a:t>Short-term memory (STM) / working </a:t>
            </a:r>
            <a:r>
              <a:rPr lang="en-US" i="1" dirty="0" smtClean="0"/>
              <a:t>memory</a:t>
            </a:r>
          </a:p>
          <a:p>
            <a:pPr algn="just"/>
            <a:r>
              <a:rPr lang="en-US" dirty="0" smtClean="0"/>
              <a:t>Miller </a:t>
            </a:r>
            <a:r>
              <a:rPr lang="en-US" dirty="0"/>
              <a:t>(1956) </a:t>
            </a:r>
            <a:r>
              <a:rPr lang="en-US" dirty="0" err="1"/>
              <a:t>membuktikan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STM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kapasitas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/>
              <a:t>7+/-2 ‘chunks’ </a:t>
            </a:r>
            <a:r>
              <a:rPr lang="en-US" dirty="0" err="1"/>
              <a:t>informasi</a:t>
            </a:r>
            <a:r>
              <a:rPr lang="en-US" dirty="0"/>
              <a:t>. </a:t>
            </a:r>
            <a:r>
              <a:rPr lang="en-US" dirty="0" err="1" smtClean="0"/>
              <a:t>Contoh</a:t>
            </a:r>
            <a:r>
              <a:rPr lang="en-US" dirty="0"/>
              <a:t>, </a:t>
            </a:r>
            <a:r>
              <a:rPr lang="en-US" dirty="0" err="1" smtClean="0"/>
              <a:t>Ingat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 </a:t>
            </a:r>
          </a:p>
          <a:p>
            <a:pPr marL="0" indent="0" algn="just">
              <a:buNone/>
            </a:pPr>
            <a:r>
              <a:rPr lang="en-US" b="1" dirty="0"/>
              <a:t>	</a:t>
            </a:r>
            <a:r>
              <a:rPr lang="en-US" b="1" dirty="0" smtClean="0"/>
              <a:t>0811738463 </a:t>
            </a:r>
          </a:p>
          <a:p>
            <a:pPr algn="just"/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 smtClean="0"/>
              <a:t>ingat</a:t>
            </a:r>
            <a:r>
              <a:rPr lang="en-US" dirty="0" smtClean="0"/>
              <a:t>?</a:t>
            </a:r>
          </a:p>
          <a:p>
            <a:pPr algn="just"/>
            <a:r>
              <a:rPr lang="en-US" dirty="0" err="1" smtClean="0"/>
              <a:t>Sekarang</a:t>
            </a:r>
            <a:r>
              <a:rPr lang="en-US" dirty="0" smtClean="0"/>
              <a:t> </a:t>
            </a:r>
            <a:r>
              <a:rPr lang="en-US" dirty="0" err="1"/>
              <a:t>cobalah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mengingat</a:t>
            </a:r>
            <a:r>
              <a:rPr lang="en-US" dirty="0" smtClean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 </a:t>
            </a:r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b="1" dirty="0" smtClean="0"/>
              <a:t>0811 </a:t>
            </a:r>
            <a:r>
              <a:rPr lang="en-US" b="1" dirty="0"/>
              <a:t>738 </a:t>
            </a:r>
            <a:r>
              <a:rPr lang="en-US" b="1" dirty="0" smtClean="0"/>
              <a:t>463</a:t>
            </a:r>
          </a:p>
          <a:p>
            <a:pPr algn="just"/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mengingatnya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? </a:t>
            </a:r>
            <a:r>
              <a:rPr lang="en-US" dirty="0" err="1"/>
              <a:t>Disini</a:t>
            </a:r>
            <a:r>
              <a:rPr lang="en-US" dirty="0"/>
              <a:t>, </a:t>
            </a:r>
            <a:r>
              <a:rPr lang="en-US" dirty="0" err="1"/>
              <a:t>nomor-nomor</a:t>
            </a:r>
            <a:r>
              <a:rPr lang="en-US" dirty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di </a:t>
            </a:r>
            <a:r>
              <a:rPr lang="en-US" dirty="0" err="1"/>
              <a:t>kelompokkan</a:t>
            </a:r>
            <a:r>
              <a:rPr lang="en-US" dirty="0"/>
              <a:t> (</a:t>
            </a:r>
            <a:r>
              <a:rPr lang="en-US" i="1" dirty="0"/>
              <a:t>chunked</a:t>
            </a:r>
            <a:r>
              <a:rPr lang="en-US" dirty="0"/>
              <a:t>). </a:t>
            </a:r>
            <a:endParaRPr lang="en-US" dirty="0" smtClean="0"/>
          </a:p>
          <a:p>
            <a:pPr algn="just"/>
            <a:r>
              <a:rPr lang="en-US" dirty="0" err="1" smtClean="0"/>
              <a:t>Artinya</a:t>
            </a:r>
            <a:r>
              <a:rPr lang="en-US" dirty="0"/>
              <a:t>, </a:t>
            </a:r>
            <a:r>
              <a:rPr lang="en-US" dirty="0" err="1"/>
              <a:t>mengelompokkan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kapasitas</a:t>
            </a:r>
            <a:r>
              <a:rPr lang="en-US" dirty="0"/>
              <a:t> STM</a:t>
            </a:r>
            <a:r>
              <a:rPr lang="en-US" dirty="0" smtClean="0"/>
              <a:t>.</a:t>
            </a:r>
          </a:p>
          <a:p>
            <a:r>
              <a:rPr lang="en-US" b="1" dirty="0" err="1"/>
              <a:t>Beberapa</a:t>
            </a:r>
            <a:r>
              <a:rPr lang="en-US" b="1" dirty="0"/>
              <a:t> </a:t>
            </a:r>
            <a:r>
              <a:rPr lang="en-US" b="1" dirty="0" err="1"/>
              <a:t>ciri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memori</a:t>
            </a:r>
            <a:r>
              <a:rPr lang="en-US" b="1" dirty="0"/>
              <a:t> </a:t>
            </a:r>
            <a:r>
              <a:rPr lang="en-US" b="1" dirty="0" err="1"/>
              <a:t>jangka</a:t>
            </a:r>
            <a:r>
              <a:rPr lang="en-US" b="1" dirty="0"/>
              <a:t> </a:t>
            </a:r>
            <a:r>
              <a:rPr lang="en-US" b="1" dirty="0" err="1"/>
              <a:t>pendek</a:t>
            </a:r>
            <a:r>
              <a:rPr lang="en-US" b="1" dirty="0"/>
              <a:t> </a:t>
            </a:r>
            <a:r>
              <a:rPr lang="en-US" b="1" dirty="0" err="1"/>
              <a:t>yaitu</a:t>
            </a:r>
            <a:r>
              <a:rPr lang="en-US" b="1" dirty="0"/>
              <a:t> :</a:t>
            </a:r>
          </a:p>
          <a:p>
            <a:pPr lvl="1"/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lupa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20 </a:t>
            </a:r>
            <a:r>
              <a:rPr lang="en-US" dirty="0" err="1"/>
              <a:t>detik</a:t>
            </a:r>
            <a:endParaRPr lang="en-US" dirty="0"/>
          </a:p>
          <a:p>
            <a:pPr lvl="1"/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diingat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dilupakan</a:t>
            </a:r>
            <a:endParaRPr lang="en-US" dirty="0"/>
          </a:p>
          <a:p>
            <a:pPr lvl="1"/>
            <a:r>
              <a:rPr lang="en-US" dirty="0" err="1"/>
              <a:t>Gangguan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serupa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salahnya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 smtClean="0"/>
              <a:t>dipanggil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9264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</a:t>
            </a:r>
            <a:r>
              <a:rPr lang="en-US" i="1" dirty="0" smtClean="0"/>
              <a:t>ong-term </a:t>
            </a:r>
            <a:r>
              <a:rPr lang="en-US" i="1" dirty="0"/>
              <a:t>memory (LTM)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LTM </a:t>
            </a:r>
            <a:r>
              <a:rPr lang="en-US" b="1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b="1" dirty="0" err="1"/>
              <a:t>tempat</a:t>
            </a:r>
            <a:r>
              <a:rPr lang="en-US" b="1" dirty="0"/>
              <a:t> </a:t>
            </a:r>
            <a:r>
              <a:rPr lang="en-US" b="1" dirty="0" err="1"/>
              <a:t>menyimpan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r>
              <a:rPr lang="en-US" b="1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b="1" dirty="0" err="1"/>
              <a:t>permanen</a:t>
            </a:r>
            <a:r>
              <a:rPr lang="en-US" dirty="0"/>
              <a:t>, </a:t>
            </a: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b="1" dirty="0" err="1" smtClean="0"/>
              <a:t>pengalaman</a:t>
            </a:r>
            <a:r>
              <a:rPr lang="en-US" b="1" dirty="0" smtClean="0"/>
              <a:t> </a:t>
            </a:r>
            <a:r>
              <a:rPr lang="en-US" b="1" dirty="0" err="1"/>
              <a:t>kita</a:t>
            </a:r>
            <a:r>
              <a:rPr lang="en-US" b="1" dirty="0"/>
              <a:t>, </a:t>
            </a:r>
            <a:r>
              <a:rPr lang="en-US" b="1" dirty="0" err="1"/>
              <a:t>aturan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kebiasaan</a:t>
            </a:r>
            <a:r>
              <a:rPr lang="en-US" b="1" dirty="0"/>
              <a:t> </a:t>
            </a:r>
            <a:r>
              <a:rPr lang="en-US" b="1" dirty="0" err="1"/>
              <a:t>kita</a:t>
            </a:r>
            <a:r>
              <a:rPr lang="en-US" b="1" dirty="0"/>
              <a:t>,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segala</a:t>
            </a:r>
            <a:r>
              <a:rPr lang="en-US" b="1" dirty="0"/>
              <a:t> </a:t>
            </a:r>
            <a:r>
              <a:rPr lang="en-US" b="1" dirty="0" err="1"/>
              <a:t>sesuatu</a:t>
            </a:r>
            <a:r>
              <a:rPr lang="en-US" b="1" dirty="0"/>
              <a:t> yang </a:t>
            </a:r>
            <a:r>
              <a:rPr lang="en-US" b="1" dirty="0" err="1" smtClean="0"/>
              <a:t>kita</a:t>
            </a:r>
            <a:r>
              <a:rPr lang="en-US" b="1" dirty="0" smtClean="0"/>
              <a:t> </a:t>
            </a:r>
            <a:r>
              <a:rPr lang="en-US" b="1" dirty="0" err="1" smtClean="0"/>
              <a:t>ketahui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kapasitas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LTM </a:t>
            </a:r>
            <a:r>
              <a:rPr lang="en-US" dirty="0" err="1"/>
              <a:t>manusia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LTM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b="1" dirty="0" err="1"/>
              <a:t>dibagi</a:t>
            </a:r>
            <a:r>
              <a:rPr lang="en-US" b="1" dirty="0"/>
              <a:t> </a:t>
            </a:r>
            <a:r>
              <a:rPr lang="en-US" b="1" dirty="0" err="1"/>
              <a:t>menjadi</a:t>
            </a:r>
            <a:r>
              <a:rPr lang="en-US" b="1" dirty="0"/>
              <a:t> </a:t>
            </a:r>
            <a:r>
              <a:rPr lang="en-US" b="1" dirty="0" err="1"/>
              <a:t>dua</a:t>
            </a:r>
            <a:r>
              <a:rPr lang="en-US" b="1" dirty="0"/>
              <a:t> </a:t>
            </a:r>
            <a:r>
              <a:rPr lang="en-US" b="1" dirty="0" err="1"/>
              <a:t>jenis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b="1" dirty="0"/>
              <a:t>episodic memory </a:t>
            </a:r>
            <a:r>
              <a:rPr lang="en-US" b="1" dirty="0" err="1"/>
              <a:t>dan</a:t>
            </a:r>
            <a:r>
              <a:rPr lang="en-US" b="1" dirty="0"/>
              <a:t> semantic memory.</a:t>
            </a:r>
            <a:r>
              <a:rPr lang="en-US" dirty="0"/>
              <a:t> </a:t>
            </a:r>
            <a:endParaRPr lang="en-US" dirty="0" smtClean="0"/>
          </a:p>
          <a:p>
            <a:pPr lvl="1" algn="just"/>
            <a:r>
              <a:rPr lang="en-US" b="1" i="1" dirty="0" smtClean="0"/>
              <a:t>Episodic memory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b="1" dirty="0" err="1"/>
              <a:t>meyimpan</a:t>
            </a:r>
            <a:r>
              <a:rPr lang="en-US" b="1" dirty="0"/>
              <a:t> </a:t>
            </a:r>
            <a:r>
              <a:rPr lang="en-US" b="1" dirty="0" err="1"/>
              <a:t>kejadian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pengalaman</a:t>
            </a:r>
            <a:r>
              <a:rPr lang="en-US" b="1" dirty="0"/>
              <a:t> yang </a:t>
            </a:r>
            <a:r>
              <a:rPr lang="en-US" b="1" dirty="0" err="1"/>
              <a:t>kita</a:t>
            </a:r>
            <a:r>
              <a:rPr lang="en-US" b="1" dirty="0"/>
              <a:t> </a:t>
            </a:r>
            <a:r>
              <a:rPr lang="en-US" b="1" dirty="0" err="1"/>
              <a:t>dapatkan</a:t>
            </a:r>
            <a:r>
              <a:rPr lang="en-US" b="1" dirty="0"/>
              <a:t> </a:t>
            </a:r>
            <a:r>
              <a:rPr lang="en-US" b="1" dirty="0" err="1" smtClean="0"/>
              <a:t>secara</a:t>
            </a:r>
            <a:r>
              <a:rPr lang="en-US" b="1" dirty="0" smtClean="0"/>
              <a:t> serial</a:t>
            </a:r>
            <a:r>
              <a:rPr lang="en-US" dirty="0"/>
              <a:t>. </a:t>
            </a:r>
            <a:endParaRPr lang="en-US" dirty="0" smtClean="0"/>
          </a:p>
          <a:p>
            <a:pPr lvl="1" algn="just"/>
            <a:r>
              <a:rPr lang="en-US" b="1" i="1" dirty="0" smtClean="0"/>
              <a:t>Semantic </a:t>
            </a:r>
            <a:r>
              <a:rPr lang="en-US" b="1" i="1" dirty="0"/>
              <a:t>memory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b="1" dirty="0" err="1"/>
              <a:t>menyimpan</a:t>
            </a:r>
            <a:r>
              <a:rPr lang="en-US" b="1" dirty="0"/>
              <a:t> </a:t>
            </a:r>
            <a:r>
              <a:rPr lang="en-US" b="1" dirty="0" err="1"/>
              <a:t>fakta</a:t>
            </a:r>
            <a:r>
              <a:rPr lang="en-US" b="1" dirty="0"/>
              <a:t>, </a:t>
            </a:r>
            <a:r>
              <a:rPr lang="en-US" b="1" dirty="0" err="1"/>
              <a:t>konsep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skill yang </a:t>
            </a:r>
            <a:r>
              <a:rPr lang="en-US" b="1" dirty="0" err="1" smtClean="0"/>
              <a:t>telah</a:t>
            </a:r>
            <a:r>
              <a:rPr lang="en-US" b="1" dirty="0" smtClean="0"/>
              <a:t> </a:t>
            </a:r>
            <a:r>
              <a:rPr lang="en-US" b="1" dirty="0" err="1" smtClean="0"/>
              <a:t>kita</a:t>
            </a:r>
            <a:r>
              <a:rPr lang="en-US" b="1" dirty="0" smtClean="0"/>
              <a:t> </a:t>
            </a:r>
            <a:r>
              <a:rPr lang="en-US" b="1" dirty="0" err="1"/>
              <a:t>dapatkan</a:t>
            </a:r>
            <a:r>
              <a:rPr lang="en-US" b="1" dirty="0"/>
              <a:t> </a:t>
            </a:r>
            <a:r>
              <a:rPr lang="en-US" b="1" dirty="0" err="1"/>
              <a:t>secara</a:t>
            </a:r>
            <a:r>
              <a:rPr lang="en-US" b="1" dirty="0"/>
              <a:t> </a:t>
            </a:r>
            <a:r>
              <a:rPr lang="en-US" b="1" dirty="0" err="1"/>
              <a:t>terstruktur</a:t>
            </a:r>
            <a:r>
              <a:rPr lang="en-US" b="1" dirty="0"/>
              <a:t>.</a:t>
            </a:r>
            <a:r>
              <a:rPr lang="en-US" dirty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96930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b="1" i="1" dirty="0"/>
              <a:t>semantic memory</a:t>
            </a:r>
            <a:r>
              <a:rPr lang="en-US" sz="2400" dirty="0"/>
              <a:t> </a:t>
            </a:r>
            <a:r>
              <a:rPr lang="en-US" sz="2400" dirty="0" err="1"/>
              <a:t>didapatkan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episodic memory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manusia</a:t>
            </a:r>
            <a:r>
              <a:rPr lang="en-US" sz="2400" dirty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mempelajari</a:t>
            </a:r>
            <a:r>
              <a:rPr lang="en-US" sz="2400" dirty="0" smtClean="0"/>
              <a:t> </a:t>
            </a:r>
            <a:r>
              <a:rPr lang="en-US" sz="2400" dirty="0" err="1"/>
              <a:t>fakta-fakta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konsep-konsep</a:t>
            </a:r>
            <a:r>
              <a:rPr lang="en-US" sz="2400" dirty="0"/>
              <a:t> </a:t>
            </a:r>
            <a:r>
              <a:rPr lang="en-US" sz="2400" dirty="0" err="1"/>
              <a:t>baru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kejadian</a:t>
            </a:r>
            <a:r>
              <a:rPr lang="en-US" sz="2400" dirty="0"/>
              <a:t> yang </a:t>
            </a:r>
            <a:r>
              <a:rPr lang="en-US" sz="2400" dirty="0" err="1"/>
              <a:t>dialaminya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err="1"/>
              <a:t>Informasi</a:t>
            </a:r>
            <a:r>
              <a:rPr lang="en-US" sz="2400" dirty="0"/>
              <a:t> yang </a:t>
            </a:r>
            <a:r>
              <a:rPr lang="en-US" sz="2400" dirty="0" err="1"/>
              <a:t>diterima</a:t>
            </a:r>
            <a:r>
              <a:rPr lang="en-US" sz="2400" dirty="0"/>
              <a:t> </a:t>
            </a:r>
            <a:r>
              <a:rPr lang="en-US" sz="2400" dirty="0" err="1"/>
              <a:t>manusia</a:t>
            </a:r>
            <a:r>
              <a:rPr lang="en-US" sz="2400" dirty="0"/>
              <a:t> di proses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diaplikasikan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 smtClean="0"/>
              <a:t>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000" dirty="0" err="1"/>
              <a:t>Pengambilan</a:t>
            </a:r>
            <a:r>
              <a:rPr lang="en-US" sz="2000" dirty="0"/>
              <a:t> </a:t>
            </a:r>
            <a:r>
              <a:rPr lang="en-US" sz="2000" b="1" dirty="0" err="1" smtClean="0"/>
              <a:t>kesimpulan</a:t>
            </a:r>
            <a:r>
              <a:rPr lang="en-US" sz="2000" b="1" dirty="0" smtClean="0"/>
              <a:t>/</a:t>
            </a:r>
            <a:r>
              <a:rPr lang="en-US" sz="2000" b="1" i="1" dirty="0" smtClean="0"/>
              <a:t>Reasoning </a:t>
            </a:r>
            <a:r>
              <a:rPr lang="en-US" sz="2000" b="1" i="1" dirty="0" err="1" smtClean="0"/>
              <a:t>ada</a:t>
            </a:r>
            <a:r>
              <a:rPr lang="en-US" sz="2000" b="1" i="1" dirty="0" smtClean="0"/>
              <a:t> </a:t>
            </a:r>
            <a:r>
              <a:rPr lang="en-US" sz="2000" b="1" dirty="0" err="1" smtClean="0"/>
              <a:t>tiga</a:t>
            </a:r>
            <a:r>
              <a:rPr lang="en-US" sz="2000" b="1" dirty="0" smtClean="0"/>
              <a:t> </a:t>
            </a:r>
            <a:r>
              <a:rPr lang="en-US" sz="2000" b="1" dirty="0" err="1"/>
              <a:t>jenis</a:t>
            </a:r>
            <a:r>
              <a:rPr lang="en-US" sz="2000" dirty="0"/>
              <a:t>: </a:t>
            </a:r>
            <a:r>
              <a:rPr lang="en-US" sz="2000" i="1" dirty="0" smtClean="0"/>
              <a:t>deductive (</a:t>
            </a:r>
            <a:r>
              <a:rPr lang="en-US" sz="2000" dirty="0" err="1"/>
              <a:t>kesimpulan</a:t>
            </a:r>
            <a:r>
              <a:rPr lang="en-US" sz="2000" dirty="0"/>
              <a:t> </a:t>
            </a:r>
            <a:r>
              <a:rPr lang="en-US" sz="2000" dirty="0" err="1"/>
              <a:t>logika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premise (</a:t>
            </a:r>
            <a:r>
              <a:rPr lang="en-US" sz="2000" dirty="0" err="1"/>
              <a:t>fakta</a:t>
            </a:r>
            <a:r>
              <a:rPr lang="en-US" sz="2000" dirty="0"/>
              <a:t>) yang </a:t>
            </a:r>
            <a:r>
              <a:rPr lang="en-US" sz="2000" dirty="0" err="1" smtClean="0"/>
              <a:t>diketahui</a:t>
            </a:r>
            <a:r>
              <a:rPr lang="en-US" sz="2000" dirty="0" smtClean="0"/>
              <a:t>), </a:t>
            </a:r>
            <a:r>
              <a:rPr lang="en-US" sz="2000" i="1" dirty="0"/>
              <a:t>inductive </a:t>
            </a:r>
            <a:r>
              <a:rPr lang="en-US" sz="2000" i="1" dirty="0" smtClean="0"/>
              <a:t>(</a:t>
            </a:r>
            <a:r>
              <a:rPr lang="en-US" sz="2000" dirty="0" err="1" smtClean="0"/>
              <a:t>meng-generalisasi-kan</a:t>
            </a:r>
            <a:r>
              <a:rPr lang="en-US" sz="2000" dirty="0" smtClean="0"/>
              <a:t> </a:t>
            </a:r>
            <a:r>
              <a:rPr lang="en-US" sz="2000" dirty="0" err="1" smtClean="0"/>
              <a:t>kasus-kasus</a:t>
            </a:r>
            <a:r>
              <a:rPr lang="en-US" sz="2000" dirty="0" smtClean="0"/>
              <a:t> </a:t>
            </a:r>
            <a:r>
              <a:rPr lang="en-US" sz="2000" dirty="0"/>
              <a:t>yang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lihat</a:t>
            </a:r>
            <a:r>
              <a:rPr lang="en-US" sz="2000" dirty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mendapatkan</a:t>
            </a:r>
            <a:r>
              <a:rPr lang="en-US" sz="2000" dirty="0" smtClean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yang </a:t>
            </a:r>
            <a:r>
              <a:rPr lang="en-US" sz="2000" dirty="0" err="1"/>
              <a:t>belum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 smtClean="0"/>
              <a:t>ketahui</a:t>
            </a:r>
            <a:r>
              <a:rPr lang="en-US" sz="2000" i="1" dirty="0" smtClean="0"/>
              <a:t>)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i="1" dirty="0" err="1" smtClean="0"/>
              <a:t>abductive</a:t>
            </a:r>
            <a:r>
              <a:rPr lang="en-US" sz="2000" i="1" dirty="0" smtClean="0"/>
              <a:t> (</a:t>
            </a:r>
            <a:r>
              <a:rPr lang="fi-FI" sz="2000" dirty="0" smtClean="0"/>
              <a:t>mendapatkan sebab </a:t>
            </a:r>
            <a:r>
              <a:rPr lang="fi-FI" sz="2000" dirty="0"/>
              <a:t>dari suatu </a:t>
            </a:r>
            <a:r>
              <a:rPr lang="fi-FI" sz="2000" dirty="0" smtClean="0"/>
              <a:t>kejadian</a:t>
            </a:r>
            <a:r>
              <a:rPr lang="en-US" sz="2000" i="1" dirty="0" smtClean="0"/>
              <a:t>)</a:t>
            </a:r>
            <a:r>
              <a:rPr lang="en-US" sz="2000" dirty="0" smtClean="0"/>
              <a:t>.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000" dirty="0" err="1"/>
              <a:t>Memecahkan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r>
              <a:rPr lang="en-US" sz="2000" dirty="0"/>
              <a:t> / </a:t>
            </a:r>
            <a:r>
              <a:rPr lang="en-US" sz="2000" dirty="0" smtClean="0"/>
              <a:t>Problem-solving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000" dirty="0" err="1"/>
              <a:t>Akuisisi</a:t>
            </a:r>
            <a:r>
              <a:rPr lang="en-US" sz="2000" dirty="0"/>
              <a:t> </a:t>
            </a:r>
            <a:r>
              <a:rPr lang="en-US" sz="2000" dirty="0" err="1"/>
              <a:t>keahlian</a:t>
            </a:r>
            <a:r>
              <a:rPr lang="en-US" sz="2000" dirty="0"/>
              <a:t> / Skill </a:t>
            </a:r>
            <a:r>
              <a:rPr lang="en-US" sz="2000" dirty="0" smtClean="0"/>
              <a:t>acquisition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37295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kesimpulan</a:t>
            </a:r>
            <a:r>
              <a:rPr lang="en-US" dirty="0"/>
              <a:t> / Reasoning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id-ID" sz="3200" dirty="0" smtClean="0"/>
              <a:t>P</a:t>
            </a:r>
            <a:r>
              <a:rPr lang="en-US" sz="3200" dirty="0" smtClean="0"/>
              <a:t>roses  </a:t>
            </a:r>
            <a:r>
              <a:rPr lang="en-US" sz="3200" dirty="0" err="1"/>
              <a:t>dimana</a:t>
            </a:r>
            <a:r>
              <a:rPr lang="en-US" sz="3200" dirty="0"/>
              <a:t>  </a:t>
            </a:r>
            <a:r>
              <a:rPr lang="en-US" sz="3200" dirty="0" err="1"/>
              <a:t>manusia</a:t>
            </a:r>
            <a:r>
              <a:rPr lang="en-US" sz="3200" dirty="0"/>
              <a:t>  </a:t>
            </a:r>
            <a:r>
              <a:rPr lang="en-US" sz="3200" dirty="0" err="1"/>
              <a:t>menggunakan</a:t>
            </a:r>
            <a:r>
              <a:rPr lang="en-US" sz="3200" dirty="0"/>
              <a:t>  </a:t>
            </a:r>
            <a:r>
              <a:rPr lang="en-US" sz="3200" dirty="0" err="1"/>
              <a:t>pengetahuannya</a:t>
            </a:r>
            <a:r>
              <a:rPr lang="en-US" sz="3200" dirty="0"/>
              <a:t>  </a:t>
            </a:r>
            <a:r>
              <a:rPr lang="en-US" sz="3200" dirty="0" err="1" smtClean="0"/>
              <a:t>untuk</a:t>
            </a:r>
            <a:r>
              <a:rPr lang="id-ID" sz="3200" dirty="0" smtClean="0"/>
              <a:t> </a:t>
            </a:r>
            <a:r>
              <a:rPr lang="en-US" sz="3200" dirty="0" err="1" smtClean="0"/>
              <a:t>menarik</a:t>
            </a:r>
            <a:r>
              <a:rPr lang="en-US" sz="3200" dirty="0" smtClean="0"/>
              <a:t> </a:t>
            </a:r>
            <a:r>
              <a:rPr lang="en-US" sz="3200" dirty="0" err="1"/>
              <a:t>kesimpulan</a:t>
            </a:r>
            <a:r>
              <a:rPr lang="en-US" sz="3200" dirty="0"/>
              <a:t>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mendapatkan</a:t>
            </a:r>
            <a:r>
              <a:rPr lang="en-US" sz="3200" dirty="0"/>
              <a:t> </a:t>
            </a:r>
            <a:r>
              <a:rPr lang="en-US" sz="3200" dirty="0" err="1"/>
              <a:t>pengetahuan</a:t>
            </a:r>
            <a:r>
              <a:rPr lang="en-US" sz="3200" dirty="0"/>
              <a:t> </a:t>
            </a:r>
            <a:r>
              <a:rPr lang="en-US" sz="3200" dirty="0" err="1"/>
              <a:t>baru</a:t>
            </a:r>
            <a:r>
              <a:rPr lang="en-US" sz="3200" dirty="0"/>
              <a:t> </a:t>
            </a:r>
            <a:r>
              <a:rPr lang="en-US" sz="3200" dirty="0" err="1"/>
              <a:t>tentang</a:t>
            </a:r>
            <a:r>
              <a:rPr lang="en-US" sz="3200" dirty="0"/>
              <a:t> </a:t>
            </a:r>
            <a:r>
              <a:rPr lang="en-US" sz="3200" dirty="0" err="1" smtClean="0"/>
              <a:t>sesuatu</a:t>
            </a:r>
            <a:r>
              <a:rPr lang="id-ID" sz="3200" dirty="0" smtClean="0"/>
              <a:t>. Misal :</a:t>
            </a:r>
          </a:p>
        </p:txBody>
      </p:sp>
      <p:sp>
        <p:nvSpPr>
          <p:cNvPr id="4" name="Rectangle 3"/>
          <p:cNvSpPr/>
          <p:nvPr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5780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Reasoning</a:t>
            </a:r>
            <a:r>
              <a:rPr lang="id-ID" dirty="0"/>
              <a:t> - </a:t>
            </a:r>
            <a:r>
              <a:rPr lang="id-ID" dirty="0" smtClean="0"/>
              <a:t>Deductive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endParaRPr lang="id-ID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1591748"/>
            <a:ext cx="7228914" cy="16778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1396"/>
          <a:stretch/>
        </p:blipFill>
        <p:spPr>
          <a:xfrm>
            <a:off x="476251" y="3486085"/>
            <a:ext cx="8546725" cy="154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3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Reasoning</a:t>
            </a:r>
            <a:r>
              <a:rPr lang="id-ID" dirty="0"/>
              <a:t> -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id-ID" dirty="0"/>
              <a:t>jika  semua  gajah  </a:t>
            </a:r>
            <a:r>
              <a:rPr lang="id-ID" dirty="0" smtClean="0"/>
              <a:t>yang kita </a:t>
            </a:r>
            <a:r>
              <a:rPr lang="id-ID" dirty="0"/>
              <a:t>lihat memiliki belalai, kita infer (ambil kesimpulan) bahwa semua gajah </a:t>
            </a:r>
            <a:r>
              <a:rPr lang="id-ID" dirty="0" smtClean="0"/>
              <a:t>memiliki belalai</a:t>
            </a:r>
            <a:r>
              <a:rPr lang="id-ID" dirty="0"/>
              <a:t>. </a:t>
            </a:r>
            <a:endParaRPr lang="id-ID" dirty="0" smtClean="0"/>
          </a:p>
          <a:p>
            <a:pPr algn="just"/>
            <a:r>
              <a:rPr lang="id-ID" dirty="0"/>
              <a:t>Tentu  saja inference ini  tidak  bisa  dipercaya  dan  tidak  bisa  </a:t>
            </a:r>
            <a:r>
              <a:rPr lang="id-ID" dirty="0" smtClean="0"/>
              <a:t>dibuktikan kebenarannya.</a:t>
            </a:r>
          </a:p>
          <a:p>
            <a:pPr algn="just"/>
            <a:r>
              <a:rPr lang="id-ID" dirty="0" smtClean="0"/>
              <a:t>Induction </a:t>
            </a:r>
            <a:r>
              <a:rPr lang="id-ID" dirty="0"/>
              <a:t>sangat  berguna  </a:t>
            </a:r>
            <a:r>
              <a:rPr lang="id-ID" dirty="0" smtClean="0"/>
              <a:t>dalam mempelajari </a:t>
            </a:r>
            <a:r>
              <a:rPr lang="id-ID" dirty="0"/>
              <a:t>lingkungan kita. </a:t>
            </a:r>
            <a:endParaRPr lang="id-ID" dirty="0" smtClean="0"/>
          </a:p>
          <a:p>
            <a:pPr algn="just"/>
            <a:r>
              <a:rPr lang="id-ID" dirty="0" smtClean="0"/>
              <a:t>Kita </a:t>
            </a:r>
            <a:r>
              <a:rPr lang="id-ID" dirty="0"/>
              <a:t>tidak mungkin bisa melihat semua gajah yang </a:t>
            </a:r>
            <a:r>
              <a:rPr lang="id-ID" dirty="0" smtClean="0"/>
              <a:t>ada atau </a:t>
            </a:r>
            <a:r>
              <a:rPr lang="id-ID" dirty="0"/>
              <a:t>yang akan ada dalam dunia ini, tetapi kita memiliki pengetahuan bahwa </a:t>
            </a:r>
            <a:r>
              <a:rPr lang="id-ID" dirty="0" smtClean="0"/>
              <a:t>semua gajah </a:t>
            </a:r>
            <a:r>
              <a:rPr lang="id-ID" dirty="0"/>
              <a:t>memiliki belalai.</a:t>
            </a:r>
            <a:endParaRPr lang="id-ID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690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Reasoning</a:t>
            </a:r>
            <a:r>
              <a:rPr lang="id-ID" dirty="0"/>
              <a:t> - Abduction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id-ID" dirty="0" smtClean="0"/>
              <a:t>Misalnya, </a:t>
            </a:r>
          </a:p>
          <a:p>
            <a:pPr algn="just"/>
            <a:r>
              <a:rPr lang="id-ID" dirty="0" smtClean="0"/>
              <a:t>Kita  </a:t>
            </a:r>
            <a:r>
              <a:rPr lang="id-ID" dirty="0"/>
              <a:t>tahu  bahwa  Joni  selalu  ngebut  jika  </a:t>
            </a:r>
            <a:r>
              <a:rPr lang="id-ID" dirty="0" smtClean="0"/>
              <a:t>dia mabuk</a:t>
            </a:r>
            <a:r>
              <a:rPr lang="id-ID" dirty="0"/>
              <a:t>. </a:t>
            </a:r>
            <a:endParaRPr lang="id-ID" dirty="0" smtClean="0"/>
          </a:p>
          <a:p>
            <a:pPr algn="just"/>
            <a:r>
              <a:rPr lang="id-ID" dirty="0" smtClean="0"/>
              <a:t>Jika </a:t>
            </a:r>
            <a:r>
              <a:rPr lang="id-ID" dirty="0"/>
              <a:t>suatu ketika kita lihat Joni sedang ngebut, maka kita ambil </a:t>
            </a:r>
            <a:r>
              <a:rPr lang="id-ID" dirty="0" smtClean="0"/>
              <a:t>kesimpulan bahwa  </a:t>
            </a:r>
            <a:r>
              <a:rPr lang="id-ID" dirty="0"/>
              <a:t>Joni  sedang  mabuk</a:t>
            </a:r>
            <a:r>
              <a:rPr lang="id-ID" dirty="0" smtClean="0"/>
              <a:t>.</a:t>
            </a:r>
          </a:p>
          <a:p>
            <a:pPr algn="just"/>
            <a:r>
              <a:rPr lang="id-ID" dirty="0" smtClean="0"/>
              <a:t>Tentu  </a:t>
            </a:r>
            <a:r>
              <a:rPr lang="id-ID" dirty="0"/>
              <a:t>saja  hal  ini  tidak  bisa  dipercaya  karena  </a:t>
            </a:r>
            <a:r>
              <a:rPr lang="id-ID" dirty="0" smtClean="0"/>
              <a:t>mungkin saja </a:t>
            </a:r>
            <a:r>
              <a:rPr lang="id-ID" dirty="0"/>
              <a:t>ada sebab lain, misalnya dia sedang terburu-buru karena terlambat ujian.</a:t>
            </a:r>
            <a:endParaRPr lang="id-ID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7696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Memecahkan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/ Problem-solving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id-ID" dirty="0"/>
              <a:t>proses untuk mencari solusi dari </a:t>
            </a:r>
            <a:r>
              <a:rPr lang="id-ID" dirty="0" smtClean="0"/>
              <a:t>suatu task </a:t>
            </a:r>
            <a:r>
              <a:rPr lang="id-ID" dirty="0"/>
              <a:t>yang belum pernah dikenal sebelumnya, dengan menggunakan pengetahuan </a:t>
            </a:r>
            <a:r>
              <a:rPr lang="id-ID" dirty="0" smtClean="0"/>
              <a:t>yang kita  </a:t>
            </a:r>
            <a:r>
              <a:rPr lang="id-ID" dirty="0"/>
              <a:t>miliki. </a:t>
            </a:r>
            <a:endParaRPr lang="id-ID" dirty="0" smtClean="0"/>
          </a:p>
          <a:p>
            <a:pPr algn="just"/>
            <a:r>
              <a:rPr lang="id-ID" dirty="0" smtClean="0"/>
              <a:t>3 Teori pemecahan masalah </a:t>
            </a:r>
            <a:r>
              <a:rPr lang="id-ID" dirty="0"/>
              <a:t>(Dix, pp. 38-41</a:t>
            </a:r>
            <a:r>
              <a:rPr lang="id-ID" dirty="0" smtClean="0"/>
              <a:t>):</a:t>
            </a:r>
          </a:p>
          <a:p>
            <a:pPr marL="901700" lvl="1" indent="-444500" algn="just"/>
            <a:r>
              <a:rPr lang="id-ID" dirty="0"/>
              <a:t>Gestalt </a:t>
            </a:r>
            <a:r>
              <a:rPr lang="id-ID" dirty="0" smtClean="0"/>
              <a:t>theory</a:t>
            </a:r>
          </a:p>
          <a:p>
            <a:pPr marL="901700" lvl="1" indent="-444500" algn="just"/>
            <a:r>
              <a:rPr lang="en-US" dirty="0"/>
              <a:t>Problem space theory</a:t>
            </a:r>
          </a:p>
          <a:p>
            <a:pPr marL="901700" lvl="1" indent="-444500" algn="just"/>
            <a:r>
              <a:rPr lang="en-US" dirty="0" smtClean="0"/>
              <a:t>Analogy </a:t>
            </a:r>
            <a:r>
              <a:rPr lang="en-US" dirty="0"/>
              <a:t>in problem </a:t>
            </a:r>
            <a:r>
              <a:rPr lang="en-US" dirty="0" smtClean="0"/>
              <a:t>solving</a:t>
            </a:r>
            <a:endParaRPr lang="id-ID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1830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Akuisisi</a:t>
            </a:r>
            <a:r>
              <a:rPr lang="en-US" dirty="0"/>
              <a:t> </a:t>
            </a:r>
            <a:r>
              <a:rPr lang="en-US" dirty="0" err="1"/>
              <a:t>keahlian</a:t>
            </a:r>
            <a:r>
              <a:rPr lang="en-US" dirty="0"/>
              <a:t> / Skill acquisition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id-ID" dirty="0"/>
              <a:t>Masalah-masalah yang kita pecahkan biasanya tidak seluruhnya merupakan </a:t>
            </a:r>
            <a:r>
              <a:rPr lang="id-ID" dirty="0" smtClean="0"/>
              <a:t>masalah baru.</a:t>
            </a:r>
          </a:p>
          <a:p>
            <a:pPr algn="just"/>
            <a:r>
              <a:rPr lang="id-ID" dirty="0" smtClean="0"/>
              <a:t>Sebaliknya</a:t>
            </a:r>
            <a:r>
              <a:rPr lang="id-ID" dirty="0"/>
              <a:t>,  secara  tidak  sadar,  kemampuan  (skill)  kita  pada  suatu  </a:t>
            </a:r>
            <a:r>
              <a:rPr lang="id-ID" dirty="0" smtClean="0"/>
              <a:t>domain bertambah</a:t>
            </a:r>
            <a:r>
              <a:rPr lang="id-ID" dirty="0"/>
              <a:t>.   </a:t>
            </a:r>
            <a:endParaRPr lang="id-ID" dirty="0" smtClean="0"/>
          </a:p>
          <a:p>
            <a:pPr algn="just"/>
            <a:r>
              <a:rPr lang="id-ID" dirty="0" smtClean="0"/>
              <a:t>Bagaimana  </a:t>
            </a:r>
            <a:r>
              <a:rPr lang="id-ID" dirty="0"/>
              <a:t>cara  kita  meningkatkan  skill  yang  kita  miliki</a:t>
            </a:r>
            <a:r>
              <a:rPr lang="id-ID" dirty="0" smtClean="0"/>
              <a:t>?</a:t>
            </a:r>
          </a:p>
          <a:p>
            <a:pPr algn="just"/>
            <a:r>
              <a:rPr lang="id-ID" dirty="0" smtClean="0"/>
              <a:t>Salah  satu model  </a:t>
            </a:r>
            <a:r>
              <a:rPr lang="id-ID" dirty="0"/>
              <a:t>dari  skill  acquisition  adalah  dari  Anderson,  yang  dikenal  dengan  nama  </a:t>
            </a:r>
            <a:r>
              <a:rPr lang="id-ID" dirty="0" smtClean="0"/>
              <a:t>ACT model </a:t>
            </a:r>
            <a:r>
              <a:rPr lang="id-ID" dirty="0"/>
              <a:t>(Dix, pp. 42-43).</a:t>
            </a:r>
            <a:endParaRPr lang="id-ID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2007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IMK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  <a:defRPr/>
            </a:pPr>
            <a:r>
              <a:rPr lang="en-US" dirty="0"/>
              <a:t>”</a:t>
            </a:r>
            <a:r>
              <a:rPr lang="en-US" b="1" dirty="0" err="1"/>
              <a:t>Apakah</a:t>
            </a:r>
            <a:r>
              <a:rPr lang="en-US" b="1" dirty="0"/>
              <a:t> </a:t>
            </a:r>
            <a:r>
              <a:rPr lang="en-US" b="1" dirty="0" err="1"/>
              <a:t>sistem</a:t>
            </a:r>
            <a:r>
              <a:rPr lang="en-US" b="1" dirty="0"/>
              <a:t> computer/</a:t>
            </a:r>
            <a:r>
              <a:rPr lang="en-US" b="1" dirty="0" err="1"/>
              <a:t>Aplikasi</a:t>
            </a:r>
            <a:r>
              <a:rPr lang="en-US" b="1" dirty="0"/>
              <a:t> yang </a:t>
            </a:r>
            <a:r>
              <a:rPr lang="en-US" b="1" dirty="0" err="1"/>
              <a:t>kita</a:t>
            </a:r>
            <a:r>
              <a:rPr lang="en-US" b="1" dirty="0"/>
              <a:t> </a:t>
            </a:r>
            <a:r>
              <a:rPr lang="en-US" b="1" dirty="0" err="1"/>
              <a:t>memiliki</a:t>
            </a:r>
            <a:r>
              <a:rPr lang="en-US" b="1" dirty="0"/>
              <a:t> interface yang </a:t>
            </a:r>
            <a:r>
              <a:rPr lang="en-US" b="1" i="1" dirty="0"/>
              <a:t>user friendly</a:t>
            </a:r>
            <a:r>
              <a:rPr lang="en-US" dirty="0" smtClean="0"/>
              <a:t>?</a:t>
            </a:r>
            <a:r>
              <a:rPr lang="id-ID" dirty="0" smtClean="0"/>
              <a:t> </a:t>
            </a:r>
            <a:endParaRPr lang="en-US" dirty="0"/>
          </a:p>
          <a:p>
            <a:pPr marL="0" indent="0" algn="just">
              <a:buNone/>
              <a:defRPr/>
            </a:pPr>
            <a:endParaRPr lang="id-ID" dirty="0" smtClean="0"/>
          </a:p>
          <a:p>
            <a:pPr marL="0" indent="0" algn="just">
              <a:buNone/>
              <a:defRPr/>
            </a:pP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dipertimbangkan</a:t>
            </a:r>
            <a:r>
              <a:rPr lang="en-US" dirty="0"/>
              <a:t> </a:t>
            </a:r>
            <a:r>
              <a:rPr lang="en-US" dirty="0" smtClean="0"/>
              <a:t>:</a:t>
            </a:r>
            <a:endParaRPr lang="id-ID" dirty="0" smtClean="0"/>
          </a:p>
          <a:p>
            <a:pPr marL="901700" indent="-457200" algn="just" defTabSz="981075">
              <a:buFont typeface="+mj-lt"/>
              <a:buAutoNum type="arabicPeriod"/>
              <a:defRPr/>
            </a:pPr>
            <a:r>
              <a:rPr lang="en-US" sz="2800" dirty="0" err="1" smtClean="0"/>
              <a:t>Mendesain</a:t>
            </a:r>
            <a:r>
              <a:rPr lang="en-US" sz="2800" dirty="0" smtClean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.</a:t>
            </a:r>
            <a:endParaRPr lang="id-ID" sz="2800" dirty="0" smtClean="0"/>
          </a:p>
          <a:p>
            <a:pPr marL="901700" indent="-457200" algn="just" defTabSz="981075">
              <a:buFont typeface="+mj-lt"/>
              <a:buAutoNum type="arabicPeriod"/>
              <a:defRPr/>
            </a:pPr>
            <a:r>
              <a:rPr lang="en-US" sz="2800" dirty="0" err="1" smtClean="0"/>
              <a:t>Produk-produk</a:t>
            </a:r>
            <a:r>
              <a:rPr lang="en-US" sz="2800" dirty="0" smtClean="0"/>
              <a:t> </a:t>
            </a:r>
            <a:r>
              <a:rPr lang="en-US" sz="2800" dirty="0"/>
              <a:t>yang </a:t>
            </a:r>
            <a:r>
              <a:rPr lang="en-US" sz="2800" dirty="0" err="1"/>
              <a:t>memerlukan</a:t>
            </a:r>
            <a:r>
              <a:rPr lang="en-US" sz="2800" dirty="0"/>
              <a:t> </a:t>
            </a:r>
            <a:r>
              <a:rPr lang="en-US" sz="2800" dirty="0" err="1"/>
              <a:t>prosedur</a:t>
            </a:r>
            <a:r>
              <a:rPr lang="en-US" sz="2800" dirty="0"/>
              <a:t> yang </a:t>
            </a:r>
            <a:r>
              <a:rPr lang="en-US" sz="2800" dirty="0" err="1"/>
              <a:t>rumit</a:t>
            </a:r>
            <a:r>
              <a:rPr lang="en-US" sz="2800" dirty="0"/>
              <a:t> </a:t>
            </a:r>
            <a:r>
              <a:rPr lang="en-US" sz="2800" dirty="0" err="1"/>
              <a:t>ketika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, </a:t>
            </a:r>
            <a:endParaRPr lang="id-ID" sz="2800" dirty="0" smtClean="0"/>
          </a:p>
          <a:p>
            <a:pPr marL="901700" indent="-457200" algn="just" defTabSz="981075">
              <a:buFont typeface="+mj-lt"/>
              <a:buAutoNum type="arabicPeriod"/>
              <a:defRPr/>
            </a:pPr>
            <a:r>
              <a:rPr lang="en-US" sz="2800" dirty="0" err="1" smtClean="0"/>
              <a:t>Waktu</a:t>
            </a:r>
            <a:r>
              <a:rPr lang="en-US" sz="2800" dirty="0" smtClean="0"/>
              <a:t> </a:t>
            </a:r>
            <a:r>
              <a:rPr lang="en-US" sz="2800" dirty="0"/>
              <a:t>yang </a:t>
            </a:r>
            <a:r>
              <a:rPr lang="en-US" sz="2800" dirty="0" err="1"/>
              <a:t>dihabiskan</a:t>
            </a:r>
            <a:r>
              <a:rPr lang="en-US" sz="2800" dirty="0"/>
              <a:t> </a:t>
            </a:r>
            <a:r>
              <a:rPr lang="en-US" sz="2800" dirty="0" err="1" smtClean="0"/>
              <a:t>untuk</a:t>
            </a:r>
            <a:r>
              <a:rPr lang="id-ID" sz="2800" dirty="0" smtClean="0"/>
              <a:t> m</a:t>
            </a:r>
            <a:r>
              <a:rPr lang="en-US" sz="2800" dirty="0" err="1" smtClean="0"/>
              <a:t>engoperasikannya</a:t>
            </a:r>
            <a:r>
              <a:rPr lang="en-US" sz="2800" dirty="0" smtClean="0"/>
              <a:t>?</a:t>
            </a:r>
            <a:r>
              <a:rPr lang="id-ID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390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Akuisisi</a:t>
            </a:r>
            <a:r>
              <a:rPr lang="en-US" dirty="0"/>
              <a:t> </a:t>
            </a:r>
            <a:r>
              <a:rPr lang="en-US" dirty="0" err="1"/>
              <a:t>keahlian</a:t>
            </a:r>
            <a:r>
              <a:rPr lang="en-US" dirty="0"/>
              <a:t> / Skill acquisition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200" dirty="0" err="1"/>
              <a:t>Pada</a:t>
            </a:r>
            <a:r>
              <a:rPr lang="en-US" sz="3200" dirty="0"/>
              <a:t> ACT, skill </a:t>
            </a:r>
            <a:r>
              <a:rPr lang="en-US" sz="3200" dirty="0" err="1"/>
              <a:t>dibagi</a:t>
            </a:r>
            <a:r>
              <a:rPr lang="en-US" sz="3200" dirty="0"/>
              <a:t> </a:t>
            </a:r>
            <a:r>
              <a:rPr lang="en-US" sz="3200" dirty="0" err="1"/>
              <a:t>menjadi</a:t>
            </a:r>
            <a:r>
              <a:rPr lang="en-US" sz="3200" dirty="0"/>
              <a:t> </a:t>
            </a:r>
            <a:r>
              <a:rPr lang="en-US" sz="3200" dirty="0" err="1"/>
              <a:t>tiga</a:t>
            </a:r>
            <a:r>
              <a:rPr lang="en-US" sz="3200" dirty="0"/>
              <a:t> level </a:t>
            </a:r>
            <a:r>
              <a:rPr lang="en-US" sz="3200" dirty="0" err="1"/>
              <a:t>dasar</a:t>
            </a:r>
            <a:r>
              <a:rPr lang="en-US" sz="3200" dirty="0"/>
              <a:t>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800" dirty="0" smtClean="0"/>
              <a:t>The  </a:t>
            </a:r>
            <a:r>
              <a:rPr lang="en-US" sz="2800" b="1" dirty="0"/>
              <a:t>learner  uses  general-purpose  rules  </a:t>
            </a:r>
            <a:r>
              <a:rPr lang="en-US" sz="2800" dirty="0"/>
              <a:t>which  </a:t>
            </a:r>
            <a:r>
              <a:rPr lang="en-US" sz="2800" b="1" dirty="0"/>
              <a:t>interpret  facts  </a:t>
            </a:r>
            <a:r>
              <a:rPr lang="en-US" sz="2800" dirty="0"/>
              <a:t>about  </a:t>
            </a:r>
            <a:r>
              <a:rPr lang="en-US" sz="2800" dirty="0" smtClean="0"/>
              <a:t>a</a:t>
            </a:r>
            <a:r>
              <a:rPr lang="id-ID" sz="2800" dirty="0" smtClean="0"/>
              <a:t> </a:t>
            </a:r>
            <a:r>
              <a:rPr lang="en-US" sz="2800" b="1" dirty="0" smtClean="0"/>
              <a:t>problem</a:t>
            </a:r>
            <a:r>
              <a:rPr lang="en-US" sz="2800" dirty="0"/>
              <a:t>. This is </a:t>
            </a:r>
            <a:r>
              <a:rPr lang="en-US" sz="2800" b="1" dirty="0"/>
              <a:t>slow</a:t>
            </a:r>
            <a:r>
              <a:rPr lang="en-US" sz="2800" dirty="0"/>
              <a:t> and </a:t>
            </a:r>
            <a:r>
              <a:rPr lang="en-US" sz="2800" b="1" dirty="0"/>
              <a:t>demanding</a:t>
            </a:r>
            <a:r>
              <a:rPr lang="en-US" sz="2800" dirty="0"/>
              <a:t> on </a:t>
            </a:r>
            <a:r>
              <a:rPr lang="en-US" sz="2800" b="1" dirty="0"/>
              <a:t>memory access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800" dirty="0" smtClean="0"/>
              <a:t>The </a:t>
            </a:r>
            <a:r>
              <a:rPr lang="en-US" sz="2800" b="1" dirty="0"/>
              <a:t>learner develops rules</a:t>
            </a:r>
            <a:r>
              <a:rPr lang="en-US" sz="2800" dirty="0"/>
              <a:t> </a:t>
            </a:r>
            <a:r>
              <a:rPr lang="en-US" sz="2800" b="1" dirty="0"/>
              <a:t>specific</a:t>
            </a:r>
            <a:r>
              <a:rPr lang="en-US" sz="2800" dirty="0"/>
              <a:t> to </a:t>
            </a:r>
            <a:r>
              <a:rPr lang="en-US" sz="2800" b="1" dirty="0"/>
              <a:t>the task</a:t>
            </a:r>
            <a:r>
              <a:rPr lang="en-US" sz="2800" dirty="0"/>
              <a:t>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800" dirty="0" smtClean="0"/>
              <a:t>The </a:t>
            </a:r>
            <a:r>
              <a:rPr lang="en-US" sz="2800" b="1" dirty="0"/>
              <a:t>rules</a:t>
            </a:r>
            <a:r>
              <a:rPr lang="en-US" sz="2800" dirty="0"/>
              <a:t> are </a:t>
            </a:r>
            <a:r>
              <a:rPr lang="en-US" sz="2800" b="1" dirty="0"/>
              <a:t>tuned to speed up performance</a:t>
            </a:r>
            <a:r>
              <a:rPr lang="en-US" sz="2800" dirty="0"/>
              <a:t>.</a:t>
            </a:r>
            <a:endParaRPr lang="id-ID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08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 smtClean="0"/>
              <a:t>Komputer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96063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/>
              <a:t>input </a:t>
            </a:r>
            <a:r>
              <a:rPr lang="da-DK" dirty="0" smtClean="0"/>
              <a:t>Komputer </a:t>
            </a:r>
            <a:r>
              <a:rPr lang="da-DK" dirty="0"/>
              <a:t>memiliki bagian input untuk memasukkan data ke dalam memori komputer dan </a:t>
            </a:r>
            <a:r>
              <a:rPr lang="en-US" dirty="0"/>
              <a:t>output yang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 </a:t>
            </a:r>
            <a:r>
              <a:rPr lang="en-US" dirty="0" err="1"/>
              <a:t>supaya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di </a:t>
            </a:r>
            <a:r>
              <a:rPr lang="en-US" dirty="0" err="1"/>
              <a:t>mengerti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da-DK" dirty="0"/>
          </a:p>
          <a:p>
            <a:pPr algn="just"/>
            <a:r>
              <a:rPr lang="id-ID" dirty="0" smtClean="0"/>
              <a:t>d</a:t>
            </a:r>
            <a:r>
              <a:rPr lang="en-US" dirty="0" err="1" smtClean="0"/>
              <a:t>apat</a:t>
            </a:r>
            <a:r>
              <a:rPr lang="en-US" dirty="0" smtClean="0"/>
              <a:t> </a:t>
            </a:r>
            <a:r>
              <a:rPr lang="en-US" dirty="0"/>
              <a:t>di </a:t>
            </a:r>
            <a:r>
              <a:rPr lang="en-US" dirty="0" err="1"/>
              <a:t>klasifikasikan</a:t>
            </a:r>
            <a:r>
              <a:rPr lang="en-US" dirty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:</a:t>
            </a:r>
          </a:p>
          <a:p>
            <a:pPr marL="914400" lvl="1" indent="-457200" algn="just">
              <a:buFont typeface="+mj-lt"/>
              <a:buAutoNum type="alphaLcPeriod"/>
            </a:pPr>
            <a:r>
              <a:rPr lang="en-US" dirty="0" smtClean="0"/>
              <a:t>text </a:t>
            </a:r>
            <a:r>
              <a:rPr lang="en-US" dirty="0"/>
              <a:t>entry: keyboard, speech, </a:t>
            </a:r>
            <a:r>
              <a:rPr lang="en-US" dirty="0" smtClean="0"/>
              <a:t>hand-writing</a:t>
            </a:r>
          </a:p>
          <a:p>
            <a:pPr marL="914400" lvl="1" indent="-457200" algn="just">
              <a:buFont typeface="+mj-lt"/>
              <a:buAutoNum type="alphaLcPeriod"/>
            </a:pPr>
            <a:r>
              <a:rPr lang="en-US" dirty="0" smtClean="0"/>
              <a:t>pointing</a:t>
            </a:r>
            <a:r>
              <a:rPr lang="en-US" dirty="0"/>
              <a:t>: mouse, </a:t>
            </a:r>
            <a:r>
              <a:rPr lang="en-US" dirty="0" smtClean="0"/>
              <a:t>trackball </a:t>
            </a:r>
          </a:p>
          <a:p>
            <a:pPr marL="914400" lvl="1" indent="-457200" algn="just">
              <a:buFont typeface="+mj-lt"/>
              <a:buAutoNum type="alphaLcPeriod"/>
            </a:pPr>
            <a:r>
              <a:rPr lang="en-US" dirty="0" smtClean="0"/>
              <a:t>scanner </a:t>
            </a:r>
          </a:p>
          <a:p>
            <a:pPr marL="263525" lvl="1" indent="-263525" algn="just"/>
            <a:r>
              <a:rPr lang="en-US" dirty="0" err="1" smtClean="0"/>
              <a:t>Bagian</a:t>
            </a:r>
            <a:r>
              <a:rPr lang="en-US" dirty="0" smtClean="0"/>
              <a:t> output : 1. </a:t>
            </a:r>
            <a:r>
              <a:rPr lang="es-ES" dirty="0" err="1" smtClean="0"/>
              <a:t>Screen</a:t>
            </a:r>
            <a:r>
              <a:rPr lang="es-ES" dirty="0" smtClean="0"/>
              <a:t>, 2. audio, 3. </a:t>
            </a:r>
            <a:r>
              <a:rPr lang="es-ES" dirty="0" err="1" smtClean="0"/>
              <a:t>printer</a:t>
            </a:r>
            <a:r>
              <a:rPr lang="es-ES" dirty="0" smtClean="0"/>
              <a:t> </a:t>
            </a:r>
            <a:endParaRPr lang="es-ES" dirty="0"/>
          </a:p>
          <a:p>
            <a:pPr marL="268288" lvl="2" indent="-268288"/>
            <a:r>
              <a:rPr lang="en-US" dirty="0" err="1" smtClean="0"/>
              <a:t>Memori</a:t>
            </a:r>
            <a:r>
              <a:rPr lang="en-US" dirty="0" smtClean="0"/>
              <a:t> </a:t>
            </a:r>
            <a:r>
              <a:rPr lang="en-US" dirty="0" err="1"/>
              <a:t>dapat</a:t>
            </a:r>
            <a:r>
              <a:rPr lang="en-US" dirty="0"/>
              <a:t> di </a:t>
            </a:r>
            <a:r>
              <a:rPr lang="en-US" dirty="0" err="1"/>
              <a:t>klasifikasikan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penyimpanannya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smtClean="0"/>
              <a:t>: a</a:t>
            </a:r>
            <a:r>
              <a:rPr lang="en-US" dirty="0"/>
              <a:t>.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pendek</a:t>
            </a:r>
            <a:r>
              <a:rPr lang="en-US" dirty="0"/>
              <a:t> : RAM</a:t>
            </a:r>
            <a:br>
              <a:rPr lang="en-US" dirty="0"/>
            </a:br>
            <a:r>
              <a:rPr lang="en-US" dirty="0" smtClean="0"/>
              <a:t>b</a:t>
            </a:r>
            <a:r>
              <a:rPr lang="en-US" dirty="0"/>
              <a:t>.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: magnetic and optical disks </a:t>
            </a:r>
            <a:endParaRPr lang="en-US" dirty="0" smtClean="0"/>
          </a:p>
          <a:p>
            <a:pPr marL="268288" lvl="2" indent="-268288"/>
            <a:r>
              <a:rPr lang="en-US" b="1" dirty="0" err="1" smtClean="0"/>
              <a:t>Pemrosesan</a:t>
            </a:r>
            <a:r>
              <a:rPr lang="en-US" b="1" dirty="0" smtClean="0"/>
              <a:t> </a:t>
            </a:r>
            <a:r>
              <a:rPr lang="en-US" b="1" dirty="0"/>
              <a:t>data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Central </a:t>
            </a:r>
            <a:r>
              <a:rPr lang="en-US" dirty="0" smtClean="0"/>
              <a:t>Processing </a:t>
            </a:r>
            <a:r>
              <a:rPr lang="en-US" dirty="0"/>
              <a:t>Unit (CPU). </a:t>
            </a:r>
            <a:r>
              <a:rPr lang="en-US" b="1" dirty="0" err="1" smtClean="0"/>
              <a:t>Didalam</a:t>
            </a:r>
            <a:r>
              <a:rPr lang="en-US" b="1" dirty="0" smtClean="0"/>
              <a:t> </a:t>
            </a:r>
            <a:r>
              <a:rPr lang="en-US" b="1" dirty="0" err="1" smtClean="0"/>
              <a:t>prosesor</a:t>
            </a:r>
            <a:r>
              <a:rPr lang="en-US" b="1" dirty="0" smtClean="0"/>
              <a:t> </a:t>
            </a:r>
            <a:r>
              <a:rPr lang="en-US" b="1" dirty="0" err="1" smtClean="0"/>
              <a:t>terdapat</a:t>
            </a:r>
            <a:r>
              <a:rPr lang="en-US" b="1" dirty="0" smtClean="0"/>
              <a:t> Control unit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Arithmatic</a:t>
            </a:r>
            <a:r>
              <a:rPr lang="en-US" b="1" dirty="0" smtClean="0"/>
              <a:t> Logic Unit (ALU) </a:t>
            </a:r>
            <a:r>
              <a:rPr lang="en-US" dirty="0" smtClean="0"/>
              <a:t>Control unit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mengendalikan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yang </a:t>
            </a:r>
            <a:r>
              <a:rPr lang="en-US" dirty="0" err="1"/>
              <a:t>terpasang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. </a:t>
            </a:r>
            <a:r>
              <a:rPr lang="en-US" dirty="0" err="1" smtClean="0"/>
              <a:t>ALUberfungsi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mengolah</a:t>
            </a:r>
            <a:r>
              <a:rPr lang="en-US" dirty="0"/>
              <a:t> data </a:t>
            </a:r>
            <a:r>
              <a:rPr lang="en-US" dirty="0" err="1"/>
              <a:t>aritmatic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data yang </a:t>
            </a:r>
            <a:r>
              <a:rPr lang="en-US" dirty="0" err="1"/>
              <a:t>lainnya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2759688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3</a:t>
            </a:r>
            <a:r>
              <a:rPr lang="id-ID" dirty="0" smtClean="0"/>
              <a:t>) Kontrak Perkuliahan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a</a:t>
            </a:r>
            <a:r>
              <a:rPr lang="id-ID" dirty="0" smtClean="0"/>
              <a:t>). Tujuan Perkuliahan </a:t>
            </a:r>
          </a:p>
          <a:p>
            <a:r>
              <a:rPr lang="id-ID" dirty="0" smtClean="0"/>
              <a:t>b). Metode Pengajaran</a:t>
            </a:r>
          </a:p>
          <a:p>
            <a:r>
              <a:rPr lang="id-ID" dirty="0"/>
              <a:t>c</a:t>
            </a:r>
            <a:r>
              <a:rPr lang="id-ID" dirty="0" smtClean="0"/>
              <a:t>). </a:t>
            </a:r>
            <a:r>
              <a:rPr lang="id-ID" dirty="0"/>
              <a:t>Metode Penilaian</a:t>
            </a:r>
            <a:endParaRPr lang="id-ID" dirty="0" smtClean="0"/>
          </a:p>
          <a:p>
            <a:r>
              <a:rPr lang="id-ID" dirty="0" smtClean="0"/>
              <a:t>d). </a:t>
            </a:r>
            <a:r>
              <a:rPr lang="id-ID" dirty="0"/>
              <a:t>Tugas dan Proyek</a:t>
            </a:r>
            <a:endParaRPr lang="id-ID" dirty="0" smtClean="0"/>
          </a:p>
          <a:p>
            <a:r>
              <a:rPr lang="id-ID" dirty="0" smtClean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1797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Course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/>
              <a:t>Tujuan dari mata kuliah ini adalah </a:t>
            </a:r>
            <a:r>
              <a:rPr lang="id-ID" dirty="0" smtClean="0"/>
              <a:t>:</a:t>
            </a:r>
          </a:p>
          <a:p>
            <a:pPr marL="812800" lvl="1" indent="-355600" algn="just"/>
            <a:r>
              <a:rPr lang="id-ID" dirty="0" smtClean="0"/>
              <a:t>Mempelajari konteks historis dari human-computer interaction (HCI), </a:t>
            </a:r>
          </a:p>
          <a:p>
            <a:pPr marL="812800" lvl="1" indent="-355600" algn="just"/>
            <a:r>
              <a:rPr lang="id-ID" dirty="0" smtClean="0"/>
              <a:t>Interaction design, </a:t>
            </a:r>
          </a:p>
          <a:p>
            <a:pPr marL="812800" lvl="1" indent="-355600" algn="just"/>
            <a:r>
              <a:rPr lang="id-ID" dirty="0" smtClean="0"/>
              <a:t>Cognition, </a:t>
            </a:r>
          </a:p>
          <a:p>
            <a:pPr marL="812800" lvl="1" indent="-355600" algn="just"/>
            <a:r>
              <a:rPr lang="id-ID" dirty="0" smtClean="0"/>
              <a:t>Prinsip-prinsip dan </a:t>
            </a:r>
          </a:p>
          <a:p>
            <a:pPr marL="812800" lvl="1" indent="-355600" algn="just"/>
            <a:r>
              <a:rPr lang="id-ID" dirty="0" smtClean="0"/>
              <a:t>Teknik-teknik dalam HCI, </a:t>
            </a:r>
          </a:p>
          <a:p>
            <a:pPr marL="812800" lvl="1" indent="-355600" algn="just"/>
            <a:r>
              <a:rPr lang="id-ID" dirty="0" smtClean="0"/>
              <a:t>HCI design experiment, </a:t>
            </a:r>
          </a:p>
          <a:p>
            <a:pPr marL="812800" lvl="1" indent="-355600" algn="just"/>
            <a:r>
              <a:rPr lang="id-ID" dirty="0" smtClean="0">
                <a:hlinkClick r:id="rId2" tooltip="Evaluation"/>
              </a:rPr>
              <a:t>Evaluation</a:t>
            </a:r>
            <a:r>
              <a:rPr lang="id-ID" dirty="0" smtClean="0"/>
              <a:t>, </a:t>
            </a:r>
          </a:p>
          <a:p>
            <a:pPr marL="812800" lvl="1" indent="-355600" algn="just"/>
            <a:r>
              <a:rPr lang="id-ID" dirty="0" smtClean="0"/>
              <a:t>Usability testing, </a:t>
            </a:r>
          </a:p>
          <a:p>
            <a:pPr marL="812800" lvl="1" indent="-355600" algn="just"/>
            <a:r>
              <a:rPr lang="id-ID" dirty="0" smtClean="0"/>
              <a:t>Aspek social dalam HCI, dan </a:t>
            </a:r>
          </a:p>
          <a:p>
            <a:pPr marL="812800" lvl="1" indent="-355600" algn="just"/>
            <a:r>
              <a:rPr lang="id-ID" dirty="0" smtClean="0"/>
              <a:t>Design issues.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6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/>
              <a:t>Learning </a:t>
            </a:r>
            <a:r>
              <a:rPr lang="id-ID" b="1" dirty="0" smtClean="0"/>
              <a:t>Outcomes</a:t>
            </a:r>
            <a:br>
              <a:rPr lang="id-ID" b="1" dirty="0" smtClean="0"/>
            </a:br>
            <a:r>
              <a:rPr lang="id-ID" sz="4000" dirty="0" smtClean="0">
                <a:solidFill>
                  <a:schemeClr val="bg2">
                    <a:lumMod val="75000"/>
                  </a:schemeClr>
                </a:solidFill>
              </a:rPr>
              <a:t>Diharapkan mahasiswa </a:t>
            </a:r>
            <a:r>
              <a:rPr lang="id-ID" sz="4000" dirty="0">
                <a:solidFill>
                  <a:schemeClr val="bg2">
                    <a:lumMod val="75000"/>
                  </a:schemeClr>
                </a:solidFill>
              </a:rPr>
              <a:t>mampu:</a:t>
            </a:r>
            <a:endParaRPr 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id-ID" dirty="0"/>
              <a:t>Menjelaskan mengapa pengembangan perangkat lunak yang berfokus pada manusia (human-centered) adalah penting.</a:t>
            </a:r>
          </a:p>
          <a:p>
            <a:pPr algn="just"/>
            <a:r>
              <a:rPr lang="id-ID" dirty="0"/>
              <a:t>Merangkum prinsip-prinsip dasar psikologi dan interaksi sosial.</a:t>
            </a:r>
          </a:p>
          <a:p>
            <a:pPr algn="just"/>
            <a:r>
              <a:rPr lang="id-ID" dirty="0"/>
              <a:t>Menggunakan prinsip-prinsip dalam menganalisis interaksi manusia: affordance, conceptual model, feedback, dan lainnya.</a:t>
            </a:r>
          </a:p>
          <a:p>
            <a:pPr algn="just"/>
            <a:r>
              <a:rPr lang="id-ID" dirty="0"/>
              <a:t>Mendefinisikan proses desain yang berfokus pada pengguna (</a:t>
            </a:r>
            <a:r>
              <a:rPr lang="id-ID" i="1" dirty="0"/>
              <a:t>user-centered design process</a:t>
            </a:r>
            <a:r>
              <a:rPr lang="id-ID" dirty="0"/>
              <a:t>) dengan kondisi bahwa pengguna aplikasi tidak sama dengan pengembang aplikasi.</a:t>
            </a:r>
          </a:p>
          <a:p>
            <a:pPr algn="just"/>
            <a:r>
              <a:rPr lang="id-ID" dirty="0"/>
              <a:t>Merancang desain alternatif atas sebuah sistem dengan menggunakan prinsip-prinsip desain interaksi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6649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Pengajaran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b="1" dirty="0" smtClean="0"/>
              <a:t>Tatap </a:t>
            </a:r>
            <a:r>
              <a:rPr lang="id-ID" b="1" dirty="0"/>
              <a:t>muda di </a:t>
            </a:r>
            <a:r>
              <a:rPr lang="id-ID" b="1" dirty="0" smtClean="0"/>
              <a:t>kelas</a:t>
            </a:r>
          </a:p>
          <a:p>
            <a:pPr marL="901700" lvl="1" indent="-444500" algn="just"/>
            <a:r>
              <a:rPr lang="id-ID" dirty="0"/>
              <a:t>Memberikan framework atau roadmap untuk mengorganisasi informasi mengenai </a:t>
            </a:r>
            <a:r>
              <a:rPr lang="id-ID" dirty="0" smtClean="0"/>
              <a:t>perkuliahan </a:t>
            </a:r>
          </a:p>
          <a:p>
            <a:pPr marL="901700" lvl="1" indent="-444500" algn="just"/>
            <a:r>
              <a:rPr lang="id-ID" dirty="0" smtClean="0"/>
              <a:t>Menjelaskan </a:t>
            </a:r>
            <a:r>
              <a:rPr lang="id-ID" dirty="0"/>
              <a:t>subjek dan perkuat gagasan besar yang penting</a:t>
            </a:r>
            <a:endParaRPr lang="id-ID" dirty="0" smtClean="0"/>
          </a:p>
          <a:p>
            <a:pPr algn="just"/>
            <a:r>
              <a:rPr lang="id-ID" b="1" dirty="0"/>
              <a:t>Bimbingan dan </a:t>
            </a:r>
            <a:r>
              <a:rPr lang="id-ID" b="1" dirty="0" smtClean="0"/>
              <a:t>Arahan</a:t>
            </a:r>
          </a:p>
          <a:p>
            <a:pPr marL="901700" lvl="1" indent="-444500" algn="just"/>
            <a:r>
              <a:rPr lang="id-ID" dirty="0"/>
              <a:t>Meminta mahasiswa mengungkapkan apa yang belum dimengerti, sehingga Dosen dapat </a:t>
            </a:r>
            <a:r>
              <a:rPr lang="id-ID" dirty="0" smtClean="0"/>
              <a:t>membantunya</a:t>
            </a:r>
          </a:p>
          <a:p>
            <a:pPr marL="901700" lvl="1" indent="-444500" algn="just"/>
            <a:r>
              <a:rPr lang="id-ID" dirty="0" smtClean="0"/>
              <a:t>Mempersilakan </a:t>
            </a:r>
            <a:r>
              <a:rPr lang="id-ID" dirty="0"/>
              <a:t>mahasiswa mempraktikkan keterampilan yang diperlukan untuk menguasai penerapannya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4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</a:t>
            </a:r>
            <a:r>
              <a:rPr lang="id-ID" dirty="0" smtClean="0"/>
              <a:t>Penilaian IMK SI4A</a:t>
            </a:r>
            <a:endParaRPr lang="id-ID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953226"/>
              </p:ext>
            </p:extLst>
          </p:nvPr>
        </p:nvGraphicFramePr>
        <p:xfrm>
          <a:off x="476250" y="1658938"/>
          <a:ext cx="8320088" cy="4859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232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Penilaian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8854545"/>
              </p:ext>
            </p:extLst>
          </p:nvPr>
        </p:nvGraphicFramePr>
        <p:xfrm>
          <a:off x="476250" y="1658938"/>
          <a:ext cx="8320088" cy="4859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825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Tata Tertib Perkuliahan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id-ID" dirty="0"/>
              <a:t>Masuk </a:t>
            </a:r>
            <a:r>
              <a:rPr lang="id-ID" dirty="0" smtClean="0"/>
              <a:t>sesuai jadwal 13.35 WIB, </a:t>
            </a:r>
            <a:r>
              <a:rPr lang="en-US" dirty="0" err="1"/>
              <a:t>Toleransi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id-ID" dirty="0" smtClean="0"/>
              <a:t> 15 </a:t>
            </a:r>
            <a:r>
              <a:rPr lang="en-US" dirty="0" err="1" smtClean="0"/>
              <a:t>menit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Pakaian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 </a:t>
            </a:r>
            <a:r>
              <a:rPr lang="en-US" dirty="0" err="1"/>
              <a:t>berkerah</a:t>
            </a:r>
            <a:r>
              <a:rPr lang="en-US" dirty="0"/>
              <a:t>, </a:t>
            </a:r>
            <a:r>
              <a:rPr lang="en-US" dirty="0" err="1"/>
              <a:t>bersepatu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rgbClr val="FF0000"/>
                </a:solidFill>
              </a:rPr>
              <a:t>Segala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macam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bentuk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ijin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ketidakhadiran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diharuskan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id-ID" dirty="0">
                <a:solidFill>
                  <a:srgbClr val="FF0000"/>
                </a:solidFill>
              </a:rPr>
              <a:t>dengan alasan yang jelas</a:t>
            </a:r>
          </a:p>
          <a:p>
            <a:r>
              <a:rPr lang="id-ID" dirty="0" smtClean="0"/>
              <a:t>Setiap </a:t>
            </a:r>
            <a:r>
              <a:rPr lang="id-ID" dirty="0"/>
              <a:t>mahasiswa dilarang mencontek dalam pengerjaan tugas dan ujian, jika terjadi maka pengerjaan tugas dan ujian akan dikurangi </a:t>
            </a:r>
            <a:r>
              <a:rPr lang="id-ID" dirty="0" smtClean="0"/>
              <a:t>20% atau Gugur.</a:t>
            </a:r>
            <a:endParaRPr lang="id-ID" dirty="0"/>
          </a:p>
          <a:p>
            <a:r>
              <a:rPr lang="id-ID" dirty="0"/>
              <a:t>Setiap mahasiswa dilarang melakukan tindakan plagiat atas pengerjaan tugasnya, jika terjadi maka pengerjaan tugas akan dikurangi </a:t>
            </a:r>
            <a:r>
              <a:rPr lang="id-ID" dirty="0" smtClean="0"/>
              <a:t>20% atau Gugur.</a:t>
            </a:r>
            <a:endParaRPr lang="id-ID" dirty="0"/>
          </a:p>
          <a:p>
            <a:r>
              <a:rPr lang="id-ID" dirty="0"/>
              <a:t>Setiap mahasiswa  wajib mengerjakan ujian dan tugas baik tugas mandiri ataupun berkelompok. </a:t>
            </a:r>
            <a:endParaRPr lang="id-ID" dirty="0" smtClean="0"/>
          </a:p>
          <a:p>
            <a:r>
              <a:rPr lang="id-ID" dirty="0" smtClean="0"/>
              <a:t>Wajib </a:t>
            </a:r>
            <a:r>
              <a:rPr lang="id-ID" dirty="0"/>
              <a:t>untuk bertutur kata yang sopan dan santun didalam kelas dan berpakaian rapih dan </a:t>
            </a:r>
            <a:r>
              <a:rPr lang="id-ID" dirty="0" smtClean="0"/>
              <a:t>sopan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0070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Tugas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dirty="0" smtClean="0"/>
              <a:t>Tugas personal akan diberikan pada waktu perkuliahan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834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sz="4000" dirty="0" smtClean="0"/>
              <a:t>Mengapa IMK?</a:t>
            </a:r>
            <a:endParaRPr lang="en-US" sz="4000" dirty="0" smtClean="0"/>
          </a:p>
        </p:txBody>
      </p:sp>
      <p:pic>
        <p:nvPicPr>
          <p:cNvPr id="1026" name="Picture 2" descr="Hasil gambar untuk tombol sav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81" t="5040" r="29000" b="12082"/>
          <a:stretch/>
        </p:blipFill>
        <p:spPr bwMode="auto">
          <a:xfrm>
            <a:off x="188259" y="1936377"/>
            <a:ext cx="3186953" cy="194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asil gambar untuk transfer at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4" t="-300" r="12032" b="11570"/>
          <a:stretch/>
        </p:blipFill>
        <p:spPr bwMode="auto">
          <a:xfrm>
            <a:off x="188259" y="4387383"/>
            <a:ext cx="3186953" cy="222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ambar terkait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4"/>
          <a:stretch/>
        </p:blipFill>
        <p:spPr bwMode="auto">
          <a:xfrm>
            <a:off x="5337550" y="1812554"/>
            <a:ext cx="3806450" cy="207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ambar terkai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479" y="2150872"/>
            <a:ext cx="1415803" cy="139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asil gambar untuk gambar uang melaya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550" y="4504765"/>
            <a:ext cx="3693668" cy="224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Gambar terkai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479" y="4800711"/>
            <a:ext cx="1415803" cy="139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59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4</a:t>
            </a:r>
            <a:r>
              <a:rPr lang="id-ID" dirty="0" smtClean="0"/>
              <a:t>) </a:t>
            </a:r>
            <a:r>
              <a:rPr lang="id-ID" dirty="0"/>
              <a:t>Kebutuhan Software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418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Kebutuhan Software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5494" y="1688556"/>
            <a:ext cx="85401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Design Tools</a:t>
            </a:r>
            <a:endParaRPr lang="en-US" sz="3200" b="1" dirty="0"/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dirty="0" smtClean="0">
                <a:solidFill>
                  <a:srgbClr val="FF0000"/>
                </a:solidFill>
              </a:rPr>
              <a:t>Balsamiq Mockups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23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5</a:t>
            </a:r>
            <a:r>
              <a:rPr lang="id-ID" dirty="0" smtClean="0"/>
              <a:t>) </a:t>
            </a:r>
            <a:r>
              <a:rPr lang="id-ID" dirty="0"/>
              <a:t>Contact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92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dirty="0" smtClean="0"/>
              <a:t>Bahan Kuliah : </a:t>
            </a:r>
            <a:r>
              <a:rPr lang="id-ID" dirty="0">
                <a:solidFill>
                  <a:schemeClr val="bg2">
                    <a:lumMod val="50000"/>
                  </a:schemeClr>
                </a:solidFill>
              </a:rPr>
              <a:t>github.com/doniaft</a:t>
            </a:r>
            <a:endParaRPr lang="id-ID" dirty="0"/>
          </a:p>
          <a:p>
            <a:r>
              <a:rPr lang="en-US" dirty="0" smtClean="0"/>
              <a:t>Email </a:t>
            </a:r>
            <a:r>
              <a:rPr lang="en-US" dirty="0"/>
              <a:t>: 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d</a:t>
            </a:r>
            <a:r>
              <a:rPr lang="id-ID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oniaft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@</a:t>
            </a:r>
            <a:r>
              <a:rPr lang="id-ID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gmail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.com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smtClean="0"/>
              <a:t>WA/Telegram </a:t>
            </a:r>
            <a:r>
              <a:rPr lang="en-US" dirty="0" smtClean="0"/>
              <a:t>:</a:t>
            </a:r>
            <a:endParaRPr lang="id-ID" dirty="0" smtClean="0"/>
          </a:p>
          <a:p>
            <a:r>
              <a:rPr lang="id-ID" dirty="0" smtClean="0"/>
              <a:t>Komting SI4B: Viki Wahyudi : </a:t>
            </a:r>
            <a:r>
              <a:rPr lang="id-ID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0858 0716 0919</a:t>
            </a:r>
          </a:p>
          <a:p>
            <a:r>
              <a:rPr lang="id-ID" dirty="0" smtClean="0"/>
              <a:t>Komting SI4A: Fatichin : </a:t>
            </a:r>
            <a:r>
              <a:rPr lang="id-ID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0857 3506 6395</a:t>
            </a:r>
            <a:r>
              <a:rPr lang="id-ID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1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6</a:t>
            </a:r>
            <a:r>
              <a:rPr lang="id-ID" dirty="0" smtClean="0"/>
              <a:t>) </a:t>
            </a:r>
            <a:r>
              <a:rPr lang="id-ID" dirty="0"/>
              <a:t>Referensi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92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657659"/>
            <a:ext cx="8826500" cy="5076151"/>
          </a:xfrm>
        </p:spPr>
        <p:txBody>
          <a:bodyPr>
            <a:noAutofit/>
          </a:bodyPr>
          <a:lstStyle/>
          <a:p>
            <a:r>
              <a:rPr lang="en-US" sz="1800" dirty="0"/>
              <a:t>Rogers, Y.,  Sharp, H., &amp; </a:t>
            </a:r>
            <a:r>
              <a:rPr lang="en-US" sz="1800" dirty="0" err="1"/>
              <a:t>Preece</a:t>
            </a:r>
            <a:r>
              <a:rPr lang="en-US" sz="1800" dirty="0"/>
              <a:t>, J. (2011). </a:t>
            </a:r>
            <a:r>
              <a:rPr lang="en-US" sz="1800" i="1" dirty="0"/>
              <a:t>Interaction Design: Beyond Human-Computer Interaction</a:t>
            </a:r>
            <a:r>
              <a:rPr lang="en-US" sz="1800" dirty="0"/>
              <a:t>. (3rd ed.). </a:t>
            </a:r>
            <a:r>
              <a:rPr lang="en-US" sz="1800" dirty="0" smtClean="0"/>
              <a:t>Wiley.</a:t>
            </a:r>
            <a:endParaRPr lang="id-ID" sz="1800" dirty="0" smtClean="0"/>
          </a:p>
          <a:p>
            <a:r>
              <a:rPr lang="en-US" sz="1800" dirty="0" smtClean="0"/>
              <a:t>Andy </a:t>
            </a:r>
            <a:r>
              <a:rPr lang="en-US" sz="1800" dirty="0"/>
              <a:t>Downtown, Graham </a:t>
            </a:r>
            <a:r>
              <a:rPr lang="en-US" sz="1800" dirty="0" err="1"/>
              <a:t>Leedham</a:t>
            </a:r>
            <a:r>
              <a:rPr lang="en-US" sz="1800" dirty="0"/>
              <a:t>, “Human Aspects of Human Computer Interaction” in Engineering the Human Computer Interface, </a:t>
            </a:r>
            <a:r>
              <a:rPr lang="en-US" sz="1800" dirty="0" err="1"/>
              <a:t>Mc</a:t>
            </a:r>
            <a:r>
              <a:rPr lang="en-US" sz="1800" dirty="0"/>
              <a:t> </a:t>
            </a:r>
            <a:r>
              <a:rPr lang="en-US" sz="1800" dirty="0" err="1"/>
              <a:t>Graw</a:t>
            </a:r>
            <a:r>
              <a:rPr lang="en-US" sz="1800" dirty="0"/>
              <a:t> Hill International Editions, 2003</a:t>
            </a:r>
            <a:endParaRPr lang="id-ID" sz="1800" dirty="0"/>
          </a:p>
          <a:p>
            <a:r>
              <a:rPr lang="id-ID" sz="1800" dirty="0"/>
              <a:t>Insap Santosa, Interaksi Manusia dan Komputer; Teori &amp; Praktek, ANDI Yogyakarta</a:t>
            </a:r>
            <a:endParaRPr lang="id-ID" sz="1800" dirty="0" smtClean="0"/>
          </a:p>
          <a:p>
            <a:r>
              <a:rPr lang="id-ID" sz="1800" dirty="0" smtClean="0"/>
              <a:t>MacKenzie</a:t>
            </a:r>
            <a:r>
              <a:rPr lang="id-ID" sz="1800" dirty="0"/>
              <a:t>, I. S. (2013). Human-computer interaction: An empirical research approach. Morgan Kaufman. </a:t>
            </a:r>
            <a:endParaRPr lang="id-ID" sz="1800" dirty="0" smtClean="0"/>
          </a:p>
          <a:p>
            <a:r>
              <a:rPr lang="id-ID" sz="1800" dirty="0" smtClean="0"/>
              <a:t>Shneiderman</a:t>
            </a:r>
            <a:r>
              <a:rPr lang="id-ID" sz="1800" dirty="0"/>
              <a:t>, B. (2010). Designing the user interface: Strategies for effective human-computer interaction 5th edition. Addition-Wesley. </a:t>
            </a:r>
            <a:endParaRPr lang="id-ID" sz="1800" dirty="0" smtClean="0"/>
          </a:p>
          <a:p>
            <a:r>
              <a:rPr lang="id-ID" sz="1800" dirty="0" smtClean="0"/>
              <a:t>Norman</a:t>
            </a:r>
            <a:r>
              <a:rPr lang="id-ID" sz="1800" dirty="0"/>
              <a:t>, D. A. (2002). The design of everyday things. Basic </a:t>
            </a:r>
            <a:r>
              <a:rPr lang="id-ID" sz="1800" dirty="0" smtClean="0"/>
              <a:t>Books.</a:t>
            </a:r>
          </a:p>
          <a:p>
            <a:r>
              <a:rPr lang="id-ID" sz="1800" dirty="0" smtClean="0"/>
              <a:t>Shneiderman</a:t>
            </a:r>
            <a:r>
              <a:rPr lang="id-ID" sz="1800" dirty="0"/>
              <a:t>, B. (2003). Leonardo's laptop: Human needs and the new computing technologies. The MIT </a:t>
            </a:r>
            <a:r>
              <a:rPr lang="id-ID" sz="1800" dirty="0" smtClean="0"/>
              <a:t>Press.</a:t>
            </a:r>
          </a:p>
          <a:p>
            <a:r>
              <a:rPr lang="id-ID" sz="1800" dirty="0" smtClean="0"/>
              <a:t>Nielsen</a:t>
            </a:r>
            <a:r>
              <a:rPr lang="id-ID" sz="1800" dirty="0"/>
              <a:t>, J. (1993). Usability engineering. Morgan Kaufmann</a:t>
            </a:r>
            <a:r>
              <a:rPr lang="id-ID" sz="1800" dirty="0" smtClean="0"/>
              <a:t>.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16021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Mengapa IMK?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  <a:defRPr/>
            </a:pPr>
            <a:endParaRPr lang="en-US" sz="2800" dirty="0"/>
          </a:p>
        </p:txBody>
      </p:sp>
      <p:pic>
        <p:nvPicPr>
          <p:cNvPr id="2050" name="Picture 2" descr="Gambar terka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73" y="1658982"/>
            <a:ext cx="3872521" cy="257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Hasil gambar untuk mengemudi mobi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772" y="1615316"/>
            <a:ext cx="4194201" cy="2473503"/>
          </a:xfrm>
          <a:prstGeom prst="rect">
            <a:avLst/>
          </a:prstGeom>
        </p:spPr>
      </p:pic>
      <p:pic>
        <p:nvPicPr>
          <p:cNvPr id="2060" name="Picture 12" descr="Hasil gambar untuk mobil nabrak tembo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237425"/>
            <a:ext cx="3711388" cy="257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06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4866</TotalTime>
  <Words>3701</Words>
  <Application>Microsoft Office PowerPoint</Application>
  <PresentationFormat>On-screen Show (4:3)</PresentationFormat>
  <Paragraphs>485</Paragraphs>
  <Slides>85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4" baseType="lpstr">
      <vt:lpstr>Adobe Heiti Std R</vt:lpstr>
      <vt:lpstr>Agency FB</vt:lpstr>
      <vt:lpstr>Arial</vt:lpstr>
      <vt:lpstr>Calibri</vt:lpstr>
      <vt:lpstr>Calibri Light</vt:lpstr>
      <vt:lpstr>Rockwell</vt:lpstr>
      <vt:lpstr>Segoe UI Semilight</vt:lpstr>
      <vt:lpstr>Wingdings</vt:lpstr>
      <vt:lpstr>Office Theme</vt:lpstr>
      <vt:lpstr>INTERAKSI MANUSIA DAN KOMPUTER 02. Faktor Manusia </vt:lpstr>
      <vt:lpstr>Pokok Bahasan</vt:lpstr>
      <vt:lpstr>01. Pendahuluan</vt:lpstr>
      <vt:lpstr>1) Pendahuluan</vt:lpstr>
      <vt:lpstr>IMK</vt:lpstr>
      <vt:lpstr>IMK</vt:lpstr>
      <vt:lpstr>IMK</vt:lpstr>
      <vt:lpstr>Mengapa IMK?</vt:lpstr>
      <vt:lpstr>Mengapa IMK?</vt:lpstr>
      <vt:lpstr>IMK?</vt:lpstr>
      <vt:lpstr>Desain?</vt:lpstr>
      <vt:lpstr>IMK?</vt:lpstr>
      <vt:lpstr>IMK</vt:lpstr>
      <vt:lpstr>IMK</vt:lpstr>
      <vt:lpstr>IMK</vt:lpstr>
      <vt:lpstr>IMK</vt:lpstr>
      <vt:lpstr>IMK</vt:lpstr>
      <vt:lpstr>IMK</vt:lpstr>
      <vt:lpstr>IMK</vt:lpstr>
      <vt:lpstr>Tujuan IMK</vt:lpstr>
      <vt:lpstr>Tujuan IMK</vt:lpstr>
      <vt:lpstr>Ruang Lingkup IMK</vt:lpstr>
      <vt:lpstr>Cognitive Ergonomics dan Human Computer Interaction (IMK)</vt:lpstr>
      <vt:lpstr>Aspek penting dalam Menciptakan lingkungan kerja baik </vt:lpstr>
      <vt:lpstr>Aspek Ergonomik Dari Tempat Kerja</vt:lpstr>
      <vt:lpstr>Keluhan-keluhan fisik, faktor penyebab dan saran pemecahannya</vt:lpstr>
      <vt:lpstr>Pencahayaan</vt:lpstr>
      <vt:lpstr>Suhu Dan Kualitas Udara</vt:lpstr>
      <vt:lpstr>Gangguan Suara</vt:lpstr>
      <vt:lpstr>Kesehatan Dan Keamanan Kerja</vt:lpstr>
      <vt:lpstr>Kebiasaan Bekerja </vt:lpstr>
      <vt:lpstr>2) Faktor Manusia</vt:lpstr>
      <vt:lpstr>Pendahuluan</vt:lpstr>
      <vt:lpstr>Kecapakan Manusia dan Komputer</vt:lpstr>
      <vt:lpstr>Aspek Sistem Komputer </vt:lpstr>
      <vt:lpstr>Manusia </vt:lpstr>
      <vt:lpstr>Penglihatan </vt:lpstr>
      <vt:lpstr>Penglihatan - Luminans</vt:lpstr>
      <vt:lpstr>Penglihatan - Kontras</vt:lpstr>
      <vt:lpstr>Penglihatan - Kecerahan</vt:lpstr>
      <vt:lpstr>Penglihatan - Kecerahan</vt:lpstr>
      <vt:lpstr>Penglihatan - Sudut Dan Ketajaman           Penglihatan</vt:lpstr>
      <vt:lpstr>Penglihatan - Medan Penglihatan</vt:lpstr>
      <vt:lpstr>Penglihatan - Medan Penglihatan</vt:lpstr>
      <vt:lpstr>Penglihatan - Warna</vt:lpstr>
      <vt:lpstr>Penglihatan - Psikologi Warna</vt:lpstr>
      <vt:lpstr>Penglihatan - Psikologi Warna</vt:lpstr>
      <vt:lpstr>Penglihatan - Psikologi Warna</vt:lpstr>
      <vt:lpstr>Penglihatan - Psikologi Warna</vt:lpstr>
      <vt:lpstr>Penglihatan - Persepsi</vt:lpstr>
      <vt:lpstr>Penglihatan - Persepsi</vt:lpstr>
      <vt:lpstr>Penglihatan - Persepsi</vt:lpstr>
      <vt:lpstr>Penglihatan - Persepsi</vt:lpstr>
      <vt:lpstr>Pendengaran</vt:lpstr>
      <vt:lpstr>Sentuhan</vt:lpstr>
      <vt:lpstr>Pemodelan Pengolahan Informasi </vt:lpstr>
      <vt:lpstr>Pemodelan Pengolahan Informasi </vt:lpstr>
      <vt:lpstr>Pemodelan Pengolahan Informasi </vt:lpstr>
      <vt:lpstr>PowerPoint Presentation</vt:lpstr>
      <vt:lpstr>PowerPoint Presentation</vt:lpstr>
      <vt:lpstr>Memori (Short-term memory) &amp; (Long-term memory ) </vt:lpstr>
      <vt:lpstr>Long-term memory (LTM) </vt:lpstr>
      <vt:lpstr>PowerPoint Presentation</vt:lpstr>
      <vt:lpstr>Pengambilan kesimpulan / Reasoning</vt:lpstr>
      <vt:lpstr>Reasoning - Deductive</vt:lpstr>
      <vt:lpstr>Reasoning - inference</vt:lpstr>
      <vt:lpstr>Reasoning - Abduction</vt:lpstr>
      <vt:lpstr>Memecahkan masalah / Problem-solving</vt:lpstr>
      <vt:lpstr>Akuisisi keahlian / Skill acquisition</vt:lpstr>
      <vt:lpstr>Akuisisi keahlian / Skill acquisition</vt:lpstr>
      <vt:lpstr>Komputer </vt:lpstr>
      <vt:lpstr>3) Kontrak Perkuliahan</vt:lpstr>
      <vt:lpstr>Course Goals</vt:lpstr>
      <vt:lpstr>Learning Outcomes Diharapkan mahasiswa mampu:</vt:lpstr>
      <vt:lpstr>Metode Pengajaran</vt:lpstr>
      <vt:lpstr>Metode Penilaian IMK SI4A</vt:lpstr>
      <vt:lpstr>Metode Penilaian</vt:lpstr>
      <vt:lpstr>Tata Tertib Perkuliahan</vt:lpstr>
      <vt:lpstr>Tugas</vt:lpstr>
      <vt:lpstr>4) Kebutuhan Software</vt:lpstr>
      <vt:lpstr>Kebutuhan Software</vt:lpstr>
      <vt:lpstr>5) Contact</vt:lpstr>
      <vt:lpstr>Contact</vt:lpstr>
      <vt:lpstr>6) Referensi</vt:lpstr>
      <vt:lpstr>Referensi (1)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2606</cp:revision>
  <dcterms:created xsi:type="dcterms:W3CDTF">2016-09-02T03:38:50Z</dcterms:created>
  <dcterms:modified xsi:type="dcterms:W3CDTF">2019-02-25T11:36:33Z</dcterms:modified>
</cp:coreProperties>
</file>