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1"/>
  </p:notesMasterIdLst>
  <p:handoutMasterIdLst>
    <p:handoutMasterId r:id="rId142"/>
  </p:handoutMasterIdLst>
  <p:sldIdLst>
    <p:sldId id="256" r:id="rId2"/>
    <p:sldId id="407" r:id="rId3"/>
    <p:sldId id="427" r:id="rId4"/>
    <p:sldId id="414" r:id="rId5"/>
    <p:sldId id="517" r:id="rId6"/>
    <p:sldId id="555" r:id="rId7"/>
    <p:sldId id="534" r:id="rId8"/>
    <p:sldId id="559" r:id="rId9"/>
    <p:sldId id="558" r:id="rId10"/>
    <p:sldId id="556" r:id="rId11"/>
    <p:sldId id="560" r:id="rId12"/>
    <p:sldId id="561"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64" r:id="rId33"/>
    <p:sldId id="612" r:id="rId34"/>
    <p:sldId id="649" r:id="rId35"/>
    <p:sldId id="648" r:id="rId36"/>
    <p:sldId id="613" r:id="rId37"/>
    <p:sldId id="614" r:id="rId38"/>
    <p:sldId id="615" r:id="rId39"/>
    <p:sldId id="616" r:id="rId40"/>
    <p:sldId id="617" r:id="rId41"/>
    <p:sldId id="618" r:id="rId42"/>
    <p:sldId id="619" r:id="rId43"/>
    <p:sldId id="620" r:id="rId44"/>
    <p:sldId id="639" r:id="rId45"/>
    <p:sldId id="621" r:id="rId46"/>
    <p:sldId id="622" r:id="rId47"/>
    <p:sldId id="650" r:id="rId48"/>
    <p:sldId id="651" r:id="rId49"/>
    <p:sldId id="652" r:id="rId50"/>
    <p:sldId id="623" r:id="rId51"/>
    <p:sldId id="624" r:id="rId52"/>
    <p:sldId id="625" r:id="rId53"/>
    <p:sldId id="626" r:id="rId54"/>
    <p:sldId id="627" r:id="rId55"/>
    <p:sldId id="628" r:id="rId56"/>
    <p:sldId id="629" r:id="rId57"/>
    <p:sldId id="630" r:id="rId58"/>
    <p:sldId id="631" r:id="rId59"/>
    <p:sldId id="632" r:id="rId60"/>
    <p:sldId id="633" r:id="rId61"/>
    <p:sldId id="634" r:id="rId62"/>
    <p:sldId id="635" r:id="rId63"/>
    <p:sldId id="636" r:id="rId64"/>
    <p:sldId id="641" r:id="rId65"/>
    <p:sldId id="642" r:id="rId66"/>
    <p:sldId id="644" r:id="rId67"/>
    <p:sldId id="643" r:id="rId68"/>
    <p:sldId id="645" r:id="rId69"/>
    <p:sldId id="646" r:id="rId70"/>
    <p:sldId id="647" r:id="rId71"/>
    <p:sldId id="637" r:id="rId72"/>
    <p:sldId id="653" r:id="rId73"/>
    <p:sldId id="654" r:id="rId74"/>
    <p:sldId id="655" r:id="rId75"/>
    <p:sldId id="656" r:id="rId76"/>
    <p:sldId id="657" r:id="rId77"/>
    <p:sldId id="658" r:id="rId78"/>
    <p:sldId id="659" r:id="rId79"/>
    <p:sldId id="660" r:id="rId80"/>
    <p:sldId id="661" r:id="rId81"/>
    <p:sldId id="662" r:id="rId82"/>
    <p:sldId id="663" r:id="rId83"/>
    <p:sldId id="664" r:id="rId84"/>
    <p:sldId id="665" r:id="rId85"/>
    <p:sldId id="672" r:id="rId86"/>
    <p:sldId id="673" r:id="rId87"/>
    <p:sldId id="666" r:id="rId88"/>
    <p:sldId id="674" r:id="rId89"/>
    <p:sldId id="675" r:id="rId90"/>
    <p:sldId id="676" r:id="rId91"/>
    <p:sldId id="677" r:id="rId92"/>
    <p:sldId id="667" r:id="rId93"/>
    <p:sldId id="678" r:id="rId94"/>
    <p:sldId id="679" r:id="rId95"/>
    <p:sldId id="680" r:id="rId96"/>
    <p:sldId id="681" r:id="rId97"/>
    <p:sldId id="682" r:id="rId98"/>
    <p:sldId id="685" r:id="rId99"/>
    <p:sldId id="686" r:id="rId100"/>
    <p:sldId id="683" r:id="rId101"/>
    <p:sldId id="684" r:id="rId102"/>
    <p:sldId id="687" r:id="rId103"/>
    <p:sldId id="688" r:id="rId104"/>
    <p:sldId id="689" r:id="rId105"/>
    <p:sldId id="690" r:id="rId106"/>
    <p:sldId id="669" r:id="rId107"/>
    <p:sldId id="670" r:id="rId108"/>
    <p:sldId id="671" r:id="rId109"/>
    <p:sldId id="691" r:id="rId110"/>
    <p:sldId id="692" r:id="rId111"/>
    <p:sldId id="693" r:id="rId112"/>
    <p:sldId id="694" r:id="rId113"/>
    <p:sldId id="701" r:id="rId114"/>
    <p:sldId id="695" r:id="rId115"/>
    <p:sldId id="702" r:id="rId116"/>
    <p:sldId id="703" r:id="rId117"/>
    <p:sldId id="698" r:id="rId118"/>
    <p:sldId id="699" r:id="rId119"/>
    <p:sldId id="711" r:id="rId120"/>
    <p:sldId id="704" r:id="rId121"/>
    <p:sldId id="705" r:id="rId122"/>
    <p:sldId id="706" r:id="rId123"/>
    <p:sldId id="707" r:id="rId124"/>
    <p:sldId id="708" r:id="rId125"/>
    <p:sldId id="709" r:id="rId126"/>
    <p:sldId id="498" r:id="rId127"/>
    <p:sldId id="519" r:id="rId128"/>
    <p:sldId id="520" r:id="rId129"/>
    <p:sldId id="521" r:id="rId130"/>
    <p:sldId id="510" r:id="rId131"/>
    <p:sldId id="562" r:id="rId132"/>
    <p:sldId id="563" r:id="rId133"/>
    <p:sldId id="512" r:id="rId134"/>
    <p:sldId id="507" r:id="rId135"/>
    <p:sldId id="499" r:id="rId136"/>
    <p:sldId id="503" r:id="rId137"/>
    <p:sldId id="504" r:id="rId138"/>
    <p:sldId id="505" r:id="rId139"/>
    <p:sldId id="411"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28" autoAdjust="0"/>
    <p:restoredTop sz="94660"/>
  </p:normalViewPr>
  <p:slideViewPr>
    <p:cSldViewPr snapToGrid="0">
      <p:cViewPr varScale="1">
        <p:scale>
          <a:sx n="71" d="100"/>
          <a:sy n="71" d="100"/>
        </p:scale>
        <p:origin x="1584" y="6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Tugas</c:v>
                </c:pt>
                <c:pt idx="1">
                  <c:v>Kuis</c:v>
                </c:pt>
                <c:pt idx="2">
                  <c:v>UTS</c:v>
                </c:pt>
                <c:pt idx="3">
                  <c:v>UAS</c:v>
                </c:pt>
              </c:strCache>
            </c:strRef>
          </c:cat>
          <c:val>
            <c:numRef>
              <c:f>Sheet1!$B$2:$B$5</c:f>
              <c:numCache>
                <c:formatCode>General</c:formatCode>
                <c:ptCount val="4"/>
                <c:pt idx="0">
                  <c:v>30</c:v>
                </c:pt>
                <c:pt idx="1">
                  <c:v>10</c:v>
                </c:pt>
                <c:pt idx="2">
                  <c:v>30</c:v>
                </c:pt>
                <c:pt idx="3">
                  <c:v>30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Tugas</c:v>
                </c:pt>
                <c:pt idx="1">
                  <c:v>Kuis</c:v>
                </c:pt>
                <c:pt idx="2">
                  <c:v>UTS</c:v>
                </c:pt>
                <c:pt idx="3">
                  <c:v>UAS</c:v>
                </c:pt>
              </c:strCache>
            </c:strRef>
          </c:cat>
          <c:val>
            <c:numRef>
              <c:f>Sheet1!$B$2:$B$5</c:f>
              <c:numCache>
                <c:formatCode>0%</c:formatCode>
                <c:ptCount val="4"/>
                <c:pt idx="0">
                  <c:v>0.25</c:v>
                </c:pt>
                <c:pt idx="1">
                  <c:v>0.15</c:v>
                </c:pt>
                <c:pt idx="2">
                  <c:v>0.3</c:v>
                </c:pt>
                <c:pt idx="3">
                  <c:v>0.3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3E0CF4D4-198B-4AFE-88D2-8E46B21E88EE}">
      <dgm:prSet phldrT="[Text]" custT="1"/>
      <dgm:spPr>
        <a:noFill/>
      </dgm:spPr>
      <dgm:t>
        <a:bodyPr/>
        <a:lstStyle/>
        <a:p>
          <a:r>
            <a:rPr lang="en-US" sz="2400" b="1" dirty="0">
              <a:latin typeface="Agency FB" panose="020B0503020202020204" pitchFamily="34" charset="0"/>
            </a:rPr>
            <a:t>01. </a:t>
          </a:r>
          <a:r>
            <a:rPr lang="id-ID" sz="2400" b="0" dirty="0" smtClean="0">
              <a:latin typeface="Agency FB" panose="020B0503020202020204" pitchFamily="34" charset="0"/>
            </a:rPr>
            <a:t>Ruang Lingkup Interaksi Manusia &amp; Komputer</a:t>
          </a:r>
          <a:endParaRPr lang="en-US" sz="2400" b="0" dirty="0">
            <a:latin typeface="Agency FB" panose="020B0503020202020204" pitchFamily="34" charset="0"/>
          </a:endParaRPr>
        </a:p>
      </dgm:t>
    </dgm:pt>
    <dgm:pt modelId="{05810277-582E-4DDD-94AC-FECF5A93EDB5}" type="parTrans" cxnId="{1D2DC411-ECA7-4663-9E60-7319B60B72BC}">
      <dgm:prSet/>
      <dgm:spPr/>
      <dgm:t>
        <a:bodyPr/>
        <a:lstStyle/>
        <a:p>
          <a:endParaRPr lang="en-US" sz="2400"/>
        </a:p>
      </dgm:t>
    </dgm:pt>
    <dgm:pt modelId="{8CA7FDF3-C092-44B1-B986-2EF0BE92CBAB}" type="sibTrans" cxnId="{1D2DC411-ECA7-4663-9E60-7319B60B72BC}">
      <dgm:prSet/>
      <dgm:spPr/>
      <dgm:t>
        <a:bodyPr/>
        <a:lstStyle/>
        <a:p>
          <a:endParaRPr lang="en-US" sz="2400"/>
        </a:p>
      </dgm:t>
    </dgm:pt>
    <dgm:pt modelId="{AF33AACA-520F-4C78-A492-459906460AB8}">
      <dgm:prSet phldrT="[Tex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2</a:t>
          </a:r>
          <a:r>
            <a:rPr lang="id-ID" sz="2400" b="1" dirty="0">
              <a:latin typeface="Agency FB" panose="020B0503020202020204" pitchFamily="34" charset="0"/>
            </a:rPr>
            <a:t>. </a:t>
          </a:r>
          <a:r>
            <a:rPr lang="id-ID" sz="2400" b="0" dirty="0" smtClean="0">
              <a:latin typeface="Agency FB" panose="020B0503020202020204" pitchFamily="34" charset="0"/>
            </a:rPr>
            <a:t>Faktor Manusia</a:t>
          </a:r>
          <a:endParaRPr lang="en-US" sz="2400" b="0" dirty="0">
            <a:latin typeface="Agency FB" panose="020B0503020202020204" pitchFamily="34" charset="0"/>
          </a:endParaRPr>
        </a:p>
      </dgm:t>
    </dgm:pt>
    <dgm:pt modelId="{CB0669E8-D15A-4CA7-B25B-559EABAF1916}" type="parTrans" cxnId="{8B213670-E152-4553-A9B4-0FD9705C894B}">
      <dgm:prSet/>
      <dgm:spPr/>
      <dgm:t>
        <a:bodyPr/>
        <a:lstStyle/>
        <a:p>
          <a:endParaRPr lang="en-US" sz="2400"/>
        </a:p>
      </dgm:t>
    </dgm:pt>
    <dgm:pt modelId="{869CDED2-2803-423D-A3AB-51B1970638B5}" type="sibTrans" cxnId="{8B213670-E152-4553-A9B4-0FD9705C894B}">
      <dgm:prSet/>
      <dgm:spPr/>
      <dgm:t>
        <a:bodyPr/>
        <a:lstStyle/>
        <a:p>
          <a:endParaRPr lang="en-US" sz="2400"/>
        </a:p>
      </dgm:t>
    </dgm:pt>
    <dgm:pt modelId="{CB240EB0-B7E3-4313-8BE6-86A373066FC0}">
      <dgm:prSe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4</a:t>
          </a:r>
          <a:r>
            <a:rPr lang="id-ID" sz="2400" b="1" dirty="0">
              <a:latin typeface="Agency FB" panose="020B0503020202020204" pitchFamily="34" charset="0"/>
            </a:rPr>
            <a:t>. </a:t>
          </a:r>
          <a:r>
            <a:rPr lang="id-ID" sz="2400" b="0" dirty="0" smtClean="0">
              <a:latin typeface="Agency FB" panose="020B0503020202020204" pitchFamily="34" charset="0"/>
            </a:rPr>
            <a:t>Perancangan Tampilan</a:t>
          </a:r>
          <a:endParaRPr lang="id-ID" sz="2400" b="0" dirty="0">
            <a:latin typeface="Agency FB" panose="020B0503020202020204" pitchFamily="34" charset="0"/>
          </a:endParaRPr>
        </a:p>
      </dgm:t>
    </dgm:pt>
    <dgm:pt modelId="{45D2F17A-5A34-4858-AB73-0B514DBF108F}" type="parTrans" cxnId="{27607829-2BEA-4479-BA11-DA1E46672A0F}">
      <dgm:prSet/>
      <dgm:spPr/>
      <dgm:t>
        <a:bodyPr/>
        <a:lstStyle/>
        <a:p>
          <a:endParaRPr lang="en-US" sz="2400"/>
        </a:p>
      </dgm:t>
    </dgm:pt>
    <dgm:pt modelId="{D5CBEA7A-8159-4F0B-9E46-848769A3E3FD}" type="sibTrans" cxnId="{27607829-2BEA-4479-BA11-DA1E46672A0F}">
      <dgm:prSet/>
      <dgm:spPr/>
      <dgm:t>
        <a:bodyPr/>
        <a:lstStyle/>
        <a:p>
          <a:endParaRPr lang="en-US" sz="2400"/>
        </a:p>
      </dgm:t>
    </dgm:pt>
    <dgm:pt modelId="{20C80331-3DF2-434B-B8AC-7634E5807512}">
      <dgm:prSe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5</a:t>
          </a:r>
          <a:r>
            <a:rPr lang="id-ID" sz="2400" b="1" dirty="0">
              <a:latin typeface="Agency FB" panose="020B0503020202020204" pitchFamily="34" charset="0"/>
            </a:rPr>
            <a:t>. </a:t>
          </a:r>
          <a:r>
            <a:rPr lang="id-ID" sz="2400" b="0" dirty="0" smtClean="0">
              <a:latin typeface="Agency FB" panose="020B0503020202020204" pitchFamily="34" charset="0"/>
            </a:rPr>
            <a:t>Piranti Interaktif</a:t>
          </a:r>
          <a:endParaRPr lang="id-ID" sz="2400" b="0" dirty="0">
            <a:latin typeface="Agency FB" panose="020B0503020202020204" pitchFamily="34" charset="0"/>
          </a:endParaRPr>
        </a:p>
      </dgm:t>
    </dgm:pt>
    <dgm:pt modelId="{2140B65D-0D78-4CD9-AB98-107EF3E82F92}" type="parTrans" cxnId="{AA55B694-F293-4A6C-9BC9-51B2DBF37CA6}">
      <dgm:prSet/>
      <dgm:spPr/>
      <dgm:t>
        <a:bodyPr/>
        <a:lstStyle/>
        <a:p>
          <a:endParaRPr lang="en-US" sz="2400"/>
        </a:p>
      </dgm:t>
    </dgm:pt>
    <dgm:pt modelId="{B2C2B9A3-D102-43C5-90AF-B27BB147D0E4}" type="sibTrans" cxnId="{AA55B694-F293-4A6C-9BC9-51B2DBF37CA6}">
      <dgm:prSet/>
      <dgm:spPr/>
      <dgm:t>
        <a:bodyPr/>
        <a:lstStyle/>
        <a:p>
          <a:endParaRPr lang="en-US" sz="2400"/>
        </a:p>
      </dgm:t>
    </dgm:pt>
    <dgm:pt modelId="{B50812C8-80F2-490C-9037-0BD38C7BFB0D}">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8</a:t>
          </a:r>
          <a:r>
            <a:rPr lang="en-US" sz="2400" b="1" dirty="0" smtClean="0">
              <a:latin typeface="Agency FB" panose="020B0503020202020204" pitchFamily="34" charset="0"/>
            </a:rPr>
            <a:t>. </a:t>
          </a:r>
          <a:r>
            <a:rPr lang="id-ID" sz="2400" b="0" dirty="0" smtClean="0">
              <a:latin typeface="Agency FB" panose="020B0503020202020204" pitchFamily="34" charset="0"/>
            </a:rPr>
            <a:t>Pengoperasian Mouse</a:t>
          </a:r>
          <a:endParaRPr lang="id-ID" sz="2400" b="0" dirty="0">
            <a:latin typeface="Agency FB" panose="020B0503020202020204" pitchFamily="34" charset="0"/>
          </a:endParaRPr>
        </a:p>
      </dgm:t>
    </dgm:pt>
    <dgm:pt modelId="{266074CD-B9AD-4397-B112-2B436D8DE8E3}" type="parTrans" cxnId="{2C014A22-DB82-42CD-8D37-3C2ED5D3426D}">
      <dgm:prSet/>
      <dgm:spPr/>
      <dgm:t>
        <a:bodyPr/>
        <a:lstStyle/>
        <a:p>
          <a:endParaRPr lang="en-ID" sz="1600"/>
        </a:p>
      </dgm:t>
    </dgm:pt>
    <dgm:pt modelId="{1874C836-D8E5-4E6F-AEF4-03B61705FE42}" type="sibTrans" cxnId="{2C014A22-DB82-42CD-8D37-3C2ED5D3426D}">
      <dgm:prSet/>
      <dgm:spPr/>
      <dgm:t>
        <a:bodyPr/>
        <a:lstStyle/>
        <a:p>
          <a:endParaRPr lang="en-ID" sz="1600"/>
        </a:p>
      </dgm:t>
    </dgm:pt>
    <dgm:pt modelId="{3687D782-6124-45EA-9A91-EB21C2D52BF0}">
      <dgm:prSet phldrT="[Text]" custT="1"/>
      <dgm:spPr>
        <a:solidFill>
          <a:srgbClr val="FFFF00"/>
        </a:solidFill>
      </dgm:spPr>
      <dgm:t>
        <a:bodyPr/>
        <a:lstStyle/>
        <a:p>
          <a:r>
            <a:rPr lang="id-ID" sz="2400" b="1" dirty="0">
              <a:latin typeface="Agency FB" panose="020B0503020202020204" pitchFamily="34" charset="0"/>
            </a:rPr>
            <a:t>0</a:t>
          </a:r>
          <a:r>
            <a:rPr lang="en-US" sz="2400" b="1" dirty="0">
              <a:latin typeface="Agency FB" panose="020B0503020202020204" pitchFamily="34" charset="0"/>
            </a:rPr>
            <a:t>3</a:t>
          </a:r>
          <a:r>
            <a:rPr lang="id-ID" sz="2400" b="1" dirty="0">
              <a:latin typeface="Agency FB" panose="020B0503020202020204" pitchFamily="34" charset="0"/>
            </a:rPr>
            <a:t>.</a:t>
          </a:r>
          <a:r>
            <a:rPr lang="en-US" sz="2400" b="1" dirty="0">
              <a:latin typeface="Agency FB" panose="020B0503020202020204" pitchFamily="34" charset="0"/>
            </a:rPr>
            <a:t> </a:t>
          </a:r>
          <a:r>
            <a:rPr lang="id-ID" sz="2400" b="0" dirty="0" smtClean="0">
              <a:latin typeface="Agency FB" panose="020B0503020202020204" pitchFamily="34" charset="0"/>
            </a:rPr>
            <a:t>Ragam Dialog</a:t>
          </a:r>
          <a:endParaRPr lang="en-US" sz="2400" b="0" dirty="0">
            <a:latin typeface="Agency FB" panose="020B0503020202020204" pitchFamily="34" charset="0"/>
          </a:endParaRPr>
        </a:p>
      </dgm:t>
    </dgm:pt>
    <dgm:pt modelId="{C8B551E5-829B-4576-B9BA-E0CAED4F8BE7}" type="parTrans" cxnId="{368C8CDB-8E4E-4207-BCA2-0A3676298BAB}">
      <dgm:prSet/>
      <dgm:spPr/>
      <dgm:t>
        <a:bodyPr/>
        <a:lstStyle/>
        <a:p>
          <a:endParaRPr lang="en-ID" sz="1600"/>
        </a:p>
      </dgm:t>
    </dgm:pt>
    <dgm:pt modelId="{5D9D8EC7-7331-4612-A9A4-59FA9BEA93A2}" type="sibTrans" cxnId="{368C8CDB-8E4E-4207-BCA2-0A3676298BAB}">
      <dgm:prSet/>
      <dgm:spPr/>
      <dgm:t>
        <a:bodyPr/>
        <a:lstStyle/>
        <a:p>
          <a:endParaRPr lang="en-ID" sz="1600"/>
        </a:p>
      </dgm:t>
    </dgm:pt>
    <dgm:pt modelId="{88AED1D3-3D1E-45AE-88E7-C32E5BB7C192}">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7</a:t>
          </a:r>
          <a:r>
            <a:rPr lang="en-US" sz="2400" b="1" dirty="0" smtClean="0">
              <a:latin typeface="Agency FB" panose="020B0503020202020204" pitchFamily="34" charset="0"/>
            </a:rPr>
            <a:t>.</a:t>
          </a:r>
          <a:r>
            <a:rPr lang="id-ID" sz="2400" b="1" dirty="0" smtClean="0">
              <a:latin typeface="Agency FB" panose="020B0503020202020204" pitchFamily="34" charset="0"/>
            </a:rPr>
            <a:t> </a:t>
          </a:r>
          <a:r>
            <a:rPr lang="id-ID" sz="2400" b="0" dirty="0" smtClean="0">
              <a:latin typeface="Agency FB" panose="020B0503020202020204" pitchFamily="34" charset="0"/>
            </a:rPr>
            <a:t>BGI</a:t>
          </a:r>
          <a:endParaRPr lang="id-ID" sz="2000" b="0" dirty="0">
            <a:latin typeface="Agency FB" panose="020B0503020202020204" pitchFamily="34" charset="0"/>
          </a:endParaRPr>
        </a:p>
      </dgm:t>
    </dgm:pt>
    <dgm:pt modelId="{98361960-E45C-4393-BA68-C3A827C9DB2F}" type="parTrans" cxnId="{732ED7B6-7726-4C39-ACFA-91F3B34D5893}">
      <dgm:prSet/>
      <dgm:spPr/>
      <dgm:t>
        <a:bodyPr/>
        <a:lstStyle/>
        <a:p>
          <a:endParaRPr lang="id-ID"/>
        </a:p>
      </dgm:t>
    </dgm:pt>
    <dgm:pt modelId="{6C7C8E6B-F34C-42A3-94BA-32243A74B104}" type="sibTrans" cxnId="{732ED7B6-7726-4C39-ACFA-91F3B34D5893}">
      <dgm:prSet/>
      <dgm:spPr/>
      <dgm:t>
        <a:bodyPr/>
        <a:lstStyle/>
        <a:p>
          <a:endParaRPr lang="id-ID"/>
        </a:p>
      </dgm:t>
    </dgm:pt>
    <dgm:pt modelId="{B25A0330-CFB6-49EA-BDC4-F8BB8BC10869}">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6</a:t>
          </a:r>
          <a:r>
            <a:rPr lang="en-US" sz="2400" b="1" dirty="0" smtClean="0">
              <a:latin typeface="Agency FB" panose="020B0503020202020204" pitchFamily="34" charset="0"/>
            </a:rPr>
            <a:t>. </a:t>
          </a:r>
          <a:r>
            <a:rPr lang="id-ID" sz="2400" b="0" i="0" dirty="0" smtClean="0">
              <a:latin typeface="Agency FB" panose="020B0503020202020204" pitchFamily="34" charset="0"/>
            </a:rPr>
            <a:t>Aspek Ergonimi</a:t>
          </a:r>
          <a:endParaRPr lang="id-ID" sz="2000" b="0" dirty="0">
            <a:latin typeface="Agency FB" panose="020B0503020202020204" pitchFamily="34" charset="0"/>
          </a:endParaRPr>
        </a:p>
      </dgm:t>
    </dgm:pt>
    <dgm:pt modelId="{A4BCEEEF-8D5C-433A-9DB0-A7AB65294D7D}" type="parTrans" cxnId="{8C511542-7C32-4AC8-96E5-FEDC65833B10}">
      <dgm:prSet/>
      <dgm:spPr/>
      <dgm:t>
        <a:bodyPr/>
        <a:lstStyle/>
        <a:p>
          <a:endParaRPr lang="id-ID"/>
        </a:p>
      </dgm:t>
    </dgm:pt>
    <dgm:pt modelId="{D24983E9-458E-48B5-986C-0C97A41A0DEA}" type="sibTrans" cxnId="{8C511542-7C32-4AC8-96E5-FEDC65833B10}">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086980F9-6F38-4459-8BC9-85C438D0D44C}" type="pres">
      <dgm:prSet presAssocID="{3E0CF4D4-198B-4AFE-88D2-8E46B21E88EE}" presName="parentText" presStyleLbl="node1" presStyleIdx="0" presStyleCnt="8" custScaleY="142592">
        <dgm:presLayoutVars>
          <dgm:chMax val="0"/>
          <dgm:bulletEnabled val="1"/>
        </dgm:presLayoutVars>
      </dgm:prSet>
      <dgm:spPr/>
      <dgm:t>
        <a:bodyPr/>
        <a:lstStyle/>
        <a:p>
          <a:endParaRPr lang="id-ID"/>
        </a:p>
      </dgm:t>
    </dgm:pt>
    <dgm:pt modelId="{224F8B66-69B6-4446-9591-30132FBD91B7}" type="pres">
      <dgm:prSet presAssocID="{8CA7FDF3-C092-44B1-B986-2EF0BE92CBAB}" presName="spacer" presStyleCnt="0"/>
      <dgm:spPr/>
    </dgm:pt>
    <dgm:pt modelId="{2B0E2AB5-C119-4743-96E1-6DE15C2A42E9}" type="pres">
      <dgm:prSet presAssocID="{AF33AACA-520F-4C78-A492-459906460AB8}" presName="parentText" presStyleLbl="node1" presStyleIdx="1" presStyleCnt="8">
        <dgm:presLayoutVars>
          <dgm:chMax val="0"/>
          <dgm:bulletEnabled val="1"/>
        </dgm:presLayoutVars>
      </dgm:prSet>
      <dgm:spPr/>
      <dgm:t>
        <a:bodyPr/>
        <a:lstStyle/>
        <a:p>
          <a:endParaRPr lang="id-ID"/>
        </a:p>
      </dgm:t>
    </dgm:pt>
    <dgm:pt modelId="{C67334F9-8461-4DE6-9FA9-F5C3B9C4B1FF}" type="pres">
      <dgm:prSet presAssocID="{869CDED2-2803-423D-A3AB-51B1970638B5}" presName="spacer" presStyleCnt="0"/>
      <dgm:spPr/>
    </dgm:pt>
    <dgm:pt modelId="{EBF2DBB0-09AC-46B7-9297-8EC140618313}" type="pres">
      <dgm:prSet presAssocID="{3687D782-6124-45EA-9A91-EB21C2D52BF0}" presName="parentText" presStyleLbl="node1" presStyleIdx="2" presStyleCnt="8">
        <dgm:presLayoutVars>
          <dgm:chMax val="0"/>
          <dgm:bulletEnabled val="1"/>
        </dgm:presLayoutVars>
      </dgm:prSet>
      <dgm:spPr/>
      <dgm:t>
        <a:bodyPr/>
        <a:lstStyle/>
        <a:p>
          <a:endParaRPr lang="id-ID"/>
        </a:p>
      </dgm:t>
    </dgm:pt>
    <dgm:pt modelId="{FB1C185E-CAB2-4C95-AF25-F3F9A8C7B33A}" type="pres">
      <dgm:prSet presAssocID="{5D9D8EC7-7331-4612-A9A4-59FA9BEA93A2}" presName="spacer" presStyleCnt="0"/>
      <dgm:spPr/>
    </dgm:pt>
    <dgm:pt modelId="{E6B7A12E-D792-4506-9B2A-818D9EC2E909}" type="pres">
      <dgm:prSet presAssocID="{CB240EB0-B7E3-4313-8BE6-86A373066FC0}" presName="parentText" presStyleLbl="node1" presStyleIdx="3" presStyleCnt="8">
        <dgm:presLayoutVars>
          <dgm:chMax val="0"/>
          <dgm:bulletEnabled val="1"/>
        </dgm:presLayoutVars>
      </dgm:prSet>
      <dgm:spPr/>
      <dgm:t>
        <a:bodyPr/>
        <a:lstStyle/>
        <a:p>
          <a:endParaRPr lang="id-ID"/>
        </a:p>
      </dgm:t>
    </dgm:pt>
    <dgm:pt modelId="{0EB01F03-3097-4A9C-AE2B-3E53A59D9AAA}" type="pres">
      <dgm:prSet presAssocID="{D5CBEA7A-8159-4F0B-9E46-848769A3E3FD}" presName="spacer" presStyleCnt="0"/>
      <dgm:spPr/>
    </dgm:pt>
    <dgm:pt modelId="{9498D6D7-D1DE-4880-A122-141F0CC4C4C8}" type="pres">
      <dgm:prSet presAssocID="{20C80331-3DF2-434B-B8AC-7634E5807512}" presName="parentText" presStyleLbl="node1" presStyleIdx="4" presStyleCnt="8">
        <dgm:presLayoutVars>
          <dgm:chMax val="0"/>
          <dgm:bulletEnabled val="1"/>
        </dgm:presLayoutVars>
      </dgm:prSet>
      <dgm:spPr/>
      <dgm:t>
        <a:bodyPr/>
        <a:lstStyle/>
        <a:p>
          <a:endParaRPr lang="id-ID"/>
        </a:p>
      </dgm:t>
    </dgm:pt>
    <dgm:pt modelId="{5D07B7CB-CC6D-470B-A290-F73F830AFF10}" type="pres">
      <dgm:prSet presAssocID="{B2C2B9A3-D102-43C5-90AF-B27BB147D0E4}" presName="spacer" presStyleCnt="0"/>
      <dgm:spPr/>
    </dgm:pt>
    <dgm:pt modelId="{D27F1C2B-8031-40D9-9358-BFC0F3063FA8}" type="pres">
      <dgm:prSet presAssocID="{B25A0330-CFB6-49EA-BDC4-F8BB8BC10869}" presName="parentText" presStyleLbl="node1" presStyleIdx="5" presStyleCnt="8">
        <dgm:presLayoutVars>
          <dgm:chMax val="0"/>
          <dgm:bulletEnabled val="1"/>
        </dgm:presLayoutVars>
      </dgm:prSet>
      <dgm:spPr/>
      <dgm:t>
        <a:bodyPr/>
        <a:lstStyle/>
        <a:p>
          <a:endParaRPr lang="id-ID"/>
        </a:p>
      </dgm:t>
    </dgm:pt>
    <dgm:pt modelId="{223A945E-3A54-4E8B-86BF-D24E00BBAEF9}" type="pres">
      <dgm:prSet presAssocID="{D24983E9-458E-48B5-986C-0C97A41A0DEA}" presName="spacer" presStyleCnt="0"/>
      <dgm:spPr/>
    </dgm:pt>
    <dgm:pt modelId="{AD907E54-1AAF-42A9-B5AD-B0BFC7405B10}" type="pres">
      <dgm:prSet presAssocID="{88AED1D3-3D1E-45AE-88E7-C32E5BB7C192}" presName="parentText" presStyleLbl="node1" presStyleIdx="6" presStyleCnt="8">
        <dgm:presLayoutVars>
          <dgm:chMax val="0"/>
          <dgm:bulletEnabled val="1"/>
        </dgm:presLayoutVars>
      </dgm:prSet>
      <dgm:spPr/>
      <dgm:t>
        <a:bodyPr/>
        <a:lstStyle/>
        <a:p>
          <a:endParaRPr lang="id-ID"/>
        </a:p>
      </dgm:t>
    </dgm:pt>
    <dgm:pt modelId="{E9C150B1-583C-4593-B4E5-9929074DC241}" type="pres">
      <dgm:prSet presAssocID="{6C7C8E6B-F34C-42A3-94BA-32243A74B104}" presName="spacer" presStyleCnt="0"/>
      <dgm:spPr/>
    </dgm:pt>
    <dgm:pt modelId="{56822E35-C193-43A7-8AA0-3E3F8B75E6AF}" type="pres">
      <dgm:prSet presAssocID="{B50812C8-80F2-490C-9037-0BD38C7BFB0D}" presName="parentText" presStyleLbl="node1" presStyleIdx="7" presStyleCnt="8">
        <dgm:presLayoutVars>
          <dgm:chMax val="0"/>
          <dgm:bulletEnabled val="1"/>
        </dgm:presLayoutVars>
      </dgm:prSet>
      <dgm:spPr/>
      <dgm:t>
        <a:bodyPr/>
        <a:lstStyle/>
        <a:p>
          <a:endParaRPr lang="id-ID"/>
        </a:p>
      </dgm:t>
    </dgm:pt>
  </dgm:ptLst>
  <dgm:cxnLst>
    <dgm:cxn modelId="{8C511542-7C32-4AC8-96E5-FEDC65833B10}" srcId="{8358F112-1D6F-44C5-AF73-A5EEB7AA45FA}" destId="{B25A0330-CFB6-49EA-BDC4-F8BB8BC10869}" srcOrd="5" destOrd="0" parTransId="{A4BCEEEF-8D5C-433A-9DB0-A7AB65294D7D}" sibTransId="{D24983E9-458E-48B5-986C-0C97A41A0DEA}"/>
    <dgm:cxn modelId="{27607829-2BEA-4479-BA11-DA1E46672A0F}" srcId="{8358F112-1D6F-44C5-AF73-A5EEB7AA45FA}" destId="{CB240EB0-B7E3-4313-8BE6-86A373066FC0}" srcOrd="3" destOrd="0" parTransId="{45D2F17A-5A34-4858-AB73-0B514DBF108F}" sibTransId="{D5CBEA7A-8159-4F0B-9E46-848769A3E3FD}"/>
    <dgm:cxn modelId="{1D2DC411-ECA7-4663-9E60-7319B60B72BC}" srcId="{8358F112-1D6F-44C5-AF73-A5EEB7AA45FA}" destId="{3E0CF4D4-198B-4AFE-88D2-8E46B21E88EE}" srcOrd="0" destOrd="0" parTransId="{05810277-582E-4DDD-94AC-FECF5A93EDB5}" sibTransId="{8CA7FDF3-C092-44B1-B986-2EF0BE92CBAB}"/>
    <dgm:cxn modelId="{732ED7B6-7726-4C39-ACFA-91F3B34D5893}" srcId="{8358F112-1D6F-44C5-AF73-A5EEB7AA45FA}" destId="{88AED1D3-3D1E-45AE-88E7-C32E5BB7C192}" srcOrd="6" destOrd="0" parTransId="{98361960-E45C-4393-BA68-C3A827C9DB2F}" sibTransId="{6C7C8E6B-F34C-42A3-94BA-32243A74B104}"/>
    <dgm:cxn modelId="{AA55B694-F293-4A6C-9BC9-51B2DBF37CA6}" srcId="{8358F112-1D6F-44C5-AF73-A5EEB7AA45FA}" destId="{20C80331-3DF2-434B-B8AC-7634E5807512}" srcOrd="4" destOrd="0" parTransId="{2140B65D-0D78-4CD9-AB98-107EF3E82F92}" sibTransId="{B2C2B9A3-D102-43C5-90AF-B27BB147D0E4}"/>
    <dgm:cxn modelId="{2786CFC9-867E-4954-AED6-337E4BE92671}" type="presOf" srcId="{B25A0330-CFB6-49EA-BDC4-F8BB8BC10869}" destId="{D27F1C2B-8031-40D9-9358-BFC0F3063FA8}" srcOrd="0" destOrd="0" presId="urn:microsoft.com/office/officeart/2005/8/layout/vList2"/>
    <dgm:cxn modelId="{2C014A22-DB82-42CD-8D37-3C2ED5D3426D}" srcId="{8358F112-1D6F-44C5-AF73-A5EEB7AA45FA}" destId="{B50812C8-80F2-490C-9037-0BD38C7BFB0D}" srcOrd="7" destOrd="0" parTransId="{266074CD-B9AD-4397-B112-2B436D8DE8E3}" sibTransId="{1874C836-D8E5-4E6F-AEF4-03B61705FE42}"/>
    <dgm:cxn modelId="{9D39DC68-8E95-4296-9F28-AD1BE3CF95C2}" type="presOf" srcId="{AF33AACA-520F-4C78-A492-459906460AB8}" destId="{2B0E2AB5-C119-4743-96E1-6DE15C2A42E9}" srcOrd="0" destOrd="0" presId="urn:microsoft.com/office/officeart/2005/8/layout/vList2"/>
    <dgm:cxn modelId="{8B213670-E152-4553-A9B4-0FD9705C894B}" srcId="{8358F112-1D6F-44C5-AF73-A5EEB7AA45FA}" destId="{AF33AACA-520F-4C78-A492-459906460AB8}" srcOrd="1" destOrd="0" parTransId="{CB0669E8-D15A-4CA7-B25B-559EABAF1916}" sibTransId="{869CDED2-2803-423D-A3AB-51B1970638B5}"/>
    <dgm:cxn modelId="{27E4782D-71C4-4844-AA0A-54E2E5EC7F00}" type="presOf" srcId="{3E0CF4D4-198B-4AFE-88D2-8E46B21E88EE}" destId="{086980F9-6F38-4459-8BC9-85C438D0D44C}" srcOrd="0" destOrd="0" presId="urn:microsoft.com/office/officeart/2005/8/layout/vList2"/>
    <dgm:cxn modelId="{5AF358C9-862E-4D5F-A52C-02475E451264}" type="presOf" srcId="{88AED1D3-3D1E-45AE-88E7-C32E5BB7C192}" destId="{AD907E54-1AAF-42A9-B5AD-B0BFC7405B10}" srcOrd="0" destOrd="0" presId="urn:microsoft.com/office/officeart/2005/8/layout/vList2"/>
    <dgm:cxn modelId="{E63F1C48-E7AB-4127-AE07-BF2BD5300F03}" type="presOf" srcId="{CB240EB0-B7E3-4313-8BE6-86A373066FC0}" destId="{E6B7A12E-D792-4506-9B2A-818D9EC2E909}" srcOrd="0" destOrd="0" presId="urn:microsoft.com/office/officeart/2005/8/layout/vList2"/>
    <dgm:cxn modelId="{368C8CDB-8E4E-4207-BCA2-0A3676298BAB}" srcId="{8358F112-1D6F-44C5-AF73-A5EEB7AA45FA}" destId="{3687D782-6124-45EA-9A91-EB21C2D52BF0}" srcOrd="2" destOrd="0" parTransId="{C8B551E5-829B-4576-B9BA-E0CAED4F8BE7}" sibTransId="{5D9D8EC7-7331-4612-A9A4-59FA9BEA93A2}"/>
    <dgm:cxn modelId="{3D73A9B2-895E-4095-8298-797FC9E00C10}" type="presOf" srcId="{20C80331-3DF2-434B-B8AC-7634E5807512}" destId="{9498D6D7-D1DE-4880-A122-141F0CC4C4C8}" srcOrd="0" destOrd="0" presId="urn:microsoft.com/office/officeart/2005/8/layout/vList2"/>
    <dgm:cxn modelId="{95B41BFC-9075-44E7-8963-0409E96DD9EA}" type="presOf" srcId="{B50812C8-80F2-490C-9037-0BD38C7BFB0D}" destId="{56822E35-C193-43A7-8AA0-3E3F8B75E6AF}" srcOrd="0" destOrd="0" presId="urn:microsoft.com/office/officeart/2005/8/layout/vList2"/>
    <dgm:cxn modelId="{0390187F-BE43-4722-8376-7E36BA8EA0E1}" type="presOf" srcId="{3687D782-6124-45EA-9A91-EB21C2D52BF0}" destId="{EBF2DBB0-09AC-46B7-9297-8EC140618313}" srcOrd="0" destOrd="0" presId="urn:microsoft.com/office/officeart/2005/8/layout/vList2"/>
    <dgm:cxn modelId="{8098C8D0-E0EA-43AB-8FA8-9D262FB0D260}" type="presOf" srcId="{8358F112-1D6F-44C5-AF73-A5EEB7AA45FA}" destId="{FA152123-58CE-48F0-AD32-399CCFB0B709}" srcOrd="0" destOrd="0" presId="urn:microsoft.com/office/officeart/2005/8/layout/vList2"/>
    <dgm:cxn modelId="{E2C64213-1DE4-449D-93DF-934365EF1048}" type="presParOf" srcId="{FA152123-58CE-48F0-AD32-399CCFB0B709}" destId="{086980F9-6F38-4459-8BC9-85C438D0D44C}" srcOrd="0" destOrd="0" presId="urn:microsoft.com/office/officeart/2005/8/layout/vList2"/>
    <dgm:cxn modelId="{04C5D29A-B353-41D6-91BB-2CAE070D9D33}" type="presParOf" srcId="{FA152123-58CE-48F0-AD32-399CCFB0B709}" destId="{224F8B66-69B6-4446-9591-30132FBD91B7}" srcOrd="1" destOrd="0" presId="urn:microsoft.com/office/officeart/2005/8/layout/vList2"/>
    <dgm:cxn modelId="{418E865E-50D0-4841-8318-717510CF3928}" type="presParOf" srcId="{FA152123-58CE-48F0-AD32-399CCFB0B709}" destId="{2B0E2AB5-C119-4743-96E1-6DE15C2A42E9}" srcOrd="2" destOrd="0" presId="urn:microsoft.com/office/officeart/2005/8/layout/vList2"/>
    <dgm:cxn modelId="{C0923854-61D4-481F-AA97-08128EFFDC36}" type="presParOf" srcId="{FA152123-58CE-48F0-AD32-399CCFB0B709}" destId="{C67334F9-8461-4DE6-9FA9-F5C3B9C4B1FF}" srcOrd="3" destOrd="0" presId="urn:microsoft.com/office/officeart/2005/8/layout/vList2"/>
    <dgm:cxn modelId="{785C83D0-FF18-42CA-826C-6F66D090D1E5}" type="presParOf" srcId="{FA152123-58CE-48F0-AD32-399CCFB0B709}" destId="{EBF2DBB0-09AC-46B7-9297-8EC140618313}" srcOrd="4" destOrd="0" presId="urn:microsoft.com/office/officeart/2005/8/layout/vList2"/>
    <dgm:cxn modelId="{F1BA6928-0788-459B-BDE4-9608EA6C9246}" type="presParOf" srcId="{FA152123-58CE-48F0-AD32-399CCFB0B709}" destId="{FB1C185E-CAB2-4C95-AF25-F3F9A8C7B33A}" srcOrd="5" destOrd="0" presId="urn:microsoft.com/office/officeart/2005/8/layout/vList2"/>
    <dgm:cxn modelId="{B0D8726F-7BC7-4B9A-ACE7-946C79141BE7}" type="presParOf" srcId="{FA152123-58CE-48F0-AD32-399CCFB0B709}" destId="{E6B7A12E-D792-4506-9B2A-818D9EC2E909}" srcOrd="6" destOrd="0" presId="urn:microsoft.com/office/officeart/2005/8/layout/vList2"/>
    <dgm:cxn modelId="{949D8935-7902-4F90-8D40-4C30C969C01D}" type="presParOf" srcId="{FA152123-58CE-48F0-AD32-399CCFB0B709}" destId="{0EB01F03-3097-4A9C-AE2B-3E53A59D9AAA}" srcOrd="7" destOrd="0" presId="urn:microsoft.com/office/officeart/2005/8/layout/vList2"/>
    <dgm:cxn modelId="{0F5C8029-F824-4AFD-95D1-8A53A160EFD2}" type="presParOf" srcId="{FA152123-58CE-48F0-AD32-399CCFB0B709}" destId="{9498D6D7-D1DE-4880-A122-141F0CC4C4C8}" srcOrd="8" destOrd="0" presId="urn:microsoft.com/office/officeart/2005/8/layout/vList2"/>
    <dgm:cxn modelId="{953E324D-49E7-4059-B411-0A14ECE25117}" type="presParOf" srcId="{FA152123-58CE-48F0-AD32-399CCFB0B709}" destId="{5D07B7CB-CC6D-470B-A290-F73F830AFF10}" srcOrd="9" destOrd="0" presId="urn:microsoft.com/office/officeart/2005/8/layout/vList2"/>
    <dgm:cxn modelId="{395AC3AA-915F-477B-97DB-3182E16D87FF}" type="presParOf" srcId="{FA152123-58CE-48F0-AD32-399CCFB0B709}" destId="{D27F1C2B-8031-40D9-9358-BFC0F3063FA8}" srcOrd="10" destOrd="0" presId="urn:microsoft.com/office/officeart/2005/8/layout/vList2"/>
    <dgm:cxn modelId="{6BFD3581-5E98-45D5-BEBA-59006131D6F2}" type="presParOf" srcId="{FA152123-58CE-48F0-AD32-399CCFB0B709}" destId="{223A945E-3A54-4E8B-86BF-D24E00BBAEF9}" srcOrd="11" destOrd="0" presId="urn:microsoft.com/office/officeart/2005/8/layout/vList2"/>
    <dgm:cxn modelId="{2ED7E146-74A7-4E57-9A12-A8870477002A}" type="presParOf" srcId="{FA152123-58CE-48F0-AD32-399CCFB0B709}" destId="{AD907E54-1AAF-42A9-B5AD-B0BFC7405B10}" srcOrd="12" destOrd="0" presId="urn:microsoft.com/office/officeart/2005/8/layout/vList2"/>
    <dgm:cxn modelId="{EAF57E07-7066-46EF-AA8C-0B8DB3F1A387}" type="presParOf" srcId="{FA152123-58CE-48F0-AD32-399CCFB0B709}" destId="{E9C150B1-583C-4593-B4E5-9929074DC241}" srcOrd="13" destOrd="0" presId="urn:microsoft.com/office/officeart/2005/8/layout/vList2"/>
    <dgm:cxn modelId="{F979FD33-EEC6-4601-B9A6-F7846D11685D}" type="presParOf" srcId="{FA152123-58CE-48F0-AD32-399CCFB0B709}" destId="{56822E35-C193-43A7-8AA0-3E3F8B75E6A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C7B9932-39A1-47F9-9D81-48F5FB31E47A}">
      <dgm:prSet custT="1"/>
      <dgm:spPr>
        <a:noFill/>
      </dgm:spPr>
      <dgm:t>
        <a:bodyPr/>
        <a:lstStyle/>
        <a:p>
          <a:r>
            <a:rPr lang="en-US" sz="2800" b="1" dirty="0" smtClean="0">
              <a:latin typeface="Agency FB" panose="020B0503020202020204" pitchFamily="34" charset="0"/>
            </a:rPr>
            <a:t>1</a:t>
          </a:r>
          <a:r>
            <a:rPr lang="id-ID" sz="2800" b="1" dirty="0" smtClean="0">
              <a:latin typeface="Agency FB" panose="020B0503020202020204" pitchFamily="34" charset="0"/>
            </a:rPr>
            <a:t>0. </a:t>
          </a:r>
          <a:r>
            <a:rPr lang="id-ID" sz="2800" dirty="0" smtClean="0">
              <a:latin typeface="Agency FB" panose="020B0503020202020204" pitchFamily="34" charset="0"/>
            </a:rPr>
            <a:t>Sistem Window</a:t>
          </a:r>
          <a:endParaRPr lang="id-ID" sz="2800" b="0" dirty="0">
            <a:latin typeface="Agency FB" panose="020B0503020202020204" pitchFamily="34" charset="0"/>
          </a:endParaRPr>
        </a:p>
      </dgm:t>
    </dgm:pt>
    <dgm:pt modelId="{D8421E35-5FBC-423C-A6D2-16363CA910C8}" type="parTrans" cxnId="{C1FB15BA-0572-4739-B268-2C3734120A75}">
      <dgm:prSet/>
      <dgm:spPr/>
      <dgm:t>
        <a:bodyPr/>
        <a:lstStyle/>
        <a:p>
          <a:endParaRPr lang="en-US" sz="2600"/>
        </a:p>
      </dgm:t>
    </dgm:pt>
    <dgm:pt modelId="{042BEBE6-60AA-414D-A745-1DED3A6F379E}" type="sibTrans" cxnId="{C1FB15BA-0572-4739-B268-2C3734120A75}">
      <dgm:prSet/>
      <dgm:spPr/>
      <dgm:t>
        <a:bodyPr/>
        <a:lstStyle/>
        <a:p>
          <a:endParaRPr lang="en-US" sz="2600"/>
        </a:p>
      </dgm:t>
    </dgm:pt>
    <dgm:pt modelId="{45FAB24C-9B2D-4C9F-AC5C-BE1CC33E0AEC}">
      <dgm:prSet custT="1"/>
      <dgm:spPr>
        <a:noFill/>
      </dgm:spPr>
      <dgm:t>
        <a:bodyPr/>
        <a:lstStyle/>
        <a:p>
          <a:r>
            <a:rPr lang="id-ID" sz="2800" b="1" dirty="0" smtClean="0">
              <a:latin typeface="Agency FB" panose="020B0503020202020204" pitchFamily="34" charset="0"/>
            </a:rPr>
            <a:t>11. </a:t>
          </a:r>
          <a:r>
            <a:rPr lang="id-ID" sz="2800" b="0" i="0" dirty="0" smtClean="0">
              <a:latin typeface="Agency FB" panose="020B0503020202020204" pitchFamily="34" charset="0"/>
            </a:rPr>
            <a:t>Sistem Menu</a:t>
          </a:r>
          <a:endParaRPr lang="id-ID" sz="2800" b="0" dirty="0">
            <a:latin typeface="Agency FB" panose="020B0503020202020204" pitchFamily="34" charset="0"/>
          </a:endParaRPr>
        </a:p>
      </dgm:t>
    </dgm:pt>
    <dgm:pt modelId="{7134E2BB-6C9C-4AB9-B1F1-CAA0A219FAB6}" type="parTrans" cxnId="{4F940FB7-DCA6-4AEB-9E3A-801F9F9C20BE}">
      <dgm:prSet/>
      <dgm:spPr/>
      <dgm:t>
        <a:bodyPr/>
        <a:lstStyle/>
        <a:p>
          <a:endParaRPr lang="en-US" sz="2600"/>
        </a:p>
      </dgm:t>
    </dgm:pt>
    <dgm:pt modelId="{7C430DA0-B913-451B-A53D-59E09BFA30CD}" type="sibTrans" cxnId="{4F940FB7-DCA6-4AEB-9E3A-801F9F9C20BE}">
      <dgm:prSet/>
      <dgm:spPr/>
      <dgm:t>
        <a:bodyPr/>
        <a:lstStyle/>
        <a:p>
          <a:endParaRPr lang="en-US" sz="2600"/>
        </a:p>
      </dgm:t>
    </dgm:pt>
    <dgm:pt modelId="{A8758CBD-2F5C-468E-AF8A-A294A393DC9D}">
      <dgm:prSet custT="1"/>
      <dgm:spPr>
        <a:noFill/>
      </dgm:spPr>
      <dgm:t>
        <a:bodyPr/>
        <a:lstStyle/>
        <a:p>
          <a:r>
            <a:rPr lang="en-US" sz="2800" b="1" dirty="0" smtClean="0">
              <a:latin typeface="Agency FB" panose="020B0503020202020204" pitchFamily="34" charset="0"/>
            </a:rPr>
            <a:t>0</a:t>
          </a:r>
          <a:r>
            <a:rPr lang="id-ID" sz="2800" b="1" dirty="0" smtClean="0">
              <a:latin typeface="Agency FB" panose="020B0503020202020204" pitchFamily="34" charset="0"/>
            </a:rPr>
            <a:t>9. </a:t>
          </a:r>
          <a:r>
            <a:rPr lang="id-ID" sz="2800" b="0" dirty="0" smtClean="0">
              <a:latin typeface="Agency FB" panose="020B0503020202020204" pitchFamily="34" charset="0"/>
            </a:rPr>
            <a:t>Pembuatan Komponen Antarmuka Grafis</a:t>
          </a:r>
          <a:endParaRPr lang="id-ID" sz="2800" b="0" dirty="0">
            <a:latin typeface="Agency FB" panose="020B0503020202020204" pitchFamily="34" charset="0"/>
          </a:endParaRPr>
        </a:p>
      </dgm:t>
    </dgm:pt>
    <dgm:pt modelId="{7363FA1B-B195-4A36-98E5-18FF6337C761}" type="parTrans" cxnId="{3ACA0BD9-07C8-4657-989E-170651E56254}">
      <dgm:prSet/>
      <dgm:spPr/>
      <dgm:t>
        <a:bodyPr/>
        <a:lstStyle/>
        <a:p>
          <a:endParaRPr lang="en-ID"/>
        </a:p>
      </dgm:t>
    </dgm:pt>
    <dgm:pt modelId="{CC9C24DF-BDC6-4E28-9B28-656BA0414C0A}" type="sibTrans" cxnId="{3ACA0BD9-07C8-4657-989E-170651E56254}">
      <dgm:prSet/>
      <dgm:spPr/>
      <dgm:t>
        <a:bodyPr/>
        <a:lstStyle/>
        <a:p>
          <a:endParaRPr lang="en-ID"/>
        </a:p>
      </dgm:t>
    </dgm:pt>
    <dgm:pt modelId="{4908667A-F5AB-4046-818E-26DC9EC93767}">
      <dgm:prSet custT="1"/>
      <dgm:spPr>
        <a:noFill/>
      </dgm:spPr>
      <dgm:t>
        <a:bodyPr/>
        <a:lstStyle/>
        <a:p>
          <a:r>
            <a:rPr lang="id-ID" sz="2800" b="1" dirty="0" smtClean="0">
              <a:latin typeface="Agency FB" panose="020B0503020202020204" pitchFamily="34" charset="0"/>
            </a:rPr>
            <a:t>12. </a:t>
          </a:r>
          <a:r>
            <a:rPr lang="id-ID" sz="2800" b="0" dirty="0" smtClean="0">
              <a:latin typeface="Agency FB" panose="020B0503020202020204" pitchFamily="34" charset="0"/>
            </a:rPr>
            <a:t>Editor Kursor Mouse</a:t>
          </a:r>
          <a:endParaRPr lang="id-ID" sz="2800" b="0" dirty="0">
            <a:latin typeface="Agency FB" panose="020B0503020202020204" pitchFamily="34" charset="0"/>
          </a:endParaRPr>
        </a:p>
      </dgm:t>
    </dgm:pt>
    <dgm:pt modelId="{A8B470AE-AD6C-417E-B166-77F95622316F}" type="parTrans" cxnId="{95CCF3ED-E14A-4A48-9D09-FB1B8DE5E21A}">
      <dgm:prSet/>
      <dgm:spPr/>
      <dgm:t>
        <a:bodyPr/>
        <a:lstStyle/>
        <a:p>
          <a:endParaRPr lang="id-ID"/>
        </a:p>
      </dgm:t>
    </dgm:pt>
    <dgm:pt modelId="{77D296E0-9E05-42A7-BE9E-24C9E0259528}" type="sibTrans" cxnId="{95CCF3ED-E14A-4A48-9D09-FB1B8DE5E21A}">
      <dgm:prSet/>
      <dgm:spPr/>
      <dgm:t>
        <a:bodyPr/>
        <a:lstStyle/>
        <a:p>
          <a:endParaRPr lang="id-ID"/>
        </a:p>
      </dgm:t>
    </dgm:pt>
    <dgm:pt modelId="{8A0FA7A2-209D-4133-811E-E74489CEC298}">
      <dgm:prSet custT="1"/>
      <dgm:spPr>
        <a:noFill/>
      </dgm:spPr>
      <dgm:t>
        <a:bodyPr/>
        <a:lstStyle/>
        <a:p>
          <a:r>
            <a:rPr lang="id-ID" sz="2800" b="1" i="0" dirty="0" smtClean="0">
              <a:latin typeface="Agency FB" panose="020B0503020202020204" pitchFamily="34" charset="0"/>
            </a:rPr>
            <a:t>13. </a:t>
          </a:r>
          <a:r>
            <a:rPr lang="id-ID" sz="2800" b="0" i="0" dirty="0" smtClean="0">
              <a:latin typeface="Agency FB" panose="020B0503020202020204" pitchFamily="34" charset="0"/>
            </a:rPr>
            <a:t>UAS</a:t>
          </a:r>
          <a:endParaRPr lang="id-ID" sz="2800" b="0" dirty="0">
            <a:latin typeface="Agency FB" panose="020B0503020202020204" pitchFamily="34" charset="0"/>
          </a:endParaRPr>
        </a:p>
      </dgm:t>
    </dgm:pt>
    <dgm:pt modelId="{0B2555AE-370C-4CD9-BE21-91B60FC4126A}" type="parTrans" cxnId="{C81A6E36-6573-4351-963B-425FDE850740}">
      <dgm:prSet/>
      <dgm:spPr/>
      <dgm:t>
        <a:bodyPr/>
        <a:lstStyle/>
        <a:p>
          <a:endParaRPr lang="id-ID"/>
        </a:p>
      </dgm:t>
    </dgm:pt>
    <dgm:pt modelId="{CDE3748E-2FDD-4A34-BF21-B1E61CFB072E}" type="sibTrans" cxnId="{C81A6E36-6573-4351-963B-425FDE850740}">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6F268465-018D-415F-9342-5F99EA4F989A}" type="pres">
      <dgm:prSet presAssocID="{A8758CBD-2F5C-468E-AF8A-A294A393DC9D}" presName="parentText" presStyleLbl="node1" presStyleIdx="0" presStyleCnt="5">
        <dgm:presLayoutVars>
          <dgm:chMax val="0"/>
          <dgm:bulletEnabled val="1"/>
        </dgm:presLayoutVars>
      </dgm:prSet>
      <dgm:spPr/>
      <dgm:t>
        <a:bodyPr/>
        <a:lstStyle/>
        <a:p>
          <a:endParaRPr lang="id-ID"/>
        </a:p>
      </dgm:t>
    </dgm:pt>
    <dgm:pt modelId="{6AE71C83-3A5B-4E23-B880-47A196E9AF94}" type="pres">
      <dgm:prSet presAssocID="{CC9C24DF-BDC6-4E28-9B28-656BA0414C0A}" presName="spacer" presStyleCnt="0"/>
      <dgm:spPr/>
    </dgm:pt>
    <dgm:pt modelId="{AADA161B-0E44-4493-B862-AA188302F13F}" type="pres">
      <dgm:prSet presAssocID="{0C7B9932-39A1-47F9-9D81-48F5FB31E47A}" presName="parentText" presStyleLbl="node1" presStyleIdx="1" presStyleCnt="5">
        <dgm:presLayoutVars>
          <dgm:chMax val="0"/>
          <dgm:bulletEnabled val="1"/>
        </dgm:presLayoutVars>
      </dgm:prSet>
      <dgm:spPr/>
      <dgm:t>
        <a:bodyPr/>
        <a:lstStyle/>
        <a:p>
          <a:endParaRPr lang="id-ID"/>
        </a:p>
      </dgm:t>
    </dgm:pt>
    <dgm:pt modelId="{15958AA4-8D6C-4081-B41A-A71B0A1A4517}" type="pres">
      <dgm:prSet presAssocID="{042BEBE6-60AA-414D-A745-1DED3A6F379E}" presName="spacer" presStyleCnt="0"/>
      <dgm:spPr/>
    </dgm:pt>
    <dgm:pt modelId="{F4223B3F-7A5F-4B4B-BB64-825656D9084A}" type="pres">
      <dgm:prSet presAssocID="{45FAB24C-9B2D-4C9F-AC5C-BE1CC33E0AEC}" presName="parentText" presStyleLbl="node1" presStyleIdx="2" presStyleCnt="5">
        <dgm:presLayoutVars>
          <dgm:chMax val="0"/>
          <dgm:bulletEnabled val="1"/>
        </dgm:presLayoutVars>
      </dgm:prSet>
      <dgm:spPr/>
      <dgm:t>
        <a:bodyPr/>
        <a:lstStyle/>
        <a:p>
          <a:endParaRPr lang="id-ID"/>
        </a:p>
      </dgm:t>
    </dgm:pt>
    <dgm:pt modelId="{ED09C2E3-455C-489D-979E-43371C128A15}" type="pres">
      <dgm:prSet presAssocID="{7C430DA0-B913-451B-A53D-59E09BFA30CD}" presName="spacer" presStyleCnt="0"/>
      <dgm:spPr/>
    </dgm:pt>
    <dgm:pt modelId="{D6F8D2BE-5674-433E-876C-693D6B513985}" type="pres">
      <dgm:prSet presAssocID="{4908667A-F5AB-4046-818E-26DC9EC93767}" presName="parentText" presStyleLbl="node1" presStyleIdx="3" presStyleCnt="5">
        <dgm:presLayoutVars>
          <dgm:chMax val="0"/>
          <dgm:bulletEnabled val="1"/>
        </dgm:presLayoutVars>
      </dgm:prSet>
      <dgm:spPr/>
      <dgm:t>
        <a:bodyPr/>
        <a:lstStyle/>
        <a:p>
          <a:endParaRPr lang="id-ID"/>
        </a:p>
      </dgm:t>
    </dgm:pt>
    <dgm:pt modelId="{3A61E9B2-EE8B-4D0D-8E33-7F7E2BC308E5}" type="pres">
      <dgm:prSet presAssocID="{77D296E0-9E05-42A7-BE9E-24C9E0259528}" presName="spacer" presStyleCnt="0"/>
      <dgm:spPr/>
    </dgm:pt>
    <dgm:pt modelId="{BDCDCFE5-C63B-426B-8D16-4C2EF5169E39}" type="pres">
      <dgm:prSet presAssocID="{8A0FA7A2-209D-4133-811E-E74489CEC298}" presName="parentText" presStyleLbl="node1" presStyleIdx="4" presStyleCnt="5">
        <dgm:presLayoutVars>
          <dgm:chMax val="0"/>
          <dgm:bulletEnabled val="1"/>
        </dgm:presLayoutVars>
      </dgm:prSet>
      <dgm:spPr/>
      <dgm:t>
        <a:bodyPr/>
        <a:lstStyle/>
        <a:p>
          <a:endParaRPr lang="id-ID"/>
        </a:p>
      </dgm:t>
    </dgm:pt>
  </dgm:ptLst>
  <dgm:cxnLst>
    <dgm:cxn modelId="{4AB31FA6-21A9-42C9-BE9F-342DDA668D98}" type="presOf" srcId="{0C7B9932-39A1-47F9-9D81-48F5FB31E47A}" destId="{AADA161B-0E44-4493-B862-AA188302F13F}" srcOrd="0" destOrd="0" presId="urn:microsoft.com/office/officeart/2005/8/layout/vList2"/>
    <dgm:cxn modelId="{C81A6E36-6573-4351-963B-425FDE850740}" srcId="{8358F112-1D6F-44C5-AF73-A5EEB7AA45FA}" destId="{8A0FA7A2-209D-4133-811E-E74489CEC298}" srcOrd="4" destOrd="0" parTransId="{0B2555AE-370C-4CD9-BE21-91B60FC4126A}" sibTransId="{CDE3748E-2FDD-4A34-BF21-B1E61CFB072E}"/>
    <dgm:cxn modelId="{95CCF3ED-E14A-4A48-9D09-FB1B8DE5E21A}" srcId="{8358F112-1D6F-44C5-AF73-A5EEB7AA45FA}" destId="{4908667A-F5AB-4046-818E-26DC9EC93767}" srcOrd="3" destOrd="0" parTransId="{A8B470AE-AD6C-417E-B166-77F95622316F}" sibTransId="{77D296E0-9E05-42A7-BE9E-24C9E0259528}"/>
    <dgm:cxn modelId="{EFE5220B-9A47-4638-A6B0-A6E4C1E3C41D}" type="presOf" srcId="{A8758CBD-2F5C-468E-AF8A-A294A393DC9D}" destId="{6F268465-018D-415F-9342-5F99EA4F989A}" srcOrd="0" destOrd="0" presId="urn:microsoft.com/office/officeart/2005/8/layout/vList2"/>
    <dgm:cxn modelId="{3ACA0BD9-07C8-4657-989E-170651E56254}" srcId="{8358F112-1D6F-44C5-AF73-A5EEB7AA45FA}" destId="{A8758CBD-2F5C-468E-AF8A-A294A393DC9D}" srcOrd="0" destOrd="0" parTransId="{7363FA1B-B195-4A36-98E5-18FF6337C761}" sibTransId="{CC9C24DF-BDC6-4E28-9B28-656BA0414C0A}"/>
    <dgm:cxn modelId="{314C5CAA-131E-43DF-8E3A-8E21BE772B32}" type="presOf" srcId="{45FAB24C-9B2D-4C9F-AC5C-BE1CC33E0AEC}" destId="{F4223B3F-7A5F-4B4B-BB64-825656D9084A}" srcOrd="0" destOrd="0" presId="urn:microsoft.com/office/officeart/2005/8/layout/vList2"/>
    <dgm:cxn modelId="{4F940FB7-DCA6-4AEB-9E3A-801F9F9C20BE}" srcId="{8358F112-1D6F-44C5-AF73-A5EEB7AA45FA}" destId="{45FAB24C-9B2D-4C9F-AC5C-BE1CC33E0AEC}" srcOrd="2" destOrd="0" parTransId="{7134E2BB-6C9C-4AB9-B1F1-CAA0A219FAB6}" sibTransId="{7C430DA0-B913-451B-A53D-59E09BFA30CD}"/>
    <dgm:cxn modelId="{C1FB15BA-0572-4739-B268-2C3734120A75}" srcId="{8358F112-1D6F-44C5-AF73-A5EEB7AA45FA}" destId="{0C7B9932-39A1-47F9-9D81-48F5FB31E47A}" srcOrd="1" destOrd="0" parTransId="{D8421E35-5FBC-423C-A6D2-16363CA910C8}" sibTransId="{042BEBE6-60AA-414D-A745-1DED3A6F379E}"/>
    <dgm:cxn modelId="{1C401227-C22E-4651-8BE9-FAA210ACD3BC}" type="presOf" srcId="{8A0FA7A2-209D-4133-811E-E74489CEC298}" destId="{BDCDCFE5-C63B-426B-8D16-4C2EF5169E39}" srcOrd="0" destOrd="0" presId="urn:microsoft.com/office/officeart/2005/8/layout/vList2"/>
    <dgm:cxn modelId="{8098C8D0-E0EA-43AB-8FA8-9D262FB0D260}" type="presOf" srcId="{8358F112-1D6F-44C5-AF73-A5EEB7AA45FA}" destId="{FA152123-58CE-48F0-AD32-399CCFB0B709}" srcOrd="0" destOrd="0" presId="urn:microsoft.com/office/officeart/2005/8/layout/vList2"/>
    <dgm:cxn modelId="{138DB372-C1D9-4E24-9C29-28CBA35FFAFC}" type="presOf" srcId="{4908667A-F5AB-4046-818E-26DC9EC93767}" destId="{D6F8D2BE-5674-433E-876C-693D6B513985}" srcOrd="0" destOrd="0" presId="urn:microsoft.com/office/officeart/2005/8/layout/vList2"/>
    <dgm:cxn modelId="{F7770718-7910-4B21-8EFE-318DE8AC54A5}" type="presParOf" srcId="{FA152123-58CE-48F0-AD32-399CCFB0B709}" destId="{6F268465-018D-415F-9342-5F99EA4F989A}" srcOrd="0" destOrd="0" presId="urn:microsoft.com/office/officeart/2005/8/layout/vList2"/>
    <dgm:cxn modelId="{0093A9F7-1C25-4231-B7BD-C18244B8CD6C}" type="presParOf" srcId="{FA152123-58CE-48F0-AD32-399CCFB0B709}" destId="{6AE71C83-3A5B-4E23-B880-47A196E9AF94}" srcOrd="1" destOrd="0" presId="urn:microsoft.com/office/officeart/2005/8/layout/vList2"/>
    <dgm:cxn modelId="{AF0937BE-C9F5-46F3-85AF-E8542270DE2A}" type="presParOf" srcId="{FA152123-58CE-48F0-AD32-399CCFB0B709}" destId="{AADA161B-0E44-4493-B862-AA188302F13F}" srcOrd="2" destOrd="0" presId="urn:microsoft.com/office/officeart/2005/8/layout/vList2"/>
    <dgm:cxn modelId="{68604E0A-C971-4845-B79D-022F39E75A77}" type="presParOf" srcId="{FA152123-58CE-48F0-AD32-399CCFB0B709}" destId="{15958AA4-8D6C-4081-B41A-A71B0A1A4517}" srcOrd="3" destOrd="0" presId="urn:microsoft.com/office/officeart/2005/8/layout/vList2"/>
    <dgm:cxn modelId="{C5203D51-591C-4774-8949-D56B7504CB66}" type="presParOf" srcId="{FA152123-58CE-48F0-AD32-399CCFB0B709}" destId="{F4223B3F-7A5F-4B4B-BB64-825656D9084A}" srcOrd="4" destOrd="0" presId="urn:microsoft.com/office/officeart/2005/8/layout/vList2"/>
    <dgm:cxn modelId="{D0E8991B-1E12-4A62-B535-9FD6B1C215F3}" type="presParOf" srcId="{FA152123-58CE-48F0-AD32-399CCFB0B709}" destId="{ED09C2E3-455C-489D-979E-43371C128A15}" srcOrd="5" destOrd="0" presId="urn:microsoft.com/office/officeart/2005/8/layout/vList2"/>
    <dgm:cxn modelId="{3BB21489-EA85-4EE4-852E-4F251F988DEE}" type="presParOf" srcId="{FA152123-58CE-48F0-AD32-399CCFB0B709}" destId="{D6F8D2BE-5674-433E-876C-693D6B513985}" srcOrd="6" destOrd="0" presId="urn:microsoft.com/office/officeart/2005/8/layout/vList2"/>
    <dgm:cxn modelId="{24EB09B6-887B-4DDD-A64F-EF155A61AFD9}" type="presParOf" srcId="{FA152123-58CE-48F0-AD32-399CCFB0B709}" destId="{3A61E9B2-EE8B-4D0D-8E33-7F7E2BC308E5}" srcOrd="7" destOrd="0" presId="urn:microsoft.com/office/officeart/2005/8/layout/vList2"/>
    <dgm:cxn modelId="{35B31EEC-7740-4F56-A82A-7FBB7314C797}" type="presParOf" srcId="{FA152123-58CE-48F0-AD32-399CCFB0B709}" destId="{BDCDCFE5-C63B-426B-8D16-4C2EF5169E39}"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980F9-6F38-4459-8BC9-85C438D0D44C}">
      <dsp:nvSpPr>
        <dsp:cNvPr id="0" name=""/>
        <dsp:cNvSpPr/>
      </dsp:nvSpPr>
      <dsp:spPr>
        <a:xfrm>
          <a:off x="0" y="1270"/>
          <a:ext cx="4214401" cy="851107"/>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Agency FB" panose="020B0503020202020204" pitchFamily="34" charset="0"/>
            </a:rPr>
            <a:t>01. </a:t>
          </a:r>
          <a:r>
            <a:rPr lang="id-ID" sz="2400" b="0" kern="1200" dirty="0" smtClean="0">
              <a:latin typeface="Agency FB" panose="020B0503020202020204" pitchFamily="34" charset="0"/>
            </a:rPr>
            <a:t>Ruang Lingkup Interaksi Manusia &amp; Komputer</a:t>
          </a:r>
          <a:endParaRPr lang="en-US" sz="2400" b="0" kern="1200" dirty="0">
            <a:latin typeface="Agency FB" panose="020B0503020202020204" pitchFamily="34" charset="0"/>
          </a:endParaRPr>
        </a:p>
      </dsp:txBody>
      <dsp:txXfrm>
        <a:off x="41548" y="42818"/>
        <a:ext cx="4131305" cy="768011"/>
      </dsp:txXfrm>
    </dsp:sp>
    <dsp:sp modelId="{2B0E2AB5-C119-4743-96E1-6DE15C2A42E9}">
      <dsp:nvSpPr>
        <dsp:cNvPr id="0" name=""/>
        <dsp:cNvSpPr/>
      </dsp:nvSpPr>
      <dsp:spPr>
        <a:xfrm>
          <a:off x="0" y="861560"/>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2</a:t>
          </a:r>
          <a:r>
            <a:rPr lang="id-ID" sz="2400" b="1" kern="1200" dirty="0">
              <a:latin typeface="Agency FB" panose="020B0503020202020204" pitchFamily="34" charset="0"/>
            </a:rPr>
            <a:t>. </a:t>
          </a:r>
          <a:r>
            <a:rPr lang="id-ID" sz="2400" b="0" kern="1200" dirty="0" smtClean="0">
              <a:latin typeface="Agency FB" panose="020B0503020202020204" pitchFamily="34" charset="0"/>
            </a:rPr>
            <a:t>Faktor Manusia</a:t>
          </a:r>
          <a:endParaRPr lang="en-US" sz="2400" b="0" kern="1200" dirty="0">
            <a:latin typeface="Agency FB" panose="020B0503020202020204" pitchFamily="34" charset="0"/>
          </a:endParaRPr>
        </a:p>
      </dsp:txBody>
      <dsp:txXfrm>
        <a:off x="29137" y="890697"/>
        <a:ext cx="4156127" cy="538608"/>
      </dsp:txXfrm>
    </dsp:sp>
    <dsp:sp modelId="{EBF2DBB0-09AC-46B7-9297-8EC140618313}">
      <dsp:nvSpPr>
        <dsp:cNvPr id="0" name=""/>
        <dsp:cNvSpPr/>
      </dsp:nvSpPr>
      <dsp:spPr>
        <a:xfrm>
          <a:off x="0" y="1467626"/>
          <a:ext cx="4214401" cy="596882"/>
        </a:xfrm>
        <a:prstGeom prst="roundRect">
          <a:avLst/>
        </a:prstGeom>
        <a:solidFill>
          <a:srgbClr val="FFFF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3</a:t>
          </a:r>
          <a:r>
            <a:rPr lang="id-ID" sz="2400" b="1" kern="1200" dirty="0">
              <a:latin typeface="Agency FB" panose="020B0503020202020204" pitchFamily="34" charset="0"/>
            </a:rPr>
            <a:t>.</a:t>
          </a:r>
          <a:r>
            <a:rPr lang="en-US" sz="2400" b="1" kern="1200" dirty="0">
              <a:latin typeface="Agency FB" panose="020B0503020202020204" pitchFamily="34" charset="0"/>
            </a:rPr>
            <a:t> </a:t>
          </a:r>
          <a:r>
            <a:rPr lang="id-ID" sz="2400" b="0" kern="1200" dirty="0" smtClean="0">
              <a:latin typeface="Agency FB" panose="020B0503020202020204" pitchFamily="34" charset="0"/>
            </a:rPr>
            <a:t>Ragam Dialog</a:t>
          </a:r>
          <a:endParaRPr lang="en-US" sz="2400" b="0" kern="1200" dirty="0">
            <a:latin typeface="Agency FB" panose="020B0503020202020204" pitchFamily="34" charset="0"/>
          </a:endParaRPr>
        </a:p>
      </dsp:txBody>
      <dsp:txXfrm>
        <a:off x="29137" y="1496763"/>
        <a:ext cx="4156127" cy="538608"/>
      </dsp:txXfrm>
    </dsp:sp>
    <dsp:sp modelId="{E6B7A12E-D792-4506-9B2A-818D9EC2E909}">
      <dsp:nvSpPr>
        <dsp:cNvPr id="0" name=""/>
        <dsp:cNvSpPr/>
      </dsp:nvSpPr>
      <dsp:spPr>
        <a:xfrm>
          <a:off x="0" y="2073691"/>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4</a:t>
          </a:r>
          <a:r>
            <a:rPr lang="id-ID" sz="2400" b="1" kern="1200" dirty="0">
              <a:latin typeface="Agency FB" panose="020B0503020202020204" pitchFamily="34" charset="0"/>
            </a:rPr>
            <a:t>. </a:t>
          </a:r>
          <a:r>
            <a:rPr lang="id-ID" sz="2400" b="0" kern="1200" dirty="0" smtClean="0">
              <a:latin typeface="Agency FB" panose="020B0503020202020204" pitchFamily="34" charset="0"/>
            </a:rPr>
            <a:t>Perancangan Tampilan</a:t>
          </a:r>
          <a:endParaRPr lang="id-ID" sz="2400" b="0" kern="1200" dirty="0">
            <a:latin typeface="Agency FB" panose="020B0503020202020204" pitchFamily="34" charset="0"/>
          </a:endParaRPr>
        </a:p>
      </dsp:txBody>
      <dsp:txXfrm>
        <a:off x="29137" y="2102828"/>
        <a:ext cx="4156127" cy="538608"/>
      </dsp:txXfrm>
    </dsp:sp>
    <dsp:sp modelId="{9498D6D7-D1DE-4880-A122-141F0CC4C4C8}">
      <dsp:nvSpPr>
        <dsp:cNvPr id="0" name=""/>
        <dsp:cNvSpPr/>
      </dsp:nvSpPr>
      <dsp:spPr>
        <a:xfrm>
          <a:off x="0" y="2679757"/>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5</a:t>
          </a:r>
          <a:r>
            <a:rPr lang="id-ID" sz="2400" b="1" kern="1200" dirty="0">
              <a:latin typeface="Agency FB" panose="020B0503020202020204" pitchFamily="34" charset="0"/>
            </a:rPr>
            <a:t>. </a:t>
          </a:r>
          <a:r>
            <a:rPr lang="id-ID" sz="2400" b="0" kern="1200" dirty="0" smtClean="0">
              <a:latin typeface="Agency FB" panose="020B0503020202020204" pitchFamily="34" charset="0"/>
            </a:rPr>
            <a:t>Piranti Interaktif</a:t>
          </a:r>
          <a:endParaRPr lang="id-ID" sz="2400" b="0" kern="1200" dirty="0">
            <a:latin typeface="Agency FB" panose="020B0503020202020204" pitchFamily="34" charset="0"/>
          </a:endParaRPr>
        </a:p>
      </dsp:txBody>
      <dsp:txXfrm>
        <a:off x="29137" y="2708894"/>
        <a:ext cx="4156127" cy="538608"/>
      </dsp:txXfrm>
    </dsp:sp>
    <dsp:sp modelId="{D27F1C2B-8031-40D9-9358-BFC0F3063FA8}">
      <dsp:nvSpPr>
        <dsp:cNvPr id="0" name=""/>
        <dsp:cNvSpPr/>
      </dsp:nvSpPr>
      <dsp:spPr>
        <a:xfrm>
          <a:off x="0" y="3285823"/>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6</a:t>
          </a:r>
          <a:r>
            <a:rPr lang="en-US" sz="2400" b="1" kern="1200" dirty="0" smtClean="0">
              <a:latin typeface="Agency FB" panose="020B0503020202020204" pitchFamily="34" charset="0"/>
            </a:rPr>
            <a:t>. </a:t>
          </a:r>
          <a:r>
            <a:rPr lang="id-ID" sz="2400" b="0" i="0" kern="1200" dirty="0" smtClean="0">
              <a:latin typeface="Agency FB" panose="020B0503020202020204" pitchFamily="34" charset="0"/>
            </a:rPr>
            <a:t>Aspek Ergonimi</a:t>
          </a:r>
          <a:endParaRPr lang="id-ID" sz="2000" b="0" kern="1200" dirty="0">
            <a:latin typeface="Agency FB" panose="020B0503020202020204" pitchFamily="34" charset="0"/>
          </a:endParaRPr>
        </a:p>
      </dsp:txBody>
      <dsp:txXfrm>
        <a:off x="29137" y="3314960"/>
        <a:ext cx="4156127" cy="538608"/>
      </dsp:txXfrm>
    </dsp:sp>
    <dsp:sp modelId="{AD907E54-1AAF-42A9-B5AD-B0BFC7405B10}">
      <dsp:nvSpPr>
        <dsp:cNvPr id="0" name=""/>
        <dsp:cNvSpPr/>
      </dsp:nvSpPr>
      <dsp:spPr>
        <a:xfrm>
          <a:off x="0" y="3891888"/>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7</a:t>
          </a:r>
          <a:r>
            <a:rPr lang="en-US" sz="2400" b="1" kern="1200" dirty="0" smtClean="0">
              <a:latin typeface="Agency FB" panose="020B0503020202020204" pitchFamily="34" charset="0"/>
            </a:rPr>
            <a:t>.</a:t>
          </a:r>
          <a:r>
            <a:rPr lang="id-ID" sz="2400" b="1" kern="1200" dirty="0" smtClean="0">
              <a:latin typeface="Agency FB" panose="020B0503020202020204" pitchFamily="34" charset="0"/>
            </a:rPr>
            <a:t> </a:t>
          </a:r>
          <a:r>
            <a:rPr lang="id-ID" sz="2400" b="0" kern="1200" dirty="0" smtClean="0">
              <a:latin typeface="Agency FB" panose="020B0503020202020204" pitchFamily="34" charset="0"/>
            </a:rPr>
            <a:t>BGI</a:t>
          </a:r>
          <a:endParaRPr lang="id-ID" sz="2000" b="0" kern="1200" dirty="0">
            <a:latin typeface="Agency FB" panose="020B0503020202020204" pitchFamily="34" charset="0"/>
          </a:endParaRPr>
        </a:p>
      </dsp:txBody>
      <dsp:txXfrm>
        <a:off x="29137" y="3921025"/>
        <a:ext cx="4156127" cy="538608"/>
      </dsp:txXfrm>
    </dsp:sp>
    <dsp:sp modelId="{56822E35-C193-43A7-8AA0-3E3F8B75E6AF}">
      <dsp:nvSpPr>
        <dsp:cNvPr id="0" name=""/>
        <dsp:cNvSpPr/>
      </dsp:nvSpPr>
      <dsp:spPr>
        <a:xfrm>
          <a:off x="0" y="4497954"/>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8</a:t>
          </a:r>
          <a:r>
            <a:rPr lang="en-US" sz="2400" b="1" kern="1200" dirty="0" smtClean="0">
              <a:latin typeface="Agency FB" panose="020B0503020202020204" pitchFamily="34" charset="0"/>
            </a:rPr>
            <a:t>. </a:t>
          </a:r>
          <a:r>
            <a:rPr lang="id-ID" sz="2400" b="0" kern="1200" dirty="0" smtClean="0">
              <a:latin typeface="Agency FB" panose="020B0503020202020204" pitchFamily="34" charset="0"/>
            </a:rPr>
            <a:t>Pengoperasian Mouse</a:t>
          </a:r>
          <a:endParaRPr lang="id-ID" sz="2400" b="0" kern="1200" dirty="0">
            <a:latin typeface="Agency FB" panose="020B0503020202020204" pitchFamily="34" charset="0"/>
          </a:endParaRPr>
        </a:p>
      </dsp:txBody>
      <dsp:txXfrm>
        <a:off x="29137" y="4527091"/>
        <a:ext cx="4156127" cy="538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68465-018D-415F-9342-5F99EA4F989A}">
      <dsp:nvSpPr>
        <dsp:cNvPr id="0" name=""/>
        <dsp:cNvSpPr/>
      </dsp:nvSpPr>
      <dsp:spPr>
        <a:xfrm>
          <a:off x="0" y="2219"/>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0</a:t>
          </a:r>
          <a:r>
            <a:rPr lang="id-ID" sz="2800" b="1" kern="1200" dirty="0" smtClean="0">
              <a:latin typeface="Agency FB" panose="020B0503020202020204" pitchFamily="34" charset="0"/>
            </a:rPr>
            <a:t>9. </a:t>
          </a:r>
          <a:r>
            <a:rPr lang="id-ID" sz="2800" b="0" kern="1200" dirty="0" smtClean="0">
              <a:latin typeface="Agency FB" panose="020B0503020202020204" pitchFamily="34" charset="0"/>
            </a:rPr>
            <a:t>Pembuatan Komponen Antarmuka Grafis</a:t>
          </a:r>
          <a:endParaRPr lang="id-ID" sz="2800" b="0" kern="1200" dirty="0">
            <a:latin typeface="Agency FB" panose="020B0503020202020204" pitchFamily="34" charset="0"/>
          </a:endParaRPr>
        </a:p>
      </dsp:txBody>
      <dsp:txXfrm>
        <a:off x="46610" y="48829"/>
        <a:ext cx="4121181" cy="861586"/>
      </dsp:txXfrm>
    </dsp:sp>
    <dsp:sp modelId="{AADA161B-0E44-4493-B862-AA188302F13F}">
      <dsp:nvSpPr>
        <dsp:cNvPr id="0" name=""/>
        <dsp:cNvSpPr/>
      </dsp:nvSpPr>
      <dsp:spPr>
        <a:xfrm>
          <a:off x="0" y="969528"/>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1</a:t>
          </a:r>
          <a:r>
            <a:rPr lang="id-ID" sz="2800" b="1" kern="1200" dirty="0" smtClean="0">
              <a:latin typeface="Agency FB" panose="020B0503020202020204" pitchFamily="34" charset="0"/>
            </a:rPr>
            <a:t>0. </a:t>
          </a:r>
          <a:r>
            <a:rPr lang="id-ID" sz="2800" kern="1200" dirty="0" smtClean="0">
              <a:latin typeface="Agency FB" panose="020B0503020202020204" pitchFamily="34" charset="0"/>
            </a:rPr>
            <a:t>Sistem Window</a:t>
          </a:r>
          <a:endParaRPr lang="id-ID" sz="2800" b="0" kern="1200" dirty="0">
            <a:latin typeface="Agency FB" panose="020B0503020202020204" pitchFamily="34" charset="0"/>
          </a:endParaRPr>
        </a:p>
      </dsp:txBody>
      <dsp:txXfrm>
        <a:off x="46610" y="1016138"/>
        <a:ext cx="4121181" cy="861586"/>
      </dsp:txXfrm>
    </dsp:sp>
    <dsp:sp modelId="{F4223B3F-7A5F-4B4B-BB64-825656D9084A}">
      <dsp:nvSpPr>
        <dsp:cNvPr id="0" name=""/>
        <dsp:cNvSpPr/>
      </dsp:nvSpPr>
      <dsp:spPr>
        <a:xfrm>
          <a:off x="0" y="1936836"/>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11. </a:t>
          </a:r>
          <a:r>
            <a:rPr lang="id-ID" sz="2800" b="0" i="0" kern="1200" dirty="0" smtClean="0">
              <a:latin typeface="Agency FB" panose="020B0503020202020204" pitchFamily="34" charset="0"/>
            </a:rPr>
            <a:t>Sistem Menu</a:t>
          </a:r>
          <a:endParaRPr lang="id-ID" sz="2800" b="0" kern="1200" dirty="0">
            <a:latin typeface="Agency FB" panose="020B0503020202020204" pitchFamily="34" charset="0"/>
          </a:endParaRPr>
        </a:p>
      </dsp:txBody>
      <dsp:txXfrm>
        <a:off x="46610" y="1983446"/>
        <a:ext cx="4121181" cy="861586"/>
      </dsp:txXfrm>
    </dsp:sp>
    <dsp:sp modelId="{D6F8D2BE-5674-433E-876C-693D6B513985}">
      <dsp:nvSpPr>
        <dsp:cNvPr id="0" name=""/>
        <dsp:cNvSpPr/>
      </dsp:nvSpPr>
      <dsp:spPr>
        <a:xfrm>
          <a:off x="0" y="2904144"/>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12. </a:t>
          </a:r>
          <a:r>
            <a:rPr lang="id-ID" sz="2800" b="0" kern="1200" dirty="0" smtClean="0">
              <a:latin typeface="Agency FB" panose="020B0503020202020204" pitchFamily="34" charset="0"/>
            </a:rPr>
            <a:t>Editor Kursor Mouse</a:t>
          </a:r>
          <a:endParaRPr lang="id-ID" sz="2800" b="0" kern="1200" dirty="0">
            <a:latin typeface="Agency FB" panose="020B0503020202020204" pitchFamily="34" charset="0"/>
          </a:endParaRPr>
        </a:p>
      </dsp:txBody>
      <dsp:txXfrm>
        <a:off x="46610" y="2950754"/>
        <a:ext cx="4121181" cy="861586"/>
      </dsp:txXfrm>
    </dsp:sp>
    <dsp:sp modelId="{BDCDCFE5-C63B-426B-8D16-4C2EF5169E39}">
      <dsp:nvSpPr>
        <dsp:cNvPr id="0" name=""/>
        <dsp:cNvSpPr/>
      </dsp:nvSpPr>
      <dsp:spPr>
        <a:xfrm>
          <a:off x="0" y="3871453"/>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i="0" kern="1200" dirty="0" smtClean="0">
              <a:latin typeface="Agency FB" panose="020B0503020202020204" pitchFamily="34" charset="0"/>
            </a:rPr>
            <a:t>13. </a:t>
          </a:r>
          <a:r>
            <a:rPr lang="id-ID" sz="2800" b="0" i="0" kern="1200" dirty="0" smtClean="0">
              <a:latin typeface="Agency FB" panose="020B0503020202020204" pitchFamily="34" charset="0"/>
            </a:rPr>
            <a:t>UAS</a:t>
          </a:r>
          <a:endParaRPr lang="id-ID" sz="2800" b="0" kern="1200" dirty="0">
            <a:latin typeface="Agency FB" panose="020B0503020202020204" pitchFamily="34" charset="0"/>
          </a:endParaRPr>
        </a:p>
      </dsp:txBody>
      <dsp:txXfrm>
        <a:off x="46610" y="3918063"/>
        <a:ext cx="4121181" cy="861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C21BEF-BE28-4E76-9D60-7138FB889744}" type="datetimeFigureOut">
              <a:rPr lang="en-US" smtClean="0"/>
              <a:t>2/25/2019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DA3C49-5868-4E61-A677-62436B989765}" type="slidenum">
              <a:rPr lang="en-US" smtClean="0"/>
              <a:t>‹#›</a:t>
            </a:fld>
            <a:endParaRPr lang="en-US"/>
          </a:p>
        </p:txBody>
      </p:sp>
    </p:spTree>
    <p:extLst>
      <p:ext uri="{BB962C8B-B14F-4D97-AF65-F5344CB8AC3E}">
        <p14:creationId xmlns:p14="http://schemas.microsoft.com/office/powerpoint/2010/main" val="40675997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F35F7-200E-49D6-8B7C-AD2DD13040E3}" type="datetimeFigureOut">
              <a:rPr lang="id-ID" smtClean="0"/>
              <a:t>25/02/2019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517B7-8B0C-443C-8177-3FD29EF0AB98}" type="slidenum">
              <a:rPr lang="id-ID" smtClean="0"/>
              <a:t>‹#›</a:t>
            </a:fld>
            <a:endParaRPr lang="id-ID"/>
          </a:p>
        </p:txBody>
      </p:sp>
    </p:spTree>
    <p:extLst>
      <p:ext uri="{BB962C8B-B14F-4D97-AF65-F5344CB8AC3E}">
        <p14:creationId xmlns:p14="http://schemas.microsoft.com/office/powerpoint/2010/main" val="42662736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8650" y="2062163"/>
            <a:ext cx="7886700" cy="1396785"/>
          </a:xfrm>
        </p:spPr>
        <p:txBody>
          <a:bodyPr anchor="b">
            <a:normAutofit/>
          </a:bodyPr>
          <a:lstStyle>
            <a:lvl1pPr algn="ctr">
              <a:defRPr sz="6500" b="1">
                <a:latin typeface="Agency FB" panose="020B0503020202020204" pitchFamily="34" charset="0"/>
              </a:defRPr>
            </a:lvl1pPr>
          </a:lstStyle>
          <a:p>
            <a:r>
              <a:rPr lang="en-US" dirty="0" err="1"/>
              <a:t>Judul</a:t>
            </a:r>
            <a:r>
              <a:rPr lang="en-US" dirty="0"/>
              <a:t> </a:t>
            </a:r>
            <a:r>
              <a:rPr lang="en-US" dirty="0" err="1"/>
              <a:t>Presentasi</a:t>
            </a:r>
            <a:endParaRPr lang="en-US" dirty="0"/>
          </a:p>
        </p:txBody>
      </p:sp>
      <p:sp>
        <p:nvSpPr>
          <p:cNvPr id="8" name="Subtitle 2"/>
          <p:cNvSpPr>
            <a:spLocks noGrp="1"/>
          </p:cNvSpPr>
          <p:nvPr>
            <p:ph type="subTitle" idx="1"/>
          </p:nvPr>
        </p:nvSpPr>
        <p:spPr>
          <a:xfrm>
            <a:off x="628650" y="3602038"/>
            <a:ext cx="7886700" cy="1655762"/>
          </a:xfrm>
        </p:spPr>
        <p:txBody>
          <a:bodyPr/>
          <a:lstStyle>
            <a:lvl1pPr marL="0" indent="0" algn="ctr">
              <a:buNone/>
              <a:defRPr sz="2400">
                <a:latin typeface="Agency FB" panose="020B0503020202020204" pitchFamily="34" charset="0"/>
                <a:ea typeface="Adobe Heiti Std R" panose="020B0400000000000000" pitchFamily="34" charset="-12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2" name="Group 1">
            <a:extLst>
              <a:ext uri="{FF2B5EF4-FFF2-40B4-BE49-F238E27FC236}">
                <a16:creationId xmlns:a16="http://schemas.microsoft.com/office/drawing/2014/main" xmlns="" id="{BF297A3D-1EBC-4C20-A6D0-B4AB835648C5}"/>
              </a:ext>
            </a:extLst>
          </p:cNvPr>
          <p:cNvGrpSpPr/>
          <p:nvPr userDrawn="1"/>
        </p:nvGrpSpPr>
        <p:grpSpPr>
          <a:xfrm>
            <a:off x="7418768" y="6522818"/>
            <a:ext cx="1725232" cy="335186"/>
            <a:chOff x="7418768" y="6522818"/>
            <a:chExt cx="1725232" cy="335186"/>
          </a:xfrm>
        </p:grpSpPr>
        <p:sp>
          <p:nvSpPr>
            <p:cNvPr id="20" name="Rectangle 19"/>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25" name="Rectangle 24"/>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313105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2" descr="http://oconk.heck.in/files/caramemperbaikilamput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8165" y="496389"/>
            <a:ext cx="1456955" cy="157266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hasCustomPrompt="1"/>
          </p:nvPr>
        </p:nvSpPr>
        <p:spPr>
          <a:xfrm>
            <a:off x="326571" y="496389"/>
            <a:ext cx="6970341" cy="6022268"/>
          </a:xfrm>
        </p:spPr>
        <p:txBody>
          <a:bodyPr/>
          <a:lstStyle>
            <a:lvl1pPr marL="0" indent="0">
              <a:buFont typeface="Wingdings" panose="05000000000000000000" pitchFamily="2" charset="2"/>
              <a:buNone/>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Tulisan</a:t>
            </a:r>
            <a:endParaRPr lang="en-US" dirty="0"/>
          </a:p>
        </p:txBody>
      </p:sp>
      <p:grpSp>
        <p:nvGrpSpPr>
          <p:cNvPr id="12" name="Group 11">
            <a:extLst>
              <a:ext uri="{FF2B5EF4-FFF2-40B4-BE49-F238E27FC236}">
                <a16:creationId xmlns:a16="http://schemas.microsoft.com/office/drawing/2014/main" xmlns="" id="{6CB640A9-E75A-4093-9667-ABD2E89C2AD7}"/>
              </a:ext>
            </a:extLst>
          </p:cNvPr>
          <p:cNvGrpSpPr/>
          <p:nvPr userDrawn="1"/>
        </p:nvGrpSpPr>
        <p:grpSpPr>
          <a:xfrm>
            <a:off x="7418768" y="6522818"/>
            <a:ext cx="1725232" cy="335186"/>
            <a:chOff x="7418768" y="6522818"/>
            <a:chExt cx="1725232" cy="335186"/>
          </a:xfrm>
        </p:grpSpPr>
        <p:sp>
          <p:nvSpPr>
            <p:cNvPr id="13" name="Rectangle 12">
              <a:extLst>
                <a:ext uri="{FF2B5EF4-FFF2-40B4-BE49-F238E27FC236}">
                  <a16:creationId xmlns:a16="http://schemas.microsoft.com/office/drawing/2014/main" xmlns="" id="{262ED595-A960-4EC6-A66D-72370EA79B32}"/>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a16="http://schemas.microsoft.com/office/drawing/2014/main" xmlns="" id="{B6C5A0C2-4FFC-43FE-AF3C-49817869F3D9}"/>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889234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3767F55E-A8D4-4080-A68C-7A89EBC25F20}"/>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a16="http://schemas.microsoft.com/office/drawing/2014/main" xmlns="" id="{3D172E93-39AD-4D63-9BA1-B8B65F6D6F1E}"/>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xmlns="" id="{E0B00AE5-724C-4F13-BE78-A3FF537246D8}"/>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7" name="Title 1"/>
          <p:cNvSpPr>
            <a:spLocks noGrp="1"/>
          </p:cNvSpPr>
          <p:nvPr>
            <p:ph type="title" hasCustomPrompt="1"/>
          </p:nvPr>
        </p:nvSpPr>
        <p:spPr>
          <a:xfrm>
            <a:off x="175263" y="116932"/>
            <a:ext cx="8778231" cy="1233036"/>
          </a:xfrm>
        </p:spPr>
        <p:txBody>
          <a:bodyPr/>
          <a:lstStyle>
            <a:lvl1pPr>
              <a:defRPr baseline="0">
                <a:latin typeface="Agency FB" panose="020B0503020202020204" pitchFamily="34" charset="0"/>
              </a:defRPr>
            </a:lvl1pPr>
          </a:lstStyle>
          <a:p>
            <a:r>
              <a:rPr lang="en-US" dirty="0"/>
              <a:t>Road Map </a:t>
            </a:r>
            <a:r>
              <a:rPr lang="en-US" dirty="0" err="1"/>
              <a:t>Presentasi</a:t>
            </a:r>
            <a:endParaRPr lang="en-US" dirty="0"/>
          </a:p>
        </p:txBody>
      </p:sp>
      <p:sp>
        <p:nvSpPr>
          <p:cNvPr id="8" name="Content Placeholder 2"/>
          <p:cNvSpPr>
            <a:spLocks noGrp="1"/>
          </p:cNvSpPr>
          <p:nvPr>
            <p:ph idx="1" hasCustomPrompt="1"/>
          </p:nvPr>
        </p:nvSpPr>
        <p:spPr>
          <a:xfrm>
            <a:off x="175269" y="1668282"/>
            <a:ext cx="8778231" cy="4854536"/>
          </a:xfrm>
        </p:spPr>
        <p:txBody>
          <a:bodyPr>
            <a:normAutofit/>
          </a:bodyPr>
          <a:lstStyle>
            <a:lvl1pPr marL="404793" indent="-404793">
              <a:buFont typeface="+mj-lt"/>
              <a:buAutoNum type="romanUcPeriod"/>
              <a:defRPr sz="3200" baseline="0"/>
            </a:lvl1pPr>
            <a:lvl2pPr marL="914354" indent="-457178">
              <a:buFont typeface="+mj-lt"/>
              <a:buAutoNum type="arabicPeriod"/>
              <a:defRPr sz="2800"/>
            </a:lvl2pPr>
            <a:lvl3pPr marL="1371532" indent="-457178">
              <a:buFont typeface="+mj-lt"/>
              <a:buAutoNum type="alphaLcPeriod"/>
              <a:defRPr sz="2400"/>
            </a:lvl3pPr>
            <a:lvl4pPr marL="1714414" indent="-342882">
              <a:buFont typeface="+mj-lt"/>
              <a:buAutoNum type="arabicParenR"/>
              <a:defRPr sz="2000"/>
            </a:lvl4pPr>
            <a:lvl5pPr marL="2171592" indent="-342882">
              <a:buFont typeface="+mj-lt"/>
              <a:buAutoNum type="alphaLcParenR"/>
              <a:defRPr sz="2000"/>
            </a:lvl5pPr>
          </a:lstStyle>
          <a:p>
            <a:pPr lvl="0"/>
            <a:r>
              <a:rPr lang="en-US" dirty="0"/>
              <a:t>Bab </a:t>
            </a:r>
          </a:p>
          <a:p>
            <a:pPr lvl="1"/>
            <a:r>
              <a:rPr lang="en-US" dirty="0"/>
              <a:t>Sub Bab</a:t>
            </a:r>
          </a:p>
          <a:p>
            <a:pPr lvl="2"/>
            <a:r>
              <a:rPr lang="en-US" dirty="0"/>
              <a:t>Sub Bab Level 2</a:t>
            </a:r>
          </a:p>
          <a:p>
            <a:pPr lvl="3"/>
            <a:r>
              <a:rPr lang="en-US" dirty="0"/>
              <a:t>Sub Bab Level 3</a:t>
            </a:r>
          </a:p>
          <a:p>
            <a:pPr lvl="4"/>
            <a:r>
              <a:rPr lang="en-US" dirty="0"/>
              <a:t>Sub Bab level 4</a:t>
            </a:r>
          </a:p>
        </p:txBody>
      </p:sp>
      <p:sp>
        <p:nvSpPr>
          <p:cNvPr id="9" name="Rectangle 8"/>
          <p:cNvSpPr/>
          <p:nvPr userDrawn="1"/>
        </p:nvSpPr>
        <p:spPr>
          <a:xfrm>
            <a:off x="1" y="1391516"/>
            <a:ext cx="8953493" cy="245502"/>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18140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1851" y="1120463"/>
            <a:ext cx="7410449" cy="2308538"/>
          </a:xfrm>
        </p:spPr>
        <p:txBody>
          <a:bodyPr anchor="b">
            <a:normAutofit/>
          </a:bodyPr>
          <a:lstStyle>
            <a:lvl1pPr>
              <a:defRPr sz="5000">
                <a:latin typeface="Agency FB" panose="020B0503020202020204" pitchFamily="34" charset="0"/>
              </a:defRPr>
            </a:lvl1pPr>
          </a:lstStyle>
          <a:p>
            <a:r>
              <a:rPr lang="en-US" dirty="0"/>
              <a:t>Bab</a:t>
            </a:r>
          </a:p>
        </p:txBody>
      </p:sp>
      <p:sp>
        <p:nvSpPr>
          <p:cNvPr id="9" name="Text Placeholder 2"/>
          <p:cNvSpPr>
            <a:spLocks noGrp="1"/>
          </p:cNvSpPr>
          <p:nvPr>
            <p:ph type="body" idx="1"/>
          </p:nvPr>
        </p:nvSpPr>
        <p:spPr>
          <a:xfrm>
            <a:off x="831851" y="3541690"/>
            <a:ext cx="7410449" cy="2547973"/>
          </a:xfrm>
        </p:spPr>
        <p:txBody>
          <a:bodyPr>
            <a:normAutofit/>
          </a:bodyPr>
          <a:lstStyle>
            <a:lvl1pPr marL="0" indent="0">
              <a:buNone/>
              <a:defRPr sz="2800">
                <a:solidFill>
                  <a:schemeClr val="tx1">
                    <a:tint val="75000"/>
                  </a:schemeClr>
                </a:solidFill>
                <a:latin typeface="Agency FB" panose="020B0503020202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grpSp>
        <p:nvGrpSpPr>
          <p:cNvPr id="12" name="Group 11">
            <a:extLst>
              <a:ext uri="{FF2B5EF4-FFF2-40B4-BE49-F238E27FC236}">
                <a16:creationId xmlns:a16="http://schemas.microsoft.com/office/drawing/2014/main" xmlns="" id="{339DAB42-6B87-4E41-8A58-64139319C82D}"/>
              </a:ext>
            </a:extLst>
          </p:cNvPr>
          <p:cNvGrpSpPr/>
          <p:nvPr userDrawn="1"/>
        </p:nvGrpSpPr>
        <p:grpSpPr>
          <a:xfrm>
            <a:off x="7418768" y="6522814"/>
            <a:ext cx="1725232" cy="335186"/>
            <a:chOff x="7418768" y="6522818"/>
            <a:chExt cx="1725232" cy="335186"/>
          </a:xfrm>
        </p:grpSpPr>
        <p:sp>
          <p:nvSpPr>
            <p:cNvPr id="13" name="Rectangle 12">
              <a:extLst>
                <a:ext uri="{FF2B5EF4-FFF2-40B4-BE49-F238E27FC236}">
                  <a16:creationId xmlns:a16="http://schemas.microsoft.com/office/drawing/2014/main" xmlns="" id="{22EF7F0A-8D0E-4B48-9292-DB29D3890617}"/>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a16="http://schemas.microsoft.com/office/drawing/2014/main" xmlns="" id="{4E488A89-9A6A-43B3-8B27-1C5F834123EA}"/>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5014263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5AEF91FE-CE08-4C64-9D1A-BF086DAC22E9}"/>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a16="http://schemas.microsoft.com/office/drawing/2014/main" xmlns="" id="{F36587F9-4489-4F31-A201-9E603A9EFA33}"/>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xmlns="" id="{57D842AC-AEF0-446E-9DFB-E136E63032D2}"/>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2" name="Title 1"/>
          <p:cNvSpPr>
            <a:spLocks noGrp="1"/>
          </p:cNvSpPr>
          <p:nvPr>
            <p:ph type="title" hasCustomPrompt="1"/>
          </p:nvPr>
        </p:nvSpPr>
        <p:spPr>
          <a:xfrm>
            <a:off x="476251" y="116943"/>
            <a:ext cx="8319407" cy="1325563"/>
          </a:xfrm>
        </p:spPr>
        <p:txBody>
          <a:bodyPr/>
          <a:lstStyle>
            <a:lvl1pPr>
              <a:defRPr b="1">
                <a:latin typeface="Agency FB" panose="020B0503020202020204" pitchFamily="34" charset="0"/>
              </a:defRPr>
            </a:lvl1pPr>
          </a:lstStyle>
          <a:p>
            <a:r>
              <a:rPr lang="en-US" dirty="0"/>
              <a:t>Bab L1/ L2 / L3</a:t>
            </a:r>
          </a:p>
        </p:txBody>
      </p:sp>
      <p:sp>
        <p:nvSpPr>
          <p:cNvPr id="3" name="Content Placeholder 2"/>
          <p:cNvSpPr>
            <a:spLocks noGrp="1"/>
          </p:cNvSpPr>
          <p:nvPr>
            <p:ph idx="1" hasCustomPrompt="1"/>
          </p:nvPr>
        </p:nvSpPr>
        <p:spPr>
          <a:xfrm>
            <a:off x="476251" y="1658982"/>
            <a:ext cx="8319406" cy="4859675"/>
          </a:xfrm>
        </p:spPr>
        <p:txBody>
          <a:bodyPr/>
          <a:lstStyle>
            <a:lvl1pPr marL="457178" indent="-457178">
              <a:buFont typeface="Wingdings" panose="05000000000000000000" pitchFamily="2" charset="2"/>
              <a:buChar char="q"/>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Teks</a:t>
            </a:r>
            <a:endParaRPr lang="en-US" dirty="0"/>
          </a:p>
        </p:txBody>
      </p:sp>
      <p:sp>
        <p:nvSpPr>
          <p:cNvPr id="4" name="Rectangle 3"/>
          <p:cNvSpPr/>
          <p:nvPr userDrawn="1"/>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236965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gency FB" panose="020B0503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FB9DA3F-8434-43A2-B13E-27033331DD8C}" type="datetimeFigureOut">
              <a:rPr lang="en-US"/>
              <a:pPr>
                <a:defRPr/>
              </a:pPr>
              <a:t>2/25/2019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F5E724-E132-4238-830F-097572C7F65A}" type="slidenum">
              <a:rPr lang="en-US"/>
              <a:pPr>
                <a:defRPr/>
              </a:pPr>
              <a:t>‹#›</a:t>
            </a:fld>
            <a:endParaRPr lang="en-US"/>
          </a:p>
        </p:txBody>
      </p:sp>
      <p:sp>
        <p:nvSpPr>
          <p:cNvPr id="7" name="Rectangle 6"/>
          <p:cNvSpPr/>
          <p:nvPr userDrawn="1"/>
        </p:nvSpPr>
        <p:spPr>
          <a:xfrm>
            <a:off x="195423" y="365125"/>
            <a:ext cx="309707" cy="132556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96144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d-ID"/>
              <a:t>2017</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ABF6-CC33-4333-ADC2-3645AF387021}" type="slidenum">
              <a:rPr lang="en-US" smtClean="0"/>
              <a:t>‹#›</a:t>
            </a:fld>
            <a:endParaRPr lang="en-US"/>
          </a:p>
        </p:txBody>
      </p:sp>
    </p:spTree>
    <p:extLst>
      <p:ext uri="{BB962C8B-B14F-4D97-AF65-F5344CB8AC3E}">
        <p14:creationId xmlns:p14="http://schemas.microsoft.com/office/powerpoint/2010/main" val="269703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0.png"/><Relationship Id="rId5" Type="http://schemas.openxmlformats.org/officeDocument/2006/relationships/oleObject" Target="../embeddings/oleObject1.bin"/><Relationship Id="rId4" Type="http://schemas.openxmlformats.org/officeDocument/2006/relationships/image" Target="../media/image52.jpeg"/></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hyperlink" Target="http://pjjaptikom.id/lms/mod/resource/view.php?id=2498" TargetMode="Externa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hyperlink" Target="mailto:doniaft@gmail.com" TargetMode="Externa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38.xml"/><Relationship Id="rId3" Type="http://schemas.openxmlformats.org/officeDocument/2006/relationships/slide" Target="slide32.xml"/><Relationship Id="rId7" Type="http://schemas.openxmlformats.org/officeDocument/2006/relationships/slide" Target="slide136.xml"/><Relationship Id="rId2" Type="http://schemas.openxmlformats.org/officeDocument/2006/relationships/slide" Target="slide5.xml"/><Relationship Id="rId1" Type="http://schemas.openxmlformats.org/officeDocument/2006/relationships/slideLayout" Target="../slideLayouts/slideLayout3.xml"/><Relationship Id="rId6" Type="http://schemas.openxmlformats.org/officeDocument/2006/relationships/slide" Target="slide134.xml"/><Relationship Id="rId5" Type="http://schemas.openxmlformats.org/officeDocument/2006/relationships/slide" Target="slide126.xml"/><Relationship Id="rId4" Type="http://schemas.openxmlformats.org/officeDocument/2006/relationships/slide" Target="slide7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8650" y="4450177"/>
            <a:ext cx="7886700" cy="1655762"/>
          </a:xfrm>
        </p:spPr>
        <p:txBody>
          <a:bodyPr/>
          <a:lstStyle/>
          <a:p>
            <a:pPr>
              <a:lnSpc>
                <a:spcPct val="80000"/>
              </a:lnSpc>
              <a:spcBef>
                <a:spcPts val="0"/>
              </a:spcBef>
            </a:pPr>
            <a:r>
              <a:rPr lang="id-ID" sz="3200" dirty="0" smtClean="0"/>
              <a:t>Doni Abdul Fatah</a:t>
            </a:r>
          </a:p>
          <a:p>
            <a:pPr>
              <a:lnSpc>
                <a:spcPct val="80000"/>
              </a:lnSpc>
              <a:spcBef>
                <a:spcPts val="0"/>
              </a:spcBef>
            </a:pPr>
            <a:r>
              <a:rPr lang="id-ID" sz="3200" dirty="0" smtClean="0">
                <a:solidFill>
                  <a:schemeClr val="bg2">
                    <a:lumMod val="50000"/>
                  </a:schemeClr>
                </a:solidFill>
              </a:rPr>
              <a:t>github.com/doniaft</a:t>
            </a:r>
            <a:endParaRPr lang="id-ID" sz="3200" dirty="0" smtClean="0"/>
          </a:p>
          <a:p>
            <a:pPr>
              <a:lnSpc>
                <a:spcPct val="80000"/>
              </a:lnSpc>
              <a:spcBef>
                <a:spcPts val="0"/>
              </a:spcBef>
            </a:pPr>
            <a:r>
              <a:rPr lang="id-ID" dirty="0" smtClean="0">
                <a:solidFill>
                  <a:schemeClr val="bg1">
                    <a:lumMod val="65000"/>
                  </a:schemeClr>
                </a:solidFill>
              </a:rPr>
              <a:t>Universitas Trunojoyo Madura</a:t>
            </a:r>
            <a:endParaRPr lang="en-US" dirty="0"/>
          </a:p>
        </p:txBody>
      </p:sp>
      <p:sp>
        <p:nvSpPr>
          <p:cNvPr id="7" name="Title 1"/>
          <p:cNvSpPr>
            <a:spLocks noGrp="1"/>
          </p:cNvSpPr>
          <p:nvPr>
            <p:ph type="ctrTitle"/>
          </p:nvPr>
        </p:nvSpPr>
        <p:spPr>
          <a:xfrm>
            <a:off x="88900" y="2062163"/>
            <a:ext cx="8966200" cy="1396785"/>
          </a:xfrm>
        </p:spPr>
        <p:txBody>
          <a:bodyPr>
            <a:normAutofit/>
          </a:bodyPr>
          <a:lstStyle/>
          <a:p>
            <a:r>
              <a:rPr lang="id-ID" sz="4300" dirty="0" smtClean="0">
                <a:solidFill>
                  <a:schemeClr val="tx1">
                    <a:lumMod val="50000"/>
                    <a:lumOff val="50000"/>
                  </a:schemeClr>
                </a:solidFill>
              </a:rPr>
              <a:t>INTERAKSI MANUSIA DAN KOMPUTER</a:t>
            </a:r>
            <a:r>
              <a:rPr lang="en-US" sz="5900" dirty="0">
                <a:solidFill>
                  <a:prstClr val="black"/>
                </a:solidFill>
              </a:rPr>
              <a:t/>
            </a:r>
            <a:br>
              <a:rPr lang="en-US" sz="5900" dirty="0">
                <a:solidFill>
                  <a:prstClr val="black"/>
                </a:solidFill>
              </a:rPr>
            </a:br>
            <a:r>
              <a:rPr lang="id-ID" sz="3600" dirty="0" smtClean="0">
                <a:solidFill>
                  <a:srgbClr val="0070C0"/>
                </a:solidFill>
              </a:rPr>
              <a:t>03. </a:t>
            </a:r>
            <a:r>
              <a:rPr lang="id-ID" sz="3600" dirty="0" smtClean="0">
                <a:solidFill>
                  <a:srgbClr val="0070C0"/>
                </a:solidFill>
              </a:rPr>
              <a:t>RAGAM DIALOG</a:t>
            </a:r>
            <a:endParaRPr lang="en-US" sz="3600" dirty="0">
              <a:solidFill>
                <a:srgbClr val="0070C0"/>
              </a:solidFill>
            </a:endParaRPr>
          </a:p>
        </p:txBody>
      </p:sp>
    </p:spTree>
    <p:extLst>
      <p:ext uri="{BB962C8B-B14F-4D97-AF65-F5344CB8AC3E}">
        <p14:creationId xmlns:p14="http://schemas.microsoft.com/office/powerpoint/2010/main" val="507053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marL="444500" indent="-444500" algn="just">
              <a:defRPr/>
            </a:pPr>
            <a:r>
              <a:rPr lang="en-US" sz="2500" b="1" dirty="0" err="1" smtClean="0"/>
              <a:t>Peralatan</a:t>
            </a:r>
            <a:r>
              <a:rPr lang="id-ID" sz="2500" b="1" dirty="0"/>
              <a:t>/sistem </a:t>
            </a:r>
            <a:r>
              <a:rPr lang="id-ID" sz="2500" b="1" dirty="0" smtClean="0"/>
              <a:t>didesain memperhatikan</a:t>
            </a:r>
            <a:r>
              <a:rPr lang="id-ID" sz="2500" dirty="0" smtClean="0"/>
              <a:t> dan </a:t>
            </a:r>
            <a:r>
              <a:rPr lang="id-ID" sz="2500" b="1" dirty="0"/>
              <a:t>menghargai pekerjaan </a:t>
            </a:r>
            <a:r>
              <a:rPr lang="id-ID" sz="2500" b="1" dirty="0" smtClean="0"/>
              <a:t>orang sehari-hari</a:t>
            </a:r>
          </a:p>
          <a:p>
            <a:pPr marL="444500" indent="-444500" algn="just">
              <a:defRPr/>
            </a:pPr>
            <a:r>
              <a:rPr lang="en-US" sz="2500" b="1" dirty="0" err="1"/>
              <a:t>Tidak</a:t>
            </a:r>
            <a:r>
              <a:rPr lang="en-US" sz="2500" b="1" dirty="0"/>
              <a:t> </a:t>
            </a:r>
            <a:r>
              <a:rPr lang="en-US" sz="2500" b="1" dirty="0" err="1"/>
              <a:t>semua</a:t>
            </a:r>
            <a:r>
              <a:rPr lang="en-US" sz="2500" b="1" dirty="0"/>
              <a:t> </a:t>
            </a:r>
            <a:r>
              <a:rPr lang="en-US" sz="2500" b="1" dirty="0" err="1"/>
              <a:t>desain</a:t>
            </a:r>
            <a:r>
              <a:rPr lang="en-US" sz="2500" b="1" dirty="0"/>
              <a:t> </a:t>
            </a:r>
            <a:r>
              <a:rPr lang="id-ID" sz="2500" dirty="0" smtClean="0"/>
              <a:t>sesuai</a:t>
            </a:r>
            <a:r>
              <a:rPr lang="en-US" sz="2500" dirty="0" smtClean="0"/>
              <a:t> </a:t>
            </a:r>
            <a:r>
              <a:rPr lang="en-US" sz="2500" b="1" dirty="0" err="1"/>
              <a:t>intuisi</a:t>
            </a:r>
            <a:r>
              <a:rPr lang="en-US" sz="2500" b="1" dirty="0"/>
              <a:t> </a:t>
            </a:r>
            <a:r>
              <a:rPr lang="en-US" sz="2500" b="1" dirty="0" err="1"/>
              <a:t>dan</a:t>
            </a:r>
            <a:r>
              <a:rPr lang="en-US" sz="2500" b="1" dirty="0"/>
              <a:t> </a:t>
            </a:r>
            <a:r>
              <a:rPr lang="en-US" sz="2500" b="1" dirty="0" err="1"/>
              <a:t>sulit</a:t>
            </a:r>
            <a:r>
              <a:rPr lang="en-US" sz="2500" b="1" dirty="0"/>
              <a:t> </a:t>
            </a:r>
            <a:r>
              <a:rPr lang="en-US" sz="2500" dirty="0" err="1" smtClean="0"/>
              <a:t>membuat</a:t>
            </a:r>
            <a:r>
              <a:rPr lang="en-US" sz="2500" dirty="0" smtClean="0"/>
              <a:t> </a:t>
            </a:r>
            <a:r>
              <a:rPr lang="en-US" sz="2500" b="1" dirty="0" err="1"/>
              <a:t>desain</a:t>
            </a:r>
            <a:r>
              <a:rPr lang="en-US" sz="2500" b="1" dirty="0"/>
              <a:t> </a:t>
            </a:r>
            <a:r>
              <a:rPr lang="en-US" sz="2500" b="1" dirty="0" err="1" smtClean="0"/>
              <a:t>sistem</a:t>
            </a:r>
            <a:r>
              <a:rPr lang="id-ID" sz="2500" b="1" dirty="0" smtClean="0"/>
              <a:t> </a:t>
            </a:r>
            <a:r>
              <a:rPr lang="en-US" sz="2500" b="1" dirty="0" err="1" smtClean="0"/>
              <a:t>konsisten</a:t>
            </a:r>
            <a:r>
              <a:rPr lang="en-US" sz="2500" b="1" dirty="0" smtClean="0"/>
              <a:t> </a:t>
            </a:r>
            <a:r>
              <a:rPr lang="en-US" sz="2500" dirty="0" err="1"/>
              <a:t>dan</a:t>
            </a:r>
            <a:r>
              <a:rPr lang="en-US" sz="2500" dirty="0"/>
              <a:t> </a:t>
            </a:r>
            <a:r>
              <a:rPr lang="en-US" sz="2500" b="1" dirty="0" err="1"/>
              <a:t>handal</a:t>
            </a:r>
            <a:r>
              <a:rPr lang="en-US" sz="2500" dirty="0"/>
              <a:t> </a:t>
            </a:r>
            <a:r>
              <a:rPr lang="en-US" sz="2500" dirty="0" err="1" smtClean="0"/>
              <a:t>untuk</a:t>
            </a:r>
            <a:r>
              <a:rPr lang="en-US" sz="2500" dirty="0" smtClean="0"/>
              <a:t> </a:t>
            </a:r>
            <a:r>
              <a:rPr lang="en-US" sz="2500" b="1" dirty="0" err="1"/>
              <a:t>menangani</a:t>
            </a:r>
            <a:r>
              <a:rPr lang="en-US" sz="2500" b="1" dirty="0"/>
              <a:t> </a:t>
            </a:r>
            <a:r>
              <a:rPr lang="en-US" sz="2500" b="1" dirty="0" err="1"/>
              <a:t>semua</a:t>
            </a:r>
            <a:r>
              <a:rPr lang="en-US" sz="2500" b="1" dirty="0"/>
              <a:t> </a:t>
            </a:r>
            <a:r>
              <a:rPr lang="en-US" sz="2500" b="1" dirty="0" err="1"/>
              <a:t>perilaku</a:t>
            </a:r>
            <a:r>
              <a:rPr lang="en-US" sz="2500" b="1" dirty="0"/>
              <a:t> </a:t>
            </a:r>
            <a:r>
              <a:rPr lang="en-US" sz="2500" b="1" dirty="0" err="1"/>
              <a:t>pengguna</a:t>
            </a:r>
            <a:r>
              <a:rPr lang="en-US" sz="2500" b="1" dirty="0"/>
              <a:t> </a:t>
            </a:r>
            <a:r>
              <a:rPr lang="en-US" sz="2500" b="1" dirty="0" smtClean="0"/>
              <a:t>yang </a:t>
            </a:r>
            <a:r>
              <a:rPr lang="en-US" sz="2500" b="1" dirty="0" err="1" smtClean="0"/>
              <a:t>ceroboh</a:t>
            </a:r>
            <a:r>
              <a:rPr lang="en-US" sz="2500" dirty="0" smtClean="0"/>
              <a:t>.</a:t>
            </a:r>
            <a:endParaRPr lang="id-ID" sz="2500" dirty="0" smtClean="0"/>
          </a:p>
          <a:p>
            <a:pPr marL="444500" indent="-444500" algn="just">
              <a:defRPr/>
            </a:pPr>
            <a:r>
              <a:rPr lang="sv-SE" sz="2500" b="1" dirty="0"/>
              <a:t>Antarmuka </a:t>
            </a:r>
            <a:r>
              <a:rPr lang="sv-SE" sz="2500" b="1" dirty="0" smtClean="0"/>
              <a:t>≠</a:t>
            </a:r>
            <a:r>
              <a:rPr lang="id-ID" sz="2500" dirty="0" smtClean="0"/>
              <a:t> </a:t>
            </a:r>
            <a:r>
              <a:rPr lang="sv-SE" sz="2500" b="1" dirty="0" smtClean="0"/>
              <a:t>akhir</a:t>
            </a:r>
            <a:r>
              <a:rPr lang="sv-SE" sz="2500" dirty="0" smtClean="0"/>
              <a:t> harus </a:t>
            </a:r>
            <a:r>
              <a:rPr lang="sv-SE" sz="2500" dirty="0"/>
              <a:t>dikembangkan </a:t>
            </a:r>
            <a:r>
              <a:rPr lang="sv-SE" sz="2500" dirty="0" smtClean="0"/>
              <a:t>secara</a:t>
            </a:r>
            <a:r>
              <a:rPr lang="id-ID" sz="2500" dirty="0" smtClean="0"/>
              <a:t> </a:t>
            </a:r>
            <a:r>
              <a:rPr lang="sv-SE" sz="2500" b="1" dirty="0" smtClean="0"/>
              <a:t>integral </a:t>
            </a:r>
            <a:r>
              <a:rPr lang="sv-SE" sz="2500" b="1" dirty="0"/>
              <a:t>dengan keseluruhan </a:t>
            </a:r>
            <a:r>
              <a:rPr lang="sv-SE" sz="2500" b="1" dirty="0" smtClean="0"/>
              <a:t>sistem</a:t>
            </a:r>
            <a:endParaRPr lang="id-ID" sz="2500" b="1" dirty="0" smtClean="0"/>
          </a:p>
          <a:p>
            <a:pPr marL="444500" indent="-444500" algn="just">
              <a:defRPr/>
            </a:pPr>
            <a:r>
              <a:rPr lang="id-ID" sz="2500" b="1" dirty="0" smtClean="0"/>
              <a:t>T</a:t>
            </a:r>
            <a:r>
              <a:rPr lang="en-US" sz="2500" b="1" dirty="0" err="1" smtClean="0"/>
              <a:t>ak</a:t>
            </a:r>
            <a:r>
              <a:rPr lang="en-US" sz="2500" b="1" dirty="0" smtClean="0"/>
              <a:t> </a:t>
            </a:r>
            <a:r>
              <a:rPr lang="en-US" sz="2500" b="1" dirty="0" err="1"/>
              <a:t>sekedar</a:t>
            </a:r>
            <a:r>
              <a:rPr lang="en-US" sz="2500" b="1" dirty="0"/>
              <a:t> </a:t>
            </a:r>
            <a:r>
              <a:rPr lang="en-US" sz="2500" dirty="0" err="1"/>
              <a:t>menampilkan</a:t>
            </a:r>
            <a:r>
              <a:rPr lang="en-US" sz="2500" dirty="0"/>
              <a:t> </a:t>
            </a:r>
            <a:r>
              <a:rPr lang="en-US" sz="2500" b="1" dirty="0"/>
              <a:t>“</a:t>
            </a:r>
            <a:r>
              <a:rPr lang="en-US" sz="2500" b="1" dirty="0" err="1"/>
              <a:t>wajah</a:t>
            </a:r>
            <a:r>
              <a:rPr lang="en-US" sz="2500" b="1" dirty="0"/>
              <a:t> yang </a:t>
            </a:r>
            <a:r>
              <a:rPr lang="en-US" sz="2500" b="1" dirty="0" err="1"/>
              <a:t>cantik</a:t>
            </a:r>
            <a:r>
              <a:rPr lang="en-US" sz="2500" b="1" dirty="0"/>
              <a:t>” </a:t>
            </a:r>
            <a:r>
              <a:rPr lang="en-US" sz="2500" dirty="0" err="1"/>
              <a:t>dalam</a:t>
            </a:r>
            <a:r>
              <a:rPr lang="en-US" sz="2500" dirty="0"/>
              <a:t> </a:t>
            </a:r>
            <a:r>
              <a:rPr lang="en-US" sz="2500" dirty="0" err="1"/>
              <a:t>tampilannya</a:t>
            </a:r>
            <a:r>
              <a:rPr lang="en-US" sz="2500" dirty="0"/>
              <a:t> </a:t>
            </a:r>
            <a:r>
              <a:rPr lang="en-US" sz="2500" b="1" dirty="0" err="1" smtClean="0"/>
              <a:t>namun</a:t>
            </a:r>
            <a:r>
              <a:rPr lang="en-US" sz="2500" b="1" dirty="0" smtClean="0"/>
              <a:t> </a:t>
            </a:r>
            <a:r>
              <a:rPr lang="en-US" sz="2500" b="1" dirty="0" err="1" smtClean="0"/>
              <a:t>harus</a:t>
            </a:r>
            <a:r>
              <a:rPr lang="id-ID" sz="2500" b="1" dirty="0" smtClean="0"/>
              <a:t> </a:t>
            </a:r>
            <a:r>
              <a:rPr lang="en-US" sz="2500" b="1" dirty="0" err="1" smtClean="0"/>
              <a:t>mendukung</a:t>
            </a:r>
            <a:r>
              <a:rPr lang="en-US" sz="2500" b="1" dirty="0" smtClean="0"/>
              <a:t> </a:t>
            </a:r>
            <a:r>
              <a:rPr lang="en-US" sz="2500" b="1" dirty="0" err="1"/>
              <a:t>tugas-tugas</a:t>
            </a:r>
            <a:r>
              <a:rPr lang="en-US" sz="2500" b="1" dirty="0"/>
              <a:t> yang </a:t>
            </a:r>
            <a:r>
              <a:rPr lang="en-US" sz="2500" b="1" dirty="0" err="1"/>
              <a:t>benar-benar</a:t>
            </a:r>
            <a:r>
              <a:rPr lang="en-US" sz="2500" b="1" dirty="0"/>
              <a:t> </a:t>
            </a:r>
            <a:r>
              <a:rPr lang="en-US" sz="2500" b="1" dirty="0" err="1"/>
              <a:t>diinginkan</a:t>
            </a:r>
            <a:r>
              <a:rPr lang="en-US" sz="2500" b="1" dirty="0"/>
              <a:t> orang </a:t>
            </a:r>
            <a:r>
              <a:rPr lang="en-US" sz="2500" b="1" dirty="0" err="1"/>
              <a:t>untuk</a:t>
            </a:r>
            <a:r>
              <a:rPr lang="en-US" sz="2500" b="1" dirty="0"/>
              <a:t> </a:t>
            </a:r>
            <a:r>
              <a:rPr lang="en-US" sz="2500" b="1" dirty="0" err="1"/>
              <a:t>dikerjakan</a:t>
            </a:r>
            <a:r>
              <a:rPr lang="en-US" sz="2500" dirty="0"/>
              <a:t>, </a:t>
            </a:r>
            <a:r>
              <a:rPr lang="en-US" sz="2500" dirty="0" err="1"/>
              <a:t>dan</a:t>
            </a:r>
            <a:r>
              <a:rPr lang="en-US" sz="2500" dirty="0"/>
              <a:t> </a:t>
            </a:r>
            <a:r>
              <a:rPr lang="en-US" sz="2500" b="1" dirty="0" err="1" smtClean="0"/>
              <a:t>memaafkan</a:t>
            </a:r>
            <a:r>
              <a:rPr lang="en-US" sz="2500" b="1" dirty="0" smtClean="0"/>
              <a:t> </a:t>
            </a:r>
            <a:r>
              <a:rPr lang="en-US" sz="2500" b="1" dirty="0" err="1"/>
              <a:t>kesalahan</a:t>
            </a:r>
            <a:r>
              <a:rPr lang="en-US" sz="2500" dirty="0"/>
              <a:t> </a:t>
            </a:r>
            <a:r>
              <a:rPr lang="en-US" sz="2500" dirty="0" err="1"/>
              <a:t>akibat</a:t>
            </a:r>
            <a:r>
              <a:rPr lang="en-US" sz="2500" dirty="0"/>
              <a:t> </a:t>
            </a:r>
            <a:r>
              <a:rPr lang="en-US" sz="2500" b="1" dirty="0" err="1"/>
              <a:t>kecerobohan</a:t>
            </a:r>
            <a:r>
              <a:rPr lang="en-US" sz="2500" dirty="0" smtClean="0"/>
              <a:t>.</a:t>
            </a:r>
            <a:endParaRPr lang="id-ID" sz="2500" dirty="0" smtClean="0"/>
          </a:p>
          <a:p>
            <a:pPr marL="444500" indent="-444500" algn="just">
              <a:defRPr/>
            </a:pPr>
            <a:r>
              <a:rPr lang="en-US" sz="2500" b="1" dirty="0" err="1"/>
              <a:t>Desainer</a:t>
            </a:r>
            <a:r>
              <a:rPr lang="en-US" sz="2500" b="1" dirty="0"/>
              <a:t> </a:t>
            </a:r>
            <a:r>
              <a:rPr lang="en-US" sz="2500" b="1" dirty="0" err="1"/>
              <a:t>dan</a:t>
            </a:r>
            <a:r>
              <a:rPr lang="en-US" sz="2500" b="1" dirty="0"/>
              <a:t> </a:t>
            </a:r>
            <a:r>
              <a:rPr lang="en-US" sz="2500" b="1" dirty="0" err="1"/>
              <a:t>produsen</a:t>
            </a:r>
            <a:r>
              <a:rPr lang="en-US" sz="2500" b="1" dirty="0"/>
              <a:t> </a:t>
            </a:r>
            <a:r>
              <a:rPr lang="en-US" sz="2500" b="1" dirty="0" err="1"/>
              <a:t>tak</a:t>
            </a:r>
            <a:r>
              <a:rPr lang="en-US" sz="2500" b="1" dirty="0"/>
              <a:t> </a:t>
            </a:r>
            <a:r>
              <a:rPr lang="en-US" sz="2500" b="1" dirty="0" err="1"/>
              <a:t>dapat</a:t>
            </a:r>
            <a:r>
              <a:rPr lang="en-US" sz="2500" dirty="0"/>
              <a:t> </a:t>
            </a:r>
            <a:r>
              <a:rPr lang="en-US" sz="2500" dirty="0" err="1"/>
              <a:t>lagi</a:t>
            </a:r>
            <a:r>
              <a:rPr lang="en-US" sz="2500" dirty="0"/>
              <a:t> </a:t>
            </a:r>
            <a:r>
              <a:rPr lang="en-US" sz="2500" b="1" dirty="0" err="1"/>
              <a:t>mengabaikan</a:t>
            </a:r>
            <a:r>
              <a:rPr lang="en-US" sz="2500" dirty="0"/>
              <a:t> para </a:t>
            </a:r>
            <a:r>
              <a:rPr lang="en-US" sz="2500" b="1" dirty="0" err="1" smtClean="0"/>
              <a:t>konsumen</a:t>
            </a:r>
            <a:r>
              <a:rPr lang="en-US" sz="2500" b="1" dirty="0" smtClean="0"/>
              <a:t>/</a:t>
            </a:r>
            <a:r>
              <a:rPr lang="en-US" sz="2500" b="1" dirty="0" err="1" smtClean="0"/>
              <a:t>penggunanya</a:t>
            </a:r>
            <a:r>
              <a:rPr lang="en-US" sz="2500" dirty="0"/>
              <a:t>. </a:t>
            </a:r>
          </a:p>
        </p:txBody>
      </p:sp>
    </p:spTree>
    <p:extLst>
      <p:ext uri="{BB962C8B-B14F-4D97-AF65-F5344CB8AC3E}">
        <p14:creationId xmlns:p14="http://schemas.microsoft.com/office/powerpoint/2010/main" val="30539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Keuntungan</a:t>
            </a:r>
            <a:r>
              <a:rPr lang="en-US" dirty="0" smtClean="0"/>
              <a:t> </a:t>
            </a:r>
            <a:r>
              <a:rPr lang="en-US" dirty="0" err="1" smtClean="0"/>
              <a:t>dan</a:t>
            </a:r>
            <a:r>
              <a:rPr lang="en-US" dirty="0" smtClean="0"/>
              <a:t> </a:t>
            </a:r>
            <a:r>
              <a:rPr lang="en-US" dirty="0" err="1" smtClean="0"/>
              <a:t>kerugian</a:t>
            </a:r>
            <a:r>
              <a:rPr lang="en-US" dirty="0" smtClean="0"/>
              <a:t> menu</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3752" y="1825624"/>
            <a:ext cx="8490697" cy="3553199"/>
          </a:xfrm>
          <a:prstGeom prst="rect">
            <a:avLst/>
          </a:prstGeom>
        </p:spPr>
      </p:pic>
    </p:spTree>
    <p:extLst>
      <p:ext uri="{BB962C8B-B14F-4D97-AF65-F5344CB8AC3E}">
        <p14:creationId xmlns:p14="http://schemas.microsoft.com/office/powerpoint/2010/main" val="35736979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MENU DIALOG</a:t>
            </a:r>
            <a:endParaRPr lang="en-US" b="1" dirty="0"/>
          </a:p>
        </p:txBody>
      </p:sp>
      <p:sp>
        <p:nvSpPr>
          <p:cNvPr id="3" name="Content Placeholder 2"/>
          <p:cNvSpPr>
            <a:spLocks noGrp="1"/>
          </p:cNvSpPr>
          <p:nvPr>
            <p:ph idx="1"/>
          </p:nvPr>
        </p:nvSpPr>
        <p:spPr/>
        <p:txBody>
          <a:bodyPr/>
          <a:lstStyle/>
          <a:p>
            <a:pPr algn="just"/>
            <a:r>
              <a:rPr lang="sv-SE" dirty="0"/>
              <a:t>Dalam mendesain menu, perlu diperhatikan jumlah item yang ada dalam tiap level menu.</a:t>
            </a:r>
          </a:p>
          <a:p>
            <a:pPr algn="just"/>
            <a:r>
              <a:rPr lang="en-US" dirty="0" err="1"/>
              <a:t>Suatu</a:t>
            </a:r>
            <a:r>
              <a:rPr lang="en-US" dirty="0"/>
              <a:t> </a:t>
            </a:r>
            <a:r>
              <a:rPr lang="en-US" dirty="0" err="1"/>
              <a:t>desain</a:t>
            </a:r>
            <a:r>
              <a:rPr lang="en-US" dirty="0"/>
              <a:t> menu </a:t>
            </a:r>
            <a:r>
              <a:rPr lang="en-US" dirty="0" err="1"/>
              <a:t>tidak</a:t>
            </a:r>
            <a:r>
              <a:rPr lang="en-US" dirty="0"/>
              <a:t> </a:t>
            </a:r>
            <a:r>
              <a:rPr lang="en-US" dirty="0" err="1"/>
              <a:t>boleh</a:t>
            </a:r>
            <a:r>
              <a:rPr lang="en-US" dirty="0"/>
              <a:t> </a:t>
            </a:r>
            <a:r>
              <a:rPr lang="en-US" dirty="0" err="1"/>
              <a:t>memiliki</a:t>
            </a:r>
            <a:r>
              <a:rPr lang="en-US" dirty="0"/>
              <a:t> </a:t>
            </a:r>
            <a:r>
              <a:rPr lang="en-US" dirty="0" err="1"/>
              <a:t>terlalu</a:t>
            </a:r>
            <a:r>
              <a:rPr lang="en-US" dirty="0"/>
              <a:t> </a:t>
            </a:r>
            <a:r>
              <a:rPr lang="en-US" dirty="0" err="1"/>
              <a:t>banyak</a:t>
            </a:r>
            <a:r>
              <a:rPr lang="en-US" dirty="0"/>
              <a:t> item </a:t>
            </a:r>
            <a:r>
              <a:rPr lang="en-US" dirty="0" err="1"/>
              <a:t>maupun</a:t>
            </a:r>
            <a:r>
              <a:rPr lang="en-US" dirty="0"/>
              <a:t> </a:t>
            </a:r>
            <a:r>
              <a:rPr lang="en-US" dirty="0" err="1"/>
              <a:t>terlalu</a:t>
            </a:r>
            <a:r>
              <a:rPr lang="en-US" dirty="0"/>
              <a:t> </a:t>
            </a:r>
            <a:r>
              <a:rPr lang="en-US" dirty="0" err="1"/>
              <a:t>banyak</a:t>
            </a:r>
            <a:r>
              <a:rPr lang="en-US" dirty="0"/>
              <a:t> level</a:t>
            </a:r>
            <a:r>
              <a:rPr lang="en-US" dirty="0" smtClean="0"/>
              <a:t>, </a:t>
            </a:r>
            <a:r>
              <a:rPr lang="en-US" dirty="0" err="1" smtClean="0"/>
              <a:t>karena</a:t>
            </a:r>
            <a:r>
              <a:rPr lang="en-US" dirty="0" smtClean="0"/>
              <a:t> </a:t>
            </a:r>
            <a:r>
              <a:rPr lang="en-US" dirty="0" err="1"/>
              <a:t>bisa</a:t>
            </a:r>
            <a:r>
              <a:rPr lang="en-US" dirty="0"/>
              <a:t> </a:t>
            </a:r>
            <a:r>
              <a:rPr lang="en-US" dirty="0" err="1"/>
              <a:t>mengurangi</a:t>
            </a:r>
            <a:r>
              <a:rPr lang="en-US" dirty="0"/>
              <a:t> </a:t>
            </a:r>
            <a:r>
              <a:rPr lang="en-US" dirty="0" err="1"/>
              <a:t>akurasi</a:t>
            </a:r>
            <a:r>
              <a:rPr lang="en-US" dirty="0"/>
              <a:t> </a:t>
            </a:r>
            <a:r>
              <a:rPr lang="en-US" dirty="0" err="1"/>
              <a:t>dan</a:t>
            </a:r>
            <a:r>
              <a:rPr lang="en-US" dirty="0"/>
              <a:t> </a:t>
            </a:r>
            <a:r>
              <a:rPr lang="en-US" dirty="0" err="1"/>
              <a:t>kecepatan</a:t>
            </a:r>
            <a:r>
              <a:rPr lang="en-US" dirty="0" smtClean="0"/>
              <a:t>.</a:t>
            </a:r>
          </a:p>
          <a:p>
            <a:pPr algn="just"/>
            <a:r>
              <a:rPr lang="en-US" dirty="0" smtClean="0"/>
              <a:t>Kiger </a:t>
            </a:r>
            <a:r>
              <a:rPr lang="en-US" dirty="0"/>
              <a:t>(1984) </a:t>
            </a:r>
            <a:r>
              <a:rPr lang="en-US" dirty="0" err="1"/>
              <a:t>menyarankan</a:t>
            </a:r>
            <a:r>
              <a:rPr lang="en-US" dirty="0"/>
              <a:t> </a:t>
            </a:r>
            <a:r>
              <a:rPr lang="en-US" dirty="0" err="1"/>
              <a:t>dalam</a:t>
            </a:r>
            <a:r>
              <a:rPr lang="en-US" dirty="0"/>
              <a:t> </a:t>
            </a:r>
            <a:r>
              <a:rPr lang="en-US" dirty="0" err="1" smtClean="0"/>
              <a:t>suatu</a:t>
            </a:r>
            <a:r>
              <a:rPr lang="en-US" dirty="0" smtClean="0"/>
              <a:t> </a:t>
            </a:r>
            <a:r>
              <a:rPr lang="en-US" dirty="0" err="1" smtClean="0"/>
              <a:t>desain</a:t>
            </a:r>
            <a:r>
              <a:rPr lang="en-US" dirty="0" smtClean="0"/>
              <a:t> </a:t>
            </a:r>
            <a:r>
              <a:rPr lang="en-US" dirty="0"/>
              <a:t>menu, </a:t>
            </a:r>
            <a:r>
              <a:rPr lang="en-US" dirty="0" err="1"/>
              <a:t>sebaiknya</a:t>
            </a:r>
            <a:r>
              <a:rPr lang="en-US" dirty="0"/>
              <a:t> </a:t>
            </a:r>
            <a:r>
              <a:rPr lang="en-US" dirty="0" err="1"/>
              <a:t>terdiri</a:t>
            </a:r>
            <a:r>
              <a:rPr lang="en-US" dirty="0"/>
              <a:t> </a:t>
            </a:r>
            <a:r>
              <a:rPr lang="en-US" dirty="0" err="1"/>
              <a:t>dari</a:t>
            </a:r>
            <a:r>
              <a:rPr lang="en-US" dirty="0"/>
              <a:t> 4-8 item </a:t>
            </a:r>
            <a:r>
              <a:rPr lang="en-US" dirty="0" err="1"/>
              <a:t>dan</a:t>
            </a:r>
            <a:r>
              <a:rPr lang="en-US" dirty="0"/>
              <a:t> 3-4 level.</a:t>
            </a:r>
          </a:p>
        </p:txBody>
      </p:sp>
    </p:spTree>
    <p:extLst>
      <p:ext uri="{BB962C8B-B14F-4D97-AF65-F5344CB8AC3E}">
        <p14:creationId xmlns:p14="http://schemas.microsoft.com/office/powerpoint/2010/main" val="24411520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DIALOG BERBASIS PENGISIAN BORANG</a:t>
            </a:r>
            <a:br>
              <a:rPr lang="id-ID" dirty="0"/>
            </a:br>
            <a:r>
              <a:rPr lang="id-ID" dirty="0" smtClean="0"/>
              <a:t>(</a:t>
            </a:r>
            <a:r>
              <a:rPr lang="en-US" dirty="0" smtClean="0"/>
              <a:t>FORM-FILLIN</a:t>
            </a:r>
            <a:r>
              <a:rPr lang="id-ID" dirty="0" smtClean="0"/>
              <a:t>)</a:t>
            </a:r>
            <a:endParaRPr lang="en-US" dirty="0"/>
          </a:p>
        </p:txBody>
      </p:sp>
      <p:sp>
        <p:nvSpPr>
          <p:cNvPr id="3" name="Content Placeholder 2"/>
          <p:cNvSpPr>
            <a:spLocks noGrp="1"/>
          </p:cNvSpPr>
          <p:nvPr>
            <p:ph idx="1"/>
          </p:nvPr>
        </p:nvSpPr>
        <p:spPr/>
        <p:txBody>
          <a:bodyPr>
            <a:normAutofit fontScale="85000" lnSpcReduction="10000"/>
          </a:bodyPr>
          <a:lstStyle/>
          <a:p>
            <a:pPr algn="just"/>
            <a:r>
              <a:rPr lang="id-ID" b="1" dirty="0"/>
              <a:t>Arti : </a:t>
            </a:r>
            <a:r>
              <a:rPr lang="id-ID" dirty="0"/>
              <a:t>Dialog dimana </a:t>
            </a:r>
            <a:r>
              <a:rPr lang="id-ID" b="1" dirty="0"/>
              <a:t>pengguna (user)</a:t>
            </a:r>
            <a:r>
              <a:rPr lang="id-ID" dirty="0"/>
              <a:t> dihadapkan ke suatu </a:t>
            </a:r>
            <a:r>
              <a:rPr lang="id-ID" b="1" dirty="0"/>
              <a:t>bentuk formulir dilayar </a:t>
            </a:r>
            <a:r>
              <a:rPr lang="id-ID" dirty="0"/>
              <a:t>komputer yang berisi sejumlah </a:t>
            </a:r>
            <a:r>
              <a:rPr lang="id-ID" b="1" dirty="0"/>
              <a:t>pengisian data dan opsi </a:t>
            </a:r>
            <a:r>
              <a:rPr lang="id-ID" dirty="0"/>
              <a:t>(option) yang telah ditentukan </a:t>
            </a:r>
          </a:p>
          <a:p>
            <a:pPr algn="just"/>
            <a:r>
              <a:rPr lang="en-US" dirty="0" smtClean="0"/>
              <a:t>Form-</a:t>
            </a:r>
            <a:r>
              <a:rPr lang="en-US" dirty="0" err="1" smtClean="0"/>
              <a:t>fillin</a:t>
            </a:r>
            <a:r>
              <a:rPr lang="en-US" dirty="0" smtClean="0"/>
              <a:t> </a:t>
            </a:r>
            <a:r>
              <a:rPr lang="en-US" b="1" dirty="0" err="1"/>
              <a:t>sangat</a:t>
            </a:r>
            <a:r>
              <a:rPr lang="en-US" b="1" dirty="0"/>
              <a:t> </a:t>
            </a:r>
            <a:r>
              <a:rPr lang="en-US" b="1" dirty="0" err="1"/>
              <a:t>berguna</a:t>
            </a:r>
            <a:r>
              <a:rPr lang="en-US" dirty="0"/>
              <a:t> </a:t>
            </a:r>
            <a:r>
              <a:rPr lang="en-US" dirty="0" err="1"/>
              <a:t>dalam</a:t>
            </a:r>
            <a:r>
              <a:rPr lang="en-US" dirty="0"/>
              <a:t> </a:t>
            </a:r>
            <a:r>
              <a:rPr lang="en-US" b="1" dirty="0"/>
              <a:t>dialog </a:t>
            </a:r>
            <a:r>
              <a:rPr lang="en-US" b="1" dirty="0" err="1"/>
              <a:t>manusia</a:t>
            </a:r>
            <a:r>
              <a:rPr lang="en-US" b="1" dirty="0"/>
              <a:t> </a:t>
            </a:r>
            <a:r>
              <a:rPr lang="en-US" dirty="0" err="1"/>
              <a:t>dan</a:t>
            </a:r>
            <a:r>
              <a:rPr lang="en-US" dirty="0"/>
              <a:t> </a:t>
            </a:r>
            <a:r>
              <a:rPr lang="en-US" b="1" dirty="0" err="1"/>
              <a:t>komputer</a:t>
            </a:r>
            <a:r>
              <a:rPr lang="en-US" dirty="0"/>
              <a:t> </a:t>
            </a:r>
            <a:r>
              <a:rPr lang="en-US" dirty="0" err="1" smtClean="0"/>
              <a:t>karena</a:t>
            </a:r>
            <a:r>
              <a:rPr lang="en-US" dirty="0" smtClean="0"/>
              <a:t> </a:t>
            </a:r>
            <a:r>
              <a:rPr lang="en-US" dirty="0" err="1" smtClean="0"/>
              <a:t>manusia</a:t>
            </a:r>
            <a:r>
              <a:rPr lang="en-US" dirty="0" smtClean="0"/>
              <a:t> </a:t>
            </a:r>
            <a:r>
              <a:rPr lang="en-US" b="1" dirty="0" err="1"/>
              <a:t>sudah</a:t>
            </a:r>
            <a:r>
              <a:rPr lang="en-US" b="1" dirty="0"/>
              <a:t> </a:t>
            </a:r>
            <a:r>
              <a:rPr lang="en-US" b="1" dirty="0" err="1"/>
              <a:t>terbiasa</a:t>
            </a:r>
            <a:r>
              <a:rPr lang="en-US" b="1" dirty="0"/>
              <a:t> </a:t>
            </a:r>
            <a:r>
              <a:rPr lang="en-US" dirty="0" err="1"/>
              <a:t>dengan</a:t>
            </a:r>
            <a:r>
              <a:rPr lang="en-US" dirty="0"/>
              <a:t> </a:t>
            </a:r>
            <a:r>
              <a:rPr lang="en-US" dirty="0" err="1"/>
              <a:t>konsep</a:t>
            </a:r>
            <a:r>
              <a:rPr lang="en-US" dirty="0"/>
              <a:t> </a:t>
            </a:r>
            <a:r>
              <a:rPr lang="en-US" dirty="0" err="1"/>
              <a:t>mengisi</a:t>
            </a:r>
            <a:r>
              <a:rPr lang="en-US" dirty="0"/>
              <a:t> </a:t>
            </a:r>
            <a:r>
              <a:rPr lang="en-US" b="1" dirty="0" err="1"/>
              <a:t>suatu</a:t>
            </a:r>
            <a:r>
              <a:rPr lang="en-US" b="1" dirty="0"/>
              <a:t> form</a:t>
            </a:r>
            <a:r>
              <a:rPr lang="en-US" dirty="0"/>
              <a:t>. </a:t>
            </a:r>
            <a:endParaRPr lang="en-US" dirty="0" smtClean="0"/>
          </a:p>
          <a:p>
            <a:pPr algn="just"/>
            <a:r>
              <a:rPr lang="en-US" dirty="0" err="1" smtClean="0"/>
              <a:t>Keuntungan</a:t>
            </a:r>
            <a:r>
              <a:rPr lang="en-US" dirty="0" smtClean="0"/>
              <a:t> </a:t>
            </a:r>
            <a:r>
              <a:rPr lang="en-US" dirty="0" err="1"/>
              <a:t>utama</a:t>
            </a:r>
            <a:r>
              <a:rPr lang="en-US" dirty="0"/>
              <a:t> </a:t>
            </a:r>
            <a:r>
              <a:rPr lang="en-US" dirty="0" err="1" smtClean="0"/>
              <a:t>dari</a:t>
            </a:r>
            <a:r>
              <a:rPr lang="en-US" dirty="0" smtClean="0"/>
              <a:t> form-</a:t>
            </a:r>
            <a:r>
              <a:rPr lang="en-US" dirty="0" err="1" smtClean="0"/>
              <a:t>fillin</a:t>
            </a:r>
            <a:r>
              <a:rPr lang="en-US" dirty="0" smtClean="0"/>
              <a:t> </a:t>
            </a:r>
            <a:r>
              <a:rPr lang="en-US" dirty="0"/>
              <a:t>dialog </a:t>
            </a:r>
            <a:r>
              <a:rPr lang="en-US" dirty="0" err="1"/>
              <a:t>adalah</a:t>
            </a:r>
            <a:r>
              <a:rPr lang="en-US" dirty="0"/>
              <a:t> </a:t>
            </a:r>
            <a:r>
              <a:rPr lang="en-US" b="1" dirty="0" err="1"/>
              <a:t>semua</a:t>
            </a:r>
            <a:r>
              <a:rPr lang="en-US" b="1" dirty="0"/>
              <a:t> </a:t>
            </a:r>
            <a:r>
              <a:rPr lang="en-US" b="1" dirty="0" err="1"/>
              <a:t>informasi</a:t>
            </a:r>
            <a:r>
              <a:rPr lang="en-US" dirty="0"/>
              <a:t> </a:t>
            </a:r>
            <a:r>
              <a:rPr lang="en-US" dirty="0" err="1"/>
              <a:t>bisa</a:t>
            </a:r>
            <a:r>
              <a:rPr lang="en-US" dirty="0"/>
              <a:t> </a:t>
            </a:r>
            <a:r>
              <a:rPr lang="en-US" b="1" dirty="0" err="1"/>
              <a:t>terlihat</a:t>
            </a:r>
            <a:r>
              <a:rPr lang="en-US" b="1" dirty="0"/>
              <a:t> </a:t>
            </a:r>
            <a:r>
              <a:rPr lang="en-US" b="1" dirty="0" err="1"/>
              <a:t>secara</a:t>
            </a:r>
            <a:r>
              <a:rPr lang="en-US" b="1" dirty="0"/>
              <a:t> </a:t>
            </a:r>
            <a:r>
              <a:rPr lang="en-US" b="1" dirty="0" err="1"/>
              <a:t>keseluruhan</a:t>
            </a:r>
            <a:r>
              <a:rPr lang="en-US" b="1" dirty="0"/>
              <a:t> </a:t>
            </a:r>
            <a:r>
              <a:rPr lang="en-US" dirty="0" err="1" smtClean="0"/>
              <a:t>sehingga</a:t>
            </a:r>
            <a:r>
              <a:rPr lang="en-US" dirty="0" smtClean="0"/>
              <a:t> </a:t>
            </a:r>
            <a:r>
              <a:rPr lang="en-US" b="1" dirty="0" err="1" smtClean="0"/>
              <a:t>pemakai</a:t>
            </a:r>
            <a:r>
              <a:rPr lang="en-US" dirty="0" smtClean="0"/>
              <a:t> </a:t>
            </a:r>
            <a:r>
              <a:rPr lang="en-US" dirty="0" err="1"/>
              <a:t>merasa</a:t>
            </a:r>
            <a:r>
              <a:rPr lang="en-US" dirty="0"/>
              <a:t> </a:t>
            </a:r>
            <a:r>
              <a:rPr lang="en-US" b="1" dirty="0" err="1"/>
              <a:t>tidak</a:t>
            </a:r>
            <a:r>
              <a:rPr lang="en-US" b="1" dirty="0"/>
              <a:t> </a:t>
            </a:r>
            <a:r>
              <a:rPr lang="en-US" b="1" dirty="0" err="1"/>
              <a:t>canggung</a:t>
            </a:r>
            <a:r>
              <a:rPr lang="en-US" dirty="0"/>
              <a:t> </a:t>
            </a:r>
            <a:r>
              <a:rPr lang="en-US" dirty="0" err="1"/>
              <a:t>dengan</a:t>
            </a:r>
            <a:r>
              <a:rPr lang="en-US" dirty="0"/>
              <a:t> </a:t>
            </a:r>
            <a:r>
              <a:rPr lang="en-US" b="1" dirty="0"/>
              <a:t>interface</a:t>
            </a:r>
            <a:r>
              <a:rPr lang="en-US" dirty="0"/>
              <a:t> yang </a:t>
            </a:r>
            <a:r>
              <a:rPr lang="en-US" dirty="0" err="1"/>
              <a:t>sedang</a:t>
            </a:r>
            <a:r>
              <a:rPr lang="en-US" dirty="0"/>
              <a:t> </a:t>
            </a:r>
            <a:r>
              <a:rPr lang="en-US" b="1" dirty="0" err="1"/>
              <a:t>dihadapi</a:t>
            </a:r>
            <a:r>
              <a:rPr lang="en-US" dirty="0" smtClean="0"/>
              <a:t>.</a:t>
            </a:r>
          </a:p>
          <a:p>
            <a:pPr algn="just"/>
            <a:r>
              <a:rPr lang="en-US" b="1" dirty="0" err="1" smtClean="0"/>
              <a:t>Secara</a:t>
            </a:r>
            <a:r>
              <a:rPr lang="en-US" b="1" dirty="0" smtClean="0"/>
              <a:t> </a:t>
            </a:r>
            <a:r>
              <a:rPr lang="en-US" b="1" dirty="0" err="1" smtClean="0"/>
              <a:t>umum</a:t>
            </a:r>
            <a:r>
              <a:rPr lang="en-US" dirty="0"/>
              <a:t>, form-</a:t>
            </a:r>
            <a:r>
              <a:rPr lang="en-US" dirty="0" err="1"/>
              <a:t>fillin</a:t>
            </a:r>
            <a:r>
              <a:rPr lang="en-US" dirty="0"/>
              <a:t> </a:t>
            </a:r>
            <a:r>
              <a:rPr lang="en-US" dirty="0" err="1"/>
              <a:t>bisa</a:t>
            </a:r>
            <a:r>
              <a:rPr lang="en-US" dirty="0"/>
              <a:t> </a:t>
            </a:r>
            <a:r>
              <a:rPr lang="en-US" b="1" dirty="0" err="1"/>
              <a:t>dipakai</a:t>
            </a:r>
            <a:r>
              <a:rPr lang="en-US" b="1" dirty="0"/>
              <a:t> </a:t>
            </a:r>
            <a:r>
              <a:rPr lang="en-US" b="1" dirty="0" err="1"/>
              <a:t>oleh</a:t>
            </a:r>
            <a:r>
              <a:rPr lang="en-US" b="1" dirty="0"/>
              <a:t> </a:t>
            </a:r>
            <a:r>
              <a:rPr lang="en-US" b="1" dirty="0" err="1"/>
              <a:t>semua</a:t>
            </a:r>
            <a:r>
              <a:rPr lang="en-US" b="1" dirty="0"/>
              <a:t> </a:t>
            </a:r>
            <a:r>
              <a:rPr lang="en-US" b="1" dirty="0" err="1"/>
              <a:t>jenis</a:t>
            </a:r>
            <a:r>
              <a:rPr lang="en-US" b="1" dirty="0"/>
              <a:t> </a:t>
            </a:r>
            <a:r>
              <a:rPr lang="en-US" b="1" dirty="0" err="1"/>
              <a:t>pemakai</a:t>
            </a:r>
            <a:r>
              <a:rPr lang="en-US" dirty="0"/>
              <a:t>, </a:t>
            </a:r>
            <a:r>
              <a:rPr lang="en-US" dirty="0" err="1"/>
              <a:t>karena</a:t>
            </a:r>
            <a:r>
              <a:rPr lang="en-US" dirty="0"/>
              <a:t> </a:t>
            </a:r>
            <a:r>
              <a:rPr lang="en-US" dirty="0" err="1"/>
              <a:t>semua</a:t>
            </a:r>
            <a:r>
              <a:rPr lang="en-US" dirty="0"/>
              <a:t> </a:t>
            </a:r>
            <a:r>
              <a:rPr lang="en-US" dirty="0" err="1" smtClean="0"/>
              <a:t>pemakai</a:t>
            </a:r>
            <a:r>
              <a:rPr lang="en-US" dirty="0" smtClean="0"/>
              <a:t> </a:t>
            </a:r>
            <a:r>
              <a:rPr lang="en-US" dirty="0" err="1" smtClean="0"/>
              <a:t>sudah</a:t>
            </a:r>
            <a:r>
              <a:rPr lang="en-US" dirty="0" smtClean="0"/>
              <a:t> </a:t>
            </a:r>
            <a:r>
              <a:rPr lang="en-US" b="1" dirty="0" err="1"/>
              <a:t>terbiasa</a:t>
            </a:r>
            <a:r>
              <a:rPr lang="en-US" b="1" dirty="0"/>
              <a:t> </a:t>
            </a:r>
            <a:r>
              <a:rPr lang="en-US" b="1" dirty="0" err="1"/>
              <a:t>dengan</a:t>
            </a:r>
            <a:r>
              <a:rPr lang="en-US" b="1" dirty="0"/>
              <a:t> </a:t>
            </a:r>
            <a:r>
              <a:rPr lang="en-US" b="1" dirty="0" err="1"/>
              <a:t>konsep</a:t>
            </a:r>
            <a:r>
              <a:rPr lang="en-US" b="1" dirty="0"/>
              <a:t> </a:t>
            </a:r>
            <a:r>
              <a:rPr lang="en-US" b="1" dirty="0" err="1"/>
              <a:t>pengisian</a:t>
            </a:r>
            <a:r>
              <a:rPr lang="en-US" b="1" dirty="0"/>
              <a:t> form </a:t>
            </a:r>
            <a:r>
              <a:rPr lang="en-US" dirty="0" err="1"/>
              <a:t>dalam</a:t>
            </a:r>
            <a:r>
              <a:rPr lang="en-US" dirty="0"/>
              <a:t> </a:t>
            </a:r>
            <a:r>
              <a:rPr lang="en-US" dirty="0" err="1"/>
              <a:t>kehidupan</a:t>
            </a:r>
            <a:r>
              <a:rPr lang="en-US" dirty="0"/>
              <a:t> </a:t>
            </a:r>
            <a:r>
              <a:rPr lang="en-US" dirty="0" err="1"/>
              <a:t>sehari-harinya</a:t>
            </a:r>
            <a:r>
              <a:rPr lang="en-US" dirty="0"/>
              <a:t>.</a:t>
            </a:r>
          </a:p>
        </p:txBody>
      </p:sp>
    </p:spTree>
    <p:extLst>
      <p:ext uri="{BB962C8B-B14F-4D97-AF65-F5344CB8AC3E}">
        <p14:creationId xmlns:p14="http://schemas.microsoft.com/office/powerpoint/2010/main" val="27452441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Form-</a:t>
            </a:r>
            <a:r>
              <a:rPr lang="en-US" dirty="0" err="1"/>
              <a:t>fillin</a:t>
            </a:r>
            <a:r>
              <a:rPr lang="en-US" dirty="0"/>
              <a: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21782" y="1303599"/>
            <a:ext cx="4264543" cy="2822575"/>
          </a:xfrm>
          <a:prstGeom prst="rect">
            <a:avLst/>
          </a:prstGeom>
        </p:spPr>
      </p:pic>
      <p:pic>
        <p:nvPicPr>
          <p:cNvPr id="2050" name="Picture 2" descr="Image result for Form-fillin aplikas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7822" y="1998077"/>
            <a:ext cx="4800601" cy="24565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4"/>
          <p:cNvGraphicFramePr>
            <a:graphicFrameLocks noChangeAspect="1"/>
          </p:cNvGraphicFramePr>
          <p:nvPr>
            <p:extLst>
              <p:ext uri="{D42A27DB-BD31-4B8C-83A1-F6EECF244321}">
                <p14:modId xmlns:p14="http://schemas.microsoft.com/office/powerpoint/2010/main" val="1862855115"/>
              </p:ext>
            </p:extLst>
          </p:nvPr>
        </p:nvGraphicFramePr>
        <p:xfrm>
          <a:off x="185577" y="4067534"/>
          <a:ext cx="4222164" cy="2725215"/>
        </p:xfrm>
        <a:graphic>
          <a:graphicData uri="http://schemas.openxmlformats.org/presentationml/2006/ole">
            <mc:AlternateContent xmlns:mc="http://schemas.openxmlformats.org/markup-compatibility/2006">
              <mc:Choice xmlns:v="urn:schemas-microsoft-com:vml" Requires="v">
                <p:oleObj spid="_x0000_s3077" name="Bitmap Image" r:id="rId5" imgW="6087325" imgH="3990476" progId="Paint.Picture">
                  <p:embed/>
                </p:oleObj>
              </mc:Choice>
              <mc:Fallback>
                <p:oleObj name="Bitmap Image" r:id="rId5" imgW="6087325" imgH="3990476" progId="Paint.Picture">
                  <p:embed/>
                  <p:pic>
                    <p:nvPicPr>
                      <p:cNvPr id="0" name=""/>
                      <p:cNvPicPr>
                        <a:picLocks noChangeAspect="1" noChangeArrowheads="1"/>
                      </p:cNvPicPr>
                      <p:nvPr/>
                    </p:nvPicPr>
                    <p:blipFill>
                      <a:blip r:embed="rId6">
                        <a:lum bright="-24000" contrast="24000"/>
                        <a:extLst>
                          <a:ext uri="{28A0092B-C50C-407E-A947-70E740481C1C}">
                            <a14:useLocalDpi xmlns:a14="http://schemas.microsoft.com/office/drawing/2010/main" val="0"/>
                          </a:ext>
                        </a:extLst>
                      </a:blip>
                      <a:srcRect/>
                      <a:stretch>
                        <a:fillRect/>
                      </a:stretch>
                    </p:blipFill>
                    <p:spPr bwMode="auto">
                      <a:xfrm>
                        <a:off x="185577" y="4067534"/>
                        <a:ext cx="4222164" cy="2725215"/>
                      </a:xfrm>
                      <a:prstGeom prst="rect">
                        <a:avLst/>
                      </a:prstGeom>
                      <a:noFill/>
                      <a:ln>
                        <a:noFill/>
                      </a:ln>
                      <a:effectLst/>
                    </p:spPr>
                  </p:pic>
                </p:oleObj>
              </mc:Fallback>
            </mc:AlternateContent>
          </a:graphicData>
        </a:graphic>
      </p:graphicFrame>
      <p:pic>
        <p:nvPicPr>
          <p:cNvPr id="5" name="Picture 4"/>
          <p:cNvPicPr>
            <a:picLocks noChangeAspect="1"/>
          </p:cNvPicPr>
          <p:nvPr/>
        </p:nvPicPr>
        <p:blipFill>
          <a:blip r:embed="rId7"/>
          <a:stretch>
            <a:fillRect/>
          </a:stretch>
        </p:blipFill>
        <p:spPr>
          <a:xfrm>
            <a:off x="3967947" y="3429533"/>
            <a:ext cx="4508614" cy="3359243"/>
          </a:xfrm>
          <a:prstGeom prst="rect">
            <a:avLst/>
          </a:prstGeom>
        </p:spPr>
      </p:pic>
    </p:spTree>
    <p:extLst>
      <p:ext uri="{BB962C8B-B14F-4D97-AF65-F5344CB8AC3E}">
        <p14:creationId xmlns:p14="http://schemas.microsoft.com/office/powerpoint/2010/main" val="24699775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a:t>
            </a:r>
            <a:r>
              <a:rPr lang="en-US" dirty="0" err="1"/>
              <a:t>dan</a:t>
            </a:r>
            <a:r>
              <a:rPr lang="en-US" dirty="0"/>
              <a:t> </a:t>
            </a:r>
            <a:r>
              <a:rPr lang="en-US" dirty="0" err="1"/>
              <a:t>kerugian</a:t>
            </a:r>
            <a:r>
              <a:rPr lang="en-US" dirty="0"/>
              <a:t> Form-</a:t>
            </a:r>
            <a:r>
              <a:rPr lang="en-US" dirty="0" err="1"/>
              <a:t>fillin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28650" y="1825625"/>
            <a:ext cx="8031256" cy="3924300"/>
          </a:xfrm>
          <a:prstGeom prst="rect">
            <a:avLst/>
          </a:prstGeom>
        </p:spPr>
      </p:pic>
    </p:spTree>
    <p:extLst>
      <p:ext uri="{BB962C8B-B14F-4D97-AF65-F5344CB8AC3E}">
        <p14:creationId xmlns:p14="http://schemas.microsoft.com/office/powerpoint/2010/main" val="22957780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7891"/>
            <a:ext cx="7886700" cy="1325563"/>
          </a:xfrm>
        </p:spPr>
        <p:txBody>
          <a:bodyPr>
            <a:normAutofit/>
          </a:bodyPr>
          <a:lstStyle/>
          <a:p>
            <a:r>
              <a:rPr lang="en-US" dirty="0"/>
              <a:t>Form </a:t>
            </a:r>
            <a:r>
              <a:rPr lang="en-US" dirty="0" err="1"/>
              <a:t>Fillin</a:t>
            </a:r>
            <a:r>
              <a:rPr lang="en-US" dirty="0"/>
              <a:t> Design Guidelines (</a:t>
            </a:r>
            <a:r>
              <a:rPr lang="en-US" dirty="0" err="1"/>
              <a:t>Shneiderman</a:t>
            </a:r>
            <a:r>
              <a:rPr lang="en-US" dirty="0"/>
              <a:t>, pp. 133-135</a:t>
            </a:r>
            <a:r>
              <a:rPr lang="en-US" dirty="0" smtClean="0"/>
              <a:t>)</a:t>
            </a:r>
            <a:endParaRPr lang="en-US" dirty="0"/>
          </a:p>
        </p:txBody>
      </p:sp>
      <p:sp>
        <p:nvSpPr>
          <p:cNvPr id="3" name="Content Placeholder 2"/>
          <p:cNvSpPr>
            <a:spLocks noGrp="1"/>
          </p:cNvSpPr>
          <p:nvPr>
            <p:ph idx="1"/>
          </p:nvPr>
        </p:nvSpPr>
        <p:spPr>
          <a:xfrm>
            <a:off x="628650" y="1677708"/>
            <a:ext cx="7886700" cy="4736540"/>
          </a:xfrm>
        </p:spPr>
        <p:txBody>
          <a:bodyPr>
            <a:noAutofit/>
          </a:bodyPr>
          <a:lstStyle/>
          <a:p>
            <a:pPr marL="342900" indent="-342900" algn="just">
              <a:buFont typeface="+mj-lt"/>
              <a:buAutoNum type="arabicPeriod"/>
            </a:pPr>
            <a:r>
              <a:rPr lang="en-US" sz="1700" b="1" dirty="0" err="1" smtClean="0"/>
              <a:t>Judul</a:t>
            </a:r>
            <a:r>
              <a:rPr lang="en-US" sz="1700" b="1" dirty="0" smtClean="0"/>
              <a:t>/Prompt</a:t>
            </a:r>
            <a:r>
              <a:rPr lang="en-US" sz="1700" dirty="0" smtClean="0"/>
              <a:t> </a:t>
            </a:r>
            <a:r>
              <a:rPr lang="en-US" sz="1700" dirty="0" err="1"/>
              <a:t>singkat</a:t>
            </a:r>
            <a:r>
              <a:rPr lang="en-US" sz="1700" dirty="0"/>
              <a:t> yang </a:t>
            </a:r>
            <a:r>
              <a:rPr lang="en-US" sz="1700" dirty="0" err="1"/>
              <a:t>memiliki</a:t>
            </a:r>
            <a:r>
              <a:rPr lang="en-US" sz="1700" dirty="0"/>
              <a:t> </a:t>
            </a:r>
            <a:r>
              <a:rPr lang="en-US" sz="1700" dirty="0" err="1"/>
              <a:t>arti</a:t>
            </a:r>
            <a:r>
              <a:rPr lang="en-US" sz="1700" dirty="0"/>
              <a:t> </a:t>
            </a:r>
            <a:r>
              <a:rPr lang="en-US" sz="1700" dirty="0" err="1"/>
              <a:t>jelas</a:t>
            </a:r>
            <a:endParaRPr lang="en-US" sz="1700" dirty="0"/>
          </a:p>
          <a:p>
            <a:pPr marL="342900" indent="-342900" algn="just">
              <a:buFont typeface="+mj-lt"/>
              <a:buAutoNum type="arabicPeriod"/>
            </a:pPr>
            <a:r>
              <a:rPr lang="en-US" sz="1700" b="1" dirty="0" err="1" smtClean="0"/>
              <a:t>Instruksi</a:t>
            </a:r>
            <a:r>
              <a:rPr lang="en-US" sz="1700" dirty="0" smtClean="0"/>
              <a:t> </a:t>
            </a:r>
            <a:r>
              <a:rPr lang="en-US" sz="1700" dirty="0"/>
              <a:t>yang </a:t>
            </a:r>
            <a:r>
              <a:rPr lang="en-US" sz="1700" dirty="0" err="1"/>
              <a:t>singkat</a:t>
            </a:r>
            <a:r>
              <a:rPr lang="en-US" sz="1700" dirty="0"/>
              <a:t> </a:t>
            </a:r>
            <a:r>
              <a:rPr lang="en-US" sz="1700" dirty="0" err="1"/>
              <a:t>dan</a:t>
            </a:r>
            <a:r>
              <a:rPr lang="en-US" sz="1700" dirty="0"/>
              <a:t> </a:t>
            </a:r>
            <a:r>
              <a:rPr lang="en-US" sz="1700" dirty="0" err="1"/>
              <a:t>jelas</a:t>
            </a:r>
            <a:r>
              <a:rPr lang="en-US" sz="1700" dirty="0"/>
              <a:t> (</a:t>
            </a:r>
            <a:r>
              <a:rPr lang="en-US" sz="1700" dirty="0" err="1"/>
              <a:t>misalnya</a:t>
            </a:r>
            <a:r>
              <a:rPr lang="en-US" sz="1700" dirty="0"/>
              <a:t> </a:t>
            </a:r>
            <a:r>
              <a:rPr lang="en-US" sz="1700" dirty="0" err="1"/>
              <a:t>dengan</a:t>
            </a:r>
            <a:r>
              <a:rPr lang="en-US" sz="1700" dirty="0"/>
              <a:t> </a:t>
            </a:r>
            <a:r>
              <a:rPr lang="en-US" sz="1700" dirty="0" err="1"/>
              <a:t>fasilitas</a:t>
            </a:r>
            <a:r>
              <a:rPr lang="en-US" sz="1700" dirty="0"/>
              <a:t> help)</a:t>
            </a:r>
          </a:p>
          <a:p>
            <a:pPr marL="342900" indent="-342900" algn="just">
              <a:buFont typeface="+mj-lt"/>
              <a:buAutoNum type="arabicPeriod"/>
            </a:pPr>
            <a:r>
              <a:rPr lang="en-US" sz="1700" dirty="0" err="1" smtClean="0"/>
              <a:t>Men</a:t>
            </a:r>
            <a:r>
              <a:rPr lang="en-US" sz="1700" b="1" dirty="0" err="1" smtClean="0"/>
              <a:t>gelompokkan</a:t>
            </a:r>
            <a:r>
              <a:rPr lang="en-US" sz="1700" b="1" dirty="0" smtClean="0"/>
              <a:t> </a:t>
            </a:r>
            <a:r>
              <a:rPr lang="en-US" sz="1700" b="1" dirty="0"/>
              <a:t>field </a:t>
            </a:r>
            <a:r>
              <a:rPr lang="en-US" sz="1700" dirty="0"/>
              <a:t>yang </a:t>
            </a:r>
            <a:r>
              <a:rPr lang="en-US" sz="1700" dirty="0" err="1"/>
              <a:t>berhubungan</a:t>
            </a:r>
            <a:r>
              <a:rPr lang="en-US" sz="1700" dirty="0"/>
              <a:t>, </a:t>
            </a:r>
            <a:r>
              <a:rPr lang="en-US" sz="1700" dirty="0" err="1"/>
              <a:t>beserta</a:t>
            </a:r>
            <a:r>
              <a:rPr lang="en-US" sz="1700" dirty="0"/>
              <a:t> </a:t>
            </a:r>
            <a:r>
              <a:rPr lang="en-US" sz="1700" dirty="0" err="1" smtClean="0"/>
              <a:t>urutannya</a:t>
            </a:r>
            <a:endParaRPr lang="en-US" sz="1700" dirty="0" smtClean="0"/>
          </a:p>
          <a:p>
            <a:pPr marL="342900" indent="-342900" algn="just">
              <a:buFont typeface="+mj-lt"/>
              <a:buAutoNum type="arabicPeriod"/>
            </a:pPr>
            <a:r>
              <a:rPr lang="en-US" sz="1700" dirty="0" err="1" smtClean="0"/>
              <a:t>Bentuk</a:t>
            </a:r>
            <a:r>
              <a:rPr lang="en-US" sz="1700" dirty="0" smtClean="0"/>
              <a:t> </a:t>
            </a:r>
            <a:r>
              <a:rPr lang="en-US" sz="1700" b="1" dirty="0" err="1"/>
              <a:t>tampilan</a:t>
            </a:r>
            <a:r>
              <a:rPr lang="en-US" sz="1700" b="1" dirty="0"/>
              <a:t> yang </a:t>
            </a:r>
            <a:r>
              <a:rPr lang="en-US" sz="1700" b="1" dirty="0" err="1"/>
              <a:t>menarik</a:t>
            </a:r>
            <a:r>
              <a:rPr lang="en-US" sz="1700" dirty="0"/>
              <a:t> (</a:t>
            </a:r>
            <a:r>
              <a:rPr lang="en-US" sz="1700" dirty="0" err="1"/>
              <a:t>misalnya</a:t>
            </a:r>
            <a:r>
              <a:rPr lang="en-US" sz="1700" dirty="0"/>
              <a:t> </a:t>
            </a:r>
            <a:r>
              <a:rPr lang="en-US" sz="1700" dirty="0" err="1"/>
              <a:t>dengan</a:t>
            </a:r>
            <a:r>
              <a:rPr lang="en-US" sz="1700" dirty="0"/>
              <a:t> windowing, </a:t>
            </a:r>
            <a:r>
              <a:rPr lang="en-US" sz="1700" dirty="0" err="1"/>
              <a:t>warna</a:t>
            </a:r>
            <a:r>
              <a:rPr lang="en-US" sz="1700" dirty="0"/>
              <a:t>, 3D, …)</a:t>
            </a:r>
          </a:p>
          <a:p>
            <a:pPr marL="342900" indent="-342900" algn="just">
              <a:buFont typeface="+mj-lt"/>
              <a:buAutoNum type="arabicPeriod"/>
            </a:pPr>
            <a:r>
              <a:rPr lang="en-US" sz="1700" dirty="0" err="1" smtClean="0"/>
              <a:t>Memakai</a:t>
            </a:r>
            <a:r>
              <a:rPr lang="en-US" sz="1700" dirty="0" smtClean="0"/>
              <a:t> </a:t>
            </a:r>
            <a:r>
              <a:rPr lang="en-US" sz="1700" b="1" dirty="0"/>
              <a:t>label field </a:t>
            </a:r>
            <a:r>
              <a:rPr lang="en-US" sz="1700" dirty="0"/>
              <a:t>yang </a:t>
            </a:r>
            <a:r>
              <a:rPr lang="en-US" sz="1700" dirty="0" err="1"/>
              <a:t>umum</a:t>
            </a:r>
            <a:r>
              <a:rPr lang="en-US" sz="1700" dirty="0"/>
              <a:t> </a:t>
            </a:r>
            <a:r>
              <a:rPr lang="en-US" sz="1700" dirty="0" err="1"/>
              <a:t>dipakai</a:t>
            </a:r>
            <a:r>
              <a:rPr lang="en-US" sz="1700" dirty="0"/>
              <a:t> </a:t>
            </a:r>
            <a:r>
              <a:rPr lang="en-US" sz="1700" dirty="0" err="1"/>
              <a:t>pada</a:t>
            </a:r>
            <a:r>
              <a:rPr lang="en-US" sz="1700" dirty="0"/>
              <a:t> </a:t>
            </a:r>
            <a:r>
              <a:rPr lang="en-US" sz="1700" dirty="0" err="1"/>
              <a:t>aplikasi</a:t>
            </a:r>
            <a:r>
              <a:rPr lang="en-US" sz="1700" dirty="0"/>
              <a:t> </a:t>
            </a:r>
            <a:r>
              <a:rPr lang="en-US" sz="1700" dirty="0" err="1"/>
              <a:t>lainnya</a:t>
            </a:r>
            <a:endParaRPr lang="en-US" sz="1700" dirty="0"/>
          </a:p>
          <a:p>
            <a:pPr marL="342900" indent="-342900" algn="just">
              <a:buFont typeface="+mj-lt"/>
              <a:buAutoNum type="arabicPeriod"/>
            </a:pPr>
            <a:r>
              <a:rPr lang="fi-FI" sz="1700" dirty="0" smtClean="0"/>
              <a:t>Memakai </a:t>
            </a:r>
            <a:r>
              <a:rPr lang="fi-FI" sz="1700" b="1" dirty="0"/>
              <a:t>istilah dan singkatan</a:t>
            </a:r>
            <a:r>
              <a:rPr lang="fi-FI" sz="1700" dirty="0"/>
              <a:t> yang </a:t>
            </a:r>
            <a:r>
              <a:rPr lang="fi-FI" sz="1700" b="1" dirty="0"/>
              <a:t>konsisten</a:t>
            </a:r>
          </a:p>
          <a:p>
            <a:pPr marL="342900" indent="-342900" algn="just">
              <a:buFont typeface="+mj-lt"/>
              <a:buAutoNum type="arabicPeriod"/>
            </a:pPr>
            <a:r>
              <a:rPr lang="en-US" sz="1700" b="1" dirty="0" err="1" smtClean="0"/>
              <a:t>Batasan</a:t>
            </a:r>
            <a:r>
              <a:rPr lang="en-US" sz="1700" b="1" dirty="0" smtClean="0"/>
              <a:t> </a:t>
            </a:r>
            <a:r>
              <a:rPr lang="en-US" sz="1700" b="1" dirty="0"/>
              <a:t>yang </a:t>
            </a:r>
            <a:r>
              <a:rPr lang="en-US" sz="1700" b="1" dirty="0" err="1"/>
              <a:t>jelas</a:t>
            </a:r>
            <a:r>
              <a:rPr lang="en-US" sz="1700" b="1" dirty="0"/>
              <a:t> </a:t>
            </a:r>
            <a:r>
              <a:rPr lang="en-US" sz="1700" dirty="0" err="1"/>
              <a:t>untuk</a:t>
            </a:r>
            <a:r>
              <a:rPr lang="en-US" sz="1700" dirty="0"/>
              <a:t> field yang </a:t>
            </a:r>
            <a:r>
              <a:rPr lang="en-US" sz="1700" dirty="0" err="1"/>
              <a:t>bisa</a:t>
            </a:r>
            <a:r>
              <a:rPr lang="en-US" sz="1700" dirty="0"/>
              <a:t> di-entry-</a:t>
            </a:r>
            <a:r>
              <a:rPr lang="en-US" sz="1700" dirty="0" err="1"/>
              <a:t>kan</a:t>
            </a:r>
            <a:endParaRPr lang="en-US" sz="1700" dirty="0"/>
          </a:p>
          <a:p>
            <a:pPr marL="342900" indent="-342900" algn="just">
              <a:buFont typeface="+mj-lt"/>
              <a:buAutoNum type="arabicPeriod"/>
            </a:pPr>
            <a:r>
              <a:rPr lang="en-US" sz="1700" b="1" dirty="0" err="1" smtClean="0"/>
              <a:t>Fasilitas</a:t>
            </a:r>
            <a:r>
              <a:rPr lang="en-US" sz="1700" b="1" dirty="0" smtClean="0"/>
              <a:t> </a:t>
            </a:r>
            <a:r>
              <a:rPr lang="en-US" sz="1700" b="1" dirty="0" err="1"/>
              <a:t>pergerakan</a:t>
            </a:r>
            <a:r>
              <a:rPr lang="en-US" sz="1700" b="1" dirty="0"/>
              <a:t> cursor </a:t>
            </a:r>
            <a:r>
              <a:rPr lang="en-US" sz="1700" dirty="0"/>
              <a:t>yang </a:t>
            </a:r>
            <a:r>
              <a:rPr lang="en-US" sz="1700" dirty="0" err="1"/>
              <a:t>tepat</a:t>
            </a:r>
            <a:r>
              <a:rPr lang="en-US" sz="1700" dirty="0"/>
              <a:t> (TAB / arrow-keys)</a:t>
            </a:r>
          </a:p>
          <a:p>
            <a:pPr marL="342900" indent="-342900" algn="just">
              <a:buFont typeface="+mj-lt"/>
              <a:buAutoNum type="arabicPeriod"/>
            </a:pPr>
            <a:r>
              <a:rPr lang="en-US" sz="1700" dirty="0" err="1" smtClean="0"/>
              <a:t>Memiliki</a:t>
            </a:r>
            <a:r>
              <a:rPr lang="en-US" sz="1700" dirty="0" smtClean="0"/>
              <a:t> </a:t>
            </a:r>
            <a:r>
              <a:rPr lang="en-US" sz="1700" b="1" dirty="0" err="1"/>
              <a:t>fasilitas</a:t>
            </a:r>
            <a:r>
              <a:rPr lang="en-US" sz="1700" b="1" dirty="0"/>
              <a:t> </a:t>
            </a:r>
            <a:r>
              <a:rPr lang="en-US" sz="1700" b="1" dirty="0" err="1"/>
              <a:t>koreksi</a:t>
            </a:r>
            <a:r>
              <a:rPr lang="en-US" sz="1700" dirty="0"/>
              <a:t> </a:t>
            </a:r>
            <a:r>
              <a:rPr lang="en-US" sz="1700" dirty="0" err="1"/>
              <a:t>jika</a:t>
            </a:r>
            <a:r>
              <a:rPr lang="en-US" sz="1700" dirty="0"/>
              <a:t> </a:t>
            </a:r>
            <a:r>
              <a:rPr lang="en-US" sz="1700" dirty="0" err="1"/>
              <a:t>ada</a:t>
            </a:r>
            <a:r>
              <a:rPr lang="en-US" sz="1700" dirty="0"/>
              <a:t> </a:t>
            </a:r>
            <a:r>
              <a:rPr lang="en-US" sz="1700" dirty="0" err="1"/>
              <a:t>kesalahan</a:t>
            </a:r>
            <a:r>
              <a:rPr lang="en-US" sz="1700" dirty="0"/>
              <a:t> </a:t>
            </a:r>
            <a:r>
              <a:rPr lang="en-US" sz="1700" dirty="0" err="1"/>
              <a:t>baik</a:t>
            </a:r>
            <a:r>
              <a:rPr lang="en-US" sz="1700" dirty="0"/>
              <a:t> </a:t>
            </a:r>
            <a:r>
              <a:rPr lang="en-US" sz="1700" dirty="0" err="1"/>
              <a:t>untuk</a:t>
            </a:r>
            <a:r>
              <a:rPr lang="en-US" sz="1700" dirty="0"/>
              <a:t> </a:t>
            </a:r>
            <a:r>
              <a:rPr lang="en-US" sz="1700" dirty="0" err="1"/>
              <a:t>karakter</a:t>
            </a:r>
            <a:r>
              <a:rPr lang="en-US" sz="1700" dirty="0"/>
              <a:t> </a:t>
            </a:r>
            <a:r>
              <a:rPr lang="en-US" sz="1700" dirty="0" err="1"/>
              <a:t>maupun</a:t>
            </a:r>
            <a:r>
              <a:rPr lang="en-US" sz="1700" dirty="0"/>
              <a:t> field</a:t>
            </a:r>
          </a:p>
          <a:p>
            <a:pPr marL="342900" indent="-342900" algn="just">
              <a:buFont typeface="+mj-lt"/>
              <a:buAutoNum type="arabicPeriod"/>
            </a:pPr>
            <a:r>
              <a:rPr lang="en-US" sz="1700" dirty="0" err="1" smtClean="0"/>
              <a:t>Memiliki</a:t>
            </a:r>
            <a:r>
              <a:rPr lang="en-US" sz="1700" dirty="0" smtClean="0"/>
              <a:t> </a:t>
            </a:r>
            <a:r>
              <a:rPr lang="en-US" sz="1700" b="1" dirty="0"/>
              <a:t>error-message</a:t>
            </a:r>
            <a:r>
              <a:rPr lang="en-US" sz="1700" dirty="0"/>
              <a:t> </a:t>
            </a:r>
            <a:r>
              <a:rPr lang="en-US" sz="1700" dirty="0" err="1"/>
              <a:t>untuk</a:t>
            </a:r>
            <a:r>
              <a:rPr lang="en-US" sz="1700" dirty="0"/>
              <a:t> entry-value yang invalid</a:t>
            </a:r>
          </a:p>
          <a:p>
            <a:pPr marL="342900" indent="-342900" algn="just">
              <a:buFont typeface="+mj-lt"/>
              <a:buAutoNum type="arabicPeriod"/>
            </a:pPr>
            <a:r>
              <a:rPr lang="en-US" sz="1700" b="1" dirty="0" smtClean="0"/>
              <a:t>Field </a:t>
            </a:r>
            <a:r>
              <a:rPr lang="en-US" sz="1700" b="1" dirty="0"/>
              <a:t>optional</a:t>
            </a:r>
            <a:r>
              <a:rPr lang="en-US" sz="1700" dirty="0"/>
              <a:t> </a:t>
            </a:r>
            <a:r>
              <a:rPr lang="en-US" sz="1700" dirty="0" err="1"/>
              <a:t>jelas</a:t>
            </a:r>
            <a:r>
              <a:rPr lang="en-US" sz="1700" dirty="0"/>
              <a:t> </a:t>
            </a:r>
            <a:r>
              <a:rPr lang="en-US" sz="1700" dirty="0" err="1"/>
              <a:t>terlihat</a:t>
            </a:r>
            <a:r>
              <a:rPr lang="en-US" sz="1700" dirty="0"/>
              <a:t> (</a:t>
            </a:r>
            <a:r>
              <a:rPr lang="en-US" sz="1700" dirty="0" err="1"/>
              <a:t>dengan</a:t>
            </a:r>
            <a:r>
              <a:rPr lang="en-US" sz="1700" dirty="0"/>
              <a:t> </a:t>
            </a:r>
            <a:r>
              <a:rPr lang="en-US" sz="1700" dirty="0" err="1"/>
              <a:t>tambahan</a:t>
            </a:r>
            <a:r>
              <a:rPr lang="en-US" sz="1700" dirty="0"/>
              <a:t> kata: ‘optional’)</a:t>
            </a:r>
          </a:p>
          <a:p>
            <a:pPr marL="342900" indent="-342900" algn="just">
              <a:buFont typeface="+mj-lt"/>
              <a:buAutoNum type="arabicPeriod"/>
            </a:pPr>
            <a:r>
              <a:rPr lang="en-US" sz="1700" b="1" dirty="0" err="1" smtClean="0"/>
              <a:t>Penjelasan</a:t>
            </a:r>
            <a:r>
              <a:rPr lang="en-US" sz="1700" b="1" dirty="0" smtClean="0"/>
              <a:t> </a:t>
            </a:r>
            <a:r>
              <a:rPr lang="en-US" sz="1700" dirty="0" err="1"/>
              <a:t>tentang</a:t>
            </a:r>
            <a:r>
              <a:rPr lang="en-US" sz="1700" dirty="0"/>
              <a:t> field (</a:t>
            </a:r>
            <a:r>
              <a:rPr lang="en-US" sz="1700" dirty="0" err="1"/>
              <a:t>dengan</a:t>
            </a:r>
            <a:r>
              <a:rPr lang="en-US" sz="1700" dirty="0"/>
              <a:t> micro-help </a:t>
            </a:r>
            <a:r>
              <a:rPr lang="en-US" sz="1700" dirty="0" err="1"/>
              <a:t>pada</a:t>
            </a:r>
            <a:r>
              <a:rPr lang="en-US" sz="1700" dirty="0"/>
              <a:t> </a:t>
            </a:r>
            <a:r>
              <a:rPr lang="en-US" sz="1700" dirty="0" err="1"/>
              <a:t>posisi</a:t>
            </a:r>
            <a:r>
              <a:rPr lang="en-US" sz="1700" dirty="0"/>
              <a:t> yang standard)</a:t>
            </a:r>
          </a:p>
          <a:p>
            <a:pPr marL="342900" indent="-342900" algn="just">
              <a:buFont typeface="+mj-lt"/>
              <a:buAutoNum type="arabicPeriod"/>
            </a:pPr>
            <a:r>
              <a:rPr lang="en-US" sz="1700" dirty="0" err="1" smtClean="0"/>
              <a:t>Tanda</a:t>
            </a:r>
            <a:r>
              <a:rPr lang="en-US" sz="1700" dirty="0" smtClean="0"/>
              <a:t> </a:t>
            </a:r>
            <a:r>
              <a:rPr lang="en-US" sz="1700" dirty="0" err="1"/>
              <a:t>selesai</a:t>
            </a:r>
            <a:r>
              <a:rPr lang="en-US" sz="1700" dirty="0"/>
              <a:t> entry</a:t>
            </a:r>
          </a:p>
        </p:txBody>
      </p:sp>
    </p:spTree>
    <p:extLst>
      <p:ext uri="{BB962C8B-B14F-4D97-AF65-F5344CB8AC3E}">
        <p14:creationId xmlns:p14="http://schemas.microsoft.com/office/powerpoint/2010/main" val="3151210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IKON</a:t>
            </a:r>
          </a:p>
        </p:txBody>
      </p:sp>
      <p:sp>
        <p:nvSpPr>
          <p:cNvPr id="3" name="Content Placeholder 2"/>
          <p:cNvSpPr>
            <a:spLocks noGrp="1"/>
          </p:cNvSpPr>
          <p:nvPr>
            <p:ph idx="1"/>
          </p:nvPr>
        </p:nvSpPr>
        <p:spPr/>
        <p:txBody>
          <a:bodyPr/>
          <a:lstStyle/>
          <a:p>
            <a:pPr algn="just"/>
            <a:r>
              <a:rPr lang="id-ID" dirty="0"/>
              <a:t>Arti : Antarmuka sering memanfaatkan simbol-simbol dan tanda-tanda dari kehidupan kita </a:t>
            </a:r>
            <a:r>
              <a:rPr lang="id-ID" dirty="0" smtClean="0"/>
              <a:t>sehari-hari </a:t>
            </a:r>
            <a:r>
              <a:rPr lang="id-ID" dirty="0"/>
              <a:t>untuk memberitahukan pengguna akan kemampuan dan fasilitas yang dimiliki oleh suatu program aplikasi</a:t>
            </a:r>
          </a:p>
        </p:txBody>
      </p:sp>
      <p:pic>
        <p:nvPicPr>
          <p:cNvPr id="5" name="Picture 4"/>
          <p:cNvPicPr>
            <a:picLocks noChangeAspect="1"/>
          </p:cNvPicPr>
          <p:nvPr/>
        </p:nvPicPr>
        <p:blipFill>
          <a:blip r:embed="rId2"/>
          <a:stretch>
            <a:fillRect/>
          </a:stretch>
        </p:blipFill>
        <p:spPr>
          <a:xfrm>
            <a:off x="991521" y="3871648"/>
            <a:ext cx="7288866" cy="2647009"/>
          </a:xfrm>
          <a:prstGeom prst="rect">
            <a:avLst/>
          </a:prstGeom>
        </p:spPr>
      </p:pic>
    </p:spTree>
    <p:extLst>
      <p:ext uri="{BB962C8B-B14F-4D97-AF65-F5344CB8AC3E}">
        <p14:creationId xmlns:p14="http://schemas.microsoft.com/office/powerpoint/2010/main" val="107079235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a:t>
            </a:r>
            <a:r>
              <a:rPr lang="id-ID" dirty="0" smtClean="0"/>
              <a:t>PENJEDELAAN (Windowing System)</a:t>
            </a:r>
            <a:endParaRPr lang="id-ID" dirty="0"/>
          </a:p>
        </p:txBody>
      </p:sp>
      <p:sp>
        <p:nvSpPr>
          <p:cNvPr id="3" name="Content Placeholder 2"/>
          <p:cNvSpPr>
            <a:spLocks noGrp="1"/>
          </p:cNvSpPr>
          <p:nvPr>
            <p:ph idx="1"/>
          </p:nvPr>
        </p:nvSpPr>
        <p:spPr/>
        <p:txBody>
          <a:bodyPr>
            <a:normAutofit/>
          </a:bodyPr>
          <a:lstStyle/>
          <a:p>
            <a:pPr algn="just"/>
            <a:r>
              <a:rPr lang="id-ID" sz="3600" dirty="0" smtClean="0"/>
              <a:t>Sistem </a:t>
            </a:r>
            <a:r>
              <a:rPr lang="id-ID" sz="3600" b="1" dirty="0"/>
              <a:t>antarmuka</a:t>
            </a:r>
            <a:r>
              <a:rPr lang="id-ID" sz="3600" dirty="0"/>
              <a:t> yang memungkinkan </a:t>
            </a:r>
            <a:r>
              <a:rPr lang="id-ID" sz="3600" b="1" dirty="0"/>
              <a:t>pengguna</a:t>
            </a:r>
            <a:r>
              <a:rPr lang="id-ID" sz="3600" dirty="0"/>
              <a:t> untuk </a:t>
            </a:r>
            <a:r>
              <a:rPr lang="id-ID" sz="3600" b="1" dirty="0"/>
              <a:t>menampilkan</a:t>
            </a:r>
            <a:r>
              <a:rPr lang="id-ID" sz="3600" dirty="0"/>
              <a:t> berbagai </a:t>
            </a:r>
            <a:r>
              <a:rPr lang="id-ID" sz="3600" b="1" dirty="0"/>
              <a:t>informasi</a:t>
            </a:r>
            <a:r>
              <a:rPr lang="id-ID" sz="3600" dirty="0"/>
              <a:t> pada </a:t>
            </a:r>
            <a:r>
              <a:rPr lang="id-ID" sz="3600" b="1" dirty="0"/>
              <a:t>satu </a:t>
            </a:r>
            <a:r>
              <a:rPr lang="id-ID" sz="3600" dirty="0"/>
              <a:t>atau </a:t>
            </a:r>
            <a:r>
              <a:rPr lang="id-ID" sz="3600" b="1" dirty="0"/>
              <a:t>lebih jendela (window) </a:t>
            </a:r>
            <a:endParaRPr lang="id-ID" sz="3600" b="1" dirty="0" smtClean="0"/>
          </a:p>
          <a:p>
            <a:pPr algn="just"/>
            <a:r>
              <a:rPr lang="it-IT" sz="3600" dirty="0"/>
              <a:t>Informasi disini dapat berupa </a:t>
            </a:r>
            <a:r>
              <a:rPr lang="it-IT" sz="3600" b="1" dirty="0"/>
              <a:t>informasi tekstual </a:t>
            </a:r>
            <a:r>
              <a:rPr lang="it-IT" sz="3600" dirty="0"/>
              <a:t>maupun </a:t>
            </a:r>
            <a:r>
              <a:rPr lang="it-IT" sz="3600" b="1" dirty="0" smtClean="0"/>
              <a:t>grafis</a:t>
            </a:r>
            <a:endParaRPr lang="id-ID" sz="3600" b="1" dirty="0" smtClean="0"/>
          </a:p>
        </p:txBody>
      </p:sp>
    </p:spTree>
    <p:extLst>
      <p:ext uri="{BB962C8B-B14F-4D97-AF65-F5344CB8AC3E}">
        <p14:creationId xmlns:p14="http://schemas.microsoft.com/office/powerpoint/2010/main" val="16863433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Fungsi dialog berbasis jendela</a:t>
            </a:r>
          </a:p>
        </p:txBody>
      </p:sp>
      <p:sp>
        <p:nvSpPr>
          <p:cNvPr id="3" name="Content Placeholder 2"/>
          <p:cNvSpPr>
            <a:spLocks noGrp="1"/>
          </p:cNvSpPr>
          <p:nvPr>
            <p:ph idx="1"/>
          </p:nvPr>
        </p:nvSpPr>
        <p:spPr/>
        <p:txBody>
          <a:bodyPr/>
          <a:lstStyle/>
          <a:p>
            <a:pPr algn="just"/>
            <a:r>
              <a:rPr lang="id-ID" dirty="0"/>
              <a:t>lebih banyak informasi yang bisa </a:t>
            </a:r>
            <a:r>
              <a:rPr lang="id-ID" dirty="0" smtClean="0"/>
              <a:t>ditampilkan.</a:t>
            </a:r>
          </a:p>
          <a:p>
            <a:pPr algn="just"/>
            <a:r>
              <a:rPr lang="id-ID" dirty="0" smtClean="0"/>
              <a:t>kemungkinan </a:t>
            </a:r>
            <a:r>
              <a:rPr lang="id-ID" dirty="0"/>
              <a:t>memasukkan lebih dari sebuah sumber </a:t>
            </a:r>
            <a:r>
              <a:rPr lang="id-ID" dirty="0" smtClean="0"/>
              <a:t>informasi,</a:t>
            </a:r>
          </a:p>
          <a:p>
            <a:pPr algn="just"/>
            <a:r>
              <a:rPr lang="id-ID" dirty="0" smtClean="0"/>
              <a:t>mengkombinasikan </a:t>
            </a:r>
            <a:r>
              <a:rPr lang="id-ID" dirty="0"/>
              <a:t>sejumlah sumber informasi yang berbeda</a:t>
            </a:r>
            <a:r>
              <a:rPr lang="id-ID" dirty="0" smtClean="0"/>
              <a:t>,</a:t>
            </a:r>
          </a:p>
          <a:p>
            <a:pPr algn="just"/>
            <a:r>
              <a:rPr lang="id-ID" dirty="0"/>
              <a:t>Pengendalian secara bebas dari setiap program yang ada, </a:t>
            </a:r>
            <a:endParaRPr lang="id-ID" dirty="0" smtClean="0"/>
          </a:p>
          <a:p>
            <a:pPr algn="just"/>
            <a:r>
              <a:rPr lang="id-ID" dirty="0" smtClean="0"/>
              <a:t>Sebagai </a:t>
            </a:r>
            <a:r>
              <a:rPr lang="id-ID" dirty="0"/>
              <a:t>saran untuk mengingatkan, bisa digunakan sebagai sarana untuk penyajian berganda, dan </a:t>
            </a:r>
            <a:endParaRPr lang="id-ID" dirty="0" smtClean="0"/>
          </a:p>
          <a:p>
            <a:pPr algn="just"/>
            <a:r>
              <a:rPr lang="id-ID" dirty="0" smtClean="0"/>
              <a:t>Sebagai </a:t>
            </a:r>
            <a:r>
              <a:rPr lang="id-ID" dirty="0"/>
              <a:t>command context/ active form</a:t>
            </a:r>
          </a:p>
        </p:txBody>
      </p:sp>
    </p:spTree>
    <p:extLst>
      <p:ext uri="{BB962C8B-B14F-4D97-AF65-F5344CB8AC3E}">
        <p14:creationId xmlns:p14="http://schemas.microsoft.com/office/powerpoint/2010/main" val="4448442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Jenis-jenis </a:t>
            </a:r>
            <a:r>
              <a:rPr lang="id-ID" dirty="0"/>
              <a:t>Windowing System </a:t>
            </a:r>
            <a:r>
              <a:rPr lang="id-ID" dirty="0" smtClean="0"/>
              <a:t>: </a:t>
            </a:r>
            <a:endParaRPr lang="id-ID" dirty="0"/>
          </a:p>
        </p:txBody>
      </p:sp>
      <p:sp>
        <p:nvSpPr>
          <p:cNvPr id="3" name="Content Placeholder 2"/>
          <p:cNvSpPr>
            <a:spLocks noGrp="1"/>
          </p:cNvSpPr>
          <p:nvPr>
            <p:ph idx="1"/>
          </p:nvPr>
        </p:nvSpPr>
        <p:spPr/>
        <p:txBody>
          <a:bodyPr>
            <a:normAutofit/>
          </a:bodyPr>
          <a:lstStyle/>
          <a:p>
            <a:pPr marL="534988" lvl="1" indent="-522288" algn="just"/>
            <a:r>
              <a:rPr lang="id-ID" sz="3600" dirty="0" smtClean="0"/>
              <a:t>Jendela </a:t>
            </a:r>
            <a:r>
              <a:rPr lang="id-ID" sz="3600" dirty="0"/>
              <a:t>TTY </a:t>
            </a:r>
          </a:p>
          <a:p>
            <a:pPr marL="534988" lvl="1" indent="-522288" algn="just"/>
            <a:r>
              <a:rPr lang="id-ID" sz="3600" dirty="0"/>
              <a:t>Time-Multiplexed Windows </a:t>
            </a:r>
          </a:p>
          <a:p>
            <a:pPr marL="534988" lvl="1" indent="-522288" algn="just"/>
            <a:r>
              <a:rPr lang="id-ID" sz="3600" dirty="0"/>
              <a:t>Space multiplex window</a:t>
            </a:r>
          </a:p>
          <a:p>
            <a:pPr marL="534988" lvl="1" indent="-522288" algn="just"/>
            <a:r>
              <a:rPr lang="id-ID" sz="3600" dirty="0"/>
              <a:t>Non </a:t>
            </a:r>
            <a:r>
              <a:rPr lang="id-ID" sz="3600" dirty="0" smtClean="0"/>
              <a:t>Homogen</a:t>
            </a:r>
            <a:endParaRPr lang="id-ID" sz="3600" dirty="0"/>
          </a:p>
        </p:txBody>
      </p:sp>
    </p:spTree>
    <p:extLst>
      <p:ext uri="{BB962C8B-B14F-4D97-AF65-F5344CB8AC3E}">
        <p14:creationId xmlns:p14="http://schemas.microsoft.com/office/powerpoint/2010/main" val="133220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Desain?</a:t>
            </a:r>
            <a:endParaRPr lang="id-ID" dirty="0"/>
          </a:p>
        </p:txBody>
      </p:sp>
      <p:sp>
        <p:nvSpPr>
          <p:cNvPr id="3" name="Content Placeholder 2"/>
          <p:cNvSpPr>
            <a:spLocks noGrp="1"/>
          </p:cNvSpPr>
          <p:nvPr>
            <p:ph idx="1"/>
          </p:nvPr>
        </p:nvSpPr>
        <p:spPr/>
        <p:txBody>
          <a:bodyPr>
            <a:noAutofit/>
          </a:bodyPr>
          <a:lstStyle/>
          <a:p>
            <a:pPr marL="711200" indent="-711200" algn="just">
              <a:defRPr/>
            </a:pPr>
            <a:endParaRPr lang="en-US" sz="4000" b="1" dirty="0"/>
          </a:p>
        </p:txBody>
      </p:sp>
      <p:pic>
        <p:nvPicPr>
          <p:cNvPr id="3076" name="Picture 4" descr="http://pic.cerpen.co.id/bloguploads/20170824/1913181503547752.jpg"/>
          <p:cNvPicPr>
            <a:picLocks noChangeAspect="1" noChangeArrowheads="1"/>
          </p:cNvPicPr>
          <p:nvPr/>
        </p:nvPicPr>
        <p:blipFill rotWithShape="1">
          <a:blip r:embed="rId2">
            <a:extLst>
              <a:ext uri="{28A0092B-C50C-407E-A947-70E740481C1C}">
                <a14:useLocalDpi xmlns:a14="http://schemas.microsoft.com/office/drawing/2010/main" val="0"/>
              </a:ext>
            </a:extLst>
          </a:blip>
          <a:srcRect l="807" t="11310" b="13328"/>
          <a:stretch/>
        </p:blipFill>
        <p:spPr bwMode="auto">
          <a:xfrm>
            <a:off x="757147" y="1537959"/>
            <a:ext cx="4983068" cy="34515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ic.cerpen.co.id/bloguploads/20170824/18192515035477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829" y="116943"/>
            <a:ext cx="2774546" cy="48277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pic.cerpen.co.id/bloguploads/20170824/66872150354775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429" y="3949614"/>
            <a:ext cx="2363162" cy="26900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obs.line-scdn.net/0hBbgLX61rHU1aNTF_7PpiGmBjHiJpWQ5OPgNMUwpbQ3knAV5INVtbKy1hQ3p-VVoTM1NUIn0zBnxxDVpPZVpb/w6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591" y="4025478"/>
            <a:ext cx="2806887" cy="20490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obs.line-scdn.net/0hPcpbFBTpD0xNGyN--5VwG3dNDCN-dxxPKS1eUh11UXgwL0xJIihIKjpJVy4wfEgSJH1GI28TFH1mI0hOci9I/w6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428" y="3537835"/>
            <a:ext cx="3025588" cy="320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84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Jendela TTY (TeleTYpe/TeleTYpewriter) </a:t>
            </a:r>
          </a:p>
        </p:txBody>
      </p:sp>
      <p:sp>
        <p:nvSpPr>
          <p:cNvPr id="3" name="Content Placeholder 2"/>
          <p:cNvSpPr>
            <a:spLocks noGrp="1"/>
          </p:cNvSpPr>
          <p:nvPr>
            <p:ph idx="1"/>
          </p:nvPr>
        </p:nvSpPr>
        <p:spPr/>
        <p:txBody>
          <a:bodyPr>
            <a:normAutofit fontScale="85000" lnSpcReduction="20000"/>
          </a:bodyPr>
          <a:lstStyle/>
          <a:p>
            <a:pPr algn="just"/>
            <a:r>
              <a:rPr lang="id-ID" b="1" dirty="0" smtClean="0"/>
              <a:t>Jendela </a:t>
            </a:r>
            <a:r>
              <a:rPr lang="id-ID" b="1" dirty="0"/>
              <a:t>TTY</a:t>
            </a:r>
            <a:r>
              <a:rPr lang="id-ID" dirty="0"/>
              <a:t> merupakan jenis jendela yang </a:t>
            </a:r>
            <a:r>
              <a:rPr lang="id-ID" b="1" dirty="0"/>
              <a:t>paling sederhana</a:t>
            </a:r>
            <a:r>
              <a:rPr lang="id-ID" dirty="0"/>
              <a:t>. </a:t>
            </a:r>
            <a:endParaRPr lang="id-ID" dirty="0" smtClean="0"/>
          </a:p>
          <a:p>
            <a:pPr algn="just"/>
            <a:r>
              <a:rPr lang="id-ID" dirty="0" smtClean="0"/>
              <a:t>Secara </a:t>
            </a:r>
            <a:r>
              <a:rPr lang="id-ID" dirty="0"/>
              <a:t>sekilas jenis jendela ini mirip dengan tampilan apa adanya karena jendela TTY hanya terdiri atas sebuah jendela yang mempunyai fasilitas pemindahan halaman (scrolling) secara otomatis pada satu </a:t>
            </a:r>
            <a:r>
              <a:rPr lang="id-ID" dirty="0" smtClean="0"/>
              <a:t>arah</a:t>
            </a:r>
          </a:p>
          <a:p>
            <a:pPr algn="just"/>
            <a:r>
              <a:rPr lang="id-ID" b="1" dirty="0"/>
              <a:t>Dalam jendela ini</a:t>
            </a:r>
            <a:r>
              <a:rPr lang="id-ID" dirty="0"/>
              <a:t>, pengguna mengetikkan perintah pada bagian bawah layar tampilan, dan komputer akan memberikan tanggapan yang juga ditunjukkan pada bagian bawah dari layar tampilan tersebut. </a:t>
            </a:r>
            <a:endParaRPr lang="id-ID" dirty="0" smtClean="0"/>
          </a:p>
          <a:p>
            <a:pPr algn="just"/>
            <a:r>
              <a:rPr lang="id-ID" b="1" dirty="0"/>
              <a:t>Ciri utama</a:t>
            </a:r>
            <a:r>
              <a:rPr lang="id-ID" dirty="0"/>
              <a:t> dari jendela jenis TTY adalah ketika kursor sudah berada pada suatu baris, maka kursor itu tidak dapat dipindah ke baris sebelumnya atau di atasnya (dengan menganggap bahwa arah pemindahan halaman adalah ke bawah). </a:t>
            </a:r>
          </a:p>
          <a:p>
            <a:pPr algn="just"/>
            <a:r>
              <a:rPr lang="id-ID" b="1" dirty="0" smtClean="0"/>
              <a:t>Contoh</a:t>
            </a:r>
            <a:r>
              <a:rPr lang="id-ID" dirty="0" smtClean="0"/>
              <a:t> </a:t>
            </a:r>
            <a:r>
              <a:rPr lang="id-ID" dirty="0"/>
              <a:t>sederhana dari jendela TTY adalah jendela (tampilan) pada saat Anda berada pada dot prompt. </a:t>
            </a:r>
          </a:p>
        </p:txBody>
      </p:sp>
    </p:spTree>
    <p:extLst>
      <p:ext uri="{BB962C8B-B14F-4D97-AF65-F5344CB8AC3E}">
        <p14:creationId xmlns:p14="http://schemas.microsoft.com/office/powerpoint/2010/main" val="4527347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Time-Multiplexed Windows</a:t>
            </a:r>
          </a:p>
        </p:txBody>
      </p:sp>
      <p:sp>
        <p:nvSpPr>
          <p:cNvPr id="3" name="Content Placeholder 2"/>
          <p:cNvSpPr>
            <a:spLocks noGrp="1"/>
          </p:cNvSpPr>
          <p:nvPr>
            <p:ph idx="1"/>
          </p:nvPr>
        </p:nvSpPr>
        <p:spPr/>
        <p:txBody>
          <a:bodyPr/>
          <a:lstStyle/>
          <a:p>
            <a:r>
              <a:rPr lang="id-ID" dirty="0"/>
              <a:t>Pemikiran yang mendasari digunakannya istilah time-multiplexed windows adalah bahwa layar tampilan merupakan sumber daya yang bisa digunakan secara bergantian oleh sejumlah jendela pada waktu yang berlainan</a:t>
            </a:r>
            <a:r>
              <a:rPr lang="id-ID" dirty="0" smtClean="0"/>
              <a:t>.</a:t>
            </a:r>
          </a:p>
          <a:p>
            <a:r>
              <a:rPr lang="id-ID" dirty="0" smtClean="0"/>
              <a:t>Jenis </a:t>
            </a:r>
            <a:r>
              <a:rPr lang="id-ID" dirty="0"/>
              <a:t>jendela ini banyak diterapkan pada editor teks </a:t>
            </a:r>
          </a:p>
        </p:txBody>
      </p:sp>
    </p:spTree>
    <p:extLst>
      <p:ext uri="{BB962C8B-B14F-4D97-AF65-F5344CB8AC3E}">
        <p14:creationId xmlns:p14="http://schemas.microsoft.com/office/powerpoint/2010/main" val="11486384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Space-Multiplexed Windows</a:t>
            </a:r>
          </a:p>
        </p:txBody>
      </p:sp>
      <p:sp>
        <p:nvSpPr>
          <p:cNvPr id="3" name="Content Placeholder 2"/>
          <p:cNvSpPr>
            <a:spLocks noGrp="1"/>
          </p:cNvSpPr>
          <p:nvPr>
            <p:ph idx="1"/>
          </p:nvPr>
        </p:nvSpPr>
        <p:spPr/>
        <p:txBody>
          <a:bodyPr>
            <a:normAutofit fontScale="85000" lnSpcReduction="20000"/>
          </a:bodyPr>
          <a:lstStyle/>
          <a:p>
            <a:pPr algn="just"/>
            <a:r>
              <a:rPr lang="id-ID" dirty="0" smtClean="0"/>
              <a:t>Dalam </a:t>
            </a:r>
            <a:r>
              <a:rPr lang="id-ID" dirty="0"/>
              <a:t>space-multiplexed windows, lebar layar dibagi-bagi menjadi beberapa jendela dengan ukuran yang bervariasi, dan jenis jendelanya dapat ditentukan berdasakan ketergantungan antara satu bisa diletakkan “di atas” jendela yang lain, dan apakah masing-masing jendela bisa diubah </a:t>
            </a:r>
            <a:r>
              <a:rPr lang="id-ID" dirty="0" smtClean="0"/>
              <a:t>ukurannya</a:t>
            </a:r>
          </a:p>
          <a:p>
            <a:pPr algn="just"/>
            <a:r>
              <a:rPr lang="id-ID" dirty="0"/>
              <a:t>Jenis-jenis jendela yang tergolong dalam kelompok ini adalah jendela satu dimensi, jendela dua dimensi, dan jendela dua setengah dimensi. </a:t>
            </a:r>
            <a:endParaRPr lang="id-ID" dirty="0" smtClean="0"/>
          </a:p>
          <a:p>
            <a:pPr algn="just"/>
            <a:r>
              <a:rPr lang="id-ID" dirty="0" smtClean="0"/>
              <a:t>Jendela </a:t>
            </a:r>
            <a:r>
              <a:rPr lang="id-ID" dirty="0"/>
              <a:t>satu dimensi adalah jenis jendela dimana layar dapat dibagi menjadi beberapa secara vertikal atau horisontal yang masing-masing bagian dapat diubah </a:t>
            </a:r>
            <a:r>
              <a:rPr lang="id-ID" dirty="0" smtClean="0"/>
              <a:t>ukurannya</a:t>
            </a:r>
          </a:p>
          <a:p>
            <a:pPr algn="just"/>
            <a:r>
              <a:rPr lang="id-ID" b="1" dirty="0"/>
              <a:t>Contoh sistem </a:t>
            </a:r>
            <a:r>
              <a:rPr lang="id-ID" dirty="0"/>
              <a:t>jendela yang termasuk dalam kategori ini adalah sistem jendela pada perangkat lunak Bravo, pada pengolah kataWord Perfect versi DOS misalnyaWord Perfect versi 5.0 atau 5.1, maupun pada Lotus 123 versi DOS pula.</a:t>
            </a:r>
          </a:p>
        </p:txBody>
      </p:sp>
    </p:spTree>
    <p:extLst>
      <p:ext uri="{BB962C8B-B14F-4D97-AF65-F5344CB8AC3E}">
        <p14:creationId xmlns:p14="http://schemas.microsoft.com/office/powerpoint/2010/main" val="3349239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Space-Multiplexed Windows</a:t>
            </a:r>
          </a:p>
        </p:txBody>
      </p:sp>
      <p:sp>
        <p:nvSpPr>
          <p:cNvPr id="3" name="Content Placeholder 2"/>
          <p:cNvSpPr>
            <a:spLocks noGrp="1"/>
          </p:cNvSpPr>
          <p:nvPr>
            <p:ph idx="1"/>
          </p:nvPr>
        </p:nvSpPr>
        <p:spPr/>
        <p:txBody>
          <a:bodyPr>
            <a:normAutofit fontScale="85000" lnSpcReduction="10000"/>
          </a:bodyPr>
          <a:lstStyle/>
          <a:p>
            <a:pPr algn="just"/>
            <a:r>
              <a:rPr lang="id-ID" dirty="0"/>
              <a:t>Pada jendela dua dimensi, lebar layar dapat dibagi menjadi beberapa jendela baik pada arah vertikal maupun horisontal, sehingga seolah-olah membentuk tabel dari beberapa buah jendela. </a:t>
            </a:r>
            <a:endParaRPr lang="id-ID" dirty="0" smtClean="0"/>
          </a:p>
          <a:p>
            <a:pPr algn="just"/>
            <a:r>
              <a:rPr lang="id-ID" dirty="0" smtClean="0"/>
              <a:t>Meskipun </a:t>
            </a:r>
            <a:r>
              <a:rPr lang="id-ID" dirty="0"/>
              <a:t>layar bisa dibagi-bagi ke arah vertikal maupun horisontal, tetapi antara satu jendela dengan jendela yan lain tidak dapat saling </a:t>
            </a:r>
            <a:r>
              <a:rPr lang="id-ID" dirty="0" smtClean="0"/>
              <a:t>tumpangtindih</a:t>
            </a:r>
          </a:p>
          <a:p>
            <a:pPr algn="just"/>
            <a:r>
              <a:rPr lang="id-ID" dirty="0"/>
              <a:t>Jendela dua setengah dimensi pada prinsipnya sama dengan jendela dua dimensi, tetapi mempunyai kelebihan bahwa jendela yang ada bisa saling tumpang tindih dengan tidak mengganggu informasi yang ada pada jendela yang lain</a:t>
            </a:r>
            <a:r>
              <a:rPr lang="id-ID" dirty="0" smtClean="0"/>
              <a:t>.</a:t>
            </a:r>
          </a:p>
          <a:p>
            <a:pPr algn="just"/>
            <a:r>
              <a:rPr lang="id-ID" dirty="0"/>
              <a:t>Jenis jendela ini merupakan jenis jendela yang saat ini paling banyak dijumpai di pasaran perangkat lunak, karena banyak diterapkan pada berbagai programprogram aplikasi</a:t>
            </a:r>
          </a:p>
        </p:txBody>
      </p:sp>
    </p:spTree>
    <p:extLst>
      <p:ext uri="{BB962C8B-B14F-4D97-AF65-F5344CB8AC3E}">
        <p14:creationId xmlns:p14="http://schemas.microsoft.com/office/powerpoint/2010/main" val="7091866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Jendela Non Homogen</a:t>
            </a:r>
          </a:p>
        </p:txBody>
      </p:sp>
      <p:sp>
        <p:nvSpPr>
          <p:cNvPr id="3" name="Content Placeholder 2"/>
          <p:cNvSpPr>
            <a:spLocks noGrp="1"/>
          </p:cNvSpPr>
          <p:nvPr>
            <p:ph idx="1"/>
          </p:nvPr>
        </p:nvSpPr>
        <p:spPr>
          <a:xfrm>
            <a:off x="476250" y="2009003"/>
            <a:ext cx="8667749" cy="4509653"/>
          </a:xfrm>
        </p:spPr>
        <p:txBody>
          <a:bodyPr>
            <a:noAutofit/>
          </a:bodyPr>
          <a:lstStyle/>
          <a:p>
            <a:pPr algn="just"/>
            <a:r>
              <a:rPr lang="id-ID" sz="3200" dirty="0" smtClean="0"/>
              <a:t>Jendela </a:t>
            </a:r>
            <a:r>
              <a:rPr lang="id-ID" sz="3200" dirty="0"/>
              <a:t>non homogen adalah jenis jendela yang tidak dapat dikelompokkan pada jenis jendela diatas. </a:t>
            </a:r>
            <a:endParaRPr lang="id-ID" sz="3200" dirty="0" smtClean="0"/>
          </a:p>
          <a:p>
            <a:pPr algn="just"/>
            <a:r>
              <a:rPr lang="id-ID" sz="3200" dirty="0" smtClean="0"/>
              <a:t>Dua </a:t>
            </a:r>
            <a:r>
              <a:rPr lang="id-ID" sz="3200" dirty="0"/>
              <a:t>dari beberapa jenis jendela homogen adalah ikon, dan zooming </a:t>
            </a:r>
            <a:r>
              <a:rPr lang="id-ID" sz="3200" dirty="0" smtClean="0"/>
              <a:t>window</a:t>
            </a:r>
            <a:endParaRPr lang="id-ID" sz="3200" dirty="0"/>
          </a:p>
          <a:p>
            <a:pPr algn="just"/>
            <a:r>
              <a:rPr lang="id-ID" sz="3200" dirty="0"/>
              <a:t>Pada zooming window, pengguna dapat melihat bagian tertentu dari obyek yang diamati secara lebih terinci, karena jendela ini dapat di perbesar maupun diperkecil sesuai dengan kebutuhan</a:t>
            </a:r>
          </a:p>
        </p:txBody>
      </p:sp>
      <p:pic>
        <p:nvPicPr>
          <p:cNvPr id="4100" name="Picture 4" descr="Hasil gambar untuk mac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755" y="0"/>
            <a:ext cx="3019245" cy="189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3714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MANIPULATION</a:t>
            </a:r>
            <a:endParaRPr lang="en-US" dirty="0"/>
          </a:p>
        </p:txBody>
      </p:sp>
      <p:sp>
        <p:nvSpPr>
          <p:cNvPr id="3" name="Content Placeholder 2"/>
          <p:cNvSpPr>
            <a:spLocks noGrp="1"/>
          </p:cNvSpPr>
          <p:nvPr>
            <p:ph idx="1"/>
          </p:nvPr>
        </p:nvSpPr>
        <p:spPr>
          <a:xfrm>
            <a:off x="628650" y="1731496"/>
            <a:ext cx="7886700" cy="4351338"/>
          </a:xfrm>
        </p:spPr>
        <p:txBody>
          <a:bodyPr>
            <a:noAutofit/>
          </a:bodyPr>
          <a:lstStyle/>
          <a:p>
            <a:pPr algn="just"/>
            <a:r>
              <a:rPr lang="fi-FI" sz="2000" dirty="0" smtClean="0"/>
              <a:t>Pertama </a:t>
            </a:r>
            <a:r>
              <a:rPr lang="fi-FI" sz="2000" dirty="0"/>
              <a:t>kali dicetuskan oleh Ben Shneidermann pada tahun 1980-an.</a:t>
            </a:r>
          </a:p>
          <a:p>
            <a:pPr algn="just"/>
            <a:r>
              <a:rPr lang="en-US" sz="2000" dirty="0" err="1"/>
              <a:t>Karakteristik</a:t>
            </a:r>
            <a:r>
              <a:rPr lang="en-US" sz="2000" dirty="0"/>
              <a:t> </a:t>
            </a:r>
            <a:r>
              <a:rPr lang="en-US" sz="2000" dirty="0" err="1"/>
              <a:t>utama</a:t>
            </a:r>
            <a:r>
              <a:rPr lang="en-US" sz="2000" dirty="0"/>
              <a:t> </a:t>
            </a:r>
            <a:r>
              <a:rPr lang="en-US" sz="2000" dirty="0" err="1"/>
              <a:t>dari</a:t>
            </a:r>
            <a:r>
              <a:rPr lang="en-US" sz="2000" dirty="0"/>
              <a:t> dialog </a:t>
            </a:r>
            <a:r>
              <a:rPr lang="en-US" sz="2000" dirty="0" err="1"/>
              <a:t>jenis</a:t>
            </a:r>
            <a:r>
              <a:rPr lang="en-US" sz="2000" dirty="0"/>
              <a:t> </a:t>
            </a:r>
            <a:r>
              <a:rPr lang="en-US" sz="2000" dirty="0" err="1"/>
              <a:t>ini</a:t>
            </a:r>
            <a:r>
              <a:rPr lang="en-US" sz="2000" dirty="0"/>
              <a:t> </a:t>
            </a:r>
            <a:r>
              <a:rPr lang="en-US" sz="2000" dirty="0" err="1"/>
              <a:t>adalah</a:t>
            </a:r>
            <a:r>
              <a:rPr lang="en-US" sz="2000" dirty="0"/>
              <a:t> </a:t>
            </a:r>
            <a:r>
              <a:rPr lang="en-US" sz="2000" b="1" dirty="0" err="1"/>
              <a:t>kemampuannya</a:t>
            </a:r>
            <a:r>
              <a:rPr lang="en-US" sz="2000" b="1" dirty="0"/>
              <a:t> </a:t>
            </a:r>
            <a:r>
              <a:rPr lang="en-US" sz="2000" b="1" dirty="0" err="1" smtClean="0"/>
              <a:t>untuk</a:t>
            </a:r>
            <a:r>
              <a:rPr lang="en-US" sz="2000" b="1" dirty="0" smtClean="0"/>
              <a:t> </a:t>
            </a:r>
            <a:r>
              <a:rPr lang="en-US" sz="2000" b="1" dirty="0" err="1" smtClean="0"/>
              <a:t>merepresentasikan</a:t>
            </a:r>
            <a:r>
              <a:rPr lang="en-US" sz="2000" b="1" dirty="0" smtClean="0"/>
              <a:t> </a:t>
            </a:r>
            <a:r>
              <a:rPr lang="en-US" sz="2000" b="1" dirty="0"/>
              <a:t>task </a:t>
            </a:r>
            <a:r>
              <a:rPr lang="en-US" sz="2000" dirty="0"/>
              <a:t>yang </a:t>
            </a:r>
            <a:r>
              <a:rPr lang="en-US" sz="2000" dirty="0" err="1"/>
              <a:t>diberikan</a:t>
            </a:r>
            <a:r>
              <a:rPr lang="en-US" sz="2000" dirty="0"/>
              <a:t> </a:t>
            </a:r>
            <a:r>
              <a:rPr lang="en-US" sz="2000" dirty="0" err="1"/>
              <a:t>oleh</a:t>
            </a:r>
            <a:r>
              <a:rPr lang="en-US" sz="2000" dirty="0"/>
              <a:t> </a:t>
            </a:r>
            <a:r>
              <a:rPr lang="en-US" sz="2000" dirty="0" err="1"/>
              <a:t>pemakai</a:t>
            </a:r>
            <a:r>
              <a:rPr lang="en-US" sz="2000" dirty="0"/>
              <a:t> </a:t>
            </a:r>
            <a:r>
              <a:rPr lang="en-US" sz="2000" b="1" dirty="0" err="1"/>
              <a:t>secara</a:t>
            </a:r>
            <a:r>
              <a:rPr lang="en-US" sz="2000" b="1" dirty="0"/>
              <a:t> </a:t>
            </a:r>
            <a:r>
              <a:rPr lang="en-US" sz="2000" b="1" dirty="0" err="1"/>
              <a:t>langsung</a:t>
            </a:r>
            <a:r>
              <a:rPr lang="en-US" sz="2000" b="1" dirty="0"/>
              <a:t> </a:t>
            </a:r>
            <a:r>
              <a:rPr lang="en-US" sz="2000" dirty="0" err="1"/>
              <a:t>ke</a:t>
            </a:r>
            <a:r>
              <a:rPr lang="en-US" sz="2000" dirty="0"/>
              <a:t> </a:t>
            </a:r>
            <a:r>
              <a:rPr lang="en-US" sz="2000" b="1" dirty="0"/>
              <a:t>device </a:t>
            </a:r>
            <a:r>
              <a:rPr lang="en-US" sz="2000" b="1" dirty="0" smtClean="0"/>
              <a:t>output </a:t>
            </a:r>
            <a:r>
              <a:rPr lang="en-US" sz="2000" dirty="0" smtClean="0"/>
              <a:t>yang </a:t>
            </a:r>
            <a:r>
              <a:rPr lang="en-US" sz="2000" dirty="0" err="1"/>
              <a:t>disediakan</a:t>
            </a:r>
            <a:r>
              <a:rPr lang="en-US" sz="2000" dirty="0"/>
              <a:t>. </a:t>
            </a:r>
            <a:endParaRPr lang="en-US" sz="2000" dirty="0" smtClean="0"/>
          </a:p>
          <a:p>
            <a:pPr algn="just"/>
            <a:r>
              <a:rPr lang="id-ID" sz="2000" dirty="0" smtClean="0"/>
              <a:t>Penyajian </a:t>
            </a:r>
            <a:r>
              <a:rPr lang="id-ID" sz="2000" dirty="0"/>
              <a:t>langsung aktifitas kepada pengguna (user) sehingga aktifitas akan dikerjakan oleh komputer ketika pengguna memberikan instruksi langsung yang ada pada layar komputer </a:t>
            </a:r>
          </a:p>
          <a:p>
            <a:pPr algn="just"/>
            <a:r>
              <a:rPr lang="en-US" sz="2000" dirty="0" err="1" smtClean="0"/>
              <a:t>Pemakai</a:t>
            </a:r>
            <a:r>
              <a:rPr lang="en-US" sz="2000" dirty="0" smtClean="0"/>
              <a:t> </a:t>
            </a:r>
            <a:r>
              <a:rPr lang="en-US" sz="2000" dirty="0" err="1"/>
              <a:t>komputer</a:t>
            </a:r>
            <a:r>
              <a:rPr lang="en-US" sz="2000" dirty="0"/>
              <a:t> </a:t>
            </a:r>
            <a:r>
              <a:rPr lang="en-US" sz="2000" dirty="0" err="1"/>
              <a:t>biasanya</a:t>
            </a:r>
            <a:r>
              <a:rPr lang="en-US" sz="2000" dirty="0"/>
              <a:t> </a:t>
            </a:r>
            <a:r>
              <a:rPr lang="en-US" sz="2000" dirty="0" err="1"/>
              <a:t>sudah</a:t>
            </a:r>
            <a:r>
              <a:rPr lang="en-US" sz="2000" dirty="0"/>
              <a:t> </a:t>
            </a:r>
            <a:r>
              <a:rPr lang="en-US" sz="2000" dirty="0" err="1"/>
              <a:t>terbiasa</a:t>
            </a:r>
            <a:r>
              <a:rPr lang="en-US" sz="2000" dirty="0"/>
              <a:t> </a:t>
            </a:r>
            <a:r>
              <a:rPr lang="en-US" sz="2000" dirty="0" err="1"/>
              <a:t>dengan</a:t>
            </a:r>
            <a:r>
              <a:rPr lang="en-US" sz="2000" dirty="0"/>
              <a:t> interface </a:t>
            </a:r>
            <a:r>
              <a:rPr lang="en-US" sz="2000" b="1" dirty="0" smtClean="0"/>
              <a:t>WIMP</a:t>
            </a:r>
            <a:r>
              <a:rPr lang="en-US" sz="2000" dirty="0" smtClean="0"/>
              <a:t> (</a:t>
            </a:r>
            <a:r>
              <a:rPr lang="en-US" sz="2000" dirty="0"/>
              <a:t>Window, Icon, Menu, Pointer) yang </a:t>
            </a:r>
            <a:r>
              <a:rPr lang="en-US" sz="2000" dirty="0" err="1"/>
              <a:t>dipopulerkan</a:t>
            </a:r>
            <a:r>
              <a:rPr lang="en-US" sz="2000" dirty="0"/>
              <a:t> </a:t>
            </a:r>
            <a:r>
              <a:rPr lang="en-US" sz="2000" dirty="0" err="1"/>
              <a:t>oleh</a:t>
            </a:r>
            <a:r>
              <a:rPr lang="en-US" sz="2000" dirty="0"/>
              <a:t> Apple Macintosh, </a:t>
            </a:r>
            <a:r>
              <a:rPr lang="en-US" sz="2000" dirty="0" err="1" smtClean="0"/>
              <a:t>tetapi</a:t>
            </a:r>
            <a:r>
              <a:rPr lang="en-US" sz="2000" dirty="0" smtClean="0"/>
              <a:t> interface </a:t>
            </a:r>
            <a:r>
              <a:rPr lang="en-US" sz="2000" dirty="0" err="1"/>
              <a:t>jenis</a:t>
            </a:r>
            <a:r>
              <a:rPr lang="en-US" sz="2000" dirty="0"/>
              <a:t> </a:t>
            </a:r>
            <a:r>
              <a:rPr lang="en-US" sz="2000" dirty="0" err="1"/>
              <a:t>ini</a:t>
            </a:r>
            <a:r>
              <a:rPr lang="en-US" sz="2000" dirty="0"/>
              <a:t> </a:t>
            </a:r>
            <a:r>
              <a:rPr lang="en-US" sz="2000" dirty="0" err="1"/>
              <a:t>sebenarnya</a:t>
            </a:r>
            <a:r>
              <a:rPr lang="en-US" sz="2000" dirty="0"/>
              <a:t> </a:t>
            </a:r>
            <a:r>
              <a:rPr lang="en-US" sz="2000" dirty="0" err="1"/>
              <a:t>cuma</a:t>
            </a:r>
            <a:r>
              <a:rPr lang="en-US" sz="2000" dirty="0"/>
              <a:t> </a:t>
            </a:r>
            <a:r>
              <a:rPr lang="en-US" sz="2000" dirty="0" err="1"/>
              <a:t>salah</a:t>
            </a:r>
            <a:r>
              <a:rPr lang="en-US" sz="2000" dirty="0"/>
              <a:t> </a:t>
            </a:r>
            <a:r>
              <a:rPr lang="en-US" sz="2000" dirty="0" err="1"/>
              <a:t>satu</a:t>
            </a:r>
            <a:r>
              <a:rPr lang="en-US" sz="2000" dirty="0"/>
              <a:t> </a:t>
            </a:r>
            <a:r>
              <a:rPr lang="en-US" sz="2000" dirty="0" err="1"/>
              <a:t>contoh</a:t>
            </a:r>
            <a:r>
              <a:rPr lang="en-US" sz="2000" dirty="0"/>
              <a:t> </a:t>
            </a:r>
            <a:r>
              <a:rPr lang="en-US" sz="2000" dirty="0" err="1"/>
              <a:t>dari</a:t>
            </a:r>
            <a:r>
              <a:rPr lang="en-US" sz="2000" dirty="0"/>
              <a:t> dialog direct manipulation</a:t>
            </a:r>
            <a:r>
              <a:rPr lang="en-US" sz="2000" dirty="0" smtClean="0"/>
              <a:t>.</a:t>
            </a:r>
          </a:p>
          <a:p>
            <a:r>
              <a:rPr lang="en-US" sz="2000" dirty="0" err="1"/>
              <a:t>Contoh</a:t>
            </a:r>
            <a:r>
              <a:rPr lang="en-US" sz="2000" dirty="0"/>
              <a:t>:</a:t>
            </a:r>
          </a:p>
          <a:p>
            <a:pPr marL="457200" lvl="1" indent="0">
              <a:buNone/>
            </a:pPr>
            <a:r>
              <a:rPr lang="en-US" sz="2000" dirty="0"/>
              <a:t>a. Screen editors</a:t>
            </a:r>
          </a:p>
          <a:p>
            <a:pPr marL="457200" lvl="1" indent="0">
              <a:buNone/>
            </a:pPr>
            <a:r>
              <a:rPr lang="en-US" sz="2000" dirty="0"/>
              <a:t>b. Graphics</a:t>
            </a:r>
          </a:p>
          <a:p>
            <a:pPr marL="457200" lvl="1" indent="0">
              <a:buNone/>
            </a:pPr>
            <a:r>
              <a:rPr lang="en-US" sz="2000" dirty="0"/>
              <a:t>c. Simulator </a:t>
            </a:r>
            <a:r>
              <a:rPr lang="en-US" sz="2000" dirty="0" err="1"/>
              <a:t>dan</a:t>
            </a:r>
            <a:r>
              <a:rPr lang="en-US" sz="2000" dirty="0"/>
              <a:t> video games</a:t>
            </a:r>
          </a:p>
        </p:txBody>
      </p:sp>
    </p:spTree>
    <p:extLst>
      <p:ext uri="{BB962C8B-B14F-4D97-AF65-F5344CB8AC3E}">
        <p14:creationId xmlns:p14="http://schemas.microsoft.com/office/powerpoint/2010/main" val="106118595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Keuntungan dan kerugian Direct Manipulation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8551" y="1825625"/>
            <a:ext cx="8686898" cy="3546101"/>
          </a:xfrm>
          <a:prstGeom prst="rect">
            <a:avLst/>
          </a:prstGeom>
        </p:spPr>
      </p:pic>
    </p:spTree>
    <p:extLst>
      <p:ext uri="{BB962C8B-B14F-4D97-AF65-F5344CB8AC3E}">
        <p14:creationId xmlns:p14="http://schemas.microsoft.com/office/powerpoint/2010/main" val="10687179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a:t>
            </a:r>
            <a:r>
              <a:rPr lang="en-US" dirty="0" err="1"/>
              <a:t>Manipulasi</a:t>
            </a:r>
            <a:r>
              <a:rPr lang="en-US" dirty="0"/>
              <a:t> </a:t>
            </a:r>
            <a:r>
              <a:rPr lang="en-US" dirty="0" err="1"/>
              <a:t>Langsung</a:t>
            </a:r>
            <a:endParaRPr lang="id-ID" dirty="0"/>
          </a:p>
        </p:txBody>
      </p:sp>
      <p:sp>
        <p:nvSpPr>
          <p:cNvPr id="3" name="Content Placeholder 2"/>
          <p:cNvSpPr>
            <a:spLocks noGrp="1"/>
          </p:cNvSpPr>
          <p:nvPr>
            <p:ph idx="1"/>
          </p:nvPr>
        </p:nvSpPr>
        <p:spPr/>
        <p:txBody>
          <a:bodyPr/>
          <a:lstStyle/>
          <a:p>
            <a:endParaRPr lang="id-ID"/>
          </a:p>
        </p:txBody>
      </p:sp>
      <p:pic>
        <p:nvPicPr>
          <p:cNvPr id="4" name="Picture 3"/>
          <p:cNvPicPr>
            <a:picLocks noChangeAspect="1" noChangeArrowheads="1"/>
          </p:cNvPicPr>
          <p:nvPr/>
        </p:nvPicPr>
        <p:blipFill rotWithShape="1">
          <a:blip r:embed="rId2">
            <a:lum bright="-36000" contrast="42000"/>
            <a:extLst>
              <a:ext uri="{28A0092B-C50C-407E-A947-70E740481C1C}">
                <a14:useLocalDpi xmlns:a14="http://schemas.microsoft.com/office/drawing/2010/main" val="0"/>
              </a:ext>
            </a:extLst>
          </a:blip>
          <a:srcRect b="4374"/>
          <a:stretch/>
        </p:blipFill>
        <p:spPr>
          <a:xfrm>
            <a:off x="243328" y="1658982"/>
            <a:ext cx="8686800" cy="5109789"/>
          </a:xfrm>
          <a:prstGeom prst="rect">
            <a:avLst/>
          </a:prstGeom>
        </p:spPr>
      </p:pic>
    </p:spTree>
    <p:extLst>
      <p:ext uri="{BB962C8B-B14F-4D97-AF65-F5344CB8AC3E}">
        <p14:creationId xmlns:p14="http://schemas.microsoft.com/office/powerpoint/2010/main" val="64149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GRAFIS</a:t>
            </a:r>
          </a:p>
        </p:txBody>
      </p:sp>
      <p:sp>
        <p:nvSpPr>
          <p:cNvPr id="3" name="Content Placeholder 2"/>
          <p:cNvSpPr>
            <a:spLocks noGrp="1"/>
          </p:cNvSpPr>
          <p:nvPr>
            <p:ph idx="1"/>
          </p:nvPr>
        </p:nvSpPr>
        <p:spPr/>
        <p:txBody>
          <a:bodyPr>
            <a:normAutofit/>
          </a:bodyPr>
          <a:lstStyle/>
          <a:p>
            <a:pPr algn="just"/>
            <a:r>
              <a:rPr lang="id-ID" dirty="0"/>
              <a:t>Antarmuka berbasis interaksi grafis: Dialog berbentuk pesan atau informasi pada suatu gambar atau link yang tampil ketika pengguna melakukan suatu aktifitas</a:t>
            </a:r>
            <a:r>
              <a:rPr lang="id-ID" dirty="0" smtClean="0"/>
              <a:t>.</a:t>
            </a:r>
          </a:p>
          <a:p>
            <a:pPr algn="just"/>
            <a:r>
              <a:rPr lang="id-ID" dirty="0"/>
              <a:t>Contoh : Ketika kursor </a:t>
            </a:r>
            <a:r>
              <a:rPr lang="id-ID" b="1" dirty="0"/>
              <a:t>mouse</a:t>
            </a:r>
            <a:r>
              <a:rPr lang="id-ID" dirty="0"/>
              <a:t> berada pada teks yang mempunyai </a:t>
            </a:r>
            <a:r>
              <a:rPr lang="id-ID" b="1" dirty="0"/>
              <a:t>link</a:t>
            </a:r>
            <a:r>
              <a:rPr lang="id-ID" dirty="0"/>
              <a:t> ke teks lain, maka </a:t>
            </a:r>
            <a:r>
              <a:rPr lang="id-ID" b="1" dirty="0"/>
              <a:t>bentuk kursor biasanya berubah (umumnya berubah menjadi bentuk tangan menunjuk) </a:t>
            </a:r>
            <a:r>
              <a:rPr lang="id-ID" b="1" dirty="0" smtClean="0"/>
              <a:t>hyperlink</a:t>
            </a:r>
            <a:endParaRPr lang="id-ID" b="1" dirty="0"/>
          </a:p>
        </p:txBody>
      </p:sp>
    </p:spTree>
    <p:extLst>
      <p:ext uri="{BB962C8B-B14F-4D97-AF65-F5344CB8AC3E}">
        <p14:creationId xmlns:p14="http://schemas.microsoft.com/office/powerpoint/2010/main" val="23444302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GRAFIS</a:t>
            </a:r>
          </a:p>
        </p:txBody>
      </p:sp>
      <p:sp>
        <p:nvSpPr>
          <p:cNvPr id="3" name="Content Placeholder 2"/>
          <p:cNvSpPr>
            <a:spLocks noGrp="1"/>
          </p:cNvSpPr>
          <p:nvPr>
            <p:ph idx="1"/>
          </p:nvPr>
        </p:nvSpPr>
        <p:spPr/>
        <p:txBody>
          <a:bodyPr>
            <a:normAutofit/>
          </a:bodyPr>
          <a:lstStyle/>
          <a:p>
            <a:pPr algn="just"/>
            <a:r>
              <a:rPr lang="id-ID" dirty="0"/>
              <a:t>Pada hampir semua program aplikasi yang ada, tidak hanya sebuah teknik </a:t>
            </a:r>
            <a:r>
              <a:rPr lang="id-ID" b="1" dirty="0"/>
              <a:t>interface</a:t>
            </a:r>
            <a:r>
              <a:rPr lang="id-ID" dirty="0"/>
              <a:t> saja yang </a:t>
            </a:r>
            <a:r>
              <a:rPr lang="id-ID" b="1" dirty="0"/>
              <a:t>diimplementasikan</a:t>
            </a:r>
            <a:r>
              <a:rPr lang="id-ID" dirty="0" smtClean="0"/>
              <a:t>.</a:t>
            </a:r>
          </a:p>
          <a:p>
            <a:pPr algn="just"/>
            <a:r>
              <a:rPr lang="id-ID" dirty="0" smtClean="0"/>
              <a:t>Dari </a:t>
            </a:r>
            <a:r>
              <a:rPr lang="id-ID" dirty="0"/>
              <a:t>sisi </a:t>
            </a:r>
            <a:r>
              <a:rPr lang="id-ID" b="1" dirty="0"/>
              <a:t>programmer</a:t>
            </a:r>
            <a:r>
              <a:rPr lang="id-ID" dirty="0"/>
              <a:t>, penerapan berbagai teknik antarmuka grafis pada sebuah program aplikasi jelas mempersulit pekerjaan. Tetapi bagi user, kemudahan dan keramahan dalam menggunakan suatu program aplikasi merupakan satu aspek yang sangat penting untuk dipahami oleh perancang antarmuka prorgam aplikasi</a:t>
            </a:r>
            <a:r>
              <a:rPr lang="id-ID" dirty="0" smtClean="0"/>
              <a:t>.</a:t>
            </a:r>
            <a:endParaRPr lang="id-ID" dirty="0"/>
          </a:p>
        </p:txBody>
      </p:sp>
    </p:spTree>
    <p:extLst>
      <p:ext uri="{BB962C8B-B14F-4D97-AF65-F5344CB8AC3E}">
        <p14:creationId xmlns:p14="http://schemas.microsoft.com/office/powerpoint/2010/main" val="416417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marL="711200" indent="-711200" algn="just">
              <a:defRPr/>
            </a:pPr>
            <a:r>
              <a:rPr lang="en-US" sz="4000" dirty="0" err="1"/>
              <a:t>Teknologi</a:t>
            </a:r>
            <a:r>
              <a:rPr lang="en-US" sz="4000" dirty="0"/>
              <a:t> </a:t>
            </a:r>
            <a:r>
              <a:rPr lang="en-US" sz="4000" dirty="0" err="1"/>
              <a:t>komputer</a:t>
            </a:r>
            <a:endParaRPr lang="en-US" sz="4000" dirty="0"/>
          </a:p>
          <a:p>
            <a:pPr marL="711200" indent="-711200" algn="just">
              <a:defRPr/>
            </a:pPr>
            <a:r>
              <a:rPr lang="en-US" sz="4000" dirty="0" err="1" smtClean="0"/>
              <a:t>Manusia</a:t>
            </a:r>
            <a:r>
              <a:rPr lang="en-US" sz="4000" dirty="0" smtClean="0"/>
              <a:t> </a:t>
            </a:r>
            <a:r>
              <a:rPr lang="en-US" sz="4000" dirty="0"/>
              <a:t>yang </a:t>
            </a:r>
            <a:r>
              <a:rPr lang="en-US" sz="4000" dirty="0" err="1"/>
              <a:t>akan</a:t>
            </a:r>
            <a:r>
              <a:rPr lang="en-US" sz="4000" dirty="0"/>
              <a:t> </a:t>
            </a:r>
            <a:r>
              <a:rPr lang="en-US" sz="4000" dirty="0" err="1" smtClean="0"/>
              <a:t>berinteraksi</a:t>
            </a:r>
            <a:r>
              <a:rPr lang="id-ID" sz="4000" dirty="0" smtClean="0"/>
              <a:t> </a:t>
            </a:r>
            <a:r>
              <a:rPr lang="en-US" sz="4000" dirty="0" err="1" smtClean="0"/>
              <a:t>dengannya</a:t>
            </a:r>
            <a:endParaRPr lang="en-US" sz="4000" dirty="0"/>
          </a:p>
          <a:p>
            <a:pPr marL="711200" indent="-711200" algn="just">
              <a:defRPr/>
            </a:pPr>
            <a:r>
              <a:rPr lang="en-US" sz="4000" dirty="0" smtClean="0"/>
              <a:t>Dan </a:t>
            </a:r>
            <a:r>
              <a:rPr lang="en-US" sz="4000" dirty="0" err="1"/>
              <a:t>apa</a:t>
            </a:r>
            <a:r>
              <a:rPr lang="en-US" sz="4000" dirty="0"/>
              <a:t> yang </a:t>
            </a:r>
            <a:r>
              <a:rPr lang="en-US" sz="4000" dirty="0" err="1"/>
              <a:t>dimaksud</a:t>
            </a:r>
            <a:r>
              <a:rPr lang="en-US" sz="4000" dirty="0"/>
              <a:t> </a:t>
            </a:r>
            <a:r>
              <a:rPr lang="en-US" sz="4000" dirty="0" err="1"/>
              <a:t>dengan</a:t>
            </a:r>
            <a:r>
              <a:rPr lang="en-US" sz="4000" dirty="0"/>
              <a:t> </a:t>
            </a:r>
            <a:r>
              <a:rPr lang="en-US" sz="4000" b="1" dirty="0"/>
              <a:t>“</a:t>
            </a:r>
            <a:r>
              <a:rPr lang="en-US" sz="4000" b="1" dirty="0" err="1"/>
              <a:t>lebih</a:t>
            </a:r>
            <a:r>
              <a:rPr lang="en-US" sz="4000" b="1" dirty="0"/>
              <a:t> </a:t>
            </a:r>
            <a:r>
              <a:rPr lang="en-US" sz="4000" b="1" dirty="0" err="1"/>
              <a:t>berguna</a:t>
            </a:r>
            <a:r>
              <a:rPr lang="en-US" sz="4000" b="1" dirty="0" smtClean="0"/>
              <a:t>”</a:t>
            </a:r>
            <a:r>
              <a:rPr lang="id-ID" sz="4000" b="1" dirty="0" smtClean="0"/>
              <a:t> </a:t>
            </a:r>
            <a:r>
              <a:rPr lang="en-US" sz="4000" b="1" dirty="0" smtClean="0"/>
              <a:t>(</a:t>
            </a:r>
            <a:r>
              <a:rPr lang="en-US" sz="4000" b="1" dirty="0"/>
              <a:t>more usable)</a:t>
            </a:r>
          </a:p>
        </p:txBody>
      </p:sp>
    </p:spTree>
    <p:extLst>
      <p:ext uri="{BB962C8B-B14F-4D97-AF65-F5344CB8AC3E}">
        <p14:creationId xmlns:p14="http://schemas.microsoft.com/office/powerpoint/2010/main" val="129650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Aturan</a:t>
            </a:r>
            <a:r>
              <a:rPr lang="en-US" b="1" dirty="0" smtClean="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(1)</a:t>
            </a:r>
            <a:endParaRPr lang="en-US" dirty="0"/>
          </a:p>
        </p:txBody>
      </p:sp>
      <p:sp>
        <p:nvSpPr>
          <p:cNvPr id="3" name="Content Placeholder 2"/>
          <p:cNvSpPr>
            <a:spLocks noGrp="1"/>
          </p:cNvSpPr>
          <p:nvPr>
            <p:ph idx="1"/>
          </p:nvPr>
        </p:nvSpPr>
        <p:spPr>
          <a:xfrm>
            <a:off x="268941" y="1825625"/>
            <a:ext cx="8700247" cy="4351338"/>
          </a:xfrm>
        </p:spPr>
        <p:txBody>
          <a:bodyPr>
            <a:normAutofit fontScale="85000" lnSpcReduction="20000"/>
          </a:bodyPr>
          <a:lstStyle/>
          <a:p>
            <a:r>
              <a:rPr lang="en-US" b="1" i="1" dirty="0"/>
              <a:t>Strive for consistency</a:t>
            </a:r>
            <a:r>
              <a:rPr lang="en-US" dirty="0" smtClean="0"/>
              <a:t>.</a:t>
            </a:r>
          </a:p>
          <a:p>
            <a:pPr lvl="1"/>
            <a:r>
              <a:rPr lang="en-US" dirty="0" err="1"/>
              <a:t>Prinsip</a:t>
            </a:r>
            <a:r>
              <a:rPr lang="en-US" dirty="0"/>
              <a:t> </a:t>
            </a:r>
            <a:r>
              <a:rPr lang="en-US" dirty="0" err="1"/>
              <a:t>ini</a:t>
            </a:r>
            <a:r>
              <a:rPr lang="en-US" dirty="0"/>
              <a:t> paling </a:t>
            </a:r>
            <a:r>
              <a:rPr lang="en-US" dirty="0" err="1"/>
              <a:t>sering</a:t>
            </a:r>
            <a:r>
              <a:rPr lang="en-US" dirty="0"/>
              <a:t> </a:t>
            </a:r>
            <a:r>
              <a:rPr lang="en-US" dirty="0" err="1"/>
              <a:t>dilanggar</a:t>
            </a:r>
            <a:r>
              <a:rPr lang="en-US" dirty="0"/>
              <a:t>, </a:t>
            </a:r>
            <a:r>
              <a:rPr lang="en-US" dirty="0" err="1"/>
              <a:t>tapi</a:t>
            </a:r>
            <a:r>
              <a:rPr lang="en-US" dirty="0"/>
              <a:t> </a:t>
            </a:r>
            <a:r>
              <a:rPr lang="en-US" dirty="0" err="1"/>
              <a:t>juga</a:t>
            </a:r>
            <a:r>
              <a:rPr lang="en-US" dirty="0"/>
              <a:t> </a:t>
            </a:r>
            <a:r>
              <a:rPr lang="en-US" dirty="0" err="1"/>
              <a:t>prinsip</a:t>
            </a:r>
            <a:r>
              <a:rPr lang="en-US" dirty="0"/>
              <a:t> yang</a:t>
            </a:r>
          </a:p>
          <a:p>
            <a:pPr lvl="1"/>
            <a:r>
              <a:rPr lang="en-US" dirty="0"/>
              <a:t>paling </a:t>
            </a:r>
            <a:r>
              <a:rPr lang="en-US" dirty="0" err="1"/>
              <a:t>mudah</a:t>
            </a:r>
            <a:r>
              <a:rPr lang="en-US" dirty="0"/>
              <a:t> </a:t>
            </a:r>
            <a:r>
              <a:rPr lang="en-US" dirty="0" err="1"/>
              <a:t>untuk</a:t>
            </a:r>
            <a:r>
              <a:rPr lang="en-US" dirty="0"/>
              <a:t> </a:t>
            </a:r>
            <a:r>
              <a:rPr lang="en-US" dirty="0" err="1"/>
              <a:t>diperbaiki</a:t>
            </a:r>
            <a:r>
              <a:rPr lang="en-US" dirty="0"/>
              <a:t> </a:t>
            </a:r>
            <a:r>
              <a:rPr lang="en-US" dirty="0" err="1"/>
              <a:t>jika</a:t>
            </a:r>
            <a:r>
              <a:rPr lang="en-US" dirty="0"/>
              <a:t> </a:t>
            </a:r>
            <a:r>
              <a:rPr lang="en-US" dirty="0" err="1"/>
              <a:t>terjadi</a:t>
            </a:r>
            <a:r>
              <a:rPr lang="en-US" dirty="0"/>
              <a:t> </a:t>
            </a:r>
            <a:r>
              <a:rPr lang="en-US" dirty="0" err="1"/>
              <a:t>pelanggaran</a:t>
            </a:r>
            <a:r>
              <a:rPr lang="en-US" dirty="0"/>
              <a:t>. </a:t>
            </a:r>
            <a:r>
              <a:rPr lang="en-US" dirty="0" err="1" smtClean="0"/>
              <a:t>Contoh-contoh</a:t>
            </a:r>
            <a:r>
              <a:rPr lang="en-US" dirty="0" smtClean="0"/>
              <a:t> </a:t>
            </a:r>
            <a:r>
              <a:rPr lang="en-US" dirty="0" err="1" smtClean="0"/>
              <a:t>konsistensi</a:t>
            </a:r>
            <a:r>
              <a:rPr lang="en-US" dirty="0"/>
              <a:t>:</a:t>
            </a:r>
          </a:p>
          <a:p>
            <a:pPr lvl="2"/>
            <a:r>
              <a:rPr lang="en-US" dirty="0" err="1" smtClean="0"/>
              <a:t>Urutan</a:t>
            </a:r>
            <a:r>
              <a:rPr lang="en-US" dirty="0" smtClean="0"/>
              <a:t> </a:t>
            </a:r>
            <a:r>
              <a:rPr lang="en-US" dirty="0"/>
              <a:t>action yang </a:t>
            </a:r>
            <a:r>
              <a:rPr lang="en-US" dirty="0" err="1"/>
              <a:t>konsisten</a:t>
            </a:r>
            <a:r>
              <a:rPr lang="en-US" dirty="0"/>
              <a:t> </a:t>
            </a:r>
            <a:r>
              <a:rPr lang="en-US" dirty="0" err="1"/>
              <a:t>pada</a:t>
            </a:r>
            <a:r>
              <a:rPr lang="en-US" dirty="0"/>
              <a:t> </a:t>
            </a:r>
            <a:r>
              <a:rPr lang="en-US" dirty="0" err="1"/>
              <a:t>situasi</a:t>
            </a:r>
            <a:r>
              <a:rPr lang="en-US" dirty="0"/>
              <a:t> yang </a:t>
            </a:r>
            <a:r>
              <a:rPr lang="en-US" dirty="0" err="1"/>
              <a:t>mirip</a:t>
            </a:r>
            <a:r>
              <a:rPr lang="en-US" dirty="0"/>
              <a:t>.</a:t>
            </a:r>
          </a:p>
          <a:p>
            <a:pPr lvl="2"/>
            <a:r>
              <a:rPr lang="en-US" dirty="0" err="1" smtClean="0"/>
              <a:t>Istilah</a:t>
            </a:r>
            <a:r>
              <a:rPr lang="en-US" dirty="0" smtClean="0"/>
              <a:t> </a:t>
            </a:r>
            <a:r>
              <a:rPr lang="en-US" dirty="0"/>
              <a:t>yang </a:t>
            </a:r>
            <a:r>
              <a:rPr lang="en-US" dirty="0" err="1"/>
              <a:t>konsisten</a:t>
            </a:r>
            <a:r>
              <a:rPr lang="en-US" dirty="0"/>
              <a:t> </a:t>
            </a:r>
            <a:r>
              <a:rPr lang="en-US" dirty="0" err="1"/>
              <a:t>untuk</a:t>
            </a:r>
            <a:r>
              <a:rPr lang="en-US" dirty="0"/>
              <a:t> prompt, menu, </a:t>
            </a:r>
            <a:r>
              <a:rPr lang="en-US" dirty="0" err="1"/>
              <a:t>layar</a:t>
            </a:r>
            <a:r>
              <a:rPr lang="en-US" dirty="0"/>
              <a:t> bantu </a:t>
            </a:r>
            <a:r>
              <a:rPr lang="en-US" dirty="0" err="1"/>
              <a:t>dan</a:t>
            </a:r>
            <a:r>
              <a:rPr lang="en-US" dirty="0"/>
              <a:t> </a:t>
            </a:r>
            <a:r>
              <a:rPr lang="en-US" dirty="0" err="1"/>
              <a:t>perintah</a:t>
            </a:r>
            <a:r>
              <a:rPr lang="en-US" dirty="0"/>
              <a:t>.</a:t>
            </a:r>
          </a:p>
          <a:p>
            <a:pPr lvl="2"/>
            <a:r>
              <a:rPr lang="en-US" dirty="0" err="1" smtClean="0"/>
              <a:t>Perkecualian</a:t>
            </a:r>
            <a:r>
              <a:rPr lang="en-US" dirty="0" smtClean="0"/>
              <a:t> </a:t>
            </a:r>
            <a:r>
              <a:rPr lang="en-US" dirty="0"/>
              <a:t>(</a:t>
            </a:r>
            <a:r>
              <a:rPr lang="en-US" dirty="0" err="1"/>
              <a:t>pengetikan</a:t>
            </a:r>
            <a:r>
              <a:rPr lang="en-US" dirty="0"/>
              <a:t> password </a:t>
            </a:r>
            <a:r>
              <a:rPr lang="en-US" dirty="0" err="1"/>
              <a:t>atau</a:t>
            </a:r>
            <a:r>
              <a:rPr lang="en-US" dirty="0"/>
              <a:t> </a:t>
            </a:r>
            <a:r>
              <a:rPr lang="en-US" dirty="0" err="1"/>
              <a:t>konfirmasi</a:t>
            </a:r>
            <a:r>
              <a:rPr lang="en-US" dirty="0"/>
              <a:t> delete) </a:t>
            </a:r>
            <a:r>
              <a:rPr lang="en-US" dirty="0" err="1"/>
              <a:t>harus</a:t>
            </a:r>
            <a:r>
              <a:rPr lang="en-US" dirty="0"/>
              <a:t> </a:t>
            </a:r>
            <a:r>
              <a:rPr lang="en-US" dirty="0" err="1"/>
              <a:t>dibatasi</a:t>
            </a:r>
            <a:endParaRPr lang="en-US" dirty="0" smtClean="0"/>
          </a:p>
          <a:p>
            <a:r>
              <a:rPr lang="en-US" i="1" dirty="0"/>
              <a:t>Enable frequent users to use </a:t>
            </a:r>
            <a:r>
              <a:rPr lang="en-US" i="1" dirty="0" smtClean="0"/>
              <a:t>shortcuts</a:t>
            </a:r>
          </a:p>
          <a:p>
            <a:r>
              <a:rPr lang="en-US" dirty="0" err="1"/>
              <a:t>Misalnya</a:t>
            </a:r>
            <a:r>
              <a:rPr lang="en-US" dirty="0"/>
              <a:t>:</a:t>
            </a:r>
          </a:p>
          <a:p>
            <a:pPr lvl="1"/>
            <a:r>
              <a:rPr lang="en-US" dirty="0" err="1" smtClean="0"/>
              <a:t>Penggunaan</a:t>
            </a:r>
            <a:r>
              <a:rPr lang="en-US" dirty="0" smtClean="0"/>
              <a:t> </a:t>
            </a:r>
            <a:r>
              <a:rPr lang="en-US" dirty="0" err="1"/>
              <a:t>singkatan</a:t>
            </a:r>
            <a:r>
              <a:rPr lang="en-US" dirty="0"/>
              <a:t>.</a:t>
            </a:r>
          </a:p>
          <a:p>
            <a:pPr lvl="1"/>
            <a:r>
              <a:rPr lang="en-US" dirty="0" err="1" smtClean="0"/>
              <a:t>Penekanan</a:t>
            </a:r>
            <a:r>
              <a:rPr lang="en-US" dirty="0" smtClean="0"/>
              <a:t> </a:t>
            </a:r>
            <a:r>
              <a:rPr lang="en-US" dirty="0" err="1"/>
              <a:t>tombol</a:t>
            </a:r>
            <a:r>
              <a:rPr lang="en-US" dirty="0"/>
              <a:t> </a:t>
            </a:r>
            <a:r>
              <a:rPr lang="en-US" dirty="0" err="1"/>
              <a:t>khusus</a:t>
            </a:r>
            <a:r>
              <a:rPr lang="en-US" dirty="0"/>
              <a:t>.</a:t>
            </a:r>
          </a:p>
          <a:p>
            <a:pPr lvl="1"/>
            <a:r>
              <a:rPr lang="en-US" dirty="0" err="1" smtClean="0"/>
              <a:t>Perintah-perintah</a:t>
            </a:r>
            <a:r>
              <a:rPr lang="en-US" dirty="0" smtClean="0"/>
              <a:t> </a:t>
            </a:r>
            <a:r>
              <a:rPr lang="en-US" dirty="0" err="1"/>
              <a:t>tersembunyi</a:t>
            </a:r>
            <a:r>
              <a:rPr lang="en-US" dirty="0"/>
              <a:t>.</a:t>
            </a:r>
          </a:p>
          <a:p>
            <a:pPr lvl="1"/>
            <a:r>
              <a:rPr lang="en-US" dirty="0" err="1" smtClean="0"/>
              <a:t>Fasilitas</a:t>
            </a:r>
            <a:r>
              <a:rPr lang="en-US" dirty="0" smtClean="0"/>
              <a:t> </a:t>
            </a:r>
            <a:r>
              <a:rPr lang="en-US" dirty="0"/>
              <a:t>macro.</a:t>
            </a:r>
          </a:p>
          <a:p>
            <a:pPr lvl="1"/>
            <a:r>
              <a:rPr lang="en-US" dirty="0" smtClean="0"/>
              <a:t>Response </a:t>
            </a:r>
            <a:r>
              <a:rPr lang="en-US" dirty="0"/>
              <a:t>time </a:t>
            </a:r>
            <a:r>
              <a:rPr lang="en-US" dirty="0" err="1"/>
              <a:t>dan</a:t>
            </a:r>
            <a:r>
              <a:rPr lang="en-US" dirty="0"/>
              <a:t> display rate yang </a:t>
            </a:r>
            <a:r>
              <a:rPr lang="en-US" dirty="0" err="1"/>
              <a:t>lebih</a:t>
            </a:r>
            <a:r>
              <a:rPr lang="en-US" dirty="0"/>
              <a:t> </a:t>
            </a:r>
            <a:r>
              <a:rPr lang="en-US" dirty="0" err="1"/>
              <a:t>cepat</a:t>
            </a:r>
            <a:r>
              <a:rPr lang="en-US" dirty="0" smtClean="0"/>
              <a:t>.</a:t>
            </a:r>
            <a:endParaRPr lang="en-US" i="1" dirty="0" smtClean="0"/>
          </a:p>
        </p:txBody>
      </p:sp>
    </p:spTree>
    <p:extLst>
      <p:ext uri="{BB962C8B-B14F-4D97-AF65-F5344CB8AC3E}">
        <p14:creationId xmlns:p14="http://schemas.microsoft.com/office/powerpoint/2010/main" val="37370724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(2)</a:t>
            </a:r>
            <a:endParaRPr lang="en-US" dirty="0"/>
          </a:p>
        </p:txBody>
      </p:sp>
      <p:sp>
        <p:nvSpPr>
          <p:cNvPr id="3" name="Content Placeholder 2"/>
          <p:cNvSpPr>
            <a:spLocks noGrp="1"/>
          </p:cNvSpPr>
          <p:nvPr>
            <p:ph idx="1"/>
          </p:nvPr>
        </p:nvSpPr>
        <p:spPr/>
        <p:txBody>
          <a:bodyPr>
            <a:normAutofit lnSpcReduction="10000"/>
          </a:bodyPr>
          <a:lstStyle/>
          <a:p>
            <a:pPr algn="just"/>
            <a:r>
              <a:rPr lang="en-US" i="1" dirty="0"/>
              <a:t>Offer informative feedback</a:t>
            </a:r>
            <a:endParaRPr lang="en-US" dirty="0"/>
          </a:p>
          <a:p>
            <a:pPr lvl="1" algn="just"/>
            <a:r>
              <a:rPr lang="sv-SE" dirty="0"/>
              <a:t>Tiap operator action harus ada feedback dari sistem</a:t>
            </a:r>
            <a:r>
              <a:rPr lang="sv-SE" dirty="0" smtClean="0"/>
              <a:t>, </a:t>
            </a:r>
            <a:r>
              <a:rPr lang="en-US" dirty="0" err="1" smtClean="0"/>
              <a:t>misalnya</a:t>
            </a:r>
            <a:r>
              <a:rPr lang="en-US" dirty="0"/>
              <a:t>:</a:t>
            </a:r>
          </a:p>
          <a:p>
            <a:pPr lvl="1" algn="just"/>
            <a:r>
              <a:rPr lang="en-US" dirty="0" err="1"/>
              <a:t>Untuk</a:t>
            </a:r>
            <a:r>
              <a:rPr lang="en-US" dirty="0"/>
              <a:t> frequent (</a:t>
            </a:r>
            <a:r>
              <a:rPr lang="en-US" dirty="0" err="1"/>
              <a:t>sering</a:t>
            </a:r>
            <a:r>
              <a:rPr lang="en-US" dirty="0"/>
              <a:t>) </a:t>
            </a:r>
            <a:r>
              <a:rPr lang="en-US" dirty="0" err="1"/>
              <a:t>dan</a:t>
            </a:r>
            <a:r>
              <a:rPr lang="en-US" dirty="0"/>
              <a:t> minor action: response </a:t>
            </a:r>
            <a:r>
              <a:rPr lang="en-US" dirty="0" err="1"/>
              <a:t>secukupnya</a:t>
            </a:r>
            <a:r>
              <a:rPr lang="en-US" dirty="0" smtClean="0"/>
              <a:t>. </a:t>
            </a:r>
          </a:p>
          <a:p>
            <a:pPr lvl="1" algn="just"/>
            <a:r>
              <a:rPr lang="en-US" dirty="0" err="1" smtClean="0"/>
              <a:t>Untuk</a:t>
            </a:r>
            <a:r>
              <a:rPr lang="en-US" dirty="0" smtClean="0"/>
              <a:t> </a:t>
            </a:r>
            <a:r>
              <a:rPr lang="en-US" dirty="0"/>
              <a:t>infrequent (</a:t>
            </a:r>
            <a:r>
              <a:rPr lang="en-US" dirty="0" err="1"/>
              <a:t>jarang</a:t>
            </a:r>
            <a:r>
              <a:rPr lang="en-US" dirty="0"/>
              <a:t>) </a:t>
            </a:r>
            <a:r>
              <a:rPr lang="en-US" dirty="0" err="1"/>
              <a:t>dan</a:t>
            </a:r>
            <a:r>
              <a:rPr lang="en-US" dirty="0"/>
              <a:t> major action: response </a:t>
            </a:r>
            <a:r>
              <a:rPr lang="en-US" dirty="0" err="1"/>
              <a:t>harus</a:t>
            </a:r>
            <a:r>
              <a:rPr lang="en-US" dirty="0"/>
              <a:t> </a:t>
            </a:r>
            <a:r>
              <a:rPr lang="en-US" dirty="0" err="1"/>
              <a:t>lebih</a:t>
            </a:r>
            <a:r>
              <a:rPr lang="en-US" dirty="0"/>
              <a:t> </a:t>
            </a:r>
            <a:r>
              <a:rPr lang="en-US" dirty="0" err="1"/>
              <a:t>jelas</a:t>
            </a:r>
            <a:r>
              <a:rPr lang="en-US" dirty="0"/>
              <a:t> </a:t>
            </a:r>
            <a:r>
              <a:rPr lang="en-US" dirty="0" err="1" smtClean="0"/>
              <a:t>dan</a:t>
            </a:r>
            <a:r>
              <a:rPr lang="en-US" dirty="0" smtClean="0"/>
              <a:t> </a:t>
            </a:r>
            <a:r>
              <a:rPr lang="en-US" dirty="0" err="1" smtClean="0"/>
              <a:t>lengkap</a:t>
            </a:r>
            <a:r>
              <a:rPr lang="en-US" dirty="0" smtClean="0"/>
              <a:t>.</a:t>
            </a:r>
          </a:p>
          <a:p>
            <a:pPr algn="just"/>
            <a:r>
              <a:rPr lang="en-US" i="1" dirty="0"/>
              <a:t>Design dialog to yield closure</a:t>
            </a:r>
            <a:r>
              <a:rPr lang="en-US" dirty="0"/>
              <a:t>. </a:t>
            </a:r>
            <a:endParaRPr lang="en-US" dirty="0" smtClean="0"/>
          </a:p>
          <a:p>
            <a:pPr lvl="1" algn="just"/>
            <a:r>
              <a:rPr lang="en-US" dirty="0" err="1" smtClean="0"/>
              <a:t>Urutan</a:t>
            </a:r>
            <a:r>
              <a:rPr lang="en-US" dirty="0" smtClean="0"/>
              <a:t> </a:t>
            </a:r>
            <a:r>
              <a:rPr lang="en-US" dirty="0"/>
              <a:t>action </a:t>
            </a:r>
            <a:r>
              <a:rPr lang="en-US" dirty="0" err="1"/>
              <a:t>sebaiknya</a:t>
            </a:r>
            <a:r>
              <a:rPr lang="en-US" dirty="0"/>
              <a:t> </a:t>
            </a:r>
            <a:r>
              <a:rPr lang="en-US" dirty="0" err="1"/>
              <a:t>diatur</a:t>
            </a:r>
            <a:r>
              <a:rPr lang="en-US" dirty="0"/>
              <a:t> </a:t>
            </a:r>
            <a:r>
              <a:rPr lang="en-US" dirty="0" err="1"/>
              <a:t>dalam</a:t>
            </a:r>
            <a:r>
              <a:rPr lang="en-US" dirty="0"/>
              <a:t> </a:t>
            </a:r>
            <a:r>
              <a:rPr lang="en-US" dirty="0" err="1" smtClean="0"/>
              <a:t>kelompok</a:t>
            </a:r>
            <a:r>
              <a:rPr lang="en-US" dirty="0" smtClean="0"/>
              <a:t> yang </a:t>
            </a:r>
            <a:r>
              <a:rPr lang="en-US" dirty="0" err="1"/>
              <a:t>memiliki</a:t>
            </a:r>
            <a:r>
              <a:rPr lang="en-US" dirty="0"/>
              <a:t> </a:t>
            </a:r>
            <a:r>
              <a:rPr lang="en-US" dirty="0" err="1"/>
              <a:t>awal</a:t>
            </a:r>
            <a:r>
              <a:rPr lang="en-US" dirty="0"/>
              <a:t>, </a:t>
            </a:r>
            <a:r>
              <a:rPr lang="en-US" dirty="0" err="1"/>
              <a:t>pertengahan</a:t>
            </a:r>
            <a:r>
              <a:rPr lang="en-US" dirty="0"/>
              <a:t> </a:t>
            </a:r>
            <a:r>
              <a:rPr lang="en-US" dirty="0" err="1"/>
              <a:t>dan</a:t>
            </a:r>
            <a:r>
              <a:rPr lang="en-US" dirty="0"/>
              <a:t> </a:t>
            </a:r>
            <a:r>
              <a:rPr lang="en-US" dirty="0" err="1"/>
              <a:t>akhir</a:t>
            </a:r>
            <a:r>
              <a:rPr lang="en-US" dirty="0"/>
              <a:t>. </a:t>
            </a:r>
            <a:endParaRPr lang="en-US" dirty="0" smtClean="0"/>
          </a:p>
          <a:p>
            <a:pPr lvl="1" algn="just"/>
            <a:r>
              <a:rPr lang="en-US" dirty="0" smtClean="0"/>
              <a:t>Feedback </a:t>
            </a:r>
            <a:r>
              <a:rPr lang="en-US" dirty="0"/>
              <a:t>yang informative </a:t>
            </a:r>
            <a:r>
              <a:rPr lang="en-US" dirty="0" err="1" smtClean="0"/>
              <a:t>pada</a:t>
            </a:r>
            <a:r>
              <a:rPr lang="en-US" dirty="0" smtClean="0"/>
              <a:t> </a:t>
            </a:r>
            <a:r>
              <a:rPr lang="en-US" dirty="0" err="1" smtClean="0"/>
              <a:t>akhir</a:t>
            </a:r>
            <a:r>
              <a:rPr lang="en-US" dirty="0" smtClean="0"/>
              <a:t> </a:t>
            </a:r>
            <a:r>
              <a:rPr lang="en-US" dirty="0" err="1"/>
              <a:t>suatu</a:t>
            </a:r>
            <a:r>
              <a:rPr lang="en-US" dirty="0"/>
              <a:t> </a:t>
            </a:r>
            <a:r>
              <a:rPr lang="en-US" dirty="0" err="1"/>
              <a:t>kumpulan</a:t>
            </a:r>
            <a:r>
              <a:rPr lang="en-US" dirty="0"/>
              <a:t> action </a:t>
            </a:r>
            <a:r>
              <a:rPr lang="en-US" dirty="0" err="1"/>
              <a:t>akan</a:t>
            </a:r>
            <a:r>
              <a:rPr lang="en-US" dirty="0"/>
              <a:t> </a:t>
            </a:r>
            <a:r>
              <a:rPr lang="en-US" dirty="0" err="1"/>
              <a:t>melegakan</a:t>
            </a:r>
            <a:r>
              <a:rPr lang="en-US" dirty="0"/>
              <a:t> </a:t>
            </a:r>
            <a:r>
              <a:rPr lang="en-US" dirty="0" err="1"/>
              <a:t>dan</a:t>
            </a:r>
            <a:r>
              <a:rPr lang="en-US" dirty="0"/>
              <a:t> </a:t>
            </a:r>
            <a:r>
              <a:rPr lang="en-US" dirty="0" err="1"/>
              <a:t>memuaskan</a:t>
            </a:r>
            <a:r>
              <a:rPr lang="en-US" dirty="0"/>
              <a:t> user.</a:t>
            </a:r>
            <a:endParaRPr lang="en-US" dirty="0" smtClean="0"/>
          </a:p>
        </p:txBody>
      </p:sp>
    </p:spTree>
    <p:extLst>
      <p:ext uri="{BB962C8B-B14F-4D97-AF65-F5344CB8AC3E}">
        <p14:creationId xmlns:p14="http://schemas.microsoft.com/office/powerpoint/2010/main" val="15903029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(3)</a:t>
            </a:r>
            <a:endParaRPr lang="en-US" dirty="0"/>
          </a:p>
        </p:txBody>
      </p:sp>
      <p:sp>
        <p:nvSpPr>
          <p:cNvPr id="3" name="Content Placeholder 2"/>
          <p:cNvSpPr>
            <a:spLocks noGrp="1"/>
          </p:cNvSpPr>
          <p:nvPr>
            <p:ph idx="1"/>
          </p:nvPr>
        </p:nvSpPr>
        <p:spPr/>
        <p:txBody>
          <a:bodyPr>
            <a:normAutofit lnSpcReduction="10000"/>
          </a:bodyPr>
          <a:lstStyle/>
          <a:p>
            <a:pPr algn="just"/>
            <a:r>
              <a:rPr lang="en-US" i="1" dirty="0"/>
              <a:t>Offer simple error handling</a:t>
            </a:r>
            <a:r>
              <a:rPr lang="en-US" dirty="0"/>
              <a:t>. </a:t>
            </a:r>
            <a:endParaRPr lang="en-US" dirty="0" smtClean="0"/>
          </a:p>
          <a:p>
            <a:pPr algn="just"/>
            <a:r>
              <a:rPr lang="en-US" dirty="0" err="1" smtClean="0"/>
              <a:t>Sebisa</a:t>
            </a:r>
            <a:r>
              <a:rPr lang="en-US" dirty="0" smtClean="0"/>
              <a:t> </a:t>
            </a:r>
            <a:r>
              <a:rPr lang="en-US" dirty="0" err="1"/>
              <a:t>mungkin</a:t>
            </a:r>
            <a:r>
              <a:rPr lang="en-US" dirty="0"/>
              <a:t>, </a:t>
            </a:r>
            <a:r>
              <a:rPr lang="en-US" dirty="0" err="1"/>
              <a:t>desainlah</a:t>
            </a:r>
            <a:r>
              <a:rPr lang="en-US" dirty="0"/>
              <a:t> </a:t>
            </a:r>
            <a:r>
              <a:rPr lang="en-US" dirty="0" err="1"/>
              <a:t>sistem</a:t>
            </a:r>
            <a:r>
              <a:rPr lang="en-US" dirty="0"/>
              <a:t> </a:t>
            </a:r>
            <a:r>
              <a:rPr lang="en-US" dirty="0" err="1"/>
              <a:t>sedemikian</a:t>
            </a:r>
            <a:r>
              <a:rPr lang="en-US" dirty="0"/>
              <a:t> </a:t>
            </a:r>
            <a:r>
              <a:rPr lang="en-US" dirty="0" err="1" smtClean="0"/>
              <a:t>rupa</a:t>
            </a:r>
            <a:r>
              <a:rPr lang="en-US" dirty="0" smtClean="0"/>
              <a:t> </a:t>
            </a:r>
            <a:r>
              <a:rPr lang="en-US" dirty="0" err="1" smtClean="0"/>
              <a:t>sehingga</a:t>
            </a:r>
            <a:r>
              <a:rPr lang="en-US" dirty="0" smtClean="0"/>
              <a:t> </a:t>
            </a:r>
            <a:r>
              <a:rPr lang="en-US" dirty="0"/>
              <a:t>user </a:t>
            </a:r>
            <a:r>
              <a:rPr lang="en-US" dirty="0" err="1"/>
              <a:t>tidak</a:t>
            </a:r>
            <a:r>
              <a:rPr lang="en-US" dirty="0"/>
              <a:t> </a:t>
            </a:r>
            <a:r>
              <a:rPr lang="en-US" dirty="0" err="1"/>
              <a:t>mungkin</a:t>
            </a:r>
            <a:r>
              <a:rPr lang="en-US" dirty="0"/>
              <a:t> </a:t>
            </a:r>
            <a:r>
              <a:rPr lang="en-US" dirty="0" err="1"/>
              <a:t>bisa</a:t>
            </a:r>
            <a:r>
              <a:rPr lang="en-US" dirty="0"/>
              <a:t> </a:t>
            </a:r>
            <a:r>
              <a:rPr lang="en-US" dirty="0" err="1"/>
              <a:t>membuat</a:t>
            </a:r>
            <a:r>
              <a:rPr lang="en-US" dirty="0"/>
              <a:t> error yang </a:t>
            </a:r>
            <a:r>
              <a:rPr lang="en-US" dirty="0" err="1"/>
              <a:t>serius</a:t>
            </a:r>
            <a:r>
              <a:rPr lang="en-US" dirty="0"/>
              <a:t>.</a:t>
            </a:r>
          </a:p>
          <a:p>
            <a:pPr lvl="1" algn="just"/>
            <a:r>
              <a:rPr lang="en-US" dirty="0" err="1" smtClean="0"/>
              <a:t>Jika</a:t>
            </a:r>
            <a:r>
              <a:rPr lang="en-US" dirty="0" smtClean="0"/>
              <a:t> </a:t>
            </a:r>
            <a:r>
              <a:rPr lang="en-US" dirty="0" err="1"/>
              <a:t>terjadi</a:t>
            </a:r>
            <a:r>
              <a:rPr lang="en-US" dirty="0"/>
              <a:t> error, </a:t>
            </a:r>
            <a:r>
              <a:rPr lang="en-US" dirty="0" err="1"/>
              <a:t>sistem</a:t>
            </a:r>
            <a:r>
              <a:rPr lang="en-US" dirty="0"/>
              <a:t> </a:t>
            </a:r>
            <a:r>
              <a:rPr lang="en-US" dirty="0" err="1"/>
              <a:t>harus</a:t>
            </a:r>
            <a:r>
              <a:rPr lang="en-US" dirty="0"/>
              <a:t> </a:t>
            </a:r>
            <a:r>
              <a:rPr lang="en-US" dirty="0" err="1"/>
              <a:t>bisa</a:t>
            </a:r>
            <a:r>
              <a:rPr lang="en-US" dirty="0"/>
              <a:t> </a:t>
            </a:r>
            <a:r>
              <a:rPr lang="en-US" dirty="0" err="1"/>
              <a:t>mendeteksi</a:t>
            </a:r>
            <a:r>
              <a:rPr lang="en-US" dirty="0"/>
              <a:t> error </a:t>
            </a:r>
            <a:r>
              <a:rPr lang="en-US" dirty="0" err="1"/>
              <a:t>dan</a:t>
            </a:r>
            <a:r>
              <a:rPr lang="en-US" dirty="0"/>
              <a:t> </a:t>
            </a:r>
            <a:r>
              <a:rPr lang="en-US" dirty="0" err="1"/>
              <a:t>cara</a:t>
            </a:r>
            <a:r>
              <a:rPr lang="en-US" dirty="0"/>
              <a:t> </a:t>
            </a:r>
            <a:r>
              <a:rPr lang="en-US" dirty="0" err="1"/>
              <a:t>mengatasinya</a:t>
            </a:r>
            <a:r>
              <a:rPr lang="en-US" dirty="0"/>
              <a:t>.</a:t>
            </a:r>
          </a:p>
          <a:p>
            <a:pPr lvl="1" algn="just"/>
            <a:r>
              <a:rPr lang="en-US" dirty="0" smtClean="0"/>
              <a:t>User </a:t>
            </a:r>
            <a:r>
              <a:rPr lang="en-US" dirty="0" err="1"/>
              <a:t>hanya</a:t>
            </a:r>
            <a:r>
              <a:rPr lang="en-US" dirty="0"/>
              <a:t> </a:t>
            </a:r>
            <a:r>
              <a:rPr lang="en-US" dirty="0" err="1"/>
              <a:t>perlu</a:t>
            </a:r>
            <a:r>
              <a:rPr lang="en-US" dirty="0"/>
              <a:t> </a:t>
            </a:r>
            <a:r>
              <a:rPr lang="en-US" dirty="0" err="1"/>
              <a:t>mengetikkan</a:t>
            </a:r>
            <a:r>
              <a:rPr lang="en-US" dirty="0"/>
              <a:t> </a:t>
            </a:r>
            <a:r>
              <a:rPr lang="en-US" dirty="0" err="1"/>
              <a:t>bagian</a:t>
            </a:r>
            <a:r>
              <a:rPr lang="en-US" dirty="0"/>
              <a:t> </a:t>
            </a:r>
            <a:r>
              <a:rPr lang="en-US" dirty="0" err="1"/>
              <a:t>perintah</a:t>
            </a:r>
            <a:r>
              <a:rPr lang="en-US" dirty="0"/>
              <a:t> yang error </a:t>
            </a:r>
            <a:r>
              <a:rPr lang="en-US" dirty="0" err="1"/>
              <a:t>saja</a:t>
            </a:r>
            <a:r>
              <a:rPr lang="en-US" dirty="0"/>
              <a:t> (</a:t>
            </a:r>
            <a:r>
              <a:rPr lang="en-US" dirty="0" err="1"/>
              <a:t>tidak</a:t>
            </a:r>
            <a:r>
              <a:rPr lang="en-US" dirty="0"/>
              <a:t> </a:t>
            </a:r>
            <a:r>
              <a:rPr lang="en-US" dirty="0" err="1"/>
              <a:t>semuanya</a:t>
            </a:r>
            <a:r>
              <a:rPr lang="en-US" dirty="0"/>
              <a:t>).</a:t>
            </a:r>
          </a:p>
          <a:p>
            <a:pPr lvl="1" algn="just"/>
            <a:r>
              <a:rPr lang="en-US" dirty="0" err="1" smtClean="0"/>
              <a:t>Perintah</a:t>
            </a:r>
            <a:r>
              <a:rPr lang="en-US" dirty="0" smtClean="0"/>
              <a:t> </a:t>
            </a:r>
            <a:r>
              <a:rPr lang="en-US" dirty="0"/>
              <a:t>yang </a:t>
            </a:r>
            <a:r>
              <a:rPr lang="en-US" dirty="0" err="1"/>
              <a:t>mengakibatkan</a:t>
            </a:r>
            <a:r>
              <a:rPr lang="en-US" dirty="0"/>
              <a:t> error </a:t>
            </a:r>
            <a:r>
              <a:rPr lang="en-US" dirty="0" err="1"/>
              <a:t>tidak</a:t>
            </a:r>
            <a:r>
              <a:rPr lang="en-US" dirty="0"/>
              <a:t> </a:t>
            </a:r>
            <a:r>
              <a:rPr lang="en-US" dirty="0" err="1"/>
              <a:t>boleh</a:t>
            </a:r>
            <a:r>
              <a:rPr lang="en-US" dirty="0"/>
              <a:t> </a:t>
            </a:r>
            <a:r>
              <a:rPr lang="en-US" dirty="0" err="1"/>
              <a:t>mengubah</a:t>
            </a:r>
            <a:r>
              <a:rPr lang="en-US" dirty="0"/>
              <a:t> state </a:t>
            </a:r>
            <a:r>
              <a:rPr lang="en-US" dirty="0" err="1"/>
              <a:t>dari</a:t>
            </a:r>
            <a:r>
              <a:rPr lang="en-US" dirty="0"/>
              <a:t> </a:t>
            </a:r>
            <a:r>
              <a:rPr lang="en-US" dirty="0" err="1"/>
              <a:t>sistem</a:t>
            </a:r>
            <a:r>
              <a:rPr lang="en-US" dirty="0"/>
              <a:t>, </a:t>
            </a:r>
            <a:r>
              <a:rPr lang="en-US" dirty="0" err="1" smtClean="0"/>
              <a:t>atau</a:t>
            </a:r>
            <a:r>
              <a:rPr lang="en-US" dirty="0" smtClean="0"/>
              <a:t> </a:t>
            </a:r>
            <a:r>
              <a:rPr lang="en-US" dirty="0" err="1" smtClean="0"/>
              <a:t>Sistem</a:t>
            </a:r>
            <a:r>
              <a:rPr lang="en-US" dirty="0" smtClean="0"/>
              <a:t> </a:t>
            </a:r>
            <a:r>
              <a:rPr lang="en-US" dirty="0" err="1"/>
              <a:t>harus</a:t>
            </a:r>
            <a:r>
              <a:rPr lang="en-US" dirty="0"/>
              <a:t> </a:t>
            </a:r>
            <a:r>
              <a:rPr lang="en-US" dirty="0" err="1"/>
              <a:t>memberikan</a:t>
            </a:r>
            <a:r>
              <a:rPr lang="en-US" dirty="0"/>
              <a:t> </a:t>
            </a:r>
            <a:r>
              <a:rPr lang="en-US" dirty="0" err="1"/>
              <a:t>instruksi</a:t>
            </a:r>
            <a:r>
              <a:rPr lang="en-US" dirty="0"/>
              <a:t> </a:t>
            </a:r>
            <a:r>
              <a:rPr lang="en-US" dirty="0" err="1"/>
              <a:t>untuk</a:t>
            </a:r>
            <a:r>
              <a:rPr lang="en-US" dirty="0"/>
              <a:t> </a:t>
            </a:r>
            <a:r>
              <a:rPr lang="en-US" dirty="0" err="1"/>
              <a:t>mengembalikan</a:t>
            </a:r>
            <a:r>
              <a:rPr lang="en-US" dirty="0"/>
              <a:t> state </a:t>
            </a:r>
            <a:r>
              <a:rPr lang="en-US" dirty="0" err="1"/>
              <a:t>ke</a:t>
            </a:r>
            <a:r>
              <a:rPr lang="en-US" dirty="0"/>
              <a:t> </a:t>
            </a:r>
            <a:r>
              <a:rPr lang="en-US" dirty="0" err="1" smtClean="0"/>
              <a:t>keadaan</a:t>
            </a:r>
            <a:r>
              <a:rPr lang="en-US" dirty="0" smtClean="0"/>
              <a:t> </a:t>
            </a:r>
            <a:r>
              <a:rPr lang="en-US" dirty="0" err="1" smtClean="0"/>
              <a:t>semula</a:t>
            </a:r>
            <a:r>
              <a:rPr lang="en-US" dirty="0" smtClean="0"/>
              <a:t> </a:t>
            </a:r>
            <a:r>
              <a:rPr lang="en-US" dirty="0" err="1"/>
              <a:t>sebelum</a:t>
            </a:r>
            <a:r>
              <a:rPr lang="en-US" dirty="0"/>
              <a:t> </a:t>
            </a:r>
            <a:r>
              <a:rPr lang="en-US" dirty="0" err="1"/>
              <a:t>terjadi</a:t>
            </a:r>
            <a:r>
              <a:rPr lang="en-US" dirty="0"/>
              <a:t> error.</a:t>
            </a:r>
            <a:endParaRPr lang="en-US" dirty="0" smtClean="0"/>
          </a:p>
        </p:txBody>
      </p:sp>
    </p:spTree>
    <p:extLst>
      <p:ext uri="{BB962C8B-B14F-4D97-AF65-F5344CB8AC3E}">
        <p14:creationId xmlns:p14="http://schemas.microsoft.com/office/powerpoint/2010/main" val="35441613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(4)</a:t>
            </a:r>
            <a:endParaRPr lang="en-US" dirty="0"/>
          </a:p>
        </p:txBody>
      </p:sp>
      <p:sp>
        <p:nvSpPr>
          <p:cNvPr id="3" name="Content Placeholder 2"/>
          <p:cNvSpPr>
            <a:spLocks noGrp="1"/>
          </p:cNvSpPr>
          <p:nvPr>
            <p:ph idx="1"/>
          </p:nvPr>
        </p:nvSpPr>
        <p:spPr/>
        <p:txBody>
          <a:bodyPr>
            <a:normAutofit/>
          </a:bodyPr>
          <a:lstStyle/>
          <a:p>
            <a:pPr algn="just"/>
            <a:r>
              <a:rPr lang="en-US" i="1" dirty="0"/>
              <a:t>Permit easy reversal of action</a:t>
            </a:r>
            <a:r>
              <a:rPr lang="en-US" dirty="0"/>
              <a:t>. </a:t>
            </a:r>
            <a:endParaRPr lang="en-US" dirty="0" smtClean="0"/>
          </a:p>
          <a:p>
            <a:pPr lvl="1" algn="just"/>
            <a:r>
              <a:rPr lang="en-US" dirty="0" err="1" smtClean="0"/>
              <a:t>Sebisa</a:t>
            </a:r>
            <a:r>
              <a:rPr lang="en-US" dirty="0" smtClean="0"/>
              <a:t> </a:t>
            </a:r>
            <a:r>
              <a:rPr lang="en-US" dirty="0" err="1"/>
              <a:t>mungkin</a:t>
            </a:r>
            <a:r>
              <a:rPr lang="en-US" dirty="0"/>
              <a:t>, </a:t>
            </a:r>
            <a:r>
              <a:rPr lang="en-US" dirty="0" err="1"/>
              <a:t>semua</a:t>
            </a:r>
            <a:r>
              <a:rPr lang="en-US" dirty="0"/>
              <a:t> action </a:t>
            </a:r>
            <a:r>
              <a:rPr lang="en-US" dirty="0" err="1"/>
              <a:t>harus</a:t>
            </a:r>
            <a:r>
              <a:rPr lang="en-US" dirty="0"/>
              <a:t> </a:t>
            </a:r>
            <a:r>
              <a:rPr lang="en-US" dirty="0" smtClean="0"/>
              <a:t>bias </a:t>
            </a:r>
            <a:r>
              <a:rPr lang="en-US" dirty="0" err="1" smtClean="0"/>
              <a:t>dibatalkan</a:t>
            </a:r>
            <a:r>
              <a:rPr lang="en-US" dirty="0" smtClean="0"/>
              <a:t> </a:t>
            </a:r>
            <a:r>
              <a:rPr lang="en-US" dirty="0"/>
              <a:t>(UNDO). </a:t>
            </a:r>
            <a:endParaRPr lang="en-US" dirty="0" smtClean="0"/>
          </a:p>
          <a:p>
            <a:pPr lvl="1" algn="just"/>
            <a:r>
              <a:rPr lang="en-US" dirty="0" err="1" smtClean="0"/>
              <a:t>Fasilitas</a:t>
            </a:r>
            <a:r>
              <a:rPr lang="en-US" dirty="0" smtClean="0"/>
              <a:t> </a:t>
            </a:r>
            <a:r>
              <a:rPr lang="en-US" dirty="0" err="1"/>
              <a:t>ini</a:t>
            </a:r>
            <a:r>
              <a:rPr lang="en-US" dirty="0"/>
              <a:t> </a:t>
            </a:r>
            <a:r>
              <a:rPr lang="en-US" dirty="0" err="1"/>
              <a:t>bisa</a:t>
            </a:r>
            <a:r>
              <a:rPr lang="en-US" dirty="0"/>
              <a:t> </a:t>
            </a:r>
            <a:r>
              <a:rPr lang="en-US" dirty="0" err="1"/>
              <a:t>memuaskan</a:t>
            </a:r>
            <a:r>
              <a:rPr lang="en-US" dirty="0"/>
              <a:t> rasa </a:t>
            </a:r>
            <a:r>
              <a:rPr lang="en-US" dirty="0" err="1"/>
              <a:t>ingin</a:t>
            </a:r>
            <a:r>
              <a:rPr lang="en-US" dirty="0"/>
              <a:t> </a:t>
            </a:r>
            <a:r>
              <a:rPr lang="en-US" dirty="0" err="1"/>
              <a:t>tahu</a:t>
            </a:r>
            <a:r>
              <a:rPr lang="en-US" dirty="0"/>
              <a:t> </a:t>
            </a:r>
            <a:r>
              <a:rPr lang="en-US" dirty="0" err="1"/>
              <a:t>dari</a:t>
            </a:r>
            <a:r>
              <a:rPr lang="en-US" dirty="0"/>
              <a:t> user</a:t>
            </a:r>
            <a:r>
              <a:rPr lang="en-US" dirty="0" smtClean="0"/>
              <a:t>, </a:t>
            </a:r>
            <a:r>
              <a:rPr lang="en-US" dirty="0" err="1" smtClean="0"/>
              <a:t>dimana</a:t>
            </a:r>
            <a:r>
              <a:rPr lang="en-US" dirty="0" smtClean="0"/>
              <a:t> </a:t>
            </a:r>
            <a:r>
              <a:rPr lang="en-US" dirty="0"/>
              <a:t>user </a:t>
            </a:r>
            <a:r>
              <a:rPr lang="en-US" dirty="0" err="1"/>
              <a:t>bisa</a:t>
            </a:r>
            <a:r>
              <a:rPr lang="en-US" dirty="0"/>
              <a:t> </a:t>
            </a:r>
            <a:r>
              <a:rPr lang="en-US" dirty="0" err="1"/>
              <a:t>mencoba</a:t>
            </a:r>
            <a:r>
              <a:rPr lang="en-US" dirty="0"/>
              <a:t> action yang </a:t>
            </a:r>
            <a:r>
              <a:rPr lang="en-US" dirty="0" err="1"/>
              <a:t>belum</a:t>
            </a:r>
            <a:r>
              <a:rPr lang="en-US" dirty="0"/>
              <a:t> </a:t>
            </a:r>
            <a:r>
              <a:rPr lang="en-US" dirty="0" err="1"/>
              <a:t>mereka</a:t>
            </a:r>
            <a:r>
              <a:rPr lang="en-US" dirty="0"/>
              <a:t> </a:t>
            </a:r>
            <a:r>
              <a:rPr lang="en-US" dirty="0" err="1"/>
              <a:t>kenal</a:t>
            </a:r>
            <a:r>
              <a:rPr lang="en-US" dirty="0"/>
              <a:t> </a:t>
            </a:r>
            <a:r>
              <a:rPr lang="en-US" dirty="0" err="1"/>
              <a:t>dengan</a:t>
            </a:r>
            <a:r>
              <a:rPr lang="en-US" dirty="0"/>
              <a:t> </a:t>
            </a:r>
            <a:r>
              <a:rPr lang="en-US" dirty="0" err="1"/>
              <a:t>aman</a:t>
            </a:r>
            <a:r>
              <a:rPr lang="en-US" dirty="0"/>
              <a:t>, </a:t>
            </a:r>
            <a:r>
              <a:rPr lang="en-US" dirty="0" err="1" smtClean="0"/>
              <a:t>karena</a:t>
            </a:r>
            <a:r>
              <a:rPr lang="en-US" dirty="0" smtClean="0"/>
              <a:t> </a:t>
            </a:r>
            <a:r>
              <a:rPr lang="en-US" dirty="0" err="1" smtClean="0"/>
              <a:t>bisa</a:t>
            </a:r>
            <a:r>
              <a:rPr lang="en-US" dirty="0" smtClean="0"/>
              <a:t> </a:t>
            </a:r>
            <a:r>
              <a:rPr lang="en-US" dirty="0"/>
              <a:t>di </a:t>
            </a:r>
            <a:r>
              <a:rPr lang="en-US" dirty="0" err="1"/>
              <a:t>batalkan</a:t>
            </a:r>
            <a:r>
              <a:rPr lang="en-US" dirty="0"/>
              <a:t> </a:t>
            </a:r>
            <a:r>
              <a:rPr lang="en-US" dirty="0" err="1"/>
              <a:t>jika</a:t>
            </a:r>
            <a:r>
              <a:rPr lang="en-US" dirty="0"/>
              <a:t> </a:t>
            </a:r>
            <a:r>
              <a:rPr lang="en-US" dirty="0" err="1"/>
              <a:t>terjadi</a:t>
            </a:r>
            <a:r>
              <a:rPr lang="en-US" dirty="0"/>
              <a:t> </a:t>
            </a:r>
            <a:r>
              <a:rPr lang="en-US" dirty="0" err="1"/>
              <a:t>sesuatu</a:t>
            </a:r>
            <a:r>
              <a:rPr lang="en-US" dirty="0"/>
              <a:t> yang </a:t>
            </a:r>
            <a:r>
              <a:rPr lang="en-US" dirty="0" err="1"/>
              <a:t>tidak</a:t>
            </a:r>
            <a:r>
              <a:rPr lang="en-US" dirty="0"/>
              <a:t> </a:t>
            </a:r>
            <a:r>
              <a:rPr lang="en-US" dirty="0" err="1"/>
              <a:t>diinginkan</a:t>
            </a:r>
            <a:r>
              <a:rPr lang="en-US" dirty="0"/>
              <a:t>. </a:t>
            </a:r>
            <a:endParaRPr lang="en-US" dirty="0" smtClean="0"/>
          </a:p>
          <a:p>
            <a:pPr lvl="1" algn="just"/>
            <a:r>
              <a:rPr lang="en-US" dirty="0" err="1" smtClean="0"/>
              <a:t>Fasilitas</a:t>
            </a:r>
            <a:r>
              <a:rPr lang="en-US" dirty="0" smtClean="0"/>
              <a:t> </a:t>
            </a:r>
            <a:r>
              <a:rPr lang="en-US" dirty="0"/>
              <a:t>UNDO </a:t>
            </a:r>
            <a:r>
              <a:rPr lang="en-US" dirty="0" smtClean="0"/>
              <a:t>yang </a:t>
            </a:r>
            <a:r>
              <a:rPr lang="en-US" dirty="0" err="1" smtClean="0"/>
              <a:t>diharapkan</a:t>
            </a:r>
            <a:r>
              <a:rPr lang="en-US" dirty="0" smtClean="0"/>
              <a:t> </a:t>
            </a:r>
            <a:r>
              <a:rPr lang="en-US" dirty="0" err="1"/>
              <a:t>adalah</a:t>
            </a:r>
            <a:r>
              <a:rPr lang="en-US" dirty="0"/>
              <a:t> </a:t>
            </a:r>
            <a:r>
              <a:rPr lang="en-US" dirty="0" err="1"/>
              <a:t>fasilitas</a:t>
            </a:r>
            <a:r>
              <a:rPr lang="en-US" dirty="0"/>
              <a:t> UNDO </a:t>
            </a:r>
            <a:r>
              <a:rPr lang="en-US" dirty="0" err="1"/>
              <a:t>untuk</a:t>
            </a:r>
            <a:r>
              <a:rPr lang="en-US" dirty="0"/>
              <a:t>:</a:t>
            </a:r>
          </a:p>
          <a:p>
            <a:pPr lvl="2" algn="just"/>
            <a:r>
              <a:rPr lang="en-US" dirty="0" smtClean="0"/>
              <a:t>Single </a:t>
            </a:r>
            <a:r>
              <a:rPr lang="en-US" dirty="0"/>
              <a:t>action</a:t>
            </a:r>
          </a:p>
          <a:p>
            <a:pPr lvl="2" algn="just"/>
            <a:r>
              <a:rPr lang="en-US" dirty="0" smtClean="0"/>
              <a:t>Data </a:t>
            </a:r>
            <a:r>
              <a:rPr lang="en-US" dirty="0"/>
              <a:t>Entry</a:t>
            </a:r>
          </a:p>
          <a:p>
            <a:pPr lvl="2" algn="just"/>
            <a:r>
              <a:rPr lang="en-US" dirty="0" err="1" smtClean="0"/>
              <a:t>Sekumpulan</a:t>
            </a:r>
            <a:r>
              <a:rPr lang="en-US" dirty="0" smtClean="0"/>
              <a:t> </a:t>
            </a:r>
            <a:r>
              <a:rPr lang="en-US" dirty="0"/>
              <a:t>action </a:t>
            </a:r>
            <a:r>
              <a:rPr lang="en-US" dirty="0" err="1"/>
              <a:t>lengkap</a:t>
            </a:r>
            <a:endParaRPr lang="en-US" dirty="0" smtClean="0"/>
          </a:p>
        </p:txBody>
      </p:sp>
    </p:spTree>
    <p:extLst>
      <p:ext uri="{BB962C8B-B14F-4D97-AF65-F5344CB8AC3E}">
        <p14:creationId xmlns:p14="http://schemas.microsoft.com/office/powerpoint/2010/main" val="6395462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(5)</a:t>
            </a:r>
            <a:endParaRPr lang="en-US" dirty="0"/>
          </a:p>
        </p:txBody>
      </p:sp>
      <p:sp>
        <p:nvSpPr>
          <p:cNvPr id="3" name="Content Placeholder 2"/>
          <p:cNvSpPr>
            <a:spLocks noGrp="1"/>
          </p:cNvSpPr>
          <p:nvPr>
            <p:ph idx="1"/>
          </p:nvPr>
        </p:nvSpPr>
        <p:spPr/>
        <p:txBody>
          <a:bodyPr>
            <a:normAutofit/>
          </a:bodyPr>
          <a:lstStyle/>
          <a:p>
            <a:r>
              <a:rPr lang="en-US" i="1" dirty="0"/>
              <a:t>Support internal locus of control</a:t>
            </a:r>
            <a:r>
              <a:rPr lang="en-US" dirty="0"/>
              <a:t>. </a:t>
            </a:r>
            <a:endParaRPr lang="en-US" dirty="0" smtClean="0"/>
          </a:p>
          <a:p>
            <a:pPr lvl="1" algn="just"/>
            <a:r>
              <a:rPr lang="en-US" dirty="0" smtClean="0"/>
              <a:t>User </a:t>
            </a:r>
            <a:r>
              <a:rPr lang="en-US" dirty="0"/>
              <a:t>yang </a:t>
            </a:r>
            <a:r>
              <a:rPr lang="en-US" dirty="0" err="1"/>
              <a:t>sering</a:t>
            </a:r>
            <a:r>
              <a:rPr lang="en-US" dirty="0"/>
              <a:t> </a:t>
            </a:r>
            <a:r>
              <a:rPr lang="en-US" dirty="0" err="1"/>
              <a:t>menggunakan</a:t>
            </a:r>
            <a:r>
              <a:rPr lang="en-US" dirty="0"/>
              <a:t> </a:t>
            </a:r>
            <a:r>
              <a:rPr lang="en-US" dirty="0" smtClean="0"/>
              <a:t>system </a:t>
            </a:r>
            <a:r>
              <a:rPr lang="en-US" dirty="0" err="1" smtClean="0"/>
              <a:t>mengharapkan</a:t>
            </a:r>
            <a:r>
              <a:rPr lang="en-US" dirty="0" smtClean="0"/>
              <a:t> </a:t>
            </a:r>
            <a:r>
              <a:rPr lang="en-US" dirty="0" err="1"/>
              <a:t>bahwa</a:t>
            </a:r>
            <a:r>
              <a:rPr lang="en-US" dirty="0"/>
              <a:t> </a:t>
            </a:r>
            <a:r>
              <a:rPr lang="en-US" dirty="0" err="1"/>
              <a:t>mereka</a:t>
            </a:r>
            <a:r>
              <a:rPr lang="en-US" dirty="0"/>
              <a:t> </a:t>
            </a:r>
            <a:r>
              <a:rPr lang="en-US" dirty="0" err="1"/>
              <a:t>bisa</a:t>
            </a:r>
            <a:r>
              <a:rPr lang="en-US" dirty="0"/>
              <a:t> </a:t>
            </a:r>
            <a:r>
              <a:rPr lang="en-US" dirty="0" err="1"/>
              <a:t>mengontrol</a:t>
            </a:r>
            <a:r>
              <a:rPr lang="en-US" dirty="0"/>
              <a:t> </a:t>
            </a:r>
            <a:r>
              <a:rPr lang="en-US" dirty="0" err="1"/>
              <a:t>sistem</a:t>
            </a:r>
            <a:r>
              <a:rPr lang="en-US" dirty="0"/>
              <a:t> </a:t>
            </a:r>
            <a:r>
              <a:rPr lang="en-US" dirty="0" err="1"/>
              <a:t>dan</a:t>
            </a:r>
            <a:r>
              <a:rPr lang="en-US" dirty="0"/>
              <a:t> response-</a:t>
            </a:r>
            <a:r>
              <a:rPr lang="en-US" dirty="0" err="1"/>
              <a:t>nya</a:t>
            </a:r>
            <a:r>
              <a:rPr lang="en-US" dirty="0" smtClean="0"/>
              <a:t>.</a:t>
            </a:r>
          </a:p>
          <a:p>
            <a:pPr lvl="1" algn="just"/>
            <a:r>
              <a:rPr lang="en-US" dirty="0" err="1" smtClean="0"/>
              <a:t>Jika</a:t>
            </a:r>
            <a:r>
              <a:rPr lang="en-US" dirty="0" smtClean="0"/>
              <a:t> </a:t>
            </a:r>
            <a:r>
              <a:rPr lang="en-US" dirty="0" err="1" smtClean="0"/>
              <a:t>terjadi</a:t>
            </a:r>
            <a:r>
              <a:rPr lang="en-US" dirty="0" smtClean="0"/>
              <a:t> </a:t>
            </a:r>
            <a:r>
              <a:rPr lang="en-US" dirty="0"/>
              <a:t>response yang </a:t>
            </a:r>
            <a:r>
              <a:rPr lang="en-US" dirty="0" err="1"/>
              <a:t>tidak</a:t>
            </a:r>
            <a:r>
              <a:rPr lang="en-US" dirty="0"/>
              <a:t> </a:t>
            </a:r>
            <a:r>
              <a:rPr lang="en-US" dirty="0" err="1"/>
              <a:t>dikehendaki</a:t>
            </a:r>
            <a:r>
              <a:rPr lang="en-US" dirty="0"/>
              <a:t>, data entry yang </a:t>
            </a:r>
            <a:r>
              <a:rPr lang="en-US" dirty="0" err="1"/>
              <a:t>bertele-tele</a:t>
            </a:r>
            <a:r>
              <a:rPr lang="en-US" dirty="0"/>
              <a:t>, </a:t>
            </a:r>
            <a:r>
              <a:rPr lang="en-US" dirty="0" err="1" smtClean="0"/>
              <a:t>kesulitan</a:t>
            </a:r>
            <a:r>
              <a:rPr lang="en-US" dirty="0" smtClean="0"/>
              <a:t> </a:t>
            </a:r>
            <a:r>
              <a:rPr lang="en-US" dirty="0" err="1" smtClean="0"/>
              <a:t>dalam</a:t>
            </a:r>
            <a:r>
              <a:rPr lang="en-US" dirty="0" smtClean="0"/>
              <a:t> </a:t>
            </a:r>
            <a:r>
              <a:rPr lang="en-US" dirty="0" err="1"/>
              <a:t>mendapatkan</a:t>
            </a:r>
            <a:r>
              <a:rPr lang="en-US" dirty="0"/>
              <a:t> </a:t>
            </a:r>
            <a:r>
              <a:rPr lang="en-US" dirty="0" err="1"/>
              <a:t>informasi</a:t>
            </a:r>
            <a:r>
              <a:rPr lang="en-US" dirty="0"/>
              <a:t>, </a:t>
            </a:r>
            <a:r>
              <a:rPr lang="en-US" dirty="0" err="1"/>
              <a:t>ketidak-mampuan</a:t>
            </a:r>
            <a:r>
              <a:rPr lang="en-US" dirty="0"/>
              <a:t> </a:t>
            </a:r>
            <a:r>
              <a:rPr lang="en-US" dirty="0" err="1"/>
              <a:t>dalam</a:t>
            </a:r>
            <a:r>
              <a:rPr lang="en-US" dirty="0"/>
              <a:t> </a:t>
            </a:r>
            <a:r>
              <a:rPr lang="en-US" dirty="0" err="1"/>
              <a:t>melakukan</a:t>
            </a:r>
            <a:r>
              <a:rPr lang="en-US" dirty="0"/>
              <a:t> </a:t>
            </a:r>
            <a:r>
              <a:rPr lang="en-US" dirty="0" err="1"/>
              <a:t>suatu</a:t>
            </a:r>
            <a:r>
              <a:rPr lang="en-US" dirty="0"/>
              <a:t> action</a:t>
            </a:r>
            <a:r>
              <a:rPr lang="en-US" dirty="0" smtClean="0"/>
              <a:t>, </a:t>
            </a:r>
            <a:r>
              <a:rPr lang="en-US" dirty="0" err="1" smtClean="0"/>
              <a:t>semuanya</a:t>
            </a:r>
            <a:r>
              <a:rPr lang="en-US" dirty="0" smtClean="0"/>
              <a:t> </a:t>
            </a:r>
            <a:r>
              <a:rPr lang="en-US" dirty="0" err="1"/>
              <a:t>bisa</a:t>
            </a:r>
            <a:r>
              <a:rPr lang="en-US" dirty="0"/>
              <a:t> </a:t>
            </a:r>
            <a:r>
              <a:rPr lang="en-US" dirty="0" err="1"/>
              <a:t>mengakibatkan</a:t>
            </a:r>
            <a:r>
              <a:rPr lang="en-US" dirty="0"/>
              <a:t> </a:t>
            </a:r>
            <a:r>
              <a:rPr lang="en-US" dirty="0" err="1"/>
              <a:t>kekecewaan</a:t>
            </a:r>
            <a:r>
              <a:rPr lang="en-US" dirty="0"/>
              <a:t> user. </a:t>
            </a:r>
            <a:endParaRPr lang="en-US" dirty="0" smtClean="0"/>
          </a:p>
          <a:p>
            <a:pPr lvl="1" algn="just"/>
            <a:r>
              <a:rPr lang="en-US" dirty="0" smtClean="0"/>
              <a:t>Gaines </a:t>
            </a:r>
            <a:r>
              <a:rPr lang="en-US" dirty="0"/>
              <a:t>(1981) </a:t>
            </a:r>
            <a:r>
              <a:rPr lang="en-US" dirty="0" err="1" smtClean="0"/>
              <a:t>menyarankan</a:t>
            </a:r>
            <a:r>
              <a:rPr lang="en-US" dirty="0" smtClean="0"/>
              <a:t> </a:t>
            </a:r>
            <a:r>
              <a:rPr lang="en-US" dirty="0" err="1" smtClean="0"/>
              <a:t>bahwa</a:t>
            </a:r>
            <a:r>
              <a:rPr lang="en-US" dirty="0" smtClean="0"/>
              <a:t> </a:t>
            </a:r>
            <a:r>
              <a:rPr lang="en-US" dirty="0"/>
              <a:t>user </a:t>
            </a:r>
            <a:r>
              <a:rPr lang="en-US" dirty="0" err="1"/>
              <a:t>haruslah</a:t>
            </a:r>
            <a:r>
              <a:rPr lang="en-US" dirty="0"/>
              <a:t> </a:t>
            </a:r>
            <a:r>
              <a:rPr lang="en-US" dirty="0" err="1"/>
              <a:t>berfungsi</a:t>
            </a:r>
            <a:r>
              <a:rPr lang="en-US" dirty="0"/>
              <a:t> </a:t>
            </a:r>
            <a:r>
              <a:rPr lang="en-US" dirty="0" err="1"/>
              <a:t>sebagai</a:t>
            </a:r>
            <a:r>
              <a:rPr lang="en-US" dirty="0"/>
              <a:t> ‘initiators of action’, </a:t>
            </a:r>
            <a:r>
              <a:rPr lang="en-US" dirty="0" err="1"/>
              <a:t>bukan</a:t>
            </a:r>
            <a:r>
              <a:rPr lang="en-US" dirty="0"/>
              <a:t> </a:t>
            </a:r>
            <a:r>
              <a:rPr lang="en-US" dirty="0" err="1" smtClean="0"/>
              <a:t>sebagai</a:t>
            </a:r>
            <a:r>
              <a:rPr lang="en-US" dirty="0" smtClean="0"/>
              <a:t> ‘</a:t>
            </a:r>
            <a:r>
              <a:rPr lang="en-US" dirty="0"/>
              <a:t>responders’. </a:t>
            </a:r>
            <a:r>
              <a:rPr lang="en-US" dirty="0" err="1"/>
              <a:t>Teori</a:t>
            </a:r>
            <a:r>
              <a:rPr lang="en-US" dirty="0"/>
              <a:t> Gaines </a:t>
            </a:r>
            <a:r>
              <a:rPr lang="en-US" dirty="0" err="1"/>
              <a:t>ini</a:t>
            </a:r>
            <a:r>
              <a:rPr lang="en-US" dirty="0"/>
              <a:t> </a:t>
            </a:r>
            <a:r>
              <a:rPr lang="en-US" dirty="0" err="1"/>
              <a:t>dikenal</a:t>
            </a:r>
            <a:r>
              <a:rPr lang="en-US" dirty="0"/>
              <a:t> </a:t>
            </a:r>
            <a:r>
              <a:rPr lang="en-US" dirty="0" err="1"/>
              <a:t>sebagai</a:t>
            </a:r>
            <a:r>
              <a:rPr lang="en-US" dirty="0"/>
              <a:t> </a:t>
            </a:r>
            <a:r>
              <a:rPr lang="en-US" dirty="0" err="1"/>
              <a:t>aturan</a:t>
            </a:r>
            <a:r>
              <a:rPr lang="en-US" dirty="0"/>
              <a:t> ‘avoid </a:t>
            </a:r>
            <a:r>
              <a:rPr lang="en-US" dirty="0" err="1"/>
              <a:t>acausality</a:t>
            </a:r>
            <a:r>
              <a:rPr lang="en-US" dirty="0"/>
              <a:t>’.</a:t>
            </a:r>
            <a:endParaRPr lang="en-US" dirty="0" smtClean="0"/>
          </a:p>
        </p:txBody>
      </p:sp>
    </p:spTree>
    <p:extLst>
      <p:ext uri="{BB962C8B-B14F-4D97-AF65-F5344CB8AC3E}">
        <p14:creationId xmlns:p14="http://schemas.microsoft.com/office/powerpoint/2010/main" val="80073653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(6)</a:t>
            </a:r>
            <a:endParaRPr lang="en-US" dirty="0"/>
          </a:p>
        </p:txBody>
      </p:sp>
      <p:sp>
        <p:nvSpPr>
          <p:cNvPr id="3" name="Content Placeholder 2"/>
          <p:cNvSpPr>
            <a:spLocks noGrp="1"/>
          </p:cNvSpPr>
          <p:nvPr>
            <p:ph idx="1"/>
          </p:nvPr>
        </p:nvSpPr>
        <p:spPr/>
        <p:txBody>
          <a:bodyPr>
            <a:normAutofit/>
          </a:bodyPr>
          <a:lstStyle/>
          <a:p>
            <a:r>
              <a:rPr lang="en-US" i="1" dirty="0"/>
              <a:t>Reduce short-term memory load</a:t>
            </a:r>
            <a:r>
              <a:rPr lang="en-US" dirty="0"/>
              <a:t>. </a:t>
            </a:r>
            <a:endParaRPr lang="en-US" dirty="0" smtClean="0"/>
          </a:p>
          <a:p>
            <a:r>
              <a:rPr lang="en-US" dirty="0" err="1" smtClean="0"/>
              <a:t>Manusia</a:t>
            </a:r>
            <a:r>
              <a:rPr lang="en-US" dirty="0" smtClean="0"/>
              <a:t> </a:t>
            </a:r>
            <a:r>
              <a:rPr lang="en-US" dirty="0" err="1"/>
              <a:t>memiliki</a:t>
            </a:r>
            <a:r>
              <a:rPr lang="en-US" dirty="0"/>
              <a:t> </a:t>
            </a:r>
            <a:r>
              <a:rPr lang="en-US" dirty="0" err="1"/>
              <a:t>kemampuan</a:t>
            </a:r>
            <a:r>
              <a:rPr lang="en-US" dirty="0"/>
              <a:t> </a:t>
            </a:r>
            <a:r>
              <a:rPr lang="en-US" dirty="0" smtClean="0"/>
              <a:t>short-term memory </a:t>
            </a:r>
            <a:r>
              <a:rPr lang="en-US" dirty="0"/>
              <a:t>yang </a:t>
            </a:r>
            <a:r>
              <a:rPr lang="en-US" dirty="0" err="1"/>
              <a:t>terbatas</a:t>
            </a:r>
            <a:r>
              <a:rPr lang="en-US" dirty="0"/>
              <a:t>, </a:t>
            </a:r>
            <a:r>
              <a:rPr lang="en-US" dirty="0" err="1"/>
              <a:t>sehingga</a:t>
            </a:r>
            <a:r>
              <a:rPr lang="en-US" dirty="0"/>
              <a:t> </a:t>
            </a:r>
            <a:r>
              <a:rPr lang="en-US" dirty="0" err="1"/>
              <a:t>tampilan</a:t>
            </a:r>
            <a:r>
              <a:rPr lang="en-US" dirty="0"/>
              <a:t> </a:t>
            </a:r>
            <a:r>
              <a:rPr lang="en-US" dirty="0" err="1"/>
              <a:t>informasi</a:t>
            </a:r>
            <a:r>
              <a:rPr lang="en-US" dirty="0"/>
              <a:t> </a:t>
            </a:r>
            <a:r>
              <a:rPr lang="en-US" dirty="0" err="1"/>
              <a:t>pada</a:t>
            </a:r>
            <a:r>
              <a:rPr lang="en-US" dirty="0"/>
              <a:t> </a:t>
            </a:r>
            <a:r>
              <a:rPr lang="en-US" dirty="0" err="1"/>
              <a:t>layar</a:t>
            </a:r>
            <a:r>
              <a:rPr lang="en-US" dirty="0"/>
              <a:t> </a:t>
            </a:r>
            <a:r>
              <a:rPr lang="en-US" dirty="0" err="1"/>
              <a:t>komputer</a:t>
            </a:r>
            <a:r>
              <a:rPr lang="en-US" dirty="0"/>
              <a:t> </a:t>
            </a:r>
            <a:r>
              <a:rPr lang="en-US" dirty="0" err="1"/>
              <a:t>haruslah</a:t>
            </a:r>
            <a:r>
              <a:rPr lang="en-US" dirty="0"/>
              <a:t>:</a:t>
            </a:r>
          </a:p>
          <a:p>
            <a:pPr lvl="1"/>
            <a:r>
              <a:rPr lang="en-US" dirty="0" err="1" smtClean="0"/>
              <a:t>Sederhana</a:t>
            </a:r>
            <a:endParaRPr lang="en-US" dirty="0"/>
          </a:p>
          <a:p>
            <a:pPr lvl="1"/>
            <a:r>
              <a:rPr lang="en-US" dirty="0" smtClean="0"/>
              <a:t>Multiple </a:t>
            </a:r>
            <a:r>
              <a:rPr lang="en-US" dirty="0"/>
              <a:t>page </a:t>
            </a:r>
            <a:r>
              <a:rPr lang="en-US" dirty="0" err="1"/>
              <a:t>harus</a:t>
            </a:r>
            <a:r>
              <a:rPr lang="en-US" dirty="0"/>
              <a:t> </a:t>
            </a:r>
            <a:r>
              <a:rPr lang="en-US" dirty="0" err="1"/>
              <a:t>dikonsolidasi</a:t>
            </a:r>
            <a:endParaRPr lang="en-US" dirty="0"/>
          </a:p>
          <a:p>
            <a:pPr lvl="1"/>
            <a:r>
              <a:rPr lang="en-US" dirty="0" err="1" smtClean="0"/>
              <a:t>Pergerakan</a:t>
            </a:r>
            <a:r>
              <a:rPr lang="en-US" dirty="0" smtClean="0"/>
              <a:t> </a:t>
            </a:r>
            <a:r>
              <a:rPr lang="en-US" dirty="0"/>
              <a:t>window </a:t>
            </a:r>
            <a:r>
              <a:rPr lang="en-US" dirty="0" err="1"/>
              <a:t>harus</a:t>
            </a:r>
            <a:r>
              <a:rPr lang="en-US" dirty="0"/>
              <a:t> </a:t>
            </a:r>
            <a:r>
              <a:rPr lang="en-US" dirty="0" err="1"/>
              <a:t>dikurangi</a:t>
            </a:r>
            <a:endParaRPr lang="en-US" dirty="0"/>
          </a:p>
          <a:p>
            <a:pPr lvl="1"/>
            <a:r>
              <a:rPr lang="sv-SE" dirty="0" smtClean="0"/>
              <a:t>Waktu </a:t>
            </a:r>
            <a:r>
              <a:rPr lang="sv-SE" dirty="0"/>
              <a:t>training harus dialokasikan untuk pengkodean, mnemonic dan </a:t>
            </a:r>
            <a:r>
              <a:rPr lang="sv-SE" dirty="0" smtClean="0"/>
              <a:t>urutan </a:t>
            </a:r>
            <a:r>
              <a:rPr lang="en-US" dirty="0" smtClean="0"/>
              <a:t>action</a:t>
            </a:r>
            <a:r>
              <a:rPr lang="en-US" dirty="0"/>
              <a:t>.</a:t>
            </a:r>
            <a:endParaRPr lang="en-US" dirty="0" smtClean="0"/>
          </a:p>
        </p:txBody>
      </p:sp>
    </p:spTree>
    <p:extLst>
      <p:ext uri="{BB962C8B-B14F-4D97-AF65-F5344CB8AC3E}">
        <p14:creationId xmlns:p14="http://schemas.microsoft.com/office/powerpoint/2010/main" val="41165622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4</a:t>
            </a:r>
            <a:r>
              <a:rPr lang="id-ID" dirty="0" smtClean="0"/>
              <a:t>) </a:t>
            </a:r>
            <a:r>
              <a:rPr lang="id-ID" dirty="0" smtClean="0"/>
              <a:t>Kontrak Perkuliahan</a:t>
            </a:r>
            <a:endParaRPr lang="id-ID" dirty="0"/>
          </a:p>
        </p:txBody>
      </p:sp>
      <p:sp>
        <p:nvSpPr>
          <p:cNvPr id="3" name="Text Placeholder 2"/>
          <p:cNvSpPr>
            <a:spLocks noGrp="1"/>
          </p:cNvSpPr>
          <p:nvPr>
            <p:ph type="body" idx="1"/>
          </p:nvPr>
        </p:nvSpPr>
        <p:spPr/>
        <p:txBody>
          <a:bodyPr/>
          <a:lstStyle/>
          <a:p>
            <a:r>
              <a:rPr lang="id-ID" dirty="0"/>
              <a:t>a</a:t>
            </a:r>
            <a:r>
              <a:rPr lang="id-ID" dirty="0" smtClean="0"/>
              <a:t>). Tujuan Perkuliahan </a:t>
            </a:r>
          </a:p>
          <a:p>
            <a:r>
              <a:rPr lang="id-ID" dirty="0" smtClean="0"/>
              <a:t>b). Metode Pengajaran</a:t>
            </a:r>
          </a:p>
          <a:p>
            <a:r>
              <a:rPr lang="id-ID" dirty="0"/>
              <a:t>c</a:t>
            </a:r>
            <a:r>
              <a:rPr lang="id-ID" dirty="0" smtClean="0"/>
              <a:t>). </a:t>
            </a:r>
            <a:r>
              <a:rPr lang="id-ID" dirty="0"/>
              <a:t>Metode Penilaian</a:t>
            </a:r>
            <a:endParaRPr lang="id-ID" dirty="0" smtClean="0"/>
          </a:p>
          <a:p>
            <a:r>
              <a:rPr lang="id-ID" dirty="0" smtClean="0"/>
              <a:t>d). </a:t>
            </a:r>
            <a:r>
              <a:rPr lang="id-ID" dirty="0"/>
              <a:t>Tugas dan Proyek</a:t>
            </a:r>
            <a:endParaRPr lang="id-ID" dirty="0" smtClean="0"/>
          </a:p>
          <a:p>
            <a:r>
              <a:rPr lang="id-ID" dirty="0" smtClean="0"/>
              <a:t> </a:t>
            </a:r>
            <a:endParaRPr lang="id-ID" dirty="0"/>
          </a:p>
        </p:txBody>
      </p:sp>
    </p:spTree>
    <p:extLst>
      <p:ext uri="{BB962C8B-B14F-4D97-AF65-F5344CB8AC3E}">
        <p14:creationId xmlns:p14="http://schemas.microsoft.com/office/powerpoint/2010/main" val="411797017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Course Goals</a:t>
            </a:r>
            <a:endParaRPr lang="en-US" dirty="0"/>
          </a:p>
        </p:txBody>
      </p:sp>
      <p:sp>
        <p:nvSpPr>
          <p:cNvPr id="3" name="Content Placeholder 2"/>
          <p:cNvSpPr>
            <a:spLocks noGrp="1"/>
          </p:cNvSpPr>
          <p:nvPr>
            <p:ph idx="1"/>
          </p:nvPr>
        </p:nvSpPr>
        <p:spPr/>
        <p:txBody>
          <a:bodyPr>
            <a:normAutofit/>
          </a:bodyPr>
          <a:lstStyle/>
          <a:p>
            <a:pPr algn="just"/>
            <a:r>
              <a:rPr lang="id-ID" dirty="0"/>
              <a:t>Tujuan dari mata kuliah ini adalah </a:t>
            </a:r>
            <a:r>
              <a:rPr lang="id-ID" dirty="0" smtClean="0"/>
              <a:t>:</a:t>
            </a:r>
          </a:p>
          <a:p>
            <a:pPr marL="812800" lvl="1" indent="-355600" algn="just"/>
            <a:r>
              <a:rPr lang="id-ID" dirty="0" smtClean="0"/>
              <a:t>Mempelajari konteks historis dari human-computer interaction (HCI), </a:t>
            </a:r>
          </a:p>
          <a:p>
            <a:pPr marL="812800" lvl="1" indent="-355600" algn="just"/>
            <a:r>
              <a:rPr lang="id-ID" dirty="0" smtClean="0"/>
              <a:t>Interaction design, </a:t>
            </a:r>
          </a:p>
          <a:p>
            <a:pPr marL="812800" lvl="1" indent="-355600" algn="just"/>
            <a:r>
              <a:rPr lang="id-ID" dirty="0" smtClean="0"/>
              <a:t>Cognition, </a:t>
            </a:r>
          </a:p>
          <a:p>
            <a:pPr marL="812800" lvl="1" indent="-355600" algn="just"/>
            <a:r>
              <a:rPr lang="id-ID" dirty="0" smtClean="0"/>
              <a:t>Prinsip-prinsip dan </a:t>
            </a:r>
          </a:p>
          <a:p>
            <a:pPr marL="812800" lvl="1" indent="-355600" algn="just"/>
            <a:r>
              <a:rPr lang="id-ID" dirty="0" smtClean="0"/>
              <a:t>Teknik-teknik dalam HCI, </a:t>
            </a:r>
          </a:p>
          <a:p>
            <a:pPr marL="812800" lvl="1" indent="-355600" algn="just"/>
            <a:r>
              <a:rPr lang="id-ID" dirty="0" smtClean="0"/>
              <a:t>HCI design experiment, </a:t>
            </a:r>
          </a:p>
          <a:p>
            <a:pPr marL="812800" lvl="1" indent="-355600" algn="just"/>
            <a:r>
              <a:rPr lang="id-ID" dirty="0" smtClean="0">
                <a:hlinkClick r:id="rId2" tooltip="Evaluation"/>
              </a:rPr>
              <a:t>Evaluation</a:t>
            </a:r>
            <a:r>
              <a:rPr lang="id-ID" dirty="0" smtClean="0"/>
              <a:t>, </a:t>
            </a:r>
          </a:p>
          <a:p>
            <a:pPr marL="812800" lvl="1" indent="-355600" algn="just"/>
            <a:r>
              <a:rPr lang="id-ID" dirty="0" smtClean="0"/>
              <a:t>Usability testing, </a:t>
            </a:r>
          </a:p>
          <a:p>
            <a:pPr marL="812800" lvl="1" indent="-355600" algn="just"/>
            <a:r>
              <a:rPr lang="id-ID" dirty="0" smtClean="0"/>
              <a:t>Aspek social dalam HCI, dan </a:t>
            </a:r>
          </a:p>
          <a:p>
            <a:pPr marL="812800" lvl="1" indent="-355600" algn="just"/>
            <a:r>
              <a:rPr lang="id-ID" dirty="0" smtClean="0"/>
              <a:t>Design issues.</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0126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Learning </a:t>
            </a:r>
            <a:r>
              <a:rPr lang="id-ID" b="1" dirty="0" smtClean="0"/>
              <a:t>Outcomes</a:t>
            </a:r>
            <a:br>
              <a:rPr lang="id-ID" b="1" dirty="0" smtClean="0"/>
            </a:br>
            <a:r>
              <a:rPr lang="id-ID" sz="4000" dirty="0" smtClean="0">
                <a:solidFill>
                  <a:schemeClr val="bg2">
                    <a:lumMod val="75000"/>
                  </a:schemeClr>
                </a:solidFill>
              </a:rPr>
              <a:t>Diharapkan mahasiswa </a:t>
            </a:r>
            <a:r>
              <a:rPr lang="id-ID" sz="4000" dirty="0">
                <a:solidFill>
                  <a:schemeClr val="bg2">
                    <a:lumMod val="75000"/>
                  </a:schemeClr>
                </a:solidFill>
              </a:rPr>
              <a:t>mampu:</a:t>
            </a:r>
            <a:endParaRPr lang="en-US" sz="4000" dirty="0">
              <a:solidFill>
                <a:schemeClr val="bg2">
                  <a:lumMod val="75000"/>
                </a:schemeClr>
              </a:solidFill>
            </a:endParaRPr>
          </a:p>
        </p:txBody>
      </p:sp>
      <p:sp>
        <p:nvSpPr>
          <p:cNvPr id="3" name="Content Placeholder 2"/>
          <p:cNvSpPr>
            <a:spLocks noGrp="1"/>
          </p:cNvSpPr>
          <p:nvPr>
            <p:ph idx="1"/>
          </p:nvPr>
        </p:nvSpPr>
        <p:spPr/>
        <p:txBody>
          <a:bodyPr>
            <a:normAutofit fontScale="92500" lnSpcReduction="20000"/>
          </a:bodyPr>
          <a:lstStyle/>
          <a:p>
            <a:pPr algn="just"/>
            <a:r>
              <a:rPr lang="id-ID" dirty="0"/>
              <a:t>Menjelaskan mengapa pengembangan perangkat lunak yang berfokus pada manusia (human-centered) adalah penting.</a:t>
            </a:r>
          </a:p>
          <a:p>
            <a:pPr algn="just"/>
            <a:r>
              <a:rPr lang="id-ID" dirty="0"/>
              <a:t>Merangkum prinsip-prinsip dasar psikologi dan interaksi sosial.</a:t>
            </a:r>
          </a:p>
          <a:p>
            <a:pPr algn="just"/>
            <a:r>
              <a:rPr lang="id-ID" dirty="0"/>
              <a:t>Menggunakan prinsip-prinsip dalam menganalisis interaksi manusia: affordance, conceptual model, feedback, dan lainnya.</a:t>
            </a:r>
          </a:p>
          <a:p>
            <a:pPr algn="just"/>
            <a:r>
              <a:rPr lang="id-ID" dirty="0"/>
              <a:t>Mendefinisikan proses desain yang berfokus pada pengguna (</a:t>
            </a:r>
            <a:r>
              <a:rPr lang="id-ID" i="1" dirty="0"/>
              <a:t>user-centered design process</a:t>
            </a:r>
            <a:r>
              <a:rPr lang="id-ID" dirty="0"/>
              <a:t>) dengan kondisi bahwa pengguna aplikasi tidak sama dengan pengembang aplikasi.</a:t>
            </a:r>
          </a:p>
          <a:p>
            <a:pPr algn="just"/>
            <a:r>
              <a:rPr lang="id-ID" dirty="0"/>
              <a:t>Merancang desain alternatif atas sebuah sistem dengan menggunakan prinsip-prinsip desain interaksi</a:t>
            </a:r>
            <a:r>
              <a:rPr lang="id-ID" dirty="0" smtClean="0"/>
              <a:t>.</a:t>
            </a:r>
            <a:endParaRPr lang="id-ID" dirty="0"/>
          </a:p>
        </p:txBody>
      </p:sp>
    </p:spTree>
    <p:extLst>
      <p:ext uri="{BB962C8B-B14F-4D97-AF65-F5344CB8AC3E}">
        <p14:creationId xmlns:p14="http://schemas.microsoft.com/office/powerpoint/2010/main" val="42664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Pengajaran</a:t>
            </a:r>
            <a:endParaRPr lang="en-US" dirty="0"/>
          </a:p>
        </p:txBody>
      </p:sp>
      <p:sp>
        <p:nvSpPr>
          <p:cNvPr id="3" name="Content Placeholder 2"/>
          <p:cNvSpPr>
            <a:spLocks noGrp="1"/>
          </p:cNvSpPr>
          <p:nvPr>
            <p:ph idx="1"/>
          </p:nvPr>
        </p:nvSpPr>
        <p:spPr/>
        <p:txBody>
          <a:bodyPr/>
          <a:lstStyle/>
          <a:p>
            <a:pPr algn="just"/>
            <a:r>
              <a:rPr lang="id-ID" b="1" dirty="0" smtClean="0"/>
              <a:t>Tatap </a:t>
            </a:r>
            <a:r>
              <a:rPr lang="id-ID" b="1" dirty="0"/>
              <a:t>muda di </a:t>
            </a:r>
            <a:r>
              <a:rPr lang="id-ID" b="1" dirty="0" smtClean="0"/>
              <a:t>kelas</a:t>
            </a:r>
          </a:p>
          <a:p>
            <a:pPr marL="901700" lvl="1" indent="-444500" algn="just"/>
            <a:r>
              <a:rPr lang="id-ID" dirty="0"/>
              <a:t>Memberikan framework atau roadmap untuk mengorganisasi informasi mengenai </a:t>
            </a:r>
            <a:r>
              <a:rPr lang="id-ID" dirty="0" smtClean="0"/>
              <a:t>perkuliahan </a:t>
            </a:r>
          </a:p>
          <a:p>
            <a:pPr marL="901700" lvl="1" indent="-444500" algn="just"/>
            <a:r>
              <a:rPr lang="id-ID" dirty="0" smtClean="0"/>
              <a:t>Menjelaskan </a:t>
            </a:r>
            <a:r>
              <a:rPr lang="id-ID" dirty="0"/>
              <a:t>subjek dan perkuat gagasan besar yang penting</a:t>
            </a:r>
            <a:endParaRPr lang="id-ID" dirty="0" smtClean="0"/>
          </a:p>
          <a:p>
            <a:pPr algn="just"/>
            <a:r>
              <a:rPr lang="id-ID" b="1" dirty="0"/>
              <a:t>Bimbingan dan </a:t>
            </a:r>
            <a:r>
              <a:rPr lang="id-ID" b="1" dirty="0" smtClean="0"/>
              <a:t>Arahan</a:t>
            </a:r>
          </a:p>
          <a:p>
            <a:pPr marL="901700" lvl="1" indent="-444500" algn="just"/>
            <a:r>
              <a:rPr lang="id-ID" dirty="0"/>
              <a:t>Meminta mahasiswa mengungkapkan apa yang belum dimengerti, sehingga Dosen dapat </a:t>
            </a:r>
            <a:r>
              <a:rPr lang="id-ID" dirty="0" smtClean="0"/>
              <a:t>membantunya</a:t>
            </a:r>
          </a:p>
          <a:p>
            <a:pPr marL="901700" lvl="1" indent="-444500" algn="just"/>
            <a:r>
              <a:rPr lang="id-ID" dirty="0" smtClean="0"/>
              <a:t>Mempersilakan </a:t>
            </a:r>
            <a:r>
              <a:rPr lang="id-ID" dirty="0"/>
              <a:t>mahasiswa mempraktikkan keterampilan yang diperlukan untuk menguasai penerapannya</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6874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algn="just">
              <a:defRPr/>
            </a:pPr>
            <a:r>
              <a:rPr lang="en-US" dirty="0" err="1"/>
              <a:t>Secara</a:t>
            </a:r>
            <a:r>
              <a:rPr lang="en-US" dirty="0"/>
              <a:t> </a:t>
            </a:r>
            <a:r>
              <a:rPr lang="en-US" dirty="0" err="1"/>
              <a:t>umum</a:t>
            </a:r>
            <a:r>
              <a:rPr lang="en-US" dirty="0"/>
              <a:t> </a:t>
            </a:r>
            <a:r>
              <a:rPr lang="en-US" dirty="0" err="1"/>
              <a:t>adalah</a:t>
            </a:r>
            <a:r>
              <a:rPr lang="en-US" dirty="0"/>
              <a:t> </a:t>
            </a:r>
            <a:r>
              <a:rPr lang="en-US" b="1" dirty="0" err="1"/>
              <a:t>bidang</a:t>
            </a:r>
            <a:r>
              <a:rPr lang="en-US" b="1" dirty="0"/>
              <a:t> </a:t>
            </a:r>
            <a:r>
              <a:rPr lang="en-US" b="1" dirty="0" err="1"/>
              <a:t>studi</a:t>
            </a:r>
            <a:r>
              <a:rPr lang="en-US" b="1" dirty="0"/>
              <a:t> yang </a:t>
            </a:r>
            <a:r>
              <a:rPr lang="en-US" b="1" dirty="0" err="1"/>
              <a:t>mempelajari</a:t>
            </a:r>
            <a:r>
              <a:rPr lang="en-US" b="1" dirty="0"/>
              <a:t> </a:t>
            </a:r>
            <a:r>
              <a:rPr lang="en-US" b="1" dirty="0" err="1"/>
              <a:t>manusia</a:t>
            </a:r>
            <a:r>
              <a:rPr lang="en-US" dirty="0"/>
              <a:t>, </a:t>
            </a:r>
            <a:r>
              <a:rPr lang="en-US" b="1" dirty="0" err="1"/>
              <a:t>teknologi</a:t>
            </a:r>
            <a:r>
              <a:rPr lang="en-US" b="1" dirty="0"/>
              <a:t> </a:t>
            </a:r>
            <a:r>
              <a:rPr lang="en-US" b="1" dirty="0" err="1"/>
              <a:t>komputer</a:t>
            </a:r>
            <a:r>
              <a:rPr lang="en-US" b="1" dirty="0"/>
              <a:t> </a:t>
            </a:r>
            <a:r>
              <a:rPr lang="en-US" dirty="0" err="1"/>
              <a:t>dan</a:t>
            </a:r>
            <a:r>
              <a:rPr lang="en-US" dirty="0"/>
              <a:t> </a:t>
            </a:r>
            <a:r>
              <a:rPr lang="en-US" b="1" dirty="0" err="1"/>
              <a:t>interaksi</a:t>
            </a:r>
            <a:r>
              <a:rPr lang="en-US" b="1" dirty="0"/>
              <a:t> </a:t>
            </a:r>
            <a:r>
              <a:rPr lang="en-US" b="1" dirty="0" err="1"/>
              <a:t>dari</a:t>
            </a:r>
            <a:r>
              <a:rPr lang="en-US" b="1" dirty="0"/>
              <a:t> </a:t>
            </a:r>
            <a:r>
              <a:rPr lang="en-US" b="1" dirty="0" err="1"/>
              <a:t>kedua</a:t>
            </a:r>
            <a:r>
              <a:rPr lang="en-US" b="1" dirty="0"/>
              <a:t> </a:t>
            </a:r>
            <a:r>
              <a:rPr lang="en-US" b="1" dirty="0" err="1"/>
              <a:t>belah</a:t>
            </a:r>
            <a:r>
              <a:rPr lang="en-US" b="1" dirty="0"/>
              <a:t> </a:t>
            </a:r>
            <a:r>
              <a:rPr lang="en-US" b="1" dirty="0" err="1"/>
              <a:t>pihak</a:t>
            </a:r>
            <a:r>
              <a:rPr lang="en-US" dirty="0"/>
              <a:t>. </a:t>
            </a:r>
          </a:p>
          <a:p>
            <a:pPr algn="just">
              <a:defRPr/>
            </a:pPr>
            <a:r>
              <a:rPr lang="en-US" dirty="0" err="1"/>
              <a:t>Interaksi</a:t>
            </a:r>
            <a:r>
              <a:rPr lang="en-US" dirty="0"/>
              <a:t> </a:t>
            </a:r>
            <a:r>
              <a:rPr lang="en-US" dirty="0" err="1"/>
              <a:t>manusia</a:t>
            </a:r>
            <a:r>
              <a:rPr lang="en-US" dirty="0"/>
              <a:t> </a:t>
            </a:r>
            <a:r>
              <a:rPr lang="en-US" dirty="0" err="1"/>
              <a:t>dan</a:t>
            </a:r>
            <a:r>
              <a:rPr lang="en-US" dirty="0"/>
              <a:t> </a:t>
            </a:r>
            <a:r>
              <a:rPr lang="en-US" dirty="0" err="1"/>
              <a:t>komputer</a:t>
            </a:r>
            <a:r>
              <a:rPr lang="en-US" dirty="0"/>
              <a:t> </a:t>
            </a:r>
            <a:r>
              <a:rPr lang="en-US" dirty="0" err="1"/>
              <a:t>didefinisikan</a:t>
            </a:r>
            <a:r>
              <a:rPr lang="en-US" dirty="0"/>
              <a:t> </a:t>
            </a:r>
            <a:r>
              <a:rPr lang="en-US" dirty="0" err="1"/>
              <a:t>sebagai</a:t>
            </a:r>
            <a:r>
              <a:rPr lang="en-US" dirty="0"/>
              <a:t> ‘</a:t>
            </a:r>
            <a:r>
              <a:rPr lang="en-US" b="1" dirty="0" err="1"/>
              <a:t>disiplin</a:t>
            </a:r>
            <a:r>
              <a:rPr lang="en-US" b="1" dirty="0"/>
              <a:t> </a:t>
            </a:r>
            <a:r>
              <a:rPr lang="en-US" b="1" dirty="0" err="1"/>
              <a:t>ilmu</a:t>
            </a:r>
            <a:r>
              <a:rPr lang="en-US" b="1" dirty="0"/>
              <a:t> yang </a:t>
            </a:r>
            <a:r>
              <a:rPr lang="en-US" b="1" dirty="0" err="1"/>
              <a:t>mempelajari</a:t>
            </a:r>
            <a:r>
              <a:rPr lang="en-US" b="1" dirty="0"/>
              <a:t> </a:t>
            </a:r>
            <a:r>
              <a:rPr lang="en-US" b="1" dirty="0" err="1"/>
              <a:t>desain</a:t>
            </a:r>
            <a:r>
              <a:rPr lang="en-US" dirty="0"/>
              <a:t>, </a:t>
            </a:r>
            <a:r>
              <a:rPr lang="en-US" b="1" dirty="0" err="1"/>
              <a:t>evaluasi</a:t>
            </a:r>
            <a:r>
              <a:rPr lang="en-US" b="1" dirty="0"/>
              <a:t>, </a:t>
            </a:r>
            <a:r>
              <a:rPr lang="en-US" b="1" dirty="0" err="1"/>
              <a:t>implementasi</a:t>
            </a:r>
            <a:r>
              <a:rPr lang="en-US" dirty="0"/>
              <a:t> </a:t>
            </a:r>
            <a:r>
              <a:rPr lang="en-US" dirty="0" err="1"/>
              <a:t>dari</a:t>
            </a:r>
            <a:r>
              <a:rPr lang="en-US" dirty="0"/>
              <a:t> </a:t>
            </a:r>
            <a:r>
              <a:rPr lang="en-US" b="1" dirty="0" err="1"/>
              <a:t>sistem</a:t>
            </a:r>
            <a:r>
              <a:rPr lang="en-US" b="1" dirty="0"/>
              <a:t> </a:t>
            </a:r>
            <a:r>
              <a:rPr lang="en-US" b="1" dirty="0" err="1"/>
              <a:t>komputer</a:t>
            </a:r>
            <a:r>
              <a:rPr lang="en-US" b="1" dirty="0"/>
              <a:t> </a:t>
            </a:r>
            <a:r>
              <a:rPr lang="en-US" b="1" dirty="0" err="1"/>
              <a:t>interaktif</a:t>
            </a:r>
            <a:r>
              <a:rPr lang="en-US" dirty="0"/>
              <a:t> </a:t>
            </a:r>
            <a:r>
              <a:rPr lang="en-US" dirty="0" err="1"/>
              <a:t>untuk</a:t>
            </a:r>
            <a:r>
              <a:rPr lang="en-US" dirty="0"/>
              <a:t> </a:t>
            </a:r>
            <a:r>
              <a:rPr lang="en-US" b="1" dirty="0" err="1"/>
              <a:t>dipakai</a:t>
            </a:r>
            <a:r>
              <a:rPr lang="en-US" b="1" dirty="0"/>
              <a:t> </a:t>
            </a:r>
            <a:r>
              <a:rPr lang="en-US" b="1" dirty="0" err="1"/>
              <a:t>oleh</a:t>
            </a:r>
            <a:r>
              <a:rPr lang="en-US" b="1" dirty="0"/>
              <a:t> </a:t>
            </a:r>
            <a:r>
              <a:rPr lang="en-US" b="1" dirty="0" err="1"/>
              <a:t>manusia</a:t>
            </a:r>
            <a:r>
              <a:rPr lang="en-US" dirty="0"/>
              <a:t>, </a:t>
            </a:r>
            <a:r>
              <a:rPr lang="en-US" dirty="0" err="1"/>
              <a:t>beserta</a:t>
            </a:r>
            <a:r>
              <a:rPr lang="en-US" dirty="0"/>
              <a:t> </a:t>
            </a:r>
            <a:r>
              <a:rPr lang="en-US" dirty="0" err="1"/>
              <a:t>studi</a:t>
            </a:r>
            <a:r>
              <a:rPr lang="en-US" dirty="0"/>
              <a:t> </a:t>
            </a:r>
            <a:r>
              <a:rPr lang="en-US" dirty="0" err="1"/>
              <a:t>tentang</a:t>
            </a:r>
            <a:r>
              <a:rPr lang="en-US" dirty="0"/>
              <a:t> </a:t>
            </a:r>
            <a:r>
              <a:rPr lang="en-US" b="1" dirty="0" err="1"/>
              <a:t>faktor-faktor</a:t>
            </a:r>
            <a:r>
              <a:rPr lang="en-US" b="1" dirty="0"/>
              <a:t> </a:t>
            </a:r>
            <a:r>
              <a:rPr lang="en-US" b="1" dirty="0" err="1"/>
              <a:t>utama</a:t>
            </a:r>
            <a:r>
              <a:rPr lang="en-US" b="1" dirty="0"/>
              <a:t> </a:t>
            </a:r>
            <a:r>
              <a:rPr lang="en-US" dirty="0" err="1"/>
              <a:t>dalam</a:t>
            </a:r>
            <a:r>
              <a:rPr lang="en-US" dirty="0"/>
              <a:t> </a:t>
            </a:r>
            <a:r>
              <a:rPr lang="en-US" b="1" dirty="0" err="1"/>
              <a:t>lingkungan</a:t>
            </a:r>
            <a:r>
              <a:rPr lang="en-US" b="1" dirty="0"/>
              <a:t> </a:t>
            </a:r>
            <a:r>
              <a:rPr lang="en-US" b="1" dirty="0" err="1"/>
              <a:t>interaksinya</a:t>
            </a:r>
            <a:r>
              <a:rPr lang="en-US" dirty="0"/>
              <a:t>.’ (ACM </a:t>
            </a:r>
            <a:r>
              <a:rPr lang="en-US" dirty="0" smtClean="0"/>
              <a:t>SIGCHI,1992,p.6)</a:t>
            </a:r>
            <a:r>
              <a:rPr lang="id-ID" dirty="0" smtClean="0"/>
              <a:t> </a:t>
            </a:r>
          </a:p>
          <a:p>
            <a:pPr algn="just">
              <a:defRPr/>
            </a:pPr>
            <a:r>
              <a:rPr lang="en-US" dirty="0" smtClean="0"/>
              <a:t>IMK </a:t>
            </a:r>
            <a:r>
              <a:rPr lang="en-US" dirty="0" err="1"/>
              <a:t>adalah</a:t>
            </a:r>
            <a:r>
              <a:rPr lang="en-US" dirty="0"/>
              <a:t> </a:t>
            </a:r>
            <a:r>
              <a:rPr lang="en-US" dirty="0" err="1"/>
              <a:t>apa</a:t>
            </a:r>
            <a:r>
              <a:rPr lang="en-US" dirty="0"/>
              <a:t> yang </a:t>
            </a:r>
            <a:r>
              <a:rPr lang="en-US" dirty="0" err="1"/>
              <a:t>terjadi</a:t>
            </a:r>
            <a:r>
              <a:rPr lang="en-US" dirty="0"/>
              <a:t> </a:t>
            </a:r>
            <a:r>
              <a:rPr lang="en-US" b="1" dirty="0" err="1"/>
              <a:t>saat</a:t>
            </a:r>
            <a:r>
              <a:rPr lang="en-US" b="1" dirty="0"/>
              <a:t> </a:t>
            </a:r>
            <a:r>
              <a:rPr lang="en-US" b="1" dirty="0" err="1" smtClean="0"/>
              <a:t>pengguna</a:t>
            </a:r>
            <a:r>
              <a:rPr lang="id-ID" b="1" dirty="0" smtClean="0"/>
              <a:t> </a:t>
            </a:r>
            <a:r>
              <a:rPr lang="en-US" b="1" dirty="0" err="1" smtClean="0"/>
              <a:t>manusia</a:t>
            </a:r>
            <a:r>
              <a:rPr lang="en-US" b="1" dirty="0" smtClean="0"/>
              <a:t> </a:t>
            </a:r>
            <a:r>
              <a:rPr lang="en-US" dirty="0" err="1"/>
              <a:t>dan</a:t>
            </a:r>
            <a:r>
              <a:rPr lang="en-US" dirty="0"/>
              <a:t> </a:t>
            </a:r>
            <a:r>
              <a:rPr lang="en-US" b="1" dirty="0" err="1"/>
              <a:t>sistem</a:t>
            </a:r>
            <a:r>
              <a:rPr lang="en-US" b="1" dirty="0"/>
              <a:t> </a:t>
            </a:r>
            <a:r>
              <a:rPr lang="en-US" b="1" dirty="0" err="1"/>
              <a:t>komputer</a:t>
            </a:r>
            <a:r>
              <a:rPr lang="en-US" b="1" dirty="0"/>
              <a:t> </a:t>
            </a:r>
            <a:r>
              <a:rPr lang="en-US" b="1" dirty="0" err="1" smtClean="0"/>
              <a:t>bersama-sama</a:t>
            </a:r>
            <a:r>
              <a:rPr lang="id-ID" dirty="0" smtClean="0"/>
              <a:t> </a:t>
            </a:r>
            <a:r>
              <a:rPr lang="en-US" b="1" dirty="0" err="1" smtClean="0"/>
              <a:t>menyelesaikan</a:t>
            </a:r>
            <a:r>
              <a:rPr lang="en-US" b="1" dirty="0" smtClean="0"/>
              <a:t> </a:t>
            </a:r>
            <a:r>
              <a:rPr lang="en-US" b="1" dirty="0" err="1"/>
              <a:t>suatu</a:t>
            </a:r>
            <a:r>
              <a:rPr lang="en-US" b="1" dirty="0"/>
              <a:t> </a:t>
            </a:r>
            <a:r>
              <a:rPr lang="en-US" b="1" dirty="0" err="1"/>
              <a:t>tugas</a:t>
            </a:r>
            <a:r>
              <a:rPr lang="en-US" b="1" dirty="0"/>
              <a:t>/</a:t>
            </a:r>
            <a:r>
              <a:rPr lang="en-US" b="1" dirty="0" err="1"/>
              <a:t>pekerjaan</a:t>
            </a:r>
            <a:endParaRPr lang="en-US" sz="2800" b="1" dirty="0"/>
          </a:p>
        </p:txBody>
      </p:sp>
    </p:spTree>
    <p:extLst>
      <p:ext uri="{BB962C8B-B14F-4D97-AF65-F5344CB8AC3E}">
        <p14:creationId xmlns:p14="http://schemas.microsoft.com/office/powerpoint/2010/main" val="28150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a:t>
            </a:r>
            <a:r>
              <a:rPr lang="id-ID" dirty="0" smtClean="0"/>
              <a:t>Penilaian IMK SI4A</a:t>
            </a:r>
            <a:endParaRPr lang="id-ID"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99953226"/>
              </p:ext>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232665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Penilaian</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98854545"/>
              </p:ext>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825946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Perkuliahan</a:t>
            </a:r>
            <a:endParaRPr lang="id-ID" dirty="0"/>
          </a:p>
        </p:txBody>
      </p:sp>
      <p:sp>
        <p:nvSpPr>
          <p:cNvPr id="3" name="Content Placeholder 2"/>
          <p:cNvSpPr>
            <a:spLocks noGrp="1"/>
          </p:cNvSpPr>
          <p:nvPr>
            <p:ph idx="1"/>
          </p:nvPr>
        </p:nvSpPr>
        <p:spPr/>
        <p:txBody>
          <a:bodyPr>
            <a:normAutofit fontScale="85000" lnSpcReduction="20000"/>
          </a:bodyPr>
          <a:lstStyle/>
          <a:p>
            <a:pPr lvl="0"/>
            <a:r>
              <a:rPr lang="id-ID" dirty="0"/>
              <a:t>Masuk </a:t>
            </a:r>
            <a:r>
              <a:rPr lang="id-ID" dirty="0" smtClean="0"/>
              <a:t>sesuai jadwal 13.35 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15 </a:t>
            </a:r>
            <a:r>
              <a:rPr lang="en-US" dirty="0" err="1" smtClean="0"/>
              <a:t>menit</a:t>
            </a:r>
            <a:r>
              <a:rPr lang="en-US" dirty="0"/>
              <a:t>.</a:t>
            </a:r>
          </a:p>
          <a:p>
            <a:pPr lvl="0"/>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r>
              <a:rPr lang="en-US" dirty="0" err="1">
                <a:solidFill>
                  <a:srgbClr val="FF0000"/>
                </a:solidFill>
              </a:rPr>
              <a:t>Segala</a:t>
            </a:r>
            <a:r>
              <a:rPr lang="en-US" dirty="0">
                <a:solidFill>
                  <a:srgbClr val="FF0000"/>
                </a:solidFill>
              </a:rPr>
              <a:t> </a:t>
            </a:r>
            <a:r>
              <a:rPr lang="en-US" dirty="0" err="1">
                <a:solidFill>
                  <a:srgbClr val="FF0000"/>
                </a:solidFill>
              </a:rPr>
              <a:t>macam</a:t>
            </a:r>
            <a:r>
              <a:rPr lang="en-US" dirty="0">
                <a:solidFill>
                  <a:srgbClr val="FF0000"/>
                </a:solidFill>
              </a:rPr>
              <a:t> </a:t>
            </a:r>
            <a:r>
              <a:rPr lang="en-US" dirty="0" err="1">
                <a:solidFill>
                  <a:srgbClr val="FF0000"/>
                </a:solidFill>
              </a:rPr>
              <a:t>bentuk</a:t>
            </a:r>
            <a:r>
              <a:rPr lang="en-US" dirty="0">
                <a:solidFill>
                  <a:srgbClr val="FF0000"/>
                </a:solidFill>
              </a:rPr>
              <a:t> </a:t>
            </a:r>
            <a:r>
              <a:rPr lang="en-US" dirty="0" err="1">
                <a:solidFill>
                  <a:srgbClr val="FF0000"/>
                </a:solidFill>
              </a:rPr>
              <a:t>ijin</a:t>
            </a:r>
            <a:r>
              <a:rPr lang="en-US" dirty="0">
                <a:solidFill>
                  <a:srgbClr val="FF0000"/>
                </a:solidFill>
              </a:rPr>
              <a:t> </a:t>
            </a:r>
            <a:r>
              <a:rPr lang="en-US" dirty="0" err="1">
                <a:solidFill>
                  <a:srgbClr val="FF0000"/>
                </a:solidFill>
              </a:rPr>
              <a:t>ketidakhadiran</a:t>
            </a:r>
            <a:r>
              <a:rPr lang="en-US" dirty="0">
                <a:solidFill>
                  <a:srgbClr val="FF0000"/>
                </a:solidFill>
              </a:rPr>
              <a:t> </a:t>
            </a:r>
            <a:r>
              <a:rPr lang="en-US" dirty="0" err="1">
                <a:solidFill>
                  <a:srgbClr val="FF0000"/>
                </a:solidFill>
              </a:rPr>
              <a:t>diharuskan</a:t>
            </a:r>
            <a:r>
              <a:rPr lang="en-US" dirty="0">
                <a:solidFill>
                  <a:srgbClr val="FF0000"/>
                </a:solidFill>
              </a:rPr>
              <a:t> </a:t>
            </a:r>
            <a:r>
              <a:rPr lang="id-ID" dirty="0">
                <a:solidFill>
                  <a:srgbClr val="FF0000"/>
                </a:solidFill>
              </a:rPr>
              <a:t>dengan alasan yang jelas</a:t>
            </a:r>
          </a:p>
          <a:p>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r>
              <a:rPr lang="id-ID" dirty="0"/>
              <a:t>Setiap mahasiswa dilarang melakukan tindakan plagiat atas pengerjaan tugasnya, jika terjadi maka pengerjaan tugas akan dikurangi </a:t>
            </a:r>
            <a:r>
              <a:rPr lang="id-ID" dirty="0" smtClean="0"/>
              <a:t>20% atau Gugur.</a:t>
            </a:r>
            <a:endParaRPr lang="id-ID" dirty="0"/>
          </a:p>
          <a:p>
            <a:r>
              <a:rPr lang="id-ID" dirty="0"/>
              <a:t>Setiap mahasiswa  wajib mengerjakan ujian dan tugas baik tugas mandiri ataupun berkelompok. </a:t>
            </a:r>
            <a:endParaRPr lang="id-ID" dirty="0" smtClean="0"/>
          </a:p>
          <a:p>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140070334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a:t>
            </a:r>
            <a:endParaRPr lang="id-ID" dirty="0"/>
          </a:p>
        </p:txBody>
      </p:sp>
      <p:sp>
        <p:nvSpPr>
          <p:cNvPr id="3" name="Content Placeholder 2"/>
          <p:cNvSpPr>
            <a:spLocks noGrp="1"/>
          </p:cNvSpPr>
          <p:nvPr>
            <p:ph idx="1"/>
          </p:nvPr>
        </p:nvSpPr>
        <p:spPr/>
        <p:txBody>
          <a:bodyPr>
            <a:normAutofit/>
          </a:bodyPr>
          <a:lstStyle/>
          <a:p>
            <a:pPr algn="just"/>
            <a:r>
              <a:rPr lang="id-ID" sz="3600" dirty="0" smtClean="0"/>
              <a:t>Tugas personal akan diberikan pada waktu perkuliahan</a:t>
            </a:r>
            <a:endParaRPr lang="en-US" sz="3600" dirty="0"/>
          </a:p>
        </p:txBody>
      </p:sp>
    </p:spTree>
    <p:extLst>
      <p:ext uri="{BB962C8B-B14F-4D97-AF65-F5344CB8AC3E}">
        <p14:creationId xmlns:p14="http://schemas.microsoft.com/office/powerpoint/2010/main" val="278345212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5</a:t>
            </a:r>
            <a:r>
              <a:rPr lang="id-ID" dirty="0" smtClean="0"/>
              <a:t>) </a:t>
            </a:r>
            <a:r>
              <a:rPr lang="id-ID" dirty="0"/>
              <a:t>Kebutuhan Software</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43418406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Kebutuhan Software</a:t>
            </a:r>
            <a:endParaRPr lang="id-ID" b="1" dirty="0">
              <a:solidFill>
                <a:srgbClr val="0070C0"/>
              </a:solidFill>
            </a:endParaRPr>
          </a:p>
        </p:txBody>
      </p:sp>
      <p:sp>
        <p:nvSpPr>
          <p:cNvPr id="3" name="Rectangle 2"/>
          <p:cNvSpPr/>
          <p:nvPr/>
        </p:nvSpPr>
        <p:spPr>
          <a:xfrm>
            <a:off x="255494" y="1688556"/>
            <a:ext cx="8540164" cy="1077218"/>
          </a:xfrm>
          <a:prstGeom prst="rect">
            <a:avLst/>
          </a:prstGeom>
        </p:spPr>
        <p:txBody>
          <a:bodyPr wrap="square">
            <a:spAutoFit/>
          </a:bodyPr>
          <a:lstStyle/>
          <a:p>
            <a:r>
              <a:rPr lang="en-US" sz="3200" b="1" dirty="0" smtClean="0"/>
              <a:t>Design Tools</a:t>
            </a:r>
            <a:endParaRPr lang="en-US" sz="3200" b="1" dirty="0"/>
          </a:p>
          <a:p>
            <a:pPr marL="812800" lvl="1" indent="-355600">
              <a:buFont typeface="Wingdings" panose="05000000000000000000" pitchFamily="2" charset="2"/>
              <a:buChar char="§"/>
            </a:pPr>
            <a:r>
              <a:rPr lang="id-ID" sz="3200" dirty="0" smtClean="0">
                <a:solidFill>
                  <a:srgbClr val="FF0000"/>
                </a:solidFill>
              </a:rPr>
              <a:t>Balsamiq Mockups</a:t>
            </a:r>
            <a:endParaRPr lang="en-US" sz="3200" dirty="0">
              <a:solidFill>
                <a:srgbClr val="FF0000"/>
              </a:solidFill>
            </a:endParaRPr>
          </a:p>
        </p:txBody>
      </p:sp>
    </p:spTree>
    <p:extLst>
      <p:ext uri="{BB962C8B-B14F-4D97-AF65-F5344CB8AC3E}">
        <p14:creationId xmlns:p14="http://schemas.microsoft.com/office/powerpoint/2010/main" val="336823355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6</a:t>
            </a:r>
            <a:r>
              <a:rPr lang="id-ID" dirty="0" smtClean="0"/>
              <a:t>) </a:t>
            </a:r>
            <a:r>
              <a:rPr lang="id-ID" dirty="0"/>
              <a:t>Contact</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68921850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pPr>
              <a:lnSpc>
                <a:spcPct val="80000"/>
              </a:lnSpc>
              <a:spcBef>
                <a:spcPts val="0"/>
              </a:spcBef>
            </a:pPr>
            <a:r>
              <a:rPr lang="id-ID" dirty="0" smtClean="0"/>
              <a:t>Bahan Kuliah : </a:t>
            </a:r>
            <a:r>
              <a:rPr lang="id-ID" dirty="0">
                <a:solidFill>
                  <a:schemeClr val="bg2">
                    <a:lumMod val="50000"/>
                  </a:schemeClr>
                </a:solidFill>
              </a:rPr>
              <a:t>github.com/doniaft</a:t>
            </a:r>
            <a:endParaRPr lang="id-ID" dirty="0"/>
          </a:p>
          <a:p>
            <a:r>
              <a:rPr lang="en-US" dirty="0" smtClean="0"/>
              <a:t>Email </a:t>
            </a:r>
            <a:r>
              <a:rPr lang="en-US" dirty="0"/>
              <a:t>: </a:t>
            </a:r>
            <a:r>
              <a:rPr lang="en-US" sz="2400" dirty="0" smtClean="0">
                <a:solidFill>
                  <a:schemeClr val="bg2">
                    <a:lumMod val="75000"/>
                  </a:schemeClr>
                </a:solidFill>
                <a:hlinkClick r:id="rId2"/>
              </a:rPr>
              <a:t>d</a:t>
            </a:r>
            <a:r>
              <a:rPr lang="id-ID" sz="2400" dirty="0" smtClean="0">
                <a:solidFill>
                  <a:schemeClr val="bg2">
                    <a:lumMod val="75000"/>
                  </a:schemeClr>
                </a:solidFill>
                <a:hlinkClick r:id="rId2"/>
              </a:rPr>
              <a:t>oniaft</a:t>
            </a:r>
            <a:r>
              <a:rPr lang="en-US" sz="2400" dirty="0" smtClean="0">
                <a:solidFill>
                  <a:schemeClr val="bg2">
                    <a:lumMod val="75000"/>
                  </a:schemeClr>
                </a:solidFill>
                <a:hlinkClick r:id="rId2"/>
              </a:rPr>
              <a:t>@</a:t>
            </a:r>
            <a:r>
              <a:rPr lang="id-ID" sz="2400" dirty="0">
                <a:solidFill>
                  <a:schemeClr val="bg2">
                    <a:lumMod val="75000"/>
                  </a:schemeClr>
                </a:solidFill>
                <a:hlinkClick r:id="rId2"/>
              </a:rPr>
              <a:t>gmail</a:t>
            </a:r>
            <a:r>
              <a:rPr lang="en-US" sz="2400" dirty="0">
                <a:solidFill>
                  <a:schemeClr val="bg2">
                    <a:lumMod val="75000"/>
                  </a:schemeClr>
                </a:solidFill>
                <a:hlinkClick r:id="rId2"/>
              </a:rPr>
              <a:t>.com</a:t>
            </a:r>
            <a:endParaRPr lang="en-US" sz="2400" dirty="0">
              <a:solidFill>
                <a:schemeClr val="bg2">
                  <a:lumMod val="75000"/>
                </a:schemeClr>
              </a:solidFill>
            </a:endParaRPr>
          </a:p>
          <a:p>
            <a:r>
              <a:rPr lang="en-US" dirty="0" smtClean="0"/>
              <a:t>WA/Telegram </a:t>
            </a:r>
            <a:r>
              <a:rPr lang="en-US" dirty="0" smtClean="0"/>
              <a:t>:</a:t>
            </a:r>
            <a:endParaRPr lang="id-ID" dirty="0" smtClean="0"/>
          </a:p>
          <a:p>
            <a:r>
              <a:rPr lang="id-ID" dirty="0" smtClean="0"/>
              <a:t>Komting SI4B: Viki Wahyudi : </a:t>
            </a:r>
            <a:r>
              <a:rPr lang="id-ID" dirty="0" smtClean="0">
                <a:solidFill>
                  <a:schemeClr val="tx2">
                    <a:lumMod val="60000"/>
                    <a:lumOff val="40000"/>
                  </a:schemeClr>
                </a:solidFill>
              </a:rPr>
              <a:t>0858 0716 0919</a:t>
            </a:r>
          </a:p>
          <a:p>
            <a:r>
              <a:rPr lang="id-ID" dirty="0" smtClean="0"/>
              <a:t>Komting SI4A: Fatichin : </a:t>
            </a:r>
            <a:r>
              <a:rPr lang="id-ID" dirty="0" smtClean="0">
                <a:solidFill>
                  <a:schemeClr val="tx2">
                    <a:lumMod val="60000"/>
                    <a:lumOff val="40000"/>
                  </a:schemeClr>
                </a:solidFill>
              </a:rPr>
              <a:t>0857 3506 6395</a:t>
            </a:r>
            <a:r>
              <a:rPr lang="id-ID" dirty="0" smtClean="0"/>
              <a:t>  </a:t>
            </a:r>
            <a:endParaRPr lang="en-US" dirty="0"/>
          </a:p>
        </p:txBody>
      </p:sp>
    </p:spTree>
    <p:extLst>
      <p:ext uri="{BB962C8B-B14F-4D97-AF65-F5344CB8AC3E}">
        <p14:creationId xmlns:p14="http://schemas.microsoft.com/office/powerpoint/2010/main" val="333601100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7</a:t>
            </a:r>
            <a:r>
              <a:rPr lang="id-ID" dirty="0" smtClean="0"/>
              <a:t>) </a:t>
            </a:r>
            <a:r>
              <a:rPr lang="id-ID" dirty="0"/>
              <a:t>Referensi</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14928858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Referensi (1)</a:t>
            </a:r>
          </a:p>
        </p:txBody>
      </p:sp>
      <p:sp>
        <p:nvSpPr>
          <p:cNvPr id="3" name="Content Placeholder 2"/>
          <p:cNvSpPr>
            <a:spLocks noGrp="1"/>
          </p:cNvSpPr>
          <p:nvPr>
            <p:ph idx="1"/>
          </p:nvPr>
        </p:nvSpPr>
        <p:spPr>
          <a:xfrm>
            <a:off x="127000" y="1657659"/>
            <a:ext cx="8826500" cy="5076151"/>
          </a:xfrm>
        </p:spPr>
        <p:txBody>
          <a:bodyPr>
            <a:noAutofit/>
          </a:bodyPr>
          <a:lstStyle/>
          <a:p>
            <a:r>
              <a:rPr lang="en-US" sz="1800" dirty="0"/>
              <a:t>Rogers, Y.,  Sharp, H., &amp; </a:t>
            </a:r>
            <a:r>
              <a:rPr lang="en-US" sz="1800" dirty="0" err="1"/>
              <a:t>Preece</a:t>
            </a:r>
            <a:r>
              <a:rPr lang="en-US" sz="1800" dirty="0"/>
              <a:t>, J. (2011). </a:t>
            </a:r>
            <a:r>
              <a:rPr lang="en-US" sz="1800" i="1" dirty="0"/>
              <a:t>Interaction Design: Beyond Human-Computer Interaction</a:t>
            </a:r>
            <a:r>
              <a:rPr lang="en-US" sz="1800" dirty="0"/>
              <a:t>. (3rd ed.). </a:t>
            </a:r>
            <a:r>
              <a:rPr lang="en-US" sz="1800" dirty="0" smtClean="0"/>
              <a:t>Wiley.</a:t>
            </a:r>
            <a:endParaRPr lang="id-ID" sz="1800" dirty="0" smtClean="0"/>
          </a:p>
          <a:p>
            <a:r>
              <a:rPr lang="en-US" sz="1800" dirty="0" smtClean="0"/>
              <a:t>Andy </a:t>
            </a:r>
            <a:r>
              <a:rPr lang="en-US" sz="1800" dirty="0"/>
              <a:t>Downtown, Graham </a:t>
            </a:r>
            <a:r>
              <a:rPr lang="en-US" sz="1800" dirty="0" err="1"/>
              <a:t>Leedham</a:t>
            </a:r>
            <a:r>
              <a:rPr lang="en-US" sz="1800" dirty="0"/>
              <a:t>, “Human Aspects of Human Computer Interaction” in Engineering the Human Computer Interface, </a:t>
            </a:r>
            <a:r>
              <a:rPr lang="en-US" sz="1800" dirty="0" err="1"/>
              <a:t>Mc</a:t>
            </a:r>
            <a:r>
              <a:rPr lang="en-US" sz="1800" dirty="0"/>
              <a:t> </a:t>
            </a:r>
            <a:r>
              <a:rPr lang="en-US" sz="1800" dirty="0" err="1"/>
              <a:t>Graw</a:t>
            </a:r>
            <a:r>
              <a:rPr lang="en-US" sz="1800" dirty="0"/>
              <a:t> Hill International Editions, 2003</a:t>
            </a:r>
            <a:endParaRPr lang="id-ID" sz="1800" dirty="0"/>
          </a:p>
          <a:p>
            <a:r>
              <a:rPr lang="id-ID" sz="1800" dirty="0"/>
              <a:t>Insap Santosa, Interaksi Manusia dan Komputer; Teori &amp; Praktek, ANDI Yogyakarta</a:t>
            </a:r>
            <a:endParaRPr lang="id-ID" sz="1800" dirty="0" smtClean="0"/>
          </a:p>
          <a:p>
            <a:r>
              <a:rPr lang="id-ID" sz="1800" dirty="0" smtClean="0"/>
              <a:t>MacKenzie</a:t>
            </a:r>
            <a:r>
              <a:rPr lang="id-ID" sz="1800" dirty="0"/>
              <a:t>, I. S. (2013). Human-computer interaction: An empirical research approach. Morgan Kaufman. </a:t>
            </a:r>
            <a:endParaRPr lang="id-ID" sz="1800" dirty="0" smtClean="0"/>
          </a:p>
          <a:p>
            <a:r>
              <a:rPr lang="id-ID" sz="1800" dirty="0" smtClean="0"/>
              <a:t>Shneiderman</a:t>
            </a:r>
            <a:r>
              <a:rPr lang="id-ID" sz="1800" dirty="0"/>
              <a:t>, B. (2010). Designing the user interface: Strategies for effective human-computer interaction 5th edition. Addition-Wesley. </a:t>
            </a:r>
            <a:endParaRPr lang="id-ID" sz="1800" dirty="0" smtClean="0"/>
          </a:p>
          <a:p>
            <a:r>
              <a:rPr lang="id-ID" sz="1800" dirty="0" smtClean="0"/>
              <a:t>Norman</a:t>
            </a:r>
            <a:r>
              <a:rPr lang="id-ID" sz="1800" dirty="0"/>
              <a:t>, D. A. (2002). The design of everyday things. Basic </a:t>
            </a:r>
            <a:r>
              <a:rPr lang="id-ID" sz="1800" dirty="0" smtClean="0"/>
              <a:t>Books.</a:t>
            </a:r>
          </a:p>
          <a:p>
            <a:r>
              <a:rPr lang="id-ID" sz="1800" dirty="0" smtClean="0"/>
              <a:t>Shneiderman</a:t>
            </a:r>
            <a:r>
              <a:rPr lang="id-ID" sz="1800" dirty="0"/>
              <a:t>, B. (2003). Leonardo's laptop: Human needs and the new computing technologies. The MIT </a:t>
            </a:r>
            <a:r>
              <a:rPr lang="id-ID" sz="1800" dirty="0" smtClean="0"/>
              <a:t>Press.</a:t>
            </a:r>
          </a:p>
          <a:p>
            <a:r>
              <a:rPr lang="id-ID" sz="1800" dirty="0" smtClean="0"/>
              <a:t>Nielsen</a:t>
            </a:r>
            <a:r>
              <a:rPr lang="id-ID" sz="1800" dirty="0"/>
              <a:t>, J. (1993). Usability engineering. Morgan Kaufmann</a:t>
            </a:r>
            <a:r>
              <a:rPr lang="id-ID" sz="1800" dirty="0" smtClean="0"/>
              <a:t>.</a:t>
            </a:r>
            <a:endParaRPr lang="id-ID" sz="1800" dirty="0"/>
          </a:p>
        </p:txBody>
      </p:sp>
    </p:spTree>
    <p:extLst>
      <p:ext uri="{BB962C8B-B14F-4D97-AF65-F5344CB8AC3E}">
        <p14:creationId xmlns:p14="http://schemas.microsoft.com/office/powerpoint/2010/main" val="1602133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algn="just"/>
            <a:r>
              <a:rPr lang="en-US" b="1" dirty="0" err="1"/>
              <a:t>Saat</a:t>
            </a:r>
            <a:r>
              <a:rPr lang="en-US" b="1" dirty="0"/>
              <a:t> </a:t>
            </a:r>
            <a:r>
              <a:rPr lang="en-US" b="1" dirty="0" err="1"/>
              <a:t>ini</a:t>
            </a:r>
            <a:r>
              <a:rPr lang="en-US" b="1" dirty="0"/>
              <a:t> </a:t>
            </a:r>
            <a:r>
              <a:rPr lang="en-US" b="1" dirty="0" err="1"/>
              <a:t>jenis</a:t>
            </a:r>
            <a:r>
              <a:rPr lang="en-US" b="1" dirty="0"/>
              <a:t> </a:t>
            </a:r>
            <a:r>
              <a:rPr lang="en-US" b="1" dirty="0" err="1"/>
              <a:t>interaksi</a:t>
            </a:r>
            <a:r>
              <a:rPr lang="en-US" b="1" dirty="0"/>
              <a:t> </a:t>
            </a:r>
            <a:r>
              <a:rPr lang="en-US" dirty="0" err="1"/>
              <a:t>banyak</a:t>
            </a:r>
            <a:r>
              <a:rPr lang="en-US" dirty="0"/>
              <a:t> </a:t>
            </a:r>
            <a:r>
              <a:rPr lang="en-US" dirty="0" err="1"/>
              <a:t>digunakan</a:t>
            </a:r>
            <a:r>
              <a:rPr lang="en-US" dirty="0"/>
              <a:t> </a:t>
            </a:r>
            <a:r>
              <a:rPr lang="en-US" dirty="0" err="1"/>
              <a:t>adalah</a:t>
            </a:r>
            <a:r>
              <a:rPr lang="en-US" dirty="0"/>
              <a:t> </a:t>
            </a:r>
            <a:r>
              <a:rPr lang="en-US" b="1" dirty="0" err="1"/>
              <a:t>interaksi</a:t>
            </a:r>
            <a:r>
              <a:rPr lang="en-US" b="1" dirty="0"/>
              <a:t> </a:t>
            </a:r>
            <a:r>
              <a:rPr lang="en-US" b="1" dirty="0" err="1"/>
              <a:t>dasar</a:t>
            </a:r>
            <a:r>
              <a:rPr lang="en-US" dirty="0"/>
              <a:t> </a:t>
            </a:r>
            <a:r>
              <a:rPr lang="en-US" dirty="0" err="1"/>
              <a:t>seperti</a:t>
            </a:r>
            <a:r>
              <a:rPr lang="en-US" dirty="0"/>
              <a:t> </a:t>
            </a:r>
            <a:r>
              <a:rPr lang="en-US" dirty="0" smtClean="0"/>
              <a:t>:</a:t>
            </a:r>
          </a:p>
          <a:p>
            <a:pPr lvl="1" algn="just"/>
            <a:r>
              <a:rPr lang="en-US" sz="2800" b="1" dirty="0" err="1" smtClean="0"/>
              <a:t>Manipulasi</a:t>
            </a:r>
            <a:r>
              <a:rPr lang="en-US" sz="2800" b="1" dirty="0" smtClean="0"/>
              <a:t> </a:t>
            </a:r>
            <a:r>
              <a:rPr lang="en-US" sz="2800" b="1" dirty="0" err="1" smtClean="0"/>
              <a:t>secara</a:t>
            </a:r>
            <a:r>
              <a:rPr lang="en-US" sz="2800" b="1" dirty="0" smtClean="0"/>
              <a:t> </a:t>
            </a:r>
            <a:r>
              <a:rPr lang="en-US" sz="2800" b="1" dirty="0" err="1" smtClean="0"/>
              <a:t>langsung</a:t>
            </a:r>
            <a:r>
              <a:rPr lang="en-US" sz="2800" b="1" dirty="0" smtClean="0"/>
              <a:t>, </a:t>
            </a:r>
          </a:p>
          <a:p>
            <a:pPr lvl="1" algn="just"/>
            <a:r>
              <a:rPr lang="en-US" sz="2800" b="1" dirty="0" err="1" smtClean="0"/>
              <a:t>Penggunaan</a:t>
            </a:r>
            <a:r>
              <a:rPr lang="en-US" sz="2800" b="1" dirty="0" smtClean="0"/>
              <a:t> </a:t>
            </a:r>
            <a:r>
              <a:rPr lang="en-US" sz="2800" b="1" dirty="0"/>
              <a:t>mouse pointing</a:t>
            </a:r>
            <a:r>
              <a:rPr lang="en-US" sz="2800" dirty="0"/>
              <a:t>, windows, text editing </a:t>
            </a:r>
            <a:r>
              <a:rPr lang="en-US" sz="2800" dirty="0" err="1"/>
              <a:t>dan</a:t>
            </a:r>
            <a:r>
              <a:rPr lang="en-US" sz="2800" dirty="0"/>
              <a:t> </a:t>
            </a:r>
            <a:r>
              <a:rPr lang="en-US" sz="2800" dirty="0" err="1"/>
              <a:t>fasilitas</a:t>
            </a:r>
            <a:r>
              <a:rPr lang="en-US" sz="2800" dirty="0"/>
              <a:t> </a:t>
            </a:r>
            <a:r>
              <a:rPr lang="en-US" sz="2800" dirty="0" err="1"/>
              <a:t>menggambar</a:t>
            </a:r>
            <a:r>
              <a:rPr lang="en-US" sz="2800" dirty="0"/>
              <a:t>. </a:t>
            </a:r>
          </a:p>
          <a:p>
            <a:pPr algn="just"/>
            <a:r>
              <a:rPr lang="en-US" b="1" dirty="0" err="1"/>
              <a:t>Dimasa</a:t>
            </a:r>
            <a:r>
              <a:rPr lang="en-US" dirty="0"/>
              <a:t> </a:t>
            </a:r>
            <a:r>
              <a:rPr lang="en-US" dirty="0" err="1"/>
              <a:t>akan</a:t>
            </a:r>
            <a:r>
              <a:rPr lang="en-US" dirty="0"/>
              <a:t> </a:t>
            </a:r>
            <a:r>
              <a:rPr lang="en-US" b="1" dirty="0" err="1"/>
              <a:t>datang</a:t>
            </a:r>
            <a:r>
              <a:rPr lang="en-US" dirty="0"/>
              <a:t> </a:t>
            </a:r>
            <a:r>
              <a:rPr lang="en-US" dirty="0" err="1"/>
              <a:t>pemakaian</a:t>
            </a:r>
            <a:r>
              <a:rPr lang="en-US" dirty="0"/>
              <a:t> </a:t>
            </a:r>
            <a:r>
              <a:rPr lang="en-US" dirty="0" err="1"/>
              <a:t>aplikasi</a:t>
            </a:r>
            <a:r>
              <a:rPr lang="en-US" dirty="0"/>
              <a:t> </a:t>
            </a:r>
            <a:r>
              <a:rPr lang="en-US" dirty="0" err="1"/>
              <a:t>seperti</a:t>
            </a:r>
            <a:r>
              <a:rPr lang="en-US" dirty="0"/>
              <a:t> :</a:t>
            </a:r>
          </a:p>
          <a:p>
            <a:pPr lvl="1" algn="just"/>
            <a:r>
              <a:rPr lang="en-US" sz="2800" dirty="0" err="1"/>
              <a:t>P</a:t>
            </a:r>
            <a:r>
              <a:rPr lang="en-US" sz="2800" b="1" dirty="0" err="1"/>
              <a:t>engenalan</a:t>
            </a:r>
            <a:r>
              <a:rPr lang="en-US" sz="2800" dirty="0"/>
              <a:t> </a:t>
            </a:r>
            <a:r>
              <a:rPr lang="en-US" sz="2800" b="1" dirty="0" err="1"/>
              <a:t>gerak</a:t>
            </a:r>
            <a:r>
              <a:rPr lang="en-US" sz="2800" b="1" dirty="0"/>
              <a:t> </a:t>
            </a:r>
            <a:r>
              <a:rPr lang="en-US" sz="2800" b="1" dirty="0" err="1"/>
              <a:t>isyarat</a:t>
            </a:r>
            <a:r>
              <a:rPr lang="en-US" sz="2800" dirty="0"/>
              <a:t>, </a:t>
            </a:r>
            <a:r>
              <a:rPr lang="en-US" sz="2800" b="1" dirty="0"/>
              <a:t>multimedia</a:t>
            </a:r>
            <a:r>
              <a:rPr lang="en-US" sz="2800" dirty="0"/>
              <a:t> </a:t>
            </a:r>
            <a:r>
              <a:rPr lang="en-US" sz="2800" dirty="0" err="1"/>
              <a:t>dan</a:t>
            </a:r>
            <a:r>
              <a:rPr lang="en-US" sz="2800" dirty="0"/>
              <a:t> </a:t>
            </a:r>
            <a:r>
              <a:rPr lang="en-US" sz="2800" b="1" dirty="0"/>
              <a:t>3 </a:t>
            </a:r>
            <a:r>
              <a:rPr lang="en-US" sz="2800" b="1" dirty="0" err="1"/>
              <a:t>dimensi</a:t>
            </a:r>
            <a:r>
              <a:rPr lang="en-US" sz="2800" dirty="0"/>
              <a:t> </a:t>
            </a:r>
            <a:r>
              <a:rPr lang="en-US" sz="2800" dirty="0" err="1"/>
              <a:t>akan</a:t>
            </a:r>
            <a:r>
              <a:rPr lang="en-US" sz="2800" dirty="0"/>
              <a:t> </a:t>
            </a:r>
            <a:r>
              <a:rPr lang="en-US" sz="2800" dirty="0" err="1"/>
              <a:t>semakin</a:t>
            </a:r>
            <a:r>
              <a:rPr lang="en-US" sz="2800" dirty="0"/>
              <a:t> </a:t>
            </a:r>
            <a:r>
              <a:rPr lang="en-US" sz="2800" b="1" dirty="0" err="1"/>
              <a:t>banyak</a:t>
            </a:r>
            <a:r>
              <a:rPr lang="en-US" sz="2800" b="1" dirty="0"/>
              <a:t> </a:t>
            </a:r>
            <a:r>
              <a:rPr lang="en-US" sz="2800" b="1" dirty="0" err="1"/>
              <a:t>digunakan</a:t>
            </a:r>
            <a:r>
              <a:rPr lang="en-US" sz="2800" dirty="0"/>
              <a:t> </a:t>
            </a:r>
            <a:r>
              <a:rPr lang="en-US" sz="2800" dirty="0" err="1"/>
              <a:t>sebagai</a:t>
            </a:r>
            <a:r>
              <a:rPr lang="en-US" sz="2800" dirty="0"/>
              <a:t> </a:t>
            </a:r>
            <a:r>
              <a:rPr lang="en-US" sz="2800" b="1" dirty="0" err="1"/>
              <a:t>sarana</a:t>
            </a:r>
            <a:r>
              <a:rPr lang="en-US" sz="2800" b="1" dirty="0"/>
              <a:t> </a:t>
            </a:r>
            <a:r>
              <a:rPr lang="en-US" sz="2800" b="1" dirty="0" err="1"/>
              <a:t>interaksi</a:t>
            </a:r>
            <a:r>
              <a:rPr lang="en-US" sz="2800" b="1" dirty="0"/>
              <a:t> </a:t>
            </a:r>
            <a:r>
              <a:rPr lang="en-US" sz="2800" dirty="0" err="1"/>
              <a:t>antara</a:t>
            </a:r>
            <a:r>
              <a:rPr lang="en-US" sz="2800" dirty="0"/>
              <a:t> </a:t>
            </a:r>
            <a:r>
              <a:rPr lang="en-US" sz="2800" b="1" dirty="0" err="1"/>
              <a:t>manusia</a:t>
            </a:r>
            <a:r>
              <a:rPr lang="en-US" sz="2800" dirty="0"/>
              <a:t> </a:t>
            </a:r>
            <a:r>
              <a:rPr lang="en-US" sz="2800" dirty="0" err="1"/>
              <a:t>dan</a:t>
            </a:r>
            <a:r>
              <a:rPr lang="en-US" sz="2800" dirty="0"/>
              <a:t> </a:t>
            </a:r>
            <a:r>
              <a:rPr lang="en-US" sz="2800" b="1" dirty="0" err="1"/>
              <a:t>komputer</a:t>
            </a:r>
            <a:r>
              <a:rPr lang="en-US" sz="2800" b="1" dirty="0"/>
              <a:t>.</a:t>
            </a:r>
          </a:p>
        </p:txBody>
      </p:sp>
    </p:spTree>
    <p:extLst>
      <p:ext uri="{BB962C8B-B14F-4D97-AF65-F5344CB8AC3E}">
        <p14:creationId xmlns:p14="http://schemas.microsoft.com/office/powerpoint/2010/main" val="127391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marL="0" indent="0" algn="just">
              <a:buNone/>
            </a:pPr>
            <a:r>
              <a:rPr lang="en-US" b="1" dirty="0" err="1"/>
              <a:t>Konsep</a:t>
            </a:r>
            <a:r>
              <a:rPr lang="en-US" b="1" dirty="0"/>
              <a:t> </a:t>
            </a:r>
            <a:r>
              <a:rPr lang="en-US" b="1" i="1" dirty="0" err="1"/>
              <a:t>antarmuka</a:t>
            </a:r>
            <a:r>
              <a:rPr lang="en-US" b="1" i="1" dirty="0"/>
              <a:t> </a:t>
            </a:r>
            <a:r>
              <a:rPr lang="en-US" b="1" i="1" dirty="0" err="1"/>
              <a:t>pada</a:t>
            </a:r>
            <a:r>
              <a:rPr lang="en-US" b="1" dirty="0"/>
              <a:t> </a:t>
            </a:r>
            <a:r>
              <a:rPr lang="en-US" b="1" dirty="0" err="1"/>
              <a:t>jenis</a:t>
            </a:r>
            <a:r>
              <a:rPr lang="en-US" b="1" dirty="0"/>
              <a:t> </a:t>
            </a:r>
            <a:r>
              <a:rPr lang="en-US" b="1" dirty="0" err="1"/>
              <a:t>sistem</a:t>
            </a:r>
            <a:r>
              <a:rPr lang="en-US" dirty="0"/>
              <a:t>, </a:t>
            </a:r>
            <a:r>
              <a:rPr lang="en-US" dirty="0" err="1"/>
              <a:t>misalnya</a:t>
            </a:r>
            <a:endParaRPr lang="en-US" dirty="0"/>
          </a:p>
          <a:p>
            <a:pPr marL="901700" lvl="1" indent="-444500" algn="just"/>
            <a:r>
              <a:rPr lang="en-US" sz="2800" b="1" dirty="0"/>
              <a:t>Monitoring proses </a:t>
            </a:r>
            <a:r>
              <a:rPr lang="en-US" sz="2800" b="1" dirty="0" err="1"/>
              <a:t>industri</a:t>
            </a:r>
            <a:r>
              <a:rPr lang="en-US" sz="2800" dirty="0"/>
              <a:t>, </a:t>
            </a:r>
          </a:p>
          <a:p>
            <a:pPr marL="901700" lvl="1" indent="-444500" algn="just"/>
            <a:r>
              <a:rPr lang="en-US" sz="2800" b="1" dirty="0" err="1"/>
              <a:t>Navigasi</a:t>
            </a:r>
            <a:r>
              <a:rPr lang="en-US" sz="2800" b="1" dirty="0"/>
              <a:t>, E-commerce</a:t>
            </a:r>
            <a:r>
              <a:rPr lang="en-US" sz="2800" dirty="0"/>
              <a:t>, </a:t>
            </a:r>
            <a:r>
              <a:rPr lang="en-US" sz="2800" dirty="0" err="1"/>
              <a:t>Sistem</a:t>
            </a:r>
            <a:r>
              <a:rPr lang="en-US" sz="2800" dirty="0"/>
              <a:t> </a:t>
            </a:r>
            <a:r>
              <a:rPr lang="en-US" sz="2800" dirty="0" err="1"/>
              <a:t>Informasi</a:t>
            </a:r>
            <a:r>
              <a:rPr lang="en-US" sz="2800" dirty="0"/>
              <a:t> </a:t>
            </a:r>
            <a:r>
              <a:rPr lang="en-US" sz="2800" dirty="0" err="1"/>
              <a:t>Geografis</a:t>
            </a:r>
            <a:r>
              <a:rPr lang="en-US" sz="2800" dirty="0"/>
              <a:t> (SIG) </a:t>
            </a:r>
            <a:r>
              <a:rPr lang="en-US" sz="2800" dirty="0" err="1"/>
              <a:t>danlain</a:t>
            </a:r>
            <a:r>
              <a:rPr lang="en-US" sz="2800" dirty="0"/>
              <a:t>-lain. </a:t>
            </a:r>
          </a:p>
          <a:p>
            <a:pPr marL="901700" lvl="1" indent="-444500" algn="just"/>
            <a:r>
              <a:rPr lang="en-US" sz="2800" b="1" dirty="0"/>
              <a:t>Interface yang </a:t>
            </a:r>
            <a:r>
              <a:rPr lang="en-US" sz="2800" b="1" dirty="0" err="1"/>
              <a:t>baik</a:t>
            </a:r>
            <a:r>
              <a:rPr lang="en-US" sz="2800" b="1" dirty="0"/>
              <a:t> </a:t>
            </a:r>
            <a:r>
              <a:rPr lang="en-US" sz="2800" dirty="0" err="1"/>
              <a:t>sangat</a:t>
            </a:r>
            <a:r>
              <a:rPr lang="en-US" sz="2800" dirty="0"/>
              <a:t> </a:t>
            </a:r>
            <a:r>
              <a:rPr lang="en-US" sz="2800" dirty="0" err="1"/>
              <a:t>membantu</a:t>
            </a:r>
            <a:r>
              <a:rPr lang="en-US" sz="2800" dirty="0"/>
              <a:t> </a:t>
            </a:r>
            <a:r>
              <a:rPr lang="en-US" sz="2800" dirty="0" err="1"/>
              <a:t>dalam</a:t>
            </a:r>
            <a:r>
              <a:rPr lang="en-US" sz="2800" dirty="0"/>
              <a:t> </a:t>
            </a:r>
            <a:r>
              <a:rPr lang="en-US" sz="2800" dirty="0" err="1"/>
              <a:t>penggunaan</a:t>
            </a:r>
            <a:r>
              <a:rPr lang="en-US" sz="2800" dirty="0"/>
              <a:t> </a:t>
            </a:r>
            <a:r>
              <a:rPr lang="en-US" sz="2800" dirty="0" err="1"/>
              <a:t>dan</a:t>
            </a:r>
            <a:r>
              <a:rPr lang="en-US" sz="2800" dirty="0"/>
              <a:t> </a:t>
            </a:r>
            <a:r>
              <a:rPr lang="en-US" sz="2800" dirty="0" err="1"/>
              <a:t>pemanfaatan</a:t>
            </a:r>
            <a:r>
              <a:rPr lang="en-US" sz="2800" dirty="0"/>
              <a:t> </a:t>
            </a:r>
            <a:r>
              <a:rPr lang="en-US" sz="2800" dirty="0" err="1"/>
              <a:t>suatu</a:t>
            </a:r>
            <a:r>
              <a:rPr lang="en-US" sz="2800" dirty="0"/>
              <a:t> </a:t>
            </a:r>
            <a:r>
              <a:rPr lang="en-US" sz="2800" dirty="0" err="1"/>
              <a:t>sistem</a:t>
            </a:r>
            <a:r>
              <a:rPr lang="en-US" sz="2800" dirty="0"/>
              <a:t>. </a:t>
            </a:r>
          </a:p>
          <a:p>
            <a:pPr marL="901700" lvl="1" indent="-444500" algn="just"/>
            <a:r>
              <a:rPr lang="en-US" sz="2800" dirty="0" err="1"/>
              <a:t>Seringkali</a:t>
            </a:r>
            <a:r>
              <a:rPr lang="en-US" sz="2800" dirty="0"/>
              <a:t> </a:t>
            </a:r>
            <a:r>
              <a:rPr lang="en-US" sz="2800" b="1" dirty="0" err="1"/>
              <a:t>kecepatan</a:t>
            </a:r>
            <a:r>
              <a:rPr lang="en-US" sz="2800" b="1" dirty="0"/>
              <a:t>, </a:t>
            </a:r>
            <a:r>
              <a:rPr lang="en-US" sz="2800" b="1" dirty="0" err="1"/>
              <a:t>keamanan</a:t>
            </a:r>
            <a:r>
              <a:rPr lang="en-US" sz="2800" dirty="0"/>
              <a:t>, </a:t>
            </a:r>
            <a:r>
              <a:rPr lang="en-US" sz="2800" dirty="0" err="1"/>
              <a:t>dan</a:t>
            </a:r>
            <a:r>
              <a:rPr lang="en-US" sz="2800" dirty="0"/>
              <a:t> </a:t>
            </a:r>
            <a:r>
              <a:rPr lang="en-US" sz="2800" dirty="0" err="1"/>
              <a:t>bahkan</a:t>
            </a:r>
            <a:r>
              <a:rPr lang="en-US" sz="2800" dirty="0"/>
              <a:t> </a:t>
            </a:r>
            <a:r>
              <a:rPr lang="en-US" sz="2800" b="1" dirty="0" err="1"/>
              <a:t>kahandalan</a:t>
            </a:r>
            <a:r>
              <a:rPr lang="en-US" sz="2800" b="1" dirty="0"/>
              <a:t> </a:t>
            </a:r>
            <a:r>
              <a:rPr lang="en-US" sz="2800" b="1" dirty="0" err="1"/>
              <a:t>sistem</a:t>
            </a:r>
            <a:r>
              <a:rPr lang="en-US" sz="2800" dirty="0"/>
              <a:t> </a:t>
            </a:r>
            <a:r>
              <a:rPr lang="en-US" sz="2800" dirty="0" err="1"/>
              <a:t>sangat</a:t>
            </a:r>
            <a:r>
              <a:rPr lang="en-US" sz="2800" dirty="0"/>
              <a:t> </a:t>
            </a:r>
            <a:r>
              <a:rPr lang="en-US" sz="2800" dirty="0" err="1"/>
              <a:t>tergantung</a:t>
            </a:r>
            <a:r>
              <a:rPr lang="en-US" sz="2800" dirty="0"/>
              <a:t> </a:t>
            </a:r>
            <a:r>
              <a:rPr lang="en-US" sz="2800" dirty="0" err="1"/>
              <a:t>pada</a:t>
            </a:r>
            <a:r>
              <a:rPr lang="en-US" sz="2800" dirty="0"/>
              <a:t> interface yang </a:t>
            </a:r>
            <a:r>
              <a:rPr lang="en-US" sz="2800" dirty="0" err="1"/>
              <a:t>baik</a:t>
            </a:r>
            <a:r>
              <a:rPr lang="en-US" sz="2800" dirty="0"/>
              <a:t>.</a:t>
            </a:r>
          </a:p>
        </p:txBody>
      </p:sp>
    </p:spTree>
    <p:extLst>
      <p:ext uri="{BB962C8B-B14F-4D97-AF65-F5344CB8AC3E}">
        <p14:creationId xmlns:p14="http://schemas.microsoft.com/office/powerpoint/2010/main" val="100702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algn="just">
              <a:defRPr/>
            </a:pPr>
            <a:r>
              <a:rPr lang="en-US" dirty="0" err="1"/>
              <a:t>Beberapa</a:t>
            </a:r>
            <a:r>
              <a:rPr lang="en-US" dirty="0"/>
              <a:t> Hal </a:t>
            </a:r>
            <a:r>
              <a:rPr lang="en-US" dirty="0" err="1"/>
              <a:t>Dasar</a:t>
            </a:r>
            <a:r>
              <a:rPr lang="en-US" dirty="0"/>
              <a:t> </a:t>
            </a:r>
            <a:r>
              <a:rPr lang="en-US" dirty="0" err="1"/>
              <a:t>dalam</a:t>
            </a:r>
            <a:r>
              <a:rPr lang="en-US" dirty="0"/>
              <a:t> </a:t>
            </a:r>
            <a:r>
              <a:rPr lang="en-US" dirty="0" err="1"/>
              <a:t>mendesain</a:t>
            </a:r>
            <a:r>
              <a:rPr lang="en-US" dirty="0"/>
              <a:t> interface, </a:t>
            </a:r>
            <a:r>
              <a:rPr lang="en-US" dirty="0" err="1"/>
              <a:t>yaitu</a:t>
            </a:r>
            <a:r>
              <a:rPr lang="en-US" dirty="0"/>
              <a:t> :</a:t>
            </a:r>
          </a:p>
          <a:p>
            <a:pPr marL="971550" lvl="1" indent="-514350" algn="just">
              <a:buFont typeface="+mj-lt"/>
              <a:buAutoNum type="arabicPeriod"/>
              <a:defRPr/>
            </a:pPr>
            <a:r>
              <a:rPr lang="en-US" dirty="0" err="1"/>
              <a:t>Setiap</a:t>
            </a:r>
            <a:r>
              <a:rPr lang="en-US" dirty="0"/>
              <a:t> </a:t>
            </a:r>
            <a:r>
              <a:rPr lang="en-US" b="1" dirty="0" err="1"/>
              <a:t>aplikasi</a:t>
            </a:r>
            <a:r>
              <a:rPr lang="en-US" dirty="0"/>
              <a:t> </a:t>
            </a:r>
            <a:r>
              <a:rPr lang="en-US" dirty="0" err="1"/>
              <a:t>memiliki</a:t>
            </a:r>
            <a:r>
              <a:rPr lang="en-US" dirty="0"/>
              <a:t> </a:t>
            </a:r>
            <a:r>
              <a:rPr lang="en-US" b="1" dirty="0" err="1"/>
              <a:t>keunikan</a:t>
            </a:r>
            <a:endParaRPr lang="en-US" b="1" dirty="0"/>
          </a:p>
          <a:p>
            <a:pPr marL="971550" lvl="1" indent="-514350" algn="just">
              <a:buFont typeface="+mj-lt"/>
              <a:buAutoNum type="arabicPeriod"/>
              <a:defRPr/>
            </a:pPr>
            <a:r>
              <a:rPr lang="en-US" b="1" dirty="0" err="1"/>
              <a:t>Pengguna</a:t>
            </a:r>
            <a:r>
              <a:rPr lang="en-US" b="1" dirty="0"/>
              <a:t> </a:t>
            </a:r>
            <a:r>
              <a:rPr lang="en-US" b="1" dirty="0" err="1"/>
              <a:t>komputer</a:t>
            </a:r>
            <a:r>
              <a:rPr lang="en-US" b="1" dirty="0"/>
              <a:t> </a:t>
            </a:r>
            <a:r>
              <a:rPr lang="en-US" dirty="0" err="1"/>
              <a:t>memiliki</a:t>
            </a:r>
            <a:r>
              <a:rPr lang="en-US" dirty="0"/>
              <a:t> </a:t>
            </a:r>
            <a:r>
              <a:rPr lang="en-US" b="1" dirty="0" err="1"/>
              <a:t>tingkat</a:t>
            </a:r>
            <a:r>
              <a:rPr lang="en-US" b="1" dirty="0"/>
              <a:t> </a:t>
            </a:r>
            <a:r>
              <a:rPr lang="en-US" b="1" dirty="0" err="1"/>
              <a:t>pemahaman</a:t>
            </a:r>
            <a:r>
              <a:rPr lang="en-US" b="1" dirty="0"/>
              <a:t> </a:t>
            </a:r>
            <a:r>
              <a:rPr lang="en-US" dirty="0"/>
              <a:t>yang </a:t>
            </a:r>
            <a:r>
              <a:rPr lang="en-US" b="1" dirty="0" err="1"/>
              <a:t>berbeda-beda</a:t>
            </a:r>
            <a:endParaRPr lang="en-US" b="1" dirty="0"/>
          </a:p>
          <a:p>
            <a:pPr marL="971550" lvl="1" indent="-514350" algn="just">
              <a:buFont typeface="+mj-lt"/>
              <a:buAutoNum type="arabicPeriod"/>
              <a:defRPr/>
            </a:pPr>
            <a:r>
              <a:rPr lang="en-US" b="1" dirty="0" err="1"/>
              <a:t>Desainer</a:t>
            </a:r>
            <a:r>
              <a:rPr lang="en-US" b="1" dirty="0"/>
              <a:t> </a:t>
            </a:r>
            <a:r>
              <a:rPr lang="en-US" dirty="0" err="1"/>
              <a:t>memiliki</a:t>
            </a:r>
            <a:r>
              <a:rPr lang="en-US" dirty="0"/>
              <a:t> </a:t>
            </a:r>
            <a:r>
              <a:rPr lang="en-US" b="1" dirty="0" err="1"/>
              <a:t>sudut</a:t>
            </a:r>
            <a:r>
              <a:rPr lang="en-US" b="1" dirty="0"/>
              <a:t> </a:t>
            </a:r>
            <a:r>
              <a:rPr lang="en-US" b="1" dirty="0" err="1"/>
              <a:t>pandang</a:t>
            </a:r>
            <a:r>
              <a:rPr lang="en-US" b="1" dirty="0"/>
              <a:t> </a:t>
            </a:r>
            <a:r>
              <a:rPr lang="en-US" dirty="0"/>
              <a:t>yang </a:t>
            </a:r>
            <a:r>
              <a:rPr lang="en-US" b="1" dirty="0" err="1"/>
              <a:t>berbeda</a:t>
            </a:r>
            <a:r>
              <a:rPr lang="en-US" dirty="0"/>
              <a:t> </a:t>
            </a:r>
            <a:r>
              <a:rPr lang="en-US" dirty="0" err="1"/>
              <a:t>dengan</a:t>
            </a:r>
            <a:r>
              <a:rPr lang="en-US" dirty="0"/>
              <a:t> </a:t>
            </a:r>
            <a:r>
              <a:rPr lang="en-US" b="1" dirty="0" err="1"/>
              <a:t>penggunanya</a:t>
            </a:r>
            <a:r>
              <a:rPr lang="en-US" dirty="0"/>
              <a:t> </a:t>
            </a:r>
            <a:r>
              <a:rPr lang="en-US" dirty="0" err="1"/>
              <a:t>sehingga</a:t>
            </a:r>
            <a:r>
              <a:rPr lang="en-US" dirty="0"/>
              <a:t> </a:t>
            </a:r>
            <a:r>
              <a:rPr lang="en-US" dirty="0" err="1"/>
              <a:t>seringkali</a:t>
            </a:r>
            <a:r>
              <a:rPr lang="en-US" dirty="0"/>
              <a:t> </a:t>
            </a:r>
            <a:r>
              <a:rPr lang="en-US" b="1" dirty="0" err="1"/>
              <a:t>tidak</a:t>
            </a:r>
            <a:r>
              <a:rPr lang="en-US" b="1" dirty="0"/>
              <a:t> </a:t>
            </a:r>
            <a:r>
              <a:rPr lang="en-US" b="1" dirty="0" err="1"/>
              <a:t>memahami</a:t>
            </a:r>
            <a:r>
              <a:rPr lang="en-US" dirty="0"/>
              <a:t> </a:t>
            </a:r>
            <a:r>
              <a:rPr lang="en-US" dirty="0" err="1"/>
              <a:t>betul</a:t>
            </a:r>
            <a:r>
              <a:rPr lang="en-US" dirty="0"/>
              <a:t> </a:t>
            </a:r>
            <a:r>
              <a:rPr lang="en-US" b="1" dirty="0" err="1"/>
              <a:t>apa</a:t>
            </a:r>
            <a:r>
              <a:rPr lang="en-US" b="1" dirty="0"/>
              <a:t> yang </a:t>
            </a:r>
            <a:r>
              <a:rPr lang="en-US" b="1" dirty="0" err="1"/>
              <a:t>dibutuhkan</a:t>
            </a:r>
            <a:r>
              <a:rPr lang="en-US" b="1" dirty="0"/>
              <a:t> </a:t>
            </a:r>
            <a:r>
              <a:rPr lang="en-US" b="1" dirty="0" err="1"/>
              <a:t>pengguna</a:t>
            </a:r>
            <a:r>
              <a:rPr lang="en-US" dirty="0"/>
              <a:t>.</a:t>
            </a:r>
          </a:p>
          <a:p>
            <a:pPr marL="971550" lvl="1" indent="-514350" algn="just">
              <a:buFont typeface="+mj-lt"/>
              <a:buAutoNum type="arabicPeriod"/>
              <a:defRPr/>
            </a:pPr>
            <a:r>
              <a:rPr lang="en-US" b="1" dirty="0" err="1"/>
              <a:t>Pengguna</a:t>
            </a:r>
            <a:r>
              <a:rPr lang="en-US" dirty="0"/>
              <a:t> </a:t>
            </a:r>
            <a:r>
              <a:rPr lang="en-US" dirty="0" err="1"/>
              <a:t>akan</a:t>
            </a:r>
            <a:r>
              <a:rPr lang="en-US" dirty="0"/>
              <a:t> </a:t>
            </a:r>
            <a:r>
              <a:rPr lang="en-US" dirty="0" err="1"/>
              <a:t>lebih</a:t>
            </a:r>
            <a:r>
              <a:rPr lang="en-US" dirty="0"/>
              <a:t> </a:t>
            </a:r>
            <a:r>
              <a:rPr lang="en-US" b="1" dirty="0" err="1"/>
              <a:t>banyak</a:t>
            </a:r>
            <a:r>
              <a:rPr lang="en-US" b="1" dirty="0"/>
              <a:t> </a:t>
            </a:r>
            <a:r>
              <a:rPr lang="en-US" b="1" dirty="0" err="1"/>
              <a:t>menghabiskan</a:t>
            </a:r>
            <a:r>
              <a:rPr lang="en-US" b="1" dirty="0"/>
              <a:t> </a:t>
            </a:r>
            <a:r>
              <a:rPr lang="en-US" b="1" dirty="0" err="1"/>
              <a:t>waktu</a:t>
            </a:r>
            <a:r>
              <a:rPr lang="en-US" b="1" dirty="0"/>
              <a:t> </a:t>
            </a:r>
            <a:r>
              <a:rPr lang="en-US" dirty="0" err="1"/>
              <a:t>dalam</a:t>
            </a:r>
            <a:r>
              <a:rPr lang="en-US" dirty="0"/>
              <a:t> </a:t>
            </a:r>
            <a:r>
              <a:rPr lang="en-US" dirty="0" err="1"/>
              <a:t>memanfaatkan</a:t>
            </a:r>
            <a:r>
              <a:rPr lang="en-US" dirty="0"/>
              <a:t> system </a:t>
            </a:r>
            <a:r>
              <a:rPr lang="en-US" dirty="0" err="1"/>
              <a:t>komputer</a:t>
            </a:r>
            <a:r>
              <a:rPr lang="en-US" dirty="0"/>
              <a:t>, </a:t>
            </a:r>
            <a:r>
              <a:rPr lang="en-US" b="1" dirty="0" err="1"/>
              <a:t>bukan</a:t>
            </a:r>
            <a:r>
              <a:rPr lang="en-US" b="1" dirty="0"/>
              <a:t> </a:t>
            </a:r>
            <a:r>
              <a:rPr lang="en-US" b="1" dirty="0" err="1"/>
              <a:t>desainernya</a:t>
            </a:r>
            <a:r>
              <a:rPr lang="en-US" dirty="0"/>
              <a:t>.</a:t>
            </a:r>
          </a:p>
          <a:p>
            <a:pPr marL="971550" lvl="1" indent="-514350" algn="just">
              <a:buFont typeface="+mj-lt"/>
              <a:buAutoNum type="arabicPeriod"/>
              <a:defRPr/>
            </a:pPr>
            <a:r>
              <a:rPr lang="en-US" b="1" dirty="0" err="1"/>
              <a:t>Sistem</a:t>
            </a:r>
            <a:r>
              <a:rPr lang="en-US" b="1" dirty="0"/>
              <a:t> </a:t>
            </a:r>
            <a:r>
              <a:rPr lang="en-US" b="1" dirty="0" err="1"/>
              <a:t>komputer</a:t>
            </a:r>
            <a:r>
              <a:rPr lang="en-US" b="1" dirty="0"/>
              <a:t> </a:t>
            </a:r>
            <a:r>
              <a:rPr lang="en-US" dirty="0" err="1"/>
              <a:t>dinilai</a:t>
            </a:r>
            <a:r>
              <a:rPr lang="en-US" dirty="0"/>
              <a:t> </a:t>
            </a:r>
            <a:r>
              <a:rPr lang="en-US" dirty="0" err="1"/>
              <a:t>dari</a:t>
            </a:r>
            <a:r>
              <a:rPr lang="en-US" dirty="0"/>
              <a:t> </a:t>
            </a:r>
            <a:r>
              <a:rPr lang="en-US" b="1" dirty="0"/>
              <a:t>user </a:t>
            </a:r>
            <a:r>
              <a:rPr lang="en-US" b="1" dirty="0" err="1"/>
              <a:t>interfacenya</a:t>
            </a:r>
            <a:r>
              <a:rPr lang="en-US" dirty="0"/>
              <a:t>.</a:t>
            </a:r>
          </a:p>
          <a:p>
            <a:pPr marL="971550" lvl="1" indent="-514350" algn="just">
              <a:buFont typeface="+mj-lt"/>
              <a:buAutoNum type="arabicPeriod"/>
              <a:defRPr/>
            </a:pPr>
            <a:r>
              <a:rPr lang="en-US" dirty="0" err="1"/>
              <a:t>Pada</a:t>
            </a:r>
            <a:r>
              <a:rPr lang="en-US" dirty="0"/>
              <a:t> </a:t>
            </a:r>
            <a:r>
              <a:rPr lang="en-US" b="1" dirty="0" err="1"/>
              <a:t>umumnya</a:t>
            </a:r>
            <a:r>
              <a:rPr lang="en-US" b="1" dirty="0"/>
              <a:t> </a:t>
            </a:r>
            <a:r>
              <a:rPr lang="en-US" b="1" dirty="0" err="1"/>
              <a:t>antarmuka</a:t>
            </a:r>
            <a:r>
              <a:rPr lang="en-US" b="1" dirty="0"/>
              <a:t> </a:t>
            </a:r>
            <a:r>
              <a:rPr lang="en-US" dirty="0" err="1"/>
              <a:t>menghabiskan</a:t>
            </a:r>
            <a:r>
              <a:rPr lang="en-US" dirty="0"/>
              <a:t> </a:t>
            </a:r>
            <a:r>
              <a:rPr lang="en-US" b="1" dirty="0"/>
              <a:t>50%-80% </a:t>
            </a:r>
            <a:r>
              <a:rPr lang="en-US" dirty="0" err="1"/>
              <a:t>bagian</a:t>
            </a:r>
            <a:r>
              <a:rPr lang="en-US" dirty="0"/>
              <a:t> </a:t>
            </a:r>
            <a:r>
              <a:rPr lang="en-US" dirty="0" err="1"/>
              <a:t>dari</a:t>
            </a:r>
            <a:r>
              <a:rPr lang="en-US" dirty="0"/>
              <a:t> </a:t>
            </a:r>
            <a:r>
              <a:rPr lang="en-US" b="1" i="1" dirty="0"/>
              <a:t>application code</a:t>
            </a:r>
            <a:r>
              <a:rPr lang="en-US" i="1" dirty="0"/>
              <a:t>.</a:t>
            </a:r>
            <a:r>
              <a:rPr lang="en-US" dirty="0"/>
              <a:t> </a:t>
            </a:r>
          </a:p>
        </p:txBody>
      </p:sp>
    </p:spTree>
    <p:extLst>
      <p:ext uri="{BB962C8B-B14F-4D97-AF65-F5344CB8AC3E}">
        <p14:creationId xmlns:p14="http://schemas.microsoft.com/office/powerpoint/2010/main" val="35210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algn="ju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251" y="1658982"/>
            <a:ext cx="82613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14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marL="0" indent="0">
              <a:buNone/>
              <a:defRPr/>
            </a:pPr>
            <a:r>
              <a:rPr lang="en-US" sz="1800" b="1" dirty="0" err="1"/>
              <a:t>Metode</a:t>
            </a:r>
            <a:r>
              <a:rPr lang="en-US" sz="1800" b="1" dirty="0"/>
              <a:t> </a:t>
            </a:r>
            <a:r>
              <a:rPr lang="en-US" sz="1800" b="1" dirty="0" err="1"/>
              <a:t>interaksi</a:t>
            </a:r>
            <a:r>
              <a:rPr lang="en-US" sz="1800" b="1" dirty="0"/>
              <a:t> </a:t>
            </a:r>
            <a:r>
              <a:rPr lang="en-US" sz="1800" dirty="0"/>
              <a:t>yang </a:t>
            </a:r>
            <a:r>
              <a:rPr lang="en-US" sz="1800" dirty="0" err="1"/>
              <a:t>ada</a:t>
            </a:r>
            <a:r>
              <a:rPr lang="en-US" sz="1800" dirty="0"/>
              <a:t> </a:t>
            </a:r>
            <a:r>
              <a:rPr lang="en-US" sz="1800" dirty="0" err="1"/>
              <a:t>pada</a:t>
            </a:r>
            <a:r>
              <a:rPr lang="en-US" sz="1800" dirty="0"/>
              <a:t> </a:t>
            </a:r>
            <a:r>
              <a:rPr lang="en-US" sz="1800" dirty="0" err="1"/>
              <a:t>komputer</a:t>
            </a:r>
            <a:r>
              <a:rPr lang="en-US" sz="1800" dirty="0"/>
              <a:t> </a:t>
            </a:r>
            <a:r>
              <a:rPr lang="en-US" sz="1800" dirty="0" err="1"/>
              <a:t>dapat</a:t>
            </a:r>
            <a:r>
              <a:rPr lang="en-US" sz="1800" dirty="0"/>
              <a:t> di </a:t>
            </a:r>
            <a:r>
              <a:rPr lang="en-US" sz="1800" b="1" dirty="0" err="1"/>
              <a:t>kelompokkan</a:t>
            </a:r>
            <a:r>
              <a:rPr lang="en-US" sz="1800" dirty="0"/>
              <a:t> </a:t>
            </a:r>
            <a:r>
              <a:rPr lang="en-US" sz="1800" dirty="0" err="1"/>
              <a:t>menjadi</a:t>
            </a:r>
            <a:r>
              <a:rPr lang="en-US" sz="1800" dirty="0"/>
              <a:t> : </a:t>
            </a:r>
          </a:p>
          <a:p>
            <a:pPr marL="363538" indent="-363538">
              <a:defRPr/>
            </a:pPr>
            <a:r>
              <a:rPr lang="en-US" sz="1800" b="1" dirty="0" err="1"/>
              <a:t>Interaksi</a:t>
            </a:r>
            <a:r>
              <a:rPr lang="en-US" sz="1800" b="1" dirty="0"/>
              <a:t> </a:t>
            </a:r>
            <a:r>
              <a:rPr lang="en-US" sz="1800" b="1" dirty="0" err="1"/>
              <a:t>dasar</a:t>
            </a:r>
            <a:endParaRPr lang="en-US" sz="1800" b="1" dirty="0"/>
          </a:p>
          <a:p>
            <a:pPr lvl="1">
              <a:defRPr/>
            </a:pPr>
            <a:r>
              <a:rPr lang="en-US" sz="1400" b="1" dirty="0" err="1"/>
              <a:t>Manipulasi</a:t>
            </a:r>
            <a:r>
              <a:rPr lang="en-US" sz="1400" b="1" dirty="0"/>
              <a:t> </a:t>
            </a:r>
            <a:r>
              <a:rPr lang="en-US" sz="1400" b="1" dirty="0" err="1"/>
              <a:t>langsung</a:t>
            </a:r>
            <a:r>
              <a:rPr lang="en-US" sz="1400" b="1" dirty="0"/>
              <a:t> </a:t>
            </a:r>
            <a:r>
              <a:rPr lang="en-US" sz="1400" b="1" dirty="0" err="1"/>
              <a:t>objek</a:t>
            </a:r>
            <a:r>
              <a:rPr lang="en-US" sz="1400" b="1" dirty="0"/>
              <a:t> </a:t>
            </a:r>
            <a:r>
              <a:rPr lang="en-US" sz="1400" b="1" dirty="0" err="1"/>
              <a:t>grafik</a:t>
            </a:r>
            <a:r>
              <a:rPr lang="en-US" sz="1400" b="1" dirty="0"/>
              <a:t> </a:t>
            </a:r>
            <a:r>
              <a:rPr lang="en-US" sz="1400" dirty="0"/>
              <a:t>: </a:t>
            </a:r>
            <a:r>
              <a:rPr lang="en-US" sz="1400" dirty="0" err="1"/>
              <a:t>manipulasi</a:t>
            </a:r>
            <a:r>
              <a:rPr lang="en-US" sz="1400" dirty="0"/>
              <a:t> </a:t>
            </a:r>
            <a:r>
              <a:rPr lang="en-US" sz="1400" dirty="0" err="1"/>
              <a:t>langsung</a:t>
            </a:r>
            <a:r>
              <a:rPr lang="en-US" sz="1400" dirty="0"/>
              <a:t> </a:t>
            </a:r>
            <a:r>
              <a:rPr lang="en-US" sz="1400" dirty="0" err="1"/>
              <a:t>dengan</a:t>
            </a:r>
            <a:r>
              <a:rPr lang="en-US" sz="1400" dirty="0"/>
              <a:t> </a:t>
            </a:r>
            <a:r>
              <a:rPr lang="en-US" sz="1400" dirty="0" err="1"/>
              <a:t>mengubah</a:t>
            </a:r>
            <a:r>
              <a:rPr lang="en-US" sz="1400" dirty="0"/>
              <a:t> </a:t>
            </a:r>
            <a:r>
              <a:rPr lang="en-US" sz="1400" dirty="0" err="1"/>
              <a:t>objek</a:t>
            </a:r>
            <a:r>
              <a:rPr lang="en-US" sz="1400" dirty="0"/>
              <a:t> </a:t>
            </a:r>
            <a:r>
              <a:rPr lang="en-US" sz="1400" dirty="0" err="1"/>
              <a:t>menggunakan</a:t>
            </a:r>
            <a:r>
              <a:rPr lang="en-US" sz="1400" dirty="0"/>
              <a:t> pointer</a:t>
            </a:r>
          </a:p>
          <a:p>
            <a:pPr lvl="1">
              <a:defRPr/>
            </a:pPr>
            <a:r>
              <a:rPr lang="en-US" sz="1400" b="1" dirty="0"/>
              <a:t>Mouse</a:t>
            </a:r>
            <a:r>
              <a:rPr lang="en-US" sz="1400" dirty="0"/>
              <a:t> : mouse </a:t>
            </a:r>
            <a:r>
              <a:rPr lang="en-US" sz="1400" dirty="0" err="1"/>
              <a:t>untuk</a:t>
            </a:r>
            <a:r>
              <a:rPr lang="en-US" sz="1400" dirty="0"/>
              <a:t> </a:t>
            </a:r>
            <a:r>
              <a:rPr lang="en-US" sz="1400" dirty="0" err="1"/>
              <a:t>menggantikan</a:t>
            </a:r>
            <a:r>
              <a:rPr lang="en-US" sz="1400" dirty="0"/>
              <a:t> light-pen</a:t>
            </a:r>
          </a:p>
          <a:p>
            <a:pPr lvl="1">
              <a:defRPr/>
            </a:pPr>
            <a:r>
              <a:rPr lang="en-US" sz="1400" b="1" dirty="0"/>
              <a:t>Windows</a:t>
            </a:r>
            <a:r>
              <a:rPr lang="en-US" sz="1400" dirty="0"/>
              <a:t> : multiple windows </a:t>
            </a:r>
          </a:p>
          <a:p>
            <a:pPr marL="363538" lvl="1" indent="-363538">
              <a:defRPr/>
            </a:pPr>
            <a:r>
              <a:rPr lang="en-US" sz="1800" b="1" dirty="0" err="1"/>
              <a:t>Tipe</a:t>
            </a:r>
            <a:r>
              <a:rPr lang="en-US" sz="1800" b="1" dirty="0"/>
              <a:t> </a:t>
            </a:r>
            <a:r>
              <a:rPr lang="en-US" sz="1800" b="1" dirty="0" err="1"/>
              <a:t>aplikasi</a:t>
            </a:r>
            <a:r>
              <a:rPr lang="en-US" sz="1800" b="1" dirty="0"/>
              <a:t> </a:t>
            </a:r>
          </a:p>
          <a:p>
            <a:pPr marL="635000" lvl="2" indent="-177800">
              <a:defRPr/>
            </a:pPr>
            <a:r>
              <a:rPr lang="en-US" sz="1200" b="1" dirty="0"/>
              <a:t>Program </a:t>
            </a:r>
            <a:r>
              <a:rPr lang="en-US" sz="1200" b="1" dirty="0" err="1"/>
              <a:t>menggambar</a:t>
            </a:r>
            <a:r>
              <a:rPr lang="en-US" sz="1200" b="1" dirty="0"/>
              <a:t> </a:t>
            </a:r>
          </a:p>
          <a:p>
            <a:pPr marL="635000" lvl="2" indent="-177800">
              <a:defRPr/>
            </a:pPr>
            <a:r>
              <a:rPr lang="en-US" sz="1200" b="1" dirty="0" err="1"/>
              <a:t>Teks</a:t>
            </a:r>
            <a:r>
              <a:rPr lang="en-US" sz="1200" b="1" dirty="0"/>
              <a:t> editor </a:t>
            </a:r>
          </a:p>
          <a:p>
            <a:pPr marL="635000" lvl="2" indent="-177800">
              <a:defRPr/>
            </a:pPr>
            <a:r>
              <a:rPr lang="en-US" sz="1200" b="1" dirty="0"/>
              <a:t>Spreadsheet</a:t>
            </a:r>
          </a:p>
          <a:p>
            <a:pPr marL="635000" lvl="2" indent="-177800">
              <a:defRPr/>
            </a:pPr>
            <a:r>
              <a:rPr lang="en-US" sz="1200" b="1" dirty="0"/>
              <a:t>Hypertext</a:t>
            </a:r>
          </a:p>
          <a:p>
            <a:pPr marL="635000" lvl="2" indent="-177800">
              <a:defRPr/>
            </a:pPr>
            <a:r>
              <a:rPr lang="en-US" sz="1200" b="1" dirty="0"/>
              <a:t>Computer aided design (CAD) : CAD </a:t>
            </a:r>
            <a:r>
              <a:rPr lang="en-US" sz="1200" b="1" dirty="0" err="1"/>
              <a:t>merupakan</a:t>
            </a:r>
            <a:r>
              <a:rPr lang="en-US" sz="1200" b="1" dirty="0"/>
              <a:t> program bantu </a:t>
            </a:r>
            <a:r>
              <a:rPr lang="en-US" sz="1200" b="1" dirty="0" err="1"/>
              <a:t>untuk</a:t>
            </a:r>
            <a:r>
              <a:rPr lang="en-US" sz="1200" b="1" dirty="0"/>
              <a:t> para </a:t>
            </a:r>
            <a:r>
              <a:rPr lang="en-US" sz="1200" b="1" dirty="0" err="1"/>
              <a:t>desainer</a:t>
            </a:r>
            <a:r>
              <a:rPr lang="en-US" sz="1200" b="1" dirty="0"/>
              <a:t>. </a:t>
            </a:r>
          </a:p>
          <a:p>
            <a:pPr marL="635000" lvl="2" indent="-177800">
              <a:defRPr/>
            </a:pPr>
            <a:r>
              <a:rPr lang="en-US" sz="1200" b="1" dirty="0"/>
              <a:t>Video games </a:t>
            </a:r>
          </a:p>
          <a:p>
            <a:pPr marL="363538" lvl="2" indent="-363538">
              <a:defRPr/>
            </a:pPr>
            <a:r>
              <a:rPr lang="en-US" sz="1800" b="1" dirty="0" err="1"/>
              <a:t>Interaksi</a:t>
            </a:r>
            <a:r>
              <a:rPr lang="en-US" sz="1800" b="1" dirty="0"/>
              <a:t> modern</a:t>
            </a:r>
          </a:p>
          <a:p>
            <a:pPr marL="635000" lvl="3" indent="-177800">
              <a:defRPr/>
            </a:pPr>
            <a:r>
              <a:rPr lang="en-US" sz="1100" b="1" dirty="0" err="1"/>
              <a:t>Pengenalan</a:t>
            </a:r>
            <a:r>
              <a:rPr lang="en-US" sz="1100" b="1" dirty="0"/>
              <a:t> </a:t>
            </a:r>
            <a:r>
              <a:rPr lang="en-US" sz="1100" b="1" dirty="0" err="1"/>
              <a:t>isyarat</a:t>
            </a:r>
            <a:r>
              <a:rPr lang="en-US" sz="1100" b="1" dirty="0"/>
              <a:t> </a:t>
            </a:r>
          </a:p>
          <a:p>
            <a:pPr marL="635000" lvl="3" indent="-177800">
              <a:defRPr/>
            </a:pPr>
            <a:r>
              <a:rPr lang="en-US" sz="1100" b="1" dirty="0"/>
              <a:t>Multi-media : </a:t>
            </a:r>
            <a:r>
              <a:rPr lang="en-US" sz="1100" b="1" dirty="0" err="1"/>
              <a:t>proyek</a:t>
            </a:r>
            <a:r>
              <a:rPr lang="en-US" sz="1100" b="1" dirty="0"/>
              <a:t> </a:t>
            </a:r>
            <a:r>
              <a:rPr lang="en-US" sz="1100" b="1" dirty="0" err="1"/>
              <a:t>interaktif</a:t>
            </a:r>
            <a:r>
              <a:rPr lang="en-US" sz="1100" b="1" dirty="0"/>
              <a:t> </a:t>
            </a:r>
            <a:r>
              <a:rPr lang="en-US" sz="1100" b="1" dirty="0" err="1"/>
              <a:t>dokumen</a:t>
            </a:r>
            <a:r>
              <a:rPr lang="en-US" sz="1100" b="1" dirty="0"/>
              <a:t> </a:t>
            </a:r>
          </a:p>
          <a:p>
            <a:pPr marL="635000" lvl="3" indent="-177800">
              <a:defRPr/>
            </a:pPr>
            <a:r>
              <a:rPr lang="en-US" sz="1100" b="1" dirty="0"/>
              <a:t>3 D : </a:t>
            </a:r>
            <a:r>
              <a:rPr lang="en-US" sz="1100" b="1" dirty="0" err="1"/>
              <a:t>sistem</a:t>
            </a:r>
            <a:r>
              <a:rPr lang="en-US" sz="1100" b="1" dirty="0"/>
              <a:t> 3 D yang </a:t>
            </a:r>
            <a:r>
              <a:rPr lang="en-US" sz="1100" b="1" dirty="0" err="1"/>
              <a:t>pertama</a:t>
            </a:r>
            <a:r>
              <a:rPr lang="en-US" sz="1100" b="1" dirty="0"/>
              <a:t> </a:t>
            </a:r>
            <a:r>
              <a:rPr lang="en-US" sz="1100" b="1" dirty="0" err="1"/>
              <a:t>adalah</a:t>
            </a:r>
            <a:r>
              <a:rPr lang="en-US" sz="1100" b="1" dirty="0"/>
              <a:t> ”timothy </a:t>
            </a:r>
            <a:r>
              <a:rPr lang="en-US" sz="1100" b="1" dirty="0" err="1"/>
              <a:t>johnson’s</a:t>
            </a:r>
            <a:r>
              <a:rPr lang="en-US" sz="1100" b="1" dirty="0"/>
              <a:t> 3 D CAD” </a:t>
            </a:r>
          </a:p>
          <a:p>
            <a:pPr marL="635000" lvl="3" indent="-177800">
              <a:defRPr/>
            </a:pPr>
            <a:r>
              <a:rPr lang="en-US" sz="1100" b="1" dirty="0" err="1"/>
              <a:t>Bahasa</a:t>
            </a:r>
            <a:r>
              <a:rPr lang="en-US" sz="1100" b="1" dirty="0"/>
              <a:t> </a:t>
            </a:r>
            <a:r>
              <a:rPr lang="en-US" sz="1100" b="1" dirty="0" err="1"/>
              <a:t>alami</a:t>
            </a:r>
            <a:r>
              <a:rPr lang="en-US" sz="1100" b="1" dirty="0"/>
              <a:t> </a:t>
            </a:r>
            <a:r>
              <a:rPr lang="en-US" sz="1100" b="1" dirty="0" err="1"/>
              <a:t>dan</a:t>
            </a:r>
            <a:r>
              <a:rPr lang="en-US" sz="1100" b="1" dirty="0"/>
              <a:t> </a:t>
            </a:r>
            <a:r>
              <a:rPr lang="en-US" sz="1100" b="1" dirty="0" err="1"/>
              <a:t>percakapan</a:t>
            </a:r>
            <a:r>
              <a:rPr lang="en-US" sz="1100" b="1" dirty="0"/>
              <a:t> </a:t>
            </a:r>
          </a:p>
        </p:txBody>
      </p:sp>
    </p:spTree>
    <p:extLst>
      <p:ext uri="{BB962C8B-B14F-4D97-AF65-F5344CB8AC3E}">
        <p14:creationId xmlns:p14="http://schemas.microsoft.com/office/powerpoint/2010/main" val="12361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 calcmode="lin" valueType="num">
                                      <p:cBhvr additive="base">
                                        <p:cTn id="6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 calcmode="lin" valueType="num">
                                      <p:cBhvr additive="base">
                                        <p:cTn id="7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marL="0" indent="0" algn="just">
              <a:spcBef>
                <a:spcPts val="0"/>
              </a:spcBef>
              <a:spcAft>
                <a:spcPts val="1200"/>
              </a:spcAft>
              <a:buNone/>
              <a:defRPr/>
            </a:pPr>
            <a:r>
              <a:rPr lang="en-US" b="1" dirty="0" err="1"/>
              <a:t>Disiplin</a:t>
            </a:r>
            <a:r>
              <a:rPr lang="en-US" b="1" dirty="0"/>
              <a:t> </a:t>
            </a:r>
            <a:r>
              <a:rPr lang="en-US" b="1" dirty="0" err="1"/>
              <a:t>ilmu</a:t>
            </a:r>
            <a:r>
              <a:rPr lang="en-US" b="1" dirty="0"/>
              <a:t> </a:t>
            </a:r>
            <a:r>
              <a:rPr lang="en-US" dirty="0"/>
              <a:t>yang </a:t>
            </a:r>
            <a:r>
              <a:rPr lang="en-US" dirty="0" err="1"/>
              <a:t>mendukung</a:t>
            </a:r>
            <a:r>
              <a:rPr lang="en-US" dirty="0"/>
              <a:t> </a:t>
            </a:r>
            <a:r>
              <a:rPr lang="en-US" dirty="0" err="1"/>
              <a:t>interaksi</a:t>
            </a:r>
            <a:r>
              <a:rPr lang="en-US" dirty="0"/>
              <a:t> </a:t>
            </a:r>
            <a:r>
              <a:rPr lang="en-US" dirty="0" err="1"/>
              <a:t>manusia</a:t>
            </a:r>
            <a:r>
              <a:rPr lang="en-US" dirty="0"/>
              <a:t> </a:t>
            </a:r>
            <a:r>
              <a:rPr lang="en-US" dirty="0" err="1"/>
              <a:t>dan</a:t>
            </a:r>
            <a:r>
              <a:rPr lang="en-US" dirty="0"/>
              <a:t/>
            </a:r>
            <a:br>
              <a:rPr lang="en-US" dirty="0"/>
            </a:br>
            <a:r>
              <a:rPr lang="en-US" dirty="0" err="1"/>
              <a:t>komputer</a:t>
            </a:r>
            <a:r>
              <a:rPr lang="en-US" dirty="0"/>
              <a:t> </a:t>
            </a:r>
            <a:r>
              <a:rPr lang="en-US" dirty="0" err="1"/>
              <a:t>antara</a:t>
            </a:r>
            <a:r>
              <a:rPr lang="en-US" dirty="0"/>
              <a:t> lain </a:t>
            </a:r>
            <a:r>
              <a:rPr lang="en-US" dirty="0" smtClean="0"/>
              <a:t>:</a:t>
            </a:r>
            <a:endParaRPr lang="id-ID" dirty="0" smtClean="0"/>
          </a:p>
          <a:p>
            <a:pPr marL="514350" indent="-514350" algn="just">
              <a:spcBef>
                <a:spcPts val="0"/>
              </a:spcBef>
              <a:buFont typeface="+mj-lt"/>
              <a:buAutoNum type="arabicPeriod"/>
              <a:defRPr/>
            </a:pPr>
            <a:r>
              <a:rPr lang="en-US" dirty="0" err="1" smtClean="0"/>
              <a:t>Ilmu</a:t>
            </a:r>
            <a:r>
              <a:rPr lang="en-US" dirty="0" smtClean="0"/>
              <a:t> computer</a:t>
            </a:r>
            <a:endParaRPr lang="id-ID" dirty="0" smtClean="0"/>
          </a:p>
          <a:p>
            <a:pPr marL="514350" indent="-514350" algn="just">
              <a:spcBef>
                <a:spcPts val="0"/>
              </a:spcBef>
              <a:buFont typeface="+mj-lt"/>
              <a:buAutoNum type="arabicPeriod"/>
              <a:defRPr/>
            </a:pPr>
            <a:r>
              <a:rPr lang="en-US" sz="2800" dirty="0" err="1" smtClean="0"/>
              <a:t>Ekonomi</a:t>
            </a:r>
            <a:endParaRPr lang="id-ID" sz="2800" dirty="0" smtClean="0"/>
          </a:p>
          <a:p>
            <a:pPr marL="514350" indent="-514350" algn="just">
              <a:spcBef>
                <a:spcPts val="0"/>
              </a:spcBef>
              <a:buFont typeface="+mj-lt"/>
              <a:buAutoNum type="arabicPeriod"/>
              <a:defRPr/>
            </a:pPr>
            <a:r>
              <a:rPr lang="en-US" sz="2800" dirty="0" err="1" smtClean="0"/>
              <a:t>Psikologi</a:t>
            </a:r>
            <a:endParaRPr lang="id-ID" sz="2800" dirty="0" smtClean="0"/>
          </a:p>
          <a:p>
            <a:pPr marL="514350" indent="-514350" algn="just">
              <a:spcBef>
                <a:spcPts val="0"/>
              </a:spcBef>
              <a:buFont typeface="+mj-lt"/>
              <a:buAutoNum type="arabicPeriod"/>
              <a:defRPr/>
            </a:pPr>
            <a:r>
              <a:rPr lang="en-US" sz="2800" dirty="0" err="1" smtClean="0"/>
              <a:t>Seni</a:t>
            </a:r>
            <a:r>
              <a:rPr lang="en-US" sz="2800" dirty="0" smtClean="0"/>
              <a:t> </a:t>
            </a:r>
            <a:r>
              <a:rPr lang="en-US" sz="2800" dirty="0" err="1"/>
              <a:t>dan</a:t>
            </a:r>
            <a:r>
              <a:rPr lang="en-US" sz="2800" dirty="0"/>
              <a:t> </a:t>
            </a:r>
            <a:r>
              <a:rPr lang="en-US" sz="2800" dirty="0" err="1" smtClean="0"/>
              <a:t>desain</a:t>
            </a:r>
            <a:endParaRPr lang="id-ID" sz="2800" dirty="0" smtClean="0"/>
          </a:p>
          <a:p>
            <a:pPr marL="514350" indent="-514350" algn="just">
              <a:spcBef>
                <a:spcPts val="0"/>
              </a:spcBef>
              <a:buFont typeface="+mj-lt"/>
              <a:buAutoNum type="arabicPeriod"/>
              <a:defRPr/>
            </a:pPr>
            <a:r>
              <a:rPr lang="en-US" sz="2800" dirty="0" err="1" smtClean="0"/>
              <a:t>Sosiologi</a:t>
            </a:r>
            <a:endParaRPr lang="id-ID" sz="2800" dirty="0" smtClean="0"/>
          </a:p>
          <a:p>
            <a:pPr marL="514350" indent="-514350" algn="just">
              <a:spcBef>
                <a:spcPts val="0"/>
              </a:spcBef>
              <a:buFont typeface="+mj-lt"/>
              <a:buAutoNum type="arabicPeriod"/>
              <a:defRPr/>
            </a:pPr>
            <a:r>
              <a:rPr lang="en-US" sz="2800" dirty="0" err="1" smtClean="0"/>
              <a:t>Komunikasi</a:t>
            </a:r>
            <a:endParaRPr lang="id-ID" sz="2800" dirty="0" smtClean="0"/>
          </a:p>
          <a:p>
            <a:pPr marL="514350" indent="-514350" algn="just">
              <a:spcBef>
                <a:spcPts val="0"/>
              </a:spcBef>
              <a:buFont typeface="+mj-lt"/>
              <a:buAutoNum type="arabicPeriod"/>
              <a:defRPr/>
            </a:pPr>
            <a:r>
              <a:rPr lang="en-US" sz="2800" dirty="0" err="1" smtClean="0"/>
              <a:t>Filsafat</a:t>
            </a:r>
            <a:endParaRPr lang="id-ID" sz="2800" dirty="0" smtClean="0"/>
          </a:p>
          <a:p>
            <a:pPr marL="514350" indent="-514350" algn="just">
              <a:spcBef>
                <a:spcPts val="0"/>
              </a:spcBef>
              <a:buFont typeface="+mj-lt"/>
              <a:buAutoNum type="arabicPeriod"/>
              <a:defRPr/>
            </a:pPr>
            <a:r>
              <a:rPr lang="en-US" sz="2800" dirty="0" err="1" smtClean="0"/>
              <a:t>Bahasa</a:t>
            </a:r>
            <a:endParaRPr lang="id-ID" sz="2800" dirty="0" smtClean="0"/>
          </a:p>
          <a:p>
            <a:pPr marL="514350" indent="-514350" algn="just">
              <a:spcBef>
                <a:spcPts val="0"/>
              </a:spcBef>
              <a:buFont typeface="+mj-lt"/>
              <a:buAutoNum type="arabicPeriod"/>
              <a:defRPr/>
            </a:pPr>
            <a:r>
              <a:rPr lang="en-US" sz="2800" dirty="0" err="1" smtClean="0"/>
              <a:t>Kecerdasan</a:t>
            </a:r>
            <a:r>
              <a:rPr lang="en-US" sz="2800" dirty="0" smtClean="0"/>
              <a:t> </a:t>
            </a:r>
            <a:r>
              <a:rPr lang="en-US" sz="2800" dirty="0" err="1"/>
              <a:t>buatan</a:t>
            </a:r>
            <a:r>
              <a:rPr lang="en-US" dirty="0"/>
              <a:t> </a:t>
            </a:r>
          </a:p>
        </p:txBody>
      </p:sp>
    </p:spTree>
    <p:extLst>
      <p:ext uri="{BB962C8B-B14F-4D97-AF65-F5344CB8AC3E}">
        <p14:creationId xmlns:p14="http://schemas.microsoft.com/office/powerpoint/2010/main" val="24045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smtClean="0"/>
              <a:t>Pokok Bahasan</a:t>
            </a:r>
            <a:endParaRPr lang="en-US" dirty="0"/>
          </a:p>
        </p:txBody>
      </p:sp>
      <p:graphicFrame>
        <p:nvGraphicFramePr>
          <p:cNvPr id="5" name="Content Placeholder 5">
            <a:extLst>
              <a:ext uri="{FF2B5EF4-FFF2-40B4-BE49-F238E27FC236}">
                <a16:creationId xmlns:a16="http://schemas.microsoft.com/office/drawing/2014/main" xmlns="" id="{7D95672D-CEB1-4176-995E-413BA719A872}"/>
              </a:ext>
            </a:extLst>
          </p:cNvPr>
          <p:cNvGraphicFramePr>
            <a:graphicFrameLocks/>
          </p:cNvGraphicFramePr>
          <p:nvPr>
            <p:extLst>
              <p:ext uri="{D42A27DB-BD31-4B8C-83A1-F6EECF244321}">
                <p14:modId xmlns:p14="http://schemas.microsoft.com/office/powerpoint/2010/main" val="4077300887"/>
              </p:ext>
            </p:extLst>
          </p:nvPr>
        </p:nvGraphicFramePr>
        <p:xfrm>
          <a:off x="167099" y="1761892"/>
          <a:ext cx="4214401" cy="5096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xmlns="" id="{12476E74-6BD6-4D6D-981D-4EB5329F8F06}"/>
              </a:ext>
            </a:extLst>
          </p:cNvPr>
          <p:cNvGraphicFramePr>
            <a:graphicFrameLocks/>
          </p:cNvGraphicFramePr>
          <p:nvPr>
            <p:extLst>
              <p:ext uri="{D42A27DB-BD31-4B8C-83A1-F6EECF244321}">
                <p14:modId xmlns:p14="http://schemas.microsoft.com/office/powerpoint/2010/main" val="1872845051"/>
              </p:ext>
            </p:extLst>
          </p:nvPr>
        </p:nvGraphicFramePr>
        <p:xfrm>
          <a:off x="4762500" y="1761892"/>
          <a:ext cx="4214401" cy="4828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21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fi-FI" b="1" dirty="0" smtClean="0"/>
              <a:t>Tujuan IMK</a:t>
            </a:r>
            <a:endParaRPr lang="en-US" dirty="0" smtClean="0"/>
          </a:p>
        </p:txBody>
      </p:sp>
      <p:sp>
        <p:nvSpPr>
          <p:cNvPr id="3" name="Content Placeholder 2"/>
          <p:cNvSpPr>
            <a:spLocks noGrp="1"/>
          </p:cNvSpPr>
          <p:nvPr>
            <p:ph idx="1"/>
          </p:nvPr>
        </p:nvSpPr>
        <p:spPr>
          <a:xfrm>
            <a:off x="628650" y="1896316"/>
            <a:ext cx="7886700" cy="4351337"/>
          </a:xfrm>
        </p:spPr>
        <p:txBody>
          <a:bodyPr>
            <a:normAutofit fontScale="92500" lnSpcReduction="10000"/>
          </a:bodyPr>
          <a:lstStyle/>
          <a:p>
            <a:pPr marL="355600" lvl="1" indent="-355600" algn="just" eaLnBrk="1" hangingPunct="1">
              <a:buFont typeface="+mj-lt"/>
              <a:buAutoNum type="arabicPeriod"/>
              <a:defRPr/>
            </a:pPr>
            <a:r>
              <a:rPr lang="en-US" dirty="0" err="1" smtClean="0"/>
              <a:t>Daya</a:t>
            </a:r>
            <a:r>
              <a:rPr lang="en-US" dirty="0" smtClean="0"/>
              <a:t> </a:t>
            </a:r>
            <a:r>
              <a:rPr lang="en-US" dirty="0" err="1"/>
              <a:t>guna</a:t>
            </a:r>
            <a:r>
              <a:rPr lang="en-US" dirty="0"/>
              <a:t> (usable) : </a:t>
            </a:r>
            <a:endParaRPr lang="en-US" dirty="0" smtClean="0"/>
          </a:p>
          <a:p>
            <a:pPr marL="812800" lvl="2" indent="-355600" algn="just" eaLnBrk="1" hangingPunct="1">
              <a:buFont typeface="+mj-lt"/>
              <a:buAutoNum type="arabicPeriod"/>
              <a:defRPr/>
            </a:pPr>
            <a:r>
              <a:rPr lang="en-US" b="1" dirty="0" err="1" smtClean="0"/>
              <a:t>Seberapa</a:t>
            </a:r>
            <a:r>
              <a:rPr lang="en-US" b="1" dirty="0" smtClean="0"/>
              <a:t> </a:t>
            </a:r>
            <a:r>
              <a:rPr lang="en-US" b="1" dirty="0" err="1"/>
              <a:t>besar</a:t>
            </a:r>
            <a:r>
              <a:rPr lang="en-US" b="1" dirty="0"/>
              <a:t> </a:t>
            </a:r>
            <a:r>
              <a:rPr lang="en-US" b="1" dirty="0" err="1"/>
              <a:t>manfaat</a:t>
            </a:r>
            <a:r>
              <a:rPr lang="en-US" dirty="0"/>
              <a:t> </a:t>
            </a:r>
            <a:r>
              <a:rPr lang="en-US" dirty="0" smtClean="0"/>
              <a:t>yang </a:t>
            </a:r>
            <a:r>
              <a:rPr lang="en-US" dirty="0" err="1" smtClean="0"/>
              <a:t>didapatkan</a:t>
            </a:r>
            <a:r>
              <a:rPr lang="en-US" dirty="0" smtClean="0"/>
              <a:t> </a:t>
            </a:r>
            <a:r>
              <a:rPr lang="en-US" b="1" dirty="0" err="1" smtClean="0"/>
              <a:t>dari</a:t>
            </a:r>
            <a:r>
              <a:rPr lang="en-US" b="1" dirty="0" smtClean="0"/>
              <a:t> </a:t>
            </a:r>
            <a:r>
              <a:rPr lang="en-US" b="1" dirty="0" err="1" smtClean="0"/>
              <a:t>sistem</a:t>
            </a:r>
            <a:r>
              <a:rPr lang="en-US" b="1" dirty="0" smtClean="0"/>
              <a:t> </a:t>
            </a:r>
            <a:r>
              <a:rPr lang="en-US" b="1" dirty="0"/>
              <a:t>yang </a:t>
            </a:r>
            <a:r>
              <a:rPr lang="en-US" b="1" dirty="0" err="1"/>
              <a:t>dipakai</a:t>
            </a:r>
            <a:r>
              <a:rPr lang="en-US" dirty="0"/>
              <a:t>, </a:t>
            </a:r>
            <a:endParaRPr lang="en-US" dirty="0" smtClean="0"/>
          </a:p>
          <a:p>
            <a:pPr marL="812800" lvl="2" indent="-355600" algn="just" eaLnBrk="1" hangingPunct="1">
              <a:buFont typeface="+mj-lt"/>
              <a:buAutoNum type="arabicPeriod"/>
              <a:defRPr/>
            </a:pPr>
            <a:r>
              <a:rPr lang="en-US" dirty="0" err="1"/>
              <a:t>A</a:t>
            </a:r>
            <a:r>
              <a:rPr lang="en-US" dirty="0" err="1" smtClean="0"/>
              <a:t>pakah</a:t>
            </a:r>
            <a:r>
              <a:rPr lang="en-US" dirty="0" smtClean="0"/>
              <a:t> </a:t>
            </a:r>
            <a:r>
              <a:rPr lang="en-US" b="1" dirty="0" err="1"/>
              <a:t>sistem</a:t>
            </a:r>
            <a:r>
              <a:rPr lang="en-US" dirty="0"/>
              <a:t> </a:t>
            </a:r>
            <a:r>
              <a:rPr lang="en-US" dirty="0" err="1"/>
              <a:t>tersebut</a:t>
            </a:r>
            <a:r>
              <a:rPr lang="en-US" dirty="0"/>
              <a:t> </a:t>
            </a:r>
            <a:r>
              <a:rPr lang="en-US" b="1" dirty="0" err="1"/>
              <a:t>memudahkan</a:t>
            </a:r>
            <a:r>
              <a:rPr lang="en-US" dirty="0"/>
              <a:t> </a:t>
            </a:r>
            <a:r>
              <a:rPr lang="en-US" dirty="0" err="1"/>
              <a:t>atau</a:t>
            </a:r>
            <a:r>
              <a:rPr lang="en-US" dirty="0"/>
              <a:t> </a:t>
            </a:r>
            <a:r>
              <a:rPr lang="en-US" dirty="0" err="1"/>
              <a:t>justru</a:t>
            </a:r>
            <a:r>
              <a:rPr lang="en-US" dirty="0"/>
              <a:t> </a:t>
            </a:r>
            <a:r>
              <a:rPr lang="en-US" b="1" dirty="0" err="1"/>
              <a:t>menyulitkan</a:t>
            </a:r>
            <a:r>
              <a:rPr lang="en-US" dirty="0"/>
              <a:t/>
            </a:r>
            <a:br>
              <a:rPr lang="en-US" dirty="0"/>
            </a:br>
            <a:r>
              <a:rPr lang="en-US" b="1" dirty="0" err="1"/>
              <a:t>penguna</a:t>
            </a:r>
            <a:r>
              <a:rPr lang="en-US" b="1" dirty="0"/>
              <a:t>.</a:t>
            </a:r>
            <a:r>
              <a:rPr lang="en-US" dirty="0"/>
              <a:t> </a:t>
            </a:r>
          </a:p>
          <a:p>
            <a:pPr marL="0" lvl="2" indent="0" algn="just" eaLnBrk="1" hangingPunct="1">
              <a:buFont typeface="Arial" panose="020B0604020202020204" pitchFamily="34" charset="0"/>
              <a:buNone/>
              <a:defRPr/>
            </a:pPr>
            <a:r>
              <a:rPr lang="en-US" dirty="0" smtClean="0"/>
              <a:t>Ada 5 </a:t>
            </a:r>
            <a:r>
              <a:rPr lang="en-US" dirty="0" err="1" smtClean="0"/>
              <a:t>karakter</a:t>
            </a:r>
            <a:r>
              <a:rPr lang="en-US" dirty="0" smtClean="0"/>
              <a:t> </a:t>
            </a:r>
            <a:r>
              <a:rPr lang="en-US" dirty="0" err="1"/>
              <a:t>desain</a:t>
            </a:r>
            <a:r>
              <a:rPr lang="en-US" dirty="0"/>
              <a:t> yang </a:t>
            </a:r>
            <a:r>
              <a:rPr lang="en-US" dirty="0" err="1"/>
              <a:t>memperhatikan</a:t>
            </a:r>
            <a:r>
              <a:rPr lang="en-US" dirty="0"/>
              <a:t> </a:t>
            </a:r>
            <a:r>
              <a:rPr lang="en-US" dirty="0" err="1"/>
              <a:t>aspek</a:t>
            </a:r>
            <a:r>
              <a:rPr lang="en-US" dirty="0"/>
              <a:t> </a:t>
            </a:r>
            <a:r>
              <a:rPr lang="en-US" dirty="0" err="1"/>
              <a:t>daya</a:t>
            </a:r>
            <a:r>
              <a:rPr lang="en-US" dirty="0"/>
              <a:t> </a:t>
            </a:r>
            <a:r>
              <a:rPr lang="en-US" dirty="0" err="1"/>
              <a:t>guna</a:t>
            </a:r>
            <a:r>
              <a:rPr lang="en-US" dirty="0"/>
              <a:t> </a:t>
            </a:r>
            <a:r>
              <a:rPr lang="en-US" dirty="0" err="1"/>
              <a:t>yaitu</a:t>
            </a:r>
            <a:r>
              <a:rPr lang="en-US" dirty="0"/>
              <a:t> </a:t>
            </a:r>
            <a:r>
              <a:rPr lang="en-US" dirty="0" smtClean="0"/>
              <a:t>:</a:t>
            </a:r>
          </a:p>
          <a:p>
            <a:pPr marL="342900" lvl="2" indent="-342900" algn="just" eaLnBrk="1" hangingPunct="1">
              <a:buFont typeface="+mj-lt"/>
              <a:buAutoNum type="alphaLcPeriod"/>
              <a:defRPr/>
            </a:pPr>
            <a:r>
              <a:rPr lang="en-US" sz="1800" b="1" dirty="0" err="1" smtClean="0">
                <a:solidFill>
                  <a:srgbClr val="FF0000"/>
                </a:solidFill>
              </a:rPr>
              <a:t>Desain</a:t>
            </a:r>
            <a:r>
              <a:rPr lang="en-US" sz="1800" b="1" dirty="0" smtClean="0">
                <a:solidFill>
                  <a:srgbClr val="FF0000"/>
                </a:solidFill>
              </a:rPr>
              <a:t> </a:t>
            </a:r>
            <a:r>
              <a:rPr lang="en-US" sz="1800" b="1" dirty="0" err="1">
                <a:solidFill>
                  <a:srgbClr val="FF0000"/>
                </a:solidFill>
              </a:rPr>
              <a:t>berpusat</a:t>
            </a:r>
            <a:r>
              <a:rPr lang="en-US" sz="1800" b="1" dirty="0">
                <a:solidFill>
                  <a:srgbClr val="FF0000"/>
                </a:solidFill>
              </a:rPr>
              <a:t> </a:t>
            </a:r>
            <a:r>
              <a:rPr lang="en-US" sz="1800" b="1" dirty="0" err="1">
                <a:solidFill>
                  <a:srgbClr val="FF0000"/>
                </a:solidFill>
              </a:rPr>
              <a:t>pada</a:t>
            </a:r>
            <a:r>
              <a:rPr lang="en-US" sz="1800" b="1" dirty="0">
                <a:solidFill>
                  <a:srgbClr val="FF0000"/>
                </a:solidFill>
              </a:rPr>
              <a:t> </a:t>
            </a:r>
            <a:r>
              <a:rPr lang="en-US" sz="1800" b="1" dirty="0" err="1">
                <a:solidFill>
                  <a:srgbClr val="FF0000"/>
                </a:solidFill>
              </a:rPr>
              <a:t>pengguna</a:t>
            </a:r>
            <a:r>
              <a:rPr lang="en-US" sz="1800" b="1" dirty="0"/>
              <a:t> </a:t>
            </a:r>
            <a:r>
              <a:rPr lang="en-US" sz="1800" dirty="0"/>
              <a:t>: </a:t>
            </a:r>
            <a:r>
              <a:rPr lang="en-US" sz="1800" dirty="0" err="1"/>
              <a:t>sejak</a:t>
            </a:r>
            <a:r>
              <a:rPr lang="en-US" sz="1800" dirty="0"/>
              <a:t> </a:t>
            </a:r>
            <a:r>
              <a:rPr lang="en-US" sz="1800" b="1" dirty="0" err="1"/>
              <a:t>awal</a:t>
            </a:r>
            <a:r>
              <a:rPr lang="en-US" sz="1800" b="1" dirty="0"/>
              <a:t> </a:t>
            </a:r>
            <a:r>
              <a:rPr lang="en-US" sz="1800" b="1" dirty="0" err="1"/>
              <a:t>desain</a:t>
            </a:r>
            <a:r>
              <a:rPr lang="en-US" sz="1800" b="1" dirty="0"/>
              <a:t> </a:t>
            </a:r>
            <a:r>
              <a:rPr lang="en-US" sz="1800" dirty="0" err="1"/>
              <a:t>sudah</a:t>
            </a:r>
            <a:r>
              <a:rPr lang="en-US" sz="1800" dirty="0"/>
              <a:t> </a:t>
            </a:r>
            <a:r>
              <a:rPr lang="en-US" sz="1800" b="1" dirty="0" err="1"/>
              <a:t>berfokus</a:t>
            </a:r>
            <a:r>
              <a:rPr lang="en-US" sz="1800" dirty="0"/>
              <a:t> </a:t>
            </a:r>
            <a:r>
              <a:rPr lang="en-US" sz="1800" dirty="0" err="1" smtClean="0"/>
              <a:t>pada</a:t>
            </a:r>
            <a:r>
              <a:rPr lang="en-US" sz="1800" dirty="0" smtClean="0"/>
              <a:t> </a:t>
            </a:r>
            <a:r>
              <a:rPr lang="en-US" sz="1800" b="1" dirty="0" err="1" smtClean="0"/>
              <a:t>pengguna</a:t>
            </a:r>
            <a:r>
              <a:rPr lang="en-US" sz="1800" b="1" dirty="0" smtClean="0"/>
              <a:t> </a:t>
            </a:r>
            <a:r>
              <a:rPr lang="en-US" sz="1800" b="1" dirty="0" err="1"/>
              <a:t>dan</a:t>
            </a:r>
            <a:r>
              <a:rPr lang="en-US" sz="1800" b="1" dirty="0"/>
              <a:t> </a:t>
            </a:r>
            <a:r>
              <a:rPr lang="en-US" sz="1800" b="1" dirty="0" err="1"/>
              <a:t>fungsi</a:t>
            </a:r>
            <a:r>
              <a:rPr lang="en-US" sz="1800" b="1" dirty="0"/>
              <a:t> </a:t>
            </a:r>
            <a:r>
              <a:rPr lang="en-US" sz="1800" b="1" dirty="0" err="1"/>
              <a:t>dari</a:t>
            </a:r>
            <a:r>
              <a:rPr lang="en-US" sz="1800" b="1" dirty="0"/>
              <a:t> </a:t>
            </a:r>
            <a:r>
              <a:rPr lang="en-US" sz="1800" b="1" dirty="0" smtClean="0"/>
              <a:t>system</a:t>
            </a:r>
          </a:p>
          <a:p>
            <a:pPr marL="342900" lvl="2" indent="-342900" algn="just" eaLnBrk="1" hangingPunct="1">
              <a:buFont typeface="+mj-lt"/>
              <a:buAutoNum type="alphaLcPeriod"/>
              <a:defRPr/>
            </a:pPr>
            <a:r>
              <a:rPr lang="en-US" sz="1800" b="1" dirty="0" err="1" smtClean="0">
                <a:solidFill>
                  <a:srgbClr val="FF0000"/>
                </a:solidFill>
              </a:rPr>
              <a:t>Desain</a:t>
            </a:r>
            <a:r>
              <a:rPr lang="en-US" sz="1800" b="1" dirty="0" smtClean="0">
                <a:solidFill>
                  <a:srgbClr val="FF0000"/>
                </a:solidFill>
              </a:rPr>
              <a:t> </a:t>
            </a:r>
            <a:r>
              <a:rPr lang="en-US" sz="1800" b="1" dirty="0">
                <a:solidFill>
                  <a:srgbClr val="FF0000"/>
                </a:solidFill>
              </a:rPr>
              <a:t>yang </a:t>
            </a:r>
            <a:r>
              <a:rPr lang="en-US" sz="1800" b="1" dirty="0" err="1">
                <a:solidFill>
                  <a:srgbClr val="FF0000"/>
                </a:solidFill>
              </a:rPr>
              <a:t>partisipatif</a:t>
            </a:r>
            <a:r>
              <a:rPr lang="en-US" sz="1800" b="1" dirty="0">
                <a:solidFill>
                  <a:srgbClr val="FF0000"/>
                </a:solidFill>
              </a:rPr>
              <a:t> </a:t>
            </a:r>
            <a:r>
              <a:rPr lang="en-US" sz="1800" dirty="0"/>
              <a:t>: </a:t>
            </a:r>
            <a:r>
              <a:rPr lang="en-US" sz="1800" dirty="0" err="1" smtClean="0"/>
              <a:t>M</a:t>
            </a:r>
            <a:r>
              <a:rPr lang="en-US" sz="1800" b="1" dirty="0" err="1" smtClean="0"/>
              <a:t>endesain</a:t>
            </a:r>
            <a:r>
              <a:rPr lang="en-US" sz="1800" dirty="0" smtClean="0"/>
              <a:t> </a:t>
            </a:r>
            <a:r>
              <a:rPr lang="en-US" sz="1800" b="1" dirty="0" err="1"/>
              <a:t>melibatkan</a:t>
            </a:r>
            <a:r>
              <a:rPr lang="en-US" sz="1800" dirty="0"/>
              <a:t> </a:t>
            </a:r>
            <a:r>
              <a:rPr lang="en-US" sz="1800" b="1" dirty="0" err="1"/>
              <a:t>pengguna</a:t>
            </a:r>
            <a:r>
              <a:rPr lang="en-US" sz="1800" dirty="0"/>
              <a:t> </a:t>
            </a:r>
            <a:r>
              <a:rPr lang="en-US" sz="1800" dirty="0" err="1"/>
              <a:t>sebagai</a:t>
            </a:r>
            <a:r>
              <a:rPr lang="en-US" sz="1800" dirty="0"/>
              <a:t> </a:t>
            </a:r>
            <a:r>
              <a:rPr lang="en-US" sz="1800" b="1" dirty="0" err="1" smtClean="0"/>
              <a:t>tim</a:t>
            </a:r>
            <a:r>
              <a:rPr lang="en-US" sz="1800" b="1" dirty="0" smtClean="0"/>
              <a:t> </a:t>
            </a:r>
            <a:r>
              <a:rPr lang="en-US" sz="1800" b="1" dirty="0" err="1" smtClean="0"/>
              <a:t>desain</a:t>
            </a:r>
            <a:r>
              <a:rPr lang="en-US" sz="1800" dirty="0"/>
              <a:t>. </a:t>
            </a:r>
            <a:r>
              <a:rPr lang="en-US" sz="1800" b="1" dirty="0" err="1" smtClean="0"/>
              <a:t>Desainer</a:t>
            </a:r>
            <a:r>
              <a:rPr lang="en-US" sz="1800" b="1" dirty="0" smtClean="0"/>
              <a:t> </a:t>
            </a:r>
            <a:r>
              <a:rPr lang="en-US" sz="1800" b="1" dirty="0" err="1"/>
              <a:t>tidak</a:t>
            </a:r>
            <a:r>
              <a:rPr lang="en-US" sz="1800" b="1" dirty="0"/>
              <a:t> </a:t>
            </a:r>
            <a:r>
              <a:rPr lang="en-US" sz="1800" b="1" dirty="0" err="1"/>
              <a:t>mengerti</a:t>
            </a:r>
            <a:r>
              <a:rPr lang="en-US" sz="1800" b="1" dirty="0"/>
              <a:t> </a:t>
            </a:r>
            <a:r>
              <a:rPr lang="en-US" sz="1800" b="1" dirty="0" err="1"/>
              <a:t>benar</a:t>
            </a:r>
            <a:r>
              <a:rPr lang="en-US" sz="1800" b="1" dirty="0"/>
              <a:t> </a:t>
            </a:r>
            <a:r>
              <a:rPr lang="en-US" sz="1800" dirty="0" err="1"/>
              <a:t>apa</a:t>
            </a:r>
            <a:r>
              <a:rPr lang="en-US" sz="1800" dirty="0"/>
              <a:t> yang </a:t>
            </a:r>
            <a:r>
              <a:rPr lang="en-US" sz="1800" b="1" dirty="0" err="1"/>
              <a:t>dibutuhkan</a:t>
            </a:r>
            <a:r>
              <a:rPr lang="en-US" sz="1800" dirty="0"/>
              <a:t> </a:t>
            </a:r>
            <a:r>
              <a:rPr lang="en-US" sz="1800" dirty="0" err="1" smtClean="0"/>
              <a:t>dan</a:t>
            </a:r>
            <a:r>
              <a:rPr lang="en-US" sz="1800" dirty="0" smtClean="0"/>
              <a:t> </a:t>
            </a:r>
            <a:r>
              <a:rPr lang="en-US" sz="1800" b="1" dirty="0" err="1" smtClean="0"/>
              <a:t>diinginkan</a:t>
            </a:r>
            <a:r>
              <a:rPr lang="en-US" sz="1800" dirty="0" smtClean="0"/>
              <a:t> </a:t>
            </a:r>
            <a:r>
              <a:rPr lang="en-US" sz="1800" dirty="0" err="1"/>
              <a:t>oleh</a:t>
            </a:r>
            <a:r>
              <a:rPr lang="en-US" sz="1800" dirty="0"/>
              <a:t> </a:t>
            </a:r>
            <a:r>
              <a:rPr lang="en-US" sz="1800" b="1" dirty="0" err="1" smtClean="0"/>
              <a:t>pengguna</a:t>
            </a:r>
            <a:r>
              <a:rPr lang="en-US" sz="1800" dirty="0" smtClean="0"/>
              <a:t>.</a:t>
            </a:r>
          </a:p>
          <a:p>
            <a:pPr marL="342900" lvl="2" indent="-342900" algn="just" eaLnBrk="1" hangingPunct="1">
              <a:buFont typeface="+mj-lt"/>
              <a:buAutoNum type="alphaLcPeriod"/>
              <a:defRPr/>
            </a:pPr>
            <a:r>
              <a:rPr lang="en-US" sz="1800" b="1" dirty="0" err="1" smtClean="0">
                <a:solidFill>
                  <a:srgbClr val="FF0000"/>
                </a:solidFill>
              </a:rPr>
              <a:t>Desain</a:t>
            </a:r>
            <a:r>
              <a:rPr lang="en-US" sz="1800" b="1" dirty="0" smtClean="0">
                <a:solidFill>
                  <a:srgbClr val="FF0000"/>
                </a:solidFill>
              </a:rPr>
              <a:t> </a:t>
            </a:r>
            <a:r>
              <a:rPr lang="en-US" sz="1800" b="1" dirty="0" err="1">
                <a:solidFill>
                  <a:srgbClr val="FF0000"/>
                </a:solidFill>
              </a:rPr>
              <a:t>eksperimental</a:t>
            </a:r>
            <a:r>
              <a:rPr lang="en-US" sz="1800" b="1" dirty="0">
                <a:solidFill>
                  <a:srgbClr val="FF0000"/>
                </a:solidFill>
              </a:rPr>
              <a:t> </a:t>
            </a:r>
            <a:r>
              <a:rPr lang="en-US" sz="1800" b="1" dirty="0"/>
              <a:t>: </a:t>
            </a:r>
            <a:r>
              <a:rPr lang="en-US" sz="1800" b="1" dirty="0" err="1" smtClean="0"/>
              <a:t>T</a:t>
            </a:r>
            <a:r>
              <a:rPr lang="en-US" sz="1800" dirty="0" err="1" smtClean="0"/>
              <a:t>ahap</a:t>
            </a:r>
            <a:r>
              <a:rPr lang="en-US" sz="1800" dirty="0" smtClean="0"/>
              <a:t> </a:t>
            </a:r>
            <a:r>
              <a:rPr lang="en-US" sz="1800" b="1" dirty="0" err="1"/>
              <a:t>percoabaan</a:t>
            </a:r>
            <a:r>
              <a:rPr lang="en-US" sz="1800" dirty="0"/>
              <a:t> yang </a:t>
            </a:r>
            <a:r>
              <a:rPr lang="en-US" sz="1800" dirty="0" err="1"/>
              <a:t>dilakukan</a:t>
            </a:r>
            <a:r>
              <a:rPr lang="en-US" sz="1800" dirty="0"/>
              <a:t> </a:t>
            </a:r>
            <a:r>
              <a:rPr lang="en-US" sz="1800" b="1" dirty="0" err="1"/>
              <a:t>oleh</a:t>
            </a:r>
            <a:r>
              <a:rPr lang="en-US" sz="1800" b="1" dirty="0"/>
              <a:t> user </a:t>
            </a:r>
            <a:r>
              <a:rPr lang="en-US" sz="1800" dirty="0" err="1" smtClean="0"/>
              <a:t>untuk</a:t>
            </a:r>
            <a:r>
              <a:rPr lang="en-US" sz="1800" dirty="0" smtClean="0"/>
              <a:t> </a:t>
            </a:r>
            <a:r>
              <a:rPr lang="en-US" sz="1800" dirty="0" err="1" smtClean="0"/>
              <a:t>mengetahui</a:t>
            </a:r>
            <a:r>
              <a:rPr lang="en-US" sz="1800" dirty="0" smtClean="0"/>
              <a:t> </a:t>
            </a:r>
            <a:r>
              <a:rPr lang="en-US" sz="1800" b="1" dirty="0" err="1"/>
              <a:t>apakah</a:t>
            </a:r>
            <a:r>
              <a:rPr lang="en-US" sz="1800" b="1" dirty="0"/>
              <a:t> </a:t>
            </a:r>
            <a:r>
              <a:rPr lang="en-US" sz="1800" b="1" dirty="0" err="1"/>
              <a:t>sistem</a:t>
            </a:r>
            <a:r>
              <a:rPr lang="en-US" sz="1800" b="1" dirty="0"/>
              <a:t> </a:t>
            </a:r>
            <a:r>
              <a:rPr lang="en-US" sz="1800" dirty="0"/>
              <a:t>yang </a:t>
            </a:r>
            <a:r>
              <a:rPr lang="en-US" sz="1800" dirty="0" err="1"/>
              <a:t>dibuat</a:t>
            </a:r>
            <a:r>
              <a:rPr lang="en-US" sz="1800" dirty="0"/>
              <a:t> </a:t>
            </a:r>
            <a:r>
              <a:rPr lang="en-US" sz="1800" b="1" dirty="0" err="1"/>
              <a:t>sudah</a:t>
            </a:r>
            <a:r>
              <a:rPr lang="en-US" sz="1800" b="1" dirty="0"/>
              <a:t> </a:t>
            </a:r>
            <a:r>
              <a:rPr lang="en-US" sz="1800" b="1" dirty="0" err="1"/>
              <a:t>cocok</a:t>
            </a:r>
            <a:r>
              <a:rPr lang="en-US" sz="1800" b="1" dirty="0"/>
              <a:t> </a:t>
            </a:r>
            <a:r>
              <a:rPr lang="en-US" sz="1800" dirty="0" err="1"/>
              <a:t>dengan</a:t>
            </a:r>
            <a:r>
              <a:rPr lang="en-US" sz="1800" dirty="0"/>
              <a:t> </a:t>
            </a:r>
            <a:r>
              <a:rPr lang="en-US" sz="1800" b="1" dirty="0" err="1"/>
              <a:t>pola</a:t>
            </a:r>
            <a:r>
              <a:rPr lang="en-US" sz="1800" b="1" dirty="0"/>
              <a:t> </a:t>
            </a:r>
            <a:r>
              <a:rPr lang="en-US" sz="1800" b="1" dirty="0" err="1"/>
              <a:t>kerja</a:t>
            </a:r>
            <a:r>
              <a:rPr lang="en-US" sz="1800" b="1" dirty="0"/>
              <a:t> </a:t>
            </a:r>
            <a:r>
              <a:rPr lang="en-US" sz="1800" dirty="0" err="1" smtClean="0"/>
              <a:t>dan</a:t>
            </a:r>
            <a:r>
              <a:rPr lang="en-US" sz="1800" dirty="0" smtClean="0"/>
              <a:t> </a:t>
            </a:r>
            <a:r>
              <a:rPr lang="en-US" sz="1800" b="1" dirty="0" err="1" smtClean="0"/>
              <a:t>keinginan</a:t>
            </a:r>
            <a:r>
              <a:rPr lang="en-US" sz="1800" b="1" dirty="0" smtClean="0"/>
              <a:t> </a:t>
            </a:r>
            <a:r>
              <a:rPr lang="en-US" sz="1800" b="1" dirty="0" err="1" smtClean="0"/>
              <a:t>pengguna</a:t>
            </a:r>
            <a:endParaRPr lang="en-US" sz="1800" b="1" dirty="0" smtClean="0"/>
          </a:p>
          <a:p>
            <a:pPr marL="342900" lvl="2" indent="-342900" algn="just" eaLnBrk="1" hangingPunct="1">
              <a:buFont typeface="+mj-lt"/>
              <a:buAutoNum type="alphaLcPeriod"/>
              <a:defRPr/>
            </a:pPr>
            <a:r>
              <a:rPr lang="en-US" sz="1800" b="1" dirty="0" err="1" smtClean="0">
                <a:solidFill>
                  <a:srgbClr val="FF0000"/>
                </a:solidFill>
              </a:rPr>
              <a:t>Desain</a:t>
            </a:r>
            <a:r>
              <a:rPr lang="en-US" sz="1800" b="1" dirty="0" smtClean="0">
                <a:solidFill>
                  <a:srgbClr val="FF0000"/>
                </a:solidFill>
              </a:rPr>
              <a:t> </a:t>
            </a:r>
            <a:r>
              <a:rPr lang="en-US" sz="1800" b="1" dirty="0" err="1">
                <a:solidFill>
                  <a:srgbClr val="FF0000"/>
                </a:solidFill>
              </a:rPr>
              <a:t>iteratif</a:t>
            </a:r>
            <a:r>
              <a:rPr lang="en-US" sz="1800" b="1" dirty="0">
                <a:solidFill>
                  <a:srgbClr val="FF0000"/>
                </a:solidFill>
              </a:rPr>
              <a:t> </a:t>
            </a:r>
            <a:r>
              <a:rPr lang="en-US" sz="1800" dirty="0"/>
              <a:t>: </a:t>
            </a:r>
            <a:r>
              <a:rPr lang="en-US" sz="1800" b="1" dirty="0" err="1"/>
              <a:t>sistem</a:t>
            </a:r>
            <a:r>
              <a:rPr lang="en-US" sz="1800" dirty="0"/>
              <a:t> yang </a:t>
            </a:r>
            <a:r>
              <a:rPr lang="en-US" sz="1800" b="1" dirty="0" err="1"/>
              <a:t>telah</a:t>
            </a:r>
            <a:r>
              <a:rPr lang="en-US" sz="1800" b="1" dirty="0"/>
              <a:t> di </a:t>
            </a:r>
            <a:r>
              <a:rPr lang="en-US" sz="1800" b="1" dirty="0" err="1"/>
              <a:t>coba</a:t>
            </a:r>
            <a:r>
              <a:rPr lang="en-US" sz="1800" b="1" dirty="0"/>
              <a:t> </a:t>
            </a:r>
            <a:r>
              <a:rPr lang="en-US" sz="1800" b="1" dirty="0" err="1"/>
              <a:t>diperbaiki</a:t>
            </a:r>
            <a:r>
              <a:rPr lang="en-US" sz="1800" b="1" dirty="0"/>
              <a:t> </a:t>
            </a:r>
            <a:r>
              <a:rPr lang="en-US" sz="1800" dirty="0" err="1"/>
              <a:t>secara</a:t>
            </a:r>
            <a:r>
              <a:rPr lang="en-US" sz="1800" dirty="0"/>
              <a:t> </a:t>
            </a:r>
            <a:r>
              <a:rPr lang="en-US" sz="1800" b="1" dirty="0" err="1"/>
              <a:t>berkelanjutan</a:t>
            </a:r>
            <a:r>
              <a:rPr lang="en-US" sz="1800" dirty="0"/>
              <a:t> </a:t>
            </a:r>
            <a:r>
              <a:rPr lang="en-US" sz="1800" dirty="0" err="1" smtClean="0"/>
              <a:t>sampai</a:t>
            </a:r>
            <a:r>
              <a:rPr lang="en-US" sz="1800" dirty="0" smtClean="0"/>
              <a:t> </a:t>
            </a:r>
            <a:r>
              <a:rPr lang="en-US" sz="1800" b="1" dirty="0" err="1" smtClean="0"/>
              <a:t>sesuai</a:t>
            </a:r>
            <a:r>
              <a:rPr lang="en-US" sz="1800" dirty="0" smtClean="0"/>
              <a:t> </a:t>
            </a:r>
            <a:r>
              <a:rPr lang="en-US" sz="1800" dirty="0" err="1"/>
              <a:t>dengan</a:t>
            </a:r>
            <a:r>
              <a:rPr lang="en-US" sz="1800" dirty="0"/>
              <a:t> </a:t>
            </a:r>
            <a:r>
              <a:rPr lang="en-US" sz="1800" b="1" dirty="0" err="1"/>
              <a:t>spesifikasi</a:t>
            </a:r>
            <a:r>
              <a:rPr lang="en-US" sz="1800" b="1" dirty="0"/>
              <a:t> </a:t>
            </a:r>
            <a:r>
              <a:rPr lang="en-US" sz="1800" dirty="0" smtClean="0"/>
              <a:t>yang </a:t>
            </a:r>
            <a:r>
              <a:rPr lang="en-US" sz="1800" b="1" dirty="0" err="1" smtClean="0"/>
              <a:t>ditetapkan</a:t>
            </a:r>
            <a:r>
              <a:rPr lang="en-US" sz="1800" dirty="0" smtClean="0"/>
              <a:t>.</a:t>
            </a:r>
          </a:p>
          <a:p>
            <a:pPr marL="342900" lvl="2" indent="-342900" algn="just" eaLnBrk="1" hangingPunct="1">
              <a:buFont typeface="+mj-lt"/>
              <a:buAutoNum type="alphaLcPeriod"/>
              <a:defRPr/>
            </a:pPr>
            <a:r>
              <a:rPr lang="en-US" sz="1800" b="1" dirty="0" err="1" smtClean="0">
                <a:solidFill>
                  <a:srgbClr val="FF0000"/>
                </a:solidFill>
              </a:rPr>
              <a:t>Desain</a:t>
            </a:r>
            <a:r>
              <a:rPr lang="en-US" sz="1800" b="1" dirty="0" smtClean="0">
                <a:solidFill>
                  <a:srgbClr val="FF0000"/>
                </a:solidFill>
              </a:rPr>
              <a:t> </a:t>
            </a:r>
            <a:r>
              <a:rPr lang="en-US" sz="1800" b="1" dirty="0">
                <a:solidFill>
                  <a:srgbClr val="FF0000"/>
                </a:solidFill>
              </a:rPr>
              <a:t>yang </a:t>
            </a:r>
            <a:r>
              <a:rPr lang="en-US" sz="1800" b="1" dirty="0" err="1">
                <a:solidFill>
                  <a:srgbClr val="FF0000"/>
                </a:solidFill>
              </a:rPr>
              <a:t>mensupport</a:t>
            </a:r>
            <a:r>
              <a:rPr lang="en-US" sz="1800" b="1" dirty="0">
                <a:solidFill>
                  <a:srgbClr val="FF0000"/>
                </a:solidFill>
              </a:rPr>
              <a:t> </a:t>
            </a:r>
            <a:r>
              <a:rPr lang="en-US" sz="1800" b="1" dirty="0" err="1">
                <a:solidFill>
                  <a:srgbClr val="FF0000"/>
                </a:solidFill>
              </a:rPr>
              <a:t>pengguna</a:t>
            </a:r>
            <a:r>
              <a:rPr lang="en-US" sz="1800" b="1" dirty="0">
                <a:solidFill>
                  <a:srgbClr val="FF0000"/>
                </a:solidFill>
              </a:rPr>
              <a:t> </a:t>
            </a:r>
            <a:r>
              <a:rPr lang="en-US" sz="1800" dirty="0"/>
              <a:t>: </a:t>
            </a:r>
            <a:r>
              <a:rPr lang="en-US" sz="1800" dirty="0" err="1"/>
              <a:t>dalam</a:t>
            </a:r>
            <a:r>
              <a:rPr lang="en-US" sz="1800" dirty="0"/>
              <a:t> </a:t>
            </a:r>
            <a:r>
              <a:rPr lang="en-US" sz="1800" b="1" dirty="0" err="1"/>
              <a:t>sistem</a:t>
            </a:r>
            <a:r>
              <a:rPr lang="en-US" sz="1800" dirty="0"/>
              <a:t> </a:t>
            </a:r>
            <a:r>
              <a:rPr lang="en-US" sz="1800" b="1" dirty="0"/>
              <a:t>di </a:t>
            </a:r>
            <a:r>
              <a:rPr lang="en-US" sz="1800" b="1" dirty="0" err="1"/>
              <a:t>beri</a:t>
            </a:r>
            <a:r>
              <a:rPr lang="en-US" sz="1800" dirty="0"/>
              <a:t> </a:t>
            </a:r>
            <a:r>
              <a:rPr lang="en-US" sz="1800" b="1" dirty="0" err="1"/>
              <a:t>fasilitas</a:t>
            </a:r>
            <a:r>
              <a:rPr lang="en-US" sz="1800" dirty="0"/>
              <a:t> yang </a:t>
            </a:r>
            <a:r>
              <a:rPr lang="en-US" sz="1800" dirty="0" err="1" smtClean="0"/>
              <a:t>dapat</a:t>
            </a:r>
            <a:r>
              <a:rPr lang="en-US" sz="1800" dirty="0" smtClean="0"/>
              <a:t> </a:t>
            </a:r>
            <a:r>
              <a:rPr lang="en-US" sz="1800" b="1" dirty="0" err="1" smtClean="0"/>
              <a:t>dimanfaatkan</a:t>
            </a:r>
            <a:r>
              <a:rPr lang="en-US" sz="1800" dirty="0" smtClean="0"/>
              <a:t> </a:t>
            </a:r>
            <a:r>
              <a:rPr lang="en-US" sz="1800" dirty="0" err="1"/>
              <a:t>oleh</a:t>
            </a:r>
            <a:r>
              <a:rPr lang="en-US" sz="1800" dirty="0"/>
              <a:t> </a:t>
            </a:r>
            <a:r>
              <a:rPr lang="en-US" sz="1800" b="1" dirty="0" err="1"/>
              <a:t>pengguna</a:t>
            </a:r>
            <a:r>
              <a:rPr lang="en-US" sz="1800" dirty="0"/>
              <a:t> </a:t>
            </a:r>
            <a:r>
              <a:rPr lang="en-US" sz="1800" b="1" dirty="0" err="1"/>
              <a:t>mendukung</a:t>
            </a:r>
            <a:r>
              <a:rPr lang="en-US" sz="1800" b="1" dirty="0"/>
              <a:t> </a:t>
            </a:r>
            <a:r>
              <a:rPr lang="en-US" sz="1800" b="1" dirty="0" err="1"/>
              <a:t>aplikasi</a:t>
            </a:r>
            <a:r>
              <a:rPr lang="en-US" sz="1800" b="1" dirty="0"/>
              <a:t> </a:t>
            </a:r>
            <a:r>
              <a:rPr lang="en-US" sz="1800" dirty="0" err="1"/>
              <a:t>sistem</a:t>
            </a:r>
            <a:r>
              <a:rPr lang="en-US" sz="1800" dirty="0"/>
              <a:t> </a:t>
            </a:r>
            <a:r>
              <a:rPr lang="en-US" sz="1800" dirty="0" err="1"/>
              <a:t>tersebut</a:t>
            </a:r>
            <a:r>
              <a:rPr lang="en-US" sz="1800" dirty="0" smtClean="0"/>
              <a:t>.</a:t>
            </a:r>
            <a:endParaRPr lang="en-US" sz="1800" dirty="0"/>
          </a:p>
        </p:txBody>
      </p:sp>
    </p:spTree>
    <p:extLst>
      <p:ext uri="{BB962C8B-B14F-4D97-AF65-F5344CB8AC3E}">
        <p14:creationId xmlns:p14="http://schemas.microsoft.com/office/powerpoint/2010/main" val="17200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fi-FI" b="1" smtClean="0"/>
              <a:t>Tujuan IMK</a:t>
            </a:r>
            <a:endParaRPr lang="en-US" smtClean="0"/>
          </a:p>
        </p:txBody>
      </p:sp>
      <p:sp>
        <p:nvSpPr>
          <p:cNvPr id="3" name="Content Placeholder 2"/>
          <p:cNvSpPr>
            <a:spLocks noGrp="1"/>
          </p:cNvSpPr>
          <p:nvPr>
            <p:ph idx="1"/>
          </p:nvPr>
        </p:nvSpPr>
        <p:spPr>
          <a:xfrm>
            <a:off x="628650" y="1944127"/>
            <a:ext cx="7886700" cy="4351337"/>
          </a:xfrm>
        </p:spPr>
        <p:txBody>
          <a:bodyPr/>
          <a:lstStyle/>
          <a:p>
            <a:pPr marL="457200" lvl="1" indent="-457200" algn="just" eaLnBrk="1" hangingPunct="1">
              <a:buFont typeface="+mj-lt"/>
              <a:buAutoNum type="arabicPeriod" startAt="2"/>
              <a:defRPr/>
            </a:pPr>
            <a:r>
              <a:rPr lang="en-US" sz="2700" b="1" dirty="0" err="1" smtClean="0"/>
              <a:t>Fungsionalitas</a:t>
            </a:r>
            <a:r>
              <a:rPr lang="en-US" sz="2700" b="1" dirty="0" smtClean="0"/>
              <a:t> </a:t>
            </a:r>
            <a:r>
              <a:rPr lang="en-US" sz="2700" b="1" dirty="0"/>
              <a:t>: </a:t>
            </a:r>
            <a:r>
              <a:rPr lang="en-US" sz="2700" dirty="0" err="1"/>
              <a:t>berhubungan</a:t>
            </a:r>
            <a:r>
              <a:rPr lang="en-US" sz="2700" dirty="0"/>
              <a:t> </a:t>
            </a:r>
            <a:r>
              <a:rPr lang="en-US" sz="2700" dirty="0" err="1"/>
              <a:t>dengan</a:t>
            </a:r>
            <a:r>
              <a:rPr lang="en-US" sz="2700" dirty="0"/>
              <a:t> </a:t>
            </a:r>
            <a:r>
              <a:rPr lang="en-US" sz="2700" b="1" dirty="0" err="1"/>
              <a:t>fungsi-fungsi</a:t>
            </a:r>
            <a:r>
              <a:rPr lang="en-US" sz="2700" dirty="0"/>
              <a:t> yang </a:t>
            </a:r>
            <a:r>
              <a:rPr lang="en-US" sz="2700" dirty="0" err="1"/>
              <a:t>ada</a:t>
            </a:r>
            <a:r>
              <a:rPr lang="en-US" sz="2700" dirty="0"/>
              <a:t> </a:t>
            </a:r>
            <a:r>
              <a:rPr lang="en-US" sz="2700" b="1" dirty="0"/>
              <a:t>di </a:t>
            </a:r>
            <a:r>
              <a:rPr lang="en-US" sz="2700" b="1" dirty="0" err="1"/>
              <a:t>dalam</a:t>
            </a:r>
            <a:r>
              <a:rPr lang="en-US" sz="2700" b="1" dirty="0"/>
              <a:t> </a:t>
            </a:r>
            <a:r>
              <a:rPr lang="en-US" sz="2700" b="1" dirty="0" err="1"/>
              <a:t>sistem</a:t>
            </a:r>
            <a:r>
              <a:rPr lang="en-US" sz="2700" dirty="0"/>
              <a:t> </a:t>
            </a:r>
            <a:r>
              <a:rPr lang="en-US" sz="2700" dirty="0" err="1" smtClean="0"/>
              <a:t>itu</a:t>
            </a:r>
            <a:r>
              <a:rPr lang="en-US" sz="2700" dirty="0" smtClean="0"/>
              <a:t> </a:t>
            </a:r>
            <a:r>
              <a:rPr lang="en-US" sz="2700" dirty="0" err="1" smtClean="0"/>
              <a:t>sendiri</a:t>
            </a:r>
            <a:r>
              <a:rPr lang="en-US" sz="2700" dirty="0"/>
              <a:t>, </a:t>
            </a:r>
            <a:r>
              <a:rPr lang="en-US" sz="2700" b="1" dirty="0" err="1"/>
              <a:t>apakah</a:t>
            </a:r>
            <a:r>
              <a:rPr lang="en-US" sz="2700" b="1" dirty="0"/>
              <a:t> </a:t>
            </a:r>
            <a:r>
              <a:rPr lang="en-US" sz="2700" b="1" dirty="0" err="1"/>
              <a:t>sesuai</a:t>
            </a:r>
            <a:r>
              <a:rPr lang="en-US" sz="2700" b="1" dirty="0"/>
              <a:t> </a:t>
            </a:r>
            <a:r>
              <a:rPr lang="en-US" sz="2700" dirty="0" err="1"/>
              <a:t>dengan</a:t>
            </a:r>
            <a:r>
              <a:rPr lang="en-US" sz="2700" dirty="0"/>
              <a:t> </a:t>
            </a:r>
            <a:r>
              <a:rPr lang="en-US" sz="2700" b="1" dirty="0"/>
              <a:t>yang </a:t>
            </a:r>
            <a:r>
              <a:rPr lang="en-US" sz="2700" b="1" dirty="0" err="1"/>
              <a:t>direncanakankan</a:t>
            </a:r>
            <a:r>
              <a:rPr lang="en-US" sz="2700" b="1" dirty="0"/>
              <a:t> </a:t>
            </a:r>
            <a:r>
              <a:rPr lang="en-US" sz="2700" b="1" dirty="0" err="1"/>
              <a:t>atau</a:t>
            </a:r>
            <a:r>
              <a:rPr lang="en-US" sz="2700" b="1" dirty="0"/>
              <a:t> </a:t>
            </a:r>
            <a:r>
              <a:rPr lang="en-US" sz="2700" b="1" dirty="0" err="1" smtClean="0"/>
              <a:t>belum</a:t>
            </a:r>
            <a:r>
              <a:rPr lang="en-US" sz="2700" dirty="0" smtClean="0"/>
              <a:t>.</a:t>
            </a:r>
            <a:endParaRPr lang="id-ID" sz="2700" dirty="0" smtClean="0"/>
          </a:p>
          <a:p>
            <a:pPr marL="457200" lvl="1" indent="-457200" algn="just" eaLnBrk="1" hangingPunct="1">
              <a:buFont typeface="+mj-lt"/>
              <a:buAutoNum type="arabicPeriod" startAt="2"/>
              <a:defRPr/>
            </a:pPr>
            <a:r>
              <a:rPr lang="en-US" sz="2700" b="1" dirty="0" err="1" smtClean="0"/>
              <a:t>Keamanan</a:t>
            </a:r>
            <a:r>
              <a:rPr lang="en-US" sz="2700" b="1" dirty="0" smtClean="0"/>
              <a:t> </a:t>
            </a:r>
            <a:r>
              <a:rPr lang="en-US" sz="2700" b="1" dirty="0"/>
              <a:t>: </a:t>
            </a:r>
            <a:r>
              <a:rPr lang="en-US" sz="2700" dirty="0" err="1"/>
              <a:t>keamanan</a:t>
            </a:r>
            <a:r>
              <a:rPr lang="en-US" sz="2700" dirty="0"/>
              <a:t> </a:t>
            </a:r>
            <a:r>
              <a:rPr lang="en-US" sz="2700" dirty="0" err="1"/>
              <a:t>meliputi</a:t>
            </a:r>
            <a:r>
              <a:rPr lang="en-US" sz="2700" dirty="0"/>
              <a:t> </a:t>
            </a:r>
            <a:r>
              <a:rPr lang="en-US" sz="2700" b="1" dirty="0" err="1"/>
              <a:t>keamanan</a:t>
            </a:r>
            <a:r>
              <a:rPr lang="en-US" sz="2700" b="1" dirty="0"/>
              <a:t> data</a:t>
            </a:r>
            <a:r>
              <a:rPr lang="en-US" sz="2700" dirty="0"/>
              <a:t> </a:t>
            </a:r>
            <a:r>
              <a:rPr lang="en-US" sz="2700" dirty="0" err="1"/>
              <a:t>dan</a:t>
            </a:r>
            <a:r>
              <a:rPr lang="en-US" sz="2700" dirty="0"/>
              <a:t> </a:t>
            </a:r>
            <a:r>
              <a:rPr lang="en-US" sz="2700" b="1" dirty="0" err="1"/>
              <a:t>keamanan</a:t>
            </a:r>
            <a:r>
              <a:rPr lang="en-US" sz="2700" b="1" dirty="0"/>
              <a:t> </a:t>
            </a:r>
            <a:r>
              <a:rPr lang="en-US" sz="2700" b="1" dirty="0" err="1" smtClean="0"/>
              <a:t>penggunanya</a:t>
            </a:r>
            <a:r>
              <a:rPr lang="en-US" sz="2700" dirty="0" smtClean="0"/>
              <a:t> (</a:t>
            </a:r>
            <a:r>
              <a:rPr lang="en-US" sz="2700" dirty="0" err="1" smtClean="0"/>
              <a:t>biasanya</a:t>
            </a:r>
            <a:r>
              <a:rPr lang="en-US" sz="2700" dirty="0" smtClean="0"/>
              <a:t> </a:t>
            </a:r>
            <a:r>
              <a:rPr lang="en-US" sz="2700" dirty="0" err="1"/>
              <a:t>dari</a:t>
            </a:r>
            <a:r>
              <a:rPr lang="en-US" sz="2700" dirty="0"/>
              <a:t> </a:t>
            </a:r>
            <a:r>
              <a:rPr lang="en-US" sz="2700" b="1" dirty="0" err="1"/>
              <a:t>sisi</a:t>
            </a:r>
            <a:r>
              <a:rPr lang="en-US" sz="2700" b="1" dirty="0"/>
              <a:t> </a:t>
            </a:r>
            <a:r>
              <a:rPr lang="en-US" sz="2700" b="1" dirty="0" err="1"/>
              <a:t>kesehatan</a:t>
            </a:r>
            <a:r>
              <a:rPr lang="en-US" sz="2700" dirty="0"/>
              <a:t>) </a:t>
            </a:r>
            <a:r>
              <a:rPr lang="en-US" sz="2700" dirty="0" err="1"/>
              <a:t>ketika</a:t>
            </a:r>
            <a:r>
              <a:rPr lang="en-US" sz="2700" dirty="0"/>
              <a:t> </a:t>
            </a:r>
            <a:r>
              <a:rPr lang="en-US" sz="2700" b="1" dirty="0" err="1"/>
              <a:t>sistem</a:t>
            </a:r>
            <a:r>
              <a:rPr lang="en-US" sz="2700" dirty="0"/>
              <a:t> </a:t>
            </a:r>
            <a:r>
              <a:rPr lang="en-US" sz="2700" dirty="0" err="1"/>
              <a:t>tersebut</a:t>
            </a:r>
            <a:r>
              <a:rPr lang="en-US" sz="2700" dirty="0"/>
              <a:t> </a:t>
            </a:r>
            <a:r>
              <a:rPr lang="en-US" sz="2700" b="1" dirty="0" err="1"/>
              <a:t>digunakan</a:t>
            </a:r>
            <a:r>
              <a:rPr lang="en-US" sz="2700" dirty="0"/>
              <a:t>. </a:t>
            </a:r>
            <a:r>
              <a:rPr lang="en-US" sz="2700" b="1" dirty="0" err="1"/>
              <a:t>Adakah</a:t>
            </a:r>
            <a:r>
              <a:rPr lang="en-US" sz="2700" b="1" dirty="0"/>
              <a:t> </a:t>
            </a:r>
            <a:r>
              <a:rPr lang="en-US" sz="2700" b="1" dirty="0" err="1" smtClean="0"/>
              <a:t>efek</a:t>
            </a:r>
            <a:r>
              <a:rPr lang="en-US" sz="2700" b="1" dirty="0" smtClean="0"/>
              <a:t> </a:t>
            </a:r>
            <a:r>
              <a:rPr lang="en-US" sz="2700" b="1" dirty="0" err="1" smtClean="0"/>
              <a:t>samping</a:t>
            </a:r>
            <a:r>
              <a:rPr lang="en-US" sz="2700" dirty="0" smtClean="0"/>
              <a:t> </a:t>
            </a:r>
            <a:r>
              <a:rPr lang="en-US" sz="2700" dirty="0"/>
              <a:t>yang </a:t>
            </a:r>
            <a:r>
              <a:rPr lang="en-US" sz="2700" b="1" dirty="0" err="1"/>
              <a:t>dialami</a:t>
            </a:r>
            <a:r>
              <a:rPr lang="en-US" sz="2700" b="1" dirty="0"/>
              <a:t> </a:t>
            </a:r>
            <a:r>
              <a:rPr lang="en-US" sz="2700" b="1" dirty="0" err="1"/>
              <a:t>pengguna</a:t>
            </a:r>
            <a:r>
              <a:rPr lang="en-US" sz="2700" dirty="0"/>
              <a:t> </a:t>
            </a:r>
            <a:r>
              <a:rPr lang="en-US" sz="2700" dirty="0" err="1"/>
              <a:t>ketika</a:t>
            </a:r>
            <a:r>
              <a:rPr lang="en-US" sz="2700" dirty="0"/>
              <a:t> </a:t>
            </a:r>
            <a:r>
              <a:rPr lang="en-US" sz="2700" b="1" dirty="0" err="1"/>
              <a:t>menggunakan</a:t>
            </a:r>
            <a:r>
              <a:rPr lang="en-US" sz="2700" b="1" dirty="0"/>
              <a:t> </a:t>
            </a:r>
            <a:r>
              <a:rPr lang="en-US" sz="2700" b="1" dirty="0" err="1"/>
              <a:t>sistem</a:t>
            </a:r>
            <a:r>
              <a:rPr lang="en-US" sz="2700" dirty="0"/>
              <a:t> </a:t>
            </a:r>
            <a:r>
              <a:rPr lang="en-US" sz="2700" dirty="0" err="1" smtClean="0"/>
              <a:t>tersebut</a:t>
            </a:r>
            <a:r>
              <a:rPr lang="en-US" sz="2700" dirty="0" smtClean="0"/>
              <a:t>.</a:t>
            </a:r>
            <a:endParaRPr lang="id-ID" sz="2700" dirty="0" smtClean="0"/>
          </a:p>
          <a:p>
            <a:pPr marL="457200" lvl="1" indent="-457200" algn="just" eaLnBrk="1" hangingPunct="1">
              <a:buFont typeface="+mj-lt"/>
              <a:buAutoNum type="arabicPeriod" startAt="2"/>
              <a:defRPr/>
            </a:pPr>
            <a:r>
              <a:rPr lang="en-US" sz="2700" b="1" dirty="0" err="1" smtClean="0"/>
              <a:t>Efektifitas</a:t>
            </a:r>
            <a:r>
              <a:rPr lang="en-US" sz="2700" b="1" dirty="0" smtClean="0"/>
              <a:t> </a:t>
            </a:r>
            <a:r>
              <a:rPr lang="en-US" sz="2700" b="1" dirty="0" err="1"/>
              <a:t>dan</a:t>
            </a:r>
            <a:r>
              <a:rPr lang="en-US" sz="2700" b="1" dirty="0"/>
              <a:t> </a:t>
            </a:r>
            <a:r>
              <a:rPr lang="en-US" sz="2700" b="1" dirty="0" err="1"/>
              <a:t>efisiensi</a:t>
            </a:r>
            <a:r>
              <a:rPr lang="en-US" sz="2700" b="1" dirty="0"/>
              <a:t> : </a:t>
            </a:r>
            <a:r>
              <a:rPr lang="en-US" sz="2700" dirty="0" err="1"/>
              <a:t>dilihat</a:t>
            </a:r>
            <a:r>
              <a:rPr lang="en-US" sz="2700" dirty="0"/>
              <a:t> </a:t>
            </a:r>
            <a:r>
              <a:rPr lang="en-US" sz="2700" dirty="0" err="1"/>
              <a:t>dari</a:t>
            </a:r>
            <a:r>
              <a:rPr lang="en-US" sz="2700" dirty="0"/>
              <a:t> </a:t>
            </a:r>
            <a:r>
              <a:rPr lang="en-US" sz="2700" dirty="0" err="1"/>
              <a:t>seberapa</a:t>
            </a:r>
            <a:r>
              <a:rPr lang="en-US" sz="2700" dirty="0"/>
              <a:t> </a:t>
            </a:r>
            <a:r>
              <a:rPr lang="en-US" sz="2700" dirty="0" err="1"/>
              <a:t>besar</a:t>
            </a:r>
            <a:r>
              <a:rPr lang="en-US" sz="2700" dirty="0"/>
              <a:t> </a:t>
            </a:r>
            <a:r>
              <a:rPr lang="en-US" sz="2700" b="1" dirty="0" err="1"/>
              <a:t>pengaruh</a:t>
            </a:r>
            <a:r>
              <a:rPr lang="en-US" sz="2700" b="1" dirty="0"/>
              <a:t> </a:t>
            </a:r>
            <a:r>
              <a:rPr lang="en-US" sz="2700" b="1" dirty="0" err="1"/>
              <a:t>sistem</a:t>
            </a:r>
            <a:r>
              <a:rPr lang="en-US" sz="2700" dirty="0"/>
              <a:t> </a:t>
            </a:r>
            <a:r>
              <a:rPr lang="en-US" sz="2700" dirty="0" err="1" smtClean="0"/>
              <a:t>tersebut</a:t>
            </a:r>
            <a:r>
              <a:rPr lang="en-US" sz="2700" dirty="0" smtClean="0"/>
              <a:t> </a:t>
            </a:r>
            <a:r>
              <a:rPr lang="en-US" sz="2700" dirty="0" err="1" smtClean="0"/>
              <a:t>terhadap</a:t>
            </a:r>
            <a:r>
              <a:rPr lang="en-US" sz="2700" dirty="0" smtClean="0"/>
              <a:t> </a:t>
            </a:r>
            <a:r>
              <a:rPr lang="en-US" sz="2700" b="1" dirty="0" err="1"/>
              <a:t>produktivitas</a:t>
            </a:r>
            <a:r>
              <a:rPr lang="en-US" sz="2700" b="1" dirty="0"/>
              <a:t> </a:t>
            </a:r>
            <a:r>
              <a:rPr lang="en-US" sz="2700" b="1" dirty="0" err="1"/>
              <a:t>keja</a:t>
            </a:r>
            <a:r>
              <a:rPr lang="en-US" sz="2700" b="1" dirty="0"/>
              <a:t> </a:t>
            </a:r>
            <a:r>
              <a:rPr lang="en-US" sz="2700" b="1" dirty="0" err="1"/>
              <a:t>pengunanya</a:t>
            </a:r>
            <a:r>
              <a:rPr lang="en-US" sz="2700" dirty="0" smtClean="0"/>
              <a:t>.</a:t>
            </a:r>
          </a:p>
        </p:txBody>
      </p:sp>
    </p:spTree>
    <p:extLst>
      <p:ext uri="{BB962C8B-B14F-4D97-AF65-F5344CB8AC3E}">
        <p14:creationId xmlns:p14="http://schemas.microsoft.com/office/powerpoint/2010/main" val="206844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smtClean="0"/>
              <a:t>Ruang Lingkup IMK</a:t>
            </a:r>
            <a:endParaRPr lang="en-US" smtClean="0"/>
          </a:p>
        </p:txBody>
      </p:sp>
      <p:sp>
        <p:nvSpPr>
          <p:cNvPr id="15363" name="Content Placeholder 2"/>
          <p:cNvSpPr>
            <a:spLocks noGrp="1"/>
          </p:cNvSpPr>
          <p:nvPr>
            <p:ph idx="1"/>
          </p:nvPr>
        </p:nvSpPr>
        <p:spPr>
          <a:xfrm>
            <a:off x="628649" y="1977559"/>
            <a:ext cx="8192621" cy="4651841"/>
          </a:xfrm>
        </p:spPr>
        <p:txBody>
          <a:bodyPr>
            <a:normAutofit lnSpcReduction="10000"/>
          </a:bodyPr>
          <a:lstStyle/>
          <a:p>
            <a:pPr eaLnBrk="1" hangingPunct="1"/>
            <a:r>
              <a:rPr lang="en-US" sz="2000" dirty="0" smtClean="0"/>
              <a:t>3 </a:t>
            </a:r>
            <a:r>
              <a:rPr lang="en-US" sz="2000" dirty="0" err="1" smtClean="0"/>
              <a:t>komponen</a:t>
            </a:r>
            <a:r>
              <a:rPr lang="en-US" sz="2000" dirty="0" smtClean="0"/>
              <a:t> yang </a:t>
            </a:r>
            <a:r>
              <a:rPr lang="en-US" sz="2000" dirty="0" err="1" smtClean="0"/>
              <a:t>perlu</a:t>
            </a:r>
            <a:r>
              <a:rPr lang="en-US" sz="2000" dirty="0" smtClean="0"/>
              <a:t> </a:t>
            </a:r>
            <a:r>
              <a:rPr lang="en-US" sz="2000" dirty="0" err="1" smtClean="0"/>
              <a:t>dipelajari</a:t>
            </a:r>
            <a:r>
              <a:rPr lang="en-US" sz="2000" dirty="0" smtClean="0"/>
              <a:t> </a:t>
            </a:r>
            <a:r>
              <a:rPr lang="en-US" sz="2000" dirty="0" err="1" smtClean="0"/>
              <a:t>yaitu</a:t>
            </a:r>
            <a:r>
              <a:rPr lang="en-US" sz="2000" dirty="0" smtClean="0"/>
              <a:t> </a:t>
            </a:r>
            <a:r>
              <a:rPr lang="en-US" sz="2000" dirty="0" err="1" smtClean="0"/>
              <a:t>manusia</a:t>
            </a:r>
            <a:r>
              <a:rPr lang="en-US" sz="2000" dirty="0" smtClean="0"/>
              <a:t>, </a:t>
            </a:r>
            <a:r>
              <a:rPr lang="en-US" sz="2000" dirty="0" err="1" smtClean="0"/>
              <a:t>komputer</a:t>
            </a:r>
            <a:r>
              <a:rPr lang="en-US" sz="2000" dirty="0" smtClean="0"/>
              <a:t> </a:t>
            </a:r>
            <a:r>
              <a:rPr lang="en-US" sz="2000" dirty="0" err="1" smtClean="0"/>
              <a:t>dan</a:t>
            </a:r>
            <a:r>
              <a:rPr lang="en-US" sz="2000" dirty="0" smtClean="0"/>
              <a:t> </a:t>
            </a:r>
            <a:r>
              <a:rPr lang="en-US" sz="2000" dirty="0" err="1" smtClean="0"/>
              <a:t>interaksinya</a:t>
            </a:r>
            <a:r>
              <a:rPr lang="id-ID" sz="2000" b="1" dirty="0"/>
              <a:t> </a:t>
            </a:r>
            <a:r>
              <a:rPr lang="id-ID" sz="2000" b="1" dirty="0" smtClean="0"/>
              <a:t>:</a:t>
            </a:r>
          </a:p>
          <a:p>
            <a:pPr marL="342900" indent="-342900" eaLnBrk="1" hangingPunct="1">
              <a:buFont typeface="+mj-lt"/>
              <a:buAutoNum type="alphaLcPeriod"/>
            </a:pPr>
            <a:r>
              <a:rPr lang="en-US" sz="1800" dirty="0" err="1" smtClean="0"/>
              <a:t>Manusia</a:t>
            </a:r>
            <a:r>
              <a:rPr lang="en-US" sz="1800" dirty="0" smtClean="0"/>
              <a:t> </a:t>
            </a:r>
            <a:r>
              <a:rPr lang="en-US" sz="1800" dirty="0" err="1" smtClean="0"/>
              <a:t>dapat</a:t>
            </a:r>
            <a:r>
              <a:rPr lang="en-US" sz="1800" dirty="0" smtClean="0"/>
              <a:t> </a:t>
            </a:r>
            <a:r>
              <a:rPr lang="en-US" sz="1800" b="1" dirty="0" err="1" smtClean="0"/>
              <a:t>pengguna</a:t>
            </a:r>
            <a:r>
              <a:rPr lang="en-US" sz="1800" b="1" dirty="0" smtClean="0"/>
              <a:t> </a:t>
            </a:r>
            <a:r>
              <a:rPr lang="en-US" sz="1800" b="1" dirty="0" err="1" smtClean="0"/>
              <a:t>individu</a:t>
            </a:r>
            <a:r>
              <a:rPr lang="en-US" sz="1800" b="1" dirty="0" smtClean="0"/>
              <a:t>, </a:t>
            </a:r>
            <a:r>
              <a:rPr lang="en-US" sz="1800" b="1" dirty="0" err="1" smtClean="0"/>
              <a:t>kelompok</a:t>
            </a:r>
            <a:r>
              <a:rPr lang="en-US" sz="1800" b="1" dirty="0" smtClean="0"/>
              <a:t> </a:t>
            </a:r>
            <a:r>
              <a:rPr lang="en-US" sz="1800" b="1" dirty="0" err="1" smtClean="0"/>
              <a:t>maupun</a:t>
            </a:r>
            <a:r>
              <a:rPr lang="en-US" sz="1800" b="1" dirty="0" smtClean="0"/>
              <a:t> </a:t>
            </a:r>
            <a:r>
              <a:rPr lang="en-US" sz="1800" b="1" dirty="0" err="1" smtClean="0"/>
              <a:t>publik</a:t>
            </a:r>
            <a:r>
              <a:rPr lang="en-US" sz="1800" dirty="0" smtClean="0"/>
              <a:t>. </a:t>
            </a:r>
            <a:endParaRPr lang="id-ID" sz="1800" dirty="0" smtClean="0"/>
          </a:p>
          <a:p>
            <a:pPr marL="804863" lvl="2" indent="-263525" algn="just">
              <a:buFont typeface="Calibri Light" panose="020F0302020204030204" pitchFamily="34" charset="0"/>
              <a:buAutoNum type="alphaLcPeriod"/>
            </a:pPr>
            <a:r>
              <a:rPr lang="en-US" sz="1400" b="1" dirty="0" err="1"/>
              <a:t>Sebelum</a:t>
            </a:r>
            <a:r>
              <a:rPr lang="en-US" sz="1400" b="1" dirty="0"/>
              <a:t> </a:t>
            </a:r>
            <a:r>
              <a:rPr lang="en-US" sz="1400" b="1" dirty="0" err="1"/>
              <a:t>mendesain</a:t>
            </a:r>
            <a:r>
              <a:rPr lang="en-US" sz="1400" b="1" dirty="0"/>
              <a:t> </a:t>
            </a:r>
            <a:r>
              <a:rPr lang="en-US" sz="1400" dirty="0" err="1"/>
              <a:t>di</a:t>
            </a:r>
            <a:r>
              <a:rPr lang="en-US" sz="1400" b="1" dirty="0" err="1"/>
              <a:t>saran</a:t>
            </a:r>
            <a:r>
              <a:rPr lang="en-US" sz="1400" dirty="0" err="1"/>
              <a:t>kan</a:t>
            </a:r>
            <a:r>
              <a:rPr lang="en-US" sz="1400" dirty="0"/>
              <a:t> </a:t>
            </a:r>
            <a:r>
              <a:rPr lang="en-US" sz="1400" b="1" dirty="0" err="1"/>
              <a:t>mempertimbangkan</a:t>
            </a:r>
            <a:r>
              <a:rPr lang="en-US" sz="1400" dirty="0"/>
              <a:t> </a:t>
            </a:r>
            <a:r>
              <a:rPr lang="en-US" sz="1400" b="1" dirty="0"/>
              <a:t>orang</a:t>
            </a:r>
            <a:r>
              <a:rPr lang="en-US" sz="1400" dirty="0"/>
              <a:t>-orang yang </a:t>
            </a:r>
            <a:r>
              <a:rPr lang="en-US" sz="1400" b="1" dirty="0" err="1"/>
              <a:t>terlibat</a:t>
            </a:r>
            <a:r>
              <a:rPr lang="en-US" sz="1400" dirty="0"/>
              <a:t> </a:t>
            </a:r>
            <a:r>
              <a:rPr lang="en-US" sz="1400" b="1" dirty="0" err="1"/>
              <a:t>dalam</a:t>
            </a:r>
            <a:r>
              <a:rPr lang="en-US" sz="1400" dirty="0"/>
              <a:t> </a:t>
            </a:r>
            <a:r>
              <a:rPr lang="en-US" sz="1400" b="1" dirty="0" err="1"/>
              <a:t>sistem</a:t>
            </a:r>
            <a:r>
              <a:rPr lang="en-US" sz="1400" dirty="0"/>
              <a:t> </a:t>
            </a:r>
            <a:r>
              <a:rPr lang="en-US" sz="1400" dirty="0" err="1"/>
              <a:t>tersebut</a:t>
            </a:r>
            <a:r>
              <a:rPr lang="en-US" sz="1400" dirty="0"/>
              <a:t>, </a:t>
            </a:r>
            <a:r>
              <a:rPr lang="en-US" sz="1400" dirty="0" err="1"/>
              <a:t>baik</a:t>
            </a:r>
            <a:r>
              <a:rPr lang="en-US" sz="1400" dirty="0"/>
              <a:t> </a:t>
            </a:r>
            <a:r>
              <a:rPr lang="en-US" sz="1400" dirty="0" err="1"/>
              <a:t>sebagai</a:t>
            </a:r>
            <a:r>
              <a:rPr lang="en-US" sz="1400" dirty="0"/>
              <a:t> </a:t>
            </a:r>
            <a:r>
              <a:rPr lang="en-US" sz="1400" b="1" dirty="0" err="1"/>
              <a:t>pengguna</a:t>
            </a:r>
            <a:r>
              <a:rPr lang="en-US" sz="1400" b="1" dirty="0"/>
              <a:t>, administrator </a:t>
            </a:r>
            <a:r>
              <a:rPr lang="en-US" sz="1400" b="1" dirty="0" err="1"/>
              <a:t>atau</a:t>
            </a:r>
            <a:r>
              <a:rPr lang="en-US" sz="1400" b="1" dirty="0"/>
              <a:t> </a:t>
            </a:r>
            <a:r>
              <a:rPr lang="en-US" sz="1400" b="1" dirty="0" err="1"/>
              <a:t>desainernya</a:t>
            </a:r>
            <a:r>
              <a:rPr lang="en-US" sz="1400" dirty="0"/>
              <a:t>.</a:t>
            </a:r>
          </a:p>
          <a:p>
            <a:pPr marL="804863" lvl="2" indent="-263525" algn="just">
              <a:buFont typeface="Calibri Light" panose="020F0302020204030204" pitchFamily="34" charset="0"/>
              <a:buAutoNum type="alphaLcPeriod"/>
            </a:pPr>
            <a:r>
              <a:rPr lang="en-US" sz="1400" dirty="0" err="1"/>
              <a:t>Dalam</a:t>
            </a:r>
            <a:r>
              <a:rPr lang="en-US" sz="1400" dirty="0"/>
              <a:t> </a:t>
            </a:r>
            <a:r>
              <a:rPr lang="en-US" sz="1400" b="1" dirty="0" err="1"/>
              <a:t>mendesain</a:t>
            </a:r>
            <a:r>
              <a:rPr lang="en-US" sz="1400" dirty="0"/>
              <a:t>, </a:t>
            </a:r>
            <a:r>
              <a:rPr lang="en-US" sz="1400" b="1" dirty="0" err="1"/>
              <a:t>kemampuan</a:t>
            </a:r>
            <a:r>
              <a:rPr lang="en-US" sz="1400" dirty="0"/>
              <a:t> </a:t>
            </a:r>
            <a:r>
              <a:rPr lang="en-US" sz="1400" b="1" dirty="0" err="1"/>
              <a:t>desainer</a:t>
            </a:r>
            <a:r>
              <a:rPr lang="en-US" sz="1400" dirty="0"/>
              <a:t> </a:t>
            </a:r>
            <a:r>
              <a:rPr lang="en-US" sz="1400" dirty="0" err="1"/>
              <a:t>untuk</a:t>
            </a:r>
            <a:r>
              <a:rPr lang="en-US" sz="1400" dirty="0"/>
              <a:t> </a:t>
            </a:r>
            <a:r>
              <a:rPr lang="en-US" sz="1400" b="1" dirty="0" err="1"/>
              <a:t>memahami</a:t>
            </a:r>
            <a:r>
              <a:rPr lang="en-US" sz="1400" dirty="0"/>
              <a:t> </a:t>
            </a:r>
            <a:r>
              <a:rPr lang="en-US" sz="1400" b="1" dirty="0" err="1"/>
              <a:t>penggunanya</a:t>
            </a:r>
            <a:r>
              <a:rPr lang="en-US" sz="1400" dirty="0"/>
              <a:t> </a:t>
            </a:r>
            <a:r>
              <a:rPr lang="en-US" sz="1400" dirty="0" err="1"/>
              <a:t>sangat</a:t>
            </a:r>
            <a:r>
              <a:rPr lang="en-US" sz="1400" dirty="0"/>
              <a:t> </a:t>
            </a:r>
            <a:r>
              <a:rPr lang="en-US" sz="1400" dirty="0" err="1"/>
              <a:t>penting</a:t>
            </a:r>
            <a:r>
              <a:rPr lang="en-US" sz="1400" dirty="0"/>
              <a:t> </a:t>
            </a:r>
            <a:r>
              <a:rPr lang="en-US" sz="1400" dirty="0" err="1"/>
              <a:t>sehingga</a:t>
            </a:r>
            <a:r>
              <a:rPr lang="en-US" sz="1400" dirty="0"/>
              <a:t> </a:t>
            </a:r>
            <a:r>
              <a:rPr lang="en-US" sz="1400" dirty="0" err="1"/>
              <a:t>desainer</a:t>
            </a:r>
            <a:r>
              <a:rPr lang="en-US" sz="1400" dirty="0"/>
              <a:t> </a:t>
            </a:r>
            <a:r>
              <a:rPr lang="en-US" sz="1400" dirty="0" err="1"/>
              <a:t>perlu</a:t>
            </a:r>
            <a:r>
              <a:rPr lang="en-US" sz="1400" dirty="0"/>
              <a:t> </a:t>
            </a:r>
            <a:r>
              <a:rPr lang="en-US" sz="1400" dirty="0" err="1"/>
              <a:t>memahami</a:t>
            </a:r>
            <a:r>
              <a:rPr lang="en-US" sz="1400" dirty="0"/>
              <a:t> </a:t>
            </a:r>
            <a:r>
              <a:rPr lang="en-US" sz="1400" dirty="0" err="1"/>
              <a:t>beberapa</a:t>
            </a:r>
            <a:r>
              <a:rPr lang="en-US" sz="1400" dirty="0"/>
              <a:t> </a:t>
            </a:r>
            <a:r>
              <a:rPr lang="en-US" sz="1400" dirty="0" err="1"/>
              <a:t>sifat</a:t>
            </a:r>
            <a:r>
              <a:rPr lang="en-US" sz="1400" dirty="0"/>
              <a:t> </a:t>
            </a:r>
            <a:r>
              <a:rPr lang="en-US" sz="1400" dirty="0" err="1"/>
              <a:t>manusia</a:t>
            </a:r>
            <a:r>
              <a:rPr lang="en-US" sz="1400" dirty="0"/>
              <a:t>.</a:t>
            </a:r>
          </a:p>
          <a:p>
            <a:pPr marL="342900" indent="-342900" eaLnBrk="1" hangingPunct="1">
              <a:buFont typeface="+mj-lt"/>
              <a:buAutoNum type="alphaLcPeriod"/>
            </a:pPr>
            <a:r>
              <a:rPr lang="en-US" sz="1800" dirty="0" err="1" smtClean="0"/>
              <a:t>Komputer</a:t>
            </a:r>
            <a:r>
              <a:rPr lang="en-US" sz="1800" dirty="0" smtClean="0"/>
              <a:t> </a:t>
            </a:r>
            <a:r>
              <a:rPr lang="en-US" sz="1800" dirty="0" err="1" smtClean="0"/>
              <a:t>meliputi</a:t>
            </a:r>
            <a:r>
              <a:rPr lang="en-US" sz="1800" dirty="0" smtClean="0"/>
              <a:t> </a:t>
            </a:r>
            <a:r>
              <a:rPr lang="en-US" sz="1800" b="1" dirty="0" err="1" smtClean="0"/>
              <a:t>semua</a:t>
            </a:r>
            <a:r>
              <a:rPr lang="en-US" sz="1800" b="1" dirty="0" smtClean="0"/>
              <a:t> </a:t>
            </a:r>
            <a:r>
              <a:rPr lang="en-US" sz="1800" b="1" dirty="0" err="1" smtClean="0"/>
              <a:t>prasarana</a:t>
            </a:r>
            <a:r>
              <a:rPr lang="en-US" sz="1800" dirty="0" smtClean="0"/>
              <a:t> yang </a:t>
            </a:r>
            <a:r>
              <a:rPr lang="en-US" sz="1800" b="1" dirty="0" err="1" smtClean="0"/>
              <a:t>dipakai</a:t>
            </a:r>
            <a:r>
              <a:rPr lang="en-US" sz="1800" b="1" dirty="0" smtClean="0"/>
              <a:t> </a:t>
            </a:r>
            <a:r>
              <a:rPr lang="en-US" sz="1800" b="1" dirty="0" err="1" smtClean="0"/>
              <a:t>dalam</a:t>
            </a:r>
            <a:r>
              <a:rPr lang="en-US" sz="1800" b="1" dirty="0" smtClean="0"/>
              <a:t> </a:t>
            </a:r>
            <a:r>
              <a:rPr lang="en-US" sz="1800" b="1" dirty="0" err="1" smtClean="0"/>
              <a:t>sistem</a:t>
            </a:r>
            <a:r>
              <a:rPr lang="en-US" sz="1800" b="1" dirty="0" smtClean="0"/>
              <a:t> </a:t>
            </a:r>
            <a:r>
              <a:rPr lang="en-US" sz="1800" b="1" dirty="0" err="1" smtClean="0"/>
              <a:t>baik</a:t>
            </a:r>
            <a:r>
              <a:rPr lang="en-US" sz="1800" b="1" dirty="0" smtClean="0"/>
              <a:t> hardware </a:t>
            </a:r>
            <a:r>
              <a:rPr lang="en-US" sz="1800" b="1" dirty="0" err="1" smtClean="0"/>
              <a:t>maupun</a:t>
            </a:r>
            <a:r>
              <a:rPr lang="en-US" sz="1800" b="1" dirty="0" smtClean="0"/>
              <a:t> software. </a:t>
            </a:r>
            <a:endParaRPr lang="id-ID" sz="1800" b="1" dirty="0" smtClean="0"/>
          </a:p>
          <a:p>
            <a:pPr marL="804863" lvl="2" indent="-263525" algn="just">
              <a:buFont typeface="Calibri Light" panose="020F0302020204030204" pitchFamily="34" charset="0"/>
              <a:buAutoNum type="alphaLcPeriod"/>
            </a:pPr>
            <a:r>
              <a:rPr lang="en-US" sz="1400" dirty="0" err="1"/>
              <a:t>Dalam</a:t>
            </a:r>
            <a:r>
              <a:rPr lang="en-US" sz="1400" dirty="0"/>
              <a:t> </a:t>
            </a:r>
            <a:r>
              <a:rPr lang="en-US" sz="1400" b="1" dirty="0" err="1"/>
              <a:t>mendesain</a:t>
            </a:r>
            <a:r>
              <a:rPr lang="en-US" sz="1400" dirty="0"/>
              <a:t> </a:t>
            </a:r>
            <a:r>
              <a:rPr lang="en-US" sz="1400" dirty="0" err="1"/>
              <a:t>diperhatikan</a:t>
            </a:r>
            <a:r>
              <a:rPr lang="en-US" sz="1400" dirty="0"/>
              <a:t> </a:t>
            </a:r>
            <a:r>
              <a:rPr lang="en-US" sz="1400" b="1" dirty="0" err="1"/>
              <a:t>prasarana</a:t>
            </a:r>
            <a:r>
              <a:rPr lang="en-US" sz="1400" b="1" dirty="0"/>
              <a:t> yang </a:t>
            </a:r>
            <a:r>
              <a:rPr lang="en-US" sz="1400" b="1" dirty="0" err="1"/>
              <a:t>digunakan</a:t>
            </a:r>
            <a:r>
              <a:rPr lang="en-US" sz="1400" b="1" dirty="0"/>
              <a:t> </a:t>
            </a:r>
            <a:r>
              <a:rPr lang="en-US" sz="1400" dirty="0" err="1"/>
              <a:t>oleh</a:t>
            </a:r>
            <a:r>
              <a:rPr lang="en-US" sz="1400" dirty="0"/>
              <a:t> </a:t>
            </a:r>
            <a:r>
              <a:rPr lang="en-US" sz="1400" b="1" dirty="0" err="1"/>
              <a:t>pengguna</a:t>
            </a:r>
            <a:r>
              <a:rPr lang="en-US" sz="1400" dirty="0"/>
              <a:t> </a:t>
            </a:r>
            <a:r>
              <a:rPr lang="en-US" sz="1400" dirty="0" err="1"/>
              <a:t>supaya</a:t>
            </a:r>
            <a:r>
              <a:rPr lang="en-US" sz="1400" dirty="0"/>
              <a:t> </a:t>
            </a:r>
            <a:r>
              <a:rPr lang="en-US" sz="1400" b="1" dirty="0" err="1"/>
              <a:t>sistem</a:t>
            </a:r>
            <a:r>
              <a:rPr lang="en-US" sz="1400" dirty="0"/>
              <a:t> yang </a:t>
            </a:r>
            <a:r>
              <a:rPr lang="en-US" sz="1400" dirty="0" err="1"/>
              <a:t>dibuat</a:t>
            </a:r>
            <a:r>
              <a:rPr lang="en-US" sz="1400" dirty="0"/>
              <a:t> </a:t>
            </a:r>
            <a:r>
              <a:rPr lang="en-US" sz="1400" dirty="0" err="1"/>
              <a:t>dapat</a:t>
            </a:r>
            <a:r>
              <a:rPr lang="en-US" sz="1400" dirty="0"/>
              <a:t> </a:t>
            </a:r>
            <a:r>
              <a:rPr lang="en-US" sz="1400" b="1" dirty="0" err="1"/>
              <a:t>berjalan</a:t>
            </a:r>
            <a:r>
              <a:rPr lang="en-US" sz="1400" b="1" dirty="0"/>
              <a:t> </a:t>
            </a:r>
            <a:r>
              <a:rPr lang="en-US" sz="1400" b="1" dirty="0" err="1"/>
              <a:t>dengan</a:t>
            </a:r>
            <a:r>
              <a:rPr lang="en-US" sz="1400" b="1" dirty="0"/>
              <a:t> </a:t>
            </a:r>
            <a:r>
              <a:rPr lang="en-US" sz="1400" b="1" dirty="0" err="1"/>
              <a:t>baik</a:t>
            </a:r>
            <a:r>
              <a:rPr lang="en-US" sz="1400" dirty="0"/>
              <a:t>. </a:t>
            </a:r>
          </a:p>
          <a:p>
            <a:pPr marL="804863" lvl="2" indent="-263525" algn="just">
              <a:buFont typeface="Calibri Light" panose="020F0302020204030204" pitchFamily="34" charset="0"/>
              <a:buAutoNum type="alphaLcPeriod"/>
            </a:pPr>
            <a:r>
              <a:rPr lang="en-US" sz="1400" b="1" dirty="0" err="1"/>
              <a:t>Desain</a:t>
            </a:r>
            <a:r>
              <a:rPr lang="en-US" sz="1400" b="1" dirty="0"/>
              <a:t> </a:t>
            </a:r>
            <a:r>
              <a:rPr lang="en-US" sz="1400" b="1" dirty="0" err="1"/>
              <a:t>sangat</a:t>
            </a:r>
            <a:r>
              <a:rPr lang="en-US" sz="1400" b="1" dirty="0"/>
              <a:t> </a:t>
            </a:r>
            <a:r>
              <a:rPr lang="en-US" sz="1400" dirty="0" err="1"/>
              <a:t>baik</a:t>
            </a:r>
            <a:r>
              <a:rPr lang="en-US" sz="1400" dirty="0"/>
              <a:t> </a:t>
            </a:r>
            <a:r>
              <a:rPr lang="en-US" sz="1400" b="1" dirty="0" err="1"/>
              <a:t>jika</a:t>
            </a:r>
            <a:r>
              <a:rPr lang="en-US" sz="1400" b="1" dirty="0"/>
              <a:t> </a:t>
            </a:r>
            <a:r>
              <a:rPr lang="en-US" sz="1400" b="1" dirty="0" err="1"/>
              <a:t>tidak</a:t>
            </a:r>
            <a:r>
              <a:rPr lang="en-US" sz="1400" b="1" dirty="0"/>
              <a:t> </a:t>
            </a:r>
            <a:r>
              <a:rPr lang="en-US" sz="1400" b="1" dirty="0" err="1"/>
              <a:t>didukung</a:t>
            </a:r>
            <a:r>
              <a:rPr lang="en-US" sz="1400" b="1" dirty="0"/>
              <a:t> </a:t>
            </a:r>
            <a:r>
              <a:rPr lang="en-US" sz="1400" dirty="0" err="1"/>
              <a:t>dengan</a:t>
            </a:r>
            <a:r>
              <a:rPr lang="en-US" sz="1400" dirty="0"/>
              <a:t> </a:t>
            </a:r>
            <a:r>
              <a:rPr lang="en-US" sz="1400" b="1" dirty="0" err="1"/>
              <a:t>prasarana</a:t>
            </a:r>
            <a:r>
              <a:rPr lang="en-US" sz="1400" dirty="0"/>
              <a:t> yang </a:t>
            </a:r>
            <a:r>
              <a:rPr lang="en-US" sz="1400" b="1" dirty="0" err="1"/>
              <a:t>memadai</a:t>
            </a:r>
            <a:r>
              <a:rPr lang="en-US" sz="1400" b="1" dirty="0"/>
              <a:t> </a:t>
            </a:r>
            <a:r>
              <a:rPr lang="en-US" sz="1400" b="1" dirty="0" err="1"/>
              <a:t>tidak</a:t>
            </a:r>
            <a:r>
              <a:rPr lang="en-US" sz="1400" b="1" dirty="0"/>
              <a:t> </a:t>
            </a:r>
            <a:r>
              <a:rPr lang="en-US" sz="1400" b="1" dirty="0" err="1"/>
              <a:t>akan</a:t>
            </a:r>
            <a:r>
              <a:rPr lang="en-US" sz="1400" dirty="0"/>
              <a:t> bias </a:t>
            </a:r>
            <a:r>
              <a:rPr lang="en-US" sz="1400" b="1" dirty="0" err="1"/>
              <a:t>berjalan</a:t>
            </a:r>
            <a:r>
              <a:rPr lang="en-US" sz="1400" b="1" dirty="0"/>
              <a:t> </a:t>
            </a:r>
            <a:r>
              <a:rPr lang="en-US" sz="1400" b="1" dirty="0" err="1"/>
              <a:t>dengan</a:t>
            </a:r>
            <a:r>
              <a:rPr lang="en-US" sz="1400" b="1" dirty="0"/>
              <a:t> </a:t>
            </a:r>
            <a:r>
              <a:rPr lang="en-US" sz="1400" b="1" dirty="0" err="1"/>
              <a:t>baik</a:t>
            </a:r>
            <a:r>
              <a:rPr lang="en-US" sz="1400" dirty="0"/>
              <a:t>. </a:t>
            </a:r>
          </a:p>
          <a:p>
            <a:pPr marL="342900" indent="-342900" eaLnBrk="1" hangingPunct="1">
              <a:buFont typeface="+mj-lt"/>
              <a:buAutoNum type="alphaLcPeriod"/>
            </a:pPr>
            <a:r>
              <a:rPr lang="en-US" sz="1800" dirty="0" err="1" smtClean="0"/>
              <a:t>Interaksi</a:t>
            </a:r>
            <a:r>
              <a:rPr lang="en-US" sz="1800" dirty="0" smtClean="0"/>
              <a:t> </a:t>
            </a:r>
            <a:r>
              <a:rPr lang="en-US" sz="1800" dirty="0" err="1" smtClean="0"/>
              <a:t>merupakan</a:t>
            </a:r>
            <a:r>
              <a:rPr lang="en-US" sz="1800" dirty="0" smtClean="0"/>
              <a:t> </a:t>
            </a:r>
            <a:r>
              <a:rPr lang="en-US" sz="1800" b="1" dirty="0" err="1" smtClean="0"/>
              <a:t>komunikasi</a:t>
            </a:r>
            <a:r>
              <a:rPr lang="en-US" sz="1800" b="1" dirty="0" smtClean="0"/>
              <a:t> </a:t>
            </a:r>
            <a:r>
              <a:rPr lang="en-US" sz="1800" b="1" dirty="0" err="1" smtClean="0"/>
              <a:t>antara</a:t>
            </a:r>
            <a:r>
              <a:rPr lang="en-US" sz="1800" b="1" dirty="0" smtClean="0"/>
              <a:t> </a:t>
            </a:r>
            <a:r>
              <a:rPr lang="en-US" sz="1800" b="1" dirty="0" err="1" smtClean="0"/>
              <a:t>pengguna</a:t>
            </a:r>
            <a:r>
              <a:rPr lang="en-US" sz="1800" b="1" dirty="0" smtClean="0"/>
              <a:t> </a:t>
            </a:r>
            <a:r>
              <a:rPr lang="en-US" sz="1800" b="1" dirty="0" err="1" smtClean="0"/>
              <a:t>dengan</a:t>
            </a:r>
            <a:r>
              <a:rPr lang="en-US" sz="1800" b="1" dirty="0" smtClean="0"/>
              <a:t> </a:t>
            </a:r>
            <a:r>
              <a:rPr lang="en-US" sz="1800" b="1" dirty="0" err="1" smtClean="0"/>
              <a:t>komputer</a:t>
            </a:r>
            <a:r>
              <a:rPr lang="en-US" sz="1800" b="1" dirty="0" smtClean="0"/>
              <a:t>. </a:t>
            </a:r>
          </a:p>
          <a:p>
            <a:pPr marL="804863" lvl="2" indent="-263525" algn="just" eaLnBrk="1" hangingPunct="1">
              <a:buFont typeface="Calibri Light" panose="020F0302020204030204" pitchFamily="34" charset="0"/>
              <a:buAutoNum type="alphaLcPeriod"/>
            </a:pPr>
            <a:r>
              <a:rPr lang="en-US" sz="1400" dirty="0" err="1" smtClean="0"/>
              <a:t>Dalam</a:t>
            </a:r>
            <a:r>
              <a:rPr lang="en-US" sz="1400" dirty="0" smtClean="0"/>
              <a:t> </a:t>
            </a:r>
            <a:r>
              <a:rPr lang="en-US" sz="1400" dirty="0" err="1" smtClean="0"/>
              <a:t>prakteknya</a:t>
            </a:r>
            <a:r>
              <a:rPr lang="en-US" sz="1400" dirty="0" smtClean="0"/>
              <a:t>, </a:t>
            </a:r>
            <a:r>
              <a:rPr lang="en-US" sz="1400" b="1" dirty="0" err="1" smtClean="0"/>
              <a:t>pengguna</a:t>
            </a:r>
            <a:r>
              <a:rPr lang="en-US" sz="1400" dirty="0" smtClean="0"/>
              <a:t> </a:t>
            </a:r>
            <a:r>
              <a:rPr lang="en-US" sz="1400" dirty="0" err="1" smtClean="0"/>
              <a:t>akan</a:t>
            </a:r>
            <a:r>
              <a:rPr lang="en-US" sz="1400" dirty="0" smtClean="0"/>
              <a:t> </a:t>
            </a:r>
            <a:r>
              <a:rPr lang="en-US" sz="1400" b="1" dirty="0" err="1" smtClean="0"/>
              <a:t>menghabiskan</a:t>
            </a:r>
            <a:r>
              <a:rPr lang="en-US" sz="1400" dirty="0" smtClean="0"/>
              <a:t> </a:t>
            </a:r>
            <a:r>
              <a:rPr lang="en-US" sz="1400" dirty="0" err="1" smtClean="0"/>
              <a:t>banyak</a:t>
            </a:r>
            <a:r>
              <a:rPr lang="en-US" sz="1400" dirty="0" smtClean="0"/>
              <a:t> </a:t>
            </a:r>
            <a:r>
              <a:rPr lang="en-US" sz="1400" b="1" dirty="0" err="1" smtClean="0"/>
              <a:t>waktu</a:t>
            </a:r>
            <a:r>
              <a:rPr lang="en-US" sz="1400" dirty="0" smtClean="0"/>
              <a:t> </a:t>
            </a:r>
            <a:r>
              <a:rPr lang="en-US" sz="1400" dirty="0" err="1" smtClean="0"/>
              <a:t>untuk</a:t>
            </a:r>
            <a:r>
              <a:rPr lang="en-US" sz="1400" dirty="0" smtClean="0"/>
              <a:t> </a:t>
            </a:r>
            <a:r>
              <a:rPr lang="en-US" sz="1400" b="1" dirty="0" err="1" smtClean="0"/>
              <a:t>berhubungan</a:t>
            </a:r>
            <a:r>
              <a:rPr lang="en-US" sz="1400" dirty="0" smtClean="0"/>
              <a:t> </a:t>
            </a:r>
            <a:r>
              <a:rPr lang="en-US" sz="1400" dirty="0" err="1" smtClean="0"/>
              <a:t>dengan</a:t>
            </a:r>
            <a:r>
              <a:rPr lang="en-US" sz="1400" dirty="0" smtClean="0"/>
              <a:t> </a:t>
            </a:r>
            <a:r>
              <a:rPr lang="en-US" sz="1400" b="1" dirty="0" err="1" smtClean="0"/>
              <a:t>sistem</a:t>
            </a:r>
            <a:r>
              <a:rPr lang="en-US" sz="1400" b="1" dirty="0" smtClean="0"/>
              <a:t> yang </a:t>
            </a:r>
            <a:r>
              <a:rPr lang="en-US" sz="1400" b="1" dirty="0" err="1" smtClean="0"/>
              <a:t>dibuat</a:t>
            </a:r>
            <a:r>
              <a:rPr lang="en-US" sz="1400" b="1" dirty="0" smtClean="0"/>
              <a:t> </a:t>
            </a:r>
            <a:r>
              <a:rPr lang="en-US" sz="1400" b="1" dirty="0" err="1" smtClean="0">
                <a:solidFill>
                  <a:srgbClr val="FF0000"/>
                </a:solidFill>
              </a:rPr>
              <a:t>sehingga</a:t>
            </a:r>
            <a:r>
              <a:rPr lang="en-US" sz="1400" dirty="0" smtClean="0"/>
              <a:t> </a:t>
            </a:r>
            <a:r>
              <a:rPr lang="en-US" sz="1400" b="1" dirty="0" err="1" smtClean="0"/>
              <a:t>desainer</a:t>
            </a:r>
            <a:r>
              <a:rPr lang="en-US" sz="1400" dirty="0" smtClean="0"/>
              <a:t> </a:t>
            </a:r>
            <a:r>
              <a:rPr lang="en-US" sz="1400" dirty="0" err="1" smtClean="0"/>
              <a:t>perlu</a:t>
            </a:r>
            <a:r>
              <a:rPr lang="en-US" sz="1400" dirty="0" smtClean="0"/>
              <a:t> </a:t>
            </a:r>
            <a:r>
              <a:rPr lang="en-US" sz="1400" b="1" dirty="0" err="1" smtClean="0"/>
              <a:t>memperhatikan</a:t>
            </a:r>
            <a:r>
              <a:rPr lang="en-US" sz="1400" dirty="0" smtClean="0"/>
              <a:t> </a:t>
            </a:r>
            <a:r>
              <a:rPr lang="en-US" sz="1400" b="1" dirty="0" err="1" smtClean="0"/>
              <a:t>pola-pola</a:t>
            </a:r>
            <a:r>
              <a:rPr lang="en-US" sz="1400" dirty="0" smtClean="0"/>
              <a:t> </a:t>
            </a:r>
            <a:r>
              <a:rPr lang="en-US" sz="1400" b="1" dirty="0" err="1" smtClean="0"/>
              <a:t>interaksi</a:t>
            </a:r>
            <a:r>
              <a:rPr lang="en-US" sz="1400" dirty="0" smtClean="0"/>
              <a:t> yang </a:t>
            </a:r>
            <a:r>
              <a:rPr lang="en-US" sz="1400" dirty="0" err="1" smtClean="0"/>
              <a:t>cocok</a:t>
            </a:r>
            <a:r>
              <a:rPr lang="en-US" sz="1400" dirty="0" smtClean="0"/>
              <a:t> </a:t>
            </a:r>
            <a:r>
              <a:rPr lang="en-US" sz="1400" b="1" dirty="0" err="1" smtClean="0"/>
              <a:t>untuk</a:t>
            </a:r>
            <a:r>
              <a:rPr lang="en-US" sz="1400" dirty="0" smtClean="0"/>
              <a:t> </a:t>
            </a:r>
            <a:r>
              <a:rPr lang="en-US" sz="1400" b="1" dirty="0" err="1" smtClean="0"/>
              <a:t>pengguna</a:t>
            </a:r>
            <a:r>
              <a:rPr lang="en-US" sz="1400" dirty="0" smtClean="0"/>
              <a:t>. </a:t>
            </a:r>
          </a:p>
          <a:p>
            <a:pPr marL="804863" lvl="2" indent="-263525" algn="just" eaLnBrk="1" hangingPunct="1">
              <a:buFont typeface="Calibri Light" panose="020F0302020204030204" pitchFamily="34" charset="0"/>
              <a:buAutoNum type="alphaLcPeriod"/>
            </a:pPr>
            <a:r>
              <a:rPr lang="en-US" sz="1400" b="1" dirty="0" err="1" smtClean="0"/>
              <a:t>Sistem</a:t>
            </a:r>
            <a:r>
              <a:rPr lang="en-US" sz="1400" dirty="0" smtClean="0"/>
              <a:t> yang </a:t>
            </a:r>
            <a:r>
              <a:rPr lang="en-US" sz="1400" dirty="0" err="1" smtClean="0"/>
              <a:t>sama</a:t>
            </a:r>
            <a:r>
              <a:rPr lang="en-US" sz="1400" dirty="0" smtClean="0"/>
              <a:t> </a:t>
            </a:r>
            <a:r>
              <a:rPr lang="en-US" sz="1400" b="1" dirty="0" err="1" smtClean="0"/>
              <a:t>belum</a:t>
            </a:r>
            <a:r>
              <a:rPr lang="en-US" sz="1400" b="1" dirty="0" smtClean="0"/>
              <a:t> </a:t>
            </a:r>
            <a:r>
              <a:rPr lang="en-US" sz="1400" b="1" dirty="0" err="1" smtClean="0"/>
              <a:t>tentu</a:t>
            </a:r>
            <a:r>
              <a:rPr lang="en-US" sz="1400" b="1" dirty="0" smtClean="0"/>
              <a:t> </a:t>
            </a:r>
            <a:r>
              <a:rPr lang="en-US" sz="1400" b="1" dirty="0" err="1" smtClean="0"/>
              <a:t>memberikan</a:t>
            </a:r>
            <a:r>
              <a:rPr lang="en-US" sz="1400" b="1" dirty="0" smtClean="0"/>
              <a:t> </a:t>
            </a:r>
            <a:r>
              <a:rPr lang="en-US" sz="1400" b="1" dirty="0" err="1" smtClean="0"/>
              <a:t>efek</a:t>
            </a:r>
            <a:r>
              <a:rPr lang="en-US" sz="1400" b="1" dirty="0" smtClean="0"/>
              <a:t> </a:t>
            </a:r>
            <a:r>
              <a:rPr lang="en-US" sz="1400" dirty="0" smtClean="0"/>
              <a:t>yang </a:t>
            </a:r>
            <a:r>
              <a:rPr lang="en-US" sz="1400" dirty="0" err="1" smtClean="0"/>
              <a:t>sama</a:t>
            </a:r>
            <a:r>
              <a:rPr lang="en-US" sz="1400" dirty="0" smtClean="0"/>
              <a:t> </a:t>
            </a:r>
            <a:r>
              <a:rPr lang="en-US" sz="1400" b="1" dirty="0" err="1" smtClean="0"/>
              <a:t>pada</a:t>
            </a:r>
            <a:r>
              <a:rPr lang="en-US" sz="1400" b="1" dirty="0" smtClean="0"/>
              <a:t> </a:t>
            </a:r>
            <a:r>
              <a:rPr lang="en-US" sz="1400" b="1" dirty="0" err="1" smtClean="0"/>
              <a:t>pengguna</a:t>
            </a:r>
            <a:r>
              <a:rPr lang="en-US" sz="1400" dirty="0" smtClean="0"/>
              <a:t>. </a:t>
            </a:r>
            <a:r>
              <a:rPr lang="en-US" sz="1400" dirty="0" err="1" smtClean="0"/>
              <a:t>Dala</a:t>
            </a:r>
            <a:r>
              <a:rPr lang="en-US" sz="1400" dirty="0" smtClean="0"/>
              <a:t> </a:t>
            </a:r>
            <a:r>
              <a:rPr lang="en-US" sz="1400" dirty="0" err="1" smtClean="0"/>
              <a:t>hal</a:t>
            </a:r>
            <a:r>
              <a:rPr lang="en-US" sz="1400" dirty="0" smtClean="0"/>
              <a:t> </a:t>
            </a:r>
            <a:r>
              <a:rPr lang="en-US" sz="1400" dirty="0" err="1" smtClean="0"/>
              <a:t>ini</a:t>
            </a:r>
            <a:r>
              <a:rPr lang="en-US" sz="1400" dirty="0" smtClean="0"/>
              <a:t> </a:t>
            </a:r>
            <a:r>
              <a:rPr lang="en-US" sz="1400" b="1" dirty="0" err="1" smtClean="0"/>
              <a:t>desainer</a:t>
            </a:r>
            <a:r>
              <a:rPr lang="en-US" sz="1400" b="1" dirty="0" smtClean="0"/>
              <a:t> </a:t>
            </a:r>
            <a:r>
              <a:rPr lang="en-US" sz="1400" b="1" dirty="0" err="1" smtClean="0"/>
              <a:t>perlu</a:t>
            </a:r>
            <a:r>
              <a:rPr lang="en-US" sz="1400" b="1" dirty="0" smtClean="0"/>
              <a:t> </a:t>
            </a:r>
            <a:r>
              <a:rPr lang="en-US" sz="1400" b="1" dirty="0" err="1" smtClean="0"/>
              <a:t>benar-benar</a:t>
            </a:r>
            <a:r>
              <a:rPr lang="en-US" sz="1400" b="1" dirty="0" smtClean="0"/>
              <a:t> </a:t>
            </a:r>
            <a:r>
              <a:rPr lang="en-US" sz="1400" b="1" dirty="0" err="1" smtClean="0"/>
              <a:t>memahami</a:t>
            </a:r>
            <a:r>
              <a:rPr lang="en-US" sz="1400" b="1" dirty="0" smtClean="0"/>
              <a:t> </a:t>
            </a:r>
            <a:r>
              <a:rPr lang="en-US" sz="1400" b="1" dirty="0" err="1" smtClean="0"/>
              <a:t>karakter</a:t>
            </a:r>
            <a:r>
              <a:rPr lang="en-US" sz="1400" b="1" dirty="0" smtClean="0"/>
              <a:t> </a:t>
            </a:r>
            <a:r>
              <a:rPr lang="en-US" sz="1400" b="1" dirty="0" err="1" smtClean="0"/>
              <a:t>pengguna</a:t>
            </a:r>
            <a:r>
              <a:rPr lang="en-US" sz="1400" dirty="0" smtClean="0"/>
              <a:t>.</a:t>
            </a:r>
          </a:p>
        </p:txBody>
      </p:sp>
    </p:spTree>
    <p:extLst>
      <p:ext uri="{BB962C8B-B14F-4D97-AF65-F5344CB8AC3E}">
        <p14:creationId xmlns:p14="http://schemas.microsoft.com/office/powerpoint/2010/main" val="213658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1" end="1"/>
                                            </p:txEl>
                                          </p:spTgt>
                                        </p:tgtEl>
                                        <p:attrNameLst>
                                          <p:attrName>style.visibility</p:attrName>
                                        </p:attrNameLst>
                                      </p:cBhvr>
                                      <p:to>
                                        <p:strVal val="visible"/>
                                      </p:to>
                                    </p:set>
                                    <p:animEffect transition="in" filter="fade">
                                      <p:cBhvr>
                                        <p:cTn id="14" dur="1000"/>
                                        <p:tgtEl>
                                          <p:spTgt spid="15363">
                                            <p:txEl>
                                              <p:pRg st="1" end="1"/>
                                            </p:txEl>
                                          </p:spTgt>
                                        </p:tgtEl>
                                      </p:cBhvr>
                                    </p:animEffect>
                                    <p:anim calcmode="lin" valueType="num">
                                      <p:cBhvr>
                                        <p:cTn id="15"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fade">
                                      <p:cBhvr>
                                        <p:cTn id="19" dur="1000"/>
                                        <p:tgtEl>
                                          <p:spTgt spid="15363">
                                            <p:txEl>
                                              <p:pRg st="2" end="2"/>
                                            </p:txEl>
                                          </p:spTgt>
                                        </p:tgtEl>
                                      </p:cBhvr>
                                    </p:animEffect>
                                    <p:anim calcmode="lin" valueType="num">
                                      <p:cBhvr>
                                        <p:cTn id="20"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anim calcmode="lin" valueType="num">
                                      <p:cBhvr>
                                        <p:cTn id="25"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Effect transition="in" filter="fade">
                                      <p:cBhvr>
                                        <p:cTn id="31" dur="1000"/>
                                        <p:tgtEl>
                                          <p:spTgt spid="15363">
                                            <p:txEl>
                                              <p:pRg st="4" end="4"/>
                                            </p:txEl>
                                          </p:spTgt>
                                        </p:tgtEl>
                                      </p:cBhvr>
                                    </p:animEffect>
                                    <p:anim calcmode="lin" valueType="num">
                                      <p:cBhvr>
                                        <p:cTn id="32"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536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363">
                                            <p:txEl>
                                              <p:pRg st="5" end="5"/>
                                            </p:txEl>
                                          </p:spTgt>
                                        </p:tgtEl>
                                        <p:attrNameLst>
                                          <p:attrName>style.visibility</p:attrName>
                                        </p:attrNameLst>
                                      </p:cBhvr>
                                      <p:to>
                                        <p:strVal val="visible"/>
                                      </p:to>
                                    </p:set>
                                    <p:animEffect transition="in" filter="fade">
                                      <p:cBhvr>
                                        <p:cTn id="36" dur="1000"/>
                                        <p:tgtEl>
                                          <p:spTgt spid="15363">
                                            <p:txEl>
                                              <p:pRg st="5" end="5"/>
                                            </p:txEl>
                                          </p:spTgt>
                                        </p:tgtEl>
                                      </p:cBhvr>
                                    </p:animEffect>
                                    <p:anim calcmode="lin" valueType="num">
                                      <p:cBhvr>
                                        <p:cTn id="37"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536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363">
                                            <p:txEl>
                                              <p:pRg st="6" end="6"/>
                                            </p:txEl>
                                          </p:spTgt>
                                        </p:tgtEl>
                                        <p:attrNameLst>
                                          <p:attrName>style.visibility</p:attrName>
                                        </p:attrNameLst>
                                      </p:cBhvr>
                                      <p:to>
                                        <p:strVal val="visible"/>
                                      </p:to>
                                    </p:set>
                                    <p:animEffect transition="in" filter="fade">
                                      <p:cBhvr>
                                        <p:cTn id="41" dur="1000"/>
                                        <p:tgtEl>
                                          <p:spTgt spid="15363">
                                            <p:txEl>
                                              <p:pRg st="6" end="6"/>
                                            </p:txEl>
                                          </p:spTgt>
                                        </p:tgtEl>
                                      </p:cBhvr>
                                    </p:animEffect>
                                    <p:anim calcmode="lin" valueType="num">
                                      <p:cBhvr>
                                        <p:cTn id="42"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363">
                                            <p:txEl>
                                              <p:pRg st="7" end="7"/>
                                            </p:txEl>
                                          </p:spTgt>
                                        </p:tgtEl>
                                        <p:attrNameLst>
                                          <p:attrName>style.visibility</p:attrName>
                                        </p:attrNameLst>
                                      </p:cBhvr>
                                      <p:to>
                                        <p:strVal val="visible"/>
                                      </p:to>
                                    </p:set>
                                    <p:animEffect transition="in" filter="fade">
                                      <p:cBhvr>
                                        <p:cTn id="48" dur="1000"/>
                                        <p:tgtEl>
                                          <p:spTgt spid="15363">
                                            <p:txEl>
                                              <p:pRg st="7" end="7"/>
                                            </p:txEl>
                                          </p:spTgt>
                                        </p:tgtEl>
                                      </p:cBhvr>
                                    </p:animEffect>
                                    <p:anim calcmode="lin" valueType="num">
                                      <p:cBhvr>
                                        <p:cTn id="49" dur="10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536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363">
                                            <p:txEl>
                                              <p:pRg st="8" end="8"/>
                                            </p:txEl>
                                          </p:spTgt>
                                        </p:tgtEl>
                                        <p:attrNameLst>
                                          <p:attrName>style.visibility</p:attrName>
                                        </p:attrNameLst>
                                      </p:cBhvr>
                                      <p:to>
                                        <p:strVal val="visible"/>
                                      </p:to>
                                    </p:set>
                                    <p:animEffect transition="in" filter="fade">
                                      <p:cBhvr>
                                        <p:cTn id="53" dur="1000"/>
                                        <p:tgtEl>
                                          <p:spTgt spid="15363">
                                            <p:txEl>
                                              <p:pRg st="8" end="8"/>
                                            </p:txEl>
                                          </p:spTgt>
                                        </p:tgtEl>
                                      </p:cBhvr>
                                    </p:animEffect>
                                    <p:anim calcmode="lin" valueType="num">
                                      <p:cBhvr>
                                        <p:cTn id="54" dur="10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1536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5363">
                                            <p:txEl>
                                              <p:pRg st="9" end="9"/>
                                            </p:txEl>
                                          </p:spTgt>
                                        </p:tgtEl>
                                        <p:attrNameLst>
                                          <p:attrName>style.visibility</p:attrName>
                                        </p:attrNameLst>
                                      </p:cBhvr>
                                      <p:to>
                                        <p:strVal val="visible"/>
                                      </p:to>
                                    </p:set>
                                    <p:animEffect transition="in" filter="fade">
                                      <p:cBhvr>
                                        <p:cTn id="58" dur="1000"/>
                                        <p:tgtEl>
                                          <p:spTgt spid="15363">
                                            <p:txEl>
                                              <p:pRg st="9" end="9"/>
                                            </p:txEl>
                                          </p:spTgt>
                                        </p:tgtEl>
                                      </p:cBhvr>
                                    </p:animEffect>
                                    <p:anim calcmode="lin" valueType="num">
                                      <p:cBhvr>
                                        <p:cTn id="59" dur="1000" fill="hold"/>
                                        <p:tgtEl>
                                          <p:spTgt spid="1536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1536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b="1" smtClean="0"/>
              <a:t>Cognitive Ergonomics dan Human Computer Interaction</a:t>
            </a:r>
            <a:r>
              <a:rPr lang="en-US" sz="4000" smtClean="0"/>
              <a:t> (IMK)</a:t>
            </a:r>
          </a:p>
        </p:txBody>
      </p:sp>
      <p:sp>
        <p:nvSpPr>
          <p:cNvPr id="16387" name="Content Placeholder 2"/>
          <p:cNvSpPr>
            <a:spLocks noGrp="1"/>
          </p:cNvSpPr>
          <p:nvPr>
            <p:ph idx="1"/>
          </p:nvPr>
        </p:nvSpPr>
        <p:spPr>
          <a:xfrm>
            <a:off x="628650" y="2079625"/>
            <a:ext cx="7886700" cy="4351338"/>
          </a:xfrm>
        </p:spPr>
        <p:txBody>
          <a:bodyPr/>
          <a:lstStyle/>
          <a:p>
            <a:pPr algn="just" eaLnBrk="1" hangingPunct="1"/>
            <a:r>
              <a:rPr lang="en-US" sz="2400" b="1" dirty="0" err="1" smtClean="0"/>
              <a:t>Faktor</a:t>
            </a:r>
            <a:r>
              <a:rPr lang="en-US" sz="2400" b="1" dirty="0" smtClean="0"/>
              <a:t> </a:t>
            </a:r>
            <a:r>
              <a:rPr lang="en-US" sz="2400" b="1" dirty="0" err="1" smtClean="0"/>
              <a:t>kenyamanan</a:t>
            </a:r>
            <a:r>
              <a:rPr lang="en-US" sz="2400" dirty="0" smtClean="0"/>
              <a:t>, </a:t>
            </a:r>
            <a:r>
              <a:rPr lang="en-US" sz="2400" dirty="0" err="1" smtClean="0"/>
              <a:t>dalam</a:t>
            </a:r>
            <a:r>
              <a:rPr lang="en-US" sz="2400" dirty="0" smtClean="0"/>
              <a:t> </a:t>
            </a:r>
            <a:r>
              <a:rPr lang="en-US" sz="2400" b="1" dirty="0" err="1" smtClean="0"/>
              <a:t>istilah</a:t>
            </a:r>
            <a:r>
              <a:rPr lang="en-US" sz="2400" b="1" dirty="0" smtClean="0"/>
              <a:t> </a:t>
            </a:r>
            <a:r>
              <a:rPr lang="en-US" sz="2400" b="1" dirty="0" err="1" smtClean="0"/>
              <a:t>teknis</a:t>
            </a:r>
            <a:r>
              <a:rPr lang="en-US" sz="2400" b="1" dirty="0" smtClean="0"/>
              <a:t> </a:t>
            </a:r>
            <a:r>
              <a:rPr lang="en-US" sz="2400" dirty="0" err="1" smtClean="0"/>
              <a:t>disebut</a:t>
            </a:r>
            <a:r>
              <a:rPr lang="en-US" sz="2400" dirty="0" smtClean="0"/>
              <a:t> </a:t>
            </a:r>
            <a:r>
              <a:rPr lang="en-US" sz="2400" b="1" dirty="0" err="1" smtClean="0"/>
              <a:t>ergonomik</a:t>
            </a:r>
            <a:r>
              <a:rPr lang="en-US" sz="2400" dirty="0" smtClean="0"/>
              <a:t>, </a:t>
            </a:r>
            <a:r>
              <a:rPr lang="en-US" sz="2400" dirty="0" err="1" smtClean="0"/>
              <a:t>dalam</a:t>
            </a:r>
            <a:r>
              <a:rPr lang="en-US" sz="2400" dirty="0" smtClean="0"/>
              <a:t> </a:t>
            </a:r>
            <a:r>
              <a:rPr lang="en-US" sz="2400" b="1" dirty="0" err="1" smtClean="0"/>
              <a:t>bidang</a:t>
            </a:r>
            <a:r>
              <a:rPr lang="en-US" sz="2400" b="1" dirty="0" smtClean="0"/>
              <a:t> </a:t>
            </a:r>
            <a:r>
              <a:rPr lang="en-US" sz="2400" b="1" dirty="0" err="1" smtClean="0"/>
              <a:t>apapun</a:t>
            </a:r>
            <a:r>
              <a:rPr lang="en-US" sz="2400" b="1" dirty="0" smtClean="0"/>
              <a:t> </a:t>
            </a:r>
            <a:r>
              <a:rPr lang="en-US" sz="2400" dirty="0" err="1" smtClean="0"/>
              <a:t>mempunyai</a:t>
            </a:r>
            <a:r>
              <a:rPr lang="en-US" sz="2400" dirty="0" smtClean="0"/>
              <a:t> </a:t>
            </a:r>
            <a:r>
              <a:rPr lang="en-US" sz="2400" b="1" dirty="0" err="1" smtClean="0"/>
              <a:t>pengaruh</a:t>
            </a:r>
            <a:r>
              <a:rPr lang="en-US" sz="2400" dirty="0" smtClean="0"/>
              <a:t> yang </a:t>
            </a:r>
            <a:r>
              <a:rPr lang="en-US" sz="2400" b="1" dirty="0" err="1" smtClean="0"/>
              <a:t>nyata</a:t>
            </a:r>
            <a:r>
              <a:rPr lang="en-US" sz="2400" dirty="0" smtClean="0"/>
              <a:t> </a:t>
            </a:r>
            <a:r>
              <a:rPr lang="en-US" sz="2400" dirty="0" err="1" smtClean="0"/>
              <a:t>dalam</a:t>
            </a:r>
            <a:r>
              <a:rPr lang="en-US" sz="2400" dirty="0" smtClean="0"/>
              <a:t> </a:t>
            </a:r>
            <a:r>
              <a:rPr lang="en-US" sz="2400" b="1" dirty="0" err="1" smtClean="0"/>
              <a:t>peningkatan</a:t>
            </a:r>
            <a:r>
              <a:rPr lang="en-US" sz="2400" dirty="0" smtClean="0"/>
              <a:t> </a:t>
            </a:r>
            <a:r>
              <a:rPr lang="en-US" sz="2400" dirty="0" err="1" smtClean="0"/>
              <a:t>maupun</a:t>
            </a:r>
            <a:r>
              <a:rPr lang="en-US" sz="2400" dirty="0" smtClean="0"/>
              <a:t> </a:t>
            </a:r>
            <a:r>
              <a:rPr lang="en-US" sz="2400" b="1" dirty="0" err="1" smtClean="0"/>
              <a:t>penurunan</a:t>
            </a:r>
            <a:r>
              <a:rPr lang="en-US" sz="2400" b="1" dirty="0" smtClean="0"/>
              <a:t> </a:t>
            </a:r>
            <a:r>
              <a:rPr lang="en-US" sz="2400" b="1" dirty="0" err="1" smtClean="0"/>
              <a:t>efisiensi</a:t>
            </a:r>
            <a:r>
              <a:rPr lang="en-US" sz="2400" b="1" dirty="0" smtClean="0"/>
              <a:t> </a:t>
            </a:r>
            <a:r>
              <a:rPr lang="en-US" sz="2400" b="1" dirty="0" err="1" smtClean="0"/>
              <a:t>dan</a:t>
            </a:r>
            <a:r>
              <a:rPr lang="en-US" sz="2400" b="1" dirty="0" smtClean="0"/>
              <a:t> </a:t>
            </a:r>
            <a:r>
              <a:rPr lang="en-US" sz="2400" b="1" dirty="0" err="1" smtClean="0"/>
              <a:t>efektifitas</a:t>
            </a:r>
            <a:r>
              <a:rPr lang="en-US" sz="2400" b="1" dirty="0" smtClean="0"/>
              <a:t> </a:t>
            </a:r>
            <a:r>
              <a:rPr lang="en-US" sz="2400" b="1" dirty="0" err="1" smtClean="0"/>
              <a:t>kerja</a:t>
            </a:r>
            <a:r>
              <a:rPr lang="en-US" sz="2400" dirty="0" smtClean="0"/>
              <a:t>.</a:t>
            </a:r>
          </a:p>
          <a:p>
            <a:pPr algn="just" eaLnBrk="1" hangingPunct="1"/>
            <a:r>
              <a:rPr lang="en-US" sz="2400" b="1" dirty="0" smtClean="0"/>
              <a:t>Ergonomics</a:t>
            </a:r>
            <a:r>
              <a:rPr lang="en-US" sz="2400" dirty="0" smtClean="0"/>
              <a:t> </a:t>
            </a:r>
            <a:r>
              <a:rPr lang="en-US" sz="2400" dirty="0" err="1" smtClean="0"/>
              <a:t>bertujuan</a:t>
            </a:r>
            <a:r>
              <a:rPr lang="en-US" sz="2400" dirty="0" smtClean="0"/>
              <a:t> </a:t>
            </a:r>
            <a:r>
              <a:rPr lang="en-US" sz="2400" dirty="0" err="1" smtClean="0"/>
              <a:t>untuk</a:t>
            </a:r>
            <a:r>
              <a:rPr lang="en-US" sz="2400" dirty="0" smtClean="0"/>
              <a:t> </a:t>
            </a:r>
            <a:r>
              <a:rPr lang="en-US" sz="2400" b="1" dirty="0" err="1" smtClean="0"/>
              <a:t>mengoptimisasikan</a:t>
            </a:r>
            <a:r>
              <a:rPr lang="en-US" sz="2400" b="1" dirty="0" smtClean="0"/>
              <a:t/>
            </a:r>
            <a:br>
              <a:rPr lang="en-US" sz="2400" b="1" dirty="0" smtClean="0"/>
            </a:br>
            <a:r>
              <a:rPr lang="en-US" sz="2400" b="1" dirty="0" err="1" smtClean="0"/>
              <a:t>hubungan</a:t>
            </a:r>
            <a:r>
              <a:rPr lang="en-US" sz="2400" b="1" dirty="0" smtClean="0"/>
              <a:t> </a:t>
            </a:r>
            <a:r>
              <a:rPr lang="en-US" sz="2400" b="1" dirty="0" err="1" smtClean="0"/>
              <a:t>antara</a:t>
            </a:r>
            <a:r>
              <a:rPr lang="en-US" sz="2400" b="1" dirty="0" smtClean="0"/>
              <a:t> </a:t>
            </a:r>
            <a:r>
              <a:rPr lang="en-US" sz="2400" b="1" dirty="0" err="1" smtClean="0"/>
              <a:t>manusia</a:t>
            </a:r>
            <a:r>
              <a:rPr lang="en-US" sz="2400" b="1" dirty="0" smtClean="0"/>
              <a:t> </a:t>
            </a:r>
            <a:r>
              <a:rPr lang="en-US" sz="2400" b="1" dirty="0" err="1" smtClean="0"/>
              <a:t>dan</a:t>
            </a:r>
            <a:r>
              <a:rPr lang="en-US" sz="2400" b="1" dirty="0" smtClean="0"/>
              <a:t> </a:t>
            </a:r>
            <a:r>
              <a:rPr lang="en-US" sz="2400" b="1" dirty="0" err="1" smtClean="0"/>
              <a:t>pekerjaannya</a:t>
            </a:r>
            <a:r>
              <a:rPr lang="en-US" sz="2400" dirty="0" smtClean="0"/>
              <a:t>.</a:t>
            </a:r>
          </a:p>
          <a:p>
            <a:pPr algn="just" eaLnBrk="1" hangingPunct="1"/>
            <a:r>
              <a:rPr lang="en-US" sz="2400" b="1" dirty="0" err="1" smtClean="0"/>
              <a:t>Dalam</a:t>
            </a:r>
            <a:r>
              <a:rPr lang="en-US" sz="2400" b="1" dirty="0" smtClean="0"/>
              <a:t> </a:t>
            </a:r>
            <a:r>
              <a:rPr lang="en-US" sz="2400" b="1" dirty="0" err="1" smtClean="0"/>
              <a:t>pemakaian</a:t>
            </a:r>
            <a:r>
              <a:rPr lang="en-US" sz="2400" b="1" dirty="0" smtClean="0"/>
              <a:t> </a:t>
            </a:r>
            <a:r>
              <a:rPr lang="en-US" sz="2400" b="1" dirty="0" err="1" smtClean="0"/>
              <a:t>komputer</a:t>
            </a:r>
            <a:r>
              <a:rPr lang="en-US" sz="2400" b="1" dirty="0" smtClean="0"/>
              <a:t> </a:t>
            </a:r>
            <a:r>
              <a:rPr lang="en-US" sz="2400" b="1" dirty="0" err="1" smtClean="0"/>
              <a:t>lingkungan</a:t>
            </a:r>
            <a:r>
              <a:rPr lang="en-US" sz="2400" b="1" dirty="0" smtClean="0"/>
              <a:t> </a:t>
            </a:r>
            <a:r>
              <a:rPr lang="en-US" sz="2400" b="1" dirty="0" err="1" smtClean="0"/>
              <a:t>fisik</a:t>
            </a:r>
            <a:r>
              <a:rPr lang="en-US" sz="2400" b="1" dirty="0" smtClean="0"/>
              <a:t> </a:t>
            </a:r>
            <a:r>
              <a:rPr lang="en-US" sz="2400" b="1" dirty="0" err="1" smtClean="0"/>
              <a:t>tempat</a:t>
            </a:r>
            <a:r>
              <a:rPr lang="en-US" sz="2400" dirty="0" smtClean="0"/>
              <a:t> </a:t>
            </a:r>
            <a:r>
              <a:rPr lang="en-US" sz="2400" b="1" dirty="0" err="1" smtClean="0"/>
              <a:t>pengguna</a:t>
            </a:r>
            <a:r>
              <a:rPr lang="en-US" sz="2400" dirty="0" smtClean="0"/>
              <a:t> </a:t>
            </a:r>
            <a:r>
              <a:rPr lang="en-US" sz="2400" dirty="0" err="1" smtClean="0"/>
              <a:t>aktivitas</a:t>
            </a:r>
            <a:r>
              <a:rPr lang="en-US" sz="2400" dirty="0" smtClean="0"/>
              <a:t> </a:t>
            </a:r>
            <a:r>
              <a:rPr lang="en-US" sz="2400" b="1" dirty="0" err="1" smtClean="0"/>
              <a:t>berpengaruh</a:t>
            </a:r>
            <a:r>
              <a:rPr lang="en-US" sz="2400" b="1" dirty="0" smtClean="0"/>
              <a:t> significant </a:t>
            </a:r>
            <a:r>
              <a:rPr lang="en-US" sz="2400" dirty="0" err="1" smtClean="0"/>
              <a:t>dalam</a:t>
            </a:r>
            <a:r>
              <a:rPr lang="en-US" sz="2400" dirty="0" smtClean="0"/>
              <a:t> IMK.</a:t>
            </a:r>
          </a:p>
          <a:p>
            <a:pPr algn="just" eaLnBrk="1" hangingPunct="1"/>
            <a:r>
              <a:rPr lang="en-US" sz="2400" dirty="0" err="1" smtClean="0"/>
              <a:t>Harus</a:t>
            </a:r>
            <a:r>
              <a:rPr lang="en-US" sz="2400" dirty="0" smtClean="0"/>
              <a:t> </a:t>
            </a:r>
            <a:r>
              <a:rPr lang="en-US" sz="2400" b="1" dirty="0" err="1" smtClean="0"/>
              <a:t>lingkungan</a:t>
            </a:r>
            <a:r>
              <a:rPr lang="en-US" sz="2400" b="1" dirty="0" smtClean="0"/>
              <a:t> </a:t>
            </a:r>
            <a:r>
              <a:rPr lang="en-US" sz="2400" b="1" dirty="0" err="1" smtClean="0"/>
              <a:t>kerja</a:t>
            </a:r>
            <a:r>
              <a:rPr lang="en-US" sz="2400" b="1" dirty="0" smtClean="0"/>
              <a:t> </a:t>
            </a:r>
            <a:r>
              <a:rPr lang="en-US" sz="2400" b="1" dirty="0" err="1" smtClean="0"/>
              <a:t>fisik</a:t>
            </a:r>
            <a:r>
              <a:rPr lang="en-US" sz="2400" b="1" dirty="0" smtClean="0"/>
              <a:t> yang </a:t>
            </a:r>
            <a:r>
              <a:rPr lang="en-US" sz="2400" b="1" dirty="0" err="1" smtClean="0"/>
              <a:t>jelek</a:t>
            </a:r>
            <a:r>
              <a:rPr lang="en-US" sz="2400" b="1" dirty="0" smtClean="0"/>
              <a:t> </a:t>
            </a:r>
            <a:r>
              <a:rPr lang="en-US" sz="2400" dirty="0" err="1" smtClean="0"/>
              <a:t>akan</a:t>
            </a:r>
            <a:r>
              <a:rPr lang="en-US" sz="2400" dirty="0" smtClean="0"/>
              <a:t> </a:t>
            </a:r>
            <a:r>
              <a:rPr lang="en-US" sz="2400" b="1" dirty="0" err="1" smtClean="0"/>
              <a:t>mempengaruhi</a:t>
            </a:r>
            <a:r>
              <a:rPr lang="en-US" sz="2400" b="1" dirty="0" smtClean="0"/>
              <a:t> </a:t>
            </a:r>
            <a:r>
              <a:rPr lang="en-US" sz="2400" b="1" dirty="0" err="1" smtClean="0"/>
              <a:t>kinerja</a:t>
            </a:r>
            <a:r>
              <a:rPr lang="en-US" sz="2400" b="1" dirty="0" smtClean="0"/>
              <a:t> </a:t>
            </a:r>
            <a:r>
              <a:rPr lang="en-US" sz="2400" b="1" dirty="0" err="1" smtClean="0"/>
              <a:t>karyawan</a:t>
            </a:r>
            <a:r>
              <a:rPr lang="en-US" sz="2400" dirty="0" smtClean="0"/>
              <a:t>.</a:t>
            </a:r>
          </a:p>
        </p:txBody>
      </p:sp>
    </p:spTree>
    <p:extLst>
      <p:ext uri="{BB962C8B-B14F-4D97-AF65-F5344CB8AC3E}">
        <p14:creationId xmlns:p14="http://schemas.microsoft.com/office/powerpoint/2010/main" val="18849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7">
                                            <p:txEl>
                                              <p:pRg st="1" end="1"/>
                                            </p:txEl>
                                          </p:spTgt>
                                        </p:tgtEl>
                                        <p:attrNameLst>
                                          <p:attrName>style.visibility</p:attrName>
                                        </p:attrNameLst>
                                      </p:cBhvr>
                                      <p:to>
                                        <p:strVal val="visible"/>
                                      </p:to>
                                    </p:set>
                                    <p:animEffect transition="in" filter="fade">
                                      <p:cBhvr>
                                        <p:cTn id="14" dur="1000"/>
                                        <p:tgtEl>
                                          <p:spTgt spid="16387">
                                            <p:txEl>
                                              <p:pRg st="1" end="1"/>
                                            </p:txEl>
                                          </p:spTgt>
                                        </p:tgtEl>
                                      </p:cBhvr>
                                    </p:animEffect>
                                    <p:anim calcmode="lin" valueType="num">
                                      <p:cBhvr>
                                        <p:cTn id="15"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387">
                                            <p:txEl>
                                              <p:pRg st="2" end="2"/>
                                            </p:txEl>
                                          </p:spTgt>
                                        </p:tgtEl>
                                        <p:attrNameLst>
                                          <p:attrName>style.visibility</p:attrName>
                                        </p:attrNameLst>
                                      </p:cBhvr>
                                      <p:to>
                                        <p:strVal val="visible"/>
                                      </p:to>
                                    </p:set>
                                    <p:animEffect transition="in" filter="fade">
                                      <p:cBhvr>
                                        <p:cTn id="21" dur="1000"/>
                                        <p:tgtEl>
                                          <p:spTgt spid="16387">
                                            <p:txEl>
                                              <p:pRg st="2" end="2"/>
                                            </p:txEl>
                                          </p:spTgt>
                                        </p:tgtEl>
                                      </p:cBhvr>
                                    </p:animEffect>
                                    <p:anim calcmode="lin" valueType="num">
                                      <p:cBhvr>
                                        <p:cTn id="22"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387">
                                            <p:txEl>
                                              <p:pRg st="3" end="3"/>
                                            </p:txEl>
                                          </p:spTgt>
                                        </p:tgtEl>
                                        <p:attrNameLst>
                                          <p:attrName>style.visibility</p:attrName>
                                        </p:attrNameLst>
                                      </p:cBhvr>
                                      <p:to>
                                        <p:strVal val="visible"/>
                                      </p:to>
                                    </p:set>
                                    <p:animEffect transition="in" filter="fade">
                                      <p:cBhvr>
                                        <p:cTn id="28" dur="1000"/>
                                        <p:tgtEl>
                                          <p:spTgt spid="16387">
                                            <p:txEl>
                                              <p:pRg st="3" end="3"/>
                                            </p:txEl>
                                          </p:spTgt>
                                        </p:tgtEl>
                                      </p:cBhvr>
                                    </p:animEffect>
                                    <p:anim calcmode="lin" valueType="num">
                                      <p:cBhvr>
                                        <p:cTn id="29"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63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just" eaLnBrk="1" hangingPunct="1"/>
            <a:r>
              <a:rPr lang="en-US" sz="4000" dirty="0" err="1" smtClean="0"/>
              <a:t>Aspek</a:t>
            </a:r>
            <a:r>
              <a:rPr lang="en-US" sz="4000" dirty="0" smtClean="0"/>
              <a:t> </a:t>
            </a:r>
            <a:r>
              <a:rPr lang="en-US" sz="4000" dirty="0" err="1" smtClean="0"/>
              <a:t>penting</a:t>
            </a:r>
            <a:r>
              <a:rPr lang="en-US" sz="4000" dirty="0" smtClean="0"/>
              <a:t> </a:t>
            </a:r>
            <a:r>
              <a:rPr lang="en-US" sz="4000" dirty="0" err="1" smtClean="0"/>
              <a:t>dalam</a:t>
            </a:r>
            <a:r>
              <a:rPr lang="en-US" sz="4000" dirty="0" smtClean="0"/>
              <a:t> </a:t>
            </a:r>
            <a:r>
              <a:rPr lang="en-US" sz="4000" dirty="0" err="1" smtClean="0"/>
              <a:t>Menciptakan</a:t>
            </a:r>
            <a:r>
              <a:rPr lang="en-US" sz="4000" dirty="0" smtClean="0"/>
              <a:t> </a:t>
            </a:r>
            <a:r>
              <a:rPr lang="en-US" sz="4000" dirty="0" err="1" smtClean="0"/>
              <a:t>lingkungan</a:t>
            </a:r>
            <a:r>
              <a:rPr lang="en-US" sz="4000" dirty="0" smtClean="0"/>
              <a:t> </a:t>
            </a:r>
            <a:r>
              <a:rPr lang="en-US" sz="4000" dirty="0" err="1" smtClean="0"/>
              <a:t>kerja</a:t>
            </a:r>
            <a:r>
              <a:rPr lang="en-US" sz="4000" dirty="0" smtClean="0"/>
              <a:t> </a:t>
            </a:r>
            <a:r>
              <a:rPr lang="en-US" sz="4000" dirty="0" err="1" smtClean="0"/>
              <a:t>baik</a:t>
            </a:r>
            <a:r>
              <a:rPr lang="en-US" sz="4000" dirty="0" smtClean="0"/>
              <a:t> </a:t>
            </a:r>
          </a:p>
        </p:txBody>
      </p:sp>
      <p:sp>
        <p:nvSpPr>
          <p:cNvPr id="3" name="Content Placeholder 2"/>
          <p:cNvSpPr>
            <a:spLocks noGrp="1"/>
          </p:cNvSpPr>
          <p:nvPr>
            <p:ph idx="1"/>
          </p:nvPr>
        </p:nvSpPr>
        <p:spPr>
          <a:xfrm>
            <a:off x="628650" y="2138363"/>
            <a:ext cx="7886700" cy="4351337"/>
          </a:xfrm>
        </p:spPr>
        <p:txBody>
          <a:bodyPr>
            <a:normAutofit/>
          </a:bodyPr>
          <a:lstStyle/>
          <a:p>
            <a:pPr marL="514350" indent="-514350" algn="just" eaLnBrk="1" hangingPunct="1">
              <a:buFont typeface="+mj-lt"/>
              <a:buAutoNum type="arabicPeriod"/>
              <a:defRPr/>
            </a:pPr>
            <a:r>
              <a:rPr lang="en-US" sz="3200" dirty="0" err="1" smtClean="0"/>
              <a:t>Aspek</a:t>
            </a:r>
            <a:r>
              <a:rPr lang="en-US" sz="3200" dirty="0" smtClean="0"/>
              <a:t> </a:t>
            </a:r>
            <a:r>
              <a:rPr lang="en-US" sz="3200" dirty="0" err="1" smtClean="0"/>
              <a:t>Ergonomik</a:t>
            </a:r>
            <a:r>
              <a:rPr lang="en-US" sz="3200" dirty="0" smtClean="0"/>
              <a:t> Dari </a:t>
            </a:r>
            <a:r>
              <a:rPr lang="en-US" sz="3200" dirty="0" err="1" smtClean="0"/>
              <a:t>Tempat</a:t>
            </a:r>
            <a:r>
              <a:rPr lang="en-US" sz="3200" dirty="0" smtClean="0"/>
              <a:t> </a:t>
            </a:r>
            <a:r>
              <a:rPr lang="en-US" sz="3200" dirty="0" err="1" smtClean="0"/>
              <a:t>Kerja</a:t>
            </a:r>
            <a:endParaRPr lang="en-US" sz="3200" dirty="0" smtClean="0"/>
          </a:p>
          <a:p>
            <a:pPr marL="514350" indent="-514350" algn="just" eaLnBrk="1" hangingPunct="1">
              <a:buFont typeface="+mj-lt"/>
              <a:buAutoNum type="arabicPeriod"/>
              <a:defRPr/>
            </a:pPr>
            <a:r>
              <a:rPr lang="en-US" sz="3200" dirty="0" err="1" smtClean="0"/>
              <a:t>Pencahayaan</a:t>
            </a:r>
            <a:endParaRPr lang="en-US" sz="3200" dirty="0" smtClean="0"/>
          </a:p>
          <a:p>
            <a:pPr marL="514350" indent="-514350" algn="just" eaLnBrk="1" hangingPunct="1">
              <a:buFont typeface="+mj-lt"/>
              <a:buAutoNum type="arabicPeriod"/>
              <a:defRPr/>
            </a:pPr>
            <a:r>
              <a:rPr lang="en-US" sz="3200" dirty="0" err="1" smtClean="0"/>
              <a:t>Suhu</a:t>
            </a:r>
            <a:r>
              <a:rPr lang="en-US" sz="3200" dirty="0" smtClean="0"/>
              <a:t> Dan </a:t>
            </a:r>
            <a:r>
              <a:rPr lang="en-US" sz="3200" dirty="0" err="1" smtClean="0"/>
              <a:t>Kualitas</a:t>
            </a:r>
            <a:r>
              <a:rPr lang="en-US" sz="3200" dirty="0" smtClean="0"/>
              <a:t> </a:t>
            </a:r>
            <a:r>
              <a:rPr lang="en-US" sz="3200" dirty="0" err="1" smtClean="0"/>
              <a:t>Udara</a:t>
            </a:r>
            <a:endParaRPr lang="en-US" sz="3200" dirty="0" smtClean="0"/>
          </a:p>
          <a:p>
            <a:pPr marL="514350" indent="-514350" algn="just" eaLnBrk="1" hangingPunct="1">
              <a:buFont typeface="+mj-lt"/>
              <a:buAutoNum type="arabicPeriod"/>
              <a:defRPr/>
            </a:pPr>
            <a:r>
              <a:rPr lang="en-US" sz="3200" dirty="0" err="1" smtClean="0"/>
              <a:t>Gangguan</a:t>
            </a:r>
            <a:r>
              <a:rPr lang="en-US" sz="3200" dirty="0" smtClean="0"/>
              <a:t> </a:t>
            </a:r>
            <a:r>
              <a:rPr lang="en-US" sz="3200" dirty="0" err="1" smtClean="0"/>
              <a:t>Suara</a:t>
            </a:r>
            <a:endParaRPr lang="en-US" sz="3200" dirty="0" smtClean="0"/>
          </a:p>
          <a:p>
            <a:pPr marL="514350" indent="-514350" algn="just" eaLnBrk="1" hangingPunct="1">
              <a:buFont typeface="+mj-lt"/>
              <a:buAutoNum type="arabicPeriod"/>
              <a:defRPr/>
            </a:pPr>
            <a:r>
              <a:rPr lang="en-US" sz="3200" dirty="0" err="1" smtClean="0"/>
              <a:t>Kesehatan</a:t>
            </a:r>
            <a:r>
              <a:rPr lang="en-US" sz="3200" dirty="0" smtClean="0"/>
              <a:t> Dan </a:t>
            </a:r>
            <a:r>
              <a:rPr lang="en-US" sz="3200" dirty="0" err="1" smtClean="0"/>
              <a:t>Keamanan</a:t>
            </a:r>
            <a:r>
              <a:rPr lang="en-US" sz="3200" dirty="0" smtClean="0"/>
              <a:t> </a:t>
            </a:r>
            <a:r>
              <a:rPr lang="en-US" sz="3200" dirty="0" err="1" smtClean="0"/>
              <a:t>Kerja</a:t>
            </a:r>
            <a:endParaRPr lang="en-US" sz="3200" dirty="0" smtClean="0"/>
          </a:p>
          <a:p>
            <a:pPr marL="514350" indent="-514350" algn="just" eaLnBrk="1" hangingPunct="1">
              <a:buFont typeface="+mj-lt"/>
              <a:buAutoNum type="arabicPeriod"/>
              <a:defRPr/>
            </a:pPr>
            <a:r>
              <a:rPr lang="en-US" sz="3200" dirty="0" err="1" smtClean="0"/>
              <a:t>Kebiasaan</a:t>
            </a:r>
            <a:r>
              <a:rPr lang="en-US" sz="3200" dirty="0" smtClean="0"/>
              <a:t> </a:t>
            </a:r>
            <a:r>
              <a:rPr lang="en-US" sz="3200" dirty="0" err="1" smtClean="0"/>
              <a:t>Bekerja</a:t>
            </a:r>
            <a:r>
              <a:rPr lang="en-US" sz="3200" dirty="0" smtClean="0"/>
              <a:t> </a:t>
            </a:r>
          </a:p>
          <a:p>
            <a:pPr marL="0" indent="0" algn="just" eaLnBrk="1" hangingPunct="1">
              <a:buFont typeface="Arial" panose="020B0604020202020204" pitchFamily="34" charset="0"/>
              <a:buNone/>
              <a:defRPr/>
            </a:pPr>
            <a:r>
              <a:rPr lang="en-US" b="1" dirty="0" err="1"/>
              <a:t>Aspek</a:t>
            </a:r>
            <a:r>
              <a:rPr lang="en-US" b="1" dirty="0"/>
              <a:t> </a:t>
            </a:r>
            <a:r>
              <a:rPr lang="en-US" b="1" dirty="0" err="1"/>
              <a:t>tersebut</a:t>
            </a:r>
            <a:r>
              <a:rPr lang="en-US" b="1" dirty="0"/>
              <a:t> </a:t>
            </a:r>
            <a:r>
              <a:rPr lang="en-US" b="1" dirty="0" err="1" smtClean="0"/>
              <a:t>sangat</a:t>
            </a:r>
            <a:r>
              <a:rPr lang="en-US" b="1" dirty="0" smtClean="0"/>
              <a:t> </a:t>
            </a:r>
            <a:r>
              <a:rPr lang="en-US" b="1" dirty="0" err="1"/>
              <a:t>sulit</a:t>
            </a:r>
            <a:r>
              <a:rPr lang="en-US" b="1" dirty="0"/>
              <a:t> </a:t>
            </a:r>
            <a:r>
              <a:rPr lang="en-US" b="1" dirty="0" err="1"/>
              <a:t>ditentukan</a:t>
            </a:r>
            <a:r>
              <a:rPr lang="en-US" b="1" dirty="0"/>
              <a:t> </a:t>
            </a:r>
            <a:r>
              <a:rPr lang="en-US" b="1" dirty="0" err="1"/>
              <a:t>standarnya</a:t>
            </a:r>
            <a:r>
              <a:rPr lang="en-US" b="1" dirty="0"/>
              <a:t>, </a:t>
            </a:r>
            <a:r>
              <a:rPr lang="en-US" b="1" dirty="0" err="1"/>
              <a:t>karena</a:t>
            </a:r>
            <a:r>
              <a:rPr lang="en-US" b="1" dirty="0"/>
              <a:t> </a:t>
            </a:r>
            <a:r>
              <a:rPr lang="en-US" b="1" dirty="0" err="1"/>
              <a:t>sangat</a:t>
            </a:r>
            <a:r>
              <a:rPr lang="en-US" b="1" dirty="0"/>
              <a:t> </a:t>
            </a:r>
            <a:r>
              <a:rPr lang="en-US" b="1" dirty="0" err="1" smtClean="0"/>
              <a:t>bersifat</a:t>
            </a:r>
            <a:r>
              <a:rPr lang="en-US" b="1" dirty="0" smtClean="0"/>
              <a:t> </a:t>
            </a:r>
            <a:r>
              <a:rPr lang="en-US" b="1" dirty="0" err="1" smtClean="0"/>
              <a:t>subjektif</a:t>
            </a:r>
            <a:endParaRPr lang="en-US" sz="3200" b="1" dirty="0"/>
          </a:p>
        </p:txBody>
      </p:sp>
    </p:spTree>
    <p:extLst>
      <p:ext uri="{BB962C8B-B14F-4D97-AF65-F5344CB8AC3E}">
        <p14:creationId xmlns:p14="http://schemas.microsoft.com/office/powerpoint/2010/main" val="118141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514350" indent="-514350" algn="just" eaLnBrk="1" hangingPunct="1">
              <a:buFont typeface="Calibri Light" panose="020F0302020204030204" pitchFamily="34" charset="0"/>
              <a:buAutoNum type="arabicPeriod"/>
            </a:pPr>
            <a:r>
              <a:rPr lang="en-US" sz="3600" dirty="0" err="1" smtClean="0"/>
              <a:t>Aspek</a:t>
            </a:r>
            <a:r>
              <a:rPr lang="en-US" sz="3600" dirty="0" smtClean="0"/>
              <a:t> </a:t>
            </a:r>
            <a:r>
              <a:rPr lang="en-US" sz="3600" dirty="0" err="1" smtClean="0"/>
              <a:t>Ergonomik</a:t>
            </a:r>
            <a:r>
              <a:rPr lang="en-US" sz="3600" dirty="0" smtClean="0"/>
              <a:t> Dari </a:t>
            </a:r>
            <a:r>
              <a:rPr lang="en-US" sz="3600" dirty="0" err="1" smtClean="0"/>
              <a:t>Tempat</a:t>
            </a:r>
            <a:r>
              <a:rPr lang="en-US" sz="3600" dirty="0" smtClean="0"/>
              <a:t> </a:t>
            </a:r>
            <a:r>
              <a:rPr lang="en-US" sz="3600" dirty="0" err="1" smtClean="0"/>
              <a:t>Kerja</a:t>
            </a:r>
            <a:endParaRPr lang="en-US" sz="3600" dirty="0" smtClean="0"/>
          </a:p>
        </p:txBody>
      </p:sp>
      <p:sp>
        <p:nvSpPr>
          <p:cNvPr id="18435" name="Content Placeholder 2"/>
          <p:cNvSpPr>
            <a:spLocks noGrp="1"/>
          </p:cNvSpPr>
          <p:nvPr>
            <p:ph idx="1"/>
          </p:nvPr>
        </p:nvSpPr>
        <p:spPr>
          <a:xfrm>
            <a:off x="628650" y="1976717"/>
            <a:ext cx="8058150" cy="4666129"/>
          </a:xfrm>
        </p:spPr>
        <p:txBody>
          <a:bodyPr>
            <a:normAutofit lnSpcReduction="10000"/>
          </a:bodyPr>
          <a:lstStyle/>
          <a:p>
            <a:pPr algn="just" eaLnBrk="1" hangingPunct="1"/>
            <a:r>
              <a:rPr lang="en-US" sz="2300" dirty="0" err="1" smtClean="0"/>
              <a:t>Aspek</a:t>
            </a:r>
            <a:r>
              <a:rPr lang="en-US" sz="2300" dirty="0" smtClean="0"/>
              <a:t> </a:t>
            </a:r>
            <a:r>
              <a:rPr lang="en-US" sz="2300" b="1" dirty="0" err="1" smtClean="0"/>
              <a:t>ergonomik</a:t>
            </a:r>
            <a:r>
              <a:rPr lang="en-US" sz="2300" dirty="0" smtClean="0"/>
              <a:t> </a:t>
            </a:r>
            <a:r>
              <a:rPr lang="en-US" sz="2300" dirty="0" err="1" smtClean="0"/>
              <a:t>biasanya</a:t>
            </a:r>
            <a:r>
              <a:rPr lang="en-US" sz="2300" dirty="0" smtClean="0"/>
              <a:t> </a:t>
            </a:r>
            <a:r>
              <a:rPr lang="en-US" sz="2300" dirty="0" err="1" smtClean="0"/>
              <a:t>penuh</a:t>
            </a:r>
            <a:r>
              <a:rPr lang="en-US" sz="2300" dirty="0" smtClean="0"/>
              <a:t> </a:t>
            </a:r>
            <a:r>
              <a:rPr lang="en-US" sz="2300" dirty="0" err="1" smtClean="0"/>
              <a:t>dengan</a:t>
            </a:r>
            <a:r>
              <a:rPr lang="en-US" sz="2300" dirty="0" smtClean="0"/>
              <a:t> </a:t>
            </a:r>
            <a:r>
              <a:rPr lang="en-US" sz="2300" b="1" dirty="0" err="1" smtClean="0"/>
              <a:t>informasi</a:t>
            </a:r>
            <a:r>
              <a:rPr lang="en-US" sz="2300" b="1" dirty="0" smtClean="0"/>
              <a:t> </a:t>
            </a:r>
            <a:r>
              <a:rPr lang="en-US" sz="2300" b="1" dirty="0" err="1" smtClean="0"/>
              <a:t>kuantitatif</a:t>
            </a:r>
            <a:r>
              <a:rPr lang="en-US" sz="2300" b="1" dirty="0" smtClean="0"/>
              <a:t> </a:t>
            </a:r>
            <a:r>
              <a:rPr lang="en-US" sz="2300" dirty="0" smtClean="0"/>
              <a:t>(</a:t>
            </a:r>
            <a:r>
              <a:rPr lang="en-US" sz="2300" dirty="0" err="1" smtClean="0"/>
              <a:t>nilai</a:t>
            </a:r>
            <a:r>
              <a:rPr lang="en-US" sz="2300" dirty="0" smtClean="0"/>
              <a:t> yang </a:t>
            </a:r>
            <a:r>
              <a:rPr lang="en-US" sz="2300" dirty="0" err="1" smtClean="0"/>
              <a:t>dapat</a:t>
            </a:r>
            <a:r>
              <a:rPr lang="en-US" sz="2300" dirty="0" smtClean="0"/>
              <a:t> </a:t>
            </a:r>
            <a:r>
              <a:rPr lang="en-US" sz="2300" dirty="0" err="1" smtClean="0"/>
              <a:t>dihitung</a:t>
            </a:r>
            <a:r>
              <a:rPr lang="en-US" sz="2300" dirty="0" smtClean="0"/>
              <a:t>).</a:t>
            </a:r>
          </a:p>
          <a:p>
            <a:pPr algn="just" eaLnBrk="1" hangingPunct="1"/>
            <a:r>
              <a:rPr lang="en-US" sz="2300" dirty="0" err="1" smtClean="0"/>
              <a:t>Beberapa</a:t>
            </a:r>
            <a:r>
              <a:rPr lang="en-US" sz="2300" dirty="0" smtClean="0"/>
              <a:t> </a:t>
            </a:r>
            <a:r>
              <a:rPr lang="en-US" sz="2300" b="1" dirty="0" err="1" smtClean="0"/>
              <a:t>disiplin</a:t>
            </a:r>
            <a:r>
              <a:rPr lang="en-US" sz="2300" b="1" dirty="0" smtClean="0"/>
              <a:t> </a:t>
            </a:r>
            <a:r>
              <a:rPr lang="en-US" sz="2300" b="1" dirty="0" err="1" smtClean="0"/>
              <a:t>ilmu</a:t>
            </a:r>
            <a:r>
              <a:rPr lang="en-US" sz="2300" b="1" dirty="0" smtClean="0"/>
              <a:t> </a:t>
            </a:r>
            <a:r>
              <a:rPr lang="en-US" sz="2300" dirty="0" err="1" smtClean="0"/>
              <a:t>sering</a:t>
            </a:r>
            <a:r>
              <a:rPr lang="en-US" sz="2300" dirty="0" smtClean="0"/>
              <a:t> </a:t>
            </a:r>
            <a:r>
              <a:rPr lang="en-US" sz="2300" dirty="0" err="1" smtClean="0"/>
              <a:t>dipakai</a:t>
            </a:r>
            <a:r>
              <a:rPr lang="en-US" sz="2300" dirty="0" smtClean="0"/>
              <a:t> </a:t>
            </a:r>
            <a:r>
              <a:rPr lang="en-US" sz="2300" b="1" dirty="0" smtClean="0"/>
              <a:t>para </a:t>
            </a:r>
            <a:r>
              <a:rPr lang="en-US" sz="2300" b="1" dirty="0" err="1" smtClean="0"/>
              <a:t>ahli</a:t>
            </a:r>
            <a:r>
              <a:rPr lang="en-US" sz="2300" b="1" dirty="0" smtClean="0"/>
              <a:t> </a:t>
            </a:r>
            <a:r>
              <a:rPr lang="en-US" sz="2300" dirty="0" err="1" smtClean="0"/>
              <a:t>perhitungkan</a:t>
            </a:r>
            <a:r>
              <a:rPr lang="en-US" sz="2300" dirty="0" smtClean="0"/>
              <a:t> </a:t>
            </a:r>
            <a:r>
              <a:rPr lang="en-US" sz="2300" dirty="0" err="1" smtClean="0"/>
              <a:t>aspek</a:t>
            </a:r>
            <a:r>
              <a:rPr lang="en-US" sz="2300" dirty="0" smtClean="0"/>
              <a:t> </a:t>
            </a:r>
            <a:r>
              <a:rPr lang="en-US" sz="2300" dirty="0" err="1" smtClean="0"/>
              <a:t>ergonomik</a:t>
            </a:r>
            <a:r>
              <a:rPr lang="en-US" sz="2300" dirty="0" smtClean="0"/>
              <a:t> </a:t>
            </a:r>
            <a:r>
              <a:rPr lang="en-US" sz="2300" dirty="0" err="1" smtClean="0"/>
              <a:t>antara</a:t>
            </a:r>
            <a:r>
              <a:rPr lang="en-US" sz="2300" dirty="0" smtClean="0"/>
              <a:t> lain </a:t>
            </a:r>
            <a:r>
              <a:rPr lang="en-US" sz="2300" b="1" dirty="0" err="1" smtClean="0"/>
              <a:t>Antropometrik</a:t>
            </a:r>
            <a:r>
              <a:rPr lang="en-US" sz="2300" b="1" dirty="0" smtClean="0"/>
              <a:t>.</a:t>
            </a:r>
          </a:p>
          <a:p>
            <a:pPr algn="just" eaLnBrk="1" hangingPunct="1"/>
            <a:r>
              <a:rPr lang="en-US" sz="2300" dirty="0" smtClean="0"/>
              <a:t> </a:t>
            </a:r>
            <a:r>
              <a:rPr lang="en-US" sz="2300" b="1" dirty="0" err="1" smtClean="0"/>
              <a:t>Antropometrik</a:t>
            </a:r>
            <a:r>
              <a:rPr lang="en-US" sz="2300" dirty="0" smtClean="0"/>
              <a:t> </a:t>
            </a:r>
            <a:r>
              <a:rPr lang="en-US" sz="2300" dirty="0" err="1" smtClean="0"/>
              <a:t>adalah</a:t>
            </a:r>
            <a:r>
              <a:rPr lang="en-US" sz="2300" dirty="0" smtClean="0"/>
              <a:t> </a:t>
            </a:r>
            <a:r>
              <a:rPr lang="en-US" sz="2300" dirty="0" err="1" smtClean="0"/>
              <a:t>bidang</a:t>
            </a:r>
            <a:r>
              <a:rPr lang="en-US" sz="2300" dirty="0" smtClean="0"/>
              <a:t> </a:t>
            </a:r>
            <a:r>
              <a:rPr lang="en-US" sz="2300" b="1" dirty="0" err="1" smtClean="0"/>
              <a:t>ilmu</a:t>
            </a:r>
            <a:r>
              <a:rPr lang="en-US" sz="2300" dirty="0" smtClean="0"/>
              <a:t> yang</a:t>
            </a:r>
            <a:br>
              <a:rPr lang="en-US" sz="2300" dirty="0" smtClean="0"/>
            </a:br>
            <a:r>
              <a:rPr lang="en-US" sz="2300" b="1" dirty="0" err="1" smtClean="0"/>
              <a:t>berhubungan</a:t>
            </a:r>
            <a:r>
              <a:rPr lang="en-US" sz="2300" dirty="0" smtClean="0"/>
              <a:t> </a:t>
            </a:r>
            <a:r>
              <a:rPr lang="en-US" sz="2300" dirty="0" err="1" smtClean="0"/>
              <a:t>dengan</a:t>
            </a:r>
            <a:r>
              <a:rPr lang="en-US" sz="2300" dirty="0" smtClean="0"/>
              <a:t> </a:t>
            </a:r>
            <a:r>
              <a:rPr lang="en-US" sz="2300" b="1" dirty="0" err="1" smtClean="0"/>
              <a:t>pengukuran</a:t>
            </a:r>
            <a:r>
              <a:rPr lang="en-US" sz="2300" b="1" dirty="0" smtClean="0"/>
              <a:t> </a:t>
            </a:r>
            <a:r>
              <a:rPr lang="en-US" sz="2300" b="1" dirty="0" err="1" smtClean="0"/>
              <a:t>tubuh</a:t>
            </a:r>
            <a:r>
              <a:rPr lang="en-US" sz="2300" b="1" dirty="0" smtClean="0"/>
              <a:t> </a:t>
            </a:r>
            <a:r>
              <a:rPr lang="en-US" sz="2300" b="1" dirty="0" err="1" smtClean="0"/>
              <a:t>manusia</a:t>
            </a:r>
            <a:r>
              <a:rPr lang="en-US" sz="2300" b="1" dirty="0" smtClean="0"/>
              <a:t> </a:t>
            </a:r>
            <a:r>
              <a:rPr lang="en-US" sz="2300" dirty="0" err="1" smtClean="0"/>
              <a:t>misalnya</a:t>
            </a:r>
            <a:r>
              <a:rPr lang="en-US" sz="2300" dirty="0" smtClean="0"/>
              <a:t> </a:t>
            </a:r>
            <a:r>
              <a:rPr lang="en-US" sz="2300" dirty="0" err="1" smtClean="0"/>
              <a:t>tinggi</a:t>
            </a:r>
            <a:r>
              <a:rPr lang="en-US" sz="2300" dirty="0" smtClean="0"/>
              <a:t> </a:t>
            </a:r>
            <a:r>
              <a:rPr lang="en-US" sz="2300" dirty="0" err="1" smtClean="0"/>
              <a:t>badan</a:t>
            </a:r>
            <a:r>
              <a:rPr lang="en-US" sz="2300" dirty="0" smtClean="0"/>
              <a:t>, </a:t>
            </a:r>
            <a:r>
              <a:rPr lang="en-US" sz="2300" dirty="0" err="1" smtClean="0"/>
              <a:t>jangkauan</a:t>
            </a:r>
            <a:r>
              <a:rPr lang="en-US" sz="2300" dirty="0" smtClean="0"/>
              <a:t> </a:t>
            </a:r>
            <a:r>
              <a:rPr lang="en-US" sz="2300" dirty="0" err="1" smtClean="0"/>
              <a:t>penglihatan</a:t>
            </a:r>
            <a:r>
              <a:rPr lang="en-US" sz="2300" dirty="0" smtClean="0"/>
              <a:t> </a:t>
            </a:r>
            <a:r>
              <a:rPr lang="en-US" sz="2300" dirty="0" err="1" smtClean="0"/>
              <a:t>penglihatan</a:t>
            </a:r>
            <a:r>
              <a:rPr lang="en-US" sz="2300" dirty="0" smtClean="0"/>
              <a:t> </a:t>
            </a:r>
            <a:r>
              <a:rPr lang="en-US" sz="2300" dirty="0" err="1" smtClean="0"/>
              <a:t>dan</a:t>
            </a:r>
            <a:r>
              <a:rPr lang="en-US" sz="2300" dirty="0" smtClean="0"/>
              <a:t> </a:t>
            </a:r>
            <a:r>
              <a:rPr lang="en-US" sz="2300" dirty="0" err="1" smtClean="0"/>
              <a:t>jangkauan</a:t>
            </a:r>
            <a:r>
              <a:rPr lang="en-US" sz="2300" dirty="0" smtClean="0"/>
              <a:t> </a:t>
            </a:r>
            <a:r>
              <a:rPr lang="en-US" sz="2300" dirty="0" err="1" smtClean="0"/>
              <a:t>tangan</a:t>
            </a:r>
            <a:r>
              <a:rPr lang="en-US" sz="2300" dirty="0" smtClean="0"/>
              <a:t>. </a:t>
            </a:r>
          </a:p>
          <a:p>
            <a:pPr algn="just" eaLnBrk="1" hangingPunct="1"/>
            <a:r>
              <a:rPr lang="en-US" sz="2300" dirty="0" err="1" smtClean="0"/>
              <a:t>Ini</a:t>
            </a:r>
            <a:r>
              <a:rPr lang="en-US" sz="2300" dirty="0" smtClean="0"/>
              <a:t> </a:t>
            </a:r>
            <a:r>
              <a:rPr lang="en-US" sz="2300" b="1" dirty="0" err="1" smtClean="0"/>
              <a:t>dapat</a:t>
            </a:r>
            <a:r>
              <a:rPr lang="en-US" sz="2300" b="1" dirty="0" smtClean="0"/>
              <a:t> </a:t>
            </a:r>
            <a:r>
              <a:rPr lang="en-US" sz="2300" b="1" dirty="0" err="1" smtClean="0"/>
              <a:t>dipakai</a:t>
            </a:r>
            <a:r>
              <a:rPr lang="en-US" sz="2300" b="1" dirty="0" smtClean="0"/>
              <a:t> </a:t>
            </a:r>
            <a:r>
              <a:rPr lang="en-US" sz="2300" dirty="0" err="1" smtClean="0"/>
              <a:t>untuk</a:t>
            </a:r>
            <a:r>
              <a:rPr lang="en-US" sz="2300" dirty="0" smtClean="0"/>
              <a:t> </a:t>
            </a:r>
            <a:r>
              <a:rPr lang="en-US" sz="2300" b="1" dirty="0" err="1" smtClean="0"/>
              <a:t>mendesain</a:t>
            </a:r>
            <a:r>
              <a:rPr lang="en-US" sz="2300" b="1" dirty="0" smtClean="0"/>
              <a:t> </a:t>
            </a:r>
            <a:r>
              <a:rPr lang="en-US" sz="2300" b="1" dirty="0" err="1" smtClean="0"/>
              <a:t>tempat</a:t>
            </a:r>
            <a:r>
              <a:rPr lang="en-US" sz="2300" b="1" dirty="0" smtClean="0"/>
              <a:t> </a:t>
            </a:r>
            <a:r>
              <a:rPr lang="en-US" sz="2300" b="1" dirty="0" err="1" smtClean="0"/>
              <a:t>duduk</a:t>
            </a:r>
            <a:r>
              <a:rPr lang="en-US" sz="2300" b="1" dirty="0" smtClean="0"/>
              <a:t> </a:t>
            </a:r>
            <a:r>
              <a:rPr lang="en-US" sz="2300" dirty="0" smtClean="0"/>
              <a:t>yang </a:t>
            </a:r>
            <a:r>
              <a:rPr lang="en-US" sz="2300" b="1" dirty="0" err="1" smtClean="0"/>
              <a:t>nyaman</a:t>
            </a:r>
            <a:r>
              <a:rPr lang="en-US" sz="2300" b="1" dirty="0" smtClean="0"/>
              <a:t>, </a:t>
            </a:r>
            <a:r>
              <a:rPr lang="en-US" sz="2300" b="1" dirty="0" err="1" smtClean="0"/>
              <a:t>posisi</a:t>
            </a:r>
            <a:r>
              <a:rPr lang="en-US" sz="2300" b="1" dirty="0" smtClean="0"/>
              <a:t> </a:t>
            </a:r>
            <a:r>
              <a:rPr lang="en-US" sz="2300" b="1" dirty="0" err="1" smtClean="0"/>
              <a:t>tangan</a:t>
            </a:r>
            <a:r>
              <a:rPr lang="en-US" sz="2300" b="1" dirty="0" smtClean="0"/>
              <a:t> di keyboard</a:t>
            </a:r>
            <a:r>
              <a:rPr lang="en-US" sz="2300" dirty="0" smtClean="0"/>
              <a:t> yang </a:t>
            </a:r>
            <a:r>
              <a:rPr lang="en-US" sz="2300" dirty="0" err="1" smtClean="0"/>
              <a:t>nyaman</a:t>
            </a:r>
            <a:r>
              <a:rPr lang="en-US" sz="2300" dirty="0" smtClean="0"/>
              <a:t> </a:t>
            </a:r>
            <a:r>
              <a:rPr lang="en-US" sz="2300" dirty="0" err="1" smtClean="0"/>
              <a:t>dsb</a:t>
            </a:r>
            <a:endParaRPr lang="en-US" sz="2300" dirty="0" smtClean="0"/>
          </a:p>
          <a:p>
            <a:pPr algn="just" eaLnBrk="1" hangingPunct="1"/>
            <a:r>
              <a:rPr lang="en-US" sz="2300" dirty="0" err="1" smtClean="0"/>
              <a:t>Misal</a:t>
            </a:r>
            <a:r>
              <a:rPr lang="en-US" sz="2300" dirty="0" smtClean="0"/>
              <a:t> : </a:t>
            </a:r>
            <a:r>
              <a:rPr lang="en-US" sz="2300" b="1" dirty="0" err="1" smtClean="0"/>
              <a:t>Pekerjaan</a:t>
            </a:r>
            <a:r>
              <a:rPr lang="en-US" sz="2300" dirty="0" smtClean="0"/>
              <a:t> </a:t>
            </a:r>
            <a:r>
              <a:rPr lang="en-US" sz="2300" dirty="0" err="1" smtClean="0"/>
              <a:t>banyak</a:t>
            </a:r>
            <a:r>
              <a:rPr lang="en-US" sz="2300" dirty="0" smtClean="0"/>
              <a:t> </a:t>
            </a:r>
            <a:r>
              <a:rPr lang="en-US" sz="2300" b="1" dirty="0" err="1" smtClean="0"/>
              <a:t>melakukan</a:t>
            </a:r>
            <a:r>
              <a:rPr lang="en-US" sz="2300" b="1" dirty="0" smtClean="0"/>
              <a:t> </a:t>
            </a:r>
            <a:r>
              <a:rPr lang="en-US" sz="2300" b="1" dirty="0" err="1" smtClean="0"/>
              <a:t>pemasukan</a:t>
            </a:r>
            <a:r>
              <a:rPr lang="en-US" sz="2300" b="1" dirty="0" smtClean="0"/>
              <a:t> data</a:t>
            </a:r>
            <a:r>
              <a:rPr lang="en-US" sz="2300" dirty="0" smtClean="0"/>
              <a:t> (data entry) </a:t>
            </a:r>
            <a:r>
              <a:rPr lang="en-US" sz="2300" dirty="0" err="1" smtClean="0"/>
              <a:t>lebih</a:t>
            </a:r>
            <a:r>
              <a:rPr lang="en-US" sz="2300" dirty="0" smtClean="0"/>
              <a:t> </a:t>
            </a:r>
            <a:r>
              <a:rPr lang="en-US" sz="2300" b="1" dirty="0" err="1" smtClean="0"/>
              <a:t>berorientasi</a:t>
            </a:r>
            <a:r>
              <a:rPr lang="en-US" sz="2300" b="1" dirty="0" smtClean="0"/>
              <a:t> </a:t>
            </a:r>
            <a:r>
              <a:rPr lang="en-US" sz="2300" b="1" dirty="0" err="1" smtClean="0"/>
              <a:t>pada</a:t>
            </a:r>
            <a:r>
              <a:rPr lang="en-US" sz="2300" b="1" dirty="0" smtClean="0"/>
              <a:t> </a:t>
            </a:r>
            <a:r>
              <a:rPr lang="en-US" sz="2300" b="1" i="1" dirty="0" smtClean="0"/>
              <a:t>hard copy</a:t>
            </a:r>
            <a:r>
              <a:rPr lang="en-US" sz="2300" dirty="0" smtClean="0"/>
              <a:t>, </a:t>
            </a:r>
            <a:r>
              <a:rPr lang="en-US" sz="2300" dirty="0" err="1" smtClean="0"/>
              <a:t>sehingga</a:t>
            </a:r>
            <a:r>
              <a:rPr lang="en-US" sz="2300" dirty="0" smtClean="0"/>
              <a:t> </a:t>
            </a:r>
            <a:r>
              <a:rPr lang="en-US" sz="2300" b="1" dirty="0" smtClean="0"/>
              <a:t>operator </a:t>
            </a:r>
            <a:r>
              <a:rPr lang="en-US" sz="2300" b="1" dirty="0" err="1" smtClean="0"/>
              <a:t>lebih</a:t>
            </a:r>
            <a:r>
              <a:rPr lang="en-US" sz="2300" b="1" dirty="0" smtClean="0"/>
              <a:t> </a:t>
            </a:r>
            <a:r>
              <a:rPr lang="en-US" sz="2300" b="1" dirty="0" err="1" smtClean="0"/>
              <a:t>banyak</a:t>
            </a:r>
            <a:r>
              <a:rPr lang="en-US" sz="2300" dirty="0" smtClean="0"/>
              <a:t> </a:t>
            </a:r>
            <a:r>
              <a:rPr lang="en-US" sz="2300" dirty="0" err="1" smtClean="0"/>
              <a:t>melakukan</a:t>
            </a:r>
            <a:r>
              <a:rPr lang="en-US" sz="2300" dirty="0" smtClean="0"/>
              <a:t> </a:t>
            </a:r>
            <a:r>
              <a:rPr lang="en-US" sz="2300" b="1" dirty="0" err="1" smtClean="0"/>
              <a:t>pengetikan</a:t>
            </a:r>
            <a:r>
              <a:rPr lang="en-US" sz="2300" dirty="0" smtClean="0"/>
              <a:t> </a:t>
            </a:r>
            <a:r>
              <a:rPr lang="en-US" sz="2300" b="1" dirty="0" err="1" smtClean="0"/>
              <a:t>dibandingkan</a:t>
            </a:r>
            <a:r>
              <a:rPr lang="en-US" sz="2300" dirty="0" smtClean="0"/>
              <a:t> </a:t>
            </a:r>
            <a:r>
              <a:rPr lang="en-US" sz="2300" dirty="0" err="1" smtClean="0"/>
              <a:t>dengan</a:t>
            </a:r>
            <a:r>
              <a:rPr lang="en-US" sz="2300" dirty="0" smtClean="0"/>
              <a:t> </a:t>
            </a:r>
            <a:r>
              <a:rPr lang="en-US" sz="2300" b="1" dirty="0" err="1" smtClean="0"/>
              <a:t>melihat</a:t>
            </a:r>
            <a:r>
              <a:rPr lang="en-US" sz="2300" b="1" dirty="0" smtClean="0"/>
              <a:t> </a:t>
            </a:r>
            <a:r>
              <a:rPr lang="en-US" sz="2300" b="1" dirty="0" err="1" smtClean="0"/>
              <a:t>ke</a:t>
            </a:r>
            <a:r>
              <a:rPr lang="en-US" sz="2300" b="1" dirty="0" smtClean="0"/>
              <a:t> </a:t>
            </a:r>
            <a:r>
              <a:rPr lang="en-US" sz="2300" b="1" dirty="0" err="1" smtClean="0"/>
              <a:t>layar</a:t>
            </a:r>
            <a:endParaRPr lang="en-US" sz="2300" b="1" dirty="0" smtClean="0"/>
          </a:p>
        </p:txBody>
      </p:sp>
    </p:spTree>
    <p:extLst>
      <p:ext uri="{BB962C8B-B14F-4D97-AF65-F5344CB8AC3E}">
        <p14:creationId xmlns:p14="http://schemas.microsoft.com/office/powerpoint/2010/main" val="370843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1000"/>
                                        <p:tgtEl>
                                          <p:spTgt spid="18435">
                                            <p:txEl>
                                              <p:pRg st="0" end="0"/>
                                            </p:txEl>
                                          </p:spTgt>
                                        </p:tgtEl>
                                      </p:cBhvr>
                                    </p:animEffect>
                                    <p:anim calcmode="lin" valueType="num">
                                      <p:cBhvr>
                                        <p:cTn id="8" dur="1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435">
                                            <p:txEl>
                                              <p:pRg st="1" end="1"/>
                                            </p:txEl>
                                          </p:spTgt>
                                        </p:tgtEl>
                                        <p:attrNameLst>
                                          <p:attrName>style.visibility</p:attrName>
                                        </p:attrNameLst>
                                      </p:cBhvr>
                                      <p:to>
                                        <p:strVal val="visible"/>
                                      </p:to>
                                    </p:set>
                                    <p:animEffect transition="in" filter="fade">
                                      <p:cBhvr>
                                        <p:cTn id="14" dur="1000"/>
                                        <p:tgtEl>
                                          <p:spTgt spid="18435">
                                            <p:txEl>
                                              <p:pRg st="1" end="1"/>
                                            </p:txEl>
                                          </p:spTgt>
                                        </p:tgtEl>
                                      </p:cBhvr>
                                    </p:animEffect>
                                    <p:anim calcmode="lin" valueType="num">
                                      <p:cBhvr>
                                        <p:cTn id="15"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435">
                                            <p:txEl>
                                              <p:pRg st="2" end="2"/>
                                            </p:txEl>
                                          </p:spTgt>
                                        </p:tgtEl>
                                        <p:attrNameLst>
                                          <p:attrName>style.visibility</p:attrName>
                                        </p:attrNameLst>
                                      </p:cBhvr>
                                      <p:to>
                                        <p:strVal val="visible"/>
                                      </p:to>
                                    </p:set>
                                    <p:animEffect transition="in" filter="fade">
                                      <p:cBhvr>
                                        <p:cTn id="21" dur="1000"/>
                                        <p:tgtEl>
                                          <p:spTgt spid="18435">
                                            <p:txEl>
                                              <p:pRg st="2" end="2"/>
                                            </p:txEl>
                                          </p:spTgt>
                                        </p:tgtEl>
                                      </p:cBhvr>
                                    </p:animEffect>
                                    <p:anim calcmode="lin" valueType="num">
                                      <p:cBhvr>
                                        <p:cTn id="22"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435">
                                            <p:txEl>
                                              <p:pRg st="3" end="3"/>
                                            </p:txEl>
                                          </p:spTgt>
                                        </p:tgtEl>
                                        <p:attrNameLst>
                                          <p:attrName>style.visibility</p:attrName>
                                        </p:attrNameLst>
                                      </p:cBhvr>
                                      <p:to>
                                        <p:strVal val="visible"/>
                                      </p:to>
                                    </p:set>
                                    <p:animEffect transition="in" filter="fade">
                                      <p:cBhvr>
                                        <p:cTn id="28" dur="1000"/>
                                        <p:tgtEl>
                                          <p:spTgt spid="18435">
                                            <p:txEl>
                                              <p:pRg st="3" end="3"/>
                                            </p:txEl>
                                          </p:spTgt>
                                        </p:tgtEl>
                                      </p:cBhvr>
                                    </p:animEffect>
                                    <p:anim calcmode="lin" valueType="num">
                                      <p:cBhvr>
                                        <p:cTn id="29"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435">
                                            <p:txEl>
                                              <p:pRg st="4" end="4"/>
                                            </p:txEl>
                                          </p:spTgt>
                                        </p:tgtEl>
                                        <p:attrNameLst>
                                          <p:attrName>style.visibility</p:attrName>
                                        </p:attrNameLst>
                                      </p:cBhvr>
                                      <p:to>
                                        <p:strVal val="visible"/>
                                      </p:to>
                                    </p:set>
                                    <p:animEffect transition="in" filter="fade">
                                      <p:cBhvr>
                                        <p:cTn id="35" dur="1000"/>
                                        <p:tgtEl>
                                          <p:spTgt spid="18435">
                                            <p:txEl>
                                              <p:pRg st="4" end="4"/>
                                            </p:txEl>
                                          </p:spTgt>
                                        </p:tgtEl>
                                      </p:cBhvr>
                                    </p:animEffect>
                                    <p:anim calcmode="lin" valueType="num">
                                      <p:cBhvr>
                                        <p:cTn id="36"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4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chor="t"/>
          <a:lstStyle/>
          <a:p>
            <a:pPr algn="just" eaLnBrk="1" hangingPunct="1"/>
            <a:r>
              <a:rPr lang="en-US" sz="3600" dirty="0" err="1" smtClean="0"/>
              <a:t>Keluhan-keluhan</a:t>
            </a:r>
            <a:r>
              <a:rPr lang="en-US" sz="3600" dirty="0" smtClean="0"/>
              <a:t> </a:t>
            </a:r>
            <a:r>
              <a:rPr lang="en-US" sz="3600" dirty="0" err="1" smtClean="0"/>
              <a:t>fisik</a:t>
            </a:r>
            <a:r>
              <a:rPr lang="en-US" sz="3600" dirty="0" smtClean="0"/>
              <a:t>, </a:t>
            </a:r>
            <a:r>
              <a:rPr lang="en-US" sz="3600" dirty="0" err="1" smtClean="0"/>
              <a:t>faktor</a:t>
            </a:r>
            <a:r>
              <a:rPr lang="en-US" sz="3600" dirty="0" smtClean="0"/>
              <a:t> </a:t>
            </a:r>
            <a:r>
              <a:rPr lang="en-US" sz="3600" dirty="0" err="1" smtClean="0"/>
              <a:t>penyebab</a:t>
            </a:r>
            <a:r>
              <a:rPr lang="en-US" sz="3600" dirty="0" smtClean="0"/>
              <a:t> </a:t>
            </a:r>
            <a:r>
              <a:rPr lang="en-US" sz="3600" dirty="0" err="1" smtClean="0"/>
              <a:t>dan</a:t>
            </a:r>
            <a:r>
              <a:rPr lang="en-US" sz="3600" dirty="0" smtClean="0"/>
              <a:t> saran </a:t>
            </a:r>
            <a:r>
              <a:rPr lang="en-US" sz="3600" dirty="0" err="1" smtClean="0"/>
              <a:t>pemecahannya</a:t>
            </a:r>
            <a:endParaRPr lang="en-US" sz="3600" dirty="0" smtClean="0"/>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544638"/>
            <a:ext cx="5672137"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996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1000"/>
                                        <p:tgtEl>
                                          <p:spTgt spid="19459"/>
                                        </p:tgtEl>
                                      </p:cBhvr>
                                    </p:animEffect>
                                    <p:anim calcmode="lin" valueType="num">
                                      <p:cBhvr>
                                        <p:cTn id="8" dur="1000" fill="hold"/>
                                        <p:tgtEl>
                                          <p:spTgt spid="19459"/>
                                        </p:tgtEl>
                                        <p:attrNameLst>
                                          <p:attrName>ppt_x</p:attrName>
                                        </p:attrNameLst>
                                      </p:cBhvr>
                                      <p:tavLst>
                                        <p:tav tm="0">
                                          <p:val>
                                            <p:strVal val="#ppt_x"/>
                                          </p:val>
                                        </p:tav>
                                        <p:tav tm="100000">
                                          <p:val>
                                            <p:strVal val="#ppt_x"/>
                                          </p:val>
                                        </p:tav>
                                      </p:tavLst>
                                    </p:anim>
                                    <p:anim calcmode="lin" valueType="num">
                                      <p:cBhvr>
                                        <p:cTn id="9" dur="1000" fill="hold"/>
                                        <p:tgtEl>
                                          <p:spTgt spid="194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742950" indent="-742950" algn="just" eaLnBrk="1" hangingPunct="1">
              <a:buFont typeface="Calibri Light" panose="020F0302020204030204" pitchFamily="34" charset="0"/>
              <a:buAutoNum type="arabicPeriod" startAt="2"/>
            </a:pPr>
            <a:r>
              <a:rPr lang="en-US" sz="3600" smtClean="0"/>
              <a:t>Pencahayaan</a:t>
            </a:r>
          </a:p>
        </p:txBody>
      </p:sp>
      <p:sp>
        <p:nvSpPr>
          <p:cNvPr id="20483" name="Content Placeholder 2"/>
          <p:cNvSpPr>
            <a:spLocks noGrp="1"/>
          </p:cNvSpPr>
          <p:nvPr>
            <p:ph idx="1"/>
          </p:nvPr>
        </p:nvSpPr>
        <p:spPr>
          <a:xfrm>
            <a:off x="628650" y="1999971"/>
            <a:ext cx="7886700" cy="4351337"/>
          </a:xfrm>
        </p:spPr>
        <p:txBody>
          <a:bodyPr/>
          <a:lstStyle/>
          <a:p>
            <a:pPr marL="0" indent="0" algn="just" eaLnBrk="1" hangingPunct="1">
              <a:buFont typeface="Arial" panose="020B0604020202020204" pitchFamily="34" charset="0"/>
              <a:buNone/>
            </a:pPr>
            <a:r>
              <a:rPr lang="en-US" sz="2400" b="1" dirty="0" err="1" smtClean="0"/>
              <a:t>Ruang</a:t>
            </a:r>
            <a:r>
              <a:rPr lang="en-US" sz="2400" b="1" dirty="0" smtClean="0"/>
              <a:t> </a:t>
            </a:r>
            <a:r>
              <a:rPr lang="en-US" sz="2400" b="1" dirty="0" err="1" smtClean="0"/>
              <a:t>kerja</a:t>
            </a:r>
            <a:r>
              <a:rPr lang="en-US" sz="2400" dirty="0" smtClean="0"/>
              <a:t> yang </a:t>
            </a:r>
            <a:r>
              <a:rPr lang="en-US" sz="2400" b="1" dirty="0" err="1" smtClean="0"/>
              <a:t>banyak</a:t>
            </a:r>
            <a:r>
              <a:rPr lang="en-US" sz="2400" dirty="0" smtClean="0"/>
              <a:t> </a:t>
            </a:r>
            <a:r>
              <a:rPr lang="en-US" sz="2400" b="1" dirty="0" err="1" smtClean="0"/>
              <a:t>menggunakan</a:t>
            </a:r>
            <a:r>
              <a:rPr lang="en-US" sz="2400" b="1" dirty="0" smtClean="0"/>
              <a:t> </a:t>
            </a:r>
            <a:r>
              <a:rPr lang="en-US" sz="2400" b="1" dirty="0" err="1" smtClean="0"/>
              <a:t>layar</a:t>
            </a:r>
            <a:r>
              <a:rPr lang="en-US" sz="2400" b="1" dirty="0" smtClean="0"/>
              <a:t> </a:t>
            </a:r>
            <a:r>
              <a:rPr lang="en-US" sz="2400" b="1" dirty="0" err="1" smtClean="0"/>
              <a:t>tampilan</a:t>
            </a:r>
            <a:r>
              <a:rPr lang="en-US" sz="2400" dirty="0" smtClean="0"/>
              <a:t>, </a:t>
            </a:r>
            <a:r>
              <a:rPr lang="en-US" sz="2400" b="1" dirty="0" err="1" smtClean="0"/>
              <a:t>kilau</a:t>
            </a:r>
            <a:r>
              <a:rPr lang="en-US" sz="2400" dirty="0" smtClean="0"/>
              <a:t> yang </a:t>
            </a:r>
            <a:r>
              <a:rPr lang="en-US" sz="2400" b="1" dirty="0" err="1" smtClean="0"/>
              <a:t>ditimbulkan</a:t>
            </a:r>
            <a:r>
              <a:rPr lang="en-US" sz="2400" dirty="0" smtClean="0"/>
              <a:t> </a:t>
            </a:r>
            <a:r>
              <a:rPr lang="en-US" sz="2400" dirty="0" err="1" smtClean="0"/>
              <a:t>oleh</a:t>
            </a:r>
            <a:r>
              <a:rPr lang="en-US" sz="2400" dirty="0" smtClean="0"/>
              <a:t> </a:t>
            </a:r>
            <a:r>
              <a:rPr lang="en-US" sz="2400" b="1" dirty="0" err="1" smtClean="0"/>
              <a:t>layar</a:t>
            </a:r>
            <a:r>
              <a:rPr lang="en-US" sz="2400" dirty="0" smtClean="0"/>
              <a:t>  </a:t>
            </a:r>
            <a:r>
              <a:rPr lang="en-US" sz="2400" dirty="0" err="1" smtClean="0"/>
              <a:t>dapat</a:t>
            </a:r>
            <a:r>
              <a:rPr lang="en-US" sz="2400" dirty="0" smtClean="0"/>
              <a:t> </a:t>
            </a:r>
            <a:r>
              <a:rPr lang="en-US" sz="2400" b="1" dirty="0" err="1" smtClean="0"/>
              <a:t>mengganggu</a:t>
            </a:r>
            <a:r>
              <a:rPr lang="en-US" sz="2400" b="1" dirty="0" smtClean="0"/>
              <a:t> </a:t>
            </a:r>
            <a:r>
              <a:rPr lang="en-US" sz="2400" b="1" dirty="0" err="1" smtClean="0"/>
              <a:t>kenyamanan</a:t>
            </a:r>
            <a:r>
              <a:rPr lang="en-US" sz="2400" dirty="0" smtClean="0"/>
              <a:t> </a:t>
            </a:r>
            <a:r>
              <a:rPr lang="en-US" sz="2400" dirty="0" err="1" smtClean="0"/>
              <a:t>pengguna</a:t>
            </a:r>
            <a:r>
              <a:rPr lang="en-US" sz="2400" dirty="0" smtClean="0"/>
              <a:t> </a:t>
            </a:r>
            <a:r>
              <a:rPr lang="en-US" sz="2400" dirty="0" err="1" smtClean="0"/>
              <a:t>komputer</a:t>
            </a:r>
            <a:r>
              <a:rPr lang="en-US" sz="2400" dirty="0" smtClean="0"/>
              <a:t>.  </a:t>
            </a:r>
          </a:p>
          <a:p>
            <a:pPr marL="0" indent="0" algn="just" eaLnBrk="1" hangingPunct="1">
              <a:buFont typeface="Arial" panose="020B0604020202020204" pitchFamily="34" charset="0"/>
              <a:buNone/>
            </a:pPr>
            <a:r>
              <a:rPr lang="en-US" sz="2400" b="1" dirty="0" err="1" smtClean="0"/>
              <a:t>Tujuan</a:t>
            </a:r>
            <a:r>
              <a:rPr lang="en-US" sz="2400" b="1" dirty="0" smtClean="0"/>
              <a:t> </a:t>
            </a:r>
            <a:r>
              <a:rPr lang="en-US" sz="2400" b="1" dirty="0" err="1" smtClean="0"/>
              <a:t>utama</a:t>
            </a:r>
            <a:r>
              <a:rPr lang="en-US" sz="2400" b="1" dirty="0" smtClean="0"/>
              <a:t> </a:t>
            </a:r>
            <a:r>
              <a:rPr lang="en-US" sz="2400" dirty="0" err="1" smtClean="0"/>
              <a:t>dari</a:t>
            </a:r>
            <a:r>
              <a:rPr lang="en-US" sz="2400" dirty="0" smtClean="0"/>
              <a:t> </a:t>
            </a:r>
            <a:r>
              <a:rPr lang="en-US" sz="2400" dirty="0" err="1" smtClean="0"/>
              <a:t>perancangan</a:t>
            </a:r>
            <a:r>
              <a:rPr lang="en-US" sz="2400" dirty="0" smtClean="0"/>
              <a:t> </a:t>
            </a:r>
            <a:r>
              <a:rPr lang="en-US" sz="2400" dirty="0" err="1" smtClean="0"/>
              <a:t>pencahayaan</a:t>
            </a:r>
            <a:r>
              <a:rPr lang="en-US" sz="2400" dirty="0" smtClean="0"/>
              <a:t> </a:t>
            </a:r>
            <a:r>
              <a:rPr lang="en-US" sz="2400" dirty="0" err="1" smtClean="0"/>
              <a:t>adalah</a:t>
            </a:r>
            <a:r>
              <a:rPr lang="en-US" sz="2400" dirty="0" smtClean="0"/>
              <a:t> : </a:t>
            </a:r>
          </a:p>
          <a:p>
            <a:pPr marL="0" indent="0" algn="just" eaLnBrk="1" hangingPunct="1">
              <a:buFont typeface="Arial" panose="020B0604020202020204" pitchFamily="34" charset="0"/>
              <a:buNone/>
            </a:pPr>
            <a:r>
              <a:rPr lang="en-US" sz="2400" dirty="0" err="1" smtClean="0"/>
              <a:t>Untuk</a:t>
            </a:r>
            <a:r>
              <a:rPr lang="en-US" sz="2400" dirty="0" smtClean="0"/>
              <a:t> </a:t>
            </a:r>
            <a:r>
              <a:rPr lang="en-US" sz="2400" dirty="0" err="1" smtClean="0"/>
              <a:t>mencegah</a:t>
            </a:r>
            <a:r>
              <a:rPr lang="en-US" sz="2400" dirty="0" smtClean="0"/>
              <a:t> </a:t>
            </a:r>
            <a:r>
              <a:rPr lang="en-US" sz="2400" dirty="0" err="1" smtClean="0"/>
              <a:t>berbagai</a:t>
            </a:r>
            <a:r>
              <a:rPr lang="en-US" sz="2400" dirty="0" smtClean="0"/>
              <a:t> </a:t>
            </a:r>
            <a:r>
              <a:rPr lang="en-US" sz="2400" dirty="0" err="1" smtClean="0"/>
              <a:t>keluhan</a:t>
            </a:r>
            <a:r>
              <a:rPr lang="en-US" sz="2400" dirty="0" smtClean="0"/>
              <a:t> visual,</a:t>
            </a:r>
          </a:p>
          <a:p>
            <a:pPr marL="971550" lvl="1" indent="-514350" algn="just" eaLnBrk="1" hangingPunct="1">
              <a:buFont typeface="Calibri Light" panose="020F0302020204030204" pitchFamily="34" charset="0"/>
              <a:buAutoNum type="arabicPeriod"/>
            </a:pPr>
            <a:r>
              <a:rPr lang="en-US" sz="2000" b="1" dirty="0" err="1" smtClean="0"/>
              <a:t>Menghindari</a:t>
            </a:r>
            <a:r>
              <a:rPr lang="en-US" sz="2000" b="1" dirty="0" smtClean="0"/>
              <a:t> </a:t>
            </a:r>
            <a:r>
              <a:rPr lang="en-US" sz="2000" b="1" dirty="0" err="1" smtClean="0"/>
              <a:t>pengguna</a:t>
            </a:r>
            <a:r>
              <a:rPr lang="en-US" sz="2000" b="1" dirty="0" smtClean="0"/>
              <a:t> </a:t>
            </a:r>
            <a:r>
              <a:rPr lang="en-US" sz="2000" dirty="0" err="1" smtClean="0"/>
              <a:t>dari</a:t>
            </a:r>
            <a:r>
              <a:rPr lang="en-US" sz="2000" dirty="0" smtClean="0"/>
              <a:t> </a:t>
            </a:r>
            <a:r>
              <a:rPr lang="en-US" sz="2000" b="1" dirty="0" err="1" smtClean="0"/>
              <a:t>cahaya</a:t>
            </a:r>
            <a:r>
              <a:rPr lang="en-US" sz="2000" b="1" dirty="0" smtClean="0"/>
              <a:t> </a:t>
            </a:r>
            <a:r>
              <a:rPr lang="en-US" sz="2000" b="1" dirty="0" err="1" smtClean="0"/>
              <a:t>terang</a:t>
            </a:r>
            <a:r>
              <a:rPr lang="en-US" sz="2000" b="1" dirty="0" smtClean="0"/>
              <a:t> </a:t>
            </a:r>
            <a:r>
              <a:rPr lang="en-US" sz="2000" b="1" dirty="0" err="1" smtClean="0"/>
              <a:t>langsung</a:t>
            </a:r>
            <a:r>
              <a:rPr lang="en-US" sz="2000" b="1" dirty="0" smtClean="0"/>
              <a:t> </a:t>
            </a:r>
            <a:r>
              <a:rPr lang="en-US" sz="2000" b="1" dirty="0" err="1" smtClean="0"/>
              <a:t>atau</a:t>
            </a:r>
            <a:r>
              <a:rPr lang="en-US" sz="2000" b="1" dirty="0" smtClean="0"/>
              <a:t> </a:t>
            </a:r>
            <a:r>
              <a:rPr lang="en-US" sz="2000" b="1" dirty="0" err="1" smtClean="0"/>
              <a:t>pantulan</a:t>
            </a:r>
            <a:endParaRPr lang="en-US" sz="2000" b="1" dirty="0" smtClean="0"/>
          </a:p>
          <a:p>
            <a:pPr marL="971550" lvl="1" indent="-514350" algn="just" eaLnBrk="1" hangingPunct="1">
              <a:buFont typeface="Calibri Light" panose="020F0302020204030204" pitchFamily="34" charset="0"/>
              <a:buAutoNum type="arabicPeriod"/>
            </a:pPr>
            <a:r>
              <a:rPr lang="en-US" sz="2000" b="1" dirty="0" err="1" smtClean="0"/>
              <a:t>Memperoleh</a:t>
            </a:r>
            <a:r>
              <a:rPr lang="en-US" sz="2000" b="1" dirty="0" smtClean="0"/>
              <a:t> </a:t>
            </a:r>
            <a:r>
              <a:rPr lang="en-US" sz="2000" b="1" dirty="0" err="1" smtClean="0"/>
              <a:t>keseimbangan</a:t>
            </a:r>
            <a:r>
              <a:rPr lang="en-US" sz="2000" b="1" dirty="0" smtClean="0"/>
              <a:t> </a:t>
            </a:r>
            <a:r>
              <a:rPr lang="en-US" sz="2000" dirty="0" err="1" smtClean="0"/>
              <a:t>antara</a:t>
            </a:r>
            <a:r>
              <a:rPr lang="en-US" sz="2000" dirty="0" smtClean="0"/>
              <a:t> </a:t>
            </a:r>
            <a:r>
              <a:rPr lang="en-US" sz="2000" b="1" dirty="0" err="1" smtClean="0"/>
              <a:t>kecerahan</a:t>
            </a:r>
            <a:r>
              <a:rPr lang="en-US" sz="2000" b="1" dirty="0" smtClean="0"/>
              <a:t> </a:t>
            </a:r>
            <a:r>
              <a:rPr lang="en-US" sz="2000" b="1" dirty="0" err="1" smtClean="0"/>
              <a:t>layar</a:t>
            </a:r>
            <a:r>
              <a:rPr lang="en-US" sz="2000" b="1" dirty="0" smtClean="0"/>
              <a:t> </a:t>
            </a:r>
            <a:r>
              <a:rPr lang="en-US" sz="2000" b="1" dirty="0" err="1" smtClean="0"/>
              <a:t>tampilan</a:t>
            </a:r>
            <a:r>
              <a:rPr lang="en-US" sz="2000" b="1" dirty="0" smtClean="0"/>
              <a:t> </a:t>
            </a:r>
            <a:r>
              <a:rPr lang="en-US" sz="2000" dirty="0" err="1" smtClean="0"/>
              <a:t>dan</a:t>
            </a:r>
            <a:r>
              <a:rPr lang="en-US" sz="2000" dirty="0" smtClean="0"/>
              <a:t> </a:t>
            </a:r>
            <a:r>
              <a:rPr lang="en-US" sz="2000" b="1" dirty="0" err="1" smtClean="0"/>
              <a:t>kecerahan</a:t>
            </a:r>
            <a:r>
              <a:rPr lang="en-US" sz="2000" dirty="0" smtClean="0"/>
              <a:t> yang </a:t>
            </a:r>
            <a:r>
              <a:rPr lang="en-US" sz="2000" dirty="0" err="1" smtClean="0"/>
              <a:t>ada</a:t>
            </a:r>
            <a:r>
              <a:rPr lang="en-US" sz="2000" dirty="0" smtClean="0"/>
              <a:t> di </a:t>
            </a:r>
            <a:r>
              <a:rPr lang="en-US" sz="2000" b="1" dirty="0" err="1" smtClean="0"/>
              <a:t>depan</a:t>
            </a:r>
            <a:r>
              <a:rPr lang="en-US" sz="2000" b="1" dirty="0" smtClean="0"/>
              <a:t> </a:t>
            </a:r>
            <a:r>
              <a:rPr lang="en-US" sz="2000" b="1" dirty="0" err="1" smtClean="0"/>
              <a:t>pengguna</a:t>
            </a:r>
            <a:endParaRPr lang="en-US" sz="2000" b="1" dirty="0" smtClean="0"/>
          </a:p>
          <a:p>
            <a:pPr marL="971550" lvl="1" indent="-514350" algn="just" eaLnBrk="1" hangingPunct="1">
              <a:buFont typeface="Calibri Light" panose="020F0302020204030204" pitchFamily="34" charset="0"/>
              <a:buAutoNum type="arabicPeriod"/>
            </a:pPr>
            <a:r>
              <a:rPr lang="en-US" sz="2000" b="1" dirty="0" err="1" smtClean="0"/>
              <a:t>Menghindari</a:t>
            </a:r>
            <a:r>
              <a:rPr lang="en-US" sz="2000" b="1" dirty="0" smtClean="0"/>
              <a:t> </a:t>
            </a:r>
            <a:r>
              <a:rPr lang="en-US" sz="2000" b="1" dirty="0" err="1" smtClean="0"/>
              <a:t>cahaya</a:t>
            </a:r>
            <a:r>
              <a:rPr lang="en-US" sz="2000" b="1" dirty="0" smtClean="0"/>
              <a:t> </a:t>
            </a:r>
            <a:r>
              <a:rPr lang="en-US" sz="2000" b="1" dirty="0" err="1" smtClean="0"/>
              <a:t>langsung</a:t>
            </a:r>
            <a:r>
              <a:rPr lang="en-US" sz="2000" b="1" dirty="0" smtClean="0"/>
              <a:t> </a:t>
            </a:r>
            <a:r>
              <a:rPr lang="en-US" sz="2000" dirty="0" err="1" smtClean="0"/>
              <a:t>atau</a:t>
            </a:r>
            <a:r>
              <a:rPr lang="en-US" sz="2000" dirty="0" smtClean="0"/>
              <a:t> </a:t>
            </a:r>
            <a:r>
              <a:rPr lang="en-US" sz="2000" b="1" dirty="0" err="1" smtClean="0"/>
              <a:t>pantulan</a:t>
            </a:r>
            <a:r>
              <a:rPr lang="en-US" sz="2000" b="1" dirty="0" smtClean="0"/>
              <a:t> yang </a:t>
            </a:r>
            <a:r>
              <a:rPr lang="en-US" sz="2000" b="1" dirty="0" err="1" smtClean="0"/>
              <a:t>tepat</a:t>
            </a:r>
            <a:r>
              <a:rPr lang="en-US" sz="2000" b="1" dirty="0" smtClean="0"/>
              <a:t> </a:t>
            </a:r>
            <a:r>
              <a:rPr lang="en-US" sz="2000" b="1" dirty="0" err="1" smtClean="0"/>
              <a:t>mengenai</a:t>
            </a:r>
            <a:r>
              <a:rPr lang="en-US" sz="2000" b="1" dirty="0" smtClean="0"/>
              <a:t> </a:t>
            </a:r>
            <a:r>
              <a:rPr lang="en-US" sz="2000" b="1" dirty="0" err="1" smtClean="0"/>
              <a:t>layar</a:t>
            </a:r>
            <a:endParaRPr lang="en-US" sz="2000" b="1" dirty="0" smtClean="0"/>
          </a:p>
        </p:txBody>
      </p:sp>
    </p:spTree>
    <p:extLst>
      <p:ext uri="{BB962C8B-B14F-4D97-AF65-F5344CB8AC3E}">
        <p14:creationId xmlns:p14="http://schemas.microsoft.com/office/powerpoint/2010/main" val="340725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Effect transition="in" filter="fade">
                                      <p:cBhvr>
                                        <p:cTn id="14" dur="1000"/>
                                        <p:tgtEl>
                                          <p:spTgt spid="20483">
                                            <p:txEl>
                                              <p:pRg st="1" end="1"/>
                                            </p:txEl>
                                          </p:spTgt>
                                        </p:tgtEl>
                                      </p:cBhvr>
                                    </p:animEffect>
                                    <p:anim calcmode="lin" valueType="num">
                                      <p:cBhvr>
                                        <p:cTn id="15"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3">
                                            <p:txEl>
                                              <p:pRg st="2" end="2"/>
                                            </p:txEl>
                                          </p:spTgt>
                                        </p:tgtEl>
                                        <p:attrNameLst>
                                          <p:attrName>style.visibility</p:attrName>
                                        </p:attrNameLst>
                                      </p:cBhvr>
                                      <p:to>
                                        <p:strVal val="visible"/>
                                      </p:to>
                                    </p:set>
                                    <p:animEffect transition="in" filter="fade">
                                      <p:cBhvr>
                                        <p:cTn id="21" dur="1000"/>
                                        <p:tgtEl>
                                          <p:spTgt spid="20483">
                                            <p:txEl>
                                              <p:pRg st="2" end="2"/>
                                            </p:txEl>
                                          </p:spTgt>
                                        </p:tgtEl>
                                      </p:cBhvr>
                                    </p:animEffect>
                                    <p:anim calcmode="lin" valueType="num">
                                      <p:cBhvr>
                                        <p:cTn id="22"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048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0483">
                                            <p:txEl>
                                              <p:pRg st="3" end="3"/>
                                            </p:txEl>
                                          </p:spTgt>
                                        </p:tgtEl>
                                        <p:attrNameLst>
                                          <p:attrName>style.visibility</p:attrName>
                                        </p:attrNameLst>
                                      </p:cBhvr>
                                      <p:to>
                                        <p:strVal val="visible"/>
                                      </p:to>
                                    </p:set>
                                    <p:animEffect transition="in" filter="fade">
                                      <p:cBhvr>
                                        <p:cTn id="26" dur="1000"/>
                                        <p:tgtEl>
                                          <p:spTgt spid="20483">
                                            <p:txEl>
                                              <p:pRg st="3" end="3"/>
                                            </p:txEl>
                                          </p:spTgt>
                                        </p:tgtEl>
                                      </p:cBhvr>
                                    </p:animEffect>
                                    <p:anim calcmode="lin" valueType="num">
                                      <p:cBhvr>
                                        <p:cTn id="27"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048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Effect transition="in" filter="fade">
                                      <p:cBhvr>
                                        <p:cTn id="31" dur="1000"/>
                                        <p:tgtEl>
                                          <p:spTgt spid="20483">
                                            <p:txEl>
                                              <p:pRg st="4" end="4"/>
                                            </p:txEl>
                                          </p:spTgt>
                                        </p:tgtEl>
                                      </p:cBhvr>
                                    </p:animEffect>
                                    <p:anim calcmode="lin" valueType="num">
                                      <p:cBhvr>
                                        <p:cTn id="32"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48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483">
                                            <p:txEl>
                                              <p:pRg st="5" end="5"/>
                                            </p:txEl>
                                          </p:spTgt>
                                        </p:tgtEl>
                                        <p:attrNameLst>
                                          <p:attrName>style.visibility</p:attrName>
                                        </p:attrNameLst>
                                      </p:cBhvr>
                                      <p:to>
                                        <p:strVal val="visible"/>
                                      </p:to>
                                    </p:set>
                                    <p:animEffect transition="in" filter="fade">
                                      <p:cBhvr>
                                        <p:cTn id="36" dur="1000"/>
                                        <p:tgtEl>
                                          <p:spTgt spid="20483">
                                            <p:txEl>
                                              <p:pRg st="5" end="5"/>
                                            </p:txEl>
                                          </p:spTgt>
                                        </p:tgtEl>
                                      </p:cBhvr>
                                    </p:animEffect>
                                    <p:anim calcmode="lin" valueType="num">
                                      <p:cBhvr>
                                        <p:cTn id="37"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marL="742950" indent="-742950" algn="just" eaLnBrk="1" hangingPunct="1">
              <a:buFont typeface="Calibri Light" panose="020F0302020204030204" pitchFamily="34" charset="0"/>
              <a:buAutoNum type="arabicPeriod" startAt="3"/>
            </a:pPr>
            <a:r>
              <a:rPr lang="en-US" sz="3600" smtClean="0"/>
              <a:t>Suhu Dan Kualitas Udara</a:t>
            </a:r>
          </a:p>
        </p:txBody>
      </p:sp>
      <p:sp>
        <p:nvSpPr>
          <p:cNvPr id="21507" name="Content Placeholder 2"/>
          <p:cNvSpPr>
            <a:spLocks noGrp="1"/>
          </p:cNvSpPr>
          <p:nvPr>
            <p:ph idx="1"/>
          </p:nvPr>
        </p:nvSpPr>
        <p:spPr>
          <a:xfrm>
            <a:off x="628650" y="1999971"/>
            <a:ext cx="7886700" cy="4351337"/>
          </a:xfrm>
        </p:spPr>
        <p:txBody>
          <a:bodyPr/>
          <a:lstStyle/>
          <a:p>
            <a:pPr marL="355600" indent="-355600" algn="just" eaLnBrk="1" hangingPunct="1"/>
            <a:r>
              <a:rPr lang="en-US" sz="2400" b="1" dirty="0" err="1" smtClean="0"/>
              <a:t>Pemakaian</a:t>
            </a:r>
            <a:r>
              <a:rPr lang="en-US" sz="2400" b="1" dirty="0" smtClean="0"/>
              <a:t> </a:t>
            </a:r>
            <a:r>
              <a:rPr lang="en-US" sz="2400" b="1" dirty="0" err="1" smtClean="0"/>
              <a:t>komputer</a:t>
            </a:r>
            <a:r>
              <a:rPr lang="en-US" sz="2400" dirty="0" smtClean="0"/>
              <a:t> </a:t>
            </a:r>
            <a:r>
              <a:rPr lang="en-US" sz="2400" dirty="0" err="1" smtClean="0"/>
              <a:t>dalam</a:t>
            </a:r>
            <a:r>
              <a:rPr lang="en-US" sz="2400" dirty="0" smtClean="0"/>
              <a:t> </a:t>
            </a:r>
            <a:r>
              <a:rPr lang="en-US" sz="2400" b="1" dirty="0" err="1" smtClean="0"/>
              <a:t>jumlah</a:t>
            </a:r>
            <a:r>
              <a:rPr lang="en-US" sz="2400" dirty="0" smtClean="0"/>
              <a:t> yang </a:t>
            </a:r>
            <a:r>
              <a:rPr lang="en-US" sz="2400" b="1" dirty="0" err="1" smtClean="0"/>
              <a:t>besar</a:t>
            </a:r>
            <a:r>
              <a:rPr lang="en-US" sz="2400" b="1" dirty="0" smtClean="0"/>
              <a:t> </a:t>
            </a:r>
            <a:r>
              <a:rPr lang="en-US" sz="2400" b="1" dirty="0" err="1" smtClean="0"/>
              <a:t>menimbulkan</a:t>
            </a:r>
            <a:r>
              <a:rPr lang="en-US" sz="2400" b="1" dirty="0" smtClean="0"/>
              <a:t> </a:t>
            </a:r>
            <a:r>
              <a:rPr lang="en-US" sz="2400" b="1" dirty="0" err="1" smtClean="0"/>
              <a:t>panas</a:t>
            </a:r>
            <a:r>
              <a:rPr lang="en-US" sz="2400" b="1" dirty="0" smtClean="0"/>
              <a:t> </a:t>
            </a:r>
            <a:r>
              <a:rPr lang="en-US" sz="2400" b="1" dirty="0" err="1" smtClean="0"/>
              <a:t>tambahan</a:t>
            </a:r>
            <a:r>
              <a:rPr lang="en-US" sz="2400" b="1" dirty="0" smtClean="0"/>
              <a:t> di </a:t>
            </a:r>
            <a:r>
              <a:rPr lang="en-US" sz="2400" b="1" dirty="0" err="1" smtClean="0"/>
              <a:t>ruang</a:t>
            </a:r>
            <a:r>
              <a:rPr lang="en-US" sz="2400" b="1" dirty="0" smtClean="0"/>
              <a:t> </a:t>
            </a:r>
            <a:r>
              <a:rPr lang="en-US" sz="2400" b="1" dirty="0" err="1" smtClean="0"/>
              <a:t>kerja</a:t>
            </a:r>
            <a:r>
              <a:rPr lang="en-US" sz="2400" dirty="0" smtClean="0"/>
              <a:t>.</a:t>
            </a:r>
          </a:p>
          <a:p>
            <a:pPr marL="355600" indent="-355600" algn="just" eaLnBrk="1" hangingPunct="1"/>
            <a:r>
              <a:rPr lang="en-US" sz="2400" b="1" dirty="0" err="1" smtClean="0"/>
              <a:t>Isu</a:t>
            </a:r>
            <a:r>
              <a:rPr lang="en-US" sz="2400" b="1" dirty="0" smtClean="0"/>
              <a:t> </a:t>
            </a:r>
            <a:r>
              <a:rPr lang="en-US" sz="2400" b="1" dirty="0" err="1" smtClean="0"/>
              <a:t>mengenai</a:t>
            </a:r>
            <a:r>
              <a:rPr lang="en-US" sz="2400" b="1" dirty="0" smtClean="0"/>
              <a:t> </a:t>
            </a:r>
            <a:r>
              <a:rPr lang="en-US" sz="2400" b="1" dirty="0" err="1" smtClean="0"/>
              <a:t>panas</a:t>
            </a:r>
            <a:r>
              <a:rPr lang="en-US" sz="2400" dirty="0" smtClean="0"/>
              <a:t> yang </a:t>
            </a:r>
            <a:r>
              <a:rPr lang="en-US" sz="2400" b="1" dirty="0" err="1" smtClean="0"/>
              <a:t>ditambahkan</a:t>
            </a:r>
            <a:r>
              <a:rPr lang="en-US" sz="2400" b="1" dirty="0" smtClean="0"/>
              <a:t> </a:t>
            </a:r>
            <a:r>
              <a:rPr lang="en-US" sz="2400" b="1" dirty="0" err="1" smtClean="0"/>
              <a:t>oleh</a:t>
            </a:r>
            <a:r>
              <a:rPr lang="en-US" sz="2400" b="1" dirty="0" smtClean="0"/>
              <a:t> </a:t>
            </a:r>
            <a:r>
              <a:rPr lang="en-US" sz="2400" b="1" dirty="0" err="1" smtClean="0"/>
              <a:t>komputer</a:t>
            </a:r>
            <a:r>
              <a:rPr lang="en-US" sz="2400" b="1" dirty="0" smtClean="0"/>
              <a:t> </a:t>
            </a:r>
            <a:r>
              <a:rPr lang="en-US" sz="2400" b="1" dirty="0" err="1" smtClean="0"/>
              <a:t>penting</a:t>
            </a:r>
            <a:r>
              <a:rPr lang="en-US" sz="2400" dirty="0" smtClean="0"/>
              <a:t> </a:t>
            </a:r>
            <a:r>
              <a:rPr lang="en-US" sz="2400" dirty="0" err="1" smtClean="0"/>
              <a:t>karena</a:t>
            </a:r>
            <a:r>
              <a:rPr lang="en-US" sz="2400" dirty="0" smtClean="0"/>
              <a:t> </a:t>
            </a:r>
            <a:r>
              <a:rPr lang="en-US" sz="2400" b="1" dirty="0" err="1" smtClean="0"/>
              <a:t>perubahan</a:t>
            </a:r>
            <a:r>
              <a:rPr lang="en-US" sz="2400" b="1" dirty="0" smtClean="0"/>
              <a:t> </a:t>
            </a:r>
            <a:r>
              <a:rPr lang="en-US" sz="2400" b="1" dirty="0" err="1" smtClean="0"/>
              <a:t>suhu</a:t>
            </a:r>
            <a:r>
              <a:rPr lang="en-US" sz="2400" b="1" dirty="0" smtClean="0"/>
              <a:t> </a:t>
            </a:r>
            <a:r>
              <a:rPr lang="en-US" sz="2400" b="1" dirty="0" err="1" smtClean="0"/>
              <a:t>udara</a:t>
            </a:r>
            <a:r>
              <a:rPr lang="en-US" sz="2400" b="1" dirty="0" smtClean="0"/>
              <a:t> </a:t>
            </a:r>
            <a:r>
              <a:rPr lang="en-US" sz="2400" dirty="0" smtClean="0"/>
              <a:t>yang </a:t>
            </a:r>
            <a:r>
              <a:rPr lang="en-US" sz="2400" b="1" dirty="0" err="1" smtClean="0"/>
              <a:t>sedikit</a:t>
            </a:r>
            <a:r>
              <a:rPr lang="en-US" sz="2400" b="1" dirty="0" smtClean="0"/>
              <a:t> </a:t>
            </a:r>
            <a:r>
              <a:rPr lang="en-US" sz="2400" b="1" dirty="0" err="1" smtClean="0"/>
              <a:t>saja</a:t>
            </a:r>
            <a:r>
              <a:rPr lang="en-US" sz="2400" b="1" dirty="0" smtClean="0"/>
              <a:t> </a:t>
            </a:r>
            <a:r>
              <a:rPr lang="en-US" sz="2400" dirty="0" err="1" smtClean="0"/>
              <a:t>dapat</a:t>
            </a:r>
            <a:r>
              <a:rPr lang="en-US" sz="2400" dirty="0" smtClean="0"/>
              <a:t> </a:t>
            </a:r>
            <a:r>
              <a:rPr lang="en-US" sz="2400" b="1" dirty="0" err="1" smtClean="0"/>
              <a:t>mempengaruhi</a:t>
            </a:r>
            <a:r>
              <a:rPr lang="en-US" sz="2400" b="1" dirty="0" smtClean="0"/>
              <a:t> </a:t>
            </a:r>
            <a:r>
              <a:rPr lang="en-US" sz="2400" b="1" dirty="0" err="1" smtClean="0"/>
              <a:t>kinerja</a:t>
            </a:r>
            <a:r>
              <a:rPr lang="en-US" sz="2400" b="1" dirty="0" smtClean="0"/>
              <a:t> </a:t>
            </a:r>
            <a:r>
              <a:rPr lang="en-US" sz="2400" b="1" dirty="0" err="1" smtClean="0"/>
              <a:t>seseorang</a:t>
            </a:r>
            <a:r>
              <a:rPr lang="en-US" sz="2400" dirty="0" smtClean="0"/>
              <a:t> </a:t>
            </a:r>
          </a:p>
          <a:p>
            <a:pPr marL="355600" indent="-355600" algn="just" eaLnBrk="1" hangingPunct="1"/>
            <a:r>
              <a:rPr lang="en-US" sz="2400" dirty="0" smtClean="0"/>
              <a:t>Salah </a:t>
            </a:r>
            <a:r>
              <a:rPr lang="en-US" sz="2400" dirty="0" err="1" smtClean="0"/>
              <a:t>satu</a:t>
            </a:r>
            <a:r>
              <a:rPr lang="en-US" sz="2400" dirty="0" smtClean="0"/>
              <a:t> </a:t>
            </a:r>
            <a:r>
              <a:rPr lang="en-US" sz="2400" b="1" dirty="0" err="1" smtClean="0"/>
              <a:t>cara</a:t>
            </a:r>
            <a:r>
              <a:rPr lang="en-US" sz="2400" b="1" dirty="0" smtClean="0"/>
              <a:t> </a:t>
            </a:r>
            <a:r>
              <a:rPr lang="en-US" sz="2400" b="1" dirty="0" err="1" smtClean="0"/>
              <a:t>untuk</a:t>
            </a:r>
            <a:r>
              <a:rPr lang="en-US" sz="2400" b="1" dirty="0" smtClean="0"/>
              <a:t> </a:t>
            </a:r>
            <a:r>
              <a:rPr lang="en-US" sz="2400" b="1" dirty="0" err="1" smtClean="0"/>
              <a:t>mengendalikan</a:t>
            </a:r>
            <a:r>
              <a:rPr lang="en-US" sz="2400" b="1" dirty="0" smtClean="0"/>
              <a:t> </a:t>
            </a:r>
            <a:r>
              <a:rPr lang="en-US" sz="2400" b="1" dirty="0" err="1" smtClean="0"/>
              <a:t>suhu</a:t>
            </a:r>
            <a:r>
              <a:rPr lang="en-US" sz="2400" b="1" dirty="0" smtClean="0"/>
              <a:t> </a:t>
            </a:r>
            <a:r>
              <a:rPr lang="en-US" sz="2400" b="1" dirty="0" err="1" smtClean="0"/>
              <a:t>udara</a:t>
            </a:r>
            <a:r>
              <a:rPr lang="en-US" sz="2400" b="1" dirty="0" smtClean="0"/>
              <a:t> </a:t>
            </a:r>
            <a:r>
              <a:rPr lang="en-US" sz="2400" dirty="0" err="1" smtClean="0"/>
              <a:t>adalah</a:t>
            </a:r>
            <a:r>
              <a:rPr lang="en-US" sz="2400" dirty="0" smtClean="0"/>
              <a:t> </a:t>
            </a:r>
            <a:r>
              <a:rPr lang="en-US" sz="2400" dirty="0" err="1" smtClean="0"/>
              <a:t>dengan</a:t>
            </a:r>
            <a:r>
              <a:rPr lang="en-US" sz="2400" dirty="0" smtClean="0"/>
              <a:t> </a:t>
            </a:r>
            <a:r>
              <a:rPr lang="en-US" sz="2400" b="1" dirty="0" err="1" smtClean="0"/>
              <a:t>memasang</a:t>
            </a:r>
            <a:r>
              <a:rPr lang="en-US" sz="2400" b="1" dirty="0" smtClean="0"/>
              <a:t> </a:t>
            </a:r>
            <a:r>
              <a:rPr lang="en-US" sz="2400" b="1" dirty="0" err="1" smtClean="0"/>
              <a:t>pengontrol</a:t>
            </a:r>
            <a:r>
              <a:rPr lang="en-US" sz="2400" b="1" dirty="0" smtClean="0"/>
              <a:t> </a:t>
            </a:r>
            <a:r>
              <a:rPr lang="en-US" sz="2400" b="1" dirty="0" err="1" smtClean="0"/>
              <a:t>suhu</a:t>
            </a:r>
            <a:r>
              <a:rPr lang="en-US" sz="2400" b="1" dirty="0" smtClean="0"/>
              <a:t> </a:t>
            </a:r>
            <a:r>
              <a:rPr lang="en-US" sz="2400" dirty="0" err="1" smtClean="0"/>
              <a:t>dan</a:t>
            </a:r>
            <a:r>
              <a:rPr lang="en-US" sz="2400" dirty="0" smtClean="0"/>
              <a:t> </a:t>
            </a:r>
            <a:r>
              <a:rPr lang="en-US" sz="2400" b="1" dirty="0" err="1" smtClean="0"/>
              <a:t>kelembaba</a:t>
            </a:r>
            <a:r>
              <a:rPr lang="id-ID" sz="2400" b="1" dirty="0" smtClean="0"/>
              <a:t>n</a:t>
            </a:r>
            <a:r>
              <a:rPr lang="en-US" sz="2400" b="1" dirty="0" smtClean="0"/>
              <a:t> </a:t>
            </a:r>
            <a:r>
              <a:rPr lang="en-US" sz="2400" b="1" dirty="0" err="1" smtClean="0"/>
              <a:t>udara</a:t>
            </a:r>
            <a:r>
              <a:rPr lang="en-US" sz="2400" b="1" dirty="0" smtClean="0"/>
              <a:t> </a:t>
            </a:r>
            <a:r>
              <a:rPr lang="en-US" sz="2400" dirty="0" smtClean="0"/>
              <a:t>di </a:t>
            </a:r>
            <a:r>
              <a:rPr lang="en-US" sz="2400" dirty="0" err="1" smtClean="0"/>
              <a:t>ruang</a:t>
            </a:r>
            <a:r>
              <a:rPr lang="en-US" sz="2400" dirty="0" smtClean="0"/>
              <a:t> </a:t>
            </a:r>
            <a:r>
              <a:rPr lang="en-US" sz="2400" dirty="0" err="1" smtClean="0"/>
              <a:t>kerja</a:t>
            </a:r>
            <a:r>
              <a:rPr lang="en-US" sz="2400" dirty="0" smtClean="0"/>
              <a:t>. </a:t>
            </a:r>
          </a:p>
          <a:p>
            <a:pPr marL="355600" indent="-355600" algn="just" eaLnBrk="1" hangingPunct="1"/>
            <a:r>
              <a:rPr lang="en-US" sz="2400" b="1" dirty="0" err="1" smtClean="0"/>
              <a:t>Selain</a:t>
            </a:r>
            <a:r>
              <a:rPr lang="en-US" sz="2400" b="1" dirty="0" smtClean="0"/>
              <a:t> </a:t>
            </a:r>
            <a:r>
              <a:rPr lang="en-US" sz="2400" b="1" dirty="0" err="1" smtClean="0"/>
              <a:t>suhu</a:t>
            </a:r>
            <a:r>
              <a:rPr lang="en-US" sz="2400" b="1" dirty="0" smtClean="0"/>
              <a:t> </a:t>
            </a:r>
            <a:r>
              <a:rPr lang="en-US" sz="2400" b="1" dirty="0" err="1" smtClean="0"/>
              <a:t>dan</a:t>
            </a:r>
            <a:r>
              <a:rPr lang="en-US" sz="2400" b="1" dirty="0" smtClean="0"/>
              <a:t> </a:t>
            </a:r>
            <a:r>
              <a:rPr lang="en-US" sz="2400" b="1" dirty="0" err="1" smtClean="0"/>
              <a:t>kelembaban</a:t>
            </a:r>
            <a:r>
              <a:rPr lang="en-US" sz="2400" dirty="0" smtClean="0"/>
              <a:t>, </a:t>
            </a:r>
            <a:r>
              <a:rPr lang="en-US" sz="2400" b="1" dirty="0" err="1" smtClean="0"/>
              <a:t>tipe</a:t>
            </a:r>
            <a:r>
              <a:rPr lang="en-US" sz="2400" b="1" dirty="0" smtClean="0"/>
              <a:t> </a:t>
            </a:r>
            <a:r>
              <a:rPr lang="en-US" sz="2400" b="1" dirty="0" err="1" smtClean="0"/>
              <a:t>dan</a:t>
            </a:r>
            <a:r>
              <a:rPr lang="en-US" sz="2400" b="1" dirty="0" smtClean="0"/>
              <a:t> </a:t>
            </a:r>
            <a:r>
              <a:rPr lang="en-US" sz="2400" b="1" dirty="0" err="1" smtClean="0"/>
              <a:t>kualitas</a:t>
            </a:r>
            <a:r>
              <a:rPr lang="en-US" sz="2400" b="1" dirty="0" smtClean="0"/>
              <a:t> </a:t>
            </a:r>
            <a:r>
              <a:rPr lang="en-US" sz="2400" b="1" dirty="0" err="1" smtClean="0"/>
              <a:t>penyaring</a:t>
            </a:r>
            <a:r>
              <a:rPr lang="en-US" sz="2400" b="1" dirty="0" smtClean="0"/>
              <a:t> </a:t>
            </a:r>
            <a:r>
              <a:rPr lang="en-US" sz="2400" b="1" dirty="0" err="1" smtClean="0"/>
              <a:t>udara</a:t>
            </a:r>
            <a:r>
              <a:rPr lang="en-US" sz="2400" b="1" dirty="0" smtClean="0"/>
              <a:t> </a:t>
            </a:r>
            <a:r>
              <a:rPr lang="en-US" sz="2400" dirty="0" smtClean="0"/>
              <a:t>yang </a:t>
            </a:r>
            <a:r>
              <a:rPr lang="en-US" sz="2400" dirty="0" err="1" smtClean="0"/>
              <a:t>dipasang</a:t>
            </a:r>
            <a:r>
              <a:rPr lang="en-US" sz="2400" dirty="0" smtClean="0"/>
              <a:t> </a:t>
            </a:r>
            <a:r>
              <a:rPr lang="en-US" sz="2400" b="1" dirty="0" smtClean="0"/>
              <a:t>di </a:t>
            </a:r>
            <a:r>
              <a:rPr lang="en-US" sz="2400" b="1" dirty="0" err="1" smtClean="0"/>
              <a:t>ruang</a:t>
            </a:r>
            <a:r>
              <a:rPr lang="en-US" sz="2400" b="1" dirty="0" smtClean="0"/>
              <a:t> </a:t>
            </a:r>
            <a:r>
              <a:rPr lang="en-US" sz="2400" b="1" dirty="0" err="1" smtClean="0"/>
              <a:t>kerja</a:t>
            </a:r>
            <a:r>
              <a:rPr lang="en-US" sz="2400" b="1" dirty="0" smtClean="0"/>
              <a:t> </a:t>
            </a:r>
            <a:r>
              <a:rPr lang="en-US" sz="2400" b="1" dirty="0" err="1" smtClean="0"/>
              <a:t>juga</a:t>
            </a:r>
            <a:r>
              <a:rPr lang="en-US" sz="2400" b="1" dirty="0" smtClean="0"/>
              <a:t> </a:t>
            </a:r>
            <a:r>
              <a:rPr lang="en-US" sz="2400" b="1" dirty="0" err="1" smtClean="0"/>
              <a:t>mempengaruhi</a:t>
            </a:r>
            <a:r>
              <a:rPr lang="en-US" sz="2400" b="1" dirty="0" smtClean="0"/>
              <a:t> </a:t>
            </a:r>
            <a:r>
              <a:rPr lang="en-US" sz="2400" b="1" dirty="0" err="1" smtClean="0"/>
              <a:t>kinerja</a:t>
            </a:r>
            <a:r>
              <a:rPr lang="en-US" sz="2400" b="1" dirty="0" smtClean="0"/>
              <a:t> </a:t>
            </a:r>
            <a:r>
              <a:rPr lang="en-US" sz="2400" b="1" dirty="0" err="1" smtClean="0"/>
              <a:t>karyawan</a:t>
            </a:r>
            <a:r>
              <a:rPr lang="en-US" sz="2400" b="1" dirty="0" smtClean="0"/>
              <a:t>.</a:t>
            </a:r>
          </a:p>
        </p:txBody>
      </p:sp>
    </p:spTree>
    <p:extLst>
      <p:ext uri="{BB962C8B-B14F-4D97-AF65-F5344CB8AC3E}">
        <p14:creationId xmlns:p14="http://schemas.microsoft.com/office/powerpoint/2010/main" val="39758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fade">
                                      <p:cBhvr>
                                        <p:cTn id="21" dur="1000"/>
                                        <p:tgtEl>
                                          <p:spTgt spid="21507">
                                            <p:txEl>
                                              <p:pRg st="2" end="2"/>
                                            </p:txEl>
                                          </p:spTgt>
                                        </p:tgtEl>
                                      </p:cBhvr>
                                    </p:animEffect>
                                    <p:anim calcmode="lin" valueType="num">
                                      <p:cBhvr>
                                        <p:cTn id="22"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5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507">
                                            <p:txEl>
                                              <p:pRg st="3" end="3"/>
                                            </p:txEl>
                                          </p:spTgt>
                                        </p:tgtEl>
                                        <p:attrNameLst>
                                          <p:attrName>style.visibility</p:attrName>
                                        </p:attrNameLst>
                                      </p:cBhvr>
                                      <p:to>
                                        <p:strVal val="visible"/>
                                      </p:to>
                                    </p:set>
                                    <p:animEffect transition="in" filter="fade">
                                      <p:cBhvr>
                                        <p:cTn id="28" dur="1000"/>
                                        <p:tgtEl>
                                          <p:spTgt spid="21507">
                                            <p:txEl>
                                              <p:pRg st="3" end="3"/>
                                            </p:txEl>
                                          </p:spTgt>
                                        </p:tgtEl>
                                      </p:cBhvr>
                                    </p:animEffect>
                                    <p:anim calcmode="lin" valueType="num">
                                      <p:cBhvr>
                                        <p:cTn id="29"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marL="742950" indent="-742950" algn="just" eaLnBrk="1" hangingPunct="1">
              <a:buFont typeface="Calibri Light" panose="020F0302020204030204" pitchFamily="34" charset="0"/>
              <a:buAutoNum type="arabicPeriod" startAt="4"/>
            </a:pPr>
            <a:r>
              <a:rPr lang="en-US" sz="3600" smtClean="0"/>
              <a:t>Gangguan Suara</a:t>
            </a:r>
          </a:p>
        </p:txBody>
      </p:sp>
      <p:sp>
        <p:nvSpPr>
          <p:cNvPr id="22531" name="Content Placeholder 2"/>
          <p:cNvSpPr>
            <a:spLocks noGrp="1"/>
          </p:cNvSpPr>
          <p:nvPr>
            <p:ph idx="1"/>
          </p:nvPr>
        </p:nvSpPr>
        <p:spPr>
          <a:xfrm>
            <a:off x="628650" y="1949636"/>
            <a:ext cx="7886700" cy="4351338"/>
          </a:xfrm>
        </p:spPr>
        <p:txBody>
          <a:bodyPr>
            <a:normAutofit lnSpcReduction="10000"/>
          </a:bodyPr>
          <a:lstStyle/>
          <a:p>
            <a:pPr algn="just" eaLnBrk="1" hangingPunct="1"/>
            <a:r>
              <a:rPr lang="en-US" sz="2400" b="1" dirty="0" err="1" smtClean="0"/>
              <a:t>Adanya</a:t>
            </a:r>
            <a:r>
              <a:rPr lang="en-US" sz="2400" b="1" dirty="0" smtClean="0"/>
              <a:t> </a:t>
            </a:r>
            <a:r>
              <a:rPr lang="en-US" sz="2400" b="1" dirty="0" err="1" smtClean="0"/>
              <a:t>suara</a:t>
            </a:r>
            <a:r>
              <a:rPr lang="en-US" sz="2400" b="1" dirty="0" smtClean="0"/>
              <a:t> </a:t>
            </a:r>
            <a:r>
              <a:rPr lang="en-US" sz="2400" dirty="0" smtClean="0"/>
              <a:t>di </a:t>
            </a:r>
            <a:r>
              <a:rPr lang="en-US" sz="2400" b="1" dirty="0" err="1" smtClean="0"/>
              <a:t>ruang</a:t>
            </a:r>
            <a:r>
              <a:rPr lang="en-US" sz="2400" b="1" dirty="0" smtClean="0"/>
              <a:t> </a:t>
            </a:r>
            <a:r>
              <a:rPr lang="en-US" sz="2400" b="1" dirty="0" err="1" smtClean="0"/>
              <a:t>kerja</a:t>
            </a:r>
            <a:r>
              <a:rPr lang="en-US" sz="2400" b="1" dirty="0" smtClean="0"/>
              <a:t> </a:t>
            </a:r>
            <a:r>
              <a:rPr lang="en-US" sz="2400" dirty="0" err="1" smtClean="0"/>
              <a:t>dapat</a:t>
            </a:r>
            <a:r>
              <a:rPr lang="en-US" sz="2400" dirty="0" smtClean="0"/>
              <a:t> </a:t>
            </a:r>
            <a:r>
              <a:rPr lang="en-US" sz="2400" b="1" dirty="0" err="1" smtClean="0"/>
              <a:t>berpengaruh</a:t>
            </a:r>
            <a:r>
              <a:rPr lang="en-US" sz="2400" b="1" dirty="0" smtClean="0"/>
              <a:t> </a:t>
            </a:r>
            <a:r>
              <a:rPr lang="en-US" sz="2400" b="1" dirty="0" err="1" smtClean="0"/>
              <a:t>positif</a:t>
            </a:r>
            <a:r>
              <a:rPr lang="en-US" sz="2400" b="1" dirty="0" smtClean="0"/>
              <a:t> </a:t>
            </a:r>
            <a:r>
              <a:rPr lang="en-US" sz="2400" b="1" dirty="0" err="1" smtClean="0"/>
              <a:t>dan</a:t>
            </a:r>
            <a:r>
              <a:rPr lang="en-US" sz="2400" b="1" dirty="0" smtClean="0"/>
              <a:t> </a:t>
            </a:r>
            <a:r>
              <a:rPr lang="en-US" sz="2400" b="1" dirty="0" err="1" smtClean="0"/>
              <a:t>negatif</a:t>
            </a:r>
            <a:r>
              <a:rPr lang="en-US" sz="2400" b="1" dirty="0" smtClean="0"/>
              <a:t> </a:t>
            </a:r>
            <a:r>
              <a:rPr lang="en-US" sz="2400" b="1" dirty="0" err="1" smtClean="0"/>
              <a:t>dalam</a:t>
            </a:r>
            <a:r>
              <a:rPr lang="en-US" sz="2400" b="1" dirty="0" smtClean="0"/>
              <a:t> </a:t>
            </a:r>
            <a:r>
              <a:rPr lang="en-US" sz="2400" b="1" dirty="0" err="1" smtClean="0"/>
              <a:t>kerja</a:t>
            </a:r>
            <a:r>
              <a:rPr lang="en-US" sz="2400" dirty="0" smtClean="0"/>
              <a:t>.</a:t>
            </a:r>
          </a:p>
          <a:p>
            <a:pPr algn="just" eaLnBrk="1" hangingPunct="1"/>
            <a:r>
              <a:rPr lang="en-US" sz="2400" dirty="0" err="1" smtClean="0"/>
              <a:t>Seringkali</a:t>
            </a:r>
            <a:r>
              <a:rPr lang="en-US" sz="2400" dirty="0" smtClean="0"/>
              <a:t> </a:t>
            </a:r>
            <a:r>
              <a:rPr lang="en-US" sz="2400" dirty="0" err="1" smtClean="0"/>
              <a:t>kita</a:t>
            </a:r>
            <a:r>
              <a:rPr lang="en-US" sz="2400" dirty="0" smtClean="0"/>
              <a:t> </a:t>
            </a:r>
            <a:r>
              <a:rPr lang="en-US" sz="2400" dirty="0" err="1" smtClean="0"/>
              <a:t>tidak</a:t>
            </a:r>
            <a:r>
              <a:rPr lang="en-US" sz="2400" dirty="0" smtClean="0"/>
              <a:t> </a:t>
            </a:r>
            <a:r>
              <a:rPr lang="en-US" sz="2400" dirty="0" err="1" smtClean="0"/>
              <a:t>sadar</a:t>
            </a:r>
            <a:r>
              <a:rPr lang="en-US" sz="2400" dirty="0" smtClean="0"/>
              <a:t> </a:t>
            </a:r>
            <a:r>
              <a:rPr lang="en-US" sz="2400" dirty="0" err="1" smtClean="0"/>
              <a:t>dengan</a:t>
            </a:r>
            <a:r>
              <a:rPr lang="en-US" sz="2400" dirty="0" smtClean="0"/>
              <a:t> </a:t>
            </a:r>
            <a:r>
              <a:rPr lang="en-US" sz="2400" dirty="0" err="1" smtClean="0"/>
              <a:t>adanya</a:t>
            </a:r>
            <a:r>
              <a:rPr lang="en-US" sz="2400" dirty="0" smtClean="0"/>
              <a:t> </a:t>
            </a:r>
            <a:r>
              <a:rPr lang="en-US" sz="2400" dirty="0" err="1" smtClean="0"/>
              <a:t>suatu</a:t>
            </a:r>
            <a:r>
              <a:rPr lang="en-US" sz="2400" dirty="0" smtClean="0"/>
              <a:t> </a:t>
            </a:r>
            <a:r>
              <a:rPr lang="en-US" sz="2400" dirty="0" err="1" smtClean="0"/>
              <a:t>suara</a:t>
            </a:r>
            <a:r>
              <a:rPr lang="en-US" sz="2400" dirty="0" smtClean="0"/>
              <a:t> yang </a:t>
            </a:r>
            <a:r>
              <a:rPr lang="en-US" sz="2400" dirty="0" err="1" smtClean="0"/>
              <a:t>tetap</a:t>
            </a:r>
            <a:r>
              <a:rPr lang="en-US" sz="2400" dirty="0" smtClean="0"/>
              <a:t> </a:t>
            </a:r>
            <a:r>
              <a:rPr lang="en-US" sz="2400" dirty="0" err="1" smtClean="0"/>
              <a:t>dan</a:t>
            </a:r>
            <a:r>
              <a:rPr lang="en-US" sz="2400" dirty="0" smtClean="0"/>
              <a:t> </a:t>
            </a:r>
            <a:r>
              <a:rPr lang="en-US" sz="2400" dirty="0" err="1" smtClean="0"/>
              <a:t>tidak</a:t>
            </a:r>
            <a:r>
              <a:rPr lang="en-US" sz="2400" dirty="0" smtClean="0"/>
              <a:t> </a:t>
            </a:r>
            <a:r>
              <a:rPr lang="en-US" sz="2400" dirty="0" err="1" smtClean="0"/>
              <a:t>berlebihan</a:t>
            </a:r>
            <a:r>
              <a:rPr lang="en-US" sz="2400" dirty="0" smtClean="0"/>
              <a:t>. </a:t>
            </a:r>
          </a:p>
          <a:p>
            <a:pPr algn="just" eaLnBrk="1" hangingPunct="1"/>
            <a:r>
              <a:rPr lang="en-US" sz="2400" dirty="0" err="1" smtClean="0"/>
              <a:t>Tetapi</a:t>
            </a:r>
            <a:r>
              <a:rPr lang="en-US" sz="2400" dirty="0" smtClean="0"/>
              <a:t> </a:t>
            </a:r>
            <a:r>
              <a:rPr lang="en-US" sz="2400" dirty="0" err="1" smtClean="0"/>
              <a:t>kita</a:t>
            </a:r>
            <a:r>
              <a:rPr lang="en-US" sz="2400" dirty="0" smtClean="0"/>
              <a:t> </a:t>
            </a:r>
            <a:r>
              <a:rPr lang="en-US" sz="2400" dirty="0" err="1" smtClean="0"/>
              <a:t>akan</a:t>
            </a:r>
            <a:r>
              <a:rPr lang="en-US" sz="2400" dirty="0" smtClean="0"/>
              <a:t> </a:t>
            </a:r>
            <a:r>
              <a:rPr lang="en-US" sz="2400" b="1" dirty="0" err="1" smtClean="0"/>
              <a:t>menjadi</a:t>
            </a:r>
            <a:r>
              <a:rPr lang="en-US" sz="2400" b="1" dirty="0" smtClean="0"/>
              <a:t> stress </a:t>
            </a:r>
            <a:r>
              <a:rPr lang="en-US" sz="2400" b="1" dirty="0" err="1" smtClean="0"/>
              <a:t>dengan</a:t>
            </a:r>
            <a:r>
              <a:rPr lang="en-US" sz="2400" b="1" dirty="0" smtClean="0"/>
              <a:t> </a:t>
            </a:r>
            <a:r>
              <a:rPr lang="en-US" sz="2400" b="1" dirty="0" err="1" smtClean="0"/>
              <a:t>suara</a:t>
            </a:r>
            <a:r>
              <a:rPr lang="en-US" sz="2400" b="1" dirty="0" smtClean="0"/>
              <a:t> yang </a:t>
            </a:r>
            <a:r>
              <a:rPr lang="en-US" sz="2400" b="1" dirty="0" err="1" smtClean="0"/>
              <a:t>cukup</a:t>
            </a:r>
            <a:r>
              <a:rPr lang="en-US" sz="2400" b="1" dirty="0" smtClean="0"/>
              <a:t> </a:t>
            </a:r>
            <a:r>
              <a:rPr lang="en-US" sz="2400" b="1" dirty="0" err="1" smtClean="0"/>
              <a:t>keras</a:t>
            </a:r>
            <a:r>
              <a:rPr lang="en-US" sz="2400" b="1" dirty="0" smtClean="0"/>
              <a:t> </a:t>
            </a:r>
            <a:r>
              <a:rPr lang="en-US" sz="2400" b="1" dirty="0" err="1" smtClean="0"/>
              <a:t>atau</a:t>
            </a:r>
            <a:r>
              <a:rPr lang="en-US" sz="2400" b="1" dirty="0" smtClean="0"/>
              <a:t> </a:t>
            </a:r>
            <a:r>
              <a:rPr lang="en-US" sz="2400" b="1" dirty="0" err="1" smtClean="0"/>
              <a:t>tibatiba</a:t>
            </a:r>
            <a:r>
              <a:rPr lang="en-US" sz="2400" dirty="0" smtClean="0"/>
              <a:t>. </a:t>
            </a:r>
            <a:r>
              <a:rPr lang="en-US" sz="2400" dirty="0" err="1" smtClean="0"/>
              <a:t>Atau</a:t>
            </a:r>
            <a:r>
              <a:rPr lang="en-US" sz="2400" dirty="0" smtClean="0"/>
              <a:t> </a:t>
            </a:r>
            <a:r>
              <a:rPr lang="en-US" sz="2400" b="1" dirty="0" err="1" smtClean="0"/>
              <a:t>suara</a:t>
            </a:r>
            <a:r>
              <a:rPr lang="en-US" sz="2400" b="1" dirty="0" smtClean="0"/>
              <a:t> yang </a:t>
            </a:r>
            <a:r>
              <a:rPr lang="en-US" sz="2400" b="1" dirty="0" err="1" smtClean="0"/>
              <a:t>mengalami</a:t>
            </a:r>
            <a:r>
              <a:rPr lang="en-US" sz="2400" b="1" dirty="0" smtClean="0"/>
              <a:t> </a:t>
            </a:r>
            <a:r>
              <a:rPr lang="en-US" sz="2400" b="1" dirty="0" err="1" smtClean="0"/>
              <a:t>perubahan</a:t>
            </a:r>
            <a:r>
              <a:rPr lang="en-US" sz="2400" b="1" dirty="0" smtClean="0"/>
              <a:t> </a:t>
            </a:r>
            <a:r>
              <a:rPr lang="en-US" sz="2400" b="1" dirty="0" err="1" smtClean="0"/>
              <a:t>keras</a:t>
            </a:r>
            <a:r>
              <a:rPr lang="en-US" sz="2400" b="1" dirty="0" smtClean="0"/>
              <a:t> </a:t>
            </a:r>
            <a:r>
              <a:rPr lang="en-US" sz="2400" b="1" dirty="0" err="1" smtClean="0"/>
              <a:t>dan</a:t>
            </a:r>
            <a:r>
              <a:rPr lang="en-US" sz="2400" b="1" dirty="0" smtClean="0"/>
              <a:t> </a:t>
            </a:r>
            <a:r>
              <a:rPr lang="en-US" sz="2400" b="1" dirty="0" err="1" smtClean="0"/>
              <a:t>tinggi</a:t>
            </a:r>
            <a:r>
              <a:rPr lang="en-US" sz="2400" b="1" dirty="0" smtClean="0"/>
              <a:t> </a:t>
            </a:r>
            <a:r>
              <a:rPr lang="en-US" sz="2400" b="1" dirty="0" err="1" smtClean="0"/>
              <a:t>rendahnya</a:t>
            </a:r>
            <a:r>
              <a:rPr lang="en-US" sz="2400" b="1" dirty="0" smtClean="0"/>
              <a:t> </a:t>
            </a:r>
            <a:r>
              <a:rPr lang="en-US" sz="2400" b="1" dirty="0" err="1" smtClean="0"/>
              <a:t>suara</a:t>
            </a:r>
            <a:r>
              <a:rPr lang="en-US" sz="2400" b="1" dirty="0" smtClean="0"/>
              <a:t> (</a:t>
            </a:r>
            <a:r>
              <a:rPr lang="en-US" sz="2400" b="1" i="1" dirty="0" smtClean="0"/>
              <a:t>transient sound</a:t>
            </a:r>
            <a:r>
              <a:rPr lang="en-US" sz="2400" b="1" dirty="0" smtClean="0"/>
              <a:t>).</a:t>
            </a:r>
          </a:p>
          <a:p>
            <a:pPr algn="just" eaLnBrk="1" hangingPunct="1"/>
            <a:r>
              <a:rPr lang="en-US" sz="2400" b="1" dirty="0" err="1" smtClean="0"/>
              <a:t>Suara</a:t>
            </a:r>
            <a:r>
              <a:rPr lang="en-US" sz="2400" dirty="0" smtClean="0"/>
              <a:t> </a:t>
            </a:r>
            <a:r>
              <a:rPr lang="en-US" sz="2400" dirty="0" err="1" smtClean="0"/>
              <a:t>mempengaruhi</a:t>
            </a:r>
            <a:r>
              <a:rPr lang="en-US" sz="2400" dirty="0" smtClean="0"/>
              <a:t> </a:t>
            </a:r>
            <a:r>
              <a:rPr lang="en-US" sz="2400" b="1" dirty="0" err="1" smtClean="0"/>
              <a:t>konsentrasi</a:t>
            </a:r>
            <a:r>
              <a:rPr lang="en-US" sz="2400" b="1" dirty="0" smtClean="0"/>
              <a:t> </a:t>
            </a:r>
            <a:r>
              <a:rPr lang="en-US" sz="2400" b="1" dirty="0" err="1" smtClean="0"/>
              <a:t>dan</a:t>
            </a:r>
            <a:r>
              <a:rPr lang="en-US" sz="2400" b="1" dirty="0" smtClean="0"/>
              <a:t> </a:t>
            </a:r>
            <a:r>
              <a:rPr lang="en-US" sz="2400" b="1" dirty="0" err="1" smtClean="0"/>
              <a:t>tingkat</a:t>
            </a:r>
            <a:r>
              <a:rPr lang="en-US" sz="2400" b="1" dirty="0" smtClean="0"/>
              <a:t> stress </a:t>
            </a:r>
            <a:r>
              <a:rPr lang="en-US" sz="2400" b="1" dirty="0" err="1" smtClean="0"/>
              <a:t>manusia</a:t>
            </a:r>
            <a:r>
              <a:rPr lang="en-US" sz="2400" b="1" dirty="0" smtClean="0"/>
              <a:t>.</a:t>
            </a:r>
          </a:p>
          <a:p>
            <a:pPr algn="just" eaLnBrk="1" hangingPunct="1"/>
            <a:r>
              <a:rPr lang="en-US" sz="2400" b="1" dirty="0" err="1" smtClean="0"/>
              <a:t>Dalam</a:t>
            </a:r>
            <a:r>
              <a:rPr lang="en-US" sz="2400" b="1" dirty="0" smtClean="0"/>
              <a:t> </a:t>
            </a:r>
            <a:r>
              <a:rPr lang="en-US" sz="2400" b="1" dirty="0" err="1" smtClean="0"/>
              <a:t>kondisi</a:t>
            </a:r>
            <a:r>
              <a:rPr lang="en-US" sz="2400" b="1" dirty="0" smtClean="0"/>
              <a:t> </a:t>
            </a:r>
            <a:r>
              <a:rPr lang="en-US" sz="2400" b="1" dirty="0" err="1" smtClean="0"/>
              <a:t>khusus</a:t>
            </a:r>
            <a:r>
              <a:rPr lang="en-US" sz="2400" dirty="0" smtClean="0"/>
              <a:t>, </a:t>
            </a:r>
            <a:r>
              <a:rPr lang="en-US" sz="2400" dirty="0" err="1" smtClean="0"/>
              <a:t>masalah</a:t>
            </a:r>
            <a:r>
              <a:rPr lang="en-US" sz="2400" dirty="0" smtClean="0"/>
              <a:t> </a:t>
            </a:r>
            <a:r>
              <a:rPr lang="en-US" sz="2400" b="1" dirty="0" err="1" smtClean="0"/>
              <a:t>suara</a:t>
            </a:r>
            <a:r>
              <a:rPr lang="en-US" sz="2400" b="1" dirty="0" smtClean="0"/>
              <a:t> </a:t>
            </a:r>
            <a:r>
              <a:rPr lang="en-US" sz="2400" b="1" dirty="0" err="1" smtClean="0"/>
              <a:t>dapat</a:t>
            </a:r>
            <a:r>
              <a:rPr lang="en-US" sz="2400" b="1" dirty="0" smtClean="0"/>
              <a:t> </a:t>
            </a:r>
            <a:r>
              <a:rPr lang="en-US" sz="2400" b="1" dirty="0" err="1" smtClean="0"/>
              <a:t>diatasi</a:t>
            </a:r>
            <a:r>
              <a:rPr lang="en-US" sz="2400" b="1" dirty="0" smtClean="0"/>
              <a:t> </a:t>
            </a:r>
            <a:r>
              <a:rPr lang="en-US" sz="2400" b="1" dirty="0" err="1" smtClean="0"/>
              <a:t>dengan</a:t>
            </a:r>
            <a:r>
              <a:rPr lang="en-US" sz="2400" b="1" dirty="0" smtClean="0"/>
              <a:t> </a:t>
            </a:r>
            <a:r>
              <a:rPr lang="en-US" sz="2400" b="1" dirty="0" err="1" smtClean="0"/>
              <a:t>menggunakan</a:t>
            </a:r>
            <a:r>
              <a:rPr lang="en-US" sz="2400" b="1" dirty="0" smtClean="0"/>
              <a:t> </a:t>
            </a:r>
            <a:r>
              <a:rPr lang="en-US" sz="2400" b="1" dirty="0" err="1" smtClean="0"/>
              <a:t>penutup</a:t>
            </a:r>
            <a:r>
              <a:rPr lang="en-US" sz="2400" b="1" dirty="0" smtClean="0"/>
              <a:t> </a:t>
            </a:r>
            <a:r>
              <a:rPr lang="en-US" sz="2400" b="1" dirty="0" err="1" smtClean="0"/>
              <a:t>telinga</a:t>
            </a:r>
            <a:r>
              <a:rPr lang="en-US" sz="2400" b="1" dirty="0" smtClean="0"/>
              <a:t> </a:t>
            </a:r>
            <a:r>
              <a:rPr lang="en-US" sz="2400" b="1" dirty="0" err="1" smtClean="0"/>
              <a:t>atau</a:t>
            </a:r>
            <a:r>
              <a:rPr lang="en-US" sz="2400" b="1" dirty="0" smtClean="0"/>
              <a:t> </a:t>
            </a:r>
            <a:r>
              <a:rPr lang="en-US" sz="2400" b="1" dirty="0" err="1" smtClean="0"/>
              <a:t>memberikan</a:t>
            </a:r>
            <a:r>
              <a:rPr lang="en-US" sz="2400" b="1" dirty="0" smtClean="0"/>
              <a:t> </a:t>
            </a:r>
            <a:r>
              <a:rPr lang="en-US" sz="2400" b="1" dirty="0" err="1" smtClean="0"/>
              <a:t>pengontrol</a:t>
            </a:r>
            <a:r>
              <a:rPr lang="en-US" sz="2400" b="1" dirty="0" smtClean="0"/>
              <a:t> </a:t>
            </a:r>
            <a:r>
              <a:rPr lang="en-US" sz="2400" b="1" dirty="0" err="1" smtClean="0"/>
              <a:t>akustik</a:t>
            </a:r>
            <a:r>
              <a:rPr lang="en-US" sz="2400" b="1" dirty="0" smtClean="0"/>
              <a:t> </a:t>
            </a:r>
            <a:r>
              <a:rPr lang="en-US" sz="2400" b="1" dirty="0" err="1" smtClean="0"/>
              <a:t>dalam</a:t>
            </a:r>
            <a:r>
              <a:rPr lang="en-US" sz="2400" b="1" dirty="0" smtClean="0"/>
              <a:t> </a:t>
            </a:r>
            <a:r>
              <a:rPr lang="en-US" sz="2400" b="1" dirty="0" err="1" smtClean="0"/>
              <a:t>ruang</a:t>
            </a:r>
            <a:r>
              <a:rPr lang="en-US" sz="2400" b="1" dirty="0" smtClean="0"/>
              <a:t> </a:t>
            </a:r>
            <a:r>
              <a:rPr lang="en-US" sz="2400" b="1" dirty="0" err="1" smtClean="0"/>
              <a:t>kerja</a:t>
            </a:r>
            <a:r>
              <a:rPr lang="en-US" sz="2400" b="1" dirty="0" smtClean="0"/>
              <a:t>.</a:t>
            </a:r>
          </a:p>
        </p:txBody>
      </p:sp>
    </p:spTree>
    <p:extLst>
      <p:ext uri="{BB962C8B-B14F-4D97-AF65-F5344CB8AC3E}">
        <p14:creationId xmlns:p14="http://schemas.microsoft.com/office/powerpoint/2010/main" val="12216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531">
                                            <p:txEl>
                                              <p:pRg st="1" end="1"/>
                                            </p:txEl>
                                          </p:spTgt>
                                        </p:tgtEl>
                                        <p:attrNameLst>
                                          <p:attrName>style.visibility</p:attrName>
                                        </p:attrNameLst>
                                      </p:cBhvr>
                                      <p:to>
                                        <p:strVal val="visible"/>
                                      </p:to>
                                    </p:set>
                                    <p:animEffect transition="in" filter="fade">
                                      <p:cBhvr>
                                        <p:cTn id="14" dur="1000"/>
                                        <p:tgtEl>
                                          <p:spTgt spid="22531">
                                            <p:txEl>
                                              <p:pRg st="1" end="1"/>
                                            </p:txEl>
                                          </p:spTgt>
                                        </p:tgtEl>
                                      </p:cBhvr>
                                    </p:animEffect>
                                    <p:anim calcmode="lin" valueType="num">
                                      <p:cBhvr>
                                        <p:cTn id="15"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531">
                                            <p:txEl>
                                              <p:pRg st="2" end="2"/>
                                            </p:txEl>
                                          </p:spTgt>
                                        </p:tgtEl>
                                        <p:attrNameLst>
                                          <p:attrName>style.visibility</p:attrName>
                                        </p:attrNameLst>
                                      </p:cBhvr>
                                      <p:to>
                                        <p:strVal val="visible"/>
                                      </p:to>
                                    </p:set>
                                    <p:animEffect transition="in" filter="fade">
                                      <p:cBhvr>
                                        <p:cTn id="21" dur="1000"/>
                                        <p:tgtEl>
                                          <p:spTgt spid="22531">
                                            <p:txEl>
                                              <p:pRg st="2" end="2"/>
                                            </p:txEl>
                                          </p:spTgt>
                                        </p:tgtEl>
                                      </p:cBhvr>
                                    </p:animEffect>
                                    <p:anim calcmode="lin" valueType="num">
                                      <p:cBhvr>
                                        <p:cTn id="22"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531">
                                            <p:txEl>
                                              <p:pRg st="3" end="3"/>
                                            </p:txEl>
                                          </p:spTgt>
                                        </p:tgtEl>
                                        <p:attrNameLst>
                                          <p:attrName>style.visibility</p:attrName>
                                        </p:attrNameLst>
                                      </p:cBhvr>
                                      <p:to>
                                        <p:strVal val="visible"/>
                                      </p:to>
                                    </p:set>
                                    <p:animEffect transition="in" filter="fade">
                                      <p:cBhvr>
                                        <p:cTn id="28" dur="1000"/>
                                        <p:tgtEl>
                                          <p:spTgt spid="22531">
                                            <p:txEl>
                                              <p:pRg st="3" end="3"/>
                                            </p:txEl>
                                          </p:spTgt>
                                        </p:tgtEl>
                                      </p:cBhvr>
                                    </p:animEffect>
                                    <p:anim calcmode="lin" valueType="num">
                                      <p:cBhvr>
                                        <p:cTn id="29"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531">
                                            <p:txEl>
                                              <p:pRg st="4" end="4"/>
                                            </p:txEl>
                                          </p:spTgt>
                                        </p:tgtEl>
                                        <p:attrNameLst>
                                          <p:attrName>style.visibility</p:attrName>
                                        </p:attrNameLst>
                                      </p:cBhvr>
                                      <p:to>
                                        <p:strVal val="visible"/>
                                      </p:to>
                                    </p:set>
                                    <p:animEffect transition="in" filter="fade">
                                      <p:cBhvr>
                                        <p:cTn id="35" dur="1000"/>
                                        <p:tgtEl>
                                          <p:spTgt spid="22531">
                                            <p:txEl>
                                              <p:pRg st="4" end="4"/>
                                            </p:txEl>
                                          </p:spTgt>
                                        </p:tgtEl>
                                      </p:cBhvr>
                                    </p:animEffect>
                                    <p:anim calcmode="lin" valueType="num">
                                      <p:cBhvr>
                                        <p:cTn id="36" dur="1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2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0</a:t>
            </a:r>
            <a:r>
              <a:rPr lang="id-ID" b="1" dirty="0" smtClean="0"/>
              <a:t>1</a:t>
            </a:r>
            <a:r>
              <a:rPr lang="en-US" b="1" dirty="0" smtClean="0"/>
              <a:t>. </a:t>
            </a:r>
            <a:r>
              <a:rPr lang="id-ID" b="1" dirty="0" smtClean="0"/>
              <a:t>Pendahuluan</a:t>
            </a:r>
            <a:endParaRPr lang="en-US" dirty="0"/>
          </a:p>
        </p:txBody>
      </p:sp>
      <p:sp>
        <p:nvSpPr>
          <p:cNvPr id="3" name="Content Placeholder 2"/>
          <p:cNvSpPr>
            <a:spLocks noGrp="1"/>
          </p:cNvSpPr>
          <p:nvPr>
            <p:ph idx="1"/>
          </p:nvPr>
        </p:nvSpPr>
        <p:spPr/>
        <p:txBody>
          <a:bodyPr>
            <a:normAutofit/>
          </a:bodyPr>
          <a:lstStyle/>
          <a:p>
            <a:pPr marL="463550" indent="-463550">
              <a:buFont typeface="+mj-lt"/>
              <a:buAutoNum type="arabicParenR"/>
            </a:pPr>
            <a:r>
              <a:rPr lang="id-ID" dirty="0" smtClean="0">
                <a:latin typeface="Agency FB" panose="020B0503020202020204" pitchFamily="34" charset="0"/>
                <a:hlinkClick r:id="rId2" action="ppaction://hlinksldjump"/>
              </a:rPr>
              <a:t>Ruang Lingkup Interaksi Manusia dan Komputer</a:t>
            </a:r>
            <a:endParaRPr lang="id-ID" dirty="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3" action="ppaction://hlinksldjump"/>
              </a:rPr>
              <a:t>Faktor </a:t>
            </a:r>
            <a:r>
              <a:rPr lang="id-ID" dirty="0" smtClean="0">
                <a:latin typeface="Agency FB" panose="020B0503020202020204" pitchFamily="34" charset="0"/>
                <a:hlinkClick r:id="rId3" action="ppaction://hlinksldjump"/>
              </a:rPr>
              <a:t>Manusia</a:t>
            </a:r>
            <a:endParaRPr lang="id-ID" dirty="0" smtClean="0">
              <a:latin typeface="Agency FB" panose="020B0503020202020204" pitchFamily="34" charset="0"/>
            </a:endParaRPr>
          </a:p>
          <a:p>
            <a:pPr marL="463550" lvl="0" indent="-463550">
              <a:buFont typeface="+mj-lt"/>
              <a:buAutoNum type="arabicParenR"/>
            </a:pPr>
            <a:r>
              <a:rPr lang="id-ID" dirty="0">
                <a:latin typeface="Agency FB" panose="020B0503020202020204" pitchFamily="34" charset="0"/>
                <a:hlinkClick r:id="rId4" action="ppaction://hlinksldjump"/>
              </a:rPr>
              <a:t>Ragam Dialog</a:t>
            </a:r>
            <a:endParaRPr lang="en-US" dirty="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5" action="ppaction://hlinksldjump"/>
              </a:rPr>
              <a:t>Kontrak </a:t>
            </a:r>
            <a:r>
              <a:rPr lang="id-ID" dirty="0" smtClean="0">
                <a:latin typeface="Agency FB" panose="020B0503020202020204" pitchFamily="34" charset="0"/>
                <a:hlinkClick r:id="rId5" action="ppaction://hlinksldjump"/>
              </a:rPr>
              <a:t>Perkuliahan</a:t>
            </a:r>
            <a:endParaRPr lang="id-ID" dirty="0" smtClean="0">
              <a:latin typeface="Agency FB" panose="020B0503020202020204" pitchFamily="34" charset="0"/>
            </a:endParaRPr>
          </a:p>
          <a:p>
            <a:pPr marL="463550" indent="-463550">
              <a:buFont typeface="+mj-lt"/>
              <a:buAutoNum type="arabicParenR"/>
            </a:pPr>
            <a:r>
              <a:rPr lang="id-ID" dirty="0">
                <a:latin typeface="Agency FB" panose="020B0503020202020204" pitchFamily="34" charset="0"/>
                <a:hlinkClick r:id="rId6" action="ppaction://hlinksldjump"/>
              </a:rPr>
              <a:t>Kebutuhan </a:t>
            </a:r>
            <a:r>
              <a:rPr lang="id-ID" dirty="0" smtClean="0">
                <a:latin typeface="Agency FB" panose="020B0503020202020204" pitchFamily="34" charset="0"/>
                <a:hlinkClick r:id="rId6" action="ppaction://hlinksldjump"/>
              </a:rPr>
              <a:t>Software</a:t>
            </a:r>
            <a:endParaRPr lang="id-ID" dirty="0" smtClean="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7" action="ppaction://hlinksldjump"/>
              </a:rPr>
              <a:t>Contact</a:t>
            </a:r>
            <a:endParaRPr lang="id-ID" dirty="0" smtClean="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8" action="ppaction://hlinksldjump"/>
              </a:rPr>
              <a:t>Referensi</a:t>
            </a:r>
            <a:endParaRPr lang="id-ID" dirty="0" smtClean="0">
              <a:latin typeface="Agency FB" panose="020B0503020202020204" pitchFamily="34" charset="0"/>
            </a:endParaRPr>
          </a:p>
        </p:txBody>
      </p:sp>
    </p:spTree>
    <p:extLst>
      <p:ext uri="{BB962C8B-B14F-4D97-AF65-F5344CB8AC3E}">
        <p14:creationId xmlns:p14="http://schemas.microsoft.com/office/powerpoint/2010/main" val="377334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marL="742950" indent="-742950" algn="just" eaLnBrk="1" hangingPunct="1">
              <a:buFont typeface="Calibri Light" panose="020F0302020204030204" pitchFamily="34" charset="0"/>
              <a:buAutoNum type="arabicPeriod" startAt="5"/>
            </a:pPr>
            <a:r>
              <a:rPr lang="en-US" sz="3600" smtClean="0"/>
              <a:t>Kesehatan Dan Keamanan Kerja</a:t>
            </a:r>
          </a:p>
        </p:txBody>
      </p:sp>
      <p:sp>
        <p:nvSpPr>
          <p:cNvPr id="23555" name="Content Placeholder 2"/>
          <p:cNvSpPr>
            <a:spLocks noGrp="1"/>
          </p:cNvSpPr>
          <p:nvPr>
            <p:ph idx="1"/>
          </p:nvPr>
        </p:nvSpPr>
        <p:spPr>
          <a:xfrm>
            <a:off x="628650" y="2081119"/>
            <a:ext cx="7886700" cy="4351338"/>
          </a:xfrm>
        </p:spPr>
        <p:txBody>
          <a:bodyPr/>
          <a:lstStyle/>
          <a:p>
            <a:pPr marL="271463" indent="-271463" algn="just" eaLnBrk="1" hangingPunct="1"/>
            <a:r>
              <a:rPr lang="en-US" sz="2400" dirty="0" err="1" smtClean="0"/>
              <a:t>Kemajuan</a:t>
            </a:r>
            <a:r>
              <a:rPr lang="en-US" sz="2400" dirty="0" smtClean="0"/>
              <a:t> </a:t>
            </a:r>
            <a:r>
              <a:rPr lang="en-US" sz="2400" dirty="0" err="1" smtClean="0"/>
              <a:t>teknologi</a:t>
            </a:r>
            <a:r>
              <a:rPr lang="en-US" sz="2400" dirty="0" smtClean="0"/>
              <a:t> </a:t>
            </a:r>
            <a:r>
              <a:rPr lang="en-US" sz="2400" dirty="0" err="1" smtClean="0"/>
              <a:t>ternyata</a:t>
            </a:r>
            <a:r>
              <a:rPr lang="en-US" sz="2400" dirty="0" smtClean="0"/>
              <a:t> </a:t>
            </a:r>
            <a:r>
              <a:rPr lang="en-US" sz="2400" dirty="0" err="1" smtClean="0"/>
              <a:t>tidak</a:t>
            </a:r>
            <a:r>
              <a:rPr lang="en-US" sz="2400" dirty="0" smtClean="0"/>
              <a:t> </a:t>
            </a:r>
            <a:r>
              <a:rPr lang="en-US" sz="2400" dirty="0" err="1" smtClean="0"/>
              <a:t>hanya</a:t>
            </a:r>
            <a:r>
              <a:rPr lang="en-US" sz="2400" dirty="0" smtClean="0"/>
              <a:t> </a:t>
            </a:r>
            <a:r>
              <a:rPr lang="en-US" sz="2400" dirty="0" err="1" smtClean="0"/>
              <a:t>membawa</a:t>
            </a:r>
            <a:r>
              <a:rPr lang="en-US" sz="2400" dirty="0" smtClean="0"/>
              <a:t> </a:t>
            </a:r>
            <a:r>
              <a:rPr lang="en-US" sz="2400" dirty="0" err="1" smtClean="0"/>
              <a:t>dampak</a:t>
            </a:r>
            <a:r>
              <a:rPr lang="en-US" sz="2400" dirty="0" smtClean="0"/>
              <a:t> </a:t>
            </a:r>
            <a:r>
              <a:rPr lang="en-US" sz="2400" dirty="0" err="1" smtClean="0"/>
              <a:t>positif</a:t>
            </a:r>
            <a:r>
              <a:rPr lang="en-US" sz="2400" dirty="0" smtClean="0"/>
              <a:t> </a:t>
            </a:r>
            <a:r>
              <a:rPr lang="en-US" sz="2400" dirty="0" err="1" smtClean="0"/>
              <a:t>saja</a:t>
            </a:r>
            <a:r>
              <a:rPr lang="en-US" sz="2400" dirty="0" smtClean="0"/>
              <a:t>.</a:t>
            </a:r>
          </a:p>
          <a:p>
            <a:pPr marL="271463" indent="-271463" algn="just" eaLnBrk="1" hangingPunct="1"/>
            <a:r>
              <a:rPr lang="en-US" sz="2400" dirty="0" smtClean="0"/>
              <a:t>Salah </a:t>
            </a:r>
            <a:r>
              <a:rPr lang="en-US" sz="2400" dirty="0" err="1" smtClean="0"/>
              <a:t>satu</a:t>
            </a:r>
            <a:r>
              <a:rPr lang="en-US" sz="2400" dirty="0" smtClean="0"/>
              <a:t> </a:t>
            </a:r>
            <a:r>
              <a:rPr lang="en-US" sz="2400" dirty="0" err="1" smtClean="0"/>
              <a:t>hal</a:t>
            </a:r>
            <a:r>
              <a:rPr lang="en-US" sz="2400" dirty="0" smtClean="0"/>
              <a:t> </a:t>
            </a:r>
            <a:r>
              <a:rPr lang="en-US" sz="2400" dirty="0" err="1" smtClean="0"/>
              <a:t>penggunaan</a:t>
            </a:r>
            <a:r>
              <a:rPr lang="en-US" sz="2400" dirty="0" smtClean="0"/>
              <a:t> </a:t>
            </a:r>
            <a:r>
              <a:rPr lang="en-US" sz="2400" dirty="0" err="1" smtClean="0"/>
              <a:t>teknologi</a:t>
            </a:r>
            <a:r>
              <a:rPr lang="en-US" sz="2400" dirty="0" smtClean="0"/>
              <a:t> </a:t>
            </a:r>
            <a:r>
              <a:rPr lang="en-US" sz="2400" dirty="0" err="1" smtClean="0"/>
              <a:t>baru</a:t>
            </a:r>
            <a:r>
              <a:rPr lang="en-US" sz="2400" dirty="0" smtClean="0"/>
              <a:t> </a:t>
            </a:r>
            <a:r>
              <a:rPr lang="en-US" sz="2400" dirty="0" err="1" smtClean="0"/>
              <a:t>adalah</a:t>
            </a:r>
            <a:r>
              <a:rPr lang="en-US" sz="2400" dirty="0" smtClean="0"/>
              <a:t> </a:t>
            </a:r>
            <a:r>
              <a:rPr lang="en-US" sz="2400" dirty="0" err="1" smtClean="0"/>
              <a:t>adanya</a:t>
            </a:r>
            <a:r>
              <a:rPr lang="en-US" sz="2400" dirty="0" smtClean="0"/>
              <a:t> </a:t>
            </a:r>
            <a:r>
              <a:rPr lang="en-US" sz="2400" b="1" dirty="0" err="1" smtClean="0"/>
              <a:t>hambatan</a:t>
            </a:r>
            <a:r>
              <a:rPr lang="en-US" sz="2400" b="1" dirty="0" smtClean="0"/>
              <a:t> </a:t>
            </a:r>
            <a:r>
              <a:rPr lang="en-US" sz="2400" b="1" dirty="0" err="1" smtClean="0"/>
              <a:t>dari</a:t>
            </a:r>
            <a:r>
              <a:rPr lang="en-US" sz="2400" b="1" dirty="0" smtClean="0"/>
              <a:t> orang-orang yang </a:t>
            </a:r>
            <a:r>
              <a:rPr lang="en-US" sz="2400" b="1" dirty="0" err="1" smtClean="0"/>
              <a:t>tidak</a:t>
            </a:r>
            <a:r>
              <a:rPr lang="en-US" sz="2400" b="1" dirty="0" smtClean="0"/>
              <a:t> </a:t>
            </a:r>
            <a:r>
              <a:rPr lang="en-US" sz="2400" b="1" dirty="0" err="1" smtClean="0"/>
              <a:t>menyukai</a:t>
            </a:r>
            <a:r>
              <a:rPr lang="en-US" sz="2400" b="1" dirty="0" smtClean="0"/>
              <a:t> </a:t>
            </a:r>
            <a:r>
              <a:rPr lang="en-US" sz="2400" b="1" dirty="0" err="1" smtClean="0"/>
              <a:t>teknologi</a:t>
            </a:r>
            <a:r>
              <a:rPr lang="en-US" sz="2400" b="1" dirty="0" smtClean="0"/>
              <a:t> </a:t>
            </a:r>
            <a:r>
              <a:rPr lang="en-US" sz="2400" b="1" dirty="0" err="1" smtClean="0"/>
              <a:t>tersebut</a:t>
            </a:r>
            <a:r>
              <a:rPr lang="en-US" sz="2400" b="1" dirty="0" smtClean="0"/>
              <a:t> </a:t>
            </a:r>
            <a:r>
              <a:rPr lang="en-US" sz="2400" b="1" dirty="0" err="1" smtClean="0"/>
              <a:t>maupun</a:t>
            </a:r>
            <a:r>
              <a:rPr lang="en-US" sz="2400" b="1" dirty="0" smtClean="0"/>
              <a:t> </a:t>
            </a:r>
            <a:r>
              <a:rPr lang="en-US" sz="2400" b="1" dirty="0" err="1" smtClean="0"/>
              <a:t>penggunaan</a:t>
            </a:r>
            <a:r>
              <a:rPr lang="en-US" sz="2400" b="1" dirty="0" smtClean="0"/>
              <a:t> </a:t>
            </a:r>
            <a:r>
              <a:rPr lang="en-US" sz="2400" b="1" dirty="0" err="1" smtClean="0"/>
              <a:t>teknologi</a:t>
            </a:r>
            <a:r>
              <a:rPr lang="en-US" sz="2400" b="1" dirty="0" smtClean="0"/>
              <a:t> yang </a:t>
            </a:r>
            <a:r>
              <a:rPr lang="en-US" sz="2400" b="1" dirty="0" err="1" smtClean="0"/>
              <a:t>tidak</a:t>
            </a:r>
            <a:r>
              <a:rPr lang="en-US" sz="2400" b="1" dirty="0" smtClean="0"/>
              <a:t> </a:t>
            </a:r>
            <a:r>
              <a:rPr lang="en-US" sz="2400" b="1" dirty="0" err="1" smtClean="0"/>
              <a:t>tepat</a:t>
            </a:r>
            <a:r>
              <a:rPr lang="en-US" sz="2400" dirty="0" smtClean="0"/>
              <a:t>.</a:t>
            </a:r>
          </a:p>
          <a:p>
            <a:pPr marL="271463" indent="-271463" algn="just" eaLnBrk="1" hangingPunct="1"/>
            <a:r>
              <a:rPr lang="en-US" sz="2400" b="1" dirty="0" err="1" smtClean="0"/>
              <a:t>Aspek</a:t>
            </a:r>
            <a:r>
              <a:rPr lang="en-US" sz="2400" b="1" dirty="0" smtClean="0"/>
              <a:t> </a:t>
            </a:r>
            <a:r>
              <a:rPr lang="en-US" sz="2400" b="1" dirty="0" err="1" smtClean="0"/>
              <a:t>keamanan</a:t>
            </a:r>
            <a:r>
              <a:rPr lang="en-US" sz="2400" b="1" dirty="0" smtClean="0"/>
              <a:t> </a:t>
            </a:r>
            <a:r>
              <a:rPr lang="en-US" sz="2400" b="1" dirty="0" err="1" smtClean="0"/>
              <a:t>dan</a:t>
            </a:r>
            <a:r>
              <a:rPr lang="en-US" sz="2400" b="1" dirty="0" smtClean="0"/>
              <a:t> </a:t>
            </a:r>
            <a:r>
              <a:rPr lang="en-US" sz="2400" b="1" dirty="0" err="1" smtClean="0"/>
              <a:t>kenyamanan</a:t>
            </a:r>
            <a:r>
              <a:rPr lang="en-US" sz="2400" b="1" dirty="0" smtClean="0"/>
              <a:t> </a:t>
            </a:r>
            <a:r>
              <a:rPr lang="en-US" sz="2400" b="1" dirty="0" err="1" smtClean="0"/>
              <a:t>kerja</a:t>
            </a:r>
            <a:r>
              <a:rPr lang="en-US" sz="2400" b="1" dirty="0" smtClean="0"/>
              <a:t> </a:t>
            </a:r>
            <a:r>
              <a:rPr lang="en-US" sz="2400" dirty="0" err="1" smtClean="0"/>
              <a:t>dipengaruhi</a:t>
            </a:r>
            <a:r>
              <a:rPr lang="en-US" sz="2400" dirty="0" smtClean="0"/>
              <a:t> </a:t>
            </a:r>
            <a:r>
              <a:rPr lang="en-US" sz="2400" dirty="0" err="1" smtClean="0"/>
              <a:t>oleh</a:t>
            </a:r>
            <a:r>
              <a:rPr lang="en-US" sz="2400" dirty="0" smtClean="0"/>
              <a:t> </a:t>
            </a:r>
            <a:r>
              <a:rPr lang="en-US" sz="2400" b="1" dirty="0" err="1" smtClean="0"/>
              <a:t>kondisi</a:t>
            </a:r>
            <a:r>
              <a:rPr lang="en-US" sz="2400" b="1" dirty="0" smtClean="0"/>
              <a:t> </a:t>
            </a:r>
            <a:r>
              <a:rPr lang="en-US" sz="2400" b="1" dirty="0" err="1" smtClean="0"/>
              <a:t>umum</a:t>
            </a:r>
            <a:r>
              <a:rPr lang="en-US" sz="2400" b="1" dirty="0" smtClean="0"/>
              <a:t> </a:t>
            </a:r>
            <a:r>
              <a:rPr lang="en-US" sz="2400" b="1" dirty="0" err="1" smtClean="0"/>
              <a:t>kesehatan</a:t>
            </a:r>
            <a:r>
              <a:rPr lang="en-US" sz="2400" b="1" dirty="0" smtClean="0"/>
              <a:t> </a:t>
            </a:r>
            <a:r>
              <a:rPr lang="en-US" sz="2400" b="1" dirty="0" err="1" smtClean="0"/>
              <a:t>pekerja</a:t>
            </a:r>
            <a:r>
              <a:rPr lang="en-US" sz="2400" dirty="0" smtClean="0"/>
              <a:t>. </a:t>
            </a:r>
          </a:p>
          <a:p>
            <a:pPr marL="271463" indent="-271463" algn="just" eaLnBrk="1" hangingPunct="1"/>
            <a:r>
              <a:rPr lang="en-US" sz="2400" b="1" dirty="0" err="1" smtClean="0"/>
              <a:t>Kondisi</a:t>
            </a:r>
            <a:r>
              <a:rPr lang="en-US" sz="2400" b="1" dirty="0" smtClean="0"/>
              <a:t> </a:t>
            </a:r>
            <a:r>
              <a:rPr lang="en-US" sz="2400" b="1" dirty="0" err="1" smtClean="0"/>
              <a:t>kesehatan</a:t>
            </a:r>
            <a:r>
              <a:rPr lang="en-US" sz="2400" b="1" dirty="0" smtClean="0"/>
              <a:t> </a:t>
            </a:r>
            <a:r>
              <a:rPr lang="en-US" sz="2400" dirty="0" smtClean="0"/>
              <a:t>yang </a:t>
            </a:r>
            <a:r>
              <a:rPr lang="en-US" sz="2400" dirty="0" err="1" smtClean="0"/>
              <a:t>bervariasi</a:t>
            </a:r>
            <a:r>
              <a:rPr lang="en-US" sz="2400" dirty="0" smtClean="0"/>
              <a:t> </a:t>
            </a:r>
            <a:r>
              <a:rPr lang="en-US" sz="2400" b="1" dirty="0" err="1" smtClean="0"/>
              <a:t>secara</a:t>
            </a:r>
            <a:r>
              <a:rPr lang="en-US" sz="2400" b="1" dirty="0" smtClean="0"/>
              <a:t> significant </a:t>
            </a:r>
            <a:r>
              <a:rPr lang="en-US" sz="2400" dirty="0" err="1" smtClean="0"/>
              <a:t>dapat</a:t>
            </a:r>
            <a:r>
              <a:rPr lang="en-US" sz="2400" dirty="0" smtClean="0"/>
              <a:t/>
            </a:r>
            <a:br>
              <a:rPr lang="en-US" sz="2400" dirty="0" smtClean="0"/>
            </a:br>
            <a:r>
              <a:rPr lang="en-US" sz="2400" b="1" dirty="0" err="1" smtClean="0"/>
              <a:t>meningkatkan</a:t>
            </a:r>
            <a:r>
              <a:rPr lang="en-US" sz="2400" b="1" dirty="0" smtClean="0"/>
              <a:t> </a:t>
            </a:r>
            <a:r>
              <a:rPr lang="en-US" sz="2400" b="1" dirty="0" err="1" smtClean="0"/>
              <a:t>resiko</a:t>
            </a:r>
            <a:r>
              <a:rPr lang="en-US" sz="2400" b="1" dirty="0" smtClean="0"/>
              <a:t> </a:t>
            </a:r>
            <a:r>
              <a:rPr lang="en-US" sz="2400" b="1" dirty="0" err="1" smtClean="0"/>
              <a:t>ketidaknyamanan</a:t>
            </a:r>
            <a:r>
              <a:rPr lang="en-US" sz="2400" dirty="0" smtClean="0"/>
              <a:t>, </a:t>
            </a:r>
            <a:r>
              <a:rPr lang="en-US" sz="2400" b="1" dirty="0" err="1" smtClean="0"/>
              <a:t>kelelahan</a:t>
            </a:r>
            <a:r>
              <a:rPr lang="en-US" sz="2400" b="1" dirty="0" smtClean="0"/>
              <a:t> </a:t>
            </a:r>
            <a:r>
              <a:rPr lang="en-US" sz="2400" b="1" dirty="0" err="1" smtClean="0"/>
              <a:t>otot</a:t>
            </a:r>
            <a:r>
              <a:rPr lang="en-US" sz="2400" b="1" dirty="0" smtClean="0"/>
              <a:t> </a:t>
            </a:r>
            <a:r>
              <a:rPr lang="en-US" sz="2400" b="1" dirty="0" err="1" smtClean="0"/>
              <a:t>dan</a:t>
            </a:r>
            <a:r>
              <a:rPr lang="en-US" sz="2400" b="1" dirty="0" smtClean="0"/>
              <a:t> </a:t>
            </a:r>
            <a:r>
              <a:rPr lang="en-US" sz="2400" b="1" dirty="0" err="1" smtClean="0"/>
              <a:t>persendian</a:t>
            </a:r>
            <a:r>
              <a:rPr lang="en-US" sz="2400" b="1" dirty="0" smtClean="0"/>
              <a:t> </a:t>
            </a:r>
            <a:r>
              <a:rPr lang="en-US" sz="2400" b="1" dirty="0" err="1" smtClean="0"/>
              <a:t>dan</a:t>
            </a:r>
            <a:r>
              <a:rPr lang="en-US" sz="2400" b="1" dirty="0" smtClean="0"/>
              <a:t> </a:t>
            </a:r>
            <a:r>
              <a:rPr lang="en-US" sz="2400" b="1" dirty="0" err="1" smtClean="0"/>
              <a:t>resiko</a:t>
            </a:r>
            <a:r>
              <a:rPr lang="en-US" sz="2400" b="1" dirty="0" smtClean="0"/>
              <a:t> </a:t>
            </a:r>
            <a:r>
              <a:rPr lang="en-US" sz="2400" b="1" dirty="0" err="1" smtClean="0"/>
              <a:t>kesehatan</a:t>
            </a:r>
            <a:r>
              <a:rPr lang="en-US" sz="2400" dirty="0" smtClean="0"/>
              <a:t> yang lain.</a:t>
            </a:r>
            <a:endParaRPr lang="en-US" sz="2400" b="1" dirty="0" smtClean="0"/>
          </a:p>
        </p:txBody>
      </p:sp>
    </p:spTree>
    <p:extLst>
      <p:ext uri="{BB962C8B-B14F-4D97-AF65-F5344CB8AC3E}">
        <p14:creationId xmlns:p14="http://schemas.microsoft.com/office/powerpoint/2010/main" val="190762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1" end="1"/>
                                            </p:txEl>
                                          </p:spTgt>
                                        </p:tgtEl>
                                        <p:attrNameLst>
                                          <p:attrName>style.visibility</p:attrName>
                                        </p:attrNameLst>
                                      </p:cBhvr>
                                      <p:to>
                                        <p:strVal val="visible"/>
                                      </p:to>
                                    </p:set>
                                    <p:animEffect transition="in" filter="fade">
                                      <p:cBhvr>
                                        <p:cTn id="14" dur="1000"/>
                                        <p:tgtEl>
                                          <p:spTgt spid="23555">
                                            <p:txEl>
                                              <p:pRg st="1" end="1"/>
                                            </p:txEl>
                                          </p:spTgt>
                                        </p:tgtEl>
                                      </p:cBhvr>
                                    </p:animEffect>
                                    <p:anim calcmode="lin" valueType="num">
                                      <p:cBhvr>
                                        <p:cTn id="15"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Effect transition="in" filter="fade">
                                      <p:cBhvr>
                                        <p:cTn id="21" dur="1000"/>
                                        <p:tgtEl>
                                          <p:spTgt spid="23555">
                                            <p:txEl>
                                              <p:pRg st="2" end="2"/>
                                            </p:txEl>
                                          </p:spTgt>
                                        </p:tgtEl>
                                      </p:cBhvr>
                                    </p:animEffect>
                                    <p:anim calcmode="lin" valueType="num">
                                      <p:cBhvr>
                                        <p:cTn id="22"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555">
                                            <p:txEl>
                                              <p:pRg st="3" end="3"/>
                                            </p:txEl>
                                          </p:spTgt>
                                        </p:tgtEl>
                                        <p:attrNameLst>
                                          <p:attrName>style.visibility</p:attrName>
                                        </p:attrNameLst>
                                      </p:cBhvr>
                                      <p:to>
                                        <p:strVal val="visible"/>
                                      </p:to>
                                    </p:set>
                                    <p:animEffect transition="in" filter="fade">
                                      <p:cBhvr>
                                        <p:cTn id="28" dur="1000"/>
                                        <p:tgtEl>
                                          <p:spTgt spid="23555">
                                            <p:txEl>
                                              <p:pRg st="3" end="3"/>
                                            </p:txEl>
                                          </p:spTgt>
                                        </p:tgtEl>
                                      </p:cBhvr>
                                    </p:animEffect>
                                    <p:anim calcmode="lin" valueType="num">
                                      <p:cBhvr>
                                        <p:cTn id="29"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marL="742950" indent="-742950" algn="just" eaLnBrk="1" hangingPunct="1">
              <a:buFont typeface="Calibri Light" panose="020F0302020204030204" pitchFamily="34" charset="0"/>
              <a:buAutoNum type="arabicPeriod" startAt="6"/>
            </a:pPr>
            <a:r>
              <a:rPr lang="en-US" sz="3600" smtClean="0"/>
              <a:t>Kebiasaan Bekerja </a:t>
            </a:r>
          </a:p>
        </p:txBody>
      </p:sp>
      <p:sp>
        <p:nvSpPr>
          <p:cNvPr id="24579" name="Content Placeholder 2"/>
          <p:cNvSpPr>
            <a:spLocks noGrp="1"/>
          </p:cNvSpPr>
          <p:nvPr>
            <p:ph idx="1"/>
          </p:nvPr>
        </p:nvSpPr>
        <p:spPr>
          <a:xfrm>
            <a:off x="628650" y="1913311"/>
            <a:ext cx="7886700" cy="4351337"/>
          </a:xfrm>
        </p:spPr>
        <p:txBody>
          <a:bodyPr>
            <a:normAutofit lnSpcReduction="10000"/>
          </a:bodyPr>
          <a:lstStyle/>
          <a:p>
            <a:pPr marL="271463" indent="-271463" algn="just" eaLnBrk="1" hangingPunct="1"/>
            <a:r>
              <a:rPr lang="en-US" dirty="0" err="1" smtClean="0"/>
              <a:t>Kebiasaan</a:t>
            </a:r>
            <a:r>
              <a:rPr lang="en-US" dirty="0" smtClean="0"/>
              <a:t> </a:t>
            </a:r>
            <a:r>
              <a:rPr lang="en-US" dirty="0" err="1" smtClean="0"/>
              <a:t>dalam</a:t>
            </a:r>
            <a:r>
              <a:rPr lang="en-US" dirty="0" smtClean="0"/>
              <a:t> </a:t>
            </a:r>
            <a:r>
              <a:rPr lang="en-US" dirty="0" err="1" smtClean="0"/>
              <a:t>bekerja</a:t>
            </a:r>
            <a:r>
              <a:rPr lang="en-US" dirty="0" smtClean="0"/>
              <a:t> </a:t>
            </a:r>
            <a:r>
              <a:rPr lang="en-US" dirty="0" err="1" smtClean="0"/>
              <a:t>juga</a:t>
            </a:r>
            <a:r>
              <a:rPr lang="en-US" dirty="0" smtClean="0"/>
              <a:t> </a:t>
            </a:r>
            <a:r>
              <a:rPr lang="en-US" dirty="0" err="1" smtClean="0"/>
              <a:t>turut</a:t>
            </a:r>
            <a:r>
              <a:rPr lang="en-US" dirty="0" smtClean="0"/>
              <a:t> </a:t>
            </a:r>
            <a:r>
              <a:rPr lang="en-US" dirty="0" err="1" smtClean="0"/>
              <a:t>mempengaruhi</a:t>
            </a:r>
            <a:r>
              <a:rPr lang="en-US" dirty="0" smtClean="0"/>
              <a:t> </a:t>
            </a:r>
            <a:r>
              <a:rPr lang="en-US" dirty="0" err="1" smtClean="0"/>
              <a:t>kinerja</a:t>
            </a:r>
            <a:r>
              <a:rPr lang="en-US" dirty="0" smtClean="0"/>
              <a:t>. </a:t>
            </a:r>
          </a:p>
          <a:p>
            <a:pPr marL="271463" indent="-271463" algn="just" eaLnBrk="1" hangingPunct="1"/>
            <a:r>
              <a:rPr lang="en-US" dirty="0" smtClean="0"/>
              <a:t>Agar </a:t>
            </a:r>
            <a:r>
              <a:rPr lang="en-US" dirty="0" err="1" smtClean="0"/>
              <a:t>dapat</a:t>
            </a:r>
            <a:r>
              <a:rPr lang="en-US" dirty="0" smtClean="0"/>
              <a:t> </a:t>
            </a:r>
            <a:r>
              <a:rPr lang="en-US" b="1" dirty="0" err="1" smtClean="0"/>
              <a:t>bekerja</a:t>
            </a:r>
            <a:r>
              <a:rPr lang="en-US" b="1" dirty="0" smtClean="0"/>
              <a:t> </a:t>
            </a:r>
            <a:r>
              <a:rPr lang="en-US" b="1" dirty="0" err="1" smtClean="0"/>
              <a:t>dengan</a:t>
            </a:r>
            <a:r>
              <a:rPr lang="en-US" b="1" dirty="0" smtClean="0"/>
              <a:t> </a:t>
            </a:r>
            <a:r>
              <a:rPr lang="en-US" b="1" dirty="0" err="1" smtClean="0"/>
              <a:t>nyaman</a:t>
            </a:r>
            <a:r>
              <a:rPr lang="en-US" b="1" dirty="0" smtClean="0"/>
              <a:t> </a:t>
            </a:r>
            <a:r>
              <a:rPr lang="en-US" b="1" dirty="0" err="1" smtClean="0"/>
              <a:t>dengan</a:t>
            </a:r>
            <a:r>
              <a:rPr lang="en-US" b="1" dirty="0" smtClean="0"/>
              <a:t> </a:t>
            </a:r>
            <a:r>
              <a:rPr lang="en-US" b="1" dirty="0" err="1" smtClean="0"/>
              <a:t>komputer</a:t>
            </a:r>
            <a:r>
              <a:rPr lang="en-US" dirty="0" smtClean="0"/>
              <a:t> </a:t>
            </a:r>
            <a:r>
              <a:rPr lang="en-US" dirty="0" err="1" smtClean="0"/>
              <a:t>ada</a:t>
            </a:r>
            <a:r>
              <a:rPr lang="id-ID" dirty="0" smtClean="0"/>
              <a:t> </a:t>
            </a:r>
            <a:r>
              <a:rPr lang="en-US" b="1" dirty="0" err="1" smtClean="0"/>
              <a:t>beberapa</a:t>
            </a:r>
            <a:r>
              <a:rPr lang="en-US" b="1" dirty="0" smtClean="0"/>
              <a:t> </a:t>
            </a:r>
            <a:r>
              <a:rPr lang="en-US" b="1" dirty="0" err="1" smtClean="0"/>
              <a:t>kebiasaan</a:t>
            </a:r>
            <a:r>
              <a:rPr lang="en-US" b="1" dirty="0" smtClean="0"/>
              <a:t> yang </a:t>
            </a:r>
            <a:r>
              <a:rPr lang="en-US" b="1" dirty="0" err="1" smtClean="0"/>
              <a:t>bisa</a:t>
            </a:r>
            <a:r>
              <a:rPr lang="en-US" b="1" dirty="0" smtClean="0"/>
              <a:t> </a:t>
            </a:r>
            <a:r>
              <a:rPr lang="en-US" b="1" dirty="0" err="1" smtClean="0"/>
              <a:t>membantu</a:t>
            </a:r>
            <a:r>
              <a:rPr lang="en-US" dirty="0" smtClean="0"/>
              <a:t> </a:t>
            </a:r>
            <a:r>
              <a:rPr lang="en-US" dirty="0" err="1" smtClean="0"/>
              <a:t>yaitu</a:t>
            </a:r>
            <a:r>
              <a:rPr lang="en-US" dirty="0" smtClean="0"/>
              <a:t>:</a:t>
            </a:r>
          </a:p>
          <a:p>
            <a:pPr marL="914400" lvl="1" indent="-457200" algn="just" eaLnBrk="1" hangingPunct="1">
              <a:buFont typeface="Calibri Light" panose="020F0302020204030204" pitchFamily="34" charset="0"/>
              <a:buAutoNum type="alphaLcPeriod"/>
            </a:pPr>
            <a:r>
              <a:rPr lang="en-US" b="1" dirty="0" err="1" smtClean="0"/>
              <a:t>Bekerja</a:t>
            </a:r>
            <a:r>
              <a:rPr lang="en-US" b="1" dirty="0" smtClean="0"/>
              <a:t> </a:t>
            </a:r>
            <a:r>
              <a:rPr lang="en-US" b="1" dirty="0" err="1" smtClean="0"/>
              <a:t>dalam</a:t>
            </a:r>
            <a:r>
              <a:rPr lang="en-US" b="1" dirty="0" smtClean="0"/>
              <a:t> </a:t>
            </a:r>
            <a:r>
              <a:rPr lang="en-US" b="1" dirty="0" err="1" smtClean="0"/>
              <a:t>keadaan</a:t>
            </a:r>
            <a:r>
              <a:rPr lang="en-US" b="1" dirty="0" smtClean="0"/>
              <a:t> </a:t>
            </a:r>
            <a:r>
              <a:rPr lang="en-US" b="1" dirty="0" err="1" smtClean="0"/>
              <a:t>sesantai</a:t>
            </a:r>
            <a:r>
              <a:rPr lang="en-US" b="1" dirty="0" smtClean="0"/>
              <a:t> </a:t>
            </a:r>
            <a:r>
              <a:rPr lang="en-US" b="1" dirty="0" err="1" smtClean="0"/>
              <a:t>mungkin</a:t>
            </a:r>
            <a:r>
              <a:rPr lang="en-US" b="1" dirty="0" smtClean="0"/>
              <a:t> </a:t>
            </a:r>
            <a:r>
              <a:rPr lang="en-US" b="1" dirty="0" err="1" smtClean="0"/>
              <a:t>dan</a:t>
            </a:r>
            <a:r>
              <a:rPr lang="en-US" b="1" dirty="0" smtClean="0"/>
              <a:t> </a:t>
            </a:r>
            <a:r>
              <a:rPr lang="en-US" b="1" dirty="0" err="1" smtClean="0"/>
              <a:t>dalam</a:t>
            </a:r>
            <a:r>
              <a:rPr lang="en-US" b="1" dirty="0" smtClean="0"/>
              <a:t> </a:t>
            </a:r>
            <a:r>
              <a:rPr lang="en-US" b="1" dirty="0" err="1" smtClean="0"/>
              <a:t>posisi</a:t>
            </a:r>
            <a:r>
              <a:rPr lang="en-US" b="1" dirty="0" smtClean="0"/>
              <a:t> yang </a:t>
            </a:r>
            <a:r>
              <a:rPr lang="en-US" b="1" dirty="0" err="1" smtClean="0"/>
              <a:t>benar</a:t>
            </a:r>
            <a:endParaRPr lang="en-US" b="1" dirty="0" smtClean="0"/>
          </a:p>
          <a:p>
            <a:pPr marL="914400" lvl="1" indent="-457200" algn="just" eaLnBrk="1" hangingPunct="1">
              <a:buFont typeface="Calibri Light" panose="020F0302020204030204" pitchFamily="34" charset="0"/>
              <a:buAutoNum type="alphaLcPeriod"/>
            </a:pPr>
            <a:r>
              <a:rPr lang="en-US" b="1" dirty="0" err="1" smtClean="0"/>
              <a:t>Mengubah</a:t>
            </a:r>
            <a:r>
              <a:rPr lang="en-US" b="1" dirty="0" smtClean="0"/>
              <a:t> </a:t>
            </a:r>
            <a:r>
              <a:rPr lang="en-US" b="1" dirty="0" err="1" smtClean="0"/>
              <a:t>posisi</a:t>
            </a:r>
            <a:r>
              <a:rPr lang="en-US" b="1" dirty="0" smtClean="0"/>
              <a:t> </a:t>
            </a:r>
            <a:r>
              <a:rPr lang="en-US" b="1" dirty="0" err="1" smtClean="0"/>
              <a:t>duduk</a:t>
            </a:r>
            <a:r>
              <a:rPr lang="en-US" b="1" dirty="0" smtClean="0"/>
              <a:t> </a:t>
            </a:r>
            <a:r>
              <a:rPr lang="en-US" dirty="0" err="1" smtClean="0"/>
              <a:t>untuk</a:t>
            </a:r>
            <a:r>
              <a:rPr lang="en-US" dirty="0" smtClean="0"/>
              <a:t> </a:t>
            </a:r>
            <a:r>
              <a:rPr lang="en-US" b="1" dirty="0" err="1" smtClean="0"/>
              <a:t>mencegah</a:t>
            </a:r>
            <a:r>
              <a:rPr lang="en-US" b="1" dirty="0" smtClean="0"/>
              <a:t> </a:t>
            </a:r>
            <a:r>
              <a:rPr lang="en-US" b="1" dirty="0" err="1" smtClean="0"/>
              <a:t>kelelahan</a:t>
            </a:r>
            <a:r>
              <a:rPr lang="en-US" b="1" dirty="0" smtClean="0"/>
              <a:t> </a:t>
            </a:r>
            <a:r>
              <a:rPr lang="en-US" b="1" dirty="0" err="1" smtClean="0"/>
              <a:t>otot</a:t>
            </a:r>
            <a:r>
              <a:rPr lang="en-US" b="1" dirty="0" smtClean="0"/>
              <a:t> </a:t>
            </a:r>
            <a:r>
              <a:rPr lang="en-US" dirty="0" smtClean="0"/>
              <a:t>yang </a:t>
            </a:r>
            <a:r>
              <a:rPr lang="en-US" dirty="0" err="1" smtClean="0"/>
              <a:t>berlebihan</a:t>
            </a:r>
            <a:endParaRPr lang="en-US" dirty="0" smtClean="0"/>
          </a:p>
          <a:p>
            <a:pPr marL="914400" lvl="1" indent="-457200" algn="just" eaLnBrk="1" hangingPunct="1">
              <a:buFont typeface="Calibri Light" panose="020F0302020204030204" pitchFamily="34" charset="0"/>
              <a:buAutoNum type="alphaLcPeriod"/>
            </a:pPr>
            <a:r>
              <a:rPr lang="en-US" b="1" dirty="0" err="1" smtClean="0"/>
              <a:t>Berdiri</a:t>
            </a:r>
            <a:r>
              <a:rPr lang="en-US" b="1" dirty="0" smtClean="0"/>
              <a:t> </a:t>
            </a:r>
            <a:r>
              <a:rPr lang="en-US" b="1" dirty="0" err="1" smtClean="0"/>
              <a:t>dan</a:t>
            </a:r>
            <a:r>
              <a:rPr lang="en-US" b="1" dirty="0" smtClean="0"/>
              <a:t> </a:t>
            </a:r>
            <a:r>
              <a:rPr lang="en-US" b="1" dirty="0" err="1" smtClean="0"/>
              <a:t>mengambil</a:t>
            </a:r>
            <a:r>
              <a:rPr lang="en-US" b="1" dirty="0" smtClean="0"/>
              <a:t> </a:t>
            </a:r>
            <a:r>
              <a:rPr lang="en-US" b="1" dirty="0" err="1" smtClean="0"/>
              <a:t>beberapa</a:t>
            </a:r>
            <a:r>
              <a:rPr lang="en-US" b="1" dirty="0" smtClean="0"/>
              <a:t> </a:t>
            </a:r>
            <a:r>
              <a:rPr lang="en-US" b="1" dirty="0" err="1" smtClean="0"/>
              <a:t>menit</a:t>
            </a:r>
            <a:r>
              <a:rPr lang="en-US" b="1" dirty="0" smtClean="0"/>
              <a:t> </a:t>
            </a:r>
            <a:r>
              <a:rPr lang="en-US" dirty="0" err="1" smtClean="0"/>
              <a:t>untuk</a:t>
            </a:r>
            <a:r>
              <a:rPr lang="en-US" dirty="0" smtClean="0"/>
              <a:t> </a:t>
            </a:r>
            <a:r>
              <a:rPr lang="en-US" b="1" dirty="0" err="1" smtClean="0"/>
              <a:t>mengendorkan</a:t>
            </a:r>
            <a:r>
              <a:rPr lang="en-US" b="1" dirty="0" smtClean="0"/>
              <a:t> </a:t>
            </a:r>
            <a:r>
              <a:rPr lang="en-US" b="1" dirty="0" err="1" smtClean="0"/>
              <a:t>ketengan</a:t>
            </a:r>
            <a:r>
              <a:rPr lang="en-US" b="1" dirty="0" smtClean="0"/>
              <a:t> </a:t>
            </a:r>
            <a:r>
              <a:rPr lang="en-US" b="1" dirty="0" err="1" smtClean="0"/>
              <a:t>otot</a:t>
            </a:r>
            <a:endParaRPr lang="en-US" b="1" dirty="0" smtClean="0"/>
          </a:p>
          <a:p>
            <a:pPr marL="914400" lvl="1" indent="-457200" algn="just" eaLnBrk="1" hangingPunct="1">
              <a:buFont typeface="Calibri Light" panose="020F0302020204030204" pitchFamily="34" charset="0"/>
              <a:buAutoNum type="alphaLcPeriod"/>
            </a:pPr>
            <a:r>
              <a:rPr lang="en-US" b="1" dirty="0" err="1" smtClean="0"/>
              <a:t>Istiharat</a:t>
            </a:r>
            <a:r>
              <a:rPr lang="en-US" b="1" dirty="0" smtClean="0"/>
              <a:t> </a:t>
            </a:r>
            <a:r>
              <a:rPr lang="en-US" b="1" dirty="0" err="1" smtClean="0"/>
              <a:t>secara</a:t>
            </a:r>
            <a:r>
              <a:rPr lang="en-US" b="1" dirty="0" smtClean="0"/>
              <a:t> </a:t>
            </a:r>
            <a:r>
              <a:rPr lang="en-US" b="1" dirty="0" err="1" smtClean="0"/>
              <a:t>periodik</a:t>
            </a:r>
            <a:endParaRPr lang="en-US" b="1" dirty="0" smtClean="0"/>
          </a:p>
        </p:txBody>
      </p:sp>
    </p:spTree>
    <p:extLst>
      <p:ext uri="{BB962C8B-B14F-4D97-AF65-F5344CB8AC3E}">
        <p14:creationId xmlns:p14="http://schemas.microsoft.com/office/powerpoint/2010/main" val="400143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Effect transition="in" filter="fade">
                                      <p:cBhvr>
                                        <p:cTn id="14" dur="1000"/>
                                        <p:tgtEl>
                                          <p:spTgt spid="24579">
                                            <p:txEl>
                                              <p:pRg st="1" end="1"/>
                                            </p:txEl>
                                          </p:spTgt>
                                        </p:tgtEl>
                                      </p:cBhvr>
                                    </p:animEffect>
                                    <p:anim calcmode="lin" valueType="num">
                                      <p:cBhvr>
                                        <p:cTn id="15"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7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Effect transition="in" filter="fade">
                                      <p:cBhvr>
                                        <p:cTn id="19" dur="1000"/>
                                        <p:tgtEl>
                                          <p:spTgt spid="24579">
                                            <p:txEl>
                                              <p:pRg st="2" end="2"/>
                                            </p:txEl>
                                          </p:spTgt>
                                        </p:tgtEl>
                                      </p:cBhvr>
                                    </p:animEffect>
                                    <p:anim calcmode="lin" valueType="num">
                                      <p:cBhvr>
                                        <p:cTn id="20"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7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579">
                                            <p:txEl>
                                              <p:pRg st="3" end="3"/>
                                            </p:txEl>
                                          </p:spTgt>
                                        </p:tgtEl>
                                        <p:attrNameLst>
                                          <p:attrName>style.visibility</p:attrName>
                                        </p:attrNameLst>
                                      </p:cBhvr>
                                      <p:to>
                                        <p:strVal val="visible"/>
                                      </p:to>
                                    </p:set>
                                    <p:animEffect transition="in" filter="fade">
                                      <p:cBhvr>
                                        <p:cTn id="24" dur="1000"/>
                                        <p:tgtEl>
                                          <p:spTgt spid="24579">
                                            <p:txEl>
                                              <p:pRg st="3" end="3"/>
                                            </p:txEl>
                                          </p:spTgt>
                                        </p:tgtEl>
                                      </p:cBhvr>
                                    </p:animEffect>
                                    <p:anim calcmode="lin" valueType="num">
                                      <p:cBhvr>
                                        <p:cTn id="25"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7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579">
                                            <p:txEl>
                                              <p:pRg st="4" end="4"/>
                                            </p:txEl>
                                          </p:spTgt>
                                        </p:tgtEl>
                                        <p:attrNameLst>
                                          <p:attrName>style.visibility</p:attrName>
                                        </p:attrNameLst>
                                      </p:cBhvr>
                                      <p:to>
                                        <p:strVal val="visible"/>
                                      </p:to>
                                    </p:set>
                                    <p:animEffect transition="in" filter="fade">
                                      <p:cBhvr>
                                        <p:cTn id="29" dur="1000"/>
                                        <p:tgtEl>
                                          <p:spTgt spid="24579">
                                            <p:txEl>
                                              <p:pRg st="4" end="4"/>
                                            </p:txEl>
                                          </p:spTgt>
                                        </p:tgtEl>
                                      </p:cBhvr>
                                    </p:animEffect>
                                    <p:anim calcmode="lin" valueType="num">
                                      <p:cBhvr>
                                        <p:cTn id="30" dur="1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7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4579">
                                            <p:txEl>
                                              <p:pRg st="5" end="5"/>
                                            </p:txEl>
                                          </p:spTgt>
                                        </p:tgtEl>
                                        <p:attrNameLst>
                                          <p:attrName>style.visibility</p:attrName>
                                        </p:attrNameLst>
                                      </p:cBhvr>
                                      <p:to>
                                        <p:strVal val="visible"/>
                                      </p:to>
                                    </p:set>
                                    <p:animEffect transition="in" filter="fade">
                                      <p:cBhvr>
                                        <p:cTn id="34" dur="1000"/>
                                        <p:tgtEl>
                                          <p:spTgt spid="24579">
                                            <p:txEl>
                                              <p:pRg st="5" end="5"/>
                                            </p:txEl>
                                          </p:spTgt>
                                        </p:tgtEl>
                                      </p:cBhvr>
                                    </p:animEffect>
                                    <p:anim calcmode="lin" valueType="num">
                                      <p:cBhvr>
                                        <p:cTn id="35" dur="10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7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2</a:t>
            </a:r>
            <a:r>
              <a:rPr lang="id-ID" dirty="0" smtClean="0"/>
              <a:t>) Faktor Manusia</a:t>
            </a:r>
            <a:endParaRPr lang="id-ID" dirty="0"/>
          </a:p>
        </p:txBody>
      </p:sp>
      <p:sp>
        <p:nvSpPr>
          <p:cNvPr id="3" name="Text Placeholder 2"/>
          <p:cNvSpPr>
            <a:spLocks noGrp="1"/>
          </p:cNvSpPr>
          <p:nvPr>
            <p:ph type="body" idx="1"/>
          </p:nvPr>
        </p:nvSpPr>
        <p:spPr/>
        <p:txBody>
          <a:bodyPr>
            <a:normAutofit/>
          </a:bodyPr>
          <a:lstStyle/>
          <a:p>
            <a:pPr marL="457200" indent="-457200">
              <a:buFont typeface="+mj-lt"/>
              <a:buAutoNum type="alphaLcParenR"/>
            </a:pPr>
            <a:endParaRPr lang="id-ID" dirty="0"/>
          </a:p>
        </p:txBody>
      </p:sp>
    </p:spTree>
    <p:extLst>
      <p:ext uri="{BB962C8B-B14F-4D97-AF65-F5344CB8AC3E}">
        <p14:creationId xmlns:p14="http://schemas.microsoft.com/office/powerpoint/2010/main" val="336415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id-ID" dirty="0" smtClean="0"/>
              <a:t>Pendahuluan</a:t>
            </a:r>
            <a:endParaRPr lang="en-US" dirty="0" smtClean="0"/>
          </a:p>
        </p:txBody>
      </p:sp>
      <p:sp>
        <p:nvSpPr>
          <p:cNvPr id="3075" name="Content Placeholder 2"/>
          <p:cNvSpPr>
            <a:spLocks noGrp="1"/>
          </p:cNvSpPr>
          <p:nvPr>
            <p:ph idx="1"/>
          </p:nvPr>
        </p:nvSpPr>
        <p:spPr/>
        <p:txBody>
          <a:bodyPr>
            <a:noAutofit/>
          </a:bodyPr>
          <a:lstStyle/>
          <a:p>
            <a:pPr algn="just">
              <a:lnSpc>
                <a:spcPct val="80000"/>
              </a:lnSpc>
              <a:defRPr/>
            </a:pPr>
            <a:r>
              <a:rPr lang="en-US" sz="2400" b="1" dirty="0" err="1"/>
              <a:t>Aspek</a:t>
            </a:r>
            <a:r>
              <a:rPr lang="en-US" sz="2400" b="1" dirty="0"/>
              <a:t> </a:t>
            </a:r>
            <a:r>
              <a:rPr lang="en-US" sz="2400" b="1" dirty="0" err="1"/>
              <a:t>dalam</a:t>
            </a:r>
            <a:r>
              <a:rPr lang="en-US" sz="2400" b="1" dirty="0"/>
              <a:t> </a:t>
            </a:r>
            <a:r>
              <a:rPr lang="en-US" sz="2400" b="1" dirty="0" err="1"/>
              <a:t>sistem</a:t>
            </a:r>
            <a:r>
              <a:rPr lang="en-US" sz="2400" b="1" dirty="0"/>
              <a:t> </a:t>
            </a:r>
            <a:r>
              <a:rPr lang="en-US" sz="2400" b="1" dirty="0" err="1"/>
              <a:t>komputer</a:t>
            </a:r>
            <a:endParaRPr lang="en-US" sz="2400" b="1" dirty="0"/>
          </a:p>
          <a:p>
            <a:pPr lvl="1" algn="just">
              <a:lnSpc>
                <a:spcPct val="80000"/>
              </a:lnSpc>
              <a:defRPr/>
            </a:pPr>
            <a:r>
              <a:rPr lang="en-US" sz="2000" dirty="0" err="1"/>
              <a:t>Aspek</a:t>
            </a:r>
            <a:r>
              <a:rPr lang="en-US" sz="2000" dirty="0"/>
              <a:t> </a:t>
            </a:r>
            <a:r>
              <a:rPr lang="en-US" sz="2000" b="1" dirty="0"/>
              <a:t>hardware</a:t>
            </a:r>
          </a:p>
          <a:p>
            <a:pPr lvl="1" algn="just">
              <a:lnSpc>
                <a:spcPct val="80000"/>
              </a:lnSpc>
              <a:defRPr/>
            </a:pPr>
            <a:r>
              <a:rPr lang="en-US" sz="2000" dirty="0" err="1"/>
              <a:t>Aspek</a:t>
            </a:r>
            <a:r>
              <a:rPr lang="en-US" sz="2000" dirty="0"/>
              <a:t> </a:t>
            </a:r>
            <a:r>
              <a:rPr lang="en-US" sz="2000" b="1" dirty="0"/>
              <a:t>software</a:t>
            </a:r>
          </a:p>
          <a:p>
            <a:pPr lvl="1" algn="just">
              <a:lnSpc>
                <a:spcPct val="80000"/>
              </a:lnSpc>
              <a:defRPr/>
            </a:pPr>
            <a:r>
              <a:rPr lang="en-US" sz="2000" dirty="0" err="1"/>
              <a:t>Aspek</a:t>
            </a:r>
            <a:r>
              <a:rPr lang="en-US" sz="2000" dirty="0"/>
              <a:t> </a:t>
            </a:r>
            <a:r>
              <a:rPr lang="en-US" sz="2000" b="1" dirty="0" err="1"/>
              <a:t>brainware</a:t>
            </a:r>
            <a:endParaRPr lang="en-US" sz="2000" b="1" dirty="0"/>
          </a:p>
          <a:p>
            <a:pPr algn="just">
              <a:lnSpc>
                <a:spcPct val="80000"/>
              </a:lnSpc>
              <a:defRPr/>
            </a:pPr>
            <a:endParaRPr lang="en-US" sz="2400" dirty="0"/>
          </a:p>
          <a:p>
            <a:pPr algn="just">
              <a:lnSpc>
                <a:spcPct val="80000"/>
              </a:lnSpc>
              <a:defRPr/>
            </a:pPr>
            <a:r>
              <a:rPr lang="en-US" sz="2400" dirty="0" err="1"/>
              <a:t>Kegiatan</a:t>
            </a:r>
            <a:r>
              <a:rPr lang="en-US" sz="2400" dirty="0"/>
              <a:t> </a:t>
            </a:r>
            <a:r>
              <a:rPr lang="en-US" sz="2400" b="1" dirty="0" err="1"/>
              <a:t>memodelkan</a:t>
            </a:r>
            <a:r>
              <a:rPr lang="en-US" sz="2400" b="1" dirty="0"/>
              <a:t> </a:t>
            </a:r>
            <a:r>
              <a:rPr lang="en-US" sz="2400" b="1" dirty="0" err="1"/>
              <a:t>manusia</a:t>
            </a:r>
            <a:r>
              <a:rPr lang="en-US" sz="2400" b="1" dirty="0"/>
              <a:t> </a:t>
            </a:r>
            <a:r>
              <a:rPr lang="en-US" sz="2400" dirty="0" err="1"/>
              <a:t>adalah</a:t>
            </a:r>
            <a:r>
              <a:rPr lang="en-US" sz="2400" dirty="0"/>
              <a:t> </a:t>
            </a:r>
            <a:r>
              <a:rPr lang="en-US" sz="2400" dirty="0" err="1"/>
              <a:t>kegiatan</a:t>
            </a:r>
            <a:r>
              <a:rPr lang="en-US" sz="2400" dirty="0"/>
              <a:t> yang </a:t>
            </a:r>
            <a:r>
              <a:rPr lang="en-US" sz="2400" dirty="0" err="1"/>
              <a:t>cukup</a:t>
            </a:r>
            <a:r>
              <a:rPr lang="en-US" sz="2400" dirty="0"/>
              <a:t> </a:t>
            </a:r>
            <a:r>
              <a:rPr lang="en-US" sz="2400" b="1" dirty="0" err="1"/>
              <a:t>sulit</a:t>
            </a:r>
            <a:r>
              <a:rPr lang="en-US" sz="2400" dirty="0"/>
              <a:t> </a:t>
            </a:r>
            <a:r>
              <a:rPr lang="en-US" sz="2400" dirty="0" err="1"/>
              <a:t>karena</a:t>
            </a:r>
            <a:r>
              <a:rPr lang="en-US" sz="2400" dirty="0"/>
              <a:t> </a:t>
            </a:r>
            <a:r>
              <a:rPr lang="en-US" sz="2400" dirty="0" err="1"/>
              <a:t>manusia</a:t>
            </a:r>
            <a:r>
              <a:rPr lang="en-US" sz="2400" dirty="0"/>
              <a:t> </a:t>
            </a:r>
            <a:r>
              <a:rPr lang="en-US" sz="2400" dirty="0" err="1"/>
              <a:t>menggunakan</a:t>
            </a:r>
            <a:r>
              <a:rPr lang="en-US" sz="2400" dirty="0"/>
              <a:t> </a:t>
            </a:r>
            <a:r>
              <a:rPr lang="en-US" sz="2400" b="1" dirty="0" err="1"/>
              <a:t>panca</a:t>
            </a:r>
            <a:r>
              <a:rPr lang="en-US" sz="2400" b="1" dirty="0"/>
              <a:t> </a:t>
            </a:r>
            <a:r>
              <a:rPr lang="en-US" sz="2400" b="1" dirty="0" err="1"/>
              <a:t>indera</a:t>
            </a:r>
            <a:endParaRPr lang="en-US" sz="2400" b="1" dirty="0"/>
          </a:p>
          <a:p>
            <a:pPr algn="just">
              <a:lnSpc>
                <a:spcPct val="80000"/>
              </a:lnSpc>
              <a:defRPr/>
            </a:pPr>
            <a:r>
              <a:rPr lang="en-US" sz="2400" b="1" dirty="0" err="1" smtClean="0"/>
              <a:t>Panca</a:t>
            </a:r>
            <a:r>
              <a:rPr lang="en-US" sz="2400" b="1" dirty="0" smtClean="0"/>
              <a:t> </a:t>
            </a:r>
            <a:r>
              <a:rPr lang="en-US" sz="2400" b="1" dirty="0" err="1"/>
              <a:t>indera</a:t>
            </a:r>
            <a:r>
              <a:rPr lang="en-US" sz="2400" dirty="0"/>
              <a:t>:</a:t>
            </a:r>
          </a:p>
          <a:p>
            <a:pPr lvl="1" algn="just">
              <a:lnSpc>
                <a:spcPct val="80000"/>
              </a:lnSpc>
              <a:defRPr/>
            </a:pPr>
            <a:r>
              <a:rPr lang="en-US" sz="2000" b="1" dirty="0"/>
              <a:t>Mata</a:t>
            </a:r>
            <a:r>
              <a:rPr lang="en-US" sz="2000" dirty="0"/>
              <a:t>: </a:t>
            </a:r>
            <a:r>
              <a:rPr lang="en-US" sz="2000" dirty="0" err="1"/>
              <a:t>benda</a:t>
            </a:r>
            <a:r>
              <a:rPr lang="en-US" sz="2000" dirty="0"/>
              <a:t>, </a:t>
            </a:r>
            <a:r>
              <a:rPr lang="en-US" sz="2000" dirty="0" err="1"/>
              <a:t>ukuran</a:t>
            </a:r>
            <a:r>
              <a:rPr lang="en-US" sz="2000" dirty="0"/>
              <a:t>, </a:t>
            </a:r>
            <a:r>
              <a:rPr lang="en-US" sz="2000" dirty="0" err="1"/>
              <a:t>warna</a:t>
            </a:r>
            <a:r>
              <a:rPr lang="en-US" sz="2000" dirty="0"/>
              <a:t>, </a:t>
            </a:r>
            <a:r>
              <a:rPr lang="en-US" sz="2000" dirty="0" err="1"/>
              <a:t>bentuk</a:t>
            </a:r>
            <a:r>
              <a:rPr lang="en-US" sz="2000" dirty="0"/>
              <a:t>, </a:t>
            </a:r>
            <a:r>
              <a:rPr lang="en-US" sz="2000" dirty="0" err="1"/>
              <a:t>kepadatan</a:t>
            </a:r>
            <a:r>
              <a:rPr lang="en-US" sz="2000" dirty="0"/>
              <a:t>, </a:t>
            </a:r>
            <a:r>
              <a:rPr lang="en-US" sz="2000" dirty="0" err="1"/>
              <a:t>dan</a:t>
            </a:r>
            <a:r>
              <a:rPr lang="en-US" sz="2000" dirty="0"/>
              <a:t> </a:t>
            </a:r>
            <a:r>
              <a:rPr lang="en-US" sz="2000" dirty="0" err="1"/>
              <a:t>tekstur</a:t>
            </a:r>
            <a:endParaRPr lang="en-US" sz="2000" dirty="0"/>
          </a:p>
          <a:p>
            <a:pPr lvl="1" algn="just">
              <a:lnSpc>
                <a:spcPct val="80000"/>
              </a:lnSpc>
              <a:defRPr/>
            </a:pPr>
            <a:r>
              <a:rPr lang="en-US" sz="2000" b="1" dirty="0" err="1"/>
              <a:t>Telinga</a:t>
            </a:r>
            <a:r>
              <a:rPr lang="en-US" sz="2000" dirty="0"/>
              <a:t>: nada, </a:t>
            </a:r>
            <a:r>
              <a:rPr lang="en-US" sz="2000" dirty="0" err="1"/>
              <a:t>warna</a:t>
            </a:r>
            <a:r>
              <a:rPr lang="en-US" sz="2000" dirty="0"/>
              <a:t> nada, </a:t>
            </a:r>
            <a:r>
              <a:rPr lang="en-US" sz="2000" dirty="0" err="1"/>
              <a:t>pola</a:t>
            </a:r>
            <a:r>
              <a:rPr lang="en-US" sz="2000" dirty="0"/>
              <a:t> </a:t>
            </a:r>
            <a:r>
              <a:rPr lang="en-US" sz="2000" dirty="0" err="1"/>
              <a:t>titik</a:t>
            </a:r>
            <a:r>
              <a:rPr lang="en-US" sz="2000" dirty="0"/>
              <a:t> nada, </a:t>
            </a:r>
            <a:r>
              <a:rPr lang="en-US" sz="2000" dirty="0" err="1"/>
              <a:t>intensitas</a:t>
            </a:r>
            <a:r>
              <a:rPr lang="en-US" sz="2000" dirty="0"/>
              <a:t>, </a:t>
            </a:r>
            <a:r>
              <a:rPr lang="en-US" sz="2000" dirty="0" err="1"/>
              <a:t>frekuensi</a:t>
            </a:r>
            <a:endParaRPr lang="en-US" sz="2000" dirty="0"/>
          </a:p>
          <a:p>
            <a:pPr lvl="1" algn="just">
              <a:lnSpc>
                <a:spcPct val="80000"/>
              </a:lnSpc>
              <a:defRPr/>
            </a:pPr>
            <a:r>
              <a:rPr lang="en-US" sz="2000" b="1" dirty="0" err="1"/>
              <a:t>Hidung</a:t>
            </a:r>
            <a:r>
              <a:rPr lang="en-US" sz="2000" dirty="0"/>
              <a:t>: </a:t>
            </a:r>
            <a:r>
              <a:rPr lang="en-US" sz="2000" dirty="0" err="1"/>
              <a:t>membedakan</a:t>
            </a:r>
            <a:r>
              <a:rPr lang="en-US" sz="2000" dirty="0"/>
              <a:t> </a:t>
            </a:r>
            <a:r>
              <a:rPr lang="en-US" sz="2000" dirty="0" err="1"/>
              <a:t>bau</a:t>
            </a:r>
            <a:endParaRPr lang="en-US" sz="2000" dirty="0"/>
          </a:p>
          <a:p>
            <a:pPr lvl="1" algn="just">
              <a:lnSpc>
                <a:spcPct val="80000"/>
              </a:lnSpc>
              <a:defRPr/>
            </a:pPr>
            <a:r>
              <a:rPr lang="en-US" sz="2000" b="1" dirty="0" err="1"/>
              <a:t>Lidah</a:t>
            </a:r>
            <a:r>
              <a:rPr lang="en-US" sz="2000" dirty="0"/>
              <a:t>: </a:t>
            </a:r>
            <a:r>
              <a:rPr lang="en-US" sz="2000" dirty="0" err="1"/>
              <a:t>membedakan</a:t>
            </a:r>
            <a:r>
              <a:rPr lang="en-US" sz="2000" dirty="0"/>
              <a:t> rasa </a:t>
            </a:r>
            <a:r>
              <a:rPr lang="en-US" sz="2000" dirty="0" err="1"/>
              <a:t>manis</a:t>
            </a:r>
            <a:r>
              <a:rPr lang="en-US" sz="2000" dirty="0"/>
              <a:t>, </a:t>
            </a:r>
            <a:r>
              <a:rPr lang="en-US" sz="2000" dirty="0" err="1"/>
              <a:t>kecut</a:t>
            </a:r>
            <a:r>
              <a:rPr lang="en-US" sz="2000" dirty="0"/>
              <a:t>, </a:t>
            </a:r>
            <a:r>
              <a:rPr lang="en-US" sz="2000" dirty="0" err="1"/>
              <a:t>pahit</a:t>
            </a:r>
            <a:r>
              <a:rPr lang="en-US" sz="2000" dirty="0"/>
              <a:t>, </a:t>
            </a:r>
            <a:r>
              <a:rPr lang="en-US" sz="2000" dirty="0" err="1"/>
              <a:t>asin</a:t>
            </a:r>
            <a:endParaRPr lang="en-US" sz="2000" dirty="0"/>
          </a:p>
          <a:p>
            <a:pPr lvl="1" algn="just">
              <a:lnSpc>
                <a:spcPct val="80000"/>
              </a:lnSpc>
              <a:defRPr/>
            </a:pPr>
            <a:r>
              <a:rPr lang="en-US" sz="2000" b="1" dirty="0" err="1"/>
              <a:t>Kulit</a:t>
            </a:r>
            <a:r>
              <a:rPr lang="en-US" sz="2000" dirty="0"/>
              <a:t>: </a:t>
            </a:r>
            <a:r>
              <a:rPr lang="en-US" sz="2000" dirty="0" err="1"/>
              <a:t>merasakan</a:t>
            </a:r>
            <a:r>
              <a:rPr lang="en-US" sz="2000" dirty="0"/>
              <a:t> </a:t>
            </a:r>
            <a:r>
              <a:rPr lang="en-US" sz="2000" dirty="0" err="1"/>
              <a:t>tekanan</a:t>
            </a:r>
            <a:r>
              <a:rPr lang="en-US" sz="2000" dirty="0"/>
              <a:t> </a:t>
            </a:r>
            <a:r>
              <a:rPr lang="en-US" sz="2000" dirty="0" err="1"/>
              <a:t>dan</a:t>
            </a:r>
            <a:r>
              <a:rPr lang="en-US" sz="2000" dirty="0"/>
              <a:t> </a:t>
            </a:r>
            <a:r>
              <a:rPr lang="en-US" sz="2000" dirty="0" err="1" smtClean="0"/>
              <a:t>suhu</a:t>
            </a:r>
            <a:endParaRPr lang="en-US" sz="2000" dirty="0"/>
          </a:p>
        </p:txBody>
      </p:sp>
    </p:spTree>
    <p:extLst>
      <p:ext uri="{BB962C8B-B14F-4D97-AF65-F5344CB8AC3E}">
        <p14:creationId xmlns:p14="http://schemas.microsoft.com/office/powerpoint/2010/main" val="284907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Kecapakan</a:t>
            </a:r>
            <a:r>
              <a:rPr lang="en-US" dirty="0"/>
              <a:t> </a:t>
            </a:r>
            <a:r>
              <a:rPr lang="en-US" dirty="0" err="1"/>
              <a:t>Manusia</a:t>
            </a:r>
            <a:r>
              <a:rPr lang="en-US" dirty="0"/>
              <a:t> </a:t>
            </a:r>
            <a:r>
              <a:rPr lang="en-US" dirty="0" err="1"/>
              <a:t>dan</a:t>
            </a:r>
            <a:r>
              <a:rPr lang="en-US" dirty="0"/>
              <a:t> </a:t>
            </a:r>
            <a:r>
              <a:rPr lang="en-US" dirty="0" err="1"/>
              <a:t>Komputer</a:t>
            </a:r>
            <a:endParaRPr lang="id-ID" dirty="0"/>
          </a:p>
        </p:txBody>
      </p:sp>
      <p:graphicFrame>
        <p:nvGraphicFramePr>
          <p:cNvPr id="9" name="Group 87"/>
          <p:cNvGraphicFramePr>
            <a:graphicFrameLocks/>
          </p:cNvGraphicFramePr>
          <p:nvPr>
            <p:extLst>
              <p:ext uri="{D42A27DB-BD31-4B8C-83A1-F6EECF244321}">
                <p14:modId xmlns:p14="http://schemas.microsoft.com/office/powerpoint/2010/main" val="2403965551"/>
              </p:ext>
            </p:extLst>
          </p:nvPr>
        </p:nvGraphicFramePr>
        <p:xfrm>
          <a:off x="673634" y="1442506"/>
          <a:ext cx="8229600" cy="5105434"/>
        </p:xfrm>
        <a:graphic>
          <a:graphicData uri="http://schemas.openxmlformats.org/drawingml/2006/table">
            <a:tbl>
              <a:tblPr/>
              <a:tblGrid>
                <a:gridCol w="4114800"/>
                <a:gridCol w="4114800"/>
              </a:tblGrid>
              <a:tr h="3809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Kecakapan</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err="1" smtClean="0">
                          <a:ln>
                            <a:noFill/>
                          </a:ln>
                          <a:solidFill>
                            <a:schemeClr val="tx1"/>
                          </a:solidFill>
                          <a:effectLst/>
                          <a:latin typeface="Arial" charset="0"/>
                        </a:rPr>
                        <a:t>Manusia</a:t>
                      </a:r>
                      <a:endParaRPr kumimoji="0" lang="en-US" sz="1800" b="1"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Kecakapan Komputer</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Estimasi</a:t>
                      </a:r>
                      <a:r>
                        <a:rPr kumimoji="0" lang="en-US" sz="1800" b="0" i="0" u="none" strike="noStrike" cap="none" normalizeH="0" baseline="0" dirty="0" smtClean="0">
                          <a:ln>
                            <a:noFill/>
                          </a:ln>
                          <a:solidFill>
                            <a:schemeClr val="tx1"/>
                          </a:solidFill>
                          <a:effectLst/>
                          <a:latin typeface="Arial" charset="0"/>
                        </a:rPr>
                        <a:t> </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Kalkulasi akurat</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Intuisi</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Deduksi logika</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Kreatifitas</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Aktifitas perulangan</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Adaptasi </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Konsistensi</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Kesadaran</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serempak</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Multitasking</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Pengolahan</a:t>
                      </a:r>
                      <a:r>
                        <a:rPr kumimoji="0" lang="en-US" sz="1800" b="0" i="0" u="none" strike="noStrike" cap="none" normalizeH="0" baseline="0" dirty="0" smtClean="0">
                          <a:ln>
                            <a:noFill/>
                          </a:ln>
                          <a:solidFill>
                            <a:schemeClr val="tx1"/>
                          </a:solidFill>
                          <a:effectLst/>
                          <a:latin typeface="Arial" charset="0"/>
                        </a:rPr>
                        <a:t> abnormal/</a:t>
                      </a:r>
                      <a:r>
                        <a:rPr kumimoji="0" lang="en-US" sz="1800" b="0" i="0" u="none" strike="noStrike" cap="none" normalizeH="0" baseline="0" dirty="0" err="1" smtClean="0">
                          <a:ln>
                            <a:noFill/>
                          </a:ln>
                          <a:solidFill>
                            <a:schemeClr val="tx1"/>
                          </a:solidFill>
                          <a:effectLst/>
                          <a:latin typeface="Arial" charset="0"/>
                        </a:rPr>
                        <a:t>perkecualian</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Pengolahan</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rutin</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Memori</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asosiatif</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Penyimpanan dan pemanggilan kembali data</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Pengambilan</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keputusan</a:t>
                      </a:r>
                      <a:r>
                        <a:rPr kumimoji="0" lang="en-US" sz="1800" b="0" i="0" u="none" strike="noStrike" cap="none" normalizeH="0" baseline="0" dirty="0" smtClean="0">
                          <a:ln>
                            <a:noFill/>
                          </a:ln>
                          <a:solidFill>
                            <a:schemeClr val="tx1"/>
                          </a:solidFill>
                          <a:effectLst/>
                          <a:latin typeface="Arial" charset="0"/>
                        </a:rPr>
                        <a:t> non-</a:t>
                      </a:r>
                      <a:r>
                        <a:rPr kumimoji="0" lang="en-US" sz="1800" b="0" i="0" u="none" strike="noStrike" cap="none" normalizeH="0" baseline="0" dirty="0" err="1" smtClean="0">
                          <a:ln>
                            <a:noFill/>
                          </a:ln>
                          <a:solidFill>
                            <a:schemeClr val="tx1"/>
                          </a:solidFill>
                          <a:effectLst/>
                          <a:latin typeface="Arial" charset="0"/>
                        </a:rPr>
                        <a:t>deterministik</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Pengambilan keputusan deterministik</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Pengenalan pola</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Pengolahan data</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Pengetahuan duniawi</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Pengetahuan domain</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Kesalahan manusiawi</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Bebas</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dari</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kesalahan</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9722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Aspek Sistem Komputer </a:t>
            </a:r>
          </a:p>
        </p:txBody>
      </p:sp>
      <p:sp>
        <p:nvSpPr>
          <p:cNvPr id="3075" name="Content Placeholder 2"/>
          <p:cNvSpPr>
            <a:spLocks noGrp="1"/>
          </p:cNvSpPr>
          <p:nvPr>
            <p:ph idx="1"/>
          </p:nvPr>
        </p:nvSpPr>
        <p:spPr/>
        <p:txBody>
          <a:bodyPr/>
          <a:lstStyle/>
          <a:p>
            <a:pPr algn="just" eaLnBrk="1" hangingPunct="1"/>
            <a:r>
              <a:rPr lang="en-US" b="1" smtClean="0"/>
              <a:t>Tiga aspek</a:t>
            </a:r>
            <a:r>
              <a:rPr lang="en-US" smtClean="0"/>
              <a:t> yaitu </a:t>
            </a:r>
            <a:r>
              <a:rPr lang="en-US" b="1" smtClean="0"/>
              <a:t>perangkat keras (hardware)</a:t>
            </a:r>
            <a:r>
              <a:rPr lang="en-US" smtClean="0"/>
              <a:t>, </a:t>
            </a:r>
            <a:r>
              <a:rPr lang="en-US" b="1" smtClean="0"/>
              <a:t>perangkat lunak (software) </a:t>
            </a:r>
            <a:r>
              <a:rPr lang="en-US" smtClean="0"/>
              <a:t>dan </a:t>
            </a:r>
            <a:r>
              <a:rPr lang="en-US" b="1" smtClean="0"/>
              <a:t>manusia</a:t>
            </a:r>
            <a:r>
              <a:rPr lang="en-US" smtClean="0"/>
              <a:t>. </a:t>
            </a:r>
          </a:p>
          <a:p>
            <a:pPr algn="just" eaLnBrk="1" hangingPunct="1"/>
            <a:r>
              <a:rPr lang="en-US" b="1" smtClean="0"/>
              <a:t>Harus</a:t>
            </a:r>
            <a:r>
              <a:rPr lang="en-US" smtClean="0"/>
              <a:t> saling </a:t>
            </a:r>
            <a:r>
              <a:rPr lang="en-US" b="1" smtClean="0"/>
              <a:t>bekerjasama</a:t>
            </a:r>
            <a:r>
              <a:rPr lang="en-US" smtClean="0"/>
              <a:t> untuk </a:t>
            </a:r>
            <a:r>
              <a:rPr lang="en-US" b="1" smtClean="0"/>
              <a:t>membangun</a:t>
            </a:r>
            <a:r>
              <a:rPr lang="en-US" smtClean="0"/>
              <a:t/>
            </a:r>
            <a:br>
              <a:rPr lang="en-US" smtClean="0"/>
            </a:br>
            <a:r>
              <a:rPr lang="en-US" smtClean="0"/>
              <a:t>suatu </a:t>
            </a:r>
            <a:r>
              <a:rPr lang="en-US" b="1" smtClean="0"/>
              <a:t>sistem</a:t>
            </a:r>
            <a:r>
              <a:rPr lang="en-US" smtClean="0"/>
              <a:t> yang </a:t>
            </a:r>
            <a:r>
              <a:rPr lang="en-US" b="1" smtClean="0"/>
              <a:t>lengkap</a:t>
            </a:r>
            <a:r>
              <a:rPr lang="en-US" smtClean="0"/>
              <a:t> dan </a:t>
            </a:r>
            <a:r>
              <a:rPr lang="en-US" b="1" smtClean="0"/>
              <a:t>sempurna</a:t>
            </a:r>
            <a:r>
              <a:rPr lang="en-US" smtClean="0"/>
              <a:t>. </a:t>
            </a:r>
          </a:p>
          <a:p>
            <a:pPr algn="just" eaLnBrk="1" hangingPunct="1"/>
            <a:r>
              <a:rPr lang="en-US" b="1" smtClean="0"/>
              <a:t>Sehingga</a:t>
            </a:r>
            <a:r>
              <a:rPr lang="en-US" smtClean="0"/>
              <a:t> untuk </a:t>
            </a:r>
            <a:r>
              <a:rPr lang="en-US" b="1" smtClean="0"/>
              <a:t>merancang</a:t>
            </a:r>
            <a:r>
              <a:rPr lang="en-US" smtClean="0"/>
              <a:t> sebuah </a:t>
            </a:r>
            <a:r>
              <a:rPr lang="en-US" b="1" smtClean="0"/>
              <a:t>sistem</a:t>
            </a:r>
            <a:br>
              <a:rPr lang="en-US" b="1" smtClean="0"/>
            </a:br>
            <a:r>
              <a:rPr lang="en-US" b="1" smtClean="0"/>
              <a:t>interaksi manusia dan komputer</a:t>
            </a:r>
            <a:r>
              <a:rPr lang="en-US" smtClean="0"/>
              <a:t>, </a:t>
            </a:r>
            <a:r>
              <a:rPr lang="en-US" b="1" smtClean="0"/>
              <a:t>perancang</a:t>
            </a:r>
            <a:r>
              <a:rPr lang="en-US" smtClean="0"/>
              <a:t> </a:t>
            </a:r>
            <a:r>
              <a:rPr lang="en-US" b="1" smtClean="0">
                <a:solidFill>
                  <a:srgbClr val="FF0000"/>
                </a:solidFill>
              </a:rPr>
              <a:t>tidak</a:t>
            </a:r>
            <a:r>
              <a:rPr lang="en-US" smtClean="0"/>
              <a:t> </a:t>
            </a:r>
            <a:r>
              <a:rPr lang="en-US" b="1" smtClean="0">
                <a:solidFill>
                  <a:srgbClr val="FF0000"/>
                </a:solidFill>
              </a:rPr>
              <a:t>hanya</a:t>
            </a:r>
            <a:r>
              <a:rPr lang="en-US" smtClean="0"/>
              <a:t> harus </a:t>
            </a:r>
            <a:r>
              <a:rPr lang="en-US" b="1" smtClean="0"/>
              <a:t>mengetahui</a:t>
            </a:r>
            <a:r>
              <a:rPr lang="en-US" smtClean="0"/>
              <a:t> </a:t>
            </a:r>
            <a:r>
              <a:rPr lang="en-US" b="1" smtClean="0">
                <a:solidFill>
                  <a:srgbClr val="FF0000"/>
                </a:solidFill>
              </a:rPr>
              <a:t>aspek teknis </a:t>
            </a:r>
            <a:r>
              <a:rPr lang="en-US" smtClean="0"/>
              <a:t>dari </a:t>
            </a:r>
            <a:r>
              <a:rPr lang="en-US" b="1" smtClean="0"/>
              <a:t>sistem</a:t>
            </a:r>
            <a:r>
              <a:rPr lang="en-US" smtClean="0"/>
              <a:t> yang </a:t>
            </a:r>
            <a:r>
              <a:rPr lang="en-US" b="1" smtClean="0"/>
              <a:t>dirancang</a:t>
            </a:r>
            <a:r>
              <a:rPr lang="en-US" smtClean="0"/>
              <a:t> </a:t>
            </a:r>
            <a:r>
              <a:rPr lang="en-US" b="1" smtClean="0">
                <a:solidFill>
                  <a:srgbClr val="FF0000"/>
                </a:solidFill>
              </a:rPr>
              <a:t>tetapi</a:t>
            </a:r>
            <a:r>
              <a:rPr lang="en-US" smtClean="0"/>
              <a:t> juga harus </a:t>
            </a:r>
            <a:r>
              <a:rPr lang="en-US" b="1" smtClean="0"/>
              <a:t>mengerti</a:t>
            </a:r>
            <a:r>
              <a:rPr lang="en-US" smtClean="0"/>
              <a:t> </a:t>
            </a:r>
            <a:r>
              <a:rPr lang="en-US" b="1" smtClean="0">
                <a:solidFill>
                  <a:srgbClr val="FF0000"/>
                </a:solidFill>
              </a:rPr>
              <a:t>bagaimana manusia mengolah informasi</a:t>
            </a:r>
            <a:r>
              <a:rPr lang="en-US" smtClean="0"/>
              <a:t>. </a:t>
            </a:r>
            <a:br>
              <a:rPr lang="en-US" smtClean="0"/>
            </a:br>
            <a:endParaRPr lang="en-US" smtClean="0"/>
          </a:p>
        </p:txBody>
      </p:sp>
    </p:spTree>
    <p:extLst>
      <p:ext uri="{BB962C8B-B14F-4D97-AF65-F5344CB8AC3E}">
        <p14:creationId xmlns:p14="http://schemas.microsoft.com/office/powerpoint/2010/main" val="2929804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smtClean="0"/>
              <a:t>Manusia</a:t>
            </a:r>
            <a:r>
              <a:rPr lang="en-US" smtClean="0"/>
              <a:t> </a:t>
            </a:r>
          </a:p>
        </p:txBody>
      </p:sp>
      <p:sp>
        <p:nvSpPr>
          <p:cNvPr id="3" name="Content Placeholder 2"/>
          <p:cNvSpPr>
            <a:spLocks noGrp="1"/>
          </p:cNvSpPr>
          <p:nvPr>
            <p:ph idx="1"/>
          </p:nvPr>
        </p:nvSpPr>
        <p:spPr/>
        <p:txBody>
          <a:bodyPr rtlCol="0">
            <a:normAutofit lnSpcReduction="10000"/>
          </a:bodyPr>
          <a:lstStyle/>
          <a:p>
            <a:pPr algn="just" eaLnBrk="1" fontAlgn="auto" hangingPunct="1">
              <a:spcAft>
                <a:spcPts val="0"/>
              </a:spcAft>
              <a:defRPr/>
            </a:pPr>
            <a:r>
              <a:rPr lang="en-US" dirty="0" err="1"/>
              <a:t>Manusia</a:t>
            </a:r>
            <a:r>
              <a:rPr lang="en-US" dirty="0"/>
              <a:t> </a:t>
            </a:r>
            <a:r>
              <a:rPr lang="en-US" b="1" dirty="0" err="1"/>
              <a:t>merasakan</a:t>
            </a:r>
            <a:r>
              <a:rPr lang="en-US" b="1" dirty="0"/>
              <a:t> </a:t>
            </a:r>
            <a:r>
              <a:rPr lang="en-US" b="1" dirty="0" err="1"/>
              <a:t>dunia</a:t>
            </a:r>
            <a:r>
              <a:rPr lang="en-US" b="1" dirty="0"/>
              <a:t> </a:t>
            </a:r>
            <a:r>
              <a:rPr lang="en-US" b="1" dirty="0" err="1" smtClean="0"/>
              <a:t>nyata</a:t>
            </a:r>
            <a:r>
              <a:rPr lang="en-US" b="1" dirty="0" smtClean="0"/>
              <a:t> </a:t>
            </a:r>
            <a:r>
              <a:rPr lang="en-US" dirty="0" err="1" smtClean="0"/>
              <a:t>menggunakan</a:t>
            </a:r>
            <a:r>
              <a:rPr lang="en-US" dirty="0" smtClean="0"/>
              <a:t> </a:t>
            </a:r>
            <a:r>
              <a:rPr lang="en-US" b="1" dirty="0" smtClean="0"/>
              <a:t>sensor</a:t>
            </a:r>
            <a:r>
              <a:rPr lang="en-US" dirty="0" smtClean="0"/>
              <a:t> </a:t>
            </a:r>
            <a:r>
              <a:rPr lang="en-US" dirty="0"/>
              <a:t>yang </a:t>
            </a:r>
            <a:r>
              <a:rPr lang="en-US" dirty="0" err="1"/>
              <a:t>dikenal</a:t>
            </a:r>
            <a:r>
              <a:rPr lang="en-US" dirty="0"/>
              <a:t> </a:t>
            </a:r>
            <a:r>
              <a:rPr lang="en-US" dirty="0" err="1"/>
              <a:t>dengan</a:t>
            </a:r>
            <a:r>
              <a:rPr lang="en-US" dirty="0"/>
              <a:t> </a:t>
            </a:r>
            <a:r>
              <a:rPr lang="en-US" dirty="0" err="1" smtClean="0"/>
              <a:t>panca</a:t>
            </a:r>
            <a:r>
              <a:rPr lang="en-US" dirty="0" smtClean="0"/>
              <a:t/>
            </a:r>
            <a:br>
              <a:rPr lang="en-US" dirty="0" smtClean="0"/>
            </a:br>
            <a:r>
              <a:rPr lang="en-US" dirty="0" err="1" smtClean="0"/>
              <a:t>indera</a:t>
            </a:r>
            <a:r>
              <a:rPr lang="en-US" dirty="0" smtClean="0"/>
              <a:t> </a:t>
            </a:r>
            <a:r>
              <a:rPr lang="en-US" dirty="0"/>
              <a:t>– </a:t>
            </a:r>
            <a:r>
              <a:rPr lang="en-US" b="1" dirty="0" err="1"/>
              <a:t>mata</a:t>
            </a:r>
            <a:r>
              <a:rPr lang="en-US" b="1" dirty="0"/>
              <a:t> (</a:t>
            </a:r>
            <a:r>
              <a:rPr lang="en-US" b="1" dirty="0" err="1"/>
              <a:t>penglihatan</a:t>
            </a:r>
            <a:r>
              <a:rPr lang="en-US" b="1" dirty="0"/>
              <a:t>), </a:t>
            </a:r>
            <a:r>
              <a:rPr lang="en-US" b="1" dirty="0" err="1"/>
              <a:t>telinga</a:t>
            </a:r>
            <a:r>
              <a:rPr lang="en-US" b="1" dirty="0"/>
              <a:t> (</a:t>
            </a:r>
            <a:r>
              <a:rPr lang="en-US" b="1" dirty="0" err="1"/>
              <a:t>pendengaran</a:t>
            </a:r>
            <a:r>
              <a:rPr lang="en-US" b="1" dirty="0" smtClean="0"/>
              <a:t>), </a:t>
            </a:r>
            <a:r>
              <a:rPr lang="en-US" b="1" dirty="0" err="1" smtClean="0"/>
              <a:t>hidung</a:t>
            </a:r>
            <a:r>
              <a:rPr lang="en-US" b="1" dirty="0" smtClean="0"/>
              <a:t> </a:t>
            </a:r>
            <a:r>
              <a:rPr lang="en-US" b="1" dirty="0"/>
              <a:t>(</a:t>
            </a:r>
            <a:r>
              <a:rPr lang="en-US" b="1" dirty="0" err="1"/>
              <a:t>penciuman</a:t>
            </a:r>
            <a:r>
              <a:rPr lang="en-US" b="1" dirty="0"/>
              <a:t>), </a:t>
            </a:r>
            <a:r>
              <a:rPr lang="en-US" b="1" dirty="0" err="1"/>
              <a:t>lidah</a:t>
            </a:r>
            <a:r>
              <a:rPr lang="en-US" b="1" dirty="0"/>
              <a:t> (</a:t>
            </a:r>
            <a:r>
              <a:rPr lang="en-US" b="1" dirty="0" err="1" smtClean="0"/>
              <a:t>perasa</a:t>
            </a:r>
            <a:r>
              <a:rPr lang="en-US" b="1" dirty="0" smtClean="0"/>
              <a:t>) </a:t>
            </a:r>
            <a:r>
              <a:rPr lang="en-US" b="1" dirty="0" err="1" smtClean="0"/>
              <a:t>dan</a:t>
            </a:r>
            <a:r>
              <a:rPr lang="en-US" b="1" dirty="0" smtClean="0"/>
              <a:t> </a:t>
            </a:r>
            <a:r>
              <a:rPr lang="en-US" b="1" dirty="0" err="1"/>
              <a:t>kulit</a:t>
            </a:r>
            <a:r>
              <a:rPr lang="en-US" b="1" dirty="0"/>
              <a:t> (</a:t>
            </a:r>
            <a:r>
              <a:rPr lang="en-US" b="1" dirty="0" err="1"/>
              <a:t>peraba</a:t>
            </a:r>
            <a:r>
              <a:rPr lang="en-US" b="1" dirty="0" smtClean="0"/>
              <a:t>).</a:t>
            </a:r>
          </a:p>
          <a:p>
            <a:pPr algn="just" eaLnBrk="1" fontAlgn="auto" hangingPunct="1">
              <a:spcAft>
                <a:spcPts val="0"/>
              </a:spcAft>
              <a:defRPr/>
            </a:pPr>
            <a:r>
              <a:rPr lang="en-US" b="1" dirty="0" err="1" smtClean="0"/>
              <a:t>Melalui</a:t>
            </a:r>
            <a:r>
              <a:rPr lang="en-US" b="1" dirty="0" smtClean="0"/>
              <a:t> </a:t>
            </a:r>
            <a:r>
              <a:rPr lang="en-US" b="1" dirty="0"/>
              <a:t>sensor </a:t>
            </a:r>
            <a:r>
              <a:rPr lang="en-US" dirty="0" err="1"/>
              <a:t>itulah</a:t>
            </a:r>
            <a:r>
              <a:rPr lang="en-US" dirty="0"/>
              <a:t> </a:t>
            </a:r>
            <a:r>
              <a:rPr lang="en-US" b="1" dirty="0" err="1"/>
              <a:t>manusia</a:t>
            </a:r>
            <a:r>
              <a:rPr lang="en-US" dirty="0"/>
              <a:t> </a:t>
            </a:r>
            <a:r>
              <a:rPr lang="en-US" b="1" dirty="0" err="1"/>
              <a:t>mengolah</a:t>
            </a:r>
            <a:r>
              <a:rPr lang="en-US" b="1" dirty="0"/>
              <a:t> </a:t>
            </a:r>
            <a:r>
              <a:rPr lang="en-US" b="1" dirty="0" err="1"/>
              <a:t>informasi</a:t>
            </a:r>
            <a:r>
              <a:rPr lang="en-US" dirty="0"/>
              <a:t>, </a:t>
            </a:r>
            <a:r>
              <a:rPr lang="en-US" b="1" dirty="0" err="1" smtClean="0"/>
              <a:t>meskipun</a:t>
            </a:r>
            <a:r>
              <a:rPr lang="en-US" dirty="0" smtClean="0"/>
              <a:t> </a:t>
            </a:r>
            <a:r>
              <a:rPr lang="en-US" dirty="0" err="1" smtClean="0"/>
              <a:t>mempunyai</a:t>
            </a:r>
            <a:r>
              <a:rPr lang="en-US" dirty="0" smtClean="0"/>
              <a:t> </a:t>
            </a:r>
            <a:r>
              <a:rPr lang="en-US" b="1" dirty="0" err="1"/>
              <a:t>banyak</a:t>
            </a:r>
            <a:r>
              <a:rPr lang="en-US" b="1" dirty="0"/>
              <a:t> </a:t>
            </a:r>
            <a:r>
              <a:rPr lang="en-US" b="1" dirty="0" err="1"/>
              <a:t>keterbatasan</a:t>
            </a:r>
            <a:r>
              <a:rPr lang="en-US" b="1" dirty="0"/>
              <a:t> </a:t>
            </a:r>
            <a:r>
              <a:rPr lang="en-US" dirty="0" err="1"/>
              <a:t>dan</a:t>
            </a:r>
            <a:r>
              <a:rPr lang="en-US" dirty="0"/>
              <a:t> </a:t>
            </a:r>
            <a:r>
              <a:rPr lang="en-US" b="1" dirty="0" err="1"/>
              <a:t>hanya</a:t>
            </a:r>
            <a:r>
              <a:rPr lang="en-US" b="1" dirty="0"/>
              <a:t> </a:t>
            </a:r>
            <a:r>
              <a:rPr lang="en-US" b="1" dirty="0" err="1"/>
              <a:t>bekerja</a:t>
            </a:r>
            <a:r>
              <a:rPr lang="en-US" dirty="0"/>
              <a:t> </a:t>
            </a:r>
            <a:r>
              <a:rPr lang="en-US" dirty="0" err="1"/>
              <a:t>pada</a:t>
            </a:r>
            <a:r>
              <a:rPr lang="en-US" dirty="0"/>
              <a:t> </a:t>
            </a:r>
            <a:r>
              <a:rPr lang="en-US" b="1" dirty="0" err="1"/>
              <a:t>kondisi</a:t>
            </a:r>
            <a:r>
              <a:rPr lang="en-US" b="1" dirty="0"/>
              <a:t> </a:t>
            </a:r>
            <a:r>
              <a:rPr lang="en-US" b="1" dirty="0" err="1"/>
              <a:t>tertentu</a:t>
            </a:r>
            <a:r>
              <a:rPr lang="en-US" dirty="0"/>
              <a:t>. </a:t>
            </a:r>
            <a:endParaRPr lang="en-US" dirty="0" smtClean="0"/>
          </a:p>
          <a:p>
            <a:pPr algn="just" eaLnBrk="1" fontAlgn="auto" hangingPunct="1">
              <a:spcAft>
                <a:spcPts val="0"/>
              </a:spcAft>
              <a:defRPr/>
            </a:pPr>
            <a:r>
              <a:rPr lang="en-US" dirty="0" err="1" smtClean="0"/>
              <a:t>Berbagai</a:t>
            </a:r>
            <a:r>
              <a:rPr lang="en-US" dirty="0" smtClean="0"/>
              <a:t> </a:t>
            </a:r>
            <a:r>
              <a:rPr lang="en-US" b="1" dirty="0" err="1" smtClean="0"/>
              <a:t>keterbatasan</a:t>
            </a:r>
            <a:r>
              <a:rPr lang="en-US" b="1" dirty="0" smtClean="0"/>
              <a:t> </a:t>
            </a:r>
            <a:r>
              <a:rPr lang="en-US" b="1" dirty="0" err="1"/>
              <a:t>inilah</a:t>
            </a:r>
            <a:r>
              <a:rPr lang="en-US" b="1" dirty="0"/>
              <a:t> </a:t>
            </a:r>
            <a:r>
              <a:rPr lang="en-US" dirty="0"/>
              <a:t>yang </a:t>
            </a:r>
            <a:r>
              <a:rPr lang="en-US" b="1" dirty="0" err="1"/>
              <a:t>harus</a:t>
            </a:r>
            <a:r>
              <a:rPr lang="en-US" b="1" dirty="0"/>
              <a:t> </a:t>
            </a:r>
            <a:r>
              <a:rPr lang="en-US" b="1" dirty="0" err="1"/>
              <a:t>disadari</a:t>
            </a:r>
            <a:r>
              <a:rPr lang="en-US" b="1" dirty="0"/>
              <a:t> </a:t>
            </a:r>
            <a:r>
              <a:rPr lang="en-US" dirty="0" err="1"/>
              <a:t>oleh</a:t>
            </a:r>
            <a:r>
              <a:rPr lang="en-US" dirty="0"/>
              <a:t> </a:t>
            </a:r>
            <a:r>
              <a:rPr lang="en-US" b="1" dirty="0" err="1"/>
              <a:t>desainer</a:t>
            </a:r>
            <a:r>
              <a:rPr lang="en-US" dirty="0"/>
              <a:t> </a:t>
            </a:r>
            <a:r>
              <a:rPr lang="en-US" dirty="0" err="1"/>
              <a:t>dalam</a:t>
            </a:r>
            <a:r>
              <a:rPr lang="en-US" dirty="0"/>
              <a:t> </a:t>
            </a:r>
            <a:r>
              <a:rPr lang="en-US" b="1" dirty="0" err="1"/>
              <a:t>mendesain</a:t>
            </a:r>
            <a:r>
              <a:rPr lang="en-US" b="1" dirty="0"/>
              <a:t> </a:t>
            </a:r>
            <a:r>
              <a:rPr lang="en-US" b="1" dirty="0" smtClean="0"/>
              <a:t>interface</a:t>
            </a:r>
            <a:endParaRPr lang="en-US" b="1" dirty="0"/>
          </a:p>
        </p:txBody>
      </p:sp>
    </p:spTree>
    <p:extLst>
      <p:ext uri="{BB962C8B-B14F-4D97-AF65-F5344CB8AC3E}">
        <p14:creationId xmlns:p14="http://schemas.microsoft.com/office/powerpoint/2010/main" val="1446515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smtClean="0"/>
              <a:t>Penglihatan</a:t>
            </a:r>
            <a:r>
              <a:rPr lang="en-US" smtClean="0"/>
              <a:t> </a:t>
            </a:r>
          </a:p>
        </p:txBody>
      </p:sp>
      <p:sp>
        <p:nvSpPr>
          <p:cNvPr id="3" name="Content Placeholder 2"/>
          <p:cNvSpPr>
            <a:spLocks noGrp="1"/>
          </p:cNvSpPr>
          <p:nvPr>
            <p:ph idx="1"/>
          </p:nvPr>
        </p:nvSpPr>
        <p:spPr/>
        <p:txBody>
          <a:bodyPr rtlCol="0">
            <a:normAutofit/>
          </a:bodyPr>
          <a:lstStyle/>
          <a:p>
            <a:pPr algn="just" eaLnBrk="1" fontAlgn="auto" hangingPunct="1">
              <a:spcAft>
                <a:spcPts val="0"/>
              </a:spcAft>
              <a:defRPr/>
            </a:pPr>
            <a:r>
              <a:rPr lang="en-US" b="1" dirty="0" err="1"/>
              <a:t>Penglihatan</a:t>
            </a:r>
            <a:r>
              <a:rPr lang="en-US" dirty="0"/>
              <a:t> </a:t>
            </a:r>
            <a:r>
              <a:rPr lang="en-US" dirty="0" err="1"/>
              <a:t>merupakan</a:t>
            </a:r>
            <a:r>
              <a:rPr lang="en-US" dirty="0"/>
              <a:t> </a:t>
            </a:r>
            <a:r>
              <a:rPr lang="en-US" b="1" dirty="0"/>
              <a:t>sensor</a:t>
            </a:r>
            <a:r>
              <a:rPr lang="en-US" dirty="0"/>
              <a:t> </a:t>
            </a:r>
            <a:r>
              <a:rPr lang="en-US" b="1" dirty="0" smtClean="0"/>
              <a:t>paling</a:t>
            </a:r>
            <a:r>
              <a:rPr lang="en-US" dirty="0" smtClean="0"/>
              <a:t> </a:t>
            </a:r>
            <a:r>
              <a:rPr lang="en-US" b="1" dirty="0" err="1"/>
              <a:t>banyak</a:t>
            </a:r>
            <a:r>
              <a:rPr lang="en-US" b="1" dirty="0"/>
              <a:t> </a:t>
            </a:r>
            <a:r>
              <a:rPr lang="en-US" b="1" dirty="0" err="1"/>
              <a:t>dipakai</a:t>
            </a:r>
            <a:r>
              <a:rPr lang="en-US" dirty="0"/>
              <a:t> </a:t>
            </a:r>
            <a:r>
              <a:rPr lang="en-US" dirty="0" err="1"/>
              <a:t>oleh</a:t>
            </a:r>
            <a:r>
              <a:rPr lang="en-US" dirty="0"/>
              <a:t> </a:t>
            </a:r>
            <a:r>
              <a:rPr lang="en-US" b="1" dirty="0" err="1" smtClean="0"/>
              <a:t>manusia</a:t>
            </a:r>
            <a:r>
              <a:rPr lang="en-US" dirty="0" smtClean="0"/>
              <a:t> </a:t>
            </a:r>
            <a:r>
              <a:rPr lang="en-US" dirty="0" err="1" smtClean="0"/>
              <a:t>dibandingkan</a:t>
            </a:r>
            <a:r>
              <a:rPr lang="en-US" dirty="0" smtClean="0"/>
              <a:t> </a:t>
            </a:r>
            <a:r>
              <a:rPr lang="en-US" dirty="0" err="1"/>
              <a:t>dengan</a:t>
            </a:r>
            <a:r>
              <a:rPr lang="en-US" dirty="0"/>
              <a:t> sensor </a:t>
            </a:r>
            <a:r>
              <a:rPr lang="en-US" dirty="0" err="1"/>
              <a:t>lainnya</a:t>
            </a:r>
            <a:r>
              <a:rPr lang="en-US" dirty="0"/>
              <a:t>. </a:t>
            </a:r>
            <a:endParaRPr lang="en-US" dirty="0" smtClean="0"/>
          </a:p>
          <a:p>
            <a:pPr algn="just" eaLnBrk="1" fontAlgn="auto" hangingPunct="1">
              <a:spcAft>
                <a:spcPts val="0"/>
              </a:spcAft>
              <a:defRPr/>
            </a:pPr>
            <a:r>
              <a:rPr lang="en-US" dirty="0" err="1" smtClean="0"/>
              <a:t>Beberapa</a:t>
            </a:r>
            <a:r>
              <a:rPr lang="en-US" dirty="0" smtClean="0"/>
              <a:t> </a:t>
            </a:r>
            <a:r>
              <a:rPr lang="en-US" b="1" dirty="0" err="1"/>
              <a:t>aspek</a:t>
            </a:r>
            <a:r>
              <a:rPr lang="en-US" dirty="0"/>
              <a:t> </a:t>
            </a:r>
            <a:r>
              <a:rPr lang="en-US" dirty="0" smtClean="0"/>
              <a:t>yang </a:t>
            </a:r>
            <a:r>
              <a:rPr lang="en-US" b="1" dirty="0" err="1" smtClean="0"/>
              <a:t>mempengaruhi</a:t>
            </a:r>
            <a:r>
              <a:rPr lang="en-US" dirty="0" smtClean="0"/>
              <a:t> </a:t>
            </a:r>
            <a:br>
              <a:rPr lang="en-US" dirty="0" smtClean="0"/>
            </a:br>
            <a:r>
              <a:rPr lang="en-US" b="1" dirty="0" err="1" smtClean="0"/>
              <a:t>penglihatan</a:t>
            </a:r>
            <a:r>
              <a:rPr lang="en-US" b="1" dirty="0" smtClean="0"/>
              <a:t> </a:t>
            </a:r>
            <a:r>
              <a:rPr lang="en-US" b="1" dirty="0" err="1"/>
              <a:t>manusia</a:t>
            </a:r>
            <a:r>
              <a:rPr lang="en-US" dirty="0"/>
              <a:t> </a:t>
            </a:r>
            <a:r>
              <a:rPr lang="en-US" dirty="0" err="1"/>
              <a:t>yaitu</a:t>
            </a:r>
            <a:r>
              <a:rPr lang="en-US" dirty="0"/>
              <a:t> </a:t>
            </a:r>
            <a:r>
              <a:rPr lang="en-US" b="1" dirty="0" err="1"/>
              <a:t>luminans</a:t>
            </a:r>
            <a:r>
              <a:rPr lang="en-US" b="1" dirty="0"/>
              <a:t>, </a:t>
            </a:r>
            <a:r>
              <a:rPr lang="en-US" b="1" dirty="0" err="1" smtClean="0"/>
              <a:t>kontras</a:t>
            </a:r>
            <a:r>
              <a:rPr lang="en-US" b="1" dirty="0" smtClean="0"/>
              <a:t>, </a:t>
            </a:r>
            <a:r>
              <a:rPr lang="en-US" b="1" dirty="0" err="1" smtClean="0"/>
              <a:t>kecerahan</a:t>
            </a:r>
            <a:r>
              <a:rPr lang="en-US" b="1" dirty="0"/>
              <a:t>, </a:t>
            </a:r>
            <a:r>
              <a:rPr lang="en-US" b="1" dirty="0" err="1"/>
              <a:t>sudut</a:t>
            </a:r>
            <a:r>
              <a:rPr lang="en-US" b="1" dirty="0"/>
              <a:t> </a:t>
            </a:r>
            <a:r>
              <a:rPr lang="en-US" dirty="0" err="1"/>
              <a:t>dan</a:t>
            </a:r>
            <a:r>
              <a:rPr lang="en-US" dirty="0"/>
              <a:t> </a:t>
            </a:r>
            <a:r>
              <a:rPr lang="en-US" b="1" dirty="0" err="1"/>
              <a:t>ketajaman</a:t>
            </a:r>
            <a:r>
              <a:rPr lang="en-US" b="1" dirty="0"/>
              <a:t> </a:t>
            </a:r>
            <a:r>
              <a:rPr lang="en-US" b="1" dirty="0" err="1"/>
              <a:t>penglihatan</a:t>
            </a:r>
            <a:r>
              <a:rPr lang="en-US" b="1" dirty="0"/>
              <a:t>,</a:t>
            </a:r>
            <a:br>
              <a:rPr lang="en-US" b="1" dirty="0"/>
            </a:br>
            <a:r>
              <a:rPr lang="en-US" b="1" dirty="0" err="1"/>
              <a:t>medan</a:t>
            </a:r>
            <a:r>
              <a:rPr lang="en-US" b="1" dirty="0"/>
              <a:t> </a:t>
            </a:r>
            <a:r>
              <a:rPr lang="en-US" b="1" dirty="0" err="1"/>
              <a:t>penglihatan</a:t>
            </a:r>
            <a:r>
              <a:rPr lang="en-US" b="1" dirty="0"/>
              <a:t>, </a:t>
            </a:r>
            <a:r>
              <a:rPr lang="en-US" b="1" dirty="0" err="1"/>
              <a:t>warna</a:t>
            </a:r>
            <a:r>
              <a:rPr lang="en-US" b="1" dirty="0"/>
              <a:t>, </a:t>
            </a:r>
            <a:r>
              <a:rPr lang="en-US" b="1" dirty="0" err="1"/>
              <a:t>psikologi</a:t>
            </a:r>
            <a:r>
              <a:rPr lang="en-US" b="1" dirty="0"/>
              <a:t> </a:t>
            </a:r>
            <a:r>
              <a:rPr lang="en-US" b="1" dirty="0" err="1"/>
              <a:t>warna</a:t>
            </a:r>
            <a:r>
              <a:rPr lang="en-US" dirty="0"/>
              <a:t> </a:t>
            </a:r>
            <a:r>
              <a:rPr lang="en-US" dirty="0" err="1" smtClean="0"/>
              <a:t>dan</a:t>
            </a:r>
            <a:r>
              <a:rPr lang="en-US" dirty="0" smtClean="0"/>
              <a:t> </a:t>
            </a:r>
            <a:r>
              <a:rPr lang="en-US" b="1" dirty="0" err="1" smtClean="0"/>
              <a:t>persepsi</a:t>
            </a:r>
            <a:endParaRPr lang="en-US" b="1" dirty="0"/>
          </a:p>
          <a:p>
            <a:pPr marL="0" indent="0" algn="just" eaLnBrk="1" fontAlgn="auto" hangingPunct="1">
              <a:spcAft>
                <a:spcPts val="0"/>
              </a:spcAft>
              <a:buFont typeface="Arial" panose="020B0604020202020204" pitchFamily="34" charset="0"/>
              <a:buNone/>
              <a:defRPr/>
            </a:pPr>
            <a:r>
              <a:rPr lang="en-US" dirty="0"/>
              <a:t/>
            </a:r>
            <a:br>
              <a:rPr lang="en-US" dirty="0"/>
            </a:br>
            <a:endParaRPr lang="en-US" dirty="0"/>
          </a:p>
        </p:txBody>
      </p:sp>
    </p:spTree>
    <p:extLst>
      <p:ext uri="{BB962C8B-B14F-4D97-AF65-F5344CB8AC3E}">
        <p14:creationId xmlns:p14="http://schemas.microsoft.com/office/powerpoint/2010/main" val="231819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Penglihatan</a:t>
            </a:r>
            <a:r>
              <a:rPr lang="en-US" smtClean="0"/>
              <a:t> - Luminans</a:t>
            </a:r>
          </a:p>
        </p:txBody>
      </p:sp>
      <p:sp>
        <p:nvSpPr>
          <p:cNvPr id="6147" name="Content Placeholder 2"/>
          <p:cNvSpPr>
            <a:spLocks noGrp="1"/>
          </p:cNvSpPr>
          <p:nvPr>
            <p:ph idx="1"/>
          </p:nvPr>
        </p:nvSpPr>
        <p:spPr/>
        <p:txBody>
          <a:bodyPr/>
          <a:lstStyle/>
          <a:p>
            <a:pPr algn="just" eaLnBrk="1" hangingPunct="1"/>
            <a:r>
              <a:rPr lang="en-US" b="1" smtClean="0"/>
              <a:t>Luminans (luminance) </a:t>
            </a:r>
            <a:r>
              <a:rPr lang="en-US" smtClean="0"/>
              <a:t>adalah </a:t>
            </a:r>
            <a:r>
              <a:rPr lang="en-US" b="1" smtClean="0"/>
              <a:t>banyaknya cahaya </a:t>
            </a:r>
            <a:r>
              <a:rPr lang="en-US" smtClean="0"/>
              <a:t>yang </a:t>
            </a:r>
            <a:r>
              <a:rPr lang="en-US" b="1" smtClean="0"/>
              <a:t>dipantulkan</a:t>
            </a:r>
            <a:r>
              <a:rPr lang="en-US" smtClean="0"/>
              <a:t> oleh </a:t>
            </a:r>
            <a:r>
              <a:rPr lang="en-US" b="1" smtClean="0"/>
              <a:t>permukaan objek</a:t>
            </a:r>
            <a:r>
              <a:rPr lang="en-US" smtClean="0"/>
              <a:t>, dengan Satuan lilin/m2. </a:t>
            </a:r>
          </a:p>
          <a:p>
            <a:pPr algn="just" eaLnBrk="1" hangingPunct="1"/>
            <a:r>
              <a:rPr lang="en-US" b="1" smtClean="0"/>
              <a:t>Semakin besar luminan</a:t>
            </a:r>
            <a:r>
              <a:rPr lang="en-US" smtClean="0"/>
              <a:t> dari </a:t>
            </a:r>
            <a:r>
              <a:rPr lang="en-US" b="1" smtClean="0"/>
              <a:t>sebuah objek </a:t>
            </a:r>
            <a:r>
              <a:rPr lang="en-US" smtClean="0"/>
              <a:t>maka </a:t>
            </a:r>
            <a:r>
              <a:rPr lang="en-US" b="1" smtClean="0"/>
              <a:t>rincian objek </a:t>
            </a:r>
            <a:r>
              <a:rPr lang="en-US" smtClean="0"/>
              <a:t>yang </a:t>
            </a:r>
            <a:r>
              <a:rPr lang="en-US" b="1" smtClean="0"/>
              <a:t>dapat dilihat mata</a:t>
            </a:r>
            <a:r>
              <a:rPr lang="en-US" smtClean="0"/>
              <a:t> </a:t>
            </a:r>
            <a:r>
              <a:rPr lang="en-US" b="1" smtClean="0"/>
              <a:t>semakin banyak</a:t>
            </a:r>
            <a:r>
              <a:rPr lang="en-US" smtClean="0"/>
              <a:t>, maka </a:t>
            </a:r>
            <a:r>
              <a:rPr lang="en-US" b="1" smtClean="0"/>
              <a:t>Diameter bola mata</a:t>
            </a:r>
            <a:r>
              <a:rPr lang="en-US" smtClean="0"/>
              <a:t> akan </a:t>
            </a:r>
            <a:r>
              <a:rPr lang="en-US" b="1" smtClean="0"/>
              <a:t>mengecil</a:t>
            </a:r>
            <a:r>
              <a:rPr lang="en-US" smtClean="0"/>
              <a:t> dan </a:t>
            </a:r>
            <a:r>
              <a:rPr lang="en-US" b="1" smtClean="0"/>
              <a:t>meningkatkan kedalaman fokusnya</a:t>
            </a:r>
            <a:r>
              <a:rPr lang="en-US" smtClean="0"/>
              <a:t>. </a:t>
            </a:r>
          </a:p>
          <a:p>
            <a:pPr algn="just" eaLnBrk="1" hangingPunct="1"/>
            <a:r>
              <a:rPr lang="en-US" b="1" smtClean="0"/>
              <a:t>Bertambahnya</a:t>
            </a:r>
            <a:r>
              <a:rPr lang="en-US" smtClean="0"/>
              <a:t> </a:t>
            </a:r>
            <a:r>
              <a:rPr lang="en-US" b="1" smtClean="0"/>
              <a:t>luminan</a:t>
            </a:r>
            <a:r>
              <a:rPr lang="en-US" smtClean="0"/>
              <a:t> sebuah objek </a:t>
            </a:r>
            <a:r>
              <a:rPr lang="en-US" b="1" smtClean="0"/>
              <a:t>menyebabkan mata bertambah sensitif terhadap kedipan (flicker)</a:t>
            </a:r>
          </a:p>
        </p:txBody>
      </p:sp>
    </p:spTree>
    <p:extLst>
      <p:ext uri="{BB962C8B-B14F-4D97-AF65-F5344CB8AC3E}">
        <p14:creationId xmlns:p14="http://schemas.microsoft.com/office/powerpoint/2010/main" val="3168645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just" eaLnBrk="1" hangingPunct="1"/>
            <a:r>
              <a:rPr lang="en-US" b="1" smtClean="0"/>
              <a:t>Penglihatan</a:t>
            </a:r>
            <a:r>
              <a:rPr lang="en-US" smtClean="0"/>
              <a:t> - Kontras</a:t>
            </a:r>
          </a:p>
        </p:txBody>
      </p:sp>
      <p:sp>
        <p:nvSpPr>
          <p:cNvPr id="7171" name="Content Placeholder 2"/>
          <p:cNvSpPr>
            <a:spLocks noGrp="1"/>
          </p:cNvSpPr>
          <p:nvPr>
            <p:ph idx="1"/>
          </p:nvPr>
        </p:nvSpPr>
        <p:spPr/>
        <p:txBody>
          <a:bodyPr/>
          <a:lstStyle/>
          <a:p>
            <a:pPr algn="just" eaLnBrk="1" hangingPunct="1"/>
            <a:r>
              <a:rPr lang="en-US" b="1" smtClean="0"/>
              <a:t>Kontras</a:t>
            </a:r>
            <a:r>
              <a:rPr lang="en-US" smtClean="0"/>
              <a:t> adalah </a:t>
            </a:r>
            <a:r>
              <a:rPr lang="en-US" b="1" smtClean="0"/>
              <a:t>hubungan antara cahaya </a:t>
            </a:r>
            <a:r>
              <a:rPr lang="en-US" smtClean="0"/>
              <a:t>yang </a:t>
            </a:r>
            <a:r>
              <a:rPr lang="en-US" b="1" smtClean="0"/>
              <a:t>dikeluarkan</a:t>
            </a:r>
            <a:r>
              <a:rPr lang="en-US" smtClean="0"/>
              <a:t> oleh </a:t>
            </a:r>
            <a:r>
              <a:rPr lang="en-US" b="1" smtClean="0"/>
              <a:t>suatu objek dengan</a:t>
            </a:r>
            <a:r>
              <a:rPr lang="en-US" smtClean="0"/>
              <a:t/>
            </a:r>
            <a:br>
              <a:rPr lang="en-US" smtClean="0"/>
            </a:br>
            <a:r>
              <a:rPr lang="en-US" b="1" smtClean="0"/>
              <a:t>cahaya</a:t>
            </a:r>
            <a:r>
              <a:rPr lang="en-US" smtClean="0"/>
              <a:t> dari </a:t>
            </a:r>
            <a:r>
              <a:rPr lang="en-US" b="1" smtClean="0"/>
              <a:t>latar belakang objek </a:t>
            </a:r>
            <a:r>
              <a:rPr lang="en-US" smtClean="0"/>
              <a:t>tersebut. </a:t>
            </a:r>
          </a:p>
          <a:p>
            <a:pPr algn="just" eaLnBrk="1" hangingPunct="1"/>
            <a:r>
              <a:rPr lang="en-US" b="1" smtClean="0"/>
              <a:t>Kontras</a:t>
            </a:r>
            <a:r>
              <a:rPr lang="en-US" smtClean="0"/>
              <a:t> di</a:t>
            </a:r>
            <a:r>
              <a:rPr lang="en-US" b="1" smtClean="0"/>
              <a:t>definisikan</a:t>
            </a:r>
            <a:r>
              <a:rPr lang="en-US" smtClean="0"/>
              <a:t> sebagai </a:t>
            </a:r>
            <a:r>
              <a:rPr lang="en-US" b="1" smtClean="0"/>
              <a:t>perbandingan</a:t>
            </a:r>
            <a:r>
              <a:rPr lang="en-US" smtClean="0"/>
              <a:t/>
            </a:r>
            <a:br>
              <a:rPr lang="en-US" smtClean="0"/>
            </a:br>
            <a:r>
              <a:rPr lang="en-US" b="1" smtClean="0"/>
              <a:t>antara selisih antara luminan</a:t>
            </a:r>
            <a:r>
              <a:rPr lang="en-US" smtClean="0"/>
              <a:t> </a:t>
            </a:r>
            <a:r>
              <a:rPr lang="en-US" b="1" smtClean="0"/>
              <a:t>objek</a:t>
            </a:r>
            <a:r>
              <a:rPr lang="en-US" smtClean="0"/>
              <a:t> dengan </a:t>
            </a:r>
            <a:r>
              <a:rPr lang="en-US" b="1" smtClean="0"/>
              <a:t>latar belakangnya</a:t>
            </a:r>
            <a:r>
              <a:rPr lang="en-US" smtClean="0"/>
              <a:t> dan luminan </a:t>
            </a:r>
            <a:r>
              <a:rPr lang="en-US" b="1" smtClean="0"/>
              <a:t>latar belakangnya</a:t>
            </a:r>
            <a:r>
              <a:rPr lang="en-US" smtClean="0"/>
              <a:t>. </a:t>
            </a:r>
          </a:p>
          <a:p>
            <a:pPr algn="just" eaLnBrk="1" hangingPunct="1"/>
            <a:r>
              <a:rPr lang="en-US" b="1" smtClean="0"/>
              <a:t>Nilai kontras positif </a:t>
            </a:r>
            <a:r>
              <a:rPr lang="en-US" smtClean="0"/>
              <a:t>diperoleh </a:t>
            </a:r>
            <a:r>
              <a:rPr lang="en-US" b="1" smtClean="0"/>
              <a:t>jika cahaya </a:t>
            </a:r>
            <a:r>
              <a:rPr lang="en-US" smtClean="0"/>
              <a:t>yang </a:t>
            </a:r>
            <a:r>
              <a:rPr lang="en-US" b="1" smtClean="0"/>
              <a:t>dipancarkan oleh objek lebih besar dibandingkan</a:t>
            </a:r>
            <a:r>
              <a:rPr lang="en-US" smtClean="0"/>
              <a:t> dengan</a:t>
            </a:r>
            <a:r>
              <a:rPr lang="en-US" b="1" smtClean="0"/>
              <a:t> latar belakangnya</a:t>
            </a:r>
          </a:p>
        </p:txBody>
      </p:sp>
    </p:spTree>
    <p:extLst>
      <p:ext uri="{BB962C8B-B14F-4D97-AF65-F5344CB8AC3E}">
        <p14:creationId xmlns:p14="http://schemas.microsoft.com/office/powerpoint/2010/main" val="2283674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1) </a:t>
            </a:r>
            <a:r>
              <a:rPr lang="id-ID" dirty="0" smtClean="0"/>
              <a:t>Pendahuluan</a:t>
            </a:r>
            <a:endParaRPr lang="id-ID" dirty="0"/>
          </a:p>
        </p:txBody>
      </p:sp>
      <p:sp>
        <p:nvSpPr>
          <p:cNvPr id="3" name="Text Placeholder 2"/>
          <p:cNvSpPr>
            <a:spLocks noGrp="1"/>
          </p:cNvSpPr>
          <p:nvPr>
            <p:ph type="body" idx="1"/>
          </p:nvPr>
        </p:nvSpPr>
        <p:spPr/>
        <p:txBody>
          <a:bodyPr>
            <a:normAutofit/>
          </a:bodyPr>
          <a:lstStyle/>
          <a:p>
            <a:pPr marL="457200" indent="-457200">
              <a:buFont typeface="+mj-lt"/>
              <a:buAutoNum type="alphaLcParenR"/>
            </a:pPr>
            <a:endParaRPr lang="id-ID" dirty="0"/>
          </a:p>
        </p:txBody>
      </p:sp>
    </p:spTree>
    <p:extLst>
      <p:ext uri="{BB962C8B-B14F-4D97-AF65-F5344CB8AC3E}">
        <p14:creationId xmlns:p14="http://schemas.microsoft.com/office/powerpoint/2010/main" val="2576478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just" eaLnBrk="1" hangingPunct="1"/>
            <a:r>
              <a:rPr lang="en-US" b="1" smtClean="0"/>
              <a:t>Penglihatan</a:t>
            </a:r>
            <a:r>
              <a:rPr lang="en-US" smtClean="0"/>
              <a:t> - Kecerahan</a:t>
            </a:r>
          </a:p>
        </p:txBody>
      </p:sp>
      <p:sp>
        <p:nvSpPr>
          <p:cNvPr id="8195" name="Content Placeholder 2"/>
          <p:cNvSpPr>
            <a:spLocks noGrp="1"/>
          </p:cNvSpPr>
          <p:nvPr>
            <p:ph idx="1"/>
          </p:nvPr>
        </p:nvSpPr>
        <p:spPr/>
        <p:txBody>
          <a:bodyPr/>
          <a:lstStyle/>
          <a:p>
            <a:pPr algn="just" eaLnBrk="1" hangingPunct="1"/>
            <a:r>
              <a:rPr lang="en-US" b="1" smtClean="0"/>
              <a:t>Kecerahan</a:t>
            </a:r>
            <a:r>
              <a:rPr lang="en-US" smtClean="0"/>
              <a:t> adalah </a:t>
            </a:r>
            <a:r>
              <a:rPr lang="en-US" b="1" smtClean="0"/>
              <a:t>tanggapan subjektif</a:t>
            </a:r>
            <a:r>
              <a:rPr lang="en-US" smtClean="0"/>
              <a:t> pada </a:t>
            </a:r>
            <a:r>
              <a:rPr lang="en-US" b="1" smtClean="0"/>
              <a:t>cahaya</a:t>
            </a:r>
            <a:r>
              <a:rPr lang="en-US" smtClean="0"/>
              <a:t>. </a:t>
            </a:r>
          </a:p>
          <a:p>
            <a:pPr algn="just" eaLnBrk="1" hangingPunct="1"/>
            <a:r>
              <a:rPr lang="en-US" b="1" smtClean="0"/>
              <a:t>Luminans</a:t>
            </a:r>
            <a:r>
              <a:rPr lang="en-US" smtClean="0"/>
              <a:t> yang </a:t>
            </a:r>
            <a:r>
              <a:rPr lang="en-US" b="1" smtClean="0"/>
              <a:t>tinggi</a:t>
            </a:r>
            <a:r>
              <a:rPr lang="en-US" smtClean="0"/>
              <a:t> </a:t>
            </a:r>
            <a:r>
              <a:rPr lang="en-US" b="1" smtClean="0"/>
              <a:t>berimplikasi</a:t>
            </a:r>
            <a:r>
              <a:rPr lang="en-US" smtClean="0"/>
              <a:t> pada </a:t>
            </a:r>
            <a:r>
              <a:rPr lang="en-US" b="1" smtClean="0"/>
              <a:t>kecerahan</a:t>
            </a:r>
            <a:r>
              <a:rPr lang="en-US" smtClean="0"/>
              <a:t> yang </a:t>
            </a:r>
            <a:r>
              <a:rPr lang="en-US" b="1" smtClean="0"/>
              <a:t>tinggi</a:t>
            </a:r>
            <a:r>
              <a:rPr lang="en-US" smtClean="0"/>
              <a:t> juga. </a:t>
            </a:r>
          </a:p>
          <a:p>
            <a:pPr algn="just" eaLnBrk="1" hangingPunct="1"/>
            <a:r>
              <a:rPr lang="en-US" b="1" smtClean="0"/>
              <a:t>Melihat batas kecerahan tinggi ke rendah </a:t>
            </a:r>
            <a:r>
              <a:rPr lang="en-US" smtClean="0"/>
              <a:t>dengan </a:t>
            </a:r>
            <a:r>
              <a:rPr lang="en-US" b="1" smtClean="0"/>
              <a:t>melihat kisi-kisi Hermann</a:t>
            </a:r>
            <a:r>
              <a:rPr lang="en-US" smtClean="0"/>
              <a:t>.</a:t>
            </a:r>
          </a:p>
        </p:txBody>
      </p:sp>
    </p:spTree>
    <p:extLst>
      <p:ext uri="{BB962C8B-B14F-4D97-AF65-F5344CB8AC3E}">
        <p14:creationId xmlns:p14="http://schemas.microsoft.com/office/powerpoint/2010/main" val="86361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just" eaLnBrk="1" hangingPunct="1"/>
            <a:r>
              <a:rPr lang="en-US" b="1" smtClean="0"/>
              <a:t>Penglihatan</a:t>
            </a:r>
            <a:r>
              <a:rPr lang="en-US" smtClean="0"/>
              <a:t> - Kecerahan</a:t>
            </a:r>
          </a:p>
        </p:txBody>
      </p:sp>
      <p:sp>
        <p:nvSpPr>
          <p:cNvPr id="9219" name="Content Placeholder 2"/>
          <p:cNvSpPr>
            <a:spLocks noGrp="1"/>
          </p:cNvSpPr>
          <p:nvPr>
            <p:ph idx="1"/>
          </p:nvPr>
        </p:nvSpPr>
        <p:spPr>
          <a:xfrm>
            <a:off x="4071938" y="2003425"/>
            <a:ext cx="4443412" cy="4351338"/>
          </a:xfrm>
        </p:spPr>
        <p:txBody>
          <a:bodyPr>
            <a:normAutofit lnSpcReduction="10000"/>
          </a:bodyPr>
          <a:lstStyle/>
          <a:p>
            <a:pPr algn="just" eaLnBrk="1" hangingPunct="1"/>
            <a:r>
              <a:rPr lang="en-US" sz="2500" smtClean="0"/>
              <a:t>Pada </a:t>
            </a:r>
            <a:r>
              <a:rPr lang="en-US" sz="2500" b="1" smtClean="0"/>
              <a:t>kisi-kisi kiri</a:t>
            </a:r>
            <a:r>
              <a:rPr lang="en-US" sz="2500" smtClean="0"/>
              <a:t> </a:t>
            </a:r>
            <a:r>
              <a:rPr lang="id-ID" sz="2500" smtClean="0"/>
              <a:t>di</a:t>
            </a:r>
            <a:r>
              <a:rPr lang="en-US" sz="2500" smtClean="0"/>
              <a:t>lihat </a:t>
            </a:r>
            <a:r>
              <a:rPr lang="en-US" sz="2500" b="1" smtClean="0"/>
              <a:t>kesan titik putih</a:t>
            </a:r>
            <a:r>
              <a:rPr lang="en-US" sz="2500" smtClean="0"/>
              <a:t> pada </a:t>
            </a:r>
            <a:r>
              <a:rPr lang="en-US" sz="2500" b="1" smtClean="0"/>
              <a:t>perpotongan</a:t>
            </a:r>
            <a:r>
              <a:rPr lang="en-US" sz="2500" smtClean="0"/>
              <a:t> antara </a:t>
            </a:r>
            <a:r>
              <a:rPr lang="en-US" sz="2500" b="1" smtClean="0"/>
              <a:t>garis</a:t>
            </a:r>
            <a:r>
              <a:rPr lang="id-ID" sz="2500" b="1" smtClean="0"/>
              <a:t> </a:t>
            </a:r>
            <a:r>
              <a:rPr lang="en-US" sz="2500" b="1" smtClean="0"/>
              <a:t>vertikal</a:t>
            </a:r>
            <a:r>
              <a:rPr lang="en-US" sz="2500" smtClean="0"/>
              <a:t> dan </a:t>
            </a:r>
            <a:r>
              <a:rPr lang="en-US" sz="2500" b="1" smtClean="0"/>
              <a:t>horisontal.</a:t>
            </a:r>
          </a:p>
          <a:p>
            <a:pPr algn="just" eaLnBrk="1" hangingPunct="1"/>
            <a:r>
              <a:rPr lang="id-ID" sz="2500" smtClean="0"/>
              <a:t>P</a:t>
            </a:r>
            <a:r>
              <a:rPr lang="en-US" sz="2500" smtClean="0"/>
              <a:t>ada </a:t>
            </a:r>
            <a:r>
              <a:rPr lang="en-US" sz="2500" b="1" smtClean="0"/>
              <a:t>kisi-kisi kanan</a:t>
            </a:r>
            <a:r>
              <a:rPr lang="id-ID" sz="2500" b="1" smtClean="0"/>
              <a:t> di lihat</a:t>
            </a:r>
            <a:r>
              <a:rPr lang="en-US" sz="2500" smtClean="0"/>
              <a:t> </a:t>
            </a:r>
            <a:r>
              <a:rPr lang="en-US" sz="2500" b="1" smtClean="0"/>
              <a:t>kesan titik hitam</a:t>
            </a:r>
            <a:r>
              <a:rPr lang="en-US" sz="2500" smtClean="0"/>
              <a:t> pada </a:t>
            </a:r>
            <a:r>
              <a:rPr lang="en-US" sz="2500" b="1" smtClean="0"/>
              <a:t>perpotongan antara garis vertikal dan horisontal</a:t>
            </a:r>
            <a:r>
              <a:rPr lang="en-US" sz="2500" smtClean="0"/>
              <a:t>. </a:t>
            </a:r>
          </a:p>
          <a:p>
            <a:pPr algn="just" eaLnBrk="1" hangingPunct="1"/>
            <a:r>
              <a:rPr lang="en-US" sz="2500" b="1" smtClean="0"/>
              <a:t>Tetapi</a:t>
            </a:r>
            <a:r>
              <a:rPr lang="en-US" sz="2500" smtClean="0"/>
              <a:t> </a:t>
            </a:r>
            <a:r>
              <a:rPr lang="en-US" sz="2500" b="1" smtClean="0"/>
              <a:t>jika mata anda tepa</a:t>
            </a:r>
            <a:r>
              <a:rPr lang="id-ID" sz="2500" b="1" smtClean="0"/>
              <a:t>t</a:t>
            </a:r>
            <a:r>
              <a:rPr lang="en-US" sz="2500" b="1" smtClean="0"/>
              <a:t> </a:t>
            </a:r>
            <a:r>
              <a:rPr lang="en-US" sz="2500" smtClean="0"/>
              <a:t>pada </a:t>
            </a:r>
            <a:r>
              <a:rPr lang="en-US" sz="2500" b="1" smtClean="0"/>
              <a:t>titik perpotongan </a:t>
            </a:r>
            <a:r>
              <a:rPr lang="en-US" sz="2500" smtClean="0"/>
              <a:t>tersebut, </a:t>
            </a:r>
            <a:r>
              <a:rPr lang="en-US" sz="2500" b="1" smtClean="0"/>
              <a:t>titik hitam </a:t>
            </a:r>
            <a:r>
              <a:rPr lang="en-US" sz="2500" smtClean="0"/>
              <a:t>atau </a:t>
            </a:r>
            <a:r>
              <a:rPr lang="en-US" sz="2500" b="1" smtClean="0"/>
              <a:t>putih tersebut akan lenyap</a:t>
            </a:r>
            <a:r>
              <a:rPr lang="en-US" sz="2500" smtClean="0"/>
              <a:t>.</a:t>
            </a:r>
            <a:endParaRPr lang="en-US" sz="2500" b="1" smtClean="0"/>
          </a:p>
        </p:txBody>
      </p:sp>
      <p:pic>
        <p:nvPicPr>
          <p:cNvPr id="92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713" y="2747963"/>
            <a:ext cx="3900487"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831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just" eaLnBrk="1" hangingPunct="1"/>
            <a:r>
              <a:rPr lang="en-US" b="1" smtClean="0"/>
              <a:t>Penglihatan</a:t>
            </a:r>
            <a:r>
              <a:rPr lang="en-US" smtClean="0"/>
              <a:t> - </a:t>
            </a:r>
            <a:r>
              <a:rPr lang="id-ID" sz="3600" smtClean="0"/>
              <a:t>Sudut Dan Ketajaman</a:t>
            </a:r>
            <a:br>
              <a:rPr lang="id-ID" sz="3600" smtClean="0"/>
            </a:br>
            <a:r>
              <a:rPr lang="id-ID" sz="3600" smtClean="0"/>
              <a:t>			       Penglihatan</a:t>
            </a:r>
            <a:endParaRPr lang="en-US" sz="3600" smtClean="0"/>
          </a:p>
        </p:txBody>
      </p:sp>
      <p:sp>
        <p:nvSpPr>
          <p:cNvPr id="10243" name="Content Placeholder 1"/>
          <p:cNvSpPr>
            <a:spLocks noGrp="1"/>
          </p:cNvSpPr>
          <p:nvPr>
            <p:ph idx="1"/>
          </p:nvPr>
        </p:nvSpPr>
        <p:spPr/>
        <p:txBody>
          <a:bodyPr/>
          <a:lstStyle/>
          <a:p>
            <a:pPr algn="just" eaLnBrk="1" hangingPunct="1"/>
            <a:r>
              <a:rPr lang="id-ID" b="1" smtClean="0"/>
              <a:t>Sudut penglihatan </a:t>
            </a:r>
            <a:r>
              <a:rPr lang="id-ID" smtClean="0"/>
              <a:t>didefinisikan sebagai </a:t>
            </a:r>
            <a:r>
              <a:rPr lang="id-ID" b="1" smtClean="0"/>
              <a:t>sudut</a:t>
            </a:r>
            <a:r>
              <a:rPr lang="id-ID" smtClean="0"/>
              <a:t> yang </a:t>
            </a:r>
            <a:r>
              <a:rPr lang="id-ID" b="1" smtClean="0"/>
              <a:t>berhadapan oleh objek pada mata</a:t>
            </a:r>
            <a:r>
              <a:rPr lang="id-ID" smtClean="0"/>
              <a:t>.</a:t>
            </a:r>
          </a:p>
          <a:p>
            <a:pPr algn="just" eaLnBrk="1" hangingPunct="1"/>
            <a:r>
              <a:rPr lang="id-ID" b="1" smtClean="0"/>
              <a:t>Ketajaman penglihatan </a:t>
            </a:r>
            <a:r>
              <a:rPr lang="id-ID" smtClean="0"/>
              <a:t>(visual acuity) adalah </a:t>
            </a:r>
            <a:r>
              <a:rPr lang="id-ID" b="1" smtClean="0"/>
              <a:t>sudut penglihatan</a:t>
            </a:r>
            <a:r>
              <a:rPr lang="id-ID" smtClean="0"/>
              <a:t> yang </a:t>
            </a:r>
            <a:r>
              <a:rPr lang="id-ID" b="1" smtClean="0"/>
              <a:t>minimum</a:t>
            </a:r>
            <a:r>
              <a:rPr lang="id-ID" smtClean="0"/>
              <a:t> </a:t>
            </a:r>
            <a:r>
              <a:rPr lang="id-ID" b="1" smtClean="0"/>
              <a:t>ketika mata masih </a:t>
            </a:r>
            <a:r>
              <a:rPr lang="id-ID" smtClean="0"/>
              <a:t>dapat </a:t>
            </a:r>
            <a:r>
              <a:rPr lang="id-ID" b="1" smtClean="0"/>
              <a:t>melihat sebuah objek dengan jelas. </a:t>
            </a:r>
          </a:p>
        </p:txBody>
      </p:sp>
    </p:spTree>
    <p:extLst>
      <p:ext uri="{BB962C8B-B14F-4D97-AF65-F5344CB8AC3E}">
        <p14:creationId xmlns:p14="http://schemas.microsoft.com/office/powerpoint/2010/main" val="3588008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just" eaLnBrk="1" hangingPunct="1"/>
            <a:r>
              <a:rPr lang="en-US" b="1" smtClean="0"/>
              <a:t>Penglihatan</a:t>
            </a:r>
            <a:r>
              <a:rPr lang="en-US" smtClean="0"/>
              <a:t> - </a:t>
            </a:r>
            <a:r>
              <a:rPr lang="en-US" sz="3600" smtClean="0"/>
              <a:t>Medan Penglihatan</a:t>
            </a:r>
          </a:p>
        </p:txBody>
      </p:sp>
      <p:sp>
        <p:nvSpPr>
          <p:cNvPr id="11267" name="Content Placeholder 1"/>
          <p:cNvSpPr>
            <a:spLocks noGrp="1"/>
          </p:cNvSpPr>
          <p:nvPr>
            <p:ph idx="1"/>
          </p:nvPr>
        </p:nvSpPr>
        <p:spPr>
          <a:xfrm>
            <a:off x="628650" y="1614488"/>
            <a:ext cx="7886700" cy="4829175"/>
          </a:xfrm>
        </p:spPr>
        <p:txBody>
          <a:bodyPr>
            <a:normAutofit lnSpcReduction="10000"/>
          </a:bodyPr>
          <a:lstStyle/>
          <a:p>
            <a:pPr algn="just" eaLnBrk="1" hangingPunct="1"/>
            <a:r>
              <a:rPr lang="en-US" smtClean="0"/>
              <a:t>Adalah </a:t>
            </a:r>
            <a:r>
              <a:rPr lang="en-US" b="1" smtClean="0"/>
              <a:t>sudut terkecil </a:t>
            </a:r>
            <a:r>
              <a:rPr lang="en-US" smtClean="0"/>
              <a:t>yang </a:t>
            </a:r>
            <a:r>
              <a:rPr lang="en-US" b="1" smtClean="0"/>
              <a:t>dibentuk</a:t>
            </a:r>
            <a:r>
              <a:rPr lang="en-US" smtClean="0"/>
              <a:t> </a:t>
            </a:r>
            <a:r>
              <a:rPr lang="en-US" b="1" smtClean="0"/>
              <a:t>ketika mata bergerak kekiri terjauh</a:t>
            </a:r>
            <a:r>
              <a:rPr lang="en-US" smtClean="0"/>
              <a:t> dan </a:t>
            </a:r>
            <a:r>
              <a:rPr lang="en-US" b="1" smtClean="0"/>
              <a:t>kekanan terjauh</a:t>
            </a:r>
            <a:r>
              <a:rPr lang="en-US" smtClean="0"/>
              <a:t>. </a:t>
            </a:r>
          </a:p>
          <a:p>
            <a:pPr algn="just" eaLnBrk="1" hangingPunct="1"/>
            <a:r>
              <a:rPr lang="en-US" smtClean="0"/>
              <a:t>Dibagi 4 daerah :</a:t>
            </a:r>
          </a:p>
          <a:p>
            <a:pPr marL="914400" lvl="1" indent="-457200" algn="just" eaLnBrk="1" hangingPunct="1">
              <a:buFont typeface="Calibri Light" panose="020F0302020204030204" pitchFamily="34" charset="0"/>
              <a:buAutoNum type="alphaLcPeriod"/>
            </a:pPr>
            <a:r>
              <a:rPr lang="en-US" b="1" smtClean="0"/>
              <a:t>Penglihatan binokuler</a:t>
            </a:r>
            <a:r>
              <a:rPr lang="en-US" smtClean="0"/>
              <a:t> : </a:t>
            </a:r>
            <a:r>
              <a:rPr lang="en-US" b="1" smtClean="0"/>
              <a:t>tempat kedua mata</a:t>
            </a:r>
            <a:r>
              <a:rPr lang="en-US" smtClean="0"/>
              <a:t> bisa </a:t>
            </a:r>
            <a:r>
              <a:rPr lang="en-US" b="1" smtClean="0"/>
              <a:t>melihat sebuah objek dalam keadaan yang sama</a:t>
            </a:r>
            <a:r>
              <a:rPr lang="en-US" smtClean="0"/>
              <a:t>.</a:t>
            </a:r>
          </a:p>
          <a:p>
            <a:pPr marL="914400" lvl="1" indent="-457200" algn="just" eaLnBrk="1" hangingPunct="1">
              <a:buFont typeface="Calibri Light" panose="020F0302020204030204" pitchFamily="34" charset="0"/>
              <a:buAutoNum type="alphaLcPeriod"/>
            </a:pPr>
            <a:r>
              <a:rPr lang="en-US" b="1" smtClean="0"/>
              <a:t>Penglihatan monokuler kiri</a:t>
            </a:r>
            <a:r>
              <a:rPr lang="en-US" smtClean="0"/>
              <a:t> : </a:t>
            </a:r>
            <a:r>
              <a:rPr lang="en-US" b="1" smtClean="0"/>
              <a:t>tempat terjauh</a:t>
            </a:r>
            <a:r>
              <a:rPr lang="en-US" smtClean="0"/>
              <a:t> yang </a:t>
            </a:r>
            <a:r>
              <a:rPr lang="en-US" b="1" smtClean="0"/>
              <a:t>dapat dilihat oleh mata kiri ketika mata kiri bergerak ke sudut paling kiri</a:t>
            </a:r>
            <a:r>
              <a:rPr lang="en-US" smtClean="0"/>
              <a:t>.</a:t>
            </a:r>
          </a:p>
          <a:p>
            <a:pPr marL="914400" lvl="1" indent="-457200" algn="just" eaLnBrk="1" hangingPunct="1">
              <a:buFont typeface="Calibri Light" panose="020F0302020204030204" pitchFamily="34" charset="0"/>
              <a:buAutoNum type="alphaLcPeriod"/>
            </a:pPr>
            <a:r>
              <a:rPr lang="en-US" b="1" smtClean="0"/>
              <a:t>Penglihatan monokuler kanan</a:t>
            </a:r>
            <a:r>
              <a:rPr lang="en-US" smtClean="0"/>
              <a:t> : </a:t>
            </a:r>
            <a:r>
              <a:rPr lang="en-US" b="1" smtClean="0"/>
              <a:t>tempat terjauh</a:t>
            </a:r>
            <a:r>
              <a:rPr lang="en-US" smtClean="0"/>
              <a:t> yang </a:t>
            </a:r>
            <a:r>
              <a:rPr lang="en-US" b="1" smtClean="0"/>
              <a:t>dapat dilihat oleh mata kanan ketika mata kanan bergerak ke sudut paling kanan</a:t>
            </a:r>
            <a:r>
              <a:rPr lang="en-US" smtClean="0"/>
              <a:t>.</a:t>
            </a:r>
          </a:p>
          <a:p>
            <a:pPr marL="914400" lvl="1" indent="-457200" algn="just" eaLnBrk="1" hangingPunct="1">
              <a:buFont typeface="Calibri Light" panose="020F0302020204030204" pitchFamily="34" charset="0"/>
              <a:buAutoNum type="alphaLcPeriod"/>
            </a:pPr>
            <a:r>
              <a:rPr lang="en-US" b="1" smtClean="0"/>
              <a:t>Daerah buta </a:t>
            </a:r>
            <a:r>
              <a:rPr lang="en-US" smtClean="0"/>
              <a:t>: </a:t>
            </a:r>
            <a:r>
              <a:rPr lang="en-US" b="1" smtClean="0"/>
              <a:t>daerah</a:t>
            </a:r>
            <a:r>
              <a:rPr lang="en-US" smtClean="0"/>
              <a:t> yang </a:t>
            </a:r>
            <a:r>
              <a:rPr lang="en-US" b="1" smtClean="0"/>
              <a:t>sama sekali tidak dapat dilihat oleh kedua mata</a:t>
            </a:r>
            <a:endParaRPr lang="id-ID" b="1" smtClean="0"/>
          </a:p>
        </p:txBody>
      </p:sp>
    </p:spTree>
    <p:extLst>
      <p:ext uri="{BB962C8B-B14F-4D97-AF65-F5344CB8AC3E}">
        <p14:creationId xmlns:p14="http://schemas.microsoft.com/office/powerpoint/2010/main" val="3537942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Penglihatan</a:t>
            </a:r>
            <a:r>
              <a:rPr lang="en-US" dirty="0"/>
              <a:t> - Medan </a:t>
            </a:r>
            <a:r>
              <a:rPr lang="en-US" dirty="0" err="1"/>
              <a:t>Penglihatan</a:t>
            </a:r>
            <a:endParaRPr lang="en-US" dirty="0"/>
          </a:p>
        </p:txBody>
      </p:sp>
      <p:sp>
        <p:nvSpPr>
          <p:cNvPr id="3" name="Content Placeholder 2"/>
          <p:cNvSpPr>
            <a:spLocks noGrp="1"/>
          </p:cNvSpPr>
          <p:nvPr>
            <p:ph idx="1"/>
          </p:nvPr>
        </p:nvSpPr>
        <p:spPr>
          <a:xfrm>
            <a:off x="628650" y="5792872"/>
            <a:ext cx="7886700" cy="482668"/>
          </a:xfrm>
        </p:spPr>
        <p:txBody>
          <a:bodyPr>
            <a:normAutofit/>
          </a:bodyPr>
          <a:lstStyle/>
          <a:p>
            <a:pPr marL="0" indent="0">
              <a:buNone/>
            </a:pPr>
            <a:r>
              <a:rPr lang="en-US" dirty="0" smtClean="0"/>
              <a:t># </a:t>
            </a:r>
            <a:r>
              <a:rPr lang="en-US" dirty="0" err="1" smtClean="0"/>
              <a:t>binokuler</a:t>
            </a:r>
            <a:r>
              <a:rPr lang="en-US" dirty="0" smtClean="0"/>
              <a:t>  	# </a:t>
            </a:r>
            <a:r>
              <a:rPr lang="en-US" dirty="0" err="1" smtClean="0"/>
              <a:t>monokuler</a:t>
            </a:r>
            <a:r>
              <a:rPr lang="en-US" dirty="0" smtClean="0"/>
              <a:t> </a:t>
            </a:r>
            <a:r>
              <a:rPr lang="en-US" dirty="0" err="1" smtClean="0"/>
              <a:t>kiri</a:t>
            </a:r>
            <a:r>
              <a:rPr lang="en-US" dirty="0" smtClean="0"/>
              <a:t> &amp; </a:t>
            </a:r>
            <a:r>
              <a:rPr lang="en-US" dirty="0" err="1" smtClean="0"/>
              <a:t>Kanan</a:t>
            </a:r>
            <a:r>
              <a:rPr lang="en-US" dirty="0" smtClean="0"/>
              <a:t>	 # Daerah </a:t>
            </a:r>
            <a:r>
              <a:rPr lang="en-US" dirty="0" err="1"/>
              <a:t>buta</a:t>
            </a:r>
            <a:r>
              <a:rPr lang="en-US" dirty="0"/>
              <a:t> </a:t>
            </a:r>
          </a:p>
        </p:txBody>
      </p:sp>
      <p:pic>
        <p:nvPicPr>
          <p:cNvPr id="4" name="Picture 3"/>
          <p:cNvPicPr>
            <a:picLocks noChangeAspect="1"/>
          </p:cNvPicPr>
          <p:nvPr/>
        </p:nvPicPr>
        <p:blipFill>
          <a:blip r:embed="rId2"/>
          <a:stretch>
            <a:fillRect/>
          </a:stretch>
        </p:blipFill>
        <p:spPr>
          <a:xfrm>
            <a:off x="628650" y="1575104"/>
            <a:ext cx="8177147" cy="4049082"/>
          </a:xfrm>
          <a:prstGeom prst="rect">
            <a:avLst/>
          </a:prstGeom>
        </p:spPr>
      </p:pic>
    </p:spTree>
    <p:extLst>
      <p:ext uri="{BB962C8B-B14F-4D97-AF65-F5344CB8AC3E}">
        <p14:creationId xmlns:p14="http://schemas.microsoft.com/office/powerpoint/2010/main" val="2869169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just" eaLnBrk="1" hangingPunct="1"/>
            <a:r>
              <a:rPr lang="en-US" b="1" smtClean="0"/>
              <a:t>Penglihatan</a:t>
            </a:r>
            <a:r>
              <a:rPr lang="en-US" smtClean="0"/>
              <a:t> - </a:t>
            </a:r>
            <a:r>
              <a:rPr lang="en-US" sz="3600" smtClean="0"/>
              <a:t>Warna</a:t>
            </a:r>
          </a:p>
        </p:txBody>
      </p:sp>
      <p:sp>
        <p:nvSpPr>
          <p:cNvPr id="12291" name="Content Placeholder 1"/>
          <p:cNvSpPr>
            <a:spLocks noGrp="1"/>
          </p:cNvSpPr>
          <p:nvPr>
            <p:ph idx="1"/>
          </p:nvPr>
        </p:nvSpPr>
        <p:spPr>
          <a:xfrm>
            <a:off x="628650" y="1462088"/>
            <a:ext cx="7886700" cy="4829175"/>
          </a:xfrm>
        </p:spPr>
        <p:txBody>
          <a:bodyPr>
            <a:noAutofit/>
          </a:bodyPr>
          <a:lstStyle/>
          <a:p>
            <a:pPr algn="just"/>
            <a:r>
              <a:rPr lang="es-ES" dirty="0"/>
              <a:t>Mata </a:t>
            </a:r>
            <a:r>
              <a:rPr lang="es-ES" dirty="0" err="1"/>
              <a:t>manusia</a:t>
            </a:r>
            <a:r>
              <a:rPr lang="es-ES" dirty="0"/>
              <a:t> </a:t>
            </a:r>
            <a:r>
              <a:rPr lang="es-ES" dirty="0" err="1"/>
              <a:t>sensitif</a:t>
            </a:r>
            <a:r>
              <a:rPr lang="es-ES" dirty="0"/>
              <a:t> </a:t>
            </a:r>
            <a:r>
              <a:rPr lang="es-ES" dirty="0" err="1"/>
              <a:t>terhadap</a:t>
            </a:r>
            <a:r>
              <a:rPr lang="es-ES" dirty="0"/>
              <a:t> </a:t>
            </a:r>
            <a:r>
              <a:rPr lang="es-ES" dirty="0" err="1"/>
              <a:t>cahaya</a:t>
            </a:r>
            <a:r>
              <a:rPr lang="es-ES" dirty="0"/>
              <a:t> </a:t>
            </a:r>
            <a:r>
              <a:rPr lang="es-ES" dirty="0" err="1"/>
              <a:t>tampak</a:t>
            </a:r>
            <a:r>
              <a:rPr lang="es-ES" dirty="0"/>
              <a:t>. </a:t>
            </a:r>
          </a:p>
          <a:p>
            <a:pPr algn="just"/>
            <a:r>
              <a:rPr lang="es-ES" dirty="0" err="1"/>
              <a:t>Panjang</a:t>
            </a:r>
            <a:r>
              <a:rPr lang="es-ES" dirty="0"/>
              <a:t> </a:t>
            </a:r>
            <a:r>
              <a:rPr lang="es-ES" dirty="0" err="1"/>
              <a:t>gelombang</a:t>
            </a:r>
            <a:r>
              <a:rPr lang="es-ES" dirty="0"/>
              <a:t> </a:t>
            </a:r>
            <a:r>
              <a:rPr lang="es-ES" dirty="0" err="1"/>
              <a:t>cahaya</a:t>
            </a:r>
            <a:r>
              <a:rPr lang="es-ES" dirty="0"/>
              <a:t> </a:t>
            </a:r>
            <a:r>
              <a:rPr lang="es-ES" dirty="0" err="1"/>
              <a:t>tampak</a:t>
            </a:r>
            <a:r>
              <a:rPr lang="es-ES" dirty="0"/>
              <a:t> </a:t>
            </a:r>
            <a:r>
              <a:rPr lang="es-ES" dirty="0" err="1"/>
              <a:t>berkisar</a:t>
            </a:r>
            <a:r>
              <a:rPr lang="es-ES" dirty="0"/>
              <a:t> antara 400-700 </a:t>
            </a:r>
            <a:r>
              <a:rPr lang="es-ES" dirty="0" err="1"/>
              <a:t>nm</a:t>
            </a:r>
            <a:r>
              <a:rPr lang="es-ES" dirty="0"/>
              <a:t> (</a:t>
            </a:r>
            <a:r>
              <a:rPr lang="en-US" b="1" dirty="0"/>
              <a:t>Nanometer</a:t>
            </a:r>
            <a:r>
              <a:rPr lang="id-ID" b="1" dirty="0"/>
              <a:t> </a:t>
            </a:r>
            <a:r>
              <a:rPr lang="en-US" b="1" dirty="0"/>
              <a:t>=</a:t>
            </a:r>
            <a:r>
              <a:rPr lang="en-US" dirty="0"/>
              <a:t> 1.0×10</a:t>
            </a:r>
            <a:r>
              <a:rPr lang="en-US" baseline="30000" dirty="0"/>
              <a:t>−9</a:t>
            </a:r>
            <a:r>
              <a:rPr lang="en-US" dirty="0"/>
              <a:t> meter/</a:t>
            </a:r>
            <a:r>
              <a:rPr lang="id-ID" dirty="0"/>
              <a:t> </a:t>
            </a:r>
            <a:r>
              <a:rPr lang="en-US" dirty="0" err="1"/>
              <a:t>sepermilyar</a:t>
            </a:r>
            <a:r>
              <a:rPr lang="en-US" dirty="0"/>
              <a:t> meter).</a:t>
            </a:r>
            <a:endParaRPr lang="es-ES" dirty="0"/>
          </a:p>
          <a:p>
            <a:pPr algn="just"/>
            <a:r>
              <a:rPr lang="en-US" dirty="0"/>
              <a:t>Mata normal </a:t>
            </a:r>
            <a:r>
              <a:rPr lang="en-US" dirty="0" err="1"/>
              <a:t>mampu</a:t>
            </a:r>
            <a:r>
              <a:rPr lang="en-US" dirty="0"/>
              <a:t> </a:t>
            </a:r>
            <a:r>
              <a:rPr lang="en-US" dirty="0" err="1"/>
              <a:t>membedakan</a:t>
            </a:r>
            <a:r>
              <a:rPr lang="en-US" dirty="0"/>
              <a:t> </a:t>
            </a:r>
            <a:r>
              <a:rPr lang="en-US" dirty="0" err="1"/>
              <a:t>sekitar</a:t>
            </a:r>
            <a:r>
              <a:rPr lang="en-US" dirty="0"/>
              <a:t> 128 </a:t>
            </a:r>
            <a:r>
              <a:rPr lang="en-US" dirty="0" err="1"/>
              <a:t>warna</a:t>
            </a:r>
            <a:r>
              <a:rPr lang="en-US" dirty="0"/>
              <a:t> </a:t>
            </a:r>
          </a:p>
          <a:p>
            <a:pPr algn="just"/>
            <a:r>
              <a:rPr lang="en-US" dirty="0"/>
              <a:t>Mata </a:t>
            </a:r>
            <a:r>
              <a:rPr lang="en-US" dirty="0" err="1"/>
              <a:t>dapat</a:t>
            </a:r>
            <a:r>
              <a:rPr lang="en-US" dirty="0"/>
              <a:t> </a:t>
            </a:r>
            <a:r>
              <a:rPr lang="en-US" dirty="0" err="1"/>
              <a:t>membedakan</a:t>
            </a:r>
            <a:r>
              <a:rPr lang="en-US" dirty="0"/>
              <a:t> </a:t>
            </a:r>
            <a:r>
              <a:rPr lang="en-US" dirty="0" err="1"/>
              <a:t>warna</a:t>
            </a:r>
            <a:r>
              <a:rPr lang="en-US" dirty="0"/>
              <a:t> </a:t>
            </a:r>
            <a:r>
              <a:rPr lang="en-US" dirty="0" err="1"/>
              <a:t>secara</a:t>
            </a:r>
            <a:r>
              <a:rPr lang="en-US" dirty="0"/>
              <a:t> </a:t>
            </a:r>
            <a:r>
              <a:rPr lang="en-US" dirty="0" err="1"/>
              <a:t>akurat</a:t>
            </a:r>
            <a:r>
              <a:rPr lang="en-US" dirty="0"/>
              <a:t> </a:t>
            </a:r>
            <a:r>
              <a:rPr lang="en-US" dirty="0" err="1"/>
              <a:t>ketika</a:t>
            </a:r>
            <a:r>
              <a:rPr lang="en-US" dirty="0"/>
              <a:t> </a:t>
            </a:r>
            <a:r>
              <a:rPr lang="en-US" dirty="0" err="1"/>
              <a:t>posisi</a:t>
            </a:r>
            <a:r>
              <a:rPr lang="en-US" dirty="0"/>
              <a:t> </a:t>
            </a:r>
            <a:r>
              <a:rPr lang="en-US" dirty="0" err="1"/>
              <a:t>objek</a:t>
            </a:r>
            <a:r>
              <a:rPr lang="en-US" dirty="0"/>
              <a:t> </a:t>
            </a:r>
            <a:r>
              <a:rPr lang="en-US" dirty="0" err="1"/>
              <a:t>membentuk</a:t>
            </a:r>
            <a:r>
              <a:rPr lang="en-US" dirty="0"/>
              <a:t> </a:t>
            </a:r>
            <a:r>
              <a:rPr lang="en-US" dirty="0" err="1"/>
              <a:t>sudut</a:t>
            </a:r>
            <a:r>
              <a:rPr lang="en-US" dirty="0"/>
              <a:t> </a:t>
            </a:r>
            <a:r>
              <a:rPr lang="en-US" b="1" dirty="0"/>
              <a:t>± 60 </a:t>
            </a:r>
            <a:r>
              <a:rPr lang="en-US" b="1" dirty="0" err="1"/>
              <a:t>derajat</a:t>
            </a:r>
            <a:r>
              <a:rPr lang="en-US" b="1" dirty="0"/>
              <a:t> </a:t>
            </a:r>
            <a:r>
              <a:rPr lang="en-US" dirty="0" err="1"/>
              <a:t>terhadap</a:t>
            </a:r>
            <a:r>
              <a:rPr lang="en-US" dirty="0"/>
              <a:t> </a:t>
            </a:r>
            <a:r>
              <a:rPr lang="en-US" dirty="0" err="1"/>
              <a:t>warna</a:t>
            </a:r>
            <a:endParaRPr lang="en-US" dirty="0"/>
          </a:p>
          <a:p>
            <a:pPr algn="just"/>
            <a:r>
              <a:rPr lang="en-US" b="1" dirty="0" err="1"/>
              <a:t>Tidak</a:t>
            </a:r>
            <a:r>
              <a:rPr lang="en-US" b="1" dirty="0"/>
              <a:t> </a:t>
            </a:r>
            <a:r>
              <a:rPr lang="en-US" b="1" dirty="0" err="1"/>
              <a:t>ada</a:t>
            </a:r>
            <a:r>
              <a:rPr lang="en-US" b="1" dirty="0"/>
              <a:t> </a:t>
            </a:r>
            <a:r>
              <a:rPr lang="en-US" b="1" dirty="0" err="1"/>
              <a:t>standar</a:t>
            </a:r>
            <a:r>
              <a:rPr lang="en-US" b="1" dirty="0"/>
              <a:t> </a:t>
            </a:r>
            <a:r>
              <a:rPr lang="en-US" dirty="0" err="1"/>
              <a:t>untuk</a:t>
            </a:r>
            <a:r>
              <a:rPr lang="en-US" dirty="0"/>
              <a:t> </a:t>
            </a:r>
            <a:r>
              <a:rPr lang="en-US" dirty="0" err="1"/>
              <a:t>menentukan</a:t>
            </a:r>
            <a:r>
              <a:rPr lang="en-US" dirty="0"/>
              <a:t> </a:t>
            </a:r>
            <a:r>
              <a:rPr lang="en-US" b="1" dirty="0" err="1"/>
              <a:t>penggunaan</a:t>
            </a:r>
            <a:r>
              <a:rPr lang="en-US" b="1" dirty="0"/>
              <a:t> </a:t>
            </a:r>
            <a:r>
              <a:rPr lang="en-US" b="1" dirty="0" err="1"/>
              <a:t>warna</a:t>
            </a:r>
            <a:r>
              <a:rPr lang="en-US" b="1" dirty="0"/>
              <a:t> </a:t>
            </a:r>
            <a:r>
              <a:rPr lang="en-US" dirty="0"/>
              <a:t>yang </a:t>
            </a:r>
            <a:r>
              <a:rPr lang="en-US" b="1" dirty="0" err="1"/>
              <a:t>baik</a:t>
            </a:r>
            <a:r>
              <a:rPr lang="en-US" dirty="0"/>
              <a:t> </a:t>
            </a:r>
            <a:r>
              <a:rPr lang="en-US" dirty="0" err="1"/>
              <a:t>karena</a:t>
            </a:r>
            <a:r>
              <a:rPr lang="en-US" dirty="0"/>
              <a:t> </a:t>
            </a:r>
            <a:r>
              <a:rPr lang="en-US" b="1" dirty="0" err="1"/>
              <a:t>karakteristik</a:t>
            </a:r>
            <a:r>
              <a:rPr lang="en-US" b="1" dirty="0"/>
              <a:t> </a:t>
            </a:r>
            <a:r>
              <a:rPr lang="en-US" b="1" dirty="0" err="1"/>
              <a:t>tiap</a:t>
            </a:r>
            <a:r>
              <a:rPr lang="en-US" b="1" dirty="0"/>
              <a:t> orang </a:t>
            </a:r>
            <a:r>
              <a:rPr lang="en-US" b="1" dirty="0" err="1"/>
              <a:t>berbeda</a:t>
            </a:r>
            <a:r>
              <a:rPr lang="en-US" b="1" dirty="0"/>
              <a:t> </a:t>
            </a:r>
            <a:r>
              <a:rPr lang="en-US" dirty="0" err="1"/>
              <a:t>dalam</a:t>
            </a:r>
            <a:r>
              <a:rPr lang="en-US" dirty="0"/>
              <a:t> </a:t>
            </a:r>
            <a:r>
              <a:rPr lang="en-US" b="1" dirty="0" err="1"/>
              <a:t>persepsi</a:t>
            </a:r>
            <a:r>
              <a:rPr lang="en-US" b="1" dirty="0"/>
              <a:t> </a:t>
            </a:r>
            <a:r>
              <a:rPr lang="en-US" b="1" dirty="0" err="1"/>
              <a:t>mereka</a:t>
            </a:r>
            <a:r>
              <a:rPr lang="en-US" b="1" dirty="0"/>
              <a:t> </a:t>
            </a:r>
            <a:r>
              <a:rPr lang="en-US" b="1" dirty="0" err="1"/>
              <a:t>terhadap</a:t>
            </a:r>
            <a:r>
              <a:rPr lang="en-US" b="1" dirty="0"/>
              <a:t> </a:t>
            </a:r>
            <a:r>
              <a:rPr lang="en-US" b="1" dirty="0" err="1"/>
              <a:t>warna</a:t>
            </a:r>
            <a:r>
              <a:rPr lang="en-US" b="1" dirty="0"/>
              <a:t>.</a:t>
            </a:r>
          </a:p>
        </p:txBody>
      </p:sp>
    </p:spTree>
    <p:extLst>
      <p:ext uri="{BB962C8B-B14F-4D97-AF65-F5344CB8AC3E}">
        <p14:creationId xmlns:p14="http://schemas.microsoft.com/office/powerpoint/2010/main" val="37262600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13315" name="Content Placeholder 1"/>
          <p:cNvSpPr>
            <a:spLocks noGrp="1"/>
          </p:cNvSpPr>
          <p:nvPr>
            <p:ph idx="1"/>
          </p:nvPr>
        </p:nvSpPr>
        <p:spPr>
          <a:xfrm>
            <a:off x="631825" y="1589088"/>
            <a:ext cx="7883525" cy="4103687"/>
          </a:xfrm>
        </p:spPr>
        <p:txBody>
          <a:bodyPr>
            <a:noAutofit/>
          </a:bodyPr>
          <a:lstStyle/>
          <a:p>
            <a:pPr algn="just" eaLnBrk="1" hangingPunct="1">
              <a:lnSpc>
                <a:spcPct val="100000"/>
              </a:lnSpc>
              <a:spcBef>
                <a:spcPct val="0"/>
              </a:spcBef>
            </a:pPr>
            <a:r>
              <a:rPr lang="en-US" sz="2200" b="1" dirty="0" err="1" smtClean="0"/>
              <a:t>Warna</a:t>
            </a:r>
            <a:r>
              <a:rPr lang="en-US" sz="2200" dirty="0" smtClean="0"/>
              <a:t> </a:t>
            </a:r>
            <a:r>
              <a:rPr lang="en-US" sz="2200" dirty="0" err="1" smtClean="0"/>
              <a:t>merupakan</a:t>
            </a:r>
            <a:r>
              <a:rPr lang="en-US" sz="2200" dirty="0" smtClean="0"/>
              <a:t> </a:t>
            </a:r>
            <a:r>
              <a:rPr lang="en-US" sz="2200" b="1" dirty="0" err="1" smtClean="0"/>
              <a:t>suatu</a:t>
            </a:r>
            <a:r>
              <a:rPr lang="en-US" sz="2200" b="1" dirty="0" smtClean="0"/>
              <a:t> </a:t>
            </a:r>
            <a:r>
              <a:rPr lang="en-US" sz="2200" b="1" dirty="0" err="1" smtClean="0"/>
              <a:t>sensasi</a:t>
            </a:r>
            <a:r>
              <a:rPr lang="en-US" sz="2200" b="1" dirty="0" smtClean="0"/>
              <a:t> </a:t>
            </a:r>
            <a:r>
              <a:rPr lang="en-US" sz="2200" dirty="0" smtClean="0"/>
              <a:t>yang </a:t>
            </a:r>
            <a:r>
              <a:rPr lang="en-US" sz="2200" b="1" dirty="0" err="1" smtClean="0"/>
              <a:t>dihubungkan</a:t>
            </a:r>
            <a:r>
              <a:rPr lang="en-US" sz="2200" dirty="0" smtClean="0"/>
              <a:t> </a:t>
            </a:r>
            <a:r>
              <a:rPr lang="en-US" sz="2200" dirty="0" err="1" smtClean="0"/>
              <a:t>dengan</a:t>
            </a:r>
            <a:r>
              <a:rPr lang="en-US" sz="2200" dirty="0" smtClean="0"/>
              <a:t> </a:t>
            </a:r>
            <a:r>
              <a:rPr lang="en-US" sz="2200" b="1" dirty="0" err="1" smtClean="0"/>
              <a:t>sistem</a:t>
            </a:r>
            <a:r>
              <a:rPr lang="en-US" sz="2200" b="1" dirty="0" smtClean="0"/>
              <a:t> </a:t>
            </a:r>
            <a:r>
              <a:rPr lang="en-US" sz="2200" b="1" dirty="0" err="1" smtClean="0"/>
              <a:t>syaraf</a:t>
            </a:r>
            <a:r>
              <a:rPr lang="en-US" sz="2200" b="1" dirty="0" smtClean="0"/>
              <a:t> </a:t>
            </a:r>
            <a:r>
              <a:rPr lang="en-US" sz="2200" b="1" dirty="0" err="1" smtClean="0"/>
              <a:t>kita</a:t>
            </a:r>
            <a:r>
              <a:rPr lang="en-US" sz="2200" b="1" dirty="0" smtClean="0"/>
              <a:t> </a:t>
            </a:r>
            <a:r>
              <a:rPr lang="en-US" sz="2200" b="1" dirty="0" err="1" smtClean="0"/>
              <a:t>seperti</a:t>
            </a:r>
            <a:r>
              <a:rPr lang="en-US" sz="2200" b="1" dirty="0" smtClean="0"/>
              <a:t> </a:t>
            </a:r>
            <a:r>
              <a:rPr lang="en-US" sz="2200" b="1" dirty="0" err="1" smtClean="0"/>
              <a:t>halnya</a:t>
            </a:r>
            <a:r>
              <a:rPr lang="en-US" sz="2200" b="1" dirty="0" smtClean="0"/>
              <a:t> </a:t>
            </a:r>
            <a:r>
              <a:rPr lang="en-US" sz="2200" b="1" dirty="0" err="1" smtClean="0"/>
              <a:t>bau</a:t>
            </a:r>
            <a:r>
              <a:rPr lang="en-US" sz="2200" b="1" dirty="0" smtClean="0"/>
              <a:t> </a:t>
            </a:r>
            <a:r>
              <a:rPr lang="en-US" sz="2200" b="1" dirty="0" err="1" smtClean="0"/>
              <a:t>dan</a:t>
            </a:r>
            <a:r>
              <a:rPr lang="en-US" sz="2200" b="1" dirty="0" smtClean="0"/>
              <a:t> rasa.</a:t>
            </a:r>
            <a:r>
              <a:rPr lang="en-US" sz="2200" dirty="0" smtClean="0"/>
              <a:t> </a:t>
            </a:r>
          </a:p>
          <a:p>
            <a:pPr algn="just" eaLnBrk="1" hangingPunct="1">
              <a:lnSpc>
                <a:spcPct val="100000"/>
              </a:lnSpc>
              <a:spcBef>
                <a:spcPct val="0"/>
              </a:spcBef>
            </a:pPr>
            <a:r>
              <a:rPr lang="en-US" sz="2200" b="1" dirty="0" err="1" smtClean="0"/>
              <a:t>Lensa</a:t>
            </a:r>
            <a:r>
              <a:rPr lang="en-US" sz="2200" b="1" dirty="0" smtClean="0"/>
              <a:t> </a:t>
            </a:r>
            <a:r>
              <a:rPr lang="en-US" sz="2200" b="1" dirty="0" err="1" smtClean="0"/>
              <a:t>mata</a:t>
            </a:r>
            <a:r>
              <a:rPr lang="en-US" sz="2200" b="1" dirty="0" smtClean="0"/>
              <a:t> </a:t>
            </a:r>
            <a:r>
              <a:rPr lang="en-US" sz="2200" b="1" dirty="0" err="1" smtClean="0"/>
              <a:t>manusia</a:t>
            </a:r>
            <a:r>
              <a:rPr lang="en-US" sz="2200" dirty="0" smtClean="0"/>
              <a:t> </a:t>
            </a:r>
            <a:r>
              <a:rPr lang="en-US" sz="2200" b="1" dirty="0" err="1" smtClean="0"/>
              <a:t>tidak</a:t>
            </a:r>
            <a:r>
              <a:rPr lang="en-US" sz="2200" dirty="0" smtClean="0"/>
              <a:t> </a:t>
            </a:r>
            <a:r>
              <a:rPr lang="en-US" sz="2200" dirty="0" err="1" smtClean="0"/>
              <a:t>mempunyai</a:t>
            </a:r>
            <a:r>
              <a:rPr lang="en-US" sz="2200" dirty="0" smtClean="0"/>
              <a:t> </a:t>
            </a:r>
            <a:r>
              <a:rPr lang="en-US" sz="2200" b="1" dirty="0" err="1" smtClean="0"/>
              <a:t>kemampuan</a:t>
            </a:r>
            <a:r>
              <a:rPr lang="en-US" sz="2200" dirty="0" smtClean="0"/>
              <a:t> </a:t>
            </a:r>
            <a:r>
              <a:rPr lang="en-US" sz="2200" dirty="0" err="1" smtClean="0"/>
              <a:t>untuk</a:t>
            </a:r>
            <a:r>
              <a:rPr lang="en-US" sz="2200" dirty="0" smtClean="0"/>
              <a:t/>
            </a:r>
            <a:br>
              <a:rPr lang="en-US" sz="2200" dirty="0" smtClean="0"/>
            </a:br>
            <a:r>
              <a:rPr lang="en-US" sz="2200" b="1" dirty="0" err="1" smtClean="0"/>
              <a:t>mengoreksi</a:t>
            </a:r>
            <a:r>
              <a:rPr lang="en-US" sz="2200" b="1" dirty="0" smtClean="0"/>
              <a:t> </a:t>
            </a:r>
            <a:r>
              <a:rPr lang="en-US" sz="2200" b="1" dirty="0" err="1" smtClean="0"/>
              <a:t>warna</a:t>
            </a:r>
            <a:r>
              <a:rPr lang="en-US" sz="2200" dirty="0" smtClean="0"/>
              <a:t> </a:t>
            </a:r>
            <a:r>
              <a:rPr lang="en-US" sz="2200" dirty="0" err="1" smtClean="0"/>
              <a:t>sehingga</a:t>
            </a:r>
            <a:r>
              <a:rPr lang="en-US" sz="2200" dirty="0" smtClean="0"/>
              <a:t> </a:t>
            </a:r>
            <a:r>
              <a:rPr lang="en-US" sz="2200" b="1" dirty="0" err="1" smtClean="0"/>
              <a:t>menimbulkan</a:t>
            </a:r>
            <a:r>
              <a:rPr lang="en-US" sz="2200" b="1" dirty="0" smtClean="0"/>
              <a:t> </a:t>
            </a:r>
            <a:r>
              <a:rPr lang="en-US" sz="2200" b="1" dirty="0" err="1" smtClean="0"/>
              <a:t>efek</a:t>
            </a:r>
            <a:r>
              <a:rPr lang="en-US" sz="2200" b="1" dirty="0" smtClean="0"/>
              <a:t> </a:t>
            </a:r>
            <a:r>
              <a:rPr lang="en-US" sz="2200" b="1" dirty="0" err="1" smtClean="0"/>
              <a:t>kromostereopsis</a:t>
            </a:r>
            <a:r>
              <a:rPr lang="en-US" sz="2200" dirty="0" smtClean="0"/>
              <a:t>, </a:t>
            </a:r>
            <a:r>
              <a:rPr lang="en-US" sz="2200" dirty="0" err="1" smtClean="0"/>
              <a:t>yaitu</a:t>
            </a:r>
            <a:r>
              <a:rPr lang="en-US" sz="2200" dirty="0" smtClean="0"/>
              <a:t> </a:t>
            </a:r>
            <a:r>
              <a:rPr lang="en-US" sz="2200" b="1" dirty="0" err="1" smtClean="0"/>
              <a:t>efek</a:t>
            </a:r>
            <a:r>
              <a:rPr lang="en-US" sz="2200" b="1" dirty="0" smtClean="0"/>
              <a:t> yang </a:t>
            </a:r>
            <a:r>
              <a:rPr lang="en-US" sz="2200" b="1" dirty="0" err="1" smtClean="0"/>
              <a:t>menyebabkan</a:t>
            </a:r>
            <a:r>
              <a:rPr lang="en-US" sz="2200" b="1" dirty="0" smtClean="0"/>
              <a:t> </a:t>
            </a:r>
            <a:r>
              <a:rPr lang="en-US" sz="2200" b="1" dirty="0" err="1" smtClean="0"/>
              <a:t>warna-warna</a:t>
            </a:r>
            <a:r>
              <a:rPr lang="en-US" sz="2200" b="1" dirty="0" smtClean="0"/>
              <a:t> </a:t>
            </a:r>
            <a:r>
              <a:rPr lang="en-US" sz="2200" b="1" dirty="0" err="1" smtClean="0"/>
              <a:t>murni</a:t>
            </a:r>
            <a:r>
              <a:rPr lang="en-US" sz="2200" dirty="0" smtClean="0"/>
              <a:t> </a:t>
            </a:r>
            <a:r>
              <a:rPr lang="en-US" sz="2200" dirty="0" err="1" smtClean="0"/>
              <a:t>pada</a:t>
            </a:r>
            <a:r>
              <a:rPr lang="en-US" sz="2200" dirty="0" smtClean="0"/>
              <a:t> </a:t>
            </a:r>
            <a:r>
              <a:rPr lang="en-US" sz="2200" b="1" dirty="0" err="1" smtClean="0"/>
              <a:t>jarak</a:t>
            </a:r>
            <a:r>
              <a:rPr lang="en-US" sz="2200" b="1" dirty="0" smtClean="0"/>
              <a:t> yang </a:t>
            </a:r>
            <a:r>
              <a:rPr lang="en-US" sz="2200" b="1" dirty="0" err="1" smtClean="0"/>
              <a:t>sama</a:t>
            </a:r>
            <a:r>
              <a:rPr lang="en-US" sz="2200" b="1" dirty="0" smtClean="0"/>
              <a:t> </a:t>
            </a:r>
            <a:r>
              <a:rPr lang="en-US" sz="2200" b="1" dirty="0" err="1" smtClean="0"/>
              <a:t>terlihat</a:t>
            </a:r>
            <a:r>
              <a:rPr lang="en-US" sz="2200" b="1" dirty="0" smtClean="0"/>
              <a:t> </a:t>
            </a:r>
            <a:r>
              <a:rPr lang="en-US" sz="2200" b="1" dirty="0" err="1" smtClean="0"/>
              <a:t>memiliki</a:t>
            </a:r>
            <a:r>
              <a:rPr lang="en-US" sz="2200" b="1" dirty="0" smtClean="0"/>
              <a:t> </a:t>
            </a:r>
            <a:r>
              <a:rPr lang="en-US" sz="2200" b="1" dirty="0" err="1" smtClean="0"/>
              <a:t>jarak</a:t>
            </a:r>
            <a:r>
              <a:rPr lang="en-US" sz="2200" b="1" dirty="0" smtClean="0"/>
              <a:t> yang </a:t>
            </a:r>
            <a:r>
              <a:rPr lang="en-US" sz="2200" b="1" dirty="0" err="1" smtClean="0"/>
              <a:t>berbeda</a:t>
            </a:r>
            <a:r>
              <a:rPr lang="en-US" sz="2200" dirty="0" smtClean="0"/>
              <a:t>. </a:t>
            </a:r>
          </a:p>
          <a:p>
            <a:pPr algn="just" eaLnBrk="1" hangingPunct="1">
              <a:lnSpc>
                <a:spcPct val="100000"/>
              </a:lnSpc>
              <a:spcBef>
                <a:spcPct val="0"/>
              </a:spcBef>
            </a:pPr>
            <a:r>
              <a:rPr lang="en-US" sz="2200" b="1" dirty="0" err="1" smtClean="0">
                <a:solidFill>
                  <a:srgbClr val="FF0000"/>
                </a:solidFill>
              </a:rPr>
              <a:t>Warna</a:t>
            </a:r>
            <a:r>
              <a:rPr lang="en-US" sz="2200" b="1" dirty="0" smtClean="0">
                <a:solidFill>
                  <a:srgbClr val="FF0000"/>
                </a:solidFill>
              </a:rPr>
              <a:t> </a:t>
            </a:r>
            <a:r>
              <a:rPr lang="en-US" sz="2200" b="1" dirty="0" err="1" smtClean="0">
                <a:solidFill>
                  <a:srgbClr val="FF0000"/>
                </a:solidFill>
              </a:rPr>
              <a:t>merah</a:t>
            </a:r>
            <a:r>
              <a:rPr lang="en-US" sz="2200" dirty="0" smtClean="0">
                <a:solidFill>
                  <a:srgbClr val="FF0000"/>
                </a:solidFill>
              </a:rPr>
              <a:t> </a:t>
            </a:r>
            <a:r>
              <a:rPr lang="en-US" sz="2200" dirty="0" err="1" smtClean="0"/>
              <a:t>cenderung</a:t>
            </a:r>
            <a:r>
              <a:rPr lang="en-US" sz="2200" dirty="0" smtClean="0"/>
              <a:t> </a:t>
            </a:r>
            <a:r>
              <a:rPr lang="en-US" sz="2200" b="1" dirty="0" err="1" smtClean="0"/>
              <a:t>memberikan</a:t>
            </a:r>
            <a:r>
              <a:rPr lang="en-US" sz="2200" b="1" dirty="0" smtClean="0"/>
              <a:t> </a:t>
            </a:r>
            <a:r>
              <a:rPr lang="en-US" sz="2200" b="1" dirty="0" err="1" smtClean="0"/>
              <a:t>kesan</a:t>
            </a:r>
            <a:r>
              <a:rPr lang="en-US" sz="2200" dirty="0" smtClean="0"/>
              <a:t> paling </a:t>
            </a:r>
            <a:r>
              <a:rPr lang="en-US" sz="2200" b="1" dirty="0" err="1" smtClean="0"/>
              <a:t>dekat</a:t>
            </a:r>
            <a:r>
              <a:rPr lang="en-US" sz="2200" dirty="0" smtClean="0"/>
              <a:t> </a:t>
            </a:r>
            <a:r>
              <a:rPr lang="en-US" sz="2200" dirty="0" err="1" smtClean="0"/>
              <a:t>sementara</a:t>
            </a:r>
            <a:r>
              <a:rPr lang="en-US" sz="2200" dirty="0" smtClean="0"/>
              <a:t> </a:t>
            </a:r>
            <a:r>
              <a:rPr lang="en-US" sz="2200" b="1" dirty="0" err="1" smtClean="0">
                <a:solidFill>
                  <a:srgbClr val="0070C0"/>
                </a:solidFill>
              </a:rPr>
              <a:t>warna</a:t>
            </a:r>
            <a:r>
              <a:rPr lang="en-US" sz="2200" b="1" dirty="0" smtClean="0">
                <a:solidFill>
                  <a:srgbClr val="0070C0"/>
                </a:solidFill>
              </a:rPr>
              <a:t> </a:t>
            </a:r>
            <a:r>
              <a:rPr lang="en-US" sz="2200" b="1" dirty="0" err="1" smtClean="0">
                <a:solidFill>
                  <a:srgbClr val="0070C0"/>
                </a:solidFill>
              </a:rPr>
              <a:t>biru</a:t>
            </a:r>
            <a:r>
              <a:rPr lang="en-US" sz="2200" b="1" dirty="0" smtClean="0">
                <a:solidFill>
                  <a:srgbClr val="0070C0"/>
                </a:solidFill>
              </a:rPr>
              <a:t> </a:t>
            </a:r>
            <a:r>
              <a:rPr lang="en-US" sz="2200" dirty="0" err="1" smtClean="0"/>
              <a:t>memberikan</a:t>
            </a:r>
            <a:r>
              <a:rPr lang="en-US" sz="2200" dirty="0" smtClean="0"/>
              <a:t> </a:t>
            </a:r>
            <a:r>
              <a:rPr lang="en-US" sz="2200" b="1" dirty="0" err="1" smtClean="0"/>
              <a:t>kesan</a:t>
            </a:r>
            <a:r>
              <a:rPr lang="en-US" sz="2200" b="1" dirty="0" smtClean="0"/>
              <a:t> paling </a:t>
            </a:r>
            <a:r>
              <a:rPr lang="en-US" sz="2200" b="1" dirty="0" err="1" smtClean="0"/>
              <a:t>jauh</a:t>
            </a:r>
            <a:r>
              <a:rPr lang="en-US" sz="2200" dirty="0" smtClean="0"/>
              <a:t>.</a:t>
            </a:r>
          </a:p>
          <a:p>
            <a:pPr algn="just" eaLnBrk="1" hangingPunct="1">
              <a:lnSpc>
                <a:spcPct val="100000"/>
              </a:lnSpc>
              <a:spcBef>
                <a:spcPct val="0"/>
              </a:spcBef>
            </a:pPr>
            <a:r>
              <a:rPr lang="en-US" sz="2200" b="1" dirty="0" err="1" smtClean="0"/>
              <a:t>Lensa</a:t>
            </a:r>
            <a:r>
              <a:rPr lang="en-US" sz="2200" b="1" dirty="0" smtClean="0"/>
              <a:t> </a:t>
            </a:r>
            <a:r>
              <a:rPr lang="en-US" sz="2200" b="1" dirty="0" err="1" smtClean="0"/>
              <a:t>mata</a:t>
            </a:r>
            <a:r>
              <a:rPr lang="en-US" sz="2200" dirty="0" smtClean="0"/>
              <a:t> </a:t>
            </a:r>
            <a:r>
              <a:rPr lang="en-US" sz="2200" b="1" dirty="0" err="1" smtClean="0"/>
              <a:t>menyerap</a:t>
            </a:r>
            <a:r>
              <a:rPr lang="en-US" sz="2200" dirty="0" smtClean="0"/>
              <a:t> </a:t>
            </a:r>
            <a:r>
              <a:rPr lang="en-US" sz="2200" b="1" dirty="0" err="1" smtClean="0"/>
              <a:t>energi</a:t>
            </a:r>
            <a:r>
              <a:rPr lang="en-US" sz="2200" dirty="0" smtClean="0"/>
              <a:t> </a:t>
            </a:r>
            <a:r>
              <a:rPr lang="en-US" sz="2200" dirty="0" err="1" smtClean="0"/>
              <a:t>hampir</a:t>
            </a:r>
            <a:r>
              <a:rPr lang="en-US" sz="2200" dirty="0" smtClean="0"/>
              <a:t> </a:t>
            </a:r>
            <a:r>
              <a:rPr lang="en-US" sz="2200" b="1" dirty="0" err="1" smtClean="0"/>
              <a:t>sebesar</a:t>
            </a:r>
            <a:r>
              <a:rPr lang="en-US" sz="2200" b="1" dirty="0" smtClean="0"/>
              <a:t> </a:t>
            </a:r>
            <a:r>
              <a:rPr lang="en-US" sz="2200" b="1" dirty="0" err="1" smtClean="0"/>
              <a:t>dua</a:t>
            </a:r>
            <a:r>
              <a:rPr lang="en-US" sz="2200" b="1" dirty="0" smtClean="0"/>
              <a:t> kali</a:t>
            </a:r>
            <a:r>
              <a:rPr lang="en-US" sz="2200" dirty="0" smtClean="0"/>
              <a:t> </a:t>
            </a:r>
            <a:r>
              <a:rPr lang="en-US" sz="2200" b="1" dirty="0" err="1" smtClean="0"/>
              <a:t>lebih</a:t>
            </a:r>
            <a:r>
              <a:rPr lang="en-US" sz="2200" b="1" dirty="0" smtClean="0"/>
              <a:t> </a:t>
            </a:r>
            <a:r>
              <a:rPr lang="en-US" sz="2200" b="1" dirty="0" err="1" smtClean="0"/>
              <a:t>banyak</a:t>
            </a:r>
            <a:r>
              <a:rPr lang="en-US" sz="2200" dirty="0" smtClean="0"/>
              <a:t> </a:t>
            </a:r>
            <a:r>
              <a:rPr lang="en-US" sz="2200" dirty="0" err="1" smtClean="0"/>
              <a:t>pada</a:t>
            </a:r>
            <a:r>
              <a:rPr lang="en-US" sz="2200" dirty="0" smtClean="0"/>
              <a:t> </a:t>
            </a:r>
            <a:r>
              <a:rPr lang="en-US" sz="2200" dirty="0" err="1" smtClean="0"/>
              <a:t>daerah</a:t>
            </a:r>
            <a:r>
              <a:rPr lang="en-US" sz="2200" dirty="0" smtClean="0"/>
              <a:t> </a:t>
            </a:r>
            <a:r>
              <a:rPr lang="en-US" sz="2200" b="1" dirty="0" err="1" smtClean="0"/>
              <a:t>warna</a:t>
            </a:r>
            <a:r>
              <a:rPr lang="en-US" sz="2200" b="1" dirty="0" smtClean="0"/>
              <a:t> </a:t>
            </a:r>
            <a:r>
              <a:rPr lang="en-US" sz="2200" b="1" dirty="0" err="1" smtClean="0"/>
              <a:t>biru</a:t>
            </a:r>
            <a:r>
              <a:rPr lang="en-US" sz="2200" dirty="0" smtClean="0"/>
              <a:t> </a:t>
            </a:r>
            <a:r>
              <a:rPr lang="en-US" sz="2200" dirty="0" err="1" smtClean="0"/>
              <a:t>di</a:t>
            </a:r>
            <a:r>
              <a:rPr lang="en-US" sz="2200" b="1" dirty="0" err="1" smtClean="0"/>
              <a:t>banding</a:t>
            </a:r>
            <a:r>
              <a:rPr lang="en-US" sz="2200" dirty="0" err="1" smtClean="0"/>
              <a:t>kan</a:t>
            </a:r>
            <a:r>
              <a:rPr lang="en-US" sz="2200" dirty="0" smtClean="0"/>
              <a:t> </a:t>
            </a:r>
            <a:r>
              <a:rPr lang="en-US" sz="2200" b="1" dirty="0" err="1" smtClean="0"/>
              <a:t>warna</a:t>
            </a:r>
            <a:r>
              <a:rPr lang="en-US" sz="2200" b="1" dirty="0" smtClean="0"/>
              <a:t> </a:t>
            </a:r>
            <a:r>
              <a:rPr lang="en-US" sz="2200" b="1" dirty="0" err="1" smtClean="0"/>
              <a:t>merah</a:t>
            </a:r>
            <a:r>
              <a:rPr lang="en-US" sz="2200" dirty="0" smtClean="0"/>
              <a:t> </a:t>
            </a:r>
            <a:r>
              <a:rPr lang="en-US" sz="2200" dirty="0" err="1" smtClean="0"/>
              <a:t>atau</a:t>
            </a:r>
            <a:r>
              <a:rPr lang="en-US" sz="2200" dirty="0" smtClean="0"/>
              <a:t> </a:t>
            </a:r>
            <a:r>
              <a:rPr lang="en-US" sz="2200" b="1" dirty="0" err="1" smtClean="0"/>
              <a:t>kuning</a:t>
            </a:r>
            <a:r>
              <a:rPr lang="en-US" sz="2200" dirty="0" smtClean="0"/>
              <a:t>. </a:t>
            </a:r>
          </a:p>
          <a:p>
            <a:pPr algn="just" eaLnBrk="1" hangingPunct="1">
              <a:lnSpc>
                <a:spcPct val="100000"/>
              </a:lnSpc>
              <a:spcBef>
                <a:spcPct val="0"/>
              </a:spcBef>
            </a:pPr>
            <a:r>
              <a:rPr lang="en-US" sz="2200" dirty="0" err="1" smtClean="0"/>
              <a:t>Ketika</a:t>
            </a:r>
            <a:r>
              <a:rPr lang="en-US" sz="2200" dirty="0" smtClean="0"/>
              <a:t> </a:t>
            </a:r>
            <a:r>
              <a:rPr lang="en-US" sz="2200" b="1" dirty="0" err="1" smtClean="0"/>
              <a:t>manusia</a:t>
            </a:r>
            <a:r>
              <a:rPr lang="en-US" sz="2200" dirty="0" smtClean="0"/>
              <a:t> </a:t>
            </a:r>
            <a:r>
              <a:rPr lang="en-US" sz="2200" dirty="0" err="1" smtClean="0"/>
              <a:t>menjadi</a:t>
            </a:r>
            <a:r>
              <a:rPr lang="en-US" sz="2200" dirty="0" smtClean="0"/>
              <a:t> </a:t>
            </a:r>
            <a:r>
              <a:rPr lang="en-US" sz="2200" b="1" dirty="0" err="1" smtClean="0"/>
              <a:t>semakin</a:t>
            </a:r>
            <a:r>
              <a:rPr lang="en-US" sz="2200" b="1" dirty="0" smtClean="0"/>
              <a:t> </a:t>
            </a:r>
            <a:r>
              <a:rPr lang="en-US" sz="2200" b="1" dirty="0" err="1" smtClean="0"/>
              <a:t>tua</a:t>
            </a:r>
            <a:r>
              <a:rPr lang="en-US" sz="2200" dirty="0" smtClean="0"/>
              <a:t>, </a:t>
            </a:r>
            <a:r>
              <a:rPr lang="en-US" sz="2200" b="1" dirty="0" err="1" smtClean="0"/>
              <a:t>penguningan</a:t>
            </a:r>
            <a:r>
              <a:rPr lang="en-US" sz="2200" b="1" dirty="0" smtClean="0"/>
              <a:t> </a:t>
            </a:r>
            <a:r>
              <a:rPr lang="en-US" sz="2200" b="1" dirty="0" err="1" smtClean="0"/>
              <a:t>lensa</a:t>
            </a:r>
            <a:r>
              <a:rPr lang="en-US" sz="2200" dirty="0" smtClean="0"/>
              <a:t> </a:t>
            </a:r>
            <a:r>
              <a:rPr lang="en-US" sz="2200" dirty="0" err="1" smtClean="0"/>
              <a:t>akan</a:t>
            </a:r>
            <a:r>
              <a:rPr lang="en-US" sz="2200" dirty="0" smtClean="0"/>
              <a:t> </a:t>
            </a:r>
            <a:r>
              <a:rPr lang="en-US" sz="2200" b="1" dirty="0" err="1" smtClean="0"/>
              <a:t>bertambah</a:t>
            </a:r>
            <a:r>
              <a:rPr lang="en-US" sz="2200" dirty="0" smtClean="0"/>
              <a:t> yang </a:t>
            </a:r>
            <a:r>
              <a:rPr lang="en-US" sz="2200" b="1" dirty="0" err="1" smtClean="0"/>
              <a:t>menyebabkan</a:t>
            </a:r>
            <a:r>
              <a:rPr lang="en-US" sz="2200" b="1" dirty="0" smtClean="0"/>
              <a:t> </a:t>
            </a:r>
            <a:r>
              <a:rPr lang="en-US" sz="2200" b="1" dirty="0" err="1" smtClean="0"/>
              <a:t>tidak</a:t>
            </a:r>
            <a:r>
              <a:rPr lang="en-US" sz="2200" b="1" dirty="0" smtClean="0"/>
              <a:t> </a:t>
            </a:r>
            <a:r>
              <a:rPr lang="en-US" sz="2200" b="1" dirty="0" err="1" smtClean="0"/>
              <a:t>sensitif</a:t>
            </a:r>
            <a:r>
              <a:rPr lang="en-US" sz="2200" b="1" dirty="0" smtClean="0"/>
              <a:t> </a:t>
            </a:r>
            <a:r>
              <a:rPr lang="en-US" sz="2200" b="1" dirty="0" err="1" smtClean="0"/>
              <a:t>terhadap</a:t>
            </a:r>
            <a:r>
              <a:rPr lang="en-US" sz="2200" b="1" dirty="0" smtClean="0"/>
              <a:t> </a:t>
            </a:r>
            <a:r>
              <a:rPr lang="en-US" sz="2200" b="1" dirty="0" err="1" smtClean="0"/>
              <a:t>warna</a:t>
            </a:r>
            <a:r>
              <a:rPr lang="en-US" sz="2200" b="1" dirty="0" smtClean="0"/>
              <a:t> </a:t>
            </a:r>
            <a:r>
              <a:rPr lang="en-US" sz="2200" b="1" dirty="0" err="1" smtClean="0"/>
              <a:t>biru</a:t>
            </a:r>
            <a:r>
              <a:rPr lang="en-US" sz="2200" b="1" dirty="0" smtClean="0"/>
              <a:t>.</a:t>
            </a:r>
            <a:endParaRPr lang="id-ID" sz="2200" b="1" dirty="0" smtClean="0"/>
          </a:p>
        </p:txBody>
      </p:sp>
    </p:spTree>
    <p:extLst>
      <p:ext uri="{BB962C8B-B14F-4D97-AF65-F5344CB8AC3E}">
        <p14:creationId xmlns:p14="http://schemas.microsoft.com/office/powerpoint/2010/main" val="17331966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13315" name="Content Placeholder 1"/>
          <p:cNvSpPr>
            <a:spLocks noGrp="1"/>
          </p:cNvSpPr>
          <p:nvPr>
            <p:ph idx="1"/>
          </p:nvPr>
        </p:nvSpPr>
        <p:spPr>
          <a:xfrm>
            <a:off x="631825" y="1589088"/>
            <a:ext cx="7883525" cy="4103687"/>
          </a:xfrm>
        </p:spPr>
        <p:txBody>
          <a:bodyPr>
            <a:noAutofit/>
          </a:bodyPr>
          <a:lstStyle/>
          <a:p>
            <a:pPr algn="just">
              <a:lnSpc>
                <a:spcPct val="80000"/>
              </a:lnSpc>
              <a:buFontTx/>
              <a:buNone/>
              <a:defRPr/>
            </a:pPr>
            <a:r>
              <a:rPr lang="en-US" sz="2300" dirty="0" err="1"/>
              <a:t>Aspek</a:t>
            </a:r>
            <a:r>
              <a:rPr lang="en-US" sz="2300" dirty="0"/>
              <a:t> </a:t>
            </a:r>
            <a:r>
              <a:rPr lang="en-US" sz="2300" dirty="0" err="1"/>
              <a:t>psikologis</a:t>
            </a:r>
            <a:endParaRPr lang="en-US" sz="2300" dirty="0"/>
          </a:p>
          <a:p>
            <a:pPr algn="just">
              <a:lnSpc>
                <a:spcPct val="80000"/>
              </a:lnSpc>
              <a:defRPr/>
            </a:pPr>
            <a:r>
              <a:rPr lang="en-US" sz="2300" b="1" dirty="0" err="1">
                <a:cs typeface="Calibri" panose="020F0502020204030204" pitchFamily="34" charset="0"/>
              </a:rPr>
              <a:t>Hindarkan</a:t>
            </a:r>
            <a:r>
              <a:rPr lang="en-US" sz="2300" b="1" dirty="0">
                <a:cs typeface="Calibri" panose="020F0502020204030204" pitchFamily="34" charset="0"/>
              </a:rPr>
              <a:t> </a:t>
            </a:r>
            <a:r>
              <a:rPr lang="en-US" sz="2300" b="1" dirty="0" err="1">
                <a:cs typeface="Calibri" panose="020F0502020204030204" pitchFamily="34" charset="0"/>
              </a:rPr>
              <a:t>penggunaan</a:t>
            </a:r>
            <a:r>
              <a:rPr lang="en-US" sz="2300" b="1"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dirty="0" err="1">
                <a:cs typeface="Calibri" panose="020F0502020204030204" pitchFamily="34" charset="0"/>
              </a:rPr>
              <a:t>berikut</a:t>
            </a:r>
            <a:r>
              <a:rPr lang="en-US" sz="2300" dirty="0">
                <a:cs typeface="Calibri" panose="020F0502020204030204" pitchFamily="34" charset="0"/>
              </a:rPr>
              <a:t> </a:t>
            </a:r>
            <a:r>
              <a:rPr lang="en-US" sz="2300" b="1" dirty="0" err="1">
                <a:cs typeface="Calibri" panose="020F0502020204030204" pitchFamily="34" charset="0"/>
              </a:rPr>
              <a:t>secara</a:t>
            </a:r>
            <a:r>
              <a:rPr lang="en-US" sz="2300" b="1" dirty="0">
                <a:cs typeface="Calibri" panose="020F0502020204030204" pitchFamily="34" charset="0"/>
              </a:rPr>
              <a:t> </a:t>
            </a:r>
            <a:r>
              <a:rPr lang="en-US" sz="2300" b="1" dirty="0" err="1">
                <a:cs typeface="Calibri" panose="020F0502020204030204" pitchFamily="34" charset="0"/>
              </a:rPr>
              <a:t>bersama-sama</a:t>
            </a:r>
            <a:r>
              <a:rPr lang="en-US" sz="2300" b="1" dirty="0">
                <a:cs typeface="Calibri" panose="020F0502020204030204" pitchFamily="34" charset="0"/>
              </a:rPr>
              <a:t> </a:t>
            </a:r>
            <a:r>
              <a:rPr lang="en-US" sz="2300" dirty="0" err="1">
                <a:cs typeface="Calibri" panose="020F0502020204030204" pitchFamily="34" charset="0"/>
              </a:rPr>
              <a:t>seperti</a:t>
            </a:r>
            <a:r>
              <a:rPr lang="en-US" sz="2300" dirty="0">
                <a:cs typeface="Calibri" panose="020F0502020204030204" pitchFamily="34" charset="0"/>
              </a:rPr>
              <a:t> </a:t>
            </a:r>
            <a:r>
              <a:rPr lang="en-US" sz="2300" dirty="0">
                <a:solidFill>
                  <a:srgbClr val="00B0F0"/>
                </a:solidFill>
                <a:cs typeface="Calibri" panose="020F0502020204030204" pitchFamily="34" charset="0"/>
              </a:rPr>
              <a:t>cyan</a:t>
            </a:r>
            <a:r>
              <a:rPr lang="en-US" sz="2300" dirty="0">
                <a:cs typeface="Calibri" panose="020F0502020204030204" pitchFamily="34" charset="0"/>
              </a:rPr>
              <a:t>, </a:t>
            </a:r>
            <a:r>
              <a:rPr lang="en-US" sz="2300" dirty="0">
                <a:solidFill>
                  <a:srgbClr val="FF0066"/>
                </a:solidFill>
                <a:cs typeface="Calibri" panose="020F0502020204030204" pitchFamily="34" charset="0"/>
              </a:rPr>
              <a:t>magenta</a:t>
            </a:r>
            <a:r>
              <a:rPr lang="en-US" sz="2300" dirty="0">
                <a:cs typeface="Calibri" panose="020F0502020204030204" pitchFamily="34" charset="0"/>
              </a:rPr>
              <a:t>, da</a:t>
            </a:r>
            <a:r>
              <a:rPr lang="id-ID" sz="2300" dirty="0">
                <a:cs typeface="Calibri" panose="020F0502020204030204" pitchFamily="34" charset="0"/>
              </a:rPr>
              <a:t>n </a:t>
            </a:r>
            <a:r>
              <a:rPr lang="id-ID" sz="2300" dirty="0">
                <a:solidFill>
                  <a:srgbClr val="FFFF00"/>
                </a:solidFill>
                <a:cs typeface="Calibri" panose="020F0502020204030204" pitchFamily="34" charset="0"/>
              </a:rPr>
              <a:t>yellow</a:t>
            </a:r>
            <a:r>
              <a:rPr lang="en-US" sz="2300" dirty="0">
                <a:cs typeface="Calibri" panose="020F0502020204030204" pitchFamily="34" charset="0"/>
              </a:rPr>
              <a:t> </a:t>
            </a:r>
            <a:r>
              <a:rPr lang="en-US" sz="2300" dirty="0" err="1">
                <a:cs typeface="Calibri" panose="020F0502020204030204" pitchFamily="34" charset="0"/>
              </a:rPr>
              <a:t>karena</a:t>
            </a:r>
            <a:r>
              <a:rPr lang="en-US" sz="2300" dirty="0">
                <a:cs typeface="Calibri" panose="020F0502020204030204" pitchFamily="34" charset="0"/>
              </a:rPr>
              <a:t> </a:t>
            </a:r>
            <a:r>
              <a:rPr lang="en-US" sz="2300" dirty="0" err="1">
                <a:cs typeface="Calibri" panose="020F0502020204030204" pitchFamily="34" charset="0"/>
              </a:rPr>
              <a:t>dapat</a:t>
            </a:r>
            <a:r>
              <a:rPr lang="en-US" sz="2300" dirty="0">
                <a:cs typeface="Calibri" panose="020F0502020204030204" pitchFamily="34" charset="0"/>
              </a:rPr>
              <a:t> </a:t>
            </a:r>
            <a:r>
              <a:rPr lang="en-US" sz="2300" b="1" dirty="0" err="1">
                <a:cs typeface="Calibri" panose="020F0502020204030204" pitchFamily="34" charset="0"/>
              </a:rPr>
              <a:t>menimbulkan</a:t>
            </a:r>
            <a:r>
              <a:rPr lang="en-US" sz="2300" b="1" dirty="0">
                <a:cs typeface="Calibri" panose="020F0502020204030204" pitchFamily="34" charset="0"/>
              </a:rPr>
              <a:t> </a:t>
            </a:r>
            <a:r>
              <a:rPr lang="en-US" sz="2300" b="1" dirty="0" err="1">
                <a:cs typeface="Calibri" panose="020F0502020204030204" pitchFamily="34" charset="0"/>
              </a:rPr>
              <a:t>kelelahan</a:t>
            </a:r>
            <a:r>
              <a:rPr lang="en-US" sz="2300" b="1" dirty="0">
                <a:cs typeface="Calibri" panose="020F0502020204030204" pitchFamily="34" charset="0"/>
              </a:rPr>
              <a:t> </a:t>
            </a:r>
            <a:r>
              <a:rPr lang="en-US" sz="2300" b="1" dirty="0" err="1">
                <a:cs typeface="Calibri" panose="020F0502020204030204" pitchFamily="34" charset="0"/>
              </a:rPr>
              <a:t>mata</a:t>
            </a:r>
            <a:endParaRPr lang="en-US" sz="2300" b="1" dirty="0">
              <a:cs typeface="Calibri" panose="020F0502020204030204" pitchFamily="34" charset="0"/>
            </a:endParaRPr>
          </a:p>
          <a:p>
            <a:pPr algn="just">
              <a:lnSpc>
                <a:spcPct val="80000"/>
              </a:lnSpc>
              <a:defRPr/>
            </a:pPr>
            <a:r>
              <a:rPr lang="en-US" sz="2300" b="1" dirty="0" err="1">
                <a:cs typeface="Calibri" panose="020F0502020204030204" pitchFamily="34" charset="0"/>
              </a:rPr>
              <a:t>Hindarkan</a:t>
            </a:r>
            <a:r>
              <a:rPr lang="en-US" sz="2300" b="1"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biru</a:t>
            </a:r>
            <a:r>
              <a:rPr lang="en-US" sz="2300" b="1" dirty="0">
                <a:cs typeface="Calibri" panose="020F0502020204030204" pitchFamily="34" charset="0"/>
              </a:rPr>
              <a:t> </a:t>
            </a:r>
            <a:r>
              <a:rPr lang="en-US" sz="2300" dirty="0" err="1">
                <a:cs typeface="Calibri" panose="020F0502020204030204" pitchFamily="34" charset="0"/>
              </a:rPr>
              <a:t>untuk</a:t>
            </a:r>
            <a:r>
              <a:rPr lang="en-US" sz="2300" dirty="0">
                <a:cs typeface="Calibri" panose="020F0502020204030204" pitchFamily="34" charset="0"/>
              </a:rPr>
              <a:t> </a:t>
            </a:r>
            <a:r>
              <a:rPr lang="en-US" sz="2300" b="1" dirty="0" err="1">
                <a:cs typeface="Calibri" panose="020F0502020204030204" pitchFamily="34" charset="0"/>
              </a:rPr>
              <a:t>garis</a:t>
            </a:r>
            <a:r>
              <a:rPr lang="en-US" sz="2300" b="1" dirty="0">
                <a:cs typeface="Calibri" panose="020F0502020204030204" pitchFamily="34" charset="0"/>
              </a:rPr>
              <a:t> tipis, </a:t>
            </a:r>
            <a:r>
              <a:rPr lang="en-US" sz="2300" b="1" dirty="0" err="1">
                <a:cs typeface="Calibri" panose="020F0502020204030204" pitchFamily="34" charset="0"/>
              </a:rPr>
              <a:t>teks</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bentuk</a:t>
            </a:r>
            <a:r>
              <a:rPr lang="en-US" sz="2300" b="1" dirty="0">
                <a:cs typeface="Calibri" panose="020F0502020204030204" pitchFamily="34" charset="0"/>
              </a:rPr>
              <a:t> </a:t>
            </a:r>
            <a:r>
              <a:rPr lang="en-US" sz="2300" b="1" dirty="0" err="1">
                <a:cs typeface="Calibri" panose="020F0502020204030204" pitchFamily="34" charset="0"/>
              </a:rPr>
              <a:t>kecil</a:t>
            </a:r>
            <a:r>
              <a:rPr lang="en-US" sz="2300" dirty="0">
                <a:cs typeface="Calibri" panose="020F0502020204030204" pitchFamily="34" charset="0"/>
              </a:rPr>
              <a:t>, </a:t>
            </a:r>
            <a:r>
              <a:rPr lang="en-US" sz="2300" dirty="0" err="1">
                <a:cs typeface="Calibri" panose="020F0502020204030204" pitchFamily="34" charset="0"/>
              </a:rPr>
              <a:t>sebab</a:t>
            </a:r>
            <a:r>
              <a:rPr lang="en-US" sz="2300" dirty="0">
                <a:cs typeface="Calibri" panose="020F0502020204030204" pitchFamily="34" charset="0"/>
              </a:rPr>
              <a:t> </a:t>
            </a:r>
            <a:r>
              <a:rPr lang="en-US" sz="2300" b="1" dirty="0" err="1">
                <a:cs typeface="Calibri" panose="020F0502020204030204" pitchFamily="34" charset="0"/>
              </a:rPr>
              <a:t>sistem</a:t>
            </a:r>
            <a:r>
              <a:rPr lang="en-US" sz="2300" b="1" dirty="0">
                <a:cs typeface="Calibri" panose="020F0502020204030204" pitchFamily="34" charset="0"/>
              </a:rPr>
              <a:t> </a:t>
            </a:r>
            <a:r>
              <a:rPr lang="en-US" sz="2300" b="1" dirty="0" err="1">
                <a:cs typeface="Calibri" panose="020F0502020204030204" pitchFamily="34" charset="0"/>
              </a:rPr>
              <a:t>penglihatan</a:t>
            </a:r>
            <a:r>
              <a:rPr lang="en-US" sz="2300" dirty="0">
                <a:cs typeface="Calibri" panose="020F0502020204030204" pitchFamily="34" charset="0"/>
              </a:rPr>
              <a:t> </a:t>
            </a:r>
            <a:r>
              <a:rPr lang="en-US" sz="2300" dirty="0" err="1">
                <a:cs typeface="Calibri" panose="020F0502020204030204" pitchFamily="34" charset="0"/>
              </a:rPr>
              <a:t>kita</a:t>
            </a:r>
            <a:r>
              <a:rPr lang="en-US" sz="2300" dirty="0">
                <a:cs typeface="Calibri" panose="020F0502020204030204" pitchFamily="34" charset="0"/>
              </a:rPr>
              <a:t> </a:t>
            </a:r>
            <a:r>
              <a:rPr lang="en-US" sz="2300" b="1" dirty="0" err="1">
                <a:cs typeface="Calibri" panose="020F0502020204030204" pitchFamily="34" charset="0"/>
              </a:rPr>
              <a:t>tidak</a:t>
            </a:r>
            <a:r>
              <a:rPr lang="en-US" sz="2300" b="1" dirty="0">
                <a:cs typeface="Calibri" panose="020F0502020204030204" pitchFamily="34" charset="0"/>
              </a:rPr>
              <a:t> </a:t>
            </a:r>
            <a:r>
              <a:rPr lang="en-US" sz="2300" b="1" dirty="0" err="1">
                <a:cs typeface="Calibri" panose="020F0502020204030204" pitchFamily="34" charset="0"/>
              </a:rPr>
              <a:t>disiapkan</a:t>
            </a:r>
            <a:r>
              <a:rPr lang="en-US" sz="2300" b="1" dirty="0">
                <a:cs typeface="Calibri" panose="020F0502020204030204" pitchFamily="34" charset="0"/>
              </a:rPr>
              <a:t> </a:t>
            </a:r>
            <a:r>
              <a:rPr lang="en-US" sz="2300" b="1" dirty="0" err="1">
                <a:cs typeface="Calibri" panose="020F0502020204030204" pitchFamily="34" charset="0"/>
              </a:rPr>
              <a:t>untuk</a:t>
            </a:r>
            <a:r>
              <a:rPr lang="en-US" sz="2300" b="1" dirty="0">
                <a:cs typeface="Calibri" panose="020F0502020204030204" pitchFamily="34" charset="0"/>
              </a:rPr>
              <a:t> </a:t>
            </a:r>
            <a:r>
              <a:rPr lang="en-US" sz="2300" b="1" dirty="0" err="1">
                <a:cs typeface="Calibri" panose="020F0502020204030204" pitchFamily="34" charset="0"/>
              </a:rPr>
              <a:t>rangsangan</a:t>
            </a:r>
            <a:r>
              <a:rPr lang="en-US" sz="2300" b="1" dirty="0">
                <a:cs typeface="Calibri" panose="020F0502020204030204" pitchFamily="34" charset="0"/>
              </a:rPr>
              <a:t> yang </a:t>
            </a:r>
            <a:r>
              <a:rPr lang="en-US" sz="2300" b="1" dirty="0" err="1">
                <a:cs typeface="Calibri" panose="020F0502020204030204" pitchFamily="34" charset="0"/>
              </a:rPr>
              <a:t>tajam</a:t>
            </a:r>
            <a:r>
              <a:rPr lang="en-US" sz="2300" b="1" dirty="0">
                <a:cs typeface="Calibri" panose="020F0502020204030204" pitchFamily="34" charset="0"/>
              </a:rPr>
              <a:t>, </a:t>
            </a:r>
            <a:r>
              <a:rPr lang="en-US" sz="2300" b="1" dirty="0" err="1">
                <a:cs typeface="Calibri" panose="020F0502020204030204" pitchFamily="34" charset="0"/>
              </a:rPr>
              <a:t>terinci</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bergelombang</a:t>
            </a:r>
            <a:r>
              <a:rPr lang="en-US" sz="2300" b="1" dirty="0">
                <a:cs typeface="Calibri" panose="020F0502020204030204" pitchFamily="34" charset="0"/>
              </a:rPr>
              <a:t> </a:t>
            </a:r>
            <a:r>
              <a:rPr lang="en-US" sz="2300" b="1" dirty="0" err="1">
                <a:cs typeface="Calibri" panose="020F0502020204030204" pitchFamily="34" charset="0"/>
              </a:rPr>
              <a:t>pendek</a:t>
            </a:r>
            <a:endParaRPr lang="en-US" sz="2300" b="1" dirty="0">
              <a:cs typeface="Calibri" panose="020F0502020204030204" pitchFamily="34" charset="0"/>
            </a:endParaRPr>
          </a:p>
          <a:p>
            <a:pPr algn="just">
              <a:lnSpc>
                <a:spcPct val="80000"/>
              </a:lnSpc>
              <a:defRPr/>
            </a:pPr>
            <a:r>
              <a:rPr lang="en-US" sz="2300" dirty="0" err="1">
                <a:cs typeface="Calibri" panose="020F0502020204030204" pitchFamily="34" charset="0"/>
              </a:rPr>
              <a:t>Pertimbangkan</a:t>
            </a:r>
            <a:r>
              <a:rPr lang="en-US" sz="2300"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tajam</a:t>
            </a:r>
            <a:r>
              <a:rPr lang="en-US" sz="2300" b="1" dirty="0">
                <a:cs typeface="Calibri" panose="020F0502020204030204" pitchFamily="34" charset="0"/>
              </a:rPr>
              <a:t> </a:t>
            </a:r>
            <a:r>
              <a:rPr lang="en-US" sz="2300" dirty="0" err="1">
                <a:cs typeface="Calibri" panose="020F0502020204030204" pitchFamily="34" charset="0"/>
              </a:rPr>
              <a:t>untuk</a:t>
            </a:r>
            <a:r>
              <a:rPr lang="en-US" sz="2300" dirty="0">
                <a:cs typeface="Calibri" panose="020F0502020204030204" pitchFamily="34" charset="0"/>
              </a:rPr>
              <a:t> </a:t>
            </a:r>
            <a:r>
              <a:rPr lang="en-US" sz="2300" b="1" dirty="0" err="1">
                <a:cs typeface="Calibri" panose="020F0502020204030204" pitchFamily="34" charset="0"/>
              </a:rPr>
              <a:t>pengguna</a:t>
            </a:r>
            <a:r>
              <a:rPr lang="en-US" sz="2300" b="1" dirty="0">
                <a:cs typeface="Calibri" panose="020F0502020204030204" pitchFamily="34" charset="0"/>
              </a:rPr>
              <a:t> </a:t>
            </a:r>
            <a:r>
              <a:rPr lang="en-US" sz="2300" b="1" dirty="0" err="1">
                <a:cs typeface="Calibri" panose="020F0502020204030204" pitchFamily="34" charset="0"/>
              </a:rPr>
              <a:t>usia</a:t>
            </a:r>
            <a:r>
              <a:rPr lang="en-US" sz="2300" b="1" dirty="0">
                <a:cs typeface="Calibri" panose="020F0502020204030204" pitchFamily="34" charset="0"/>
              </a:rPr>
              <a:t> </a:t>
            </a:r>
            <a:r>
              <a:rPr lang="en-US" sz="2300" b="1" dirty="0" err="1">
                <a:cs typeface="Calibri" panose="020F0502020204030204" pitchFamily="34" charset="0"/>
              </a:rPr>
              <a:t>tua</a:t>
            </a:r>
            <a:endParaRPr lang="en-US" sz="2300" b="1" dirty="0">
              <a:cs typeface="Calibri" panose="020F0502020204030204" pitchFamily="34" charset="0"/>
            </a:endParaRPr>
          </a:p>
          <a:p>
            <a:pPr algn="just">
              <a:lnSpc>
                <a:spcPct val="80000"/>
              </a:lnSpc>
              <a:defRPr/>
            </a:pP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akan</a:t>
            </a:r>
            <a:r>
              <a:rPr lang="en-US" sz="2300" b="1" dirty="0">
                <a:cs typeface="Calibri" panose="020F0502020204030204" pitchFamily="34" charset="0"/>
              </a:rPr>
              <a:t> </a:t>
            </a:r>
            <a:r>
              <a:rPr lang="en-US" sz="2300" b="1" dirty="0" err="1">
                <a:cs typeface="Calibri" panose="020F0502020204030204" pitchFamily="34" charset="0"/>
              </a:rPr>
              <a:t>berubah</a:t>
            </a:r>
            <a:r>
              <a:rPr lang="en-US" sz="2300" b="1" dirty="0">
                <a:cs typeface="Calibri" panose="020F0502020204030204" pitchFamily="34" charset="0"/>
              </a:rPr>
              <a:t> </a:t>
            </a:r>
            <a:r>
              <a:rPr lang="en-US" sz="2300" dirty="0" err="1">
                <a:cs typeface="Calibri" panose="020F0502020204030204" pitchFamily="34" charset="0"/>
              </a:rPr>
              <a:t>jika</a:t>
            </a:r>
            <a:r>
              <a:rPr lang="en-US" sz="2300" dirty="0">
                <a:cs typeface="Calibri" panose="020F0502020204030204" pitchFamily="34" charset="0"/>
              </a:rPr>
              <a:t> </a:t>
            </a:r>
            <a:r>
              <a:rPr lang="en-US" sz="2300" b="1" dirty="0" err="1">
                <a:cs typeface="Calibri" panose="020F0502020204030204" pitchFamily="34" charset="0"/>
              </a:rPr>
              <a:t>aras</a:t>
            </a:r>
            <a:r>
              <a:rPr lang="en-US" sz="2300" b="1" dirty="0">
                <a:cs typeface="Calibri" panose="020F0502020204030204" pitchFamily="34" charset="0"/>
              </a:rPr>
              <a:t> </a:t>
            </a:r>
            <a:r>
              <a:rPr lang="en-US" sz="2300" b="1" dirty="0" err="1">
                <a:cs typeface="Calibri" panose="020F0502020204030204" pitchFamily="34" charset="0"/>
              </a:rPr>
              <a:t>cahaya</a:t>
            </a:r>
            <a:r>
              <a:rPr lang="en-US" sz="2300" b="1" dirty="0">
                <a:cs typeface="Calibri" panose="020F0502020204030204" pitchFamily="34" charset="0"/>
              </a:rPr>
              <a:t> </a:t>
            </a:r>
            <a:r>
              <a:rPr lang="en-US" sz="2300" b="1" dirty="0" err="1">
                <a:cs typeface="Calibri" panose="020F0502020204030204" pitchFamily="34" charset="0"/>
              </a:rPr>
              <a:t>sekeliling</a:t>
            </a:r>
            <a:r>
              <a:rPr lang="en-US" sz="2300" b="1" dirty="0">
                <a:cs typeface="Calibri" panose="020F0502020204030204" pitchFamily="34" charset="0"/>
              </a:rPr>
              <a:t> </a:t>
            </a:r>
            <a:r>
              <a:rPr lang="en-US" sz="2300" b="1" dirty="0" err="1">
                <a:cs typeface="Calibri" panose="020F0502020204030204" pitchFamily="34" charset="0"/>
              </a:rPr>
              <a:t>berubah</a:t>
            </a:r>
            <a:r>
              <a:rPr lang="en-US" sz="2300" b="1" dirty="0">
                <a:cs typeface="Calibri" panose="020F0502020204030204" pitchFamily="34" charset="0"/>
              </a:rPr>
              <a:t> </a:t>
            </a:r>
            <a:r>
              <a:rPr lang="en-US" sz="2300" dirty="0" err="1">
                <a:cs typeface="Calibri" panose="020F0502020204030204" pitchFamily="34" charset="0"/>
              </a:rPr>
              <a:t>dan</a:t>
            </a:r>
            <a:r>
              <a:rPr lang="en-US" sz="2300" dirty="0">
                <a:cs typeface="Calibri" panose="020F0502020204030204" pitchFamily="34" charset="0"/>
              </a:rPr>
              <a:t> </a:t>
            </a:r>
            <a:r>
              <a:rPr lang="en-US" sz="2300" dirty="0" err="1">
                <a:cs typeface="Calibri" panose="020F0502020204030204" pitchFamily="34" charset="0"/>
              </a:rPr>
              <a:t>juga</a:t>
            </a:r>
            <a:r>
              <a:rPr lang="en-US" sz="2300" dirty="0">
                <a:cs typeface="Calibri" panose="020F0502020204030204" pitchFamily="34" charset="0"/>
              </a:rPr>
              <a:t> </a:t>
            </a:r>
            <a:r>
              <a:rPr lang="en-US" sz="2300" b="1" dirty="0" err="1">
                <a:cs typeface="Calibri" panose="020F0502020204030204" pitchFamily="34" charset="0"/>
              </a:rPr>
              <a:t>akibat</a:t>
            </a:r>
            <a:r>
              <a:rPr lang="en-US" sz="2300" b="1" dirty="0">
                <a:cs typeface="Calibri" panose="020F0502020204030204" pitchFamily="34" charset="0"/>
              </a:rPr>
              <a:t> </a:t>
            </a:r>
            <a:r>
              <a:rPr lang="en-US" sz="2300" b="1" dirty="0" err="1">
                <a:cs typeface="Calibri" panose="020F0502020204030204" pitchFamily="34" charset="0"/>
              </a:rPr>
              <a:t>penambahan</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penurunan</a:t>
            </a:r>
            <a:r>
              <a:rPr lang="en-US" sz="2300" b="1" dirty="0">
                <a:cs typeface="Calibri" panose="020F0502020204030204" pitchFamily="34" charset="0"/>
              </a:rPr>
              <a:t> </a:t>
            </a:r>
            <a:r>
              <a:rPr lang="en-US" sz="2300" b="1" dirty="0" err="1">
                <a:cs typeface="Calibri" panose="020F0502020204030204" pitchFamily="34" charset="0"/>
              </a:rPr>
              <a:t>kontras</a:t>
            </a:r>
            <a:endParaRPr lang="en-US" sz="2300" b="1" dirty="0">
              <a:cs typeface="Calibri" panose="020F0502020204030204" pitchFamily="34" charset="0"/>
            </a:endParaRPr>
          </a:p>
          <a:p>
            <a:pPr algn="just">
              <a:lnSpc>
                <a:spcPct val="80000"/>
              </a:lnSpc>
              <a:defRPr/>
            </a:pPr>
            <a:r>
              <a:rPr lang="en-US" sz="2300" dirty="0" err="1">
                <a:cs typeface="Calibri" panose="020F0502020204030204" pitchFamily="34" charset="0"/>
              </a:rPr>
              <a:t>Perubahan</a:t>
            </a:r>
            <a:r>
              <a:rPr lang="en-US" sz="2300" dirty="0">
                <a:cs typeface="Calibri" panose="020F0502020204030204" pitchFamily="34" charset="0"/>
              </a:rPr>
              <a:t> </a:t>
            </a:r>
            <a:r>
              <a:rPr lang="en-US" sz="2300" dirty="0" err="1">
                <a:cs typeface="Calibri" panose="020F0502020204030204" pitchFamily="34" charset="0"/>
              </a:rPr>
              <a:t>warna</a:t>
            </a:r>
            <a:r>
              <a:rPr lang="en-US" sz="2300" dirty="0">
                <a:cs typeface="Calibri" panose="020F0502020204030204" pitchFamily="34" charset="0"/>
              </a:rPr>
              <a:t> yang </a:t>
            </a:r>
            <a:r>
              <a:rPr lang="en-US" sz="2300" dirty="0" err="1">
                <a:cs typeface="Calibri" panose="020F0502020204030204" pitchFamily="34" charset="0"/>
              </a:rPr>
              <a:t>dapat</a:t>
            </a:r>
            <a:r>
              <a:rPr lang="en-US" sz="2300" dirty="0">
                <a:cs typeface="Calibri" panose="020F0502020204030204" pitchFamily="34" charset="0"/>
              </a:rPr>
              <a:t> </a:t>
            </a:r>
            <a:r>
              <a:rPr lang="en-US" sz="2300" dirty="0" err="1">
                <a:cs typeface="Calibri" panose="020F0502020204030204" pitchFamily="34" charset="0"/>
              </a:rPr>
              <a:t>dideteksi</a:t>
            </a:r>
            <a:r>
              <a:rPr lang="en-US" sz="2300" dirty="0">
                <a:cs typeface="Calibri" panose="020F0502020204030204" pitchFamily="34" charset="0"/>
              </a:rPr>
              <a:t> </a:t>
            </a:r>
            <a:r>
              <a:rPr lang="en-US" sz="2300" dirty="0" err="1">
                <a:cs typeface="Calibri" panose="020F0502020204030204" pitchFamily="34" charset="0"/>
              </a:rPr>
              <a:t>bervariasi</a:t>
            </a:r>
            <a:r>
              <a:rPr lang="en-US" sz="2300" dirty="0">
                <a:cs typeface="Calibri" panose="020F0502020204030204" pitchFamily="34" charset="0"/>
              </a:rPr>
              <a:t> </a:t>
            </a:r>
            <a:r>
              <a:rPr lang="en-US" sz="2300" dirty="0" err="1">
                <a:cs typeface="Calibri" panose="020F0502020204030204" pitchFamily="34" charset="0"/>
              </a:rPr>
              <a:t>untuk</a:t>
            </a:r>
            <a:r>
              <a:rPr lang="en-US" sz="2300" dirty="0">
                <a:cs typeface="Calibri" panose="020F0502020204030204" pitchFamily="34" charset="0"/>
              </a:rPr>
              <a:t> </a:t>
            </a:r>
            <a:r>
              <a:rPr lang="en-US" sz="2300" dirty="0" err="1">
                <a:cs typeface="Calibri" panose="020F0502020204030204" pitchFamily="34" charset="0"/>
              </a:rPr>
              <a:t>warna</a:t>
            </a:r>
            <a:r>
              <a:rPr lang="en-US" sz="2300" dirty="0">
                <a:cs typeface="Calibri" panose="020F0502020204030204" pitchFamily="34" charset="0"/>
              </a:rPr>
              <a:t> yang </a:t>
            </a:r>
            <a:r>
              <a:rPr lang="en-US" sz="2300" dirty="0" err="1">
                <a:cs typeface="Calibri" panose="020F0502020204030204" pitchFamily="34" charset="0"/>
              </a:rPr>
              <a:t>berbeda</a:t>
            </a:r>
            <a:r>
              <a:rPr lang="en-US" sz="2300" dirty="0">
                <a:cs typeface="Calibri" panose="020F0502020204030204" pitchFamily="34" charset="0"/>
              </a:rPr>
              <a:t>. </a:t>
            </a:r>
            <a:r>
              <a:rPr lang="en-US" sz="2300" b="1" dirty="0" err="1">
                <a:cs typeface="Calibri" panose="020F0502020204030204" pitchFamily="34" charset="0"/>
              </a:rPr>
              <a:t>Merah</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ungu</a:t>
            </a:r>
            <a:r>
              <a:rPr lang="en-US" sz="2300" b="1" dirty="0">
                <a:cs typeface="Calibri" panose="020F0502020204030204" pitchFamily="34" charset="0"/>
              </a:rPr>
              <a:t> </a:t>
            </a:r>
            <a:r>
              <a:rPr lang="en-US" sz="2300" dirty="0" err="1">
                <a:cs typeface="Calibri" panose="020F0502020204030204" pitchFamily="34" charset="0"/>
              </a:rPr>
              <a:t>sukar</a:t>
            </a:r>
            <a:r>
              <a:rPr lang="en-US" sz="2300" dirty="0">
                <a:cs typeface="Calibri" panose="020F0502020204030204" pitchFamily="34" charset="0"/>
              </a:rPr>
              <a:t> </a:t>
            </a:r>
            <a:r>
              <a:rPr lang="en-US" sz="2300" dirty="0" err="1">
                <a:cs typeface="Calibri" panose="020F0502020204030204" pitchFamily="34" charset="0"/>
              </a:rPr>
              <a:t>dideteksi</a:t>
            </a:r>
            <a:r>
              <a:rPr lang="en-US" sz="2300" dirty="0">
                <a:cs typeface="Calibri" panose="020F0502020204030204" pitchFamily="34" charset="0"/>
              </a:rPr>
              <a:t> </a:t>
            </a:r>
            <a:r>
              <a:rPr lang="en-US" sz="2300" b="1" dirty="0" err="1">
                <a:cs typeface="Calibri" panose="020F0502020204030204" pitchFamily="34" charset="0"/>
              </a:rPr>
              <a:t>dibandingkan</a:t>
            </a:r>
            <a:r>
              <a:rPr lang="en-US" sz="2300" dirty="0">
                <a:cs typeface="Calibri" panose="020F0502020204030204" pitchFamily="34" charset="0"/>
              </a:rPr>
              <a:t> </a:t>
            </a:r>
            <a:r>
              <a:rPr lang="en-US" sz="2300" dirty="0" err="1">
                <a:cs typeface="Calibri" panose="020F0502020204030204" pitchFamily="34" charset="0"/>
              </a:rPr>
              <a:t>dengan</a:t>
            </a:r>
            <a:r>
              <a:rPr lang="en-US" sz="2300" dirty="0">
                <a:cs typeface="Calibri" panose="020F0502020204030204" pitchFamily="34" charset="0"/>
              </a:rPr>
              <a:t> </a:t>
            </a:r>
            <a:r>
              <a:rPr lang="en-US" sz="2300" b="1" dirty="0" err="1">
                <a:cs typeface="Calibri" panose="020F0502020204030204" pitchFamily="34" charset="0"/>
              </a:rPr>
              <a:t>kuning</a:t>
            </a:r>
            <a:r>
              <a:rPr lang="en-US" sz="2300" b="1" dirty="0">
                <a:cs typeface="Calibri" panose="020F0502020204030204" pitchFamily="34" charset="0"/>
              </a:rPr>
              <a:t>, </a:t>
            </a:r>
            <a:r>
              <a:rPr lang="en-US" sz="2300" b="1" dirty="0" err="1">
                <a:cs typeface="Calibri" panose="020F0502020204030204" pitchFamily="34" charset="0"/>
              </a:rPr>
              <a:t>hijau</a:t>
            </a:r>
            <a:r>
              <a:rPr lang="en-US" sz="2300" b="1" dirty="0">
                <a:cs typeface="Calibri" panose="020F0502020204030204" pitchFamily="34" charset="0"/>
              </a:rPr>
              <a:t> </a:t>
            </a:r>
            <a:r>
              <a:rPr lang="en-US" sz="2300" b="1" dirty="0" err="1">
                <a:cs typeface="Calibri" panose="020F0502020204030204" pitchFamily="34" charset="0"/>
              </a:rPr>
              <a:t>atau</a:t>
            </a:r>
            <a:r>
              <a:rPr lang="en-US" sz="2300" b="1" dirty="0">
                <a:cs typeface="Calibri" panose="020F0502020204030204" pitchFamily="34" charset="0"/>
              </a:rPr>
              <a:t> </a:t>
            </a:r>
            <a:r>
              <a:rPr lang="en-US" sz="2300" b="1" dirty="0" err="1">
                <a:cs typeface="Calibri" panose="020F0502020204030204" pitchFamily="34" charset="0"/>
              </a:rPr>
              <a:t>biru</a:t>
            </a:r>
            <a:endParaRPr lang="en-US" sz="2300" b="1" dirty="0">
              <a:cs typeface="Calibri" panose="020F0502020204030204" pitchFamily="34" charset="0"/>
            </a:endParaRPr>
          </a:p>
          <a:p>
            <a:pPr algn="just">
              <a:lnSpc>
                <a:spcPct val="80000"/>
              </a:lnSpc>
              <a:defRPr/>
            </a:pPr>
            <a:r>
              <a:rPr lang="en-US" sz="2300" b="1" dirty="0" err="1">
                <a:cs typeface="Calibri" panose="020F0502020204030204" pitchFamily="34" charset="0"/>
              </a:rPr>
              <a:t>Hindarkan</a:t>
            </a:r>
            <a:r>
              <a:rPr lang="en-US" sz="2300" b="1"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merah</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hijau</a:t>
            </a:r>
            <a:r>
              <a:rPr lang="en-US" sz="2300" b="1" dirty="0">
                <a:cs typeface="Calibri" panose="020F0502020204030204" pitchFamily="34" charset="0"/>
              </a:rPr>
              <a:t> </a:t>
            </a:r>
            <a:r>
              <a:rPr lang="en-US" sz="2300" dirty="0" err="1">
                <a:cs typeface="Calibri" panose="020F0502020204030204" pitchFamily="34" charset="0"/>
              </a:rPr>
              <a:t>dalam</a:t>
            </a:r>
            <a:r>
              <a:rPr lang="en-US" sz="2300" dirty="0">
                <a:cs typeface="Calibri" panose="020F0502020204030204" pitchFamily="34" charset="0"/>
              </a:rPr>
              <a:t> </a:t>
            </a:r>
            <a:r>
              <a:rPr lang="en-US" sz="2300" b="1" dirty="0" err="1">
                <a:cs typeface="Calibri" panose="020F0502020204030204" pitchFamily="34" charset="0"/>
              </a:rPr>
              <a:t>skala</a:t>
            </a:r>
            <a:r>
              <a:rPr lang="en-US" sz="2300" b="1" dirty="0">
                <a:cs typeface="Calibri" panose="020F0502020204030204" pitchFamily="34" charset="0"/>
              </a:rPr>
              <a:t> </a:t>
            </a:r>
            <a:r>
              <a:rPr lang="en-US" sz="2300" b="1" dirty="0" err="1">
                <a:cs typeface="Calibri" panose="020F0502020204030204" pitchFamily="34" charset="0"/>
              </a:rPr>
              <a:t>besar</a:t>
            </a:r>
            <a:r>
              <a:rPr lang="en-US" sz="2300" b="1" dirty="0">
                <a:cs typeface="Calibri" panose="020F0502020204030204" pitchFamily="34" charset="0"/>
              </a:rPr>
              <a:t> </a:t>
            </a:r>
            <a:r>
              <a:rPr lang="en-US" sz="2300" dirty="0" err="1">
                <a:cs typeface="Calibri" panose="020F0502020204030204" pitchFamily="34" charset="0"/>
              </a:rPr>
              <a:t>pada</a:t>
            </a:r>
            <a:r>
              <a:rPr lang="en-US" sz="2300" dirty="0">
                <a:cs typeface="Calibri" panose="020F0502020204030204" pitchFamily="34" charset="0"/>
              </a:rPr>
              <a:t> </a:t>
            </a:r>
            <a:r>
              <a:rPr lang="en-US" sz="2300" b="1" dirty="0" err="1">
                <a:cs typeface="Calibri" panose="020F0502020204030204" pitchFamily="34" charset="0"/>
              </a:rPr>
              <a:t>tempat</a:t>
            </a:r>
            <a:r>
              <a:rPr lang="en-US" sz="2300" b="1" dirty="0">
                <a:cs typeface="Calibri" panose="020F0502020204030204" pitchFamily="34" charset="0"/>
              </a:rPr>
              <a:t> </a:t>
            </a:r>
            <a:r>
              <a:rPr lang="en-US" sz="2300" b="1" dirty="0" err="1">
                <a:cs typeface="Calibri" panose="020F0502020204030204" pitchFamily="34" charset="0"/>
              </a:rPr>
              <a:t>berseberangan</a:t>
            </a:r>
            <a:r>
              <a:rPr lang="en-US" sz="2300" dirty="0">
                <a:cs typeface="Calibri" panose="020F0502020204030204" pitchFamily="34" charset="0"/>
              </a:rPr>
              <a:t>. </a:t>
            </a:r>
            <a:r>
              <a:rPr lang="en-US" sz="2300" dirty="0" err="1">
                <a:cs typeface="Calibri" panose="020F0502020204030204" pitchFamily="34" charset="0"/>
              </a:rPr>
              <a:t>Warna</a:t>
            </a:r>
            <a:r>
              <a:rPr lang="en-US" sz="2300" dirty="0">
                <a:cs typeface="Calibri" panose="020F0502020204030204" pitchFamily="34" charset="0"/>
              </a:rPr>
              <a:t> yang </a:t>
            </a:r>
            <a:r>
              <a:rPr lang="en-US" sz="2300" b="1" dirty="0" err="1">
                <a:cs typeface="Calibri" panose="020F0502020204030204" pitchFamily="34" charset="0"/>
              </a:rPr>
              <a:t>cocok</a:t>
            </a:r>
            <a:r>
              <a:rPr lang="en-US" sz="2300" b="1" dirty="0">
                <a:cs typeface="Calibri" panose="020F0502020204030204" pitchFamily="34" charset="0"/>
              </a:rPr>
              <a:t> </a:t>
            </a:r>
            <a:r>
              <a:rPr lang="en-US" sz="2300" b="1" dirty="0" err="1">
                <a:cs typeface="Calibri" panose="020F0502020204030204" pitchFamily="34" charset="0"/>
              </a:rPr>
              <a:t>adalah</a:t>
            </a:r>
            <a:r>
              <a:rPr lang="en-US" sz="2300" b="1" dirty="0">
                <a:cs typeface="Calibri" panose="020F0502020204030204" pitchFamily="34" charset="0"/>
              </a:rPr>
              <a:t> </a:t>
            </a:r>
            <a:r>
              <a:rPr lang="en-US" sz="2300" b="1" dirty="0" err="1" smtClean="0">
                <a:cs typeface="Calibri" panose="020F0502020204030204" pitchFamily="34" charset="0"/>
              </a:rPr>
              <a:t>biru-kuning</a:t>
            </a:r>
            <a:endParaRPr lang="en-US" sz="2300" b="1" dirty="0">
              <a:cs typeface="Calibri" panose="020F0502020204030204" pitchFamily="34" charset="0"/>
            </a:endParaRPr>
          </a:p>
        </p:txBody>
      </p:sp>
    </p:spTree>
    <p:extLst>
      <p:ext uri="{BB962C8B-B14F-4D97-AF65-F5344CB8AC3E}">
        <p14:creationId xmlns:p14="http://schemas.microsoft.com/office/powerpoint/2010/main" val="1521524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2" name="Content Placeholder 1"/>
          <p:cNvSpPr>
            <a:spLocks noGrp="1"/>
          </p:cNvSpPr>
          <p:nvPr>
            <p:ph idx="1"/>
          </p:nvPr>
        </p:nvSpPr>
        <p:spPr/>
        <p:txBody>
          <a:bodyPr>
            <a:normAutofit fontScale="92500" lnSpcReduction="20000"/>
          </a:bodyPr>
          <a:lstStyle/>
          <a:p>
            <a:pPr>
              <a:lnSpc>
                <a:spcPct val="80000"/>
              </a:lnSpc>
              <a:buFontTx/>
              <a:buNone/>
              <a:defRPr/>
            </a:pPr>
            <a:r>
              <a:rPr lang="en-US" dirty="0" err="1"/>
              <a:t>Aspek</a:t>
            </a:r>
            <a:r>
              <a:rPr lang="en-US" dirty="0"/>
              <a:t> </a:t>
            </a:r>
            <a:r>
              <a:rPr lang="en-US" dirty="0" err="1"/>
              <a:t>psikologis</a:t>
            </a:r>
            <a:r>
              <a:rPr lang="en-US" dirty="0"/>
              <a:t> (</a:t>
            </a:r>
            <a:r>
              <a:rPr lang="en-US" i="1" dirty="0" err="1"/>
              <a:t>lanj</a:t>
            </a:r>
            <a:r>
              <a:rPr lang="en-US" i="1" dirty="0"/>
              <a:t>.</a:t>
            </a:r>
            <a:r>
              <a:rPr lang="en-US" dirty="0"/>
              <a:t>)</a:t>
            </a:r>
          </a:p>
          <a:p>
            <a:pPr algn="just">
              <a:lnSpc>
                <a:spcPct val="80000"/>
              </a:lnSpc>
              <a:defRPr/>
            </a:pPr>
            <a:r>
              <a:rPr lang="en-US" b="1" dirty="0" err="1">
                <a:latin typeface="Calibri" panose="020F0502020204030204" pitchFamily="34" charset="0"/>
                <a:cs typeface="Calibri" panose="020F0502020204030204" pitchFamily="34" charset="0"/>
              </a:rPr>
              <a:t>Warna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berlawanan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yang </a:t>
            </a:r>
            <a:r>
              <a:rPr lang="en-US" b="1" dirty="0" err="1">
                <a:latin typeface="Calibri" panose="020F0502020204030204" pitchFamily="34" charset="0"/>
                <a:cs typeface="Calibri" panose="020F0502020204030204" pitchFamily="34" charset="0"/>
              </a:rPr>
              <a:t>dapat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digunakan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bersama-sama</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mis</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merah-hijau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dan</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biru-kuning</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Kombinasi</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hijau-biru</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memberikan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citra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jelek</a:t>
            </a:r>
            <a:endParaRPr lang="en-US" b="1" dirty="0">
              <a:latin typeface="Calibri" panose="020F0502020204030204" pitchFamily="34" charset="0"/>
              <a:cs typeface="Calibri" panose="020F0502020204030204" pitchFamily="34" charset="0"/>
            </a:endParaRPr>
          </a:p>
          <a:p>
            <a:pPr algn="just">
              <a:lnSpc>
                <a:spcPct val="80000"/>
              </a:lnSpc>
              <a:defRPr/>
            </a:pPr>
            <a:r>
              <a:rPr lang="en-US" b="1" dirty="0" err="1">
                <a:latin typeface="Calibri" panose="020F0502020204030204" pitchFamily="34" charset="0"/>
                <a:cs typeface="Calibri" panose="020F0502020204030204" pitchFamily="34" charset="0"/>
              </a:rPr>
              <a:t>Hindarkan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perubahan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warna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tunggal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untuk</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menolong</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pengguna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dengan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keterbatasan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dalam</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melihat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warna</a:t>
            </a:r>
            <a:endParaRPr lang="en-US" b="1" dirty="0">
              <a:latin typeface="Calibri" panose="020F0502020204030204" pitchFamily="34" charset="0"/>
              <a:cs typeface="Calibri" panose="020F0502020204030204" pitchFamily="34" charset="0"/>
            </a:endParaRPr>
          </a:p>
          <a:p>
            <a:pPr>
              <a:lnSpc>
                <a:spcPct val="80000"/>
              </a:lnSpc>
              <a:buFontTx/>
              <a:buNone/>
              <a:defRPr/>
            </a:pPr>
            <a:endParaRPr lang="en-US" dirty="0"/>
          </a:p>
          <a:p>
            <a:pPr>
              <a:lnSpc>
                <a:spcPct val="80000"/>
              </a:lnSpc>
              <a:buFontTx/>
              <a:buNone/>
              <a:defRPr/>
            </a:pPr>
            <a:r>
              <a:rPr lang="en-US" dirty="0" err="1"/>
              <a:t>Aspek</a:t>
            </a:r>
            <a:r>
              <a:rPr lang="en-US" dirty="0"/>
              <a:t> </a:t>
            </a:r>
            <a:r>
              <a:rPr lang="en-US" dirty="0" err="1"/>
              <a:t>kognitif</a:t>
            </a:r>
            <a:endParaRPr lang="en-US" dirty="0"/>
          </a:p>
          <a:p>
            <a:pPr algn="just">
              <a:lnSpc>
                <a:spcPct val="80000"/>
              </a:lnSpc>
              <a:defRPr/>
            </a:pPr>
            <a:r>
              <a:rPr lang="en-US" b="1" dirty="0" err="1">
                <a:latin typeface="Calibri" panose="020F0502020204030204" pitchFamily="34" charset="0"/>
                <a:cs typeface="Calibri" panose="020F0502020204030204" pitchFamily="34" charset="0"/>
              </a:rPr>
              <a:t>Jangan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menggunakan</a:t>
            </a:r>
            <a:r>
              <a:rPr lang="en-US" b="1" dirty="0">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warna</a:t>
            </a:r>
            <a:r>
              <a:rPr lang="en-US" dirty="0">
                <a:solidFill>
                  <a:srgbClr val="FF0066"/>
                </a:solidFill>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secara</a:t>
            </a:r>
            <a:r>
              <a:rPr lang="en-US" dirty="0">
                <a:solidFill>
                  <a:srgbClr val="FF0066"/>
                </a:solidFill>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berlebihan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Penggunaan</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warna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ditujukan</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untuk</a:t>
            </a:r>
            <a:r>
              <a:rPr lang="en-US" dirty="0">
                <a:latin typeface="Calibri" panose="020F0502020204030204" pitchFamily="34" charset="0"/>
                <a:cs typeface="Calibri" panose="020F0502020204030204" pitchFamily="34" charset="0"/>
              </a:rPr>
              <a:t> </a:t>
            </a:r>
            <a:r>
              <a:rPr lang="en-US" b="1" dirty="0" err="1">
                <a:solidFill>
                  <a:srgbClr val="0070C0"/>
                </a:solidFill>
                <a:latin typeface="Calibri" panose="020F0502020204030204" pitchFamily="34" charset="0"/>
                <a:cs typeface="Calibri" panose="020F0502020204030204" pitchFamily="34" charset="0"/>
              </a:rPr>
              <a:t>menarik</a:t>
            </a:r>
            <a:r>
              <a:rPr lang="en-US" b="1" dirty="0">
                <a:solidFill>
                  <a:srgbClr val="0070C0"/>
                </a:solidFill>
                <a:latin typeface="Calibri" panose="020F0502020204030204" pitchFamily="34" charset="0"/>
                <a:cs typeface="Calibri" panose="020F0502020204030204" pitchFamily="34" charset="0"/>
              </a:rPr>
              <a:t> </a:t>
            </a:r>
            <a:r>
              <a:rPr lang="en-US" b="1" dirty="0" err="1">
                <a:solidFill>
                  <a:srgbClr val="0070C0"/>
                </a:solidFill>
                <a:latin typeface="Calibri" panose="020F0502020204030204" pitchFamily="34" charset="0"/>
                <a:cs typeface="Calibri" panose="020F0502020204030204" pitchFamily="34" charset="0"/>
              </a:rPr>
              <a:t>perhatian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atau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untuk</a:t>
            </a:r>
            <a:r>
              <a:rPr lang="en-US" dirty="0">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pengelompokkan</a:t>
            </a:r>
            <a:r>
              <a:rPr lang="en-US" dirty="0">
                <a:solidFill>
                  <a:srgbClr val="FF0066"/>
                </a:solidFill>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informasi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Manfaat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itu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akan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hilang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jika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warna</a:t>
            </a:r>
            <a:r>
              <a:rPr lang="en-US" dirty="0">
                <a:latin typeface="Calibri" panose="020F0502020204030204" pitchFamily="34" charset="0"/>
                <a:cs typeface="Calibri" panose="020F0502020204030204" pitchFamily="34" charset="0"/>
              </a:rPr>
              <a:t> yang </a:t>
            </a:r>
            <a:r>
              <a:rPr lang="en-US" dirty="0" err="1">
                <a:latin typeface="Calibri" panose="020F0502020204030204" pitchFamily="34" charset="0"/>
                <a:cs typeface="Calibri" panose="020F0502020204030204" pitchFamily="34" charset="0"/>
              </a:rPr>
              <a:t>digunakan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terlalu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banyak</a:t>
            </a:r>
            <a:endParaRPr lang="en-US" dirty="0">
              <a:latin typeface="Calibri" panose="020F0502020204030204" pitchFamily="34" charset="0"/>
              <a:cs typeface="Calibri" panose="020F0502020204030204" pitchFamily="34" charset="0"/>
            </a:endParaRPr>
          </a:p>
          <a:p>
            <a:pPr algn="just">
              <a:lnSpc>
                <a:spcPct val="80000"/>
              </a:lnSpc>
              <a:defRPr/>
            </a:pPr>
            <a:r>
              <a:rPr lang="en-US" dirty="0" err="1">
                <a:latin typeface="Calibri" panose="020F0502020204030204" pitchFamily="34" charset="0"/>
                <a:cs typeface="Calibri" panose="020F0502020204030204" pitchFamily="34" charset="0"/>
              </a:rPr>
              <a:t>Waspadalah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terhadap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manipulasi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warna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secara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tidak</a:t>
            </a:r>
            <a:r>
              <a:rPr lang="en-US" dirty="0">
                <a:latin typeface="Calibri" panose="020F0502020204030204" pitchFamily="34" charset="0"/>
                <a:cs typeface="Calibri" panose="020F0502020204030204" pitchFamily="34" charset="0"/>
              </a:rPr>
              <a:t> linier</a:t>
            </a:r>
          </a:p>
          <a:p>
            <a:pPr algn="just">
              <a:lnSpc>
                <a:spcPct val="80000"/>
              </a:lnSpc>
              <a:defRPr/>
            </a:pPr>
            <a:r>
              <a:rPr lang="en-US" dirty="0" err="1">
                <a:latin typeface="Calibri" panose="020F0502020204030204" pitchFamily="34" charset="0"/>
                <a:cs typeface="Calibri" panose="020F0502020204030204" pitchFamily="34" charset="0"/>
              </a:rPr>
              <a:t>Kelompokkanlah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elemen-elemen</a:t>
            </a:r>
            <a:r>
              <a:rPr lang="en-US" dirty="0">
                <a:latin typeface="Calibri" panose="020F0502020204030204" pitchFamily="34" charset="0"/>
                <a:cs typeface="Calibri" panose="020F0502020204030204" pitchFamily="34" charset="0"/>
              </a:rPr>
              <a:t> yang </a:t>
            </a:r>
            <a:r>
              <a:rPr lang="en-US" dirty="0" err="1">
                <a:latin typeface="Calibri" panose="020F0502020204030204" pitchFamily="34" charset="0"/>
                <a:cs typeface="Calibri" panose="020F0502020204030204" pitchFamily="34" charset="0"/>
              </a:rPr>
              <a:t>saling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berkaitan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warna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latar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belakang</a:t>
            </a:r>
            <a:r>
              <a:rPr lang="en-US" dirty="0">
                <a:latin typeface="Calibri" panose="020F0502020204030204" pitchFamily="34" charset="0"/>
                <a:cs typeface="Calibri" panose="020F0502020204030204" pitchFamily="34" charset="0"/>
              </a:rPr>
              <a:t> yang </a:t>
            </a:r>
            <a:r>
              <a:rPr lang="en-US" dirty="0" err="1" smtClean="0">
                <a:latin typeface="Calibri" panose="020F0502020204030204" pitchFamily="34" charset="0"/>
                <a:cs typeface="Calibri" panose="020F0502020204030204" pitchFamily="34" charset="0"/>
              </a:rPr>
              <a:t>sama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9098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2" name="Content Placeholder 1"/>
          <p:cNvSpPr>
            <a:spLocks noGrp="1"/>
          </p:cNvSpPr>
          <p:nvPr>
            <p:ph idx="1"/>
          </p:nvPr>
        </p:nvSpPr>
        <p:spPr/>
        <p:txBody>
          <a:bodyPr>
            <a:normAutofit/>
          </a:bodyPr>
          <a:lstStyle/>
          <a:p>
            <a:pPr>
              <a:buNone/>
              <a:defRPr/>
            </a:pPr>
            <a:r>
              <a:rPr lang="en-US" dirty="0" err="1"/>
              <a:t>Aspek</a:t>
            </a:r>
            <a:r>
              <a:rPr lang="en-US" dirty="0"/>
              <a:t> </a:t>
            </a:r>
            <a:r>
              <a:rPr lang="en-US" dirty="0" err="1"/>
              <a:t>kognitif</a:t>
            </a:r>
            <a:r>
              <a:rPr lang="en-US" dirty="0"/>
              <a:t> (</a:t>
            </a:r>
            <a:r>
              <a:rPr lang="en-US" i="1" dirty="0" err="1"/>
              <a:t>lanj</a:t>
            </a:r>
            <a:r>
              <a:rPr lang="en-US" i="1" dirty="0"/>
              <a:t>.</a:t>
            </a:r>
            <a:r>
              <a:rPr lang="en-US" dirty="0"/>
              <a:t>)</a:t>
            </a:r>
          </a:p>
          <a:p>
            <a:pPr algn="just">
              <a:lnSpc>
                <a:spcPct val="80000"/>
              </a:lnSpc>
              <a:defRPr/>
            </a:pPr>
            <a:r>
              <a:rPr lang="en-US" b="1" dirty="0" err="1">
                <a:cs typeface="Calibri" panose="020F0502020204030204" pitchFamily="34" charset="0"/>
              </a:rPr>
              <a:t>Warna</a:t>
            </a:r>
            <a:r>
              <a:rPr lang="en-US" b="1" dirty="0">
                <a:cs typeface="Calibri" panose="020F0502020204030204" pitchFamily="34" charset="0"/>
              </a:rPr>
              <a:t> yang </a:t>
            </a:r>
            <a:r>
              <a:rPr lang="en-US" b="1" dirty="0" err="1">
                <a:cs typeface="Calibri" panose="020F0502020204030204" pitchFamily="34" charset="0"/>
              </a:rPr>
              <a:t>sama</a:t>
            </a:r>
            <a:r>
              <a:rPr lang="en-US" b="1" dirty="0">
                <a:cs typeface="Calibri" panose="020F0502020204030204" pitchFamily="34" charset="0"/>
              </a:rPr>
              <a:t> </a:t>
            </a:r>
            <a:r>
              <a:rPr lang="en-US" dirty="0">
                <a:solidFill>
                  <a:srgbClr val="7030A0"/>
                </a:solidFill>
                <a:cs typeface="Calibri" panose="020F0502020204030204" pitchFamily="34" charset="0"/>
              </a:rPr>
              <a:t>“</a:t>
            </a:r>
            <a:r>
              <a:rPr lang="en-US" dirty="0" err="1">
                <a:solidFill>
                  <a:srgbClr val="7030A0"/>
                </a:solidFill>
                <a:cs typeface="Calibri" panose="020F0502020204030204" pitchFamily="34" charset="0"/>
              </a:rPr>
              <a:t>membawa</a:t>
            </a:r>
            <a:r>
              <a:rPr lang="en-US" dirty="0">
                <a:solidFill>
                  <a:srgbClr val="7030A0"/>
                </a:solidFill>
                <a:cs typeface="Calibri" panose="020F0502020204030204" pitchFamily="34" charset="0"/>
              </a:rPr>
              <a:t>” </a:t>
            </a:r>
            <a:r>
              <a:rPr lang="en-US" b="1" dirty="0" err="1">
                <a:cs typeface="Calibri" panose="020F0502020204030204" pitchFamily="34" charset="0"/>
              </a:rPr>
              <a:t>pesan</a:t>
            </a:r>
            <a:r>
              <a:rPr lang="en-US" b="1" dirty="0">
                <a:cs typeface="Calibri" panose="020F0502020204030204" pitchFamily="34" charset="0"/>
              </a:rPr>
              <a:t> yang </a:t>
            </a:r>
            <a:r>
              <a:rPr lang="en-US" b="1" dirty="0" err="1">
                <a:cs typeface="Calibri" panose="020F0502020204030204" pitchFamily="34" charset="0"/>
              </a:rPr>
              <a:t>serupa</a:t>
            </a:r>
            <a:endParaRPr lang="en-US" b="1" dirty="0">
              <a:cs typeface="Calibri" panose="020F0502020204030204" pitchFamily="34" charset="0"/>
            </a:endParaRPr>
          </a:p>
          <a:p>
            <a:pPr algn="just">
              <a:lnSpc>
                <a:spcPct val="80000"/>
              </a:lnSpc>
              <a:defRPr/>
            </a:pPr>
            <a:r>
              <a:rPr lang="en-US" b="1" dirty="0" err="1">
                <a:cs typeface="Calibri" panose="020F0502020204030204" pitchFamily="34" charset="0"/>
              </a:rPr>
              <a:t>Kecerahan</a:t>
            </a:r>
            <a:r>
              <a:rPr lang="en-US" b="1" dirty="0">
                <a:cs typeface="Calibri" panose="020F0502020204030204" pitchFamily="34" charset="0"/>
              </a:rPr>
              <a:t> </a:t>
            </a:r>
            <a:r>
              <a:rPr lang="en-US" b="1" dirty="0" err="1">
                <a:cs typeface="Calibri" panose="020F0502020204030204" pitchFamily="34" charset="0"/>
              </a:rPr>
              <a:t>dan</a:t>
            </a:r>
            <a:r>
              <a:rPr lang="en-US" b="1" dirty="0">
                <a:cs typeface="Calibri" panose="020F0502020204030204" pitchFamily="34" charset="0"/>
              </a:rPr>
              <a:t> </a:t>
            </a:r>
            <a:r>
              <a:rPr lang="en-US" b="1" dirty="0" err="1">
                <a:cs typeface="Calibri" panose="020F0502020204030204" pitchFamily="34" charset="0"/>
              </a:rPr>
              <a:t>saturasi</a:t>
            </a:r>
            <a:r>
              <a:rPr lang="en-US" b="1" dirty="0">
                <a:cs typeface="Calibri" panose="020F0502020204030204" pitchFamily="34" charset="0"/>
              </a:rPr>
              <a:t> </a:t>
            </a:r>
            <a:r>
              <a:rPr lang="en-US" dirty="0" err="1">
                <a:cs typeface="Calibri" panose="020F0502020204030204" pitchFamily="34" charset="0"/>
              </a:rPr>
              <a:t>akan</a:t>
            </a:r>
            <a:r>
              <a:rPr lang="en-US" dirty="0">
                <a:cs typeface="Calibri" panose="020F0502020204030204" pitchFamily="34" charset="0"/>
              </a:rPr>
              <a:t> </a:t>
            </a:r>
            <a:r>
              <a:rPr lang="en-US" b="1" dirty="0" err="1">
                <a:cs typeface="Calibri" panose="020F0502020204030204" pitchFamily="34" charset="0"/>
              </a:rPr>
              <a:t>menarik</a:t>
            </a:r>
            <a:r>
              <a:rPr lang="en-US" b="1" dirty="0">
                <a:cs typeface="Calibri" panose="020F0502020204030204" pitchFamily="34" charset="0"/>
              </a:rPr>
              <a:t> </a:t>
            </a:r>
            <a:r>
              <a:rPr lang="en-US" b="1" dirty="0" err="1">
                <a:cs typeface="Calibri" panose="020F0502020204030204" pitchFamily="34" charset="0"/>
              </a:rPr>
              <a:t>perhatian</a:t>
            </a:r>
            <a:endParaRPr lang="en-US" b="1" dirty="0">
              <a:cs typeface="Calibri" panose="020F0502020204030204" pitchFamily="34" charset="0"/>
            </a:endParaRPr>
          </a:p>
          <a:p>
            <a:pPr algn="just">
              <a:lnSpc>
                <a:spcPct val="80000"/>
              </a:lnSpc>
              <a:defRPr/>
            </a:pPr>
            <a:r>
              <a:rPr lang="en-US" dirty="0" err="1">
                <a:cs typeface="Calibri" panose="020F0502020204030204" pitchFamily="34" charset="0"/>
              </a:rPr>
              <a:t>Urutkan</a:t>
            </a:r>
            <a:r>
              <a:rPr lang="en-US" dirty="0">
                <a:cs typeface="Calibri" panose="020F0502020204030204" pitchFamily="34" charset="0"/>
              </a:rPr>
              <a:t> </a:t>
            </a:r>
            <a:r>
              <a:rPr lang="en-US" dirty="0" err="1">
                <a:cs typeface="Calibri" panose="020F0502020204030204" pitchFamily="34" charset="0"/>
              </a:rPr>
              <a:t>warna</a:t>
            </a:r>
            <a:r>
              <a:rPr lang="en-US" dirty="0">
                <a:cs typeface="Calibri" panose="020F0502020204030204" pitchFamily="34" charset="0"/>
              </a:rPr>
              <a:t> </a:t>
            </a:r>
            <a:r>
              <a:rPr lang="en-US" dirty="0" err="1">
                <a:cs typeface="Calibri" panose="020F0502020204030204" pitchFamily="34" charset="0"/>
              </a:rPr>
              <a:t>sesuai</a:t>
            </a:r>
            <a:r>
              <a:rPr lang="en-US" dirty="0">
                <a:cs typeface="Calibri" panose="020F0502020204030204" pitchFamily="34" charset="0"/>
              </a:rPr>
              <a:t> </a:t>
            </a:r>
            <a:r>
              <a:rPr lang="en-US" dirty="0" err="1">
                <a:cs typeface="Calibri" panose="020F0502020204030204" pitchFamily="34" charset="0"/>
              </a:rPr>
              <a:t>dengan</a:t>
            </a:r>
            <a:r>
              <a:rPr lang="en-US" dirty="0">
                <a:cs typeface="Calibri" panose="020F0502020204030204" pitchFamily="34" charset="0"/>
              </a:rPr>
              <a:t> </a:t>
            </a:r>
            <a:r>
              <a:rPr lang="en-US" dirty="0" err="1">
                <a:cs typeface="Calibri" panose="020F0502020204030204" pitchFamily="34" charset="0"/>
              </a:rPr>
              <a:t>posisi</a:t>
            </a:r>
            <a:r>
              <a:rPr lang="en-US" dirty="0">
                <a:cs typeface="Calibri" panose="020F0502020204030204" pitchFamily="34" charset="0"/>
              </a:rPr>
              <a:t> </a:t>
            </a:r>
            <a:r>
              <a:rPr lang="en-US" dirty="0" err="1">
                <a:cs typeface="Calibri" panose="020F0502020204030204" pitchFamily="34" charset="0"/>
              </a:rPr>
              <a:t>spektralnya</a:t>
            </a:r>
            <a:endParaRPr lang="en-US" dirty="0">
              <a:cs typeface="Calibri" panose="020F0502020204030204" pitchFamily="34" charset="0"/>
            </a:endParaRPr>
          </a:p>
          <a:p>
            <a:pPr algn="just">
              <a:lnSpc>
                <a:spcPct val="80000"/>
              </a:lnSpc>
              <a:defRPr/>
            </a:pPr>
            <a:r>
              <a:rPr lang="en-US" b="1" dirty="0" err="1">
                <a:cs typeface="Calibri" panose="020F0502020204030204" pitchFamily="34" charset="0"/>
              </a:rPr>
              <a:t>Warna</a:t>
            </a:r>
            <a:r>
              <a:rPr lang="en-US" b="1" dirty="0">
                <a:cs typeface="Calibri" panose="020F0502020204030204" pitchFamily="34" charset="0"/>
              </a:rPr>
              <a:t> </a:t>
            </a:r>
            <a:r>
              <a:rPr lang="en-US" b="1" dirty="0" err="1">
                <a:cs typeface="Calibri" panose="020F0502020204030204" pitchFamily="34" charset="0"/>
              </a:rPr>
              <a:t>hangat</a:t>
            </a:r>
            <a:r>
              <a:rPr lang="en-US" b="1" dirty="0">
                <a:cs typeface="Calibri" panose="020F0502020204030204" pitchFamily="34" charset="0"/>
              </a:rPr>
              <a:t> </a:t>
            </a:r>
            <a:r>
              <a:rPr lang="en-US" dirty="0">
                <a:cs typeface="Calibri" panose="020F0502020204030204" pitchFamily="34" charset="0"/>
              </a:rPr>
              <a:t>(</a:t>
            </a:r>
            <a:r>
              <a:rPr lang="en-US" dirty="0" err="1">
                <a:cs typeface="Calibri" panose="020F0502020204030204" pitchFamily="34" charset="0"/>
              </a:rPr>
              <a:t>panjang</a:t>
            </a:r>
            <a:r>
              <a:rPr lang="en-US" dirty="0">
                <a:cs typeface="Calibri" panose="020F0502020204030204" pitchFamily="34" charset="0"/>
              </a:rPr>
              <a:t> </a:t>
            </a:r>
            <a:r>
              <a:rPr lang="en-US" dirty="0" err="1">
                <a:cs typeface="Calibri" panose="020F0502020204030204" pitchFamily="34" charset="0"/>
              </a:rPr>
              <a:t>gelombang</a:t>
            </a:r>
            <a:r>
              <a:rPr lang="en-US" dirty="0">
                <a:cs typeface="Calibri" panose="020F0502020204030204" pitchFamily="34" charset="0"/>
              </a:rPr>
              <a:t> </a:t>
            </a:r>
            <a:r>
              <a:rPr lang="en-US" dirty="0" err="1">
                <a:cs typeface="Calibri" panose="020F0502020204030204" pitchFamily="34" charset="0"/>
              </a:rPr>
              <a:t>besar</a:t>
            </a:r>
            <a:r>
              <a:rPr lang="en-US" dirty="0">
                <a:cs typeface="Calibri" panose="020F0502020204030204" pitchFamily="34" charset="0"/>
              </a:rPr>
              <a:t>) </a:t>
            </a:r>
            <a:r>
              <a:rPr lang="en-US" dirty="0" err="1">
                <a:cs typeface="Calibri" panose="020F0502020204030204" pitchFamily="34" charset="0"/>
              </a:rPr>
              <a:t>dapat</a:t>
            </a:r>
            <a:r>
              <a:rPr lang="en-US" dirty="0">
                <a:cs typeface="Calibri" panose="020F0502020204030204" pitchFamily="34" charset="0"/>
              </a:rPr>
              <a:t> </a:t>
            </a:r>
            <a:r>
              <a:rPr lang="en-US" dirty="0" err="1">
                <a:cs typeface="Calibri" panose="020F0502020204030204" pitchFamily="34" charset="0"/>
              </a:rPr>
              <a:t>digunakan</a:t>
            </a:r>
            <a:r>
              <a:rPr lang="en-US" dirty="0">
                <a:cs typeface="Calibri" panose="020F0502020204030204" pitchFamily="34" charset="0"/>
              </a:rPr>
              <a:t> </a:t>
            </a:r>
            <a:r>
              <a:rPr lang="en-US" dirty="0" err="1">
                <a:cs typeface="Calibri" panose="020F0502020204030204" pitchFamily="34" charset="0"/>
              </a:rPr>
              <a:t>untuk</a:t>
            </a:r>
            <a:r>
              <a:rPr lang="en-US" dirty="0">
                <a:cs typeface="Calibri" panose="020F0502020204030204" pitchFamily="34" charset="0"/>
              </a:rPr>
              <a:t> </a:t>
            </a:r>
            <a:r>
              <a:rPr lang="en-US" dirty="0" err="1">
                <a:cs typeface="Calibri" panose="020F0502020204030204" pitchFamily="34" charset="0"/>
              </a:rPr>
              <a:t>menunjukkan</a:t>
            </a:r>
            <a:r>
              <a:rPr lang="en-US" dirty="0">
                <a:cs typeface="Calibri" panose="020F0502020204030204" pitchFamily="34" charset="0"/>
              </a:rPr>
              <a:t> </a:t>
            </a:r>
            <a:r>
              <a:rPr lang="en-US" b="1" dirty="0" err="1">
                <a:cs typeface="Calibri" panose="020F0502020204030204" pitchFamily="34" charset="0"/>
              </a:rPr>
              <a:t>aras</a:t>
            </a:r>
            <a:r>
              <a:rPr lang="en-US" b="1" dirty="0">
                <a:cs typeface="Calibri" panose="020F0502020204030204" pitchFamily="34" charset="0"/>
              </a:rPr>
              <a:t> </a:t>
            </a:r>
            <a:r>
              <a:rPr lang="en-US" b="1" dirty="0" err="1">
                <a:cs typeface="Calibri" panose="020F0502020204030204" pitchFamily="34" charset="0"/>
              </a:rPr>
              <a:t>tindakan</a:t>
            </a:r>
            <a:r>
              <a:rPr lang="en-US" dirty="0">
                <a:cs typeface="Calibri" panose="020F0502020204030204" pitchFamily="34" charset="0"/>
              </a:rPr>
              <a:t>. </a:t>
            </a:r>
            <a:r>
              <a:rPr lang="en-US" dirty="0" err="1">
                <a:cs typeface="Calibri" panose="020F0502020204030204" pitchFamily="34" charset="0"/>
              </a:rPr>
              <a:t>Biasanya</a:t>
            </a:r>
            <a:r>
              <a:rPr lang="en-US" dirty="0">
                <a:cs typeface="Calibri" panose="020F0502020204030204" pitchFamily="34" charset="0"/>
              </a:rPr>
              <a:t> </a:t>
            </a:r>
            <a:r>
              <a:rPr lang="en-US" b="1" dirty="0" err="1">
                <a:cs typeface="Calibri" panose="020F0502020204030204" pitchFamily="34" charset="0"/>
              </a:rPr>
              <a:t>warna</a:t>
            </a:r>
            <a:r>
              <a:rPr lang="en-US" b="1" dirty="0">
                <a:cs typeface="Calibri" panose="020F0502020204030204" pitchFamily="34" charset="0"/>
              </a:rPr>
              <a:t> yang </a:t>
            </a:r>
            <a:r>
              <a:rPr lang="en-US" b="1" dirty="0" err="1">
                <a:cs typeface="Calibri" panose="020F0502020204030204" pitchFamily="34" charset="0"/>
              </a:rPr>
              <a:t>hangat</a:t>
            </a:r>
            <a:r>
              <a:rPr lang="en-US" b="1" dirty="0">
                <a:cs typeface="Calibri" panose="020F0502020204030204" pitchFamily="34" charset="0"/>
              </a:rPr>
              <a:t> </a:t>
            </a:r>
            <a:r>
              <a:rPr lang="en-US" dirty="0" err="1">
                <a:cs typeface="Calibri" panose="020F0502020204030204" pitchFamily="34" charset="0"/>
              </a:rPr>
              <a:t>digunakan</a:t>
            </a:r>
            <a:r>
              <a:rPr lang="en-US" dirty="0">
                <a:cs typeface="Calibri" panose="020F0502020204030204" pitchFamily="34" charset="0"/>
              </a:rPr>
              <a:t> </a:t>
            </a:r>
            <a:r>
              <a:rPr lang="en-US" dirty="0" err="1">
                <a:cs typeface="Calibri" panose="020F0502020204030204" pitchFamily="34" charset="0"/>
              </a:rPr>
              <a:t>untuk</a:t>
            </a:r>
            <a:r>
              <a:rPr lang="en-US" dirty="0">
                <a:cs typeface="Calibri" panose="020F0502020204030204" pitchFamily="34" charset="0"/>
              </a:rPr>
              <a:t> </a:t>
            </a:r>
            <a:r>
              <a:rPr lang="en-US" b="1" dirty="0" err="1">
                <a:cs typeface="Calibri" panose="020F0502020204030204" pitchFamily="34" charset="0"/>
              </a:rPr>
              <a:t>menunjukkan</a:t>
            </a:r>
            <a:r>
              <a:rPr lang="en-US" b="1" dirty="0">
                <a:cs typeface="Calibri" panose="020F0502020204030204" pitchFamily="34" charset="0"/>
              </a:rPr>
              <a:t> </a:t>
            </a:r>
            <a:r>
              <a:rPr lang="en-US" b="1" dirty="0" err="1">
                <a:cs typeface="Calibri" panose="020F0502020204030204" pitchFamily="34" charset="0"/>
              </a:rPr>
              <a:t>adanya</a:t>
            </a:r>
            <a:r>
              <a:rPr lang="en-US" b="1" dirty="0">
                <a:cs typeface="Calibri" panose="020F0502020204030204" pitchFamily="34" charset="0"/>
              </a:rPr>
              <a:t> </a:t>
            </a:r>
            <a:r>
              <a:rPr lang="en-US" b="1" dirty="0" err="1">
                <a:cs typeface="Calibri" panose="020F0502020204030204" pitchFamily="34" charset="0"/>
              </a:rPr>
              <a:t>tindakan</a:t>
            </a:r>
            <a:r>
              <a:rPr lang="en-US" b="1" dirty="0">
                <a:cs typeface="Calibri" panose="020F0502020204030204" pitchFamily="34" charset="0"/>
              </a:rPr>
              <a:t> </a:t>
            </a:r>
            <a:r>
              <a:rPr lang="en-US" b="1" dirty="0" err="1">
                <a:cs typeface="Calibri" panose="020F0502020204030204" pitchFamily="34" charset="0"/>
              </a:rPr>
              <a:t>atau</a:t>
            </a:r>
            <a:r>
              <a:rPr lang="en-US" b="1" dirty="0">
                <a:cs typeface="Calibri" panose="020F0502020204030204" pitchFamily="34" charset="0"/>
              </a:rPr>
              <a:t> </a:t>
            </a:r>
            <a:r>
              <a:rPr lang="en-US" b="1" dirty="0" err="1">
                <a:cs typeface="Calibri" panose="020F0502020204030204" pitchFamily="34" charset="0"/>
              </a:rPr>
              <a:t>tanggapan</a:t>
            </a:r>
            <a:r>
              <a:rPr lang="en-US" b="1" dirty="0">
                <a:cs typeface="Calibri" panose="020F0502020204030204" pitchFamily="34" charset="0"/>
              </a:rPr>
              <a:t> yang </a:t>
            </a:r>
            <a:r>
              <a:rPr lang="en-US" b="1" dirty="0" err="1">
                <a:cs typeface="Calibri" panose="020F0502020204030204" pitchFamily="34" charset="0"/>
              </a:rPr>
              <a:t>diperlukan</a:t>
            </a:r>
            <a:r>
              <a:rPr lang="en-US" b="1" dirty="0">
                <a:cs typeface="Calibri" panose="020F0502020204030204" pitchFamily="34" charset="0"/>
              </a:rPr>
              <a:t>.</a:t>
            </a:r>
            <a:r>
              <a:rPr lang="en-US" dirty="0">
                <a:cs typeface="Calibri" panose="020F0502020204030204" pitchFamily="34" charset="0"/>
              </a:rPr>
              <a:t> </a:t>
            </a:r>
            <a:r>
              <a:rPr lang="en-US" dirty="0" err="1">
                <a:solidFill>
                  <a:srgbClr val="7030A0"/>
                </a:solidFill>
                <a:cs typeface="Calibri" panose="020F0502020204030204" pitchFamily="34" charset="0"/>
              </a:rPr>
              <a:t>Warna</a:t>
            </a:r>
            <a:r>
              <a:rPr lang="en-US" dirty="0">
                <a:solidFill>
                  <a:srgbClr val="7030A0"/>
                </a:solidFill>
                <a:cs typeface="Calibri" panose="020F0502020204030204" pitchFamily="34" charset="0"/>
              </a:rPr>
              <a:t> yang </a:t>
            </a:r>
            <a:r>
              <a:rPr lang="en-US" dirty="0" err="1">
                <a:solidFill>
                  <a:srgbClr val="7030A0"/>
                </a:solidFill>
                <a:cs typeface="Calibri" panose="020F0502020204030204" pitchFamily="34" charset="0"/>
              </a:rPr>
              <a:t>dingin</a:t>
            </a:r>
            <a:r>
              <a:rPr lang="en-US" dirty="0">
                <a:solidFill>
                  <a:srgbClr val="7030A0"/>
                </a:solidFill>
                <a:cs typeface="Calibri" panose="020F0502020204030204" pitchFamily="34" charset="0"/>
              </a:rPr>
              <a:t> </a:t>
            </a:r>
            <a:r>
              <a:rPr lang="en-US" dirty="0" err="1">
                <a:cs typeface="Calibri" panose="020F0502020204030204" pitchFamily="34" charset="0"/>
              </a:rPr>
              <a:t>dapat</a:t>
            </a:r>
            <a:r>
              <a:rPr lang="en-US" dirty="0">
                <a:cs typeface="Calibri" panose="020F0502020204030204" pitchFamily="34" charset="0"/>
              </a:rPr>
              <a:t> </a:t>
            </a:r>
            <a:r>
              <a:rPr lang="en-US" dirty="0" err="1">
                <a:cs typeface="Calibri" panose="020F0502020204030204" pitchFamily="34" charset="0"/>
              </a:rPr>
              <a:t>dipakai</a:t>
            </a:r>
            <a:r>
              <a:rPr lang="en-US" dirty="0">
                <a:cs typeface="Calibri" panose="020F0502020204030204" pitchFamily="34" charset="0"/>
              </a:rPr>
              <a:t> </a:t>
            </a:r>
            <a:r>
              <a:rPr lang="en-US" dirty="0" err="1">
                <a:cs typeface="Calibri" panose="020F0502020204030204" pitchFamily="34" charset="0"/>
              </a:rPr>
              <a:t>untuk</a:t>
            </a:r>
            <a:r>
              <a:rPr lang="en-US" dirty="0">
                <a:cs typeface="Calibri" panose="020F0502020204030204" pitchFamily="34" charset="0"/>
              </a:rPr>
              <a:t> </a:t>
            </a:r>
            <a:r>
              <a:rPr lang="en-US" b="1" dirty="0" err="1">
                <a:cs typeface="Calibri" panose="020F0502020204030204" pitchFamily="34" charset="0"/>
              </a:rPr>
              <a:t>menunjukkan</a:t>
            </a:r>
            <a:r>
              <a:rPr lang="en-US" b="1" dirty="0">
                <a:cs typeface="Calibri" panose="020F0502020204030204" pitchFamily="34" charset="0"/>
              </a:rPr>
              <a:t> status </a:t>
            </a:r>
            <a:r>
              <a:rPr lang="en-US" b="1" dirty="0" err="1">
                <a:cs typeface="Calibri" panose="020F0502020204030204" pitchFamily="34" charset="0"/>
              </a:rPr>
              <a:t>atau</a:t>
            </a:r>
            <a:r>
              <a:rPr lang="en-US" b="1" dirty="0">
                <a:cs typeface="Calibri" panose="020F0502020204030204" pitchFamily="34" charset="0"/>
              </a:rPr>
              <a:t> </a:t>
            </a:r>
            <a:r>
              <a:rPr lang="en-US" b="1" dirty="0" err="1">
                <a:cs typeface="Calibri" panose="020F0502020204030204" pitchFamily="34" charset="0"/>
              </a:rPr>
              <a:t>informasi</a:t>
            </a:r>
            <a:r>
              <a:rPr lang="en-US" b="1" dirty="0">
                <a:cs typeface="Calibri" panose="020F0502020204030204" pitchFamily="34" charset="0"/>
              </a:rPr>
              <a:t> </a:t>
            </a:r>
            <a:r>
              <a:rPr lang="en-US" b="1" dirty="0" err="1">
                <a:cs typeface="Calibri" panose="020F0502020204030204" pitchFamily="34" charset="0"/>
              </a:rPr>
              <a:t>latar</a:t>
            </a:r>
            <a:r>
              <a:rPr lang="en-US" b="1" dirty="0">
                <a:cs typeface="Calibri" panose="020F0502020204030204" pitchFamily="34" charset="0"/>
              </a:rPr>
              <a:t> </a:t>
            </a:r>
            <a:r>
              <a:rPr lang="en-US" b="1" dirty="0" err="1">
                <a:cs typeface="Calibri" panose="020F0502020204030204" pitchFamily="34" charset="0"/>
              </a:rPr>
              <a:t>belakang</a:t>
            </a:r>
            <a:endParaRPr lang="en-US" b="1" dirty="0">
              <a:cs typeface="Calibri" panose="020F0502020204030204" pitchFamily="34" charset="0"/>
            </a:endParaRPr>
          </a:p>
          <a:p>
            <a:pPr>
              <a:lnSpc>
                <a:spcPct val="80000"/>
              </a:lnSpc>
              <a:buFontTx/>
              <a:buNone/>
              <a:defRPr/>
            </a:pPr>
            <a:endParaRPr lang="en-US" dirty="0">
              <a:cs typeface="Calibri" panose="020F0502020204030204" pitchFamily="34" charset="0"/>
            </a:endParaRPr>
          </a:p>
        </p:txBody>
      </p:sp>
    </p:spTree>
    <p:extLst>
      <p:ext uri="{BB962C8B-B14F-4D97-AF65-F5344CB8AC3E}">
        <p14:creationId xmlns:p14="http://schemas.microsoft.com/office/powerpoint/2010/main" val="3612274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algn="just"/>
            <a:r>
              <a:rPr lang="en-US" sz="3200" dirty="0" err="1"/>
              <a:t>Dalam</a:t>
            </a:r>
            <a:r>
              <a:rPr lang="en-US" sz="3200" dirty="0"/>
              <a:t> </a:t>
            </a:r>
            <a:r>
              <a:rPr lang="en-US" sz="3200" dirty="0" err="1"/>
              <a:t>keseharian</a:t>
            </a:r>
            <a:r>
              <a:rPr lang="en-US" sz="3200" dirty="0"/>
              <a:t>, </a:t>
            </a:r>
            <a:r>
              <a:rPr lang="en-US" sz="3200" dirty="0" err="1"/>
              <a:t>produk-produk</a:t>
            </a:r>
            <a:r>
              <a:rPr lang="en-US" sz="3200" dirty="0"/>
              <a:t> </a:t>
            </a:r>
            <a:br>
              <a:rPr lang="en-US" sz="3200" dirty="0"/>
            </a:br>
            <a:r>
              <a:rPr lang="en-US" sz="3200" dirty="0" err="1"/>
              <a:t>interaktif</a:t>
            </a:r>
            <a:r>
              <a:rPr lang="en-US" sz="3200" dirty="0"/>
              <a:t> : </a:t>
            </a:r>
            <a:r>
              <a:rPr lang="en-US" sz="3200" dirty="0" err="1"/>
              <a:t>handphone</a:t>
            </a:r>
            <a:r>
              <a:rPr lang="en-US" sz="3200" dirty="0"/>
              <a:t>, </a:t>
            </a:r>
            <a:r>
              <a:rPr lang="en-US" sz="3200" dirty="0" err="1"/>
              <a:t>komputer</a:t>
            </a:r>
            <a:r>
              <a:rPr lang="en-US" sz="3200" dirty="0"/>
              <a:t>, </a:t>
            </a:r>
            <a:r>
              <a:rPr lang="en-US" sz="3200" dirty="0" err="1"/>
              <a:t>televisi</a:t>
            </a:r>
            <a:r>
              <a:rPr lang="en-US" sz="3200" dirty="0"/>
              <a:t>, </a:t>
            </a:r>
            <a:r>
              <a:rPr lang="en-US" sz="3200" dirty="0" err="1"/>
              <a:t>mesin</a:t>
            </a:r>
            <a:r>
              <a:rPr lang="en-US" sz="3200" dirty="0"/>
              <a:t> ATM, web, </a:t>
            </a:r>
            <a:r>
              <a:rPr lang="en-US" sz="3200" dirty="0" err="1"/>
              <a:t>mesin</a:t>
            </a:r>
            <a:r>
              <a:rPr lang="en-US" sz="3200" dirty="0"/>
              <a:t> </a:t>
            </a:r>
            <a:r>
              <a:rPr lang="en-US" sz="3200" dirty="0" err="1"/>
              <a:t>fotokopi</a:t>
            </a:r>
            <a:r>
              <a:rPr lang="en-US" sz="3200" dirty="0"/>
              <a:t> </a:t>
            </a:r>
            <a:r>
              <a:rPr lang="en-US" sz="3200" dirty="0" err="1"/>
              <a:t>dan</a:t>
            </a:r>
            <a:r>
              <a:rPr lang="en-US" sz="3200" dirty="0"/>
              <a:t> </a:t>
            </a:r>
            <a:r>
              <a:rPr lang="en-US" sz="3200" dirty="0" err="1"/>
              <a:t>masih</a:t>
            </a:r>
            <a:r>
              <a:rPr lang="en-US" sz="3200" dirty="0"/>
              <a:t/>
            </a:r>
            <a:br>
              <a:rPr lang="en-US" sz="3200" dirty="0"/>
            </a:br>
            <a:r>
              <a:rPr lang="en-US" sz="3200" dirty="0" err="1"/>
              <a:t>banyak</a:t>
            </a:r>
            <a:r>
              <a:rPr lang="en-US" sz="3200" dirty="0"/>
              <a:t> </a:t>
            </a:r>
            <a:r>
              <a:rPr lang="en-US" sz="3200" dirty="0" err="1"/>
              <a:t>lagi</a:t>
            </a:r>
            <a:r>
              <a:rPr lang="en-US" sz="3200" dirty="0"/>
              <a:t>. </a:t>
            </a:r>
          </a:p>
          <a:p>
            <a:pPr algn="just"/>
            <a:r>
              <a:rPr lang="en-US" sz="3200" b="1" dirty="0" err="1"/>
              <a:t>Seberapa</a:t>
            </a:r>
            <a:r>
              <a:rPr lang="en-US" sz="3200" b="1" dirty="0"/>
              <a:t> </a:t>
            </a:r>
            <a:r>
              <a:rPr lang="en-US" sz="3200" b="1" dirty="0" err="1" smtClean="0"/>
              <a:t>bergantungnya</a:t>
            </a:r>
            <a:r>
              <a:rPr lang="id-ID" sz="3200" b="1" dirty="0" smtClean="0"/>
              <a:t> </a:t>
            </a:r>
            <a:r>
              <a:rPr lang="en-US" sz="3200" b="1" dirty="0" err="1" smtClean="0"/>
              <a:t>kita</a:t>
            </a:r>
            <a:r>
              <a:rPr lang="en-US" sz="3200" b="1" dirty="0" smtClean="0"/>
              <a:t> </a:t>
            </a:r>
            <a:r>
              <a:rPr lang="en-US" sz="3200" b="1" dirty="0" err="1" smtClean="0"/>
              <a:t>terhadap</a:t>
            </a:r>
            <a:r>
              <a:rPr lang="id-ID" sz="3200" b="1" dirty="0"/>
              <a:t> </a:t>
            </a:r>
            <a:r>
              <a:rPr lang="en-US" sz="3200" b="1" dirty="0" err="1" smtClean="0"/>
              <a:t>produk</a:t>
            </a:r>
            <a:r>
              <a:rPr lang="en-US" sz="3200" b="1" dirty="0" smtClean="0"/>
              <a:t> </a:t>
            </a:r>
            <a:r>
              <a:rPr lang="en-US" sz="3200" b="1" dirty="0" err="1"/>
              <a:t>produk</a:t>
            </a:r>
            <a:r>
              <a:rPr lang="en-US" sz="3200" b="1" dirty="0"/>
              <a:t> </a:t>
            </a:r>
            <a:r>
              <a:rPr lang="en-US" sz="3200" b="1" dirty="0" err="1" smtClean="0"/>
              <a:t>tersebut</a:t>
            </a:r>
            <a:r>
              <a:rPr lang="en-US" sz="3200" dirty="0" smtClean="0"/>
              <a:t>?</a:t>
            </a:r>
            <a:r>
              <a:rPr lang="id-ID" sz="3200" dirty="0" smtClean="0"/>
              <a:t> </a:t>
            </a:r>
            <a:r>
              <a:rPr lang="en-US" sz="3200" dirty="0" err="1" smtClean="0"/>
              <a:t>Ketika</a:t>
            </a:r>
            <a:r>
              <a:rPr lang="id-ID" sz="3200" dirty="0" smtClean="0"/>
              <a:t> </a:t>
            </a:r>
            <a:r>
              <a:rPr lang="en-US" sz="3200" b="1" dirty="0" err="1" smtClean="0"/>
              <a:t>menggunakannya</a:t>
            </a:r>
            <a:r>
              <a:rPr lang="en-US" sz="3200" dirty="0"/>
              <a:t>, </a:t>
            </a:r>
            <a:r>
              <a:rPr lang="en-US" sz="3200" dirty="0" err="1"/>
              <a:t>pernahkah</a:t>
            </a:r>
            <a:r>
              <a:rPr lang="en-US" sz="3200" dirty="0"/>
              <a:t> </a:t>
            </a:r>
            <a:r>
              <a:rPr lang="en-US" sz="3200" dirty="0" err="1" smtClean="0"/>
              <a:t>kita</a:t>
            </a:r>
            <a:r>
              <a:rPr lang="id-ID" sz="3200" dirty="0" smtClean="0"/>
              <a:t> </a:t>
            </a:r>
            <a:r>
              <a:rPr lang="en-US" sz="3200" dirty="0" err="1" smtClean="0"/>
              <a:t>memikirkan</a:t>
            </a:r>
            <a:r>
              <a:rPr lang="en-US" sz="3200" dirty="0" smtClean="0"/>
              <a:t> </a:t>
            </a:r>
            <a:r>
              <a:rPr lang="en-US" sz="3200" b="1" dirty="0" err="1"/>
              <a:t>aspek</a:t>
            </a:r>
            <a:r>
              <a:rPr lang="en-US" sz="3200" b="1" dirty="0"/>
              <a:t> </a:t>
            </a:r>
            <a:r>
              <a:rPr lang="en-US" sz="3200" b="1" dirty="0" err="1" smtClean="0"/>
              <a:t>kegunaan</a:t>
            </a:r>
            <a:r>
              <a:rPr lang="en-US" sz="3200" dirty="0" smtClean="0"/>
              <a:t>,</a:t>
            </a:r>
            <a:r>
              <a:rPr lang="id-ID" sz="3200" dirty="0" smtClean="0"/>
              <a:t> </a:t>
            </a:r>
            <a:r>
              <a:rPr lang="en-US" sz="3200" b="1" dirty="0" err="1" smtClean="0"/>
              <a:t>kemudahan</a:t>
            </a:r>
            <a:r>
              <a:rPr lang="en-US" sz="3200" b="1" dirty="0"/>
              <a:t>, </a:t>
            </a:r>
            <a:r>
              <a:rPr lang="en-US" sz="3200" b="1" dirty="0" err="1"/>
              <a:t>kenyamanan</a:t>
            </a:r>
            <a:r>
              <a:rPr lang="en-US" sz="3200" dirty="0"/>
              <a:t> </a:t>
            </a:r>
            <a:r>
              <a:rPr lang="en-US" sz="3200" dirty="0" err="1"/>
              <a:t>dan</a:t>
            </a:r>
            <a:r>
              <a:rPr lang="en-US" sz="3200" dirty="0"/>
              <a:t> </a:t>
            </a:r>
            <a:r>
              <a:rPr lang="en-US" sz="3200" b="1" dirty="0" err="1"/>
              <a:t>keamanannya</a:t>
            </a:r>
            <a:r>
              <a:rPr lang="en-US" sz="3200" dirty="0"/>
              <a:t> </a:t>
            </a:r>
            <a:r>
              <a:rPr lang="en-US" sz="3200" dirty="0" smtClean="0"/>
              <a:t>?</a:t>
            </a:r>
            <a:endParaRPr lang="en-US" sz="3200" dirty="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191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4339" name="Content Placeholder 1"/>
          <p:cNvSpPr>
            <a:spLocks noGrp="1"/>
          </p:cNvSpPr>
          <p:nvPr>
            <p:ph idx="1"/>
          </p:nvPr>
        </p:nvSpPr>
        <p:spPr>
          <a:xfrm>
            <a:off x="631825" y="1589088"/>
            <a:ext cx="7883525" cy="4103687"/>
          </a:xfrm>
        </p:spPr>
        <p:txBody>
          <a:bodyPr>
            <a:normAutofit/>
          </a:bodyPr>
          <a:lstStyle/>
          <a:p>
            <a:pPr algn="just" eaLnBrk="1" hangingPunct="1">
              <a:lnSpc>
                <a:spcPct val="100000"/>
              </a:lnSpc>
              <a:spcBef>
                <a:spcPct val="0"/>
              </a:spcBef>
            </a:pPr>
            <a:r>
              <a:rPr lang="en-US" sz="3200" dirty="0" err="1" smtClean="0"/>
              <a:t>Persepsi</a:t>
            </a:r>
            <a:r>
              <a:rPr lang="en-US" sz="3200" dirty="0" smtClean="0"/>
              <a:t> </a:t>
            </a:r>
            <a:r>
              <a:rPr lang="en-US" sz="3200" dirty="0" err="1" smtClean="0"/>
              <a:t>adalah</a:t>
            </a:r>
            <a:r>
              <a:rPr lang="en-US" sz="3200" dirty="0" smtClean="0"/>
              <a:t> </a:t>
            </a:r>
            <a:r>
              <a:rPr lang="en-US" sz="3200" dirty="0" err="1" smtClean="0"/>
              <a:t>suatu</a:t>
            </a:r>
            <a:r>
              <a:rPr lang="en-US" sz="3200" dirty="0" smtClean="0"/>
              <a:t> proses </a:t>
            </a:r>
            <a:r>
              <a:rPr lang="en-US" sz="3200" dirty="0" err="1" smtClean="0"/>
              <a:t>pengalaman</a:t>
            </a:r>
            <a:r>
              <a:rPr lang="en-US" sz="3200" dirty="0" smtClean="0"/>
              <a:t> </a:t>
            </a:r>
            <a:r>
              <a:rPr lang="en-US" sz="3200" dirty="0" err="1" smtClean="0"/>
              <a:t>seeorang</a:t>
            </a:r>
            <a:r>
              <a:rPr lang="en-US" sz="3200" dirty="0" smtClean="0"/>
              <a:t> </a:t>
            </a:r>
            <a:r>
              <a:rPr lang="en-US" sz="3200" dirty="0" err="1" smtClean="0"/>
              <a:t>dalam</a:t>
            </a:r>
            <a:r>
              <a:rPr lang="en-US" sz="3200" dirty="0" smtClean="0"/>
              <a:t> </a:t>
            </a:r>
            <a:r>
              <a:rPr lang="en-US" sz="3200" dirty="0" err="1" smtClean="0"/>
              <a:t>menggunakan</a:t>
            </a:r>
            <a:r>
              <a:rPr lang="en-US" sz="3200" dirty="0" smtClean="0"/>
              <a:t> </a:t>
            </a:r>
            <a:r>
              <a:rPr lang="en-US" sz="3200" dirty="0" err="1" smtClean="0"/>
              <a:t>indera</a:t>
            </a:r>
            <a:r>
              <a:rPr lang="en-US" sz="3200" dirty="0" smtClean="0"/>
              <a:t>.</a:t>
            </a:r>
          </a:p>
          <a:p>
            <a:pPr algn="just" eaLnBrk="1" hangingPunct="1">
              <a:lnSpc>
                <a:spcPct val="100000"/>
              </a:lnSpc>
              <a:spcBef>
                <a:spcPct val="0"/>
              </a:spcBef>
            </a:pPr>
            <a:r>
              <a:rPr lang="en-US" sz="3200" dirty="0" err="1" smtClean="0"/>
              <a:t>Warna</a:t>
            </a:r>
            <a:r>
              <a:rPr lang="en-US" sz="3200" dirty="0" smtClean="0"/>
              <a:t> </a:t>
            </a:r>
            <a:r>
              <a:rPr lang="en-US" sz="3200" dirty="0" err="1" smtClean="0"/>
              <a:t>dpat</a:t>
            </a:r>
            <a:r>
              <a:rPr lang="en-US" sz="3200" dirty="0" smtClean="0"/>
              <a:t> </a:t>
            </a:r>
            <a:r>
              <a:rPr lang="en-US" sz="3200" dirty="0" err="1" smtClean="0"/>
              <a:t>meningkatkan</a:t>
            </a:r>
            <a:r>
              <a:rPr lang="en-US" sz="3200" dirty="0" smtClean="0"/>
              <a:t> </a:t>
            </a:r>
            <a:r>
              <a:rPr lang="en-US" sz="3200" dirty="0" err="1" smtClean="0"/>
              <a:t>interaksi</a:t>
            </a:r>
            <a:r>
              <a:rPr lang="en-US" sz="3200" dirty="0" smtClean="0"/>
              <a:t> </a:t>
            </a:r>
            <a:r>
              <a:rPr lang="en-US" sz="3200" dirty="0" err="1" smtClean="0"/>
              <a:t>manusia</a:t>
            </a:r>
            <a:r>
              <a:rPr lang="en-US" sz="3200" dirty="0" smtClean="0"/>
              <a:t> </a:t>
            </a:r>
            <a:r>
              <a:rPr lang="en-US" sz="3200" dirty="0" err="1" smtClean="0"/>
              <a:t>dengan</a:t>
            </a:r>
            <a:r>
              <a:rPr lang="en-US" sz="3200" dirty="0" smtClean="0"/>
              <a:t> </a:t>
            </a:r>
            <a:r>
              <a:rPr lang="en-US" sz="3200" dirty="0" err="1" smtClean="0"/>
              <a:t>komputer</a:t>
            </a:r>
            <a:r>
              <a:rPr lang="en-US" sz="3200" dirty="0" smtClean="0"/>
              <a:t> </a:t>
            </a:r>
            <a:r>
              <a:rPr lang="en-US" sz="3200" dirty="0" err="1" smtClean="0"/>
              <a:t>jika</a:t>
            </a:r>
            <a:r>
              <a:rPr lang="en-US" sz="3200" dirty="0" smtClean="0"/>
              <a:t> </a:t>
            </a:r>
            <a:r>
              <a:rPr lang="en-US" sz="3200" dirty="0" err="1" smtClean="0"/>
              <a:t>implementasinya</a:t>
            </a:r>
            <a:r>
              <a:rPr lang="en-US" sz="3200" dirty="0" smtClean="0"/>
              <a:t> </a:t>
            </a:r>
            <a:r>
              <a:rPr lang="en-US" sz="3200" dirty="0" err="1" smtClean="0"/>
              <a:t>mengikuti</a:t>
            </a:r>
            <a:r>
              <a:rPr lang="en-US" sz="3200" dirty="0" smtClean="0"/>
              <a:t> </a:t>
            </a:r>
            <a:r>
              <a:rPr lang="en-US" sz="3200" dirty="0" err="1" smtClean="0"/>
              <a:t>prinsip</a:t>
            </a:r>
            <a:r>
              <a:rPr lang="en-US" sz="3200" dirty="0" smtClean="0"/>
              <a:t> </a:t>
            </a:r>
            <a:r>
              <a:rPr lang="en-US" sz="3200" dirty="0" err="1" smtClean="0"/>
              <a:t>dasar</a:t>
            </a:r>
            <a:r>
              <a:rPr lang="en-US" sz="3200" dirty="0" smtClean="0"/>
              <a:t> </a:t>
            </a:r>
            <a:r>
              <a:rPr lang="en-US" sz="3200" dirty="0" err="1" smtClean="0"/>
              <a:t>penglihatan</a:t>
            </a:r>
            <a:r>
              <a:rPr lang="en-US" sz="3200" dirty="0" smtClean="0"/>
              <a:t> </a:t>
            </a:r>
            <a:r>
              <a:rPr lang="en-US" sz="3200" dirty="0" err="1" smtClean="0"/>
              <a:t>manusia</a:t>
            </a:r>
            <a:r>
              <a:rPr lang="en-US" sz="3200" dirty="0" smtClean="0"/>
              <a:t>. </a:t>
            </a:r>
          </a:p>
        </p:txBody>
      </p:sp>
    </p:spTree>
    <p:extLst>
      <p:ext uri="{BB962C8B-B14F-4D97-AF65-F5344CB8AC3E}">
        <p14:creationId xmlns:p14="http://schemas.microsoft.com/office/powerpoint/2010/main" val="1147864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5363" name="Content Placeholder 1"/>
          <p:cNvSpPr>
            <a:spLocks noGrp="1"/>
          </p:cNvSpPr>
          <p:nvPr>
            <p:ph idx="1"/>
          </p:nvPr>
        </p:nvSpPr>
        <p:spPr>
          <a:xfrm>
            <a:off x="631825" y="1589088"/>
            <a:ext cx="7883525" cy="4103687"/>
          </a:xfrm>
        </p:spPr>
        <p:txBody>
          <a:bodyPr/>
          <a:lstStyle/>
          <a:p>
            <a:pPr algn="just" eaLnBrk="1" hangingPunct="1">
              <a:lnSpc>
                <a:spcPct val="100000"/>
              </a:lnSpc>
              <a:spcBef>
                <a:spcPct val="0"/>
              </a:spcBef>
            </a:pPr>
            <a:r>
              <a:rPr lang="en-US" sz="2400" smtClean="0"/>
              <a:t>Kombinasi warna yang baik</a:t>
            </a:r>
            <a:endParaRPr lang="id-ID" sz="2200" b="1" smtClean="0"/>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t="1608"/>
          <a:stretch>
            <a:fillRect/>
          </a:stretch>
        </p:blipFill>
        <p:spPr bwMode="auto">
          <a:xfrm>
            <a:off x="896938" y="2074863"/>
            <a:ext cx="71882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4055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6387" name="Content Placeholder 1"/>
          <p:cNvSpPr>
            <a:spLocks noGrp="1"/>
          </p:cNvSpPr>
          <p:nvPr>
            <p:ph idx="1"/>
          </p:nvPr>
        </p:nvSpPr>
        <p:spPr>
          <a:xfrm>
            <a:off x="631825" y="1589088"/>
            <a:ext cx="7883525" cy="4103687"/>
          </a:xfrm>
        </p:spPr>
        <p:txBody>
          <a:bodyPr/>
          <a:lstStyle/>
          <a:p>
            <a:pPr algn="just" eaLnBrk="1" hangingPunct="1">
              <a:lnSpc>
                <a:spcPct val="100000"/>
              </a:lnSpc>
              <a:spcBef>
                <a:spcPct val="0"/>
              </a:spcBef>
            </a:pPr>
            <a:r>
              <a:rPr lang="en-US" sz="2400" smtClean="0"/>
              <a:t>Kombinasi warna yang Kurang baik</a:t>
            </a:r>
            <a:endParaRPr lang="id-ID" sz="2200" b="1" smtClean="0"/>
          </a:p>
        </p:txBody>
      </p:sp>
      <p:pic>
        <p:nvPicPr>
          <p:cNvPr id="16388" name="Picture 2"/>
          <p:cNvPicPr>
            <a:picLocks noChangeAspect="1"/>
          </p:cNvPicPr>
          <p:nvPr/>
        </p:nvPicPr>
        <p:blipFill>
          <a:blip r:embed="rId2">
            <a:extLst>
              <a:ext uri="{28A0092B-C50C-407E-A947-70E740481C1C}">
                <a14:useLocalDpi xmlns:a14="http://schemas.microsoft.com/office/drawing/2010/main" val="0"/>
              </a:ext>
            </a:extLst>
          </a:blip>
          <a:srcRect l="719" t="10130" r="629" b="6209"/>
          <a:stretch>
            <a:fillRect/>
          </a:stretch>
        </p:blipFill>
        <p:spPr bwMode="auto">
          <a:xfrm>
            <a:off x="655638" y="2368550"/>
            <a:ext cx="798036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
          <p:cNvPicPr>
            <a:picLocks noChangeAspect="1"/>
          </p:cNvPicPr>
          <p:nvPr/>
        </p:nvPicPr>
        <p:blipFill>
          <a:blip r:embed="rId3">
            <a:extLst>
              <a:ext uri="{28A0092B-C50C-407E-A947-70E740481C1C}">
                <a14:useLocalDpi xmlns:a14="http://schemas.microsoft.com/office/drawing/2010/main" val="0"/>
              </a:ext>
            </a:extLst>
          </a:blip>
          <a:srcRect l="648" t="4649"/>
          <a:stretch>
            <a:fillRect/>
          </a:stretch>
        </p:blipFill>
        <p:spPr bwMode="auto">
          <a:xfrm>
            <a:off x="655638" y="3395663"/>
            <a:ext cx="7980362"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4317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7411" name="Content Placeholder 1"/>
          <p:cNvSpPr>
            <a:spLocks noGrp="1"/>
          </p:cNvSpPr>
          <p:nvPr>
            <p:ph idx="1"/>
          </p:nvPr>
        </p:nvSpPr>
        <p:spPr>
          <a:xfrm>
            <a:off x="628650" y="1911350"/>
            <a:ext cx="7883525" cy="4103688"/>
          </a:xfrm>
        </p:spPr>
        <p:txBody>
          <a:bodyPr>
            <a:normAutofit fontScale="92500" lnSpcReduction="10000"/>
          </a:bodyPr>
          <a:lstStyle/>
          <a:p>
            <a:pPr algn="just" eaLnBrk="1" hangingPunct="1">
              <a:lnSpc>
                <a:spcPct val="100000"/>
              </a:lnSpc>
              <a:spcBef>
                <a:spcPts val="600"/>
              </a:spcBef>
            </a:pPr>
            <a:r>
              <a:rPr lang="en-US" smtClean="0"/>
              <a:t>Beberapa hal yang perlu diperhatikan dalam pemberian warna yaitu : </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Hindari penempatan warna merah</a:t>
            </a:r>
            <a:r>
              <a:rPr lang="en-US" smtClean="0"/>
              <a:t> dan </a:t>
            </a:r>
            <a:r>
              <a:rPr lang="en-US" b="1" smtClean="0"/>
              <a:t>hijau</a:t>
            </a:r>
            <a:r>
              <a:rPr lang="en-US" smtClean="0"/>
              <a:t> </a:t>
            </a:r>
            <a:r>
              <a:rPr lang="en-US" b="1" smtClean="0"/>
              <a:t>secara</a:t>
            </a:r>
            <a:r>
              <a:rPr lang="en-US" smtClean="0"/>
              <a:t> </a:t>
            </a:r>
            <a:r>
              <a:rPr lang="en-US" b="1" smtClean="0"/>
              <a:t>sembarangan</a:t>
            </a:r>
            <a:r>
              <a:rPr lang="en-US" smtClean="0"/>
              <a:t>.</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Hindari</a:t>
            </a:r>
            <a:r>
              <a:rPr lang="en-US" smtClean="0"/>
              <a:t> </a:t>
            </a:r>
            <a:r>
              <a:rPr lang="en-US" b="1" smtClean="0"/>
              <a:t>penggunaan biru murni</a:t>
            </a:r>
            <a:r>
              <a:rPr lang="en-US" smtClean="0"/>
              <a:t> untuk </a:t>
            </a:r>
            <a:r>
              <a:rPr lang="en-US" b="1" smtClean="0"/>
              <a:t>teks</a:t>
            </a:r>
            <a:r>
              <a:rPr lang="en-US" smtClean="0"/>
              <a:t>, </a:t>
            </a:r>
            <a:r>
              <a:rPr lang="en-US" b="1" smtClean="0"/>
              <a:t>garis tipis</a:t>
            </a:r>
            <a:r>
              <a:rPr lang="en-US" smtClean="0"/>
              <a:t> dan </a:t>
            </a:r>
            <a:r>
              <a:rPr lang="en-US" b="1" smtClean="0"/>
              <a:t>bentuk</a:t>
            </a:r>
            <a:r>
              <a:rPr lang="en-US" smtClean="0"/>
              <a:t> </a:t>
            </a:r>
            <a:r>
              <a:rPr lang="en-US" b="1" smtClean="0"/>
              <a:t>yang kecil</a:t>
            </a:r>
            <a:r>
              <a:rPr lang="en-US" smtClean="0"/>
              <a:t> karena </a:t>
            </a:r>
            <a:r>
              <a:rPr lang="en-US" b="1" smtClean="0"/>
              <a:t>mata tidak diset </a:t>
            </a:r>
            <a:r>
              <a:rPr lang="en-US" smtClean="0"/>
              <a:t>untuk </a:t>
            </a:r>
            <a:r>
              <a:rPr lang="en-US" b="1" smtClean="0"/>
              <a:t>rangsangan yang terinci</a:t>
            </a:r>
            <a:r>
              <a:rPr lang="en-US" smtClean="0"/>
              <a:t>.</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Hindari</a:t>
            </a:r>
            <a:r>
              <a:rPr lang="en-US" smtClean="0"/>
              <a:t> </a:t>
            </a:r>
            <a:r>
              <a:rPr lang="en-US" b="1" smtClean="0"/>
              <a:t>penggunaan warna</a:t>
            </a:r>
            <a:r>
              <a:rPr lang="en-US" smtClean="0"/>
              <a:t> yang </a:t>
            </a:r>
            <a:r>
              <a:rPr lang="en-US" b="1" smtClean="0"/>
              <a:t>berlebihan</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Kelompokkan elemen-elemen</a:t>
            </a:r>
            <a:r>
              <a:rPr lang="en-US" smtClean="0"/>
              <a:t> yang </a:t>
            </a:r>
            <a:r>
              <a:rPr lang="en-US" b="1" smtClean="0"/>
              <a:t>saling berkaitan </a:t>
            </a:r>
            <a:r>
              <a:rPr lang="en-US" smtClean="0"/>
              <a:t>dengan </a:t>
            </a:r>
            <a:r>
              <a:rPr lang="en-US" b="1" smtClean="0"/>
              <a:t>latar belakang yang sama</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Urutkan warna </a:t>
            </a:r>
            <a:r>
              <a:rPr lang="en-US" smtClean="0"/>
              <a:t>sesuai dengan </a:t>
            </a:r>
            <a:r>
              <a:rPr lang="en-US" b="1" smtClean="0"/>
              <a:t>posisi spektralnya</a:t>
            </a:r>
            <a:endParaRPr lang="id-ID" sz="2000" b="1" smtClean="0"/>
          </a:p>
        </p:txBody>
      </p:sp>
    </p:spTree>
    <p:extLst>
      <p:ext uri="{BB962C8B-B14F-4D97-AF65-F5344CB8AC3E}">
        <p14:creationId xmlns:p14="http://schemas.microsoft.com/office/powerpoint/2010/main" val="36837304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just" eaLnBrk="1" hangingPunct="1"/>
            <a:r>
              <a:rPr lang="en-US" b="1" smtClean="0"/>
              <a:t>Pendengaran</a:t>
            </a:r>
            <a:endParaRPr lang="en-US" sz="3600" smtClean="0"/>
          </a:p>
        </p:txBody>
      </p:sp>
      <p:sp>
        <p:nvSpPr>
          <p:cNvPr id="18435" name="Content Placeholder 1"/>
          <p:cNvSpPr>
            <a:spLocks noGrp="1"/>
          </p:cNvSpPr>
          <p:nvPr>
            <p:ph idx="1"/>
          </p:nvPr>
        </p:nvSpPr>
        <p:spPr>
          <a:xfrm>
            <a:off x="565150" y="2054225"/>
            <a:ext cx="8013700" cy="4105275"/>
          </a:xfrm>
        </p:spPr>
        <p:txBody>
          <a:bodyPr>
            <a:normAutofit lnSpcReduction="10000"/>
          </a:bodyPr>
          <a:lstStyle/>
          <a:p>
            <a:pPr algn="just" eaLnBrk="1" hangingPunct="1">
              <a:lnSpc>
                <a:spcPct val="100000"/>
              </a:lnSpc>
              <a:spcBef>
                <a:spcPts val="600"/>
              </a:spcBef>
            </a:pPr>
            <a:r>
              <a:rPr lang="en-US" sz="2400" b="1" smtClean="0"/>
              <a:t>Pendengaran</a:t>
            </a:r>
            <a:r>
              <a:rPr lang="en-US" sz="2400" smtClean="0"/>
              <a:t> </a:t>
            </a:r>
            <a:r>
              <a:rPr lang="en-US" sz="2400" b="1" smtClean="0"/>
              <a:t>manusia</a:t>
            </a:r>
            <a:r>
              <a:rPr lang="en-US" sz="2400" smtClean="0"/>
              <a:t> dapat </a:t>
            </a:r>
            <a:r>
              <a:rPr lang="en-US" sz="2400" b="1" smtClean="0"/>
              <a:t>merespon frekuensi </a:t>
            </a:r>
            <a:r>
              <a:rPr lang="en-US" sz="2400" smtClean="0"/>
              <a:t>dengan </a:t>
            </a:r>
            <a:r>
              <a:rPr lang="en-US" sz="2400" b="1" smtClean="0"/>
              <a:t>rentang 20-20.000 Hz. </a:t>
            </a:r>
          </a:p>
          <a:p>
            <a:pPr algn="just" eaLnBrk="1" hangingPunct="1">
              <a:lnSpc>
                <a:spcPct val="100000"/>
              </a:lnSpc>
              <a:spcBef>
                <a:spcPts val="600"/>
              </a:spcBef>
            </a:pPr>
            <a:r>
              <a:rPr lang="en-US" sz="2400" b="1" smtClean="0"/>
              <a:t>Suara manusia sensitif </a:t>
            </a:r>
            <a:r>
              <a:rPr lang="en-US" sz="2400" smtClean="0"/>
              <a:t>pada </a:t>
            </a:r>
            <a:r>
              <a:rPr lang="en-US" sz="2400" b="1" smtClean="0"/>
              <a:t>rentang 1000-4000 Hz.</a:t>
            </a:r>
          </a:p>
          <a:p>
            <a:pPr algn="just" eaLnBrk="1" hangingPunct="1">
              <a:lnSpc>
                <a:spcPct val="100000"/>
              </a:lnSpc>
              <a:spcBef>
                <a:spcPts val="600"/>
              </a:spcBef>
            </a:pPr>
            <a:r>
              <a:rPr lang="en-US" sz="2400" b="1" smtClean="0"/>
              <a:t>Selain frekuensi</a:t>
            </a:r>
            <a:r>
              <a:rPr lang="en-US" sz="2400" smtClean="0"/>
              <a:t>, </a:t>
            </a:r>
            <a:r>
              <a:rPr lang="en-US" sz="2400" b="1" smtClean="0"/>
              <a:t>pendengaran manusia </a:t>
            </a:r>
            <a:r>
              <a:rPr lang="en-US" sz="2400" smtClean="0"/>
              <a:t>di</a:t>
            </a:r>
            <a:r>
              <a:rPr lang="en-US" sz="2400" b="1" smtClean="0"/>
              <a:t>pengaruhi</a:t>
            </a:r>
            <a:r>
              <a:rPr lang="en-US" sz="2400" smtClean="0"/>
              <a:t> juga </a:t>
            </a:r>
            <a:r>
              <a:rPr lang="en-US" sz="2400" b="1" smtClean="0"/>
              <a:t>oleh kebisingan (loudness). </a:t>
            </a:r>
          </a:p>
          <a:p>
            <a:pPr algn="just" eaLnBrk="1" hangingPunct="1">
              <a:lnSpc>
                <a:spcPct val="100000"/>
              </a:lnSpc>
              <a:spcBef>
                <a:spcPts val="600"/>
              </a:spcBef>
            </a:pPr>
            <a:r>
              <a:rPr lang="en-US" sz="2400" b="1" smtClean="0"/>
              <a:t>Kebisingan</a:t>
            </a:r>
            <a:r>
              <a:rPr lang="en-US" sz="2400" smtClean="0"/>
              <a:t> dinyatakan dengan </a:t>
            </a:r>
            <a:r>
              <a:rPr lang="en-US" sz="2400" b="1" smtClean="0"/>
              <a:t>desibel (dB).</a:t>
            </a:r>
          </a:p>
          <a:p>
            <a:pPr algn="just" eaLnBrk="1" hangingPunct="1">
              <a:lnSpc>
                <a:spcPct val="100000"/>
              </a:lnSpc>
              <a:spcBef>
                <a:spcPts val="600"/>
              </a:spcBef>
            </a:pPr>
            <a:r>
              <a:rPr lang="en-US" sz="2400" b="1" smtClean="0"/>
              <a:t>Percakapan</a:t>
            </a:r>
            <a:r>
              <a:rPr lang="en-US" sz="2400" smtClean="0"/>
              <a:t> mempunyai </a:t>
            </a:r>
            <a:r>
              <a:rPr lang="en-US" sz="2400" b="1" smtClean="0"/>
              <a:t>tingkat kebisingan 50-70 dB.</a:t>
            </a:r>
            <a:r>
              <a:rPr lang="en-US" sz="2400" smtClean="0"/>
              <a:t> </a:t>
            </a:r>
          </a:p>
          <a:p>
            <a:pPr algn="just" eaLnBrk="1" hangingPunct="1">
              <a:lnSpc>
                <a:spcPct val="100000"/>
              </a:lnSpc>
              <a:spcBef>
                <a:spcPts val="600"/>
              </a:spcBef>
            </a:pPr>
            <a:r>
              <a:rPr lang="en-US" sz="2400" b="1" smtClean="0"/>
              <a:t>Kerusakan telinga </a:t>
            </a:r>
            <a:r>
              <a:rPr lang="en-US" sz="2400" smtClean="0"/>
              <a:t>dapat </a:t>
            </a:r>
            <a:r>
              <a:rPr lang="en-US" sz="2400" b="1" smtClean="0"/>
              <a:t>terjadi</a:t>
            </a:r>
            <a:r>
              <a:rPr lang="en-US" sz="2400" smtClean="0"/>
              <a:t> jika </a:t>
            </a:r>
            <a:r>
              <a:rPr lang="en-US" sz="2400" b="1" smtClean="0"/>
              <a:t>mendengar kebisingan lebih dari 140 dB </a:t>
            </a:r>
            <a:r>
              <a:rPr lang="en-US" sz="2400" smtClean="0"/>
              <a:t>dan </a:t>
            </a:r>
            <a:r>
              <a:rPr lang="en-US" sz="2400" b="1" smtClean="0"/>
              <a:t>kurang sensitif </a:t>
            </a:r>
            <a:r>
              <a:rPr lang="en-US" sz="2400" smtClean="0"/>
              <a:t>dengan </a:t>
            </a:r>
            <a:r>
              <a:rPr lang="en-US" sz="2400" b="1" smtClean="0"/>
              <a:t>tingkat kebisingan kurang dari 20 dB.</a:t>
            </a:r>
            <a:endParaRPr lang="id-ID" sz="2400" b="1" smtClean="0"/>
          </a:p>
        </p:txBody>
      </p:sp>
    </p:spTree>
    <p:extLst>
      <p:ext uri="{BB962C8B-B14F-4D97-AF65-F5344CB8AC3E}">
        <p14:creationId xmlns:p14="http://schemas.microsoft.com/office/powerpoint/2010/main" val="19253812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just" eaLnBrk="1" hangingPunct="1"/>
            <a:r>
              <a:rPr lang="en-US" b="1" smtClean="0"/>
              <a:t>Sentuhan</a:t>
            </a:r>
            <a:endParaRPr lang="en-US" sz="3600" smtClean="0"/>
          </a:p>
        </p:txBody>
      </p:sp>
      <p:sp>
        <p:nvSpPr>
          <p:cNvPr id="19459" name="Content Placeholder 1"/>
          <p:cNvSpPr>
            <a:spLocks noGrp="1"/>
          </p:cNvSpPr>
          <p:nvPr>
            <p:ph idx="1"/>
          </p:nvPr>
        </p:nvSpPr>
        <p:spPr>
          <a:xfrm>
            <a:off x="565150" y="1868488"/>
            <a:ext cx="8013700" cy="4103687"/>
          </a:xfrm>
        </p:spPr>
        <p:txBody>
          <a:bodyPr/>
          <a:lstStyle/>
          <a:p>
            <a:pPr algn="just" eaLnBrk="1" hangingPunct="1">
              <a:lnSpc>
                <a:spcPct val="100000"/>
              </a:lnSpc>
              <a:spcBef>
                <a:spcPts val="600"/>
              </a:spcBef>
            </a:pPr>
            <a:r>
              <a:rPr lang="en-US" b="1" smtClean="0"/>
              <a:t>Sentuhan (peraba) jarang</a:t>
            </a:r>
            <a:r>
              <a:rPr lang="en-US" smtClean="0"/>
              <a:t> dipakai pada </a:t>
            </a:r>
            <a:r>
              <a:rPr lang="en-US" b="1" smtClean="0"/>
              <a:t>desain interaksi manusia dengan system</a:t>
            </a:r>
            <a:r>
              <a:rPr lang="en-US" smtClean="0"/>
              <a:t>.</a:t>
            </a:r>
          </a:p>
          <a:p>
            <a:pPr algn="just" eaLnBrk="1" hangingPunct="1">
              <a:lnSpc>
                <a:spcPct val="100000"/>
              </a:lnSpc>
              <a:spcBef>
                <a:spcPts val="600"/>
              </a:spcBef>
            </a:pPr>
            <a:r>
              <a:rPr lang="en-US" b="1" smtClean="0"/>
              <a:t>Sensitifitas sentuhan </a:t>
            </a:r>
            <a:r>
              <a:rPr lang="en-US" smtClean="0"/>
              <a:t>lebih </a:t>
            </a:r>
            <a:r>
              <a:rPr lang="en-US" b="1" smtClean="0"/>
              <a:t>dikaitkan</a:t>
            </a:r>
            <a:r>
              <a:rPr lang="en-US" smtClean="0"/>
              <a:t> dengan </a:t>
            </a:r>
            <a:r>
              <a:rPr lang="en-US" b="1" smtClean="0"/>
              <a:t>aspek ergonomis dalam sebuah sistem</a:t>
            </a:r>
            <a:r>
              <a:rPr lang="en-US" smtClean="0"/>
              <a:t>.</a:t>
            </a:r>
          </a:p>
          <a:p>
            <a:pPr algn="just" eaLnBrk="1" hangingPunct="1">
              <a:lnSpc>
                <a:spcPct val="100000"/>
              </a:lnSpc>
              <a:spcBef>
                <a:spcPts val="600"/>
              </a:spcBef>
            </a:pPr>
            <a:r>
              <a:rPr lang="en-US" smtClean="0"/>
              <a:t>Sebagai </a:t>
            </a:r>
            <a:r>
              <a:rPr lang="en-US" b="1" smtClean="0"/>
              <a:t>contoh</a:t>
            </a:r>
            <a:r>
              <a:rPr lang="en-US" smtClean="0"/>
              <a:t>, </a:t>
            </a:r>
            <a:r>
              <a:rPr lang="en-US" b="1" smtClean="0"/>
              <a:t>manusia lebih menyukai penggunaan keyboard </a:t>
            </a:r>
            <a:r>
              <a:rPr lang="en-US" smtClean="0"/>
              <a:t>yang </a:t>
            </a:r>
            <a:r>
              <a:rPr lang="en-US" b="1" smtClean="0"/>
              <a:t>lunak dan pas </a:t>
            </a:r>
            <a:r>
              <a:rPr lang="en-US" smtClean="0"/>
              <a:t>dengan </a:t>
            </a:r>
            <a:r>
              <a:rPr lang="en-US" b="1" smtClean="0"/>
              <a:t>bentuk tangan.</a:t>
            </a:r>
            <a:endParaRPr lang="id-ID" b="1" smtClean="0"/>
          </a:p>
        </p:txBody>
      </p:sp>
    </p:spTree>
    <p:extLst>
      <p:ext uri="{BB962C8B-B14F-4D97-AF65-F5344CB8AC3E}">
        <p14:creationId xmlns:p14="http://schemas.microsoft.com/office/powerpoint/2010/main" val="3917385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Pemodelan</a:t>
            </a:r>
            <a:r>
              <a:rPr lang="en-US" b="1" dirty="0"/>
              <a:t> </a:t>
            </a:r>
            <a:r>
              <a:rPr lang="en-US" b="1" dirty="0" err="1"/>
              <a:t>Pengolahan</a:t>
            </a:r>
            <a:r>
              <a:rPr lang="en-US" b="1" dirty="0"/>
              <a:t> </a:t>
            </a:r>
            <a:r>
              <a:rPr lang="en-US" b="1" dirty="0" err="1"/>
              <a:t>Informasi</a:t>
            </a:r>
            <a:r>
              <a:rPr lang="en-US" dirty="0"/>
              <a:t> </a:t>
            </a:r>
          </a:p>
        </p:txBody>
      </p:sp>
      <p:sp>
        <p:nvSpPr>
          <p:cNvPr id="3" name="Content Placeholder 2"/>
          <p:cNvSpPr>
            <a:spLocks noGrp="1"/>
          </p:cNvSpPr>
          <p:nvPr>
            <p:ph idx="1"/>
          </p:nvPr>
        </p:nvSpPr>
        <p:spPr>
          <a:xfrm>
            <a:off x="588723" y="1800573"/>
            <a:ext cx="7886700" cy="4351338"/>
          </a:xfrm>
        </p:spPr>
        <p:txBody>
          <a:bodyPr>
            <a:noAutofit/>
          </a:bodyPr>
          <a:lstStyle/>
          <a:p>
            <a:pPr algn="just"/>
            <a:r>
              <a:rPr lang="en-US" sz="3200" dirty="0" err="1" smtClean="0"/>
              <a:t>Pada</a:t>
            </a:r>
            <a:r>
              <a:rPr lang="en-US" sz="3200" dirty="0" smtClean="0"/>
              <a:t> </a:t>
            </a:r>
            <a:r>
              <a:rPr lang="en-US" sz="3200" dirty="0" err="1" smtClean="0"/>
              <a:t>dasaranya</a:t>
            </a:r>
            <a:r>
              <a:rPr lang="en-US" sz="3200" dirty="0"/>
              <a:t>, </a:t>
            </a:r>
            <a:r>
              <a:rPr lang="en-US" sz="3200" dirty="0" err="1" smtClean="0"/>
              <a:t>manusia</a:t>
            </a:r>
            <a:r>
              <a:rPr lang="en-US" sz="3200" dirty="0"/>
              <a:t>/</a:t>
            </a:r>
            <a:r>
              <a:rPr lang="en-US" sz="3200" dirty="0" err="1" smtClean="0"/>
              <a:t>komputer</a:t>
            </a:r>
            <a:r>
              <a:rPr lang="en-US" sz="3200" dirty="0" smtClean="0"/>
              <a:t> </a:t>
            </a:r>
            <a:r>
              <a:rPr lang="en-US" sz="3200" dirty="0" err="1"/>
              <a:t>memiliki</a:t>
            </a:r>
            <a:r>
              <a:rPr lang="en-US" sz="3200" dirty="0"/>
              <a:t> </a:t>
            </a:r>
            <a:r>
              <a:rPr lang="en-US" sz="3200" dirty="0" err="1"/>
              <a:t>piranti</a:t>
            </a:r>
            <a:r>
              <a:rPr lang="en-US" sz="3200" dirty="0"/>
              <a:t> input, </a:t>
            </a:r>
            <a:r>
              <a:rPr lang="en-US" sz="3200" dirty="0" err="1"/>
              <a:t>sistem</a:t>
            </a:r>
            <a:r>
              <a:rPr lang="en-US" sz="3200" dirty="0"/>
              <a:t> </a:t>
            </a:r>
            <a:r>
              <a:rPr lang="en-US" sz="3200" dirty="0" err="1"/>
              <a:t>pengolah</a:t>
            </a:r>
            <a:r>
              <a:rPr lang="en-US" sz="3200" dirty="0"/>
              <a:t> </a:t>
            </a:r>
            <a:r>
              <a:rPr lang="en-US" sz="3200" dirty="0" err="1" smtClean="0"/>
              <a:t>dan</a:t>
            </a:r>
            <a:r>
              <a:rPr lang="en-US" sz="3200" dirty="0" smtClean="0"/>
              <a:t> output</a:t>
            </a:r>
            <a:r>
              <a:rPr lang="en-US" sz="3200" dirty="0"/>
              <a:t>. </a:t>
            </a:r>
            <a:endParaRPr lang="en-US" sz="3200" dirty="0" smtClean="0"/>
          </a:p>
          <a:p>
            <a:pPr algn="just"/>
            <a:r>
              <a:rPr lang="en-US" sz="3200" dirty="0" err="1"/>
              <a:t>Informasi</a:t>
            </a:r>
            <a:r>
              <a:rPr lang="en-US" sz="3200" dirty="0"/>
              <a:t> yang </a:t>
            </a:r>
            <a:r>
              <a:rPr lang="en-US" sz="3200" dirty="0" err="1"/>
              <a:t>diterima</a:t>
            </a:r>
            <a:r>
              <a:rPr lang="en-US" sz="3200" dirty="0"/>
              <a:t> </a:t>
            </a:r>
            <a:r>
              <a:rPr lang="en-US" sz="3200" dirty="0" err="1"/>
              <a:t>dan</a:t>
            </a:r>
            <a:r>
              <a:rPr lang="en-US" sz="3200" dirty="0"/>
              <a:t> </a:t>
            </a:r>
            <a:r>
              <a:rPr lang="en-US" sz="3200" dirty="0" err="1" smtClean="0"/>
              <a:t>tanggapannya</a:t>
            </a:r>
            <a:r>
              <a:rPr lang="en-US" sz="3200" dirty="0" smtClean="0"/>
              <a:t> </a:t>
            </a:r>
            <a:r>
              <a:rPr lang="en-US" sz="3200" dirty="0" err="1" smtClean="0"/>
              <a:t>dikirimkan</a:t>
            </a:r>
            <a:r>
              <a:rPr lang="en-US" sz="3200" dirty="0" smtClean="0"/>
              <a:t> </a:t>
            </a:r>
            <a:r>
              <a:rPr lang="en-US" sz="3200" dirty="0" err="1"/>
              <a:t>melalui</a:t>
            </a:r>
            <a:r>
              <a:rPr lang="en-US" sz="3200" dirty="0"/>
              <a:t> </a:t>
            </a:r>
            <a:r>
              <a:rPr lang="en-US" sz="3200" dirty="0" err="1"/>
              <a:t>beberapa</a:t>
            </a:r>
            <a:r>
              <a:rPr lang="en-US" sz="3200" dirty="0"/>
              <a:t> </a:t>
            </a:r>
            <a:r>
              <a:rPr lang="en-US" sz="3200" dirty="0" smtClean="0"/>
              <a:t>media input </a:t>
            </a:r>
            <a:r>
              <a:rPr lang="en-US" sz="3200" dirty="0" err="1"/>
              <a:t>dan</a:t>
            </a:r>
            <a:r>
              <a:rPr lang="en-US" sz="3200" dirty="0"/>
              <a:t> output, </a:t>
            </a:r>
            <a:r>
              <a:rPr lang="en-US" sz="3200" dirty="0" err="1"/>
              <a:t>yaitu</a:t>
            </a:r>
            <a:r>
              <a:rPr lang="en-US" sz="3200" dirty="0" smtClean="0"/>
              <a:t>:</a:t>
            </a:r>
          </a:p>
          <a:p>
            <a:pPr lvl="1" algn="just"/>
            <a:r>
              <a:rPr lang="en-US" sz="2800" dirty="0"/>
              <a:t>Visual </a:t>
            </a:r>
            <a:r>
              <a:rPr lang="en-US" sz="2800" dirty="0" smtClean="0"/>
              <a:t>channel</a:t>
            </a:r>
          </a:p>
          <a:p>
            <a:pPr lvl="1" algn="just"/>
            <a:r>
              <a:rPr lang="en-US" sz="2800" dirty="0"/>
              <a:t>Auditory </a:t>
            </a:r>
            <a:r>
              <a:rPr lang="en-US" sz="2800" dirty="0" smtClean="0"/>
              <a:t>channel</a:t>
            </a:r>
          </a:p>
          <a:p>
            <a:pPr lvl="1" algn="just"/>
            <a:r>
              <a:rPr lang="en-US" sz="2800" dirty="0" smtClean="0"/>
              <a:t>Haptic channel(</a:t>
            </a:r>
            <a:r>
              <a:rPr lang="en-US" sz="2800" dirty="0" err="1" smtClean="0"/>
              <a:t>sentuhan</a:t>
            </a:r>
            <a:r>
              <a:rPr lang="en-US" sz="2800" dirty="0" smtClean="0"/>
              <a:t>)</a:t>
            </a:r>
          </a:p>
          <a:p>
            <a:pPr lvl="1" algn="just"/>
            <a:r>
              <a:rPr lang="en-US" sz="2800" dirty="0" smtClean="0"/>
              <a:t> movement</a:t>
            </a:r>
          </a:p>
        </p:txBody>
      </p:sp>
    </p:spTree>
    <p:extLst>
      <p:ext uri="{BB962C8B-B14F-4D97-AF65-F5344CB8AC3E}">
        <p14:creationId xmlns:p14="http://schemas.microsoft.com/office/powerpoint/2010/main" val="28125339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Pemodelan</a:t>
            </a:r>
            <a:r>
              <a:rPr lang="en-US" b="1" dirty="0"/>
              <a:t> </a:t>
            </a:r>
            <a:r>
              <a:rPr lang="en-US" b="1" dirty="0" err="1"/>
              <a:t>Pengolahan</a:t>
            </a:r>
            <a:r>
              <a:rPr lang="en-US" b="1" dirty="0"/>
              <a:t> </a:t>
            </a:r>
            <a:r>
              <a:rPr lang="en-US" b="1" dirty="0" err="1"/>
              <a:t>Informasi</a:t>
            </a:r>
            <a:r>
              <a:rPr lang="en-US" dirty="0"/>
              <a:t> </a:t>
            </a:r>
          </a:p>
        </p:txBody>
      </p:sp>
      <p:sp>
        <p:nvSpPr>
          <p:cNvPr id="3" name="Content Placeholder 2"/>
          <p:cNvSpPr>
            <a:spLocks noGrp="1"/>
          </p:cNvSpPr>
          <p:nvPr>
            <p:ph idx="1"/>
          </p:nvPr>
        </p:nvSpPr>
        <p:spPr/>
        <p:txBody>
          <a:bodyPr>
            <a:noAutofit/>
          </a:bodyPr>
          <a:lstStyle/>
          <a:p>
            <a:pPr algn="just"/>
            <a:r>
              <a:rPr lang="en-US" dirty="0" err="1"/>
              <a:t>Sistem</a:t>
            </a:r>
            <a:r>
              <a:rPr lang="en-US" dirty="0"/>
              <a:t> </a:t>
            </a:r>
            <a:r>
              <a:rPr lang="en-US" dirty="0" err="1"/>
              <a:t>pengolahan</a:t>
            </a:r>
            <a:r>
              <a:rPr lang="en-US" dirty="0"/>
              <a:t> </a:t>
            </a:r>
            <a:r>
              <a:rPr lang="en-US" dirty="0" err="1"/>
              <a:t>manusia</a:t>
            </a:r>
            <a:r>
              <a:rPr lang="en-US" dirty="0"/>
              <a:t> </a:t>
            </a:r>
            <a:r>
              <a:rPr lang="en-US" dirty="0" err="1"/>
              <a:t>terdiri</a:t>
            </a:r>
            <a:r>
              <a:rPr lang="en-US" dirty="0"/>
              <a:t> </a:t>
            </a:r>
            <a:r>
              <a:rPr lang="en-US" dirty="0" err="1" smtClean="0"/>
              <a:t>dari</a:t>
            </a:r>
            <a:r>
              <a:rPr lang="en-US" dirty="0" smtClean="0"/>
              <a:t> </a:t>
            </a:r>
            <a:r>
              <a:rPr lang="en-US" dirty="0" err="1"/>
              <a:t>dua</a:t>
            </a:r>
            <a:r>
              <a:rPr lang="en-US" dirty="0"/>
              <a:t> </a:t>
            </a:r>
            <a:r>
              <a:rPr lang="en-US" dirty="0" err="1"/>
              <a:t>bagian</a:t>
            </a:r>
            <a:r>
              <a:rPr lang="en-US" dirty="0"/>
              <a:t> </a:t>
            </a:r>
            <a:r>
              <a:rPr lang="en-US" dirty="0" err="1"/>
              <a:t>yaitu</a:t>
            </a:r>
            <a:r>
              <a:rPr lang="en-US" dirty="0"/>
              <a:t> </a:t>
            </a:r>
            <a:r>
              <a:rPr lang="en-US" b="1" dirty="0" err="1"/>
              <a:t>pengolahan</a:t>
            </a:r>
            <a:r>
              <a:rPr lang="en-US" b="1" dirty="0"/>
              <a:t> </a:t>
            </a:r>
            <a:r>
              <a:rPr lang="en-US" b="1" dirty="0" err="1"/>
              <a:t>sadar</a:t>
            </a:r>
            <a:r>
              <a:rPr lang="en-US" b="1" dirty="0"/>
              <a:t> </a:t>
            </a:r>
            <a:r>
              <a:rPr lang="en-US" dirty="0"/>
              <a:t>(</a:t>
            </a:r>
            <a:r>
              <a:rPr lang="en-US" dirty="0" err="1" smtClean="0"/>
              <a:t>consciousprocessing</a:t>
            </a:r>
            <a:r>
              <a:rPr lang="en-US" dirty="0"/>
              <a:t>) </a:t>
            </a:r>
            <a:r>
              <a:rPr lang="en-US" dirty="0" err="1"/>
              <a:t>dan</a:t>
            </a:r>
            <a:r>
              <a:rPr lang="en-US" dirty="0"/>
              <a:t> </a:t>
            </a:r>
            <a:r>
              <a:rPr lang="en-US" b="1" dirty="0" err="1"/>
              <a:t>otomatis</a:t>
            </a:r>
            <a:r>
              <a:rPr lang="en-US" dirty="0"/>
              <a:t>. </a:t>
            </a:r>
            <a:endParaRPr lang="en-US" dirty="0" smtClean="0"/>
          </a:p>
          <a:p>
            <a:pPr algn="just"/>
            <a:r>
              <a:rPr lang="en-US" dirty="0" err="1" smtClean="0"/>
              <a:t>Pengolahan</a:t>
            </a:r>
            <a:r>
              <a:rPr lang="en-US" dirty="0" smtClean="0"/>
              <a:t> </a:t>
            </a:r>
            <a:r>
              <a:rPr lang="en-US" dirty="0" err="1"/>
              <a:t>sadar</a:t>
            </a:r>
            <a:r>
              <a:rPr lang="en-US" dirty="0"/>
              <a:t> </a:t>
            </a:r>
            <a:r>
              <a:rPr lang="en-US" dirty="0" err="1"/>
              <a:t>terjadi</a:t>
            </a:r>
            <a:r>
              <a:rPr lang="en-US" dirty="0"/>
              <a:t> </a:t>
            </a:r>
            <a:r>
              <a:rPr lang="en-US" b="1" dirty="0" err="1"/>
              <a:t>ketika</a:t>
            </a:r>
            <a:r>
              <a:rPr lang="en-US" b="1" dirty="0"/>
              <a:t> </a:t>
            </a:r>
            <a:r>
              <a:rPr lang="en-US" b="1" dirty="0" err="1"/>
              <a:t>rangsangan</a:t>
            </a:r>
            <a:r>
              <a:rPr lang="en-US" b="1" dirty="0"/>
              <a:t> </a:t>
            </a:r>
            <a:r>
              <a:rPr lang="en-US" b="1" dirty="0" err="1" smtClean="0"/>
              <a:t>datang</a:t>
            </a:r>
            <a:r>
              <a:rPr lang="en-US" dirty="0" smtClean="0"/>
              <a:t> </a:t>
            </a:r>
            <a:r>
              <a:rPr lang="en-US" dirty="0" err="1" smtClean="0"/>
              <a:t>kemudian</a:t>
            </a:r>
            <a:r>
              <a:rPr lang="en-US" dirty="0" smtClean="0"/>
              <a:t> </a:t>
            </a:r>
            <a:r>
              <a:rPr lang="en-US" dirty="0" err="1"/>
              <a:t>dibawa</a:t>
            </a:r>
            <a:r>
              <a:rPr lang="en-US" dirty="0"/>
              <a:t> </a:t>
            </a:r>
            <a:r>
              <a:rPr lang="en-US" dirty="0" err="1"/>
              <a:t>ke</a:t>
            </a:r>
            <a:r>
              <a:rPr lang="en-US" dirty="0"/>
              <a:t> </a:t>
            </a:r>
            <a:r>
              <a:rPr lang="en-US" b="1" dirty="0" err="1"/>
              <a:t>bagian</a:t>
            </a:r>
            <a:r>
              <a:rPr lang="en-US" b="1" dirty="0"/>
              <a:t> </a:t>
            </a:r>
            <a:r>
              <a:rPr lang="en-US" b="1" dirty="0" smtClean="0"/>
              <a:t>intellectual (</a:t>
            </a:r>
            <a:r>
              <a:rPr lang="en-US" b="1" dirty="0" err="1" smtClean="0"/>
              <a:t>menalar</a:t>
            </a:r>
            <a:r>
              <a:rPr lang="en-US" b="1" dirty="0" smtClean="0"/>
              <a:t>, </a:t>
            </a:r>
            <a:r>
              <a:rPr lang="en-US" b="1" dirty="0" err="1" smtClean="0"/>
              <a:t>merencanakan</a:t>
            </a:r>
            <a:r>
              <a:rPr lang="en-US" b="1" dirty="0" smtClean="0"/>
              <a:t>, </a:t>
            </a:r>
            <a:r>
              <a:rPr lang="en-US" b="1" dirty="0" err="1" smtClean="0"/>
              <a:t>berpikir</a:t>
            </a:r>
            <a:r>
              <a:rPr lang="en-US" b="1" dirty="0" smtClean="0"/>
              <a:t>, </a:t>
            </a:r>
            <a:r>
              <a:rPr lang="en-US" b="1" dirty="0" err="1" smtClean="0"/>
              <a:t>belajar</a:t>
            </a:r>
            <a:r>
              <a:rPr lang="en-US" b="1" dirty="0" smtClean="0"/>
              <a:t>, </a:t>
            </a:r>
            <a:r>
              <a:rPr lang="en-US" b="1" dirty="0" err="1" smtClean="0"/>
              <a:t>dll</a:t>
            </a:r>
            <a:r>
              <a:rPr lang="en-US" b="1" dirty="0" smtClean="0"/>
              <a:t>)</a:t>
            </a:r>
            <a:r>
              <a:rPr lang="en-US" dirty="0" smtClean="0"/>
              <a:t> </a:t>
            </a:r>
            <a:r>
              <a:rPr lang="en-US" dirty="0" err="1" smtClean="0"/>
              <a:t>dan</a:t>
            </a:r>
            <a:r>
              <a:rPr lang="en-US" dirty="0" smtClean="0"/>
              <a:t> </a:t>
            </a:r>
            <a:r>
              <a:rPr lang="en-US" dirty="0" err="1" smtClean="0"/>
              <a:t>memerlukan</a:t>
            </a:r>
            <a:r>
              <a:rPr lang="en-US" dirty="0" smtClean="0"/>
              <a:t> </a:t>
            </a:r>
            <a:r>
              <a:rPr lang="en-US" b="1" dirty="0" err="1"/>
              <a:t>beberapa</a:t>
            </a:r>
            <a:r>
              <a:rPr lang="en-US" b="1" dirty="0"/>
              <a:t> </a:t>
            </a:r>
            <a:r>
              <a:rPr lang="en-US" b="1" dirty="0" err="1"/>
              <a:t>waktu</a:t>
            </a:r>
            <a:r>
              <a:rPr lang="en-US" b="1" dirty="0"/>
              <a:t> </a:t>
            </a:r>
            <a:r>
              <a:rPr lang="en-US" dirty="0" err="1" smtClean="0"/>
              <a:t>untuk</a:t>
            </a:r>
            <a:r>
              <a:rPr lang="en-US" dirty="0" smtClean="0"/>
              <a:t> </a:t>
            </a:r>
            <a:r>
              <a:rPr lang="en-US" b="1" dirty="0" err="1" smtClean="0"/>
              <a:t>menghasilkan</a:t>
            </a:r>
            <a:r>
              <a:rPr lang="en-US" b="1" dirty="0" smtClean="0"/>
              <a:t> </a:t>
            </a:r>
            <a:r>
              <a:rPr lang="en-US" b="1" dirty="0" err="1"/>
              <a:t>tanggapan</a:t>
            </a:r>
            <a:r>
              <a:rPr lang="en-US" dirty="0"/>
              <a:t>. </a:t>
            </a:r>
            <a:endParaRPr lang="en-US" dirty="0" smtClean="0"/>
          </a:p>
          <a:p>
            <a:pPr algn="just"/>
            <a:r>
              <a:rPr lang="en-US" dirty="0" err="1" smtClean="0"/>
              <a:t>Pengolahan</a:t>
            </a:r>
            <a:r>
              <a:rPr lang="en-US" dirty="0" smtClean="0"/>
              <a:t> </a:t>
            </a:r>
            <a:r>
              <a:rPr lang="en-US" dirty="0" err="1"/>
              <a:t>otomatis</a:t>
            </a:r>
            <a:r>
              <a:rPr lang="en-US" dirty="0"/>
              <a:t> </a:t>
            </a:r>
            <a:r>
              <a:rPr lang="en-US" dirty="0" err="1"/>
              <a:t>terjadi</a:t>
            </a:r>
            <a:r>
              <a:rPr lang="en-US" dirty="0"/>
              <a:t> </a:t>
            </a:r>
            <a:r>
              <a:rPr lang="en-US" b="1" dirty="0" err="1"/>
              <a:t>secara</a:t>
            </a:r>
            <a:r>
              <a:rPr lang="en-US" b="1" dirty="0"/>
              <a:t> </a:t>
            </a:r>
            <a:r>
              <a:rPr lang="en-US" b="1" dirty="0" err="1"/>
              <a:t>reflek</a:t>
            </a:r>
            <a:r>
              <a:rPr lang="en-US" b="1" dirty="0"/>
              <a:t> </a:t>
            </a:r>
            <a:r>
              <a:rPr lang="en-US" dirty="0" err="1"/>
              <a:t>dan</a:t>
            </a:r>
            <a:r>
              <a:rPr lang="en-US" dirty="0"/>
              <a:t> </a:t>
            </a:r>
            <a:r>
              <a:rPr lang="en-US" dirty="0" err="1" smtClean="0"/>
              <a:t>memerlukan</a:t>
            </a:r>
            <a:r>
              <a:rPr lang="en-US" dirty="0" smtClean="0"/>
              <a:t> </a:t>
            </a:r>
            <a:r>
              <a:rPr lang="en-US" b="1" dirty="0" err="1" smtClean="0"/>
              <a:t>waktu</a:t>
            </a:r>
            <a:r>
              <a:rPr lang="en-US" b="1" dirty="0" smtClean="0"/>
              <a:t> </a:t>
            </a:r>
            <a:r>
              <a:rPr lang="en-US" b="1" dirty="0" err="1"/>
              <a:t>tanggapan</a:t>
            </a:r>
            <a:r>
              <a:rPr lang="en-US" b="1" dirty="0"/>
              <a:t> yang </a:t>
            </a:r>
            <a:r>
              <a:rPr lang="en-US" b="1" dirty="0" err="1" smtClean="0"/>
              <a:t>pendek</a:t>
            </a:r>
            <a:endParaRPr lang="en-US" b="1" dirty="0" smtClean="0"/>
          </a:p>
          <a:p>
            <a:pPr marL="0" indent="0" algn="just">
              <a:buNone/>
            </a:pPr>
            <a:r>
              <a:rPr lang="en-US" dirty="0" smtClean="0"/>
              <a:t> </a:t>
            </a:r>
            <a:r>
              <a:rPr lang="en-US" dirty="0"/>
              <a:t/>
            </a:r>
            <a:br>
              <a:rPr lang="en-US" dirty="0"/>
            </a:br>
            <a:endParaRPr lang="en-US" dirty="0"/>
          </a:p>
        </p:txBody>
      </p:sp>
    </p:spTree>
    <p:extLst>
      <p:ext uri="{BB962C8B-B14F-4D97-AF65-F5344CB8AC3E}">
        <p14:creationId xmlns:p14="http://schemas.microsoft.com/office/powerpoint/2010/main" val="1705350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Pemodelan</a:t>
            </a:r>
            <a:r>
              <a:rPr lang="en-US" b="1" dirty="0"/>
              <a:t> </a:t>
            </a:r>
            <a:r>
              <a:rPr lang="en-US" b="1" dirty="0" err="1"/>
              <a:t>Pengolahan</a:t>
            </a:r>
            <a:r>
              <a:rPr lang="en-US" b="1" dirty="0"/>
              <a:t> </a:t>
            </a:r>
            <a:r>
              <a:rPr lang="en-US" b="1" dirty="0" err="1"/>
              <a:t>Informasi</a:t>
            </a:r>
            <a:r>
              <a:rPr lang="en-US" dirty="0"/>
              <a:t> </a:t>
            </a:r>
          </a:p>
        </p:txBody>
      </p:sp>
      <p:sp>
        <p:nvSpPr>
          <p:cNvPr id="3" name="Content Placeholder 2"/>
          <p:cNvSpPr>
            <a:spLocks noGrp="1"/>
          </p:cNvSpPr>
          <p:nvPr>
            <p:ph idx="1"/>
          </p:nvPr>
        </p:nvSpPr>
        <p:spPr/>
        <p:txBody>
          <a:bodyPr>
            <a:noAutofit/>
          </a:bodyPr>
          <a:lstStyle/>
          <a:p>
            <a:pPr algn="just"/>
            <a:r>
              <a:rPr lang="en-US" b="1" dirty="0" err="1"/>
              <a:t>Sistem</a:t>
            </a:r>
            <a:r>
              <a:rPr lang="en-US" b="1" dirty="0"/>
              <a:t> </a:t>
            </a:r>
            <a:r>
              <a:rPr lang="en-US" b="1" dirty="0" err="1"/>
              <a:t>pengolahan</a:t>
            </a:r>
            <a:r>
              <a:rPr lang="en-US" b="1" dirty="0"/>
              <a:t> </a:t>
            </a:r>
            <a:r>
              <a:rPr lang="en-US" b="1" dirty="0" err="1"/>
              <a:t>manusia</a:t>
            </a:r>
            <a:r>
              <a:rPr lang="en-US" b="1" dirty="0"/>
              <a:t> </a:t>
            </a:r>
            <a:r>
              <a:rPr lang="en-US" dirty="0" err="1" smtClean="0"/>
              <a:t>merupakan</a:t>
            </a:r>
            <a:r>
              <a:rPr lang="en-US" dirty="0" smtClean="0"/>
              <a:t> </a:t>
            </a:r>
            <a:r>
              <a:rPr lang="en-US" b="1" dirty="0" err="1" smtClean="0"/>
              <a:t>sistem</a:t>
            </a:r>
            <a:r>
              <a:rPr lang="en-US" b="1" dirty="0" smtClean="0"/>
              <a:t> yang </a:t>
            </a:r>
            <a:r>
              <a:rPr lang="en-US" b="1" dirty="0" err="1" smtClean="0"/>
              <a:t>sangat</a:t>
            </a:r>
            <a:r>
              <a:rPr lang="en-US" b="1" dirty="0" smtClean="0"/>
              <a:t> </a:t>
            </a:r>
            <a:r>
              <a:rPr lang="en-US" b="1" dirty="0" err="1" smtClean="0"/>
              <a:t>kompleks</a:t>
            </a:r>
            <a:r>
              <a:rPr lang="en-US" b="1" dirty="0" smtClean="0"/>
              <a:t>, </a:t>
            </a:r>
            <a:r>
              <a:rPr lang="en-US" b="1" dirty="0" err="1"/>
              <a:t>sulit</a:t>
            </a:r>
            <a:r>
              <a:rPr lang="en-US" b="1" dirty="0"/>
              <a:t> </a:t>
            </a:r>
            <a:r>
              <a:rPr lang="en-US" b="1" dirty="0" err="1"/>
              <a:t>dimengerti</a:t>
            </a:r>
            <a:r>
              <a:rPr lang="en-US" b="1" dirty="0"/>
              <a:t> </a:t>
            </a:r>
            <a:r>
              <a:rPr lang="en-US" b="1" dirty="0" err="1"/>
              <a:t>dan</a:t>
            </a:r>
            <a:r>
              <a:rPr lang="en-US" b="1" dirty="0"/>
              <a:t> </a:t>
            </a:r>
            <a:r>
              <a:rPr lang="en-US" b="1" dirty="0" err="1"/>
              <a:t>tidak</a:t>
            </a:r>
            <a:r>
              <a:rPr lang="en-US" b="1" dirty="0"/>
              <a:t> </a:t>
            </a:r>
            <a:r>
              <a:rPr lang="en-US" b="1" dirty="0" err="1"/>
              <a:t>bisa</a:t>
            </a:r>
            <a:r>
              <a:rPr lang="en-US" b="1" dirty="0"/>
              <a:t> </a:t>
            </a:r>
            <a:r>
              <a:rPr lang="en-US" b="1" dirty="0" err="1"/>
              <a:t>diukur</a:t>
            </a:r>
            <a:r>
              <a:rPr lang="en-US" b="1" dirty="0"/>
              <a:t> </a:t>
            </a:r>
            <a:r>
              <a:rPr lang="en-US" b="1" dirty="0" err="1"/>
              <a:t>secara</a:t>
            </a:r>
            <a:r>
              <a:rPr lang="en-US" b="1" dirty="0"/>
              <a:t> </a:t>
            </a:r>
            <a:r>
              <a:rPr lang="en-US" b="1" dirty="0" err="1"/>
              <a:t>akurat</a:t>
            </a:r>
            <a:r>
              <a:rPr lang="en-US" b="1" dirty="0"/>
              <a:t> </a:t>
            </a:r>
            <a:r>
              <a:rPr lang="en-US" dirty="0" err="1"/>
              <a:t>atau</a:t>
            </a:r>
            <a:r>
              <a:rPr lang="en-US" dirty="0"/>
              <a:t> </a:t>
            </a:r>
            <a:r>
              <a:rPr lang="en-US" dirty="0" err="1"/>
              <a:t>disajikan</a:t>
            </a:r>
            <a:r>
              <a:rPr lang="en-US" dirty="0"/>
              <a:t> </a:t>
            </a:r>
            <a:r>
              <a:rPr lang="en-US" dirty="0" err="1"/>
              <a:t>secara</a:t>
            </a:r>
            <a:r>
              <a:rPr lang="en-US" dirty="0"/>
              <a:t> </a:t>
            </a:r>
            <a:r>
              <a:rPr lang="en-US" dirty="0" err="1"/>
              <a:t>utuh</a:t>
            </a:r>
            <a:r>
              <a:rPr lang="en-US" dirty="0"/>
              <a:t> </a:t>
            </a:r>
            <a:r>
              <a:rPr lang="en-US" dirty="0" err="1"/>
              <a:t>dalam</a:t>
            </a:r>
            <a:r>
              <a:rPr lang="en-US" dirty="0"/>
              <a:t> </a:t>
            </a:r>
            <a:r>
              <a:rPr lang="en-US" dirty="0" err="1"/>
              <a:t>suatu</a:t>
            </a:r>
            <a:r>
              <a:rPr lang="en-US" dirty="0"/>
              <a:t> </a:t>
            </a:r>
            <a:r>
              <a:rPr lang="en-US" dirty="0" err="1"/>
              <a:t>pemodelan</a:t>
            </a:r>
            <a:r>
              <a:rPr lang="en-US" dirty="0"/>
              <a:t>. </a:t>
            </a:r>
            <a:endParaRPr lang="en-US" dirty="0" smtClean="0"/>
          </a:p>
          <a:p>
            <a:pPr algn="just"/>
            <a:r>
              <a:rPr lang="en-US" b="1" dirty="0" err="1" smtClean="0"/>
              <a:t>Pendekatan</a:t>
            </a:r>
            <a:r>
              <a:rPr lang="en-US" b="1" dirty="0" smtClean="0"/>
              <a:t> </a:t>
            </a:r>
            <a:r>
              <a:rPr lang="en-US" b="1" dirty="0" err="1"/>
              <a:t>pemodelan</a:t>
            </a:r>
            <a:r>
              <a:rPr lang="en-US" b="1" dirty="0"/>
              <a:t> </a:t>
            </a:r>
            <a:r>
              <a:rPr lang="en-US" dirty="0" err="1"/>
              <a:t>dapat</a:t>
            </a:r>
            <a:r>
              <a:rPr lang="en-US" dirty="0"/>
              <a:t> </a:t>
            </a:r>
            <a:r>
              <a:rPr lang="en-US" dirty="0" err="1"/>
              <a:t>disajikan</a:t>
            </a:r>
            <a:r>
              <a:rPr lang="en-US" dirty="0"/>
              <a:t> </a:t>
            </a:r>
            <a:r>
              <a:rPr lang="en-US" dirty="0" err="1"/>
              <a:t>dan</a:t>
            </a:r>
            <a:r>
              <a:rPr lang="en-US" dirty="0"/>
              <a:t> </a:t>
            </a:r>
            <a:r>
              <a:rPr lang="en-US" dirty="0" err="1"/>
              <a:t>berisi</a:t>
            </a:r>
            <a:r>
              <a:rPr lang="en-US" dirty="0"/>
              <a:t> </a:t>
            </a:r>
            <a:r>
              <a:rPr lang="en-US" b="1" dirty="0"/>
              <a:t>3 (</a:t>
            </a:r>
            <a:r>
              <a:rPr lang="en-US" b="1" dirty="0" err="1"/>
              <a:t>tiga</a:t>
            </a:r>
            <a:r>
              <a:rPr lang="en-US" b="1" dirty="0"/>
              <a:t>) </a:t>
            </a:r>
            <a:r>
              <a:rPr lang="en-US" b="1" dirty="0" err="1"/>
              <a:t>bagian</a:t>
            </a:r>
            <a:r>
              <a:rPr lang="en-US" dirty="0"/>
              <a:t> </a:t>
            </a:r>
            <a:r>
              <a:rPr lang="en-US" dirty="0" err="1"/>
              <a:t>yaitu</a:t>
            </a:r>
            <a:r>
              <a:rPr lang="en-US" dirty="0"/>
              <a:t> </a:t>
            </a:r>
            <a:r>
              <a:rPr lang="en-US" b="1" dirty="0" err="1"/>
              <a:t>pemrosesan</a:t>
            </a:r>
            <a:r>
              <a:rPr lang="en-US" b="1" dirty="0"/>
              <a:t> </a:t>
            </a:r>
            <a:r>
              <a:rPr lang="en-US" b="1" dirty="0" err="1"/>
              <a:t>persepsi</a:t>
            </a:r>
            <a:r>
              <a:rPr lang="en-US" b="1" dirty="0"/>
              <a:t> </a:t>
            </a:r>
            <a:r>
              <a:rPr lang="en-US" dirty="0"/>
              <a:t>(</a:t>
            </a:r>
            <a:r>
              <a:rPr lang="en-US" i="1" dirty="0"/>
              <a:t>perceptual processing</a:t>
            </a:r>
            <a:r>
              <a:rPr lang="en-US" dirty="0"/>
              <a:t>), </a:t>
            </a:r>
            <a:r>
              <a:rPr lang="en-US" b="1" dirty="0" err="1"/>
              <a:t>pemrosesan</a:t>
            </a:r>
            <a:r>
              <a:rPr lang="en-US" b="1" dirty="0"/>
              <a:t> </a:t>
            </a:r>
            <a:r>
              <a:rPr lang="en-US" b="1" dirty="0" err="1"/>
              <a:t>intelektual</a:t>
            </a:r>
            <a:r>
              <a:rPr lang="en-US" b="1" dirty="0"/>
              <a:t> </a:t>
            </a:r>
            <a:r>
              <a:rPr lang="en-US" b="1" dirty="0" err="1"/>
              <a:t>atau</a:t>
            </a:r>
            <a:r>
              <a:rPr lang="en-US" b="1" dirty="0"/>
              <a:t> </a:t>
            </a:r>
            <a:r>
              <a:rPr lang="en-US" b="1" dirty="0" err="1"/>
              <a:t>kognitif</a:t>
            </a:r>
            <a:r>
              <a:rPr lang="en-US" dirty="0"/>
              <a:t> (</a:t>
            </a:r>
            <a:r>
              <a:rPr lang="en-US" i="1" dirty="0" err="1"/>
              <a:t>intelectual</a:t>
            </a:r>
            <a:r>
              <a:rPr lang="en-US" i="1" dirty="0"/>
              <a:t> or cognitive processing</a:t>
            </a:r>
            <a:r>
              <a:rPr lang="en-US" dirty="0"/>
              <a:t>), </a:t>
            </a:r>
            <a:r>
              <a:rPr lang="en-US" dirty="0" err="1"/>
              <a:t>dan</a:t>
            </a:r>
            <a:r>
              <a:rPr lang="en-US" dirty="0"/>
              <a:t> </a:t>
            </a:r>
            <a:r>
              <a:rPr lang="en-US" b="1" dirty="0" err="1"/>
              <a:t>kontrol</a:t>
            </a:r>
            <a:r>
              <a:rPr lang="en-US" b="1" dirty="0"/>
              <a:t> </a:t>
            </a:r>
            <a:r>
              <a:rPr lang="en-US" b="1" dirty="0" err="1"/>
              <a:t>motorik</a:t>
            </a:r>
            <a:r>
              <a:rPr lang="en-US" b="1" dirty="0"/>
              <a:t> </a:t>
            </a:r>
            <a:r>
              <a:rPr lang="en-US" dirty="0"/>
              <a:t>(</a:t>
            </a:r>
            <a:r>
              <a:rPr lang="en-US" i="1" dirty="0"/>
              <a:t>motor control</a:t>
            </a:r>
            <a:r>
              <a:rPr lang="en-US" dirty="0"/>
              <a:t>) yang </a:t>
            </a:r>
            <a:r>
              <a:rPr lang="en-US" dirty="0" err="1"/>
              <a:t>ketiganya</a:t>
            </a:r>
            <a:r>
              <a:rPr lang="en-US" dirty="0"/>
              <a:t> </a:t>
            </a:r>
            <a:r>
              <a:rPr lang="en-US" dirty="0" err="1"/>
              <a:t>berhubungan</a:t>
            </a:r>
            <a:r>
              <a:rPr lang="en-US" dirty="0"/>
              <a:t> </a:t>
            </a:r>
            <a:r>
              <a:rPr lang="en-US" dirty="0" err="1"/>
              <a:t>dengan</a:t>
            </a:r>
            <a:r>
              <a:rPr lang="en-US" dirty="0"/>
              <a:t> </a:t>
            </a:r>
            <a:r>
              <a:rPr lang="en-US" b="1" dirty="0" err="1"/>
              <a:t>memori</a:t>
            </a:r>
            <a:r>
              <a:rPr lang="en-US" b="1" dirty="0"/>
              <a:t> </a:t>
            </a:r>
            <a:r>
              <a:rPr lang="en-US" b="1" dirty="0" err="1"/>
              <a:t>manusia</a:t>
            </a:r>
            <a:r>
              <a:rPr lang="en-US" dirty="0" smtClean="0"/>
              <a:t>.</a:t>
            </a:r>
          </a:p>
          <a:p>
            <a:pPr marL="0" indent="0" algn="just">
              <a:buNone/>
            </a:pPr>
            <a:r>
              <a:rPr lang="en-US" dirty="0" smtClean="0"/>
              <a:t> </a:t>
            </a:r>
            <a:r>
              <a:rPr lang="en-US" dirty="0"/>
              <a:t/>
            </a:r>
            <a:br>
              <a:rPr lang="en-US" dirty="0"/>
            </a:br>
            <a:endParaRPr lang="en-US" dirty="0"/>
          </a:p>
        </p:txBody>
      </p:sp>
    </p:spTree>
    <p:extLst>
      <p:ext uri="{BB962C8B-B14F-4D97-AF65-F5344CB8AC3E}">
        <p14:creationId xmlns:p14="http://schemas.microsoft.com/office/powerpoint/2010/main" val="42035069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035463" y="491846"/>
            <a:ext cx="3853043" cy="5579269"/>
          </a:xfrm>
        </p:spPr>
        <p:txBody>
          <a:bodyPr>
            <a:noAutofit/>
          </a:bodyPr>
          <a:lstStyle/>
          <a:p>
            <a:pPr algn="just"/>
            <a:r>
              <a:rPr lang="en-US" sz="1500" dirty="0" err="1"/>
              <a:t>Sistem</a:t>
            </a:r>
            <a:r>
              <a:rPr lang="en-US" sz="1500" dirty="0"/>
              <a:t> </a:t>
            </a:r>
            <a:r>
              <a:rPr lang="en-US" sz="1500" dirty="0" err="1"/>
              <a:t>pengolahan</a:t>
            </a:r>
            <a:r>
              <a:rPr lang="en-US" sz="1500" dirty="0"/>
              <a:t> </a:t>
            </a:r>
            <a:r>
              <a:rPr lang="en-US" sz="1500" dirty="0" err="1"/>
              <a:t>manusia</a:t>
            </a:r>
            <a:r>
              <a:rPr lang="en-US" sz="1500" dirty="0"/>
              <a:t> </a:t>
            </a:r>
            <a:r>
              <a:rPr lang="en-US" sz="1500" dirty="0" err="1"/>
              <a:t>terdiri</a:t>
            </a:r>
            <a:r>
              <a:rPr lang="en-US" sz="1500" dirty="0"/>
              <a:t> </a:t>
            </a:r>
            <a:r>
              <a:rPr lang="en-US" sz="1500" dirty="0" err="1"/>
              <a:t>dari</a:t>
            </a:r>
            <a:r>
              <a:rPr lang="en-US" sz="1500" dirty="0"/>
              <a:t> </a:t>
            </a:r>
            <a:r>
              <a:rPr lang="en-US" sz="1500" dirty="0" err="1"/>
              <a:t>dua</a:t>
            </a:r>
            <a:r>
              <a:rPr lang="en-US" sz="1500" dirty="0"/>
              <a:t> </a:t>
            </a:r>
            <a:r>
              <a:rPr lang="en-US" sz="1500" dirty="0" err="1"/>
              <a:t>bagian</a:t>
            </a:r>
            <a:r>
              <a:rPr lang="en-US" sz="1500" dirty="0"/>
              <a:t> </a:t>
            </a:r>
            <a:r>
              <a:rPr lang="en-US" sz="1500" dirty="0" err="1"/>
              <a:t>yaitu</a:t>
            </a:r>
            <a:r>
              <a:rPr lang="en-US" sz="1500" dirty="0"/>
              <a:t> </a:t>
            </a:r>
            <a:r>
              <a:rPr lang="en-US" sz="1500" b="1" dirty="0" err="1"/>
              <a:t>pengolahan</a:t>
            </a:r>
            <a:r>
              <a:rPr lang="en-US" sz="1500" b="1" dirty="0"/>
              <a:t> </a:t>
            </a:r>
            <a:r>
              <a:rPr lang="en-US" sz="1500" b="1" dirty="0" err="1"/>
              <a:t>sadar</a:t>
            </a:r>
            <a:r>
              <a:rPr lang="en-US" sz="1500" b="1" dirty="0"/>
              <a:t> </a:t>
            </a:r>
            <a:r>
              <a:rPr lang="en-US" sz="1500" dirty="0"/>
              <a:t>(</a:t>
            </a:r>
            <a:r>
              <a:rPr lang="en-US" sz="1500" dirty="0" err="1"/>
              <a:t>consciousprocessing</a:t>
            </a:r>
            <a:r>
              <a:rPr lang="en-US" sz="1500" dirty="0"/>
              <a:t>) </a:t>
            </a:r>
            <a:r>
              <a:rPr lang="en-US" sz="1500" dirty="0" err="1"/>
              <a:t>dan</a:t>
            </a:r>
            <a:r>
              <a:rPr lang="en-US" sz="1500" dirty="0"/>
              <a:t> </a:t>
            </a:r>
            <a:r>
              <a:rPr lang="en-US" sz="1500" b="1" dirty="0" err="1"/>
              <a:t>otomatis</a:t>
            </a:r>
            <a:r>
              <a:rPr lang="en-US" sz="1500" dirty="0"/>
              <a:t>. </a:t>
            </a:r>
          </a:p>
          <a:p>
            <a:pPr algn="just"/>
            <a:r>
              <a:rPr lang="en-US" sz="1500" dirty="0" err="1"/>
              <a:t>Pengolahan</a:t>
            </a:r>
            <a:r>
              <a:rPr lang="en-US" sz="1500" dirty="0"/>
              <a:t> </a:t>
            </a:r>
            <a:r>
              <a:rPr lang="en-US" sz="1500" dirty="0" err="1"/>
              <a:t>sadar</a:t>
            </a:r>
            <a:r>
              <a:rPr lang="en-US" sz="1500" dirty="0"/>
              <a:t> </a:t>
            </a:r>
            <a:r>
              <a:rPr lang="en-US" sz="1500" dirty="0" err="1"/>
              <a:t>terjadi</a:t>
            </a:r>
            <a:r>
              <a:rPr lang="en-US" sz="1500" dirty="0"/>
              <a:t> </a:t>
            </a:r>
            <a:r>
              <a:rPr lang="en-US" sz="1500" b="1" dirty="0" err="1"/>
              <a:t>ketika</a:t>
            </a:r>
            <a:r>
              <a:rPr lang="en-US" sz="1500" b="1" dirty="0"/>
              <a:t> </a:t>
            </a:r>
            <a:r>
              <a:rPr lang="en-US" sz="1500" b="1" dirty="0" err="1"/>
              <a:t>rangsangan</a:t>
            </a:r>
            <a:r>
              <a:rPr lang="en-US" sz="1500" b="1" dirty="0"/>
              <a:t> </a:t>
            </a:r>
            <a:r>
              <a:rPr lang="en-US" sz="1500" b="1" dirty="0" err="1"/>
              <a:t>datang</a:t>
            </a:r>
            <a:r>
              <a:rPr lang="en-US" sz="1500" dirty="0"/>
              <a:t> </a:t>
            </a:r>
            <a:r>
              <a:rPr lang="en-US" sz="1500" dirty="0" err="1"/>
              <a:t>kemudian</a:t>
            </a:r>
            <a:r>
              <a:rPr lang="en-US" sz="1500" dirty="0"/>
              <a:t> </a:t>
            </a:r>
            <a:r>
              <a:rPr lang="en-US" sz="1500" dirty="0" err="1"/>
              <a:t>dibawa</a:t>
            </a:r>
            <a:r>
              <a:rPr lang="en-US" sz="1500" dirty="0"/>
              <a:t> </a:t>
            </a:r>
            <a:r>
              <a:rPr lang="en-US" sz="1500" dirty="0" err="1"/>
              <a:t>ke</a:t>
            </a:r>
            <a:r>
              <a:rPr lang="en-US" sz="1500" dirty="0"/>
              <a:t> </a:t>
            </a:r>
            <a:r>
              <a:rPr lang="en-US" sz="1500" b="1" dirty="0" err="1"/>
              <a:t>bagian</a:t>
            </a:r>
            <a:r>
              <a:rPr lang="en-US" sz="1500" b="1" dirty="0"/>
              <a:t> intellectual (</a:t>
            </a:r>
            <a:r>
              <a:rPr lang="en-US" sz="1500" b="1" dirty="0" err="1"/>
              <a:t>menalar</a:t>
            </a:r>
            <a:r>
              <a:rPr lang="en-US" sz="1500" b="1" dirty="0"/>
              <a:t>, </a:t>
            </a:r>
            <a:r>
              <a:rPr lang="en-US" sz="1500" b="1" dirty="0" err="1"/>
              <a:t>merencanakan</a:t>
            </a:r>
            <a:r>
              <a:rPr lang="en-US" sz="1500" b="1" dirty="0"/>
              <a:t>, </a:t>
            </a:r>
            <a:r>
              <a:rPr lang="en-US" sz="1500" b="1" dirty="0" err="1"/>
              <a:t>berpikir</a:t>
            </a:r>
            <a:r>
              <a:rPr lang="en-US" sz="1500" b="1" dirty="0"/>
              <a:t>, </a:t>
            </a:r>
            <a:r>
              <a:rPr lang="en-US" sz="1500" b="1" dirty="0" err="1"/>
              <a:t>belajar</a:t>
            </a:r>
            <a:r>
              <a:rPr lang="en-US" sz="1500" b="1" dirty="0"/>
              <a:t>, </a:t>
            </a:r>
            <a:r>
              <a:rPr lang="en-US" sz="1500" b="1" dirty="0" err="1"/>
              <a:t>dll</a:t>
            </a:r>
            <a:r>
              <a:rPr lang="en-US" sz="1500" b="1" dirty="0"/>
              <a:t>)</a:t>
            </a:r>
            <a:r>
              <a:rPr lang="en-US" sz="1500" dirty="0"/>
              <a:t> </a:t>
            </a:r>
            <a:r>
              <a:rPr lang="en-US" sz="1500" dirty="0" err="1"/>
              <a:t>dan</a:t>
            </a:r>
            <a:r>
              <a:rPr lang="en-US" sz="1500" dirty="0"/>
              <a:t> </a:t>
            </a:r>
            <a:r>
              <a:rPr lang="en-US" sz="1500" dirty="0" err="1"/>
              <a:t>memerlukan</a:t>
            </a:r>
            <a:r>
              <a:rPr lang="en-US" sz="1500" dirty="0"/>
              <a:t> </a:t>
            </a:r>
            <a:r>
              <a:rPr lang="en-US" sz="1500" b="1" dirty="0" err="1"/>
              <a:t>beberapa</a:t>
            </a:r>
            <a:r>
              <a:rPr lang="en-US" sz="1500" b="1" dirty="0"/>
              <a:t> </a:t>
            </a:r>
            <a:r>
              <a:rPr lang="en-US" sz="1500" b="1" dirty="0" err="1"/>
              <a:t>waktu</a:t>
            </a:r>
            <a:r>
              <a:rPr lang="en-US" sz="1500" b="1" dirty="0"/>
              <a:t> </a:t>
            </a:r>
            <a:r>
              <a:rPr lang="en-US" sz="1500" dirty="0" err="1"/>
              <a:t>untuk</a:t>
            </a:r>
            <a:r>
              <a:rPr lang="en-US" sz="1500" dirty="0"/>
              <a:t> </a:t>
            </a:r>
            <a:r>
              <a:rPr lang="en-US" sz="1500" b="1" dirty="0" err="1"/>
              <a:t>menghasilkan</a:t>
            </a:r>
            <a:r>
              <a:rPr lang="en-US" sz="1500" b="1" dirty="0"/>
              <a:t> </a:t>
            </a:r>
            <a:r>
              <a:rPr lang="en-US" sz="1500" b="1" dirty="0" err="1"/>
              <a:t>tanggapan</a:t>
            </a:r>
            <a:r>
              <a:rPr lang="en-US" sz="1500" dirty="0"/>
              <a:t>. </a:t>
            </a:r>
          </a:p>
          <a:p>
            <a:pPr algn="just"/>
            <a:r>
              <a:rPr lang="en-US" sz="1500" dirty="0" err="1"/>
              <a:t>Pengolahan</a:t>
            </a:r>
            <a:r>
              <a:rPr lang="en-US" sz="1500" dirty="0"/>
              <a:t> </a:t>
            </a:r>
            <a:r>
              <a:rPr lang="en-US" sz="1500" dirty="0" err="1"/>
              <a:t>otomatis</a:t>
            </a:r>
            <a:r>
              <a:rPr lang="en-US" sz="1500" dirty="0"/>
              <a:t> </a:t>
            </a:r>
            <a:r>
              <a:rPr lang="en-US" sz="1500" dirty="0" err="1"/>
              <a:t>terjadi</a:t>
            </a:r>
            <a:r>
              <a:rPr lang="en-US" sz="1500" dirty="0"/>
              <a:t> </a:t>
            </a:r>
            <a:r>
              <a:rPr lang="en-US" sz="1500" b="1" dirty="0" err="1"/>
              <a:t>secara</a:t>
            </a:r>
            <a:r>
              <a:rPr lang="en-US" sz="1500" b="1" dirty="0"/>
              <a:t> </a:t>
            </a:r>
            <a:r>
              <a:rPr lang="en-US" sz="1500" b="1" dirty="0" err="1"/>
              <a:t>reflek</a:t>
            </a:r>
            <a:r>
              <a:rPr lang="en-US" sz="1500" b="1" dirty="0"/>
              <a:t> </a:t>
            </a:r>
            <a:r>
              <a:rPr lang="en-US" sz="1500" dirty="0" err="1"/>
              <a:t>dan</a:t>
            </a:r>
            <a:r>
              <a:rPr lang="en-US" sz="1500" dirty="0"/>
              <a:t> </a:t>
            </a:r>
            <a:r>
              <a:rPr lang="en-US" sz="1500" dirty="0" err="1"/>
              <a:t>memerlukan</a:t>
            </a:r>
            <a:r>
              <a:rPr lang="en-US" sz="1500" dirty="0"/>
              <a:t> </a:t>
            </a:r>
            <a:r>
              <a:rPr lang="en-US" sz="1500" b="1" dirty="0" err="1"/>
              <a:t>waktu</a:t>
            </a:r>
            <a:r>
              <a:rPr lang="en-US" sz="1500" b="1" dirty="0"/>
              <a:t> </a:t>
            </a:r>
            <a:r>
              <a:rPr lang="en-US" sz="1500" b="1" dirty="0" err="1"/>
              <a:t>tanggapan</a:t>
            </a:r>
            <a:r>
              <a:rPr lang="en-US" sz="1500" b="1" dirty="0"/>
              <a:t> yang </a:t>
            </a:r>
            <a:r>
              <a:rPr lang="en-US" sz="1500" b="1" dirty="0" err="1"/>
              <a:t>pendek</a:t>
            </a:r>
            <a:endParaRPr lang="en-US" sz="1500" b="1" dirty="0"/>
          </a:p>
          <a:p>
            <a:pPr algn="just"/>
            <a:r>
              <a:rPr lang="en-US" sz="1500" dirty="0" err="1" smtClean="0"/>
              <a:t>Banyak</a:t>
            </a:r>
            <a:r>
              <a:rPr lang="en-US" sz="1500" dirty="0" smtClean="0"/>
              <a:t> </a:t>
            </a:r>
            <a:r>
              <a:rPr lang="en-US" sz="1500" dirty="0" err="1"/>
              <a:t>aktivitas</a:t>
            </a:r>
            <a:r>
              <a:rPr lang="en-US" sz="1500" dirty="0"/>
              <a:t> yang </a:t>
            </a:r>
            <a:r>
              <a:rPr lang="en-US" sz="1500" dirty="0" err="1"/>
              <a:t>kita</a:t>
            </a:r>
            <a:r>
              <a:rPr lang="en-US" sz="1500" dirty="0"/>
              <a:t> </a:t>
            </a:r>
            <a:r>
              <a:rPr lang="en-US" sz="1500" dirty="0" err="1"/>
              <a:t>kerjakan</a:t>
            </a:r>
            <a:r>
              <a:rPr lang="en-US" sz="1500" dirty="0"/>
              <a:t> </a:t>
            </a:r>
            <a:r>
              <a:rPr lang="en-US" sz="1500" dirty="0" err="1"/>
              <a:t>sehari-hari</a:t>
            </a:r>
            <a:r>
              <a:rPr lang="en-US" sz="1500" dirty="0"/>
              <a:t> </a:t>
            </a:r>
            <a:r>
              <a:rPr lang="en-US" sz="1500" dirty="0" err="1"/>
              <a:t>telah</a:t>
            </a:r>
            <a:r>
              <a:rPr lang="en-US" sz="1500" dirty="0"/>
              <a:t> </a:t>
            </a:r>
            <a:r>
              <a:rPr lang="en-US" sz="1500" dirty="0" err="1"/>
              <a:t>menjadi</a:t>
            </a:r>
            <a:r>
              <a:rPr lang="en-US" sz="1500" dirty="0"/>
              <a:t> </a:t>
            </a:r>
            <a:r>
              <a:rPr lang="en-US" sz="1500" dirty="0" err="1" smtClean="0"/>
              <a:t>otomatis</a:t>
            </a:r>
            <a:r>
              <a:rPr lang="en-US" sz="1500" dirty="0"/>
              <a:t> </a:t>
            </a:r>
            <a:r>
              <a:rPr lang="en-US" sz="1500" dirty="0" err="1" smtClean="0"/>
              <a:t>tanpa</a:t>
            </a:r>
            <a:r>
              <a:rPr lang="en-US" sz="1500" dirty="0" smtClean="0"/>
              <a:t> </a:t>
            </a:r>
            <a:r>
              <a:rPr lang="en-US" sz="1500" dirty="0" err="1"/>
              <a:t>harus</a:t>
            </a:r>
            <a:r>
              <a:rPr lang="en-US" sz="1500" dirty="0"/>
              <a:t> </a:t>
            </a:r>
            <a:r>
              <a:rPr lang="en-US" sz="1500" dirty="0" err="1"/>
              <a:t>berfikir</a:t>
            </a:r>
            <a:r>
              <a:rPr lang="en-US" sz="1500" dirty="0"/>
              <a:t>. </a:t>
            </a:r>
            <a:endParaRPr lang="en-US" sz="1500" dirty="0" smtClean="0"/>
          </a:p>
          <a:p>
            <a:pPr algn="just"/>
            <a:r>
              <a:rPr lang="en-US" sz="1500" dirty="0" err="1" smtClean="0"/>
              <a:t>Sebagai</a:t>
            </a:r>
            <a:r>
              <a:rPr lang="en-US" sz="1500" dirty="0" smtClean="0"/>
              <a:t> </a:t>
            </a:r>
            <a:r>
              <a:rPr lang="en-US" sz="1500" dirty="0" err="1"/>
              <a:t>contoh</a:t>
            </a:r>
            <a:r>
              <a:rPr lang="en-US" sz="1500" dirty="0"/>
              <a:t>, </a:t>
            </a:r>
            <a:r>
              <a:rPr lang="en-US" sz="1500" dirty="0" err="1"/>
              <a:t>aktivitas</a:t>
            </a:r>
            <a:r>
              <a:rPr lang="en-US" sz="1500" dirty="0"/>
              <a:t> </a:t>
            </a:r>
            <a:r>
              <a:rPr lang="en-US" sz="1500" dirty="0" err="1"/>
              <a:t>untuk</a:t>
            </a:r>
            <a:r>
              <a:rPr lang="en-US" sz="1500" dirty="0"/>
              <a:t> </a:t>
            </a:r>
            <a:r>
              <a:rPr lang="en-US" sz="1500" dirty="0" err="1"/>
              <a:t>membaca</a:t>
            </a:r>
            <a:r>
              <a:rPr lang="en-US" sz="1500" dirty="0"/>
              <a:t>, </a:t>
            </a:r>
            <a:r>
              <a:rPr lang="en-US" sz="1500" dirty="0" err="1"/>
              <a:t>menulis</a:t>
            </a:r>
            <a:r>
              <a:rPr lang="en-US" sz="1500" dirty="0"/>
              <a:t>, </a:t>
            </a:r>
            <a:r>
              <a:rPr lang="en-US" sz="1500" dirty="0" err="1"/>
              <a:t>berbicara</a:t>
            </a:r>
            <a:r>
              <a:rPr lang="en-US" sz="1500" dirty="0"/>
              <a:t> </a:t>
            </a:r>
            <a:r>
              <a:rPr lang="en-US" sz="1500" dirty="0" err="1"/>
              <a:t>dalam</a:t>
            </a:r>
            <a:r>
              <a:rPr lang="en-US" sz="1500" dirty="0"/>
              <a:t> </a:t>
            </a:r>
            <a:r>
              <a:rPr lang="en-US" sz="1500" dirty="0" err="1"/>
              <a:t>bahasa</a:t>
            </a:r>
            <a:r>
              <a:rPr lang="en-US" sz="1500" dirty="0"/>
              <a:t> </a:t>
            </a:r>
            <a:r>
              <a:rPr lang="en-US" sz="1500" dirty="0" err="1"/>
              <a:t>ibu</a:t>
            </a:r>
            <a:r>
              <a:rPr lang="en-US" sz="1500" dirty="0"/>
              <a:t>, </a:t>
            </a:r>
            <a:r>
              <a:rPr lang="en-US" sz="1500" dirty="0" err="1"/>
              <a:t>mengendarai</a:t>
            </a:r>
            <a:r>
              <a:rPr lang="en-US" sz="1500" dirty="0"/>
              <a:t> </a:t>
            </a:r>
            <a:r>
              <a:rPr lang="en-US" sz="1500" dirty="0" err="1"/>
              <a:t>sepeda</a:t>
            </a:r>
            <a:r>
              <a:rPr lang="en-US" sz="1500" dirty="0"/>
              <a:t>, </a:t>
            </a:r>
            <a:r>
              <a:rPr lang="en-US" sz="1500" dirty="0" err="1"/>
              <a:t>menggosok</a:t>
            </a:r>
            <a:r>
              <a:rPr lang="en-US" sz="1500" dirty="0"/>
              <a:t> </a:t>
            </a:r>
            <a:r>
              <a:rPr lang="en-US" sz="1500" dirty="0" err="1"/>
              <a:t>gigi</a:t>
            </a:r>
            <a:r>
              <a:rPr lang="en-US" sz="1500" dirty="0"/>
              <a:t>, </a:t>
            </a:r>
            <a:r>
              <a:rPr lang="en-US" sz="1500" dirty="0" err="1"/>
              <a:t>dan</a:t>
            </a:r>
            <a:r>
              <a:rPr lang="en-US" sz="1500" dirty="0"/>
              <a:t> lain-lain.</a:t>
            </a:r>
          </a:p>
          <a:p>
            <a:pPr algn="just"/>
            <a:r>
              <a:rPr lang="en-US" sz="1500" dirty="0" err="1"/>
              <a:t>Seperti</a:t>
            </a:r>
            <a:r>
              <a:rPr lang="en-US" sz="1500" dirty="0"/>
              <a:t> </a:t>
            </a:r>
            <a:r>
              <a:rPr lang="en-US" sz="1500" dirty="0" err="1"/>
              <a:t>diketahui</a:t>
            </a:r>
            <a:r>
              <a:rPr lang="en-US" sz="1500" dirty="0"/>
              <a:t>, </a:t>
            </a:r>
            <a:r>
              <a:rPr lang="en-US" sz="1500" dirty="0" err="1"/>
              <a:t>semakin</a:t>
            </a:r>
            <a:r>
              <a:rPr lang="en-US" sz="1500" dirty="0"/>
              <a:t> </a:t>
            </a:r>
            <a:r>
              <a:rPr lang="en-US" sz="1500" dirty="0" err="1"/>
              <a:t>sering</a:t>
            </a:r>
            <a:r>
              <a:rPr lang="en-US" sz="1500" dirty="0"/>
              <a:t> </a:t>
            </a:r>
            <a:r>
              <a:rPr lang="en-US" sz="1500" dirty="0" err="1"/>
              <a:t>berlatih</a:t>
            </a:r>
            <a:r>
              <a:rPr lang="en-US" sz="1500" dirty="0"/>
              <a:t> </a:t>
            </a:r>
            <a:r>
              <a:rPr lang="en-US" sz="1500" dirty="0" err="1"/>
              <a:t>atau</a:t>
            </a:r>
            <a:r>
              <a:rPr lang="en-US" sz="1500" dirty="0"/>
              <a:t> </a:t>
            </a:r>
            <a:r>
              <a:rPr lang="en-US" sz="1500" dirty="0" err="1"/>
              <a:t>dikerjakan</a:t>
            </a:r>
            <a:r>
              <a:rPr lang="en-US" sz="1500" dirty="0"/>
              <a:t>, </a:t>
            </a:r>
            <a:r>
              <a:rPr lang="en-US" sz="1500" dirty="0" err="1"/>
              <a:t>performans</a:t>
            </a:r>
            <a:r>
              <a:rPr lang="en-US" sz="1500" dirty="0"/>
              <a:t> </a:t>
            </a:r>
            <a:r>
              <a:rPr lang="en-US" sz="1500" dirty="0" err="1"/>
              <a:t>kita</a:t>
            </a:r>
            <a:r>
              <a:rPr lang="en-US" sz="1500" dirty="0"/>
              <a:t> </a:t>
            </a:r>
            <a:r>
              <a:rPr lang="en-US" sz="1500" dirty="0" err="1"/>
              <a:t>akan</a:t>
            </a:r>
            <a:r>
              <a:rPr lang="en-US" sz="1500" dirty="0"/>
              <a:t> </a:t>
            </a:r>
            <a:r>
              <a:rPr lang="en-US" sz="1500" dirty="0" err="1"/>
              <a:t>meningkat</a:t>
            </a:r>
            <a:r>
              <a:rPr lang="en-US" sz="1500" dirty="0"/>
              <a:t> </a:t>
            </a:r>
            <a:r>
              <a:rPr lang="en-US" sz="1500" dirty="0" err="1"/>
              <a:t>ke</a:t>
            </a:r>
            <a:r>
              <a:rPr lang="en-US" sz="1500" dirty="0"/>
              <a:t> </a:t>
            </a:r>
            <a:r>
              <a:rPr lang="en-US" sz="1500" dirty="0" err="1"/>
              <a:t>tahap</a:t>
            </a:r>
            <a:r>
              <a:rPr lang="en-US" sz="1500" dirty="0"/>
              <a:t> </a:t>
            </a:r>
            <a:r>
              <a:rPr lang="en-US" sz="1500" dirty="0" err="1"/>
              <a:t>trampil</a:t>
            </a:r>
            <a:r>
              <a:rPr lang="en-US" sz="1500" dirty="0"/>
              <a:t> </a:t>
            </a:r>
            <a:r>
              <a:rPr lang="en-US" sz="1500" dirty="0" err="1"/>
              <a:t>dan</a:t>
            </a:r>
            <a:r>
              <a:rPr lang="en-US" sz="1500" dirty="0"/>
              <a:t> </a:t>
            </a:r>
            <a:r>
              <a:rPr lang="en-US" sz="1500" dirty="0" err="1"/>
              <a:t>otomatis</a:t>
            </a:r>
            <a:r>
              <a:rPr lang="en-US" sz="1500" dirty="0"/>
              <a:t>.</a:t>
            </a:r>
          </a:p>
          <a:p>
            <a:pPr algn="just"/>
            <a:r>
              <a:rPr lang="en-US" sz="1500" dirty="0" err="1"/>
              <a:t>Dengan</a:t>
            </a:r>
            <a:r>
              <a:rPr lang="en-US" sz="1500" dirty="0"/>
              <a:t> </a:t>
            </a:r>
            <a:r>
              <a:rPr lang="en-US" sz="1500" dirty="0" err="1"/>
              <a:t>latihan</a:t>
            </a:r>
            <a:r>
              <a:rPr lang="en-US" sz="1500" dirty="0"/>
              <a:t> </a:t>
            </a:r>
            <a:r>
              <a:rPr lang="en-US" sz="1500" dirty="0" err="1"/>
              <a:t>rutin</a:t>
            </a:r>
            <a:r>
              <a:rPr lang="en-US" sz="1500" dirty="0"/>
              <a:t>, proses </a:t>
            </a:r>
            <a:r>
              <a:rPr lang="en-US" sz="1500" dirty="0" err="1"/>
              <a:t>kognitif</a:t>
            </a:r>
            <a:r>
              <a:rPr lang="en-US" sz="1500" dirty="0"/>
              <a:t> </a:t>
            </a:r>
            <a:r>
              <a:rPr lang="en-US" sz="1500" dirty="0" err="1"/>
              <a:t>juga</a:t>
            </a:r>
            <a:r>
              <a:rPr lang="en-US" sz="1500" dirty="0"/>
              <a:t> </a:t>
            </a:r>
            <a:r>
              <a:rPr lang="en-US" sz="1500" dirty="0" err="1"/>
              <a:t>dapat</a:t>
            </a:r>
            <a:r>
              <a:rPr lang="en-US" sz="1500" dirty="0"/>
              <a:t> </a:t>
            </a:r>
            <a:r>
              <a:rPr lang="en-US" sz="1500" dirty="0" err="1"/>
              <a:t>menjadi</a:t>
            </a:r>
            <a:r>
              <a:rPr lang="en-US" sz="1500" dirty="0"/>
              <a:t> </a:t>
            </a:r>
            <a:r>
              <a:rPr lang="en-US" sz="1500" dirty="0" err="1"/>
              <a:t>otomatis</a:t>
            </a:r>
            <a:r>
              <a:rPr lang="en-US" sz="1500" dirty="0"/>
              <a:t> </a:t>
            </a:r>
            <a:r>
              <a:rPr lang="en-US" sz="1500" dirty="0" err="1"/>
              <a:t>penuh</a:t>
            </a:r>
            <a:r>
              <a:rPr lang="en-US" sz="1500" dirty="0"/>
              <a:t>.</a:t>
            </a:r>
          </a:p>
          <a:p>
            <a:pPr algn="just"/>
            <a:endParaRPr lang="en-US" sz="1500" dirty="0"/>
          </a:p>
        </p:txBody>
      </p:sp>
      <p:pic>
        <p:nvPicPr>
          <p:cNvPr id="4" name="Picture 3"/>
          <p:cNvPicPr>
            <a:picLocks noChangeAspect="1"/>
          </p:cNvPicPr>
          <p:nvPr/>
        </p:nvPicPr>
        <p:blipFill>
          <a:blip r:embed="rId2"/>
          <a:stretch>
            <a:fillRect/>
          </a:stretch>
        </p:blipFill>
        <p:spPr>
          <a:xfrm>
            <a:off x="0" y="365126"/>
            <a:ext cx="5035463" cy="6263014"/>
          </a:xfrm>
          <a:prstGeom prst="rect">
            <a:avLst/>
          </a:prstGeom>
        </p:spPr>
      </p:pic>
    </p:spTree>
    <p:extLst>
      <p:ext uri="{BB962C8B-B14F-4D97-AF65-F5344CB8AC3E}">
        <p14:creationId xmlns:p14="http://schemas.microsoft.com/office/powerpoint/2010/main" val="1091747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algn="just">
              <a:defRPr/>
            </a:pPr>
            <a:r>
              <a:rPr lang="en-US" sz="2400" dirty="0" err="1"/>
              <a:t>Tahun</a:t>
            </a:r>
            <a:r>
              <a:rPr lang="en-US" sz="2400" dirty="0"/>
              <a:t> 1950-an </a:t>
            </a:r>
            <a:r>
              <a:rPr lang="en-US" sz="2400" dirty="0" err="1"/>
              <a:t>sampai</a:t>
            </a:r>
            <a:r>
              <a:rPr lang="en-US" sz="2400" dirty="0"/>
              <a:t> 1970-an, orang </a:t>
            </a:r>
            <a:r>
              <a:rPr lang="en-US" sz="2400" b="1" dirty="0" err="1"/>
              <a:t>tidak</a:t>
            </a:r>
            <a:r>
              <a:rPr lang="en-US" sz="2400" b="1" dirty="0"/>
              <a:t> </a:t>
            </a:r>
            <a:r>
              <a:rPr lang="en-US" sz="2400" b="1" dirty="0" err="1"/>
              <a:t>terlalu</a:t>
            </a:r>
            <a:r>
              <a:rPr lang="en-US" sz="2400" b="1" dirty="0"/>
              <a:t> </a:t>
            </a:r>
            <a:r>
              <a:rPr lang="en-US" sz="2400" b="1" dirty="0" err="1"/>
              <a:t>memperhatikan</a:t>
            </a:r>
            <a:r>
              <a:rPr lang="en-US" sz="2400" b="1" dirty="0"/>
              <a:t> </a:t>
            </a:r>
            <a:r>
              <a:rPr lang="en-US" sz="2400" b="1" dirty="0" err="1"/>
              <a:t>kesulitan</a:t>
            </a:r>
            <a:r>
              <a:rPr lang="en-US" sz="2400" dirty="0"/>
              <a:t> </a:t>
            </a:r>
            <a:r>
              <a:rPr lang="en-US" sz="2400" dirty="0" err="1"/>
              <a:t>dalam</a:t>
            </a:r>
            <a:r>
              <a:rPr lang="en-US" sz="2400" dirty="0"/>
              <a:t> </a:t>
            </a:r>
            <a:r>
              <a:rPr lang="en-US" sz="2400" b="1" dirty="0" err="1"/>
              <a:t>pemakaian</a:t>
            </a:r>
            <a:r>
              <a:rPr lang="en-US" sz="2400" b="1" dirty="0"/>
              <a:t> </a:t>
            </a:r>
            <a:r>
              <a:rPr lang="en-US" sz="2400" b="1" dirty="0" err="1"/>
              <a:t>komputer</a:t>
            </a:r>
            <a:r>
              <a:rPr lang="en-US" sz="2400" dirty="0"/>
              <a:t>, </a:t>
            </a:r>
            <a:r>
              <a:rPr lang="en-US" sz="2400" dirty="0" err="1"/>
              <a:t>karena</a:t>
            </a:r>
            <a:r>
              <a:rPr lang="en-US" sz="2400" dirty="0"/>
              <a:t> </a:t>
            </a:r>
            <a:r>
              <a:rPr lang="en-US" sz="2400" dirty="0" err="1"/>
              <a:t>pada</a:t>
            </a:r>
            <a:r>
              <a:rPr lang="en-US" sz="2400" dirty="0"/>
              <a:t> </a:t>
            </a:r>
            <a:r>
              <a:rPr lang="en-US" sz="2400" dirty="0" err="1"/>
              <a:t>saat</a:t>
            </a:r>
            <a:r>
              <a:rPr lang="en-US" sz="2400" dirty="0"/>
              <a:t> </a:t>
            </a:r>
            <a:r>
              <a:rPr lang="en-US" sz="2400" dirty="0" err="1"/>
              <a:t>itu</a:t>
            </a:r>
            <a:r>
              <a:rPr lang="en-US" sz="2400" dirty="0"/>
              <a:t> </a:t>
            </a:r>
            <a:r>
              <a:rPr lang="en-US" sz="2400" dirty="0" err="1"/>
              <a:t>komputer</a:t>
            </a:r>
            <a:r>
              <a:rPr lang="en-US" sz="2400" dirty="0"/>
              <a:t> </a:t>
            </a:r>
            <a:r>
              <a:rPr lang="en-US" sz="2400" dirty="0" err="1"/>
              <a:t>hanya</a:t>
            </a:r>
            <a:r>
              <a:rPr lang="en-US" sz="2400" dirty="0"/>
              <a:t> </a:t>
            </a:r>
            <a:r>
              <a:rPr lang="en-US" sz="2400" dirty="0" err="1"/>
              <a:t>dipakai</a:t>
            </a:r>
            <a:r>
              <a:rPr lang="en-US" sz="2400" dirty="0"/>
              <a:t> </a:t>
            </a:r>
            <a:r>
              <a:rPr lang="en-US" sz="2400" dirty="0" err="1"/>
              <a:t>oleh</a:t>
            </a:r>
            <a:r>
              <a:rPr lang="en-US" sz="2400" dirty="0"/>
              <a:t> </a:t>
            </a:r>
            <a:r>
              <a:rPr lang="en-US" sz="2400" b="1" dirty="0"/>
              <a:t>para </a:t>
            </a:r>
            <a:r>
              <a:rPr lang="en-US" sz="2400" b="1" dirty="0" err="1"/>
              <a:t>ahli</a:t>
            </a:r>
            <a:r>
              <a:rPr lang="en-US" sz="2400" b="1" dirty="0"/>
              <a:t> </a:t>
            </a:r>
            <a:r>
              <a:rPr lang="en-US" sz="2400" b="1" dirty="0" err="1"/>
              <a:t>komputer</a:t>
            </a:r>
            <a:r>
              <a:rPr lang="en-US" sz="2400" dirty="0"/>
              <a:t>. </a:t>
            </a:r>
          </a:p>
          <a:p>
            <a:pPr algn="just">
              <a:defRPr/>
            </a:pPr>
            <a:r>
              <a:rPr lang="en-US" sz="2400" b="1" dirty="0" err="1"/>
              <a:t>Tetapi</a:t>
            </a:r>
            <a:r>
              <a:rPr lang="en-US" sz="2400" b="1" dirty="0"/>
              <a:t> </a:t>
            </a:r>
            <a:r>
              <a:rPr lang="en-US" sz="2400" b="1" dirty="0" err="1"/>
              <a:t>pada</a:t>
            </a:r>
            <a:r>
              <a:rPr lang="en-US" sz="2400" b="1" dirty="0"/>
              <a:t> </a:t>
            </a:r>
            <a:r>
              <a:rPr lang="en-US" sz="2400" b="1" dirty="0" err="1"/>
              <a:t>masa</a:t>
            </a:r>
            <a:r>
              <a:rPr lang="en-US" sz="2400" b="1" dirty="0"/>
              <a:t> </a:t>
            </a:r>
            <a:r>
              <a:rPr lang="en-US" sz="2400" b="1" dirty="0" err="1"/>
              <a:t>sekarang</a:t>
            </a:r>
            <a:r>
              <a:rPr lang="en-US" sz="2400" b="1" dirty="0"/>
              <a:t> ???</a:t>
            </a:r>
          </a:p>
          <a:p>
            <a:pPr lvl="1" algn="just">
              <a:defRPr/>
            </a:pPr>
            <a:r>
              <a:rPr lang="en-US" b="1" dirty="0" err="1"/>
              <a:t>Manusia</a:t>
            </a:r>
            <a:r>
              <a:rPr lang="en-US" b="1" dirty="0"/>
              <a:t> </a:t>
            </a:r>
            <a:r>
              <a:rPr lang="en-US" b="1" dirty="0" err="1"/>
              <a:t>semakin</a:t>
            </a:r>
            <a:r>
              <a:rPr lang="en-US" dirty="0"/>
              <a:t> </a:t>
            </a:r>
            <a:r>
              <a:rPr lang="en-US" b="1" dirty="0" err="1"/>
              <a:t>tergantung</a:t>
            </a:r>
            <a:r>
              <a:rPr lang="en-US" dirty="0"/>
              <a:t> </a:t>
            </a:r>
            <a:r>
              <a:rPr lang="en-US" dirty="0" err="1"/>
              <a:t>terhadap</a:t>
            </a:r>
            <a:r>
              <a:rPr lang="en-US" dirty="0"/>
              <a:t> </a:t>
            </a:r>
            <a:r>
              <a:rPr lang="en-US" b="1" dirty="0" err="1"/>
              <a:t>berbagai</a:t>
            </a:r>
            <a:r>
              <a:rPr lang="en-US" b="1" dirty="0"/>
              <a:t> </a:t>
            </a:r>
            <a:r>
              <a:rPr lang="en-US" b="1" dirty="0" err="1"/>
              <a:t>produk</a:t>
            </a:r>
            <a:r>
              <a:rPr lang="en-US" dirty="0"/>
              <a:t> </a:t>
            </a:r>
            <a:r>
              <a:rPr lang="en-US" dirty="0" err="1"/>
              <a:t>tersebut</a:t>
            </a:r>
            <a:r>
              <a:rPr lang="en-US" dirty="0"/>
              <a:t>.</a:t>
            </a:r>
          </a:p>
          <a:p>
            <a:pPr lvl="1" algn="just">
              <a:defRPr/>
            </a:pPr>
            <a:r>
              <a:rPr lang="en-US" b="1" dirty="0" err="1"/>
              <a:t>Penggunaan</a:t>
            </a:r>
            <a:r>
              <a:rPr lang="en-US" b="1" dirty="0"/>
              <a:t> </a:t>
            </a:r>
            <a:r>
              <a:rPr lang="en-US" b="1" dirty="0" err="1"/>
              <a:t>Semakin</a:t>
            </a:r>
            <a:r>
              <a:rPr lang="en-US" b="1" dirty="0"/>
              <a:t> </a:t>
            </a:r>
            <a:r>
              <a:rPr lang="en-US" b="1" dirty="0" err="1"/>
              <a:t>meningkat</a:t>
            </a:r>
            <a:r>
              <a:rPr lang="en-US" dirty="0"/>
              <a:t> </a:t>
            </a:r>
            <a:r>
              <a:rPr lang="en-US" dirty="0" err="1"/>
              <a:t>dan</a:t>
            </a:r>
            <a:r>
              <a:rPr lang="en-US" dirty="0"/>
              <a:t> </a:t>
            </a:r>
            <a:r>
              <a:rPr lang="en-US" b="1" dirty="0" err="1"/>
              <a:t>kompleksnya</a:t>
            </a:r>
            <a:r>
              <a:rPr lang="en-US" b="1" dirty="0"/>
              <a:t> </a:t>
            </a:r>
            <a:r>
              <a:rPr lang="en-US" b="1" dirty="0" err="1"/>
              <a:t>penggunaan</a:t>
            </a:r>
            <a:r>
              <a:rPr lang="en-US" b="1" dirty="0"/>
              <a:t> </a:t>
            </a:r>
            <a:r>
              <a:rPr lang="en-US" b="1" dirty="0" err="1"/>
              <a:t>produk-produk</a:t>
            </a:r>
            <a:r>
              <a:rPr lang="en-US" b="1" dirty="0"/>
              <a:t> </a:t>
            </a:r>
            <a:r>
              <a:rPr lang="en-US" b="1" dirty="0" err="1"/>
              <a:t>interaktif</a:t>
            </a:r>
            <a:endParaRPr lang="en-US" b="1" dirty="0"/>
          </a:p>
          <a:p>
            <a:pPr marL="0" lvl="1" indent="0" algn="just">
              <a:buNone/>
              <a:defRPr/>
            </a:pPr>
            <a:endParaRPr lang="id-ID" dirty="0" smtClean="0"/>
          </a:p>
          <a:p>
            <a:pPr marL="0" lvl="1" indent="0" algn="just">
              <a:buNone/>
              <a:defRPr/>
            </a:pPr>
            <a:r>
              <a:rPr lang="en-US" dirty="0" err="1" smtClean="0"/>
              <a:t>Sehingga</a:t>
            </a:r>
            <a:r>
              <a:rPr lang="en-US" dirty="0" smtClean="0"/>
              <a:t> </a:t>
            </a:r>
            <a:r>
              <a:rPr lang="en-US" b="1" dirty="0" err="1"/>
              <a:t>memunculkan</a:t>
            </a:r>
            <a:r>
              <a:rPr lang="en-US" b="1" dirty="0"/>
              <a:t> </a:t>
            </a:r>
            <a:r>
              <a:rPr lang="en-US" b="1" dirty="0" err="1"/>
              <a:t>kebutuhan</a:t>
            </a:r>
            <a:r>
              <a:rPr lang="en-US" b="1" dirty="0"/>
              <a:t> </a:t>
            </a:r>
            <a:r>
              <a:rPr lang="en-US" b="1" dirty="0" err="1"/>
              <a:t>akan</a:t>
            </a:r>
            <a:r>
              <a:rPr lang="en-US" b="1" dirty="0"/>
              <a:t> </a:t>
            </a:r>
            <a:r>
              <a:rPr lang="en-US" b="1" dirty="0" smtClean="0"/>
              <a:t>interface</a:t>
            </a:r>
            <a:r>
              <a:rPr lang="id-ID" b="1" dirty="0" smtClean="0"/>
              <a:t> </a:t>
            </a:r>
            <a:r>
              <a:rPr lang="en-US" dirty="0" smtClean="0"/>
              <a:t>(</a:t>
            </a:r>
            <a:r>
              <a:rPr lang="en-US" dirty="0" err="1" smtClean="0"/>
              <a:t>antar</a:t>
            </a:r>
            <a:r>
              <a:rPr lang="en-US" dirty="0" smtClean="0"/>
              <a:t> </a:t>
            </a:r>
            <a:r>
              <a:rPr lang="en-US" dirty="0" err="1"/>
              <a:t>muka</a:t>
            </a:r>
            <a:r>
              <a:rPr lang="en-US" dirty="0"/>
              <a:t>) yang </a:t>
            </a:r>
            <a:r>
              <a:rPr lang="en-US" b="1" dirty="0" err="1"/>
              <a:t>mudah</a:t>
            </a:r>
            <a:r>
              <a:rPr lang="en-US" b="1" dirty="0"/>
              <a:t> </a:t>
            </a:r>
            <a:r>
              <a:rPr lang="en-US" b="1" dirty="0" err="1"/>
              <a:t>dipakai</a:t>
            </a:r>
            <a:r>
              <a:rPr lang="en-US" b="1" dirty="0"/>
              <a:t>, </a:t>
            </a:r>
            <a:r>
              <a:rPr lang="en-US" b="1" dirty="0" err="1"/>
              <a:t>sederhana</a:t>
            </a:r>
            <a:r>
              <a:rPr lang="en-US" b="1" dirty="0"/>
              <a:t>, </a:t>
            </a:r>
            <a:r>
              <a:rPr lang="en-US" b="1" dirty="0" err="1"/>
              <a:t>efektif</a:t>
            </a:r>
            <a:r>
              <a:rPr lang="en-US" dirty="0"/>
              <a:t> </a:t>
            </a:r>
            <a:r>
              <a:rPr lang="en-US" dirty="0" err="1"/>
              <a:t>dan</a:t>
            </a:r>
            <a:r>
              <a:rPr lang="en-US" dirty="0"/>
              <a:t> </a:t>
            </a:r>
            <a:r>
              <a:rPr lang="en-US" b="1" dirty="0" err="1"/>
              <a:t>efisien</a:t>
            </a:r>
            <a:r>
              <a:rPr lang="en-US" dirty="0" smtClean="0"/>
              <a:t>.</a:t>
            </a:r>
            <a:endParaRPr lang="en-US" dirty="0"/>
          </a:p>
        </p:txBody>
      </p:sp>
    </p:spTree>
    <p:extLst>
      <p:ext uri="{BB962C8B-B14F-4D97-AF65-F5344CB8AC3E}">
        <p14:creationId xmlns:p14="http://schemas.microsoft.com/office/powerpoint/2010/main" val="402407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3344448"/>
            <a:ext cx="7886700" cy="3234151"/>
          </a:xfrm>
        </p:spPr>
        <p:txBody>
          <a:bodyPr>
            <a:normAutofit fontScale="55000" lnSpcReduction="20000"/>
          </a:bodyPr>
          <a:lstStyle/>
          <a:p>
            <a:pPr algn="just"/>
            <a:r>
              <a:rPr lang="en-US" dirty="0" err="1"/>
              <a:t>Memori</a:t>
            </a:r>
            <a:r>
              <a:rPr lang="en-US" dirty="0"/>
              <a:t> </a:t>
            </a:r>
            <a:r>
              <a:rPr lang="en-US" dirty="0" err="1"/>
              <a:t>penyaring</a:t>
            </a:r>
            <a:r>
              <a:rPr lang="en-US" dirty="0"/>
              <a:t> (sensor) </a:t>
            </a:r>
            <a:r>
              <a:rPr lang="en-US" dirty="0" err="1"/>
              <a:t>sebagai</a:t>
            </a:r>
            <a:r>
              <a:rPr lang="en-US" dirty="0"/>
              <a:t> </a:t>
            </a:r>
            <a:r>
              <a:rPr lang="en-US" dirty="0" err="1"/>
              <a:t>tempat</a:t>
            </a:r>
            <a:r>
              <a:rPr lang="en-US" dirty="0"/>
              <a:t> </a:t>
            </a:r>
            <a:r>
              <a:rPr lang="en-US" dirty="0" err="1" smtClean="0"/>
              <a:t>penyimpanan</a:t>
            </a:r>
            <a:r>
              <a:rPr lang="en-US" dirty="0" smtClean="0"/>
              <a:t> </a:t>
            </a:r>
            <a:r>
              <a:rPr lang="en-US" dirty="0" err="1"/>
              <a:t>sementara</a:t>
            </a:r>
            <a:r>
              <a:rPr lang="en-US" dirty="0"/>
              <a:t> </a:t>
            </a:r>
            <a:r>
              <a:rPr lang="en-US" dirty="0" err="1"/>
              <a:t>untuk</a:t>
            </a:r>
            <a:r>
              <a:rPr lang="en-US" dirty="0"/>
              <a:t> </a:t>
            </a:r>
            <a:r>
              <a:rPr lang="en-US" dirty="0" err="1"/>
              <a:t>menerima</a:t>
            </a:r>
            <a:r>
              <a:rPr lang="en-US" dirty="0"/>
              <a:t> </a:t>
            </a:r>
            <a:r>
              <a:rPr lang="en-US" dirty="0" err="1"/>
              <a:t>rangsangan</a:t>
            </a:r>
            <a:r>
              <a:rPr lang="en-US" dirty="0"/>
              <a:t> </a:t>
            </a:r>
            <a:r>
              <a:rPr lang="en-US" dirty="0" err="1"/>
              <a:t>dari</a:t>
            </a:r>
            <a:r>
              <a:rPr lang="en-US" dirty="0"/>
              <a:t> </a:t>
            </a:r>
            <a:r>
              <a:rPr lang="en-US" dirty="0" err="1"/>
              <a:t>indera</a:t>
            </a:r>
            <a:r>
              <a:rPr lang="en-US" dirty="0"/>
              <a:t>. </a:t>
            </a:r>
            <a:endParaRPr lang="en-US" dirty="0" smtClean="0"/>
          </a:p>
          <a:p>
            <a:pPr algn="just"/>
            <a:r>
              <a:rPr lang="en-US" dirty="0" err="1" smtClean="0"/>
              <a:t>Memori</a:t>
            </a:r>
            <a:r>
              <a:rPr lang="en-US" dirty="0" smtClean="0"/>
              <a:t> </a:t>
            </a:r>
            <a:r>
              <a:rPr lang="en-US" dirty="0" err="1"/>
              <a:t>penyaring</a:t>
            </a:r>
            <a:r>
              <a:rPr lang="en-US" dirty="0"/>
              <a:t> </a:t>
            </a:r>
            <a:r>
              <a:rPr lang="en-US" dirty="0" err="1"/>
              <a:t>ini</a:t>
            </a:r>
            <a:r>
              <a:rPr lang="en-US" dirty="0"/>
              <a:t> </a:t>
            </a:r>
            <a:r>
              <a:rPr lang="en-US" dirty="0" err="1"/>
              <a:t>terdiri</a:t>
            </a:r>
            <a:r>
              <a:rPr lang="en-US" dirty="0"/>
              <a:t> </a:t>
            </a:r>
            <a:r>
              <a:rPr lang="en-US" dirty="0" err="1"/>
              <a:t>dari</a:t>
            </a:r>
            <a:r>
              <a:rPr lang="en-US" dirty="0"/>
              <a:t> 3 </a:t>
            </a:r>
            <a:r>
              <a:rPr lang="en-US" dirty="0" err="1"/>
              <a:t>saluran</a:t>
            </a:r>
            <a:r>
              <a:rPr lang="en-US" dirty="0"/>
              <a:t> </a:t>
            </a:r>
            <a:r>
              <a:rPr lang="en-US" dirty="0" err="1"/>
              <a:t>penyaring</a:t>
            </a:r>
            <a:r>
              <a:rPr lang="en-US" dirty="0"/>
              <a:t> :</a:t>
            </a:r>
          </a:p>
          <a:p>
            <a:pPr lvl="1" algn="just"/>
            <a:r>
              <a:rPr lang="en-US" dirty="0"/>
              <a:t>Iconic , </a:t>
            </a:r>
            <a:r>
              <a:rPr lang="en-US" dirty="0" err="1"/>
              <a:t>berfungsi</a:t>
            </a:r>
            <a:r>
              <a:rPr lang="en-US" dirty="0"/>
              <a:t> </a:t>
            </a:r>
            <a:r>
              <a:rPr lang="en-US" dirty="0" err="1"/>
              <a:t>menerima</a:t>
            </a:r>
            <a:r>
              <a:rPr lang="en-US" dirty="0"/>
              <a:t> </a:t>
            </a:r>
            <a:r>
              <a:rPr lang="en-US" dirty="0" err="1"/>
              <a:t>rangsang</a:t>
            </a:r>
            <a:r>
              <a:rPr lang="en-US" dirty="0"/>
              <a:t> </a:t>
            </a:r>
            <a:r>
              <a:rPr lang="en-US" dirty="0" err="1"/>
              <a:t>penglihatan</a:t>
            </a:r>
            <a:r>
              <a:rPr lang="en-US" dirty="0"/>
              <a:t> (visual)</a:t>
            </a:r>
          </a:p>
          <a:p>
            <a:pPr lvl="1" algn="just"/>
            <a:r>
              <a:rPr lang="en-US" dirty="0"/>
              <a:t>Echoic, </a:t>
            </a:r>
            <a:r>
              <a:rPr lang="en-US" dirty="0" err="1"/>
              <a:t>berfungsi</a:t>
            </a:r>
            <a:r>
              <a:rPr lang="en-US" dirty="0"/>
              <a:t> </a:t>
            </a:r>
            <a:r>
              <a:rPr lang="en-US" dirty="0" err="1"/>
              <a:t>menerima</a:t>
            </a:r>
            <a:r>
              <a:rPr lang="en-US" dirty="0"/>
              <a:t> </a:t>
            </a:r>
            <a:r>
              <a:rPr lang="en-US" dirty="0" err="1"/>
              <a:t>rangsang</a:t>
            </a:r>
            <a:r>
              <a:rPr lang="en-US" dirty="0"/>
              <a:t> </a:t>
            </a:r>
            <a:r>
              <a:rPr lang="en-US" dirty="0" err="1"/>
              <a:t>suara</a:t>
            </a:r>
            <a:endParaRPr lang="en-US" dirty="0"/>
          </a:p>
          <a:p>
            <a:pPr lvl="1" algn="just"/>
            <a:r>
              <a:rPr lang="en-US" dirty="0"/>
              <a:t>Haptic, </a:t>
            </a:r>
            <a:r>
              <a:rPr lang="en-US" dirty="0" err="1"/>
              <a:t>berfungsi</a:t>
            </a:r>
            <a:r>
              <a:rPr lang="en-US" dirty="0"/>
              <a:t> </a:t>
            </a:r>
            <a:r>
              <a:rPr lang="en-US" dirty="0" err="1"/>
              <a:t>menerima</a:t>
            </a:r>
            <a:r>
              <a:rPr lang="en-US" dirty="0"/>
              <a:t> </a:t>
            </a:r>
            <a:r>
              <a:rPr lang="en-US" dirty="0" err="1"/>
              <a:t>rangsang</a:t>
            </a:r>
            <a:r>
              <a:rPr lang="en-US" dirty="0"/>
              <a:t> </a:t>
            </a:r>
            <a:r>
              <a:rPr lang="en-US" dirty="0" err="1" smtClean="0"/>
              <a:t>sentuhan</a:t>
            </a:r>
            <a:endParaRPr lang="en-US" dirty="0"/>
          </a:p>
          <a:p>
            <a:pPr algn="just"/>
            <a:r>
              <a:rPr lang="en-US" b="1" dirty="0" smtClean="0"/>
              <a:t>Memory </a:t>
            </a:r>
            <a:r>
              <a:rPr lang="en-US" b="1" dirty="0" err="1" smtClean="0"/>
              <a:t>tersebut</a:t>
            </a:r>
            <a:r>
              <a:rPr lang="en-US" dirty="0" smtClean="0"/>
              <a:t> </a:t>
            </a:r>
            <a:r>
              <a:rPr lang="en-US" dirty="0" err="1"/>
              <a:t>selalu</a:t>
            </a:r>
            <a:r>
              <a:rPr lang="en-US" dirty="0"/>
              <a:t> di </a:t>
            </a:r>
            <a:r>
              <a:rPr lang="en-US" b="1" i="1" dirty="0"/>
              <a:t>overwrite (</a:t>
            </a:r>
            <a:r>
              <a:rPr lang="en-US" b="1" dirty="0" err="1"/>
              <a:t>penulisan</a:t>
            </a:r>
            <a:r>
              <a:rPr lang="en-US" b="1" dirty="0"/>
              <a:t> </a:t>
            </a:r>
            <a:r>
              <a:rPr lang="en-US" b="1" dirty="0" err="1"/>
              <a:t>ulang</a:t>
            </a:r>
            <a:r>
              <a:rPr lang="en-US" b="1" i="1" dirty="0"/>
              <a:t>) </a:t>
            </a:r>
            <a:r>
              <a:rPr lang="en-US" dirty="0" err="1"/>
              <a:t>tiap</a:t>
            </a:r>
            <a:r>
              <a:rPr lang="en-US" dirty="0"/>
              <a:t> kali </a:t>
            </a:r>
            <a:r>
              <a:rPr lang="en-US" dirty="0" err="1"/>
              <a:t>ada</a:t>
            </a:r>
            <a:r>
              <a:rPr lang="en-US" dirty="0"/>
              <a:t> </a:t>
            </a:r>
            <a:r>
              <a:rPr lang="en-US" b="1" dirty="0" err="1"/>
              <a:t>informasi</a:t>
            </a:r>
            <a:r>
              <a:rPr lang="en-US" b="1" dirty="0"/>
              <a:t> </a:t>
            </a:r>
            <a:r>
              <a:rPr lang="en-US" b="1" dirty="0" err="1"/>
              <a:t>baru</a:t>
            </a:r>
            <a:r>
              <a:rPr lang="en-US" b="1" dirty="0"/>
              <a:t> </a:t>
            </a:r>
            <a:r>
              <a:rPr lang="en-US" dirty="0"/>
              <a:t>yang </a:t>
            </a:r>
            <a:r>
              <a:rPr lang="en-US" dirty="0" err="1" smtClean="0"/>
              <a:t>diterima</a:t>
            </a:r>
            <a:endParaRPr lang="en-US" dirty="0"/>
          </a:p>
          <a:p>
            <a:pPr marL="228600" lvl="1" algn="just"/>
            <a:r>
              <a:rPr lang="en-US" dirty="0" err="1"/>
              <a:t>C</a:t>
            </a:r>
            <a:r>
              <a:rPr lang="en-US" dirty="0" err="1" smtClean="0"/>
              <a:t>ontoh</a:t>
            </a:r>
            <a:r>
              <a:rPr lang="en-US" dirty="0" smtClean="0"/>
              <a:t> </a:t>
            </a:r>
            <a:r>
              <a:rPr lang="en-US" dirty="0"/>
              <a:t>: </a:t>
            </a:r>
            <a:r>
              <a:rPr lang="en-US" dirty="0" err="1"/>
              <a:t>kita</a:t>
            </a:r>
            <a:r>
              <a:rPr lang="en-US" dirty="0"/>
              <a:t> </a:t>
            </a:r>
            <a:r>
              <a:rPr lang="en-US" dirty="0" err="1"/>
              <a:t>dapat</a:t>
            </a:r>
            <a:r>
              <a:rPr lang="en-US" dirty="0"/>
              <a:t> </a:t>
            </a:r>
            <a:r>
              <a:rPr lang="en-US" dirty="0" err="1"/>
              <a:t>mengetahui</a:t>
            </a:r>
            <a:r>
              <a:rPr lang="en-US" dirty="0"/>
              <a:t> </a:t>
            </a:r>
            <a:r>
              <a:rPr lang="en-US" dirty="0" err="1"/>
              <a:t>perubahan</a:t>
            </a:r>
            <a:r>
              <a:rPr lang="en-US" dirty="0"/>
              <a:t> </a:t>
            </a:r>
            <a:r>
              <a:rPr lang="en-US" dirty="0" err="1"/>
              <a:t>letak</a:t>
            </a:r>
            <a:r>
              <a:rPr lang="en-US" dirty="0"/>
              <a:t> </a:t>
            </a:r>
            <a:r>
              <a:rPr lang="en-US" dirty="0" err="1"/>
              <a:t>jari</a:t>
            </a:r>
            <a:r>
              <a:rPr lang="en-US" dirty="0"/>
              <a:t> </a:t>
            </a:r>
            <a:r>
              <a:rPr lang="en-US" dirty="0" err="1"/>
              <a:t>tangan</a:t>
            </a:r>
            <a:r>
              <a:rPr lang="en-US" dirty="0"/>
              <a:t> </a:t>
            </a:r>
            <a:r>
              <a:rPr lang="en-US" dirty="0" err="1"/>
              <a:t>kita</a:t>
            </a:r>
            <a:r>
              <a:rPr lang="en-US" dirty="0"/>
              <a:t> yang </a:t>
            </a:r>
            <a:r>
              <a:rPr lang="en-US" dirty="0" err="1"/>
              <a:t>digerakkan</a:t>
            </a:r>
            <a:r>
              <a:rPr lang="en-US" dirty="0"/>
              <a:t> di </a:t>
            </a:r>
            <a:r>
              <a:rPr lang="en-US" dirty="0" err="1"/>
              <a:t>depan</a:t>
            </a:r>
            <a:r>
              <a:rPr lang="en-US" dirty="0"/>
              <a:t> </a:t>
            </a:r>
            <a:r>
              <a:rPr lang="en-US" dirty="0" err="1"/>
              <a:t>mata</a:t>
            </a:r>
            <a:r>
              <a:rPr lang="en-US" dirty="0"/>
              <a:t> </a:t>
            </a:r>
            <a:r>
              <a:rPr lang="en-US" dirty="0" err="1"/>
              <a:t>kita</a:t>
            </a:r>
            <a:r>
              <a:rPr lang="en-US" dirty="0" smtClean="0"/>
              <a:t>.</a:t>
            </a:r>
          </a:p>
          <a:p>
            <a:pPr algn="just"/>
            <a:r>
              <a:rPr lang="en-US" b="1" dirty="0"/>
              <a:t>Register </a:t>
            </a:r>
            <a:r>
              <a:rPr lang="en-US" b="1" dirty="0" err="1"/>
              <a:t>sensori</a:t>
            </a:r>
            <a:r>
              <a:rPr lang="en-US" b="1" dirty="0"/>
              <a:t> </a:t>
            </a:r>
            <a:r>
              <a:rPr lang="en-US" b="1" dirty="0" err="1"/>
              <a:t>manusia</a:t>
            </a:r>
            <a:r>
              <a:rPr lang="en-US" b="1" dirty="0"/>
              <a:t> </a:t>
            </a:r>
            <a:r>
              <a:rPr lang="en-US" dirty="0" err="1"/>
              <a:t>mempunyai</a:t>
            </a:r>
            <a:r>
              <a:rPr lang="en-US" dirty="0"/>
              <a:t> </a:t>
            </a:r>
            <a:r>
              <a:rPr lang="en-US" b="1" dirty="0" err="1"/>
              <a:t>persistensi</a:t>
            </a:r>
            <a:r>
              <a:rPr lang="en-US" b="1" dirty="0"/>
              <a:t> (</a:t>
            </a:r>
            <a:r>
              <a:rPr lang="en-US" b="1" dirty="0" err="1"/>
              <a:t>kemenetapan</a:t>
            </a:r>
            <a:r>
              <a:rPr lang="en-US" b="1" dirty="0"/>
              <a:t>) </a:t>
            </a:r>
            <a:r>
              <a:rPr lang="en-US" dirty="0" err="1"/>
              <a:t>sebesar</a:t>
            </a:r>
            <a:r>
              <a:rPr lang="en-US" dirty="0"/>
              <a:t> </a:t>
            </a:r>
            <a:r>
              <a:rPr lang="en-US" b="1" dirty="0"/>
              <a:t>0,2 </a:t>
            </a:r>
            <a:r>
              <a:rPr lang="en-US" b="1" dirty="0" err="1"/>
              <a:t>detik</a:t>
            </a:r>
            <a:r>
              <a:rPr lang="en-US" b="1" dirty="0"/>
              <a:t> </a:t>
            </a:r>
            <a:r>
              <a:rPr lang="en-US" dirty="0" err="1"/>
              <a:t>sementara</a:t>
            </a:r>
            <a:r>
              <a:rPr lang="en-US" dirty="0"/>
              <a:t> </a:t>
            </a:r>
            <a:r>
              <a:rPr lang="en-US" b="1" dirty="0" err="1"/>
              <a:t>pendengaran</a:t>
            </a:r>
            <a:r>
              <a:rPr lang="en-US" b="1" dirty="0"/>
              <a:t> </a:t>
            </a:r>
            <a:r>
              <a:rPr lang="en-US" b="1" dirty="0" err="1"/>
              <a:t>sekitar</a:t>
            </a:r>
            <a:r>
              <a:rPr lang="en-US" b="1" dirty="0"/>
              <a:t> 2 </a:t>
            </a:r>
            <a:r>
              <a:rPr lang="en-US" b="1" dirty="0" err="1"/>
              <a:t>detik</a:t>
            </a:r>
            <a:r>
              <a:rPr lang="en-US" dirty="0"/>
              <a:t>. </a:t>
            </a:r>
          </a:p>
          <a:p>
            <a:pPr algn="just"/>
            <a:r>
              <a:rPr lang="en-US" b="1" dirty="0" err="1" smtClean="0"/>
              <a:t>Informasi</a:t>
            </a:r>
            <a:r>
              <a:rPr lang="en-US" b="1" dirty="0" smtClean="0"/>
              <a:t> </a:t>
            </a:r>
            <a:r>
              <a:rPr lang="en-US" b="1" dirty="0"/>
              <a:t>yang </a:t>
            </a:r>
            <a:r>
              <a:rPr lang="en-US" b="1" dirty="0" err="1"/>
              <a:t>diterima</a:t>
            </a:r>
            <a:r>
              <a:rPr lang="en-US" b="1" dirty="0"/>
              <a:t> </a:t>
            </a:r>
            <a:r>
              <a:rPr lang="en-US" dirty="0" err="1"/>
              <a:t>oleh</a:t>
            </a:r>
            <a:r>
              <a:rPr lang="en-US" dirty="0"/>
              <a:t> </a:t>
            </a:r>
            <a:r>
              <a:rPr lang="en-US" b="1" dirty="0"/>
              <a:t>sensory memory </a:t>
            </a:r>
            <a:r>
              <a:rPr lang="en-US" dirty="0" err="1"/>
              <a:t>akan</a:t>
            </a:r>
            <a:r>
              <a:rPr lang="en-US" dirty="0"/>
              <a:t> </a:t>
            </a:r>
            <a:r>
              <a:rPr lang="en-US" b="1" dirty="0" err="1"/>
              <a:t>dikirim</a:t>
            </a:r>
            <a:r>
              <a:rPr lang="en-US" dirty="0"/>
              <a:t> </a:t>
            </a:r>
            <a:r>
              <a:rPr lang="en-US" dirty="0" err="1"/>
              <a:t>dan</a:t>
            </a:r>
            <a:r>
              <a:rPr lang="en-US" dirty="0"/>
              <a:t> </a:t>
            </a:r>
            <a:r>
              <a:rPr lang="en-US" b="1" dirty="0" err="1"/>
              <a:t>disimpan</a:t>
            </a:r>
            <a:r>
              <a:rPr lang="en-US" dirty="0"/>
              <a:t> </a:t>
            </a:r>
            <a:r>
              <a:rPr lang="en-US" dirty="0" err="1"/>
              <a:t>ke</a:t>
            </a:r>
            <a:r>
              <a:rPr lang="en-US" dirty="0"/>
              <a:t> memory yang </a:t>
            </a:r>
            <a:r>
              <a:rPr lang="en-US" dirty="0" err="1"/>
              <a:t>permanen</a:t>
            </a:r>
            <a:r>
              <a:rPr lang="en-US" dirty="0"/>
              <a:t> (</a:t>
            </a:r>
            <a:r>
              <a:rPr lang="en-US" b="1" i="1" dirty="0"/>
              <a:t>Long Term Memory / LTM</a:t>
            </a:r>
            <a:r>
              <a:rPr lang="en-US" dirty="0"/>
              <a:t>) </a:t>
            </a:r>
            <a:r>
              <a:rPr lang="en-US" dirty="0" err="1"/>
              <a:t>atau</a:t>
            </a:r>
            <a:r>
              <a:rPr lang="en-US" dirty="0"/>
              <a:t> di </a:t>
            </a:r>
            <a:r>
              <a:rPr lang="en-US" b="1" i="1" dirty="0"/>
              <a:t>overwrite </a:t>
            </a:r>
            <a:r>
              <a:rPr lang="en-US" b="1" i="1" dirty="0" err="1"/>
              <a:t>dan</a:t>
            </a:r>
            <a:r>
              <a:rPr lang="en-US" b="1" i="1" dirty="0"/>
              <a:t> </a:t>
            </a:r>
            <a:r>
              <a:rPr lang="en-US" b="1" i="1" dirty="0" err="1"/>
              <a:t>hilang</a:t>
            </a:r>
            <a:r>
              <a:rPr lang="en-US" b="1" i="1" dirty="0"/>
              <a:t> </a:t>
            </a:r>
          </a:p>
        </p:txBody>
      </p:sp>
      <p:pic>
        <p:nvPicPr>
          <p:cNvPr id="4" name="Picture 3"/>
          <p:cNvPicPr>
            <a:picLocks noChangeAspect="1"/>
          </p:cNvPicPr>
          <p:nvPr/>
        </p:nvPicPr>
        <p:blipFill>
          <a:blip r:embed="rId2"/>
          <a:stretch>
            <a:fillRect/>
          </a:stretch>
        </p:blipFill>
        <p:spPr>
          <a:xfrm>
            <a:off x="603597" y="275573"/>
            <a:ext cx="8051887" cy="2956142"/>
          </a:xfrm>
          <a:prstGeom prst="rect">
            <a:avLst/>
          </a:prstGeom>
        </p:spPr>
      </p:pic>
    </p:spTree>
    <p:extLst>
      <p:ext uri="{BB962C8B-B14F-4D97-AF65-F5344CB8AC3E}">
        <p14:creationId xmlns:p14="http://schemas.microsoft.com/office/powerpoint/2010/main" val="18633951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Memori</a:t>
            </a:r>
            <a:r>
              <a:rPr lang="en-US" sz="2800" dirty="0" smtClean="0"/>
              <a:t> (</a:t>
            </a:r>
            <a:r>
              <a:rPr lang="en-US" sz="2800" i="1" dirty="0"/>
              <a:t>Short-term memory) </a:t>
            </a:r>
            <a:r>
              <a:rPr lang="en-US" sz="2800" i="1" dirty="0" smtClean="0"/>
              <a:t>&amp; </a:t>
            </a:r>
            <a:r>
              <a:rPr lang="en-US" sz="2800" dirty="0"/>
              <a:t>(</a:t>
            </a:r>
            <a:r>
              <a:rPr lang="en-US" sz="2800" i="1" dirty="0"/>
              <a:t>Long-term memory ) </a:t>
            </a:r>
            <a:endParaRPr lang="en-US" sz="2800" dirty="0"/>
          </a:p>
        </p:txBody>
      </p:sp>
      <p:sp>
        <p:nvSpPr>
          <p:cNvPr id="3" name="Content Placeholder 2"/>
          <p:cNvSpPr>
            <a:spLocks noGrp="1"/>
          </p:cNvSpPr>
          <p:nvPr>
            <p:ph idx="1"/>
          </p:nvPr>
        </p:nvSpPr>
        <p:spPr>
          <a:xfrm>
            <a:off x="628650" y="1490596"/>
            <a:ext cx="7886700" cy="5110619"/>
          </a:xfrm>
        </p:spPr>
        <p:txBody>
          <a:bodyPr>
            <a:normAutofit fontScale="62500" lnSpcReduction="20000"/>
          </a:bodyPr>
          <a:lstStyle/>
          <a:p>
            <a:pPr algn="just"/>
            <a:r>
              <a:rPr lang="en-US" dirty="0" err="1" smtClean="0"/>
              <a:t>Aktivitas</a:t>
            </a:r>
            <a:r>
              <a:rPr lang="en-US" dirty="0" smtClean="0"/>
              <a:t> </a:t>
            </a:r>
            <a:r>
              <a:rPr lang="en-US" dirty="0" err="1"/>
              <a:t>kognitif</a:t>
            </a:r>
            <a:r>
              <a:rPr lang="en-US" dirty="0"/>
              <a:t> yang </a:t>
            </a:r>
            <a:r>
              <a:rPr lang="en-US" dirty="0" err="1"/>
              <a:t>berbeda</a:t>
            </a:r>
            <a:r>
              <a:rPr lang="en-US" dirty="0"/>
              <a:t>. </a:t>
            </a:r>
            <a:endParaRPr lang="en-US" dirty="0" smtClean="0"/>
          </a:p>
          <a:p>
            <a:pPr algn="just"/>
            <a:r>
              <a:rPr lang="en-US" i="1" dirty="0"/>
              <a:t>Short-term memory (STM) / working </a:t>
            </a:r>
            <a:r>
              <a:rPr lang="en-US" i="1" dirty="0" smtClean="0"/>
              <a:t>memory</a:t>
            </a:r>
          </a:p>
          <a:p>
            <a:pPr algn="just"/>
            <a:r>
              <a:rPr lang="en-US" dirty="0" smtClean="0"/>
              <a:t>Miller </a:t>
            </a:r>
            <a:r>
              <a:rPr lang="en-US" dirty="0"/>
              <a:t>(1956) </a:t>
            </a:r>
            <a:r>
              <a:rPr lang="en-US" dirty="0" err="1"/>
              <a:t>membuktikan</a:t>
            </a:r>
            <a:r>
              <a:rPr lang="en-US" dirty="0"/>
              <a:t> </a:t>
            </a:r>
            <a:r>
              <a:rPr lang="en-US" dirty="0" err="1"/>
              <a:t>bahwa</a:t>
            </a:r>
            <a:r>
              <a:rPr lang="en-US" dirty="0"/>
              <a:t> STM </a:t>
            </a:r>
            <a:r>
              <a:rPr lang="en-US" dirty="0" err="1"/>
              <a:t>manusia</a:t>
            </a:r>
            <a:r>
              <a:rPr lang="en-US" dirty="0"/>
              <a:t> </a:t>
            </a:r>
            <a:r>
              <a:rPr lang="en-US" dirty="0" err="1"/>
              <a:t>memiliki</a:t>
            </a:r>
            <a:r>
              <a:rPr lang="en-US" dirty="0"/>
              <a:t> </a:t>
            </a:r>
            <a:r>
              <a:rPr lang="en-US" dirty="0" err="1"/>
              <a:t>kapasitas</a:t>
            </a:r>
            <a:r>
              <a:rPr lang="en-US" dirty="0"/>
              <a:t> </a:t>
            </a:r>
            <a:r>
              <a:rPr lang="en-US" dirty="0" err="1" smtClean="0"/>
              <a:t>untuk</a:t>
            </a:r>
            <a:r>
              <a:rPr lang="en-US" dirty="0" smtClean="0"/>
              <a:t> </a:t>
            </a:r>
            <a:r>
              <a:rPr lang="en-US" dirty="0" err="1" smtClean="0"/>
              <a:t>menyimpan</a:t>
            </a:r>
            <a:r>
              <a:rPr lang="en-US" dirty="0" smtClean="0"/>
              <a:t> </a:t>
            </a:r>
            <a:r>
              <a:rPr lang="en-US" dirty="0"/>
              <a:t>7+/-2 ‘chunks’ </a:t>
            </a:r>
            <a:r>
              <a:rPr lang="en-US" dirty="0" err="1"/>
              <a:t>informasi</a:t>
            </a:r>
            <a:r>
              <a:rPr lang="en-US" dirty="0"/>
              <a:t>. </a:t>
            </a:r>
            <a:r>
              <a:rPr lang="en-US" dirty="0" err="1" smtClean="0"/>
              <a:t>Contoh</a:t>
            </a:r>
            <a:r>
              <a:rPr lang="en-US" dirty="0"/>
              <a:t>, </a:t>
            </a:r>
            <a:r>
              <a:rPr lang="en-US" dirty="0" err="1" smtClean="0"/>
              <a:t>Ingat</a:t>
            </a:r>
            <a:r>
              <a:rPr lang="en-US" dirty="0" smtClean="0"/>
              <a:t> </a:t>
            </a:r>
            <a:r>
              <a:rPr lang="en-US" dirty="0" err="1" smtClean="0"/>
              <a:t>urutan</a:t>
            </a:r>
            <a:r>
              <a:rPr lang="en-US" dirty="0" smtClean="0"/>
              <a:t> </a:t>
            </a:r>
            <a:r>
              <a:rPr lang="en-US" dirty="0" err="1"/>
              <a:t>nomor</a:t>
            </a:r>
            <a:r>
              <a:rPr lang="en-US" dirty="0"/>
              <a:t> </a:t>
            </a:r>
            <a:r>
              <a:rPr lang="en-US" dirty="0" err="1" smtClean="0"/>
              <a:t>berikut</a:t>
            </a:r>
            <a:r>
              <a:rPr lang="en-US" dirty="0" smtClean="0"/>
              <a:t>: </a:t>
            </a:r>
          </a:p>
          <a:p>
            <a:pPr marL="0" indent="0" algn="just">
              <a:buNone/>
            </a:pPr>
            <a:r>
              <a:rPr lang="en-US" b="1" dirty="0"/>
              <a:t>	</a:t>
            </a:r>
            <a:r>
              <a:rPr lang="en-US" b="1" dirty="0" smtClean="0"/>
              <a:t>0811738463 </a:t>
            </a:r>
          </a:p>
          <a:p>
            <a:pPr algn="just"/>
            <a:r>
              <a:rPr lang="en-US" dirty="0" err="1"/>
              <a:t>Berapa</a:t>
            </a:r>
            <a:r>
              <a:rPr lang="en-US" dirty="0"/>
              <a:t> </a:t>
            </a:r>
            <a:r>
              <a:rPr lang="en-US" dirty="0" err="1"/>
              <a:t>banyak</a:t>
            </a:r>
            <a:r>
              <a:rPr lang="en-US" dirty="0"/>
              <a:t> </a:t>
            </a:r>
            <a:r>
              <a:rPr lang="en-US" dirty="0" err="1"/>
              <a:t>nomor</a:t>
            </a:r>
            <a:r>
              <a:rPr lang="en-US" dirty="0"/>
              <a:t> yang </a:t>
            </a:r>
            <a:r>
              <a:rPr lang="en-US" dirty="0" err="1"/>
              <a:t>bisa</a:t>
            </a:r>
            <a:r>
              <a:rPr lang="en-US" dirty="0"/>
              <a:t> </a:t>
            </a:r>
            <a:r>
              <a:rPr lang="en-US" dirty="0" err="1"/>
              <a:t>anda</a:t>
            </a:r>
            <a:r>
              <a:rPr lang="en-US" dirty="0"/>
              <a:t> </a:t>
            </a:r>
            <a:r>
              <a:rPr lang="en-US" dirty="0" err="1" smtClean="0"/>
              <a:t>ingat</a:t>
            </a:r>
            <a:r>
              <a:rPr lang="en-US" dirty="0" smtClean="0"/>
              <a:t>?</a:t>
            </a:r>
          </a:p>
          <a:p>
            <a:pPr algn="just"/>
            <a:r>
              <a:rPr lang="en-US" dirty="0" err="1" smtClean="0"/>
              <a:t>Sekarang</a:t>
            </a:r>
            <a:r>
              <a:rPr lang="en-US" dirty="0" smtClean="0"/>
              <a:t> </a:t>
            </a:r>
            <a:r>
              <a:rPr lang="en-US" dirty="0" err="1"/>
              <a:t>cobalah</a:t>
            </a:r>
            <a:r>
              <a:rPr lang="en-US" dirty="0"/>
              <a:t> </a:t>
            </a:r>
            <a:r>
              <a:rPr lang="en-US" dirty="0" err="1" smtClean="0"/>
              <a:t>untuk</a:t>
            </a:r>
            <a:r>
              <a:rPr lang="en-US" dirty="0" smtClean="0"/>
              <a:t> </a:t>
            </a:r>
            <a:r>
              <a:rPr lang="en-US" dirty="0" err="1" smtClean="0"/>
              <a:t>mengingat</a:t>
            </a:r>
            <a:r>
              <a:rPr lang="en-US" dirty="0" smtClean="0"/>
              <a:t> </a:t>
            </a:r>
            <a:r>
              <a:rPr lang="en-US" dirty="0" err="1"/>
              <a:t>urutan</a:t>
            </a:r>
            <a:r>
              <a:rPr lang="en-US" dirty="0"/>
              <a:t> </a:t>
            </a:r>
            <a:r>
              <a:rPr lang="en-US" dirty="0" err="1"/>
              <a:t>nomor</a:t>
            </a:r>
            <a:r>
              <a:rPr lang="en-US" dirty="0"/>
              <a:t> </a:t>
            </a:r>
            <a:r>
              <a:rPr lang="en-US" dirty="0" err="1" smtClean="0"/>
              <a:t>berikut</a:t>
            </a:r>
            <a:r>
              <a:rPr lang="en-US" dirty="0" smtClean="0"/>
              <a:t>: </a:t>
            </a:r>
          </a:p>
          <a:p>
            <a:pPr marL="0" indent="0" algn="just">
              <a:buNone/>
            </a:pPr>
            <a:r>
              <a:rPr lang="en-US" dirty="0" smtClean="0"/>
              <a:t>	</a:t>
            </a:r>
            <a:r>
              <a:rPr lang="en-US" b="1" dirty="0" smtClean="0"/>
              <a:t>0811 </a:t>
            </a:r>
            <a:r>
              <a:rPr lang="en-US" b="1" dirty="0"/>
              <a:t>738 </a:t>
            </a:r>
            <a:r>
              <a:rPr lang="en-US" b="1" dirty="0" smtClean="0"/>
              <a:t>463</a:t>
            </a:r>
          </a:p>
          <a:p>
            <a:pPr algn="just"/>
            <a:r>
              <a:rPr lang="en-US" dirty="0" err="1" smtClean="0"/>
              <a:t>Apakah</a:t>
            </a:r>
            <a:r>
              <a:rPr lang="en-US" dirty="0" smtClean="0"/>
              <a:t> </a:t>
            </a:r>
            <a:r>
              <a:rPr lang="en-US" dirty="0" err="1"/>
              <a:t>anda</a:t>
            </a:r>
            <a:r>
              <a:rPr lang="en-US" dirty="0"/>
              <a:t> </a:t>
            </a:r>
            <a:r>
              <a:rPr lang="en-US" dirty="0" err="1"/>
              <a:t>bisa</a:t>
            </a:r>
            <a:r>
              <a:rPr lang="en-US" dirty="0"/>
              <a:t> </a:t>
            </a:r>
            <a:r>
              <a:rPr lang="en-US" dirty="0" err="1"/>
              <a:t>mengingatnya</a:t>
            </a:r>
            <a:r>
              <a:rPr lang="en-US" dirty="0"/>
              <a:t> </a:t>
            </a:r>
            <a:r>
              <a:rPr lang="en-US" dirty="0" err="1"/>
              <a:t>dengan</a:t>
            </a:r>
            <a:r>
              <a:rPr lang="en-US" dirty="0"/>
              <a:t> </a:t>
            </a:r>
            <a:r>
              <a:rPr lang="en-US" dirty="0" err="1"/>
              <a:t>lebih</a:t>
            </a:r>
            <a:r>
              <a:rPr lang="en-US" dirty="0"/>
              <a:t> </a:t>
            </a:r>
            <a:r>
              <a:rPr lang="en-US" dirty="0" err="1"/>
              <a:t>mudah</a:t>
            </a:r>
            <a:r>
              <a:rPr lang="en-US" dirty="0"/>
              <a:t>? </a:t>
            </a:r>
            <a:r>
              <a:rPr lang="en-US" dirty="0" err="1"/>
              <a:t>Disini</a:t>
            </a:r>
            <a:r>
              <a:rPr lang="en-US" dirty="0"/>
              <a:t>, </a:t>
            </a:r>
            <a:r>
              <a:rPr lang="en-US" dirty="0" err="1"/>
              <a:t>nomor-nomor</a:t>
            </a:r>
            <a:r>
              <a:rPr lang="en-US" dirty="0"/>
              <a:t> </a:t>
            </a:r>
            <a:r>
              <a:rPr lang="en-US" dirty="0" err="1" smtClean="0"/>
              <a:t>tersebut</a:t>
            </a:r>
            <a:r>
              <a:rPr lang="en-US" dirty="0" smtClean="0"/>
              <a:t> di </a:t>
            </a:r>
            <a:r>
              <a:rPr lang="en-US" dirty="0" err="1"/>
              <a:t>kelompokkan</a:t>
            </a:r>
            <a:r>
              <a:rPr lang="en-US" dirty="0"/>
              <a:t> (</a:t>
            </a:r>
            <a:r>
              <a:rPr lang="en-US" i="1" dirty="0"/>
              <a:t>chunked</a:t>
            </a:r>
            <a:r>
              <a:rPr lang="en-US" dirty="0"/>
              <a:t>). </a:t>
            </a:r>
            <a:endParaRPr lang="en-US" dirty="0" smtClean="0"/>
          </a:p>
          <a:p>
            <a:pPr algn="just"/>
            <a:r>
              <a:rPr lang="en-US" dirty="0" err="1" smtClean="0"/>
              <a:t>Artinya</a:t>
            </a:r>
            <a:r>
              <a:rPr lang="en-US" dirty="0"/>
              <a:t>, </a:t>
            </a:r>
            <a:r>
              <a:rPr lang="en-US" dirty="0" err="1"/>
              <a:t>mengelompokkan</a:t>
            </a:r>
            <a:r>
              <a:rPr lang="en-US" dirty="0"/>
              <a:t> </a:t>
            </a:r>
            <a:r>
              <a:rPr lang="en-US" dirty="0" err="1"/>
              <a:t>informasi</a:t>
            </a:r>
            <a:r>
              <a:rPr lang="en-US" dirty="0"/>
              <a:t> </a:t>
            </a:r>
            <a:r>
              <a:rPr lang="en-US" dirty="0" err="1"/>
              <a:t>bisa</a:t>
            </a:r>
            <a:r>
              <a:rPr lang="en-US" dirty="0"/>
              <a:t> </a:t>
            </a:r>
            <a:r>
              <a:rPr lang="en-US" dirty="0" err="1"/>
              <a:t>meningkatkan</a:t>
            </a:r>
            <a:r>
              <a:rPr lang="en-US" dirty="0"/>
              <a:t/>
            </a:r>
            <a:br>
              <a:rPr lang="en-US" dirty="0"/>
            </a:br>
            <a:r>
              <a:rPr lang="en-US" dirty="0" err="1"/>
              <a:t>kapasitas</a:t>
            </a:r>
            <a:r>
              <a:rPr lang="en-US" dirty="0"/>
              <a:t> STM</a:t>
            </a:r>
            <a:r>
              <a:rPr lang="en-US" dirty="0" smtClean="0"/>
              <a:t>.</a:t>
            </a:r>
          </a:p>
          <a:p>
            <a:r>
              <a:rPr lang="en-US" b="1" dirty="0" err="1"/>
              <a:t>Beberapa</a:t>
            </a:r>
            <a:r>
              <a:rPr lang="en-US" b="1" dirty="0"/>
              <a:t> </a:t>
            </a:r>
            <a:r>
              <a:rPr lang="en-US" b="1" dirty="0" err="1"/>
              <a:t>ciri</a:t>
            </a:r>
            <a:r>
              <a:rPr lang="en-US" b="1" dirty="0"/>
              <a:t> </a:t>
            </a:r>
            <a:r>
              <a:rPr lang="en-US" b="1" dirty="0" err="1"/>
              <a:t>dari</a:t>
            </a:r>
            <a:r>
              <a:rPr lang="en-US" b="1" dirty="0"/>
              <a:t> </a:t>
            </a:r>
            <a:r>
              <a:rPr lang="en-US" b="1" dirty="0" err="1"/>
              <a:t>memori</a:t>
            </a:r>
            <a:r>
              <a:rPr lang="en-US" b="1" dirty="0"/>
              <a:t> </a:t>
            </a:r>
            <a:r>
              <a:rPr lang="en-US" b="1" dirty="0" err="1"/>
              <a:t>jangka</a:t>
            </a:r>
            <a:r>
              <a:rPr lang="en-US" b="1" dirty="0"/>
              <a:t> </a:t>
            </a:r>
            <a:r>
              <a:rPr lang="en-US" b="1" dirty="0" err="1"/>
              <a:t>pendek</a:t>
            </a:r>
            <a:r>
              <a:rPr lang="en-US" b="1" dirty="0"/>
              <a:t> </a:t>
            </a:r>
            <a:r>
              <a:rPr lang="en-US" b="1" dirty="0" err="1"/>
              <a:t>yaitu</a:t>
            </a:r>
            <a:r>
              <a:rPr lang="en-US" b="1" dirty="0"/>
              <a:t> :</a:t>
            </a:r>
          </a:p>
          <a:p>
            <a:pPr lvl="1"/>
            <a:r>
              <a:rPr lang="en-US" dirty="0" err="1"/>
              <a:t>Mudah</a:t>
            </a:r>
            <a:r>
              <a:rPr lang="en-US" dirty="0"/>
              <a:t> </a:t>
            </a:r>
            <a:r>
              <a:rPr lang="en-US" dirty="0" err="1"/>
              <a:t>lupa</a:t>
            </a:r>
            <a:r>
              <a:rPr lang="en-US" dirty="0"/>
              <a:t> </a:t>
            </a:r>
            <a:r>
              <a:rPr lang="en-US" dirty="0" err="1"/>
              <a:t>dalam</a:t>
            </a:r>
            <a:r>
              <a:rPr lang="en-US" dirty="0"/>
              <a:t> </a:t>
            </a:r>
            <a:r>
              <a:rPr lang="en-US" dirty="0" err="1"/>
              <a:t>waktu</a:t>
            </a:r>
            <a:r>
              <a:rPr lang="en-US" dirty="0"/>
              <a:t> 20 </a:t>
            </a:r>
            <a:r>
              <a:rPr lang="en-US" dirty="0" err="1"/>
              <a:t>detik</a:t>
            </a:r>
            <a:endParaRPr lang="en-US" dirty="0"/>
          </a:p>
          <a:p>
            <a:pPr lvl="1"/>
            <a:r>
              <a:rPr lang="en-US" dirty="0" err="1"/>
              <a:t>Lebih</a:t>
            </a:r>
            <a:r>
              <a:rPr lang="en-US" dirty="0"/>
              <a:t> </a:t>
            </a:r>
            <a:r>
              <a:rPr lang="en-US" dirty="0" err="1"/>
              <a:t>banyak</a:t>
            </a:r>
            <a:r>
              <a:rPr lang="en-US" dirty="0"/>
              <a:t> </a:t>
            </a:r>
            <a:r>
              <a:rPr lang="en-US" dirty="0" err="1"/>
              <a:t>informasi</a:t>
            </a:r>
            <a:r>
              <a:rPr lang="en-US" dirty="0"/>
              <a:t> </a:t>
            </a:r>
            <a:r>
              <a:rPr lang="en-US" dirty="0" err="1"/>
              <a:t>untuk</a:t>
            </a:r>
            <a:r>
              <a:rPr lang="en-US" dirty="0"/>
              <a:t> </a:t>
            </a:r>
            <a:r>
              <a:rPr lang="en-US" dirty="0" err="1"/>
              <a:t>diingat</a:t>
            </a:r>
            <a:r>
              <a:rPr lang="en-US" dirty="0"/>
              <a:t> </a:t>
            </a:r>
            <a:r>
              <a:rPr lang="en-US" dirty="0" err="1"/>
              <a:t>akan</a:t>
            </a:r>
            <a:r>
              <a:rPr lang="en-US" dirty="0"/>
              <a:t> </a:t>
            </a:r>
            <a:r>
              <a:rPr lang="en-US" dirty="0" err="1"/>
              <a:t>menambah</a:t>
            </a:r>
            <a:r>
              <a:rPr lang="en-US" dirty="0"/>
              <a:t> </a:t>
            </a:r>
            <a:r>
              <a:rPr lang="en-US" dirty="0" err="1"/>
              <a:t>kecepatan</a:t>
            </a:r>
            <a:r>
              <a:rPr lang="en-US" dirty="0"/>
              <a:t> </a:t>
            </a:r>
            <a:r>
              <a:rPr lang="en-US" dirty="0" err="1"/>
              <a:t>untuk</a:t>
            </a:r>
            <a:r>
              <a:rPr lang="en-US" dirty="0"/>
              <a:t> </a:t>
            </a:r>
            <a:r>
              <a:rPr lang="en-US" dirty="0" err="1" smtClean="0"/>
              <a:t>dilupakan</a:t>
            </a:r>
            <a:endParaRPr lang="en-US" dirty="0"/>
          </a:p>
          <a:p>
            <a:pPr lvl="1"/>
            <a:r>
              <a:rPr lang="en-US" dirty="0" err="1"/>
              <a:t>Gangguan</a:t>
            </a:r>
            <a:r>
              <a:rPr lang="en-US" dirty="0"/>
              <a:t> </a:t>
            </a:r>
            <a:r>
              <a:rPr lang="en-US" dirty="0" err="1"/>
              <a:t>terhadap</a:t>
            </a:r>
            <a:r>
              <a:rPr lang="en-US" dirty="0"/>
              <a:t> </a:t>
            </a:r>
            <a:r>
              <a:rPr lang="en-US" dirty="0" err="1"/>
              <a:t>informasi</a:t>
            </a:r>
            <a:r>
              <a:rPr lang="en-US" dirty="0"/>
              <a:t> yang </a:t>
            </a:r>
            <a:r>
              <a:rPr lang="en-US" dirty="0" err="1"/>
              <a:t>serupa</a:t>
            </a:r>
            <a:r>
              <a:rPr lang="en-US" dirty="0"/>
              <a:t> </a:t>
            </a:r>
            <a:r>
              <a:rPr lang="en-US" dirty="0" err="1"/>
              <a:t>sering</a:t>
            </a:r>
            <a:r>
              <a:rPr lang="en-US" dirty="0"/>
              <a:t> </a:t>
            </a:r>
            <a:r>
              <a:rPr lang="en-US" dirty="0" err="1"/>
              <a:t>menyebabkan</a:t>
            </a:r>
            <a:r>
              <a:rPr lang="en-US" dirty="0"/>
              <a:t> </a:t>
            </a:r>
            <a:r>
              <a:rPr lang="en-US" dirty="0" err="1"/>
              <a:t>salahnya</a:t>
            </a:r>
            <a:r>
              <a:rPr lang="en-US" dirty="0"/>
              <a:t> </a:t>
            </a:r>
            <a:r>
              <a:rPr lang="en-US" dirty="0" err="1"/>
              <a:t>informasi</a:t>
            </a:r>
            <a:r>
              <a:rPr lang="en-US" dirty="0"/>
              <a:t> </a:t>
            </a:r>
            <a:r>
              <a:rPr lang="en-US" dirty="0" err="1"/>
              <a:t>saat</a:t>
            </a:r>
            <a:r>
              <a:rPr lang="en-US" dirty="0"/>
              <a:t> </a:t>
            </a:r>
            <a:r>
              <a:rPr lang="en-US" dirty="0" err="1" smtClean="0"/>
              <a:t>dipanggil</a:t>
            </a:r>
            <a:endParaRPr lang="en-US" dirty="0"/>
          </a:p>
        </p:txBody>
      </p:sp>
    </p:spTree>
    <p:extLst>
      <p:ext uri="{BB962C8B-B14F-4D97-AF65-F5344CB8AC3E}">
        <p14:creationId xmlns:p14="http://schemas.microsoft.com/office/powerpoint/2010/main" val="8539264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t>
            </a:r>
            <a:r>
              <a:rPr lang="en-US" i="1" dirty="0" smtClean="0"/>
              <a:t>ong-term </a:t>
            </a:r>
            <a:r>
              <a:rPr lang="en-US" i="1" dirty="0"/>
              <a:t>memory (LTM)</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smtClean="0"/>
              <a:t>LTM </a:t>
            </a:r>
            <a:r>
              <a:rPr lang="en-US" b="1" dirty="0" err="1" smtClean="0"/>
              <a:t>Berfungsi</a:t>
            </a:r>
            <a:r>
              <a:rPr lang="en-US" dirty="0" smtClean="0"/>
              <a:t> </a:t>
            </a:r>
            <a:r>
              <a:rPr lang="en-US" dirty="0" err="1"/>
              <a:t>sebagai</a:t>
            </a:r>
            <a:r>
              <a:rPr lang="en-US" dirty="0"/>
              <a:t> </a:t>
            </a:r>
            <a:r>
              <a:rPr lang="en-US" b="1" dirty="0" err="1"/>
              <a:t>tempat</a:t>
            </a:r>
            <a:r>
              <a:rPr lang="en-US" b="1" dirty="0"/>
              <a:t> </a:t>
            </a:r>
            <a:r>
              <a:rPr lang="en-US" b="1" dirty="0" err="1"/>
              <a:t>menyimpan</a:t>
            </a:r>
            <a:r>
              <a:rPr lang="en-US" b="1" dirty="0"/>
              <a:t> </a:t>
            </a:r>
            <a:r>
              <a:rPr lang="en-US" b="1" dirty="0" err="1"/>
              <a:t>informasi</a:t>
            </a:r>
            <a:r>
              <a:rPr lang="en-US" b="1" dirty="0"/>
              <a:t> </a:t>
            </a:r>
            <a:r>
              <a:rPr lang="en-US" dirty="0" err="1"/>
              <a:t>secara</a:t>
            </a:r>
            <a:r>
              <a:rPr lang="en-US" dirty="0"/>
              <a:t> </a:t>
            </a:r>
            <a:r>
              <a:rPr lang="en-US" b="1" dirty="0" err="1"/>
              <a:t>permanen</a:t>
            </a:r>
            <a:r>
              <a:rPr lang="en-US" dirty="0"/>
              <a:t>, </a:t>
            </a:r>
            <a:r>
              <a:rPr lang="en-US" dirty="0" err="1" smtClean="0"/>
              <a:t>misalnya</a:t>
            </a:r>
            <a:r>
              <a:rPr lang="en-US" dirty="0" smtClean="0"/>
              <a:t> </a:t>
            </a:r>
            <a:r>
              <a:rPr lang="en-US" b="1" dirty="0" err="1" smtClean="0"/>
              <a:t>pengalaman</a:t>
            </a:r>
            <a:r>
              <a:rPr lang="en-US" b="1" dirty="0" smtClean="0"/>
              <a:t> </a:t>
            </a:r>
            <a:r>
              <a:rPr lang="en-US" b="1" dirty="0" err="1"/>
              <a:t>kita</a:t>
            </a:r>
            <a:r>
              <a:rPr lang="en-US" b="1" dirty="0"/>
              <a:t>, </a:t>
            </a:r>
            <a:r>
              <a:rPr lang="en-US" b="1" dirty="0" err="1"/>
              <a:t>aturan</a:t>
            </a:r>
            <a:r>
              <a:rPr lang="en-US" b="1" dirty="0"/>
              <a:t> </a:t>
            </a:r>
            <a:r>
              <a:rPr lang="en-US" b="1" dirty="0" err="1"/>
              <a:t>dan</a:t>
            </a:r>
            <a:r>
              <a:rPr lang="en-US" b="1" dirty="0"/>
              <a:t> </a:t>
            </a:r>
            <a:r>
              <a:rPr lang="en-US" b="1" dirty="0" err="1"/>
              <a:t>kebiasaan</a:t>
            </a:r>
            <a:r>
              <a:rPr lang="en-US" b="1" dirty="0"/>
              <a:t> </a:t>
            </a:r>
            <a:r>
              <a:rPr lang="en-US" b="1" dirty="0" err="1"/>
              <a:t>kita</a:t>
            </a:r>
            <a:r>
              <a:rPr lang="en-US" b="1" dirty="0"/>
              <a:t>, </a:t>
            </a:r>
            <a:r>
              <a:rPr lang="en-US" b="1" dirty="0" err="1"/>
              <a:t>dan</a:t>
            </a:r>
            <a:r>
              <a:rPr lang="en-US" b="1" dirty="0"/>
              <a:t> </a:t>
            </a:r>
            <a:r>
              <a:rPr lang="en-US" b="1" dirty="0" err="1"/>
              <a:t>segala</a:t>
            </a:r>
            <a:r>
              <a:rPr lang="en-US" b="1" dirty="0"/>
              <a:t> </a:t>
            </a:r>
            <a:r>
              <a:rPr lang="en-US" b="1" dirty="0" err="1"/>
              <a:t>sesuatu</a:t>
            </a:r>
            <a:r>
              <a:rPr lang="en-US" b="1" dirty="0"/>
              <a:t> yang </a:t>
            </a:r>
            <a:r>
              <a:rPr lang="en-US" b="1" dirty="0" err="1" smtClean="0"/>
              <a:t>kita</a:t>
            </a:r>
            <a:r>
              <a:rPr lang="en-US" b="1" dirty="0" smtClean="0"/>
              <a:t> </a:t>
            </a:r>
            <a:r>
              <a:rPr lang="en-US" b="1" dirty="0" err="1" smtClean="0"/>
              <a:t>ketahui</a:t>
            </a:r>
            <a:r>
              <a:rPr lang="en-US" dirty="0" smtClean="0"/>
              <a:t>.</a:t>
            </a:r>
          </a:p>
          <a:p>
            <a:pPr algn="just"/>
            <a:r>
              <a:rPr lang="en-US" dirty="0" err="1" smtClean="0"/>
              <a:t>Belum</a:t>
            </a:r>
            <a:r>
              <a:rPr lang="en-US" dirty="0" smtClean="0"/>
              <a:t> </a:t>
            </a:r>
            <a:r>
              <a:rPr lang="en-US" dirty="0" err="1"/>
              <a:t>diketahui</a:t>
            </a:r>
            <a:r>
              <a:rPr lang="en-US" dirty="0"/>
              <a:t> </a:t>
            </a:r>
            <a:r>
              <a:rPr lang="en-US" dirty="0" err="1"/>
              <a:t>berapa</a:t>
            </a:r>
            <a:r>
              <a:rPr lang="en-US" dirty="0"/>
              <a:t> </a:t>
            </a:r>
            <a:r>
              <a:rPr lang="en-US" dirty="0" err="1"/>
              <a:t>kapasitas</a:t>
            </a:r>
            <a:r>
              <a:rPr lang="en-US" dirty="0"/>
              <a:t> </a:t>
            </a:r>
            <a:r>
              <a:rPr lang="en-US" dirty="0" err="1"/>
              <a:t>maksimum</a:t>
            </a:r>
            <a:r>
              <a:rPr lang="en-US" dirty="0"/>
              <a:t> LTM </a:t>
            </a:r>
            <a:r>
              <a:rPr lang="en-US" dirty="0" err="1"/>
              <a:t>manusia</a:t>
            </a:r>
            <a:r>
              <a:rPr lang="en-US" dirty="0"/>
              <a:t>. </a:t>
            </a:r>
            <a:endParaRPr lang="en-US" dirty="0" smtClean="0"/>
          </a:p>
          <a:p>
            <a:pPr algn="just"/>
            <a:r>
              <a:rPr lang="en-US" dirty="0" smtClean="0"/>
              <a:t>LTM </a:t>
            </a:r>
            <a:r>
              <a:rPr lang="en-US" dirty="0" err="1" smtClean="0"/>
              <a:t>bisa</a:t>
            </a:r>
            <a:r>
              <a:rPr lang="en-US" dirty="0" smtClean="0"/>
              <a:t> </a:t>
            </a:r>
            <a:r>
              <a:rPr lang="en-US" b="1" dirty="0" err="1"/>
              <a:t>dibagi</a:t>
            </a:r>
            <a:r>
              <a:rPr lang="en-US" b="1" dirty="0"/>
              <a:t> </a:t>
            </a:r>
            <a:r>
              <a:rPr lang="en-US" b="1" dirty="0" err="1"/>
              <a:t>menjadi</a:t>
            </a:r>
            <a:r>
              <a:rPr lang="en-US" b="1" dirty="0"/>
              <a:t> </a:t>
            </a:r>
            <a:r>
              <a:rPr lang="en-US" b="1" dirty="0" err="1"/>
              <a:t>dua</a:t>
            </a:r>
            <a:r>
              <a:rPr lang="en-US" b="1" dirty="0"/>
              <a:t> </a:t>
            </a:r>
            <a:r>
              <a:rPr lang="en-US" b="1" dirty="0" err="1"/>
              <a:t>jenis</a:t>
            </a:r>
            <a:r>
              <a:rPr lang="en-US" dirty="0"/>
              <a:t>, </a:t>
            </a:r>
            <a:r>
              <a:rPr lang="en-US" dirty="0" err="1"/>
              <a:t>yaitu</a:t>
            </a:r>
            <a:r>
              <a:rPr lang="en-US" dirty="0"/>
              <a:t> </a:t>
            </a:r>
            <a:r>
              <a:rPr lang="en-US" b="1" dirty="0"/>
              <a:t>episodic memory </a:t>
            </a:r>
            <a:r>
              <a:rPr lang="en-US" b="1" dirty="0" err="1"/>
              <a:t>dan</a:t>
            </a:r>
            <a:r>
              <a:rPr lang="en-US" b="1" dirty="0"/>
              <a:t> semantic memory.</a:t>
            </a:r>
            <a:r>
              <a:rPr lang="en-US" dirty="0"/>
              <a:t> </a:t>
            </a:r>
            <a:endParaRPr lang="en-US" dirty="0" smtClean="0"/>
          </a:p>
          <a:p>
            <a:pPr lvl="1" algn="just"/>
            <a:r>
              <a:rPr lang="en-US" b="1" i="1" dirty="0" smtClean="0"/>
              <a:t>Episodic memory </a:t>
            </a:r>
            <a:r>
              <a:rPr lang="en-US" dirty="0" err="1"/>
              <a:t>dipakai</a:t>
            </a:r>
            <a:r>
              <a:rPr lang="en-US" dirty="0"/>
              <a:t> </a:t>
            </a:r>
            <a:r>
              <a:rPr lang="en-US" dirty="0" err="1"/>
              <a:t>untuk</a:t>
            </a:r>
            <a:r>
              <a:rPr lang="en-US" dirty="0"/>
              <a:t> </a:t>
            </a:r>
            <a:r>
              <a:rPr lang="en-US" b="1" dirty="0" err="1"/>
              <a:t>meyimpan</a:t>
            </a:r>
            <a:r>
              <a:rPr lang="en-US" b="1" dirty="0"/>
              <a:t> </a:t>
            </a:r>
            <a:r>
              <a:rPr lang="en-US" b="1" dirty="0" err="1"/>
              <a:t>kejadian</a:t>
            </a:r>
            <a:r>
              <a:rPr lang="en-US" b="1" dirty="0"/>
              <a:t> </a:t>
            </a:r>
            <a:r>
              <a:rPr lang="en-US" b="1" dirty="0" err="1"/>
              <a:t>dan</a:t>
            </a:r>
            <a:r>
              <a:rPr lang="en-US" b="1" dirty="0"/>
              <a:t> </a:t>
            </a:r>
            <a:r>
              <a:rPr lang="en-US" b="1" dirty="0" err="1"/>
              <a:t>pengalaman</a:t>
            </a:r>
            <a:r>
              <a:rPr lang="en-US" b="1" dirty="0"/>
              <a:t> yang </a:t>
            </a:r>
            <a:r>
              <a:rPr lang="en-US" b="1" dirty="0" err="1"/>
              <a:t>kita</a:t>
            </a:r>
            <a:r>
              <a:rPr lang="en-US" b="1" dirty="0"/>
              <a:t> </a:t>
            </a:r>
            <a:r>
              <a:rPr lang="en-US" b="1" dirty="0" err="1"/>
              <a:t>dapatkan</a:t>
            </a:r>
            <a:r>
              <a:rPr lang="en-US" b="1" dirty="0"/>
              <a:t> </a:t>
            </a:r>
            <a:r>
              <a:rPr lang="en-US" b="1" dirty="0" err="1" smtClean="0"/>
              <a:t>secara</a:t>
            </a:r>
            <a:r>
              <a:rPr lang="en-US" b="1" dirty="0" smtClean="0"/>
              <a:t> serial</a:t>
            </a:r>
            <a:r>
              <a:rPr lang="en-US" dirty="0"/>
              <a:t>. </a:t>
            </a:r>
            <a:endParaRPr lang="en-US" dirty="0" smtClean="0"/>
          </a:p>
          <a:p>
            <a:pPr lvl="1" algn="just"/>
            <a:r>
              <a:rPr lang="en-US" b="1" i="1" dirty="0" smtClean="0"/>
              <a:t>Semantic </a:t>
            </a:r>
            <a:r>
              <a:rPr lang="en-US" b="1" i="1" dirty="0"/>
              <a:t>memory </a:t>
            </a:r>
            <a:r>
              <a:rPr lang="en-US" dirty="0" err="1"/>
              <a:t>dipakai</a:t>
            </a:r>
            <a:r>
              <a:rPr lang="en-US" dirty="0"/>
              <a:t> </a:t>
            </a:r>
            <a:r>
              <a:rPr lang="en-US" dirty="0" err="1"/>
              <a:t>untuk</a:t>
            </a:r>
            <a:r>
              <a:rPr lang="en-US" dirty="0"/>
              <a:t> </a:t>
            </a:r>
            <a:r>
              <a:rPr lang="en-US" b="1" dirty="0" err="1"/>
              <a:t>menyimpan</a:t>
            </a:r>
            <a:r>
              <a:rPr lang="en-US" b="1" dirty="0"/>
              <a:t> </a:t>
            </a:r>
            <a:r>
              <a:rPr lang="en-US" b="1" dirty="0" err="1"/>
              <a:t>fakta</a:t>
            </a:r>
            <a:r>
              <a:rPr lang="en-US" b="1" dirty="0"/>
              <a:t>, </a:t>
            </a:r>
            <a:r>
              <a:rPr lang="en-US" b="1" dirty="0" err="1"/>
              <a:t>konsep</a:t>
            </a:r>
            <a:r>
              <a:rPr lang="en-US" b="1" dirty="0"/>
              <a:t> </a:t>
            </a:r>
            <a:r>
              <a:rPr lang="en-US" b="1" dirty="0" err="1"/>
              <a:t>dan</a:t>
            </a:r>
            <a:r>
              <a:rPr lang="en-US" b="1" dirty="0"/>
              <a:t> skill yang </a:t>
            </a:r>
            <a:r>
              <a:rPr lang="en-US" b="1" dirty="0" err="1" smtClean="0"/>
              <a:t>telah</a:t>
            </a:r>
            <a:r>
              <a:rPr lang="en-US" b="1" dirty="0" smtClean="0"/>
              <a:t> </a:t>
            </a:r>
            <a:r>
              <a:rPr lang="en-US" b="1" dirty="0" err="1" smtClean="0"/>
              <a:t>kita</a:t>
            </a:r>
            <a:r>
              <a:rPr lang="en-US" b="1" dirty="0" smtClean="0"/>
              <a:t> </a:t>
            </a:r>
            <a:r>
              <a:rPr lang="en-US" b="1" dirty="0" err="1"/>
              <a:t>dapatkan</a:t>
            </a:r>
            <a:r>
              <a:rPr lang="en-US" b="1" dirty="0"/>
              <a:t> </a:t>
            </a:r>
            <a:r>
              <a:rPr lang="en-US" b="1" dirty="0" err="1"/>
              <a:t>secara</a:t>
            </a:r>
            <a:r>
              <a:rPr lang="en-US" b="1" dirty="0"/>
              <a:t> </a:t>
            </a:r>
            <a:r>
              <a:rPr lang="en-US" b="1" dirty="0" err="1"/>
              <a:t>terstruktur</a:t>
            </a:r>
            <a:r>
              <a:rPr lang="en-US" b="1" dirty="0"/>
              <a:t>.</a:t>
            </a:r>
            <a:r>
              <a:rPr lang="en-US" dirty="0"/>
              <a:t> </a:t>
            </a:r>
            <a:endParaRPr lang="en-US" dirty="0" smtClean="0"/>
          </a:p>
        </p:txBody>
      </p:sp>
    </p:spTree>
    <p:extLst>
      <p:ext uri="{BB962C8B-B14F-4D97-AF65-F5344CB8AC3E}">
        <p14:creationId xmlns:p14="http://schemas.microsoft.com/office/powerpoint/2010/main" val="9796930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err="1"/>
              <a:t>Informasi</a:t>
            </a:r>
            <a:r>
              <a:rPr lang="en-US" sz="2400" dirty="0"/>
              <a:t> </a:t>
            </a:r>
            <a:r>
              <a:rPr lang="en-US" sz="2400" dirty="0" err="1"/>
              <a:t>pada</a:t>
            </a:r>
            <a:r>
              <a:rPr lang="en-US" sz="2400" dirty="0"/>
              <a:t> </a:t>
            </a:r>
            <a:r>
              <a:rPr lang="en-US" sz="2400" b="1" i="1" dirty="0"/>
              <a:t>semantic memory</a:t>
            </a:r>
            <a:r>
              <a:rPr lang="en-US" sz="2400" dirty="0"/>
              <a:t> </a:t>
            </a:r>
            <a:r>
              <a:rPr lang="en-US" sz="2400" dirty="0" err="1"/>
              <a:t>didapatkan</a:t>
            </a:r>
            <a:r>
              <a:rPr lang="en-US" sz="2400" dirty="0"/>
              <a:t> </a:t>
            </a:r>
            <a:r>
              <a:rPr lang="en-US" sz="2400" dirty="0" err="1"/>
              <a:t>dari</a:t>
            </a:r>
            <a:r>
              <a:rPr lang="en-US" sz="2400" dirty="0"/>
              <a:t/>
            </a:r>
            <a:br>
              <a:rPr lang="en-US" sz="2400" dirty="0"/>
            </a:br>
            <a:r>
              <a:rPr lang="en-US" sz="2400" dirty="0"/>
              <a:t>episodic memory </a:t>
            </a:r>
            <a:r>
              <a:rPr lang="en-US" sz="2400" dirty="0" err="1"/>
              <a:t>sehingga</a:t>
            </a:r>
            <a:r>
              <a:rPr lang="en-US" sz="2400" dirty="0"/>
              <a:t> </a:t>
            </a:r>
            <a:r>
              <a:rPr lang="en-US" sz="2400" dirty="0" err="1"/>
              <a:t>manusia</a:t>
            </a:r>
            <a:r>
              <a:rPr lang="en-US" sz="2400" dirty="0"/>
              <a:t> </a:t>
            </a:r>
            <a:r>
              <a:rPr lang="en-US" sz="2400" dirty="0" err="1" smtClean="0"/>
              <a:t>dapat</a:t>
            </a:r>
            <a:r>
              <a:rPr lang="en-US" sz="2400" dirty="0" smtClean="0"/>
              <a:t> </a:t>
            </a:r>
            <a:r>
              <a:rPr lang="en-US" sz="2400" dirty="0" err="1" smtClean="0"/>
              <a:t>mempelajari</a:t>
            </a:r>
            <a:r>
              <a:rPr lang="en-US" sz="2400" dirty="0" smtClean="0"/>
              <a:t> </a:t>
            </a:r>
            <a:r>
              <a:rPr lang="en-US" sz="2400" dirty="0" err="1"/>
              <a:t>fakta-fakta</a:t>
            </a:r>
            <a:r>
              <a:rPr lang="en-US" sz="2400" dirty="0"/>
              <a:t> </a:t>
            </a:r>
            <a:r>
              <a:rPr lang="en-US" sz="2400" dirty="0" err="1"/>
              <a:t>atau</a:t>
            </a:r>
            <a:r>
              <a:rPr lang="en-US" sz="2400" dirty="0"/>
              <a:t> </a:t>
            </a:r>
            <a:r>
              <a:rPr lang="en-US" sz="2400" dirty="0" err="1"/>
              <a:t>konsep-konsep</a:t>
            </a:r>
            <a:r>
              <a:rPr lang="en-US" sz="2400" dirty="0"/>
              <a:t> </a:t>
            </a:r>
            <a:r>
              <a:rPr lang="en-US" sz="2400" dirty="0" err="1"/>
              <a:t>baru</a:t>
            </a:r>
            <a:r>
              <a:rPr lang="en-US" sz="2400" dirty="0"/>
              <a:t> </a:t>
            </a:r>
            <a:r>
              <a:rPr lang="en-US" sz="2400" dirty="0" err="1"/>
              <a:t>dari</a:t>
            </a:r>
            <a:r>
              <a:rPr lang="en-US" sz="2400" dirty="0"/>
              <a:t> </a:t>
            </a:r>
            <a:r>
              <a:rPr lang="en-US" sz="2400" dirty="0" err="1"/>
              <a:t>kejadian</a:t>
            </a:r>
            <a:r>
              <a:rPr lang="en-US" sz="2400" dirty="0"/>
              <a:t> yang </a:t>
            </a:r>
            <a:r>
              <a:rPr lang="en-US" sz="2400" dirty="0" err="1"/>
              <a:t>dialaminya</a:t>
            </a:r>
            <a:r>
              <a:rPr lang="en-US" sz="2400" dirty="0" smtClean="0"/>
              <a:t>.</a:t>
            </a:r>
          </a:p>
          <a:p>
            <a:pPr algn="just"/>
            <a:r>
              <a:rPr lang="en-US" sz="2400" dirty="0" err="1"/>
              <a:t>Informasi</a:t>
            </a:r>
            <a:r>
              <a:rPr lang="en-US" sz="2400" dirty="0"/>
              <a:t> yang </a:t>
            </a:r>
            <a:r>
              <a:rPr lang="en-US" sz="2400" dirty="0" err="1"/>
              <a:t>diterima</a:t>
            </a:r>
            <a:r>
              <a:rPr lang="en-US" sz="2400" dirty="0"/>
              <a:t> </a:t>
            </a:r>
            <a:r>
              <a:rPr lang="en-US" sz="2400" dirty="0" err="1"/>
              <a:t>manusia</a:t>
            </a:r>
            <a:r>
              <a:rPr lang="en-US" sz="2400" dirty="0"/>
              <a:t> di proses </a:t>
            </a:r>
            <a:r>
              <a:rPr lang="en-US" sz="2400" dirty="0" err="1"/>
              <a:t>dan</a:t>
            </a:r>
            <a:r>
              <a:rPr lang="en-US" sz="2400" dirty="0"/>
              <a:t> </a:t>
            </a:r>
            <a:r>
              <a:rPr lang="en-US" sz="2400" dirty="0" err="1"/>
              <a:t>diaplikasikan</a:t>
            </a:r>
            <a:r>
              <a:rPr lang="en-US" sz="2400" dirty="0"/>
              <a:t> </a:t>
            </a:r>
            <a:r>
              <a:rPr lang="en-US" sz="2400" dirty="0" err="1"/>
              <a:t>untuk</a:t>
            </a:r>
            <a:r>
              <a:rPr lang="en-US" sz="2400" dirty="0" smtClean="0"/>
              <a:t>:</a:t>
            </a:r>
          </a:p>
          <a:p>
            <a:pPr marL="914400" lvl="1" indent="-457200" algn="just">
              <a:buFont typeface="+mj-lt"/>
              <a:buAutoNum type="arabicPeriod"/>
            </a:pPr>
            <a:r>
              <a:rPr lang="en-US" sz="2000" dirty="0" err="1"/>
              <a:t>Pengambilan</a:t>
            </a:r>
            <a:r>
              <a:rPr lang="en-US" sz="2000" dirty="0"/>
              <a:t> </a:t>
            </a:r>
            <a:r>
              <a:rPr lang="en-US" sz="2000" b="1" dirty="0" err="1" smtClean="0"/>
              <a:t>kesimpulan</a:t>
            </a:r>
            <a:r>
              <a:rPr lang="en-US" sz="2000" b="1" dirty="0" smtClean="0"/>
              <a:t>/</a:t>
            </a:r>
            <a:r>
              <a:rPr lang="en-US" sz="2000" b="1" i="1" dirty="0" smtClean="0"/>
              <a:t>Reasoning </a:t>
            </a:r>
            <a:r>
              <a:rPr lang="en-US" sz="2000" b="1" i="1" dirty="0" err="1" smtClean="0"/>
              <a:t>ada</a:t>
            </a:r>
            <a:r>
              <a:rPr lang="en-US" sz="2000" b="1" i="1" dirty="0" smtClean="0"/>
              <a:t> </a:t>
            </a:r>
            <a:r>
              <a:rPr lang="en-US" sz="2000" b="1" dirty="0" err="1" smtClean="0"/>
              <a:t>tiga</a:t>
            </a:r>
            <a:r>
              <a:rPr lang="en-US" sz="2000" b="1" dirty="0" smtClean="0"/>
              <a:t> </a:t>
            </a:r>
            <a:r>
              <a:rPr lang="en-US" sz="2000" b="1" dirty="0" err="1"/>
              <a:t>jenis</a:t>
            </a:r>
            <a:r>
              <a:rPr lang="en-US" sz="2000" dirty="0"/>
              <a:t>: </a:t>
            </a:r>
            <a:r>
              <a:rPr lang="en-US" sz="2000" i="1" dirty="0" smtClean="0"/>
              <a:t>deductive (</a:t>
            </a:r>
            <a:r>
              <a:rPr lang="en-US" sz="2000" dirty="0" err="1"/>
              <a:t>kesimpulan</a:t>
            </a:r>
            <a:r>
              <a:rPr lang="en-US" sz="2000" dirty="0"/>
              <a:t> </a:t>
            </a:r>
            <a:r>
              <a:rPr lang="en-US" sz="2000" dirty="0" err="1"/>
              <a:t>logika</a:t>
            </a:r>
            <a:r>
              <a:rPr lang="en-US" sz="2000" dirty="0"/>
              <a:t> </a:t>
            </a:r>
            <a:r>
              <a:rPr lang="en-US" sz="2000" dirty="0" err="1"/>
              <a:t>dari</a:t>
            </a:r>
            <a:r>
              <a:rPr lang="en-US" sz="2000" dirty="0"/>
              <a:t> premise (</a:t>
            </a:r>
            <a:r>
              <a:rPr lang="en-US" sz="2000" dirty="0" err="1"/>
              <a:t>fakta</a:t>
            </a:r>
            <a:r>
              <a:rPr lang="en-US" sz="2000" dirty="0"/>
              <a:t>) yang </a:t>
            </a:r>
            <a:r>
              <a:rPr lang="en-US" sz="2000" dirty="0" err="1" smtClean="0"/>
              <a:t>diketahui</a:t>
            </a:r>
            <a:r>
              <a:rPr lang="en-US" sz="2000" dirty="0" smtClean="0"/>
              <a:t>), </a:t>
            </a:r>
            <a:r>
              <a:rPr lang="en-US" sz="2000" i="1" dirty="0"/>
              <a:t>inductive </a:t>
            </a:r>
            <a:r>
              <a:rPr lang="en-US" sz="2000" i="1" dirty="0" smtClean="0"/>
              <a:t>(</a:t>
            </a:r>
            <a:r>
              <a:rPr lang="en-US" sz="2000" dirty="0" err="1" smtClean="0"/>
              <a:t>meng-generalisasi-kan</a:t>
            </a:r>
            <a:r>
              <a:rPr lang="en-US" sz="2000" dirty="0" smtClean="0"/>
              <a:t> </a:t>
            </a:r>
            <a:r>
              <a:rPr lang="en-US" sz="2000" dirty="0" err="1" smtClean="0"/>
              <a:t>kasus-kasus</a:t>
            </a:r>
            <a:r>
              <a:rPr lang="en-US" sz="2000" dirty="0" smtClean="0"/>
              <a:t> </a:t>
            </a:r>
            <a:r>
              <a:rPr lang="en-US" sz="2000" dirty="0"/>
              <a:t>yang </a:t>
            </a:r>
            <a:r>
              <a:rPr lang="en-US" sz="2000" dirty="0" err="1"/>
              <a:t>kita</a:t>
            </a:r>
            <a:r>
              <a:rPr lang="en-US" sz="2000" dirty="0"/>
              <a:t> </a:t>
            </a:r>
            <a:r>
              <a:rPr lang="en-US" sz="2000" dirty="0" err="1"/>
              <a:t>lihat</a:t>
            </a:r>
            <a:r>
              <a:rPr lang="en-US" sz="2000" dirty="0"/>
              <a:t> </a:t>
            </a:r>
            <a:r>
              <a:rPr lang="en-US" sz="2000" dirty="0" err="1" smtClean="0"/>
              <a:t>untuk</a:t>
            </a:r>
            <a:r>
              <a:rPr lang="en-US" sz="2000" dirty="0" smtClean="0"/>
              <a:t> </a:t>
            </a:r>
            <a:r>
              <a:rPr lang="en-US" sz="2000" dirty="0" err="1" smtClean="0"/>
              <a:t>mendapatkan</a:t>
            </a:r>
            <a:r>
              <a:rPr lang="en-US" sz="2000" dirty="0" smtClean="0"/>
              <a:t> </a:t>
            </a:r>
            <a:r>
              <a:rPr lang="en-US" sz="2000" dirty="0" err="1"/>
              <a:t>informasi</a:t>
            </a:r>
            <a:r>
              <a:rPr lang="en-US" sz="2000" dirty="0"/>
              <a:t> yang </a:t>
            </a:r>
            <a:r>
              <a:rPr lang="en-US" sz="2000" dirty="0" err="1"/>
              <a:t>belum</a:t>
            </a:r>
            <a:r>
              <a:rPr lang="en-US" sz="2000" dirty="0"/>
              <a:t> </a:t>
            </a:r>
            <a:r>
              <a:rPr lang="en-US" sz="2000" dirty="0" err="1"/>
              <a:t>kita</a:t>
            </a:r>
            <a:r>
              <a:rPr lang="en-US" sz="2000" dirty="0"/>
              <a:t> </a:t>
            </a:r>
            <a:r>
              <a:rPr lang="en-US" sz="2000" dirty="0" err="1" smtClean="0"/>
              <a:t>ketahui</a:t>
            </a:r>
            <a:r>
              <a:rPr lang="en-US" sz="2000" i="1" dirty="0" smtClean="0"/>
              <a:t>) </a:t>
            </a:r>
            <a:r>
              <a:rPr lang="en-US" sz="2000" dirty="0" err="1" smtClean="0"/>
              <a:t>dan</a:t>
            </a:r>
            <a:r>
              <a:rPr lang="en-US" sz="2000" dirty="0" smtClean="0"/>
              <a:t> </a:t>
            </a:r>
            <a:r>
              <a:rPr lang="en-US" sz="2000" i="1" dirty="0" err="1" smtClean="0"/>
              <a:t>abductive</a:t>
            </a:r>
            <a:r>
              <a:rPr lang="en-US" sz="2000" i="1" dirty="0" smtClean="0"/>
              <a:t> (</a:t>
            </a:r>
            <a:r>
              <a:rPr lang="fi-FI" sz="2000" dirty="0" smtClean="0"/>
              <a:t>mendapatkan sebab </a:t>
            </a:r>
            <a:r>
              <a:rPr lang="fi-FI" sz="2000" dirty="0"/>
              <a:t>dari suatu </a:t>
            </a:r>
            <a:r>
              <a:rPr lang="fi-FI" sz="2000" dirty="0" smtClean="0"/>
              <a:t>kejadian</a:t>
            </a:r>
            <a:r>
              <a:rPr lang="en-US" sz="2000" i="1" dirty="0" smtClean="0"/>
              <a:t>)</a:t>
            </a:r>
            <a:r>
              <a:rPr lang="en-US" sz="2000" dirty="0" smtClean="0"/>
              <a:t>. </a:t>
            </a:r>
          </a:p>
          <a:p>
            <a:pPr marL="914400" lvl="1" indent="-457200" algn="just">
              <a:buFont typeface="+mj-lt"/>
              <a:buAutoNum type="arabicPeriod"/>
            </a:pPr>
            <a:r>
              <a:rPr lang="en-US" sz="2000" dirty="0" err="1"/>
              <a:t>Memecahkan</a:t>
            </a:r>
            <a:r>
              <a:rPr lang="en-US" sz="2000" dirty="0"/>
              <a:t> </a:t>
            </a:r>
            <a:r>
              <a:rPr lang="en-US" sz="2000" dirty="0" err="1"/>
              <a:t>masalah</a:t>
            </a:r>
            <a:r>
              <a:rPr lang="en-US" sz="2000" dirty="0"/>
              <a:t> / </a:t>
            </a:r>
            <a:r>
              <a:rPr lang="en-US" sz="2000" dirty="0" smtClean="0"/>
              <a:t>Problem-solving</a:t>
            </a:r>
          </a:p>
          <a:p>
            <a:pPr marL="914400" lvl="1" indent="-457200" algn="just">
              <a:buFont typeface="+mj-lt"/>
              <a:buAutoNum type="arabicPeriod"/>
            </a:pPr>
            <a:r>
              <a:rPr lang="en-US" sz="2000" dirty="0" err="1"/>
              <a:t>Akuisisi</a:t>
            </a:r>
            <a:r>
              <a:rPr lang="en-US" sz="2000" dirty="0"/>
              <a:t> </a:t>
            </a:r>
            <a:r>
              <a:rPr lang="en-US" sz="2000" dirty="0" err="1"/>
              <a:t>keahlian</a:t>
            </a:r>
            <a:r>
              <a:rPr lang="en-US" sz="2000" dirty="0"/>
              <a:t> / Skill </a:t>
            </a:r>
            <a:r>
              <a:rPr lang="en-US" sz="2000" dirty="0" smtClean="0"/>
              <a:t>acquisition</a:t>
            </a:r>
            <a:endParaRPr lang="en-US" sz="2000" dirty="0"/>
          </a:p>
        </p:txBody>
      </p:sp>
    </p:spTree>
    <p:extLst>
      <p:ext uri="{BB962C8B-B14F-4D97-AF65-F5344CB8AC3E}">
        <p14:creationId xmlns:p14="http://schemas.microsoft.com/office/powerpoint/2010/main" val="27137295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Pengambilan</a:t>
            </a:r>
            <a:r>
              <a:rPr lang="en-US" dirty="0"/>
              <a:t> </a:t>
            </a:r>
            <a:r>
              <a:rPr lang="en-US" dirty="0" err="1"/>
              <a:t>kesimpulan</a:t>
            </a:r>
            <a:r>
              <a:rPr lang="en-US" dirty="0"/>
              <a:t> / Reasoning</a:t>
            </a:r>
            <a:endParaRPr lang="id-ID" dirty="0"/>
          </a:p>
        </p:txBody>
      </p:sp>
      <p:sp>
        <p:nvSpPr>
          <p:cNvPr id="3" name="Content Placeholder 2"/>
          <p:cNvSpPr>
            <a:spLocks noGrp="1"/>
          </p:cNvSpPr>
          <p:nvPr>
            <p:ph idx="1"/>
          </p:nvPr>
        </p:nvSpPr>
        <p:spPr/>
        <p:txBody>
          <a:bodyPr>
            <a:noAutofit/>
          </a:bodyPr>
          <a:lstStyle/>
          <a:p>
            <a:pPr algn="just"/>
            <a:r>
              <a:rPr lang="id-ID" sz="3200" dirty="0" smtClean="0"/>
              <a:t>P</a:t>
            </a:r>
            <a:r>
              <a:rPr lang="en-US" sz="3200" dirty="0" smtClean="0"/>
              <a:t>roses  </a:t>
            </a:r>
            <a:r>
              <a:rPr lang="en-US" sz="3200" dirty="0" err="1"/>
              <a:t>dimana</a:t>
            </a:r>
            <a:r>
              <a:rPr lang="en-US" sz="3200" dirty="0"/>
              <a:t>  </a:t>
            </a:r>
            <a:r>
              <a:rPr lang="en-US" sz="3200" dirty="0" err="1"/>
              <a:t>manusia</a:t>
            </a:r>
            <a:r>
              <a:rPr lang="en-US" sz="3200" dirty="0"/>
              <a:t>  </a:t>
            </a:r>
            <a:r>
              <a:rPr lang="en-US" sz="3200" dirty="0" err="1"/>
              <a:t>menggunakan</a:t>
            </a:r>
            <a:r>
              <a:rPr lang="en-US" sz="3200" dirty="0"/>
              <a:t>  </a:t>
            </a:r>
            <a:r>
              <a:rPr lang="en-US" sz="3200" dirty="0" err="1"/>
              <a:t>pengetahuannya</a:t>
            </a:r>
            <a:r>
              <a:rPr lang="en-US" sz="3200" dirty="0"/>
              <a:t>  </a:t>
            </a:r>
            <a:r>
              <a:rPr lang="en-US" sz="3200" dirty="0" err="1" smtClean="0"/>
              <a:t>untuk</a:t>
            </a:r>
            <a:r>
              <a:rPr lang="id-ID" sz="3200" dirty="0" smtClean="0"/>
              <a:t> </a:t>
            </a:r>
            <a:r>
              <a:rPr lang="en-US" sz="3200" dirty="0" err="1" smtClean="0"/>
              <a:t>menarik</a:t>
            </a:r>
            <a:r>
              <a:rPr lang="en-US" sz="3200" dirty="0" smtClean="0"/>
              <a:t> </a:t>
            </a:r>
            <a:r>
              <a:rPr lang="en-US" sz="3200" dirty="0" err="1"/>
              <a:t>kesimpulan</a:t>
            </a:r>
            <a:r>
              <a:rPr lang="en-US" sz="3200" dirty="0"/>
              <a:t> </a:t>
            </a:r>
            <a:r>
              <a:rPr lang="en-US" sz="3200" dirty="0" err="1"/>
              <a:t>atau</a:t>
            </a:r>
            <a:r>
              <a:rPr lang="en-US" sz="3200" dirty="0"/>
              <a:t> </a:t>
            </a:r>
            <a:r>
              <a:rPr lang="en-US" sz="3200" dirty="0" err="1"/>
              <a:t>mendapatkan</a:t>
            </a:r>
            <a:r>
              <a:rPr lang="en-US" sz="3200" dirty="0"/>
              <a:t> </a:t>
            </a:r>
            <a:r>
              <a:rPr lang="en-US" sz="3200" dirty="0" err="1"/>
              <a:t>pengetahuan</a:t>
            </a:r>
            <a:r>
              <a:rPr lang="en-US" sz="3200" dirty="0"/>
              <a:t> </a:t>
            </a:r>
            <a:r>
              <a:rPr lang="en-US" sz="3200" dirty="0" err="1"/>
              <a:t>baru</a:t>
            </a:r>
            <a:r>
              <a:rPr lang="en-US" sz="3200" dirty="0"/>
              <a:t> </a:t>
            </a:r>
            <a:r>
              <a:rPr lang="en-US" sz="3200" dirty="0" err="1"/>
              <a:t>tentang</a:t>
            </a:r>
            <a:r>
              <a:rPr lang="en-US" sz="3200" dirty="0"/>
              <a:t> </a:t>
            </a:r>
            <a:r>
              <a:rPr lang="en-US" sz="3200" dirty="0" err="1" smtClean="0"/>
              <a:t>sesuatu</a:t>
            </a:r>
            <a:r>
              <a:rPr lang="id-ID" sz="3200" dirty="0" smtClean="0"/>
              <a:t>. Misal :</a:t>
            </a:r>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5780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a:t>
            </a:r>
            <a:r>
              <a:rPr lang="id-ID" dirty="0"/>
              <a:t> - </a:t>
            </a:r>
            <a:r>
              <a:rPr lang="id-ID" dirty="0" smtClean="0"/>
              <a:t>Deductive</a:t>
            </a:r>
            <a:endParaRPr lang="id-ID" dirty="0"/>
          </a:p>
        </p:txBody>
      </p:sp>
      <p:sp>
        <p:nvSpPr>
          <p:cNvPr id="3" name="Content Placeholder 2"/>
          <p:cNvSpPr>
            <a:spLocks noGrp="1"/>
          </p:cNvSpPr>
          <p:nvPr>
            <p:ph idx="1"/>
          </p:nvPr>
        </p:nvSpPr>
        <p:spPr/>
        <p:txBody>
          <a:bodyPr>
            <a:noAutofit/>
          </a:bodyPr>
          <a:lstStyle/>
          <a:p>
            <a:pPr algn="just"/>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pic>
        <p:nvPicPr>
          <p:cNvPr id="7" name="Picture 6"/>
          <p:cNvPicPr>
            <a:picLocks noChangeAspect="1"/>
          </p:cNvPicPr>
          <p:nvPr/>
        </p:nvPicPr>
        <p:blipFill>
          <a:blip r:embed="rId2"/>
          <a:stretch>
            <a:fillRect/>
          </a:stretch>
        </p:blipFill>
        <p:spPr>
          <a:xfrm>
            <a:off x="476251" y="1591748"/>
            <a:ext cx="7228914" cy="1677861"/>
          </a:xfrm>
          <a:prstGeom prst="rect">
            <a:avLst/>
          </a:prstGeom>
        </p:spPr>
      </p:pic>
      <p:pic>
        <p:nvPicPr>
          <p:cNvPr id="8" name="Picture 7"/>
          <p:cNvPicPr>
            <a:picLocks noChangeAspect="1"/>
          </p:cNvPicPr>
          <p:nvPr/>
        </p:nvPicPr>
        <p:blipFill rotWithShape="1">
          <a:blip r:embed="rId3"/>
          <a:srcRect r="1396"/>
          <a:stretch/>
        </p:blipFill>
        <p:spPr>
          <a:xfrm>
            <a:off x="476251" y="3486085"/>
            <a:ext cx="8546725" cy="1543115"/>
          </a:xfrm>
          <a:prstGeom prst="rect">
            <a:avLst/>
          </a:prstGeom>
        </p:spPr>
      </p:pic>
    </p:spTree>
    <p:extLst>
      <p:ext uri="{BB962C8B-B14F-4D97-AF65-F5344CB8AC3E}">
        <p14:creationId xmlns:p14="http://schemas.microsoft.com/office/powerpoint/2010/main" val="11147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a:t>
            </a:r>
            <a:r>
              <a:rPr lang="id-ID" dirty="0"/>
              <a:t> - inference</a:t>
            </a:r>
          </a:p>
        </p:txBody>
      </p:sp>
      <p:sp>
        <p:nvSpPr>
          <p:cNvPr id="3" name="Content Placeholder 2"/>
          <p:cNvSpPr>
            <a:spLocks noGrp="1"/>
          </p:cNvSpPr>
          <p:nvPr>
            <p:ph idx="1"/>
          </p:nvPr>
        </p:nvSpPr>
        <p:spPr/>
        <p:txBody>
          <a:bodyPr>
            <a:noAutofit/>
          </a:bodyPr>
          <a:lstStyle/>
          <a:p>
            <a:pPr algn="just"/>
            <a:r>
              <a:rPr lang="id-ID" dirty="0"/>
              <a:t>jika  semua  gajah  </a:t>
            </a:r>
            <a:r>
              <a:rPr lang="id-ID" dirty="0" smtClean="0"/>
              <a:t>yang kita </a:t>
            </a:r>
            <a:r>
              <a:rPr lang="id-ID" dirty="0"/>
              <a:t>lihat memiliki belalai, kita infer (ambil kesimpulan) bahwa semua gajah </a:t>
            </a:r>
            <a:r>
              <a:rPr lang="id-ID" dirty="0" smtClean="0"/>
              <a:t>memiliki belalai</a:t>
            </a:r>
            <a:r>
              <a:rPr lang="id-ID" dirty="0"/>
              <a:t>. </a:t>
            </a:r>
            <a:endParaRPr lang="id-ID" dirty="0" smtClean="0"/>
          </a:p>
          <a:p>
            <a:pPr algn="just"/>
            <a:r>
              <a:rPr lang="id-ID" dirty="0"/>
              <a:t>Tentu  saja inference ini  tidak  bisa  dipercaya  dan  tidak  bisa  </a:t>
            </a:r>
            <a:r>
              <a:rPr lang="id-ID" dirty="0" smtClean="0"/>
              <a:t>dibuktikan kebenarannya.</a:t>
            </a:r>
          </a:p>
          <a:p>
            <a:pPr algn="just"/>
            <a:r>
              <a:rPr lang="id-ID" dirty="0" smtClean="0"/>
              <a:t>Induction </a:t>
            </a:r>
            <a:r>
              <a:rPr lang="id-ID" dirty="0"/>
              <a:t>sangat  berguna  </a:t>
            </a:r>
            <a:r>
              <a:rPr lang="id-ID" dirty="0" smtClean="0"/>
              <a:t>dalam mempelajari </a:t>
            </a:r>
            <a:r>
              <a:rPr lang="id-ID" dirty="0"/>
              <a:t>lingkungan kita. </a:t>
            </a:r>
            <a:endParaRPr lang="id-ID" dirty="0" smtClean="0"/>
          </a:p>
          <a:p>
            <a:pPr algn="just"/>
            <a:r>
              <a:rPr lang="id-ID" dirty="0" smtClean="0"/>
              <a:t>Kita </a:t>
            </a:r>
            <a:r>
              <a:rPr lang="id-ID" dirty="0"/>
              <a:t>tidak mungkin bisa melihat semua gajah yang </a:t>
            </a:r>
            <a:r>
              <a:rPr lang="id-ID" dirty="0" smtClean="0"/>
              <a:t>ada atau </a:t>
            </a:r>
            <a:r>
              <a:rPr lang="id-ID" dirty="0"/>
              <a:t>yang akan ada dalam dunia ini, tetapi kita memiliki pengetahuan bahwa </a:t>
            </a:r>
            <a:r>
              <a:rPr lang="id-ID" dirty="0" smtClean="0"/>
              <a:t>semua gajah </a:t>
            </a:r>
            <a:r>
              <a:rPr lang="id-ID" dirty="0"/>
              <a:t>memiliki belalai.</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690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a:t>
            </a:r>
            <a:r>
              <a:rPr lang="id-ID" dirty="0"/>
              <a:t> - Abduction</a:t>
            </a:r>
          </a:p>
        </p:txBody>
      </p:sp>
      <p:sp>
        <p:nvSpPr>
          <p:cNvPr id="3" name="Content Placeholder 2"/>
          <p:cNvSpPr>
            <a:spLocks noGrp="1"/>
          </p:cNvSpPr>
          <p:nvPr>
            <p:ph idx="1"/>
          </p:nvPr>
        </p:nvSpPr>
        <p:spPr/>
        <p:txBody>
          <a:bodyPr>
            <a:noAutofit/>
          </a:bodyPr>
          <a:lstStyle/>
          <a:p>
            <a:pPr algn="just"/>
            <a:r>
              <a:rPr lang="id-ID" dirty="0" smtClean="0"/>
              <a:t>Misalnya, </a:t>
            </a:r>
          </a:p>
          <a:p>
            <a:pPr algn="just"/>
            <a:r>
              <a:rPr lang="id-ID" dirty="0" smtClean="0"/>
              <a:t>Kita  </a:t>
            </a:r>
            <a:r>
              <a:rPr lang="id-ID" dirty="0"/>
              <a:t>tahu  bahwa  Joni  selalu  ngebut  jika  </a:t>
            </a:r>
            <a:r>
              <a:rPr lang="id-ID" dirty="0" smtClean="0"/>
              <a:t>dia mabuk</a:t>
            </a:r>
            <a:r>
              <a:rPr lang="id-ID" dirty="0"/>
              <a:t>. </a:t>
            </a:r>
            <a:endParaRPr lang="id-ID" dirty="0" smtClean="0"/>
          </a:p>
          <a:p>
            <a:pPr algn="just"/>
            <a:r>
              <a:rPr lang="id-ID" dirty="0" smtClean="0"/>
              <a:t>Jika </a:t>
            </a:r>
            <a:r>
              <a:rPr lang="id-ID" dirty="0"/>
              <a:t>suatu ketika kita lihat Joni sedang ngebut, maka kita ambil </a:t>
            </a:r>
            <a:r>
              <a:rPr lang="id-ID" dirty="0" smtClean="0"/>
              <a:t>kesimpulan bahwa  </a:t>
            </a:r>
            <a:r>
              <a:rPr lang="id-ID" dirty="0"/>
              <a:t>Joni  sedang  mabuk</a:t>
            </a:r>
            <a:r>
              <a:rPr lang="id-ID" dirty="0" smtClean="0"/>
              <a:t>.</a:t>
            </a:r>
          </a:p>
          <a:p>
            <a:pPr algn="just"/>
            <a:r>
              <a:rPr lang="id-ID" dirty="0" smtClean="0"/>
              <a:t>Tentu  </a:t>
            </a:r>
            <a:r>
              <a:rPr lang="id-ID" dirty="0"/>
              <a:t>saja  hal  ini  tidak  bisa  dipercaya  karena  </a:t>
            </a:r>
            <a:r>
              <a:rPr lang="id-ID" dirty="0" smtClean="0"/>
              <a:t>mungkin saja </a:t>
            </a:r>
            <a:r>
              <a:rPr lang="id-ID" dirty="0"/>
              <a:t>ada sebab lain, misalnya dia sedang terburu-buru karena terlambat ujian.</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769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Memecahkan</a:t>
            </a:r>
            <a:r>
              <a:rPr lang="en-US" dirty="0"/>
              <a:t> </a:t>
            </a:r>
            <a:r>
              <a:rPr lang="en-US" dirty="0" err="1"/>
              <a:t>masalah</a:t>
            </a:r>
            <a:r>
              <a:rPr lang="en-US" dirty="0"/>
              <a:t> / Problem-solving</a:t>
            </a:r>
            <a:endParaRPr lang="id-ID" dirty="0"/>
          </a:p>
        </p:txBody>
      </p:sp>
      <p:sp>
        <p:nvSpPr>
          <p:cNvPr id="3" name="Content Placeholder 2"/>
          <p:cNvSpPr>
            <a:spLocks noGrp="1"/>
          </p:cNvSpPr>
          <p:nvPr>
            <p:ph idx="1"/>
          </p:nvPr>
        </p:nvSpPr>
        <p:spPr/>
        <p:txBody>
          <a:bodyPr>
            <a:noAutofit/>
          </a:bodyPr>
          <a:lstStyle/>
          <a:p>
            <a:pPr algn="just"/>
            <a:r>
              <a:rPr lang="id-ID" dirty="0"/>
              <a:t>proses untuk mencari solusi dari </a:t>
            </a:r>
            <a:r>
              <a:rPr lang="id-ID" dirty="0" smtClean="0"/>
              <a:t>suatu task </a:t>
            </a:r>
            <a:r>
              <a:rPr lang="id-ID" dirty="0"/>
              <a:t>yang belum pernah dikenal sebelumnya, dengan menggunakan pengetahuan </a:t>
            </a:r>
            <a:r>
              <a:rPr lang="id-ID" dirty="0" smtClean="0"/>
              <a:t>yang kita  </a:t>
            </a:r>
            <a:r>
              <a:rPr lang="id-ID" dirty="0"/>
              <a:t>miliki. </a:t>
            </a:r>
            <a:endParaRPr lang="id-ID" dirty="0" smtClean="0"/>
          </a:p>
          <a:p>
            <a:pPr algn="just"/>
            <a:r>
              <a:rPr lang="id-ID" dirty="0" smtClean="0"/>
              <a:t>3 Teori pemecahan masalah </a:t>
            </a:r>
            <a:r>
              <a:rPr lang="id-ID" dirty="0"/>
              <a:t>(Dix, pp. 38-41</a:t>
            </a:r>
            <a:r>
              <a:rPr lang="id-ID" dirty="0" smtClean="0"/>
              <a:t>):</a:t>
            </a:r>
          </a:p>
          <a:p>
            <a:pPr marL="901700" lvl="1" indent="-444500" algn="just"/>
            <a:r>
              <a:rPr lang="id-ID" dirty="0"/>
              <a:t>Gestalt </a:t>
            </a:r>
            <a:r>
              <a:rPr lang="id-ID" dirty="0" smtClean="0"/>
              <a:t>theory</a:t>
            </a:r>
          </a:p>
          <a:p>
            <a:pPr marL="901700" lvl="1" indent="-444500" algn="just"/>
            <a:r>
              <a:rPr lang="en-US" dirty="0"/>
              <a:t>Problem space theory</a:t>
            </a:r>
          </a:p>
          <a:p>
            <a:pPr marL="901700" lvl="1" indent="-444500" algn="just"/>
            <a:r>
              <a:rPr lang="en-US" dirty="0" smtClean="0"/>
              <a:t>Analogy </a:t>
            </a:r>
            <a:r>
              <a:rPr lang="en-US" dirty="0"/>
              <a:t>in problem </a:t>
            </a:r>
            <a:r>
              <a:rPr lang="en-US" dirty="0" smtClean="0"/>
              <a:t>solving</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183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Akuisisi</a:t>
            </a:r>
            <a:r>
              <a:rPr lang="en-US" dirty="0"/>
              <a:t> </a:t>
            </a:r>
            <a:r>
              <a:rPr lang="en-US" dirty="0" err="1"/>
              <a:t>keahlian</a:t>
            </a:r>
            <a:r>
              <a:rPr lang="en-US" dirty="0"/>
              <a:t> / Skill acquisition</a:t>
            </a:r>
            <a:endParaRPr lang="id-ID" dirty="0"/>
          </a:p>
        </p:txBody>
      </p:sp>
      <p:sp>
        <p:nvSpPr>
          <p:cNvPr id="3" name="Content Placeholder 2"/>
          <p:cNvSpPr>
            <a:spLocks noGrp="1"/>
          </p:cNvSpPr>
          <p:nvPr>
            <p:ph idx="1"/>
          </p:nvPr>
        </p:nvSpPr>
        <p:spPr/>
        <p:txBody>
          <a:bodyPr>
            <a:noAutofit/>
          </a:bodyPr>
          <a:lstStyle/>
          <a:p>
            <a:pPr algn="just"/>
            <a:r>
              <a:rPr lang="id-ID" dirty="0"/>
              <a:t>Masalah-masalah yang kita pecahkan biasanya tidak seluruhnya merupakan </a:t>
            </a:r>
            <a:r>
              <a:rPr lang="id-ID" dirty="0" smtClean="0"/>
              <a:t>masalah baru.</a:t>
            </a:r>
          </a:p>
          <a:p>
            <a:pPr algn="just"/>
            <a:r>
              <a:rPr lang="id-ID" dirty="0" smtClean="0"/>
              <a:t>Sebaliknya</a:t>
            </a:r>
            <a:r>
              <a:rPr lang="id-ID" dirty="0"/>
              <a:t>,  secara  tidak  sadar,  kemampuan  (skill)  kita  pada  suatu  </a:t>
            </a:r>
            <a:r>
              <a:rPr lang="id-ID" dirty="0" smtClean="0"/>
              <a:t>domain bertambah</a:t>
            </a:r>
            <a:r>
              <a:rPr lang="id-ID" dirty="0"/>
              <a:t>.   </a:t>
            </a:r>
            <a:endParaRPr lang="id-ID" dirty="0" smtClean="0"/>
          </a:p>
          <a:p>
            <a:pPr algn="just"/>
            <a:r>
              <a:rPr lang="id-ID" dirty="0" smtClean="0"/>
              <a:t>Bagaimana  </a:t>
            </a:r>
            <a:r>
              <a:rPr lang="id-ID" dirty="0"/>
              <a:t>cara  kita  meningkatkan  skill  yang  kita  miliki</a:t>
            </a:r>
            <a:r>
              <a:rPr lang="id-ID" dirty="0" smtClean="0"/>
              <a:t>?</a:t>
            </a:r>
          </a:p>
          <a:p>
            <a:pPr algn="just"/>
            <a:r>
              <a:rPr lang="id-ID" dirty="0" smtClean="0"/>
              <a:t>Salah  satu model  </a:t>
            </a:r>
            <a:r>
              <a:rPr lang="id-ID" dirty="0"/>
              <a:t>dari  skill  acquisition  adalah  dari  Anderson,  yang  dikenal  dengan  nama  </a:t>
            </a:r>
            <a:r>
              <a:rPr lang="id-ID" dirty="0" smtClean="0"/>
              <a:t>ACT model </a:t>
            </a:r>
            <a:r>
              <a:rPr lang="id-ID" dirty="0"/>
              <a:t>(Dix, pp. 42-43).</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2007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IMK</a:t>
            </a:r>
            <a:endParaRPr lang="id-ID" dirty="0"/>
          </a:p>
        </p:txBody>
      </p:sp>
      <p:sp>
        <p:nvSpPr>
          <p:cNvPr id="3" name="Content Placeholder 2"/>
          <p:cNvSpPr>
            <a:spLocks noGrp="1"/>
          </p:cNvSpPr>
          <p:nvPr>
            <p:ph idx="1"/>
          </p:nvPr>
        </p:nvSpPr>
        <p:spPr/>
        <p:txBody>
          <a:bodyPr>
            <a:noAutofit/>
          </a:bodyPr>
          <a:lstStyle/>
          <a:p>
            <a:pPr marL="0" indent="0" algn="ctr">
              <a:buNone/>
              <a:defRPr/>
            </a:pPr>
            <a:r>
              <a:rPr lang="en-US" dirty="0"/>
              <a:t>”</a:t>
            </a:r>
            <a:r>
              <a:rPr lang="en-US" b="1" dirty="0" err="1"/>
              <a:t>Apakah</a:t>
            </a:r>
            <a:r>
              <a:rPr lang="en-US" b="1" dirty="0"/>
              <a:t> </a:t>
            </a:r>
            <a:r>
              <a:rPr lang="en-US" b="1" dirty="0" err="1"/>
              <a:t>sistem</a:t>
            </a:r>
            <a:r>
              <a:rPr lang="en-US" b="1" dirty="0"/>
              <a:t> computer/</a:t>
            </a:r>
            <a:r>
              <a:rPr lang="en-US" b="1" dirty="0" err="1"/>
              <a:t>Aplikasi</a:t>
            </a:r>
            <a:r>
              <a:rPr lang="en-US" b="1" dirty="0"/>
              <a:t> yang </a:t>
            </a:r>
            <a:r>
              <a:rPr lang="en-US" b="1" dirty="0" err="1"/>
              <a:t>kita</a:t>
            </a:r>
            <a:r>
              <a:rPr lang="en-US" b="1" dirty="0"/>
              <a:t> </a:t>
            </a:r>
            <a:r>
              <a:rPr lang="en-US" b="1" dirty="0" err="1"/>
              <a:t>memiliki</a:t>
            </a:r>
            <a:r>
              <a:rPr lang="en-US" b="1" dirty="0"/>
              <a:t> interface yang </a:t>
            </a:r>
            <a:r>
              <a:rPr lang="en-US" b="1" i="1" dirty="0"/>
              <a:t>user friendly</a:t>
            </a:r>
            <a:r>
              <a:rPr lang="en-US" dirty="0" smtClean="0"/>
              <a:t>?</a:t>
            </a:r>
            <a:r>
              <a:rPr lang="id-ID" dirty="0" smtClean="0"/>
              <a:t> </a:t>
            </a:r>
            <a:endParaRPr lang="en-US" dirty="0"/>
          </a:p>
          <a:p>
            <a:pPr marL="0" indent="0" algn="just">
              <a:buNone/>
              <a:defRPr/>
            </a:pPr>
            <a:endParaRPr lang="id-ID" dirty="0" smtClean="0"/>
          </a:p>
          <a:p>
            <a:pPr marL="0" indent="0" algn="just">
              <a:buNone/>
              <a:defRPr/>
            </a:pPr>
            <a:r>
              <a:rPr lang="en-US" dirty="0" err="1" smtClean="0"/>
              <a:t>Sehingga</a:t>
            </a:r>
            <a:r>
              <a:rPr lang="en-US" dirty="0" smtClean="0"/>
              <a:t> </a:t>
            </a:r>
            <a:r>
              <a:rPr lang="en-US" dirty="0" err="1"/>
              <a:t>menjadi</a:t>
            </a:r>
            <a:r>
              <a:rPr lang="en-US" dirty="0"/>
              <a:t> </a:t>
            </a:r>
            <a:r>
              <a:rPr lang="en-US" dirty="0" err="1"/>
              <a:t>penting</a:t>
            </a:r>
            <a:r>
              <a:rPr lang="en-US" dirty="0"/>
              <a:t> </a:t>
            </a:r>
            <a:r>
              <a:rPr lang="en-US" dirty="0" err="1"/>
              <a:t>untuk</a:t>
            </a:r>
            <a:r>
              <a:rPr lang="en-US" dirty="0"/>
              <a:t> </a:t>
            </a:r>
            <a:r>
              <a:rPr lang="en-US" dirty="0" err="1"/>
              <a:t>dipertimbangkan</a:t>
            </a:r>
            <a:r>
              <a:rPr lang="en-US" dirty="0"/>
              <a:t> </a:t>
            </a:r>
            <a:r>
              <a:rPr lang="en-US" dirty="0" smtClean="0"/>
              <a:t>:</a:t>
            </a:r>
            <a:endParaRPr lang="id-ID" dirty="0" smtClean="0"/>
          </a:p>
          <a:p>
            <a:pPr marL="901700" indent="-457200" algn="just" defTabSz="981075">
              <a:buFont typeface="+mj-lt"/>
              <a:buAutoNum type="arabicPeriod"/>
              <a:defRPr/>
            </a:pPr>
            <a:r>
              <a:rPr lang="en-US" sz="2800" dirty="0" err="1" smtClean="0"/>
              <a:t>Mendesain</a:t>
            </a:r>
            <a:r>
              <a:rPr lang="en-US" sz="2800" dirty="0" smtClean="0"/>
              <a:t> </a:t>
            </a:r>
            <a:r>
              <a:rPr lang="en-US" sz="2800" dirty="0" err="1"/>
              <a:t>suatu</a:t>
            </a:r>
            <a:r>
              <a:rPr lang="en-US" sz="2800" dirty="0"/>
              <a:t> </a:t>
            </a:r>
            <a:r>
              <a:rPr lang="en-US" sz="2800" dirty="0" err="1" smtClean="0"/>
              <a:t>sistem</a:t>
            </a:r>
            <a:r>
              <a:rPr lang="en-US" sz="2800" dirty="0" smtClean="0"/>
              <a:t>.</a:t>
            </a:r>
            <a:endParaRPr lang="id-ID" sz="2800" dirty="0" smtClean="0"/>
          </a:p>
          <a:p>
            <a:pPr marL="901700" indent="-457200" algn="just" defTabSz="981075">
              <a:buFont typeface="+mj-lt"/>
              <a:buAutoNum type="arabicPeriod"/>
              <a:defRPr/>
            </a:pPr>
            <a:r>
              <a:rPr lang="en-US" sz="2800" dirty="0" err="1" smtClean="0"/>
              <a:t>Produk-produk</a:t>
            </a:r>
            <a:r>
              <a:rPr lang="en-US" sz="2800" dirty="0" smtClean="0"/>
              <a:t> </a:t>
            </a:r>
            <a:r>
              <a:rPr lang="en-US" sz="2800" dirty="0"/>
              <a:t>yang </a:t>
            </a:r>
            <a:r>
              <a:rPr lang="en-US" sz="2800" dirty="0" err="1"/>
              <a:t>memerlukan</a:t>
            </a:r>
            <a:r>
              <a:rPr lang="en-US" sz="2800" dirty="0"/>
              <a:t> </a:t>
            </a:r>
            <a:r>
              <a:rPr lang="en-US" sz="2800" dirty="0" err="1"/>
              <a:t>prosedur</a:t>
            </a:r>
            <a:r>
              <a:rPr lang="en-US" sz="2800" dirty="0"/>
              <a:t> yang </a:t>
            </a:r>
            <a:r>
              <a:rPr lang="en-US" sz="2800" dirty="0" err="1"/>
              <a:t>rumit</a:t>
            </a:r>
            <a:r>
              <a:rPr lang="en-US" sz="2800" dirty="0"/>
              <a:t> </a:t>
            </a:r>
            <a:r>
              <a:rPr lang="en-US" sz="2800" dirty="0" err="1"/>
              <a:t>ketika</a:t>
            </a:r>
            <a:r>
              <a:rPr lang="en-US" sz="2800" dirty="0"/>
              <a:t> </a:t>
            </a:r>
            <a:r>
              <a:rPr lang="en-US" sz="2800" dirty="0" err="1"/>
              <a:t>digunakan</a:t>
            </a:r>
            <a:r>
              <a:rPr lang="en-US" sz="2800" dirty="0"/>
              <a:t>, </a:t>
            </a:r>
            <a:endParaRPr lang="id-ID" sz="2800" dirty="0" smtClean="0"/>
          </a:p>
          <a:p>
            <a:pPr marL="901700" indent="-457200" algn="just" defTabSz="981075">
              <a:buFont typeface="+mj-lt"/>
              <a:buAutoNum type="arabicPeriod"/>
              <a:defRPr/>
            </a:pPr>
            <a:r>
              <a:rPr lang="en-US" sz="2800" dirty="0" err="1" smtClean="0"/>
              <a:t>Waktu</a:t>
            </a:r>
            <a:r>
              <a:rPr lang="en-US" sz="2800" dirty="0" smtClean="0"/>
              <a:t> </a:t>
            </a:r>
            <a:r>
              <a:rPr lang="en-US" sz="2800" dirty="0"/>
              <a:t>yang </a:t>
            </a:r>
            <a:r>
              <a:rPr lang="en-US" sz="2800" dirty="0" err="1"/>
              <a:t>dihabiskan</a:t>
            </a:r>
            <a:r>
              <a:rPr lang="en-US" sz="2800" dirty="0"/>
              <a:t> </a:t>
            </a:r>
            <a:r>
              <a:rPr lang="en-US" sz="2800" dirty="0" err="1" smtClean="0"/>
              <a:t>untuk</a:t>
            </a:r>
            <a:r>
              <a:rPr lang="id-ID" sz="2800" dirty="0" smtClean="0"/>
              <a:t> m</a:t>
            </a:r>
            <a:r>
              <a:rPr lang="en-US" sz="2800" dirty="0" err="1" smtClean="0"/>
              <a:t>engoperasikannya</a:t>
            </a:r>
            <a:r>
              <a:rPr lang="en-US" sz="2800" dirty="0" smtClean="0"/>
              <a:t>?</a:t>
            </a:r>
            <a:r>
              <a:rPr lang="id-ID" sz="2800" dirty="0" smtClean="0"/>
              <a:t> </a:t>
            </a:r>
            <a:endParaRPr lang="en-US" sz="2800" dirty="0"/>
          </a:p>
        </p:txBody>
      </p:sp>
    </p:spTree>
    <p:extLst>
      <p:ext uri="{BB962C8B-B14F-4D97-AF65-F5344CB8AC3E}">
        <p14:creationId xmlns:p14="http://schemas.microsoft.com/office/powerpoint/2010/main" val="278390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Akuisisi</a:t>
            </a:r>
            <a:r>
              <a:rPr lang="en-US" dirty="0"/>
              <a:t> </a:t>
            </a:r>
            <a:r>
              <a:rPr lang="en-US" dirty="0" err="1"/>
              <a:t>keahlian</a:t>
            </a:r>
            <a:r>
              <a:rPr lang="en-US" dirty="0"/>
              <a:t> / Skill acquisition</a:t>
            </a:r>
            <a:endParaRPr lang="id-ID" dirty="0"/>
          </a:p>
        </p:txBody>
      </p:sp>
      <p:sp>
        <p:nvSpPr>
          <p:cNvPr id="3" name="Content Placeholder 2"/>
          <p:cNvSpPr>
            <a:spLocks noGrp="1"/>
          </p:cNvSpPr>
          <p:nvPr>
            <p:ph idx="1"/>
          </p:nvPr>
        </p:nvSpPr>
        <p:spPr/>
        <p:txBody>
          <a:bodyPr>
            <a:noAutofit/>
          </a:bodyPr>
          <a:lstStyle/>
          <a:p>
            <a:pPr algn="just"/>
            <a:r>
              <a:rPr lang="en-US" sz="3200" dirty="0" err="1"/>
              <a:t>Pada</a:t>
            </a:r>
            <a:r>
              <a:rPr lang="en-US" sz="3200" dirty="0"/>
              <a:t> ACT, skill </a:t>
            </a:r>
            <a:r>
              <a:rPr lang="en-US" sz="3200" dirty="0" err="1"/>
              <a:t>dibagi</a:t>
            </a:r>
            <a:r>
              <a:rPr lang="en-US" sz="3200" dirty="0"/>
              <a:t> </a:t>
            </a:r>
            <a:r>
              <a:rPr lang="en-US" sz="3200" dirty="0" err="1"/>
              <a:t>menjadi</a:t>
            </a:r>
            <a:r>
              <a:rPr lang="en-US" sz="3200" dirty="0"/>
              <a:t> </a:t>
            </a:r>
            <a:r>
              <a:rPr lang="en-US" sz="3200" dirty="0" err="1"/>
              <a:t>tiga</a:t>
            </a:r>
            <a:r>
              <a:rPr lang="en-US" sz="3200" dirty="0"/>
              <a:t> level </a:t>
            </a:r>
            <a:r>
              <a:rPr lang="en-US" sz="3200" dirty="0" err="1"/>
              <a:t>dasar</a:t>
            </a:r>
            <a:r>
              <a:rPr lang="en-US" sz="3200" dirty="0"/>
              <a:t>:</a:t>
            </a:r>
          </a:p>
          <a:p>
            <a:pPr marL="914400" lvl="1" indent="-457200" algn="just">
              <a:buFont typeface="+mj-lt"/>
              <a:buAutoNum type="arabicPeriod"/>
            </a:pPr>
            <a:r>
              <a:rPr lang="en-US" sz="2800" dirty="0" smtClean="0"/>
              <a:t>The  </a:t>
            </a:r>
            <a:r>
              <a:rPr lang="en-US" sz="2800" b="1" dirty="0"/>
              <a:t>learner  uses  general-purpose  rules  </a:t>
            </a:r>
            <a:r>
              <a:rPr lang="en-US" sz="2800" dirty="0"/>
              <a:t>which  </a:t>
            </a:r>
            <a:r>
              <a:rPr lang="en-US" sz="2800" b="1" dirty="0"/>
              <a:t>interpret  facts  </a:t>
            </a:r>
            <a:r>
              <a:rPr lang="en-US" sz="2800" dirty="0"/>
              <a:t>about  </a:t>
            </a:r>
            <a:r>
              <a:rPr lang="en-US" sz="2800" dirty="0" smtClean="0"/>
              <a:t>a</a:t>
            </a:r>
            <a:r>
              <a:rPr lang="id-ID" sz="2800" dirty="0" smtClean="0"/>
              <a:t> </a:t>
            </a:r>
            <a:r>
              <a:rPr lang="en-US" sz="2800" b="1" dirty="0" smtClean="0"/>
              <a:t>problem</a:t>
            </a:r>
            <a:r>
              <a:rPr lang="en-US" sz="2800" dirty="0"/>
              <a:t>. This is </a:t>
            </a:r>
            <a:r>
              <a:rPr lang="en-US" sz="2800" b="1" dirty="0"/>
              <a:t>slow</a:t>
            </a:r>
            <a:r>
              <a:rPr lang="en-US" sz="2800" dirty="0"/>
              <a:t> and </a:t>
            </a:r>
            <a:r>
              <a:rPr lang="en-US" sz="2800" b="1" dirty="0"/>
              <a:t>demanding</a:t>
            </a:r>
            <a:r>
              <a:rPr lang="en-US" sz="2800" dirty="0"/>
              <a:t> on </a:t>
            </a:r>
            <a:r>
              <a:rPr lang="en-US" sz="2800" b="1" dirty="0"/>
              <a:t>memory access</a:t>
            </a:r>
          </a:p>
          <a:p>
            <a:pPr marL="914400" lvl="1" indent="-457200" algn="just">
              <a:buFont typeface="+mj-lt"/>
              <a:buAutoNum type="arabicPeriod"/>
            </a:pPr>
            <a:r>
              <a:rPr lang="en-US" sz="2800" dirty="0" smtClean="0"/>
              <a:t>The </a:t>
            </a:r>
            <a:r>
              <a:rPr lang="en-US" sz="2800" b="1" dirty="0"/>
              <a:t>learner develops rules</a:t>
            </a:r>
            <a:r>
              <a:rPr lang="en-US" sz="2800" dirty="0"/>
              <a:t> </a:t>
            </a:r>
            <a:r>
              <a:rPr lang="en-US" sz="2800" b="1" dirty="0"/>
              <a:t>specific</a:t>
            </a:r>
            <a:r>
              <a:rPr lang="en-US" sz="2800" dirty="0"/>
              <a:t> to </a:t>
            </a:r>
            <a:r>
              <a:rPr lang="en-US" sz="2800" b="1" dirty="0"/>
              <a:t>the task</a:t>
            </a:r>
            <a:r>
              <a:rPr lang="en-US" sz="2800" dirty="0"/>
              <a:t>.</a:t>
            </a:r>
          </a:p>
          <a:p>
            <a:pPr marL="914400" lvl="1" indent="-457200" algn="just">
              <a:buFont typeface="+mj-lt"/>
              <a:buAutoNum type="arabicPeriod"/>
            </a:pPr>
            <a:r>
              <a:rPr lang="en-US" sz="2800" dirty="0" smtClean="0"/>
              <a:t>The </a:t>
            </a:r>
            <a:r>
              <a:rPr lang="en-US" sz="2800" b="1" dirty="0"/>
              <a:t>rules</a:t>
            </a:r>
            <a:r>
              <a:rPr lang="en-US" sz="2800" dirty="0"/>
              <a:t> are </a:t>
            </a:r>
            <a:r>
              <a:rPr lang="en-US" sz="2800" b="1" dirty="0"/>
              <a:t>tuned to speed up performance</a:t>
            </a:r>
            <a:r>
              <a:rPr lang="en-US" sz="2800" dirty="0"/>
              <a:t>.</a:t>
            </a:r>
            <a:endParaRPr lang="id-ID" sz="2800"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08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smtClean="0"/>
              <a:t>Komputer</a:t>
            </a:r>
            <a:r>
              <a:rPr lang="en-US" dirty="0" smtClean="0"/>
              <a:t> </a:t>
            </a:r>
            <a:endParaRPr lang="en-US" dirty="0"/>
          </a:p>
        </p:txBody>
      </p:sp>
      <p:sp>
        <p:nvSpPr>
          <p:cNvPr id="3" name="Content Placeholder 2"/>
          <p:cNvSpPr>
            <a:spLocks noGrp="1"/>
          </p:cNvSpPr>
          <p:nvPr>
            <p:ph idx="1"/>
          </p:nvPr>
        </p:nvSpPr>
        <p:spPr>
          <a:xfrm>
            <a:off x="628650" y="1690689"/>
            <a:ext cx="7886700" cy="4960632"/>
          </a:xfrm>
        </p:spPr>
        <p:txBody>
          <a:bodyPr>
            <a:normAutofit fontScale="92500" lnSpcReduction="20000"/>
          </a:bodyPr>
          <a:lstStyle/>
          <a:p>
            <a:pPr algn="just"/>
            <a:r>
              <a:rPr lang="en-US" dirty="0" err="1" smtClean="0"/>
              <a:t>Bagian</a:t>
            </a:r>
            <a:r>
              <a:rPr lang="en-US" dirty="0" smtClean="0"/>
              <a:t> </a:t>
            </a:r>
            <a:r>
              <a:rPr lang="en-US" dirty="0"/>
              <a:t>input </a:t>
            </a:r>
            <a:r>
              <a:rPr lang="da-DK" dirty="0" smtClean="0"/>
              <a:t>Komputer </a:t>
            </a:r>
            <a:r>
              <a:rPr lang="da-DK" dirty="0"/>
              <a:t>memiliki bagian input untuk memasukkan data ke dalam memori komputer dan </a:t>
            </a:r>
            <a:r>
              <a:rPr lang="en-US" dirty="0"/>
              <a:t>output yang </a:t>
            </a:r>
            <a:r>
              <a:rPr lang="en-US" dirty="0" err="1"/>
              <a:t>menghasilkan</a:t>
            </a:r>
            <a:r>
              <a:rPr lang="en-US" dirty="0"/>
              <a:t> </a:t>
            </a:r>
            <a:r>
              <a:rPr lang="en-US" dirty="0" err="1"/>
              <a:t>keluaran</a:t>
            </a:r>
            <a:r>
              <a:rPr lang="en-US" dirty="0"/>
              <a:t> </a:t>
            </a:r>
            <a:r>
              <a:rPr lang="en-US" dirty="0" err="1"/>
              <a:t>supaya</a:t>
            </a:r>
            <a:r>
              <a:rPr lang="en-US" dirty="0"/>
              <a:t> </a:t>
            </a:r>
            <a:r>
              <a:rPr lang="en-US" dirty="0" err="1"/>
              <a:t>dapat</a:t>
            </a:r>
            <a:r>
              <a:rPr lang="en-US" dirty="0"/>
              <a:t> di </a:t>
            </a:r>
            <a:r>
              <a:rPr lang="en-US" dirty="0" err="1"/>
              <a:t>mengerti</a:t>
            </a:r>
            <a:r>
              <a:rPr lang="en-US" dirty="0"/>
              <a:t> </a:t>
            </a:r>
            <a:r>
              <a:rPr lang="en-US" dirty="0" err="1"/>
              <a:t>pengguna</a:t>
            </a:r>
            <a:endParaRPr lang="da-DK" dirty="0"/>
          </a:p>
          <a:p>
            <a:pPr algn="just"/>
            <a:r>
              <a:rPr lang="id-ID" dirty="0" smtClean="0"/>
              <a:t>d</a:t>
            </a:r>
            <a:r>
              <a:rPr lang="en-US" dirty="0" err="1" smtClean="0"/>
              <a:t>apat</a:t>
            </a:r>
            <a:r>
              <a:rPr lang="en-US" dirty="0" smtClean="0"/>
              <a:t> </a:t>
            </a:r>
            <a:r>
              <a:rPr lang="en-US" dirty="0"/>
              <a:t>di </a:t>
            </a:r>
            <a:r>
              <a:rPr lang="en-US" dirty="0" err="1"/>
              <a:t>klasifikasikan</a:t>
            </a:r>
            <a:r>
              <a:rPr lang="en-US" dirty="0"/>
              <a:t> </a:t>
            </a:r>
            <a:r>
              <a:rPr lang="en-US" dirty="0" err="1" smtClean="0"/>
              <a:t>menjadi</a:t>
            </a:r>
            <a:r>
              <a:rPr lang="en-US" dirty="0" smtClean="0"/>
              <a:t>:</a:t>
            </a:r>
          </a:p>
          <a:p>
            <a:pPr marL="914400" lvl="1" indent="-457200" algn="just">
              <a:buFont typeface="+mj-lt"/>
              <a:buAutoNum type="alphaLcPeriod"/>
            </a:pPr>
            <a:r>
              <a:rPr lang="en-US" dirty="0" smtClean="0"/>
              <a:t>text </a:t>
            </a:r>
            <a:r>
              <a:rPr lang="en-US" dirty="0"/>
              <a:t>entry: keyboard, speech, </a:t>
            </a:r>
            <a:r>
              <a:rPr lang="en-US" dirty="0" smtClean="0"/>
              <a:t>hand-writing</a:t>
            </a:r>
          </a:p>
          <a:p>
            <a:pPr marL="914400" lvl="1" indent="-457200" algn="just">
              <a:buFont typeface="+mj-lt"/>
              <a:buAutoNum type="alphaLcPeriod"/>
            </a:pPr>
            <a:r>
              <a:rPr lang="en-US" dirty="0" smtClean="0"/>
              <a:t>pointing</a:t>
            </a:r>
            <a:r>
              <a:rPr lang="en-US" dirty="0"/>
              <a:t>: mouse, </a:t>
            </a:r>
            <a:r>
              <a:rPr lang="en-US" dirty="0" smtClean="0"/>
              <a:t>trackball </a:t>
            </a:r>
          </a:p>
          <a:p>
            <a:pPr marL="914400" lvl="1" indent="-457200" algn="just">
              <a:buFont typeface="+mj-lt"/>
              <a:buAutoNum type="alphaLcPeriod"/>
            </a:pPr>
            <a:r>
              <a:rPr lang="en-US" dirty="0" smtClean="0"/>
              <a:t>scanner </a:t>
            </a:r>
          </a:p>
          <a:p>
            <a:pPr marL="263525" lvl="1" indent="-263525" algn="just"/>
            <a:r>
              <a:rPr lang="en-US" dirty="0" err="1" smtClean="0"/>
              <a:t>Bagian</a:t>
            </a:r>
            <a:r>
              <a:rPr lang="en-US" dirty="0" smtClean="0"/>
              <a:t> output : 1. </a:t>
            </a:r>
            <a:r>
              <a:rPr lang="es-ES" dirty="0" err="1" smtClean="0"/>
              <a:t>Screen</a:t>
            </a:r>
            <a:r>
              <a:rPr lang="es-ES" dirty="0" smtClean="0"/>
              <a:t>, 2. audio, 3. </a:t>
            </a:r>
            <a:r>
              <a:rPr lang="es-ES" dirty="0" err="1" smtClean="0"/>
              <a:t>printer</a:t>
            </a:r>
            <a:r>
              <a:rPr lang="es-ES" dirty="0" smtClean="0"/>
              <a:t> </a:t>
            </a:r>
            <a:endParaRPr lang="es-ES" dirty="0"/>
          </a:p>
          <a:p>
            <a:pPr marL="268288" lvl="2" indent="-268288"/>
            <a:r>
              <a:rPr lang="en-US" dirty="0" err="1" smtClean="0"/>
              <a:t>Memori</a:t>
            </a:r>
            <a:r>
              <a:rPr lang="en-US" dirty="0" smtClean="0"/>
              <a:t> </a:t>
            </a:r>
            <a:r>
              <a:rPr lang="en-US" dirty="0" err="1"/>
              <a:t>dapat</a:t>
            </a:r>
            <a:r>
              <a:rPr lang="en-US" dirty="0"/>
              <a:t> di </a:t>
            </a:r>
            <a:r>
              <a:rPr lang="en-US" dirty="0" err="1"/>
              <a:t>klasifikasikan</a:t>
            </a:r>
            <a:r>
              <a:rPr lang="en-US" dirty="0"/>
              <a:t> </a:t>
            </a:r>
            <a:r>
              <a:rPr lang="en-US" dirty="0" err="1"/>
              <a:t>berdasarkan</a:t>
            </a:r>
            <a:r>
              <a:rPr lang="en-US" dirty="0"/>
              <a:t> </a:t>
            </a:r>
            <a:r>
              <a:rPr lang="en-US" dirty="0" err="1"/>
              <a:t>sifat</a:t>
            </a:r>
            <a:r>
              <a:rPr lang="en-US" dirty="0"/>
              <a:t> </a:t>
            </a:r>
            <a:r>
              <a:rPr lang="en-US" dirty="0" err="1"/>
              <a:t>penyimpanannya</a:t>
            </a:r>
            <a:r>
              <a:rPr lang="en-US" dirty="0"/>
              <a:t> </a:t>
            </a:r>
            <a:r>
              <a:rPr lang="en-US" dirty="0" err="1"/>
              <a:t>menjadi</a:t>
            </a:r>
            <a:r>
              <a:rPr lang="en-US" dirty="0"/>
              <a:t> </a:t>
            </a:r>
            <a:r>
              <a:rPr lang="en-US" dirty="0" smtClean="0"/>
              <a:t>: a</a:t>
            </a:r>
            <a:r>
              <a:rPr lang="en-US" dirty="0"/>
              <a:t>. </a:t>
            </a:r>
            <a:r>
              <a:rPr lang="en-US" dirty="0" err="1"/>
              <a:t>memori</a:t>
            </a:r>
            <a:r>
              <a:rPr lang="en-US" dirty="0"/>
              <a:t> </a:t>
            </a:r>
            <a:r>
              <a:rPr lang="en-US" dirty="0" err="1"/>
              <a:t>jangka</a:t>
            </a:r>
            <a:r>
              <a:rPr lang="en-US" dirty="0"/>
              <a:t> </a:t>
            </a:r>
            <a:r>
              <a:rPr lang="en-US" dirty="0" err="1"/>
              <a:t>pendek</a:t>
            </a:r>
            <a:r>
              <a:rPr lang="en-US" dirty="0"/>
              <a:t> : RAM</a:t>
            </a:r>
            <a:br>
              <a:rPr lang="en-US" dirty="0"/>
            </a:br>
            <a:r>
              <a:rPr lang="en-US" dirty="0" smtClean="0"/>
              <a:t>b</a:t>
            </a:r>
            <a:r>
              <a:rPr lang="en-US" dirty="0"/>
              <a:t>. </a:t>
            </a:r>
            <a:r>
              <a:rPr lang="en-US" dirty="0" err="1"/>
              <a:t>memori</a:t>
            </a:r>
            <a:r>
              <a:rPr lang="en-US" dirty="0"/>
              <a:t> </a:t>
            </a:r>
            <a:r>
              <a:rPr lang="en-US" dirty="0" err="1"/>
              <a:t>jangka</a:t>
            </a:r>
            <a:r>
              <a:rPr lang="en-US" dirty="0"/>
              <a:t> </a:t>
            </a:r>
            <a:r>
              <a:rPr lang="en-US" dirty="0" err="1"/>
              <a:t>panjang</a:t>
            </a:r>
            <a:r>
              <a:rPr lang="en-US" dirty="0"/>
              <a:t> : magnetic and optical disks </a:t>
            </a:r>
            <a:endParaRPr lang="en-US" dirty="0" smtClean="0"/>
          </a:p>
          <a:p>
            <a:pPr marL="268288" lvl="2" indent="-268288"/>
            <a:r>
              <a:rPr lang="en-US" b="1" dirty="0" err="1" smtClean="0"/>
              <a:t>Pemrosesan</a:t>
            </a:r>
            <a:r>
              <a:rPr lang="en-US" b="1" dirty="0" smtClean="0"/>
              <a:t> </a:t>
            </a:r>
            <a:r>
              <a:rPr lang="en-US" b="1" dirty="0"/>
              <a:t>data </a:t>
            </a:r>
            <a:r>
              <a:rPr lang="en-US" b="1" dirty="0" err="1"/>
              <a:t>dalam</a:t>
            </a:r>
            <a:r>
              <a:rPr lang="en-US" b="1" dirty="0"/>
              <a:t> </a:t>
            </a:r>
            <a:r>
              <a:rPr lang="en-US" dirty="0" err="1"/>
              <a:t>komputer</a:t>
            </a:r>
            <a:r>
              <a:rPr lang="en-US" dirty="0"/>
              <a:t> </a:t>
            </a:r>
            <a:r>
              <a:rPr lang="en-US" dirty="0" err="1"/>
              <a:t>dilakukan</a:t>
            </a:r>
            <a:r>
              <a:rPr lang="en-US" dirty="0"/>
              <a:t> </a:t>
            </a:r>
            <a:r>
              <a:rPr lang="en-US" dirty="0" err="1"/>
              <a:t>oleh</a:t>
            </a:r>
            <a:r>
              <a:rPr lang="en-US" dirty="0"/>
              <a:t> Central </a:t>
            </a:r>
            <a:r>
              <a:rPr lang="en-US" dirty="0" smtClean="0"/>
              <a:t>Processing </a:t>
            </a:r>
            <a:r>
              <a:rPr lang="en-US" dirty="0"/>
              <a:t>Unit (CPU). </a:t>
            </a:r>
            <a:r>
              <a:rPr lang="en-US" b="1" dirty="0" err="1" smtClean="0"/>
              <a:t>Didalam</a:t>
            </a:r>
            <a:r>
              <a:rPr lang="en-US" b="1" dirty="0" smtClean="0"/>
              <a:t> </a:t>
            </a:r>
            <a:r>
              <a:rPr lang="en-US" b="1" dirty="0" err="1" smtClean="0"/>
              <a:t>prosesor</a:t>
            </a:r>
            <a:r>
              <a:rPr lang="en-US" b="1" dirty="0" smtClean="0"/>
              <a:t> </a:t>
            </a:r>
            <a:r>
              <a:rPr lang="en-US" b="1" dirty="0" err="1" smtClean="0"/>
              <a:t>terdapat</a:t>
            </a:r>
            <a:r>
              <a:rPr lang="en-US" b="1" dirty="0" smtClean="0"/>
              <a:t> Control unit </a:t>
            </a:r>
            <a:r>
              <a:rPr lang="en-US" b="1" dirty="0" err="1" smtClean="0"/>
              <a:t>dan</a:t>
            </a:r>
            <a:r>
              <a:rPr lang="en-US" b="1" dirty="0" smtClean="0"/>
              <a:t> </a:t>
            </a:r>
            <a:r>
              <a:rPr lang="en-US" b="1" dirty="0" err="1" smtClean="0"/>
              <a:t>Arithmatic</a:t>
            </a:r>
            <a:r>
              <a:rPr lang="en-US" b="1" dirty="0" smtClean="0"/>
              <a:t> Logic Unit (ALU) </a:t>
            </a:r>
            <a:r>
              <a:rPr lang="en-US" dirty="0" smtClean="0"/>
              <a:t>Control unit </a:t>
            </a:r>
            <a:r>
              <a:rPr lang="en-US" dirty="0" err="1" smtClean="0"/>
              <a:t>berfungsi</a:t>
            </a:r>
            <a:r>
              <a:rPr lang="en-US" dirty="0" smtClean="0"/>
              <a:t> </a:t>
            </a:r>
            <a:r>
              <a:rPr lang="en-US" dirty="0" err="1"/>
              <a:t>untuk</a:t>
            </a:r>
            <a:r>
              <a:rPr lang="en-US" dirty="0"/>
              <a:t> </a:t>
            </a:r>
            <a:r>
              <a:rPr lang="en-US" dirty="0" err="1"/>
              <a:t>mengendalikan</a:t>
            </a:r>
            <a:r>
              <a:rPr lang="en-US" dirty="0"/>
              <a:t> </a:t>
            </a:r>
            <a:r>
              <a:rPr lang="en-US" dirty="0" err="1"/>
              <a:t>semua</a:t>
            </a:r>
            <a:r>
              <a:rPr lang="en-US" dirty="0"/>
              <a:t> </a:t>
            </a:r>
            <a:r>
              <a:rPr lang="en-US" dirty="0" err="1"/>
              <a:t>perangkat</a:t>
            </a:r>
            <a:r>
              <a:rPr lang="en-US" dirty="0"/>
              <a:t> yang </a:t>
            </a:r>
            <a:r>
              <a:rPr lang="en-US" dirty="0" err="1"/>
              <a:t>terpasang</a:t>
            </a:r>
            <a:r>
              <a:rPr lang="en-US" dirty="0"/>
              <a:t> </a:t>
            </a:r>
            <a:r>
              <a:rPr lang="en-US" dirty="0" err="1"/>
              <a:t>pada</a:t>
            </a:r>
            <a:r>
              <a:rPr lang="en-US" dirty="0"/>
              <a:t> </a:t>
            </a:r>
            <a:r>
              <a:rPr lang="en-US" dirty="0" err="1" smtClean="0"/>
              <a:t>komputer</a:t>
            </a:r>
            <a:r>
              <a:rPr lang="en-US" dirty="0" smtClean="0"/>
              <a:t>. </a:t>
            </a:r>
            <a:r>
              <a:rPr lang="en-US" dirty="0" err="1" smtClean="0"/>
              <a:t>ALUberfungsi</a:t>
            </a:r>
            <a:r>
              <a:rPr lang="en-US" dirty="0" smtClean="0"/>
              <a:t> </a:t>
            </a:r>
            <a:r>
              <a:rPr lang="en-US" dirty="0" err="1"/>
              <a:t>untuk</a:t>
            </a:r>
            <a:r>
              <a:rPr lang="en-US" dirty="0"/>
              <a:t> </a:t>
            </a:r>
            <a:r>
              <a:rPr lang="en-US" dirty="0" err="1"/>
              <a:t>mengolah</a:t>
            </a:r>
            <a:r>
              <a:rPr lang="en-US" dirty="0"/>
              <a:t> data </a:t>
            </a:r>
            <a:r>
              <a:rPr lang="en-US" dirty="0" err="1"/>
              <a:t>aritmatic</a:t>
            </a:r>
            <a:r>
              <a:rPr lang="en-US" dirty="0"/>
              <a:t> </a:t>
            </a:r>
            <a:r>
              <a:rPr lang="en-US" dirty="0" err="1"/>
              <a:t>serta</a:t>
            </a:r>
            <a:r>
              <a:rPr lang="en-US" dirty="0"/>
              <a:t> data yang </a:t>
            </a:r>
            <a:r>
              <a:rPr lang="en-US" dirty="0" err="1"/>
              <a:t>lainnya</a:t>
            </a:r>
            <a:r>
              <a:rPr lang="en-US" dirty="0"/>
              <a:t>. </a:t>
            </a:r>
          </a:p>
        </p:txBody>
      </p:sp>
    </p:spTree>
    <p:extLst>
      <p:ext uri="{BB962C8B-B14F-4D97-AF65-F5344CB8AC3E}">
        <p14:creationId xmlns:p14="http://schemas.microsoft.com/office/powerpoint/2010/main" val="27275968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solidFill>
                  <a:srgbClr val="FF0000"/>
                </a:solidFill>
              </a:rPr>
              <a:t>3</a:t>
            </a:r>
            <a:r>
              <a:rPr lang="id-ID" b="1" dirty="0" smtClean="0">
                <a:solidFill>
                  <a:srgbClr val="FF0000"/>
                </a:solidFill>
              </a:rPr>
              <a:t>) Ragam Dialog</a:t>
            </a:r>
            <a:endParaRPr lang="id-ID" b="1" dirty="0">
              <a:solidFill>
                <a:srgbClr val="FF0000"/>
              </a:solidFill>
            </a:endParaRPr>
          </a:p>
        </p:txBody>
      </p:sp>
      <p:sp>
        <p:nvSpPr>
          <p:cNvPr id="3" name="Text Placeholder 2"/>
          <p:cNvSpPr>
            <a:spLocks noGrp="1"/>
          </p:cNvSpPr>
          <p:nvPr>
            <p:ph type="body" idx="1"/>
          </p:nvPr>
        </p:nvSpPr>
        <p:spPr/>
        <p:txBody>
          <a:bodyPr>
            <a:normAutofit/>
          </a:bodyPr>
          <a:lstStyle/>
          <a:p>
            <a:pPr marL="457200" indent="-457200">
              <a:buFont typeface="+mj-lt"/>
              <a:buAutoNum type="alphaLcParenR"/>
            </a:pPr>
            <a:endParaRPr lang="id-ID" dirty="0"/>
          </a:p>
        </p:txBody>
      </p:sp>
    </p:spTree>
    <p:extLst>
      <p:ext uri="{BB962C8B-B14F-4D97-AF65-F5344CB8AC3E}">
        <p14:creationId xmlns:p14="http://schemas.microsoft.com/office/powerpoint/2010/main" val="16640149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id-ID" dirty="0" smtClean="0"/>
              <a:t>Dialog Manusia - Komputer </a:t>
            </a:r>
            <a:endParaRPr lang="en-US" dirty="0" smtClean="0"/>
          </a:p>
        </p:txBody>
      </p:sp>
      <p:sp>
        <p:nvSpPr>
          <p:cNvPr id="2" name="Content Placeholder 1"/>
          <p:cNvSpPr>
            <a:spLocks noGrp="1"/>
          </p:cNvSpPr>
          <p:nvPr>
            <p:ph idx="1"/>
          </p:nvPr>
        </p:nvSpPr>
        <p:spPr/>
        <p:txBody>
          <a:bodyPr>
            <a:normAutofit/>
          </a:bodyPr>
          <a:lstStyle/>
          <a:p>
            <a:pPr>
              <a:buFontTx/>
              <a:buNone/>
            </a:pPr>
            <a:r>
              <a:rPr lang="id-ID" b="1" dirty="0" smtClean="0"/>
              <a:t>D</a:t>
            </a:r>
            <a:r>
              <a:rPr lang="en-US" b="1" dirty="0" err="1" smtClean="0"/>
              <a:t>ialog</a:t>
            </a:r>
            <a:r>
              <a:rPr lang="en-US" b="1" dirty="0"/>
              <a:t>:</a:t>
            </a:r>
            <a:endParaRPr lang="en-US" dirty="0"/>
          </a:p>
          <a:p>
            <a:r>
              <a:rPr lang="en-US" b="1" dirty="0" err="1" smtClean="0"/>
              <a:t>Umum</a:t>
            </a:r>
            <a:r>
              <a:rPr lang="id-ID" b="1" dirty="0" smtClean="0"/>
              <a:t> : </a:t>
            </a:r>
            <a:r>
              <a:rPr lang="id-ID" dirty="0"/>
              <a:t>P</a:t>
            </a:r>
            <a:r>
              <a:rPr lang="en-US" dirty="0" smtClean="0"/>
              <a:t>roses </a:t>
            </a:r>
            <a:r>
              <a:rPr lang="en-US" dirty="0" err="1"/>
              <a:t>komunikasi</a:t>
            </a:r>
            <a:r>
              <a:rPr lang="en-US" dirty="0"/>
              <a:t> </a:t>
            </a:r>
            <a:r>
              <a:rPr lang="en-US" dirty="0" err="1"/>
              <a:t>antara</a:t>
            </a:r>
            <a:r>
              <a:rPr lang="en-US" dirty="0"/>
              <a:t> 2 </a:t>
            </a:r>
            <a:r>
              <a:rPr lang="en-US" dirty="0" err="1"/>
              <a:t>atau</a:t>
            </a:r>
            <a:r>
              <a:rPr lang="en-US" dirty="0"/>
              <a:t> </a:t>
            </a:r>
            <a:r>
              <a:rPr lang="en-US" dirty="0" err="1"/>
              <a:t>lebih</a:t>
            </a:r>
            <a:r>
              <a:rPr lang="en-US" dirty="0"/>
              <a:t> </a:t>
            </a:r>
            <a:r>
              <a:rPr lang="en-US" dirty="0" err="1" smtClean="0"/>
              <a:t>agen</a:t>
            </a:r>
            <a:endParaRPr lang="id-ID" dirty="0" smtClean="0"/>
          </a:p>
          <a:p>
            <a:r>
              <a:rPr lang="en-US" b="1" dirty="0" smtClean="0"/>
              <a:t>IMK</a:t>
            </a:r>
            <a:r>
              <a:rPr lang="id-ID" dirty="0"/>
              <a:t> </a:t>
            </a:r>
            <a:r>
              <a:rPr lang="id-ID" dirty="0" smtClean="0"/>
              <a:t>: P</a:t>
            </a:r>
            <a:r>
              <a:rPr lang="en-US" dirty="0" err="1" smtClean="0"/>
              <a:t>ertukaran</a:t>
            </a:r>
            <a:r>
              <a:rPr lang="en-US" dirty="0" smtClean="0"/>
              <a:t> </a:t>
            </a:r>
            <a:r>
              <a:rPr lang="en-US" dirty="0" err="1"/>
              <a:t>instruksi</a:t>
            </a:r>
            <a:r>
              <a:rPr lang="en-US" dirty="0"/>
              <a:t> </a:t>
            </a:r>
            <a:r>
              <a:rPr lang="en-US" dirty="0" err="1"/>
              <a:t>dan</a:t>
            </a:r>
            <a:r>
              <a:rPr lang="en-US" dirty="0"/>
              <a:t> </a:t>
            </a:r>
            <a:r>
              <a:rPr lang="en-US" dirty="0" err="1"/>
              <a:t>informasi</a:t>
            </a:r>
            <a:r>
              <a:rPr lang="en-US" dirty="0"/>
              <a:t> yang </a:t>
            </a:r>
            <a:r>
              <a:rPr lang="en-US" dirty="0" err="1"/>
              <a:t>mengambil</a:t>
            </a:r>
            <a:r>
              <a:rPr lang="en-US" dirty="0"/>
              <a:t> </a:t>
            </a:r>
            <a:r>
              <a:rPr lang="en-US" dirty="0" err="1"/>
              <a:t>tempat</a:t>
            </a:r>
            <a:r>
              <a:rPr lang="en-US" dirty="0"/>
              <a:t> </a:t>
            </a:r>
            <a:r>
              <a:rPr lang="en-US" dirty="0" err="1"/>
              <a:t>antara</a:t>
            </a:r>
            <a:r>
              <a:rPr lang="en-US" dirty="0"/>
              <a:t> user </a:t>
            </a:r>
            <a:r>
              <a:rPr lang="en-US" dirty="0" err="1"/>
              <a:t>dan</a:t>
            </a:r>
            <a:r>
              <a:rPr lang="en-US" dirty="0"/>
              <a:t> </a:t>
            </a:r>
            <a:r>
              <a:rPr lang="en-US" dirty="0" err="1"/>
              <a:t>sistem</a:t>
            </a:r>
            <a:r>
              <a:rPr lang="en-US" dirty="0"/>
              <a:t> </a:t>
            </a:r>
            <a:r>
              <a:rPr lang="en-US" dirty="0" smtClean="0"/>
              <a:t>computer</a:t>
            </a:r>
            <a:endParaRPr lang="id-ID" dirty="0" smtClean="0"/>
          </a:p>
          <a:p>
            <a:pPr algn="just"/>
            <a:r>
              <a:rPr lang="en-US" b="1" dirty="0" err="1"/>
              <a:t>Komunikasi</a:t>
            </a:r>
            <a:r>
              <a:rPr lang="en-US" b="1" dirty="0"/>
              <a:t> </a:t>
            </a:r>
            <a:r>
              <a:rPr lang="en-US" b="1" dirty="0" err="1"/>
              <a:t>antara</a:t>
            </a:r>
            <a:r>
              <a:rPr lang="en-US" b="1" dirty="0"/>
              <a:t> </a:t>
            </a:r>
            <a:r>
              <a:rPr lang="en-US" b="1" dirty="0" err="1"/>
              <a:t>dua</a:t>
            </a:r>
            <a:r>
              <a:rPr lang="en-US" b="1" dirty="0"/>
              <a:t> </a:t>
            </a:r>
            <a:r>
              <a:rPr lang="en-US" b="1" dirty="0" err="1"/>
              <a:t>pihak</a:t>
            </a:r>
            <a:r>
              <a:rPr lang="en-US" b="1" dirty="0"/>
              <a:t> </a:t>
            </a:r>
            <a:r>
              <a:rPr lang="en-US" b="1" dirty="0" err="1"/>
              <a:t>atau</a:t>
            </a:r>
            <a:r>
              <a:rPr lang="en-US" b="1" dirty="0"/>
              <a:t> </a:t>
            </a:r>
            <a:r>
              <a:rPr lang="en-US" b="1" dirty="0" err="1"/>
              <a:t>lebih</a:t>
            </a:r>
            <a:r>
              <a:rPr lang="en-US" dirty="0"/>
              <a:t>. </a:t>
            </a:r>
          </a:p>
          <a:p>
            <a:pPr algn="just"/>
            <a:r>
              <a:rPr lang="en-US" dirty="0" err="1"/>
              <a:t>Dalam</a:t>
            </a:r>
            <a:r>
              <a:rPr lang="en-US" dirty="0"/>
              <a:t> </a:t>
            </a:r>
            <a:r>
              <a:rPr lang="en-US" dirty="0" err="1"/>
              <a:t>desain</a:t>
            </a:r>
            <a:r>
              <a:rPr lang="en-US" dirty="0"/>
              <a:t> </a:t>
            </a:r>
            <a:r>
              <a:rPr lang="en-US" dirty="0" err="1"/>
              <a:t>antarmuka</a:t>
            </a:r>
            <a:r>
              <a:rPr lang="en-US" dirty="0"/>
              <a:t>, </a:t>
            </a:r>
            <a:r>
              <a:rPr lang="en-US" dirty="0" err="1"/>
              <a:t>istilah</a:t>
            </a:r>
            <a:r>
              <a:rPr lang="en-US" dirty="0"/>
              <a:t> dialog </a:t>
            </a:r>
            <a:r>
              <a:rPr lang="en-US" dirty="0" err="1"/>
              <a:t>memiliki</a:t>
            </a:r>
            <a:r>
              <a:rPr lang="en-US" dirty="0"/>
              <a:t> </a:t>
            </a:r>
            <a:r>
              <a:rPr lang="en-US" b="1" dirty="0" err="1"/>
              <a:t>arti</a:t>
            </a:r>
            <a:r>
              <a:rPr lang="en-US" dirty="0"/>
              <a:t> yang </a:t>
            </a:r>
            <a:r>
              <a:rPr lang="en-US" dirty="0" err="1"/>
              <a:t>lebih</a:t>
            </a:r>
            <a:r>
              <a:rPr lang="en-US" dirty="0"/>
              <a:t> </a:t>
            </a:r>
            <a:r>
              <a:rPr lang="en-US" b="1" dirty="0" err="1"/>
              <a:t>spesifik</a:t>
            </a:r>
            <a:r>
              <a:rPr lang="en-US" dirty="0"/>
              <a:t>, </a:t>
            </a:r>
            <a:r>
              <a:rPr lang="en-US" dirty="0" err="1"/>
              <a:t>yaitu</a:t>
            </a:r>
            <a:r>
              <a:rPr lang="en-US" dirty="0"/>
              <a:t> </a:t>
            </a:r>
            <a:r>
              <a:rPr lang="en-US" b="1" dirty="0" err="1">
                <a:solidFill>
                  <a:srgbClr val="FF0000"/>
                </a:solidFill>
              </a:rPr>
              <a:t>struktur</a:t>
            </a:r>
            <a:r>
              <a:rPr lang="en-US" b="1" dirty="0">
                <a:solidFill>
                  <a:srgbClr val="FF0000"/>
                </a:solidFill>
              </a:rPr>
              <a:t> </a:t>
            </a:r>
            <a:r>
              <a:rPr lang="en-US" b="1" dirty="0" err="1">
                <a:solidFill>
                  <a:srgbClr val="FF0000"/>
                </a:solidFill>
              </a:rPr>
              <a:t>komunikasi</a:t>
            </a:r>
            <a:r>
              <a:rPr lang="en-US" b="1" dirty="0"/>
              <a:t> </a:t>
            </a:r>
            <a:r>
              <a:rPr lang="en-US" b="1" dirty="0" err="1"/>
              <a:t>antara</a:t>
            </a:r>
            <a:r>
              <a:rPr lang="en-US" b="1" dirty="0"/>
              <a:t> </a:t>
            </a:r>
            <a:r>
              <a:rPr lang="en-US" b="1" dirty="0">
                <a:solidFill>
                  <a:srgbClr val="FF0000"/>
                </a:solidFill>
              </a:rPr>
              <a:t>user</a:t>
            </a:r>
            <a:r>
              <a:rPr lang="en-US" b="1" dirty="0"/>
              <a:t> </a:t>
            </a:r>
            <a:r>
              <a:rPr lang="en-US" b="1" dirty="0" err="1"/>
              <a:t>dan</a:t>
            </a:r>
            <a:r>
              <a:rPr lang="en-US" b="1" dirty="0"/>
              <a:t> </a:t>
            </a:r>
            <a:r>
              <a:rPr lang="en-US" b="1" dirty="0" err="1"/>
              <a:t>sistem</a:t>
            </a:r>
            <a:r>
              <a:rPr lang="en-US" b="1" dirty="0"/>
              <a:t> </a:t>
            </a:r>
            <a:r>
              <a:rPr lang="en-US" b="1" dirty="0" err="1"/>
              <a:t>komputer</a:t>
            </a:r>
            <a:r>
              <a:rPr lang="en-US" dirty="0" smtClean="0"/>
              <a:t>.</a:t>
            </a:r>
            <a:endParaRPr lang="en-US" b="1" dirty="0"/>
          </a:p>
          <a:p>
            <a:endParaRPr lang="id-ID" dirty="0"/>
          </a:p>
        </p:txBody>
      </p:sp>
    </p:spTree>
    <p:extLst>
      <p:ext uri="{BB962C8B-B14F-4D97-AF65-F5344CB8AC3E}">
        <p14:creationId xmlns:p14="http://schemas.microsoft.com/office/powerpoint/2010/main" val="7052896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Ragam Dialog</a:t>
            </a:r>
          </a:p>
        </p:txBody>
      </p:sp>
      <p:sp>
        <p:nvSpPr>
          <p:cNvPr id="3" name="Content Placeholder 2"/>
          <p:cNvSpPr>
            <a:spLocks noGrp="1"/>
          </p:cNvSpPr>
          <p:nvPr>
            <p:ph idx="1"/>
          </p:nvPr>
        </p:nvSpPr>
        <p:spPr/>
        <p:txBody>
          <a:bodyPr>
            <a:normAutofit/>
          </a:bodyPr>
          <a:lstStyle/>
          <a:p>
            <a:pPr algn="just"/>
            <a:r>
              <a:rPr lang="id-ID" sz="3600" b="1" dirty="0"/>
              <a:t>Cara</a:t>
            </a:r>
            <a:r>
              <a:rPr lang="id-ID" sz="3600" dirty="0"/>
              <a:t> yang digunakan untuk </a:t>
            </a:r>
            <a:r>
              <a:rPr lang="id-ID" sz="3600" b="1" dirty="0"/>
              <a:t>mengorganisasikan</a:t>
            </a:r>
            <a:r>
              <a:rPr lang="id-ID" sz="3600" dirty="0"/>
              <a:t> berbagai </a:t>
            </a:r>
            <a:r>
              <a:rPr lang="id-ID" sz="3600" b="1" dirty="0"/>
              <a:t>tehnik</a:t>
            </a:r>
            <a:r>
              <a:rPr lang="id-ID" sz="3600" dirty="0"/>
              <a:t> </a:t>
            </a:r>
            <a:r>
              <a:rPr lang="id-ID" sz="3600" b="1" dirty="0"/>
              <a:t>dialog</a:t>
            </a:r>
            <a:r>
              <a:rPr lang="id-ID" sz="3600" dirty="0"/>
              <a:t> </a:t>
            </a:r>
            <a:r>
              <a:rPr lang="id-ID" sz="3600" b="1" i="1" dirty="0"/>
              <a:t>(dialoque style</a:t>
            </a:r>
            <a:r>
              <a:rPr lang="id-ID" sz="3600" b="1" i="1" dirty="0" smtClean="0"/>
              <a:t>).</a:t>
            </a:r>
          </a:p>
          <a:p>
            <a:pPr algn="just"/>
            <a:r>
              <a:rPr lang="id-ID" sz="3600" b="1" dirty="0" smtClean="0"/>
              <a:t>Konsep </a:t>
            </a:r>
            <a:r>
              <a:rPr lang="id-ID" sz="3600" b="1" dirty="0"/>
              <a:t>dasar : Ramah</a:t>
            </a:r>
            <a:r>
              <a:rPr lang="id-ID" sz="3600" dirty="0"/>
              <a:t> dengan </a:t>
            </a:r>
            <a:r>
              <a:rPr lang="id-ID" sz="3600" b="1" dirty="0" smtClean="0"/>
              <a:t>Pengguna</a:t>
            </a:r>
            <a:r>
              <a:rPr lang="id-ID" sz="3600" dirty="0" smtClean="0"/>
              <a:t>. </a:t>
            </a:r>
          </a:p>
          <a:p>
            <a:pPr algn="just"/>
            <a:r>
              <a:rPr lang="id-ID" sz="3600" dirty="0" smtClean="0"/>
              <a:t>Konsep </a:t>
            </a:r>
            <a:r>
              <a:rPr lang="id-ID" sz="3600" dirty="0"/>
              <a:t>ramah dengan dengan pengguna ini menjadi tantangan tersendiri bagi perancang </a:t>
            </a:r>
            <a:r>
              <a:rPr lang="id-ID" sz="3600" dirty="0" smtClean="0"/>
              <a:t>antar muka/ pemogram </a:t>
            </a:r>
            <a:r>
              <a:rPr lang="id-ID" sz="3600" dirty="0"/>
              <a:t>aplikasi.</a:t>
            </a:r>
          </a:p>
        </p:txBody>
      </p:sp>
    </p:spTree>
    <p:extLst>
      <p:ext uri="{BB962C8B-B14F-4D97-AF65-F5344CB8AC3E}">
        <p14:creationId xmlns:p14="http://schemas.microsoft.com/office/powerpoint/2010/main" val="23982205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Ragam Dialog</a:t>
            </a:r>
          </a:p>
        </p:txBody>
      </p:sp>
      <p:sp>
        <p:nvSpPr>
          <p:cNvPr id="3" name="Content Placeholder 2"/>
          <p:cNvSpPr>
            <a:spLocks noGrp="1"/>
          </p:cNvSpPr>
          <p:nvPr>
            <p:ph idx="1"/>
          </p:nvPr>
        </p:nvSpPr>
        <p:spPr/>
        <p:txBody>
          <a:bodyPr>
            <a:normAutofit/>
          </a:bodyPr>
          <a:lstStyle/>
          <a:p>
            <a:pPr algn="just"/>
            <a:r>
              <a:rPr lang="id-ID" sz="4000" dirty="0"/>
              <a:t>Untuk mendapatkan satu kriteria yang sangat penting dalam pengoperasian sebuah program aplikasi, yakni </a:t>
            </a:r>
            <a:r>
              <a:rPr lang="id-ID" sz="4000" b="1" dirty="0"/>
              <a:t>aspek ramah dengan pengguna (user friendly)</a:t>
            </a:r>
          </a:p>
        </p:txBody>
      </p:sp>
    </p:spTree>
    <p:extLst>
      <p:ext uri="{BB962C8B-B14F-4D97-AF65-F5344CB8AC3E}">
        <p14:creationId xmlns:p14="http://schemas.microsoft.com/office/powerpoint/2010/main" val="24772675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KARAKTERISTIK RAGAM DIALOG</a:t>
            </a:r>
          </a:p>
        </p:txBody>
      </p:sp>
      <p:sp>
        <p:nvSpPr>
          <p:cNvPr id="3" name="Content Placeholder 2"/>
          <p:cNvSpPr>
            <a:spLocks noGrp="1"/>
          </p:cNvSpPr>
          <p:nvPr>
            <p:ph idx="1"/>
          </p:nvPr>
        </p:nvSpPr>
        <p:spPr/>
        <p:txBody>
          <a:bodyPr>
            <a:normAutofit/>
          </a:bodyPr>
          <a:lstStyle/>
          <a:p>
            <a:pPr marL="538163" indent="-538163" algn="just"/>
            <a:r>
              <a:rPr lang="en-US" sz="3600" dirty="0" err="1"/>
              <a:t>Pegang</a:t>
            </a:r>
            <a:r>
              <a:rPr lang="en-US" sz="3600" dirty="0"/>
              <a:t> </a:t>
            </a:r>
            <a:r>
              <a:rPr lang="en-US" sz="3600" dirty="0" err="1"/>
              <a:t>teguh</a:t>
            </a:r>
            <a:r>
              <a:rPr lang="en-US" sz="3600" dirty="0"/>
              <a:t> </a:t>
            </a:r>
            <a:r>
              <a:rPr lang="en-US" sz="3600" b="1" dirty="0" err="1"/>
              <a:t>konsistensi</a:t>
            </a:r>
            <a:endParaRPr lang="en-US" sz="3600" b="1" dirty="0"/>
          </a:p>
          <a:p>
            <a:pPr marL="538163" indent="-538163" algn="just"/>
            <a:r>
              <a:rPr lang="en-US" sz="3600" dirty="0" err="1"/>
              <a:t>Sediakan</a:t>
            </a:r>
            <a:r>
              <a:rPr lang="en-US" sz="3600" dirty="0"/>
              <a:t> </a:t>
            </a:r>
            <a:r>
              <a:rPr lang="en-US" sz="3600" b="1" i="1" dirty="0"/>
              <a:t>shortcut</a:t>
            </a:r>
            <a:r>
              <a:rPr lang="en-US" sz="3600" dirty="0"/>
              <a:t> </a:t>
            </a:r>
            <a:r>
              <a:rPr lang="en-US" sz="3600" dirty="0" err="1"/>
              <a:t>bagi</a:t>
            </a:r>
            <a:r>
              <a:rPr lang="en-US" sz="3600" dirty="0"/>
              <a:t> </a:t>
            </a:r>
            <a:r>
              <a:rPr lang="en-US" sz="3600" dirty="0" err="1"/>
              <a:t>pengguna</a:t>
            </a:r>
            <a:r>
              <a:rPr lang="en-US" sz="3600" dirty="0"/>
              <a:t> </a:t>
            </a:r>
            <a:r>
              <a:rPr lang="en-US" sz="3600" dirty="0" err="1"/>
              <a:t>aktif</a:t>
            </a:r>
            <a:endParaRPr lang="en-US" sz="3600" dirty="0"/>
          </a:p>
          <a:p>
            <a:pPr marL="538163" indent="-538163" algn="just"/>
            <a:r>
              <a:rPr lang="en-US" sz="3600" dirty="0" err="1"/>
              <a:t>Sediakan</a:t>
            </a:r>
            <a:r>
              <a:rPr lang="en-US" sz="3600" dirty="0"/>
              <a:t> </a:t>
            </a:r>
            <a:r>
              <a:rPr lang="en-US" sz="3600" b="1" i="1" dirty="0"/>
              <a:t>feedback</a:t>
            </a:r>
            <a:r>
              <a:rPr lang="en-US" sz="3600" dirty="0"/>
              <a:t> yang </a:t>
            </a:r>
            <a:r>
              <a:rPr lang="en-US" sz="3600" dirty="0" err="1"/>
              <a:t>informatif</a:t>
            </a:r>
            <a:endParaRPr lang="en-US" sz="3600" dirty="0"/>
          </a:p>
          <a:p>
            <a:pPr marL="538163" indent="-538163" algn="just"/>
            <a:r>
              <a:rPr lang="en-US" sz="3600" dirty="0" err="1"/>
              <a:t>Sediakan</a:t>
            </a:r>
            <a:r>
              <a:rPr lang="en-US" sz="3600" dirty="0"/>
              <a:t> </a:t>
            </a:r>
            <a:r>
              <a:rPr lang="en-US" sz="3600" b="1" i="1" dirty="0"/>
              <a:t>error handling</a:t>
            </a:r>
            <a:r>
              <a:rPr lang="en-US" sz="3600" b="1" dirty="0"/>
              <a:t> </a:t>
            </a:r>
            <a:r>
              <a:rPr lang="en-US" sz="3600" dirty="0"/>
              <a:t>yang </a:t>
            </a:r>
            <a:r>
              <a:rPr lang="en-US" sz="3600" dirty="0" err="1"/>
              <a:t>mudah</a:t>
            </a:r>
            <a:endParaRPr lang="en-US" sz="3600" dirty="0"/>
          </a:p>
          <a:p>
            <a:pPr marL="538163" indent="-538163" algn="just"/>
            <a:r>
              <a:rPr lang="en-US" sz="3600" dirty="0" err="1" smtClean="0"/>
              <a:t>Ijinkan</a:t>
            </a:r>
            <a:r>
              <a:rPr lang="en-US" sz="3600" dirty="0" smtClean="0"/>
              <a:t> </a:t>
            </a:r>
            <a:r>
              <a:rPr lang="en-US" sz="3600" b="1" dirty="0" err="1" smtClean="0"/>
              <a:t>pembatalan</a:t>
            </a:r>
            <a:r>
              <a:rPr lang="en-US" sz="3600" b="1" dirty="0" smtClean="0"/>
              <a:t> </a:t>
            </a:r>
            <a:r>
              <a:rPr lang="en-US" sz="3600" b="1" dirty="0" err="1" smtClean="0"/>
              <a:t>aksi</a:t>
            </a:r>
            <a:endParaRPr lang="en-US" sz="3600" b="1" dirty="0"/>
          </a:p>
          <a:p>
            <a:pPr marL="538163" indent="-538163" algn="just"/>
            <a:r>
              <a:rPr lang="en-US" sz="3600" dirty="0" err="1"/>
              <a:t>Sediakan</a:t>
            </a:r>
            <a:r>
              <a:rPr lang="en-US" sz="3600" dirty="0"/>
              <a:t> </a:t>
            </a:r>
            <a:r>
              <a:rPr lang="en-US" sz="3600" dirty="0" err="1"/>
              <a:t>fasilitas</a:t>
            </a:r>
            <a:r>
              <a:rPr lang="en-US" sz="3600" dirty="0"/>
              <a:t> </a:t>
            </a:r>
            <a:r>
              <a:rPr lang="en-US" sz="3600" b="1" dirty="0" err="1" smtClean="0"/>
              <a:t>bantuan</a:t>
            </a:r>
            <a:r>
              <a:rPr lang="en-US" sz="3600" dirty="0" smtClean="0"/>
              <a:t> </a:t>
            </a:r>
            <a:r>
              <a:rPr lang="en-US" sz="3600" dirty="0"/>
              <a:t>(</a:t>
            </a:r>
            <a:r>
              <a:rPr lang="en-US" sz="3600" b="1" i="1" dirty="0"/>
              <a:t>help</a:t>
            </a:r>
            <a:r>
              <a:rPr lang="en-US" sz="3600" dirty="0"/>
              <a:t>)</a:t>
            </a:r>
          </a:p>
          <a:p>
            <a:pPr marL="538163" indent="-538163" algn="just"/>
            <a:r>
              <a:rPr lang="en-US" sz="3600" dirty="0" err="1"/>
              <a:t>Kurangi</a:t>
            </a:r>
            <a:r>
              <a:rPr lang="en-US" sz="3600" dirty="0"/>
              <a:t> </a:t>
            </a:r>
            <a:r>
              <a:rPr lang="en-US" sz="3600" b="1" dirty="0" err="1"/>
              <a:t>beban</a:t>
            </a:r>
            <a:r>
              <a:rPr lang="en-US" sz="3600" dirty="0"/>
              <a:t> </a:t>
            </a:r>
            <a:r>
              <a:rPr lang="en-US" sz="3600" dirty="0" err="1"/>
              <a:t>ingatan</a:t>
            </a:r>
            <a:r>
              <a:rPr lang="en-US" sz="3600" dirty="0"/>
              <a:t> </a:t>
            </a:r>
            <a:r>
              <a:rPr lang="en-US" sz="3600" b="1" dirty="0" err="1"/>
              <a:t>jangka</a:t>
            </a:r>
            <a:r>
              <a:rPr lang="en-US" sz="3600" b="1" dirty="0"/>
              <a:t> </a:t>
            </a:r>
            <a:r>
              <a:rPr lang="en-US" sz="3600" b="1" dirty="0" err="1" smtClean="0"/>
              <a:t>pendek</a:t>
            </a:r>
            <a:endParaRPr lang="en-US" sz="3600" b="1" dirty="0"/>
          </a:p>
        </p:txBody>
      </p:sp>
    </p:spTree>
    <p:extLst>
      <p:ext uri="{BB962C8B-B14F-4D97-AF65-F5344CB8AC3E}">
        <p14:creationId xmlns:p14="http://schemas.microsoft.com/office/powerpoint/2010/main" val="1206595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Pegang</a:t>
            </a:r>
            <a:r>
              <a:rPr lang="en-US" dirty="0"/>
              <a:t> </a:t>
            </a:r>
            <a:r>
              <a:rPr lang="en-US" dirty="0" err="1"/>
              <a:t>Teguh</a:t>
            </a:r>
            <a:r>
              <a:rPr lang="en-US" dirty="0"/>
              <a:t> </a:t>
            </a:r>
            <a:r>
              <a:rPr lang="en-US" dirty="0" err="1"/>
              <a:t>Konsistensi</a:t>
            </a:r>
            <a:endParaRPr lang="id-ID" dirty="0"/>
          </a:p>
        </p:txBody>
      </p:sp>
      <p:sp>
        <p:nvSpPr>
          <p:cNvPr id="3" name="Content Placeholder 2"/>
          <p:cNvSpPr>
            <a:spLocks noGrp="1"/>
          </p:cNvSpPr>
          <p:nvPr>
            <p:ph idx="1"/>
          </p:nvPr>
        </p:nvSpPr>
        <p:spPr>
          <a:xfrm>
            <a:off x="476251" y="1442506"/>
            <a:ext cx="8512474" cy="3879176"/>
          </a:xfrm>
        </p:spPr>
        <p:txBody>
          <a:bodyPr>
            <a:normAutofit fontScale="92500"/>
          </a:bodyPr>
          <a:lstStyle/>
          <a:p>
            <a:pPr algn="just"/>
            <a:r>
              <a:rPr lang="en-US" dirty="0" err="1"/>
              <a:t>Informasi</a:t>
            </a:r>
            <a:r>
              <a:rPr lang="en-US" dirty="0"/>
              <a:t> </a:t>
            </a:r>
            <a:r>
              <a:rPr lang="en-US" dirty="0" err="1"/>
              <a:t>disusun</a:t>
            </a:r>
            <a:r>
              <a:rPr lang="en-US" dirty="0"/>
              <a:t> </a:t>
            </a:r>
            <a:r>
              <a:rPr lang="en-US" dirty="0" err="1"/>
              <a:t>dalam</a:t>
            </a:r>
            <a:r>
              <a:rPr lang="en-US" dirty="0"/>
              <a:t> </a:t>
            </a:r>
            <a:r>
              <a:rPr lang="en-US" b="1" dirty="0" err="1"/>
              <a:t>formulir-formulir</a:t>
            </a:r>
            <a:r>
              <a:rPr lang="en-US" b="1" dirty="0"/>
              <a:t>, </a:t>
            </a:r>
            <a:r>
              <a:rPr lang="en-US" b="1" dirty="0" err="1"/>
              <a:t>nama-nama</a:t>
            </a:r>
            <a:r>
              <a:rPr lang="en-US" b="1" dirty="0"/>
              <a:t> </a:t>
            </a:r>
            <a:r>
              <a:rPr lang="en-US" b="1" dirty="0" err="1"/>
              <a:t>dan</a:t>
            </a:r>
            <a:r>
              <a:rPr lang="en-US" b="1" dirty="0"/>
              <a:t> </a:t>
            </a:r>
            <a:r>
              <a:rPr lang="en-US" b="1" dirty="0" err="1"/>
              <a:t>susunan</a:t>
            </a:r>
            <a:r>
              <a:rPr lang="en-US" b="1" dirty="0"/>
              <a:t> menu, </a:t>
            </a:r>
            <a:r>
              <a:rPr lang="en-US" b="1" dirty="0" err="1"/>
              <a:t>ukuran</a:t>
            </a:r>
            <a:r>
              <a:rPr lang="en-US" b="1" dirty="0"/>
              <a:t> </a:t>
            </a:r>
            <a:r>
              <a:rPr lang="en-US" b="1" dirty="0" err="1"/>
              <a:t>dan</a:t>
            </a:r>
            <a:r>
              <a:rPr lang="en-US" b="1" dirty="0"/>
              <a:t> </a:t>
            </a:r>
            <a:r>
              <a:rPr lang="en-US" b="1" dirty="0" err="1"/>
              <a:t>bentuk</a:t>
            </a:r>
            <a:r>
              <a:rPr lang="en-US" b="1" dirty="0"/>
              <a:t> </a:t>
            </a:r>
            <a:r>
              <a:rPr lang="en-US" b="1" dirty="0" err="1"/>
              <a:t>dari</a:t>
            </a:r>
            <a:r>
              <a:rPr lang="en-US" b="1" dirty="0"/>
              <a:t> </a:t>
            </a:r>
            <a:r>
              <a:rPr lang="en-US" b="1" dirty="0" err="1"/>
              <a:t>ikon</a:t>
            </a:r>
            <a:r>
              <a:rPr lang="en-US" dirty="0"/>
              <a:t>, </a:t>
            </a:r>
            <a:r>
              <a:rPr lang="en-US" dirty="0" err="1"/>
              <a:t>dll</a:t>
            </a:r>
            <a:r>
              <a:rPr lang="en-US" dirty="0"/>
              <a:t>, </a:t>
            </a:r>
            <a:r>
              <a:rPr lang="en-US" dirty="0" err="1"/>
              <a:t>semuanya</a:t>
            </a:r>
            <a:r>
              <a:rPr lang="en-US" dirty="0"/>
              <a:t> </a:t>
            </a:r>
            <a:r>
              <a:rPr lang="en-US" dirty="0" err="1"/>
              <a:t>harus</a:t>
            </a:r>
            <a:r>
              <a:rPr lang="en-US" dirty="0"/>
              <a:t> </a:t>
            </a:r>
            <a:r>
              <a:rPr lang="en-US" dirty="0" err="1"/>
              <a:t>konsisten</a:t>
            </a:r>
            <a:r>
              <a:rPr lang="en-US" dirty="0"/>
              <a:t> </a:t>
            </a:r>
            <a:r>
              <a:rPr lang="en-US" dirty="0" err="1"/>
              <a:t>diseluruh</a:t>
            </a:r>
            <a:r>
              <a:rPr lang="en-US" dirty="0"/>
              <a:t> </a:t>
            </a:r>
            <a:r>
              <a:rPr lang="en-US" dirty="0" err="1"/>
              <a:t>sistem</a:t>
            </a:r>
            <a:endParaRPr lang="en-US" dirty="0"/>
          </a:p>
          <a:p>
            <a:pPr marL="914400" lvl="1" indent="-457200" algn="just">
              <a:buFont typeface="Wingdings" panose="05000000000000000000" pitchFamily="2" charset="2"/>
              <a:buChar char="§"/>
            </a:pPr>
            <a:r>
              <a:rPr lang="en-US" sz="2800" b="1" dirty="0" err="1"/>
              <a:t>Konsisten</a:t>
            </a:r>
            <a:r>
              <a:rPr lang="en-US" sz="2800" dirty="0"/>
              <a:t> </a:t>
            </a:r>
            <a:r>
              <a:rPr lang="en-US" sz="2800" dirty="0" err="1"/>
              <a:t>mengijinkan</a:t>
            </a:r>
            <a:r>
              <a:rPr lang="en-US" sz="2800" dirty="0"/>
              <a:t> </a:t>
            </a:r>
            <a:r>
              <a:rPr lang="en-US" sz="2800" dirty="0" err="1"/>
              <a:t>banyak</a:t>
            </a:r>
            <a:r>
              <a:rPr lang="en-US" sz="2800" dirty="0"/>
              <a:t> </a:t>
            </a:r>
            <a:r>
              <a:rPr lang="en-US" sz="2800" dirty="0" err="1"/>
              <a:t>aksi</a:t>
            </a:r>
            <a:r>
              <a:rPr lang="en-US" sz="2800" dirty="0"/>
              <a:t> </a:t>
            </a:r>
            <a:r>
              <a:rPr lang="en-US" sz="2800" dirty="0" err="1"/>
              <a:t>menjadi</a:t>
            </a:r>
            <a:r>
              <a:rPr lang="en-US" sz="2800" dirty="0"/>
              <a:t> </a:t>
            </a:r>
            <a:r>
              <a:rPr lang="en-US" sz="2800" dirty="0" err="1"/>
              <a:t>otomatis</a:t>
            </a:r>
            <a:endParaRPr lang="en-US" sz="2800" dirty="0"/>
          </a:p>
          <a:p>
            <a:pPr marL="914400" lvl="1" indent="-457200" algn="just">
              <a:buFont typeface="Wingdings" panose="05000000000000000000" pitchFamily="2" charset="2"/>
              <a:buChar char="§"/>
            </a:pPr>
            <a:r>
              <a:rPr lang="en-US" sz="2800" dirty="0" err="1"/>
              <a:t>Jika</a:t>
            </a:r>
            <a:r>
              <a:rPr lang="en-US" sz="2800" dirty="0"/>
              <a:t> </a:t>
            </a:r>
            <a:r>
              <a:rPr lang="en-US" sz="2800" dirty="0" err="1"/>
              <a:t>ada</a:t>
            </a:r>
            <a:r>
              <a:rPr lang="en-US" sz="2800" dirty="0"/>
              <a:t> </a:t>
            </a:r>
            <a:r>
              <a:rPr lang="en-US" sz="2800" b="1" dirty="0" err="1"/>
              <a:t>aplikasi</a:t>
            </a:r>
            <a:r>
              <a:rPr lang="en-US" sz="2800" b="1" dirty="0"/>
              <a:t> </a:t>
            </a:r>
            <a:r>
              <a:rPr lang="en-US" sz="2800" b="1" dirty="0" err="1"/>
              <a:t>baru</a:t>
            </a:r>
            <a:r>
              <a:rPr lang="en-US" sz="2800" b="1" dirty="0"/>
              <a:t> </a:t>
            </a:r>
            <a:r>
              <a:rPr lang="en-US" sz="2800" b="1" dirty="0" err="1"/>
              <a:t>hadir</a:t>
            </a:r>
            <a:r>
              <a:rPr lang="en-US" sz="2800" b="1" dirty="0"/>
              <a:t> </a:t>
            </a:r>
            <a:r>
              <a:rPr lang="en-US" sz="2800" dirty="0" err="1"/>
              <a:t>dengan</a:t>
            </a:r>
            <a:r>
              <a:rPr lang="en-US" sz="2800" dirty="0"/>
              <a:t> </a:t>
            </a:r>
            <a:r>
              <a:rPr lang="en-US" sz="2800" dirty="0" err="1"/>
              <a:t>fungsi</a:t>
            </a:r>
            <a:r>
              <a:rPr lang="en-US" sz="2800" dirty="0"/>
              <a:t> yang </a:t>
            </a:r>
            <a:r>
              <a:rPr lang="en-US" sz="2800" dirty="0" err="1"/>
              <a:t>berbeda</a:t>
            </a:r>
            <a:r>
              <a:rPr lang="en-US" sz="2800" dirty="0"/>
              <a:t> </a:t>
            </a:r>
            <a:r>
              <a:rPr lang="en-US" sz="2800" dirty="0" err="1"/>
              <a:t>akan</a:t>
            </a:r>
            <a:r>
              <a:rPr lang="en-US" sz="2800" dirty="0"/>
              <a:t> </a:t>
            </a:r>
            <a:r>
              <a:rPr lang="en-US" sz="2800" dirty="0" err="1"/>
              <a:t>menyebabkan</a:t>
            </a:r>
            <a:r>
              <a:rPr lang="en-US" sz="2800" dirty="0"/>
              <a:t> </a:t>
            </a:r>
            <a:r>
              <a:rPr lang="en-US" sz="2800" b="1" dirty="0"/>
              <a:t>user </a:t>
            </a:r>
            <a:r>
              <a:rPr lang="en-US" sz="2800" b="1" dirty="0" err="1"/>
              <a:t>harus</a:t>
            </a:r>
            <a:r>
              <a:rPr lang="en-US" sz="2800" b="1" dirty="0"/>
              <a:t> </a:t>
            </a:r>
            <a:r>
              <a:rPr lang="en-US" sz="2800" b="1" dirty="0" err="1" smtClean="0"/>
              <a:t>mempelajari</a:t>
            </a:r>
            <a:r>
              <a:rPr lang="en-US" sz="2800" b="1" dirty="0" smtClean="0"/>
              <a:t> </a:t>
            </a:r>
            <a:r>
              <a:rPr lang="en-US" sz="2800" dirty="0" err="1"/>
              <a:t>kembali</a:t>
            </a:r>
            <a:r>
              <a:rPr lang="en-US" sz="2800" dirty="0"/>
              <a:t> </a:t>
            </a:r>
            <a:r>
              <a:rPr lang="en-US" sz="2800" b="1" dirty="0" err="1"/>
              <a:t>operasi-operasi</a:t>
            </a:r>
            <a:r>
              <a:rPr lang="en-US" sz="2800" b="1" dirty="0"/>
              <a:t> </a:t>
            </a:r>
            <a:r>
              <a:rPr lang="en-US" sz="2800" dirty="0"/>
              <a:t>yang </a:t>
            </a:r>
            <a:r>
              <a:rPr lang="en-US" sz="2800" dirty="0" err="1"/>
              <a:t>dilakukan</a:t>
            </a:r>
            <a:endParaRPr lang="en-US" sz="2800" dirty="0"/>
          </a:p>
          <a:p>
            <a:pPr marL="914400" lvl="1" indent="-457200" algn="just">
              <a:buFont typeface="Wingdings" panose="05000000000000000000" pitchFamily="2" charset="2"/>
              <a:buChar char="§"/>
            </a:pPr>
            <a:r>
              <a:rPr lang="en-US" sz="2800" dirty="0" err="1"/>
              <a:t>Mis</a:t>
            </a:r>
            <a:r>
              <a:rPr lang="en-US" sz="2800" dirty="0"/>
              <a:t>: </a:t>
            </a:r>
            <a:r>
              <a:rPr lang="en-US" sz="2800" dirty="0" err="1"/>
              <a:t>konsistensi</a:t>
            </a:r>
            <a:r>
              <a:rPr lang="en-US" sz="2800" dirty="0"/>
              <a:t> di </a:t>
            </a:r>
            <a:r>
              <a:rPr lang="en-US" sz="2800" dirty="0" err="1"/>
              <a:t>dalam</a:t>
            </a:r>
            <a:r>
              <a:rPr lang="en-US" sz="2800" dirty="0"/>
              <a:t> </a:t>
            </a:r>
            <a:r>
              <a:rPr lang="en-US" sz="2800" b="1" dirty="0"/>
              <a:t>menu bar </a:t>
            </a:r>
            <a:r>
              <a:rPr lang="en-US" sz="2800" dirty="0" err="1"/>
              <a:t>untuk</a:t>
            </a:r>
            <a:r>
              <a:rPr lang="en-US" sz="2800" dirty="0"/>
              <a:t> </a:t>
            </a:r>
            <a:r>
              <a:rPr lang="en-US" sz="2800" b="1" i="1" dirty="0"/>
              <a:t>File, Edit</a:t>
            </a:r>
            <a:r>
              <a:rPr lang="en-US" sz="2800" b="1" dirty="0"/>
              <a:t> </a:t>
            </a:r>
            <a:r>
              <a:rPr lang="en-US" sz="2800" dirty="0" err="1"/>
              <a:t>dan</a:t>
            </a:r>
            <a:r>
              <a:rPr lang="en-US" sz="2800" dirty="0"/>
              <a:t> </a:t>
            </a:r>
            <a:r>
              <a:rPr lang="en-US" sz="2800" b="1" i="1" dirty="0" smtClean="0"/>
              <a:t>Format</a:t>
            </a:r>
            <a:endParaRPr lang="en-US" sz="2800" b="1" i="1" dirty="0"/>
          </a:p>
        </p:txBody>
      </p:sp>
      <p:pic>
        <p:nvPicPr>
          <p:cNvPr id="4" name="Picture 3"/>
          <p:cNvPicPr>
            <a:picLocks noChangeAspect="1"/>
          </p:cNvPicPr>
          <p:nvPr/>
        </p:nvPicPr>
        <p:blipFill>
          <a:blip r:embed="rId2"/>
          <a:stretch>
            <a:fillRect/>
          </a:stretch>
        </p:blipFill>
        <p:spPr>
          <a:xfrm>
            <a:off x="166692" y="5015754"/>
            <a:ext cx="8822033" cy="1631492"/>
          </a:xfrm>
          <a:prstGeom prst="rect">
            <a:avLst/>
          </a:prstGeom>
        </p:spPr>
      </p:pic>
    </p:spTree>
    <p:extLst>
      <p:ext uri="{BB962C8B-B14F-4D97-AF65-F5344CB8AC3E}">
        <p14:creationId xmlns:p14="http://schemas.microsoft.com/office/powerpoint/2010/main" val="40031982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Short Cut </a:t>
            </a:r>
            <a:r>
              <a:rPr lang="en-US" dirty="0" err="1"/>
              <a:t>Bagi</a:t>
            </a:r>
            <a:r>
              <a:rPr lang="en-US" dirty="0"/>
              <a:t> </a:t>
            </a:r>
            <a:r>
              <a:rPr lang="en-US" dirty="0" err="1"/>
              <a:t>Pengguna</a:t>
            </a:r>
            <a:r>
              <a:rPr lang="en-US" dirty="0"/>
              <a:t> </a:t>
            </a:r>
            <a:r>
              <a:rPr lang="en-US" dirty="0" err="1"/>
              <a:t>Aktif</a:t>
            </a:r>
            <a:endParaRPr lang="id-ID" dirty="0"/>
          </a:p>
        </p:txBody>
      </p:sp>
      <p:sp>
        <p:nvSpPr>
          <p:cNvPr id="3" name="Content Placeholder 2"/>
          <p:cNvSpPr>
            <a:spLocks noGrp="1"/>
          </p:cNvSpPr>
          <p:nvPr>
            <p:ph idx="1"/>
          </p:nvPr>
        </p:nvSpPr>
        <p:spPr>
          <a:xfrm>
            <a:off x="476250" y="1658982"/>
            <a:ext cx="6217847" cy="4859675"/>
          </a:xfrm>
        </p:spPr>
        <p:txBody>
          <a:bodyPr>
            <a:normAutofit lnSpcReduction="10000"/>
          </a:bodyPr>
          <a:lstStyle/>
          <a:p>
            <a:pPr algn="just"/>
            <a:r>
              <a:rPr lang="en-US" sz="2400" dirty="0"/>
              <a:t>User yang </a:t>
            </a:r>
            <a:r>
              <a:rPr lang="en-US" sz="2400" dirty="0" err="1"/>
              <a:t>bekerja</a:t>
            </a:r>
            <a:r>
              <a:rPr lang="en-US" sz="2400" dirty="0"/>
              <a:t> </a:t>
            </a:r>
            <a:r>
              <a:rPr lang="en-US" sz="2400" dirty="0" err="1"/>
              <a:t>dengan</a:t>
            </a:r>
            <a:r>
              <a:rPr lang="en-US" sz="2400" dirty="0"/>
              <a:t> </a:t>
            </a:r>
            <a:r>
              <a:rPr lang="en-US" sz="2400" dirty="0" err="1"/>
              <a:t>satu</a:t>
            </a:r>
            <a:r>
              <a:rPr lang="en-US" sz="2400" dirty="0"/>
              <a:t> </a:t>
            </a:r>
            <a:r>
              <a:rPr lang="en-US" sz="2400" dirty="0" err="1"/>
              <a:t>aplikasi</a:t>
            </a:r>
            <a:r>
              <a:rPr lang="en-US" sz="2400" dirty="0"/>
              <a:t> </a:t>
            </a:r>
            <a:r>
              <a:rPr lang="en-US" sz="2400" b="1" dirty="0" err="1"/>
              <a:t>dalam</a:t>
            </a:r>
            <a:r>
              <a:rPr lang="en-US" sz="2400" b="1" dirty="0"/>
              <a:t> </a:t>
            </a:r>
            <a:r>
              <a:rPr lang="en-US" sz="2400" b="1" dirty="0" err="1"/>
              <a:t>seluruh</a:t>
            </a:r>
            <a:r>
              <a:rPr lang="en-US" sz="2400" b="1" dirty="0"/>
              <a:t> </a:t>
            </a:r>
            <a:r>
              <a:rPr lang="en-US" sz="2400" b="1" dirty="0" err="1"/>
              <a:t>waktunya</a:t>
            </a:r>
            <a:r>
              <a:rPr lang="en-US" sz="2400" b="1" dirty="0"/>
              <a:t> </a:t>
            </a:r>
            <a:r>
              <a:rPr lang="en-US" sz="2400" dirty="0" err="1"/>
              <a:t>akan</a:t>
            </a:r>
            <a:r>
              <a:rPr lang="en-US" sz="2400" dirty="0"/>
              <a:t> </a:t>
            </a:r>
            <a:r>
              <a:rPr lang="en-US" sz="2400" b="1" dirty="0" err="1"/>
              <a:t>menginginkan</a:t>
            </a:r>
            <a:r>
              <a:rPr lang="en-US" sz="2400" b="1" dirty="0"/>
              <a:t> </a:t>
            </a:r>
            <a:r>
              <a:rPr lang="en-US" sz="2400" dirty="0" err="1"/>
              <a:t>penghematan</a:t>
            </a:r>
            <a:r>
              <a:rPr lang="en-US" sz="2400" dirty="0"/>
              <a:t> </a:t>
            </a:r>
            <a:r>
              <a:rPr lang="en-US" sz="2400" dirty="0" err="1"/>
              <a:t>waktu</a:t>
            </a:r>
            <a:r>
              <a:rPr lang="en-US" sz="2400" dirty="0"/>
              <a:t> </a:t>
            </a:r>
            <a:r>
              <a:rPr lang="en-US" sz="2400" dirty="0" err="1"/>
              <a:t>dengan</a:t>
            </a:r>
            <a:r>
              <a:rPr lang="en-US" sz="2400" dirty="0"/>
              <a:t> </a:t>
            </a:r>
            <a:r>
              <a:rPr lang="en-US" sz="2400" dirty="0" err="1"/>
              <a:t>memanfaatkan</a:t>
            </a:r>
            <a:r>
              <a:rPr lang="en-US" sz="2400" dirty="0"/>
              <a:t> </a:t>
            </a:r>
            <a:r>
              <a:rPr lang="en-US" sz="2400" b="1" i="1" dirty="0"/>
              <a:t>short cut</a:t>
            </a:r>
            <a:endParaRPr lang="en-US" sz="2400" b="1" dirty="0"/>
          </a:p>
          <a:p>
            <a:pPr algn="just"/>
            <a:r>
              <a:rPr lang="en-US" sz="2400" dirty="0"/>
              <a:t>User </a:t>
            </a:r>
            <a:r>
              <a:rPr lang="en-US" sz="2400" dirty="0" err="1"/>
              <a:t>mulai</a:t>
            </a:r>
            <a:r>
              <a:rPr lang="en-US" sz="2400" dirty="0"/>
              <a:t> </a:t>
            </a:r>
            <a:r>
              <a:rPr lang="en-US" sz="2400" b="1" dirty="0" err="1"/>
              <a:t>hilang</a:t>
            </a:r>
            <a:r>
              <a:rPr lang="en-US" sz="2400" b="1" dirty="0"/>
              <a:t> </a:t>
            </a:r>
            <a:r>
              <a:rPr lang="en-US" sz="2400" b="1" dirty="0" err="1"/>
              <a:t>kesabaran</a:t>
            </a:r>
            <a:r>
              <a:rPr lang="en-US" sz="2400" b="1" dirty="0"/>
              <a:t> </a:t>
            </a:r>
            <a:r>
              <a:rPr lang="en-US" sz="2400" dirty="0" err="1"/>
              <a:t>dengan</a:t>
            </a:r>
            <a:r>
              <a:rPr lang="en-US" sz="2400" dirty="0"/>
              <a:t> </a:t>
            </a:r>
            <a:r>
              <a:rPr lang="en-US" sz="2400" dirty="0" err="1"/>
              <a:t>urutan</a:t>
            </a:r>
            <a:r>
              <a:rPr lang="en-US" sz="2400" dirty="0"/>
              <a:t> </a:t>
            </a:r>
            <a:r>
              <a:rPr lang="en-US" sz="2400" b="1" dirty="0"/>
              <a:t>menu </a:t>
            </a:r>
            <a:r>
              <a:rPr lang="en-US" sz="2400" b="1" dirty="0" err="1"/>
              <a:t>panjang</a:t>
            </a:r>
            <a:r>
              <a:rPr lang="en-US" sz="2400" b="1" dirty="0"/>
              <a:t> </a:t>
            </a:r>
            <a:r>
              <a:rPr lang="en-US" sz="2400" dirty="0" err="1"/>
              <a:t>ketika</a:t>
            </a:r>
            <a:r>
              <a:rPr lang="en-US" sz="2400" dirty="0"/>
              <a:t> </a:t>
            </a:r>
            <a:r>
              <a:rPr lang="en-US" sz="2400" dirty="0" err="1"/>
              <a:t>mereka</a:t>
            </a:r>
            <a:r>
              <a:rPr lang="en-US" sz="2400" dirty="0"/>
              <a:t> </a:t>
            </a:r>
            <a:r>
              <a:rPr lang="en-US" sz="2400" dirty="0" err="1"/>
              <a:t>sudah</a:t>
            </a:r>
            <a:r>
              <a:rPr lang="en-US" sz="2400" dirty="0"/>
              <a:t> </a:t>
            </a:r>
            <a:r>
              <a:rPr lang="en-US" sz="2400" dirty="0" err="1"/>
              <a:t>tahu</a:t>
            </a:r>
            <a:r>
              <a:rPr lang="en-US" sz="2400" dirty="0"/>
              <a:t> </a:t>
            </a:r>
            <a:r>
              <a:rPr lang="en-US" sz="2400" dirty="0" err="1"/>
              <a:t>pasti</a:t>
            </a:r>
            <a:r>
              <a:rPr lang="en-US" sz="2400" dirty="0"/>
              <a:t> </a:t>
            </a:r>
            <a:r>
              <a:rPr lang="en-US" sz="2400" dirty="0" err="1"/>
              <a:t>apa</a:t>
            </a:r>
            <a:r>
              <a:rPr lang="en-US" sz="2400" dirty="0"/>
              <a:t> yang </a:t>
            </a:r>
            <a:r>
              <a:rPr lang="en-US" sz="2400" dirty="0" err="1"/>
              <a:t>mereka</a:t>
            </a:r>
            <a:r>
              <a:rPr lang="en-US" sz="2400" dirty="0"/>
              <a:t> </a:t>
            </a:r>
            <a:r>
              <a:rPr lang="en-US" sz="2400" dirty="0" err="1"/>
              <a:t>kerjakan</a:t>
            </a:r>
            <a:endParaRPr lang="en-US" sz="2400" dirty="0"/>
          </a:p>
          <a:p>
            <a:pPr algn="just"/>
            <a:r>
              <a:rPr lang="en-US" sz="2400" b="1" i="1" dirty="0"/>
              <a:t>Short cut keys</a:t>
            </a:r>
            <a:r>
              <a:rPr lang="en-US" sz="2400" b="1" dirty="0"/>
              <a:t> </a:t>
            </a:r>
            <a:r>
              <a:rPr lang="en-US" sz="2400" dirty="0" err="1"/>
              <a:t>dapat</a:t>
            </a:r>
            <a:r>
              <a:rPr lang="en-US" sz="2400" dirty="0"/>
              <a:t> </a:t>
            </a:r>
            <a:r>
              <a:rPr lang="en-US" sz="2400" b="1" dirty="0" err="1" smtClean="0"/>
              <a:t>mereduksi</a:t>
            </a:r>
            <a:r>
              <a:rPr lang="en-US" sz="2400" b="1" dirty="0" smtClean="0"/>
              <a:t> </a:t>
            </a:r>
            <a:r>
              <a:rPr lang="en-US" sz="2400" b="1" dirty="0" err="1" smtClean="0"/>
              <a:t>jumlah</a:t>
            </a:r>
            <a:r>
              <a:rPr lang="en-US" sz="2400" b="1" dirty="0" smtClean="0"/>
              <a:t> </a:t>
            </a:r>
            <a:r>
              <a:rPr lang="en-US" sz="2400" dirty="0" err="1"/>
              <a:t>interaksi</a:t>
            </a:r>
            <a:r>
              <a:rPr lang="en-US" sz="2400" dirty="0"/>
              <a:t> </a:t>
            </a:r>
            <a:r>
              <a:rPr lang="en-US" sz="2400" dirty="0" err="1"/>
              <a:t>untuk</a:t>
            </a:r>
            <a:r>
              <a:rPr lang="en-US" sz="2400" dirty="0"/>
              <a:t> </a:t>
            </a:r>
            <a:r>
              <a:rPr lang="en-US" sz="2400" b="1" dirty="0" err="1"/>
              <a:t>tugas</a:t>
            </a:r>
            <a:r>
              <a:rPr lang="en-US" sz="2400" b="1" dirty="0"/>
              <a:t> yang </a:t>
            </a:r>
            <a:r>
              <a:rPr lang="en-US" sz="2400" b="1" dirty="0" err="1"/>
              <a:t>diberikan</a:t>
            </a:r>
            <a:endParaRPr lang="en-US" sz="2400" b="1" dirty="0"/>
          </a:p>
          <a:p>
            <a:pPr algn="just"/>
            <a:r>
              <a:rPr lang="en-US" sz="2400" b="1" dirty="0"/>
              <a:t>Designer</a:t>
            </a:r>
            <a:r>
              <a:rPr lang="en-US" sz="2400" dirty="0"/>
              <a:t> </a:t>
            </a:r>
            <a:r>
              <a:rPr lang="en-US" sz="2400" dirty="0" err="1"/>
              <a:t>dapat</a:t>
            </a:r>
            <a:r>
              <a:rPr lang="en-US" sz="2400" dirty="0"/>
              <a:t> </a:t>
            </a:r>
            <a:r>
              <a:rPr lang="en-US" sz="2400" dirty="0" err="1"/>
              <a:t>menyediakan</a:t>
            </a:r>
            <a:r>
              <a:rPr lang="en-US" sz="2400" dirty="0"/>
              <a:t> </a:t>
            </a:r>
            <a:r>
              <a:rPr lang="en-US" sz="2400" b="1" dirty="0" err="1"/>
              <a:t>fasilitas</a:t>
            </a:r>
            <a:r>
              <a:rPr lang="en-US" sz="2400" b="1" dirty="0"/>
              <a:t> </a:t>
            </a:r>
            <a:r>
              <a:rPr lang="en-US" sz="2400" b="1" dirty="0" err="1"/>
              <a:t>makro</a:t>
            </a:r>
            <a:r>
              <a:rPr lang="en-US" sz="2400" b="1" dirty="0"/>
              <a:t> </a:t>
            </a:r>
            <a:r>
              <a:rPr lang="en-US" sz="2400" dirty="0" err="1"/>
              <a:t>bagi</a:t>
            </a:r>
            <a:r>
              <a:rPr lang="en-US" sz="2400" dirty="0"/>
              <a:t> user </a:t>
            </a:r>
            <a:r>
              <a:rPr lang="en-US" sz="2400" dirty="0" err="1"/>
              <a:t>untuk</a:t>
            </a:r>
            <a:r>
              <a:rPr lang="en-US" sz="2400" dirty="0"/>
              <a:t> </a:t>
            </a:r>
            <a:r>
              <a:rPr lang="en-US" sz="2400" dirty="0" err="1"/>
              <a:t>membuat</a:t>
            </a:r>
            <a:r>
              <a:rPr lang="en-US" sz="2400" dirty="0"/>
              <a:t> </a:t>
            </a:r>
            <a:r>
              <a:rPr lang="en-US" sz="2400" b="1" i="1" dirty="0"/>
              <a:t>short cuts</a:t>
            </a:r>
            <a:r>
              <a:rPr lang="en-US" sz="2400" b="1" dirty="0"/>
              <a:t> </a:t>
            </a:r>
            <a:r>
              <a:rPr lang="en-US" sz="2400" dirty="0" err="1"/>
              <a:t>bagi</a:t>
            </a:r>
            <a:r>
              <a:rPr lang="en-US" sz="2400" dirty="0"/>
              <a:t> </a:t>
            </a:r>
            <a:r>
              <a:rPr lang="en-US" sz="2400" dirty="0" err="1"/>
              <a:t>dirinya</a:t>
            </a:r>
            <a:r>
              <a:rPr lang="en-US" sz="2400" dirty="0"/>
              <a:t> </a:t>
            </a:r>
            <a:r>
              <a:rPr lang="en-US" sz="2400" dirty="0" err="1"/>
              <a:t>sendiri</a:t>
            </a:r>
            <a:endParaRPr lang="en-US" sz="2400" dirty="0"/>
          </a:p>
          <a:p>
            <a:pPr algn="just"/>
            <a:r>
              <a:rPr lang="en-US" sz="2400" dirty="0" err="1"/>
              <a:t>Dengan</a:t>
            </a:r>
            <a:r>
              <a:rPr lang="en-US" sz="2400" dirty="0"/>
              <a:t> </a:t>
            </a:r>
            <a:r>
              <a:rPr lang="en-US" sz="2400" b="1" i="1" dirty="0"/>
              <a:t>short cut</a:t>
            </a:r>
            <a:r>
              <a:rPr lang="en-US" sz="2400" b="1" dirty="0"/>
              <a:t> </a:t>
            </a:r>
            <a:r>
              <a:rPr lang="en-US" sz="2400" dirty="0" err="1"/>
              <a:t>membuat</a:t>
            </a:r>
            <a:r>
              <a:rPr lang="en-US" sz="2400" dirty="0"/>
              <a:t> </a:t>
            </a:r>
            <a:r>
              <a:rPr lang="en-US" sz="2400" b="1" dirty="0"/>
              <a:t>user </a:t>
            </a:r>
            <a:r>
              <a:rPr lang="en-US" sz="2400" b="1" dirty="0" err="1"/>
              <a:t>lebih</a:t>
            </a:r>
            <a:r>
              <a:rPr lang="en-US" sz="2400" b="1" dirty="0"/>
              <a:t> </a:t>
            </a:r>
            <a:r>
              <a:rPr lang="en-US" sz="2400" b="1" dirty="0" err="1" smtClean="0"/>
              <a:t>produktif</a:t>
            </a:r>
            <a:endParaRPr lang="en-US" sz="2400" b="1" dirty="0"/>
          </a:p>
        </p:txBody>
      </p:sp>
      <p:pic>
        <p:nvPicPr>
          <p:cNvPr id="4" name="Picture 3"/>
          <p:cNvPicPr>
            <a:picLocks noChangeAspect="1"/>
          </p:cNvPicPr>
          <p:nvPr/>
        </p:nvPicPr>
        <p:blipFill>
          <a:blip r:embed="rId2"/>
          <a:stretch>
            <a:fillRect/>
          </a:stretch>
        </p:blipFill>
        <p:spPr>
          <a:xfrm>
            <a:off x="6856644" y="1373494"/>
            <a:ext cx="2180554" cy="5415494"/>
          </a:xfrm>
          <a:prstGeom prst="rect">
            <a:avLst/>
          </a:prstGeom>
        </p:spPr>
      </p:pic>
    </p:spTree>
    <p:extLst>
      <p:ext uri="{BB962C8B-B14F-4D97-AF65-F5344CB8AC3E}">
        <p14:creationId xmlns:p14="http://schemas.microsoft.com/office/powerpoint/2010/main" val="33477596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Feedback yang </a:t>
            </a:r>
            <a:r>
              <a:rPr lang="en-US" dirty="0" err="1"/>
              <a:t>Informatif</a:t>
            </a:r>
            <a:endParaRPr lang="id-ID" dirty="0"/>
          </a:p>
        </p:txBody>
      </p:sp>
      <p:sp>
        <p:nvSpPr>
          <p:cNvPr id="3" name="Content Placeholder 2"/>
          <p:cNvSpPr>
            <a:spLocks noGrp="1"/>
          </p:cNvSpPr>
          <p:nvPr>
            <p:ph idx="1"/>
          </p:nvPr>
        </p:nvSpPr>
        <p:spPr>
          <a:xfrm>
            <a:off x="180416" y="1658982"/>
            <a:ext cx="4199266" cy="4948851"/>
          </a:xfrm>
        </p:spPr>
        <p:txBody>
          <a:bodyPr>
            <a:normAutofit fontScale="77500" lnSpcReduction="20000"/>
          </a:bodyPr>
          <a:lstStyle/>
          <a:p>
            <a:pPr algn="just"/>
            <a:r>
              <a:rPr lang="en-US" dirty="0" err="1"/>
              <a:t>Setiap</a:t>
            </a:r>
            <a:r>
              <a:rPr lang="en-US" dirty="0"/>
              <a:t> </a:t>
            </a:r>
            <a:r>
              <a:rPr lang="en-US" dirty="0" err="1"/>
              <a:t>aksi</a:t>
            </a:r>
            <a:r>
              <a:rPr lang="en-US" dirty="0"/>
              <a:t> </a:t>
            </a:r>
            <a:r>
              <a:rPr lang="en-US" dirty="0" err="1"/>
              <a:t>dari</a:t>
            </a:r>
            <a:r>
              <a:rPr lang="en-US" dirty="0"/>
              <a:t> user </a:t>
            </a:r>
            <a:r>
              <a:rPr lang="en-US" dirty="0" err="1"/>
              <a:t>harus</a:t>
            </a:r>
            <a:r>
              <a:rPr lang="en-US" dirty="0"/>
              <a:t> </a:t>
            </a:r>
            <a:r>
              <a:rPr lang="en-US" dirty="0" err="1"/>
              <a:t>ada</a:t>
            </a:r>
            <a:r>
              <a:rPr lang="en-US" dirty="0"/>
              <a:t> </a:t>
            </a:r>
            <a:r>
              <a:rPr lang="en-US" b="1" i="1" dirty="0"/>
              <a:t>feedback </a:t>
            </a:r>
            <a:r>
              <a:rPr lang="en-US" dirty="0" err="1"/>
              <a:t>dari</a:t>
            </a:r>
            <a:r>
              <a:rPr lang="en-US" dirty="0"/>
              <a:t> </a:t>
            </a:r>
            <a:r>
              <a:rPr lang="en-US" dirty="0" err="1"/>
              <a:t>komputer</a:t>
            </a:r>
            <a:r>
              <a:rPr lang="en-US" dirty="0"/>
              <a:t> </a:t>
            </a:r>
            <a:r>
              <a:rPr lang="en-US" dirty="0" err="1"/>
              <a:t>untuk</a:t>
            </a:r>
            <a:r>
              <a:rPr lang="en-US" dirty="0"/>
              <a:t> </a:t>
            </a:r>
            <a:r>
              <a:rPr lang="en-US" dirty="0" err="1"/>
              <a:t>menunjukkan</a:t>
            </a:r>
            <a:r>
              <a:rPr lang="en-US" dirty="0"/>
              <a:t> </a:t>
            </a:r>
            <a:r>
              <a:rPr lang="en-US" dirty="0" err="1" smtClean="0"/>
              <a:t>tersebut</a:t>
            </a:r>
            <a:r>
              <a:rPr lang="en-US" b="1" dirty="0" err="1" smtClean="0"/>
              <a:t>hasil</a:t>
            </a:r>
            <a:r>
              <a:rPr lang="en-US" b="1" dirty="0" smtClean="0"/>
              <a:t> </a:t>
            </a:r>
            <a:r>
              <a:rPr lang="en-US" b="1" dirty="0" err="1"/>
              <a:t>dari</a:t>
            </a:r>
            <a:r>
              <a:rPr lang="en-US" b="1" dirty="0"/>
              <a:t> </a:t>
            </a:r>
            <a:r>
              <a:rPr lang="en-US" b="1" dirty="0" err="1"/>
              <a:t>aksi</a:t>
            </a:r>
            <a:r>
              <a:rPr lang="en-US" b="1" dirty="0"/>
              <a:t> </a:t>
            </a:r>
            <a:endParaRPr lang="en-US" dirty="0"/>
          </a:p>
          <a:p>
            <a:pPr marL="896938" lvl="1" indent="-439738" algn="just">
              <a:buFont typeface="Wingdings" panose="05000000000000000000" pitchFamily="2" charset="2"/>
              <a:buChar char="§"/>
            </a:pPr>
            <a:r>
              <a:rPr lang="en-US" sz="2800" dirty="0" err="1"/>
              <a:t>Mis</a:t>
            </a:r>
            <a:r>
              <a:rPr lang="en-US" sz="2800" dirty="0"/>
              <a:t>: </a:t>
            </a:r>
            <a:r>
              <a:rPr lang="en-US" sz="2800" dirty="0" err="1"/>
              <a:t>jika</a:t>
            </a:r>
            <a:r>
              <a:rPr lang="en-US" sz="2800" dirty="0"/>
              <a:t> user </a:t>
            </a:r>
            <a:r>
              <a:rPr lang="en-US" sz="2800" b="1" dirty="0" err="1"/>
              <a:t>meng</a:t>
            </a:r>
            <a:r>
              <a:rPr lang="en-US" sz="2800" b="1" dirty="0"/>
              <a:t>-”click” </a:t>
            </a:r>
            <a:r>
              <a:rPr lang="en-US" sz="2800" dirty="0" err="1"/>
              <a:t>sebuah</a:t>
            </a:r>
            <a:r>
              <a:rPr lang="en-US" sz="2800" dirty="0"/>
              <a:t> button </a:t>
            </a:r>
            <a:r>
              <a:rPr lang="en-US" sz="2800" dirty="0" err="1"/>
              <a:t>harus</a:t>
            </a:r>
            <a:r>
              <a:rPr lang="en-US" sz="2800" dirty="0"/>
              <a:t> </a:t>
            </a:r>
            <a:r>
              <a:rPr lang="en-US" sz="2800" dirty="0" err="1"/>
              <a:t>secara</a:t>
            </a:r>
            <a:r>
              <a:rPr lang="en-US" sz="2800" dirty="0"/>
              <a:t> </a:t>
            </a:r>
            <a:r>
              <a:rPr lang="en-US" sz="2800" b="1" dirty="0"/>
              <a:t>visual</a:t>
            </a:r>
            <a:r>
              <a:rPr lang="en-US" sz="2800" dirty="0"/>
              <a:t> </a:t>
            </a:r>
            <a:r>
              <a:rPr lang="en-US" sz="2800" dirty="0" err="1"/>
              <a:t>ada</a:t>
            </a:r>
            <a:r>
              <a:rPr lang="en-US" sz="2800" dirty="0"/>
              <a:t> </a:t>
            </a:r>
            <a:r>
              <a:rPr lang="en-US" sz="2800" b="1" dirty="0" err="1"/>
              <a:t>perubahan</a:t>
            </a:r>
            <a:r>
              <a:rPr lang="en-US" sz="2800" b="1" dirty="0"/>
              <a:t> </a:t>
            </a:r>
            <a:r>
              <a:rPr lang="en-US" sz="2800" b="1" dirty="0" err="1"/>
              <a:t>bentuk</a:t>
            </a:r>
            <a:r>
              <a:rPr lang="en-US" sz="2800" b="1" dirty="0"/>
              <a:t> </a:t>
            </a:r>
            <a:r>
              <a:rPr lang="en-US" sz="2800" b="1" dirty="0" err="1"/>
              <a:t>atau</a:t>
            </a:r>
            <a:r>
              <a:rPr lang="en-US" sz="2800" b="1" dirty="0"/>
              <a:t> </a:t>
            </a:r>
            <a:r>
              <a:rPr lang="en-US" sz="2800" b="1" dirty="0" err="1"/>
              <a:t>bisa</a:t>
            </a:r>
            <a:r>
              <a:rPr lang="en-US" sz="2800" b="1" dirty="0"/>
              <a:t> </a:t>
            </a:r>
            <a:r>
              <a:rPr lang="en-US" sz="2800" b="1" dirty="0" err="1"/>
              <a:t>berupa</a:t>
            </a:r>
            <a:r>
              <a:rPr lang="en-US" sz="2800" b="1" dirty="0"/>
              <a:t> </a:t>
            </a:r>
            <a:r>
              <a:rPr lang="en-US" sz="2800" b="1" dirty="0" err="1"/>
              <a:t>bunyi</a:t>
            </a:r>
            <a:r>
              <a:rPr lang="en-US" sz="2800" b="1" dirty="0"/>
              <a:t> </a:t>
            </a:r>
            <a:r>
              <a:rPr lang="en-US" sz="2800" dirty="0"/>
              <a:t>yang </a:t>
            </a:r>
            <a:r>
              <a:rPr lang="en-US" sz="2800" dirty="0" err="1"/>
              <a:t>mengindikasikan</a:t>
            </a:r>
            <a:r>
              <a:rPr lang="en-US" sz="2800" dirty="0"/>
              <a:t> </a:t>
            </a:r>
            <a:r>
              <a:rPr lang="en-US" sz="2800" dirty="0" err="1"/>
              <a:t>komputer</a:t>
            </a:r>
            <a:r>
              <a:rPr lang="en-US" sz="2800" dirty="0"/>
              <a:t> </a:t>
            </a:r>
            <a:r>
              <a:rPr lang="en-US" sz="2800" dirty="0" err="1"/>
              <a:t>telah</a:t>
            </a:r>
            <a:r>
              <a:rPr lang="en-US" sz="2800" dirty="0"/>
              <a:t> </a:t>
            </a:r>
            <a:r>
              <a:rPr lang="en-US" sz="2800" b="1" dirty="0" err="1"/>
              <a:t>meresponnya</a:t>
            </a:r>
            <a:endParaRPr lang="en-US" sz="2800" b="1" dirty="0"/>
          </a:p>
          <a:p>
            <a:pPr marL="896938" lvl="1" indent="-439738" algn="just">
              <a:buFont typeface="Wingdings" panose="05000000000000000000" pitchFamily="2" charset="2"/>
              <a:buChar char="§"/>
            </a:pPr>
            <a:r>
              <a:rPr lang="en-US" sz="2800" dirty="0" err="1"/>
              <a:t>Informasi</a:t>
            </a:r>
            <a:r>
              <a:rPr lang="en-US" sz="2800" dirty="0"/>
              <a:t> </a:t>
            </a:r>
            <a:r>
              <a:rPr lang="en-US" sz="2800" b="1" i="1" dirty="0"/>
              <a:t>feedback</a:t>
            </a:r>
            <a:r>
              <a:rPr lang="en-US" sz="2800" dirty="0"/>
              <a:t> </a:t>
            </a:r>
            <a:r>
              <a:rPr lang="en-US" sz="2800" dirty="0" err="1"/>
              <a:t>sangat</a:t>
            </a:r>
            <a:r>
              <a:rPr lang="en-US" sz="2800" dirty="0"/>
              <a:t> </a:t>
            </a:r>
            <a:r>
              <a:rPr lang="en-US" sz="2800" dirty="0" err="1"/>
              <a:t>penting</a:t>
            </a:r>
            <a:r>
              <a:rPr lang="en-US" sz="2800" dirty="0"/>
              <a:t> </a:t>
            </a:r>
            <a:r>
              <a:rPr lang="en-US" sz="2800" dirty="0" err="1"/>
              <a:t>bagi</a:t>
            </a:r>
            <a:r>
              <a:rPr lang="en-US" sz="2800" dirty="0"/>
              <a:t> user, </a:t>
            </a:r>
            <a:r>
              <a:rPr lang="en-US" sz="2800" dirty="0" err="1"/>
              <a:t>mis</a:t>
            </a:r>
            <a:r>
              <a:rPr lang="en-US" sz="2800" dirty="0"/>
              <a:t>:</a:t>
            </a:r>
          </a:p>
          <a:p>
            <a:pPr marL="1346200" lvl="2" indent="-431800" algn="just"/>
            <a:r>
              <a:rPr lang="en-US" sz="2800" dirty="0" err="1"/>
              <a:t>Jika</a:t>
            </a:r>
            <a:r>
              <a:rPr lang="en-US" sz="2800" dirty="0"/>
              <a:t> </a:t>
            </a:r>
            <a:r>
              <a:rPr lang="en-US" sz="2800" b="1" dirty="0" err="1"/>
              <a:t>komputer</a:t>
            </a:r>
            <a:r>
              <a:rPr lang="en-US" sz="2800" dirty="0"/>
              <a:t> </a:t>
            </a:r>
            <a:r>
              <a:rPr lang="en-US" sz="2800" dirty="0" err="1"/>
              <a:t>sedang</a:t>
            </a:r>
            <a:r>
              <a:rPr lang="en-US" sz="2800" dirty="0"/>
              <a:t> </a:t>
            </a:r>
            <a:r>
              <a:rPr lang="en-US" sz="2800" dirty="0" err="1"/>
              <a:t>melakukan</a:t>
            </a:r>
            <a:r>
              <a:rPr lang="en-US" sz="2800" dirty="0"/>
              <a:t> proses </a:t>
            </a:r>
            <a:r>
              <a:rPr lang="en-US" sz="2800" dirty="0" err="1"/>
              <a:t>tertentu</a:t>
            </a:r>
            <a:r>
              <a:rPr lang="en-US" sz="2800" dirty="0"/>
              <a:t>, </a:t>
            </a:r>
            <a:r>
              <a:rPr lang="en-US" sz="2800" dirty="0" err="1"/>
              <a:t>maka</a:t>
            </a:r>
            <a:r>
              <a:rPr lang="en-US" sz="2800" dirty="0"/>
              <a:t> </a:t>
            </a:r>
            <a:r>
              <a:rPr lang="en-US" sz="2800" dirty="0" err="1"/>
              <a:t>perlu</a:t>
            </a:r>
            <a:r>
              <a:rPr lang="en-US" sz="2800" dirty="0"/>
              <a:t> </a:t>
            </a:r>
            <a:r>
              <a:rPr lang="en-US" sz="2800" dirty="0" err="1"/>
              <a:t>ada</a:t>
            </a:r>
            <a:r>
              <a:rPr lang="en-US" sz="2800" dirty="0"/>
              <a:t> </a:t>
            </a:r>
            <a:r>
              <a:rPr lang="en-US" sz="2800" dirty="0" err="1" smtClean="0"/>
              <a:t>informasi</a:t>
            </a:r>
            <a:endParaRPr lang="en-US" sz="2800" dirty="0" smtClean="0"/>
          </a:p>
        </p:txBody>
      </p:sp>
      <p:pic>
        <p:nvPicPr>
          <p:cNvPr id="4" name="Picture 3"/>
          <p:cNvPicPr>
            <a:picLocks noChangeAspect="1"/>
          </p:cNvPicPr>
          <p:nvPr/>
        </p:nvPicPr>
        <p:blipFill>
          <a:blip r:embed="rId2"/>
          <a:stretch>
            <a:fillRect/>
          </a:stretch>
        </p:blipFill>
        <p:spPr>
          <a:xfrm>
            <a:off x="4675518" y="1658982"/>
            <a:ext cx="4401560" cy="2173430"/>
          </a:xfrm>
          <a:prstGeom prst="rect">
            <a:avLst/>
          </a:prstGeom>
          <a:ln>
            <a:solidFill>
              <a:schemeClr val="accent1"/>
            </a:solidFill>
          </a:ln>
        </p:spPr>
      </p:pic>
      <p:pic>
        <p:nvPicPr>
          <p:cNvPr id="5" name="Picture 4"/>
          <p:cNvPicPr>
            <a:picLocks noChangeAspect="1"/>
          </p:cNvPicPr>
          <p:nvPr/>
        </p:nvPicPr>
        <p:blipFill rotWithShape="1">
          <a:blip r:embed="rId3"/>
          <a:srcRect l="5651"/>
          <a:stretch/>
        </p:blipFill>
        <p:spPr>
          <a:xfrm>
            <a:off x="4635954" y="4089828"/>
            <a:ext cx="4508046" cy="1614844"/>
          </a:xfrm>
          <a:prstGeom prst="rect">
            <a:avLst/>
          </a:prstGeom>
          <a:ln w="3175">
            <a:solidFill>
              <a:schemeClr val="accent1"/>
            </a:solidFill>
          </a:ln>
        </p:spPr>
      </p:pic>
    </p:spTree>
    <p:extLst>
      <p:ext uri="{BB962C8B-B14F-4D97-AF65-F5344CB8AC3E}">
        <p14:creationId xmlns:p14="http://schemas.microsoft.com/office/powerpoint/2010/main" val="1385047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id-ID" sz="4000" dirty="0" smtClean="0"/>
              <a:t>Mengapa IMK?</a:t>
            </a:r>
            <a:endParaRPr lang="en-US" sz="4000" dirty="0" smtClean="0"/>
          </a:p>
        </p:txBody>
      </p:sp>
      <p:pic>
        <p:nvPicPr>
          <p:cNvPr id="1026" name="Picture 2" descr="Hasil gambar untuk tombol save"/>
          <p:cNvPicPr>
            <a:picLocks noChangeAspect="1" noChangeArrowheads="1"/>
          </p:cNvPicPr>
          <p:nvPr/>
        </p:nvPicPr>
        <p:blipFill rotWithShape="1">
          <a:blip r:embed="rId2">
            <a:extLst>
              <a:ext uri="{28A0092B-C50C-407E-A947-70E740481C1C}">
                <a14:useLocalDpi xmlns:a14="http://schemas.microsoft.com/office/drawing/2010/main" val="0"/>
              </a:ext>
            </a:extLst>
          </a:blip>
          <a:srcRect l="30881" t="5040" r="29000" b="12082"/>
          <a:stretch/>
        </p:blipFill>
        <p:spPr bwMode="auto">
          <a:xfrm>
            <a:off x="188259" y="1936377"/>
            <a:ext cx="3186953" cy="1949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transfer atm"/>
          <p:cNvPicPr>
            <a:picLocks noChangeAspect="1" noChangeArrowheads="1"/>
          </p:cNvPicPr>
          <p:nvPr/>
        </p:nvPicPr>
        <p:blipFill rotWithShape="1">
          <a:blip r:embed="rId3">
            <a:extLst>
              <a:ext uri="{28A0092B-C50C-407E-A947-70E740481C1C}">
                <a14:useLocalDpi xmlns:a14="http://schemas.microsoft.com/office/drawing/2010/main" val="0"/>
              </a:ext>
            </a:extLst>
          </a:blip>
          <a:srcRect l="16574" t="-300" r="12032" b="11570"/>
          <a:stretch/>
        </p:blipFill>
        <p:spPr bwMode="auto">
          <a:xfrm>
            <a:off x="188259" y="4387383"/>
            <a:ext cx="3186953" cy="2223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ambar terkait"/>
          <p:cNvPicPr>
            <a:picLocks noChangeAspect="1" noChangeArrowheads="1"/>
          </p:cNvPicPr>
          <p:nvPr/>
        </p:nvPicPr>
        <p:blipFill rotWithShape="1">
          <a:blip r:embed="rId4">
            <a:extLst>
              <a:ext uri="{28A0092B-C50C-407E-A947-70E740481C1C}">
                <a14:useLocalDpi xmlns:a14="http://schemas.microsoft.com/office/drawing/2010/main" val="0"/>
              </a:ext>
            </a:extLst>
          </a:blip>
          <a:srcRect l="5614"/>
          <a:stretch/>
        </p:blipFill>
        <p:spPr bwMode="auto">
          <a:xfrm>
            <a:off x="5337550" y="1812554"/>
            <a:ext cx="3806450" cy="20736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ambar terka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479" y="2150872"/>
            <a:ext cx="1415803" cy="13970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asil gambar untuk gambar uang melaya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7550" y="4504765"/>
            <a:ext cx="3693668" cy="2240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Gambar terka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479" y="4800711"/>
            <a:ext cx="1415803" cy="139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anim calcmode="lin" valueType="num">
                                      <p:cBhvr>
                                        <p:cTn id="15" dur="1000" fill="hold"/>
                                        <p:tgtEl>
                                          <p:spTgt spid="1030"/>
                                        </p:tgtEl>
                                        <p:attrNameLst>
                                          <p:attrName>ppt_x</p:attrName>
                                        </p:attrNameLst>
                                      </p:cBhvr>
                                      <p:tavLst>
                                        <p:tav tm="0">
                                          <p:val>
                                            <p:strVal val="#ppt_x"/>
                                          </p:val>
                                        </p:tav>
                                        <p:tav tm="100000">
                                          <p:val>
                                            <p:strVal val="#ppt_x"/>
                                          </p:val>
                                        </p:tav>
                                      </p:tavLst>
                                    </p:anim>
                                    <p:anim calcmode="lin" valueType="num">
                                      <p:cBhvr>
                                        <p:cTn id="16"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34"/>
                                        </p:tgtEl>
                                        <p:attrNameLst>
                                          <p:attrName>style.visibility</p:attrName>
                                        </p:attrNameLst>
                                      </p:cBhvr>
                                      <p:to>
                                        <p:strVal val="visible"/>
                                      </p:to>
                                    </p:set>
                                    <p:animEffect transition="in" filter="fade">
                                      <p:cBhvr>
                                        <p:cTn id="21" dur="1000"/>
                                        <p:tgtEl>
                                          <p:spTgt spid="1034"/>
                                        </p:tgtEl>
                                      </p:cBhvr>
                                    </p:animEffect>
                                    <p:anim calcmode="lin" valueType="num">
                                      <p:cBhvr>
                                        <p:cTn id="22" dur="1000" fill="hold"/>
                                        <p:tgtEl>
                                          <p:spTgt spid="1034"/>
                                        </p:tgtEl>
                                        <p:attrNameLst>
                                          <p:attrName>ppt_x</p:attrName>
                                        </p:attrNameLst>
                                      </p:cBhvr>
                                      <p:tavLst>
                                        <p:tav tm="0">
                                          <p:val>
                                            <p:strVal val="#ppt_x"/>
                                          </p:val>
                                        </p:tav>
                                        <p:tav tm="100000">
                                          <p:val>
                                            <p:strVal val="#ppt_x"/>
                                          </p:val>
                                        </p:tav>
                                      </p:tavLst>
                                    </p:anim>
                                    <p:anim calcmode="lin" valueType="num">
                                      <p:cBhvr>
                                        <p:cTn id="23"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fade">
                                      <p:cBhvr>
                                        <p:cTn id="42" dur="1000"/>
                                        <p:tgtEl>
                                          <p:spTgt spid="1036"/>
                                        </p:tgtEl>
                                      </p:cBhvr>
                                    </p:animEffect>
                                    <p:anim calcmode="lin" valueType="num">
                                      <p:cBhvr>
                                        <p:cTn id="43" dur="1000" fill="hold"/>
                                        <p:tgtEl>
                                          <p:spTgt spid="1036"/>
                                        </p:tgtEl>
                                        <p:attrNameLst>
                                          <p:attrName>ppt_x</p:attrName>
                                        </p:attrNameLst>
                                      </p:cBhvr>
                                      <p:tavLst>
                                        <p:tav tm="0">
                                          <p:val>
                                            <p:strVal val="#ppt_x"/>
                                          </p:val>
                                        </p:tav>
                                        <p:tav tm="100000">
                                          <p:val>
                                            <p:strVal val="#ppt_x"/>
                                          </p:val>
                                        </p:tav>
                                      </p:tavLst>
                                    </p:anim>
                                    <p:anim calcmode="lin" valueType="num">
                                      <p:cBhvr>
                                        <p:cTn id="44"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Error Handling </a:t>
            </a:r>
            <a:r>
              <a:rPr lang="en-US" dirty="0" err="1" smtClean="0"/>
              <a:t>Mudah</a:t>
            </a:r>
            <a:endParaRPr lang="id-ID" dirty="0"/>
          </a:p>
        </p:txBody>
      </p:sp>
      <p:sp>
        <p:nvSpPr>
          <p:cNvPr id="3" name="Content Placeholder 2"/>
          <p:cNvSpPr>
            <a:spLocks noGrp="1"/>
          </p:cNvSpPr>
          <p:nvPr>
            <p:ph idx="1"/>
          </p:nvPr>
        </p:nvSpPr>
        <p:spPr>
          <a:xfrm>
            <a:off x="126629" y="1658982"/>
            <a:ext cx="5238747" cy="4859675"/>
          </a:xfrm>
        </p:spPr>
        <p:txBody>
          <a:bodyPr>
            <a:normAutofit fontScale="92500" lnSpcReduction="20000"/>
          </a:bodyPr>
          <a:lstStyle/>
          <a:p>
            <a:pPr marL="363538" indent="-363538" algn="just">
              <a:lnSpc>
                <a:spcPct val="80000"/>
              </a:lnSpc>
            </a:pPr>
            <a:r>
              <a:rPr lang="en-US" b="1" dirty="0"/>
              <a:t>Error </a:t>
            </a:r>
            <a:r>
              <a:rPr lang="en-US" dirty="0" err="1"/>
              <a:t>dapat</a:t>
            </a:r>
            <a:r>
              <a:rPr lang="en-US" dirty="0"/>
              <a:t> </a:t>
            </a:r>
            <a:r>
              <a:rPr lang="en-US" dirty="0" err="1"/>
              <a:t>menjadi</a:t>
            </a:r>
            <a:r>
              <a:rPr lang="en-US" dirty="0"/>
              <a:t> </a:t>
            </a:r>
            <a:r>
              <a:rPr lang="en-US" dirty="0" err="1"/>
              <a:t>masalah</a:t>
            </a:r>
            <a:r>
              <a:rPr lang="en-US" dirty="0"/>
              <a:t> yang </a:t>
            </a:r>
            <a:r>
              <a:rPr lang="en-US" dirty="0" err="1"/>
              <a:t>serius</a:t>
            </a:r>
            <a:r>
              <a:rPr lang="en-US" dirty="0"/>
              <a:t>, </a:t>
            </a:r>
            <a:r>
              <a:rPr lang="en-US" dirty="0" err="1"/>
              <a:t>sehingga</a:t>
            </a:r>
            <a:r>
              <a:rPr lang="en-US" dirty="0"/>
              <a:t> designer </a:t>
            </a:r>
            <a:r>
              <a:rPr lang="en-US" dirty="0" err="1"/>
              <a:t>harus</a:t>
            </a:r>
            <a:r>
              <a:rPr lang="en-US" dirty="0"/>
              <a:t> </a:t>
            </a:r>
            <a:r>
              <a:rPr lang="en-US" dirty="0" err="1"/>
              <a:t>mencoba</a:t>
            </a:r>
            <a:r>
              <a:rPr lang="en-US" dirty="0"/>
              <a:t> </a:t>
            </a:r>
            <a:r>
              <a:rPr lang="en-US" dirty="0" err="1"/>
              <a:t>mencegah</a:t>
            </a:r>
            <a:r>
              <a:rPr lang="en-US" dirty="0"/>
              <a:t> user </a:t>
            </a:r>
            <a:r>
              <a:rPr lang="en-US" b="1" dirty="0" err="1"/>
              <a:t>membuat</a:t>
            </a:r>
            <a:r>
              <a:rPr lang="en-US" b="1" dirty="0"/>
              <a:t> error</a:t>
            </a:r>
          </a:p>
          <a:p>
            <a:pPr marL="363538" indent="-363538" algn="just">
              <a:lnSpc>
                <a:spcPct val="80000"/>
              </a:lnSpc>
            </a:pPr>
            <a:r>
              <a:rPr lang="en-US" dirty="0" err="1"/>
              <a:t>Ketika</a:t>
            </a:r>
            <a:r>
              <a:rPr lang="en-US" dirty="0"/>
              <a:t> errors </a:t>
            </a:r>
            <a:r>
              <a:rPr lang="en-US" dirty="0" err="1"/>
              <a:t>terjadi</a:t>
            </a:r>
            <a:r>
              <a:rPr lang="en-US" dirty="0"/>
              <a:t> </a:t>
            </a:r>
            <a:r>
              <a:rPr lang="en-US" dirty="0" err="1"/>
              <a:t>perlu</a:t>
            </a:r>
            <a:r>
              <a:rPr lang="en-US" dirty="0"/>
              <a:t> </a:t>
            </a:r>
            <a:r>
              <a:rPr lang="en-US" dirty="0" err="1"/>
              <a:t>cara</a:t>
            </a:r>
            <a:r>
              <a:rPr lang="en-US" dirty="0"/>
              <a:t> </a:t>
            </a:r>
            <a:r>
              <a:rPr lang="en-US" dirty="0" err="1"/>
              <a:t>mengatasinya</a:t>
            </a:r>
            <a:r>
              <a:rPr lang="en-US" dirty="0"/>
              <a:t>:</a:t>
            </a:r>
          </a:p>
          <a:p>
            <a:pPr marL="538163" lvl="1" indent="-269875" algn="just">
              <a:lnSpc>
                <a:spcPct val="80000"/>
              </a:lnSpc>
            </a:pPr>
            <a:r>
              <a:rPr lang="en-US" b="1" dirty="0" err="1" smtClean="0"/>
              <a:t>Pesan</a:t>
            </a:r>
            <a:r>
              <a:rPr lang="en-US" b="1" dirty="0" smtClean="0"/>
              <a:t> error </a:t>
            </a:r>
            <a:r>
              <a:rPr lang="en-US" dirty="0" err="1" smtClean="0"/>
              <a:t>harus</a:t>
            </a:r>
            <a:r>
              <a:rPr lang="en-US" dirty="0" smtClean="0"/>
              <a:t> </a:t>
            </a:r>
            <a:r>
              <a:rPr lang="en-US" dirty="0" err="1" smtClean="0"/>
              <a:t>dinyatakan</a:t>
            </a:r>
            <a:r>
              <a:rPr lang="en-US" dirty="0" smtClean="0"/>
              <a:t> </a:t>
            </a:r>
            <a:r>
              <a:rPr lang="en-US" dirty="0" err="1" smtClean="0"/>
              <a:t>secara</a:t>
            </a:r>
            <a:r>
              <a:rPr lang="en-US" dirty="0" smtClean="0"/>
              <a:t> </a:t>
            </a:r>
            <a:r>
              <a:rPr lang="en-US" dirty="0" err="1" smtClean="0"/>
              <a:t>jelas</a:t>
            </a:r>
            <a:r>
              <a:rPr lang="en-US" dirty="0" smtClean="0"/>
              <a:t> </a:t>
            </a:r>
            <a:r>
              <a:rPr lang="en-US" dirty="0" err="1" smtClean="0"/>
              <a:t>apa</a:t>
            </a:r>
            <a:r>
              <a:rPr lang="en-US" dirty="0" smtClean="0"/>
              <a:t> </a:t>
            </a:r>
            <a:r>
              <a:rPr lang="en-US" dirty="0" err="1" smtClean="0"/>
              <a:t>kesalahannya</a:t>
            </a:r>
            <a:r>
              <a:rPr lang="en-US" dirty="0" smtClean="0"/>
              <a:t> </a:t>
            </a:r>
            <a:r>
              <a:rPr lang="en-US" dirty="0" err="1" smtClean="0"/>
              <a:t>dan</a:t>
            </a:r>
            <a:r>
              <a:rPr lang="en-US" dirty="0" smtClean="0"/>
              <a:t> </a:t>
            </a:r>
            <a:r>
              <a:rPr lang="en-US" dirty="0" err="1" smtClean="0"/>
              <a:t>menerangkan</a:t>
            </a:r>
            <a:r>
              <a:rPr lang="en-US" dirty="0" smtClean="0"/>
              <a:t> </a:t>
            </a:r>
            <a:r>
              <a:rPr lang="en-US" dirty="0" err="1" smtClean="0"/>
              <a:t>bagaimana</a:t>
            </a:r>
            <a:r>
              <a:rPr lang="en-US" dirty="0" smtClean="0"/>
              <a:t> </a:t>
            </a:r>
            <a:r>
              <a:rPr lang="en-US" dirty="0" err="1" smtClean="0"/>
              <a:t>kesalahan</a:t>
            </a:r>
            <a:r>
              <a:rPr lang="en-US" dirty="0" smtClean="0"/>
              <a:t> </a:t>
            </a:r>
            <a:r>
              <a:rPr lang="en-US" dirty="0" err="1" smtClean="0"/>
              <a:t>tersebut</a:t>
            </a:r>
            <a:r>
              <a:rPr lang="en-US" dirty="0" smtClean="0"/>
              <a:t> </a:t>
            </a:r>
            <a:r>
              <a:rPr lang="en-US" dirty="0" err="1" smtClean="0"/>
              <a:t>terjadi</a:t>
            </a:r>
            <a:endParaRPr lang="en-US" dirty="0" smtClean="0"/>
          </a:p>
          <a:p>
            <a:pPr marL="538163" lvl="1" indent="-269875" algn="just">
              <a:lnSpc>
                <a:spcPct val="80000"/>
              </a:lnSpc>
            </a:pPr>
            <a:r>
              <a:rPr lang="en-US" b="1" dirty="0" err="1" smtClean="0"/>
              <a:t>Hindari</a:t>
            </a:r>
            <a:r>
              <a:rPr lang="en-US" b="1" dirty="0" smtClean="0"/>
              <a:t> </a:t>
            </a:r>
            <a:r>
              <a:rPr lang="en-US" b="1" dirty="0" err="1" smtClean="0"/>
              <a:t>pesan</a:t>
            </a:r>
            <a:r>
              <a:rPr lang="en-US" b="1" dirty="0" smtClean="0"/>
              <a:t> </a:t>
            </a:r>
            <a:r>
              <a:rPr lang="en-US" dirty="0" smtClean="0"/>
              <a:t>yang </a:t>
            </a:r>
            <a:r>
              <a:rPr lang="en-US" dirty="0" err="1" smtClean="0"/>
              <a:t>menakutkan</a:t>
            </a:r>
            <a:r>
              <a:rPr lang="en-US" dirty="0" smtClean="0"/>
              <a:t> </a:t>
            </a:r>
            <a:r>
              <a:rPr lang="en-US" dirty="0" err="1" smtClean="0"/>
              <a:t>atau</a:t>
            </a:r>
            <a:r>
              <a:rPr lang="en-US" dirty="0" smtClean="0"/>
              <a:t> </a:t>
            </a:r>
            <a:r>
              <a:rPr lang="en-US" dirty="0" err="1" smtClean="0"/>
              <a:t>menyalahkan</a:t>
            </a:r>
            <a:r>
              <a:rPr lang="en-US" dirty="0" smtClean="0"/>
              <a:t> user </a:t>
            </a:r>
            <a:r>
              <a:rPr lang="en-US" dirty="0" err="1" smtClean="0"/>
              <a:t>seperti</a:t>
            </a:r>
            <a:r>
              <a:rPr lang="en-US" dirty="0" smtClean="0"/>
              <a:t>: “FATAL ERROR”</a:t>
            </a:r>
          </a:p>
          <a:p>
            <a:pPr marL="538163" lvl="1" indent="-269875" algn="just">
              <a:lnSpc>
                <a:spcPct val="80000"/>
              </a:lnSpc>
            </a:pPr>
            <a:r>
              <a:rPr lang="en-US" b="1" dirty="0" err="1" smtClean="0"/>
              <a:t>Juga</a:t>
            </a:r>
            <a:r>
              <a:rPr lang="en-US" b="1" dirty="0" smtClean="0"/>
              <a:t> </a:t>
            </a:r>
            <a:r>
              <a:rPr lang="en-US" b="1" dirty="0" err="1" smtClean="0"/>
              <a:t>sediakan</a:t>
            </a:r>
            <a:r>
              <a:rPr lang="en-US" b="1" dirty="0" smtClean="0"/>
              <a:t> </a:t>
            </a:r>
            <a:r>
              <a:rPr lang="en-US" b="1" dirty="0" err="1" smtClean="0"/>
              <a:t>informasi</a:t>
            </a:r>
            <a:r>
              <a:rPr lang="en-US" b="1" dirty="0" smtClean="0"/>
              <a:t> </a:t>
            </a:r>
            <a:r>
              <a:rPr lang="en-US" dirty="0" smtClean="0"/>
              <a:t>yang </a:t>
            </a:r>
            <a:r>
              <a:rPr lang="en-US" dirty="0" err="1" smtClean="0"/>
              <a:t>memudahkan</a:t>
            </a:r>
            <a:r>
              <a:rPr lang="en-US" dirty="0" smtClean="0"/>
              <a:t> </a:t>
            </a:r>
            <a:r>
              <a:rPr lang="en-US" dirty="0" err="1" smtClean="0"/>
              <a:t>untuk</a:t>
            </a:r>
            <a:r>
              <a:rPr lang="en-US" dirty="0" smtClean="0"/>
              <a:t> </a:t>
            </a:r>
            <a:r>
              <a:rPr lang="en-US" dirty="0" err="1" smtClean="0"/>
              <a:t>mengoreksi</a:t>
            </a:r>
            <a:r>
              <a:rPr lang="en-US" dirty="0" smtClean="0"/>
              <a:t> error </a:t>
            </a:r>
            <a:r>
              <a:rPr lang="en-US" dirty="0" err="1" smtClean="0"/>
              <a:t>tersebut</a:t>
            </a:r>
            <a:r>
              <a:rPr lang="en-US" dirty="0" smtClean="0"/>
              <a:t>, </a:t>
            </a:r>
            <a:r>
              <a:rPr lang="en-US" dirty="0" err="1" smtClean="0"/>
              <a:t>mis</a:t>
            </a:r>
            <a:r>
              <a:rPr lang="en-US" dirty="0" smtClean="0"/>
              <a:t>: “</a:t>
            </a:r>
            <a:r>
              <a:rPr lang="en-US" i="1" dirty="0" smtClean="0"/>
              <a:t>the date of birth entered is not valid. Check to be sure only numeric characters in appropriate ranges are entered in the date of birth fields….</a:t>
            </a:r>
            <a:r>
              <a:rPr lang="en-US" dirty="0" smtClean="0"/>
              <a:t>”</a:t>
            </a:r>
            <a:endParaRPr lang="en-US" dirty="0"/>
          </a:p>
        </p:txBody>
      </p:sp>
      <p:pic>
        <p:nvPicPr>
          <p:cNvPr id="4" name="Picture 3"/>
          <p:cNvPicPr>
            <a:picLocks noChangeAspect="1"/>
          </p:cNvPicPr>
          <p:nvPr/>
        </p:nvPicPr>
        <p:blipFill rotWithShape="1">
          <a:blip r:embed="rId2"/>
          <a:srcRect l="24437" b="23757"/>
          <a:stretch/>
        </p:blipFill>
        <p:spPr>
          <a:xfrm>
            <a:off x="5430326" y="1132987"/>
            <a:ext cx="3713674" cy="2087911"/>
          </a:xfrm>
          <a:prstGeom prst="rect">
            <a:avLst/>
          </a:prstGeom>
        </p:spPr>
      </p:pic>
      <p:pic>
        <p:nvPicPr>
          <p:cNvPr id="5" name="Picture 4"/>
          <p:cNvPicPr>
            <a:picLocks noChangeAspect="1"/>
          </p:cNvPicPr>
          <p:nvPr/>
        </p:nvPicPr>
        <p:blipFill>
          <a:blip r:embed="rId3"/>
          <a:stretch>
            <a:fillRect/>
          </a:stretch>
        </p:blipFill>
        <p:spPr>
          <a:xfrm>
            <a:off x="5430326" y="3315342"/>
            <a:ext cx="3713674" cy="2184506"/>
          </a:xfrm>
          <a:prstGeom prst="rect">
            <a:avLst/>
          </a:prstGeom>
        </p:spPr>
      </p:pic>
      <p:pic>
        <p:nvPicPr>
          <p:cNvPr id="6" name="Picture 5"/>
          <p:cNvPicPr>
            <a:picLocks noChangeAspect="1"/>
          </p:cNvPicPr>
          <p:nvPr/>
        </p:nvPicPr>
        <p:blipFill>
          <a:blip r:embed="rId4"/>
          <a:stretch>
            <a:fillRect/>
          </a:stretch>
        </p:blipFill>
        <p:spPr>
          <a:xfrm>
            <a:off x="5365376" y="5513294"/>
            <a:ext cx="3778624" cy="1235533"/>
          </a:xfrm>
          <a:prstGeom prst="rect">
            <a:avLst/>
          </a:prstGeom>
        </p:spPr>
      </p:pic>
    </p:spTree>
    <p:extLst>
      <p:ext uri="{BB962C8B-B14F-4D97-AF65-F5344CB8AC3E}">
        <p14:creationId xmlns:p14="http://schemas.microsoft.com/office/powerpoint/2010/main" val="1882400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Ijinkan</a:t>
            </a:r>
            <a:r>
              <a:rPr lang="en-US" dirty="0"/>
              <a:t> </a:t>
            </a:r>
            <a:r>
              <a:rPr lang="en-US" dirty="0" err="1"/>
              <a:t>Pembatalan</a:t>
            </a:r>
            <a:r>
              <a:rPr lang="en-US" dirty="0"/>
              <a:t> </a:t>
            </a:r>
            <a:r>
              <a:rPr lang="en-US" dirty="0" err="1"/>
              <a:t>Aksi</a:t>
            </a:r>
            <a:endParaRPr lang="id-ID" dirty="0"/>
          </a:p>
        </p:txBody>
      </p:sp>
      <p:sp>
        <p:nvSpPr>
          <p:cNvPr id="3" name="Content Placeholder 2"/>
          <p:cNvSpPr>
            <a:spLocks noGrp="1"/>
          </p:cNvSpPr>
          <p:nvPr>
            <p:ph idx="1"/>
          </p:nvPr>
        </p:nvSpPr>
        <p:spPr>
          <a:xfrm>
            <a:off x="99733" y="1578300"/>
            <a:ext cx="5037043" cy="4859675"/>
          </a:xfrm>
        </p:spPr>
        <p:txBody>
          <a:bodyPr>
            <a:normAutofit/>
          </a:bodyPr>
          <a:lstStyle/>
          <a:p>
            <a:pPr algn="just">
              <a:lnSpc>
                <a:spcPct val="80000"/>
              </a:lnSpc>
            </a:pPr>
            <a:r>
              <a:rPr lang="en-US" sz="2400" dirty="0">
                <a:latin typeface="+mj-lt"/>
              </a:rPr>
              <a:t>User </a:t>
            </a:r>
            <a:r>
              <a:rPr lang="en-US" sz="2400" dirty="0" err="1">
                <a:latin typeface="+mj-lt"/>
              </a:rPr>
              <a:t>memerlukan</a:t>
            </a:r>
            <a:r>
              <a:rPr lang="en-US" sz="2400" dirty="0">
                <a:latin typeface="+mj-lt"/>
              </a:rPr>
              <a:t> </a:t>
            </a:r>
            <a:r>
              <a:rPr lang="en-US" sz="2400" dirty="0" err="1">
                <a:latin typeface="+mj-lt"/>
              </a:rPr>
              <a:t>bahwa</a:t>
            </a:r>
            <a:r>
              <a:rPr lang="en-US" sz="2400" dirty="0">
                <a:latin typeface="+mj-lt"/>
              </a:rPr>
              <a:t> </a:t>
            </a:r>
            <a:r>
              <a:rPr lang="en-US" sz="2400" dirty="0" err="1">
                <a:latin typeface="+mj-lt"/>
              </a:rPr>
              <a:t>ketika</a:t>
            </a:r>
            <a:r>
              <a:rPr lang="en-US" sz="2400" dirty="0">
                <a:latin typeface="+mj-lt"/>
              </a:rPr>
              <a:t> </a:t>
            </a:r>
            <a:r>
              <a:rPr lang="en-US" sz="2400" dirty="0" err="1">
                <a:latin typeface="+mj-lt"/>
              </a:rPr>
              <a:t>mereka</a:t>
            </a:r>
            <a:r>
              <a:rPr lang="en-US" sz="2400" dirty="0">
                <a:latin typeface="+mj-lt"/>
              </a:rPr>
              <a:t> </a:t>
            </a:r>
            <a:r>
              <a:rPr lang="en-US" sz="2400" dirty="0" err="1">
                <a:latin typeface="+mj-lt"/>
              </a:rPr>
              <a:t>sudah</a:t>
            </a:r>
            <a:r>
              <a:rPr lang="en-US" sz="2400" dirty="0">
                <a:latin typeface="+mj-lt"/>
              </a:rPr>
              <a:t> </a:t>
            </a:r>
            <a:r>
              <a:rPr lang="en-US" sz="2400" dirty="0" err="1">
                <a:latin typeface="+mj-lt"/>
              </a:rPr>
              <a:t>memilih</a:t>
            </a:r>
            <a:r>
              <a:rPr lang="en-US" sz="2400" dirty="0">
                <a:latin typeface="+mj-lt"/>
              </a:rPr>
              <a:t> </a:t>
            </a:r>
            <a:r>
              <a:rPr lang="en-US" sz="2400" dirty="0" err="1">
                <a:latin typeface="+mj-lt"/>
              </a:rPr>
              <a:t>opsi</a:t>
            </a:r>
            <a:r>
              <a:rPr lang="en-US" sz="2400" dirty="0">
                <a:latin typeface="+mj-lt"/>
              </a:rPr>
              <a:t> </a:t>
            </a:r>
            <a:r>
              <a:rPr lang="en-US" sz="2400" dirty="0" err="1">
                <a:latin typeface="+mj-lt"/>
              </a:rPr>
              <a:t>dan</a:t>
            </a:r>
            <a:r>
              <a:rPr lang="en-US" sz="2400" dirty="0">
                <a:latin typeface="+mj-lt"/>
              </a:rPr>
              <a:t> </a:t>
            </a:r>
            <a:r>
              <a:rPr lang="en-US" sz="2400" dirty="0" err="1">
                <a:latin typeface="+mj-lt"/>
              </a:rPr>
              <a:t>membuat</a:t>
            </a:r>
            <a:r>
              <a:rPr lang="en-US" sz="2400" dirty="0">
                <a:latin typeface="+mj-lt"/>
              </a:rPr>
              <a:t> </a:t>
            </a:r>
            <a:r>
              <a:rPr lang="en-US" sz="2400" dirty="0" err="1">
                <a:latin typeface="+mj-lt"/>
              </a:rPr>
              <a:t>aksi</a:t>
            </a:r>
            <a:r>
              <a:rPr lang="en-US" sz="2400" dirty="0">
                <a:latin typeface="+mj-lt"/>
              </a:rPr>
              <a:t>, </a:t>
            </a:r>
            <a:r>
              <a:rPr lang="en-US" sz="2400" dirty="0" err="1">
                <a:latin typeface="+mj-lt"/>
              </a:rPr>
              <a:t>aktivitas</a:t>
            </a:r>
            <a:r>
              <a:rPr lang="en-US" sz="2400" dirty="0">
                <a:latin typeface="+mj-lt"/>
              </a:rPr>
              <a:t> </a:t>
            </a:r>
            <a:r>
              <a:rPr lang="en-US" sz="2400" dirty="0" err="1">
                <a:latin typeface="+mj-lt"/>
              </a:rPr>
              <a:t>itu</a:t>
            </a:r>
            <a:r>
              <a:rPr lang="en-US" sz="2400" dirty="0">
                <a:latin typeface="+mj-lt"/>
              </a:rPr>
              <a:t> </a:t>
            </a:r>
            <a:r>
              <a:rPr lang="en-US" sz="2400" b="1" dirty="0" err="1">
                <a:latin typeface="+mj-lt"/>
              </a:rPr>
              <a:t>dapat</a:t>
            </a:r>
            <a:r>
              <a:rPr lang="en-US" sz="2400" b="1" dirty="0">
                <a:latin typeface="+mj-lt"/>
              </a:rPr>
              <a:t> </a:t>
            </a:r>
            <a:r>
              <a:rPr lang="en-US" sz="2400" b="1" dirty="0" err="1">
                <a:latin typeface="+mj-lt"/>
              </a:rPr>
              <a:t>dibatalkan</a:t>
            </a:r>
            <a:r>
              <a:rPr lang="en-US" sz="2400" dirty="0">
                <a:latin typeface="+mj-lt"/>
              </a:rPr>
              <a:t> </a:t>
            </a:r>
            <a:r>
              <a:rPr lang="en-US" sz="2400" dirty="0" err="1">
                <a:latin typeface="+mj-lt"/>
              </a:rPr>
              <a:t>atau</a:t>
            </a:r>
            <a:r>
              <a:rPr lang="en-US" sz="2400" dirty="0">
                <a:latin typeface="+mj-lt"/>
              </a:rPr>
              <a:t> </a:t>
            </a:r>
            <a:r>
              <a:rPr lang="en-US" sz="2400" b="1" dirty="0" err="1">
                <a:latin typeface="+mj-lt"/>
              </a:rPr>
              <a:t>kembali</a:t>
            </a:r>
            <a:r>
              <a:rPr lang="en-US" sz="2400" b="1" dirty="0">
                <a:latin typeface="+mj-lt"/>
              </a:rPr>
              <a:t> </a:t>
            </a:r>
            <a:r>
              <a:rPr lang="en-US" sz="2400" b="1" dirty="0" err="1">
                <a:latin typeface="+mj-lt"/>
              </a:rPr>
              <a:t>ke</a:t>
            </a:r>
            <a:r>
              <a:rPr lang="en-US" sz="2400" b="1" dirty="0">
                <a:latin typeface="+mj-lt"/>
              </a:rPr>
              <a:t> </a:t>
            </a:r>
            <a:r>
              <a:rPr lang="en-US" sz="2400" b="1" dirty="0" err="1">
                <a:latin typeface="+mj-lt"/>
              </a:rPr>
              <a:t>kondisi</a:t>
            </a:r>
            <a:r>
              <a:rPr lang="en-US" sz="2400" b="1" dirty="0">
                <a:latin typeface="+mj-lt"/>
              </a:rPr>
              <a:t> </a:t>
            </a:r>
            <a:r>
              <a:rPr lang="en-US" sz="2400" b="1" dirty="0" err="1">
                <a:latin typeface="+mj-lt"/>
              </a:rPr>
              <a:t>sebelumnya</a:t>
            </a:r>
            <a:r>
              <a:rPr lang="en-US" sz="2400" dirty="0">
                <a:latin typeface="+mj-lt"/>
              </a:rPr>
              <a:t> </a:t>
            </a:r>
            <a:r>
              <a:rPr lang="en-US" sz="2400" dirty="0" err="1">
                <a:latin typeface="+mj-lt"/>
              </a:rPr>
              <a:t>dengan</a:t>
            </a:r>
            <a:r>
              <a:rPr lang="en-US" sz="2400" dirty="0">
                <a:latin typeface="+mj-lt"/>
              </a:rPr>
              <a:t> </a:t>
            </a:r>
            <a:r>
              <a:rPr lang="en-US" sz="2400" dirty="0" err="1">
                <a:latin typeface="+mj-lt"/>
              </a:rPr>
              <a:t>mudah</a:t>
            </a:r>
            <a:endParaRPr lang="en-US" sz="2400" dirty="0">
              <a:latin typeface="+mj-lt"/>
            </a:endParaRPr>
          </a:p>
          <a:p>
            <a:pPr algn="just">
              <a:lnSpc>
                <a:spcPct val="80000"/>
              </a:lnSpc>
            </a:pPr>
            <a:r>
              <a:rPr lang="en-US" sz="2400" dirty="0" err="1">
                <a:latin typeface="+mj-lt"/>
              </a:rPr>
              <a:t>Mengijinkan</a:t>
            </a:r>
            <a:r>
              <a:rPr lang="en-US" sz="2400" dirty="0">
                <a:latin typeface="+mj-lt"/>
              </a:rPr>
              <a:t> user </a:t>
            </a:r>
            <a:r>
              <a:rPr lang="en-US" sz="2400" dirty="0" err="1">
                <a:latin typeface="+mj-lt"/>
              </a:rPr>
              <a:t>untuk</a:t>
            </a:r>
            <a:r>
              <a:rPr lang="en-US" sz="2400" dirty="0">
                <a:latin typeface="+mj-lt"/>
              </a:rPr>
              <a:t> </a:t>
            </a:r>
            <a:r>
              <a:rPr lang="en-US" sz="2400" dirty="0" err="1">
                <a:latin typeface="+mj-lt"/>
              </a:rPr>
              <a:t>belajar</a:t>
            </a:r>
            <a:r>
              <a:rPr lang="en-US" sz="2400" dirty="0">
                <a:latin typeface="+mj-lt"/>
              </a:rPr>
              <a:t> </a:t>
            </a:r>
            <a:r>
              <a:rPr lang="en-US" sz="2400" dirty="0" err="1">
                <a:latin typeface="+mj-lt"/>
              </a:rPr>
              <a:t>tentang</a:t>
            </a:r>
            <a:r>
              <a:rPr lang="en-US" sz="2400" dirty="0">
                <a:latin typeface="+mj-lt"/>
              </a:rPr>
              <a:t> </a:t>
            </a:r>
            <a:r>
              <a:rPr lang="en-US" sz="2400" dirty="0" err="1">
                <a:latin typeface="+mj-lt"/>
              </a:rPr>
              <a:t>sistem</a:t>
            </a:r>
            <a:r>
              <a:rPr lang="en-US" sz="2400" dirty="0">
                <a:latin typeface="+mj-lt"/>
              </a:rPr>
              <a:t> </a:t>
            </a:r>
            <a:r>
              <a:rPr lang="en-US" sz="2400" dirty="0" err="1">
                <a:latin typeface="+mj-lt"/>
              </a:rPr>
              <a:t>dengan</a:t>
            </a:r>
            <a:r>
              <a:rPr lang="en-US" sz="2400" dirty="0">
                <a:latin typeface="+mj-lt"/>
              </a:rPr>
              <a:t> </a:t>
            </a:r>
            <a:r>
              <a:rPr lang="en-US" sz="2400" dirty="0" err="1">
                <a:latin typeface="+mj-lt"/>
              </a:rPr>
              <a:t>melakukan</a:t>
            </a:r>
            <a:r>
              <a:rPr lang="en-US" sz="2400" dirty="0">
                <a:latin typeface="+mj-lt"/>
              </a:rPr>
              <a:t> </a:t>
            </a:r>
            <a:r>
              <a:rPr lang="en-US" sz="2400" dirty="0" err="1">
                <a:latin typeface="+mj-lt"/>
              </a:rPr>
              <a:t>eksplorasi</a:t>
            </a:r>
            <a:endParaRPr lang="en-US" sz="2400" dirty="0">
              <a:latin typeface="+mj-lt"/>
            </a:endParaRPr>
          </a:p>
          <a:p>
            <a:pPr algn="just">
              <a:lnSpc>
                <a:spcPct val="80000"/>
              </a:lnSpc>
            </a:pPr>
            <a:r>
              <a:rPr lang="en-US" sz="2400" dirty="0" err="1">
                <a:latin typeface="+mj-lt"/>
              </a:rPr>
              <a:t>Jika</a:t>
            </a:r>
            <a:r>
              <a:rPr lang="en-US" sz="2400" dirty="0">
                <a:latin typeface="+mj-lt"/>
              </a:rPr>
              <a:t> </a:t>
            </a:r>
            <a:r>
              <a:rPr lang="en-US" sz="2400" dirty="0" err="1">
                <a:latin typeface="+mj-lt"/>
              </a:rPr>
              <a:t>mereka</a:t>
            </a:r>
            <a:r>
              <a:rPr lang="en-US" sz="2400" dirty="0">
                <a:latin typeface="+mj-lt"/>
              </a:rPr>
              <a:t> </a:t>
            </a:r>
            <a:r>
              <a:rPr lang="en-US" sz="2400" dirty="0" err="1">
                <a:latin typeface="+mj-lt"/>
              </a:rPr>
              <a:t>melakukan</a:t>
            </a:r>
            <a:r>
              <a:rPr lang="en-US" sz="2400" dirty="0">
                <a:latin typeface="+mj-lt"/>
              </a:rPr>
              <a:t> </a:t>
            </a:r>
            <a:r>
              <a:rPr lang="en-US" sz="2400" dirty="0" err="1">
                <a:latin typeface="+mj-lt"/>
              </a:rPr>
              <a:t>kesalahan</a:t>
            </a:r>
            <a:r>
              <a:rPr lang="en-US" sz="2400" dirty="0">
                <a:latin typeface="+mj-lt"/>
              </a:rPr>
              <a:t>, </a:t>
            </a:r>
            <a:r>
              <a:rPr lang="en-US" sz="2400" dirty="0" err="1">
                <a:latin typeface="+mj-lt"/>
              </a:rPr>
              <a:t>mereka</a:t>
            </a:r>
            <a:r>
              <a:rPr lang="en-US" sz="2400" dirty="0">
                <a:latin typeface="+mj-lt"/>
              </a:rPr>
              <a:t> </a:t>
            </a:r>
            <a:r>
              <a:rPr lang="en-US" sz="2400" dirty="0" err="1">
                <a:latin typeface="+mj-lt"/>
              </a:rPr>
              <a:t>dapat</a:t>
            </a:r>
            <a:r>
              <a:rPr lang="en-US" sz="2400" dirty="0">
                <a:latin typeface="+mj-lt"/>
              </a:rPr>
              <a:t> </a:t>
            </a:r>
            <a:r>
              <a:rPr lang="en-US" sz="2400" dirty="0" err="1">
                <a:latin typeface="+mj-lt"/>
              </a:rPr>
              <a:t>membatalkan</a:t>
            </a:r>
            <a:r>
              <a:rPr lang="en-US" sz="2400" dirty="0">
                <a:latin typeface="+mj-lt"/>
              </a:rPr>
              <a:t> </a:t>
            </a:r>
            <a:r>
              <a:rPr lang="en-US" sz="2400" dirty="0" err="1">
                <a:latin typeface="+mj-lt"/>
              </a:rPr>
              <a:t>aksinya</a:t>
            </a:r>
            <a:endParaRPr lang="en-US" sz="2400" dirty="0">
              <a:latin typeface="+mj-lt"/>
            </a:endParaRPr>
          </a:p>
          <a:p>
            <a:pPr algn="just">
              <a:lnSpc>
                <a:spcPct val="80000"/>
              </a:lnSpc>
            </a:pPr>
            <a:r>
              <a:rPr lang="en-US" sz="2400" dirty="0" err="1">
                <a:latin typeface="+mj-lt"/>
              </a:rPr>
              <a:t>Jika</a:t>
            </a:r>
            <a:r>
              <a:rPr lang="en-US" sz="2400" dirty="0">
                <a:latin typeface="+mj-lt"/>
              </a:rPr>
              <a:t> user </a:t>
            </a:r>
            <a:r>
              <a:rPr lang="en-US" sz="2400" dirty="0" err="1">
                <a:latin typeface="+mj-lt"/>
              </a:rPr>
              <a:t>akan</a:t>
            </a:r>
            <a:r>
              <a:rPr lang="en-US" sz="2400" dirty="0">
                <a:latin typeface="+mj-lt"/>
              </a:rPr>
              <a:t> </a:t>
            </a:r>
            <a:r>
              <a:rPr lang="en-US" sz="2400" dirty="0" err="1">
                <a:latin typeface="+mj-lt"/>
              </a:rPr>
              <a:t>menghapus</a:t>
            </a:r>
            <a:r>
              <a:rPr lang="en-US" sz="2400" dirty="0">
                <a:latin typeface="+mj-lt"/>
              </a:rPr>
              <a:t> </a:t>
            </a:r>
            <a:r>
              <a:rPr lang="en-US" sz="2400" dirty="0" err="1">
                <a:latin typeface="+mj-lt"/>
              </a:rPr>
              <a:t>sesuatu</a:t>
            </a:r>
            <a:r>
              <a:rPr lang="en-US" sz="2400" dirty="0">
                <a:latin typeface="+mj-lt"/>
              </a:rPr>
              <a:t> yang </a:t>
            </a:r>
            <a:r>
              <a:rPr lang="en-US" sz="2400" dirty="0" err="1">
                <a:latin typeface="+mj-lt"/>
              </a:rPr>
              <a:t>substansial</a:t>
            </a:r>
            <a:r>
              <a:rPr lang="en-US" sz="2400" dirty="0">
                <a:latin typeface="+mj-lt"/>
              </a:rPr>
              <a:t> (</a:t>
            </a:r>
            <a:r>
              <a:rPr lang="en-US" sz="2400" dirty="0" err="1">
                <a:latin typeface="+mj-lt"/>
              </a:rPr>
              <a:t>mis</a:t>
            </a:r>
            <a:r>
              <a:rPr lang="en-US" sz="2400" dirty="0">
                <a:latin typeface="+mj-lt"/>
              </a:rPr>
              <a:t>: </a:t>
            </a:r>
            <a:r>
              <a:rPr lang="en-US" sz="2400" dirty="0" err="1">
                <a:latin typeface="+mj-lt"/>
              </a:rPr>
              <a:t>sebuah</a:t>
            </a:r>
            <a:r>
              <a:rPr lang="en-US" sz="2400" dirty="0">
                <a:latin typeface="+mj-lt"/>
              </a:rPr>
              <a:t> file), </a:t>
            </a:r>
            <a:r>
              <a:rPr lang="en-US" sz="2400" dirty="0" err="1">
                <a:latin typeface="+mj-lt"/>
              </a:rPr>
              <a:t>sistem</a:t>
            </a:r>
            <a:r>
              <a:rPr lang="en-US" sz="2400" dirty="0">
                <a:latin typeface="+mj-lt"/>
              </a:rPr>
              <a:t> </a:t>
            </a:r>
            <a:r>
              <a:rPr lang="en-US" sz="2400" dirty="0" err="1">
                <a:latin typeface="+mj-lt"/>
              </a:rPr>
              <a:t>harus</a:t>
            </a:r>
            <a:r>
              <a:rPr lang="en-US" sz="2400" dirty="0">
                <a:latin typeface="+mj-lt"/>
              </a:rPr>
              <a:t> </a:t>
            </a:r>
            <a:r>
              <a:rPr lang="en-US" sz="2400" dirty="0" err="1">
                <a:latin typeface="+mj-lt"/>
              </a:rPr>
              <a:t>meminta</a:t>
            </a:r>
            <a:r>
              <a:rPr lang="en-US" sz="2400" dirty="0">
                <a:latin typeface="+mj-lt"/>
              </a:rPr>
              <a:t> </a:t>
            </a:r>
            <a:r>
              <a:rPr lang="en-US" sz="2400" dirty="0" err="1">
                <a:latin typeface="+mj-lt"/>
              </a:rPr>
              <a:t>konformasi</a:t>
            </a:r>
            <a:r>
              <a:rPr lang="en-US" sz="2400" dirty="0">
                <a:latin typeface="+mj-lt"/>
              </a:rPr>
              <a:t> </a:t>
            </a:r>
            <a:r>
              <a:rPr lang="en-US" sz="2400" dirty="0" err="1">
                <a:latin typeface="+mj-lt"/>
              </a:rPr>
              <a:t>terhadap</a:t>
            </a:r>
            <a:r>
              <a:rPr lang="en-US" sz="2400" dirty="0">
                <a:latin typeface="+mj-lt"/>
              </a:rPr>
              <a:t> </a:t>
            </a:r>
            <a:r>
              <a:rPr lang="en-US" sz="2400" dirty="0" err="1">
                <a:latin typeface="+mj-lt"/>
              </a:rPr>
              <a:t>aksi</a:t>
            </a:r>
            <a:r>
              <a:rPr lang="en-US" sz="2400" dirty="0">
                <a:latin typeface="+mj-lt"/>
              </a:rPr>
              <a:t> </a:t>
            </a:r>
            <a:r>
              <a:rPr lang="en-US" sz="2400" dirty="0" err="1">
                <a:latin typeface="+mj-lt"/>
              </a:rPr>
              <a:t>tersebut</a:t>
            </a:r>
            <a:endParaRPr lang="en-US" sz="2400" dirty="0">
              <a:latin typeface="+mj-lt"/>
            </a:endParaRPr>
          </a:p>
          <a:p>
            <a:pPr algn="just"/>
            <a:endParaRPr lang="id-ID" sz="2400" dirty="0">
              <a:latin typeface="+mj-lt"/>
            </a:endParaRPr>
          </a:p>
        </p:txBody>
      </p:sp>
      <p:pic>
        <p:nvPicPr>
          <p:cNvPr id="4" name="Picture 3"/>
          <p:cNvPicPr>
            <a:picLocks noChangeAspect="1"/>
          </p:cNvPicPr>
          <p:nvPr/>
        </p:nvPicPr>
        <p:blipFill>
          <a:blip r:embed="rId2"/>
          <a:stretch>
            <a:fillRect/>
          </a:stretch>
        </p:blipFill>
        <p:spPr>
          <a:xfrm>
            <a:off x="5136776" y="1333218"/>
            <a:ext cx="4007224" cy="1734801"/>
          </a:xfrm>
          <a:prstGeom prst="rect">
            <a:avLst/>
          </a:prstGeom>
        </p:spPr>
      </p:pic>
      <p:pic>
        <p:nvPicPr>
          <p:cNvPr id="5" name="Picture 4"/>
          <p:cNvPicPr>
            <a:picLocks noChangeAspect="1"/>
          </p:cNvPicPr>
          <p:nvPr/>
        </p:nvPicPr>
        <p:blipFill>
          <a:blip r:embed="rId3"/>
          <a:stretch>
            <a:fillRect/>
          </a:stretch>
        </p:blipFill>
        <p:spPr>
          <a:xfrm>
            <a:off x="5257800" y="3410863"/>
            <a:ext cx="3886200" cy="2186911"/>
          </a:xfrm>
          <a:prstGeom prst="rect">
            <a:avLst/>
          </a:prstGeom>
        </p:spPr>
      </p:pic>
    </p:spTree>
    <p:extLst>
      <p:ext uri="{BB962C8B-B14F-4D97-AF65-F5344CB8AC3E}">
        <p14:creationId xmlns:p14="http://schemas.microsoft.com/office/powerpoint/2010/main" val="1327885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a:t>
            </a:r>
            <a:r>
              <a:rPr lang="en-US" dirty="0" err="1"/>
              <a:t>Fasilitas</a:t>
            </a:r>
            <a:r>
              <a:rPr lang="en-US" dirty="0"/>
              <a:t> </a:t>
            </a:r>
            <a:r>
              <a:rPr lang="en-US" dirty="0" err="1"/>
              <a:t>Bantuan</a:t>
            </a:r>
            <a:r>
              <a:rPr lang="en-US" dirty="0"/>
              <a:t> (Help)</a:t>
            </a:r>
            <a:endParaRPr lang="id-ID" dirty="0"/>
          </a:p>
        </p:txBody>
      </p:sp>
      <p:sp>
        <p:nvSpPr>
          <p:cNvPr id="3" name="Content Placeholder 2"/>
          <p:cNvSpPr>
            <a:spLocks noGrp="1"/>
          </p:cNvSpPr>
          <p:nvPr>
            <p:ph idx="1"/>
          </p:nvPr>
        </p:nvSpPr>
        <p:spPr>
          <a:xfrm>
            <a:off x="476251" y="1658982"/>
            <a:ext cx="4673973" cy="4859675"/>
          </a:xfrm>
        </p:spPr>
        <p:txBody>
          <a:bodyPr>
            <a:noAutofit/>
          </a:bodyPr>
          <a:lstStyle/>
          <a:p>
            <a:pPr algn="just">
              <a:lnSpc>
                <a:spcPct val="120000"/>
              </a:lnSpc>
              <a:spcBef>
                <a:spcPts val="0"/>
              </a:spcBef>
            </a:pPr>
            <a:r>
              <a:rPr lang="en-US" sz="2000" dirty="0" smtClean="0"/>
              <a:t>User</a:t>
            </a:r>
            <a:r>
              <a:rPr lang="id-ID" sz="2000" dirty="0" smtClean="0"/>
              <a:t> </a:t>
            </a:r>
            <a:r>
              <a:rPr lang="en-US" sz="2000" dirty="0" err="1" smtClean="0"/>
              <a:t>berpengalaman</a:t>
            </a:r>
            <a:r>
              <a:rPr lang="en-US" sz="2000" dirty="0" smtClean="0"/>
              <a:t> </a:t>
            </a:r>
            <a:r>
              <a:rPr lang="en-US" sz="2000" dirty="0" err="1"/>
              <a:t>menginginkan</a:t>
            </a:r>
            <a:r>
              <a:rPr lang="en-US" sz="2000" dirty="0"/>
              <a:t> </a:t>
            </a:r>
            <a:r>
              <a:rPr lang="en-US" sz="2000" dirty="0" err="1" smtClean="0"/>
              <a:t>mereka</a:t>
            </a:r>
            <a:r>
              <a:rPr lang="en-US" sz="2000" dirty="0" smtClean="0"/>
              <a:t> </a:t>
            </a:r>
            <a:r>
              <a:rPr lang="en-US" sz="2000" dirty="0"/>
              <a:t>yang </a:t>
            </a:r>
            <a:r>
              <a:rPr lang="en-US" sz="2000" dirty="0" err="1"/>
              <a:t>mengendalikan</a:t>
            </a:r>
            <a:r>
              <a:rPr lang="en-US" sz="2000" dirty="0"/>
              <a:t> </a:t>
            </a:r>
            <a:r>
              <a:rPr lang="en-US" sz="2000" dirty="0" err="1"/>
              <a:t>sistem</a:t>
            </a:r>
            <a:r>
              <a:rPr lang="en-US" sz="2000" dirty="0"/>
              <a:t> </a:t>
            </a:r>
            <a:r>
              <a:rPr lang="en-US" sz="2000" dirty="0" err="1"/>
              <a:t>dan</a:t>
            </a:r>
            <a:r>
              <a:rPr lang="en-US" sz="2000" dirty="0"/>
              <a:t> </a:t>
            </a:r>
            <a:r>
              <a:rPr lang="en-US" sz="2000" dirty="0" err="1"/>
              <a:t>sistem</a:t>
            </a:r>
            <a:r>
              <a:rPr lang="en-US" sz="2000" dirty="0"/>
              <a:t> </a:t>
            </a:r>
            <a:r>
              <a:rPr lang="en-US" sz="2000" dirty="0" err="1"/>
              <a:t>merespon</a:t>
            </a:r>
            <a:r>
              <a:rPr lang="en-US" sz="2000" dirty="0"/>
              <a:t> </a:t>
            </a:r>
            <a:r>
              <a:rPr lang="en-US" sz="2000" dirty="0" err="1"/>
              <a:t>mereka</a:t>
            </a:r>
            <a:r>
              <a:rPr lang="en-US" sz="2000" dirty="0" smtClean="0"/>
              <a:t>.</a:t>
            </a:r>
            <a:endParaRPr lang="id-ID" sz="2000" dirty="0" smtClean="0"/>
          </a:p>
          <a:p>
            <a:pPr algn="just">
              <a:lnSpc>
                <a:spcPct val="120000"/>
              </a:lnSpc>
              <a:spcBef>
                <a:spcPts val="0"/>
              </a:spcBef>
            </a:pPr>
            <a:r>
              <a:rPr lang="id-ID" sz="2000" dirty="0" smtClean="0"/>
              <a:t>M</a:t>
            </a:r>
            <a:r>
              <a:rPr lang="en-US" sz="2000" dirty="0" err="1" smtClean="0"/>
              <a:t>ereka</a:t>
            </a:r>
            <a:r>
              <a:rPr lang="en-US" sz="2000" dirty="0" smtClean="0"/>
              <a:t> </a:t>
            </a:r>
            <a:r>
              <a:rPr lang="en-US" sz="2000" dirty="0" err="1"/>
              <a:t>tidak</a:t>
            </a:r>
            <a:r>
              <a:rPr lang="en-US" sz="2000" dirty="0"/>
              <a:t> </a:t>
            </a:r>
            <a:r>
              <a:rPr lang="en-US" sz="2000" dirty="0" err="1"/>
              <a:t>tahu</a:t>
            </a:r>
            <a:r>
              <a:rPr lang="en-US" sz="2000" dirty="0"/>
              <a:t> </a:t>
            </a:r>
            <a:r>
              <a:rPr lang="en-US" sz="2000" dirty="0" err="1" smtClean="0"/>
              <a:t>segera</a:t>
            </a:r>
            <a:r>
              <a:rPr lang="en-US" sz="2000" dirty="0" smtClean="0"/>
              <a:t> </a:t>
            </a:r>
            <a:r>
              <a:rPr lang="en-US" sz="2000" dirty="0" err="1"/>
              <a:t>mendapat</a:t>
            </a:r>
            <a:r>
              <a:rPr lang="en-US" sz="2000" dirty="0"/>
              <a:t> </a:t>
            </a:r>
            <a:r>
              <a:rPr lang="en-US" sz="2000" dirty="0" err="1"/>
              <a:t>jawabannya</a:t>
            </a:r>
            <a:r>
              <a:rPr lang="en-US" sz="2000" dirty="0"/>
              <a:t>, </a:t>
            </a:r>
            <a:r>
              <a:rPr lang="en-US" sz="2000" dirty="0" err="1" smtClean="0"/>
              <a:t>fasilitas</a:t>
            </a:r>
            <a:r>
              <a:rPr lang="en-US" sz="2000" dirty="0" smtClean="0"/>
              <a:t> </a:t>
            </a:r>
            <a:r>
              <a:rPr lang="en-US" sz="2000" dirty="0"/>
              <a:t>“</a:t>
            </a:r>
            <a:r>
              <a:rPr lang="en-US" sz="2000" i="1" dirty="0"/>
              <a:t>help</a:t>
            </a:r>
            <a:r>
              <a:rPr lang="en-US" sz="2000" dirty="0"/>
              <a:t>” </a:t>
            </a:r>
            <a:r>
              <a:rPr lang="en-US" sz="2000" dirty="0" err="1"/>
              <a:t>penting</a:t>
            </a:r>
            <a:r>
              <a:rPr lang="en-US" sz="2000" dirty="0"/>
              <a:t> </a:t>
            </a:r>
            <a:r>
              <a:rPr lang="en-US" sz="2000" dirty="0" smtClean="0"/>
              <a:t>agar </a:t>
            </a:r>
            <a:r>
              <a:rPr lang="en-US" sz="2000" dirty="0" err="1"/>
              <a:t>segera</a:t>
            </a:r>
            <a:r>
              <a:rPr lang="en-US" sz="2000" dirty="0"/>
              <a:t> </a:t>
            </a:r>
            <a:r>
              <a:rPr lang="en-US" sz="2000" dirty="0" err="1"/>
              <a:t>mendapatkan</a:t>
            </a:r>
            <a:r>
              <a:rPr lang="en-US" sz="2000" dirty="0"/>
              <a:t> </a:t>
            </a:r>
            <a:r>
              <a:rPr lang="en-US" sz="2000" dirty="0" err="1"/>
              <a:t>solusi</a:t>
            </a:r>
            <a:endParaRPr lang="en-US" sz="2000" dirty="0"/>
          </a:p>
          <a:p>
            <a:pPr algn="just">
              <a:lnSpc>
                <a:spcPct val="120000"/>
              </a:lnSpc>
              <a:spcBef>
                <a:spcPts val="0"/>
              </a:spcBef>
            </a:pPr>
            <a:r>
              <a:rPr lang="en-US" sz="2000" dirty="0" smtClean="0"/>
              <a:t>User </a:t>
            </a:r>
            <a:r>
              <a:rPr lang="en-US" sz="2000" dirty="0" err="1" smtClean="0"/>
              <a:t>tidak</a:t>
            </a:r>
            <a:r>
              <a:rPr lang="en-US" sz="2000" dirty="0" smtClean="0"/>
              <a:t> </a:t>
            </a:r>
            <a:r>
              <a:rPr lang="en-US" sz="2000" dirty="0" err="1"/>
              <a:t>berpengalaman</a:t>
            </a:r>
            <a:r>
              <a:rPr lang="en-US" sz="2000" dirty="0"/>
              <a:t> </a:t>
            </a:r>
            <a:r>
              <a:rPr lang="en-US" sz="2000" dirty="0" err="1" smtClean="0"/>
              <a:t>kesulitan</a:t>
            </a:r>
            <a:r>
              <a:rPr lang="en-US" sz="2000" dirty="0" smtClean="0"/>
              <a:t> </a:t>
            </a:r>
            <a:r>
              <a:rPr lang="en-US" sz="2000" dirty="0" err="1" smtClean="0"/>
              <a:t>mengeksplorasi</a:t>
            </a:r>
            <a:r>
              <a:rPr lang="en-US" sz="2000" dirty="0" smtClean="0"/>
              <a:t> </a:t>
            </a:r>
            <a:r>
              <a:rPr lang="en-US" sz="2000" dirty="0" err="1"/>
              <a:t>sistem</a:t>
            </a:r>
            <a:r>
              <a:rPr lang="en-US" sz="2000" dirty="0"/>
              <a:t> </a:t>
            </a:r>
            <a:r>
              <a:rPr lang="id-ID" sz="2000" dirty="0" smtClean="0"/>
              <a:t>ingin </a:t>
            </a:r>
            <a:r>
              <a:rPr lang="en-US" sz="2000" dirty="0" err="1" smtClean="0"/>
              <a:t>mendapat</a:t>
            </a:r>
            <a:r>
              <a:rPr lang="en-US" sz="2000" dirty="0" smtClean="0"/>
              <a:t> </a:t>
            </a:r>
            <a:r>
              <a:rPr lang="en-US" sz="2000" dirty="0" err="1"/>
              <a:t>pertolongan</a:t>
            </a:r>
            <a:r>
              <a:rPr lang="en-US" sz="2000" dirty="0"/>
              <a:t> yang </a:t>
            </a:r>
            <a:r>
              <a:rPr lang="en-US" sz="2000" dirty="0" err="1"/>
              <a:t>mudah</a:t>
            </a:r>
            <a:r>
              <a:rPr lang="en-US" sz="2000" dirty="0"/>
              <a:t> </a:t>
            </a:r>
            <a:r>
              <a:rPr lang="en-US" sz="2000" dirty="0" err="1"/>
              <a:t>dan</a:t>
            </a:r>
            <a:r>
              <a:rPr lang="en-US" sz="2000" dirty="0"/>
              <a:t> </a:t>
            </a:r>
            <a:r>
              <a:rPr lang="en-US" sz="2000" dirty="0" err="1"/>
              <a:t>sederhana</a:t>
            </a:r>
            <a:r>
              <a:rPr lang="en-US" sz="2000" dirty="0"/>
              <a:t>, </a:t>
            </a:r>
            <a:r>
              <a:rPr lang="en-US" sz="2000" dirty="0" err="1"/>
              <a:t>fasilitas</a:t>
            </a:r>
            <a:r>
              <a:rPr lang="en-US" sz="2000" dirty="0"/>
              <a:t> “</a:t>
            </a:r>
            <a:r>
              <a:rPr lang="en-US" sz="2000" i="1" dirty="0"/>
              <a:t>help</a:t>
            </a:r>
            <a:r>
              <a:rPr lang="en-US" sz="2000" dirty="0"/>
              <a:t>” yang </a:t>
            </a:r>
            <a:r>
              <a:rPr lang="en-US" sz="2000" dirty="0" err="1"/>
              <a:t>lengkap</a:t>
            </a:r>
            <a:r>
              <a:rPr lang="en-US" sz="2000" dirty="0"/>
              <a:t>, </a:t>
            </a:r>
            <a:r>
              <a:rPr lang="en-US" sz="2000" dirty="0" err="1"/>
              <a:t>mudah</a:t>
            </a:r>
            <a:r>
              <a:rPr lang="en-US" sz="2000" dirty="0"/>
              <a:t> </a:t>
            </a:r>
            <a:r>
              <a:rPr lang="en-US" sz="2000" dirty="0" err="1"/>
              <a:t>dioperasikan</a:t>
            </a:r>
            <a:r>
              <a:rPr lang="en-US" sz="2000" dirty="0"/>
              <a:t> </a:t>
            </a:r>
            <a:r>
              <a:rPr lang="en-US" sz="2000" dirty="0" err="1"/>
              <a:t>akan</a:t>
            </a:r>
            <a:r>
              <a:rPr lang="en-US" sz="2000" dirty="0"/>
              <a:t> </a:t>
            </a:r>
            <a:r>
              <a:rPr lang="en-US" sz="2000" dirty="0" err="1"/>
              <a:t>menolong</a:t>
            </a:r>
            <a:r>
              <a:rPr lang="en-US" sz="2000" dirty="0"/>
              <a:t> </a:t>
            </a:r>
            <a:r>
              <a:rPr lang="en-US" sz="2000" dirty="0" err="1"/>
              <a:t>mereka</a:t>
            </a:r>
            <a:r>
              <a:rPr lang="en-US" sz="2000" dirty="0"/>
              <a:t> </a:t>
            </a:r>
            <a:r>
              <a:rPr lang="en-US" sz="2000" dirty="0" err="1"/>
              <a:t>mengatasi</a:t>
            </a:r>
            <a:r>
              <a:rPr lang="en-US" sz="2000" dirty="0"/>
              <a:t> </a:t>
            </a:r>
            <a:r>
              <a:rPr lang="en-US" sz="2000" dirty="0" err="1" smtClean="0"/>
              <a:t>kesulitannya</a:t>
            </a:r>
            <a:endParaRPr lang="en-US" sz="2000" dirty="0"/>
          </a:p>
        </p:txBody>
      </p:sp>
      <p:pic>
        <p:nvPicPr>
          <p:cNvPr id="4" name="Picture 3"/>
          <p:cNvPicPr>
            <a:picLocks noChangeAspect="1"/>
          </p:cNvPicPr>
          <p:nvPr/>
        </p:nvPicPr>
        <p:blipFill>
          <a:blip r:embed="rId2"/>
          <a:stretch>
            <a:fillRect/>
          </a:stretch>
        </p:blipFill>
        <p:spPr>
          <a:xfrm>
            <a:off x="5472953" y="1342327"/>
            <a:ext cx="3671047" cy="5176330"/>
          </a:xfrm>
          <a:prstGeom prst="rect">
            <a:avLst/>
          </a:prstGeom>
        </p:spPr>
      </p:pic>
    </p:spTree>
    <p:extLst>
      <p:ext uri="{BB962C8B-B14F-4D97-AF65-F5344CB8AC3E}">
        <p14:creationId xmlns:p14="http://schemas.microsoft.com/office/powerpoint/2010/main" val="41481711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Kurangi</a:t>
            </a:r>
            <a:r>
              <a:rPr lang="en-US" dirty="0"/>
              <a:t> </a:t>
            </a:r>
            <a:r>
              <a:rPr lang="en-US" dirty="0" err="1"/>
              <a:t>Muatan</a:t>
            </a:r>
            <a:r>
              <a:rPr lang="en-US" dirty="0"/>
              <a:t> Short-Term Memory</a:t>
            </a:r>
            <a:endParaRPr lang="id-ID" dirty="0"/>
          </a:p>
        </p:txBody>
      </p:sp>
      <p:sp>
        <p:nvSpPr>
          <p:cNvPr id="3" name="Content Placeholder 2"/>
          <p:cNvSpPr>
            <a:spLocks noGrp="1"/>
          </p:cNvSpPr>
          <p:nvPr>
            <p:ph idx="1"/>
          </p:nvPr>
        </p:nvSpPr>
        <p:spPr>
          <a:xfrm>
            <a:off x="174811" y="1699323"/>
            <a:ext cx="5298142" cy="4859675"/>
          </a:xfrm>
        </p:spPr>
        <p:txBody>
          <a:bodyPr/>
          <a:lstStyle/>
          <a:p>
            <a:pPr algn="just"/>
            <a:r>
              <a:rPr lang="en-US" dirty="0"/>
              <a:t>Orang </a:t>
            </a:r>
            <a:r>
              <a:rPr lang="en-US" dirty="0" err="1"/>
              <a:t>mempunyai</a:t>
            </a:r>
            <a:r>
              <a:rPr lang="en-US" dirty="0"/>
              <a:t> </a:t>
            </a:r>
            <a:r>
              <a:rPr lang="en-US" dirty="0" err="1"/>
              <a:t>keterbatasan</a:t>
            </a:r>
            <a:r>
              <a:rPr lang="en-US" dirty="0"/>
              <a:t> </a:t>
            </a:r>
            <a:r>
              <a:rPr lang="en-US" dirty="0" err="1"/>
              <a:t>pada</a:t>
            </a:r>
            <a:r>
              <a:rPr lang="en-US" dirty="0"/>
              <a:t> </a:t>
            </a:r>
            <a:r>
              <a:rPr lang="en-US" i="1" dirty="0"/>
              <a:t>short-term memory</a:t>
            </a:r>
            <a:r>
              <a:rPr lang="en-US" dirty="0"/>
              <a:t>-</a:t>
            </a:r>
            <a:r>
              <a:rPr lang="en-US" dirty="0" err="1"/>
              <a:t>nya</a:t>
            </a:r>
            <a:endParaRPr lang="en-US" dirty="0"/>
          </a:p>
          <a:p>
            <a:pPr algn="just"/>
            <a:r>
              <a:rPr lang="en-US" dirty="0"/>
              <a:t>Orang </a:t>
            </a:r>
            <a:r>
              <a:rPr lang="en-US" dirty="0" err="1"/>
              <a:t>hanya</a:t>
            </a:r>
            <a:r>
              <a:rPr lang="en-US" dirty="0"/>
              <a:t> </a:t>
            </a:r>
            <a:r>
              <a:rPr lang="en-US" dirty="0" err="1"/>
              <a:t>mengingat</a:t>
            </a:r>
            <a:r>
              <a:rPr lang="en-US" dirty="0"/>
              <a:t> </a:t>
            </a:r>
            <a:r>
              <a:rPr lang="en-US" dirty="0" err="1"/>
              <a:t>sekitar</a:t>
            </a:r>
            <a:r>
              <a:rPr lang="en-US" dirty="0"/>
              <a:t> 7 </a:t>
            </a:r>
            <a:r>
              <a:rPr lang="en-US" i="1" dirty="0" smtClean="0"/>
              <a:t>chunk</a:t>
            </a:r>
            <a:r>
              <a:rPr lang="id-ID" i="1" dirty="0" smtClean="0"/>
              <a:t> (buah/potong,dll)</a:t>
            </a:r>
            <a:r>
              <a:rPr lang="en-US" dirty="0" smtClean="0"/>
              <a:t> </a:t>
            </a:r>
            <a:r>
              <a:rPr lang="en-US" dirty="0" err="1"/>
              <a:t>informasi</a:t>
            </a:r>
            <a:r>
              <a:rPr lang="en-US" dirty="0"/>
              <a:t> </a:t>
            </a:r>
            <a:r>
              <a:rPr lang="en-US" dirty="0" err="1"/>
              <a:t>pada</a:t>
            </a:r>
            <a:r>
              <a:rPr lang="en-US" dirty="0"/>
              <a:t> </a:t>
            </a:r>
            <a:r>
              <a:rPr lang="en-US" dirty="0" err="1"/>
              <a:t>satu</a:t>
            </a:r>
            <a:r>
              <a:rPr lang="en-US" dirty="0"/>
              <a:t> </a:t>
            </a:r>
            <a:r>
              <a:rPr lang="en-US" dirty="0" err="1"/>
              <a:t>saat</a:t>
            </a:r>
            <a:endParaRPr lang="en-US" dirty="0"/>
          </a:p>
          <a:p>
            <a:pPr algn="just"/>
            <a:endParaRPr lang="id-ID" dirty="0"/>
          </a:p>
        </p:txBody>
      </p:sp>
      <p:pic>
        <p:nvPicPr>
          <p:cNvPr id="1026"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42" y="2133487"/>
            <a:ext cx="3450811" cy="192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9048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Ragam </a:t>
            </a:r>
            <a:r>
              <a:rPr lang="id-ID" dirty="0" smtClean="0"/>
              <a:t>Dialog (Contd 1)</a:t>
            </a:r>
            <a:endParaRPr lang="id-ID" dirty="0"/>
          </a:p>
        </p:txBody>
      </p:sp>
      <p:sp>
        <p:nvSpPr>
          <p:cNvPr id="3" name="Content Placeholder 2"/>
          <p:cNvSpPr>
            <a:spLocks noGrp="1"/>
          </p:cNvSpPr>
          <p:nvPr>
            <p:ph idx="1"/>
          </p:nvPr>
        </p:nvSpPr>
        <p:spPr/>
        <p:txBody>
          <a:bodyPr>
            <a:normAutofit lnSpcReduction="10000"/>
          </a:bodyPr>
          <a:lstStyle/>
          <a:p>
            <a:pPr algn="just"/>
            <a:r>
              <a:rPr lang="en-US" sz="2400" b="1" dirty="0" err="1"/>
              <a:t>Inisiatif</a:t>
            </a:r>
            <a:endParaRPr lang="en-US" sz="2400" b="1" dirty="0"/>
          </a:p>
          <a:p>
            <a:pPr lvl="1" algn="just"/>
            <a:r>
              <a:rPr lang="en-US" sz="2000" dirty="0" err="1"/>
              <a:t>Inisiatif</a:t>
            </a:r>
            <a:r>
              <a:rPr lang="en-US" sz="2000" dirty="0"/>
              <a:t> </a:t>
            </a:r>
            <a:r>
              <a:rPr lang="en-US" sz="2000" dirty="0" err="1"/>
              <a:t>oleh</a:t>
            </a:r>
            <a:r>
              <a:rPr lang="en-US" sz="2000" dirty="0"/>
              <a:t> </a:t>
            </a:r>
            <a:r>
              <a:rPr lang="en-US" sz="2000" dirty="0" err="1"/>
              <a:t>komputer</a:t>
            </a:r>
            <a:r>
              <a:rPr lang="en-US" sz="2000" dirty="0"/>
              <a:t>; user </a:t>
            </a:r>
            <a:r>
              <a:rPr lang="en-US" sz="2000" dirty="0" err="1"/>
              <a:t>memberikan</a:t>
            </a:r>
            <a:r>
              <a:rPr lang="en-US" sz="2000" dirty="0"/>
              <a:t> </a:t>
            </a:r>
            <a:r>
              <a:rPr lang="en-US" sz="2000" dirty="0" err="1"/>
              <a:t>tanggapan</a:t>
            </a:r>
            <a:r>
              <a:rPr lang="en-US" sz="2000" dirty="0"/>
              <a:t> </a:t>
            </a:r>
            <a:r>
              <a:rPr lang="en-US" sz="2000" dirty="0" err="1"/>
              <a:t>atas</a:t>
            </a:r>
            <a:r>
              <a:rPr lang="en-US" sz="2000" dirty="0"/>
              <a:t> </a:t>
            </a:r>
            <a:r>
              <a:rPr lang="en-US" sz="2000" i="1" dirty="0"/>
              <a:t>prompt</a:t>
            </a:r>
            <a:r>
              <a:rPr lang="en-US" sz="2000" dirty="0"/>
              <a:t> yang </a:t>
            </a:r>
            <a:r>
              <a:rPr lang="en-US" sz="2000" dirty="0" err="1"/>
              <a:t>diberikan</a:t>
            </a:r>
            <a:r>
              <a:rPr lang="en-US" sz="2000" dirty="0"/>
              <a:t> </a:t>
            </a:r>
            <a:r>
              <a:rPr lang="en-US" sz="2000" dirty="0" err="1"/>
              <a:t>oleh</a:t>
            </a:r>
            <a:r>
              <a:rPr lang="en-US" sz="2000" dirty="0"/>
              <a:t> </a:t>
            </a:r>
            <a:r>
              <a:rPr lang="en-US" sz="2000" dirty="0" err="1"/>
              <a:t>komputer</a:t>
            </a:r>
            <a:endParaRPr lang="en-US" sz="2000" dirty="0"/>
          </a:p>
          <a:p>
            <a:pPr lvl="1" algn="just"/>
            <a:r>
              <a:rPr lang="en-US" sz="2000" dirty="0" err="1"/>
              <a:t>Inisiatif</a:t>
            </a:r>
            <a:r>
              <a:rPr lang="en-US" sz="2000" dirty="0"/>
              <a:t> </a:t>
            </a:r>
            <a:r>
              <a:rPr lang="en-US" sz="2000" dirty="0" err="1"/>
              <a:t>oleh</a:t>
            </a:r>
            <a:r>
              <a:rPr lang="en-US" sz="2000" dirty="0"/>
              <a:t> user; user </a:t>
            </a:r>
            <a:r>
              <a:rPr lang="en-US" sz="2000" dirty="0" err="1"/>
              <a:t>mempunyai</a:t>
            </a:r>
            <a:r>
              <a:rPr lang="en-US" sz="2000" dirty="0"/>
              <a:t> </a:t>
            </a:r>
            <a:r>
              <a:rPr lang="en-US" sz="2000" dirty="0" err="1"/>
              <a:t>sifat</a:t>
            </a:r>
            <a:r>
              <a:rPr lang="en-US" sz="2000" dirty="0"/>
              <a:t> </a:t>
            </a:r>
            <a:r>
              <a:rPr lang="en-US" sz="2000" dirty="0" err="1"/>
              <a:t>keterbukaan</a:t>
            </a:r>
            <a:r>
              <a:rPr lang="en-US" sz="2000" dirty="0"/>
              <a:t> yang </a:t>
            </a:r>
            <a:r>
              <a:rPr lang="en-US" sz="2000" dirty="0" err="1"/>
              <a:t>luas</a:t>
            </a:r>
            <a:r>
              <a:rPr lang="en-US" sz="2000" dirty="0"/>
              <a:t> </a:t>
            </a:r>
            <a:r>
              <a:rPr lang="en-US" sz="2000" dirty="0" err="1"/>
              <a:t>dalam</a:t>
            </a:r>
            <a:r>
              <a:rPr lang="en-US" sz="2000" dirty="0"/>
              <a:t> </a:t>
            </a:r>
            <a:r>
              <a:rPr lang="en-US" sz="2000" dirty="0" err="1"/>
              <a:t>artian</a:t>
            </a:r>
            <a:r>
              <a:rPr lang="en-US" sz="2000" dirty="0"/>
              <a:t> user </a:t>
            </a:r>
            <a:r>
              <a:rPr lang="en-US" sz="2000" dirty="0" err="1"/>
              <a:t>diharapkan</a:t>
            </a:r>
            <a:r>
              <a:rPr lang="en-US" sz="2000" dirty="0"/>
              <a:t> agar </a:t>
            </a:r>
            <a:r>
              <a:rPr lang="en-US" sz="2000" dirty="0" err="1"/>
              <a:t>dapat</a:t>
            </a:r>
            <a:r>
              <a:rPr lang="en-US" sz="2000" dirty="0"/>
              <a:t> </a:t>
            </a:r>
            <a:r>
              <a:rPr lang="en-US" sz="2000" dirty="0" err="1"/>
              <a:t>memahami</a:t>
            </a:r>
            <a:r>
              <a:rPr lang="en-US" sz="2000" dirty="0"/>
              <a:t> </a:t>
            </a:r>
            <a:r>
              <a:rPr lang="en-US" sz="2000" dirty="0" err="1"/>
              <a:t>sekumpulan</a:t>
            </a:r>
            <a:r>
              <a:rPr lang="en-US" sz="2000" dirty="0"/>
              <a:t> </a:t>
            </a:r>
            <a:r>
              <a:rPr lang="en-US" sz="2000" dirty="0" err="1"/>
              <a:t>perintah</a:t>
            </a:r>
            <a:r>
              <a:rPr lang="en-US" sz="2000" dirty="0"/>
              <a:t> yang </a:t>
            </a:r>
            <a:r>
              <a:rPr lang="en-US" sz="2000" dirty="0" err="1"/>
              <a:t>harus</a:t>
            </a:r>
            <a:r>
              <a:rPr lang="en-US" sz="2000" dirty="0"/>
              <a:t> </a:t>
            </a:r>
            <a:r>
              <a:rPr lang="en-US" sz="2000" dirty="0" err="1"/>
              <a:t>ditulis</a:t>
            </a:r>
            <a:r>
              <a:rPr lang="en-US" sz="2000" dirty="0"/>
              <a:t> </a:t>
            </a:r>
            <a:r>
              <a:rPr lang="en-US" sz="2000" dirty="0" err="1"/>
              <a:t>menurut</a:t>
            </a:r>
            <a:r>
              <a:rPr lang="en-US" sz="2000" dirty="0"/>
              <a:t> </a:t>
            </a:r>
            <a:r>
              <a:rPr lang="en-US" sz="2000" dirty="0" err="1"/>
              <a:t>aturan</a:t>
            </a:r>
            <a:r>
              <a:rPr lang="en-US" sz="2000" dirty="0"/>
              <a:t> (</a:t>
            </a:r>
            <a:r>
              <a:rPr lang="en-US" sz="2000" dirty="0" err="1"/>
              <a:t>sintaks</a:t>
            </a:r>
            <a:r>
              <a:rPr lang="en-US" sz="2000" dirty="0"/>
              <a:t>) </a:t>
            </a:r>
            <a:r>
              <a:rPr lang="en-US" sz="2000" dirty="0" err="1"/>
              <a:t>tertentu</a:t>
            </a:r>
            <a:endParaRPr lang="en-US" sz="2000" dirty="0"/>
          </a:p>
          <a:p>
            <a:pPr algn="just"/>
            <a:r>
              <a:rPr lang="en-US" sz="2400" b="1" dirty="0" err="1" smtClean="0"/>
              <a:t>Keluwesan</a:t>
            </a:r>
            <a:endParaRPr lang="en-US" sz="2400" b="1" dirty="0"/>
          </a:p>
          <a:p>
            <a:pPr lvl="1" algn="just"/>
            <a:r>
              <a:rPr lang="en-US" sz="2000" dirty="0" err="1"/>
              <a:t>Tidak</a:t>
            </a:r>
            <a:r>
              <a:rPr lang="en-US" sz="2000" dirty="0"/>
              <a:t> </a:t>
            </a:r>
            <a:r>
              <a:rPr lang="en-US" sz="2000" dirty="0" err="1"/>
              <a:t>hanya</a:t>
            </a:r>
            <a:r>
              <a:rPr lang="en-US" sz="2000" dirty="0"/>
              <a:t> </a:t>
            </a:r>
            <a:r>
              <a:rPr lang="en-US" sz="2000" dirty="0" err="1"/>
              <a:t>dilihat</a:t>
            </a:r>
            <a:r>
              <a:rPr lang="en-US" sz="2000" dirty="0"/>
              <a:t> </a:t>
            </a:r>
            <a:r>
              <a:rPr lang="en-US" sz="2000" dirty="0" err="1"/>
              <a:t>dari</a:t>
            </a:r>
            <a:r>
              <a:rPr lang="en-US" sz="2000" dirty="0"/>
              <a:t> </a:t>
            </a:r>
            <a:r>
              <a:rPr lang="en-US" sz="2000" dirty="0" err="1"/>
              <a:t>kemampuan</a:t>
            </a:r>
            <a:r>
              <a:rPr lang="en-US" sz="2000" dirty="0"/>
              <a:t> </a:t>
            </a:r>
            <a:r>
              <a:rPr lang="en-US" sz="2000" dirty="0" err="1"/>
              <a:t>sistem</a:t>
            </a:r>
            <a:r>
              <a:rPr lang="en-US" sz="2000" dirty="0"/>
              <a:t> </a:t>
            </a:r>
            <a:r>
              <a:rPr lang="en-US" sz="2000" dirty="0" err="1"/>
              <a:t>menyediakan</a:t>
            </a:r>
            <a:r>
              <a:rPr lang="en-US" sz="2000" dirty="0"/>
              <a:t> </a:t>
            </a:r>
            <a:r>
              <a:rPr lang="en-US" sz="2000" dirty="0" err="1"/>
              <a:t>sejumlah</a:t>
            </a:r>
            <a:r>
              <a:rPr lang="en-US" sz="2000" dirty="0"/>
              <a:t> </a:t>
            </a:r>
            <a:r>
              <a:rPr lang="en-US" sz="2000" dirty="0" err="1"/>
              <a:t>perintah-perintah</a:t>
            </a:r>
            <a:r>
              <a:rPr lang="en-US" sz="2000" dirty="0"/>
              <a:t> yang </a:t>
            </a:r>
            <a:r>
              <a:rPr lang="en-US" sz="2000" dirty="0" err="1"/>
              <a:t>memberikan</a:t>
            </a:r>
            <a:r>
              <a:rPr lang="en-US" sz="2000" dirty="0"/>
              <a:t> </a:t>
            </a:r>
            <a:r>
              <a:rPr lang="en-US" sz="2000" dirty="0" err="1"/>
              <a:t>hasil</a:t>
            </a:r>
            <a:r>
              <a:rPr lang="en-US" sz="2000" dirty="0"/>
              <a:t> </a:t>
            </a:r>
            <a:r>
              <a:rPr lang="en-US" sz="2000" dirty="0" err="1"/>
              <a:t>sama</a:t>
            </a:r>
            <a:r>
              <a:rPr lang="en-US" sz="2000" dirty="0"/>
              <a:t>, </a:t>
            </a:r>
            <a:r>
              <a:rPr lang="en-US" sz="2000" dirty="0" err="1"/>
              <a:t>tetapi</a:t>
            </a:r>
            <a:r>
              <a:rPr lang="en-US" sz="2000" dirty="0"/>
              <a:t> </a:t>
            </a:r>
            <a:r>
              <a:rPr lang="en-US" sz="2000" dirty="0" err="1"/>
              <a:t>bagaimana</a:t>
            </a:r>
            <a:r>
              <a:rPr lang="en-US" sz="2000" dirty="0"/>
              <a:t> </a:t>
            </a:r>
            <a:r>
              <a:rPr lang="en-US" sz="2000" dirty="0" err="1"/>
              <a:t>sistem</a:t>
            </a:r>
            <a:r>
              <a:rPr lang="en-US" sz="2000" dirty="0"/>
              <a:t> </a:t>
            </a:r>
            <a:r>
              <a:rPr lang="en-US" sz="2000" dirty="0" err="1"/>
              <a:t>dapat</a:t>
            </a:r>
            <a:r>
              <a:rPr lang="en-US" sz="2000" dirty="0"/>
              <a:t> </a:t>
            </a:r>
            <a:r>
              <a:rPr lang="en-US" sz="2000" dirty="0" err="1"/>
              <a:t>menyesuaikan</a:t>
            </a:r>
            <a:r>
              <a:rPr lang="en-US" sz="2000" dirty="0"/>
              <a:t> </a:t>
            </a:r>
            <a:r>
              <a:rPr lang="en-US" sz="2000" dirty="0" err="1"/>
              <a:t>diri</a:t>
            </a:r>
            <a:r>
              <a:rPr lang="en-US" sz="2000" dirty="0"/>
              <a:t> </a:t>
            </a:r>
            <a:r>
              <a:rPr lang="en-US" sz="2000" dirty="0" err="1"/>
              <a:t>dengan</a:t>
            </a:r>
            <a:r>
              <a:rPr lang="en-US" sz="2000" dirty="0"/>
              <a:t> </a:t>
            </a:r>
            <a:r>
              <a:rPr lang="en-US" sz="2000" dirty="0" err="1"/>
              <a:t>keinginan</a:t>
            </a:r>
            <a:r>
              <a:rPr lang="en-US" sz="2000" dirty="0"/>
              <a:t> </a:t>
            </a:r>
            <a:r>
              <a:rPr lang="en-US" sz="2000" dirty="0" err="1"/>
              <a:t>pengguna</a:t>
            </a:r>
            <a:r>
              <a:rPr lang="en-US" sz="2000" dirty="0"/>
              <a:t> </a:t>
            </a:r>
            <a:r>
              <a:rPr lang="en-US" sz="2000" dirty="0" err="1"/>
              <a:t>dan</a:t>
            </a:r>
            <a:r>
              <a:rPr lang="en-US" sz="2000" dirty="0"/>
              <a:t> </a:t>
            </a:r>
            <a:r>
              <a:rPr lang="en-US" sz="2000" dirty="0" err="1"/>
              <a:t>bukan</a:t>
            </a:r>
            <a:r>
              <a:rPr lang="en-US" sz="2000" dirty="0"/>
              <a:t> </a:t>
            </a:r>
            <a:r>
              <a:rPr lang="en-US" sz="2000" dirty="0" err="1"/>
              <a:t>sebaliknya</a:t>
            </a:r>
            <a:endParaRPr lang="en-US" sz="2000" dirty="0"/>
          </a:p>
          <a:p>
            <a:pPr algn="just"/>
            <a:r>
              <a:rPr lang="en-US" b="1" dirty="0" err="1"/>
              <a:t>Kompleksitas</a:t>
            </a:r>
            <a:endParaRPr lang="en-US" b="1" dirty="0"/>
          </a:p>
          <a:p>
            <a:pPr lvl="1" algn="just"/>
            <a:r>
              <a:rPr lang="en-US" sz="2100" dirty="0" err="1"/>
              <a:t>Keluwesan</a:t>
            </a:r>
            <a:r>
              <a:rPr lang="en-US" sz="2100" dirty="0"/>
              <a:t> </a:t>
            </a:r>
            <a:r>
              <a:rPr lang="en-US" sz="2100" dirty="0" err="1"/>
              <a:t>harus</a:t>
            </a:r>
            <a:r>
              <a:rPr lang="en-US" sz="2100" dirty="0"/>
              <a:t> </a:t>
            </a:r>
            <a:r>
              <a:rPr lang="en-US" sz="2100" dirty="0" err="1"/>
              <a:t>dibayar</a:t>
            </a:r>
            <a:r>
              <a:rPr lang="en-US" sz="2100" dirty="0"/>
              <a:t> </a:t>
            </a:r>
            <a:r>
              <a:rPr lang="en-US" sz="2100" dirty="0" err="1"/>
              <a:t>dengan</a:t>
            </a:r>
            <a:r>
              <a:rPr lang="en-US" sz="2100" dirty="0"/>
              <a:t> </a:t>
            </a:r>
            <a:r>
              <a:rPr lang="en-US" sz="2100" dirty="0" err="1"/>
              <a:t>kompleksitas</a:t>
            </a:r>
            <a:r>
              <a:rPr lang="en-US" sz="2100" dirty="0"/>
              <a:t> </a:t>
            </a:r>
            <a:r>
              <a:rPr lang="en-US" sz="2100" dirty="0" err="1"/>
              <a:t>implementasi</a:t>
            </a:r>
            <a:r>
              <a:rPr lang="en-US" sz="2100" dirty="0"/>
              <a:t> yang </a:t>
            </a:r>
            <a:r>
              <a:rPr lang="en-US" sz="2100" dirty="0" err="1"/>
              <a:t>tinggi</a:t>
            </a:r>
            <a:r>
              <a:rPr lang="en-US" sz="2100" dirty="0"/>
              <a:t>, </a:t>
            </a:r>
            <a:r>
              <a:rPr lang="en-US" sz="2100" dirty="0" err="1"/>
              <a:t>oleh</a:t>
            </a:r>
            <a:r>
              <a:rPr lang="en-US" sz="2100" dirty="0"/>
              <a:t> </a:t>
            </a:r>
            <a:r>
              <a:rPr lang="en-US" sz="2100" dirty="0" err="1"/>
              <a:t>sebab</a:t>
            </a:r>
            <a:r>
              <a:rPr lang="en-US" sz="2100" dirty="0"/>
              <a:t> </a:t>
            </a:r>
            <a:r>
              <a:rPr lang="en-US" sz="2100" dirty="0" err="1"/>
              <a:t>itu</a:t>
            </a:r>
            <a:r>
              <a:rPr lang="en-US" sz="2100" dirty="0"/>
              <a:t> </a:t>
            </a:r>
            <a:r>
              <a:rPr lang="en-US" sz="2100" dirty="0" err="1"/>
              <a:t>perlu</a:t>
            </a:r>
            <a:r>
              <a:rPr lang="en-US" sz="2100" dirty="0"/>
              <a:t> </a:t>
            </a:r>
            <a:r>
              <a:rPr lang="en-US" sz="2100" dirty="0" err="1"/>
              <a:t>pembatasan</a:t>
            </a:r>
            <a:r>
              <a:rPr lang="en-US" sz="2100" dirty="0"/>
              <a:t> </a:t>
            </a:r>
            <a:r>
              <a:rPr lang="en-US" sz="2100" dirty="0" err="1"/>
              <a:t>kompleksitas</a:t>
            </a:r>
            <a:r>
              <a:rPr lang="en-US" sz="2100" dirty="0"/>
              <a:t> </a:t>
            </a:r>
            <a:r>
              <a:rPr lang="en-US" sz="2100" dirty="0" err="1"/>
              <a:t>dengan</a:t>
            </a:r>
            <a:r>
              <a:rPr lang="en-US" sz="2100" dirty="0"/>
              <a:t> </a:t>
            </a:r>
            <a:r>
              <a:rPr lang="en-US" sz="2100" dirty="0" err="1"/>
              <a:t>cara</a:t>
            </a:r>
            <a:r>
              <a:rPr lang="en-US" sz="2100" dirty="0"/>
              <a:t> TIDAK </a:t>
            </a:r>
            <a:r>
              <a:rPr lang="en-US" sz="2100" dirty="0" err="1"/>
              <a:t>membuat</a:t>
            </a:r>
            <a:r>
              <a:rPr lang="en-US" sz="2100" dirty="0"/>
              <a:t> </a:t>
            </a:r>
            <a:r>
              <a:rPr lang="en-US" sz="2100" dirty="0" err="1"/>
              <a:t>antarmuka</a:t>
            </a:r>
            <a:r>
              <a:rPr lang="en-US" sz="2100" dirty="0"/>
              <a:t> </a:t>
            </a:r>
            <a:r>
              <a:rPr lang="en-US" sz="2100" dirty="0" err="1"/>
              <a:t>lebih</a:t>
            </a:r>
            <a:r>
              <a:rPr lang="en-US" sz="2100" dirty="0"/>
              <a:t> </a:t>
            </a:r>
            <a:r>
              <a:rPr lang="en-US" sz="2100" dirty="0" err="1"/>
              <a:t>dari</a:t>
            </a:r>
            <a:r>
              <a:rPr lang="en-US" sz="2100" dirty="0"/>
              <a:t> yang </a:t>
            </a:r>
            <a:r>
              <a:rPr lang="en-US" sz="2100" dirty="0" err="1"/>
              <a:t>diperlukan</a:t>
            </a:r>
            <a:r>
              <a:rPr lang="en-US" sz="2100" dirty="0"/>
              <a:t> </a:t>
            </a:r>
            <a:r>
              <a:rPr lang="en-US" sz="2100" dirty="0" err="1"/>
              <a:t>karena</a:t>
            </a:r>
            <a:r>
              <a:rPr lang="en-US" sz="2100" dirty="0"/>
              <a:t> </a:t>
            </a:r>
            <a:r>
              <a:rPr lang="en-US" sz="2100" dirty="0" err="1"/>
              <a:t>tidak</a:t>
            </a:r>
            <a:r>
              <a:rPr lang="en-US" sz="2100" dirty="0"/>
              <a:t> </a:t>
            </a:r>
            <a:r>
              <a:rPr lang="en-US" sz="2100" dirty="0" err="1"/>
              <a:t>ada</a:t>
            </a:r>
            <a:r>
              <a:rPr lang="en-US" sz="2100" dirty="0"/>
              <a:t> </a:t>
            </a:r>
            <a:r>
              <a:rPr lang="en-US" sz="2100" dirty="0" err="1"/>
              <a:t>keuntungan</a:t>
            </a:r>
            <a:r>
              <a:rPr lang="en-US" sz="2100" dirty="0"/>
              <a:t> </a:t>
            </a:r>
            <a:r>
              <a:rPr lang="en-US" sz="2100" dirty="0" err="1"/>
              <a:t>darinya</a:t>
            </a:r>
            <a:endParaRPr lang="en-US" sz="2100" dirty="0"/>
          </a:p>
        </p:txBody>
      </p:sp>
    </p:spTree>
    <p:extLst>
      <p:ext uri="{BB962C8B-B14F-4D97-AF65-F5344CB8AC3E}">
        <p14:creationId xmlns:p14="http://schemas.microsoft.com/office/powerpoint/2010/main" val="37047109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Ragam Dialog (Contd </a:t>
            </a:r>
            <a:r>
              <a:rPr lang="id-ID" dirty="0" smtClean="0"/>
              <a:t>2)</a:t>
            </a:r>
            <a:endParaRPr lang="id-ID" dirty="0"/>
          </a:p>
        </p:txBody>
      </p:sp>
      <p:sp>
        <p:nvSpPr>
          <p:cNvPr id="3" name="Content Placeholder 2"/>
          <p:cNvSpPr>
            <a:spLocks noGrp="1"/>
          </p:cNvSpPr>
          <p:nvPr>
            <p:ph idx="1"/>
          </p:nvPr>
        </p:nvSpPr>
        <p:spPr/>
        <p:txBody>
          <a:bodyPr>
            <a:normAutofit/>
          </a:bodyPr>
          <a:lstStyle/>
          <a:p>
            <a:pPr algn="just"/>
            <a:r>
              <a:rPr lang="en-US" b="1" dirty="0" err="1" smtClean="0"/>
              <a:t>Kekuatan</a:t>
            </a:r>
            <a:endParaRPr lang="en-US" b="1" dirty="0" smtClean="0"/>
          </a:p>
          <a:p>
            <a:pPr lvl="1" algn="just"/>
            <a:r>
              <a:rPr lang="en-US" dirty="0" err="1" smtClean="0"/>
              <a:t>Didefinisikan</a:t>
            </a:r>
            <a:r>
              <a:rPr lang="en-US" dirty="0" smtClean="0"/>
              <a:t> </a:t>
            </a:r>
            <a:r>
              <a:rPr lang="en-US" dirty="0" err="1"/>
              <a:t>sebagai</a:t>
            </a:r>
            <a:r>
              <a:rPr lang="en-US" dirty="0"/>
              <a:t> </a:t>
            </a:r>
            <a:r>
              <a:rPr lang="en-US" dirty="0" err="1"/>
              <a:t>jumlah</a:t>
            </a:r>
            <a:r>
              <a:rPr lang="en-US" dirty="0"/>
              <a:t> </a:t>
            </a:r>
            <a:r>
              <a:rPr lang="en-US" dirty="0" err="1"/>
              <a:t>kerja</a:t>
            </a:r>
            <a:r>
              <a:rPr lang="en-US" dirty="0"/>
              <a:t> yang </a:t>
            </a:r>
            <a:r>
              <a:rPr lang="en-US" dirty="0" err="1"/>
              <a:t>dapat</a:t>
            </a:r>
            <a:r>
              <a:rPr lang="en-US" dirty="0"/>
              <a:t> </a:t>
            </a:r>
            <a:r>
              <a:rPr lang="en-US" dirty="0" err="1"/>
              <a:t>dilakukan</a:t>
            </a:r>
            <a:r>
              <a:rPr lang="en-US" dirty="0"/>
              <a:t> </a:t>
            </a:r>
            <a:r>
              <a:rPr lang="en-US" dirty="0" err="1"/>
              <a:t>oleh</a:t>
            </a:r>
            <a:r>
              <a:rPr lang="en-US" dirty="0"/>
              <a:t> </a:t>
            </a:r>
            <a:r>
              <a:rPr lang="en-US" dirty="0" err="1"/>
              <a:t>sistem</a:t>
            </a:r>
            <a:r>
              <a:rPr lang="en-US" dirty="0"/>
              <a:t> </a:t>
            </a:r>
            <a:r>
              <a:rPr lang="en-US" dirty="0" err="1"/>
              <a:t>untuk</a:t>
            </a:r>
            <a:r>
              <a:rPr lang="en-US" dirty="0"/>
              <a:t> </a:t>
            </a:r>
            <a:r>
              <a:rPr lang="en-US" dirty="0" err="1"/>
              <a:t>setiap</a:t>
            </a:r>
            <a:r>
              <a:rPr lang="en-US" dirty="0"/>
              <a:t> </a:t>
            </a:r>
            <a:r>
              <a:rPr lang="en-US" dirty="0" err="1"/>
              <a:t>perintah</a:t>
            </a:r>
            <a:r>
              <a:rPr lang="en-US" dirty="0"/>
              <a:t> yang </a:t>
            </a:r>
            <a:r>
              <a:rPr lang="en-US" dirty="0" err="1"/>
              <a:t>diberikan</a:t>
            </a:r>
            <a:r>
              <a:rPr lang="en-US" dirty="0"/>
              <a:t> </a:t>
            </a:r>
            <a:r>
              <a:rPr lang="en-US" dirty="0" err="1"/>
              <a:t>oleh</a:t>
            </a:r>
            <a:r>
              <a:rPr lang="en-US" dirty="0"/>
              <a:t> user. </a:t>
            </a:r>
            <a:r>
              <a:rPr lang="en-US" dirty="0" err="1"/>
              <a:t>Aspek</a:t>
            </a:r>
            <a:r>
              <a:rPr lang="en-US" dirty="0"/>
              <a:t> </a:t>
            </a:r>
            <a:r>
              <a:rPr lang="en-US" dirty="0" err="1"/>
              <a:t>ini</a:t>
            </a:r>
            <a:r>
              <a:rPr lang="en-US" dirty="0"/>
              <a:t> </a:t>
            </a:r>
            <a:r>
              <a:rPr lang="en-US" dirty="0" err="1"/>
              <a:t>dapat</a:t>
            </a:r>
            <a:r>
              <a:rPr lang="en-US" dirty="0"/>
              <a:t> </a:t>
            </a:r>
            <a:r>
              <a:rPr lang="en-US" dirty="0" err="1"/>
              <a:t>berbenturan</a:t>
            </a:r>
            <a:r>
              <a:rPr lang="en-US" dirty="0"/>
              <a:t> </a:t>
            </a:r>
            <a:r>
              <a:rPr lang="en-US" dirty="0" err="1"/>
              <a:t>dengan</a:t>
            </a:r>
            <a:r>
              <a:rPr lang="en-US" dirty="0"/>
              <a:t> </a:t>
            </a:r>
            <a:r>
              <a:rPr lang="en-US" dirty="0" err="1"/>
              <a:t>aspek</a:t>
            </a:r>
            <a:r>
              <a:rPr lang="en-US" dirty="0"/>
              <a:t> </a:t>
            </a:r>
            <a:r>
              <a:rPr lang="en-US" dirty="0" err="1"/>
              <a:t>keluwesan</a:t>
            </a:r>
            <a:r>
              <a:rPr lang="en-US" dirty="0"/>
              <a:t> </a:t>
            </a:r>
            <a:r>
              <a:rPr lang="en-US" dirty="0" err="1"/>
              <a:t>dan</a:t>
            </a:r>
            <a:r>
              <a:rPr lang="en-US" dirty="0"/>
              <a:t> </a:t>
            </a:r>
            <a:r>
              <a:rPr lang="en-US" dirty="0" err="1"/>
              <a:t>kompleksitas</a:t>
            </a:r>
            <a:endParaRPr lang="en-US" dirty="0"/>
          </a:p>
          <a:p>
            <a:pPr algn="just">
              <a:lnSpc>
                <a:spcPct val="80000"/>
              </a:lnSpc>
            </a:pPr>
            <a:r>
              <a:rPr lang="en-US" sz="2400" b="1" dirty="0" err="1"/>
              <a:t>Beban</a:t>
            </a:r>
            <a:r>
              <a:rPr lang="en-US" sz="2400" b="1" dirty="0"/>
              <a:t> </a:t>
            </a:r>
            <a:r>
              <a:rPr lang="en-US" sz="2400" b="1" dirty="0" err="1"/>
              <a:t>informasi</a:t>
            </a:r>
            <a:endParaRPr lang="en-US" sz="2400" b="1" dirty="0"/>
          </a:p>
          <a:p>
            <a:pPr lvl="1" algn="just">
              <a:lnSpc>
                <a:spcPct val="80000"/>
              </a:lnSpc>
            </a:pPr>
            <a:r>
              <a:rPr lang="en-US" sz="2000" dirty="0" err="1"/>
              <a:t>Penyampaian</a:t>
            </a:r>
            <a:r>
              <a:rPr lang="en-US" sz="2000" dirty="0"/>
              <a:t> </a:t>
            </a:r>
            <a:r>
              <a:rPr lang="en-US" sz="2000" dirty="0" err="1"/>
              <a:t>informasi</a:t>
            </a:r>
            <a:r>
              <a:rPr lang="en-US" sz="2000" dirty="0"/>
              <a:t> </a:t>
            </a:r>
            <a:r>
              <a:rPr lang="en-US" sz="2000" dirty="0" err="1"/>
              <a:t>dalam</a:t>
            </a:r>
            <a:r>
              <a:rPr lang="en-US" sz="2000" dirty="0"/>
              <a:t> dialog yang </a:t>
            </a:r>
            <a:r>
              <a:rPr lang="en-US" sz="2000" dirty="0" err="1"/>
              <a:t>sesuai</a:t>
            </a:r>
            <a:r>
              <a:rPr lang="en-US" sz="2000" dirty="0"/>
              <a:t> </a:t>
            </a:r>
            <a:r>
              <a:rPr lang="en-US" sz="2000" dirty="0" err="1"/>
              <a:t>dengan</a:t>
            </a:r>
            <a:r>
              <a:rPr lang="en-US" sz="2000" dirty="0"/>
              <a:t> </a:t>
            </a:r>
            <a:r>
              <a:rPr lang="en-US" sz="2000" dirty="0" err="1"/>
              <a:t>kebutuhan</a:t>
            </a:r>
            <a:r>
              <a:rPr lang="en-US" sz="2000" dirty="0"/>
              <a:t> </a:t>
            </a:r>
            <a:r>
              <a:rPr lang="en-US" sz="2000" dirty="0" err="1"/>
              <a:t>pengguna</a:t>
            </a:r>
            <a:endParaRPr lang="en-US" sz="2000" dirty="0"/>
          </a:p>
          <a:p>
            <a:pPr algn="just">
              <a:lnSpc>
                <a:spcPct val="80000"/>
              </a:lnSpc>
            </a:pPr>
            <a:r>
              <a:rPr lang="en-US" sz="2400" b="1" dirty="0" err="1"/>
              <a:t>Konsistensi</a:t>
            </a:r>
            <a:endParaRPr lang="en-US" sz="2400" b="1" dirty="0"/>
          </a:p>
          <a:p>
            <a:pPr lvl="1" algn="just">
              <a:lnSpc>
                <a:spcPct val="80000"/>
              </a:lnSpc>
            </a:pPr>
            <a:r>
              <a:rPr lang="en-US" sz="2000" dirty="0" err="1"/>
              <a:t>Suatu</a:t>
            </a:r>
            <a:r>
              <a:rPr lang="en-US" sz="2000" dirty="0"/>
              <a:t> </a:t>
            </a:r>
            <a:r>
              <a:rPr lang="en-US" sz="2000" dirty="0" err="1"/>
              <a:t>atribut</a:t>
            </a:r>
            <a:r>
              <a:rPr lang="en-US" sz="2000" dirty="0"/>
              <a:t> yang </a:t>
            </a:r>
            <a:r>
              <a:rPr lang="en-US" sz="2000" dirty="0" err="1"/>
              <a:t>dapat</a:t>
            </a:r>
            <a:r>
              <a:rPr lang="en-US" sz="2000" dirty="0"/>
              <a:t> </a:t>
            </a:r>
            <a:r>
              <a:rPr lang="en-US" sz="2000" dirty="0" err="1"/>
              <a:t>mendorong</a:t>
            </a:r>
            <a:r>
              <a:rPr lang="en-US" sz="2000" dirty="0"/>
              <a:t> user </a:t>
            </a:r>
            <a:r>
              <a:rPr lang="en-US" sz="2000" dirty="0" err="1"/>
              <a:t>mengembangkan</a:t>
            </a:r>
            <a:r>
              <a:rPr lang="en-US" sz="2000" dirty="0"/>
              <a:t> </a:t>
            </a:r>
            <a:r>
              <a:rPr lang="en-US" sz="2000" dirty="0" err="1"/>
              <a:t>mentalitas</a:t>
            </a:r>
            <a:r>
              <a:rPr lang="en-US" sz="2000" dirty="0"/>
              <a:t> </a:t>
            </a:r>
            <a:r>
              <a:rPr lang="en-US" sz="2000" dirty="0" err="1"/>
              <a:t>dengan</a:t>
            </a:r>
            <a:r>
              <a:rPr lang="en-US" sz="2000" dirty="0"/>
              <a:t> </a:t>
            </a:r>
            <a:r>
              <a:rPr lang="en-US" sz="2000" dirty="0" err="1"/>
              <a:t>cara</a:t>
            </a:r>
            <a:r>
              <a:rPr lang="en-US" sz="2000" dirty="0"/>
              <a:t> </a:t>
            </a:r>
            <a:r>
              <a:rPr lang="en-US" sz="2000" dirty="0" err="1"/>
              <a:t>memberikan</a:t>
            </a:r>
            <a:r>
              <a:rPr lang="en-US" sz="2000" dirty="0"/>
              <a:t> </a:t>
            </a:r>
            <a:r>
              <a:rPr lang="en-US" sz="2000" dirty="0" err="1"/>
              <a:t>semacam</a:t>
            </a:r>
            <a:r>
              <a:rPr lang="en-US" sz="2000" dirty="0"/>
              <a:t> </a:t>
            </a:r>
            <a:r>
              <a:rPr lang="en-US" sz="2000" dirty="0" err="1"/>
              <a:t>petunjuk</a:t>
            </a:r>
            <a:r>
              <a:rPr lang="en-US" sz="2000" dirty="0"/>
              <a:t> </a:t>
            </a:r>
            <a:r>
              <a:rPr lang="en-US" sz="2000" dirty="0" err="1"/>
              <a:t>untuk</a:t>
            </a:r>
            <a:r>
              <a:rPr lang="en-US" sz="2000" dirty="0"/>
              <a:t> </a:t>
            </a:r>
            <a:r>
              <a:rPr lang="en-US" sz="2000" dirty="0" err="1"/>
              <a:t>mengeksplorasi</a:t>
            </a:r>
            <a:r>
              <a:rPr lang="en-US" sz="2000" dirty="0"/>
              <a:t> </a:t>
            </a:r>
            <a:r>
              <a:rPr lang="en-US" sz="2000" dirty="0" err="1"/>
              <a:t>pengetahuan</a:t>
            </a:r>
            <a:r>
              <a:rPr lang="en-US" sz="2000" dirty="0"/>
              <a:t> </a:t>
            </a:r>
            <a:r>
              <a:rPr lang="en-US" sz="2000" dirty="0" err="1"/>
              <a:t>tentang</a:t>
            </a:r>
            <a:r>
              <a:rPr lang="en-US" sz="2000" dirty="0"/>
              <a:t> </a:t>
            </a:r>
            <a:r>
              <a:rPr lang="en-US" sz="2000" dirty="0" err="1"/>
              <a:t>pemahaman</a:t>
            </a:r>
            <a:r>
              <a:rPr lang="en-US" sz="2000" dirty="0"/>
              <a:t> </a:t>
            </a:r>
            <a:r>
              <a:rPr lang="en-US" sz="2000" dirty="0" err="1"/>
              <a:t>perintah-perintah</a:t>
            </a:r>
            <a:r>
              <a:rPr lang="en-US" sz="2000" dirty="0"/>
              <a:t> </a:t>
            </a:r>
            <a:r>
              <a:rPr lang="en-US" sz="2000" dirty="0" err="1"/>
              <a:t>baru</a:t>
            </a:r>
            <a:r>
              <a:rPr lang="en-US" sz="2000" dirty="0"/>
              <a:t> </a:t>
            </a:r>
            <a:r>
              <a:rPr lang="en-US" sz="2000" dirty="0" err="1"/>
              <a:t>dengan</a:t>
            </a:r>
            <a:r>
              <a:rPr lang="en-US" sz="2000" dirty="0"/>
              <a:t> </a:t>
            </a:r>
            <a:r>
              <a:rPr lang="en-US" sz="2000" dirty="0" err="1"/>
              <a:t>opsion</a:t>
            </a:r>
            <a:r>
              <a:rPr lang="en-US" sz="2000" dirty="0"/>
              <a:t> yang </a:t>
            </a:r>
            <a:r>
              <a:rPr lang="en-US" sz="2000" dirty="0" err="1"/>
              <a:t>sudah</a:t>
            </a:r>
            <a:r>
              <a:rPr lang="en-US" sz="2000" dirty="0"/>
              <a:t> </a:t>
            </a:r>
            <a:r>
              <a:rPr lang="en-US" sz="2000" dirty="0" err="1" smtClean="0"/>
              <a:t>ada</a:t>
            </a:r>
            <a:endParaRPr lang="en-US" sz="2000" dirty="0"/>
          </a:p>
        </p:txBody>
      </p:sp>
    </p:spTree>
    <p:extLst>
      <p:ext uri="{BB962C8B-B14F-4D97-AF65-F5344CB8AC3E}">
        <p14:creationId xmlns:p14="http://schemas.microsoft.com/office/powerpoint/2010/main" val="24122197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Ragam Dialog (Contd </a:t>
            </a:r>
            <a:r>
              <a:rPr lang="id-ID" dirty="0" smtClean="0"/>
              <a:t>3)</a:t>
            </a:r>
            <a:endParaRPr lang="id-ID" dirty="0"/>
          </a:p>
        </p:txBody>
      </p:sp>
      <p:sp>
        <p:nvSpPr>
          <p:cNvPr id="3" name="Content Placeholder 2"/>
          <p:cNvSpPr>
            <a:spLocks noGrp="1"/>
          </p:cNvSpPr>
          <p:nvPr>
            <p:ph idx="1"/>
          </p:nvPr>
        </p:nvSpPr>
        <p:spPr/>
        <p:txBody>
          <a:bodyPr>
            <a:normAutofit/>
          </a:bodyPr>
          <a:lstStyle/>
          <a:p>
            <a:pPr algn="just">
              <a:lnSpc>
                <a:spcPct val="80000"/>
              </a:lnSpc>
            </a:pPr>
            <a:r>
              <a:rPr lang="en-US" sz="2400" b="1" dirty="0" err="1" smtClean="0"/>
              <a:t>Umpan</a:t>
            </a:r>
            <a:r>
              <a:rPr lang="en-US" sz="2400" b="1" dirty="0" smtClean="0"/>
              <a:t> </a:t>
            </a:r>
            <a:r>
              <a:rPr lang="en-US" sz="2400" b="1" dirty="0" err="1"/>
              <a:t>balik</a:t>
            </a:r>
            <a:endParaRPr lang="en-US" sz="2400" b="1" dirty="0"/>
          </a:p>
          <a:p>
            <a:pPr lvl="1" algn="just">
              <a:lnSpc>
                <a:spcPct val="80000"/>
              </a:lnSpc>
            </a:pPr>
            <a:r>
              <a:rPr lang="en-US" sz="2000" dirty="0" err="1"/>
              <a:t>Kemampuan</a:t>
            </a:r>
            <a:r>
              <a:rPr lang="en-US" sz="2000" dirty="0"/>
              <a:t> </a:t>
            </a:r>
            <a:r>
              <a:rPr lang="en-US" sz="2000" dirty="0" err="1"/>
              <a:t>untuk</a:t>
            </a:r>
            <a:r>
              <a:rPr lang="en-US" sz="2000" dirty="0"/>
              <a:t> </a:t>
            </a:r>
            <a:r>
              <a:rPr lang="en-US" sz="2000" dirty="0" err="1"/>
              <a:t>memberikan</a:t>
            </a:r>
            <a:r>
              <a:rPr lang="en-US" sz="2000" dirty="0"/>
              <a:t> </a:t>
            </a:r>
            <a:r>
              <a:rPr lang="en-US" sz="2000" dirty="0" err="1"/>
              <a:t>informasi</a:t>
            </a:r>
            <a:r>
              <a:rPr lang="en-US" sz="2000" dirty="0"/>
              <a:t> </a:t>
            </a:r>
            <a:r>
              <a:rPr lang="en-US" sz="2000" dirty="0" err="1"/>
              <a:t>kepada</a:t>
            </a:r>
            <a:r>
              <a:rPr lang="en-US" sz="2000" dirty="0"/>
              <a:t> user </a:t>
            </a:r>
            <a:r>
              <a:rPr lang="en-US" sz="2000" dirty="0" err="1"/>
              <a:t>tentang</a:t>
            </a:r>
            <a:r>
              <a:rPr lang="en-US" sz="2000" dirty="0"/>
              <a:t> proses yang </a:t>
            </a:r>
            <a:r>
              <a:rPr lang="en-US" sz="2000" dirty="0" err="1"/>
              <a:t>sedang</a:t>
            </a:r>
            <a:r>
              <a:rPr lang="en-US" sz="2000" dirty="0"/>
              <a:t> </a:t>
            </a:r>
            <a:r>
              <a:rPr lang="en-US" sz="2000" dirty="0" err="1"/>
              <a:t>berjalan</a:t>
            </a:r>
            <a:r>
              <a:rPr lang="en-US" sz="2000" dirty="0"/>
              <a:t> </a:t>
            </a:r>
            <a:r>
              <a:rPr lang="en-US" sz="2000" dirty="0" err="1"/>
              <a:t>akibat</a:t>
            </a:r>
            <a:r>
              <a:rPr lang="en-US" sz="2000" dirty="0"/>
              <a:t> </a:t>
            </a:r>
            <a:r>
              <a:rPr lang="en-US" sz="2000" dirty="0" err="1"/>
              <a:t>adanya</a:t>
            </a:r>
            <a:r>
              <a:rPr lang="en-US" sz="2000" dirty="0"/>
              <a:t> </a:t>
            </a:r>
            <a:r>
              <a:rPr lang="en-US" sz="2000" dirty="0" err="1"/>
              <a:t>masukan</a:t>
            </a:r>
            <a:r>
              <a:rPr lang="en-US" sz="2000" dirty="0"/>
              <a:t> yang </a:t>
            </a:r>
            <a:r>
              <a:rPr lang="en-US" sz="2000" dirty="0" err="1"/>
              <a:t>dilakukan</a:t>
            </a:r>
            <a:r>
              <a:rPr lang="en-US" sz="2000" dirty="0"/>
              <a:t> </a:t>
            </a:r>
            <a:r>
              <a:rPr lang="en-US" sz="2000" dirty="0" err="1"/>
              <a:t>oleh</a:t>
            </a:r>
            <a:r>
              <a:rPr lang="en-US" sz="2000" dirty="0"/>
              <a:t> </a:t>
            </a:r>
            <a:r>
              <a:rPr lang="en-US" sz="2000" dirty="0" smtClean="0"/>
              <a:t>user</a:t>
            </a:r>
            <a:endParaRPr lang="id-ID" sz="2000" dirty="0" smtClean="0"/>
          </a:p>
          <a:p>
            <a:pPr algn="just">
              <a:lnSpc>
                <a:spcPct val="80000"/>
              </a:lnSpc>
            </a:pPr>
            <a:r>
              <a:rPr lang="en-US" b="1" dirty="0" err="1" smtClean="0"/>
              <a:t>Observabilitas</a:t>
            </a:r>
            <a:endParaRPr lang="en-US" b="1" dirty="0"/>
          </a:p>
          <a:p>
            <a:pPr lvl="1" algn="just">
              <a:lnSpc>
                <a:spcPct val="80000"/>
              </a:lnSpc>
            </a:pPr>
            <a:r>
              <a:rPr lang="en-US" dirty="0" err="1"/>
              <a:t>Sistem</a:t>
            </a:r>
            <a:r>
              <a:rPr lang="en-US" dirty="0"/>
              <a:t> </a:t>
            </a:r>
            <a:r>
              <a:rPr lang="en-US" dirty="0" err="1"/>
              <a:t>dapat</a:t>
            </a:r>
            <a:r>
              <a:rPr lang="en-US" dirty="0"/>
              <a:t> </a:t>
            </a:r>
            <a:r>
              <a:rPr lang="en-US" dirty="0" err="1"/>
              <a:t>berfungsi</a:t>
            </a:r>
            <a:r>
              <a:rPr lang="en-US" dirty="0"/>
              <a:t> </a:t>
            </a:r>
            <a:r>
              <a:rPr lang="en-US" dirty="0" err="1"/>
              <a:t>secara</a:t>
            </a:r>
            <a:r>
              <a:rPr lang="en-US" dirty="0"/>
              <a:t> </a:t>
            </a:r>
            <a:r>
              <a:rPr lang="en-US" dirty="0" err="1"/>
              <a:t>benar</a:t>
            </a:r>
            <a:r>
              <a:rPr lang="en-US" dirty="0"/>
              <a:t> </a:t>
            </a:r>
            <a:r>
              <a:rPr lang="en-US" dirty="0" err="1"/>
              <a:t>namun</a:t>
            </a:r>
            <a:r>
              <a:rPr lang="en-US" dirty="0"/>
              <a:t> </a:t>
            </a:r>
            <a:r>
              <a:rPr lang="en-US" dirty="0" err="1"/>
              <a:t>nampak</a:t>
            </a:r>
            <a:r>
              <a:rPr lang="en-US" dirty="0"/>
              <a:t> </a:t>
            </a:r>
            <a:r>
              <a:rPr lang="en-US" dirty="0" err="1"/>
              <a:t>sederhana</a:t>
            </a:r>
            <a:r>
              <a:rPr lang="en-US" dirty="0"/>
              <a:t> </a:t>
            </a:r>
            <a:r>
              <a:rPr lang="en-US" dirty="0" err="1"/>
              <a:t>bagi</a:t>
            </a:r>
            <a:r>
              <a:rPr lang="en-US" dirty="0"/>
              <a:t> </a:t>
            </a:r>
            <a:r>
              <a:rPr lang="en-US" dirty="0" smtClean="0"/>
              <a:t>user</a:t>
            </a:r>
            <a:endParaRPr lang="en-US" dirty="0"/>
          </a:p>
          <a:p>
            <a:pPr algn="just">
              <a:lnSpc>
                <a:spcPct val="80000"/>
              </a:lnSpc>
            </a:pPr>
            <a:r>
              <a:rPr lang="en-US" b="1" dirty="0" err="1"/>
              <a:t>Kontrolabilitas</a:t>
            </a:r>
            <a:endParaRPr lang="en-US" b="1" dirty="0"/>
          </a:p>
          <a:p>
            <a:pPr lvl="1" algn="just">
              <a:lnSpc>
                <a:spcPct val="80000"/>
              </a:lnSpc>
            </a:pPr>
            <a:r>
              <a:rPr lang="en-US" dirty="0" err="1"/>
              <a:t>Sistem</a:t>
            </a:r>
            <a:r>
              <a:rPr lang="en-US" dirty="0"/>
              <a:t> yang </a:t>
            </a:r>
            <a:r>
              <a:rPr lang="en-US" dirty="0" err="1"/>
              <a:t>selalu</a:t>
            </a:r>
            <a:r>
              <a:rPr lang="en-US" dirty="0"/>
              <a:t> </a:t>
            </a:r>
            <a:r>
              <a:rPr lang="en-US" dirty="0" err="1"/>
              <a:t>dalam</a:t>
            </a:r>
            <a:r>
              <a:rPr lang="en-US" dirty="0"/>
              <a:t> </a:t>
            </a:r>
            <a:r>
              <a:rPr lang="en-US" dirty="0" err="1"/>
              <a:t>kontrol</a:t>
            </a:r>
            <a:r>
              <a:rPr lang="en-US" dirty="0"/>
              <a:t> user. Dialog yang </a:t>
            </a:r>
            <a:r>
              <a:rPr lang="en-US" dirty="0" err="1"/>
              <a:t>memiliki</a:t>
            </a:r>
            <a:r>
              <a:rPr lang="en-US" dirty="0"/>
              <a:t> </a:t>
            </a:r>
            <a:r>
              <a:rPr lang="en-US" dirty="0" err="1"/>
              <a:t>sifat</a:t>
            </a:r>
            <a:r>
              <a:rPr lang="en-US" dirty="0"/>
              <a:t> </a:t>
            </a:r>
            <a:r>
              <a:rPr lang="en-US" dirty="0" err="1"/>
              <a:t>ini</a:t>
            </a:r>
            <a:r>
              <a:rPr lang="en-US" dirty="0"/>
              <a:t> </a:t>
            </a:r>
            <a:r>
              <a:rPr lang="en-US" dirty="0" err="1"/>
              <a:t>harus</a:t>
            </a:r>
            <a:r>
              <a:rPr lang="en-US" dirty="0"/>
              <a:t> </a:t>
            </a:r>
            <a:r>
              <a:rPr lang="en-US" dirty="0" err="1"/>
              <a:t>memungkinkan</a:t>
            </a:r>
            <a:r>
              <a:rPr lang="en-US" dirty="0"/>
              <a:t> user agar </a:t>
            </a:r>
            <a:r>
              <a:rPr lang="en-US" dirty="0" err="1"/>
              <a:t>dapat</a:t>
            </a:r>
            <a:r>
              <a:rPr lang="en-US" dirty="0"/>
              <a:t> </a:t>
            </a:r>
            <a:r>
              <a:rPr lang="en-US" dirty="0" err="1"/>
              <a:t>menentukan</a:t>
            </a:r>
            <a:r>
              <a:rPr lang="en-US" dirty="0"/>
              <a:t>:</a:t>
            </a:r>
          </a:p>
          <a:p>
            <a:pPr lvl="2" algn="just">
              <a:lnSpc>
                <a:spcPct val="80000"/>
              </a:lnSpc>
            </a:pPr>
            <a:r>
              <a:rPr lang="en-US" dirty="0" err="1"/>
              <a:t>Dimana</a:t>
            </a:r>
            <a:r>
              <a:rPr lang="en-US" dirty="0"/>
              <a:t> </a:t>
            </a:r>
            <a:r>
              <a:rPr lang="en-US" dirty="0" err="1"/>
              <a:t>sebelumnya</a:t>
            </a:r>
            <a:r>
              <a:rPr lang="en-US" dirty="0"/>
              <a:t> </a:t>
            </a:r>
            <a:r>
              <a:rPr lang="en-US" dirty="0" err="1"/>
              <a:t>ia</a:t>
            </a:r>
            <a:r>
              <a:rPr lang="en-US" dirty="0"/>
              <a:t> </a:t>
            </a:r>
            <a:r>
              <a:rPr lang="en-US" dirty="0" err="1"/>
              <a:t>berada</a:t>
            </a:r>
            <a:endParaRPr lang="en-US" dirty="0"/>
          </a:p>
          <a:p>
            <a:pPr lvl="2" algn="just">
              <a:lnSpc>
                <a:spcPct val="80000"/>
              </a:lnSpc>
            </a:pPr>
            <a:r>
              <a:rPr lang="en-US" dirty="0" err="1"/>
              <a:t>Dimana</a:t>
            </a:r>
            <a:r>
              <a:rPr lang="en-US" dirty="0"/>
              <a:t> </a:t>
            </a:r>
            <a:r>
              <a:rPr lang="en-US" dirty="0" err="1"/>
              <a:t>sekarang</a:t>
            </a:r>
            <a:r>
              <a:rPr lang="en-US" dirty="0"/>
              <a:t> </a:t>
            </a:r>
            <a:r>
              <a:rPr lang="en-US" dirty="0" err="1"/>
              <a:t>ia</a:t>
            </a:r>
            <a:r>
              <a:rPr lang="en-US" dirty="0"/>
              <a:t> </a:t>
            </a:r>
            <a:r>
              <a:rPr lang="en-US" dirty="0" err="1"/>
              <a:t>berada</a:t>
            </a:r>
            <a:endParaRPr lang="en-US" dirty="0"/>
          </a:p>
          <a:p>
            <a:pPr lvl="2" algn="just">
              <a:lnSpc>
                <a:spcPct val="80000"/>
              </a:lnSpc>
            </a:pPr>
            <a:r>
              <a:rPr lang="en-US" dirty="0" err="1"/>
              <a:t>Kemana</a:t>
            </a:r>
            <a:r>
              <a:rPr lang="en-US" dirty="0"/>
              <a:t> </a:t>
            </a:r>
            <a:r>
              <a:rPr lang="en-US" dirty="0" err="1"/>
              <a:t>ia</a:t>
            </a:r>
            <a:r>
              <a:rPr lang="en-US" dirty="0"/>
              <a:t> </a:t>
            </a:r>
            <a:r>
              <a:rPr lang="en-US" dirty="0" err="1"/>
              <a:t>dapat</a:t>
            </a:r>
            <a:r>
              <a:rPr lang="en-US" dirty="0"/>
              <a:t> </a:t>
            </a:r>
            <a:r>
              <a:rPr lang="en-US" dirty="0" err="1"/>
              <a:t>pergi</a:t>
            </a:r>
            <a:endParaRPr lang="en-US" dirty="0"/>
          </a:p>
          <a:p>
            <a:pPr lvl="2" algn="just">
              <a:lnSpc>
                <a:spcPct val="80000"/>
              </a:lnSpc>
            </a:pPr>
            <a:r>
              <a:rPr lang="en-US" dirty="0" err="1"/>
              <a:t>Apakah</a:t>
            </a:r>
            <a:r>
              <a:rPr lang="en-US" dirty="0"/>
              <a:t> </a:t>
            </a:r>
            <a:r>
              <a:rPr lang="en-US" dirty="0" err="1"/>
              <a:t>pekerjaan</a:t>
            </a:r>
            <a:r>
              <a:rPr lang="en-US" dirty="0"/>
              <a:t> yang </a:t>
            </a:r>
            <a:r>
              <a:rPr lang="en-US" dirty="0" err="1"/>
              <a:t>sudah</a:t>
            </a:r>
            <a:r>
              <a:rPr lang="en-US" dirty="0"/>
              <a:t> </a:t>
            </a:r>
            <a:r>
              <a:rPr lang="en-US" dirty="0" err="1"/>
              <a:t>dilakukan</a:t>
            </a:r>
            <a:r>
              <a:rPr lang="en-US" dirty="0"/>
              <a:t> </a:t>
            </a:r>
            <a:r>
              <a:rPr lang="en-US" dirty="0" err="1"/>
              <a:t>dapat</a:t>
            </a:r>
            <a:r>
              <a:rPr lang="en-US" dirty="0"/>
              <a:t> </a:t>
            </a:r>
            <a:r>
              <a:rPr lang="en-US" dirty="0" err="1" smtClean="0"/>
              <a:t>dibatalkan</a:t>
            </a:r>
            <a:endParaRPr lang="en-US" dirty="0"/>
          </a:p>
        </p:txBody>
      </p:sp>
    </p:spTree>
    <p:extLst>
      <p:ext uri="{BB962C8B-B14F-4D97-AF65-F5344CB8AC3E}">
        <p14:creationId xmlns:p14="http://schemas.microsoft.com/office/powerpoint/2010/main" val="19302864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RAGAM </a:t>
            </a:r>
            <a:r>
              <a:rPr lang="id-ID" dirty="0"/>
              <a:t>DIALOG</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id-ID" dirty="0" smtClean="0"/>
              <a:t>Dialog Berbabis Perintah </a:t>
            </a:r>
            <a:r>
              <a:rPr lang="id-ID" dirty="0"/>
              <a:t>Tungal (command line dialoque) </a:t>
            </a:r>
            <a:endParaRPr lang="id-ID" dirty="0" smtClean="0"/>
          </a:p>
          <a:p>
            <a:pPr marL="514350" indent="-514350">
              <a:buFont typeface="+mj-lt"/>
              <a:buAutoNum type="arabicPeriod"/>
            </a:pPr>
            <a:r>
              <a:rPr lang="id-ID" dirty="0" smtClean="0"/>
              <a:t>Dialog Berbasis </a:t>
            </a:r>
            <a:r>
              <a:rPr lang="id-ID" dirty="0"/>
              <a:t>Bahasa Pemograman (programming language dialoque)</a:t>
            </a:r>
            <a:endParaRPr lang="id-ID" dirty="0" smtClean="0"/>
          </a:p>
          <a:p>
            <a:pPr marL="514350" indent="-514350">
              <a:buFont typeface="+mj-lt"/>
              <a:buAutoNum type="arabicPeriod"/>
            </a:pPr>
            <a:r>
              <a:rPr lang="id-ID" dirty="0" smtClean="0"/>
              <a:t>Antarmuka </a:t>
            </a:r>
            <a:r>
              <a:rPr lang="id-ID" dirty="0"/>
              <a:t>Berbasis Alami (natural language interface)</a:t>
            </a:r>
            <a:endParaRPr lang="id-ID" dirty="0" smtClean="0"/>
          </a:p>
          <a:p>
            <a:pPr marL="514350" indent="-514350">
              <a:buFont typeface="+mj-lt"/>
              <a:buAutoNum type="arabicPeriod"/>
            </a:pPr>
            <a:r>
              <a:rPr lang="id-ID" dirty="0" smtClean="0"/>
              <a:t>Sistem Menu Dialog</a:t>
            </a:r>
          </a:p>
          <a:p>
            <a:pPr marL="514350" indent="-514350">
              <a:buFont typeface="+mj-lt"/>
              <a:buAutoNum type="arabicPeriod"/>
            </a:pPr>
            <a:r>
              <a:rPr lang="id-ID" dirty="0" smtClean="0"/>
              <a:t>Dialog Berbasis </a:t>
            </a:r>
            <a:r>
              <a:rPr lang="id-ID" dirty="0"/>
              <a:t>Pengisian Borang (form filling dialoque)</a:t>
            </a:r>
            <a:endParaRPr lang="id-ID" dirty="0" smtClean="0"/>
          </a:p>
          <a:p>
            <a:pPr marL="514350" indent="-514350">
              <a:buFont typeface="+mj-lt"/>
              <a:buAutoNum type="arabicPeriod"/>
            </a:pPr>
            <a:r>
              <a:rPr lang="id-ID" dirty="0" smtClean="0"/>
              <a:t>Antarmuka Berbasis Ikon</a:t>
            </a:r>
          </a:p>
          <a:p>
            <a:pPr marL="514350" indent="-514350">
              <a:buFont typeface="+mj-lt"/>
              <a:buAutoNum type="arabicPeriod"/>
            </a:pPr>
            <a:r>
              <a:rPr lang="id-ID" dirty="0"/>
              <a:t>Sistem Penjedelaan (windows system)</a:t>
            </a:r>
            <a:endParaRPr lang="id-ID" dirty="0" smtClean="0"/>
          </a:p>
          <a:p>
            <a:pPr marL="514350" indent="-514350">
              <a:buFont typeface="+mj-lt"/>
              <a:buAutoNum type="arabicPeriod"/>
            </a:pPr>
            <a:r>
              <a:rPr lang="id-ID" dirty="0" smtClean="0"/>
              <a:t>Manipulasi Langsung</a:t>
            </a:r>
          </a:p>
          <a:p>
            <a:pPr marL="514350" indent="-514350">
              <a:buFont typeface="+mj-lt"/>
              <a:buAutoNum type="arabicPeriod"/>
            </a:pPr>
            <a:r>
              <a:rPr lang="id-ID" dirty="0" smtClean="0"/>
              <a:t>Antarmuka Berbasis Grafis</a:t>
            </a:r>
            <a:endParaRPr lang="id-ID" dirty="0"/>
          </a:p>
        </p:txBody>
      </p:sp>
    </p:spTree>
    <p:extLst>
      <p:ext uri="{BB962C8B-B14F-4D97-AF65-F5344CB8AC3E}">
        <p14:creationId xmlns:p14="http://schemas.microsoft.com/office/powerpoint/2010/main" val="31379448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Dialog Berbabis Perintah Tungal </a:t>
            </a:r>
            <a:r>
              <a:rPr lang="id-ID" dirty="0" smtClean="0"/>
              <a:t>(</a:t>
            </a:r>
            <a:r>
              <a:rPr lang="en-US" b="1" dirty="0" smtClean="0"/>
              <a:t>COMMAND LANGUAGE</a:t>
            </a:r>
            <a:r>
              <a:rPr lang="id-ID" b="1" dirty="0" smtClean="0"/>
              <a:t>)</a:t>
            </a:r>
            <a:endParaRPr lang="en-US" dirty="0"/>
          </a:p>
        </p:txBody>
      </p:sp>
      <p:sp>
        <p:nvSpPr>
          <p:cNvPr id="3" name="Content Placeholder 2"/>
          <p:cNvSpPr>
            <a:spLocks noGrp="1"/>
          </p:cNvSpPr>
          <p:nvPr>
            <p:ph idx="1"/>
          </p:nvPr>
        </p:nvSpPr>
        <p:spPr>
          <a:xfrm>
            <a:off x="211792" y="1865966"/>
            <a:ext cx="5754897" cy="4351338"/>
          </a:xfrm>
        </p:spPr>
        <p:txBody>
          <a:bodyPr>
            <a:normAutofit fontScale="85000" lnSpcReduction="20000"/>
          </a:bodyPr>
          <a:lstStyle/>
          <a:p>
            <a:pPr algn="just"/>
            <a:r>
              <a:rPr lang="id-ID" b="1" dirty="0"/>
              <a:t>Arti :</a:t>
            </a:r>
            <a:r>
              <a:rPr lang="id-ID" dirty="0"/>
              <a:t> Perintah-perintah tunggal yang dioperasikan tergantung dengan sistem operasi komputer yang dipakai</a:t>
            </a:r>
            <a:endParaRPr lang="id-ID" dirty="0" smtClean="0"/>
          </a:p>
          <a:p>
            <a:pPr algn="just"/>
            <a:r>
              <a:rPr lang="fi-FI" dirty="0" smtClean="0"/>
              <a:t>Command </a:t>
            </a:r>
            <a:r>
              <a:rPr lang="fi-FI" dirty="0"/>
              <a:t>language selalu </a:t>
            </a:r>
            <a:r>
              <a:rPr lang="fi-FI" b="1" dirty="0"/>
              <a:t>diinisialisasi</a:t>
            </a:r>
            <a:r>
              <a:rPr lang="fi-FI" dirty="0"/>
              <a:t> oleh </a:t>
            </a:r>
            <a:r>
              <a:rPr lang="fi-FI" b="1" dirty="0"/>
              <a:t>pemakai</a:t>
            </a:r>
            <a:r>
              <a:rPr lang="fi-FI" dirty="0"/>
              <a:t>. </a:t>
            </a:r>
            <a:endParaRPr lang="fi-FI" dirty="0" smtClean="0"/>
          </a:p>
          <a:p>
            <a:pPr algn="just"/>
            <a:r>
              <a:rPr lang="fi-FI" dirty="0" smtClean="0"/>
              <a:t>Pemakai </a:t>
            </a:r>
            <a:r>
              <a:rPr lang="fi-FI" b="1" dirty="0" smtClean="0"/>
              <a:t>mengetikkan </a:t>
            </a:r>
            <a:r>
              <a:rPr lang="en-US" b="1" dirty="0" smtClean="0"/>
              <a:t>command</a:t>
            </a:r>
            <a:r>
              <a:rPr lang="en-US" dirty="0" smtClean="0"/>
              <a:t> </a:t>
            </a:r>
            <a:r>
              <a:rPr lang="en-US" dirty="0"/>
              <a:t>(</a:t>
            </a:r>
            <a:r>
              <a:rPr lang="en-US" dirty="0" err="1"/>
              <a:t>perintah</a:t>
            </a:r>
            <a:r>
              <a:rPr lang="en-US" dirty="0"/>
              <a:t>) </a:t>
            </a:r>
            <a:r>
              <a:rPr lang="en-US" dirty="0" err="1"/>
              <a:t>tanpa</a:t>
            </a:r>
            <a:r>
              <a:rPr lang="en-US" dirty="0"/>
              <a:t> </a:t>
            </a:r>
            <a:r>
              <a:rPr lang="en-US" b="1" dirty="0"/>
              <a:t>prompt</a:t>
            </a:r>
            <a:r>
              <a:rPr lang="en-US" dirty="0"/>
              <a:t> </a:t>
            </a:r>
            <a:r>
              <a:rPr lang="en-US" dirty="0" err="1"/>
              <a:t>ataupun</a:t>
            </a:r>
            <a:r>
              <a:rPr lang="en-US" dirty="0"/>
              <a:t> help </a:t>
            </a:r>
            <a:r>
              <a:rPr lang="en-US" dirty="0" err="1"/>
              <a:t>dari</a:t>
            </a:r>
            <a:r>
              <a:rPr lang="en-US" dirty="0"/>
              <a:t> </a:t>
            </a:r>
            <a:r>
              <a:rPr lang="en-US" dirty="0" err="1"/>
              <a:t>sistem</a:t>
            </a:r>
            <a:r>
              <a:rPr lang="en-US" dirty="0"/>
              <a:t>. </a:t>
            </a:r>
            <a:endParaRPr lang="en-US" dirty="0" smtClean="0"/>
          </a:p>
          <a:p>
            <a:pPr algn="just"/>
            <a:r>
              <a:rPr lang="en-US" dirty="0" err="1" smtClean="0"/>
              <a:t>Contoh</a:t>
            </a:r>
            <a:r>
              <a:rPr lang="en-US" dirty="0" smtClean="0"/>
              <a:t> </a:t>
            </a:r>
            <a:r>
              <a:rPr lang="en-US" dirty="0"/>
              <a:t>yang </a:t>
            </a:r>
            <a:r>
              <a:rPr lang="en-US" dirty="0" smtClean="0"/>
              <a:t>paling </a:t>
            </a:r>
            <a:r>
              <a:rPr lang="en-US" dirty="0" err="1" smtClean="0"/>
              <a:t>sering</a:t>
            </a:r>
            <a:r>
              <a:rPr lang="en-US" dirty="0" smtClean="0"/>
              <a:t> </a:t>
            </a:r>
            <a:r>
              <a:rPr lang="en-US" dirty="0" err="1"/>
              <a:t>dijumpai</a:t>
            </a:r>
            <a:r>
              <a:rPr lang="en-US" dirty="0"/>
              <a:t> </a:t>
            </a:r>
            <a:r>
              <a:rPr lang="en-US" dirty="0" err="1"/>
              <a:t>dari</a:t>
            </a:r>
            <a:r>
              <a:rPr lang="en-US" dirty="0"/>
              <a:t> command language </a:t>
            </a:r>
            <a:r>
              <a:rPr lang="en-US" dirty="0" err="1"/>
              <a:t>adalah</a:t>
            </a:r>
            <a:r>
              <a:rPr lang="en-US" dirty="0"/>
              <a:t> </a:t>
            </a:r>
            <a:r>
              <a:rPr lang="en-US" dirty="0" err="1"/>
              <a:t>bahasa</a:t>
            </a:r>
            <a:r>
              <a:rPr lang="en-US" dirty="0"/>
              <a:t> </a:t>
            </a:r>
            <a:r>
              <a:rPr lang="en-US" dirty="0" err="1"/>
              <a:t>dari</a:t>
            </a:r>
            <a:r>
              <a:rPr lang="en-US" dirty="0"/>
              <a:t> </a:t>
            </a:r>
            <a:r>
              <a:rPr lang="en-US" dirty="0" err="1"/>
              <a:t>sistem</a:t>
            </a:r>
            <a:r>
              <a:rPr lang="en-US" dirty="0"/>
              <a:t> </a:t>
            </a:r>
            <a:r>
              <a:rPr lang="en-US" dirty="0" err="1"/>
              <a:t>operasi</a:t>
            </a:r>
            <a:r>
              <a:rPr lang="en-US" dirty="0"/>
              <a:t>, </a:t>
            </a:r>
            <a:r>
              <a:rPr lang="en-US" dirty="0" err="1"/>
              <a:t>misalnya</a:t>
            </a:r>
            <a:r>
              <a:rPr lang="en-US" dirty="0"/>
              <a:t>:</a:t>
            </a:r>
          </a:p>
          <a:p>
            <a:pPr marL="457200" lvl="1" indent="0" algn="just">
              <a:buNone/>
            </a:pPr>
            <a:r>
              <a:rPr lang="es-ES" dirty="0"/>
              <a:t>a. DOS: </a:t>
            </a:r>
            <a:r>
              <a:rPr lang="es-ES" dirty="0" err="1"/>
              <a:t>dir</a:t>
            </a:r>
            <a:r>
              <a:rPr lang="es-ES" dirty="0"/>
              <a:t>, </a:t>
            </a:r>
            <a:r>
              <a:rPr lang="es-ES" dirty="0" err="1"/>
              <a:t>copy</a:t>
            </a:r>
            <a:r>
              <a:rPr lang="es-ES" dirty="0"/>
              <a:t>, del</a:t>
            </a:r>
          </a:p>
          <a:p>
            <a:pPr marL="457200" lvl="1" indent="0" algn="just">
              <a:buNone/>
            </a:pPr>
            <a:r>
              <a:rPr lang="fr-FR" dirty="0"/>
              <a:t>b. UNIX: </a:t>
            </a:r>
            <a:r>
              <a:rPr lang="fr-FR" dirty="0" err="1"/>
              <a:t>ls</a:t>
            </a:r>
            <a:r>
              <a:rPr lang="fr-FR" dirty="0"/>
              <a:t>, </a:t>
            </a:r>
            <a:r>
              <a:rPr lang="fr-FR" dirty="0" err="1"/>
              <a:t>cp</a:t>
            </a:r>
            <a:r>
              <a:rPr lang="fr-FR" dirty="0"/>
              <a:t>, </a:t>
            </a:r>
            <a:r>
              <a:rPr lang="fr-FR" dirty="0" err="1"/>
              <a:t>rm</a:t>
            </a:r>
            <a:endParaRPr lang="fr-FR" dirty="0"/>
          </a:p>
          <a:p>
            <a:pPr marL="457200" lvl="1" indent="0" algn="just">
              <a:buNone/>
            </a:pPr>
            <a:r>
              <a:rPr lang="en-US" dirty="0"/>
              <a:t>c. vi (UNIX visual editor): ^F, ^B, w, q</a:t>
            </a:r>
          </a:p>
        </p:txBody>
      </p:sp>
      <p:pic>
        <p:nvPicPr>
          <p:cNvPr id="4" name="Picture 3"/>
          <p:cNvPicPr>
            <a:picLocks noChangeAspect="1"/>
          </p:cNvPicPr>
          <p:nvPr/>
        </p:nvPicPr>
        <p:blipFill rotWithShape="1">
          <a:blip r:embed="rId2"/>
          <a:srcRect r="30132"/>
          <a:stretch/>
        </p:blipFill>
        <p:spPr>
          <a:xfrm>
            <a:off x="6074265" y="1865966"/>
            <a:ext cx="3021689" cy="3230935"/>
          </a:xfrm>
          <a:prstGeom prst="rect">
            <a:avLst/>
          </a:prstGeom>
        </p:spPr>
      </p:pic>
    </p:spTree>
    <p:extLst>
      <p:ext uri="{BB962C8B-B14F-4D97-AF65-F5344CB8AC3E}">
        <p14:creationId xmlns:p14="http://schemas.microsoft.com/office/powerpoint/2010/main" val="34418254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enis</a:t>
            </a:r>
            <a:r>
              <a:rPr lang="en-US" dirty="0" smtClean="0"/>
              <a:t> </a:t>
            </a:r>
            <a:r>
              <a:rPr lang="en-US" dirty="0"/>
              <a:t>(style) </a:t>
            </a:r>
            <a:r>
              <a:rPr lang="en-US" dirty="0" err="1" smtClean="0"/>
              <a:t>penulisan</a:t>
            </a:r>
            <a:r>
              <a:rPr lang="en-US" dirty="0" smtClean="0"/>
              <a:t> </a:t>
            </a:r>
            <a:r>
              <a:rPr lang="en-US" dirty="0"/>
              <a:t>Command language </a:t>
            </a:r>
          </a:p>
        </p:txBody>
      </p:sp>
      <p:sp>
        <p:nvSpPr>
          <p:cNvPr id="3" name="Content Placeholder 2"/>
          <p:cNvSpPr>
            <a:spLocks noGrp="1"/>
          </p:cNvSpPr>
          <p:nvPr>
            <p:ph idx="1"/>
          </p:nvPr>
        </p:nvSpPr>
        <p:spPr>
          <a:xfrm>
            <a:off x="628650" y="1825625"/>
            <a:ext cx="7886700" cy="4661440"/>
          </a:xfrm>
        </p:spPr>
        <p:txBody>
          <a:bodyPr>
            <a:normAutofit fontScale="85000" lnSpcReduction="10000"/>
          </a:bodyPr>
          <a:lstStyle/>
          <a:p>
            <a:pPr marL="514350" indent="-514350" algn="just">
              <a:buFont typeface="+mj-lt"/>
              <a:buAutoNum type="arabicPeriod"/>
            </a:pPr>
            <a:r>
              <a:rPr lang="es-ES" dirty="0" err="1" smtClean="0"/>
              <a:t>Positional</a:t>
            </a:r>
            <a:r>
              <a:rPr lang="es-ES" dirty="0" smtClean="0"/>
              <a:t> </a:t>
            </a:r>
            <a:r>
              <a:rPr lang="es-ES" dirty="0" err="1" smtClean="0"/>
              <a:t>syntax</a:t>
            </a:r>
            <a:r>
              <a:rPr lang="es-ES" dirty="0" smtClean="0"/>
              <a:t> (</a:t>
            </a:r>
            <a:r>
              <a:rPr lang="es-ES" dirty="0" err="1" smtClean="0"/>
              <a:t>dipakai</a:t>
            </a:r>
            <a:r>
              <a:rPr lang="es-ES" dirty="0" smtClean="0"/>
              <a:t> </a:t>
            </a:r>
            <a:r>
              <a:rPr lang="es-ES" dirty="0" err="1" smtClean="0"/>
              <a:t>oleh</a:t>
            </a:r>
            <a:r>
              <a:rPr lang="es-ES" dirty="0" smtClean="0"/>
              <a:t> DOS dan CP/M) </a:t>
            </a:r>
            <a:r>
              <a:rPr lang="en-US" dirty="0" err="1" smtClean="0"/>
              <a:t>contohnya</a:t>
            </a:r>
            <a:r>
              <a:rPr lang="en-US" dirty="0" smtClean="0"/>
              <a:t>: COPY file1 file2</a:t>
            </a:r>
          </a:p>
          <a:p>
            <a:pPr marL="514350" indent="-514350" algn="just">
              <a:buFont typeface="+mj-lt"/>
              <a:buAutoNum type="arabicPeriod"/>
            </a:pPr>
            <a:r>
              <a:rPr lang="nn-NO" dirty="0" smtClean="0"/>
              <a:t>Keyword syntax (mengidentifikasi keyword, lalu parameternya). </a:t>
            </a:r>
            <a:r>
              <a:rPr lang="en-US" dirty="0" err="1" smtClean="0"/>
              <a:t>Contohnya</a:t>
            </a:r>
            <a:r>
              <a:rPr lang="en-US" dirty="0" smtClean="0"/>
              <a:t>: COPY FROM file1 TO file2 COPY TO file2 FROM file1</a:t>
            </a:r>
          </a:p>
          <a:p>
            <a:pPr marL="514350" indent="-514350" algn="just">
              <a:buFont typeface="+mj-lt"/>
              <a:buAutoNum type="arabicPeriod"/>
            </a:pPr>
            <a:r>
              <a:rPr lang="en-US" dirty="0" smtClean="0"/>
              <a:t>Mixed syntax (</a:t>
            </a:r>
            <a:r>
              <a:rPr lang="en-US" dirty="0" err="1" smtClean="0"/>
              <a:t>kombinasi</a:t>
            </a:r>
            <a:r>
              <a:rPr lang="en-US" dirty="0" smtClean="0"/>
              <a:t> positional </a:t>
            </a:r>
            <a:r>
              <a:rPr lang="en-US" dirty="0" err="1" smtClean="0"/>
              <a:t>dan</a:t>
            </a:r>
            <a:r>
              <a:rPr lang="en-US" dirty="0" smtClean="0"/>
              <a:t> keyword) </a:t>
            </a:r>
            <a:r>
              <a:rPr lang="en-US" dirty="0" err="1" smtClean="0"/>
              <a:t>contohnya:cc</a:t>
            </a:r>
            <a:r>
              <a:rPr lang="en-US" dirty="0" smtClean="0"/>
              <a:t> -O </a:t>
            </a:r>
            <a:r>
              <a:rPr lang="en-US" dirty="0" err="1" smtClean="0"/>
              <a:t>outfile</a:t>
            </a:r>
            <a:r>
              <a:rPr lang="en-US" dirty="0" smtClean="0"/>
              <a:t> </a:t>
            </a:r>
            <a:r>
              <a:rPr lang="en-US" dirty="0" err="1" smtClean="0"/>
              <a:t>cfile.C</a:t>
            </a:r>
            <a:endParaRPr lang="id-ID" dirty="0" smtClean="0"/>
          </a:p>
          <a:p>
            <a:pPr marL="0" indent="0" algn="just">
              <a:buNone/>
            </a:pPr>
            <a:r>
              <a:rPr lang="id-ID" sz="3300" b="1" dirty="0"/>
              <a:t>Terbagi atas </a:t>
            </a:r>
            <a:r>
              <a:rPr lang="id-ID" sz="3300" b="1" dirty="0" smtClean="0"/>
              <a:t>:</a:t>
            </a:r>
          </a:p>
          <a:p>
            <a:pPr algn="just">
              <a:buFont typeface="Wingdings" panose="05000000000000000000" pitchFamily="2" charset="2"/>
              <a:buChar char="§"/>
            </a:pPr>
            <a:r>
              <a:rPr lang="id-ID" b="1" dirty="0"/>
              <a:t>P</a:t>
            </a:r>
            <a:r>
              <a:rPr lang="sv-SE" b="1" dirty="0" smtClean="0"/>
              <a:t>erintah </a:t>
            </a:r>
            <a:r>
              <a:rPr lang="sv-SE" b="1" dirty="0"/>
              <a:t>dalam </a:t>
            </a:r>
            <a:r>
              <a:rPr lang="sv-SE" dirty="0"/>
              <a:t>(internal command) yang tidak memerlukan suatu berkas .EXE atau .COM tertentu (Contoh: DIR, CLS</a:t>
            </a:r>
            <a:r>
              <a:rPr lang="sv-SE" dirty="0" smtClean="0"/>
              <a:t>)</a:t>
            </a:r>
            <a:endParaRPr lang="id-ID" dirty="0" smtClean="0"/>
          </a:p>
          <a:p>
            <a:pPr algn="just">
              <a:buFont typeface="Wingdings" panose="05000000000000000000" pitchFamily="2" charset="2"/>
              <a:buChar char="§"/>
            </a:pPr>
            <a:r>
              <a:rPr lang="id-ID" b="1" dirty="0" smtClean="0"/>
              <a:t>Perintah </a:t>
            </a:r>
            <a:r>
              <a:rPr lang="id-ID" b="1" dirty="0"/>
              <a:t>luar </a:t>
            </a:r>
            <a:r>
              <a:rPr lang="id-ID" dirty="0"/>
              <a:t>(external command) yang memerlukan suatu berkas .EXE atau .COM tertentu (Contoh: FORMAT, DELTREE).</a:t>
            </a:r>
            <a:endParaRPr lang="en-US" dirty="0"/>
          </a:p>
        </p:txBody>
      </p:sp>
    </p:spTree>
    <p:extLst>
      <p:ext uri="{BB962C8B-B14F-4D97-AF65-F5344CB8AC3E}">
        <p14:creationId xmlns:p14="http://schemas.microsoft.com/office/powerpoint/2010/main" val="1374820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Mengapa IMK?</a:t>
            </a:r>
            <a:endParaRPr lang="id-ID" dirty="0"/>
          </a:p>
        </p:txBody>
      </p:sp>
      <p:sp>
        <p:nvSpPr>
          <p:cNvPr id="3" name="Content Placeholder 2"/>
          <p:cNvSpPr>
            <a:spLocks noGrp="1"/>
          </p:cNvSpPr>
          <p:nvPr>
            <p:ph idx="1"/>
          </p:nvPr>
        </p:nvSpPr>
        <p:spPr/>
        <p:txBody>
          <a:bodyPr>
            <a:noAutofit/>
          </a:bodyPr>
          <a:lstStyle/>
          <a:p>
            <a:pPr marL="0" indent="0" algn="ctr">
              <a:buNone/>
              <a:defRPr/>
            </a:pPr>
            <a:endParaRPr lang="en-US" sz="2800" dirty="0"/>
          </a:p>
        </p:txBody>
      </p:sp>
      <p:pic>
        <p:nvPicPr>
          <p:cNvPr id="2050"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73" y="1658982"/>
            <a:ext cx="3872521" cy="257246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Hasil gambar untuk mengemudi mobi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7" name="Picture 6"/>
          <p:cNvPicPr>
            <a:picLocks noChangeAspect="1"/>
          </p:cNvPicPr>
          <p:nvPr/>
        </p:nvPicPr>
        <p:blipFill>
          <a:blip r:embed="rId3"/>
          <a:stretch>
            <a:fillRect/>
          </a:stretch>
        </p:blipFill>
        <p:spPr>
          <a:xfrm>
            <a:off x="4348772" y="1615316"/>
            <a:ext cx="4194201" cy="2473503"/>
          </a:xfrm>
          <a:prstGeom prst="rect">
            <a:avLst/>
          </a:prstGeom>
        </p:spPr>
      </p:pic>
      <p:pic>
        <p:nvPicPr>
          <p:cNvPr id="2060" name="Picture 12" descr="Hasil gambar untuk mobil nabrak temb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237425"/>
            <a:ext cx="3711388" cy="257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06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60"/>
                                        </p:tgtEl>
                                        <p:attrNameLst>
                                          <p:attrName>style.visibility</p:attrName>
                                        </p:attrNameLst>
                                      </p:cBhvr>
                                      <p:to>
                                        <p:strVal val="visible"/>
                                      </p:to>
                                    </p:set>
                                    <p:animEffect transition="in" filter="fade">
                                      <p:cBhvr>
                                        <p:cTn id="21" dur="1000"/>
                                        <p:tgtEl>
                                          <p:spTgt spid="2060"/>
                                        </p:tgtEl>
                                      </p:cBhvr>
                                    </p:animEffect>
                                    <p:anim calcmode="lin" valueType="num">
                                      <p:cBhvr>
                                        <p:cTn id="22" dur="1000" fill="hold"/>
                                        <p:tgtEl>
                                          <p:spTgt spid="2060"/>
                                        </p:tgtEl>
                                        <p:attrNameLst>
                                          <p:attrName>ppt_x</p:attrName>
                                        </p:attrNameLst>
                                      </p:cBhvr>
                                      <p:tavLst>
                                        <p:tav tm="0">
                                          <p:val>
                                            <p:strVal val="#ppt_x"/>
                                          </p:val>
                                        </p:tav>
                                        <p:tav tm="100000">
                                          <p:val>
                                            <p:strVal val="#ppt_x"/>
                                          </p:val>
                                        </p:tav>
                                      </p:tavLst>
                                    </p:anim>
                                    <p:anim calcmode="lin" valueType="num">
                                      <p:cBhvr>
                                        <p:cTn id="23" dur="1000" fill="hold"/>
                                        <p:tgtEl>
                                          <p:spTgt spid="20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a:t>
            </a:r>
            <a:r>
              <a:rPr lang="en-US" dirty="0" err="1"/>
              <a:t>dan</a:t>
            </a:r>
            <a:r>
              <a:rPr lang="en-US" dirty="0"/>
              <a:t> </a:t>
            </a:r>
            <a:r>
              <a:rPr lang="en-US" dirty="0" err="1"/>
              <a:t>kerugian</a:t>
            </a:r>
            <a:r>
              <a:rPr lang="en-US" dirty="0"/>
              <a:t> Command-line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9125" y="2229036"/>
            <a:ext cx="7896225" cy="2773269"/>
          </a:xfrm>
          <a:prstGeom prst="rect">
            <a:avLst/>
          </a:prstGeom>
        </p:spPr>
      </p:pic>
    </p:spTree>
    <p:extLst>
      <p:ext uri="{BB962C8B-B14F-4D97-AF65-F5344CB8AC3E}">
        <p14:creationId xmlns:p14="http://schemas.microsoft.com/office/powerpoint/2010/main" val="17153036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Command Language Guidelines (</a:t>
            </a:r>
            <a:r>
              <a:rPr lang="en-US" dirty="0" err="1"/>
              <a:t>Shneidermann</a:t>
            </a:r>
            <a:r>
              <a:rPr lang="en-US" dirty="0"/>
              <a:t>, p. 176</a:t>
            </a:r>
            <a:r>
              <a:rPr lang="en-US" dirty="0" smtClean="0"/>
              <a:t>)</a:t>
            </a:r>
            <a:endParaRPr lang="en-US" dirty="0"/>
          </a:p>
        </p:txBody>
      </p:sp>
      <p:sp>
        <p:nvSpPr>
          <p:cNvPr id="3" name="Content Placeholder 2"/>
          <p:cNvSpPr>
            <a:spLocks noGrp="1"/>
          </p:cNvSpPr>
          <p:nvPr>
            <p:ph idx="1"/>
          </p:nvPr>
        </p:nvSpPr>
        <p:spPr>
          <a:xfrm>
            <a:off x="628650" y="1960095"/>
            <a:ext cx="7886700" cy="4351338"/>
          </a:xfrm>
        </p:spPr>
        <p:txBody>
          <a:bodyPr>
            <a:normAutofit fontScale="85000" lnSpcReduction="20000"/>
          </a:bodyPr>
          <a:lstStyle/>
          <a:p>
            <a:pPr marL="514350" indent="-514350" algn="just">
              <a:buFont typeface="+mj-lt"/>
              <a:buAutoNum type="arabicPeriod"/>
            </a:pPr>
            <a:r>
              <a:rPr lang="en-US" dirty="0" err="1" smtClean="0"/>
              <a:t>Buat</a:t>
            </a:r>
            <a:r>
              <a:rPr lang="en-US" dirty="0" smtClean="0"/>
              <a:t> </a:t>
            </a:r>
            <a:r>
              <a:rPr lang="en-US" dirty="0" err="1"/>
              <a:t>suatu</a:t>
            </a:r>
            <a:r>
              <a:rPr lang="en-US" dirty="0"/>
              <a:t> model </a:t>
            </a:r>
            <a:r>
              <a:rPr lang="en-US" dirty="0" err="1"/>
              <a:t>dari</a:t>
            </a:r>
            <a:r>
              <a:rPr lang="en-US" dirty="0"/>
              <a:t> </a:t>
            </a:r>
            <a:r>
              <a:rPr lang="en-US" dirty="0" err="1"/>
              <a:t>objek</a:t>
            </a:r>
            <a:r>
              <a:rPr lang="en-US" dirty="0"/>
              <a:t> </a:t>
            </a:r>
            <a:r>
              <a:rPr lang="en-US" dirty="0" err="1"/>
              <a:t>dan</a:t>
            </a:r>
            <a:r>
              <a:rPr lang="en-US" dirty="0"/>
              <a:t> </a:t>
            </a:r>
            <a:r>
              <a:rPr lang="en-US" dirty="0" err="1"/>
              <a:t>aksi</a:t>
            </a:r>
            <a:r>
              <a:rPr lang="en-US" dirty="0"/>
              <a:t> yang </a:t>
            </a:r>
            <a:r>
              <a:rPr lang="en-US" dirty="0" err="1"/>
              <a:t>spesifik</a:t>
            </a:r>
            <a:endParaRPr lang="en-US" dirty="0"/>
          </a:p>
          <a:p>
            <a:pPr marL="514350" indent="-514350" algn="just">
              <a:buFont typeface="+mj-lt"/>
              <a:buAutoNum type="arabicPeriod"/>
            </a:pPr>
            <a:r>
              <a:rPr lang="en-US" dirty="0" err="1" smtClean="0"/>
              <a:t>Pilih</a:t>
            </a:r>
            <a:r>
              <a:rPr lang="en-US" dirty="0" smtClean="0"/>
              <a:t> </a:t>
            </a:r>
            <a:r>
              <a:rPr lang="en-US" dirty="0" err="1"/>
              <a:t>nama</a:t>
            </a:r>
            <a:r>
              <a:rPr lang="en-US" dirty="0"/>
              <a:t> yang </a:t>
            </a:r>
            <a:r>
              <a:rPr lang="en-US" dirty="0" err="1"/>
              <a:t>memiliki</a:t>
            </a:r>
            <a:r>
              <a:rPr lang="en-US" dirty="0"/>
              <a:t> </a:t>
            </a:r>
            <a:r>
              <a:rPr lang="en-US" dirty="0" err="1"/>
              <a:t>arti</a:t>
            </a:r>
            <a:r>
              <a:rPr lang="en-US" dirty="0"/>
              <a:t>, </a:t>
            </a:r>
            <a:r>
              <a:rPr lang="en-US" dirty="0" err="1"/>
              <a:t>spesifik</a:t>
            </a:r>
            <a:r>
              <a:rPr lang="en-US" dirty="0"/>
              <a:t> </a:t>
            </a:r>
            <a:r>
              <a:rPr lang="en-US" dirty="0" err="1"/>
              <a:t>dan</a:t>
            </a:r>
            <a:r>
              <a:rPr lang="en-US" dirty="0"/>
              <a:t> </a:t>
            </a:r>
            <a:r>
              <a:rPr lang="en-US" dirty="0" err="1"/>
              <a:t>unik</a:t>
            </a:r>
            <a:endParaRPr lang="en-US" dirty="0"/>
          </a:p>
          <a:p>
            <a:pPr marL="514350" indent="-514350" algn="just">
              <a:buFont typeface="+mj-lt"/>
              <a:buAutoNum type="arabicPeriod"/>
            </a:pPr>
            <a:r>
              <a:rPr lang="en-US" dirty="0" err="1" smtClean="0"/>
              <a:t>Implementasikan</a:t>
            </a:r>
            <a:r>
              <a:rPr lang="en-US" dirty="0" smtClean="0"/>
              <a:t> </a:t>
            </a:r>
            <a:r>
              <a:rPr lang="en-US" dirty="0" err="1"/>
              <a:t>suatu</a:t>
            </a:r>
            <a:r>
              <a:rPr lang="en-US" dirty="0"/>
              <a:t> </a:t>
            </a:r>
            <a:r>
              <a:rPr lang="en-US" dirty="0" err="1"/>
              <a:t>struktur</a:t>
            </a:r>
            <a:r>
              <a:rPr lang="en-US" dirty="0"/>
              <a:t> </a:t>
            </a:r>
            <a:r>
              <a:rPr lang="en-US" dirty="0" err="1"/>
              <a:t>hirarki</a:t>
            </a:r>
            <a:r>
              <a:rPr lang="en-US" dirty="0"/>
              <a:t> </a:t>
            </a:r>
            <a:r>
              <a:rPr lang="en-US" dirty="0" err="1"/>
              <a:t>jika</a:t>
            </a:r>
            <a:r>
              <a:rPr lang="en-US" dirty="0"/>
              <a:t> </a:t>
            </a:r>
            <a:r>
              <a:rPr lang="en-US" dirty="0" err="1"/>
              <a:t>mungkin</a:t>
            </a:r>
            <a:endParaRPr lang="en-US" dirty="0"/>
          </a:p>
          <a:p>
            <a:pPr marL="514350" indent="-514350" algn="just">
              <a:buFont typeface="+mj-lt"/>
              <a:buAutoNum type="arabicPeriod"/>
            </a:pPr>
            <a:r>
              <a:rPr lang="en-US" dirty="0" err="1" smtClean="0"/>
              <a:t>Sediakan</a:t>
            </a:r>
            <a:r>
              <a:rPr lang="en-US" dirty="0" smtClean="0"/>
              <a:t> </a:t>
            </a:r>
            <a:r>
              <a:rPr lang="en-US" dirty="0" err="1"/>
              <a:t>struktur</a:t>
            </a:r>
            <a:r>
              <a:rPr lang="en-US" dirty="0"/>
              <a:t> yang </a:t>
            </a:r>
            <a:r>
              <a:rPr lang="en-US" dirty="0" err="1"/>
              <a:t>konsisten</a:t>
            </a:r>
            <a:r>
              <a:rPr lang="en-US" dirty="0"/>
              <a:t> (</a:t>
            </a:r>
            <a:r>
              <a:rPr lang="en-US" dirty="0" err="1"/>
              <a:t>hirarki</a:t>
            </a:r>
            <a:r>
              <a:rPr lang="en-US" dirty="0"/>
              <a:t>, </a:t>
            </a:r>
            <a:r>
              <a:rPr lang="en-US" dirty="0" err="1"/>
              <a:t>urutan</a:t>
            </a:r>
            <a:r>
              <a:rPr lang="en-US" dirty="0"/>
              <a:t> </a:t>
            </a:r>
            <a:r>
              <a:rPr lang="en-US" dirty="0" err="1"/>
              <a:t>argumen</a:t>
            </a:r>
            <a:r>
              <a:rPr lang="en-US" dirty="0"/>
              <a:t>, </a:t>
            </a:r>
            <a:r>
              <a:rPr lang="en-US" dirty="0" err="1"/>
              <a:t>aksi-objek</a:t>
            </a:r>
            <a:r>
              <a:rPr lang="en-US" dirty="0"/>
              <a:t>)</a:t>
            </a:r>
          </a:p>
          <a:p>
            <a:pPr marL="514350" indent="-514350" algn="just">
              <a:buFont typeface="+mj-lt"/>
              <a:buAutoNum type="arabicPeriod"/>
            </a:pPr>
            <a:r>
              <a:rPr lang="en-US" dirty="0" err="1" smtClean="0"/>
              <a:t>Dukung</a:t>
            </a:r>
            <a:r>
              <a:rPr lang="en-US" dirty="0" smtClean="0"/>
              <a:t> </a:t>
            </a:r>
            <a:r>
              <a:rPr lang="en-US" dirty="0" err="1"/>
              <a:t>aturan</a:t>
            </a:r>
            <a:r>
              <a:rPr lang="en-US" dirty="0"/>
              <a:t> </a:t>
            </a:r>
            <a:r>
              <a:rPr lang="en-US" dirty="0" err="1"/>
              <a:t>singkatan</a:t>
            </a:r>
            <a:r>
              <a:rPr lang="en-US" dirty="0"/>
              <a:t> yang </a:t>
            </a:r>
            <a:r>
              <a:rPr lang="en-US" dirty="0" err="1"/>
              <a:t>konsisten</a:t>
            </a:r>
            <a:r>
              <a:rPr lang="en-US" dirty="0"/>
              <a:t> (</a:t>
            </a:r>
            <a:r>
              <a:rPr lang="en-US" dirty="0" err="1"/>
              <a:t>lebih</a:t>
            </a:r>
            <a:r>
              <a:rPr lang="en-US" dirty="0"/>
              <a:t> </a:t>
            </a:r>
            <a:r>
              <a:rPr lang="en-US" dirty="0" err="1"/>
              <a:t>baik</a:t>
            </a:r>
            <a:r>
              <a:rPr lang="en-US" dirty="0"/>
              <a:t> </a:t>
            </a:r>
            <a:r>
              <a:rPr lang="en-US" dirty="0" err="1"/>
              <a:t>disingkat</a:t>
            </a:r>
            <a:r>
              <a:rPr lang="en-US" dirty="0"/>
              <a:t> </a:t>
            </a:r>
            <a:r>
              <a:rPr lang="en-US" dirty="0" err="1"/>
              <a:t>menjadi</a:t>
            </a:r>
            <a:r>
              <a:rPr lang="en-US" dirty="0"/>
              <a:t> </a:t>
            </a:r>
            <a:r>
              <a:rPr lang="en-US" dirty="0" err="1"/>
              <a:t>satu</a:t>
            </a:r>
            <a:r>
              <a:rPr lang="en-US" dirty="0"/>
              <a:t> </a:t>
            </a:r>
            <a:r>
              <a:rPr lang="en-US" dirty="0" err="1"/>
              <a:t>huruf</a:t>
            </a:r>
            <a:r>
              <a:rPr lang="en-US" dirty="0"/>
              <a:t>)</a:t>
            </a:r>
          </a:p>
          <a:p>
            <a:pPr marL="514350" indent="-514350" algn="just">
              <a:buFont typeface="+mj-lt"/>
              <a:buAutoNum type="arabicPeriod"/>
            </a:pPr>
            <a:r>
              <a:rPr lang="en-US" dirty="0" err="1" smtClean="0"/>
              <a:t>Menawarkan</a:t>
            </a:r>
            <a:r>
              <a:rPr lang="en-US" dirty="0" smtClean="0"/>
              <a:t> </a:t>
            </a:r>
            <a:r>
              <a:rPr lang="en-US" dirty="0" err="1"/>
              <a:t>pilihan</a:t>
            </a:r>
            <a:r>
              <a:rPr lang="en-US" dirty="0"/>
              <a:t> </a:t>
            </a:r>
            <a:r>
              <a:rPr lang="en-US" dirty="0" err="1"/>
              <a:t>pada</a:t>
            </a:r>
            <a:r>
              <a:rPr lang="en-US" dirty="0"/>
              <a:t> user yang </a:t>
            </a:r>
            <a:r>
              <a:rPr lang="en-US" dirty="0" err="1"/>
              <a:t>sering</a:t>
            </a:r>
            <a:r>
              <a:rPr lang="en-US" dirty="0"/>
              <a:t> </a:t>
            </a:r>
            <a:r>
              <a:rPr lang="en-US" dirty="0" err="1"/>
              <a:t>pakai</a:t>
            </a:r>
            <a:r>
              <a:rPr lang="en-US" dirty="0"/>
              <a:t> </a:t>
            </a:r>
            <a:r>
              <a:rPr lang="en-US" dirty="0" err="1"/>
              <a:t>untuk</a:t>
            </a:r>
            <a:r>
              <a:rPr lang="en-US" dirty="0"/>
              <a:t> </a:t>
            </a:r>
            <a:r>
              <a:rPr lang="en-US" dirty="0" err="1"/>
              <a:t>membuat</a:t>
            </a:r>
            <a:r>
              <a:rPr lang="en-US" dirty="0"/>
              <a:t> macro</a:t>
            </a:r>
          </a:p>
          <a:p>
            <a:pPr marL="514350" indent="-514350" algn="just">
              <a:buFont typeface="+mj-lt"/>
              <a:buAutoNum type="arabicPeriod"/>
            </a:pPr>
            <a:r>
              <a:rPr lang="en-US" dirty="0" err="1" smtClean="0"/>
              <a:t>Gunakan</a:t>
            </a:r>
            <a:r>
              <a:rPr lang="en-US" dirty="0" smtClean="0"/>
              <a:t> </a:t>
            </a:r>
            <a:r>
              <a:rPr lang="en-US" dirty="0"/>
              <a:t>menu command </a:t>
            </a:r>
            <a:r>
              <a:rPr lang="en-US" dirty="0" err="1"/>
              <a:t>pada</a:t>
            </a:r>
            <a:r>
              <a:rPr lang="en-US" dirty="0"/>
              <a:t> display yang </a:t>
            </a:r>
            <a:r>
              <a:rPr lang="en-US" dirty="0" err="1"/>
              <a:t>cepat</a:t>
            </a:r>
            <a:r>
              <a:rPr lang="en-US" dirty="0"/>
              <a:t> </a:t>
            </a:r>
            <a:r>
              <a:rPr lang="en-US" dirty="0" err="1"/>
              <a:t>jika</a:t>
            </a:r>
            <a:r>
              <a:rPr lang="en-US" dirty="0"/>
              <a:t> </a:t>
            </a:r>
            <a:r>
              <a:rPr lang="en-US" dirty="0" err="1"/>
              <a:t>perlu</a:t>
            </a:r>
            <a:endParaRPr lang="en-US" dirty="0"/>
          </a:p>
          <a:p>
            <a:pPr marL="514350" indent="-514350" algn="just">
              <a:buFont typeface="+mj-lt"/>
              <a:buAutoNum type="arabicPeriod"/>
            </a:pPr>
            <a:r>
              <a:rPr lang="en-US" dirty="0" err="1" smtClean="0"/>
              <a:t>Batasi</a:t>
            </a:r>
            <a:r>
              <a:rPr lang="en-US" dirty="0" smtClean="0"/>
              <a:t> </a:t>
            </a:r>
            <a:r>
              <a:rPr lang="en-US" dirty="0" err="1"/>
              <a:t>jumlah</a:t>
            </a:r>
            <a:r>
              <a:rPr lang="en-US" dirty="0"/>
              <a:t> command </a:t>
            </a:r>
            <a:r>
              <a:rPr lang="en-US" dirty="0" err="1"/>
              <a:t>dan</a:t>
            </a:r>
            <a:r>
              <a:rPr lang="en-US" dirty="0"/>
              <a:t> </a:t>
            </a:r>
            <a:r>
              <a:rPr lang="en-US" dirty="0" err="1"/>
              <a:t>cara-cara</a:t>
            </a:r>
            <a:r>
              <a:rPr lang="en-US" dirty="0"/>
              <a:t> </a:t>
            </a:r>
            <a:r>
              <a:rPr lang="en-US" dirty="0" err="1"/>
              <a:t>untuk</a:t>
            </a:r>
            <a:r>
              <a:rPr lang="en-US" dirty="0"/>
              <a:t> </a:t>
            </a:r>
            <a:r>
              <a:rPr lang="en-US" dirty="0" err="1"/>
              <a:t>melakukan</a:t>
            </a:r>
            <a:r>
              <a:rPr lang="en-US" dirty="0"/>
              <a:t> </a:t>
            </a:r>
            <a:r>
              <a:rPr lang="en-US" dirty="0" err="1"/>
              <a:t>suatu</a:t>
            </a:r>
            <a:r>
              <a:rPr lang="en-US" dirty="0"/>
              <a:t> task</a:t>
            </a:r>
          </a:p>
        </p:txBody>
      </p:sp>
    </p:spTree>
    <p:extLst>
      <p:ext uri="{BB962C8B-B14F-4D97-AF65-F5344CB8AC3E}">
        <p14:creationId xmlns:p14="http://schemas.microsoft.com/office/powerpoint/2010/main" val="42192318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DIALOG BERBASIS BAHASA PEMOGRAMAN</a:t>
            </a:r>
            <a:br>
              <a:rPr lang="id-ID" dirty="0"/>
            </a:br>
            <a:r>
              <a:rPr lang="id-ID" dirty="0" smtClean="0"/>
              <a:t>(Programming Language Dialogue)</a:t>
            </a:r>
            <a:endParaRPr lang="id-ID" dirty="0"/>
          </a:p>
        </p:txBody>
      </p:sp>
      <p:sp>
        <p:nvSpPr>
          <p:cNvPr id="3" name="Content Placeholder 2"/>
          <p:cNvSpPr>
            <a:spLocks noGrp="1"/>
          </p:cNvSpPr>
          <p:nvPr>
            <p:ph idx="1"/>
          </p:nvPr>
        </p:nvSpPr>
        <p:spPr>
          <a:xfrm>
            <a:off x="0" y="1806900"/>
            <a:ext cx="4862231" cy="4859675"/>
          </a:xfrm>
        </p:spPr>
        <p:txBody>
          <a:bodyPr/>
          <a:lstStyle/>
          <a:p>
            <a:pPr algn="just"/>
            <a:r>
              <a:rPr lang="id-ID" dirty="0"/>
              <a:t>Arti : Dialog yang dikemas sejumlah perintah ke dalam suatu bentuk berkas (file) berupa batch </a:t>
            </a:r>
            <a:r>
              <a:rPr lang="id-ID" dirty="0" smtClean="0"/>
              <a:t>file</a:t>
            </a:r>
          </a:p>
          <a:p>
            <a:pPr algn="just"/>
            <a:r>
              <a:rPr lang="id-ID" dirty="0"/>
              <a:t>Contohnya : </a:t>
            </a:r>
            <a:r>
              <a:rPr lang="id-ID" dirty="0" smtClean="0"/>
              <a:t>Pemrograman </a:t>
            </a:r>
            <a:r>
              <a:rPr lang="id-ID" dirty="0"/>
              <a:t>assembler, Pascal, C, FORTRAN atau BASIC, tetapi tetap harus mengikuti </a:t>
            </a:r>
            <a:r>
              <a:rPr lang="id-ID" dirty="0" smtClean="0"/>
              <a:t>aturan aturan </a:t>
            </a:r>
            <a:r>
              <a:rPr lang="id-ID" dirty="0"/>
              <a:t>tertentu</a:t>
            </a:r>
          </a:p>
        </p:txBody>
      </p:sp>
      <p:pic>
        <p:nvPicPr>
          <p:cNvPr id="2050" name="Picture 2" descr="Hasil gambar untuk rumus segitiga menggunakan pas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964" y="1442506"/>
            <a:ext cx="4182036" cy="27986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sil gambar untuk rumus segitiga menggunakan c"/>
          <p:cNvPicPr>
            <a:picLocks noChangeAspect="1" noChangeArrowheads="1"/>
          </p:cNvPicPr>
          <p:nvPr/>
        </p:nvPicPr>
        <p:blipFill rotWithShape="1">
          <a:blip r:embed="rId3">
            <a:extLst>
              <a:ext uri="{28A0092B-C50C-407E-A947-70E740481C1C}">
                <a14:useLocalDpi xmlns:a14="http://schemas.microsoft.com/office/drawing/2010/main" val="0"/>
              </a:ext>
            </a:extLst>
          </a:blip>
          <a:srcRect r="29097"/>
          <a:stretch/>
        </p:blipFill>
        <p:spPr bwMode="auto">
          <a:xfrm>
            <a:off x="4961964" y="4290525"/>
            <a:ext cx="2742728" cy="25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772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ALAMI</a:t>
            </a:r>
            <a:br>
              <a:rPr lang="id-ID" dirty="0"/>
            </a:br>
            <a:r>
              <a:rPr lang="id-ID" dirty="0"/>
              <a:t>Natural Language Interface</a:t>
            </a:r>
            <a:endParaRPr lang="en-US" dirty="0"/>
          </a:p>
        </p:txBody>
      </p:sp>
      <p:sp>
        <p:nvSpPr>
          <p:cNvPr id="3" name="Content Placeholder 2"/>
          <p:cNvSpPr>
            <a:spLocks noGrp="1"/>
          </p:cNvSpPr>
          <p:nvPr>
            <p:ph idx="1"/>
          </p:nvPr>
        </p:nvSpPr>
        <p:spPr/>
        <p:txBody>
          <a:bodyPr>
            <a:normAutofit/>
          </a:bodyPr>
          <a:lstStyle/>
          <a:p>
            <a:pPr algn="just"/>
            <a:r>
              <a:rPr lang="id-ID" b="1" dirty="0" smtClean="0"/>
              <a:t>Arti: D</a:t>
            </a:r>
            <a:r>
              <a:rPr lang="id-ID" dirty="0" smtClean="0"/>
              <a:t>ialog </a:t>
            </a:r>
            <a:r>
              <a:rPr lang="id-ID" dirty="0"/>
              <a:t>yang menggunakan bahasa yang mudah dimengerti oleh manusia. </a:t>
            </a:r>
            <a:endParaRPr lang="id-ID" dirty="0" smtClean="0"/>
          </a:p>
          <a:p>
            <a:pPr algn="just"/>
            <a:r>
              <a:rPr lang="en-US" dirty="0" smtClean="0"/>
              <a:t>Natural </a:t>
            </a:r>
            <a:r>
              <a:rPr lang="en-US" dirty="0"/>
              <a:t>Language </a:t>
            </a:r>
            <a:r>
              <a:rPr lang="en-US" dirty="0" err="1" smtClean="0"/>
              <a:t>adalah</a:t>
            </a:r>
            <a:r>
              <a:rPr lang="en-US" dirty="0" smtClean="0"/>
              <a:t> </a:t>
            </a:r>
            <a:r>
              <a:rPr lang="en-US" b="1" dirty="0" smtClean="0"/>
              <a:t>Dialog </a:t>
            </a:r>
            <a:r>
              <a:rPr lang="en-US" b="1" dirty="0" err="1"/>
              <a:t>manusia</a:t>
            </a:r>
            <a:r>
              <a:rPr lang="en-US" dirty="0"/>
              <a:t> </a:t>
            </a:r>
            <a:r>
              <a:rPr lang="en-US" dirty="0" err="1"/>
              <a:t>dengan</a:t>
            </a:r>
            <a:r>
              <a:rPr lang="en-US" dirty="0"/>
              <a:t> </a:t>
            </a:r>
            <a:r>
              <a:rPr lang="en-US" b="1" dirty="0" err="1"/>
              <a:t>komputer</a:t>
            </a:r>
            <a:r>
              <a:rPr lang="en-US" dirty="0"/>
              <a:t> yang </a:t>
            </a:r>
            <a:r>
              <a:rPr lang="en-US" dirty="0" err="1" smtClean="0"/>
              <a:t>memiliki</a:t>
            </a:r>
            <a:r>
              <a:rPr lang="en-US" dirty="0" smtClean="0"/>
              <a:t> </a:t>
            </a:r>
            <a:r>
              <a:rPr lang="en-US" b="1" dirty="0" err="1" smtClean="0"/>
              <a:t>sifat</a:t>
            </a:r>
            <a:r>
              <a:rPr lang="en-US" b="1" dirty="0" smtClean="0"/>
              <a:t> </a:t>
            </a:r>
            <a:r>
              <a:rPr lang="en-US" b="1" dirty="0"/>
              <a:t>yang </a:t>
            </a:r>
            <a:r>
              <a:rPr lang="en-US" b="1" dirty="0" err="1"/>
              <a:t>sama</a:t>
            </a:r>
            <a:r>
              <a:rPr lang="en-US" b="1" dirty="0"/>
              <a:t> </a:t>
            </a:r>
            <a:r>
              <a:rPr lang="en-US" dirty="0" err="1"/>
              <a:t>dengan</a:t>
            </a:r>
            <a:r>
              <a:rPr lang="en-US" dirty="0"/>
              <a:t> dialog </a:t>
            </a:r>
            <a:r>
              <a:rPr lang="en-US" b="1" dirty="0" err="1"/>
              <a:t>manusia</a:t>
            </a:r>
            <a:r>
              <a:rPr lang="en-US" b="1" dirty="0"/>
              <a:t> </a:t>
            </a:r>
            <a:r>
              <a:rPr lang="en-US" b="1" dirty="0" err="1"/>
              <a:t>dengan</a:t>
            </a:r>
            <a:r>
              <a:rPr lang="en-US" b="1" dirty="0"/>
              <a:t> </a:t>
            </a:r>
            <a:r>
              <a:rPr lang="en-US" b="1" dirty="0" err="1"/>
              <a:t>manusia</a:t>
            </a:r>
            <a:r>
              <a:rPr lang="en-US" dirty="0"/>
              <a:t>. </a:t>
            </a:r>
            <a:endParaRPr lang="en-US" dirty="0" smtClean="0"/>
          </a:p>
          <a:p>
            <a:pPr algn="just"/>
            <a:r>
              <a:rPr lang="en-US" dirty="0" smtClean="0"/>
              <a:t>Natural </a:t>
            </a:r>
            <a:r>
              <a:rPr lang="en-US" dirty="0"/>
              <a:t>Language </a:t>
            </a:r>
            <a:r>
              <a:rPr lang="en-US" dirty="0" err="1"/>
              <a:t>jauh</a:t>
            </a:r>
            <a:r>
              <a:rPr lang="en-US" dirty="0"/>
              <a:t> </a:t>
            </a:r>
            <a:r>
              <a:rPr lang="en-US" dirty="0" err="1" smtClean="0"/>
              <a:t>lebih</a:t>
            </a:r>
            <a:r>
              <a:rPr lang="en-US" dirty="0" smtClean="0"/>
              <a:t> </a:t>
            </a:r>
            <a:r>
              <a:rPr lang="en-US" dirty="0" err="1" smtClean="0"/>
              <a:t>kompleks</a:t>
            </a:r>
            <a:r>
              <a:rPr lang="en-US" dirty="0" smtClean="0"/>
              <a:t> </a:t>
            </a:r>
            <a:r>
              <a:rPr lang="en-US" dirty="0" err="1"/>
              <a:t>daripada</a:t>
            </a:r>
            <a:r>
              <a:rPr lang="en-US" dirty="0"/>
              <a:t> </a:t>
            </a:r>
            <a:r>
              <a:rPr lang="en-US" dirty="0" err="1"/>
              <a:t>jenis</a:t>
            </a:r>
            <a:r>
              <a:rPr lang="en-US" dirty="0"/>
              <a:t> dialog </a:t>
            </a:r>
            <a:r>
              <a:rPr lang="en-US" dirty="0" err="1"/>
              <a:t>lainnya</a:t>
            </a:r>
            <a:r>
              <a:rPr lang="en-US" dirty="0"/>
              <a:t>. </a:t>
            </a:r>
            <a:endParaRPr lang="en-US" dirty="0" smtClean="0"/>
          </a:p>
          <a:p>
            <a:pPr algn="just"/>
            <a:r>
              <a:rPr lang="en-US" dirty="0" err="1" smtClean="0"/>
              <a:t>Secara</a:t>
            </a:r>
            <a:r>
              <a:rPr lang="en-US" dirty="0" smtClean="0"/>
              <a:t> </a:t>
            </a:r>
            <a:r>
              <a:rPr lang="en-US" dirty="0" err="1"/>
              <a:t>umum</a:t>
            </a:r>
            <a:r>
              <a:rPr lang="en-US" dirty="0"/>
              <a:t>, natural language </a:t>
            </a:r>
            <a:r>
              <a:rPr lang="en-US" dirty="0" err="1"/>
              <a:t>belum</a:t>
            </a:r>
            <a:r>
              <a:rPr lang="en-US" dirty="0"/>
              <a:t> </a:t>
            </a:r>
            <a:r>
              <a:rPr lang="en-US" dirty="0" err="1" smtClean="0"/>
              <a:t>dapat</a:t>
            </a:r>
            <a:r>
              <a:rPr lang="en-US" dirty="0" smtClean="0"/>
              <a:t> </a:t>
            </a:r>
            <a:r>
              <a:rPr lang="en-US" dirty="0" err="1" smtClean="0"/>
              <a:t>dipakai</a:t>
            </a:r>
            <a:r>
              <a:rPr lang="en-US" dirty="0" smtClean="0"/>
              <a:t> </a:t>
            </a:r>
            <a:r>
              <a:rPr lang="en-US" dirty="0" err="1"/>
              <a:t>sebagai</a:t>
            </a:r>
            <a:r>
              <a:rPr lang="en-US" dirty="0"/>
              <a:t> </a:t>
            </a:r>
            <a:r>
              <a:rPr lang="en-US" dirty="0" err="1"/>
              <a:t>dasar</a:t>
            </a:r>
            <a:r>
              <a:rPr lang="en-US" dirty="0"/>
              <a:t> </a:t>
            </a:r>
            <a:r>
              <a:rPr lang="en-US" dirty="0" err="1"/>
              <a:t>desain</a:t>
            </a:r>
            <a:r>
              <a:rPr lang="en-US" dirty="0"/>
              <a:t> dialog </a:t>
            </a:r>
            <a:r>
              <a:rPr lang="en-US" dirty="0" err="1"/>
              <a:t>pada</a:t>
            </a:r>
            <a:r>
              <a:rPr lang="en-US" dirty="0"/>
              <a:t> program </a:t>
            </a:r>
            <a:r>
              <a:rPr lang="en-US" dirty="0" err="1"/>
              <a:t>aplikasi</a:t>
            </a:r>
            <a:r>
              <a:rPr lang="en-US" dirty="0"/>
              <a:t> </a:t>
            </a:r>
            <a:r>
              <a:rPr lang="en-US" dirty="0" err="1"/>
              <a:t>umum</a:t>
            </a:r>
            <a:r>
              <a:rPr lang="en-US" dirty="0"/>
              <a:t>, </a:t>
            </a:r>
            <a:r>
              <a:rPr lang="en-US" dirty="0" err="1"/>
              <a:t>karena</a:t>
            </a:r>
            <a:r>
              <a:rPr lang="en-US" dirty="0"/>
              <a:t> </a:t>
            </a:r>
            <a:r>
              <a:rPr lang="en-US" dirty="0" err="1" smtClean="0"/>
              <a:t>kompleks</a:t>
            </a:r>
            <a:r>
              <a:rPr lang="en-US" dirty="0" smtClean="0"/>
              <a:t> </a:t>
            </a:r>
            <a:r>
              <a:rPr lang="en-US" dirty="0" err="1" smtClean="0"/>
              <a:t>dan</a:t>
            </a:r>
            <a:r>
              <a:rPr lang="en-US" dirty="0" smtClean="0"/>
              <a:t> </a:t>
            </a:r>
            <a:r>
              <a:rPr lang="en-US" dirty="0" err="1"/>
              <a:t>tidak</a:t>
            </a:r>
            <a:r>
              <a:rPr lang="en-US" dirty="0"/>
              <a:t> </a:t>
            </a:r>
            <a:r>
              <a:rPr lang="en-US" dirty="0" err="1"/>
              <a:t>efisien</a:t>
            </a:r>
            <a:r>
              <a:rPr lang="en-US" dirty="0"/>
              <a:t>.</a:t>
            </a:r>
          </a:p>
        </p:txBody>
      </p:sp>
    </p:spTree>
    <p:extLst>
      <p:ext uri="{BB962C8B-B14F-4D97-AF65-F5344CB8AC3E}">
        <p14:creationId xmlns:p14="http://schemas.microsoft.com/office/powerpoint/2010/main" val="32864451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Contohnya </a:t>
            </a:r>
            <a:endParaRPr lang="en-US" dirty="0"/>
          </a:p>
        </p:txBody>
      </p:sp>
      <p:sp>
        <p:nvSpPr>
          <p:cNvPr id="3" name="Content Placeholder 2"/>
          <p:cNvSpPr>
            <a:spLocks noGrp="1"/>
          </p:cNvSpPr>
          <p:nvPr>
            <p:ph idx="1"/>
          </p:nvPr>
        </p:nvSpPr>
        <p:spPr>
          <a:xfrm>
            <a:off x="628650" y="1825625"/>
            <a:ext cx="3391259" cy="4557922"/>
          </a:xfrm>
        </p:spPr>
        <p:txBody>
          <a:bodyPr>
            <a:normAutofit fontScale="92500" lnSpcReduction="10000"/>
          </a:bodyPr>
          <a:lstStyle/>
          <a:p>
            <a:r>
              <a:rPr lang="id-ID" b="1" dirty="0"/>
              <a:t>Contoh : </a:t>
            </a:r>
            <a:r>
              <a:rPr lang="id-ID" dirty="0"/>
              <a:t>cetak data mahasiswa yang memiliki ipk &gt; 3.0</a:t>
            </a:r>
            <a:r>
              <a:rPr lang="id-ID" dirty="0" smtClean="0"/>
              <a:t>.</a:t>
            </a:r>
          </a:p>
          <a:p>
            <a:r>
              <a:rPr lang="id-ID" b="1" dirty="0"/>
              <a:t>Cth Perintah ny dalam turbo pascal : </a:t>
            </a:r>
            <a:endParaRPr lang="id-ID" b="1" dirty="0" smtClean="0"/>
          </a:p>
          <a:p>
            <a:pPr marL="0" indent="0">
              <a:buNone/>
            </a:pPr>
            <a:r>
              <a:rPr lang="id-ID" b="1" dirty="0" smtClean="0"/>
              <a:t>while</a:t>
            </a:r>
            <a:r>
              <a:rPr lang="id-ID" dirty="0" smtClean="0"/>
              <a:t> </a:t>
            </a:r>
            <a:r>
              <a:rPr lang="id-ID" dirty="0"/>
              <a:t>not eof (T) </a:t>
            </a:r>
            <a:r>
              <a:rPr lang="id-ID" b="1" dirty="0"/>
              <a:t>do</a:t>
            </a:r>
            <a:r>
              <a:rPr lang="id-ID" dirty="0"/>
              <a:t> </a:t>
            </a:r>
            <a:r>
              <a:rPr lang="id-ID" b="1" dirty="0"/>
              <a:t>begin </a:t>
            </a:r>
            <a:endParaRPr lang="id-ID" b="1" dirty="0" smtClean="0"/>
          </a:p>
          <a:p>
            <a:pPr marL="0" indent="0">
              <a:buNone/>
            </a:pPr>
            <a:r>
              <a:rPr lang="id-ID" b="1" dirty="0" smtClean="0"/>
              <a:t>readln</a:t>
            </a:r>
            <a:r>
              <a:rPr lang="id-ID" dirty="0" smtClean="0"/>
              <a:t>(T,S</a:t>
            </a:r>
            <a:r>
              <a:rPr lang="id-ID" dirty="0"/>
              <a:t>) ; </a:t>
            </a:r>
            <a:endParaRPr lang="id-ID" dirty="0" smtClean="0"/>
          </a:p>
          <a:p>
            <a:pPr marL="0" indent="0">
              <a:buNone/>
            </a:pPr>
            <a:r>
              <a:rPr lang="id-ID" b="1" dirty="0" smtClean="0"/>
              <a:t>if</a:t>
            </a:r>
            <a:r>
              <a:rPr lang="id-ID" dirty="0" smtClean="0"/>
              <a:t> </a:t>
            </a:r>
            <a:r>
              <a:rPr lang="id-ID" dirty="0"/>
              <a:t>S.IpSem &gt; 3.0 </a:t>
            </a:r>
            <a:r>
              <a:rPr lang="id-ID" b="1" dirty="0"/>
              <a:t>then</a:t>
            </a:r>
            <a:r>
              <a:rPr lang="id-ID" dirty="0"/>
              <a:t> </a:t>
            </a:r>
            <a:r>
              <a:rPr lang="id-ID" b="1" dirty="0"/>
              <a:t>writeln</a:t>
            </a:r>
            <a:r>
              <a:rPr lang="id-ID" dirty="0"/>
              <a:t>(S.NamaMahasisw a); </a:t>
            </a:r>
            <a:endParaRPr lang="id-ID" dirty="0" smtClean="0"/>
          </a:p>
          <a:p>
            <a:pPr marL="0" indent="0">
              <a:buNone/>
            </a:pPr>
            <a:r>
              <a:rPr lang="id-ID" b="1" dirty="0" smtClean="0"/>
              <a:t>end</a:t>
            </a:r>
            <a:r>
              <a:rPr lang="id-ID" b="1" dirty="0"/>
              <a:t>;</a:t>
            </a:r>
            <a:endParaRPr lang="en-US" b="1" dirty="0"/>
          </a:p>
        </p:txBody>
      </p:sp>
      <p:pic>
        <p:nvPicPr>
          <p:cNvPr id="4" name="Picture 3"/>
          <p:cNvPicPr>
            <a:picLocks noChangeAspect="1"/>
          </p:cNvPicPr>
          <p:nvPr/>
        </p:nvPicPr>
        <p:blipFill>
          <a:blip r:embed="rId2"/>
          <a:stretch>
            <a:fillRect/>
          </a:stretch>
        </p:blipFill>
        <p:spPr>
          <a:xfrm>
            <a:off x="4019909" y="2080047"/>
            <a:ext cx="5092115" cy="2164149"/>
          </a:xfrm>
          <a:prstGeom prst="rect">
            <a:avLst/>
          </a:prstGeom>
        </p:spPr>
      </p:pic>
    </p:spTree>
    <p:extLst>
      <p:ext uri="{BB962C8B-B14F-4D97-AF65-F5344CB8AC3E}">
        <p14:creationId xmlns:p14="http://schemas.microsoft.com/office/powerpoint/2010/main" val="11372090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Keuntungan dan kerugian Natural language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4144" y="1825624"/>
            <a:ext cx="8466042" cy="2832640"/>
          </a:xfrm>
          <a:prstGeom prst="rect">
            <a:avLst/>
          </a:prstGeom>
        </p:spPr>
      </p:pic>
    </p:spTree>
    <p:extLst>
      <p:ext uri="{BB962C8B-B14F-4D97-AF65-F5344CB8AC3E}">
        <p14:creationId xmlns:p14="http://schemas.microsoft.com/office/powerpoint/2010/main" val="1832355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MENU DIALOG</a:t>
            </a:r>
            <a:endParaRPr lang="en-US" dirty="0"/>
          </a:p>
        </p:txBody>
      </p:sp>
      <p:sp>
        <p:nvSpPr>
          <p:cNvPr id="3" name="Content Placeholder 2"/>
          <p:cNvSpPr>
            <a:spLocks noGrp="1"/>
          </p:cNvSpPr>
          <p:nvPr>
            <p:ph idx="1"/>
          </p:nvPr>
        </p:nvSpPr>
        <p:spPr/>
        <p:txBody>
          <a:bodyPr>
            <a:normAutofit/>
          </a:bodyPr>
          <a:lstStyle/>
          <a:p>
            <a:pPr algn="just"/>
            <a:r>
              <a:rPr lang="en-US" dirty="0" smtClean="0"/>
              <a:t>Dialog </a:t>
            </a:r>
            <a:r>
              <a:rPr lang="en-US" b="1" dirty="0" err="1" smtClean="0"/>
              <a:t>cocok</a:t>
            </a:r>
            <a:r>
              <a:rPr lang="en-US" b="1" dirty="0" smtClean="0"/>
              <a:t> </a:t>
            </a:r>
            <a:r>
              <a:rPr lang="en-US" b="1" dirty="0" err="1"/>
              <a:t>untuk</a:t>
            </a:r>
            <a:r>
              <a:rPr lang="en-US" b="1" dirty="0"/>
              <a:t> user </a:t>
            </a:r>
            <a:r>
              <a:rPr lang="en-US" b="1" dirty="0" err="1"/>
              <a:t>pemula</a:t>
            </a:r>
            <a:r>
              <a:rPr lang="en-US" dirty="0"/>
              <a:t> </a:t>
            </a:r>
            <a:r>
              <a:rPr lang="en-US" dirty="0" err="1"/>
              <a:t>atau</a:t>
            </a:r>
            <a:r>
              <a:rPr lang="en-US" dirty="0"/>
              <a:t> </a:t>
            </a:r>
            <a:r>
              <a:rPr lang="en-US" b="1" dirty="0" err="1"/>
              <a:t>jarang</a:t>
            </a:r>
            <a:r>
              <a:rPr lang="en-US" b="1" dirty="0"/>
              <a:t> </a:t>
            </a:r>
            <a:r>
              <a:rPr lang="en-US" b="1" dirty="0" err="1" smtClean="0"/>
              <a:t>mempergunakan</a:t>
            </a:r>
            <a:r>
              <a:rPr lang="en-US" b="1" dirty="0" smtClean="0"/>
              <a:t> </a:t>
            </a:r>
            <a:r>
              <a:rPr lang="en-US" b="1" dirty="0" err="1" smtClean="0"/>
              <a:t>komputer</a:t>
            </a:r>
            <a:r>
              <a:rPr lang="en-US" dirty="0"/>
              <a:t>. </a:t>
            </a:r>
            <a:endParaRPr lang="en-US" dirty="0" smtClean="0"/>
          </a:p>
          <a:p>
            <a:pPr algn="just"/>
            <a:r>
              <a:rPr lang="en-US" dirty="0" err="1" smtClean="0"/>
              <a:t>Untuk</a:t>
            </a:r>
            <a:r>
              <a:rPr lang="en-US" dirty="0" smtClean="0"/>
              <a:t> </a:t>
            </a:r>
            <a:r>
              <a:rPr lang="en-US" b="1" dirty="0"/>
              <a:t>expert user</a:t>
            </a:r>
            <a:r>
              <a:rPr lang="en-US" dirty="0"/>
              <a:t>, </a:t>
            </a:r>
            <a:r>
              <a:rPr lang="en-US" dirty="0" err="1"/>
              <a:t>sistem</a:t>
            </a:r>
            <a:r>
              <a:rPr lang="en-US" dirty="0"/>
              <a:t> menu </a:t>
            </a:r>
            <a:r>
              <a:rPr lang="en-US" dirty="0" err="1"/>
              <a:t>masih</a:t>
            </a:r>
            <a:r>
              <a:rPr lang="en-US" dirty="0"/>
              <a:t> </a:t>
            </a:r>
            <a:r>
              <a:rPr lang="en-US" b="1" dirty="0" err="1" smtClean="0"/>
              <a:t>dapat</a:t>
            </a:r>
            <a:r>
              <a:rPr lang="en-US" b="1" dirty="0" smtClean="0"/>
              <a:t> </a:t>
            </a:r>
            <a:r>
              <a:rPr lang="en-US" b="1" dirty="0" err="1"/>
              <a:t>diterima</a:t>
            </a:r>
            <a:r>
              <a:rPr lang="en-US" dirty="0"/>
              <a:t> </a:t>
            </a:r>
            <a:r>
              <a:rPr lang="en-US" dirty="0" err="1"/>
              <a:t>jika</a:t>
            </a:r>
            <a:r>
              <a:rPr lang="en-US" dirty="0"/>
              <a:t> </a:t>
            </a:r>
            <a:r>
              <a:rPr lang="en-US" dirty="0" err="1"/>
              <a:t>unjuk</a:t>
            </a:r>
            <a:r>
              <a:rPr lang="en-US" dirty="0"/>
              <a:t> </a:t>
            </a:r>
            <a:r>
              <a:rPr lang="en-US" b="1" dirty="0" err="1"/>
              <a:t>kerja</a:t>
            </a:r>
            <a:r>
              <a:rPr lang="en-US" dirty="0"/>
              <a:t> </a:t>
            </a:r>
            <a:r>
              <a:rPr lang="en-US" dirty="0" err="1" smtClean="0"/>
              <a:t>dari</a:t>
            </a:r>
            <a:r>
              <a:rPr lang="en-US" dirty="0" smtClean="0"/>
              <a:t> </a:t>
            </a:r>
            <a:r>
              <a:rPr lang="en-US" b="1" dirty="0" err="1" smtClean="0"/>
              <a:t>sistem</a:t>
            </a:r>
            <a:r>
              <a:rPr lang="en-US" b="1" dirty="0" smtClean="0"/>
              <a:t> </a:t>
            </a:r>
            <a:r>
              <a:rPr lang="en-US" b="1" dirty="0" err="1"/>
              <a:t>cukup</a:t>
            </a:r>
            <a:r>
              <a:rPr lang="en-US" b="1" dirty="0"/>
              <a:t> </a:t>
            </a:r>
            <a:r>
              <a:rPr lang="en-US" b="1" dirty="0" err="1"/>
              <a:t>cepat</a:t>
            </a:r>
            <a:r>
              <a:rPr lang="en-US" b="1" dirty="0"/>
              <a:t> </a:t>
            </a:r>
            <a:r>
              <a:rPr lang="en-US" dirty="0" err="1"/>
              <a:t>untuk</a:t>
            </a:r>
            <a:r>
              <a:rPr lang="en-US" dirty="0"/>
              <a:t> </a:t>
            </a:r>
            <a:r>
              <a:rPr lang="en-US" dirty="0" err="1"/>
              <a:t>menghindari</a:t>
            </a:r>
            <a:r>
              <a:rPr lang="en-US" dirty="0"/>
              <a:t> </a:t>
            </a:r>
            <a:r>
              <a:rPr lang="en-US" b="1" dirty="0"/>
              <a:t>delay yang </a:t>
            </a:r>
            <a:r>
              <a:rPr lang="en-US" b="1" dirty="0" err="1"/>
              <a:t>tidak</a:t>
            </a:r>
            <a:r>
              <a:rPr lang="en-US" b="1" dirty="0"/>
              <a:t> </a:t>
            </a:r>
            <a:r>
              <a:rPr lang="en-US" b="1" dirty="0" err="1"/>
              <a:t>perlu</a:t>
            </a:r>
            <a:r>
              <a:rPr lang="en-US" dirty="0"/>
              <a:t>.</a:t>
            </a:r>
          </a:p>
          <a:p>
            <a:pPr algn="just"/>
            <a:r>
              <a:rPr lang="en-US" dirty="0" err="1"/>
              <a:t>Contoh</a:t>
            </a:r>
            <a:r>
              <a:rPr lang="en-US" dirty="0"/>
              <a:t>:</a:t>
            </a:r>
          </a:p>
          <a:p>
            <a:pPr marL="457200" lvl="1" indent="0" algn="just">
              <a:buNone/>
            </a:pPr>
            <a:r>
              <a:rPr lang="en-US" dirty="0"/>
              <a:t>a. Pull-down menu</a:t>
            </a:r>
          </a:p>
          <a:p>
            <a:pPr marL="457200" lvl="1" indent="0" algn="just">
              <a:buNone/>
            </a:pPr>
            <a:r>
              <a:rPr lang="en-US" dirty="0"/>
              <a:t>b. Pop-up menu</a:t>
            </a:r>
          </a:p>
          <a:p>
            <a:pPr marL="457200" lvl="1" indent="0" algn="just">
              <a:buNone/>
            </a:pPr>
            <a:r>
              <a:rPr lang="en-US" dirty="0"/>
              <a:t>c. Scrollable menu</a:t>
            </a:r>
          </a:p>
          <a:p>
            <a:pPr marL="457200" lvl="1" indent="0" algn="just">
              <a:buNone/>
            </a:pPr>
            <a:r>
              <a:rPr lang="en-US" dirty="0"/>
              <a:t>d. Numerical menu choice</a:t>
            </a:r>
          </a:p>
        </p:txBody>
      </p:sp>
    </p:spTree>
    <p:extLst>
      <p:ext uri="{BB962C8B-B14F-4D97-AF65-F5344CB8AC3E}">
        <p14:creationId xmlns:p14="http://schemas.microsoft.com/office/powerpoint/2010/main" val="31863286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Contohnya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53394"/>
            <a:ext cx="215265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47639"/>
          <a:stretch/>
        </p:blipFill>
        <p:spPr bwMode="auto">
          <a:xfrm>
            <a:off x="2907242" y="1825625"/>
            <a:ext cx="1994958"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rollable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021" y="4089400"/>
            <a:ext cx="53149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umerical menu cho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142" y="821267"/>
            <a:ext cx="4025499" cy="289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8327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en-US" dirty="0" err="1" smtClean="0"/>
              <a:t>Sistem</a:t>
            </a:r>
            <a:r>
              <a:rPr lang="en-US" dirty="0" smtClean="0"/>
              <a:t> </a:t>
            </a:r>
            <a:r>
              <a:rPr lang="en-US" dirty="0"/>
              <a:t>Menu </a:t>
            </a:r>
            <a:r>
              <a:rPr lang="en-US" dirty="0" err="1" smtClean="0"/>
              <a:t>Datar</a:t>
            </a:r>
            <a:endParaRPr lang="id-ID" dirty="0"/>
          </a:p>
        </p:txBody>
      </p:sp>
      <p:graphicFrame>
        <p:nvGraphicFramePr>
          <p:cNvPr id="7" name="Group 18"/>
          <p:cNvGraphicFramePr>
            <a:graphicFrameLocks/>
          </p:cNvGraphicFramePr>
          <p:nvPr>
            <p:extLst>
              <p:ext uri="{D42A27DB-BD31-4B8C-83A1-F6EECF244321}">
                <p14:modId xmlns:p14="http://schemas.microsoft.com/office/powerpoint/2010/main" val="3716710650"/>
              </p:ext>
            </p:extLst>
          </p:nvPr>
        </p:nvGraphicFramePr>
        <p:xfrm>
          <a:off x="628650" y="1690689"/>
          <a:ext cx="5565116" cy="4864608"/>
        </p:xfrm>
        <a:graphic>
          <a:graphicData uri="http://schemas.openxmlformats.org/drawingml/2006/table">
            <a:tbl>
              <a:tblPr/>
              <a:tblGrid>
                <a:gridCol w="5565116"/>
              </a:tblGrid>
              <a:tr h="7361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anose="020B0604020202020204" pitchFamily="34" charset="0"/>
                        </a:rPr>
                        <a:t>Sistem</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Informasi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Akademik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2400" b="0" i="0" u="none" strike="noStrike" cap="none" normalizeH="0" baseline="0" dirty="0" smtClean="0">
                          <a:ln>
                            <a:noFill/>
                          </a:ln>
                          <a:solidFill>
                            <a:schemeClr val="tx1"/>
                          </a:solidFill>
                          <a:effectLst/>
                          <a:latin typeface="Arial" panose="020B0604020202020204" pitchFamily="34" charset="0"/>
                        </a:rPr>
                        <a:t>UTM</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450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[A] </a:t>
                      </a:r>
                      <a:r>
                        <a:rPr kumimoji="0" lang="en-US" sz="2400" b="0" i="0" u="none" strike="noStrike" cap="none" normalizeH="0" baseline="0" dirty="0" err="1" smtClean="0">
                          <a:ln>
                            <a:noFill/>
                          </a:ln>
                          <a:solidFill>
                            <a:schemeClr val="tx1"/>
                          </a:solidFill>
                          <a:effectLst/>
                          <a:latin typeface="Arial" panose="020B0604020202020204" pitchFamily="34" charset="0"/>
                        </a:rPr>
                        <a:t>Registrasi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Mahasiswa</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Baru</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[B] </a:t>
                      </a:r>
                      <a:r>
                        <a:rPr kumimoji="0" lang="en-US" sz="2400" b="0" i="0" u="none" strike="noStrike" cap="none" normalizeH="0" baseline="0" dirty="0" err="1" smtClean="0">
                          <a:ln>
                            <a:noFill/>
                          </a:ln>
                          <a:solidFill>
                            <a:schemeClr val="tx1"/>
                          </a:solidFill>
                          <a:effectLst/>
                          <a:latin typeface="Arial" panose="020B0604020202020204" pitchFamily="34" charset="0"/>
                        </a:rPr>
                        <a:t>Registrasi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Mahasiswa</a:t>
                      </a:r>
                      <a:r>
                        <a:rPr kumimoji="0" lang="en-US" sz="2400" b="0" i="0" u="none" strike="noStrike" cap="none" normalizeH="0" baseline="0" dirty="0" smtClean="0">
                          <a:ln>
                            <a:noFill/>
                          </a:ln>
                          <a:solidFill>
                            <a:schemeClr val="tx1"/>
                          </a:solidFill>
                          <a:effectLst/>
                          <a:latin typeface="Arial" panose="020B0604020202020204" pitchFamily="34" charset="0"/>
                        </a:rPr>
                        <a:t> Lama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[C] Edit Data </a:t>
                      </a:r>
                      <a:r>
                        <a:rPr kumimoji="0" lang="en-US" sz="2400" b="0" i="0" u="none" strike="noStrike" cap="none" normalizeH="0" baseline="0" dirty="0" err="1" smtClean="0">
                          <a:ln>
                            <a:noFill/>
                          </a:ln>
                          <a:solidFill>
                            <a:schemeClr val="tx1"/>
                          </a:solidFill>
                          <a:effectLst/>
                          <a:latin typeface="Arial" panose="020B0604020202020204" pitchFamily="34" charset="0"/>
                        </a:rPr>
                        <a:t>Mahasiswa</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[D] Edit Mata </a:t>
                      </a:r>
                      <a:r>
                        <a:rPr kumimoji="0" lang="en-US" sz="2400" b="0" i="0" u="none" strike="noStrike" cap="none" normalizeH="0" baseline="0" dirty="0" err="1" smtClean="0">
                          <a:ln>
                            <a:noFill/>
                          </a:ln>
                          <a:solidFill>
                            <a:schemeClr val="tx1"/>
                          </a:solidFill>
                          <a:effectLst/>
                          <a:latin typeface="Arial" panose="020B0604020202020204" pitchFamily="34" charset="0"/>
                        </a:rPr>
                        <a:t>Kuliah</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[E] </a:t>
                      </a:r>
                      <a:r>
                        <a:rPr kumimoji="0" lang="en-US" sz="2400" b="0" i="0" u="none" strike="noStrike" cap="none" normalizeH="0" baseline="0" dirty="0" err="1" smtClean="0">
                          <a:ln>
                            <a:noFill/>
                          </a:ln>
                          <a:solidFill>
                            <a:schemeClr val="tx1"/>
                          </a:solidFill>
                          <a:effectLst/>
                          <a:latin typeface="Arial" panose="020B0604020202020204" pitchFamily="34" charset="0"/>
                        </a:rPr>
                        <a:t>Cetak</a:t>
                      </a:r>
                      <a:r>
                        <a:rPr kumimoji="0" lang="en-US" sz="2400" b="0" i="0" u="none" strike="noStrike" cap="none" normalizeH="0" baseline="0" dirty="0" smtClean="0">
                          <a:ln>
                            <a:noFill/>
                          </a:ln>
                          <a:solidFill>
                            <a:schemeClr val="tx1"/>
                          </a:solidFill>
                          <a:effectLst/>
                          <a:latin typeface="Arial" panose="020B0604020202020204" pitchFamily="34" charset="0"/>
                        </a:rPr>
                        <a:t> KHS/KRS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[F] </a:t>
                      </a:r>
                      <a:r>
                        <a:rPr kumimoji="0" lang="en-US" sz="2400" b="0" i="0" u="none" strike="noStrike" cap="none" normalizeH="0" baseline="0" dirty="0" err="1" smtClean="0">
                          <a:ln>
                            <a:noFill/>
                          </a:ln>
                          <a:solidFill>
                            <a:schemeClr val="tx1"/>
                          </a:solidFill>
                          <a:effectLst/>
                          <a:latin typeface="Arial" panose="020B0604020202020204" pitchFamily="34" charset="0"/>
                        </a:rPr>
                        <a:t>Cetak</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Presensi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Kuliah</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[G] </a:t>
                      </a:r>
                      <a:r>
                        <a:rPr kumimoji="0" lang="en-US" sz="2400" b="0" i="0" u="none" strike="noStrike" cap="none" normalizeH="0" baseline="0" dirty="0" err="1" smtClean="0">
                          <a:ln>
                            <a:noFill/>
                          </a:ln>
                          <a:solidFill>
                            <a:schemeClr val="tx1"/>
                          </a:solidFill>
                          <a:effectLst/>
                          <a:latin typeface="Arial" panose="020B0604020202020204" pitchFamily="34" charset="0"/>
                        </a:rPr>
                        <a:t>Selesai</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anose="020B0604020202020204" pitchFamily="34" charset="0"/>
                        </a:rPr>
                        <a:t>Pilih</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salah</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satu</a:t>
                      </a:r>
                      <a:r>
                        <a:rPr kumimoji="0" lang="en-US" sz="2400" b="0" i="0" u="none" strike="noStrike" cap="none" normalizeH="0" baseline="0" dirty="0" smtClean="0">
                          <a:ln>
                            <a:noFill/>
                          </a:ln>
                          <a:solidFill>
                            <a:schemeClr val="tx1"/>
                          </a:solidFill>
                          <a:effectLst/>
                          <a:latin typeface="Arial" panose="020B0604020202020204" pitchFamily="34" charset="0"/>
                        </a:rPr>
                        <a:t>: _</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485956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en-US" dirty="0" err="1" smtClean="0"/>
              <a:t>Sistem</a:t>
            </a:r>
            <a:r>
              <a:rPr lang="en-US" dirty="0" smtClean="0"/>
              <a:t> </a:t>
            </a:r>
            <a:r>
              <a:rPr lang="en-US" dirty="0"/>
              <a:t>Menu Tarik</a:t>
            </a: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pPr>
              <a:defRPr/>
            </a:pPr>
            <a:fld id="{6C6DCF34-9C00-4A11-921F-CFD88FAB0B3E}" type="datetime1">
              <a:rPr lang="en-US" smtClean="0"/>
              <a:t>2/25/2019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F5E724-E132-4238-830F-097572C7F65A}" type="slidenum">
              <a:rPr lang="en-US" smtClean="0"/>
              <a:pPr>
                <a:defRPr/>
              </a:pPr>
              <a:t>99</a:t>
            </a:fld>
            <a:endParaRPr lang="en-US"/>
          </a:p>
        </p:txBody>
      </p:sp>
      <p:pic>
        <p:nvPicPr>
          <p:cNvPr id="7" name="Picture 5"/>
          <p:cNvPicPr>
            <a:picLocks noChangeAspect="1" noChangeArrowheads="1"/>
          </p:cNvPicPr>
          <p:nvPr/>
        </p:nvPicPr>
        <p:blipFill rotWithShape="1">
          <a:blip r:embed="rId2">
            <a:lum bright="-24000" contrast="18000"/>
            <a:extLst>
              <a:ext uri="{28A0092B-C50C-407E-A947-70E740481C1C}">
                <a14:useLocalDpi xmlns:a14="http://schemas.microsoft.com/office/drawing/2010/main" val="0"/>
              </a:ext>
            </a:extLst>
          </a:blip>
          <a:srcRect l="14795" r="13940" b="9614"/>
          <a:stretch/>
        </p:blipFill>
        <p:spPr bwMode="auto">
          <a:xfrm>
            <a:off x="628650" y="1781595"/>
            <a:ext cx="5392270" cy="457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rotWithShape="1">
          <a:blip r:embed="rId3"/>
          <a:srcRect l="32740" t="636" r="13647" b="26103"/>
          <a:stretch/>
        </p:blipFill>
        <p:spPr>
          <a:xfrm>
            <a:off x="3968331" y="1808068"/>
            <a:ext cx="5225366" cy="4014508"/>
          </a:xfrm>
          <a:prstGeom prst="rect">
            <a:avLst/>
          </a:prstGeom>
        </p:spPr>
      </p:pic>
    </p:spTree>
    <p:extLst>
      <p:ext uri="{BB962C8B-B14F-4D97-AF65-F5344CB8AC3E}">
        <p14:creationId xmlns:p14="http://schemas.microsoft.com/office/powerpoint/2010/main" val="887412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5056</TotalTime>
  <Words>6730</Words>
  <Application>Microsoft Office PowerPoint</Application>
  <PresentationFormat>On-screen Show (4:3)</PresentationFormat>
  <Paragraphs>773</Paragraphs>
  <Slides>139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139</vt:i4>
      </vt:variant>
    </vt:vector>
  </HeadingPairs>
  <TitlesOfParts>
    <vt:vector size="149" baseType="lpstr">
      <vt:lpstr>Adobe Heiti Std R</vt:lpstr>
      <vt:lpstr>Agency FB</vt:lpstr>
      <vt:lpstr>Arial</vt:lpstr>
      <vt:lpstr>Calibri</vt:lpstr>
      <vt:lpstr>Calibri Light</vt:lpstr>
      <vt:lpstr>Rockwell</vt:lpstr>
      <vt:lpstr>Segoe UI Semilight</vt:lpstr>
      <vt:lpstr>Wingdings</vt:lpstr>
      <vt:lpstr>Office Theme</vt:lpstr>
      <vt:lpstr>Bitmap Image</vt:lpstr>
      <vt:lpstr>INTERAKSI MANUSIA DAN KOMPUTER 03. RAGAM DIALOG</vt:lpstr>
      <vt:lpstr>Pokok Bahasan</vt:lpstr>
      <vt:lpstr>01. Pendahuluan</vt:lpstr>
      <vt:lpstr>1) Pendahuluan</vt:lpstr>
      <vt:lpstr>IMK</vt:lpstr>
      <vt:lpstr>IMK</vt:lpstr>
      <vt:lpstr>IMK</vt:lpstr>
      <vt:lpstr>Mengapa IMK?</vt:lpstr>
      <vt:lpstr>Mengapa IMK?</vt:lpstr>
      <vt:lpstr>IMK?</vt:lpstr>
      <vt:lpstr>Desain?</vt:lpstr>
      <vt:lpstr>IMK?</vt:lpstr>
      <vt:lpstr>IMK</vt:lpstr>
      <vt:lpstr>IMK</vt:lpstr>
      <vt:lpstr>IMK</vt:lpstr>
      <vt:lpstr>IMK</vt:lpstr>
      <vt:lpstr>IMK</vt:lpstr>
      <vt:lpstr>IMK</vt:lpstr>
      <vt:lpstr>IMK</vt:lpstr>
      <vt:lpstr>Tujuan IMK</vt:lpstr>
      <vt:lpstr>Tujuan IMK</vt:lpstr>
      <vt:lpstr>Ruang Lingkup IMK</vt:lpstr>
      <vt:lpstr>Cognitive Ergonomics dan Human Computer Interaction (IMK)</vt:lpstr>
      <vt:lpstr>Aspek penting dalam Menciptakan lingkungan kerja baik </vt:lpstr>
      <vt:lpstr>Aspek Ergonomik Dari Tempat Kerja</vt:lpstr>
      <vt:lpstr>Keluhan-keluhan fisik, faktor penyebab dan saran pemecahannya</vt:lpstr>
      <vt:lpstr>Pencahayaan</vt:lpstr>
      <vt:lpstr>Suhu Dan Kualitas Udara</vt:lpstr>
      <vt:lpstr>Gangguan Suara</vt:lpstr>
      <vt:lpstr>Kesehatan Dan Keamanan Kerja</vt:lpstr>
      <vt:lpstr>Kebiasaan Bekerja </vt:lpstr>
      <vt:lpstr>2) Faktor Manusia</vt:lpstr>
      <vt:lpstr>Pendahuluan</vt:lpstr>
      <vt:lpstr>Kecapakan Manusia dan Komputer</vt:lpstr>
      <vt:lpstr>Aspek Sistem Komputer </vt:lpstr>
      <vt:lpstr>Manusia </vt:lpstr>
      <vt:lpstr>Penglihatan </vt:lpstr>
      <vt:lpstr>Penglihatan - Luminans</vt:lpstr>
      <vt:lpstr>Penglihatan - Kontras</vt:lpstr>
      <vt:lpstr>Penglihatan - Kecerahan</vt:lpstr>
      <vt:lpstr>Penglihatan - Kecerahan</vt:lpstr>
      <vt:lpstr>Penglihatan - Sudut Dan Ketajaman           Penglihatan</vt:lpstr>
      <vt:lpstr>Penglihatan - Medan Penglihatan</vt:lpstr>
      <vt:lpstr>Penglihatan - Medan Penglihatan</vt:lpstr>
      <vt:lpstr>Penglihatan - Warna</vt:lpstr>
      <vt:lpstr>Penglihatan - Psikologi Warna</vt:lpstr>
      <vt:lpstr>Penglihatan - Psikologi Warna</vt:lpstr>
      <vt:lpstr>Penglihatan - Psikologi Warna</vt:lpstr>
      <vt:lpstr>Penglihatan - Psikologi Warna</vt:lpstr>
      <vt:lpstr>Penglihatan - Persepsi</vt:lpstr>
      <vt:lpstr>Penglihatan - Persepsi</vt:lpstr>
      <vt:lpstr>Penglihatan - Persepsi</vt:lpstr>
      <vt:lpstr>Penglihatan - Persepsi</vt:lpstr>
      <vt:lpstr>Pendengaran</vt:lpstr>
      <vt:lpstr>Sentuhan</vt:lpstr>
      <vt:lpstr>Pemodelan Pengolahan Informasi </vt:lpstr>
      <vt:lpstr>Pemodelan Pengolahan Informasi </vt:lpstr>
      <vt:lpstr>Pemodelan Pengolahan Informasi </vt:lpstr>
      <vt:lpstr>PowerPoint Presentation</vt:lpstr>
      <vt:lpstr>PowerPoint Presentation</vt:lpstr>
      <vt:lpstr>Memori (Short-term memory) &amp; (Long-term memory ) </vt:lpstr>
      <vt:lpstr>Long-term memory (LTM) </vt:lpstr>
      <vt:lpstr>PowerPoint Presentation</vt:lpstr>
      <vt:lpstr>Pengambilan kesimpulan / Reasoning</vt:lpstr>
      <vt:lpstr>Reasoning - Deductive</vt:lpstr>
      <vt:lpstr>Reasoning - inference</vt:lpstr>
      <vt:lpstr>Reasoning - Abduction</vt:lpstr>
      <vt:lpstr>Memecahkan masalah / Problem-solving</vt:lpstr>
      <vt:lpstr>Akuisisi keahlian / Skill acquisition</vt:lpstr>
      <vt:lpstr>Akuisisi keahlian / Skill acquisition</vt:lpstr>
      <vt:lpstr>Komputer </vt:lpstr>
      <vt:lpstr>3) Ragam Dialog</vt:lpstr>
      <vt:lpstr>Dialog Manusia - Komputer </vt:lpstr>
      <vt:lpstr>Ragam Dialog</vt:lpstr>
      <vt:lpstr>Tujuan Ragam Dialog</vt:lpstr>
      <vt:lpstr>KARAKTERISTIK RAGAM DIALOG</vt:lpstr>
      <vt:lpstr>Pegang Teguh Konsistensi</vt:lpstr>
      <vt:lpstr>Sediakan Short Cut Bagi Pengguna Aktif</vt:lpstr>
      <vt:lpstr>Sediakan Feedback yang Informatif</vt:lpstr>
      <vt:lpstr>Sediakan Error Handling Mudah</vt:lpstr>
      <vt:lpstr>Ijinkan Pembatalan Aksi</vt:lpstr>
      <vt:lpstr>Sediakan Fasilitas Bantuan (Help)</vt:lpstr>
      <vt:lpstr>Kurangi Muatan Short-Term Memory</vt:lpstr>
      <vt:lpstr>Sifat-sifat Ragam Dialog (Contd 1)</vt:lpstr>
      <vt:lpstr>Sifat-sifat Ragam Dialog (Contd 2)</vt:lpstr>
      <vt:lpstr>Sifat-sifat Ragam Dialog (Contd 3)</vt:lpstr>
      <vt:lpstr>JENIS RAGAM DIALOG</vt:lpstr>
      <vt:lpstr>Dialog Berbabis Perintah Tungal (COMMAND LANGUAGE)</vt:lpstr>
      <vt:lpstr>Jenis (style) penulisan Command language </vt:lpstr>
      <vt:lpstr>Keuntungan dan kerugian Command-line</vt:lpstr>
      <vt:lpstr>Command Language Guidelines (Shneidermann, p. 176)</vt:lpstr>
      <vt:lpstr>DIALOG BERBASIS BAHASA PEMOGRAMAN (Programming Language Dialogue)</vt:lpstr>
      <vt:lpstr>ANTARMUKA BERBASIS ALAMI Natural Language Interface</vt:lpstr>
      <vt:lpstr>Contohnya </vt:lpstr>
      <vt:lpstr>Keuntungan dan kerugian Natural language</vt:lpstr>
      <vt:lpstr>SISTEM MENU DIALOG</vt:lpstr>
      <vt:lpstr>Contohnya </vt:lpstr>
      <vt:lpstr>Contoh Sistem Menu Datar</vt:lpstr>
      <vt:lpstr>Contoh Sistem Menu Tarik</vt:lpstr>
      <vt:lpstr>Keuntungan dan kerugian menu</vt:lpstr>
      <vt:lpstr>SISTEM MENU DIALOG</vt:lpstr>
      <vt:lpstr>DIALOG BERBASIS PENGISIAN BORANG (FORM-FILLIN)</vt:lpstr>
      <vt:lpstr>Contoh Form-fillin </vt:lpstr>
      <vt:lpstr>Keuntungan dan kerugian Form-fillin</vt:lpstr>
      <vt:lpstr>Form Fillin Design Guidelines (Shneiderman, pp. 133-135)</vt:lpstr>
      <vt:lpstr>ANTARMUKA BERBASIS IKON</vt:lpstr>
      <vt:lpstr>SISTEM PENJEDELAAN (Windowing System)</vt:lpstr>
      <vt:lpstr>Fungsi dialog berbasis jendela</vt:lpstr>
      <vt:lpstr>Jenis-jenis Windowing System : </vt:lpstr>
      <vt:lpstr>Jendela TTY (TeleTYpe/TeleTYpewriter) </vt:lpstr>
      <vt:lpstr>Time-Multiplexed Windows</vt:lpstr>
      <vt:lpstr>Space-Multiplexed Windows</vt:lpstr>
      <vt:lpstr>Space-Multiplexed Windows</vt:lpstr>
      <vt:lpstr>Jendela Non Homogen</vt:lpstr>
      <vt:lpstr>DIRECT MANIPULATION</vt:lpstr>
      <vt:lpstr>Keuntungan dan kerugian Direct Manipulation</vt:lpstr>
      <vt:lpstr>Contoh Manipulasi Langsung</vt:lpstr>
      <vt:lpstr>ANTARMUKA BERBASIS GRAFIS</vt:lpstr>
      <vt:lpstr>ANTARMUKA BERBASIS GRAFIS</vt:lpstr>
      <vt:lpstr>Aturan utama untuk mendesain dialog (1)</vt:lpstr>
      <vt:lpstr>Aturan utama untuk mendesain dialog (2)</vt:lpstr>
      <vt:lpstr>Aturan utama untuk mendesain dialog (3)</vt:lpstr>
      <vt:lpstr>Aturan utama untuk mendesain dialog (4)</vt:lpstr>
      <vt:lpstr>Aturan utama untuk mendesain dialog (5)</vt:lpstr>
      <vt:lpstr>Aturan utama untuk mendesain dialog (6)</vt:lpstr>
      <vt:lpstr>4) Kontrak Perkuliahan</vt:lpstr>
      <vt:lpstr>Course Goals</vt:lpstr>
      <vt:lpstr>Learning Outcomes Diharapkan mahasiswa mampu:</vt:lpstr>
      <vt:lpstr>Metode Pengajaran</vt:lpstr>
      <vt:lpstr>Metode Penilaian IMK SI4A</vt:lpstr>
      <vt:lpstr>Metode Penilaian</vt:lpstr>
      <vt:lpstr>Tata Tertib Perkuliahan</vt:lpstr>
      <vt:lpstr>Tugas</vt:lpstr>
      <vt:lpstr>5) Kebutuhan Software</vt:lpstr>
      <vt:lpstr>Kebutuhan Software</vt:lpstr>
      <vt:lpstr>6) Contact</vt:lpstr>
      <vt:lpstr>Contact</vt:lpstr>
      <vt:lpstr>7) Referensi</vt:lpstr>
      <vt:lpstr>Referensi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2623</cp:revision>
  <dcterms:created xsi:type="dcterms:W3CDTF">2016-09-02T03:38:50Z</dcterms:created>
  <dcterms:modified xsi:type="dcterms:W3CDTF">2019-02-25T14:44:08Z</dcterms:modified>
</cp:coreProperties>
</file>