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2"/>
  </p:notesMasterIdLst>
  <p:handoutMasterIdLst>
    <p:handoutMasterId r:id="rId123"/>
  </p:handoutMasterIdLst>
  <p:sldIdLst>
    <p:sldId id="256" r:id="rId2"/>
    <p:sldId id="407" r:id="rId3"/>
    <p:sldId id="427" r:id="rId4"/>
    <p:sldId id="653" r:id="rId5"/>
    <p:sldId id="654" r:id="rId6"/>
    <p:sldId id="655" r:id="rId7"/>
    <p:sldId id="656" r:id="rId8"/>
    <p:sldId id="657" r:id="rId9"/>
    <p:sldId id="658" r:id="rId10"/>
    <p:sldId id="659" r:id="rId11"/>
    <p:sldId id="660" r:id="rId12"/>
    <p:sldId id="661" r:id="rId13"/>
    <p:sldId id="662" r:id="rId14"/>
    <p:sldId id="663" r:id="rId15"/>
    <p:sldId id="664" r:id="rId16"/>
    <p:sldId id="665" r:id="rId17"/>
    <p:sldId id="672" r:id="rId18"/>
    <p:sldId id="673" r:id="rId19"/>
    <p:sldId id="666" r:id="rId20"/>
    <p:sldId id="674" r:id="rId21"/>
    <p:sldId id="675" r:id="rId22"/>
    <p:sldId id="676" r:id="rId23"/>
    <p:sldId id="677" r:id="rId24"/>
    <p:sldId id="667" r:id="rId25"/>
    <p:sldId id="678" r:id="rId26"/>
    <p:sldId id="679" r:id="rId27"/>
    <p:sldId id="680" r:id="rId28"/>
    <p:sldId id="681" r:id="rId29"/>
    <p:sldId id="682" r:id="rId30"/>
    <p:sldId id="685" r:id="rId31"/>
    <p:sldId id="686" r:id="rId32"/>
    <p:sldId id="683" r:id="rId33"/>
    <p:sldId id="684" r:id="rId34"/>
    <p:sldId id="687" r:id="rId35"/>
    <p:sldId id="688" r:id="rId36"/>
    <p:sldId id="689" r:id="rId37"/>
    <p:sldId id="690" r:id="rId38"/>
    <p:sldId id="669" r:id="rId39"/>
    <p:sldId id="670" r:id="rId40"/>
    <p:sldId id="671" r:id="rId41"/>
    <p:sldId id="691" r:id="rId42"/>
    <p:sldId id="692" r:id="rId43"/>
    <p:sldId id="693" r:id="rId44"/>
    <p:sldId id="694" r:id="rId45"/>
    <p:sldId id="701" r:id="rId46"/>
    <p:sldId id="695" r:id="rId47"/>
    <p:sldId id="702" r:id="rId48"/>
    <p:sldId id="703" r:id="rId49"/>
    <p:sldId id="698" r:id="rId50"/>
    <p:sldId id="699" r:id="rId51"/>
    <p:sldId id="711" r:id="rId52"/>
    <p:sldId id="704" r:id="rId53"/>
    <p:sldId id="705" r:id="rId54"/>
    <p:sldId id="706" r:id="rId55"/>
    <p:sldId id="707" r:id="rId56"/>
    <p:sldId id="708" r:id="rId57"/>
    <p:sldId id="709" r:id="rId58"/>
    <p:sldId id="712" r:id="rId59"/>
    <p:sldId id="716" r:id="rId60"/>
    <p:sldId id="717" r:id="rId61"/>
    <p:sldId id="746" r:id="rId62"/>
    <p:sldId id="718" r:id="rId63"/>
    <p:sldId id="719" r:id="rId64"/>
    <p:sldId id="720" r:id="rId65"/>
    <p:sldId id="721" r:id="rId66"/>
    <p:sldId id="722" r:id="rId67"/>
    <p:sldId id="723" r:id="rId68"/>
    <p:sldId id="724" r:id="rId69"/>
    <p:sldId id="730" r:id="rId70"/>
    <p:sldId id="731" r:id="rId71"/>
    <p:sldId id="732" r:id="rId72"/>
    <p:sldId id="733" r:id="rId73"/>
    <p:sldId id="734" r:id="rId74"/>
    <p:sldId id="735" r:id="rId75"/>
    <p:sldId id="736" r:id="rId76"/>
    <p:sldId id="737" r:id="rId77"/>
    <p:sldId id="738" r:id="rId78"/>
    <p:sldId id="739" r:id="rId79"/>
    <p:sldId id="740" r:id="rId80"/>
    <p:sldId id="741" r:id="rId81"/>
    <p:sldId id="742" r:id="rId82"/>
    <p:sldId id="743" r:id="rId83"/>
    <p:sldId id="744" r:id="rId84"/>
    <p:sldId id="745" r:id="rId85"/>
    <p:sldId id="747" r:id="rId86"/>
    <p:sldId id="765" r:id="rId87"/>
    <p:sldId id="766" r:id="rId88"/>
    <p:sldId id="767" r:id="rId89"/>
    <p:sldId id="768" r:id="rId90"/>
    <p:sldId id="769" r:id="rId91"/>
    <p:sldId id="749" r:id="rId92"/>
    <p:sldId id="750" r:id="rId93"/>
    <p:sldId id="751" r:id="rId94"/>
    <p:sldId id="752" r:id="rId95"/>
    <p:sldId id="753" r:id="rId96"/>
    <p:sldId id="754" r:id="rId97"/>
    <p:sldId id="755" r:id="rId98"/>
    <p:sldId id="756" r:id="rId99"/>
    <p:sldId id="757" r:id="rId100"/>
    <p:sldId id="758" r:id="rId101"/>
    <p:sldId id="759" r:id="rId102"/>
    <p:sldId id="760" r:id="rId103"/>
    <p:sldId id="761" r:id="rId104"/>
    <p:sldId id="762" r:id="rId105"/>
    <p:sldId id="763" r:id="rId106"/>
    <p:sldId id="764" r:id="rId107"/>
    <p:sldId id="498" r:id="rId108"/>
    <p:sldId id="519" r:id="rId109"/>
    <p:sldId id="520" r:id="rId110"/>
    <p:sldId id="521" r:id="rId111"/>
    <p:sldId id="510" r:id="rId112"/>
    <p:sldId id="562" r:id="rId113"/>
    <p:sldId id="563" r:id="rId114"/>
    <p:sldId id="512" r:id="rId115"/>
    <p:sldId id="507" r:id="rId116"/>
    <p:sldId id="499" r:id="rId117"/>
    <p:sldId id="503" r:id="rId118"/>
    <p:sldId id="504" r:id="rId119"/>
    <p:sldId id="505" r:id="rId120"/>
    <p:sldId id="411" r:id="rId1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5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Tugas</c:v>
                </c:pt>
                <c:pt idx="1">
                  <c:v>Kuis</c:v>
                </c:pt>
                <c:pt idx="2">
                  <c:v>UTS</c:v>
                </c:pt>
                <c:pt idx="3">
                  <c:v>UAS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10</c:v>
                </c:pt>
                <c:pt idx="2">
                  <c:v>30</c:v>
                </c:pt>
                <c:pt idx="3">
                  <c:v>30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Tugas</c:v>
                </c:pt>
                <c:pt idx="1">
                  <c:v>Kuis</c:v>
                </c:pt>
                <c:pt idx="2">
                  <c:v>UTS</c:v>
                </c:pt>
                <c:pt idx="3">
                  <c:v>UAS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0.25</c:v>
                </c:pt>
                <c:pt idx="1">
                  <c:v>0.15</c:v>
                </c:pt>
                <c:pt idx="2">
                  <c:v>0.3</c:v>
                </c:pt>
                <c:pt idx="3">
                  <c:v>0.3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noFill/>
      </dgm:spPr>
      <dgm:t>
        <a:bodyPr/>
        <a:lstStyle/>
        <a:p>
          <a:r>
            <a:rPr lang="en-US" sz="2400" b="1" dirty="0">
              <a:latin typeface="Agency FB" panose="020B0503020202020204" pitchFamily="34" charset="0"/>
            </a:rPr>
            <a:t>01. </a:t>
          </a:r>
          <a:r>
            <a:rPr lang="id-ID" sz="2400" b="0" dirty="0" smtClean="0">
              <a:latin typeface="Agency FB" panose="020B0503020202020204" pitchFamily="34" charset="0"/>
            </a:rPr>
            <a:t>Ruang Lingkup Interaksi Manusia &amp; Komputer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4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4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2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Faktor Manusia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4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4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4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Perancangan Tampilan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4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400"/>
        </a:p>
      </dgm:t>
    </dgm:pt>
    <dgm:pt modelId="{20C80331-3DF2-434B-B8AC-7634E5807512}">
      <dgm:prSet custT="1"/>
      <dgm:spPr>
        <a:solidFill>
          <a:srgbClr val="FFFF00"/>
        </a:solidFill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5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Piranti Interaktif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4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400"/>
        </a:p>
      </dgm:t>
    </dgm:pt>
    <dgm:pt modelId="{B50812C8-80F2-490C-9037-0BD38C7BFB0D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8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Pengoperasian Mouse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 sz="1600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 sz="1600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3</a:t>
          </a:r>
          <a:r>
            <a:rPr lang="id-ID" sz="2400" b="1" dirty="0">
              <a:latin typeface="Agency FB" panose="020B0503020202020204" pitchFamily="34" charset="0"/>
            </a:rPr>
            <a:t>.</a:t>
          </a:r>
          <a:r>
            <a:rPr lang="en-US" sz="2400" b="1" dirty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Ragam Dialog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 sz="1600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 sz="1600"/>
        </a:p>
      </dgm:t>
    </dgm:pt>
    <dgm:pt modelId="{88AED1D3-3D1E-45AE-88E7-C32E5BB7C192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7</a:t>
          </a:r>
          <a:r>
            <a:rPr lang="en-US" sz="2400" b="1" dirty="0" smtClean="0">
              <a:latin typeface="Agency FB" panose="020B0503020202020204" pitchFamily="34" charset="0"/>
            </a:rPr>
            <a:t>.</a:t>
          </a:r>
          <a:r>
            <a:rPr lang="id-ID" sz="2400" b="1" dirty="0" smtClean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BGI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98361960-E45C-4393-BA68-C3A827C9DB2F}" type="parTrans" cxnId="{732ED7B6-7726-4C39-ACFA-91F3B34D5893}">
      <dgm:prSet/>
      <dgm:spPr/>
      <dgm:t>
        <a:bodyPr/>
        <a:lstStyle/>
        <a:p>
          <a:endParaRPr lang="id-ID"/>
        </a:p>
      </dgm:t>
    </dgm:pt>
    <dgm:pt modelId="{6C7C8E6B-F34C-42A3-94BA-32243A74B104}" type="sibTrans" cxnId="{732ED7B6-7726-4C39-ACFA-91F3B34D5893}">
      <dgm:prSet/>
      <dgm:spPr/>
      <dgm:t>
        <a:bodyPr/>
        <a:lstStyle/>
        <a:p>
          <a:endParaRPr lang="id-ID"/>
        </a:p>
      </dgm:t>
    </dgm:pt>
    <dgm:pt modelId="{B25A0330-CFB6-49EA-BDC4-F8BB8BC10869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6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id-ID" sz="2400" b="0" i="0" dirty="0" smtClean="0">
              <a:latin typeface="Agency FB" panose="020B0503020202020204" pitchFamily="34" charset="0"/>
            </a:rPr>
            <a:t>Aspek Ergonimi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A4BCEEEF-8D5C-433A-9DB0-A7AB65294D7D}" type="parTrans" cxnId="{8C511542-7C32-4AC8-96E5-FEDC65833B10}">
      <dgm:prSet/>
      <dgm:spPr/>
      <dgm:t>
        <a:bodyPr/>
        <a:lstStyle/>
        <a:p>
          <a:endParaRPr lang="id-ID"/>
        </a:p>
      </dgm:t>
    </dgm:pt>
    <dgm:pt modelId="{D24983E9-458E-48B5-986C-0C97A41A0DEA}" type="sibTrans" cxnId="{8C511542-7C32-4AC8-96E5-FEDC65833B1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86980F9-6F38-4459-8BC9-85C438D0D44C}" type="pres">
      <dgm:prSet presAssocID="{3E0CF4D4-198B-4AFE-88D2-8E46B21E88EE}" presName="parentText" presStyleLbl="node1" presStyleIdx="0" presStyleCnt="8" custScaleY="14259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D07B7CB-CC6D-470B-A290-F73F830AFF10}" type="pres">
      <dgm:prSet presAssocID="{B2C2B9A3-D102-43C5-90AF-B27BB147D0E4}" presName="spacer" presStyleCnt="0"/>
      <dgm:spPr/>
    </dgm:pt>
    <dgm:pt modelId="{D27F1C2B-8031-40D9-9358-BFC0F3063FA8}" type="pres">
      <dgm:prSet presAssocID="{B25A0330-CFB6-49EA-BDC4-F8BB8BC10869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3A945E-3A54-4E8B-86BF-D24E00BBAEF9}" type="pres">
      <dgm:prSet presAssocID="{D24983E9-458E-48B5-986C-0C97A41A0DEA}" presName="spacer" presStyleCnt="0"/>
      <dgm:spPr/>
    </dgm:pt>
    <dgm:pt modelId="{AD907E54-1AAF-42A9-B5AD-B0BFC7405B10}" type="pres">
      <dgm:prSet presAssocID="{88AED1D3-3D1E-45AE-88E7-C32E5BB7C192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9C150B1-583C-4593-B4E5-9929074DC241}" type="pres">
      <dgm:prSet presAssocID="{6C7C8E6B-F34C-42A3-94BA-32243A74B104}" presName="spacer" presStyleCnt="0"/>
      <dgm:spPr/>
    </dgm:pt>
    <dgm:pt modelId="{56822E35-C193-43A7-8AA0-3E3F8B75E6AF}" type="pres">
      <dgm:prSet presAssocID="{B50812C8-80F2-490C-9037-0BD38C7BFB0D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C511542-7C32-4AC8-96E5-FEDC65833B10}" srcId="{8358F112-1D6F-44C5-AF73-A5EEB7AA45FA}" destId="{B25A0330-CFB6-49EA-BDC4-F8BB8BC10869}" srcOrd="5" destOrd="0" parTransId="{A4BCEEEF-8D5C-433A-9DB0-A7AB65294D7D}" sibTransId="{D24983E9-458E-48B5-986C-0C97A41A0DEA}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732ED7B6-7726-4C39-ACFA-91F3B34D5893}" srcId="{8358F112-1D6F-44C5-AF73-A5EEB7AA45FA}" destId="{88AED1D3-3D1E-45AE-88E7-C32E5BB7C192}" srcOrd="6" destOrd="0" parTransId="{98361960-E45C-4393-BA68-C3A827C9DB2F}" sibTransId="{6C7C8E6B-F34C-42A3-94BA-32243A74B104}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2786CFC9-867E-4954-AED6-337E4BE92671}" type="presOf" srcId="{B25A0330-CFB6-49EA-BDC4-F8BB8BC10869}" destId="{D27F1C2B-8031-40D9-9358-BFC0F3063FA8}" srcOrd="0" destOrd="0" presId="urn:microsoft.com/office/officeart/2005/8/layout/vList2"/>
    <dgm:cxn modelId="{2C014A22-DB82-42CD-8D37-3C2ED5D3426D}" srcId="{8358F112-1D6F-44C5-AF73-A5EEB7AA45FA}" destId="{B50812C8-80F2-490C-9037-0BD38C7BFB0D}" srcOrd="7" destOrd="0" parTransId="{266074CD-B9AD-4397-B112-2B436D8DE8E3}" sibTransId="{1874C836-D8E5-4E6F-AEF4-03B61705FE42}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5AF358C9-862E-4D5F-A52C-02475E451264}" type="presOf" srcId="{88AED1D3-3D1E-45AE-88E7-C32E5BB7C192}" destId="{AD907E54-1AAF-42A9-B5AD-B0BFC7405B10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95B41BFC-9075-44E7-8963-0409E96DD9EA}" type="presOf" srcId="{B50812C8-80F2-490C-9037-0BD38C7BFB0D}" destId="{56822E35-C193-43A7-8AA0-3E3F8B75E6AF}" srcOrd="0" destOrd="0" presId="urn:microsoft.com/office/officeart/2005/8/layout/vList2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395AC3AA-915F-477B-97DB-3182E16D87FF}" type="presParOf" srcId="{FA152123-58CE-48F0-AD32-399CCFB0B709}" destId="{D27F1C2B-8031-40D9-9358-BFC0F3063FA8}" srcOrd="10" destOrd="0" presId="urn:microsoft.com/office/officeart/2005/8/layout/vList2"/>
    <dgm:cxn modelId="{6BFD3581-5E98-45D5-BEBA-59006131D6F2}" type="presParOf" srcId="{FA152123-58CE-48F0-AD32-399CCFB0B709}" destId="{223A945E-3A54-4E8B-86BF-D24E00BBAEF9}" srcOrd="11" destOrd="0" presId="urn:microsoft.com/office/officeart/2005/8/layout/vList2"/>
    <dgm:cxn modelId="{2ED7E146-74A7-4E57-9A12-A8870477002A}" type="presParOf" srcId="{FA152123-58CE-48F0-AD32-399CCFB0B709}" destId="{AD907E54-1AAF-42A9-B5AD-B0BFC7405B10}" srcOrd="12" destOrd="0" presId="urn:microsoft.com/office/officeart/2005/8/layout/vList2"/>
    <dgm:cxn modelId="{EAF57E07-7066-46EF-AA8C-0B8DB3F1A387}" type="presParOf" srcId="{FA152123-58CE-48F0-AD32-399CCFB0B709}" destId="{E9C150B1-583C-4593-B4E5-9929074DC241}" srcOrd="13" destOrd="0" presId="urn:microsoft.com/office/officeart/2005/8/layout/vList2"/>
    <dgm:cxn modelId="{F979FD33-EEC6-4601-B9A6-F7846D11685D}" type="presParOf" srcId="{FA152123-58CE-48F0-AD32-399CCFB0B709}" destId="{56822E35-C193-43A7-8AA0-3E3F8B75E6A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1</a:t>
          </a:r>
          <a:r>
            <a:rPr lang="id-ID" sz="2800" b="1" dirty="0" smtClean="0">
              <a:latin typeface="Agency FB" panose="020B0503020202020204" pitchFamily="34" charset="0"/>
            </a:rPr>
            <a:t>0. </a:t>
          </a:r>
          <a:r>
            <a:rPr lang="id-ID" sz="2800" dirty="0" smtClean="0">
              <a:latin typeface="Agency FB" panose="020B0503020202020204" pitchFamily="34" charset="0"/>
            </a:rPr>
            <a:t>Sistem Window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11. </a:t>
          </a:r>
          <a:r>
            <a:rPr lang="id-ID" sz="2800" b="0" i="0" dirty="0" smtClean="0">
              <a:latin typeface="Agency FB" panose="020B0503020202020204" pitchFamily="34" charset="0"/>
            </a:rPr>
            <a:t>Sistem Menu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0</a:t>
          </a:r>
          <a:r>
            <a:rPr lang="id-ID" sz="2800" b="1" dirty="0" smtClean="0">
              <a:latin typeface="Agency FB" panose="020B0503020202020204" pitchFamily="34" charset="0"/>
            </a:rPr>
            <a:t>9. </a:t>
          </a:r>
          <a:r>
            <a:rPr lang="id-ID" sz="2800" b="0" dirty="0" smtClean="0">
              <a:latin typeface="Agency FB" panose="020B0503020202020204" pitchFamily="34" charset="0"/>
            </a:rPr>
            <a:t>Pembuatan Komponen Antarmuka Grafis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4908667A-F5AB-4046-818E-26DC9EC93767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12. </a:t>
          </a:r>
          <a:r>
            <a:rPr lang="id-ID" sz="2800" b="0" dirty="0" smtClean="0">
              <a:latin typeface="Agency FB" panose="020B0503020202020204" pitchFamily="34" charset="0"/>
            </a:rPr>
            <a:t>Editor Kursor Mouse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A8B470AE-AD6C-417E-B166-77F95622316F}" type="parTrans" cxnId="{95CCF3ED-E14A-4A48-9D09-FB1B8DE5E21A}">
      <dgm:prSet/>
      <dgm:spPr/>
      <dgm:t>
        <a:bodyPr/>
        <a:lstStyle/>
        <a:p>
          <a:endParaRPr lang="id-ID"/>
        </a:p>
      </dgm:t>
    </dgm:pt>
    <dgm:pt modelId="{77D296E0-9E05-42A7-BE9E-24C9E0259528}" type="sibTrans" cxnId="{95CCF3ED-E14A-4A48-9D09-FB1B8DE5E21A}">
      <dgm:prSet/>
      <dgm:spPr/>
      <dgm:t>
        <a:bodyPr/>
        <a:lstStyle/>
        <a:p>
          <a:endParaRPr lang="id-ID"/>
        </a:p>
      </dgm:t>
    </dgm:pt>
    <dgm:pt modelId="{8A0FA7A2-209D-4133-811E-E74489CEC298}">
      <dgm:prSet custT="1"/>
      <dgm:spPr>
        <a:noFill/>
      </dgm:spPr>
      <dgm:t>
        <a:bodyPr/>
        <a:lstStyle/>
        <a:p>
          <a:r>
            <a:rPr lang="id-ID" sz="2800" b="1" i="0" dirty="0" smtClean="0">
              <a:latin typeface="Agency FB" panose="020B0503020202020204" pitchFamily="34" charset="0"/>
            </a:rPr>
            <a:t>13. </a:t>
          </a:r>
          <a:r>
            <a:rPr lang="id-ID" sz="2800" b="0" i="0" dirty="0" smtClean="0">
              <a:latin typeface="Agency FB" panose="020B0503020202020204" pitchFamily="34" charset="0"/>
            </a:rPr>
            <a:t>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B2555AE-370C-4CD9-BE21-91B60FC4126A}" type="parTrans" cxnId="{C81A6E36-6573-4351-963B-425FDE850740}">
      <dgm:prSet/>
      <dgm:spPr/>
      <dgm:t>
        <a:bodyPr/>
        <a:lstStyle/>
        <a:p>
          <a:endParaRPr lang="id-ID"/>
        </a:p>
      </dgm:t>
    </dgm:pt>
    <dgm:pt modelId="{CDE3748E-2FDD-4A34-BF21-B1E61CFB072E}" type="sibTrans" cxnId="{C81A6E36-6573-4351-963B-425FDE85074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6F268465-018D-415F-9342-5F99EA4F989A}" type="pres">
      <dgm:prSet presAssocID="{A8758CBD-2F5C-468E-AF8A-A294A393DC9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F4223B3F-7A5F-4B4B-BB64-825656D9084A}" type="pres">
      <dgm:prSet presAssocID="{45FAB24C-9B2D-4C9F-AC5C-BE1CC33E0AE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09C2E3-455C-489D-979E-43371C128A15}" type="pres">
      <dgm:prSet presAssocID="{7C430DA0-B913-451B-A53D-59E09BFA30CD}" presName="spacer" presStyleCnt="0"/>
      <dgm:spPr/>
    </dgm:pt>
    <dgm:pt modelId="{D6F8D2BE-5674-433E-876C-693D6B513985}" type="pres">
      <dgm:prSet presAssocID="{4908667A-F5AB-4046-818E-26DC9EC9376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A61E9B2-EE8B-4D0D-8E33-7F7E2BC308E5}" type="pres">
      <dgm:prSet presAssocID="{77D296E0-9E05-42A7-BE9E-24C9E0259528}" presName="spacer" presStyleCnt="0"/>
      <dgm:spPr/>
    </dgm:pt>
    <dgm:pt modelId="{BDCDCFE5-C63B-426B-8D16-4C2EF5169E39}" type="pres">
      <dgm:prSet presAssocID="{8A0FA7A2-209D-4133-811E-E74489CEC29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C81A6E36-6573-4351-963B-425FDE850740}" srcId="{8358F112-1D6F-44C5-AF73-A5EEB7AA45FA}" destId="{8A0FA7A2-209D-4133-811E-E74489CEC298}" srcOrd="4" destOrd="0" parTransId="{0B2555AE-370C-4CD9-BE21-91B60FC4126A}" sibTransId="{CDE3748E-2FDD-4A34-BF21-B1E61CFB072E}"/>
    <dgm:cxn modelId="{95CCF3ED-E14A-4A48-9D09-FB1B8DE5E21A}" srcId="{8358F112-1D6F-44C5-AF73-A5EEB7AA45FA}" destId="{4908667A-F5AB-4046-818E-26DC9EC93767}" srcOrd="3" destOrd="0" parTransId="{A8B470AE-AD6C-417E-B166-77F95622316F}" sibTransId="{77D296E0-9E05-42A7-BE9E-24C9E0259528}"/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2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1C401227-C22E-4651-8BE9-FAA210ACD3BC}" type="presOf" srcId="{8A0FA7A2-209D-4133-811E-E74489CEC298}" destId="{BDCDCFE5-C63B-426B-8D16-4C2EF5169E39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138DB372-C1D9-4E24-9C29-28CBA35FFAFC}" type="presOf" srcId="{4908667A-F5AB-4046-818E-26DC9EC93767}" destId="{D6F8D2BE-5674-433E-876C-693D6B513985}" srcOrd="0" destOrd="0" presId="urn:microsoft.com/office/officeart/2005/8/layout/vList2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C5203D51-591C-4774-8949-D56B7504CB66}" type="presParOf" srcId="{FA152123-58CE-48F0-AD32-399CCFB0B709}" destId="{F4223B3F-7A5F-4B4B-BB64-825656D9084A}" srcOrd="4" destOrd="0" presId="urn:microsoft.com/office/officeart/2005/8/layout/vList2"/>
    <dgm:cxn modelId="{D0E8991B-1E12-4A62-B535-9FD6B1C215F3}" type="presParOf" srcId="{FA152123-58CE-48F0-AD32-399CCFB0B709}" destId="{ED09C2E3-455C-489D-979E-43371C128A15}" srcOrd="5" destOrd="0" presId="urn:microsoft.com/office/officeart/2005/8/layout/vList2"/>
    <dgm:cxn modelId="{3BB21489-EA85-4EE4-852E-4F251F988DEE}" type="presParOf" srcId="{FA152123-58CE-48F0-AD32-399CCFB0B709}" destId="{D6F8D2BE-5674-433E-876C-693D6B513985}" srcOrd="6" destOrd="0" presId="urn:microsoft.com/office/officeart/2005/8/layout/vList2"/>
    <dgm:cxn modelId="{24EB09B6-887B-4DDD-A64F-EF155A61AFD9}" type="presParOf" srcId="{FA152123-58CE-48F0-AD32-399CCFB0B709}" destId="{3A61E9B2-EE8B-4D0D-8E33-7F7E2BC308E5}" srcOrd="7" destOrd="0" presId="urn:microsoft.com/office/officeart/2005/8/layout/vList2"/>
    <dgm:cxn modelId="{35B31EEC-7740-4F56-A82A-7FBB7314C797}" type="presParOf" srcId="{FA152123-58CE-48F0-AD32-399CCFB0B709}" destId="{BDCDCFE5-C63B-426B-8D16-4C2EF5169E3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1270"/>
          <a:ext cx="4214401" cy="851107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gency FB" panose="020B0503020202020204" pitchFamily="34" charset="0"/>
            </a:rPr>
            <a:t>01. </a:t>
          </a:r>
          <a:r>
            <a:rPr lang="id-ID" sz="2400" b="0" kern="1200" dirty="0" smtClean="0">
              <a:latin typeface="Agency FB" panose="020B0503020202020204" pitchFamily="34" charset="0"/>
            </a:rPr>
            <a:t>Ruang Lingkup Interaksi Manusia &amp; Komputer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41548" y="42818"/>
        <a:ext cx="4131305" cy="768011"/>
      </dsp:txXfrm>
    </dsp:sp>
    <dsp:sp modelId="{2B0E2AB5-C119-4743-96E1-6DE15C2A42E9}">
      <dsp:nvSpPr>
        <dsp:cNvPr id="0" name=""/>
        <dsp:cNvSpPr/>
      </dsp:nvSpPr>
      <dsp:spPr>
        <a:xfrm>
          <a:off x="0" y="861560"/>
          <a:ext cx="4214401" cy="59688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2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Faktor Manusia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7" y="890697"/>
        <a:ext cx="4156127" cy="538608"/>
      </dsp:txXfrm>
    </dsp:sp>
    <dsp:sp modelId="{EBF2DBB0-09AC-46B7-9297-8EC140618313}">
      <dsp:nvSpPr>
        <dsp:cNvPr id="0" name=""/>
        <dsp:cNvSpPr/>
      </dsp:nvSpPr>
      <dsp:spPr>
        <a:xfrm>
          <a:off x="0" y="1467626"/>
          <a:ext cx="4214401" cy="59688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3</a:t>
          </a:r>
          <a:r>
            <a:rPr lang="id-ID" sz="2400" b="1" kern="1200" dirty="0">
              <a:latin typeface="Agency FB" panose="020B0503020202020204" pitchFamily="34" charset="0"/>
            </a:rPr>
            <a:t>.</a:t>
          </a:r>
          <a:r>
            <a:rPr lang="en-US" sz="2400" b="1" kern="1200" dirty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Ragam Dialog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7" y="1496763"/>
        <a:ext cx="4156127" cy="538608"/>
      </dsp:txXfrm>
    </dsp:sp>
    <dsp:sp modelId="{E6B7A12E-D792-4506-9B2A-818D9EC2E909}">
      <dsp:nvSpPr>
        <dsp:cNvPr id="0" name=""/>
        <dsp:cNvSpPr/>
      </dsp:nvSpPr>
      <dsp:spPr>
        <a:xfrm>
          <a:off x="0" y="2073691"/>
          <a:ext cx="4214401" cy="59688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4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Perancangan Tampilan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7" y="2102828"/>
        <a:ext cx="4156127" cy="538608"/>
      </dsp:txXfrm>
    </dsp:sp>
    <dsp:sp modelId="{9498D6D7-D1DE-4880-A122-141F0CC4C4C8}">
      <dsp:nvSpPr>
        <dsp:cNvPr id="0" name=""/>
        <dsp:cNvSpPr/>
      </dsp:nvSpPr>
      <dsp:spPr>
        <a:xfrm>
          <a:off x="0" y="2679757"/>
          <a:ext cx="4214401" cy="596882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5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Piranti Interaktif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7" y="2708894"/>
        <a:ext cx="4156127" cy="538608"/>
      </dsp:txXfrm>
    </dsp:sp>
    <dsp:sp modelId="{D27F1C2B-8031-40D9-9358-BFC0F3063FA8}">
      <dsp:nvSpPr>
        <dsp:cNvPr id="0" name=""/>
        <dsp:cNvSpPr/>
      </dsp:nvSpPr>
      <dsp:spPr>
        <a:xfrm>
          <a:off x="0" y="3285823"/>
          <a:ext cx="4214401" cy="59688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6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id-ID" sz="2400" b="0" i="0" kern="1200" dirty="0" smtClean="0">
              <a:latin typeface="Agency FB" panose="020B0503020202020204" pitchFamily="34" charset="0"/>
            </a:rPr>
            <a:t>Aspek Ergonimi</a:t>
          </a:r>
          <a:endParaRPr lang="id-ID" sz="2000" b="0" kern="1200" dirty="0">
            <a:latin typeface="Agency FB" panose="020B0503020202020204" pitchFamily="34" charset="0"/>
          </a:endParaRPr>
        </a:p>
      </dsp:txBody>
      <dsp:txXfrm>
        <a:off x="29137" y="3314960"/>
        <a:ext cx="4156127" cy="538608"/>
      </dsp:txXfrm>
    </dsp:sp>
    <dsp:sp modelId="{AD907E54-1AAF-42A9-B5AD-B0BFC7405B10}">
      <dsp:nvSpPr>
        <dsp:cNvPr id="0" name=""/>
        <dsp:cNvSpPr/>
      </dsp:nvSpPr>
      <dsp:spPr>
        <a:xfrm>
          <a:off x="0" y="3891888"/>
          <a:ext cx="4214401" cy="59688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7</a:t>
          </a:r>
          <a:r>
            <a:rPr lang="en-US" sz="2400" b="1" kern="1200" dirty="0" smtClean="0">
              <a:latin typeface="Agency FB" panose="020B0503020202020204" pitchFamily="34" charset="0"/>
            </a:rPr>
            <a:t>.</a:t>
          </a:r>
          <a:r>
            <a:rPr lang="id-ID" sz="2400" b="1" kern="1200" dirty="0" smtClean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BGI</a:t>
          </a:r>
          <a:endParaRPr lang="id-ID" sz="2000" b="0" kern="1200" dirty="0">
            <a:latin typeface="Agency FB" panose="020B0503020202020204" pitchFamily="34" charset="0"/>
          </a:endParaRPr>
        </a:p>
      </dsp:txBody>
      <dsp:txXfrm>
        <a:off x="29137" y="3921025"/>
        <a:ext cx="4156127" cy="538608"/>
      </dsp:txXfrm>
    </dsp:sp>
    <dsp:sp modelId="{56822E35-C193-43A7-8AA0-3E3F8B75E6AF}">
      <dsp:nvSpPr>
        <dsp:cNvPr id="0" name=""/>
        <dsp:cNvSpPr/>
      </dsp:nvSpPr>
      <dsp:spPr>
        <a:xfrm>
          <a:off x="0" y="4497954"/>
          <a:ext cx="4214401" cy="59688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8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Pengoperasian Mouse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7" y="4527091"/>
        <a:ext cx="4156127" cy="5386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2219"/>
          <a:ext cx="4214401" cy="954806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0</a:t>
          </a:r>
          <a:r>
            <a:rPr lang="id-ID" sz="2800" b="1" kern="1200" dirty="0" smtClean="0">
              <a:latin typeface="Agency FB" panose="020B0503020202020204" pitchFamily="34" charset="0"/>
            </a:rPr>
            <a:t>9. </a:t>
          </a:r>
          <a:r>
            <a:rPr lang="id-ID" sz="2800" b="0" kern="1200" dirty="0" smtClean="0">
              <a:latin typeface="Agency FB" panose="020B0503020202020204" pitchFamily="34" charset="0"/>
            </a:rPr>
            <a:t>Pembuatan Komponen Antarmuka Grafis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46610" y="48829"/>
        <a:ext cx="4121181" cy="861586"/>
      </dsp:txXfrm>
    </dsp:sp>
    <dsp:sp modelId="{AADA161B-0E44-4493-B862-AA188302F13F}">
      <dsp:nvSpPr>
        <dsp:cNvPr id="0" name=""/>
        <dsp:cNvSpPr/>
      </dsp:nvSpPr>
      <dsp:spPr>
        <a:xfrm>
          <a:off x="0" y="969528"/>
          <a:ext cx="4214401" cy="954806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1</a:t>
          </a:r>
          <a:r>
            <a:rPr lang="id-ID" sz="2800" b="1" kern="1200" dirty="0" smtClean="0">
              <a:latin typeface="Agency FB" panose="020B0503020202020204" pitchFamily="34" charset="0"/>
            </a:rPr>
            <a:t>0. </a:t>
          </a:r>
          <a:r>
            <a:rPr lang="id-ID" sz="2800" kern="1200" dirty="0" smtClean="0">
              <a:latin typeface="Agency FB" panose="020B0503020202020204" pitchFamily="34" charset="0"/>
            </a:rPr>
            <a:t>Sistem Window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46610" y="1016138"/>
        <a:ext cx="4121181" cy="861586"/>
      </dsp:txXfrm>
    </dsp:sp>
    <dsp:sp modelId="{F4223B3F-7A5F-4B4B-BB64-825656D9084A}">
      <dsp:nvSpPr>
        <dsp:cNvPr id="0" name=""/>
        <dsp:cNvSpPr/>
      </dsp:nvSpPr>
      <dsp:spPr>
        <a:xfrm>
          <a:off x="0" y="1936836"/>
          <a:ext cx="4214401" cy="954806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11. </a:t>
          </a:r>
          <a:r>
            <a:rPr lang="id-ID" sz="2800" b="0" i="0" kern="1200" dirty="0" smtClean="0">
              <a:latin typeface="Agency FB" panose="020B0503020202020204" pitchFamily="34" charset="0"/>
            </a:rPr>
            <a:t>Sistem Menu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46610" y="1983446"/>
        <a:ext cx="4121181" cy="861586"/>
      </dsp:txXfrm>
    </dsp:sp>
    <dsp:sp modelId="{D6F8D2BE-5674-433E-876C-693D6B513985}">
      <dsp:nvSpPr>
        <dsp:cNvPr id="0" name=""/>
        <dsp:cNvSpPr/>
      </dsp:nvSpPr>
      <dsp:spPr>
        <a:xfrm>
          <a:off x="0" y="2904144"/>
          <a:ext cx="4214401" cy="954806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12. </a:t>
          </a:r>
          <a:r>
            <a:rPr lang="id-ID" sz="2800" b="0" kern="1200" dirty="0" smtClean="0">
              <a:latin typeface="Agency FB" panose="020B0503020202020204" pitchFamily="34" charset="0"/>
            </a:rPr>
            <a:t>Editor Kursor Mouse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46610" y="2950754"/>
        <a:ext cx="4121181" cy="861586"/>
      </dsp:txXfrm>
    </dsp:sp>
    <dsp:sp modelId="{BDCDCFE5-C63B-426B-8D16-4C2EF5169E39}">
      <dsp:nvSpPr>
        <dsp:cNvPr id="0" name=""/>
        <dsp:cNvSpPr/>
      </dsp:nvSpPr>
      <dsp:spPr>
        <a:xfrm>
          <a:off x="0" y="3871453"/>
          <a:ext cx="4214401" cy="954806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i="0" kern="1200" dirty="0" smtClean="0">
              <a:latin typeface="Agency FB" panose="020B0503020202020204" pitchFamily="34" charset="0"/>
            </a:rPr>
            <a:t>13. </a:t>
          </a:r>
          <a:r>
            <a:rPr lang="id-ID" sz="2800" b="0" i="0" kern="1200" dirty="0" smtClean="0">
              <a:latin typeface="Agency FB" panose="020B0503020202020204" pitchFamily="34" charset="0"/>
            </a:rPr>
            <a:t>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46610" y="3918063"/>
        <a:ext cx="4121181" cy="861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12/03/2019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 b="1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9DA3F-8434-43A2-B13E-27033331DD8C}" type="datetimeFigureOut">
              <a:rPr lang="en-US"/>
              <a:pPr>
                <a:defRPr/>
              </a:pPr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5E724-E132-4238-830F-097572C7F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95423" y="365125"/>
            <a:ext cx="309707" cy="13255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96144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>
              <a:defRPr sz="4800" b="1"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917993D-D82F-434B-BE31-A86F6B849D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59027" y="228997"/>
            <a:ext cx="245165" cy="12342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42497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829B89D-EB4D-4D11-B3FA-833C417F85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8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://pjjaptikom.id/lms/mod/resource/view.php?id=2498" TargetMode="External"/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hyperlink" Target="mailto:doniaft@gmail.com" TargetMode="External"/><Relationship Id="rId1" Type="http://schemas.openxmlformats.org/officeDocument/2006/relationships/slideLayout" Target="../slideLayouts/slideLayout5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19.xml"/><Relationship Id="rId3" Type="http://schemas.openxmlformats.org/officeDocument/2006/relationships/slide" Target="slide58.xml"/><Relationship Id="rId7" Type="http://schemas.openxmlformats.org/officeDocument/2006/relationships/slide" Target="slide11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5.xml"/><Relationship Id="rId5" Type="http://schemas.openxmlformats.org/officeDocument/2006/relationships/slide" Target="slide107.xml"/><Relationship Id="rId4" Type="http://schemas.openxmlformats.org/officeDocument/2006/relationships/slide" Target="slide8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8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/>
              <a:t>Doni Abdul Fatah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sz="32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Universitas Trunojoyo Madura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id-ID" sz="4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INTERAKSI MANUSIA DAN KOMPUTER</a:t>
            </a:r>
            <a:r>
              <a:rPr lang="en-US" sz="5900" dirty="0">
                <a:solidFill>
                  <a:prstClr val="black"/>
                </a:solidFill>
              </a:rPr>
              <a:t/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 smtClean="0">
                <a:solidFill>
                  <a:srgbClr val="0070C0"/>
                </a:solidFill>
              </a:rPr>
              <a:t>04. </a:t>
            </a:r>
            <a:r>
              <a:rPr lang="id-ID" sz="3600" dirty="0">
                <a:solidFill>
                  <a:srgbClr val="0070C0"/>
                </a:solidFill>
              </a:rPr>
              <a:t>Piranti Interaktif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Sediakan</a:t>
            </a:r>
            <a:r>
              <a:rPr lang="en-US" dirty="0"/>
              <a:t> Short Cut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Aktif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658982"/>
            <a:ext cx="6217847" cy="48596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User yang </a:t>
            </a:r>
            <a:r>
              <a:rPr lang="en-US" sz="2400" dirty="0" err="1"/>
              <a:t>bekerja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b="1" dirty="0" err="1"/>
              <a:t>dalam</a:t>
            </a:r>
            <a:r>
              <a:rPr lang="en-US" sz="2400" b="1" dirty="0"/>
              <a:t> </a:t>
            </a:r>
            <a:r>
              <a:rPr lang="en-US" sz="2400" b="1" dirty="0" err="1"/>
              <a:t>seluruh</a:t>
            </a:r>
            <a:r>
              <a:rPr lang="en-US" sz="2400" b="1" dirty="0"/>
              <a:t> </a:t>
            </a:r>
            <a:r>
              <a:rPr lang="en-US" sz="2400" b="1" dirty="0" err="1"/>
              <a:t>waktunya</a:t>
            </a:r>
            <a:r>
              <a:rPr lang="en-US" sz="2400" b="1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b="1" dirty="0" err="1"/>
              <a:t>menginginkan</a:t>
            </a:r>
            <a:r>
              <a:rPr lang="en-US" sz="2400" b="1" dirty="0"/>
              <a:t> </a:t>
            </a:r>
            <a:r>
              <a:rPr lang="en-US" sz="2400" dirty="0" err="1"/>
              <a:t>penghematan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memanfaatkan</a:t>
            </a:r>
            <a:r>
              <a:rPr lang="en-US" sz="2400" dirty="0"/>
              <a:t> </a:t>
            </a:r>
            <a:r>
              <a:rPr lang="en-US" sz="2400" b="1" i="1" dirty="0"/>
              <a:t>short cut</a:t>
            </a:r>
            <a:endParaRPr lang="en-US" sz="2400" b="1" dirty="0"/>
          </a:p>
          <a:p>
            <a:pPr algn="just"/>
            <a:r>
              <a:rPr lang="en-US" sz="2400" dirty="0"/>
              <a:t>User </a:t>
            </a:r>
            <a:r>
              <a:rPr lang="en-US" sz="2400" dirty="0" err="1"/>
              <a:t>mulai</a:t>
            </a:r>
            <a:r>
              <a:rPr lang="en-US" sz="2400" dirty="0"/>
              <a:t> </a:t>
            </a:r>
            <a:r>
              <a:rPr lang="en-US" sz="2400" b="1" dirty="0" err="1"/>
              <a:t>hilang</a:t>
            </a:r>
            <a:r>
              <a:rPr lang="en-US" sz="2400" b="1" dirty="0"/>
              <a:t> </a:t>
            </a:r>
            <a:r>
              <a:rPr lang="en-US" sz="2400" b="1" dirty="0" err="1"/>
              <a:t>kesabaran</a:t>
            </a:r>
            <a:r>
              <a:rPr lang="en-US" sz="2400" b="1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urutan</a:t>
            </a:r>
            <a:r>
              <a:rPr lang="en-US" sz="2400" dirty="0"/>
              <a:t> </a:t>
            </a:r>
            <a:r>
              <a:rPr lang="en-US" sz="2400" b="1" dirty="0"/>
              <a:t>menu </a:t>
            </a:r>
            <a:r>
              <a:rPr lang="en-US" sz="2400" b="1" dirty="0" err="1"/>
              <a:t>panjang</a:t>
            </a:r>
            <a:r>
              <a:rPr lang="en-US" sz="2400" b="1" dirty="0"/>
              <a:t> </a:t>
            </a: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tahu</a:t>
            </a:r>
            <a:r>
              <a:rPr lang="en-US" sz="2400" dirty="0"/>
              <a:t> </a:t>
            </a:r>
            <a:r>
              <a:rPr lang="en-US" sz="2400" dirty="0" err="1"/>
              <a:t>pasti</a:t>
            </a:r>
            <a:r>
              <a:rPr lang="en-US" sz="2400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 yang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kerjakan</a:t>
            </a:r>
            <a:endParaRPr lang="en-US" sz="2400" dirty="0"/>
          </a:p>
          <a:p>
            <a:pPr algn="just"/>
            <a:r>
              <a:rPr lang="en-US" sz="2400" b="1" i="1" dirty="0"/>
              <a:t>Short cut keys</a:t>
            </a:r>
            <a:r>
              <a:rPr lang="en-US" sz="2400" b="1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b="1" dirty="0" err="1" smtClean="0"/>
              <a:t>mereduksi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jumlah</a:t>
            </a:r>
            <a:r>
              <a:rPr lang="en-US" sz="2400" b="1" dirty="0" smtClean="0"/>
              <a:t> </a:t>
            </a:r>
            <a:r>
              <a:rPr lang="en-US" sz="2400" dirty="0" err="1"/>
              <a:t>interaksi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b="1" dirty="0" err="1"/>
              <a:t>tugas</a:t>
            </a:r>
            <a:r>
              <a:rPr lang="en-US" sz="2400" b="1" dirty="0"/>
              <a:t> yang </a:t>
            </a:r>
            <a:r>
              <a:rPr lang="en-US" sz="2400" b="1" dirty="0" err="1"/>
              <a:t>diberikan</a:t>
            </a:r>
            <a:endParaRPr lang="en-US" sz="2400" b="1" dirty="0"/>
          </a:p>
          <a:p>
            <a:pPr algn="just"/>
            <a:r>
              <a:rPr lang="en-US" sz="2400" b="1" dirty="0"/>
              <a:t>Designer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menyediakan</a:t>
            </a:r>
            <a:r>
              <a:rPr lang="en-US" sz="2400" dirty="0"/>
              <a:t> </a:t>
            </a:r>
            <a:r>
              <a:rPr lang="en-US" sz="2400" b="1" dirty="0" err="1"/>
              <a:t>fasilitas</a:t>
            </a:r>
            <a:r>
              <a:rPr lang="en-US" sz="2400" b="1" dirty="0"/>
              <a:t> </a:t>
            </a:r>
            <a:r>
              <a:rPr lang="en-US" sz="2400" b="1" dirty="0" err="1"/>
              <a:t>makro</a:t>
            </a:r>
            <a:r>
              <a:rPr lang="en-US" sz="2400" b="1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user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b="1" i="1" dirty="0"/>
              <a:t>short cuts</a:t>
            </a:r>
            <a:r>
              <a:rPr lang="en-US" sz="2400" b="1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dirinya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endParaRPr lang="en-US" sz="2400" dirty="0"/>
          </a:p>
          <a:p>
            <a:pPr algn="just"/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b="1" i="1" dirty="0"/>
              <a:t>short cut</a:t>
            </a:r>
            <a:r>
              <a:rPr lang="en-US" sz="2400" b="1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b="1" dirty="0"/>
              <a:t>user </a:t>
            </a:r>
            <a:r>
              <a:rPr lang="en-US" sz="2400" b="1" dirty="0" err="1"/>
              <a:t>lebih</a:t>
            </a:r>
            <a:r>
              <a:rPr lang="en-US" sz="2400" b="1" dirty="0"/>
              <a:t> </a:t>
            </a:r>
            <a:r>
              <a:rPr lang="en-US" sz="2400" b="1" dirty="0" err="1" smtClean="0"/>
              <a:t>produktif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644" y="1373494"/>
            <a:ext cx="2180554" cy="541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5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Pemilihan Piranti </a:t>
            </a:r>
            <a:br>
              <a:rPr lang="en-US" sz="3200" b="1"/>
            </a:br>
            <a:r>
              <a:rPr lang="en-US" sz="3200" b="1"/>
              <a:t>(cocok dengan pekerjaan)</a:t>
            </a:r>
          </a:p>
        </p:txBody>
      </p:sp>
      <p:graphicFrame>
        <p:nvGraphicFramePr>
          <p:cNvPr id="12320" name="Group 32"/>
          <p:cNvGraphicFramePr>
            <a:graphicFrameLocks noGrp="1"/>
          </p:cNvGraphicFramePr>
          <p:nvPr>
            <p:ph idx="1"/>
          </p:nvPr>
        </p:nvGraphicFramePr>
        <p:xfrm>
          <a:off x="476250" y="1658938"/>
          <a:ext cx="8320088" cy="4525965"/>
        </p:xfrm>
        <a:graphic>
          <a:graphicData uri="http://schemas.openxmlformats.org/drawingml/2006/table">
            <a:tbl>
              <a:tblPr/>
              <a:tblGrid>
                <a:gridCol w="3235590"/>
                <a:gridCol w="5084498"/>
              </a:tblGrid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Jenis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Pekerjaan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Piranti Yang Cocok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Masukan numerik</a:t>
                      </a: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Tombol numerik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Masukan teks</a:t>
                      </a: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Alphanumerik keyboard (QWERTY)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Seleksi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obyek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Mouse, joystick, trackball, light pen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Manipulasi obyek</a:t>
                      </a: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Mouse, joystick, trackball, light pen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Tracking</a:t>
                      </a:r>
                    </a:p>
                  </a:txBody>
                  <a:tcPr marL="92445" marR="92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Mouse, light pen</a:t>
                      </a:r>
                    </a:p>
                  </a:txBody>
                  <a:tcPr marL="92445" marR="92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09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/>
              <a:t>Pemilihan</a:t>
            </a:r>
            <a:r>
              <a:rPr lang="en-US" sz="3200" b="1" dirty="0"/>
              <a:t> </a:t>
            </a:r>
            <a:r>
              <a:rPr lang="en-US" sz="3200" b="1" dirty="0" err="1"/>
              <a:t>Piranti</a:t>
            </a:r>
            <a:r>
              <a:rPr lang="en-US" sz="3200" b="1" dirty="0"/>
              <a:t> </a:t>
            </a:r>
            <a:r>
              <a:rPr lang="en-US" sz="3200" b="1" dirty="0" smtClean="0"/>
              <a:t>(</a:t>
            </a:r>
            <a:r>
              <a:rPr lang="en-US" sz="3200" b="1" dirty="0" err="1"/>
              <a:t>cocok</a:t>
            </a:r>
            <a:r>
              <a:rPr lang="en-US" sz="3200" b="1" dirty="0"/>
              <a:t> </a:t>
            </a:r>
            <a:r>
              <a:rPr lang="en-US" sz="3200" b="1" dirty="0" err="1"/>
              <a:t>dengan</a:t>
            </a:r>
            <a:r>
              <a:rPr lang="en-US" sz="3200" b="1" dirty="0"/>
              <a:t> user)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76251" y="1484171"/>
            <a:ext cx="8319406" cy="4859675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3600" dirty="0" err="1"/>
              <a:t>Aspek</a:t>
            </a:r>
            <a:r>
              <a:rPr lang="en-US" sz="3600" dirty="0"/>
              <a:t> </a:t>
            </a:r>
            <a:r>
              <a:rPr lang="en-US" sz="3600" dirty="0" err="1"/>
              <a:t>penting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dirty="0" err="1"/>
              <a:t>piranti</a:t>
            </a:r>
            <a:r>
              <a:rPr lang="en-US" sz="3600" dirty="0"/>
              <a:t> </a:t>
            </a:r>
            <a:r>
              <a:rPr lang="en-US" sz="3600" dirty="0" err="1"/>
              <a:t>masukan</a:t>
            </a:r>
            <a:r>
              <a:rPr lang="en-US" sz="3600" dirty="0"/>
              <a:t> </a:t>
            </a: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hubungan</a:t>
            </a:r>
            <a:r>
              <a:rPr lang="en-US" sz="3600" dirty="0"/>
              <a:t> </a:t>
            </a:r>
            <a:r>
              <a:rPr lang="en-US" sz="3600" dirty="0" err="1"/>
              <a:t>antara</a:t>
            </a:r>
            <a:r>
              <a:rPr lang="en-US" sz="3600" dirty="0"/>
              <a:t> </a:t>
            </a:r>
            <a:r>
              <a:rPr lang="en-US" sz="3600" dirty="0" err="1"/>
              <a:t>gerakan</a:t>
            </a:r>
            <a:r>
              <a:rPr lang="en-US" sz="3600" dirty="0"/>
              <a:t> </a:t>
            </a:r>
            <a:r>
              <a:rPr lang="en-US" sz="3600" dirty="0" err="1"/>
              <a:t>fisik</a:t>
            </a:r>
            <a:r>
              <a:rPr lang="en-US" sz="3600" dirty="0"/>
              <a:t>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dirty="0" err="1"/>
              <a:t>piranti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kegiatan</a:t>
            </a:r>
            <a:r>
              <a:rPr lang="en-US" sz="3600" dirty="0"/>
              <a:t> yang </a:t>
            </a:r>
            <a:r>
              <a:rPr lang="en-US" sz="3600" dirty="0" err="1"/>
              <a:t>khas</a:t>
            </a:r>
            <a:r>
              <a:rPr lang="en-US" sz="3600" dirty="0"/>
              <a:t> </a:t>
            </a:r>
            <a:r>
              <a:rPr lang="en-US" sz="3600" dirty="0" err="1"/>
              <a:t>pada</a:t>
            </a:r>
            <a:r>
              <a:rPr lang="en-US" sz="3600" dirty="0"/>
              <a:t> </a:t>
            </a:r>
            <a:r>
              <a:rPr lang="en-US" sz="3600" dirty="0" err="1"/>
              <a:t>antarmuka</a:t>
            </a:r>
            <a:endParaRPr lang="en-US" sz="3600" dirty="0"/>
          </a:p>
          <a:p>
            <a:pPr algn="just">
              <a:lnSpc>
                <a:spcPct val="90000"/>
              </a:lnSpc>
            </a:pPr>
            <a:r>
              <a:rPr lang="en-US" sz="3600" b="1" dirty="0" err="1"/>
              <a:t>Langsung</a:t>
            </a:r>
            <a:r>
              <a:rPr lang="en-US" sz="3600" b="1" dirty="0"/>
              <a:t> </a:t>
            </a:r>
            <a:r>
              <a:rPr lang="en-US" sz="3600" b="1" dirty="0" err="1"/>
              <a:t>vs</a:t>
            </a:r>
            <a:r>
              <a:rPr lang="en-US" sz="3600" b="1" dirty="0"/>
              <a:t> </a:t>
            </a:r>
            <a:r>
              <a:rPr lang="en-US" sz="3600" b="1" dirty="0" err="1"/>
              <a:t>tidak</a:t>
            </a:r>
            <a:r>
              <a:rPr lang="en-US" sz="3600" b="1" dirty="0"/>
              <a:t> </a:t>
            </a:r>
            <a:r>
              <a:rPr lang="en-US" sz="3600" b="1" dirty="0" err="1"/>
              <a:t>langsung</a:t>
            </a:r>
            <a:endParaRPr lang="en-US" sz="3600" b="1" dirty="0"/>
          </a:p>
          <a:p>
            <a:pPr lvl="1" algn="just">
              <a:lnSpc>
                <a:spcPct val="90000"/>
              </a:lnSpc>
            </a:pPr>
            <a:r>
              <a:rPr lang="en-US" sz="3200" dirty="0" err="1"/>
              <a:t>Apakah</a:t>
            </a:r>
            <a:r>
              <a:rPr lang="en-US" sz="3200" dirty="0"/>
              <a:t> </a:t>
            </a:r>
            <a:r>
              <a:rPr lang="en-US" sz="3200" dirty="0" err="1"/>
              <a:t>gerakan</a:t>
            </a:r>
            <a:r>
              <a:rPr lang="en-US" sz="3200" dirty="0"/>
              <a:t> </a:t>
            </a:r>
            <a:r>
              <a:rPr lang="en-US" sz="3200" dirty="0" err="1"/>
              <a:t>fisik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piranti</a:t>
            </a:r>
            <a:r>
              <a:rPr lang="en-US" sz="3200" dirty="0"/>
              <a:t> </a:t>
            </a:r>
            <a:r>
              <a:rPr lang="en-US" sz="3200" dirty="0" err="1"/>
              <a:t>secara</a:t>
            </a:r>
            <a:r>
              <a:rPr lang="en-US" sz="3200" dirty="0"/>
              <a:t> </a:t>
            </a:r>
            <a:r>
              <a:rPr lang="en-US" sz="3200" dirty="0" err="1"/>
              <a:t>langsung</a:t>
            </a:r>
            <a:r>
              <a:rPr lang="en-US" sz="3200" dirty="0"/>
              <a:t> </a:t>
            </a:r>
            <a:r>
              <a:rPr lang="en-US" sz="3200" dirty="0" err="1"/>
              <a:t>berkaitan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aksi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layar</a:t>
            </a:r>
            <a:r>
              <a:rPr lang="en-US" sz="3200" dirty="0"/>
              <a:t>?</a:t>
            </a:r>
          </a:p>
          <a:p>
            <a:pPr algn="just">
              <a:lnSpc>
                <a:spcPct val="90000"/>
              </a:lnSpc>
            </a:pPr>
            <a:r>
              <a:rPr lang="en-US" sz="3600" b="1" dirty="0"/>
              <a:t>Absolut </a:t>
            </a:r>
            <a:r>
              <a:rPr lang="en-US" sz="3600" b="1" dirty="0" err="1"/>
              <a:t>vs</a:t>
            </a:r>
            <a:r>
              <a:rPr lang="en-US" sz="3600" b="1" dirty="0"/>
              <a:t> </a:t>
            </a:r>
            <a:r>
              <a:rPr lang="en-US" sz="3600" b="1" dirty="0" err="1"/>
              <a:t>relatif</a:t>
            </a:r>
            <a:endParaRPr lang="en-US" sz="3600" b="1" dirty="0"/>
          </a:p>
          <a:p>
            <a:pPr lvl="1" algn="just">
              <a:lnSpc>
                <a:spcPct val="90000"/>
              </a:lnSpc>
            </a:pPr>
            <a:r>
              <a:rPr lang="en-US" sz="3200" dirty="0" err="1"/>
              <a:t>Apakah</a:t>
            </a:r>
            <a:r>
              <a:rPr lang="en-US" sz="3200" dirty="0"/>
              <a:t> </a:t>
            </a:r>
            <a:r>
              <a:rPr lang="en-US" sz="3200" dirty="0" err="1"/>
              <a:t>lokasi</a:t>
            </a:r>
            <a:r>
              <a:rPr lang="en-US" sz="3200" dirty="0"/>
              <a:t> </a:t>
            </a:r>
            <a:r>
              <a:rPr lang="en-US" sz="3200" dirty="0" err="1"/>
              <a:t>piranti</a:t>
            </a:r>
            <a:r>
              <a:rPr lang="en-US" sz="3200" dirty="0"/>
              <a:t> </a:t>
            </a:r>
            <a:r>
              <a:rPr lang="en-US" sz="3200" dirty="0" err="1"/>
              <a:t>secara</a:t>
            </a:r>
            <a:r>
              <a:rPr lang="en-US" sz="3200" dirty="0"/>
              <a:t> </a:t>
            </a:r>
            <a:r>
              <a:rPr lang="en-US" sz="3200" dirty="0" err="1"/>
              <a:t>langsung</a:t>
            </a:r>
            <a:r>
              <a:rPr lang="en-US" sz="3200" dirty="0"/>
              <a:t> </a:t>
            </a:r>
            <a:r>
              <a:rPr lang="en-US" sz="3200" dirty="0" err="1"/>
              <a:t>mengendalikan</a:t>
            </a:r>
            <a:r>
              <a:rPr lang="en-US" sz="3200" dirty="0"/>
              <a:t> </a:t>
            </a:r>
            <a:r>
              <a:rPr lang="en-US" sz="3200" dirty="0" err="1"/>
              <a:t>lokasi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aksi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layar</a:t>
            </a:r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933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Panduan Memilih Piranti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200" dirty="0" err="1"/>
              <a:t>Pertimbangkan</a:t>
            </a:r>
            <a:r>
              <a:rPr lang="en-US" sz="3200" dirty="0"/>
              <a:t> </a:t>
            </a:r>
            <a:r>
              <a:rPr lang="en-US" sz="3200" dirty="0" err="1"/>
              <a:t>karakteristik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user </a:t>
            </a:r>
            <a:r>
              <a:rPr lang="en-US" sz="3200" dirty="0" err="1"/>
              <a:t>sekarang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masa</a:t>
            </a:r>
            <a:r>
              <a:rPr lang="en-US" sz="3200" dirty="0"/>
              <a:t> </a:t>
            </a:r>
            <a:r>
              <a:rPr lang="en-US" sz="3200" dirty="0" err="1"/>
              <a:t>datang</a:t>
            </a:r>
            <a:endParaRPr lang="en-US" sz="3200" dirty="0"/>
          </a:p>
          <a:p>
            <a:pPr algn="just"/>
            <a:r>
              <a:rPr lang="en-US" sz="3200" dirty="0" err="1"/>
              <a:t>Cocokkan</a:t>
            </a:r>
            <a:r>
              <a:rPr lang="en-US" sz="3200" dirty="0"/>
              <a:t> </a:t>
            </a:r>
            <a:r>
              <a:rPr lang="en-US" sz="3200" dirty="0" err="1"/>
              <a:t>karakteristik</a:t>
            </a:r>
            <a:r>
              <a:rPr lang="en-US" sz="3200" dirty="0"/>
              <a:t> </a:t>
            </a:r>
            <a:r>
              <a:rPr lang="en-US" sz="3200" dirty="0" err="1"/>
              <a:t>piranti</a:t>
            </a:r>
            <a:r>
              <a:rPr lang="en-US" sz="3200" dirty="0"/>
              <a:t> </a:t>
            </a:r>
            <a:r>
              <a:rPr lang="en-US" sz="3200" dirty="0" err="1"/>
              <a:t>masukan</a:t>
            </a:r>
            <a:r>
              <a:rPr lang="en-US" sz="3200" dirty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persyaratan</a:t>
            </a:r>
            <a:r>
              <a:rPr lang="en-US" sz="3200" dirty="0"/>
              <a:t> yang </a:t>
            </a:r>
            <a:r>
              <a:rPr lang="en-US" sz="3200" dirty="0" err="1"/>
              <a:t>diminta</a:t>
            </a:r>
            <a:endParaRPr lang="en-US" sz="3200" dirty="0"/>
          </a:p>
          <a:p>
            <a:pPr algn="just"/>
            <a:r>
              <a:rPr lang="en-US" sz="3200" dirty="0" err="1"/>
              <a:t>Pertimbangkan</a:t>
            </a:r>
            <a:r>
              <a:rPr lang="en-US" sz="3200" dirty="0"/>
              <a:t> </a:t>
            </a:r>
            <a:r>
              <a:rPr lang="en-US" sz="3200" dirty="0" err="1"/>
              <a:t>penelitian</a:t>
            </a:r>
            <a:r>
              <a:rPr lang="en-US" sz="3200" dirty="0"/>
              <a:t> </a:t>
            </a:r>
            <a:r>
              <a:rPr lang="en-US" sz="3200" dirty="0" err="1"/>
              <a:t>sebelumnya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unjuk</a:t>
            </a:r>
            <a:r>
              <a:rPr lang="en-US" sz="3200" dirty="0"/>
              <a:t> </a:t>
            </a:r>
            <a:r>
              <a:rPr lang="en-US" sz="3200" dirty="0" err="1"/>
              <a:t>kerja</a:t>
            </a:r>
            <a:r>
              <a:rPr lang="en-US" sz="3200" dirty="0"/>
              <a:t> user</a:t>
            </a:r>
          </a:p>
          <a:p>
            <a:pPr algn="just"/>
            <a:r>
              <a:rPr lang="en-US" sz="3200" dirty="0" err="1"/>
              <a:t>Ujilah</a:t>
            </a:r>
            <a:r>
              <a:rPr lang="en-US" sz="3200" dirty="0"/>
              <a:t> </a:t>
            </a:r>
            <a:r>
              <a:rPr lang="en-US" sz="3200" dirty="0" err="1"/>
              <a:t>piranti</a:t>
            </a:r>
            <a:r>
              <a:rPr lang="en-US" sz="3200" dirty="0"/>
              <a:t> </a:t>
            </a:r>
            <a:r>
              <a:rPr lang="en-US" sz="3200" dirty="0" err="1"/>
              <a:t>masukan</a:t>
            </a:r>
            <a:r>
              <a:rPr lang="en-US" sz="3200" dirty="0"/>
              <a:t> </a:t>
            </a:r>
            <a:r>
              <a:rPr lang="en-US" sz="3200" dirty="0" err="1"/>
              <a:t>didalam</a:t>
            </a:r>
            <a:r>
              <a:rPr lang="en-US" sz="3200" dirty="0"/>
              <a:t> </a:t>
            </a:r>
            <a:r>
              <a:rPr lang="en-US" sz="3200" dirty="0" err="1"/>
              <a:t>lingkungan</a:t>
            </a:r>
            <a:r>
              <a:rPr lang="en-US" sz="3200" dirty="0"/>
              <a:t> </a:t>
            </a:r>
            <a:r>
              <a:rPr lang="en-US" sz="3200" dirty="0" err="1"/>
              <a:t>kerja</a:t>
            </a:r>
            <a:endParaRPr lang="en-US" sz="3200" dirty="0"/>
          </a:p>
          <a:p>
            <a:pPr algn="just"/>
            <a:r>
              <a:rPr lang="en-US" sz="3200" dirty="0" err="1"/>
              <a:t>Optimumkan</a:t>
            </a:r>
            <a:r>
              <a:rPr lang="en-US" sz="3200" dirty="0"/>
              <a:t> </a:t>
            </a:r>
            <a:r>
              <a:rPr lang="en-US" sz="3200" dirty="0" err="1"/>
              <a:t>sifat-sifat</a:t>
            </a:r>
            <a:r>
              <a:rPr lang="en-US" sz="3200" dirty="0"/>
              <a:t> </a:t>
            </a:r>
            <a:r>
              <a:rPr lang="en-US" sz="3200" dirty="0" err="1"/>
              <a:t>piranti</a:t>
            </a:r>
            <a:r>
              <a:rPr lang="en-US" sz="3200" dirty="0"/>
              <a:t> yang </a:t>
            </a:r>
            <a:r>
              <a:rPr lang="en-US" sz="3200" dirty="0" err="1"/>
              <a:t>mudah</a:t>
            </a:r>
            <a:r>
              <a:rPr lang="en-US" sz="3200" dirty="0"/>
              <a:t> </a:t>
            </a:r>
            <a:r>
              <a:rPr lang="en-US" sz="3200" dirty="0" err="1"/>
              <a:t>dimodifikasi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333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/>
              <a:t>Masukan</a:t>
            </a:r>
            <a:r>
              <a:rPr lang="en-US" sz="2800" b="1" dirty="0"/>
              <a:t> </a:t>
            </a:r>
            <a:r>
              <a:rPr lang="en-US" sz="2800" b="1" dirty="0" err="1"/>
              <a:t>Berbentuk</a:t>
            </a:r>
            <a:r>
              <a:rPr lang="en-US" sz="2800" b="1" dirty="0"/>
              <a:t> </a:t>
            </a:r>
            <a:r>
              <a:rPr lang="en-US" sz="2800" b="1" dirty="0" err="1"/>
              <a:t>Suara</a:t>
            </a:r>
            <a:r>
              <a:rPr lang="en-US" sz="2800" b="1" dirty="0"/>
              <a:t> </a:t>
            </a:r>
            <a:r>
              <a:rPr lang="en-US" sz="2800" b="1" dirty="0" smtClean="0"/>
              <a:t>(</a:t>
            </a:r>
            <a:r>
              <a:rPr lang="en-US" sz="2800" b="1" dirty="0"/>
              <a:t>Voice Input)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76251" y="1336253"/>
            <a:ext cx="8319406" cy="4859675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sz="3200" dirty="0" err="1"/>
              <a:t>Terdapat</a:t>
            </a:r>
            <a:r>
              <a:rPr lang="en-US" sz="3200" dirty="0"/>
              <a:t> 2 </a:t>
            </a:r>
            <a:r>
              <a:rPr lang="en-US" sz="3200" dirty="0" err="1"/>
              <a:t>kategori</a:t>
            </a:r>
            <a:r>
              <a:rPr lang="en-US" sz="3200" dirty="0"/>
              <a:t> </a:t>
            </a:r>
            <a:r>
              <a:rPr lang="en-US" sz="3200" dirty="0" err="1"/>
              <a:t>utama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piranti</a:t>
            </a:r>
            <a:r>
              <a:rPr lang="en-US" sz="3200" dirty="0"/>
              <a:t> </a:t>
            </a:r>
            <a:r>
              <a:rPr lang="en-US" sz="3200" dirty="0" err="1"/>
              <a:t>masukan</a:t>
            </a:r>
            <a:r>
              <a:rPr lang="en-US" sz="3200" dirty="0"/>
              <a:t> </a:t>
            </a:r>
            <a:r>
              <a:rPr lang="en-US" sz="3200" dirty="0" err="1"/>
              <a:t>berbentuk</a:t>
            </a:r>
            <a:r>
              <a:rPr lang="en-US" sz="3200" dirty="0"/>
              <a:t> </a:t>
            </a:r>
            <a:r>
              <a:rPr lang="en-US" sz="3200" dirty="0" err="1"/>
              <a:t>suara</a:t>
            </a:r>
            <a:r>
              <a:rPr lang="en-US" sz="3200" dirty="0"/>
              <a:t>:</a:t>
            </a:r>
          </a:p>
          <a:p>
            <a:pPr lvl="1" algn="just">
              <a:lnSpc>
                <a:spcPct val="80000"/>
              </a:lnSpc>
            </a:pPr>
            <a:r>
              <a:rPr lang="en-US" sz="2800" dirty="0" err="1"/>
              <a:t>Piranti-piranti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kata (</a:t>
            </a:r>
            <a:r>
              <a:rPr lang="en-US" sz="2800" i="1" dirty="0"/>
              <a:t>word recognition</a:t>
            </a:r>
            <a:r>
              <a:rPr lang="en-US" sz="2800" dirty="0"/>
              <a:t>) yang </a:t>
            </a:r>
            <a:r>
              <a:rPr lang="en-US" sz="2800" dirty="0" err="1"/>
              <a:t>mampu</a:t>
            </a:r>
            <a:r>
              <a:rPr lang="en-US" sz="2800" dirty="0"/>
              <a:t> </a:t>
            </a:r>
            <a:r>
              <a:rPr lang="en-US" sz="2800" dirty="0" err="1"/>
              <a:t>merespon</a:t>
            </a:r>
            <a:r>
              <a:rPr lang="en-US" sz="2800" dirty="0"/>
              <a:t> </a:t>
            </a:r>
            <a:r>
              <a:rPr lang="en-US" sz="2800" dirty="0" err="1"/>
              <a:t>ucapan-ucapan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individu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perintah-perintah</a:t>
            </a:r>
            <a:r>
              <a:rPr lang="en-US" sz="2800" dirty="0"/>
              <a:t> yang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teknik</a:t>
            </a:r>
            <a:r>
              <a:rPr lang="en-US" sz="2800" dirty="0"/>
              <a:t> yang </a:t>
            </a:r>
            <a:r>
              <a:rPr lang="en-US" sz="2800" dirty="0" err="1"/>
              <a:t>dikenal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i="1" dirty="0"/>
              <a:t>speaker verification</a:t>
            </a:r>
            <a:r>
              <a:rPr lang="en-US" sz="2800" dirty="0"/>
              <a:t>. </a:t>
            </a:r>
            <a:r>
              <a:rPr lang="en-US" sz="2800" dirty="0" err="1"/>
              <a:t>Pertama</a:t>
            </a:r>
            <a:r>
              <a:rPr lang="en-US" sz="2800" dirty="0"/>
              <a:t> kali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membangkitkan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i="1" dirty="0"/>
              <a:t>template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mengenali</a:t>
            </a:r>
            <a:r>
              <a:rPr lang="en-US" sz="2800" dirty="0"/>
              <a:t> </a:t>
            </a:r>
            <a:r>
              <a:rPr lang="en-US" sz="2800" dirty="0" err="1"/>
              <a:t>suara</a:t>
            </a:r>
            <a:r>
              <a:rPr lang="en-US" sz="2800" dirty="0"/>
              <a:t> user</a:t>
            </a:r>
          </a:p>
          <a:p>
            <a:pPr lvl="1" algn="just">
              <a:lnSpc>
                <a:spcPct val="80000"/>
              </a:lnSpc>
            </a:pPr>
            <a:endParaRPr lang="en-US" sz="2800" dirty="0"/>
          </a:p>
          <a:p>
            <a:pPr lvl="1" algn="just">
              <a:lnSpc>
                <a:spcPct val="80000"/>
              </a:lnSpc>
            </a:pPr>
            <a:r>
              <a:rPr lang="en-US" sz="2800" dirty="0" err="1"/>
              <a:t>Piranti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kalimat</a:t>
            </a:r>
            <a:r>
              <a:rPr lang="en-US" sz="2800" dirty="0"/>
              <a:t> (</a:t>
            </a:r>
            <a:r>
              <a:rPr lang="en-US" sz="2800" i="1" dirty="0"/>
              <a:t>speech recognition</a:t>
            </a:r>
            <a:r>
              <a:rPr lang="en-US" sz="2800" dirty="0"/>
              <a:t>) yang </a:t>
            </a:r>
            <a:r>
              <a:rPr lang="en-US" sz="2800" dirty="0" err="1"/>
              <a:t>mampu</a:t>
            </a:r>
            <a:r>
              <a:rPr lang="en-US" sz="2800" dirty="0"/>
              <a:t> </a:t>
            </a:r>
            <a:r>
              <a:rPr lang="en-US" sz="2800" dirty="0" err="1"/>
              <a:t>mengenali</a:t>
            </a:r>
            <a:r>
              <a:rPr lang="en-US" sz="2800" dirty="0"/>
              <a:t> </a:t>
            </a:r>
            <a:r>
              <a:rPr lang="en-US" sz="2800" dirty="0" err="1"/>
              <a:t>hubungan</a:t>
            </a:r>
            <a:r>
              <a:rPr lang="en-US" sz="2800" dirty="0"/>
              <a:t> </a:t>
            </a:r>
            <a:r>
              <a:rPr lang="en-US" sz="2800" dirty="0" err="1"/>
              <a:t>antar</a:t>
            </a:r>
            <a:r>
              <a:rPr lang="en-US" sz="2800" dirty="0"/>
              <a:t> kata </a:t>
            </a:r>
            <a:r>
              <a:rPr lang="en-US" sz="2800" dirty="0" err="1"/>
              <a:t>terucap</a:t>
            </a:r>
            <a:r>
              <a:rPr lang="en-US" sz="2800" dirty="0"/>
              <a:t> </a:t>
            </a:r>
            <a:r>
              <a:rPr lang="en-US" sz="2800" dirty="0" err="1"/>
              <a:t>didalam</a:t>
            </a:r>
            <a:r>
              <a:rPr lang="en-US" sz="2800" dirty="0"/>
              <a:t> </a:t>
            </a:r>
            <a:r>
              <a:rPr lang="en-US" sz="2800" dirty="0" err="1"/>
              <a:t>kalimat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frase</a:t>
            </a:r>
            <a:r>
              <a:rPr lang="en-US" sz="2800" dirty="0"/>
              <a:t>. </a:t>
            </a:r>
            <a:r>
              <a:rPr lang="en-US" sz="2800" dirty="0" err="1"/>
              <a:t>Teknik-teknik</a:t>
            </a:r>
            <a:r>
              <a:rPr lang="en-US" sz="2800" dirty="0"/>
              <a:t> </a:t>
            </a:r>
            <a:r>
              <a:rPr lang="en-US" sz="2800" dirty="0" err="1"/>
              <a:t>statistik</a:t>
            </a:r>
            <a:r>
              <a:rPr lang="en-US" sz="2800" dirty="0"/>
              <a:t> </a:t>
            </a:r>
            <a:r>
              <a:rPr lang="en-US" sz="2800" dirty="0" err="1"/>
              <a:t>dipakai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hal</a:t>
            </a:r>
            <a:r>
              <a:rPr lang="en-US" sz="2800" dirty="0"/>
              <a:t> </a:t>
            </a:r>
            <a:r>
              <a:rPr lang="en-US" sz="2800" dirty="0" err="1"/>
              <a:t>pola</a:t>
            </a:r>
            <a:r>
              <a:rPr lang="en-US" sz="2800" dirty="0"/>
              <a:t> </a:t>
            </a:r>
            <a:r>
              <a:rPr lang="en-US" sz="2800" dirty="0" err="1"/>
              <a:t>perekaman</a:t>
            </a:r>
            <a:r>
              <a:rPr lang="en-US" sz="2800" dirty="0"/>
              <a:t> </a:t>
            </a:r>
            <a:r>
              <a:rPr lang="en-US" sz="2800" dirty="0" err="1"/>
              <a:t>suara</a:t>
            </a:r>
            <a:r>
              <a:rPr lang="en-US" sz="2800" dirty="0"/>
              <a:t> yang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dicocokkan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kata-kata </a:t>
            </a:r>
            <a:r>
              <a:rPr lang="en-US" sz="2800" dirty="0" err="1"/>
              <a:t>terucap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241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/>
              <a:t>Piranti</a:t>
            </a:r>
            <a:r>
              <a:rPr lang="en-US" sz="3200" b="1" dirty="0"/>
              <a:t> </a:t>
            </a:r>
            <a:r>
              <a:rPr lang="en-US" sz="3200" b="1" dirty="0" err="1"/>
              <a:t>Keluaran</a:t>
            </a:r>
            <a:r>
              <a:rPr lang="en-US" sz="3200" b="1" dirty="0"/>
              <a:t>: </a:t>
            </a:r>
            <a:r>
              <a:rPr lang="en-US" sz="3200" b="1" i="1" dirty="0" err="1"/>
              <a:t>Layar</a:t>
            </a:r>
            <a:r>
              <a:rPr lang="en-US" sz="3200" b="1" i="1" dirty="0"/>
              <a:t> </a:t>
            </a:r>
            <a:r>
              <a:rPr lang="en-US" sz="3200" b="1" i="1" dirty="0" err="1"/>
              <a:t>Tampilan</a:t>
            </a:r>
            <a:r>
              <a:rPr lang="en-US" sz="3200" b="1" i="1" dirty="0"/>
              <a:t> (1)</a:t>
            </a:r>
            <a:endParaRPr lang="en-US" sz="3200" b="1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diakui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keterbatasan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kertas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3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lvl="1" algn="just">
              <a:lnSpc>
                <a:spcPct val="80000"/>
              </a:lnSpc>
            </a:pPr>
            <a:r>
              <a:rPr lang="en-US" dirty="0" err="1"/>
              <a:t>Pengingat</a:t>
            </a:r>
            <a:r>
              <a:rPr lang="en-US" dirty="0"/>
              <a:t> digital (</a:t>
            </a:r>
            <a:r>
              <a:rPr lang="en-US" i="1" dirty="0"/>
              <a:t>frame buffer</a:t>
            </a:r>
            <a:r>
              <a:rPr lang="en-US" dirty="0"/>
              <a:t>)</a:t>
            </a:r>
          </a:p>
          <a:p>
            <a:pPr lvl="1" algn="just">
              <a:lnSpc>
                <a:spcPct val="80000"/>
              </a:lnSpc>
            </a:pP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penampil</a:t>
            </a:r>
            <a:endParaRPr lang="en-US" dirty="0"/>
          </a:p>
          <a:p>
            <a:pPr lvl="1" algn="just">
              <a:lnSpc>
                <a:spcPct val="80000"/>
              </a:lnSpc>
            </a:pPr>
            <a:r>
              <a:rPr lang="en-US" dirty="0" err="1"/>
              <a:t>Pengendali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(</a:t>
            </a:r>
            <a:r>
              <a:rPr lang="en-US" i="1" dirty="0"/>
              <a:t>display controller</a:t>
            </a:r>
            <a:r>
              <a:rPr lang="en-US" dirty="0"/>
              <a:t>)</a:t>
            </a:r>
          </a:p>
          <a:p>
            <a:pPr algn="just">
              <a:lnSpc>
                <a:spcPct val="80000"/>
              </a:lnSpc>
            </a:pPr>
            <a:endParaRPr lang="en-US" dirty="0"/>
          </a:p>
          <a:p>
            <a:pPr algn="just">
              <a:lnSpc>
                <a:spcPct val="80000"/>
              </a:lnSpc>
            </a:pPr>
            <a:r>
              <a:rPr lang="en-US" dirty="0"/>
              <a:t>Ada 2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penampilan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:</a:t>
            </a:r>
          </a:p>
          <a:p>
            <a:pPr lvl="1" algn="just">
              <a:lnSpc>
                <a:spcPct val="80000"/>
              </a:lnSpc>
            </a:pPr>
            <a:r>
              <a:rPr lang="en-US" i="1" dirty="0"/>
              <a:t>Vector display;</a:t>
            </a:r>
            <a:r>
              <a:rPr lang="en-US" dirty="0"/>
              <a:t> </a:t>
            </a:r>
            <a:r>
              <a:rPr lang="en-US" dirty="0" err="1"/>
              <a:t>pengingat</a:t>
            </a:r>
            <a:r>
              <a:rPr lang="en-US" dirty="0"/>
              <a:t> </a:t>
            </a:r>
            <a:r>
              <a:rPr lang="en-US" dirty="0" err="1"/>
              <a:t>digitalnya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program </a:t>
            </a:r>
            <a:r>
              <a:rPr lang="en-US" dirty="0" err="1"/>
              <a:t>tampilan</a:t>
            </a:r>
            <a:endParaRPr lang="en-US" dirty="0"/>
          </a:p>
          <a:p>
            <a:pPr lvl="1" algn="just">
              <a:lnSpc>
                <a:spcPct val="80000"/>
              </a:lnSpc>
            </a:pPr>
            <a:r>
              <a:rPr lang="en-US" i="1" dirty="0"/>
              <a:t>Raster display;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, </a:t>
            </a:r>
            <a:r>
              <a:rPr lang="en-US" dirty="0" err="1"/>
              <a:t>karakter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bentuk-bentuk</a:t>
            </a:r>
            <a:r>
              <a:rPr lang="en-US" dirty="0"/>
              <a:t> lain </a:t>
            </a:r>
            <a:r>
              <a:rPr lang="en-US" dirty="0" err="1"/>
              <a:t>digambar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terkecilnya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i="1" dirty="0"/>
              <a:t>pixel</a:t>
            </a:r>
          </a:p>
        </p:txBody>
      </p:sp>
    </p:spTree>
    <p:extLst>
      <p:ext uri="{BB962C8B-B14F-4D97-AF65-F5344CB8AC3E}">
        <p14:creationId xmlns:p14="http://schemas.microsoft.com/office/powerpoint/2010/main" val="246227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err="1"/>
              <a:t>Piranti</a:t>
            </a:r>
            <a:r>
              <a:rPr lang="en-US" sz="3600" b="1" dirty="0"/>
              <a:t> </a:t>
            </a:r>
            <a:r>
              <a:rPr lang="en-US" sz="3600" b="1" dirty="0" err="1"/>
              <a:t>Keluaran</a:t>
            </a:r>
            <a:r>
              <a:rPr lang="en-US" sz="3600" b="1" dirty="0"/>
              <a:t>: </a:t>
            </a:r>
            <a:r>
              <a:rPr lang="en-US" sz="3600" b="1" i="1" dirty="0" err="1"/>
              <a:t>Layar</a:t>
            </a:r>
            <a:r>
              <a:rPr lang="en-US" sz="3600" b="1" i="1" dirty="0"/>
              <a:t> </a:t>
            </a:r>
            <a:r>
              <a:rPr lang="en-US" sz="3600" b="1" i="1" dirty="0" err="1"/>
              <a:t>Tampilan</a:t>
            </a:r>
            <a:r>
              <a:rPr lang="en-US" sz="3600" b="1" i="1" dirty="0"/>
              <a:t> (2)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sz="3200" dirty="0" err="1"/>
              <a:t>Layar</a:t>
            </a:r>
            <a:r>
              <a:rPr lang="en-US" sz="3200" dirty="0"/>
              <a:t> </a:t>
            </a:r>
            <a:r>
              <a:rPr lang="en-US" sz="3200" dirty="0" err="1"/>
              <a:t>komputer</a:t>
            </a:r>
            <a:r>
              <a:rPr lang="en-US" sz="3200" dirty="0"/>
              <a:t>,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umumnya</a:t>
            </a:r>
            <a:r>
              <a:rPr lang="en-US" sz="3200" dirty="0"/>
              <a:t>              </a:t>
            </a:r>
            <a:r>
              <a:rPr lang="en-US" sz="3200" dirty="0" err="1"/>
              <a:t>memiliki</a:t>
            </a:r>
            <a:r>
              <a:rPr lang="en-US" sz="3200" dirty="0"/>
              <a:t> </a:t>
            </a:r>
            <a:r>
              <a:rPr lang="en-US" sz="3200" dirty="0" err="1"/>
              <a:t>karakteristik</a:t>
            </a:r>
            <a:r>
              <a:rPr lang="en-US" sz="3200" dirty="0"/>
              <a:t> </a:t>
            </a:r>
            <a:r>
              <a:rPr lang="en-US" sz="3200" dirty="0" err="1"/>
              <a:t>sbb</a:t>
            </a:r>
            <a:r>
              <a:rPr lang="en-US" sz="3200" dirty="0"/>
              <a:t>:</a:t>
            </a:r>
          </a:p>
          <a:p>
            <a:pPr lvl="1" algn="just">
              <a:lnSpc>
                <a:spcPct val="80000"/>
              </a:lnSpc>
            </a:pP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stabil</a:t>
            </a:r>
            <a:endParaRPr lang="en-US" sz="2800" dirty="0"/>
          </a:p>
          <a:p>
            <a:pPr lvl="1" algn="just">
              <a:lnSpc>
                <a:spcPct val="80000"/>
              </a:lnSpc>
            </a:pPr>
            <a:r>
              <a:rPr lang="en-US" sz="2800" dirty="0" err="1"/>
              <a:t>Timbul</a:t>
            </a:r>
            <a:r>
              <a:rPr lang="en-US" sz="2800" dirty="0"/>
              <a:t> </a:t>
            </a:r>
            <a:r>
              <a:rPr lang="en-US" sz="2800" dirty="0" err="1"/>
              <a:t>kedip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saat</a:t>
            </a:r>
            <a:r>
              <a:rPr lang="en-US" sz="2800" dirty="0"/>
              <a:t> </a:t>
            </a:r>
            <a:r>
              <a:rPr lang="en-US" sz="2800" dirty="0" err="1"/>
              <a:t>gambar</a:t>
            </a:r>
            <a:r>
              <a:rPr lang="en-US" sz="2800" dirty="0"/>
              <a:t> di </a:t>
            </a:r>
            <a:r>
              <a:rPr lang="en-US" sz="2800" i="1" dirty="0"/>
              <a:t>refresh</a:t>
            </a:r>
            <a:endParaRPr lang="en-US" sz="2800" dirty="0"/>
          </a:p>
          <a:p>
            <a:pPr lvl="1" algn="just">
              <a:lnSpc>
                <a:spcPct val="80000"/>
              </a:lnSpc>
            </a:pPr>
            <a:r>
              <a:rPr lang="en-US" sz="2800" dirty="0" err="1"/>
              <a:t>Upayakan</a:t>
            </a:r>
            <a:r>
              <a:rPr lang="en-US" sz="2800" dirty="0"/>
              <a:t> </a:t>
            </a:r>
            <a:r>
              <a:rPr lang="en-US" sz="2800" dirty="0" err="1"/>
              <a:t>gambar</a:t>
            </a:r>
            <a:r>
              <a:rPr lang="en-US" sz="2800" dirty="0"/>
              <a:t> yang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relatif</a:t>
            </a:r>
            <a:r>
              <a:rPr lang="en-US" sz="2800" dirty="0"/>
              <a:t>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kontras</a:t>
            </a:r>
            <a:r>
              <a:rPr lang="en-US" sz="2800" dirty="0"/>
              <a:t> yang </a:t>
            </a:r>
            <a:r>
              <a:rPr lang="en-US" sz="2800" dirty="0" err="1"/>
              <a:t>rendah</a:t>
            </a:r>
            <a:r>
              <a:rPr lang="en-US" sz="2800" dirty="0"/>
              <a:t> – </a:t>
            </a:r>
            <a:r>
              <a:rPr lang="en-US" sz="2800" dirty="0" err="1"/>
              <a:t>warna</a:t>
            </a:r>
            <a:r>
              <a:rPr lang="en-US" sz="2800" dirty="0"/>
              <a:t> </a:t>
            </a:r>
            <a:r>
              <a:rPr lang="en-US" sz="2800" dirty="0" err="1"/>
              <a:t>hijau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hijau</a:t>
            </a:r>
            <a:r>
              <a:rPr lang="en-US" sz="2800" dirty="0"/>
              <a:t> </a:t>
            </a:r>
            <a:r>
              <a:rPr lang="en-US" sz="2800" dirty="0" err="1"/>
              <a:t>tua</a:t>
            </a:r>
            <a:r>
              <a:rPr lang="en-US" sz="2800" dirty="0"/>
              <a:t> paling </a:t>
            </a:r>
            <a:r>
              <a:rPr lang="en-US" sz="2800" dirty="0" err="1"/>
              <a:t>sulit</a:t>
            </a:r>
            <a:r>
              <a:rPr lang="en-US" sz="2800" dirty="0"/>
              <a:t> </a:t>
            </a:r>
            <a:r>
              <a:rPr lang="en-US" sz="2800" dirty="0" err="1"/>
              <a:t>dioptimalkan</a:t>
            </a:r>
            <a:endParaRPr lang="en-US" sz="2800" dirty="0"/>
          </a:p>
          <a:p>
            <a:pPr lvl="1" algn="just">
              <a:lnSpc>
                <a:spcPct val="80000"/>
              </a:lnSpc>
            </a:pPr>
            <a:r>
              <a:rPr lang="en-US" sz="2800" dirty="0" err="1"/>
              <a:t>Dipengaruhi</a:t>
            </a:r>
            <a:r>
              <a:rPr lang="en-US" sz="2800" dirty="0"/>
              <a:t> </a:t>
            </a:r>
            <a:r>
              <a:rPr lang="en-US" sz="2800" dirty="0" err="1"/>
              <a:t>faktor-faktor</a:t>
            </a:r>
            <a:r>
              <a:rPr lang="en-US" sz="2800" dirty="0"/>
              <a:t> </a:t>
            </a:r>
            <a:r>
              <a:rPr lang="en-US" sz="2800" dirty="0" err="1"/>
              <a:t>lingkungan</a:t>
            </a:r>
            <a:r>
              <a:rPr lang="en-US" sz="2800" dirty="0"/>
              <a:t> (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refleksi</a:t>
            </a:r>
            <a:r>
              <a:rPr lang="en-US" sz="2800" dirty="0"/>
              <a:t>, </a:t>
            </a:r>
            <a:r>
              <a:rPr lang="en-US" sz="2800" dirty="0" err="1"/>
              <a:t>posisi</a:t>
            </a:r>
            <a:r>
              <a:rPr lang="en-US" sz="2800" dirty="0"/>
              <a:t> user, </a:t>
            </a:r>
            <a:r>
              <a:rPr lang="en-US" sz="2800" dirty="0" err="1"/>
              <a:t>cahaya</a:t>
            </a:r>
            <a:r>
              <a:rPr lang="en-US" sz="2800" dirty="0"/>
              <a:t> </a:t>
            </a:r>
            <a:r>
              <a:rPr lang="en-US" sz="2800" dirty="0" err="1"/>
              <a:t>ruangan</a:t>
            </a:r>
            <a:r>
              <a:rPr lang="en-US" sz="2800" dirty="0"/>
              <a:t>, </a:t>
            </a:r>
            <a:r>
              <a:rPr lang="en-US" sz="2800" dirty="0" err="1"/>
              <a:t>dll</a:t>
            </a:r>
            <a:r>
              <a:rPr lang="en-US" sz="2800" dirty="0"/>
              <a:t>)</a:t>
            </a:r>
          </a:p>
          <a:p>
            <a:pPr lvl="1" algn="just">
              <a:lnSpc>
                <a:spcPct val="80000"/>
              </a:lnSpc>
            </a:pPr>
            <a:r>
              <a:rPr lang="en-US" sz="2800" dirty="0" err="1"/>
              <a:t>Rentan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</a:t>
            </a:r>
            <a:r>
              <a:rPr lang="en-US" sz="2800" dirty="0" err="1"/>
              <a:t>naik</a:t>
            </a:r>
            <a:r>
              <a:rPr lang="en-US" sz="2800" dirty="0"/>
              <a:t> </a:t>
            </a:r>
            <a:r>
              <a:rPr lang="en-US" sz="2800" dirty="0" err="1"/>
              <a:t>turunnya</a:t>
            </a:r>
            <a:r>
              <a:rPr lang="en-US" sz="2800" dirty="0"/>
              <a:t> </a:t>
            </a:r>
            <a:r>
              <a:rPr lang="en-US" sz="2800" dirty="0" err="1"/>
              <a:t>tegangan</a:t>
            </a:r>
            <a:r>
              <a:rPr lang="en-US" sz="2800" dirty="0"/>
              <a:t> </a:t>
            </a:r>
            <a:r>
              <a:rPr lang="en-US" sz="2800" dirty="0" err="1"/>
              <a:t>listrik</a:t>
            </a:r>
            <a:endParaRPr lang="en-US" sz="2800" dirty="0"/>
          </a:p>
          <a:p>
            <a:pPr lvl="1" algn="just">
              <a:lnSpc>
                <a:spcPct val="80000"/>
              </a:lnSpc>
            </a:pP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mata</a:t>
            </a:r>
            <a:r>
              <a:rPr lang="en-US" sz="2800" dirty="0"/>
              <a:t> </a:t>
            </a:r>
            <a:r>
              <a:rPr lang="en-US" sz="2800" dirty="0" err="1"/>
              <a:t>cepat</a:t>
            </a:r>
            <a:r>
              <a:rPr lang="en-US" sz="2800" dirty="0"/>
              <a:t> </a:t>
            </a:r>
            <a:r>
              <a:rPr lang="en-US" sz="2800" dirty="0" err="1"/>
              <a:t>lelah</a:t>
            </a:r>
            <a:endParaRPr lang="en-US" sz="2800" dirty="0"/>
          </a:p>
          <a:p>
            <a:pPr lvl="1" algn="just">
              <a:lnSpc>
                <a:spcPct val="80000"/>
              </a:lnSpc>
            </a:pP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layar</a:t>
            </a:r>
            <a:r>
              <a:rPr lang="en-US" sz="2800" dirty="0"/>
              <a:t> CRT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menimbulkan</a:t>
            </a:r>
            <a:r>
              <a:rPr lang="en-US" sz="2800" dirty="0"/>
              <a:t> </a:t>
            </a:r>
            <a:r>
              <a:rPr lang="en-US" sz="2800" dirty="0" err="1"/>
              <a:t>radiasi</a:t>
            </a:r>
            <a:r>
              <a:rPr lang="en-US" sz="2800" dirty="0"/>
              <a:t> </a:t>
            </a:r>
            <a:r>
              <a:rPr lang="en-US" sz="2800" dirty="0" err="1"/>
              <a:t>gelombang</a:t>
            </a:r>
            <a:r>
              <a:rPr lang="en-US" sz="2800" dirty="0"/>
              <a:t> </a:t>
            </a:r>
            <a:r>
              <a:rPr lang="en-US" sz="2800" dirty="0" err="1"/>
              <a:t>elektromagnetik</a:t>
            </a:r>
            <a:endParaRPr lang="en-US" sz="2800" dirty="0"/>
          </a:p>
        </p:txBody>
      </p:sp>
      <p:pic>
        <p:nvPicPr>
          <p:cNvPr id="18436" name="Picture 4" descr="HACKR0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57200"/>
            <a:ext cx="1830388" cy="193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54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/>
              <a:t>Piranti Keluaran: </a:t>
            </a:r>
            <a:r>
              <a:rPr lang="en-US" sz="3600" b="1" i="1"/>
              <a:t>Pedoman Warna</a:t>
            </a:r>
            <a:endParaRPr lang="en-US" sz="3600" b="1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warna</a:t>
            </a:r>
            <a:r>
              <a:rPr lang="en-US" sz="2400" dirty="0"/>
              <a:t> yang ideal </a:t>
            </a:r>
            <a:r>
              <a:rPr lang="en-US" sz="2400" dirty="0" err="1"/>
              <a:t>maksimum</a:t>
            </a:r>
            <a:r>
              <a:rPr lang="en-US" sz="2400" dirty="0"/>
              <a:t> 5-10</a:t>
            </a:r>
          </a:p>
          <a:p>
            <a:pPr algn="just">
              <a:lnSpc>
                <a:spcPct val="80000"/>
              </a:lnSpc>
            </a:pPr>
            <a:r>
              <a:rPr lang="en-US" sz="2400" dirty="0"/>
              <a:t>Retina </a:t>
            </a:r>
            <a:r>
              <a:rPr lang="en-US" sz="2400" dirty="0" err="1"/>
              <a:t>mata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sensitif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warna</a:t>
            </a:r>
            <a:r>
              <a:rPr lang="en-US" sz="2400" dirty="0"/>
              <a:t> </a:t>
            </a:r>
            <a:r>
              <a:rPr lang="en-US" sz="2400" dirty="0" err="1"/>
              <a:t>merah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hijau</a:t>
            </a:r>
            <a:r>
              <a:rPr lang="en-US" sz="2400" dirty="0"/>
              <a:t>,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sebab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yang </a:t>
            </a:r>
            <a:r>
              <a:rPr lang="en-US" sz="2400" dirty="0" err="1"/>
              <a:t>dimasukkan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mencari</a:t>
            </a:r>
            <a:r>
              <a:rPr lang="en-US" sz="2400" dirty="0"/>
              <a:t> </a:t>
            </a:r>
            <a:r>
              <a:rPr lang="en-US" sz="2400" dirty="0" err="1"/>
              <a:t>perhatian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warna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(</a:t>
            </a:r>
            <a:r>
              <a:rPr lang="en-US" sz="2400" dirty="0" err="1"/>
              <a:t>walaupun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stereotip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merah</a:t>
            </a:r>
            <a:r>
              <a:rPr lang="en-US" sz="2400" dirty="0"/>
              <a:t> </a:t>
            </a:r>
            <a:r>
              <a:rPr lang="en-US" sz="2400" dirty="0" err="1"/>
              <a:t>berarti</a:t>
            </a:r>
            <a:r>
              <a:rPr lang="en-US" sz="2400" dirty="0"/>
              <a:t> </a:t>
            </a:r>
            <a:r>
              <a:rPr lang="en-US" sz="2400" dirty="0" err="1"/>
              <a:t>bahaya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salah</a:t>
            </a:r>
            <a:r>
              <a:rPr lang="en-US" sz="2400" dirty="0"/>
              <a:t>). </a:t>
            </a:r>
            <a:r>
              <a:rPr lang="en-US" sz="2400" dirty="0" err="1"/>
              <a:t>Warna</a:t>
            </a:r>
            <a:r>
              <a:rPr lang="en-US" sz="2400" dirty="0"/>
              <a:t> </a:t>
            </a:r>
            <a:r>
              <a:rPr lang="en-US" sz="2400" dirty="0" err="1"/>
              <a:t>kuning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biru</a:t>
            </a:r>
            <a:r>
              <a:rPr lang="en-US" sz="2400" dirty="0"/>
              <a:t> </a:t>
            </a:r>
            <a:r>
              <a:rPr lang="en-US" sz="2400" dirty="0" err="1"/>
              <a:t>bagus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warna-warna</a:t>
            </a:r>
            <a:r>
              <a:rPr lang="en-US" sz="2400" dirty="0"/>
              <a:t> </a:t>
            </a:r>
            <a:r>
              <a:rPr lang="en-US" sz="2400" dirty="0" err="1"/>
              <a:t>periperal</a:t>
            </a:r>
            <a:endParaRPr lang="en-US" sz="2400" dirty="0"/>
          </a:p>
          <a:p>
            <a:pPr algn="just">
              <a:lnSpc>
                <a:spcPct val="80000"/>
              </a:lnSpc>
            </a:pPr>
            <a:r>
              <a:rPr lang="en-US" sz="2400" dirty="0" err="1"/>
              <a:t>Biru</a:t>
            </a:r>
            <a:r>
              <a:rPr lang="en-US" sz="2400" dirty="0"/>
              <a:t> </a:t>
            </a:r>
            <a:r>
              <a:rPr lang="en-US" sz="2400" dirty="0" err="1"/>
              <a:t>sebaiknya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dipakai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teks</a:t>
            </a:r>
            <a:r>
              <a:rPr lang="en-US" sz="2400" dirty="0"/>
              <a:t> yang </a:t>
            </a:r>
            <a:r>
              <a:rPr lang="en-US" sz="2400" dirty="0" err="1"/>
              <a:t>menyatakan</a:t>
            </a:r>
            <a:r>
              <a:rPr lang="en-US" sz="2400" dirty="0"/>
              <a:t> </a:t>
            </a:r>
            <a:r>
              <a:rPr lang="en-US" sz="2400" dirty="0" err="1"/>
              <a:t>pusat</a:t>
            </a:r>
            <a:r>
              <a:rPr lang="en-US" sz="2400" dirty="0"/>
              <a:t> </a:t>
            </a:r>
            <a:r>
              <a:rPr lang="en-US" sz="2400" dirty="0" err="1"/>
              <a:t>perhatian</a:t>
            </a:r>
            <a:r>
              <a:rPr lang="en-US" sz="2400" dirty="0"/>
              <a:t>. </a:t>
            </a:r>
            <a:r>
              <a:rPr lang="en-US" sz="2400" dirty="0" err="1"/>
              <a:t>Biru</a:t>
            </a:r>
            <a:r>
              <a:rPr lang="en-US" sz="2400" dirty="0"/>
              <a:t>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cocok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warna</a:t>
            </a:r>
            <a:r>
              <a:rPr lang="en-US" sz="2400" dirty="0"/>
              <a:t> </a:t>
            </a:r>
            <a:r>
              <a:rPr lang="en-US" sz="2400" dirty="0" err="1"/>
              <a:t>latar</a:t>
            </a:r>
            <a:r>
              <a:rPr lang="en-US" sz="2400" dirty="0"/>
              <a:t> </a:t>
            </a:r>
            <a:r>
              <a:rPr lang="en-US" sz="2400" dirty="0" err="1"/>
              <a:t>belakang</a:t>
            </a:r>
            <a:endParaRPr lang="en-US" sz="2400" dirty="0"/>
          </a:p>
          <a:p>
            <a:pPr algn="just">
              <a:lnSpc>
                <a:spcPct val="80000"/>
              </a:lnSpc>
            </a:pPr>
            <a:r>
              <a:rPr lang="en-US" sz="2400" dirty="0" err="1"/>
              <a:t>Pasangan</a:t>
            </a:r>
            <a:r>
              <a:rPr lang="en-US" sz="2400" dirty="0"/>
              <a:t> </a:t>
            </a:r>
            <a:r>
              <a:rPr lang="en-US" sz="2400" dirty="0" err="1"/>
              <a:t>warna</a:t>
            </a:r>
            <a:r>
              <a:rPr lang="en-US" sz="2400" dirty="0"/>
              <a:t> yang </a:t>
            </a:r>
            <a:r>
              <a:rPr lang="en-US" sz="2400" dirty="0" err="1"/>
              <a:t>saling</a:t>
            </a:r>
            <a:r>
              <a:rPr lang="en-US" sz="2400" dirty="0"/>
              <a:t> </a:t>
            </a:r>
            <a:r>
              <a:rPr lang="en-US" sz="2400" dirty="0" err="1"/>
              <a:t>berkomplemen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merah</a:t>
            </a:r>
            <a:r>
              <a:rPr lang="en-US" sz="2400" dirty="0"/>
              <a:t>/</a:t>
            </a:r>
            <a:r>
              <a:rPr lang="en-US" sz="2400" dirty="0" err="1"/>
              <a:t>hijau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kuning</a:t>
            </a:r>
            <a:r>
              <a:rPr lang="en-US" sz="2400" dirty="0"/>
              <a:t>/</a:t>
            </a:r>
            <a:r>
              <a:rPr lang="en-US" sz="2400" dirty="0" err="1"/>
              <a:t>biru</a:t>
            </a:r>
            <a:endParaRPr lang="en-US" sz="2400" dirty="0"/>
          </a:p>
          <a:p>
            <a:pPr algn="just">
              <a:lnSpc>
                <a:spcPct val="80000"/>
              </a:lnSpc>
            </a:pPr>
            <a:r>
              <a:rPr lang="en-US" sz="2400" dirty="0" err="1"/>
              <a:t>Hindari</a:t>
            </a:r>
            <a:r>
              <a:rPr lang="en-US" sz="2400" dirty="0"/>
              <a:t> </a:t>
            </a:r>
            <a:r>
              <a:rPr lang="en-US" sz="2400" dirty="0" err="1"/>
              <a:t>warna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tingkat</a:t>
            </a:r>
            <a:r>
              <a:rPr lang="en-US" sz="2400" dirty="0"/>
              <a:t> </a:t>
            </a:r>
            <a:r>
              <a:rPr lang="en-US" sz="2400" dirty="0" err="1"/>
              <a:t>luminansinya</a:t>
            </a:r>
            <a:r>
              <a:rPr lang="en-US" sz="2400" dirty="0"/>
              <a:t> </a:t>
            </a:r>
            <a:r>
              <a:rPr lang="en-US" sz="2400" dirty="0" err="1"/>
              <a:t>rendah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orang </a:t>
            </a:r>
            <a:r>
              <a:rPr lang="en-US" sz="2400" dirty="0" err="1"/>
              <a:t>tua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004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</a:t>
            </a:r>
            <a:r>
              <a:rPr lang="id-ID" dirty="0" smtClean="0"/>
              <a:t>) Kontrak Perkuliahan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</a:t>
            </a:r>
            <a:r>
              <a:rPr lang="id-ID" dirty="0" smtClean="0"/>
              <a:t>). Tujuan Perkuliahan </a:t>
            </a:r>
          </a:p>
          <a:p>
            <a:r>
              <a:rPr lang="id-ID" dirty="0" smtClean="0"/>
              <a:t>b). Metode Pengajaran</a:t>
            </a:r>
          </a:p>
          <a:p>
            <a:r>
              <a:rPr lang="id-ID" dirty="0"/>
              <a:t>c</a:t>
            </a:r>
            <a:r>
              <a:rPr lang="id-ID" dirty="0" smtClean="0"/>
              <a:t>). </a:t>
            </a:r>
            <a:r>
              <a:rPr lang="id-ID" dirty="0"/>
              <a:t>Metode Penilaian</a:t>
            </a:r>
            <a:endParaRPr lang="id-ID" dirty="0" smtClean="0"/>
          </a:p>
          <a:p>
            <a:r>
              <a:rPr lang="id-ID" dirty="0" smtClean="0"/>
              <a:t>d). </a:t>
            </a:r>
            <a:r>
              <a:rPr lang="id-ID" dirty="0"/>
              <a:t>Tugas dan Proyek</a:t>
            </a:r>
            <a:endParaRPr lang="id-ID" dirty="0" smtClean="0"/>
          </a:p>
          <a:p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79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Tujuan dari mata kuliah ini adalah </a:t>
            </a:r>
            <a:r>
              <a:rPr lang="id-ID" dirty="0" smtClean="0"/>
              <a:t>:</a:t>
            </a:r>
          </a:p>
          <a:p>
            <a:pPr marL="812800" lvl="1" indent="-355600" algn="just"/>
            <a:r>
              <a:rPr lang="id-ID" dirty="0" smtClean="0"/>
              <a:t>Mempelajari konteks historis dari human-computer interaction (HCI), </a:t>
            </a:r>
          </a:p>
          <a:p>
            <a:pPr marL="812800" lvl="1" indent="-355600" algn="just"/>
            <a:r>
              <a:rPr lang="id-ID" dirty="0" smtClean="0"/>
              <a:t>Interaction design, </a:t>
            </a:r>
          </a:p>
          <a:p>
            <a:pPr marL="812800" lvl="1" indent="-355600" algn="just"/>
            <a:r>
              <a:rPr lang="id-ID" dirty="0" smtClean="0"/>
              <a:t>Cognition, </a:t>
            </a:r>
          </a:p>
          <a:p>
            <a:pPr marL="812800" lvl="1" indent="-355600" algn="just"/>
            <a:r>
              <a:rPr lang="id-ID" dirty="0" smtClean="0"/>
              <a:t>Prinsip-prinsip dan </a:t>
            </a:r>
          </a:p>
          <a:p>
            <a:pPr marL="812800" lvl="1" indent="-355600" algn="just"/>
            <a:r>
              <a:rPr lang="id-ID" dirty="0" smtClean="0"/>
              <a:t>Teknik-teknik dalam HCI, </a:t>
            </a:r>
          </a:p>
          <a:p>
            <a:pPr marL="812800" lvl="1" indent="-355600" algn="just"/>
            <a:r>
              <a:rPr lang="id-ID" dirty="0" smtClean="0"/>
              <a:t>HCI design experiment, </a:t>
            </a:r>
          </a:p>
          <a:p>
            <a:pPr marL="812800" lvl="1" indent="-355600" algn="just"/>
            <a:r>
              <a:rPr lang="id-ID" dirty="0" smtClean="0">
                <a:hlinkClick r:id="rId2" tooltip="Evaluation"/>
              </a:rPr>
              <a:t>Evaluation</a:t>
            </a:r>
            <a:r>
              <a:rPr lang="id-ID" dirty="0" smtClean="0"/>
              <a:t>, </a:t>
            </a:r>
          </a:p>
          <a:p>
            <a:pPr marL="812800" lvl="1" indent="-355600" algn="just"/>
            <a:r>
              <a:rPr lang="id-ID" dirty="0" smtClean="0"/>
              <a:t>Usability testing, </a:t>
            </a:r>
          </a:p>
          <a:p>
            <a:pPr marL="812800" lvl="1" indent="-355600" algn="just"/>
            <a:r>
              <a:rPr lang="id-ID" dirty="0" smtClean="0"/>
              <a:t>Aspek social dalam HCI, dan </a:t>
            </a:r>
          </a:p>
          <a:p>
            <a:pPr marL="812800" lvl="1" indent="-355600" algn="just"/>
            <a:r>
              <a:rPr lang="id-ID" dirty="0" smtClean="0"/>
              <a:t>Design issues.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Learning </a:t>
            </a:r>
            <a:r>
              <a:rPr lang="id-ID" b="1" dirty="0" smtClean="0"/>
              <a:t>Outcomes</a:t>
            </a:r>
            <a:br>
              <a:rPr lang="id-ID" b="1" dirty="0" smtClean="0"/>
            </a:br>
            <a:r>
              <a:rPr lang="id-ID" sz="4000" dirty="0" smtClean="0">
                <a:solidFill>
                  <a:schemeClr val="bg2">
                    <a:lumMod val="75000"/>
                  </a:schemeClr>
                </a:solidFill>
              </a:rPr>
              <a:t>Diharapkan mahasiswa </a:t>
            </a:r>
            <a:r>
              <a:rPr lang="id-ID" sz="4000" dirty="0">
                <a:solidFill>
                  <a:schemeClr val="bg2">
                    <a:lumMod val="75000"/>
                  </a:schemeClr>
                </a:solidFill>
              </a:rPr>
              <a:t>mampu:</a:t>
            </a:r>
            <a:endParaRPr 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id-ID" dirty="0"/>
              <a:t>Menjelaskan mengapa pengembangan perangkat lunak yang berfokus pada manusia (human-centered) adalah penting.</a:t>
            </a:r>
          </a:p>
          <a:p>
            <a:pPr algn="just"/>
            <a:r>
              <a:rPr lang="id-ID" dirty="0"/>
              <a:t>Merangkum prinsip-prinsip dasar psikologi dan interaksi sosial.</a:t>
            </a:r>
          </a:p>
          <a:p>
            <a:pPr algn="just"/>
            <a:r>
              <a:rPr lang="id-ID" dirty="0"/>
              <a:t>Menggunakan prinsip-prinsip dalam menganalisis interaksi manusia: affordance, conceptual model, feedback, dan lainnya.</a:t>
            </a:r>
          </a:p>
          <a:p>
            <a:pPr algn="just"/>
            <a:r>
              <a:rPr lang="id-ID" dirty="0"/>
              <a:t>Mendefinisikan proses desain yang berfokus pada pengguna (</a:t>
            </a:r>
            <a:r>
              <a:rPr lang="id-ID" i="1" dirty="0"/>
              <a:t>user-centered design process</a:t>
            </a:r>
            <a:r>
              <a:rPr lang="id-ID" dirty="0"/>
              <a:t>) dengan kondisi bahwa pengguna aplikasi tidak sama dengan pengembang aplikasi.</a:t>
            </a:r>
          </a:p>
          <a:p>
            <a:pPr algn="just"/>
            <a:r>
              <a:rPr lang="id-ID" dirty="0"/>
              <a:t>Merancang desain alternatif atas sebuah sistem dengan menggunakan prinsip-prinsip desain interaksi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6649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Sediakan</a:t>
            </a:r>
            <a:r>
              <a:rPr lang="en-US" dirty="0"/>
              <a:t> Feedback yang </a:t>
            </a:r>
            <a:r>
              <a:rPr lang="en-US" dirty="0" err="1"/>
              <a:t>Informatif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863" y="1548167"/>
            <a:ext cx="4199266" cy="4948851"/>
          </a:xfrm>
        </p:spPr>
        <p:txBody>
          <a:bodyPr>
            <a:noAutofit/>
          </a:bodyPr>
          <a:lstStyle/>
          <a:p>
            <a:pPr algn="just"/>
            <a:r>
              <a:rPr lang="en-US" sz="2100" dirty="0" err="1"/>
              <a:t>Setiap</a:t>
            </a:r>
            <a:r>
              <a:rPr lang="en-US" sz="2100" dirty="0"/>
              <a:t> </a:t>
            </a:r>
            <a:r>
              <a:rPr lang="en-US" sz="2100" dirty="0" err="1"/>
              <a:t>aksi</a:t>
            </a:r>
            <a:r>
              <a:rPr lang="en-US" sz="2100" dirty="0"/>
              <a:t> </a:t>
            </a:r>
            <a:r>
              <a:rPr lang="en-US" sz="2100" b="1" dirty="0" err="1"/>
              <a:t>dari</a:t>
            </a:r>
            <a:r>
              <a:rPr lang="en-US" sz="2100" b="1" dirty="0"/>
              <a:t> user</a:t>
            </a:r>
            <a:r>
              <a:rPr lang="en-US" sz="2100" dirty="0"/>
              <a:t> </a:t>
            </a:r>
            <a:r>
              <a:rPr lang="en-US" sz="2100" dirty="0" err="1"/>
              <a:t>harus</a:t>
            </a:r>
            <a:r>
              <a:rPr lang="en-US" sz="2100" dirty="0"/>
              <a:t> </a:t>
            </a:r>
            <a:r>
              <a:rPr lang="en-US" sz="2100" dirty="0" err="1"/>
              <a:t>ada</a:t>
            </a:r>
            <a:r>
              <a:rPr lang="en-US" sz="2100" dirty="0"/>
              <a:t> </a:t>
            </a:r>
            <a:r>
              <a:rPr lang="en-US" sz="2100" b="1" i="1" dirty="0"/>
              <a:t>feedback </a:t>
            </a:r>
            <a:r>
              <a:rPr lang="en-US" sz="2100" dirty="0" err="1"/>
              <a:t>dari</a:t>
            </a:r>
            <a:r>
              <a:rPr lang="en-US" sz="2100" dirty="0"/>
              <a:t> </a:t>
            </a:r>
            <a:r>
              <a:rPr lang="en-US" sz="2100" dirty="0" err="1"/>
              <a:t>komputer</a:t>
            </a:r>
            <a:r>
              <a:rPr lang="en-US" sz="2100" dirty="0"/>
              <a:t> </a:t>
            </a:r>
            <a:r>
              <a:rPr lang="en-US" sz="2100" dirty="0" err="1"/>
              <a:t>untuk</a:t>
            </a:r>
            <a:r>
              <a:rPr lang="en-US" sz="2100" dirty="0"/>
              <a:t> </a:t>
            </a:r>
            <a:r>
              <a:rPr lang="en-US" sz="2100" dirty="0" err="1"/>
              <a:t>menunjukkan</a:t>
            </a:r>
            <a:r>
              <a:rPr lang="en-US" sz="2100" dirty="0"/>
              <a:t> </a:t>
            </a:r>
            <a:r>
              <a:rPr lang="en-US" sz="2100" dirty="0" err="1" smtClean="0"/>
              <a:t>tersebut</a:t>
            </a:r>
            <a:r>
              <a:rPr lang="id-ID" sz="2100" dirty="0" smtClean="0"/>
              <a:t> </a:t>
            </a:r>
            <a:r>
              <a:rPr lang="en-US" sz="2100" b="1" dirty="0" err="1" smtClean="0"/>
              <a:t>hasil</a:t>
            </a:r>
            <a:r>
              <a:rPr lang="en-US" sz="2100" b="1" dirty="0" smtClean="0"/>
              <a:t> </a:t>
            </a:r>
            <a:r>
              <a:rPr lang="en-US" sz="2100" b="1" dirty="0" err="1"/>
              <a:t>dari</a:t>
            </a:r>
            <a:r>
              <a:rPr lang="en-US" sz="2100" b="1" dirty="0"/>
              <a:t> </a:t>
            </a:r>
            <a:r>
              <a:rPr lang="en-US" sz="2100" b="1" dirty="0" err="1"/>
              <a:t>aksi</a:t>
            </a:r>
            <a:r>
              <a:rPr lang="en-US" sz="2100" b="1" dirty="0"/>
              <a:t> </a:t>
            </a:r>
            <a:endParaRPr lang="en-US" sz="2100" dirty="0"/>
          </a:p>
          <a:p>
            <a:pPr marL="896938" lvl="1" indent="-439738" algn="just">
              <a:buFont typeface="Wingdings" panose="05000000000000000000" pitchFamily="2" charset="2"/>
              <a:buChar char="§"/>
            </a:pPr>
            <a:r>
              <a:rPr lang="en-US" sz="2100" dirty="0" err="1"/>
              <a:t>Mis</a:t>
            </a:r>
            <a:r>
              <a:rPr lang="en-US" sz="2100" dirty="0"/>
              <a:t>: </a:t>
            </a:r>
            <a:r>
              <a:rPr lang="en-US" sz="2100" dirty="0" err="1"/>
              <a:t>jika</a:t>
            </a:r>
            <a:r>
              <a:rPr lang="en-US" sz="2100" dirty="0"/>
              <a:t> user </a:t>
            </a:r>
            <a:r>
              <a:rPr lang="en-US" sz="2100" b="1" dirty="0" err="1"/>
              <a:t>meng</a:t>
            </a:r>
            <a:r>
              <a:rPr lang="en-US" sz="2100" b="1" dirty="0"/>
              <a:t>-”click” </a:t>
            </a:r>
            <a:r>
              <a:rPr lang="en-US" sz="2100" dirty="0" err="1"/>
              <a:t>sebuah</a:t>
            </a:r>
            <a:r>
              <a:rPr lang="en-US" sz="2100" dirty="0"/>
              <a:t> button </a:t>
            </a:r>
            <a:r>
              <a:rPr lang="en-US" sz="2100" dirty="0" err="1"/>
              <a:t>harus</a:t>
            </a:r>
            <a:r>
              <a:rPr lang="en-US" sz="2100" dirty="0"/>
              <a:t> </a:t>
            </a:r>
            <a:r>
              <a:rPr lang="en-US" sz="2100" dirty="0" err="1"/>
              <a:t>secara</a:t>
            </a:r>
            <a:r>
              <a:rPr lang="en-US" sz="2100" dirty="0"/>
              <a:t> </a:t>
            </a:r>
            <a:r>
              <a:rPr lang="en-US" sz="2100" b="1" dirty="0"/>
              <a:t>visual</a:t>
            </a:r>
            <a:r>
              <a:rPr lang="en-US" sz="2100" dirty="0"/>
              <a:t> </a:t>
            </a:r>
            <a:r>
              <a:rPr lang="en-US" sz="2100" dirty="0" err="1"/>
              <a:t>ada</a:t>
            </a:r>
            <a:r>
              <a:rPr lang="en-US" sz="2100" dirty="0"/>
              <a:t> </a:t>
            </a:r>
            <a:r>
              <a:rPr lang="en-US" sz="2100" b="1" dirty="0" err="1"/>
              <a:t>perubahan</a:t>
            </a:r>
            <a:r>
              <a:rPr lang="en-US" sz="2100" b="1" dirty="0"/>
              <a:t> </a:t>
            </a:r>
            <a:r>
              <a:rPr lang="en-US" sz="2100" b="1" dirty="0" err="1"/>
              <a:t>bentuk</a:t>
            </a:r>
            <a:r>
              <a:rPr lang="en-US" sz="2100" b="1" dirty="0"/>
              <a:t> </a:t>
            </a:r>
            <a:r>
              <a:rPr lang="en-US" sz="2100" b="1" dirty="0" err="1"/>
              <a:t>atau</a:t>
            </a:r>
            <a:r>
              <a:rPr lang="en-US" sz="2100" b="1" dirty="0"/>
              <a:t> </a:t>
            </a:r>
            <a:r>
              <a:rPr lang="en-US" sz="2100" b="1" dirty="0" err="1"/>
              <a:t>bisa</a:t>
            </a:r>
            <a:r>
              <a:rPr lang="en-US" sz="2100" b="1" dirty="0"/>
              <a:t> </a:t>
            </a:r>
            <a:r>
              <a:rPr lang="en-US" sz="2100" b="1" dirty="0" err="1"/>
              <a:t>berupa</a:t>
            </a:r>
            <a:r>
              <a:rPr lang="en-US" sz="2100" b="1" dirty="0"/>
              <a:t> </a:t>
            </a:r>
            <a:r>
              <a:rPr lang="en-US" sz="2100" b="1" dirty="0" err="1"/>
              <a:t>bunyi</a:t>
            </a:r>
            <a:r>
              <a:rPr lang="en-US" sz="2100" b="1" dirty="0"/>
              <a:t> </a:t>
            </a:r>
            <a:r>
              <a:rPr lang="en-US" sz="2100" dirty="0"/>
              <a:t>yang </a:t>
            </a:r>
            <a:r>
              <a:rPr lang="en-US" sz="2100" dirty="0" err="1"/>
              <a:t>mengindikasikan</a:t>
            </a:r>
            <a:r>
              <a:rPr lang="en-US" sz="2100" dirty="0"/>
              <a:t> </a:t>
            </a:r>
            <a:r>
              <a:rPr lang="en-US" sz="2100" dirty="0" err="1"/>
              <a:t>komputer</a:t>
            </a:r>
            <a:r>
              <a:rPr lang="en-US" sz="2100" dirty="0"/>
              <a:t> </a:t>
            </a:r>
            <a:r>
              <a:rPr lang="en-US" sz="2100" dirty="0" err="1"/>
              <a:t>telah</a:t>
            </a:r>
            <a:r>
              <a:rPr lang="en-US" sz="2100" dirty="0"/>
              <a:t> </a:t>
            </a:r>
            <a:r>
              <a:rPr lang="en-US" sz="2100" b="1" dirty="0" err="1"/>
              <a:t>meresponnya</a:t>
            </a:r>
            <a:endParaRPr lang="en-US" sz="2100" b="1" dirty="0"/>
          </a:p>
          <a:p>
            <a:pPr marL="896938" lvl="1" indent="-439738" algn="just">
              <a:buFont typeface="Wingdings" panose="05000000000000000000" pitchFamily="2" charset="2"/>
              <a:buChar char="§"/>
            </a:pPr>
            <a:r>
              <a:rPr lang="en-US" sz="2100" dirty="0" err="1"/>
              <a:t>Informasi</a:t>
            </a:r>
            <a:r>
              <a:rPr lang="en-US" sz="2100" dirty="0"/>
              <a:t> </a:t>
            </a:r>
            <a:r>
              <a:rPr lang="en-US" sz="2100" b="1" i="1" dirty="0"/>
              <a:t>feedback</a:t>
            </a:r>
            <a:r>
              <a:rPr lang="en-US" sz="2100" dirty="0"/>
              <a:t> </a:t>
            </a:r>
            <a:r>
              <a:rPr lang="en-US" sz="2100" dirty="0" err="1"/>
              <a:t>sangat</a:t>
            </a:r>
            <a:r>
              <a:rPr lang="en-US" sz="2100" dirty="0"/>
              <a:t> </a:t>
            </a:r>
            <a:r>
              <a:rPr lang="en-US" sz="2100" dirty="0" err="1"/>
              <a:t>penting</a:t>
            </a:r>
            <a:r>
              <a:rPr lang="en-US" sz="2100" dirty="0"/>
              <a:t> </a:t>
            </a:r>
            <a:r>
              <a:rPr lang="en-US" sz="2100" dirty="0" err="1"/>
              <a:t>bagi</a:t>
            </a:r>
            <a:r>
              <a:rPr lang="en-US" sz="2100" dirty="0"/>
              <a:t> user, </a:t>
            </a:r>
            <a:r>
              <a:rPr lang="en-US" sz="2100" dirty="0" err="1"/>
              <a:t>mis</a:t>
            </a:r>
            <a:r>
              <a:rPr lang="en-US" sz="2100" dirty="0"/>
              <a:t>:</a:t>
            </a:r>
          </a:p>
          <a:p>
            <a:pPr marL="1346200" lvl="2" indent="-431800" algn="just"/>
            <a:r>
              <a:rPr lang="en-US" sz="2100" dirty="0" err="1"/>
              <a:t>Jika</a:t>
            </a:r>
            <a:r>
              <a:rPr lang="en-US" sz="2100" dirty="0"/>
              <a:t> </a:t>
            </a:r>
            <a:r>
              <a:rPr lang="en-US" sz="2100" b="1" dirty="0" err="1"/>
              <a:t>komputer</a:t>
            </a:r>
            <a:r>
              <a:rPr lang="en-US" sz="2100" dirty="0"/>
              <a:t> </a:t>
            </a:r>
            <a:r>
              <a:rPr lang="en-US" sz="2100" b="1" dirty="0" err="1"/>
              <a:t>sedang</a:t>
            </a:r>
            <a:r>
              <a:rPr lang="en-US" sz="2100" b="1" dirty="0"/>
              <a:t> </a:t>
            </a:r>
            <a:r>
              <a:rPr lang="en-US" sz="2100" dirty="0" err="1"/>
              <a:t>melakukan</a:t>
            </a:r>
            <a:r>
              <a:rPr lang="en-US" sz="2100" dirty="0"/>
              <a:t> </a:t>
            </a:r>
            <a:r>
              <a:rPr lang="en-US" sz="2100" b="1" dirty="0"/>
              <a:t>proses </a:t>
            </a:r>
            <a:r>
              <a:rPr lang="en-US" sz="2100" dirty="0" err="1"/>
              <a:t>tertentu</a:t>
            </a:r>
            <a:r>
              <a:rPr lang="en-US" sz="2100" dirty="0"/>
              <a:t>, </a:t>
            </a:r>
            <a:r>
              <a:rPr lang="en-US" sz="2100" dirty="0" err="1"/>
              <a:t>maka</a:t>
            </a:r>
            <a:r>
              <a:rPr lang="en-US" sz="2100" dirty="0"/>
              <a:t> </a:t>
            </a:r>
            <a:r>
              <a:rPr lang="en-US" sz="2100" b="1" dirty="0" err="1"/>
              <a:t>perlu</a:t>
            </a:r>
            <a:r>
              <a:rPr lang="en-US" sz="2100" b="1" dirty="0"/>
              <a:t> </a:t>
            </a:r>
            <a:r>
              <a:rPr lang="en-US" sz="2100" b="1" dirty="0" err="1"/>
              <a:t>ada</a:t>
            </a:r>
            <a:r>
              <a:rPr lang="en-US" sz="2100" b="1" dirty="0"/>
              <a:t> </a:t>
            </a:r>
            <a:r>
              <a:rPr lang="en-US" sz="2100" b="1" dirty="0" err="1" smtClean="0"/>
              <a:t>informasi</a:t>
            </a:r>
            <a:endParaRPr lang="en-US" sz="21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518" y="1658982"/>
            <a:ext cx="4401560" cy="21734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651"/>
          <a:stretch/>
        </p:blipFill>
        <p:spPr>
          <a:xfrm>
            <a:off x="4635954" y="4089828"/>
            <a:ext cx="4508046" cy="1614844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8504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Pengajaran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b="1" dirty="0" smtClean="0"/>
              <a:t>Tatap </a:t>
            </a:r>
            <a:r>
              <a:rPr lang="id-ID" b="1" dirty="0"/>
              <a:t>muda di </a:t>
            </a:r>
            <a:r>
              <a:rPr lang="id-ID" b="1" dirty="0" smtClean="0"/>
              <a:t>kelas</a:t>
            </a:r>
          </a:p>
          <a:p>
            <a:pPr marL="901700" lvl="1" indent="-444500" algn="just"/>
            <a:r>
              <a:rPr lang="id-ID" dirty="0"/>
              <a:t>Memberikan framework atau roadmap untuk mengorganisasi informasi mengenai </a:t>
            </a:r>
            <a:r>
              <a:rPr lang="id-ID" dirty="0" smtClean="0"/>
              <a:t>perkuliahan </a:t>
            </a:r>
          </a:p>
          <a:p>
            <a:pPr marL="901700" lvl="1" indent="-444500" algn="just"/>
            <a:r>
              <a:rPr lang="id-ID" dirty="0" smtClean="0"/>
              <a:t>Menjelaskan </a:t>
            </a:r>
            <a:r>
              <a:rPr lang="id-ID" dirty="0"/>
              <a:t>subjek dan perkuat gagasan besar yang penting</a:t>
            </a:r>
            <a:endParaRPr lang="id-ID" dirty="0" smtClean="0"/>
          </a:p>
          <a:p>
            <a:pPr algn="just"/>
            <a:r>
              <a:rPr lang="id-ID" b="1" dirty="0"/>
              <a:t>Bimbingan dan </a:t>
            </a:r>
            <a:r>
              <a:rPr lang="id-ID" b="1" dirty="0" smtClean="0"/>
              <a:t>Arahan</a:t>
            </a:r>
          </a:p>
          <a:p>
            <a:pPr marL="901700" lvl="1" indent="-444500" algn="just"/>
            <a:r>
              <a:rPr lang="id-ID" dirty="0"/>
              <a:t>Meminta mahasiswa mengungkapkan apa yang belum dimengerti, sehingga Dosen dapat </a:t>
            </a:r>
            <a:r>
              <a:rPr lang="id-ID" dirty="0" smtClean="0"/>
              <a:t>membantunya</a:t>
            </a:r>
          </a:p>
          <a:p>
            <a:pPr marL="901700" lvl="1" indent="-444500" algn="just"/>
            <a:r>
              <a:rPr lang="id-ID" dirty="0" smtClean="0"/>
              <a:t>Mempersilakan </a:t>
            </a:r>
            <a:r>
              <a:rPr lang="id-ID" dirty="0"/>
              <a:t>mahasiswa mempraktikkan keterampilan yang diperlukan untuk menguasai penerapannya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</a:t>
            </a:r>
            <a:r>
              <a:rPr lang="id-ID" dirty="0" smtClean="0"/>
              <a:t>Penilaian IMK SI4A</a:t>
            </a:r>
            <a:endParaRPr lang="id-ID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953226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232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Penilaian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854545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825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Perkuliahan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id-ID" dirty="0"/>
              <a:t>Masuk </a:t>
            </a:r>
            <a:r>
              <a:rPr lang="id-ID" dirty="0" smtClean="0"/>
              <a:t>sesuai jadwal 13.35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15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Segala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macam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ijin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ketidakhadiran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diharuskan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id-ID" dirty="0">
                <a:solidFill>
                  <a:srgbClr val="FF0000"/>
                </a:solidFill>
              </a:rPr>
              <a:t>dengan alasan yang jelas</a:t>
            </a:r>
          </a:p>
          <a:p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0070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 smtClean="0"/>
              <a:t>Tugas personal akan diberikan pada waktu perkuliahan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834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5</a:t>
            </a:r>
            <a:r>
              <a:rPr lang="id-ID" dirty="0" smtClean="0"/>
              <a:t>) </a:t>
            </a:r>
            <a:r>
              <a:rPr lang="id-ID" dirty="0"/>
              <a:t>Kebutuhan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418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Kebutuhan Software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5494" y="1688556"/>
            <a:ext cx="85401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Design Tools</a:t>
            </a:r>
            <a:endParaRPr lang="en-US" sz="3200" b="1" dirty="0"/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srgbClr val="FF0000"/>
                </a:solidFill>
              </a:rPr>
              <a:t>Balsamiq Mockups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2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6</a:t>
            </a:r>
            <a:r>
              <a:rPr lang="id-ID" dirty="0" smtClean="0"/>
              <a:t>) </a:t>
            </a:r>
            <a:r>
              <a:rPr lang="id-ID" dirty="0"/>
              <a:t>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92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/>
              <a:t>Bahan Kuliah : </a:t>
            </a:r>
            <a:r>
              <a:rPr lang="id-ID" dirty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dirty="0"/>
          </a:p>
          <a:p>
            <a:r>
              <a:rPr lang="en-US" dirty="0" smtClean="0"/>
              <a:t>Email </a:t>
            </a:r>
            <a:r>
              <a:rPr lang="en-US" dirty="0"/>
              <a:t>: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d</a:t>
            </a:r>
            <a:r>
              <a:rPr lang="id-ID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oniaft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@</a:t>
            </a:r>
            <a:r>
              <a:rPr lang="id-ID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gmail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.com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/>
              <a:t>WA/Telegram :</a:t>
            </a:r>
            <a:endParaRPr lang="id-ID" dirty="0" smtClean="0"/>
          </a:p>
          <a:p>
            <a:r>
              <a:rPr lang="id-ID" dirty="0" smtClean="0"/>
              <a:t>Komting SI4B: Viki Wahyudi : </a:t>
            </a: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0858 0716 0919</a:t>
            </a:r>
          </a:p>
          <a:p>
            <a:r>
              <a:rPr lang="id-ID" dirty="0" smtClean="0"/>
              <a:t>Komting SI4A: Fatichin : </a:t>
            </a: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0857 3506 6395</a:t>
            </a:r>
            <a:r>
              <a:rPr lang="id-ID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7</a:t>
            </a:r>
            <a:r>
              <a:rPr lang="id-ID" dirty="0" smtClean="0"/>
              <a:t>) </a:t>
            </a:r>
            <a:r>
              <a:rPr lang="id-ID" dirty="0"/>
              <a:t>Referensi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92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Sediakan</a:t>
            </a:r>
            <a:r>
              <a:rPr lang="en-US" dirty="0"/>
              <a:t> Error Handling </a:t>
            </a:r>
            <a:r>
              <a:rPr lang="en-US" dirty="0" err="1" smtClean="0"/>
              <a:t>Mudah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579" y="1442506"/>
            <a:ext cx="5238747" cy="5089845"/>
          </a:xfrm>
        </p:spPr>
        <p:txBody>
          <a:bodyPr>
            <a:noAutofit/>
          </a:bodyPr>
          <a:lstStyle/>
          <a:p>
            <a:pPr marL="363538" indent="-363538" algn="just">
              <a:lnSpc>
                <a:spcPct val="80000"/>
              </a:lnSpc>
            </a:pPr>
            <a:r>
              <a:rPr lang="en-US" sz="2100" b="1" i="1" dirty="0"/>
              <a:t>Error</a:t>
            </a:r>
            <a:r>
              <a:rPr lang="en-US" sz="2100" b="1" dirty="0"/>
              <a:t> </a:t>
            </a:r>
            <a:r>
              <a:rPr lang="en-US" sz="2100" dirty="0" err="1"/>
              <a:t>dapat</a:t>
            </a:r>
            <a:r>
              <a:rPr lang="en-US" sz="2100" dirty="0"/>
              <a:t> </a:t>
            </a:r>
            <a:r>
              <a:rPr lang="en-US" sz="2100" dirty="0" err="1"/>
              <a:t>menjadi</a:t>
            </a:r>
            <a:r>
              <a:rPr lang="en-US" sz="2100" dirty="0"/>
              <a:t> </a:t>
            </a:r>
            <a:r>
              <a:rPr lang="en-US" sz="2100" dirty="0" err="1"/>
              <a:t>masalah</a:t>
            </a:r>
            <a:r>
              <a:rPr lang="en-US" sz="2100" dirty="0"/>
              <a:t> yang </a:t>
            </a:r>
            <a:r>
              <a:rPr lang="en-US" sz="2100" b="1" dirty="0" err="1"/>
              <a:t>serius</a:t>
            </a:r>
            <a:r>
              <a:rPr lang="en-US" sz="2100" dirty="0"/>
              <a:t>, </a:t>
            </a:r>
            <a:r>
              <a:rPr lang="en-US" sz="2100" dirty="0" err="1"/>
              <a:t>sehingga</a:t>
            </a:r>
            <a:r>
              <a:rPr lang="en-US" sz="2100" dirty="0"/>
              <a:t> </a:t>
            </a:r>
            <a:r>
              <a:rPr lang="en-US" sz="2100" b="1" dirty="0"/>
              <a:t>designer</a:t>
            </a:r>
            <a:r>
              <a:rPr lang="en-US" sz="2100" dirty="0"/>
              <a:t> </a:t>
            </a:r>
            <a:r>
              <a:rPr lang="en-US" sz="2100" dirty="0" err="1"/>
              <a:t>harus</a:t>
            </a:r>
            <a:r>
              <a:rPr lang="en-US" sz="2100" dirty="0"/>
              <a:t> </a:t>
            </a:r>
            <a:r>
              <a:rPr lang="en-US" sz="2100" dirty="0" err="1"/>
              <a:t>mencoba</a:t>
            </a:r>
            <a:r>
              <a:rPr lang="en-US" sz="2100" dirty="0"/>
              <a:t> </a:t>
            </a:r>
            <a:r>
              <a:rPr lang="en-US" sz="2100" b="1" dirty="0" err="1"/>
              <a:t>mencegah</a:t>
            </a:r>
            <a:r>
              <a:rPr lang="en-US" sz="2100" b="1" dirty="0"/>
              <a:t> user </a:t>
            </a:r>
            <a:r>
              <a:rPr lang="en-US" sz="2100" b="1" dirty="0" err="1"/>
              <a:t>membuat</a:t>
            </a:r>
            <a:r>
              <a:rPr lang="en-US" sz="2100" b="1" dirty="0"/>
              <a:t> error</a:t>
            </a:r>
          </a:p>
          <a:p>
            <a:pPr marL="363538" indent="-363538" algn="just">
              <a:lnSpc>
                <a:spcPct val="80000"/>
              </a:lnSpc>
            </a:pPr>
            <a:r>
              <a:rPr lang="en-US" sz="2100" dirty="0" err="1"/>
              <a:t>Ketika</a:t>
            </a:r>
            <a:r>
              <a:rPr lang="en-US" sz="2100" dirty="0"/>
              <a:t> errors </a:t>
            </a:r>
            <a:r>
              <a:rPr lang="en-US" sz="2100" dirty="0" err="1"/>
              <a:t>terjadi</a:t>
            </a:r>
            <a:r>
              <a:rPr lang="en-US" sz="2100" dirty="0"/>
              <a:t> </a:t>
            </a:r>
            <a:r>
              <a:rPr lang="en-US" sz="2100" dirty="0" err="1"/>
              <a:t>perlu</a:t>
            </a:r>
            <a:r>
              <a:rPr lang="en-US" sz="2100" dirty="0"/>
              <a:t> </a:t>
            </a:r>
            <a:r>
              <a:rPr lang="en-US" sz="2100" dirty="0" err="1"/>
              <a:t>cara</a:t>
            </a:r>
            <a:r>
              <a:rPr lang="en-US" sz="2100" dirty="0"/>
              <a:t> </a:t>
            </a:r>
            <a:r>
              <a:rPr lang="en-US" sz="2100" dirty="0" err="1"/>
              <a:t>mengatasinya</a:t>
            </a:r>
            <a:r>
              <a:rPr lang="en-US" sz="2100" dirty="0"/>
              <a:t>:</a:t>
            </a:r>
          </a:p>
          <a:p>
            <a:pPr marL="538163" lvl="1" indent="-269875" algn="just">
              <a:lnSpc>
                <a:spcPct val="80000"/>
              </a:lnSpc>
            </a:pPr>
            <a:r>
              <a:rPr lang="en-US" sz="2100" b="1" dirty="0" err="1" smtClean="0"/>
              <a:t>Pesan</a:t>
            </a:r>
            <a:r>
              <a:rPr lang="en-US" sz="2100" b="1" dirty="0" smtClean="0"/>
              <a:t> error </a:t>
            </a:r>
            <a:r>
              <a:rPr lang="en-US" sz="2100" dirty="0" err="1" smtClean="0"/>
              <a:t>harus</a:t>
            </a:r>
            <a:r>
              <a:rPr lang="en-US" sz="2100" dirty="0" smtClean="0"/>
              <a:t> </a:t>
            </a:r>
            <a:r>
              <a:rPr lang="en-US" sz="2100" b="1" dirty="0" err="1" smtClean="0"/>
              <a:t>dinyatakan</a:t>
            </a:r>
            <a:r>
              <a:rPr lang="en-US" sz="2100" dirty="0" smtClean="0"/>
              <a:t> </a:t>
            </a:r>
            <a:r>
              <a:rPr lang="en-US" sz="2100" dirty="0" err="1" smtClean="0"/>
              <a:t>secara</a:t>
            </a:r>
            <a:r>
              <a:rPr lang="en-US" sz="2100" dirty="0" smtClean="0"/>
              <a:t> </a:t>
            </a:r>
            <a:r>
              <a:rPr lang="en-US" sz="2100" b="1" dirty="0" err="1" smtClean="0"/>
              <a:t>jelas</a:t>
            </a:r>
            <a:r>
              <a:rPr lang="en-US" sz="2100" dirty="0" smtClean="0"/>
              <a:t> </a:t>
            </a:r>
            <a:r>
              <a:rPr lang="en-US" sz="2100" b="1" dirty="0" err="1" smtClean="0"/>
              <a:t>apa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kesalahannya</a:t>
            </a:r>
            <a:r>
              <a:rPr lang="en-US" sz="2100" b="1" dirty="0" smtClean="0"/>
              <a:t> </a:t>
            </a:r>
            <a:r>
              <a:rPr lang="en-US" sz="2100" dirty="0" err="1" smtClean="0"/>
              <a:t>dan</a:t>
            </a:r>
            <a:r>
              <a:rPr lang="en-US" sz="2100" dirty="0" smtClean="0"/>
              <a:t> </a:t>
            </a:r>
            <a:r>
              <a:rPr lang="en-US" sz="2100" b="1" dirty="0" err="1" smtClean="0"/>
              <a:t>menerangkan</a:t>
            </a:r>
            <a:r>
              <a:rPr lang="en-US" sz="2100" dirty="0" smtClean="0"/>
              <a:t> </a:t>
            </a:r>
            <a:r>
              <a:rPr lang="en-US" sz="2100" dirty="0" err="1" smtClean="0"/>
              <a:t>bagaimana</a:t>
            </a:r>
            <a:r>
              <a:rPr lang="en-US" sz="2100" dirty="0" smtClean="0"/>
              <a:t> </a:t>
            </a:r>
            <a:r>
              <a:rPr lang="en-US" sz="2100" b="1" dirty="0" err="1" smtClean="0"/>
              <a:t>kesalahan</a:t>
            </a:r>
            <a:r>
              <a:rPr lang="en-US" sz="2100" dirty="0" smtClean="0"/>
              <a:t> </a:t>
            </a:r>
            <a:r>
              <a:rPr lang="en-US" sz="2100" dirty="0" err="1" smtClean="0"/>
              <a:t>tersebut</a:t>
            </a:r>
            <a:r>
              <a:rPr lang="en-US" sz="2100" dirty="0" smtClean="0"/>
              <a:t> </a:t>
            </a:r>
            <a:r>
              <a:rPr lang="en-US" sz="2100" b="1" dirty="0" err="1" smtClean="0"/>
              <a:t>terjadi</a:t>
            </a:r>
            <a:endParaRPr lang="en-US" sz="2100" b="1" dirty="0" smtClean="0"/>
          </a:p>
          <a:p>
            <a:pPr marL="538163" lvl="1" indent="-269875" algn="just">
              <a:lnSpc>
                <a:spcPct val="80000"/>
              </a:lnSpc>
            </a:pPr>
            <a:r>
              <a:rPr lang="en-US" sz="2100" b="1" dirty="0" err="1" smtClean="0"/>
              <a:t>Hindari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pesan</a:t>
            </a:r>
            <a:r>
              <a:rPr lang="en-US" sz="2100" b="1" dirty="0" smtClean="0"/>
              <a:t> </a:t>
            </a:r>
            <a:r>
              <a:rPr lang="en-US" sz="2100" dirty="0" smtClean="0"/>
              <a:t>yang </a:t>
            </a:r>
            <a:r>
              <a:rPr lang="en-US" sz="2100" b="1" dirty="0" err="1" smtClean="0"/>
              <a:t>menakutkan</a:t>
            </a:r>
            <a:r>
              <a:rPr lang="en-US" sz="2100" dirty="0" smtClean="0"/>
              <a:t> </a:t>
            </a:r>
            <a:r>
              <a:rPr lang="en-US" sz="2100" dirty="0" err="1" smtClean="0"/>
              <a:t>atau</a:t>
            </a:r>
            <a:r>
              <a:rPr lang="en-US" sz="2100" dirty="0" smtClean="0"/>
              <a:t> </a:t>
            </a:r>
            <a:r>
              <a:rPr lang="en-US" sz="2100" b="1" dirty="0" err="1" smtClean="0"/>
              <a:t>menyalahkan</a:t>
            </a:r>
            <a:r>
              <a:rPr lang="en-US" sz="2100" b="1" dirty="0" smtClean="0"/>
              <a:t> user </a:t>
            </a:r>
            <a:r>
              <a:rPr lang="en-US" sz="2100" dirty="0" err="1" smtClean="0"/>
              <a:t>seperti</a:t>
            </a:r>
            <a:r>
              <a:rPr lang="en-US" sz="2100" dirty="0" smtClean="0"/>
              <a:t>: “FATAL ERROR”</a:t>
            </a:r>
          </a:p>
          <a:p>
            <a:pPr marL="538163" lvl="1" indent="-269875" algn="just">
              <a:lnSpc>
                <a:spcPct val="80000"/>
              </a:lnSpc>
            </a:pPr>
            <a:r>
              <a:rPr lang="en-US" sz="2100" b="1" dirty="0" err="1" smtClean="0"/>
              <a:t>Juga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sediakan</a:t>
            </a:r>
            <a:r>
              <a:rPr lang="en-US" sz="2100" b="1" dirty="0" smtClean="0"/>
              <a:t> </a:t>
            </a:r>
            <a:r>
              <a:rPr lang="en-US" sz="2100" b="1" dirty="0" err="1" smtClean="0"/>
              <a:t>informasi</a:t>
            </a:r>
            <a:r>
              <a:rPr lang="en-US" sz="2100" b="1" dirty="0" smtClean="0"/>
              <a:t> </a:t>
            </a:r>
            <a:r>
              <a:rPr lang="en-US" sz="2100" dirty="0" smtClean="0"/>
              <a:t>yang </a:t>
            </a:r>
            <a:r>
              <a:rPr lang="en-US" sz="2100" b="1" dirty="0" err="1" smtClean="0"/>
              <a:t>memudahkan</a:t>
            </a:r>
            <a:r>
              <a:rPr lang="en-US" sz="2100" dirty="0" smtClean="0"/>
              <a:t> </a:t>
            </a:r>
            <a:r>
              <a:rPr lang="en-US" sz="2100" dirty="0" err="1" smtClean="0"/>
              <a:t>untuk</a:t>
            </a:r>
            <a:r>
              <a:rPr lang="en-US" sz="2100" dirty="0" smtClean="0"/>
              <a:t> </a:t>
            </a:r>
            <a:r>
              <a:rPr lang="en-US" sz="2100" b="1" dirty="0" err="1" smtClean="0"/>
              <a:t>mengoreksi</a:t>
            </a:r>
            <a:r>
              <a:rPr lang="en-US" sz="2100" b="1" dirty="0" smtClean="0"/>
              <a:t> error </a:t>
            </a:r>
            <a:r>
              <a:rPr lang="en-US" sz="2100" dirty="0" err="1" smtClean="0"/>
              <a:t>tersebut</a:t>
            </a:r>
            <a:r>
              <a:rPr lang="en-US" sz="2100" dirty="0" smtClean="0"/>
              <a:t>, </a:t>
            </a:r>
            <a:r>
              <a:rPr lang="en-US" sz="2100" dirty="0" err="1" smtClean="0"/>
              <a:t>mis</a:t>
            </a:r>
            <a:r>
              <a:rPr lang="en-US" sz="2100" dirty="0" smtClean="0"/>
              <a:t>: “</a:t>
            </a:r>
            <a:r>
              <a:rPr lang="en-US" sz="2100" i="1" dirty="0" smtClean="0"/>
              <a:t>the date of birth entered is not valid. Check to be sure only numeric characters in appropriate ranges are entered in the date of birth fields….</a:t>
            </a:r>
            <a:r>
              <a:rPr lang="en-US" sz="2100" dirty="0" smtClean="0"/>
              <a:t>”</a:t>
            </a:r>
            <a:endParaRPr lang="en-US" sz="2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437" b="23757"/>
          <a:stretch/>
        </p:blipFill>
        <p:spPr>
          <a:xfrm>
            <a:off x="5430326" y="1132987"/>
            <a:ext cx="3713674" cy="20879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326" y="3315342"/>
            <a:ext cx="3713674" cy="21845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376" y="5513294"/>
            <a:ext cx="3778624" cy="123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0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657659"/>
            <a:ext cx="8826500" cy="5076151"/>
          </a:xfrm>
        </p:spPr>
        <p:txBody>
          <a:bodyPr>
            <a:noAutofit/>
          </a:bodyPr>
          <a:lstStyle/>
          <a:p>
            <a:r>
              <a:rPr lang="en-US" sz="1800" dirty="0"/>
              <a:t>Rogers, Y.,  Sharp, H., &amp; </a:t>
            </a:r>
            <a:r>
              <a:rPr lang="en-US" sz="1800" dirty="0" err="1"/>
              <a:t>Preece</a:t>
            </a:r>
            <a:r>
              <a:rPr lang="en-US" sz="1800" dirty="0"/>
              <a:t>, J. (2011). </a:t>
            </a:r>
            <a:r>
              <a:rPr lang="en-US" sz="1800" i="1" dirty="0"/>
              <a:t>Interaction Design: Beyond Human-Computer Interaction</a:t>
            </a:r>
            <a:r>
              <a:rPr lang="en-US" sz="1800" dirty="0"/>
              <a:t>. (3rd ed.). </a:t>
            </a:r>
            <a:r>
              <a:rPr lang="en-US" sz="1800" dirty="0" smtClean="0"/>
              <a:t>Wiley.</a:t>
            </a:r>
            <a:endParaRPr lang="id-ID" sz="1800" dirty="0" smtClean="0"/>
          </a:p>
          <a:p>
            <a:r>
              <a:rPr lang="en-US" sz="1800" dirty="0" smtClean="0"/>
              <a:t>Andy </a:t>
            </a:r>
            <a:r>
              <a:rPr lang="en-US" sz="1800" dirty="0"/>
              <a:t>Downtown, Graham </a:t>
            </a:r>
            <a:r>
              <a:rPr lang="en-US" sz="1800" dirty="0" err="1"/>
              <a:t>Leedham</a:t>
            </a:r>
            <a:r>
              <a:rPr lang="en-US" sz="1800" dirty="0"/>
              <a:t>, “Human Aspects of Human Computer Interaction” in Engineering the Human Computer Interface, </a:t>
            </a:r>
            <a:r>
              <a:rPr lang="en-US" sz="1800" dirty="0" err="1"/>
              <a:t>Mc</a:t>
            </a:r>
            <a:r>
              <a:rPr lang="en-US" sz="1800" dirty="0"/>
              <a:t> </a:t>
            </a:r>
            <a:r>
              <a:rPr lang="en-US" sz="1800" dirty="0" err="1"/>
              <a:t>Graw</a:t>
            </a:r>
            <a:r>
              <a:rPr lang="en-US" sz="1800" dirty="0"/>
              <a:t> Hill International Editions, 2003</a:t>
            </a:r>
            <a:endParaRPr lang="id-ID" sz="1800" dirty="0"/>
          </a:p>
          <a:p>
            <a:r>
              <a:rPr lang="id-ID" sz="1800" dirty="0"/>
              <a:t>Insap Santosa, Interaksi Manusia dan Komputer; Teori &amp; Praktek, ANDI Yogyakarta</a:t>
            </a:r>
            <a:endParaRPr lang="id-ID" sz="1800" dirty="0" smtClean="0"/>
          </a:p>
          <a:p>
            <a:r>
              <a:rPr lang="id-ID" sz="1800" dirty="0" smtClean="0"/>
              <a:t>MacKenzie</a:t>
            </a:r>
            <a:r>
              <a:rPr lang="id-ID" sz="1800" dirty="0"/>
              <a:t>, I. S. (2013). Human-computer interaction: An empirical research approach. Morgan Kaufman. </a:t>
            </a:r>
            <a:endParaRPr lang="id-ID" sz="1800" dirty="0" smtClean="0"/>
          </a:p>
          <a:p>
            <a:r>
              <a:rPr lang="id-ID" sz="1800" dirty="0" smtClean="0"/>
              <a:t>Shneiderman</a:t>
            </a:r>
            <a:r>
              <a:rPr lang="id-ID" sz="1800" dirty="0"/>
              <a:t>, B. (2010). Designing the user interface: Strategies for effective human-computer interaction 5th edition. Addition-Wesley. </a:t>
            </a:r>
            <a:endParaRPr lang="id-ID" sz="1800" dirty="0" smtClean="0"/>
          </a:p>
          <a:p>
            <a:r>
              <a:rPr lang="id-ID" sz="1800" dirty="0" smtClean="0"/>
              <a:t>Norman</a:t>
            </a:r>
            <a:r>
              <a:rPr lang="id-ID" sz="1800" dirty="0"/>
              <a:t>, D. A. (2002). The design of everyday things. Basic </a:t>
            </a:r>
            <a:r>
              <a:rPr lang="id-ID" sz="1800" dirty="0" smtClean="0"/>
              <a:t>Books.</a:t>
            </a:r>
          </a:p>
          <a:p>
            <a:r>
              <a:rPr lang="id-ID" sz="1800" dirty="0" smtClean="0"/>
              <a:t>Shneiderman</a:t>
            </a:r>
            <a:r>
              <a:rPr lang="id-ID" sz="1800" dirty="0"/>
              <a:t>, B. (2003). Leonardo's laptop: Human needs and the new computing technologies. The MIT </a:t>
            </a:r>
            <a:r>
              <a:rPr lang="id-ID" sz="1800" dirty="0" smtClean="0"/>
              <a:t>Press.</a:t>
            </a:r>
          </a:p>
          <a:p>
            <a:r>
              <a:rPr lang="id-ID" sz="1800" dirty="0" smtClean="0"/>
              <a:t>Nielsen</a:t>
            </a:r>
            <a:r>
              <a:rPr lang="id-ID" sz="1800" dirty="0"/>
              <a:t>, J. (1993). Usability engineering. Morgan Kaufmann</a:t>
            </a:r>
            <a:r>
              <a:rPr lang="id-ID" sz="1800" dirty="0" smtClean="0"/>
              <a:t>.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Ijinkan</a:t>
            </a:r>
            <a:r>
              <a:rPr lang="en-US" dirty="0"/>
              <a:t> </a:t>
            </a:r>
            <a:r>
              <a:rPr lang="en-US" dirty="0" err="1"/>
              <a:t>Pembatalan</a:t>
            </a:r>
            <a:r>
              <a:rPr lang="en-US" dirty="0"/>
              <a:t> </a:t>
            </a:r>
            <a:r>
              <a:rPr lang="en-US" dirty="0" err="1"/>
              <a:t>Aksi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33" y="1578300"/>
            <a:ext cx="5037043" cy="4859675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2400" b="1" dirty="0">
                <a:latin typeface="+mj-lt"/>
              </a:rPr>
              <a:t>User </a:t>
            </a:r>
            <a:r>
              <a:rPr lang="en-US" sz="2400" b="1" dirty="0" err="1">
                <a:latin typeface="+mj-lt"/>
              </a:rPr>
              <a:t>memerlukan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bahwa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ketika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mereka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sudah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memilih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opsi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dan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membuat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aksi</a:t>
            </a:r>
            <a:r>
              <a:rPr lang="en-US" sz="2400" b="1" dirty="0">
                <a:latin typeface="+mj-lt"/>
              </a:rPr>
              <a:t>, </a:t>
            </a:r>
            <a:r>
              <a:rPr lang="en-US" sz="2400" b="1" dirty="0" err="1">
                <a:latin typeface="+mj-lt"/>
              </a:rPr>
              <a:t>aktivitas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itu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dapat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dibatalkan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atau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kembali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ke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kondisi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sebelumnya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dengan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mudah</a:t>
            </a:r>
            <a:endParaRPr lang="en-US" sz="2400" dirty="0">
              <a:latin typeface="+mj-lt"/>
            </a:endParaRPr>
          </a:p>
          <a:p>
            <a:pPr algn="just">
              <a:lnSpc>
                <a:spcPct val="80000"/>
              </a:lnSpc>
            </a:pPr>
            <a:r>
              <a:rPr lang="en-US" sz="2400" b="1" dirty="0" err="1">
                <a:latin typeface="+mj-lt"/>
              </a:rPr>
              <a:t>Mengijinkan</a:t>
            </a:r>
            <a:r>
              <a:rPr lang="en-US" sz="2400" b="1" dirty="0">
                <a:latin typeface="+mj-lt"/>
              </a:rPr>
              <a:t> user </a:t>
            </a:r>
            <a:r>
              <a:rPr lang="en-US" sz="2400" dirty="0" err="1">
                <a:latin typeface="+mj-lt"/>
              </a:rPr>
              <a:t>untuk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belajar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tentang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sistem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dengan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melakukan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eksplorasi</a:t>
            </a:r>
            <a:endParaRPr lang="en-US" sz="2400" b="1" dirty="0">
              <a:latin typeface="+mj-lt"/>
            </a:endParaRPr>
          </a:p>
          <a:p>
            <a:pPr algn="just">
              <a:lnSpc>
                <a:spcPct val="80000"/>
              </a:lnSpc>
            </a:pPr>
            <a:r>
              <a:rPr lang="en-US" sz="2400" dirty="0" err="1">
                <a:latin typeface="+mj-lt"/>
              </a:rPr>
              <a:t>Jika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mereka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melakukan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kesalahan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mereka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dapat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membatalkan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aksinya</a:t>
            </a:r>
            <a:endParaRPr lang="en-US" sz="2400" b="1" dirty="0">
              <a:latin typeface="+mj-lt"/>
            </a:endParaRPr>
          </a:p>
          <a:p>
            <a:pPr algn="just">
              <a:lnSpc>
                <a:spcPct val="80000"/>
              </a:lnSpc>
            </a:pPr>
            <a:r>
              <a:rPr lang="en-US" sz="2400" b="1" dirty="0" err="1">
                <a:latin typeface="+mj-lt"/>
              </a:rPr>
              <a:t>Jika</a:t>
            </a:r>
            <a:r>
              <a:rPr lang="en-US" sz="2400" b="1" dirty="0">
                <a:latin typeface="+mj-lt"/>
              </a:rPr>
              <a:t> user </a:t>
            </a:r>
            <a:r>
              <a:rPr lang="en-US" sz="2400" dirty="0" err="1">
                <a:latin typeface="+mj-lt"/>
              </a:rPr>
              <a:t>akan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menghapus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sesuatu</a:t>
            </a:r>
            <a:r>
              <a:rPr lang="en-US" sz="2400" dirty="0">
                <a:latin typeface="+mj-lt"/>
              </a:rPr>
              <a:t> yang </a:t>
            </a:r>
            <a:r>
              <a:rPr lang="en-US" sz="2400" b="1" dirty="0" err="1">
                <a:latin typeface="+mj-lt"/>
              </a:rPr>
              <a:t>substansial</a:t>
            </a:r>
            <a:r>
              <a:rPr lang="en-US" sz="2400" dirty="0">
                <a:latin typeface="+mj-lt"/>
              </a:rPr>
              <a:t> (</a:t>
            </a:r>
            <a:r>
              <a:rPr lang="en-US" sz="2400" dirty="0" err="1">
                <a:latin typeface="+mj-lt"/>
              </a:rPr>
              <a:t>mis</a:t>
            </a:r>
            <a:r>
              <a:rPr lang="en-US" sz="2400" dirty="0">
                <a:latin typeface="+mj-lt"/>
              </a:rPr>
              <a:t>: </a:t>
            </a:r>
            <a:r>
              <a:rPr lang="en-US" sz="2400" b="1" dirty="0" err="1">
                <a:latin typeface="+mj-lt"/>
              </a:rPr>
              <a:t>sebuah</a:t>
            </a:r>
            <a:r>
              <a:rPr lang="en-US" sz="2400" b="1" dirty="0">
                <a:latin typeface="+mj-lt"/>
              </a:rPr>
              <a:t> file</a:t>
            </a:r>
            <a:r>
              <a:rPr lang="en-US" sz="2400" dirty="0">
                <a:latin typeface="+mj-lt"/>
              </a:rPr>
              <a:t>), </a:t>
            </a:r>
            <a:r>
              <a:rPr lang="en-US" sz="2400" dirty="0" err="1">
                <a:latin typeface="+mj-lt"/>
              </a:rPr>
              <a:t>sistem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harus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meminta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konformasi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terhadap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aksi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tersebut</a:t>
            </a:r>
            <a:endParaRPr lang="en-US" sz="2400" b="1" dirty="0">
              <a:latin typeface="+mj-lt"/>
            </a:endParaRPr>
          </a:p>
          <a:p>
            <a:pPr algn="just"/>
            <a:endParaRPr lang="id-ID" sz="24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776" y="1333218"/>
            <a:ext cx="4007224" cy="17348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410863"/>
            <a:ext cx="3886200" cy="218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Sediakan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(Help)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4673973" cy="485967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User</a:t>
            </a:r>
            <a:r>
              <a:rPr lang="id-ID" sz="2000" b="1" dirty="0" smtClean="0"/>
              <a:t> </a:t>
            </a:r>
            <a:r>
              <a:rPr lang="en-US" sz="2000" b="1" dirty="0" err="1" smtClean="0"/>
              <a:t>berpengalaman</a:t>
            </a:r>
            <a:r>
              <a:rPr lang="en-US" sz="2000" b="1" dirty="0" smtClean="0"/>
              <a:t> </a:t>
            </a:r>
            <a:r>
              <a:rPr lang="en-US" sz="2000" b="1" dirty="0" err="1"/>
              <a:t>menginginkan</a:t>
            </a:r>
            <a:r>
              <a:rPr lang="en-US" sz="2000" b="1" dirty="0"/>
              <a:t> </a:t>
            </a:r>
            <a:r>
              <a:rPr lang="en-US" sz="2000" dirty="0" err="1" smtClean="0"/>
              <a:t>mereka</a:t>
            </a:r>
            <a:r>
              <a:rPr lang="en-US" sz="2000" dirty="0" smtClean="0"/>
              <a:t> </a:t>
            </a:r>
            <a:r>
              <a:rPr lang="en-US" sz="2000" dirty="0"/>
              <a:t>yang </a:t>
            </a:r>
            <a:r>
              <a:rPr lang="en-US" sz="2000" b="1" dirty="0" err="1"/>
              <a:t>mengendalikan</a:t>
            </a:r>
            <a:r>
              <a:rPr lang="en-US" sz="2000" b="1" dirty="0"/>
              <a:t> </a:t>
            </a:r>
            <a:r>
              <a:rPr lang="en-US" sz="2000" b="1" dirty="0" err="1"/>
              <a:t>sistem</a:t>
            </a:r>
            <a:r>
              <a:rPr lang="en-US" sz="2000" b="1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b="1" dirty="0" err="1"/>
              <a:t>sistem</a:t>
            </a:r>
            <a:r>
              <a:rPr lang="en-US" sz="2000" b="1" dirty="0"/>
              <a:t> </a:t>
            </a:r>
            <a:r>
              <a:rPr lang="en-US" sz="2000" b="1" dirty="0" err="1"/>
              <a:t>merespon</a:t>
            </a:r>
            <a:r>
              <a:rPr lang="en-US" sz="2000" b="1" dirty="0"/>
              <a:t> </a:t>
            </a:r>
            <a:r>
              <a:rPr lang="en-US" sz="2000" b="1" dirty="0" err="1"/>
              <a:t>mereka</a:t>
            </a:r>
            <a:r>
              <a:rPr lang="en-US" sz="2000" dirty="0" smtClean="0"/>
              <a:t>.</a:t>
            </a:r>
            <a:endParaRPr lang="id-ID" sz="20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id-ID" sz="2000" dirty="0" smtClean="0"/>
              <a:t>M</a:t>
            </a:r>
            <a:r>
              <a:rPr lang="en-US" sz="2000" dirty="0" err="1" smtClean="0"/>
              <a:t>ereka</a:t>
            </a:r>
            <a:r>
              <a:rPr lang="en-US" sz="2000" dirty="0" smtClean="0"/>
              <a:t> </a:t>
            </a:r>
            <a:r>
              <a:rPr lang="en-US" sz="2000" b="1" dirty="0" err="1"/>
              <a:t>tidak</a:t>
            </a:r>
            <a:r>
              <a:rPr lang="en-US" sz="2000" b="1" dirty="0"/>
              <a:t> </a:t>
            </a:r>
            <a:r>
              <a:rPr lang="en-US" sz="2000" b="1" dirty="0" err="1"/>
              <a:t>tahu</a:t>
            </a:r>
            <a:r>
              <a:rPr lang="en-US" sz="2000" b="1" dirty="0"/>
              <a:t> </a:t>
            </a:r>
            <a:r>
              <a:rPr lang="en-US" sz="2000" dirty="0" err="1" smtClean="0"/>
              <a:t>segera</a:t>
            </a:r>
            <a:r>
              <a:rPr lang="en-US" sz="2000" dirty="0" smtClean="0"/>
              <a:t> </a:t>
            </a:r>
            <a:r>
              <a:rPr lang="en-US" sz="2000" dirty="0" err="1"/>
              <a:t>mendapat</a:t>
            </a:r>
            <a:r>
              <a:rPr lang="en-US" sz="2000" dirty="0"/>
              <a:t> </a:t>
            </a:r>
            <a:r>
              <a:rPr lang="en-US" sz="2000" b="1" dirty="0" err="1"/>
              <a:t>jawabannya</a:t>
            </a:r>
            <a:r>
              <a:rPr lang="en-US" sz="2000" dirty="0"/>
              <a:t>, </a:t>
            </a:r>
            <a:r>
              <a:rPr lang="en-US" sz="2000" dirty="0" err="1" smtClean="0"/>
              <a:t>fasilitas</a:t>
            </a:r>
            <a:r>
              <a:rPr lang="en-US" sz="2000" dirty="0" smtClean="0"/>
              <a:t> </a:t>
            </a:r>
            <a:r>
              <a:rPr lang="en-US" sz="2000" b="1" dirty="0"/>
              <a:t>“</a:t>
            </a:r>
            <a:r>
              <a:rPr lang="en-US" sz="2000" b="1" i="1" dirty="0"/>
              <a:t>help</a:t>
            </a:r>
            <a:r>
              <a:rPr lang="en-US" sz="2000" b="1" dirty="0"/>
              <a:t>”</a:t>
            </a:r>
            <a:r>
              <a:rPr lang="en-US" sz="2000" dirty="0"/>
              <a:t> </a:t>
            </a:r>
            <a:r>
              <a:rPr lang="en-US" sz="2000" dirty="0" err="1"/>
              <a:t>penting</a:t>
            </a:r>
            <a:r>
              <a:rPr lang="en-US" sz="2000" dirty="0"/>
              <a:t> </a:t>
            </a:r>
            <a:r>
              <a:rPr lang="en-US" sz="2000" dirty="0" smtClean="0"/>
              <a:t>agar </a:t>
            </a:r>
            <a:r>
              <a:rPr lang="en-US" sz="2000" dirty="0" err="1"/>
              <a:t>segera</a:t>
            </a:r>
            <a:r>
              <a:rPr lang="en-US" sz="2000" dirty="0"/>
              <a:t> </a:t>
            </a:r>
            <a:r>
              <a:rPr lang="en-US" sz="2000" b="1" dirty="0" err="1"/>
              <a:t>mendapatkan</a:t>
            </a:r>
            <a:r>
              <a:rPr lang="en-US" sz="2000" b="1" dirty="0"/>
              <a:t> </a:t>
            </a:r>
            <a:r>
              <a:rPr lang="en-US" sz="2000" b="1" dirty="0" err="1"/>
              <a:t>solusi</a:t>
            </a:r>
            <a:endParaRPr lang="en-US" sz="2000" b="1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000" b="1" dirty="0" smtClean="0"/>
              <a:t>User </a:t>
            </a:r>
            <a:r>
              <a:rPr lang="en-US" sz="2000" b="1" dirty="0" err="1" smtClean="0"/>
              <a:t>tidak</a:t>
            </a:r>
            <a:r>
              <a:rPr lang="en-US" sz="2000" b="1" dirty="0" smtClean="0"/>
              <a:t> </a:t>
            </a:r>
            <a:r>
              <a:rPr lang="en-US" sz="2000" b="1" dirty="0" err="1"/>
              <a:t>berpengalaman</a:t>
            </a:r>
            <a:r>
              <a:rPr lang="en-US" sz="2000" b="1" dirty="0"/>
              <a:t> </a:t>
            </a:r>
            <a:r>
              <a:rPr lang="en-US" sz="2000" b="1" dirty="0" err="1" smtClean="0"/>
              <a:t>kesulitan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mengeksplorasi</a:t>
            </a:r>
            <a:r>
              <a:rPr lang="en-US" sz="2000" b="1" dirty="0" smtClean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id-ID" sz="2000" dirty="0" smtClean="0"/>
              <a:t>ingin </a:t>
            </a:r>
            <a:r>
              <a:rPr lang="en-US" sz="2000" b="1" dirty="0" err="1" smtClean="0"/>
              <a:t>mendapat</a:t>
            </a:r>
            <a:r>
              <a:rPr lang="en-US" sz="2000" b="1" dirty="0" smtClean="0"/>
              <a:t> </a:t>
            </a:r>
            <a:r>
              <a:rPr lang="en-US" sz="2000" b="1" dirty="0" err="1"/>
              <a:t>pertolongan</a:t>
            </a:r>
            <a:r>
              <a:rPr lang="en-US" sz="2000" b="1" dirty="0"/>
              <a:t> </a:t>
            </a:r>
            <a:r>
              <a:rPr lang="en-US" sz="2000" dirty="0"/>
              <a:t>yang </a:t>
            </a:r>
            <a:r>
              <a:rPr lang="en-US" sz="2000" b="1" dirty="0" err="1"/>
              <a:t>mudah</a:t>
            </a:r>
            <a:r>
              <a:rPr lang="en-US" sz="2000" b="1" dirty="0"/>
              <a:t>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/>
              <a:t>sederhana</a:t>
            </a:r>
            <a:r>
              <a:rPr lang="en-US" sz="2000" b="1" dirty="0"/>
              <a:t>, </a:t>
            </a:r>
            <a:r>
              <a:rPr lang="en-US" sz="2000" b="1" dirty="0" err="1"/>
              <a:t>fasilitas</a:t>
            </a:r>
            <a:r>
              <a:rPr lang="en-US" sz="2000" b="1" dirty="0"/>
              <a:t> “</a:t>
            </a:r>
            <a:r>
              <a:rPr lang="en-US" sz="2000" b="1" i="1" dirty="0"/>
              <a:t>help</a:t>
            </a:r>
            <a:r>
              <a:rPr lang="en-US" sz="2000" b="1" dirty="0"/>
              <a:t>” </a:t>
            </a:r>
            <a:r>
              <a:rPr lang="en-US" sz="2000" dirty="0"/>
              <a:t>yang </a:t>
            </a:r>
            <a:r>
              <a:rPr lang="en-US" sz="2000" dirty="0" err="1"/>
              <a:t>lengkap</a:t>
            </a:r>
            <a:r>
              <a:rPr lang="en-US" sz="2000" dirty="0"/>
              <a:t>, </a:t>
            </a:r>
            <a:r>
              <a:rPr lang="en-US" sz="2000" b="1" dirty="0" err="1"/>
              <a:t>mudah</a:t>
            </a:r>
            <a:r>
              <a:rPr lang="en-US" sz="2000" b="1" dirty="0"/>
              <a:t> </a:t>
            </a:r>
            <a:r>
              <a:rPr lang="en-US" sz="2000" b="1" dirty="0" err="1"/>
              <a:t>dioperasikan</a:t>
            </a:r>
            <a:r>
              <a:rPr lang="en-US" sz="2000" b="1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menolong</a:t>
            </a:r>
            <a:r>
              <a:rPr lang="en-US" sz="2000" dirty="0"/>
              <a:t> </a:t>
            </a:r>
            <a:r>
              <a:rPr lang="en-US" sz="2000" dirty="0" err="1"/>
              <a:t>mereka</a:t>
            </a:r>
            <a:r>
              <a:rPr lang="en-US" sz="2000" dirty="0"/>
              <a:t> </a:t>
            </a:r>
            <a:r>
              <a:rPr lang="en-US" sz="2000" b="1" dirty="0" err="1"/>
              <a:t>mengatasi</a:t>
            </a:r>
            <a:r>
              <a:rPr lang="en-US" sz="2000" b="1" dirty="0"/>
              <a:t> </a:t>
            </a:r>
            <a:r>
              <a:rPr lang="en-US" sz="2000" b="1" dirty="0" err="1" smtClean="0"/>
              <a:t>kesulitannya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953" y="1342327"/>
            <a:ext cx="3671047" cy="51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7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Kurangi</a:t>
            </a:r>
            <a:r>
              <a:rPr lang="en-US" dirty="0"/>
              <a:t> </a:t>
            </a:r>
            <a:r>
              <a:rPr lang="en-US" dirty="0" err="1"/>
              <a:t>Muatan</a:t>
            </a:r>
            <a:r>
              <a:rPr lang="en-US" dirty="0"/>
              <a:t> Short-Term Memory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1" y="1699323"/>
            <a:ext cx="5298142" cy="4859675"/>
          </a:xfrm>
        </p:spPr>
        <p:txBody>
          <a:bodyPr/>
          <a:lstStyle/>
          <a:p>
            <a:pPr algn="just"/>
            <a:r>
              <a:rPr lang="en-US" b="1" dirty="0"/>
              <a:t>Orang </a:t>
            </a:r>
            <a:r>
              <a:rPr lang="en-US" b="1" dirty="0" err="1"/>
              <a:t>mempunyai</a:t>
            </a:r>
            <a:r>
              <a:rPr lang="en-US" b="1" dirty="0"/>
              <a:t> </a:t>
            </a:r>
            <a:r>
              <a:rPr lang="en-US" b="1" dirty="0" err="1"/>
              <a:t>keterbatasan</a:t>
            </a:r>
            <a:r>
              <a:rPr lang="en-US" b="1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b="1" i="1" dirty="0"/>
              <a:t>short-term memory</a:t>
            </a:r>
            <a:r>
              <a:rPr lang="en-US" b="1" dirty="0"/>
              <a:t>-</a:t>
            </a:r>
            <a:r>
              <a:rPr lang="en-US" b="1" dirty="0" err="1"/>
              <a:t>nya</a:t>
            </a:r>
            <a:endParaRPr lang="en-US" b="1" dirty="0"/>
          </a:p>
          <a:p>
            <a:pPr algn="just"/>
            <a:r>
              <a:rPr lang="en-US" dirty="0"/>
              <a:t>Orang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b="1" dirty="0" err="1"/>
              <a:t>mengingat</a:t>
            </a:r>
            <a:r>
              <a:rPr lang="en-US" b="1" dirty="0"/>
              <a:t> </a:t>
            </a:r>
            <a:r>
              <a:rPr lang="en-US" b="1" dirty="0" err="1"/>
              <a:t>sekitar</a:t>
            </a:r>
            <a:r>
              <a:rPr lang="en-US" b="1" dirty="0"/>
              <a:t> 7 </a:t>
            </a:r>
            <a:r>
              <a:rPr lang="en-US" b="1" i="1" dirty="0" smtClean="0"/>
              <a:t>chunk</a:t>
            </a:r>
            <a:r>
              <a:rPr lang="id-ID" b="1" i="1" dirty="0" smtClean="0"/>
              <a:t> (buah/potong,dll</a:t>
            </a:r>
            <a:r>
              <a:rPr lang="id-ID" i="1" dirty="0" smtClean="0"/>
              <a:t>)</a:t>
            </a:r>
            <a:r>
              <a:rPr lang="en-US" dirty="0" smtClean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saat</a:t>
            </a:r>
            <a:endParaRPr lang="en-US" dirty="0"/>
          </a:p>
          <a:p>
            <a:pPr algn="just"/>
            <a:endParaRPr lang="id-ID" dirty="0"/>
          </a:p>
        </p:txBody>
      </p:sp>
      <p:pic>
        <p:nvPicPr>
          <p:cNvPr id="1026" name="Picture 2" descr="Gambar terka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42" y="2133487"/>
            <a:ext cx="3450811" cy="192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90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Sifat-sifat Ragam </a:t>
            </a:r>
            <a:r>
              <a:rPr lang="id-ID" dirty="0" smtClean="0"/>
              <a:t>Dialog (Contd 1)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b="1" dirty="0" err="1"/>
              <a:t>Inisiatif</a:t>
            </a:r>
            <a:endParaRPr lang="en-US" sz="2400" b="1" dirty="0"/>
          </a:p>
          <a:p>
            <a:pPr marL="806450" lvl="1" indent="-349250" algn="just"/>
            <a:r>
              <a:rPr lang="en-US" sz="2000" b="1" dirty="0" err="1"/>
              <a:t>Inisiatif</a:t>
            </a:r>
            <a:r>
              <a:rPr lang="en-US" sz="2000" b="1" dirty="0"/>
              <a:t> </a:t>
            </a:r>
            <a:r>
              <a:rPr lang="en-US" sz="2000" b="1" dirty="0" err="1"/>
              <a:t>oleh</a:t>
            </a:r>
            <a:r>
              <a:rPr lang="en-US" sz="2000" b="1" dirty="0"/>
              <a:t> </a:t>
            </a:r>
            <a:r>
              <a:rPr lang="en-US" sz="2000" b="1" dirty="0" err="1"/>
              <a:t>komputer</a:t>
            </a:r>
            <a:r>
              <a:rPr lang="en-US" sz="2000" dirty="0"/>
              <a:t>; user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b="1" dirty="0" err="1"/>
              <a:t>tanggapan</a:t>
            </a:r>
            <a:r>
              <a:rPr lang="en-US" sz="2000" dirty="0"/>
              <a:t> </a:t>
            </a:r>
            <a:r>
              <a:rPr lang="en-US" sz="2000" dirty="0" err="1"/>
              <a:t>atas</a:t>
            </a:r>
            <a:r>
              <a:rPr lang="en-US" sz="2000" dirty="0"/>
              <a:t> </a:t>
            </a:r>
            <a:r>
              <a:rPr lang="en-US" sz="2000" b="1" i="1" dirty="0"/>
              <a:t>prompt</a:t>
            </a:r>
            <a:r>
              <a:rPr lang="en-US" sz="2000" b="1" dirty="0"/>
              <a:t> </a:t>
            </a:r>
            <a:r>
              <a:rPr lang="en-US" sz="2000" dirty="0"/>
              <a:t>yang </a:t>
            </a:r>
            <a:r>
              <a:rPr lang="en-US" sz="2000" dirty="0" err="1"/>
              <a:t>diberikan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endParaRPr lang="en-US" sz="2000" dirty="0"/>
          </a:p>
          <a:p>
            <a:pPr marL="806450" lvl="1" indent="-349250" algn="just"/>
            <a:r>
              <a:rPr lang="en-US" sz="2000" b="1" dirty="0" err="1"/>
              <a:t>Inisiatif</a:t>
            </a:r>
            <a:r>
              <a:rPr lang="en-US" sz="2000" b="1" dirty="0"/>
              <a:t> </a:t>
            </a:r>
            <a:r>
              <a:rPr lang="en-US" sz="2000" b="1" dirty="0" err="1"/>
              <a:t>oleh</a:t>
            </a:r>
            <a:r>
              <a:rPr lang="en-US" sz="2000" b="1" dirty="0"/>
              <a:t> user</a:t>
            </a:r>
            <a:r>
              <a:rPr lang="en-US" sz="2000" dirty="0"/>
              <a:t>; user </a:t>
            </a:r>
            <a:r>
              <a:rPr lang="en-US" sz="2000" b="1" dirty="0" err="1"/>
              <a:t>mempunyai</a:t>
            </a:r>
            <a:r>
              <a:rPr lang="en-US" sz="2000" b="1" dirty="0"/>
              <a:t> </a:t>
            </a:r>
            <a:r>
              <a:rPr lang="en-US" sz="2000" b="1" dirty="0" err="1"/>
              <a:t>sifat</a:t>
            </a:r>
            <a:r>
              <a:rPr lang="en-US" sz="2000" b="1" dirty="0"/>
              <a:t> </a:t>
            </a:r>
            <a:r>
              <a:rPr lang="en-US" sz="2000" b="1" dirty="0" err="1"/>
              <a:t>keterbukaan</a:t>
            </a:r>
            <a:r>
              <a:rPr lang="en-US" sz="2000" dirty="0"/>
              <a:t> yang </a:t>
            </a:r>
            <a:r>
              <a:rPr lang="en-US" sz="2000" b="1" dirty="0" err="1"/>
              <a:t>luas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artian</a:t>
            </a:r>
            <a:r>
              <a:rPr lang="en-US" sz="2000" dirty="0"/>
              <a:t> </a:t>
            </a:r>
            <a:r>
              <a:rPr lang="en-US" sz="2000" b="1" dirty="0"/>
              <a:t>user </a:t>
            </a:r>
            <a:r>
              <a:rPr lang="en-US" sz="2000" b="1" dirty="0" err="1"/>
              <a:t>diharapkan</a:t>
            </a:r>
            <a:r>
              <a:rPr lang="en-US" sz="2000" b="1" dirty="0"/>
              <a:t> agar </a:t>
            </a:r>
            <a:r>
              <a:rPr lang="en-US" sz="2000" b="1" dirty="0" err="1"/>
              <a:t>dapat</a:t>
            </a:r>
            <a:r>
              <a:rPr lang="en-US" sz="2000" b="1" dirty="0"/>
              <a:t> </a:t>
            </a:r>
            <a:r>
              <a:rPr lang="en-US" sz="2000" b="1" dirty="0" err="1"/>
              <a:t>memahami</a:t>
            </a:r>
            <a:r>
              <a:rPr lang="en-US" sz="2000" b="1" dirty="0"/>
              <a:t> </a:t>
            </a:r>
            <a:r>
              <a:rPr lang="en-US" sz="2000" dirty="0" err="1"/>
              <a:t>sekumpulan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yang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b="1" dirty="0" err="1"/>
              <a:t>ditulis</a:t>
            </a:r>
            <a:r>
              <a:rPr lang="en-US" sz="2000" b="1" dirty="0"/>
              <a:t> </a:t>
            </a:r>
            <a:r>
              <a:rPr lang="en-US" sz="2000" b="1" dirty="0" err="1"/>
              <a:t>menurut</a:t>
            </a:r>
            <a:r>
              <a:rPr lang="en-US" sz="2000" b="1" dirty="0"/>
              <a:t> </a:t>
            </a:r>
            <a:r>
              <a:rPr lang="en-US" sz="2000" b="1" dirty="0" err="1"/>
              <a:t>aturan</a:t>
            </a:r>
            <a:r>
              <a:rPr lang="en-US" sz="2000" b="1" dirty="0"/>
              <a:t> (</a:t>
            </a:r>
            <a:r>
              <a:rPr lang="en-US" sz="2000" b="1" dirty="0" err="1"/>
              <a:t>sintaks</a:t>
            </a:r>
            <a:r>
              <a:rPr lang="en-US" sz="2000" b="1" dirty="0"/>
              <a:t>)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endParaRPr lang="en-US" sz="2000" dirty="0"/>
          </a:p>
          <a:p>
            <a:pPr algn="just"/>
            <a:r>
              <a:rPr lang="en-US" sz="2400" b="1" dirty="0" err="1" smtClean="0"/>
              <a:t>Keluwesan</a:t>
            </a:r>
            <a:endParaRPr lang="en-US" sz="2400" b="1" dirty="0"/>
          </a:p>
          <a:p>
            <a:pPr marL="806450" lvl="1" indent="-349250" algn="just"/>
            <a:r>
              <a:rPr lang="en-US" sz="2000" b="1" dirty="0" err="1"/>
              <a:t>Tidak</a:t>
            </a:r>
            <a:r>
              <a:rPr lang="en-US" sz="2000" b="1" dirty="0"/>
              <a:t> </a:t>
            </a:r>
            <a:r>
              <a:rPr lang="en-US" sz="2000" b="1" dirty="0" err="1"/>
              <a:t>hanya</a:t>
            </a:r>
            <a:r>
              <a:rPr lang="en-US" sz="2000" b="1" dirty="0"/>
              <a:t> </a:t>
            </a:r>
            <a:r>
              <a:rPr lang="en-US" sz="2000" b="1" dirty="0" err="1"/>
              <a:t>dilihat</a:t>
            </a:r>
            <a:r>
              <a:rPr lang="en-US" sz="2000" b="1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b="1" dirty="0" err="1"/>
              <a:t>kemampuan</a:t>
            </a:r>
            <a:r>
              <a:rPr lang="en-US" sz="2000" b="1" dirty="0"/>
              <a:t> </a:t>
            </a:r>
            <a:r>
              <a:rPr lang="en-US" sz="2000" b="1" dirty="0" err="1"/>
              <a:t>sistem</a:t>
            </a:r>
            <a:r>
              <a:rPr lang="en-US" sz="2000" b="1" dirty="0"/>
              <a:t> </a:t>
            </a:r>
            <a:r>
              <a:rPr lang="en-US" sz="2000" dirty="0" err="1"/>
              <a:t>menyediakan</a:t>
            </a:r>
            <a:r>
              <a:rPr lang="en-US" sz="2000" dirty="0"/>
              <a:t> </a:t>
            </a:r>
            <a:r>
              <a:rPr lang="en-US" sz="2000" dirty="0" err="1"/>
              <a:t>sejumlah</a:t>
            </a:r>
            <a:r>
              <a:rPr lang="en-US" sz="2000" dirty="0"/>
              <a:t> </a:t>
            </a:r>
            <a:r>
              <a:rPr lang="en-US" sz="2000" b="1" dirty="0" err="1"/>
              <a:t>perintah-perintah</a:t>
            </a:r>
            <a:r>
              <a:rPr lang="en-US" sz="2000" dirty="0"/>
              <a:t> yang </a:t>
            </a:r>
            <a:r>
              <a:rPr lang="en-US" sz="2000" b="1" dirty="0" err="1"/>
              <a:t>memberikan</a:t>
            </a:r>
            <a:r>
              <a:rPr lang="en-US" sz="2000" b="1" dirty="0"/>
              <a:t> </a:t>
            </a:r>
            <a:r>
              <a:rPr lang="en-US" sz="2000" b="1" dirty="0" err="1"/>
              <a:t>hasil</a:t>
            </a:r>
            <a:r>
              <a:rPr lang="en-US" sz="2000" b="1" dirty="0"/>
              <a:t> </a:t>
            </a:r>
            <a:r>
              <a:rPr lang="en-US" sz="2000" b="1" dirty="0" err="1"/>
              <a:t>sama</a:t>
            </a:r>
            <a:r>
              <a:rPr lang="en-US" sz="2000" dirty="0"/>
              <a:t>,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b="1" dirty="0" err="1"/>
              <a:t>sistem</a:t>
            </a:r>
            <a:r>
              <a:rPr lang="en-US" sz="2000" b="1" dirty="0"/>
              <a:t> </a:t>
            </a:r>
            <a:r>
              <a:rPr lang="en-US" sz="2000" b="1" dirty="0" err="1"/>
              <a:t>dapat</a:t>
            </a:r>
            <a:r>
              <a:rPr lang="en-US" sz="2000" b="1" dirty="0"/>
              <a:t> </a:t>
            </a:r>
            <a:r>
              <a:rPr lang="en-US" sz="2000" b="1" dirty="0" err="1"/>
              <a:t>menyesuaikan</a:t>
            </a:r>
            <a:r>
              <a:rPr lang="en-US" sz="2000" b="1" dirty="0"/>
              <a:t> </a:t>
            </a:r>
            <a:r>
              <a:rPr lang="en-US" sz="2000" b="1" dirty="0" err="1"/>
              <a:t>diri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b="1" dirty="0" err="1"/>
              <a:t>keinginan</a:t>
            </a:r>
            <a:r>
              <a:rPr lang="en-US" sz="2000" b="1" dirty="0"/>
              <a:t> </a:t>
            </a:r>
            <a:r>
              <a:rPr lang="en-US" sz="2000" b="1" dirty="0" err="1"/>
              <a:t>pengguna</a:t>
            </a:r>
            <a:r>
              <a:rPr lang="en-US" sz="2000" b="1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b="1" dirty="0" err="1"/>
              <a:t>bukan</a:t>
            </a:r>
            <a:r>
              <a:rPr lang="en-US" sz="2000" b="1" dirty="0"/>
              <a:t> </a:t>
            </a:r>
            <a:r>
              <a:rPr lang="en-US" sz="2000" b="1" dirty="0" err="1"/>
              <a:t>sebaliknya</a:t>
            </a:r>
            <a:endParaRPr lang="en-US" sz="2000" b="1" dirty="0"/>
          </a:p>
          <a:p>
            <a:pPr algn="just"/>
            <a:r>
              <a:rPr lang="en-US" b="1" dirty="0" err="1"/>
              <a:t>Kompleksitas</a:t>
            </a:r>
            <a:endParaRPr lang="en-US" b="1" dirty="0"/>
          </a:p>
          <a:p>
            <a:pPr marL="806450" lvl="1" indent="-349250" algn="just"/>
            <a:r>
              <a:rPr lang="en-US" sz="2100" b="1" dirty="0" err="1"/>
              <a:t>Keluwesan</a:t>
            </a:r>
            <a:r>
              <a:rPr lang="en-US" sz="2100" dirty="0"/>
              <a:t> </a:t>
            </a:r>
            <a:r>
              <a:rPr lang="en-US" sz="2100" dirty="0" err="1"/>
              <a:t>harus</a:t>
            </a:r>
            <a:r>
              <a:rPr lang="en-US" sz="2100" dirty="0"/>
              <a:t> </a:t>
            </a:r>
            <a:r>
              <a:rPr lang="en-US" sz="2100" b="1" dirty="0" err="1"/>
              <a:t>dibayar</a:t>
            </a:r>
            <a:r>
              <a:rPr lang="en-US" sz="2100" dirty="0"/>
              <a:t> </a:t>
            </a:r>
            <a:r>
              <a:rPr lang="en-US" sz="2100" dirty="0" err="1"/>
              <a:t>dengan</a:t>
            </a:r>
            <a:r>
              <a:rPr lang="en-US" sz="2100" dirty="0"/>
              <a:t> </a:t>
            </a:r>
            <a:r>
              <a:rPr lang="en-US" sz="2100" b="1" dirty="0" err="1"/>
              <a:t>kompleksitas</a:t>
            </a:r>
            <a:r>
              <a:rPr lang="en-US" sz="2100" b="1" dirty="0"/>
              <a:t> </a:t>
            </a:r>
            <a:r>
              <a:rPr lang="en-US" sz="2100" b="1" dirty="0" err="1"/>
              <a:t>implementasi</a:t>
            </a:r>
            <a:r>
              <a:rPr lang="en-US" sz="2100" dirty="0"/>
              <a:t> yang </a:t>
            </a:r>
            <a:r>
              <a:rPr lang="en-US" sz="2100" b="1" dirty="0" err="1"/>
              <a:t>tinggi</a:t>
            </a:r>
            <a:r>
              <a:rPr lang="en-US" sz="2100" b="1" dirty="0"/>
              <a:t>,</a:t>
            </a:r>
            <a:r>
              <a:rPr lang="en-US" sz="2100" dirty="0"/>
              <a:t> </a:t>
            </a:r>
            <a:r>
              <a:rPr lang="en-US" sz="2100" dirty="0" err="1"/>
              <a:t>oleh</a:t>
            </a:r>
            <a:r>
              <a:rPr lang="en-US" sz="2100" dirty="0"/>
              <a:t> </a:t>
            </a:r>
            <a:r>
              <a:rPr lang="en-US" sz="2100" dirty="0" err="1"/>
              <a:t>sebab</a:t>
            </a:r>
            <a:r>
              <a:rPr lang="en-US" sz="2100" dirty="0"/>
              <a:t> </a:t>
            </a:r>
            <a:r>
              <a:rPr lang="en-US" sz="2100" dirty="0" err="1"/>
              <a:t>itu</a:t>
            </a:r>
            <a:r>
              <a:rPr lang="en-US" sz="2100" dirty="0"/>
              <a:t> </a:t>
            </a:r>
            <a:r>
              <a:rPr lang="en-US" sz="2100" b="1" dirty="0" err="1"/>
              <a:t>perlu</a:t>
            </a:r>
            <a:r>
              <a:rPr lang="en-US" sz="2100" b="1" dirty="0"/>
              <a:t> </a:t>
            </a:r>
            <a:r>
              <a:rPr lang="en-US" sz="2100" b="1" dirty="0" err="1"/>
              <a:t>pembatasan</a:t>
            </a:r>
            <a:r>
              <a:rPr lang="en-US" sz="2100" b="1" dirty="0"/>
              <a:t> </a:t>
            </a:r>
            <a:r>
              <a:rPr lang="en-US" sz="2100" b="1" dirty="0" err="1"/>
              <a:t>kompleksitas</a:t>
            </a:r>
            <a:r>
              <a:rPr lang="en-US" sz="2100" b="1" dirty="0"/>
              <a:t> </a:t>
            </a:r>
            <a:r>
              <a:rPr lang="en-US" sz="2100" dirty="0" err="1"/>
              <a:t>dengan</a:t>
            </a:r>
            <a:r>
              <a:rPr lang="en-US" sz="2100" dirty="0"/>
              <a:t> </a:t>
            </a:r>
            <a:r>
              <a:rPr lang="en-US" sz="2100" dirty="0" err="1"/>
              <a:t>cara</a:t>
            </a:r>
            <a:r>
              <a:rPr lang="en-US" sz="2100" dirty="0"/>
              <a:t> </a:t>
            </a:r>
            <a:r>
              <a:rPr lang="en-US" sz="2100" b="1" dirty="0"/>
              <a:t>TIDAK</a:t>
            </a:r>
            <a:r>
              <a:rPr lang="en-US" sz="2100" dirty="0"/>
              <a:t> </a:t>
            </a:r>
            <a:r>
              <a:rPr lang="en-US" sz="2100" dirty="0" err="1"/>
              <a:t>membuat</a:t>
            </a:r>
            <a:r>
              <a:rPr lang="en-US" sz="2100" dirty="0"/>
              <a:t> </a:t>
            </a:r>
            <a:r>
              <a:rPr lang="en-US" sz="2100" b="1" dirty="0" err="1"/>
              <a:t>antarmuka</a:t>
            </a:r>
            <a:r>
              <a:rPr lang="en-US" sz="2100" b="1" dirty="0"/>
              <a:t> </a:t>
            </a:r>
            <a:r>
              <a:rPr lang="en-US" sz="2100" b="1" dirty="0" err="1"/>
              <a:t>lebih</a:t>
            </a:r>
            <a:r>
              <a:rPr lang="en-US" sz="2100" dirty="0"/>
              <a:t> </a:t>
            </a:r>
            <a:r>
              <a:rPr lang="en-US" sz="2100" dirty="0" err="1"/>
              <a:t>dari</a:t>
            </a:r>
            <a:r>
              <a:rPr lang="en-US" sz="2100" dirty="0"/>
              <a:t> yang </a:t>
            </a:r>
            <a:r>
              <a:rPr lang="en-US" sz="2100" dirty="0" err="1"/>
              <a:t>diperlukan</a:t>
            </a:r>
            <a:r>
              <a:rPr lang="en-US" sz="2100" dirty="0"/>
              <a:t> </a:t>
            </a:r>
            <a:r>
              <a:rPr lang="en-US" sz="2100" dirty="0" err="1"/>
              <a:t>karena</a:t>
            </a:r>
            <a:r>
              <a:rPr lang="en-US" sz="2100" dirty="0"/>
              <a:t> </a:t>
            </a:r>
            <a:r>
              <a:rPr lang="en-US" sz="2100" b="1" dirty="0" err="1"/>
              <a:t>tidak</a:t>
            </a:r>
            <a:r>
              <a:rPr lang="en-US" sz="2100" b="1" dirty="0"/>
              <a:t> </a:t>
            </a:r>
            <a:r>
              <a:rPr lang="en-US" sz="2100" b="1" dirty="0" err="1"/>
              <a:t>ada</a:t>
            </a:r>
            <a:r>
              <a:rPr lang="en-US" sz="2100" b="1" dirty="0"/>
              <a:t> </a:t>
            </a:r>
            <a:r>
              <a:rPr lang="en-US" sz="2100" b="1" dirty="0" err="1"/>
              <a:t>keuntungan</a:t>
            </a:r>
            <a:r>
              <a:rPr lang="en-US" sz="2100" dirty="0"/>
              <a:t> </a:t>
            </a:r>
            <a:r>
              <a:rPr lang="en-US" sz="2100" dirty="0" err="1"/>
              <a:t>darinya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70471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Sifat-sifat Ragam Dialog (Contd </a:t>
            </a:r>
            <a:r>
              <a:rPr lang="id-ID" dirty="0" smtClean="0"/>
              <a:t>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442506"/>
            <a:ext cx="8319406" cy="5076151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 smtClean="0"/>
              <a:t>Kekuatan</a:t>
            </a:r>
            <a:endParaRPr lang="en-US" b="1" dirty="0" smtClean="0"/>
          </a:p>
          <a:p>
            <a:pPr marL="806450" lvl="1" indent="-349250" algn="just"/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b="1" dirty="0" err="1"/>
              <a:t>jumlah</a:t>
            </a:r>
            <a:r>
              <a:rPr lang="en-US" b="1" dirty="0"/>
              <a:t> </a:t>
            </a:r>
            <a:r>
              <a:rPr lang="en-US" b="1" dirty="0" err="1"/>
              <a:t>kerja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b="1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b="1" dirty="0" err="1"/>
              <a:t>sistem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/>
              <a:t>setiap</a:t>
            </a:r>
            <a:r>
              <a:rPr lang="en-US" b="1" dirty="0"/>
              <a:t> </a:t>
            </a:r>
            <a:r>
              <a:rPr lang="en-US" b="1" dirty="0" err="1"/>
              <a:t>perintah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b="1" dirty="0"/>
              <a:t>user.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b="1" dirty="0" err="1"/>
              <a:t>berbenturan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/>
              <a:t>aspek</a:t>
            </a:r>
            <a:r>
              <a:rPr lang="en-US" b="1" dirty="0"/>
              <a:t> </a:t>
            </a:r>
            <a:r>
              <a:rPr lang="en-US" b="1" dirty="0" err="1"/>
              <a:t>keluwesan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kompleksitas</a:t>
            </a:r>
            <a:endParaRPr lang="en-US" b="1" dirty="0"/>
          </a:p>
          <a:p>
            <a:pPr algn="just">
              <a:lnSpc>
                <a:spcPct val="80000"/>
              </a:lnSpc>
            </a:pPr>
            <a:r>
              <a:rPr lang="en-US" sz="2400" b="1" dirty="0" err="1"/>
              <a:t>Beban</a:t>
            </a:r>
            <a:r>
              <a:rPr lang="en-US" sz="2400" b="1" dirty="0"/>
              <a:t> </a:t>
            </a:r>
            <a:r>
              <a:rPr lang="en-US" sz="2400" b="1" dirty="0" err="1"/>
              <a:t>informasi</a:t>
            </a:r>
            <a:endParaRPr lang="en-US" sz="2400" b="1" dirty="0"/>
          </a:p>
          <a:p>
            <a:pPr marL="806450" lvl="1" indent="-349250" algn="just">
              <a:lnSpc>
                <a:spcPct val="80000"/>
              </a:lnSpc>
            </a:pPr>
            <a:r>
              <a:rPr lang="en-US" sz="2000" b="1" dirty="0" err="1"/>
              <a:t>Penyampaian</a:t>
            </a:r>
            <a:r>
              <a:rPr lang="en-US" sz="2000" b="1" dirty="0"/>
              <a:t> </a:t>
            </a:r>
            <a:r>
              <a:rPr lang="en-US" sz="2000" b="1" dirty="0" err="1"/>
              <a:t>informasi</a:t>
            </a:r>
            <a:r>
              <a:rPr lang="en-US" sz="2000" b="1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b="1" dirty="0"/>
              <a:t>dialog</a:t>
            </a:r>
            <a:r>
              <a:rPr lang="en-US" sz="2000" dirty="0"/>
              <a:t> yang </a:t>
            </a:r>
            <a:r>
              <a:rPr lang="en-US" sz="2000" b="1" dirty="0" err="1"/>
              <a:t>sesuai</a:t>
            </a:r>
            <a:r>
              <a:rPr lang="en-US" sz="2000" b="1" dirty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</a:t>
            </a:r>
            <a:r>
              <a:rPr lang="en-US" sz="2000" b="1" dirty="0" err="1"/>
              <a:t>kebutuhan</a:t>
            </a:r>
            <a:r>
              <a:rPr lang="en-US" sz="2000" b="1" dirty="0"/>
              <a:t> </a:t>
            </a:r>
            <a:r>
              <a:rPr lang="en-US" sz="2000" b="1" dirty="0" err="1"/>
              <a:t>pengguna</a:t>
            </a:r>
            <a:endParaRPr lang="en-US" sz="2000" b="1" dirty="0"/>
          </a:p>
          <a:p>
            <a:pPr algn="just">
              <a:lnSpc>
                <a:spcPct val="80000"/>
              </a:lnSpc>
            </a:pPr>
            <a:r>
              <a:rPr lang="en-US" sz="2400" b="1" dirty="0" err="1"/>
              <a:t>Konsistensi</a:t>
            </a:r>
            <a:endParaRPr lang="en-US" sz="2400" b="1" dirty="0"/>
          </a:p>
          <a:p>
            <a:pPr marL="806450" lvl="1" indent="-349250" algn="just">
              <a:lnSpc>
                <a:spcPct val="80000"/>
              </a:lnSpc>
            </a:pPr>
            <a:r>
              <a:rPr lang="en-US" sz="2000" b="1" dirty="0" err="1"/>
              <a:t>Suatu</a:t>
            </a:r>
            <a:r>
              <a:rPr lang="en-US" sz="2000" b="1" dirty="0"/>
              <a:t> </a:t>
            </a:r>
            <a:r>
              <a:rPr lang="en-US" sz="2000" b="1" dirty="0" err="1"/>
              <a:t>atribut</a:t>
            </a:r>
            <a:r>
              <a:rPr lang="en-US" sz="2000" b="1" dirty="0"/>
              <a:t> </a:t>
            </a:r>
            <a:r>
              <a:rPr lang="en-US" sz="2000" dirty="0"/>
              <a:t>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b="1" dirty="0" err="1"/>
              <a:t>mendorong</a:t>
            </a:r>
            <a:r>
              <a:rPr lang="en-US" sz="2000" b="1" dirty="0"/>
              <a:t> user </a:t>
            </a:r>
            <a:r>
              <a:rPr lang="en-US" sz="2000" b="1" dirty="0" err="1"/>
              <a:t>mengembangkan</a:t>
            </a:r>
            <a:r>
              <a:rPr lang="en-US" sz="2000" dirty="0"/>
              <a:t> </a:t>
            </a:r>
            <a:r>
              <a:rPr lang="en-US" sz="2000" b="1" dirty="0" err="1"/>
              <a:t>mentalitas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b="1" dirty="0" err="1"/>
              <a:t>memberikan</a:t>
            </a:r>
            <a:r>
              <a:rPr lang="en-US" sz="2000" b="1" dirty="0"/>
              <a:t> </a:t>
            </a:r>
            <a:r>
              <a:rPr lang="en-US" sz="2000" b="1" dirty="0" err="1"/>
              <a:t>semacam</a:t>
            </a:r>
            <a:r>
              <a:rPr lang="en-US" sz="2000" b="1" dirty="0"/>
              <a:t> </a:t>
            </a:r>
            <a:r>
              <a:rPr lang="en-US" sz="2000" b="1" dirty="0" err="1"/>
              <a:t>petunjuk</a:t>
            </a:r>
            <a:r>
              <a:rPr lang="en-US" sz="2000" b="1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b="1" dirty="0" err="1"/>
              <a:t>mengeksplorasi</a:t>
            </a:r>
            <a:r>
              <a:rPr lang="en-US" sz="2000" b="1" dirty="0"/>
              <a:t> </a:t>
            </a:r>
            <a:r>
              <a:rPr lang="en-US" sz="2000" b="1" dirty="0" err="1"/>
              <a:t>pengetahuan</a:t>
            </a:r>
            <a:r>
              <a:rPr lang="en-US" sz="2000" b="1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b="1" dirty="0" err="1"/>
              <a:t>pemahaman</a:t>
            </a:r>
            <a:r>
              <a:rPr lang="en-US" sz="2000" b="1" dirty="0"/>
              <a:t> </a:t>
            </a:r>
            <a:r>
              <a:rPr lang="en-US" sz="2000" b="1" dirty="0" err="1"/>
              <a:t>perintah-perintah</a:t>
            </a:r>
            <a:r>
              <a:rPr lang="en-US" sz="2000" b="1" dirty="0"/>
              <a:t>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b="1" dirty="0" err="1"/>
              <a:t>opsion</a:t>
            </a:r>
            <a:r>
              <a:rPr lang="en-US" sz="2000" b="1" dirty="0"/>
              <a:t> yang </a:t>
            </a:r>
            <a:r>
              <a:rPr lang="en-US" sz="2000" b="1" dirty="0" err="1"/>
              <a:t>sudah</a:t>
            </a:r>
            <a:r>
              <a:rPr lang="en-US" sz="2000" b="1" dirty="0"/>
              <a:t> </a:t>
            </a:r>
            <a:r>
              <a:rPr lang="en-US" sz="2000" b="1" dirty="0" err="1" smtClean="0"/>
              <a:t>ada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1221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Sifat-sifat Ragam Dialog (Contd </a:t>
            </a:r>
            <a:r>
              <a:rPr lang="id-ID" dirty="0" smtClean="0"/>
              <a:t>3)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</a:pPr>
            <a:r>
              <a:rPr lang="en-US" sz="2400" b="1" dirty="0" err="1" smtClean="0"/>
              <a:t>Umpan</a:t>
            </a:r>
            <a:r>
              <a:rPr lang="en-US" sz="2400" b="1" dirty="0" smtClean="0"/>
              <a:t> </a:t>
            </a:r>
            <a:r>
              <a:rPr lang="en-US" sz="2400" b="1" dirty="0" err="1"/>
              <a:t>balik</a:t>
            </a:r>
            <a:endParaRPr lang="en-US" sz="2400" b="1" dirty="0"/>
          </a:p>
          <a:p>
            <a:pPr marL="806450" lvl="1" indent="-349250" algn="just">
              <a:lnSpc>
                <a:spcPct val="80000"/>
              </a:lnSpc>
            </a:pPr>
            <a:r>
              <a:rPr lang="en-US" sz="2000" b="1" dirty="0" err="1"/>
              <a:t>Kemampuan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b="1" dirty="0" err="1"/>
              <a:t>memberikan</a:t>
            </a:r>
            <a:r>
              <a:rPr lang="en-US" sz="2000" b="1" dirty="0"/>
              <a:t> </a:t>
            </a:r>
            <a:r>
              <a:rPr lang="en-US" sz="2000" b="1" dirty="0" err="1"/>
              <a:t>informasi</a:t>
            </a:r>
            <a:r>
              <a:rPr lang="en-US" sz="2000" b="1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b="1" dirty="0"/>
              <a:t>user </a:t>
            </a:r>
            <a:r>
              <a:rPr lang="en-US" sz="2000" b="1" dirty="0" err="1"/>
              <a:t>tentang</a:t>
            </a:r>
            <a:r>
              <a:rPr lang="en-US" sz="2000" b="1" dirty="0"/>
              <a:t> </a:t>
            </a:r>
            <a:r>
              <a:rPr lang="en-US" sz="2000" dirty="0"/>
              <a:t>proses </a:t>
            </a:r>
            <a:r>
              <a:rPr lang="en-US" sz="2000" b="1" dirty="0"/>
              <a:t>yang </a:t>
            </a:r>
            <a:r>
              <a:rPr lang="en-US" sz="2000" b="1" dirty="0" err="1"/>
              <a:t>sedang</a:t>
            </a:r>
            <a:r>
              <a:rPr lang="en-US" sz="2000" b="1" dirty="0"/>
              <a:t> </a:t>
            </a:r>
            <a:r>
              <a:rPr lang="en-US" sz="2000" b="1" dirty="0" err="1"/>
              <a:t>berjalan</a:t>
            </a:r>
            <a:r>
              <a:rPr lang="en-US" sz="2000" b="1" dirty="0"/>
              <a:t> </a:t>
            </a:r>
            <a:r>
              <a:rPr lang="en-US" sz="2000" b="1" dirty="0" err="1"/>
              <a:t>akibat</a:t>
            </a:r>
            <a:r>
              <a:rPr lang="en-US" sz="2000" b="1" dirty="0"/>
              <a:t> </a:t>
            </a:r>
            <a:r>
              <a:rPr lang="en-US" sz="2000" dirty="0" err="1"/>
              <a:t>adanya</a:t>
            </a:r>
            <a:r>
              <a:rPr lang="en-US" sz="2000" dirty="0"/>
              <a:t> </a:t>
            </a:r>
            <a:r>
              <a:rPr lang="en-US" sz="2000" dirty="0" err="1"/>
              <a:t>masukan</a:t>
            </a:r>
            <a:r>
              <a:rPr lang="en-US" sz="2000" dirty="0"/>
              <a:t> yang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b="1" dirty="0" err="1"/>
              <a:t>oleh</a:t>
            </a:r>
            <a:r>
              <a:rPr lang="en-US" sz="2000" b="1" dirty="0"/>
              <a:t> </a:t>
            </a:r>
            <a:r>
              <a:rPr lang="en-US" sz="2000" b="1" dirty="0" smtClean="0"/>
              <a:t>user</a:t>
            </a:r>
            <a:endParaRPr lang="id-ID" sz="2000" b="1" dirty="0" smtClean="0"/>
          </a:p>
          <a:p>
            <a:pPr algn="just">
              <a:lnSpc>
                <a:spcPct val="80000"/>
              </a:lnSpc>
            </a:pPr>
            <a:r>
              <a:rPr lang="en-US" b="1" dirty="0" err="1" smtClean="0"/>
              <a:t>Observabilitas</a:t>
            </a:r>
            <a:endParaRPr lang="en-US" b="1" dirty="0"/>
          </a:p>
          <a:p>
            <a:pPr marL="806450" lvl="1" indent="-349250" algn="just">
              <a:lnSpc>
                <a:spcPct val="80000"/>
              </a:lnSpc>
            </a:pPr>
            <a:r>
              <a:rPr lang="en-US" b="1" dirty="0" err="1"/>
              <a:t>Sistem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b="1" dirty="0" err="1"/>
              <a:t>secara</a:t>
            </a:r>
            <a:r>
              <a:rPr lang="en-US" b="1" dirty="0"/>
              <a:t> </a:t>
            </a:r>
            <a:r>
              <a:rPr lang="en-US" b="1" dirty="0" err="1"/>
              <a:t>benar</a:t>
            </a:r>
            <a:r>
              <a:rPr lang="en-US" b="1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nampak</a:t>
            </a:r>
            <a:r>
              <a:rPr lang="en-US" dirty="0"/>
              <a:t> </a:t>
            </a:r>
            <a:r>
              <a:rPr lang="en-US" b="1" dirty="0" err="1"/>
              <a:t>sederhana</a:t>
            </a:r>
            <a:r>
              <a:rPr lang="en-US" b="1" dirty="0"/>
              <a:t> </a:t>
            </a:r>
            <a:r>
              <a:rPr lang="en-US" b="1" dirty="0" err="1"/>
              <a:t>bagi</a:t>
            </a:r>
            <a:r>
              <a:rPr lang="en-US" b="1" dirty="0"/>
              <a:t> </a:t>
            </a:r>
            <a:r>
              <a:rPr lang="en-US" b="1" dirty="0" smtClean="0"/>
              <a:t>user</a:t>
            </a:r>
            <a:endParaRPr lang="en-US" b="1" dirty="0"/>
          </a:p>
          <a:p>
            <a:pPr algn="just">
              <a:lnSpc>
                <a:spcPct val="80000"/>
              </a:lnSpc>
            </a:pPr>
            <a:r>
              <a:rPr lang="en-US" b="1" dirty="0" err="1"/>
              <a:t>Kontrolabilitas</a:t>
            </a:r>
            <a:endParaRPr lang="en-US" b="1" dirty="0"/>
          </a:p>
          <a:p>
            <a:pPr marL="806450" lvl="1" indent="-349250" algn="just">
              <a:lnSpc>
                <a:spcPct val="80000"/>
              </a:lnSpc>
            </a:pP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b="1" dirty="0" err="1"/>
              <a:t>selalu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kontrol</a:t>
            </a:r>
            <a:r>
              <a:rPr lang="en-US" b="1" dirty="0"/>
              <a:t> user</a:t>
            </a:r>
            <a:r>
              <a:rPr lang="en-US" dirty="0"/>
              <a:t>. </a:t>
            </a:r>
            <a:r>
              <a:rPr lang="en-US" b="1" dirty="0"/>
              <a:t>Dialog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b="1" dirty="0" err="1"/>
              <a:t>sifat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b="1" dirty="0" err="1"/>
              <a:t>harus</a:t>
            </a:r>
            <a:r>
              <a:rPr lang="en-US" b="1" dirty="0"/>
              <a:t> </a:t>
            </a:r>
            <a:r>
              <a:rPr lang="en-US" b="1" dirty="0" err="1"/>
              <a:t>memungkinkan</a:t>
            </a:r>
            <a:r>
              <a:rPr lang="en-US" b="1" dirty="0"/>
              <a:t> user </a:t>
            </a:r>
            <a:r>
              <a:rPr lang="en-US" dirty="0"/>
              <a:t>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:</a:t>
            </a:r>
          </a:p>
          <a:p>
            <a:pPr marL="1250950" lvl="2" indent="-336550" algn="just">
              <a:lnSpc>
                <a:spcPct val="80000"/>
              </a:lnSpc>
            </a:pPr>
            <a:r>
              <a:rPr lang="en-US" b="1" dirty="0" err="1"/>
              <a:t>Dimana</a:t>
            </a:r>
            <a:r>
              <a:rPr lang="en-US" b="1" dirty="0"/>
              <a:t> </a:t>
            </a:r>
            <a:r>
              <a:rPr lang="en-US" b="1" dirty="0" err="1"/>
              <a:t>sebelumnya</a:t>
            </a:r>
            <a:r>
              <a:rPr lang="en-US" b="1" dirty="0"/>
              <a:t> </a:t>
            </a:r>
            <a:r>
              <a:rPr lang="en-US" b="1" dirty="0" err="1"/>
              <a:t>ia</a:t>
            </a:r>
            <a:r>
              <a:rPr lang="en-US" b="1" dirty="0"/>
              <a:t> </a:t>
            </a:r>
            <a:r>
              <a:rPr lang="en-US" b="1" dirty="0" err="1"/>
              <a:t>berada</a:t>
            </a:r>
            <a:endParaRPr lang="en-US" b="1" dirty="0"/>
          </a:p>
          <a:p>
            <a:pPr marL="1250950" lvl="2" indent="-336550" algn="just">
              <a:lnSpc>
                <a:spcPct val="80000"/>
              </a:lnSpc>
            </a:pPr>
            <a:r>
              <a:rPr lang="en-US" b="1" dirty="0" err="1"/>
              <a:t>Dimana</a:t>
            </a:r>
            <a:r>
              <a:rPr lang="en-US" b="1" dirty="0"/>
              <a:t> </a:t>
            </a:r>
            <a:r>
              <a:rPr lang="en-US" b="1" dirty="0" err="1"/>
              <a:t>sekarang</a:t>
            </a:r>
            <a:r>
              <a:rPr lang="en-US" b="1" dirty="0"/>
              <a:t> </a:t>
            </a:r>
            <a:r>
              <a:rPr lang="en-US" b="1" dirty="0" err="1"/>
              <a:t>ia</a:t>
            </a:r>
            <a:r>
              <a:rPr lang="en-US" b="1" dirty="0"/>
              <a:t> </a:t>
            </a:r>
            <a:r>
              <a:rPr lang="en-US" b="1" dirty="0" err="1"/>
              <a:t>berada</a:t>
            </a:r>
            <a:endParaRPr lang="en-US" b="1" dirty="0"/>
          </a:p>
          <a:p>
            <a:pPr marL="1250950" lvl="2" indent="-336550" algn="just">
              <a:lnSpc>
                <a:spcPct val="80000"/>
              </a:lnSpc>
            </a:pPr>
            <a:r>
              <a:rPr lang="en-US" b="1" dirty="0" err="1"/>
              <a:t>Kemana</a:t>
            </a:r>
            <a:r>
              <a:rPr lang="en-US" b="1" dirty="0"/>
              <a:t> </a:t>
            </a:r>
            <a:r>
              <a:rPr lang="en-US" b="1" dirty="0" err="1"/>
              <a:t>ia</a:t>
            </a:r>
            <a:r>
              <a:rPr lang="en-US" b="1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pergi</a:t>
            </a:r>
            <a:endParaRPr lang="en-US" b="1" dirty="0"/>
          </a:p>
          <a:p>
            <a:pPr marL="1250950" lvl="2" indent="-336550" algn="just">
              <a:lnSpc>
                <a:spcPct val="80000"/>
              </a:lnSpc>
            </a:pPr>
            <a:r>
              <a:rPr lang="en-US" b="1" dirty="0" err="1"/>
              <a:t>Apakah</a:t>
            </a:r>
            <a:r>
              <a:rPr lang="en-US" b="1" dirty="0"/>
              <a:t> </a:t>
            </a:r>
            <a:r>
              <a:rPr lang="en-US" b="1" dirty="0" err="1"/>
              <a:t>pekerjaan</a:t>
            </a:r>
            <a:r>
              <a:rPr lang="en-US" b="1" dirty="0"/>
              <a:t> yang </a:t>
            </a:r>
            <a:r>
              <a:rPr lang="en-US" b="1" dirty="0" err="1"/>
              <a:t>sudah</a:t>
            </a:r>
            <a:r>
              <a:rPr lang="en-US" b="1" dirty="0"/>
              <a:t> </a:t>
            </a:r>
            <a:r>
              <a:rPr lang="en-US" b="1" dirty="0" err="1"/>
              <a:t>dilakukan</a:t>
            </a:r>
            <a:r>
              <a:rPr lang="en-US" b="1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 smtClean="0"/>
              <a:t>dibatalkan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028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JENIS RAGAM </a:t>
            </a:r>
            <a:r>
              <a:rPr lang="id-ID" dirty="0"/>
              <a:t>DIALOG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dirty="0" smtClean="0"/>
              <a:t>Dialog Berbabis Perintah </a:t>
            </a:r>
            <a:r>
              <a:rPr lang="id-ID" dirty="0"/>
              <a:t>Tungal (command line dialoque) </a:t>
            </a: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Dialog Berbasis </a:t>
            </a:r>
            <a:r>
              <a:rPr lang="id-ID" dirty="0"/>
              <a:t>Bahasa Pemograman (programming language dialoque)</a:t>
            </a: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Antarmuka </a:t>
            </a:r>
            <a:r>
              <a:rPr lang="id-ID" dirty="0"/>
              <a:t>Berbasis Alami (natural language interface)</a:t>
            </a: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Sistem Menu Dialog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Dialog Berbasis </a:t>
            </a:r>
            <a:r>
              <a:rPr lang="id-ID" dirty="0"/>
              <a:t>Pengisian Borang (form filling dialoque)</a:t>
            </a: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Antarmuka Berbasis Ikon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Sistem Penjedelaan (windows system)</a:t>
            </a: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Manipulasi Langsung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Antarmuka Berbasis Grafis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379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 smtClean="0"/>
              <a:t>Pokok Bahasan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="" xmlns:a16="http://schemas.microsoft.com/office/drawing/2014/main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2378740"/>
              </p:ext>
            </p:extLst>
          </p:nvPr>
        </p:nvGraphicFramePr>
        <p:xfrm>
          <a:off x="167099" y="1761892"/>
          <a:ext cx="4214401" cy="509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12476E74-6BD6-4D6D-981D-4EB5329F8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845051"/>
              </p:ext>
            </p:extLst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Dialog Berbabis Perintah Tungal </a:t>
            </a:r>
            <a:r>
              <a:rPr lang="id-ID" dirty="0" smtClean="0"/>
              <a:t>(</a:t>
            </a:r>
            <a:r>
              <a:rPr lang="en-US" b="1" dirty="0" smtClean="0"/>
              <a:t>COMMAND LANGUAGE</a:t>
            </a:r>
            <a:r>
              <a:rPr lang="id-ID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792" y="1865966"/>
            <a:ext cx="5754897" cy="43513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id-ID" b="1" dirty="0"/>
              <a:t>Arti :</a:t>
            </a:r>
            <a:r>
              <a:rPr lang="id-ID" dirty="0"/>
              <a:t> Perintah-perintah tunggal yang dioperasikan tergantung dengan sistem operasi komputer yang dipakai</a:t>
            </a:r>
            <a:endParaRPr lang="id-ID" dirty="0" smtClean="0"/>
          </a:p>
          <a:p>
            <a:pPr algn="just"/>
            <a:r>
              <a:rPr lang="fi-FI" dirty="0" smtClean="0"/>
              <a:t>Command </a:t>
            </a:r>
            <a:r>
              <a:rPr lang="fi-FI" dirty="0"/>
              <a:t>language selalu </a:t>
            </a:r>
            <a:r>
              <a:rPr lang="fi-FI" b="1" dirty="0"/>
              <a:t>diinisialisasi</a:t>
            </a:r>
            <a:r>
              <a:rPr lang="fi-FI" dirty="0"/>
              <a:t> oleh </a:t>
            </a:r>
            <a:r>
              <a:rPr lang="fi-FI" b="1" dirty="0"/>
              <a:t>pemakai</a:t>
            </a:r>
            <a:r>
              <a:rPr lang="fi-FI" dirty="0"/>
              <a:t>. </a:t>
            </a:r>
            <a:endParaRPr lang="fi-FI" dirty="0" smtClean="0"/>
          </a:p>
          <a:p>
            <a:pPr algn="just"/>
            <a:r>
              <a:rPr lang="fi-FI" dirty="0" smtClean="0"/>
              <a:t>Pemakai </a:t>
            </a:r>
            <a:r>
              <a:rPr lang="fi-FI" b="1" dirty="0" smtClean="0"/>
              <a:t>mengetikkan </a:t>
            </a:r>
            <a:r>
              <a:rPr lang="en-US" b="1" dirty="0" smtClean="0"/>
              <a:t>command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perintah</a:t>
            </a:r>
            <a:r>
              <a:rPr lang="en-US" dirty="0"/>
              <a:t>)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b="1" dirty="0"/>
              <a:t>prompt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help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smtClean="0"/>
              <a:t>paling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/>
              <a:t>dijumpai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command language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:</a:t>
            </a:r>
          </a:p>
          <a:p>
            <a:pPr marL="457200" lvl="1" indent="0" algn="just">
              <a:buNone/>
            </a:pPr>
            <a:r>
              <a:rPr lang="es-ES" dirty="0"/>
              <a:t>a. DOS: </a:t>
            </a:r>
            <a:r>
              <a:rPr lang="es-ES" dirty="0" err="1"/>
              <a:t>dir</a:t>
            </a:r>
            <a:r>
              <a:rPr lang="es-ES" dirty="0"/>
              <a:t>, </a:t>
            </a:r>
            <a:r>
              <a:rPr lang="es-ES" dirty="0" err="1"/>
              <a:t>copy</a:t>
            </a:r>
            <a:r>
              <a:rPr lang="es-ES" dirty="0"/>
              <a:t>, del</a:t>
            </a:r>
          </a:p>
          <a:p>
            <a:pPr marL="457200" lvl="1" indent="0" algn="just">
              <a:buNone/>
            </a:pPr>
            <a:r>
              <a:rPr lang="fr-FR" dirty="0"/>
              <a:t>b. UNIX: </a:t>
            </a:r>
            <a:r>
              <a:rPr lang="fr-FR" dirty="0" err="1"/>
              <a:t>ls</a:t>
            </a:r>
            <a:r>
              <a:rPr lang="fr-FR" dirty="0"/>
              <a:t>, </a:t>
            </a:r>
            <a:r>
              <a:rPr lang="fr-FR" dirty="0" err="1"/>
              <a:t>cp</a:t>
            </a:r>
            <a:r>
              <a:rPr lang="fr-FR" dirty="0"/>
              <a:t>, </a:t>
            </a:r>
            <a:r>
              <a:rPr lang="fr-FR" dirty="0" err="1"/>
              <a:t>rm</a:t>
            </a:r>
            <a:endParaRPr lang="fr-FR" dirty="0"/>
          </a:p>
          <a:p>
            <a:pPr marL="457200" lvl="1" indent="0" algn="just">
              <a:buNone/>
            </a:pPr>
            <a:r>
              <a:rPr lang="en-US" dirty="0"/>
              <a:t>c. vi (UNIX visual editor): ^F, ^B, w, q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0132"/>
          <a:stretch/>
        </p:blipFill>
        <p:spPr>
          <a:xfrm>
            <a:off x="6074265" y="1865966"/>
            <a:ext cx="3021689" cy="323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2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</a:t>
            </a:r>
            <a:r>
              <a:rPr lang="en-US" dirty="0" err="1" smtClean="0"/>
              <a:t>enis</a:t>
            </a:r>
            <a:r>
              <a:rPr lang="en-US" dirty="0" smtClean="0"/>
              <a:t> </a:t>
            </a:r>
            <a:r>
              <a:rPr lang="en-US" dirty="0"/>
              <a:t>(style)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/>
              <a:t>Command language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61440"/>
          </a:xfrm>
        </p:spPr>
        <p:txBody>
          <a:bodyPr>
            <a:normAutofit fontScale="85000"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ES" dirty="0" err="1" smtClean="0"/>
              <a:t>Positional</a:t>
            </a:r>
            <a:r>
              <a:rPr lang="es-ES" dirty="0" smtClean="0"/>
              <a:t> </a:t>
            </a:r>
            <a:r>
              <a:rPr lang="es-ES" dirty="0" err="1" smtClean="0"/>
              <a:t>syntax</a:t>
            </a:r>
            <a:r>
              <a:rPr lang="es-ES" dirty="0" smtClean="0"/>
              <a:t> (</a:t>
            </a:r>
            <a:r>
              <a:rPr lang="es-ES" dirty="0" err="1" smtClean="0"/>
              <a:t>dipakai</a:t>
            </a:r>
            <a:r>
              <a:rPr lang="es-ES" dirty="0" smtClean="0"/>
              <a:t> </a:t>
            </a:r>
            <a:r>
              <a:rPr lang="es-ES" dirty="0" err="1" smtClean="0"/>
              <a:t>oleh</a:t>
            </a:r>
            <a:r>
              <a:rPr lang="es-ES" dirty="0" smtClean="0"/>
              <a:t> DOS dan CP/M) </a:t>
            </a:r>
            <a:r>
              <a:rPr lang="en-US" dirty="0" err="1" smtClean="0"/>
              <a:t>contohnya</a:t>
            </a:r>
            <a:r>
              <a:rPr lang="en-US" dirty="0" smtClean="0"/>
              <a:t>: COPY file1 file2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nn-NO" dirty="0" smtClean="0"/>
              <a:t>Keyword syntax (mengidentifikasi keyword, lalu parameternya). </a:t>
            </a:r>
            <a:r>
              <a:rPr lang="en-US" dirty="0" err="1" smtClean="0"/>
              <a:t>Contohnya</a:t>
            </a:r>
            <a:r>
              <a:rPr lang="en-US" dirty="0" smtClean="0"/>
              <a:t>: COPY FROM file1 TO file2 COPY TO file2 FROM file1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Mixed syntax (</a:t>
            </a:r>
            <a:r>
              <a:rPr lang="en-US" dirty="0" err="1" smtClean="0"/>
              <a:t>kombinasi</a:t>
            </a:r>
            <a:r>
              <a:rPr lang="en-US" dirty="0" smtClean="0"/>
              <a:t> positional </a:t>
            </a:r>
            <a:r>
              <a:rPr lang="en-US" dirty="0" err="1" smtClean="0"/>
              <a:t>dan</a:t>
            </a:r>
            <a:r>
              <a:rPr lang="en-US" dirty="0" smtClean="0"/>
              <a:t> keyword) </a:t>
            </a:r>
            <a:r>
              <a:rPr lang="en-US" dirty="0" err="1" smtClean="0"/>
              <a:t>contohnya:cc</a:t>
            </a:r>
            <a:r>
              <a:rPr lang="en-US" dirty="0" smtClean="0"/>
              <a:t> -O </a:t>
            </a:r>
            <a:r>
              <a:rPr lang="en-US" dirty="0" err="1" smtClean="0"/>
              <a:t>outfile</a:t>
            </a:r>
            <a:r>
              <a:rPr lang="en-US" dirty="0" smtClean="0"/>
              <a:t> </a:t>
            </a:r>
            <a:r>
              <a:rPr lang="en-US" dirty="0" err="1" smtClean="0"/>
              <a:t>cfile.C</a:t>
            </a:r>
            <a:endParaRPr lang="id-ID" dirty="0" smtClean="0"/>
          </a:p>
          <a:p>
            <a:pPr marL="0" indent="0" algn="just">
              <a:buNone/>
            </a:pPr>
            <a:r>
              <a:rPr lang="id-ID" sz="3300" b="1" dirty="0"/>
              <a:t>Terbagi atas </a:t>
            </a:r>
            <a:r>
              <a:rPr lang="id-ID" sz="3300" b="1" dirty="0" smtClean="0"/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id-ID" b="1" dirty="0"/>
              <a:t>P</a:t>
            </a:r>
            <a:r>
              <a:rPr lang="sv-SE" b="1" dirty="0" smtClean="0"/>
              <a:t>erintah </a:t>
            </a:r>
            <a:r>
              <a:rPr lang="sv-SE" b="1" dirty="0"/>
              <a:t>dalam </a:t>
            </a:r>
            <a:r>
              <a:rPr lang="sv-SE" dirty="0"/>
              <a:t>(internal command) yang tidak memerlukan suatu berkas .EXE atau .COM tertentu (Contoh: DIR, CLS</a:t>
            </a:r>
            <a:r>
              <a:rPr lang="sv-SE" dirty="0" smtClean="0"/>
              <a:t>)</a:t>
            </a:r>
            <a:endParaRPr lang="id-ID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id-ID" b="1" dirty="0" smtClean="0"/>
              <a:t>Perintah </a:t>
            </a:r>
            <a:r>
              <a:rPr lang="id-ID" b="1" dirty="0"/>
              <a:t>luar </a:t>
            </a:r>
            <a:r>
              <a:rPr lang="id-ID" dirty="0"/>
              <a:t>(external command) yang memerlukan suatu berkas .EXE atau .COM tertentu (Contoh: FORMAT, DELTREE).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82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Command-line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2229036"/>
            <a:ext cx="7896225" cy="27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0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 Language Guidelines (</a:t>
            </a:r>
            <a:r>
              <a:rPr lang="en-US" dirty="0" err="1"/>
              <a:t>Shneidermann</a:t>
            </a:r>
            <a:r>
              <a:rPr lang="en-US" dirty="0"/>
              <a:t>, p. 176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60095"/>
            <a:ext cx="7886700" cy="4351338"/>
          </a:xfrm>
        </p:spPr>
        <p:txBody>
          <a:bodyPr>
            <a:normAutofit fontScale="85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/>
              <a:t>suatu</a:t>
            </a:r>
            <a:r>
              <a:rPr lang="en-US" dirty="0"/>
              <a:t> model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yang </a:t>
            </a:r>
            <a:r>
              <a:rPr lang="en-US" dirty="0" err="1"/>
              <a:t>spesifik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arti</a:t>
            </a:r>
            <a:r>
              <a:rPr lang="en-US" dirty="0"/>
              <a:t>,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unik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/>
              <a:t>Implementasikan</a:t>
            </a:r>
            <a:r>
              <a:rPr lang="en-US" dirty="0" smtClean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hirarki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mungkin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/>
              <a:t>Sediakan</a:t>
            </a:r>
            <a:r>
              <a:rPr lang="en-US" dirty="0" smtClean="0"/>
              <a:t> </a:t>
            </a:r>
            <a:r>
              <a:rPr lang="en-US" dirty="0" err="1"/>
              <a:t>struktur</a:t>
            </a:r>
            <a:r>
              <a:rPr lang="en-US" dirty="0"/>
              <a:t> yang </a:t>
            </a:r>
            <a:r>
              <a:rPr lang="en-US" dirty="0" err="1"/>
              <a:t>konsisten</a:t>
            </a:r>
            <a:r>
              <a:rPr lang="en-US" dirty="0"/>
              <a:t> (</a:t>
            </a:r>
            <a:r>
              <a:rPr lang="en-US" dirty="0" err="1"/>
              <a:t>hirarki</a:t>
            </a:r>
            <a:r>
              <a:rPr lang="en-US" dirty="0"/>
              <a:t>,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, </a:t>
            </a:r>
            <a:r>
              <a:rPr lang="en-US" dirty="0" err="1"/>
              <a:t>aksi-objek</a:t>
            </a:r>
            <a:r>
              <a:rPr lang="en-US" dirty="0"/>
              <a:t>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/>
              <a:t>Dukung</a:t>
            </a:r>
            <a:r>
              <a:rPr lang="en-US" dirty="0" smtClean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yang </a:t>
            </a:r>
            <a:r>
              <a:rPr lang="en-US" dirty="0" err="1"/>
              <a:t>konsisten</a:t>
            </a:r>
            <a:r>
              <a:rPr lang="en-US" dirty="0"/>
              <a:t> (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disingkat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/>
              <a:t>Menawarkan</a:t>
            </a:r>
            <a:r>
              <a:rPr lang="en-US" dirty="0" smtClean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user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macro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/>
              <a:t>menu command </a:t>
            </a:r>
            <a:r>
              <a:rPr lang="en-US" dirty="0" err="1"/>
              <a:t>pada</a:t>
            </a:r>
            <a:r>
              <a:rPr lang="en-US" dirty="0"/>
              <a:t> display yang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perlu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/>
              <a:t>Batasi</a:t>
            </a:r>
            <a:r>
              <a:rPr lang="en-US" dirty="0" smtClean="0"/>
              <a:t> </a:t>
            </a:r>
            <a:r>
              <a:rPr lang="en-US" dirty="0" err="1"/>
              <a:t>jumlah</a:t>
            </a:r>
            <a:r>
              <a:rPr lang="en-US" dirty="0"/>
              <a:t> command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cara-cara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task</a:t>
            </a:r>
          </a:p>
        </p:txBody>
      </p:sp>
    </p:spTree>
    <p:extLst>
      <p:ext uri="{BB962C8B-B14F-4D97-AF65-F5344CB8AC3E}">
        <p14:creationId xmlns:p14="http://schemas.microsoft.com/office/powerpoint/2010/main" val="421923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DIALOG BERBASIS BAHASA PEMOGRAMAN</a:t>
            </a:r>
            <a:br>
              <a:rPr lang="id-ID" dirty="0"/>
            </a:br>
            <a:r>
              <a:rPr lang="id-ID" dirty="0" smtClean="0"/>
              <a:t>(Programming Language Dialogue)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06900"/>
            <a:ext cx="4862231" cy="4859675"/>
          </a:xfrm>
        </p:spPr>
        <p:txBody>
          <a:bodyPr/>
          <a:lstStyle/>
          <a:p>
            <a:pPr algn="just"/>
            <a:r>
              <a:rPr lang="id-ID" dirty="0"/>
              <a:t>Arti : </a:t>
            </a:r>
            <a:r>
              <a:rPr lang="id-ID" b="1" dirty="0"/>
              <a:t>Dialog</a:t>
            </a:r>
            <a:r>
              <a:rPr lang="id-ID" dirty="0"/>
              <a:t> yang dikemas </a:t>
            </a:r>
            <a:r>
              <a:rPr lang="id-ID" b="1" dirty="0"/>
              <a:t>sejumlah perintah </a:t>
            </a:r>
            <a:r>
              <a:rPr lang="id-ID" dirty="0"/>
              <a:t>ke dalam suatu </a:t>
            </a:r>
            <a:r>
              <a:rPr lang="id-ID" b="1" dirty="0"/>
              <a:t>bentuk berkas (file) </a:t>
            </a:r>
            <a:r>
              <a:rPr lang="id-ID" dirty="0"/>
              <a:t>berupa </a:t>
            </a:r>
            <a:r>
              <a:rPr lang="id-ID" b="1" dirty="0"/>
              <a:t>batch </a:t>
            </a:r>
            <a:r>
              <a:rPr lang="id-ID" b="1" dirty="0" smtClean="0"/>
              <a:t>file</a:t>
            </a:r>
          </a:p>
          <a:p>
            <a:pPr algn="just"/>
            <a:r>
              <a:rPr lang="id-ID" dirty="0"/>
              <a:t>Contohnya : </a:t>
            </a:r>
            <a:r>
              <a:rPr lang="id-ID" b="1" i="1" dirty="0" smtClean="0"/>
              <a:t>Pemrograman </a:t>
            </a:r>
            <a:r>
              <a:rPr lang="id-ID" b="1" i="1" dirty="0"/>
              <a:t>assembler, Pascal, C, FORTRAN atau BASIC</a:t>
            </a:r>
            <a:r>
              <a:rPr lang="id-ID" dirty="0"/>
              <a:t>, tetapi </a:t>
            </a:r>
            <a:r>
              <a:rPr lang="id-ID" b="1" dirty="0"/>
              <a:t>tetap</a:t>
            </a:r>
            <a:r>
              <a:rPr lang="id-ID" dirty="0"/>
              <a:t> harus </a:t>
            </a:r>
            <a:r>
              <a:rPr lang="id-ID" b="1" dirty="0"/>
              <a:t>mengikuti </a:t>
            </a:r>
            <a:r>
              <a:rPr lang="id-ID" b="1" dirty="0" smtClean="0"/>
              <a:t>aturan</a:t>
            </a:r>
            <a:r>
              <a:rPr lang="id-ID" dirty="0" smtClean="0"/>
              <a:t> aturan </a:t>
            </a:r>
            <a:r>
              <a:rPr lang="id-ID" dirty="0"/>
              <a:t>tertentu</a:t>
            </a:r>
          </a:p>
        </p:txBody>
      </p:sp>
      <p:pic>
        <p:nvPicPr>
          <p:cNvPr id="2050" name="Picture 2" descr="Hasil gambar untuk rumus segitiga menggunakan pasc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64" y="1442506"/>
            <a:ext cx="4182036" cy="279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asil gambar untuk rumus segitiga menggunakan 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97"/>
          <a:stretch/>
        </p:blipFill>
        <p:spPr bwMode="auto">
          <a:xfrm>
            <a:off x="4961964" y="4290525"/>
            <a:ext cx="2742728" cy="256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77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ANTARMUKA BERBASIS ALAMI</a:t>
            </a:r>
            <a:br>
              <a:rPr lang="id-ID" dirty="0"/>
            </a:br>
            <a:r>
              <a:rPr lang="id-ID" dirty="0"/>
              <a:t>Natural Language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28963"/>
          </a:xfrm>
        </p:spPr>
        <p:txBody>
          <a:bodyPr>
            <a:normAutofit/>
          </a:bodyPr>
          <a:lstStyle/>
          <a:p>
            <a:pPr algn="just"/>
            <a:r>
              <a:rPr lang="id-ID" b="1" dirty="0" smtClean="0"/>
              <a:t>Arti: D</a:t>
            </a:r>
            <a:r>
              <a:rPr lang="id-ID" dirty="0" smtClean="0"/>
              <a:t>ialog </a:t>
            </a:r>
            <a:r>
              <a:rPr lang="id-ID" dirty="0"/>
              <a:t>yang menggunakan bahasa yang mudah dimengerti oleh manusia. </a:t>
            </a:r>
            <a:endParaRPr lang="id-ID" dirty="0" smtClean="0"/>
          </a:p>
          <a:p>
            <a:pPr algn="just"/>
            <a:r>
              <a:rPr lang="en-US" dirty="0" smtClean="0"/>
              <a:t>Natural </a:t>
            </a:r>
            <a:r>
              <a:rPr lang="en-US" dirty="0"/>
              <a:t>Language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smtClean="0"/>
              <a:t>Dialog </a:t>
            </a:r>
            <a:r>
              <a:rPr lang="en-US" b="1" dirty="0" err="1"/>
              <a:t>manusia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/>
              <a:t>komputer</a:t>
            </a:r>
            <a:r>
              <a:rPr lang="en-US" dirty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b="1" dirty="0" err="1" smtClean="0"/>
              <a:t>sifat</a:t>
            </a:r>
            <a:r>
              <a:rPr lang="en-US" b="1" dirty="0" smtClean="0"/>
              <a:t> </a:t>
            </a:r>
            <a:r>
              <a:rPr lang="en-US" b="1" dirty="0"/>
              <a:t>yang </a:t>
            </a:r>
            <a:r>
              <a:rPr lang="en-US" b="1" dirty="0" err="1"/>
              <a:t>sama</a:t>
            </a:r>
            <a:r>
              <a:rPr lang="en-US" b="1" dirty="0"/>
              <a:t> </a:t>
            </a:r>
            <a:r>
              <a:rPr lang="en-US" dirty="0" err="1"/>
              <a:t>dengan</a:t>
            </a:r>
            <a:r>
              <a:rPr lang="en-US" dirty="0"/>
              <a:t> dialog </a:t>
            </a:r>
            <a:r>
              <a:rPr lang="en-US" b="1" dirty="0" err="1"/>
              <a:t>manusia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manusia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b="1" dirty="0" smtClean="0"/>
              <a:t>Natural </a:t>
            </a:r>
            <a:r>
              <a:rPr lang="en-US" b="1" dirty="0"/>
              <a:t>Language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b="1" dirty="0" err="1" smtClean="0"/>
              <a:t>lebih</a:t>
            </a:r>
            <a:r>
              <a:rPr lang="en-US" b="1" dirty="0" smtClean="0"/>
              <a:t> </a:t>
            </a:r>
            <a:r>
              <a:rPr lang="en-US" b="1" dirty="0" err="1" smtClean="0"/>
              <a:t>kompleks</a:t>
            </a:r>
            <a:r>
              <a:rPr lang="en-US" b="1" dirty="0" smtClean="0"/>
              <a:t> </a:t>
            </a:r>
            <a:r>
              <a:rPr lang="en-US" dirty="0" err="1" smtClean="0"/>
              <a:t>dari</a:t>
            </a:r>
            <a:r>
              <a:rPr lang="id-ID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b="1" dirty="0" err="1"/>
              <a:t>jenis</a:t>
            </a:r>
            <a:r>
              <a:rPr lang="en-US" b="1" dirty="0"/>
              <a:t> dialog </a:t>
            </a:r>
            <a:r>
              <a:rPr lang="en-US" dirty="0" err="1"/>
              <a:t>lainnya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b="1" dirty="0" err="1" smtClean="0"/>
              <a:t>Secara</a:t>
            </a:r>
            <a:r>
              <a:rPr lang="en-US" b="1" dirty="0" smtClean="0"/>
              <a:t> </a:t>
            </a:r>
            <a:r>
              <a:rPr lang="en-US" b="1" dirty="0" err="1"/>
              <a:t>umum</a:t>
            </a:r>
            <a:r>
              <a:rPr lang="en-US" dirty="0"/>
              <a:t>, </a:t>
            </a:r>
            <a:r>
              <a:rPr lang="en-US" b="1" i="1" dirty="0"/>
              <a:t>natural language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b="1" dirty="0" err="1"/>
              <a:t>dasar</a:t>
            </a:r>
            <a:r>
              <a:rPr lang="en-US" b="1" dirty="0"/>
              <a:t> </a:t>
            </a:r>
            <a:r>
              <a:rPr lang="en-US" b="1" dirty="0" err="1"/>
              <a:t>desain</a:t>
            </a:r>
            <a:r>
              <a:rPr lang="en-US" b="1" dirty="0"/>
              <a:t> dialog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b="1" dirty="0"/>
              <a:t>program </a:t>
            </a:r>
            <a:r>
              <a:rPr lang="en-US" b="1" dirty="0" err="1"/>
              <a:t>aplikasi</a:t>
            </a:r>
            <a:r>
              <a:rPr lang="en-US" b="1" dirty="0"/>
              <a:t> </a:t>
            </a:r>
            <a:r>
              <a:rPr lang="en-US" b="1" dirty="0" err="1"/>
              <a:t>umum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 smtClean="0"/>
              <a:t>kompleks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644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Contohnya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391259" cy="4557922"/>
          </a:xfrm>
        </p:spPr>
        <p:txBody>
          <a:bodyPr>
            <a:normAutofit fontScale="92500" lnSpcReduction="10000"/>
          </a:bodyPr>
          <a:lstStyle/>
          <a:p>
            <a:r>
              <a:rPr lang="id-ID" b="1" dirty="0"/>
              <a:t>Contoh : </a:t>
            </a:r>
            <a:r>
              <a:rPr lang="id-ID" dirty="0"/>
              <a:t>cetak data mahasiswa yang memiliki ipk &gt; 3.0</a:t>
            </a:r>
            <a:r>
              <a:rPr lang="id-ID" dirty="0" smtClean="0"/>
              <a:t>.</a:t>
            </a:r>
          </a:p>
          <a:p>
            <a:r>
              <a:rPr lang="id-ID" b="1" dirty="0"/>
              <a:t>Cth Perintah ny dalam turbo pascal : </a:t>
            </a:r>
            <a:endParaRPr lang="id-ID" b="1" dirty="0" smtClean="0"/>
          </a:p>
          <a:p>
            <a:pPr marL="0" indent="0">
              <a:buNone/>
            </a:pPr>
            <a:r>
              <a:rPr lang="id-ID" b="1" dirty="0" smtClean="0"/>
              <a:t>while</a:t>
            </a:r>
            <a:r>
              <a:rPr lang="id-ID" dirty="0" smtClean="0"/>
              <a:t> </a:t>
            </a:r>
            <a:r>
              <a:rPr lang="id-ID" dirty="0"/>
              <a:t>not eof (T) </a:t>
            </a:r>
            <a:r>
              <a:rPr lang="id-ID" b="1" dirty="0"/>
              <a:t>do</a:t>
            </a:r>
            <a:r>
              <a:rPr lang="id-ID" dirty="0"/>
              <a:t> </a:t>
            </a:r>
            <a:r>
              <a:rPr lang="id-ID" b="1" dirty="0"/>
              <a:t>begin </a:t>
            </a:r>
            <a:endParaRPr lang="id-ID" b="1" dirty="0" smtClean="0"/>
          </a:p>
          <a:p>
            <a:pPr marL="0" indent="0">
              <a:buNone/>
            </a:pPr>
            <a:r>
              <a:rPr lang="id-ID" b="1" dirty="0" smtClean="0"/>
              <a:t>readln</a:t>
            </a:r>
            <a:r>
              <a:rPr lang="id-ID" dirty="0" smtClean="0"/>
              <a:t>(T,S</a:t>
            </a:r>
            <a:r>
              <a:rPr lang="id-ID" dirty="0"/>
              <a:t>) ; </a:t>
            </a:r>
            <a:endParaRPr lang="id-ID" dirty="0" smtClean="0"/>
          </a:p>
          <a:p>
            <a:pPr marL="0" indent="0">
              <a:buNone/>
            </a:pPr>
            <a:r>
              <a:rPr lang="id-ID" b="1" dirty="0" smtClean="0"/>
              <a:t>if</a:t>
            </a:r>
            <a:r>
              <a:rPr lang="id-ID" dirty="0" smtClean="0"/>
              <a:t> </a:t>
            </a:r>
            <a:r>
              <a:rPr lang="id-ID" dirty="0"/>
              <a:t>S.IpSem &gt; 3.0 </a:t>
            </a:r>
            <a:r>
              <a:rPr lang="id-ID" b="1" dirty="0"/>
              <a:t>then</a:t>
            </a:r>
            <a:r>
              <a:rPr lang="id-ID" dirty="0"/>
              <a:t> </a:t>
            </a:r>
            <a:r>
              <a:rPr lang="id-ID" b="1" dirty="0"/>
              <a:t>writeln</a:t>
            </a:r>
            <a:r>
              <a:rPr lang="id-ID" dirty="0"/>
              <a:t>(S.NamaMahasisw a); </a:t>
            </a:r>
            <a:endParaRPr lang="id-ID" dirty="0" smtClean="0"/>
          </a:p>
          <a:p>
            <a:pPr marL="0" indent="0">
              <a:buNone/>
            </a:pPr>
            <a:r>
              <a:rPr lang="id-ID" b="1" dirty="0" smtClean="0"/>
              <a:t>end</a:t>
            </a:r>
            <a:r>
              <a:rPr lang="id-ID" b="1" dirty="0"/>
              <a:t>;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909" y="2080047"/>
            <a:ext cx="5092115" cy="216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0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Keuntungan dan kerugian Natural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44" y="1825624"/>
            <a:ext cx="8466042" cy="283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SISTEM MENU 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Dialog </a:t>
            </a:r>
            <a:r>
              <a:rPr lang="en-US" b="1" dirty="0" err="1" smtClean="0"/>
              <a:t>cocok</a:t>
            </a:r>
            <a:r>
              <a:rPr lang="en-US" b="1" dirty="0" smtClean="0"/>
              <a:t> </a:t>
            </a:r>
            <a:r>
              <a:rPr lang="en-US" b="1" dirty="0" err="1"/>
              <a:t>untuk</a:t>
            </a:r>
            <a:r>
              <a:rPr lang="en-US" b="1" dirty="0"/>
              <a:t> user </a:t>
            </a:r>
            <a:r>
              <a:rPr lang="en-US" b="1" dirty="0" err="1"/>
              <a:t>pemula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 err="1"/>
              <a:t>jarang</a:t>
            </a:r>
            <a:r>
              <a:rPr lang="en-US" b="1" dirty="0"/>
              <a:t> </a:t>
            </a:r>
            <a:r>
              <a:rPr lang="en-US" b="1" dirty="0" err="1" smtClean="0"/>
              <a:t>mempergunakan</a:t>
            </a:r>
            <a:r>
              <a:rPr lang="en-US" b="1" dirty="0" smtClean="0"/>
              <a:t> </a:t>
            </a:r>
            <a:r>
              <a:rPr lang="en-US" b="1" dirty="0" err="1" smtClean="0"/>
              <a:t>komputer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b="1" dirty="0"/>
              <a:t>expert user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menu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b="1" dirty="0" err="1" smtClean="0"/>
              <a:t>dapat</a:t>
            </a:r>
            <a:r>
              <a:rPr lang="en-US" b="1" dirty="0" smtClean="0"/>
              <a:t> </a:t>
            </a:r>
            <a:r>
              <a:rPr lang="en-US" b="1" dirty="0" err="1"/>
              <a:t>diterima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unjuk</a:t>
            </a:r>
            <a:r>
              <a:rPr lang="en-US" dirty="0"/>
              <a:t> </a:t>
            </a:r>
            <a:r>
              <a:rPr lang="en-US" b="1" dirty="0" err="1"/>
              <a:t>kerja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/>
              <a:t>cukup</a:t>
            </a:r>
            <a:r>
              <a:rPr lang="en-US" b="1" dirty="0"/>
              <a:t> </a:t>
            </a:r>
            <a:r>
              <a:rPr lang="en-US" b="1" dirty="0" err="1"/>
              <a:t>cepat</a:t>
            </a:r>
            <a:r>
              <a:rPr lang="en-US" b="1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b="1" dirty="0"/>
              <a:t>delay yang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perlu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marL="457200" lvl="1" indent="0" algn="just">
              <a:buNone/>
            </a:pPr>
            <a:r>
              <a:rPr lang="en-US" b="1" dirty="0"/>
              <a:t>a. Pull-down menu</a:t>
            </a:r>
          </a:p>
          <a:p>
            <a:pPr marL="457200" lvl="1" indent="0" algn="just">
              <a:buNone/>
            </a:pPr>
            <a:r>
              <a:rPr lang="en-US" b="1" dirty="0"/>
              <a:t>b. Pop-up menu</a:t>
            </a:r>
          </a:p>
          <a:p>
            <a:pPr marL="457200" lvl="1" indent="0" algn="just">
              <a:buNone/>
            </a:pPr>
            <a:r>
              <a:rPr lang="en-US" b="1" dirty="0"/>
              <a:t>c. Scrollable menu</a:t>
            </a:r>
          </a:p>
          <a:p>
            <a:pPr marL="457200" lvl="1" indent="0" algn="just">
              <a:buNone/>
            </a:pPr>
            <a:r>
              <a:rPr lang="en-US" b="1" dirty="0"/>
              <a:t>d. Numerical menu choice</a:t>
            </a:r>
          </a:p>
        </p:txBody>
      </p:sp>
    </p:spTree>
    <p:extLst>
      <p:ext uri="{BB962C8B-B14F-4D97-AF65-F5344CB8AC3E}">
        <p14:creationId xmlns:p14="http://schemas.microsoft.com/office/powerpoint/2010/main" val="318632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Contohnya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753394"/>
            <a:ext cx="21526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39"/>
          <a:stretch/>
        </p:blipFill>
        <p:spPr bwMode="auto">
          <a:xfrm>
            <a:off x="2907242" y="1825625"/>
            <a:ext cx="1994958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crollable men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021" y="4089400"/>
            <a:ext cx="53149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Numerical menu choi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142" y="821267"/>
            <a:ext cx="4025499" cy="289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83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0</a:t>
            </a:r>
            <a:r>
              <a:rPr lang="id-ID" b="1" dirty="0" smtClean="0"/>
              <a:t>1</a:t>
            </a:r>
            <a:r>
              <a:rPr lang="en-US" b="1" dirty="0" smtClean="0"/>
              <a:t>. </a:t>
            </a:r>
            <a:r>
              <a:rPr lang="id-ID" b="1" dirty="0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lvl="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2" action="ppaction://hlinksldjump"/>
              </a:rPr>
              <a:t>Ragam Dialog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  <a:hlinkClick r:id="rId3" action="ppaction://hlinksldjump"/>
              </a:rPr>
              <a:t>Perancangan </a:t>
            </a:r>
            <a:r>
              <a:rPr lang="id-ID" dirty="0" smtClean="0">
                <a:latin typeface="Agency FB" panose="020B0503020202020204" pitchFamily="34" charset="0"/>
                <a:hlinkClick r:id="rId3" action="ppaction://hlinksldjump"/>
              </a:rPr>
              <a:t>Tampilan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lvl="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  <a:hlinkClick r:id="rId4" action="ppaction://hlinksldjump"/>
              </a:rPr>
              <a:t>Piranti Interaktif</a:t>
            </a:r>
            <a:endParaRPr lang="id-ID" dirty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5" action="ppaction://hlinksldjump"/>
              </a:rPr>
              <a:t>Kontrak Perkuliahan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  <a:hlinkClick r:id="rId6" action="ppaction://hlinksldjump"/>
              </a:rPr>
              <a:t>Kebutuhan </a:t>
            </a:r>
            <a:r>
              <a:rPr lang="id-ID" dirty="0" smtClean="0">
                <a:latin typeface="Agency FB" panose="020B0503020202020204" pitchFamily="34" charset="0"/>
                <a:hlinkClick r:id="rId6" action="ppaction://hlinksldjump"/>
              </a:rPr>
              <a:t>Software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7" action="ppaction://hlinksldjump"/>
              </a:rPr>
              <a:t>Contact</a:t>
            </a:r>
            <a:endParaRPr lang="id-ID" dirty="0" smtClean="0">
              <a:latin typeface="Agency FB" panose="020B0503020202020204" pitchFamily="34" charset="0"/>
            </a:endParaRP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  <a:hlinkClick r:id="rId8" action="ppaction://hlinksldjump"/>
              </a:rPr>
              <a:t>Referensi</a:t>
            </a:r>
            <a:endParaRPr lang="id-ID" dirty="0" smtClean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3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/>
              <a:t>Menu </a:t>
            </a:r>
            <a:r>
              <a:rPr lang="en-US" dirty="0" err="1" smtClean="0"/>
              <a:t>Datar</a:t>
            </a:r>
            <a:endParaRPr lang="id-ID" dirty="0"/>
          </a:p>
        </p:txBody>
      </p:sp>
      <p:graphicFrame>
        <p:nvGraphicFramePr>
          <p:cNvPr id="7" name="Group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6710650"/>
              </p:ext>
            </p:extLst>
          </p:nvPr>
        </p:nvGraphicFramePr>
        <p:xfrm>
          <a:off x="628650" y="1690689"/>
          <a:ext cx="5565116" cy="4864608"/>
        </p:xfrm>
        <a:graphic>
          <a:graphicData uri="http://schemas.openxmlformats.org/drawingml/2006/table">
            <a:tbl>
              <a:tblPr/>
              <a:tblGrid>
                <a:gridCol w="5565116"/>
              </a:tblGrid>
              <a:tr h="7361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Sistem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Informasi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Akademik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UTM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45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[A]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Registrasi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Mahasiswa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Baru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[B]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Registrasi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Mahasiswa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Lama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[C] Edit Data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Mahasiswa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[D] Edit Mata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Kuliah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[E]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Cetak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KHS/KRS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[F]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Cetak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Presensi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Kuliah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[G]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Selesai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Pilih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salah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satu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: _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59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/>
              <a:t>Menu Tarik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6DCF34-9C00-4A11-921F-CFD88FAB0B3E}" type="datetime1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F5E724-E132-4238-830F-097572C7F65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>
            <a:lum bright="-24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5" r="13940" b="9614"/>
          <a:stretch/>
        </p:blipFill>
        <p:spPr bwMode="auto">
          <a:xfrm>
            <a:off x="628650" y="1781595"/>
            <a:ext cx="5392270" cy="4574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2740" t="636" r="13647" b="26103"/>
          <a:stretch/>
        </p:blipFill>
        <p:spPr>
          <a:xfrm>
            <a:off x="3968331" y="1808068"/>
            <a:ext cx="5225366" cy="401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kerugian</a:t>
            </a:r>
            <a:r>
              <a:rPr lang="en-US" dirty="0" smtClean="0"/>
              <a:t>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52" y="1825624"/>
            <a:ext cx="8490697" cy="355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9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SISTEM MENU DIALOG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sv-SE" sz="3200" b="1" dirty="0"/>
              <a:t>Dalam mendesain menu</a:t>
            </a:r>
            <a:r>
              <a:rPr lang="sv-SE" sz="3200" dirty="0"/>
              <a:t>, perlu diperhatikan </a:t>
            </a:r>
            <a:r>
              <a:rPr lang="sv-SE" sz="3200" b="1" dirty="0"/>
              <a:t>jumlah item </a:t>
            </a:r>
            <a:r>
              <a:rPr lang="sv-SE" sz="3200" dirty="0"/>
              <a:t>yang ada dalam </a:t>
            </a:r>
            <a:r>
              <a:rPr lang="sv-SE" sz="3200" b="1" dirty="0"/>
              <a:t>tiap level menu</a:t>
            </a:r>
            <a:r>
              <a:rPr lang="sv-SE" sz="3200" dirty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 err="1"/>
              <a:t>Suatu</a:t>
            </a:r>
            <a:r>
              <a:rPr lang="en-US" sz="3200" dirty="0"/>
              <a:t> </a:t>
            </a:r>
            <a:r>
              <a:rPr lang="en-US" sz="3200" b="1" dirty="0" err="1"/>
              <a:t>desain</a:t>
            </a:r>
            <a:r>
              <a:rPr lang="en-US" sz="3200" b="1" dirty="0"/>
              <a:t> menu </a:t>
            </a:r>
            <a:r>
              <a:rPr lang="en-US" sz="3200" b="1" dirty="0" err="1"/>
              <a:t>tidak</a:t>
            </a:r>
            <a:r>
              <a:rPr lang="en-US" sz="3200" b="1" dirty="0"/>
              <a:t> </a:t>
            </a:r>
            <a:r>
              <a:rPr lang="en-US" sz="3200" b="1" dirty="0" err="1"/>
              <a:t>boleh</a:t>
            </a:r>
            <a:r>
              <a:rPr lang="en-US" sz="3200" b="1" dirty="0"/>
              <a:t> </a:t>
            </a:r>
            <a:r>
              <a:rPr lang="en-US" sz="3200" dirty="0" err="1"/>
              <a:t>memiliki</a:t>
            </a:r>
            <a:r>
              <a:rPr lang="en-US" sz="3200" dirty="0"/>
              <a:t> </a:t>
            </a:r>
            <a:r>
              <a:rPr lang="en-US" sz="3200" dirty="0" err="1"/>
              <a:t>terlalu</a:t>
            </a:r>
            <a:r>
              <a:rPr lang="en-US" sz="3200" dirty="0"/>
              <a:t> </a:t>
            </a:r>
            <a:r>
              <a:rPr lang="en-US" sz="3200" b="1" dirty="0" err="1"/>
              <a:t>banyak</a:t>
            </a:r>
            <a:r>
              <a:rPr lang="en-US" sz="3200" b="1" dirty="0"/>
              <a:t> item </a:t>
            </a:r>
            <a:r>
              <a:rPr lang="en-US" sz="3200" dirty="0" err="1"/>
              <a:t>maupun</a:t>
            </a:r>
            <a:r>
              <a:rPr lang="en-US" sz="3200" dirty="0"/>
              <a:t> </a:t>
            </a:r>
            <a:r>
              <a:rPr lang="en-US" sz="3200" dirty="0" err="1" smtClean="0"/>
              <a:t>terlalu</a:t>
            </a:r>
            <a:r>
              <a:rPr lang="en-US" sz="3200" dirty="0" smtClean="0"/>
              <a:t> </a:t>
            </a:r>
            <a:r>
              <a:rPr lang="en-US" sz="3200" b="1" dirty="0" err="1"/>
              <a:t>banyak</a:t>
            </a:r>
            <a:r>
              <a:rPr lang="en-US" sz="3200" b="1" dirty="0"/>
              <a:t> level</a:t>
            </a:r>
            <a:r>
              <a:rPr lang="en-US" sz="3200" dirty="0" smtClean="0"/>
              <a:t>, </a:t>
            </a:r>
            <a:r>
              <a:rPr lang="en-US" sz="3200" dirty="0" err="1" smtClean="0"/>
              <a:t>karena</a:t>
            </a:r>
            <a:r>
              <a:rPr lang="en-US" sz="3200" dirty="0" smtClean="0"/>
              <a:t> </a:t>
            </a:r>
            <a:r>
              <a:rPr lang="en-US" sz="3200" dirty="0" err="1"/>
              <a:t>bisa</a:t>
            </a:r>
            <a:r>
              <a:rPr lang="en-US" sz="3200" dirty="0"/>
              <a:t> </a:t>
            </a:r>
            <a:r>
              <a:rPr lang="en-US" sz="3200" b="1" dirty="0" err="1"/>
              <a:t>mengurangi</a:t>
            </a:r>
            <a:r>
              <a:rPr lang="en-US" sz="3200" b="1" dirty="0"/>
              <a:t> </a:t>
            </a:r>
            <a:r>
              <a:rPr lang="en-US" sz="3200" b="1" dirty="0" err="1"/>
              <a:t>akurasi</a:t>
            </a:r>
            <a:r>
              <a:rPr lang="en-US" sz="3200" b="1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b="1" dirty="0" err="1"/>
              <a:t>kecepatan</a:t>
            </a:r>
            <a:r>
              <a:rPr lang="en-US" sz="3200" dirty="0" smtClean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b="1" dirty="0" smtClean="0"/>
              <a:t>Kiger </a:t>
            </a:r>
            <a:r>
              <a:rPr lang="en-US" sz="3200" b="1" dirty="0"/>
              <a:t>(1984) </a:t>
            </a:r>
            <a:r>
              <a:rPr lang="en-US" sz="3200" dirty="0" err="1"/>
              <a:t>menyarankan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 smtClean="0"/>
              <a:t>suatu</a:t>
            </a:r>
            <a:r>
              <a:rPr lang="en-US" sz="3200" dirty="0" smtClean="0"/>
              <a:t> </a:t>
            </a:r>
            <a:r>
              <a:rPr lang="en-US" sz="3200" dirty="0" err="1" smtClean="0"/>
              <a:t>desain</a:t>
            </a:r>
            <a:r>
              <a:rPr lang="en-US" sz="3200" dirty="0" smtClean="0"/>
              <a:t> </a:t>
            </a:r>
            <a:r>
              <a:rPr lang="en-US" sz="3200" b="1" dirty="0"/>
              <a:t>menu</a:t>
            </a:r>
            <a:r>
              <a:rPr lang="en-US" sz="3200" dirty="0"/>
              <a:t>, </a:t>
            </a:r>
            <a:r>
              <a:rPr lang="en-US" sz="3200" dirty="0" err="1"/>
              <a:t>sebaiknya</a:t>
            </a:r>
            <a:r>
              <a:rPr lang="en-US" sz="3200" dirty="0"/>
              <a:t> </a:t>
            </a:r>
            <a:r>
              <a:rPr lang="en-US" sz="3200" dirty="0" err="1"/>
              <a:t>terdiri</a:t>
            </a:r>
            <a:r>
              <a:rPr lang="en-US" sz="3200" dirty="0"/>
              <a:t> </a:t>
            </a:r>
            <a:r>
              <a:rPr lang="en-US" sz="3200" b="1" dirty="0" err="1"/>
              <a:t>dari</a:t>
            </a:r>
            <a:r>
              <a:rPr lang="en-US" sz="3200" b="1" dirty="0"/>
              <a:t> 4-8 item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b="1" dirty="0"/>
              <a:t>3-4 level.</a:t>
            </a:r>
          </a:p>
        </p:txBody>
      </p:sp>
    </p:spTree>
    <p:extLst>
      <p:ext uri="{BB962C8B-B14F-4D97-AF65-F5344CB8AC3E}">
        <p14:creationId xmlns:p14="http://schemas.microsoft.com/office/powerpoint/2010/main" val="244115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Dialog Berbasis Pengisian Borang</a:t>
            </a:r>
            <a:br>
              <a:rPr lang="id-ID" dirty="0" smtClean="0"/>
            </a:br>
            <a:r>
              <a:rPr lang="id-ID" dirty="0" smtClean="0"/>
              <a:t>(</a:t>
            </a:r>
            <a:r>
              <a:rPr lang="en-US" dirty="0" smtClean="0"/>
              <a:t>FORM-FILLIN</a:t>
            </a:r>
            <a:r>
              <a:rPr lang="id-ID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id-ID" b="1" dirty="0"/>
              <a:t>Arti : </a:t>
            </a:r>
            <a:r>
              <a:rPr lang="id-ID" dirty="0"/>
              <a:t>Dialog dimana </a:t>
            </a:r>
            <a:r>
              <a:rPr lang="id-ID" b="1" dirty="0"/>
              <a:t>pengguna (user)</a:t>
            </a:r>
            <a:r>
              <a:rPr lang="id-ID" dirty="0"/>
              <a:t> dihadapkan ke suatu </a:t>
            </a:r>
            <a:r>
              <a:rPr lang="id-ID" b="1" dirty="0"/>
              <a:t>bentuk formulir dilayar </a:t>
            </a:r>
            <a:r>
              <a:rPr lang="id-ID" dirty="0"/>
              <a:t>komputer yang berisi sejumlah </a:t>
            </a:r>
            <a:r>
              <a:rPr lang="id-ID" b="1" dirty="0"/>
              <a:t>pengisian data dan opsi </a:t>
            </a:r>
            <a:r>
              <a:rPr lang="id-ID" dirty="0"/>
              <a:t>(option) yang telah ditentukan </a:t>
            </a:r>
          </a:p>
          <a:p>
            <a:pPr algn="just"/>
            <a:r>
              <a:rPr lang="en-US" dirty="0" smtClean="0"/>
              <a:t>Form-</a:t>
            </a:r>
            <a:r>
              <a:rPr lang="en-US" dirty="0" err="1" smtClean="0"/>
              <a:t>fillin</a:t>
            </a:r>
            <a:r>
              <a:rPr lang="en-US" dirty="0" smtClean="0"/>
              <a:t> </a:t>
            </a:r>
            <a:r>
              <a:rPr lang="en-US" b="1" dirty="0" err="1"/>
              <a:t>sangat</a:t>
            </a:r>
            <a:r>
              <a:rPr lang="en-US" b="1" dirty="0"/>
              <a:t> </a:t>
            </a:r>
            <a:r>
              <a:rPr lang="en-US" b="1" dirty="0" err="1"/>
              <a:t>berguna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b="1" dirty="0"/>
              <a:t>dialog </a:t>
            </a:r>
            <a:r>
              <a:rPr lang="en-US" b="1" dirty="0" err="1"/>
              <a:t>manusia</a:t>
            </a:r>
            <a:r>
              <a:rPr lang="en-US" b="1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komputer</a:t>
            </a:r>
            <a:r>
              <a:rPr lang="en-US" dirty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b="1" dirty="0" err="1"/>
              <a:t>sudah</a:t>
            </a:r>
            <a:r>
              <a:rPr lang="en-US" b="1" dirty="0"/>
              <a:t> </a:t>
            </a:r>
            <a:r>
              <a:rPr lang="en-US" b="1" dirty="0" err="1"/>
              <a:t>terbiasa</a:t>
            </a:r>
            <a:r>
              <a:rPr lang="en-US" b="1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b="1" dirty="0" err="1"/>
              <a:t>suatu</a:t>
            </a:r>
            <a:r>
              <a:rPr lang="en-US" b="1" dirty="0"/>
              <a:t> form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form-</a:t>
            </a:r>
            <a:r>
              <a:rPr lang="en-US" dirty="0" err="1" smtClean="0"/>
              <a:t>fillin</a:t>
            </a:r>
            <a:r>
              <a:rPr lang="en-US" dirty="0" smtClean="0"/>
              <a:t> </a:t>
            </a:r>
            <a:r>
              <a:rPr lang="en-US" dirty="0"/>
              <a:t>dialog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semua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b="1" dirty="0" err="1"/>
              <a:t>terlihat</a:t>
            </a:r>
            <a:r>
              <a:rPr lang="en-US" b="1" dirty="0"/>
              <a:t> </a:t>
            </a:r>
            <a:r>
              <a:rPr lang="en-US" b="1" dirty="0" err="1"/>
              <a:t>secara</a:t>
            </a:r>
            <a:r>
              <a:rPr lang="en-US" b="1" dirty="0"/>
              <a:t> </a:t>
            </a:r>
            <a:r>
              <a:rPr lang="en-US" b="1" dirty="0" err="1"/>
              <a:t>keseluruhan</a:t>
            </a:r>
            <a:r>
              <a:rPr lang="en-US" b="1" dirty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b="1" dirty="0" err="1" smtClean="0"/>
              <a:t>pemakai</a:t>
            </a:r>
            <a:r>
              <a:rPr lang="en-US" dirty="0" smtClean="0"/>
              <a:t> </a:t>
            </a:r>
            <a:r>
              <a:rPr lang="en-US" dirty="0" err="1"/>
              <a:t>merasa</a:t>
            </a:r>
            <a:r>
              <a:rPr lang="en-US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canggung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/>
              <a:t>interface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b="1" dirty="0" err="1"/>
              <a:t>dihadapi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err="1" smtClean="0"/>
              <a:t>Secara</a:t>
            </a:r>
            <a:r>
              <a:rPr lang="en-US" b="1" dirty="0" smtClean="0"/>
              <a:t> </a:t>
            </a:r>
            <a:r>
              <a:rPr lang="en-US" b="1" dirty="0" err="1" smtClean="0"/>
              <a:t>umum</a:t>
            </a:r>
            <a:r>
              <a:rPr lang="en-US" dirty="0"/>
              <a:t>, form-</a:t>
            </a:r>
            <a:r>
              <a:rPr lang="en-US" dirty="0" err="1"/>
              <a:t>fillin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b="1" dirty="0" err="1"/>
              <a:t>dipakai</a:t>
            </a:r>
            <a:r>
              <a:rPr lang="en-US" b="1" dirty="0"/>
              <a:t> </a:t>
            </a:r>
            <a:r>
              <a:rPr lang="en-US" b="1" dirty="0" err="1"/>
              <a:t>oleh</a:t>
            </a:r>
            <a:r>
              <a:rPr lang="en-US" b="1" dirty="0"/>
              <a:t> </a:t>
            </a:r>
            <a:r>
              <a:rPr lang="en-US" b="1" dirty="0" err="1"/>
              <a:t>semua</a:t>
            </a:r>
            <a:r>
              <a:rPr lang="en-US" b="1" dirty="0"/>
              <a:t> </a:t>
            </a:r>
            <a:r>
              <a:rPr lang="en-US" b="1" dirty="0" err="1"/>
              <a:t>jenis</a:t>
            </a:r>
            <a:r>
              <a:rPr lang="en-US" b="1" dirty="0"/>
              <a:t> </a:t>
            </a:r>
            <a:r>
              <a:rPr lang="en-US" b="1" dirty="0" err="1"/>
              <a:t>pemakai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 smtClean="0"/>
              <a:t>pemakai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b="1" dirty="0" err="1"/>
              <a:t>terbiasa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konsep</a:t>
            </a:r>
            <a:r>
              <a:rPr lang="en-US" b="1" dirty="0"/>
              <a:t> </a:t>
            </a:r>
            <a:r>
              <a:rPr lang="en-US" b="1" dirty="0" err="1"/>
              <a:t>pengisian</a:t>
            </a:r>
            <a:r>
              <a:rPr lang="en-US" b="1" dirty="0"/>
              <a:t> form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sehari-harinya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524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Form-</a:t>
            </a:r>
            <a:r>
              <a:rPr lang="en-US" dirty="0" err="1"/>
              <a:t>fillin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82" y="1303599"/>
            <a:ext cx="4264543" cy="2822575"/>
          </a:xfrm>
          <a:prstGeom prst="rect">
            <a:avLst/>
          </a:prstGeom>
        </p:spPr>
      </p:pic>
      <p:pic>
        <p:nvPicPr>
          <p:cNvPr id="2050" name="Picture 2" descr="Image result for Form-fillin aplikas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822" y="1998077"/>
            <a:ext cx="4800601" cy="24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855115"/>
              </p:ext>
            </p:extLst>
          </p:nvPr>
        </p:nvGraphicFramePr>
        <p:xfrm>
          <a:off x="185577" y="4067534"/>
          <a:ext cx="4222164" cy="2725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Bitmap Image" r:id="rId5" imgW="6087325" imgH="3990476" progId="Paint.Picture">
                  <p:embed/>
                </p:oleObj>
              </mc:Choice>
              <mc:Fallback>
                <p:oleObj name="Bitmap Image" r:id="rId5" imgW="6087325" imgH="3990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24000" contrast="2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7" y="4067534"/>
                        <a:ext cx="4222164" cy="2725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7947" y="3429533"/>
            <a:ext cx="4508614" cy="335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7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Form-</a:t>
            </a:r>
            <a:r>
              <a:rPr lang="en-US" dirty="0" err="1"/>
              <a:t>fillin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8031256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7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7891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Form </a:t>
            </a:r>
            <a:r>
              <a:rPr lang="en-US" dirty="0" err="1"/>
              <a:t>Fillin</a:t>
            </a:r>
            <a:r>
              <a:rPr lang="en-US" dirty="0"/>
              <a:t> Design Guidelines (</a:t>
            </a:r>
            <a:r>
              <a:rPr lang="en-US" dirty="0" err="1"/>
              <a:t>Shneiderman</a:t>
            </a:r>
            <a:r>
              <a:rPr lang="en-US" dirty="0"/>
              <a:t>, pp. 133-135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7708"/>
            <a:ext cx="7886700" cy="4736540"/>
          </a:xfrm>
        </p:spPr>
        <p:txBody>
          <a:bodyPr>
            <a:no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700" b="1" dirty="0" err="1" smtClean="0"/>
              <a:t>Judul</a:t>
            </a:r>
            <a:r>
              <a:rPr lang="en-US" sz="1700" b="1" dirty="0" smtClean="0"/>
              <a:t>/Prompt</a:t>
            </a:r>
            <a:r>
              <a:rPr lang="en-US" sz="1700" dirty="0" smtClean="0"/>
              <a:t> </a:t>
            </a:r>
            <a:r>
              <a:rPr lang="en-US" sz="1700" dirty="0" err="1"/>
              <a:t>singkat</a:t>
            </a:r>
            <a:r>
              <a:rPr lang="en-US" sz="1700" dirty="0"/>
              <a:t> yang </a:t>
            </a:r>
            <a:r>
              <a:rPr lang="en-US" sz="1700" dirty="0" err="1"/>
              <a:t>memiliki</a:t>
            </a:r>
            <a:r>
              <a:rPr lang="en-US" sz="1700" dirty="0"/>
              <a:t> </a:t>
            </a:r>
            <a:r>
              <a:rPr lang="en-US" sz="1700" dirty="0" err="1"/>
              <a:t>arti</a:t>
            </a:r>
            <a:r>
              <a:rPr lang="en-US" sz="1700" dirty="0"/>
              <a:t> </a:t>
            </a:r>
            <a:r>
              <a:rPr lang="en-US" sz="1700" dirty="0" err="1"/>
              <a:t>jelas</a:t>
            </a:r>
            <a:endParaRPr lang="en-US" sz="17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700" b="1" dirty="0" err="1" smtClean="0"/>
              <a:t>Instruksi</a:t>
            </a:r>
            <a:r>
              <a:rPr lang="en-US" sz="1700" dirty="0" smtClean="0"/>
              <a:t> </a:t>
            </a:r>
            <a:r>
              <a:rPr lang="en-US" sz="1700" dirty="0"/>
              <a:t>yang </a:t>
            </a:r>
            <a:r>
              <a:rPr lang="en-US" sz="1700" dirty="0" err="1"/>
              <a:t>singkat</a:t>
            </a:r>
            <a:r>
              <a:rPr lang="en-US" sz="1700" dirty="0"/>
              <a:t> </a:t>
            </a:r>
            <a:r>
              <a:rPr lang="en-US" sz="1700" dirty="0" err="1"/>
              <a:t>dan</a:t>
            </a:r>
            <a:r>
              <a:rPr lang="en-US" sz="1700" dirty="0"/>
              <a:t> </a:t>
            </a:r>
            <a:r>
              <a:rPr lang="en-US" sz="1700" dirty="0" err="1"/>
              <a:t>jelas</a:t>
            </a:r>
            <a:r>
              <a:rPr lang="en-US" sz="1700" dirty="0"/>
              <a:t> (</a:t>
            </a:r>
            <a:r>
              <a:rPr lang="en-US" sz="1700" dirty="0" err="1"/>
              <a:t>misalnya</a:t>
            </a:r>
            <a:r>
              <a:rPr lang="en-US" sz="1700" dirty="0"/>
              <a:t>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fasilitas</a:t>
            </a:r>
            <a:r>
              <a:rPr lang="en-US" sz="1700" dirty="0"/>
              <a:t> help)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700" dirty="0" err="1" smtClean="0"/>
              <a:t>Men</a:t>
            </a:r>
            <a:r>
              <a:rPr lang="en-US" sz="1700" b="1" dirty="0" err="1" smtClean="0"/>
              <a:t>gelompokkan</a:t>
            </a:r>
            <a:r>
              <a:rPr lang="en-US" sz="1700" b="1" dirty="0" smtClean="0"/>
              <a:t> </a:t>
            </a:r>
            <a:r>
              <a:rPr lang="en-US" sz="1700" b="1" dirty="0"/>
              <a:t>field </a:t>
            </a:r>
            <a:r>
              <a:rPr lang="en-US" sz="1700" dirty="0"/>
              <a:t>yang </a:t>
            </a:r>
            <a:r>
              <a:rPr lang="en-US" sz="1700" dirty="0" err="1"/>
              <a:t>berhubungan</a:t>
            </a:r>
            <a:r>
              <a:rPr lang="en-US" sz="1700" dirty="0"/>
              <a:t>, </a:t>
            </a:r>
            <a:r>
              <a:rPr lang="en-US" sz="1700" dirty="0" err="1"/>
              <a:t>beserta</a:t>
            </a:r>
            <a:r>
              <a:rPr lang="en-US" sz="1700" dirty="0"/>
              <a:t> </a:t>
            </a:r>
            <a:r>
              <a:rPr lang="en-US" sz="1700" dirty="0" err="1" smtClean="0"/>
              <a:t>urutannya</a:t>
            </a:r>
            <a:endParaRPr lang="en-US" sz="17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1700" dirty="0" err="1" smtClean="0"/>
              <a:t>Bentuk</a:t>
            </a:r>
            <a:r>
              <a:rPr lang="en-US" sz="1700" dirty="0" smtClean="0"/>
              <a:t> </a:t>
            </a:r>
            <a:r>
              <a:rPr lang="en-US" sz="1700" b="1" dirty="0" err="1"/>
              <a:t>tampilan</a:t>
            </a:r>
            <a:r>
              <a:rPr lang="en-US" sz="1700" b="1" dirty="0"/>
              <a:t> yang </a:t>
            </a:r>
            <a:r>
              <a:rPr lang="en-US" sz="1700" b="1" dirty="0" err="1"/>
              <a:t>menarik</a:t>
            </a:r>
            <a:r>
              <a:rPr lang="en-US" sz="1700" dirty="0"/>
              <a:t> (</a:t>
            </a:r>
            <a:r>
              <a:rPr lang="en-US" sz="1700" dirty="0" err="1"/>
              <a:t>misalnya</a:t>
            </a:r>
            <a:r>
              <a:rPr lang="en-US" sz="1700" dirty="0"/>
              <a:t> </a:t>
            </a:r>
            <a:r>
              <a:rPr lang="en-US" sz="1700" dirty="0" err="1"/>
              <a:t>dengan</a:t>
            </a:r>
            <a:r>
              <a:rPr lang="en-US" sz="1700" dirty="0"/>
              <a:t> windowing, </a:t>
            </a:r>
            <a:r>
              <a:rPr lang="en-US" sz="1700" dirty="0" err="1"/>
              <a:t>warna</a:t>
            </a:r>
            <a:r>
              <a:rPr lang="en-US" sz="1700" dirty="0"/>
              <a:t>, 3D, …)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700" dirty="0" err="1" smtClean="0"/>
              <a:t>Memakai</a:t>
            </a:r>
            <a:r>
              <a:rPr lang="en-US" sz="1700" dirty="0" smtClean="0"/>
              <a:t> </a:t>
            </a:r>
            <a:r>
              <a:rPr lang="en-US" sz="1700" b="1" dirty="0"/>
              <a:t>label field </a:t>
            </a:r>
            <a:r>
              <a:rPr lang="en-US" sz="1700" dirty="0"/>
              <a:t>yang </a:t>
            </a:r>
            <a:r>
              <a:rPr lang="en-US" sz="1700" dirty="0" err="1"/>
              <a:t>umum</a:t>
            </a:r>
            <a:r>
              <a:rPr lang="en-US" sz="1700" dirty="0"/>
              <a:t> </a:t>
            </a:r>
            <a:r>
              <a:rPr lang="en-US" sz="1700" dirty="0" err="1"/>
              <a:t>dipakai</a:t>
            </a:r>
            <a:r>
              <a:rPr lang="en-US" sz="1700" dirty="0"/>
              <a:t> </a:t>
            </a:r>
            <a:r>
              <a:rPr lang="en-US" sz="1700" dirty="0" err="1"/>
              <a:t>pada</a:t>
            </a:r>
            <a:r>
              <a:rPr lang="en-US" sz="1700" dirty="0"/>
              <a:t> </a:t>
            </a:r>
            <a:r>
              <a:rPr lang="en-US" sz="1700" dirty="0" err="1"/>
              <a:t>aplikasi</a:t>
            </a:r>
            <a:r>
              <a:rPr lang="en-US" sz="1700" dirty="0"/>
              <a:t> </a:t>
            </a:r>
            <a:r>
              <a:rPr lang="en-US" sz="1700" dirty="0" err="1"/>
              <a:t>lainnya</a:t>
            </a:r>
            <a:endParaRPr lang="en-US" sz="1700" dirty="0"/>
          </a:p>
          <a:p>
            <a:pPr marL="342900" indent="-342900" algn="just">
              <a:buFont typeface="+mj-lt"/>
              <a:buAutoNum type="arabicPeriod"/>
            </a:pPr>
            <a:r>
              <a:rPr lang="fi-FI" sz="1700" dirty="0" smtClean="0"/>
              <a:t>Memakai </a:t>
            </a:r>
            <a:r>
              <a:rPr lang="fi-FI" sz="1700" b="1" dirty="0"/>
              <a:t>istilah dan singkatan</a:t>
            </a:r>
            <a:r>
              <a:rPr lang="fi-FI" sz="1700" dirty="0"/>
              <a:t> yang </a:t>
            </a:r>
            <a:r>
              <a:rPr lang="fi-FI" sz="1700" b="1" dirty="0"/>
              <a:t>konsisten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700" b="1" dirty="0" err="1" smtClean="0"/>
              <a:t>Batasan</a:t>
            </a:r>
            <a:r>
              <a:rPr lang="en-US" sz="1700" b="1" dirty="0" smtClean="0"/>
              <a:t> </a:t>
            </a:r>
            <a:r>
              <a:rPr lang="en-US" sz="1700" b="1" dirty="0"/>
              <a:t>yang </a:t>
            </a:r>
            <a:r>
              <a:rPr lang="en-US" sz="1700" b="1" dirty="0" err="1"/>
              <a:t>jelas</a:t>
            </a:r>
            <a:r>
              <a:rPr lang="en-US" sz="1700" b="1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field yang </a:t>
            </a:r>
            <a:r>
              <a:rPr lang="en-US" sz="1700" dirty="0" err="1"/>
              <a:t>bisa</a:t>
            </a:r>
            <a:r>
              <a:rPr lang="en-US" sz="1700" dirty="0"/>
              <a:t> di-entry-</a:t>
            </a:r>
            <a:r>
              <a:rPr lang="en-US" sz="1700" dirty="0" err="1"/>
              <a:t>kan</a:t>
            </a:r>
            <a:endParaRPr lang="en-US" sz="17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700" b="1" dirty="0" err="1" smtClean="0"/>
              <a:t>Fasilitas</a:t>
            </a:r>
            <a:r>
              <a:rPr lang="en-US" sz="1700" b="1" dirty="0" smtClean="0"/>
              <a:t> </a:t>
            </a:r>
            <a:r>
              <a:rPr lang="en-US" sz="1700" b="1" dirty="0" err="1"/>
              <a:t>pergerakan</a:t>
            </a:r>
            <a:r>
              <a:rPr lang="en-US" sz="1700" b="1" dirty="0"/>
              <a:t> cursor </a:t>
            </a:r>
            <a:r>
              <a:rPr lang="en-US" sz="1700" dirty="0"/>
              <a:t>yang </a:t>
            </a:r>
            <a:r>
              <a:rPr lang="en-US" sz="1700" dirty="0" err="1"/>
              <a:t>tepat</a:t>
            </a:r>
            <a:r>
              <a:rPr lang="en-US" sz="1700" dirty="0"/>
              <a:t> (TAB / arrow-keys)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700" dirty="0" err="1" smtClean="0"/>
              <a:t>Memiliki</a:t>
            </a:r>
            <a:r>
              <a:rPr lang="en-US" sz="1700" dirty="0" smtClean="0"/>
              <a:t> </a:t>
            </a:r>
            <a:r>
              <a:rPr lang="en-US" sz="1700" b="1" dirty="0" err="1"/>
              <a:t>fasilitas</a:t>
            </a:r>
            <a:r>
              <a:rPr lang="en-US" sz="1700" b="1" dirty="0"/>
              <a:t> </a:t>
            </a:r>
            <a:r>
              <a:rPr lang="en-US" sz="1700" b="1" dirty="0" err="1"/>
              <a:t>koreksi</a:t>
            </a:r>
            <a:r>
              <a:rPr lang="en-US" sz="1700" dirty="0"/>
              <a:t> </a:t>
            </a:r>
            <a:r>
              <a:rPr lang="en-US" sz="1700" dirty="0" err="1"/>
              <a:t>jika</a:t>
            </a:r>
            <a:r>
              <a:rPr lang="en-US" sz="1700" dirty="0"/>
              <a:t> </a:t>
            </a:r>
            <a:r>
              <a:rPr lang="en-US" sz="1700" dirty="0" err="1"/>
              <a:t>ada</a:t>
            </a:r>
            <a:r>
              <a:rPr lang="en-US" sz="1700" dirty="0"/>
              <a:t> </a:t>
            </a:r>
            <a:r>
              <a:rPr lang="en-US" sz="1700" dirty="0" err="1"/>
              <a:t>kesalahan</a:t>
            </a:r>
            <a:r>
              <a:rPr lang="en-US" sz="1700" dirty="0"/>
              <a:t> </a:t>
            </a:r>
            <a:r>
              <a:rPr lang="en-US" sz="1700" dirty="0" err="1"/>
              <a:t>baik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karakter</a:t>
            </a:r>
            <a:r>
              <a:rPr lang="en-US" sz="1700" dirty="0"/>
              <a:t> </a:t>
            </a:r>
            <a:r>
              <a:rPr lang="en-US" sz="1700" dirty="0" err="1"/>
              <a:t>maupun</a:t>
            </a:r>
            <a:r>
              <a:rPr lang="en-US" sz="1700" dirty="0"/>
              <a:t> field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700" dirty="0" err="1" smtClean="0"/>
              <a:t>Memiliki</a:t>
            </a:r>
            <a:r>
              <a:rPr lang="en-US" sz="1700" dirty="0" smtClean="0"/>
              <a:t> </a:t>
            </a:r>
            <a:r>
              <a:rPr lang="en-US" sz="1700" b="1" dirty="0"/>
              <a:t>error-message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entry-value yang invalid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700" b="1" dirty="0" smtClean="0"/>
              <a:t>Field </a:t>
            </a:r>
            <a:r>
              <a:rPr lang="en-US" sz="1700" b="1" dirty="0"/>
              <a:t>optional</a:t>
            </a:r>
            <a:r>
              <a:rPr lang="en-US" sz="1700" dirty="0"/>
              <a:t> </a:t>
            </a:r>
            <a:r>
              <a:rPr lang="en-US" sz="1700" dirty="0" err="1"/>
              <a:t>jelas</a:t>
            </a:r>
            <a:r>
              <a:rPr lang="en-US" sz="1700" dirty="0"/>
              <a:t> </a:t>
            </a:r>
            <a:r>
              <a:rPr lang="en-US" sz="1700" dirty="0" err="1"/>
              <a:t>terlihat</a:t>
            </a:r>
            <a:r>
              <a:rPr lang="en-US" sz="1700" dirty="0"/>
              <a:t> (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tambahan</a:t>
            </a:r>
            <a:r>
              <a:rPr lang="en-US" sz="1700" dirty="0"/>
              <a:t> kata: ‘optional’)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700" b="1" dirty="0" err="1" smtClean="0"/>
              <a:t>Penjelasan</a:t>
            </a:r>
            <a:r>
              <a:rPr lang="en-US" sz="1700" b="1" dirty="0" smtClean="0"/>
              <a:t> </a:t>
            </a:r>
            <a:r>
              <a:rPr lang="en-US" sz="1700" dirty="0" err="1"/>
              <a:t>tentang</a:t>
            </a:r>
            <a:r>
              <a:rPr lang="en-US" sz="1700" dirty="0"/>
              <a:t> field (</a:t>
            </a:r>
            <a:r>
              <a:rPr lang="en-US" sz="1700" dirty="0" err="1"/>
              <a:t>dengan</a:t>
            </a:r>
            <a:r>
              <a:rPr lang="en-US" sz="1700" dirty="0"/>
              <a:t> micro-help </a:t>
            </a:r>
            <a:r>
              <a:rPr lang="en-US" sz="1700" dirty="0" err="1"/>
              <a:t>pada</a:t>
            </a:r>
            <a:r>
              <a:rPr lang="en-US" sz="1700" dirty="0"/>
              <a:t> </a:t>
            </a:r>
            <a:r>
              <a:rPr lang="en-US" sz="1700" dirty="0" err="1"/>
              <a:t>posisi</a:t>
            </a:r>
            <a:r>
              <a:rPr lang="en-US" sz="1700" dirty="0"/>
              <a:t> yang standard)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700" dirty="0" err="1" smtClean="0"/>
              <a:t>Tanda</a:t>
            </a:r>
            <a:r>
              <a:rPr lang="en-US" sz="1700" dirty="0" smtClean="0"/>
              <a:t> </a:t>
            </a:r>
            <a:r>
              <a:rPr lang="en-US" sz="1700" dirty="0" err="1"/>
              <a:t>selesai</a:t>
            </a:r>
            <a:r>
              <a:rPr lang="en-US" sz="1700" dirty="0"/>
              <a:t> entry</a:t>
            </a:r>
          </a:p>
        </p:txBody>
      </p:sp>
    </p:spTree>
    <p:extLst>
      <p:ext uri="{BB962C8B-B14F-4D97-AF65-F5344CB8AC3E}">
        <p14:creationId xmlns:p14="http://schemas.microsoft.com/office/powerpoint/2010/main" val="31512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Antarmuka Berbasis Ikon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443830"/>
            <a:ext cx="8319406" cy="4859675"/>
          </a:xfrm>
        </p:spPr>
        <p:txBody>
          <a:bodyPr>
            <a:normAutofit/>
          </a:bodyPr>
          <a:lstStyle/>
          <a:p>
            <a:pPr algn="just"/>
            <a:r>
              <a:rPr lang="id-ID" sz="3200" dirty="0"/>
              <a:t>Arti : </a:t>
            </a:r>
            <a:r>
              <a:rPr lang="id-ID" sz="3200" b="1" dirty="0"/>
              <a:t>Antarmuka</a:t>
            </a:r>
            <a:r>
              <a:rPr lang="id-ID" sz="3200" dirty="0"/>
              <a:t> sering </a:t>
            </a:r>
            <a:r>
              <a:rPr lang="id-ID" sz="3200" b="1" dirty="0"/>
              <a:t>memanfaatkan simbol-simbol </a:t>
            </a:r>
            <a:r>
              <a:rPr lang="id-ID" sz="3200" dirty="0"/>
              <a:t>dan </a:t>
            </a:r>
            <a:r>
              <a:rPr lang="id-ID" sz="3200" b="1" dirty="0"/>
              <a:t>tanda-tanda</a:t>
            </a:r>
            <a:r>
              <a:rPr lang="id-ID" sz="3200" dirty="0"/>
              <a:t> dari </a:t>
            </a:r>
            <a:r>
              <a:rPr lang="id-ID" sz="3200" b="1" dirty="0"/>
              <a:t>kehidupan kita </a:t>
            </a:r>
            <a:r>
              <a:rPr lang="id-ID" sz="3200" b="1" dirty="0" smtClean="0"/>
              <a:t>sehari-hari </a:t>
            </a:r>
            <a:r>
              <a:rPr lang="id-ID" sz="3200" dirty="0"/>
              <a:t>untuk memberitahukan </a:t>
            </a:r>
            <a:r>
              <a:rPr lang="id-ID" sz="3200" b="1" dirty="0"/>
              <a:t>pengguna</a:t>
            </a:r>
            <a:r>
              <a:rPr lang="id-ID" sz="3200" dirty="0"/>
              <a:t> akan </a:t>
            </a:r>
            <a:r>
              <a:rPr lang="id-ID" sz="3200" b="1" dirty="0"/>
              <a:t>kemampuan</a:t>
            </a:r>
            <a:r>
              <a:rPr lang="id-ID" sz="3200" dirty="0"/>
              <a:t> dan </a:t>
            </a:r>
            <a:r>
              <a:rPr lang="id-ID" sz="3200" b="1" dirty="0"/>
              <a:t>fasilitas</a:t>
            </a:r>
            <a:r>
              <a:rPr lang="id-ID" sz="3200" dirty="0"/>
              <a:t> yang dimiliki oleh suatu program aplikasi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21" y="4089968"/>
            <a:ext cx="7288866" cy="264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9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 Penjedelaan (</a:t>
            </a:r>
            <a:r>
              <a:rPr lang="id-ID" dirty="0" smtClean="0"/>
              <a:t>Windowing System)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 smtClean="0"/>
              <a:t>Sistem </a:t>
            </a:r>
            <a:r>
              <a:rPr lang="id-ID" sz="3600" b="1" dirty="0"/>
              <a:t>antarmuka</a:t>
            </a:r>
            <a:r>
              <a:rPr lang="id-ID" sz="3600" dirty="0"/>
              <a:t> yang memungkinkan </a:t>
            </a:r>
            <a:r>
              <a:rPr lang="id-ID" sz="3600" b="1" dirty="0"/>
              <a:t>pengguna</a:t>
            </a:r>
            <a:r>
              <a:rPr lang="id-ID" sz="3600" dirty="0"/>
              <a:t> untuk </a:t>
            </a:r>
            <a:r>
              <a:rPr lang="id-ID" sz="3600" b="1" dirty="0"/>
              <a:t>menampilkan</a:t>
            </a:r>
            <a:r>
              <a:rPr lang="id-ID" sz="3600" dirty="0"/>
              <a:t> berbagai </a:t>
            </a:r>
            <a:r>
              <a:rPr lang="id-ID" sz="3600" b="1" dirty="0"/>
              <a:t>informasi</a:t>
            </a:r>
            <a:r>
              <a:rPr lang="id-ID" sz="3600" dirty="0"/>
              <a:t> pada </a:t>
            </a:r>
            <a:r>
              <a:rPr lang="id-ID" sz="3600" b="1" dirty="0"/>
              <a:t>satu </a:t>
            </a:r>
            <a:r>
              <a:rPr lang="id-ID" sz="3600" dirty="0"/>
              <a:t>atau </a:t>
            </a:r>
            <a:r>
              <a:rPr lang="id-ID" sz="3600" b="1" dirty="0"/>
              <a:t>lebih jendela (window) </a:t>
            </a:r>
            <a:endParaRPr lang="id-ID" sz="3600" b="1" dirty="0" smtClean="0"/>
          </a:p>
          <a:p>
            <a:pPr algn="just"/>
            <a:r>
              <a:rPr lang="it-IT" sz="3600" dirty="0"/>
              <a:t>Informasi disini dapat berupa </a:t>
            </a:r>
            <a:r>
              <a:rPr lang="it-IT" sz="3600" b="1" dirty="0"/>
              <a:t>informasi tekstual </a:t>
            </a:r>
            <a:r>
              <a:rPr lang="it-IT" sz="3600" dirty="0"/>
              <a:t>maupun </a:t>
            </a:r>
            <a:r>
              <a:rPr lang="it-IT" sz="3600" b="1" dirty="0" smtClean="0"/>
              <a:t>grafis</a:t>
            </a:r>
            <a:endParaRPr lang="id-ID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68634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solidFill>
                  <a:srgbClr val="FF0000"/>
                </a:solidFill>
              </a:rPr>
              <a:t>3</a:t>
            </a:r>
            <a:r>
              <a:rPr lang="id-ID" b="1" dirty="0" smtClean="0">
                <a:solidFill>
                  <a:srgbClr val="FF0000"/>
                </a:solidFill>
              </a:rPr>
              <a:t>) Ragam Dialog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6401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 Dialog Berbasis Jendela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b="1" dirty="0" smtClean="0"/>
              <a:t>Lebih banyak </a:t>
            </a:r>
            <a:r>
              <a:rPr lang="id-ID" b="1" dirty="0"/>
              <a:t>informasi </a:t>
            </a:r>
            <a:r>
              <a:rPr lang="id-ID" dirty="0"/>
              <a:t>yang bisa </a:t>
            </a:r>
            <a:r>
              <a:rPr lang="id-ID" b="1" dirty="0" smtClean="0"/>
              <a:t>ditampilkan</a:t>
            </a:r>
            <a:r>
              <a:rPr lang="id-ID" dirty="0" smtClean="0"/>
              <a:t>.</a:t>
            </a:r>
          </a:p>
          <a:p>
            <a:pPr algn="just"/>
            <a:r>
              <a:rPr lang="id-ID" dirty="0" smtClean="0"/>
              <a:t>Kemungkinan </a:t>
            </a:r>
            <a:r>
              <a:rPr lang="id-ID" b="1" dirty="0" smtClean="0"/>
              <a:t>memasukkan</a:t>
            </a:r>
            <a:r>
              <a:rPr lang="id-ID" dirty="0" smtClean="0"/>
              <a:t> </a:t>
            </a:r>
            <a:r>
              <a:rPr lang="id-ID" dirty="0"/>
              <a:t>lebih dari </a:t>
            </a:r>
            <a:r>
              <a:rPr lang="id-ID" b="1" dirty="0"/>
              <a:t>sebuah sumber </a:t>
            </a:r>
            <a:r>
              <a:rPr lang="id-ID" b="1" dirty="0" smtClean="0"/>
              <a:t>informasi</a:t>
            </a:r>
            <a:r>
              <a:rPr lang="id-ID" dirty="0" smtClean="0"/>
              <a:t>,</a:t>
            </a:r>
          </a:p>
          <a:p>
            <a:pPr algn="just"/>
            <a:r>
              <a:rPr lang="id-ID" b="1" dirty="0" smtClean="0"/>
              <a:t>Mengkombinasikan</a:t>
            </a:r>
            <a:r>
              <a:rPr lang="id-ID" dirty="0" smtClean="0"/>
              <a:t> sejumlah </a:t>
            </a:r>
            <a:r>
              <a:rPr lang="id-ID" b="1" dirty="0"/>
              <a:t>sumber informasi </a:t>
            </a:r>
            <a:r>
              <a:rPr lang="id-ID" dirty="0"/>
              <a:t>yang </a:t>
            </a:r>
            <a:r>
              <a:rPr lang="id-ID" b="1" dirty="0"/>
              <a:t>berbeda</a:t>
            </a:r>
            <a:r>
              <a:rPr lang="id-ID" dirty="0" smtClean="0"/>
              <a:t>,</a:t>
            </a:r>
          </a:p>
          <a:p>
            <a:pPr algn="just"/>
            <a:r>
              <a:rPr lang="id-ID" b="1" dirty="0"/>
              <a:t>Pengendalian secara bebas </a:t>
            </a:r>
            <a:r>
              <a:rPr lang="id-ID" dirty="0"/>
              <a:t>dari setiap </a:t>
            </a:r>
            <a:r>
              <a:rPr lang="id-ID" b="1" dirty="0"/>
              <a:t>program</a:t>
            </a:r>
            <a:r>
              <a:rPr lang="id-ID" dirty="0"/>
              <a:t> yang </a:t>
            </a:r>
            <a:r>
              <a:rPr lang="id-ID" b="1" dirty="0"/>
              <a:t>ada</a:t>
            </a:r>
            <a:r>
              <a:rPr lang="id-ID" dirty="0"/>
              <a:t>, </a:t>
            </a:r>
            <a:endParaRPr lang="id-ID" dirty="0" smtClean="0"/>
          </a:p>
          <a:p>
            <a:pPr algn="just"/>
            <a:r>
              <a:rPr lang="id-ID" dirty="0" smtClean="0"/>
              <a:t>Sebagai </a:t>
            </a:r>
            <a:r>
              <a:rPr lang="id-ID" b="1" dirty="0"/>
              <a:t>saran</a:t>
            </a:r>
            <a:r>
              <a:rPr lang="id-ID" dirty="0"/>
              <a:t> untuk </a:t>
            </a:r>
            <a:r>
              <a:rPr lang="id-ID" b="1" dirty="0"/>
              <a:t>mengingatkan</a:t>
            </a:r>
            <a:r>
              <a:rPr lang="id-ID" dirty="0"/>
              <a:t>, bisa digunakan sebagai </a:t>
            </a:r>
            <a:r>
              <a:rPr lang="id-ID" b="1" dirty="0"/>
              <a:t>sarana</a:t>
            </a:r>
            <a:r>
              <a:rPr lang="id-ID" dirty="0"/>
              <a:t> untuk </a:t>
            </a:r>
            <a:r>
              <a:rPr lang="id-ID" b="1" dirty="0"/>
              <a:t>penyajian berganda</a:t>
            </a:r>
            <a:r>
              <a:rPr lang="id-ID" dirty="0"/>
              <a:t>, dan </a:t>
            </a:r>
            <a:endParaRPr lang="id-ID" dirty="0" smtClean="0"/>
          </a:p>
          <a:p>
            <a:pPr algn="just"/>
            <a:r>
              <a:rPr lang="id-ID" dirty="0" smtClean="0"/>
              <a:t>Sebagai </a:t>
            </a:r>
            <a:r>
              <a:rPr lang="id-ID" b="1" dirty="0"/>
              <a:t>command context/ active form</a:t>
            </a:r>
          </a:p>
        </p:txBody>
      </p:sp>
    </p:spTree>
    <p:extLst>
      <p:ext uri="{BB962C8B-B14F-4D97-AF65-F5344CB8AC3E}">
        <p14:creationId xmlns:p14="http://schemas.microsoft.com/office/powerpoint/2010/main" val="44484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Jenis-jenis </a:t>
            </a:r>
            <a:r>
              <a:rPr lang="id-ID" dirty="0"/>
              <a:t>Windowing System </a:t>
            </a:r>
            <a:r>
              <a:rPr lang="id-ID" dirty="0" smtClean="0"/>
              <a:t>: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4988" lvl="1" indent="-522288" algn="just"/>
            <a:r>
              <a:rPr lang="id-ID" sz="3600" b="1" dirty="0" smtClean="0"/>
              <a:t>Jendela </a:t>
            </a:r>
            <a:r>
              <a:rPr lang="id-ID" sz="3600" b="1" dirty="0"/>
              <a:t>TTY </a:t>
            </a:r>
          </a:p>
          <a:p>
            <a:pPr marL="534988" lvl="1" indent="-522288" algn="just"/>
            <a:r>
              <a:rPr lang="id-ID" sz="3600" b="1" dirty="0"/>
              <a:t>Time-Multiplexed Windows </a:t>
            </a:r>
          </a:p>
          <a:p>
            <a:pPr marL="534988" lvl="1" indent="-522288" algn="just"/>
            <a:r>
              <a:rPr lang="id-ID" sz="3600" b="1" dirty="0"/>
              <a:t>Space multiplex window</a:t>
            </a:r>
          </a:p>
          <a:p>
            <a:pPr marL="534988" lvl="1" indent="-522288" algn="just"/>
            <a:r>
              <a:rPr lang="id-ID" sz="3600" b="1" dirty="0"/>
              <a:t>Non </a:t>
            </a:r>
            <a:r>
              <a:rPr lang="id-ID" sz="3600" b="1" dirty="0" smtClean="0"/>
              <a:t>Homogen</a:t>
            </a:r>
            <a:endParaRPr lang="id-ID" sz="3600" b="1" dirty="0"/>
          </a:p>
        </p:txBody>
      </p:sp>
    </p:spTree>
    <p:extLst>
      <p:ext uri="{BB962C8B-B14F-4D97-AF65-F5344CB8AC3E}">
        <p14:creationId xmlns:p14="http://schemas.microsoft.com/office/powerpoint/2010/main" val="133220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Jendela TTY (TeleTYpe/TeleTYpewriter)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id-ID" b="1" dirty="0" smtClean="0"/>
              <a:t>Jendela </a:t>
            </a:r>
            <a:r>
              <a:rPr lang="id-ID" b="1" dirty="0"/>
              <a:t>TTY</a:t>
            </a:r>
            <a:r>
              <a:rPr lang="id-ID" dirty="0"/>
              <a:t> merupakan jenis jendela yang </a:t>
            </a:r>
            <a:r>
              <a:rPr lang="id-ID" b="1" dirty="0"/>
              <a:t>paling sederhana</a:t>
            </a:r>
            <a:r>
              <a:rPr lang="id-ID" dirty="0"/>
              <a:t>. </a:t>
            </a:r>
            <a:endParaRPr lang="id-ID" dirty="0" smtClean="0"/>
          </a:p>
          <a:p>
            <a:pPr algn="just"/>
            <a:r>
              <a:rPr lang="id-ID" b="1" dirty="0" smtClean="0"/>
              <a:t>Secara </a:t>
            </a:r>
            <a:r>
              <a:rPr lang="id-ID" b="1" dirty="0"/>
              <a:t>sekilas jenis jendela </a:t>
            </a:r>
            <a:r>
              <a:rPr lang="id-ID" dirty="0"/>
              <a:t>ini mirip dengan </a:t>
            </a:r>
            <a:r>
              <a:rPr lang="id-ID" b="1" dirty="0"/>
              <a:t>tampilan</a:t>
            </a:r>
            <a:r>
              <a:rPr lang="id-ID" dirty="0"/>
              <a:t> </a:t>
            </a:r>
            <a:r>
              <a:rPr lang="id-ID" b="1" dirty="0"/>
              <a:t>apa adanya </a:t>
            </a:r>
            <a:r>
              <a:rPr lang="id-ID" dirty="0"/>
              <a:t>karena </a:t>
            </a:r>
            <a:r>
              <a:rPr lang="id-ID" b="1" dirty="0"/>
              <a:t>jendela TTY </a:t>
            </a:r>
            <a:r>
              <a:rPr lang="id-ID" dirty="0"/>
              <a:t>hanya </a:t>
            </a:r>
            <a:r>
              <a:rPr lang="id-ID" b="1" dirty="0"/>
              <a:t>terdiri atas </a:t>
            </a:r>
            <a:r>
              <a:rPr lang="id-ID" dirty="0"/>
              <a:t>sebuah </a:t>
            </a:r>
            <a:r>
              <a:rPr lang="id-ID" b="1" dirty="0"/>
              <a:t>jendela </a:t>
            </a:r>
            <a:r>
              <a:rPr lang="id-ID" dirty="0"/>
              <a:t>yang mempunyai </a:t>
            </a:r>
            <a:r>
              <a:rPr lang="id-ID" b="1" dirty="0"/>
              <a:t>fasilitas pemindahan halaman (scrolling) secara otomatis </a:t>
            </a:r>
            <a:r>
              <a:rPr lang="id-ID" dirty="0"/>
              <a:t>pada </a:t>
            </a:r>
            <a:r>
              <a:rPr lang="id-ID" b="1" dirty="0"/>
              <a:t>satu </a:t>
            </a:r>
            <a:r>
              <a:rPr lang="id-ID" b="1" dirty="0" smtClean="0"/>
              <a:t>arah</a:t>
            </a:r>
          </a:p>
          <a:p>
            <a:pPr algn="just"/>
            <a:r>
              <a:rPr lang="id-ID" b="1" dirty="0"/>
              <a:t>Dalam jendela ini</a:t>
            </a:r>
            <a:r>
              <a:rPr lang="id-ID" dirty="0"/>
              <a:t>, </a:t>
            </a:r>
            <a:r>
              <a:rPr lang="id-ID" b="1" dirty="0"/>
              <a:t>pengguna mengetikkan perintah </a:t>
            </a:r>
            <a:r>
              <a:rPr lang="id-ID" dirty="0"/>
              <a:t>pada </a:t>
            </a:r>
            <a:r>
              <a:rPr lang="id-ID" b="1" dirty="0"/>
              <a:t>bagian bawah layar tampilan</a:t>
            </a:r>
            <a:r>
              <a:rPr lang="id-ID" dirty="0"/>
              <a:t>, dan </a:t>
            </a:r>
            <a:r>
              <a:rPr lang="id-ID" b="1" dirty="0"/>
              <a:t>komputer</a:t>
            </a:r>
            <a:r>
              <a:rPr lang="id-ID" dirty="0"/>
              <a:t> akan </a:t>
            </a:r>
            <a:r>
              <a:rPr lang="id-ID" b="1" dirty="0"/>
              <a:t>memberikan tanggapan</a:t>
            </a:r>
            <a:r>
              <a:rPr lang="id-ID" dirty="0"/>
              <a:t> yang juga ditunjukkan pada </a:t>
            </a:r>
            <a:r>
              <a:rPr lang="id-ID" b="1" dirty="0"/>
              <a:t>bagian bawah </a:t>
            </a:r>
            <a:r>
              <a:rPr lang="id-ID" dirty="0"/>
              <a:t>dari layar tampilan tersebut. </a:t>
            </a:r>
            <a:endParaRPr lang="id-ID" dirty="0" smtClean="0"/>
          </a:p>
          <a:p>
            <a:pPr algn="just"/>
            <a:r>
              <a:rPr lang="id-ID" b="1" dirty="0"/>
              <a:t>Ciri utama</a:t>
            </a:r>
            <a:r>
              <a:rPr lang="id-ID" dirty="0"/>
              <a:t> dari jendela </a:t>
            </a:r>
            <a:r>
              <a:rPr lang="id-ID" b="1" dirty="0"/>
              <a:t>jenis TTY </a:t>
            </a:r>
            <a:r>
              <a:rPr lang="id-ID" dirty="0"/>
              <a:t>adalah </a:t>
            </a:r>
            <a:r>
              <a:rPr lang="id-ID" b="1" dirty="0"/>
              <a:t>ketika kursor </a:t>
            </a:r>
            <a:r>
              <a:rPr lang="id-ID" dirty="0"/>
              <a:t>sudah </a:t>
            </a:r>
            <a:r>
              <a:rPr lang="id-ID" b="1" dirty="0"/>
              <a:t>berada </a:t>
            </a:r>
            <a:r>
              <a:rPr lang="id-ID" dirty="0"/>
              <a:t>pada </a:t>
            </a:r>
            <a:r>
              <a:rPr lang="id-ID" b="1" dirty="0"/>
              <a:t>suatu baris</a:t>
            </a:r>
            <a:r>
              <a:rPr lang="id-ID" dirty="0"/>
              <a:t>, maka </a:t>
            </a:r>
            <a:r>
              <a:rPr lang="id-ID" b="1" dirty="0"/>
              <a:t>kursor</a:t>
            </a:r>
            <a:r>
              <a:rPr lang="id-ID" dirty="0"/>
              <a:t> itu tidak dapat </a:t>
            </a:r>
            <a:r>
              <a:rPr lang="id-ID" b="1" dirty="0"/>
              <a:t>dipindah ke baris </a:t>
            </a:r>
            <a:r>
              <a:rPr lang="id-ID" dirty="0"/>
              <a:t>sebelumnya atau </a:t>
            </a:r>
            <a:r>
              <a:rPr lang="id-ID" b="1" dirty="0"/>
              <a:t>di atasnya </a:t>
            </a:r>
            <a:r>
              <a:rPr lang="id-ID" dirty="0"/>
              <a:t>(dengan </a:t>
            </a:r>
            <a:r>
              <a:rPr lang="id-ID" b="1" dirty="0"/>
              <a:t>menganggap</a:t>
            </a:r>
            <a:r>
              <a:rPr lang="id-ID" dirty="0"/>
              <a:t> bahwa arah pemindahan </a:t>
            </a:r>
            <a:r>
              <a:rPr lang="id-ID" b="1" dirty="0"/>
              <a:t>halaman</a:t>
            </a:r>
            <a:r>
              <a:rPr lang="id-ID" dirty="0"/>
              <a:t> adalah </a:t>
            </a:r>
            <a:r>
              <a:rPr lang="id-ID" b="1" dirty="0"/>
              <a:t>ke bawah).</a:t>
            </a:r>
            <a:r>
              <a:rPr lang="id-ID" dirty="0"/>
              <a:t> </a:t>
            </a:r>
          </a:p>
          <a:p>
            <a:pPr algn="just"/>
            <a:r>
              <a:rPr lang="id-ID" b="1" dirty="0" smtClean="0"/>
              <a:t>Contoh</a:t>
            </a:r>
            <a:r>
              <a:rPr lang="id-ID" dirty="0" smtClean="0"/>
              <a:t> </a:t>
            </a:r>
            <a:r>
              <a:rPr lang="id-ID" dirty="0"/>
              <a:t>sederhana dari </a:t>
            </a:r>
            <a:r>
              <a:rPr lang="id-ID" b="1" dirty="0"/>
              <a:t>jendela TTY </a:t>
            </a:r>
            <a:r>
              <a:rPr lang="id-ID" dirty="0"/>
              <a:t>adalah </a:t>
            </a:r>
            <a:r>
              <a:rPr lang="id-ID" b="1" dirty="0">
                <a:solidFill>
                  <a:srgbClr val="FF0000"/>
                </a:solidFill>
              </a:rPr>
              <a:t>jendela (tampilan) </a:t>
            </a:r>
            <a:r>
              <a:rPr lang="id-ID" dirty="0"/>
              <a:t>pada saat Anda berada pada </a:t>
            </a:r>
            <a:r>
              <a:rPr lang="id-ID" b="1" dirty="0">
                <a:solidFill>
                  <a:srgbClr val="FF0000"/>
                </a:solidFill>
              </a:rPr>
              <a:t>dot prompt</a:t>
            </a:r>
            <a:r>
              <a:rPr lang="id-ID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5273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Time-Multiplexed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200" dirty="0"/>
              <a:t>Pemikiran yang </a:t>
            </a:r>
            <a:r>
              <a:rPr lang="id-ID" sz="3200" b="1" dirty="0"/>
              <a:t>mendasari</a:t>
            </a:r>
            <a:r>
              <a:rPr lang="id-ID" sz="3200" dirty="0"/>
              <a:t> digunakannya istilah </a:t>
            </a:r>
            <a:r>
              <a:rPr lang="id-ID" sz="3200" b="1" dirty="0"/>
              <a:t>time-multiplexed windows </a:t>
            </a:r>
            <a:r>
              <a:rPr lang="id-ID" sz="3200" dirty="0"/>
              <a:t>adalah bahwa </a:t>
            </a:r>
            <a:r>
              <a:rPr lang="id-ID" sz="3200" b="1" dirty="0"/>
              <a:t>layar tampilan </a:t>
            </a:r>
            <a:r>
              <a:rPr lang="id-ID" sz="3200" dirty="0"/>
              <a:t>merupakan </a:t>
            </a:r>
            <a:r>
              <a:rPr lang="id-ID" sz="3200" b="1" dirty="0"/>
              <a:t>sumber daya</a:t>
            </a:r>
            <a:r>
              <a:rPr lang="id-ID" sz="3200" dirty="0"/>
              <a:t> yang bisa digunakan </a:t>
            </a:r>
            <a:r>
              <a:rPr lang="id-ID" sz="3200" b="1" dirty="0"/>
              <a:t>secara bergantian </a:t>
            </a:r>
            <a:r>
              <a:rPr lang="id-ID" sz="3200" dirty="0"/>
              <a:t>oleh </a:t>
            </a:r>
            <a:r>
              <a:rPr lang="id-ID" sz="3200" b="1" dirty="0"/>
              <a:t>sejumlah jendela </a:t>
            </a:r>
            <a:r>
              <a:rPr lang="id-ID" sz="3200" dirty="0"/>
              <a:t>pada waktu yang </a:t>
            </a:r>
            <a:r>
              <a:rPr lang="id-ID" sz="3200" b="1" dirty="0"/>
              <a:t>berlainan</a:t>
            </a:r>
            <a:r>
              <a:rPr lang="id-ID" sz="3200" dirty="0" smtClean="0"/>
              <a:t>.</a:t>
            </a:r>
          </a:p>
          <a:p>
            <a:pPr algn="just"/>
            <a:r>
              <a:rPr lang="id-ID" sz="3200" b="1" dirty="0" smtClean="0"/>
              <a:t>Jenis </a:t>
            </a:r>
            <a:r>
              <a:rPr lang="id-ID" sz="3200" b="1" dirty="0"/>
              <a:t>jendela </a:t>
            </a:r>
            <a:r>
              <a:rPr lang="id-ID" sz="3200" dirty="0"/>
              <a:t>ini banyak </a:t>
            </a:r>
            <a:r>
              <a:rPr lang="id-ID" sz="3200" b="1" dirty="0"/>
              <a:t>diterapkan</a:t>
            </a:r>
            <a:r>
              <a:rPr lang="id-ID" sz="3200" dirty="0"/>
              <a:t> pada </a:t>
            </a:r>
            <a:r>
              <a:rPr lang="id-ID" sz="3200" b="1" dirty="0">
                <a:solidFill>
                  <a:srgbClr val="FF0000"/>
                </a:solidFill>
              </a:rPr>
              <a:t>editor teks </a:t>
            </a:r>
          </a:p>
        </p:txBody>
      </p:sp>
    </p:spTree>
    <p:extLst>
      <p:ext uri="{BB962C8B-B14F-4D97-AF65-F5344CB8AC3E}">
        <p14:creationId xmlns:p14="http://schemas.microsoft.com/office/powerpoint/2010/main" val="114863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teemitimages.com/640x0/https:/cdn.steemitimages.com/DQmcRxgPQuxfAvHUtqZrUedgpU6BjrLN25SDXmfahWC2Yta/imag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8E8E8"/>
              </a:clrFrom>
              <a:clrTo>
                <a:srgbClr val="E8E8E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988" y="0"/>
            <a:ext cx="2918012" cy="188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Space-Multiplexed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227" y="1883030"/>
            <a:ext cx="8319406" cy="485967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id-ID" b="1" dirty="0" smtClean="0"/>
              <a:t>Lebar </a:t>
            </a:r>
            <a:r>
              <a:rPr lang="id-ID" b="1" dirty="0"/>
              <a:t>layar dibagi-bagi</a:t>
            </a:r>
            <a:r>
              <a:rPr lang="id-ID" dirty="0"/>
              <a:t> menjadi </a:t>
            </a:r>
            <a:r>
              <a:rPr lang="id-ID" b="1" dirty="0"/>
              <a:t>beberapa jendela </a:t>
            </a:r>
            <a:r>
              <a:rPr lang="id-ID" dirty="0"/>
              <a:t>dengan </a:t>
            </a:r>
            <a:r>
              <a:rPr lang="id-ID" b="1" dirty="0"/>
              <a:t>ukuran yang bervariasi</a:t>
            </a:r>
            <a:r>
              <a:rPr lang="id-ID" dirty="0"/>
              <a:t>, dan </a:t>
            </a:r>
            <a:r>
              <a:rPr lang="id-ID" b="1" dirty="0"/>
              <a:t>jenis jendelanya </a:t>
            </a:r>
            <a:r>
              <a:rPr lang="id-ID" dirty="0"/>
              <a:t>dapat ditentukan </a:t>
            </a:r>
            <a:r>
              <a:rPr lang="id-ID" b="1" dirty="0"/>
              <a:t>berdasakan ketergantungan </a:t>
            </a:r>
            <a:r>
              <a:rPr lang="id-ID" dirty="0"/>
              <a:t>antara </a:t>
            </a:r>
            <a:r>
              <a:rPr lang="id-ID" b="1" dirty="0"/>
              <a:t>satu bisa diletakkan “di atas” jendela yang lain</a:t>
            </a:r>
            <a:r>
              <a:rPr lang="id-ID" dirty="0"/>
              <a:t>, dan apakah </a:t>
            </a:r>
            <a:r>
              <a:rPr lang="id-ID" b="1" dirty="0"/>
              <a:t>masing-masing jendela</a:t>
            </a:r>
            <a:r>
              <a:rPr lang="id-ID" dirty="0"/>
              <a:t> bisa </a:t>
            </a:r>
            <a:r>
              <a:rPr lang="id-ID" b="1" dirty="0"/>
              <a:t>diubah </a:t>
            </a:r>
            <a:r>
              <a:rPr lang="id-ID" b="1" dirty="0" smtClean="0"/>
              <a:t>ukurannya</a:t>
            </a:r>
          </a:p>
          <a:p>
            <a:pPr algn="just"/>
            <a:r>
              <a:rPr lang="id-ID" dirty="0"/>
              <a:t>Jenis-jenis jendela yang tergolong dalam kelompok ini adalah </a:t>
            </a:r>
            <a:r>
              <a:rPr lang="id-ID" b="1" dirty="0"/>
              <a:t>jendela satu dimensi</a:t>
            </a:r>
            <a:r>
              <a:rPr lang="id-ID" dirty="0"/>
              <a:t>, jendela dua dimensi, dan jendela dua setengah dimensi. </a:t>
            </a:r>
            <a:endParaRPr lang="id-ID" dirty="0" smtClean="0"/>
          </a:p>
          <a:p>
            <a:pPr algn="just"/>
            <a:r>
              <a:rPr lang="id-ID" dirty="0" smtClean="0"/>
              <a:t>Jendela </a:t>
            </a:r>
            <a:r>
              <a:rPr lang="id-ID" dirty="0"/>
              <a:t>satu dimensi adalah jenis jendela dimana layar dapat dibagi menjadi beberapa secara vertikal atau horisontal yang masing-masing bagian dapat diubah </a:t>
            </a:r>
            <a:r>
              <a:rPr lang="id-ID" dirty="0" smtClean="0"/>
              <a:t>ukurannya</a:t>
            </a:r>
          </a:p>
          <a:p>
            <a:pPr algn="just"/>
            <a:r>
              <a:rPr lang="id-ID" b="1" dirty="0"/>
              <a:t>Contoh sistem </a:t>
            </a:r>
            <a:r>
              <a:rPr lang="id-ID" dirty="0"/>
              <a:t>jendela yang termasuk dalam kategori ini </a:t>
            </a:r>
            <a:endParaRPr lang="id-ID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b="1" dirty="0" smtClean="0"/>
              <a:t>sistem </a:t>
            </a:r>
            <a:r>
              <a:rPr lang="id-ID" b="1" dirty="0"/>
              <a:t>jendela pada perangkat lunak Bravo</a:t>
            </a:r>
            <a:r>
              <a:rPr lang="id-ID" dirty="0"/>
              <a:t>, </a:t>
            </a:r>
            <a:endParaRPr lang="id-ID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Pengolah </a:t>
            </a:r>
            <a:r>
              <a:rPr lang="id-ID" b="1" dirty="0"/>
              <a:t>kataWord Perfect versi DOS </a:t>
            </a:r>
            <a:r>
              <a:rPr lang="id-ID" dirty="0" smtClean="0"/>
              <a:t>misalnya Word </a:t>
            </a:r>
            <a:r>
              <a:rPr lang="id-ID" dirty="0"/>
              <a:t>Perfect versi 5.0 atau </a:t>
            </a:r>
            <a:r>
              <a:rPr lang="id-ID" dirty="0" smtClean="0"/>
              <a:t>5.1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d-ID" dirty="0" smtClean="0"/>
              <a:t>Lotus </a:t>
            </a:r>
            <a:r>
              <a:rPr lang="id-ID" dirty="0"/>
              <a:t>123 versi DOS pula.</a:t>
            </a:r>
          </a:p>
        </p:txBody>
      </p:sp>
    </p:spTree>
    <p:extLst>
      <p:ext uri="{BB962C8B-B14F-4D97-AF65-F5344CB8AC3E}">
        <p14:creationId xmlns:p14="http://schemas.microsoft.com/office/powerpoint/2010/main" val="334923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Space-Multiplexed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id-ID" dirty="0" smtClean="0"/>
              <a:t>Jendela </a:t>
            </a:r>
            <a:r>
              <a:rPr lang="id-ID" dirty="0"/>
              <a:t>dua dimensi, </a:t>
            </a:r>
            <a:r>
              <a:rPr lang="id-ID" b="1" dirty="0"/>
              <a:t>lebar layar dapat</a:t>
            </a:r>
            <a:r>
              <a:rPr lang="id-ID" dirty="0"/>
              <a:t> </a:t>
            </a:r>
            <a:r>
              <a:rPr lang="id-ID" b="1" dirty="0"/>
              <a:t>dibagi</a:t>
            </a:r>
            <a:r>
              <a:rPr lang="id-ID" dirty="0"/>
              <a:t> menjadi </a:t>
            </a:r>
            <a:r>
              <a:rPr lang="id-ID" b="1" dirty="0"/>
              <a:t>beberapa jendela </a:t>
            </a:r>
            <a:r>
              <a:rPr lang="id-ID" dirty="0"/>
              <a:t>baik </a:t>
            </a:r>
            <a:r>
              <a:rPr lang="id-ID" b="1" dirty="0" smtClean="0"/>
              <a:t>arah </a:t>
            </a:r>
            <a:r>
              <a:rPr lang="id-ID" b="1" dirty="0"/>
              <a:t>vertikal </a:t>
            </a:r>
            <a:r>
              <a:rPr lang="id-ID" b="1" dirty="0" smtClean="0"/>
              <a:t>horisontal</a:t>
            </a:r>
            <a:r>
              <a:rPr lang="id-ID" dirty="0"/>
              <a:t>, sehingga </a:t>
            </a:r>
            <a:r>
              <a:rPr lang="id-ID" b="1" dirty="0"/>
              <a:t>seolah-olah</a:t>
            </a:r>
            <a:r>
              <a:rPr lang="id-ID" dirty="0"/>
              <a:t> </a:t>
            </a:r>
            <a:r>
              <a:rPr lang="id-ID" b="1" dirty="0"/>
              <a:t>membentuk tabel </a:t>
            </a:r>
            <a:r>
              <a:rPr lang="id-ID" dirty="0"/>
              <a:t>dari beberapa buah </a:t>
            </a:r>
            <a:r>
              <a:rPr lang="id-ID" b="1" dirty="0"/>
              <a:t>jendela</a:t>
            </a:r>
            <a:r>
              <a:rPr lang="id-ID" dirty="0"/>
              <a:t>. </a:t>
            </a:r>
            <a:endParaRPr lang="id-ID" dirty="0" smtClean="0"/>
          </a:p>
          <a:p>
            <a:pPr algn="just"/>
            <a:r>
              <a:rPr lang="id-ID" b="1" dirty="0" smtClean="0"/>
              <a:t>Meskipun</a:t>
            </a:r>
            <a:r>
              <a:rPr lang="id-ID" dirty="0" smtClean="0"/>
              <a:t> </a:t>
            </a:r>
            <a:r>
              <a:rPr lang="id-ID" b="1" dirty="0"/>
              <a:t>layar</a:t>
            </a:r>
            <a:r>
              <a:rPr lang="id-ID" dirty="0"/>
              <a:t> bisa </a:t>
            </a:r>
            <a:r>
              <a:rPr lang="id-ID" b="1" dirty="0"/>
              <a:t>dibagi-bagi</a:t>
            </a:r>
            <a:r>
              <a:rPr lang="id-ID" dirty="0"/>
              <a:t> ke </a:t>
            </a:r>
            <a:r>
              <a:rPr lang="id-ID" b="1" dirty="0"/>
              <a:t>arah vertikal </a:t>
            </a:r>
            <a:r>
              <a:rPr lang="id-ID" dirty="0"/>
              <a:t>maupun </a:t>
            </a:r>
            <a:r>
              <a:rPr lang="id-ID" b="1" dirty="0"/>
              <a:t>horisontal</a:t>
            </a:r>
            <a:r>
              <a:rPr lang="id-ID" dirty="0"/>
              <a:t>, tetapi </a:t>
            </a:r>
            <a:r>
              <a:rPr lang="id-ID" b="1" dirty="0"/>
              <a:t>antara satu jendela </a:t>
            </a:r>
            <a:r>
              <a:rPr lang="id-ID" dirty="0"/>
              <a:t>dengan jendela </a:t>
            </a:r>
            <a:r>
              <a:rPr lang="id-ID" dirty="0" smtClean="0"/>
              <a:t>yang </a:t>
            </a:r>
            <a:r>
              <a:rPr lang="id-ID" dirty="0"/>
              <a:t>lain </a:t>
            </a:r>
            <a:r>
              <a:rPr lang="id-ID" b="1" dirty="0"/>
              <a:t>tidak dapat saling </a:t>
            </a:r>
            <a:r>
              <a:rPr lang="id-ID" b="1" dirty="0" smtClean="0"/>
              <a:t>tumpang tindih</a:t>
            </a:r>
            <a:endParaRPr lang="id-ID" b="1" dirty="0" smtClean="0"/>
          </a:p>
          <a:p>
            <a:pPr algn="just"/>
            <a:r>
              <a:rPr lang="id-ID" b="1" dirty="0"/>
              <a:t>Jendela dua setengah dimensi </a:t>
            </a:r>
            <a:r>
              <a:rPr lang="id-ID" dirty="0"/>
              <a:t>pada </a:t>
            </a:r>
            <a:r>
              <a:rPr lang="id-ID" b="1" dirty="0"/>
              <a:t>prinsipnya sama </a:t>
            </a:r>
            <a:r>
              <a:rPr lang="id-ID" dirty="0"/>
              <a:t>dengan jendela </a:t>
            </a:r>
            <a:r>
              <a:rPr lang="id-ID" b="1" dirty="0"/>
              <a:t>dua dimensi</a:t>
            </a:r>
            <a:r>
              <a:rPr lang="id-ID" dirty="0"/>
              <a:t>, tetapi mempunyai </a:t>
            </a:r>
            <a:r>
              <a:rPr lang="id-ID" b="1" dirty="0"/>
              <a:t>kelebihan</a:t>
            </a:r>
            <a:r>
              <a:rPr lang="id-ID" dirty="0"/>
              <a:t> bahwa </a:t>
            </a:r>
            <a:r>
              <a:rPr lang="id-ID" b="1" dirty="0"/>
              <a:t>jendela </a:t>
            </a:r>
            <a:r>
              <a:rPr lang="id-ID" dirty="0"/>
              <a:t>yang ada bisa </a:t>
            </a:r>
            <a:r>
              <a:rPr lang="id-ID" b="1" dirty="0"/>
              <a:t>saling tumpang tindih </a:t>
            </a:r>
            <a:r>
              <a:rPr lang="id-ID" dirty="0"/>
              <a:t>dengan </a:t>
            </a:r>
            <a:r>
              <a:rPr lang="id-ID" b="1" dirty="0"/>
              <a:t>tidak mengganggu informasi </a:t>
            </a:r>
            <a:r>
              <a:rPr lang="id-ID" dirty="0"/>
              <a:t>yang ada pada jendela yang lain</a:t>
            </a:r>
            <a:r>
              <a:rPr lang="id-ID" dirty="0" smtClean="0"/>
              <a:t>.</a:t>
            </a:r>
          </a:p>
          <a:p>
            <a:pPr algn="just"/>
            <a:r>
              <a:rPr lang="id-ID" b="1" dirty="0"/>
              <a:t>Jenis jendela</a:t>
            </a:r>
            <a:r>
              <a:rPr lang="id-ID" dirty="0"/>
              <a:t> ini merupakan </a:t>
            </a:r>
            <a:r>
              <a:rPr lang="id-ID" b="1" dirty="0"/>
              <a:t>jenis jendela </a:t>
            </a:r>
            <a:r>
              <a:rPr lang="id-ID" dirty="0"/>
              <a:t>yang saat ini </a:t>
            </a:r>
            <a:r>
              <a:rPr lang="id-ID" b="1" dirty="0"/>
              <a:t>paling banyak</a:t>
            </a:r>
            <a:r>
              <a:rPr lang="id-ID" dirty="0"/>
              <a:t> dijumpai di </a:t>
            </a:r>
            <a:r>
              <a:rPr lang="id-ID" b="1" dirty="0"/>
              <a:t>pasaran perangkat lunak</a:t>
            </a:r>
            <a:r>
              <a:rPr lang="id-ID" dirty="0"/>
              <a:t>, karena banyak diterapkan pada berbagai </a:t>
            </a:r>
            <a:r>
              <a:rPr lang="id-ID" b="1" dirty="0"/>
              <a:t>programprogram aplikasi</a:t>
            </a:r>
          </a:p>
        </p:txBody>
      </p:sp>
    </p:spTree>
    <p:extLst>
      <p:ext uri="{BB962C8B-B14F-4D97-AF65-F5344CB8AC3E}">
        <p14:creationId xmlns:p14="http://schemas.microsoft.com/office/powerpoint/2010/main" val="70918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Jendela Non Homogen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941768"/>
            <a:ext cx="8667749" cy="4509653"/>
          </a:xfrm>
        </p:spPr>
        <p:txBody>
          <a:bodyPr>
            <a:noAutofit/>
          </a:bodyPr>
          <a:lstStyle/>
          <a:p>
            <a:pPr algn="just"/>
            <a:r>
              <a:rPr lang="id-ID" sz="3200" dirty="0" smtClean="0"/>
              <a:t>Jendela </a:t>
            </a:r>
            <a:r>
              <a:rPr lang="id-ID" sz="3200" dirty="0"/>
              <a:t>non homogen adalah </a:t>
            </a:r>
            <a:r>
              <a:rPr lang="id-ID" sz="3200" b="1" dirty="0"/>
              <a:t>jenis jendela </a:t>
            </a:r>
            <a:r>
              <a:rPr lang="id-ID" sz="3200" dirty="0"/>
              <a:t>yang </a:t>
            </a:r>
            <a:r>
              <a:rPr lang="id-ID" sz="3200" b="1" dirty="0"/>
              <a:t>tidak dapat dikelompokkan </a:t>
            </a:r>
            <a:r>
              <a:rPr lang="id-ID" sz="3200" dirty="0"/>
              <a:t>pada jenis jendela diatas. </a:t>
            </a:r>
            <a:endParaRPr lang="id-ID" sz="3200" dirty="0" smtClean="0"/>
          </a:p>
          <a:p>
            <a:pPr algn="just"/>
            <a:r>
              <a:rPr lang="id-ID" sz="3200" dirty="0" smtClean="0"/>
              <a:t>Dua </a:t>
            </a:r>
            <a:r>
              <a:rPr lang="id-ID" sz="3200" dirty="0"/>
              <a:t>dari beberapa jenis jendela homogen adalah </a:t>
            </a:r>
            <a:r>
              <a:rPr lang="id-ID" sz="3200" b="1" dirty="0"/>
              <a:t>ikon, dan zooming </a:t>
            </a:r>
            <a:r>
              <a:rPr lang="id-ID" sz="3200" b="1" dirty="0" smtClean="0"/>
              <a:t>window</a:t>
            </a:r>
            <a:endParaRPr lang="id-ID" sz="3200" b="1" dirty="0"/>
          </a:p>
          <a:p>
            <a:pPr algn="just"/>
            <a:r>
              <a:rPr lang="id-ID" sz="3200" dirty="0"/>
              <a:t>Pada </a:t>
            </a:r>
            <a:r>
              <a:rPr lang="id-ID" sz="3200" b="1" dirty="0"/>
              <a:t>zooming window</a:t>
            </a:r>
            <a:r>
              <a:rPr lang="id-ID" sz="3200" dirty="0"/>
              <a:t>, </a:t>
            </a:r>
            <a:r>
              <a:rPr lang="id-ID" sz="3200" b="1" dirty="0"/>
              <a:t>pengguna</a:t>
            </a:r>
            <a:r>
              <a:rPr lang="id-ID" sz="3200" dirty="0"/>
              <a:t> dapat melihat </a:t>
            </a:r>
            <a:r>
              <a:rPr lang="id-ID" sz="3200" b="1" dirty="0"/>
              <a:t>bagian tertentu </a:t>
            </a:r>
            <a:r>
              <a:rPr lang="id-ID" sz="3200" dirty="0"/>
              <a:t>dari obyek yang </a:t>
            </a:r>
            <a:r>
              <a:rPr lang="id-ID" sz="3200" b="1" dirty="0"/>
              <a:t>diamati secara lebih terinci</a:t>
            </a:r>
            <a:r>
              <a:rPr lang="id-ID" sz="3200" dirty="0"/>
              <a:t>, karena jendela ini </a:t>
            </a:r>
            <a:r>
              <a:rPr lang="id-ID" sz="3200" b="1" dirty="0"/>
              <a:t>dapat di perbesar </a:t>
            </a:r>
            <a:r>
              <a:rPr lang="id-ID" sz="3200" dirty="0"/>
              <a:t>maupun </a:t>
            </a:r>
            <a:r>
              <a:rPr lang="id-ID" sz="3200" b="1" dirty="0"/>
              <a:t>diperkecil</a:t>
            </a:r>
            <a:r>
              <a:rPr lang="id-ID" sz="3200" dirty="0"/>
              <a:t> sesuai dengan </a:t>
            </a:r>
            <a:r>
              <a:rPr lang="id-ID" sz="3200" b="1" dirty="0"/>
              <a:t>kebutuhan</a:t>
            </a:r>
          </a:p>
        </p:txBody>
      </p:sp>
      <p:pic>
        <p:nvPicPr>
          <p:cNvPr id="4100" name="Picture 4" descr="Hasil gambar untuk mac 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755" y="0"/>
            <a:ext cx="3019245" cy="189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37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Direct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1496"/>
            <a:ext cx="7886700" cy="4351338"/>
          </a:xfrm>
        </p:spPr>
        <p:txBody>
          <a:bodyPr>
            <a:noAutofit/>
          </a:bodyPr>
          <a:lstStyle/>
          <a:p>
            <a:pPr algn="just"/>
            <a:r>
              <a:rPr lang="fi-FI" sz="2000" dirty="0" smtClean="0"/>
              <a:t>Pertama </a:t>
            </a:r>
            <a:r>
              <a:rPr lang="fi-FI" sz="2000" dirty="0"/>
              <a:t>kali dicetuskan oleh </a:t>
            </a:r>
            <a:r>
              <a:rPr lang="fi-FI" sz="2000" b="1" dirty="0"/>
              <a:t>Ben Shneidermann</a:t>
            </a:r>
            <a:r>
              <a:rPr lang="fi-FI" sz="2000" dirty="0"/>
              <a:t> pada tahun 1980-an.</a:t>
            </a:r>
          </a:p>
          <a:p>
            <a:pPr algn="just"/>
            <a:r>
              <a:rPr lang="en-US" sz="2000" dirty="0" err="1"/>
              <a:t>Karakteristik</a:t>
            </a:r>
            <a:r>
              <a:rPr lang="en-US" sz="2000" dirty="0"/>
              <a:t> </a:t>
            </a:r>
            <a:r>
              <a:rPr lang="en-US" sz="2000" dirty="0" err="1"/>
              <a:t>utama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dialog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b="1" dirty="0" err="1"/>
              <a:t>kemampuannya</a:t>
            </a:r>
            <a:r>
              <a:rPr lang="en-US" sz="2000" b="1" dirty="0"/>
              <a:t> </a:t>
            </a:r>
            <a:r>
              <a:rPr lang="en-US" sz="2000" b="1" dirty="0" err="1" smtClean="0"/>
              <a:t>untuk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merepresentasikan</a:t>
            </a:r>
            <a:r>
              <a:rPr lang="en-US" sz="2000" b="1" dirty="0" smtClean="0"/>
              <a:t> </a:t>
            </a:r>
            <a:r>
              <a:rPr lang="en-US" sz="2000" b="1" dirty="0"/>
              <a:t>task </a:t>
            </a:r>
            <a:r>
              <a:rPr lang="en-US" sz="2000" dirty="0"/>
              <a:t>yang </a:t>
            </a:r>
            <a:r>
              <a:rPr lang="en-US" sz="2000" dirty="0" err="1"/>
              <a:t>diberikan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pemakai</a:t>
            </a:r>
            <a:r>
              <a:rPr lang="en-US" sz="2000" dirty="0"/>
              <a:t> </a:t>
            </a:r>
            <a:r>
              <a:rPr lang="en-US" sz="2000" b="1" dirty="0" err="1"/>
              <a:t>secara</a:t>
            </a:r>
            <a:r>
              <a:rPr lang="en-US" sz="2000" b="1" dirty="0"/>
              <a:t> </a:t>
            </a:r>
            <a:r>
              <a:rPr lang="en-US" sz="2000" b="1" dirty="0" err="1"/>
              <a:t>langsung</a:t>
            </a:r>
            <a:r>
              <a:rPr lang="en-US" sz="2000" b="1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b="1" dirty="0"/>
              <a:t>device </a:t>
            </a:r>
            <a:r>
              <a:rPr lang="en-US" sz="2000" b="1" dirty="0" smtClean="0"/>
              <a:t>output </a:t>
            </a:r>
            <a:r>
              <a:rPr lang="en-US" sz="2000" dirty="0" smtClean="0"/>
              <a:t>yang </a:t>
            </a:r>
            <a:r>
              <a:rPr lang="en-US" sz="2000" dirty="0" err="1"/>
              <a:t>disediakan</a:t>
            </a:r>
            <a:r>
              <a:rPr lang="en-US" sz="2000" dirty="0"/>
              <a:t>. </a:t>
            </a:r>
            <a:endParaRPr lang="en-US" sz="2000" dirty="0" smtClean="0"/>
          </a:p>
          <a:p>
            <a:pPr algn="just"/>
            <a:r>
              <a:rPr lang="id-ID" sz="2000" b="1" dirty="0" smtClean="0"/>
              <a:t>Penyajian </a:t>
            </a:r>
            <a:r>
              <a:rPr lang="id-ID" sz="2000" b="1" dirty="0"/>
              <a:t>langsung</a:t>
            </a:r>
            <a:r>
              <a:rPr lang="id-ID" sz="2000" dirty="0"/>
              <a:t> aktifitas </a:t>
            </a:r>
            <a:r>
              <a:rPr lang="id-ID" sz="2000" b="1" dirty="0"/>
              <a:t>kepada pengguna (user)</a:t>
            </a:r>
            <a:r>
              <a:rPr lang="id-ID" sz="2000" dirty="0"/>
              <a:t> sehingga aktifitas akan dikerjakan oleh </a:t>
            </a:r>
            <a:r>
              <a:rPr lang="id-ID" sz="2000" b="1" dirty="0"/>
              <a:t>komputer ketika pengguna memberikan instruksi langsung </a:t>
            </a:r>
            <a:r>
              <a:rPr lang="id-ID" sz="2000" dirty="0"/>
              <a:t>yang ada pada layar komputer </a:t>
            </a:r>
          </a:p>
          <a:p>
            <a:pPr algn="just"/>
            <a:r>
              <a:rPr lang="en-US" sz="2000" dirty="0" err="1" smtClean="0"/>
              <a:t>Pemakai</a:t>
            </a:r>
            <a:r>
              <a:rPr lang="en-US" sz="2000" dirty="0" smtClean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terbiasa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interface </a:t>
            </a:r>
            <a:r>
              <a:rPr lang="en-US" sz="2000" b="1" dirty="0" smtClean="0"/>
              <a:t>WIMP</a:t>
            </a:r>
            <a:r>
              <a:rPr lang="en-US" sz="2000" dirty="0" smtClean="0"/>
              <a:t> </a:t>
            </a:r>
            <a:r>
              <a:rPr lang="en-US" sz="2000" b="1" dirty="0" smtClean="0"/>
              <a:t>(</a:t>
            </a:r>
            <a:r>
              <a:rPr lang="en-US" sz="2000" b="1" dirty="0"/>
              <a:t>Window, Icon, Menu, Pointer) </a:t>
            </a:r>
            <a:r>
              <a:rPr lang="en-US" sz="2000" dirty="0"/>
              <a:t>yang </a:t>
            </a:r>
            <a:r>
              <a:rPr lang="en-US" sz="2000" dirty="0" err="1"/>
              <a:t>dipopulerkan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Apple Macintosh, </a:t>
            </a:r>
            <a:r>
              <a:rPr lang="en-US" sz="2000" dirty="0" err="1" smtClean="0"/>
              <a:t>tetapi</a:t>
            </a:r>
            <a:r>
              <a:rPr lang="en-US" sz="2000" dirty="0" smtClean="0"/>
              <a:t> interface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sebenarnya</a:t>
            </a:r>
            <a:r>
              <a:rPr lang="en-US" sz="2000" dirty="0"/>
              <a:t> </a:t>
            </a:r>
            <a:r>
              <a:rPr lang="en-US" sz="2000" dirty="0" err="1"/>
              <a:t>cuma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dialog direct manipulation</a:t>
            </a:r>
            <a:r>
              <a:rPr lang="en-US" sz="2000" dirty="0" smtClean="0"/>
              <a:t>.</a:t>
            </a:r>
          </a:p>
          <a:p>
            <a:r>
              <a:rPr lang="en-US" sz="2000" dirty="0" err="1"/>
              <a:t>Contoh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2000" b="1" dirty="0"/>
              <a:t>a. Screen editors</a:t>
            </a:r>
          </a:p>
          <a:p>
            <a:pPr marL="457200" lvl="1" indent="0">
              <a:buNone/>
            </a:pPr>
            <a:r>
              <a:rPr lang="en-US" sz="2000" b="1" dirty="0"/>
              <a:t>b. Graphics</a:t>
            </a:r>
          </a:p>
          <a:p>
            <a:pPr marL="457200" lvl="1" indent="0">
              <a:buNone/>
            </a:pPr>
            <a:r>
              <a:rPr lang="en-US" sz="2000" b="1" dirty="0"/>
              <a:t>c. Simulator </a:t>
            </a:r>
            <a:r>
              <a:rPr lang="en-US" sz="2000" b="1" dirty="0" err="1"/>
              <a:t>dan</a:t>
            </a:r>
            <a:r>
              <a:rPr lang="en-US" sz="2000" b="1" dirty="0"/>
              <a:t> video games</a:t>
            </a:r>
          </a:p>
        </p:txBody>
      </p:sp>
    </p:spTree>
    <p:extLst>
      <p:ext uri="{BB962C8B-B14F-4D97-AF65-F5344CB8AC3E}">
        <p14:creationId xmlns:p14="http://schemas.microsoft.com/office/powerpoint/2010/main" val="10611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smtClean="0"/>
              <a:t>Keuntungan Dan Kerugian Direct Manipulation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51" y="1825625"/>
            <a:ext cx="8686898" cy="354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1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Manipulasi</a:t>
            </a:r>
            <a:r>
              <a:rPr lang="en-US" dirty="0"/>
              <a:t> </a:t>
            </a:r>
            <a:r>
              <a:rPr lang="en-US" dirty="0" err="1"/>
              <a:t>Langsung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lum bright="-36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4"/>
          <a:stretch/>
        </p:blipFill>
        <p:spPr>
          <a:xfrm>
            <a:off x="243328" y="1658982"/>
            <a:ext cx="8686800" cy="510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9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dirty="0" smtClean="0"/>
              <a:t>Dialog Manusia - Komputer </a:t>
            </a:r>
            <a:endParaRPr 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Tx/>
              <a:buNone/>
            </a:pPr>
            <a:r>
              <a:rPr lang="id-ID" b="1" dirty="0" smtClean="0"/>
              <a:t>D</a:t>
            </a:r>
            <a:r>
              <a:rPr lang="en-US" b="1" dirty="0" err="1" smtClean="0"/>
              <a:t>ialog</a:t>
            </a:r>
            <a:r>
              <a:rPr lang="en-US" b="1" dirty="0"/>
              <a:t>:</a:t>
            </a:r>
            <a:endParaRPr lang="en-US" dirty="0"/>
          </a:p>
          <a:p>
            <a:pPr algn="just"/>
            <a:r>
              <a:rPr lang="en-US" b="1" dirty="0" err="1" smtClean="0"/>
              <a:t>Umum</a:t>
            </a:r>
            <a:r>
              <a:rPr lang="id-ID" b="1" dirty="0" smtClean="0"/>
              <a:t> : </a:t>
            </a:r>
            <a:r>
              <a:rPr lang="id-ID" dirty="0"/>
              <a:t>P</a:t>
            </a:r>
            <a:r>
              <a:rPr lang="en-US" dirty="0" smtClean="0"/>
              <a:t>roses </a:t>
            </a:r>
            <a:r>
              <a:rPr lang="en-US" b="1" dirty="0" err="1"/>
              <a:t>komunikasi</a:t>
            </a:r>
            <a:r>
              <a:rPr lang="en-US" b="1" dirty="0"/>
              <a:t> </a:t>
            </a:r>
            <a:r>
              <a:rPr lang="en-US" b="1" dirty="0" err="1"/>
              <a:t>antara</a:t>
            </a:r>
            <a:r>
              <a:rPr lang="en-US" b="1" dirty="0"/>
              <a:t> 2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dirty="0" err="1" smtClean="0"/>
              <a:t>agen</a:t>
            </a:r>
            <a:endParaRPr lang="id-ID" dirty="0" smtClean="0"/>
          </a:p>
          <a:p>
            <a:pPr algn="just"/>
            <a:r>
              <a:rPr lang="en-US" b="1" dirty="0" smtClean="0"/>
              <a:t>IMK</a:t>
            </a:r>
            <a:r>
              <a:rPr lang="id-ID" dirty="0"/>
              <a:t> </a:t>
            </a:r>
            <a:r>
              <a:rPr lang="id-ID" dirty="0" smtClean="0"/>
              <a:t>: </a:t>
            </a:r>
            <a:r>
              <a:rPr lang="id-ID" b="1" dirty="0" smtClean="0"/>
              <a:t>P</a:t>
            </a:r>
            <a:r>
              <a:rPr lang="en-US" b="1" dirty="0" err="1" smtClean="0"/>
              <a:t>ertukaran</a:t>
            </a:r>
            <a:r>
              <a:rPr lang="en-US" b="1" dirty="0" smtClean="0"/>
              <a:t> </a:t>
            </a:r>
            <a:r>
              <a:rPr lang="en-US" b="1" dirty="0" err="1"/>
              <a:t>instruksi</a:t>
            </a:r>
            <a:r>
              <a:rPr lang="en-US" b="1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informasi</a:t>
            </a:r>
            <a:r>
              <a:rPr lang="en-US" dirty="0"/>
              <a:t> yang </a:t>
            </a:r>
            <a:r>
              <a:rPr lang="en-US" b="1" dirty="0" err="1"/>
              <a:t>mengambil</a:t>
            </a:r>
            <a:r>
              <a:rPr lang="en-US" b="1" dirty="0"/>
              <a:t> </a:t>
            </a:r>
            <a:r>
              <a:rPr lang="en-US" b="1" dirty="0" err="1"/>
              <a:t>tempat</a:t>
            </a:r>
            <a:r>
              <a:rPr lang="en-US" b="1" dirty="0"/>
              <a:t> </a:t>
            </a:r>
            <a:r>
              <a:rPr lang="en-US" b="1" dirty="0" err="1"/>
              <a:t>antara</a:t>
            </a:r>
            <a:r>
              <a:rPr lang="en-US" b="1" dirty="0"/>
              <a:t> user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smtClean="0"/>
              <a:t>computer</a:t>
            </a:r>
            <a:endParaRPr lang="id-ID" b="1" dirty="0" smtClean="0"/>
          </a:p>
          <a:p>
            <a:pPr algn="just"/>
            <a:r>
              <a:rPr lang="en-US" b="1" dirty="0" err="1"/>
              <a:t>Komunikasi</a:t>
            </a:r>
            <a:r>
              <a:rPr lang="en-US" b="1" dirty="0"/>
              <a:t> </a:t>
            </a:r>
            <a:r>
              <a:rPr lang="en-US" b="1" dirty="0" err="1"/>
              <a:t>antara</a:t>
            </a:r>
            <a:r>
              <a:rPr lang="en-US" b="1" dirty="0"/>
              <a:t> </a:t>
            </a:r>
            <a:r>
              <a:rPr lang="en-US" b="1" dirty="0" err="1"/>
              <a:t>dua</a:t>
            </a:r>
            <a:r>
              <a:rPr lang="en-US" b="1" dirty="0"/>
              <a:t> </a:t>
            </a:r>
            <a:r>
              <a:rPr lang="en-US" b="1" dirty="0" err="1"/>
              <a:t>pihak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lebih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, </a:t>
            </a:r>
            <a:r>
              <a:rPr lang="en-US" dirty="0" err="1"/>
              <a:t>istilah</a:t>
            </a:r>
            <a:r>
              <a:rPr lang="en-US" dirty="0"/>
              <a:t> dialog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b="1" dirty="0" err="1"/>
              <a:t>arti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b="1" dirty="0" err="1"/>
              <a:t>spesifik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struktur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komunikasi</a:t>
            </a:r>
            <a:r>
              <a:rPr lang="en-US" b="1" dirty="0"/>
              <a:t> </a:t>
            </a:r>
            <a:r>
              <a:rPr lang="en-US" b="1" dirty="0" err="1"/>
              <a:t>antara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user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komputer</a:t>
            </a:r>
            <a:r>
              <a:rPr lang="en-US" dirty="0" smtClean="0"/>
              <a:t>.</a:t>
            </a:r>
            <a:endParaRPr lang="en-US" b="1" dirty="0"/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0528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Antarmuka Berbasis Grafis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Antarmuka berbasis interaksi grafis: </a:t>
            </a:r>
            <a:r>
              <a:rPr lang="id-ID" b="1" dirty="0"/>
              <a:t>Dialog berbentuk pesan </a:t>
            </a:r>
            <a:r>
              <a:rPr lang="id-ID" dirty="0"/>
              <a:t>atau </a:t>
            </a:r>
            <a:r>
              <a:rPr lang="id-ID" b="1" dirty="0"/>
              <a:t>informasi </a:t>
            </a:r>
            <a:r>
              <a:rPr lang="id-ID" dirty="0"/>
              <a:t>pada </a:t>
            </a:r>
            <a:r>
              <a:rPr lang="id-ID" b="1" dirty="0"/>
              <a:t>suatu gambar atau link </a:t>
            </a:r>
            <a:r>
              <a:rPr lang="id-ID" dirty="0"/>
              <a:t>yang tampil ketika pengguna melakukan suatu aktifitas</a:t>
            </a:r>
            <a:r>
              <a:rPr lang="id-ID" dirty="0" smtClean="0"/>
              <a:t>.</a:t>
            </a:r>
          </a:p>
          <a:p>
            <a:pPr algn="just"/>
            <a:r>
              <a:rPr lang="id-ID" dirty="0"/>
              <a:t>Contoh : Ketika kursor </a:t>
            </a:r>
            <a:r>
              <a:rPr lang="id-ID" b="1" dirty="0"/>
              <a:t>mouse</a:t>
            </a:r>
            <a:r>
              <a:rPr lang="id-ID" dirty="0"/>
              <a:t> berada pada teks yang mempunyai </a:t>
            </a:r>
            <a:r>
              <a:rPr lang="id-ID" b="1" dirty="0"/>
              <a:t>link</a:t>
            </a:r>
            <a:r>
              <a:rPr lang="id-ID" dirty="0"/>
              <a:t> ke teks lain, maka </a:t>
            </a:r>
            <a:r>
              <a:rPr lang="id-ID" b="1" dirty="0"/>
              <a:t>bentuk kursor biasanya berubah (umumnya berubah menjadi bentuk tangan menunjuk) </a:t>
            </a:r>
            <a:r>
              <a:rPr lang="id-ID" b="1" dirty="0" smtClean="0"/>
              <a:t>hyperlink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3444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Antarmuka Berbasis Grafis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Pada </a:t>
            </a:r>
            <a:r>
              <a:rPr lang="id-ID" b="1" dirty="0"/>
              <a:t>hampir semua program </a:t>
            </a:r>
            <a:r>
              <a:rPr lang="id-ID" dirty="0"/>
              <a:t>aplikasi yang ada, tidak hanya sebuah teknik </a:t>
            </a:r>
            <a:r>
              <a:rPr lang="id-ID" b="1" dirty="0"/>
              <a:t>interface</a:t>
            </a:r>
            <a:r>
              <a:rPr lang="id-ID" dirty="0"/>
              <a:t> saja yang </a:t>
            </a:r>
            <a:r>
              <a:rPr lang="id-ID" b="1" dirty="0"/>
              <a:t>diimplementasikan</a:t>
            </a:r>
            <a:r>
              <a:rPr lang="id-ID" dirty="0" smtClean="0"/>
              <a:t>.</a:t>
            </a:r>
          </a:p>
          <a:p>
            <a:pPr algn="just"/>
            <a:r>
              <a:rPr lang="id-ID" dirty="0" smtClean="0"/>
              <a:t>Dari </a:t>
            </a:r>
            <a:r>
              <a:rPr lang="id-ID" b="1" dirty="0"/>
              <a:t>sisi</a:t>
            </a:r>
            <a:r>
              <a:rPr lang="id-ID" dirty="0"/>
              <a:t> </a:t>
            </a:r>
            <a:r>
              <a:rPr lang="id-ID" b="1" dirty="0"/>
              <a:t>programmer</a:t>
            </a:r>
            <a:r>
              <a:rPr lang="id-ID" dirty="0"/>
              <a:t>, penerapan berbagai teknik antarmuka grafis pada sebuah </a:t>
            </a:r>
            <a:r>
              <a:rPr lang="id-ID" b="1" dirty="0"/>
              <a:t>program aplikasi </a:t>
            </a:r>
            <a:r>
              <a:rPr lang="id-ID" dirty="0"/>
              <a:t>jelas mempersulit pekerjaan. </a:t>
            </a:r>
            <a:endParaRPr lang="id-ID" dirty="0" smtClean="0"/>
          </a:p>
          <a:p>
            <a:pPr algn="just"/>
            <a:r>
              <a:rPr lang="id-ID" dirty="0" smtClean="0"/>
              <a:t>Tetapi </a:t>
            </a:r>
            <a:r>
              <a:rPr lang="id-ID" b="1" dirty="0"/>
              <a:t>bagi user</a:t>
            </a:r>
            <a:r>
              <a:rPr lang="id-ID" dirty="0"/>
              <a:t>, </a:t>
            </a:r>
            <a:r>
              <a:rPr lang="id-ID" b="1" dirty="0"/>
              <a:t>kemudahan dan keramahan </a:t>
            </a:r>
            <a:r>
              <a:rPr lang="id-ID" dirty="0"/>
              <a:t>dalam menggunakan suatu program aplikasi merupakan </a:t>
            </a:r>
            <a:r>
              <a:rPr lang="id-ID" b="1" dirty="0"/>
              <a:t>satu aspek yang sangat penting </a:t>
            </a:r>
            <a:r>
              <a:rPr lang="id-ID" dirty="0"/>
              <a:t>untuk dipahami oleh perancang antarmuka prorgam aplikasi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6417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/>
              <a:t>Aturan</a:t>
            </a:r>
            <a:r>
              <a:rPr lang="en-US" sz="4000" b="1" dirty="0" smtClean="0"/>
              <a:t> </a:t>
            </a:r>
            <a:r>
              <a:rPr lang="en-US" sz="4000" b="1" dirty="0" err="1"/>
              <a:t>utama</a:t>
            </a:r>
            <a:r>
              <a:rPr lang="en-US" sz="4000" b="1" dirty="0"/>
              <a:t> </a:t>
            </a:r>
            <a:r>
              <a:rPr lang="en-US" sz="4000" b="1" dirty="0" err="1"/>
              <a:t>untuk</a:t>
            </a:r>
            <a:r>
              <a:rPr lang="en-US" sz="4000" b="1" dirty="0"/>
              <a:t> </a:t>
            </a:r>
            <a:r>
              <a:rPr lang="en-US" sz="4000" b="1" dirty="0" err="1"/>
              <a:t>mendesain</a:t>
            </a:r>
            <a:r>
              <a:rPr lang="en-US" sz="4000" b="1" dirty="0"/>
              <a:t> </a:t>
            </a:r>
            <a:r>
              <a:rPr lang="en-US" sz="4000" b="1" dirty="0" smtClean="0"/>
              <a:t>dialog (1)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41" y="1825625"/>
            <a:ext cx="8700247" cy="4871010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Strive for consistency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b="1" dirty="0"/>
              <a:t>paling </a:t>
            </a:r>
            <a:r>
              <a:rPr lang="en-US" b="1" dirty="0" err="1"/>
              <a:t>sering</a:t>
            </a:r>
            <a:r>
              <a:rPr lang="en-US" b="1" dirty="0"/>
              <a:t> </a:t>
            </a:r>
            <a:r>
              <a:rPr lang="en-US" b="1" dirty="0" err="1"/>
              <a:t>dilanggar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b="1" dirty="0" err="1"/>
              <a:t>juga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smtClean="0"/>
              <a:t>yang</a:t>
            </a:r>
            <a:r>
              <a:rPr lang="id-ID" dirty="0" smtClean="0"/>
              <a:t> </a:t>
            </a:r>
            <a:r>
              <a:rPr lang="en-US" b="1" dirty="0" smtClean="0"/>
              <a:t>paling </a:t>
            </a:r>
            <a:r>
              <a:rPr lang="en-US" b="1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/>
              <a:t>diperbaiki</a:t>
            </a:r>
            <a:r>
              <a:rPr lang="en-US" b="1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pelanggaran</a:t>
            </a:r>
            <a:r>
              <a:rPr lang="en-US" dirty="0"/>
              <a:t>. </a:t>
            </a:r>
            <a:endParaRPr lang="id-ID" dirty="0" smtClean="0"/>
          </a:p>
          <a:p>
            <a:pPr lvl="1"/>
            <a:r>
              <a:rPr lang="en-US" dirty="0" err="1" smtClean="0"/>
              <a:t>Contoh-contoh</a:t>
            </a:r>
            <a:r>
              <a:rPr lang="en-US" dirty="0" smtClean="0"/>
              <a:t> </a:t>
            </a:r>
            <a:r>
              <a:rPr lang="en-US" dirty="0" err="1" smtClean="0"/>
              <a:t>konsistensi</a:t>
            </a:r>
            <a:r>
              <a:rPr lang="en-US" dirty="0"/>
              <a:t>:</a:t>
            </a:r>
          </a:p>
          <a:p>
            <a:pPr lvl="2"/>
            <a:r>
              <a:rPr lang="en-US" b="1" dirty="0" err="1" smtClean="0"/>
              <a:t>Urutan</a:t>
            </a:r>
            <a:r>
              <a:rPr lang="en-US" b="1" dirty="0" smtClean="0"/>
              <a:t> </a:t>
            </a:r>
            <a:r>
              <a:rPr lang="en-US" b="1" dirty="0"/>
              <a:t>action </a:t>
            </a:r>
            <a:r>
              <a:rPr lang="en-US" dirty="0"/>
              <a:t>yang </a:t>
            </a:r>
            <a:r>
              <a:rPr lang="en-US" dirty="0" err="1"/>
              <a:t>konsisten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b="1" dirty="0" err="1"/>
              <a:t>situasi</a:t>
            </a:r>
            <a:r>
              <a:rPr lang="en-US" b="1" dirty="0"/>
              <a:t> yang </a:t>
            </a:r>
            <a:r>
              <a:rPr lang="en-US" b="1" dirty="0" err="1"/>
              <a:t>mirip</a:t>
            </a:r>
            <a:r>
              <a:rPr lang="en-US" dirty="0"/>
              <a:t>.</a:t>
            </a:r>
          </a:p>
          <a:p>
            <a:pPr lvl="2"/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konsisten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/>
              <a:t>prompt, menu, </a:t>
            </a:r>
            <a:r>
              <a:rPr lang="en-US" b="1" dirty="0" err="1"/>
              <a:t>layar</a:t>
            </a:r>
            <a:r>
              <a:rPr lang="en-US" b="1" dirty="0"/>
              <a:t> bantu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perintah</a:t>
            </a:r>
            <a:r>
              <a:rPr lang="en-US" dirty="0"/>
              <a:t>.</a:t>
            </a:r>
          </a:p>
          <a:p>
            <a:pPr lvl="2"/>
            <a:r>
              <a:rPr lang="en-US" b="1" dirty="0" err="1" smtClean="0"/>
              <a:t>Perkecualian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pengetikan</a:t>
            </a:r>
            <a:r>
              <a:rPr lang="en-US" dirty="0"/>
              <a:t> </a:t>
            </a:r>
            <a:r>
              <a:rPr lang="en-US" b="1" dirty="0"/>
              <a:t>password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 err="1"/>
              <a:t>konfirmasi</a:t>
            </a:r>
            <a:r>
              <a:rPr lang="en-US" b="1" dirty="0"/>
              <a:t> delete</a:t>
            </a:r>
            <a:r>
              <a:rPr lang="en-US" dirty="0"/>
              <a:t>)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dibatasi</a:t>
            </a:r>
            <a:endParaRPr lang="en-US" dirty="0" smtClean="0"/>
          </a:p>
          <a:p>
            <a:r>
              <a:rPr lang="en-US" i="1" dirty="0"/>
              <a:t>Enable frequent users to use </a:t>
            </a:r>
            <a:r>
              <a:rPr lang="en-US" i="1" dirty="0" smtClean="0"/>
              <a:t>shortcuts</a:t>
            </a:r>
          </a:p>
          <a:p>
            <a:r>
              <a:rPr lang="en-US" dirty="0" err="1"/>
              <a:t>Misalnya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b="1" dirty="0" err="1"/>
              <a:t>singkatan</a:t>
            </a:r>
            <a:r>
              <a:rPr lang="en-US" b="1" dirty="0"/>
              <a:t>.</a:t>
            </a:r>
          </a:p>
          <a:p>
            <a:pPr lvl="1"/>
            <a:r>
              <a:rPr lang="en-US" dirty="0" err="1" smtClean="0"/>
              <a:t>Penekanan</a:t>
            </a:r>
            <a:r>
              <a:rPr lang="en-US" dirty="0" smtClean="0"/>
              <a:t> </a:t>
            </a:r>
            <a:r>
              <a:rPr lang="en-US" b="1" dirty="0" err="1"/>
              <a:t>tombol</a:t>
            </a:r>
            <a:r>
              <a:rPr lang="en-US" b="1" dirty="0"/>
              <a:t> </a:t>
            </a:r>
            <a:r>
              <a:rPr lang="en-US" b="1" dirty="0" err="1"/>
              <a:t>khusus</a:t>
            </a:r>
            <a:r>
              <a:rPr lang="en-US" b="1" dirty="0"/>
              <a:t>.</a:t>
            </a:r>
          </a:p>
          <a:p>
            <a:pPr lvl="1"/>
            <a:r>
              <a:rPr lang="en-US" b="1" dirty="0" err="1" smtClean="0"/>
              <a:t>Perintah-perintah</a:t>
            </a:r>
            <a:r>
              <a:rPr lang="en-US" b="1" dirty="0" smtClean="0"/>
              <a:t> </a:t>
            </a:r>
            <a:r>
              <a:rPr lang="en-US" b="1" dirty="0" err="1"/>
              <a:t>tersembunyi</a:t>
            </a:r>
            <a:r>
              <a:rPr lang="en-US" dirty="0"/>
              <a:t>.</a:t>
            </a:r>
          </a:p>
          <a:p>
            <a:pPr lvl="1"/>
            <a:r>
              <a:rPr lang="en-US" b="1" dirty="0" err="1" smtClean="0"/>
              <a:t>Fasilitas</a:t>
            </a:r>
            <a:r>
              <a:rPr lang="en-US" b="1" dirty="0" smtClean="0"/>
              <a:t> </a:t>
            </a:r>
            <a:r>
              <a:rPr lang="en-US" b="1" dirty="0"/>
              <a:t>macro.</a:t>
            </a:r>
          </a:p>
          <a:p>
            <a:pPr lvl="1"/>
            <a:r>
              <a:rPr lang="en-US" b="1" dirty="0" smtClean="0"/>
              <a:t>Response </a:t>
            </a:r>
            <a:r>
              <a:rPr lang="en-US" b="1" dirty="0"/>
              <a:t>time </a:t>
            </a:r>
            <a:r>
              <a:rPr lang="en-US" b="1" dirty="0" err="1"/>
              <a:t>dan</a:t>
            </a:r>
            <a:r>
              <a:rPr lang="en-US" b="1" dirty="0"/>
              <a:t> display rate </a:t>
            </a:r>
            <a:r>
              <a:rPr lang="en-US" dirty="0"/>
              <a:t>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 smtClean="0"/>
              <a:t>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7370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Aturan</a:t>
            </a:r>
            <a:r>
              <a:rPr lang="en-US" sz="4000" b="1" dirty="0"/>
              <a:t> </a:t>
            </a:r>
            <a:r>
              <a:rPr lang="en-US" sz="4000" b="1" dirty="0" err="1"/>
              <a:t>utama</a:t>
            </a:r>
            <a:r>
              <a:rPr lang="en-US" sz="4000" b="1" dirty="0"/>
              <a:t> </a:t>
            </a:r>
            <a:r>
              <a:rPr lang="en-US" sz="4000" b="1" dirty="0" err="1"/>
              <a:t>untuk</a:t>
            </a:r>
            <a:r>
              <a:rPr lang="en-US" sz="4000" b="1" dirty="0"/>
              <a:t> </a:t>
            </a:r>
            <a:r>
              <a:rPr lang="en-US" sz="4000" b="1" dirty="0" err="1"/>
              <a:t>mendesain</a:t>
            </a:r>
            <a:r>
              <a:rPr lang="en-US" sz="4000" b="1" dirty="0"/>
              <a:t> </a:t>
            </a:r>
            <a:r>
              <a:rPr lang="en-US" sz="4000" b="1" dirty="0" smtClean="0"/>
              <a:t>dialog (2)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i="1" dirty="0"/>
              <a:t>Offer informative feedback</a:t>
            </a:r>
            <a:endParaRPr lang="en-US" dirty="0"/>
          </a:p>
          <a:p>
            <a:pPr lvl="1" algn="just"/>
            <a:r>
              <a:rPr lang="sv-SE" b="1" dirty="0"/>
              <a:t>Tiap operator </a:t>
            </a:r>
            <a:r>
              <a:rPr lang="sv-SE" dirty="0"/>
              <a:t>action harus </a:t>
            </a:r>
            <a:r>
              <a:rPr lang="sv-SE" b="1" dirty="0"/>
              <a:t>ada feedback dari sistem</a:t>
            </a:r>
            <a:r>
              <a:rPr lang="sv-SE" dirty="0" smtClean="0"/>
              <a:t>, </a:t>
            </a:r>
            <a:endParaRPr lang="id-ID" dirty="0" smtClean="0"/>
          </a:p>
          <a:p>
            <a:pPr lvl="1" algn="just"/>
            <a:r>
              <a:rPr lang="id-ID" dirty="0" smtClean="0"/>
              <a:t>M</a:t>
            </a:r>
            <a:r>
              <a:rPr lang="en-US" dirty="0" err="1" smtClean="0"/>
              <a:t>isalnya</a:t>
            </a:r>
            <a:r>
              <a:rPr lang="en-US" dirty="0"/>
              <a:t>:</a:t>
            </a:r>
          </a:p>
          <a:p>
            <a:pPr lvl="2" algn="just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/>
              <a:t>frequent</a:t>
            </a:r>
            <a:r>
              <a:rPr lang="en-US" dirty="0"/>
              <a:t> (</a:t>
            </a:r>
            <a:r>
              <a:rPr lang="en-US" dirty="0" err="1"/>
              <a:t>sering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/>
              <a:t>minor action</a:t>
            </a:r>
            <a:r>
              <a:rPr lang="en-US" dirty="0"/>
              <a:t>: response </a:t>
            </a:r>
            <a:r>
              <a:rPr lang="en-US" dirty="0" err="1"/>
              <a:t>secukupnya</a:t>
            </a:r>
            <a:r>
              <a:rPr lang="en-US" dirty="0" smtClean="0"/>
              <a:t>. </a:t>
            </a:r>
          </a:p>
          <a:p>
            <a:pPr lvl="2" algn="just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b="1" dirty="0"/>
              <a:t>infrequent</a:t>
            </a:r>
            <a:r>
              <a:rPr lang="en-US" dirty="0"/>
              <a:t> (</a:t>
            </a:r>
            <a:r>
              <a:rPr lang="en-US" dirty="0" err="1"/>
              <a:t>jarang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/>
              <a:t>major action</a:t>
            </a:r>
            <a:r>
              <a:rPr lang="en-US" dirty="0"/>
              <a:t>: response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r>
              <a:rPr lang="en-US" dirty="0" smtClean="0"/>
              <a:t>.</a:t>
            </a:r>
          </a:p>
          <a:p>
            <a:pPr algn="just"/>
            <a:r>
              <a:rPr lang="en-US" i="1" dirty="0"/>
              <a:t>Design dialog to yield closure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b="1" dirty="0" err="1" smtClean="0"/>
              <a:t>Urutan</a:t>
            </a:r>
            <a:r>
              <a:rPr lang="en-US" b="1" dirty="0" smtClean="0"/>
              <a:t> </a:t>
            </a:r>
            <a:r>
              <a:rPr lang="en-US" b="1" dirty="0"/>
              <a:t>action</a:t>
            </a:r>
            <a:r>
              <a:rPr lang="en-US" dirty="0"/>
              <a:t> </a:t>
            </a:r>
            <a:r>
              <a:rPr lang="en-US" dirty="0" err="1"/>
              <a:t>sebaiknya</a:t>
            </a:r>
            <a:r>
              <a:rPr lang="en-US" dirty="0"/>
              <a:t> </a:t>
            </a:r>
            <a:r>
              <a:rPr lang="en-US" b="1" dirty="0" err="1"/>
              <a:t>diatur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 smtClean="0"/>
              <a:t>kelompok</a:t>
            </a:r>
            <a:r>
              <a:rPr lang="en-US" b="1" dirty="0" smtClean="0"/>
              <a:t> </a:t>
            </a:r>
            <a:r>
              <a:rPr lang="en-US" dirty="0" smtClean="0"/>
              <a:t>yang </a:t>
            </a:r>
            <a:r>
              <a:rPr lang="en-US" b="1" dirty="0" err="1"/>
              <a:t>memiliki</a:t>
            </a:r>
            <a:r>
              <a:rPr lang="en-US" b="1" dirty="0"/>
              <a:t> </a:t>
            </a:r>
            <a:r>
              <a:rPr lang="en-US" b="1" dirty="0" err="1"/>
              <a:t>awal</a:t>
            </a:r>
            <a:r>
              <a:rPr lang="en-US" b="1" dirty="0"/>
              <a:t>, </a:t>
            </a:r>
            <a:r>
              <a:rPr lang="en-US" b="1" dirty="0" err="1"/>
              <a:t>pertengahan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akhir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b="1" dirty="0" smtClean="0"/>
              <a:t>Feedback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b="1" dirty="0"/>
              <a:t>informative</a:t>
            </a:r>
            <a:r>
              <a:rPr lang="en-US" dirty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b="1" dirty="0" err="1" smtClean="0"/>
              <a:t>akhir</a:t>
            </a:r>
            <a:r>
              <a:rPr lang="en-US" dirty="0" smtClean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b="1" dirty="0" err="1"/>
              <a:t>kumpulan</a:t>
            </a:r>
            <a:r>
              <a:rPr lang="en-US" b="1" dirty="0"/>
              <a:t> action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b="1" dirty="0" err="1"/>
              <a:t>melegakan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memuaskan</a:t>
            </a:r>
            <a:r>
              <a:rPr lang="en-US" b="1" dirty="0"/>
              <a:t> user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030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Aturan</a:t>
            </a:r>
            <a:r>
              <a:rPr lang="en-US" b="1" dirty="0"/>
              <a:t> </a:t>
            </a:r>
            <a:r>
              <a:rPr lang="en-US" b="1" dirty="0" err="1"/>
              <a:t>utama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mendesain</a:t>
            </a:r>
            <a:r>
              <a:rPr lang="en-US" b="1" dirty="0"/>
              <a:t> </a:t>
            </a:r>
            <a:r>
              <a:rPr lang="en-US" b="1" dirty="0" smtClean="0"/>
              <a:t>dialog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i="1" dirty="0"/>
              <a:t>Offer simple error handling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 err="1" smtClean="0"/>
              <a:t>Sebisa</a:t>
            </a:r>
            <a:r>
              <a:rPr lang="en-US" dirty="0" smtClean="0"/>
              <a:t> </a:t>
            </a:r>
            <a:r>
              <a:rPr lang="en-US" dirty="0" err="1"/>
              <a:t>mungkin</a:t>
            </a:r>
            <a:r>
              <a:rPr lang="en-US" dirty="0"/>
              <a:t>, </a:t>
            </a:r>
            <a:r>
              <a:rPr lang="en-US" dirty="0" err="1"/>
              <a:t>desainlah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sedemikian</a:t>
            </a:r>
            <a:r>
              <a:rPr lang="en-US" dirty="0"/>
              <a:t> </a:t>
            </a:r>
            <a:r>
              <a:rPr lang="en-US" dirty="0" err="1" smtClean="0"/>
              <a:t>rupa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/>
              <a:t>user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error yang </a:t>
            </a:r>
            <a:r>
              <a:rPr lang="en-US" dirty="0" err="1"/>
              <a:t>serius</a:t>
            </a:r>
            <a:r>
              <a:rPr lang="en-US" dirty="0"/>
              <a:t>.</a:t>
            </a:r>
          </a:p>
          <a:p>
            <a:pPr lvl="2" algn="just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b="1" dirty="0" err="1"/>
              <a:t>terjadi</a:t>
            </a:r>
            <a:r>
              <a:rPr lang="en-US" b="1" dirty="0"/>
              <a:t> error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b="1" dirty="0" err="1"/>
              <a:t>bisa</a:t>
            </a:r>
            <a:r>
              <a:rPr lang="en-US" b="1" dirty="0"/>
              <a:t> </a:t>
            </a:r>
            <a:r>
              <a:rPr lang="en-US" b="1" dirty="0" err="1"/>
              <a:t>mendeteksi</a:t>
            </a:r>
            <a:r>
              <a:rPr lang="en-US" b="1" dirty="0"/>
              <a:t> error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cara</a:t>
            </a:r>
            <a:r>
              <a:rPr lang="en-US" b="1" dirty="0"/>
              <a:t> </a:t>
            </a:r>
            <a:r>
              <a:rPr lang="en-US" b="1" dirty="0" err="1"/>
              <a:t>mengatasinya</a:t>
            </a:r>
            <a:r>
              <a:rPr lang="en-US" dirty="0"/>
              <a:t>.</a:t>
            </a:r>
          </a:p>
          <a:p>
            <a:pPr lvl="2" algn="just"/>
            <a:r>
              <a:rPr lang="en-US" b="1" dirty="0" smtClean="0"/>
              <a:t>User </a:t>
            </a:r>
            <a:r>
              <a:rPr lang="en-US" b="1" dirty="0" err="1"/>
              <a:t>hanya</a:t>
            </a:r>
            <a:r>
              <a:rPr lang="en-US" b="1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b="1" dirty="0" err="1"/>
              <a:t>mengetikkan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b="1" dirty="0" err="1"/>
              <a:t>perintah</a:t>
            </a:r>
            <a:r>
              <a:rPr lang="en-US" b="1" dirty="0"/>
              <a:t> yang error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semuanya</a:t>
            </a:r>
            <a:r>
              <a:rPr lang="en-US" dirty="0"/>
              <a:t>).</a:t>
            </a:r>
          </a:p>
          <a:p>
            <a:pPr lvl="2" algn="just"/>
            <a:r>
              <a:rPr lang="en-US" b="1" dirty="0" err="1" smtClean="0"/>
              <a:t>Perintah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b="1" dirty="0" err="1"/>
              <a:t>mengakibatkan</a:t>
            </a:r>
            <a:r>
              <a:rPr lang="en-US" b="1" dirty="0"/>
              <a:t> error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boleh</a:t>
            </a:r>
            <a:r>
              <a:rPr lang="en-US" b="1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b="1" dirty="0"/>
              <a:t>state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dirty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b="1" dirty="0" err="1"/>
              <a:t>memberikan</a:t>
            </a:r>
            <a:r>
              <a:rPr lang="en-US" b="1" dirty="0"/>
              <a:t> </a:t>
            </a:r>
            <a:r>
              <a:rPr lang="en-US" b="1" dirty="0" err="1"/>
              <a:t>instruksi</a:t>
            </a:r>
            <a:r>
              <a:rPr lang="en-US" b="1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/>
              <a:t>mengembalikan</a:t>
            </a:r>
            <a:r>
              <a:rPr lang="en-US" b="1" dirty="0"/>
              <a:t> state </a:t>
            </a:r>
            <a:r>
              <a:rPr lang="en-US" b="1" dirty="0" err="1"/>
              <a:t>ke</a:t>
            </a:r>
            <a:r>
              <a:rPr lang="en-US" b="1" dirty="0"/>
              <a:t> </a:t>
            </a:r>
            <a:r>
              <a:rPr lang="en-US" b="1" dirty="0" err="1" smtClean="0"/>
              <a:t>keadaan</a:t>
            </a:r>
            <a:r>
              <a:rPr lang="en-US" b="1" dirty="0" smtClean="0"/>
              <a:t> </a:t>
            </a:r>
            <a:r>
              <a:rPr lang="en-US" b="1" dirty="0" err="1" smtClean="0"/>
              <a:t>semula</a:t>
            </a:r>
            <a:r>
              <a:rPr lang="en-US" b="1" dirty="0" smtClean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error.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416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Aturan</a:t>
            </a:r>
            <a:r>
              <a:rPr lang="en-US" b="1" dirty="0"/>
              <a:t> </a:t>
            </a:r>
            <a:r>
              <a:rPr lang="en-US" b="1" dirty="0" err="1"/>
              <a:t>utama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mendesain</a:t>
            </a:r>
            <a:r>
              <a:rPr lang="en-US" b="1" dirty="0"/>
              <a:t> </a:t>
            </a:r>
            <a:r>
              <a:rPr lang="en-US" b="1" dirty="0" smtClean="0"/>
              <a:t>dialog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i="1" dirty="0"/>
              <a:t>Permit easy reversal of action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 err="1" smtClean="0"/>
              <a:t>Sebisa</a:t>
            </a:r>
            <a:r>
              <a:rPr lang="en-US" dirty="0" smtClean="0"/>
              <a:t> </a:t>
            </a:r>
            <a:r>
              <a:rPr lang="en-US" dirty="0" err="1"/>
              <a:t>mungkin</a:t>
            </a:r>
            <a:r>
              <a:rPr lang="en-US" dirty="0"/>
              <a:t>, </a:t>
            </a:r>
            <a:r>
              <a:rPr lang="en-US" b="1" dirty="0" err="1"/>
              <a:t>semua</a:t>
            </a:r>
            <a:r>
              <a:rPr lang="en-US" b="1" dirty="0"/>
              <a:t> action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 smtClean="0"/>
              <a:t>bis</a:t>
            </a:r>
            <a:r>
              <a:rPr lang="id-ID" dirty="0" smtClean="0"/>
              <a:t>a</a:t>
            </a:r>
            <a:r>
              <a:rPr lang="en-US" dirty="0" smtClean="0"/>
              <a:t> </a:t>
            </a:r>
            <a:r>
              <a:rPr lang="en-US" b="1" dirty="0" err="1" smtClean="0"/>
              <a:t>dibatalkan</a:t>
            </a:r>
            <a:r>
              <a:rPr lang="en-US" b="1" dirty="0" smtClean="0"/>
              <a:t> </a:t>
            </a:r>
            <a:r>
              <a:rPr lang="en-US" b="1" dirty="0"/>
              <a:t>(UNDO). </a:t>
            </a:r>
            <a:endParaRPr lang="en-US" b="1" dirty="0" smtClean="0"/>
          </a:p>
          <a:p>
            <a:pPr lvl="1" algn="just"/>
            <a:r>
              <a:rPr lang="en-US" b="1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b="1" dirty="0" err="1" smtClean="0"/>
              <a:t>memuaskan</a:t>
            </a:r>
            <a:r>
              <a:rPr lang="en-US" b="1" dirty="0" smtClean="0"/>
              <a:t> </a:t>
            </a:r>
            <a:r>
              <a:rPr lang="en-US" b="1" dirty="0"/>
              <a:t>rasa </a:t>
            </a:r>
            <a:r>
              <a:rPr lang="en-US" b="1" dirty="0" err="1"/>
              <a:t>ingin</a:t>
            </a:r>
            <a:r>
              <a:rPr lang="en-US" b="1" dirty="0"/>
              <a:t> </a:t>
            </a:r>
            <a:r>
              <a:rPr lang="en-US" b="1" dirty="0" err="1"/>
              <a:t>tahu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/>
              <a:t>user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b="1" dirty="0"/>
              <a:t>user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b="1" dirty="0" err="1"/>
              <a:t>mencoba</a:t>
            </a:r>
            <a:r>
              <a:rPr lang="en-US" b="1" dirty="0"/>
              <a:t> action </a:t>
            </a:r>
            <a:r>
              <a:rPr lang="en-US" dirty="0"/>
              <a:t>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b="1" dirty="0" err="1"/>
              <a:t>kenal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aman</a:t>
            </a:r>
            <a:r>
              <a:rPr lang="en-US" dirty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err="1"/>
              <a:t>batalkan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diinginkan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b="1" dirty="0"/>
              <a:t>UNDO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fasilitas</a:t>
            </a:r>
            <a:r>
              <a:rPr lang="en-US" b="1" dirty="0"/>
              <a:t> UNDO </a:t>
            </a:r>
            <a:r>
              <a:rPr lang="en-US" dirty="0" err="1"/>
              <a:t>untuk</a:t>
            </a:r>
            <a:r>
              <a:rPr lang="en-US" dirty="0"/>
              <a:t>:</a:t>
            </a:r>
          </a:p>
          <a:p>
            <a:pPr lvl="2" algn="just"/>
            <a:r>
              <a:rPr lang="en-US" b="1" dirty="0" smtClean="0"/>
              <a:t>Single </a:t>
            </a:r>
            <a:r>
              <a:rPr lang="en-US" b="1" dirty="0"/>
              <a:t>action</a:t>
            </a:r>
          </a:p>
          <a:p>
            <a:pPr lvl="2" algn="just"/>
            <a:r>
              <a:rPr lang="en-US" b="1" dirty="0" smtClean="0"/>
              <a:t>Data </a:t>
            </a:r>
            <a:r>
              <a:rPr lang="en-US" b="1" dirty="0"/>
              <a:t>Entry</a:t>
            </a:r>
          </a:p>
          <a:p>
            <a:pPr lvl="2" algn="just"/>
            <a:r>
              <a:rPr lang="en-US" b="1" dirty="0" err="1" smtClean="0"/>
              <a:t>Sekumpulan</a:t>
            </a:r>
            <a:r>
              <a:rPr lang="en-US" b="1" dirty="0" smtClean="0"/>
              <a:t> </a:t>
            </a:r>
            <a:r>
              <a:rPr lang="en-US" b="1" dirty="0"/>
              <a:t>action </a:t>
            </a:r>
            <a:r>
              <a:rPr lang="en-US" b="1" dirty="0" err="1"/>
              <a:t>lengkap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3954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Aturan</a:t>
            </a:r>
            <a:r>
              <a:rPr lang="en-US" b="1" dirty="0"/>
              <a:t> </a:t>
            </a:r>
            <a:r>
              <a:rPr lang="en-US" b="1" dirty="0" err="1"/>
              <a:t>utama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mendesain</a:t>
            </a:r>
            <a:r>
              <a:rPr lang="en-US" b="1" dirty="0"/>
              <a:t> </a:t>
            </a:r>
            <a:r>
              <a:rPr lang="en-US" b="1" dirty="0" smtClean="0"/>
              <a:t>dialog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Support internal locus of control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b="1" dirty="0" smtClean="0"/>
              <a:t>User </a:t>
            </a:r>
            <a:r>
              <a:rPr lang="en-US" b="1" dirty="0"/>
              <a:t>yang </a:t>
            </a:r>
            <a:r>
              <a:rPr lang="en-US" b="1" dirty="0" err="1"/>
              <a:t>sering</a:t>
            </a:r>
            <a:r>
              <a:rPr lang="en-US" b="1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 smtClean="0"/>
              <a:t>system</a:t>
            </a:r>
            <a:r>
              <a:rPr lang="en-US" dirty="0" smtClean="0"/>
              <a:t> </a:t>
            </a:r>
            <a:r>
              <a:rPr lang="en-US" b="1" dirty="0" err="1" smtClean="0"/>
              <a:t>mengharapkan</a:t>
            </a:r>
            <a:r>
              <a:rPr lang="en-US" b="1" dirty="0" smtClean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b="1" dirty="0" err="1"/>
              <a:t>bisa</a:t>
            </a:r>
            <a:r>
              <a:rPr lang="en-US" b="1" dirty="0"/>
              <a:t> </a:t>
            </a:r>
            <a:r>
              <a:rPr lang="en-US" b="1" dirty="0" err="1"/>
              <a:t>mengontrol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/>
              <a:t>response</a:t>
            </a:r>
            <a:r>
              <a:rPr lang="en-US" dirty="0"/>
              <a:t>-</a:t>
            </a:r>
            <a:r>
              <a:rPr lang="en-US" dirty="0" err="1"/>
              <a:t>nya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b="1" dirty="0" err="1" smtClean="0"/>
              <a:t>terjadi</a:t>
            </a:r>
            <a:r>
              <a:rPr lang="en-US" b="1" dirty="0" smtClean="0"/>
              <a:t> </a:t>
            </a:r>
            <a:r>
              <a:rPr lang="en-US" b="1" dirty="0"/>
              <a:t>response </a:t>
            </a:r>
            <a:r>
              <a:rPr lang="en-US" dirty="0"/>
              <a:t>yang </a:t>
            </a:r>
            <a:r>
              <a:rPr lang="en-US" b="1" dirty="0" err="1"/>
              <a:t>tidak</a:t>
            </a:r>
            <a:r>
              <a:rPr lang="en-US" dirty="0"/>
              <a:t> </a:t>
            </a:r>
            <a:r>
              <a:rPr lang="en-US" b="1" dirty="0" err="1"/>
              <a:t>dikehendaki</a:t>
            </a:r>
            <a:r>
              <a:rPr lang="en-US" dirty="0"/>
              <a:t>, </a:t>
            </a:r>
            <a:r>
              <a:rPr lang="en-US" b="1" dirty="0"/>
              <a:t>data entry </a:t>
            </a:r>
            <a:r>
              <a:rPr lang="en-US" dirty="0"/>
              <a:t>yang </a:t>
            </a:r>
            <a:r>
              <a:rPr lang="en-US" b="1" dirty="0" err="1"/>
              <a:t>bertele-tele</a:t>
            </a:r>
            <a:r>
              <a:rPr lang="en-US" dirty="0"/>
              <a:t>, </a:t>
            </a:r>
            <a:r>
              <a:rPr lang="en-US" b="1" dirty="0" err="1" smtClean="0"/>
              <a:t>kesulitan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b="1" dirty="0" err="1"/>
              <a:t>informasi</a:t>
            </a:r>
            <a:r>
              <a:rPr lang="en-US" dirty="0"/>
              <a:t>, </a:t>
            </a:r>
            <a:r>
              <a:rPr lang="en-US" b="1" dirty="0" err="1"/>
              <a:t>ketidak-mampuan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b="1" dirty="0"/>
              <a:t>action</a:t>
            </a:r>
            <a:r>
              <a:rPr lang="en-US" dirty="0" smtClean="0"/>
              <a:t>, </a:t>
            </a:r>
            <a:r>
              <a:rPr lang="en-US" dirty="0" err="1" smtClean="0"/>
              <a:t>semuanya</a:t>
            </a:r>
            <a:r>
              <a:rPr lang="en-US" dirty="0" smtClean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mengakibatkan</a:t>
            </a:r>
            <a:r>
              <a:rPr lang="en-US" dirty="0"/>
              <a:t> </a:t>
            </a:r>
            <a:r>
              <a:rPr lang="en-US" b="1" dirty="0" err="1"/>
              <a:t>kekecewaan</a:t>
            </a:r>
            <a:r>
              <a:rPr lang="en-US" b="1" dirty="0"/>
              <a:t> user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b="1" dirty="0" smtClean="0"/>
              <a:t>Gaines </a:t>
            </a:r>
            <a:r>
              <a:rPr lang="en-US" b="1" dirty="0"/>
              <a:t>(1981)</a:t>
            </a:r>
            <a:r>
              <a:rPr lang="en-US" dirty="0"/>
              <a:t> </a:t>
            </a:r>
            <a:r>
              <a:rPr lang="en-US" b="1" dirty="0" err="1" smtClean="0"/>
              <a:t>menyarankan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b="1" dirty="0"/>
              <a:t>user</a:t>
            </a:r>
            <a:r>
              <a:rPr lang="en-US" dirty="0"/>
              <a:t> </a:t>
            </a:r>
            <a:r>
              <a:rPr lang="en-US" dirty="0" err="1"/>
              <a:t>haruslah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‘initiators of action</a:t>
            </a:r>
            <a:r>
              <a:rPr lang="en-US" dirty="0"/>
              <a:t>’,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i="1" dirty="0" smtClean="0"/>
              <a:t>‘</a:t>
            </a:r>
            <a:r>
              <a:rPr lang="en-US" i="1" dirty="0"/>
              <a:t>responders’. </a:t>
            </a:r>
            <a:r>
              <a:rPr lang="en-US" b="1" dirty="0" err="1"/>
              <a:t>Teori</a:t>
            </a:r>
            <a:r>
              <a:rPr lang="en-US" b="1" dirty="0"/>
              <a:t> Gaines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b="1" dirty="0" err="1"/>
              <a:t>dikenal</a:t>
            </a:r>
            <a:r>
              <a:rPr lang="en-US" b="1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b="1" dirty="0"/>
              <a:t>‘avoid </a:t>
            </a:r>
            <a:r>
              <a:rPr lang="en-US" b="1" dirty="0" err="1"/>
              <a:t>acausality</a:t>
            </a:r>
            <a:r>
              <a:rPr lang="en-US" dirty="0"/>
              <a:t>’.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073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 err="1"/>
              <a:t>Aturan</a:t>
            </a:r>
            <a:r>
              <a:rPr lang="en-US" b="1" dirty="0"/>
              <a:t> </a:t>
            </a:r>
            <a:r>
              <a:rPr lang="en-US" b="1" dirty="0" err="1"/>
              <a:t>utama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mendesain</a:t>
            </a:r>
            <a:r>
              <a:rPr lang="en-US" b="1" dirty="0"/>
              <a:t> </a:t>
            </a:r>
            <a:r>
              <a:rPr lang="en-US" b="1" dirty="0" smtClean="0"/>
              <a:t>dialog 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Reduce short-term memory load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 err="1" smtClean="0"/>
              <a:t>Manusia</a:t>
            </a:r>
            <a:r>
              <a:rPr lang="en-US" dirty="0" smtClean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b="1" dirty="0" err="1"/>
              <a:t>kemampuan</a:t>
            </a:r>
            <a:r>
              <a:rPr lang="en-US" b="1" dirty="0"/>
              <a:t> </a:t>
            </a:r>
            <a:r>
              <a:rPr lang="en-US" b="1" dirty="0" smtClean="0"/>
              <a:t>short-term memory </a:t>
            </a:r>
            <a:r>
              <a:rPr lang="en-US" dirty="0"/>
              <a:t>yang </a:t>
            </a:r>
            <a:r>
              <a:rPr lang="en-US" b="1" dirty="0" err="1"/>
              <a:t>terbatas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haruslah</a:t>
            </a:r>
            <a:r>
              <a:rPr lang="en-US" dirty="0"/>
              <a:t>:</a:t>
            </a:r>
          </a:p>
          <a:p>
            <a:pPr lvl="1"/>
            <a:r>
              <a:rPr lang="en-US" b="1" dirty="0" err="1" smtClean="0"/>
              <a:t>Sederhana</a:t>
            </a:r>
            <a:endParaRPr lang="en-US" b="1" dirty="0"/>
          </a:p>
          <a:p>
            <a:pPr lvl="1"/>
            <a:r>
              <a:rPr lang="en-US" b="1" dirty="0" smtClean="0"/>
              <a:t>Multiple </a:t>
            </a:r>
            <a:r>
              <a:rPr lang="en-US" b="1" dirty="0"/>
              <a:t>page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dikonsolidasi</a:t>
            </a:r>
            <a:endParaRPr lang="en-US" dirty="0"/>
          </a:p>
          <a:p>
            <a:pPr lvl="1"/>
            <a:r>
              <a:rPr lang="en-US" b="1" dirty="0" err="1" smtClean="0"/>
              <a:t>Pergerakan</a:t>
            </a:r>
            <a:r>
              <a:rPr lang="en-US" b="1" dirty="0" smtClean="0"/>
              <a:t> </a:t>
            </a:r>
            <a:r>
              <a:rPr lang="en-US" b="1" dirty="0"/>
              <a:t>window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dikurangi</a:t>
            </a:r>
            <a:endParaRPr lang="en-US" dirty="0"/>
          </a:p>
          <a:p>
            <a:pPr lvl="1"/>
            <a:r>
              <a:rPr lang="sv-SE" b="1" dirty="0" smtClean="0"/>
              <a:t>Waktu </a:t>
            </a:r>
            <a:r>
              <a:rPr lang="sv-SE" b="1" dirty="0"/>
              <a:t>training </a:t>
            </a:r>
            <a:r>
              <a:rPr lang="sv-SE" dirty="0"/>
              <a:t>harus dialokasikan untuk </a:t>
            </a:r>
            <a:r>
              <a:rPr lang="sv-SE" b="1" dirty="0"/>
              <a:t>pengkodean</a:t>
            </a:r>
            <a:r>
              <a:rPr lang="sv-SE" dirty="0"/>
              <a:t>, mnemonic dan </a:t>
            </a:r>
            <a:r>
              <a:rPr lang="sv-SE" dirty="0" smtClean="0"/>
              <a:t>urutan </a:t>
            </a:r>
            <a:r>
              <a:rPr lang="en-US" dirty="0" smtClean="0"/>
              <a:t>action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656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5400" b="1" dirty="0" smtClean="0">
                <a:solidFill>
                  <a:srgbClr val="FF0000"/>
                </a:solidFill>
              </a:rPr>
              <a:t>4) Perancangan Tampilan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pPr>
              <a:defRPr/>
            </a:pPr>
            <a:fld id="{13E678A5-6EFC-4237-84E5-CBAEEB6232EB}" type="datetime1">
              <a:rPr lang="en-US" smtClean="0"/>
              <a:t>3/12/2019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pPr>
              <a:defRPr/>
            </a:pPr>
            <a:fld id="{59F5E724-E132-4238-830F-097572C7F65A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8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>
                <a:solidFill>
                  <a:srgbClr val="FF0000"/>
                </a:solidFill>
              </a:rPr>
              <a:t>Perancangan Tampilan</a:t>
            </a:r>
            <a:endParaRPr lang="en-US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525963"/>
          </a:xfrm>
        </p:spPr>
        <p:txBody>
          <a:bodyPr>
            <a:noAutofit/>
          </a:bodyPr>
          <a:lstStyle/>
          <a:p>
            <a:pPr marL="444500" indent="-444500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b="1" dirty="0"/>
              <a:t>Salah </a:t>
            </a:r>
            <a:r>
              <a:rPr lang="en-US" sz="2400" b="1" dirty="0" err="1"/>
              <a:t>satu</a:t>
            </a:r>
            <a:r>
              <a:rPr lang="en-US" sz="2400" b="1" dirty="0"/>
              <a:t> </a:t>
            </a:r>
            <a:r>
              <a:rPr lang="en-US" sz="2400" b="1" dirty="0" err="1"/>
              <a:t>kriteria</a:t>
            </a:r>
            <a:r>
              <a:rPr lang="en-US" sz="2400" b="1" dirty="0"/>
              <a:t> </a:t>
            </a:r>
            <a:r>
              <a:rPr lang="en-US" sz="2400" b="1" dirty="0" err="1"/>
              <a:t>penting</a:t>
            </a:r>
            <a:r>
              <a:rPr lang="en-US" sz="2400" b="1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b="1" dirty="0" err="1"/>
              <a:t>antarmuka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b="1" dirty="0" err="1"/>
              <a:t>tampilan</a:t>
            </a:r>
            <a:r>
              <a:rPr lang="en-US" sz="2400" b="1" dirty="0"/>
              <a:t> yang </a:t>
            </a:r>
            <a:r>
              <a:rPr lang="en-US" sz="2400" b="1" dirty="0" err="1" smtClean="0"/>
              <a:t>menarik</a:t>
            </a:r>
            <a:endParaRPr lang="id-ID" sz="2400" b="1" dirty="0" smtClean="0"/>
          </a:p>
          <a:p>
            <a:pPr marL="444500" indent="-444500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Yang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dimiliki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perancang</a:t>
            </a:r>
            <a:r>
              <a:rPr lang="en-US" sz="2400" dirty="0"/>
              <a:t> </a:t>
            </a:r>
            <a:r>
              <a:rPr lang="en-US" sz="2400" dirty="0" err="1"/>
              <a:t>tampilan</a:t>
            </a:r>
            <a:r>
              <a:rPr lang="en-US" sz="2400" dirty="0"/>
              <a:t>:</a:t>
            </a:r>
          </a:p>
          <a:p>
            <a:pPr lvl="1" algn="just">
              <a:lnSpc>
                <a:spcPct val="90000"/>
              </a:lnSpc>
            </a:pPr>
            <a:r>
              <a:rPr lang="en-US" sz="2000" b="1" dirty="0" err="1"/>
              <a:t>Jiwa</a:t>
            </a:r>
            <a:r>
              <a:rPr lang="en-US" sz="2000" b="1" dirty="0"/>
              <a:t> </a:t>
            </a:r>
            <a:r>
              <a:rPr lang="en-US" sz="2000" b="1" dirty="0" err="1"/>
              <a:t>seni</a:t>
            </a:r>
            <a:r>
              <a:rPr lang="en-US" sz="2000" b="1" dirty="0"/>
              <a:t> yang </a:t>
            </a:r>
            <a:r>
              <a:rPr lang="en-US" sz="2000" b="1" dirty="0" err="1"/>
              <a:t>memadai</a:t>
            </a:r>
            <a:endParaRPr lang="en-US" sz="2000" b="1" dirty="0"/>
          </a:p>
          <a:p>
            <a:pPr lvl="1" algn="just">
              <a:lnSpc>
                <a:spcPct val="90000"/>
              </a:lnSpc>
            </a:pPr>
            <a:r>
              <a:rPr lang="en-US" sz="2000" b="1" dirty="0" err="1"/>
              <a:t>Mengetahui</a:t>
            </a:r>
            <a:r>
              <a:rPr lang="en-US" sz="2000" b="1" dirty="0"/>
              <a:t> </a:t>
            </a:r>
            <a:r>
              <a:rPr lang="en-US" sz="2000" b="1" dirty="0" err="1"/>
              <a:t>selera</a:t>
            </a:r>
            <a:r>
              <a:rPr lang="en-US" sz="2000" b="1" dirty="0"/>
              <a:t> user </a:t>
            </a:r>
            <a:r>
              <a:rPr lang="en-US" sz="2000" b="1" dirty="0" err="1"/>
              <a:t>secara</a:t>
            </a:r>
            <a:r>
              <a:rPr lang="en-US" sz="2000" b="1" dirty="0"/>
              <a:t> </a:t>
            </a:r>
            <a:r>
              <a:rPr lang="en-US" sz="2000" b="1" dirty="0" err="1"/>
              <a:t>umum</a:t>
            </a:r>
            <a:endParaRPr lang="en-US" sz="2000" b="1" dirty="0"/>
          </a:p>
          <a:p>
            <a:pPr marL="444500" indent="-444500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dirty="0" err="1" smtClean="0"/>
              <a:t>Seorang</a:t>
            </a:r>
            <a:r>
              <a:rPr lang="en-US" sz="2400" dirty="0" smtClean="0"/>
              <a:t> </a:t>
            </a:r>
            <a:r>
              <a:rPr lang="en-US" sz="2400" dirty="0" err="1"/>
              <a:t>perancang</a:t>
            </a:r>
            <a:r>
              <a:rPr lang="en-US" sz="2400" dirty="0"/>
              <a:t> </a:t>
            </a:r>
            <a:r>
              <a:rPr lang="en-US" sz="2400" dirty="0" err="1"/>
              <a:t>tampilan</a:t>
            </a:r>
            <a:r>
              <a:rPr lang="en-US" sz="2400" dirty="0"/>
              <a:t> </a:t>
            </a:r>
            <a:r>
              <a:rPr lang="en-US" sz="2400" b="1" dirty="0"/>
              <a:t>HARUS</a:t>
            </a:r>
            <a:r>
              <a:rPr lang="en-US" sz="2400" dirty="0"/>
              <a:t> </a:t>
            </a:r>
            <a:r>
              <a:rPr lang="en-US" sz="2400" b="1" dirty="0" err="1"/>
              <a:t>mendokumentasikan</a:t>
            </a:r>
            <a:r>
              <a:rPr lang="en-US" sz="2400" dirty="0"/>
              <a:t> </a:t>
            </a:r>
            <a:r>
              <a:rPr lang="en-US" sz="2400" b="1" dirty="0" err="1"/>
              <a:t>semua</a:t>
            </a:r>
            <a:r>
              <a:rPr lang="en-US" sz="2400" b="1" dirty="0"/>
              <a:t> </a:t>
            </a:r>
            <a:r>
              <a:rPr lang="en-US" sz="2400" b="1" dirty="0" err="1"/>
              <a:t>pekerjaan</a:t>
            </a:r>
            <a:r>
              <a:rPr lang="en-US" sz="2400" dirty="0"/>
              <a:t>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dia</a:t>
            </a:r>
            <a:r>
              <a:rPr lang="en-US" sz="2400" dirty="0"/>
              <a:t> </a:t>
            </a:r>
            <a:r>
              <a:rPr lang="en-US" sz="2400" dirty="0" err="1"/>
              <a:t>kerjakan</a:t>
            </a:r>
            <a:r>
              <a:rPr lang="en-US" sz="2400" dirty="0"/>
              <a:t> </a:t>
            </a:r>
            <a:r>
              <a:rPr lang="en-US" sz="2400" dirty="0" err="1"/>
              <a:t>selama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,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b="1" dirty="0" err="1"/>
              <a:t>bahan</a:t>
            </a:r>
            <a:r>
              <a:rPr lang="en-US" sz="2400" b="1" dirty="0"/>
              <a:t> </a:t>
            </a:r>
            <a:r>
              <a:rPr lang="en-US" sz="2400" b="1" dirty="0" err="1"/>
              <a:t>evaluasi</a:t>
            </a:r>
            <a:r>
              <a:rPr lang="en-US" sz="2400" b="1" dirty="0"/>
              <a:t> </a:t>
            </a:r>
            <a:r>
              <a:rPr lang="en-US" sz="2400" b="1" dirty="0" err="1"/>
              <a:t>pembuatan</a:t>
            </a:r>
            <a:r>
              <a:rPr lang="en-US" sz="2400" b="1" dirty="0"/>
              <a:t> </a:t>
            </a:r>
            <a:r>
              <a:rPr lang="en-US" sz="2400" b="1" dirty="0" err="1"/>
              <a:t>tampilan</a:t>
            </a:r>
            <a:r>
              <a:rPr lang="en-US" sz="2400" b="1" dirty="0"/>
              <a:t> </a:t>
            </a:r>
            <a:r>
              <a:rPr lang="en-US" sz="2400" dirty="0"/>
              <a:t>yang </a:t>
            </a:r>
            <a:r>
              <a:rPr lang="en-US" sz="2400" b="1" dirty="0" err="1"/>
              <a:t>baru</a:t>
            </a:r>
            <a:r>
              <a:rPr lang="en-US" sz="2400" b="1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b="1" dirty="0" err="1"/>
              <a:t>memperbaiki</a:t>
            </a:r>
            <a:r>
              <a:rPr lang="en-US" sz="2400" b="1" dirty="0"/>
              <a:t> </a:t>
            </a:r>
            <a:r>
              <a:rPr lang="en-US" sz="2400" b="1" dirty="0" err="1"/>
              <a:t>tampilan</a:t>
            </a:r>
            <a:r>
              <a:rPr lang="en-US" sz="2400" b="1" dirty="0"/>
              <a:t> </a:t>
            </a:r>
            <a:r>
              <a:rPr lang="en-US" sz="2400" b="1" dirty="0" err="1" smtClean="0"/>
              <a:t>sebelumnya</a:t>
            </a:r>
            <a:endParaRPr lang="id-ID" sz="2400" b="1" dirty="0"/>
          </a:p>
          <a:p>
            <a:pPr marL="444500" indent="-444500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id-ID" sz="2400" dirty="0" smtClean="0"/>
          </a:p>
          <a:p>
            <a:pPr marL="0" indent="0" algn="just">
              <a:lnSpc>
                <a:spcPct val="90000"/>
              </a:lnSpc>
              <a:buNone/>
            </a:pPr>
            <a:r>
              <a:rPr lang="id-ID" b="1" dirty="0" smtClean="0">
                <a:solidFill>
                  <a:srgbClr val="FF0000"/>
                </a:solidFill>
              </a:rPr>
              <a:t>P</a:t>
            </a:r>
            <a:r>
              <a:rPr lang="en-US" b="1" dirty="0" smtClean="0">
                <a:solidFill>
                  <a:srgbClr val="FF0000"/>
                </a:solidFill>
              </a:rPr>
              <a:t>ROGRAM </a:t>
            </a:r>
            <a:r>
              <a:rPr lang="en-US" b="1" dirty="0">
                <a:solidFill>
                  <a:srgbClr val="FF0000"/>
                </a:solidFill>
              </a:rPr>
              <a:t>YANG DIBUAT BUKAN UNTUK ANDA, NAMUN UNTUK ORANG LAIN</a:t>
            </a:r>
          </a:p>
        </p:txBody>
      </p:sp>
    </p:spTree>
    <p:extLst>
      <p:ext uri="{BB962C8B-B14F-4D97-AF65-F5344CB8AC3E}">
        <p14:creationId xmlns:p14="http://schemas.microsoft.com/office/powerpoint/2010/main" val="406852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Ragam Dialog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b="1" dirty="0"/>
              <a:t>Cara</a:t>
            </a:r>
            <a:r>
              <a:rPr lang="id-ID" sz="3600" dirty="0"/>
              <a:t> yang digunakan untuk </a:t>
            </a:r>
            <a:r>
              <a:rPr lang="id-ID" sz="3600" b="1" dirty="0"/>
              <a:t>mengorganisasikan</a:t>
            </a:r>
            <a:r>
              <a:rPr lang="id-ID" sz="3600" dirty="0"/>
              <a:t> berbagai </a:t>
            </a:r>
            <a:r>
              <a:rPr lang="id-ID" sz="3600" b="1" dirty="0"/>
              <a:t>tehnik</a:t>
            </a:r>
            <a:r>
              <a:rPr lang="id-ID" sz="3600" dirty="0"/>
              <a:t> </a:t>
            </a:r>
            <a:r>
              <a:rPr lang="id-ID" sz="3600" b="1" dirty="0"/>
              <a:t>dialog</a:t>
            </a:r>
            <a:r>
              <a:rPr lang="id-ID" sz="3600" dirty="0"/>
              <a:t> </a:t>
            </a:r>
            <a:r>
              <a:rPr lang="id-ID" sz="3600" b="1" i="1" dirty="0"/>
              <a:t>(dialoque style</a:t>
            </a:r>
            <a:r>
              <a:rPr lang="id-ID" sz="3600" b="1" i="1" dirty="0" smtClean="0"/>
              <a:t>).</a:t>
            </a:r>
          </a:p>
          <a:p>
            <a:pPr algn="just"/>
            <a:r>
              <a:rPr lang="id-ID" sz="3600" b="1" dirty="0" smtClean="0"/>
              <a:t>Konsep </a:t>
            </a:r>
            <a:r>
              <a:rPr lang="id-ID" sz="3600" b="1" dirty="0"/>
              <a:t>dasar : Ramah</a:t>
            </a:r>
            <a:r>
              <a:rPr lang="id-ID" sz="3600" dirty="0"/>
              <a:t> dengan </a:t>
            </a:r>
            <a:r>
              <a:rPr lang="id-ID" sz="3600" b="1" dirty="0" smtClean="0"/>
              <a:t>Pengguna</a:t>
            </a:r>
            <a:r>
              <a:rPr lang="id-ID" sz="3600" dirty="0" smtClean="0"/>
              <a:t>. </a:t>
            </a:r>
          </a:p>
          <a:p>
            <a:pPr algn="just"/>
            <a:r>
              <a:rPr lang="id-ID" sz="3600" b="1" dirty="0" smtClean="0"/>
              <a:t>Konsep </a:t>
            </a:r>
            <a:r>
              <a:rPr lang="id-ID" sz="3600" b="1" dirty="0"/>
              <a:t>ramah </a:t>
            </a:r>
            <a:r>
              <a:rPr lang="id-ID" sz="3600" dirty="0"/>
              <a:t>dengan </a:t>
            </a:r>
            <a:r>
              <a:rPr lang="id-ID" sz="3600" b="1" dirty="0"/>
              <a:t>dengan pengguna </a:t>
            </a:r>
            <a:r>
              <a:rPr lang="id-ID" sz="3600" dirty="0"/>
              <a:t>ini menjadi </a:t>
            </a:r>
            <a:r>
              <a:rPr lang="id-ID" sz="3600" b="1" dirty="0"/>
              <a:t>tantangan </a:t>
            </a:r>
            <a:r>
              <a:rPr lang="id-ID" sz="3600" dirty="0"/>
              <a:t>tersendiri </a:t>
            </a:r>
            <a:r>
              <a:rPr lang="id-ID" sz="3600" b="1" dirty="0"/>
              <a:t>bagi perancang </a:t>
            </a:r>
            <a:r>
              <a:rPr lang="id-ID" sz="3600" b="1" dirty="0" smtClean="0"/>
              <a:t>antar muka/ pemogram </a:t>
            </a:r>
            <a:r>
              <a:rPr lang="id-ID" sz="3600" b="1" dirty="0"/>
              <a:t>aplikasi</a:t>
            </a:r>
            <a:r>
              <a:rPr lang="id-ID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822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Cara </a:t>
            </a:r>
            <a:r>
              <a:rPr lang="en-US" b="1" dirty="0" err="1"/>
              <a:t>Pendekatan</a:t>
            </a:r>
            <a:endParaRPr lang="en-US" b="1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000" dirty="0" err="1"/>
              <a:t>Jenis</a:t>
            </a:r>
            <a:r>
              <a:rPr lang="en-US" sz="4000" dirty="0"/>
              <a:t> program </a:t>
            </a:r>
            <a:r>
              <a:rPr lang="en-US" sz="4000" dirty="0" err="1"/>
              <a:t>aplikasi</a:t>
            </a:r>
            <a:r>
              <a:rPr lang="en-US" sz="4000" dirty="0"/>
              <a:t>:</a:t>
            </a:r>
          </a:p>
          <a:p>
            <a:r>
              <a:rPr lang="en-US" sz="4000" dirty="0"/>
              <a:t>Special purpose </a:t>
            </a:r>
            <a:r>
              <a:rPr lang="en-US" sz="4000" dirty="0" smtClean="0"/>
              <a:t>software</a:t>
            </a:r>
            <a:r>
              <a:rPr lang="id-ID" sz="4000" dirty="0" smtClean="0"/>
              <a:t> /</a:t>
            </a:r>
            <a:r>
              <a:rPr lang="en-US" altLang="ja-JP" sz="4000" dirty="0"/>
              <a:t>Software </a:t>
            </a:r>
            <a:r>
              <a:rPr lang="en-US" altLang="ja-JP" sz="4000" dirty="0" err="1">
                <a:solidFill>
                  <a:srgbClr val="CC0000"/>
                </a:solidFill>
              </a:rPr>
              <a:t>Pesanan</a:t>
            </a:r>
            <a:endParaRPr lang="en-US" altLang="ja-JP" sz="4000" dirty="0">
              <a:solidFill>
                <a:srgbClr val="CC0000"/>
              </a:solidFill>
            </a:endParaRPr>
          </a:p>
          <a:p>
            <a:r>
              <a:rPr lang="en-US" sz="4000" dirty="0" smtClean="0"/>
              <a:t>General </a:t>
            </a:r>
            <a:r>
              <a:rPr lang="en-US" sz="4000" dirty="0"/>
              <a:t>purpose </a:t>
            </a:r>
            <a:r>
              <a:rPr lang="en-US" sz="4000" dirty="0" smtClean="0"/>
              <a:t>software</a:t>
            </a:r>
            <a:r>
              <a:rPr lang="id-ID" sz="4000" dirty="0" smtClean="0"/>
              <a:t>/</a:t>
            </a:r>
            <a:r>
              <a:rPr lang="en-US" altLang="ja-JP" sz="4000" dirty="0"/>
              <a:t>Software</a:t>
            </a:r>
            <a:r>
              <a:rPr lang="en-US" altLang="ja-JP" sz="4000" dirty="0">
                <a:solidFill>
                  <a:srgbClr val="CC0000"/>
                </a:solidFill>
              </a:rPr>
              <a:t> </a:t>
            </a:r>
            <a:r>
              <a:rPr lang="en-US" altLang="ja-JP" sz="4000" dirty="0" err="1">
                <a:solidFill>
                  <a:srgbClr val="CC0000"/>
                </a:solidFill>
              </a:rPr>
              <a:t>Generik</a:t>
            </a:r>
            <a:endParaRPr lang="en-US" altLang="ja-JP" sz="4000" dirty="0">
              <a:solidFill>
                <a:srgbClr val="CC0000"/>
              </a:solidFill>
            </a:endParaRP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8349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Pendekatan</a:t>
            </a:r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</p:spPr>
        <p:txBody>
          <a:bodyPr/>
          <a:lstStyle/>
          <a:p>
            <a:fld id="{5917993D-D82F-434B-BE31-A86F6B849DE8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42097" y="1769045"/>
            <a:ext cx="5086350" cy="464309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ja-JP" sz="3200" dirty="0"/>
              <a:t>Software</a:t>
            </a:r>
            <a:r>
              <a:rPr lang="en-US" altLang="ja-JP" sz="3200" dirty="0">
                <a:solidFill>
                  <a:srgbClr val="CC0000"/>
                </a:solidFill>
              </a:rPr>
              <a:t> </a:t>
            </a:r>
            <a:r>
              <a:rPr lang="en-US" altLang="ja-JP" sz="3200" dirty="0" err="1">
                <a:solidFill>
                  <a:srgbClr val="CC0000"/>
                </a:solidFill>
              </a:rPr>
              <a:t>Generik</a:t>
            </a:r>
            <a:endParaRPr lang="en-US" altLang="ja-JP" sz="3200" dirty="0">
              <a:solidFill>
                <a:srgbClr val="CC0000"/>
              </a:solidFill>
            </a:endParaRPr>
          </a:p>
          <a:p>
            <a:pPr lvl="1">
              <a:buNone/>
              <a:defRPr/>
            </a:pPr>
            <a:r>
              <a:rPr lang="id-ID" altLang="ja-JP" dirty="0"/>
              <a:t>	</a:t>
            </a:r>
            <a:r>
              <a:rPr lang="en-US" altLang="ja-JP" dirty="0" err="1"/>
              <a:t>Perangkat</a:t>
            </a:r>
            <a:r>
              <a:rPr lang="en-US" altLang="ja-JP" dirty="0"/>
              <a:t> </a:t>
            </a:r>
            <a:r>
              <a:rPr lang="en-US" altLang="ja-JP" dirty="0" err="1"/>
              <a:t>lunak</a:t>
            </a:r>
            <a:r>
              <a:rPr lang="en-US" altLang="ja-JP" dirty="0"/>
              <a:t> </a:t>
            </a:r>
            <a:r>
              <a:rPr lang="en-US" altLang="ja-JP" dirty="0" err="1"/>
              <a:t>standar</a:t>
            </a:r>
            <a:r>
              <a:rPr lang="en-US" altLang="ja-JP" dirty="0"/>
              <a:t> yang </a:t>
            </a:r>
            <a:r>
              <a:rPr lang="en-US" altLang="ja-JP" dirty="0" err="1"/>
              <a:t>diproduksi</a:t>
            </a:r>
            <a:r>
              <a:rPr lang="en-US" altLang="ja-JP" dirty="0"/>
              <a:t> </a:t>
            </a:r>
            <a:r>
              <a:rPr lang="en-US" altLang="ja-JP" dirty="0" err="1"/>
              <a:t>oleh</a:t>
            </a:r>
            <a:r>
              <a:rPr lang="en-US" altLang="ja-JP" dirty="0"/>
              <a:t> </a:t>
            </a:r>
            <a:r>
              <a:rPr lang="en-US" altLang="ja-JP" dirty="0" err="1"/>
              <a:t>perusahaan</a:t>
            </a:r>
            <a:r>
              <a:rPr lang="en-US" altLang="ja-JP" dirty="0"/>
              <a:t> </a:t>
            </a:r>
            <a:r>
              <a:rPr lang="en-US" altLang="ja-JP" dirty="0" err="1"/>
              <a:t>pengembang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dijual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pada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pasar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terbuka</a:t>
            </a:r>
            <a:r>
              <a:rPr lang="en-US" altLang="ja-JP" dirty="0"/>
              <a:t> </a:t>
            </a:r>
            <a:r>
              <a:rPr lang="en-US" altLang="ja-JP" dirty="0" err="1"/>
              <a:t>ke</a:t>
            </a:r>
            <a:r>
              <a:rPr lang="en-US" altLang="ja-JP" dirty="0"/>
              <a:t> </a:t>
            </a:r>
            <a:r>
              <a:rPr lang="en-US" altLang="ja-JP" dirty="0" err="1"/>
              <a:t>siapapun</a:t>
            </a:r>
            <a:r>
              <a:rPr lang="en-US" altLang="ja-JP" dirty="0"/>
              <a:t> yang </a:t>
            </a:r>
            <a:r>
              <a:rPr lang="en-US" altLang="ja-JP" dirty="0" err="1"/>
              <a:t>bisa</a:t>
            </a:r>
            <a:r>
              <a:rPr lang="en-US" altLang="ja-JP" dirty="0"/>
              <a:t> </a:t>
            </a:r>
            <a:r>
              <a:rPr lang="en-US" altLang="ja-JP" dirty="0" err="1"/>
              <a:t>membelinya</a:t>
            </a:r>
            <a:r>
              <a:rPr lang="en-US" altLang="ja-JP" dirty="0"/>
              <a:t> (</a:t>
            </a:r>
            <a:r>
              <a:rPr lang="en-US" altLang="ja-JP" i="1" dirty="0"/>
              <a:t>Shrink-wrapped</a:t>
            </a:r>
            <a:r>
              <a:rPr lang="en-US" altLang="ja-JP" dirty="0" smtClean="0"/>
              <a:t>)</a:t>
            </a:r>
          </a:p>
          <a:p>
            <a:pPr lvl="1">
              <a:buNone/>
              <a:defRPr/>
            </a:pPr>
            <a:endParaRPr lang="en-US" altLang="ja-JP" dirty="0"/>
          </a:p>
          <a:p>
            <a:pPr>
              <a:defRPr/>
            </a:pPr>
            <a:r>
              <a:rPr lang="en-US" altLang="ja-JP" sz="3200" dirty="0"/>
              <a:t>Software </a:t>
            </a:r>
            <a:r>
              <a:rPr lang="en-US" altLang="ja-JP" sz="3200" dirty="0" err="1">
                <a:solidFill>
                  <a:srgbClr val="CC0000"/>
                </a:solidFill>
              </a:rPr>
              <a:t>Pesanan</a:t>
            </a:r>
            <a:endParaRPr lang="en-US" altLang="ja-JP" sz="3200" dirty="0">
              <a:solidFill>
                <a:srgbClr val="CC0000"/>
              </a:solidFill>
            </a:endParaRPr>
          </a:p>
          <a:p>
            <a:pPr lvl="1">
              <a:buNone/>
              <a:defRPr/>
            </a:pPr>
            <a:r>
              <a:rPr lang="id-ID" altLang="ja-JP" dirty="0"/>
              <a:t>	</a:t>
            </a:r>
            <a:r>
              <a:rPr lang="en-US" altLang="ja-JP" dirty="0" err="1"/>
              <a:t>Perangkat</a:t>
            </a:r>
            <a:r>
              <a:rPr lang="en-US" altLang="ja-JP" dirty="0"/>
              <a:t> </a:t>
            </a:r>
            <a:r>
              <a:rPr lang="en-US" altLang="ja-JP" dirty="0" err="1"/>
              <a:t>lunak</a:t>
            </a:r>
            <a:r>
              <a:rPr lang="en-US" altLang="ja-JP" dirty="0"/>
              <a:t> yang </a:t>
            </a:r>
            <a:r>
              <a:rPr lang="en-US" altLang="ja-JP" dirty="0" err="1"/>
              <a:t>dikembangkan</a:t>
            </a:r>
            <a:r>
              <a:rPr lang="en-US" altLang="ja-JP" dirty="0"/>
              <a:t> </a:t>
            </a:r>
            <a:r>
              <a:rPr lang="en-US" altLang="ja-JP" dirty="0" err="1"/>
              <a:t>khusus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disesuaikan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dengan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kebutuhan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/>
              <a:t>pelanggan</a:t>
            </a:r>
            <a:endParaRPr lang="en-US" altLang="ja-JP" dirty="0"/>
          </a:p>
          <a:p>
            <a:endParaRPr lang="id-ID" dirty="0"/>
          </a:p>
        </p:txBody>
      </p:sp>
      <p:pic>
        <p:nvPicPr>
          <p:cNvPr id="15" name="Picture 11" descr="delph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333284" y="4729162"/>
            <a:ext cx="2714625" cy="1992313"/>
          </a:xfrm>
          <a:prstGeom prst="rect">
            <a:avLst/>
          </a:prstGeom>
          <a:noFill/>
        </p:spPr>
      </p:pic>
      <p:pic>
        <p:nvPicPr>
          <p:cNvPr id="16" name="Picture 10" descr="openoffice"/>
          <p:cNvPicPr>
            <a:picLocks noChangeAspect="1" noChangeArrowheads="1"/>
          </p:cNvPicPr>
          <p:nvPr/>
        </p:nvPicPr>
        <p:blipFill rotWithShape="1">
          <a:blip r:embed="rId3" cstate="print"/>
          <a:srcRect l="1" r="2352" b="7096"/>
          <a:stretch/>
        </p:blipFill>
        <p:spPr>
          <a:xfrm>
            <a:off x="6333284" y="1459141"/>
            <a:ext cx="2590799" cy="2914649"/>
          </a:xfrm>
          <a:prstGeom prst="rect">
            <a:avLst/>
          </a:prstGeom>
          <a:noFill/>
        </p:spPr>
      </p:pic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822744" y="6316380"/>
            <a:ext cx="22629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1" dirty="0" smtClean="0">
                <a:effectLst/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i="1" dirty="0" err="1" smtClean="0">
                <a:effectLst/>
                <a:latin typeface="Calibri" pitchFamily="34" charset="0"/>
                <a:cs typeface="Calibri" pitchFamily="34" charset="0"/>
              </a:rPr>
              <a:t>Sommerville</a:t>
            </a:r>
            <a:r>
              <a:rPr lang="en-US" sz="2000" i="1" dirty="0" smtClean="0">
                <a:effectLst/>
                <a:latin typeface="Calibri" pitchFamily="34" charset="0"/>
                <a:cs typeface="Calibri" pitchFamily="34" charset="0"/>
              </a:rPr>
              <a:t>, 20</a:t>
            </a:r>
            <a:r>
              <a:rPr lang="id-ID" sz="2000" i="1" dirty="0" smtClean="0">
                <a:effectLst/>
                <a:latin typeface="Calibri" pitchFamily="34" charset="0"/>
                <a:cs typeface="Calibri" pitchFamily="34" charset="0"/>
              </a:rPr>
              <a:t>1</a:t>
            </a:r>
            <a:r>
              <a:rPr lang="en-US" sz="2000" i="1" dirty="0" smtClean="0">
                <a:effectLst/>
                <a:latin typeface="Calibri" pitchFamily="34" charset="0"/>
                <a:cs typeface="Calibri" pitchFamily="34" charset="0"/>
              </a:rPr>
              <a:t>5</a:t>
            </a:r>
            <a:r>
              <a:rPr lang="id-ID" sz="2000" i="1" dirty="0" smtClean="0">
                <a:effectLst/>
                <a:latin typeface="Calibri" pitchFamily="34" charset="0"/>
                <a:cs typeface="Calibri" pitchFamily="34" charset="0"/>
              </a:rPr>
              <a:t>)</a:t>
            </a:r>
            <a:endParaRPr lang="en-US" sz="2000" i="1" dirty="0"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03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Special Purpose Software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76251" y="1693488"/>
            <a:ext cx="8319406" cy="4859675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id-ID" sz="2400" b="1" dirty="0"/>
              <a:t>P</a:t>
            </a:r>
            <a:r>
              <a:rPr lang="en-US" sz="2400" b="1" dirty="0" err="1" smtClean="0"/>
              <a:t>rogram</a:t>
            </a:r>
            <a:r>
              <a:rPr lang="en-US" sz="2400" b="1" dirty="0" smtClean="0"/>
              <a:t> </a:t>
            </a:r>
            <a:r>
              <a:rPr lang="en-US" sz="2400" b="1" dirty="0" err="1"/>
              <a:t>aplikasi</a:t>
            </a:r>
            <a:r>
              <a:rPr lang="en-US" sz="2400" b="1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b="1" dirty="0" err="1"/>
              <a:t>keperluan</a:t>
            </a:r>
            <a:r>
              <a:rPr lang="en-US" sz="2400" b="1" dirty="0"/>
              <a:t> </a:t>
            </a:r>
            <a:r>
              <a:rPr lang="en-US" sz="2400" b="1" dirty="0" err="1"/>
              <a:t>khusus</a:t>
            </a:r>
            <a:r>
              <a:rPr lang="en-US" sz="2400" b="1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b="1" dirty="0"/>
              <a:t>user yang </a:t>
            </a:r>
            <a:r>
              <a:rPr lang="en-US" sz="2400" b="1" dirty="0" err="1"/>
              <a:t>khusus</a:t>
            </a:r>
            <a:r>
              <a:rPr lang="en-US" sz="2400" b="1" dirty="0"/>
              <a:t> pula</a:t>
            </a:r>
            <a:r>
              <a:rPr lang="en-US" sz="2400" dirty="0"/>
              <a:t> (</a:t>
            </a:r>
            <a:r>
              <a:rPr lang="en-US" sz="2400" i="1" dirty="0"/>
              <a:t>special purpose software</a:t>
            </a:r>
            <a:r>
              <a:rPr lang="en-US" sz="2400" dirty="0"/>
              <a:t>)</a:t>
            </a:r>
          </a:p>
          <a:p>
            <a:pPr algn="just">
              <a:lnSpc>
                <a:spcPct val="90000"/>
              </a:lnSpc>
            </a:pPr>
            <a:r>
              <a:rPr lang="en-US" sz="2400" dirty="0" err="1"/>
              <a:t>Kelompok</a:t>
            </a:r>
            <a:r>
              <a:rPr lang="en-US" sz="2400" dirty="0"/>
              <a:t> user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mudah</a:t>
            </a:r>
            <a:r>
              <a:rPr lang="en-US" sz="2400" dirty="0"/>
              <a:t> </a:t>
            </a:r>
            <a:r>
              <a:rPr lang="en-US" sz="2400" dirty="0" err="1"/>
              <a:t>diperkirakan</a:t>
            </a:r>
            <a:r>
              <a:rPr lang="en-US" sz="2400" dirty="0"/>
              <a:t>, </a:t>
            </a:r>
            <a:r>
              <a:rPr lang="en-US" sz="2400" dirty="0" err="1"/>
              <a:t>baik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segi</a:t>
            </a:r>
            <a:r>
              <a:rPr lang="en-US" sz="2400" dirty="0"/>
              <a:t> </a:t>
            </a:r>
            <a:r>
              <a:rPr lang="en-US" sz="2400" dirty="0" err="1"/>
              <a:t>keahlian</a:t>
            </a:r>
            <a:r>
              <a:rPr lang="en-US" sz="2400" dirty="0"/>
              <a:t> </a:t>
            </a:r>
            <a:r>
              <a:rPr lang="en-US" sz="2400" dirty="0" err="1"/>
              <a:t>maupun</a:t>
            </a:r>
            <a:r>
              <a:rPr lang="en-US" sz="2400" dirty="0"/>
              <a:t> </a:t>
            </a:r>
            <a:r>
              <a:rPr lang="en-US" sz="2400" dirty="0" err="1"/>
              <a:t>ragam</a:t>
            </a:r>
            <a:r>
              <a:rPr lang="en-US" sz="2400" dirty="0"/>
              <a:t> </a:t>
            </a:r>
            <a:r>
              <a:rPr lang="en-US" sz="2400" dirty="0" err="1"/>
              <a:t>antarmuka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dirty="0" err="1"/>
              <a:t>Mis</a:t>
            </a:r>
            <a:r>
              <a:rPr lang="en-US" sz="2400" dirty="0"/>
              <a:t>: </a:t>
            </a:r>
            <a:r>
              <a:rPr lang="en-US" sz="2400" b="1" dirty="0"/>
              <a:t>program </a:t>
            </a:r>
            <a:r>
              <a:rPr lang="en-US" sz="2400" b="1" dirty="0" err="1"/>
              <a:t>inventori</a:t>
            </a:r>
            <a:r>
              <a:rPr lang="en-US" sz="2400" b="1" dirty="0"/>
              <a:t> </a:t>
            </a:r>
            <a:r>
              <a:rPr lang="en-US" sz="2400" b="1" dirty="0" err="1"/>
              <a:t>gudang</a:t>
            </a:r>
            <a:r>
              <a:rPr lang="en-US" sz="2400" b="1" dirty="0"/>
              <a:t>, </a:t>
            </a:r>
            <a:r>
              <a:rPr lang="en-US" sz="2400" b="1" dirty="0" err="1"/>
              <a:t>pengelolaan</a:t>
            </a:r>
            <a:r>
              <a:rPr lang="en-US" sz="2400" b="1" dirty="0"/>
              <a:t> data </a:t>
            </a:r>
            <a:r>
              <a:rPr lang="en-US" sz="2400" b="1" dirty="0" err="1"/>
              <a:t>akademis</a:t>
            </a:r>
            <a:r>
              <a:rPr lang="en-US" sz="2400" b="1" dirty="0"/>
              <a:t> </a:t>
            </a:r>
            <a:r>
              <a:rPr lang="en-US" sz="2400" b="1" dirty="0" err="1"/>
              <a:t>mahasiswa</a:t>
            </a:r>
            <a:r>
              <a:rPr lang="en-US" sz="2400" b="1" dirty="0"/>
              <a:t>, </a:t>
            </a:r>
            <a:r>
              <a:rPr lang="en-US" sz="2400" b="1" dirty="0" err="1"/>
              <a:t>pelayanan</a:t>
            </a:r>
            <a:r>
              <a:rPr lang="en-US" sz="2400" b="1" dirty="0"/>
              <a:t> </a:t>
            </a:r>
            <a:r>
              <a:rPr lang="en-US" sz="2400" b="1" dirty="0" err="1"/>
              <a:t>reservasi</a:t>
            </a:r>
            <a:r>
              <a:rPr lang="en-US" sz="2400" b="1" dirty="0"/>
              <a:t> hotel</a:t>
            </a:r>
          </a:p>
          <a:p>
            <a:pPr algn="just">
              <a:lnSpc>
                <a:spcPct val="90000"/>
              </a:lnSpc>
            </a:pPr>
            <a:r>
              <a:rPr lang="en-US" sz="2400" dirty="0" err="1"/>
              <a:t>P</a:t>
            </a:r>
            <a:r>
              <a:rPr lang="en-US" sz="2400" b="1" dirty="0" err="1">
                <a:solidFill>
                  <a:srgbClr val="FF0000"/>
                </a:solidFill>
              </a:rPr>
              <a:t>endekatan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: </a:t>
            </a:r>
          </a:p>
          <a:p>
            <a:pPr marL="806450" lvl="1" indent="-349250" algn="just"/>
            <a:r>
              <a:rPr lang="en-US" b="1" i="1" dirty="0"/>
              <a:t>User-centered design approach</a:t>
            </a:r>
            <a:r>
              <a:rPr lang="en-US" dirty="0"/>
              <a:t>: </a:t>
            </a:r>
            <a:r>
              <a:rPr lang="en-US" b="1" dirty="0" err="1"/>
              <a:t>perancang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/>
              <a:t>user </a:t>
            </a:r>
            <a:r>
              <a:rPr lang="en-US" b="1" dirty="0" err="1"/>
              <a:t>bersama-sama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b="1" dirty="0" err="1"/>
              <a:t>tampilan</a:t>
            </a:r>
            <a:r>
              <a:rPr lang="en-US" b="1" dirty="0"/>
              <a:t> </a:t>
            </a:r>
            <a:r>
              <a:rPr lang="en-US" b="1" dirty="0" err="1" smtClean="0"/>
              <a:t>antarmuka</a:t>
            </a:r>
            <a:r>
              <a:rPr lang="id-ID" b="1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diinginkan</a:t>
            </a:r>
            <a:r>
              <a:rPr lang="en-US" dirty="0"/>
              <a:t> user.</a:t>
            </a:r>
          </a:p>
          <a:p>
            <a:pPr marL="806450" lvl="1" indent="-349250" algn="just"/>
            <a:r>
              <a:rPr lang="en-US" b="1" i="1" dirty="0" smtClean="0"/>
              <a:t>User </a:t>
            </a:r>
            <a:r>
              <a:rPr lang="en-US" b="1" i="1" dirty="0"/>
              <a:t>design approach</a:t>
            </a:r>
            <a:r>
              <a:rPr lang="en-US" dirty="0"/>
              <a:t>: </a:t>
            </a:r>
            <a:r>
              <a:rPr lang="en-US" b="1" dirty="0" err="1"/>
              <a:t>hanya</a:t>
            </a:r>
            <a:r>
              <a:rPr lang="en-US" b="1" dirty="0"/>
              <a:t> user </a:t>
            </a:r>
            <a:r>
              <a:rPr lang="en-US" dirty="0"/>
              <a:t>yang </a:t>
            </a:r>
            <a:r>
              <a:rPr lang="en-US" b="1" dirty="0" err="1"/>
              <a:t>membuat</a:t>
            </a:r>
            <a:r>
              <a:rPr lang="en-US" b="1" dirty="0"/>
              <a:t> </a:t>
            </a:r>
            <a:r>
              <a:rPr lang="en-US" b="1" dirty="0" err="1"/>
              <a:t>tampilan</a:t>
            </a:r>
            <a:r>
              <a:rPr lang="en-US" b="1" dirty="0"/>
              <a:t> </a:t>
            </a:r>
            <a:r>
              <a:rPr lang="en-US" b="1" dirty="0" err="1" smtClean="0"/>
              <a:t>antarmuka</a:t>
            </a:r>
            <a:r>
              <a:rPr lang="id-ID" b="1" dirty="0" smtClean="0"/>
              <a:t>.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memberatkan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(</a:t>
            </a:r>
            <a:r>
              <a:rPr lang="en-US" dirty="0" err="1"/>
              <a:t>mis</a:t>
            </a:r>
            <a:r>
              <a:rPr lang="en-US" dirty="0"/>
              <a:t>. </a:t>
            </a:r>
            <a:r>
              <a:rPr lang="en-US" dirty="0" err="1"/>
              <a:t>Peranti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).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635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General Purpose Software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90689"/>
            <a:ext cx="7886700" cy="4351338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id-ID" sz="2400" dirty="0"/>
              <a:t>P</a:t>
            </a:r>
            <a:r>
              <a:rPr lang="en-US" sz="2400" dirty="0" err="1" smtClean="0"/>
              <a:t>rogram</a:t>
            </a:r>
            <a:r>
              <a:rPr lang="en-US" sz="2400" dirty="0" smtClean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b="1" dirty="0" err="1"/>
              <a:t>digunakan</a:t>
            </a:r>
            <a:r>
              <a:rPr lang="en-US" sz="2400" b="1" dirty="0"/>
              <a:t> </a:t>
            </a:r>
            <a:r>
              <a:rPr lang="en-US" sz="2400" b="1" dirty="0" err="1"/>
              <a:t>oleh</a:t>
            </a:r>
            <a:r>
              <a:rPr lang="en-US" sz="2400" b="1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b="1" dirty="0" err="1"/>
              <a:t>macam</a:t>
            </a:r>
            <a:r>
              <a:rPr lang="en-US" sz="2400" b="1" dirty="0"/>
              <a:t> </a:t>
            </a:r>
            <a:r>
              <a:rPr lang="en-US" sz="2400" b="1" dirty="0" err="1"/>
              <a:t>kalangan</a:t>
            </a:r>
            <a:r>
              <a:rPr lang="en-US" sz="2400" b="1" dirty="0"/>
              <a:t> </a:t>
            </a:r>
            <a:r>
              <a:rPr lang="en-US" sz="2400" b="1" dirty="0" smtClean="0"/>
              <a:t>user</a:t>
            </a:r>
            <a:endParaRPr lang="id-ID" sz="2400" b="1" dirty="0" smtClean="0"/>
          </a:p>
          <a:p>
            <a:pPr algn="just"/>
            <a:r>
              <a:rPr lang="en-US" sz="2400" dirty="0"/>
              <a:t>Program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GPS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Public </a:t>
            </a:r>
            <a:r>
              <a:rPr lang="en-US" sz="2400" dirty="0" smtClean="0"/>
              <a:t>Software</a:t>
            </a:r>
            <a:r>
              <a:rPr lang="id-ID" sz="2400" dirty="0" smtClean="0"/>
              <a:t>.</a:t>
            </a:r>
            <a:endParaRPr lang="en-US" sz="2400" b="1" dirty="0"/>
          </a:p>
          <a:p>
            <a:pPr algn="just">
              <a:lnSpc>
                <a:spcPct val="90000"/>
              </a:lnSpc>
            </a:pPr>
            <a:r>
              <a:rPr lang="en-US" sz="2400" b="1" dirty="0" err="1" smtClean="0"/>
              <a:t>Perancang</a:t>
            </a:r>
            <a:r>
              <a:rPr lang="en-US" sz="2400" dirty="0" smtClean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b="1" dirty="0"/>
              <a:t>‘</a:t>
            </a:r>
            <a:r>
              <a:rPr lang="en-US" sz="2400" b="1" dirty="0" err="1"/>
              <a:t>pemaksaan</a:t>
            </a:r>
            <a:r>
              <a:rPr lang="en-US" sz="2400" b="1" dirty="0"/>
              <a:t>’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b="1" dirty="0"/>
              <a:t>user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b="1" dirty="0" err="1"/>
              <a:t>menerima</a:t>
            </a:r>
            <a:r>
              <a:rPr lang="en-US" sz="2400" b="1" dirty="0"/>
              <a:t> </a:t>
            </a:r>
            <a:r>
              <a:rPr lang="en-US" sz="2400" b="1" dirty="0" err="1"/>
              <a:t>tampilan</a:t>
            </a:r>
            <a:r>
              <a:rPr lang="en-US" sz="2400" b="1" dirty="0"/>
              <a:t> </a:t>
            </a:r>
            <a:r>
              <a:rPr lang="en-US" sz="2400" b="1" dirty="0" err="1"/>
              <a:t>antarmukanya</a:t>
            </a:r>
            <a:r>
              <a:rPr lang="en-US" sz="2400" dirty="0"/>
              <a:t>, </a:t>
            </a:r>
            <a:r>
              <a:rPr lang="en-US" sz="2400" dirty="0" err="1"/>
              <a:t>walaupun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b="1" dirty="0" err="1"/>
              <a:t>memberikan</a:t>
            </a:r>
            <a:r>
              <a:rPr lang="en-US" sz="2400" b="1" dirty="0"/>
              <a:t> </a:t>
            </a:r>
            <a:r>
              <a:rPr lang="en-US" sz="2400" b="1" dirty="0" err="1"/>
              <a:t>dampak</a:t>
            </a:r>
            <a:r>
              <a:rPr lang="en-US" sz="2400" b="1" dirty="0"/>
              <a:t> program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b="1" dirty="0" err="1"/>
              <a:t>tidak</a:t>
            </a:r>
            <a:r>
              <a:rPr lang="en-US" sz="2400" b="1" dirty="0"/>
              <a:t> </a:t>
            </a:r>
            <a:r>
              <a:rPr lang="en-US" sz="2400" b="1" dirty="0" err="1"/>
              <a:t>laku</a:t>
            </a:r>
            <a:endParaRPr lang="en-US" sz="2400" b="1" dirty="0"/>
          </a:p>
          <a:p>
            <a:r>
              <a:rPr lang="en-US" sz="2400" dirty="0" err="1"/>
              <a:t>Kunci</a:t>
            </a:r>
            <a:r>
              <a:rPr lang="en-US" sz="2400" dirty="0"/>
              <a:t> </a:t>
            </a:r>
            <a:r>
              <a:rPr lang="en-US" sz="2400" dirty="0" err="1"/>
              <a:t>utama</a:t>
            </a:r>
            <a:r>
              <a:rPr lang="en-US" sz="2400" dirty="0"/>
              <a:t> </a:t>
            </a:r>
            <a:r>
              <a:rPr lang="en-US" sz="2400" dirty="0" err="1"/>
              <a:t>perancangan</a:t>
            </a:r>
            <a:r>
              <a:rPr lang="en-US" sz="2400" dirty="0"/>
              <a:t> </a:t>
            </a:r>
            <a:r>
              <a:rPr lang="en-US" sz="2400" dirty="0" err="1"/>
              <a:t>tampilan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i="1" dirty="0"/>
              <a:t>general purpose software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smtClean="0"/>
              <a:t>:</a:t>
            </a:r>
            <a:endParaRPr lang="id-ID" sz="2400" dirty="0" smtClean="0"/>
          </a:p>
          <a:p>
            <a:pPr lvl="1"/>
            <a:r>
              <a:rPr lang="en-US" sz="2000" b="1" dirty="0" err="1" smtClean="0"/>
              <a:t>antarmuka</a:t>
            </a:r>
            <a:r>
              <a:rPr lang="en-US" sz="2000" b="1" dirty="0" smtClean="0"/>
              <a:t> customization</a:t>
            </a:r>
            <a:endParaRPr lang="id-ID" sz="2000" b="1" dirty="0" smtClean="0"/>
          </a:p>
          <a:p>
            <a:pPr lvl="1"/>
            <a:r>
              <a:rPr lang="en-US" sz="2000" b="1" dirty="0" err="1" smtClean="0"/>
              <a:t>pengaturan</a:t>
            </a:r>
            <a:r>
              <a:rPr lang="en-US" sz="2000" b="1" dirty="0" smtClean="0"/>
              <a:t> desktop</a:t>
            </a:r>
            <a:endParaRPr lang="id-ID" sz="2000" b="1" dirty="0" smtClean="0"/>
          </a:p>
          <a:p>
            <a:pPr lvl="1"/>
            <a:r>
              <a:rPr lang="en-US" sz="2000" b="1" dirty="0" err="1" smtClean="0"/>
              <a:t>pemilihan</a:t>
            </a:r>
            <a:r>
              <a:rPr lang="en-US" sz="2000" b="1" dirty="0" smtClean="0"/>
              <a:t> </a:t>
            </a:r>
            <a:r>
              <a:rPr lang="en-US" sz="2000" b="1" dirty="0" err="1"/>
              <a:t>warna</a:t>
            </a:r>
            <a:r>
              <a:rPr lang="en-US" sz="2000" b="1" dirty="0"/>
              <a:t> desktop </a:t>
            </a:r>
            <a:r>
              <a:rPr lang="en-US" sz="2000" b="1" dirty="0" err="1"/>
              <a:t>oleh</a:t>
            </a:r>
            <a:r>
              <a:rPr lang="en-US" sz="2000" b="1" dirty="0"/>
              <a:t> user </a:t>
            </a:r>
            <a:endParaRPr lang="id-ID" sz="2000" b="1" dirty="0" smtClean="0"/>
          </a:p>
          <a:p>
            <a:pPr lvl="1"/>
            <a:r>
              <a:rPr lang="en-US" sz="2000" b="1" dirty="0" err="1"/>
              <a:t>merubah</a:t>
            </a:r>
            <a:r>
              <a:rPr lang="en-US" sz="2000" b="1" dirty="0"/>
              <a:t> </a:t>
            </a:r>
            <a:r>
              <a:rPr lang="en-US" sz="2000" b="1" dirty="0" err="1"/>
              <a:t>warna</a:t>
            </a:r>
            <a:r>
              <a:rPr lang="en-US" sz="2000" b="1" dirty="0"/>
              <a:t> </a:t>
            </a:r>
            <a:r>
              <a:rPr lang="en-US" sz="2000" b="1" dirty="0" err="1" smtClean="0"/>
              <a:t>dasar</a:t>
            </a:r>
            <a:r>
              <a:rPr lang="id-ID" sz="2000" b="1" dirty="0" smtClean="0"/>
              <a:t>, </a:t>
            </a:r>
            <a:r>
              <a:rPr lang="en-US" sz="2000" b="1" i="1" dirty="0"/>
              <a:t>screensaver, </a:t>
            </a:r>
            <a:r>
              <a:rPr lang="en-US" sz="2000" b="1" dirty="0" err="1" smtClean="0"/>
              <a:t>dll</a:t>
            </a:r>
            <a:endParaRPr lang="id-ID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22473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Komponen</a:t>
            </a:r>
            <a:r>
              <a:rPr lang="en-US" sz="4800" b="1" dirty="0"/>
              <a:t> </a:t>
            </a:r>
            <a:r>
              <a:rPr lang="en-US" sz="4800" b="1" dirty="0" err="1"/>
              <a:t>Antarmuka</a:t>
            </a:r>
            <a:r>
              <a:rPr lang="en-US" sz="4800" b="1" dirty="0"/>
              <a:t> </a:t>
            </a:r>
            <a:r>
              <a:rPr lang="en-US" sz="4800" b="1" dirty="0" err="1"/>
              <a:t>Pengguna</a:t>
            </a:r>
            <a:endParaRPr lang="en-US" sz="4800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 algn="just">
              <a:lnSpc>
                <a:spcPct val="80000"/>
              </a:lnSpc>
              <a:buFontTx/>
              <a:buAutoNum type="arabicPeriod"/>
            </a:pPr>
            <a:r>
              <a:rPr lang="en-US" sz="2800" b="1" dirty="0"/>
              <a:t>Model </a:t>
            </a:r>
            <a:r>
              <a:rPr lang="en-US" sz="2800" b="1" dirty="0" err="1" smtClean="0"/>
              <a:t>pengguna</a:t>
            </a:r>
            <a:r>
              <a:rPr lang="id-ID" sz="2800" b="1" dirty="0" smtClean="0"/>
              <a:t>/</a:t>
            </a:r>
            <a:r>
              <a:rPr lang="en-US" dirty="0" smtClean="0"/>
              <a:t>Model </a:t>
            </a:r>
            <a:r>
              <a:rPr lang="en-US" dirty="0"/>
              <a:t>User</a:t>
            </a:r>
            <a:r>
              <a:rPr lang="en-US" sz="2800" dirty="0" smtClean="0"/>
              <a:t>; </a:t>
            </a:r>
            <a:r>
              <a:rPr lang="en-US" sz="2800" dirty="0" err="1"/>
              <a:t>memungkinkan</a:t>
            </a:r>
            <a:r>
              <a:rPr lang="en-US" sz="2800" dirty="0"/>
              <a:t> user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mengembangkan</a:t>
            </a:r>
            <a:r>
              <a:rPr lang="en-US" sz="2800" dirty="0"/>
              <a:t> </a:t>
            </a:r>
            <a:r>
              <a:rPr lang="en-US" sz="2800" dirty="0" err="1"/>
              <a:t>pemahaman</a:t>
            </a:r>
            <a:r>
              <a:rPr lang="en-US" sz="2800" dirty="0"/>
              <a:t> yang </a:t>
            </a:r>
            <a:r>
              <a:rPr lang="en-US" sz="2800" dirty="0" err="1"/>
              <a:t>mendasar</a:t>
            </a:r>
            <a:r>
              <a:rPr lang="en-US" sz="2800" dirty="0"/>
              <a:t> </a:t>
            </a:r>
            <a:r>
              <a:rPr lang="en-US" sz="2800" dirty="0" err="1"/>
              <a:t>tentang</a:t>
            </a:r>
            <a:r>
              <a:rPr lang="en-US" sz="2800" dirty="0"/>
              <a:t> </a:t>
            </a:r>
            <a:r>
              <a:rPr lang="en-US" sz="2800" dirty="0" err="1"/>
              <a:t>apa</a:t>
            </a:r>
            <a:r>
              <a:rPr lang="en-US" sz="2800" dirty="0"/>
              <a:t> yang </a:t>
            </a:r>
            <a:r>
              <a:rPr lang="en-US" sz="2800" dirty="0" err="1"/>
              <a:t>dikerjakan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program, </a:t>
            </a:r>
            <a:r>
              <a:rPr lang="en-US" sz="2800" dirty="0" err="1"/>
              <a:t>bahkan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user yang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sekali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mengetahui</a:t>
            </a:r>
            <a:r>
              <a:rPr lang="en-US" sz="2800" dirty="0"/>
              <a:t>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endParaRPr lang="en-US" sz="2800" dirty="0"/>
          </a:p>
          <a:p>
            <a:pPr marL="609600" indent="-609600" algn="just">
              <a:lnSpc>
                <a:spcPct val="80000"/>
              </a:lnSpc>
              <a:buFontTx/>
              <a:buAutoNum type="arabicPeriod"/>
            </a:pPr>
            <a:r>
              <a:rPr lang="en-US" sz="2800" b="1" dirty="0" err="1"/>
              <a:t>Bahasa</a:t>
            </a:r>
            <a:r>
              <a:rPr lang="en-US" sz="2800" b="1" dirty="0"/>
              <a:t> </a:t>
            </a:r>
            <a:r>
              <a:rPr lang="en-US" sz="2800" b="1" dirty="0" err="1" smtClean="0"/>
              <a:t>perintah</a:t>
            </a:r>
            <a:r>
              <a:rPr lang="id-ID" sz="2800" b="1" dirty="0" smtClean="0"/>
              <a:t>-</a:t>
            </a:r>
            <a:r>
              <a:rPr lang="en-US" dirty="0"/>
              <a:t>Command Language</a:t>
            </a:r>
            <a:r>
              <a:rPr lang="en-US" sz="2800" dirty="0" smtClean="0"/>
              <a:t>; </a:t>
            </a:r>
            <a:r>
              <a:rPr lang="en-US" sz="2800" dirty="0" err="1"/>
              <a:t>sedapat</a:t>
            </a:r>
            <a:r>
              <a:rPr lang="en-US" sz="2800" dirty="0"/>
              <a:t> </a:t>
            </a:r>
            <a:r>
              <a:rPr lang="en-US" sz="2800" dirty="0" err="1"/>
              <a:t>mungkin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</a:t>
            </a:r>
            <a:r>
              <a:rPr lang="en-US" sz="2800" dirty="0" err="1" smtClean="0"/>
              <a:t>alami</a:t>
            </a:r>
            <a:r>
              <a:rPr lang="id-ID" sz="2800" dirty="0" smtClean="0"/>
              <a:t>,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user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mengoperasikannnya</a:t>
            </a:r>
            <a:endParaRPr lang="en-US" dirty="0"/>
          </a:p>
          <a:p>
            <a:pPr marL="609600" indent="-609600" algn="just">
              <a:lnSpc>
                <a:spcPct val="80000"/>
              </a:lnSpc>
              <a:buFontTx/>
              <a:buAutoNum type="arabicPeriod"/>
            </a:pPr>
            <a:r>
              <a:rPr lang="en-US" sz="2800" b="1" dirty="0" err="1" smtClean="0"/>
              <a:t>Umpanbalik</a:t>
            </a:r>
            <a:r>
              <a:rPr lang="en-US" sz="2800" dirty="0"/>
              <a:t>; </a:t>
            </a:r>
            <a:r>
              <a:rPr lang="en-US" sz="2800" dirty="0" err="1"/>
              <a:t>kemampuan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program yang </a:t>
            </a:r>
            <a:r>
              <a:rPr lang="en-US" sz="2800" dirty="0" err="1"/>
              <a:t>membantu</a:t>
            </a:r>
            <a:r>
              <a:rPr lang="en-US" sz="2800" dirty="0"/>
              <a:t> user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mengoperasikan</a:t>
            </a:r>
            <a:r>
              <a:rPr lang="en-US" sz="2800" dirty="0"/>
              <a:t> program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/>
              <a:t>sendiri</a:t>
            </a:r>
            <a:endParaRPr lang="en-US" sz="2800" dirty="0"/>
          </a:p>
          <a:p>
            <a:pPr marL="609600" indent="-609600" algn="just">
              <a:lnSpc>
                <a:spcPct val="80000"/>
              </a:lnSpc>
              <a:buFontTx/>
              <a:buAutoNum type="arabicPeriod"/>
            </a:pPr>
            <a:r>
              <a:rPr lang="en-US" sz="2800" b="1" dirty="0" err="1"/>
              <a:t>Tampilan</a:t>
            </a:r>
            <a:r>
              <a:rPr lang="en-US" sz="2800" b="1" dirty="0"/>
              <a:t> </a:t>
            </a:r>
            <a:r>
              <a:rPr lang="en-US" sz="2800" b="1" dirty="0" err="1"/>
              <a:t>informasi</a:t>
            </a:r>
            <a:r>
              <a:rPr lang="en-US" sz="2800" dirty="0"/>
              <a:t>; </a:t>
            </a: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menunjukkan</a:t>
            </a:r>
            <a:r>
              <a:rPr lang="en-US" sz="2800" dirty="0"/>
              <a:t> status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program </a:t>
            </a:r>
            <a:r>
              <a:rPr lang="en-US" sz="2800" dirty="0" err="1"/>
              <a:t>ketika</a:t>
            </a:r>
            <a:r>
              <a:rPr lang="en-US" sz="2800" dirty="0"/>
              <a:t> user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tindakan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3085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/>
              <a:t>Urutan Perancangan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just">
              <a:buFontTx/>
              <a:buAutoNum type="arabicPeriod"/>
            </a:pPr>
            <a:r>
              <a:rPr lang="en-US" b="1" dirty="0" err="1"/>
              <a:t>Pemilihan</a:t>
            </a:r>
            <a:r>
              <a:rPr lang="en-US" b="1" dirty="0"/>
              <a:t> </a:t>
            </a:r>
            <a:r>
              <a:rPr lang="en-US" b="1" dirty="0" err="1"/>
              <a:t>ragam</a:t>
            </a:r>
            <a:r>
              <a:rPr lang="en-US" b="1" dirty="0"/>
              <a:t> </a:t>
            </a:r>
            <a:r>
              <a:rPr lang="en-US" b="1" dirty="0" smtClean="0"/>
              <a:t>dialog</a:t>
            </a:r>
            <a:r>
              <a:rPr lang="id-ID" b="1" dirty="0" smtClean="0"/>
              <a:t>/</a:t>
            </a:r>
            <a:r>
              <a:rPr lang="en-US" dirty="0" err="1"/>
              <a:t>perancangan</a:t>
            </a:r>
            <a:endParaRPr lang="en-US" dirty="0"/>
          </a:p>
          <a:p>
            <a:pPr marL="609600" indent="-609600" algn="just">
              <a:lnSpc>
                <a:spcPct val="90000"/>
              </a:lnSpc>
              <a:buFontTx/>
              <a:buAutoNum type="arabicPeriod"/>
            </a:pPr>
            <a:r>
              <a:rPr lang="en-US" b="1" dirty="0" err="1" smtClean="0"/>
              <a:t>Perancangan</a:t>
            </a:r>
            <a:r>
              <a:rPr lang="en-US" b="1" dirty="0" smtClean="0"/>
              <a:t> </a:t>
            </a:r>
            <a:r>
              <a:rPr lang="en-US" b="1" dirty="0" err="1"/>
              <a:t>struktur</a:t>
            </a:r>
            <a:r>
              <a:rPr lang="en-US" b="1" dirty="0"/>
              <a:t> </a:t>
            </a:r>
            <a:r>
              <a:rPr lang="en-US" b="1" dirty="0" smtClean="0"/>
              <a:t>dialog</a:t>
            </a:r>
            <a:r>
              <a:rPr lang="id-ID" b="1" dirty="0" smtClean="0"/>
              <a:t>/grafis</a:t>
            </a:r>
            <a:r>
              <a:rPr lang="en-US" dirty="0" smtClean="0"/>
              <a:t>;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model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pPr marL="609600" indent="-609600" algn="just">
              <a:lnSpc>
                <a:spcPct val="90000"/>
              </a:lnSpc>
              <a:buFontTx/>
              <a:buAutoNum type="arabicPeriod"/>
            </a:pPr>
            <a:r>
              <a:rPr lang="en-US" b="1" dirty="0" err="1"/>
              <a:t>Perancangan</a:t>
            </a:r>
            <a:r>
              <a:rPr lang="en-US" b="1" dirty="0"/>
              <a:t> format </a:t>
            </a:r>
            <a:r>
              <a:rPr lang="en-US" b="1" dirty="0" err="1" smtClean="0"/>
              <a:t>pesan</a:t>
            </a:r>
            <a:r>
              <a:rPr lang="id-ID" b="1" dirty="0" smtClean="0"/>
              <a:t>/teks</a:t>
            </a:r>
            <a:r>
              <a:rPr lang="en-US" dirty="0" smtClean="0"/>
              <a:t>;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, </a:t>
            </a:r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tektual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terinci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inputing</a:t>
            </a:r>
            <a:r>
              <a:rPr lang="en-US" dirty="0"/>
              <a:t> data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perhatian</a:t>
            </a:r>
            <a:r>
              <a:rPr lang="en-US" dirty="0"/>
              <a:t> </a:t>
            </a:r>
            <a:r>
              <a:rPr lang="en-US" dirty="0" err="1"/>
              <a:t>lebih</a:t>
            </a:r>
            <a:endParaRPr lang="en-US" dirty="0"/>
          </a:p>
          <a:p>
            <a:pPr marL="609600" indent="-609600" algn="just">
              <a:lnSpc>
                <a:spcPct val="90000"/>
              </a:lnSpc>
              <a:buFontTx/>
              <a:buAutoNum type="arabicPeriod"/>
            </a:pPr>
            <a:r>
              <a:rPr lang="en-US" b="1" dirty="0" err="1"/>
              <a:t>Perancangan</a:t>
            </a:r>
            <a:r>
              <a:rPr lang="en-US" b="1" dirty="0"/>
              <a:t> </a:t>
            </a:r>
            <a:r>
              <a:rPr lang="en-US" b="1" dirty="0" err="1"/>
              <a:t>penanganan</a:t>
            </a:r>
            <a:r>
              <a:rPr lang="en-US" b="1" dirty="0"/>
              <a:t> </a:t>
            </a:r>
            <a:r>
              <a:rPr lang="en-US" b="1" dirty="0" err="1"/>
              <a:t>kesalahan</a:t>
            </a:r>
            <a:endParaRPr lang="en-US" b="1" dirty="0"/>
          </a:p>
          <a:p>
            <a:pPr marL="609600" indent="-609600" algn="just">
              <a:buFontTx/>
              <a:buAutoNum type="arabicPeriod"/>
            </a:pPr>
            <a:r>
              <a:rPr lang="en-US" b="1" dirty="0" err="1"/>
              <a:t>Perancangan</a:t>
            </a:r>
            <a:r>
              <a:rPr lang="en-US" b="1" dirty="0"/>
              <a:t> </a:t>
            </a:r>
            <a:r>
              <a:rPr lang="en-US" b="1" dirty="0" err="1"/>
              <a:t>struktur</a:t>
            </a:r>
            <a:r>
              <a:rPr lang="en-US" b="1" dirty="0"/>
              <a:t> </a:t>
            </a:r>
            <a:r>
              <a:rPr lang="en-US" b="1" dirty="0" smtClean="0"/>
              <a:t>data</a:t>
            </a:r>
            <a:r>
              <a:rPr lang="id-ID" b="1" dirty="0" smtClean="0"/>
              <a:t>/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 smtClean="0"/>
              <a:t>tanggap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76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Penanganan</a:t>
            </a:r>
            <a:r>
              <a:rPr lang="en-US" b="1" dirty="0"/>
              <a:t> </a:t>
            </a:r>
            <a:r>
              <a:rPr lang="en-US" b="1" dirty="0" err="1"/>
              <a:t>Kesalahan</a:t>
            </a:r>
            <a:endParaRPr lang="en-US" b="1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400" b="1" dirty="0" err="1"/>
              <a:t>Validasi</a:t>
            </a:r>
            <a:r>
              <a:rPr lang="en-US" sz="2400" b="1" dirty="0"/>
              <a:t> </a:t>
            </a:r>
            <a:r>
              <a:rPr lang="en-US" sz="2400" b="1" dirty="0" err="1"/>
              <a:t>pemasukan</a:t>
            </a:r>
            <a:r>
              <a:rPr lang="en-US" sz="2400" b="1" dirty="0"/>
              <a:t> data</a:t>
            </a:r>
            <a:r>
              <a:rPr lang="en-US" sz="2400" dirty="0"/>
              <a:t>, </a:t>
            </a:r>
            <a:r>
              <a:rPr lang="en-US" sz="2400" dirty="0" err="1"/>
              <a:t>mis</a:t>
            </a:r>
            <a:r>
              <a:rPr lang="en-US" sz="2400" dirty="0"/>
              <a:t>: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b="1" dirty="0"/>
              <a:t>user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b="1" dirty="0" err="1"/>
              <a:t>memasukkan</a:t>
            </a:r>
            <a:r>
              <a:rPr lang="en-US" sz="2400" b="1" dirty="0"/>
              <a:t> </a:t>
            </a:r>
            <a:r>
              <a:rPr lang="en-US" sz="2400" b="1" dirty="0" err="1"/>
              <a:t>bilangan</a:t>
            </a:r>
            <a:r>
              <a:rPr lang="en-US" sz="2400" b="1" dirty="0"/>
              <a:t> </a:t>
            </a:r>
            <a:r>
              <a:rPr lang="en-US" sz="2400" b="1" dirty="0" err="1"/>
              <a:t>positif</a:t>
            </a:r>
            <a:r>
              <a:rPr lang="en-US" sz="2400" dirty="0"/>
              <a:t>, </a:t>
            </a:r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dia</a:t>
            </a:r>
            <a:r>
              <a:rPr lang="en-US" sz="2400" dirty="0"/>
              <a:t> </a:t>
            </a:r>
            <a:r>
              <a:rPr lang="en-US" sz="2400" b="1" dirty="0" err="1"/>
              <a:t>memasukkan</a:t>
            </a:r>
            <a:r>
              <a:rPr lang="en-US" sz="2400" b="1" dirty="0"/>
              <a:t> data </a:t>
            </a:r>
            <a:r>
              <a:rPr lang="en-US" sz="2400" b="1" dirty="0" err="1"/>
              <a:t>negatif</a:t>
            </a:r>
            <a:r>
              <a:rPr lang="en-US" sz="2400" b="1" dirty="0"/>
              <a:t> </a:t>
            </a:r>
            <a:r>
              <a:rPr lang="en-US" sz="2400" b="1" dirty="0" err="1"/>
              <a:t>atau</a:t>
            </a:r>
            <a:r>
              <a:rPr lang="en-US" sz="2400" b="1" dirty="0"/>
              <a:t> </a:t>
            </a:r>
            <a:r>
              <a:rPr lang="en-US" sz="2400" b="1" dirty="0" err="1"/>
              <a:t>nol</a:t>
            </a:r>
            <a:r>
              <a:rPr lang="en-US" sz="2400" b="1" dirty="0"/>
              <a:t>,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b="1" dirty="0" err="1"/>
              <a:t>harus</a:t>
            </a:r>
            <a:r>
              <a:rPr lang="en-US" sz="2400" b="1" dirty="0"/>
              <a:t> </a:t>
            </a:r>
            <a:r>
              <a:rPr lang="en-US" sz="2400" b="1" dirty="0" err="1"/>
              <a:t>ada</a:t>
            </a:r>
            <a:r>
              <a:rPr lang="en-US" sz="2400" dirty="0"/>
              <a:t> </a:t>
            </a:r>
            <a:r>
              <a:rPr lang="en-US" sz="2400" b="1" dirty="0" err="1"/>
              <a:t>mekanisme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b="1" dirty="0" err="1"/>
              <a:t>mengulang</a:t>
            </a:r>
            <a:r>
              <a:rPr lang="en-US" sz="2400" b="1" dirty="0"/>
              <a:t> </a:t>
            </a:r>
            <a:r>
              <a:rPr lang="en-US" sz="2400" b="1" dirty="0" err="1"/>
              <a:t>pemasukan</a:t>
            </a:r>
            <a:r>
              <a:rPr lang="en-US" sz="2400" b="1" dirty="0"/>
              <a:t> data </a:t>
            </a:r>
            <a:r>
              <a:rPr lang="en-US" sz="2400" dirty="0" err="1"/>
              <a:t>tersebut</a:t>
            </a: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b="1" dirty="0" err="1"/>
              <a:t>Proteksi</a:t>
            </a:r>
            <a:r>
              <a:rPr lang="en-US" sz="2400" b="1" dirty="0"/>
              <a:t> user</a:t>
            </a:r>
            <a:r>
              <a:rPr lang="en-US" sz="2400" dirty="0"/>
              <a:t>; </a:t>
            </a:r>
            <a:r>
              <a:rPr lang="en-US" sz="2400" b="1" dirty="0"/>
              <a:t>program </a:t>
            </a:r>
            <a:r>
              <a:rPr lang="en-US" sz="2400" b="1" dirty="0" err="1"/>
              <a:t>memberi</a:t>
            </a:r>
            <a:r>
              <a:rPr lang="en-US" sz="2400" b="1" dirty="0"/>
              <a:t> </a:t>
            </a:r>
            <a:r>
              <a:rPr lang="en-US" sz="2400" b="1" dirty="0" err="1"/>
              <a:t>peringatan</a:t>
            </a:r>
            <a:r>
              <a:rPr lang="en-US" sz="2400" b="1" dirty="0"/>
              <a:t> </a:t>
            </a: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b="1" dirty="0"/>
              <a:t>user </a:t>
            </a:r>
            <a:r>
              <a:rPr lang="en-US" sz="2400" b="1" dirty="0" err="1"/>
              <a:t>melakukan</a:t>
            </a:r>
            <a:r>
              <a:rPr lang="en-US" sz="2400" b="1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b="1" dirty="0" err="1"/>
              <a:t>tindakan</a:t>
            </a:r>
            <a:r>
              <a:rPr lang="en-US" sz="2400" b="1" dirty="0"/>
              <a:t> </a:t>
            </a:r>
            <a:r>
              <a:rPr lang="en-US" sz="2400" b="1" dirty="0" err="1"/>
              <a:t>secara</a:t>
            </a:r>
            <a:r>
              <a:rPr lang="en-US" sz="2400" b="1" dirty="0"/>
              <a:t> </a:t>
            </a:r>
            <a:r>
              <a:rPr lang="en-US" sz="2400" b="1" dirty="0" err="1"/>
              <a:t>tidak</a:t>
            </a:r>
            <a:r>
              <a:rPr lang="en-US" sz="2400" b="1" dirty="0"/>
              <a:t> </a:t>
            </a:r>
            <a:r>
              <a:rPr lang="en-US" sz="2400" b="1" dirty="0" err="1"/>
              <a:t>sengaja</a:t>
            </a:r>
            <a:r>
              <a:rPr lang="en-US" sz="2400" dirty="0"/>
              <a:t>, </a:t>
            </a:r>
            <a:r>
              <a:rPr lang="en-US" sz="2400" dirty="0" err="1"/>
              <a:t>mis</a:t>
            </a:r>
            <a:r>
              <a:rPr lang="en-US" sz="2400" dirty="0"/>
              <a:t>: </a:t>
            </a:r>
            <a:r>
              <a:rPr lang="en-US" sz="2400" dirty="0" err="1"/>
              <a:t>penghapusan</a:t>
            </a:r>
            <a:r>
              <a:rPr lang="en-US" sz="2400" dirty="0"/>
              <a:t> </a:t>
            </a:r>
            <a:r>
              <a:rPr lang="en-US" sz="2400" dirty="0" err="1"/>
              <a:t>berkas</a:t>
            </a: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b="1" dirty="0" err="1"/>
              <a:t>Pemulihan</a:t>
            </a:r>
            <a:r>
              <a:rPr lang="en-US" sz="2400" b="1" dirty="0"/>
              <a:t> </a:t>
            </a:r>
            <a:r>
              <a:rPr lang="en-US" sz="2400" b="1" dirty="0" err="1"/>
              <a:t>dari</a:t>
            </a:r>
            <a:r>
              <a:rPr lang="en-US" sz="2400" b="1" dirty="0"/>
              <a:t> </a:t>
            </a:r>
            <a:r>
              <a:rPr lang="en-US" sz="2400" b="1" dirty="0" err="1"/>
              <a:t>kesalahan</a:t>
            </a:r>
            <a:r>
              <a:rPr lang="en-US" sz="2400" dirty="0"/>
              <a:t>: </a:t>
            </a:r>
            <a:r>
              <a:rPr lang="en-US" sz="2400" b="1" dirty="0" err="1"/>
              <a:t>tersedianya</a:t>
            </a:r>
            <a:r>
              <a:rPr lang="en-US" sz="2400" dirty="0"/>
              <a:t> </a:t>
            </a:r>
            <a:r>
              <a:rPr lang="en-US" sz="2400" dirty="0" err="1"/>
              <a:t>mekanisme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b="1" dirty="0" err="1"/>
              <a:t>membatalkan</a:t>
            </a:r>
            <a:r>
              <a:rPr lang="en-US" sz="2400" b="1" dirty="0"/>
              <a:t> </a:t>
            </a:r>
            <a:r>
              <a:rPr lang="en-US" sz="2400" b="1" dirty="0" err="1"/>
              <a:t>tindakan</a:t>
            </a:r>
            <a:r>
              <a:rPr lang="en-US" sz="2400" b="1" dirty="0"/>
              <a:t> </a:t>
            </a:r>
            <a:r>
              <a:rPr lang="en-US" sz="2400" dirty="0"/>
              <a:t>yang </a:t>
            </a:r>
            <a:r>
              <a:rPr lang="en-US" sz="2400" b="1" dirty="0" err="1"/>
              <a:t>baru</a:t>
            </a:r>
            <a:r>
              <a:rPr lang="en-US" sz="2400" b="1" dirty="0"/>
              <a:t> </a:t>
            </a:r>
            <a:r>
              <a:rPr lang="en-US" sz="2400" b="1" dirty="0" err="1"/>
              <a:t>saja</a:t>
            </a:r>
            <a:r>
              <a:rPr lang="en-US" sz="2400" b="1" dirty="0"/>
              <a:t> </a:t>
            </a:r>
            <a:r>
              <a:rPr lang="en-US" sz="2400" dirty="0" err="1"/>
              <a:t>dilakukan</a:t>
            </a: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b="1" dirty="0" err="1"/>
              <a:t>Penampilan</a:t>
            </a:r>
            <a:r>
              <a:rPr lang="en-US" sz="2400" b="1" dirty="0"/>
              <a:t> </a:t>
            </a:r>
            <a:r>
              <a:rPr lang="en-US" sz="2400" b="1" dirty="0" err="1"/>
              <a:t>pesan</a:t>
            </a:r>
            <a:r>
              <a:rPr lang="en-US" sz="2400" b="1" dirty="0"/>
              <a:t> </a:t>
            </a:r>
            <a:r>
              <a:rPr lang="en-US" sz="2400" b="1" dirty="0" err="1"/>
              <a:t>salah</a:t>
            </a:r>
            <a:r>
              <a:rPr lang="en-US" sz="2400" b="1" dirty="0"/>
              <a:t> </a:t>
            </a:r>
            <a:r>
              <a:rPr lang="en-US" sz="2400" dirty="0"/>
              <a:t>yang </a:t>
            </a:r>
            <a:r>
              <a:rPr lang="en-US" sz="2400" dirty="0" err="1"/>
              <a:t>tepat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b="1" dirty="0" err="1"/>
              <a:t>sesuai</a:t>
            </a:r>
            <a:r>
              <a:rPr lang="en-US" sz="2400" b="1" dirty="0"/>
              <a:t> </a:t>
            </a:r>
            <a:r>
              <a:rPr lang="en-US" sz="2400" b="1" dirty="0" err="1"/>
              <a:t>dengan</a:t>
            </a:r>
            <a:r>
              <a:rPr lang="en-US" sz="2400" b="1" dirty="0"/>
              <a:t> </a:t>
            </a:r>
            <a:r>
              <a:rPr lang="en-US" sz="2400" b="1" dirty="0" err="1"/>
              <a:t>kesalahan</a:t>
            </a:r>
            <a:r>
              <a:rPr lang="en-US" sz="2400" b="1" dirty="0"/>
              <a:t> </a:t>
            </a:r>
            <a:r>
              <a:rPr lang="en-US" sz="2400" dirty="0"/>
              <a:t>yang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b="1" dirty="0" err="1"/>
              <a:t>pada</a:t>
            </a:r>
            <a:r>
              <a:rPr lang="en-US" sz="2400" b="1" dirty="0"/>
              <a:t> </a:t>
            </a:r>
            <a:r>
              <a:rPr lang="en-US" sz="2400" b="1" dirty="0" err="1"/>
              <a:t>waktu</a:t>
            </a:r>
            <a:r>
              <a:rPr lang="en-US" sz="2400" b="1" dirty="0"/>
              <a:t> </a:t>
            </a:r>
            <a:r>
              <a:rPr lang="en-US" sz="2400" b="1" dirty="0" err="1"/>
              <a:t>itu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6553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Perancangan Tampilan Berbasis Teks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2800" b="1" dirty="0" err="1"/>
              <a:t>Urutan</a:t>
            </a:r>
            <a:r>
              <a:rPr lang="en-US" sz="2800" b="1" dirty="0"/>
              <a:t> </a:t>
            </a:r>
            <a:r>
              <a:rPr lang="en-US" sz="2800" b="1" dirty="0" err="1"/>
              <a:t>penyajian</a:t>
            </a:r>
            <a:r>
              <a:rPr lang="en-US" sz="2800" dirty="0"/>
              <a:t>; </a:t>
            </a:r>
            <a:r>
              <a:rPr lang="en-US" sz="2800" b="1" dirty="0" err="1"/>
              <a:t>disesuiaka</a:t>
            </a:r>
            <a:r>
              <a:rPr lang="en-US" sz="2800" dirty="0" err="1"/>
              <a:t>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b="1" dirty="0"/>
              <a:t>model </a:t>
            </a:r>
            <a:r>
              <a:rPr lang="en-US" sz="2800" b="1" dirty="0" err="1"/>
              <a:t>pengguna</a:t>
            </a:r>
            <a:endParaRPr lang="en-US" sz="2800" b="1" dirty="0"/>
          </a:p>
          <a:p>
            <a:pPr algn="just">
              <a:lnSpc>
                <a:spcPct val="80000"/>
              </a:lnSpc>
            </a:pPr>
            <a:r>
              <a:rPr lang="en-US" sz="2800" b="1" dirty="0" err="1" smtClean="0"/>
              <a:t>Kelonggaran</a:t>
            </a:r>
            <a:r>
              <a:rPr lang="en-US" sz="2800" dirty="0" smtClean="0"/>
              <a:t>; </a:t>
            </a:r>
            <a:r>
              <a:rPr lang="en-US" sz="2800" dirty="0" err="1" smtClean="0"/>
              <a:t>mis</a:t>
            </a:r>
            <a:r>
              <a:rPr lang="en-US" sz="2800" dirty="0" smtClean="0"/>
              <a:t>: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b="1" dirty="0" err="1" smtClean="0"/>
              <a:t>adanya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jarak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spasi</a:t>
            </a:r>
            <a:r>
              <a:rPr lang="en-US" sz="2800" b="1" dirty="0" smtClean="0"/>
              <a:t> </a:t>
            </a:r>
            <a:r>
              <a:rPr lang="en-US" sz="2800" dirty="0" err="1" smtClean="0"/>
              <a:t>antar</a:t>
            </a:r>
            <a:r>
              <a:rPr lang="en-US" sz="2800" dirty="0" smtClean="0"/>
              <a:t> </a:t>
            </a:r>
            <a:r>
              <a:rPr lang="en-US" sz="2800" b="1" dirty="0" err="1" smtClean="0"/>
              <a:t>perintah</a:t>
            </a:r>
            <a:r>
              <a:rPr lang="en-US" sz="2800" dirty="0" smtClean="0"/>
              <a:t>,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b="1" dirty="0" err="1" smtClean="0"/>
              <a:t>penempatan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khusus</a:t>
            </a:r>
            <a:endParaRPr lang="en-US" sz="2800" dirty="0" smtClean="0"/>
          </a:p>
          <a:p>
            <a:pPr algn="just">
              <a:lnSpc>
                <a:spcPct val="80000"/>
              </a:lnSpc>
            </a:pPr>
            <a:r>
              <a:rPr lang="en-US" sz="2800" b="1" dirty="0" err="1" smtClean="0"/>
              <a:t>Pengelompokkan</a:t>
            </a:r>
            <a:r>
              <a:rPr lang="en-US" sz="2800" b="1" dirty="0" smtClean="0"/>
              <a:t> </a:t>
            </a:r>
            <a:r>
              <a:rPr lang="en-US" sz="2800" b="1" dirty="0"/>
              <a:t>data </a:t>
            </a:r>
            <a:r>
              <a:rPr lang="en-US" sz="2800" dirty="0"/>
              <a:t>yang </a:t>
            </a:r>
            <a:r>
              <a:rPr lang="en-US" sz="2800" b="1" dirty="0" err="1"/>
              <a:t>saling</a:t>
            </a:r>
            <a:r>
              <a:rPr lang="en-US" sz="2800" b="1" dirty="0"/>
              <a:t> </a:t>
            </a:r>
            <a:r>
              <a:rPr lang="en-US" sz="2800" b="1" dirty="0" err="1"/>
              <a:t>berkaitan</a:t>
            </a:r>
            <a:endParaRPr lang="en-US" sz="2800" b="1" dirty="0"/>
          </a:p>
          <a:p>
            <a:pPr algn="just">
              <a:lnSpc>
                <a:spcPct val="80000"/>
              </a:lnSpc>
            </a:pPr>
            <a:r>
              <a:rPr lang="en-US" sz="2800" b="1" dirty="0" err="1"/>
              <a:t>Relevansi</a:t>
            </a:r>
            <a:r>
              <a:rPr lang="en-US" sz="2800" dirty="0"/>
              <a:t>;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b="1" dirty="0" err="1"/>
              <a:t>pesan-pesan</a:t>
            </a:r>
            <a:r>
              <a:rPr lang="en-US" sz="2800" b="1" dirty="0"/>
              <a:t> </a:t>
            </a:r>
            <a:r>
              <a:rPr lang="en-US" sz="2800" dirty="0"/>
              <a:t>yang </a:t>
            </a:r>
            <a:r>
              <a:rPr lang="en-US" sz="2800" dirty="0" err="1"/>
              <a:t>relevan</a:t>
            </a:r>
            <a:r>
              <a:rPr lang="en-US" sz="2800" dirty="0"/>
              <a:t> </a:t>
            </a:r>
            <a:r>
              <a:rPr lang="en-US" sz="2800" dirty="0" err="1"/>
              <a:t>saja</a:t>
            </a:r>
            <a:r>
              <a:rPr lang="en-US" sz="2800" dirty="0"/>
              <a:t> yang </a:t>
            </a:r>
            <a:r>
              <a:rPr lang="en-US" sz="2800" b="1" dirty="0" err="1"/>
              <a:t>ditampilkan</a:t>
            </a:r>
            <a:r>
              <a:rPr lang="en-US" sz="2800" b="1" dirty="0"/>
              <a:t> di </a:t>
            </a:r>
            <a:r>
              <a:rPr lang="en-US" sz="2800" b="1" dirty="0" err="1"/>
              <a:t>layar</a:t>
            </a:r>
            <a:endParaRPr lang="en-US" sz="2800" b="1" dirty="0"/>
          </a:p>
          <a:p>
            <a:pPr algn="just">
              <a:lnSpc>
                <a:spcPct val="80000"/>
              </a:lnSpc>
            </a:pPr>
            <a:r>
              <a:rPr lang="en-US" sz="2800" b="1" dirty="0" err="1"/>
              <a:t>Konsistensi</a:t>
            </a:r>
            <a:r>
              <a:rPr lang="en-US" sz="2800" dirty="0"/>
              <a:t>;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b="1" dirty="0" err="1"/>
              <a:t>suku</a:t>
            </a:r>
            <a:r>
              <a:rPr lang="en-US" sz="2800" b="1" dirty="0"/>
              <a:t> kata</a:t>
            </a:r>
            <a:r>
              <a:rPr lang="en-US" sz="2800" dirty="0"/>
              <a:t> yang </a:t>
            </a:r>
            <a:r>
              <a:rPr lang="en-US" sz="2800" b="1" dirty="0" err="1"/>
              <a:t>konsisten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menjelaskan</a:t>
            </a:r>
            <a:r>
              <a:rPr lang="en-US" sz="2800" dirty="0"/>
              <a:t> </a:t>
            </a:r>
            <a:r>
              <a:rPr lang="en-US" sz="2800" dirty="0" err="1"/>
              <a:t>sesuatu</a:t>
            </a:r>
            <a:endParaRPr lang="en-US" sz="2800" dirty="0"/>
          </a:p>
          <a:p>
            <a:pPr algn="just">
              <a:lnSpc>
                <a:spcPct val="80000"/>
              </a:lnSpc>
            </a:pPr>
            <a:r>
              <a:rPr lang="en-US" sz="2800" b="1" dirty="0" err="1"/>
              <a:t>Kesederhanaan</a:t>
            </a:r>
            <a:r>
              <a:rPr lang="en-US" sz="2800" dirty="0"/>
              <a:t>;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b="1" dirty="0" err="1"/>
              <a:t>singkatan</a:t>
            </a:r>
            <a:r>
              <a:rPr lang="en-US" sz="2800" dirty="0"/>
              <a:t> yang </a:t>
            </a:r>
            <a:r>
              <a:rPr lang="en-US" sz="2800" b="1" dirty="0" err="1"/>
              <a:t>dipahami</a:t>
            </a:r>
            <a:r>
              <a:rPr lang="en-US" sz="2800" b="1" dirty="0"/>
              <a:t> </a:t>
            </a:r>
            <a:r>
              <a:rPr lang="en-US" sz="2800" b="1" dirty="0" err="1"/>
              <a:t>oleh</a:t>
            </a:r>
            <a:r>
              <a:rPr lang="en-US" sz="2800" b="1" dirty="0"/>
              <a:t> </a:t>
            </a:r>
            <a:r>
              <a:rPr lang="en-US" sz="2800" b="1" dirty="0" err="1"/>
              <a:t>umum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5564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Perancangan Tampilan Berbasis Grafis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400" b="1" dirty="0" err="1"/>
              <a:t>Ilusi</a:t>
            </a:r>
            <a:r>
              <a:rPr lang="en-US" sz="2400" b="1" dirty="0"/>
              <a:t> </a:t>
            </a:r>
            <a:r>
              <a:rPr lang="en-US" sz="2400" b="1" dirty="0" err="1"/>
              <a:t>pada</a:t>
            </a:r>
            <a:r>
              <a:rPr lang="en-US" sz="2400" b="1" dirty="0"/>
              <a:t> </a:t>
            </a:r>
            <a:r>
              <a:rPr lang="en-US" sz="2400" b="1" dirty="0" err="1"/>
              <a:t>obyek-obyek</a:t>
            </a:r>
            <a:r>
              <a:rPr lang="en-US" sz="2400" b="1" dirty="0"/>
              <a:t> yang </a:t>
            </a:r>
            <a:r>
              <a:rPr lang="en-US" sz="2400" b="1" dirty="0" err="1"/>
              <a:t>dapat</a:t>
            </a:r>
            <a:r>
              <a:rPr lang="en-US" sz="2400" b="1" dirty="0"/>
              <a:t> </a:t>
            </a:r>
            <a:r>
              <a:rPr lang="en-US" sz="2400" b="1" dirty="0" err="1"/>
              <a:t>dimanipulasi</a:t>
            </a:r>
            <a:r>
              <a:rPr lang="en-US" sz="2400" dirty="0"/>
              <a:t>, </a:t>
            </a:r>
            <a:r>
              <a:rPr lang="en-US" sz="2400" dirty="0" err="1"/>
              <a:t>mis</a:t>
            </a:r>
            <a:r>
              <a:rPr lang="en-US" sz="2400" dirty="0"/>
              <a:t>: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disket</a:t>
            </a:r>
            <a:r>
              <a:rPr lang="en-US" sz="2400" dirty="0"/>
              <a:t>, printer, </a:t>
            </a:r>
            <a:r>
              <a:rPr lang="en-US" sz="2400" dirty="0" err="1"/>
              <a:t>dll</a:t>
            </a: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b="1" dirty="0" err="1"/>
              <a:t>Urutan</a:t>
            </a:r>
            <a:r>
              <a:rPr lang="en-US" sz="2400" b="1" dirty="0"/>
              <a:t> visual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fokus</a:t>
            </a:r>
            <a:r>
              <a:rPr lang="en-US" sz="2400" b="1" dirty="0"/>
              <a:t> </a:t>
            </a:r>
            <a:r>
              <a:rPr lang="en-US" sz="2400" b="1" dirty="0" err="1"/>
              <a:t>pengguna</a:t>
            </a:r>
            <a:r>
              <a:rPr lang="en-US" sz="2400" dirty="0"/>
              <a:t>, </a:t>
            </a:r>
            <a:r>
              <a:rPr lang="en-US" sz="2400" dirty="0" err="1"/>
              <a:t>mis</a:t>
            </a:r>
            <a:r>
              <a:rPr lang="en-US" sz="2400" dirty="0"/>
              <a:t>: </a:t>
            </a:r>
            <a:r>
              <a:rPr lang="en-US" sz="2400" dirty="0" err="1"/>
              <a:t>tanda</a:t>
            </a:r>
            <a:r>
              <a:rPr lang="en-US" sz="2400" dirty="0"/>
              <a:t> </a:t>
            </a:r>
            <a:r>
              <a:rPr lang="en-US" sz="2400" dirty="0" err="1"/>
              <a:t>kedip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posisi</a:t>
            </a:r>
            <a:r>
              <a:rPr lang="en-US" sz="2400" dirty="0"/>
              <a:t> </a:t>
            </a:r>
            <a:r>
              <a:rPr lang="en-US" sz="2400" dirty="0" err="1"/>
              <a:t>kursor</a:t>
            </a:r>
            <a:r>
              <a:rPr lang="en-US" sz="2400" dirty="0"/>
              <a:t>, </a:t>
            </a:r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dirty="0" err="1"/>
              <a:t>warna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b="1" dirty="0" err="1"/>
              <a:t>Struktur</a:t>
            </a:r>
            <a:r>
              <a:rPr lang="en-US" sz="2400" b="1" dirty="0"/>
              <a:t> internal</a:t>
            </a:r>
            <a:r>
              <a:rPr lang="en-US" sz="2400" dirty="0"/>
              <a:t>; </a:t>
            </a:r>
            <a:r>
              <a:rPr lang="en-US" sz="2400" dirty="0" err="1"/>
              <a:t>berguna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menunjukkan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obyek</a:t>
            </a:r>
            <a:r>
              <a:rPr lang="en-US" sz="2400" dirty="0"/>
              <a:t> yang </a:t>
            </a:r>
            <a:r>
              <a:rPr lang="en-US" sz="2400" dirty="0" err="1"/>
              <a:t>sedang</a:t>
            </a:r>
            <a:r>
              <a:rPr lang="en-US" sz="2400" dirty="0"/>
              <a:t> </a:t>
            </a:r>
            <a:r>
              <a:rPr lang="en-US" sz="2400" dirty="0" err="1"/>
              <a:t>dihadapi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dimodifikasi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keinginan</a:t>
            </a:r>
            <a:r>
              <a:rPr lang="en-US" sz="2400" dirty="0"/>
              <a:t> user</a:t>
            </a:r>
          </a:p>
          <a:p>
            <a:pPr algn="just">
              <a:lnSpc>
                <a:spcPct val="90000"/>
              </a:lnSpc>
            </a:pPr>
            <a:r>
              <a:rPr lang="en-US" sz="2400" b="1" dirty="0" err="1"/>
              <a:t>Kosakata</a:t>
            </a:r>
            <a:r>
              <a:rPr lang="en-US" sz="2400" b="1" dirty="0"/>
              <a:t> </a:t>
            </a:r>
            <a:r>
              <a:rPr lang="en-US" sz="2400" b="1" dirty="0" err="1"/>
              <a:t>grafis</a:t>
            </a:r>
            <a:r>
              <a:rPr lang="en-US" sz="2400" b="1" dirty="0"/>
              <a:t> yang </a:t>
            </a:r>
            <a:r>
              <a:rPr lang="en-US" sz="2400" b="1" dirty="0" err="1"/>
              <a:t>konsisten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sesuai</a:t>
            </a:r>
            <a:r>
              <a:rPr lang="en-US" sz="2400" dirty="0"/>
              <a:t>, </a:t>
            </a:r>
            <a:r>
              <a:rPr lang="en-US" sz="2400" dirty="0" err="1"/>
              <a:t>mis</a:t>
            </a:r>
            <a:r>
              <a:rPr lang="en-US" sz="2400" dirty="0"/>
              <a:t>: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disket</a:t>
            </a:r>
            <a:r>
              <a:rPr lang="en-US" sz="2400" dirty="0"/>
              <a:t>, printer, </a:t>
            </a:r>
            <a:r>
              <a:rPr lang="en-US" sz="2400" dirty="0" err="1"/>
              <a:t>dll</a:t>
            </a: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b="1" dirty="0" err="1"/>
              <a:t>Kesesuaian</a:t>
            </a:r>
            <a:r>
              <a:rPr lang="en-US" sz="2400" b="1" dirty="0"/>
              <a:t> </a:t>
            </a:r>
            <a:r>
              <a:rPr lang="en-US" sz="2400" b="1" dirty="0" err="1"/>
              <a:t>dengan</a:t>
            </a:r>
            <a:r>
              <a:rPr lang="en-US" sz="2400" b="1" dirty="0"/>
              <a:t> media/</a:t>
            </a:r>
            <a:r>
              <a:rPr lang="en-US" sz="2400" b="1" dirty="0" err="1"/>
              <a:t>informasi</a:t>
            </a:r>
            <a:r>
              <a:rPr lang="en-US" sz="2400" b="1" dirty="0"/>
              <a:t> yang </a:t>
            </a:r>
            <a:r>
              <a:rPr lang="en-US" sz="2400" b="1" dirty="0" err="1"/>
              <a:t>akan</a:t>
            </a:r>
            <a:r>
              <a:rPr lang="en-US" sz="2400" b="1" dirty="0"/>
              <a:t> </a:t>
            </a:r>
            <a:r>
              <a:rPr lang="en-US" sz="2400" b="1" dirty="0" err="1"/>
              <a:t>disampaikan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6065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Piranti</a:t>
            </a:r>
            <a:r>
              <a:rPr lang="en-US" b="1" dirty="0"/>
              <a:t> Bantu </a:t>
            </a:r>
            <a:r>
              <a:rPr lang="en-US" b="1" dirty="0" err="1"/>
              <a:t>Sederhana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3538" indent="-363538" algn="just">
              <a:buFont typeface="Wingdings" panose="05000000000000000000" pitchFamily="2" charset="2"/>
              <a:buChar char="q"/>
            </a:pPr>
            <a:r>
              <a:rPr lang="en-US" b="1" dirty="0" err="1"/>
              <a:t>Selama</a:t>
            </a:r>
            <a:r>
              <a:rPr lang="en-US" b="1" dirty="0"/>
              <a:t> proses </a:t>
            </a:r>
            <a:r>
              <a:rPr lang="en-US" b="1" dirty="0" err="1"/>
              <a:t>merancang</a:t>
            </a:r>
            <a:r>
              <a:rPr lang="en-US" b="1" dirty="0"/>
              <a:t> </a:t>
            </a:r>
            <a:r>
              <a:rPr lang="en-US" b="1" dirty="0" err="1"/>
              <a:t>tampilan</a:t>
            </a:r>
            <a:r>
              <a:rPr lang="en-US" dirty="0"/>
              <a:t>, </a:t>
            </a:r>
            <a:r>
              <a:rPr lang="en-US" b="1" dirty="0" err="1"/>
              <a:t>Perancang</a:t>
            </a:r>
            <a:r>
              <a:rPr lang="en-US" b="1" dirty="0"/>
              <a:t>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dokumentasi</a:t>
            </a:r>
            <a:r>
              <a:rPr lang="en-US" dirty="0" smtClean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b="1" dirty="0" err="1"/>
              <a:t>bentuk-bentuk</a:t>
            </a:r>
            <a:r>
              <a:rPr lang="en-US" b="1" dirty="0"/>
              <a:t> </a:t>
            </a:r>
            <a:r>
              <a:rPr lang="en-US" b="1" dirty="0" err="1"/>
              <a:t>tampilan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b="1" dirty="0" err="1" smtClean="0"/>
              <a:t>diimplementasikan</a:t>
            </a:r>
            <a:r>
              <a:rPr lang="en-US" dirty="0"/>
              <a:t>. </a:t>
            </a:r>
            <a:endParaRPr lang="en-US" dirty="0" smtClean="0"/>
          </a:p>
          <a:p>
            <a:pPr marL="363538" indent="-363538" algn="just">
              <a:buFont typeface="Wingdings" panose="05000000000000000000" pitchFamily="2" charset="2"/>
              <a:buChar char="q"/>
            </a:pPr>
            <a:r>
              <a:rPr lang="en-US" b="1" dirty="0" err="1" smtClean="0"/>
              <a:t>Perancang</a:t>
            </a:r>
            <a:r>
              <a:rPr lang="en-US" b="1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b="1" dirty="0" err="1"/>
              <a:t>menggunakan</a:t>
            </a:r>
            <a:r>
              <a:rPr lang="en-US" b="1" dirty="0"/>
              <a:t> </a:t>
            </a:r>
            <a:r>
              <a:rPr lang="en-US" b="1" dirty="0" err="1"/>
              <a:t>piranti</a:t>
            </a:r>
            <a:r>
              <a:rPr lang="en-US" b="1" dirty="0"/>
              <a:t> bantu </a:t>
            </a:r>
            <a:r>
              <a:rPr lang="en-US" b="1" dirty="0" err="1"/>
              <a:t>sederhana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b="1" dirty="0" err="1" smtClean="0"/>
              <a:t>mendokumentasikan</a:t>
            </a:r>
            <a:r>
              <a:rPr lang="en-US" b="1" dirty="0" smtClean="0"/>
              <a:t> </a:t>
            </a:r>
            <a:r>
              <a:rPr lang="en-US" b="1" dirty="0" err="1"/>
              <a:t>wajah</a:t>
            </a:r>
            <a:r>
              <a:rPr lang="en-US" b="1" dirty="0"/>
              <a:t> </a:t>
            </a:r>
            <a:r>
              <a:rPr lang="en-US" b="1" dirty="0" err="1"/>
              <a:t>antarmuka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dirty="0" err="1"/>
              <a:t>diinginkan</a:t>
            </a:r>
            <a:r>
              <a:rPr lang="en-US" dirty="0"/>
              <a:t>. </a:t>
            </a:r>
            <a:endParaRPr lang="en-US" dirty="0" smtClean="0"/>
          </a:p>
          <a:p>
            <a:pPr marL="363538" indent="-363538" algn="just">
              <a:buFont typeface="Wingdings" panose="05000000000000000000" pitchFamily="2" charset="2"/>
              <a:buChar char="q"/>
            </a:pPr>
            <a:r>
              <a:rPr lang="en-US" b="1" dirty="0" err="1" smtClean="0"/>
              <a:t>Piranti</a:t>
            </a:r>
            <a:r>
              <a:rPr lang="en-US" b="1" dirty="0" smtClean="0"/>
              <a:t> </a:t>
            </a:r>
            <a:r>
              <a:rPr lang="en-US" b="1" dirty="0"/>
              <a:t>bantu</a:t>
            </a:r>
            <a:r>
              <a:rPr lang="en-US" dirty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berbentuk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b="1" dirty="0" err="1"/>
              <a:t>embaran</a:t>
            </a:r>
            <a:r>
              <a:rPr lang="en-US" b="1" dirty="0"/>
              <a:t> </a:t>
            </a:r>
            <a:r>
              <a:rPr lang="en-US" b="1" dirty="0" err="1"/>
              <a:t>kertas</a:t>
            </a:r>
            <a:r>
              <a:rPr lang="en-US" b="1" dirty="0"/>
              <a:t> </a:t>
            </a:r>
            <a:r>
              <a:rPr lang="en-US" b="1" dirty="0" err="1"/>
              <a:t>Lembaran</a:t>
            </a:r>
            <a:r>
              <a:rPr lang="en-US" dirty="0"/>
              <a:t> </a:t>
            </a:r>
            <a:r>
              <a:rPr lang="en-US" dirty="0" err="1"/>
              <a:t>kertas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b="1" dirty="0" err="1" smtClean="0"/>
              <a:t>diberi</a:t>
            </a:r>
            <a:r>
              <a:rPr lang="en-US" b="1" dirty="0" smtClean="0"/>
              <a:t> </a:t>
            </a:r>
            <a:r>
              <a:rPr lang="en-US" b="1" dirty="0" err="1" smtClean="0"/>
              <a:t>nama</a:t>
            </a:r>
            <a:r>
              <a:rPr lang="en-US" b="1" dirty="0" smtClean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Lembar</a:t>
            </a:r>
            <a:r>
              <a:rPr lang="en-US" b="1" dirty="0"/>
              <a:t> </a:t>
            </a:r>
            <a:r>
              <a:rPr lang="en-US" b="1" dirty="0" err="1"/>
              <a:t>Kerja</a:t>
            </a:r>
            <a:r>
              <a:rPr lang="en-US" b="1" dirty="0"/>
              <a:t> </a:t>
            </a:r>
            <a:r>
              <a:rPr lang="en-US" b="1" dirty="0" err="1"/>
              <a:t>Tampilan</a:t>
            </a:r>
            <a:r>
              <a:rPr lang="en-US" b="1" dirty="0"/>
              <a:t>/</a:t>
            </a:r>
            <a:r>
              <a:rPr lang="en-US" b="1" i="1" dirty="0"/>
              <a:t>screen design work sheet </a:t>
            </a:r>
            <a:r>
              <a:rPr lang="en-US" b="1" dirty="0"/>
              <a:t>(LKT) </a:t>
            </a:r>
          </a:p>
        </p:txBody>
      </p:sp>
    </p:spTree>
    <p:extLst>
      <p:ext uri="{BB962C8B-B14F-4D97-AF65-F5344CB8AC3E}">
        <p14:creationId xmlns:p14="http://schemas.microsoft.com/office/powerpoint/2010/main" val="359606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 Ragam Dialog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4000" dirty="0"/>
              <a:t>Untuk </a:t>
            </a:r>
            <a:r>
              <a:rPr lang="id-ID" sz="4000" b="1" dirty="0"/>
              <a:t>mendapatkan satu kriteria </a:t>
            </a:r>
            <a:r>
              <a:rPr lang="id-ID" sz="4000" dirty="0"/>
              <a:t>yang </a:t>
            </a:r>
            <a:r>
              <a:rPr lang="id-ID" sz="4000" b="1" dirty="0"/>
              <a:t>sangat penting </a:t>
            </a:r>
            <a:r>
              <a:rPr lang="id-ID" sz="4000" dirty="0"/>
              <a:t>dalam </a:t>
            </a:r>
            <a:r>
              <a:rPr lang="id-ID" sz="4000" b="1" dirty="0"/>
              <a:t>pengoperasian</a:t>
            </a:r>
            <a:r>
              <a:rPr lang="id-ID" sz="4000" dirty="0"/>
              <a:t> sebuah program aplikasi, yakni </a:t>
            </a:r>
            <a:r>
              <a:rPr lang="id-ID" sz="4000" b="1" dirty="0"/>
              <a:t>aspek ramah dengan pengguna (user friendly)</a:t>
            </a:r>
          </a:p>
        </p:txBody>
      </p:sp>
    </p:spTree>
    <p:extLst>
      <p:ext uri="{BB962C8B-B14F-4D97-AF65-F5344CB8AC3E}">
        <p14:creationId xmlns:p14="http://schemas.microsoft.com/office/powerpoint/2010/main" val="247726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LKT (</a:t>
            </a:r>
            <a:r>
              <a:rPr lang="en-US" sz="4000" dirty="0" err="1"/>
              <a:t>lembar</a:t>
            </a:r>
            <a:r>
              <a:rPr lang="en-US" sz="4000" dirty="0"/>
              <a:t> </a:t>
            </a:r>
            <a:r>
              <a:rPr lang="en-US" sz="4000" dirty="0" err="1"/>
              <a:t>kerja</a:t>
            </a:r>
            <a:r>
              <a:rPr lang="en-US" sz="4000" dirty="0"/>
              <a:t> </a:t>
            </a:r>
            <a:r>
              <a:rPr lang="en-US" sz="4000" dirty="0" err="1"/>
              <a:t>tampilan</a:t>
            </a:r>
            <a:r>
              <a:rPr lang="en-US" sz="4000" dirty="0"/>
              <a:t>) </a:t>
            </a:r>
            <a:r>
              <a:rPr lang="en-US" sz="4000" dirty="0" err="1"/>
              <a:t>terdiri</a:t>
            </a:r>
            <a:r>
              <a:rPr lang="en-US" sz="4000" dirty="0"/>
              <a:t> </a:t>
            </a:r>
            <a:r>
              <a:rPr lang="en-US" sz="4000" dirty="0" err="1" smtClean="0"/>
              <a:t>dari</a:t>
            </a:r>
            <a:r>
              <a:rPr lang="en-US" sz="4000" dirty="0" smtClean="0"/>
              <a:t> :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Nomor</a:t>
            </a:r>
            <a:r>
              <a:rPr lang="en-US" b="1" dirty="0" smtClean="0"/>
              <a:t> </a:t>
            </a:r>
            <a:r>
              <a:rPr lang="en-US" b="1" dirty="0" err="1"/>
              <a:t>lembar</a:t>
            </a:r>
            <a:r>
              <a:rPr lang="en-US" b="1" dirty="0"/>
              <a:t> </a:t>
            </a:r>
            <a:r>
              <a:rPr lang="en-US" b="1" dirty="0" err="1" smtClean="0"/>
              <a:t>kerja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Tampilan</a:t>
            </a:r>
            <a:r>
              <a:rPr lang="en-US" b="1" dirty="0" smtClean="0"/>
              <a:t> </a:t>
            </a:r>
            <a:r>
              <a:rPr lang="en-US" b="1" dirty="0"/>
              <a:t>(</a:t>
            </a:r>
            <a:r>
              <a:rPr lang="en-US" b="1" dirty="0" err="1"/>
              <a:t>berisi</a:t>
            </a:r>
            <a:r>
              <a:rPr lang="en-US" b="1" dirty="0"/>
              <a:t> </a:t>
            </a:r>
            <a:r>
              <a:rPr lang="en-US" b="1" dirty="0" err="1"/>
              <a:t>sketsa</a:t>
            </a:r>
            <a:r>
              <a:rPr lang="en-US" b="1" dirty="0"/>
              <a:t> </a:t>
            </a:r>
            <a:r>
              <a:rPr lang="en-US" b="1" dirty="0" err="1"/>
              <a:t>tampilan</a:t>
            </a:r>
            <a:r>
              <a:rPr lang="en-US" b="1" dirty="0"/>
              <a:t> yang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muncul</a:t>
            </a:r>
            <a:r>
              <a:rPr lang="en-US" b="1" dirty="0"/>
              <a:t> di </a:t>
            </a:r>
            <a:r>
              <a:rPr lang="en-US" b="1" dirty="0" err="1" smtClean="0"/>
              <a:t>layar</a:t>
            </a:r>
            <a:r>
              <a:rPr lang="en-US" b="1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Navigator </a:t>
            </a:r>
            <a:r>
              <a:rPr lang="en-US" b="1" dirty="0"/>
              <a:t>(</a:t>
            </a:r>
            <a:r>
              <a:rPr lang="en-US" b="1" dirty="0" err="1"/>
              <a:t>menjelaskan</a:t>
            </a:r>
            <a:r>
              <a:rPr lang="en-US" b="1" dirty="0"/>
              <a:t> </a:t>
            </a:r>
            <a:r>
              <a:rPr lang="en-US" b="1" dirty="0" err="1"/>
              <a:t>kapan</a:t>
            </a:r>
            <a:r>
              <a:rPr lang="en-US" b="1" dirty="0"/>
              <a:t> </a:t>
            </a:r>
            <a:r>
              <a:rPr lang="en-US" b="1" dirty="0" err="1"/>
              <a:t>tampilan</a:t>
            </a:r>
            <a:r>
              <a:rPr lang="en-US" b="1" dirty="0"/>
              <a:t>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 smtClean="0"/>
              <a:t>muncul</a:t>
            </a:r>
            <a:r>
              <a:rPr lang="en-US" b="1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Keterangan</a:t>
            </a:r>
            <a:r>
              <a:rPr lang="en-US" b="1" dirty="0" smtClean="0"/>
              <a:t> </a:t>
            </a:r>
            <a:r>
              <a:rPr lang="en-US" b="1" dirty="0"/>
              <a:t>(</a:t>
            </a:r>
            <a:r>
              <a:rPr lang="en-US" b="1" dirty="0" err="1"/>
              <a:t>penjelasan</a:t>
            </a:r>
            <a:r>
              <a:rPr lang="en-US" b="1" dirty="0"/>
              <a:t> </a:t>
            </a:r>
            <a:r>
              <a:rPr lang="en-US" b="1" dirty="0" err="1"/>
              <a:t>singkat</a:t>
            </a:r>
            <a:r>
              <a:rPr lang="en-US" b="1" dirty="0"/>
              <a:t> </a:t>
            </a:r>
            <a:r>
              <a:rPr lang="en-US" b="1" dirty="0" err="1"/>
              <a:t>tentang</a:t>
            </a:r>
            <a:r>
              <a:rPr lang="en-US" b="1" dirty="0"/>
              <a:t> </a:t>
            </a:r>
            <a:r>
              <a:rPr lang="en-US" b="1" dirty="0" err="1"/>
              <a:t>attribut</a:t>
            </a:r>
            <a:r>
              <a:rPr lang="en-US" b="1" dirty="0"/>
              <a:t> </a:t>
            </a:r>
            <a:r>
              <a:rPr lang="en-US" b="1" dirty="0" err="1"/>
              <a:t>tampilan</a:t>
            </a:r>
            <a:r>
              <a:rPr lang="en-US" b="1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9649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Contoh</a:t>
            </a:r>
            <a:r>
              <a:rPr lang="en-US" sz="4000" dirty="0" smtClean="0"/>
              <a:t> </a:t>
            </a:r>
            <a:r>
              <a:rPr lang="en-US" sz="4000" dirty="0" err="1" smtClean="0"/>
              <a:t>Pembuatan</a:t>
            </a:r>
            <a:r>
              <a:rPr lang="en-US" sz="4000" dirty="0" smtClean="0"/>
              <a:t> </a:t>
            </a:r>
            <a:r>
              <a:rPr lang="en-US" sz="4000" dirty="0" err="1"/>
              <a:t>Lembar</a:t>
            </a:r>
            <a:r>
              <a:rPr lang="en-US" sz="4000" dirty="0"/>
              <a:t> </a:t>
            </a:r>
            <a:r>
              <a:rPr lang="en-US" sz="4000" dirty="0" err="1"/>
              <a:t>Kerja</a:t>
            </a:r>
            <a:r>
              <a:rPr lang="en-US" sz="4000" dirty="0"/>
              <a:t> </a:t>
            </a:r>
            <a:r>
              <a:rPr lang="en-US" sz="4000" dirty="0" err="1"/>
              <a:t>Tampilan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813"/>
          <a:stretch/>
        </p:blipFill>
        <p:spPr>
          <a:xfrm>
            <a:off x="661400" y="2084833"/>
            <a:ext cx="4311433" cy="27126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849" y="3419605"/>
            <a:ext cx="4784944" cy="328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6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Jaring</a:t>
            </a:r>
            <a:r>
              <a:rPr lang="en-US" b="1" dirty="0"/>
              <a:t> </a:t>
            </a:r>
            <a:r>
              <a:rPr lang="en-US" b="1" dirty="0" err="1"/>
              <a:t>Semantik</a:t>
            </a:r>
            <a:r>
              <a:rPr lang="en-US" b="1" dirty="0"/>
              <a:t> </a:t>
            </a:r>
            <a:r>
              <a:rPr lang="en-US" b="1" dirty="0" err="1"/>
              <a:t>Tampilan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err="1"/>
              <a:t>Jaring</a:t>
            </a:r>
            <a:r>
              <a:rPr lang="en-US" b="1" dirty="0"/>
              <a:t> </a:t>
            </a:r>
            <a:r>
              <a:rPr lang="en-US" b="1" dirty="0" err="1"/>
              <a:t>semantik</a:t>
            </a:r>
            <a:r>
              <a:rPr lang="en-US" b="1" dirty="0"/>
              <a:t> </a:t>
            </a:r>
            <a:r>
              <a:rPr lang="en-US" b="1" dirty="0" err="1"/>
              <a:t>tampilan</a:t>
            </a:r>
            <a:r>
              <a:rPr lang="en-US" b="1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bagan</a:t>
            </a:r>
            <a:r>
              <a:rPr lang="en-US" b="1" dirty="0"/>
              <a:t> yang </a:t>
            </a:r>
            <a:r>
              <a:rPr lang="en-US" b="1" dirty="0" err="1" smtClean="0"/>
              <a:t>menggambarkan</a:t>
            </a:r>
            <a:r>
              <a:rPr lang="id-ID" dirty="0" smtClean="0"/>
              <a:t> </a:t>
            </a:r>
            <a:r>
              <a:rPr lang="en-US" b="1" dirty="0" err="1" smtClean="0"/>
              <a:t>keterhubungan</a:t>
            </a:r>
            <a:r>
              <a:rPr lang="en-US" dirty="0" smtClean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b="1" dirty="0" err="1"/>
              <a:t>satu</a:t>
            </a:r>
            <a:r>
              <a:rPr lang="en-US" dirty="0"/>
              <a:t> </a:t>
            </a:r>
            <a:r>
              <a:rPr lang="en-US" b="1" dirty="0"/>
              <a:t>LKT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/>
              <a:t>LKT yang lain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b="1" dirty="0" err="1" smtClean="0"/>
              <a:t>perancangan</a:t>
            </a:r>
            <a:r>
              <a:rPr lang="en-US" b="1" dirty="0" smtClean="0"/>
              <a:t> </a:t>
            </a:r>
            <a:r>
              <a:rPr lang="en-US" b="1" dirty="0" err="1" smtClean="0"/>
              <a:t>navigasinya</a:t>
            </a:r>
            <a:r>
              <a:rPr lang="en-US" b="1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Ada </a:t>
            </a:r>
            <a:r>
              <a:rPr lang="en-US" dirty="0"/>
              <a:t>2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sematik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 err="1" smtClean="0"/>
              <a:t>Nomor</a:t>
            </a:r>
            <a:r>
              <a:rPr lang="en-US" sz="3200" b="1" dirty="0" smtClean="0"/>
              <a:t> </a:t>
            </a:r>
            <a:r>
              <a:rPr lang="en-US" sz="3200" b="1" dirty="0" err="1"/>
              <a:t>tampilan</a:t>
            </a:r>
            <a:r>
              <a:rPr lang="en-US" sz="3200" b="1" dirty="0"/>
              <a:t> (</a:t>
            </a:r>
            <a:r>
              <a:rPr lang="en-US" sz="3200" b="1" dirty="0" err="1"/>
              <a:t>lembar</a:t>
            </a:r>
            <a:r>
              <a:rPr lang="en-US" sz="3200" b="1" dirty="0"/>
              <a:t> </a:t>
            </a:r>
            <a:r>
              <a:rPr lang="en-US" sz="3200" b="1" dirty="0" err="1" smtClean="0"/>
              <a:t>kerja</a:t>
            </a:r>
            <a:r>
              <a:rPr lang="en-US" sz="3200" b="1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 err="1" smtClean="0"/>
              <a:t>Transisi</a:t>
            </a:r>
            <a:r>
              <a:rPr lang="en-US" sz="3200" dirty="0" smtClean="0"/>
              <a:t> </a:t>
            </a:r>
            <a:r>
              <a:rPr lang="en-US" sz="3200" dirty="0"/>
              <a:t>yang </a:t>
            </a:r>
            <a:r>
              <a:rPr lang="en-US" sz="3200" dirty="0" err="1"/>
              <a:t>menyebabkan</a:t>
            </a:r>
            <a:r>
              <a:rPr lang="en-US" sz="3200" dirty="0"/>
              <a:t> </a:t>
            </a:r>
            <a:r>
              <a:rPr lang="en-US" sz="3200" b="1" dirty="0" err="1"/>
              <a:t>perpindahan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b="1" dirty="0" err="1"/>
              <a:t>tampilan</a:t>
            </a:r>
            <a:r>
              <a:rPr lang="en-US" sz="3200" b="1" dirty="0"/>
              <a:t> </a:t>
            </a:r>
            <a:r>
              <a:rPr lang="en-US" sz="3200" dirty="0"/>
              <a:t>yang lain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3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Pemrogramn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Antarmuka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200" dirty="0" err="1"/>
              <a:t>Jenis-jenis</a:t>
            </a:r>
            <a:r>
              <a:rPr lang="en-US" sz="3200" dirty="0"/>
              <a:t> </a:t>
            </a:r>
            <a:r>
              <a:rPr lang="en-US" sz="3200" dirty="0" err="1" smtClean="0"/>
              <a:t>pemrograman</a:t>
            </a:r>
            <a:r>
              <a:rPr lang="en-US" sz="3200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3000" b="1" dirty="0" err="1" smtClean="0"/>
              <a:t>Pemrograman</a:t>
            </a:r>
            <a:r>
              <a:rPr lang="en-US" sz="3000" b="1" dirty="0" smtClean="0"/>
              <a:t> </a:t>
            </a:r>
            <a:r>
              <a:rPr lang="en-US" sz="3000" b="1" dirty="0" err="1"/>
              <a:t>Konvensional</a:t>
            </a:r>
            <a:r>
              <a:rPr lang="en-US" sz="3000" b="1" dirty="0"/>
              <a:t> </a:t>
            </a:r>
            <a:r>
              <a:rPr lang="en-US" sz="3000" dirty="0"/>
              <a:t>(Conventional / Traditional </a:t>
            </a:r>
            <a:r>
              <a:rPr lang="en-US" sz="3000" dirty="0" smtClean="0"/>
              <a:t>Programming)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000" b="1" dirty="0" err="1" smtClean="0"/>
              <a:t>Pemrograman</a:t>
            </a:r>
            <a:r>
              <a:rPr lang="en-US" sz="3000" b="1" dirty="0" smtClean="0"/>
              <a:t> </a:t>
            </a:r>
            <a:r>
              <a:rPr lang="en-US" sz="3000" b="1" dirty="0"/>
              <a:t>yang </a:t>
            </a:r>
            <a:r>
              <a:rPr lang="en-US" sz="3000" b="1" dirty="0" err="1"/>
              <a:t>berOrientasi</a:t>
            </a:r>
            <a:r>
              <a:rPr lang="en-US" sz="3000" dirty="0"/>
              <a:t> </a:t>
            </a:r>
            <a:r>
              <a:rPr lang="en-US" sz="3000" dirty="0" err="1"/>
              <a:t>pada</a:t>
            </a:r>
            <a:r>
              <a:rPr lang="en-US" sz="3000" dirty="0"/>
              <a:t> Object (Object-Oriented </a:t>
            </a:r>
            <a:r>
              <a:rPr lang="en-US" sz="3000" dirty="0" smtClean="0"/>
              <a:t>Programming)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000" b="1" dirty="0" err="1" smtClean="0"/>
              <a:t>Pemrograman</a:t>
            </a:r>
            <a:r>
              <a:rPr lang="en-US" sz="3000" b="1" dirty="0" smtClean="0"/>
              <a:t> </a:t>
            </a:r>
            <a:r>
              <a:rPr lang="en-US" sz="3000" b="1" dirty="0"/>
              <a:t>Visual </a:t>
            </a:r>
            <a:r>
              <a:rPr lang="en-US" sz="3000" dirty="0"/>
              <a:t>(Visual </a:t>
            </a:r>
            <a:r>
              <a:rPr lang="en-US" sz="3000" dirty="0" smtClean="0"/>
              <a:t>Programming)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000" b="1" dirty="0" err="1" smtClean="0"/>
              <a:t>Pemrograman</a:t>
            </a:r>
            <a:r>
              <a:rPr lang="en-US" sz="3000" b="1" dirty="0" smtClean="0"/>
              <a:t> </a:t>
            </a:r>
            <a:r>
              <a:rPr lang="en-US" sz="3000" b="1" dirty="0"/>
              <a:t>yang </a:t>
            </a:r>
            <a:r>
              <a:rPr lang="en-US" sz="3000" b="1" dirty="0" err="1"/>
              <a:t>berbasis</a:t>
            </a:r>
            <a:r>
              <a:rPr lang="en-US" sz="3000" b="1" dirty="0"/>
              <a:t> Event </a:t>
            </a:r>
            <a:r>
              <a:rPr lang="en-US" sz="3000" dirty="0"/>
              <a:t>(Event-Driven </a:t>
            </a:r>
            <a:r>
              <a:rPr lang="en-US" sz="3000" dirty="0" smtClean="0"/>
              <a:t>Programming)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000" b="1" dirty="0" err="1" smtClean="0"/>
              <a:t>Pemrograman</a:t>
            </a:r>
            <a:r>
              <a:rPr lang="en-US" sz="3000" b="1" dirty="0" smtClean="0"/>
              <a:t> </a:t>
            </a:r>
            <a:r>
              <a:rPr lang="en-US" sz="3000" b="1" dirty="0"/>
              <a:t>Client-Server </a:t>
            </a:r>
            <a:r>
              <a:rPr lang="en-US" sz="3000" dirty="0"/>
              <a:t>(Client/Server Programming</a:t>
            </a:r>
            <a:r>
              <a:rPr lang="en-US" sz="3000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9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Konvensional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/>
              <a:t>P</a:t>
            </a:r>
            <a:r>
              <a:rPr lang="en-US" b="1" dirty="0" smtClean="0"/>
              <a:t>roses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/>
              <a:t>mengimplementasikan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b="1" dirty="0" err="1"/>
              <a:t>langkah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/>
              <a:t>menyelesaikan</a:t>
            </a:r>
            <a:r>
              <a:rPr lang="en-US" b="1" dirty="0"/>
              <a:t> </a:t>
            </a:r>
            <a:r>
              <a:rPr lang="en-US" b="1" dirty="0" err="1"/>
              <a:t>suatu</a:t>
            </a:r>
            <a:r>
              <a:rPr lang="en-US" b="1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b="1" dirty="0" err="1"/>
              <a:t>bentuk</a:t>
            </a:r>
            <a:r>
              <a:rPr lang="en-US" b="1" dirty="0"/>
              <a:t> program. </a:t>
            </a:r>
            <a:endParaRPr lang="en-US" b="1" dirty="0" smtClean="0"/>
          </a:p>
          <a:p>
            <a:pPr algn="just"/>
            <a:r>
              <a:rPr lang="en-US" b="1" dirty="0" err="1" smtClean="0"/>
              <a:t>Suatu</a:t>
            </a:r>
            <a:r>
              <a:rPr lang="en-US" b="1" dirty="0" smtClean="0"/>
              <a:t> </a:t>
            </a:r>
            <a:r>
              <a:rPr lang="en-US" b="1" dirty="0" err="1"/>
              <a:t>aktifitas</a:t>
            </a:r>
            <a:r>
              <a:rPr lang="en-US" b="1" dirty="0"/>
              <a:t> </a:t>
            </a:r>
            <a:r>
              <a:rPr lang="en-US" b="1" dirty="0" err="1"/>
              <a:t>pemrograman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b="1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b="1" dirty="0" err="1"/>
              <a:t>sistematis</a:t>
            </a:r>
            <a:r>
              <a:rPr lang="en-US" b="1" dirty="0"/>
              <a:t>, </a:t>
            </a:r>
            <a:r>
              <a:rPr lang="en-US" b="1" dirty="0" err="1" smtClean="0"/>
              <a:t>logis</a:t>
            </a:r>
            <a:r>
              <a:rPr lang="en-US" dirty="0" smtClean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tersusun</a:t>
            </a:r>
            <a:r>
              <a:rPr lang="en-US" dirty="0"/>
              <a:t> </a:t>
            </a:r>
            <a:r>
              <a:rPr lang="en-US" b="1" dirty="0" err="1"/>
              <a:t>berdasarkan</a:t>
            </a:r>
            <a:r>
              <a:rPr lang="en-US" b="1" dirty="0"/>
              <a:t> </a:t>
            </a:r>
            <a:r>
              <a:rPr lang="en-US" b="1" dirty="0" err="1"/>
              <a:t>algoritma</a:t>
            </a:r>
            <a:r>
              <a:rPr lang="en-US" dirty="0"/>
              <a:t> yang </a:t>
            </a:r>
            <a:r>
              <a:rPr lang="en-US" b="1" dirty="0" err="1"/>
              <a:t>sederhana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mudah</a:t>
            </a:r>
            <a:r>
              <a:rPr lang="en-US" b="1" dirty="0"/>
              <a:t> </a:t>
            </a:r>
            <a:r>
              <a:rPr lang="en-US" b="1" dirty="0" err="1"/>
              <a:t>dipahami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b="1" dirty="0" err="1" smtClean="0"/>
              <a:t>Prinsipnya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suatu</a:t>
            </a:r>
            <a:r>
              <a:rPr lang="en-US" b="1" dirty="0"/>
              <a:t> proses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b="1" dirty="0" err="1"/>
              <a:t>suatu</a:t>
            </a:r>
            <a:r>
              <a:rPr lang="en-US" b="1" dirty="0"/>
              <a:t> </a:t>
            </a:r>
            <a:r>
              <a:rPr lang="en-US" b="1" dirty="0" err="1" smtClean="0"/>
              <a:t>titik</a:t>
            </a:r>
            <a:r>
              <a:rPr lang="en-US" dirty="0" smtClean="0"/>
              <a:t>/</a:t>
            </a:r>
            <a:r>
              <a:rPr lang="en-US" b="1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b="1" dirty="0"/>
              <a:t>proses </a:t>
            </a:r>
            <a:r>
              <a:rPr lang="en-US" b="1" dirty="0" err="1"/>
              <a:t>selanjutnya</a:t>
            </a:r>
            <a:r>
              <a:rPr lang="en-US" b="1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boleh</a:t>
            </a:r>
            <a:r>
              <a:rPr lang="en-US" b="1" dirty="0"/>
              <a:t> </a:t>
            </a:r>
            <a:r>
              <a:rPr lang="en-US" b="1" dirty="0" err="1"/>
              <a:t>mengeksekusi</a:t>
            </a:r>
            <a:r>
              <a:rPr lang="en-US" b="1" dirty="0"/>
              <a:t> </a:t>
            </a:r>
            <a:r>
              <a:rPr lang="en-US" b="1" dirty="0" err="1"/>
              <a:t>langkah</a:t>
            </a:r>
            <a:r>
              <a:rPr lang="en-US" b="1" dirty="0"/>
              <a:t> </a:t>
            </a:r>
            <a:r>
              <a:rPr lang="en-US" b="1" dirty="0" err="1" smtClean="0"/>
              <a:t>sebelumnya</a:t>
            </a:r>
            <a:r>
              <a:rPr lang="en-US" b="1" dirty="0" smtClean="0"/>
              <a:t>/</a:t>
            </a:r>
            <a:r>
              <a:rPr lang="en-US" b="1" dirty="0" err="1" smtClean="0"/>
              <a:t>kembali</a:t>
            </a:r>
            <a:r>
              <a:rPr lang="en-US" b="1" dirty="0" smtClean="0"/>
              <a:t> </a:t>
            </a:r>
            <a:r>
              <a:rPr lang="en-US" b="1" dirty="0" err="1"/>
              <a:t>lagi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</a:t>
            </a:r>
            <a:r>
              <a:rPr lang="en-US" b="1" dirty="0" err="1"/>
              <a:t>baris</a:t>
            </a:r>
            <a:r>
              <a:rPr lang="en-US" b="1" dirty="0"/>
              <a:t> </a:t>
            </a:r>
            <a:r>
              <a:rPr lang="en-US" b="1" dirty="0" err="1"/>
              <a:t>sebelumnya</a:t>
            </a:r>
            <a:r>
              <a:rPr lang="en-US" dirty="0"/>
              <a:t>, </a:t>
            </a:r>
            <a:r>
              <a:rPr lang="en-US" b="1" dirty="0" err="1"/>
              <a:t>kecuali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b="1" dirty="0" err="1"/>
              <a:t>langkah</a:t>
            </a:r>
            <a:r>
              <a:rPr lang="en-US" b="1" dirty="0"/>
              <a:t> – </a:t>
            </a:r>
            <a:r>
              <a:rPr lang="en-US" b="1" dirty="0" err="1"/>
              <a:t>langkah</a:t>
            </a:r>
            <a:r>
              <a:rPr lang="en-US" b="1" dirty="0"/>
              <a:t> </a:t>
            </a:r>
            <a:r>
              <a:rPr lang="en-US" dirty="0" err="1"/>
              <a:t>untuk</a:t>
            </a:r>
            <a:r>
              <a:rPr lang="en-US" dirty="0"/>
              <a:t> proses </a:t>
            </a:r>
            <a:r>
              <a:rPr lang="en-US" b="1" dirty="0" err="1"/>
              <a:t>berulang</a:t>
            </a:r>
            <a:r>
              <a:rPr lang="en-US" b="1" dirty="0"/>
              <a:t> (Loop).</a:t>
            </a:r>
          </a:p>
        </p:txBody>
      </p:sp>
    </p:spTree>
    <p:extLst>
      <p:ext uri="{BB962C8B-B14F-4D97-AF65-F5344CB8AC3E}">
        <p14:creationId xmlns:p14="http://schemas.microsoft.com/office/powerpoint/2010/main" val="405359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Sifat</a:t>
            </a:r>
            <a:r>
              <a:rPr lang="en-US" b="1" dirty="0" smtClean="0"/>
              <a:t> &amp; </a:t>
            </a:r>
            <a:r>
              <a:rPr lang="en-US" b="1" dirty="0" err="1" smtClean="0"/>
              <a:t>Bahasa</a:t>
            </a:r>
            <a:r>
              <a:rPr lang="en-US" b="1" dirty="0" smtClean="0"/>
              <a:t> </a:t>
            </a:r>
            <a:r>
              <a:rPr lang="en-US" b="1" dirty="0" err="1" smtClean="0"/>
              <a:t>pemrograman</a:t>
            </a:r>
            <a:r>
              <a:rPr lang="en-US" b="1" dirty="0" smtClean="0"/>
              <a:t> </a:t>
            </a:r>
            <a:r>
              <a:rPr lang="en-US" b="1" dirty="0" err="1" smtClean="0"/>
              <a:t>terstruktur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sz="2400" b="1" dirty="0" err="1" smtClean="0"/>
              <a:t>Memuat</a:t>
            </a:r>
            <a:r>
              <a:rPr lang="en-US" sz="2400" b="1" dirty="0" smtClean="0"/>
              <a:t> </a:t>
            </a:r>
            <a:r>
              <a:rPr lang="en-US" sz="2400" b="1" dirty="0" err="1"/>
              <a:t>teknik</a:t>
            </a:r>
            <a:r>
              <a:rPr lang="en-US" sz="2400" b="1" dirty="0"/>
              <a:t> </a:t>
            </a:r>
            <a:r>
              <a:rPr lang="en-US" sz="2400" b="1" dirty="0" err="1"/>
              <a:t>pemecahan</a:t>
            </a:r>
            <a:r>
              <a:rPr lang="en-US" sz="2400" b="1" dirty="0"/>
              <a:t> </a:t>
            </a:r>
            <a:r>
              <a:rPr lang="en-US" sz="2400" b="1" dirty="0" err="1"/>
              <a:t>masalah</a:t>
            </a:r>
            <a:r>
              <a:rPr lang="en-US" sz="2400" b="1" dirty="0"/>
              <a:t> yang </a:t>
            </a:r>
            <a:r>
              <a:rPr lang="en-US" sz="2400" b="1" dirty="0" err="1"/>
              <a:t>logis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sistematis</a:t>
            </a:r>
            <a:endParaRPr lang="en-US" sz="2400" b="1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 err="1"/>
              <a:t>Memuat</a:t>
            </a:r>
            <a:r>
              <a:rPr lang="en-US" sz="2400" dirty="0"/>
              <a:t> </a:t>
            </a:r>
            <a:r>
              <a:rPr lang="en-US" sz="2400" b="1" dirty="0" err="1"/>
              <a:t>algoritma</a:t>
            </a:r>
            <a:r>
              <a:rPr lang="en-US" sz="2400" b="1" dirty="0"/>
              <a:t> yang </a:t>
            </a:r>
            <a:r>
              <a:rPr lang="en-US" sz="2400" b="1" dirty="0" err="1"/>
              <a:t>efisien</a:t>
            </a:r>
            <a:r>
              <a:rPr lang="en-US" sz="2400" b="1" dirty="0"/>
              <a:t>, </a:t>
            </a:r>
            <a:r>
              <a:rPr lang="en-US" sz="2400" b="1" dirty="0" err="1"/>
              <a:t>efektif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sederhana</a:t>
            </a:r>
            <a:endParaRPr lang="en-US" sz="2400" b="1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sz="2400" b="1" dirty="0"/>
              <a:t>Program</a:t>
            </a:r>
            <a:r>
              <a:rPr lang="en-US" sz="2400" dirty="0"/>
              <a:t> </a:t>
            </a:r>
            <a:r>
              <a:rPr lang="en-US" sz="2400" dirty="0" err="1"/>
              <a:t>disusun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b="1" dirty="0" err="1"/>
              <a:t>logika</a:t>
            </a:r>
            <a:r>
              <a:rPr lang="en-US" sz="2400" b="1" dirty="0"/>
              <a:t> yang </a:t>
            </a:r>
            <a:r>
              <a:rPr lang="en-US" sz="2400" b="1" dirty="0" err="1"/>
              <a:t>mudah</a:t>
            </a:r>
            <a:r>
              <a:rPr lang="en-US" sz="2400" b="1" dirty="0"/>
              <a:t> </a:t>
            </a:r>
            <a:r>
              <a:rPr lang="en-US" sz="2400" b="1" dirty="0" err="1"/>
              <a:t>dipahami</a:t>
            </a:r>
            <a:endParaRPr lang="en-US" sz="2400" b="1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b="1" dirty="0" err="1"/>
              <a:t>perintah</a:t>
            </a:r>
            <a:r>
              <a:rPr lang="en-US" sz="2400" b="1" dirty="0"/>
              <a:t> </a:t>
            </a:r>
            <a:r>
              <a:rPr lang="en-US" sz="2400" b="1" i="1" dirty="0"/>
              <a:t>GOTO</a:t>
            </a:r>
            <a:endParaRPr lang="en-US" sz="2400" b="1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sz="2400" b="1" dirty="0" err="1"/>
              <a:t>Biaya</a:t>
            </a:r>
            <a:r>
              <a:rPr lang="en-US" sz="2400" b="1" dirty="0"/>
              <a:t> </a:t>
            </a:r>
            <a:r>
              <a:rPr lang="en-US" sz="2400" b="1" dirty="0" err="1"/>
              <a:t>pengujian</a:t>
            </a:r>
            <a:r>
              <a:rPr lang="en-US" sz="2400" b="1" dirty="0"/>
              <a:t> </a:t>
            </a:r>
            <a:r>
              <a:rPr lang="en-US" sz="2400" dirty="0"/>
              <a:t>program </a:t>
            </a:r>
            <a:r>
              <a:rPr lang="en-US" sz="2400" b="1" dirty="0" err="1"/>
              <a:t>relatif</a:t>
            </a:r>
            <a:r>
              <a:rPr lang="en-US" sz="2400" b="1" dirty="0"/>
              <a:t> </a:t>
            </a:r>
            <a:r>
              <a:rPr lang="en-US" sz="2400" b="1" dirty="0" err="1"/>
              <a:t>rendah</a:t>
            </a:r>
            <a:endParaRPr lang="en-US" sz="2400" b="1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b="1" dirty="0" err="1"/>
              <a:t>dokumentasi</a:t>
            </a:r>
            <a:r>
              <a:rPr lang="en-US" sz="2400" b="1" dirty="0"/>
              <a:t> yang </a:t>
            </a:r>
            <a:r>
              <a:rPr lang="en-US" sz="2400" b="1" dirty="0" err="1"/>
              <a:t>baik</a:t>
            </a:r>
            <a:endParaRPr lang="en-US" sz="2400" b="1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b="1" dirty="0" err="1"/>
              <a:t>perawatan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dokumentasi</a:t>
            </a:r>
            <a:r>
              <a:rPr lang="en-US" sz="2400" dirty="0"/>
              <a:t> yang </a:t>
            </a:r>
            <a:r>
              <a:rPr lang="en-US" sz="2400" b="1" dirty="0" err="1"/>
              <a:t>dibutuhkan</a:t>
            </a:r>
            <a:r>
              <a:rPr lang="en-US" sz="2400" b="1" dirty="0"/>
              <a:t> </a:t>
            </a:r>
            <a:r>
              <a:rPr lang="en-US" sz="2400" b="1" dirty="0" err="1"/>
              <a:t>relatif</a:t>
            </a:r>
            <a:r>
              <a:rPr lang="en-US" sz="2400" b="1" dirty="0"/>
              <a:t> </a:t>
            </a:r>
            <a:r>
              <a:rPr lang="en-US" sz="2400" b="1" dirty="0" err="1" smtClean="0"/>
              <a:t>rendah</a:t>
            </a:r>
            <a:endParaRPr lang="en-US" sz="2400" b="1" dirty="0" smtClean="0"/>
          </a:p>
          <a:p>
            <a:pPr fontAlgn="base">
              <a:lnSpc>
                <a:spcPct val="120000"/>
              </a:lnSpc>
            </a:pPr>
            <a:r>
              <a:rPr lang="en-US" sz="2400" b="1" dirty="0" err="1" smtClean="0"/>
              <a:t>Bahasa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pemrograman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mendukung</a:t>
            </a:r>
            <a:r>
              <a:rPr lang="en-US" sz="2400" b="1" dirty="0" smtClean="0"/>
              <a:t> : </a:t>
            </a:r>
            <a:r>
              <a:rPr lang="en-US" sz="2400" dirty="0" smtClean="0"/>
              <a:t>Cobol </a:t>
            </a:r>
            <a:r>
              <a:rPr lang="en-US" sz="2400" dirty="0"/>
              <a:t>Turbo </a:t>
            </a:r>
            <a:r>
              <a:rPr lang="en-US" sz="2400" dirty="0" smtClean="0"/>
              <a:t>Prolog, C, Pascal, Delphi, Borland Delphi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588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OOP (Object-Oriented Programming)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3200" dirty="0" err="1" smtClean="0"/>
              <a:t>Pemrograman</a:t>
            </a:r>
            <a:r>
              <a:rPr lang="en-US" sz="3200" dirty="0" smtClean="0"/>
              <a:t> </a:t>
            </a:r>
            <a:r>
              <a:rPr lang="en-US" sz="3200" dirty="0"/>
              <a:t>yang </a:t>
            </a:r>
            <a:r>
              <a:rPr lang="en-US" sz="3200" b="1" dirty="0" err="1"/>
              <a:t>berorientasikan</a:t>
            </a:r>
            <a:r>
              <a:rPr lang="en-US" sz="3200" dirty="0"/>
              <a:t> </a:t>
            </a:r>
            <a:r>
              <a:rPr lang="en-US" sz="3200" dirty="0" err="1"/>
              <a:t>kepada</a:t>
            </a:r>
            <a:r>
              <a:rPr lang="en-US" sz="3200" dirty="0"/>
              <a:t> </a:t>
            </a:r>
            <a:r>
              <a:rPr lang="en-US" sz="3200" b="1" dirty="0" err="1"/>
              <a:t>objek</a:t>
            </a:r>
            <a:r>
              <a:rPr lang="en-US" sz="3200" b="1" dirty="0"/>
              <a:t>. </a:t>
            </a:r>
            <a:endParaRPr lang="id-ID" sz="3200" b="1" dirty="0" smtClean="0"/>
          </a:p>
          <a:p>
            <a:pPr algn="just"/>
            <a:r>
              <a:rPr lang="en-US" sz="3200" b="1" dirty="0" err="1" smtClean="0"/>
              <a:t>Semua</a:t>
            </a:r>
            <a:r>
              <a:rPr lang="en-US" sz="3200" b="1" dirty="0" smtClean="0"/>
              <a:t> </a:t>
            </a:r>
            <a:r>
              <a:rPr lang="en-US" sz="3200" b="1" dirty="0"/>
              <a:t>data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b="1" dirty="0" err="1"/>
              <a:t>fungsi</a:t>
            </a:r>
            <a:r>
              <a:rPr lang="en-US" sz="3200" dirty="0"/>
              <a:t> di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paradigma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b="1" dirty="0" err="1"/>
              <a:t>dibungkus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b="1" dirty="0" err="1"/>
              <a:t>kelas-kelas</a:t>
            </a:r>
            <a:r>
              <a:rPr lang="en-US" sz="3200" b="1" dirty="0"/>
              <a:t> </a:t>
            </a:r>
            <a:r>
              <a:rPr lang="en-US" sz="3200" b="1" dirty="0" err="1"/>
              <a:t>atau</a:t>
            </a:r>
            <a:r>
              <a:rPr lang="en-US" sz="3200" b="1" dirty="0"/>
              <a:t> </a:t>
            </a:r>
            <a:r>
              <a:rPr lang="en-US" sz="3200" b="1" dirty="0" err="1"/>
              <a:t>objek-objek</a:t>
            </a:r>
            <a:r>
              <a:rPr lang="en-US" sz="3200" dirty="0"/>
              <a:t>. </a:t>
            </a:r>
            <a:endParaRPr lang="id-ID" sz="3200" dirty="0" smtClean="0"/>
          </a:p>
          <a:p>
            <a:pPr algn="just"/>
            <a:r>
              <a:rPr lang="en-US" sz="3200" b="1" dirty="0" err="1" smtClean="0"/>
              <a:t>Bandingkan</a:t>
            </a:r>
            <a:r>
              <a:rPr lang="en-US" sz="3200" dirty="0" smtClean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b="1" dirty="0" err="1"/>
              <a:t>logika</a:t>
            </a:r>
            <a:r>
              <a:rPr lang="en-US" sz="3200" b="1" dirty="0"/>
              <a:t> </a:t>
            </a:r>
            <a:r>
              <a:rPr lang="en-US" sz="3200" b="1" dirty="0" err="1"/>
              <a:t>pemrograman</a:t>
            </a:r>
            <a:r>
              <a:rPr lang="en-US" sz="3200" b="1" dirty="0"/>
              <a:t> </a:t>
            </a:r>
            <a:r>
              <a:rPr lang="en-US" sz="3200" b="1" dirty="0" err="1"/>
              <a:t>terstruktur</a:t>
            </a:r>
            <a:r>
              <a:rPr lang="en-US" sz="3200" b="1" dirty="0"/>
              <a:t>.</a:t>
            </a:r>
            <a:r>
              <a:rPr lang="en-US" sz="3200" dirty="0"/>
              <a:t> </a:t>
            </a:r>
            <a:endParaRPr lang="id-ID" sz="3200" dirty="0" smtClean="0"/>
          </a:p>
          <a:p>
            <a:pPr algn="just"/>
            <a:r>
              <a:rPr lang="en-US" sz="3200" b="1" dirty="0" err="1" smtClean="0"/>
              <a:t>Setiap</a:t>
            </a:r>
            <a:r>
              <a:rPr lang="en-US" sz="3200" b="1" dirty="0" smtClean="0"/>
              <a:t> </a:t>
            </a:r>
            <a:r>
              <a:rPr lang="en-US" sz="3200" b="1" dirty="0" err="1"/>
              <a:t>objek</a:t>
            </a:r>
            <a:r>
              <a:rPr lang="en-US" sz="3200" b="1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b="1" dirty="0" err="1"/>
              <a:t>menerima</a:t>
            </a:r>
            <a:r>
              <a:rPr lang="en-US" sz="3200" b="1" dirty="0"/>
              <a:t> </a:t>
            </a:r>
            <a:r>
              <a:rPr lang="en-US" sz="3200" b="1" dirty="0" err="1"/>
              <a:t>pesan</a:t>
            </a:r>
            <a:r>
              <a:rPr lang="en-US" sz="3200" b="1" dirty="0"/>
              <a:t>, </a:t>
            </a:r>
            <a:r>
              <a:rPr lang="en-US" sz="3200" b="1" dirty="0" err="1"/>
              <a:t>memproses</a:t>
            </a:r>
            <a:r>
              <a:rPr lang="en-US" sz="3200" b="1" dirty="0"/>
              <a:t> data, </a:t>
            </a:r>
            <a:r>
              <a:rPr lang="en-US" sz="3200" b="1" dirty="0" err="1"/>
              <a:t>dan</a:t>
            </a:r>
            <a:r>
              <a:rPr lang="en-US" sz="3200" b="1" dirty="0"/>
              <a:t> </a:t>
            </a:r>
            <a:r>
              <a:rPr lang="en-US" sz="3200" b="1" dirty="0" err="1"/>
              <a:t>mengirim</a:t>
            </a:r>
            <a:r>
              <a:rPr lang="en-US" sz="3200" b="1" dirty="0"/>
              <a:t> </a:t>
            </a:r>
            <a:r>
              <a:rPr lang="en-US" sz="3200" b="1" dirty="0" err="1"/>
              <a:t>pesan</a:t>
            </a:r>
            <a:r>
              <a:rPr lang="en-US" sz="3200" b="1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b="1" dirty="0" err="1"/>
              <a:t>objek</a:t>
            </a:r>
            <a:r>
              <a:rPr lang="en-US" sz="3200" b="1" dirty="0"/>
              <a:t> </a:t>
            </a:r>
            <a:r>
              <a:rPr lang="en-US" sz="3200" b="1" dirty="0" err="1"/>
              <a:t>lainnya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798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mendukung</a:t>
            </a:r>
            <a:r>
              <a:rPr lang="en-US" dirty="0"/>
              <a:t> OOP </a:t>
            </a:r>
            <a:r>
              <a:rPr lang="en-US" dirty="0" err="1"/>
              <a:t>antara</a:t>
            </a:r>
            <a:r>
              <a:rPr lang="en-US" dirty="0"/>
              <a:t> lain: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sz="3600" dirty="0"/>
              <a:t>Visual </a:t>
            </a:r>
            <a:r>
              <a:rPr lang="en-US" sz="3600" dirty="0" err="1" smtClean="0"/>
              <a:t>Foxpro</a:t>
            </a:r>
            <a:r>
              <a:rPr lang="en-US" sz="3600" dirty="0" smtClean="0"/>
              <a:t>, Java, C++, Pascal </a:t>
            </a:r>
            <a:r>
              <a:rPr lang="en-US" sz="3600" dirty="0"/>
              <a:t>(</a:t>
            </a:r>
            <a:r>
              <a:rPr lang="en-US" sz="3600" dirty="0" err="1"/>
              <a:t>bahasa</a:t>
            </a:r>
            <a:r>
              <a:rPr lang="en-US" sz="3600" dirty="0"/>
              <a:t> </a:t>
            </a:r>
            <a:r>
              <a:rPr lang="en-US" sz="3600" dirty="0" err="1"/>
              <a:t>pemrograman</a:t>
            </a:r>
            <a:r>
              <a:rPr lang="en-US" sz="3600" dirty="0" smtClean="0"/>
              <a:t>), Visual Basic.NET, SIMULA, Smalltalk, Ruby, Python, PHP, C#, Delphi, Eiffel, Perl, Adobe </a:t>
            </a:r>
            <a:r>
              <a:rPr lang="en-US" sz="3600" dirty="0"/>
              <a:t>Flash AS </a:t>
            </a:r>
            <a:r>
              <a:rPr lang="en-US" sz="3600" dirty="0" smtClean="0"/>
              <a:t>3.0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3762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oop</a:t>
            </a:r>
            <a:r>
              <a:rPr lang="en-US" dirty="0" smtClean="0"/>
              <a:t> &amp; </a:t>
            </a:r>
            <a:r>
              <a:rPr lang="en-US" dirty="0" err="1"/>
              <a:t>Konvensional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2" y="1442506"/>
            <a:ext cx="8319406" cy="4859675"/>
          </a:xfrm>
        </p:spPr>
        <p:txBody>
          <a:bodyPr>
            <a:noAutofit/>
          </a:bodyPr>
          <a:lstStyle/>
          <a:p>
            <a:pPr marL="355600" indent="-3556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300" b="1" dirty="0"/>
              <a:t>P</a:t>
            </a:r>
            <a:r>
              <a:rPr lang="en-US" sz="2300" b="1" dirty="0" smtClean="0"/>
              <a:t>rogram </a:t>
            </a:r>
            <a:r>
              <a:rPr lang="en-US" sz="2300" b="1" dirty="0" err="1" smtClean="0"/>
              <a:t>simpel</a:t>
            </a:r>
            <a:r>
              <a:rPr lang="en-US" sz="2300" b="1" dirty="0" smtClean="0"/>
              <a:t>/</a:t>
            </a:r>
            <a:r>
              <a:rPr lang="id-ID" sz="2300" b="1" dirty="0" smtClean="0"/>
              <a:t> </a:t>
            </a:r>
            <a:r>
              <a:rPr lang="en-US" sz="2300" b="1" dirty="0" err="1" smtClean="0"/>
              <a:t>sederhana</a:t>
            </a:r>
            <a:r>
              <a:rPr lang="en-US" sz="2300" b="1" dirty="0" smtClean="0"/>
              <a:t> </a:t>
            </a:r>
            <a:r>
              <a:rPr lang="en-US" sz="2300" dirty="0" err="1"/>
              <a:t>biasanya</a:t>
            </a:r>
            <a:r>
              <a:rPr lang="en-US" sz="2300" dirty="0"/>
              <a:t> </a:t>
            </a:r>
            <a:r>
              <a:rPr lang="en-US" sz="2300" dirty="0" err="1" smtClean="0"/>
              <a:t>menggunakan</a:t>
            </a:r>
            <a:r>
              <a:rPr lang="id-ID" sz="2300" dirty="0" smtClean="0"/>
              <a:t> </a:t>
            </a:r>
            <a:r>
              <a:rPr lang="en-US" sz="2300" b="1" dirty="0" err="1" smtClean="0"/>
              <a:t>pemrograman</a:t>
            </a:r>
            <a:r>
              <a:rPr lang="en-US" sz="2300" b="1" dirty="0" smtClean="0"/>
              <a:t> </a:t>
            </a:r>
            <a:r>
              <a:rPr lang="en-US" sz="2300" b="1" dirty="0" err="1"/>
              <a:t>terstruktur</a:t>
            </a:r>
            <a:r>
              <a:rPr lang="en-US" sz="2300" b="1" dirty="0"/>
              <a:t> </a:t>
            </a:r>
            <a:r>
              <a:rPr lang="en-US" sz="2300" dirty="0" err="1"/>
              <a:t>karena</a:t>
            </a:r>
            <a:r>
              <a:rPr lang="en-US" sz="2300" dirty="0"/>
              <a:t> </a:t>
            </a:r>
            <a:r>
              <a:rPr lang="en-US" sz="2300" dirty="0" err="1"/>
              <a:t>masih</a:t>
            </a:r>
            <a:r>
              <a:rPr lang="en-US" sz="2300" dirty="0"/>
              <a:t> </a:t>
            </a:r>
            <a:r>
              <a:rPr lang="en-US" sz="2300" b="1" dirty="0" err="1"/>
              <a:t>mudah</a:t>
            </a:r>
            <a:r>
              <a:rPr lang="en-US" sz="2300" b="1" dirty="0"/>
              <a:t> </a:t>
            </a:r>
            <a:r>
              <a:rPr lang="en-US" sz="2300" dirty="0" err="1"/>
              <a:t>dan</a:t>
            </a:r>
            <a:r>
              <a:rPr lang="en-US" sz="2300" dirty="0"/>
              <a:t> </a:t>
            </a:r>
            <a:r>
              <a:rPr lang="en-US" sz="2300" b="1" dirty="0" err="1"/>
              <a:t>tidak</a:t>
            </a:r>
            <a:r>
              <a:rPr lang="en-US" sz="2300" b="1" dirty="0"/>
              <a:t> </a:t>
            </a:r>
            <a:r>
              <a:rPr lang="en-US" sz="2300" b="1" dirty="0" err="1"/>
              <a:t>banyak</a:t>
            </a:r>
            <a:r>
              <a:rPr lang="en-US" sz="2300" b="1" dirty="0"/>
              <a:t> </a:t>
            </a:r>
            <a:r>
              <a:rPr lang="en-US" sz="2300" dirty="0" err="1"/>
              <a:t>dilakukan</a:t>
            </a:r>
            <a:r>
              <a:rPr lang="en-US" sz="2300" dirty="0"/>
              <a:t> </a:t>
            </a:r>
            <a:r>
              <a:rPr lang="en-US" sz="2300" b="1" dirty="0" err="1"/>
              <a:t>perubahan</a:t>
            </a:r>
            <a:r>
              <a:rPr lang="en-US" sz="2300" b="1" dirty="0"/>
              <a:t> </a:t>
            </a:r>
            <a:r>
              <a:rPr lang="en-US" sz="2300" dirty="0" err="1" smtClean="0"/>
              <a:t>berarti</a:t>
            </a:r>
            <a:r>
              <a:rPr lang="en-US" sz="2300" dirty="0"/>
              <a:t>, </a:t>
            </a:r>
            <a:r>
              <a:rPr lang="en-US" sz="2300" dirty="0" err="1" smtClean="0"/>
              <a:t>Untuk</a:t>
            </a:r>
            <a:r>
              <a:rPr lang="en-US" sz="2300" dirty="0" smtClean="0"/>
              <a:t> </a:t>
            </a:r>
            <a:r>
              <a:rPr lang="en-US" sz="2300" b="1" dirty="0"/>
              <a:t>line</a:t>
            </a:r>
            <a:r>
              <a:rPr lang="en-US" sz="2300" dirty="0"/>
              <a:t> </a:t>
            </a:r>
            <a:r>
              <a:rPr lang="en-US" sz="2300" b="1" dirty="0" err="1"/>
              <a:t>lebih</a:t>
            </a:r>
            <a:r>
              <a:rPr lang="en-US" sz="2300" b="1" dirty="0"/>
              <a:t> </a:t>
            </a:r>
            <a:r>
              <a:rPr lang="en-US" sz="2300" b="1" dirty="0" err="1"/>
              <a:t>dari</a:t>
            </a:r>
            <a:r>
              <a:rPr lang="en-US" sz="2300" b="1" dirty="0"/>
              <a:t> 100 </a:t>
            </a:r>
            <a:r>
              <a:rPr lang="en-US" sz="2300" dirty="0" err="1"/>
              <a:t>atau</a:t>
            </a:r>
            <a:r>
              <a:rPr lang="en-US" sz="2300" dirty="0"/>
              <a:t> </a:t>
            </a:r>
            <a:r>
              <a:rPr lang="en-US" sz="2300" dirty="0" err="1"/>
              <a:t>bisa</a:t>
            </a:r>
            <a:r>
              <a:rPr lang="en-US" sz="2300" dirty="0"/>
              <a:t> </a:t>
            </a:r>
            <a:r>
              <a:rPr lang="en-US" sz="2300" dirty="0" err="1"/>
              <a:t>dikatakan</a:t>
            </a:r>
            <a:r>
              <a:rPr lang="en-US" sz="2300" dirty="0"/>
              <a:t> </a:t>
            </a:r>
            <a:r>
              <a:rPr lang="en-US" sz="2300" b="1" dirty="0" err="1"/>
              <a:t>rumit</a:t>
            </a:r>
            <a:r>
              <a:rPr lang="en-US" sz="2300" dirty="0"/>
              <a:t>, </a:t>
            </a:r>
            <a:r>
              <a:rPr lang="en-US" sz="2300" dirty="0" err="1"/>
              <a:t>maka</a:t>
            </a:r>
            <a:r>
              <a:rPr lang="en-US" sz="2300" dirty="0"/>
              <a:t> </a:t>
            </a:r>
            <a:r>
              <a:rPr lang="en-US" sz="2300" dirty="0" err="1"/>
              <a:t>digunakan</a:t>
            </a:r>
            <a:r>
              <a:rPr lang="en-US" sz="2300" dirty="0"/>
              <a:t> </a:t>
            </a:r>
            <a:r>
              <a:rPr lang="en-US" sz="2300" b="1" dirty="0" err="1"/>
              <a:t>pemrograman</a:t>
            </a:r>
            <a:r>
              <a:rPr lang="en-US" sz="2300" b="1" dirty="0"/>
              <a:t> </a:t>
            </a:r>
            <a:r>
              <a:rPr lang="en-US" sz="2300" b="1" dirty="0" err="1"/>
              <a:t>berorientasi</a:t>
            </a:r>
            <a:r>
              <a:rPr lang="en-US" sz="2300" b="1" dirty="0"/>
              <a:t> </a:t>
            </a:r>
            <a:r>
              <a:rPr lang="en-US" sz="2300" b="1" dirty="0" err="1"/>
              <a:t>objek</a:t>
            </a:r>
            <a:r>
              <a:rPr lang="en-US" sz="2300" b="1" dirty="0"/>
              <a:t>. </a:t>
            </a:r>
            <a:endParaRPr lang="en-US" sz="2300" b="1" dirty="0" smtClean="0"/>
          </a:p>
          <a:p>
            <a:pPr marL="355600" indent="-3556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300" b="1" dirty="0" err="1" smtClean="0"/>
              <a:t>Pemrograman</a:t>
            </a:r>
            <a:r>
              <a:rPr lang="en-US" sz="2300" b="1" dirty="0" smtClean="0"/>
              <a:t> </a:t>
            </a:r>
            <a:r>
              <a:rPr lang="en-US" sz="2300" b="1" dirty="0" err="1"/>
              <a:t>Terstruktur</a:t>
            </a:r>
            <a:r>
              <a:rPr lang="en-US" sz="2300" b="1" dirty="0"/>
              <a:t> </a:t>
            </a:r>
            <a:r>
              <a:rPr lang="en-US" sz="2300" dirty="0" err="1"/>
              <a:t>terdiri</a:t>
            </a:r>
            <a:r>
              <a:rPr lang="en-US" sz="2300" dirty="0"/>
              <a:t> </a:t>
            </a:r>
            <a:r>
              <a:rPr lang="en-US" sz="2300" dirty="0" err="1"/>
              <a:t>dari</a:t>
            </a:r>
            <a:r>
              <a:rPr lang="en-US" sz="2300" dirty="0"/>
              <a:t> </a:t>
            </a:r>
            <a:r>
              <a:rPr lang="en-US" sz="2300" b="1" dirty="0" err="1"/>
              <a:t>pemecahan</a:t>
            </a:r>
            <a:r>
              <a:rPr lang="en-US" sz="2300" b="1" dirty="0"/>
              <a:t> </a:t>
            </a:r>
            <a:r>
              <a:rPr lang="en-US" sz="2300" b="1" dirty="0" err="1"/>
              <a:t>masalah</a:t>
            </a:r>
            <a:r>
              <a:rPr lang="en-US" sz="2300" b="1" dirty="0"/>
              <a:t> </a:t>
            </a:r>
            <a:r>
              <a:rPr lang="en-US" sz="2300" dirty="0"/>
              <a:t>yang </a:t>
            </a:r>
            <a:r>
              <a:rPr lang="en-US" sz="2300" b="1" dirty="0" err="1"/>
              <a:t>besar</a:t>
            </a:r>
            <a:r>
              <a:rPr lang="en-US" sz="2300" dirty="0"/>
              <a:t> </a:t>
            </a:r>
            <a:r>
              <a:rPr lang="en-US" sz="2300" dirty="0" err="1"/>
              <a:t>menjadi</a:t>
            </a:r>
            <a:r>
              <a:rPr lang="en-US" sz="2300" dirty="0"/>
              <a:t> </a:t>
            </a:r>
            <a:r>
              <a:rPr lang="en-US" sz="2300" dirty="0" err="1"/>
              <a:t>masalah</a:t>
            </a:r>
            <a:r>
              <a:rPr lang="en-US" sz="2300" dirty="0"/>
              <a:t> </a:t>
            </a:r>
            <a:r>
              <a:rPr lang="en-US" sz="2300" b="1" dirty="0" err="1" smtClean="0"/>
              <a:t>lebih</a:t>
            </a:r>
            <a:r>
              <a:rPr lang="en-US" sz="2300" b="1" dirty="0" smtClean="0"/>
              <a:t> </a:t>
            </a:r>
            <a:r>
              <a:rPr lang="en-US" sz="2300" b="1" dirty="0" err="1"/>
              <a:t>kecil</a:t>
            </a:r>
            <a:r>
              <a:rPr lang="en-US" sz="2300" b="1" dirty="0"/>
              <a:t> </a:t>
            </a:r>
            <a:r>
              <a:rPr lang="en-US" sz="2300" dirty="0" err="1"/>
              <a:t>dan</a:t>
            </a:r>
            <a:r>
              <a:rPr lang="en-US" sz="2300" dirty="0"/>
              <a:t> </a:t>
            </a:r>
            <a:r>
              <a:rPr lang="en-US" sz="2300" b="1" dirty="0" err="1"/>
              <a:t>seterusnya</a:t>
            </a:r>
            <a:r>
              <a:rPr lang="en-US" sz="2300" dirty="0"/>
              <a:t>, </a:t>
            </a:r>
            <a:r>
              <a:rPr lang="en-US" sz="2300" dirty="0" err="1" smtClean="0"/>
              <a:t>sedangkan</a:t>
            </a:r>
            <a:r>
              <a:rPr lang="en-US" sz="2300" dirty="0" smtClean="0"/>
              <a:t> </a:t>
            </a:r>
            <a:r>
              <a:rPr lang="en-US" sz="2300" dirty="0" err="1"/>
              <a:t>untuk</a:t>
            </a:r>
            <a:r>
              <a:rPr lang="en-US" sz="2300" dirty="0"/>
              <a:t> </a:t>
            </a:r>
            <a:r>
              <a:rPr lang="id-ID" sz="2300" b="1" dirty="0" smtClean="0"/>
              <a:t>PBO</a:t>
            </a:r>
            <a:r>
              <a:rPr lang="id-ID" sz="2300" dirty="0" smtClean="0"/>
              <a:t> </a:t>
            </a:r>
            <a:r>
              <a:rPr lang="en-US" sz="2300" b="1" dirty="0" err="1" smtClean="0"/>
              <a:t>pengkelompokan</a:t>
            </a:r>
            <a:r>
              <a:rPr lang="en-US" sz="2300" b="1" dirty="0" smtClean="0"/>
              <a:t> </a:t>
            </a:r>
            <a:r>
              <a:rPr lang="en-US" sz="2300" b="1" dirty="0" err="1"/>
              <a:t>kode</a:t>
            </a:r>
            <a:r>
              <a:rPr lang="en-US" sz="2300" b="1" dirty="0"/>
              <a:t> </a:t>
            </a:r>
            <a:r>
              <a:rPr lang="en-US" sz="2300" dirty="0" err="1"/>
              <a:t>dengan</a:t>
            </a:r>
            <a:r>
              <a:rPr lang="en-US" sz="2300" dirty="0"/>
              <a:t> </a:t>
            </a:r>
            <a:r>
              <a:rPr lang="en-US" sz="2300" b="1" dirty="0"/>
              <a:t>data</a:t>
            </a:r>
            <a:r>
              <a:rPr lang="en-US" sz="2300" dirty="0"/>
              <a:t> </a:t>
            </a:r>
            <a:r>
              <a:rPr lang="id-ID" sz="2300" dirty="0" smtClean="0"/>
              <a:t>yang </a:t>
            </a:r>
            <a:r>
              <a:rPr lang="en-US" sz="2300" dirty="0" err="1" smtClean="0"/>
              <a:t>setiap</a:t>
            </a:r>
            <a:r>
              <a:rPr lang="en-US" sz="2300" dirty="0" smtClean="0"/>
              <a:t> </a:t>
            </a:r>
            <a:r>
              <a:rPr lang="en-US" sz="2300" b="1" dirty="0" err="1"/>
              <a:t>objek</a:t>
            </a:r>
            <a:r>
              <a:rPr lang="en-US" sz="2300" b="1" dirty="0"/>
              <a:t> </a:t>
            </a:r>
            <a:r>
              <a:rPr lang="en-US" sz="2300" b="1" dirty="0" err="1"/>
              <a:t>berfungsi</a:t>
            </a:r>
            <a:r>
              <a:rPr lang="en-US" sz="2300" b="1" dirty="0"/>
              <a:t> </a:t>
            </a:r>
            <a:r>
              <a:rPr lang="en-US" sz="2300" dirty="0" err="1"/>
              <a:t>secara</a:t>
            </a:r>
            <a:r>
              <a:rPr lang="en-US" sz="2300" dirty="0"/>
              <a:t> </a:t>
            </a:r>
            <a:r>
              <a:rPr lang="en-US" sz="2300" b="1" dirty="0" err="1" smtClean="0"/>
              <a:t>independen</a:t>
            </a:r>
            <a:r>
              <a:rPr lang="id-ID" sz="2300" dirty="0" smtClean="0"/>
              <a:t>, ketika </a:t>
            </a:r>
            <a:r>
              <a:rPr lang="id-ID" sz="2300" b="1" dirty="0" smtClean="0"/>
              <a:t>ada </a:t>
            </a:r>
            <a:r>
              <a:rPr lang="en-US" sz="2300" b="1" dirty="0" err="1" smtClean="0"/>
              <a:t>perubahan</a:t>
            </a:r>
            <a:r>
              <a:rPr lang="en-US" sz="2300" b="1" dirty="0" smtClean="0"/>
              <a:t> </a:t>
            </a:r>
            <a:r>
              <a:rPr lang="en-US" sz="2300" dirty="0" err="1"/>
              <a:t>kode</a:t>
            </a:r>
            <a:r>
              <a:rPr lang="en-US" sz="2300" dirty="0"/>
              <a:t> </a:t>
            </a:r>
            <a:r>
              <a:rPr lang="en-US" sz="2300" dirty="0" err="1"/>
              <a:t>tidak</a:t>
            </a:r>
            <a:r>
              <a:rPr lang="en-US" sz="2300" dirty="0"/>
              <a:t> </a:t>
            </a:r>
            <a:r>
              <a:rPr lang="en-US" sz="2300" dirty="0" err="1"/>
              <a:t>tergantung</a:t>
            </a:r>
            <a:r>
              <a:rPr lang="en-US" sz="2300" dirty="0"/>
              <a:t> </a:t>
            </a:r>
            <a:r>
              <a:rPr lang="en-US" sz="2300" dirty="0" err="1"/>
              <a:t>pada</a:t>
            </a:r>
            <a:r>
              <a:rPr lang="en-US" sz="2300" dirty="0"/>
              <a:t> </a:t>
            </a:r>
            <a:r>
              <a:rPr lang="en-US" sz="2300" dirty="0" err="1"/>
              <a:t>kode</a:t>
            </a:r>
            <a:r>
              <a:rPr lang="en-US" sz="2300" dirty="0"/>
              <a:t> yang </a:t>
            </a:r>
            <a:r>
              <a:rPr lang="en-US" sz="2300" dirty="0" err="1"/>
              <a:t>lainnya</a:t>
            </a:r>
            <a:r>
              <a:rPr lang="en-US" sz="2300" dirty="0"/>
              <a:t>, </a:t>
            </a:r>
            <a:r>
              <a:rPr lang="en-US" sz="2300" dirty="0" err="1"/>
              <a:t>atau</a:t>
            </a:r>
            <a:r>
              <a:rPr lang="en-US" sz="2300" dirty="0"/>
              <a:t> </a:t>
            </a:r>
            <a:r>
              <a:rPr lang="en-US" sz="2300" dirty="0" err="1"/>
              <a:t>lebih</a:t>
            </a:r>
            <a:r>
              <a:rPr lang="en-US" sz="2300" dirty="0"/>
              <a:t> </a:t>
            </a:r>
            <a:r>
              <a:rPr lang="en-US" sz="2300" dirty="0" err="1"/>
              <a:t>dikenal</a:t>
            </a:r>
            <a:r>
              <a:rPr lang="en-US" sz="2300" dirty="0"/>
              <a:t> </a:t>
            </a:r>
            <a:r>
              <a:rPr lang="en-US" sz="2300" dirty="0" err="1"/>
              <a:t>dengan</a:t>
            </a:r>
            <a:r>
              <a:rPr lang="en-US" sz="2300" dirty="0"/>
              <a:t> </a:t>
            </a:r>
            <a:r>
              <a:rPr lang="en-US" sz="2300" b="1" dirty="0"/>
              <a:t>modular</a:t>
            </a:r>
            <a:r>
              <a:rPr lang="en-US" sz="2300" dirty="0"/>
              <a:t>. </a:t>
            </a:r>
            <a:endParaRPr lang="en-US" sz="2300" dirty="0" smtClean="0"/>
          </a:p>
          <a:p>
            <a:pPr marL="355600" indent="-3556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300" dirty="0" smtClean="0"/>
              <a:t>P</a:t>
            </a:r>
            <a:r>
              <a:rPr lang="id-ID" sz="2300" dirty="0" smtClean="0"/>
              <a:t>BO </a:t>
            </a:r>
            <a:r>
              <a:rPr lang="en-US" sz="2300" b="1" dirty="0" err="1" smtClean="0"/>
              <a:t>kelas</a:t>
            </a:r>
            <a:r>
              <a:rPr lang="en-US" sz="2300" b="1" dirty="0" smtClean="0"/>
              <a:t> </a:t>
            </a:r>
            <a:r>
              <a:rPr lang="en-US" sz="2300" b="1" dirty="0" err="1"/>
              <a:t>dan</a:t>
            </a:r>
            <a:r>
              <a:rPr lang="en-US" sz="2300" b="1" dirty="0"/>
              <a:t> </a:t>
            </a:r>
            <a:r>
              <a:rPr lang="en-US" sz="2300" b="1" dirty="0" err="1"/>
              <a:t>objek</a:t>
            </a:r>
            <a:r>
              <a:rPr lang="en-US" sz="2300" b="1" dirty="0"/>
              <a:t>. </a:t>
            </a:r>
            <a:r>
              <a:rPr lang="en-US" sz="2300" dirty="0" err="1"/>
              <a:t>Pada</a:t>
            </a:r>
            <a:r>
              <a:rPr lang="en-US" sz="2300" dirty="0"/>
              <a:t> </a:t>
            </a:r>
            <a:r>
              <a:rPr lang="en-US" sz="2300" dirty="0" err="1"/>
              <a:t>Pemrograman</a:t>
            </a:r>
            <a:r>
              <a:rPr lang="en-US" sz="2300" dirty="0"/>
              <a:t> </a:t>
            </a:r>
            <a:r>
              <a:rPr lang="en-US" sz="2300" dirty="0" err="1"/>
              <a:t>Terstruktur</a:t>
            </a:r>
            <a:r>
              <a:rPr lang="en-US" sz="2300" dirty="0"/>
              <a:t> </a:t>
            </a:r>
            <a:r>
              <a:rPr lang="en-US" sz="2300" dirty="0" err="1"/>
              <a:t>tidak</a:t>
            </a:r>
            <a:r>
              <a:rPr lang="en-US" sz="2300" dirty="0"/>
              <a:t> </a:t>
            </a:r>
            <a:r>
              <a:rPr lang="en-US" sz="2300" dirty="0" err="1"/>
              <a:t>terdapat</a:t>
            </a:r>
            <a:r>
              <a:rPr lang="en-US" sz="2300" dirty="0"/>
              <a:t> </a:t>
            </a:r>
            <a:r>
              <a:rPr lang="en-US" sz="2300" b="1" dirty="0" err="1"/>
              <a:t>kelas</a:t>
            </a:r>
            <a:r>
              <a:rPr lang="en-US" sz="2300" b="1" dirty="0"/>
              <a:t> </a:t>
            </a:r>
            <a:r>
              <a:rPr lang="en-US" sz="2300" b="1" dirty="0" err="1"/>
              <a:t>dan</a:t>
            </a:r>
            <a:r>
              <a:rPr lang="en-US" sz="2300" b="1" dirty="0"/>
              <a:t> </a:t>
            </a:r>
            <a:r>
              <a:rPr lang="en-US" sz="2300" b="1" dirty="0" err="1"/>
              <a:t>objek</a:t>
            </a:r>
            <a:r>
              <a:rPr lang="en-US" sz="23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96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Pemrograman</a:t>
            </a:r>
            <a:r>
              <a:rPr lang="en-US" b="1" dirty="0"/>
              <a:t> Visual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/>
              <a:t>Reusable </a:t>
            </a:r>
            <a:r>
              <a:rPr lang="en-US" sz="2400" b="1" dirty="0" smtClean="0"/>
              <a:t>Components</a:t>
            </a:r>
            <a:endParaRPr lang="en-US" sz="2400" b="1" dirty="0"/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b="1" dirty="0" err="1"/>
              <a:t>jenis</a:t>
            </a:r>
            <a:r>
              <a:rPr lang="en-US" sz="2400" b="1" dirty="0"/>
              <a:t> </a:t>
            </a:r>
            <a:r>
              <a:rPr lang="en-US" sz="2400" b="1" dirty="0" err="1"/>
              <a:t>komponen</a:t>
            </a:r>
            <a:r>
              <a:rPr lang="en-US" sz="2400" b="1" dirty="0"/>
              <a:t> </a:t>
            </a:r>
            <a:r>
              <a:rPr lang="en-US" sz="2400" dirty="0"/>
              <a:t>standard </a:t>
            </a:r>
            <a:r>
              <a:rPr lang="en-US" sz="2400" b="1" dirty="0" err="1"/>
              <a:t>siap</a:t>
            </a:r>
            <a:r>
              <a:rPr lang="en-US" sz="2400" b="1" dirty="0"/>
              <a:t> </a:t>
            </a:r>
            <a:r>
              <a:rPr lang="en-US" sz="2400" b="1" dirty="0" err="1"/>
              <a:t>pakai</a:t>
            </a:r>
            <a:r>
              <a:rPr lang="en-US" sz="2400" b="1" dirty="0"/>
              <a:t> </a:t>
            </a:r>
            <a:r>
              <a:rPr lang="en-US" sz="2400" dirty="0"/>
              <a:t>(menu, buttons, </a:t>
            </a:r>
            <a:r>
              <a:rPr lang="en-US" sz="2400" dirty="0" smtClean="0"/>
              <a:t>...)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 smtClean="0"/>
              <a:t>Pemrogram</a:t>
            </a:r>
            <a:r>
              <a:rPr lang="en-US" sz="2400" dirty="0" smtClean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b="1" dirty="0" err="1"/>
              <a:t>mengembangkan</a:t>
            </a:r>
            <a:r>
              <a:rPr lang="en-US" sz="2400" b="1" dirty="0"/>
              <a:t> </a:t>
            </a:r>
            <a:r>
              <a:rPr lang="en-US" sz="2400" b="1" dirty="0" err="1"/>
              <a:t>komponen</a:t>
            </a:r>
            <a:r>
              <a:rPr lang="en-US" sz="2400" b="1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yang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kebutuhannya</a:t>
            </a:r>
            <a:endParaRPr lang="en-US" sz="2400" b="1" dirty="0" smtClean="0"/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 smtClean="0"/>
              <a:t>Time Saving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b="1" dirty="0"/>
              <a:t>development</a:t>
            </a:r>
            <a:r>
              <a:rPr lang="en-US" sz="2400" dirty="0"/>
              <a:t> </a:t>
            </a:r>
            <a:r>
              <a:rPr lang="en-US" sz="2400" b="1" dirty="0" err="1"/>
              <a:t>lebih</a:t>
            </a:r>
            <a:r>
              <a:rPr lang="en-US" sz="2400" b="1" dirty="0"/>
              <a:t> </a:t>
            </a:r>
            <a:r>
              <a:rPr lang="en-US" sz="2400" b="1" dirty="0" err="1"/>
              <a:t>singkat</a:t>
            </a:r>
            <a:r>
              <a:rPr lang="en-US" sz="2400" b="1" dirty="0"/>
              <a:t> </a:t>
            </a:r>
            <a:r>
              <a:rPr lang="en-US" sz="2400" dirty="0" err="1"/>
              <a:t>dibandingkan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b="1" dirty="0" err="1" smtClean="0"/>
              <a:t>pemrograman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konvensional</a:t>
            </a:r>
            <a:endParaRPr lang="en-US" sz="2400" b="1" dirty="0"/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 err="1" smtClean="0"/>
              <a:t>Pengembang</a:t>
            </a:r>
            <a:r>
              <a:rPr lang="en-US" sz="2400" b="1" dirty="0" smtClean="0"/>
              <a:t> </a:t>
            </a:r>
            <a:r>
              <a:rPr lang="en-US" sz="2400" b="1" dirty="0" err="1"/>
              <a:t>sistem</a:t>
            </a:r>
            <a:r>
              <a:rPr lang="en-US" sz="2400" b="1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b="1" dirty="0" err="1"/>
              <a:t>berkonsentrasi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b="1" dirty="0" err="1"/>
              <a:t>sistem</a:t>
            </a:r>
            <a:r>
              <a:rPr lang="en-US" sz="2400" b="1" dirty="0"/>
              <a:t>,</a:t>
            </a:r>
            <a:r>
              <a:rPr lang="en-US" sz="2400" dirty="0"/>
              <a:t> </a:t>
            </a:r>
            <a:r>
              <a:rPr lang="en-US" sz="2400" dirty="0" err="1"/>
              <a:t>bukan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b="1" dirty="0" err="1" smtClean="0"/>
              <a:t>teknik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pemrograman</a:t>
            </a:r>
            <a:endParaRPr lang="en-US" sz="2400" b="1" dirty="0"/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 smtClean="0"/>
              <a:t>GUI </a:t>
            </a:r>
            <a:r>
              <a:rPr lang="en-US" sz="2400" b="1" dirty="0"/>
              <a:t>based </a:t>
            </a:r>
            <a:r>
              <a:rPr lang="en-US" sz="2400" b="1" dirty="0" smtClean="0"/>
              <a:t>interface</a:t>
            </a:r>
            <a:endParaRPr lang="en-US" sz="2400" b="1" dirty="0"/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1" dirty="0" err="1" smtClean="0"/>
              <a:t>Secara</a:t>
            </a:r>
            <a:r>
              <a:rPr lang="en-US" sz="2400" b="1" dirty="0" smtClean="0"/>
              <a:t> </a:t>
            </a:r>
            <a:r>
              <a:rPr lang="en-US" sz="2400" b="1" dirty="0" err="1"/>
              <a:t>umum</a:t>
            </a:r>
            <a:r>
              <a:rPr lang="en-US" sz="2400" dirty="0"/>
              <a:t>,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b="1" dirty="0" err="1"/>
              <a:t>tampilan</a:t>
            </a:r>
            <a:r>
              <a:rPr lang="en-US" sz="2400" b="1" dirty="0"/>
              <a:t> </a:t>
            </a:r>
            <a:r>
              <a:rPr lang="en-US" sz="2400" b="1" dirty="0" err="1"/>
              <a:t>lebih</a:t>
            </a:r>
            <a:r>
              <a:rPr lang="en-US" sz="2400" b="1" dirty="0"/>
              <a:t> </a:t>
            </a:r>
            <a:r>
              <a:rPr lang="en-US" sz="2400" b="1" dirty="0" err="1"/>
              <a:t>menarik</a:t>
            </a:r>
            <a:r>
              <a:rPr lang="en-US" sz="2400" b="1" dirty="0"/>
              <a:t> </a:t>
            </a:r>
            <a:r>
              <a:rPr lang="en-US" sz="2400" dirty="0" err="1"/>
              <a:t>daripada</a:t>
            </a:r>
            <a:r>
              <a:rPr lang="en-US" sz="2400" dirty="0"/>
              <a:t> </a:t>
            </a:r>
            <a:r>
              <a:rPr lang="en-US" sz="2400" b="1" dirty="0"/>
              <a:t>text-based interface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4259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KARAKTERISTIK RAGAM DIALOG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8163" indent="-538163" algn="just"/>
            <a:r>
              <a:rPr lang="en-US" sz="3600" dirty="0" err="1"/>
              <a:t>Pegang</a:t>
            </a:r>
            <a:r>
              <a:rPr lang="en-US" sz="3600" dirty="0"/>
              <a:t> </a:t>
            </a:r>
            <a:r>
              <a:rPr lang="en-US" sz="3600" dirty="0" err="1"/>
              <a:t>teguh</a:t>
            </a:r>
            <a:r>
              <a:rPr lang="en-US" sz="3600" dirty="0"/>
              <a:t> </a:t>
            </a:r>
            <a:r>
              <a:rPr lang="en-US" sz="3600" b="1" dirty="0" err="1"/>
              <a:t>konsistensi</a:t>
            </a:r>
            <a:endParaRPr lang="en-US" sz="3600" b="1" dirty="0"/>
          </a:p>
          <a:p>
            <a:pPr marL="538163" indent="-538163" algn="just"/>
            <a:r>
              <a:rPr lang="en-US" sz="3600" dirty="0" err="1"/>
              <a:t>Sediakan</a:t>
            </a:r>
            <a:r>
              <a:rPr lang="en-US" sz="3600" dirty="0"/>
              <a:t> </a:t>
            </a:r>
            <a:r>
              <a:rPr lang="en-US" sz="3600" b="1" i="1" dirty="0"/>
              <a:t>shortcut</a:t>
            </a:r>
            <a:r>
              <a:rPr lang="en-US" sz="3600" dirty="0"/>
              <a:t> </a:t>
            </a:r>
            <a:r>
              <a:rPr lang="en-US" sz="3600" dirty="0" err="1"/>
              <a:t>bagi</a:t>
            </a:r>
            <a:r>
              <a:rPr lang="en-US" sz="3600" dirty="0"/>
              <a:t> </a:t>
            </a:r>
            <a:r>
              <a:rPr lang="en-US" sz="3600" dirty="0" err="1"/>
              <a:t>pengguna</a:t>
            </a:r>
            <a:r>
              <a:rPr lang="en-US" sz="3600" dirty="0"/>
              <a:t> </a:t>
            </a:r>
            <a:r>
              <a:rPr lang="en-US" sz="3600" dirty="0" err="1"/>
              <a:t>aktif</a:t>
            </a:r>
            <a:endParaRPr lang="en-US" sz="3600" dirty="0"/>
          </a:p>
          <a:p>
            <a:pPr marL="538163" indent="-538163" algn="just"/>
            <a:r>
              <a:rPr lang="en-US" sz="3600" dirty="0" err="1"/>
              <a:t>Sediakan</a:t>
            </a:r>
            <a:r>
              <a:rPr lang="en-US" sz="3600" dirty="0"/>
              <a:t> </a:t>
            </a:r>
            <a:r>
              <a:rPr lang="en-US" sz="3600" b="1" i="1" dirty="0"/>
              <a:t>feedback</a:t>
            </a:r>
            <a:r>
              <a:rPr lang="en-US" sz="3600" dirty="0"/>
              <a:t> yang </a:t>
            </a:r>
            <a:r>
              <a:rPr lang="en-US" sz="3600" dirty="0" err="1"/>
              <a:t>informatif</a:t>
            </a:r>
            <a:endParaRPr lang="en-US" sz="3600" dirty="0"/>
          </a:p>
          <a:p>
            <a:pPr marL="538163" indent="-538163" algn="just"/>
            <a:r>
              <a:rPr lang="en-US" sz="3600" dirty="0" err="1"/>
              <a:t>Sediakan</a:t>
            </a:r>
            <a:r>
              <a:rPr lang="en-US" sz="3600" dirty="0"/>
              <a:t> </a:t>
            </a:r>
            <a:r>
              <a:rPr lang="en-US" sz="3600" b="1" i="1" dirty="0"/>
              <a:t>error handling</a:t>
            </a:r>
            <a:r>
              <a:rPr lang="en-US" sz="3600" b="1" dirty="0"/>
              <a:t> </a:t>
            </a:r>
            <a:r>
              <a:rPr lang="en-US" sz="3600" dirty="0"/>
              <a:t>yang </a:t>
            </a:r>
            <a:r>
              <a:rPr lang="en-US" sz="3600" dirty="0" err="1"/>
              <a:t>mudah</a:t>
            </a:r>
            <a:endParaRPr lang="en-US" sz="3600" dirty="0"/>
          </a:p>
          <a:p>
            <a:pPr marL="538163" indent="-538163" algn="just"/>
            <a:r>
              <a:rPr lang="en-US" sz="3600" dirty="0" err="1" smtClean="0"/>
              <a:t>Ijinkan</a:t>
            </a:r>
            <a:r>
              <a:rPr lang="en-US" sz="3600" dirty="0" smtClean="0"/>
              <a:t> </a:t>
            </a:r>
            <a:r>
              <a:rPr lang="en-US" sz="3600" b="1" dirty="0" err="1" smtClean="0"/>
              <a:t>pembatalan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aksi</a:t>
            </a:r>
            <a:endParaRPr lang="en-US" sz="3600" b="1" dirty="0"/>
          </a:p>
          <a:p>
            <a:pPr marL="538163" indent="-538163" algn="just"/>
            <a:r>
              <a:rPr lang="en-US" sz="3600" dirty="0" err="1"/>
              <a:t>Sediakan</a:t>
            </a:r>
            <a:r>
              <a:rPr lang="en-US" sz="3600" dirty="0"/>
              <a:t> </a:t>
            </a:r>
            <a:r>
              <a:rPr lang="en-US" sz="3600" dirty="0" err="1"/>
              <a:t>fasilitas</a:t>
            </a:r>
            <a:r>
              <a:rPr lang="en-US" sz="3600" dirty="0"/>
              <a:t> </a:t>
            </a:r>
            <a:r>
              <a:rPr lang="en-US" sz="3600" b="1" dirty="0" err="1" smtClean="0"/>
              <a:t>bantuan</a:t>
            </a:r>
            <a:r>
              <a:rPr lang="en-US" sz="3600" dirty="0" smtClean="0"/>
              <a:t> </a:t>
            </a:r>
            <a:r>
              <a:rPr lang="en-US" sz="3600" dirty="0"/>
              <a:t>(</a:t>
            </a:r>
            <a:r>
              <a:rPr lang="en-US" sz="3600" b="1" i="1" dirty="0"/>
              <a:t>help</a:t>
            </a:r>
            <a:r>
              <a:rPr lang="en-US" sz="3600" dirty="0"/>
              <a:t>)</a:t>
            </a:r>
          </a:p>
          <a:p>
            <a:pPr marL="538163" indent="-538163" algn="just"/>
            <a:r>
              <a:rPr lang="en-US" sz="3600" dirty="0" err="1"/>
              <a:t>Kurangi</a:t>
            </a:r>
            <a:r>
              <a:rPr lang="en-US" sz="3600" dirty="0"/>
              <a:t> </a:t>
            </a:r>
            <a:r>
              <a:rPr lang="en-US" sz="3600" b="1" dirty="0" err="1"/>
              <a:t>beban</a:t>
            </a:r>
            <a:r>
              <a:rPr lang="en-US" sz="3600" dirty="0"/>
              <a:t> </a:t>
            </a:r>
            <a:r>
              <a:rPr lang="en-US" sz="3600" dirty="0" err="1"/>
              <a:t>ingatan</a:t>
            </a:r>
            <a:r>
              <a:rPr lang="en-US" sz="3600" dirty="0"/>
              <a:t> </a:t>
            </a:r>
            <a:r>
              <a:rPr lang="en-US" sz="3600" b="1" dirty="0" err="1"/>
              <a:t>jangka</a:t>
            </a:r>
            <a:r>
              <a:rPr lang="en-US" sz="3600" b="1" dirty="0"/>
              <a:t> </a:t>
            </a:r>
            <a:r>
              <a:rPr lang="en-US" sz="3600" b="1" dirty="0" err="1" smtClean="0"/>
              <a:t>pendek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065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Pemrograman</a:t>
            </a:r>
            <a:r>
              <a:rPr lang="en-US" sz="4000" b="1" dirty="0"/>
              <a:t> </a:t>
            </a:r>
            <a:r>
              <a:rPr lang="en-US" sz="4000" b="1" dirty="0" err="1"/>
              <a:t>berbasis</a:t>
            </a:r>
            <a:r>
              <a:rPr lang="en-US" sz="4000" b="1" dirty="0"/>
              <a:t> event (Event-based Programming)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33400" indent="-533400" algn="just">
              <a:buFont typeface="Wingdings" panose="05000000000000000000" pitchFamily="2" charset="2"/>
              <a:buChar char="q"/>
            </a:pP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, </a:t>
            </a:r>
            <a:r>
              <a:rPr lang="en-US" sz="2400" b="1" dirty="0" err="1"/>
              <a:t>suatu</a:t>
            </a:r>
            <a:r>
              <a:rPr lang="en-US" sz="2400" b="1" dirty="0"/>
              <a:t> event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b="1" dirty="0" err="1"/>
              <a:t>aksi</a:t>
            </a:r>
            <a:r>
              <a:rPr lang="en-US" sz="2400" b="1" dirty="0"/>
              <a:t> yang </a:t>
            </a:r>
            <a:r>
              <a:rPr lang="en-US" sz="2400" b="1" dirty="0" err="1"/>
              <a:t>dikenal</a:t>
            </a:r>
            <a:r>
              <a:rPr lang="en-US" sz="2400" b="1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b="1" dirty="0" err="1"/>
              <a:t>objek</a:t>
            </a:r>
            <a:r>
              <a:rPr lang="en-US" sz="2400" dirty="0"/>
              <a:t>, </a:t>
            </a:r>
            <a:endParaRPr lang="id-ID" sz="2400" dirty="0" smtClean="0"/>
          </a:p>
          <a:p>
            <a:pPr marL="533400" indent="-533400" algn="just">
              <a:buFont typeface="Wingdings" panose="05000000000000000000" pitchFamily="2" charset="2"/>
              <a:buChar char="q"/>
            </a:pPr>
            <a:r>
              <a:rPr lang="id-ID" sz="2400" dirty="0" smtClean="0"/>
              <a:t>M</a:t>
            </a:r>
            <a:r>
              <a:rPr lang="en-US" sz="2400" dirty="0" err="1" smtClean="0"/>
              <a:t>isalnya</a:t>
            </a:r>
            <a:r>
              <a:rPr lang="en-US" sz="2400" dirty="0" smtClean="0"/>
              <a:t> </a:t>
            </a:r>
            <a:r>
              <a:rPr lang="en-US" sz="2400" b="1" dirty="0" smtClean="0"/>
              <a:t>event </a:t>
            </a:r>
            <a:r>
              <a:rPr lang="en-US" sz="2400" b="1" dirty="0" err="1"/>
              <a:t>penekanan</a:t>
            </a:r>
            <a:r>
              <a:rPr lang="en-US" sz="2400" b="1" dirty="0"/>
              <a:t> </a:t>
            </a:r>
            <a:r>
              <a:rPr lang="en-US" sz="2400" b="1" dirty="0" err="1"/>
              <a:t>tombol</a:t>
            </a:r>
            <a:r>
              <a:rPr lang="en-US" sz="2400" b="1" dirty="0"/>
              <a:t> mouse</a:t>
            </a:r>
            <a:r>
              <a:rPr lang="en-US" sz="2400" dirty="0"/>
              <a:t>, </a:t>
            </a:r>
            <a:r>
              <a:rPr lang="en-US" sz="2400" b="1" dirty="0" err="1"/>
              <a:t>penggerakan</a:t>
            </a:r>
            <a:r>
              <a:rPr lang="en-US" sz="2400" b="1" dirty="0"/>
              <a:t> mouse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b="1" dirty="0" err="1"/>
              <a:t>penekanan</a:t>
            </a:r>
            <a:r>
              <a:rPr lang="en-US" sz="2400" b="1" dirty="0"/>
              <a:t> </a:t>
            </a:r>
            <a:r>
              <a:rPr lang="en-US" sz="2400" b="1" dirty="0" err="1" smtClean="0"/>
              <a:t>tombol</a:t>
            </a:r>
            <a:r>
              <a:rPr lang="en-US" sz="2400" b="1" dirty="0" smtClean="0"/>
              <a:t> keyboard</a:t>
            </a:r>
            <a:r>
              <a:rPr lang="en-US" sz="2400" dirty="0"/>
              <a:t>, </a:t>
            </a:r>
            <a:r>
              <a:rPr lang="en-US" sz="2400" dirty="0" err="1"/>
              <a:t>sedemikian</a:t>
            </a:r>
            <a:r>
              <a:rPr lang="en-US" sz="2400" dirty="0"/>
              <a:t> </a:t>
            </a:r>
            <a:r>
              <a:rPr lang="en-US" sz="2400" dirty="0" err="1"/>
              <a:t>rupa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b="1" dirty="0"/>
              <a:t>programmer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b="1" dirty="0" err="1"/>
              <a:t>menuliskan</a:t>
            </a:r>
            <a:r>
              <a:rPr lang="en-US" sz="2400" b="1" dirty="0"/>
              <a:t> </a:t>
            </a:r>
            <a:r>
              <a:rPr lang="en-US" sz="2400" b="1" dirty="0" smtClean="0"/>
              <a:t>program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b="1" dirty="0" err="1"/>
              <a:t>respon</a:t>
            </a:r>
            <a:r>
              <a:rPr lang="en-US" sz="2400" b="1" dirty="0"/>
              <a:t> </a:t>
            </a:r>
            <a:r>
              <a:rPr lang="en-US" sz="2400" b="1" dirty="0" err="1"/>
              <a:t>dari</a:t>
            </a:r>
            <a:r>
              <a:rPr lang="en-US" sz="2400" b="1" dirty="0"/>
              <a:t> event </a:t>
            </a:r>
            <a:r>
              <a:rPr lang="en-US" sz="2400" b="1" dirty="0" err="1" smtClean="0"/>
              <a:t>tersebut</a:t>
            </a:r>
            <a:r>
              <a:rPr lang="en-US" sz="2400" dirty="0" smtClean="0"/>
              <a:t>.</a:t>
            </a:r>
          </a:p>
          <a:p>
            <a:pPr marL="533400" indent="-533400" algn="just">
              <a:buFont typeface="Wingdings" panose="05000000000000000000" pitchFamily="2" charset="2"/>
              <a:buChar char="q"/>
            </a:pPr>
            <a:r>
              <a:rPr lang="en-US" sz="2400" b="1" dirty="0" err="1" smtClean="0"/>
              <a:t>Berbeda</a:t>
            </a:r>
            <a:r>
              <a:rPr lang="en-US" sz="2400" dirty="0" smtClean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b="1" dirty="0" err="1"/>
              <a:t>pemrograman</a:t>
            </a:r>
            <a:r>
              <a:rPr lang="en-US" sz="2400" b="1" dirty="0"/>
              <a:t> </a:t>
            </a:r>
            <a:r>
              <a:rPr lang="en-US" sz="2400" b="1" dirty="0" err="1"/>
              <a:t>biasa</a:t>
            </a:r>
            <a:r>
              <a:rPr lang="en-US" sz="2400" b="1" dirty="0"/>
              <a:t>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b="1" dirty="0"/>
              <a:t>user </a:t>
            </a:r>
            <a:r>
              <a:rPr lang="en-US" sz="2400" b="1" dirty="0" err="1"/>
              <a:t>harus</a:t>
            </a:r>
            <a:r>
              <a:rPr lang="en-US" sz="2400" b="1" dirty="0"/>
              <a:t> </a:t>
            </a:r>
            <a:r>
              <a:rPr lang="en-US" sz="2400" b="1" dirty="0" err="1" smtClean="0"/>
              <a:t>menginputkan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informasi</a:t>
            </a:r>
            <a:r>
              <a:rPr lang="en-US" sz="2400" b="1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b="1" dirty="0" err="1"/>
              <a:t>suatu</a:t>
            </a:r>
            <a:r>
              <a:rPr lang="en-US" sz="2400" b="1" dirty="0"/>
              <a:t> </a:t>
            </a:r>
            <a:r>
              <a:rPr lang="en-US" sz="2400" b="1" dirty="0" err="1"/>
              <a:t>urutan</a:t>
            </a:r>
            <a:r>
              <a:rPr lang="en-US" sz="2400" b="1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b="1" dirty="0" err="1"/>
              <a:t>ditentukan</a:t>
            </a:r>
            <a:r>
              <a:rPr lang="en-US" sz="2400" b="1" dirty="0"/>
              <a:t> </a:t>
            </a:r>
            <a:r>
              <a:rPr lang="en-US" sz="2400" b="1" dirty="0" err="1"/>
              <a:t>oleh</a:t>
            </a:r>
            <a:r>
              <a:rPr lang="en-US" sz="2400" b="1" dirty="0"/>
              <a:t> </a:t>
            </a:r>
            <a:r>
              <a:rPr lang="en-US" sz="2400" b="1" dirty="0" err="1"/>
              <a:t>pembuat</a:t>
            </a:r>
            <a:r>
              <a:rPr lang="en-US" sz="2400" b="1" dirty="0"/>
              <a:t> program</a:t>
            </a:r>
            <a:r>
              <a:rPr lang="en-US" sz="2400" dirty="0"/>
              <a:t>,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pemrograman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berbasis</a:t>
            </a:r>
            <a:r>
              <a:rPr lang="en-US" sz="2400" b="1" dirty="0"/>
              <a:t> </a:t>
            </a:r>
            <a:r>
              <a:rPr lang="en-US" sz="2400" b="1" dirty="0" smtClean="0"/>
              <a:t>event</a:t>
            </a:r>
            <a:r>
              <a:rPr lang="en-US" sz="2400" dirty="0"/>
              <a:t>, </a:t>
            </a:r>
            <a:r>
              <a:rPr lang="en-US" sz="2400" b="1" dirty="0"/>
              <a:t>user </a:t>
            </a:r>
            <a:r>
              <a:rPr lang="en-US" sz="2400" dirty="0" err="1"/>
              <a:t>dimungkinkan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b="1" dirty="0" err="1"/>
              <a:t>memilih</a:t>
            </a:r>
            <a:r>
              <a:rPr lang="en-US" sz="2400" b="1" dirty="0"/>
              <a:t> </a:t>
            </a:r>
            <a:r>
              <a:rPr lang="en-US" sz="2400" b="1" dirty="0" err="1"/>
              <a:t>sendiri</a:t>
            </a:r>
            <a:r>
              <a:rPr lang="en-US" sz="2400" b="1" dirty="0"/>
              <a:t> </a:t>
            </a:r>
            <a:r>
              <a:rPr lang="en-US" sz="2400" b="1" dirty="0" err="1" smtClean="0"/>
              <a:t>urutan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penginputan</a:t>
            </a:r>
            <a:r>
              <a:rPr lang="en-US" sz="2400" b="1" dirty="0" smtClean="0"/>
              <a:t> </a:t>
            </a:r>
            <a:r>
              <a:rPr lang="en-US" sz="2400" b="1" dirty="0" err="1"/>
              <a:t>informasi</a:t>
            </a:r>
            <a:r>
              <a:rPr lang="en-US" sz="2400" dirty="0"/>
              <a:t>. </a:t>
            </a:r>
            <a:endParaRPr lang="id-ID" sz="2400" dirty="0" smtClean="0"/>
          </a:p>
          <a:p>
            <a:pPr marL="533400" indent="-533400" algn="just">
              <a:buFont typeface="Wingdings" panose="05000000000000000000" pitchFamily="2" charset="2"/>
              <a:buChar char="q"/>
            </a:pPr>
            <a:r>
              <a:rPr lang="en-US" sz="2400" b="1" dirty="0" smtClean="0"/>
              <a:t>User </a:t>
            </a:r>
            <a:r>
              <a:rPr lang="en-US" sz="2400" b="1" dirty="0" err="1"/>
              <a:t>bisa</a:t>
            </a:r>
            <a:r>
              <a:rPr lang="en-US" sz="2400" b="1" dirty="0"/>
              <a:t> </a:t>
            </a:r>
            <a:r>
              <a:rPr lang="en-US" sz="2400" b="1" dirty="0" err="1"/>
              <a:t>menginputkan</a:t>
            </a:r>
            <a:r>
              <a:rPr lang="en-US" sz="2400" b="1" dirty="0"/>
              <a:t> </a:t>
            </a:r>
            <a:r>
              <a:rPr lang="en-US" sz="2400" b="1" dirty="0" err="1"/>
              <a:t>informasi</a:t>
            </a:r>
            <a:r>
              <a:rPr lang="en-US" sz="2400" b="1" dirty="0"/>
              <a:t> </a:t>
            </a:r>
            <a:r>
              <a:rPr lang="en-US" sz="2400" b="1" dirty="0" err="1"/>
              <a:t>tanpa</a:t>
            </a:r>
            <a:r>
              <a:rPr lang="en-US" sz="2400" b="1" dirty="0"/>
              <a:t> </a:t>
            </a:r>
            <a:r>
              <a:rPr lang="en-US" sz="2400" b="1" dirty="0" err="1" smtClean="0"/>
              <a:t>tergantung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urutan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10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Event </a:t>
            </a:r>
            <a:r>
              <a:rPr lang="sv-SE" dirty="0" smtClean="0"/>
              <a:t>terjadi karena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44500" indent="-279400" algn="just">
              <a:spcBef>
                <a:spcPts val="0"/>
              </a:spcBef>
              <a:buFont typeface="+mj-lt"/>
              <a:buAutoNum type="alphaLcPeriod"/>
            </a:pPr>
            <a:r>
              <a:rPr lang="en-US" sz="2000" b="1" dirty="0" err="1" smtClean="0"/>
              <a:t>Aksi</a:t>
            </a:r>
            <a:r>
              <a:rPr lang="en-US" sz="2000" b="1" dirty="0" smtClean="0"/>
              <a:t> </a:t>
            </a:r>
            <a:r>
              <a:rPr lang="en-US" sz="2000" b="1" dirty="0" err="1"/>
              <a:t>dari</a:t>
            </a:r>
            <a:r>
              <a:rPr lang="en-US" sz="2000" b="1" dirty="0"/>
              <a:t> </a:t>
            </a:r>
            <a:r>
              <a:rPr lang="en-US" sz="2000" b="1" dirty="0" smtClean="0"/>
              <a:t>user</a:t>
            </a:r>
          </a:p>
          <a:p>
            <a:pPr marL="444500" indent="-279400" algn="just">
              <a:spcBef>
                <a:spcPts val="0"/>
              </a:spcBef>
              <a:buFont typeface="+mj-lt"/>
              <a:buAutoNum type="alphaLcPeriod"/>
            </a:pPr>
            <a:r>
              <a:rPr lang="en-US" sz="2000" b="1" dirty="0" err="1" smtClean="0"/>
              <a:t>Aksi</a:t>
            </a:r>
            <a:r>
              <a:rPr lang="en-US" sz="2000" b="1" dirty="0" smtClean="0"/>
              <a:t> </a:t>
            </a:r>
            <a:r>
              <a:rPr lang="en-US" sz="2000" b="1" dirty="0" err="1"/>
              <a:t>dari</a:t>
            </a:r>
            <a:r>
              <a:rPr lang="en-US" sz="2000" b="1" dirty="0"/>
              <a:t> </a:t>
            </a:r>
            <a:r>
              <a:rPr lang="en-US" sz="2000" b="1" dirty="0" smtClean="0"/>
              <a:t>program</a:t>
            </a:r>
          </a:p>
          <a:p>
            <a:pPr marL="444500" indent="-279400" algn="just">
              <a:spcBef>
                <a:spcPts val="0"/>
              </a:spcBef>
              <a:buFont typeface="+mj-lt"/>
              <a:buAutoNum type="alphaLcPeriod"/>
            </a:pPr>
            <a:r>
              <a:rPr lang="en-US" sz="2000" b="1" dirty="0" smtClean="0"/>
              <a:t>Trigger </a:t>
            </a:r>
            <a:r>
              <a:rPr lang="en-US" sz="2000" b="1" dirty="0" err="1"/>
              <a:t>dari</a:t>
            </a:r>
            <a:r>
              <a:rPr lang="en-US" sz="2000" b="1" dirty="0"/>
              <a:t> </a:t>
            </a:r>
            <a:r>
              <a:rPr lang="en-US" sz="2000" b="1" dirty="0" smtClean="0"/>
              <a:t>system</a:t>
            </a:r>
          </a:p>
          <a:p>
            <a:pPr algn="just"/>
            <a:r>
              <a:rPr lang="en-US" sz="2000" b="1" dirty="0" smtClean="0"/>
              <a:t>Event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b="1" dirty="0" err="1" smtClean="0"/>
              <a:t>termasuk</a:t>
            </a:r>
            <a:r>
              <a:rPr lang="en-US" sz="2000" b="1" dirty="0" smtClean="0"/>
              <a:t> </a:t>
            </a:r>
            <a:r>
              <a:rPr lang="en-US" sz="2000" b="1" dirty="0"/>
              <a:t>input </a:t>
            </a:r>
            <a:r>
              <a:rPr lang="en-US" sz="2000" b="1" dirty="0" err="1"/>
              <a:t>dari</a:t>
            </a:r>
            <a:r>
              <a:rPr lang="en-US" sz="2000" b="1" dirty="0"/>
              <a:t> user </a:t>
            </a:r>
            <a:r>
              <a:rPr lang="en-US" sz="2000" dirty="0"/>
              <a:t>(</a:t>
            </a:r>
            <a:r>
              <a:rPr lang="en-US" sz="2000" dirty="0" err="1"/>
              <a:t>penekanan</a:t>
            </a:r>
            <a:r>
              <a:rPr lang="en-US" sz="2000" dirty="0"/>
              <a:t> </a:t>
            </a:r>
            <a:r>
              <a:rPr lang="en-US" sz="2000" dirty="0" err="1"/>
              <a:t>tombol</a:t>
            </a:r>
            <a:r>
              <a:rPr lang="en-US" sz="2000" dirty="0"/>
              <a:t>, </a:t>
            </a:r>
            <a:r>
              <a:rPr lang="en-US" sz="2000" dirty="0" err="1"/>
              <a:t>penekanan</a:t>
            </a:r>
            <a:r>
              <a:rPr lang="en-US" sz="2000" dirty="0"/>
              <a:t> </a:t>
            </a:r>
            <a:r>
              <a:rPr lang="en-US" sz="2000" dirty="0" smtClean="0"/>
              <a:t>mouse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b="1" dirty="0" err="1"/>
              <a:t>penggerakan</a:t>
            </a:r>
            <a:r>
              <a:rPr lang="en-US" sz="2000" b="1" dirty="0"/>
              <a:t> mouse)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b="1" dirty="0" err="1"/>
              <a:t>interaksi</a:t>
            </a:r>
            <a:r>
              <a:rPr lang="en-US" sz="2000" b="1" dirty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program lain </a:t>
            </a:r>
            <a:r>
              <a:rPr lang="en-US" sz="2000" dirty="0"/>
              <a:t>(</a:t>
            </a:r>
            <a:r>
              <a:rPr lang="en-US" sz="2000" dirty="0" err="1"/>
              <a:t>penggerakan</a:t>
            </a:r>
            <a:r>
              <a:rPr lang="en-US" sz="2000" dirty="0"/>
              <a:t> </a:t>
            </a:r>
            <a:r>
              <a:rPr lang="en-US" sz="2000" dirty="0" err="1" smtClean="0"/>
              <a:t>suatu</a:t>
            </a:r>
            <a:r>
              <a:rPr lang="en-US" sz="2000" dirty="0" smtClean="0"/>
              <a:t> window </a:t>
            </a:r>
            <a:r>
              <a:rPr lang="en-US" sz="2000" dirty="0" err="1"/>
              <a:t>menyebabkan</a:t>
            </a:r>
            <a:r>
              <a:rPr lang="en-US" sz="2000" dirty="0"/>
              <a:t> event </a:t>
            </a:r>
            <a:r>
              <a:rPr lang="en-US" sz="2000" dirty="0" err="1"/>
              <a:t>pengaktifan</a:t>
            </a:r>
            <a:r>
              <a:rPr lang="en-US" sz="2000" dirty="0"/>
              <a:t> window </a:t>
            </a:r>
            <a:r>
              <a:rPr lang="en-US" sz="2000" dirty="0" err="1"/>
              <a:t>tersebut</a:t>
            </a:r>
            <a:r>
              <a:rPr lang="en-US" sz="2000" dirty="0"/>
              <a:t>). </a:t>
            </a:r>
            <a:endParaRPr lang="en-US" sz="2000" dirty="0" smtClean="0"/>
          </a:p>
          <a:p>
            <a:pPr algn="just"/>
            <a:r>
              <a:rPr lang="en-US" sz="2000" b="1" dirty="0"/>
              <a:t>Event-event</a:t>
            </a:r>
            <a:r>
              <a:rPr lang="en-US" sz="2000" dirty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ditempatkan</a:t>
            </a:r>
            <a:r>
              <a:rPr lang="en-US" sz="2000" dirty="0" smtClean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b="1" dirty="0" err="1"/>
              <a:t>suatu</a:t>
            </a:r>
            <a:r>
              <a:rPr lang="en-US" sz="2000" b="1" dirty="0"/>
              <a:t> queue (</a:t>
            </a:r>
            <a:r>
              <a:rPr lang="en-US" sz="2000" b="1" dirty="0" err="1"/>
              <a:t>antrian</a:t>
            </a:r>
            <a:r>
              <a:rPr lang="en-US" sz="2000" b="1" dirty="0"/>
              <a:t>)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b="1" dirty="0" err="1"/>
              <a:t>terjadinya</a:t>
            </a:r>
            <a:r>
              <a:rPr lang="en-US" sz="2000" b="1" dirty="0"/>
              <a:t>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 smtClean="0"/>
              <a:t>diproses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sesuai</a:t>
            </a:r>
            <a:r>
              <a:rPr lang="en-US" sz="2000" b="1" dirty="0" smtClean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</a:t>
            </a:r>
            <a:r>
              <a:rPr lang="en-US" sz="2000" b="1" dirty="0" err="1"/>
              <a:t>urutannya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r>
              <a:rPr lang="en-US" sz="2000" b="1" dirty="0"/>
              <a:t>Hal yang </a:t>
            </a:r>
            <a:r>
              <a:rPr lang="en-US" sz="2000" b="1" dirty="0" err="1"/>
              <a:t>perlu</a:t>
            </a:r>
            <a:r>
              <a:rPr lang="en-US" sz="2000" b="1" dirty="0"/>
              <a:t> </a:t>
            </a:r>
            <a:r>
              <a:rPr lang="en-US" sz="2000" b="1" dirty="0" err="1"/>
              <a:t>diketahui</a:t>
            </a:r>
            <a:r>
              <a:rPr lang="en-US" sz="2000" b="1" dirty="0"/>
              <a:t> </a:t>
            </a:r>
            <a:r>
              <a:rPr lang="en-US" sz="2000" b="1" dirty="0" err="1"/>
              <a:t>adalah</a:t>
            </a:r>
            <a:r>
              <a:rPr lang="en-US" sz="2000" b="1" dirty="0" smtClean="0"/>
              <a:t>: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-US" sz="2000" b="1" dirty="0" err="1" smtClean="0"/>
              <a:t>Sifat</a:t>
            </a:r>
            <a:r>
              <a:rPr lang="en-US" sz="2000" b="1" dirty="0" smtClean="0"/>
              <a:t> </a:t>
            </a:r>
            <a:r>
              <a:rPr lang="en-US" sz="2000" b="1" dirty="0"/>
              <a:t>event </a:t>
            </a:r>
            <a:r>
              <a:rPr lang="en-US" sz="2000" b="1" dirty="0" err="1"/>
              <a:t>adalah</a:t>
            </a:r>
            <a:r>
              <a:rPr lang="en-US" sz="2000" b="1" dirty="0"/>
              <a:t> </a:t>
            </a:r>
            <a:r>
              <a:rPr lang="en-US" sz="2000" b="1" dirty="0" smtClean="0"/>
              <a:t>asynchronous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-US" sz="2000" b="1" dirty="0" smtClean="0"/>
              <a:t>Event </a:t>
            </a:r>
            <a:r>
              <a:rPr lang="en-US" sz="2000" b="1" dirty="0" err="1"/>
              <a:t>bisa</a:t>
            </a:r>
            <a:r>
              <a:rPr lang="en-US" sz="2000" b="1" dirty="0"/>
              <a:t> </a:t>
            </a:r>
            <a:r>
              <a:rPr lang="en-US" sz="2000" b="1" dirty="0" err="1"/>
              <a:t>terjadi</a:t>
            </a:r>
            <a:r>
              <a:rPr lang="en-US" sz="2000" b="1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urutan</a:t>
            </a:r>
            <a:r>
              <a:rPr lang="en-US" sz="2000" dirty="0"/>
              <a:t> </a:t>
            </a:r>
            <a:r>
              <a:rPr lang="en-US" sz="2000" b="1" dirty="0" err="1"/>
              <a:t>apapun</a:t>
            </a:r>
            <a:r>
              <a:rPr lang="en-US" sz="2000" b="1" dirty="0"/>
              <a:t>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/>
              <a:t>pada</a:t>
            </a:r>
            <a:r>
              <a:rPr lang="en-US" sz="2000" b="1" dirty="0"/>
              <a:t> </a:t>
            </a:r>
            <a:r>
              <a:rPr lang="en-US" sz="2000" b="1" dirty="0" err="1"/>
              <a:t>posisi</a:t>
            </a:r>
            <a:r>
              <a:rPr lang="en-US" sz="2000" b="1" dirty="0"/>
              <a:t> </a:t>
            </a:r>
            <a:r>
              <a:rPr lang="en-US" sz="2000" b="1" dirty="0" err="1"/>
              <a:t>manapun</a:t>
            </a:r>
            <a:r>
              <a:rPr lang="en-US" sz="2000" b="1" dirty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program.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-US" sz="2000" b="1" dirty="0" smtClean="0"/>
              <a:t>Event</a:t>
            </a:r>
            <a:r>
              <a:rPr lang="en-US" sz="2000" dirty="0" smtClean="0"/>
              <a:t> </a:t>
            </a:r>
            <a:r>
              <a:rPr lang="en-US" sz="2000" dirty="0"/>
              <a:t>yang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selalu</a:t>
            </a:r>
            <a:r>
              <a:rPr lang="en-US" sz="2000" dirty="0"/>
              <a:t> </a:t>
            </a:r>
            <a:r>
              <a:rPr lang="en-US" sz="2000" b="1" dirty="0" err="1"/>
              <a:t>ada</a:t>
            </a:r>
            <a:r>
              <a:rPr lang="en-US" sz="2000" b="1" dirty="0"/>
              <a:t> event-handler </a:t>
            </a:r>
            <a:r>
              <a:rPr lang="en-US" sz="2000" b="1" dirty="0" err="1" smtClean="0"/>
              <a:t>nya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28185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event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2286000"/>
            <a:ext cx="755015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9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Konsep</a:t>
            </a:r>
            <a:r>
              <a:rPr lang="en-US" b="1" dirty="0"/>
              <a:t> Client/Server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-355600" algn="just">
              <a:buFont typeface="Wingdings" panose="05000000000000000000" pitchFamily="2" charset="2"/>
              <a:buChar char="q"/>
            </a:pPr>
            <a:r>
              <a:rPr lang="en-US" sz="2400" dirty="0" err="1"/>
              <a:t>Istilah</a:t>
            </a:r>
            <a:r>
              <a:rPr lang="en-US" sz="2400" dirty="0"/>
              <a:t> client/server </a:t>
            </a:r>
            <a:r>
              <a:rPr lang="en-US" sz="2400" dirty="0" err="1"/>
              <a:t>dipakai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menjelaskan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 smtClean="0"/>
              <a:t>macam</a:t>
            </a:r>
            <a:r>
              <a:rPr lang="en-US" sz="2400" dirty="0" smtClean="0"/>
              <a:t> topic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/>
              <a:t>lingkungan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55600" indent="-355600"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DLL </a:t>
            </a:r>
            <a:r>
              <a:rPr lang="en-US" sz="2400" dirty="0"/>
              <a:t>(Dynamic Link Library)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sederhana</a:t>
            </a:r>
            <a:r>
              <a:rPr lang="en-US" sz="2400" dirty="0" smtClean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konsep</a:t>
            </a:r>
            <a:r>
              <a:rPr lang="en-US" sz="2400" dirty="0"/>
              <a:t> client/server, </a:t>
            </a:r>
            <a:r>
              <a:rPr lang="en-US" sz="2400" dirty="0" err="1"/>
              <a:t>dimana</a:t>
            </a:r>
            <a:r>
              <a:rPr lang="en-US" sz="2400" dirty="0"/>
              <a:t> DLL </a:t>
            </a:r>
            <a:r>
              <a:rPr lang="en-US" sz="2400" dirty="0" err="1"/>
              <a:t>berfungsi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server </a:t>
            </a:r>
            <a:r>
              <a:rPr lang="en-US" sz="2400" dirty="0" err="1" smtClean="0"/>
              <a:t>dan</a:t>
            </a:r>
            <a:r>
              <a:rPr lang="en-US" sz="2400" dirty="0" smtClean="0"/>
              <a:t> program </a:t>
            </a:r>
            <a:r>
              <a:rPr lang="en-US" sz="2400" dirty="0" err="1"/>
              <a:t>aplikasi</a:t>
            </a:r>
            <a:r>
              <a:rPr lang="en-US" sz="2400" dirty="0"/>
              <a:t> yang </a:t>
            </a:r>
            <a:r>
              <a:rPr lang="en-US" sz="2400" dirty="0" err="1"/>
              <a:t>memakai</a:t>
            </a:r>
            <a:r>
              <a:rPr lang="en-US" sz="2400" dirty="0"/>
              <a:t> DLL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berfungsi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client. </a:t>
            </a:r>
            <a:endParaRPr lang="en-US" sz="2400" dirty="0" smtClean="0"/>
          </a:p>
          <a:p>
            <a:pPr marL="355600" indent="-355600"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OLE </a:t>
            </a:r>
            <a:r>
              <a:rPr lang="en-US" sz="2400" dirty="0" err="1" smtClean="0"/>
              <a:t>dan</a:t>
            </a:r>
            <a:r>
              <a:rPr lang="en-US" sz="2400" dirty="0" smtClean="0"/>
              <a:t> DDE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memakai</a:t>
            </a:r>
            <a:r>
              <a:rPr lang="en-US" sz="2400" dirty="0"/>
              <a:t> </a:t>
            </a:r>
            <a:r>
              <a:rPr lang="en-US" sz="2400" dirty="0" err="1"/>
              <a:t>konsep</a:t>
            </a:r>
            <a:r>
              <a:rPr lang="en-US" sz="2400" dirty="0"/>
              <a:t> client/server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pemanggil</a:t>
            </a:r>
            <a:r>
              <a:rPr lang="en-US" sz="2400" dirty="0"/>
              <a:t> </a:t>
            </a:r>
            <a:r>
              <a:rPr lang="en-US" sz="2400" dirty="0" err="1" smtClean="0"/>
              <a:t>berfungsi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/>
              <a:t>client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yang </a:t>
            </a:r>
            <a:r>
              <a:rPr lang="en-US" sz="2400" dirty="0" err="1"/>
              <a:t>dipanggil</a:t>
            </a:r>
            <a:r>
              <a:rPr lang="en-US" sz="2400" dirty="0"/>
              <a:t> </a:t>
            </a:r>
            <a:r>
              <a:rPr lang="en-US" sz="2400" dirty="0" err="1"/>
              <a:t>berfungsi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server. </a:t>
            </a:r>
            <a:endParaRPr lang="en-US" sz="2400" dirty="0" smtClean="0"/>
          </a:p>
          <a:p>
            <a:pPr marL="355600" indent="-355600" algn="just">
              <a:buFont typeface="Wingdings" panose="05000000000000000000" pitchFamily="2" charset="2"/>
              <a:buChar char="q"/>
            </a:pPr>
            <a:r>
              <a:rPr lang="en-US" sz="2400" dirty="0" err="1" smtClean="0"/>
              <a:t>Konsep</a:t>
            </a:r>
            <a:r>
              <a:rPr lang="en-US" sz="2400" dirty="0" smtClean="0"/>
              <a:t> client/server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dipakai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konteks</a:t>
            </a:r>
            <a:r>
              <a:rPr lang="en-US" sz="2400" dirty="0"/>
              <a:t> </a:t>
            </a:r>
            <a:r>
              <a:rPr lang="en-US" sz="2400" dirty="0" err="1"/>
              <a:t>penyimpanan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 smtClean="0"/>
              <a:t>manipulasi</a:t>
            </a:r>
            <a:r>
              <a:rPr lang="en-US" sz="2400" dirty="0" smtClean="0"/>
              <a:t> database.</a:t>
            </a:r>
          </a:p>
        </p:txBody>
      </p:sp>
    </p:spTree>
    <p:extLst>
      <p:ext uri="{BB962C8B-B14F-4D97-AF65-F5344CB8AC3E}">
        <p14:creationId xmlns:p14="http://schemas.microsoft.com/office/powerpoint/2010/main" val="28442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Konsep</a:t>
            </a:r>
            <a:r>
              <a:rPr lang="en-US" b="1" dirty="0"/>
              <a:t> Client/Server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442506"/>
            <a:ext cx="8319406" cy="4859675"/>
          </a:xfrm>
        </p:spPr>
        <p:txBody>
          <a:bodyPr>
            <a:noAutofit/>
          </a:bodyPr>
          <a:lstStyle/>
          <a:p>
            <a:pPr marL="355600" indent="-355600" algn="just">
              <a:buFont typeface="Wingdings" panose="05000000000000000000" pitchFamily="2" charset="2"/>
              <a:buChar char="q"/>
            </a:pPr>
            <a:r>
              <a:rPr lang="en-US" sz="2200" dirty="0" err="1"/>
              <a:t>Secara</a:t>
            </a:r>
            <a:r>
              <a:rPr lang="en-US" sz="2200" dirty="0"/>
              <a:t> </a:t>
            </a:r>
            <a:r>
              <a:rPr lang="en-US" sz="2200" dirty="0" err="1"/>
              <a:t>umum</a:t>
            </a:r>
            <a:r>
              <a:rPr lang="en-US" sz="2200" dirty="0"/>
              <a:t>, </a:t>
            </a:r>
            <a:r>
              <a:rPr lang="en-US" sz="2200" dirty="0" smtClean="0"/>
              <a:t>program </a:t>
            </a:r>
            <a:r>
              <a:rPr lang="en-US" sz="2200" dirty="0"/>
              <a:t>yang </a:t>
            </a:r>
            <a:r>
              <a:rPr lang="en-US" sz="2200" b="1" dirty="0" err="1"/>
              <a:t>dijalankan</a:t>
            </a:r>
            <a:r>
              <a:rPr lang="en-US" sz="2200" b="1" dirty="0"/>
              <a:t> </a:t>
            </a:r>
            <a:r>
              <a:rPr lang="en-US" sz="2200" b="1" dirty="0" err="1"/>
              <a:t>pada</a:t>
            </a:r>
            <a:r>
              <a:rPr lang="en-US" sz="2200" b="1" dirty="0"/>
              <a:t> terminal </a:t>
            </a:r>
            <a:r>
              <a:rPr lang="en-US" sz="2200" b="1" dirty="0" err="1"/>
              <a:t>komputer</a:t>
            </a:r>
            <a:r>
              <a:rPr lang="en-US" sz="2200" b="1" dirty="0"/>
              <a:t> </a:t>
            </a:r>
            <a:r>
              <a:rPr lang="en-US" sz="2200" dirty="0"/>
              <a:t>yang </a:t>
            </a:r>
            <a:r>
              <a:rPr lang="en-US" sz="2200" dirty="0" err="1"/>
              <a:t>terhubung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b="1" dirty="0" err="1" smtClean="0"/>
              <a:t>suatu</a:t>
            </a:r>
            <a:r>
              <a:rPr lang="en-US" sz="2200" b="1" dirty="0" smtClean="0"/>
              <a:t> network</a:t>
            </a:r>
            <a:r>
              <a:rPr lang="en-US" sz="2200" b="1" dirty="0"/>
              <a:t>. </a:t>
            </a:r>
            <a:endParaRPr lang="en-US" sz="2200" b="1" dirty="0" smtClean="0"/>
          </a:p>
          <a:p>
            <a:pPr marL="355600" indent="-355600" algn="just">
              <a:buFont typeface="Wingdings" panose="05000000000000000000" pitchFamily="2" charset="2"/>
              <a:buChar char="q"/>
            </a:pPr>
            <a:r>
              <a:rPr lang="en-US" sz="2200" b="1" dirty="0" smtClean="0"/>
              <a:t>Client</a:t>
            </a:r>
            <a:r>
              <a:rPr lang="en-US" sz="2200" dirty="0" smtClean="0"/>
              <a:t> </a:t>
            </a:r>
            <a:r>
              <a:rPr lang="en-US" sz="2200" dirty="0" err="1" smtClean="0"/>
              <a:t>berfungsi</a:t>
            </a:r>
            <a:r>
              <a:rPr lang="en-US" sz="2200" dirty="0" smtClean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b="1" dirty="0" err="1"/>
              <a:t>tempat</a:t>
            </a:r>
            <a:r>
              <a:rPr lang="en-US" sz="2200" b="1" dirty="0"/>
              <a:t> </a:t>
            </a:r>
            <a:r>
              <a:rPr lang="en-US" sz="2200" b="1" dirty="0" err="1"/>
              <a:t>dimana</a:t>
            </a:r>
            <a:r>
              <a:rPr lang="en-US" sz="2200" b="1" dirty="0"/>
              <a:t> </a:t>
            </a:r>
            <a:r>
              <a:rPr lang="en-US" sz="2200" b="1" dirty="0" err="1"/>
              <a:t>semua</a:t>
            </a:r>
            <a:r>
              <a:rPr lang="en-US" sz="2200" b="1" dirty="0"/>
              <a:t> proses input </a:t>
            </a:r>
            <a:r>
              <a:rPr lang="en-US" sz="2200" b="1" dirty="0" err="1" smtClean="0"/>
              <a:t>dan</a:t>
            </a:r>
            <a:r>
              <a:rPr lang="en-US" sz="2200" b="1" dirty="0" smtClean="0"/>
              <a:t> output </a:t>
            </a:r>
            <a:r>
              <a:rPr lang="en-US" sz="2200" dirty="0"/>
              <a:t>data </a:t>
            </a:r>
            <a:r>
              <a:rPr lang="en-US" sz="2200" dirty="0" err="1"/>
              <a:t>terjadi</a:t>
            </a:r>
            <a:r>
              <a:rPr lang="en-US" sz="2200" dirty="0"/>
              <a:t>. </a:t>
            </a:r>
            <a:endParaRPr lang="en-US" sz="2200" dirty="0" smtClean="0"/>
          </a:p>
          <a:p>
            <a:pPr marL="355600" indent="-355600" algn="just">
              <a:buFont typeface="Wingdings" panose="05000000000000000000" pitchFamily="2" charset="2"/>
              <a:buChar char="q"/>
            </a:pPr>
            <a:r>
              <a:rPr lang="en-US" sz="2200" dirty="0" err="1" smtClean="0"/>
              <a:t>Misalnya</a:t>
            </a:r>
            <a:r>
              <a:rPr lang="en-US" sz="2200" dirty="0"/>
              <a:t>, </a:t>
            </a:r>
            <a:r>
              <a:rPr lang="en-US" sz="2200" b="1" dirty="0" err="1"/>
              <a:t>sebuah</a:t>
            </a:r>
            <a:r>
              <a:rPr lang="en-US" sz="2200" b="1" dirty="0"/>
              <a:t> program </a:t>
            </a:r>
            <a:r>
              <a:rPr lang="en-US" sz="2200" dirty="0"/>
              <a:t>yang </a:t>
            </a:r>
            <a:r>
              <a:rPr lang="en-US" sz="2200" dirty="0" err="1"/>
              <a:t>dibuat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id-ID" sz="2200" b="1" dirty="0" smtClean="0"/>
              <a:t>PHP </a:t>
            </a:r>
            <a:r>
              <a:rPr lang="en-US" sz="2200" b="1" dirty="0" err="1" smtClean="0"/>
              <a:t>berfungsi</a:t>
            </a:r>
            <a:r>
              <a:rPr lang="en-US" sz="2200" b="1" dirty="0" smtClean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b="1" dirty="0" err="1"/>
              <a:t>aplikasi</a:t>
            </a:r>
            <a:r>
              <a:rPr lang="en-US" sz="2200" b="1" dirty="0"/>
              <a:t> client </a:t>
            </a:r>
            <a:r>
              <a:rPr lang="en-US" sz="2200" dirty="0"/>
              <a:t>yang </a:t>
            </a:r>
            <a:r>
              <a:rPr lang="en-US" sz="2200" dirty="0" err="1"/>
              <a:t>melakukan</a:t>
            </a:r>
            <a:r>
              <a:rPr lang="en-US" sz="2200" dirty="0"/>
              <a:t> </a:t>
            </a:r>
            <a:r>
              <a:rPr lang="en-US" sz="2200" b="1" dirty="0"/>
              <a:t>proses input </a:t>
            </a:r>
            <a:r>
              <a:rPr lang="en-US" sz="2200" b="1" dirty="0" err="1"/>
              <a:t>dan</a:t>
            </a:r>
            <a:r>
              <a:rPr lang="en-US" sz="2200" b="1" dirty="0"/>
              <a:t> output </a:t>
            </a:r>
            <a:r>
              <a:rPr lang="en-US" sz="2200" b="1" dirty="0" smtClean="0"/>
              <a:t>data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/>
              <a:t>suatu</a:t>
            </a:r>
            <a:r>
              <a:rPr lang="en-US" sz="2200" dirty="0"/>
              <a:t> server </a:t>
            </a:r>
            <a:r>
              <a:rPr lang="en-US" sz="2200" b="1" dirty="0"/>
              <a:t>database </a:t>
            </a:r>
            <a:r>
              <a:rPr lang="en-US" sz="2200" dirty="0"/>
              <a:t>yang </a:t>
            </a:r>
            <a:r>
              <a:rPr lang="en-US" sz="2200" dirty="0" err="1"/>
              <a:t>berada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b="1" dirty="0"/>
              <a:t>network </a:t>
            </a:r>
            <a:r>
              <a:rPr lang="en-US" sz="2200" b="1" dirty="0" err="1" smtClean="0"/>
              <a:t>tersebut</a:t>
            </a:r>
            <a:r>
              <a:rPr lang="en-US" sz="2200" dirty="0" smtClean="0"/>
              <a:t>.</a:t>
            </a:r>
          </a:p>
          <a:p>
            <a:pPr marL="355600" indent="-355600" algn="just">
              <a:buFont typeface="Wingdings" panose="05000000000000000000" pitchFamily="2" charset="2"/>
              <a:buChar char="q"/>
            </a:pPr>
            <a:r>
              <a:rPr lang="en-US" sz="2200" b="1" dirty="0" err="1" smtClean="0"/>
              <a:t>Bagian</a:t>
            </a:r>
            <a:r>
              <a:rPr lang="en-US" sz="2200" b="1" dirty="0" smtClean="0"/>
              <a:t> </a:t>
            </a:r>
            <a:r>
              <a:rPr lang="en-US" sz="2200" b="1" dirty="0"/>
              <a:t>server </a:t>
            </a:r>
            <a:r>
              <a:rPr lang="en-US" sz="2200" b="1" dirty="0" err="1"/>
              <a:t>dari</a:t>
            </a:r>
            <a:r>
              <a:rPr lang="en-US" sz="2200" b="1" dirty="0"/>
              <a:t> </a:t>
            </a:r>
            <a:r>
              <a:rPr lang="en-US" sz="2200" b="1" dirty="0" err="1"/>
              <a:t>konsep</a:t>
            </a:r>
            <a:r>
              <a:rPr lang="en-US" sz="2200" b="1" dirty="0"/>
              <a:t> client/server </a:t>
            </a:r>
            <a:r>
              <a:rPr lang="en-US" sz="2200" dirty="0" err="1"/>
              <a:t>diartikan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b="1" dirty="0"/>
              <a:t>server </a:t>
            </a:r>
            <a:r>
              <a:rPr lang="en-US" sz="2200" b="1" dirty="0" smtClean="0"/>
              <a:t>database </a:t>
            </a:r>
            <a:r>
              <a:rPr lang="en-US" sz="2200" dirty="0" smtClean="0"/>
              <a:t>yang </a:t>
            </a:r>
            <a:r>
              <a:rPr lang="en-US" sz="2200" b="1" dirty="0" err="1"/>
              <a:t>berfungsi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b="1" dirty="0" err="1"/>
              <a:t>melayani</a:t>
            </a:r>
            <a:r>
              <a:rPr lang="en-US" sz="2200" b="1" dirty="0"/>
              <a:t> </a:t>
            </a:r>
            <a:r>
              <a:rPr lang="en-US" sz="2200" b="1" dirty="0" err="1"/>
              <a:t>permintaan</a:t>
            </a:r>
            <a:r>
              <a:rPr lang="en-US" sz="2200" b="1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b="1" dirty="0"/>
              <a:t>program </a:t>
            </a:r>
            <a:r>
              <a:rPr lang="en-US" sz="2200" b="1" dirty="0" err="1"/>
              <a:t>aplikasi</a:t>
            </a:r>
            <a:r>
              <a:rPr lang="en-US" sz="2200" b="1" dirty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b="1" dirty="0" err="1" smtClean="0"/>
              <a:t>mengambil</a:t>
            </a:r>
            <a:r>
              <a:rPr lang="en-US" sz="2200" b="1" dirty="0"/>
              <a:t>, </a:t>
            </a:r>
            <a:r>
              <a:rPr lang="en-US" sz="2200" b="1" dirty="0" err="1"/>
              <a:t>memanipulasi</a:t>
            </a:r>
            <a:r>
              <a:rPr lang="en-US" sz="2200" b="1" dirty="0"/>
              <a:t> </a:t>
            </a:r>
            <a:r>
              <a:rPr lang="en-US" sz="2200" b="1" dirty="0" err="1"/>
              <a:t>dan</a:t>
            </a:r>
            <a:r>
              <a:rPr lang="en-US" sz="2200" b="1" dirty="0"/>
              <a:t> </a:t>
            </a:r>
            <a:r>
              <a:rPr lang="en-US" sz="2200" b="1" dirty="0" err="1"/>
              <a:t>menyimpan</a:t>
            </a:r>
            <a:r>
              <a:rPr lang="en-US" sz="2200" b="1" dirty="0"/>
              <a:t> data</a:t>
            </a:r>
            <a:r>
              <a:rPr lang="en-US" sz="2200" dirty="0"/>
              <a:t>. </a:t>
            </a:r>
            <a:endParaRPr lang="en-US" sz="2200" dirty="0" smtClean="0"/>
          </a:p>
          <a:p>
            <a:pPr marL="355600" indent="-355600" algn="just">
              <a:buFont typeface="Wingdings" panose="05000000000000000000" pitchFamily="2" charset="2"/>
              <a:buChar char="q"/>
            </a:pPr>
            <a:r>
              <a:rPr lang="en-US" sz="2200" b="1" dirty="0" smtClean="0"/>
              <a:t>Server database</a:t>
            </a:r>
            <a:r>
              <a:rPr lang="en-US" sz="2200" dirty="0" smtClean="0"/>
              <a:t> </a:t>
            </a:r>
            <a:r>
              <a:rPr lang="en-US" sz="2200" dirty="0" err="1" smtClean="0"/>
              <a:t>dibayangkan</a:t>
            </a:r>
            <a:r>
              <a:rPr lang="en-US" sz="2200" dirty="0" smtClean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b="1" dirty="0" err="1"/>
              <a:t>sebuah</a:t>
            </a:r>
            <a:r>
              <a:rPr lang="en-US" sz="2200" b="1" dirty="0"/>
              <a:t> </a:t>
            </a:r>
            <a:r>
              <a:rPr lang="en-US" sz="2200" b="1" dirty="0" err="1"/>
              <a:t>kotak</a:t>
            </a:r>
            <a:r>
              <a:rPr lang="en-US" sz="2200" b="1" dirty="0"/>
              <a:t> </a:t>
            </a:r>
            <a:r>
              <a:rPr lang="en-US" sz="2200" b="1" dirty="0" err="1"/>
              <a:t>hitam</a:t>
            </a:r>
            <a:r>
              <a:rPr lang="en-US" sz="2200" b="1" dirty="0"/>
              <a:t> </a:t>
            </a:r>
            <a:r>
              <a:rPr lang="en-US" sz="2200" dirty="0" smtClean="0"/>
              <a:t>yang </a:t>
            </a:r>
            <a:r>
              <a:rPr lang="en-US" sz="2200" b="1" dirty="0" err="1" smtClean="0"/>
              <a:t>menyediakan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fungsi-fungsi</a:t>
            </a:r>
            <a:r>
              <a:rPr lang="en-US" sz="2200" b="1" dirty="0" smtClean="0"/>
              <a:t> database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memanipulasi</a:t>
            </a:r>
            <a:r>
              <a:rPr lang="en-US" sz="2200" dirty="0"/>
              <a:t> data</a:t>
            </a:r>
            <a:r>
              <a:rPr lang="en-US" sz="2200" dirty="0" smtClean="0"/>
              <a:t>.</a:t>
            </a:r>
            <a:endParaRPr lang="id-ID" sz="2200" dirty="0" smtClean="0"/>
          </a:p>
          <a:p>
            <a:pPr marL="355600" indent="-355600" algn="just">
              <a:buFont typeface="Wingdings" panose="05000000000000000000" pitchFamily="2" charset="2"/>
              <a:buChar char="q"/>
            </a:pPr>
            <a:r>
              <a:rPr lang="en-US" sz="2200" b="1" dirty="0" err="1" smtClean="0"/>
              <a:t>Suatu</a:t>
            </a:r>
            <a:r>
              <a:rPr lang="en-US" sz="2200" b="1" dirty="0" smtClean="0"/>
              <a:t> </a:t>
            </a:r>
            <a:r>
              <a:rPr lang="en-US" sz="2200" b="1" dirty="0"/>
              <a:t>server database </a:t>
            </a:r>
            <a:r>
              <a:rPr lang="en-US" sz="2200" dirty="0" err="1"/>
              <a:t>biasanya</a:t>
            </a:r>
            <a:r>
              <a:rPr lang="en-US" sz="2200" dirty="0"/>
              <a:t> </a:t>
            </a:r>
            <a:r>
              <a:rPr lang="en-US" sz="2200" dirty="0" err="1"/>
              <a:t>didesain</a:t>
            </a:r>
            <a:r>
              <a:rPr lang="en-US" sz="2200" dirty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b="1" dirty="0" err="1" smtClean="0"/>
              <a:t>mampu</a:t>
            </a:r>
            <a:r>
              <a:rPr lang="en-US" sz="2200" b="1" dirty="0" smtClean="0"/>
              <a:t> </a:t>
            </a:r>
            <a:r>
              <a:rPr lang="en-US" sz="2200" b="1" dirty="0" err="1"/>
              <a:t>melayani</a:t>
            </a:r>
            <a:r>
              <a:rPr lang="en-US" sz="2200" b="1" dirty="0"/>
              <a:t> user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b="1" dirty="0" err="1"/>
              <a:t>transaksi</a:t>
            </a:r>
            <a:r>
              <a:rPr lang="en-US" sz="2200" b="1" dirty="0"/>
              <a:t> network </a:t>
            </a:r>
            <a:r>
              <a:rPr lang="en-US" sz="2200" b="1" dirty="0" err="1"/>
              <a:t>dalam</a:t>
            </a:r>
            <a:r>
              <a:rPr lang="en-US" sz="2200" b="1" dirty="0"/>
              <a:t> </a:t>
            </a:r>
            <a:r>
              <a:rPr lang="en-US" sz="2200" b="1" dirty="0" err="1"/>
              <a:t>jumlah</a:t>
            </a:r>
            <a:r>
              <a:rPr lang="en-US" sz="2200" b="1" dirty="0"/>
              <a:t> </a:t>
            </a:r>
            <a:r>
              <a:rPr lang="en-US" sz="2200" b="1" dirty="0" err="1"/>
              <a:t>besar</a:t>
            </a:r>
            <a:r>
              <a:rPr lang="en-US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62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sz="5400" b="1" dirty="0">
                <a:solidFill>
                  <a:srgbClr val="FF0000"/>
                </a:solidFill>
              </a:rPr>
              <a:t>Piranti </a:t>
            </a:r>
            <a:r>
              <a:rPr lang="id-ID" sz="5400" b="1" dirty="0" smtClean="0">
                <a:solidFill>
                  <a:srgbClr val="FF0000"/>
                </a:solidFill>
              </a:rPr>
              <a:t>Interaktif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946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id-ID" sz="2700" noProof="1"/>
              <a:t>Sistem komputer terdiri dari banyak elemen, dan tiap-tiap elemen mempunyai dampak terhadap user dala</a:t>
            </a:r>
            <a:r>
              <a:rPr lang="en-US" sz="2700" dirty="0"/>
              <a:t>m</a:t>
            </a:r>
            <a:r>
              <a:rPr lang="en-US" sz="2700" noProof="1"/>
              <a:t> suatu sistem</a:t>
            </a:r>
          </a:p>
          <a:p>
            <a:pPr algn="just">
              <a:lnSpc>
                <a:spcPct val="80000"/>
              </a:lnSpc>
            </a:pPr>
            <a:r>
              <a:rPr lang="en-US" sz="2700" b="1" noProof="1" smtClean="0"/>
              <a:t>Peralatan </a:t>
            </a:r>
            <a:r>
              <a:rPr lang="en-US" sz="2700" b="1" noProof="1"/>
              <a:t>interaksi pada komputer dipengaruhi oleh:</a:t>
            </a:r>
            <a:r>
              <a:rPr lang="en-US" sz="2700" noProof="1"/>
              <a:t> </a:t>
            </a:r>
          </a:p>
          <a:p>
            <a:pPr lvl="1" algn="just">
              <a:lnSpc>
                <a:spcPct val="80000"/>
              </a:lnSpc>
            </a:pPr>
            <a:r>
              <a:rPr lang="en-US" sz="2700" noProof="1"/>
              <a:t>  Peralatan masukan (input) dan </a:t>
            </a:r>
          </a:p>
          <a:p>
            <a:pPr lvl="1" algn="just">
              <a:lnSpc>
                <a:spcPct val="80000"/>
              </a:lnSpc>
            </a:pPr>
            <a:r>
              <a:rPr lang="en-US" sz="2700" noProof="1"/>
              <a:t>  Keluaran (output) pada suatu sistem komputer.</a:t>
            </a:r>
          </a:p>
          <a:p>
            <a:pPr algn="just">
              <a:lnSpc>
                <a:spcPct val="80000"/>
              </a:lnSpc>
            </a:pPr>
            <a:r>
              <a:rPr lang="en-US" sz="2700" noProof="1" smtClean="0"/>
              <a:t>Sering </a:t>
            </a:r>
            <a:r>
              <a:rPr lang="en-US" sz="2700" noProof="1"/>
              <a:t>disebut sebagai peralatan I/O (I/O devices). Peningkatan unjuk kerja CPU tidak akan banyak berarti apabila  unjuk kerja peralatan I/O tidak ditingkatkan. </a:t>
            </a:r>
            <a:endParaRPr lang="id-ID" sz="2700" noProof="1" smtClean="0"/>
          </a:p>
          <a:p>
            <a:pPr algn="just">
              <a:lnSpc>
                <a:spcPct val="80000"/>
              </a:lnSpc>
            </a:pPr>
            <a:r>
              <a:rPr lang="en-US" sz="2700" noProof="1" smtClean="0"/>
              <a:t>Peralatan </a:t>
            </a:r>
            <a:r>
              <a:rPr lang="en-US" sz="2700" noProof="1"/>
              <a:t>interaksi semakin lama semakin memanfaatkan semua faktor ergonomics yang dimiliki  oleh </a:t>
            </a:r>
            <a:r>
              <a:rPr lang="en-US" sz="2700" noProof="1" smtClean="0"/>
              <a:t>manusia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407689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OUTPUT COMPUTER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id-ID" sz="1800" b="1" noProof="1"/>
              <a:t>Input device</a:t>
            </a:r>
            <a:r>
              <a:rPr lang="id-ID" sz="1800" noProof="1"/>
              <a:t> </a:t>
            </a:r>
            <a:endParaRPr lang="en-US" sz="1800"/>
          </a:p>
          <a:p>
            <a:pPr lvl="1">
              <a:lnSpc>
                <a:spcPct val="80000"/>
              </a:lnSpc>
            </a:pPr>
            <a:r>
              <a:rPr lang="en-US" sz="1800"/>
              <a:t>Untuk Penggunaan interaktif digunakan </a:t>
            </a:r>
            <a:r>
              <a:rPr lang="en-US" sz="1800" i="1" noProof="1"/>
              <a:t>text entry</a:t>
            </a:r>
            <a:r>
              <a:rPr lang="en-US" sz="1800" noProof="1"/>
              <a:t>, </a:t>
            </a:r>
            <a:r>
              <a:rPr lang="en-US" sz="1800" i="1" noProof="1"/>
              <a:t>drawing </a:t>
            </a:r>
            <a:r>
              <a:rPr lang="en-US" sz="1800"/>
              <a:t>dan </a:t>
            </a:r>
            <a:r>
              <a:rPr lang="en-US" sz="1800" i="1" noProof="1"/>
              <a:t>selection </a:t>
            </a:r>
            <a:r>
              <a:rPr lang="en-US" sz="1800"/>
              <a:t>dari </a:t>
            </a:r>
            <a:r>
              <a:rPr lang="en-US" sz="1800" noProof="1"/>
              <a:t>screen</a:t>
            </a:r>
            <a:endParaRPr lang="en-US" sz="1800"/>
          </a:p>
          <a:p>
            <a:pPr lvl="1" algn="just">
              <a:lnSpc>
                <a:spcPct val="80000"/>
              </a:lnSpc>
            </a:pPr>
            <a:r>
              <a:rPr lang="en-US" sz="1800"/>
              <a:t>Input lebih menitik beratkan pada perekaman dan pemasukan data kedalam sistem komputer serta memberikan perintah kepada komputer.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Dengan kata lain pengguna harus dapat berkomunikasi dengan mesin (komputer) dimana komputer harus dapat mengartikannya</a:t>
            </a:r>
            <a:endParaRPr lang="en-US" sz="1800" noProof="1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/>
              <a:t>	</a:t>
            </a:r>
            <a:r>
              <a:rPr lang="en-US" sz="1800" b="1" noProof="1"/>
              <a:t> Text Entry	</a:t>
            </a:r>
            <a:r>
              <a:rPr lang="en-US" sz="1800" noProof="1"/>
              <a:t>: Keyboard, speech and handwriting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/>
              <a:t>	</a:t>
            </a:r>
            <a:r>
              <a:rPr lang="en-US" sz="1800" b="1" noProof="1"/>
              <a:t> Pointing	</a:t>
            </a:r>
            <a:r>
              <a:rPr lang="en-US" sz="1800" b="1"/>
              <a:t>	</a:t>
            </a:r>
            <a:r>
              <a:rPr lang="en-US" sz="1800" noProof="1"/>
              <a:t>: pada dasarnya adalah mouse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noProof="1"/>
          </a:p>
          <a:p>
            <a:pPr>
              <a:lnSpc>
                <a:spcPct val="80000"/>
              </a:lnSpc>
            </a:pPr>
            <a:r>
              <a:rPr lang="en-US" sz="1800" b="1" noProof="1"/>
              <a:t> Output device</a:t>
            </a:r>
            <a:r>
              <a:rPr lang="en-US" sz="1800" noProof="1"/>
              <a:t> </a:t>
            </a:r>
            <a:r>
              <a:rPr lang="en-US" sz="1800"/>
              <a:t> </a:t>
            </a:r>
            <a:endParaRPr lang="en-US" sz="1800" noProof="1"/>
          </a:p>
          <a:p>
            <a:pPr lvl="1">
              <a:lnSpc>
                <a:spcPct val="80000"/>
              </a:lnSpc>
            </a:pPr>
            <a:r>
              <a:rPr lang="en-US" sz="1800"/>
              <a:t>Umumnya printer</a:t>
            </a:r>
            <a:endParaRPr lang="en-US" sz="1800" noProof="1"/>
          </a:p>
          <a:p>
            <a:pPr lvl="1">
              <a:lnSpc>
                <a:spcPct val="80000"/>
              </a:lnSpc>
            </a:pPr>
            <a:r>
              <a:rPr lang="en-US" sz="1800" b="1" noProof="1"/>
              <a:t> Paper output and input</a:t>
            </a:r>
            <a:r>
              <a:rPr lang="en-US" sz="1800" noProof="1"/>
              <a:t>: The paperless office and the less paper office:</a:t>
            </a:r>
          </a:p>
          <a:p>
            <a:pPr lvl="2">
              <a:lnSpc>
                <a:spcPct val="80000"/>
              </a:lnSpc>
            </a:pPr>
            <a:r>
              <a:rPr lang="en-US" sz="1800" noProof="1"/>
              <a:t> Different types of printer and their characteristics, character styles and fonts.</a:t>
            </a:r>
          </a:p>
          <a:p>
            <a:pPr lvl="2">
              <a:lnSpc>
                <a:spcPct val="80000"/>
              </a:lnSpc>
            </a:pPr>
            <a:r>
              <a:rPr lang="en-US" sz="1800" noProof="1"/>
              <a:t> Scanner and optical character recognitiion.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6168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COMPUTER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b="1" noProof="1"/>
              <a:t>Memory</a:t>
            </a:r>
            <a:endParaRPr lang="id-ID" noProof="1"/>
          </a:p>
          <a:p>
            <a:pPr lvl="1" algn="just"/>
            <a:r>
              <a:rPr lang="id-ID" noProof="1"/>
              <a:t>Short term memory</a:t>
            </a:r>
            <a:r>
              <a:rPr lang="en-US"/>
              <a:t>	</a:t>
            </a:r>
            <a:r>
              <a:rPr lang="en-US" noProof="1"/>
              <a:t>: RAM (random access memory)</a:t>
            </a:r>
          </a:p>
          <a:p>
            <a:pPr lvl="1" algn="just"/>
            <a:r>
              <a:rPr lang="en-US" noProof="1"/>
              <a:t>Long term memory</a:t>
            </a:r>
            <a:r>
              <a:rPr lang="en-US"/>
              <a:t>	</a:t>
            </a:r>
            <a:r>
              <a:rPr lang="en-US" noProof="1"/>
              <a:t>:  Tape, Magnetic dan optical disk</a:t>
            </a:r>
          </a:p>
          <a:p>
            <a:pPr lvl="1" algn="just"/>
            <a:r>
              <a:rPr lang="en-US" noProof="1"/>
              <a:t>Kapasitas terbatasan (related to document and vidio storage)</a:t>
            </a:r>
          </a:p>
          <a:p>
            <a:pPr lvl="1" algn="just"/>
            <a:r>
              <a:rPr lang="en-US" noProof="1"/>
              <a:t>Access methods do they limit or help the user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COMPUTER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b="1" noProof="1"/>
              <a:t>Processing</a:t>
            </a:r>
            <a:endParaRPr lang="id-ID" noProof="1"/>
          </a:p>
          <a:p>
            <a:pPr lvl="1"/>
            <a:r>
              <a:rPr lang="id-ID" noProof="1"/>
              <a:t> Dampak jika sistem terlalu lama atau terlalu cepat</a:t>
            </a:r>
          </a:p>
          <a:p>
            <a:pPr lvl="1"/>
            <a:r>
              <a:rPr lang="id-ID" noProof="1"/>
              <a:t> Keterbatasan pada keecepatan pemrosesan</a:t>
            </a:r>
          </a:p>
          <a:p>
            <a:pPr lvl="1"/>
            <a:r>
              <a:rPr lang="id-ID" noProof="1"/>
              <a:t> Jaringan dan dampak pada kinerja sistem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2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Pegang</a:t>
            </a:r>
            <a:r>
              <a:rPr lang="en-US" dirty="0"/>
              <a:t> </a:t>
            </a:r>
            <a:r>
              <a:rPr lang="en-US" dirty="0" err="1"/>
              <a:t>Teguh</a:t>
            </a:r>
            <a:r>
              <a:rPr lang="en-US" dirty="0"/>
              <a:t> </a:t>
            </a:r>
            <a:r>
              <a:rPr lang="en-US" dirty="0" err="1"/>
              <a:t>Konsistensi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442506"/>
            <a:ext cx="8512474" cy="3879176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b="1" dirty="0" err="1"/>
              <a:t>formulir-formulir</a:t>
            </a:r>
            <a:r>
              <a:rPr lang="en-US" b="1" dirty="0"/>
              <a:t>, </a:t>
            </a:r>
            <a:r>
              <a:rPr lang="en-US" b="1" dirty="0" err="1"/>
              <a:t>nama-nama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susunan</a:t>
            </a:r>
            <a:r>
              <a:rPr lang="en-US" b="1" dirty="0"/>
              <a:t> menu, </a:t>
            </a:r>
            <a:r>
              <a:rPr lang="en-US" b="1" dirty="0" err="1"/>
              <a:t>ukuran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bentuk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ikon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, </a:t>
            </a:r>
            <a:r>
              <a:rPr lang="en-US" dirty="0" err="1"/>
              <a:t>semuanya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konsisten</a:t>
            </a:r>
            <a:r>
              <a:rPr lang="en-US" dirty="0"/>
              <a:t> </a:t>
            </a:r>
            <a:r>
              <a:rPr lang="en-US" dirty="0" err="1"/>
              <a:t>diseluruh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b="1" dirty="0" err="1"/>
              <a:t>Konsisten</a:t>
            </a:r>
            <a:r>
              <a:rPr lang="en-US" sz="2800" dirty="0"/>
              <a:t> </a:t>
            </a:r>
            <a:r>
              <a:rPr lang="en-US" sz="2800" dirty="0" err="1"/>
              <a:t>mengijinkan</a:t>
            </a:r>
            <a:r>
              <a:rPr lang="en-US" sz="2800" dirty="0"/>
              <a:t> </a:t>
            </a:r>
            <a:r>
              <a:rPr lang="en-US" sz="2800" dirty="0" err="1"/>
              <a:t>banyak</a:t>
            </a:r>
            <a:r>
              <a:rPr lang="en-US" sz="2800" dirty="0"/>
              <a:t> </a:t>
            </a:r>
            <a:r>
              <a:rPr lang="en-US" sz="2800" dirty="0" err="1"/>
              <a:t>aksi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otomatis</a:t>
            </a:r>
            <a:endParaRPr lang="en-US" sz="2800" dirty="0"/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b="1" dirty="0" err="1"/>
              <a:t>aplikasi</a:t>
            </a:r>
            <a:r>
              <a:rPr lang="en-US" sz="2800" b="1" dirty="0"/>
              <a:t> </a:t>
            </a:r>
            <a:r>
              <a:rPr lang="en-US" sz="2800" b="1" dirty="0" err="1"/>
              <a:t>baru</a:t>
            </a:r>
            <a:r>
              <a:rPr lang="en-US" sz="2800" b="1" dirty="0"/>
              <a:t> </a:t>
            </a:r>
            <a:r>
              <a:rPr lang="en-US" sz="2800" b="1" dirty="0" err="1"/>
              <a:t>hadir</a:t>
            </a:r>
            <a:r>
              <a:rPr lang="en-US" sz="2800" b="1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yang </a:t>
            </a:r>
            <a:r>
              <a:rPr lang="en-US" sz="2800" dirty="0" err="1"/>
              <a:t>berbeda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menyebabkan</a:t>
            </a:r>
            <a:r>
              <a:rPr lang="en-US" sz="2800" dirty="0"/>
              <a:t> </a:t>
            </a:r>
            <a:r>
              <a:rPr lang="en-US" sz="2800" b="1" dirty="0"/>
              <a:t>user </a:t>
            </a:r>
            <a:r>
              <a:rPr lang="en-US" sz="2800" b="1" dirty="0" err="1"/>
              <a:t>harus</a:t>
            </a:r>
            <a:r>
              <a:rPr lang="en-US" sz="2800" b="1" dirty="0"/>
              <a:t> </a:t>
            </a:r>
            <a:r>
              <a:rPr lang="en-US" sz="2800" b="1" dirty="0" err="1" smtClean="0"/>
              <a:t>mempelajari</a:t>
            </a:r>
            <a:r>
              <a:rPr lang="en-US" sz="2800" b="1" dirty="0" smtClean="0"/>
              <a:t> </a:t>
            </a:r>
            <a:r>
              <a:rPr lang="en-US" sz="2800" dirty="0" err="1"/>
              <a:t>kembali</a:t>
            </a:r>
            <a:r>
              <a:rPr lang="en-US" sz="2800" dirty="0"/>
              <a:t> </a:t>
            </a:r>
            <a:r>
              <a:rPr lang="en-US" sz="2800" b="1" dirty="0" err="1"/>
              <a:t>operasi-operasi</a:t>
            </a:r>
            <a:r>
              <a:rPr lang="en-US" sz="2800" b="1" dirty="0"/>
              <a:t> </a:t>
            </a:r>
            <a:r>
              <a:rPr lang="en-US" sz="2800" dirty="0"/>
              <a:t>yang </a:t>
            </a:r>
            <a:r>
              <a:rPr lang="en-US" sz="2800" dirty="0" err="1"/>
              <a:t>dilakukan</a:t>
            </a:r>
            <a:endParaRPr lang="en-US" sz="2800" dirty="0"/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dirty="0" err="1"/>
              <a:t>Mis</a:t>
            </a:r>
            <a:r>
              <a:rPr lang="en-US" sz="2800" dirty="0"/>
              <a:t>: </a:t>
            </a:r>
            <a:r>
              <a:rPr lang="en-US" sz="2800" b="1" dirty="0" err="1"/>
              <a:t>konsistensi</a:t>
            </a:r>
            <a:r>
              <a:rPr lang="en-US" sz="2800" dirty="0"/>
              <a:t> di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b="1" dirty="0"/>
              <a:t>menu bar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b="1" i="1" dirty="0"/>
              <a:t>File, Edit</a:t>
            </a:r>
            <a:r>
              <a:rPr lang="en-US" sz="2800" b="1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b="1" i="1" dirty="0" smtClean="0"/>
              <a:t>Format</a:t>
            </a:r>
            <a:endParaRPr lang="en-US" sz="28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92" y="5015754"/>
            <a:ext cx="8822033" cy="163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9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Sistem Komputer Yang Umum</a:t>
            </a:r>
            <a:br>
              <a:rPr lang="en-US" sz="4000"/>
            </a:br>
            <a:endParaRPr lang="en-US" sz="400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Batch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/>
              <a:t>Data dikumpulkan dalam beberapa waktu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/>
              <a:t>	kemudian dikelompokkan untuk dientri dan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/>
              <a:t>	di diproses</a:t>
            </a:r>
          </a:p>
          <a:p>
            <a:pPr lvl="1">
              <a:buFontTx/>
              <a:buNone/>
            </a:pPr>
            <a:r>
              <a:rPr lang="en-US" sz="2400"/>
              <a:t>	  Contoh :Entri data mahasiswa di UBL </a:t>
            </a:r>
          </a:p>
          <a:p>
            <a:pPr lvl="1">
              <a:buFontTx/>
              <a:buNone/>
            </a:pPr>
            <a:endParaRPr lang="en-US" sz="2400"/>
          </a:p>
          <a:p>
            <a:r>
              <a:rPr lang="en-US" sz="2800"/>
              <a:t>Interactive input (on line)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/>
              <a:t>Data yang diterima langsung di entri dan diproses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/>
              <a:t>	Contoh:entri KRS / KPRS</a:t>
            </a:r>
          </a:p>
        </p:txBody>
      </p:sp>
    </p:spTree>
    <p:extLst>
      <p:ext uri="{BB962C8B-B14F-4D97-AF65-F5344CB8AC3E}">
        <p14:creationId xmlns:p14="http://schemas.microsoft.com/office/powerpoint/2010/main" val="320379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Piranti Input/Output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600" dirty="0" err="1"/>
              <a:t>Didalam</a:t>
            </a:r>
            <a:r>
              <a:rPr lang="en-US" sz="3600" dirty="0"/>
              <a:t> </a:t>
            </a:r>
            <a:r>
              <a:rPr lang="en-US" sz="3600" dirty="0" err="1"/>
              <a:t>konteks</a:t>
            </a:r>
            <a:r>
              <a:rPr lang="en-US" sz="3600" dirty="0"/>
              <a:t> IMK, </a:t>
            </a:r>
            <a:r>
              <a:rPr lang="en-US" sz="3600" dirty="0" err="1"/>
              <a:t>suatu</a:t>
            </a:r>
            <a:r>
              <a:rPr lang="en-US" sz="3600" dirty="0"/>
              <a:t> </a:t>
            </a:r>
            <a:r>
              <a:rPr lang="en-US" sz="3600" dirty="0" err="1"/>
              <a:t>piranti</a:t>
            </a:r>
            <a:r>
              <a:rPr lang="en-US" sz="3600" dirty="0"/>
              <a:t> </a:t>
            </a:r>
            <a:r>
              <a:rPr lang="en-US" sz="3600" dirty="0" err="1"/>
              <a:t>memungkinkan</a:t>
            </a:r>
            <a:r>
              <a:rPr lang="en-US" sz="3600" dirty="0"/>
              <a:t> </a:t>
            </a:r>
            <a:r>
              <a:rPr lang="en-US" sz="3600" dirty="0" err="1"/>
              <a:t>komunikasi</a:t>
            </a:r>
            <a:r>
              <a:rPr lang="en-US" sz="3600" dirty="0"/>
              <a:t> </a:t>
            </a:r>
            <a:r>
              <a:rPr lang="en-US" sz="3600" dirty="0" err="1"/>
              <a:t>antara</a:t>
            </a:r>
            <a:r>
              <a:rPr lang="en-US" sz="3600" dirty="0"/>
              <a:t> </a:t>
            </a:r>
            <a:r>
              <a:rPr lang="en-US" sz="3600" dirty="0" err="1"/>
              <a:t>manusia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komputer</a:t>
            </a:r>
            <a:r>
              <a:rPr lang="en-US" sz="3600" dirty="0"/>
              <a:t> </a:t>
            </a:r>
            <a:r>
              <a:rPr lang="en-US" sz="3600" dirty="0" err="1"/>
              <a:t>melalui</a:t>
            </a:r>
            <a:r>
              <a:rPr lang="en-US" sz="3600" dirty="0"/>
              <a:t> </a:t>
            </a:r>
            <a:r>
              <a:rPr lang="en-US" sz="3600" dirty="0" err="1"/>
              <a:t>beberapa</a:t>
            </a:r>
            <a:r>
              <a:rPr lang="en-US" sz="3600" dirty="0"/>
              <a:t> </a:t>
            </a:r>
            <a:r>
              <a:rPr lang="en-US" sz="3600" dirty="0" err="1"/>
              <a:t>saluran</a:t>
            </a:r>
            <a:r>
              <a:rPr lang="en-US" sz="3600" dirty="0"/>
              <a:t> </a:t>
            </a:r>
            <a:r>
              <a:rPr lang="en-US" sz="3600" dirty="0" err="1"/>
              <a:t>komunikasi</a:t>
            </a:r>
            <a:r>
              <a:rPr lang="en-US" sz="3600" dirty="0"/>
              <a:t> </a:t>
            </a:r>
            <a:r>
              <a:rPr lang="en-US" sz="3600" dirty="0" err="1"/>
              <a:t>fisik</a:t>
            </a:r>
            <a:endParaRPr lang="en-US" sz="3600" dirty="0"/>
          </a:p>
          <a:p>
            <a:pPr algn="just"/>
            <a:r>
              <a:rPr lang="en-US" sz="3600" dirty="0" err="1"/>
              <a:t>Diklasifikasikan</a:t>
            </a:r>
            <a:r>
              <a:rPr lang="en-US" sz="3600" dirty="0"/>
              <a:t> </a:t>
            </a:r>
            <a:r>
              <a:rPr lang="en-US" sz="3600" dirty="0" err="1"/>
              <a:t>sebagai</a:t>
            </a:r>
            <a:r>
              <a:rPr lang="en-US" sz="3600" dirty="0"/>
              <a:t>:</a:t>
            </a:r>
          </a:p>
          <a:p>
            <a:pPr lvl="1" algn="just"/>
            <a:r>
              <a:rPr lang="en-US" sz="3200" dirty="0" err="1"/>
              <a:t>Piranti</a:t>
            </a:r>
            <a:r>
              <a:rPr lang="en-US" sz="3200" dirty="0"/>
              <a:t> </a:t>
            </a:r>
            <a:r>
              <a:rPr lang="en-US" sz="3200" dirty="0" err="1"/>
              <a:t>masukan</a:t>
            </a:r>
            <a:r>
              <a:rPr lang="en-US" sz="3200" dirty="0"/>
              <a:t> (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dirty="0" err="1"/>
              <a:t>komputer</a:t>
            </a:r>
            <a:r>
              <a:rPr lang="en-US" sz="3200" dirty="0"/>
              <a:t>), </a:t>
            </a:r>
            <a:r>
              <a:rPr lang="en-US" sz="3200" dirty="0" err="1"/>
              <a:t>mis</a:t>
            </a:r>
            <a:r>
              <a:rPr lang="en-US" sz="3200" dirty="0"/>
              <a:t>: keyboard</a:t>
            </a:r>
          </a:p>
          <a:p>
            <a:pPr lvl="1" algn="just"/>
            <a:r>
              <a:rPr lang="en-US" sz="3200" dirty="0" err="1"/>
              <a:t>Piranti</a:t>
            </a:r>
            <a:r>
              <a:rPr lang="en-US" sz="3200" dirty="0"/>
              <a:t> </a:t>
            </a:r>
            <a:r>
              <a:rPr lang="en-US" sz="3200" dirty="0" err="1"/>
              <a:t>keluaran</a:t>
            </a:r>
            <a:r>
              <a:rPr lang="en-US" sz="3200" dirty="0"/>
              <a:t> (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komputer</a:t>
            </a:r>
            <a:r>
              <a:rPr lang="en-US" sz="3200" dirty="0"/>
              <a:t>), </a:t>
            </a:r>
            <a:r>
              <a:rPr lang="en-US" sz="3200" dirty="0" err="1"/>
              <a:t>mis</a:t>
            </a:r>
            <a:r>
              <a:rPr lang="en-US" sz="3200" dirty="0"/>
              <a:t>: speaker</a:t>
            </a:r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5578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/>
              <a:t>Piranti Input - Keyboard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500" dirty="0" err="1"/>
              <a:t>Pertama</a:t>
            </a:r>
            <a:r>
              <a:rPr lang="en-US" sz="2500" dirty="0"/>
              <a:t> kali </a:t>
            </a:r>
            <a:r>
              <a:rPr lang="en-US" sz="2500" dirty="0" err="1"/>
              <a:t>desain</a:t>
            </a:r>
            <a:r>
              <a:rPr lang="en-US" sz="2500" dirty="0"/>
              <a:t> keyboard </a:t>
            </a:r>
            <a:r>
              <a:rPr lang="en-US" sz="2500" dirty="0" err="1"/>
              <a:t>didasarkan</a:t>
            </a:r>
            <a:r>
              <a:rPr lang="en-US" sz="2500" dirty="0"/>
              <a:t> </a:t>
            </a:r>
            <a:r>
              <a:rPr lang="en-US" sz="2500" dirty="0" err="1"/>
              <a:t>pada</a:t>
            </a:r>
            <a:r>
              <a:rPr lang="en-US" sz="2500" dirty="0"/>
              <a:t> </a:t>
            </a:r>
            <a:r>
              <a:rPr lang="en-US" sz="2500" dirty="0" err="1"/>
              <a:t>rancangan</a:t>
            </a:r>
            <a:r>
              <a:rPr lang="en-US" sz="2500" dirty="0"/>
              <a:t> QWERTY, </a:t>
            </a:r>
            <a:r>
              <a:rPr lang="en-US" sz="2500" dirty="0" err="1"/>
              <a:t>dikembangkan</a:t>
            </a:r>
            <a:r>
              <a:rPr lang="en-US" sz="2500" dirty="0"/>
              <a:t> </a:t>
            </a:r>
            <a:r>
              <a:rPr lang="en-US" sz="2500" dirty="0" err="1"/>
              <a:t>pada</a:t>
            </a:r>
            <a:r>
              <a:rPr lang="en-US" sz="2500" dirty="0"/>
              <a:t> </a:t>
            </a:r>
            <a:r>
              <a:rPr lang="en-US" sz="2500" dirty="0" err="1"/>
              <a:t>tahun</a:t>
            </a:r>
            <a:r>
              <a:rPr lang="en-US" sz="2500" dirty="0"/>
              <a:t> 1866 </a:t>
            </a:r>
            <a:r>
              <a:rPr lang="en-US" sz="2500" dirty="0" err="1"/>
              <a:t>untuk</a:t>
            </a:r>
            <a:r>
              <a:rPr lang="en-US" sz="2500" dirty="0"/>
              <a:t> </a:t>
            </a:r>
            <a:r>
              <a:rPr lang="en-US" sz="2500" dirty="0" err="1"/>
              <a:t>mesin</a:t>
            </a:r>
            <a:r>
              <a:rPr lang="en-US" sz="2500" dirty="0"/>
              <a:t> </a:t>
            </a:r>
            <a:r>
              <a:rPr lang="en-US" sz="2500" dirty="0" err="1"/>
              <a:t>ketik</a:t>
            </a:r>
            <a:endParaRPr lang="en-US" sz="2500" dirty="0"/>
          </a:p>
          <a:p>
            <a:pPr algn="just">
              <a:lnSpc>
                <a:spcPct val="90000"/>
              </a:lnSpc>
            </a:pPr>
            <a:r>
              <a:rPr lang="en-US" sz="2500" dirty="0"/>
              <a:t>QWERTY keyboard </a:t>
            </a:r>
            <a:r>
              <a:rPr lang="en-US" sz="2500" dirty="0" err="1"/>
              <a:t>dirancang</a:t>
            </a:r>
            <a:r>
              <a:rPr lang="en-US" sz="2500" dirty="0"/>
              <a:t> </a:t>
            </a:r>
            <a:r>
              <a:rPr lang="en-US" sz="2500" dirty="0" err="1"/>
              <a:t>untuk</a:t>
            </a:r>
            <a:r>
              <a:rPr lang="en-US" sz="2500" dirty="0"/>
              <a:t> </a:t>
            </a:r>
            <a:r>
              <a:rPr lang="en-US" sz="2500" dirty="0" err="1"/>
              <a:t>mengatasi</a:t>
            </a:r>
            <a:r>
              <a:rPr lang="en-US" sz="2500" dirty="0"/>
              <a:t> </a:t>
            </a:r>
            <a:r>
              <a:rPr lang="en-US" sz="2500" dirty="0" err="1"/>
              <a:t>tombol-tombol</a:t>
            </a:r>
            <a:r>
              <a:rPr lang="en-US" sz="2500" dirty="0"/>
              <a:t> yang paling </a:t>
            </a:r>
            <a:r>
              <a:rPr lang="en-US" sz="2500" dirty="0" err="1"/>
              <a:t>sering</a:t>
            </a:r>
            <a:r>
              <a:rPr lang="en-US" sz="2500" dirty="0"/>
              <a:t> </a:t>
            </a:r>
            <a:r>
              <a:rPr lang="en-US" sz="2500" dirty="0" err="1"/>
              <a:t>ditekan</a:t>
            </a:r>
            <a:r>
              <a:rPr lang="en-US" sz="2500" dirty="0"/>
              <a:t>, </a:t>
            </a:r>
            <a:r>
              <a:rPr lang="en-US" sz="2500" dirty="0" err="1"/>
              <a:t>dalam</a:t>
            </a:r>
            <a:r>
              <a:rPr lang="en-US" sz="2500" dirty="0"/>
              <a:t> </a:t>
            </a:r>
            <a:r>
              <a:rPr lang="en-US" sz="2500" dirty="0" err="1"/>
              <a:t>artian</a:t>
            </a:r>
            <a:r>
              <a:rPr lang="en-US" sz="2500" dirty="0"/>
              <a:t> </a:t>
            </a:r>
            <a:r>
              <a:rPr lang="en-US" sz="2500" dirty="0" err="1"/>
              <a:t>untuk</a:t>
            </a:r>
            <a:r>
              <a:rPr lang="en-US" sz="2500" dirty="0"/>
              <a:t> </a:t>
            </a:r>
            <a:r>
              <a:rPr lang="en-US" sz="2500" dirty="0" err="1"/>
              <a:t>mengurangi</a:t>
            </a:r>
            <a:r>
              <a:rPr lang="en-US" sz="2500" dirty="0"/>
              <a:t> </a:t>
            </a:r>
            <a:r>
              <a:rPr lang="en-US" sz="2500" dirty="0" err="1"/>
              <a:t>kemacetan</a:t>
            </a:r>
            <a:r>
              <a:rPr lang="en-US" sz="2500" dirty="0"/>
              <a:t> </a:t>
            </a:r>
            <a:r>
              <a:rPr lang="en-US" sz="2500" dirty="0" err="1"/>
              <a:t>penekanan</a:t>
            </a:r>
            <a:endParaRPr lang="en-US" sz="2500" dirty="0"/>
          </a:p>
          <a:p>
            <a:pPr algn="just">
              <a:lnSpc>
                <a:spcPct val="90000"/>
              </a:lnSpc>
            </a:pPr>
            <a:r>
              <a:rPr lang="en-US" sz="2500" dirty="0"/>
              <a:t>Keyboard </a:t>
            </a:r>
            <a:r>
              <a:rPr lang="en-US" sz="2500" dirty="0" err="1"/>
              <a:t>akan</a:t>
            </a:r>
            <a:r>
              <a:rPr lang="en-US" sz="2500" dirty="0"/>
              <a:t> optimal </a:t>
            </a:r>
            <a:r>
              <a:rPr lang="en-US" sz="2500" dirty="0" err="1"/>
              <a:t>bilamana</a:t>
            </a:r>
            <a:r>
              <a:rPr lang="en-US" sz="2500" dirty="0"/>
              <a:t> </a:t>
            </a:r>
            <a:r>
              <a:rPr lang="en-US" sz="2500" dirty="0" err="1"/>
              <a:t>tata</a:t>
            </a:r>
            <a:r>
              <a:rPr lang="en-US" sz="2500" dirty="0"/>
              <a:t> </a:t>
            </a:r>
            <a:r>
              <a:rPr lang="en-US" sz="2500" dirty="0" err="1"/>
              <a:t>letak</a:t>
            </a:r>
            <a:r>
              <a:rPr lang="en-US" sz="2500" dirty="0"/>
              <a:t> </a:t>
            </a:r>
            <a:r>
              <a:rPr lang="en-US" sz="2500" dirty="0" err="1"/>
              <a:t>kunci-kuncinya</a:t>
            </a:r>
            <a:r>
              <a:rPr lang="en-US" sz="2500" dirty="0"/>
              <a:t> </a:t>
            </a:r>
            <a:r>
              <a:rPr lang="en-US" sz="2500" dirty="0" err="1"/>
              <a:t>sedemikian</a:t>
            </a:r>
            <a:r>
              <a:rPr lang="en-US" sz="2500" dirty="0"/>
              <a:t> </a:t>
            </a:r>
            <a:r>
              <a:rPr lang="en-US" sz="2500" dirty="0" err="1"/>
              <a:t>rupa</a:t>
            </a:r>
            <a:r>
              <a:rPr lang="en-US" sz="2500" dirty="0"/>
              <a:t> </a:t>
            </a:r>
            <a:r>
              <a:rPr lang="en-US" sz="2500" dirty="0" err="1"/>
              <a:t>sehingga</a:t>
            </a:r>
            <a:r>
              <a:rPr lang="en-US" sz="2500" dirty="0"/>
              <a:t> </a:t>
            </a:r>
            <a:r>
              <a:rPr lang="en-US" sz="2500" dirty="0" err="1"/>
              <a:t>menyebabkan</a:t>
            </a:r>
            <a:r>
              <a:rPr lang="en-US" sz="2500" dirty="0"/>
              <a:t> </a:t>
            </a:r>
            <a:r>
              <a:rPr lang="en-US" sz="2500" dirty="0" err="1"/>
              <a:t>pergantian</a:t>
            </a:r>
            <a:r>
              <a:rPr lang="en-US" sz="2500" dirty="0"/>
              <a:t> </a:t>
            </a:r>
            <a:r>
              <a:rPr lang="en-US" sz="2500" dirty="0" err="1"/>
              <a:t>jari</a:t>
            </a:r>
            <a:r>
              <a:rPr lang="en-US" sz="2500" dirty="0"/>
              <a:t> yang </a:t>
            </a:r>
            <a:r>
              <a:rPr lang="en-US" sz="2500" dirty="0" err="1"/>
              <a:t>menekan</a:t>
            </a:r>
            <a:r>
              <a:rPr lang="en-US" sz="2500" dirty="0"/>
              <a:t> </a:t>
            </a:r>
            <a:r>
              <a:rPr lang="en-US" sz="2500" dirty="0" err="1"/>
              <a:t>tombol</a:t>
            </a:r>
            <a:r>
              <a:rPr lang="en-US" sz="2500" dirty="0"/>
              <a:t> </a:t>
            </a:r>
            <a:r>
              <a:rPr lang="en-US" sz="2500" dirty="0" err="1"/>
              <a:t>akan</a:t>
            </a:r>
            <a:r>
              <a:rPr lang="en-US" sz="2500" dirty="0"/>
              <a:t> </a:t>
            </a:r>
            <a:r>
              <a:rPr lang="en-US" sz="2500" dirty="0" err="1"/>
              <a:t>menghasilkan</a:t>
            </a:r>
            <a:r>
              <a:rPr lang="en-US" sz="2500" dirty="0"/>
              <a:t> </a:t>
            </a:r>
            <a:r>
              <a:rPr lang="en-US" sz="2500" dirty="0" err="1"/>
              <a:t>kecepatan</a:t>
            </a:r>
            <a:r>
              <a:rPr lang="en-US" sz="2500" dirty="0"/>
              <a:t> yang </a:t>
            </a:r>
            <a:r>
              <a:rPr lang="en-US" sz="2500" dirty="0" err="1"/>
              <a:t>maksimal</a:t>
            </a:r>
            <a:r>
              <a:rPr lang="en-US" sz="2500" dirty="0"/>
              <a:t> </a:t>
            </a:r>
            <a:r>
              <a:rPr lang="en-US" sz="2500" dirty="0" err="1"/>
              <a:t>namun</a:t>
            </a:r>
            <a:r>
              <a:rPr lang="en-US" sz="2500" dirty="0"/>
              <a:t> </a:t>
            </a:r>
            <a:r>
              <a:rPr lang="en-US" sz="2500" dirty="0" err="1"/>
              <a:t>dengan</a:t>
            </a:r>
            <a:r>
              <a:rPr lang="en-US" sz="2500" dirty="0"/>
              <a:t> </a:t>
            </a:r>
            <a:r>
              <a:rPr lang="en-US" sz="2500" dirty="0" err="1"/>
              <a:t>ketegangan</a:t>
            </a:r>
            <a:r>
              <a:rPr lang="en-US" sz="2500" dirty="0"/>
              <a:t> </a:t>
            </a:r>
            <a:r>
              <a:rPr lang="en-US" sz="2500" dirty="0" err="1"/>
              <a:t>otot</a:t>
            </a:r>
            <a:r>
              <a:rPr lang="en-US" sz="2500" dirty="0"/>
              <a:t> yang minimal. </a:t>
            </a:r>
            <a:r>
              <a:rPr lang="en-US" sz="2500" dirty="0" err="1"/>
              <a:t>Secara</a:t>
            </a:r>
            <a:r>
              <a:rPr lang="en-US" sz="2500" dirty="0"/>
              <a:t> </a:t>
            </a:r>
            <a:r>
              <a:rPr lang="en-US" sz="2500" dirty="0" err="1"/>
              <a:t>ergonomi</a:t>
            </a:r>
            <a:r>
              <a:rPr lang="en-US" sz="2500" dirty="0"/>
              <a:t>, keyboard </a:t>
            </a:r>
            <a:r>
              <a:rPr lang="en-US" sz="2500" dirty="0" err="1"/>
              <a:t>telah</a:t>
            </a:r>
            <a:r>
              <a:rPr lang="en-US" sz="2500" dirty="0"/>
              <a:t> </a:t>
            </a:r>
            <a:r>
              <a:rPr lang="en-US" sz="2500" dirty="0" err="1"/>
              <a:t>dirancang</a:t>
            </a:r>
            <a:r>
              <a:rPr lang="en-US" sz="2500" dirty="0"/>
              <a:t> </a:t>
            </a:r>
            <a:r>
              <a:rPr lang="en-US" sz="2500" dirty="0" err="1"/>
              <a:t>untuk</a:t>
            </a:r>
            <a:r>
              <a:rPr lang="en-US" sz="2500" dirty="0"/>
              <a:t> </a:t>
            </a:r>
            <a:r>
              <a:rPr lang="en-US" sz="2500" dirty="0" err="1"/>
              <a:t>mengurangi</a:t>
            </a:r>
            <a:r>
              <a:rPr lang="en-US" sz="2500" dirty="0"/>
              <a:t> </a:t>
            </a:r>
            <a:r>
              <a:rPr lang="en-US" sz="2500" dirty="0" err="1"/>
              <a:t>ketegangan</a:t>
            </a:r>
            <a:r>
              <a:rPr lang="en-US" sz="2500" dirty="0"/>
              <a:t> </a:t>
            </a:r>
            <a:r>
              <a:rPr lang="en-US" sz="2500" dirty="0" err="1"/>
              <a:t>otot</a:t>
            </a:r>
            <a:r>
              <a:rPr lang="en-US" sz="2500" dirty="0"/>
              <a:t> </a:t>
            </a:r>
            <a:r>
              <a:rPr lang="en-US" sz="2500" dirty="0" err="1"/>
              <a:t>jari</a:t>
            </a:r>
            <a:endParaRPr lang="en-US" sz="2500" dirty="0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lum bright="-18000" contrast="-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1000"/>
            <a:ext cx="25908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51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Piranti Input – Keyboard (2)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Keyboard </a:t>
            </a:r>
            <a:r>
              <a:rPr lang="en-US" sz="3600" dirty="0" err="1"/>
              <a:t>merupakan</a:t>
            </a:r>
            <a:r>
              <a:rPr lang="en-US" sz="3600" dirty="0"/>
              <a:t> </a:t>
            </a:r>
            <a:r>
              <a:rPr lang="en-US" sz="3600" dirty="0" err="1"/>
              <a:t>piranti</a:t>
            </a:r>
            <a:r>
              <a:rPr lang="en-US" sz="3600" dirty="0"/>
              <a:t> </a:t>
            </a:r>
            <a:r>
              <a:rPr lang="en-US" sz="3600" dirty="0" err="1"/>
              <a:t>terbaik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inputan</a:t>
            </a:r>
            <a:r>
              <a:rPr lang="en-US" sz="3600" dirty="0"/>
              <a:t> </a:t>
            </a:r>
            <a:r>
              <a:rPr lang="en-US" sz="3600" dirty="0" err="1"/>
              <a:t>berbentuk</a:t>
            </a:r>
            <a:r>
              <a:rPr lang="en-US" sz="3600" dirty="0"/>
              <a:t> </a:t>
            </a:r>
            <a:r>
              <a:rPr lang="en-US" sz="3600" dirty="0" err="1"/>
              <a:t>teks</a:t>
            </a:r>
            <a:r>
              <a:rPr lang="en-US" sz="3600" dirty="0"/>
              <a:t>. </a:t>
            </a:r>
            <a:r>
              <a:rPr lang="en-US" sz="3600" dirty="0" err="1"/>
              <a:t>Meskipun</a:t>
            </a:r>
            <a:r>
              <a:rPr lang="en-US" sz="3600" dirty="0"/>
              <a:t> </a:t>
            </a:r>
            <a:r>
              <a:rPr lang="en-US" sz="3600" dirty="0" err="1"/>
              <a:t>demikian</a:t>
            </a:r>
            <a:r>
              <a:rPr lang="en-US" sz="3600" dirty="0"/>
              <a:t>, </a:t>
            </a:r>
            <a:r>
              <a:rPr lang="en-US" sz="3600" dirty="0" err="1"/>
              <a:t>penelitian</a:t>
            </a:r>
            <a:r>
              <a:rPr lang="en-US" sz="3600" dirty="0"/>
              <a:t> </a:t>
            </a:r>
            <a:r>
              <a:rPr lang="en-US" sz="3600" dirty="0" err="1"/>
              <a:t>menunjukkan</a:t>
            </a:r>
            <a:r>
              <a:rPr lang="en-US" sz="3600" dirty="0"/>
              <a:t> </a:t>
            </a:r>
            <a:r>
              <a:rPr lang="en-US" sz="3600" dirty="0" err="1"/>
              <a:t>bahwa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melaksanakan</a:t>
            </a:r>
            <a:r>
              <a:rPr lang="en-US" sz="3600" dirty="0"/>
              <a:t> </a:t>
            </a:r>
            <a:r>
              <a:rPr lang="en-US" sz="3600" dirty="0" err="1"/>
              <a:t>pekerjaan</a:t>
            </a:r>
            <a:r>
              <a:rPr lang="en-US" sz="3600" dirty="0"/>
              <a:t> </a:t>
            </a:r>
            <a:r>
              <a:rPr lang="en-US" sz="3600" dirty="0" err="1"/>
              <a:t>berbentuk</a:t>
            </a:r>
            <a:r>
              <a:rPr lang="en-US" sz="3600" dirty="0"/>
              <a:t> </a:t>
            </a:r>
            <a:r>
              <a:rPr lang="en-US" sz="3600" dirty="0" err="1"/>
              <a:t>pilihan</a:t>
            </a:r>
            <a:r>
              <a:rPr lang="en-US" sz="3600" dirty="0"/>
              <a:t> (</a:t>
            </a:r>
            <a:r>
              <a:rPr lang="en-US" sz="3600" dirty="0" err="1"/>
              <a:t>mis</a:t>
            </a:r>
            <a:r>
              <a:rPr lang="en-US" sz="3600" dirty="0"/>
              <a:t>: </a:t>
            </a:r>
            <a:r>
              <a:rPr lang="en-US" sz="3600" dirty="0" err="1"/>
              <a:t>dari</a:t>
            </a:r>
            <a:r>
              <a:rPr lang="en-US" sz="3600" dirty="0"/>
              <a:t> </a:t>
            </a:r>
            <a:r>
              <a:rPr lang="en-US" sz="3600" dirty="0" err="1"/>
              <a:t>suatu</a:t>
            </a:r>
            <a:r>
              <a:rPr lang="en-US" sz="3600" dirty="0"/>
              <a:t> menu), keyboard </a:t>
            </a:r>
            <a:r>
              <a:rPr lang="en-US" sz="3600" dirty="0" err="1"/>
              <a:t>lebih</a:t>
            </a:r>
            <a:r>
              <a:rPr lang="en-US" sz="3600" dirty="0"/>
              <a:t> </a:t>
            </a:r>
            <a:r>
              <a:rPr lang="en-US" sz="3600" dirty="0" err="1"/>
              <a:t>lambat</a:t>
            </a:r>
            <a:r>
              <a:rPr lang="en-US" sz="3600" dirty="0"/>
              <a:t>, </a:t>
            </a:r>
            <a:r>
              <a:rPr lang="en-US" sz="3600" dirty="0" err="1"/>
              <a:t>kurang</a:t>
            </a:r>
            <a:r>
              <a:rPr lang="en-US" sz="3600" dirty="0"/>
              <a:t> </a:t>
            </a:r>
            <a:r>
              <a:rPr lang="en-US" sz="3600" dirty="0" err="1"/>
              <a:t>akurat</a:t>
            </a:r>
            <a:r>
              <a:rPr lang="en-US" sz="3600" dirty="0"/>
              <a:t>,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kurang</a:t>
            </a:r>
            <a:r>
              <a:rPr lang="en-US" sz="3600" dirty="0"/>
              <a:t> </a:t>
            </a:r>
            <a:r>
              <a:rPr lang="en-US" sz="3600" dirty="0" err="1"/>
              <a:t>disukai</a:t>
            </a:r>
            <a:r>
              <a:rPr lang="en-US" sz="3600" dirty="0"/>
              <a:t> </a:t>
            </a:r>
            <a:r>
              <a:rPr lang="en-US" sz="3600" dirty="0" err="1"/>
              <a:t>pengguna</a:t>
            </a:r>
            <a:r>
              <a:rPr lang="en-US" sz="3600" dirty="0"/>
              <a:t> </a:t>
            </a:r>
            <a:r>
              <a:rPr lang="en-US" sz="3600" dirty="0" err="1"/>
              <a:t>dibandingkan</a:t>
            </a:r>
            <a:r>
              <a:rPr lang="en-US" sz="3600" dirty="0"/>
              <a:t> </a:t>
            </a:r>
            <a:r>
              <a:rPr lang="en-US" sz="3600" dirty="0" err="1"/>
              <a:t>piranti</a:t>
            </a:r>
            <a:r>
              <a:rPr lang="en-US" sz="3600" dirty="0"/>
              <a:t> </a:t>
            </a:r>
            <a:r>
              <a:rPr lang="en-US" sz="3600" dirty="0" err="1"/>
              <a:t>masukan</a:t>
            </a:r>
            <a:r>
              <a:rPr lang="en-US" sz="3600" dirty="0"/>
              <a:t> </a:t>
            </a:r>
            <a:r>
              <a:rPr lang="en-US" sz="3600" dirty="0" err="1"/>
              <a:t>lainnya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6218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Piranti Input: Mouse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2800" dirty="0" err="1"/>
              <a:t>Sebuah</a:t>
            </a:r>
            <a:r>
              <a:rPr lang="en-US" sz="2800" dirty="0"/>
              <a:t> mouse </a:t>
            </a:r>
            <a:r>
              <a:rPr lang="en-US" sz="2800" dirty="0" err="1"/>
              <a:t>menggabungkan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operasi</a:t>
            </a:r>
            <a:r>
              <a:rPr lang="en-US" sz="2800" dirty="0"/>
              <a:t> </a:t>
            </a:r>
            <a:r>
              <a:rPr lang="en-US" sz="2800" dirty="0" err="1"/>
              <a:t>penting</a:t>
            </a:r>
            <a:r>
              <a:rPr lang="en-US" sz="2800" dirty="0"/>
              <a:t> </a:t>
            </a:r>
            <a:r>
              <a:rPr lang="en-US" sz="2800" dirty="0" err="1"/>
              <a:t>berbasis</a:t>
            </a:r>
            <a:r>
              <a:rPr lang="en-US" sz="2800" dirty="0"/>
              <a:t> </a:t>
            </a:r>
            <a:r>
              <a:rPr lang="en-US" sz="2800" dirty="0" err="1"/>
              <a:t>layar</a:t>
            </a:r>
            <a:r>
              <a:rPr lang="en-US" sz="2800" dirty="0"/>
              <a:t>: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err="1"/>
              <a:t>Kemampuan</a:t>
            </a:r>
            <a:r>
              <a:rPr lang="en-US" sz="2400" dirty="0"/>
              <a:t> </a:t>
            </a:r>
            <a:r>
              <a:rPr lang="en-US" sz="2400" dirty="0" err="1"/>
              <a:t>menggerakkan</a:t>
            </a:r>
            <a:r>
              <a:rPr lang="en-US" sz="2400" dirty="0"/>
              <a:t> </a:t>
            </a:r>
            <a:r>
              <a:rPr lang="en-US" sz="2400" dirty="0" err="1"/>
              <a:t>kursor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endParaRPr lang="en-US" sz="2400" dirty="0"/>
          </a:p>
          <a:p>
            <a:pPr lvl="1" algn="just">
              <a:lnSpc>
                <a:spcPct val="80000"/>
              </a:lnSpc>
            </a:pPr>
            <a:r>
              <a:rPr lang="en-US" sz="2400" dirty="0" err="1"/>
              <a:t>Kemampuan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obyek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layar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piranti</a:t>
            </a:r>
            <a:endParaRPr lang="en-US" sz="2400" dirty="0"/>
          </a:p>
          <a:p>
            <a:pPr algn="just">
              <a:lnSpc>
                <a:spcPct val="80000"/>
              </a:lnSpc>
            </a:pPr>
            <a:r>
              <a:rPr lang="en-US" sz="2800" dirty="0" err="1"/>
              <a:t>Gerakan</a:t>
            </a:r>
            <a:r>
              <a:rPr lang="en-US" sz="2800" dirty="0"/>
              <a:t> mouse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permukaan</a:t>
            </a:r>
            <a:r>
              <a:rPr lang="en-US" sz="2800" dirty="0"/>
              <a:t> </a:t>
            </a:r>
            <a:r>
              <a:rPr lang="en-US" sz="2800" dirty="0" err="1"/>
              <a:t>datar</a:t>
            </a:r>
            <a:r>
              <a:rPr lang="en-US" sz="2800" dirty="0"/>
              <a:t> </a:t>
            </a:r>
            <a:r>
              <a:rPr lang="en-US" sz="2800" dirty="0" err="1"/>
              <a:t>menentukan</a:t>
            </a:r>
            <a:r>
              <a:rPr lang="en-US" sz="2800" dirty="0"/>
              <a:t> </a:t>
            </a:r>
            <a:r>
              <a:rPr lang="en-US" sz="2800" dirty="0" err="1"/>
              <a:t>gerakan</a:t>
            </a:r>
            <a:r>
              <a:rPr lang="en-US" sz="2800" dirty="0"/>
              <a:t> </a:t>
            </a:r>
            <a:r>
              <a:rPr lang="en-US" sz="2800" dirty="0" err="1"/>
              <a:t>kursor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layar</a:t>
            </a:r>
            <a:r>
              <a:rPr lang="en-US" sz="2800" dirty="0"/>
              <a:t>, mouse </a:t>
            </a:r>
            <a:r>
              <a:rPr lang="en-US" sz="2800" dirty="0" err="1"/>
              <a:t>umumnya</a:t>
            </a:r>
            <a:r>
              <a:rPr lang="en-US" sz="2800" dirty="0"/>
              <a:t> </a:t>
            </a:r>
            <a:r>
              <a:rPr lang="en-US" sz="2800" dirty="0" err="1"/>
              <a:t>mempunyai</a:t>
            </a:r>
            <a:r>
              <a:rPr lang="en-US" sz="2800" dirty="0"/>
              <a:t> 1 </a:t>
            </a:r>
            <a:r>
              <a:rPr lang="en-US" sz="2800" dirty="0" err="1"/>
              <a:t>sampai</a:t>
            </a:r>
            <a:r>
              <a:rPr lang="en-US" sz="2800" dirty="0"/>
              <a:t> 3 </a:t>
            </a:r>
            <a:r>
              <a:rPr lang="en-US" sz="2800" dirty="0" err="1"/>
              <a:t>tombol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dirty="0" err="1"/>
              <a:t>atas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pilihan</a:t>
            </a:r>
            <a:r>
              <a:rPr lang="en-US" sz="2800" dirty="0"/>
              <a:t> </a:t>
            </a:r>
            <a:r>
              <a:rPr lang="en-US" sz="2800" dirty="0" err="1"/>
              <a:t>obyek</a:t>
            </a:r>
            <a:endParaRPr lang="en-US" sz="2800" dirty="0"/>
          </a:p>
          <a:p>
            <a:pPr algn="just">
              <a:lnSpc>
                <a:spcPct val="80000"/>
              </a:lnSpc>
            </a:pP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dasar</a:t>
            </a:r>
            <a:r>
              <a:rPr lang="en-US" sz="2800" dirty="0"/>
              <a:t> mouse: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err="1"/>
              <a:t>Mekanis</a:t>
            </a:r>
            <a:endParaRPr lang="en-US" sz="2400" dirty="0"/>
          </a:p>
          <a:p>
            <a:pPr lvl="1" algn="just">
              <a:lnSpc>
                <a:spcPct val="80000"/>
              </a:lnSpc>
            </a:pPr>
            <a:r>
              <a:rPr lang="en-US" sz="2400" dirty="0" err="1"/>
              <a:t>Optis</a:t>
            </a:r>
            <a:endParaRPr lang="en-US" sz="24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lum bright="-12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594225"/>
            <a:ext cx="1981200" cy="186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76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Piranti Input: Joystick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76251" y="1442506"/>
            <a:ext cx="8319406" cy="4859675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dirty="0" err="1"/>
              <a:t>Sebuah</a:t>
            </a:r>
            <a:r>
              <a:rPr lang="en-US" dirty="0"/>
              <a:t> joystick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tuas</a:t>
            </a:r>
            <a:r>
              <a:rPr lang="en-US" dirty="0"/>
              <a:t> yang </a:t>
            </a:r>
            <a:r>
              <a:rPr lang="en-US" dirty="0" err="1"/>
              <a:t>ditanamkan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alas</a:t>
            </a:r>
          </a:p>
          <a:p>
            <a:pPr algn="just">
              <a:lnSpc>
                <a:spcPct val="80000"/>
              </a:lnSpc>
            </a:pP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joystick:</a:t>
            </a:r>
          </a:p>
          <a:p>
            <a:pPr lvl="1" algn="just">
              <a:lnSpc>
                <a:spcPct val="80000"/>
              </a:lnSpc>
            </a:pPr>
            <a:r>
              <a:rPr lang="en-US" i="1" dirty="0" err="1"/>
              <a:t>Pergeseran</a:t>
            </a:r>
            <a:r>
              <a:rPr lang="en-US" dirty="0"/>
              <a:t> – </a:t>
            </a:r>
            <a:r>
              <a:rPr lang="en-US" dirty="0" err="1"/>
              <a:t>gerakan</a:t>
            </a:r>
            <a:r>
              <a:rPr lang="en-US" dirty="0"/>
              <a:t> </a:t>
            </a:r>
            <a:r>
              <a:rPr lang="en-US" dirty="0" err="1"/>
              <a:t>kursor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sepadan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gerakan</a:t>
            </a:r>
            <a:r>
              <a:rPr lang="en-US" dirty="0"/>
              <a:t> </a:t>
            </a:r>
            <a:r>
              <a:rPr lang="en-US" dirty="0" err="1"/>
              <a:t>tuas</a:t>
            </a:r>
            <a:r>
              <a:rPr lang="en-US" dirty="0"/>
              <a:t> joystick</a:t>
            </a:r>
          </a:p>
          <a:p>
            <a:pPr lvl="1" algn="just">
              <a:lnSpc>
                <a:spcPct val="80000"/>
              </a:lnSpc>
            </a:pPr>
            <a:r>
              <a:rPr lang="en-US" i="1" dirty="0" err="1"/>
              <a:t>Daya</a:t>
            </a:r>
            <a:r>
              <a:rPr lang="en-US" i="1" dirty="0"/>
              <a:t> </a:t>
            </a:r>
            <a:r>
              <a:rPr lang="en-US" i="1" dirty="0" err="1"/>
              <a:t>operasi</a:t>
            </a:r>
            <a:r>
              <a:rPr lang="en-US" dirty="0"/>
              <a:t> – </a:t>
            </a:r>
            <a:r>
              <a:rPr lang="en-US" dirty="0" err="1"/>
              <a:t>tuasnya</a:t>
            </a:r>
            <a:r>
              <a:rPr lang="en-US" dirty="0"/>
              <a:t> </a:t>
            </a:r>
            <a:r>
              <a:rPr lang="en-US" dirty="0" err="1"/>
              <a:t>kaku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ketegangan</a:t>
            </a:r>
            <a:r>
              <a:rPr lang="en-US" dirty="0"/>
              <a:t> yang </a:t>
            </a:r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tekanan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tuas</a:t>
            </a:r>
            <a:r>
              <a:rPr lang="en-US" dirty="0"/>
              <a:t> </a:t>
            </a:r>
            <a:r>
              <a:rPr lang="en-US" dirty="0" err="1"/>
              <a:t>dikonversikan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gerakan</a:t>
            </a:r>
            <a:r>
              <a:rPr lang="en-US" dirty="0"/>
              <a:t> </a:t>
            </a:r>
            <a:r>
              <a:rPr lang="en-US" dirty="0" err="1"/>
              <a:t>kursor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layar</a:t>
            </a:r>
            <a:endParaRPr lang="en-US" dirty="0"/>
          </a:p>
          <a:p>
            <a:pPr lvl="1" algn="just">
              <a:lnSpc>
                <a:spcPct val="80000"/>
              </a:lnSpc>
            </a:pPr>
            <a:r>
              <a:rPr lang="en-US" i="1" dirty="0" err="1"/>
              <a:t>Saklar</a:t>
            </a:r>
            <a:r>
              <a:rPr lang="en-US" i="1" dirty="0"/>
              <a:t> digital</a:t>
            </a:r>
            <a:r>
              <a:rPr lang="en-US" dirty="0"/>
              <a:t> – </a:t>
            </a:r>
            <a:r>
              <a:rPr lang="en-US" dirty="0" err="1"/>
              <a:t>gerakan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sepadan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tuas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8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dideteksi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saklar</a:t>
            </a:r>
            <a:r>
              <a:rPr lang="en-US" dirty="0"/>
              <a:t> digital di </a:t>
            </a:r>
            <a:r>
              <a:rPr lang="en-US" dirty="0" err="1"/>
              <a:t>dalam</a:t>
            </a:r>
            <a:r>
              <a:rPr lang="en-US" dirty="0"/>
              <a:t> joystick</a:t>
            </a:r>
          </a:p>
          <a:p>
            <a:pPr algn="just">
              <a:lnSpc>
                <a:spcPct val="80000"/>
              </a:lnSpc>
            </a:pPr>
            <a:r>
              <a:rPr lang="en-US" dirty="0" err="1"/>
              <a:t>Sifat</a:t>
            </a:r>
            <a:r>
              <a:rPr lang="en-US" dirty="0"/>
              <a:t> joystick:</a:t>
            </a:r>
          </a:p>
          <a:p>
            <a:pPr lvl="1" algn="just">
              <a:lnSpc>
                <a:spcPct val="80000"/>
              </a:lnSpc>
            </a:pP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mouse,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ruangan</a:t>
            </a:r>
            <a:endParaRPr lang="en-US" dirty="0"/>
          </a:p>
          <a:p>
            <a:pPr lvl="1" algn="just">
              <a:lnSpc>
                <a:spcPct val="80000"/>
              </a:lnSpc>
            </a:pPr>
            <a:r>
              <a:rPr lang="en-US" dirty="0" err="1"/>
              <a:t>Teknologinya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piranti</a:t>
            </a:r>
            <a:r>
              <a:rPr lang="en-US" dirty="0"/>
              <a:t> </a:t>
            </a:r>
            <a:r>
              <a:rPr lang="en-US" dirty="0" err="1"/>
              <a:t>lainnya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2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Piranti Input: Accupoint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3200" dirty="0" err="1"/>
              <a:t>Dikenal</a:t>
            </a:r>
            <a:r>
              <a:rPr lang="en-US" sz="3200" dirty="0"/>
              <a:t> </a:t>
            </a:r>
            <a:r>
              <a:rPr lang="en-US" sz="3200" dirty="0" err="1"/>
              <a:t>sebagai</a:t>
            </a:r>
            <a:r>
              <a:rPr lang="en-US" sz="3200" dirty="0"/>
              <a:t> G-stick, </a:t>
            </a:r>
            <a:r>
              <a:rPr lang="en-US" sz="3200" dirty="0" err="1"/>
              <a:t>accupoint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miniatur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joystick yang </a:t>
            </a:r>
            <a:r>
              <a:rPr lang="en-US" sz="3200" dirty="0" err="1"/>
              <a:t>diletakkan</a:t>
            </a:r>
            <a:r>
              <a:rPr lang="en-US" sz="3200" dirty="0"/>
              <a:t> </a:t>
            </a:r>
            <a:r>
              <a:rPr lang="en-US" sz="3200" dirty="0" err="1"/>
              <a:t>diantara</a:t>
            </a:r>
            <a:r>
              <a:rPr lang="en-US" sz="3200" dirty="0"/>
              <a:t> </a:t>
            </a:r>
            <a:r>
              <a:rPr lang="en-US" sz="3200" dirty="0" err="1"/>
              <a:t>kunci</a:t>
            </a:r>
            <a:r>
              <a:rPr lang="en-US" sz="3200" dirty="0"/>
              <a:t> G </a:t>
            </a:r>
            <a:r>
              <a:rPr lang="en-US" sz="3200" dirty="0" err="1"/>
              <a:t>dan</a:t>
            </a:r>
            <a:r>
              <a:rPr lang="en-US" sz="3200" dirty="0"/>
              <a:t> H </a:t>
            </a:r>
            <a:r>
              <a:rPr lang="en-US" sz="3200" dirty="0" err="1"/>
              <a:t>pada</a:t>
            </a:r>
            <a:r>
              <a:rPr lang="en-US" sz="3200" dirty="0"/>
              <a:t> keyboard. </a:t>
            </a:r>
            <a:r>
              <a:rPr lang="en-US" sz="3200" dirty="0" err="1"/>
              <a:t>Biasanya</a:t>
            </a:r>
            <a:r>
              <a:rPr lang="en-US" sz="3200" dirty="0"/>
              <a:t> </a:t>
            </a:r>
            <a:r>
              <a:rPr lang="en-US" sz="3200" dirty="0" err="1"/>
              <a:t>dipakai</a:t>
            </a:r>
            <a:r>
              <a:rPr lang="en-US" sz="3200" dirty="0"/>
              <a:t> </a:t>
            </a:r>
            <a:r>
              <a:rPr lang="en-US" sz="3200" dirty="0" err="1"/>
              <a:t>bersama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2 </a:t>
            </a:r>
            <a:r>
              <a:rPr lang="en-US" sz="3200" dirty="0" err="1"/>
              <a:t>buah</a:t>
            </a:r>
            <a:r>
              <a:rPr lang="en-US" sz="3200" dirty="0"/>
              <a:t> </a:t>
            </a:r>
            <a:r>
              <a:rPr lang="en-US" sz="3200" dirty="0" err="1"/>
              <a:t>tombol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fungsinya</a:t>
            </a:r>
            <a:r>
              <a:rPr lang="en-US" sz="3200" dirty="0"/>
              <a:t> </a:t>
            </a:r>
            <a:r>
              <a:rPr lang="en-US" sz="3200" dirty="0" err="1"/>
              <a:t>sama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mouse</a:t>
            </a:r>
          </a:p>
          <a:p>
            <a:pPr algn="just">
              <a:lnSpc>
                <a:spcPct val="90000"/>
              </a:lnSpc>
            </a:pPr>
            <a:r>
              <a:rPr lang="en-US" sz="3200" dirty="0" err="1"/>
              <a:t>Karena</a:t>
            </a:r>
            <a:r>
              <a:rPr lang="en-US" sz="3200" dirty="0"/>
              <a:t> </a:t>
            </a:r>
            <a:r>
              <a:rPr lang="en-US" sz="3200" dirty="0" err="1"/>
              <a:t>accupoint</a:t>
            </a:r>
            <a:r>
              <a:rPr lang="en-US" sz="3200" dirty="0"/>
              <a:t> </a:t>
            </a:r>
            <a:r>
              <a:rPr lang="en-US" sz="3200" dirty="0" err="1"/>
              <a:t>ditempelkan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keyboard, </a:t>
            </a:r>
            <a:r>
              <a:rPr lang="en-US" sz="3200" dirty="0" err="1"/>
              <a:t>maka</a:t>
            </a:r>
            <a:r>
              <a:rPr lang="en-US" sz="3200" dirty="0"/>
              <a:t>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memerlukan</a:t>
            </a:r>
            <a:r>
              <a:rPr lang="en-US" sz="3200" dirty="0"/>
              <a:t> </a:t>
            </a:r>
            <a:r>
              <a:rPr lang="en-US" sz="3200" dirty="0" err="1"/>
              <a:t>tambahan</a:t>
            </a:r>
            <a:r>
              <a:rPr lang="en-US" sz="3200" dirty="0"/>
              <a:t> </a:t>
            </a:r>
            <a:r>
              <a:rPr lang="en-US" sz="3200" dirty="0" err="1"/>
              <a:t>ruang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operasinya</a:t>
            </a:r>
            <a:endParaRPr lang="en-US" sz="3200" dirty="0"/>
          </a:p>
          <a:p>
            <a:pPr algn="just">
              <a:lnSpc>
                <a:spcPct val="90000"/>
              </a:lnSpc>
            </a:pPr>
            <a:r>
              <a:rPr lang="en-US" sz="3200" dirty="0" err="1"/>
              <a:t>Accupoint</a:t>
            </a:r>
            <a:r>
              <a:rPr lang="en-US" sz="3200" dirty="0"/>
              <a:t> </a:t>
            </a:r>
            <a:r>
              <a:rPr lang="en-US" sz="3200" dirty="0" err="1"/>
              <a:t>dioperasikan</a:t>
            </a:r>
            <a:r>
              <a:rPr lang="en-US" sz="3200" dirty="0"/>
              <a:t> </a:t>
            </a:r>
            <a:r>
              <a:rPr lang="en-US" sz="3200" dirty="0" err="1"/>
              <a:t>cukup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1 </a:t>
            </a:r>
            <a:r>
              <a:rPr lang="en-US" sz="3200" dirty="0" err="1"/>
              <a:t>jari</a:t>
            </a:r>
            <a:r>
              <a:rPr lang="en-US" sz="3200" dirty="0"/>
              <a:t> </a:t>
            </a:r>
            <a:r>
              <a:rPr lang="en-US" sz="3200" dirty="0" err="1"/>
              <a:t>saja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memerlukan</a:t>
            </a:r>
            <a:r>
              <a:rPr lang="en-US" sz="3200" dirty="0"/>
              <a:t> </a:t>
            </a:r>
            <a:r>
              <a:rPr lang="en-US" sz="3200" dirty="0" err="1"/>
              <a:t>ruang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45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/>
              <a:t>Piranti</a:t>
            </a:r>
            <a:r>
              <a:rPr lang="en-US" b="1" dirty="0"/>
              <a:t> Input: Trackball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3200" dirty="0"/>
              <a:t>Trackball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dilukiskan</a:t>
            </a:r>
            <a:r>
              <a:rPr lang="en-US" sz="3200" dirty="0"/>
              <a:t> </a:t>
            </a:r>
            <a:r>
              <a:rPr lang="en-US" sz="3200" dirty="0" err="1"/>
              <a:t>sebagai</a:t>
            </a:r>
            <a:r>
              <a:rPr lang="en-US" sz="3200" dirty="0"/>
              <a:t> </a:t>
            </a:r>
            <a:r>
              <a:rPr lang="en-US" sz="3200" dirty="0" err="1"/>
              <a:t>gabungan</a:t>
            </a:r>
            <a:r>
              <a:rPr lang="en-US" sz="3200" dirty="0"/>
              <a:t> </a:t>
            </a:r>
            <a:r>
              <a:rPr lang="en-US" sz="3200" dirty="0" err="1"/>
              <a:t>fungsi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joystick </a:t>
            </a:r>
            <a:r>
              <a:rPr lang="en-US" sz="3200" dirty="0" err="1"/>
              <a:t>dan</a:t>
            </a:r>
            <a:r>
              <a:rPr lang="en-US" sz="3200" dirty="0"/>
              <a:t> mouse. </a:t>
            </a:r>
            <a:r>
              <a:rPr lang="en-US" sz="3200" dirty="0" err="1"/>
              <a:t>Terdiri</a:t>
            </a:r>
            <a:r>
              <a:rPr lang="en-US" sz="3200" dirty="0"/>
              <a:t> </a:t>
            </a:r>
            <a:r>
              <a:rPr lang="en-US" sz="3200" dirty="0" err="1"/>
              <a:t>atas</a:t>
            </a:r>
            <a:r>
              <a:rPr lang="en-US" sz="3200" dirty="0"/>
              <a:t> </a:t>
            </a:r>
            <a:r>
              <a:rPr lang="en-US" sz="3200" dirty="0" err="1"/>
              <a:t>dasar</a:t>
            </a:r>
            <a:r>
              <a:rPr lang="en-US" sz="3200" dirty="0"/>
              <a:t> yang </a:t>
            </a:r>
            <a:r>
              <a:rPr lang="en-US" sz="3200" dirty="0" err="1"/>
              <a:t>tetap</a:t>
            </a:r>
            <a:r>
              <a:rPr lang="en-US" sz="3200" dirty="0"/>
              <a:t>, yang </a:t>
            </a:r>
            <a:r>
              <a:rPr lang="en-US" sz="3200" dirty="0" err="1"/>
              <a:t>menyangga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bola. </a:t>
            </a:r>
            <a:r>
              <a:rPr lang="en-US" sz="3200" dirty="0" err="1"/>
              <a:t>Arah</a:t>
            </a:r>
            <a:r>
              <a:rPr lang="en-US" sz="3200" dirty="0"/>
              <a:t> </a:t>
            </a:r>
            <a:r>
              <a:rPr lang="en-US" sz="3200" dirty="0" err="1"/>
              <a:t>rotasi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kecepatan</a:t>
            </a:r>
            <a:r>
              <a:rPr lang="en-US" sz="3200" dirty="0"/>
              <a:t> </a:t>
            </a:r>
            <a:r>
              <a:rPr lang="en-US" sz="3200" dirty="0" err="1"/>
              <a:t>rotasi</a:t>
            </a:r>
            <a:r>
              <a:rPr lang="en-US" sz="3200" dirty="0"/>
              <a:t> </a:t>
            </a:r>
            <a:r>
              <a:rPr lang="en-US" sz="3200" dirty="0" err="1"/>
              <a:t>menentukan</a:t>
            </a:r>
            <a:r>
              <a:rPr lang="en-US" sz="3200" dirty="0"/>
              <a:t> </a:t>
            </a:r>
            <a:r>
              <a:rPr lang="en-US" sz="3200" dirty="0" err="1"/>
              <a:t>arah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kecepatan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gerakan</a:t>
            </a:r>
            <a:r>
              <a:rPr lang="en-US" sz="3200" dirty="0"/>
              <a:t> </a:t>
            </a:r>
            <a:r>
              <a:rPr lang="en-US" sz="3200" dirty="0" err="1"/>
              <a:t>kursor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layar</a:t>
            </a:r>
            <a:endParaRPr lang="en-US" sz="3200" dirty="0"/>
          </a:p>
          <a:p>
            <a:pPr algn="just">
              <a:lnSpc>
                <a:spcPct val="80000"/>
              </a:lnSpc>
            </a:pPr>
            <a:r>
              <a:rPr lang="en-US" sz="3200" dirty="0" err="1"/>
              <a:t>Sifat</a:t>
            </a:r>
            <a:r>
              <a:rPr lang="en-US" sz="3200" dirty="0"/>
              <a:t> trackball:</a:t>
            </a:r>
          </a:p>
          <a:p>
            <a:pPr lvl="1" algn="just">
              <a:lnSpc>
                <a:spcPct val="80000"/>
              </a:lnSpc>
            </a:pPr>
            <a:r>
              <a:rPr lang="en-US" sz="2800" dirty="0" err="1"/>
              <a:t>Mudah</a:t>
            </a:r>
            <a:r>
              <a:rPr lang="en-US" sz="2800" dirty="0"/>
              <a:t> </a:t>
            </a:r>
            <a:r>
              <a:rPr lang="en-US" sz="2800" dirty="0" err="1"/>
              <a:t>dipelajari</a:t>
            </a:r>
            <a:endParaRPr lang="en-US" sz="2800" dirty="0"/>
          </a:p>
          <a:p>
            <a:pPr lvl="1" algn="just">
              <a:lnSpc>
                <a:spcPct val="80000"/>
              </a:lnSpc>
            </a:pPr>
            <a:r>
              <a:rPr lang="en-US" sz="2800" dirty="0" err="1"/>
              <a:t>Membutuhkan</a:t>
            </a:r>
            <a:r>
              <a:rPr lang="en-US" sz="2800" dirty="0"/>
              <a:t> </a:t>
            </a:r>
            <a:r>
              <a:rPr lang="en-US" sz="2800" dirty="0" err="1"/>
              <a:t>sedikit</a:t>
            </a:r>
            <a:r>
              <a:rPr lang="en-US" sz="2800" dirty="0"/>
              <a:t> </a:t>
            </a:r>
            <a:r>
              <a:rPr lang="en-US" sz="2800" dirty="0" err="1"/>
              <a:t>ruangan</a:t>
            </a:r>
            <a:r>
              <a:rPr lang="en-US" sz="2800" dirty="0"/>
              <a:t> (</a:t>
            </a:r>
            <a:r>
              <a:rPr lang="en-US" sz="2800" dirty="0" err="1"/>
              <a:t>seperti</a:t>
            </a:r>
            <a:r>
              <a:rPr lang="en-US" sz="2800" dirty="0"/>
              <a:t> joystick)</a:t>
            </a:r>
          </a:p>
          <a:p>
            <a:pPr lvl="1" algn="just">
              <a:lnSpc>
                <a:spcPct val="80000"/>
              </a:lnSpc>
            </a:pPr>
            <a:r>
              <a:rPr lang="en-US" sz="2800" dirty="0" err="1"/>
              <a:t>Dilaporkan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peneliti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trackball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salah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piranti</a:t>
            </a:r>
            <a:r>
              <a:rPr lang="en-US" sz="2800" dirty="0"/>
              <a:t> </a:t>
            </a:r>
            <a:r>
              <a:rPr lang="en-US" sz="2800" dirty="0" err="1"/>
              <a:t>penuding</a:t>
            </a:r>
            <a:r>
              <a:rPr lang="en-US" sz="2800" dirty="0"/>
              <a:t> yang </a:t>
            </a:r>
            <a:r>
              <a:rPr lang="en-US" sz="2800" dirty="0" err="1"/>
              <a:t>terefisin</a:t>
            </a:r>
            <a:r>
              <a:rPr lang="en-US" sz="2800" dirty="0"/>
              <a:t> (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hal</a:t>
            </a:r>
            <a:r>
              <a:rPr lang="en-US" sz="2800" dirty="0"/>
              <a:t> </a:t>
            </a:r>
            <a:r>
              <a:rPr lang="en-US" sz="2800" dirty="0" err="1"/>
              <a:t>ketepatan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kecepatan</a:t>
            </a:r>
            <a:r>
              <a:rPr lang="en-US" sz="2800" dirty="0"/>
              <a:t>)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1600000">
            <a:off x="6858000" y="304800"/>
            <a:ext cx="1752600" cy="137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43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Piranti Input: Light Pens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3200" dirty="0" err="1"/>
              <a:t>Merupakan</a:t>
            </a:r>
            <a:r>
              <a:rPr lang="en-US" sz="3200" dirty="0"/>
              <a:t> </a:t>
            </a:r>
            <a:r>
              <a:rPr lang="en-US" sz="3200" dirty="0" err="1"/>
              <a:t>pena</a:t>
            </a:r>
            <a:r>
              <a:rPr lang="en-US" sz="3200" dirty="0"/>
              <a:t> yang </a:t>
            </a:r>
            <a:r>
              <a:rPr lang="en-US" sz="3200" dirty="0" err="1"/>
              <a:t>membangkitkan</a:t>
            </a:r>
            <a:r>
              <a:rPr lang="en-US" sz="3200" dirty="0"/>
              <a:t> </a:t>
            </a:r>
            <a:r>
              <a:rPr lang="en-US" sz="3200" dirty="0" err="1"/>
              <a:t>informasi</a:t>
            </a:r>
            <a:r>
              <a:rPr lang="en-US" sz="3200" dirty="0"/>
              <a:t> </a:t>
            </a:r>
            <a:r>
              <a:rPr lang="en-US" sz="3200" dirty="0" err="1"/>
              <a:t>ketika</a:t>
            </a:r>
            <a:r>
              <a:rPr lang="en-US" sz="3200" dirty="0"/>
              <a:t> </a:t>
            </a:r>
            <a:r>
              <a:rPr lang="en-US" sz="3200" dirty="0" err="1"/>
              <a:t>ditudingkan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layar</a:t>
            </a:r>
            <a:r>
              <a:rPr lang="en-US" sz="3200" dirty="0"/>
              <a:t>. </a:t>
            </a:r>
            <a:r>
              <a:rPr lang="en-US" sz="3200" dirty="0" err="1"/>
              <a:t>Ketika</a:t>
            </a:r>
            <a:r>
              <a:rPr lang="en-US" sz="3200" dirty="0"/>
              <a:t> light pen </a:t>
            </a:r>
            <a:r>
              <a:rPr lang="en-US" sz="3200" dirty="0" err="1"/>
              <a:t>ditudingkan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tampilan</a:t>
            </a:r>
            <a:r>
              <a:rPr lang="en-US" sz="3200" dirty="0"/>
              <a:t> CRT, </a:t>
            </a:r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lensa</a:t>
            </a:r>
            <a:r>
              <a:rPr lang="en-US" sz="3200" dirty="0"/>
              <a:t> </a:t>
            </a:r>
            <a:r>
              <a:rPr lang="en-US" sz="3200" dirty="0" err="1"/>
              <a:t>memfokuskan</a:t>
            </a:r>
            <a:r>
              <a:rPr lang="en-US" sz="3200" dirty="0"/>
              <a:t> </a:t>
            </a:r>
            <a:r>
              <a:rPr lang="en-US" sz="3200" dirty="0" err="1"/>
              <a:t>setiap</a:t>
            </a:r>
            <a:r>
              <a:rPr lang="en-US" sz="3200" dirty="0"/>
              <a:t> </a:t>
            </a:r>
            <a:r>
              <a:rPr lang="en-US" sz="3200" dirty="0" err="1"/>
              <a:t>cahaya</a:t>
            </a:r>
            <a:r>
              <a:rPr lang="en-US" sz="3200" dirty="0"/>
              <a:t> yang </a:t>
            </a:r>
            <a:r>
              <a:rPr lang="en-US" sz="3200" dirty="0" err="1"/>
              <a:t>dipancarkan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layar</a:t>
            </a:r>
            <a:r>
              <a:rPr lang="en-US" sz="3200" dirty="0"/>
              <a:t> </a:t>
            </a:r>
            <a:r>
              <a:rPr lang="en-US" sz="3200" dirty="0" err="1"/>
              <a:t>menuju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detektor</a:t>
            </a:r>
            <a:r>
              <a:rPr lang="en-US" sz="3200" dirty="0"/>
              <a:t> </a:t>
            </a:r>
            <a:r>
              <a:rPr lang="en-US" sz="3200" dirty="0" err="1"/>
              <a:t>cahaya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photocell</a:t>
            </a:r>
          </a:p>
          <a:p>
            <a:pPr algn="just">
              <a:lnSpc>
                <a:spcPct val="90000"/>
              </a:lnSpc>
            </a:pPr>
            <a:r>
              <a:rPr lang="en-US" sz="3200" dirty="0" err="1"/>
              <a:t>Ketika</a:t>
            </a:r>
            <a:r>
              <a:rPr lang="en-US" sz="3200" dirty="0"/>
              <a:t> </a:t>
            </a:r>
            <a:r>
              <a:rPr lang="en-US" sz="3200" dirty="0" err="1"/>
              <a:t>pancaran</a:t>
            </a:r>
            <a:r>
              <a:rPr lang="en-US" sz="3200" dirty="0"/>
              <a:t> </a:t>
            </a:r>
            <a:r>
              <a:rPr lang="en-US" sz="3200" dirty="0" err="1"/>
              <a:t>elektron</a:t>
            </a:r>
            <a:r>
              <a:rPr lang="en-US" sz="3200" dirty="0"/>
              <a:t> di </a:t>
            </a:r>
            <a:r>
              <a:rPr lang="en-US" sz="3200" dirty="0" err="1"/>
              <a:t>dalam</a:t>
            </a:r>
            <a:r>
              <a:rPr lang="en-US" sz="3200" dirty="0"/>
              <a:t> CRT </a:t>
            </a:r>
            <a:r>
              <a:rPr lang="en-US" sz="3200" dirty="0" err="1"/>
              <a:t>menyegarkan</a:t>
            </a:r>
            <a:r>
              <a:rPr lang="en-US" sz="3200" dirty="0"/>
              <a:t> </a:t>
            </a:r>
            <a:r>
              <a:rPr lang="en-US" sz="3200" dirty="0" err="1"/>
              <a:t>fosfor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titik</a:t>
            </a:r>
            <a:r>
              <a:rPr lang="en-US" sz="3200" dirty="0"/>
              <a:t> </a:t>
            </a:r>
            <a:r>
              <a:rPr lang="en-US" sz="3200" dirty="0" err="1"/>
              <a:t>dimana</a:t>
            </a:r>
            <a:r>
              <a:rPr lang="en-US" sz="3200" dirty="0"/>
              <a:t> light pen </a:t>
            </a:r>
            <a:r>
              <a:rPr lang="en-US" sz="3200" dirty="0" err="1"/>
              <a:t>sedang</a:t>
            </a:r>
            <a:r>
              <a:rPr lang="en-US" sz="3200" dirty="0"/>
              <a:t> </a:t>
            </a:r>
            <a:r>
              <a:rPr lang="en-US" sz="3200" dirty="0" err="1"/>
              <a:t>menuding</a:t>
            </a:r>
            <a:r>
              <a:rPr lang="en-US" sz="3200" dirty="0"/>
              <a:t>, </a:t>
            </a:r>
            <a:r>
              <a:rPr lang="en-US" sz="3200" dirty="0" err="1"/>
              <a:t>pertambahan</a:t>
            </a:r>
            <a:r>
              <a:rPr lang="en-US" sz="3200" dirty="0"/>
              <a:t> </a:t>
            </a:r>
            <a:r>
              <a:rPr lang="en-US" sz="3200" dirty="0" err="1"/>
              <a:t>kecerahan</a:t>
            </a:r>
            <a:r>
              <a:rPr lang="en-US" sz="3200" dirty="0"/>
              <a:t> </a:t>
            </a:r>
            <a:r>
              <a:rPr lang="en-US" sz="3200" dirty="0" err="1"/>
              <a:t>menyebabkan</a:t>
            </a:r>
            <a:r>
              <a:rPr lang="en-US" sz="3200" dirty="0"/>
              <a:t> </a:t>
            </a:r>
            <a:r>
              <a:rPr lang="en-US" sz="3200" dirty="0" err="1"/>
              <a:t>suatu</a:t>
            </a:r>
            <a:r>
              <a:rPr lang="en-US" sz="3200" dirty="0"/>
              <a:t> signal </a:t>
            </a:r>
            <a:r>
              <a:rPr lang="en-US" sz="3200" dirty="0" err="1"/>
              <a:t>listrik</a:t>
            </a:r>
            <a:r>
              <a:rPr lang="en-US" sz="3200" dirty="0"/>
              <a:t> </a:t>
            </a:r>
            <a:r>
              <a:rPr lang="en-US" sz="3200" dirty="0" err="1"/>
              <a:t>dikirimkan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dirty="0" err="1"/>
              <a:t>komputer</a:t>
            </a:r>
            <a:endParaRPr lang="en-US" sz="3200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lum bright="-24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447" y="455874"/>
            <a:ext cx="29241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17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Piranti Input: Touch Screen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digolongkan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panel </a:t>
            </a:r>
            <a:r>
              <a:rPr lang="en-US" sz="2400" dirty="0" err="1"/>
              <a:t>sensitif</a:t>
            </a:r>
            <a:r>
              <a:rPr lang="en-US" sz="2400" dirty="0"/>
              <a:t> </a:t>
            </a:r>
            <a:r>
              <a:rPr lang="en-US" sz="2400" dirty="0" err="1"/>
              <a:t>sentuhan</a:t>
            </a:r>
            <a:endParaRPr lang="en-US" sz="2400" dirty="0"/>
          </a:p>
          <a:p>
            <a:pPr algn="just">
              <a:lnSpc>
                <a:spcPct val="80000"/>
              </a:lnSpc>
            </a:pPr>
            <a:r>
              <a:rPr lang="en-US" sz="2400" dirty="0"/>
              <a:t>Cara </a:t>
            </a:r>
            <a:r>
              <a:rPr lang="en-US" sz="2400" dirty="0" err="1"/>
              <a:t>kerjanya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mengintrupsi</a:t>
            </a:r>
            <a:r>
              <a:rPr lang="en-US" sz="2400" dirty="0"/>
              <a:t> </a:t>
            </a:r>
            <a:r>
              <a:rPr lang="en-US" sz="2400" dirty="0" err="1"/>
              <a:t>matriks</a:t>
            </a:r>
            <a:r>
              <a:rPr lang="en-US" sz="2400" dirty="0"/>
              <a:t> </a:t>
            </a:r>
            <a:r>
              <a:rPr lang="en-US" sz="2400" dirty="0" err="1"/>
              <a:t>berkas</a:t>
            </a:r>
            <a:r>
              <a:rPr lang="en-US" sz="2400" dirty="0"/>
              <a:t> </a:t>
            </a:r>
            <a:r>
              <a:rPr lang="en-US" sz="2400" dirty="0" err="1"/>
              <a:t>cahaya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mendeteksi</a:t>
            </a:r>
            <a:r>
              <a:rPr lang="en-US" sz="2400" dirty="0"/>
              <a:t> </a:t>
            </a:r>
            <a:r>
              <a:rPr lang="en-US" sz="2400" dirty="0" err="1"/>
              <a:t>adanya</a:t>
            </a:r>
            <a:r>
              <a:rPr lang="en-US" sz="2400" dirty="0"/>
              <a:t> </a:t>
            </a:r>
            <a:r>
              <a:rPr lang="en-US" sz="2400" dirty="0" err="1"/>
              <a:t>perubahan</a:t>
            </a:r>
            <a:r>
              <a:rPr lang="en-US" sz="2400" dirty="0"/>
              <a:t> </a:t>
            </a:r>
            <a:r>
              <a:rPr lang="en-US" sz="2400" dirty="0" err="1"/>
              <a:t>kapasitansi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bahkan</a:t>
            </a:r>
            <a:r>
              <a:rPr lang="en-US" sz="2400" dirty="0"/>
              <a:t> </a:t>
            </a:r>
            <a:r>
              <a:rPr lang="en-US" sz="2400" dirty="0" err="1"/>
              <a:t>pantulan</a:t>
            </a:r>
            <a:r>
              <a:rPr lang="en-US" sz="2400" dirty="0"/>
              <a:t> </a:t>
            </a:r>
            <a:r>
              <a:rPr lang="en-US" sz="2400" dirty="0" err="1"/>
              <a:t>ultrasonik</a:t>
            </a:r>
            <a:endParaRPr lang="en-US" sz="2400" dirty="0"/>
          </a:p>
          <a:p>
            <a:pPr algn="just">
              <a:lnSpc>
                <a:spcPct val="80000"/>
              </a:lnSpc>
            </a:pPr>
            <a:r>
              <a:rPr lang="en-US" sz="2400" dirty="0" err="1"/>
              <a:t>Sifat</a:t>
            </a:r>
            <a:r>
              <a:rPr lang="en-US" sz="2400" dirty="0"/>
              <a:t> touch screen: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 err="1"/>
              <a:t>Mengijinkan</a:t>
            </a:r>
            <a:r>
              <a:rPr lang="en-US" sz="2000" dirty="0"/>
              <a:t> </a:t>
            </a:r>
            <a:r>
              <a:rPr lang="en-US" sz="2000" dirty="0" err="1"/>
              <a:t>koordinasi</a:t>
            </a:r>
            <a:r>
              <a:rPr lang="en-US" sz="2000" dirty="0"/>
              <a:t> </a:t>
            </a:r>
            <a:r>
              <a:rPr lang="en-US" sz="2000" dirty="0" err="1"/>
              <a:t>mata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tangan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alamiah</a:t>
            </a:r>
            <a:endParaRPr lang="en-US" sz="2000" dirty="0"/>
          </a:p>
          <a:p>
            <a:pPr lvl="1" algn="just">
              <a:lnSpc>
                <a:spcPct val="80000"/>
              </a:lnSpc>
            </a:pPr>
            <a:r>
              <a:rPr lang="en-US" sz="2000" dirty="0" err="1"/>
              <a:t>Membutuhkan</a:t>
            </a:r>
            <a:r>
              <a:rPr lang="en-US" sz="2000" dirty="0"/>
              <a:t> </a:t>
            </a:r>
            <a:r>
              <a:rPr lang="en-US" sz="2000" dirty="0" err="1"/>
              <a:t>sedikit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tanpa</a:t>
            </a:r>
            <a:r>
              <a:rPr lang="en-US" sz="2000" dirty="0"/>
              <a:t> </a:t>
            </a:r>
            <a:r>
              <a:rPr lang="en-US" sz="2000" dirty="0" err="1"/>
              <a:t>tambahan</a:t>
            </a:r>
            <a:r>
              <a:rPr lang="en-US" sz="2000" dirty="0"/>
              <a:t> </a:t>
            </a:r>
            <a:r>
              <a:rPr lang="en-US" sz="2000" dirty="0" err="1"/>
              <a:t>ruang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endParaRPr lang="en-US" sz="2000" dirty="0"/>
          </a:p>
          <a:p>
            <a:pPr lvl="1" algn="just">
              <a:lnSpc>
                <a:spcPct val="80000"/>
              </a:lnSpc>
            </a:pP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menyebabkan</a:t>
            </a:r>
            <a:r>
              <a:rPr lang="en-US" sz="2000" dirty="0"/>
              <a:t> </a:t>
            </a:r>
            <a:r>
              <a:rPr lang="en-US" sz="2000" dirty="0" err="1"/>
              <a:t>kelelahan</a:t>
            </a:r>
            <a:r>
              <a:rPr lang="en-US" sz="2000" dirty="0"/>
              <a:t> </a:t>
            </a:r>
            <a:r>
              <a:rPr lang="en-US" sz="2000" dirty="0" err="1"/>
              <a:t>lengan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beban</a:t>
            </a:r>
            <a:r>
              <a:rPr lang="en-US" sz="2000" dirty="0"/>
              <a:t> </a:t>
            </a:r>
            <a:r>
              <a:rPr lang="en-US" sz="2000" dirty="0" err="1"/>
              <a:t>pemakaian</a:t>
            </a:r>
            <a:r>
              <a:rPr lang="en-US" sz="2000" dirty="0"/>
              <a:t> yang </a:t>
            </a:r>
            <a:r>
              <a:rPr lang="en-US" sz="2000" dirty="0" err="1"/>
              <a:t>ekstensif</a:t>
            </a:r>
            <a:endParaRPr lang="en-US" sz="2000" dirty="0"/>
          </a:p>
          <a:p>
            <a:pPr lvl="1" algn="just">
              <a:lnSpc>
                <a:spcPct val="80000"/>
              </a:lnSpc>
            </a:pP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mengaburkan</a:t>
            </a:r>
            <a:r>
              <a:rPr lang="en-US" sz="2000" dirty="0"/>
              <a:t> </a:t>
            </a:r>
            <a:r>
              <a:rPr lang="en-US" sz="2000" dirty="0" err="1"/>
              <a:t>layar</a:t>
            </a:r>
            <a:endParaRPr lang="en-US" sz="2000" dirty="0"/>
          </a:p>
          <a:p>
            <a:pPr lvl="1" algn="just">
              <a:lnSpc>
                <a:spcPct val="80000"/>
              </a:lnSpc>
            </a:pPr>
            <a:r>
              <a:rPr lang="en-US" sz="2000" dirty="0" err="1"/>
              <a:t>Cocok</a:t>
            </a:r>
            <a:r>
              <a:rPr lang="en-US" sz="2000" dirty="0"/>
              <a:t> </a:t>
            </a:r>
            <a:r>
              <a:rPr lang="en-US" sz="2000" dirty="0" err="1"/>
              <a:t>ditempatkan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lingkungan</a:t>
            </a:r>
            <a:r>
              <a:rPr lang="en-US" sz="2000" dirty="0"/>
              <a:t>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ramah</a:t>
            </a:r>
            <a:r>
              <a:rPr lang="en-US" sz="2000" dirty="0"/>
              <a:t>, </a:t>
            </a:r>
            <a:r>
              <a:rPr lang="en-US" sz="2000" dirty="0" err="1"/>
              <a:t>mis</a:t>
            </a:r>
            <a:r>
              <a:rPr lang="en-US" sz="2000" dirty="0"/>
              <a:t>: </a:t>
            </a:r>
            <a:r>
              <a:rPr lang="en-US" sz="2000" dirty="0" err="1"/>
              <a:t>mesin</a:t>
            </a:r>
            <a:r>
              <a:rPr lang="en-US" sz="2000" dirty="0"/>
              <a:t> </a:t>
            </a:r>
            <a:r>
              <a:rPr lang="en-US" sz="2000" dirty="0" err="1"/>
              <a:t>pabrik</a:t>
            </a:r>
            <a:r>
              <a:rPr lang="en-US" sz="2000" dirty="0"/>
              <a:t>, </a:t>
            </a:r>
            <a:r>
              <a:rPr lang="en-US" sz="2000" dirty="0" err="1"/>
              <a:t>kabin</a:t>
            </a:r>
            <a:r>
              <a:rPr lang="en-US" sz="2000" dirty="0"/>
              <a:t> </a:t>
            </a:r>
            <a:r>
              <a:rPr lang="en-US" sz="2000" dirty="0" err="1"/>
              <a:t>pesawat</a:t>
            </a:r>
            <a:r>
              <a:rPr lang="en-US" sz="2000" dirty="0"/>
              <a:t>, </a:t>
            </a:r>
            <a:r>
              <a:rPr lang="en-US" sz="2000" dirty="0" err="1"/>
              <a:t>dll</a:t>
            </a:r>
            <a:endParaRPr lang="en-US" sz="2000" dirty="0"/>
          </a:p>
          <a:p>
            <a:pPr lvl="1" algn="just">
              <a:lnSpc>
                <a:spcPct val="80000"/>
              </a:lnSpc>
            </a:pPr>
            <a:r>
              <a:rPr lang="en-US" sz="2000" dirty="0" err="1"/>
              <a:t>Jari</a:t>
            </a:r>
            <a:r>
              <a:rPr lang="en-US" sz="2000" dirty="0"/>
              <a:t> </a:t>
            </a:r>
            <a:r>
              <a:rPr lang="en-US" sz="2000" dirty="0" err="1"/>
              <a:t>tangan</a:t>
            </a:r>
            <a:r>
              <a:rPr lang="en-US" sz="2000" dirty="0"/>
              <a:t> </a:t>
            </a:r>
            <a:r>
              <a:rPr lang="en-US" sz="2000" dirty="0" err="1"/>
              <a:t>bukan</a:t>
            </a:r>
            <a:r>
              <a:rPr lang="en-US" sz="2000" dirty="0"/>
              <a:t> </a:t>
            </a:r>
            <a:r>
              <a:rPr lang="en-US" sz="2000" dirty="0" err="1"/>
              <a:t>alat</a:t>
            </a:r>
            <a:r>
              <a:rPr lang="en-US" sz="2000" dirty="0"/>
              <a:t> </a:t>
            </a:r>
            <a:r>
              <a:rPr lang="en-US" sz="2000" dirty="0" err="1"/>
              <a:t>penuding</a:t>
            </a:r>
            <a:r>
              <a:rPr lang="en-US" sz="2000" dirty="0"/>
              <a:t> yang </a:t>
            </a:r>
            <a:r>
              <a:rPr lang="en-US" sz="2000" dirty="0" err="1"/>
              <a:t>presisi</a:t>
            </a:r>
            <a:r>
              <a:rPr lang="en-US" sz="2000" dirty="0"/>
              <a:t>, </a:t>
            </a:r>
            <a:r>
              <a:rPr lang="en-US" sz="2000" dirty="0" err="1"/>
              <a:t>terutama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menuding</a:t>
            </a:r>
            <a:r>
              <a:rPr lang="en-US" sz="2000" dirty="0"/>
              <a:t> </a:t>
            </a:r>
            <a:r>
              <a:rPr lang="en-US" sz="2000" dirty="0" err="1"/>
              <a:t>bagian-bagian</a:t>
            </a:r>
            <a:r>
              <a:rPr lang="en-US" sz="2000" dirty="0"/>
              <a:t> </a:t>
            </a:r>
            <a:r>
              <a:rPr lang="en-US" sz="2000" dirty="0" err="1"/>
              <a:t>daerah</a:t>
            </a:r>
            <a:r>
              <a:rPr lang="en-US" sz="2000" dirty="0"/>
              <a:t> yang </a:t>
            </a:r>
            <a:r>
              <a:rPr lang="en-US" sz="2000" dirty="0" err="1"/>
              <a:t>kecil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738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5399</TotalTime>
  <Words>6202</Words>
  <Application>Microsoft Office PowerPoint</Application>
  <PresentationFormat>On-screen Show (4:3)</PresentationFormat>
  <Paragraphs>682</Paragraphs>
  <Slides>120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31" baseType="lpstr">
      <vt:lpstr>ＭＳ Ｐゴシック</vt:lpstr>
      <vt:lpstr>Adobe Heiti Std R</vt:lpstr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Office Theme</vt:lpstr>
      <vt:lpstr>Bitmap Image</vt:lpstr>
      <vt:lpstr>INTERAKSI MANUSIA DAN KOMPUTER 04. Piranti Interaktif</vt:lpstr>
      <vt:lpstr>Pokok Bahasan</vt:lpstr>
      <vt:lpstr>01. Pendahuluan</vt:lpstr>
      <vt:lpstr>3) Ragam Dialog</vt:lpstr>
      <vt:lpstr>Dialog Manusia - Komputer </vt:lpstr>
      <vt:lpstr>Ragam Dialog</vt:lpstr>
      <vt:lpstr>Tujuan Ragam Dialog</vt:lpstr>
      <vt:lpstr>KARAKTERISTIK RAGAM DIALOG</vt:lpstr>
      <vt:lpstr>Pegang Teguh Konsistensi</vt:lpstr>
      <vt:lpstr>Sediakan Short Cut Bagi Pengguna Aktif</vt:lpstr>
      <vt:lpstr>Sediakan Feedback yang Informatif</vt:lpstr>
      <vt:lpstr>Sediakan Error Handling Mudah</vt:lpstr>
      <vt:lpstr>Ijinkan Pembatalan Aksi</vt:lpstr>
      <vt:lpstr>Sediakan Fasilitas Bantuan (Help)</vt:lpstr>
      <vt:lpstr>Kurangi Muatan Short-Term Memory</vt:lpstr>
      <vt:lpstr>Sifat-sifat Ragam Dialog (Contd 1)</vt:lpstr>
      <vt:lpstr>Sifat-sifat Ragam Dialog (Contd 2)</vt:lpstr>
      <vt:lpstr>Sifat-sifat Ragam Dialog (Contd 3)</vt:lpstr>
      <vt:lpstr>JENIS RAGAM DIALOG</vt:lpstr>
      <vt:lpstr>Dialog Berbabis Perintah Tungal (COMMAND LANGUAGE)</vt:lpstr>
      <vt:lpstr>Jenis (style) penulisan Command language </vt:lpstr>
      <vt:lpstr>Keuntungan dan kerugian Command-line</vt:lpstr>
      <vt:lpstr>Command Language Guidelines (Shneidermann, p. 176)</vt:lpstr>
      <vt:lpstr>DIALOG BERBASIS BAHASA PEMOGRAMAN (Programming Language Dialogue)</vt:lpstr>
      <vt:lpstr>ANTARMUKA BERBASIS ALAMI Natural Language Interface</vt:lpstr>
      <vt:lpstr>Contohnya </vt:lpstr>
      <vt:lpstr>Keuntungan dan kerugian Natural language</vt:lpstr>
      <vt:lpstr>SISTEM MENU DIALOG</vt:lpstr>
      <vt:lpstr>Contohnya </vt:lpstr>
      <vt:lpstr>Contoh Sistem Menu Datar</vt:lpstr>
      <vt:lpstr>Contoh Sistem Menu Tarik</vt:lpstr>
      <vt:lpstr>Keuntungan dan kerugian menu</vt:lpstr>
      <vt:lpstr>SISTEM MENU DIALOG</vt:lpstr>
      <vt:lpstr>Dialog Berbasis Pengisian Borang (FORM-FILLIN)</vt:lpstr>
      <vt:lpstr>Contoh Form-fillin </vt:lpstr>
      <vt:lpstr>Keuntungan dan kerugian Form-fillin</vt:lpstr>
      <vt:lpstr>Form Fillin Design Guidelines (Shneiderman, pp. 133-135)</vt:lpstr>
      <vt:lpstr>Antarmuka Berbasis Ikon</vt:lpstr>
      <vt:lpstr>Sistem Penjedelaan (Windowing System)</vt:lpstr>
      <vt:lpstr>Fungsi Dialog Berbasis Jendela</vt:lpstr>
      <vt:lpstr>Jenis-jenis Windowing System : </vt:lpstr>
      <vt:lpstr>Jendela TTY (TeleTYpe/TeleTYpewriter) </vt:lpstr>
      <vt:lpstr>Time-Multiplexed Windows</vt:lpstr>
      <vt:lpstr>Space-Multiplexed Windows</vt:lpstr>
      <vt:lpstr>Space-Multiplexed Windows</vt:lpstr>
      <vt:lpstr>Jendela Non Homogen</vt:lpstr>
      <vt:lpstr>Direct Manipulation</vt:lpstr>
      <vt:lpstr>Keuntungan Dan Kerugian Direct Manipulation</vt:lpstr>
      <vt:lpstr>Contoh Manipulasi Langsung</vt:lpstr>
      <vt:lpstr>Antarmuka Berbasis Grafis</vt:lpstr>
      <vt:lpstr>Antarmuka Berbasis Grafis</vt:lpstr>
      <vt:lpstr>Aturan utama untuk mendesain dialog (1)</vt:lpstr>
      <vt:lpstr>Aturan utama untuk mendesain dialog (2)</vt:lpstr>
      <vt:lpstr>Aturan utama untuk mendesain dialog (3)</vt:lpstr>
      <vt:lpstr>Aturan utama untuk mendesain dialog (4)</vt:lpstr>
      <vt:lpstr>Aturan utama untuk mendesain dialog (5)</vt:lpstr>
      <vt:lpstr>Aturan utama untuk mendesain dialog (6)</vt:lpstr>
      <vt:lpstr>4) Perancangan Tampilan</vt:lpstr>
      <vt:lpstr>Perancangan Tampilan</vt:lpstr>
      <vt:lpstr>Cara Pendekatan</vt:lpstr>
      <vt:lpstr>Cara Pendekatan</vt:lpstr>
      <vt:lpstr>Special Purpose Software</vt:lpstr>
      <vt:lpstr>General Purpose Software</vt:lpstr>
      <vt:lpstr>Komponen Antarmuka Pengguna</vt:lpstr>
      <vt:lpstr>Urutan Perancangan</vt:lpstr>
      <vt:lpstr>Penanganan Kesalahan</vt:lpstr>
      <vt:lpstr>Perancangan Tampilan Berbasis Teks</vt:lpstr>
      <vt:lpstr>Perancangan Tampilan Berbasis Grafis</vt:lpstr>
      <vt:lpstr>Piranti Bantu Sederhana </vt:lpstr>
      <vt:lpstr>LKT (lembar kerja tampilan) terdiri dari : </vt:lpstr>
      <vt:lpstr>Contoh Pembuatan Lembar Kerja Tampilan </vt:lpstr>
      <vt:lpstr>Jaring Semantik Tampilan </vt:lpstr>
      <vt:lpstr>Pemrogramn Antarmuka Jenis-jenis pemrograman </vt:lpstr>
      <vt:lpstr>Pemrograman Konvensional</vt:lpstr>
      <vt:lpstr>Sifat &amp; Bahasa pemrograman terstruktur</vt:lpstr>
      <vt:lpstr>OOP (Object-Oriented Programming)</vt:lpstr>
      <vt:lpstr>Bahasa pemrograman yang mendukung OOP antara lain:</vt:lpstr>
      <vt:lpstr>Perbedaan oop &amp; Konvensional</vt:lpstr>
      <vt:lpstr>Pemrograman Visual </vt:lpstr>
      <vt:lpstr>Pemrograman berbasis event (Event-based Programming) </vt:lpstr>
      <vt:lpstr>Event terjadi karena </vt:lpstr>
      <vt:lpstr>Mekanisme pemrograman berbasis event </vt:lpstr>
      <vt:lpstr>Konsep Client/Server </vt:lpstr>
      <vt:lpstr>Konsep Client/Server </vt:lpstr>
      <vt:lpstr>Piranti Interaktif</vt:lpstr>
      <vt:lpstr>COMPUTER</vt:lpstr>
      <vt:lpstr>INPUT OUTPUT COMPUTER</vt:lpstr>
      <vt:lpstr>MEMORY COMPUTER</vt:lpstr>
      <vt:lpstr>PROCESS COMPUTER</vt:lpstr>
      <vt:lpstr>Sistem Komputer Yang Umum </vt:lpstr>
      <vt:lpstr>Piranti Input/Output</vt:lpstr>
      <vt:lpstr>Piranti Input - Keyboard</vt:lpstr>
      <vt:lpstr>Piranti Input – Keyboard (2)</vt:lpstr>
      <vt:lpstr>Piranti Input: Mouse</vt:lpstr>
      <vt:lpstr>Piranti Input: Joystick</vt:lpstr>
      <vt:lpstr>Piranti Input: Accupoint</vt:lpstr>
      <vt:lpstr>Piranti Input: Trackball</vt:lpstr>
      <vt:lpstr>Piranti Input: Light Pens</vt:lpstr>
      <vt:lpstr>Piranti Input: Touch Screen</vt:lpstr>
      <vt:lpstr>Pemilihan Piranti  (cocok dengan pekerjaan)</vt:lpstr>
      <vt:lpstr>Pemilihan Piranti (cocok dengan user)</vt:lpstr>
      <vt:lpstr>Panduan Memilih Piranti</vt:lpstr>
      <vt:lpstr>Masukan Berbentuk Suara (Voice Input)</vt:lpstr>
      <vt:lpstr>Piranti Keluaran: Layar Tampilan (1)</vt:lpstr>
      <vt:lpstr>Piranti Keluaran: Layar Tampilan (2)</vt:lpstr>
      <vt:lpstr>Piranti Keluaran: Pedoman Warna</vt:lpstr>
      <vt:lpstr>4) Kontrak Perkuliahan</vt:lpstr>
      <vt:lpstr>Course Goals</vt:lpstr>
      <vt:lpstr>Learning Outcomes Diharapkan mahasiswa mampu:</vt:lpstr>
      <vt:lpstr>Metode Pengajaran</vt:lpstr>
      <vt:lpstr>Metode Penilaian IMK SI4A</vt:lpstr>
      <vt:lpstr>Metode Penilaian</vt:lpstr>
      <vt:lpstr>Tata Tertib Perkuliahan</vt:lpstr>
      <vt:lpstr>Tugas</vt:lpstr>
      <vt:lpstr>5) Kebutuhan Software</vt:lpstr>
      <vt:lpstr>Kebutuhan Software</vt:lpstr>
      <vt:lpstr>6) Contact</vt:lpstr>
      <vt:lpstr>Contact</vt:lpstr>
      <vt:lpstr>7) Referensi</vt:lpstr>
      <vt:lpstr>Referensi (1)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2648</cp:revision>
  <dcterms:created xsi:type="dcterms:W3CDTF">2016-09-02T03:38:50Z</dcterms:created>
  <dcterms:modified xsi:type="dcterms:W3CDTF">2019-03-12T08:05:41Z</dcterms:modified>
</cp:coreProperties>
</file>