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4"/>
  </p:notesMasterIdLst>
  <p:handoutMasterIdLst>
    <p:handoutMasterId r:id="rId175"/>
  </p:handoutMasterIdLst>
  <p:sldIdLst>
    <p:sldId id="256" r:id="rId2"/>
    <p:sldId id="407" r:id="rId3"/>
    <p:sldId id="427" r:id="rId4"/>
    <p:sldId id="770" r:id="rId5"/>
    <p:sldId id="773" r:id="rId6"/>
    <p:sldId id="814" r:id="rId7"/>
    <p:sldId id="774" r:id="rId8"/>
    <p:sldId id="788" r:id="rId9"/>
    <p:sldId id="815" r:id="rId10"/>
    <p:sldId id="789" r:id="rId11"/>
    <p:sldId id="790" r:id="rId12"/>
    <p:sldId id="791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0" r:id="rId21"/>
    <p:sldId id="775" r:id="rId22"/>
    <p:sldId id="776" r:id="rId23"/>
    <p:sldId id="777" r:id="rId24"/>
    <p:sldId id="778" r:id="rId25"/>
    <p:sldId id="827" r:id="rId26"/>
    <p:sldId id="779" r:id="rId27"/>
    <p:sldId id="780" r:id="rId28"/>
    <p:sldId id="828" r:id="rId29"/>
    <p:sldId id="829" r:id="rId30"/>
    <p:sldId id="781" r:id="rId31"/>
    <p:sldId id="782" r:id="rId32"/>
    <p:sldId id="783" r:id="rId33"/>
    <p:sldId id="784" r:id="rId34"/>
    <p:sldId id="772" r:id="rId35"/>
    <p:sldId id="785" r:id="rId36"/>
    <p:sldId id="816" r:id="rId37"/>
    <p:sldId id="817" r:id="rId38"/>
    <p:sldId id="818" r:id="rId39"/>
    <p:sldId id="819" r:id="rId40"/>
    <p:sldId id="820" r:id="rId41"/>
    <p:sldId id="821" r:id="rId42"/>
    <p:sldId id="822" r:id="rId43"/>
    <p:sldId id="823" r:id="rId44"/>
    <p:sldId id="824" r:id="rId45"/>
    <p:sldId id="825" r:id="rId46"/>
    <p:sldId id="826" r:id="rId47"/>
    <p:sldId id="856" r:id="rId48"/>
    <p:sldId id="787" r:id="rId49"/>
    <p:sldId id="884" r:id="rId50"/>
    <p:sldId id="885" r:id="rId51"/>
    <p:sldId id="886" r:id="rId52"/>
    <p:sldId id="887" r:id="rId53"/>
    <p:sldId id="801" r:id="rId54"/>
    <p:sldId id="802" r:id="rId55"/>
    <p:sldId id="803" r:id="rId56"/>
    <p:sldId id="888" r:id="rId57"/>
    <p:sldId id="804" r:id="rId58"/>
    <p:sldId id="857" r:id="rId59"/>
    <p:sldId id="858" r:id="rId60"/>
    <p:sldId id="859" r:id="rId61"/>
    <p:sldId id="876" r:id="rId62"/>
    <p:sldId id="877" r:id="rId63"/>
    <p:sldId id="878" r:id="rId64"/>
    <p:sldId id="860" r:id="rId65"/>
    <p:sldId id="879" r:id="rId66"/>
    <p:sldId id="880" r:id="rId67"/>
    <p:sldId id="881" r:id="rId68"/>
    <p:sldId id="882" r:id="rId69"/>
    <p:sldId id="883" r:id="rId70"/>
    <p:sldId id="861" r:id="rId71"/>
    <p:sldId id="862" r:id="rId72"/>
    <p:sldId id="863" r:id="rId73"/>
    <p:sldId id="864" r:id="rId74"/>
    <p:sldId id="865" r:id="rId75"/>
    <p:sldId id="868" r:id="rId76"/>
    <p:sldId id="869" r:id="rId77"/>
    <p:sldId id="875" r:id="rId78"/>
    <p:sldId id="870" r:id="rId79"/>
    <p:sldId id="871" r:id="rId80"/>
    <p:sldId id="872" r:id="rId81"/>
    <p:sldId id="867" r:id="rId82"/>
    <p:sldId id="830" r:id="rId83"/>
    <p:sldId id="831" r:id="rId84"/>
    <p:sldId id="832" r:id="rId85"/>
    <p:sldId id="833" r:id="rId86"/>
    <p:sldId id="834" r:id="rId87"/>
    <p:sldId id="835" r:id="rId88"/>
    <p:sldId id="836" r:id="rId89"/>
    <p:sldId id="837" r:id="rId90"/>
    <p:sldId id="838" r:id="rId91"/>
    <p:sldId id="839" r:id="rId92"/>
    <p:sldId id="840" r:id="rId93"/>
    <p:sldId id="841" r:id="rId94"/>
    <p:sldId id="842" r:id="rId95"/>
    <p:sldId id="843" r:id="rId96"/>
    <p:sldId id="844" r:id="rId97"/>
    <p:sldId id="845" r:id="rId98"/>
    <p:sldId id="846" r:id="rId99"/>
    <p:sldId id="847" r:id="rId100"/>
    <p:sldId id="848" r:id="rId101"/>
    <p:sldId id="849" r:id="rId102"/>
    <p:sldId id="850" r:id="rId103"/>
    <p:sldId id="851" r:id="rId104"/>
    <p:sldId id="852" r:id="rId105"/>
    <p:sldId id="853" r:id="rId106"/>
    <p:sldId id="854" r:id="rId107"/>
    <p:sldId id="855" r:id="rId108"/>
    <p:sldId id="889" r:id="rId109"/>
    <p:sldId id="890" r:id="rId110"/>
    <p:sldId id="891" r:id="rId111"/>
    <p:sldId id="892" r:id="rId112"/>
    <p:sldId id="893" r:id="rId113"/>
    <p:sldId id="894" r:id="rId114"/>
    <p:sldId id="895" r:id="rId115"/>
    <p:sldId id="896" r:id="rId116"/>
    <p:sldId id="897" r:id="rId117"/>
    <p:sldId id="898" r:id="rId118"/>
    <p:sldId id="899" r:id="rId119"/>
    <p:sldId id="900" r:id="rId120"/>
    <p:sldId id="901" r:id="rId121"/>
    <p:sldId id="902" r:id="rId122"/>
    <p:sldId id="903" r:id="rId123"/>
    <p:sldId id="904" r:id="rId124"/>
    <p:sldId id="905" r:id="rId125"/>
    <p:sldId id="906" r:id="rId126"/>
    <p:sldId id="907" r:id="rId127"/>
    <p:sldId id="908" r:id="rId128"/>
    <p:sldId id="909" r:id="rId129"/>
    <p:sldId id="910" r:id="rId130"/>
    <p:sldId id="911" r:id="rId131"/>
    <p:sldId id="912" r:id="rId132"/>
    <p:sldId id="913" r:id="rId133"/>
    <p:sldId id="914" r:id="rId134"/>
    <p:sldId id="915" r:id="rId135"/>
    <p:sldId id="916" r:id="rId136"/>
    <p:sldId id="917" r:id="rId137"/>
    <p:sldId id="918" r:id="rId138"/>
    <p:sldId id="919" r:id="rId139"/>
    <p:sldId id="920" r:id="rId140"/>
    <p:sldId id="921" r:id="rId141"/>
    <p:sldId id="922" r:id="rId142"/>
    <p:sldId id="923" r:id="rId143"/>
    <p:sldId id="924" r:id="rId144"/>
    <p:sldId id="925" r:id="rId145"/>
    <p:sldId id="926" r:id="rId146"/>
    <p:sldId id="927" r:id="rId147"/>
    <p:sldId id="928" r:id="rId148"/>
    <p:sldId id="929" r:id="rId149"/>
    <p:sldId id="930" r:id="rId150"/>
    <p:sldId id="931" r:id="rId151"/>
    <p:sldId id="932" r:id="rId152"/>
    <p:sldId id="933" r:id="rId153"/>
    <p:sldId id="934" r:id="rId154"/>
    <p:sldId id="935" r:id="rId155"/>
    <p:sldId id="936" r:id="rId156"/>
    <p:sldId id="937" r:id="rId157"/>
    <p:sldId id="938" r:id="rId158"/>
    <p:sldId id="939" r:id="rId159"/>
    <p:sldId id="498" r:id="rId160"/>
    <p:sldId id="519" r:id="rId161"/>
    <p:sldId id="520" r:id="rId162"/>
    <p:sldId id="521" r:id="rId163"/>
    <p:sldId id="510" r:id="rId164"/>
    <p:sldId id="562" r:id="rId165"/>
    <p:sldId id="563" r:id="rId166"/>
    <p:sldId id="512" r:id="rId167"/>
    <p:sldId id="507" r:id="rId168"/>
    <p:sldId id="499" r:id="rId169"/>
    <p:sldId id="503" r:id="rId170"/>
    <p:sldId id="504" r:id="rId171"/>
    <p:sldId id="505" r:id="rId172"/>
    <p:sldId id="411" r:id="rId1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6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handoutMaster" Target="handoutMasters/handoutMaster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Faktor Manusia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Perancangan Tampilan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Piranti Interaktif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solidFill>
          <a:srgbClr val="FFFF00"/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strike="sngStrike" dirty="0" smtClean="0">
              <a:latin typeface="Agency FB" panose="020B0503020202020204" pitchFamily="34" charset="0"/>
            </a:rPr>
            <a:t>Pengoperasian Mouse </a:t>
          </a:r>
          <a:r>
            <a:rPr lang="en-US" sz="2000" b="1" dirty="0" err="1" smtClean="0">
              <a:solidFill>
                <a:srgbClr val="FF0000"/>
              </a:solidFill>
            </a:rPr>
            <a:t>Evaluasi</a:t>
          </a:r>
          <a:r>
            <a:rPr lang="en-US" sz="2000" b="1" dirty="0" smtClean="0">
              <a:solidFill>
                <a:srgbClr val="FF0000"/>
              </a:solidFill>
            </a:rPr>
            <a:t> IMK</a:t>
          </a:r>
          <a:r>
            <a:rPr lang="id-ID" sz="2000" b="1" dirty="0" smtClean="0">
              <a:solidFill>
                <a:srgbClr val="FF0000"/>
              </a:solidFill>
            </a:rPr>
            <a:t> (Revisi)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Ragam Dialog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BGI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Aspek Ergonimi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 custLinFactNeighborX="-396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800" dirty="0" smtClean="0">
              <a:latin typeface="Agency FB" panose="020B0503020202020204" pitchFamily="34" charset="0"/>
            </a:rPr>
            <a:t>Sistem Window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i="0" dirty="0" smtClean="0">
              <a:latin typeface="Agency FB" panose="020B0503020202020204" pitchFamily="34" charset="0"/>
            </a:rPr>
            <a:t>Sistem Menu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Pembuatan Komponen Antarmuka Grafis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b="0" dirty="0" smtClean="0">
              <a:latin typeface="Agency FB" panose="020B0503020202020204" pitchFamily="34" charset="0"/>
            </a:rPr>
            <a:t>Editor Kursor Mouse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Faktor Manusia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Ragam Dialog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Tampilan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9498D6D7-D1DE-4880-A122-141F0CC4C4C8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Piranti Interaktif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D27F1C2B-8031-40D9-9358-BFC0F3063FA8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Aspek Ergonimi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AD907E54-1AAF-42A9-B5AD-B0BFC7405B10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BGI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6822E35-C193-43A7-8AA0-3E3F8B75E6AF}">
      <dsp:nvSpPr>
        <dsp:cNvPr id="0" name=""/>
        <dsp:cNvSpPr/>
      </dsp:nvSpPr>
      <dsp:spPr>
        <a:xfrm>
          <a:off x="0" y="4497954"/>
          <a:ext cx="4214401" cy="596882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strike="sngStrike" kern="1200" dirty="0" smtClean="0">
              <a:latin typeface="Agency FB" panose="020B0503020202020204" pitchFamily="34" charset="0"/>
            </a:rPr>
            <a:t>Pengoperasian Mouse </a:t>
          </a:r>
          <a:r>
            <a:rPr lang="en-US" sz="2000" b="1" kern="1200" dirty="0" err="1" smtClean="0">
              <a:solidFill>
                <a:srgbClr val="FF0000"/>
              </a:solidFill>
            </a:rPr>
            <a:t>Evaluasi</a:t>
          </a:r>
          <a:r>
            <a:rPr lang="en-US" sz="2000" b="1" kern="1200" dirty="0" smtClean="0">
              <a:solidFill>
                <a:srgbClr val="FF0000"/>
              </a:solidFill>
            </a:rPr>
            <a:t> IMK</a:t>
          </a:r>
          <a:r>
            <a:rPr lang="id-ID" sz="2000" b="1" kern="1200" dirty="0" smtClean="0">
              <a:solidFill>
                <a:srgbClr val="FF0000"/>
              </a:solidFill>
            </a:rPr>
            <a:t> (Revisi)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4527091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2219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Pembuatan Komponen Antarmuka Grafis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48829"/>
        <a:ext cx="4121181" cy="861586"/>
      </dsp:txXfrm>
    </dsp:sp>
    <dsp:sp modelId="{AADA161B-0E44-4493-B862-AA188302F13F}">
      <dsp:nvSpPr>
        <dsp:cNvPr id="0" name=""/>
        <dsp:cNvSpPr/>
      </dsp:nvSpPr>
      <dsp:spPr>
        <a:xfrm>
          <a:off x="0" y="969528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800" kern="1200" dirty="0" smtClean="0">
              <a:latin typeface="Agency FB" panose="020B0503020202020204" pitchFamily="34" charset="0"/>
            </a:rPr>
            <a:t>Sistem Window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1016138"/>
        <a:ext cx="4121181" cy="861586"/>
      </dsp:txXfrm>
    </dsp:sp>
    <dsp:sp modelId="{F4223B3F-7A5F-4B4B-BB64-825656D9084A}">
      <dsp:nvSpPr>
        <dsp:cNvPr id="0" name=""/>
        <dsp:cNvSpPr/>
      </dsp:nvSpPr>
      <dsp:spPr>
        <a:xfrm>
          <a:off x="0" y="1936836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i="0" kern="1200" dirty="0" smtClean="0">
              <a:latin typeface="Agency FB" panose="020B0503020202020204" pitchFamily="34" charset="0"/>
            </a:rPr>
            <a:t>Sistem Menu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1983446"/>
        <a:ext cx="4121181" cy="861586"/>
      </dsp:txXfrm>
    </dsp:sp>
    <dsp:sp modelId="{D6F8D2BE-5674-433E-876C-693D6B513985}">
      <dsp:nvSpPr>
        <dsp:cNvPr id="0" name=""/>
        <dsp:cNvSpPr/>
      </dsp:nvSpPr>
      <dsp:spPr>
        <a:xfrm>
          <a:off x="0" y="2904144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b="0" kern="1200" dirty="0" smtClean="0">
              <a:latin typeface="Agency FB" panose="020B0503020202020204" pitchFamily="34" charset="0"/>
            </a:rPr>
            <a:t>Editor Kursor Mouse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2950754"/>
        <a:ext cx="4121181" cy="861586"/>
      </dsp:txXfrm>
    </dsp:sp>
    <dsp:sp modelId="{BDCDCFE5-C63B-426B-8D16-4C2EF5169E39}">
      <dsp:nvSpPr>
        <dsp:cNvPr id="0" name=""/>
        <dsp:cNvSpPr/>
      </dsp:nvSpPr>
      <dsp:spPr>
        <a:xfrm>
          <a:off x="0" y="3871453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3918063"/>
        <a:ext cx="4121181" cy="861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1B5E52-23B0-4064-803D-46A1CAD6AE6D}" type="slidenum">
              <a:rPr lang="en-GB"/>
              <a:pPr/>
              <a:t>112</a:t>
            </a:fld>
            <a:r>
              <a:rPr lang="en-GB"/>
              <a:t> </a:t>
            </a:r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087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70ED85-1D69-42F5-874B-16DC74D331F7}" type="slidenum">
              <a:rPr lang="en-GB"/>
              <a:pPr/>
              <a:t>117</a:t>
            </a:fld>
            <a:r>
              <a:rPr lang="en-GB"/>
              <a:t> </a:t>
            </a:r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590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31516F-49AD-420C-8E99-15EB250E4A64}" type="slidenum">
              <a:rPr lang="en-GB"/>
              <a:pPr/>
              <a:t>118</a:t>
            </a:fld>
            <a:r>
              <a:rPr lang="en-GB"/>
              <a:t> </a:t>
            </a:r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085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E4E0CF-EE4F-402A-A592-B5EA2085B54F}" type="slidenum">
              <a:rPr lang="en-GB"/>
              <a:pPr/>
              <a:t>121</a:t>
            </a:fld>
            <a:r>
              <a:rPr lang="en-GB"/>
              <a:t> </a:t>
            </a:r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1438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94867D-62E3-4279-8721-59EA458DAE8A}" type="slidenum">
              <a:rPr lang="en-GB"/>
              <a:pPr/>
              <a:t>122</a:t>
            </a:fld>
            <a:r>
              <a:rPr lang="en-GB"/>
              <a:t> </a:t>
            </a:r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464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C89D12-9996-4358-A4F5-5D5CB104A7C5}" type="slidenum">
              <a:rPr lang="en-GB"/>
              <a:pPr/>
              <a:t>123</a:t>
            </a:fld>
            <a:r>
              <a:rPr lang="en-GB"/>
              <a:t> </a:t>
            </a:r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2171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7374C1-5A24-4381-8C46-FE99F60F7DB8}" type="slidenum">
              <a:rPr lang="en-GB"/>
              <a:pPr/>
              <a:t>124</a:t>
            </a:fld>
            <a:r>
              <a:rPr lang="en-GB"/>
              <a:t> </a:t>
            </a:r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615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8F7C8-D972-4681-AE8F-ECB17169AD8F}" type="slidenum">
              <a:rPr lang="en-US"/>
              <a:pPr/>
              <a:t>146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29B89D-EB4D-4D11-B3FA-833C417F85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97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587085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566182"/>
      </p:ext>
    </p:extLst>
  </p:cSld>
  <p:clrMapOvr>
    <a:masterClrMapping/>
  </p:clrMapOvr>
  <p:transition advClick="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8564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fld id="{A5F8539C-5C03-4892-AB99-5AADF1EF5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slide" Target="slide116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://pjjaptikom.id/lms/mod/resource/view.php?id=2498" TargetMode="External"/><Relationship Id="rId1" Type="http://schemas.openxmlformats.org/officeDocument/2006/relationships/slideLayout" Target="../slideLayouts/slideLayout5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71.xml"/><Relationship Id="rId3" Type="http://schemas.openxmlformats.org/officeDocument/2006/relationships/slide" Target="slide47.xml"/><Relationship Id="rId7" Type="http://schemas.openxmlformats.org/officeDocument/2006/relationships/slide" Target="slide16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67.xml"/><Relationship Id="rId5" Type="http://schemas.openxmlformats.org/officeDocument/2006/relationships/slide" Target="slide159.xml"/><Relationship Id="rId4" Type="http://schemas.openxmlformats.org/officeDocument/2006/relationships/slide" Target="slide1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INTERAKSI MANUSIA DAN KOMPUTER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 smtClean="0">
                <a:solidFill>
                  <a:srgbClr val="0070C0"/>
                </a:solidFill>
              </a:rPr>
              <a:t>8</a:t>
            </a:r>
            <a:r>
              <a:rPr lang="en-US" sz="3600" dirty="0" smtClean="0">
                <a:solidFill>
                  <a:srgbClr val="0070C0"/>
                </a:solidFill>
              </a:rPr>
              <a:t>.</a:t>
            </a:r>
            <a:r>
              <a:rPr lang="id-ID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EVALUASI IMK</a:t>
            </a:r>
            <a:endParaRPr lang="id-ID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Ergonomi</a:t>
            </a:r>
            <a:r>
              <a:rPr lang="en-US" dirty="0"/>
              <a:t>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>
              <a:buFontTx/>
              <a:buAutoNum type="arabicPeriod"/>
            </a:pPr>
            <a:r>
              <a:rPr lang="en-US" sz="3200" b="1" dirty="0"/>
              <a:t>Work capacity </a:t>
            </a:r>
            <a:r>
              <a:rPr lang="en-US" sz="3200" dirty="0"/>
              <a:t>: personal capacity, </a:t>
            </a:r>
            <a:r>
              <a:rPr lang="en-US" sz="3200" dirty="0" err="1"/>
              <a:t>fisiological</a:t>
            </a:r>
            <a:r>
              <a:rPr lang="en-US" sz="3200" dirty="0"/>
              <a:t> capacity, </a:t>
            </a:r>
            <a:r>
              <a:rPr lang="en-US" sz="3200" dirty="0" err="1"/>
              <a:t>psicological</a:t>
            </a:r>
            <a:r>
              <a:rPr lang="en-US" sz="3200" dirty="0"/>
              <a:t> capacity, biomechanical capacity</a:t>
            </a:r>
          </a:p>
          <a:p>
            <a:pPr marL="609600" indent="-609600" algn="just">
              <a:buFontTx/>
              <a:buAutoNum type="arabicPeriod"/>
            </a:pPr>
            <a:r>
              <a:rPr lang="en-US" sz="3200" b="1" dirty="0"/>
              <a:t>Task demand </a:t>
            </a:r>
            <a:r>
              <a:rPr lang="en-US" sz="3200" dirty="0"/>
              <a:t>: material characteristics, task/work place characteristics, organizational characteristics, Environmental characteristics</a:t>
            </a:r>
          </a:p>
          <a:p>
            <a:pPr marL="609600" indent="-609600" algn="just">
              <a:buFontTx/>
              <a:buAutoNum type="arabicPeriod"/>
            </a:pPr>
            <a:r>
              <a:rPr lang="en-US" sz="3200" b="1" dirty="0"/>
              <a:t>Performance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ditentukan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b="1" dirty="0" err="1"/>
              <a:t>kapasitas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r>
              <a:rPr lang="en-US" sz="3200" b="1" dirty="0"/>
              <a:t>/</a:t>
            </a:r>
            <a:r>
              <a:rPr lang="en-US" sz="3200" b="1" dirty="0" err="1"/>
              <a:t>kemampuan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r>
              <a:rPr lang="en-US" sz="3200" b="1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tuntutan</a:t>
            </a:r>
            <a:r>
              <a:rPr lang="en-US" sz="3200" b="1" dirty="0"/>
              <a:t> </a:t>
            </a:r>
            <a:r>
              <a:rPr lang="en-US" sz="3200" b="1" dirty="0" err="1"/>
              <a:t>tugas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956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Future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7588" name="Picture 5" descr="security_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5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Future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8612" name="Picture 5" descr="touch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53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0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Future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9636" name="Picture 5" descr="moneyshot_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7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Future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0660" name="Picture 5" descr="touchscree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Future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684" name="Picture 5" descr="twitter-mobile-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4267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samsung-omnia-ii-touchwiz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143000"/>
            <a:ext cx="44862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6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Speech</a:t>
            </a:r>
            <a:r>
              <a:rPr lang="id-ID" dirty="0" smtClean="0"/>
              <a:t> </a:t>
            </a:r>
            <a:r>
              <a:rPr lang="en-US" dirty="0" smtClean="0"/>
              <a:t>driven Interface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err="1" smtClean="0"/>
              <a:t>cepat</a:t>
            </a:r>
            <a:r>
              <a:rPr lang="en-US" sz="3200" dirty="0" smtClean="0"/>
              <a:t> </a:t>
            </a:r>
            <a:r>
              <a:rPr lang="en-US" sz="3200" dirty="0" err="1" smtClean="0"/>
              <a:t>memperbaiki</a:t>
            </a:r>
            <a:r>
              <a:rPr lang="en-US" sz="3200" dirty="0" smtClean="0"/>
              <a:t>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dirty="0" smtClean="0"/>
              <a:t>		…. </a:t>
            </a:r>
            <a:r>
              <a:rPr lang="en-US" sz="3200" dirty="0" err="1" smtClean="0"/>
              <a:t>tapi</a:t>
            </a:r>
            <a:r>
              <a:rPr lang="en-US" sz="3200" dirty="0" smtClean="0"/>
              <a:t> </a:t>
            </a:r>
            <a:r>
              <a:rPr lang="en-US" sz="3200" dirty="0" err="1" smtClean="0"/>
              <a:t>masih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akurat</a:t>
            </a:r>
            <a:endParaRPr lang="en-US" sz="3200" dirty="0" smtClean="0"/>
          </a:p>
          <a:p>
            <a:pPr eaLnBrk="1" hangingPunct="1"/>
            <a:r>
              <a:rPr lang="en-US" sz="3200" dirty="0" err="1" smtClean="0"/>
              <a:t>bagaimana</a:t>
            </a:r>
            <a:r>
              <a:rPr lang="en-US" sz="3200" dirty="0" smtClean="0"/>
              <a:t>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dialog yang </a:t>
            </a:r>
            <a:r>
              <a:rPr lang="en-US" sz="3200" dirty="0" err="1" smtClean="0"/>
              <a:t>kuat</a:t>
            </a:r>
            <a:r>
              <a:rPr lang="en-US" sz="3200" dirty="0" smtClean="0"/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dirty="0" smtClean="0"/>
              <a:t>		….. </a:t>
            </a:r>
            <a:r>
              <a:rPr lang="en-US" sz="3200" dirty="0" err="1" smtClean="0"/>
              <a:t>Interaksi</a:t>
            </a:r>
            <a:r>
              <a:rPr lang="en-US" sz="3200" dirty="0" smtClean="0"/>
              <a:t>, </a:t>
            </a:r>
            <a:r>
              <a:rPr lang="en-US" sz="3200" dirty="0" err="1" smtClean="0"/>
              <a:t>tentu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!</a:t>
            </a:r>
            <a:br>
              <a:rPr lang="en-US" sz="3200" dirty="0" smtClean="0"/>
            </a:br>
            <a:r>
              <a:rPr lang="en-US" sz="3200" dirty="0" smtClean="0"/>
              <a:t>e.g. airline </a:t>
            </a:r>
            <a:r>
              <a:rPr lang="en-US" sz="3200" dirty="0" err="1" smtClean="0"/>
              <a:t>reservasi</a:t>
            </a:r>
            <a:r>
              <a:rPr lang="en-US" sz="3200" dirty="0" smtClean="0"/>
              <a:t>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jawaban</a:t>
            </a:r>
            <a:r>
              <a:rPr lang="en-US" sz="2800" dirty="0" smtClean="0"/>
              <a:t> “yes” </a:t>
            </a:r>
            <a:r>
              <a:rPr lang="en-US" sz="2800" dirty="0" err="1" smtClean="0"/>
              <a:t>dan</a:t>
            </a:r>
            <a:r>
              <a:rPr lang="en-US" sz="2800" dirty="0" smtClean="0"/>
              <a:t> “no”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800" dirty="0" smtClean="0"/>
              <a:t>	+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mencerminkan</a:t>
            </a:r>
            <a:r>
              <a:rPr lang="en-US" sz="2800" dirty="0" smtClean="0"/>
              <a:t> </a:t>
            </a:r>
            <a:r>
              <a:rPr lang="en-US" sz="2800" dirty="0" err="1" smtClean="0"/>
              <a:t>kembali</a:t>
            </a:r>
            <a:r>
              <a:rPr lang="en-US" sz="2800" dirty="0" smtClean="0"/>
              <a:t> </a:t>
            </a:r>
            <a:r>
              <a:rPr lang="en-US" sz="2800" dirty="0" err="1" smtClean="0"/>
              <a:t>pemahamannya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824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Speech-driven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5780" name="Picture 5" descr="screen_cap_SCA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153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4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Speech-driven GIS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6804" name="Picture 5" descr="voice_g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Evaluasi</a:t>
            </a:r>
            <a:r>
              <a:rPr lang="en-US" b="1" dirty="0">
                <a:solidFill>
                  <a:srgbClr val="FF0000"/>
                </a:solidFill>
              </a:rPr>
              <a:t> IMK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849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perdebatan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penilaian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tampilan</a:t>
            </a: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Ada yang </a:t>
            </a:r>
            <a:r>
              <a:rPr lang="en-US" sz="2800" dirty="0" err="1"/>
              <a:t>mengatakan</a:t>
            </a:r>
            <a:r>
              <a:rPr lang="en-US" sz="2800" dirty="0"/>
              <a:t> “BAGUS”, “SEDANG”, </a:t>
            </a:r>
            <a:r>
              <a:rPr lang="en-US" sz="2800" dirty="0" err="1"/>
              <a:t>atau</a:t>
            </a:r>
            <a:r>
              <a:rPr lang="en-US" sz="2800" dirty="0"/>
              <a:t> “JELEK”</a:t>
            </a:r>
          </a:p>
          <a:p>
            <a:pPr algn="just">
              <a:lnSpc>
                <a:spcPct val="80000"/>
              </a:lnSpc>
            </a:pP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asumsi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software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bagus</a:t>
            </a: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evaluasi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software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tampilan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yang </a:t>
            </a:r>
            <a:r>
              <a:rPr lang="en-US" sz="2800" dirty="0" err="1"/>
              <a:t>dihindari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menambah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evaluasi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sesuatu</a:t>
            </a:r>
            <a:r>
              <a:rPr lang="en-US" sz="2800" dirty="0"/>
              <a:t> yang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desainer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karyanya</a:t>
            </a:r>
            <a:r>
              <a:rPr lang="en-US" sz="2800" dirty="0"/>
              <a:t> </a:t>
            </a:r>
            <a:r>
              <a:rPr lang="en-US" sz="2800" dirty="0" err="1"/>
              <a:t>berguna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diinginkan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114480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 smtClean="0"/>
              <a:t>Ergonomi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 </a:t>
            </a:r>
            <a:r>
              <a:rPr lang="en-US" sz="3600" b="1" dirty="0" err="1"/>
              <a:t>Jika</a:t>
            </a:r>
            <a:r>
              <a:rPr lang="en-US" sz="3600" b="1" dirty="0"/>
              <a:t> </a:t>
            </a:r>
            <a:r>
              <a:rPr lang="en-US" sz="3600" b="1" dirty="0" err="1"/>
              <a:t>tuntutan</a:t>
            </a:r>
            <a:r>
              <a:rPr lang="en-US" sz="3600" b="1" dirty="0"/>
              <a:t> </a:t>
            </a:r>
            <a:r>
              <a:rPr lang="en-US" sz="3600" b="1" dirty="0" err="1"/>
              <a:t>tugas</a:t>
            </a:r>
            <a:r>
              <a:rPr lang="en-US" sz="3600" b="1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&gt;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dirty="0"/>
              <a:t> =&gt; </a:t>
            </a:r>
            <a:r>
              <a:rPr lang="en-US" sz="3600" b="1" dirty="0"/>
              <a:t>over stress, discomfort, </a:t>
            </a:r>
            <a:r>
              <a:rPr lang="en-US" sz="3600" b="1" dirty="0" err="1"/>
              <a:t>lelah</a:t>
            </a:r>
            <a:r>
              <a:rPr lang="en-US" sz="3600" b="1" dirty="0"/>
              <a:t>, </a:t>
            </a:r>
            <a:r>
              <a:rPr lang="en-US" sz="3600" b="1" dirty="0" err="1"/>
              <a:t>cidera,celaka</a:t>
            </a:r>
            <a:r>
              <a:rPr lang="en-US" sz="3600" b="1" dirty="0"/>
              <a:t>, </a:t>
            </a:r>
            <a:r>
              <a:rPr lang="en-US" sz="3600" b="1" dirty="0" err="1"/>
              <a:t>sakit</a:t>
            </a:r>
            <a:r>
              <a:rPr lang="en-US" sz="3600" b="1" dirty="0"/>
              <a:t>, </a:t>
            </a:r>
            <a:r>
              <a:rPr lang="en-US" sz="3600" b="1" dirty="0" err="1"/>
              <a:t>produktivitas</a:t>
            </a:r>
            <a:endParaRPr lang="en-US" sz="3600" b="1" dirty="0"/>
          </a:p>
          <a:p>
            <a:pPr algn="just"/>
            <a:r>
              <a:rPr lang="en-US" sz="3600" dirty="0"/>
              <a:t> </a:t>
            </a:r>
            <a:r>
              <a:rPr lang="en-US" sz="3600" b="1" dirty="0" err="1"/>
              <a:t>Jika</a:t>
            </a:r>
            <a:r>
              <a:rPr lang="en-US" sz="3600" b="1" dirty="0"/>
              <a:t> </a:t>
            </a:r>
            <a:r>
              <a:rPr lang="en-US" sz="3600" b="1" dirty="0" err="1"/>
              <a:t>tuntutan</a:t>
            </a:r>
            <a:r>
              <a:rPr lang="en-US" sz="3600" b="1" dirty="0"/>
              <a:t> </a:t>
            </a:r>
            <a:r>
              <a:rPr lang="en-US" sz="3600" b="1" dirty="0" err="1"/>
              <a:t>tugas</a:t>
            </a:r>
            <a:r>
              <a:rPr lang="en-US" sz="3600" b="1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&lt;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b="1" dirty="0"/>
              <a:t> </a:t>
            </a:r>
            <a:r>
              <a:rPr lang="en-US" sz="3600" dirty="0"/>
              <a:t>=&gt; </a:t>
            </a:r>
            <a:r>
              <a:rPr lang="en-US" sz="3600" b="1" dirty="0"/>
              <a:t>under stress, </a:t>
            </a:r>
            <a:r>
              <a:rPr lang="en-US" sz="3600" b="1" dirty="0" err="1"/>
              <a:t>bosan</a:t>
            </a:r>
            <a:r>
              <a:rPr lang="en-US" sz="3600" b="1" dirty="0"/>
              <a:t>, </a:t>
            </a:r>
            <a:r>
              <a:rPr lang="en-US" sz="3600" b="1" dirty="0" err="1"/>
              <a:t>lesu</a:t>
            </a:r>
            <a:r>
              <a:rPr lang="en-US" sz="3600" b="1" dirty="0"/>
              <a:t>,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produktif</a:t>
            </a:r>
            <a:endParaRPr lang="en-US" sz="3600" b="1" dirty="0"/>
          </a:p>
          <a:p>
            <a:pPr algn="just"/>
            <a:r>
              <a:rPr lang="en-US" sz="3600" dirty="0"/>
              <a:t> </a:t>
            </a:r>
            <a:r>
              <a:rPr lang="en-US" sz="3600" b="1" dirty="0" err="1"/>
              <a:t>Harapannya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antara</a:t>
            </a:r>
            <a:r>
              <a:rPr lang="en-US" sz="3600" dirty="0"/>
              <a:t> </a:t>
            </a:r>
            <a:r>
              <a:rPr lang="en-US" sz="3600" b="1" dirty="0" err="1"/>
              <a:t>tuntutan</a:t>
            </a:r>
            <a:r>
              <a:rPr lang="en-US" sz="3600" b="1" dirty="0"/>
              <a:t> </a:t>
            </a:r>
            <a:r>
              <a:rPr lang="en-US" sz="3600" b="1" dirty="0" err="1"/>
              <a:t>tugas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=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tugas</a:t>
            </a:r>
            <a:r>
              <a:rPr lang="en-US" sz="3600" b="1" dirty="0"/>
              <a:t> </a:t>
            </a:r>
            <a:r>
              <a:rPr lang="en-US" sz="3600" dirty="0"/>
              <a:t>=&gt; </a:t>
            </a:r>
            <a:r>
              <a:rPr lang="en-US" sz="3600" b="1" dirty="0" err="1"/>
              <a:t>performa</a:t>
            </a:r>
            <a:r>
              <a:rPr lang="en-US" sz="3600" b="1" dirty="0"/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9539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Pendahuluan (</a:t>
            </a:r>
            <a:r>
              <a:rPr lang="en-US" i="1"/>
              <a:t>lanj.</a:t>
            </a:r>
            <a:r>
              <a:rPr lang="en-US"/>
              <a:t>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b="1" dirty="0" err="1"/>
              <a:t>Evaluasi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proses yang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sistematis</a:t>
            </a:r>
            <a:r>
              <a:rPr lang="en-US" sz="2800" dirty="0"/>
              <a:t> </a:t>
            </a:r>
            <a:r>
              <a:rPr lang="en-US" sz="2800" dirty="0" err="1"/>
              <a:t>mengumpulkan</a:t>
            </a:r>
            <a:r>
              <a:rPr lang="en-US" sz="2800" dirty="0"/>
              <a:t> data yang </a:t>
            </a:r>
            <a:r>
              <a:rPr lang="en-US" sz="2800" dirty="0" err="1"/>
              <a:t>menginformasikan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pendapat</a:t>
            </a:r>
            <a:r>
              <a:rPr lang="en-US" sz="2800" dirty="0"/>
              <a:t> </a:t>
            </a:r>
            <a:r>
              <a:rPr lang="en-US" sz="2800" dirty="0" err="1"/>
              <a:t>seseorang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sekelompok</a:t>
            </a:r>
            <a:r>
              <a:rPr lang="en-US" sz="2800" dirty="0"/>
              <a:t> user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/>
              <a:t>pengalamannnya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 err="1"/>
              <a:t>Seorang</a:t>
            </a:r>
            <a:r>
              <a:rPr lang="en-US" sz="2800" dirty="0"/>
              <a:t> user </a:t>
            </a:r>
            <a:r>
              <a:rPr lang="en-US" sz="2800" dirty="0" err="1"/>
              <a:t>berkeinginan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dipelajari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penggunaannya</a:t>
            </a:r>
            <a:r>
              <a:rPr lang="en-US" sz="2800" dirty="0"/>
              <a:t> </a:t>
            </a:r>
            <a:r>
              <a:rPr lang="en-US" sz="2800" dirty="0" err="1"/>
              <a:t>sedapat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efektif</a:t>
            </a:r>
            <a:r>
              <a:rPr lang="en-US" sz="2800" dirty="0"/>
              <a:t>, </a:t>
            </a:r>
            <a:r>
              <a:rPr lang="en-US" sz="2800" dirty="0" err="1"/>
              <a:t>efisien</a:t>
            </a:r>
            <a:r>
              <a:rPr lang="en-US" sz="2800" dirty="0"/>
              <a:t>, </a:t>
            </a:r>
            <a:r>
              <a:rPr lang="en-US" sz="2800" dirty="0" err="1"/>
              <a:t>aman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memuaskan</a:t>
            </a:r>
            <a:r>
              <a:rPr lang="en-US" sz="2800" dirty="0"/>
              <a:t>. </a:t>
            </a:r>
            <a:r>
              <a:rPr lang="en-US" sz="2800" dirty="0" err="1"/>
              <a:t>Selain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, </a:t>
            </a:r>
            <a:r>
              <a:rPr lang="en-US" sz="2800" dirty="0" err="1"/>
              <a:t>sedapat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menyenangkan</a:t>
            </a:r>
            <a:r>
              <a:rPr lang="en-US" sz="2800" dirty="0"/>
              <a:t>, </a:t>
            </a:r>
            <a:r>
              <a:rPr lang="en-US" sz="2800" dirty="0" err="1"/>
              <a:t>atraktif</a:t>
            </a:r>
            <a:r>
              <a:rPr lang="en-US" sz="2800" dirty="0"/>
              <a:t>, </a:t>
            </a:r>
            <a:r>
              <a:rPr lang="en-US" sz="2800" dirty="0" err="1"/>
              <a:t>menantang</a:t>
            </a:r>
            <a:r>
              <a:rPr lang="en-US" sz="2800" dirty="0"/>
              <a:t>, </a:t>
            </a:r>
            <a:r>
              <a:rPr lang="en-US" sz="2800" dirty="0" err="1"/>
              <a:t>dll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086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Pendahuluan (</a:t>
            </a:r>
            <a:r>
              <a:rPr lang="en-US" i="1"/>
              <a:t>lanj.</a:t>
            </a:r>
            <a:r>
              <a:rPr lang="en-US"/>
              <a:t>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3200" b="1" dirty="0" err="1"/>
              <a:t>Evaluasi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bagian</a:t>
            </a:r>
            <a:r>
              <a:rPr lang="en-US" sz="3200" dirty="0"/>
              <a:t> </a:t>
            </a:r>
            <a:r>
              <a:rPr lang="en-US" sz="3200" dirty="0" err="1"/>
              <a:t>utama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‘user-</a:t>
            </a:r>
            <a:r>
              <a:rPr lang="en-US" sz="3200" dirty="0" err="1"/>
              <a:t>centred</a:t>
            </a:r>
            <a:r>
              <a:rPr lang="en-US" sz="3200" dirty="0"/>
              <a:t> system design’. </a:t>
            </a:r>
            <a:endParaRPr lang="id-ID" sz="3200" dirty="0" smtClean="0"/>
          </a:p>
          <a:p>
            <a:pPr algn="just">
              <a:lnSpc>
                <a:spcPct val="80000"/>
              </a:lnSpc>
            </a:pPr>
            <a:r>
              <a:rPr lang="en-US" sz="3200" dirty="0" err="1" smtClean="0"/>
              <a:t>Tanpa</a:t>
            </a:r>
            <a:r>
              <a:rPr lang="en-US" sz="3200" dirty="0" smtClean="0"/>
              <a:t> </a:t>
            </a:r>
            <a:r>
              <a:rPr lang="en-US" sz="3200" dirty="0" err="1"/>
              <a:t>evaluasi</a:t>
            </a:r>
            <a:r>
              <a:rPr lang="en-US" sz="3200" dirty="0"/>
              <a:t>, </a:t>
            </a:r>
            <a:r>
              <a:rPr lang="en-US" sz="3200" dirty="0" err="1" smtClean="0"/>
              <a:t>tidak</a:t>
            </a:r>
            <a:r>
              <a:rPr lang="id-ID" sz="3200" dirty="0" smtClean="0"/>
              <a:t> </a:t>
            </a:r>
            <a:r>
              <a:rPr lang="en-US" sz="3200" dirty="0" err="1" smtClean="0"/>
              <a:t>mungkin</a:t>
            </a:r>
            <a:r>
              <a:rPr lang="en-US" sz="3200" dirty="0" smtClean="0"/>
              <a:t> </a:t>
            </a:r>
            <a:r>
              <a:rPr lang="en-US" sz="3200" dirty="0" err="1"/>
              <a:t>diketahui</a:t>
            </a:r>
            <a:r>
              <a:rPr lang="en-US" sz="3200" dirty="0"/>
              <a:t> </a:t>
            </a:r>
            <a:r>
              <a:rPr lang="en-US" sz="3200" dirty="0" err="1"/>
              <a:t>apakah</a:t>
            </a:r>
            <a:r>
              <a:rPr lang="en-US" sz="3200" dirty="0"/>
              <a:t> </a:t>
            </a:r>
            <a:r>
              <a:rPr lang="en-US" sz="3200" dirty="0" err="1"/>
              <a:t>desain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memenuhi</a:t>
            </a:r>
            <a:r>
              <a:rPr lang="en-US" sz="3200" dirty="0"/>
              <a:t> </a:t>
            </a:r>
            <a:r>
              <a:rPr lang="en-US" sz="3200" dirty="0" err="1"/>
              <a:t>keinginan</a:t>
            </a:r>
            <a:r>
              <a:rPr lang="en-US" sz="3200" dirty="0"/>
              <a:t> user </a:t>
            </a:r>
            <a:r>
              <a:rPr lang="en-US" sz="3200" dirty="0" err="1" smtClean="0"/>
              <a:t>atau</a:t>
            </a:r>
            <a:r>
              <a:rPr lang="id-ID" sz="3200" dirty="0" smtClean="0"/>
              <a:t> </a:t>
            </a:r>
            <a:r>
              <a:rPr lang="en-US" sz="3200" dirty="0" err="1" smtClean="0"/>
              <a:t>organisasi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memakainya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19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Tujuan dari Evaluasi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534988" indent="-534988" algn="just">
              <a:tabLst>
                <a:tab pos="8226425" algn="l"/>
                <a:tab pos="9140825" algn="l"/>
                <a:tab pos="10055225" algn="l"/>
              </a:tabLst>
            </a:pPr>
            <a:r>
              <a:rPr lang="en-US" sz="3200" dirty="0" err="1"/>
              <a:t>Menilai</a:t>
            </a:r>
            <a:r>
              <a:rPr lang="en-US" sz="3200" dirty="0"/>
              <a:t> </a:t>
            </a:r>
            <a:r>
              <a:rPr lang="en-US" sz="3200" dirty="0" err="1"/>
              <a:t>sejauh</a:t>
            </a:r>
            <a:r>
              <a:rPr lang="en-US" sz="3200" dirty="0"/>
              <a:t> </a:t>
            </a:r>
            <a:r>
              <a:rPr lang="en-US" sz="3200" dirty="0" err="1"/>
              <a:t>mana</a:t>
            </a:r>
            <a:r>
              <a:rPr lang="en-US" sz="3200" dirty="0"/>
              <a:t> </a:t>
            </a:r>
            <a:r>
              <a:rPr lang="en-US" sz="3200" dirty="0" err="1"/>
              <a:t>fungsionalitas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endParaRPr lang="en-US" sz="3200" dirty="0"/>
          </a:p>
          <a:p>
            <a:pPr marL="534988" indent="-534988" algn="just">
              <a:tabLst>
                <a:tab pos="8226425" algn="l"/>
                <a:tab pos="9140825" algn="l"/>
                <a:tab pos="10055225" algn="l"/>
              </a:tabLst>
            </a:pPr>
            <a:r>
              <a:rPr lang="en-US" sz="3200" dirty="0" err="1" smtClean="0"/>
              <a:t>Menilai</a:t>
            </a:r>
            <a:r>
              <a:rPr lang="en-US" sz="3200" dirty="0" smtClean="0"/>
              <a:t> </a:t>
            </a:r>
            <a:r>
              <a:rPr lang="en-US" sz="3200" dirty="0" err="1"/>
              <a:t>pengaruh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antarmuka</a:t>
            </a:r>
            <a:r>
              <a:rPr lang="en-US" sz="3200" dirty="0"/>
              <a:t> </a:t>
            </a:r>
            <a:r>
              <a:rPr lang="en-US" sz="3200" dirty="0" err="1"/>
              <a:t>pengguna</a:t>
            </a:r>
            <a:endParaRPr lang="en-US" sz="3200" dirty="0"/>
          </a:p>
          <a:p>
            <a:pPr marL="534988" indent="-534988" algn="just">
              <a:tabLst>
                <a:tab pos="8226425" algn="l"/>
                <a:tab pos="9140825" algn="l"/>
                <a:tab pos="10055225" algn="l"/>
              </a:tabLst>
            </a:pPr>
            <a:r>
              <a:rPr lang="en-US" sz="3200" dirty="0" err="1" smtClean="0"/>
              <a:t>Mengidentifikasi</a:t>
            </a:r>
            <a:r>
              <a:rPr lang="en-US" sz="3200" dirty="0" smtClean="0"/>
              <a:t> </a:t>
            </a:r>
            <a:r>
              <a:rPr lang="en-US" sz="3200" dirty="0" err="1"/>
              <a:t>masalah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0043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Mengapa Evaluasi Dibutuhkan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err="1"/>
              <a:t>Desainer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berasumsi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orang lain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dirinya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mengikuti</a:t>
            </a:r>
            <a:r>
              <a:rPr lang="en-US" sz="2800" dirty="0"/>
              <a:t> </a:t>
            </a:r>
            <a:r>
              <a:rPr lang="en-US" sz="2800" i="1" dirty="0"/>
              <a:t>design guidelines</a:t>
            </a:r>
            <a:r>
              <a:rPr lang="en-US" sz="2800" dirty="0"/>
              <a:t> </a:t>
            </a:r>
            <a:r>
              <a:rPr lang="en-US" sz="2800" dirty="0" err="1"/>
              <a:t>menjamin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karyanya</a:t>
            </a:r>
            <a:r>
              <a:rPr lang="en-US" sz="2800" dirty="0"/>
              <a:t> </a:t>
            </a:r>
            <a:r>
              <a:rPr lang="en-US" sz="2800" dirty="0" err="1"/>
              <a:t>pasti</a:t>
            </a:r>
            <a:r>
              <a:rPr lang="en-US" sz="2800" dirty="0"/>
              <a:t> </a:t>
            </a:r>
            <a:r>
              <a:rPr lang="en-US" sz="2800" dirty="0" err="1"/>
              <a:t>bagus</a:t>
            </a: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 err="1"/>
              <a:t>Evaluasi</a:t>
            </a:r>
            <a:r>
              <a:rPr lang="en-US" sz="2800" dirty="0"/>
              <a:t>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memeriksa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user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menyukainya</a:t>
            </a: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 err="1"/>
              <a:t>Evaluasi</a:t>
            </a:r>
            <a:r>
              <a:rPr lang="en-US" sz="2800" dirty="0"/>
              <a:t> </a:t>
            </a:r>
            <a:r>
              <a:rPr lang="en-US" sz="2800" dirty="0" err="1"/>
              <a:t>kepuasan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kuesioner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interview</a:t>
            </a:r>
          </a:p>
        </p:txBody>
      </p:sp>
    </p:spTree>
    <p:extLst>
      <p:ext uri="{BB962C8B-B14F-4D97-AF65-F5344CB8AC3E}">
        <p14:creationId xmlns:p14="http://schemas.microsoft.com/office/powerpoint/2010/main" val="542111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Kapan Evaluasi Dilakukan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: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Selama</a:t>
            </a:r>
            <a:r>
              <a:rPr lang="en-US" sz="2000" dirty="0"/>
              <a:t> proses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supaya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yang </a:t>
            </a:r>
            <a:r>
              <a:rPr lang="en-US" sz="2000" dirty="0" err="1"/>
              <a:t>diminta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user. Proses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i="1" dirty="0"/>
              <a:t>formative evaluations</a:t>
            </a:r>
            <a:endParaRPr lang="en-US" sz="2000" dirty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i="1" dirty="0"/>
              <a:t>prototype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dipasarkan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kekurangan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user,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dibuatkan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yang </a:t>
            </a:r>
            <a:r>
              <a:rPr lang="en-US" sz="2000" dirty="0" err="1"/>
              <a:t>terbaru</a:t>
            </a:r>
            <a:r>
              <a:rPr lang="en-US" sz="2000" i="1" dirty="0"/>
              <a:t>/upgrade,</a:t>
            </a:r>
            <a:r>
              <a:rPr lang="en-US" sz="2000" dirty="0"/>
              <a:t> </a:t>
            </a:r>
            <a:r>
              <a:rPr lang="en-US" sz="2000" dirty="0" err="1"/>
              <a:t>mis</a:t>
            </a:r>
            <a:r>
              <a:rPr lang="en-US" sz="2000" dirty="0"/>
              <a:t>: program-program Windows, </a:t>
            </a:r>
            <a:r>
              <a:rPr lang="en-US" sz="2000" dirty="0" err="1"/>
              <a:t>Winamp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r>
              <a:rPr lang="en-US" sz="2000" dirty="0"/>
              <a:t>.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i="1" dirty="0"/>
              <a:t>summative evaluations </a:t>
            </a:r>
            <a:endParaRPr lang="en-US" sz="2000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riset</a:t>
            </a:r>
            <a:r>
              <a:rPr lang="en-US" sz="2400" dirty="0"/>
              <a:t> </a:t>
            </a:r>
            <a:r>
              <a:rPr lang="en-US" sz="2400" dirty="0" err="1"/>
              <a:t>pasar</a:t>
            </a:r>
            <a:r>
              <a:rPr lang="en-US" sz="2400" dirty="0"/>
              <a:t>,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perorangan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sekelompok</a:t>
            </a:r>
            <a:r>
              <a:rPr lang="en-US" sz="2400" dirty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295355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Evaluasi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Dalam </a:t>
            </a:r>
            <a:r>
              <a:rPr lang="id-ID" b="1" dirty="0"/>
              <a:t>tahap-tahap awal dari proses desain</a:t>
            </a:r>
            <a:r>
              <a:rPr lang="id-ID" dirty="0"/>
              <a:t>, </a:t>
            </a:r>
            <a:r>
              <a:rPr lang="id-ID" b="1" dirty="0"/>
              <a:t>evaluas</a:t>
            </a:r>
            <a:r>
              <a:rPr lang="id-ID" dirty="0"/>
              <a:t>i cenderung dilakukan </a:t>
            </a:r>
            <a:r>
              <a:rPr lang="id-ID" b="1" dirty="0"/>
              <a:t>untuk</a:t>
            </a:r>
            <a:r>
              <a:rPr lang="id-ID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Memperkirakan usability dari produk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Mengetahui </a:t>
            </a:r>
            <a:r>
              <a:rPr lang="id-ID" dirty="0"/>
              <a:t>pengertian team desainer tentang kebutuhan user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Mencoba </a:t>
            </a:r>
            <a:r>
              <a:rPr lang="id-ID" dirty="0"/>
              <a:t>ide-ide secara cepat dan informal</a:t>
            </a:r>
            <a:endParaRPr lang="id-ID" dirty="0" smtClean="0"/>
          </a:p>
          <a:p>
            <a:r>
              <a:rPr lang="id-ID" dirty="0"/>
              <a:t>Dalam </a:t>
            </a:r>
            <a:r>
              <a:rPr lang="id-ID" b="1" dirty="0"/>
              <a:t>tahap-tahap akhir </a:t>
            </a:r>
            <a:r>
              <a:rPr lang="id-ID" dirty="0"/>
              <a:t>dari </a:t>
            </a:r>
            <a:r>
              <a:rPr lang="id-ID" b="1" dirty="0"/>
              <a:t>proses</a:t>
            </a:r>
            <a:r>
              <a:rPr lang="id-ID" dirty="0"/>
              <a:t> </a:t>
            </a:r>
            <a:r>
              <a:rPr lang="id-ID" b="1" dirty="0"/>
              <a:t>desain</a:t>
            </a:r>
            <a:r>
              <a:rPr lang="id-ID" dirty="0"/>
              <a:t>, </a:t>
            </a:r>
            <a:r>
              <a:rPr lang="id-ID" b="1" dirty="0"/>
              <a:t>evaluasi</a:t>
            </a:r>
            <a:r>
              <a:rPr lang="id-ID" dirty="0"/>
              <a:t> cenderung </a:t>
            </a:r>
            <a:r>
              <a:rPr lang="id-ID" b="1" dirty="0"/>
              <a:t>untuk</a:t>
            </a:r>
            <a:r>
              <a:rPr lang="id-ID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Mengetahui kesulitan user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Meningkatkan </a:t>
            </a:r>
            <a:r>
              <a:rPr lang="id-ID" dirty="0"/>
              <a:t>kualitas dari produk</a:t>
            </a:r>
          </a:p>
        </p:txBody>
      </p:sp>
    </p:spTree>
    <p:extLst>
      <p:ext uri="{BB962C8B-B14F-4D97-AF65-F5344CB8AC3E}">
        <p14:creationId xmlns:p14="http://schemas.microsoft.com/office/powerpoint/2010/main" val="35938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-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 smtClean="0"/>
              <a:t>Evaluasi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Laboratorium (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id-ID" dirty="0"/>
              <a:t>)</a:t>
            </a:r>
            <a:endParaRPr lang="id-ID" dirty="0" smtClean="0"/>
          </a:p>
          <a:p>
            <a:r>
              <a:rPr lang="id-ID" dirty="0" smtClean="0"/>
              <a:t>Lapangan (Lokasi Pemakaian Sesungguhnya)</a:t>
            </a:r>
          </a:p>
          <a:p>
            <a:pPr lvl="0"/>
            <a:r>
              <a:rPr lang="id-ID" dirty="0" smtClean="0"/>
              <a:t>Bekerja-sama Dengan User (</a:t>
            </a:r>
            <a:r>
              <a:rPr lang="en-US" dirty="0"/>
              <a:t>Participatory </a:t>
            </a:r>
            <a:r>
              <a:rPr lang="en-US" dirty="0" smtClean="0"/>
              <a:t>Design</a:t>
            </a:r>
            <a:r>
              <a:rPr lang="id-ID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11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Studi Laboratorium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Keuntungan: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Peralatan khusus tersedia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Tanpa gangguan lingkungan</a:t>
            </a:r>
          </a:p>
          <a:p>
            <a:pPr lvl="4">
              <a:lnSpc>
                <a:spcPct val="90000"/>
              </a:lnSpc>
              <a:spcBef>
                <a:spcPts val="400"/>
              </a:spcBef>
              <a:buFont typeface="Verdan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/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Kelemahan: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Kurangnya konteks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Sulit untuk mengamati beberapa pengguna bekerja sama</a:t>
            </a:r>
          </a:p>
          <a:p>
            <a:pPr lvl="4">
              <a:lnSpc>
                <a:spcPct val="90000"/>
              </a:lnSpc>
              <a:spcBef>
                <a:spcPts val="400"/>
              </a:spcBef>
              <a:buFont typeface="Verdan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/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Sesuai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Jika sistem lokasi: adalah berbahaya atau tidak praktis bagi pengguna sistem tunggal untuk memungkinkan dikontrol manipulasi menggunakan</a:t>
            </a:r>
          </a:p>
        </p:txBody>
      </p:sp>
    </p:spTree>
    <p:extLst>
      <p:ext uri="{BB962C8B-B14F-4D97-AF65-F5344CB8AC3E}">
        <p14:creationId xmlns:p14="http://schemas.microsoft.com/office/powerpoint/2010/main" val="3840884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Kajian Lapangan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/>
              <a:t>Keuntungan</a:t>
            </a:r>
            <a:r>
              <a:rPr lang="en-US" sz="2400" dirty="0"/>
              <a:t>: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alam</a:t>
            </a:r>
            <a:endParaRPr lang="en-US" sz="2000" dirty="0"/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/>
              <a:t>Konteks</a:t>
            </a:r>
            <a:r>
              <a:rPr lang="en-US" sz="2000" dirty="0"/>
              <a:t> </a:t>
            </a:r>
            <a:r>
              <a:rPr lang="en-US" sz="2000" dirty="0" err="1"/>
              <a:t>dikekalkan</a:t>
            </a:r>
            <a:r>
              <a:rPr lang="en-US" sz="2000" dirty="0"/>
              <a:t> (</a:t>
            </a:r>
            <a:r>
              <a:rPr lang="en-US" sz="2000" dirty="0" err="1"/>
              <a:t>walaupun</a:t>
            </a:r>
            <a:r>
              <a:rPr lang="en-US" sz="2000" dirty="0"/>
              <a:t> </a:t>
            </a:r>
            <a:r>
              <a:rPr lang="en-US" sz="2000" dirty="0" err="1"/>
              <a:t>pemerhatian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mengubahnya</a:t>
            </a:r>
            <a:r>
              <a:rPr lang="en-US" sz="2000" dirty="0"/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/>
              <a:t>Situasi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“</a:t>
            </a:r>
            <a:r>
              <a:rPr lang="en-US" sz="2000" dirty="0" err="1"/>
              <a:t>terbuka</a:t>
            </a:r>
            <a:r>
              <a:rPr lang="en-US" sz="2000" dirty="0"/>
              <a:t>” </a:t>
            </a:r>
            <a:r>
              <a:rPr lang="en-US" sz="2000" dirty="0" err="1"/>
              <a:t>antara</a:t>
            </a:r>
            <a:r>
              <a:rPr lang="en-US" sz="2000" dirty="0"/>
              <a:t> system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endParaRPr lang="en-US" sz="1600" dirty="0"/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/>
              <a:t>Kelemahan</a:t>
            </a:r>
            <a:r>
              <a:rPr lang="en-US" sz="2400" dirty="0"/>
              <a:t>: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/>
              <a:t>Selingan</a:t>
            </a:r>
            <a:endParaRPr lang="en-US" sz="2000" dirty="0"/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/>
              <a:t>Kebisingan</a:t>
            </a:r>
            <a:endParaRPr lang="en-US" sz="2000" dirty="0"/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 smtClean="0"/>
              <a:t>Sesuai</a:t>
            </a:r>
            <a:endParaRPr lang="id-ID" sz="2400" dirty="0" smtClean="0"/>
          </a:p>
          <a:p>
            <a:pPr lvl="1" algn="just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/>
              <a:t>Mengetahui </a:t>
            </a:r>
            <a:r>
              <a:rPr lang="id-ID" sz="2000" dirty="0"/>
              <a:t>secara langsung kondisi atau lokasi serta ganguan-gangguan yang terjadi sehingga dapat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proses </a:t>
            </a:r>
            <a:r>
              <a:rPr lang="en-US" sz="2000" dirty="0" err="1"/>
              <a:t>penyimpanan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pengambilan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 smtClean="0"/>
              <a:t>.</a:t>
            </a:r>
            <a:endParaRPr lang="id-ID" sz="2000" dirty="0"/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2079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Participatory </a:t>
            </a:r>
            <a:r>
              <a:rPr lang="en-US" dirty="0" smtClean="0"/>
              <a:t>Design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err="1"/>
              <a:t>P</a:t>
            </a:r>
            <a:r>
              <a:rPr lang="en-US" dirty="0" err="1" smtClean="0"/>
              <a:t>emikiran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id-ID" dirty="0" smtClean="0"/>
              <a:t>&amp; </a:t>
            </a:r>
            <a:r>
              <a:rPr lang="en-US" dirty="0"/>
              <a:t>proses </a:t>
            </a:r>
            <a:r>
              <a:rPr lang="en-US" dirty="0" err="1"/>
              <a:t>evaluasi</a:t>
            </a:r>
            <a:r>
              <a:rPr lang="en-US" dirty="0"/>
              <a:t> </a:t>
            </a:r>
            <a:endParaRPr lang="id-ID" dirty="0" smtClean="0"/>
          </a:p>
          <a:p>
            <a:r>
              <a:rPr lang="en-US" dirty="0" err="1" smtClean="0"/>
              <a:t>Perancangan</a:t>
            </a:r>
            <a:r>
              <a:rPr lang="id-ID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 smtClean="0"/>
              <a:t>kerja</a:t>
            </a:r>
            <a:r>
              <a:rPr lang="id-ID" dirty="0" smtClean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subyek</a:t>
            </a:r>
            <a:r>
              <a:rPr lang="en-US" dirty="0"/>
              <a:t> </a:t>
            </a:r>
            <a:r>
              <a:rPr lang="en-US" dirty="0" err="1" smtClean="0"/>
              <a:t>percobaan</a:t>
            </a:r>
            <a:r>
              <a:rPr lang="id-ID" dirty="0" smtClean="0"/>
              <a:t> dan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anggota</a:t>
            </a:r>
            <a:r>
              <a:rPr lang="id-ID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team </a:t>
            </a:r>
            <a:r>
              <a:rPr lang="en-US" dirty="0" err="1" smtClean="0"/>
              <a:t>perancangan</a:t>
            </a:r>
            <a:endParaRPr lang="id-ID" dirty="0" smtClean="0"/>
          </a:p>
          <a:p>
            <a:r>
              <a:rPr lang="id-ID" dirty="0" smtClean="0"/>
              <a:t>Kondisinya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id-ID" dirty="0"/>
              <a:t>.</a:t>
            </a:r>
          </a:p>
          <a:p>
            <a:r>
              <a:rPr lang="id-ID" dirty="0" smtClean="0"/>
              <a:t>Metode komunikasi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id-ID" dirty="0" smtClean="0"/>
              <a:t>user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perancang</a:t>
            </a:r>
            <a:r>
              <a:rPr lang="id-ID" dirty="0"/>
              <a:t> </a:t>
            </a:r>
            <a:r>
              <a:rPr lang="id-ID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Brainstorming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Storyboarding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Workshops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Pensil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percobaan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638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err="1"/>
              <a:t>Kemampuan</a:t>
            </a:r>
            <a:r>
              <a:rPr lang="en-US" sz="3600" dirty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err="1"/>
              <a:t>Kebolehan</a:t>
            </a:r>
            <a:endParaRPr lang="en-US" sz="36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err="1"/>
              <a:t>Keterbatasan</a:t>
            </a:r>
            <a:endParaRPr lang="en-US" sz="3600" dirty="0"/>
          </a:p>
          <a:p>
            <a:pPr algn="just"/>
            <a:r>
              <a:rPr lang="en-US" sz="3600" dirty="0" err="1"/>
              <a:t>Ketiga</a:t>
            </a:r>
            <a:r>
              <a:rPr lang="en-US" sz="3600" dirty="0"/>
              <a:t> </a:t>
            </a:r>
            <a:r>
              <a:rPr lang="en-US" sz="3600" dirty="0" err="1"/>
              <a:t>komponan</a:t>
            </a:r>
            <a:r>
              <a:rPr lang="en-US" sz="3600" dirty="0"/>
              <a:t> </a:t>
            </a:r>
            <a:r>
              <a:rPr lang="en-US" sz="3600" dirty="0" err="1"/>
              <a:t>diatas</a:t>
            </a:r>
            <a:r>
              <a:rPr lang="en-US" sz="3600" dirty="0"/>
              <a:t> </a:t>
            </a:r>
            <a:r>
              <a:rPr lang="en-US" sz="3600" dirty="0" err="1"/>
              <a:t>dipengaruhi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smtClean="0"/>
              <a:t>:</a:t>
            </a:r>
            <a:r>
              <a:rPr lang="id-ID" sz="3600" dirty="0" smtClean="0"/>
              <a:t> </a:t>
            </a:r>
            <a:r>
              <a:rPr lang="en-US" sz="3600" b="1" dirty="0" err="1" smtClean="0"/>
              <a:t>bentuk</a:t>
            </a:r>
            <a:r>
              <a:rPr lang="en-US" sz="3600" b="1" dirty="0" smtClean="0"/>
              <a:t> </a:t>
            </a:r>
            <a:r>
              <a:rPr lang="en-US" sz="3600" b="1" dirty="0" err="1"/>
              <a:t>dan</a:t>
            </a:r>
            <a:r>
              <a:rPr lang="en-US" sz="3600" b="1" dirty="0"/>
              <a:t> </a:t>
            </a:r>
            <a:r>
              <a:rPr lang="en-US" sz="3600" b="1" dirty="0" err="1"/>
              <a:t>besar</a:t>
            </a:r>
            <a:r>
              <a:rPr lang="en-US" sz="3600" b="1" dirty="0"/>
              <a:t> </a:t>
            </a:r>
            <a:r>
              <a:rPr lang="en-US" sz="3600" b="1" dirty="0" err="1"/>
              <a:t>tubuh</a:t>
            </a:r>
            <a:r>
              <a:rPr lang="en-US" sz="3600" b="1" dirty="0"/>
              <a:t>, </a:t>
            </a:r>
            <a:r>
              <a:rPr lang="en-US" sz="3600" b="1" dirty="0" err="1"/>
              <a:t>umur</a:t>
            </a:r>
            <a:r>
              <a:rPr lang="en-US" sz="3600" b="1" dirty="0"/>
              <a:t>, sex, </a:t>
            </a:r>
            <a:r>
              <a:rPr lang="en-US" sz="3600" b="1" dirty="0" err="1"/>
              <a:t>ras</a:t>
            </a:r>
            <a:r>
              <a:rPr lang="en-US" sz="3600" b="1" dirty="0"/>
              <a:t>, status </a:t>
            </a:r>
            <a:r>
              <a:rPr lang="en-US" sz="3600" b="1" dirty="0" err="1"/>
              <a:t>kesehatan</a:t>
            </a:r>
            <a:r>
              <a:rPr lang="en-US" sz="3600" b="1" dirty="0"/>
              <a:t>, </a:t>
            </a:r>
            <a:r>
              <a:rPr lang="en-US" sz="3600" b="1" dirty="0" err="1"/>
              <a:t>nutrisi</a:t>
            </a:r>
            <a:r>
              <a:rPr lang="en-US" sz="3600" b="1" dirty="0"/>
              <a:t>, </a:t>
            </a:r>
            <a:r>
              <a:rPr lang="en-US" sz="3600" b="1" dirty="0" err="1"/>
              <a:t>kesegaran</a:t>
            </a:r>
            <a:r>
              <a:rPr lang="en-US" sz="3600" b="1" dirty="0"/>
              <a:t> </a:t>
            </a:r>
            <a:r>
              <a:rPr lang="en-US" sz="3600" b="1" dirty="0" err="1"/>
              <a:t>jasmani</a:t>
            </a:r>
            <a:r>
              <a:rPr lang="en-US" sz="3600" b="1" dirty="0"/>
              <a:t>, </a:t>
            </a:r>
            <a:r>
              <a:rPr lang="en-US" sz="3600" b="1" dirty="0" err="1"/>
              <a:t>pendidikan</a:t>
            </a:r>
            <a:r>
              <a:rPr lang="en-US" sz="3600" b="1" dirty="0"/>
              <a:t>, </a:t>
            </a:r>
            <a:r>
              <a:rPr lang="en-US" sz="3600" b="1" dirty="0" err="1"/>
              <a:t>ketrampilan</a:t>
            </a:r>
            <a:r>
              <a:rPr lang="en-US" sz="360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86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 smtClean="0"/>
              <a:t>Desain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Analytic methods</a:t>
            </a:r>
            <a:endParaRPr lang="id-ID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metode penyelesaian model matematika dengan rumus-rumus aljabar yang sudah baku(lazim</a:t>
            </a:r>
            <a:r>
              <a:rPr lang="id-ID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merangkum sejumlah data besar data yang masih mentah menjadi informasi yang dapat </a:t>
            </a:r>
            <a:r>
              <a:rPr lang="id-ID" dirty="0" smtClean="0"/>
              <a:t>diinterpretasikan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untuk membuat data-data tersebut mudah diatur</a:t>
            </a:r>
            <a:endParaRPr lang="en-US" dirty="0"/>
          </a:p>
          <a:p>
            <a:r>
              <a:rPr lang="en-US" b="1" dirty="0" smtClean="0"/>
              <a:t>Review methods</a:t>
            </a:r>
            <a:endParaRPr lang="id-ID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Eksperimen antara psikologi dengan interaksi manusia dan komputer yang menghasilkan hasil-hasil eksperimen yang baik dan pengalaman yang nyata</a:t>
            </a:r>
            <a:r>
              <a:rPr lang="id-ID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eksperimen ini tidak dapat dipastikan mempertahankan keadaan yang </a:t>
            </a:r>
            <a:r>
              <a:rPr lang="id-ID" dirty="0" smtClean="0"/>
              <a:t>tetap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Orang yang melakukan evaluasi harus memilih data secara hatihati, rancangan ekperimen yang dipilih, subyek masyarakat yang digunakan, analisa penyelenggaraan dan asumsi yang telah dibuat.</a:t>
            </a:r>
            <a:endParaRPr lang="en-US" dirty="0"/>
          </a:p>
          <a:p>
            <a:r>
              <a:rPr lang="en-US" b="1" dirty="0" smtClean="0"/>
              <a:t>Model </a:t>
            </a:r>
            <a:r>
              <a:rPr lang="en-US" b="1" dirty="0"/>
              <a:t>based </a:t>
            </a:r>
            <a:r>
              <a:rPr lang="en-US" b="1" dirty="0" smtClean="0"/>
              <a:t>methods</a:t>
            </a:r>
            <a:endParaRPr lang="id-ID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nn-NO" dirty="0"/>
              <a:t>mengkombinasi spesifikasi perancangan dan evaluasi ke dalam kerangka kerja yang sama. </a:t>
            </a:r>
            <a:endParaRPr lang="id-ID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Contoh GOMS model, keystroke level model dan design rationale. 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2261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Query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Wawancara</a:t>
            </a:r>
            <a:endParaRPr lang="en-US" dirty="0"/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Angket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Wawancara</a:t>
            </a:r>
            <a:endParaRPr 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Analis pengguna pertanyaan pada salah satu-satu dasar</a:t>
            </a:r>
            <a:r>
              <a:rPr lang="en-US"/>
              <a:t> 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 biasanya berdasarkan menyiapkan pertanyaan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Informal, subyektif dan relatif murah</a:t>
            </a:r>
          </a:p>
          <a:p>
            <a:pPr lvl="4">
              <a:lnSpc>
                <a:spcPct val="90000"/>
              </a:lnSpc>
              <a:spcBef>
                <a:spcPts val="400"/>
              </a:spcBef>
              <a:buFont typeface="Verdan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/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Keuntungan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Dapat bervariasi sesuai dengan konteks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Masalah yang dapat dijelajah lebih lengkap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Pengguna dapat menimbulkan pandangan dan mengidentifikasi masalah menyisihkan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Kekurangan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Sangat subyektif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Menghabiskan waktu</a:t>
            </a:r>
          </a:p>
        </p:txBody>
      </p:sp>
    </p:spTree>
    <p:extLst>
      <p:ext uri="{BB962C8B-B14F-4D97-AF65-F5344CB8AC3E}">
        <p14:creationId xmlns:p14="http://schemas.microsoft.com/office/powerpoint/2010/main" val="865263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Angket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Set pertanyaan tetap diberikan kepada pengguna</a:t>
            </a:r>
          </a:p>
          <a:p>
            <a:pPr marL="341313" indent="-341313">
              <a:spcBef>
                <a:spcPts val="600"/>
              </a:spcBef>
              <a:buFont typeface="Verdan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/>
          </a:p>
          <a:p>
            <a:pPr marL="341313" indent="-341313"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Keuntungan</a:t>
            </a:r>
          </a:p>
          <a:p>
            <a:pPr marL="741363" lvl="1" indent="-284163"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Cepat dan mencapai besar kelompok pengguna</a:t>
            </a:r>
          </a:p>
          <a:p>
            <a:pPr marL="741363" lvl="1" indent="-284163"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Dapat dianalisa lebih dengan kejam</a:t>
            </a:r>
          </a:p>
          <a:p>
            <a:pPr marL="341313" indent="-341313"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Kekurangan</a:t>
            </a:r>
          </a:p>
          <a:p>
            <a:pPr marL="741363" lvl="1" indent="-284163"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Kurang fleksibel</a:t>
            </a:r>
          </a:p>
          <a:p>
            <a:pPr marL="741363" lvl="1" indent="-284163"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Pengujian kurang</a:t>
            </a:r>
          </a:p>
          <a:p>
            <a:pPr marL="741363" lvl="1" indent="-284163">
              <a:spcBef>
                <a:spcPts val="500"/>
              </a:spcBef>
              <a:buFont typeface="Verdan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/>
          </a:p>
          <a:p>
            <a:pPr marL="741363" lvl="1" indent="-284163">
              <a:spcBef>
                <a:spcPts val="500"/>
              </a:spcBef>
              <a:buFont typeface="Verdan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640398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Angket (ctd)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Desain Perlu hati</a:t>
            </a:r>
            <a:r>
              <a:rPr lang="en-US"/>
              <a:t> </a:t>
            </a:r>
            <a:r>
              <a:rPr lang="en-GB" sz="2400"/>
              <a:t>	 </a:t>
            </a:r>
          </a:p>
          <a:p>
            <a:pPr marL="741363" lvl="1" indent="-284163"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Informasi apa yang diperlukan?</a:t>
            </a:r>
          </a:p>
          <a:p>
            <a:pPr marL="741363" lvl="1" indent="-284163"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Bagaimana adalah jawaban untuk dianalisa?</a:t>
            </a:r>
          </a:p>
          <a:p>
            <a:pPr marL="341313" indent="-341313">
              <a:spcBef>
                <a:spcPts val="600"/>
              </a:spcBef>
              <a:buFont typeface="Verdan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/>
          </a:p>
          <a:p>
            <a:pPr marL="341313" indent="-341313">
              <a:spcBef>
                <a:spcPts val="600"/>
              </a:spcBef>
              <a:buFont typeface="Verdan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Gaya dari pertanyaan</a:t>
            </a:r>
          </a:p>
          <a:p>
            <a:pPr marL="741363" lvl="1" indent="-284163"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Umum</a:t>
            </a:r>
          </a:p>
          <a:p>
            <a:pPr marL="741363" lvl="1" indent="-284163"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Terbuka</a:t>
            </a:r>
          </a:p>
          <a:p>
            <a:pPr marL="741363" lvl="1" indent="-284163"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Scalar</a:t>
            </a:r>
          </a:p>
          <a:p>
            <a:pPr marL="741363" lvl="1" indent="-284163"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Multi-pilihan</a:t>
            </a:r>
          </a:p>
          <a:p>
            <a:pPr marL="741363" lvl="1" indent="-284163">
              <a:spcBef>
                <a:spcPts val="500"/>
              </a:spcBef>
              <a:buFont typeface="Verdan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Peringkat</a:t>
            </a:r>
          </a:p>
        </p:txBody>
      </p:sp>
    </p:spTree>
    <p:extLst>
      <p:ext uri="{BB962C8B-B14F-4D97-AF65-F5344CB8AC3E}">
        <p14:creationId xmlns:p14="http://schemas.microsoft.com/office/powerpoint/2010/main" val="1899882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 Metoda Evaluasi Implementasi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Metode Eksperimental</a:t>
            </a:r>
          </a:p>
          <a:p>
            <a:r>
              <a:rPr lang="id-ID" dirty="0" smtClean="0"/>
              <a:t>Metode Observasional</a:t>
            </a:r>
          </a:p>
          <a:p>
            <a:r>
              <a:rPr lang="id-ID" dirty="0"/>
              <a:t>Metode Survey / Query</a:t>
            </a:r>
          </a:p>
        </p:txBody>
      </p:sp>
    </p:spTree>
    <p:extLst>
      <p:ext uri="{BB962C8B-B14F-4D97-AF65-F5344CB8AC3E}">
        <p14:creationId xmlns:p14="http://schemas.microsoft.com/office/powerpoint/2010/main" val="31935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eksperimental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Tipe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Sistematis </a:t>
            </a:r>
            <a:r>
              <a:rPr lang="id-ID" dirty="0"/>
              <a:t>dan terkontrol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Berorientasi </a:t>
            </a:r>
            <a:r>
              <a:rPr lang="id-ID" dirty="0"/>
              <a:t>kasual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Perspektif </a:t>
            </a:r>
            <a:r>
              <a:rPr lang="id-ID" dirty="0"/>
              <a:t>dalam industri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Berkembang </a:t>
            </a:r>
            <a:r>
              <a:rPr lang="id-ID" dirty="0"/>
              <a:t>dalam laboratorium usability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Prosedur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Deskripsi </a:t>
            </a:r>
            <a:r>
              <a:rPr lang="id-ID" dirty="0"/>
              <a:t>tujuan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Menentukan </a:t>
            </a:r>
            <a:r>
              <a:rPr lang="id-ID" dirty="0"/>
              <a:t>hipotesa yang hendak diuji kebenarannya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Pertimbangan </a:t>
            </a:r>
            <a:r>
              <a:rPr lang="id-ID" dirty="0"/>
              <a:t>task, user, sistem, dll.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Pertimbangan </a:t>
            </a:r>
            <a:r>
              <a:rPr lang="id-ID" dirty="0"/>
              <a:t>analisa statistik</a:t>
            </a:r>
          </a:p>
        </p:txBody>
      </p:sp>
    </p:spTree>
    <p:extLst>
      <p:ext uri="{BB962C8B-B14F-4D97-AF65-F5344CB8AC3E}">
        <p14:creationId xmlns:p14="http://schemas.microsoft.com/office/powerpoint/2010/main" val="28699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Observasional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b="1" dirty="0" smtClean="0"/>
              <a:t>Tipe :</a:t>
            </a:r>
            <a:endParaRPr lang="id-ID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Langsung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Video/Audio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Perspektif </a:t>
            </a:r>
            <a:r>
              <a:rPr lang="id-ID" dirty="0"/>
              <a:t>dalam industri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Portable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Fleksibel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Data </a:t>
            </a:r>
            <a:r>
              <a:rPr lang="id-ID" dirty="0"/>
              <a:t>lengkap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Prosedur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Tahap </a:t>
            </a:r>
            <a:r>
              <a:rPr lang="id-ID" dirty="0"/>
              <a:t>observasi awal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Identifikasi </a:t>
            </a:r>
            <a:r>
              <a:rPr lang="id-ID" dirty="0"/>
              <a:t>struktur task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Deskripsi </a:t>
            </a:r>
            <a:r>
              <a:rPr lang="id-ID" dirty="0"/>
              <a:t>prosedur dari observasi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Evaluasi </a:t>
            </a:r>
            <a:r>
              <a:rPr lang="id-ID" dirty="0"/>
              <a:t>observasi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Analisa </a:t>
            </a:r>
            <a:r>
              <a:rPr lang="id-ID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642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Survey /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id-ID" dirty="0"/>
              <a:t>Tipe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Interview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Terstruktur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Fleksibel </a:t>
            </a:r>
            <a:r>
              <a:rPr lang="id-ID" dirty="0"/>
              <a:t>/ check-list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Questionnaires </a:t>
            </a:r>
            <a:r>
              <a:rPr lang="id-ID" dirty="0"/>
              <a:t>/ Rating Scales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Tertutup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Terbuka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Perpektif </a:t>
            </a:r>
            <a:r>
              <a:rPr lang="id-ID" dirty="0"/>
              <a:t>dalam industry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Berguna </a:t>
            </a:r>
            <a:r>
              <a:rPr lang="id-ID" dirty="0"/>
              <a:t>untuk penilaian emosi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Interview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Persiapan </a:t>
            </a:r>
            <a:r>
              <a:rPr lang="id-ID" dirty="0"/>
              <a:t>/ Efisiensi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Perorangan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Fleksibilitas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Questionnaires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Bisa </a:t>
            </a:r>
            <a:r>
              <a:rPr lang="id-ID" dirty="0"/>
              <a:t>diulang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Administrasi </a:t>
            </a:r>
            <a:r>
              <a:rPr lang="id-ID" dirty="0"/>
              <a:t>tidak mahal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Prosedur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Konsep </a:t>
            </a:r>
            <a:r>
              <a:rPr lang="id-ID" dirty="0"/>
              <a:t>struktur / urutan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Penilaian </a:t>
            </a:r>
            <a:r>
              <a:rPr lang="id-ID" dirty="0"/>
              <a:t>alternatif bentuk-bentuk pertanyaan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Memilih </a:t>
            </a:r>
            <a:r>
              <a:rPr lang="id-ID" dirty="0"/>
              <a:t>pertanyaan untuk questionnaire percobaan (pilot questionnaire)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Melakukan </a:t>
            </a:r>
            <a:r>
              <a:rPr lang="id-ID" dirty="0"/>
              <a:t>questionnaire percobaan / Perbaikan / questionnaire sesungguhnya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Melakukan </a:t>
            </a:r>
            <a:r>
              <a:rPr lang="id-ID" dirty="0"/>
              <a:t>analisa</a:t>
            </a:r>
          </a:p>
        </p:txBody>
      </p:sp>
    </p:spTree>
    <p:extLst>
      <p:ext uri="{BB962C8B-B14F-4D97-AF65-F5344CB8AC3E}">
        <p14:creationId xmlns:p14="http://schemas.microsoft.com/office/powerpoint/2010/main" val="15186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Paradigma Evaluasi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“Quick and dirty” evaluation</a:t>
            </a:r>
          </a:p>
          <a:p>
            <a:pPr algn="just"/>
            <a:r>
              <a:rPr lang="en-US" dirty="0"/>
              <a:t>Usability testing</a:t>
            </a:r>
          </a:p>
          <a:p>
            <a:pPr algn="just"/>
            <a:r>
              <a:rPr lang="en-US" dirty="0"/>
              <a:t>Field studies</a:t>
            </a:r>
          </a:p>
          <a:p>
            <a:pPr algn="just"/>
            <a:r>
              <a:rPr lang="en-US" dirty="0"/>
              <a:t>Predictive evaluation</a:t>
            </a:r>
          </a:p>
        </p:txBody>
      </p:sp>
    </p:spTree>
    <p:extLst>
      <p:ext uri="{BB962C8B-B14F-4D97-AF65-F5344CB8AC3E}">
        <p14:creationId xmlns:p14="http://schemas.microsoft.com/office/powerpoint/2010/main" val="229266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Bentuk</a:t>
            </a:r>
            <a:r>
              <a:rPr lang="en-US" sz="4800" dirty="0" smtClean="0"/>
              <a:t> </a:t>
            </a:r>
            <a:r>
              <a:rPr lang="id-ID" sz="4800" dirty="0" smtClean="0"/>
              <a:t>d</a:t>
            </a:r>
            <a:r>
              <a:rPr lang="en-US" sz="4800" dirty="0" smtClean="0"/>
              <a:t>an </a:t>
            </a:r>
            <a:r>
              <a:rPr lang="en-US" sz="4800" dirty="0" err="1" smtClean="0"/>
              <a:t>Besar</a:t>
            </a:r>
            <a:r>
              <a:rPr lang="en-US" sz="4800" dirty="0" smtClean="0"/>
              <a:t> </a:t>
            </a:r>
            <a:r>
              <a:rPr lang="en-US" sz="4800" dirty="0" err="1" smtClean="0"/>
              <a:t>Tubuh</a:t>
            </a:r>
            <a:endParaRPr lang="en-US" sz="48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b="1" dirty="0" err="1"/>
              <a:t>Semakin</a:t>
            </a:r>
            <a:r>
              <a:rPr lang="en-US" sz="3600" b="1" dirty="0"/>
              <a:t> </a:t>
            </a:r>
            <a:r>
              <a:rPr lang="en-US" sz="3600" b="1" dirty="0" err="1"/>
              <a:t>besar</a:t>
            </a:r>
            <a:r>
              <a:rPr lang="en-US" sz="3600" b="1" dirty="0"/>
              <a:t> </a:t>
            </a:r>
            <a:r>
              <a:rPr lang="en-US" sz="3600" b="1" dirty="0" err="1"/>
              <a:t>dan</a:t>
            </a:r>
            <a:r>
              <a:rPr lang="en-US" sz="3600" b="1" dirty="0"/>
              <a:t> </a:t>
            </a:r>
            <a:r>
              <a:rPr lang="en-US" sz="3600" b="1" dirty="0" err="1"/>
              <a:t>panjang</a:t>
            </a:r>
            <a:r>
              <a:rPr lang="en-US" sz="3600" b="1" dirty="0"/>
              <a:t> </a:t>
            </a:r>
            <a:r>
              <a:rPr lang="en-US" sz="3600" b="1" dirty="0" err="1"/>
              <a:t>ukuran</a:t>
            </a:r>
            <a:r>
              <a:rPr lang="en-US" sz="3600" b="1" dirty="0"/>
              <a:t> </a:t>
            </a:r>
            <a:r>
              <a:rPr lang="en-US" sz="3600" b="1" dirty="0" err="1"/>
              <a:t>otot</a:t>
            </a:r>
            <a:r>
              <a:rPr lang="en-US" sz="3600" dirty="0"/>
              <a:t>,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b="1" dirty="0" err="1"/>
              <a:t>semakin</a:t>
            </a:r>
            <a:r>
              <a:rPr lang="en-US" sz="3600" b="1" dirty="0"/>
              <a:t> </a:t>
            </a:r>
            <a:r>
              <a:rPr lang="en-US" sz="3600" b="1" dirty="0" err="1"/>
              <a:t>banyak</a:t>
            </a:r>
            <a:r>
              <a:rPr lang="en-US" sz="3600" b="1" dirty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b="1" dirty="0" err="1"/>
              <a:t>panjang</a:t>
            </a:r>
            <a:r>
              <a:rPr lang="en-US" sz="3600" b="1" dirty="0"/>
              <a:t> </a:t>
            </a:r>
            <a:r>
              <a:rPr lang="en-US" sz="3600" b="1" dirty="0" err="1"/>
              <a:t>jumlah</a:t>
            </a:r>
            <a:r>
              <a:rPr lang="en-US" sz="3600" b="1" dirty="0"/>
              <a:t> </a:t>
            </a:r>
            <a:r>
              <a:rPr lang="en-US" sz="3600" b="1" dirty="0" err="1"/>
              <a:t>serat</a:t>
            </a:r>
            <a:r>
              <a:rPr lang="en-US" sz="3600" b="1" dirty="0"/>
              <a:t> </a:t>
            </a:r>
            <a:r>
              <a:rPr lang="en-US" sz="3600" b="1" dirty="0" err="1"/>
              <a:t>otot</a:t>
            </a:r>
            <a:r>
              <a:rPr lang="en-US" sz="3600" dirty="0"/>
              <a:t> </a:t>
            </a:r>
            <a:r>
              <a:rPr lang="en-US" sz="3600" dirty="0" err="1"/>
              <a:t>yg</a:t>
            </a:r>
            <a:r>
              <a:rPr lang="en-US" sz="3600" dirty="0"/>
              <a:t> </a:t>
            </a:r>
            <a:r>
              <a:rPr lang="en-US" sz="3600" b="1" dirty="0" err="1"/>
              <a:t>menyusunnya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b="1" dirty="0" err="1">
                <a:sym typeface="Wingdings" panose="05000000000000000000" pitchFamily="2" charset="2"/>
              </a:rPr>
              <a:t>kemampuan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kerja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semakin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besar</a:t>
            </a:r>
            <a:endParaRPr lang="en-US" sz="3600" b="1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b="1" dirty="0">
                <a:sym typeface="Wingdings" panose="05000000000000000000" pitchFamily="2" charset="2"/>
              </a:rPr>
              <a:t>1 cm </a:t>
            </a:r>
            <a:r>
              <a:rPr lang="en-US" sz="3600" b="1" dirty="0" err="1">
                <a:sym typeface="Wingdings" panose="05000000000000000000" pitchFamily="2" charset="2"/>
              </a:rPr>
              <a:t>otot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dirty="0" err="1">
                <a:sym typeface="Wingdings" panose="05000000000000000000" pitchFamily="2" charset="2"/>
              </a:rPr>
              <a:t>menghasilkan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tenaga</a:t>
            </a:r>
            <a:r>
              <a:rPr lang="en-US" sz="3600" b="1" dirty="0">
                <a:sym typeface="Wingdings" panose="05000000000000000000" pitchFamily="2" charset="2"/>
              </a:rPr>
              <a:t> 4 kg </a:t>
            </a:r>
            <a:r>
              <a:rPr lang="en-US" sz="3600" dirty="0" err="1">
                <a:sym typeface="Wingdings" panose="05000000000000000000" pitchFamily="2" charset="2"/>
              </a:rPr>
              <a:t>gaya</a:t>
            </a:r>
            <a:endParaRPr lang="en-US" sz="3600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b="1" dirty="0" err="1">
                <a:sym typeface="Wingdings" panose="05000000000000000000" pitchFamily="2" charset="2"/>
              </a:rPr>
              <a:t>Besar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dan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panjang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otot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dirty="0" err="1">
                <a:sym typeface="Wingdings" panose="05000000000000000000" pitchFamily="2" charset="2"/>
              </a:rPr>
              <a:t>dipebgaruhi</a:t>
            </a:r>
            <a:r>
              <a:rPr lang="en-US" sz="3600" dirty="0">
                <a:sym typeface="Wingdings" panose="05000000000000000000" pitchFamily="2" charset="2"/>
              </a:rPr>
              <a:t> : </a:t>
            </a:r>
            <a:r>
              <a:rPr lang="en-US" sz="3600" b="1" dirty="0" err="1">
                <a:sym typeface="Wingdings" panose="05000000000000000000" pitchFamily="2" charset="2"/>
              </a:rPr>
              <a:t>faktor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keturunan</a:t>
            </a:r>
            <a:r>
              <a:rPr lang="en-US" sz="3600" b="1" dirty="0">
                <a:sym typeface="Wingdings" panose="05000000000000000000" pitchFamily="2" charset="2"/>
              </a:rPr>
              <a:t>, </a:t>
            </a:r>
            <a:r>
              <a:rPr lang="en-US" sz="3600" b="1" dirty="0" err="1">
                <a:sym typeface="Wingdings" panose="05000000000000000000" pitchFamily="2" charset="2"/>
              </a:rPr>
              <a:t>gizi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 smtClean="0">
                <a:sym typeface="Wingdings" panose="05000000000000000000" pitchFamily="2" charset="2"/>
              </a:rPr>
              <a:t>selama</a:t>
            </a:r>
            <a:r>
              <a:rPr lang="id-ID" sz="3600" b="1" dirty="0" smtClean="0">
                <a:sym typeface="Wingdings" panose="05000000000000000000" pitchFamily="2" charset="2"/>
              </a:rPr>
              <a:t> </a:t>
            </a:r>
            <a:r>
              <a:rPr lang="en-US" sz="3600" b="1" dirty="0" err="1" smtClean="0">
                <a:sym typeface="Wingdings" panose="05000000000000000000" pitchFamily="2" charset="2"/>
              </a:rPr>
              <a:t>pertumbuhan</a:t>
            </a:r>
            <a:r>
              <a:rPr lang="en-US" sz="3600" b="1" dirty="0">
                <a:sym typeface="Wingdings" panose="05000000000000000000" pitchFamily="2" charset="2"/>
              </a:rPr>
              <a:t>, </a:t>
            </a:r>
            <a:r>
              <a:rPr lang="en-US" sz="3600" b="1" dirty="0" err="1">
                <a:sym typeface="Wingdings" panose="05000000000000000000" pitchFamily="2" charset="2"/>
              </a:rPr>
              <a:t>latihan</a:t>
            </a:r>
            <a:endParaRPr lang="en-US" sz="3600" b="1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99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“Quick and Dirty” Evaluation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disukai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konsultan</a:t>
            </a:r>
            <a:r>
              <a:rPr lang="en-US" dirty="0"/>
              <a:t> yang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informal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desainer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dibuatnya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penekanannya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/</a:t>
            </a:r>
            <a:r>
              <a:rPr lang="en-US" dirty="0" err="1"/>
              <a:t>sesingkat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id-ID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temuan</a:t>
            </a:r>
            <a:r>
              <a:rPr lang="en-US" dirty="0"/>
              <a:t> yang </a:t>
            </a:r>
            <a:r>
              <a:rPr lang="en-US" dirty="0" err="1"/>
              <a:t>didokumentasikan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hati-hati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 Testing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80000"/>
              </a:lnSpc>
            </a:pP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dominan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1980-an</a:t>
            </a:r>
          </a:p>
          <a:p>
            <a:pPr algn="just">
              <a:lnSpc>
                <a:spcPct val="80000"/>
              </a:lnSpc>
            </a:pPr>
            <a:r>
              <a:rPr lang="en-US" sz="2400" dirty="0" err="1"/>
              <a:t>Melibatkan</a:t>
            </a:r>
            <a:r>
              <a:rPr lang="en-US" sz="2400" dirty="0"/>
              <a:t> </a:t>
            </a:r>
            <a:r>
              <a:rPr lang="en-US" sz="2400" dirty="0" err="1"/>
              <a:t>pengukuran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user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mempersiapkan</a:t>
            </a:r>
            <a:r>
              <a:rPr lang="en-US" sz="2400" dirty="0"/>
              <a:t> </a:t>
            </a:r>
            <a:r>
              <a:rPr lang="en-US" sz="2400" dirty="0" err="1"/>
              <a:t>tugasnya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hati-hati</a:t>
            </a:r>
            <a:r>
              <a:rPr lang="en-US" sz="2400" dirty="0"/>
              <a:t>, </a:t>
            </a:r>
            <a:r>
              <a:rPr lang="en-US" sz="2400" dirty="0" err="1"/>
              <a:t>dari</a:t>
            </a:r>
            <a:r>
              <a:rPr lang="en-US" sz="2400" dirty="0"/>
              <a:t> proses </a:t>
            </a:r>
            <a:r>
              <a:rPr lang="en-US" sz="2400" dirty="0" err="1"/>
              <a:t>inilah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dibuatkan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 </a:t>
            </a:r>
            <a:r>
              <a:rPr lang="en-US" sz="2400" dirty="0" err="1"/>
              <a:t>sistemnya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 err="1"/>
              <a:t>Kinerja</a:t>
            </a:r>
            <a:r>
              <a:rPr lang="en-US" sz="2400" dirty="0"/>
              <a:t> user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diukur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/>
              <a:t>Cara yang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endParaRPr lang="en-US" sz="2000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Merekamnya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video</a:t>
            </a:r>
          </a:p>
          <a:p>
            <a:pPr algn="just">
              <a:lnSpc>
                <a:spcPct val="80000"/>
              </a:lnSpc>
            </a:pP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kuesioner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wawancara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user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kepuasannya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laboratorium</a:t>
            </a:r>
            <a:r>
              <a:rPr lang="en-US" sz="2400" dirty="0"/>
              <a:t>, </a:t>
            </a:r>
            <a:r>
              <a:rPr lang="en-US" sz="2400" dirty="0" err="1"/>
              <a:t>dimana</a:t>
            </a:r>
            <a:r>
              <a:rPr lang="en-US" sz="2400" dirty="0"/>
              <a:t> user </a:t>
            </a: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i="1" dirty="0"/>
              <a:t>treatment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(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cahaya</a:t>
            </a:r>
            <a:r>
              <a:rPr lang="en-US" sz="2400" dirty="0"/>
              <a:t>, </a:t>
            </a:r>
            <a:r>
              <a:rPr lang="en-US" sz="2400" dirty="0" err="1"/>
              <a:t>suara</a:t>
            </a:r>
            <a:r>
              <a:rPr lang="en-US" sz="2400" dirty="0"/>
              <a:t>, </a:t>
            </a:r>
            <a:r>
              <a:rPr lang="en-US" sz="2400" dirty="0" err="1"/>
              <a:t>warna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r>
              <a:rPr lang="en-US" sz="2400" dirty="0"/>
              <a:t>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i="1" dirty="0"/>
              <a:t>treatment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155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Field Studies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usability testing</a:t>
            </a:r>
            <a:r>
              <a:rPr lang="en-US" sz="2000" dirty="0"/>
              <a:t>,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di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asli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user </a:t>
            </a:r>
            <a:r>
              <a:rPr lang="en-US" sz="2000" dirty="0" err="1"/>
              <a:t>bekerja</a:t>
            </a:r>
            <a:r>
              <a:rPr lang="en-US" sz="2000" dirty="0"/>
              <a:t>,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pemahaman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user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alami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berdampak</a:t>
            </a:r>
            <a:r>
              <a:rPr lang="en-US" sz="2000" dirty="0"/>
              <a:t> </a:t>
            </a:r>
            <a:r>
              <a:rPr lang="en-US" sz="2000" dirty="0" err="1"/>
              <a:t>padanya</a:t>
            </a:r>
            <a:endParaRPr lang="en-US" sz="2000" dirty="0"/>
          </a:p>
          <a:p>
            <a:pPr algn="just">
              <a:lnSpc>
                <a:spcPct val="80000"/>
              </a:lnSpc>
            </a:pP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mengidentifikasi</a:t>
            </a:r>
            <a:r>
              <a:rPr lang="en-US" sz="1800" dirty="0"/>
              <a:t> </a:t>
            </a:r>
            <a:r>
              <a:rPr lang="en-US" sz="1800" dirty="0" err="1"/>
              <a:t>kesempatan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teknologi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endParaRPr lang="en-US" sz="1800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kebutuhan-kebutuhan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desain</a:t>
            </a:r>
            <a:endParaRPr lang="en-US" sz="1800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 err="1"/>
              <a:t>Memfasilitasi</a:t>
            </a:r>
            <a:r>
              <a:rPr lang="en-US" sz="1800" dirty="0"/>
              <a:t> </a:t>
            </a:r>
            <a:r>
              <a:rPr lang="en-US" sz="1800" dirty="0" err="1"/>
              <a:t>pengenalan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teknologi</a:t>
            </a:r>
            <a:endParaRPr lang="en-US" sz="1800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 err="1"/>
              <a:t>Evaluasi</a:t>
            </a:r>
            <a:r>
              <a:rPr lang="en-US" sz="1800" dirty="0"/>
              <a:t> </a:t>
            </a:r>
            <a:r>
              <a:rPr lang="en-US" sz="1800" dirty="0" err="1"/>
              <a:t>teknologi</a:t>
            </a:r>
            <a:endParaRPr lang="en-US" sz="1800" dirty="0"/>
          </a:p>
          <a:p>
            <a:pPr algn="just">
              <a:lnSpc>
                <a:spcPct val="80000"/>
              </a:lnSpc>
            </a:pPr>
            <a:r>
              <a:rPr lang="en-US" sz="2000" dirty="0" err="1"/>
              <a:t>Teknik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Interview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 err="1"/>
              <a:t>Observasi</a:t>
            </a:r>
            <a:r>
              <a:rPr lang="en-US" sz="1800" dirty="0"/>
              <a:t> (</a:t>
            </a:r>
            <a:r>
              <a:rPr lang="en-US" sz="1800" dirty="0" err="1"/>
              <a:t>pengamatan</a:t>
            </a:r>
            <a:r>
              <a:rPr lang="en-US" sz="1800" dirty="0"/>
              <a:t> yang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desainer</a:t>
            </a:r>
            <a:r>
              <a:rPr lang="en-US" sz="1800" dirty="0"/>
              <a:t>)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 err="1"/>
              <a:t>Partisipatori</a:t>
            </a:r>
            <a:r>
              <a:rPr lang="en-US" sz="1800" dirty="0"/>
              <a:t> (user </a:t>
            </a:r>
            <a:r>
              <a:rPr lang="en-US" sz="1800" dirty="0" err="1"/>
              <a:t>dilibatkan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pembuatan</a:t>
            </a:r>
            <a:r>
              <a:rPr lang="en-US" sz="1800" dirty="0"/>
              <a:t> </a:t>
            </a:r>
            <a:r>
              <a:rPr lang="en-US" sz="1800" dirty="0" err="1"/>
              <a:t>desain</a:t>
            </a:r>
            <a:r>
              <a:rPr lang="en-US" sz="1800" dirty="0"/>
              <a:t>)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Ethnography (</a:t>
            </a:r>
            <a:r>
              <a:rPr lang="en-US" sz="1800" dirty="0" err="1"/>
              <a:t>penilaian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budaya</a:t>
            </a:r>
            <a:r>
              <a:rPr lang="en-US" sz="1800" dirty="0"/>
              <a:t>)</a:t>
            </a:r>
          </a:p>
          <a:p>
            <a:pPr algn="just">
              <a:lnSpc>
                <a:spcPct val="80000"/>
              </a:lnSpc>
            </a:pPr>
            <a:r>
              <a:rPr lang="en-US" sz="2000" dirty="0"/>
              <a:t>Dari data yang </a:t>
            </a:r>
            <a:r>
              <a:rPr lang="en-US" sz="2000" dirty="0" err="1"/>
              <a:t>didapatkan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desainer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evaluasi</a:t>
            </a:r>
            <a:r>
              <a:rPr lang="en-US" sz="2000" dirty="0"/>
              <a:t>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kuantitatif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kualitatif</a:t>
            </a:r>
            <a:r>
              <a:rPr lang="en-US" sz="2000" dirty="0"/>
              <a:t>,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produknya</a:t>
            </a:r>
            <a:endParaRPr lang="en-US" sz="2000" dirty="0"/>
          </a:p>
          <a:p>
            <a:pPr algn="just"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671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Evaluation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/>
              <a:t>Didasarkan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pengalaman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ahli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menghadapi</a:t>
            </a:r>
            <a:r>
              <a:rPr lang="en-US" sz="2800" dirty="0"/>
              <a:t> user,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dijadikan</a:t>
            </a:r>
            <a:r>
              <a:rPr lang="en-US" sz="2800" dirty="0"/>
              <a:t> </a:t>
            </a:r>
            <a:r>
              <a:rPr lang="en-US" sz="2800" dirty="0" err="1"/>
              <a:t>patokan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memprediksi</a:t>
            </a:r>
            <a:r>
              <a:rPr lang="en-US" sz="2800" dirty="0"/>
              <a:t> </a:t>
            </a:r>
            <a:r>
              <a:rPr lang="en-US" sz="2800" dirty="0" err="1"/>
              <a:t>masalah-masalah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endParaRPr lang="en-US" sz="2800" dirty="0"/>
          </a:p>
          <a:p>
            <a:pPr algn="just"/>
            <a:r>
              <a:rPr lang="en-US" sz="2800" dirty="0" err="1"/>
              <a:t>Keuntungan</a:t>
            </a:r>
            <a:r>
              <a:rPr lang="en-US" sz="2800" dirty="0"/>
              <a:t> </a:t>
            </a:r>
            <a:r>
              <a:rPr lang="en-US" sz="2800" dirty="0" err="1"/>
              <a:t>evaluasi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User yang </a:t>
            </a:r>
            <a:r>
              <a:rPr lang="en-US" sz="2400" dirty="0" err="1"/>
              <a:t>diinginkan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dihadirkan</a:t>
            </a:r>
            <a:endParaRPr lang="en-US" sz="24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Proses </a:t>
            </a:r>
            <a:r>
              <a:rPr lang="en-US" sz="2400" dirty="0" err="1"/>
              <a:t>pembuatannya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, </a:t>
            </a:r>
            <a:r>
              <a:rPr lang="en-US" sz="2400" dirty="0" err="1"/>
              <a:t>murah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disukai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endParaRPr lang="en-US" sz="2400" dirty="0"/>
          </a:p>
          <a:p>
            <a:pPr algn="just"/>
            <a:r>
              <a:rPr lang="en-US" sz="2800" dirty="0" err="1"/>
              <a:t>Tahun-tahun</a:t>
            </a:r>
            <a:r>
              <a:rPr lang="en-US" sz="2800" dirty="0"/>
              <a:t> </a:t>
            </a:r>
            <a:r>
              <a:rPr lang="en-US" sz="2800" dirty="0" err="1"/>
              <a:t>terakhir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evaluasi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populer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641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Teknik-Teknik Evaluasi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Observing users</a:t>
            </a:r>
          </a:p>
          <a:p>
            <a:pPr algn="just"/>
            <a:r>
              <a:rPr lang="en-US" dirty="0"/>
              <a:t>Asking users their opinions</a:t>
            </a:r>
          </a:p>
          <a:p>
            <a:pPr algn="just"/>
            <a:r>
              <a:rPr lang="en-US" dirty="0"/>
              <a:t>Asking experts their opinions</a:t>
            </a:r>
          </a:p>
          <a:p>
            <a:pPr algn="just"/>
            <a:r>
              <a:rPr lang="en-US" dirty="0"/>
              <a:t>Testing user’s performance</a:t>
            </a:r>
          </a:p>
          <a:p>
            <a:pPr algn="just"/>
            <a:r>
              <a:rPr lang="en-US" dirty="0"/>
              <a:t>Modeling users’ task performance to predict the efficacy of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32763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Hubungan Antara Paradigma dan Teknik Evaluasi</a:t>
            </a:r>
          </a:p>
        </p:txBody>
      </p:sp>
      <p:graphicFrame>
        <p:nvGraphicFramePr>
          <p:cNvPr id="13353" name="Group 41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4087178"/>
        </p:xfrm>
        <a:graphic>
          <a:graphicData uri="http://schemas.openxmlformats.org/drawingml/2006/table">
            <a:tbl>
              <a:tblPr/>
              <a:tblGrid>
                <a:gridCol w="4160044"/>
                <a:gridCol w="4160044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Teknik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“Quick and Dirty”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Observing users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Penting untuk melihat bagaimana user berperilaku dalam lingkungan aslinya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Asking users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Diskusi dengan user dan user yang potensial, dalam suatu group atau group yang khusus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Asking experts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Untuk mendapatkan kritik tentang kegunaan sebuah prototipe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 testing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===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Modeling users’ task performance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===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85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Hubungan Antara Paradigma dan Teknik Evaluasi (</a:t>
            </a:r>
            <a:r>
              <a:rPr lang="en-US" sz="4000" i="1"/>
              <a:t>lanj.</a:t>
            </a:r>
            <a:r>
              <a:rPr lang="en-US" sz="4000"/>
              <a:t>)</a:t>
            </a:r>
          </a:p>
        </p:txBody>
      </p:sp>
      <p:graphicFrame>
        <p:nvGraphicFramePr>
          <p:cNvPr id="15398" name="Group 38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4720591"/>
        </p:xfrm>
        <a:graphic>
          <a:graphicData uri="http://schemas.openxmlformats.org/drawingml/2006/table">
            <a:tbl>
              <a:tblPr/>
              <a:tblGrid>
                <a:gridCol w="2234098"/>
                <a:gridCol w="608599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Teknik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Usability Testing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Observing users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Melalui video dan catatan, dilakukan analisa untuk mengidentifikasi kesalahan, investigasi cara kerja software, atau menghitung kinerja waktu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Asking users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Dengan menggunakan kuesioner kepuasan, maka dilakukan pengumpulan opini user. Interview kadang digunakan untuk mendapatkan opini yang lebih detail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Asking experts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===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 testing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Dilakukan di laboratorium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Modeling users’ task performance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===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54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Hubungan Antara Paradigma dan Teknik Evaluasi (</a:t>
            </a:r>
            <a:r>
              <a:rPr lang="en-US" sz="4000" i="1"/>
              <a:t>lanj.</a:t>
            </a:r>
            <a:r>
              <a:rPr lang="en-US" sz="4000"/>
              <a:t>)</a:t>
            </a:r>
          </a:p>
        </p:txBody>
      </p:sp>
      <p:graphicFrame>
        <p:nvGraphicFramePr>
          <p:cNvPr id="17438" name="Group 30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4173539"/>
        </p:xfrm>
        <a:graphic>
          <a:graphicData uri="http://schemas.openxmlformats.org/drawingml/2006/table">
            <a:tbl>
              <a:tblPr/>
              <a:tblGrid>
                <a:gridCol w="2234098"/>
                <a:gridCol w="6085990"/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Teknik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Field Studies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7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Observing users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Dilakukan di lokasi manapun juga. Dalam studi etnografi, evaluator turut serta dalam lingkungan user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Asking users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Evaluator dapat melakukan interview atau mendiskusikan apa yang dilihatnya kepada peserta. 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Asking experts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===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 testing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===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Modeling users’ task performance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===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13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Hubungan Antara Paradigma dan Teknik Evaluasi (</a:t>
            </a:r>
            <a:r>
              <a:rPr lang="en-US" sz="4000" i="1"/>
              <a:t>lanj.</a:t>
            </a:r>
            <a:r>
              <a:rPr lang="en-US" sz="4000"/>
              <a:t>)</a:t>
            </a:r>
          </a:p>
        </p:txBody>
      </p:sp>
      <p:graphicFrame>
        <p:nvGraphicFramePr>
          <p:cNvPr id="19489" name="Group 33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3970338"/>
        </p:xfrm>
        <a:graphic>
          <a:graphicData uri="http://schemas.openxmlformats.org/drawingml/2006/table">
            <a:tbl>
              <a:tblPr/>
              <a:tblGrid>
                <a:gridCol w="2234098"/>
                <a:gridCol w="608599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Teknik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Predictive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Observing users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===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Asking users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=== 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Asking experts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Seorang menggunakan patokannya dalam pembuatan desain untuk memprediksi kemanjuran sebuah tatap muka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 testing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===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Modeling users’ task performance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Model yang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digunakan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untuk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memprediksi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kemanjuran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sebuah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tatap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muka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atau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membandingkan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kinerja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waktu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dengan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versinya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81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Skala Likert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skala</a:t>
            </a:r>
            <a:r>
              <a:rPr lang="en-US" sz="2800" dirty="0"/>
              <a:t> yang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evaluasi</a:t>
            </a: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 err="1"/>
              <a:t>Ukuran</a:t>
            </a:r>
            <a:r>
              <a:rPr lang="en-US" sz="2800" dirty="0"/>
              <a:t> </a:t>
            </a:r>
            <a:r>
              <a:rPr lang="en-US" sz="2800" dirty="0" err="1"/>
              <a:t>skala</a:t>
            </a:r>
            <a:r>
              <a:rPr lang="en-US" sz="2800" dirty="0"/>
              <a:t> </a:t>
            </a:r>
            <a:r>
              <a:rPr lang="en-US" sz="2800" dirty="0" err="1"/>
              <a:t>mulai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4 </a:t>
            </a:r>
            <a:r>
              <a:rPr lang="en-US" sz="2800" dirty="0" err="1"/>
              <a:t>hingga</a:t>
            </a:r>
            <a:r>
              <a:rPr lang="en-US" sz="2800" dirty="0"/>
              <a:t> 7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Ukuran</a:t>
            </a:r>
            <a:r>
              <a:rPr lang="en-US" sz="2400" dirty="0"/>
              <a:t> 4 (1 =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buruk</a:t>
            </a:r>
            <a:r>
              <a:rPr lang="en-US" sz="2400" dirty="0"/>
              <a:t>, 2 = </a:t>
            </a:r>
            <a:r>
              <a:rPr lang="en-US" sz="2400" dirty="0" err="1"/>
              <a:t>buruk</a:t>
            </a:r>
            <a:r>
              <a:rPr lang="en-US" sz="2400" dirty="0"/>
              <a:t>, 3 = </a:t>
            </a:r>
            <a:r>
              <a:rPr lang="en-US" sz="2400" dirty="0" err="1"/>
              <a:t>bagus</a:t>
            </a:r>
            <a:r>
              <a:rPr lang="en-US" sz="2400" dirty="0"/>
              <a:t>, 4 =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bagus</a:t>
            </a:r>
            <a:r>
              <a:rPr lang="en-US" sz="2400" dirty="0"/>
              <a:t>) 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Ukuran</a:t>
            </a:r>
            <a:r>
              <a:rPr lang="en-US" sz="2400" dirty="0"/>
              <a:t> 5 (1 =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buruk</a:t>
            </a:r>
            <a:r>
              <a:rPr lang="en-US" sz="2400" dirty="0"/>
              <a:t>, 2 = </a:t>
            </a:r>
            <a:r>
              <a:rPr lang="en-US" sz="2400" dirty="0" err="1"/>
              <a:t>buruk</a:t>
            </a:r>
            <a:r>
              <a:rPr lang="en-US" sz="2400" dirty="0"/>
              <a:t>, 3 = </a:t>
            </a:r>
            <a:r>
              <a:rPr lang="en-US" sz="2400" dirty="0" err="1"/>
              <a:t>netral</a:t>
            </a:r>
            <a:r>
              <a:rPr lang="en-US" sz="2400" dirty="0"/>
              <a:t>, 4 = </a:t>
            </a:r>
            <a:r>
              <a:rPr lang="en-US" sz="2400" dirty="0" err="1"/>
              <a:t>bagus</a:t>
            </a:r>
            <a:r>
              <a:rPr lang="en-US" sz="2400" dirty="0"/>
              <a:t>, 5 =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bagus</a:t>
            </a:r>
            <a:r>
              <a:rPr lang="en-US" sz="2400" dirty="0"/>
              <a:t>)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Ukuran</a:t>
            </a:r>
            <a:r>
              <a:rPr lang="en-US" sz="2400" dirty="0"/>
              <a:t> 7 (1 =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buruk</a:t>
            </a:r>
            <a:r>
              <a:rPr lang="en-US" sz="2400" dirty="0"/>
              <a:t>, 2 = </a:t>
            </a:r>
            <a:r>
              <a:rPr lang="en-US" sz="2400" dirty="0" err="1"/>
              <a:t>buruk</a:t>
            </a:r>
            <a:r>
              <a:rPr lang="en-US" sz="2400" dirty="0"/>
              <a:t>, 3 = </a:t>
            </a:r>
            <a:r>
              <a:rPr lang="en-US" sz="2400" dirty="0" err="1"/>
              <a:t>agak</a:t>
            </a:r>
            <a:r>
              <a:rPr lang="en-US" sz="2400" dirty="0"/>
              <a:t> </a:t>
            </a:r>
            <a:r>
              <a:rPr lang="en-US" sz="2400" dirty="0" err="1"/>
              <a:t>buruk</a:t>
            </a:r>
            <a:r>
              <a:rPr lang="en-US" sz="2400" dirty="0"/>
              <a:t>, 4 = </a:t>
            </a:r>
            <a:r>
              <a:rPr lang="en-US" sz="2400" dirty="0" err="1"/>
              <a:t>netral</a:t>
            </a:r>
            <a:r>
              <a:rPr lang="en-US" sz="2400" dirty="0"/>
              <a:t>, 5 = </a:t>
            </a:r>
            <a:r>
              <a:rPr lang="en-US" sz="2400" dirty="0" err="1"/>
              <a:t>agak</a:t>
            </a:r>
            <a:r>
              <a:rPr lang="en-US" sz="2400" dirty="0"/>
              <a:t> </a:t>
            </a:r>
            <a:r>
              <a:rPr lang="en-US" sz="2400" dirty="0" err="1"/>
              <a:t>bagus</a:t>
            </a:r>
            <a:r>
              <a:rPr lang="en-US" sz="2400" dirty="0"/>
              <a:t>, 6 = </a:t>
            </a:r>
            <a:r>
              <a:rPr lang="en-US" sz="2400" dirty="0" err="1"/>
              <a:t>bagus</a:t>
            </a:r>
            <a:r>
              <a:rPr lang="en-US" sz="2400" dirty="0"/>
              <a:t>, 7 =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bagus</a:t>
            </a:r>
            <a:r>
              <a:rPr lang="en-US" sz="2400" dirty="0"/>
              <a:t>)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5 </a:t>
            </a:r>
            <a:r>
              <a:rPr lang="en-US" sz="2400" dirty="0" err="1"/>
              <a:t>skala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431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Dan Sex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 err="1"/>
              <a:t>Kapasitas</a:t>
            </a:r>
            <a:r>
              <a:rPr lang="en-US" sz="2800" b="1" dirty="0"/>
              <a:t> </a:t>
            </a:r>
            <a:r>
              <a:rPr lang="en-US" sz="2800" b="1" dirty="0" err="1"/>
              <a:t>kerja</a:t>
            </a:r>
            <a:r>
              <a:rPr lang="en-US" sz="2800" b="1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b="1" dirty="0" err="1"/>
              <a:t>puncaknya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b="1" dirty="0" err="1"/>
              <a:t>usia</a:t>
            </a:r>
            <a:r>
              <a:rPr lang="en-US" sz="2800" b="1" dirty="0"/>
              <a:t> 25-30 </a:t>
            </a:r>
            <a:r>
              <a:rPr lang="en-US" sz="2800" b="1" dirty="0" err="1"/>
              <a:t>th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menurun</a:t>
            </a:r>
            <a:r>
              <a:rPr lang="en-US" sz="2800" b="1" dirty="0"/>
              <a:t> di </a:t>
            </a:r>
            <a:r>
              <a:rPr lang="en-US" sz="2800" b="1" dirty="0" err="1"/>
              <a:t>usia</a:t>
            </a:r>
            <a:r>
              <a:rPr lang="en-US" sz="2800" b="1" dirty="0"/>
              <a:t> &gt;30</a:t>
            </a:r>
            <a:r>
              <a:rPr lang="en-US" sz="2800" b="1" baseline="30000" dirty="0"/>
              <a:t>th</a:t>
            </a:r>
            <a:r>
              <a:rPr lang="en-US" sz="2800" dirty="0"/>
              <a:t>.  </a:t>
            </a:r>
            <a:endParaRPr lang="id-ID" sz="28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Penurunan</a:t>
            </a:r>
            <a:r>
              <a:rPr lang="en-US" sz="2400" b="1" dirty="0" smtClean="0"/>
              <a:t> </a:t>
            </a:r>
            <a:r>
              <a:rPr lang="en-US" sz="2400" b="1" dirty="0" err="1"/>
              <a:t>physik</a:t>
            </a:r>
            <a:r>
              <a:rPr lang="en-US" sz="2400" b="1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dirty="0" err="1"/>
              <a:t>usia</a:t>
            </a:r>
            <a:r>
              <a:rPr lang="en-US" sz="2400" b="1" dirty="0"/>
              <a:t> 60 </a:t>
            </a:r>
            <a:r>
              <a:rPr lang="en-US" sz="2400" b="1" dirty="0" err="1"/>
              <a:t>tahun</a:t>
            </a:r>
            <a:r>
              <a:rPr lang="en-US" sz="2400" b="1" dirty="0"/>
              <a:t> </a:t>
            </a:r>
            <a:r>
              <a:rPr lang="en-US" sz="2400" dirty="0" smtClean="0"/>
              <a:t>:</a:t>
            </a:r>
            <a:r>
              <a:rPr lang="id-ID" sz="2400" dirty="0" smtClean="0"/>
              <a:t> </a:t>
            </a:r>
            <a:r>
              <a:rPr lang="id-ID" sz="2400" b="1" dirty="0" smtClean="0"/>
              <a:t>P</a:t>
            </a:r>
            <a:r>
              <a:rPr lang="en-US" sz="2400" b="1" dirty="0" err="1" smtClean="0"/>
              <a:t>enurunan</a:t>
            </a:r>
            <a:r>
              <a:rPr lang="en-US" sz="2400" b="1" dirty="0" smtClean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otot</a:t>
            </a:r>
            <a:r>
              <a:rPr lang="en-US" sz="2400" b="1" dirty="0"/>
              <a:t>  25%, </a:t>
            </a:r>
            <a:r>
              <a:rPr lang="en-US" sz="2400" b="1" dirty="0" err="1"/>
              <a:t>kemampuan</a:t>
            </a:r>
            <a:r>
              <a:rPr lang="en-US" sz="2400" b="1" dirty="0"/>
              <a:t> </a:t>
            </a:r>
            <a:r>
              <a:rPr lang="en-US" sz="2400" b="1" dirty="0" err="1"/>
              <a:t>syaraf</a:t>
            </a:r>
            <a:r>
              <a:rPr lang="en-US" sz="2400" b="1" dirty="0"/>
              <a:t> 60 %</a:t>
            </a:r>
            <a:r>
              <a:rPr lang="en-US" sz="2400" dirty="0"/>
              <a:t>, 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b="1" dirty="0" err="1"/>
              <a:t>penurunan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pancaindera</a:t>
            </a:r>
            <a:r>
              <a:rPr lang="en-US" sz="2400" dirty="0"/>
              <a:t>, </a:t>
            </a:r>
            <a:r>
              <a:rPr lang="en-US" sz="2400" b="1" dirty="0" err="1"/>
              <a:t>jantung</a:t>
            </a:r>
            <a:r>
              <a:rPr lang="en-US" sz="2400" b="1" dirty="0"/>
              <a:t>, </a:t>
            </a:r>
            <a:r>
              <a:rPr lang="en-US" sz="2400" b="1" dirty="0" err="1"/>
              <a:t>paru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organ lain</a:t>
            </a:r>
            <a:r>
              <a:rPr lang="en-US" sz="2400" dirty="0"/>
              <a:t>. </a:t>
            </a:r>
            <a:endParaRPr lang="id-ID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Kemampuan</a:t>
            </a:r>
            <a:r>
              <a:rPr lang="en-US" sz="2400" b="1" dirty="0" smtClean="0"/>
              <a:t> </a:t>
            </a:r>
            <a:r>
              <a:rPr lang="en-US" sz="2400" b="1" dirty="0" err="1"/>
              <a:t>kerja</a:t>
            </a:r>
            <a:r>
              <a:rPr lang="en-US" sz="2400" b="1" dirty="0"/>
              <a:t> </a:t>
            </a:r>
            <a:r>
              <a:rPr lang="en-US" sz="2400" b="1" dirty="0" err="1"/>
              <a:t>physik</a:t>
            </a:r>
            <a:r>
              <a:rPr lang="en-US" sz="2400" b="1" dirty="0"/>
              <a:t> </a:t>
            </a:r>
            <a:r>
              <a:rPr lang="en-US" sz="2400" b="1" dirty="0" err="1"/>
              <a:t>usia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r>
              <a:rPr lang="id-ID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60 </a:t>
            </a:r>
            <a:r>
              <a:rPr lang="en-US" sz="2400" b="1" dirty="0" err="1">
                <a:solidFill>
                  <a:srgbClr val="FF0000"/>
                </a:solidFill>
              </a:rPr>
              <a:t>th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tinggal</a:t>
            </a:r>
            <a:r>
              <a:rPr lang="en-US" sz="2400" dirty="0"/>
              <a:t> </a:t>
            </a:r>
            <a:r>
              <a:rPr lang="en-US" sz="2400" b="1" dirty="0"/>
              <a:t>50%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b="1" dirty="0" err="1"/>
              <a:t>usia</a:t>
            </a:r>
            <a:r>
              <a:rPr lang="en-US" sz="2400" b="1" dirty="0"/>
              <a:t> </a:t>
            </a:r>
            <a:r>
              <a:rPr lang="en-US" sz="2400" b="1" dirty="0" err="1"/>
              <a:t>muda</a:t>
            </a:r>
            <a:r>
              <a:rPr lang="en-US" sz="240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 err="1"/>
              <a:t>Kapasitas</a:t>
            </a:r>
            <a:r>
              <a:rPr lang="en-US" sz="2800" b="1" dirty="0"/>
              <a:t> </a:t>
            </a:r>
            <a:r>
              <a:rPr lang="en-US" sz="2800" b="1" dirty="0" err="1"/>
              <a:t>kerja</a:t>
            </a:r>
            <a:r>
              <a:rPr lang="en-US" sz="2800" b="1" dirty="0"/>
              <a:t> </a:t>
            </a:r>
            <a:r>
              <a:rPr lang="en-US" sz="2800" b="1" dirty="0" err="1"/>
              <a:t>laki</a:t>
            </a:r>
            <a:r>
              <a:rPr lang="en-US" sz="2800" b="1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wanita</a:t>
            </a:r>
            <a:r>
              <a:rPr lang="en-US" sz="2800" dirty="0"/>
              <a:t> </a:t>
            </a:r>
            <a:r>
              <a:rPr lang="en-US" sz="2800" b="1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b="1" dirty="0" err="1"/>
              <a:t>perbedaan</a:t>
            </a:r>
            <a:r>
              <a:rPr lang="en-US" sz="2800" b="1" dirty="0"/>
              <a:t> </a:t>
            </a:r>
            <a:r>
              <a:rPr lang="en-US" sz="2800" b="1" dirty="0" err="1"/>
              <a:t>sistem</a:t>
            </a:r>
            <a:r>
              <a:rPr lang="en-US" sz="2800" b="1" dirty="0"/>
              <a:t> hormonal</a:t>
            </a:r>
            <a:r>
              <a:rPr lang="en-US" sz="2800" dirty="0"/>
              <a:t>, </a:t>
            </a:r>
            <a:r>
              <a:rPr lang="en-US" sz="2800" b="1" dirty="0" err="1"/>
              <a:t>kultur</a:t>
            </a:r>
            <a:r>
              <a:rPr lang="en-US" sz="2800" b="1" dirty="0" smtClean="0"/>
              <a:t>,</a:t>
            </a:r>
            <a:r>
              <a:rPr lang="id-ID" sz="2800" b="1" dirty="0" smtClean="0"/>
              <a:t> </a:t>
            </a:r>
            <a:r>
              <a:rPr lang="en-US" sz="2800" b="1" dirty="0" err="1" smtClean="0"/>
              <a:t>pendidikan</a:t>
            </a:r>
            <a:r>
              <a:rPr lang="en-US" sz="2800" b="1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kebiasaan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231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Evaluasi</a:t>
            </a:r>
            <a:endParaRPr lang="en-US" dirty="0"/>
          </a:p>
        </p:txBody>
      </p:sp>
      <p:graphicFrame>
        <p:nvGraphicFramePr>
          <p:cNvPr id="22710" name="Group 182"/>
          <p:cNvGraphicFramePr>
            <a:graphicFrameLocks noGrp="1"/>
          </p:cNvGraphicFramePr>
          <p:nvPr>
            <p:ph idx="1"/>
            <p:extLst/>
          </p:nvPr>
        </p:nvGraphicFramePr>
        <p:xfrm>
          <a:off x="476251" y="1927411"/>
          <a:ext cx="8320086" cy="2973389"/>
        </p:xfrm>
        <a:graphic>
          <a:graphicData uri="http://schemas.openxmlformats.org/drawingml/2006/table">
            <a:tbl>
              <a:tblPr/>
              <a:tblGrid>
                <a:gridCol w="3543741"/>
                <a:gridCol w="770378"/>
                <a:gridCol w="770378"/>
                <a:gridCol w="770378"/>
                <a:gridCol w="693341"/>
                <a:gridCol w="770378"/>
                <a:gridCol w="1001492"/>
              </a:tblGrid>
              <a:tr h="304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Kriteria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Evaluator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Rata-rata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Layout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Kecepatan akses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Prosedur akses, mis: KHS, KRS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Perpaduan warna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3.2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Informasi yang selalu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up to date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4.2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Rata-rata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3.76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42506"/>
            <a:ext cx="8229600" cy="53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 err="1"/>
              <a:t>Bayangkan</a:t>
            </a:r>
            <a:r>
              <a:rPr lang="en-US" sz="1800" dirty="0"/>
              <a:t> web site </a:t>
            </a:r>
            <a:r>
              <a:rPr lang="id-ID" sz="1800" dirty="0" smtClean="0"/>
              <a:t>sebuah PTS</a:t>
            </a:r>
            <a:r>
              <a:rPr lang="en-US" sz="1800" dirty="0" smtClean="0"/>
              <a:t>,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berikan</a:t>
            </a:r>
            <a:r>
              <a:rPr lang="en-US" sz="1800" dirty="0"/>
              <a:t> </a:t>
            </a:r>
            <a:r>
              <a:rPr lang="en-US" sz="1800" dirty="0" err="1"/>
              <a:t>penilaiannya</a:t>
            </a:r>
            <a:r>
              <a:rPr lang="en-US" sz="1800" dirty="0"/>
              <a:t>:</a:t>
            </a:r>
          </a:p>
        </p:txBody>
      </p:sp>
      <p:sp>
        <p:nvSpPr>
          <p:cNvPr id="22711" name="Text Box 183"/>
          <p:cNvSpPr txBox="1">
            <a:spLocks noChangeArrowheads="1"/>
          </p:cNvSpPr>
          <p:nvPr/>
        </p:nvSpPr>
        <p:spPr bwMode="auto">
          <a:xfrm>
            <a:off x="381000" y="5029200"/>
            <a:ext cx="83058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Arial" charset="0"/>
              </a:rPr>
              <a:t>Dari </a:t>
            </a:r>
            <a:r>
              <a:rPr lang="en-US" sz="1800" dirty="0" err="1">
                <a:latin typeface="Arial" charset="0"/>
              </a:rPr>
              <a:t>hasil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tersebut</a:t>
            </a:r>
            <a:r>
              <a:rPr lang="en-US" sz="1800" dirty="0">
                <a:latin typeface="Arial" charset="0"/>
              </a:rPr>
              <a:t>, </a:t>
            </a:r>
            <a:r>
              <a:rPr lang="en-US" sz="1800" dirty="0" err="1">
                <a:latin typeface="Arial" charset="0"/>
              </a:rPr>
              <a:t>maka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secara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keseluruhan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pendapat</a:t>
            </a:r>
            <a:r>
              <a:rPr lang="en-US" sz="1800" dirty="0">
                <a:latin typeface="Arial" charset="0"/>
              </a:rPr>
              <a:t> para evaluator </a:t>
            </a:r>
            <a:r>
              <a:rPr lang="en-US" sz="1800" dirty="0" err="1">
                <a:latin typeface="Arial" charset="0"/>
              </a:rPr>
              <a:t>adalah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netral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karena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nilainya</a:t>
            </a:r>
            <a:r>
              <a:rPr lang="en-US" sz="1800" dirty="0">
                <a:latin typeface="Arial" charset="0"/>
              </a:rPr>
              <a:t> 3.76</a:t>
            </a:r>
          </a:p>
          <a:p>
            <a:pPr marL="285750" indent="-285750"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800" dirty="0" err="1">
                <a:latin typeface="Arial" charset="0"/>
              </a:rPr>
              <a:t>Kriteria</a:t>
            </a:r>
            <a:r>
              <a:rPr lang="en-US" sz="1800" dirty="0">
                <a:latin typeface="Arial" charset="0"/>
              </a:rPr>
              <a:t> yang paling </a:t>
            </a:r>
            <a:r>
              <a:rPr lang="en-US" sz="1800" dirty="0" err="1">
                <a:latin typeface="Arial" charset="0"/>
              </a:rPr>
              <a:t>bagus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adalah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informasi</a:t>
            </a:r>
            <a:r>
              <a:rPr lang="en-US" sz="1800" dirty="0">
                <a:latin typeface="Arial" charset="0"/>
              </a:rPr>
              <a:t> yang </a:t>
            </a:r>
            <a:r>
              <a:rPr lang="en-US" sz="1800" dirty="0" err="1">
                <a:latin typeface="Arial" charset="0"/>
              </a:rPr>
              <a:t>selalu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i="1" dirty="0">
                <a:latin typeface="Arial" charset="0"/>
              </a:rPr>
              <a:t>up to date</a:t>
            </a:r>
            <a:r>
              <a:rPr lang="en-US" sz="1800" dirty="0">
                <a:latin typeface="Arial" charset="0"/>
              </a:rPr>
              <a:t>, </a:t>
            </a:r>
            <a:r>
              <a:rPr lang="en-US" sz="1800" dirty="0" err="1">
                <a:latin typeface="Arial" charset="0"/>
              </a:rPr>
              <a:t>sedangkan</a:t>
            </a:r>
            <a:r>
              <a:rPr lang="en-US" sz="1800" dirty="0">
                <a:latin typeface="Arial" charset="0"/>
              </a:rPr>
              <a:t> yang </a:t>
            </a:r>
            <a:r>
              <a:rPr lang="en-US" sz="1800" dirty="0" err="1">
                <a:latin typeface="Arial" charset="0"/>
              </a:rPr>
              <a:t>harus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mendapat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perhatian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lebih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baik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adalah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kriteria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perpaduan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warna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5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Pedoman Evaluasi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Pandanglah sistem dari jarak jauh untuk bisa melihat sistem secara keseluruhan</a:t>
            </a:r>
          </a:p>
          <a:p>
            <a:pPr algn="just"/>
            <a:r>
              <a:rPr lang="id-ID" dirty="0" smtClean="0"/>
              <a:t>Pandanglah </a:t>
            </a:r>
            <a:r>
              <a:rPr lang="id-ID" dirty="0"/>
              <a:t>sistem dari jarak dekat sehingga bisa mendapatkan data yang berguna</a:t>
            </a:r>
          </a:p>
          <a:p>
            <a:pPr algn="just"/>
            <a:r>
              <a:rPr lang="id-ID" dirty="0" smtClean="0"/>
              <a:t>Biarlah </a:t>
            </a:r>
            <a:r>
              <a:rPr lang="id-ID" dirty="0"/>
              <a:t>subjek yang memberi informasi kepada anda, bukan sebaliknya</a:t>
            </a:r>
          </a:p>
          <a:p>
            <a:pPr algn="just"/>
            <a:r>
              <a:rPr lang="id-ID" dirty="0" smtClean="0"/>
              <a:t>Yakinkan </a:t>
            </a:r>
            <a:r>
              <a:rPr lang="id-ID" dirty="0"/>
              <a:t>bahwa subjek memakai sistem sesuai dengan aturan yang ditetapkan</a:t>
            </a:r>
          </a:p>
          <a:p>
            <a:pPr algn="just"/>
            <a:r>
              <a:rPr lang="id-ID" dirty="0" smtClean="0"/>
              <a:t>Dalam </a:t>
            </a:r>
            <a:r>
              <a:rPr lang="id-ID" dirty="0"/>
              <a:t>melakukan observasi, jangan mengganggu subjek</a:t>
            </a:r>
          </a:p>
          <a:p>
            <a:pPr algn="just"/>
            <a:r>
              <a:rPr lang="id-ID" dirty="0" smtClean="0"/>
              <a:t>Perhatikan </a:t>
            </a:r>
            <a:r>
              <a:rPr lang="id-ID" dirty="0"/>
              <a:t>data</a:t>
            </a:r>
          </a:p>
          <a:p>
            <a:pPr algn="just"/>
            <a:r>
              <a:rPr lang="id-ID" dirty="0" smtClean="0"/>
              <a:t>Data </a:t>
            </a:r>
            <a:r>
              <a:rPr lang="id-ID" dirty="0"/>
              <a:t>tidak pernah membohongi anda, interpretasi andalah yang bisa </a:t>
            </a:r>
            <a:r>
              <a:rPr lang="id-ID" dirty="0" smtClean="0"/>
              <a:t>membohongi anda</a:t>
            </a:r>
            <a:endParaRPr lang="id-ID" dirty="0"/>
          </a:p>
          <a:p>
            <a:pPr algn="just"/>
            <a:r>
              <a:rPr lang="id-ID" dirty="0" smtClean="0"/>
              <a:t>Selesaikan </a:t>
            </a:r>
            <a:r>
              <a:rPr lang="id-ID" dirty="0"/>
              <a:t>masalah yang besar dahulu</a:t>
            </a:r>
          </a:p>
        </p:txBody>
      </p:sp>
    </p:spTree>
    <p:extLst>
      <p:ext uri="{BB962C8B-B14F-4D97-AF65-F5344CB8AC3E}">
        <p14:creationId xmlns:p14="http://schemas.microsoft.com/office/powerpoint/2010/main" val="22425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Evaluasi</a:t>
            </a:r>
            <a:r>
              <a:rPr lang="en-US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proses </a:t>
            </a:r>
            <a:r>
              <a:rPr lang="en-US" dirty="0" err="1" smtClean="0"/>
              <a:t>perancangan</a:t>
            </a:r>
            <a:endParaRPr lang="en-US" dirty="0" smtClean="0"/>
          </a:p>
          <a:p>
            <a:pPr algn="just"/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idealnya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perancangan</a:t>
            </a:r>
            <a:r>
              <a:rPr lang="en-US" dirty="0"/>
              <a:t> di </a:t>
            </a:r>
            <a:r>
              <a:rPr lang="en-US" dirty="0" err="1"/>
              <a:t>evaluasi</a:t>
            </a:r>
            <a:r>
              <a:rPr lang="en-US" dirty="0"/>
              <a:t> , “</a:t>
            </a:r>
            <a:r>
              <a:rPr lang="en-US" dirty="0" err="1"/>
              <a:t>idealnya</a:t>
            </a:r>
            <a:r>
              <a:rPr lang="en-US" dirty="0"/>
              <a:t>”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dihindari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megevaluasi</a:t>
            </a:r>
            <a:r>
              <a:rPr lang="en-US" dirty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:</a:t>
            </a:r>
          </a:p>
          <a:p>
            <a:pPr marL="803275" indent="-457200" algn="just"/>
            <a:r>
              <a:rPr lang="en-US" dirty="0" smtClean="0"/>
              <a:t>Cognitive </a:t>
            </a:r>
            <a:r>
              <a:rPr lang="en-US" dirty="0" err="1" smtClean="0"/>
              <a:t>Walktrough</a:t>
            </a:r>
            <a:endParaRPr lang="en-US" dirty="0" smtClean="0"/>
          </a:p>
          <a:p>
            <a:pPr marL="803275" indent="-457200" algn="just"/>
            <a:r>
              <a:rPr lang="en-US" dirty="0" err="1" smtClean="0"/>
              <a:t>Heuristik</a:t>
            </a:r>
            <a:r>
              <a:rPr lang="en-US" dirty="0" smtClean="0"/>
              <a:t> </a:t>
            </a:r>
            <a:r>
              <a:rPr lang="en-US" dirty="0"/>
              <a:t>Evaluation </a:t>
            </a:r>
          </a:p>
          <a:p>
            <a:pPr marL="803275" indent="-457200" algn="just"/>
            <a:r>
              <a:rPr lang="en-US" dirty="0" smtClean="0"/>
              <a:t>Review </a:t>
            </a:r>
            <a:r>
              <a:rPr lang="en-US" dirty="0"/>
              <a:t>Based</a:t>
            </a:r>
          </a:p>
        </p:txBody>
      </p:sp>
    </p:spTree>
    <p:extLst>
      <p:ext uri="{BB962C8B-B14F-4D97-AF65-F5344CB8AC3E}">
        <p14:creationId xmlns:p14="http://schemas.microsoft.com/office/powerpoint/2010/main" val="331874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/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isu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user?</a:t>
            </a:r>
          </a:p>
          <a:p>
            <a:pPr algn="just"/>
            <a:r>
              <a:rPr lang="en-US" dirty="0" smtClean="0"/>
              <a:t>Proses </a:t>
            </a:r>
            <a:r>
              <a:rPr lang="en-US" dirty="0" err="1"/>
              <a:t>kognitif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:</a:t>
            </a:r>
          </a:p>
          <a:p>
            <a:pPr marL="336550" indent="0" algn="just">
              <a:buNone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interface yang </a:t>
            </a:r>
            <a:r>
              <a:rPr lang="en-US" dirty="0" err="1"/>
              <a:t>dibutuhkan</a:t>
            </a:r>
            <a:r>
              <a:rPr lang="en-US" dirty="0"/>
              <a:t> </a:t>
            </a:r>
          </a:p>
          <a:p>
            <a:pPr marL="336550" indent="0" algn="just">
              <a:buNone/>
            </a:pP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Heuristik</a:t>
            </a:r>
            <a:r>
              <a:rPr lang="en-US" dirty="0"/>
              <a:t>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cognitive </a:t>
            </a:r>
            <a:r>
              <a:rPr lang="en-US" dirty="0" err="1"/>
              <a:t>walktrough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terarah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Visibilitas</a:t>
            </a:r>
            <a:r>
              <a:rPr lang="en-US" dirty="0" smtClean="0"/>
              <a:t> </a:t>
            </a:r>
            <a:r>
              <a:rPr lang="en-US" dirty="0"/>
              <a:t>status </a:t>
            </a:r>
            <a:r>
              <a:rPr lang="en-US" dirty="0" err="1" smtClean="0"/>
              <a:t>sistem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Kecocokan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 smtClean="0"/>
              <a:t>nyata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standar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Pencegahan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Fleksibilitas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effisiensi</a:t>
            </a:r>
            <a:r>
              <a:rPr lang="en-US" dirty="0"/>
              <a:t> 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keindahan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minimalis</a:t>
            </a:r>
            <a:r>
              <a:rPr lang="en-US" dirty="0"/>
              <a:t> 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, </a:t>
            </a:r>
            <a:r>
              <a:rPr lang="en-US" dirty="0" err="1"/>
              <a:t>mendiagnosis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Help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sv-SE" dirty="0" smtClean="0"/>
              <a:t>uristik: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7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based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yang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yang </a:t>
            </a:r>
            <a:r>
              <a:rPr lang="en-US" dirty="0" err="1"/>
              <a:t>nyata</a:t>
            </a:r>
            <a:r>
              <a:rPr lang="en-US" dirty="0"/>
              <a:t>.,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menu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 smtClean="0"/>
              <a:t>ikon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kenyataan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dipastikan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 smtClean="0"/>
              <a:t>tetap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Evaluator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hati-hati</a:t>
            </a:r>
            <a:r>
              <a:rPr lang="en-US" dirty="0"/>
              <a:t>,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, </a:t>
            </a:r>
            <a:r>
              <a:rPr lang="en-US" dirty="0" err="1"/>
              <a:t>subyek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4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4" name="Text Box 66"/>
          <p:cNvSpPr txBox="1">
            <a:spLocks noChangeArrowheads="1"/>
          </p:cNvSpPr>
          <p:nvPr/>
        </p:nvSpPr>
        <p:spPr bwMode="auto">
          <a:xfrm>
            <a:off x="7162800" y="166688"/>
            <a:ext cx="106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6000" dirty="0" smtClean="0">
                <a:solidFill>
                  <a:srgbClr val="F2FDF7"/>
                </a:solidFill>
              </a:rPr>
              <a:t>44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Teknik</a:t>
            </a:r>
            <a:r>
              <a:rPr lang="en-US" b="1" dirty="0" smtClean="0"/>
              <a:t> </a:t>
            </a:r>
            <a:r>
              <a:rPr lang="en-US" b="1" dirty="0" err="1" smtClean="0"/>
              <a:t>Evaluasi</a:t>
            </a:r>
            <a:endParaRPr lang="en-US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algn="just" eaLnBrk="0" hangingPunct="0"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+mj-lt"/>
              </a:rPr>
              <a:t>Langkah-langkah</a:t>
            </a: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:</a:t>
            </a:r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457200" lvl="1" indent="-457200" algn="just" eaLnBrk="0" hangingPunct="0"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M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emilih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teknik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evaluasi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457200" lvl="1" indent="-457200" algn="just" eaLnBrk="0" hangingPunct="0"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M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engidentifikasi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partisipan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evaluasi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457200" lvl="1" indent="-457200" algn="just" eaLnBrk="0" hangingPunct="0"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M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engorganisir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sesi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evaluasi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: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914400" lvl="1" indent="-225425" algn="just" eaLnBrk="0" hangingPunct="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Instruksi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terhadap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partisipan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914400" lvl="1" indent="-225425" algn="just" eaLnBrk="0" hangingPunct="0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L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atihan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awal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pengenalan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914400" lvl="1" indent="-225425" algn="just" eaLnBrk="0" hangingPunct="0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M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engerjakan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skenario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tugas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sebanyak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3 kali</a:t>
            </a:r>
          </a:p>
          <a:p>
            <a:pPr marL="914400" lvl="1" indent="-225425" algn="just" eaLnBrk="0" hangingPunct="0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P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emakaian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bebas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selama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waktu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tertentu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misalnya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10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menit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914400" lvl="1" indent="-225425" algn="just" eaLnBrk="0" hangingPunct="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Mengerjakan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skenario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tugas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sebanyak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4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atau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5 kali</a:t>
            </a:r>
          </a:p>
          <a:p>
            <a:pPr marL="914400" lvl="1" indent="-225425" algn="just" eaLnBrk="0" hangingPunct="0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M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engisi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kuesioner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914400" lvl="1" indent="-225425" algn="just" eaLnBrk="0" hangingPunct="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Mempersilakan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pertanyaan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komentar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atau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diskusi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77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Tingkat </a:t>
            </a:r>
            <a:r>
              <a:rPr lang="en-US" b="1" dirty="0" err="1">
                <a:solidFill>
                  <a:srgbClr val="FF0000"/>
                </a:solidFill>
              </a:rPr>
              <a:t>Kedewasaan</a:t>
            </a:r>
            <a:r>
              <a:rPr lang="en-US" b="1" dirty="0">
                <a:solidFill>
                  <a:srgbClr val="FF0000"/>
                </a:solidFill>
              </a:rPr>
              <a:t> HCI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3550" indent="-463550">
              <a:buFont typeface="+mj-lt"/>
              <a:buAutoNum type="arabicParenR"/>
            </a:pPr>
            <a:r>
              <a:rPr lang="id-ID" strike="sngStrike" dirty="0"/>
              <a:t>Proses Desain Interaksi</a:t>
            </a:r>
          </a:p>
          <a:p>
            <a:pPr marL="463550" lvl="0" indent="-463550">
              <a:buFont typeface="+mj-lt"/>
              <a:buAutoNum type="arabicParenR"/>
            </a:pPr>
            <a:r>
              <a:rPr lang="id-ID" strike="sngStrike" dirty="0"/>
              <a:t>Design, Prototyping, and Construction</a:t>
            </a:r>
          </a:p>
          <a:p>
            <a:pPr marL="463550" indent="-463550">
              <a:buFont typeface="+mj-lt"/>
              <a:buAutoNum type="arabicParenR"/>
            </a:pPr>
            <a:r>
              <a:rPr lang="id-ID" strike="sngStrike" dirty="0"/>
              <a:t>Data Gathering</a:t>
            </a:r>
          </a:p>
          <a:p>
            <a:pPr marL="463550" lvl="0" indent="-463550">
              <a:buFont typeface="+mj-lt"/>
              <a:buAutoNum type="arabicParenR"/>
            </a:pPr>
            <a:r>
              <a:rPr lang="id-ID" strike="sngStrike" dirty="0"/>
              <a:t>Daya Guna (Usability)</a:t>
            </a:r>
          </a:p>
          <a:p>
            <a:pPr marL="463550" indent="-463550">
              <a:buFont typeface="+mj-lt"/>
              <a:buAutoNum type="arabicParenR"/>
            </a:pPr>
            <a:r>
              <a:rPr lang="en-US" strike="sngStrike" dirty="0" err="1">
                <a:hlinkClick r:id="rId2" action="ppaction://hlinksldjump"/>
              </a:rPr>
              <a:t>Evaluasi</a:t>
            </a:r>
            <a:r>
              <a:rPr lang="en-US" strike="sngStrike" dirty="0">
                <a:hlinkClick r:id="rId2" action="ppaction://hlinksldjump"/>
              </a:rPr>
              <a:t> </a:t>
            </a:r>
            <a:r>
              <a:rPr lang="en-US" strike="sngStrike" dirty="0" smtClean="0">
                <a:hlinkClick r:id="rId2" action="ppaction://hlinksldjump"/>
              </a:rPr>
              <a:t>IMK</a:t>
            </a:r>
            <a:endParaRPr lang="id-ID" strike="sngStrike" dirty="0"/>
          </a:p>
        </p:txBody>
      </p:sp>
    </p:spTree>
    <p:extLst>
      <p:ext uri="{BB962C8B-B14F-4D97-AF65-F5344CB8AC3E}">
        <p14:creationId xmlns:p14="http://schemas.microsoft.com/office/powerpoint/2010/main" val="36323919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Pendahuluan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HCI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disiplin</a:t>
            </a:r>
            <a:r>
              <a:rPr lang="en-US" sz="2400" dirty="0"/>
              <a:t> yang </a:t>
            </a:r>
            <a:r>
              <a:rPr lang="en-US" sz="2400" dirty="0" err="1"/>
              <a:t>dicurahkan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tujuannya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aksesibilitas</a:t>
            </a:r>
            <a:r>
              <a:rPr lang="en-US" sz="2400" dirty="0"/>
              <a:t>, </a:t>
            </a:r>
            <a:r>
              <a:rPr lang="en-US" sz="2400" dirty="0" err="1"/>
              <a:t>berarti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kepuasan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Paradigma</a:t>
            </a:r>
            <a:r>
              <a:rPr lang="en-US" sz="2400" dirty="0"/>
              <a:t> HCI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sedikit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abad</a:t>
            </a:r>
            <a:r>
              <a:rPr lang="en-US" sz="2400" dirty="0"/>
              <a:t> </a:t>
            </a:r>
            <a:r>
              <a:rPr lang="en-US" sz="2400" dirty="0" err="1"/>
              <a:t>milenium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(</a:t>
            </a:r>
            <a:r>
              <a:rPr lang="en-US" sz="2400" i="1" dirty="0" err="1"/>
              <a:t>tahun</a:t>
            </a:r>
            <a:r>
              <a:rPr lang="en-US" sz="2400" i="1" dirty="0"/>
              <a:t> 2000</a:t>
            </a:r>
            <a:r>
              <a:rPr lang="en-US" sz="2400" dirty="0"/>
              <a:t>)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dibangun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sungguh-sungguh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yang </a:t>
            </a:r>
            <a:r>
              <a:rPr lang="en-US" sz="2400" dirty="0" err="1"/>
              <a:t>hidupnya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i="1" dirty="0"/>
              <a:t>mobile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terkoneksi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peningkatan</a:t>
            </a:r>
            <a:r>
              <a:rPr lang="en-US" sz="2400" dirty="0"/>
              <a:t> </a:t>
            </a:r>
            <a:r>
              <a:rPr lang="en-US" sz="2400" dirty="0" err="1"/>
              <a:t>harapan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munculnya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Dari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inilah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HCI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kedewasaannya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70728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Cara Mengukur Tingkat Kedewasaan HCI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pandang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mengukur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kedewasaan</a:t>
            </a:r>
            <a:r>
              <a:rPr lang="en-US" sz="2800" dirty="0"/>
              <a:t> HCI:</a:t>
            </a:r>
          </a:p>
          <a:p>
            <a:pPr marL="901700" lvl="1" indent="-538163" algn="just"/>
            <a:r>
              <a:rPr lang="en-US" sz="2400" i="1" dirty="0"/>
              <a:t>Technology-based perspective</a:t>
            </a:r>
            <a:r>
              <a:rPr lang="en-US" sz="2400" dirty="0"/>
              <a:t>: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dinilai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teknologi-teknologi</a:t>
            </a:r>
            <a:r>
              <a:rPr lang="en-US" sz="2400" dirty="0"/>
              <a:t> </a:t>
            </a:r>
            <a:r>
              <a:rPr lang="en-US" sz="2400" dirty="0" err="1"/>
              <a:t>interaksinya</a:t>
            </a:r>
            <a:endParaRPr lang="en-US" sz="2400" dirty="0"/>
          </a:p>
          <a:p>
            <a:pPr marL="901700" lvl="1" indent="-538163" algn="just"/>
            <a:r>
              <a:rPr lang="en-US" sz="2400" i="1" dirty="0"/>
              <a:t>Model-based perspective</a:t>
            </a:r>
            <a:r>
              <a:rPr lang="en-US" sz="2400" dirty="0"/>
              <a:t>: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dinilai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model-model </a:t>
            </a:r>
            <a:r>
              <a:rPr lang="en-US" sz="2400" dirty="0" err="1"/>
              <a:t>interaksinya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kekuatan</a:t>
            </a:r>
            <a:r>
              <a:rPr lang="en-US" sz="2400" dirty="0"/>
              <a:t> </a:t>
            </a:r>
            <a:r>
              <a:rPr lang="en-US" sz="2400" dirty="0" err="1"/>
              <a:t>prediktifnya</a:t>
            </a:r>
            <a:endParaRPr lang="en-US" sz="2400" dirty="0"/>
          </a:p>
          <a:p>
            <a:pPr marL="901700" lvl="1" indent="-538163" algn="just"/>
            <a:r>
              <a:rPr lang="en-US" sz="2400" i="1" dirty="0"/>
              <a:t>Process-based perspective</a:t>
            </a:r>
            <a:r>
              <a:rPr lang="en-US" sz="2400" dirty="0"/>
              <a:t>: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dinilai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kekuatannya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efisiensi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efektivitas</a:t>
            </a:r>
            <a:r>
              <a:rPr lang="en-US" sz="2400" dirty="0"/>
              <a:t>. Salah </a:t>
            </a:r>
            <a:r>
              <a:rPr lang="en-US" sz="2400" dirty="0" err="1"/>
              <a:t>satu</a:t>
            </a:r>
            <a:r>
              <a:rPr lang="en-US" sz="2400" dirty="0"/>
              <a:t> yang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terkenal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CMM (</a:t>
            </a:r>
            <a:r>
              <a:rPr lang="en-US" sz="2400" i="1" dirty="0"/>
              <a:t>capability maturity model</a:t>
            </a:r>
            <a:r>
              <a:rPr lang="en-US" sz="2400" dirty="0"/>
              <a:t>) yang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SEI (</a:t>
            </a:r>
            <a:r>
              <a:rPr lang="en-US" sz="2400" i="1" dirty="0"/>
              <a:t>the software engineering institute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550127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Faktor</a:t>
            </a:r>
            <a:r>
              <a:rPr lang="en-US" sz="4800" dirty="0" smtClean="0"/>
              <a:t> </a:t>
            </a:r>
            <a:r>
              <a:rPr lang="en-US" sz="4800" dirty="0" err="1" smtClean="0"/>
              <a:t>Ras</a:t>
            </a:r>
            <a:endParaRPr lang="en-US" sz="4800" dirty="0"/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err="1"/>
              <a:t>Tiap</a:t>
            </a:r>
            <a:r>
              <a:rPr lang="en-US" sz="4000" dirty="0"/>
              <a:t> </a:t>
            </a:r>
            <a:r>
              <a:rPr lang="en-US" sz="4000" b="1" dirty="0" err="1"/>
              <a:t>suku</a:t>
            </a:r>
            <a:r>
              <a:rPr lang="en-US" sz="4000" dirty="0"/>
              <a:t> </a:t>
            </a:r>
            <a:r>
              <a:rPr lang="en-US" sz="4000" b="1" dirty="0" err="1"/>
              <a:t>bangsa</a:t>
            </a:r>
            <a:r>
              <a:rPr lang="en-US" sz="4000" dirty="0"/>
              <a:t> </a:t>
            </a:r>
            <a:r>
              <a:rPr lang="en-US" sz="4000" dirty="0" err="1"/>
              <a:t>mempunyai</a:t>
            </a:r>
            <a:r>
              <a:rPr lang="en-US" sz="4000" dirty="0"/>
              <a:t> </a:t>
            </a:r>
            <a:r>
              <a:rPr lang="en-US" sz="4000" b="1" dirty="0" err="1"/>
              <a:t>reputasi</a:t>
            </a:r>
            <a:r>
              <a:rPr lang="en-US" sz="4000" dirty="0"/>
              <a:t> </a:t>
            </a:r>
            <a:r>
              <a:rPr lang="en-US" sz="4000" dirty="0" err="1"/>
              <a:t>tersendiri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b="1" dirty="0" err="1"/>
              <a:t>jenis</a:t>
            </a:r>
            <a:r>
              <a:rPr lang="en-US" sz="4000" b="1" dirty="0"/>
              <a:t> </a:t>
            </a:r>
            <a:r>
              <a:rPr lang="en-US" sz="4000" b="1" dirty="0" err="1"/>
              <a:t>pekerjaan</a:t>
            </a:r>
            <a:r>
              <a:rPr lang="en-US" sz="4000" dirty="0"/>
              <a:t> </a:t>
            </a:r>
            <a:r>
              <a:rPr lang="en-US" sz="4000" dirty="0" err="1"/>
              <a:t>yg</a:t>
            </a:r>
            <a:r>
              <a:rPr lang="en-US" sz="4000" dirty="0"/>
              <a:t> </a:t>
            </a:r>
            <a:r>
              <a:rPr lang="en-US" sz="4000" b="1" dirty="0" err="1"/>
              <a:t>cocok</a:t>
            </a:r>
            <a:r>
              <a:rPr lang="en-US" sz="4000" dirty="0"/>
              <a:t> </a:t>
            </a:r>
            <a:r>
              <a:rPr lang="en-US" sz="4000" dirty="0" err="1"/>
              <a:t>dikarenakan</a:t>
            </a:r>
            <a:r>
              <a:rPr lang="en-US" sz="4000" dirty="0"/>
              <a:t> </a:t>
            </a:r>
            <a:r>
              <a:rPr lang="en-US" sz="4000" b="1" dirty="0" err="1"/>
              <a:t>perubahan</a:t>
            </a:r>
            <a:r>
              <a:rPr lang="en-US" sz="4000" dirty="0"/>
              <a:t> </a:t>
            </a:r>
            <a:r>
              <a:rPr lang="en-US" sz="4000" dirty="0" err="1"/>
              <a:t>yg</a:t>
            </a:r>
            <a:r>
              <a:rPr lang="en-US" sz="4000" dirty="0"/>
              <a:t> </a:t>
            </a:r>
            <a:r>
              <a:rPr lang="en-US" sz="4000" dirty="0" err="1"/>
              <a:t>terjadi</a:t>
            </a:r>
            <a:r>
              <a:rPr lang="en-US" sz="4000" dirty="0"/>
              <a:t> </a:t>
            </a:r>
            <a:r>
              <a:rPr lang="en-US" sz="4000" b="1" dirty="0" err="1"/>
              <a:t>secara</a:t>
            </a:r>
            <a:r>
              <a:rPr lang="en-US" sz="4000" b="1" dirty="0"/>
              <a:t> </a:t>
            </a:r>
            <a:r>
              <a:rPr lang="en-US" sz="4000" b="1" dirty="0" err="1"/>
              <a:t>evolusioner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b="1" dirty="0" err="1"/>
              <a:t>akhirnya</a:t>
            </a:r>
            <a:r>
              <a:rPr lang="en-US" sz="4000" b="1" dirty="0"/>
              <a:t> </a:t>
            </a:r>
            <a:r>
              <a:rPr lang="en-US" sz="4000" b="1" dirty="0" err="1"/>
              <a:t>bersifat</a:t>
            </a:r>
            <a:r>
              <a:rPr lang="en-US" sz="4000" b="1" dirty="0"/>
              <a:t> </a:t>
            </a:r>
            <a:r>
              <a:rPr lang="en-US" sz="4000" b="1" dirty="0" err="1"/>
              <a:t>heriditair</a:t>
            </a:r>
            <a:r>
              <a:rPr lang="en-U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1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Present Levels of HCI Maturity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Level 1 HCI: basic usability</a:t>
            </a:r>
          </a:p>
          <a:p>
            <a:pPr marL="806450" lvl="1" indent="-34925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Meliputi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campuran</a:t>
            </a:r>
            <a:r>
              <a:rPr lang="en-US" sz="2400" dirty="0"/>
              <a:t> </a:t>
            </a:r>
            <a:r>
              <a:rPr lang="en-US" sz="2400" dirty="0" err="1"/>
              <a:t>dukungan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kemudahan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, </a:t>
            </a:r>
            <a:r>
              <a:rPr lang="en-US" sz="2400" dirty="0" err="1"/>
              <a:t>kemudahan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, </a:t>
            </a:r>
            <a:r>
              <a:rPr lang="en-US" sz="2400" dirty="0" err="1"/>
              <a:t>proteksi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efisiensi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user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endParaRPr lang="en-US" sz="2400" dirty="0"/>
          </a:p>
          <a:p>
            <a:pPr marL="806450" lvl="1" indent="-34925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: </a:t>
            </a:r>
            <a:r>
              <a:rPr lang="en-US" sz="2400" dirty="0" err="1"/>
              <a:t>penggunaan</a:t>
            </a:r>
            <a:r>
              <a:rPr lang="en-US" sz="2400" dirty="0"/>
              <a:t> graphical user interfaces (GUI), interaction metaphors, direct manipulation, point-and-click input devices, user interface management systems, GOMS (goals, operators, methods, and selection rules) model,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endParaRPr lang="en-US" sz="2400" dirty="0"/>
          </a:p>
          <a:p>
            <a:pPr marL="806450" lvl="1" indent="-34925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HCI </a:t>
            </a:r>
            <a:r>
              <a:rPr lang="en-US" sz="2400" dirty="0" err="1"/>
              <a:t>ditujukan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level </a:t>
            </a:r>
            <a:r>
              <a:rPr lang="en-US" sz="2400" dirty="0" err="1"/>
              <a:t>tertinggi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penggunaannya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565631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Present Levels of HCI Maturity (</a:t>
            </a:r>
            <a:r>
              <a:rPr lang="en-US" sz="4000" b="1" i="1" dirty="0" err="1"/>
              <a:t>lanj</a:t>
            </a:r>
            <a:r>
              <a:rPr lang="en-US" sz="4000" b="1" i="1" dirty="0"/>
              <a:t>.</a:t>
            </a:r>
            <a:r>
              <a:rPr lang="en-US" sz="4000" b="1" dirty="0"/>
              <a:t>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Level 2 HCI: collaborative, organizational, and role-based interaction</a:t>
            </a:r>
          </a:p>
          <a:p>
            <a:pPr marL="806450" lvl="1" indent="-34925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Pada</a:t>
            </a:r>
            <a:r>
              <a:rPr lang="en-US" sz="2400" dirty="0"/>
              <a:t> level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semata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user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.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kapan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endParaRPr lang="en-US" sz="2400" dirty="0"/>
          </a:p>
          <a:p>
            <a:pPr marL="806450" lvl="1" indent="-34925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Contoh</a:t>
            </a:r>
            <a:r>
              <a:rPr lang="en-US" sz="2400" dirty="0"/>
              <a:t> level </a:t>
            </a:r>
            <a:r>
              <a:rPr lang="en-US" sz="2400" dirty="0" err="1"/>
              <a:t>ini</a:t>
            </a:r>
            <a:r>
              <a:rPr lang="en-US" sz="2400" dirty="0"/>
              <a:t>: internet, enterprise computing systems, decision support systems,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di </a:t>
            </a:r>
            <a:r>
              <a:rPr lang="en-US" sz="2400" dirty="0" err="1"/>
              <a:t>bidang</a:t>
            </a:r>
            <a:r>
              <a:rPr lang="en-US" sz="2400" dirty="0"/>
              <a:t> computer-supported cooperative work (CSCW)</a:t>
            </a:r>
          </a:p>
          <a:p>
            <a:pPr marL="806450" lvl="1" indent="-34925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Skope</a:t>
            </a:r>
            <a:r>
              <a:rPr lang="en-US" sz="2400" dirty="0"/>
              <a:t> HCI </a:t>
            </a:r>
            <a:r>
              <a:rPr lang="en-US" sz="2400" dirty="0" err="1"/>
              <a:t>diperluas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isu-isu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,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, </a:t>
            </a:r>
            <a:r>
              <a:rPr lang="en-US" sz="2400" dirty="0" err="1"/>
              <a:t>definisi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, </a:t>
            </a:r>
            <a:r>
              <a:rPr lang="en-US" sz="2400" i="1" dirty="0"/>
              <a:t>customization of processes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10406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HCI: Level 3: Individualized and </a:t>
            </a:r>
            <a:r>
              <a:rPr lang="en-US" sz="3200" b="1" dirty="0" err="1"/>
              <a:t>Holictic</a:t>
            </a:r>
            <a:r>
              <a:rPr lang="en-US" sz="3200" b="1" dirty="0"/>
              <a:t> Interaction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The future computer environment</a:t>
            </a:r>
          </a:p>
          <a:p>
            <a:pPr algn="just"/>
            <a:r>
              <a:rPr lang="en-US" sz="4000" dirty="0"/>
              <a:t>Individualized and holistic interaction design</a:t>
            </a:r>
          </a:p>
          <a:p>
            <a:pPr algn="just"/>
            <a:r>
              <a:rPr lang="en-US" sz="4000" dirty="0"/>
              <a:t>Moving toward holistic interaction</a:t>
            </a:r>
          </a:p>
        </p:txBody>
      </p:sp>
    </p:spTree>
    <p:extLst>
      <p:ext uri="{BB962C8B-B14F-4D97-AF65-F5344CB8AC3E}">
        <p14:creationId xmlns:p14="http://schemas.microsoft.com/office/powerpoint/2010/main" val="270126879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Future Computer Environment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Lingkungan komputer masa depan akan menjadi ambisius, tidak kelihatan, melekat, nyata, virtual, aktif, terintegrasi, interkoneksitas, interoperable, dan mobile</a:t>
            </a:r>
          </a:p>
          <a:p>
            <a:pPr>
              <a:lnSpc>
                <a:spcPct val="80000"/>
              </a:lnSpc>
            </a:pPr>
            <a:r>
              <a:rPr lang="en-US" sz="2000"/>
              <a:t>Karakteristik lingkungan ini adalah: selalu hidup, selalu di tangan, meresap, dan campuran</a:t>
            </a:r>
          </a:p>
          <a:p>
            <a:pPr>
              <a:lnSpc>
                <a:spcPct val="80000"/>
              </a:lnSpc>
            </a:pPr>
            <a:r>
              <a:rPr lang="en-US" sz="2000"/>
              <a:t>Pada lingkungan ini, tubuh manusia akan dicampur dengan peralatan melalui pemakaian atau pemasangan secara permanen, dan manusia akan berada pada populasi </a:t>
            </a:r>
            <a:r>
              <a:rPr lang="en-US" sz="2000" i="1"/>
              <a:t>hybrid physical-virtual space</a:t>
            </a:r>
          </a:p>
          <a:p>
            <a:pPr>
              <a:lnSpc>
                <a:spcPct val="80000"/>
              </a:lnSpc>
            </a:pPr>
            <a:r>
              <a:rPr lang="en-US" sz="2000"/>
              <a:t>Teknologi komputer akan bergeser dari </a:t>
            </a:r>
            <a:r>
              <a:rPr lang="en-US" sz="2000" i="1"/>
              <a:t>general-purposes machines</a:t>
            </a:r>
            <a:r>
              <a:rPr lang="en-US" sz="2000"/>
              <a:t> ke </a:t>
            </a:r>
            <a:r>
              <a:rPr lang="en-US" sz="2000" i="1"/>
              <a:t>special-purpose tools</a:t>
            </a:r>
            <a:r>
              <a:rPr lang="en-US" sz="2000"/>
              <a:t> untuk mendukung suatu tugas yang khusus dan penyebaran informasi</a:t>
            </a:r>
          </a:p>
          <a:p>
            <a:pPr>
              <a:lnSpc>
                <a:spcPct val="80000"/>
              </a:lnSpc>
            </a:pPr>
            <a:r>
              <a:rPr lang="en-US" sz="2000"/>
              <a:t>Teknologi ini akan mendukung penggunaan </a:t>
            </a:r>
            <a:r>
              <a:rPr lang="en-US" sz="2000" i="1"/>
              <a:t>smart cards, active whiteboards, home financial center, active badges, wearable devices, implanted health aids, sensory networks, integrated media,  virtual environments, intelligent agents, </a:t>
            </a:r>
            <a:r>
              <a:rPr lang="en-US" sz="2000"/>
              <a:t>dan </a:t>
            </a:r>
            <a:r>
              <a:rPr lang="en-US" sz="2000" i="1"/>
              <a:t>highly mobile computing devices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7123213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Individualized and Holistic Interaction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individual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terintegrasi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ketat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interaksi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disekitar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singkatnya</a:t>
            </a:r>
            <a:r>
              <a:rPr lang="en-US" sz="2000" dirty="0"/>
              <a:t>,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berinteraksi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lain</a:t>
            </a:r>
          </a:p>
          <a:p>
            <a:pPr algn="just">
              <a:lnSpc>
                <a:spcPct val="80000"/>
              </a:lnSpc>
            </a:pPr>
            <a:r>
              <a:rPr lang="en-US" sz="2000" dirty="0" err="1"/>
              <a:t>Interaksi</a:t>
            </a:r>
            <a:r>
              <a:rPr lang="en-US" sz="2000" dirty="0"/>
              <a:t> </a:t>
            </a:r>
            <a:r>
              <a:rPr lang="en-US" sz="2000" dirty="0" err="1"/>
              <a:t>holistik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interaksi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produktivitas</a:t>
            </a:r>
            <a:r>
              <a:rPr lang="en-US" sz="2000" dirty="0"/>
              <a:t>, </a:t>
            </a:r>
            <a:r>
              <a:rPr lang="en-US" sz="2000" dirty="0" err="1"/>
              <a:t>kinerja</a:t>
            </a:r>
            <a:r>
              <a:rPr lang="en-US" sz="2000" dirty="0"/>
              <a:t>, </a:t>
            </a:r>
            <a:r>
              <a:rPr lang="en-US" sz="2000" dirty="0" err="1"/>
              <a:t>keselamatan</a:t>
            </a:r>
            <a:r>
              <a:rPr lang="en-US" sz="2000" dirty="0"/>
              <a:t>, </a:t>
            </a:r>
            <a:r>
              <a:rPr lang="en-US" sz="2000" dirty="0" err="1"/>
              <a:t>kerjasama</a:t>
            </a:r>
            <a:r>
              <a:rPr lang="en-US" sz="2000" dirty="0"/>
              <a:t>, </a:t>
            </a:r>
            <a:r>
              <a:rPr lang="en-US" sz="2000" dirty="0" err="1"/>
              <a:t>kebiasaan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pertumbuhan</a:t>
            </a:r>
            <a:r>
              <a:rPr lang="en-US" sz="2000" dirty="0"/>
              <a:t> individual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menghormati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pribadi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,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</a:t>
            </a:r>
            <a:r>
              <a:rPr lang="en-US" sz="2000" dirty="0" err="1"/>
              <a:t>hidupnya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singkatnya</a:t>
            </a:r>
            <a:r>
              <a:rPr lang="en-US" sz="2000" dirty="0"/>
              <a:t>, </a:t>
            </a:r>
            <a:r>
              <a:rPr lang="en-US" sz="2000" dirty="0" err="1"/>
              <a:t>holistik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mempertimbangkan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disekitar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batiniah</a:t>
            </a:r>
            <a:endParaRPr lang="en-US" sz="2000" dirty="0"/>
          </a:p>
          <a:p>
            <a:pPr algn="just">
              <a:lnSpc>
                <a:spcPct val="80000"/>
              </a:lnSpc>
            </a:pPr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interaksi</a:t>
            </a:r>
            <a:r>
              <a:rPr lang="en-US" sz="2000" dirty="0"/>
              <a:t> </a:t>
            </a:r>
            <a:r>
              <a:rPr lang="en-US" sz="2000" dirty="0" err="1"/>
              <a:t>holistik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diarahkan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isu-isu</a:t>
            </a:r>
            <a:r>
              <a:rPr lang="en-US" sz="2000" dirty="0"/>
              <a:t> yang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emosi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motivasi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endParaRPr lang="en-US" sz="2000" dirty="0"/>
          </a:p>
          <a:p>
            <a:pPr algn="just">
              <a:lnSpc>
                <a:spcPct val="80000"/>
              </a:lnSpc>
            </a:pP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yang </a:t>
            </a:r>
            <a:r>
              <a:rPr lang="en-US" sz="2000" dirty="0" err="1"/>
              <a:t>holistik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i="1" dirty="0"/>
              <a:t>overlapping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, </a:t>
            </a:r>
            <a:r>
              <a:rPr lang="en-US" sz="2000" dirty="0" err="1"/>
              <a:t>mis</a:t>
            </a:r>
            <a:r>
              <a:rPr lang="en-US" sz="2000" dirty="0"/>
              <a:t>: </a:t>
            </a:r>
            <a:r>
              <a:rPr lang="en-US" sz="2000" dirty="0" err="1"/>
              <a:t>desainer</a:t>
            </a:r>
            <a:r>
              <a:rPr lang="en-US" sz="2000" dirty="0"/>
              <a:t> HCI, </a:t>
            </a:r>
            <a:r>
              <a:rPr lang="en-US" sz="2000" dirty="0" err="1"/>
              <a:t>arsitek</a:t>
            </a:r>
            <a:r>
              <a:rPr lang="en-US" sz="2000" dirty="0"/>
              <a:t>, </a:t>
            </a:r>
            <a:r>
              <a:rPr lang="en-US" sz="2000" dirty="0" err="1"/>
              <a:t>desainer</a:t>
            </a:r>
            <a:r>
              <a:rPr lang="en-US" sz="2000" dirty="0"/>
              <a:t> interior, </a:t>
            </a:r>
            <a:r>
              <a:rPr lang="en-US" sz="2000" dirty="0" err="1"/>
              <a:t>desainer</a:t>
            </a:r>
            <a:r>
              <a:rPr lang="en-US" sz="2000" dirty="0"/>
              <a:t> mode,  </a:t>
            </a:r>
            <a:r>
              <a:rPr lang="en-US" sz="2000" dirty="0" err="1"/>
              <a:t>spesialis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proses </a:t>
            </a:r>
            <a:r>
              <a:rPr lang="en-US" sz="2000" dirty="0" err="1"/>
              <a:t>bisnis</a:t>
            </a:r>
            <a:r>
              <a:rPr lang="en-US" sz="2000" dirty="0"/>
              <a:t>, </a:t>
            </a:r>
            <a:r>
              <a:rPr lang="en-US" sz="2000" dirty="0" err="1"/>
              <a:t>ahli</a:t>
            </a:r>
            <a:r>
              <a:rPr lang="en-US" sz="2000" dirty="0"/>
              <a:t> </a:t>
            </a:r>
            <a:r>
              <a:rPr lang="en-US" sz="2000" dirty="0" err="1"/>
              <a:t>terapi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sejenisnya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bersama-sama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menciptakan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terintegrasi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sifatnya</a:t>
            </a:r>
            <a:r>
              <a:rPr lang="en-US" sz="2000" dirty="0"/>
              <a:t> </a:t>
            </a:r>
            <a:r>
              <a:rPr lang="en-US" sz="2000" dirty="0" err="1"/>
              <a:t>holistik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730445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Moving Toward Holistic Interaction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level </a:t>
            </a:r>
            <a:r>
              <a:rPr lang="en-US" dirty="0" err="1"/>
              <a:t>interaksi</a:t>
            </a:r>
            <a:r>
              <a:rPr lang="en-US" dirty="0"/>
              <a:t> yang </a:t>
            </a:r>
            <a:r>
              <a:rPr lang="en-US" dirty="0" err="1"/>
              <a:t>holistik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mendadak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mendahuluinya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dirty="0" err="1"/>
              <a:t>Perubahan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/engineering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dirty="0" err="1"/>
              <a:t>Merangkai</a:t>
            </a:r>
            <a:r>
              <a:rPr lang="en-US" dirty="0"/>
              <a:t> </a:t>
            </a:r>
            <a:r>
              <a:rPr lang="en-US" i="1" dirty="0"/>
              <a:t>human interface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dirty="0"/>
              <a:t>The information-interaction counselor</a:t>
            </a:r>
          </a:p>
        </p:txBody>
      </p:sp>
    </p:spTree>
    <p:extLst>
      <p:ext uri="{BB962C8B-B14F-4D97-AF65-F5344CB8AC3E}">
        <p14:creationId xmlns:p14="http://schemas.microsoft.com/office/powerpoint/2010/main" val="359662081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Perubahan</a:t>
            </a:r>
            <a:r>
              <a:rPr lang="en-US" sz="4000" b="1" dirty="0"/>
              <a:t> di </a:t>
            </a:r>
            <a:r>
              <a:rPr lang="en-US" sz="4000" b="1" dirty="0" err="1"/>
              <a:t>Bidang</a:t>
            </a:r>
            <a:r>
              <a:rPr lang="en-US" sz="4000" b="1" dirty="0"/>
              <a:t> </a:t>
            </a:r>
            <a:r>
              <a:rPr lang="en-US" sz="4000" b="1" dirty="0" err="1"/>
              <a:t>Teknik</a:t>
            </a:r>
            <a:r>
              <a:rPr lang="en-US" sz="4000" b="1" dirty="0"/>
              <a:t>/ Engineering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Disini proses engineering memainkan peran penting dalam desain dan pengembangan sistem komputer-manusia</a:t>
            </a:r>
          </a:p>
          <a:p>
            <a:pPr algn="just"/>
            <a:r>
              <a:rPr lang="en-US"/>
              <a:t>Engineering menjadi salah satu alat untuk mencapai lingkungan komputer yang ambisius, dimana desain HCI akan semakin luas untuk menjawab isu-isu desain interaksi</a:t>
            </a:r>
          </a:p>
        </p:txBody>
      </p:sp>
    </p:spTree>
    <p:extLst>
      <p:ext uri="{BB962C8B-B14F-4D97-AF65-F5344CB8AC3E}">
        <p14:creationId xmlns:p14="http://schemas.microsoft.com/office/powerpoint/2010/main" val="423242944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Merangkai</a:t>
            </a:r>
            <a:r>
              <a:rPr lang="en-US" sz="4800" b="1" dirty="0"/>
              <a:t> </a:t>
            </a:r>
            <a:r>
              <a:rPr lang="en-US" sz="4800" b="1" i="1" dirty="0"/>
              <a:t>Human Interface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sz="2400" dirty="0" err="1"/>
              <a:t>Dideskripsikan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HCI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engineering </a:t>
            </a:r>
            <a:r>
              <a:rPr lang="en-US" sz="2400" dirty="0" err="1"/>
              <a:t>dengan</a:t>
            </a:r>
            <a:r>
              <a:rPr lang="en-US" sz="2400" dirty="0"/>
              <a:t> level </a:t>
            </a:r>
            <a:r>
              <a:rPr lang="en-US" sz="2400" dirty="0" err="1"/>
              <a:t>kebutuhan</a:t>
            </a:r>
            <a:r>
              <a:rPr lang="en-US" sz="2400" dirty="0"/>
              <a:t> user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dituju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 err="1"/>
              <a:t>Suatu</a:t>
            </a:r>
            <a:r>
              <a:rPr lang="en-US" sz="2400" dirty="0"/>
              <a:t> HCI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dikatakan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kedewasaan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pemisahan</a:t>
            </a:r>
            <a:r>
              <a:rPr lang="en-US" sz="2400" dirty="0"/>
              <a:t> yang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engineering,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pertumbuhan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 HCI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diluar</a:t>
            </a:r>
            <a:r>
              <a:rPr lang="en-US" sz="2400" dirty="0"/>
              <a:t> engineering</a:t>
            </a:r>
          </a:p>
          <a:p>
            <a:pPr algn="just">
              <a:lnSpc>
                <a:spcPct val="80000"/>
              </a:lnSpc>
            </a:pPr>
            <a:r>
              <a:rPr lang="en-US" sz="2400" dirty="0" err="1"/>
              <a:t>Merangkai</a:t>
            </a:r>
            <a:r>
              <a:rPr lang="en-US" sz="2400" dirty="0"/>
              <a:t> </a:t>
            </a:r>
            <a:r>
              <a:rPr lang="en-US" sz="2400" i="1" dirty="0"/>
              <a:t>human interface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terdapatnya</a:t>
            </a:r>
            <a:r>
              <a:rPr lang="en-US" sz="2400" dirty="0"/>
              <a:t> 2 unit software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didesain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implementasikan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sendiri-sendiri</a:t>
            </a:r>
            <a:r>
              <a:rPr lang="en-US" sz="2400" dirty="0"/>
              <a:t>, </a:t>
            </a:r>
            <a:r>
              <a:rPr lang="en-US" sz="2400" dirty="0" err="1"/>
              <a:t>maksudnya</a:t>
            </a:r>
            <a:r>
              <a:rPr lang="en-US" sz="2400" dirty="0"/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err="1"/>
              <a:t>Setiap</a:t>
            </a:r>
            <a:r>
              <a:rPr lang="en-US" sz="2000" dirty="0"/>
              <a:t> unit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dipisahkan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tingkatan</a:t>
            </a: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dirty="0" err="1"/>
              <a:t>Setiap</a:t>
            </a:r>
            <a:r>
              <a:rPr lang="en-US" sz="2000" dirty="0"/>
              <a:t> unit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bersama</a:t>
            </a: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dirty="0" err="1"/>
              <a:t>Setiap</a:t>
            </a:r>
            <a:r>
              <a:rPr lang="en-US" sz="2000" dirty="0"/>
              <a:t> unit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didesain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endParaRPr lang="en-US" sz="2000" dirty="0"/>
          </a:p>
          <a:p>
            <a:pPr algn="just">
              <a:lnSpc>
                <a:spcPct val="80000"/>
              </a:lnSpc>
            </a:pPr>
            <a:r>
              <a:rPr lang="en-US" sz="2400" dirty="0"/>
              <a:t>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mencerminkan</a:t>
            </a:r>
            <a:r>
              <a:rPr lang="en-US" sz="2400" dirty="0"/>
              <a:t> </a:t>
            </a:r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segi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, </a:t>
            </a:r>
            <a:r>
              <a:rPr lang="en-US" sz="2400" dirty="0" err="1"/>
              <a:t>kapabilitas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keterbatasannya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19679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Information-Interaction Counselor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ambisius</a:t>
            </a:r>
            <a:r>
              <a:rPr lang="en-US" sz="2400" dirty="0"/>
              <a:t>, </a:t>
            </a:r>
            <a:r>
              <a:rPr lang="en-US" sz="2400" dirty="0" err="1"/>
              <a:t>terintegrasi</a:t>
            </a:r>
            <a:r>
              <a:rPr lang="en-US" sz="2400" dirty="0"/>
              <a:t>, </a:t>
            </a:r>
            <a:r>
              <a:rPr lang="en-US" sz="2400" dirty="0" err="1"/>
              <a:t>komunikasi</a:t>
            </a:r>
            <a:r>
              <a:rPr lang="en-US" sz="2400" dirty="0"/>
              <a:t>, media, </a:t>
            </a:r>
            <a:r>
              <a:rPr lang="en-US" sz="2400" dirty="0" err="1"/>
              <a:t>komersial</a:t>
            </a:r>
            <a:r>
              <a:rPr lang="en-US" sz="2400" dirty="0"/>
              <a:t>, </a:t>
            </a:r>
            <a:r>
              <a:rPr lang="en-US" sz="2400" dirty="0" err="1"/>
              <a:t>hiburan</a:t>
            </a:r>
            <a:r>
              <a:rPr lang="en-US" sz="2400" dirty="0"/>
              <a:t> yang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, </a:t>
            </a:r>
            <a:r>
              <a:rPr lang="en-US" sz="2400" dirty="0" err="1"/>
              <a:t>membuat</a:t>
            </a:r>
            <a:r>
              <a:rPr lang="en-US" sz="2400" dirty="0"/>
              <a:t> orang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gabungan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yang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kepuasan</a:t>
            </a:r>
            <a:r>
              <a:rPr lang="en-US" sz="2400" dirty="0"/>
              <a:t> yang </a:t>
            </a:r>
            <a:r>
              <a:rPr lang="en-US" sz="2400" dirty="0" err="1"/>
              <a:t>maksimal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kebutuhannya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/>
              <a:t>Cara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i="1" dirty="0"/>
              <a:t>the information-interaction counselors </a:t>
            </a:r>
            <a:r>
              <a:rPr lang="en-US" sz="2400" dirty="0"/>
              <a:t>(IICs)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IICs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software yang </a:t>
            </a:r>
            <a:r>
              <a:rPr lang="en-US" sz="2400" dirty="0" err="1"/>
              <a:t>bersama-sama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user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gabungan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yang </a:t>
            </a:r>
            <a:r>
              <a:rPr lang="en-US" sz="2400" dirty="0" err="1"/>
              <a:t>sebaiknya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/>
              <a:t>IICs </a:t>
            </a:r>
            <a:r>
              <a:rPr lang="en-US" sz="2400" dirty="0" err="1"/>
              <a:t>ibarat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ahli</a:t>
            </a:r>
            <a:r>
              <a:rPr lang="en-US" sz="2400" dirty="0"/>
              <a:t>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pakar</a:t>
            </a:r>
            <a:r>
              <a:rPr lang="en-US" sz="2400" dirty="0"/>
              <a:t> di </a:t>
            </a:r>
            <a:r>
              <a:rPr lang="en-US" sz="2400" dirty="0" err="1"/>
              <a:t>bidangnya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 err="1"/>
              <a:t>Contoh</a:t>
            </a:r>
            <a:r>
              <a:rPr lang="en-US" sz="2400" dirty="0"/>
              <a:t> yang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CAD (computer-aided design)</a:t>
            </a:r>
          </a:p>
        </p:txBody>
      </p:sp>
    </p:spTree>
    <p:extLst>
      <p:ext uri="{BB962C8B-B14F-4D97-AF65-F5344CB8AC3E}">
        <p14:creationId xmlns:p14="http://schemas.microsoft.com/office/powerpoint/2010/main" val="249105239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kesegaran</a:t>
            </a:r>
            <a:r>
              <a:rPr lang="en-US" dirty="0"/>
              <a:t> </a:t>
            </a:r>
            <a:r>
              <a:rPr lang="en-US" dirty="0" err="1"/>
              <a:t>jasmani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nutrisi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err="1"/>
              <a:t>Merupakan</a:t>
            </a:r>
            <a:r>
              <a:rPr lang="en-US" sz="3600" b="1" dirty="0"/>
              <a:t> </a:t>
            </a:r>
            <a:r>
              <a:rPr lang="en-US" sz="3600" b="1" dirty="0" err="1"/>
              <a:t>kesatuan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b="1" dirty="0" err="1"/>
              <a:t>saling</a:t>
            </a:r>
            <a:r>
              <a:rPr lang="en-US" sz="3600" b="1" dirty="0"/>
              <a:t> </a:t>
            </a:r>
            <a:r>
              <a:rPr lang="en-US" sz="3600" b="1" dirty="0" err="1"/>
              <a:t>menunjang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saling</a:t>
            </a:r>
            <a:r>
              <a:rPr lang="en-US" sz="3600" b="1" dirty="0"/>
              <a:t> </a:t>
            </a:r>
            <a:r>
              <a:rPr lang="en-US" sz="3600" b="1" dirty="0" err="1"/>
              <a:t>terkait</a:t>
            </a:r>
            <a:r>
              <a:rPr lang="en-US" sz="3600" b="1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fisik</a:t>
            </a:r>
            <a:r>
              <a:rPr lang="en-US" sz="3600" b="1" dirty="0"/>
              <a:t> </a:t>
            </a:r>
            <a:r>
              <a:rPr lang="en-US" sz="3600" b="1" dirty="0" err="1"/>
              <a:t>seseorang</a:t>
            </a:r>
            <a:endParaRPr lang="en-US" sz="3600" b="1" dirty="0"/>
          </a:p>
          <a:p>
            <a:pPr algn="just"/>
            <a:r>
              <a:rPr lang="en-US" sz="3600" b="1" dirty="0" err="1"/>
              <a:t>Kesegaran</a:t>
            </a:r>
            <a:r>
              <a:rPr lang="en-US" sz="3600" b="1" dirty="0"/>
              <a:t> </a:t>
            </a:r>
            <a:r>
              <a:rPr lang="en-US" sz="3600" b="1" dirty="0" err="1"/>
              <a:t>jasmani</a:t>
            </a:r>
            <a:r>
              <a:rPr lang="en-US" sz="3600" b="1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b="1" dirty="0" err="1"/>
              <a:t>dipelihara</a:t>
            </a:r>
            <a:r>
              <a:rPr lang="en-US" sz="3600" dirty="0"/>
              <a:t> </a:t>
            </a:r>
            <a:r>
              <a:rPr lang="en-US" sz="3600" dirty="0" err="1"/>
              <a:t>dgn</a:t>
            </a:r>
            <a:r>
              <a:rPr lang="en-US" sz="3600" dirty="0"/>
              <a:t> </a:t>
            </a:r>
            <a:r>
              <a:rPr lang="en-US" sz="3600" b="1" dirty="0" err="1"/>
              <a:t>meningkatkan</a:t>
            </a:r>
            <a:r>
              <a:rPr lang="en-US" sz="3600" b="1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otot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kecepatan</a:t>
            </a:r>
            <a:r>
              <a:rPr lang="en-US" sz="3600" b="1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cara</a:t>
            </a:r>
            <a:r>
              <a:rPr lang="en-US" sz="3600" dirty="0"/>
              <a:t> </a:t>
            </a:r>
            <a:r>
              <a:rPr lang="en-US" sz="3600" b="1" dirty="0" err="1"/>
              <a:t>latihan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olah</a:t>
            </a:r>
            <a:r>
              <a:rPr lang="en-US" sz="3600" b="1" dirty="0"/>
              <a:t> raga </a:t>
            </a:r>
            <a:r>
              <a:rPr lang="en-US" sz="3600" b="1" dirty="0" err="1"/>
              <a:t>secara</a:t>
            </a:r>
            <a:r>
              <a:rPr lang="en-US" sz="3600" b="1" dirty="0"/>
              <a:t> </a:t>
            </a:r>
            <a:r>
              <a:rPr lang="en-US" sz="3600" b="1" dirty="0" err="1"/>
              <a:t>teratur</a:t>
            </a:r>
            <a:r>
              <a:rPr lang="en-US" sz="3600" b="1" dirty="0"/>
              <a:t> </a:t>
            </a:r>
            <a:r>
              <a:rPr lang="en-US" sz="3600" dirty="0" err="1"/>
              <a:t>menyebabkan</a:t>
            </a:r>
            <a:r>
              <a:rPr lang="en-US" sz="3600" dirty="0"/>
              <a:t> </a:t>
            </a:r>
            <a:r>
              <a:rPr lang="en-US" sz="3600" b="1" dirty="0" err="1"/>
              <a:t>performa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ketahanan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b="1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baik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865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Tujuan dari mata kuliah ini adalah </a:t>
            </a:r>
            <a:r>
              <a:rPr lang="id-ID" dirty="0" smtClean="0"/>
              <a:t>:</a:t>
            </a:r>
          </a:p>
          <a:p>
            <a:pPr marL="812800" lvl="1" indent="-355600" algn="just"/>
            <a:r>
              <a:rPr lang="id-ID" dirty="0" smtClean="0"/>
              <a:t>Mempelajari konteks historis dari human-computer interaction (HCI), </a:t>
            </a:r>
          </a:p>
          <a:p>
            <a:pPr marL="812800" lvl="1" indent="-355600" algn="just"/>
            <a:r>
              <a:rPr lang="id-ID" dirty="0" smtClean="0"/>
              <a:t>Interaction design, </a:t>
            </a:r>
          </a:p>
          <a:p>
            <a:pPr marL="812800" lvl="1" indent="-355600" algn="just"/>
            <a:r>
              <a:rPr lang="id-ID" dirty="0" smtClean="0"/>
              <a:t>Cognition, </a:t>
            </a:r>
          </a:p>
          <a:p>
            <a:pPr marL="812800" lvl="1" indent="-355600" algn="just"/>
            <a:r>
              <a:rPr lang="id-ID" dirty="0" smtClean="0"/>
              <a:t>Prinsip-prinsip dan </a:t>
            </a:r>
          </a:p>
          <a:p>
            <a:pPr marL="812800" lvl="1" indent="-355600" algn="just"/>
            <a:r>
              <a:rPr lang="id-ID" dirty="0" smtClean="0"/>
              <a:t>Teknik-teknik dalam HCI, </a:t>
            </a:r>
          </a:p>
          <a:p>
            <a:pPr marL="812800" lvl="1" indent="-355600" algn="just"/>
            <a:r>
              <a:rPr lang="id-ID" dirty="0" smtClean="0"/>
              <a:t>HCI design experiment, </a:t>
            </a:r>
          </a:p>
          <a:p>
            <a:pPr marL="812800" lvl="1" indent="-355600" algn="just"/>
            <a:r>
              <a:rPr lang="id-ID" dirty="0" smtClean="0">
                <a:hlinkClick r:id="rId2" tooltip="Evaluation"/>
              </a:rPr>
              <a:t>Evaluation</a:t>
            </a:r>
            <a:r>
              <a:rPr lang="id-ID" dirty="0" smtClean="0"/>
              <a:t>, </a:t>
            </a:r>
          </a:p>
          <a:p>
            <a:pPr marL="812800" lvl="1" indent="-355600" algn="just"/>
            <a:r>
              <a:rPr lang="id-ID" dirty="0" smtClean="0"/>
              <a:t>Usability testing, </a:t>
            </a:r>
          </a:p>
          <a:p>
            <a:pPr marL="812800" lvl="1" indent="-355600" algn="just"/>
            <a:r>
              <a:rPr lang="id-ID" dirty="0" smtClean="0"/>
              <a:t>Aspek social dalam HCI, dan </a:t>
            </a:r>
          </a:p>
          <a:p>
            <a:pPr marL="812800" lvl="1" indent="-355600" algn="just"/>
            <a:r>
              <a:rPr lang="id-ID" dirty="0" smtClean="0"/>
              <a:t>Design issues.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Menjelaskan mengapa pengembangan perangkat lunak yang berfokus pada manusia (human-centered) adalah penting.</a:t>
            </a:r>
          </a:p>
          <a:p>
            <a:pPr algn="just"/>
            <a:r>
              <a:rPr lang="id-ID" dirty="0"/>
              <a:t>Merangkum prinsip-prinsip dasar psikologi dan interaksi sosial.</a:t>
            </a:r>
          </a:p>
          <a:p>
            <a:pPr algn="just"/>
            <a:r>
              <a:rPr lang="id-ID" dirty="0"/>
              <a:t>Menggunakan prinsip-prinsip dalam menganalisis interaksi manusia: affordance, conceptual model, feedback, dan lainnya.</a:t>
            </a:r>
          </a:p>
          <a:p>
            <a:pPr algn="just"/>
            <a:r>
              <a:rPr lang="id-ID" dirty="0"/>
              <a:t>Mendefinisikan proses desain yang berfokus pada pengguna (</a:t>
            </a:r>
            <a:r>
              <a:rPr lang="id-ID" i="1" dirty="0"/>
              <a:t>user-centered design process</a:t>
            </a:r>
            <a:r>
              <a:rPr lang="id-ID" dirty="0"/>
              <a:t>) dengan kondisi bahwa pengguna aplikasi tidak sama dengan pengembang aplikasi.</a:t>
            </a:r>
          </a:p>
          <a:p>
            <a:pPr algn="just"/>
            <a:r>
              <a:rPr lang="id-ID" dirty="0"/>
              <a:t>Merancang desain alternatif atas sebuah sistem dengan menggunakan prinsip-prinsip desain interaksi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IMK SI4A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5322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54545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8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13.35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macam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ijin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ketidakhadiran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diharuskan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0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88556"/>
            <a:ext cx="8540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Tools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Balsamiq Mockups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Ketrampilan</a:t>
            </a:r>
            <a:endParaRPr lang="en-US" sz="54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b="1" dirty="0" err="1"/>
              <a:t>Tujuan</a:t>
            </a:r>
            <a:r>
              <a:rPr lang="en-US" sz="3600" dirty="0"/>
              <a:t> :  </a:t>
            </a:r>
            <a:r>
              <a:rPr lang="en-US" sz="3600" dirty="0" err="1"/>
              <a:t>kerja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efisien</a:t>
            </a:r>
            <a:endParaRPr lang="en-US" sz="3600" dirty="0"/>
          </a:p>
          <a:p>
            <a:pPr algn="just"/>
            <a:r>
              <a:rPr lang="en-US" sz="3600" b="1" dirty="0" err="1"/>
              <a:t>Didapat</a:t>
            </a:r>
            <a:r>
              <a:rPr lang="en-US" sz="3600" dirty="0"/>
              <a:t> </a:t>
            </a:r>
            <a:r>
              <a:rPr lang="en-US" sz="3600" dirty="0" err="1"/>
              <a:t>melalui</a:t>
            </a:r>
            <a:r>
              <a:rPr lang="en-US" sz="3600" dirty="0"/>
              <a:t> </a:t>
            </a:r>
            <a:r>
              <a:rPr lang="en-US" sz="3600" b="1" dirty="0"/>
              <a:t>proses </a:t>
            </a:r>
            <a:r>
              <a:rPr lang="en-US" sz="3600" b="1" dirty="0" err="1"/>
              <a:t>pendidikan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latihan</a:t>
            </a:r>
            <a:endParaRPr lang="en-US" sz="3600" b="1" dirty="0"/>
          </a:p>
          <a:p>
            <a:pPr algn="just"/>
            <a:r>
              <a:rPr lang="en-US" sz="3600" b="1" dirty="0" err="1"/>
              <a:t>Fungsi</a:t>
            </a:r>
            <a:r>
              <a:rPr lang="en-US" sz="3600" b="1" dirty="0"/>
              <a:t> </a:t>
            </a:r>
            <a:r>
              <a:rPr lang="en-US" sz="3600" b="1" dirty="0" err="1"/>
              <a:t>latihan</a:t>
            </a:r>
            <a:r>
              <a:rPr lang="en-US" sz="3600" b="1" dirty="0"/>
              <a:t> </a:t>
            </a:r>
            <a:r>
              <a:rPr lang="en-US" sz="3600" dirty="0" smtClean="0"/>
              <a:t>:</a:t>
            </a:r>
            <a:r>
              <a:rPr lang="id-ID" sz="3600" dirty="0" smtClean="0"/>
              <a:t> </a:t>
            </a:r>
            <a:r>
              <a:rPr lang="en-US" sz="3600" b="1" dirty="0" err="1" smtClean="0"/>
              <a:t>pembinaan</a:t>
            </a:r>
            <a:r>
              <a:rPr lang="en-US" sz="3600" b="1" dirty="0" smtClean="0"/>
              <a:t> </a:t>
            </a:r>
            <a:r>
              <a:rPr lang="en-US" sz="3600" b="1" dirty="0" err="1"/>
              <a:t>koordinasi</a:t>
            </a:r>
            <a:r>
              <a:rPr lang="en-US" sz="3600" b="1" dirty="0"/>
              <a:t> </a:t>
            </a:r>
            <a:r>
              <a:rPr lang="en-US" sz="3600" b="1" dirty="0" err="1"/>
              <a:t>syaraf</a:t>
            </a:r>
            <a:r>
              <a:rPr lang="en-US" sz="3600" b="1" dirty="0"/>
              <a:t> </a:t>
            </a:r>
            <a:r>
              <a:rPr lang="en-US" sz="3600" b="1" dirty="0" err="1"/>
              <a:t>kearah</a:t>
            </a:r>
            <a:r>
              <a:rPr lang="en-US" sz="3600" b="1" dirty="0"/>
              <a:t> </a:t>
            </a:r>
            <a:r>
              <a:rPr lang="en-US" sz="3600" b="1" dirty="0" err="1"/>
              <a:t>otomatisasi</a:t>
            </a:r>
            <a:r>
              <a:rPr lang="en-US" sz="3600" b="1" dirty="0"/>
              <a:t>/</a:t>
            </a:r>
            <a:r>
              <a:rPr lang="en-US" sz="3600" b="1" dirty="0" err="1"/>
              <a:t>reflektoris</a:t>
            </a:r>
            <a:r>
              <a:rPr lang="en-US" sz="3600" dirty="0"/>
              <a:t>, </a:t>
            </a:r>
            <a:r>
              <a:rPr lang="en-US" sz="3600" b="1" dirty="0" err="1"/>
              <a:t>kontraksi</a:t>
            </a:r>
            <a:r>
              <a:rPr lang="en-US" sz="3600" b="1" dirty="0"/>
              <a:t> </a:t>
            </a:r>
            <a:r>
              <a:rPr lang="en-US" sz="3600" b="1" dirty="0" err="1"/>
              <a:t>otot</a:t>
            </a:r>
            <a:r>
              <a:rPr lang="en-US" sz="3600" b="1" dirty="0"/>
              <a:t> </a:t>
            </a:r>
            <a:r>
              <a:rPr lang="en-US" sz="3600" dirty="0" err="1"/>
              <a:t>yg</a:t>
            </a:r>
            <a:r>
              <a:rPr lang="en-US" sz="3600" dirty="0"/>
              <a:t>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perlu</a:t>
            </a:r>
            <a:r>
              <a:rPr lang="en-US" sz="3600" b="1" dirty="0"/>
              <a:t> </a:t>
            </a:r>
            <a:r>
              <a:rPr lang="en-US" sz="3600" b="1" dirty="0" err="1"/>
              <a:t>ditiadakan</a:t>
            </a:r>
            <a:r>
              <a:rPr lang="en-US" sz="3600" dirty="0"/>
              <a:t>, </a:t>
            </a:r>
            <a:r>
              <a:rPr lang="en-US" sz="3600" b="1" dirty="0" err="1"/>
              <a:t>kosumsi</a:t>
            </a:r>
            <a:r>
              <a:rPr lang="en-US" sz="3600" b="1" dirty="0"/>
              <a:t> </a:t>
            </a:r>
            <a:r>
              <a:rPr lang="en-US" sz="3600" b="1" dirty="0" err="1"/>
              <a:t>energi</a:t>
            </a:r>
            <a:r>
              <a:rPr lang="en-US" sz="3600" b="1" dirty="0"/>
              <a:t> </a:t>
            </a:r>
            <a:r>
              <a:rPr lang="en-US" sz="3600" b="1" dirty="0" err="1"/>
              <a:t>berkurang</a:t>
            </a:r>
            <a:r>
              <a:rPr lang="en-US" sz="3600" dirty="0"/>
              <a:t>, </a:t>
            </a:r>
            <a:r>
              <a:rPr lang="en-US" sz="3600" b="1" dirty="0" err="1"/>
              <a:t>efisiensi</a:t>
            </a:r>
            <a:r>
              <a:rPr lang="en-US" sz="3600" b="1" dirty="0"/>
              <a:t> </a:t>
            </a:r>
            <a:r>
              <a:rPr lang="en-US" sz="3600" b="1" dirty="0" err="1"/>
              <a:t>waktu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580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/>
          </a:p>
          <a:p>
            <a:r>
              <a:rPr lang="id-ID" dirty="0" smtClean="0"/>
              <a:t>Komting SI4B: Viki Wahyudi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0858 0716 0919</a:t>
            </a:r>
          </a:p>
          <a:p>
            <a:r>
              <a:rPr lang="id-ID" dirty="0" smtClean="0"/>
              <a:t>Komting SI4A: Fatichin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0857 3506 6395</a:t>
            </a:r>
            <a:r>
              <a:rPr lang="id-ID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Rogers, Y.,  Sharp, H., &amp; </a:t>
            </a:r>
            <a:r>
              <a:rPr lang="en-US" sz="1800" dirty="0" err="1"/>
              <a:t>Preece</a:t>
            </a:r>
            <a:r>
              <a:rPr lang="en-US" sz="1800" dirty="0"/>
              <a:t>, J. (2011). </a:t>
            </a:r>
            <a:r>
              <a:rPr lang="en-US" sz="1800" i="1" dirty="0"/>
              <a:t>Interaction Design: Beyond Human-Computer Interaction</a:t>
            </a:r>
            <a:r>
              <a:rPr lang="en-US" sz="1800" dirty="0"/>
              <a:t>. (3rd ed.). </a:t>
            </a:r>
            <a:r>
              <a:rPr lang="en-US" sz="1800" dirty="0" smtClean="0"/>
              <a:t>Wiley.</a:t>
            </a:r>
            <a:endParaRPr lang="id-ID" sz="1800" dirty="0" smtClean="0"/>
          </a:p>
          <a:p>
            <a:r>
              <a:rPr lang="en-US" sz="1800" dirty="0" smtClean="0"/>
              <a:t>Andy </a:t>
            </a:r>
            <a:r>
              <a:rPr lang="en-US" sz="1800" dirty="0"/>
              <a:t>Downtown, Graham </a:t>
            </a:r>
            <a:r>
              <a:rPr lang="en-US" sz="1800" dirty="0" err="1"/>
              <a:t>Leedham</a:t>
            </a:r>
            <a:r>
              <a:rPr lang="en-US" sz="1800" dirty="0"/>
              <a:t>, “Human Aspects of Human Computer Interaction” in Engineering the Human Computer Interface,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 International Editions, 2003</a:t>
            </a:r>
            <a:endParaRPr lang="id-ID" sz="1800" dirty="0"/>
          </a:p>
          <a:p>
            <a:r>
              <a:rPr lang="id-ID" sz="1800" dirty="0"/>
              <a:t>Insap Santosa, Interaksi Manusia dan Komputer; Teori &amp; Praktek, ANDI Yogyakarta</a:t>
            </a:r>
            <a:endParaRPr lang="id-ID" sz="1800" dirty="0" smtClean="0"/>
          </a:p>
          <a:p>
            <a:r>
              <a:rPr lang="id-ID" sz="1800" dirty="0" smtClean="0"/>
              <a:t>MacKenzie</a:t>
            </a:r>
            <a:r>
              <a:rPr lang="id-ID" sz="1800" dirty="0"/>
              <a:t>, I. S. (2013). Human-computer interaction: An empirical research approach. Morgan Kaufman. </a:t>
            </a:r>
            <a:endParaRPr lang="id-ID" sz="1800" dirty="0" smtClean="0"/>
          </a:p>
          <a:p>
            <a:r>
              <a:rPr lang="id-ID" sz="1800" dirty="0" smtClean="0"/>
              <a:t>Shneiderman</a:t>
            </a:r>
            <a:r>
              <a:rPr lang="id-ID" sz="1800" dirty="0"/>
              <a:t>, B. (2010). Designing the user interface: Strategies for effective human-computer interaction 5th edition. Addition-Wesley. </a:t>
            </a:r>
            <a:endParaRPr lang="id-ID" sz="1800" dirty="0" smtClean="0"/>
          </a:p>
          <a:p>
            <a:r>
              <a:rPr lang="id-ID" sz="1800" dirty="0" smtClean="0"/>
              <a:t>Norman</a:t>
            </a:r>
            <a:r>
              <a:rPr lang="id-ID" sz="1800" dirty="0"/>
              <a:t>, D. A. (2002). The design of everyday things. Basic </a:t>
            </a:r>
            <a:r>
              <a:rPr lang="id-ID" sz="1800" dirty="0" smtClean="0"/>
              <a:t>Books.</a:t>
            </a:r>
          </a:p>
          <a:p>
            <a:r>
              <a:rPr lang="id-ID" sz="1800" dirty="0" smtClean="0"/>
              <a:t>Shneiderman</a:t>
            </a:r>
            <a:r>
              <a:rPr lang="id-ID" sz="1800" dirty="0"/>
              <a:t>, B. (2003). Leonardo's laptop: Human needs and the new computing technologies. The MIT </a:t>
            </a:r>
            <a:r>
              <a:rPr lang="id-ID" sz="1800" dirty="0" smtClean="0"/>
              <a:t>Press.</a:t>
            </a:r>
          </a:p>
          <a:p>
            <a:r>
              <a:rPr lang="id-ID" sz="1800" dirty="0" smtClean="0"/>
              <a:t>Nielsen</a:t>
            </a:r>
            <a:r>
              <a:rPr lang="id-ID" sz="1800" dirty="0"/>
              <a:t>, J. (1993). Usability engineering. Morgan Kaufmann</a:t>
            </a:r>
            <a:r>
              <a:rPr lang="id-ID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Beban</a:t>
            </a:r>
            <a:r>
              <a:rPr lang="en-US" sz="6000" dirty="0" smtClean="0"/>
              <a:t> </a:t>
            </a:r>
            <a:r>
              <a:rPr lang="en-US" sz="6000" dirty="0" err="1" smtClean="0"/>
              <a:t>Kerja</a:t>
            </a:r>
            <a:endParaRPr lang="en-US" sz="60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b="1" dirty="0" err="1"/>
              <a:t>Tubuh</a:t>
            </a:r>
            <a:r>
              <a:rPr lang="en-US" sz="3600" b="1" dirty="0"/>
              <a:t> </a:t>
            </a:r>
            <a:r>
              <a:rPr lang="en-US" sz="3600" b="1" dirty="0" err="1"/>
              <a:t>manusia</a:t>
            </a:r>
            <a:r>
              <a:rPr lang="en-US" sz="3600" b="1" dirty="0"/>
              <a:t> </a:t>
            </a:r>
            <a:r>
              <a:rPr lang="en-US" sz="3600" dirty="0" err="1"/>
              <a:t>dirancang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b="1" dirty="0" err="1"/>
              <a:t>pekerjaan</a:t>
            </a:r>
            <a:r>
              <a:rPr lang="en-US" sz="3600" dirty="0"/>
              <a:t>, </a:t>
            </a:r>
            <a:r>
              <a:rPr lang="en-US" sz="3600" b="1" dirty="0" err="1">
                <a:solidFill>
                  <a:srgbClr val="FF0000"/>
                </a:solidFill>
              </a:rPr>
              <a:t>massa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otot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beratnya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hampir</a:t>
            </a:r>
            <a:r>
              <a:rPr lang="en-US" sz="3600" b="1" dirty="0">
                <a:solidFill>
                  <a:srgbClr val="FF0000"/>
                </a:solidFill>
              </a:rPr>
              <a:t> ½ </a:t>
            </a:r>
            <a:r>
              <a:rPr lang="en-US" sz="3600" b="1" dirty="0" err="1">
                <a:solidFill>
                  <a:srgbClr val="FF0000"/>
                </a:solidFill>
              </a:rPr>
              <a:t>berat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badan</a:t>
            </a:r>
            <a:r>
              <a:rPr lang="en-US" sz="3600" dirty="0"/>
              <a:t>, </a:t>
            </a:r>
            <a:r>
              <a:rPr lang="en-US" sz="3600" b="1" dirty="0" err="1"/>
              <a:t>memungkinkan</a:t>
            </a:r>
            <a:r>
              <a:rPr lang="en-US" sz="3600" b="1" dirty="0"/>
              <a:t> </a:t>
            </a:r>
            <a:r>
              <a:rPr lang="en-US" sz="3600" b="1" dirty="0" err="1"/>
              <a:t>dpt</a:t>
            </a:r>
            <a:r>
              <a:rPr lang="en-US" sz="3600" b="1" dirty="0"/>
              <a:t> </a:t>
            </a:r>
            <a:r>
              <a:rPr lang="en-US" sz="3600" b="1" dirty="0" err="1"/>
              <a:t>menggerakan</a:t>
            </a:r>
            <a:r>
              <a:rPr lang="en-US" sz="3600" b="1" dirty="0"/>
              <a:t> </a:t>
            </a:r>
            <a:r>
              <a:rPr lang="en-US" sz="3600" b="1" dirty="0" err="1"/>
              <a:t>tubuh</a:t>
            </a:r>
            <a:endParaRPr lang="en-US" sz="3600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err="1"/>
              <a:t>Setiap</a:t>
            </a:r>
            <a:r>
              <a:rPr lang="en-US" sz="3600" dirty="0"/>
              <a:t> </a:t>
            </a:r>
            <a:r>
              <a:rPr lang="en-US" sz="3600" b="1" dirty="0" err="1"/>
              <a:t>beban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b="1" dirty="0"/>
              <a:t> </a:t>
            </a:r>
            <a:r>
              <a:rPr lang="en-US" sz="3600" dirty="0" err="1"/>
              <a:t>yg</a:t>
            </a:r>
            <a:r>
              <a:rPr lang="en-US" sz="3600" dirty="0"/>
              <a:t> </a:t>
            </a:r>
            <a:r>
              <a:rPr lang="en-US" sz="3600" b="1" dirty="0" err="1"/>
              <a:t>diterima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b="1" dirty="0" err="1"/>
              <a:t>pekerja</a:t>
            </a:r>
            <a:r>
              <a:rPr lang="en-US" sz="3600" b="1" dirty="0"/>
              <a:t>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b="1" dirty="0" err="1"/>
              <a:t>sesuai</a:t>
            </a:r>
            <a:r>
              <a:rPr lang="en-US" sz="3600" dirty="0"/>
              <a:t> </a:t>
            </a:r>
            <a:r>
              <a:rPr lang="en-US" sz="3600" dirty="0" err="1"/>
              <a:t>baik</a:t>
            </a:r>
            <a:r>
              <a:rPr lang="en-US" sz="3600" dirty="0"/>
              <a:t> </a:t>
            </a:r>
            <a:r>
              <a:rPr lang="en-US" sz="3600" dirty="0" err="1"/>
              <a:t>terhadap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fisik</a:t>
            </a:r>
            <a:r>
              <a:rPr lang="en-US" sz="3600" b="1" dirty="0"/>
              <a:t>, </a:t>
            </a:r>
            <a:r>
              <a:rPr lang="en-US" sz="3600" b="1" dirty="0" err="1"/>
              <a:t>kognitif</a:t>
            </a:r>
            <a:r>
              <a:rPr lang="en-US" sz="3600" b="1" dirty="0"/>
              <a:t> </a:t>
            </a:r>
            <a:r>
              <a:rPr lang="en-US" sz="3600" dirty="0" err="1"/>
              <a:t>maupun</a:t>
            </a:r>
            <a:r>
              <a:rPr lang="en-US" sz="3600" dirty="0"/>
              <a:t> </a:t>
            </a:r>
            <a:r>
              <a:rPr lang="en-US" sz="3600" b="1" dirty="0" err="1"/>
              <a:t>keterbatasan</a:t>
            </a:r>
            <a:r>
              <a:rPr lang="en-US" sz="3600" b="1" dirty="0"/>
              <a:t> </a:t>
            </a:r>
            <a:r>
              <a:rPr lang="en-US" sz="3600" b="1" dirty="0" err="1"/>
              <a:t>manusia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91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Faktor</a:t>
            </a:r>
            <a:r>
              <a:rPr lang="id-ID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b="1" dirty="0" err="1"/>
              <a:t>Faktor</a:t>
            </a:r>
            <a:r>
              <a:rPr lang="en-US" b="1" dirty="0"/>
              <a:t> internal </a:t>
            </a:r>
            <a:r>
              <a:rPr lang="en-US" dirty="0"/>
              <a:t>: 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somatis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psikis</a:t>
            </a:r>
            <a:endParaRPr lang="en-US" dirty="0"/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b="1" dirty="0" err="1"/>
              <a:t>Faktor</a:t>
            </a:r>
            <a:r>
              <a:rPr lang="en-US" b="1" dirty="0"/>
              <a:t> </a:t>
            </a:r>
            <a:r>
              <a:rPr lang="en-US" b="1" dirty="0" err="1"/>
              <a:t>eksternal</a:t>
            </a:r>
            <a:r>
              <a:rPr lang="en-US" b="1" dirty="0"/>
              <a:t> </a:t>
            </a:r>
          </a:p>
          <a:p>
            <a:pPr marL="901700" lvl="1" indent="-363538" algn="just">
              <a:buFont typeface="Wingdings" panose="05000000000000000000" pitchFamily="2" charset="2"/>
              <a:buChar char="§"/>
            </a:pPr>
            <a:r>
              <a:rPr lang="en-US" sz="2600" dirty="0" err="1" smtClean="0"/>
              <a:t>Tugas</a:t>
            </a:r>
            <a:r>
              <a:rPr lang="id-ID" sz="2600" dirty="0" smtClean="0"/>
              <a:t> </a:t>
            </a:r>
            <a:r>
              <a:rPr lang="en-US" sz="2600" dirty="0" err="1" smtClean="0"/>
              <a:t>yg</a:t>
            </a:r>
            <a:r>
              <a:rPr lang="en-US" sz="2600" dirty="0" smtClean="0"/>
              <a:t> </a:t>
            </a:r>
            <a:r>
              <a:rPr lang="en-US" sz="2600" b="1" dirty="0" err="1"/>
              <a:t>bersifat</a:t>
            </a:r>
            <a:r>
              <a:rPr lang="en-US" sz="2600" b="1" dirty="0"/>
              <a:t> </a:t>
            </a:r>
            <a:r>
              <a:rPr lang="en-US" sz="2600" b="1" dirty="0" err="1"/>
              <a:t>fisik</a:t>
            </a:r>
            <a:r>
              <a:rPr lang="en-US" sz="2600" b="1" dirty="0"/>
              <a:t> </a:t>
            </a:r>
            <a:r>
              <a:rPr lang="en-US" sz="2600" dirty="0"/>
              <a:t>: </a:t>
            </a:r>
            <a:r>
              <a:rPr lang="en-US" sz="2600" b="1" dirty="0" err="1"/>
              <a:t>beban</a:t>
            </a:r>
            <a:r>
              <a:rPr lang="en-US" sz="2600" b="1" dirty="0"/>
              <a:t> yang </a:t>
            </a:r>
            <a:r>
              <a:rPr lang="en-US" sz="2600" b="1" dirty="0" err="1"/>
              <a:t>diangkat</a:t>
            </a:r>
            <a:r>
              <a:rPr lang="en-US" sz="2600" b="1" dirty="0"/>
              <a:t>/</a:t>
            </a:r>
            <a:r>
              <a:rPr lang="en-US" sz="2600" b="1" dirty="0" err="1"/>
              <a:t>diangkut</a:t>
            </a:r>
            <a:r>
              <a:rPr lang="en-US" sz="2600" dirty="0"/>
              <a:t>, </a:t>
            </a:r>
            <a:r>
              <a:rPr lang="en-US" sz="2600" b="1" dirty="0" err="1"/>
              <a:t>sikap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, </a:t>
            </a:r>
            <a:r>
              <a:rPr lang="en-US" sz="2600" b="1" dirty="0" err="1"/>
              <a:t>alat</a:t>
            </a:r>
            <a:r>
              <a:rPr lang="en-US" sz="2600" b="1" dirty="0"/>
              <a:t>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/>
              <a:t>sarana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, </a:t>
            </a:r>
            <a:r>
              <a:rPr lang="en-US" sz="2600" b="1" dirty="0" err="1"/>
              <a:t>kondisi</a:t>
            </a:r>
            <a:r>
              <a:rPr lang="en-US" sz="2600" b="1" dirty="0"/>
              <a:t>/</a:t>
            </a:r>
            <a:r>
              <a:rPr lang="en-US" sz="2600" b="1" dirty="0" err="1"/>
              <a:t>medan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dirty="0" err="1"/>
              <a:t>,dll</a:t>
            </a:r>
            <a:r>
              <a:rPr lang="en-US" sz="2600" dirty="0"/>
              <a:t>.</a:t>
            </a:r>
          </a:p>
          <a:p>
            <a:pPr marL="901700" lvl="1" indent="-363538" algn="just">
              <a:buFont typeface="Wingdings" panose="05000000000000000000" pitchFamily="2" charset="2"/>
              <a:buChar char="§"/>
            </a:pPr>
            <a:r>
              <a:rPr lang="en-US" sz="2600" dirty="0" err="1"/>
              <a:t>Tugas</a:t>
            </a:r>
            <a:r>
              <a:rPr lang="en-US" sz="2600" dirty="0"/>
              <a:t> </a:t>
            </a:r>
            <a:r>
              <a:rPr lang="en-US" sz="2600" dirty="0" err="1"/>
              <a:t>yg</a:t>
            </a:r>
            <a:r>
              <a:rPr lang="en-US" sz="2600" dirty="0"/>
              <a:t> </a:t>
            </a:r>
            <a:r>
              <a:rPr lang="en-US" sz="2600" b="1" dirty="0" err="1"/>
              <a:t>bersifat</a:t>
            </a:r>
            <a:r>
              <a:rPr lang="en-US" sz="2600" b="1" dirty="0"/>
              <a:t> </a:t>
            </a:r>
            <a:r>
              <a:rPr lang="en-US" sz="2600" b="1" dirty="0" err="1"/>
              <a:t>psikis</a:t>
            </a:r>
            <a:r>
              <a:rPr lang="en-US" sz="2600" b="1" dirty="0"/>
              <a:t> </a:t>
            </a:r>
            <a:r>
              <a:rPr lang="en-US" sz="2600" dirty="0"/>
              <a:t>: </a:t>
            </a:r>
            <a:r>
              <a:rPr lang="en-US" sz="2600" b="1" dirty="0" err="1"/>
              <a:t>tingkat</a:t>
            </a:r>
            <a:r>
              <a:rPr lang="en-US" sz="2600" b="1" dirty="0"/>
              <a:t> </a:t>
            </a:r>
            <a:r>
              <a:rPr lang="en-US" sz="2600" b="1" dirty="0" err="1"/>
              <a:t>kesulitan</a:t>
            </a:r>
            <a:r>
              <a:rPr lang="en-US" sz="2600" b="1" dirty="0"/>
              <a:t>, </a:t>
            </a:r>
            <a:r>
              <a:rPr lang="en-US" sz="2600" b="1" dirty="0" err="1"/>
              <a:t>tanggung</a:t>
            </a:r>
            <a:r>
              <a:rPr lang="en-US" sz="2600" b="1" dirty="0"/>
              <a:t> </a:t>
            </a:r>
            <a:r>
              <a:rPr lang="en-US" sz="2600" b="1" dirty="0" err="1"/>
              <a:t>jawab</a:t>
            </a:r>
            <a:r>
              <a:rPr lang="en-US" sz="2600" b="1" dirty="0"/>
              <a:t> </a:t>
            </a:r>
            <a:r>
              <a:rPr lang="en-US" sz="2600" b="1" dirty="0" err="1"/>
              <a:t>dll</a:t>
            </a:r>
            <a:r>
              <a:rPr lang="en-US" sz="2600" b="1" dirty="0"/>
              <a:t>.</a:t>
            </a:r>
          </a:p>
          <a:p>
            <a:pPr marL="901700" lvl="1" indent="-363538" algn="just">
              <a:buFont typeface="Wingdings" panose="05000000000000000000" pitchFamily="2" charset="2"/>
              <a:buChar char="§"/>
            </a:pPr>
            <a:r>
              <a:rPr lang="en-US" sz="2600" b="1" dirty="0" err="1"/>
              <a:t>Organisasi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dirty="0"/>
              <a:t>: </a:t>
            </a:r>
            <a:r>
              <a:rPr lang="en-US" sz="2600" b="1" dirty="0" err="1"/>
              <a:t>lamanya</a:t>
            </a:r>
            <a:r>
              <a:rPr lang="en-US" sz="2600" b="1" dirty="0"/>
              <a:t> </a:t>
            </a:r>
            <a:r>
              <a:rPr lang="en-US" sz="2600" b="1" dirty="0" err="1"/>
              <a:t>waktu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dirty="0"/>
              <a:t>,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b="1" dirty="0" err="1"/>
              <a:t>bergilir</a:t>
            </a:r>
            <a:r>
              <a:rPr lang="en-US" sz="2600" b="1" dirty="0"/>
              <a:t>, </a:t>
            </a:r>
            <a:r>
              <a:rPr lang="en-US" sz="2600" b="1" dirty="0" err="1"/>
              <a:t>sistem</a:t>
            </a:r>
            <a:r>
              <a:rPr lang="en-US" sz="2600" b="1" dirty="0"/>
              <a:t> </a:t>
            </a:r>
            <a:r>
              <a:rPr lang="en-US" sz="2600" b="1" dirty="0" err="1"/>
              <a:t>pengupahan</a:t>
            </a:r>
            <a:r>
              <a:rPr lang="en-US" sz="2600" b="1" dirty="0"/>
              <a:t>, </a:t>
            </a:r>
            <a:r>
              <a:rPr lang="en-US" sz="2600" b="1" dirty="0" err="1"/>
              <a:t>sistem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, </a:t>
            </a:r>
            <a:r>
              <a:rPr lang="en-US" sz="2600" b="1" dirty="0" err="1"/>
              <a:t>istirahat</a:t>
            </a:r>
            <a:r>
              <a:rPr lang="en-US" sz="2600" b="1" dirty="0"/>
              <a:t>, </a:t>
            </a:r>
            <a:r>
              <a:rPr lang="en-US" sz="2600" b="1" dirty="0" err="1"/>
              <a:t>sistem</a:t>
            </a:r>
            <a:r>
              <a:rPr lang="en-US" sz="2600" b="1" dirty="0"/>
              <a:t> </a:t>
            </a:r>
            <a:r>
              <a:rPr lang="en-US" sz="2600" b="1" dirty="0" err="1"/>
              <a:t>pelimpahan</a:t>
            </a:r>
            <a:r>
              <a:rPr lang="en-US" sz="2600" b="1" dirty="0"/>
              <a:t> </a:t>
            </a:r>
            <a:r>
              <a:rPr lang="en-US" sz="2600" b="1" dirty="0" err="1" smtClean="0"/>
              <a:t>tugas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wewenang</a:t>
            </a:r>
            <a:endParaRPr lang="id-ID" sz="2600" b="1" dirty="0" smtClean="0"/>
          </a:p>
          <a:p>
            <a:pPr marL="901700" lvl="1" indent="-363538" algn="just">
              <a:buFont typeface="Wingdings" panose="05000000000000000000" pitchFamily="2" charset="2"/>
              <a:buChar char="§"/>
            </a:pPr>
            <a:r>
              <a:rPr lang="en-US" sz="2600" dirty="0" err="1"/>
              <a:t>Juga</a:t>
            </a:r>
            <a:r>
              <a:rPr lang="en-US" sz="2600" dirty="0"/>
              <a:t>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diingat</a:t>
            </a:r>
            <a:r>
              <a:rPr lang="en-US" sz="2600" dirty="0"/>
              <a:t> </a:t>
            </a:r>
            <a:r>
              <a:rPr lang="en-US" sz="2600" dirty="0" err="1" smtClean="0"/>
              <a:t>adanya</a:t>
            </a:r>
            <a:r>
              <a:rPr lang="id-ID" sz="2600" dirty="0"/>
              <a:t> </a:t>
            </a:r>
            <a:r>
              <a:rPr lang="en-US" sz="2600" b="1" dirty="0" err="1" smtClean="0"/>
              <a:t>Lingkungan</a:t>
            </a:r>
            <a:r>
              <a:rPr lang="en-US" sz="2600" b="1" dirty="0" smtClean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dirty="0"/>
              <a:t>(</a:t>
            </a:r>
            <a:r>
              <a:rPr lang="en-US" sz="2600" dirty="0" err="1"/>
              <a:t>beban</a:t>
            </a:r>
            <a:r>
              <a:rPr lang="en-US" sz="2600" dirty="0"/>
              <a:t> </a:t>
            </a:r>
            <a:r>
              <a:rPr lang="en-US" sz="2600" dirty="0" err="1"/>
              <a:t>tambahan</a:t>
            </a:r>
            <a:r>
              <a:rPr lang="en-US" sz="2600" dirty="0"/>
              <a:t>) : </a:t>
            </a:r>
            <a:r>
              <a:rPr lang="en-US" sz="2600" b="1" dirty="0" err="1"/>
              <a:t>fisik</a:t>
            </a:r>
            <a:r>
              <a:rPr lang="en-US" sz="2600" b="1" dirty="0"/>
              <a:t>, </a:t>
            </a:r>
            <a:r>
              <a:rPr lang="en-US" sz="2600" b="1" dirty="0" err="1"/>
              <a:t>kimia</a:t>
            </a:r>
            <a:r>
              <a:rPr lang="en-US" sz="2600" b="1" dirty="0"/>
              <a:t>, </a:t>
            </a:r>
            <a:r>
              <a:rPr lang="en-US" sz="2600" b="1" dirty="0" err="1"/>
              <a:t>biologi</a:t>
            </a:r>
            <a:r>
              <a:rPr lang="en-US" sz="2600" b="1" dirty="0"/>
              <a:t>, </a:t>
            </a:r>
            <a:r>
              <a:rPr lang="en-US" sz="2600" b="1" dirty="0" err="1"/>
              <a:t>fisiologi</a:t>
            </a:r>
            <a:r>
              <a:rPr lang="en-US" sz="2600" b="1" dirty="0"/>
              <a:t>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 smtClean="0"/>
              <a:t>psikologi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126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200678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45051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Penilaian</a:t>
            </a:r>
            <a:r>
              <a:rPr lang="en-US" sz="2800" dirty="0" smtClean="0"/>
              <a:t> </a:t>
            </a:r>
            <a:r>
              <a:rPr lang="en-US" sz="2800" dirty="0" err="1" smtClean="0"/>
              <a:t>Beban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(</a:t>
            </a:r>
            <a:r>
              <a:rPr lang="en-US" sz="2400" dirty="0" err="1"/>
              <a:t>menurut</a:t>
            </a:r>
            <a:r>
              <a:rPr lang="en-US" sz="2400" dirty="0"/>
              <a:t> Christensen,1991</a:t>
            </a:r>
            <a:r>
              <a:rPr lang="en-US" sz="2400" dirty="0" smtClean="0"/>
              <a:t>.</a:t>
            </a:r>
            <a:r>
              <a:rPr lang="id-ID" sz="2400" dirty="0" smtClean="0"/>
              <a:t> </a:t>
            </a:r>
            <a:r>
              <a:rPr lang="en-US" sz="2400" dirty="0" err="1" smtClean="0"/>
              <a:t>Encyclopaedia</a:t>
            </a:r>
            <a:r>
              <a:rPr lang="en-US" sz="2400" dirty="0" smtClean="0"/>
              <a:t> </a:t>
            </a:r>
            <a:r>
              <a:rPr lang="en-US" sz="2400" dirty="0"/>
              <a:t>of Occupational Health and </a:t>
            </a:r>
            <a:r>
              <a:rPr lang="en-US" sz="2400" dirty="0" err="1"/>
              <a:t>Safety.ILO</a:t>
            </a:r>
            <a:r>
              <a:rPr lang="en-US" sz="2400" dirty="0"/>
              <a:t> Geneva.</a:t>
            </a:r>
            <a:endParaRPr lang="en-US" sz="2800" dirty="0"/>
          </a:p>
        </p:txBody>
      </p:sp>
      <p:graphicFrame>
        <p:nvGraphicFramePr>
          <p:cNvPr id="5837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999726"/>
              </p:ext>
            </p:extLst>
          </p:nvPr>
        </p:nvGraphicFramePr>
        <p:xfrm>
          <a:off x="476250" y="1658938"/>
          <a:ext cx="8320088" cy="4731068"/>
        </p:xfrm>
        <a:graphic>
          <a:graphicData uri="http://schemas.openxmlformats.org/drawingml/2006/table">
            <a:tbl>
              <a:tblPr/>
              <a:tblGrid>
                <a:gridCol w="1664339"/>
                <a:gridCol w="1664338"/>
                <a:gridCol w="1662734"/>
                <a:gridCol w="1664339"/>
                <a:gridCol w="1664338"/>
              </a:tblGrid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Beban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kerja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Konsumsi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02 l/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mnt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ventilasi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paru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l/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mnt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Suhu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rectal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Denyut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jantung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Ringan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0,5-1,0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11-20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37,5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75-100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Sedang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1,0-1,5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20-31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37,5-38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100-125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Berat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1,5-2,0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31-43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38-38,5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125-150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Sangat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Berat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2,0-2,5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43-56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38,5-39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150-175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Sgt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Berat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Sekali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2,5-4,0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60-100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&gt;39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&gt;175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4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Aspek</a:t>
            </a:r>
            <a:r>
              <a:rPr lang="en-US" b="1" dirty="0" smtClean="0"/>
              <a:t> </a:t>
            </a:r>
            <a:r>
              <a:rPr lang="en-US" b="1" dirty="0" err="1" smtClean="0"/>
              <a:t>Ergonomi</a:t>
            </a:r>
            <a:r>
              <a:rPr lang="en-US" b="1" dirty="0" smtClean="0"/>
              <a:t> Dari </a:t>
            </a:r>
            <a:r>
              <a:rPr lang="en-US" b="1" dirty="0" err="1" smtClean="0"/>
              <a:t>Stasiun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endParaRPr lang="en-US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err="1"/>
              <a:t>Stasiun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r>
              <a:rPr lang="en-US" sz="3200" dirty="0"/>
              <a:t>: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komputer</a:t>
            </a:r>
            <a:r>
              <a:rPr lang="en-US" sz="3200" b="1" dirty="0"/>
              <a:t> </a:t>
            </a:r>
            <a:r>
              <a:rPr lang="en-US" sz="3200" dirty="0" err="1"/>
              <a:t>termasuk</a:t>
            </a:r>
            <a:r>
              <a:rPr lang="en-US" sz="3200" dirty="0"/>
              <a:t> </a:t>
            </a:r>
            <a:r>
              <a:rPr lang="id-ID" sz="3200" dirty="0" smtClean="0"/>
              <a:t>tempat/alat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digunakan</a:t>
            </a:r>
            <a:r>
              <a:rPr lang="en-US" sz="3200" dirty="0"/>
              <a:t>, </a:t>
            </a:r>
            <a:r>
              <a:rPr lang="en-US" sz="3200" b="1" dirty="0" err="1"/>
              <a:t>mis</a:t>
            </a:r>
            <a:r>
              <a:rPr lang="en-US" sz="3200" b="1" dirty="0"/>
              <a:t>: </a:t>
            </a:r>
            <a:r>
              <a:rPr lang="en-US" sz="3200" b="1" dirty="0" err="1"/>
              <a:t>kursi</a:t>
            </a:r>
            <a:r>
              <a:rPr lang="en-US" sz="3200" b="1" dirty="0"/>
              <a:t>, </a:t>
            </a:r>
            <a:r>
              <a:rPr lang="en-US" sz="3200" b="1" dirty="0" err="1"/>
              <a:t>meja</a:t>
            </a:r>
            <a:endParaRPr lang="en-US" sz="3200" b="1" dirty="0"/>
          </a:p>
          <a:p>
            <a:pPr algn="just"/>
            <a:r>
              <a:rPr lang="en-US" sz="3200" b="1" dirty="0" err="1"/>
              <a:t>Permasalahan</a:t>
            </a:r>
            <a:r>
              <a:rPr lang="en-US" sz="3200" dirty="0"/>
              <a:t> yang </a:t>
            </a:r>
            <a:r>
              <a:rPr lang="en-US" sz="3200" dirty="0" err="1"/>
              <a:t>muncul</a:t>
            </a:r>
            <a:r>
              <a:rPr lang="en-US" sz="3200" dirty="0"/>
              <a:t> </a:t>
            </a:r>
            <a:r>
              <a:rPr lang="en-US" sz="3200" b="1" dirty="0" err="1"/>
              <a:t>jika</a:t>
            </a:r>
            <a:r>
              <a:rPr lang="en-US" sz="3200" b="1" dirty="0"/>
              <a:t> </a:t>
            </a:r>
            <a:r>
              <a:rPr lang="en-US" sz="3200" b="1" dirty="0" err="1"/>
              <a:t>seorang</a:t>
            </a:r>
            <a:r>
              <a:rPr lang="en-US" sz="3200" b="1" dirty="0"/>
              <a:t> operator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b="1" dirty="0" err="1"/>
              <a:t>terlalu</a:t>
            </a:r>
            <a:r>
              <a:rPr lang="en-US" sz="3200" b="1" dirty="0"/>
              <a:t> lama </a:t>
            </a:r>
            <a:r>
              <a:rPr lang="en-US" sz="3200" dirty="0" err="1"/>
              <a:t>bekerja</a:t>
            </a:r>
            <a:r>
              <a:rPr lang="en-US" sz="3200" dirty="0"/>
              <a:t> di </a:t>
            </a:r>
            <a:r>
              <a:rPr lang="en-US" sz="3200" dirty="0" err="1"/>
              <a:t>depan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Serangan</a:t>
            </a:r>
            <a:r>
              <a:rPr lang="en-US" sz="2800" b="1" dirty="0"/>
              <a:t> </a:t>
            </a:r>
            <a:r>
              <a:rPr lang="en-US" sz="2800" b="1" dirty="0" err="1"/>
              <a:t>miopi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b="1" dirty="0" err="1"/>
              <a:t>semakin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endParaRPr lang="en-US" sz="28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Keluhan</a:t>
            </a:r>
            <a:r>
              <a:rPr lang="en-US" sz="2800" b="1" dirty="0"/>
              <a:t> </a:t>
            </a:r>
            <a:r>
              <a:rPr lang="en-US" sz="2800" b="1" dirty="0" err="1"/>
              <a:t>mata</a:t>
            </a:r>
            <a:r>
              <a:rPr lang="en-US" sz="2800" dirty="0"/>
              <a:t>, </a:t>
            </a:r>
            <a:r>
              <a:rPr lang="en-US" sz="2800" dirty="0" err="1"/>
              <a:t>mis</a:t>
            </a:r>
            <a:r>
              <a:rPr lang="en-US" sz="2800" dirty="0"/>
              <a:t>: </a:t>
            </a:r>
            <a:r>
              <a:rPr lang="en-US" sz="2800" dirty="0" err="1"/>
              <a:t>iritasi</a:t>
            </a:r>
            <a:r>
              <a:rPr lang="en-US" sz="2800" dirty="0"/>
              <a:t>, </a:t>
            </a:r>
            <a:r>
              <a:rPr lang="en-US" sz="2800" dirty="0" err="1" smtClean="0"/>
              <a:t>ketegangan</a:t>
            </a:r>
            <a:r>
              <a:rPr lang="id-ID" sz="2800" dirty="0" smtClean="0"/>
              <a:t> </a:t>
            </a:r>
            <a:r>
              <a:rPr lang="en-US" sz="2800" dirty="0" err="1" smtClean="0"/>
              <a:t>mata</a:t>
            </a:r>
            <a:endParaRPr lang="en-US" sz="28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Ketegangan</a:t>
            </a:r>
            <a:r>
              <a:rPr lang="id-ID" sz="2800" b="1" dirty="0" smtClean="0"/>
              <a:t> </a:t>
            </a:r>
            <a:r>
              <a:rPr lang="en-US" sz="2800" b="1" dirty="0" err="1" smtClean="0"/>
              <a:t>punggung</a:t>
            </a:r>
            <a:r>
              <a:rPr lang="en-US" sz="2800" dirty="0" smtClean="0"/>
              <a:t>,</a:t>
            </a:r>
            <a:r>
              <a:rPr lang="id-ID" sz="2800" dirty="0"/>
              <a:t> </a:t>
            </a:r>
            <a:r>
              <a:rPr lang="en-US" sz="2800" dirty="0" err="1" smtClean="0"/>
              <a:t>otot</a:t>
            </a:r>
            <a:r>
              <a:rPr lang="id-ID" sz="2800" dirty="0" smtClean="0"/>
              <a:t> </a:t>
            </a:r>
            <a:r>
              <a:rPr lang="en-US" sz="2800" dirty="0" err="1" smtClean="0"/>
              <a:t>siku</a:t>
            </a:r>
            <a:r>
              <a:rPr lang="en-US" sz="2800" dirty="0" smtClean="0"/>
              <a:t>,</a:t>
            </a:r>
            <a:r>
              <a:rPr lang="id-ID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/>
              <a:t>otot</a:t>
            </a:r>
            <a:r>
              <a:rPr lang="en-US" sz="2800" dirty="0"/>
              <a:t> </a:t>
            </a:r>
            <a:r>
              <a:rPr lang="en-US" sz="2800" dirty="0" err="1"/>
              <a:t>pundak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225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Prinsip-prinsip Ergonomi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8163" indent="-538163"/>
            <a:r>
              <a:rPr lang="en-US" sz="4400" b="1" dirty="0" err="1"/>
              <a:t>Prinsip</a:t>
            </a:r>
            <a:r>
              <a:rPr lang="en-US" sz="4400" b="1" dirty="0"/>
              <a:t> </a:t>
            </a:r>
            <a:r>
              <a:rPr lang="en-US" sz="4400" b="1" dirty="0" err="1"/>
              <a:t>fisikal</a:t>
            </a:r>
            <a:endParaRPr lang="en-US" sz="4400" b="1" dirty="0"/>
          </a:p>
          <a:p>
            <a:pPr marL="538163" indent="-538163"/>
            <a:r>
              <a:rPr lang="en-US" sz="4400" b="1" dirty="0" err="1" smtClean="0"/>
              <a:t>Prinsip</a:t>
            </a:r>
            <a:r>
              <a:rPr lang="en-US" sz="4400" b="1" dirty="0" smtClean="0"/>
              <a:t> </a:t>
            </a:r>
            <a:r>
              <a:rPr lang="en-US" sz="4400" b="1" dirty="0" err="1"/>
              <a:t>kognitif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726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 err="1"/>
              <a:t>Prinsip</a:t>
            </a:r>
            <a:r>
              <a:rPr lang="en-US" sz="4800" b="1" dirty="0"/>
              <a:t> </a:t>
            </a:r>
            <a:r>
              <a:rPr lang="en-US" sz="4800" b="1" dirty="0" err="1"/>
              <a:t>Fisikal</a:t>
            </a:r>
            <a:endParaRPr lang="en-US" sz="4800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err="1"/>
              <a:t>Jadikan</a:t>
            </a:r>
            <a:r>
              <a:rPr lang="en-US" sz="3600" b="1" dirty="0"/>
              <a:t> </a:t>
            </a:r>
            <a:r>
              <a:rPr lang="en-US" sz="3600" b="1" dirty="0" err="1"/>
              <a:t>segala</a:t>
            </a:r>
            <a:r>
              <a:rPr lang="en-US" sz="3600" dirty="0"/>
              <a:t> </a:t>
            </a:r>
            <a:r>
              <a:rPr lang="en-US" sz="3600" dirty="0" err="1"/>
              <a:t>sesuatu</a:t>
            </a:r>
            <a:r>
              <a:rPr lang="en-US" sz="3600" dirty="0"/>
              <a:t>                     </a:t>
            </a:r>
            <a:r>
              <a:rPr lang="en-US" sz="3600" b="1" dirty="0" err="1"/>
              <a:t>mudah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b="1" dirty="0" err="1"/>
              <a:t>dijangkau</a:t>
            </a:r>
            <a:endParaRPr lang="en-US" sz="3600" b="1" dirty="0"/>
          </a:p>
          <a:p>
            <a:pPr algn="just"/>
            <a:r>
              <a:rPr lang="en-US" sz="3600" b="1" dirty="0" err="1"/>
              <a:t>Bekerja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b="1" dirty="0" err="1"/>
              <a:t>tinggi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b="1" dirty="0" err="1"/>
              <a:t>sesuai</a:t>
            </a:r>
            <a:r>
              <a:rPr lang="en-US" sz="3600" b="1" dirty="0"/>
              <a:t>/</a:t>
            </a:r>
            <a:r>
              <a:rPr lang="en-US" sz="3600" b="1" dirty="0" err="1"/>
              <a:t>cocok</a:t>
            </a:r>
            <a:endParaRPr lang="en-US" sz="3600" b="1" dirty="0"/>
          </a:p>
          <a:p>
            <a:pPr algn="just"/>
            <a:r>
              <a:rPr lang="en-US" sz="3600" b="1" dirty="0" err="1"/>
              <a:t>Bekerja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b="1" dirty="0" err="1"/>
              <a:t>postur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b="1" dirty="0" err="1"/>
              <a:t>sesuai</a:t>
            </a:r>
            <a:endParaRPr lang="en-US" sz="3600" b="1" dirty="0"/>
          </a:p>
          <a:p>
            <a:pPr algn="just"/>
            <a:r>
              <a:rPr lang="en-US" sz="3600" b="1" dirty="0" err="1"/>
              <a:t>Mengurangi</a:t>
            </a:r>
            <a:r>
              <a:rPr lang="en-US" sz="3600" b="1" dirty="0"/>
              <a:t> </a:t>
            </a:r>
            <a:r>
              <a:rPr lang="en-US" sz="3600" b="1" dirty="0" err="1"/>
              <a:t>pengeluaran</a:t>
            </a:r>
            <a:r>
              <a:rPr lang="en-US" sz="3600" b="1" dirty="0"/>
              <a:t> </a:t>
            </a:r>
            <a:r>
              <a:rPr lang="en-US" sz="3600" b="1" dirty="0" err="1"/>
              <a:t>tenaga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b="1" dirty="0" err="1"/>
              <a:t>berlebihan</a:t>
            </a:r>
            <a:endParaRPr lang="en-US" sz="3600" b="1" dirty="0"/>
          </a:p>
          <a:p>
            <a:pPr algn="just"/>
            <a:r>
              <a:rPr lang="en-US" sz="3600" b="1" dirty="0" err="1"/>
              <a:t>Meminimalkan</a:t>
            </a:r>
            <a:r>
              <a:rPr lang="en-US" sz="3600" b="1" dirty="0"/>
              <a:t> </a:t>
            </a:r>
            <a:r>
              <a:rPr lang="en-US" sz="3600" b="1" dirty="0" err="1"/>
              <a:t>kepenatan</a:t>
            </a:r>
            <a:r>
              <a:rPr lang="en-US" sz="3600" b="1" dirty="0"/>
              <a:t>/</a:t>
            </a:r>
            <a:r>
              <a:rPr lang="en-US" sz="3600" b="1" dirty="0" err="1"/>
              <a:t>keletihan</a:t>
            </a:r>
            <a:endParaRPr lang="en-US" sz="3600" b="1" dirty="0"/>
          </a:p>
        </p:txBody>
      </p:sp>
      <p:pic>
        <p:nvPicPr>
          <p:cNvPr id="7172" name="Picture 4" descr="HLTH0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48" y="0"/>
            <a:ext cx="20351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Prinsip Fisikal (</a:t>
            </a:r>
            <a:r>
              <a:rPr lang="en-US" b="1" i="1"/>
              <a:t>lanj.</a:t>
            </a:r>
            <a:r>
              <a:rPr lang="en-US" b="1"/>
              <a:t>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537959"/>
            <a:ext cx="8319406" cy="48596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err="1"/>
              <a:t>Mengurangi</a:t>
            </a:r>
            <a:r>
              <a:rPr lang="en-US" sz="3200" b="1" dirty="0"/>
              <a:t> </a:t>
            </a:r>
            <a:r>
              <a:rPr lang="en-US" sz="3200" b="1" dirty="0" err="1"/>
              <a:t>pengulangan</a:t>
            </a:r>
            <a:r>
              <a:rPr lang="en-US" sz="3200" b="1" dirty="0"/>
              <a:t> </a:t>
            </a:r>
            <a:r>
              <a:rPr lang="en-US" sz="3200" dirty="0"/>
              <a:t>yang </a:t>
            </a:r>
            <a:r>
              <a:rPr lang="en-US" sz="3200" b="1" dirty="0" err="1"/>
              <a:t>berlebihan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 err="1"/>
              <a:t>Memberikan</a:t>
            </a:r>
            <a:r>
              <a:rPr lang="en-US" sz="3200" b="1" dirty="0"/>
              <a:t> </a:t>
            </a:r>
            <a:r>
              <a:rPr lang="en-US" sz="3200" b="1" dirty="0" err="1"/>
              <a:t>jarak</a:t>
            </a:r>
            <a:r>
              <a:rPr lang="en-US" sz="3200" b="1" dirty="0"/>
              <a:t> </a:t>
            </a:r>
            <a:r>
              <a:rPr lang="en-US" sz="3200" b="1" dirty="0" err="1"/>
              <a:t>ruang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akses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dirty="0" err="1"/>
              <a:t>Me</a:t>
            </a:r>
            <a:r>
              <a:rPr lang="en-US" sz="3200" b="1" dirty="0" err="1"/>
              <a:t>minimal</a:t>
            </a:r>
            <a:r>
              <a:rPr lang="en-US" sz="3200" dirty="0" err="1"/>
              <a:t>kan</a:t>
            </a:r>
            <a:r>
              <a:rPr lang="en-US" sz="3200" dirty="0"/>
              <a:t> </a:t>
            </a:r>
            <a:r>
              <a:rPr lang="en-US" sz="3200" b="1" i="1" dirty="0"/>
              <a:t>contact stress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 err="1"/>
              <a:t>Memberikan</a:t>
            </a:r>
            <a:r>
              <a:rPr lang="en-US" sz="3200" b="1" dirty="0"/>
              <a:t> </a:t>
            </a:r>
            <a:r>
              <a:rPr lang="en-US" sz="3200" b="1" dirty="0" err="1"/>
              <a:t>mobilisasi</a:t>
            </a:r>
            <a:r>
              <a:rPr lang="en-US" sz="3200" b="1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merubah</a:t>
            </a:r>
            <a:r>
              <a:rPr lang="en-US" sz="3200" b="1" dirty="0"/>
              <a:t> </a:t>
            </a:r>
            <a:r>
              <a:rPr lang="en-US" sz="3200" b="1" dirty="0" err="1"/>
              <a:t>postur</a:t>
            </a:r>
            <a:r>
              <a:rPr lang="en-US" sz="3200" b="1" dirty="0"/>
              <a:t>/</a:t>
            </a:r>
            <a:r>
              <a:rPr lang="en-US" sz="3200" b="1" dirty="0" err="1"/>
              <a:t>posisi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 err="1"/>
              <a:t>Menciptakan</a:t>
            </a:r>
            <a:r>
              <a:rPr lang="en-US" sz="3200" b="1" dirty="0"/>
              <a:t> </a:t>
            </a:r>
            <a:r>
              <a:rPr lang="en-US" sz="3200" b="1" dirty="0" err="1"/>
              <a:t>lingkungan</a:t>
            </a:r>
            <a:r>
              <a:rPr lang="en-US" sz="3200" b="1" dirty="0"/>
              <a:t> </a:t>
            </a:r>
            <a:r>
              <a:rPr lang="en-US" sz="3200" dirty="0" smtClean="0"/>
              <a:t>yang</a:t>
            </a:r>
            <a:r>
              <a:rPr lang="id-ID" sz="3200" dirty="0" smtClean="0"/>
              <a:t> </a:t>
            </a:r>
            <a:r>
              <a:rPr lang="en-US" sz="3200" b="1" dirty="0" err="1" smtClean="0"/>
              <a:t>menyenangkan</a:t>
            </a:r>
            <a:endParaRPr lang="en-US" sz="3200" b="1" dirty="0"/>
          </a:p>
          <a:p>
            <a:pPr marL="806450" lvl="1" indent="-3492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Pencahayaan</a:t>
            </a:r>
            <a:r>
              <a:rPr lang="en-US" sz="2800" b="1" dirty="0"/>
              <a:t> yang </a:t>
            </a:r>
            <a:r>
              <a:rPr lang="en-US" sz="2800" b="1" dirty="0" err="1"/>
              <a:t>tepat</a:t>
            </a:r>
            <a:endParaRPr lang="en-US" sz="2800" b="1" dirty="0"/>
          </a:p>
          <a:p>
            <a:pPr marL="806450" lvl="1" indent="-3492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Temperatur</a:t>
            </a:r>
            <a:r>
              <a:rPr lang="en-US" sz="2800" b="1" dirty="0"/>
              <a:t> yang </a:t>
            </a:r>
            <a:r>
              <a:rPr lang="en-US" sz="2800" b="1" dirty="0" err="1"/>
              <a:t>tepat</a:t>
            </a:r>
            <a:endParaRPr lang="en-US" sz="2800" b="1" dirty="0"/>
          </a:p>
          <a:p>
            <a:pPr marL="806450" lvl="1" indent="-3492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Menahan</a:t>
            </a:r>
            <a:r>
              <a:rPr lang="en-US" sz="2800" b="1" dirty="0"/>
              <a:t> </a:t>
            </a:r>
            <a:r>
              <a:rPr lang="en-US" sz="2800" b="1" dirty="0" err="1"/>
              <a:t>getaran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94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Ergonomi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5" descr="audi-q7-4l-concept-je-design-6-588x4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1498019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3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Prinsip-prinsip Kognitive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Adanya</a:t>
            </a:r>
            <a:r>
              <a:rPr lang="en-US" sz="3200" b="1" dirty="0"/>
              <a:t> </a:t>
            </a:r>
            <a:r>
              <a:rPr lang="en-US" sz="3200" b="1" dirty="0" err="1"/>
              <a:t>standardisasi</a:t>
            </a:r>
            <a:endParaRPr lang="en-US" sz="3200" b="1" dirty="0"/>
          </a:p>
          <a:p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b="1" dirty="0" err="1" smtClean="0"/>
              <a:t>stereotipe</a:t>
            </a:r>
            <a:r>
              <a:rPr lang="id-ID" sz="3200" b="1" dirty="0" smtClean="0"/>
              <a:t> (</a:t>
            </a:r>
            <a:r>
              <a:rPr lang="id-ID" sz="3200" dirty="0" smtClean="0"/>
              <a:t>prasangka/persepsi)</a:t>
            </a:r>
            <a:endParaRPr lang="en-US" sz="3200" b="1" dirty="0" smtClean="0"/>
          </a:p>
          <a:p>
            <a:r>
              <a:rPr lang="en-US" sz="3200" b="1" dirty="0" err="1" smtClean="0"/>
              <a:t>Menghubungkan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aksi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persepsi</a:t>
            </a:r>
            <a:endParaRPr lang="en-US" sz="3200" b="1" dirty="0" smtClean="0"/>
          </a:p>
          <a:p>
            <a:r>
              <a:rPr lang="en-US" sz="3200" b="1" dirty="0" err="1" smtClean="0"/>
              <a:t>Mempermudah</a:t>
            </a:r>
            <a:r>
              <a:rPr lang="en-US" sz="3200" b="1" dirty="0" smtClean="0"/>
              <a:t> </a:t>
            </a:r>
            <a:r>
              <a:rPr lang="en-US" sz="3200" b="1" dirty="0" err="1"/>
              <a:t>pemaparan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b="1" dirty="0" err="1"/>
              <a:t>informasi</a:t>
            </a:r>
            <a:endParaRPr lang="en-US" sz="3200" b="1" dirty="0"/>
          </a:p>
          <a:p>
            <a:r>
              <a:rPr lang="en-US" sz="3200" b="1" dirty="0" err="1"/>
              <a:t>Menyajikan</a:t>
            </a:r>
            <a:r>
              <a:rPr lang="en-US" sz="3200" b="1" dirty="0"/>
              <a:t> </a:t>
            </a:r>
            <a:r>
              <a:rPr lang="en-US" sz="3200" b="1" dirty="0" err="1"/>
              <a:t>informasi</a:t>
            </a:r>
            <a:r>
              <a:rPr lang="en-US" sz="3200" b="1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b="1" dirty="0"/>
              <a:t>level</a:t>
            </a:r>
            <a:r>
              <a:rPr lang="en-US" sz="3200" dirty="0"/>
              <a:t> yang </a:t>
            </a:r>
            <a:r>
              <a:rPr lang="en-US" sz="3200" b="1" dirty="0" err="1"/>
              <a:t>tepat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detail</a:t>
            </a:r>
          </a:p>
          <a:p>
            <a:r>
              <a:rPr lang="en-US" sz="3200" b="1" dirty="0" err="1"/>
              <a:t>Memberikan</a:t>
            </a:r>
            <a:r>
              <a:rPr lang="en-US" sz="3200" b="1" dirty="0"/>
              <a:t> image/</a:t>
            </a:r>
            <a:r>
              <a:rPr lang="en-US" sz="3200" b="1" dirty="0" err="1"/>
              <a:t>gambaran</a:t>
            </a:r>
            <a:r>
              <a:rPr lang="en-US" sz="3200" b="1" dirty="0"/>
              <a:t> </a:t>
            </a:r>
            <a:r>
              <a:rPr lang="en-US" sz="3200" dirty="0"/>
              <a:t>yang </a:t>
            </a:r>
            <a:r>
              <a:rPr lang="en-US" sz="3200" b="1" dirty="0" err="1"/>
              <a:t>jelas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4079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Prinsip-prinsip Kognitive (</a:t>
            </a:r>
            <a:r>
              <a:rPr lang="en-US" sz="4000" b="1" i="1"/>
              <a:t>lanj.</a:t>
            </a:r>
            <a:r>
              <a:rPr lang="en-US" sz="4000" b="1"/>
              <a:t>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err="1"/>
              <a:t>Membuat</a:t>
            </a:r>
            <a:r>
              <a:rPr lang="en-US" sz="3600" b="1" dirty="0"/>
              <a:t> </a:t>
            </a:r>
            <a:r>
              <a:rPr lang="en-US" sz="3600" b="1" dirty="0" err="1"/>
              <a:t>redundansi</a:t>
            </a:r>
            <a:r>
              <a:rPr lang="en-US" sz="3600" dirty="0"/>
              <a:t>, </a:t>
            </a:r>
            <a:r>
              <a:rPr lang="en-US" sz="3600" dirty="0" err="1"/>
              <a:t>mis</a:t>
            </a:r>
            <a:r>
              <a:rPr lang="en-US" sz="3600" dirty="0"/>
              <a:t>: </a:t>
            </a:r>
            <a:r>
              <a:rPr lang="en-US" sz="3600" b="1" dirty="0" err="1"/>
              <a:t>warna</a:t>
            </a:r>
            <a:r>
              <a:rPr lang="en-US" sz="3600" dirty="0"/>
              <a:t> yang </a:t>
            </a:r>
            <a:r>
              <a:rPr lang="en-US" sz="3600" b="1" dirty="0" err="1"/>
              <a:t>berbeda</a:t>
            </a:r>
            <a:r>
              <a:rPr lang="en-US" sz="3600" dirty="0"/>
              <a:t>, </a:t>
            </a:r>
            <a:r>
              <a:rPr lang="en-US" sz="3600" b="1" dirty="0" err="1"/>
              <a:t>cetak</a:t>
            </a:r>
            <a:r>
              <a:rPr lang="en-US" sz="3600" b="1" dirty="0"/>
              <a:t> </a:t>
            </a:r>
            <a:r>
              <a:rPr lang="en-US" sz="3600" b="1" dirty="0" err="1"/>
              <a:t>tebal</a:t>
            </a:r>
            <a:r>
              <a:rPr lang="en-US" sz="3600" dirty="0"/>
              <a:t>, </a:t>
            </a:r>
            <a:r>
              <a:rPr lang="en-US" sz="3600" b="1" dirty="0"/>
              <a:t>miring</a:t>
            </a:r>
            <a:r>
              <a:rPr lang="en-US" sz="3600" dirty="0"/>
              <a:t>, </a:t>
            </a:r>
            <a:r>
              <a:rPr lang="en-US" sz="3600" dirty="0" err="1"/>
              <a:t>dll</a:t>
            </a:r>
            <a:endParaRPr lang="en-US" sz="3600" dirty="0"/>
          </a:p>
          <a:p>
            <a:pPr algn="just"/>
            <a:r>
              <a:rPr lang="en-US" sz="3600" b="1" dirty="0" err="1"/>
              <a:t>Membuat</a:t>
            </a:r>
            <a:r>
              <a:rPr lang="en-US" sz="3600" b="1" dirty="0"/>
              <a:t> </a:t>
            </a:r>
            <a:r>
              <a:rPr lang="en-US" sz="3600" b="1" dirty="0" err="1"/>
              <a:t>pola</a:t>
            </a:r>
            <a:r>
              <a:rPr lang="en-US" sz="3600" b="1" dirty="0"/>
              <a:t>/patterns</a:t>
            </a:r>
          </a:p>
          <a:p>
            <a:pPr algn="just"/>
            <a:r>
              <a:rPr lang="en-US" sz="3600" b="1" dirty="0" err="1"/>
              <a:t>Memberikan</a:t>
            </a:r>
            <a:r>
              <a:rPr lang="en-US" sz="3600" b="1" dirty="0"/>
              <a:t> </a:t>
            </a:r>
            <a:r>
              <a:rPr lang="en-US" sz="3600" b="1" dirty="0" err="1"/>
              <a:t>stimulan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b="1" dirty="0" err="1"/>
              <a:t>bervariasi</a:t>
            </a:r>
            <a:r>
              <a:rPr lang="en-US" sz="3600" dirty="0"/>
              <a:t> </a:t>
            </a:r>
            <a:r>
              <a:rPr lang="en-US" sz="3600" b="1" dirty="0" err="1"/>
              <a:t>sesuai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b="1" dirty="0" err="1"/>
              <a:t>keadaan</a:t>
            </a:r>
            <a:endParaRPr lang="en-US" sz="3600" b="1" dirty="0"/>
          </a:p>
          <a:p>
            <a:pPr algn="just"/>
            <a:r>
              <a:rPr lang="en-US" sz="3600" b="1" dirty="0" err="1"/>
              <a:t>Memberikan</a:t>
            </a:r>
            <a:r>
              <a:rPr lang="en-US" sz="3600" b="1" dirty="0"/>
              <a:t> </a:t>
            </a:r>
            <a:r>
              <a:rPr lang="en-US" sz="3600" b="1" dirty="0" err="1"/>
              <a:t>umpan</a:t>
            </a:r>
            <a:r>
              <a:rPr lang="en-US" sz="3600" b="1" dirty="0"/>
              <a:t> </a:t>
            </a:r>
            <a:r>
              <a:rPr lang="en-US" sz="3600" b="1" dirty="0" err="1"/>
              <a:t>balik</a:t>
            </a:r>
            <a:r>
              <a:rPr lang="en-US" sz="3600" b="1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b="1" dirty="0" err="1"/>
              <a:t>cepat</a:t>
            </a:r>
            <a:r>
              <a:rPr lang="en-US" sz="3600" b="1" dirty="0"/>
              <a:t>/</a:t>
            </a:r>
            <a:r>
              <a:rPr lang="en-US" sz="3600" b="1" dirty="0" err="1"/>
              <a:t>seketika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945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8132" name="Picture 5" descr="spee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1574219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1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9156" name="Picture 5" descr="2r41y5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0" y="1846054"/>
            <a:ext cx="8394847" cy="46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5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2" action="ppaction://hlinksldjump"/>
              </a:rPr>
              <a:t>Aspek Ergonomi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lvl="0" indent="-463550">
              <a:buFont typeface="+mj-lt"/>
              <a:buAutoNum type="arabicParenR"/>
            </a:pPr>
            <a:r>
              <a:rPr lang="id-ID" sz="2800" dirty="0" smtClean="0">
                <a:latin typeface="Agency FB" panose="020B0503020202020204" pitchFamily="34" charset="0"/>
                <a:hlinkClick r:id="rId3" action="ppaction://hlinksldjump"/>
              </a:rPr>
              <a:t>BGI</a:t>
            </a:r>
            <a:endParaRPr lang="id-ID" sz="2800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en-US" dirty="0" err="1" smtClean="0">
                <a:latin typeface="Agency FB" panose="020B0503020202020204" pitchFamily="34" charset="0"/>
                <a:hlinkClick r:id="rId4" action="ppaction://hlinksldjump"/>
              </a:rPr>
              <a:t>Evaluasi</a:t>
            </a:r>
            <a:r>
              <a:rPr lang="en-US" dirty="0" smtClean="0">
                <a:latin typeface="Agency FB" panose="020B0503020202020204" pitchFamily="34" charset="0"/>
                <a:hlinkClick r:id="rId4" action="ppaction://hlinksldjump"/>
              </a:rPr>
              <a:t> </a:t>
            </a:r>
            <a:r>
              <a:rPr lang="en-US" dirty="0">
                <a:latin typeface="Agency FB" panose="020B0503020202020204" pitchFamily="34" charset="0"/>
                <a:hlinkClick r:id="rId4" action="ppaction://hlinksldjump"/>
              </a:rPr>
              <a:t>IMK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5" action="ppaction://hlinksldjump"/>
              </a:rPr>
              <a:t>Kontrak Perkuliahan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6" action="ppaction://hlinksldjump"/>
              </a:rPr>
              <a:t>Kebutuhan Software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7" action="ppaction://hlinksldjump"/>
              </a:rPr>
              <a:t>Contact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8" action="ppaction://hlinksldjump"/>
              </a:rPr>
              <a:t>Referensi</a:t>
            </a:r>
            <a:endParaRPr lang="id-ID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Pencahayaan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err="1"/>
              <a:t>Tujuan</a:t>
            </a:r>
            <a:r>
              <a:rPr lang="en-US" sz="3200" b="1" dirty="0"/>
              <a:t> </a:t>
            </a:r>
            <a:r>
              <a:rPr lang="en-US" sz="3200" dirty="0" err="1"/>
              <a:t>perancangan</a:t>
            </a:r>
            <a:r>
              <a:rPr lang="en-US" sz="3200" dirty="0"/>
              <a:t> </a:t>
            </a:r>
            <a:r>
              <a:rPr lang="en-US" sz="3200" b="1" dirty="0" err="1"/>
              <a:t>pencahayaan</a:t>
            </a:r>
            <a:r>
              <a:rPr lang="en-US" sz="32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Menghindarkan</a:t>
            </a:r>
            <a:r>
              <a:rPr lang="en-US" sz="2800" b="1" dirty="0"/>
              <a:t> user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b="1" dirty="0" err="1"/>
              <a:t>cahaya</a:t>
            </a:r>
            <a:r>
              <a:rPr lang="en-US" sz="2800" b="1" dirty="0"/>
              <a:t> </a:t>
            </a:r>
            <a:r>
              <a:rPr lang="en-US" sz="2800" b="1" dirty="0" err="1"/>
              <a:t>terang</a:t>
            </a:r>
            <a:r>
              <a:rPr lang="en-US" sz="2800" b="1" dirty="0"/>
              <a:t> </a:t>
            </a:r>
            <a:r>
              <a:rPr lang="en-US" sz="2800" b="1" dirty="0" err="1"/>
              <a:t>langsung</a:t>
            </a:r>
            <a:r>
              <a:rPr lang="en-US" sz="2800" b="1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 err="1"/>
              <a:t>pantulannya</a:t>
            </a:r>
            <a:endParaRPr lang="en-US" sz="28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Memperoleh</a:t>
            </a:r>
            <a:r>
              <a:rPr lang="en-US" sz="2800" b="1" dirty="0"/>
              <a:t> </a:t>
            </a:r>
            <a:r>
              <a:rPr lang="en-US" sz="2800" b="1" dirty="0" err="1"/>
              <a:t>keseimbangan</a:t>
            </a:r>
            <a:r>
              <a:rPr lang="en-US" sz="2800" b="1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b="1" dirty="0" err="1"/>
              <a:t>kecerahan</a:t>
            </a:r>
            <a:r>
              <a:rPr lang="en-US" sz="2800" b="1" dirty="0"/>
              <a:t> (</a:t>
            </a:r>
            <a:r>
              <a:rPr lang="en-US" sz="2800" b="1" i="1" dirty="0"/>
              <a:t>brightness</a:t>
            </a:r>
            <a:r>
              <a:rPr lang="en-US" sz="2800" b="1" dirty="0"/>
              <a:t>) </a:t>
            </a:r>
            <a:r>
              <a:rPr lang="en-US" sz="2800" b="1" dirty="0" err="1"/>
              <a:t>layar</a:t>
            </a:r>
            <a:r>
              <a:rPr lang="en-US" sz="2800" b="1" dirty="0"/>
              <a:t> </a:t>
            </a:r>
            <a:r>
              <a:rPr lang="en-US" sz="2800" b="1" dirty="0" err="1"/>
              <a:t>tampilan</a:t>
            </a:r>
            <a:r>
              <a:rPr lang="en-US" sz="2800" b="1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kecerahan</a:t>
            </a:r>
            <a:r>
              <a:rPr lang="en-US" sz="2800" dirty="0"/>
              <a:t> yang </a:t>
            </a:r>
            <a:r>
              <a:rPr lang="en-US" sz="2800" b="1" dirty="0" err="1"/>
              <a:t>ada</a:t>
            </a:r>
            <a:r>
              <a:rPr lang="en-US" sz="2800" b="1" dirty="0"/>
              <a:t> di </a:t>
            </a:r>
            <a:r>
              <a:rPr lang="en-US" sz="2800" b="1" dirty="0" err="1"/>
              <a:t>depan</a:t>
            </a:r>
            <a:r>
              <a:rPr lang="en-US" sz="2800" b="1" dirty="0"/>
              <a:t> user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Menghindari</a:t>
            </a:r>
            <a:r>
              <a:rPr lang="en-US" sz="2800" b="1" dirty="0"/>
              <a:t> </a:t>
            </a:r>
            <a:r>
              <a:rPr lang="en-US" sz="2800" b="1" dirty="0" err="1"/>
              <a:t>cahaya</a:t>
            </a:r>
            <a:r>
              <a:rPr lang="en-US" sz="2800" b="1" dirty="0"/>
              <a:t> </a:t>
            </a:r>
            <a:r>
              <a:rPr lang="en-US" sz="2800" b="1" dirty="0" err="1"/>
              <a:t>langsung</a:t>
            </a:r>
            <a:r>
              <a:rPr lang="en-US" sz="2800" b="1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 err="1"/>
              <a:t>pantulan</a:t>
            </a:r>
            <a:r>
              <a:rPr lang="en-US" sz="2800" dirty="0"/>
              <a:t> yang </a:t>
            </a:r>
            <a:r>
              <a:rPr lang="en-US" sz="2800" b="1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b="1" dirty="0" err="1"/>
              <a:t>layar</a:t>
            </a:r>
            <a:r>
              <a:rPr lang="en-US" sz="2800" b="1" dirty="0"/>
              <a:t> </a:t>
            </a:r>
            <a:r>
              <a:rPr lang="en-US" sz="2800" b="1" dirty="0" err="1"/>
              <a:t>tampilan</a:t>
            </a:r>
            <a:endParaRPr lang="en-US" sz="28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Memberikan</a:t>
            </a:r>
            <a:r>
              <a:rPr lang="en-US" sz="2800" b="1" dirty="0"/>
              <a:t> </a:t>
            </a:r>
            <a:r>
              <a:rPr lang="en-US" sz="2800" b="1" dirty="0" err="1"/>
              <a:t>keyakinan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b="1" dirty="0" err="1"/>
              <a:t>ada</a:t>
            </a:r>
            <a:r>
              <a:rPr lang="en-US" sz="2800" b="1" dirty="0"/>
              <a:t> </a:t>
            </a:r>
            <a:r>
              <a:rPr lang="en-US" sz="2800" b="1" dirty="0" err="1"/>
              <a:t>pencahayaan</a:t>
            </a:r>
            <a:r>
              <a:rPr lang="en-US" sz="2800" dirty="0"/>
              <a:t> yang </a:t>
            </a:r>
            <a:r>
              <a:rPr lang="en-US" sz="2800" b="1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pekerjaan</a:t>
            </a:r>
            <a:r>
              <a:rPr lang="en-US" sz="2800" dirty="0"/>
              <a:t> yang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menggunakan</a:t>
            </a:r>
            <a:r>
              <a:rPr lang="en-US" sz="2800" b="1" dirty="0"/>
              <a:t> </a:t>
            </a:r>
            <a:r>
              <a:rPr lang="en-US" sz="2800" b="1" dirty="0" err="1"/>
              <a:t>layar</a:t>
            </a:r>
            <a:r>
              <a:rPr lang="en-US" sz="2800" b="1" dirty="0"/>
              <a:t> </a:t>
            </a:r>
            <a:r>
              <a:rPr lang="en-US" sz="2800" b="1" dirty="0" err="1"/>
              <a:t>tampilan</a:t>
            </a:r>
            <a:endParaRPr lang="en-US" sz="2800" b="1" dirty="0"/>
          </a:p>
        </p:txBody>
      </p:sp>
      <p:pic>
        <p:nvPicPr>
          <p:cNvPr id="11268" name="Picture 4" descr="FLMKR1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271" y="268941"/>
            <a:ext cx="1719263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03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Sumber Cahaya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/>
              <a:t>Cahaya</a:t>
            </a:r>
            <a:r>
              <a:rPr lang="en-US" sz="2800" b="1" dirty="0"/>
              <a:t> </a:t>
            </a:r>
            <a:r>
              <a:rPr lang="en-US" sz="2800" b="1" dirty="0" err="1"/>
              <a:t>langsung</a:t>
            </a:r>
            <a:r>
              <a:rPr lang="en-US" sz="2800" dirty="0"/>
              <a:t>, yang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Matahari</a:t>
            </a:r>
            <a:r>
              <a:rPr lang="en-US" sz="2400" dirty="0"/>
              <a:t> yang </a:t>
            </a:r>
            <a:r>
              <a:rPr lang="en-US" sz="2400" b="1" dirty="0" err="1" smtClean="0"/>
              <a:t>menerobos</a:t>
            </a:r>
            <a:r>
              <a:rPr lang="en-US" sz="2400" b="1" dirty="0" smtClean="0"/>
              <a:t>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lewat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jendela</a:t>
            </a:r>
            <a:r>
              <a:rPr lang="en-US" sz="2400" dirty="0" smtClean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Sumber</a:t>
            </a:r>
            <a:r>
              <a:rPr lang="en-US" sz="2400" b="1" dirty="0"/>
              <a:t> </a:t>
            </a:r>
            <a:r>
              <a:rPr lang="en-US" sz="2400" b="1" dirty="0" err="1"/>
              <a:t>cahaya</a:t>
            </a:r>
            <a:r>
              <a:rPr lang="en-US" sz="2400" b="1" dirty="0"/>
              <a:t> </a:t>
            </a:r>
            <a:r>
              <a:rPr lang="en-US" sz="2400" b="1" dirty="0" err="1"/>
              <a:t>buatan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b="1" dirty="0" err="1"/>
              <a:t>bolam</a:t>
            </a:r>
            <a:r>
              <a:rPr lang="en-US" sz="2400" b="1" dirty="0"/>
              <a:t> </a:t>
            </a:r>
            <a:r>
              <a:rPr lang="en-US" sz="2400" b="1" dirty="0" err="1" smtClean="0"/>
              <a:t>lampu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800" b="1" dirty="0" err="1"/>
              <a:t>Cahaya</a:t>
            </a:r>
            <a:r>
              <a:rPr lang="en-US" sz="2800" b="1" dirty="0"/>
              <a:t>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langsung</a:t>
            </a:r>
            <a:r>
              <a:rPr lang="en-US" sz="2800" dirty="0"/>
              <a:t>, yang </a:t>
            </a:r>
            <a:r>
              <a:rPr lang="en-US" sz="2800" dirty="0" err="1"/>
              <a:t>dipantulkan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Tembok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partisi</a:t>
            </a:r>
            <a:endParaRPr lang="en-US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Langit-langit</a:t>
            </a:r>
            <a:r>
              <a:rPr lang="en-US" sz="2400" b="1" dirty="0"/>
              <a:t> </a:t>
            </a:r>
            <a:r>
              <a:rPr lang="en-US" sz="2400" b="1" dirty="0" err="1"/>
              <a:t>rumah</a:t>
            </a:r>
            <a:r>
              <a:rPr lang="en-US" sz="2400" b="1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plafon</a:t>
            </a:r>
            <a:r>
              <a:rPr lang="en-US" sz="2400" b="1" dirty="0"/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Lantai</a:t>
            </a:r>
            <a:r>
              <a:rPr lang="en-US" sz="2400" b="1" dirty="0"/>
              <a:t> </a:t>
            </a:r>
            <a:r>
              <a:rPr lang="en-US" sz="2400" b="1" dirty="0" err="1"/>
              <a:t>rumah</a:t>
            </a:r>
            <a:endParaRPr lang="en-US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Bahan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b="1" dirty="0" err="1"/>
              <a:t>disekitar</a:t>
            </a:r>
            <a:r>
              <a:rPr lang="en-US" sz="2400" b="1" dirty="0"/>
              <a:t> </a:t>
            </a:r>
            <a:r>
              <a:rPr lang="en-US" sz="2400" b="1" dirty="0" err="1"/>
              <a:t>layar</a:t>
            </a:r>
            <a:r>
              <a:rPr lang="en-US" sz="2400" b="1" dirty="0"/>
              <a:t> </a:t>
            </a:r>
            <a:r>
              <a:rPr lang="en-US" sz="2400" b="1" dirty="0" err="1"/>
              <a:t>tampilan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b="1" dirty="0" err="1"/>
              <a:t>pemegang</a:t>
            </a:r>
            <a:r>
              <a:rPr lang="en-US" sz="2400" b="1" dirty="0"/>
              <a:t> </a:t>
            </a:r>
            <a:r>
              <a:rPr lang="en-US" sz="2400" b="1" dirty="0" err="1"/>
              <a:t>dokumen</a:t>
            </a:r>
            <a:endParaRPr lang="en-US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Bagian</a:t>
            </a:r>
            <a:r>
              <a:rPr lang="en-US" sz="2400" b="1" dirty="0"/>
              <a:t> </a:t>
            </a:r>
            <a:r>
              <a:rPr lang="en-US" sz="2400" b="1" dirty="0" err="1"/>
              <a:t>atas</a:t>
            </a:r>
            <a:r>
              <a:rPr lang="en-US" sz="2400" b="1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b="1" dirty="0" err="1"/>
              <a:t>meja</a:t>
            </a:r>
            <a:r>
              <a:rPr lang="en-US" sz="2400" dirty="0"/>
              <a:t> yang </a:t>
            </a:r>
            <a:r>
              <a:rPr lang="en-US" sz="2400" b="1" dirty="0" err="1"/>
              <a:t>digunakan</a:t>
            </a:r>
            <a:endParaRPr lang="en-US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Pakaian</a:t>
            </a:r>
            <a:r>
              <a:rPr lang="en-US" sz="2400" dirty="0"/>
              <a:t> yang </a:t>
            </a:r>
            <a:r>
              <a:rPr lang="en-US" sz="2400" b="1" dirty="0" err="1"/>
              <a:t>digunakan</a:t>
            </a:r>
            <a:r>
              <a:rPr lang="en-US" sz="2400" b="1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b="1" dirty="0"/>
              <a:t>operator</a:t>
            </a:r>
          </a:p>
        </p:txBody>
      </p:sp>
      <p:pic>
        <p:nvPicPr>
          <p:cNvPr id="12292" name="Picture 4" descr="HACKR1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341" y="116943"/>
            <a:ext cx="1552575" cy="18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77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Suhu dan Kualitas Udara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/>
              <a:t>Komputer</a:t>
            </a:r>
            <a:r>
              <a:rPr lang="en-US" sz="2800" dirty="0"/>
              <a:t> yang </a:t>
            </a:r>
            <a:r>
              <a:rPr lang="en-US" sz="2800" b="1" dirty="0" err="1"/>
              <a:t>dihidupkan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 err="1"/>
              <a:t>waktu</a:t>
            </a:r>
            <a:r>
              <a:rPr lang="en-US" sz="2800" b="1" dirty="0"/>
              <a:t> yang lama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b="1" dirty="0" err="1"/>
              <a:t>menghasilkan</a:t>
            </a:r>
            <a:r>
              <a:rPr lang="en-US" sz="2800" b="1" dirty="0"/>
              <a:t> </a:t>
            </a:r>
            <a:r>
              <a:rPr lang="en-US" sz="2800" b="1" dirty="0" err="1"/>
              <a:t>panas</a:t>
            </a:r>
            <a:r>
              <a:rPr lang="en-US" sz="2800" b="1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b="1" dirty="0" err="1"/>
              <a:t>mempengaruhi</a:t>
            </a:r>
            <a:r>
              <a:rPr lang="en-US" sz="2800" b="1" dirty="0"/>
              <a:t> </a:t>
            </a:r>
            <a:r>
              <a:rPr lang="en-US" sz="2800" b="1" dirty="0" err="1"/>
              <a:t>suhu</a:t>
            </a:r>
            <a:r>
              <a:rPr lang="en-US" sz="2800" b="1" dirty="0"/>
              <a:t> </a:t>
            </a:r>
            <a:r>
              <a:rPr lang="en-US" sz="2800" b="1" dirty="0" err="1"/>
              <a:t>ruangan</a:t>
            </a:r>
            <a:r>
              <a:rPr lang="en-US" sz="2800" b="1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b="1" dirty="0" err="1"/>
              <a:t>komputer</a:t>
            </a:r>
            <a:r>
              <a:rPr lang="en-US" sz="2800" b="1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ditempatkan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 err="1"/>
              <a:t>Panas</a:t>
            </a:r>
            <a:r>
              <a:rPr lang="en-US" sz="2800" dirty="0"/>
              <a:t> yang </a:t>
            </a:r>
            <a:r>
              <a:rPr lang="en-US" sz="2800" b="1" dirty="0" err="1"/>
              <a:t>berlebih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b="1" dirty="0" err="1"/>
              <a:t>berpengaruh</a:t>
            </a:r>
            <a:r>
              <a:rPr lang="en-US" sz="2800" b="1" dirty="0"/>
              <a:t> </a:t>
            </a:r>
            <a:r>
              <a:rPr lang="en-US" sz="2800" b="1" dirty="0" err="1"/>
              <a:t>secara</a:t>
            </a:r>
            <a:r>
              <a:rPr lang="en-US" sz="2800" b="1" dirty="0"/>
              <a:t> </a:t>
            </a:r>
            <a:r>
              <a:rPr lang="en-US" sz="2800" b="1" dirty="0" err="1"/>
              <a:t>negatif</a:t>
            </a:r>
            <a:r>
              <a:rPr lang="en-US" sz="2800" b="1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b="1" dirty="0" err="1"/>
              <a:t>kinerja</a:t>
            </a:r>
            <a:r>
              <a:rPr lang="en-US" sz="2800" b="1" dirty="0"/>
              <a:t> operator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komputer</a:t>
            </a: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itu</a:t>
            </a:r>
            <a:r>
              <a:rPr lang="en-US" sz="2800" b="1" dirty="0"/>
              <a:t> </a:t>
            </a:r>
            <a:r>
              <a:rPr lang="en-US" sz="2800" b="1" dirty="0" err="1"/>
              <a:t>diperlukan</a:t>
            </a:r>
            <a:r>
              <a:rPr lang="en-US" sz="2800" b="1" dirty="0"/>
              <a:t> </a:t>
            </a:r>
            <a:r>
              <a:rPr lang="en-US" sz="2800" b="1" dirty="0" err="1"/>
              <a:t>peralatan</a:t>
            </a:r>
            <a:r>
              <a:rPr lang="en-US" sz="2800" b="1" dirty="0"/>
              <a:t> </a:t>
            </a:r>
            <a:r>
              <a:rPr lang="en-US" sz="2800" dirty="0"/>
              <a:t>lain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menetralisir</a:t>
            </a:r>
            <a:r>
              <a:rPr lang="en-US" sz="2800" b="1" dirty="0"/>
              <a:t> </a:t>
            </a:r>
            <a:r>
              <a:rPr lang="en-US" sz="2800" b="1" dirty="0" err="1"/>
              <a:t>suhu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b="1" dirty="0" err="1"/>
              <a:t>tinggi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, </a:t>
            </a:r>
            <a:r>
              <a:rPr lang="en-US" sz="2800" dirty="0" err="1"/>
              <a:t>diantaranya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b="1" dirty="0" err="1"/>
              <a:t>penggunaan</a:t>
            </a:r>
            <a:r>
              <a:rPr lang="en-US" sz="2800" b="1" dirty="0"/>
              <a:t> </a:t>
            </a:r>
            <a:r>
              <a:rPr lang="en-US" sz="2800" b="1" dirty="0" err="1"/>
              <a:t>kipas</a:t>
            </a:r>
            <a:r>
              <a:rPr lang="en-US" sz="2800" b="1" dirty="0"/>
              <a:t> </a:t>
            </a:r>
            <a:r>
              <a:rPr lang="en-US" sz="2800" b="1" dirty="0" err="1"/>
              <a:t>angin</a:t>
            </a:r>
            <a:r>
              <a:rPr lang="en-US" sz="2800" b="1" dirty="0"/>
              <a:t>,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atau</a:t>
            </a:r>
            <a:r>
              <a:rPr lang="en-US" sz="2800" b="1" dirty="0"/>
              <a:t> AC</a:t>
            </a:r>
          </a:p>
        </p:txBody>
      </p:sp>
    </p:spTree>
    <p:extLst>
      <p:ext uri="{BB962C8B-B14F-4D97-AF65-F5344CB8AC3E}">
        <p14:creationId xmlns:p14="http://schemas.microsoft.com/office/powerpoint/2010/main" val="346656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Gangguan Suara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b="1" dirty="0" err="1"/>
              <a:t>berasal</a:t>
            </a:r>
            <a:r>
              <a:rPr lang="en-US" sz="3200" b="1" dirty="0"/>
              <a:t> </a:t>
            </a:r>
            <a:r>
              <a:rPr lang="en-US" sz="3200" b="1" dirty="0" err="1"/>
              <a:t>dari</a:t>
            </a:r>
            <a:r>
              <a:rPr lang="en-US" sz="3200" dirty="0"/>
              <a:t>: </a:t>
            </a:r>
            <a:r>
              <a:rPr lang="en-US" sz="3200" b="1" dirty="0" err="1"/>
              <a:t>suara</a:t>
            </a:r>
            <a:r>
              <a:rPr lang="en-US" sz="3200" b="1" dirty="0"/>
              <a:t> AC, </a:t>
            </a:r>
            <a:r>
              <a:rPr lang="en-US" sz="3200" b="1" dirty="0" err="1"/>
              <a:t>komputer</a:t>
            </a:r>
            <a:r>
              <a:rPr lang="en-US" sz="3200" b="1" dirty="0"/>
              <a:t>, </a:t>
            </a:r>
            <a:r>
              <a:rPr lang="en-US" sz="3200" b="1" dirty="0" err="1"/>
              <a:t>manusia</a:t>
            </a:r>
            <a:r>
              <a:rPr lang="en-US" sz="3200" b="1" dirty="0"/>
              <a:t>, </a:t>
            </a:r>
            <a:r>
              <a:rPr lang="en-US" sz="3200" b="1" dirty="0" err="1"/>
              <a:t>suara</a:t>
            </a:r>
            <a:r>
              <a:rPr lang="en-US" sz="3200" b="1" dirty="0"/>
              <a:t> speaker, </a:t>
            </a:r>
            <a:r>
              <a:rPr lang="en-US" sz="3200" b="1" dirty="0" err="1"/>
              <a:t>atau</a:t>
            </a:r>
            <a:r>
              <a:rPr lang="en-US" sz="3200" b="1" dirty="0"/>
              <a:t> </a:t>
            </a:r>
            <a:r>
              <a:rPr lang="en-US" sz="3200" b="1" dirty="0" err="1"/>
              <a:t>peralatan</a:t>
            </a:r>
            <a:r>
              <a:rPr lang="en-US" sz="3200" b="1" dirty="0"/>
              <a:t> </a:t>
            </a:r>
            <a:r>
              <a:rPr lang="en-US" sz="3200" b="1" dirty="0" err="1"/>
              <a:t>lainnya</a:t>
            </a:r>
            <a:endParaRPr lang="en-US" sz="3200" b="1" dirty="0"/>
          </a:p>
          <a:p>
            <a:pPr algn="just"/>
            <a:r>
              <a:rPr lang="en-US" sz="3200" b="1" dirty="0" err="1"/>
              <a:t>Gangguan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b="1" dirty="0" err="1"/>
              <a:t>nampak</a:t>
            </a:r>
            <a:r>
              <a:rPr lang="en-US" sz="3200" dirty="0"/>
              <a:t> </a:t>
            </a: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b="1" dirty="0" err="1"/>
              <a:t>suara</a:t>
            </a:r>
            <a:r>
              <a:rPr lang="en-US" sz="3200" dirty="0"/>
              <a:t> yang </a:t>
            </a:r>
            <a:r>
              <a:rPr lang="en-US" sz="3200" dirty="0" err="1"/>
              <a:t>terjadi</a:t>
            </a:r>
            <a:r>
              <a:rPr lang="en-US" sz="3200" dirty="0"/>
              <a:t> </a:t>
            </a:r>
            <a:r>
              <a:rPr lang="en-US" sz="3200" b="1" dirty="0" err="1"/>
              <a:t>relatif</a:t>
            </a:r>
            <a:r>
              <a:rPr lang="en-US" sz="3200" b="1" dirty="0"/>
              <a:t> </a:t>
            </a:r>
            <a:r>
              <a:rPr lang="en-US" sz="3200" b="1" dirty="0" err="1"/>
              <a:t>besar</a:t>
            </a:r>
            <a:r>
              <a:rPr lang="en-US" sz="3200" b="1" dirty="0"/>
              <a:t> </a:t>
            </a:r>
            <a:r>
              <a:rPr lang="en-US" sz="3200" b="1" dirty="0" err="1"/>
              <a:t>bagi</a:t>
            </a:r>
            <a:r>
              <a:rPr lang="en-US" sz="3200" b="1" dirty="0"/>
              <a:t> user</a:t>
            </a:r>
          </a:p>
          <a:p>
            <a:pPr algn="just"/>
            <a:r>
              <a:rPr lang="en-US" sz="3200" b="1" dirty="0" err="1"/>
              <a:t>Akibatnya</a:t>
            </a:r>
            <a:r>
              <a:rPr lang="en-US" sz="3200" b="1" dirty="0"/>
              <a:t>:</a:t>
            </a:r>
            <a:r>
              <a:rPr lang="en-US" sz="3200" dirty="0"/>
              <a:t> </a:t>
            </a:r>
            <a:r>
              <a:rPr lang="en-US" sz="3200" b="1" dirty="0"/>
              <a:t>user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merasa</a:t>
            </a:r>
            <a:r>
              <a:rPr lang="en-US" sz="3200" dirty="0"/>
              <a:t> </a:t>
            </a:r>
            <a:r>
              <a:rPr lang="en-US" sz="3200" b="1" dirty="0" err="1"/>
              <a:t>terganggu</a:t>
            </a:r>
            <a:r>
              <a:rPr lang="en-US" sz="3200" dirty="0"/>
              <a:t>,    </a:t>
            </a:r>
            <a:r>
              <a:rPr lang="en-US" sz="3200" b="1" dirty="0"/>
              <a:t>stress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konsentrasinya</a:t>
            </a:r>
            <a:r>
              <a:rPr lang="en-US" sz="3200" b="1" dirty="0"/>
              <a:t> </a:t>
            </a:r>
            <a:r>
              <a:rPr lang="en-US" sz="3200" b="1" dirty="0" err="1"/>
              <a:t>menurun</a:t>
            </a:r>
            <a:endParaRPr lang="en-US" sz="3200" b="1" dirty="0"/>
          </a:p>
          <a:p>
            <a:pPr algn="just"/>
            <a:r>
              <a:rPr lang="en-US" sz="3200" dirty="0"/>
              <a:t>Cara </a:t>
            </a:r>
            <a:r>
              <a:rPr lang="en-US" sz="3200" b="1" dirty="0" err="1"/>
              <a:t>mengatasi</a:t>
            </a:r>
            <a:r>
              <a:rPr lang="en-US" sz="32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Menutup</a:t>
            </a:r>
            <a:r>
              <a:rPr lang="en-US" sz="2800" b="1" dirty="0"/>
              <a:t> </a:t>
            </a:r>
            <a:r>
              <a:rPr lang="en-US" sz="2800" b="1" dirty="0" err="1"/>
              <a:t>telinga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rapat</a:t>
            </a:r>
            <a:r>
              <a:rPr lang="en-US" sz="2800" b="1" dirty="0"/>
              <a:t> </a:t>
            </a:r>
            <a:r>
              <a:rPr lang="en-US" sz="2800" dirty="0"/>
              <a:t>(‘</a:t>
            </a:r>
            <a:r>
              <a:rPr lang="en-US" sz="2800" dirty="0" err="1"/>
              <a:t>tuli</a:t>
            </a:r>
            <a:r>
              <a:rPr lang="en-US" sz="2800" dirty="0"/>
              <a:t>’)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Memasang</a:t>
            </a:r>
            <a:r>
              <a:rPr lang="en-US" sz="2800" b="1" dirty="0"/>
              <a:t> </a:t>
            </a:r>
            <a:r>
              <a:rPr lang="en-US" sz="2800" b="1" dirty="0" err="1"/>
              <a:t>peredam</a:t>
            </a:r>
            <a:r>
              <a:rPr lang="en-US" sz="2800" b="1" dirty="0"/>
              <a:t> </a:t>
            </a:r>
            <a:r>
              <a:rPr lang="en-US" sz="2800" b="1" dirty="0" err="1"/>
              <a:t>suara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407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Perlu diperhatikan…!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b="1" dirty="0"/>
              <a:t>Istirahatkan</a:t>
            </a:r>
            <a:r>
              <a:rPr lang="id-ID" dirty="0"/>
              <a:t> </a:t>
            </a:r>
            <a:r>
              <a:rPr lang="id-ID" b="1" dirty="0"/>
              <a:t>mata</a:t>
            </a:r>
            <a:r>
              <a:rPr lang="id-ID" dirty="0"/>
              <a:t> Anda dengan </a:t>
            </a:r>
            <a:r>
              <a:rPr lang="id-ID" b="1" dirty="0"/>
              <a:t>melihat pemandangan </a:t>
            </a:r>
            <a:r>
              <a:rPr lang="id-ID" dirty="0"/>
              <a:t>yang </a:t>
            </a:r>
            <a:r>
              <a:rPr lang="id-ID" b="1" dirty="0"/>
              <a:t>bernuansa</a:t>
            </a:r>
            <a:r>
              <a:rPr lang="id-ID" dirty="0"/>
              <a:t> </a:t>
            </a:r>
            <a:r>
              <a:rPr lang="id-ID" b="1" dirty="0"/>
              <a:t>sejuk</a:t>
            </a:r>
            <a:r>
              <a:rPr lang="id-ID" dirty="0"/>
              <a:t> dan </a:t>
            </a:r>
            <a:r>
              <a:rPr lang="id-ID" b="1" dirty="0"/>
              <a:t>jauh</a:t>
            </a:r>
            <a:r>
              <a:rPr lang="id-ID" dirty="0"/>
              <a:t> ke </a:t>
            </a:r>
            <a:r>
              <a:rPr lang="id-ID" b="1" dirty="0"/>
              <a:t>depan</a:t>
            </a:r>
            <a:r>
              <a:rPr lang="id-ID" dirty="0"/>
              <a:t> secara </a:t>
            </a:r>
            <a:r>
              <a:rPr lang="id-ID" b="1" dirty="0"/>
              <a:t>rutin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 smtClean="0"/>
              <a:t>Jagalah</a:t>
            </a:r>
            <a:r>
              <a:rPr lang="id-ID" dirty="0" smtClean="0"/>
              <a:t> </a:t>
            </a:r>
            <a:r>
              <a:rPr lang="id-ID" dirty="0"/>
              <a:t>agar </a:t>
            </a:r>
            <a:r>
              <a:rPr lang="id-ID" b="1" dirty="0"/>
              <a:t>kacamata</a:t>
            </a:r>
            <a:r>
              <a:rPr lang="id-ID" dirty="0"/>
              <a:t>, </a:t>
            </a:r>
            <a:r>
              <a:rPr lang="id-ID" b="1" dirty="0"/>
              <a:t>lensa kontak </a:t>
            </a:r>
            <a:r>
              <a:rPr lang="id-ID" dirty="0"/>
              <a:t>dan </a:t>
            </a:r>
            <a:r>
              <a:rPr lang="id-ID" b="1" dirty="0"/>
              <a:t>layar tampilan</a:t>
            </a:r>
            <a:r>
              <a:rPr lang="id-ID" dirty="0"/>
              <a:t> agar selalu bersih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Jika </a:t>
            </a:r>
            <a:r>
              <a:rPr lang="id-ID" dirty="0"/>
              <a:t>Anda </a:t>
            </a:r>
            <a:r>
              <a:rPr lang="id-ID" b="1" dirty="0"/>
              <a:t>menggunakan pencegah kilau</a:t>
            </a:r>
            <a:r>
              <a:rPr lang="id-ID" dirty="0"/>
              <a:t>, </a:t>
            </a:r>
            <a:r>
              <a:rPr lang="id-ID" b="1" dirty="0"/>
              <a:t>bersihkanlah pencegah kilau </a:t>
            </a:r>
            <a:r>
              <a:rPr lang="id-ID" dirty="0"/>
              <a:t>sesuai </a:t>
            </a:r>
            <a:r>
              <a:rPr lang="id-ID" b="1" dirty="0"/>
              <a:t>aturan</a:t>
            </a:r>
            <a:r>
              <a:rPr lang="id-ID" dirty="0"/>
              <a:t> yang ada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 smtClean="0"/>
              <a:t>Periksakanlah </a:t>
            </a:r>
            <a:r>
              <a:rPr lang="id-ID" b="1" dirty="0"/>
              <a:t>mata Anda </a:t>
            </a:r>
            <a:r>
              <a:rPr lang="id-ID" dirty="0"/>
              <a:t>ke ahli </a:t>
            </a:r>
            <a:r>
              <a:rPr lang="id-ID" b="1" dirty="0"/>
              <a:t>mata secara rutin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Jika </a:t>
            </a:r>
            <a:r>
              <a:rPr lang="id-ID" dirty="0"/>
              <a:t>mungkin, </a:t>
            </a:r>
            <a:r>
              <a:rPr lang="id-ID" b="1" dirty="0"/>
              <a:t>pakailah kacamata </a:t>
            </a:r>
            <a:r>
              <a:rPr lang="id-ID" dirty="0"/>
              <a:t>yang </a:t>
            </a:r>
            <a:r>
              <a:rPr lang="id-ID" b="1" dirty="0"/>
              <a:t>khusus</a:t>
            </a:r>
            <a:r>
              <a:rPr lang="id-ID" dirty="0"/>
              <a:t> </a:t>
            </a:r>
            <a:r>
              <a:rPr lang="id-ID" b="1" dirty="0"/>
              <a:t>dirancang</a:t>
            </a:r>
            <a:r>
              <a:rPr lang="id-ID" dirty="0"/>
              <a:t> untuk digunakan </a:t>
            </a:r>
            <a:r>
              <a:rPr lang="id-ID" b="1" dirty="0"/>
              <a:t>bekerja</a:t>
            </a:r>
            <a:r>
              <a:rPr lang="id-ID" dirty="0"/>
              <a:t> dengan </a:t>
            </a:r>
            <a:r>
              <a:rPr lang="id-ID" b="1" dirty="0"/>
              <a:t>layar komputer</a:t>
            </a:r>
          </a:p>
        </p:txBody>
      </p:sp>
    </p:spTree>
    <p:extLst>
      <p:ext uri="{BB962C8B-B14F-4D97-AF65-F5344CB8AC3E}">
        <p14:creationId xmlns:p14="http://schemas.microsoft.com/office/powerpoint/2010/main" val="38803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Kebiasaan Dalam Bekerja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b="1" dirty="0"/>
              <a:t>Bekerja</a:t>
            </a:r>
            <a:r>
              <a:rPr lang="id-ID" dirty="0"/>
              <a:t> dalam </a:t>
            </a:r>
            <a:r>
              <a:rPr lang="id-ID" b="1" dirty="0"/>
              <a:t>keadaan sesantai </a:t>
            </a:r>
            <a:r>
              <a:rPr lang="id-ID" dirty="0"/>
              <a:t>mungkin dan dalam </a:t>
            </a:r>
            <a:r>
              <a:rPr lang="id-ID" b="1" dirty="0"/>
              <a:t>posisi yang benar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 smtClean="0"/>
              <a:t>Mengubah </a:t>
            </a:r>
            <a:r>
              <a:rPr lang="id-ID" b="1" dirty="0"/>
              <a:t>posisi duduk </a:t>
            </a:r>
            <a:r>
              <a:rPr lang="id-ID" dirty="0"/>
              <a:t>Anda untuk </a:t>
            </a:r>
            <a:r>
              <a:rPr lang="id-ID" b="1" dirty="0"/>
              <a:t>mencegah kelelahan </a:t>
            </a:r>
            <a:r>
              <a:rPr lang="id-ID" b="1" dirty="0" smtClean="0"/>
              <a:t>otot </a:t>
            </a:r>
          </a:p>
          <a:p>
            <a:pPr algn="just"/>
            <a:r>
              <a:rPr lang="id-ID" b="1" dirty="0" smtClean="0"/>
              <a:t>Berdiri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id-ID" b="1" dirty="0"/>
              <a:t>mengambil beberapa menit </a:t>
            </a:r>
            <a:r>
              <a:rPr lang="id-ID" dirty="0"/>
              <a:t>untuk </a:t>
            </a:r>
            <a:r>
              <a:rPr lang="id-ID" b="1" dirty="0" smtClean="0"/>
              <a:t>mengendorkan ketegangan otot </a:t>
            </a:r>
            <a:r>
              <a:rPr lang="id-ID" dirty="0" smtClean="0"/>
              <a:t>dan </a:t>
            </a:r>
            <a:r>
              <a:rPr lang="id-ID" dirty="0"/>
              <a:t>lakukan </a:t>
            </a:r>
            <a:r>
              <a:rPr lang="id-ID" b="1" dirty="0"/>
              <a:t>olahraga ringan </a:t>
            </a:r>
            <a:r>
              <a:rPr lang="id-ID" dirty="0"/>
              <a:t>beberapa kali </a:t>
            </a:r>
            <a:r>
              <a:rPr lang="id-ID" dirty="0" smtClean="0"/>
              <a:t>sehari</a:t>
            </a:r>
          </a:p>
          <a:p>
            <a:pPr algn="just"/>
            <a:r>
              <a:rPr lang="id-ID" b="1" dirty="0" smtClean="0"/>
              <a:t>Mengusahakan</a:t>
            </a:r>
            <a:r>
              <a:rPr lang="id-ID" dirty="0" smtClean="0"/>
              <a:t> </a:t>
            </a:r>
            <a:r>
              <a:rPr lang="id-ID" dirty="0"/>
              <a:t>untuk </a:t>
            </a:r>
            <a:r>
              <a:rPr lang="id-ID" b="1" dirty="0"/>
              <a:t>tidak mengetik </a:t>
            </a:r>
            <a:r>
              <a:rPr lang="id-ID" dirty="0"/>
              <a:t>dalam </a:t>
            </a:r>
            <a:r>
              <a:rPr lang="id-ID" b="1" dirty="0"/>
              <a:t>jangka waktu</a:t>
            </a:r>
            <a:r>
              <a:rPr lang="id-ID" dirty="0"/>
              <a:t> yang </a:t>
            </a:r>
            <a:r>
              <a:rPr lang="id-ID" b="1" dirty="0"/>
              <a:t>lama</a:t>
            </a:r>
            <a:r>
              <a:rPr lang="id-ID" dirty="0"/>
              <a:t> yang </a:t>
            </a:r>
            <a:r>
              <a:rPr lang="id-ID" b="1" dirty="0"/>
              <a:t>memberikan tekanan </a:t>
            </a:r>
            <a:r>
              <a:rPr lang="id-ID" b="1" dirty="0" smtClean="0"/>
              <a:t>fisik</a:t>
            </a:r>
            <a:r>
              <a:rPr lang="id-ID" dirty="0" smtClean="0"/>
              <a:t> yang </a:t>
            </a:r>
            <a:r>
              <a:rPr lang="id-ID" dirty="0"/>
              <a:t>berat pada </a:t>
            </a:r>
            <a:r>
              <a:rPr lang="id-ID" dirty="0" smtClean="0"/>
              <a:t>Anda</a:t>
            </a:r>
          </a:p>
          <a:p>
            <a:pPr algn="just"/>
            <a:r>
              <a:rPr lang="id-ID" dirty="0"/>
              <a:t>Mengambil </a:t>
            </a:r>
            <a:r>
              <a:rPr lang="id-ID" b="1" dirty="0"/>
              <a:t>istirahat</a:t>
            </a:r>
            <a:r>
              <a:rPr lang="id-ID" dirty="0"/>
              <a:t> sejenak secara </a:t>
            </a:r>
            <a:r>
              <a:rPr lang="id-ID" b="1" dirty="0"/>
              <a:t>periodik.</a:t>
            </a:r>
          </a:p>
          <a:p>
            <a:pPr algn="just"/>
            <a:r>
              <a:rPr lang="id-ID" dirty="0"/>
              <a:t>Memeriksa </a:t>
            </a:r>
            <a:r>
              <a:rPr lang="id-ID" b="1" dirty="0"/>
              <a:t>kebiasaan kerja </a:t>
            </a:r>
            <a:r>
              <a:rPr lang="id-ID" dirty="0"/>
              <a:t>Anda dan </a:t>
            </a:r>
            <a:r>
              <a:rPr lang="id-ID" b="1" dirty="0"/>
              <a:t>tipe pekerjaan </a:t>
            </a:r>
            <a:r>
              <a:rPr lang="id-ID" dirty="0"/>
              <a:t>yang </a:t>
            </a:r>
            <a:r>
              <a:rPr lang="id-ID" b="1" dirty="0"/>
              <a:t>hendak Anda </a:t>
            </a:r>
            <a:r>
              <a:rPr lang="id-ID" b="1" dirty="0" smtClean="0"/>
              <a:t>lakukan</a:t>
            </a:r>
          </a:p>
        </p:txBody>
      </p:sp>
    </p:spTree>
    <p:extLst>
      <p:ext uri="{BB962C8B-B14F-4D97-AF65-F5344CB8AC3E}">
        <p14:creationId xmlns:p14="http://schemas.microsoft.com/office/powerpoint/2010/main" val="18340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6628" name="Picture 5" descr="ergon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8288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1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7652" name="Picture 5" descr="ergon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1442506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0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8676" name="Picture 7" descr="Workstation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9700" name="Picture 5" descr="keyboard_tray_ergon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7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5400" b="1" dirty="0">
                <a:solidFill>
                  <a:srgbClr val="FF0000"/>
                </a:solidFill>
              </a:rPr>
              <a:t>Aspek </a:t>
            </a:r>
            <a:r>
              <a:rPr lang="id-ID" sz="5400" b="1" dirty="0" smtClean="0">
                <a:solidFill>
                  <a:srgbClr val="FF0000"/>
                </a:solidFill>
              </a:rPr>
              <a:t>Ergonomi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64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24" name="Picture 5" descr="e8f8e_Ergonomic-Office-Personal-Work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05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1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1748" name="Picture 5" descr="maltron-3D-ergonomics-key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2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2772" name="Picture 5" descr="ergonomic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1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3796" name="Picture 5" descr="ergonomic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1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4820" name="Picture 5" descr="lap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8" y="1442090"/>
            <a:ext cx="8286749" cy="507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12" y="531158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d-ID" dirty="0">
                <a:solidFill>
                  <a:srgbClr val="212121"/>
                </a:solidFill>
                <a:latin typeface="inherit"/>
              </a:rPr>
              <a:t>kenyamanan</a:t>
            </a:r>
            <a:r>
              <a:rPr lang="id-ID" sz="600" dirty="0"/>
              <a:t> </a:t>
            </a:r>
            <a:endParaRPr lang="id-ID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 Industri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8916" name="Picture 5" descr="Ergohuman-Functions-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1" y="1574219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Ergonomi Industri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9940" name="Picture 5" descr="Design-Kids-Furniture-ergonomic-desks-with-functional-units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1498019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0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BGI (Borland Graphic Interface)</a:t>
            </a:r>
            <a:endParaRPr lang="id-ID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numCol="2">
            <a:noAutofit/>
          </a:bodyPr>
          <a:lstStyle/>
          <a:p>
            <a:pPr lvl="0"/>
            <a:r>
              <a:rPr lang="en-US" sz="2000" dirty="0"/>
              <a:t>Unit Graph</a:t>
            </a:r>
            <a:endParaRPr lang="id-ID" sz="2000" dirty="0"/>
          </a:p>
          <a:p>
            <a:pPr lvl="0"/>
            <a:r>
              <a:rPr lang="en-US" sz="2000" dirty="0" err="1"/>
              <a:t>Penggerak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endParaRPr lang="id-ID" sz="2000" dirty="0"/>
          </a:p>
          <a:p>
            <a:pPr lvl="0"/>
            <a:r>
              <a:rPr lang="en-US" sz="2000" dirty="0" err="1"/>
              <a:t>Inisialisasi</a:t>
            </a:r>
            <a:r>
              <a:rPr lang="en-US" sz="2000" dirty="0"/>
              <a:t> Mode </a:t>
            </a:r>
            <a:r>
              <a:rPr lang="en-US" sz="2000" dirty="0" err="1"/>
              <a:t>grafik</a:t>
            </a:r>
            <a:endParaRPr lang="id-ID" sz="2000" dirty="0"/>
          </a:p>
          <a:p>
            <a:pPr lvl="0"/>
            <a:r>
              <a:rPr lang="en-US" sz="2000" dirty="0" err="1"/>
              <a:t>Mengakhiri</a:t>
            </a:r>
            <a:r>
              <a:rPr lang="en-US" sz="2000" dirty="0"/>
              <a:t> mode </a:t>
            </a:r>
            <a:r>
              <a:rPr lang="en-US" sz="2000" dirty="0" err="1"/>
              <a:t>grafik</a:t>
            </a:r>
            <a:endParaRPr lang="id-ID" sz="2000" dirty="0"/>
          </a:p>
          <a:p>
            <a:pPr lvl="0"/>
            <a:r>
              <a:rPr lang="en-US" sz="2000" dirty="0" err="1"/>
              <a:t>Pengaturan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endParaRPr lang="id-ID" sz="2000" dirty="0"/>
          </a:p>
          <a:p>
            <a:pPr lvl="0"/>
            <a:r>
              <a:rPr lang="en-US" sz="2000" dirty="0" err="1"/>
              <a:t>Kursor</a:t>
            </a:r>
            <a:r>
              <a:rPr lang="en-US" sz="2000" dirty="0"/>
              <a:t> </a:t>
            </a:r>
            <a:r>
              <a:rPr lang="en-US" sz="2000" dirty="0" err="1"/>
              <a:t>grafis</a:t>
            </a:r>
            <a:endParaRPr lang="id-ID" sz="2000" dirty="0"/>
          </a:p>
          <a:p>
            <a:pPr lvl="0"/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endParaRPr lang="id-ID" sz="2000" dirty="0"/>
          </a:p>
          <a:p>
            <a:pPr lvl="0"/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endParaRPr lang="id-ID" sz="2000" dirty="0"/>
          </a:p>
          <a:p>
            <a:pPr lvl="0"/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endParaRPr lang="id-ID" sz="2000" dirty="0"/>
          </a:p>
          <a:p>
            <a:pPr lvl="0"/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grafis</a:t>
            </a:r>
            <a:endParaRPr lang="id-ID" sz="2000" dirty="0"/>
          </a:p>
          <a:p>
            <a:pPr lvl="0"/>
            <a:r>
              <a:rPr lang="en-US" sz="2000" dirty="0" err="1"/>
              <a:t>Pengaturan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endParaRPr lang="id-ID" sz="2000" dirty="0"/>
          </a:p>
          <a:p>
            <a:pPr lvl="0"/>
            <a:r>
              <a:rPr lang="en-US" sz="2000" dirty="0" err="1"/>
              <a:t>Pengoperasian</a:t>
            </a:r>
            <a:r>
              <a:rPr lang="en-US" sz="2000" dirty="0"/>
              <a:t> Viewport</a:t>
            </a:r>
            <a:endParaRPr lang="id-ID" sz="2000" dirty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2879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FF0000"/>
                </a:solidFill>
              </a:rPr>
              <a:t>BGI (Borland Graphic Interface)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BGI adalah sebagai </a:t>
            </a:r>
            <a:r>
              <a:rPr lang="id-ID" sz="3200" b="1" dirty="0"/>
              <a:t>salah satu alternatif pengembangan program antarmuka berbasis grafis</a:t>
            </a:r>
            <a:r>
              <a:rPr lang="id-ID" sz="3200" dirty="0" smtClean="0"/>
              <a:t>.</a:t>
            </a:r>
          </a:p>
          <a:p>
            <a:pPr algn="just"/>
            <a:r>
              <a:rPr lang="id-ID" sz="3200" b="1" dirty="0" smtClean="0"/>
              <a:t>Antar </a:t>
            </a:r>
            <a:r>
              <a:rPr lang="id-ID" sz="3200" b="1" dirty="0"/>
              <a:t>muka berbasis grafis </a:t>
            </a:r>
            <a:r>
              <a:rPr lang="id-ID" sz="3200" dirty="0"/>
              <a:t>dari kata </a:t>
            </a:r>
            <a:r>
              <a:rPr lang="id-ID" sz="3200" b="1" dirty="0"/>
              <a:t>Graphical User Interface, yang disingkat GUI</a:t>
            </a:r>
            <a:r>
              <a:rPr lang="id-ID" sz="3200" b="1" dirty="0" smtClean="0"/>
              <a:t>.</a:t>
            </a:r>
          </a:p>
          <a:p>
            <a:pPr algn="just"/>
            <a:r>
              <a:rPr lang="id-ID" sz="3200" b="1" dirty="0" smtClean="0"/>
              <a:t>GUI</a:t>
            </a:r>
            <a:r>
              <a:rPr lang="id-ID" sz="3200" dirty="0" smtClean="0"/>
              <a:t> </a:t>
            </a:r>
            <a:r>
              <a:rPr lang="id-ID" sz="3200" dirty="0"/>
              <a:t>adalah suatu </a:t>
            </a:r>
            <a:r>
              <a:rPr lang="id-ID" sz="3200" b="1" dirty="0"/>
              <a:t>antarmuka</a:t>
            </a:r>
            <a:r>
              <a:rPr lang="id-ID" sz="3200" dirty="0"/>
              <a:t> yang </a:t>
            </a:r>
            <a:r>
              <a:rPr lang="id-ID" sz="3200" b="1" dirty="0"/>
              <a:t>memanfaatkan</a:t>
            </a:r>
            <a:r>
              <a:rPr lang="id-ID" sz="3200" dirty="0"/>
              <a:t> berbagai macam </a:t>
            </a:r>
            <a:r>
              <a:rPr lang="id-ID" sz="3200" b="1" dirty="0"/>
              <a:t>gambar</a:t>
            </a:r>
            <a:r>
              <a:rPr lang="id-ID" sz="3200" dirty="0"/>
              <a:t> yang memungkinkan seorang </a:t>
            </a:r>
            <a:r>
              <a:rPr lang="id-ID" sz="3200" b="1" dirty="0"/>
              <a:t>pengguna</a:t>
            </a:r>
            <a:r>
              <a:rPr lang="id-ID" sz="3200" dirty="0"/>
              <a:t> dapat melakukan </a:t>
            </a:r>
            <a:r>
              <a:rPr lang="id-ID" sz="3200" b="1" dirty="0"/>
              <a:t>komunikasi</a:t>
            </a:r>
            <a:r>
              <a:rPr lang="id-ID" sz="3200" dirty="0"/>
              <a:t> atau </a:t>
            </a:r>
            <a:r>
              <a:rPr lang="id-ID" sz="3200" b="1" dirty="0"/>
              <a:t>berdialog</a:t>
            </a:r>
            <a:r>
              <a:rPr lang="id-ID" sz="3200" dirty="0"/>
              <a:t> dengan </a:t>
            </a:r>
            <a:r>
              <a:rPr lang="id-ID" sz="3200" b="1" dirty="0"/>
              <a:t>komputer</a:t>
            </a:r>
            <a:r>
              <a:rPr lang="id-ID" sz="3200" dirty="0"/>
              <a:t> sebagai </a:t>
            </a:r>
            <a:r>
              <a:rPr lang="id-ID" sz="3200" b="1" dirty="0"/>
              <a:t>sebuah mesin</a:t>
            </a:r>
          </a:p>
        </p:txBody>
      </p:sp>
    </p:spTree>
    <p:extLst>
      <p:ext uri="{BB962C8B-B14F-4D97-AF65-F5344CB8AC3E}">
        <p14:creationId xmlns:p14="http://schemas.microsoft.com/office/powerpoint/2010/main" val="34891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BGI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/>
            <a:r>
              <a:rPr lang="en-US" altLang="en-US" sz="3200" b="1" dirty="0" smtClean="0"/>
              <a:t>BGI (Borland Graphic Interface) </a:t>
            </a:r>
            <a:r>
              <a:rPr lang="en-US" altLang="en-US" sz="3200" dirty="0" err="1" smtClean="0"/>
              <a:t>merupakan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salah</a:t>
            </a:r>
            <a:r>
              <a:rPr lang="en-US" altLang="en-US" sz="3200" dirty="0" smtClean="0"/>
              <a:t> </a:t>
            </a:r>
            <a:r>
              <a:rPr lang="en-US" altLang="en-US" sz="3200" b="1" dirty="0" err="1" smtClean="0"/>
              <a:t>satu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piranti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grafis</a:t>
            </a:r>
            <a:r>
              <a:rPr lang="en-US" altLang="en-US" sz="3200" b="1" dirty="0" smtClean="0"/>
              <a:t> (graphic tools) </a:t>
            </a:r>
            <a:r>
              <a:rPr lang="en-US" altLang="en-US" sz="3200" dirty="0" smtClean="0"/>
              <a:t>yang </a:t>
            </a:r>
            <a:r>
              <a:rPr lang="en-US" altLang="en-US" sz="3200" dirty="0" err="1" smtClean="0"/>
              <a:t>dapat</a:t>
            </a:r>
            <a:r>
              <a:rPr lang="en-US" altLang="en-US" sz="3200" dirty="0" smtClean="0"/>
              <a:t> </a:t>
            </a:r>
            <a:r>
              <a:rPr lang="en-US" altLang="en-US" sz="3200" b="1" dirty="0" err="1" smtClean="0"/>
              <a:t>digunakan</a:t>
            </a:r>
            <a:r>
              <a:rPr lang="en-US" altLang="en-US" sz="3200" dirty="0" smtClean="0"/>
              <a:t> </a:t>
            </a:r>
            <a:r>
              <a:rPr lang="en-US" altLang="en-US" sz="3200" b="1" dirty="0" err="1" smtClean="0"/>
              <a:t>mengembangkan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aplikasi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berbasis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grafis</a:t>
            </a:r>
            <a:endParaRPr lang="en-US" altLang="en-US" sz="3200" b="1" dirty="0" smtClean="0"/>
          </a:p>
          <a:p>
            <a:pPr algn="just" eaLnBrk="1" hangingPunct="1"/>
            <a:r>
              <a:rPr lang="en-US" altLang="en-US" sz="3200" b="1" dirty="0" smtClean="0"/>
              <a:t>BGI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terdiri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dari</a:t>
            </a:r>
            <a:r>
              <a:rPr lang="en-US" altLang="en-US" sz="3200" dirty="0" smtClean="0"/>
              <a:t> </a:t>
            </a:r>
            <a:r>
              <a:rPr lang="en-US" altLang="en-US" sz="3200" b="1" dirty="0" smtClean="0"/>
              <a:t>unit </a:t>
            </a:r>
            <a:r>
              <a:rPr lang="en-US" altLang="en-US" sz="3200" b="1" dirty="0" err="1" smtClean="0"/>
              <a:t>penggerak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grafik</a:t>
            </a:r>
            <a:r>
              <a:rPr lang="en-US" altLang="en-US" sz="3200" b="1" dirty="0" smtClean="0"/>
              <a:t> (display driver)</a:t>
            </a:r>
            <a:r>
              <a:rPr lang="id-ID" altLang="en-US" sz="3200" dirty="0" smtClean="0"/>
              <a:t> </a:t>
            </a:r>
            <a:r>
              <a:rPr lang="en-US" altLang="en-US" sz="3200" dirty="0" err="1" smtClean="0"/>
              <a:t>dan</a:t>
            </a:r>
            <a:r>
              <a:rPr lang="en-US" altLang="en-US" sz="3200" dirty="0" smtClean="0"/>
              <a:t> </a:t>
            </a:r>
            <a:r>
              <a:rPr lang="en-US" altLang="en-US" sz="3200" b="1" dirty="0" smtClean="0"/>
              <a:t>graphic library </a:t>
            </a:r>
            <a:r>
              <a:rPr lang="en-US" altLang="en-US" sz="3200" dirty="0" smtClean="0"/>
              <a:t>yang </a:t>
            </a:r>
            <a:r>
              <a:rPr lang="en-US" altLang="en-US" sz="3200" b="1" dirty="0" err="1" smtClean="0"/>
              <a:t>berisi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fungsi</a:t>
            </a:r>
            <a:r>
              <a:rPr lang="en-US" altLang="en-US" sz="3200" b="1" dirty="0" smtClean="0"/>
              <a:t> – </a:t>
            </a:r>
            <a:r>
              <a:rPr lang="en-US" altLang="en-US" sz="3200" b="1" dirty="0" err="1" smtClean="0"/>
              <a:t>fungsi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dan</a:t>
            </a:r>
            <a:r>
              <a:rPr lang="en-US" altLang="en-US" sz="3200" dirty="0" smtClean="0"/>
              <a:t> </a:t>
            </a:r>
            <a:r>
              <a:rPr lang="en-US" altLang="en-US" sz="3200" b="1" dirty="0" err="1" smtClean="0"/>
              <a:t>makro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grafis</a:t>
            </a:r>
            <a:r>
              <a:rPr lang="id-ID" altLang="en-US" sz="3200" b="1" dirty="0"/>
              <a:t> </a:t>
            </a:r>
            <a:r>
              <a:rPr lang="en-US" altLang="en-US" sz="3200" b="1" dirty="0" smtClean="0"/>
              <a:t>display adaptor </a:t>
            </a:r>
            <a:r>
              <a:rPr lang="en-US" altLang="en-US" sz="3200" dirty="0" smtClean="0"/>
              <a:t>yang </a:t>
            </a:r>
            <a:r>
              <a:rPr lang="en-US" altLang="en-US" sz="3200" dirty="0" err="1" smtClean="0"/>
              <a:t>didukung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antara</a:t>
            </a:r>
            <a:r>
              <a:rPr lang="en-US" altLang="en-US" sz="3200" dirty="0" smtClean="0"/>
              <a:t> lain </a:t>
            </a:r>
            <a:r>
              <a:rPr lang="en-US" altLang="en-US" sz="3200" b="1" dirty="0" smtClean="0"/>
              <a:t>EGA,</a:t>
            </a:r>
            <a:r>
              <a:rPr lang="id-ID" altLang="en-US" sz="3200" b="1" dirty="0" smtClean="0"/>
              <a:t> </a:t>
            </a:r>
            <a:r>
              <a:rPr lang="en-US" altLang="en-US" sz="3200" b="1" dirty="0" smtClean="0"/>
              <a:t>CGA,</a:t>
            </a:r>
            <a:r>
              <a:rPr lang="id-ID" altLang="en-US" sz="3200" b="1" dirty="0" smtClean="0"/>
              <a:t> </a:t>
            </a:r>
            <a:r>
              <a:rPr lang="en-US" altLang="en-US" sz="3200" b="1" dirty="0" smtClean="0"/>
              <a:t>VGA </a:t>
            </a:r>
            <a:r>
              <a:rPr lang="en-US" altLang="en-US" sz="3200" b="1" dirty="0" err="1" smtClean="0"/>
              <a:t>dan</a:t>
            </a:r>
            <a:r>
              <a:rPr lang="en-US" altLang="en-US" sz="3200" b="1" dirty="0" smtClean="0"/>
              <a:t> IBM 8514 </a:t>
            </a:r>
          </a:p>
        </p:txBody>
      </p:sp>
    </p:spTree>
    <p:extLst>
      <p:ext uri="{BB962C8B-B14F-4D97-AF65-F5344CB8AC3E}">
        <p14:creationId xmlns:p14="http://schemas.microsoft.com/office/powerpoint/2010/main" val="17218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Ergonomi</a:t>
            </a:r>
            <a:endParaRPr lang="en-US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b="1" dirty="0" err="1"/>
              <a:t>bidang</a:t>
            </a:r>
            <a:r>
              <a:rPr lang="en-US" sz="2400" b="1" dirty="0"/>
              <a:t> </a:t>
            </a:r>
            <a:r>
              <a:rPr lang="en-US" sz="2400" b="1" dirty="0" err="1"/>
              <a:t>studi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mencari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 smtClean="0"/>
              <a:t>menangani</a:t>
            </a:r>
            <a:r>
              <a:rPr lang="en-US" sz="2400" b="1" dirty="0" smtClean="0"/>
              <a:t> </a:t>
            </a:r>
            <a:r>
              <a:rPr lang="en-US" sz="2400" b="1" dirty="0" err="1"/>
              <a:t>desain</a:t>
            </a:r>
            <a:r>
              <a:rPr lang="en-US" sz="2400" b="1" dirty="0"/>
              <a:t> </a:t>
            </a:r>
            <a:r>
              <a:rPr lang="en-US" sz="2400" b="1" dirty="0" err="1" smtClean="0"/>
              <a:t>peralatan</a:t>
            </a:r>
            <a:r>
              <a:rPr lang="en-US" sz="2400" b="1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 err="1" smtClean="0"/>
              <a:t>tugas-tugas</a:t>
            </a:r>
            <a:r>
              <a:rPr lang="id-ID" sz="2400" dirty="0" smtClean="0"/>
              <a:t> </a:t>
            </a:r>
            <a:r>
              <a:rPr lang="en-US" sz="2400" dirty="0" smtClean="0"/>
              <a:t>yang </a:t>
            </a:r>
            <a:r>
              <a:rPr lang="en-US" sz="2400" b="1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/>
              <a:t>kapabilitas</a:t>
            </a:r>
            <a:r>
              <a:rPr lang="en-US" sz="2400" b="1" dirty="0"/>
              <a:t> </a:t>
            </a:r>
            <a:r>
              <a:rPr lang="en-US" sz="2400" b="1" dirty="0" err="1"/>
              <a:t>manusia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 smtClean="0"/>
              <a:t>limitnya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Faktor</a:t>
            </a:r>
            <a:r>
              <a:rPr lang="en-US" sz="2400" b="1" dirty="0"/>
              <a:t> </a:t>
            </a:r>
            <a:r>
              <a:rPr lang="en-US" sz="2400" b="1" dirty="0" err="1"/>
              <a:t>kenyamanan</a:t>
            </a:r>
            <a:r>
              <a:rPr lang="en-US" sz="2400" b="1" dirty="0"/>
              <a:t> </a:t>
            </a:r>
            <a:r>
              <a:rPr lang="en-US" sz="2400" b="1" dirty="0" err="1"/>
              <a:t>kerja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Ergonomi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b="1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b="1" dirty="0" err="1"/>
              <a:t>keadaan</a:t>
            </a:r>
            <a:r>
              <a:rPr lang="en-US" sz="2400" b="1" dirty="0"/>
              <a:t> </a:t>
            </a:r>
            <a:r>
              <a:rPr lang="en-US" sz="2400" b="1" dirty="0" err="1"/>
              <a:t>manusia</a:t>
            </a:r>
            <a:r>
              <a:rPr lang="en-US" sz="2400" dirty="0"/>
              <a:t>, </a:t>
            </a:r>
            <a:r>
              <a:rPr lang="en-US" sz="2400" b="1" dirty="0" err="1"/>
              <a:t>baik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segi</a:t>
            </a:r>
            <a:r>
              <a:rPr lang="en-US" sz="2400" b="1" dirty="0"/>
              <a:t> </a:t>
            </a:r>
            <a:r>
              <a:rPr lang="en-US" sz="2400" b="1" dirty="0" err="1"/>
              <a:t>anatomi</a:t>
            </a:r>
            <a:r>
              <a:rPr lang="en-US" sz="2400" dirty="0"/>
              <a:t>, </a:t>
            </a:r>
            <a:r>
              <a:rPr lang="en-US" sz="2400" b="1" dirty="0" err="1"/>
              <a:t>fisiologi</a:t>
            </a:r>
            <a:r>
              <a:rPr lang="en-US" sz="2400" b="1" dirty="0"/>
              <a:t>, </a:t>
            </a:r>
            <a:r>
              <a:rPr lang="en-US" sz="2400" b="1" dirty="0" err="1"/>
              <a:t>psikologi</a:t>
            </a:r>
            <a:r>
              <a:rPr lang="en-US" sz="2400" dirty="0"/>
              <a:t>, </a:t>
            </a:r>
            <a:r>
              <a:rPr lang="en-US" sz="2400" b="1" dirty="0"/>
              <a:t>engineering</a:t>
            </a:r>
            <a:r>
              <a:rPr lang="en-US" sz="2400" dirty="0"/>
              <a:t>, </a:t>
            </a:r>
            <a:r>
              <a:rPr lang="en-US" sz="2400" b="1" dirty="0" err="1"/>
              <a:t>manajemen</a:t>
            </a:r>
            <a:r>
              <a:rPr lang="en-US" sz="2400" b="1" dirty="0"/>
              <a:t>,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desain</a:t>
            </a:r>
            <a:r>
              <a:rPr lang="en-US" sz="2400" b="1" dirty="0"/>
              <a:t>/</a:t>
            </a:r>
            <a:r>
              <a:rPr lang="en-US" sz="2400" b="1" dirty="0" err="1"/>
              <a:t>perancangan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membuat</a:t>
            </a:r>
            <a:r>
              <a:rPr lang="en-US" sz="2400" b="1" dirty="0"/>
              <a:t> </a:t>
            </a:r>
            <a:r>
              <a:rPr lang="en-US" sz="2400" b="1" dirty="0" err="1"/>
              <a:t>desain</a:t>
            </a:r>
            <a:r>
              <a:rPr lang="en-US" sz="2400" b="1" dirty="0"/>
              <a:t> </a:t>
            </a:r>
            <a:r>
              <a:rPr lang="en-US" sz="2400" b="1" dirty="0" err="1"/>
              <a:t>tugas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berguna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Aturan</a:t>
            </a:r>
            <a:r>
              <a:rPr lang="en-US" sz="2400" b="1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kebijaksanaan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b="1" dirty="0" err="1"/>
              <a:t>bekerja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/>
              <a:t>Ramah </a:t>
            </a:r>
            <a:r>
              <a:rPr lang="en-US" sz="2400" b="1" dirty="0" err="1"/>
              <a:t>penggunaan</a:t>
            </a:r>
            <a:r>
              <a:rPr lang="en-US" sz="2400" b="1" dirty="0"/>
              <a:t> </a:t>
            </a:r>
            <a:r>
              <a:rPr lang="en-US" sz="2400" dirty="0"/>
              <a:t>di </a:t>
            </a:r>
            <a:r>
              <a:rPr lang="en-US" sz="2400" b="1" dirty="0" err="1"/>
              <a:t>segala</a:t>
            </a:r>
            <a:r>
              <a:rPr lang="en-US" sz="2400" b="1" dirty="0"/>
              <a:t> </a:t>
            </a:r>
            <a:r>
              <a:rPr lang="en-US" sz="2400" b="1" dirty="0" err="1"/>
              <a:t>tempat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bidang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b="1" dirty="0" err="1"/>
              <a:t>seorang</a:t>
            </a:r>
            <a:r>
              <a:rPr lang="en-US" sz="2400" b="1" dirty="0"/>
              <a:t> </a:t>
            </a:r>
            <a:r>
              <a:rPr lang="en-US" sz="2400" b="1" dirty="0" err="1"/>
              <a:t>pekerja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 smtClean="0"/>
              <a:t>mengoperasikan</a:t>
            </a:r>
            <a:r>
              <a:rPr lang="id-ID" sz="2400" b="1" dirty="0" smtClean="0"/>
              <a:t> </a:t>
            </a:r>
            <a:r>
              <a:rPr lang="en-US" sz="2400" b="1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b="1" dirty="0" err="1"/>
              <a:t>peralatan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dijangkau</a:t>
            </a:r>
            <a:r>
              <a:rPr lang="en-US" sz="2400" b="1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 smtClean="0"/>
              <a:t>mudah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21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300" b="1" dirty="0" err="1" smtClean="0"/>
              <a:t>Langkah</a:t>
            </a:r>
            <a:r>
              <a:rPr lang="en-US" sz="2300" b="1" dirty="0" smtClean="0"/>
              <a:t> – </a:t>
            </a:r>
            <a:r>
              <a:rPr lang="en-US" sz="2300" b="1" dirty="0" err="1" smtClean="0"/>
              <a:t>langkah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untuk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bekerja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pada</a:t>
            </a:r>
            <a:r>
              <a:rPr lang="en-US" sz="2300" b="1" dirty="0" smtClean="0"/>
              <a:t> mode </a:t>
            </a:r>
            <a:r>
              <a:rPr lang="en-US" sz="2300" b="1" dirty="0" err="1" smtClean="0"/>
              <a:t>grafis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dengan</a:t>
            </a:r>
            <a:r>
              <a:rPr lang="en-US" sz="2300" b="1" dirty="0" smtClean="0"/>
              <a:t> BGI</a:t>
            </a:r>
          </a:p>
          <a:p>
            <a:pPr indent="-34290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300" b="1" dirty="0" smtClean="0"/>
              <a:t>Load library graphic  </a:t>
            </a:r>
            <a:r>
              <a:rPr lang="en-US" sz="2300" b="1" dirty="0" err="1" smtClean="0"/>
              <a:t>dan</a:t>
            </a:r>
            <a:r>
              <a:rPr lang="en-US" sz="2300" b="1" dirty="0" smtClean="0"/>
              <a:t> library  </a:t>
            </a:r>
            <a:r>
              <a:rPr lang="en-US" sz="2300" b="1" dirty="0" err="1" smtClean="0"/>
              <a:t>pendukung</a:t>
            </a:r>
            <a:r>
              <a:rPr lang="en-US" sz="2300" b="1" dirty="0" smtClean="0"/>
              <a:t>  </a:t>
            </a:r>
            <a:r>
              <a:rPr lang="en-US" sz="2300" dirty="0" smtClean="0"/>
              <a:t>(</a:t>
            </a:r>
            <a:r>
              <a:rPr lang="en-US" sz="2300" dirty="0" err="1" smtClean="0"/>
              <a:t>bila</a:t>
            </a:r>
            <a:r>
              <a:rPr lang="en-US" sz="2300" dirty="0" smtClean="0"/>
              <a:t> </a:t>
            </a:r>
            <a:r>
              <a:rPr lang="en-US" sz="2300" dirty="0" err="1" smtClean="0"/>
              <a:t>dibutuhkan</a:t>
            </a:r>
            <a:r>
              <a:rPr lang="en-US" sz="2300" dirty="0" smtClean="0"/>
              <a:t>)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300" dirty="0" smtClean="0"/>
              <a:t>       -  include &lt;</a:t>
            </a:r>
            <a:r>
              <a:rPr lang="en-US" sz="2300" dirty="0" err="1" smtClean="0"/>
              <a:t>graphics.h</a:t>
            </a:r>
            <a:r>
              <a:rPr lang="en-US" sz="2300" dirty="0" smtClean="0"/>
              <a:t>&gt;  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300" dirty="0" smtClean="0"/>
              <a:t>       -  include &lt;</a:t>
            </a:r>
            <a:r>
              <a:rPr lang="en-US" sz="2300" dirty="0" err="1" smtClean="0"/>
              <a:t>conio.h</a:t>
            </a:r>
            <a:r>
              <a:rPr lang="en-US" sz="2300" dirty="0" smtClean="0"/>
              <a:t>&gt; </a:t>
            </a:r>
          </a:p>
          <a:p>
            <a:pPr indent="-342900" algn="just" eaLnBrk="1" fontAlgn="auto" hangingPunct="1">
              <a:spcAft>
                <a:spcPts val="0"/>
              </a:spcAft>
              <a:buFont typeface="Wingdings 2" pitchFamily="18" charset="2"/>
              <a:buAutoNum type="arabicPeriod" startAt="2"/>
              <a:defRPr/>
            </a:pPr>
            <a:r>
              <a:rPr lang="en-US" sz="2300" b="1" dirty="0" err="1" smtClean="0"/>
              <a:t>Tentukan</a:t>
            </a:r>
            <a:r>
              <a:rPr lang="en-US" sz="2300" b="1" dirty="0" smtClean="0"/>
              <a:t> driver </a:t>
            </a:r>
            <a:r>
              <a:rPr lang="en-US" sz="2300" b="1" dirty="0" err="1" smtClean="0"/>
              <a:t>dan</a:t>
            </a:r>
            <a:r>
              <a:rPr lang="en-US" sz="2300" b="1" dirty="0" smtClean="0"/>
              <a:t> mode </a:t>
            </a:r>
            <a:r>
              <a:rPr lang="en-US" sz="2300" b="1" dirty="0" err="1" smtClean="0"/>
              <a:t>grafik</a:t>
            </a:r>
            <a:r>
              <a:rPr lang="en-US" sz="2300" b="1" dirty="0" smtClean="0"/>
              <a:t> yang </a:t>
            </a:r>
            <a:r>
              <a:rPr lang="en-US" sz="2300" b="1" dirty="0" err="1" smtClean="0"/>
              <a:t>digunakan</a:t>
            </a:r>
            <a:r>
              <a:rPr lang="en-US" sz="2300" b="1" dirty="0" smtClean="0"/>
              <a:t> </a:t>
            </a:r>
          </a:p>
          <a:p>
            <a:pPr indent="-34290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300" dirty="0" smtClean="0"/>
              <a:t>       </a:t>
            </a:r>
            <a:r>
              <a:rPr lang="en-US" sz="2300" dirty="0" err="1" smtClean="0"/>
              <a:t>cth</a:t>
            </a:r>
            <a:r>
              <a:rPr lang="en-US" sz="2300" dirty="0" smtClean="0"/>
              <a:t>:   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drv</a:t>
            </a:r>
            <a:r>
              <a:rPr lang="en-US" sz="2300" dirty="0" smtClean="0"/>
              <a:t> =9 ;    //</a:t>
            </a:r>
            <a:r>
              <a:rPr lang="en-US" sz="2300" dirty="0" err="1" smtClean="0"/>
              <a:t>vga</a:t>
            </a:r>
            <a:r>
              <a:rPr lang="en-US" sz="2300" dirty="0" smtClean="0"/>
              <a:t> driver</a:t>
            </a:r>
          </a:p>
          <a:p>
            <a:pPr indent="-34290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300" dirty="0" smtClean="0"/>
              <a:t>                 </a:t>
            </a:r>
            <a:r>
              <a:rPr lang="en-US" sz="2300" dirty="0" err="1" smtClean="0"/>
              <a:t>int</a:t>
            </a:r>
            <a:r>
              <a:rPr lang="en-US" sz="2300" dirty="0" smtClean="0"/>
              <a:t> mode = 2;    // </a:t>
            </a:r>
            <a:r>
              <a:rPr lang="en-US" sz="2300" dirty="0" err="1" smtClean="0"/>
              <a:t>vga</a:t>
            </a:r>
            <a:r>
              <a:rPr lang="en-US" sz="2300" dirty="0" smtClean="0"/>
              <a:t> Hi 640 *480*16 bit color</a:t>
            </a:r>
          </a:p>
          <a:p>
            <a:pPr indent="-34290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300" dirty="0" smtClean="0"/>
              <a:t>                 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drv</a:t>
            </a:r>
            <a:r>
              <a:rPr lang="en-US" sz="2300" dirty="0" smtClean="0"/>
              <a:t>= DETECT   //</a:t>
            </a:r>
            <a:r>
              <a:rPr lang="en-US" sz="2300" dirty="0" err="1" smtClean="0"/>
              <a:t>deteksi</a:t>
            </a:r>
            <a:r>
              <a:rPr lang="en-US" sz="2300" dirty="0" smtClean="0"/>
              <a:t> </a:t>
            </a:r>
            <a:r>
              <a:rPr lang="en-US" sz="2300" dirty="0" err="1" smtClean="0"/>
              <a:t>konfigurasi</a:t>
            </a:r>
            <a:r>
              <a:rPr lang="en-US" sz="2300" dirty="0" smtClean="0"/>
              <a:t> optimal</a:t>
            </a:r>
          </a:p>
          <a:p>
            <a:pPr indent="-342900" algn="just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sz="2300" b="1" dirty="0" err="1" smtClean="0"/>
              <a:t>Inisialisasikan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layar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grafik</a:t>
            </a:r>
            <a:endParaRPr lang="en-US" sz="2300" b="1" dirty="0" smtClean="0"/>
          </a:p>
          <a:p>
            <a:pPr indent="-342900"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300" dirty="0" smtClean="0"/>
              <a:t>       </a:t>
            </a:r>
            <a:r>
              <a:rPr lang="en-US" sz="2300" dirty="0" err="1" smtClean="0"/>
              <a:t>initgraph</a:t>
            </a:r>
            <a:r>
              <a:rPr lang="en-US" sz="2300" dirty="0" smtClean="0"/>
              <a:t>(&amp;</a:t>
            </a:r>
            <a:r>
              <a:rPr lang="en-US" sz="2300" dirty="0" err="1" smtClean="0"/>
              <a:t>drv</a:t>
            </a:r>
            <a:r>
              <a:rPr lang="en-US" sz="2300" dirty="0" smtClean="0"/>
              <a:t>,&amp;mode, “</a:t>
            </a:r>
            <a:r>
              <a:rPr lang="en-US" sz="2300" dirty="0" err="1" smtClean="0"/>
              <a:t>bgi</a:t>
            </a:r>
            <a:r>
              <a:rPr lang="en-US" sz="2300" dirty="0" smtClean="0"/>
              <a:t>-path”)</a:t>
            </a:r>
          </a:p>
        </p:txBody>
      </p:sp>
    </p:spTree>
    <p:extLst>
      <p:ext uri="{BB962C8B-B14F-4D97-AF65-F5344CB8AC3E}">
        <p14:creationId xmlns:p14="http://schemas.microsoft.com/office/powerpoint/2010/main" val="40019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BGI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76251" y="1551406"/>
            <a:ext cx="8319406" cy="4859675"/>
          </a:xfrm>
        </p:spPr>
        <p:txBody>
          <a:bodyPr>
            <a:noAutofit/>
          </a:bodyPr>
          <a:lstStyle/>
          <a:p>
            <a:pPr indent="-342900" eaLnBrk="1" hangingPunct="1">
              <a:buFont typeface="Rockwell" panose="02060603020205020403" pitchFamily="18" charset="0"/>
              <a:buAutoNum type="arabicPeriod" startAt="4"/>
            </a:pPr>
            <a:r>
              <a:rPr lang="en-US" altLang="en-US" sz="2000" b="1" dirty="0" smtClean="0"/>
              <a:t>Error handling (optional)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</a:t>
            </a:r>
            <a:r>
              <a:rPr lang="en-US" altLang="en-US" sz="2000" dirty="0" err="1" smtClean="0"/>
              <a:t>cth</a:t>
            </a:r>
            <a:r>
              <a:rPr lang="en-US" altLang="en-US" sz="2000" dirty="0" smtClean="0"/>
              <a:t>:  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errkode</a:t>
            </a:r>
            <a:r>
              <a:rPr lang="en-US" altLang="en-US" sz="2000" dirty="0" smtClean="0"/>
              <a:t>;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         </a:t>
            </a:r>
            <a:r>
              <a:rPr lang="en-US" altLang="en-US" sz="2000" dirty="0" err="1" smtClean="0"/>
              <a:t>errkode</a:t>
            </a:r>
            <a:r>
              <a:rPr lang="en-US" altLang="en-US" sz="2000" dirty="0" smtClean="0"/>
              <a:t>=</a:t>
            </a:r>
            <a:r>
              <a:rPr lang="en-US" altLang="en-US" sz="2000" dirty="0" err="1" smtClean="0"/>
              <a:t>graphresult</a:t>
            </a:r>
            <a:r>
              <a:rPr lang="en-US" altLang="en-US" sz="2000" dirty="0" smtClean="0"/>
              <a:t>();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         if (</a:t>
            </a:r>
            <a:r>
              <a:rPr lang="en-US" altLang="en-US" sz="2000" dirty="0" err="1" smtClean="0"/>
              <a:t>errkode</a:t>
            </a:r>
            <a:r>
              <a:rPr lang="en-US" altLang="en-US" sz="2000" dirty="0" smtClean="0"/>
              <a:t> !=</a:t>
            </a:r>
            <a:r>
              <a:rPr lang="en-US" altLang="en-US" sz="2000" dirty="0" err="1" smtClean="0"/>
              <a:t>grOk</a:t>
            </a:r>
            <a:r>
              <a:rPr lang="en-US" altLang="en-US" sz="2000" dirty="0" smtClean="0"/>
              <a:t>)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         { </a:t>
            </a:r>
            <a:r>
              <a:rPr lang="en-US" altLang="en-US" sz="2000" dirty="0" err="1" smtClean="0"/>
              <a:t>cout</a:t>
            </a:r>
            <a:r>
              <a:rPr lang="en-US" altLang="en-US" sz="2000" dirty="0" smtClean="0"/>
              <a:t> &lt;&lt; “</a:t>
            </a:r>
            <a:r>
              <a:rPr lang="en-US" altLang="en-US" sz="2000" dirty="0" err="1" smtClean="0"/>
              <a:t>terjadi</a:t>
            </a:r>
            <a:r>
              <a:rPr lang="en-US" altLang="en-US" sz="2000" dirty="0" smtClean="0"/>
              <a:t> error ” &lt;&lt;</a:t>
            </a:r>
            <a:r>
              <a:rPr lang="en-US" altLang="en-US" sz="2000" dirty="0" err="1" smtClean="0"/>
              <a:t>grapherrormsg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errkode</a:t>
            </a:r>
            <a:r>
              <a:rPr lang="en-US" altLang="en-US" sz="2000" dirty="0" smtClean="0"/>
              <a:t>);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           </a:t>
            </a:r>
            <a:r>
              <a:rPr lang="en-US" altLang="en-US" sz="2000" dirty="0" err="1" smtClean="0"/>
              <a:t>getch</a:t>
            </a:r>
            <a:r>
              <a:rPr lang="en-US" altLang="en-US" sz="2000" dirty="0" smtClean="0"/>
              <a:t>(); 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           exit(1);  }</a:t>
            </a:r>
          </a:p>
          <a:p>
            <a:pPr indent="-342900" eaLnBrk="1" hangingPunct="1">
              <a:buFont typeface="Rockwell" panose="02060603020205020403" pitchFamily="18" charset="0"/>
              <a:buAutoNum type="arabicPeriod" startAt="5"/>
            </a:pPr>
            <a:r>
              <a:rPr lang="en-US" altLang="en-US" sz="2000" b="1" dirty="0" smtClean="0"/>
              <a:t>Mode </a:t>
            </a:r>
            <a:r>
              <a:rPr lang="en-US" altLang="en-US" sz="2000" b="1" dirty="0" err="1" smtClean="0"/>
              <a:t>grafis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siap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digunakan</a:t>
            </a:r>
            <a:r>
              <a:rPr lang="en-US" altLang="en-US" sz="2000" b="1" dirty="0" smtClean="0"/>
              <a:t> </a:t>
            </a:r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cth</a:t>
            </a:r>
            <a:r>
              <a:rPr lang="en-US" altLang="en-US" sz="2000" dirty="0" smtClean="0"/>
              <a:t>:  </a:t>
            </a:r>
            <a:r>
              <a:rPr lang="en-US" altLang="en-US" sz="2000" dirty="0" err="1" smtClean="0"/>
              <a:t>putpixel</a:t>
            </a:r>
            <a:r>
              <a:rPr lang="en-US" altLang="en-US" sz="2000" dirty="0" smtClean="0"/>
              <a:t> (100,100,white) // </a:t>
            </a:r>
            <a:r>
              <a:rPr lang="en-US" altLang="en-US" sz="2000" dirty="0" err="1" smtClean="0"/>
              <a:t>buat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titik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putih</a:t>
            </a:r>
            <a:r>
              <a:rPr lang="en-US" altLang="en-US" sz="2000" dirty="0" smtClean="0"/>
              <a:t> di </a:t>
            </a:r>
            <a:r>
              <a:rPr lang="en-US" altLang="en-US" sz="2000" dirty="0" err="1" smtClean="0"/>
              <a:t>koordinat</a:t>
            </a:r>
            <a:r>
              <a:rPr lang="en-US" altLang="en-US" sz="2000" dirty="0" smtClean="0"/>
              <a:t> 100,100  </a:t>
            </a:r>
          </a:p>
          <a:p>
            <a:pPr indent="-342900" eaLnBrk="1" hangingPunct="1">
              <a:buFont typeface="Rockwell" panose="02060603020205020403" pitchFamily="18" charset="0"/>
              <a:buAutoNum type="arabicPeriod" startAt="6"/>
            </a:pPr>
            <a:r>
              <a:rPr lang="en-US" altLang="en-US" sz="2000" b="1" dirty="0" err="1" smtClean="0"/>
              <a:t>Akhiri</a:t>
            </a:r>
            <a:r>
              <a:rPr lang="en-US" altLang="en-US" sz="2000" b="1" dirty="0" smtClean="0"/>
              <a:t> mode </a:t>
            </a:r>
            <a:r>
              <a:rPr lang="en-US" altLang="en-US" sz="2000" b="1" dirty="0" err="1" smtClean="0"/>
              <a:t>grafis</a:t>
            </a:r>
            <a:endParaRPr lang="en-US" altLang="en-US" sz="2000" b="1" dirty="0" smtClean="0"/>
          </a:p>
          <a:p>
            <a:pPr indent="-342900"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    </a:t>
            </a:r>
            <a:r>
              <a:rPr lang="en-US" altLang="en-US" sz="2000" dirty="0" err="1" smtClean="0"/>
              <a:t>closegraph</a:t>
            </a:r>
            <a:r>
              <a:rPr lang="en-US" altLang="en-US" sz="2000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45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Driver </a:t>
            </a:r>
            <a:r>
              <a:rPr lang="en-US" dirty="0" err="1" smtClean="0"/>
              <a:t>dan</a:t>
            </a:r>
            <a:r>
              <a:rPr lang="en-US" dirty="0" smtClean="0"/>
              <a:t> error </a:t>
            </a:r>
            <a:r>
              <a:rPr lang="en-US" dirty="0" err="1" smtClean="0"/>
              <a:t>grafis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1800" dirty="0" smtClean="0"/>
              <a:t>Driver  </a:t>
            </a:r>
            <a:r>
              <a:rPr lang="en-US" altLang="en-US" sz="1800" dirty="0" smtClean="0">
                <a:sym typeface="Wingdings" panose="05000000000000000000" pitchFamily="2" charset="2"/>
              </a:rPr>
              <a:t>  mode</a:t>
            </a:r>
            <a:endParaRPr lang="en-US" altLang="en-US" sz="1800" dirty="0" smtClean="0"/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/>
              <a:t>     1- CGA 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/>
              <a:t>     2- MCGA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/>
              <a:t>     3- EGA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/>
              <a:t>     9- VGA   </a:t>
            </a:r>
            <a:r>
              <a:rPr lang="en-US" altLang="en-US" sz="1800" dirty="0" smtClean="0">
                <a:sym typeface="Wingdings" panose="05000000000000000000" pitchFamily="2" charset="2"/>
              </a:rPr>
              <a:t> 0.vgaLo(640*200*16), 1.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vgaMed</a:t>
            </a:r>
            <a:r>
              <a:rPr lang="en-US" altLang="en-US" sz="1800" dirty="0" smtClean="0">
                <a:sym typeface="Wingdings" panose="05000000000000000000" pitchFamily="2" charset="2"/>
              </a:rPr>
              <a:t>(640*350*16),2.vgaHi(640*480*16)</a:t>
            </a:r>
          </a:p>
          <a:p>
            <a:pPr algn="just" eaLnBrk="1" hangingPunct="1"/>
            <a:r>
              <a:rPr lang="en-US" altLang="en-US" sz="1800" dirty="0" err="1" smtClean="0">
                <a:sym typeface="Wingdings" panose="05000000000000000000" pitchFamily="2" charset="2"/>
              </a:rPr>
              <a:t>Kode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kesalahan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grafis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0    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grOk</a:t>
            </a:r>
            <a:r>
              <a:rPr lang="en-US" altLang="en-US" sz="1800" dirty="0" smtClean="0">
                <a:sym typeface="Wingdings" panose="05000000000000000000" pitchFamily="2" charset="2"/>
              </a:rPr>
              <a:t>       //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tidak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ada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kesalahan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-1   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grNoInitGraph</a:t>
            </a:r>
            <a:r>
              <a:rPr lang="en-US" altLang="en-US" sz="1800" dirty="0" smtClean="0">
                <a:sym typeface="Wingdings" panose="05000000000000000000" pitchFamily="2" charset="2"/>
              </a:rPr>
              <a:t>    // mode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grafik</a:t>
            </a:r>
            <a:r>
              <a:rPr lang="en-US" altLang="en-US" sz="1800" dirty="0" smtClean="0">
                <a:sym typeface="Wingdings" panose="05000000000000000000" pitchFamily="2" charset="2"/>
              </a:rPr>
              <a:t> BGI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tidak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ditemukan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-2   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grNotDetected</a:t>
            </a:r>
            <a:r>
              <a:rPr lang="en-US" altLang="en-US" sz="1800" dirty="0" smtClean="0">
                <a:sym typeface="Wingdings" panose="05000000000000000000" pitchFamily="2" charset="2"/>
              </a:rPr>
              <a:t>    //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perangkat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grafis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tidak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ditemukan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-4   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grInvalidDriver</a:t>
            </a:r>
            <a:r>
              <a:rPr lang="en-US" altLang="en-US" sz="1800" dirty="0" smtClean="0">
                <a:sym typeface="Wingdings" panose="05000000000000000000" pitchFamily="2" charset="2"/>
              </a:rPr>
              <a:t>   // driver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penggerak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grafis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salah</a:t>
            </a:r>
            <a:endParaRPr lang="en-US" altLang="en-US" sz="1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79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Faktor merancang </a:t>
            </a:r>
            <a:r>
              <a:rPr lang="id-ID" sz="4000" dirty="0"/>
              <a:t>antarmuka berbasis grafis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b="1" dirty="0"/>
              <a:t>Unit </a:t>
            </a:r>
            <a:r>
              <a:rPr lang="id-ID" b="1" dirty="0" smtClean="0"/>
              <a:t>Graph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Semacam berkas </a:t>
            </a:r>
            <a:r>
              <a:rPr lang="id-ID" b="1" dirty="0"/>
              <a:t>overlay </a:t>
            </a:r>
            <a:r>
              <a:rPr lang="id-ID" dirty="0"/>
              <a:t>yang </a:t>
            </a:r>
            <a:r>
              <a:rPr lang="id-ID" dirty="0" smtClean="0"/>
              <a:t>dapat dipanggil </a:t>
            </a:r>
            <a:r>
              <a:rPr lang="id-ID" dirty="0"/>
              <a:t>oleh sembarang program yang lain sesuai keperluannya.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Dalam Turbo Pascal</a:t>
            </a:r>
            <a:r>
              <a:rPr lang="id-ID" dirty="0" smtClean="0"/>
              <a:t> </a:t>
            </a:r>
            <a:r>
              <a:rPr lang="id-ID" dirty="0"/>
              <a:t>dikenal </a:t>
            </a:r>
            <a:r>
              <a:rPr lang="id-ID" dirty="0" smtClean="0"/>
              <a:t>sejumlah </a:t>
            </a:r>
            <a:r>
              <a:rPr lang="id-ID" b="1" dirty="0"/>
              <a:t>unit standar, antara lain dos, crt, printer, graph3, graph</a:t>
            </a:r>
            <a:r>
              <a:rPr lang="id-ID" b="1" dirty="0" smtClean="0"/>
              <a:t>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Unit graph3</a:t>
            </a:r>
            <a:r>
              <a:rPr lang="id-ID" b="1" dirty="0"/>
              <a:t>, unit graph </a:t>
            </a:r>
            <a:r>
              <a:rPr lang="id-ID" dirty="0"/>
              <a:t>merupakan </a:t>
            </a:r>
            <a:r>
              <a:rPr lang="id-ID" b="1" dirty="0"/>
              <a:t>bagian</a:t>
            </a:r>
            <a:r>
              <a:rPr lang="id-ID" dirty="0"/>
              <a:t> </a:t>
            </a:r>
            <a:r>
              <a:rPr lang="id-ID" b="1" dirty="0"/>
              <a:t>utama dari </a:t>
            </a:r>
            <a:r>
              <a:rPr lang="id-ID" b="1" dirty="0" smtClean="0"/>
              <a:t>BGI</a:t>
            </a:r>
            <a:r>
              <a:rPr lang="id-ID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/>
              <a:t>Unit </a:t>
            </a:r>
            <a:r>
              <a:rPr lang="en-US" b="1" dirty="0" err="1"/>
              <a:t>dalam</a:t>
            </a:r>
            <a:r>
              <a:rPr lang="en-US" b="1" dirty="0"/>
              <a:t> Turbo Pascal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semacam</a:t>
            </a:r>
            <a:r>
              <a:rPr lang="en-US" b="1" dirty="0"/>
              <a:t> </a:t>
            </a:r>
            <a:r>
              <a:rPr lang="en-US" b="1" dirty="0" err="1"/>
              <a:t>berkas</a:t>
            </a:r>
            <a:r>
              <a:rPr lang="en-US" b="1" dirty="0"/>
              <a:t> overlay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/>
              <a:t>dipanggil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sembarang</a:t>
            </a:r>
            <a:r>
              <a:rPr lang="en-US" b="1" dirty="0"/>
              <a:t> program </a:t>
            </a:r>
            <a:r>
              <a:rPr lang="en-US" dirty="0"/>
              <a:t>lain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keperluannya</a:t>
            </a:r>
            <a:endParaRPr lang="id-ID" dirty="0"/>
          </a:p>
          <a:p>
            <a:r>
              <a:rPr lang="id-ID" b="1" dirty="0"/>
              <a:t>Penggerak </a:t>
            </a:r>
            <a:r>
              <a:rPr lang="id-ID" b="1" dirty="0" smtClean="0"/>
              <a:t>grafik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CGA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MCGA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Hercules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EGA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AT </a:t>
            </a:r>
            <a:r>
              <a:rPr lang="en-US" sz="2400" dirty="0" err="1"/>
              <a:t>dan</a:t>
            </a:r>
            <a:r>
              <a:rPr lang="en-US" sz="2400" dirty="0"/>
              <a:t> T 400 line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3270 pc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VGA </a:t>
            </a:r>
          </a:p>
          <a:p>
            <a:pPr marL="811213" indent="-319088">
              <a:lnSpc>
                <a:spcPct val="120000"/>
              </a:lnSpc>
              <a:spcBef>
                <a:spcPts val="0"/>
              </a:spcBef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dirty="0"/>
              <a:t>IBM 8514 </a:t>
            </a:r>
            <a:endParaRPr lang="id-ID" sz="24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90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000" dirty="0" smtClean="0"/>
              <a:t>Faktor Merancang Antarmuka Berbasis Grafis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spc="-1" dirty="0" err="1">
                <a:uFill>
                  <a:solidFill>
                    <a:srgbClr val="FFFFFF"/>
                  </a:solidFill>
                </a:uFill>
              </a:rPr>
              <a:t>Inisialisasi</a:t>
            </a:r>
            <a:r>
              <a:rPr lang="en-US" sz="3600" b="1" spc="-1" dirty="0">
                <a:uFill>
                  <a:solidFill>
                    <a:srgbClr val="FFFFFF"/>
                  </a:solidFill>
                </a:uFill>
              </a:rPr>
              <a:t> Mode </a:t>
            </a:r>
            <a:r>
              <a:rPr lang="en-US" sz="3600" b="1" spc="-1" dirty="0" err="1">
                <a:uFill>
                  <a:solidFill>
                    <a:srgbClr val="FFFFFF"/>
                  </a:solidFill>
                </a:uFill>
              </a:rPr>
              <a:t>Grafik</a:t>
            </a:r>
            <a:r>
              <a:rPr lang="en-US" sz="3600" b="1" spc="-1" dirty="0">
                <a:uFill>
                  <a:solidFill>
                    <a:srgbClr val="FFFFFF"/>
                  </a:solidFill>
                </a:uFill>
              </a:rPr>
              <a:t> </a:t>
            </a:r>
            <a:endParaRPr lang="id-ID" sz="3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erlin Sans FB Demi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 err="1"/>
              <a:t>Keadaan</a:t>
            </a:r>
            <a:r>
              <a:rPr lang="en-US" b="1" dirty="0"/>
              <a:t> normal Turbo Pascal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/>
              <a:t>mode </a:t>
            </a:r>
            <a:r>
              <a:rPr lang="en-US" b="1" dirty="0" err="1"/>
              <a:t>teks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dirty="0" err="1"/>
              <a:t>diinginkan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bekerja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mode </a:t>
            </a:r>
            <a:r>
              <a:rPr lang="en-US" b="1" dirty="0" err="1"/>
              <a:t>grafik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b="1" dirty="0" err="1"/>
              <a:t>inisialisasi</a:t>
            </a:r>
            <a:r>
              <a:rPr lang="en-US" b="1" dirty="0"/>
              <a:t>,</a:t>
            </a:r>
            <a:r>
              <a:rPr lang="en-US" dirty="0"/>
              <a:t> yang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b="1" dirty="0" err="1">
                <a:solidFill>
                  <a:srgbClr val="FF0000"/>
                </a:solidFill>
              </a:rPr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mendeteksi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mencocokkan</a:t>
            </a:r>
            <a:r>
              <a:rPr lang="en-US" b="1" dirty="0"/>
              <a:t> </a:t>
            </a:r>
            <a:r>
              <a:rPr lang="en-US" b="1" dirty="0" err="1"/>
              <a:t>penggerak</a:t>
            </a:r>
            <a:r>
              <a:rPr lang="en-US" b="1" dirty="0"/>
              <a:t>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resolusi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pPr algn="just"/>
            <a:r>
              <a:rPr lang="id-ID" sz="3600" b="1" dirty="0"/>
              <a:t>Mengakhiri Mode Grafik</a:t>
            </a:r>
            <a:endParaRPr lang="id-ID" sz="3600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Prosedur</a:t>
            </a:r>
            <a:r>
              <a:rPr lang="en-US" b="1" dirty="0"/>
              <a:t> Close Graph </a:t>
            </a:r>
            <a:r>
              <a:rPr lang="en-US" b="1" dirty="0" err="1"/>
              <a:t>dieksekusi</a:t>
            </a:r>
            <a:r>
              <a:rPr lang="en-US" b="1" dirty="0"/>
              <a:t>, Turbo Pascal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b="1" dirty="0" err="1"/>
              <a:t>tampilan</a:t>
            </a:r>
            <a:r>
              <a:rPr lang="en-US" dirty="0"/>
              <a:t> </a:t>
            </a:r>
            <a:r>
              <a:rPr lang="en-US" b="1" dirty="0" err="1"/>
              <a:t>ke</a:t>
            </a:r>
            <a:r>
              <a:rPr lang="en-US" b="1" dirty="0"/>
              <a:t> mode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b="1" dirty="0"/>
              <a:t>mode </a:t>
            </a:r>
            <a:r>
              <a:rPr lang="en-US" b="1" dirty="0" err="1"/>
              <a:t>grafik</a:t>
            </a:r>
            <a:r>
              <a:rPr lang="en-US" b="1" dirty="0"/>
              <a:t> </a:t>
            </a:r>
            <a:r>
              <a:rPr lang="en-US" b="1" dirty="0" err="1"/>
              <a:t>dioperasikan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membebaskan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b="1" dirty="0" err="1"/>
              <a:t>pengingat</a:t>
            </a:r>
            <a:r>
              <a:rPr lang="en-US" dirty="0"/>
              <a:t> yang </a:t>
            </a:r>
            <a:r>
              <a:rPr lang="en-US" b="1" dirty="0" err="1"/>
              <a:t>disebut</a:t>
            </a:r>
            <a:r>
              <a:rPr lang="en-US" b="1" dirty="0"/>
              <a:t> heap</a:t>
            </a:r>
            <a:r>
              <a:rPr lang="en-US" dirty="0"/>
              <a:t>,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b="1" dirty="0" err="1"/>
              <a:t>dialoasikan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/>
              <a:t>graphics scan buffer. </a:t>
            </a:r>
          </a:p>
        </p:txBody>
      </p:sp>
    </p:spTree>
    <p:extLst>
      <p:ext uri="{BB962C8B-B14F-4D97-AF65-F5344CB8AC3E}">
        <p14:creationId xmlns:p14="http://schemas.microsoft.com/office/powerpoint/2010/main" val="37578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Faktor merancang antarmuka berbasis grafis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300" b="1" spc="-1" dirty="0" err="1">
                <a:uFill>
                  <a:solidFill>
                    <a:srgbClr val="FFFFFF"/>
                  </a:solidFill>
                </a:uFill>
              </a:rPr>
              <a:t>Pengaturan</a:t>
            </a:r>
            <a:r>
              <a:rPr lang="en-US" sz="33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300" b="1" spc="-1" dirty="0" err="1">
                <a:uFill>
                  <a:solidFill>
                    <a:srgbClr val="FFFFFF"/>
                  </a:solidFill>
                </a:uFill>
              </a:rPr>
              <a:t>Warna</a:t>
            </a:r>
            <a:r>
              <a:rPr lang="en-US" sz="33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300" b="1" spc="-1" dirty="0" err="1">
                <a:uFill>
                  <a:solidFill>
                    <a:srgbClr val="FFFFFF"/>
                  </a:solidFill>
                </a:uFill>
              </a:rPr>
              <a:t>Gambar</a:t>
            </a:r>
            <a:endParaRPr lang="id-ID" sz="3300" b="1" spc="-1" dirty="0">
              <a:uFill>
                <a:solidFill>
                  <a:srgbClr val="FFFFFF"/>
                </a:solidFill>
              </a:uFill>
            </a:endParaRPr>
          </a:p>
          <a:p>
            <a:pPr marL="691008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 err="1"/>
              <a:t>Mengatur</a:t>
            </a:r>
            <a:r>
              <a:rPr lang="en-US" sz="2200" b="1" dirty="0"/>
              <a:t> </a:t>
            </a:r>
            <a:r>
              <a:rPr lang="en-US" sz="2200" b="1" dirty="0" err="1"/>
              <a:t>warna</a:t>
            </a:r>
            <a:r>
              <a:rPr lang="en-US" sz="2200" b="1" dirty="0"/>
              <a:t> </a:t>
            </a:r>
            <a:r>
              <a:rPr lang="en-US" sz="2200" b="1" dirty="0" err="1"/>
              <a:t>latar</a:t>
            </a:r>
            <a:r>
              <a:rPr lang="en-US" sz="2200" b="1" dirty="0"/>
              <a:t> </a:t>
            </a:r>
            <a:r>
              <a:rPr lang="en-US" sz="2200" b="1" dirty="0" err="1"/>
              <a:t>depan</a:t>
            </a:r>
            <a:endParaRPr lang="en-US" sz="2200" b="1" dirty="0"/>
          </a:p>
          <a:p>
            <a:pPr marL="691008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 err="1"/>
              <a:t>Mengatur</a:t>
            </a:r>
            <a:r>
              <a:rPr lang="en-US" sz="2200" b="1" dirty="0"/>
              <a:t> </a:t>
            </a:r>
            <a:r>
              <a:rPr lang="en-US" sz="2200" b="1" dirty="0" err="1"/>
              <a:t>warna</a:t>
            </a:r>
            <a:r>
              <a:rPr lang="en-US" sz="2200" b="1" dirty="0"/>
              <a:t> </a:t>
            </a:r>
            <a:r>
              <a:rPr lang="en-US" sz="2200" b="1" dirty="0" err="1"/>
              <a:t>latar</a:t>
            </a:r>
            <a:r>
              <a:rPr lang="en-US" sz="2200" b="1" dirty="0"/>
              <a:t> </a:t>
            </a:r>
            <a:r>
              <a:rPr lang="en-US" sz="2200" b="1" dirty="0" err="1"/>
              <a:t>belakang</a:t>
            </a:r>
            <a:r>
              <a:rPr lang="en-US" sz="2200" dirty="0"/>
              <a:t>.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b="1" dirty="0" err="1"/>
              <a:t>prinsipnya</a:t>
            </a:r>
            <a:r>
              <a:rPr lang="en-US" sz="2200" dirty="0"/>
              <a:t> </a:t>
            </a:r>
            <a:r>
              <a:rPr lang="en-US" sz="2200" b="1" dirty="0" err="1" smtClean="0"/>
              <a:t>sama</a:t>
            </a:r>
            <a:r>
              <a:rPr lang="id-ID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b="1" dirty="0" err="1"/>
              <a:t>pengaturan</a:t>
            </a:r>
            <a:r>
              <a:rPr lang="en-US" sz="2200" b="1" dirty="0"/>
              <a:t> </a:t>
            </a:r>
            <a:r>
              <a:rPr lang="en-US" sz="2200" b="1" dirty="0" err="1"/>
              <a:t>warna</a:t>
            </a:r>
            <a:r>
              <a:rPr lang="en-US" sz="2200" b="1" dirty="0"/>
              <a:t> </a:t>
            </a:r>
            <a:r>
              <a:rPr lang="en-US" sz="2200" b="1" dirty="0" err="1"/>
              <a:t>latar</a:t>
            </a:r>
            <a:r>
              <a:rPr lang="en-US" sz="2200" b="1" dirty="0"/>
              <a:t> </a:t>
            </a:r>
            <a:r>
              <a:rPr lang="en-US" sz="2200" b="1" dirty="0" err="1"/>
              <a:t>depan</a:t>
            </a:r>
            <a:r>
              <a:rPr lang="en-US" sz="2200" dirty="0"/>
              <a:t>.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b="1" dirty="0"/>
              <a:t>normal</a:t>
            </a:r>
            <a:r>
              <a:rPr lang="en-US" sz="2200" dirty="0"/>
              <a:t> </a:t>
            </a:r>
            <a:r>
              <a:rPr lang="en-US" sz="2200" b="1" dirty="0" err="1" smtClean="0"/>
              <a:t>warna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latar</a:t>
            </a:r>
            <a:r>
              <a:rPr lang="id-ID" sz="2200" b="1" dirty="0" smtClean="0"/>
              <a:t> </a:t>
            </a:r>
            <a:r>
              <a:rPr lang="en-US" sz="2200" b="1" dirty="0" err="1" smtClean="0"/>
              <a:t>belakang</a:t>
            </a:r>
            <a:r>
              <a:rPr lang="en-US" sz="2200" b="1" dirty="0" smtClean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</a:t>
            </a:r>
            <a:r>
              <a:rPr lang="en-US" sz="2200" b="1" dirty="0" err="1"/>
              <a:t>hitam</a:t>
            </a:r>
            <a:r>
              <a:rPr lang="en-US" sz="2200" b="1" dirty="0"/>
              <a:t>. </a:t>
            </a:r>
          </a:p>
          <a:p>
            <a:pPr marL="691008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 err="1"/>
              <a:t>Warna</a:t>
            </a:r>
            <a:r>
              <a:rPr lang="en-US" sz="2200" b="1" dirty="0"/>
              <a:t> </a:t>
            </a:r>
            <a:r>
              <a:rPr lang="en-US" sz="2200" b="1" dirty="0" err="1"/>
              <a:t>aktif</a:t>
            </a:r>
            <a:r>
              <a:rPr lang="en-US" sz="2200" b="1" dirty="0"/>
              <a:t> </a:t>
            </a:r>
          </a:p>
          <a:p>
            <a:pPr marL="691008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 err="1"/>
              <a:t>Maksimum</a:t>
            </a:r>
            <a:r>
              <a:rPr lang="en-US" sz="2200" b="1" dirty="0"/>
              <a:t> </a:t>
            </a:r>
            <a:r>
              <a:rPr lang="en-US" sz="2200" b="1" dirty="0" err="1"/>
              <a:t>warna</a:t>
            </a:r>
            <a:endParaRPr lang="id-ID" sz="2200" b="1" dirty="0"/>
          </a:p>
          <a:p>
            <a:r>
              <a:rPr lang="en-US" sz="3300" b="1" spc="-1" dirty="0" err="1">
                <a:uFill>
                  <a:solidFill>
                    <a:srgbClr val="FFFFFF"/>
                  </a:solidFill>
                </a:uFill>
              </a:rPr>
              <a:t>Kursor</a:t>
            </a:r>
            <a:r>
              <a:rPr lang="en-US" sz="33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300" b="1" spc="-1" dirty="0" err="1">
                <a:uFill>
                  <a:solidFill>
                    <a:srgbClr val="FFFFFF"/>
                  </a:solidFill>
                </a:uFill>
              </a:rPr>
              <a:t>Grafis</a:t>
            </a:r>
            <a:endParaRPr lang="id-ID" sz="3300" b="1" spc="-1" dirty="0">
              <a:uFill>
                <a:solidFill>
                  <a:srgbClr val="FFFFFF"/>
                </a:solidFill>
              </a:uFill>
            </a:endParaRPr>
          </a:p>
          <a:p>
            <a:pPr marL="804863" lvl="1" indent="-2667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id-ID" sz="2000" b="1" dirty="0"/>
              <a:t>menggambar</a:t>
            </a:r>
            <a:r>
              <a:rPr lang="id-ID" sz="2000" dirty="0"/>
              <a:t> suatu </a:t>
            </a:r>
            <a:r>
              <a:rPr lang="id-ID" sz="2000" b="1" dirty="0"/>
              <a:t>objek grafik </a:t>
            </a:r>
            <a:r>
              <a:rPr lang="id-ID" sz="2000" dirty="0"/>
              <a:t>pada lokasi yang tertentu dibutuhkan suatu </a:t>
            </a:r>
            <a:r>
              <a:rPr lang="id-ID" sz="2000" b="1" dirty="0"/>
              <a:t>titik acuan. </a:t>
            </a:r>
            <a:endParaRPr lang="id-ID" sz="2000" b="1" dirty="0" smtClean="0"/>
          </a:p>
          <a:p>
            <a:pPr marL="804863" lvl="1" indent="-2667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id-ID" sz="2000" b="1" dirty="0"/>
              <a:t>Titik acuan </a:t>
            </a:r>
            <a:r>
              <a:rPr lang="id-ID" sz="2000" dirty="0"/>
              <a:t>ini digunakan sebagai </a:t>
            </a:r>
            <a:r>
              <a:rPr lang="id-ID" sz="2000" b="1" dirty="0"/>
              <a:t>patokan</a:t>
            </a:r>
            <a:r>
              <a:rPr lang="id-ID" sz="2000" dirty="0"/>
              <a:t> yang dijadikan </a:t>
            </a:r>
            <a:r>
              <a:rPr lang="id-ID" sz="2000" b="1" dirty="0"/>
              <a:t>titik awal </a:t>
            </a:r>
            <a:r>
              <a:rPr lang="id-ID" sz="2000" dirty="0"/>
              <a:t>penggambaran/ pembuatan objek grafik</a:t>
            </a:r>
            <a:endParaRPr lang="id-ID" sz="1900" dirty="0" smtClean="0"/>
          </a:p>
          <a:p>
            <a:pPr marL="804863" lvl="1" indent="-2667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1900" b="1" dirty="0" err="1" smtClean="0"/>
              <a:t>Memindah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cp</a:t>
            </a:r>
            <a:r>
              <a:rPr lang="id-ID" sz="1900" b="1" dirty="0" smtClean="0"/>
              <a:t> </a:t>
            </a:r>
            <a:r>
              <a:rPr lang="id-ID" sz="1900" dirty="0" smtClean="0"/>
              <a:t>(</a:t>
            </a:r>
            <a:r>
              <a:rPr lang="id-ID" sz="2000" dirty="0"/>
              <a:t>current </a:t>
            </a:r>
            <a:r>
              <a:rPr lang="id-ID" sz="2000" dirty="0" smtClean="0"/>
              <a:t>pointer)</a:t>
            </a:r>
            <a:r>
              <a:rPr lang="en-US" sz="1900" dirty="0" smtClean="0"/>
              <a:t> </a:t>
            </a:r>
            <a:r>
              <a:rPr lang="en-US" sz="1900" dirty="0" err="1"/>
              <a:t>secara</a:t>
            </a:r>
            <a:r>
              <a:rPr lang="en-US" sz="1900" dirty="0"/>
              <a:t> </a:t>
            </a:r>
            <a:r>
              <a:rPr lang="en-US" sz="1900" b="1" dirty="0" err="1"/>
              <a:t>absolut</a:t>
            </a:r>
            <a:r>
              <a:rPr lang="en-US" sz="1900" dirty="0"/>
              <a:t> </a:t>
            </a:r>
            <a:r>
              <a:rPr lang="id-ID" sz="1900" dirty="0" smtClean="0"/>
              <a:t> dan </a:t>
            </a:r>
            <a:r>
              <a:rPr lang="en-US" sz="1900" b="1" dirty="0" err="1" smtClean="0"/>
              <a:t>secara</a:t>
            </a:r>
            <a:r>
              <a:rPr lang="en-US" sz="1900" b="1" dirty="0" smtClean="0"/>
              <a:t> </a:t>
            </a:r>
            <a:r>
              <a:rPr lang="en-US" sz="1900" b="1" dirty="0" err="1"/>
              <a:t>relatif</a:t>
            </a:r>
            <a:r>
              <a:rPr lang="en-US" sz="1900" b="1" dirty="0"/>
              <a:t> </a:t>
            </a:r>
          </a:p>
          <a:p>
            <a:pPr marL="804863" lvl="1" indent="-2667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id-ID" sz="2000" b="1" dirty="0"/>
              <a:t>Pemindahan</a:t>
            </a:r>
            <a:r>
              <a:rPr lang="id-ID" sz="2000" dirty="0"/>
              <a:t> secara </a:t>
            </a:r>
            <a:r>
              <a:rPr lang="id-ID" sz="2000" b="1" dirty="0"/>
              <a:t>absolut</a:t>
            </a:r>
            <a:r>
              <a:rPr lang="id-ID" sz="2000" dirty="0"/>
              <a:t> dilakukan </a:t>
            </a:r>
            <a:r>
              <a:rPr lang="id-ID" sz="2000" b="1" dirty="0"/>
              <a:t>dengan langsung memberikan nilai koordinat untuk posisi CP </a:t>
            </a:r>
            <a:r>
              <a:rPr lang="id-ID" sz="2000" dirty="0"/>
              <a:t>yang baru tanpa terpengaruh oleh posisi CP sebelumnya.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474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Faktor merancang antarmuka berbasis grafis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spc="-1" dirty="0" err="1" smtClean="0">
                <a:uFill>
                  <a:solidFill>
                    <a:srgbClr val="FFFFFF"/>
                  </a:solidFill>
                </a:uFill>
              </a:rPr>
              <a:t>Menggambar</a:t>
            </a:r>
            <a:r>
              <a:rPr lang="en-US" sz="3400" b="1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400" b="1" spc="-1" dirty="0" err="1">
                <a:uFill>
                  <a:solidFill>
                    <a:srgbClr val="FFFFFF"/>
                  </a:solidFill>
                </a:uFill>
              </a:rPr>
              <a:t>Titik</a:t>
            </a:r>
            <a:r>
              <a:rPr lang="en-US" sz="3400" b="1" spc="-1" dirty="0"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Mode </a:t>
            </a:r>
            <a:r>
              <a:rPr lang="id-ID" b="1" dirty="0"/>
              <a:t>grafik </a:t>
            </a:r>
            <a:r>
              <a:rPr lang="id-ID" dirty="0"/>
              <a:t>yang memanfaatkan </a:t>
            </a:r>
            <a:r>
              <a:rPr lang="id-ID" b="1" dirty="0"/>
              <a:t>fasilitas BGI </a:t>
            </a:r>
            <a:r>
              <a:rPr lang="id-ID" dirty="0"/>
              <a:t>di dalam Turbo Pascal</a:t>
            </a:r>
            <a:r>
              <a:rPr lang="id-ID" dirty="0" smtClean="0"/>
              <a:t>,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Titik</a:t>
            </a:r>
            <a:r>
              <a:rPr lang="id-ID" dirty="0" smtClean="0"/>
              <a:t> </a:t>
            </a:r>
            <a:r>
              <a:rPr lang="id-ID" dirty="0"/>
              <a:t>merupakan </a:t>
            </a:r>
            <a:r>
              <a:rPr lang="id-ID" b="1" dirty="0"/>
              <a:t>elemen terkecil </a:t>
            </a:r>
            <a:r>
              <a:rPr lang="id-ID" dirty="0"/>
              <a:t>dari suatu </a:t>
            </a:r>
            <a:r>
              <a:rPr lang="id-ID" b="1" dirty="0"/>
              <a:t>objek grafik</a:t>
            </a:r>
            <a:r>
              <a:rPr lang="id-ID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Suatu </a:t>
            </a:r>
            <a:r>
              <a:rPr lang="id-ID" b="1" dirty="0"/>
              <a:t>layar penampil </a:t>
            </a:r>
            <a:r>
              <a:rPr lang="id-ID" dirty="0"/>
              <a:t>dapat </a:t>
            </a:r>
            <a:r>
              <a:rPr lang="id-ID" b="1" dirty="0"/>
              <a:t>membangkitkan suatu titik </a:t>
            </a:r>
            <a:r>
              <a:rPr lang="id-ID" dirty="0"/>
              <a:t>yang disebut sebagai </a:t>
            </a:r>
            <a:r>
              <a:rPr lang="id-ID" b="1" dirty="0"/>
              <a:t>piksel. 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Titik</a:t>
            </a:r>
            <a:r>
              <a:rPr lang="id-ID" dirty="0" smtClean="0"/>
              <a:t> </a:t>
            </a:r>
            <a:r>
              <a:rPr lang="id-ID" dirty="0"/>
              <a:t>dalam </a:t>
            </a:r>
            <a:r>
              <a:rPr lang="id-ID" b="1" dirty="0"/>
              <a:t>pemrograman grafik </a:t>
            </a:r>
            <a:r>
              <a:rPr lang="id-ID" dirty="0"/>
              <a:t>dengan Turbo Pascal dibangkitkan berdasarkan </a:t>
            </a:r>
            <a:r>
              <a:rPr lang="id-ID" b="1" dirty="0"/>
              <a:t>data digital </a:t>
            </a:r>
            <a:r>
              <a:rPr lang="id-ID" dirty="0"/>
              <a:t>yang terdapat dalam </a:t>
            </a:r>
            <a:r>
              <a:rPr lang="id-ID" b="1" dirty="0"/>
              <a:t>pengingat digital. 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Nilai </a:t>
            </a:r>
            <a:r>
              <a:rPr lang="id-ID" b="1" dirty="0"/>
              <a:t>0 berarti piksel </a:t>
            </a:r>
            <a:r>
              <a:rPr lang="id-ID" dirty="0"/>
              <a:t>dalam keadaan </a:t>
            </a:r>
            <a:r>
              <a:rPr lang="id-ID" b="1" dirty="0"/>
              <a:t>mati</a:t>
            </a:r>
            <a:r>
              <a:rPr lang="id-ID" dirty="0"/>
              <a:t>, dan nilai </a:t>
            </a:r>
            <a:r>
              <a:rPr lang="id-ID" b="1" dirty="0"/>
              <a:t>1 </a:t>
            </a:r>
            <a:r>
              <a:rPr lang="id-ID" dirty="0"/>
              <a:t>menunjukkan bahwa </a:t>
            </a:r>
            <a:r>
              <a:rPr lang="id-ID" b="1" dirty="0"/>
              <a:t>piksel</a:t>
            </a:r>
            <a:r>
              <a:rPr lang="id-ID" dirty="0"/>
              <a:t> dalam keadaan </a:t>
            </a:r>
            <a:r>
              <a:rPr lang="id-ID" b="1" dirty="0"/>
              <a:t>hidup</a:t>
            </a:r>
            <a:r>
              <a:rPr lang="id-ID" dirty="0"/>
              <a:t> (Insap Santosa, 22).</a:t>
            </a:r>
          </a:p>
        </p:txBody>
      </p:sp>
    </p:spTree>
    <p:extLst>
      <p:ext uri="{BB962C8B-B14F-4D97-AF65-F5344CB8AC3E}">
        <p14:creationId xmlns:p14="http://schemas.microsoft.com/office/powerpoint/2010/main" val="7488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Faktor merancang antarmuka berbasis grafis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Menggambar</a:t>
            </a:r>
            <a:r>
              <a:rPr lang="en-US" sz="39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Garis</a:t>
            </a:r>
            <a:endParaRPr lang="id-ID" sz="3900" b="1" spc="-1" dirty="0">
              <a:uFill>
                <a:solidFill>
                  <a:srgbClr val="FFFFFF"/>
                </a:solidFill>
              </a:uFill>
            </a:endParaRPr>
          </a:p>
          <a:p>
            <a:pPr marL="804863" lvl="1" indent="-360363" algn="just">
              <a:lnSpc>
                <a:spcPct val="120000"/>
              </a:lnSpc>
              <a:buSzPct val="80000"/>
              <a:buFont typeface="Wingdings" panose="05000000000000000000" pitchFamily="2" charset="2"/>
              <a:buChar char="§"/>
            </a:pPr>
            <a:r>
              <a:rPr lang="id-ID" sz="2000" dirty="0"/>
              <a:t>Suatu </a:t>
            </a:r>
            <a:r>
              <a:rPr lang="id-ID" sz="2000" b="1" dirty="0"/>
              <a:t>garis</a:t>
            </a:r>
            <a:r>
              <a:rPr lang="id-ID" sz="2000" dirty="0"/>
              <a:t> pada </a:t>
            </a:r>
            <a:r>
              <a:rPr lang="id-ID" sz="2000" b="1" dirty="0"/>
              <a:t>dasarnya</a:t>
            </a:r>
            <a:r>
              <a:rPr lang="id-ID" sz="2000" dirty="0"/>
              <a:t> tersusun dari </a:t>
            </a:r>
            <a:r>
              <a:rPr lang="id-ID" sz="2000" b="1" dirty="0"/>
              <a:t>kumpulan titik </a:t>
            </a:r>
            <a:r>
              <a:rPr lang="id-ID" sz="2000" dirty="0"/>
              <a:t>dengan </a:t>
            </a:r>
            <a:r>
              <a:rPr lang="id-ID" sz="2000" b="1" dirty="0"/>
              <a:t>jarak</a:t>
            </a:r>
            <a:r>
              <a:rPr lang="id-ID" sz="2000" dirty="0"/>
              <a:t> yang </a:t>
            </a:r>
            <a:r>
              <a:rPr lang="id-ID" sz="2000" b="1" dirty="0"/>
              <a:t>sangat dekat </a:t>
            </a:r>
            <a:r>
              <a:rPr lang="id-ID" sz="2000" dirty="0"/>
              <a:t>sehingga </a:t>
            </a:r>
            <a:r>
              <a:rPr lang="id-ID" sz="2000" b="1" dirty="0"/>
              <a:t>seolah-olah</a:t>
            </a:r>
            <a:r>
              <a:rPr lang="id-ID" sz="2000" dirty="0"/>
              <a:t> bukan tersusun dari </a:t>
            </a:r>
            <a:r>
              <a:rPr lang="id-ID" sz="2000" b="1" dirty="0"/>
              <a:t>kumpulan titik</a:t>
            </a:r>
            <a:r>
              <a:rPr lang="id-ID" sz="2000" dirty="0"/>
              <a:t>. </a:t>
            </a:r>
            <a:endParaRPr lang="id-ID" sz="2200" b="1" dirty="0" smtClean="0"/>
          </a:p>
          <a:p>
            <a:pPr marL="804863" lvl="1" indent="-360363" algn="just">
              <a:lnSpc>
                <a:spcPct val="12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Produser</a:t>
            </a:r>
            <a:r>
              <a:rPr lang="en-US" sz="2200" b="1" dirty="0" smtClean="0"/>
              <a:t> </a:t>
            </a:r>
            <a:r>
              <a:rPr lang="en-US" sz="2200" b="1" dirty="0"/>
              <a:t>line</a:t>
            </a:r>
            <a:r>
              <a:rPr lang="en-US" sz="2200" dirty="0"/>
              <a:t>. </a:t>
            </a:r>
            <a:r>
              <a:rPr lang="en-US" sz="2200" b="1" dirty="0" err="1"/>
              <a:t>Produser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b="1" dirty="0" err="1"/>
              <a:t>menggambar</a:t>
            </a:r>
            <a:r>
              <a:rPr lang="en-US" sz="2200" b="1" dirty="0"/>
              <a:t> </a:t>
            </a:r>
            <a:r>
              <a:rPr lang="en-US" sz="2200" b="1" dirty="0" err="1"/>
              <a:t>garis</a:t>
            </a:r>
            <a:r>
              <a:rPr lang="en-US" sz="2200" b="1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b="1" dirty="0" err="1"/>
              <a:t>titik</a:t>
            </a:r>
            <a:r>
              <a:rPr lang="en-US" sz="2200" b="1" dirty="0"/>
              <a:t> </a:t>
            </a:r>
            <a:r>
              <a:rPr lang="en-US" sz="2200" b="1" dirty="0" err="1"/>
              <a:t>ujung</a:t>
            </a:r>
            <a:r>
              <a:rPr lang="en-US" sz="2200" b="1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b="1" dirty="0" err="1"/>
              <a:t>titik</a:t>
            </a:r>
            <a:r>
              <a:rPr lang="en-US" sz="2200" b="1" dirty="0"/>
              <a:t> </a:t>
            </a:r>
            <a:r>
              <a:rPr lang="en-US" sz="2200" b="1" dirty="0" err="1"/>
              <a:t>pangkal</a:t>
            </a:r>
            <a:r>
              <a:rPr lang="en-US" sz="2200" b="1" dirty="0"/>
              <a:t> </a:t>
            </a:r>
            <a:r>
              <a:rPr lang="en-US" sz="2200" dirty="0"/>
              <a:t>yang </a:t>
            </a:r>
            <a:r>
              <a:rPr lang="en-US" sz="2200" b="1" dirty="0" err="1"/>
              <a:t>koordinatnya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r>
              <a:rPr lang="en-US" sz="2200" dirty="0"/>
              <a:t>. </a:t>
            </a:r>
          </a:p>
          <a:p>
            <a:pPr marL="804863" lvl="1" indent="-360363" algn="just">
              <a:lnSpc>
                <a:spcPct val="12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200" b="1" dirty="0" err="1"/>
              <a:t>Produser</a:t>
            </a:r>
            <a:r>
              <a:rPr lang="en-US" sz="2200" b="1" dirty="0"/>
              <a:t> </a:t>
            </a:r>
            <a:r>
              <a:rPr lang="en-US" sz="2200" b="1" dirty="0" smtClean="0"/>
              <a:t>line</a:t>
            </a:r>
            <a:r>
              <a:rPr lang="id-ID" sz="2200" b="1" dirty="0" smtClean="0"/>
              <a:t> </a:t>
            </a:r>
            <a:r>
              <a:rPr lang="en-US" sz="2200" b="1" dirty="0" smtClean="0"/>
              <a:t>to</a:t>
            </a:r>
            <a:r>
              <a:rPr lang="en-US" sz="2200" dirty="0"/>
              <a:t>. </a:t>
            </a:r>
            <a:r>
              <a:rPr lang="id-ID" sz="2000" dirty="0"/>
              <a:t>peranan kursor grafis sangat penting karena posisi CP berguna sebagai titik awal penggambaran. </a:t>
            </a:r>
            <a:r>
              <a:rPr lang="en-US" sz="2200" dirty="0" smtClean="0"/>
              <a:t> </a:t>
            </a:r>
            <a:endParaRPr lang="en-US" sz="2200" dirty="0"/>
          </a:p>
          <a:p>
            <a:pPr marL="804863" lvl="1" indent="-360363" algn="just">
              <a:lnSpc>
                <a:spcPct val="12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200" b="1" dirty="0" err="1"/>
              <a:t>Lineral</a:t>
            </a:r>
            <a:r>
              <a:rPr lang="en-US" sz="2200" b="1" dirty="0"/>
              <a:t>.</a:t>
            </a:r>
            <a:r>
              <a:rPr lang="en-US" sz="2200" dirty="0"/>
              <a:t> </a:t>
            </a:r>
            <a:r>
              <a:rPr lang="en-US" sz="2200" dirty="0" err="1"/>
              <a:t>Mempunyai</a:t>
            </a:r>
            <a:r>
              <a:rPr lang="en-US" sz="2200" dirty="0"/>
              <a:t> </a:t>
            </a:r>
            <a:r>
              <a:rPr lang="en-US" sz="2200" dirty="0" err="1"/>
              <a:t>kegunaan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menggambar</a:t>
            </a:r>
            <a:r>
              <a:rPr lang="en-US" sz="2200" dirty="0"/>
              <a:t> </a:t>
            </a:r>
            <a:r>
              <a:rPr lang="en-US" sz="2200" dirty="0" err="1"/>
              <a:t>garis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posisi</a:t>
            </a:r>
            <a:r>
              <a:rPr lang="en-US" sz="2200" dirty="0"/>
              <a:t> </a:t>
            </a:r>
            <a:r>
              <a:rPr lang="en-US" sz="2200" dirty="0" err="1"/>
              <a:t>cp</a:t>
            </a:r>
            <a:r>
              <a:rPr lang="en-US" sz="2200" dirty="0"/>
              <a:t> </a:t>
            </a:r>
            <a:r>
              <a:rPr lang="en-US" sz="2200" dirty="0" err="1"/>
              <a:t>ketitik</a:t>
            </a:r>
            <a:r>
              <a:rPr lang="en-US" sz="2200" dirty="0"/>
              <a:t> lain yang </a:t>
            </a:r>
            <a:r>
              <a:rPr lang="en-US" sz="2200" dirty="0" err="1"/>
              <a:t>koordinatnya</a:t>
            </a:r>
            <a:r>
              <a:rPr lang="en-US" sz="2200" dirty="0"/>
              <a:t> </a:t>
            </a:r>
            <a:r>
              <a:rPr lang="en-US" sz="2200" dirty="0" err="1"/>
              <a:t>ditentukan</a:t>
            </a:r>
            <a:r>
              <a:rPr lang="en-US" sz="2200" dirty="0"/>
              <a:t>. </a:t>
            </a:r>
          </a:p>
          <a:p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Menggambar</a:t>
            </a:r>
            <a:r>
              <a:rPr lang="en-US" sz="39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Kotak</a:t>
            </a:r>
            <a:endParaRPr lang="id-ID" sz="3900" b="1" spc="-1" dirty="0">
              <a:uFill>
                <a:solidFill>
                  <a:srgbClr val="FFFFFF"/>
                </a:solidFill>
              </a:u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b="1" dirty="0" err="1"/>
              <a:t>Bentuk</a:t>
            </a:r>
            <a:r>
              <a:rPr lang="en-US" sz="1800" b="1" dirty="0"/>
              <a:t> </a:t>
            </a:r>
            <a:r>
              <a:rPr lang="en-US" sz="1800" b="1" dirty="0" err="1"/>
              <a:t>kotak</a:t>
            </a:r>
            <a:r>
              <a:rPr lang="en-US" sz="1800" b="1" dirty="0"/>
              <a:t> </a:t>
            </a:r>
            <a:r>
              <a:rPr lang="en-US" sz="1800" b="1" dirty="0" err="1"/>
              <a:t>atau</a:t>
            </a:r>
            <a:r>
              <a:rPr lang="en-US" sz="1800" b="1" dirty="0"/>
              <a:t> 4 </a:t>
            </a:r>
            <a:r>
              <a:rPr lang="en-US" sz="1800" b="1" dirty="0" err="1"/>
              <a:t>persegi</a:t>
            </a:r>
            <a:r>
              <a:rPr lang="en-US" sz="1800" b="1" dirty="0"/>
              <a:t> </a:t>
            </a:r>
            <a:r>
              <a:rPr lang="en-US" sz="1800" b="1" dirty="0" err="1"/>
              <a:t>panjang</a:t>
            </a:r>
            <a:r>
              <a:rPr lang="en-US" sz="1800" dirty="0"/>
              <a:t>,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b="1" dirty="0" err="1"/>
              <a:t>bentuk</a:t>
            </a:r>
            <a:r>
              <a:rPr lang="en-US" sz="1800" b="1" dirty="0"/>
              <a:t> </a:t>
            </a:r>
            <a:r>
              <a:rPr lang="en-US" sz="1800" b="1" dirty="0" err="1"/>
              <a:t>geometri</a:t>
            </a:r>
            <a:r>
              <a:rPr lang="en-US" sz="1800" b="1" dirty="0"/>
              <a:t> </a:t>
            </a:r>
            <a:r>
              <a:rPr lang="en-US" sz="1800" dirty="0"/>
              <a:t>yang </a:t>
            </a:r>
            <a:r>
              <a:rPr lang="en-US" sz="1800" b="1" dirty="0" err="1"/>
              <a:t>sederhana</a:t>
            </a:r>
            <a:r>
              <a:rPr lang="en-US" sz="1800" dirty="0"/>
              <a:t>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b="1" dirty="0" err="1"/>
              <a:t>rsusun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b="1" dirty="0"/>
              <a:t>2 </a:t>
            </a:r>
            <a:r>
              <a:rPr lang="en-US" sz="1800" b="1" dirty="0" err="1"/>
              <a:t>pasang</a:t>
            </a:r>
            <a:r>
              <a:rPr lang="en-US" sz="1800" b="1" dirty="0"/>
              <a:t> </a:t>
            </a:r>
            <a:r>
              <a:rPr lang="en-US" sz="1800" b="1" dirty="0" err="1"/>
              <a:t>garis</a:t>
            </a:r>
            <a:r>
              <a:rPr lang="en-US" sz="1800" b="1" dirty="0"/>
              <a:t> </a:t>
            </a:r>
            <a:r>
              <a:rPr lang="en-US" sz="1800" dirty="0"/>
              <a:t>yang </a:t>
            </a:r>
            <a:r>
              <a:rPr lang="en-US" sz="1800" b="1" dirty="0" err="1"/>
              <a:t>setiap</a:t>
            </a:r>
            <a:r>
              <a:rPr lang="en-US" sz="1800" b="1" dirty="0"/>
              <a:t> </a:t>
            </a:r>
            <a:r>
              <a:rPr lang="en-US" sz="1800" b="1" dirty="0" err="1"/>
              <a:t>pasangnya</a:t>
            </a:r>
            <a:r>
              <a:rPr lang="en-US" sz="1800" b="1" dirty="0"/>
              <a:t> </a:t>
            </a:r>
            <a:r>
              <a:rPr lang="en-US" sz="1800" b="1" dirty="0" err="1"/>
              <a:t>saling</a:t>
            </a:r>
            <a:r>
              <a:rPr lang="en-US" sz="1800" b="1" dirty="0"/>
              <a:t> </a:t>
            </a:r>
            <a:r>
              <a:rPr lang="en-US" sz="1800" b="1" dirty="0" err="1"/>
              <a:t>sejajar</a:t>
            </a:r>
            <a:r>
              <a:rPr lang="en-US" sz="1800" b="1" dirty="0"/>
              <a:t> </a:t>
            </a:r>
            <a:r>
              <a:rPr lang="en-US" sz="1800" b="1" dirty="0" err="1"/>
              <a:t>satu</a:t>
            </a:r>
            <a:r>
              <a:rPr lang="en-US" sz="1800" b="1" dirty="0"/>
              <a:t> </a:t>
            </a:r>
            <a:r>
              <a:rPr lang="en-US" sz="1800" b="1" dirty="0" err="1"/>
              <a:t>sama</a:t>
            </a:r>
            <a:r>
              <a:rPr lang="en-US" sz="1800" b="1" dirty="0"/>
              <a:t> lain.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55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Faktor merancang antarmuka berbasis grafis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600" b="1" spc="-1" dirty="0" err="1">
                <a:uFill>
                  <a:solidFill>
                    <a:srgbClr val="FFFFFF"/>
                  </a:solidFill>
                </a:uFill>
              </a:rPr>
              <a:t>Penulisan</a:t>
            </a:r>
            <a:r>
              <a:rPr lang="en-US" sz="56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5600" b="1" spc="-1" dirty="0" err="1">
                <a:uFill>
                  <a:solidFill>
                    <a:srgbClr val="FFFFFF"/>
                  </a:solidFill>
                </a:uFill>
              </a:rPr>
              <a:t>Teks</a:t>
            </a:r>
            <a:r>
              <a:rPr lang="en-US" sz="56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5600" b="1" spc="-1" dirty="0" err="1">
                <a:uFill>
                  <a:solidFill>
                    <a:srgbClr val="FFFFFF"/>
                  </a:solidFill>
                </a:uFill>
              </a:rPr>
              <a:t>Grafis</a:t>
            </a:r>
            <a:endParaRPr lang="id-ID" sz="5600" b="1" spc="-1" dirty="0">
              <a:uFill>
                <a:solidFill>
                  <a:srgbClr val="FFFFFF"/>
                </a:solidFill>
              </a:uFill>
            </a:endParaRPr>
          </a:p>
          <a:p>
            <a:pPr marL="633413" indent="-269875">
              <a:lnSpc>
                <a:spcPct val="100000"/>
              </a:lnSpc>
              <a:buFont typeface="+mj-lt"/>
              <a:buAutoNum type="arabicPeriod"/>
            </a:pPr>
            <a:r>
              <a:rPr lang="id-ID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Menulis </a:t>
            </a:r>
            <a:r>
              <a:rPr lang="id-ID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teks</a:t>
            </a:r>
          </a:p>
          <a:p>
            <a:pPr marL="901700" lvl="2" indent="-26987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d-ID" sz="2700" b="1" dirty="0"/>
              <a:t>Produser outtext </a:t>
            </a:r>
            <a:r>
              <a:rPr lang="id-ID" sz="2700" dirty="0"/>
              <a:t>digunakan untuk </a:t>
            </a:r>
            <a:r>
              <a:rPr lang="id-ID" sz="2700" b="1" dirty="0"/>
              <a:t>menuliskan teks </a:t>
            </a:r>
            <a:r>
              <a:rPr lang="id-ID" sz="2700" dirty="0"/>
              <a:t>dimulai dari </a:t>
            </a:r>
            <a:r>
              <a:rPr lang="id-ID" sz="2700" b="1" dirty="0"/>
              <a:t>posisi cp</a:t>
            </a:r>
            <a:r>
              <a:rPr lang="id-ID" sz="2700" dirty="0"/>
              <a:t>, dan </a:t>
            </a:r>
            <a:r>
              <a:rPr lang="id-ID" sz="2700" b="1" dirty="0"/>
              <a:t>setelah teks tersebut ditulis</a:t>
            </a:r>
            <a:r>
              <a:rPr lang="id-ID" sz="2700" dirty="0"/>
              <a:t>, posisi cpnya dapat berubah (diperbarui secara otomatos). </a:t>
            </a:r>
          </a:p>
          <a:p>
            <a:pPr marL="901700" lvl="2" indent="-26987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d-ID" sz="2700" b="1" dirty="0"/>
              <a:t>Produser outtextnya </a:t>
            </a:r>
            <a:r>
              <a:rPr lang="id-ID" sz="2700" dirty="0"/>
              <a:t>mempunyai kegunaan hampir sama dengan produser outtext.</a:t>
            </a:r>
          </a:p>
          <a:p>
            <a:pPr marL="609600" indent="-341313" algn="just">
              <a:lnSpc>
                <a:spcPct val="100000"/>
              </a:lnSpc>
              <a:buFont typeface="+mj-lt"/>
              <a:buAutoNum type="arabicPeriod"/>
            </a:pPr>
            <a:r>
              <a:rPr lang="id-ID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Mengatur </a:t>
            </a:r>
            <a:r>
              <a:rPr lang="id-ID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font dan ukuran karakter</a:t>
            </a:r>
          </a:p>
          <a:p>
            <a:pPr marL="609600" indent="-341313" algn="just">
              <a:lnSpc>
                <a:spcPct val="100000"/>
              </a:lnSpc>
              <a:buFont typeface="+mj-lt"/>
              <a:buAutoNum type="arabicPeriod"/>
            </a:pPr>
            <a:r>
              <a:rPr lang="id-ID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Mengatur </a:t>
            </a:r>
            <a:r>
              <a:rPr lang="id-ID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perapian teks</a:t>
            </a:r>
            <a:r>
              <a:rPr lang="id-ID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Untuk keperluaan tertentu, ada kemungkinannya anda harus mencetak teks secar rapi </a:t>
            </a:r>
            <a:r>
              <a:rPr lang="id-ID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tengah (center justified) </a:t>
            </a:r>
            <a:r>
              <a:rPr lang="id-ID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atau rapi kanan </a:t>
            </a:r>
            <a:r>
              <a:rPr lang="id-ID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(right justified) </a:t>
            </a:r>
            <a:r>
              <a:rPr lang="id-ID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pengaturan perapian teks ditentukan atas dasar posisi cp. </a:t>
            </a:r>
          </a:p>
          <a:p>
            <a:pPr marL="609600" indent="-341313" algn="just">
              <a:lnSpc>
                <a:spcPct val="100000"/>
              </a:lnSpc>
              <a:buFont typeface="+mj-lt"/>
              <a:buAutoNum type="arabicPeriod"/>
            </a:pPr>
            <a:r>
              <a:rPr lang="id-ID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Lebar </a:t>
            </a:r>
            <a:r>
              <a:rPr lang="id-ID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dan tinggi karakter</a:t>
            </a:r>
            <a:r>
              <a:rPr lang="id-ID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Dua fungsi yang dimaksud adalah </a:t>
            </a:r>
            <a:r>
              <a:rPr lang="id-ID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textwidht</a:t>
            </a:r>
            <a:r>
              <a:rPr lang="id-ID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yang digunakan untuk mengetahui lebar huruf, dan fungsi </a:t>
            </a:r>
            <a:r>
              <a:rPr lang="id-ID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textheight </a:t>
            </a:r>
            <a:r>
              <a:rPr lang="id-ID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yang digunakan untuk mengetahui</a:t>
            </a:r>
            <a:r>
              <a:rPr lang="id-ID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rlin Sans FB Demi" pitchFamily="34" charset="0"/>
              </a:rPr>
              <a:t>. </a:t>
            </a:r>
            <a:endParaRPr lang="id-ID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Faktor merancang antarmuka berbasis grafis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Pengaturan</a:t>
            </a:r>
            <a:r>
              <a:rPr lang="en-US" sz="39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Teks</a:t>
            </a:r>
            <a:r>
              <a:rPr lang="en-US" sz="3900" b="1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Otomatis</a:t>
            </a:r>
            <a:endParaRPr lang="id-ID" sz="3900" b="1" spc="-1" dirty="0">
              <a:uFill>
                <a:solidFill>
                  <a:srgbClr val="FFFFFF"/>
                </a:solidFill>
              </a:u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err="1"/>
              <a:t>Satu</a:t>
            </a:r>
            <a:r>
              <a:rPr lang="en-US" sz="2800" dirty="0"/>
              <a:t> program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mengatur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otomatis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persis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kotak</a:t>
            </a:r>
            <a:r>
              <a:rPr lang="en-US" sz="2800" dirty="0"/>
              <a:t> yang </a:t>
            </a: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terlebih</a:t>
            </a:r>
            <a:r>
              <a:rPr lang="en-US" sz="2800" dirty="0"/>
              <a:t> </a:t>
            </a:r>
            <a:r>
              <a:rPr lang="en-US" sz="2800" dirty="0" err="1"/>
              <a:t>dahulu</a:t>
            </a:r>
            <a:r>
              <a:rPr lang="en-US" sz="2800" dirty="0"/>
              <a:t>.</a:t>
            </a:r>
            <a:endParaRPr lang="id-ID" sz="2800" dirty="0"/>
          </a:p>
          <a:p>
            <a:r>
              <a:rPr lang="en-US" sz="3900" b="1" spc="-1" dirty="0" err="1">
                <a:uFill>
                  <a:solidFill>
                    <a:srgbClr val="FFFFFF"/>
                  </a:solidFill>
                </a:uFill>
              </a:rPr>
              <a:t>Pengoperasian</a:t>
            </a:r>
            <a:r>
              <a:rPr lang="en-US" sz="3900" b="1" spc="-1" dirty="0">
                <a:uFill>
                  <a:solidFill>
                    <a:srgbClr val="FFFFFF"/>
                  </a:solidFill>
                </a:uFill>
              </a:rPr>
              <a:t> Viewport</a:t>
            </a:r>
            <a:endParaRPr lang="id-ID" sz="3900" b="1" spc="-1" dirty="0">
              <a:uFill>
                <a:solidFill>
                  <a:srgbClr val="FFFFFF"/>
                </a:solidFill>
              </a:uFill>
            </a:endParaRPr>
          </a:p>
          <a:p>
            <a:pPr marL="46242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Pengaturan</a:t>
            </a:r>
            <a:r>
              <a:rPr lang="en-US" dirty="0"/>
              <a:t> viewport. Viewport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produser</a:t>
            </a:r>
            <a:r>
              <a:rPr lang="en-US" dirty="0"/>
              <a:t> set viewport. </a:t>
            </a:r>
          </a:p>
          <a:p>
            <a:pPr marL="46242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 err="1"/>
              <a:t>Menghapus</a:t>
            </a:r>
            <a:r>
              <a:rPr lang="en-US" b="1" dirty="0"/>
              <a:t> viewport</a:t>
            </a:r>
            <a:r>
              <a:rPr lang="en-US" dirty="0"/>
              <a:t>. </a:t>
            </a:r>
            <a:r>
              <a:rPr lang="en-US" dirty="0" err="1"/>
              <a:t>Produser</a:t>
            </a:r>
            <a:r>
              <a:rPr lang="en-US" dirty="0"/>
              <a:t> clear device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, </a:t>
            </a:r>
            <a:r>
              <a:rPr lang="en-US" dirty="0" err="1"/>
              <a:t>sehigga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(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).</a:t>
            </a:r>
          </a:p>
          <a:p>
            <a:pPr marL="46242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 err="1"/>
              <a:t>Mengetahui</a:t>
            </a:r>
            <a:r>
              <a:rPr lang="en-US" b="1" dirty="0"/>
              <a:t> </a:t>
            </a:r>
            <a:r>
              <a:rPr lang="en-US" b="1" dirty="0" err="1"/>
              <a:t>posisi</a:t>
            </a:r>
            <a:r>
              <a:rPr lang="en-US" b="1" dirty="0"/>
              <a:t> viewport</a:t>
            </a:r>
            <a:r>
              <a:rPr lang="en-US" dirty="0"/>
              <a:t>. </a:t>
            </a:r>
            <a:r>
              <a:rPr lang="en-US" dirty="0" err="1"/>
              <a:t>Posisi</a:t>
            </a:r>
            <a:r>
              <a:rPr lang="en-US" dirty="0"/>
              <a:t> viewport yang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produser</a:t>
            </a:r>
            <a:r>
              <a:rPr lang="en-US" dirty="0"/>
              <a:t> get view settings.</a:t>
            </a:r>
          </a:p>
        </p:txBody>
      </p:sp>
    </p:spTree>
    <p:extLst>
      <p:ext uri="{BB962C8B-B14F-4D97-AF65-F5344CB8AC3E}">
        <p14:creationId xmlns:p14="http://schemas.microsoft.com/office/powerpoint/2010/main" val="10197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Ergonomi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Studi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b="1" dirty="0" err="1"/>
              <a:t>karakteristik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interaksi</a:t>
            </a:r>
            <a:endParaRPr lang="en-US" b="1" dirty="0"/>
          </a:p>
          <a:p>
            <a:pPr algn="just"/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/>
              <a:t>faktor-faktor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tujuan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HCI!</a:t>
            </a:r>
          </a:p>
          <a:p>
            <a:pPr algn="just"/>
            <a:r>
              <a:rPr lang="en-US" b="1" dirty="0" err="1"/>
              <a:t>Ergonomi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r>
              <a:rPr lang="en-US" b="1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b="1" dirty="0" err="1"/>
              <a:t>standar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pedoman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membatas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b="1" dirty="0" err="1"/>
              <a:t>mendesain</a:t>
            </a:r>
            <a:r>
              <a:rPr lang="en-US" b="1" dirty="0"/>
              <a:t> </a:t>
            </a:r>
            <a:r>
              <a:rPr lang="en-US" b="1" dirty="0" err="1"/>
              <a:t>aspek</a:t>
            </a:r>
            <a:r>
              <a:rPr lang="en-US" b="1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81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b="1" dirty="0" smtClean="0"/>
              <a:t>D</a:t>
            </a:r>
            <a:r>
              <a:rPr lang="id-ID" sz="3200" b="1" dirty="0" smtClean="0"/>
              <a:t>e</a:t>
            </a:r>
            <a:r>
              <a:rPr lang="en-GB" sz="3200" b="1" dirty="0" err="1" smtClean="0"/>
              <a:t>sain</a:t>
            </a:r>
            <a:r>
              <a:rPr lang="en-GB" sz="3200" b="1" dirty="0" smtClean="0"/>
              <a:t> </a:t>
            </a:r>
            <a:r>
              <a:rPr lang="en-GB" sz="3200" b="1" dirty="0"/>
              <a:t>menu </a:t>
            </a:r>
            <a:r>
              <a:rPr lang="en-GB" sz="3200" dirty="0"/>
              <a:t>yang </a:t>
            </a:r>
            <a:r>
              <a:rPr lang="en-GB" sz="3200" b="1" dirty="0" err="1"/>
              <a:t>baik</a:t>
            </a:r>
            <a:r>
              <a:rPr lang="en-GB" sz="3200" dirty="0"/>
              <a:t> </a:t>
            </a:r>
            <a:r>
              <a:rPr lang="en-GB" sz="3200" dirty="0" err="1"/>
              <a:t>secara</a:t>
            </a:r>
            <a:r>
              <a:rPr lang="en-GB" sz="3200" dirty="0"/>
              <a:t> </a:t>
            </a:r>
            <a:r>
              <a:rPr lang="en-GB" sz="3200" b="1" dirty="0" err="1"/>
              <a:t>hati-hati</a:t>
            </a:r>
            <a:r>
              <a:rPr lang="en-GB" sz="3200" dirty="0"/>
              <a:t> </a:t>
            </a:r>
            <a:r>
              <a:rPr lang="en-GB" sz="3200" b="1" dirty="0" err="1"/>
              <a:t>dibangun</a:t>
            </a:r>
            <a:r>
              <a:rPr lang="en-GB" sz="3200" b="1" dirty="0"/>
              <a:t> </a:t>
            </a:r>
            <a:r>
              <a:rPr lang="en-GB" sz="3200" dirty="0" err="1"/>
              <a:t>supaya</a:t>
            </a:r>
            <a:r>
              <a:rPr lang="en-GB" sz="3200" dirty="0"/>
              <a:t> </a:t>
            </a:r>
            <a:r>
              <a:rPr lang="en-GB" sz="3200" b="1" dirty="0" err="1"/>
              <a:t>memberi</a:t>
            </a:r>
            <a:r>
              <a:rPr lang="en-GB" sz="3200" b="1" dirty="0"/>
              <a:t> </a:t>
            </a:r>
            <a:r>
              <a:rPr lang="en-GB" sz="3200" b="1" dirty="0" err="1"/>
              <a:t>umpan</a:t>
            </a:r>
            <a:r>
              <a:rPr lang="en-GB" sz="3200" b="1" dirty="0"/>
              <a:t> </a:t>
            </a:r>
            <a:r>
              <a:rPr lang="en-GB" sz="3200" b="1" dirty="0" err="1"/>
              <a:t>balik</a:t>
            </a:r>
            <a:r>
              <a:rPr lang="en-GB" sz="3200" b="1" dirty="0"/>
              <a:t> </a:t>
            </a:r>
            <a:r>
              <a:rPr lang="en-GB" sz="3200" dirty="0"/>
              <a:t>yang </a:t>
            </a:r>
            <a:r>
              <a:rPr lang="en-GB" sz="3200" b="1" dirty="0" err="1"/>
              <a:t>tepat</a:t>
            </a:r>
            <a:r>
              <a:rPr lang="en-GB" sz="3200" b="1" dirty="0"/>
              <a:t> </a:t>
            </a:r>
            <a:r>
              <a:rPr lang="en-GB" sz="3200" dirty="0" err="1"/>
              <a:t>untuk</a:t>
            </a:r>
            <a:r>
              <a:rPr lang="en-GB" sz="3200" dirty="0"/>
              <a:t> </a:t>
            </a:r>
            <a:r>
              <a:rPr lang="en-GB" sz="3200" dirty="0" err="1"/>
              <a:t>pemakai</a:t>
            </a:r>
            <a:r>
              <a:rPr lang="en-GB" sz="3200" dirty="0" smtClean="0"/>
              <a:t>.</a:t>
            </a:r>
            <a:endParaRPr lang="id-ID" sz="3200" dirty="0" smtClean="0"/>
          </a:p>
          <a:p>
            <a:pPr algn="just"/>
            <a:r>
              <a:rPr lang="en-GB" sz="3200" dirty="0" err="1"/>
              <a:t>Macam-macam</a:t>
            </a:r>
            <a:r>
              <a:rPr lang="en-GB" sz="3200" dirty="0"/>
              <a:t> </a:t>
            </a:r>
            <a:r>
              <a:rPr lang="en-GB" sz="3200" dirty="0" smtClean="0"/>
              <a:t>d</a:t>
            </a:r>
            <a:r>
              <a:rPr lang="id-ID" sz="3200" dirty="0" smtClean="0"/>
              <a:t>e</a:t>
            </a:r>
            <a:r>
              <a:rPr lang="en-GB" sz="3200" dirty="0" err="1" smtClean="0"/>
              <a:t>sain</a:t>
            </a:r>
            <a:r>
              <a:rPr lang="en-GB" sz="3200" dirty="0" smtClean="0"/>
              <a:t> </a:t>
            </a:r>
            <a:r>
              <a:rPr lang="en-GB" sz="3200" dirty="0" err="1" smtClean="0"/>
              <a:t>antara</a:t>
            </a:r>
            <a:r>
              <a:rPr lang="id-ID" sz="3200" dirty="0" smtClean="0"/>
              <a:t> </a:t>
            </a:r>
            <a:r>
              <a:rPr lang="en-GB" sz="3200" dirty="0" smtClean="0"/>
              <a:t>lain :</a:t>
            </a:r>
            <a:r>
              <a:rPr lang="id-ID" sz="3200" dirty="0" smtClean="0"/>
              <a:t> 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Pilihan</a:t>
            </a:r>
            <a:r>
              <a:rPr lang="en-US" sz="2800" b="1" dirty="0"/>
              <a:t> yang </a:t>
            </a:r>
            <a:r>
              <a:rPr lang="en-US" sz="2800" b="1" dirty="0" err="1"/>
              <a:t>dapat</a:t>
            </a:r>
            <a:r>
              <a:rPr lang="en-US" sz="2800" b="1" dirty="0"/>
              <a:t> </a:t>
            </a:r>
            <a:r>
              <a:rPr lang="en-US" sz="2800" b="1" dirty="0" err="1"/>
              <a:t>diseleksi</a:t>
            </a:r>
            <a:endParaRPr lang="id-ID" sz="2800" b="1" dirty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Informasi</a:t>
            </a:r>
            <a:r>
              <a:rPr lang="en-US" sz="2800" b="1" dirty="0"/>
              <a:t> Visual</a:t>
            </a:r>
            <a:endParaRPr lang="id-ID" sz="2800" b="1" dirty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Akhir</a:t>
            </a:r>
            <a:r>
              <a:rPr lang="en-US" sz="2800" b="1" dirty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Proses </a:t>
            </a:r>
            <a:r>
              <a:rPr lang="en-US" sz="2800" b="1" dirty="0" err="1"/>
              <a:t>Seleksi</a:t>
            </a:r>
            <a:endParaRPr lang="id-ID" sz="2800" b="1" dirty="0"/>
          </a:p>
          <a:p>
            <a:pPr lvl="1"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984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Pilihan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yang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dapat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</a:rPr>
              <a:t>diseleksi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 err="1"/>
              <a:t>Pilihan</a:t>
            </a:r>
            <a:r>
              <a:rPr lang="en-GB" dirty="0"/>
              <a:t> yang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dapat</a:t>
            </a:r>
            <a:r>
              <a:rPr lang="en-GB" b="1" dirty="0"/>
              <a:t> </a:t>
            </a:r>
            <a:r>
              <a:rPr lang="en-GB" b="1" dirty="0" err="1"/>
              <a:t>dijalankan</a:t>
            </a:r>
            <a:r>
              <a:rPr lang="en-GB" b="1" dirty="0"/>
              <a:t> </a:t>
            </a:r>
            <a:r>
              <a:rPr lang="en-GB" dirty="0"/>
              <a:t>/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berfungsi</a:t>
            </a:r>
            <a:r>
              <a:rPr lang="en-GB" b="1" dirty="0"/>
              <a:t> </a:t>
            </a:r>
            <a:r>
              <a:rPr lang="en-GB" dirty="0" err="1"/>
              <a:t>seharusnya</a:t>
            </a:r>
            <a:r>
              <a:rPr lang="en-GB" dirty="0"/>
              <a:t> </a:t>
            </a:r>
            <a:r>
              <a:rPr lang="en-GB" b="1" dirty="0" err="1"/>
              <a:t>dihilangkan</a:t>
            </a:r>
            <a:r>
              <a:rPr lang="en-GB" dirty="0"/>
              <a:t>. </a:t>
            </a:r>
            <a:endParaRPr lang="id-ID" dirty="0" smtClean="0"/>
          </a:p>
          <a:p>
            <a:pPr algn="just"/>
            <a:r>
              <a:rPr lang="id-ID" b="1" dirty="0" err="1"/>
              <a:t>H</a:t>
            </a:r>
            <a:r>
              <a:rPr lang="en-GB" b="1" dirty="0" smtClean="0"/>
              <a:t>al </a:t>
            </a:r>
            <a:r>
              <a:rPr lang="en-GB" b="1" dirty="0" err="1"/>
              <a:t>ini</a:t>
            </a:r>
            <a:r>
              <a:rPr lang="en-GB" b="1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b="1" dirty="0" err="1"/>
              <a:t>merintangi</a:t>
            </a:r>
            <a:r>
              <a:rPr lang="en-GB" b="1" dirty="0"/>
              <a:t> </a:t>
            </a:r>
            <a:r>
              <a:rPr lang="en-GB" b="1" dirty="0" err="1"/>
              <a:t>pemakai</a:t>
            </a:r>
            <a:r>
              <a:rPr lang="en-GB" b="1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 smtClean="0"/>
              <a:t>kenal</a:t>
            </a:r>
            <a:r>
              <a:rPr lang="en-GB" dirty="0" smtClean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b="1" dirty="0" err="1"/>
              <a:t>tata</a:t>
            </a:r>
            <a:r>
              <a:rPr lang="en-GB" b="1" dirty="0"/>
              <a:t> </a:t>
            </a:r>
            <a:r>
              <a:rPr lang="en-GB" b="1" dirty="0" err="1"/>
              <a:t>letak</a:t>
            </a:r>
            <a:r>
              <a:rPr lang="en-GB" b="1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b="1" dirty="0"/>
              <a:t>menu</a:t>
            </a:r>
            <a:r>
              <a:rPr lang="en-GB" dirty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berarti</a:t>
            </a:r>
            <a:r>
              <a:rPr lang="en-GB" dirty="0" smtClean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b="1" dirty="0" err="1"/>
              <a:t>posisi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b="1" dirty="0" err="1"/>
              <a:t>perintah</a:t>
            </a:r>
            <a:r>
              <a:rPr lang="en-GB" b="1" dirty="0"/>
              <a:t> di </a:t>
            </a:r>
            <a:r>
              <a:rPr lang="en-GB" b="1" dirty="0" err="1"/>
              <a:t>layar</a:t>
            </a:r>
            <a:r>
              <a:rPr lang="en-GB" b="1" dirty="0"/>
              <a:t>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tetap</a:t>
            </a:r>
            <a:r>
              <a:rPr lang="en-GB" b="1" dirty="0"/>
              <a:t>. </a:t>
            </a:r>
            <a:endParaRPr lang="id-ID" b="1" dirty="0" smtClean="0"/>
          </a:p>
          <a:p>
            <a:pPr algn="just"/>
            <a:r>
              <a:rPr lang="en-GB" b="1" dirty="0" err="1" smtClean="0"/>
              <a:t>Posisinya</a:t>
            </a:r>
            <a:r>
              <a:rPr lang="en-GB" dirty="0" smtClean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b="1" dirty="0" err="1"/>
              <a:t>berubah</a:t>
            </a:r>
            <a:r>
              <a:rPr lang="en-GB" dirty="0"/>
              <a:t>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b="1" dirty="0" err="1"/>
              <a:t>sejumlah</a:t>
            </a:r>
            <a:r>
              <a:rPr lang="en-GB" b="1" dirty="0"/>
              <a:t> item </a:t>
            </a:r>
            <a:r>
              <a:rPr lang="en-GB" dirty="0"/>
              <a:t>di </a:t>
            </a:r>
            <a:r>
              <a:rPr lang="en-GB" b="1" dirty="0"/>
              <a:t>menu</a:t>
            </a:r>
            <a:r>
              <a:rPr lang="en-GB" dirty="0"/>
              <a:t> yang </a:t>
            </a:r>
            <a:r>
              <a:rPr lang="en-GB" dirty="0" err="1"/>
              <a:t>diberikan</a:t>
            </a:r>
            <a:r>
              <a:rPr lang="en-GB" dirty="0" smtClean="0"/>
              <a:t>.</a:t>
            </a:r>
            <a:endParaRPr lang="id-ID" dirty="0" smtClean="0"/>
          </a:p>
          <a:p>
            <a:pPr algn="just"/>
            <a:r>
              <a:rPr lang="en-GB" b="1" dirty="0" smtClean="0"/>
              <a:t>Hal </a:t>
            </a:r>
            <a:r>
              <a:rPr lang="en-GB" b="1" dirty="0" err="1"/>
              <a:t>ini</a:t>
            </a:r>
            <a:r>
              <a:rPr lang="en-GB" b="1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b="1" dirty="0" err="1"/>
              <a:t>memperlambat</a:t>
            </a:r>
            <a:r>
              <a:rPr lang="en-GB" b="1" dirty="0"/>
              <a:t> </a:t>
            </a:r>
            <a:r>
              <a:rPr lang="en-GB" b="1" dirty="0" err="1"/>
              <a:t>kerja</a:t>
            </a:r>
            <a:r>
              <a:rPr lang="en-GB" b="1" dirty="0"/>
              <a:t> </a:t>
            </a:r>
            <a:r>
              <a:rPr lang="en-GB" b="1" dirty="0" err="1"/>
              <a:t>pemakai</a:t>
            </a:r>
            <a:r>
              <a:rPr lang="en-GB" b="1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mereka</a:t>
            </a:r>
            <a:r>
              <a:rPr lang="en-GB" dirty="0"/>
              <a:t> </a:t>
            </a:r>
            <a:r>
              <a:rPr lang="en-GB" b="1" dirty="0" err="1"/>
              <a:t>melihat-lihat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b="1" dirty="0" err="1"/>
              <a:t>perintah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5412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</a:rPr>
              <a:t>Informasi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Visual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b="1" dirty="0" err="1"/>
              <a:t>Informasi</a:t>
            </a:r>
            <a:r>
              <a:rPr lang="en-GB" b="1" dirty="0"/>
              <a:t> visual </a:t>
            </a:r>
            <a:r>
              <a:rPr lang="en-GB" dirty="0" err="1"/>
              <a:t>seharusnya</a:t>
            </a:r>
            <a:r>
              <a:rPr lang="en-GB" dirty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b="1" dirty="0" err="1"/>
              <a:t>menolong</a:t>
            </a:r>
            <a:r>
              <a:rPr lang="en-GB" b="1" dirty="0"/>
              <a:t> </a:t>
            </a:r>
            <a:r>
              <a:rPr lang="en-GB" b="1" dirty="0" err="1"/>
              <a:t>pemakai</a:t>
            </a:r>
            <a:r>
              <a:rPr lang="en-GB" b="1" dirty="0"/>
              <a:t> </a:t>
            </a:r>
            <a:r>
              <a:rPr lang="en-GB" dirty="0" err="1"/>
              <a:t>mengerti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b="1" dirty="0"/>
              <a:t>menu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b="1" dirty="0" err="1"/>
              <a:t>apa</a:t>
            </a:r>
            <a:r>
              <a:rPr lang="en-GB" b="1" dirty="0"/>
              <a:t> </a:t>
            </a:r>
            <a:r>
              <a:rPr lang="en-GB" dirty="0"/>
              <a:t>yang </a:t>
            </a:r>
            <a:r>
              <a:rPr lang="en-GB" b="1" dirty="0" err="1"/>
              <a:t>terjadi</a:t>
            </a:r>
            <a:r>
              <a:rPr lang="en-GB" b="1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. </a:t>
            </a:r>
            <a:endParaRPr lang="id-ID" dirty="0" smtClean="0"/>
          </a:p>
          <a:p>
            <a:pPr algn="just"/>
            <a:r>
              <a:rPr lang="en-GB" b="1" dirty="0" err="1" smtClean="0"/>
              <a:t>Contohnya</a:t>
            </a:r>
            <a:r>
              <a:rPr lang="en-GB" b="1" dirty="0" smtClean="0"/>
              <a:t> </a:t>
            </a:r>
            <a:r>
              <a:rPr lang="en-GB" b="1" dirty="0"/>
              <a:t>: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/>
              <a:t>Item</a:t>
            </a:r>
            <a:r>
              <a:rPr lang="en-GB" dirty="0"/>
              <a:t> yang </a:t>
            </a:r>
            <a:r>
              <a:rPr lang="en-GB" b="1" dirty="0" err="1"/>
              <a:t>berada</a:t>
            </a:r>
            <a:r>
              <a:rPr lang="en-GB" b="1" dirty="0"/>
              <a:t> </a:t>
            </a:r>
            <a:r>
              <a:rPr lang="en-GB" b="1" dirty="0" err="1"/>
              <a:t>dibawah</a:t>
            </a:r>
            <a:r>
              <a:rPr lang="en-GB" b="1" dirty="0"/>
              <a:t> pointer </a:t>
            </a:r>
            <a:r>
              <a:rPr lang="en-GB" dirty="0" err="1"/>
              <a:t>diberi</a:t>
            </a:r>
            <a:r>
              <a:rPr lang="en-GB" dirty="0"/>
              <a:t> </a:t>
            </a:r>
            <a:r>
              <a:rPr lang="en-GB" b="1" dirty="0" err="1"/>
              <a:t>warna</a:t>
            </a:r>
            <a:r>
              <a:rPr lang="en-GB" b="1" dirty="0"/>
              <a:t> highlight</a:t>
            </a:r>
            <a:r>
              <a:rPr lang="en-GB" dirty="0"/>
              <a:t>.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Menggaris</a:t>
            </a:r>
            <a:r>
              <a:rPr lang="en-GB" b="1" dirty="0"/>
              <a:t> </a:t>
            </a:r>
            <a:r>
              <a:rPr lang="en-GB" b="1" dirty="0" err="1"/>
              <a:t>bawahi</a:t>
            </a:r>
            <a:r>
              <a:rPr lang="en-GB" b="1" dirty="0"/>
              <a:t> </a:t>
            </a:r>
            <a:r>
              <a:rPr lang="en-GB" b="1" dirty="0" err="1"/>
              <a:t>huruf</a:t>
            </a:r>
            <a:r>
              <a:rPr lang="en-GB" b="1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mempercepat</a:t>
            </a:r>
            <a:r>
              <a:rPr lang="en-GB" b="1" dirty="0"/>
              <a:t>.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Menampilkan</a:t>
            </a:r>
            <a:r>
              <a:rPr lang="en-GB" b="1" dirty="0"/>
              <a:t> </a:t>
            </a:r>
            <a:r>
              <a:rPr lang="en-GB" b="1" dirty="0" err="1"/>
              <a:t>tombol-tombol</a:t>
            </a:r>
            <a:r>
              <a:rPr lang="en-GB" b="1" dirty="0"/>
              <a:t> shortcut</a:t>
            </a:r>
            <a:r>
              <a:rPr lang="en-GB" dirty="0"/>
              <a:t>.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Menempatkan</a:t>
            </a:r>
            <a:r>
              <a:rPr lang="en-GB" b="1" dirty="0"/>
              <a:t> </a:t>
            </a:r>
            <a:r>
              <a:rPr lang="en-GB" b="1" dirty="0" err="1"/>
              <a:t>tanda</a:t>
            </a:r>
            <a:r>
              <a:rPr lang="en-GB" b="1" dirty="0"/>
              <a:t> </a:t>
            </a:r>
            <a:r>
              <a:rPr lang="en-GB" b="1" dirty="0" err="1"/>
              <a:t>pada</a:t>
            </a:r>
            <a:r>
              <a:rPr lang="en-GB" b="1" dirty="0"/>
              <a:t> item yang </a:t>
            </a:r>
            <a:r>
              <a:rPr lang="en-GB" b="1" dirty="0" err="1"/>
              <a:t>dipilih</a:t>
            </a:r>
            <a:r>
              <a:rPr lang="en-GB" dirty="0"/>
              <a:t>.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Mempunyai</a:t>
            </a:r>
            <a:r>
              <a:rPr lang="en-GB" b="1" dirty="0"/>
              <a:t> </a:t>
            </a:r>
            <a:r>
              <a:rPr lang="en-GB" b="1" dirty="0" err="1"/>
              <a:t>tanda</a:t>
            </a:r>
            <a:r>
              <a:rPr lang="en-GB" b="1" dirty="0"/>
              <a:t> </a:t>
            </a:r>
            <a:r>
              <a:rPr lang="en-GB" b="1" dirty="0" err="1"/>
              <a:t>panah</a:t>
            </a:r>
            <a:r>
              <a:rPr lang="en-GB" b="1" dirty="0"/>
              <a:t> </a:t>
            </a:r>
            <a:r>
              <a:rPr lang="en-GB" b="1" dirty="0" err="1"/>
              <a:t>untuk</a:t>
            </a:r>
            <a:r>
              <a:rPr lang="en-GB" b="1" dirty="0"/>
              <a:t> </a:t>
            </a:r>
            <a:r>
              <a:rPr lang="en-GB" b="1" dirty="0" err="1"/>
              <a:t>menunjukkan</a:t>
            </a:r>
            <a:r>
              <a:rPr lang="en-GB" b="1" dirty="0"/>
              <a:t> sub menu</a:t>
            </a:r>
            <a:r>
              <a:rPr lang="en-GB" dirty="0"/>
              <a:t>.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 err="1"/>
              <a:t>Mempunyai</a:t>
            </a:r>
            <a:r>
              <a:rPr lang="en-US" b="1" dirty="0"/>
              <a:t> </a:t>
            </a:r>
            <a:r>
              <a:rPr lang="en-US" b="1" dirty="0" err="1"/>
              <a:t>tanda</a:t>
            </a:r>
            <a:r>
              <a:rPr lang="en-US" b="1" dirty="0"/>
              <a:t> </a:t>
            </a:r>
            <a:r>
              <a:rPr lang="en-US" b="1" dirty="0" err="1"/>
              <a:t>titik-titik</a:t>
            </a:r>
            <a:r>
              <a:rPr lang="en-US" b="1" dirty="0"/>
              <a:t> </a:t>
            </a:r>
            <a:r>
              <a:rPr lang="en-US" dirty="0"/>
              <a:t>(…)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b="1" dirty="0" err="1"/>
              <a:t>seleksi</a:t>
            </a:r>
            <a:r>
              <a:rPr lang="en-US" b="1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 err="1"/>
              <a:t>pilihan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menampilkan</a:t>
            </a:r>
            <a:r>
              <a:rPr lang="en-US" b="1" dirty="0"/>
              <a:t> dialog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b="1" dirty="0" err="1"/>
              <a:t>garis</a:t>
            </a:r>
            <a:r>
              <a:rPr lang="en-GB" b="1" dirty="0"/>
              <a:t> </a:t>
            </a:r>
            <a:r>
              <a:rPr lang="en-GB" b="1" dirty="0" err="1"/>
              <a:t>pemisah</a:t>
            </a:r>
            <a:r>
              <a:rPr lang="en-GB" b="1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b="1" dirty="0" err="1"/>
              <a:t>kumpulan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perintah</a:t>
            </a:r>
            <a:r>
              <a:rPr lang="en-GB" dirty="0"/>
              <a:t> yang </a:t>
            </a:r>
            <a:r>
              <a:rPr lang="en-GB" b="1" dirty="0" err="1"/>
              <a:t>berhubungan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0835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Akhir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dari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Proses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</a:rPr>
              <a:t>Seleksi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600" b="1" dirty="0"/>
              <a:t>Hal </a:t>
            </a:r>
            <a:r>
              <a:rPr lang="en-GB" sz="3600" b="1" dirty="0" err="1"/>
              <a:t>ini</a:t>
            </a:r>
            <a:r>
              <a:rPr lang="en-GB" sz="3600" b="1" dirty="0"/>
              <a:t> </a:t>
            </a:r>
            <a:r>
              <a:rPr lang="en-GB" sz="3600" dirty="0" err="1"/>
              <a:t>biasanya</a:t>
            </a:r>
            <a:r>
              <a:rPr lang="en-GB" sz="3600" dirty="0"/>
              <a:t> </a:t>
            </a:r>
            <a:r>
              <a:rPr lang="en-GB" sz="3600" b="1" dirty="0" err="1"/>
              <a:t>terlihat</a:t>
            </a:r>
            <a:r>
              <a:rPr lang="en-GB" sz="3600" dirty="0"/>
              <a:t> </a:t>
            </a:r>
            <a:r>
              <a:rPr lang="en-GB" sz="3600" dirty="0" err="1"/>
              <a:t>ketika</a:t>
            </a:r>
            <a:r>
              <a:rPr lang="en-GB" sz="3600" dirty="0"/>
              <a:t> </a:t>
            </a:r>
            <a:r>
              <a:rPr lang="en-GB" sz="3600" b="1" dirty="0"/>
              <a:t>menu </a:t>
            </a:r>
            <a:r>
              <a:rPr lang="en-GB" sz="3600" b="1" dirty="0" err="1"/>
              <a:t>menghilang</a:t>
            </a:r>
            <a:r>
              <a:rPr lang="en-GB" sz="3600" dirty="0"/>
              <a:t> </a:t>
            </a:r>
            <a:r>
              <a:rPr lang="en-GB" sz="3600" b="1" dirty="0" err="1"/>
              <a:t>sesudah</a:t>
            </a:r>
            <a:r>
              <a:rPr lang="en-GB" sz="3600" dirty="0"/>
              <a:t> </a:t>
            </a:r>
            <a:r>
              <a:rPr lang="en-GB" sz="3600" dirty="0" err="1"/>
              <a:t>sebuah</a:t>
            </a:r>
            <a:r>
              <a:rPr lang="en-GB" sz="3600" dirty="0"/>
              <a:t> </a:t>
            </a:r>
            <a:r>
              <a:rPr lang="en-GB" sz="3600" b="1" dirty="0" err="1"/>
              <a:t>seleksi</a:t>
            </a:r>
            <a:r>
              <a:rPr lang="en-GB" sz="3600" b="1" dirty="0"/>
              <a:t> </a:t>
            </a:r>
            <a:r>
              <a:rPr lang="en-GB" sz="3600" b="1" dirty="0" err="1"/>
              <a:t>terjadi</a:t>
            </a:r>
            <a:r>
              <a:rPr lang="en-GB" sz="3600" b="1" dirty="0"/>
              <a:t>. </a:t>
            </a:r>
            <a:endParaRPr lang="id-ID" sz="3600" b="1" dirty="0" smtClean="0"/>
          </a:p>
          <a:p>
            <a:pPr algn="just"/>
            <a:r>
              <a:rPr lang="en-GB" sz="3600" dirty="0" err="1" smtClean="0"/>
              <a:t>Kemudian</a:t>
            </a:r>
            <a:r>
              <a:rPr lang="en-GB" sz="3600" dirty="0" smtClean="0"/>
              <a:t> </a:t>
            </a:r>
            <a:r>
              <a:rPr lang="en-GB" sz="3600" b="1" dirty="0"/>
              <a:t>menu</a:t>
            </a:r>
            <a:r>
              <a:rPr lang="en-GB" sz="3600" dirty="0"/>
              <a:t> </a:t>
            </a:r>
            <a:r>
              <a:rPr lang="en-GB" sz="3600" dirty="0" err="1"/>
              <a:t>tersebut</a:t>
            </a:r>
            <a:r>
              <a:rPr lang="en-GB" sz="3600" dirty="0"/>
              <a:t> </a:t>
            </a:r>
            <a:r>
              <a:rPr lang="en-GB" sz="3600" b="1" dirty="0" err="1"/>
              <a:t>seharusnya</a:t>
            </a:r>
            <a:r>
              <a:rPr lang="en-GB" sz="3600" dirty="0"/>
              <a:t> di </a:t>
            </a:r>
            <a:r>
              <a:rPr lang="en-GB" sz="3600" b="1" dirty="0"/>
              <a:t>update </a:t>
            </a:r>
            <a:r>
              <a:rPr lang="en-GB" sz="3600" b="1" dirty="0" err="1"/>
              <a:t>secara</a:t>
            </a:r>
            <a:r>
              <a:rPr lang="en-GB" sz="3600" b="1" dirty="0"/>
              <a:t> </a:t>
            </a:r>
            <a:r>
              <a:rPr lang="en-GB" sz="3600" b="1" dirty="0" err="1"/>
              <a:t>cepat</a:t>
            </a:r>
            <a:r>
              <a:rPr lang="en-GB" sz="3600" b="1" dirty="0"/>
              <a:t> </a:t>
            </a:r>
            <a:r>
              <a:rPr lang="en-GB" sz="3600" dirty="0"/>
              <a:t>&amp; </a:t>
            </a:r>
            <a:r>
              <a:rPr lang="en-GB" sz="3600" b="1" dirty="0" err="1"/>
              <a:t>tepat</a:t>
            </a:r>
            <a:r>
              <a:rPr lang="en-GB" sz="3600" dirty="0"/>
              <a:t> </a:t>
            </a:r>
            <a:r>
              <a:rPr lang="en-GB" sz="3600" dirty="0" err="1"/>
              <a:t>sesuai</a:t>
            </a:r>
            <a:r>
              <a:rPr lang="en-GB" sz="3600" dirty="0"/>
              <a:t> </a:t>
            </a:r>
            <a:r>
              <a:rPr lang="en-GB" sz="3600" b="1" dirty="0" err="1"/>
              <a:t>modul</a:t>
            </a:r>
            <a:r>
              <a:rPr lang="en-GB" sz="3600" dirty="0"/>
              <a:t> </a:t>
            </a:r>
            <a:r>
              <a:rPr lang="en-GB" sz="3600" dirty="0" err="1"/>
              <a:t>terbaru</a:t>
            </a:r>
            <a:r>
              <a:rPr lang="en-GB" sz="3600" dirty="0"/>
              <a:t> </a:t>
            </a:r>
            <a:r>
              <a:rPr lang="en-GB" sz="3600" dirty="0" err="1"/>
              <a:t>dari</a:t>
            </a:r>
            <a:r>
              <a:rPr lang="en-GB" sz="3600" dirty="0"/>
              <a:t> </a:t>
            </a:r>
            <a:r>
              <a:rPr lang="en-GB" sz="3600" b="1" dirty="0" err="1"/>
              <a:t>aplikasi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20301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4000" dirty="0">
                <a:solidFill>
                  <a:schemeClr val="bg1">
                    <a:lumMod val="65000"/>
                  </a:schemeClr>
                </a:solidFill>
              </a:rPr>
              <a:t>Task-Related Organization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err="1"/>
              <a:t>Tujuan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b="1" dirty="0" err="1"/>
              <a:t>pembuatan</a:t>
            </a:r>
            <a:r>
              <a:rPr lang="en-GB" b="1" dirty="0"/>
              <a:t> menu, form-</a:t>
            </a:r>
            <a:r>
              <a:rPr lang="en-GB" b="1" dirty="0" err="1"/>
              <a:t>fillin</a:t>
            </a:r>
            <a:r>
              <a:rPr lang="en-GB" b="1" dirty="0"/>
              <a:t>, </a:t>
            </a:r>
            <a:r>
              <a:rPr lang="en-GB" b="1" dirty="0" err="1"/>
              <a:t>dan</a:t>
            </a:r>
            <a:r>
              <a:rPr lang="en-GB" b="1" dirty="0"/>
              <a:t> dialog-box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b="1" dirty="0" err="1"/>
              <a:t>membuat</a:t>
            </a:r>
            <a:r>
              <a:rPr lang="en-GB" dirty="0"/>
              <a:t> </a:t>
            </a:r>
            <a:r>
              <a:rPr lang="en-GB" dirty="0" err="1"/>
              <a:t>sesuatu</a:t>
            </a:r>
            <a:r>
              <a:rPr lang="en-GB" dirty="0"/>
              <a:t> </a:t>
            </a:r>
            <a:r>
              <a:rPr lang="en-GB" b="1" dirty="0" err="1"/>
              <a:t>tugas</a:t>
            </a:r>
            <a:r>
              <a:rPr lang="en-GB" dirty="0"/>
              <a:t>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b="1" dirty="0" err="1"/>
              <a:t>wajar</a:t>
            </a:r>
            <a:r>
              <a:rPr lang="en-GB" b="1" dirty="0"/>
              <a:t>/</a:t>
            </a:r>
            <a:r>
              <a:rPr lang="en-GB" b="1" dirty="0" err="1"/>
              <a:t>masuk</a:t>
            </a:r>
            <a:r>
              <a:rPr lang="en-GB" b="1" dirty="0"/>
              <a:t> </a:t>
            </a:r>
            <a:r>
              <a:rPr lang="en-GB" b="1" dirty="0" err="1"/>
              <a:t>akal</a:t>
            </a:r>
            <a:r>
              <a:rPr lang="en-GB" b="1" dirty="0"/>
              <a:t>, </a:t>
            </a:r>
            <a:r>
              <a:rPr lang="en-GB" b="1" dirty="0" err="1"/>
              <a:t>mudah</a:t>
            </a:r>
            <a:r>
              <a:rPr lang="en-GB" b="1" dirty="0"/>
              <a:t> </a:t>
            </a:r>
            <a:r>
              <a:rPr lang="en-GB" b="1" dirty="0" err="1"/>
              <a:t>dipahami</a:t>
            </a:r>
            <a:r>
              <a:rPr lang="en-GB" b="1" dirty="0"/>
              <a:t>, </a:t>
            </a:r>
            <a:r>
              <a:rPr lang="en-GB" b="1" dirty="0" err="1"/>
              <a:t>mudah</a:t>
            </a:r>
            <a:r>
              <a:rPr lang="en-GB" b="1" dirty="0"/>
              <a:t> </a:t>
            </a:r>
            <a:r>
              <a:rPr lang="en-GB" b="1" dirty="0" err="1"/>
              <a:t>diingat</a:t>
            </a:r>
            <a:r>
              <a:rPr lang="en-GB" b="1" dirty="0"/>
              <a:t> </a:t>
            </a:r>
            <a:r>
              <a:rPr lang="en-GB" b="1" dirty="0" err="1"/>
              <a:t>oleh</a:t>
            </a:r>
            <a:r>
              <a:rPr lang="en-GB" b="1" dirty="0"/>
              <a:t> </a:t>
            </a:r>
            <a:r>
              <a:rPr lang="en-GB" b="1" dirty="0" err="1" smtClean="0"/>
              <a:t>penggunanya</a:t>
            </a:r>
            <a:endParaRPr lang="id-ID" b="1" dirty="0" smtClean="0"/>
          </a:p>
          <a:p>
            <a:pPr algn="just"/>
            <a:r>
              <a:rPr lang="id-ID" dirty="0" smtClean="0"/>
              <a:t>Beberapa </a:t>
            </a:r>
            <a:r>
              <a:rPr lang="id-ID" b="1" dirty="0" smtClean="0"/>
              <a:t>Jenis Kelompok Menu </a:t>
            </a:r>
            <a:r>
              <a:rPr lang="id-ID" dirty="0" smtClean="0"/>
              <a:t>: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b="1" dirty="0"/>
              <a:t>Single Menus</a:t>
            </a:r>
            <a:endParaRPr lang="id-ID" b="1" dirty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b="1" dirty="0"/>
              <a:t>Linear Sequences and Multiple </a:t>
            </a:r>
            <a:r>
              <a:rPr lang="en-GB" b="1" dirty="0" smtClean="0"/>
              <a:t>Menus</a:t>
            </a:r>
            <a:endParaRPr lang="id-ID" b="1" dirty="0" smtClean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b="1" dirty="0"/>
              <a:t>Tree-structured </a:t>
            </a:r>
            <a:r>
              <a:rPr lang="en-GB" b="1" dirty="0" smtClean="0"/>
              <a:t>Menus</a:t>
            </a:r>
            <a:endParaRPr lang="id-ID" b="1" dirty="0" smtClean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b="1" dirty="0" err="1"/>
              <a:t>Beberapa</a:t>
            </a:r>
            <a:r>
              <a:rPr lang="en-GB" b="1" dirty="0"/>
              <a:t> </a:t>
            </a:r>
            <a:r>
              <a:rPr lang="en-GB" b="1" dirty="0" err="1"/>
              <a:t>bentuk</a:t>
            </a:r>
            <a:r>
              <a:rPr lang="en-GB" b="1" dirty="0"/>
              <a:t> menu yang </a:t>
            </a:r>
            <a:r>
              <a:rPr lang="en-GB" b="1" dirty="0" err="1"/>
              <a:t>lainnya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683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Jenis Kelompok Menu – Single Menu 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Binary Menus </a:t>
            </a:r>
            <a:endParaRPr lang="id-ID" dirty="0"/>
          </a:p>
          <a:p>
            <a:pPr lvl="1"/>
            <a:r>
              <a:rPr lang="en-GB" dirty="0"/>
              <a:t>Mnemonic letters </a:t>
            </a:r>
            <a:endParaRPr lang="id-ID" dirty="0"/>
          </a:p>
          <a:p>
            <a:pPr lvl="1"/>
            <a:r>
              <a:rPr lang="en-GB" dirty="0"/>
              <a:t>Radio Buttons </a:t>
            </a:r>
            <a:endParaRPr lang="id-ID" dirty="0"/>
          </a:p>
          <a:p>
            <a:pPr lvl="1"/>
            <a:r>
              <a:rPr lang="en-GB" dirty="0"/>
              <a:t>Button Choice </a:t>
            </a:r>
            <a:endParaRPr lang="id-ID" dirty="0"/>
          </a:p>
          <a:p>
            <a:pPr lvl="0"/>
            <a:r>
              <a:rPr lang="en-GB" dirty="0"/>
              <a:t>Multiple-item Menus </a:t>
            </a:r>
            <a:endParaRPr lang="id-ID" dirty="0"/>
          </a:p>
          <a:p>
            <a:pPr lvl="0"/>
            <a:r>
              <a:rPr lang="en-GB" dirty="0"/>
              <a:t>Multiple-selection menus or check boxes </a:t>
            </a:r>
            <a:endParaRPr lang="id-ID" dirty="0"/>
          </a:p>
          <a:p>
            <a:pPr lvl="0"/>
            <a:r>
              <a:rPr lang="en-GB" dirty="0"/>
              <a:t>Pull-down or pop-up menus </a:t>
            </a:r>
            <a:endParaRPr lang="id-ID" dirty="0"/>
          </a:p>
          <a:p>
            <a:pPr lvl="0"/>
            <a:r>
              <a:rPr lang="en-GB" dirty="0"/>
              <a:t>Scrolling and two-dimensional menus </a:t>
            </a:r>
            <a:endParaRPr lang="id-ID" dirty="0"/>
          </a:p>
          <a:p>
            <a:pPr lvl="0"/>
            <a:r>
              <a:rPr lang="en-GB" dirty="0" err="1"/>
              <a:t>Alphasliders</a:t>
            </a:r>
            <a:r>
              <a:rPr lang="en-GB" dirty="0"/>
              <a:t> </a:t>
            </a:r>
            <a:endParaRPr lang="id-ID" dirty="0"/>
          </a:p>
          <a:p>
            <a:pPr lvl="0"/>
            <a:r>
              <a:rPr lang="en-GB" dirty="0"/>
              <a:t>Embedded links </a:t>
            </a:r>
            <a:endParaRPr lang="id-ID" dirty="0"/>
          </a:p>
          <a:p>
            <a:pPr lvl="0"/>
            <a:r>
              <a:rPr lang="en-GB" dirty="0"/>
              <a:t>Iconic Menus, toolbars, or palettes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44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Jenis Kelompok Menu – Single Menu 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 err="1"/>
              <a:t>Menyusun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sistematis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daftar</a:t>
            </a:r>
            <a:r>
              <a:rPr lang="en-GB" dirty="0"/>
              <a:t> </a:t>
            </a:r>
            <a:r>
              <a:rPr lang="en-GB" b="1" dirty="0"/>
              <a:t>menu </a:t>
            </a:r>
            <a:r>
              <a:rPr lang="en-GB" b="1" dirty="0" err="1"/>
              <a:t>tunggal</a:t>
            </a:r>
            <a:r>
              <a:rPr lang="en-GB" dirty="0" smtClean="0"/>
              <a:t>.</a:t>
            </a:r>
            <a:endParaRPr lang="id-ID" dirty="0" smtClean="0"/>
          </a:p>
          <a:p>
            <a:pPr algn="just"/>
            <a:r>
              <a:rPr lang="en-GB" dirty="0" err="1" smtClean="0"/>
              <a:t>Beberapa</a:t>
            </a:r>
            <a:r>
              <a:rPr lang="en-GB" dirty="0" smtClean="0"/>
              <a:t> </a:t>
            </a:r>
            <a:r>
              <a:rPr lang="en-GB" dirty="0" err="1"/>
              <a:t>organisasi</a:t>
            </a:r>
            <a:r>
              <a:rPr lang="en-GB" dirty="0"/>
              <a:t> </a:t>
            </a:r>
            <a:r>
              <a:rPr lang="en-GB" dirty="0" err="1"/>
              <a:t>menetapkan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maksimum</a:t>
            </a:r>
            <a:r>
              <a:rPr lang="en-GB" dirty="0"/>
              <a:t> (</a:t>
            </a:r>
            <a:r>
              <a:rPr lang="en-GB" dirty="0" err="1"/>
              <a:t>sekitar</a:t>
            </a:r>
            <a:r>
              <a:rPr lang="en-GB" dirty="0"/>
              <a:t> 10</a:t>
            </a:r>
            <a:r>
              <a:rPr lang="en-GB" dirty="0" smtClean="0"/>
              <a:t>), </a:t>
            </a:r>
            <a:r>
              <a:rPr lang="en-GB" dirty="0" err="1"/>
              <a:t>tapi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peraturan</a:t>
            </a:r>
            <a:r>
              <a:rPr lang="en-GB" dirty="0"/>
              <a:t> yang </a:t>
            </a:r>
            <a:r>
              <a:rPr lang="en-GB" dirty="0" err="1"/>
              <a:t>umum</a:t>
            </a:r>
            <a:r>
              <a:rPr lang="en-GB" dirty="0"/>
              <a:t>. </a:t>
            </a:r>
            <a:endParaRPr lang="id-ID" dirty="0"/>
          </a:p>
          <a:p>
            <a:pPr algn="just"/>
            <a:r>
              <a:rPr lang="en-GB" b="1" dirty="0" smtClean="0"/>
              <a:t>Menu </a:t>
            </a:r>
            <a:r>
              <a:rPr lang="en-GB" b="1" dirty="0"/>
              <a:t>yang </a:t>
            </a:r>
            <a:r>
              <a:rPr lang="en-GB" b="1" dirty="0" err="1"/>
              <a:t>mendalam</a:t>
            </a:r>
            <a:r>
              <a:rPr lang="en-GB" b="1" dirty="0"/>
              <a:t> </a:t>
            </a:r>
            <a:r>
              <a:rPr lang="en-GB" b="1" dirty="0" err="1"/>
              <a:t>atau</a:t>
            </a:r>
            <a:r>
              <a:rPr lang="en-GB" b="1" dirty="0"/>
              <a:t> </a:t>
            </a:r>
            <a:r>
              <a:rPr lang="en-GB" b="1" dirty="0" err="1"/>
              <a:t>melebar</a:t>
            </a:r>
            <a:r>
              <a:rPr lang="en-GB" b="1" dirty="0"/>
              <a:t>.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patokan</a:t>
            </a:r>
            <a:r>
              <a:rPr lang="en-GB" dirty="0"/>
              <a:t> yang </a:t>
            </a:r>
            <a:r>
              <a:rPr lang="en-GB" dirty="0" err="1"/>
              <a:t>pasti</a:t>
            </a:r>
            <a:r>
              <a:rPr lang="en-GB" dirty="0"/>
              <a:t> </a:t>
            </a:r>
            <a:r>
              <a:rPr lang="en-GB" dirty="0" err="1"/>
              <a:t>apakah</a:t>
            </a:r>
            <a:r>
              <a:rPr lang="en-GB" dirty="0"/>
              <a:t> menu </a:t>
            </a:r>
            <a:r>
              <a:rPr lang="en-GB" dirty="0" err="1"/>
              <a:t>sebaiknya</a:t>
            </a:r>
            <a:r>
              <a:rPr lang="en-GB" dirty="0"/>
              <a:t> </a:t>
            </a:r>
            <a:r>
              <a:rPr lang="en-GB" dirty="0" err="1"/>
              <a:t>mendalam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melebar</a:t>
            </a:r>
            <a:r>
              <a:rPr lang="en-GB" dirty="0"/>
              <a:t>. </a:t>
            </a:r>
            <a:endParaRPr lang="id-ID" dirty="0" smtClean="0"/>
          </a:p>
          <a:p>
            <a:pPr algn="just"/>
            <a:r>
              <a:rPr lang="en-GB" b="1" dirty="0" err="1" smtClean="0"/>
              <a:t>Hanya</a:t>
            </a:r>
            <a:r>
              <a:rPr lang="en-GB" b="1" dirty="0" smtClean="0"/>
              <a:t> </a:t>
            </a:r>
            <a:r>
              <a:rPr lang="en-GB" b="1" dirty="0" err="1"/>
              <a:t>saja</a:t>
            </a:r>
            <a:r>
              <a:rPr lang="en-GB" b="1" dirty="0"/>
              <a:t>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b="1" dirty="0"/>
              <a:t>menu </a:t>
            </a:r>
            <a:r>
              <a:rPr lang="en-GB" b="1" dirty="0" err="1"/>
              <a:t>terlalu</a:t>
            </a:r>
            <a:r>
              <a:rPr lang="en-GB" b="1" dirty="0"/>
              <a:t> </a:t>
            </a:r>
            <a:r>
              <a:rPr lang="en-GB" b="1" dirty="0" err="1"/>
              <a:t>mendalam</a:t>
            </a:r>
            <a:r>
              <a:rPr lang="en-GB" b="1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kesan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b="1" dirty="0" err="1"/>
              <a:t>modul</a:t>
            </a:r>
            <a:r>
              <a:rPr lang="en-GB" b="1" dirty="0"/>
              <a:t> </a:t>
            </a:r>
            <a:r>
              <a:rPr lang="en-GB" b="1" dirty="0" err="1"/>
              <a:t>sulit</a:t>
            </a:r>
            <a:r>
              <a:rPr lang="en-GB" b="1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dicari</a:t>
            </a:r>
            <a:r>
              <a:rPr lang="en-GB" b="1" dirty="0"/>
              <a:t>/</a:t>
            </a:r>
            <a:r>
              <a:rPr lang="en-GB" b="1" dirty="0" err="1"/>
              <a:t>diketemukan</a:t>
            </a:r>
            <a:r>
              <a:rPr lang="en-GB" dirty="0"/>
              <a:t>,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menghindari</a:t>
            </a:r>
            <a:r>
              <a:rPr lang="en-GB" dirty="0"/>
              <a:t> </a:t>
            </a:r>
            <a:r>
              <a:rPr lang="en-GB" dirty="0" err="1" smtClean="0"/>
              <a:t>biasanya</a:t>
            </a:r>
            <a:r>
              <a:rPr lang="en-GB" dirty="0" smtClean="0"/>
              <a:t> </a:t>
            </a:r>
            <a:r>
              <a:rPr lang="en-GB" b="1" dirty="0" err="1"/>
              <a:t>dibatasi</a:t>
            </a:r>
            <a:r>
              <a:rPr lang="en-GB" b="1" dirty="0"/>
              <a:t> </a:t>
            </a:r>
            <a:r>
              <a:rPr lang="en-GB" b="1" dirty="0" err="1"/>
              <a:t>maksimum</a:t>
            </a:r>
            <a:r>
              <a:rPr lang="en-GB" b="1" dirty="0"/>
              <a:t> </a:t>
            </a:r>
            <a:r>
              <a:rPr lang="en-GB" b="1" dirty="0" err="1"/>
              <a:t>kedalaman</a:t>
            </a:r>
            <a:r>
              <a:rPr lang="en-GB" b="1" dirty="0"/>
              <a:t> 10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b="1" dirty="0"/>
              <a:t>sub-sub </a:t>
            </a:r>
            <a:r>
              <a:rPr lang="en-GB" b="1" dirty="0" smtClean="0"/>
              <a:t>menu </a:t>
            </a:r>
            <a:r>
              <a:rPr lang="en-GB" b="1" dirty="0" err="1" smtClean="0"/>
              <a:t>tidak</a:t>
            </a:r>
            <a:r>
              <a:rPr lang="en-GB" b="1" dirty="0" smtClean="0"/>
              <a:t> </a:t>
            </a:r>
            <a:r>
              <a:rPr lang="en-GB" b="1" dirty="0" err="1"/>
              <a:t>lebih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/>
              <a:t>tingkat</a:t>
            </a:r>
            <a:r>
              <a:rPr lang="en-GB" b="1" dirty="0"/>
              <a:t> 4 </a:t>
            </a:r>
            <a:endParaRPr lang="id-ID" b="1" dirty="0" smtClean="0"/>
          </a:p>
          <a:p>
            <a:pPr algn="just"/>
            <a:r>
              <a:rPr lang="en-GB" b="1" dirty="0" smtClean="0"/>
              <a:t>(</a:t>
            </a:r>
            <a:r>
              <a:rPr lang="en-GB" b="1" dirty="0"/>
              <a:t>menu </a:t>
            </a:r>
            <a:r>
              <a:rPr lang="en-GB" b="1" dirty="0" err="1"/>
              <a:t>utama</a:t>
            </a:r>
            <a:r>
              <a:rPr lang="en-GB" b="1" dirty="0"/>
              <a:t> </a:t>
            </a:r>
            <a:r>
              <a:rPr lang="en-GB" b="1" dirty="0" err="1"/>
              <a:t>tingkat</a:t>
            </a:r>
            <a:r>
              <a:rPr lang="en-GB" b="1" dirty="0"/>
              <a:t> 1, sub menu </a:t>
            </a:r>
            <a:r>
              <a:rPr lang="en-GB" b="1" dirty="0" err="1"/>
              <a:t>tingkat</a:t>
            </a:r>
            <a:r>
              <a:rPr lang="en-GB" b="1" dirty="0"/>
              <a:t> 2, sub-sub menu </a:t>
            </a:r>
            <a:r>
              <a:rPr lang="en-GB" b="1" dirty="0" err="1"/>
              <a:t>tingkat</a:t>
            </a:r>
            <a:r>
              <a:rPr lang="en-GB" b="1" dirty="0"/>
              <a:t> 3, sub-sub-sub menu  </a:t>
            </a:r>
            <a:r>
              <a:rPr lang="en-GB" b="1" dirty="0" err="1"/>
              <a:t>tingkat</a:t>
            </a:r>
            <a:r>
              <a:rPr lang="en-GB" b="1" dirty="0"/>
              <a:t> 4).  </a:t>
            </a:r>
            <a:endParaRPr lang="id-ID" b="1" dirty="0"/>
          </a:p>
          <a:p>
            <a:pPr algn="just"/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b="1" dirty="0"/>
              <a:t>menu</a:t>
            </a:r>
            <a:r>
              <a:rPr lang="en-GB" dirty="0"/>
              <a:t> </a:t>
            </a:r>
            <a:r>
              <a:rPr lang="en-GB" b="1" dirty="0" err="1" smtClean="0"/>
              <a:t>terlalu</a:t>
            </a:r>
            <a:r>
              <a:rPr lang="en-GB" b="1" dirty="0" smtClean="0"/>
              <a:t> </a:t>
            </a:r>
            <a:r>
              <a:rPr lang="en-GB" b="1" dirty="0" err="1"/>
              <a:t>melebar</a:t>
            </a:r>
            <a:r>
              <a:rPr lang="en-GB" b="1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kesan</a:t>
            </a:r>
            <a:r>
              <a:rPr lang="en-GB" dirty="0"/>
              <a:t> </a:t>
            </a:r>
            <a:r>
              <a:rPr lang="en-GB" b="1" dirty="0"/>
              <a:t>program</a:t>
            </a:r>
            <a:r>
              <a:rPr lang="en-GB" dirty="0"/>
              <a:t> </a:t>
            </a:r>
            <a:r>
              <a:rPr lang="en-GB" b="1" dirty="0" err="1" smtClean="0"/>
              <a:t>kompleks</a:t>
            </a:r>
            <a:r>
              <a:rPr lang="en-GB" dirty="0"/>
              <a:t>,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banyaknya</a:t>
            </a:r>
            <a:r>
              <a:rPr lang="en-GB" dirty="0"/>
              <a:t> </a:t>
            </a:r>
            <a:r>
              <a:rPr lang="en-GB" b="1" dirty="0"/>
              <a:t>menu</a:t>
            </a:r>
            <a:r>
              <a:rPr lang="en-GB" dirty="0"/>
              <a:t> yang </a:t>
            </a:r>
            <a:r>
              <a:rPr lang="en-GB" dirty="0" err="1"/>
              <a:t>ditawarkan</a:t>
            </a:r>
            <a:r>
              <a:rPr lang="en-GB" dirty="0"/>
              <a:t>. </a:t>
            </a:r>
            <a:endParaRPr lang="id-ID" dirty="0" smtClean="0"/>
          </a:p>
          <a:p>
            <a:pPr algn="just"/>
            <a:r>
              <a:rPr lang="en-GB" b="1" dirty="0" err="1" smtClean="0"/>
              <a:t>Kesimpulannya</a:t>
            </a:r>
            <a:r>
              <a:rPr lang="en-GB" dirty="0" smtClean="0"/>
              <a:t> </a:t>
            </a:r>
            <a:r>
              <a:rPr lang="en-GB" b="1" dirty="0" err="1"/>
              <a:t>seimbangkan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kedalaman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b="1" dirty="0" err="1"/>
              <a:t>melebarnya</a:t>
            </a:r>
            <a:r>
              <a:rPr lang="en-GB" b="1" dirty="0"/>
              <a:t> menu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5223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Jenis Kelompok Menu – </a:t>
            </a:r>
            <a:r>
              <a:rPr lang="en-GB" sz="2700" dirty="0"/>
              <a:t>Linear Sequences and Multiple Menus</a:t>
            </a:r>
            <a:endParaRPr lang="id-ID" sz="2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Menu yang </a:t>
            </a:r>
            <a:r>
              <a:rPr lang="en-GB" dirty="0" err="1"/>
              <a:t>memandu</a:t>
            </a:r>
            <a:r>
              <a:rPr lang="en-GB" dirty="0"/>
              <a:t> </a:t>
            </a:r>
            <a:r>
              <a:rPr lang="en-GB" dirty="0" err="1"/>
              <a:t>pengguna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proses yang </a:t>
            </a:r>
            <a:r>
              <a:rPr lang="en-GB" dirty="0" err="1"/>
              <a:t>kompleks</a:t>
            </a:r>
            <a:endParaRPr lang="id-ID" dirty="0"/>
          </a:p>
          <a:p>
            <a:pPr lvl="0"/>
            <a:r>
              <a:rPr lang="en-GB" dirty="0" err="1"/>
              <a:t>Contoh</a:t>
            </a:r>
            <a:r>
              <a:rPr lang="en-GB" dirty="0"/>
              <a:t>  cue cards </a:t>
            </a:r>
            <a:r>
              <a:rPr lang="en-GB" dirty="0" err="1"/>
              <a:t>atau</a:t>
            </a:r>
            <a:r>
              <a:rPr lang="en-GB" dirty="0"/>
              <a:t>  "Wizards" </a:t>
            </a:r>
            <a:endParaRPr lang="id-ID" dirty="0"/>
          </a:p>
        </p:txBody>
      </p:sp>
      <p:pic>
        <p:nvPicPr>
          <p:cNvPr id="1026" name="Picture 2" descr="Hasil gambar untuk Wizards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62" y="3555261"/>
            <a:ext cx="3951195" cy="296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0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Jenis Kelompok Menu – </a:t>
            </a:r>
            <a:r>
              <a:rPr lang="en-GB" sz="3600" dirty="0"/>
              <a:t>Tree-structured Menus</a:t>
            </a:r>
            <a:endParaRPr lang="id-ID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Daftar</a:t>
            </a:r>
            <a:r>
              <a:rPr lang="en-GB" dirty="0"/>
              <a:t> </a:t>
            </a:r>
            <a:r>
              <a:rPr lang="en-GB" dirty="0" err="1"/>
              <a:t>Keluarga</a:t>
            </a:r>
            <a:r>
              <a:rPr lang="en-GB" dirty="0"/>
              <a:t> : </a:t>
            </a:r>
            <a:endParaRPr lang="id-ID" dirty="0"/>
          </a:p>
          <a:p>
            <a:pPr lvl="1"/>
            <a:r>
              <a:rPr lang="en-GB" dirty="0"/>
              <a:t>Male, female </a:t>
            </a:r>
            <a:endParaRPr lang="id-ID" dirty="0"/>
          </a:p>
          <a:p>
            <a:pPr lvl="1"/>
            <a:r>
              <a:rPr lang="en-GB" dirty="0"/>
              <a:t>Animal, vegetable, mineral </a:t>
            </a:r>
            <a:endParaRPr lang="id-ID" dirty="0"/>
          </a:p>
          <a:p>
            <a:pPr lvl="1"/>
            <a:r>
              <a:rPr lang="en-GB" dirty="0"/>
              <a:t>Fonts, size, style, spacing </a:t>
            </a:r>
            <a:endParaRPr lang="id-ID" dirty="0"/>
          </a:p>
        </p:txBody>
      </p:sp>
      <p:pic>
        <p:nvPicPr>
          <p:cNvPr id="2050" name="Picture 2" descr="Hasil gambar untuk Tree-structured Men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53" y="3210277"/>
            <a:ext cx="4159703" cy="332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0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4.bp.blogspot.com/-NcxiXPLe3wU/V5h0RcrK3WI/AAAAAAAAAJc/DNF63lD_ELQlr00IQp8klHxQhLW4SzXqQCLcB/s1600/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35" y="2537841"/>
            <a:ext cx="4881522" cy="16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3600" dirty="0" smtClean="0"/>
              <a:t>Jenis Kelompok Menu – </a:t>
            </a:r>
            <a:r>
              <a:rPr lang="en-GB" sz="3100" dirty="0" err="1"/>
              <a:t>Beberapa</a:t>
            </a:r>
            <a:r>
              <a:rPr lang="en-GB" sz="3100" dirty="0"/>
              <a:t> </a:t>
            </a:r>
            <a:r>
              <a:rPr lang="en-GB" sz="3100" dirty="0" err="1"/>
              <a:t>bentuk</a:t>
            </a:r>
            <a:r>
              <a:rPr lang="en-GB" sz="3100" dirty="0"/>
              <a:t> menu yang </a:t>
            </a:r>
            <a:r>
              <a:rPr lang="en-GB" sz="3100" dirty="0" err="1"/>
              <a:t>lainnya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rmAutofit/>
          </a:bodyPr>
          <a:lstStyle/>
          <a:p>
            <a:pPr lvl="0" algn="just"/>
            <a:r>
              <a:rPr lang="en-GB" sz="2000" b="1" dirty="0"/>
              <a:t>Menu Maps.</a:t>
            </a:r>
            <a:r>
              <a:rPr lang="en-GB" sz="2000" dirty="0"/>
              <a:t>  </a:t>
            </a:r>
            <a:r>
              <a:rPr lang="en-GB" sz="2000" dirty="0" err="1"/>
              <a:t>Efektik</a:t>
            </a:r>
            <a:r>
              <a:rPr lang="en-GB" sz="2000" dirty="0"/>
              <a:t>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meminimasi</a:t>
            </a:r>
            <a:r>
              <a:rPr lang="en-GB" sz="2000" dirty="0"/>
              <a:t> </a:t>
            </a:r>
            <a:r>
              <a:rPr lang="en-GB" sz="2000" dirty="0" err="1"/>
              <a:t>pengguna</a:t>
            </a:r>
            <a:r>
              <a:rPr lang="en-GB" sz="2000" dirty="0"/>
              <a:t> yang </a:t>
            </a:r>
            <a:r>
              <a:rPr lang="en-GB" sz="2000" dirty="0" err="1"/>
              <a:t>tidak</a:t>
            </a:r>
            <a:r>
              <a:rPr lang="en-GB" sz="2000" dirty="0"/>
              <a:t> </a:t>
            </a:r>
            <a:r>
              <a:rPr lang="en-GB" sz="2000" dirty="0" err="1"/>
              <a:t>terarah</a:t>
            </a:r>
            <a:r>
              <a:rPr lang="en-GB" sz="2000" dirty="0"/>
              <a:t>.</a:t>
            </a:r>
            <a:endParaRPr lang="id-ID" sz="2000" dirty="0"/>
          </a:p>
          <a:p>
            <a:pPr algn="just"/>
            <a:r>
              <a:rPr lang="en-GB" sz="2000" b="1" dirty="0"/>
              <a:t>Acyclic and Cyclic Networks.</a:t>
            </a:r>
            <a:r>
              <a:rPr lang="en-GB" sz="2000" dirty="0"/>
              <a:t>  </a:t>
            </a:r>
            <a:r>
              <a:rPr lang="en-GB" sz="2000" b="1" dirty="0" err="1"/>
              <a:t>Berguna</a:t>
            </a:r>
            <a:r>
              <a:rPr lang="en-GB" sz="2000" b="1" dirty="0"/>
              <a:t> </a:t>
            </a:r>
            <a:r>
              <a:rPr lang="en-GB" sz="2000" b="1" dirty="0" err="1"/>
              <a:t>untuk</a:t>
            </a:r>
            <a:r>
              <a:rPr lang="en-GB" sz="2000" b="1" dirty="0"/>
              <a:t> social relationships , </a:t>
            </a:r>
            <a:r>
              <a:rPr lang="fr-FR" sz="2000" b="1" dirty="0"/>
              <a:t>transportation </a:t>
            </a:r>
            <a:r>
              <a:rPr lang="fr-FR" sz="2000" b="1" dirty="0" err="1"/>
              <a:t>routing</a:t>
            </a:r>
            <a:r>
              <a:rPr lang="fr-FR" sz="2000" b="1" dirty="0"/>
              <a:t>, </a:t>
            </a:r>
            <a:r>
              <a:rPr lang="fr-FR" sz="2000" b="1" dirty="0" err="1"/>
              <a:t>scientific</a:t>
            </a:r>
            <a:r>
              <a:rPr lang="fr-FR" sz="2000" b="1" dirty="0"/>
              <a:t>-journal citations</a:t>
            </a:r>
            <a:r>
              <a:rPr lang="fr-FR" sz="2000" dirty="0"/>
              <a:t>.  </a:t>
            </a:r>
            <a:r>
              <a:rPr lang="fr-FR" sz="2000" dirty="0" err="1"/>
              <a:t>Namun</a:t>
            </a:r>
            <a:r>
              <a:rPr lang="fr-FR" sz="2000" dirty="0"/>
              <a:t> </a:t>
            </a:r>
            <a:r>
              <a:rPr lang="fr-FR" sz="2000" dirty="0" err="1"/>
              <a:t>dapat</a:t>
            </a:r>
            <a:r>
              <a:rPr lang="fr-FR" sz="2000" dirty="0"/>
              <a:t> </a:t>
            </a:r>
            <a:r>
              <a:rPr lang="fr-FR" sz="2000" dirty="0" err="1"/>
              <a:t>membingungkan</a:t>
            </a:r>
            <a:r>
              <a:rPr lang="fr-FR" sz="2000" dirty="0"/>
              <a:t> dan </a:t>
            </a:r>
            <a:r>
              <a:rPr lang="fr-FR" sz="2000" dirty="0" err="1"/>
              <a:t>membuat</a:t>
            </a:r>
            <a:r>
              <a:rPr lang="fr-FR" sz="2000" dirty="0"/>
              <a:t> </a:t>
            </a:r>
            <a:r>
              <a:rPr lang="fr-FR" sz="2000" dirty="0" err="1"/>
              <a:t>tidak</a:t>
            </a:r>
            <a:r>
              <a:rPr lang="fr-FR" sz="2000" dirty="0"/>
              <a:t> </a:t>
            </a:r>
            <a:r>
              <a:rPr lang="fr-FR" sz="2000" dirty="0" err="1"/>
              <a:t>berarah</a:t>
            </a:r>
            <a:endParaRPr lang="id-ID" sz="2000" dirty="0"/>
          </a:p>
        </p:txBody>
      </p:sp>
      <p:pic>
        <p:nvPicPr>
          <p:cNvPr id="3074" name="Picture 2" descr="Hasil gambar untuk Menu M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7" y="4569868"/>
            <a:ext cx="4312758" cy="22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45" y="4150168"/>
            <a:ext cx="1960470" cy="27078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35954" y="5515443"/>
            <a:ext cx="830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Acyclic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46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Keuntungan</a:t>
            </a:r>
            <a:r>
              <a:rPr lang="en-US" b="1" dirty="0"/>
              <a:t> </a:t>
            </a:r>
            <a:r>
              <a:rPr lang="en-US" b="1" dirty="0" err="1"/>
              <a:t>Penerapan</a:t>
            </a:r>
            <a:r>
              <a:rPr lang="en-US" b="1" dirty="0"/>
              <a:t> </a:t>
            </a:r>
            <a:r>
              <a:rPr lang="en-US" b="1" dirty="0" err="1"/>
              <a:t>Ergonomi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err="1"/>
              <a:t>Pekerja</a:t>
            </a:r>
            <a:endParaRPr 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baik</a:t>
            </a:r>
            <a:r>
              <a:rPr lang="en-US" sz="3600" b="1" dirty="0"/>
              <a:t>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mengerjakan</a:t>
            </a:r>
            <a:r>
              <a:rPr lang="en-US" sz="3600" b="1" dirty="0"/>
              <a:t> </a:t>
            </a:r>
            <a:r>
              <a:rPr lang="en-US" sz="3600" b="1" dirty="0" err="1"/>
              <a:t>tugasnya</a:t>
            </a:r>
            <a:endParaRPr lang="en-US" sz="3600" b="1" dirty="0"/>
          </a:p>
          <a:p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sehat</a:t>
            </a:r>
            <a:endParaRPr lang="en-US" sz="3600" b="1" dirty="0"/>
          </a:p>
          <a:p>
            <a:r>
              <a:rPr lang="en-US" sz="3600" b="1" dirty="0" err="1"/>
              <a:t>Meningkatkan</a:t>
            </a:r>
            <a:r>
              <a:rPr lang="en-US" sz="3600" b="1" dirty="0"/>
              <a:t> </a:t>
            </a:r>
            <a:r>
              <a:rPr lang="en-US" sz="3600" b="1" dirty="0" err="1"/>
              <a:t>kepuasan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endParaRPr lang="en-US" sz="3600" b="1" dirty="0"/>
          </a:p>
          <a:p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produktif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41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Strategi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 err="1" smtClean="0">
                <a:solidFill>
                  <a:schemeClr val="bg1">
                    <a:lumMod val="65000"/>
                  </a:schemeClr>
                </a:solidFill>
              </a:rPr>
              <a:t>mengelompokkan</a:t>
            </a: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id-ID" b="1" dirty="0"/>
              <a:t>Pengkategorian</a:t>
            </a:r>
            <a:r>
              <a:rPr lang="id-ID" dirty="0"/>
              <a:t> – pilihan dari </a:t>
            </a:r>
            <a:r>
              <a:rPr lang="id-ID" b="1" dirty="0"/>
              <a:t>tipe</a:t>
            </a:r>
            <a:r>
              <a:rPr lang="id-ID" dirty="0"/>
              <a:t> yang </a:t>
            </a:r>
            <a:r>
              <a:rPr lang="id-ID" b="1" dirty="0"/>
              <a:t>serupa ditempatkan bersama</a:t>
            </a:r>
          </a:p>
          <a:p>
            <a:pPr lvl="0" algn="just"/>
            <a:r>
              <a:rPr lang="id-ID" b="1" dirty="0"/>
              <a:t>Urutan yang lazim </a:t>
            </a:r>
            <a:r>
              <a:rPr lang="id-ID" dirty="0"/>
              <a:t>– contohnya </a:t>
            </a:r>
            <a:r>
              <a:rPr lang="id-ID" b="1" dirty="0"/>
              <a:t>nama hari dalam seminggu	</a:t>
            </a:r>
          </a:p>
          <a:p>
            <a:pPr lvl="0" algn="just"/>
            <a:r>
              <a:rPr lang="id-ID" b="1" dirty="0"/>
              <a:t>Jumlah pemakaian </a:t>
            </a:r>
            <a:r>
              <a:rPr lang="id-ID" dirty="0"/>
              <a:t>– pilihan yang </a:t>
            </a:r>
            <a:r>
              <a:rPr lang="id-ID" b="1" dirty="0"/>
              <a:t>sering digunakan terletak dekat </a:t>
            </a:r>
            <a:r>
              <a:rPr lang="id-ID" dirty="0"/>
              <a:t>dengan </a:t>
            </a:r>
            <a:r>
              <a:rPr lang="id-ID" b="1" dirty="0"/>
              <a:t>bagian atas dari menu</a:t>
            </a:r>
          </a:p>
          <a:p>
            <a:pPr lvl="0" algn="just"/>
            <a:r>
              <a:rPr lang="en-GB" b="1" dirty="0" err="1"/>
              <a:t>Pastikan</a:t>
            </a:r>
            <a:r>
              <a:rPr lang="en-GB" b="1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ada</a:t>
            </a:r>
            <a:r>
              <a:rPr lang="en-GB" b="1" dirty="0"/>
              <a:t> item menu yang </a:t>
            </a:r>
            <a:r>
              <a:rPr lang="en-GB" b="1" dirty="0" err="1"/>
              <a:t>duplikasi</a:t>
            </a:r>
            <a:r>
              <a:rPr lang="en-GB" b="1" dirty="0"/>
              <a:t> </a:t>
            </a:r>
            <a:r>
              <a:rPr lang="en-GB" b="1" dirty="0" err="1"/>
              <a:t>atau</a:t>
            </a:r>
            <a:r>
              <a:rPr lang="en-GB" b="1" dirty="0"/>
              <a:t> </a:t>
            </a:r>
            <a:r>
              <a:rPr lang="en-GB" b="1" i="1" dirty="0"/>
              <a:t>overlapping</a:t>
            </a:r>
            <a:endParaRPr lang="id-ID" b="1" dirty="0"/>
          </a:p>
          <a:p>
            <a:pPr lvl="0" algn="just"/>
            <a:r>
              <a:rPr lang="en-GB" b="1" dirty="0" err="1"/>
              <a:t>Gunakan</a:t>
            </a:r>
            <a:r>
              <a:rPr lang="en-GB" b="1" dirty="0"/>
              <a:t> </a:t>
            </a:r>
            <a:r>
              <a:rPr lang="en-GB" b="1" dirty="0" err="1"/>
              <a:t>istilah</a:t>
            </a:r>
            <a:r>
              <a:rPr lang="en-GB" b="1" dirty="0"/>
              <a:t> yang </a:t>
            </a:r>
            <a:r>
              <a:rPr lang="en-GB" b="1" dirty="0" err="1"/>
              <a:t>umum</a:t>
            </a:r>
            <a:endParaRPr lang="id-ID" b="1" dirty="0"/>
          </a:p>
          <a:p>
            <a:pPr marL="0" indent="0" algn="just">
              <a:buNone/>
            </a:pPr>
            <a:r>
              <a:rPr lang="en-GB" b="1" dirty="0" err="1">
                <a:solidFill>
                  <a:srgbClr val="FF0000"/>
                </a:solidFill>
              </a:rPr>
              <a:t>Pengurutan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secara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alpabet</a:t>
            </a:r>
            <a:r>
              <a:rPr lang="en-GB" b="1" dirty="0">
                <a:solidFill>
                  <a:srgbClr val="FF0000"/>
                </a:solidFill>
              </a:rPr>
              <a:t>  </a:t>
            </a:r>
            <a:r>
              <a:rPr lang="en-GB" dirty="0" err="1"/>
              <a:t>mungkin</a:t>
            </a:r>
            <a:r>
              <a:rPr lang="en-GB" dirty="0"/>
              <a:t> </a:t>
            </a:r>
            <a:r>
              <a:rPr lang="en-GB" b="1" dirty="0" err="1"/>
              <a:t>digunakan</a:t>
            </a:r>
            <a:r>
              <a:rPr lang="en-GB" dirty="0"/>
              <a:t> </a:t>
            </a:r>
            <a:r>
              <a:rPr lang="en-GB" dirty="0" err="1"/>
              <a:t>ketika</a:t>
            </a:r>
            <a:r>
              <a:rPr lang="en-GB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ada</a:t>
            </a:r>
            <a:r>
              <a:rPr lang="en-GB" b="1" dirty="0"/>
              <a:t> </a:t>
            </a:r>
            <a:r>
              <a:rPr lang="en-GB" b="1" dirty="0" err="1"/>
              <a:t>lagi</a:t>
            </a:r>
            <a:r>
              <a:rPr lang="en-GB" b="1" dirty="0"/>
              <a:t> </a:t>
            </a:r>
            <a:r>
              <a:rPr lang="en-GB" b="1" dirty="0" err="1"/>
              <a:t>metode</a:t>
            </a:r>
            <a:r>
              <a:rPr lang="en-GB" b="1" dirty="0"/>
              <a:t> </a:t>
            </a:r>
            <a:r>
              <a:rPr lang="en-GB" dirty="0"/>
              <a:t>yang </a:t>
            </a:r>
            <a:r>
              <a:rPr lang="en-GB" b="1" dirty="0" err="1"/>
              <a:t>jelas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 smtClean="0"/>
              <a:t>organisasi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1190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Urutuan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Penampilan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Item Menu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 err="1"/>
              <a:t>urutan</a:t>
            </a:r>
            <a:r>
              <a:rPr lang="en-GB" dirty="0"/>
              <a:t> </a:t>
            </a:r>
            <a:r>
              <a:rPr lang="en-GB" dirty="0" err="1"/>
              <a:t>alamiah</a:t>
            </a:r>
            <a:r>
              <a:rPr lang="en-GB" dirty="0"/>
              <a:t> </a:t>
            </a:r>
            <a:r>
              <a:rPr lang="id-ID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Waktu</a:t>
            </a:r>
            <a:r>
              <a:rPr lang="en-GB" b="1" dirty="0"/>
              <a:t> 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Urutan</a:t>
            </a:r>
            <a:r>
              <a:rPr lang="en-GB" b="1" dirty="0"/>
              <a:t> </a:t>
            </a:r>
            <a:r>
              <a:rPr lang="en-GB" b="1" dirty="0" err="1"/>
              <a:t>Angka</a:t>
            </a:r>
            <a:r>
              <a:rPr lang="en-GB" b="1" dirty="0"/>
              <a:t>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Properti</a:t>
            </a:r>
            <a:r>
              <a:rPr lang="en-GB" b="1" dirty="0"/>
              <a:t> </a:t>
            </a:r>
            <a:r>
              <a:rPr lang="en-GB" b="1" dirty="0" err="1"/>
              <a:t>secara</a:t>
            </a:r>
            <a:r>
              <a:rPr lang="en-GB" b="1" dirty="0"/>
              <a:t> </a:t>
            </a:r>
            <a:r>
              <a:rPr lang="en-GB" b="1" dirty="0" err="1"/>
              <a:t>fisik</a:t>
            </a:r>
            <a:r>
              <a:rPr lang="en-GB" b="1" dirty="0"/>
              <a:t> </a:t>
            </a:r>
            <a:endParaRPr lang="id-ID" b="1" dirty="0"/>
          </a:p>
          <a:p>
            <a:pPr algn="just"/>
            <a:r>
              <a:rPr lang="en-GB" dirty="0" err="1"/>
              <a:t>Bila</a:t>
            </a:r>
            <a:r>
              <a:rPr lang="en-GB" dirty="0"/>
              <a:t> </a:t>
            </a:r>
            <a:r>
              <a:rPr lang="en-GB" b="1" dirty="0" err="1"/>
              <a:t>ditemukan</a:t>
            </a:r>
            <a:r>
              <a:rPr lang="en-GB" b="1" dirty="0"/>
              <a:t> </a:t>
            </a:r>
            <a:r>
              <a:rPr lang="en-GB" b="1" dirty="0" err="1"/>
              <a:t>kasus</a:t>
            </a:r>
            <a:r>
              <a:rPr lang="en-GB" b="1" dirty="0"/>
              <a:t> </a:t>
            </a:r>
            <a:r>
              <a:rPr lang="en-GB" b="1" dirty="0" err="1"/>
              <a:t>pengurutan</a:t>
            </a:r>
            <a:r>
              <a:rPr lang="en-GB" b="1" dirty="0"/>
              <a:t> </a:t>
            </a:r>
            <a:r>
              <a:rPr lang="en-GB" b="1" dirty="0" err="1"/>
              <a:t>tugas</a:t>
            </a:r>
            <a:r>
              <a:rPr lang="en-GB" b="1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memiliki</a:t>
            </a:r>
            <a:r>
              <a:rPr lang="en-GB" b="1" dirty="0"/>
              <a:t> </a:t>
            </a:r>
            <a:r>
              <a:rPr lang="en-GB" b="1" dirty="0" err="1"/>
              <a:t>hubungan</a:t>
            </a:r>
            <a:r>
              <a:rPr lang="en-GB" b="1" dirty="0"/>
              <a:t> </a:t>
            </a:r>
            <a:r>
              <a:rPr lang="en-GB" b="1" dirty="0" err="1"/>
              <a:t>satu</a:t>
            </a:r>
            <a:r>
              <a:rPr lang="en-GB" b="1" dirty="0"/>
              <a:t> </a:t>
            </a:r>
            <a:r>
              <a:rPr lang="en-GB" b="1" dirty="0" err="1"/>
              <a:t>sama</a:t>
            </a:r>
            <a:r>
              <a:rPr lang="en-GB" b="1" dirty="0"/>
              <a:t> </a:t>
            </a:r>
            <a:r>
              <a:rPr lang="en-GB" b="1" dirty="0" err="1" smtClean="0"/>
              <a:t>lainnya</a:t>
            </a:r>
            <a:endParaRPr lang="id-ID" b="1" dirty="0" smtClean="0"/>
          </a:p>
          <a:p>
            <a:pPr algn="just"/>
            <a:r>
              <a:rPr lang="en-GB" b="1" dirty="0" err="1" smtClean="0"/>
              <a:t>Memilih</a:t>
            </a:r>
            <a:r>
              <a:rPr lang="en-GB" b="1" dirty="0" smtClean="0"/>
              <a:t> </a:t>
            </a:r>
            <a:r>
              <a:rPr lang="en-GB" b="1" dirty="0" err="1" smtClean="0"/>
              <a:t>Dengan</a:t>
            </a:r>
            <a:r>
              <a:rPr lang="en-GB" b="1" dirty="0" smtClean="0"/>
              <a:t> </a:t>
            </a:r>
            <a:r>
              <a:rPr lang="en-GB" b="1" dirty="0" err="1" smtClean="0"/>
              <a:t>Urutan</a:t>
            </a:r>
            <a:r>
              <a:rPr lang="en-GB" b="1" dirty="0" smtClean="0"/>
              <a:t> 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 err="1" smtClean="0"/>
              <a:t>Urutan</a:t>
            </a:r>
            <a:r>
              <a:rPr lang="en-GB" dirty="0" smtClean="0"/>
              <a:t> </a:t>
            </a:r>
            <a:r>
              <a:rPr lang="en-GB" b="1" dirty="0"/>
              <a:t>Alphabet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Pengelompokkan</a:t>
            </a:r>
            <a:r>
              <a:rPr lang="en-GB" b="1" dirty="0"/>
              <a:t> item yang </a:t>
            </a:r>
            <a:r>
              <a:rPr lang="en-GB" b="1" dirty="0" err="1"/>
              <a:t>serupa</a:t>
            </a:r>
            <a:r>
              <a:rPr lang="en-GB" b="1" dirty="0"/>
              <a:t>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 err="1"/>
              <a:t>Letakkan</a:t>
            </a:r>
            <a:r>
              <a:rPr lang="en-GB" b="1" dirty="0"/>
              <a:t> item </a:t>
            </a:r>
            <a:r>
              <a:rPr lang="en-GB" dirty="0"/>
              <a:t>yang </a:t>
            </a:r>
            <a:r>
              <a:rPr lang="en-GB" b="1" dirty="0" err="1"/>
              <a:t>sering</a:t>
            </a:r>
            <a:r>
              <a:rPr lang="en-GB" b="1" dirty="0"/>
              <a:t> </a:t>
            </a:r>
            <a:r>
              <a:rPr lang="en-GB" b="1" dirty="0" err="1"/>
              <a:t>digunakan</a:t>
            </a:r>
            <a:r>
              <a:rPr lang="en-GB" b="1" dirty="0"/>
              <a:t> </a:t>
            </a:r>
            <a:r>
              <a:rPr lang="en-GB" dirty="0"/>
              <a:t>di </a:t>
            </a:r>
            <a:r>
              <a:rPr lang="en-GB" b="1" dirty="0" err="1"/>
              <a:t>urutan</a:t>
            </a:r>
            <a:r>
              <a:rPr lang="en-GB" b="1" dirty="0"/>
              <a:t> </a:t>
            </a:r>
            <a:r>
              <a:rPr lang="en-GB" b="1" dirty="0" err="1"/>
              <a:t>terdepan</a:t>
            </a:r>
            <a:r>
              <a:rPr lang="en-GB" b="1" dirty="0"/>
              <a:t> (paling </a:t>
            </a:r>
            <a:r>
              <a:rPr lang="en-GB" b="1" dirty="0" err="1"/>
              <a:t>atas</a:t>
            </a:r>
            <a:r>
              <a:rPr lang="en-GB" b="1" dirty="0"/>
              <a:t>/paling </a:t>
            </a:r>
            <a:r>
              <a:rPr lang="en-GB" b="1" dirty="0" err="1"/>
              <a:t>kiri</a:t>
            </a:r>
            <a:r>
              <a:rPr lang="en-GB" b="1" dirty="0"/>
              <a:t>)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/>
              <a:t>Letakkan item </a:t>
            </a:r>
            <a:r>
              <a:rPr lang="id-ID" dirty="0"/>
              <a:t>yang </a:t>
            </a:r>
            <a:r>
              <a:rPr lang="id-ID" b="1" dirty="0"/>
              <a:t>paling penting di urutan </a:t>
            </a:r>
            <a:r>
              <a:rPr lang="id-ID" b="1" dirty="0" smtClean="0"/>
              <a:t>pertama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99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Waktu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Respon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dan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Kecepatan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Tampil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b="1" dirty="0"/>
              <a:t>Kecepatan menu </a:t>
            </a:r>
            <a:r>
              <a:rPr lang="id-ID" sz="3200" dirty="0"/>
              <a:t>saat </a:t>
            </a:r>
            <a:r>
              <a:rPr lang="id-ID" sz="3200" b="1" dirty="0"/>
              <a:t>diklik</a:t>
            </a:r>
            <a:r>
              <a:rPr lang="id-ID" sz="3200" dirty="0"/>
              <a:t> oleh </a:t>
            </a:r>
            <a:r>
              <a:rPr lang="id-ID" sz="3200" b="1" dirty="0"/>
              <a:t>pengguna</a:t>
            </a:r>
            <a:r>
              <a:rPr lang="id-ID" sz="3200" dirty="0"/>
              <a:t> </a:t>
            </a:r>
            <a:r>
              <a:rPr lang="id-ID" sz="3200" b="1" dirty="0"/>
              <a:t>menentukan kecantikan </a:t>
            </a:r>
            <a:r>
              <a:rPr lang="id-ID" sz="3200" dirty="0"/>
              <a:t>dari </a:t>
            </a:r>
            <a:r>
              <a:rPr lang="id-ID" sz="3200" b="1" dirty="0"/>
              <a:t>mekanisme interface menu</a:t>
            </a:r>
            <a:r>
              <a:rPr lang="id-ID" sz="3200" dirty="0"/>
              <a:t> </a:t>
            </a:r>
            <a:r>
              <a:rPr lang="id-ID" sz="3200" dirty="0" smtClean="0"/>
              <a:t>tersebut</a:t>
            </a:r>
          </a:p>
          <a:p>
            <a:pPr lvl="0" algn="just"/>
            <a:r>
              <a:rPr lang="id-ID" sz="3200" b="1" dirty="0"/>
              <a:t>Waktu Respon (Response Time):</a:t>
            </a:r>
            <a:r>
              <a:rPr lang="id-ID" sz="3200" dirty="0"/>
              <a:t>  </a:t>
            </a:r>
            <a:r>
              <a:rPr lang="id-ID" sz="3200" b="1" dirty="0"/>
              <a:t>Waktu</a:t>
            </a:r>
            <a:r>
              <a:rPr lang="id-ID" sz="3200" dirty="0"/>
              <a:t> yang </a:t>
            </a:r>
            <a:r>
              <a:rPr lang="id-ID" sz="3200" b="1" dirty="0"/>
              <a:t>dibutuhkan</a:t>
            </a:r>
            <a:r>
              <a:rPr lang="id-ID" sz="3200" dirty="0"/>
              <a:t> oleh </a:t>
            </a:r>
            <a:r>
              <a:rPr lang="id-ID" sz="3200" b="1" dirty="0"/>
              <a:t>sistem</a:t>
            </a:r>
            <a:r>
              <a:rPr lang="id-ID" sz="3200" dirty="0"/>
              <a:t> untuk mulai </a:t>
            </a:r>
            <a:r>
              <a:rPr lang="id-ID" sz="3200" b="1" dirty="0"/>
              <a:t>menampilkan informasi </a:t>
            </a:r>
            <a:r>
              <a:rPr lang="id-ID" sz="3200" dirty="0"/>
              <a:t>saat pengguna memilih menu tersebut</a:t>
            </a:r>
            <a:r>
              <a:rPr lang="id-ID" sz="3200" dirty="0" smtClean="0"/>
              <a:t>.</a:t>
            </a:r>
            <a:endParaRPr lang="id-ID" sz="3200" dirty="0"/>
          </a:p>
          <a:p>
            <a:pPr algn="just"/>
            <a:r>
              <a:rPr lang="id-ID" sz="3200" b="1" dirty="0"/>
              <a:t>Kecepatan Tampil (Display Rate):</a:t>
            </a:r>
            <a:r>
              <a:rPr lang="id-ID" sz="3200" dirty="0"/>
              <a:t> </a:t>
            </a:r>
            <a:r>
              <a:rPr lang="id-ID" sz="3200" b="1" dirty="0"/>
              <a:t>Kecepatan menu</a:t>
            </a:r>
            <a:r>
              <a:rPr lang="id-ID" sz="3200" dirty="0"/>
              <a:t> tersebut </a:t>
            </a:r>
            <a:r>
              <a:rPr lang="id-ID" sz="3200" b="1" dirty="0"/>
              <a:t>ditampilkan</a:t>
            </a:r>
          </a:p>
        </p:txBody>
      </p:sp>
    </p:spTree>
    <p:extLst>
      <p:ext uri="{BB962C8B-B14F-4D97-AF65-F5344CB8AC3E}">
        <p14:creationId xmlns:p14="http://schemas.microsoft.com/office/powerpoint/2010/main" val="41916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Pemilihan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Menu yang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Cepat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Menus </a:t>
            </a:r>
            <a:r>
              <a:rPr lang="en-GB" b="1" dirty="0" err="1"/>
              <a:t>dengan</a:t>
            </a:r>
            <a:r>
              <a:rPr lang="en-GB" b="1" dirty="0"/>
              <a:t> </a:t>
            </a:r>
            <a:r>
              <a:rPr lang="en-GB" b="1" u="sng" dirty="0" err="1"/>
              <a:t>typeahead</a:t>
            </a:r>
            <a:r>
              <a:rPr lang="en-GB" b="1" u="sng" dirty="0"/>
              <a:t> </a:t>
            </a:r>
            <a:r>
              <a:rPr lang="en-GB" dirty="0"/>
              <a:t> (</a:t>
            </a:r>
            <a:r>
              <a:rPr lang="en-GB" dirty="0" err="1"/>
              <a:t>bergaris</a:t>
            </a:r>
            <a:r>
              <a:rPr lang="en-GB" dirty="0"/>
              <a:t> </a:t>
            </a:r>
            <a:r>
              <a:rPr lang="en-GB" dirty="0" err="1"/>
              <a:t>bawah</a:t>
            </a:r>
            <a:r>
              <a:rPr lang="en-GB" dirty="0"/>
              <a:t>)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u="sng" dirty="0"/>
              <a:t>Shortcut</a:t>
            </a:r>
            <a:r>
              <a:rPr lang="en-GB" dirty="0"/>
              <a:t> </a:t>
            </a:r>
            <a:r>
              <a:rPr lang="en-GB" dirty="0" err="1"/>
              <a:t>penting</a:t>
            </a:r>
            <a:r>
              <a:rPr lang="en-GB" dirty="0"/>
              <a:t> </a:t>
            </a:r>
            <a:r>
              <a:rPr lang="en-GB" dirty="0" err="1"/>
              <a:t>bila</a:t>
            </a:r>
            <a:r>
              <a:rPr lang="en-GB" dirty="0"/>
              <a:t> : 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/>
              <a:t>Menus </a:t>
            </a:r>
            <a:r>
              <a:rPr lang="en-GB" b="1" dirty="0" err="1"/>
              <a:t>sangat</a:t>
            </a:r>
            <a:r>
              <a:rPr lang="en-GB" b="1" dirty="0"/>
              <a:t> familiar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1" dirty="0"/>
              <a:t>Response time/display rates </a:t>
            </a:r>
            <a:r>
              <a:rPr lang="en-GB" b="1" dirty="0" err="1"/>
              <a:t>sangat</a:t>
            </a:r>
            <a:r>
              <a:rPr lang="en-GB" b="1" dirty="0"/>
              <a:t> </a:t>
            </a:r>
            <a:r>
              <a:rPr lang="en-GB" b="1" dirty="0" err="1"/>
              <a:t>lambat</a:t>
            </a:r>
            <a:r>
              <a:rPr lang="en-GB" b="1" dirty="0"/>
              <a:t> slow </a:t>
            </a:r>
            <a:endParaRPr lang="id-ID" b="1" dirty="0"/>
          </a:p>
          <a:p>
            <a:pPr algn="just"/>
            <a:r>
              <a:rPr lang="en-GB" b="1" dirty="0"/>
              <a:t>Menu names or bookmarks for direct access</a:t>
            </a:r>
            <a:r>
              <a:rPr lang="en-GB" dirty="0"/>
              <a:t>. </a:t>
            </a:r>
            <a:r>
              <a:rPr lang="en-GB" b="1" dirty="0"/>
              <a:t>Menu</a:t>
            </a:r>
            <a:r>
              <a:rPr lang="en-GB" dirty="0"/>
              <a:t> yang </a:t>
            </a:r>
            <a:r>
              <a:rPr lang="en-GB" b="1" dirty="0" err="1"/>
              <a:t>sederhana</a:t>
            </a:r>
            <a:r>
              <a:rPr lang="en-GB" dirty="0"/>
              <a:t> yang </a:t>
            </a:r>
            <a:r>
              <a:rPr lang="en-GB" b="1" dirty="0" err="1"/>
              <a:t>mengijinkan</a:t>
            </a:r>
            <a:r>
              <a:rPr lang="en-GB" b="1" dirty="0"/>
              <a:t> </a:t>
            </a:r>
            <a:r>
              <a:rPr lang="en-GB" b="1" dirty="0" err="1"/>
              <a:t>pengguna</a:t>
            </a:r>
            <a:r>
              <a:rPr lang="en-GB" b="1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mengakses</a:t>
            </a:r>
            <a:r>
              <a:rPr lang="en-GB" b="1" dirty="0"/>
              <a:t> </a:t>
            </a:r>
            <a:r>
              <a:rPr lang="en-GB" b="1" dirty="0" err="1"/>
              <a:t>langsung</a:t>
            </a:r>
            <a:r>
              <a:rPr lang="en-GB" b="1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halaman</a:t>
            </a:r>
            <a:r>
              <a:rPr lang="en-GB" dirty="0"/>
              <a:t>. </a:t>
            </a:r>
            <a:endParaRPr lang="id-ID" dirty="0"/>
          </a:p>
          <a:p>
            <a:pPr algn="just"/>
            <a:r>
              <a:rPr lang="en-GB" b="1" dirty="0" smtClean="0"/>
              <a:t>Menu </a:t>
            </a:r>
            <a:r>
              <a:rPr lang="en-GB" b="1" dirty="0" err="1"/>
              <a:t>dengan</a:t>
            </a:r>
            <a:r>
              <a:rPr lang="en-GB" b="1" dirty="0"/>
              <a:t> Icon/</a:t>
            </a:r>
            <a:r>
              <a:rPr lang="en-GB" b="1" dirty="0" err="1"/>
              <a:t>Toolbutton</a:t>
            </a:r>
            <a:r>
              <a:rPr lang="en-GB" dirty="0"/>
              <a:t>. 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b="1" dirty="0"/>
              <a:t>menu</a:t>
            </a:r>
            <a:r>
              <a:rPr lang="en-GB" dirty="0"/>
              <a:t> yang </a:t>
            </a:r>
            <a:r>
              <a:rPr lang="en-GB" dirty="0" err="1"/>
              <a:t>sering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b="1" dirty="0" err="1"/>
              <a:t>lebih</a:t>
            </a:r>
            <a:r>
              <a:rPr lang="en-GB" b="1" dirty="0"/>
              <a:t> </a:t>
            </a:r>
            <a:r>
              <a:rPr lang="en-GB" b="1" dirty="0" err="1"/>
              <a:t>cepat</a:t>
            </a:r>
            <a:r>
              <a:rPr lang="en-GB" b="1" dirty="0"/>
              <a:t> </a:t>
            </a:r>
            <a:r>
              <a:rPr lang="en-GB" b="1" dirty="0" err="1"/>
              <a:t>diakses</a:t>
            </a:r>
            <a:r>
              <a:rPr lang="en-GB" b="1" dirty="0"/>
              <a:t>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b="1" dirty="0" err="1"/>
              <a:t>disediakan</a:t>
            </a:r>
            <a:r>
              <a:rPr lang="en-GB" b="1" dirty="0"/>
              <a:t> </a:t>
            </a:r>
            <a:r>
              <a:rPr lang="en-GB" b="1" dirty="0" smtClean="0"/>
              <a:t>Icon/tool</a:t>
            </a:r>
            <a:r>
              <a:rPr lang="id-ID" b="1" dirty="0" smtClean="0"/>
              <a:t> </a:t>
            </a:r>
            <a:r>
              <a:rPr lang="en-GB" b="1" dirty="0" err="1" smtClean="0"/>
              <a:t>buttonnya</a:t>
            </a:r>
            <a:r>
              <a:rPr lang="en-GB" dirty="0"/>
              <a:t>.</a:t>
            </a:r>
            <a:endParaRPr lang="id-ID" dirty="0"/>
          </a:p>
          <a:p>
            <a:pPr algn="just"/>
            <a:r>
              <a:rPr lang="en-GB" dirty="0" smtClean="0"/>
              <a:t>Menu </a:t>
            </a:r>
            <a:r>
              <a:rPr lang="en-GB" dirty="0" err="1"/>
              <a:t>cepat</a:t>
            </a:r>
            <a:r>
              <a:rPr lang="en-GB" dirty="0"/>
              <a:t> (pop-up).  </a:t>
            </a:r>
            <a:r>
              <a:rPr lang="en-GB" b="1" dirty="0"/>
              <a:t> Menu yang </a:t>
            </a:r>
            <a:r>
              <a:rPr lang="en-GB" b="1" dirty="0" err="1"/>
              <a:t>diaktifkan</a:t>
            </a:r>
            <a:r>
              <a:rPr lang="en-GB" b="1" dirty="0"/>
              <a:t> </a:t>
            </a:r>
            <a:r>
              <a:rPr lang="en-GB" b="1" dirty="0" err="1"/>
              <a:t>pada</a:t>
            </a:r>
            <a:r>
              <a:rPr lang="en-GB" b="1" dirty="0"/>
              <a:t> </a:t>
            </a:r>
            <a:r>
              <a:rPr lang="en-GB" b="1" dirty="0" err="1"/>
              <a:t>objek</a:t>
            </a:r>
            <a:r>
              <a:rPr lang="en-GB" b="1" dirty="0"/>
              <a:t> yang </a:t>
            </a:r>
            <a:r>
              <a:rPr lang="en-GB" b="1" dirty="0" err="1"/>
              <a:t>dikehendaki</a:t>
            </a:r>
            <a:r>
              <a:rPr lang="en-GB" b="1" dirty="0"/>
              <a:t> </a:t>
            </a:r>
            <a:r>
              <a:rPr lang="en-GB" b="1" dirty="0" err="1"/>
              <a:t>dengan</a:t>
            </a:r>
            <a:r>
              <a:rPr lang="en-GB" b="1" dirty="0"/>
              <a:t> </a:t>
            </a:r>
            <a:r>
              <a:rPr lang="en-GB" b="1" dirty="0" err="1"/>
              <a:t>mengklik</a:t>
            </a:r>
            <a:r>
              <a:rPr lang="en-GB" b="1" dirty="0"/>
              <a:t> </a:t>
            </a:r>
            <a:r>
              <a:rPr lang="en-GB" b="1" dirty="0" err="1"/>
              <a:t>tombol</a:t>
            </a:r>
            <a:r>
              <a:rPr lang="en-GB" b="1" dirty="0"/>
              <a:t> mouse </a:t>
            </a:r>
            <a:r>
              <a:rPr lang="en-GB" b="1" dirty="0" err="1"/>
              <a:t>kanan</a:t>
            </a:r>
            <a:r>
              <a:rPr lang="en-GB" b="1" dirty="0"/>
              <a:t>, </a:t>
            </a:r>
            <a:r>
              <a:rPr lang="en-GB" b="1" dirty="0" err="1"/>
              <a:t>akan</a:t>
            </a:r>
            <a:r>
              <a:rPr lang="en-GB" b="1" dirty="0"/>
              <a:t> </a:t>
            </a:r>
            <a:r>
              <a:rPr lang="en-GB" b="1" dirty="0" err="1"/>
              <a:t>mempercepat</a:t>
            </a:r>
            <a:r>
              <a:rPr lang="en-GB" b="1" dirty="0"/>
              <a:t> </a:t>
            </a:r>
            <a:r>
              <a:rPr lang="en-GB" b="1" dirty="0" err="1"/>
              <a:t>pemilihan</a:t>
            </a:r>
            <a:r>
              <a:rPr lang="en-GB" b="1" dirty="0"/>
              <a:t> menu </a:t>
            </a:r>
            <a:r>
              <a:rPr lang="en-GB" b="1" dirty="0" err="1"/>
              <a:t>tersebut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99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Tata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Letak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Menu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sz="3600" b="1" dirty="0" err="1"/>
              <a:t>Judul</a:t>
            </a:r>
            <a:r>
              <a:rPr lang="en-GB" sz="3600" b="1" dirty="0"/>
              <a:t> </a:t>
            </a:r>
            <a:endParaRPr lang="id-ID" sz="3600" b="1" dirty="0" smtClean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b="1" dirty="0" err="1"/>
              <a:t>Untuk</a:t>
            </a:r>
            <a:r>
              <a:rPr lang="en-GB" sz="3200" b="1" dirty="0"/>
              <a:t> single menu</a:t>
            </a:r>
            <a:r>
              <a:rPr lang="en-GB" sz="3200" dirty="0"/>
              <a:t>, </a:t>
            </a:r>
            <a:r>
              <a:rPr lang="en-GB" sz="3200" b="1" dirty="0" err="1"/>
              <a:t>gunakan</a:t>
            </a:r>
            <a:r>
              <a:rPr lang="en-GB" sz="3200" dirty="0"/>
              <a:t> </a:t>
            </a:r>
            <a:r>
              <a:rPr lang="en-GB" sz="3200" b="1" dirty="0" err="1"/>
              <a:t>judul</a:t>
            </a:r>
            <a:r>
              <a:rPr lang="en-GB" sz="3200" dirty="0"/>
              <a:t> yang </a:t>
            </a:r>
            <a:r>
              <a:rPr lang="en-GB" sz="3200" b="1" dirty="0" err="1"/>
              <a:t>sederhana</a:t>
            </a:r>
            <a:r>
              <a:rPr lang="en-GB" sz="3200" dirty="0"/>
              <a:t>.  </a:t>
            </a:r>
            <a:endParaRPr lang="id-ID" sz="3200" dirty="0" smtClean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dirty="0" err="1" smtClean="0"/>
              <a:t>Untuk</a:t>
            </a:r>
            <a:r>
              <a:rPr lang="en-GB" sz="3200" dirty="0" smtClean="0"/>
              <a:t>  </a:t>
            </a:r>
            <a:r>
              <a:rPr lang="en-GB" sz="3200" b="1" dirty="0"/>
              <a:t>tree-structured menus</a:t>
            </a:r>
            <a:r>
              <a:rPr lang="en-GB" sz="3200" dirty="0"/>
              <a:t>, </a:t>
            </a:r>
            <a:r>
              <a:rPr lang="en-GB" sz="3200" dirty="0" err="1"/>
              <a:t>gunakan</a:t>
            </a:r>
            <a:r>
              <a:rPr lang="en-GB" sz="3200" dirty="0"/>
              <a:t> </a:t>
            </a:r>
            <a:r>
              <a:rPr lang="en-GB" sz="3200" b="1" dirty="0"/>
              <a:t>kata-kata</a:t>
            </a:r>
            <a:r>
              <a:rPr lang="en-GB" sz="3200" dirty="0"/>
              <a:t> </a:t>
            </a:r>
            <a:r>
              <a:rPr lang="en-GB" sz="3200" dirty="0" err="1"/>
              <a:t>pada</a:t>
            </a:r>
            <a:r>
              <a:rPr lang="en-GB" sz="3200" dirty="0"/>
              <a:t> </a:t>
            </a:r>
            <a:r>
              <a:rPr lang="en-GB" sz="3200" b="1" dirty="0"/>
              <a:t>item menu </a:t>
            </a:r>
            <a:r>
              <a:rPr lang="en-GB" sz="3200" dirty="0" err="1"/>
              <a:t>pada</a:t>
            </a:r>
            <a:r>
              <a:rPr lang="en-GB" sz="3200" dirty="0"/>
              <a:t> </a:t>
            </a:r>
            <a:r>
              <a:rPr lang="en-GB" sz="3200" b="1" dirty="0" err="1"/>
              <a:t>tingkat</a:t>
            </a:r>
            <a:r>
              <a:rPr lang="en-GB" sz="3200" dirty="0"/>
              <a:t> yang </a:t>
            </a:r>
            <a:r>
              <a:rPr lang="en-GB" sz="3200" b="1" dirty="0" err="1"/>
              <a:t>lebih</a:t>
            </a:r>
            <a:r>
              <a:rPr lang="en-GB" sz="3200" b="1" dirty="0"/>
              <a:t> </a:t>
            </a:r>
            <a:r>
              <a:rPr lang="en-GB" sz="3200" b="1" dirty="0" err="1"/>
              <a:t>tinggi</a:t>
            </a:r>
            <a:r>
              <a:rPr lang="en-GB" sz="3200" b="1" dirty="0"/>
              <a:t> </a:t>
            </a:r>
            <a:r>
              <a:rPr lang="en-GB" sz="3200" dirty="0" err="1"/>
              <a:t>sebaiknya</a:t>
            </a:r>
            <a:r>
              <a:rPr lang="en-GB" sz="3200" dirty="0"/>
              <a:t> </a:t>
            </a:r>
            <a:r>
              <a:rPr lang="en-GB" sz="3200" b="1" dirty="0" err="1"/>
              <a:t>dimunculkan</a:t>
            </a:r>
            <a:r>
              <a:rPr lang="en-GB" sz="3200" dirty="0"/>
              <a:t> </a:t>
            </a:r>
            <a:r>
              <a:rPr lang="en-GB" sz="3200" dirty="0" err="1"/>
              <a:t>pada</a:t>
            </a:r>
            <a:r>
              <a:rPr lang="en-GB" sz="3200" dirty="0"/>
              <a:t> </a:t>
            </a:r>
            <a:r>
              <a:rPr lang="en-GB" sz="3200" b="1" dirty="0" err="1"/>
              <a:t>judul</a:t>
            </a:r>
            <a:r>
              <a:rPr lang="en-GB" sz="3200" b="1" dirty="0"/>
              <a:t> menu </a:t>
            </a:r>
            <a:r>
              <a:rPr lang="en-GB" sz="3200" dirty="0"/>
              <a:t>yang </a:t>
            </a:r>
            <a:r>
              <a:rPr lang="en-GB" sz="3200" b="1" dirty="0" err="1"/>
              <a:t>dibawahnya</a:t>
            </a:r>
            <a:r>
              <a:rPr lang="en-GB" sz="3200" dirty="0"/>
              <a:t>.  </a:t>
            </a:r>
            <a:endParaRPr lang="id-ID" sz="3200" dirty="0" smtClean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b="1" dirty="0" err="1" smtClean="0"/>
              <a:t>Contoh</a:t>
            </a:r>
            <a:r>
              <a:rPr lang="en-GB" sz="3200" b="1" dirty="0" smtClean="0"/>
              <a:t> </a:t>
            </a:r>
            <a:r>
              <a:rPr lang="en-GB" sz="3200" b="1" dirty="0"/>
              <a:t>item menu </a:t>
            </a:r>
            <a:r>
              <a:rPr lang="en-GB" sz="3200" b="1" dirty="0" err="1"/>
              <a:t>Layanan</a:t>
            </a:r>
            <a:r>
              <a:rPr lang="en-GB" sz="3200" b="1" dirty="0"/>
              <a:t> </a:t>
            </a:r>
            <a:r>
              <a:rPr lang="en-GB" sz="3200" b="1" dirty="0" err="1"/>
              <a:t>Bisnis</a:t>
            </a:r>
            <a:r>
              <a:rPr lang="en-GB" sz="3200" b="1" dirty="0"/>
              <a:t> </a:t>
            </a:r>
            <a:r>
              <a:rPr lang="en-GB" sz="3200" dirty="0" err="1"/>
              <a:t>dan</a:t>
            </a:r>
            <a:r>
              <a:rPr lang="en-GB" sz="3200" dirty="0"/>
              <a:t> </a:t>
            </a:r>
            <a:r>
              <a:rPr lang="en-GB" sz="3200" b="1" dirty="0" err="1"/>
              <a:t>Keuangan</a:t>
            </a:r>
            <a:r>
              <a:rPr lang="en-GB" sz="3200" dirty="0"/>
              <a:t>, </a:t>
            </a:r>
            <a:r>
              <a:rPr lang="en-GB" sz="3200" dirty="0" err="1"/>
              <a:t>akan</a:t>
            </a:r>
            <a:r>
              <a:rPr lang="en-GB" sz="3200" dirty="0"/>
              <a:t> </a:t>
            </a:r>
            <a:r>
              <a:rPr lang="en-GB" sz="3200" b="1" dirty="0" err="1"/>
              <a:t>muncul</a:t>
            </a:r>
            <a:r>
              <a:rPr lang="en-GB" sz="3200" dirty="0"/>
              <a:t> </a:t>
            </a:r>
            <a:r>
              <a:rPr lang="en-GB" sz="3200" dirty="0" err="1"/>
              <a:t>sebagai</a:t>
            </a:r>
            <a:r>
              <a:rPr lang="en-GB" sz="3200" b="1" dirty="0"/>
              <a:t> </a:t>
            </a:r>
            <a:r>
              <a:rPr lang="en-GB" sz="3200" b="1" dirty="0" err="1"/>
              <a:t>judul</a:t>
            </a:r>
            <a:r>
              <a:rPr lang="en-GB" sz="3200" b="1" dirty="0"/>
              <a:t> </a:t>
            </a:r>
            <a:r>
              <a:rPr lang="en-GB" sz="3200" dirty="0" err="1"/>
              <a:t>pada</a:t>
            </a:r>
            <a:r>
              <a:rPr lang="en-GB" sz="3200" dirty="0"/>
              <a:t> </a:t>
            </a:r>
            <a:r>
              <a:rPr lang="en-GB" sz="3200" b="1" dirty="0"/>
              <a:t>menu </a:t>
            </a:r>
            <a:r>
              <a:rPr lang="en-GB" sz="3200" b="1" dirty="0" err="1"/>
              <a:t>dibawahnya</a:t>
            </a:r>
            <a:r>
              <a:rPr lang="en-GB" sz="3200" dirty="0"/>
              <a:t>, </a:t>
            </a:r>
            <a:r>
              <a:rPr lang="en-GB" sz="3200" dirty="0" err="1"/>
              <a:t>jika</a:t>
            </a:r>
            <a:r>
              <a:rPr lang="en-GB" sz="3200" dirty="0"/>
              <a:t> </a:t>
            </a:r>
            <a:r>
              <a:rPr lang="en-GB" sz="3200" dirty="0" err="1"/>
              <a:t>kita</a:t>
            </a:r>
            <a:r>
              <a:rPr lang="en-GB" sz="3200" dirty="0"/>
              <a:t> </a:t>
            </a:r>
            <a:r>
              <a:rPr lang="en-GB" sz="3200" b="1" dirty="0" err="1"/>
              <a:t>memilih</a:t>
            </a:r>
            <a:r>
              <a:rPr lang="en-GB" sz="3200" b="1" dirty="0"/>
              <a:t> menu </a:t>
            </a:r>
            <a:r>
              <a:rPr lang="en-GB" sz="3200" dirty="0" err="1"/>
              <a:t>dibawahnya</a:t>
            </a:r>
            <a:r>
              <a:rPr lang="en-GB" sz="3200" dirty="0"/>
              <a:t>.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7703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Tata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Letak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Menu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600" b="1" dirty="0" err="1"/>
              <a:t>Frasa</a:t>
            </a:r>
            <a:r>
              <a:rPr lang="en-GB" sz="3600" b="1" dirty="0"/>
              <a:t> </a:t>
            </a:r>
            <a:r>
              <a:rPr lang="en-GB" sz="3600" b="1" dirty="0" err="1"/>
              <a:t>dari</a:t>
            </a:r>
            <a:r>
              <a:rPr lang="en-GB" sz="3600" b="1" dirty="0"/>
              <a:t> item </a:t>
            </a:r>
            <a:r>
              <a:rPr lang="en-GB" sz="3600" b="1" dirty="0" smtClean="0"/>
              <a:t>menu</a:t>
            </a:r>
            <a:endParaRPr lang="id-ID" sz="3600" b="1" dirty="0" smtClean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b="1" dirty="0" err="1"/>
              <a:t>Gunakan</a:t>
            </a:r>
            <a:r>
              <a:rPr lang="en-GB" sz="3200" b="1" dirty="0"/>
              <a:t> </a:t>
            </a:r>
            <a:r>
              <a:rPr lang="en-GB" sz="3200" b="1" dirty="0" err="1"/>
              <a:t>istilah</a:t>
            </a:r>
            <a:r>
              <a:rPr lang="en-GB" sz="3200" b="1" dirty="0"/>
              <a:t> </a:t>
            </a:r>
            <a:r>
              <a:rPr lang="en-GB" sz="3200" dirty="0"/>
              <a:t>yang </a:t>
            </a:r>
            <a:r>
              <a:rPr lang="en-GB" sz="3200" b="1" dirty="0" err="1"/>
              <a:t>umum</a:t>
            </a:r>
            <a:r>
              <a:rPr lang="en-GB" sz="3200" b="1" dirty="0"/>
              <a:t>/familiar</a:t>
            </a:r>
            <a:r>
              <a:rPr lang="en-GB" sz="3200" dirty="0"/>
              <a:t> </a:t>
            </a:r>
            <a:r>
              <a:rPr lang="en-GB" sz="3200" dirty="0" err="1"/>
              <a:t>dan</a:t>
            </a:r>
            <a:r>
              <a:rPr lang="en-GB" sz="3200" dirty="0"/>
              <a:t> </a:t>
            </a:r>
            <a:r>
              <a:rPr lang="en-GB" sz="3200" b="1" dirty="0" err="1"/>
              <a:t>konsisten</a:t>
            </a:r>
            <a:r>
              <a:rPr lang="en-GB" sz="3200" dirty="0"/>
              <a:t> </a:t>
            </a:r>
            <a:endParaRPr lang="id-ID" sz="3200" dirty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dirty="0" err="1"/>
              <a:t>Yakinkan</a:t>
            </a:r>
            <a:r>
              <a:rPr lang="en-GB" sz="3200" dirty="0"/>
              <a:t> </a:t>
            </a:r>
            <a:r>
              <a:rPr lang="en-GB" sz="3200" dirty="0" err="1"/>
              <a:t>bahwa</a:t>
            </a:r>
            <a:r>
              <a:rPr lang="en-GB" sz="3200" dirty="0"/>
              <a:t> </a:t>
            </a:r>
            <a:r>
              <a:rPr lang="en-GB" sz="3200" b="1" dirty="0" err="1"/>
              <a:t>setiap</a:t>
            </a:r>
            <a:r>
              <a:rPr lang="en-GB" sz="3200" b="1" dirty="0"/>
              <a:t> item </a:t>
            </a:r>
            <a:r>
              <a:rPr lang="en-GB" sz="3200" b="1" dirty="0" err="1"/>
              <a:t>berbeda</a:t>
            </a:r>
            <a:r>
              <a:rPr lang="en-GB" sz="3200" b="1" dirty="0"/>
              <a:t> </a:t>
            </a:r>
            <a:r>
              <a:rPr lang="en-GB" sz="3200" dirty="0" err="1"/>
              <a:t>dengan</a:t>
            </a:r>
            <a:r>
              <a:rPr lang="en-GB" sz="3200" dirty="0"/>
              <a:t> </a:t>
            </a:r>
            <a:r>
              <a:rPr lang="en-GB" sz="3200" dirty="0" err="1"/>
              <a:t>lainnya</a:t>
            </a:r>
            <a:endParaRPr lang="id-ID" sz="3200" dirty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b="1" dirty="0" err="1"/>
              <a:t>Gunakan</a:t>
            </a:r>
            <a:r>
              <a:rPr lang="en-GB" sz="3200" b="1" dirty="0"/>
              <a:t> </a:t>
            </a:r>
            <a:r>
              <a:rPr lang="en-GB" sz="3200" b="1" dirty="0" err="1"/>
              <a:t>frasa</a:t>
            </a:r>
            <a:r>
              <a:rPr lang="en-GB" sz="3200" b="1" dirty="0"/>
              <a:t> </a:t>
            </a:r>
            <a:r>
              <a:rPr lang="en-GB" sz="3200" dirty="0"/>
              <a:t>yang </a:t>
            </a:r>
            <a:r>
              <a:rPr lang="en-GB" sz="3200" b="1" dirty="0" err="1"/>
              <a:t>konsisten</a:t>
            </a:r>
            <a:r>
              <a:rPr lang="en-GB" sz="3200" b="1" dirty="0"/>
              <a:t> </a:t>
            </a:r>
            <a:r>
              <a:rPr lang="en-GB" sz="3200" b="1" dirty="0" err="1"/>
              <a:t>dan</a:t>
            </a:r>
            <a:r>
              <a:rPr lang="en-GB" sz="3200" b="1" dirty="0"/>
              <a:t> </a:t>
            </a:r>
            <a:r>
              <a:rPr lang="en-GB" sz="3200" b="1" dirty="0" err="1"/>
              <a:t>pasti</a:t>
            </a:r>
            <a:endParaRPr lang="id-ID" sz="3200" b="1" dirty="0"/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GB" sz="3200" b="1" dirty="0" err="1"/>
              <a:t>Letakkan</a:t>
            </a:r>
            <a:r>
              <a:rPr lang="en-GB" sz="3200" b="1" dirty="0"/>
              <a:t> keyword </a:t>
            </a:r>
            <a:r>
              <a:rPr lang="en-GB" sz="3200" dirty="0"/>
              <a:t>di </a:t>
            </a:r>
            <a:r>
              <a:rPr lang="en-GB" sz="3200" b="1" dirty="0" err="1"/>
              <a:t>sebelah</a:t>
            </a:r>
            <a:r>
              <a:rPr lang="en-GB" sz="3200" b="1" dirty="0"/>
              <a:t> </a:t>
            </a:r>
            <a:r>
              <a:rPr lang="en-GB" sz="3200" b="1" dirty="0" err="1"/>
              <a:t>kiri</a:t>
            </a:r>
            <a:r>
              <a:rPr lang="en-GB" sz="3200" b="1" dirty="0"/>
              <a:t> </a:t>
            </a:r>
            <a:endParaRPr lang="id-ID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2532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Tata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Letak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 Menu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n-GB" b="1" dirty="0"/>
              <a:t>Tata </a:t>
            </a:r>
            <a:r>
              <a:rPr lang="en-GB" b="1" dirty="0" err="1"/>
              <a:t>letak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desain</a:t>
            </a:r>
            <a:r>
              <a:rPr lang="en-GB" b="1" dirty="0"/>
              <a:t> monitor (Graphic)</a:t>
            </a:r>
            <a:endParaRPr lang="id-ID" b="1" dirty="0"/>
          </a:p>
          <a:p>
            <a:pPr lvl="1" algn="just"/>
            <a:r>
              <a:rPr lang="en-GB" b="1" dirty="0" err="1"/>
              <a:t>Batasan</a:t>
            </a:r>
            <a:r>
              <a:rPr lang="en-GB" b="1" dirty="0"/>
              <a:t> : </a:t>
            </a:r>
            <a:endParaRPr lang="id-ID" b="1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b="1" dirty="0" err="1"/>
              <a:t>lebar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panjang</a:t>
            </a:r>
            <a:r>
              <a:rPr lang="en-GB" b="1" dirty="0"/>
              <a:t> </a:t>
            </a:r>
            <a:r>
              <a:rPr lang="en-GB" b="1" dirty="0" err="1"/>
              <a:t>layar</a:t>
            </a:r>
            <a:endParaRPr lang="id-ID" b="1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b="1" dirty="0"/>
              <a:t>display rate </a:t>
            </a:r>
            <a:endParaRPr lang="id-ID" b="1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b="1" dirty="0"/>
              <a:t>character set </a:t>
            </a:r>
            <a:endParaRPr lang="id-ID" b="1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b="1" dirty="0"/>
              <a:t>highlighting techniques </a:t>
            </a:r>
            <a:endParaRPr lang="id-ID" b="1" dirty="0"/>
          </a:p>
          <a:p>
            <a:pPr lvl="1" algn="just"/>
            <a:r>
              <a:rPr lang="en-GB" b="1" dirty="0" err="1"/>
              <a:t>Panduan</a:t>
            </a:r>
            <a:r>
              <a:rPr lang="en-GB" b="1" dirty="0"/>
              <a:t> </a:t>
            </a:r>
            <a:r>
              <a:rPr lang="en-GB" b="1" dirty="0" err="1" smtClean="0"/>
              <a:t>konsistensi</a:t>
            </a:r>
            <a:r>
              <a:rPr lang="en-GB" b="1" dirty="0" smtClean="0"/>
              <a:t> </a:t>
            </a:r>
            <a:r>
              <a:rPr lang="en-GB" b="1" dirty="0"/>
              <a:t>menu </a:t>
            </a:r>
            <a:endParaRPr lang="id-ID" b="1" dirty="0" smtClean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dirty="0" smtClean="0"/>
              <a:t>Titles </a:t>
            </a:r>
            <a:endParaRPr lang="id-ID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dirty="0"/>
              <a:t>Item placement </a:t>
            </a:r>
            <a:endParaRPr lang="id-ID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dirty="0"/>
              <a:t>Instructions </a:t>
            </a:r>
            <a:endParaRPr lang="id-ID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dirty="0"/>
              <a:t>Error messages </a:t>
            </a:r>
            <a:endParaRPr lang="id-ID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dirty="0"/>
              <a:t>Status reports </a:t>
            </a:r>
            <a:endParaRPr lang="id-ID" dirty="0"/>
          </a:p>
          <a:p>
            <a:pPr lvl="1" algn="just"/>
            <a:r>
              <a:rPr lang="en-GB" b="1" dirty="0" err="1"/>
              <a:t>Tehnik</a:t>
            </a:r>
            <a:r>
              <a:rPr lang="en-GB" b="1" dirty="0"/>
              <a:t> </a:t>
            </a:r>
            <a:endParaRPr lang="id-ID" b="1" dirty="0"/>
          </a:p>
          <a:p>
            <a:pPr lvl="2" algn="just"/>
            <a:r>
              <a:rPr lang="en-GB" dirty="0"/>
              <a:t>Indentation </a:t>
            </a:r>
            <a:r>
              <a:rPr lang="id-ID" dirty="0" smtClean="0"/>
              <a:t>/lekukan</a:t>
            </a:r>
            <a:endParaRPr lang="id-ID" dirty="0"/>
          </a:p>
          <a:p>
            <a:pPr lvl="2" algn="just"/>
            <a:r>
              <a:rPr lang="en-GB" dirty="0"/>
              <a:t>Upper/lower case characters </a:t>
            </a:r>
            <a:endParaRPr lang="id-ID" dirty="0"/>
          </a:p>
          <a:p>
            <a:pPr lvl="2" algn="just"/>
            <a:r>
              <a:rPr lang="en-GB" dirty="0"/>
              <a:t>Symbols such as * or - to create separators or outlines </a:t>
            </a:r>
            <a:r>
              <a:rPr lang="id-ID" dirty="0" smtClean="0"/>
              <a:t>/pemisah/garis besar</a:t>
            </a:r>
            <a:endParaRPr lang="id-ID" dirty="0"/>
          </a:p>
          <a:p>
            <a:pPr lvl="2" algn="just"/>
            <a:r>
              <a:rPr lang="en-GB" dirty="0"/>
              <a:t>Position markers </a:t>
            </a:r>
            <a:r>
              <a:rPr lang="id-ID" dirty="0" smtClean="0"/>
              <a:t>/penanda posisi</a:t>
            </a:r>
            <a:endParaRPr lang="id-ID" dirty="0"/>
          </a:p>
          <a:p>
            <a:pPr lvl="2" algn="just"/>
            <a:r>
              <a:rPr lang="en-GB" dirty="0"/>
              <a:t>Cascading or walking menus </a:t>
            </a:r>
            <a:r>
              <a:rPr lang="id-ID" dirty="0" smtClean="0"/>
              <a:t>/menu berjalan</a:t>
            </a:r>
            <a:endParaRPr lang="id-ID" dirty="0"/>
          </a:p>
          <a:p>
            <a:pPr lvl="2" algn="just"/>
            <a:r>
              <a:rPr lang="en-GB" dirty="0"/>
              <a:t>Magic lens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85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</a:rPr>
              <a:t>Form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Fillin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Hal </a:t>
            </a:r>
            <a:r>
              <a:rPr lang="id-ID" dirty="0" smtClean="0"/>
              <a:t>yang </a:t>
            </a:r>
            <a:r>
              <a:rPr lang="en-GB" dirty="0" err="1" smtClean="0"/>
              <a:t>diperhatikan</a:t>
            </a:r>
            <a:r>
              <a:rPr lang="en-GB" dirty="0" smtClean="0"/>
              <a:t> </a:t>
            </a:r>
            <a:r>
              <a:rPr lang="id-ID" dirty="0" smtClean="0"/>
              <a:t>pada </a:t>
            </a:r>
            <a:r>
              <a:rPr lang="en-GB" dirty="0" err="1" smtClean="0"/>
              <a:t>banyak</a:t>
            </a:r>
            <a:r>
              <a:rPr lang="en-GB" dirty="0" smtClean="0"/>
              <a:t> </a:t>
            </a:r>
            <a:r>
              <a:rPr lang="en-GB" dirty="0"/>
              <a:t>field data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dimasukkan</a:t>
            </a:r>
            <a:r>
              <a:rPr lang="en-GB" dirty="0"/>
              <a:t> :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Full complement of information is visible to user. </a:t>
            </a:r>
            <a:r>
              <a:rPr lang="id-ID" dirty="0" smtClean="0"/>
              <a:t>(pelengkap informasi dapat dilihat pengguna)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Display resembles familiar paper forms. </a:t>
            </a:r>
            <a:r>
              <a:rPr lang="id-ID" dirty="0" smtClean="0"/>
              <a:t>(tampilan menyerupai bentuk kertas)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Few instructions are required for many types of entries. </a:t>
            </a:r>
            <a:r>
              <a:rPr lang="id-ID" dirty="0" smtClean="0"/>
              <a:t>(intruksi untuk banyak jenis entri)</a:t>
            </a:r>
            <a:endParaRPr lang="id-ID" dirty="0"/>
          </a:p>
          <a:p>
            <a:r>
              <a:rPr lang="en-GB" dirty="0" err="1"/>
              <a:t>Pengguna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terbiasa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penggunaan</a:t>
            </a:r>
            <a:r>
              <a:rPr lang="en-GB" dirty="0"/>
              <a:t> :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Keyboards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Use of TAB key or mouse to move the cursor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Error correction methods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Field-label meanings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Permissible field contents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Use of the ENTER and/or RETURN key.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01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</a:rPr>
              <a:t>Form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Fillin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Form-</a:t>
            </a:r>
            <a:r>
              <a:rPr lang="en-GB" dirty="0" err="1"/>
              <a:t>Fillin</a:t>
            </a:r>
            <a:r>
              <a:rPr lang="en-GB" dirty="0"/>
              <a:t> Design </a:t>
            </a:r>
            <a:r>
              <a:rPr lang="en-GB" dirty="0" smtClean="0"/>
              <a:t>Guidelines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Judul yang memiliki arti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Instruksi yang jelas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Pengelompokkan secara logical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Layout yang mudah dilihat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Visual harus dijaga agar tetap menarik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Field label yang familiar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Terminologi dan singkatan yang konsisten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Adanya tempat dan batas yang jelas untuk menampung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Pergerakan cursor yang jelas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Adanya koreksi kesalahan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Adanya validasi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Pesan kesalahan jika value yang diberikan tidak sesuai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Penanda untuk field yang harus diisi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Pesan penjelasan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Signal yang menandakan progress pengisian form.</a:t>
            </a:r>
          </a:p>
        </p:txBody>
      </p:sp>
    </p:spTree>
    <p:extLst>
      <p:ext uri="{BB962C8B-B14F-4D97-AF65-F5344CB8AC3E}">
        <p14:creationId xmlns:p14="http://schemas.microsoft.com/office/powerpoint/2010/main" val="39025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</a:rPr>
              <a:t>Form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Fillin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</a:t>
            </a:r>
            <a:r>
              <a:rPr lang="en-GB" dirty="0" err="1"/>
              <a:t>dan</a:t>
            </a:r>
            <a:r>
              <a:rPr lang="en-GB" dirty="0"/>
              <a:t> combo </a:t>
            </a:r>
            <a:r>
              <a:rPr lang="en-GB" dirty="0" smtClean="0"/>
              <a:t>boxes</a:t>
            </a:r>
            <a:endParaRPr lang="id-ID" dirty="0" smtClean="0"/>
          </a:p>
          <a:p>
            <a:pPr lvl="1"/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Listbox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combobox</a:t>
            </a:r>
            <a:r>
              <a:rPr lang="en-US" b="1" dirty="0"/>
              <a:t> </a:t>
            </a:r>
            <a:r>
              <a:rPr lang="en-US" b="1" dirty="0" err="1"/>
              <a:t>untu</a:t>
            </a:r>
            <a:r>
              <a:rPr lang="en-US" b="1" dirty="0"/>
              <a:t> field-field yang </a:t>
            </a:r>
            <a:r>
              <a:rPr lang="en-US" b="1" dirty="0" err="1"/>
              <a:t>dikodekan</a:t>
            </a:r>
            <a:r>
              <a:rPr lang="en-US" b="1" dirty="0"/>
              <a:t> (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referensinya</a:t>
            </a:r>
            <a:r>
              <a:rPr lang="en-US" b="1" dirty="0"/>
              <a:t>) </a:t>
            </a:r>
            <a:r>
              <a:rPr lang="en-US" b="1" dirty="0" err="1"/>
              <a:t>seperti</a:t>
            </a:r>
            <a:r>
              <a:rPr lang="en-US" b="1" dirty="0"/>
              <a:t> :</a:t>
            </a:r>
            <a:endParaRPr lang="id-ID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Telephone numbers </a:t>
            </a:r>
            <a:endParaRPr lang="id-ID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Social-security numbers </a:t>
            </a:r>
            <a:endParaRPr lang="id-ID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Times </a:t>
            </a:r>
            <a:endParaRPr lang="id-ID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Dates </a:t>
            </a:r>
            <a:endParaRPr lang="id-ID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Dollar amounts (or other currency) </a:t>
            </a:r>
            <a:endParaRPr lang="id-ID" dirty="0"/>
          </a:p>
          <a:p>
            <a:pPr lvl="2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70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Ergonomi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b="1" dirty="0" err="1"/>
              <a:t>Meningkatkan</a:t>
            </a:r>
            <a:r>
              <a:rPr lang="en-US" sz="2600" b="1" dirty="0"/>
              <a:t> </a:t>
            </a:r>
            <a:r>
              <a:rPr lang="en-US" sz="2600" b="1" dirty="0" err="1"/>
              <a:t>kesejahteraan</a:t>
            </a:r>
            <a:r>
              <a:rPr lang="en-US" sz="2600" b="1" dirty="0"/>
              <a:t> </a:t>
            </a:r>
            <a:r>
              <a:rPr lang="en-US" sz="2600" b="1" dirty="0" err="1"/>
              <a:t>fisik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/>
              <a:t>mental</a:t>
            </a:r>
            <a:r>
              <a:rPr lang="en-US" sz="2600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b="1" dirty="0" err="1"/>
              <a:t>upaya</a:t>
            </a:r>
            <a:r>
              <a:rPr lang="en-US" sz="2600" b="1" dirty="0"/>
              <a:t> </a:t>
            </a:r>
            <a:r>
              <a:rPr lang="en-US" sz="2600" b="1" dirty="0" err="1"/>
              <a:t>pencegahan</a:t>
            </a:r>
            <a:r>
              <a:rPr lang="en-US" sz="2600" b="1" dirty="0"/>
              <a:t> </a:t>
            </a:r>
            <a:r>
              <a:rPr lang="en-US" sz="2600" b="1" dirty="0" err="1"/>
              <a:t>cidera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penyakit</a:t>
            </a:r>
            <a:r>
              <a:rPr lang="en-US" sz="2600" b="1" dirty="0"/>
              <a:t> </a:t>
            </a:r>
            <a:r>
              <a:rPr lang="en-US" sz="2600" b="1" dirty="0" err="1"/>
              <a:t>akibat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dirty="0"/>
              <a:t>, </a:t>
            </a:r>
            <a:r>
              <a:rPr lang="en-US" sz="2600" b="1" dirty="0" err="1"/>
              <a:t>menurunkan</a:t>
            </a:r>
            <a:r>
              <a:rPr lang="en-US" sz="2600" b="1" dirty="0"/>
              <a:t> </a:t>
            </a:r>
            <a:r>
              <a:rPr lang="en-US" sz="2600" b="1" dirty="0" err="1"/>
              <a:t>beban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b="1" dirty="0" err="1"/>
              <a:t>fisik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/>
              <a:t>mental</a:t>
            </a:r>
            <a:r>
              <a:rPr lang="en-US" sz="2600" dirty="0"/>
              <a:t>, </a:t>
            </a:r>
            <a:r>
              <a:rPr lang="en-US" sz="2600" b="1" dirty="0" err="1"/>
              <a:t>mengupayakan</a:t>
            </a:r>
            <a:r>
              <a:rPr lang="en-US" sz="2600" b="1" dirty="0"/>
              <a:t> </a:t>
            </a:r>
            <a:r>
              <a:rPr lang="en-US" sz="2600" b="1" dirty="0" err="1"/>
              <a:t>promosi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kepuasan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endParaRPr lang="en-US" sz="2600" b="1" dirty="0"/>
          </a:p>
          <a:p>
            <a:pPr algn="just"/>
            <a:r>
              <a:rPr lang="en-US" sz="2600" b="1" dirty="0" err="1" smtClean="0"/>
              <a:t>Meningkatkan</a:t>
            </a:r>
            <a:r>
              <a:rPr lang="en-US" sz="2600" b="1" dirty="0" smtClean="0"/>
              <a:t> </a:t>
            </a:r>
            <a:r>
              <a:rPr lang="en-US" sz="2600" b="1" dirty="0" err="1"/>
              <a:t>kesejahtaran</a:t>
            </a:r>
            <a:r>
              <a:rPr lang="en-US" sz="2600" b="1" dirty="0"/>
              <a:t> </a:t>
            </a:r>
            <a:r>
              <a:rPr lang="en-US" sz="2600" b="1" dirty="0" err="1"/>
              <a:t>sosial</a:t>
            </a:r>
            <a:r>
              <a:rPr lang="en-US" sz="2600" b="1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b="1" dirty="0" err="1"/>
              <a:t>peningkatan</a:t>
            </a:r>
            <a:r>
              <a:rPr lang="en-US" sz="2600" b="1" dirty="0"/>
              <a:t> </a:t>
            </a:r>
            <a:r>
              <a:rPr lang="en-US" sz="2600" b="1" dirty="0" err="1"/>
              <a:t>kualitas</a:t>
            </a:r>
            <a:r>
              <a:rPr lang="en-US" sz="2600" b="1" dirty="0"/>
              <a:t> </a:t>
            </a:r>
            <a:r>
              <a:rPr lang="en-US" sz="2600" b="1" dirty="0" err="1"/>
              <a:t>kontak</a:t>
            </a:r>
            <a:r>
              <a:rPr lang="en-US" sz="2600" b="1" dirty="0"/>
              <a:t> </a:t>
            </a:r>
            <a:r>
              <a:rPr lang="en-US" sz="2600" b="1" dirty="0" err="1"/>
              <a:t>sosial</a:t>
            </a:r>
            <a:r>
              <a:rPr lang="en-US" sz="2600" dirty="0"/>
              <a:t>, </a:t>
            </a:r>
            <a:r>
              <a:rPr lang="en-US" sz="2600" b="1" dirty="0" err="1"/>
              <a:t>mengelola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mengkoordinir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b="1" dirty="0" err="1"/>
              <a:t>tepat</a:t>
            </a:r>
            <a:r>
              <a:rPr lang="en-US" sz="2600" b="1" dirty="0"/>
              <a:t> </a:t>
            </a:r>
            <a:r>
              <a:rPr lang="en-US" sz="2600" b="1" dirty="0" err="1"/>
              <a:t>guna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meningkatkan</a:t>
            </a:r>
            <a:r>
              <a:rPr lang="en-US" sz="2600" b="1" dirty="0"/>
              <a:t> </a:t>
            </a:r>
            <a:r>
              <a:rPr lang="en-US" sz="2600" b="1" dirty="0" err="1"/>
              <a:t>jaminan</a:t>
            </a:r>
            <a:r>
              <a:rPr lang="en-US" sz="2600" b="1" dirty="0"/>
              <a:t> </a:t>
            </a:r>
            <a:r>
              <a:rPr lang="en-US" sz="2600" b="1" dirty="0" err="1"/>
              <a:t>sosial</a:t>
            </a:r>
            <a:r>
              <a:rPr lang="en-US" sz="2600" dirty="0"/>
              <a:t> </a:t>
            </a:r>
            <a:r>
              <a:rPr lang="en-US" sz="2600" dirty="0" err="1"/>
              <a:t>baik</a:t>
            </a:r>
            <a:r>
              <a:rPr lang="en-US" sz="2600" dirty="0"/>
              <a:t> </a:t>
            </a:r>
            <a:r>
              <a:rPr lang="en-US" sz="2600" b="1" dirty="0" err="1"/>
              <a:t>selama</a:t>
            </a:r>
            <a:r>
              <a:rPr lang="en-US" sz="2600" b="1" dirty="0"/>
              <a:t> </a:t>
            </a:r>
            <a:r>
              <a:rPr lang="en-US" sz="2600" b="1" dirty="0" err="1"/>
              <a:t>kurun</a:t>
            </a:r>
            <a:r>
              <a:rPr lang="en-US" sz="2600" b="1" dirty="0"/>
              <a:t> </a:t>
            </a:r>
            <a:r>
              <a:rPr lang="en-US" sz="2600" b="1" dirty="0" err="1"/>
              <a:t>waktu</a:t>
            </a:r>
            <a:r>
              <a:rPr lang="en-US" sz="2600" b="1" dirty="0"/>
              <a:t> </a:t>
            </a:r>
            <a:r>
              <a:rPr lang="en-US" sz="2600" b="1" dirty="0" err="1"/>
              <a:t>usia</a:t>
            </a:r>
            <a:r>
              <a:rPr lang="en-US" sz="2600" b="1" dirty="0"/>
              <a:t> </a:t>
            </a:r>
            <a:r>
              <a:rPr lang="en-US" sz="2600" b="1" dirty="0" err="1"/>
              <a:t>produktif</a:t>
            </a:r>
            <a:r>
              <a:rPr lang="en-US" sz="2600" b="1" dirty="0"/>
              <a:t> </a:t>
            </a:r>
            <a:r>
              <a:rPr lang="en-US" sz="2600" dirty="0" err="1"/>
              <a:t>maupun</a:t>
            </a:r>
            <a:r>
              <a:rPr lang="en-US" sz="2600" dirty="0"/>
              <a:t> </a:t>
            </a:r>
            <a:r>
              <a:rPr lang="en-US" sz="2600" dirty="0" err="1"/>
              <a:t>setelah</a:t>
            </a:r>
            <a:r>
              <a:rPr lang="en-US" sz="2600" dirty="0"/>
              <a:t> </a:t>
            </a:r>
            <a:r>
              <a:rPr lang="en-US" sz="2600" b="1" dirty="0" err="1"/>
              <a:t>tidak</a:t>
            </a:r>
            <a:r>
              <a:rPr lang="en-US" sz="2600" b="1" dirty="0"/>
              <a:t> </a:t>
            </a:r>
            <a:r>
              <a:rPr lang="en-US" sz="2600" b="1" dirty="0" err="1"/>
              <a:t>produktif</a:t>
            </a:r>
            <a:endParaRPr lang="en-US" sz="2600" b="1" dirty="0"/>
          </a:p>
          <a:p>
            <a:pPr algn="just"/>
            <a:r>
              <a:rPr lang="en-US" sz="2600" b="1" dirty="0" err="1" smtClean="0"/>
              <a:t>Menciptakan</a:t>
            </a:r>
            <a:r>
              <a:rPr lang="en-US" sz="2600" b="1" dirty="0" smtClean="0"/>
              <a:t> </a:t>
            </a:r>
            <a:r>
              <a:rPr lang="en-US" sz="2600" b="1" dirty="0" err="1"/>
              <a:t>keseimbangan</a:t>
            </a:r>
            <a:r>
              <a:rPr lang="en-US" sz="2600" b="1" dirty="0"/>
              <a:t> </a:t>
            </a:r>
            <a:r>
              <a:rPr lang="en-US" sz="2600" b="1" dirty="0" err="1"/>
              <a:t>rasional</a:t>
            </a:r>
            <a:r>
              <a:rPr lang="en-US" sz="2600" b="1" dirty="0"/>
              <a:t> </a:t>
            </a:r>
            <a:r>
              <a:rPr lang="en-US" sz="2600" dirty="0" err="1"/>
              <a:t>antara</a:t>
            </a:r>
            <a:r>
              <a:rPr lang="en-US" sz="2600" dirty="0"/>
              <a:t> </a:t>
            </a:r>
            <a:r>
              <a:rPr lang="en-US" sz="2600" dirty="0" err="1"/>
              <a:t>berbagai</a:t>
            </a:r>
            <a:r>
              <a:rPr lang="en-US" sz="2600" dirty="0"/>
              <a:t> </a:t>
            </a:r>
            <a:r>
              <a:rPr lang="en-US" sz="2600" b="1" dirty="0" err="1"/>
              <a:t>aspek</a:t>
            </a:r>
            <a:r>
              <a:rPr lang="en-US" sz="2600" b="1" dirty="0"/>
              <a:t> : </a:t>
            </a:r>
            <a:r>
              <a:rPr lang="en-US" sz="2600" b="1" dirty="0" err="1"/>
              <a:t>teknis</a:t>
            </a:r>
            <a:r>
              <a:rPr lang="en-US" sz="2600" b="1" dirty="0"/>
              <a:t>, </a:t>
            </a:r>
            <a:r>
              <a:rPr lang="en-US" sz="2600" b="1" dirty="0" err="1"/>
              <a:t>ekonomis</a:t>
            </a:r>
            <a:r>
              <a:rPr lang="en-US" sz="2600" b="1" dirty="0"/>
              <a:t>, </a:t>
            </a:r>
            <a:r>
              <a:rPr lang="en-US" sz="2600" b="1" dirty="0" err="1"/>
              <a:t>antropologis</a:t>
            </a:r>
            <a:r>
              <a:rPr lang="en-US" sz="2600" b="1" dirty="0"/>
              <a:t>,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/>
              <a:t>budaya</a:t>
            </a:r>
            <a:r>
              <a:rPr lang="en-US" sz="2600" b="1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b="1" dirty="0" err="1"/>
              <a:t>setiap</a:t>
            </a:r>
            <a:r>
              <a:rPr lang="en-US" sz="2600" b="1" dirty="0"/>
              <a:t> </a:t>
            </a:r>
            <a:r>
              <a:rPr lang="en-US" sz="2600" b="1" dirty="0" err="1"/>
              <a:t>sistem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dirty="0"/>
              <a:t>yang </a:t>
            </a:r>
            <a:r>
              <a:rPr lang="en-US" sz="2600" dirty="0" err="1"/>
              <a:t>dilakukan</a:t>
            </a:r>
            <a:r>
              <a:rPr lang="en-US" sz="2600" dirty="0"/>
              <a:t>,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b="1" dirty="0" err="1"/>
              <a:t>tercipta</a:t>
            </a:r>
            <a:r>
              <a:rPr lang="en-US" sz="2600" b="1" dirty="0"/>
              <a:t> </a:t>
            </a:r>
            <a:r>
              <a:rPr lang="en-US" sz="2600" b="1" dirty="0" err="1"/>
              <a:t>kualitas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kualitas</a:t>
            </a:r>
            <a:r>
              <a:rPr lang="en-US" sz="2600" b="1" dirty="0"/>
              <a:t> </a:t>
            </a:r>
            <a:r>
              <a:rPr lang="en-US" sz="2600" b="1" dirty="0" err="1"/>
              <a:t>hidup</a:t>
            </a:r>
            <a:r>
              <a:rPr lang="en-US" sz="2600" b="1" dirty="0"/>
              <a:t> yang </a:t>
            </a:r>
            <a:r>
              <a:rPr lang="en-US" sz="2600" b="1" dirty="0" err="1"/>
              <a:t>tinggi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4619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Merancang </a:t>
            </a:r>
            <a:r>
              <a:rPr lang="en-GB" sz="4000" dirty="0" smtClean="0"/>
              <a:t>MENU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</a:rPr>
              <a:t>Form </a:t>
            </a:r>
            <a:r>
              <a:rPr lang="en-GB" sz="3600" dirty="0" err="1">
                <a:solidFill>
                  <a:schemeClr val="bg1">
                    <a:lumMod val="65000"/>
                  </a:schemeClr>
                </a:solidFill>
              </a:rPr>
              <a:t>Fillin</a:t>
            </a:r>
            <a:endParaRPr lang="id-ID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Dialog </a:t>
            </a:r>
            <a:r>
              <a:rPr lang="en-GB" b="1" dirty="0" smtClean="0"/>
              <a:t>Boxes</a:t>
            </a:r>
            <a:r>
              <a:rPr lang="id-ID" b="1" dirty="0" smtClean="0"/>
              <a:t> </a:t>
            </a:r>
            <a:r>
              <a:rPr lang="id-ID" dirty="0" smtClean="0"/>
              <a:t>- </a:t>
            </a:r>
            <a:r>
              <a:rPr lang="en-GB" dirty="0" err="1" smtClean="0"/>
              <a:t>Kombinasi</a:t>
            </a:r>
            <a:r>
              <a:rPr lang="en-GB" dirty="0" smtClean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b="1" dirty="0" err="1"/>
              <a:t>tehnik</a:t>
            </a:r>
            <a:r>
              <a:rPr lang="en-GB" b="1" dirty="0"/>
              <a:t> menu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smtClean="0"/>
              <a:t>form-</a:t>
            </a:r>
            <a:r>
              <a:rPr lang="en-GB" b="1" dirty="0" err="1" smtClean="0"/>
              <a:t>fillin</a:t>
            </a:r>
            <a:endParaRPr lang="id-ID" b="1" dirty="0" smtClean="0"/>
          </a:p>
          <a:p>
            <a:r>
              <a:rPr lang="en-US" b="1" dirty="0"/>
              <a:t>Internal layout guidelines: </a:t>
            </a:r>
            <a:endParaRPr lang="id-ID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Judul </a:t>
            </a:r>
            <a:r>
              <a:rPr lang="id-ID" dirty="0"/>
              <a:t>berarti, gaya konsisten.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Pengurutan </a:t>
            </a:r>
            <a:r>
              <a:rPr lang="id-ID" dirty="0"/>
              <a:t>dari atas kiri ke bawah kanan.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Pengelompokan </a:t>
            </a:r>
            <a:r>
              <a:rPr lang="id-ID" dirty="0"/>
              <a:t>dan penegasan.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Tata </a:t>
            </a:r>
            <a:r>
              <a:rPr lang="id-ID" dirty="0"/>
              <a:t>letak yang konsisten.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Peristilahan</a:t>
            </a:r>
            <a:r>
              <a:rPr lang="id-ID" dirty="0"/>
              <a:t>, font, penggunaan huruf besar, justifikasi yang konsisten.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Tombol </a:t>
            </a:r>
            <a:r>
              <a:rPr lang="id-ID" dirty="0"/>
              <a:t>standar (OK, Cancel).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Pencegahan </a:t>
            </a:r>
            <a:r>
              <a:rPr lang="id-ID" dirty="0"/>
              <a:t>kesalahan</a:t>
            </a:r>
          </a:p>
          <a:p>
            <a:r>
              <a:rPr lang="en-GB" b="1" dirty="0" smtClean="0"/>
              <a:t>External Relationship </a:t>
            </a:r>
            <a:endParaRPr lang="id-ID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Penampilan </a:t>
            </a:r>
            <a:r>
              <a:rPr lang="id-ID" dirty="0"/>
              <a:t>dan penutupan halus.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dibedakan tapi batasnya kecil.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Ukuran </a:t>
            </a:r>
            <a:r>
              <a:rPr lang="id-ID" dirty="0"/>
              <a:t>cukup kecil (minimalkan overlap).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Dekat </a:t>
            </a:r>
            <a:r>
              <a:rPr lang="id-ID" dirty="0"/>
              <a:t>dengan item yang sesuai.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Tidak </a:t>
            </a:r>
            <a:r>
              <a:rPr lang="id-ID" dirty="0"/>
              <a:t>menghalangi item yang harus dilihat.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Mudah </a:t>
            </a:r>
            <a:r>
              <a:rPr lang="id-ID" dirty="0"/>
              <a:t>ditutup (dibuat menghilang).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Jelas </a:t>
            </a:r>
            <a:r>
              <a:rPr lang="id-ID" dirty="0"/>
              <a:t>penyelesaian/pembatalannya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70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Himbauan Merancang </a:t>
            </a:r>
            <a:r>
              <a:rPr lang="en-GB" sz="4000" dirty="0" smtClean="0"/>
              <a:t>MENU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err="1"/>
              <a:t>Tombol</a:t>
            </a:r>
            <a:r>
              <a:rPr lang="en-GB" dirty="0"/>
              <a:t> yang </a:t>
            </a:r>
            <a:r>
              <a:rPr lang="en-GB" b="1" dirty="0" err="1" smtClean="0"/>
              <a:t>memperc</a:t>
            </a:r>
            <a:r>
              <a:rPr lang="id-ID" b="1" dirty="0" smtClean="0"/>
              <a:t>e</a:t>
            </a:r>
            <a:r>
              <a:rPr lang="en-GB" b="1" dirty="0" smtClean="0"/>
              <a:t>pat</a:t>
            </a:r>
            <a:r>
              <a:rPr lang="en-GB" dirty="0" smtClean="0"/>
              <a:t> </a:t>
            </a:r>
            <a:r>
              <a:rPr lang="en-GB" dirty="0" err="1"/>
              <a:t>seharusnya</a:t>
            </a:r>
            <a:r>
              <a:rPr lang="en-GB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operasi</a:t>
            </a:r>
            <a:r>
              <a:rPr lang="en-GB" b="1" dirty="0"/>
              <a:t> </a:t>
            </a:r>
            <a:r>
              <a:rPr lang="en-GB" b="1" dirty="0" err="1"/>
              <a:t>sistem</a:t>
            </a:r>
            <a:r>
              <a:rPr lang="en-GB" b="1" dirty="0"/>
              <a:t> </a:t>
            </a:r>
            <a:r>
              <a:rPr lang="en-GB" dirty="0"/>
              <a:t>yang </a:t>
            </a:r>
            <a:r>
              <a:rPr lang="en-GB" b="1" dirty="0" err="1"/>
              <a:t>genting</a:t>
            </a:r>
            <a:r>
              <a:rPr lang="en-GB" b="1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b="1" dirty="0" err="1"/>
              <a:t>berhenti</a:t>
            </a:r>
            <a:r>
              <a:rPr lang="en-GB" b="1" dirty="0"/>
              <a:t> </a:t>
            </a:r>
            <a:r>
              <a:rPr lang="en-GB" b="1" dirty="0" err="1"/>
              <a:t>atau</a:t>
            </a:r>
            <a:r>
              <a:rPr lang="en-GB" b="1" dirty="0"/>
              <a:t> logoff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Karena </a:t>
            </a:r>
            <a:r>
              <a:rPr lang="en-GB" b="1" dirty="0" err="1" smtClean="0"/>
              <a:t>kesalahan</a:t>
            </a:r>
            <a:r>
              <a:rPr lang="en-GB" dirty="0" smtClean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b="1" dirty="0"/>
              <a:t>keystroke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b="1" dirty="0" err="1"/>
              <a:t>mengalami</a:t>
            </a:r>
            <a:r>
              <a:rPr lang="en-GB" b="1" dirty="0"/>
              <a:t> </a:t>
            </a:r>
            <a:r>
              <a:rPr lang="en-GB" b="1" dirty="0" err="1"/>
              <a:t>effek</a:t>
            </a:r>
            <a:r>
              <a:rPr lang="en-GB" b="1" dirty="0"/>
              <a:t> </a:t>
            </a:r>
            <a:r>
              <a:rPr lang="en-GB" dirty="0"/>
              <a:t>yang </a:t>
            </a:r>
            <a:r>
              <a:rPr lang="en-GB" b="1" dirty="0" err="1"/>
              <a:t>membawa</a:t>
            </a:r>
            <a:r>
              <a:rPr lang="en-GB" b="1" dirty="0"/>
              <a:t> </a:t>
            </a:r>
            <a:r>
              <a:rPr lang="en-GB" b="1" dirty="0" err="1"/>
              <a:t>bencana</a:t>
            </a:r>
            <a:r>
              <a:rPr lang="en-GB" b="1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b="1" dirty="0" err="1"/>
              <a:t>pekerjaan</a:t>
            </a:r>
            <a:r>
              <a:rPr lang="en-GB" dirty="0"/>
              <a:t> yang </a:t>
            </a:r>
            <a:r>
              <a:rPr lang="en-GB" b="1" dirty="0" err="1"/>
              <a:t>sedang</a:t>
            </a:r>
            <a:r>
              <a:rPr lang="en-GB" b="1" dirty="0"/>
              <a:t> </a:t>
            </a:r>
            <a:r>
              <a:rPr lang="en-GB" b="1" dirty="0" err="1"/>
              <a:t>dikerjakan</a:t>
            </a:r>
            <a:r>
              <a:rPr lang="en-GB" b="1" dirty="0"/>
              <a:t>.</a:t>
            </a:r>
            <a:endParaRPr lang="id-ID" b="1" dirty="0"/>
          </a:p>
          <a:p>
            <a:pPr algn="just"/>
            <a:r>
              <a:rPr lang="id-ID" b="1" dirty="0" smtClean="0"/>
              <a:t>P</a:t>
            </a:r>
            <a:r>
              <a:rPr lang="en-GB" b="1" dirty="0" err="1" smtClean="0"/>
              <a:t>erintah</a:t>
            </a:r>
            <a:r>
              <a:rPr lang="en-GB" b="1" dirty="0" smtClean="0"/>
              <a:t> </a:t>
            </a:r>
            <a:r>
              <a:rPr lang="en-GB" b="1" dirty="0"/>
              <a:t>yang </a:t>
            </a:r>
            <a:r>
              <a:rPr lang="en-GB" b="1" dirty="0" err="1"/>
              <a:t>pasti</a:t>
            </a:r>
            <a:r>
              <a:rPr lang="en-GB" b="1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dapat</a:t>
            </a:r>
            <a:r>
              <a:rPr lang="en-GB" b="1" dirty="0"/>
              <a:t> </a:t>
            </a:r>
            <a:r>
              <a:rPr lang="en-GB" b="1" dirty="0" err="1"/>
              <a:t>dikembalikan</a:t>
            </a:r>
            <a:r>
              <a:rPr lang="en-GB" b="1" dirty="0"/>
              <a:t> </a:t>
            </a:r>
            <a:r>
              <a:rPr lang="en-GB" b="1" dirty="0" err="1"/>
              <a:t>seharusnya</a:t>
            </a:r>
            <a:r>
              <a:rPr lang="en-GB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ditempatkan</a:t>
            </a:r>
            <a:r>
              <a:rPr lang="en-GB" b="1" dirty="0"/>
              <a:t> di </a:t>
            </a:r>
            <a:r>
              <a:rPr lang="en-GB" b="1" dirty="0" err="1"/>
              <a:t>bagian</a:t>
            </a:r>
            <a:r>
              <a:rPr lang="en-GB" b="1" dirty="0"/>
              <a:t> </a:t>
            </a:r>
            <a:r>
              <a:rPr lang="en-GB" b="1" dirty="0" err="1"/>
              <a:t>atas</a:t>
            </a:r>
            <a:r>
              <a:rPr lang="en-GB" b="1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b="1" dirty="0"/>
              <a:t>menu </a:t>
            </a:r>
            <a:r>
              <a:rPr lang="en-GB" dirty="0" err="1"/>
              <a:t>atau</a:t>
            </a:r>
            <a:r>
              <a:rPr lang="en-GB" dirty="0"/>
              <a:t> yang </a:t>
            </a:r>
            <a:r>
              <a:rPr lang="en-GB" b="1" dirty="0" err="1"/>
              <a:t>dekat</a:t>
            </a:r>
            <a:r>
              <a:rPr lang="en-GB" b="1" dirty="0"/>
              <a:t> </a:t>
            </a:r>
            <a:r>
              <a:rPr lang="en-GB" b="1" dirty="0" err="1"/>
              <a:t>dengannya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b="1" dirty="0" err="1"/>
              <a:t>khususnya</a:t>
            </a:r>
            <a:r>
              <a:rPr lang="en-GB" dirty="0"/>
              <a:t>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dibawah</a:t>
            </a:r>
            <a:r>
              <a:rPr lang="en-GB" b="1" dirty="0"/>
              <a:t> </a:t>
            </a:r>
            <a:r>
              <a:rPr lang="en-GB" b="1" dirty="0" err="1"/>
              <a:t>pilihan</a:t>
            </a:r>
            <a:r>
              <a:rPr lang="en-GB" b="1" dirty="0"/>
              <a:t> </a:t>
            </a:r>
            <a:r>
              <a:rPr lang="en-GB" dirty="0"/>
              <a:t>yang </a:t>
            </a:r>
            <a:r>
              <a:rPr lang="en-GB" b="1" dirty="0" err="1"/>
              <a:t>sering</a:t>
            </a:r>
            <a:r>
              <a:rPr lang="en-GB" b="1" dirty="0"/>
              <a:t> </a:t>
            </a:r>
            <a:r>
              <a:rPr lang="en-GB" b="1" dirty="0" err="1"/>
              <a:t>digunakan</a:t>
            </a:r>
            <a:r>
              <a:rPr lang="en-GB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779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GAYA INTERAKSI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GB" sz="4400" dirty="0" smtClean="0"/>
              <a:t>dialogue … computer and user</a:t>
            </a:r>
            <a:endParaRPr lang="en-US" sz="44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4400" dirty="0" err="1" smtClean="0"/>
              <a:t>gaya</a:t>
            </a:r>
            <a:r>
              <a:rPr lang="en-US" sz="4400" dirty="0" smtClean="0"/>
              <a:t> </a:t>
            </a:r>
            <a:r>
              <a:rPr lang="en-US" sz="4400" dirty="0" err="1" smtClean="0"/>
              <a:t>interaksi</a:t>
            </a:r>
            <a:r>
              <a:rPr lang="en-US" sz="4400" dirty="0" smtClean="0"/>
              <a:t> yang </a:t>
            </a:r>
            <a:r>
              <a:rPr lang="en-US" sz="4400" dirty="0" err="1" smtClean="0"/>
              <a:t>berbeda</a:t>
            </a:r>
            <a:r>
              <a:rPr lang="en-US" sz="4400" dirty="0" smtClean="0"/>
              <a:t> </a:t>
            </a:r>
          </a:p>
          <a:p>
            <a:pPr marL="457177" lvl="1" indent="0" eaLnBrk="1" hangingPunct="1">
              <a:buNone/>
            </a:pPr>
            <a:endParaRPr lang="en-US" sz="4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4400" i="1" dirty="0" smtClean="0"/>
              <a:t>Gaya </a:t>
            </a:r>
            <a:r>
              <a:rPr lang="en-US" sz="4400" i="1" dirty="0" err="1" smtClean="0"/>
              <a:t>interaksi</a:t>
            </a:r>
            <a:r>
              <a:rPr lang="en-US" sz="4400" i="1" dirty="0" smtClean="0"/>
              <a:t> </a:t>
            </a:r>
            <a:r>
              <a:rPr lang="en-US" sz="4400" i="1" dirty="0" err="1" smtClean="0"/>
              <a:t>berhubungan</a:t>
            </a:r>
            <a:r>
              <a:rPr lang="en-US" sz="4400" i="1" dirty="0" smtClean="0"/>
              <a:t> </a:t>
            </a:r>
            <a:r>
              <a:rPr lang="en-US" sz="4400" i="1" dirty="0" err="1" smtClean="0"/>
              <a:t>erat</a:t>
            </a:r>
            <a:r>
              <a:rPr lang="en-US" sz="4400" i="1" dirty="0" smtClean="0"/>
              <a:t> </a:t>
            </a:r>
            <a:r>
              <a:rPr lang="en-US" sz="4400" i="1" dirty="0" err="1" smtClean="0"/>
              <a:t>dengan</a:t>
            </a:r>
            <a:r>
              <a:rPr lang="en-US" sz="4400" i="1" dirty="0" smtClean="0"/>
              <a:t>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21354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Lima </a:t>
            </a:r>
            <a:r>
              <a:rPr lang="en-US" sz="4000" b="1" dirty="0" err="1" smtClean="0"/>
              <a:t>Generasi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Perkembangan</a:t>
            </a:r>
            <a:r>
              <a:rPr lang="en-US" sz="4000" b="1" dirty="0" smtClean="0"/>
              <a:t> User Interface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600" b="1" dirty="0" err="1" smtClean="0"/>
              <a:t>Antarmuka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berkelompok</a:t>
            </a:r>
            <a:r>
              <a:rPr lang="en-US" sz="3600" b="1" dirty="0" smtClean="0"/>
              <a:t> </a:t>
            </a:r>
            <a:r>
              <a:rPr lang="en-US" sz="3600" dirty="0" smtClean="0"/>
              <a:t>: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Generasi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pertama</a:t>
            </a:r>
            <a:r>
              <a:rPr lang="en-US" sz="3600" b="1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b="1" dirty="0" smtClean="0"/>
              <a:t>user interface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smtClean="0"/>
              <a:t>User </a:t>
            </a:r>
            <a:r>
              <a:rPr lang="en-US" sz="3600" b="1" dirty="0" err="1" smtClean="0"/>
              <a:t>berinteraksi</a:t>
            </a:r>
            <a:r>
              <a:rPr lang="en-US" sz="3600" b="1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melalui</a:t>
            </a:r>
            <a:r>
              <a:rPr lang="en-US" sz="3600" dirty="0" smtClean="0"/>
              <a:t> </a:t>
            </a:r>
            <a:r>
              <a:rPr lang="en-US" sz="3600" b="1" dirty="0" err="1" smtClean="0"/>
              <a:t>pengantar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kerja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secara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berkelompok</a:t>
            </a:r>
            <a:endParaRPr lang="en-US" sz="3600" b="1" dirty="0" smtClean="0"/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Semua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perintah</a:t>
            </a:r>
            <a:r>
              <a:rPr lang="en-US" sz="3600" b="1" dirty="0" smtClean="0"/>
              <a:t> </a:t>
            </a:r>
            <a:r>
              <a:rPr lang="en-US" sz="3600" dirty="0" err="1" smtClean="0"/>
              <a:t>disampaikan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terlebih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dahulu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sebelum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dicetak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hasilnya</a:t>
            </a:r>
            <a:r>
              <a:rPr lang="en-US" sz="3600" dirty="0" smtClean="0"/>
              <a:t>.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Daya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guna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antarmuka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rendah</a:t>
            </a:r>
            <a:endParaRPr lang="en-US" sz="3600" b="1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674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 err="1" smtClean="0"/>
              <a:t>Antarmuka</a:t>
            </a:r>
            <a:r>
              <a:rPr lang="en-US" sz="4800" dirty="0" smtClean="0"/>
              <a:t> </a:t>
            </a:r>
            <a:r>
              <a:rPr lang="en-US" sz="4800" dirty="0" err="1" smtClean="0"/>
              <a:t>sistem</a:t>
            </a:r>
            <a:r>
              <a:rPr lang="en-US" sz="4800" dirty="0" smtClean="0"/>
              <a:t> </a:t>
            </a:r>
            <a:r>
              <a:rPr lang="en-US" sz="4800" dirty="0" err="1" smtClean="0"/>
              <a:t>berkelompok</a:t>
            </a:r>
            <a:endParaRPr lang="en-US" sz="48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21858" name="Picture 2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982"/>
            <a:ext cx="4715886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0" name="Picture 4" descr="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13" y="3805519"/>
            <a:ext cx="4533387" cy="305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berorientasikan</a:t>
            </a:r>
            <a:r>
              <a:rPr lang="en-US" b="1" dirty="0" smtClean="0"/>
              <a:t> </a:t>
            </a:r>
            <a:r>
              <a:rPr lang="en-US" b="1" dirty="0" err="1" smtClean="0"/>
              <a:t>baris</a:t>
            </a:r>
            <a:r>
              <a:rPr lang="en-US" b="1" dirty="0" smtClean="0"/>
              <a:t> </a:t>
            </a:r>
            <a:r>
              <a:rPr lang="en-US" b="1" dirty="0" err="1" smtClean="0"/>
              <a:t>perintah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dirty="0" err="1" smtClean="0"/>
              <a:t>Diperkenalkan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 1960-an.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b="1" dirty="0" smtClean="0"/>
              <a:t>Tele-type (TTY)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mesin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pertama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menggunakan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antarmuka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baris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perintah</a:t>
            </a:r>
            <a:endParaRPr lang="en-US" sz="2800" b="1" dirty="0" smtClean="0"/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b="1" dirty="0" smtClean="0"/>
              <a:t>User </a:t>
            </a:r>
            <a:r>
              <a:rPr lang="en-US" sz="2800" b="1" dirty="0" err="1" smtClean="0"/>
              <a:t>mengetikkan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perintah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baris</a:t>
            </a:r>
            <a:r>
              <a:rPr lang="en-US" sz="2800" b="1" dirty="0" smtClean="0"/>
              <a:t> demi </a:t>
            </a:r>
            <a:r>
              <a:rPr lang="en-US" sz="2800" b="1" dirty="0" err="1" smtClean="0"/>
              <a:t>baris</a:t>
            </a:r>
            <a:r>
              <a:rPr lang="en-US" sz="2800" dirty="0" smtClean="0"/>
              <a:t>.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Interaksi</a:t>
            </a:r>
            <a:r>
              <a:rPr lang="en-US" sz="2800" b="1" dirty="0" smtClean="0"/>
              <a:t> user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perintah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berbentuk</a:t>
            </a:r>
            <a:r>
              <a:rPr lang="en-US" sz="2800" b="1" dirty="0" smtClean="0"/>
              <a:t> dialog </a:t>
            </a:r>
            <a:r>
              <a:rPr lang="en-US" sz="2800" b="1" dirty="0" err="1" smtClean="0"/>
              <a:t>soal-jawab</a:t>
            </a:r>
            <a:endParaRPr lang="en-US" sz="2800" b="1" dirty="0" smtClean="0"/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Berdaya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guna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rendah</a:t>
            </a:r>
            <a:endParaRPr lang="en-US" sz="2800" b="1" dirty="0" smtClean="0"/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Komputer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lebih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mengontrol</a:t>
            </a:r>
            <a:r>
              <a:rPr lang="en-US" sz="2800" b="1" dirty="0" smtClean="0"/>
              <a:t> user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Antarmuka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tidak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pemaaf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membebani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ingatan</a:t>
            </a:r>
            <a:r>
              <a:rPr lang="en-US" sz="2800" b="1" dirty="0" smtClean="0"/>
              <a:t> user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sz="24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1" y="116943"/>
            <a:ext cx="831940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Lima </a:t>
            </a:r>
            <a:r>
              <a:rPr lang="en-US" sz="4000" b="1" dirty="0" err="1" smtClean="0"/>
              <a:t>Generasi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Perkembangan</a:t>
            </a:r>
            <a:r>
              <a:rPr lang="en-US" sz="4000" b="1" dirty="0" smtClean="0"/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9926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Antarmuka orientasi baris perintah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3252" name="Picture 5" descr="wpcli_20070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1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b="1" dirty="0" err="1" smtClean="0"/>
              <a:t>Antarmuka</a:t>
            </a:r>
            <a:r>
              <a:rPr lang="en-US" sz="4000" b="1" dirty="0" smtClean="0"/>
              <a:t> full screen :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Berbentuk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pengisian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borang</a:t>
            </a:r>
            <a:endParaRPr lang="en-US" sz="3600" b="1" dirty="0" smtClean="0"/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Membolehkan</a:t>
            </a:r>
            <a:r>
              <a:rPr lang="en-US" sz="3600" dirty="0" smtClean="0"/>
              <a:t> </a:t>
            </a:r>
            <a:r>
              <a:rPr lang="en-US" sz="3600" dirty="0" err="1" smtClean="0"/>
              <a:t>beberapa</a:t>
            </a:r>
            <a:r>
              <a:rPr lang="en-US" sz="3600" dirty="0" smtClean="0"/>
              <a:t> </a:t>
            </a:r>
            <a:r>
              <a:rPr lang="en-US" sz="3600" b="1" dirty="0" smtClean="0"/>
              <a:t>data</a:t>
            </a:r>
            <a:r>
              <a:rPr lang="id-ID" sz="3600" b="1" dirty="0" smtClean="0"/>
              <a:t> </a:t>
            </a:r>
            <a:r>
              <a:rPr lang="en-US" sz="3600" b="1" dirty="0" err="1" smtClean="0"/>
              <a:t>dimasukkan</a:t>
            </a:r>
            <a:endParaRPr lang="en-US" sz="3600" b="1" dirty="0" smtClean="0"/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Sistem</a:t>
            </a:r>
            <a:r>
              <a:rPr lang="en-US" sz="3600" b="1" dirty="0" smtClean="0"/>
              <a:t> menu </a:t>
            </a:r>
            <a:r>
              <a:rPr lang="en-US" sz="3600" b="1" dirty="0" err="1" smtClean="0"/>
              <a:t>berbentuk</a:t>
            </a:r>
            <a:r>
              <a:rPr lang="en-US" sz="3600" b="1" dirty="0" smtClean="0"/>
              <a:t> user interface full screen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1" y="116943"/>
            <a:ext cx="831940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Lima </a:t>
            </a:r>
            <a:r>
              <a:rPr lang="en-US" sz="4000" b="1" dirty="0" err="1" smtClean="0"/>
              <a:t>Generasi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Perkembangan</a:t>
            </a:r>
            <a:r>
              <a:rPr lang="en-US" sz="4000" b="1" dirty="0" smtClean="0"/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5909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Antarmuka Full Screen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5300" name="Picture 5" descr="bigscreen_mostpopular4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6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200" b="1" dirty="0" err="1" smtClean="0"/>
              <a:t>Antarmuka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pengguna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grafik</a:t>
            </a:r>
            <a:r>
              <a:rPr lang="en-US" sz="3200" b="1" dirty="0" smtClean="0"/>
              <a:t> :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Berbentuk</a:t>
            </a:r>
            <a:r>
              <a:rPr lang="en-US" sz="2800" b="1" dirty="0" smtClean="0"/>
              <a:t> visual</a:t>
            </a:r>
            <a:r>
              <a:rPr lang="en-US" sz="2800" dirty="0" smtClean="0"/>
              <a:t> (</a:t>
            </a:r>
            <a:r>
              <a:rPr lang="en-US" sz="2800" b="1" dirty="0" smtClean="0"/>
              <a:t>GUI : Graphic User Interface) </a:t>
            </a:r>
            <a:r>
              <a:rPr lang="en-US" sz="2800" b="1" dirty="0" err="1" smtClean="0"/>
              <a:t>menggunakan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grafik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ikon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animasi</a:t>
            </a:r>
            <a:endParaRPr lang="en-US" sz="2800" b="1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Secara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komersil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mulai</a:t>
            </a:r>
            <a:r>
              <a:rPr lang="en-US" sz="2800" b="1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 1980-an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Interaksi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berdasar</a:t>
            </a:r>
            <a:r>
              <a:rPr lang="en-US" sz="2800" b="1" dirty="0" smtClean="0"/>
              <a:t> WIMP (window, icon, menu,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pointer)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Manipulasi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langsung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smtClean="0"/>
              <a:t>user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objek</a:t>
            </a:r>
            <a:r>
              <a:rPr lang="en-US" sz="2800" b="1" dirty="0" smtClean="0"/>
              <a:t> visual </a:t>
            </a:r>
            <a:r>
              <a:rPr lang="en-US" sz="2800" b="1" dirty="0" err="1" smtClean="0"/>
              <a:t>melalui</a:t>
            </a:r>
            <a:r>
              <a:rPr lang="en-US" sz="2800" b="1" dirty="0" smtClean="0"/>
              <a:t> mouse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peranti</a:t>
            </a:r>
            <a:r>
              <a:rPr lang="en-US" sz="2800" b="1" dirty="0" smtClean="0"/>
              <a:t> lain.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/>
              <a:t>Point and click, drag and drop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menggerakkan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objek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merupakan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ciri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utama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GUI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1" y="116943"/>
            <a:ext cx="831940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Lima </a:t>
            </a:r>
            <a:r>
              <a:rPr lang="en-US" sz="4000" b="1" dirty="0" err="1" smtClean="0"/>
              <a:t>Generasi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Perkembangan</a:t>
            </a:r>
            <a:r>
              <a:rPr lang="en-US" sz="4000" b="1" dirty="0" smtClean="0"/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4626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</a:t>
            </a:r>
            <a:r>
              <a:rPr lang="en-US" dirty="0" err="1" smtClean="0"/>
              <a:t>Ergonomi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/>
              <a:t>Pengaturan</a:t>
            </a:r>
            <a:r>
              <a:rPr lang="en-US" b="1" dirty="0" smtClean="0"/>
              <a:t> </a:t>
            </a:r>
            <a:r>
              <a:rPr lang="en-US" b="1" dirty="0" err="1" smtClean="0"/>
              <a:t>Kontrol</a:t>
            </a:r>
            <a:r>
              <a:rPr lang="en-US" b="1" dirty="0" smtClean="0"/>
              <a:t> Dan </a:t>
            </a:r>
            <a:r>
              <a:rPr lang="en-US" b="1" dirty="0" err="1" smtClean="0"/>
              <a:t>Tampilan</a:t>
            </a:r>
            <a:endParaRPr lang="en-US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000" dirty="0" err="1"/>
              <a:t>C</a:t>
            </a:r>
            <a:r>
              <a:rPr lang="en-US" sz="2000" dirty="0" err="1" smtClean="0"/>
              <a:t>ontoh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b="1" dirty="0" err="1"/>
              <a:t>kontrol</a:t>
            </a:r>
            <a:r>
              <a:rPr lang="en-US" sz="2000" dirty="0"/>
              <a:t> </a:t>
            </a:r>
            <a:r>
              <a:rPr lang="en-US" sz="2000" b="1" dirty="0" err="1"/>
              <a:t>dikelompokkan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frekuensi</a:t>
            </a:r>
            <a:r>
              <a:rPr lang="en-US" sz="2000" b="1" dirty="0"/>
              <a:t> </a:t>
            </a:r>
            <a:r>
              <a:rPr lang="en-US" sz="2000" b="1" dirty="0" err="1"/>
              <a:t>penggunaan</a:t>
            </a:r>
            <a:r>
              <a:rPr lang="en-US" sz="2000" b="1" dirty="0"/>
              <a:t>,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berurutan</a:t>
            </a:r>
            <a:endParaRPr lang="en-US" sz="2000" b="1" dirty="0"/>
          </a:p>
          <a:p>
            <a:pPr algn="just"/>
            <a:r>
              <a:rPr lang="en-US" b="1" dirty="0" err="1" smtClean="0"/>
              <a:t>Lingkungan</a:t>
            </a:r>
            <a:r>
              <a:rPr lang="en-US" b="1" dirty="0" smtClean="0"/>
              <a:t> </a:t>
            </a:r>
            <a:r>
              <a:rPr lang="en-US" b="1" dirty="0" err="1" smtClean="0"/>
              <a:t>Sekitar</a:t>
            </a:r>
            <a:r>
              <a:rPr lang="en-US" b="1" dirty="0" smtClean="0"/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b="1" dirty="0" err="1" smtClean="0"/>
              <a:t>Pengaturan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tempat</a:t>
            </a:r>
            <a:r>
              <a:rPr lang="en-US" sz="2000" b="1" dirty="0" smtClean="0"/>
              <a:t> </a:t>
            </a:r>
            <a:r>
              <a:rPr lang="en-US" sz="2000" b="1" dirty="0" err="1"/>
              <a:t>duduk</a:t>
            </a:r>
            <a:r>
              <a:rPr lang="en-US" sz="2000" b="1" dirty="0"/>
              <a:t> </a:t>
            </a:r>
            <a:r>
              <a:rPr lang="en-US" sz="2000" dirty="0" err="1"/>
              <a:t>beradaptasi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mengatasi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</a:p>
          <a:p>
            <a:pPr algn="just"/>
            <a:r>
              <a:rPr lang="en-US" b="1" dirty="0" err="1" smtClean="0"/>
              <a:t>Masalah</a:t>
            </a:r>
            <a:r>
              <a:rPr lang="en-US" b="1" dirty="0" smtClean="0"/>
              <a:t> </a:t>
            </a:r>
            <a:r>
              <a:rPr lang="en-US" b="1" dirty="0" err="1" smtClean="0"/>
              <a:t>Kesehatan</a:t>
            </a:r>
            <a:endParaRPr lang="en-US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b="1" dirty="0" err="1"/>
              <a:t>posisi</a:t>
            </a:r>
            <a:r>
              <a:rPr lang="en-US" sz="2000" b="1" dirty="0"/>
              <a:t> </a:t>
            </a:r>
            <a:r>
              <a:rPr lang="en-US" sz="2000" b="1" dirty="0" err="1"/>
              <a:t>fisik</a:t>
            </a:r>
            <a:r>
              <a:rPr lang="en-US" sz="2000" b="1" dirty="0"/>
              <a:t>, </a:t>
            </a:r>
            <a:r>
              <a:rPr lang="en-US" sz="2000" b="1" dirty="0" err="1"/>
              <a:t>kondisi</a:t>
            </a:r>
            <a:r>
              <a:rPr lang="en-US" sz="2000" b="1" dirty="0"/>
              <a:t> </a:t>
            </a:r>
            <a:r>
              <a:rPr lang="en-US" sz="2000" b="1" dirty="0" err="1"/>
              <a:t>lingkungan</a:t>
            </a:r>
            <a:r>
              <a:rPr lang="en-US" sz="2000" b="1" dirty="0"/>
              <a:t> (</a:t>
            </a:r>
            <a:r>
              <a:rPr lang="en-US" sz="2000" b="1" dirty="0" err="1"/>
              <a:t>suhu</a:t>
            </a:r>
            <a:r>
              <a:rPr lang="en-US" sz="2000" b="1" dirty="0"/>
              <a:t>, </a:t>
            </a:r>
            <a:r>
              <a:rPr lang="en-US" sz="2000" b="1" dirty="0" err="1"/>
              <a:t>kelembaban</a:t>
            </a:r>
            <a:r>
              <a:rPr lang="en-US" sz="2000" b="1" dirty="0"/>
              <a:t>), </a:t>
            </a:r>
            <a:r>
              <a:rPr lang="en-US" sz="2000" b="1" dirty="0" err="1"/>
              <a:t>pencahayaan</a:t>
            </a:r>
            <a:r>
              <a:rPr lang="en-US" sz="2000" b="1" dirty="0"/>
              <a:t>, </a:t>
            </a:r>
            <a:r>
              <a:rPr lang="en-US" sz="2000" b="1" dirty="0" err="1"/>
              <a:t>kebisingan</a:t>
            </a:r>
            <a:endParaRPr lang="en-US" sz="2000" b="1" dirty="0"/>
          </a:p>
          <a:p>
            <a:pPr algn="just"/>
            <a:r>
              <a:rPr lang="en-US" b="1" dirty="0" err="1" smtClean="0"/>
              <a:t>Penggunaan</a:t>
            </a:r>
            <a:r>
              <a:rPr lang="en-US" b="1" dirty="0" smtClean="0"/>
              <a:t> </a:t>
            </a:r>
            <a:r>
              <a:rPr lang="en-US" b="1" dirty="0" err="1" smtClean="0"/>
              <a:t>Warna</a:t>
            </a:r>
            <a:r>
              <a:rPr lang="en-US" b="1" dirty="0" smtClean="0"/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b="1" dirty="0" err="1"/>
              <a:t>penggunaan</a:t>
            </a:r>
            <a:r>
              <a:rPr lang="en-US" sz="2000" b="1" dirty="0"/>
              <a:t> </a:t>
            </a:r>
            <a:r>
              <a:rPr lang="en-US" sz="2000" b="1" dirty="0" err="1"/>
              <a:t>merah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peringatan</a:t>
            </a:r>
            <a:r>
              <a:rPr lang="en-US" sz="2000" b="1" dirty="0"/>
              <a:t>, </a:t>
            </a:r>
            <a:r>
              <a:rPr lang="en-US" sz="2000" b="1" dirty="0" err="1"/>
              <a:t>hijau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oke</a:t>
            </a:r>
            <a:r>
              <a:rPr lang="en-US" sz="2000" b="1" dirty="0"/>
              <a:t>, </a:t>
            </a:r>
            <a:r>
              <a:rPr lang="en-US" sz="2000" b="1" dirty="0" err="1"/>
              <a:t>kesadaran</a:t>
            </a:r>
            <a:r>
              <a:rPr lang="en-US" sz="2000" b="1" dirty="0"/>
              <a:t> </a:t>
            </a:r>
            <a:r>
              <a:rPr lang="en-US" sz="2000" b="1" dirty="0" err="1"/>
              <a:t>kebutaan</a:t>
            </a:r>
            <a:r>
              <a:rPr lang="en-US" sz="2000" b="1" dirty="0"/>
              <a:t> </a:t>
            </a:r>
            <a:r>
              <a:rPr lang="en-US" sz="2000" b="1" dirty="0" err="1"/>
              <a:t>warna</a:t>
            </a:r>
            <a:r>
              <a:rPr lang="en-US" sz="2000" b="1" dirty="0"/>
              <a:t>, </a:t>
            </a:r>
            <a:r>
              <a:rPr lang="en-US" sz="2000" b="1" dirty="0" err="1"/>
              <a:t>dll</a:t>
            </a:r>
            <a:r>
              <a:rPr lang="en-US" sz="2000" b="1" dirty="0"/>
              <a:t> 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58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7348" name="Picture 5" descr="iphone_g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8372" name="Picture 5" descr="1676b28d0a0f8bea3f257af47c48d46b_1Aximion-Beta-1024x768-002_540x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7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b="1" dirty="0" err="1" smtClean="0"/>
              <a:t>Antarmuka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pengguna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masa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depan</a:t>
            </a:r>
            <a:r>
              <a:rPr lang="en-US" sz="4000" b="1" dirty="0" smtClean="0"/>
              <a:t> </a:t>
            </a:r>
            <a:r>
              <a:rPr lang="en-US" sz="4000" dirty="0" smtClean="0"/>
              <a:t>: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Mengarah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pada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penambahan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unsur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animasi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obyek</a:t>
            </a:r>
            <a:r>
              <a:rPr lang="en-US" sz="3600" b="1" dirty="0" smtClean="0"/>
              <a:t>, audio (</a:t>
            </a:r>
            <a:r>
              <a:rPr lang="en-US" sz="3600" b="1" dirty="0" err="1" smtClean="0"/>
              <a:t>suara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bunyi</a:t>
            </a:r>
            <a:r>
              <a:rPr lang="en-US" sz="3600" b="1" dirty="0" smtClean="0"/>
              <a:t>), </a:t>
            </a:r>
            <a:r>
              <a:rPr lang="en-US" sz="3600" b="1" dirty="0" err="1" smtClean="0"/>
              <a:t>serta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unsur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tiga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dimensi</a:t>
            </a:r>
            <a:r>
              <a:rPr lang="en-US" sz="3600" b="1" dirty="0" smtClean="0"/>
              <a:t>.</a:t>
            </a:r>
          </a:p>
          <a:p>
            <a:pPr marL="806450" lvl="1" indent="-349250" algn="just" eaLnBrk="1" hangingPunct="1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Interaksi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digunakan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lebih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</a:t>
            </a:r>
            <a:r>
              <a:rPr lang="en-US" sz="3600" b="1" dirty="0" smtClean="0"/>
              <a:t> natural language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membenarkan</a:t>
            </a:r>
            <a:r>
              <a:rPr lang="en-US" sz="3600" b="1" dirty="0" smtClean="0"/>
              <a:t>  </a:t>
            </a:r>
            <a:r>
              <a:rPr lang="en-US" sz="3600" b="1" dirty="0" err="1" smtClean="0"/>
              <a:t>penggunaan</a:t>
            </a:r>
            <a:r>
              <a:rPr lang="en-US" sz="3600" b="1" dirty="0" smtClean="0"/>
              <a:t> input yang </a:t>
            </a:r>
            <a:r>
              <a:rPr lang="en-US" sz="3600" b="1" dirty="0" err="1" smtClean="0"/>
              <a:t>tidak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berformat</a:t>
            </a:r>
            <a:r>
              <a:rPr lang="en-US" sz="3600" b="1" dirty="0" smtClean="0"/>
              <a:t>.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sz="36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1" y="116943"/>
            <a:ext cx="831940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Lima </a:t>
            </a:r>
            <a:r>
              <a:rPr lang="en-US" sz="4000" b="1" dirty="0" err="1" smtClean="0"/>
              <a:t>Generasi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Perkembangan</a:t>
            </a:r>
            <a:r>
              <a:rPr lang="en-US" sz="4000" b="1" dirty="0" smtClean="0"/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364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lvl="1" indent="-322263" algn="just" eaLnBrk="1" hangingPunct="1"/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user interface </a:t>
            </a:r>
            <a:r>
              <a:rPr lang="en-US" b="1" dirty="0" err="1" smtClean="0"/>
              <a:t>masa</a:t>
            </a:r>
            <a:r>
              <a:rPr lang="en-US" b="1" dirty="0" smtClean="0"/>
              <a:t> </a:t>
            </a:r>
            <a:r>
              <a:rPr lang="en-US" b="1" dirty="0" err="1" smtClean="0"/>
              <a:t>depan</a:t>
            </a:r>
            <a:r>
              <a:rPr lang="en-US" b="1" dirty="0" smtClean="0"/>
              <a:t> :</a:t>
            </a:r>
          </a:p>
          <a:p>
            <a:pPr marL="712788" lvl="2" indent="-307975" algn="just" eaLnBrk="1" hangingPunct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Embodied Interaction </a:t>
            </a:r>
            <a:r>
              <a:rPr lang="en-US" sz="2400" dirty="0" smtClean="0"/>
              <a:t>: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gerakan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tubuh</a:t>
            </a:r>
            <a:r>
              <a:rPr lang="en-US" sz="2400" b="1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memberikan</a:t>
            </a:r>
            <a:r>
              <a:rPr lang="en-US" sz="2400" b="1" dirty="0" smtClean="0"/>
              <a:t> input </a:t>
            </a:r>
            <a:r>
              <a:rPr lang="en-US" sz="2400" b="1" dirty="0" err="1" smtClean="0"/>
              <a:t>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endParaRPr lang="en-US" sz="2400" b="1" dirty="0" smtClean="0"/>
          </a:p>
          <a:p>
            <a:pPr marL="712788" lvl="2" indent="-307975" algn="just" eaLnBrk="1" hangingPunct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3D Virtual Reality </a:t>
            </a:r>
            <a:r>
              <a:rPr lang="en-US" sz="2400" dirty="0" smtClean="0"/>
              <a:t>: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seolah</a:t>
            </a:r>
            <a:r>
              <a:rPr lang="en-US" sz="2400" b="1" dirty="0" smtClean="0"/>
              <a:t> user </a:t>
            </a:r>
            <a:r>
              <a:rPr lang="en-US" sz="2400" b="1" dirty="0" err="1" smtClean="0"/>
              <a:t>benar-benar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r>
              <a:rPr lang="en-US" sz="2400" b="1" dirty="0" smtClean="0"/>
              <a:t>.</a:t>
            </a:r>
          </a:p>
          <a:p>
            <a:pPr marL="712788" lvl="2" indent="-307975" algn="just" eaLnBrk="1" hangingPunct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Sensing Affect </a:t>
            </a:r>
            <a:r>
              <a:rPr lang="en-US" sz="2400" dirty="0" smtClean="0"/>
              <a:t>: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bisa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mengenal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lingkungan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pengaruhnya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merasakan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mendengar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melihat</a:t>
            </a:r>
            <a:r>
              <a:rPr lang="en-US" sz="2400" dirty="0" smtClean="0"/>
              <a:t>.</a:t>
            </a:r>
          </a:p>
          <a:p>
            <a:pPr marL="712788" lvl="2" indent="-307975" algn="just" eaLnBrk="1" hangingPunct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Sensor Networks </a:t>
            </a:r>
            <a:r>
              <a:rPr lang="en-US" sz="2400" dirty="0" smtClean="0"/>
              <a:t>: </a:t>
            </a:r>
            <a:r>
              <a:rPr lang="en-US" sz="2400" b="1" dirty="0" smtClean="0"/>
              <a:t>sensor </a:t>
            </a:r>
            <a:r>
              <a:rPr lang="en-US" sz="2400" dirty="0" smtClean="0"/>
              <a:t>yang </a:t>
            </a:r>
            <a:r>
              <a:rPr lang="en-US" sz="2400" b="1" dirty="0" err="1" smtClean="0"/>
              <a:t>ditempatkan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jauh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mendeteksi</a:t>
            </a:r>
            <a:r>
              <a:rPr lang="en-US" sz="2400" b="1" dirty="0" smtClean="0"/>
              <a:t> vision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sound</a:t>
            </a:r>
            <a:r>
              <a:rPr lang="en-US" sz="2400" dirty="0" smtClean="0"/>
              <a:t>.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perkembangan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teknologi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jaringan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r>
              <a:rPr lang="en-US" sz="2400" b="1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b="1" dirty="0" smtClean="0"/>
              <a:t>wireless</a:t>
            </a:r>
            <a:r>
              <a:rPr lang="en-US" sz="2400" dirty="0" smtClean="0"/>
              <a:t>.</a:t>
            </a:r>
          </a:p>
          <a:p>
            <a:pPr marL="712788" lvl="2" indent="-307975" algn="just" eaLnBrk="1" hangingPunct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Cyborg :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evolusi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perkembangan</a:t>
            </a:r>
            <a:r>
              <a:rPr lang="en-US" sz="2400" b="1" dirty="0" smtClean="0"/>
              <a:t> IMK </a:t>
            </a:r>
            <a:r>
              <a:rPr lang="en-US" sz="2400" dirty="0" smtClean="0"/>
              <a:t>yang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aspek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artificial intelligent</a:t>
            </a:r>
            <a:r>
              <a:rPr lang="en-US" sz="2400" dirty="0" smtClean="0"/>
              <a:t>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1" y="116943"/>
            <a:ext cx="831940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Lima </a:t>
            </a:r>
            <a:r>
              <a:rPr lang="en-US" sz="4000" b="1" dirty="0" err="1" smtClean="0"/>
              <a:t>Generasi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Perkembangan</a:t>
            </a:r>
            <a:r>
              <a:rPr lang="en-US" sz="4000" b="1" dirty="0" smtClean="0"/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7569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Embodied Interaction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44" name="Picture 5" descr="kickasskungfu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5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3D Virtual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2468" name="Picture 5" descr="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44600"/>
            <a:ext cx="4343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Gambar terka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79333"/>
            <a:ext cx="4457700" cy="275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3" name="Picture 9" descr="Gambar terka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6" y="1063093"/>
            <a:ext cx="4513774" cy="329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2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3D Virtual Reality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3492" name="Picture 5" descr="3dm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19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VirtualD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4276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0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Sensing Affect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4516" name="Picture 5" descr="remote_sen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2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Sensor Network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5540" name="Picture 5" descr="SensorWebImageForEnewsJuly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8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Cyborg </a:t>
            </a:r>
          </a:p>
        </p:txBody>
      </p:sp>
      <p:pic>
        <p:nvPicPr>
          <p:cNvPr id="66564" name="Picture 7" descr="cyborg-animals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39" y="1658938"/>
            <a:ext cx="6941910" cy="4859337"/>
          </a:xfrm>
          <a:noFill/>
        </p:spPr>
      </p:pic>
      <p:pic>
        <p:nvPicPr>
          <p:cNvPr id="66563" name="Picture 5" descr="kate_moss_cybor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4495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7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7500</TotalTime>
  <Words>7352</Words>
  <Application>Microsoft Office PowerPoint</Application>
  <PresentationFormat>On-screen Show (4:3)</PresentationFormat>
  <Paragraphs>1113</Paragraphs>
  <Slides>172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172</vt:i4>
      </vt:variant>
    </vt:vector>
  </HeadingPairs>
  <TitlesOfParts>
    <vt:vector size="188" baseType="lpstr">
      <vt:lpstr>Adobe Heiti Std R</vt:lpstr>
      <vt:lpstr>Agency FB</vt:lpstr>
      <vt:lpstr>Arial</vt:lpstr>
      <vt:lpstr>Berlin Sans FB Demi</vt:lpstr>
      <vt:lpstr>Calibri</vt:lpstr>
      <vt:lpstr>Calibri Light</vt:lpstr>
      <vt:lpstr>Courier New</vt:lpstr>
      <vt:lpstr>Garamond</vt:lpstr>
      <vt:lpstr>inherit</vt:lpstr>
      <vt:lpstr>Rockwell</vt:lpstr>
      <vt:lpstr>Segoe UI Semilight</vt:lpstr>
      <vt:lpstr>Times New Roman</vt:lpstr>
      <vt:lpstr>Verdana</vt:lpstr>
      <vt:lpstr>Wingdings</vt:lpstr>
      <vt:lpstr>Wingdings 2</vt:lpstr>
      <vt:lpstr>Office Theme</vt:lpstr>
      <vt:lpstr>INTERAKSI MANUSIA DAN KOMPUTER 08. EVALUASI IMK</vt:lpstr>
      <vt:lpstr>Pokok Bahasan</vt:lpstr>
      <vt:lpstr>01. Pendahuluan</vt:lpstr>
      <vt:lpstr>Aspek Ergonomi</vt:lpstr>
      <vt:lpstr>Pengertian Ergonomi</vt:lpstr>
      <vt:lpstr>Ergonomi</vt:lpstr>
      <vt:lpstr>Keuntungan Penerapan Ergonomi Bagi Pekerja</vt:lpstr>
      <vt:lpstr>Tujuan Ergonomi</vt:lpstr>
      <vt:lpstr>Contoh Ergonomi</vt:lpstr>
      <vt:lpstr>Konsep Keseimbangan Ergonomi </vt:lpstr>
      <vt:lpstr>Konsep Keseimbangan Ergonomi</vt:lpstr>
      <vt:lpstr>Kapasitas Kerja</vt:lpstr>
      <vt:lpstr>Bentuk dan Besar Tubuh</vt:lpstr>
      <vt:lpstr>Faktor Umur Dan Sex</vt:lpstr>
      <vt:lpstr>Faktor Ras</vt:lpstr>
      <vt:lpstr>Faktor kesehatan, kesegaran jasmani dan nutrisi</vt:lpstr>
      <vt:lpstr>Ketrampilan</vt:lpstr>
      <vt:lpstr>Beban Kerja</vt:lpstr>
      <vt:lpstr>Faktor Mempengaruhi Beban Kerja</vt:lpstr>
      <vt:lpstr>Penilaian Beban Kerja (menurut Christensen,1991. Encyclopaedia of Occupational Health and Safety.ILO Geneva.</vt:lpstr>
      <vt:lpstr>Aspek Ergonomi Dari Stasiun Kerja</vt:lpstr>
      <vt:lpstr>Prinsip-prinsip Ergonomi</vt:lpstr>
      <vt:lpstr>Prinsip Fisikal</vt:lpstr>
      <vt:lpstr>Prinsip Fisikal (lanj.)</vt:lpstr>
      <vt:lpstr>Ergonomi</vt:lpstr>
      <vt:lpstr>Prinsip-prinsip Kognitive</vt:lpstr>
      <vt:lpstr>Prinsip-prinsip Kognitive (lanj.)</vt:lpstr>
      <vt:lpstr>Ergonomi </vt:lpstr>
      <vt:lpstr>Ergonomi </vt:lpstr>
      <vt:lpstr>Pencahayaan</vt:lpstr>
      <vt:lpstr>Sumber Cahaya</vt:lpstr>
      <vt:lpstr>Suhu dan Kualitas Udara</vt:lpstr>
      <vt:lpstr>Gangguan Suara</vt:lpstr>
      <vt:lpstr>Perlu diperhatikan…!</vt:lpstr>
      <vt:lpstr>Kebiasaan Dalam Bekerja</vt:lpstr>
      <vt:lpstr>Ergonomi</vt:lpstr>
      <vt:lpstr>Ergonomi</vt:lpstr>
      <vt:lpstr>Ergonomi</vt:lpstr>
      <vt:lpstr>Ergonomi</vt:lpstr>
      <vt:lpstr>Ergonomi</vt:lpstr>
      <vt:lpstr>Ergonomi</vt:lpstr>
      <vt:lpstr>Ergonomi</vt:lpstr>
      <vt:lpstr>Ergonomi</vt:lpstr>
      <vt:lpstr>Ergonomi</vt:lpstr>
      <vt:lpstr>Ergonomi Industri</vt:lpstr>
      <vt:lpstr>Ergonomi Industri</vt:lpstr>
      <vt:lpstr>BGI (Borland Graphic Interface)</vt:lpstr>
      <vt:lpstr>BGI (Borland Graphic Interface)</vt:lpstr>
      <vt:lpstr>BGI</vt:lpstr>
      <vt:lpstr>BGI</vt:lpstr>
      <vt:lpstr>BGI</vt:lpstr>
      <vt:lpstr>Driver dan error grafis</vt:lpstr>
      <vt:lpstr>Faktor merancang antarmuka berbasis grafis </vt:lpstr>
      <vt:lpstr>Faktor Merancang Antarmuka Berbasis Grafis </vt:lpstr>
      <vt:lpstr>Faktor merancang antarmuka berbasis grafis </vt:lpstr>
      <vt:lpstr>Faktor merancang antarmuka berbasis grafis </vt:lpstr>
      <vt:lpstr>Faktor merancang antarmuka berbasis grafis </vt:lpstr>
      <vt:lpstr>Faktor merancang antarmuka berbasis grafis </vt:lpstr>
      <vt:lpstr>Faktor merancang antarmuka berbasis grafis </vt:lpstr>
      <vt:lpstr>Merancang Menu</vt:lpstr>
      <vt:lpstr>Merancang Menu Pilihan yang dapat diseleksi</vt:lpstr>
      <vt:lpstr>Merancang MENU Informasi Visual</vt:lpstr>
      <vt:lpstr>Merancang MENU Akhir dari Proses Seleksi</vt:lpstr>
      <vt:lpstr>Merancang MENU Task-Related Organization</vt:lpstr>
      <vt:lpstr>Merancang MENU Jenis Kelompok Menu – Single Menu </vt:lpstr>
      <vt:lpstr>Merancang MENU Jenis Kelompok Menu – Single Menu </vt:lpstr>
      <vt:lpstr>Merancang MENU Jenis Kelompok Menu – Linear Sequences and Multiple Menus</vt:lpstr>
      <vt:lpstr>Merancang MENU Jenis Kelompok Menu – Tree-structured Menus</vt:lpstr>
      <vt:lpstr>Merancang MENU Jenis Kelompok Menu – Beberapa bentuk menu yang lainnya</vt:lpstr>
      <vt:lpstr>Merancang MENU Strategi mengelompokkan menu</vt:lpstr>
      <vt:lpstr>Merancang MENU Urutuan Penampilan Item Menu</vt:lpstr>
      <vt:lpstr>Merancang MENU Waktu Respon dan Kecepatan Tampil</vt:lpstr>
      <vt:lpstr>Merancang MENU Pemilihan Menu yang Cepat</vt:lpstr>
      <vt:lpstr>Merancang MENU Tata Letak Menu</vt:lpstr>
      <vt:lpstr>Merancang MENU Tata Letak Menu</vt:lpstr>
      <vt:lpstr>Merancang MENU Tata Letak Menu</vt:lpstr>
      <vt:lpstr>Merancang MENU Form Fillin</vt:lpstr>
      <vt:lpstr>Merancang MENU Form Fillin</vt:lpstr>
      <vt:lpstr>Merancang MENU Form Fillin</vt:lpstr>
      <vt:lpstr>Merancang MENU Form Fillin</vt:lpstr>
      <vt:lpstr>Himbauan Merancang MENU</vt:lpstr>
      <vt:lpstr>GAYA INTERAKSI</vt:lpstr>
      <vt:lpstr>Lima Generasi Perkembangan User Interface</vt:lpstr>
      <vt:lpstr>Antarmuka sistem berkelompok</vt:lpstr>
      <vt:lpstr>Lima Generasi Perkembangan User Interface</vt:lpstr>
      <vt:lpstr>Antarmuka orientasi baris perintah</vt:lpstr>
      <vt:lpstr>Lima Generasi Perkembangan User Interface</vt:lpstr>
      <vt:lpstr>Antarmuka Full Screen</vt:lpstr>
      <vt:lpstr>Lima Generasi Perkembangan User Interface</vt:lpstr>
      <vt:lpstr>GUI Interface</vt:lpstr>
      <vt:lpstr>GUI Interface</vt:lpstr>
      <vt:lpstr>Lima Generasi Perkembangan User Interface</vt:lpstr>
      <vt:lpstr>Lima Generasi Perkembangan User Interface</vt:lpstr>
      <vt:lpstr>Embodied Interaction</vt:lpstr>
      <vt:lpstr>3D Virtual</vt:lpstr>
      <vt:lpstr>3D Virtual Reality</vt:lpstr>
      <vt:lpstr>Sensing Affect</vt:lpstr>
      <vt:lpstr>Sensor Network</vt:lpstr>
      <vt:lpstr>Cyborg </vt:lpstr>
      <vt:lpstr>Future Interface</vt:lpstr>
      <vt:lpstr>Future Interface</vt:lpstr>
      <vt:lpstr>Future Interface</vt:lpstr>
      <vt:lpstr>Future Interface</vt:lpstr>
      <vt:lpstr>Future Interface</vt:lpstr>
      <vt:lpstr>Speech driven Interface</vt:lpstr>
      <vt:lpstr>Speech-driven</vt:lpstr>
      <vt:lpstr>Speech-driven GIS</vt:lpstr>
      <vt:lpstr>Evaluasi IMK</vt:lpstr>
      <vt:lpstr>Pendahuluan</vt:lpstr>
      <vt:lpstr>Pendahuluan (lanj.)</vt:lpstr>
      <vt:lpstr>Pendahuluan (lanj.)</vt:lpstr>
      <vt:lpstr>Tujuan dari Evaluasi</vt:lpstr>
      <vt:lpstr>Mengapa Evaluasi Dibutuhkan</vt:lpstr>
      <vt:lpstr>Kapan Evaluasi Dilakukan</vt:lpstr>
      <vt:lpstr>Evaluasi </vt:lpstr>
      <vt:lpstr>Jenis- Jenis Evaluasi</vt:lpstr>
      <vt:lpstr>Studi Laboratorium</vt:lpstr>
      <vt:lpstr>Kajian Lapangan</vt:lpstr>
      <vt:lpstr>Participatory Design</vt:lpstr>
      <vt:lpstr>Metoda Evaluasi Desain</vt:lpstr>
      <vt:lpstr>Query Teknik</vt:lpstr>
      <vt:lpstr>Wawancara</vt:lpstr>
      <vt:lpstr>Angket</vt:lpstr>
      <vt:lpstr>Angket (ctd)</vt:lpstr>
      <vt:lpstr> Metoda Evaluasi Implementasi</vt:lpstr>
      <vt:lpstr>Metode eksperimental</vt:lpstr>
      <vt:lpstr>Metode Observasional</vt:lpstr>
      <vt:lpstr>Metode Survey / Query</vt:lpstr>
      <vt:lpstr>Paradigma Evaluasi</vt:lpstr>
      <vt:lpstr>“Quick and Dirty” Evaluation</vt:lpstr>
      <vt:lpstr>Usability Testing</vt:lpstr>
      <vt:lpstr>Field Studies</vt:lpstr>
      <vt:lpstr>Predictive Evaluation</vt:lpstr>
      <vt:lpstr>Teknik-Teknik Evaluasi</vt:lpstr>
      <vt:lpstr>Hubungan Antara Paradigma dan Teknik Evaluasi</vt:lpstr>
      <vt:lpstr>Hubungan Antara Paradigma dan Teknik Evaluasi (lanj.)</vt:lpstr>
      <vt:lpstr>Hubungan Antara Paradigma dan Teknik Evaluasi (lanj.)</vt:lpstr>
      <vt:lpstr>Hubungan Antara Paradigma dan Teknik Evaluasi (lanj.)</vt:lpstr>
      <vt:lpstr>Skala Likert</vt:lpstr>
      <vt:lpstr>Contoh Evaluasi</vt:lpstr>
      <vt:lpstr>Pedoman Evaluasi</vt:lpstr>
      <vt:lpstr>Evaluasi Design</vt:lpstr>
      <vt:lpstr>Cognitive Walktrough</vt:lpstr>
      <vt:lpstr>Heuristik Evaluation</vt:lpstr>
      <vt:lpstr>Review based evaluation</vt:lpstr>
      <vt:lpstr>Teknik Evaluasi</vt:lpstr>
      <vt:lpstr>Tingkat Kedewasaan HCI</vt:lpstr>
      <vt:lpstr>Pendahuluan</vt:lpstr>
      <vt:lpstr>Cara Mengukur Tingkat Kedewasaan HCI</vt:lpstr>
      <vt:lpstr>Present Levels of HCI Maturity</vt:lpstr>
      <vt:lpstr>Present Levels of HCI Maturity (lanj.)</vt:lpstr>
      <vt:lpstr>Future HCI: Level 3: Individualized and Holictic Interaction</vt:lpstr>
      <vt:lpstr>The Future Computer Environment</vt:lpstr>
      <vt:lpstr>Individualized and Holistic Interaction Design</vt:lpstr>
      <vt:lpstr>Moving Toward Holistic Interaction</vt:lpstr>
      <vt:lpstr>Perubahan di Bidang Teknik/ Engineering</vt:lpstr>
      <vt:lpstr>Merangkai Human Interface</vt:lpstr>
      <vt:lpstr>The Information-Interaction Counselor</vt:lpstr>
      <vt:lpstr>4) Kontrak Perkuliahan</vt:lpstr>
      <vt:lpstr>Course Goals</vt:lpstr>
      <vt:lpstr>Learning Outcomes Diharapkan mahasiswa mampu:</vt:lpstr>
      <vt:lpstr>Metode Pengajaran</vt:lpstr>
      <vt:lpstr>Metode Penilaian IMK SI4A</vt:lpstr>
      <vt:lpstr>Metode Penilaian</vt:lpstr>
      <vt:lpstr>Tata Tertib Perkuliahan</vt:lpstr>
      <vt:lpstr>Tugas</vt:lpstr>
      <vt:lpstr>5) Kebutuhan Software</vt:lpstr>
      <vt:lpstr>Kebutuhan Software</vt:lpstr>
      <vt:lpstr>6) Contact</vt:lpstr>
      <vt:lpstr>Contact</vt:lpstr>
      <vt:lpstr>7)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2721</cp:revision>
  <dcterms:created xsi:type="dcterms:W3CDTF">2016-09-02T03:38:50Z</dcterms:created>
  <dcterms:modified xsi:type="dcterms:W3CDTF">2019-05-09T08:13:55Z</dcterms:modified>
</cp:coreProperties>
</file>