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407" r:id="rId3"/>
    <p:sldId id="427" r:id="rId4"/>
    <p:sldId id="926" r:id="rId5"/>
    <p:sldId id="927" r:id="rId6"/>
    <p:sldId id="928" r:id="rId7"/>
    <p:sldId id="929" r:id="rId8"/>
    <p:sldId id="930" r:id="rId9"/>
    <p:sldId id="931" r:id="rId10"/>
    <p:sldId id="932" r:id="rId11"/>
    <p:sldId id="933" r:id="rId12"/>
    <p:sldId id="934" r:id="rId13"/>
    <p:sldId id="935" r:id="rId14"/>
    <p:sldId id="936" r:id="rId15"/>
    <p:sldId id="937" r:id="rId16"/>
    <p:sldId id="938" r:id="rId17"/>
    <p:sldId id="939" r:id="rId18"/>
    <p:sldId id="940" r:id="rId19"/>
    <p:sldId id="941" r:id="rId20"/>
    <p:sldId id="942" r:id="rId21"/>
    <p:sldId id="943" r:id="rId22"/>
    <p:sldId id="944" r:id="rId23"/>
    <p:sldId id="945" r:id="rId24"/>
    <p:sldId id="946" r:id="rId25"/>
    <p:sldId id="947" r:id="rId26"/>
    <p:sldId id="948" r:id="rId27"/>
    <p:sldId id="949" r:id="rId28"/>
    <p:sldId id="950" r:id="rId29"/>
    <p:sldId id="951" r:id="rId30"/>
    <p:sldId id="952" r:id="rId31"/>
    <p:sldId id="498" r:id="rId32"/>
    <p:sldId id="519" r:id="rId33"/>
    <p:sldId id="520" r:id="rId34"/>
    <p:sldId id="521" r:id="rId35"/>
    <p:sldId id="510" r:id="rId36"/>
    <p:sldId id="562" r:id="rId37"/>
    <p:sldId id="563" r:id="rId38"/>
    <p:sldId id="512" r:id="rId39"/>
    <p:sldId id="507" r:id="rId40"/>
    <p:sldId id="499" r:id="rId41"/>
    <p:sldId id="503" r:id="rId42"/>
    <p:sldId id="504" r:id="rId43"/>
    <p:sldId id="505" r:id="rId44"/>
    <p:sldId id="41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29" autoAdjust="0"/>
    <p:restoredTop sz="94660"/>
  </p:normalViewPr>
  <p:slideViewPr>
    <p:cSldViewPr snapToGrid="0">
      <p:cViewPr varScale="1">
        <p:scale>
          <a:sx n="56" d="100"/>
          <a:sy n="56" d="100"/>
        </p:scale>
        <p:origin x="42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Tugas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Tugas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0.15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Ruang Lingkup Interaksi Manusia &amp; Komputer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Faktor Manusia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Perancangan Tampilan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Piranti Interaktif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B50812C8-80F2-490C-9037-0BD38C7BFB0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8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en-US" sz="2000" b="1" dirty="0" err="1" smtClean="0">
              <a:solidFill>
                <a:schemeClr val="tx1"/>
              </a:solidFill>
            </a:rPr>
            <a:t>Evaluasi</a:t>
          </a:r>
          <a:r>
            <a:rPr lang="en-US" sz="2000" b="1" dirty="0" smtClean="0">
              <a:solidFill>
                <a:schemeClr val="tx1"/>
              </a:solidFill>
            </a:rPr>
            <a:t> IMK</a:t>
          </a:r>
          <a:r>
            <a:rPr lang="id-ID" sz="2000" b="1" dirty="0" smtClean="0">
              <a:solidFill>
                <a:schemeClr val="tx1"/>
              </a:solidFill>
            </a:rPr>
            <a:t> (Revisi)</a:t>
          </a:r>
          <a:endParaRPr lang="id-ID" sz="2400" b="0" dirty="0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 sz="1600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 sz="1600"/>
        </a:p>
      </dgm:t>
    </dgm:pt>
    <dgm:pt modelId="{3687D782-6124-45EA-9A91-EB21C2D52BF0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>
              <a:latin typeface="Agency FB" panose="020B0503020202020204" pitchFamily="34" charset="0"/>
            </a:rPr>
            <a:t>.</a:t>
          </a:r>
          <a:r>
            <a:rPr lang="en-US" sz="2400" b="1" dirty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Ragam Dialog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BGI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i="0" dirty="0" smtClean="0">
              <a:latin typeface="Agency FB" panose="020B0503020202020204" pitchFamily="34" charset="0"/>
            </a:rPr>
            <a:t>Aspek Ergonimi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8" custLinFactNeighborX="-396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9C150B1-583C-4593-B4E5-9929074DC241}" type="pres">
      <dgm:prSet presAssocID="{6C7C8E6B-F34C-42A3-94BA-32243A74B104}" presName="spacer" presStyleCnt="0"/>
      <dgm:spPr/>
    </dgm:pt>
    <dgm:pt modelId="{56822E35-C193-43A7-8AA0-3E3F8B75E6AF}" type="pres">
      <dgm:prSet presAssocID="{B50812C8-80F2-490C-9037-0BD38C7BFB0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2C014A22-DB82-42CD-8D37-3C2ED5D3426D}" srcId="{8358F112-1D6F-44C5-AF73-A5EEB7AA45FA}" destId="{B50812C8-80F2-490C-9037-0BD38C7BFB0D}" srcOrd="7" destOrd="0" parTransId="{266074CD-B9AD-4397-B112-2B436D8DE8E3}" sibTransId="{1874C836-D8E5-4E6F-AEF4-03B61705FE42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395AC3AA-915F-477B-97DB-3182E16D87FF}" type="presParOf" srcId="{FA152123-58CE-48F0-AD32-399CCFB0B709}" destId="{D27F1C2B-8031-40D9-9358-BFC0F3063FA8}" srcOrd="10" destOrd="0" presId="urn:microsoft.com/office/officeart/2005/8/layout/vList2"/>
    <dgm:cxn modelId="{6BFD3581-5E98-45D5-BEBA-59006131D6F2}" type="presParOf" srcId="{FA152123-58CE-48F0-AD32-399CCFB0B709}" destId="{223A945E-3A54-4E8B-86BF-D24E00BBAEF9}" srcOrd="11" destOrd="0" presId="urn:microsoft.com/office/officeart/2005/8/layout/vList2"/>
    <dgm:cxn modelId="{2ED7E146-74A7-4E57-9A12-A8870477002A}" type="presParOf" srcId="{FA152123-58CE-48F0-AD32-399CCFB0B709}" destId="{AD907E54-1AAF-42A9-B5AD-B0BFC7405B10}" srcOrd="12" destOrd="0" presId="urn:microsoft.com/office/officeart/2005/8/layout/vList2"/>
    <dgm:cxn modelId="{EAF57E07-7066-46EF-AA8C-0B8DB3F1A387}" type="presParOf" srcId="{FA152123-58CE-48F0-AD32-399CCFB0B709}" destId="{E9C150B1-583C-4593-B4E5-9929074DC241}" srcOrd="13" destOrd="0" presId="urn:microsoft.com/office/officeart/2005/8/layout/vList2"/>
    <dgm:cxn modelId="{F979FD33-EEC6-4601-B9A6-F7846D11685D}" type="presParOf" srcId="{FA152123-58CE-48F0-AD32-399CCFB0B709}" destId="{56822E35-C193-43A7-8AA0-3E3F8B75E6A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id-ID" sz="2800" strike="noStrike" dirty="0" smtClean="0">
              <a:latin typeface="Agency FB" panose="020B0503020202020204" pitchFamily="34" charset="0"/>
            </a:rPr>
            <a:t>Data Gathering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800" b="0" dirty="0" smtClean="0">
              <a:latin typeface="Agency FB" panose="020B0503020202020204" pitchFamily="34" charset="0"/>
            </a:rPr>
            <a:t>Proses Desain Interaksi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solidFill>
          <a:srgbClr val="FFFF00"/>
        </a:solidFill>
      </dgm:spPr>
      <dgm:t>
        <a:bodyPr/>
        <a:lstStyle/>
        <a:p>
          <a:r>
            <a:rPr lang="en-US" sz="2800" b="1" strike="noStrike" dirty="0" smtClean="0">
              <a:latin typeface="Agency FB" panose="020B0503020202020204" pitchFamily="34" charset="0"/>
            </a:rPr>
            <a:t>0</a:t>
          </a:r>
          <a:r>
            <a:rPr lang="id-ID" sz="2800" b="1" strike="noStrike" dirty="0" smtClean="0">
              <a:latin typeface="Agency FB" panose="020B0503020202020204" pitchFamily="34" charset="0"/>
            </a:rPr>
            <a:t>9. </a:t>
          </a:r>
          <a:r>
            <a:rPr lang="id-ID" sz="2800" b="0" strike="noStrike" dirty="0" smtClean="0">
              <a:solidFill>
                <a:schemeClr val="tx1"/>
              </a:solidFill>
              <a:latin typeface="Agency FB" panose="020B0503020202020204" pitchFamily="34" charset="0"/>
            </a:rPr>
            <a:t>Daya Guna (Update)</a:t>
          </a:r>
          <a:endParaRPr lang="id-ID" sz="2800" b="0" strike="noStrike" dirty="0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en-US" sz="2800" b="0" dirty="0" smtClean="0">
              <a:latin typeface="Agency FB" panose="020B0503020202020204" pitchFamily="34" charset="0"/>
            </a:rPr>
            <a:t>Tingkat </a:t>
          </a:r>
          <a:r>
            <a:rPr lang="en-US" sz="2800" b="0" dirty="0" err="1" smtClean="0">
              <a:latin typeface="Agency FB" panose="020B0503020202020204" pitchFamily="34" charset="0"/>
            </a:rPr>
            <a:t>Kedewasaan</a:t>
          </a:r>
          <a:r>
            <a:rPr lang="en-US" sz="2800" b="0" dirty="0" smtClean="0">
              <a:latin typeface="Agency FB" panose="020B0503020202020204" pitchFamily="34" charset="0"/>
            </a:rPr>
            <a:t> HCI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13.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4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3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3BB21489-EA85-4EE4-852E-4F251F988DEE}" type="presParOf" srcId="{FA152123-58CE-48F0-AD32-399CCFB0B709}" destId="{D6F8D2BE-5674-433E-876C-693D6B513985}" srcOrd="6" destOrd="0" presId="urn:microsoft.com/office/officeart/2005/8/layout/vList2"/>
    <dgm:cxn modelId="{24EB09B6-887B-4DDD-A64F-EF155A61AFD9}" type="presParOf" srcId="{FA152123-58CE-48F0-AD32-399CCFB0B709}" destId="{3A61E9B2-EE8B-4D0D-8E33-7F7E2BC308E5}" srcOrd="7" destOrd="0" presId="urn:microsoft.com/office/officeart/2005/8/layout/vList2"/>
    <dgm:cxn modelId="{35B31EEC-7740-4F56-A82A-7FBB7314C797}" type="presParOf" srcId="{FA152123-58CE-48F0-AD32-399CCFB0B709}" destId="{BDCDCFE5-C63B-426B-8D16-4C2EF5169E3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270"/>
          <a:ext cx="4214401" cy="851107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0" kern="1200" dirty="0" smtClean="0">
              <a:latin typeface="Agency FB" panose="020B0503020202020204" pitchFamily="34" charset="0"/>
            </a:rPr>
            <a:t>Ruang Lingkup Interaksi Manusia &amp; Komputer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1548" y="42818"/>
        <a:ext cx="4131305" cy="768011"/>
      </dsp:txXfrm>
    </dsp:sp>
    <dsp:sp modelId="{2B0E2AB5-C119-4743-96E1-6DE15C2A42E9}">
      <dsp:nvSpPr>
        <dsp:cNvPr id="0" name=""/>
        <dsp:cNvSpPr/>
      </dsp:nvSpPr>
      <dsp:spPr>
        <a:xfrm>
          <a:off x="0" y="861560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Faktor Manusia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890697"/>
        <a:ext cx="4156127" cy="538608"/>
      </dsp:txXfrm>
    </dsp:sp>
    <dsp:sp modelId="{EBF2DBB0-09AC-46B7-9297-8EC140618313}">
      <dsp:nvSpPr>
        <dsp:cNvPr id="0" name=""/>
        <dsp:cNvSpPr/>
      </dsp:nvSpPr>
      <dsp:spPr>
        <a:xfrm>
          <a:off x="0" y="1467626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>
              <a:latin typeface="Agency FB" panose="020B0503020202020204" pitchFamily="34" charset="0"/>
            </a:rPr>
            <a:t>.</a:t>
          </a:r>
          <a:r>
            <a:rPr lang="en-US" sz="2400" b="1" kern="1200" dirty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Ragam Dialog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1496763"/>
        <a:ext cx="4156127" cy="538608"/>
      </dsp:txXfrm>
    </dsp:sp>
    <dsp:sp modelId="{E6B7A12E-D792-4506-9B2A-818D9EC2E909}">
      <dsp:nvSpPr>
        <dsp:cNvPr id="0" name=""/>
        <dsp:cNvSpPr/>
      </dsp:nvSpPr>
      <dsp:spPr>
        <a:xfrm>
          <a:off x="0" y="2073691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4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Perancangan Tampilan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2102828"/>
        <a:ext cx="4156127" cy="538608"/>
      </dsp:txXfrm>
    </dsp:sp>
    <dsp:sp modelId="{9498D6D7-D1DE-4880-A122-141F0CC4C4C8}">
      <dsp:nvSpPr>
        <dsp:cNvPr id="0" name=""/>
        <dsp:cNvSpPr/>
      </dsp:nvSpPr>
      <dsp:spPr>
        <a:xfrm>
          <a:off x="0" y="2679757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5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Piranti Interaktif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2708894"/>
        <a:ext cx="4156127" cy="538608"/>
      </dsp:txXfrm>
    </dsp:sp>
    <dsp:sp modelId="{D27F1C2B-8031-40D9-9358-BFC0F3063FA8}">
      <dsp:nvSpPr>
        <dsp:cNvPr id="0" name=""/>
        <dsp:cNvSpPr/>
      </dsp:nvSpPr>
      <dsp:spPr>
        <a:xfrm>
          <a:off x="0" y="3285823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6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i="0" kern="1200" dirty="0" smtClean="0">
              <a:latin typeface="Agency FB" panose="020B0503020202020204" pitchFamily="34" charset="0"/>
            </a:rPr>
            <a:t>Aspek Ergonimi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7" y="3314960"/>
        <a:ext cx="4156127" cy="538608"/>
      </dsp:txXfrm>
    </dsp:sp>
    <dsp:sp modelId="{AD907E54-1AAF-42A9-B5AD-B0BFC7405B10}">
      <dsp:nvSpPr>
        <dsp:cNvPr id="0" name=""/>
        <dsp:cNvSpPr/>
      </dsp:nvSpPr>
      <dsp:spPr>
        <a:xfrm>
          <a:off x="0" y="3891888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BGI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7" y="3921025"/>
        <a:ext cx="4156127" cy="538608"/>
      </dsp:txXfrm>
    </dsp:sp>
    <dsp:sp modelId="{56822E35-C193-43A7-8AA0-3E3F8B75E6AF}">
      <dsp:nvSpPr>
        <dsp:cNvPr id="0" name=""/>
        <dsp:cNvSpPr/>
      </dsp:nvSpPr>
      <dsp:spPr>
        <a:xfrm>
          <a:off x="0" y="4497954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8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en-US" sz="2000" b="1" kern="1200" dirty="0" err="1" smtClean="0">
              <a:solidFill>
                <a:schemeClr val="tx1"/>
              </a:solidFill>
            </a:rPr>
            <a:t>Evaluasi</a:t>
          </a:r>
          <a:r>
            <a:rPr lang="en-US" sz="2000" b="1" kern="1200" dirty="0" smtClean="0">
              <a:solidFill>
                <a:schemeClr val="tx1"/>
              </a:solidFill>
            </a:rPr>
            <a:t> IMK</a:t>
          </a:r>
          <a:r>
            <a:rPr lang="id-ID" sz="2000" b="1" kern="1200" dirty="0" smtClean="0">
              <a:solidFill>
                <a:schemeClr val="tx1"/>
              </a:solidFill>
            </a:rPr>
            <a:t> (Revisi)</a:t>
          </a:r>
          <a:endParaRPr lang="id-ID" sz="2400" b="0" kern="1200" dirty="0">
            <a:solidFill>
              <a:schemeClr val="tx1"/>
            </a:solidFill>
            <a:latin typeface="Agency FB" panose="020B0503020202020204" pitchFamily="34" charset="0"/>
          </a:endParaRPr>
        </a:p>
      </dsp:txBody>
      <dsp:txXfrm>
        <a:off x="29137" y="4527091"/>
        <a:ext cx="4156127" cy="538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49039"/>
          <a:ext cx="4214401" cy="842400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strike="noStrike" kern="1200" dirty="0" smtClean="0">
              <a:latin typeface="Agency FB" panose="020B0503020202020204" pitchFamily="34" charset="0"/>
            </a:rPr>
            <a:t>0</a:t>
          </a:r>
          <a:r>
            <a:rPr lang="id-ID" sz="2800" b="1" strike="noStrike" kern="1200" dirty="0" smtClean="0">
              <a:latin typeface="Agency FB" panose="020B0503020202020204" pitchFamily="34" charset="0"/>
            </a:rPr>
            <a:t>9. </a:t>
          </a:r>
          <a:r>
            <a:rPr lang="id-ID" sz="2800" b="0" strike="noStrike" kern="1200" dirty="0" smtClean="0">
              <a:solidFill>
                <a:schemeClr val="tx1"/>
              </a:solidFill>
              <a:latin typeface="Agency FB" panose="020B0503020202020204" pitchFamily="34" charset="0"/>
            </a:rPr>
            <a:t>Daya Guna (Update)</a:t>
          </a:r>
          <a:endParaRPr lang="id-ID" sz="2800" b="0" strike="noStrike" kern="1200" dirty="0">
            <a:solidFill>
              <a:schemeClr val="tx1"/>
            </a:solidFill>
            <a:latin typeface="Agency FB" panose="020B0503020202020204" pitchFamily="34" charset="0"/>
          </a:endParaRPr>
        </a:p>
      </dsp:txBody>
      <dsp:txXfrm>
        <a:off x="41123" y="90162"/>
        <a:ext cx="4132155" cy="760154"/>
      </dsp:txXfrm>
    </dsp:sp>
    <dsp:sp modelId="{AADA161B-0E44-4493-B862-AA188302F13F}">
      <dsp:nvSpPr>
        <dsp:cNvPr id="0" name=""/>
        <dsp:cNvSpPr/>
      </dsp:nvSpPr>
      <dsp:spPr>
        <a:xfrm>
          <a:off x="0" y="1021039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0. </a:t>
          </a:r>
          <a:r>
            <a:rPr lang="id-ID" sz="2800" strike="noStrike" kern="1200" dirty="0" smtClean="0">
              <a:latin typeface="Agency FB" panose="020B0503020202020204" pitchFamily="34" charset="0"/>
            </a:rPr>
            <a:t>Data Gathering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1123" y="1062162"/>
        <a:ext cx="4132155" cy="760154"/>
      </dsp:txXfrm>
    </dsp:sp>
    <dsp:sp modelId="{F4223B3F-7A5F-4B4B-BB64-825656D9084A}">
      <dsp:nvSpPr>
        <dsp:cNvPr id="0" name=""/>
        <dsp:cNvSpPr/>
      </dsp:nvSpPr>
      <dsp:spPr>
        <a:xfrm>
          <a:off x="0" y="1993040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 </a:t>
          </a:r>
          <a:r>
            <a:rPr lang="id-ID" sz="2800" b="0" kern="1200" dirty="0" smtClean="0">
              <a:latin typeface="Agency FB" panose="020B0503020202020204" pitchFamily="34" charset="0"/>
            </a:rPr>
            <a:t>Proses Desain Interaksi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1123" y="2034163"/>
        <a:ext cx="4132155" cy="760154"/>
      </dsp:txXfrm>
    </dsp:sp>
    <dsp:sp modelId="{D6F8D2BE-5674-433E-876C-693D6B513985}">
      <dsp:nvSpPr>
        <dsp:cNvPr id="0" name=""/>
        <dsp:cNvSpPr/>
      </dsp:nvSpPr>
      <dsp:spPr>
        <a:xfrm>
          <a:off x="0" y="2965039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12. </a:t>
          </a:r>
          <a:r>
            <a:rPr lang="en-US" sz="2800" b="0" kern="1200" dirty="0" smtClean="0">
              <a:latin typeface="Agency FB" panose="020B0503020202020204" pitchFamily="34" charset="0"/>
            </a:rPr>
            <a:t>Tingkat </a:t>
          </a:r>
          <a:r>
            <a:rPr lang="en-US" sz="2800" b="0" kern="1200" dirty="0" err="1" smtClean="0">
              <a:latin typeface="Agency FB" panose="020B0503020202020204" pitchFamily="34" charset="0"/>
            </a:rPr>
            <a:t>Kedewasaan</a:t>
          </a:r>
          <a:r>
            <a:rPr lang="en-US" sz="2800" b="0" kern="1200" dirty="0" smtClean="0">
              <a:latin typeface="Agency FB" panose="020B0503020202020204" pitchFamily="34" charset="0"/>
            </a:rPr>
            <a:t> HCI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1123" y="3006162"/>
        <a:ext cx="4132155" cy="760154"/>
      </dsp:txXfrm>
    </dsp:sp>
    <dsp:sp modelId="{BDCDCFE5-C63B-426B-8D16-4C2EF5169E39}">
      <dsp:nvSpPr>
        <dsp:cNvPr id="0" name=""/>
        <dsp:cNvSpPr/>
      </dsp:nvSpPr>
      <dsp:spPr>
        <a:xfrm>
          <a:off x="0" y="3937040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13. </a:t>
          </a:r>
          <a:r>
            <a:rPr lang="id-ID" sz="2800" b="0" i="0" kern="1200" dirty="0" smtClean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1123" y="3978163"/>
        <a:ext cx="4132155" cy="760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 b="1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829B89D-EB4D-4D11-B3FA-833C417F85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8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97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B9EDC-F6F7-4BFA-897C-C35E45C7E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587085"/>
      </p:ext>
    </p:extLst>
  </p:cSld>
  <p:clrMapOvr>
    <a:masterClrMapping/>
  </p:clrMapOvr>
  <p:transition advClick="0">
    <p:newsfla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58989-EE21-4BBB-9AB7-A16EDB8544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566182"/>
      </p:ext>
    </p:extLst>
  </p:cSld>
  <p:clrMapOvr>
    <a:masterClrMapping/>
  </p:clrMapOvr>
  <p:transition advClick="0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68564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903413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4013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8788"/>
          </a:xfrm>
        </p:spPr>
        <p:txBody>
          <a:bodyPr/>
          <a:lstStyle>
            <a:lvl1pPr>
              <a:defRPr/>
            </a:lvl1pPr>
          </a:lstStyle>
          <a:p>
            <a:fld id="{A5F8539C-5C03-4892-AB99-5AADF1EF55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4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0" r:id="rId8"/>
    <p:sldLayoutId id="214748367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3.xml"/><Relationship Id="rId5" Type="http://schemas.openxmlformats.org/officeDocument/2006/relationships/slide" Target="slide43.xml"/><Relationship Id="rId4" Type="http://schemas.openxmlformats.org/officeDocument/2006/relationships/slide" Target="slide4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pjjaptikom.id/lms/mod/resource/view.php?id=2498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INTERAKSI MANUSIA DAN KOMPUTER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0</a:t>
            </a:r>
            <a:r>
              <a:rPr lang="id-ID" sz="3600" dirty="0" smtClean="0">
                <a:solidFill>
                  <a:srgbClr val="0070C0"/>
                </a:solidFill>
              </a:rPr>
              <a:t>9</a:t>
            </a:r>
            <a:r>
              <a:rPr lang="en-US" sz="3600" dirty="0" smtClean="0">
                <a:solidFill>
                  <a:srgbClr val="0070C0"/>
                </a:solidFill>
              </a:rPr>
              <a:t>.</a:t>
            </a:r>
            <a:r>
              <a:rPr lang="id-ID" sz="3600" dirty="0" smtClean="0">
                <a:solidFill>
                  <a:srgbClr val="0070C0"/>
                </a:solidFill>
              </a:rPr>
              <a:t> </a:t>
            </a:r>
            <a:r>
              <a:rPr lang="id-ID" sz="3600" dirty="0">
                <a:solidFill>
                  <a:srgbClr val="0070C0"/>
                </a:solidFill>
              </a:rPr>
              <a:t>Daya Guna (Update</a:t>
            </a:r>
            <a:r>
              <a:rPr lang="id-ID" sz="3600" dirty="0">
                <a:solidFill>
                  <a:srgbClr val="0070C0"/>
                </a:solidFill>
              </a:rPr>
              <a:t>)</a:t>
            </a:r>
            <a:endParaRPr lang="id-ID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Jenis-jenis Paradigma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id-ID" b="1" dirty="0"/>
              <a:t>Time Sharing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Satu </a:t>
            </a:r>
            <a:r>
              <a:rPr lang="id-ID" dirty="0"/>
              <a:t>komputer yang mampu mendukung (dapat </a:t>
            </a:r>
            <a:r>
              <a:rPr lang="id-ID" dirty="0" smtClean="0"/>
              <a:t>digunakan </a:t>
            </a:r>
            <a:r>
              <a:rPr lang="id-ID" dirty="0"/>
              <a:t>oleh) multiple user </a:t>
            </a:r>
            <a:endParaRPr lang="id-ID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Meningkatkan keluaran (throughput) dari sistem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b="1" dirty="0" smtClean="0"/>
              <a:t>Video </a:t>
            </a:r>
            <a:r>
              <a:rPr lang="id-ID" b="1" dirty="0"/>
              <a:t>Display Units (VDU)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Dapat </a:t>
            </a:r>
            <a:r>
              <a:rPr lang="id-ID" dirty="0"/>
              <a:t>memvisualisasikan dan memanipulasi </a:t>
            </a:r>
            <a:r>
              <a:rPr lang="id-ID" dirty="0" smtClean="0"/>
              <a:t>informasi </a:t>
            </a:r>
            <a:r>
              <a:rPr lang="id-ID" dirty="0"/>
              <a:t>yang sama dalam representasi yang </a:t>
            </a:r>
            <a:r>
              <a:rPr lang="id-ID" dirty="0" smtClean="0"/>
              <a:t>berbeda </a:t>
            </a:r>
            <a:endParaRPr lang="id-ID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Mampu </a:t>
            </a:r>
            <a:r>
              <a:rPr lang="id-ID" dirty="0"/>
              <a:t>memvisualisasikan abstraksi </a:t>
            </a:r>
            <a:r>
              <a:rPr lang="id-ID" dirty="0" smtClean="0"/>
              <a:t>data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b="1" dirty="0"/>
              <a:t>Programming Toolkits (Alat Bantu Pemrograman)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Alat Bantu Pemrograman memungkinkan programmer </a:t>
            </a:r>
            <a:r>
              <a:rPr lang="id-ID" dirty="0" smtClean="0"/>
              <a:t>meningkatkan </a:t>
            </a:r>
            <a:r>
              <a:rPr lang="id-ID" dirty="0"/>
              <a:t>produktivitasnya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b="1" dirty="0" smtClean="0"/>
              <a:t>Komputer </a:t>
            </a:r>
            <a:r>
              <a:rPr lang="id-ID" b="1" dirty="0"/>
              <a:t>Pribadi (Personal Computing)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Mesin berukuran kecil yang powerful, yang </a:t>
            </a:r>
            <a:r>
              <a:rPr lang="id-ID" dirty="0" smtClean="0"/>
              <a:t>dirancang untuk </a:t>
            </a:r>
            <a:r>
              <a:rPr lang="id-ID" dirty="0"/>
              <a:t>user tunggal. </a:t>
            </a:r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331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Jenis-jenis Paradigma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5"/>
            </a:pPr>
            <a:r>
              <a:rPr lang="id-ID" b="1" dirty="0"/>
              <a:t>Sistem Window dan interface WIMP (Windows, Icons,  </a:t>
            </a:r>
            <a:r>
              <a:rPr lang="id-ID" b="1" dirty="0" smtClean="0"/>
              <a:t>Menus</a:t>
            </a:r>
            <a:r>
              <a:rPr lang="id-ID" b="1" dirty="0"/>
              <a:t>, and Pointers)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Sistem window memungkinkan user untuk berdialog / </a:t>
            </a:r>
            <a:r>
              <a:rPr lang="id-ID" dirty="0" smtClean="0"/>
              <a:t>berinteraksi </a:t>
            </a:r>
            <a:r>
              <a:rPr lang="id-ID" dirty="0"/>
              <a:t>dengan komputer dalam beberapa </a:t>
            </a:r>
            <a:r>
              <a:rPr lang="id-ID" dirty="0" smtClean="0"/>
              <a:t>aktivitas/topik </a:t>
            </a:r>
            <a:r>
              <a:rPr lang="id-ID" dirty="0"/>
              <a:t>yang </a:t>
            </a:r>
            <a:r>
              <a:rPr lang="id-ID" dirty="0" smtClean="0"/>
              <a:t>berbeda</a:t>
            </a:r>
          </a:p>
          <a:p>
            <a:pPr marL="514350" indent="-514350" algn="just">
              <a:buFont typeface="+mj-lt"/>
              <a:buAutoNum type="arabicPeriod" startAt="6"/>
            </a:pPr>
            <a:r>
              <a:rPr lang="id-ID" b="1" dirty="0"/>
              <a:t>Metapora (Metaphor)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Metapora telah cukup sukses digunakan untuk mengajari </a:t>
            </a:r>
            <a:r>
              <a:rPr lang="id-ID" dirty="0" smtClean="0"/>
              <a:t>konsep </a:t>
            </a:r>
            <a:r>
              <a:rPr lang="id-ID" dirty="0"/>
              <a:t>baru, dimana konsep tersebut telah dipahami </a:t>
            </a:r>
            <a:r>
              <a:rPr lang="id-ID" dirty="0" smtClean="0"/>
              <a:t>sebelumnya</a:t>
            </a:r>
            <a:r>
              <a:rPr lang="id-ID" dirty="0"/>
              <a:t>. </a:t>
            </a:r>
            <a:endParaRPr lang="id-ID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Contoh </a:t>
            </a:r>
            <a:r>
              <a:rPr lang="id-ID" dirty="0"/>
              <a:t>metapora (dalam domain PC): </a:t>
            </a:r>
            <a:r>
              <a:rPr lang="id-ID" dirty="0" smtClean="0"/>
              <a:t>Spreadsheeet </a:t>
            </a:r>
            <a:r>
              <a:rPr lang="id-ID" dirty="0"/>
              <a:t>adalah metapora dari Accounting dan </a:t>
            </a:r>
            <a:r>
              <a:rPr lang="id-ID" dirty="0" smtClean="0"/>
              <a:t>Financial </a:t>
            </a:r>
            <a:r>
              <a:rPr lang="id-ID" dirty="0"/>
              <a:t>Modelling. Keyboard adalah metapora dari </a:t>
            </a:r>
            <a:r>
              <a:rPr lang="id-ID" dirty="0" smtClean="0"/>
              <a:t>Mesin </a:t>
            </a:r>
            <a:r>
              <a:rPr lang="id-ID" dirty="0"/>
              <a:t>TIK </a:t>
            </a:r>
          </a:p>
        </p:txBody>
      </p:sp>
    </p:spTree>
    <p:extLst>
      <p:ext uri="{BB962C8B-B14F-4D97-AF65-F5344CB8AC3E}">
        <p14:creationId xmlns:p14="http://schemas.microsoft.com/office/powerpoint/2010/main" val="256153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Jenis-jenis Paradigma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id-ID" b="1" dirty="0"/>
              <a:t>Manipulasi Langsung (Direct Manipulation)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Manipulasi Langsung memungkinkan user untuk mengubah </a:t>
            </a:r>
            <a:r>
              <a:rPr lang="id-ID" dirty="0" smtClean="0"/>
              <a:t>keadaan </a:t>
            </a:r>
            <a:r>
              <a:rPr lang="id-ID" dirty="0"/>
              <a:t>internal sistem dengan cepat.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Contoh </a:t>
            </a:r>
            <a:r>
              <a:rPr lang="id-ID" dirty="0"/>
              <a:t>Direct Manipulation adalah konsep WYSIWYG </a:t>
            </a:r>
            <a:r>
              <a:rPr lang="id-ID" dirty="0" smtClean="0"/>
              <a:t>(</a:t>
            </a:r>
            <a:r>
              <a:rPr lang="id-ID" dirty="0"/>
              <a:t>what you see is what you get) </a:t>
            </a:r>
            <a:endParaRPr lang="id-ID" dirty="0" smtClean="0"/>
          </a:p>
          <a:p>
            <a:pPr marL="514350" indent="-514350">
              <a:buFont typeface="+mj-lt"/>
              <a:buAutoNum type="arabicPeriod" startAt="8"/>
            </a:pPr>
            <a:r>
              <a:rPr lang="id-ID" b="1" dirty="0"/>
              <a:t>Bahasa vs. Aksi (Language versus Action)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Bahasa </a:t>
            </a:r>
            <a:r>
              <a:rPr lang="id-ID" dirty="0"/>
              <a:t>digunakan oleh user untuk berkomunikasi dengan </a:t>
            </a:r>
            <a:r>
              <a:rPr lang="id-ID" dirty="0" smtClean="0"/>
              <a:t>interface 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Aksi </a:t>
            </a:r>
            <a:r>
              <a:rPr lang="id-ID" dirty="0"/>
              <a:t>dilakukan interface untuk melaksanakan perintah user </a:t>
            </a:r>
          </a:p>
        </p:txBody>
      </p:sp>
    </p:spTree>
    <p:extLst>
      <p:ext uri="{BB962C8B-B14F-4D97-AF65-F5344CB8AC3E}">
        <p14:creationId xmlns:p14="http://schemas.microsoft.com/office/powerpoint/2010/main" val="37798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Jenis-jenis Paradigma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 startAt="9"/>
            </a:pPr>
            <a:r>
              <a:rPr lang="id-ID" b="1" dirty="0"/>
              <a:t>Hypertext </a:t>
            </a:r>
            <a:endParaRPr lang="id-ID" b="1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Hypertext merupakan metode penyimpanan informasi dalam </a:t>
            </a:r>
            <a:r>
              <a:rPr lang="id-ID" dirty="0" smtClean="0"/>
              <a:t>format </a:t>
            </a:r>
            <a:r>
              <a:rPr lang="id-ID" dirty="0"/>
              <a:t>nonlinear yang memungkinkan akses atau browsing secara </a:t>
            </a:r>
            <a:r>
              <a:rPr lang="id-ID" dirty="0" smtClean="0"/>
              <a:t>nonlinear </a:t>
            </a:r>
            <a:r>
              <a:rPr lang="id-ID" dirty="0"/>
              <a:t>atau random. (Dokumen nonsekuensial dan yang </a:t>
            </a:r>
            <a:r>
              <a:rPr lang="id-ID" dirty="0" smtClean="0"/>
              <a:t>berbentuk </a:t>
            </a:r>
            <a:r>
              <a:rPr lang="id-ID" dirty="0"/>
              <a:t>artikel, dokumen, file, kartu, halaman, frame, layar) </a:t>
            </a:r>
            <a:r>
              <a:rPr lang="id-ID" dirty="0" smtClean="0"/>
              <a:t>yang </a:t>
            </a:r>
            <a:r>
              <a:rPr lang="id-ID" dirty="0"/>
              <a:t>dihubungkan dengan </a:t>
            </a:r>
            <a:r>
              <a:rPr lang="id-ID" dirty="0" smtClean="0"/>
              <a:t>link</a:t>
            </a:r>
          </a:p>
          <a:p>
            <a:pPr marL="514350" indent="-514350" algn="just">
              <a:buFont typeface="+mj-lt"/>
              <a:buAutoNum type="arabicPeriod" startAt="9"/>
            </a:pPr>
            <a:r>
              <a:rPr lang="id-ID" b="1" dirty="0"/>
              <a:t>Multi-Modality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Sistem multi-modal interaktif adalah sistem yang tergantung pada </a:t>
            </a:r>
            <a:r>
              <a:rPr lang="id-ID" dirty="0" smtClean="0"/>
              <a:t>penggunaan </a:t>
            </a:r>
            <a:r>
              <a:rPr lang="id-ID" dirty="0"/>
              <a:t>beberapa (multiple) saluan (channel) komunikasi </a:t>
            </a:r>
            <a:r>
              <a:rPr lang="id-ID" dirty="0" smtClean="0"/>
              <a:t>pada </a:t>
            </a:r>
            <a:r>
              <a:rPr lang="id-ID" dirty="0"/>
              <a:t>manusia </a:t>
            </a:r>
            <a:endParaRPr lang="id-ID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Contoh </a:t>
            </a:r>
            <a:r>
              <a:rPr lang="id-ID" dirty="0"/>
              <a:t>channel komunikasi pada manusia : visual (mata), haptic </a:t>
            </a:r>
            <a:r>
              <a:rPr lang="id-ID" dirty="0" smtClean="0"/>
              <a:t>atau </a:t>
            </a:r>
            <a:r>
              <a:rPr lang="id-ID" dirty="0"/>
              <a:t>peraba (kulit), audio (telinga). </a:t>
            </a:r>
            <a:endParaRPr lang="id-ID" dirty="0" smtClean="0"/>
          </a:p>
          <a:p>
            <a:pPr marL="514350" indent="-514350" algn="just">
              <a:buFont typeface="+mj-lt"/>
              <a:buAutoNum type="arabicPeriod" startAt="9"/>
            </a:pPr>
            <a:r>
              <a:rPr lang="id-ID" b="1" dirty="0" smtClean="0"/>
              <a:t>Computer-Supported </a:t>
            </a:r>
            <a:r>
              <a:rPr lang="id-ID" b="1" dirty="0"/>
              <a:t>Cooperative Work (CSCW)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Perkembangan </a:t>
            </a:r>
            <a:r>
              <a:rPr lang="id-ID" dirty="0"/>
              <a:t>jaringan komputer memungkinkan komunikasi </a:t>
            </a:r>
            <a:r>
              <a:rPr lang="id-ID" dirty="0" smtClean="0"/>
              <a:t>antara </a:t>
            </a:r>
            <a:r>
              <a:rPr lang="id-ID" dirty="0"/>
              <a:t>beberapa mesin (personal komputer) yang terpisah dalam </a:t>
            </a:r>
            <a:r>
              <a:rPr lang="id-ID" dirty="0" smtClean="0"/>
              <a:t>satu </a:t>
            </a:r>
            <a:r>
              <a:rPr lang="id-ID" dirty="0"/>
              <a:t>kesatuan grup.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Sistem </a:t>
            </a:r>
            <a:r>
              <a:rPr lang="id-ID" dirty="0"/>
              <a:t>CSCW dirancang untuk memungkinkan interaksi antar </a:t>
            </a:r>
            <a:r>
              <a:rPr lang="id-ID" dirty="0" smtClean="0"/>
              <a:t>manusia </a:t>
            </a:r>
            <a:r>
              <a:rPr lang="id-ID" dirty="0"/>
              <a:t>melalui komputer dan direpresentasikan dalam satu </a:t>
            </a:r>
            <a:r>
              <a:rPr lang="id-ID" dirty="0" smtClean="0"/>
              <a:t>produk</a:t>
            </a:r>
            <a:r>
              <a:rPr lang="id-ID" dirty="0"/>
              <a:t>. Contoh CSCW: e-mail (electronic)</a:t>
            </a:r>
          </a:p>
        </p:txBody>
      </p:sp>
    </p:spTree>
    <p:extLst>
      <p:ext uri="{BB962C8B-B14F-4D97-AF65-F5344CB8AC3E}">
        <p14:creationId xmlns:p14="http://schemas.microsoft.com/office/powerpoint/2010/main" val="26757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Daya </a:t>
            </a:r>
            <a:r>
              <a:rPr lang="id-ID" dirty="0" smtClean="0"/>
              <a:t>Guna (</a:t>
            </a:r>
            <a:r>
              <a:rPr lang="id-ID" dirty="0"/>
              <a:t>Usability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Usability berasal dari kata usable yang secara </a:t>
            </a:r>
            <a:r>
              <a:rPr lang="id-ID" dirty="0" smtClean="0"/>
              <a:t>umum berarti </a:t>
            </a:r>
            <a:r>
              <a:rPr lang="id-ID" dirty="0"/>
              <a:t>dapat digunakan dengan baik. Sesuatu dapat </a:t>
            </a:r>
            <a:r>
              <a:rPr lang="id-ID" dirty="0" smtClean="0"/>
              <a:t>dikatakan </a:t>
            </a:r>
            <a:r>
              <a:rPr lang="id-ID" dirty="0"/>
              <a:t>berguna dengan baik apabila kegagalan </a:t>
            </a:r>
            <a:r>
              <a:rPr lang="id-ID" dirty="0" smtClean="0"/>
              <a:t>dalam </a:t>
            </a:r>
            <a:r>
              <a:rPr lang="id-ID" dirty="0"/>
              <a:t>penggunaannya dapat dihilangkan atau </a:t>
            </a:r>
            <a:r>
              <a:rPr lang="id-ID" dirty="0" smtClean="0"/>
              <a:t>diminimalkan </a:t>
            </a:r>
            <a:r>
              <a:rPr lang="id-ID" dirty="0"/>
              <a:t>serta memberi manfaat dan kepuasan </a:t>
            </a:r>
            <a:r>
              <a:rPr lang="id-ID" dirty="0" smtClean="0"/>
              <a:t>kepada </a:t>
            </a:r>
            <a:r>
              <a:rPr lang="id-ID" dirty="0"/>
              <a:t>pengguna </a:t>
            </a:r>
          </a:p>
          <a:p>
            <a:pPr algn="just"/>
            <a:r>
              <a:rPr lang="id-ID" dirty="0"/>
              <a:t>U</a:t>
            </a:r>
            <a:r>
              <a:rPr lang="id-ID" dirty="0" smtClean="0"/>
              <a:t>sability </a:t>
            </a:r>
            <a:r>
              <a:rPr lang="id-ID" dirty="0"/>
              <a:t>sebagai ukuran kualitas </a:t>
            </a:r>
            <a:r>
              <a:rPr lang="id-ID" dirty="0" smtClean="0"/>
              <a:t>pengalaman </a:t>
            </a:r>
            <a:r>
              <a:rPr lang="id-ID" dirty="0"/>
              <a:t>pengguna ketika berinteraksi dengan produk </a:t>
            </a:r>
            <a:r>
              <a:rPr lang="id-ID" dirty="0" smtClean="0"/>
              <a:t>atau </a:t>
            </a:r>
            <a:r>
              <a:rPr lang="id-ID" dirty="0"/>
              <a:t>sistem apakah situs web, aplikasi perangkat lunak, </a:t>
            </a:r>
            <a:r>
              <a:rPr lang="id-ID" dirty="0" smtClean="0"/>
              <a:t>teknologi </a:t>
            </a:r>
            <a:r>
              <a:rPr lang="id-ID" dirty="0"/>
              <a:t>bergerak, maupun peralatan-peralatan lain yang </a:t>
            </a:r>
            <a:r>
              <a:rPr lang="id-ID" dirty="0" smtClean="0"/>
              <a:t>dioperasikan </a:t>
            </a:r>
            <a:r>
              <a:rPr lang="id-ID" dirty="0"/>
              <a:t>oleh pengguna.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618539" y="3560755"/>
            <a:ext cx="51771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dirty="0"/>
              <a:t>(Jeffrey Rubin and Dana Chisnell. Handbook of Usibility Testing, How to </a:t>
            </a:r>
            <a:r>
              <a:rPr lang="id-ID" sz="1100" dirty="0" smtClean="0"/>
              <a:t>Plan, Design</a:t>
            </a:r>
            <a:r>
              <a:rPr lang="id-ID" sz="1100" dirty="0"/>
              <a:t>, and Conduct Effective Test. Wiley Publishing. 2008. Indianapolis)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949824" y="6149325"/>
            <a:ext cx="6965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dirty="0"/>
              <a:t>(Nielsen J. (2012); Usability 101: Introduction to usability. Alertbox)</a:t>
            </a:r>
          </a:p>
        </p:txBody>
      </p:sp>
    </p:spTree>
    <p:extLst>
      <p:ext uri="{BB962C8B-B14F-4D97-AF65-F5344CB8AC3E}">
        <p14:creationId xmlns:p14="http://schemas.microsoft.com/office/powerpoint/2010/main" val="36816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Daya </a:t>
            </a:r>
            <a:r>
              <a:rPr lang="id-ID" dirty="0" smtClean="0"/>
              <a:t>Guna (</a:t>
            </a:r>
            <a:r>
              <a:rPr lang="id-ID" dirty="0"/>
              <a:t>Usability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 smtClean="0"/>
              <a:t>Menurut </a:t>
            </a:r>
            <a:r>
              <a:rPr lang="id-ID" b="1" dirty="0"/>
              <a:t>ISO</a:t>
            </a:r>
            <a:r>
              <a:rPr lang="id-ID" dirty="0"/>
              <a:t> daya guna adalah tingkat produk dapat digunakan yang </a:t>
            </a:r>
            <a:r>
              <a:rPr lang="id-ID" dirty="0" smtClean="0"/>
              <a:t>ditetapkan oleh </a:t>
            </a:r>
            <a:r>
              <a:rPr lang="id-ID" dirty="0"/>
              <a:t>user untuk mencapai tujuan secara efektif dan tingkat kepuasan dalam </a:t>
            </a:r>
            <a:r>
              <a:rPr lang="id-ID" dirty="0" smtClean="0"/>
              <a:t>menggunakan </a:t>
            </a:r>
            <a:r>
              <a:rPr lang="id-ID" dirty="0"/>
              <a:t>(ISO,1998).</a:t>
            </a:r>
          </a:p>
        </p:txBody>
      </p:sp>
      <p:sp>
        <p:nvSpPr>
          <p:cNvPr id="5" name="Rectangle 4"/>
          <p:cNvSpPr/>
          <p:nvPr/>
        </p:nvSpPr>
        <p:spPr>
          <a:xfrm>
            <a:off x="968187" y="3286036"/>
            <a:ext cx="7947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/>
              <a:t>(ISO 9241-11: 1998, Ergonomic reqirements for office work with </a:t>
            </a:r>
            <a:r>
              <a:rPr lang="id-ID" sz="1600" dirty="0" smtClean="0"/>
              <a:t>visual display </a:t>
            </a:r>
            <a:r>
              <a:rPr lang="id-ID" sz="1600" dirty="0"/>
              <a:t>terminals (VDTs) – Part 11: Guidance on usability)</a:t>
            </a:r>
          </a:p>
        </p:txBody>
      </p:sp>
    </p:spTree>
    <p:extLst>
      <p:ext uri="{BB962C8B-B14F-4D97-AF65-F5344CB8AC3E}">
        <p14:creationId xmlns:p14="http://schemas.microsoft.com/office/powerpoint/2010/main" val="384411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Daya guna sebagai faktor penentu penerimaan penggunaan sistem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/>
              <a:t>Efektifitas : </a:t>
            </a:r>
            <a:r>
              <a:rPr lang="id-ID" dirty="0"/>
              <a:t>ketelitian dan kelengkapan dimana user mencapai </a:t>
            </a:r>
            <a:r>
              <a:rPr lang="id-ID" dirty="0" smtClean="0"/>
              <a:t>tujuan</a:t>
            </a:r>
            <a:r>
              <a:rPr lang="id-ID" dirty="0"/>
              <a:t>.</a:t>
            </a:r>
          </a:p>
          <a:p>
            <a:pPr algn="just"/>
            <a:r>
              <a:rPr lang="id-ID" b="1" dirty="0" smtClean="0"/>
              <a:t>Efisiensi </a:t>
            </a:r>
            <a:r>
              <a:rPr lang="id-ID" b="1" dirty="0"/>
              <a:t>: </a:t>
            </a:r>
            <a:r>
              <a:rPr lang="id-ID" dirty="0"/>
              <a:t>sumber daya pembelajaran dalam hubungannya dengan </a:t>
            </a:r>
            <a:r>
              <a:rPr lang="id-ID" dirty="0" smtClean="0"/>
              <a:t>ketelitian </a:t>
            </a:r>
            <a:r>
              <a:rPr lang="id-ID" dirty="0"/>
              <a:t>dan kelengkapan untuk user.</a:t>
            </a:r>
          </a:p>
          <a:p>
            <a:pPr algn="just"/>
            <a:r>
              <a:rPr lang="id-ID" b="1" dirty="0" smtClean="0"/>
              <a:t>Kepuasan </a:t>
            </a:r>
            <a:r>
              <a:rPr lang="id-ID" b="1" dirty="0"/>
              <a:t>:</a:t>
            </a:r>
            <a:r>
              <a:rPr lang="id-ID" dirty="0"/>
              <a:t> bebas dari ketidak nyamanan dan sikap positif dalam </a:t>
            </a:r>
            <a:r>
              <a:rPr lang="id-ID" dirty="0" smtClean="0"/>
              <a:t>menggunakan </a:t>
            </a:r>
            <a:r>
              <a:rPr lang="id-ID" dirty="0"/>
              <a:t>produk.</a:t>
            </a:r>
          </a:p>
        </p:txBody>
      </p:sp>
    </p:spTree>
    <p:extLst>
      <p:ext uri="{BB962C8B-B14F-4D97-AF65-F5344CB8AC3E}">
        <p14:creationId xmlns:p14="http://schemas.microsoft.com/office/powerpoint/2010/main" val="57746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Prinsip- Prinsip 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id-ID" sz="3600" b="1" dirty="0"/>
              <a:t>Learnability</a:t>
            </a:r>
            <a:r>
              <a:rPr lang="id-ID" sz="3600" dirty="0"/>
              <a:t> </a:t>
            </a:r>
          </a:p>
          <a:p>
            <a:pPr algn="just"/>
            <a:r>
              <a:rPr lang="id-ID" dirty="0"/>
              <a:t>Kemudahan bagi pengguna baru untuk dapat </a:t>
            </a:r>
            <a:r>
              <a:rPr lang="id-ID" dirty="0" smtClean="0"/>
              <a:t>menggunakan </a:t>
            </a:r>
            <a:r>
              <a:rPr lang="id-ID" dirty="0"/>
              <a:t>sistem secara efektif dan mencapai </a:t>
            </a:r>
            <a:r>
              <a:rPr lang="id-ID" dirty="0" smtClean="0"/>
              <a:t>kinerja </a:t>
            </a:r>
            <a:r>
              <a:rPr lang="id-ID" dirty="0"/>
              <a:t>yang paling optimal </a:t>
            </a:r>
            <a:endParaRPr lang="id-ID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Mengurangi waktu dan biaya untuk mempelajari </a:t>
            </a:r>
            <a:r>
              <a:rPr lang="id-ID" dirty="0" smtClean="0"/>
              <a:t>sebuah </a:t>
            </a:r>
            <a:r>
              <a:rPr lang="id-ID" dirty="0"/>
              <a:t>sistem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Memungkinkan </a:t>
            </a:r>
            <a:r>
              <a:rPr lang="id-ID" dirty="0"/>
              <a:t>latihan yang lebih fleksibel bagi </a:t>
            </a:r>
            <a:r>
              <a:rPr lang="id-ID" dirty="0" smtClean="0"/>
              <a:t>pengguna - </a:t>
            </a:r>
            <a:r>
              <a:rPr lang="id-ID" dirty="0"/>
              <a:t>Pengguna dapat menjadi lebih efektif dengan </a:t>
            </a:r>
            <a:r>
              <a:rPr lang="id-ID" dirty="0" smtClean="0"/>
              <a:t>cepat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24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Prinsip- Prinsip </a:t>
            </a:r>
            <a:r>
              <a:rPr lang="id-ID" dirty="0" smtClean="0"/>
              <a:t>Usability - </a:t>
            </a:r>
            <a:r>
              <a:rPr lang="id-ID" dirty="0"/>
              <a:t>Learnability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/>
              <a:t>Prinsip-prinsip yang mempengaruhi tingkat learnability: </a:t>
            </a:r>
            <a:endParaRPr lang="id-ID" b="1" dirty="0" smtClean="0"/>
          </a:p>
          <a:p>
            <a:pPr marL="514350" indent="-514350" algn="just">
              <a:buFont typeface="+mj-lt"/>
              <a:buAutoNum type="alphaLcPeriod"/>
            </a:pPr>
            <a:r>
              <a:rPr lang="id-ID" b="1" dirty="0"/>
              <a:t>Predictability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Pengetahuan </a:t>
            </a:r>
            <a:r>
              <a:rPr lang="id-ID" dirty="0"/>
              <a:t>pengguna mengenai interaksi yang </a:t>
            </a:r>
            <a:r>
              <a:rPr lang="id-ID" dirty="0" smtClean="0"/>
              <a:t>telah dilakukan</a:t>
            </a:r>
            <a:r>
              <a:rPr lang="id-ID" dirty="0"/>
              <a:t>, cukup untuk memprediksi hasil dari </a:t>
            </a:r>
            <a:r>
              <a:rPr lang="id-ID" dirty="0" smtClean="0"/>
              <a:t>interaksi </a:t>
            </a:r>
            <a:r>
              <a:rPr lang="id-ID" dirty="0"/>
              <a:t>yang dilakukan berikutnya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Pengetahuan </a:t>
            </a:r>
            <a:r>
              <a:rPr lang="id-ID" dirty="0"/>
              <a:t>pengguna mengenai operasi berikutnya </a:t>
            </a:r>
            <a:r>
              <a:rPr lang="id-ID" dirty="0" smtClean="0"/>
              <a:t>yang </a:t>
            </a:r>
            <a:r>
              <a:rPr lang="id-ID" dirty="0"/>
              <a:t>dapat dikerjakan (operation visibility) </a:t>
            </a:r>
            <a:endParaRPr lang="id-ID" dirty="0" smtClean="0"/>
          </a:p>
          <a:p>
            <a:pPr marL="514350" indent="-514350" algn="just">
              <a:buFont typeface="+mj-lt"/>
              <a:buAutoNum type="alphaLcPeriod"/>
            </a:pPr>
            <a:r>
              <a:rPr lang="id-ID" b="1" dirty="0" smtClean="0"/>
              <a:t>Feedback </a:t>
            </a:r>
            <a:r>
              <a:rPr lang="id-ID" b="1" dirty="0"/>
              <a:t>(synthesizability)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Seberapa jauh pengguna mengetahui akibat dari </a:t>
            </a:r>
            <a:r>
              <a:rPr lang="id-ID" dirty="0" smtClean="0"/>
              <a:t>suatu interaksi </a:t>
            </a:r>
            <a:r>
              <a:rPr lang="id-ID" dirty="0"/>
              <a:t>(Immediately atau eventually)</a:t>
            </a:r>
          </a:p>
        </p:txBody>
      </p:sp>
    </p:spTree>
    <p:extLst>
      <p:ext uri="{BB962C8B-B14F-4D97-AF65-F5344CB8AC3E}">
        <p14:creationId xmlns:p14="http://schemas.microsoft.com/office/powerpoint/2010/main" val="193417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Prinsip- Prinsip Usability - Learnability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lphaLcPeriod" startAt="3"/>
            </a:pPr>
            <a:r>
              <a:rPr lang="id-ID" b="1" dirty="0"/>
              <a:t>Familiarity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Korelasi antara pengetahuan pengguna yang telah dimiliki </a:t>
            </a:r>
            <a:r>
              <a:rPr lang="id-ID" dirty="0" smtClean="0"/>
              <a:t>dan </a:t>
            </a:r>
            <a:r>
              <a:rPr lang="id-ID" dirty="0"/>
              <a:t>pengetahuan yang dibutuhkan untuk </a:t>
            </a:r>
            <a:r>
              <a:rPr lang="id-ID" dirty="0" smtClean="0"/>
              <a:t>menggunakan model </a:t>
            </a:r>
            <a:r>
              <a:rPr lang="id-ID" dirty="0"/>
              <a:t>interaksi </a:t>
            </a:r>
          </a:p>
          <a:p>
            <a:pPr marL="514350" indent="-514350" algn="just">
              <a:buFont typeface="+mj-lt"/>
              <a:buAutoNum type="alphaLcPeriod" startAt="4"/>
            </a:pPr>
            <a:r>
              <a:rPr lang="id-ID" b="1" dirty="0" smtClean="0"/>
              <a:t>Generalizability </a:t>
            </a:r>
            <a:endParaRPr lang="id-ID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Perluasan pengetahuan dalam interaksi tertentu untuk </a:t>
            </a:r>
            <a:r>
              <a:rPr lang="id-ID" dirty="0" smtClean="0"/>
              <a:t>digunakan </a:t>
            </a:r>
            <a:r>
              <a:rPr lang="id-ID" dirty="0"/>
              <a:t>dalam sistem yang baru (generalisasi). Hal ini </a:t>
            </a:r>
            <a:r>
              <a:rPr lang="id-ID" dirty="0" smtClean="0"/>
              <a:t>dipengaruhi </a:t>
            </a:r>
            <a:r>
              <a:rPr lang="id-ID" dirty="0"/>
              <a:t>oleh standar dan panduan (guidelines) </a:t>
            </a:r>
          </a:p>
          <a:p>
            <a:pPr marL="514350" indent="-514350" algn="just">
              <a:buFont typeface="+mj-lt"/>
              <a:buAutoNum type="alphaLcPeriod" startAt="5"/>
            </a:pPr>
            <a:r>
              <a:rPr lang="id-ID" b="1" dirty="0" smtClean="0"/>
              <a:t>Consistency </a:t>
            </a:r>
            <a:endParaRPr lang="id-ID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Kemiripan perilaku input/output yang dibangkitkan dari </a:t>
            </a:r>
            <a:r>
              <a:rPr lang="id-ID" dirty="0" smtClean="0"/>
              <a:t>situasi </a:t>
            </a:r>
            <a:r>
              <a:rPr lang="id-ID" dirty="0"/>
              <a:t>yang hampir sama atau tujuan dari suatu pekerjaan </a:t>
            </a:r>
          </a:p>
        </p:txBody>
      </p:sp>
    </p:spTree>
    <p:extLst>
      <p:ext uri="{BB962C8B-B14F-4D97-AF65-F5344CB8AC3E}">
        <p14:creationId xmlns:p14="http://schemas.microsoft.com/office/powerpoint/2010/main" val="7042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=""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321849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027017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Prinsip- Prinsip </a:t>
            </a:r>
            <a:r>
              <a:rPr lang="id-ID" dirty="0" smtClean="0"/>
              <a:t>Usability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id-ID" sz="4200" b="1" dirty="0"/>
              <a:t>Flexibility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Variasi cara/model bagi pengguna dan sistem dalam </a:t>
            </a:r>
            <a:r>
              <a:rPr lang="id-ID" dirty="0" smtClean="0"/>
              <a:t>bertukar </a:t>
            </a:r>
            <a:r>
              <a:rPr lang="id-ID" dirty="0"/>
              <a:t>informasi. Memungkinkan untuk melakukan </a:t>
            </a:r>
            <a:r>
              <a:rPr lang="id-ID" dirty="0" smtClean="0"/>
              <a:t>reorganisasi </a:t>
            </a:r>
            <a:r>
              <a:rPr lang="id-ID" dirty="0"/>
              <a:t>tugas maupun bisnis </a:t>
            </a:r>
          </a:p>
          <a:p>
            <a:pPr algn="just"/>
            <a:r>
              <a:rPr lang="id-ID" b="1" dirty="0" smtClean="0"/>
              <a:t>Prinsip-prinsip </a:t>
            </a:r>
            <a:r>
              <a:rPr lang="id-ID" b="1" dirty="0"/>
              <a:t>yang mempengaruhi tingkat flexibility </a:t>
            </a:r>
          </a:p>
          <a:p>
            <a:pPr marL="914377" lvl="1" indent="-457200" algn="just">
              <a:buFont typeface="+mj-lt"/>
              <a:buAutoNum type="alphaLcPeriod"/>
            </a:pPr>
            <a:r>
              <a:rPr lang="id-ID" b="1" dirty="0" smtClean="0"/>
              <a:t>Dialogue </a:t>
            </a:r>
            <a:r>
              <a:rPr lang="id-ID" b="1" dirty="0"/>
              <a:t>initiative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id-ID" dirty="0"/>
              <a:t>Kebebasan dari sistem menentukan kendala pada </a:t>
            </a:r>
            <a:r>
              <a:rPr lang="id-ID" dirty="0" smtClean="0"/>
              <a:t>input </a:t>
            </a:r>
            <a:r>
              <a:rPr lang="id-ID" dirty="0"/>
              <a:t>yang digunakan </a:t>
            </a:r>
            <a:endParaRPr lang="id-ID" dirty="0" smtClean="0"/>
          </a:p>
          <a:p>
            <a:pPr marL="901700" lvl="2" indent="-457200" algn="just" defTabSz="901700">
              <a:buFont typeface="+mj-lt"/>
              <a:buAutoNum type="alphaLcPeriod" startAt="2"/>
            </a:pPr>
            <a:r>
              <a:rPr lang="id-ID" sz="2400" b="1" dirty="0"/>
              <a:t>Multithreading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id-ID" dirty="0" smtClean="0"/>
              <a:t>Kemampuan </a:t>
            </a:r>
            <a:r>
              <a:rPr lang="id-ID" dirty="0"/>
              <a:t>sistem untuk mendukung interaksi pengguna </a:t>
            </a:r>
            <a:r>
              <a:rPr lang="id-ID" dirty="0" smtClean="0"/>
              <a:t>dalam </a:t>
            </a:r>
            <a:r>
              <a:rPr lang="id-ID" dirty="0"/>
              <a:t>melakukan lebih dari satu pekerjaan pada waktu yang </a:t>
            </a:r>
            <a:r>
              <a:rPr lang="id-ID" dirty="0" smtClean="0"/>
              <a:t>sama</a:t>
            </a:r>
          </a:p>
          <a:p>
            <a:pPr marL="901700" lvl="2" indent="-457200" algn="just">
              <a:buFont typeface="+mj-lt"/>
              <a:buAutoNum type="alphaLcPeriod" startAt="3"/>
            </a:pPr>
            <a:r>
              <a:rPr lang="sv-SE" sz="2400" b="1" dirty="0"/>
              <a:t>Task migratability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sv-SE" dirty="0"/>
              <a:t>Pemberian tanggung jawab eksekusi suatu tugas antara user </a:t>
            </a:r>
            <a:r>
              <a:rPr lang="sv-SE" dirty="0" smtClean="0"/>
              <a:t>dan sistem</a:t>
            </a:r>
            <a:endParaRPr lang="id-ID" dirty="0" smtClean="0"/>
          </a:p>
          <a:p>
            <a:pPr marL="901700" lvl="2" indent="-457200" algn="just">
              <a:buFont typeface="+mj-lt"/>
              <a:buAutoNum type="alphaLcPeriod" startAt="4"/>
            </a:pPr>
            <a:r>
              <a:rPr lang="id-ID" sz="2400" b="1" dirty="0"/>
              <a:t>Substitutivity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id-ID" dirty="0"/>
              <a:t>Memungkinkan nilai input dan output yang sama untuk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id-ID" dirty="0"/>
              <a:t>disubstitusikan satu sama lain </a:t>
            </a:r>
          </a:p>
          <a:p>
            <a:pPr marL="901700" lvl="2" indent="-457200" algn="just">
              <a:buFont typeface="+mj-lt"/>
              <a:buAutoNum type="alphaLcPeriod" startAt="4"/>
            </a:pPr>
            <a:r>
              <a:rPr lang="id-ID" sz="2400" b="1" dirty="0"/>
              <a:t>Customizability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id-ID" dirty="0"/>
              <a:t>Tingkat modifikasi antarmuka oleh pengguna atau sistem </a:t>
            </a:r>
          </a:p>
        </p:txBody>
      </p:sp>
    </p:spTree>
    <p:extLst>
      <p:ext uri="{BB962C8B-B14F-4D97-AF65-F5344CB8AC3E}">
        <p14:creationId xmlns:p14="http://schemas.microsoft.com/office/powerpoint/2010/main" val="34848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Prinsip- Prinsip 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id-ID" sz="3600" b="1" dirty="0"/>
              <a:t>Effectiveness (robustness) </a:t>
            </a:r>
          </a:p>
          <a:p>
            <a:pPr marL="901700" lvl="1" indent="-444500" algn="just">
              <a:buFont typeface="Wingdings" panose="05000000000000000000" pitchFamily="2" charset="2"/>
              <a:buChar char="§"/>
            </a:pPr>
            <a:r>
              <a:rPr lang="id-ID" sz="3600" dirty="0" smtClean="0"/>
              <a:t>Tingkat </a:t>
            </a:r>
            <a:r>
              <a:rPr lang="id-ID" sz="3600" dirty="0"/>
              <a:t>dukungan yang disediakan bagi pengguna </a:t>
            </a:r>
            <a:r>
              <a:rPr lang="id-ID" sz="3600" dirty="0" smtClean="0"/>
              <a:t>untuk </a:t>
            </a:r>
            <a:r>
              <a:rPr lang="id-ID" sz="3600" dirty="0"/>
              <a:t>mencapai tujuannya dengan sukses dan </a:t>
            </a:r>
            <a:r>
              <a:rPr lang="id-ID" sz="3600" dirty="0" smtClean="0"/>
              <a:t>memberikan </a:t>
            </a:r>
            <a:r>
              <a:rPr lang="id-ID" sz="3600" dirty="0"/>
              <a:t>penilaian tingkah laku yang diarahkan </a:t>
            </a:r>
            <a:r>
              <a:rPr lang="id-ID" sz="3600" dirty="0" smtClean="0"/>
              <a:t>oleh </a:t>
            </a:r>
            <a:r>
              <a:rPr lang="id-ID" sz="3600" dirty="0"/>
              <a:t>suatu tujuan </a:t>
            </a:r>
          </a:p>
          <a:p>
            <a:pPr marL="901700" lvl="1" indent="-444500" algn="just">
              <a:buFont typeface="Wingdings" panose="05000000000000000000" pitchFamily="2" charset="2"/>
              <a:buChar char="§"/>
            </a:pPr>
            <a:r>
              <a:rPr lang="id-ID" sz="3600" dirty="0" smtClean="0"/>
              <a:t>Memungkinkan </a:t>
            </a:r>
            <a:r>
              <a:rPr lang="id-ID" sz="3600" dirty="0"/>
              <a:t>untuk meningkatkan produktivitas </a:t>
            </a:r>
            <a:r>
              <a:rPr lang="id-ID" sz="3600" dirty="0" smtClean="0"/>
              <a:t>pengguna 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28085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Prinsip- Prinsip 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id-ID" dirty="0"/>
              <a:t>Prinsip-prinsip yang mempengaruhi tingkat effectiveness </a:t>
            </a:r>
            <a:endParaRPr lang="id-ID" dirty="0" smtClean="0"/>
          </a:p>
          <a:p>
            <a:pPr marL="514350" indent="-514350" algn="just">
              <a:buFont typeface="+mj-lt"/>
              <a:buAutoNum type="alphaLcPeriod"/>
            </a:pPr>
            <a:r>
              <a:rPr lang="id-ID" b="1" dirty="0"/>
              <a:t>Observability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Kemampuan pengguna untuk mengevaluasi status </a:t>
            </a:r>
            <a:r>
              <a:rPr lang="id-ID" dirty="0" smtClean="0"/>
              <a:t>internal </a:t>
            </a:r>
            <a:r>
              <a:rPr lang="id-ID" dirty="0"/>
              <a:t>dari sistem berdasarkan representasi yang </a:t>
            </a:r>
            <a:r>
              <a:rPr lang="id-ID" dirty="0" smtClean="0"/>
              <a:t>dirasakan </a:t>
            </a:r>
            <a:endParaRPr lang="id-ID" dirty="0"/>
          </a:p>
          <a:p>
            <a:pPr marL="514350" indent="-514350" algn="just">
              <a:buFont typeface="+mj-lt"/>
              <a:buAutoNum type="alphaLcPeriod" startAt="2"/>
            </a:pPr>
            <a:r>
              <a:rPr lang="id-ID" b="1" dirty="0" smtClean="0"/>
              <a:t>Recoverability </a:t>
            </a:r>
            <a:endParaRPr lang="id-ID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Kemampuan pengguna untuk melakukan koreksi </a:t>
            </a:r>
            <a:r>
              <a:rPr lang="id-ID" dirty="0" smtClean="0"/>
              <a:t>terhadap </a:t>
            </a:r>
            <a:r>
              <a:rPr lang="id-ID" dirty="0"/>
              <a:t>aksi yang dilakukan pada saat terjadi kesalahan </a:t>
            </a:r>
          </a:p>
          <a:p>
            <a:pPr marL="514350" indent="-514350" algn="just">
              <a:buFont typeface="+mj-lt"/>
              <a:buAutoNum type="alphaLcPeriod" startAt="3"/>
            </a:pPr>
            <a:r>
              <a:rPr lang="id-ID" b="1" dirty="0" smtClean="0"/>
              <a:t>Responsiveness </a:t>
            </a:r>
            <a:endParaRPr lang="id-ID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Bagaimana pengguna merasakan tingkat komunikasi </a:t>
            </a:r>
            <a:r>
              <a:rPr lang="id-ID" dirty="0" smtClean="0"/>
              <a:t>dengan </a:t>
            </a:r>
            <a:r>
              <a:rPr lang="id-ID" dirty="0"/>
              <a:t>sistem </a:t>
            </a:r>
            <a:endParaRPr lang="id-ID" dirty="0" smtClean="0"/>
          </a:p>
          <a:p>
            <a:pPr marL="514350" indent="-514350" algn="just">
              <a:buFont typeface="+mj-lt"/>
              <a:buAutoNum type="alphaLcPeriod" startAt="4"/>
            </a:pPr>
            <a:r>
              <a:rPr lang="id-ID" b="1" dirty="0"/>
              <a:t>Task conformance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Tingkat seberapa jauh layanan sistem mendukung </a:t>
            </a:r>
            <a:r>
              <a:rPr lang="id-ID" dirty="0" smtClean="0"/>
              <a:t>seluruh </a:t>
            </a:r>
            <a:r>
              <a:rPr lang="id-ID" dirty="0"/>
              <a:t>pekerjaan pengguna 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id-ID" dirty="0" smtClean="0"/>
              <a:t>Apakah </a:t>
            </a:r>
            <a:r>
              <a:rPr lang="id-ID" dirty="0"/>
              <a:t>seluruh pekerjaan pengguna didukung oleh </a:t>
            </a:r>
            <a:r>
              <a:rPr lang="id-ID" dirty="0" smtClean="0"/>
              <a:t>sistem </a:t>
            </a:r>
            <a:r>
              <a:rPr lang="id-ID" dirty="0"/>
              <a:t>(task completeness)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id-ID" dirty="0" smtClean="0"/>
              <a:t>Kecocokan </a:t>
            </a:r>
            <a:r>
              <a:rPr lang="id-ID" dirty="0"/>
              <a:t>antara pekerjaan yang dimengerti oleh </a:t>
            </a:r>
            <a:r>
              <a:rPr lang="id-ID" dirty="0" smtClean="0"/>
              <a:t>pengguna </a:t>
            </a:r>
            <a:r>
              <a:rPr lang="id-ID" dirty="0"/>
              <a:t>dan yang didukung oleh sistem (task </a:t>
            </a:r>
            <a:r>
              <a:rPr lang="id-ID" dirty="0" smtClean="0"/>
              <a:t>adequacy</a:t>
            </a:r>
            <a:r>
              <a:rPr lang="id-ID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56964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Pengukuran </a:t>
            </a:r>
            <a:r>
              <a:rPr lang="id-ID" dirty="0"/>
              <a:t>daya guna suatu produk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Pembelajaran (learnbility)</a:t>
            </a:r>
          </a:p>
          <a:p>
            <a:r>
              <a:rPr lang="id-ID" dirty="0" smtClean="0"/>
              <a:t>Keefisienan </a:t>
            </a:r>
            <a:r>
              <a:rPr lang="id-ID" dirty="0"/>
              <a:t>(efficiency)</a:t>
            </a:r>
          </a:p>
          <a:p>
            <a:r>
              <a:rPr lang="id-ID" dirty="0" smtClean="0"/>
              <a:t>Kemampuan </a:t>
            </a:r>
            <a:r>
              <a:rPr lang="id-ID" dirty="0"/>
              <a:t>mengingat(memorability</a:t>
            </a:r>
            <a:r>
              <a:rPr lang="id-ID" dirty="0" smtClean="0"/>
              <a:t>)</a:t>
            </a:r>
          </a:p>
          <a:p>
            <a:r>
              <a:rPr lang="id-ID" dirty="0"/>
              <a:t>Kadar kesalahan (errors)</a:t>
            </a:r>
          </a:p>
          <a:p>
            <a:r>
              <a:rPr lang="id-ID" dirty="0" smtClean="0"/>
              <a:t>Kepuasan </a:t>
            </a:r>
            <a:r>
              <a:rPr lang="id-ID" dirty="0"/>
              <a:t>(saticfaction)</a:t>
            </a:r>
          </a:p>
          <a:p>
            <a:r>
              <a:rPr lang="id-ID" dirty="0" smtClean="0"/>
              <a:t>Presentasi </a:t>
            </a:r>
            <a:r>
              <a:rPr lang="id-ID" dirty="0"/>
              <a:t>(presentation)</a:t>
            </a:r>
          </a:p>
          <a:p>
            <a:r>
              <a:rPr lang="id-ID" dirty="0" smtClean="0"/>
              <a:t>Susunan </a:t>
            </a:r>
            <a:r>
              <a:rPr lang="id-ID" dirty="0"/>
              <a:t>layar (screen layouts)</a:t>
            </a:r>
          </a:p>
          <a:p>
            <a:r>
              <a:rPr lang="id-ID" dirty="0" smtClean="0"/>
              <a:t>Istilah </a:t>
            </a:r>
            <a:r>
              <a:rPr lang="id-ID" dirty="0"/>
              <a:t>yang digunakan dan perintah yang disediakan oleh sistem</a:t>
            </a:r>
          </a:p>
          <a:p>
            <a:r>
              <a:rPr lang="id-ID" dirty="0" smtClean="0"/>
              <a:t>Kemampuan </a:t>
            </a:r>
            <a:r>
              <a:rPr lang="id-ID" dirty="0"/>
              <a:t>sistem (system capabilitas)</a:t>
            </a:r>
          </a:p>
        </p:txBody>
      </p:sp>
    </p:spTree>
    <p:extLst>
      <p:ext uri="{BB962C8B-B14F-4D97-AF65-F5344CB8AC3E}">
        <p14:creationId xmlns:p14="http://schemas.microsoft.com/office/powerpoint/2010/main" val="15502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Daya Guna Domain Penerimaan 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nb-NO" sz="3600" b="1" dirty="0"/>
              <a:t>Penerimaan dari aspek sosial </a:t>
            </a:r>
            <a:r>
              <a:rPr lang="nb-NO" sz="3600" dirty="0"/>
              <a:t>: bergantung kepada kepercayaan dan </a:t>
            </a:r>
            <a:r>
              <a:rPr lang="nb-NO" sz="3600" dirty="0" smtClean="0"/>
              <a:t>kehidupan </a:t>
            </a:r>
            <a:r>
              <a:rPr lang="nb-NO" sz="3600" dirty="0"/>
              <a:t>sosial dari user.</a:t>
            </a:r>
          </a:p>
          <a:p>
            <a:pPr algn="just"/>
            <a:r>
              <a:rPr lang="nb-NO" sz="3600" b="1" dirty="0" smtClean="0"/>
              <a:t>Penerimaan </a:t>
            </a:r>
            <a:r>
              <a:rPr lang="nb-NO" sz="3600" b="1" dirty="0"/>
              <a:t>dari aspek praktik </a:t>
            </a:r>
            <a:r>
              <a:rPr lang="nb-NO" sz="3600" dirty="0"/>
              <a:t>: merangkum aspek-aspek seperti </a:t>
            </a:r>
            <a:r>
              <a:rPr lang="nb-NO" sz="3600" dirty="0" smtClean="0"/>
              <a:t>reliability </a:t>
            </a:r>
            <a:r>
              <a:rPr lang="nb-NO" sz="3600" dirty="0"/>
              <a:t>dan compability .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2111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Daya Guna </a:t>
            </a:r>
            <a:r>
              <a:rPr lang="id-ID" dirty="0" smtClean="0"/>
              <a:t>Heuristik</a:t>
            </a:r>
            <a:br>
              <a:rPr lang="id-ID" dirty="0" smtClean="0"/>
            </a:br>
            <a:r>
              <a:rPr lang="id-ID" sz="3200" b="0" dirty="0"/>
              <a:t>Pinsip untuk merekayasa bentuk user </a:t>
            </a:r>
            <a:r>
              <a:rPr lang="id-ID" sz="3200" b="0" dirty="0" smtClean="0"/>
              <a:t>interface</a:t>
            </a:r>
            <a:endParaRPr lang="id-ID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Dialog </a:t>
            </a:r>
            <a:r>
              <a:rPr lang="id-ID" dirty="0"/>
              <a:t>yang sederhana dan alami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Berbicara </a:t>
            </a:r>
            <a:r>
              <a:rPr lang="id-ID" dirty="0"/>
              <a:t>dengan bahasa user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Mengurangi </a:t>
            </a:r>
            <a:r>
              <a:rPr lang="id-ID" dirty="0"/>
              <a:t>beban ingatan user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Konsisten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Sistem </a:t>
            </a:r>
            <a:r>
              <a:rPr lang="id-ID" dirty="0"/>
              <a:t>timbal balik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Jalan </a:t>
            </a:r>
            <a:r>
              <a:rPr lang="id-ID" dirty="0"/>
              <a:t>keluar yang jelas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Jalan </a:t>
            </a:r>
            <a:r>
              <a:rPr lang="id-ID" dirty="0"/>
              <a:t>pintas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Pesan-pesan </a:t>
            </a:r>
            <a:r>
              <a:rPr lang="id-ID" dirty="0"/>
              <a:t>kesalahan yang baik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Mencegah </a:t>
            </a:r>
            <a:r>
              <a:rPr lang="id-ID" dirty="0"/>
              <a:t>kesalahan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Bantuan </a:t>
            </a:r>
            <a:r>
              <a:rPr lang="id-ID" dirty="0"/>
              <a:t>dan dokumentasi</a:t>
            </a:r>
          </a:p>
        </p:txBody>
      </p:sp>
    </p:spTree>
    <p:extLst>
      <p:ext uri="{BB962C8B-B14F-4D97-AF65-F5344CB8AC3E}">
        <p14:creationId xmlns:p14="http://schemas.microsoft.com/office/powerpoint/2010/main" val="26865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Teknik Daya Guna Siklus Hidup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id-ID" dirty="0"/>
              <a:t>Know the user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dirty="0" smtClean="0"/>
              <a:t>Daya </a:t>
            </a:r>
            <a:r>
              <a:rPr lang="id-ID" dirty="0"/>
              <a:t>guna banchmarking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dirty="0" smtClean="0"/>
              <a:t>Goal </a:t>
            </a:r>
            <a:r>
              <a:rPr lang="id-ID" dirty="0"/>
              <a:t>oriented interaction design (desain yang dibangun selalu </a:t>
            </a:r>
            <a:r>
              <a:rPr lang="id-ID" dirty="0" smtClean="0"/>
              <a:t>memiliki </a:t>
            </a:r>
            <a:r>
              <a:rPr lang="id-ID" dirty="0"/>
              <a:t>tujuan untuk berinteraksi)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dirty="0" smtClean="0"/>
              <a:t>Interface </a:t>
            </a:r>
            <a:r>
              <a:rPr lang="id-ID" dirty="0"/>
              <a:t>design bertujuan untuk desain tes dan re-desain, kemudian membangun prototipe interface</a:t>
            </a:r>
            <a:r>
              <a:rPr lang="id-ID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Prototyping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evaluasi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Follow-up </a:t>
            </a:r>
            <a:r>
              <a:rPr lang="en-US" dirty="0"/>
              <a:t>studies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926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Kenali Pengguna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Mengenal siapa user itu bertujuan untuk mempelajari, mengenali dan </a:t>
            </a:r>
            <a:r>
              <a:rPr lang="id-ID" dirty="0" smtClean="0"/>
              <a:t>memahami </a:t>
            </a:r>
            <a:r>
              <a:rPr lang="id-ID" dirty="0"/>
              <a:t>pengguna yang akan menggunakan sistem serta untuk </a:t>
            </a:r>
            <a:r>
              <a:rPr lang="id-ID" dirty="0" smtClean="0"/>
              <a:t>merangkum </a:t>
            </a:r>
            <a:r>
              <a:rPr lang="id-ID" dirty="0"/>
              <a:t>keperluan user, kepuasan, kemahiran komputer dan sebagainya</a:t>
            </a:r>
          </a:p>
        </p:txBody>
      </p:sp>
    </p:spTree>
    <p:extLst>
      <p:ext uri="{BB962C8B-B14F-4D97-AF65-F5344CB8AC3E}">
        <p14:creationId xmlns:p14="http://schemas.microsoft.com/office/powerpoint/2010/main" val="368522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Daya Guna Benchmarking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4000" dirty="0"/>
              <a:t>Menganalisis perbandingan diantara beberapa produk agar bisa </a:t>
            </a:r>
            <a:r>
              <a:rPr lang="id-ID" sz="4000" dirty="0" smtClean="0"/>
              <a:t>menghasilkan </a:t>
            </a:r>
            <a:r>
              <a:rPr lang="id-ID" sz="4000" dirty="0"/>
              <a:t>keputusan, panduan baru dan memberikan cadangan ide yang </a:t>
            </a:r>
            <a:r>
              <a:rPr lang="id-ID" sz="4000" dirty="0" smtClean="0"/>
              <a:t>lebih </a:t>
            </a:r>
            <a:r>
              <a:rPr lang="id-ID" sz="4000" dirty="0"/>
              <a:t>baik terhadap rekayasa bentuk.</a:t>
            </a:r>
          </a:p>
        </p:txBody>
      </p:sp>
    </p:spTree>
    <p:extLst>
      <p:ext uri="{BB962C8B-B14F-4D97-AF65-F5344CB8AC3E}">
        <p14:creationId xmlns:p14="http://schemas.microsoft.com/office/powerpoint/2010/main" val="119162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Desain Interaksi Berorientasi Tujuan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4000" dirty="0"/>
              <a:t>Desain interface merupakan suatu interface antara kode dan user yang </a:t>
            </a:r>
            <a:r>
              <a:rPr lang="id-ID" sz="4000" dirty="0" smtClean="0"/>
              <a:t>mengacu </a:t>
            </a:r>
            <a:r>
              <a:rPr lang="id-ID" sz="4000" dirty="0"/>
              <a:t>ke fungsi, prilaku dan presentasi final/ akhir dari penelitian.</a:t>
            </a:r>
          </a:p>
        </p:txBody>
      </p:sp>
    </p:spTree>
    <p:extLst>
      <p:ext uri="{BB962C8B-B14F-4D97-AF65-F5344CB8AC3E}">
        <p14:creationId xmlns:p14="http://schemas.microsoft.com/office/powerpoint/2010/main" val="229956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lvl="0" indent="-463550">
              <a:buFont typeface="+mj-lt"/>
              <a:buAutoNum type="arabicParenR"/>
            </a:pPr>
            <a:r>
              <a:rPr lang="id-ID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Daya </a:t>
            </a:r>
            <a:r>
              <a:rPr lang="id-ID" dirty="0">
                <a:solidFill>
                  <a:srgbClr val="FF0000"/>
                </a:solidFill>
                <a:latin typeface="Agency FB" panose="020B0503020202020204" pitchFamily="34" charset="0"/>
              </a:rPr>
              <a:t>Guna (Update)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2" action="ppaction://hlinksldjump"/>
              </a:rPr>
              <a:t>Kontrak </a:t>
            </a:r>
            <a:r>
              <a:rPr lang="id-ID" dirty="0" smtClean="0">
                <a:latin typeface="Agency FB" panose="020B0503020202020204" pitchFamily="34" charset="0"/>
                <a:hlinkClick r:id="rId2" action="ppaction://hlinksldjump"/>
              </a:rPr>
              <a:t>Perkuliahan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3" action="ppaction://hlinksldjump"/>
              </a:rPr>
              <a:t>Kebutuhan Software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4" action="ppaction://hlinksldjump"/>
              </a:rPr>
              <a:t>Contact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5" action="ppaction://hlinksldjump"/>
              </a:rPr>
              <a:t>Referensi</a:t>
            </a:r>
            <a:endParaRPr lang="id-ID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Parameter Untuk Mengukur Usability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id-ID" b="1" dirty="0"/>
              <a:t>Success </a:t>
            </a:r>
            <a:r>
              <a:rPr lang="id-ID" b="1" dirty="0" smtClean="0"/>
              <a:t>Rate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Mengukur tingkat </a:t>
            </a:r>
            <a:r>
              <a:rPr lang="id-ID" dirty="0"/>
              <a:t>keberhasilan </a:t>
            </a:r>
            <a:r>
              <a:rPr lang="id-ID" dirty="0" smtClean="0"/>
              <a:t>pengguna </a:t>
            </a:r>
            <a:r>
              <a:rPr lang="id-ID" dirty="0"/>
              <a:t>dalam menyelesaikan semua “tugas” yang </a:t>
            </a:r>
            <a:r>
              <a:rPr lang="id-ID" dirty="0" smtClean="0"/>
              <a:t>ada </a:t>
            </a:r>
            <a:r>
              <a:rPr lang="id-ID" dirty="0"/>
              <a:t>pada suatu website. 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id-ID" b="1" dirty="0" smtClean="0"/>
              <a:t>The </a:t>
            </a:r>
            <a:r>
              <a:rPr lang="id-ID" b="1" dirty="0"/>
              <a:t>Time a Task </a:t>
            </a:r>
            <a:r>
              <a:rPr lang="id-ID" b="1" dirty="0" smtClean="0"/>
              <a:t>Requires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Mengukur waktu </a:t>
            </a:r>
            <a:r>
              <a:rPr lang="id-ID" dirty="0"/>
              <a:t>yang </a:t>
            </a:r>
            <a:r>
              <a:rPr lang="id-ID" dirty="0" smtClean="0"/>
              <a:t>dibutuhkan </a:t>
            </a:r>
            <a:r>
              <a:rPr lang="id-ID" dirty="0"/>
              <a:t>oleh seorang pengguna dalam </a:t>
            </a:r>
            <a:r>
              <a:rPr lang="id-ID" dirty="0" smtClean="0"/>
              <a:t>menyelesaikan </a:t>
            </a:r>
            <a:r>
              <a:rPr lang="id-ID" dirty="0"/>
              <a:t>suatu “tugas” pada website tersebut. 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id-ID" b="1" dirty="0" smtClean="0"/>
              <a:t>Error Rate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Tingkat kesalahan </a:t>
            </a:r>
            <a:r>
              <a:rPr lang="id-ID" dirty="0"/>
              <a:t>yang dilakukan oleh </a:t>
            </a:r>
            <a:r>
              <a:rPr lang="id-ID" dirty="0" smtClean="0"/>
              <a:t>pengguna </a:t>
            </a:r>
            <a:r>
              <a:rPr lang="id-ID" dirty="0"/>
              <a:t>pada saat menyelesaikan “tugas” pada </a:t>
            </a:r>
            <a:r>
              <a:rPr lang="id-ID" dirty="0" smtClean="0"/>
              <a:t>website </a:t>
            </a:r>
            <a:r>
              <a:rPr lang="id-ID" dirty="0"/>
              <a:t>tersebut. 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id-ID" b="1" dirty="0" smtClean="0"/>
              <a:t>User’s </a:t>
            </a:r>
            <a:r>
              <a:rPr lang="id-ID" b="1" dirty="0"/>
              <a:t>Subjective </a:t>
            </a:r>
            <a:r>
              <a:rPr lang="id-ID" b="1" dirty="0" smtClean="0"/>
              <a:t>Satisfaction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Tingkat kepuasan pengguna dalam menyelesaikan keseluruhan “tugas” ketika berinteraksi dalam website tersebut.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97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Tujuan dari mata kuliah ini adalah </a:t>
            </a:r>
            <a:r>
              <a:rPr lang="id-ID" dirty="0" smtClean="0"/>
              <a:t>:</a:t>
            </a:r>
          </a:p>
          <a:p>
            <a:pPr marL="812800" lvl="1" indent="-355600" algn="just"/>
            <a:r>
              <a:rPr lang="id-ID" dirty="0" smtClean="0"/>
              <a:t>Mempelajari konteks historis dari human-computer interaction (HCI), </a:t>
            </a:r>
          </a:p>
          <a:p>
            <a:pPr marL="812800" lvl="1" indent="-355600" algn="just"/>
            <a:r>
              <a:rPr lang="id-ID" dirty="0" smtClean="0"/>
              <a:t>Interaction design, </a:t>
            </a:r>
          </a:p>
          <a:p>
            <a:pPr marL="812800" lvl="1" indent="-355600" algn="just"/>
            <a:r>
              <a:rPr lang="id-ID" dirty="0" smtClean="0"/>
              <a:t>Cognition, </a:t>
            </a:r>
          </a:p>
          <a:p>
            <a:pPr marL="812800" lvl="1" indent="-355600" algn="just"/>
            <a:r>
              <a:rPr lang="id-ID" dirty="0" smtClean="0"/>
              <a:t>Prinsip-prinsip dan </a:t>
            </a:r>
          </a:p>
          <a:p>
            <a:pPr marL="812800" lvl="1" indent="-355600" algn="just"/>
            <a:r>
              <a:rPr lang="id-ID" dirty="0" smtClean="0"/>
              <a:t>Teknik-teknik dalam HCI, </a:t>
            </a:r>
          </a:p>
          <a:p>
            <a:pPr marL="812800" lvl="1" indent="-355600" algn="just"/>
            <a:r>
              <a:rPr lang="id-ID" dirty="0" smtClean="0"/>
              <a:t>HCI design experiment, </a:t>
            </a:r>
          </a:p>
          <a:p>
            <a:pPr marL="812800" lvl="1" indent="-355600" algn="just"/>
            <a:r>
              <a:rPr lang="id-ID" dirty="0" smtClean="0">
                <a:hlinkClick r:id="rId2" tooltip="Evaluation"/>
              </a:rPr>
              <a:t>Evaluation</a:t>
            </a:r>
            <a:r>
              <a:rPr lang="id-ID" dirty="0" smtClean="0"/>
              <a:t>, </a:t>
            </a:r>
          </a:p>
          <a:p>
            <a:pPr marL="812800" lvl="1" indent="-355600" algn="just"/>
            <a:r>
              <a:rPr lang="id-ID" dirty="0" smtClean="0"/>
              <a:t>Usability testing, </a:t>
            </a:r>
          </a:p>
          <a:p>
            <a:pPr marL="812800" lvl="1" indent="-355600" algn="just"/>
            <a:r>
              <a:rPr lang="id-ID" dirty="0" smtClean="0"/>
              <a:t>Aspek social dalam HCI, dan </a:t>
            </a:r>
          </a:p>
          <a:p>
            <a:pPr marL="812800" lvl="1" indent="-355600" algn="just"/>
            <a:r>
              <a:rPr lang="id-ID" dirty="0" smtClean="0"/>
              <a:t>Design issues.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dirty="0"/>
              <a:t>Menjelaskan mengapa pengembangan perangkat lunak yang berfokus pada manusia (human-centered) adalah penting.</a:t>
            </a:r>
          </a:p>
          <a:p>
            <a:pPr algn="just"/>
            <a:r>
              <a:rPr lang="id-ID" dirty="0"/>
              <a:t>Merangkum prinsip-prinsip dasar psikologi dan interaksi sosial.</a:t>
            </a:r>
          </a:p>
          <a:p>
            <a:pPr algn="just"/>
            <a:r>
              <a:rPr lang="id-ID" dirty="0"/>
              <a:t>Menggunakan prinsip-prinsip dalam menganalisis interaksi manusia: affordance, conceptual model, feedback, dan lainnya.</a:t>
            </a:r>
          </a:p>
          <a:p>
            <a:pPr algn="just"/>
            <a:r>
              <a:rPr lang="id-ID" dirty="0"/>
              <a:t>Mendefinisikan proses desain yang berfokus pada pengguna (</a:t>
            </a:r>
            <a:r>
              <a:rPr lang="id-ID" i="1" dirty="0"/>
              <a:t>user-centered design process</a:t>
            </a:r>
            <a:r>
              <a:rPr lang="id-ID" dirty="0"/>
              <a:t>) dengan kondisi bahwa pengguna aplikasi tidak sama dengan pengembang aplikasi.</a:t>
            </a:r>
          </a:p>
          <a:p>
            <a:pPr algn="just"/>
            <a:r>
              <a:rPr lang="id-ID" dirty="0"/>
              <a:t>Merancang desain alternatif atas sebuah sistem dengan menggunakan prinsip-prinsip desain interaksi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64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</a:t>
            </a:r>
            <a:r>
              <a:rPr lang="id-ID" dirty="0" smtClean="0"/>
              <a:t>Penilaian IMK SI4A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953226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23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854545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82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Perkuliahan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d-ID" dirty="0"/>
              <a:t>Masuk </a:t>
            </a:r>
            <a:r>
              <a:rPr lang="id-ID" dirty="0" smtClean="0"/>
              <a:t>sesuai jadwal 13.35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Segala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macam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ijin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ketidakhadiran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diharuskan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id-ID" dirty="0">
                <a:solidFill>
                  <a:srgbClr val="FF0000"/>
                </a:solidFill>
              </a:rPr>
              <a:t>dengan alasan yang jelas</a:t>
            </a:r>
          </a:p>
          <a:p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07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34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5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0000"/>
                </a:solidFill>
              </a:rPr>
              <a:t>Daya </a:t>
            </a:r>
            <a:r>
              <a:rPr lang="id-ID" b="1" dirty="0">
                <a:solidFill>
                  <a:srgbClr val="FF0000"/>
                </a:solidFill>
              </a:rPr>
              <a:t>Guna </a:t>
            </a:r>
            <a:r>
              <a:rPr lang="id-ID" b="1" dirty="0" smtClean="0">
                <a:solidFill>
                  <a:srgbClr val="FF0000"/>
                </a:solidFill>
              </a:rPr>
              <a:t>(Usability)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055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494" y="1688556"/>
            <a:ext cx="85401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Design Tools</a:t>
            </a:r>
            <a:endParaRPr lang="en-US" sz="3200" b="1" dirty="0"/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Balsamiq Mockups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6</a:t>
            </a:r>
            <a:r>
              <a:rPr lang="id-ID" dirty="0" smtClean="0"/>
              <a:t>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:</a:t>
            </a:r>
            <a:endParaRPr lang="id-ID" dirty="0" smtClean="0"/>
          </a:p>
          <a:p>
            <a:r>
              <a:rPr lang="id-ID" dirty="0" smtClean="0"/>
              <a:t>Komting SI4B: Viki Wahyudi :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0858 0716 0919</a:t>
            </a:r>
          </a:p>
          <a:p>
            <a:r>
              <a:rPr lang="id-ID" dirty="0" smtClean="0"/>
              <a:t>Komting SI4A: Fatichin :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0857 3506 6395</a:t>
            </a:r>
            <a:r>
              <a:rPr lang="id-ID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7</a:t>
            </a:r>
            <a:r>
              <a:rPr lang="id-ID" dirty="0" smtClean="0"/>
              <a:t>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57659"/>
            <a:ext cx="8826500" cy="5076151"/>
          </a:xfrm>
        </p:spPr>
        <p:txBody>
          <a:bodyPr>
            <a:noAutofit/>
          </a:bodyPr>
          <a:lstStyle/>
          <a:p>
            <a:r>
              <a:rPr lang="en-US" sz="1800" dirty="0"/>
              <a:t>Rogers, Y.,  Sharp, H., &amp; </a:t>
            </a:r>
            <a:r>
              <a:rPr lang="en-US" sz="1800" dirty="0" err="1"/>
              <a:t>Preece</a:t>
            </a:r>
            <a:r>
              <a:rPr lang="en-US" sz="1800" dirty="0"/>
              <a:t>, J. (2011). </a:t>
            </a:r>
            <a:r>
              <a:rPr lang="en-US" sz="1800" i="1" dirty="0"/>
              <a:t>Interaction Design: Beyond Human-Computer Interaction</a:t>
            </a:r>
            <a:r>
              <a:rPr lang="en-US" sz="1800" dirty="0"/>
              <a:t>. (3rd ed.). </a:t>
            </a:r>
            <a:r>
              <a:rPr lang="en-US" sz="1800" dirty="0" smtClean="0"/>
              <a:t>Wiley.</a:t>
            </a:r>
            <a:endParaRPr lang="id-ID" sz="1800" dirty="0" smtClean="0"/>
          </a:p>
          <a:p>
            <a:r>
              <a:rPr lang="en-US" sz="1800" dirty="0" smtClean="0"/>
              <a:t>Andy </a:t>
            </a:r>
            <a:r>
              <a:rPr lang="en-US" sz="1800" dirty="0"/>
              <a:t>Downtown, Graham </a:t>
            </a:r>
            <a:r>
              <a:rPr lang="en-US" sz="1800" dirty="0" err="1"/>
              <a:t>Leedham</a:t>
            </a:r>
            <a:r>
              <a:rPr lang="en-US" sz="1800" dirty="0"/>
              <a:t>, “Human Aspects of Human Computer Interaction” in Engineering the Human Computer Interface, </a:t>
            </a:r>
            <a:r>
              <a:rPr lang="en-US" sz="1800" dirty="0" err="1"/>
              <a:t>Mc</a:t>
            </a:r>
            <a:r>
              <a:rPr lang="en-US" sz="1800" dirty="0"/>
              <a:t> </a:t>
            </a:r>
            <a:r>
              <a:rPr lang="en-US" sz="1800" dirty="0" err="1"/>
              <a:t>Graw</a:t>
            </a:r>
            <a:r>
              <a:rPr lang="en-US" sz="1800" dirty="0"/>
              <a:t> Hill International Editions, 2003</a:t>
            </a:r>
            <a:endParaRPr lang="id-ID" sz="1800" dirty="0"/>
          </a:p>
          <a:p>
            <a:r>
              <a:rPr lang="id-ID" sz="1800" dirty="0"/>
              <a:t>Insap Santosa, Interaksi Manusia dan Komputer; Teori &amp; Praktek, ANDI Yogyakarta</a:t>
            </a:r>
            <a:endParaRPr lang="id-ID" sz="1800" dirty="0" smtClean="0"/>
          </a:p>
          <a:p>
            <a:r>
              <a:rPr lang="id-ID" sz="1800" dirty="0" smtClean="0"/>
              <a:t>MacKenzie</a:t>
            </a:r>
            <a:r>
              <a:rPr lang="id-ID" sz="1800" dirty="0"/>
              <a:t>, I. S. (2013). Human-computer interaction: An empirical research approach. Morgan Kaufman. </a:t>
            </a:r>
            <a:endParaRPr lang="id-ID" sz="1800" dirty="0" smtClean="0"/>
          </a:p>
          <a:p>
            <a:r>
              <a:rPr lang="id-ID" sz="1800" dirty="0" smtClean="0"/>
              <a:t>Shneiderman</a:t>
            </a:r>
            <a:r>
              <a:rPr lang="id-ID" sz="1800" dirty="0"/>
              <a:t>, B. (2010). Designing the user interface: Strategies for effective human-computer interaction 5th edition. Addition-Wesley. </a:t>
            </a:r>
            <a:endParaRPr lang="id-ID" sz="1800" dirty="0" smtClean="0"/>
          </a:p>
          <a:p>
            <a:r>
              <a:rPr lang="id-ID" sz="1800" dirty="0" smtClean="0"/>
              <a:t>Norman</a:t>
            </a:r>
            <a:r>
              <a:rPr lang="id-ID" sz="1800" dirty="0"/>
              <a:t>, D. A. (2002). The design of everyday things. Basic </a:t>
            </a:r>
            <a:r>
              <a:rPr lang="id-ID" sz="1800" dirty="0" smtClean="0"/>
              <a:t>Books.</a:t>
            </a:r>
          </a:p>
          <a:p>
            <a:r>
              <a:rPr lang="id-ID" sz="1800" dirty="0" smtClean="0"/>
              <a:t>Shneiderman</a:t>
            </a:r>
            <a:r>
              <a:rPr lang="id-ID" sz="1800" dirty="0"/>
              <a:t>, B. (2003). Leonardo's laptop: Human needs and the new computing technologies. The MIT </a:t>
            </a:r>
            <a:r>
              <a:rPr lang="id-ID" sz="1800" dirty="0" smtClean="0"/>
              <a:t>Press.</a:t>
            </a:r>
          </a:p>
          <a:p>
            <a:r>
              <a:rPr lang="id-ID" sz="1800" dirty="0" smtClean="0"/>
              <a:t>Nielsen</a:t>
            </a:r>
            <a:r>
              <a:rPr lang="id-ID" sz="1800" dirty="0"/>
              <a:t>, J. (1993). Usability engineering. Morgan Kaufmann</a:t>
            </a:r>
            <a:r>
              <a:rPr lang="id-ID" sz="1800" dirty="0" smtClean="0"/>
              <a:t>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/>
              <a:t>Mengetahui </a:t>
            </a:r>
            <a:r>
              <a:rPr lang="id-ID" sz="3600" b="1" dirty="0"/>
              <a:t>paradigma</a:t>
            </a:r>
            <a:r>
              <a:rPr lang="id-ID" sz="3600" dirty="0"/>
              <a:t> dan </a:t>
            </a:r>
            <a:r>
              <a:rPr lang="id-ID" sz="3600" b="1" dirty="0"/>
              <a:t>prinsip</a:t>
            </a:r>
            <a:r>
              <a:rPr lang="id-ID" sz="3600" dirty="0"/>
              <a:t> usability yang </a:t>
            </a:r>
            <a:r>
              <a:rPr lang="id-ID" sz="3600" dirty="0" smtClean="0"/>
              <a:t>merupakan </a:t>
            </a:r>
            <a:r>
              <a:rPr lang="id-ID" sz="3600" dirty="0"/>
              <a:t>faktor penting dalam membangun </a:t>
            </a:r>
            <a:r>
              <a:rPr lang="id-ID" sz="3600" dirty="0" smtClean="0"/>
              <a:t>model interaksi </a:t>
            </a:r>
            <a:r>
              <a:rPr lang="id-ID" sz="3600" dirty="0"/>
              <a:t>manusia dan komputer yang baik </a:t>
            </a:r>
          </a:p>
        </p:txBody>
      </p:sp>
    </p:spTree>
    <p:extLst>
      <p:ext uri="{BB962C8B-B14F-4D97-AF65-F5344CB8AC3E}">
        <p14:creationId xmlns:p14="http://schemas.microsoft.com/office/powerpoint/2010/main" val="5094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Paradigma dan Prinsip 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Sistem/model interaksi manusia dan komputer </a:t>
            </a:r>
            <a:r>
              <a:rPr lang="id-ID" dirty="0" smtClean="0"/>
              <a:t>harus bersifat </a:t>
            </a:r>
            <a:r>
              <a:rPr lang="id-ID" dirty="0"/>
              <a:t>‘usable’. </a:t>
            </a:r>
          </a:p>
          <a:p>
            <a:pPr algn="just"/>
            <a:r>
              <a:rPr lang="id-ID" dirty="0"/>
              <a:t>Masalah: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Bagaimana </a:t>
            </a:r>
            <a:r>
              <a:rPr lang="id-ID" dirty="0"/>
              <a:t>mengukur tingkat usability?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Bagaimana </a:t>
            </a:r>
            <a:r>
              <a:rPr lang="id-ID" dirty="0"/>
              <a:t>kita bisa mengembangkan suatu sistem </a:t>
            </a:r>
            <a:r>
              <a:rPr lang="id-ID" dirty="0" smtClean="0"/>
              <a:t>untuk </a:t>
            </a:r>
            <a:r>
              <a:rPr lang="id-ID" dirty="0"/>
              <a:t>memastikan usability? </a:t>
            </a:r>
          </a:p>
        </p:txBody>
      </p:sp>
    </p:spTree>
    <p:extLst>
      <p:ext uri="{BB962C8B-B14F-4D97-AF65-F5344CB8AC3E}">
        <p14:creationId xmlns:p14="http://schemas.microsoft.com/office/powerpoint/2010/main" val="228348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Paradigma Interaktif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Sistem yang interaktif memungkinkan user </a:t>
            </a:r>
            <a:r>
              <a:rPr lang="id-ID" dirty="0" smtClean="0"/>
              <a:t>mencapai suatu </a:t>
            </a:r>
            <a:r>
              <a:rPr lang="id-ID" dirty="0"/>
              <a:t>tujuan tertentu dalam suatu domain aplikasi. </a:t>
            </a:r>
          </a:p>
          <a:p>
            <a:pPr algn="just"/>
            <a:r>
              <a:rPr lang="id-ID" dirty="0"/>
              <a:t>Sistem interaktif harus dapat didayagunakan </a:t>
            </a:r>
            <a:r>
              <a:rPr lang="id-ID" dirty="0" smtClean="0"/>
              <a:t>(</a:t>
            </a:r>
            <a:r>
              <a:rPr lang="id-ID" dirty="0"/>
              <a:t>usability) untuk meningkatkan keberhasilan suatu </a:t>
            </a:r>
            <a:r>
              <a:rPr lang="id-ID" dirty="0" smtClean="0"/>
              <a:t>sistem </a:t>
            </a:r>
            <a:r>
              <a:rPr lang="id-ID" dirty="0"/>
              <a:t>aplikasi. </a:t>
            </a:r>
          </a:p>
          <a:p>
            <a:pPr algn="just"/>
            <a:r>
              <a:rPr lang="id-ID" dirty="0" smtClean="0"/>
              <a:t>Paradigma </a:t>
            </a:r>
            <a:r>
              <a:rPr lang="id-ID" dirty="0"/>
              <a:t>yaitu sistem interaksi yang berhasil pada </a:t>
            </a:r>
            <a:r>
              <a:rPr lang="id-ID" dirty="0" smtClean="0"/>
              <a:t>umumnya </a:t>
            </a:r>
            <a:r>
              <a:rPr lang="id-ID" dirty="0"/>
              <a:t>diyakini akan meningkatkan daya guna </a:t>
            </a:r>
            <a:r>
              <a:rPr lang="id-ID" dirty="0" smtClean="0"/>
              <a:t>dari </a:t>
            </a:r>
            <a:r>
              <a:rPr lang="id-ID" dirty="0"/>
              <a:t>sistem tersebut. </a:t>
            </a:r>
          </a:p>
        </p:txBody>
      </p:sp>
    </p:spTree>
    <p:extLst>
      <p:ext uri="{BB962C8B-B14F-4D97-AF65-F5344CB8AC3E}">
        <p14:creationId xmlns:p14="http://schemas.microsoft.com/office/powerpoint/2010/main" val="75434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Paradigma Interaksi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b="1" dirty="0"/>
              <a:t>Prinsip </a:t>
            </a:r>
            <a:r>
              <a:rPr lang="id-ID" dirty="0"/>
              <a:t>yaitu interaksi efektif dari bebagai aspek </a:t>
            </a:r>
            <a:r>
              <a:rPr lang="id-ID" dirty="0" smtClean="0"/>
              <a:t>pengetahuan seperti </a:t>
            </a:r>
            <a:r>
              <a:rPr lang="id-ID" dirty="0"/>
              <a:t>psikologi, komputasi dan sosiologi yang mengarahkan </a:t>
            </a:r>
            <a:r>
              <a:rPr lang="id-ID" dirty="0" smtClean="0"/>
              <a:t>pada </a:t>
            </a:r>
            <a:r>
              <a:rPr lang="id-ID" dirty="0"/>
              <a:t>peningkatan desain, dan evolusi produk yang pada </a:t>
            </a:r>
            <a:r>
              <a:rPr lang="id-ID" dirty="0" smtClean="0"/>
              <a:t>akhirnya </a:t>
            </a:r>
            <a:r>
              <a:rPr lang="id-ID" dirty="0"/>
              <a:t>akan meningkatkan daya guna sistem. </a:t>
            </a:r>
          </a:p>
          <a:p>
            <a:pPr algn="just"/>
            <a:r>
              <a:rPr lang="id-ID" dirty="0" smtClean="0"/>
              <a:t>Sistem </a:t>
            </a:r>
            <a:r>
              <a:rPr lang="id-ID" dirty="0"/>
              <a:t>Interaktif memungkinkan user mencapai suatu </a:t>
            </a:r>
            <a:r>
              <a:rPr lang="id-ID" b="1" dirty="0"/>
              <a:t>tujuan</a:t>
            </a:r>
            <a:r>
              <a:rPr lang="id-ID" dirty="0"/>
              <a:t> </a:t>
            </a:r>
            <a:r>
              <a:rPr lang="id-ID" dirty="0" smtClean="0"/>
              <a:t>tertentu </a:t>
            </a:r>
            <a:r>
              <a:rPr lang="id-ID" dirty="0"/>
              <a:t>dalam suatu domain aplikasi. Sistem interaktif harus </a:t>
            </a:r>
            <a:r>
              <a:rPr lang="id-ID" dirty="0" smtClean="0"/>
              <a:t>dapat </a:t>
            </a:r>
            <a:r>
              <a:rPr lang="id-ID" dirty="0"/>
              <a:t>didayagunakan (usability) untuk meningkatkan </a:t>
            </a:r>
            <a:r>
              <a:rPr lang="id-ID" dirty="0" smtClean="0"/>
              <a:t>keberhasilan </a:t>
            </a:r>
            <a:r>
              <a:rPr lang="id-ID" dirty="0"/>
              <a:t>suatu sistem aplikasi. </a:t>
            </a:r>
          </a:p>
          <a:p>
            <a:pPr algn="just"/>
            <a:r>
              <a:rPr lang="id-ID" dirty="0" smtClean="0"/>
              <a:t>Dua </a:t>
            </a:r>
            <a:r>
              <a:rPr lang="id-ID" dirty="0"/>
              <a:t>pendekatan agar suatu sistem interatif dibangun dan cara </a:t>
            </a:r>
            <a:r>
              <a:rPr lang="id-ID" dirty="0" smtClean="0"/>
              <a:t>mengukur </a:t>
            </a:r>
            <a:r>
              <a:rPr lang="id-ID" dirty="0"/>
              <a:t>atau mendemontrasikan dayaguna (usability) suatu </a:t>
            </a:r>
            <a:r>
              <a:rPr lang="id-ID" dirty="0" smtClean="0"/>
              <a:t>sistem </a:t>
            </a:r>
            <a:r>
              <a:rPr lang="id-ID" dirty="0"/>
              <a:t>interaktif </a:t>
            </a:r>
          </a:p>
        </p:txBody>
      </p:sp>
    </p:spTree>
    <p:extLst>
      <p:ext uri="{BB962C8B-B14F-4D97-AF65-F5344CB8AC3E}">
        <p14:creationId xmlns:p14="http://schemas.microsoft.com/office/powerpoint/2010/main" val="31854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Paradigama dan Prinsip 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200" b="1" dirty="0"/>
              <a:t>Paradigma </a:t>
            </a:r>
          </a:p>
          <a:p>
            <a:pPr marL="457177" lvl="1" indent="0" algn="just">
              <a:buNone/>
            </a:pPr>
            <a:r>
              <a:rPr lang="id-ID" sz="2800" dirty="0"/>
              <a:t>Sistem interaktif yang berhasil /sukses pada </a:t>
            </a:r>
            <a:r>
              <a:rPr lang="id-ID" sz="2800" dirty="0" smtClean="0"/>
              <a:t>umumnya </a:t>
            </a:r>
            <a:r>
              <a:rPr lang="id-ID" sz="2800" dirty="0"/>
              <a:t>diyakini akan meningkatkan dayaguna </a:t>
            </a:r>
            <a:r>
              <a:rPr lang="id-ID" sz="2800" dirty="0" smtClean="0"/>
              <a:t>(</a:t>
            </a:r>
            <a:r>
              <a:rPr lang="id-ID" sz="2800" dirty="0"/>
              <a:t>usability) dari sistem tersebut. </a:t>
            </a:r>
          </a:p>
          <a:p>
            <a:pPr algn="just"/>
            <a:r>
              <a:rPr lang="id-ID" sz="3200" b="1" dirty="0" smtClean="0"/>
              <a:t>Prinsip </a:t>
            </a:r>
            <a:endParaRPr lang="id-ID" sz="3200" b="1" dirty="0"/>
          </a:p>
          <a:p>
            <a:pPr marL="457177" lvl="1" indent="0" algn="just">
              <a:buNone/>
            </a:pPr>
            <a:r>
              <a:rPr lang="id-ID" sz="2800" dirty="0"/>
              <a:t>Interaksi efektif dari berbagai aspek pengetahuan </a:t>
            </a:r>
            <a:r>
              <a:rPr lang="id-ID" sz="2800" dirty="0" smtClean="0"/>
              <a:t>psikologi</a:t>
            </a:r>
            <a:r>
              <a:rPr lang="id-ID" sz="2800" dirty="0"/>
              <a:t>, komputasi dan sosiologi mengarahkan </a:t>
            </a:r>
            <a:r>
              <a:rPr lang="id-ID" sz="2800" dirty="0" smtClean="0"/>
              <a:t>peningkatan </a:t>
            </a:r>
            <a:r>
              <a:rPr lang="id-ID" sz="2800" dirty="0"/>
              <a:t>desain dan evolusi suatu produk, </a:t>
            </a:r>
            <a:r>
              <a:rPr lang="id-ID" sz="2800" dirty="0" smtClean="0"/>
              <a:t>yang </a:t>
            </a:r>
            <a:r>
              <a:rPr lang="id-ID" sz="2800" dirty="0"/>
              <a:t>pada akhirnya akan meningkatkan </a:t>
            </a:r>
            <a:r>
              <a:rPr lang="id-ID" sz="2800" dirty="0" smtClean="0"/>
              <a:t>daya-guna </a:t>
            </a:r>
            <a:r>
              <a:rPr lang="id-ID" sz="2800" dirty="0"/>
              <a:t>sistem tersebut. </a:t>
            </a:r>
          </a:p>
        </p:txBody>
      </p:sp>
    </p:spTree>
    <p:extLst>
      <p:ext uri="{BB962C8B-B14F-4D97-AF65-F5344CB8AC3E}">
        <p14:creationId xmlns:p14="http://schemas.microsoft.com/office/powerpoint/2010/main" val="20269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7680</TotalTime>
  <Words>1944</Words>
  <Application>Microsoft Office PowerPoint</Application>
  <PresentationFormat>On-screen Show (4:3)</PresentationFormat>
  <Paragraphs>253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INTERAKSI MANUSIA DAN KOMPUTER 09. Daya Guna (Update)</vt:lpstr>
      <vt:lpstr>Pokok Bahasan</vt:lpstr>
      <vt:lpstr>01. Pendahuluan</vt:lpstr>
      <vt:lpstr>Daya Guna (Usability)</vt:lpstr>
      <vt:lpstr>Tujuan Usability</vt:lpstr>
      <vt:lpstr>Paradigma dan Prinsip Usability</vt:lpstr>
      <vt:lpstr>Paradigma Interaktif</vt:lpstr>
      <vt:lpstr>Paradigma Interaksi</vt:lpstr>
      <vt:lpstr>Paradigama dan Prinsip Usability</vt:lpstr>
      <vt:lpstr>Jenis-jenis Paradigma</vt:lpstr>
      <vt:lpstr>Jenis-jenis Paradigma</vt:lpstr>
      <vt:lpstr>Jenis-jenis Paradigma</vt:lpstr>
      <vt:lpstr>Jenis-jenis Paradigma</vt:lpstr>
      <vt:lpstr>Daya Guna (Usability)</vt:lpstr>
      <vt:lpstr>Daya Guna (Usability)</vt:lpstr>
      <vt:lpstr>Daya guna sebagai faktor penentu penerimaan penggunaan sistem </vt:lpstr>
      <vt:lpstr>Prinsip- Prinsip Usability</vt:lpstr>
      <vt:lpstr>Prinsip- Prinsip Usability - Learnability</vt:lpstr>
      <vt:lpstr>Prinsip- Prinsip Usability - Learnability</vt:lpstr>
      <vt:lpstr>Prinsip- Prinsip Usability</vt:lpstr>
      <vt:lpstr>Prinsip- Prinsip Usability</vt:lpstr>
      <vt:lpstr>Prinsip- Prinsip Usability</vt:lpstr>
      <vt:lpstr>Pengukuran daya guna suatu produk</vt:lpstr>
      <vt:lpstr>Daya Guna Domain Penerimaan Sistem</vt:lpstr>
      <vt:lpstr>Daya Guna Heuristik Pinsip untuk merekayasa bentuk user interface</vt:lpstr>
      <vt:lpstr>Teknik Daya Guna Siklus Hidup</vt:lpstr>
      <vt:lpstr>Kenali Pengguna</vt:lpstr>
      <vt:lpstr>Daya Guna Benchmarking</vt:lpstr>
      <vt:lpstr>Desain Interaksi Berorientasi Tujuan</vt:lpstr>
      <vt:lpstr>Parameter Untuk Mengukur Usability </vt:lpstr>
      <vt:lpstr>4) Kontrak Perkuliahan</vt:lpstr>
      <vt:lpstr>Course Goals</vt:lpstr>
      <vt:lpstr>Learning Outcomes Diharapkan mahasiswa mampu:</vt:lpstr>
      <vt:lpstr>Metode Pengajaran</vt:lpstr>
      <vt:lpstr>Metode Penilaian IMK SI4A</vt:lpstr>
      <vt:lpstr>Metode Penilaian</vt:lpstr>
      <vt:lpstr>Tata Tertib Perkuliahan</vt:lpstr>
      <vt:lpstr>Tugas</vt:lpstr>
      <vt:lpstr>5) Kebutuhan Software</vt:lpstr>
      <vt:lpstr>Kebutuhan Software</vt:lpstr>
      <vt:lpstr>6) Contact</vt:lpstr>
      <vt:lpstr>Contact</vt:lpstr>
      <vt:lpstr>7)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2729</cp:revision>
  <dcterms:created xsi:type="dcterms:W3CDTF">2016-09-02T03:38:50Z</dcterms:created>
  <dcterms:modified xsi:type="dcterms:W3CDTF">2019-05-09T07:41:36Z</dcterms:modified>
</cp:coreProperties>
</file>