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407" r:id="rId3"/>
    <p:sldId id="427" r:id="rId4"/>
    <p:sldId id="995" r:id="rId5"/>
    <p:sldId id="1053" r:id="rId6"/>
    <p:sldId id="1074" r:id="rId7"/>
    <p:sldId id="1075" r:id="rId8"/>
    <p:sldId id="1054" r:id="rId9"/>
    <p:sldId id="1076" r:id="rId10"/>
    <p:sldId id="1077" r:id="rId11"/>
    <p:sldId id="1055" r:id="rId12"/>
    <p:sldId id="999" r:id="rId13"/>
    <p:sldId id="1060" r:id="rId14"/>
    <p:sldId id="1061" r:id="rId15"/>
    <p:sldId id="1062" r:id="rId16"/>
    <p:sldId id="1063" r:id="rId17"/>
    <p:sldId id="1064" r:id="rId18"/>
    <p:sldId id="1065" r:id="rId19"/>
    <p:sldId id="1066" r:id="rId20"/>
    <p:sldId id="1067" r:id="rId21"/>
    <p:sldId id="1068" r:id="rId22"/>
    <p:sldId id="1056" r:id="rId23"/>
    <p:sldId id="1000" r:id="rId24"/>
    <p:sldId id="1058" r:id="rId25"/>
    <p:sldId id="1059" r:id="rId26"/>
    <p:sldId id="1057" r:id="rId27"/>
    <p:sldId id="1001" r:id="rId28"/>
    <p:sldId id="1003" r:id="rId29"/>
    <p:sldId id="1069" r:id="rId30"/>
    <p:sldId id="1078" r:id="rId31"/>
    <p:sldId id="1071" r:id="rId32"/>
    <p:sldId id="1072" r:id="rId33"/>
    <p:sldId id="1070" r:id="rId34"/>
    <p:sldId id="1005" r:id="rId35"/>
    <p:sldId id="1007" r:id="rId36"/>
    <p:sldId id="1008" r:id="rId37"/>
    <p:sldId id="1009" r:id="rId38"/>
    <p:sldId id="1010" r:id="rId39"/>
    <p:sldId id="1011" r:id="rId40"/>
    <p:sldId id="1012" r:id="rId41"/>
    <p:sldId id="1013" r:id="rId42"/>
    <p:sldId id="498" r:id="rId43"/>
    <p:sldId id="519" r:id="rId44"/>
    <p:sldId id="520" r:id="rId45"/>
    <p:sldId id="521" r:id="rId46"/>
    <p:sldId id="510" r:id="rId47"/>
    <p:sldId id="562" r:id="rId48"/>
    <p:sldId id="563" r:id="rId49"/>
    <p:sldId id="512" r:id="rId50"/>
    <p:sldId id="507" r:id="rId51"/>
    <p:sldId id="499" r:id="rId52"/>
    <p:sldId id="503" r:id="rId53"/>
    <p:sldId id="504" r:id="rId54"/>
    <p:sldId id="505" r:id="rId55"/>
    <p:sldId id="41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800" b="0" dirty="0" err="1" smtClean="0">
              <a:latin typeface="Agency FB" panose="020B0503020202020204" pitchFamily="34" charset="0"/>
            </a:rPr>
            <a:t>Evaluasi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 custLinFactNeighborX="-49806" custLinFactNeighborY="209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solidFill>
          <a:srgbClr val="FFFF00"/>
        </a:solidFill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strike="noStrike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r>
            <a:rPr lang="id-ID" sz="2800" b="1" dirty="0" smtClean="0">
              <a:latin typeface="Agency FB" panose="020B0503020202020204" pitchFamily="34" charset="0"/>
            </a:rPr>
            <a:t> </a:t>
          </a:r>
          <a:endParaRPr lang="id-ID" sz="2400" b="0" i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i="0" dirty="0" smtClean="0">
              <a:latin typeface="Agency FB" panose="020B0503020202020204" pitchFamily="34" charset="0"/>
            </a:rPr>
            <a:t>Daya Guna (Usability)</a:t>
          </a:r>
          <a:endParaRPr lang="id-ID" sz="2800" b="0" i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9225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800" b="0" kern="1200" dirty="0" err="1" smtClean="0">
              <a:latin typeface="Agency FB" panose="020B0503020202020204" pitchFamily="34" charset="0"/>
            </a:rPr>
            <a:t>Evaluasi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137" y="4528362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5040"/>
          <a:ext cx="4214401" cy="76752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i="0" kern="1200" dirty="0" smtClean="0">
              <a:latin typeface="Agency FB" panose="020B0503020202020204" pitchFamily="34" charset="0"/>
            </a:rPr>
            <a:t>Daya Guna (Usability)</a:t>
          </a:r>
          <a:endParaRPr lang="id-ID" sz="2800" b="0" i="0" kern="1200" dirty="0">
            <a:latin typeface="Agency FB" panose="020B0503020202020204" pitchFamily="34" charset="0"/>
          </a:endParaRPr>
        </a:p>
      </dsp:txBody>
      <dsp:txXfrm>
        <a:off x="37467" y="42507"/>
        <a:ext cx="4139467" cy="692586"/>
      </dsp:txXfrm>
    </dsp:sp>
    <dsp:sp modelId="{AADA161B-0E44-4493-B862-AA188302F13F}">
      <dsp:nvSpPr>
        <dsp:cNvPr id="0" name=""/>
        <dsp:cNvSpPr/>
      </dsp:nvSpPr>
      <dsp:spPr>
        <a:xfrm>
          <a:off x="0" y="890640"/>
          <a:ext cx="4214401" cy="76752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strike="noStrike" kern="1200" dirty="0">
            <a:latin typeface="Agency FB" panose="020B0503020202020204" pitchFamily="34" charset="0"/>
          </a:endParaRPr>
        </a:p>
      </dsp:txBody>
      <dsp:txXfrm>
        <a:off x="37467" y="928107"/>
        <a:ext cx="4139467" cy="692586"/>
      </dsp:txXfrm>
    </dsp:sp>
    <dsp:sp modelId="{F4223B3F-7A5F-4B4B-BB64-825656D9084A}">
      <dsp:nvSpPr>
        <dsp:cNvPr id="0" name=""/>
        <dsp:cNvSpPr/>
      </dsp:nvSpPr>
      <dsp:spPr>
        <a:xfrm>
          <a:off x="0" y="17762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r>
            <a:rPr lang="id-ID" sz="2800" b="1" kern="1200" dirty="0" smtClean="0">
              <a:latin typeface="Agency FB" panose="020B0503020202020204" pitchFamily="34" charset="0"/>
            </a:rPr>
            <a:t> </a:t>
          </a:r>
          <a:endParaRPr lang="id-ID" sz="2400" b="0" i="0" kern="1200" dirty="0">
            <a:latin typeface="Agency FB" panose="020B0503020202020204" pitchFamily="34" charset="0"/>
          </a:endParaRPr>
        </a:p>
      </dsp:txBody>
      <dsp:txXfrm>
        <a:off x="37467" y="1813707"/>
        <a:ext cx="4139467" cy="692586"/>
      </dsp:txXfrm>
    </dsp:sp>
    <dsp:sp modelId="{D6F8D2BE-5674-433E-876C-693D6B513985}">
      <dsp:nvSpPr>
        <dsp:cNvPr id="0" name=""/>
        <dsp:cNvSpPr/>
      </dsp:nvSpPr>
      <dsp:spPr>
        <a:xfrm>
          <a:off x="0" y="26618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2699307"/>
        <a:ext cx="4139467" cy="692586"/>
      </dsp:txXfrm>
    </dsp:sp>
    <dsp:sp modelId="{BDCDCFE5-C63B-426B-8D16-4C2EF5169E39}">
      <dsp:nvSpPr>
        <dsp:cNvPr id="0" name=""/>
        <dsp:cNvSpPr/>
      </dsp:nvSpPr>
      <dsp:spPr>
        <a:xfrm>
          <a:off x="0" y="35474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3584907"/>
        <a:ext cx="413946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E41B84-0285-4D62-BF28-B6A5A91489D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Example: university admission office</a:t>
            </a:r>
          </a:p>
          <a:p>
            <a:pPr eaLnBrk="1" hangingPunct="1"/>
            <a:r>
              <a:rPr lang="en-US" smtClean="0"/>
              <a:t>What a user wants to accomplish</a:t>
            </a:r>
          </a:p>
        </p:txBody>
      </p:sp>
    </p:spTree>
    <p:extLst>
      <p:ext uri="{BB962C8B-B14F-4D97-AF65-F5344CB8AC3E}">
        <p14:creationId xmlns:p14="http://schemas.microsoft.com/office/powerpoint/2010/main" val="244401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4400" dirty="0" smtClean="0">
                <a:solidFill>
                  <a:srgbClr val="0070C0"/>
                </a:solidFill>
              </a:rPr>
              <a:t>1</a:t>
            </a:r>
            <a:r>
              <a:rPr lang="id-ID" sz="4400" dirty="0" smtClean="0">
                <a:solidFill>
                  <a:srgbClr val="0070C0"/>
                </a:solidFill>
              </a:rPr>
              <a:t>0. Data Gathering</a:t>
            </a:r>
            <a:endParaRPr lang="id-ID" sz="44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instrumen</a:t>
            </a:r>
            <a:r>
              <a:rPr lang="en-US" sz="3200" dirty="0" smtClean="0"/>
              <a:t> </a:t>
            </a:r>
            <a:r>
              <a:rPr lang="en-US" sz="3200" dirty="0" err="1" smtClean="0"/>
              <a:t>pengumpulan</a:t>
            </a:r>
            <a:r>
              <a:rPr lang="en-US" sz="3200" dirty="0" smtClean="0"/>
              <a:t> data (</a:t>
            </a:r>
            <a:r>
              <a:rPr lang="en-US" sz="3200" dirty="0" err="1" smtClean="0"/>
              <a:t>suharsimi</a:t>
            </a:r>
            <a:r>
              <a:rPr lang="en-US" sz="3200" dirty="0" smtClean="0"/>
              <a:t>, 2005)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41"/>
                <a:gridCol w="3081514"/>
                <a:gridCol w="4545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Metode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Instrumen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Angket</a:t>
                      </a:r>
                      <a:r>
                        <a:rPr lang="en-US" baseline="0" dirty="0" smtClean="0"/>
                        <a:t>  (questionnaire)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Angket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questionnare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cocok</a:t>
                      </a:r>
                      <a:r>
                        <a:rPr lang="en-US" baseline="0" dirty="0" smtClean="0"/>
                        <a:t> (checklist)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err="1" smtClean="0"/>
                        <a:t>Skala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err="1" smtClean="0"/>
                        <a:t>Inventori</a:t>
                      </a:r>
                      <a:r>
                        <a:rPr lang="en-US" baseline="0" dirty="0" smtClean="0"/>
                        <a:t>(inventory)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Wawancara</a:t>
                      </a:r>
                      <a:r>
                        <a:rPr lang="en-US" dirty="0" smtClean="0"/>
                        <a:t> (interview)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Pedoman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wawancara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cocok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Pengamatan</a:t>
                      </a:r>
                      <a:r>
                        <a:rPr lang="en-US" dirty="0" smtClean="0"/>
                        <a:t> (observation)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Lembar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pengamatan</a:t>
                      </a:r>
                      <a:endParaRPr lang="en-US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Panduan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pengamatan</a:t>
                      </a:r>
                      <a:endParaRPr lang="en-US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Panduan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observasi</a:t>
                      </a:r>
                      <a:r>
                        <a:rPr lang="en-US" baseline="0" dirty="0" smtClean="0"/>
                        <a:t>(observation sheet/observation schedule)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cocok</a:t>
                      </a:r>
                      <a:r>
                        <a:rPr lang="en-US" baseline="0" dirty="0" smtClean="0"/>
                        <a:t> (checklist)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Ujian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tes</a:t>
                      </a:r>
                      <a:r>
                        <a:rPr lang="en-US" baseline="0" dirty="0" smtClean="0"/>
                        <a:t> (test)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Soal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ujian</a:t>
                      </a:r>
                      <a:r>
                        <a:rPr lang="en-US" dirty="0" smtClean="0"/>
                        <a:t> (test)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Inventori</a:t>
                      </a:r>
                      <a:r>
                        <a:rPr lang="en-US" dirty="0" smtClean="0"/>
                        <a:t> (inventory)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Dokumentasi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Daftar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(checklist)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2445" marR="92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 smtClean="0"/>
              <a:t>Metode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Pengumpulan</a:t>
            </a:r>
            <a:r>
              <a:rPr lang="en-US" sz="3200" b="1" dirty="0" smtClean="0"/>
              <a:t> data :</a:t>
            </a:r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daftar</a:t>
            </a:r>
            <a:r>
              <a:rPr lang="en-US" sz="3200" dirty="0"/>
              <a:t> </a:t>
            </a:r>
            <a:r>
              <a:rPr lang="en-US" sz="3200" dirty="0" err="1"/>
              <a:t>pertanyaan</a:t>
            </a:r>
            <a:r>
              <a:rPr lang="en-US" sz="3200" dirty="0"/>
              <a:t> (</a:t>
            </a:r>
            <a:r>
              <a:rPr lang="en-US" sz="3200" dirty="0" err="1"/>
              <a:t>Kuisioner</a:t>
            </a:r>
            <a:r>
              <a:rPr lang="en-US" sz="3200" dirty="0"/>
              <a:t>)</a:t>
            </a:r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err="1"/>
              <a:t>Wawancara</a:t>
            </a:r>
            <a:r>
              <a:rPr lang="id-ID" sz="3200" dirty="0"/>
              <a:t> (</a:t>
            </a:r>
            <a:r>
              <a:rPr lang="en-US" sz="3200" dirty="0"/>
              <a:t>Interviews</a:t>
            </a:r>
            <a:r>
              <a:rPr lang="id-ID" sz="3200" dirty="0" smtClean="0"/>
              <a:t>)</a:t>
            </a:r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err="1"/>
              <a:t>Kelompok</a:t>
            </a:r>
            <a:r>
              <a:rPr lang="en-US" sz="3200" dirty="0"/>
              <a:t> </a:t>
            </a:r>
            <a:r>
              <a:rPr lang="en-US" sz="3200" dirty="0" err="1"/>
              <a:t>Fokus</a:t>
            </a:r>
            <a:endParaRPr lang="id-ID" sz="3200" dirty="0"/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err="1" smtClean="0"/>
              <a:t>Dokumen</a:t>
            </a:r>
            <a:endParaRPr lang="id-ID" sz="3200" dirty="0"/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err="1" smtClean="0"/>
              <a:t>Pengamatan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(</a:t>
            </a:r>
            <a:r>
              <a:rPr lang="en-US" sz="3200" dirty="0" err="1" smtClean="0"/>
              <a:t>observasi</a:t>
            </a:r>
            <a:r>
              <a:rPr lang="en-US" sz="3200" dirty="0" smtClean="0"/>
              <a:t>)</a:t>
            </a:r>
          </a:p>
          <a:p>
            <a:pPr marL="916686" lvl="1" indent="-514350" algn="just">
              <a:buFont typeface="+mj-lt"/>
              <a:buAutoNum type="arabicParenR"/>
            </a:pPr>
            <a:r>
              <a:rPr lang="en-US" sz="3200" dirty="0" smtClean="0"/>
              <a:t>Workshops (</a:t>
            </a:r>
            <a:r>
              <a:rPr lang="en-US" sz="3200" dirty="0" err="1" smtClean="0"/>
              <a:t>lokakarya</a:t>
            </a:r>
            <a:r>
              <a:rPr lang="en-US" sz="3200" dirty="0" smtClean="0"/>
              <a:t>)</a:t>
            </a:r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2265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Questionnaires (Pertanyaan)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/>
              <a:t>Serangkaian</a:t>
            </a:r>
            <a:r>
              <a:rPr lang="en-US" sz="3600" dirty="0" smtClean="0"/>
              <a:t> </a:t>
            </a:r>
            <a:r>
              <a:rPr lang="en-US" sz="3600" dirty="0" err="1" smtClean="0"/>
              <a:t>pertanyaan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dirancang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spesifik</a:t>
            </a:r>
            <a:r>
              <a:rPr lang="en-US" sz="3600" dirty="0" smtClean="0"/>
              <a:t> </a:t>
            </a:r>
          </a:p>
          <a:p>
            <a:pPr algn="just" eaLnBrk="1" hangingPunct="1"/>
            <a:r>
              <a:rPr lang="en-US" sz="3600" dirty="0" err="1" smtClean="0"/>
              <a:t>Biasanya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interaktif</a:t>
            </a:r>
            <a:r>
              <a:rPr lang="en-US" sz="3600" dirty="0" smtClean="0"/>
              <a:t> </a:t>
            </a:r>
          </a:p>
          <a:p>
            <a:pPr algn="just" eaLnBrk="1" hangingPunct="1"/>
            <a:r>
              <a:rPr lang="en-US" sz="3600" dirty="0" err="1" smtClean="0"/>
              <a:t>Ya</a:t>
            </a:r>
            <a:r>
              <a:rPr lang="en-US" sz="3600" dirty="0" smtClean="0"/>
              <a:t> /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singkat</a:t>
            </a:r>
            <a:endParaRPr lang="en-US" sz="3600" dirty="0" smtClean="0"/>
          </a:p>
          <a:p>
            <a:pPr algn="just" eaLnBrk="1" hangingPunct="1"/>
            <a:r>
              <a:rPr lang="en-US" sz="3600" dirty="0" err="1" smtClean="0"/>
              <a:t>Baik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kelompok</a:t>
            </a:r>
            <a:r>
              <a:rPr lang="en-US" sz="3600" dirty="0" smtClean="0"/>
              <a:t> </a:t>
            </a:r>
            <a:r>
              <a:rPr lang="en-US" sz="3600" dirty="0" err="1" smtClean="0"/>
              <a:t>geografis</a:t>
            </a:r>
            <a:r>
              <a:rPr lang="en-US" sz="3600" dirty="0" smtClean="0"/>
              <a:t> </a:t>
            </a:r>
            <a:r>
              <a:rPr lang="en-US" sz="3600" dirty="0" err="1" smtClean="0"/>
              <a:t>beragam</a:t>
            </a:r>
            <a:r>
              <a:rPr lang="en-US" sz="3600" dirty="0" smtClean="0"/>
              <a:t> </a:t>
            </a:r>
            <a:r>
              <a:rPr lang="en-US" sz="3600" dirty="0" err="1" smtClean="0"/>
              <a:t>besar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76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(</a:t>
            </a:r>
            <a:r>
              <a:rPr lang="en-US" dirty="0" err="1" smtClean="0"/>
              <a:t>Kuisioner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 smtClean="0"/>
              <a:t>Kuesioner</a:t>
            </a:r>
            <a:r>
              <a:rPr lang="en-US" sz="3600" dirty="0" smtClean="0"/>
              <a:t> : </a:t>
            </a:r>
            <a:r>
              <a:rPr lang="en-US" sz="3600" dirty="0" err="1" smtClean="0"/>
              <a:t>Daftar</a:t>
            </a:r>
            <a:r>
              <a:rPr lang="en-US" sz="3600" dirty="0" smtClean="0"/>
              <a:t> </a:t>
            </a:r>
            <a:r>
              <a:rPr lang="en-US" sz="3600" dirty="0" err="1" smtClean="0"/>
              <a:t>pertanyaan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ditujukan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responden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diisi</a:t>
            </a:r>
            <a:r>
              <a:rPr lang="en-US" sz="3600" dirty="0" smtClean="0"/>
              <a:t> </a:t>
            </a:r>
            <a:r>
              <a:rPr lang="en-US" sz="3600" dirty="0" err="1" smtClean="0"/>
              <a:t>sendiri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responden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Schedule : </a:t>
            </a:r>
            <a:r>
              <a:rPr lang="en-US" sz="3600" dirty="0" err="1" smtClean="0"/>
              <a:t>Daftar</a:t>
            </a:r>
            <a:r>
              <a:rPr lang="en-US" sz="3600" dirty="0" smtClean="0"/>
              <a:t> </a:t>
            </a:r>
            <a:r>
              <a:rPr lang="en-US" sz="3600" dirty="0" err="1" smtClean="0"/>
              <a:t>pertanyaan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ditujukan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responden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diisi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Pewawancara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</a:t>
            </a:r>
            <a:r>
              <a:rPr lang="en-US" sz="3600" dirty="0" smtClean="0"/>
              <a:t> </a:t>
            </a:r>
            <a:r>
              <a:rPr lang="en-US" sz="3600" dirty="0" err="1" smtClean="0"/>
              <a:t>sendiri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74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1750" indent="-31750" algn="just">
              <a:buNone/>
            </a:pPr>
            <a:r>
              <a:rPr lang="en-US" sz="3600" dirty="0" err="1" smtClean="0"/>
              <a:t>Dilihat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leluasa</a:t>
            </a:r>
            <a:r>
              <a:rPr lang="en-US" sz="3600" dirty="0" smtClean="0"/>
              <a:t> </a:t>
            </a:r>
            <a:r>
              <a:rPr lang="en-US" sz="3600" dirty="0" err="1" smtClean="0"/>
              <a:t>tidaknya</a:t>
            </a:r>
            <a:r>
              <a:rPr lang="en-US" sz="3600" dirty="0" smtClean="0"/>
              <a:t> </a:t>
            </a:r>
            <a:r>
              <a:rPr lang="en-US" sz="3600" dirty="0" err="1" smtClean="0"/>
              <a:t>responden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</a:t>
            </a:r>
            <a:r>
              <a:rPr lang="en-US" sz="3600" dirty="0" smtClean="0"/>
              <a:t> </a:t>
            </a:r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terhadap</a:t>
            </a:r>
            <a:r>
              <a:rPr lang="en-US" sz="3600" dirty="0" smtClean="0"/>
              <a:t> </a:t>
            </a:r>
            <a:r>
              <a:rPr lang="en-US" sz="3600" dirty="0" err="1" smtClean="0"/>
              <a:t>pertanyaan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diajukan</a:t>
            </a:r>
            <a:r>
              <a:rPr lang="en-US" sz="3600" dirty="0" smtClean="0"/>
              <a:t> :</a:t>
            </a:r>
          </a:p>
          <a:p>
            <a:pPr marL="538163" lvl="1" indent="-265113" algn="just">
              <a:buFont typeface="Wingdings" pitchFamily="2" charset="2"/>
              <a:buChar char="§"/>
            </a:pP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berstruktur</a:t>
            </a:r>
            <a:r>
              <a:rPr lang="en-US" sz="3200" dirty="0" smtClean="0"/>
              <a:t> (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tertutup</a:t>
            </a:r>
            <a:r>
              <a:rPr lang="en-US" sz="3200" dirty="0" smtClean="0"/>
              <a:t>)</a:t>
            </a:r>
          </a:p>
          <a:p>
            <a:pPr marL="538163" lvl="1" indent="-265113" algn="just">
              <a:buFont typeface="Wingdings" pitchFamily="2" charset="2"/>
              <a:buChar char="§"/>
            </a:pP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berstruktur</a:t>
            </a:r>
            <a:r>
              <a:rPr lang="en-US" sz="3200" dirty="0" smtClean="0"/>
              <a:t> (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terbuka</a:t>
            </a:r>
            <a:r>
              <a:rPr lang="en-US" sz="3200" dirty="0" smtClean="0"/>
              <a:t>)</a:t>
            </a:r>
          </a:p>
          <a:p>
            <a:pPr marL="538163" lvl="1" indent="-265113" algn="just">
              <a:buFont typeface="Wingdings" pitchFamily="2" charset="2"/>
              <a:buChar char="§"/>
            </a:pPr>
            <a:r>
              <a:rPr lang="en-US" sz="3200" dirty="0" err="1" smtClean="0"/>
              <a:t>Kombinasi</a:t>
            </a:r>
            <a:r>
              <a:rPr lang="en-US" sz="3200" dirty="0" smtClean="0"/>
              <a:t> 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tertutup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terbuka</a:t>
            </a:r>
            <a:r>
              <a:rPr lang="en-US" sz="3200" dirty="0" smtClean="0"/>
              <a:t>.</a:t>
            </a:r>
          </a:p>
          <a:p>
            <a:pPr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Pertanyaan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fakta</a:t>
            </a:r>
            <a:endParaRPr lang="en-US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Pertanyaan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pendapat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sikap</a:t>
            </a:r>
            <a:endParaRPr lang="en-US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Pertanyaan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endParaRPr lang="en-US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Pertanyaan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persepsi</a:t>
            </a:r>
            <a:r>
              <a:rPr lang="en-US" sz="4000" dirty="0" smtClean="0"/>
              <a:t> </a:t>
            </a:r>
            <a:r>
              <a:rPr lang="en-US" sz="4000" dirty="0" err="1" smtClean="0"/>
              <a:t>diri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1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kata-kata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sederhana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dimengerti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responden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jelas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khusus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Hindarkan</a:t>
            </a:r>
            <a:r>
              <a:rPr lang="en-US" sz="3200" dirty="0" smtClean="0"/>
              <a:t> 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ambigu</a:t>
            </a:r>
            <a:r>
              <a:rPr lang="en-US" sz="3200" dirty="0" smtClean="0"/>
              <a:t> (</a:t>
            </a:r>
            <a:r>
              <a:rPr lang="en-US" sz="3200" dirty="0" err="1" smtClean="0"/>
              <a:t>mempunyai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pengertian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err="1" smtClean="0"/>
              <a:t>Hindari</a:t>
            </a:r>
            <a:r>
              <a:rPr lang="en-US" sz="3200" dirty="0" smtClean="0"/>
              <a:t> 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mengandung</a:t>
            </a:r>
            <a:r>
              <a:rPr lang="en-US" sz="3200" dirty="0" smtClean="0"/>
              <a:t> </a:t>
            </a:r>
            <a:r>
              <a:rPr lang="en-US" sz="3200" dirty="0" err="1" smtClean="0"/>
              <a:t>sugesti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berlaku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responden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4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Skala</a:t>
            </a:r>
            <a:r>
              <a:rPr lang="en-US" sz="3600" dirty="0" smtClean="0"/>
              <a:t> </a:t>
            </a:r>
            <a:r>
              <a:rPr lang="en-US" sz="3600" dirty="0" err="1" smtClean="0"/>
              <a:t>Jawaban</a:t>
            </a:r>
            <a:r>
              <a:rPr lang="en-US" sz="3600" dirty="0" smtClean="0"/>
              <a:t> </a:t>
            </a:r>
            <a:r>
              <a:rPr lang="en-US" sz="3600" dirty="0" err="1" smtClean="0"/>
              <a:t>Kuesioner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600" dirty="0" err="1" smtClean="0"/>
              <a:t>Skala</a:t>
            </a:r>
            <a:r>
              <a:rPr lang="en-US" sz="3600" dirty="0" smtClean="0"/>
              <a:t> </a:t>
            </a:r>
            <a:r>
              <a:rPr lang="en-US" sz="3600" dirty="0" err="1" smtClean="0"/>
              <a:t>Likert</a:t>
            </a:r>
            <a:endParaRPr lang="en-US" sz="3600" dirty="0" smtClean="0"/>
          </a:p>
          <a:p>
            <a:pPr algn="just">
              <a:lnSpc>
                <a:spcPct val="90000"/>
              </a:lnSpc>
            </a:pPr>
            <a:r>
              <a:rPr lang="en-US" sz="3600" dirty="0" err="1" smtClean="0"/>
              <a:t>Skala</a:t>
            </a:r>
            <a:r>
              <a:rPr lang="en-US" sz="3600" dirty="0" smtClean="0"/>
              <a:t> </a:t>
            </a:r>
            <a:r>
              <a:rPr lang="en-US" sz="3600" dirty="0" err="1" smtClean="0"/>
              <a:t>Guttman</a:t>
            </a:r>
            <a:endParaRPr lang="en-US" sz="3600" dirty="0" smtClean="0"/>
          </a:p>
          <a:p>
            <a:pPr algn="just">
              <a:lnSpc>
                <a:spcPct val="90000"/>
              </a:lnSpc>
            </a:pPr>
            <a:r>
              <a:rPr lang="en-US" sz="3600" dirty="0" err="1" smtClean="0"/>
              <a:t>Skala</a:t>
            </a:r>
            <a:r>
              <a:rPr lang="en-US" sz="3600" dirty="0" smtClean="0"/>
              <a:t> Semantic </a:t>
            </a:r>
            <a:r>
              <a:rPr lang="en-US" sz="3600" dirty="0" err="1" smtClean="0"/>
              <a:t>Deferensial</a:t>
            </a:r>
            <a:endParaRPr lang="en-US" sz="3600" dirty="0" smtClean="0"/>
          </a:p>
          <a:p>
            <a:pPr algn="just">
              <a:lnSpc>
                <a:spcPct val="90000"/>
              </a:lnSpc>
            </a:pPr>
            <a:r>
              <a:rPr lang="en-US" sz="3600" dirty="0" err="1" smtClean="0"/>
              <a:t>Skala</a:t>
            </a:r>
            <a:r>
              <a:rPr lang="en-US" sz="3600" dirty="0" smtClean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34877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Likert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i="1" dirty="0" err="1" smtClean="0"/>
              <a:t>Likert’s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harapkan</a:t>
            </a:r>
            <a:r>
              <a:rPr lang="en-US" dirty="0" smtClean="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a.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			</a:t>
            </a:r>
            <a:r>
              <a:rPr lang="en-US" dirty="0" err="1" smtClean="0"/>
              <a:t>skor</a:t>
            </a:r>
            <a:r>
              <a:rPr lang="en-US" dirty="0" smtClean="0"/>
              <a:t> 5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b. </a:t>
            </a:r>
            <a:r>
              <a:rPr lang="en-US" dirty="0" err="1" smtClean="0"/>
              <a:t>Setuju</a:t>
            </a:r>
            <a:r>
              <a:rPr lang="en-US" dirty="0" smtClean="0"/>
              <a:t>				</a:t>
            </a:r>
            <a:r>
              <a:rPr lang="en-US" dirty="0" err="1" smtClean="0"/>
              <a:t>skor</a:t>
            </a:r>
            <a:r>
              <a:rPr lang="en-US" dirty="0" smtClean="0"/>
              <a:t> 4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c.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		</a:t>
            </a:r>
            <a:r>
              <a:rPr lang="en-US" dirty="0" err="1" smtClean="0"/>
              <a:t>skor</a:t>
            </a:r>
            <a:r>
              <a:rPr lang="en-US" dirty="0" smtClean="0"/>
              <a:t> 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d.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			</a:t>
            </a:r>
            <a:r>
              <a:rPr lang="en-US" dirty="0" err="1" smtClean="0"/>
              <a:t>skor</a:t>
            </a:r>
            <a:r>
              <a:rPr lang="en-US" dirty="0" smtClean="0"/>
              <a:t> 2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 smtClean="0"/>
              <a:t>	e.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 		</a:t>
            </a:r>
            <a:r>
              <a:rPr lang="en-US" dirty="0" err="1" smtClean="0"/>
              <a:t>skor</a:t>
            </a:r>
            <a:r>
              <a:rPr lang="en-US" dirty="0" smtClean="0"/>
              <a:t> 1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Guttman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Skala</a:t>
            </a:r>
            <a:r>
              <a:rPr lang="en-US" sz="3200" dirty="0" smtClean="0"/>
              <a:t> </a:t>
            </a:r>
            <a:r>
              <a:rPr lang="en-US" sz="3200" i="1" dirty="0" err="1" smtClean="0"/>
              <a:t>Guttman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respon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tegas</a:t>
            </a:r>
            <a:r>
              <a:rPr lang="en-US" sz="3200" dirty="0" smtClean="0"/>
              <a:t>, yang </a:t>
            </a:r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alternatif</a:t>
            </a:r>
            <a:r>
              <a:rPr lang="en-US" sz="3200" dirty="0" smtClean="0"/>
              <a:t>. </a:t>
            </a:r>
          </a:p>
          <a:p>
            <a:pPr algn="just"/>
            <a:r>
              <a:rPr lang="en-US" sz="3200" dirty="0" err="1" smtClean="0"/>
              <a:t>Misalnya</a:t>
            </a:r>
            <a:r>
              <a:rPr lang="en-US" sz="3200" dirty="0" smtClean="0"/>
              <a:t> :</a:t>
            </a:r>
          </a:p>
          <a:p>
            <a:pPr algn="just">
              <a:buFontTx/>
              <a:buNone/>
            </a:pPr>
            <a:r>
              <a:rPr lang="en-US" sz="3200" dirty="0" smtClean="0"/>
              <a:t>	</a:t>
            </a:r>
            <a:r>
              <a:rPr lang="en-US" sz="3200" i="1" dirty="0" err="1" smtClean="0"/>
              <a:t>Ya</a:t>
            </a:r>
            <a:r>
              <a:rPr lang="en-US" sz="3200" i="1" dirty="0" smtClean="0"/>
              <a:t>			</a:t>
            </a:r>
            <a:r>
              <a:rPr lang="en-US" sz="3200" i="1" dirty="0" err="1" smtClean="0"/>
              <a:t>Tidak</a:t>
            </a:r>
            <a:endParaRPr lang="en-US" sz="3200" i="1" dirty="0" smtClean="0"/>
          </a:p>
          <a:p>
            <a:pPr marL="692150" lvl="1" indent="-347663" algn="just">
              <a:buFontTx/>
              <a:buNone/>
            </a:pPr>
            <a:r>
              <a:rPr lang="en-US" sz="2800" i="1" dirty="0" err="1" smtClean="0"/>
              <a:t>Baik</a:t>
            </a:r>
            <a:r>
              <a:rPr lang="en-US" sz="2800" i="1" dirty="0" smtClean="0"/>
              <a:t> 		 </a:t>
            </a:r>
            <a:r>
              <a:rPr lang="en-US" sz="2800" i="1" dirty="0" err="1" smtClean="0"/>
              <a:t>Buruk</a:t>
            </a:r>
            <a:endParaRPr lang="en-US" sz="2800" i="1" dirty="0" smtClean="0"/>
          </a:p>
          <a:p>
            <a:pPr marL="692150" lvl="1" indent="-347663" algn="just">
              <a:buFontTx/>
              <a:buNone/>
            </a:pPr>
            <a:r>
              <a:rPr lang="en-US" sz="2800" i="1" dirty="0" err="1" smtClean="0"/>
              <a:t>Pernah</a:t>
            </a:r>
            <a:r>
              <a:rPr lang="en-US" sz="2800" i="1" dirty="0" smtClean="0"/>
              <a:t>		</a:t>
            </a:r>
            <a:r>
              <a:rPr lang="en-US" sz="2800" i="1" dirty="0" err="1" smtClean="0"/>
              <a:t>Belum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Pernah</a:t>
            </a:r>
            <a:endParaRPr lang="en-US" sz="2800" i="1" dirty="0" smtClean="0"/>
          </a:p>
          <a:p>
            <a:pPr marL="692150" lvl="1" indent="-347663" algn="just">
              <a:buFontTx/>
              <a:buNone/>
            </a:pPr>
            <a:r>
              <a:rPr lang="en-US" sz="2800" i="1" dirty="0" err="1" smtClean="0"/>
              <a:t>Punya</a:t>
            </a:r>
            <a:r>
              <a:rPr lang="en-US" sz="2800" i="1" dirty="0" smtClean="0"/>
              <a:t> 		</a:t>
            </a:r>
            <a:r>
              <a:rPr lang="en-US" sz="2800" i="1" dirty="0" err="1" smtClean="0"/>
              <a:t>Tidak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Punya</a:t>
            </a:r>
            <a:endParaRPr lang="en-US" sz="2800" i="1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69754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96798"/>
              </p:ext>
            </p:extLst>
          </p:nvPr>
        </p:nvGraphicFramePr>
        <p:xfrm>
          <a:off x="4762500" y="1761892"/>
          <a:ext cx="4214401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Semantik</a:t>
            </a:r>
            <a:r>
              <a:rPr lang="en-US" dirty="0" smtClean="0"/>
              <a:t> </a:t>
            </a:r>
            <a:r>
              <a:rPr lang="en-US" dirty="0" err="1" smtClean="0"/>
              <a:t>Deferensial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en-US" sz="3200" dirty="0" err="1" smtClean="0"/>
              <a:t>Skala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mengukur</a:t>
            </a:r>
            <a:r>
              <a:rPr lang="en-US" sz="3200" dirty="0" smtClean="0"/>
              <a:t> </a:t>
            </a:r>
            <a:r>
              <a:rPr lang="en-US" sz="3200" dirty="0" err="1" smtClean="0"/>
              <a:t>sikap</a:t>
            </a:r>
            <a:r>
              <a:rPr lang="en-US" sz="3200" dirty="0" smtClean="0"/>
              <a:t> 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pilihan</a:t>
            </a:r>
            <a:r>
              <a:rPr lang="en-US" sz="3200" dirty="0" smtClean="0"/>
              <a:t> </a:t>
            </a:r>
            <a:r>
              <a:rPr lang="en-US" sz="3200" dirty="0" err="1" smtClean="0"/>
              <a:t>ganda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i="1" dirty="0" smtClean="0"/>
              <a:t>checklist</a:t>
            </a:r>
            <a:r>
              <a:rPr lang="en-US" sz="3200" dirty="0" smtClean="0"/>
              <a:t>, </a:t>
            </a:r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dirty="0" err="1" smtClean="0"/>
              <a:t>tersusun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garis</a:t>
            </a:r>
            <a:r>
              <a:rPr lang="en-US" sz="3200" dirty="0" smtClean="0"/>
              <a:t> </a:t>
            </a:r>
            <a:r>
              <a:rPr lang="en-US" sz="3200" dirty="0" err="1" smtClean="0"/>
              <a:t>kontinuem</a:t>
            </a:r>
            <a:r>
              <a:rPr lang="en-US" sz="3200" dirty="0" smtClean="0"/>
              <a:t>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negatif</a:t>
            </a:r>
            <a:r>
              <a:rPr lang="en-US" sz="3200" dirty="0" smtClean="0"/>
              <a:t> </a:t>
            </a:r>
            <a:r>
              <a:rPr lang="en-US" sz="3200" dirty="0" err="1" smtClean="0"/>
              <a:t>terletak</a:t>
            </a:r>
            <a:r>
              <a:rPr lang="en-US" sz="3200" dirty="0" smtClean="0"/>
              <a:t> </a:t>
            </a:r>
            <a:r>
              <a:rPr lang="en-US" sz="3200" dirty="0" err="1" smtClean="0"/>
              <a:t>disebelah</a:t>
            </a:r>
            <a:r>
              <a:rPr lang="en-US" sz="3200" dirty="0" smtClean="0"/>
              <a:t> </a:t>
            </a:r>
            <a:r>
              <a:rPr lang="en-US" sz="3200" dirty="0" err="1" smtClean="0"/>
              <a:t>kiri</a:t>
            </a:r>
            <a:r>
              <a:rPr lang="en-US" sz="3200" dirty="0" smtClean="0"/>
              <a:t> </a:t>
            </a:r>
            <a:r>
              <a:rPr lang="en-US" sz="3200" dirty="0" err="1" smtClean="0"/>
              <a:t>sedangkan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positif</a:t>
            </a:r>
            <a:r>
              <a:rPr lang="en-US" sz="3200" dirty="0" smtClean="0"/>
              <a:t> </a:t>
            </a:r>
            <a:r>
              <a:rPr lang="en-US" sz="3200" dirty="0" err="1" smtClean="0"/>
              <a:t>terletak</a:t>
            </a:r>
            <a:r>
              <a:rPr lang="en-US" sz="3200" dirty="0" smtClean="0"/>
              <a:t> </a:t>
            </a:r>
            <a:r>
              <a:rPr lang="en-US" sz="3200" dirty="0" err="1" smtClean="0"/>
              <a:t>disebelah</a:t>
            </a:r>
            <a:r>
              <a:rPr lang="en-US" sz="3200" dirty="0" smtClean="0"/>
              <a:t> </a:t>
            </a:r>
            <a:r>
              <a:rPr lang="en-US" sz="3200" dirty="0" err="1" smtClean="0"/>
              <a:t>kanan</a:t>
            </a:r>
            <a:r>
              <a:rPr lang="en-US" sz="3200" dirty="0" smtClean="0"/>
              <a:t>.</a:t>
            </a:r>
          </a:p>
          <a:p>
            <a:pPr algn="just">
              <a:spcBef>
                <a:spcPct val="15000"/>
              </a:spcBef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Bagimana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saudara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dirumah</a:t>
            </a:r>
            <a:r>
              <a:rPr lang="en-US" sz="2400" dirty="0" smtClean="0"/>
              <a:t> </a:t>
            </a:r>
            <a:r>
              <a:rPr lang="en-US" sz="2400" dirty="0" err="1" smtClean="0"/>
              <a:t>sakit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?</a:t>
            </a:r>
            <a:endParaRPr lang="en-US" sz="1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87954" y="5501273"/>
            <a:ext cx="6096000" cy="1112837"/>
            <a:chOff x="2528" y="6648"/>
            <a:chExt cx="8000" cy="92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528" y="6648"/>
              <a:ext cx="59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28" y="6725"/>
              <a:ext cx="2060" cy="8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1.</a:t>
              </a:r>
            </a:p>
            <a:p>
              <a:r>
                <a:rPr lang="en-US" sz="1200"/>
                <a:t>Sangat Buruk</a:t>
              </a:r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8468" y="6728"/>
              <a:ext cx="2060" cy="8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5.</a:t>
              </a:r>
            </a:p>
            <a:p>
              <a:pPr algn="ctr"/>
              <a:r>
                <a:rPr lang="en-US" sz="1200"/>
                <a:t>Sangat Baik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5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Skala</a:t>
            </a:r>
            <a:r>
              <a:rPr lang="en-US" dirty="0" smtClean="0"/>
              <a:t>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rating data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kuantitatif</a:t>
            </a:r>
            <a:r>
              <a:rPr lang="en-US" dirty="0" smtClean="0"/>
              <a:t> 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mentranformasikan</a:t>
            </a:r>
            <a:r>
              <a:rPr lang="en-US" dirty="0" smtClean="0"/>
              <a:t> data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 </a:t>
            </a:r>
            <a:r>
              <a:rPr lang="en-US" dirty="0" err="1" smtClean="0"/>
              <a:t>kualitatif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Contoh</a:t>
            </a:r>
            <a:r>
              <a:rPr lang="en-US" i="1" dirty="0" smtClean="0"/>
              <a:t>:</a:t>
            </a:r>
          </a:p>
          <a:p>
            <a:pPr>
              <a:buFontTx/>
              <a:buNone/>
            </a:pPr>
            <a:r>
              <a:rPr lang="en-US" sz="3600" i="1" dirty="0" smtClean="0"/>
              <a:t>	</a:t>
            </a:r>
            <a:r>
              <a:rPr lang="en-US" sz="3600" i="1" dirty="0" err="1" smtClean="0"/>
              <a:t>Kenyaman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ruang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loby</a:t>
            </a:r>
            <a:r>
              <a:rPr lang="en-US" sz="3600" i="1" dirty="0" smtClean="0"/>
              <a:t> Bank </a:t>
            </a:r>
            <a:r>
              <a:rPr lang="en-US" sz="3600" b="1" i="1" dirty="0" smtClean="0"/>
              <a:t> BCA:</a:t>
            </a:r>
            <a:endParaRPr lang="en-US" sz="3600" i="1" dirty="0" smtClean="0"/>
          </a:p>
          <a:p>
            <a:pPr>
              <a:buFontTx/>
              <a:buNone/>
            </a:pPr>
            <a:r>
              <a:rPr lang="en-US" sz="3600" i="1" dirty="0" smtClean="0"/>
              <a:t>	5	  4	3	2	1	</a:t>
            </a:r>
          </a:p>
          <a:p>
            <a:pPr>
              <a:buFontTx/>
              <a:buNone/>
            </a:pPr>
            <a:r>
              <a:rPr lang="en-US" sz="3600" i="1" dirty="0" smtClean="0"/>
              <a:t>	</a:t>
            </a:r>
          </a:p>
          <a:p>
            <a:pPr>
              <a:buFontTx/>
              <a:buNone/>
            </a:pPr>
            <a:r>
              <a:rPr lang="en-US" sz="3600" i="1" dirty="0" smtClean="0"/>
              <a:t>	</a:t>
            </a:r>
            <a:r>
              <a:rPr lang="en-US" sz="3600" i="1" dirty="0" err="1" smtClean="0"/>
              <a:t>Kebersihan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ruang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parkir</a:t>
            </a:r>
            <a:r>
              <a:rPr lang="en-US" sz="3600" i="1" dirty="0" smtClean="0"/>
              <a:t> Bank </a:t>
            </a:r>
            <a:r>
              <a:rPr lang="en-US" sz="3600" b="1" i="1" dirty="0" smtClean="0"/>
              <a:t> BCA:</a:t>
            </a:r>
            <a:endParaRPr lang="en-US" sz="3600" i="1" dirty="0" smtClean="0"/>
          </a:p>
          <a:p>
            <a:pPr>
              <a:buFontTx/>
              <a:buNone/>
            </a:pPr>
            <a:r>
              <a:rPr lang="en-US" sz="3600" i="1" dirty="0" smtClean="0"/>
              <a:t>	5	  4	3	2	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000" t="21875" r="21094" b="8333"/>
          <a:stretch>
            <a:fillRect/>
          </a:stretch>
        </p:blipFill>
        <p:spPr bwMode="auto">
          <a:xfrm>
            <a:off x="476251" y="1499123"/>
            <a:ext cx="7696200" cy="517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93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Interviews (Wawancara)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78" lvl="1" indent="-457178" algn="just">
              <a:spcBef>
                <a:spcPts val="1000"/>
              </a:spcBef>
            </a:pPr>
            <a:r>
              <a:rPr lang="en-US" sz="3200" dirty="0" err="1"/>
              <a:t>Pengambilan</a:t>
            </a:r>
            <a:r>
              <a:rPr lang="en-US" sz="3200" dirty="0"/>
              <a:t> data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wawancara</a:t>
            </a:r>
            <a:r>
              <a:rPr lang="en-US" sz="3200" dirty="0"/>
              <a:t> /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lisan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sumberdatanya</a:t>
            </a:r>
            <a:r>
              <a:rPr lang="en-US" sz="3200" dirty="0"/>
              <a:t>,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tatap</a:t>
            </a:r>
            <a:r>
              <a:rPr lang="en-US" sz="3200" dirty="0"/>
              <a:t> </a:t>
            </a:r>
            <a:r>
              <a:rPr lang="en-US" sz="3200" dirty="0" err="1"/>
              <a:t>muka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lewat</a:t>
            </a:r>
            <a:r>
              <a:rPr lang="en-US" sz="3200" dirty="0"/>
              <a:t> telephone, teleconference </a:t>
            </a:r>
          </a:p>
          <a:p>
            <a:pPr marL="457178" lvl="1" indent="-457178" algn="just">
              <a:spcBef>
                <a:spcPts val="1000"/>
              </a:spcBef>
            </a:pPr>
            <a:r>
              <a:rPr lang="en-US" sz="3200" dirty="0" err="1"/>
              <a:t>Jawaban</a:t>
            </a:r>
            <a:r>
              <a:rPr lang="en-US" sz="3200" dirty="0"/>
              <a:t> </a:t>
            </a:r>
            <a:r>
              <a:rPr lang="en-US" sz="3200" dirty="0" err="1"/>
              <a:t>responden</a:t>
            </a:r>
            <a:r>
              <a:rPr lang="en-US" sz="3200" dirty="0"/>
              <a:t> </a:t>
            </a:r>
            <a:r>
              <a:rPr lang="en-US" sz="3200" dirty="0" err="1"/>
              <a:t>direkam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dirangkum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 smtClean="0"/>
              <a:t>peneliti</a:t>
            </a:r>
            <a:endParaRPr lang="id-ID" sz="3200" dirty="0" smtClean="0"/>
          </a:p>
          <a:p>
            <a:pPr marL="457178" lvl="1" indent="-457178" algn="just">
              <a:spcBef>
                <a:spcPts val="1000"/>
              </a:spcBef>
            </a:pPr>
            <a:r>
              <a:rPr lang="id-ID" sz="3200" dirty="0" err="1" smtClean="0"/>
              <a:t>M</a:t>
            </a:r>
            <a:r>
              <a:rPr lang="en-US" sz="3200" dirty="0" err="1" smtClean="0"/>
              <a:t>enggunakan</a:t>
            </a:r>
            <a:r>
              <a:rPr lang="en-US" sz="3200" dirty="0" smtClean="0"/>
              <a:t> </a:t>
            </a:r>
            <a:r>
              <a:rPr lang="en-US" sz="3200" dirty="0" err="1"/>
              <a:t>alat</a:t>
            </a:r>
            <a:r>
              <a:rPr lang="en-US" sz="3200" dirty="0"/>
              <a:t> yang </a:t>
            </a:r>
            <a:r>
              <a:rPr lang="en-US" sz="3200" dirty="0" err="1"/>
              <a:t>disebut</a:t>
            </a:r>
            <a:r>
              <a:rPr lang="en-US" sz="3200" dirty="0"/>
              <a:t> Interview guide (</a:t>
            </a:r>
            <a:r>
              <a:rPr lang="en-US" sz="3200" dirty="0" err="1"/>
              <a:t>panduan</a:t>
            </a:r>
            <a:r>
              <a:rPr lang="en-US" sz="3200" dirty="0"/>
              <a:t> </a:t>
            </a:r>
            <a:r>
              <a:rPr lang="en-US" sz="3200" dirty="0" err="1"/>
              <a:t>wawancara</a:t>
            </a:r>
            <a:r>
              <a:rPr lang="en-US" sz="3200" dirty="0"/>
              <a:t>)</a:t>
            </a:r>
          </a:p>
          <a:p>
            <a:pPr algn="just" eaLnBrk="1" hangingPunct="1"/>
            <a:r>
              <a:rPr lang="en-US" sz="3200" dirty="0" err="1" smtClean="0"/>
              <a:t>Terstruktur</a:t>
            </a:r>
            <a:r>
              <a:rPr lang="en-US" sz="3200" dirty="0" smtClean="0"/>
              <a:t> / Unstructured / Semi-</a:t>
            </a:r>
            <a:r>
              <a:rPr lang="en-US" sz="3200" dirty="0" err="1" smtClean="0"/>
              <a:t>Terstruktur</a:t>
            </a:r>
            <a:endParaRPr lang="en-US" sz="3200" dirty="0" smtClean="0"/>
          </a:p>
          <a:p>
            <a:pPr algn="just" eaLnBrk="1" hangingPunct="1"/>
            <a:r>
              <a:rPr lang="en-US" sz="3200" dirty="0" err="1" smtClean="0"/>
              <a:t>Memakan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</a:p>
          <a:p>
            <a:pPr algn="just" eaLnBrk="1" hangingPunct="1"/>
            <a:r>
              <a:rPr lang="en-US" sz="3200" dirty="0" err="1" smtClean="0"/>
              <a:t>Sulit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mencapai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yang </a:t>
            </a:r>
            <a:r>
              <a:rPr lang="en-US" sz="3200" dirty="0" err="1" smtClean="0"/>
              <a:t>luas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788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Kelancaran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sejelas-jelasnya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teliti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2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algn="just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diwawancarai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9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transkrip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219" t="26042" r="19531" b="8333"/>
          <a:stretch>
            <a:fillRect/>
          </a:stretch>
        </p:blipFill>
        <p:spPr bwMode="auto">
          <a:xfrm>
            <a:off x="476251" y="1421819"/>
            <a:ext cx="7010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56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Workshops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200" dirty="0" err="1" smtClean="0"/>
              <a:t>Sekelompok</a:t>
            </a:r>
            <a:r>
              <a:rPr lang="en-US" sz="3200" dirty="0" smtClean="0"/>
              <a:t> </a:t>
            </a:r>
            <a:r>
              <a:rPr lang="en-US" sz="3200" dirty="0" err="1" smtClean="0"/>
              <a:t>pemegang</a:t>
            </a:r>
            <a:r>
              <a:rPr lang="en-US" sz="3200" dirty="0" smtClean="0"/>
              <a:t> </a:t>
            </a:r>
            <a:r>
              <a:rPr lang="en-US" sz="3200" dirty="0" err="1" smtClean="0"/>
              <a:t>Saham</a:t>
            </a:r>
            <a:r>
              <a:rPr lang="en-US" sz="3200" dirty="0" smtClean="0"/>
              <a:t> </a:t>
            </a:r>
            <a:r>
              <a:rPr lang="en-US" sz="3200" dirty="0" err="1" smtClean="0"/>
              <a:t>membahas</a:t>
            </a:r>
            <a:r>
              <a:rPr lang="en-US" sz="3200" dirty="0" smtClean="0"/>
              <a:t> </a:t>
            </a:r>
            <a:r>
              <a:rPr lang="en-US" sz="3200" dirty="0" err="1" smtClean="0"/>
              <a:t>isu-isu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persyaratan</a:t>
            </a:r>
            <a:r>
              <a:rPr lang="en-US" sz="3200" dirty="0" smtClean="0"/>
              <a:t> </a:t>
            </a:r>
            <a:r>
              <a:rPr lang="en-US" sz="3200" dirty="0" err="1" smtClean="0"/>
              <a:t>bersama-sama</a:t>
            </a:r>
            <a:r>
              <a:rPr lang="en-US" sz="3200" dirty="0" smtClean="0"/>
              <a:t>. </a:t>
            </a:r>
            <a:r>
              <a:rPr lang="en-US" sz="3200" dirty="0" err="1" smtClean="0"/>
              <a:t>Fasilitator</a:t>
            </a:r>
            <a:r>
              <a:rPr lang="en-US" sz="3200" dirty="0" smtClean="0"/>
              <a:t> </a:t>
            </a:r>
            <a:r>
              <a:rPr lang="en-US" sz="3200" dirty="0" err="1" smtClean="0"/>
              <a:t>membimbing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.</a:t>
            </a:r>
          </a:p>
          <a:p>
            <a:pPr algn="just" eaLnBrk="1" hangingPunct="1"/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menemukan</a:t>
            </a:r>
            <a:r>
              <a:rPr lang="en-US" sz="3200" dirty="0" smtClean="0"/>
              <a:t> </a:t>
            </a:r>
            <a:r>
              <a:rPr lang="en-US" sz="3200" dirty="0" err="1" smtClean="0"/>
              <a:t>daerah-daerah</a:t>
            </a:r>
            <a:r>
              <a:rPr lang="en-US" sz="3200" dirty="0" smtClean="0"/>
              <a:t> </a:t>
            </a:r>
            <a:r>
              <a:rPr lang="en-US" sz="3200" dirty="0" err="1" smtClean="0"/>
              <a:t>konflik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perselisihan</a:t>
            </a:r>
            <a:r>
              <a:rPr lang="en-US" sz="3200" dirty="0" smtClean="0"/>
              <a:t> </a:t>
            </a:r>
          </a:p>
          <a:p>
            <a:pPr algn="just" eaLnBrk="1" hangingPunct="1"/>
            <a:r>
              <a:rPr lang="nb-NO" sz="3200" dirty="0" smtClean="0"/>
              <a:t>Sekelompok kecil dapat mendominasi diskusi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383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Dokumentasi Studi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sz="3600" dirty="0" err="1" smtClean="0"/>
              <a:t>Melihat</a:t>
            </a:r>
            <a:r>
              <a:rPr lang="en-US" sz="3600" dirty="0" smtClean="0"/>
              <a:t>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dirty="0" err="1" smtClean="0"/>
              <a:t>prosedur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aturan</a:t>
            </a:r>
            <a:r>
              <a:rPr lang="en-US" sz="3600" dirty="0" smtClean="0"/>
              <a:t> </a:t>
            </a:r>
            <a:r>
              <a:rPr lang="en-US" sz="3600" dirty="0" err="1" smtClean="0"/>
              <a:t>tertulis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manual </a:t>
            </a:r>
          </a:p>
          <a:p>
            <a:pPr algn="just" eaLnBrk="1" hangingPunct="1"/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sendirinya</a:t>
            </a:r>
            <a:endParaRPr lang="id-ID" sz="3600" dirty="0" smtClean="0"/>
          </a:p>
          <a:p>
            <a:pPr algn="just" eaLnBrk="1" hangingPunct="1"/>
            <a:r>
              <a:rPr lang="en-US" sz="3600" dirty="0" err="1" smtClean="0"/>
              <a:t>Pengambilan</a:t>
            </a:r>
            <a:r>
              <a:rPr lang="en-US" sz="3600" dirty="0" smtClean="0"/>
              <a:t> </a:t>
            </a:r>
            <a:r>
              <a:rPr lang="en-US" sz="3600" dirty="0"/>
              <a:t>data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dirty="0" err="1"/>
              <a:t>dokumen</a:t>
            </a:r>
            <a:r>
              <a:rPr lang="en-US" sz="3600" dirty="0"/>
              <a:t> </a:t>
            </a:r>
            <a:r>
              <a:rPr lang="en-US" sz="3600" dirty="0" err="1"/>
              <a:t>tertulis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/</a:t>
            </a:r>
            <a:r>
              <a:rPr lang="en-US" sz="3600" dirty="0" err="1" smtClean="0"/>
              <a:t>institusi</a:t>
            </a:r>
            <a:endParaRPr lang="id-ID" sz="3600" dirty="0" smtClean="0"/>
          </a:p>
          <a:p>
            <a:pPr algn="just" eaLnBrk="1" hangingPunct="1"/>
            <a:r>
              <a:rPr lang="en-US" sz="3600" dirty="0" err="1" smtClean="0"/>
              <a:t>Dokumen</a:t>
            </a:r>
            <a:r>
              <a:rPr lang="en-US" sz="3600" dirty="0" smtClean="0"/>
              <a:t> </a:t>
            </a:r>
            <a:r>
              <a:rPr lang="en-US" sz="3600" dirty="0" err="1"/>
              <a:t>diperlukan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mendukung</a:t>
            </a:r>
            <a:r>
              <a:rPr lang="en-US" sz="3600" dirty="0"/>
              <a:t> </a:t>
            </a:r>
            <a:r>
              <a:rPr lang="en-US" sz="3600" dirty="0" err="1"/>
              <a:t>kelengkapan</a:t>
            </a:r>
            <a:r>
              <a:rPr lang="en-US" sz="3600" dirty="0"/>
              <a:t> data yang lain</a:t>
            </a:r>
          </a:p>
          <a:p>
            <a:pPr algn="just" eaLnBrk="1" hangingPunct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934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" lvl="1" algn="just"/>
            <a:r>
              <a:rPr lang="en-US" sz="4400" b="1" dirty="0" err="1" smtClean="0">
                <a:latin typeface="Agency FB" panose="020B0503020202020204" pitchFamily="34" charset="0"/>
              </a:rPr>
              <a:t>Pengamatan</a:t>
            </a:r>
            <a:r>
              <a:rPr lang="en-US" sz="4400" b="1" dirty="0" smtClean="0">
                <a:latin typeface="Agency FB" panose="020B0503020202020204" pitchFamily="34" charset="0"/>
              </a:rPr>
              <a:t> </a:t>
            </a:r>
            <a:r>
              <a:rPr lang="en-US" sz="4400" b="1" dirty="0" err="1" smtClean="0">
                <a:latin typeface="Agency FB" panose="020B0503020202020204" pitchFamily="34" charset="0"/>
              </a:rPr>
              <a:t>langsung</a:t>
            </a:r>
            <a:r>
              <a:rPr lang="en-US" sz="4400" b="1" dirty="0" smtClean="0">
                <a:latin typeface="Agency FB" panose="020B0503020202020204" pitchFamily="34" charset="0"/>
              </a:rPr>
              <a:t> (</a:t>
            </a:r>
            <a:r>
              <a:rPr lang="en-US" sz="4400" b="1" dirty="0" err="1" smtClean="0">
                <a:latin typeface="Agency FB" panose="020B0503020202020204" pitchFamily="34" charset="0"/>
              </a:rPr>
              <a:t>observasi</a:t>
            </a:r>
            <a:r>
              <a:rPr lang="en-US" sz="4400" b="1" dirty="0" smtClean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78" lvl="1" indent="-457178" algn="just">
              <a:spcBef>
                <a:spcPts val="1000"/>
              </a:spcBef>
            </a:pPr>
            <a:r>
              <a:rPr lang="en-US" sz="3200" dirty="0" err="1" smtClean="0"/>
              <a:t>Pengamatan</a:t>
            </a:r>
            <a:r>
              <a:rPr lang="en-US" sz="3200" dirty="0" smtClean="0"/>
              <a:t> </a:t>
            </a:r>
            <a:r>
              <a:rPr lang="en-US" sz="3200" dirty="0" err="1"/>
              <a:t>melibatkan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indera</a:t>
            </a:r>
            <a:r>
              <a:rPr lang="en-US" sz="3200" dirty="0"/>
              <a:t> (</a:t>
            </a:r>
            <a:r>
              <a:rPr lang="en-US" sz="3200" dirty="0" err="1"/>
              <a:t>penglihatan</a:t>
            </a:r>
            <a:r>
              <a:rPr lang="en-US" sz="3200" dirty="0"/>
              <a:t>, </a:t>
            </a:r>
            <a:r>
              <a:rPr lang="en-US" sz="3200" dirty="0" err="1"/>
              <a:t>pendengaran</a:t>
            </a:r>
            <a:r>
              <a:rPr lang="en-US" sz="3200" dirty="0"/>
              <a:t>, </a:t>
            </a:r>
            <a:r>
              <a:rPr lang="en-US" sz="3200" dirty="0" err="1"/>
              <a:t>penciuman</a:t>
            </a:r>
            <a:r>
              <a:rPr lang="en-US" sz="3200" dirty="0"/>
              <a:t>, </a:t>
            </a:r>
            <a:r>
              <a:rPr lang="en-US" sz="3200" dirty="0" err="1"/>
              <a:t>pembau</a:t>
            </a:r>
            <a:r>
              <a:rPr lang="en-US" sz="3200" dirty="0"/>
              <a:t>, </a:t>
            </a:r>
            <a:r>
              <a:rPr lang="en-US" sz="3200" dirty="0" err="1"/>
              <a:t>perasa</a:t>
            </a:r>
            <a:r>
              <a:rPr lang="en-US" sz="3200" dirty="0"/>
              <a:t>)</a:t>
            </a:r>
          </a:p>
          <a:p>
            <a:pPr marL="457178" lvl="1" indent="-457178" algn="just">
              <a:spcBef>
                <a:spcPts val="1000"/>
              </a:spcBef>
            </a:pPr>
            <a:r>
              <a:rPr lang="en-US" sz="3200" dirty="0" err="1"/>
              <a:t>Pencatatan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bantuan</a:t>
            </a:r>
            <a:r>
              <a:rPr lang="en-US" sz="3200" dirty="0"/>
              <a:t> </a:t>
            </a:r>
            <a:r>
              <a:rPr lang="en-US" sz="3200" dirty="0" err="1"/>
              <a:t>alat</a:t>
            </a:r>
            <a:r>
              <a:rPr lang="en-US" sz="3200" dirty="0"/>
              <a:t> </a:t>
            </a:r>
            <a:r>
              <a:rPr lang="en-US" sz="3200" dirty="0" err="1"/>
              <a:t>rekam</a:t>
            </a:r>
            <a:r>
              <a:rPr lang="en-US" sz="3200" dirty="0"/>
              <a:t> </a:t>
            </a:r>
            <a:r>
              <a:rPr lang="en-US" sz="3200" dirty="0" err="1" smtClean="0"/>
              <a:t>elektronik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27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9" y="1802752"/>
            <a:ext cx="8778231" cy="4854536"/>
          </a:xfrm>
        </p:spPr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Proses Desain Interaksi</a:t>
            </a:r>
            <a:endParaRPr lang="id-ID" dirty="0"/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Data </a:t>
            </a:r>
            <a:r>
              <a:rPr lang="id-ID" dirty="0">
                <a:latin typeface="Agency FB" panose="020B0503020202020204" pitchFamily="34" charset="0"/>
              </a:rPr>
              <a:t>Gathering</a:t>
            </a:r>
            <a:endParaRPr lang="id-ID" dirty="0"/>
          </a:p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Daya </a:t>
            </a:r>
            <a:r>
              <a:rPr lang="id-ID" dirty="0">
                <a:latin typeface="Agency FB" panose="020B0503020202020204" pitchFamily="34" charset="0"/>
              </a:rPr>
              <a:t>Guna (Usability)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  <a:hlinkClick r:id="rId2" action="ppaction://hlinksldjump"/>
              </a:rPr>
              <a:t>Evaluasi</a:t>
            </a:r>
            <a:r>
              <a:rPr lang="en-US" dirty="0" smtClean="0">
                <a:latin typeface="Agency FB" panose="020B0503020202020204" pitchFamily="34" charset="0"/>
                <a:hlinkClick r:id="rId2" action="ppaction://hlinksldjump"/>
              </a:rPr>
              <a:t> </a:t>
            </a:r>
            <a:r>
              <a:rPr lang="en-US" dirty="0">
                <a:latin typeface="Agency FB" panose="020B0503020202020204" pitchFamily="34" charset="0"/>
                <a:hlinkClick r:id="rId2" action="ppaction://hlinksldjump"/>
              </a:rPr>
              <a:t>IMK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Pengamatan naturalistic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200" dirty="0" err="1" smtClean="0"/>
              <a:t>Mengamati</a:t>
            </a:r>
            <a:r>
              <a:rPr lang="en-US" sz="3200" dirty="0" smtClean="0"/>
              <a:t> </a:t>
            </a:r>
            <a:r>
              <a:rPr lang="en-US" sz="3200" dirty="0" err="1" smtClean="0"/>
              <a:t>seseorang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Anda</a:t>
            </a:r>
            <a:r>
              <a:rPr lang="en-US" sz="3200" dirty="0" smtClean="0"/>
              <a:t> </a:t>
            </a:r>
            <a:r>
              <a:rPr lang="en-US" sz="3200" dirty="0" err="1" smtClean="0"/>
              <a:t>mencoba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membangun</a:t>
            </a:r>
            <a:r>
              <a:rPr lang="en-US" sz="3200" dirty="0" smtClean="0"/>
              <a:t> </a:t>
            </a:r>
            <a:r>
              <a:rPr lang="en-US" sz="3200" dirty="0" err="1" smtClean="0"/>
              <a:t>produk</a:t>
            </a:r>
            <a:r>
              <a:rPr lang="en-US" sz="3200" dirty="0" smtClean="0"/>
              <a:t> </a:t>
            </a:r>
            <a:r>
              <a:rPr lang="en-US" sz="3200" dirty="0" err="1" smtClean="0"/>
              <a:t>Anda</a:t>
            </a:r>
            <a:r>
              <a:rPr lang="en-US" sz="3200" dirty="0" smtClean="0"/>
              <a:t> di </a:t>
            </a:r>
            <a:r>
              <a:rPr lang="en-US" sz="3200" dirty="0" err="1" smtClean="0"/>
              <a:t>sekitar</a:t>
            </a:r>
            <a:r>
              <a:rPr lang="en-US" sz="3200" dirty="0" smtClean="0"/>
              <a:t>. </a:t>
            </a:r>
          </a:p>
          <a:p>
            <a:pPr algn="just" eaLnBrk="1" hangingPunct="1"/>
            <a:r>
              <a:rPr lang="fi-FI" sz="3200" dirty="0" smtClean="0"/>
              <a:t>Manusia mungkin memiliki kesulitan menjelaskan apa yang mereka lakukan</a:t>
            </a:r>
          </a:p>
          <a:p>
            <a:pPr algn="just" eaLnBrk="1" hangingPunct="1"/>
            <a:r>
              <a:rPr lang="en-US" sz="3200" dirty="0" err="1" smtClean="0"/>
              <a:t>Baik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memahami</a:t>
            </a:r>
            <a:r>
              <a:rPr lang="en-US" sz="3200" dirty="0" smtClean="0"/>
              <a:t> </a:t>
            </a:r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konteks</a:t>
            </a:r>
            <a:r>
              <a:rPr lang="en-US" sz="3200" dirty="0" smtClean="0"/>
              <a:t> di </a:t>
            </a:r>
            <a:r>
              <a:rPr lang="en-US" sz="3200" dirty="0" err="1" smtClean="0"/>
              <a:t>mana</a:t>
            </a:r>
            <a:r>
              <a:rPr lang="en-US" sz="3200" dirty="0" smtClean="0"/>
              <a:t> </a:t>
            </a:r>
            <a:r>
              <a:rPr lang="en-US" sz="3200" dirty="0" err="1" smtClean="0"/>
              <a:t>mereka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melakukannya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5012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(</a:t>
            </a:r>
            <a:r>
              <a:rPr lang="en-US" dirty="0" err="1" smtClean="0"/>
              <a:t>observasi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diteliti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ingatan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verbal.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Kadangkala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yang lama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yang lama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kegiatan-kegiatan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1071283"/>
            <a:ext cx="7620000" cy="64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LEMBAR PENGAMATAN :</a:t>
            </a:r>
          </a:p>
          <a:p>
            <a:pPr algn="just"/>
            <a:r>
              <a:rPr lang="en-US" dirty="0" err="1" smtClean="0"/>
              <a:t>Tempat</a:t>
            </a:r>
            <a:r>
              <a:rPr lang="en-US" dirty="0" smtClean="0"/>
              <a:t>		:</a:t>
            </a:r>
          </a:p>
          <a:p>
            <a:pPr algn="just"/>
            <a:r>
              <a:rPr lang="en-US" dirty="0" err="1" smtClean="0"/>
              <a:t>Kegiatan</a:t>
            </a:r>
            <a:r>
              <a:rPr lang="en-US" dirty="0" smtClean="0"/>
              <a:t>		:</a:t>
            </a:r>
          </a:p>
          <a:p>
            <a:pPr algn="just"/>
            <a:r>
              <a:rPr lang="en-US" dirty="0" err="1" smtClean="0"/>
              <a:t>Tanggal</a:t>
            </a:r>
            <a:r>
              <a:rPr lang="en-US" dirty="0" smtClean="0"/>
              <a:t>		:</a:t>
            </a:r>
          </a:p>
          <a:p>
            <a:pPr algn="just"/>
            <a:r>
              <a:rPr lang="en-US" dirty="0" smtClean="0"/>
              <a:t>Lama </a:t>
            </a:r>
            <a:r>
              <a:rPr lang="en-US" dirty="0" err="1" smtClean="0"/>
              <a:t>Pengamatan</a:t>
            </a:r>
            <a:r>
              <a:rPr lang="en-US" dirty="0" smtClean="0"/>
              <a:t>	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Kesimpulan</a:t>
            </a:r>
            <a:r>
              <a:rPr lang="en-US" dirty="0" smtClean="0"/>
              <a:t> :  ________________________________________________</a:t>
            </a:r>
          </a:p>
          <a:p>
            <a:pPr algn="just"/>
            <a:r>
              <a:rPr lang="en-US" dirty="0" smtClean="0"/>
              <a:t>	      ________________________________________________</a:t>
            </a:r>
          </a:p>
          <a:p>
            <a:pPr algn="just"/>
            <a:r>
              <a:rPr lang="en-US" dirty="0" smtClean="0"/>
              <a:t>	</a:t>
            </a:r>
            <a:r>
              <a:rPr lang="en-US" smtClean="0"/>
              <a:t>      ________________________________________________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r>
              <a:rPr lang="en-US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2341"/>
              </p:ext>
            </p:extLst>
          </p:nvPr>
        </p:nvGraphicFramePr>
        <p:xfrm>
          <a:off x="476251" y="2763119"/>
          <a:ext cx="8320088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92"/>
                <a:gridCol w="4419533"/>
                <a:gridCol w="2773363"/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Kegiatan</a:t>
                      </a:r>
                      <a:endParaRPr lang="en-US" dirty="0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 marL="105096" marR="105096"/>
                </a:tc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5096" marR="10509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5096" marR="1050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Pedoman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Fokus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identifikasi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kebutuhan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Pemegang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saham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Libatkan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Pemegang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saham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perwakilan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Terlibat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masing-masing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Gunakan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kombinasi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pengumpulan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Gunakan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peraga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mendukung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pengumpulan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Jalankan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percontohan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jenis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umpulkan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Bagaimana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dicatat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laporan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tertulis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rekaman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video)</a:t>
            </a:r>
          </a:p>
        </p:txBody>
      </p:sp>
    </p:spTree>
    <p:extLst>
      <p:ext uri="{BB962C8B-B14F-4D97-AF65-F5344CB8AC3E}">
        <p14:creationId xmlns:p14="http://schemas.microsoft.com/office/powerpoint/2010/main" val="30269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Tugas Deskripsi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Skenario </a:t>
            </a:r>
          </a:p>
          <a:p>
            <a:pPr eaLnBrk="1" hangingPunct="1"/>
            <a:r>
              <a:rPr lang="en-US" smtClean="0"/>
              <a:t>Gunakan Kasus</a:t>
            </a:r>
          </a:p>
          <a:p>
            <a:pPr eaLnBrk="1" hangingPunct="1"/>
            <a:r>
              <a:rPr lang="en-US" smtClean="0"/>
              <a:t>Penting Gunakan Kasus</a:t>
            </a:r>
          </a:p>
        </p:txBody>
      </p:sp>
    </p:spTree>
    <p:extLst>
      <p:ext uri="{BB962C8B-B14F-4D97-AF65-F5344CB8AC3E}">
        <p14:creationId xmlns:p14="http://schemas.microsoft.com/office/powerpoint/2010/main" val="1491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Skenario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Menjelaskan kegiatan manusia atau tugas dalam sebuah cerita yang memungkinkan eksplorasi dan diskusi dari konteks, kebutuhan dan persyaratan </a:t>
            </a:r>
            <a:endParaRPr lang="en-US" smtClean="0"/>
          </a:p>
          <a:p>
            <a:pPr eaLnBrk="1" hangingPunct="1"/>
            <a:r>
              <a:rPr lang="en-US" smtClean="0"/>
              <a:t>Tidak menggambarkan penggunaan perangkat lunak atau dukungan teknologi lainnya</a:t>
            </a:r>
          </a:p>
        </p:txBody>
      </p:sp>
    </p:spTree>
    <p:extLst>
      <p:ext uri="{BB962C8B-B14F-4D97-AF65-F5344CB8AC3E}">
        <p14:creationId xmlns:p14="http://schemas.microsoft.com/office/powerpoint/2010/main" val="6925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Gunakan Kasus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Fokus pada interaksi pengguna sistem </a:t>
            </a:r>
          </a:p>
          <a:p>
            <a:pPr eaLnBrk="1" hangingPunct="1"/>
            <a:r>
              <a:rPr lang="en-US" smtClean="0"/>
              <a:t>Tujuan menangkap aktor dalam menggunakan sistem</a:t>
            </a:r>
          </a:p>
        </p:txBody>
      </p:sp>
    </p:spTree>
    <p:extLst>
      <p:ext uri="{BB962C8B-B14F-4D97-AF65-F5344CB8AC3E}">
        <p14:creationId xmlns:p14="http://schemas.microsoft.com/office/powerpoint/2010/main" val="27255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Kelender 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pertemuan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mendorong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nama-nama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Jenis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daftar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nama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memeriksa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daftar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valid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kendala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pertemuan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Daftar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valid</a:t>
            </a:r>
          </a:p>
          <a:p>
            <a:pPr marL="990600" lvl="1" indent="-5334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lphaLcPeriod"/>
              <a:defRPr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kesalahan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90600" lvl="1" indent="-5334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lphaLcPeriod"/>
              <a:defRPr/>
            </a:pPr>
            <a:r>
              <a:rPr lang="nn-N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 kembali ke langkah 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Jenis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kendala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pertemuan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kalender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tanggal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memenuhi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kendala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</a:t>
            </a:r>
            <a:r>
              <a:rPr lang="sv-S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 daftar tanggal potensial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90600" lvl="1" indent="-5334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tanggal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potensial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ditemukan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90600" lvl="1" indent="-5334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lphaLcPeriod"/>
              <a:defRPr/>
            </a:pPr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menampilkan pesan yang sesuai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90600" lvl="1" indent="-5334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lphaLcPeriod"/>
              <a:defRPr/>
            </a:pPr>
            <a:r>
              <a:rPr lang="nn-N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</a:t>
            </a:r>
            <a:r>
              <a:rPr lang="nn-N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kembali ke langkah 5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tanggal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nb-NO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</a:t>
            </a:r>
            <a:r>
              <a:rPr lang="nb-N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 menulis pertemuan ke kalender </a:t>
            </a:r>
            <a:endParaRPr lang="nb-NO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rapat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menginformasikan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mereka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tentang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penunjukan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Penting Gunakan Kasus</a:t>
            </a:r>
          </a:p>
        </p:txBody>
      </p:sp>
      <p:graphicFrame>
        <p:nvGraphicFramePr>
          <p:cNvPr id="33824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06651"/>
              </p:ext>
            </p:extLst>
          </p:nvPr>
        </p:nvGraphicFramePr>
        <p:xfrm>
          <a:off x="301438" y="3124200"/>
          <a:ext cx="8320088" cy="2484439"/>
        </p:xfrm>
        <a:graphic>
          <a:graphicData uri="http://schemas.openxmlformats.org/drawingml/2006/table">
            <a:tbl>
              <a:tblPr/>
              <a:tblGrid>
                <a:gridCol w="4160044"/>
                <a:gridCol w="4160044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Niat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Pengguna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Sistem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Respontibility</a:t>
                      </a:r>
                    </a:p>
                  </a:txBody>
                  <a:tcPr marL="96001" marR="96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Mengatur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pertemuan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Meminta peserta pertemuan dan kendala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Mengidentifikasi peserta pertemuan dan kendala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Sarankan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Tanggal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potensial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Pilih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tanggal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dipilih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001" marR="96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Pertemuan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Book</a:t>
                      </a:r>
                    </a:p>
                  </a:txBody>
                  <a:tcPr marL="96001" marR="96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6058" y="1653988"/>
            <a:ext cx="8229600" cy="1524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abstraksi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mencoba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menghindari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asumsi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kasus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tradisional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>
                <a:solidFill>
                  <a:srgbClr val="FF0000"/>
                </a:solidFill>
              </a:rPr>
              <a:t>Data Gathering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4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Analisis Tugas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mtClean="0"/>
              <a:t>	Digunakan terutama untuk menyelidiki situasi yang ada, tidak untuk membayangkan sistem baru atau perangkat. </a:t>
            </a:r>
          </a:p>
          <a:p>
            <a:pPr eaLnBrk="1" hangingPunct="1"/>
            <a:r>
              <a:rPr lang="pt-BR" smtClean="0"/>
              <a:t>Apa orang yang mencoba untuk mencapai? </a:t>
            </a:r>
          </a:p>
          <a:p>
            <a:pPr eaLnBrk="1" hangingPunct="1"/>
            <a:r>
              <a:rPr lang="en-US" smtClean="0"/>
              <a:t>Mengapa mereka berusaha untuk mencapai itu?</a:t>
            </a:r>
          </a:p>
          <a:p>
            <a:pPr eaLnBrk="1" hangingPunct="1"/>
            <a:r>
              <a:rPr lang="fi-FI" smtClean="0"/>
              <a:t>Bagaimana mereka akan hal itu?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8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Analisis Tugas hirarkis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Memecah tugas </a:t>
            </a:r>
          </a:p>
          <a:p>
            <a:pPr eaLnBrk="1" hangingPunct="1"/>
            <a:r>
              <a:rPr lang="en-US" smtClean="0"/>
              <a:t>Grup bersama sebagai rencana yang menentukan bagaimana tugas bisa dilakukan</a:t>
            </a:r>
          </a:p>
          <a:p>
            <a:pPr eaLnBrk="1" hangingPunct="1"/>
            <a:r>
              <a:rPr lang="en-US" smtClean="0"/>
              <a:t>Fokus pada tindakan fisik dan diamati </a:t>
            </a:r>
          </a:p>
          <a:p>
            <a:pPr eaLnBrk="1" hangingPunct="1"/>
            <a:r>
              <a:rPr lang="en-US" smtClean="0"/>
              <a:t>Mulai di tujuan pengguna</a:t>
            </a:r>
          </a:p>
        </p:txBody>
      </p:sp>
    </p:spTree>
    <p:extLst>
      <p:ext uri="{BB962C8B-B14F-4D97-AF65-F5344CB8AC3E}">
        <p14:creationId xmlns:p14="http://schemas.microsoft.com/office/powerpoint/2010/main" val="23637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 Data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Primer</a:t>
            </a:r>
            <a:r>
              <a:rPr lang="id-ID" b="1" dirty="0" smtClean="0"/>
              <a:t> </a:t>
            </a:r>
            <a:r>
              <a:rPr lang="id-ID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melalui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Tes</a:t>
            </a:r>
            <a:r>
              <a:rPr lang="en-US" dirty="0"/>
              <a:t>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Kuesioner</a:t>
            </a:r>
            <a:r>
              <a:rPr lang="en-US" dirty="0"/>
              <a:t> (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endParaRPr lang="en-US" dirty="0"/>
          </a:p>
          <a:p>
            <a:pPr algn="just"/>
            <a:r>
              <a:rPr lang="en-US" b="1" dirty="0"/>
              <a:t>Data </a:t>
            </a:r>
            <a:r>
              <a:rPr lang="en-US" b="1" dirty="0" err="1"/>
              <a:t>Sekunder</a:t>
            </a:r>
            <a:r>
              <a:rPr lang="en-US" b="1" dirty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lembaga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Biro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(BPS)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institusi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Mutu</a:t>
            </a:r>
            <a:r>
              <a:rPr lang="en-US" dirty="0" smtClean="0"/>
              <a:t> Data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id-ID" dirty="0" smtClean="0"/>
              <a:t>.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id-ID" dirty="0" smtClean="0"/>
              <a:t> :</a:t>
            </a:r>
            <a:r>
              <a:rPr lang="en-US" dirty="0" smtClean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/</a:t>
            </a:r>
            <a:r>
              <a:rPr lang="en-US" dirty="0" err="1" smtClean="0"/>
              <a:t>pengukur</a:t>
            </a:r>
            <a:r>
              <a:rPr lang="en-US" dirty="0" smtClean="0"/>
              <a:t> data. </a:t>
            </a:r>
            <a:r>
              <a:rPr lang="en-US" dirty="0" err="1" smtClean="0"/>
              <a:t>Jika</a:t>
            </a:r>
            <a:r>
              <a:rPr lang="id-ID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/</a:t>
            </a:r>
            <a:r>
              <a:rPr lang="en-US" dirty="0" err="1" smtClean="0"/>
              <a:t>pengukur</a:t>
            </a:r>
            <a:r>
              <a:rPr lang="en-US" dirty="0" smtClean="0"/>
              <a:t> data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reliabilitas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valid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reliabel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Mutu</a:t>
            </a:r>
            <a:r>
              <a:rPr lang="en-US" dirty="0" smtClean="0"/>
              <a:t> Data </a:t>
            </a:r>
            <a:r>
              <a:rPr lang="en-US" dirty="0" err="1" smtClean="0"/>
              <a:t>Sekunder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diatur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</a:t>
            </a:r>
            <a:r>
              <a:rPr lang="en-US" sz="3600" dirty="0" smtClean="0"/>
              <a:t>. </a:t>
            </a: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diterima</a:t>
            </a:r>
            <a:r>
              <a:rPr lang="en-US" sz="3600" dirty="0" smtClean="0"/>
              <a:t> </a:t>
            </a:r>
            <a:r>
              <a:rPr lang="en-US" sz="3600" dirty="0" err="1" smtClean="0"/>
              <a:t>apa</a:t>
            </a:r>
            <a:r>
              <a:rPr lang="en-US" sz="3600" dirty="0" smtClean="0"/>
              <a:t> </a:t>
            </a:r>
            <a:r>
              <a:rPr lang="en-US" sz="3600" dirty="0" err="1" smtClean="0"/>
              <a:t>adanya</a:t>
            </a:r>
            <a:endParaRPr lang="en-US" sz="3600" dirty="0" smtClean="0"/>
          </a:p>
          <a:p>
            <a:pPr algn="just"/>
            <a:r>
              <a:rPr lang="en-US" sz="3600" dirty="0" smtClean="0"/>
              <a:t>Cara </a:t>
            </a:r>
            <a:r>
              <a:rPr lang="en-US" sz="3600" dirty="0" err="1" smtClean="0"/>
              <a:t>pengumpulan</a:t>
            </a:r>
            <a:r>
              <a:rPr lang="en-US" sz="3600" dirty="0" smtClean="0"/>
              <a:t> data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 smtClean="0"/>
              <a:t>Perhatikan</a:t>
            </a:r>
            <a:r>
              <a:rPr lang="en-US" sz="3200" dirty="0" smtClean="0"/>
              <a:t>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ilmu</a:t>
            </a:r>
            <a:r>
              <a:rPr lang="en-US" sz="3200" dirty="0" smtClean="0"/>
              <a:t> (</a:t>
            </a:r>
            <a:r>
              <a:rPr lang="en-US" sz="3200" dirty="0" err="1" smtClean="0"/>
              <a:t>eksakta</a:t>
            </a:r>
            <a:r>
              <a:rPr lang="en-US" sz="3200" dirty="0" smtClean="0"/>
              <a:t>/</a:t>
            </a:r>
            <a:r>
              <a:rPr lang="en-US" sz="3200" dirty="0" err="1" smtClean="0"/>
              <a:t>sosial</a:t>
            </a:r>
            <a:r>
              <a:rPr lang="en-US" sz="3200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 smtClean="0"/>
              <a:t>Pengukuran</a:t>
            </a:r>
            <a:r>
              <a:rPr lang="en-US" sz="3200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 smtClean="0"/>
              <a:t>Perhitungan</a:t>
            </a:r>
            <a:r>
              <a:rPr lang="en-US" sz="3200" dirty="0" smtClean="0"/>
              <a:t> </a:t>
            </a:r>
          </a:p>
          <a:p>
            <a:pPr lvl="1"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93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 smtClean="0"/>
              <a:t>Pengumpulan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prosedur</a:t>
            </a:r>
            <a:r>
              <a:rPr lang="en-US" sz="3600" dirty="0" smtClean="0"/>
              <a:t> yang </a:t>
            </a:r>
            <a:r>
              <a:rPr lang="en-US" sz="3600" dirty="0" err="1" smtClean="0"/>
              <a:t>sistematik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standar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memperoleh</a:t>
            </a:r>
            <a:r>
              <a:rPr lang="en-US" sz="3600" dirty="0" smtClean="0"/>
              <a:t> data yang </a:t>
            </a:r>
            <a:r>
              <a:rPr lang="en-US" sz="3600" dirty="0" err="1" smtClean="0"/>
              <a:t>diperlukan</a:t>
            </a:r>
            <a:endParaRPr lang="id-ID" sz="3600" dirty="0" smtClean="0"/>
          </a:p>
          <a:p>
            <a:pPr algn="just"/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/>
              <a:t>- </a:t>
            </a:r>
            <a:r>
              <a:rPr lang="en-US" sz="3600" dirty="0" err="1"/>
              <a:t>mengumpulkan</a:t>
            </a:r>
            <a:r>
              <a:rPr lang="en-US" sz="3600" dirty="0"/>
              <a:t> data yang </a:t>
            </a:r>
            <a:r>
              <a:rPr lang="en-US" sz="3600" dirty="0" err="1"/>
              <a:t>cukup</a:t>
            </a:r>
            <a:r>
              <a:rPr lang="en-US" sz="3600" dirty="0"/>
              <a:t>, </a:t>
            </a:r>
            <a:r>
              <a:rPr lang="en-US" sz="3600" dirty="0" err="1"/>
              <a:t>relevan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tepat</a:t>
            </a:r>
            <a:r>
              <a:rPr lang="en-US" sz="3600" dirty="0"/>
              <a:t>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set </a:t>
            </a:r>
            <a:r>
              <a:rPr lang="en-US" sz="3600" dirty="0" err="1"/>
              <a:t>persyaratan</a:t>
            </a:r>
            <a:r>
              <a:rPr lang="en-US" sz="3600" dirty="0"/>
              <a:t> yang </a:t>
            </a:r>
            <a:r>
              <a:rPr lang="en-US" sz="3600" dirty="0" err="1"/>
              <a:t>stabil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diproduksi</a:t>
            </a:r>
            <a:endParaRPr lang="en-US" sz="3600" dirty="0"/>
          </a:p>
          <a:p>
            <a:pPr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4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95"/>
                <a:gridCol w="1386681"/>
                <a:gridCol w="1694833"/>
                <a:gridCol w="36207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Kegiatan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Bidang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Ilmu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Ukur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PENGUKURAN </a:t>
                      </a:r>
                      <a:endParaRPr lang="en-US" dirty="0"/>
                    </a:p>
                  </a:txBody>
                  <a:tcPr marL="92445" marR="92445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EKSAKTA </a:t>
                      </a:r>
                      <a:endParaRPr lang="en-US" dirty="0"/>
                    </a:p>
                  </a:txBody>
                  <a:tcPr marL="92445" marR="92445"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Instrumen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Fisik</a:t>
                      </a:r>
                      <a:r>
                        <a:rPr lang="en-US" dirty="0" smtClean="0"/>
                        <a:t> Baku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KONTINYU (</a:t>
                      </a:r>
                      <a:r>
                        <a:rPr lang="en-US" dirty="0" err="1" smtClean="0"/>
                        <a:t>mis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distribusi</a:t>
                      </a:r>
                      <a:r>
                        <a:rPr lang="en-US" baseline="0" dirty="0" smtClean="0"/>
                        <a:t> normal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Interval  : </a:t>
                      </a:r>
                      <a:r>
                        <a:rPr lang="en-US" baseline="0" dirty="0" err="1" smtClean="0"/>
                        <a:t>temperatur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Rasio</a:t>
                      </a:r>
                      <a:r>
                        <a:rPr lang="en-US" baseline="0" dirty="0" smtClean="0"/>
                        <a:t>      : </a:t>
                      </a:r>
                      <a:r>
                        <a:rPr lang="en-US" baseline="0" dirty="0" err="1" smtClean="0"/>
                        <a:t>panjang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kebisingan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DISKRIT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Ordinal : </a:t>
                      </a:r>
                      <a:r>
                        <a:rPr lang="en-US" dirty="0" err="1" smtClean="0"/>
                        <a:t>mutu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kain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SOSIAL </a:t>
                      </a:r>
                      <a:endParaRPr lang="en-US" dirty="0"/>
                    </a:p>
                  </a:txBody>
                  <a:tcPr marL="92445" marR="92445"/>
                </a:tc>
                <a:tc row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Wawancara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Observasi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Kuesioner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Kombinasi</a:t>
                      </a:r>
                      <a:r>
                        <a:rPr lang="en-US" baseline="0" dirty="0" smtClean="0"/>
                        <a:t> 1,2,3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KONTINYU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Rasio</a:t>
                      </a:r>
                      <a:r>
                        <a:rPr lang="en-US" baseline="0" dirty="0" smtClean="0"/>
                        <a:t> : rata-rata </a:t>
                      </a:r>
                      <a:r>
                        <a:rPr lang="en-US" baseline="0" dirty="0" err="1" smtClean="0"/>
                        <a:t>umur</a:t>
                      </a:r>
                      <a:r>
                        <a:rPr lang="en-US" baseline="0" dirty="0" smtClean="0"/>
                        <a:t>, rata-rata </a:t>
                      </a:r>
                      <a:r>
                        <a:rPr lang="en-US" baseline="0" dirty="0" err="1" smtClean="0"/>
                        <a:t>jumlah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dll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DISKRIT </a:t>
                      </a:r>
                    </a:p>
                    <a:p>
                      <a:r>
                        <a:rPr lang="en-US" dirty="0" smtClean="0"/>
                        <a:t>Nominal : </a:t>
                      </a:r>
                      <a:r>
                        <a:rPr lang="en-US" dirty="0" err="1" smtClean="0"/>
                        <a:t>Gol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darah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jenis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kelamin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Ordinal   : </a:t>
                      </a:r>
                      <a:r>
                        <a:rPr lang="en-US" baseline="0" dirty="0" err="1" smtClean="0"/>
                        <a:t>kelas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ekonomi</a:t>
                      </a:r>
                      <a:endParaRPr lang="en-US" dirty="0"/>
                    </a:p>
                  </a:txBody>
                  <a:tcPr marL="92445" marR="924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PERHITUNGAN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EKSAKTA &amp; SOSIAL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 </a:t>
                      </a:r>
                      <a:endParaRPr lang="en-US" dirty="0"/>
                    </a:p>
                  </a:txBody>
                  <a:tcPr marL="92445" marR="92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DISKRIT</a:t>
                      </a:r>
                    </a:p>
                    <a:p>
                      <a:r>
                        <a:rPr lang="en-US" dirty="0" err="1" smtClean="0"/>
                        <a:t>Rasio</a:t>
                      </a:r>
                      <a:r>
                        <a:rPr lang="en-US" dirty="0" smtClean="0"/>
                        <a:t>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penduduk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usia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sekolah</a:t>
                      </a:r>
                      <a:endParaRPr lang="en-US" dirty="0"/>
                    </a:p>
                  </a:txBody>
                  <a:tcPr marL="92445" marR="92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8996</TotalTime>
  <Words>1662</Words>
  <Application>Microsoft Office PowerPoint</Application>
  <PresentationFormat>On-screen Show (4:3)</PresentationFormat>
  <Paragraphs>375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Wingdings 3</vt:lpstr>
      <vt:lpstr>Office Theme</vt:lpstr>
      <vt:lpstr>INTERAKSI MANUSIA DAN KOMPUTER 10. Data Gathering</vt:lpstr>
      <vt:lpstr>Pokok Bahasan</vt:lpstr>
      <vt:lpstr>01. Pendahuluan</vt:lpstr>
      <vt:lpstr>Data Gathering</vt:lpstr>
      <vt:lpstr>Sumber Data</vt:lpstr>
      <vt:lpstr>Mutu Data Primer</vt:lpstr>
      <vt:lpstr>Mutu Data Sekunder</vt:lpstr>
      <vt:lpstr>Pengumpulan Data</vt:lpstr>
      <vt:lpstr>Cara Pengumpulan Data</vt:lpstr>
      <vt:lpstr>Metode dan instrumen pengumpulan data (suharsimi, 2005)</vt:lpstr>
      <vt:lpstr>Pengumpulan Data</vt:lpstr>
      <vt:lpstr>Questionnaires (Pertanyaan)</vt:lpstr>
      <vt:lpstr>Daftar Pertanyaan (Kuisioner)</vt:lpstr>
      <vt:lpstr>Tipe Pertanyaan</vt:lpstr>
      <vt:lpstr>Isi Pertanyaan</vt:lpstr>
      <vt:lpstr>Petunjuk membuat pertanyaan</vt:lpstr>
      <vt:lpstr>Bentuk Skala Jawaban Kuesioner</vt:lpstr>
      <vt:lpstr>Skala Likert</vt:lpstr>
      <vt:lpstr>Skala Guttman</vt:lpstr>
      <vt:lpstr>Skala Semantik Deferensial</vt:lpstr>
      <vt:lpstr>Skala Rating</vt:lpstr>
      <vt:lpstr>Contoh Kuesioner</vt:lpstr>
      <vt:lpstr>Interviews (Wawancara)</vt:lpstr>
      <vt:lpstr>Syarat Kelancaran Komunikasi dalam Wawancara</vt:lpstr>
      <vt:lpstr>Prosedur Sebelum memulai Wawancara</vt:lpstr>
      <vt:lpstr>Contoh transkrip wawancara</vt:lpstr>
      <vt:lpstr>Kelompok Fokus dan Workshops</vt:lpstr>
      <vt:lpstr>Dokumentasi Studi</vt:lpstr>
      <vt:lpstr>Pengamatan langsung (observasi)</vt:lpstr>
      <vt:lpstr>Pengamatan naturalistic</vt:lpstr>
      <vt:lpstr>Pengamatan langsung (observasi)</vt:lpstr>
      <vt:lpstr>Kelemahan Observasi</vt:lpstr>
      <vt:lpstr>Contoh lembar observasi</vt:lpstr>
      <vt:lpstr>Pedoman</vt:lpstr>
      <vt:lpstr>Tugas Deskripsi</vt:lpstr>
      <vt:lpstr>Skenario</vt:lpstr>
      <vt:lpstr>Gunakan Kasus</vt:lpstr>
      <vt:lpstr>Kelender Program</vt:lpstr>
      <vt:lpstr>Penting Gunakan Kasus</vt:lpstr>
      <vt:lpstr>Analisis Tugas</vt:lpstr>
      <vt:lpstr>Analisis Tugas hirarkis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2757</cp:revision>
  <dcterms:created xsi:type="dcterms:W3CDTF">2016-09-02T03:38:50Z</dcterms:created>
  <dcterms:modified xsi:type="dcterms:W3CDTF">2019-05-09T07:42:12Z</dcterms:modified>
</cp:coreProperties>
</file>