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407" r:id="rId3"/>
    <p:sldId id="427" r:id="rId4"/>
    <p:sldId id="991" r:id="rId5"/>
    <p:sldId id="1097" r:id="rId6"/>
    <p:sldId id="1100" r:id="rId7"/>
    <p:sldId id="1098" r:id="rId8"/>
    <p:sldId id="1101" r:id="rId9"/>
    <p:sldId id="1102" r:id="rId10"/>
    <p:sldId id="1104" r:id="rId11"/>
    <p:sldId id="1103" r:id="rId12"/>
    <p:sldId id="1105" r:id="rId13"/>
    <p:sldId id="1081" r:id="rId14"/>
    <p:sldId id="1082" r:id="rId15"/>
    <p:sldId id="1083" r:id="rId16"/>
    <p:sldId id="1085" r:id="rId17"/>
    <p:sldId id="1086" r:id="rId18"/>
    <p:sldId id="1087" r:id="rId19"/>
    <p:sldId id="1088" r:id="rId20"/>
    <p:sldId id="1089" r:id="rId21"/>
    <p:sldId id="1090" r:id="rId22"/>
    <p:sldId id="1091" r:id="rId23"/>
    <p:sldId id="1092" r:id="rId24"/>
    <p:sldId id="1093" r:id="rId25"/>
    <p:sldId id="1094" r:id="rId26"/>
    <p:sldId id="1096" r:id="rId27"/>
    <p:sldId id="498" r:id="rId28"/>
    <p:sldId id="519" r:id="rId29"/>
    <p:sldId id="520" r:id="rId30"/>
    <p:sldId id="521" r:id="rId31"/>
    <p:sldId id="510" r:id="rId32"/>
    <p:sldId id="562" r:id="rId33"/>
    <p:sldId id="563" r:id="rId34"/>
    <p:sldId id="512" r:id="rId35"/>
    <p:sldId id="507" r:id="rId36"/>
    <p:sldId id="499" r:id="rId37"/>
    <p:sldId id="503" r:id="rId38"/>
    <p:sldId id="504" r:id="rId39"/>
    <p:sldId id="505" r:id="rId40"/>
    <p:sldId id="41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800" b="0" dirty="0" err="1" smtClean="0">
              <a:latin typeface="Agency FB" panose="020B0503020202020204" pitchFamily="34" charset="0"/>
            </a:rPr>
            <a:t>Evaluasi</a:t>
          </a:r>
          <a:r>
            <a:rPr lang="id-ID" sz="2800" b="0" dirty="0" smtClean="0">
              <a:latin typeface="Agency FB" panose="020B0503020202020204" pitchFamily="34" charset="0"/>
            </a:rPr>
            <a:t> IMK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 custLinFactNeighborX="-396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 custLinFactNeighborX="-49806" custLinFactNeighborY="2099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strike="noStrike" dirty="0" smtClean="0">
              <a:latin typeface="Agency FB" panose="020B0503020202020204" pitchFamily="34" charset="0"/>
            </a:rPr>
            <a:t>Data Gathering</a:t>
          </a:r>
          <a:endParaRPr lang="id-ID" sz="2800" b="0" strike="noStrike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solidFill>
          <a:srgbClr val="FFFF00"/>
        </a:solidFill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dirty="0" smtClean="0">
              <a:latin typeface="Agency FB" panose="020B0503020202020204" pitchFamily="34" charset="0"/>
            </a:rPr>
            <a:t>Proses Desain Interaksi</a:t>
          </a:r>
          <a:endParaRPr lang="id-ID" sz="2800" b="1" dirty="0" smtClean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800" b="1" strike="noStrike" dirty="0" smtClean="0">
              <a:latin typeface="Agency FB" panose="020B0503020202020204" pitchFamily="34" charset="0"/>
            </a:rPr>
            <a:t>0</a:t>
          </a:r>
          <a:r>
            <a:rPr lang="id-ID" sz="2800" b="1" strike="noStrike" dirty="0" smtClean="0">
              <a:latin typeface="Agency FB" panose="020B0503020202020204" pitchFamily="34" charset="0"/>
            </a:rPr>
            <a:t>9. </a:t>
          </a:r>
          <a:r>
            <a:rPr lang="id-ID" sz="2800" b="0" i="0" dirty="0" smtClean="0">
              <a:latin typeface="Agency FB" panose="020B0503020202020204" pitchFamily="34" charset="0"/>
            </a:rPr>
            <a:t>Daya Guna (Usability)</a:t>
          </a:r>
          <a:endParaRPr lang="id-ID" sz="2800" b="0" i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en-US" sz="2800" b="0" dirty="0" smtClean="0">
              <a:latin typeface="Agency FB" panose="020B0503020202020204" pitchFamily="34" charset="0"/>
            </a:rPr>
            <a:t>Tingkat </a:t>
          </a:r>
          <a:r>
            <a:rPr lang="en-US" sz="2800" b="0" dirty="0" err="1" smtClean="0">
              <a:latin typeface="Agency FB" panose="020B0503020202020204" pitchFamily="34" charset="0"/>
            </a:rPr>
            <a:t>Kedewasaan</a:t>
          </a:r>
          <a:r>
            <a:rPr lang="en-US" sz="2800" b="0" dirty="0" smtClean="0">
              <a:latin typeface="Agency FB" panose="020B0503020202020204" pitchFamily="34" charset="0"/>
            </a:rPr>
            <a:t> HCI</a:t>
          </a:r>
          <a:r>
            <a:rPr lang="id-ID" sz="2800" b="0" dirty="0" smtClean="0">
              <a:latin typeface="Agency FB" panose="020B0503020202020204" pitchFamily="34" charset="0"/>
            </a:rPr>
            <a:t> 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Faktor Manusia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Ragam Dialog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Tampilan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9498D6D7-D1DE-4880-A122-141F0CC4C4C8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Piranti Interaktif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D27F1C2B-8031-40D9-9358-BFC0F3063FA8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Aspek Ergonimi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AD907E54-1AAF-42A9-B5AD-B0BFC7405B10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BGI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6822E35-C193-43A7-8AA0-3E3F8B75E6AF}">
      <dsp:nvSpPr>
        <dsp:cNvPr id="0" name=""/>
        <dsp:cNvSpPr/>
      </dsp:nvSpPr>
      <dsp:spPr>
        <a:xfrm>
          <a:off x="0" y="4499225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800" b="0" kern="1200" dirty="0" err="1" smtClean="0">
              <a:latin typeface="Agency FB" panose="020B0503020202020204" pitchFamily="34" charset="0"/>
            </a:rPr>
            <a:t>Evaluasi</a:t>
          </a:r>
          <a:r>
            <a:rPr lang="id-ID" sz="2800" b="0" kern="1200" dirty="0" smtClean="0">
              <a:latin typeface="Agency FB" panose="020B0503020202020204" pitchFamily="34" charset="0"/>
            </a:rPr>
            <a:t> IMK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137" y="4528362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5040"/>
          <a:ext cx="4214401" cy="76752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strike="noStrike" kern="1200" dirty="0" smtClean="0">
              <a:latin typeface="Agency FB" panose="020B0503020202020204" pitchFamily="34" charset="0"/>
            </a:rPr>
            <a:t>0</a:t>
          </a:r>
          <a:r>
            <a:rPr lang="id-ID" sz="2800" b="1" strike="noStrike" kern="1200" dirty="0" smtClean="0">
              <a:latin typeface="Agency FB" panose="020B0503020202020204" pitchFamily="34" charset="0"/>
            </a:rPr>
            <a:t>9. </a:t>
          </a:r>
          <a:r>
            <a:rPr lang="id-ID" sz="2800" b="0" i="0" kern="1200" dirty="0" smtClean="0">
              <a:latin typeface="Agency FB" panose="020B0503020202020204" pitchFamily="34" charset="0"/>
            </a:rPr>
            <a:t>Daya Guna (Usability)</a:t>
          </a:r>
          <a:endParaRPr lang="id-ID" sz="2800" b="0" i="0" kern="1200" dirty="0">
            <a:latin typeface="Agency FB" panose="020B0503020202020204" pitchFamily="34" charset="0"/>
          </a:endParaRPr>
        </a:p>
      </dsp:txBody>
      <dsp:txXfrm>
        <a:off x="37467" y="42507"/>
        <a:ext cx="4139467" cy="692586"/>
      </dsp:txXfrm>
    </dsp:sp>
    <dsp:sp modelId="{AADA161B-0E44-4493-B862-AA188302F13F}">
      <dsp:nvSpPr>
        <dsp:cNvPr id="0" name=""/>
        <dsp:cNvSpPr/>
      </dsp:nvSpPr>
      <dsp:spPr>
        <a:xfrm>
          <a:off x="0" y="890640"/>
          <a:ext cx="4214401" cy="76752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800" strike="noStrike" kern="1200" dirty="0" smtClean="0">
              <a:latin typeface="Agency FB" panose="020B0503020202020204" pitchFamily="34" charset="0"/>
            </a:rPr>
            <a:t>Data Gathering</a:t>
          </a:r>
          <a:endParaRPr lang="id-ID" sz="2800" b="0" strike="noStrike" kern="1200" dirty="0">
            <a:latin typeface="Agency FB" panose="020B0503020202020204" pitchFamily="34" charset="0"/>
          </a:endParaRPr>
        </a:p>
      </dsp:txBody>
      <dsp:txXfrm>
        <a:off x="37467" y="928107"/>
        <a:ext cx="4139467" cy="692586"/>
      </dsp:txXfrm>
    </dsp:sp>
    <dsp:sp modelId="{F4223B3F-7A5F-4B4B-BB64-825656D9084A}">
      <dsp:nvSpPr>
        <dsp:cNvPr id="0" name=""/>
        <dsp:cNvSpPr/>
      </dsp:nvSpPr>
      <dsp:spPr>
        <a:xfrm>
          <a:off x="0" y="1776240"/>
          <a:ext cx="4214401" cy="767520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kern="1200" dirty="0" smtClean="0">
              <a:latin typeface="Agency FB" panose="020B0503020202020204" pitchFamily="34" charset="0"/>
            </a:rPr>
            <a:t>Proses Desain Interaksi</a:t>
          </a:r>
          <a:endParaRPr lang="id-ID" sz="2800" b="1" kern="1200" dirty="0" smtClean="0">
            <a:latin typeface="Agency FB" panose="020B0503020202020204" pitchFamily="34" charset="0"/>
          </a:endParaRPr>
        </a:p>
      </dsp:txBody>
      <dsp:txXfrm>
        <a:off x="37467" y="1813707"/>
        <a:ext cx="4139467" cy="692586"/>
      </dsp:txXfrm>
    </dsp:sp>
    <dsp:sp modelId="{D6F8D2BE-5674-433E-876C-693D6B513985}">
      <dsp:nvSpPr>
        <dsp:cNvPr id="0" name=""/>
        <dsp:cNvSpPr/>
      </dsp:nvSpPr>
      <dsp:spPr>
        <a:xfrm>
          <a:off x="0" y="2661840"/>
          <a:ext cx="4214401" cy="76752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en-US" sz="2800" b="0" kern="1200" dirty="0" smtClean="0">
              <a:latin typeface="Agency FB" panose="020B0503020202020204" pitchFamily="34" charset="0"/>
            </a:rPr>
            <a:t>Tingkat </a:t>
          </a:r>
          <a:r>
            <a:rPr lang="en-US" sz="2800" b="0" kern="1200" dirty="0" err="1" smtClean="0">
              <a:latin typeface="Agency FB" panose="020B0503020202020204" pitchFamily="34" charset="0"/>
            </a:rPr>
            <a:t>Kedewasaan</a:t>
          </a:r>
          <a:r>
            <a:rPr lang="en-US" sz="2800" b="0" kern="1200" dirty="0" smtClean="0">
              <a:latin typeface="Agency FB" panose="020B0503020202020204" pitchFamily="34" charset="0"/>
            </a:rPr>
            <a:t> HCI</a:t>
          </a:r>
          <a:r>
            <a:rPr lang="id-ID" sz="2800" b="0" kern="1200" dirty="0" smtClean="0">
              <a:latin typeface="Agency FB" panose="020B0503020202020204" pitchFamily="34" charset="0"/>
            </a:rPr>
            <a:t> 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7467" y="2699307"/>
        <a:ext cx="4139467" cy="692586"/>
      </dsp:txXfrm>
    </dsp:sp>
    <dsp:sp modelId="{BDCDCFE5-C63B-426B-8D16-4C2EF5169E39}">
      <dsp:nvSpPr>
        <dsp:cNvPr id="0" name=""/>
        <dsp:cNvSpPr/>
      </dsp:nvSpPr>
      <dsp:spPr>
        <a:xfrm>
          <a:off x="0" y="3547440"/>
          <a:ext cx="4214401" cy="76752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7467" y="3584907"/>
        <a:ext cx="413946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89A3D-A0FF-4352-BE1E-779B9D8DF2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29B89D-EB4D-4D11-B3FA-833C417F8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97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587085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566182"/>
      </p:ext>
    </p:extLst>
  </p:cSld>
  <p:clrMapOvr>
    <a:masterClrMapping/>
  </p:clrMapOvr>
  <p:transition advClick="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564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fld id="{A5F8539C-5C03-4892-AB99-5AADF1EF5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11</a:t>
            </a:r>
            <a:r>
              <a:rPr lang="id-ID" sz="3600" dirty="0">
                <a:solidFill>
                  <a:srgbClr val="0070C0"/>
                </a:solidFill>
              </a:rPr>
              <a:t>. Proses Desain </a:t>
            </a:r>
            <a:r>
              <a:rPr lang="id-ID" sz="3600" dirty="0" smtClean="0">
                <a:solidFill>
                  <a:srgbClr val="0070C0"/>
                </a:solidFill>
              </a:rPr>
              <a:t>Interaksi</a:t>
            </a:r>
            <a:endParaRPr lang="id-ID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Pendekatan Pengembangan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Soft System Methodology (SSM), berfokus pada </a:t>
            </a:r>
            <a:r>
              <a:rPr lang="id-ID" dirty="0" smtClean="0"/>
              <a:t>perencanaan, </a:t>
            </a:r>
            <a:r>
              <a:rPr lang="sv-SE" dirty="0"/>
              <a:t>pemahaman situasi dimana masalah yang dirasakan dianggap bukan </a:t>
            </a:r>
            <a:r>
              <a:rPr lang="sv-SE" dirty="0" smtClean="0"/>
              <a:t>merupakan </a:t>
            </a:r>
            <a:r>
              <a:rPr lang="sv-SE" dirty="0"/>
              <a:t>esensi/akar masalah </a:t>
            </a:r>
            <a:r>
              <a:rPr lang="sv-SE" dirty="0" smtClean="0"/>
              <a:t>sebenarnya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Open System Task Analysis (OSTA), berfokus pada langkah awal </a:t>
            </a:r>
            <a:r>
              <a:rPr lang="id-ID" dirty="0" smtClean="0"/>
              <a:t>perencanaan.</a:t>
            </a:r>
          </a:p>
          <a:p>
            <a:pPr algn="just"/>
            <a:r>
              <a:rPr lang="id-ID" dirty="0"/>
              <a:t>Multiview, metodologi yang lengkap mulai dari perencanaan sampai dengan </a:t>
            </a:r>
            <a:r>
              <a:rPr lang="id-ID" dirty="0" smtClean="0"/>
              <a:t>implementasi</a:t>
            </a:r>
            <a:r>
              <a:rPr lang="id-ID" dirty="0"/>
              <a:t>. </a:t>
            </a:r>
          </a:p>
          <a:p>
            <a:pPr algn="just"/>
            <a:r>
              <a:rPr lang="id-ID" dirty="0" smtClean="0"/>
              <a:t>Star </a:t>
            </a:r>
            <a:r>
              <a:rPr lang="id-ID" dirty="0"/>
              <a:t>Life Cycle, berfokus pada perancangan</a:t>
            </a:r>
          </a:p>
        </p:txBody>
      </p:sp>
    </p:spTree>
    <p:extLst>
      <p:ext uri="{BB962C8B-B14F-4D97-AF65-F5344CB8AC3E}">
        <p14:creationId xmlns:p14="http://schemas.microsoft.com/office/powerpoint/2010/main" val="36580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dalam Soft System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244914"/>
            <a:ext cx="8319406" cy="4859675"/>
          </a:xfrm>
        </p:spPr>
        <p:txBody>
          <a:bodyPr>
            <a:normAutofit/>
          </a:bodyPr>
          <a:lstStyle/>
          <a:p>
            <a:pPr algn="just"/>
            <a:r>
              <a:rPr lang="id-ID" sz="2400" b="1" dirty="0"/>
              <a:t>CATWOE: Clien</a:t>
            </a:r>
            <a:r>
              <a:rPr lang="id-ID" sz="2400" dirty="0"/>
              <a:t> atau pelanggan,</a:t>
            </a:r>
            <a:r>
              <a:rPr lang="id-ID" sz="2400" b="1" dirty="0"/>
              <a:t> Actors</a:t>
            </a:r>
            <a:r>
              <a:rPr lang="id-ID" sz="2400" dirty="0"/>
              <a:t>, </a:t>
            </a:r>
            <a:r>
              <a:rPr lang="id-ID" sz="2400" b="1" dirty="0" smtClean="0"/>
              <a:t>Transformation</a:t>
            </a:r>
            <a:r>
              <a:rPr lang="id-ID" sz="2400" dirty="0"/>
              <a:t>, </a:t>
            </a:r>
            <a:r>
              <a:rPr lang="id-ID" sz="2400" b="1" dirty="0"/>
              <a:t>Weltanschauung</a:t>
            </a:r>
            <a:r>
              <a:rPr lang="id-ID" sz="2400" dirty="0"/>
              <a:t> (pandangan dunia), </a:t>
            </a:r>
            <a:r>
              <a:rPr lang="id-ID" sz="2400" b="1" dirty="0"/>
              <a:t>Owners</a:t>
            </a:r>
            <a:r>
              <a:rPr lang="id-ID" sz="2400" dirty="0"/>
              <a:t>, dan </a:t>
            </a:r>
            <a:r>
              <a:rPr lang="id-ID" sz="2400" b="1" dirty="0" smtClean="0"/>
              <a:t>Environtment</a:t>
            </a:r>
            <a:r>
              <a:rPr lang="id-ID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23" y="2276373"/>
            <a:ext cx="5538158" cy="44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Konsep UCD (User Centered Design 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Berpusat pada user </a:t>
            </a:r>
          </a:p>
          <a:p>
            <a:pPr algn="just"/>
            <a:r>
              <a:rPr lang="id-ID" sz="3200" dirty="0" smtClean="0"/>
              <a:t>Tujuan/sifat-sifat</a:t>
            </a:r>
            <a:r>
              <a:rPr lang="id-ID" sz="3200" dirty="0"/>
              <a:t>, konteks dan lingkungan produk semua berdasarkan pada </a:t>
            </a:r>
            <a:r>
              <a:rPr lang="id-ID" sz="3200" dirty="0" smtClean="0"/>
              <a:t>pengalaman </a:t>
            </a:r>
            <a:r>
              <a:rPr lang="id-ID" sz="3200" dirty="0"/>
              <a:t>user. </a:t>
            </a:r>
          </a:p>
          <a:p>
            <a:pPr algn="just"/>
            <a:r>
              <a:rPr lang="id-ID" sz="3200" dirty="0" smtClean="0"/>
              <a:t>Selanjutnya </a:t>
            </a:r>
            <a:r>
              <a:rPr lang="id-ID" sz="3200" dirty="0"/>
              <a:t>ditetapkan model pekerjaan pengguna yang akan didukung </a:t>
            </a:r>
            <a:r>
              <a:rPr lang="id-ID" sz="3200" dirty="0" smtClean="0"/>
              <a:t>sistem</a:t>
            </a:r>
            <a:r>
              <a:rPr lang="id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9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Ide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Dalam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Membuat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Desain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3200" dirty="0" smtClean="0"/>
              <a:t>	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ide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imajinasi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	Strategy yang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imajinasi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:</a:t>
            </a:r>
          </a:p>
          <a:p>
            <a:pPr marL="363538" lvl="1" indent="-322263" algn="just">
              <a:buFont typeface="Wingdings" pitchFamily="2" charset="2"/>
              <a:buChar char="q"/>
            </a:pPr>
            <a:r>
              <a:rPr lang="en-US" b="1" dirty="0" err="1" smtClean="0"/>
              <a:t>Seleksi</a:t>
            </a:r>
            <a:r>
              <a:rPr lang="id-ID" b="1" dirty="0" smtClean="0"/>
              <a:t> </a:t>
            </a:r>
          </a:p>
          <a:p>
            <a:pPr marL="498451" lvl="2" indent="0" algn="just">
              <a:buNone/>
            </a:pP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smtClean="0"/>
              <a:t>proses </a:t>
            </a:r>
            <a:r>
              <a:rPr lang="en-US" sz="1800" dirty="0" err="1" smtClean="0"/>
              <a:t>pensortiran</a:t>
            </a:r>
            <a:r>
              <a:rPr lang="en-US" sz="1800" dirty="0" smtClean="0"/>
              <a:t> </a:t>
            </a:r>
            <a:r>
              <a:rPr lang="en-US" sz="1800" dirty="0" err="1" smtClean="0"/>
              <a:t>dimana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menfokuskan</a:t>
            </a:r>
            <a:r>
              <a:rPr lang="en-US" sz="1800" dirty="0" smtClean="0"/>
              <a:t> </a:t>
            </a:r>
            <a:r>
              <a:rPr lang="en-US" sz="1800" dirty="0" err="1" smtClean="0"/>
              <a:t>pandangan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</a:t>
            </a:r>
            <a:r>
              <a:rPr lang="en-US" sz="1800" dirty="0" err="1" smtClean="0"/>
              <a:t>tertentu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diobsevasi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 marL="363538" lvl="1" indent="-322263" algn="just">
              <a:buFont typeface="Wingdings" pitchFamily="2" charset="2"/>
              <a:buChar char="q"/>
            </a:pPr>
            <a:r>
              <a:rPr lang="en-US" b="1" dirty="0" smtClean="0"/>
              <a:t>Alteration</a:t>
            </a:r>
            <a:r>
              <a:rPr lang="en-US" b="1" dirty="0" smtClean="0"/>
              <a:t> (</a:t>
            </a:r>
            <a:r>
              <a:rPr lang="en-US" b="1" dirty="0" err="1" smtClean="0"/>
              <a:t>perubahan</a:t>
            </a:r>
            <a:r>
              <a:rPr lang="en-US" b="1" dirty="0" smtClean="0"/>
              <a:t>)</a:t>
            </a:r>
            <a:endParaRPr lang="id-ID" b="1" dirty="0" smtClean="0"/>
          </a:p>
          <a:p>
            <a:pPr marL="498451" lvl="2" indent="0" algn="just">
              <a:buNone/>
            </a:pP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</a:t>
            </a:r>
            <a:r>
              <a:rPr lang="en-US" sz="1800" dirty="0" err="1" smtClean="0"/>
              <a:t>tercipta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benda</a:t>
            </a:r>
            <a:r>
              <a:rPr lang="en-US" sz="1800" dirty="0" smtClean="0"/>
              <a:t> yang </a:t>
            </a:r>
            <a:r>
              <a:rPr lang="en-US" sz="1800" dirty="0" err="1" smtClean="0"/>
              <a:t>baru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 marL="363538" lvl="1" indent="-322263" algn="just">
              <a:buFont typeface="Wingdings" pitchFamily="2" charset="2"/>
              <a:buChar char="q"/>
            </a:pPr>
            <a:r>
              <a:rPr lang="en-US" b="1" dirty="0" err="1" smtClean="0"/>
              <a:t>Abstraksi</a:t>
            </a:r>
            <a:endParaRPr lang="id-ID" b="1" dirty="0" smtClean="0"/>
          </a:p>
          <a:p>
            <a:pPr marL="498451" lvl="2" indent="0" algn="just">
              <a:buNone/>
            </a:pP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pensederhanaan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</a:t>
            </a:r>
            <a:r>
              <a:rPr lang="en-US" sz="1800" dirty="0" err="1" smtClean="0"/>
              <a:t>tercipta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yang </a:t>
            </a:r>
            <a:r>
              <a:rPr lang="en-US" sz="1800" dirty="0" err="1" smtClean="0"/>
              <a:t>baru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 marL="363538" lvl="1" indent="-322263" algn="just">
              <a:buFont typeface="Wingdings" pitchFamily="2" charset="2"/>
              <a:buChar char="q"/>
            </a:pPr>
            <a:r>
              <a:rPr lang="en-US" b="1" dirty="0" err="1" smtClean="0"/>
              <a:t>Spontanitas</a:t>
            </a:r>
            <a:endParaRPr lang="id-ID" b="1" dirty="0" smtClean="0"/>
          </a:p>
          <a:p>
            <a:pPr marL="498451" lvl="2" indent="0" algn="just">
              <a:buNone/>
            </a:pP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pencatatan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ide yang </a:t>
            </a:r>
            <a:r>
              <a:rPr lang="en-US" sz="1800" dirty="0" err="1" smtClean="0"/>
              <a:t>terlintas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visual,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disebut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brainstorming.</a:t>
            </a:r>
          </a:p>
        </p:txBody>
      </p:sp>
    </p:spTree>
    <p:extLst>
      <p:ext uri="{BB962C8B-B14F-4D97-AF65-F5344CB8AC3E}">
        <p14:creationId xmlns:p14="http://schemas.microsoft.com/office/powerpoint/2010/main" val="7693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Membuat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Desain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Tantangan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rintangan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. </a:t>
            </a:r>
            <a:endParaRPr lang="id-ID" dirty="0" smtClean="0"/>
          </a:p>
          <a:p>
            <a:pPr algn="just"/>
            <a:r>
              <a:rPr lang="en-US" dirty="0" err="1" smtClean="0"/>
              <a:t>Tantangan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(</a:t>
            </a:r>
            <a:r>
              <a:rPr lang="en-US" dirty="0" err="1" smtClean="0"/>
              <a:t>rancangan</a:t>
            </a:r>
            <a:r>
              <a:rPr lang="en-US" dirty="0" smtClean="0"/>
              <a:t>).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Serta </a:t>
            </a:r>
            <a:r>
              <a:rPr lang="en-US" dirty="0" err="1" smtClean="0"/>
              <a:t>disiplin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(</a:t>
            </a:r>
            <a:r>
              <a:rPr lang="en-US" dirty="0" err="1" smtClean="0"/>
              <a:t>desain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 descr="C:\Users\AbeL\Desktop\graphic-de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8711" y="4585974"/>
            <a:ext cx="3005289" cy="2202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84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tx1"/>
                </a:solidFill>
              </a:rPr>
              <a:t>Contoh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Desain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Advertising (</a:t>
            </a:r>
            <a:r>
              <a:rPr lang="en-US" sz="2000" b="1" dirty="0" err="1" smtClean="0"/>
              <a:t>Periklanan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Business (</a:t>
            </a:r>
            <a:r>
              <a:rPr lang="en-US" sz="2000" b="1" dirty="0" err="1" smtClean="0"/>
              <a:t>Bisnis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Political (</a:t>
            </a:r>
            <a:r>
              <a:rPr lang="en-US" sz="2000" b="1" dirty="0" err="1" smtClean="0"/>
              <a:t>Politik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Education (</a:t>
            </a:r>
            <a:r>
              <a:rPr lang="en-US" sz="2000" b="1" dirty="0" err="1" smtClean="0"/>
              <a:t>Pendidikan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Film and animation (Film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animasi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Seminar (</a:t>
            </a:r>
            <a:r>
              <a:rPr lang="en-US" sz="2000" b="1" dirty="0" err="1" smtClean="0"/>
              <a:t>Acara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pic>
        <p:nvPicPr>
          <p:cNvPr id="1027" name="Picture 3" descr="C:\Users\AbeL\Desktop\graphic-de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212976"/>
            <a:ext cx="5328591" cy="3645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67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C:\Users\AbeL\Desktop\how-to-bohemian-sofa-Screenshot0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88" y="122336"/>
            <a:ext cx="8619565" cy="3734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 descr="C:\Users\AbeL\Desktop\how-to-bohemian-sofa-Render01-pre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3880624"/>
            <a:ext cx="8425703" cy="2894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8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C:\Users\AbeL\Desktop\max_2k12_wind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789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C:\Users\AbeL\Desktop\Character_ro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45024"/>
            <a:ext cx="9144000" cy="3212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79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tx1"/>
                </a:solidFill>
              </a:rPr>
              <a:t>Desain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Grafik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 err="1" smtClean="0"/>
              <a:t>Grafik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 </a:t>
            </a: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kompleks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kata-kata, </a:t>
            </a:r>
            <a:r>
              <a:rPr lang="en-US" sz="2400" dirty="0" err="1" smtClean="0"/>
              <a:t>gambar</a:t>
            </a:r>
            <a:r>
              <a:rPr lang="en-US" sz="2400" dirty="0" smtClean="0"/>
              <a:t>, </a:t>
            </a:r>
            <a:r>
              <a:rPr lang="en-US" sz="2400" dirty="0" err="1" smtClean="0"/>
              <a:t>angka</a:t>
            </a:r>
            <a:r>
              <a:rPr lang="en-US" sz="2400" dirty="0" smtClean="0"/>
              <a:t>, </a:t>
            </a:r>
            <a:r>
              <a:rPr lang="en-US" sz="2400" dirty="0" err="1" smtClean="0"/>
              <a:t>grafik</a:t>
            </a:r>
            <a:r>
              <a:rPr lang="en-US" sz="2400" dirty="0" smtClean="0"/>
              <a:t>, </a:t>
            </a:r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ilustrasi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pemikiran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yang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menggabungkan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/ </a:t>
            </a:r>
            <a:r>
              <a:rPr lang="en-US" sz="2400" dirty="0" err="1" smtClean="0"/>
              <a:t>menginformasikan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seefektif</a:t>
            </a:r>
            <a:r>
              <a:rPr lang="en-US" sz="2400" dirty="0" smtClean="0"/>
              <a:t>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seni</a:t>
            </a:r>
            <a:r>
              <a:rPr lang="en-US" sz="2400" dirty="0" smtClean="0"/>
              <a:t> </a:t>
            </a:r>
            <a:r>
              <a:rPr lang="en-US" sz="2400" dirty="0" err="1" smtClean="0"/>
              <a:t>desain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 err="1" smtClean="0"/>
              <a:t>Filosofi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Desain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filosofi</a:t>
            </a:r>
            <a:r>
              <a:rPr lang="en-US" sz="2400" dirty="0" smtClean="0"/>
              <a:t> </a:t>
            </a:r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panduan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 </a:t>
            </a:r>
            <a:r>
              <a:rPr lang="en-US" sz="2400" dirty="0" err="1" smtClean="0"/>
              <a:t>ergonomi</a:t>
            </a:r>
            <a:r>
              <a:rPr lang="en-US" sz="2400" dirty="0" smtClean="0"/>
              <a:t>, </a:t>
            </a:r>
            <a:r>
              <a:rPr lang="en-US" sz="2400" dirty="0" err="1" smtClean="0"/>
              <a:t>biaya</a:t>
            </a:r>
            <a:r>
              <a:rPr lang="en-US" sz="2400" dirty="0" smtClean="0"/>
              <a:t>,,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ekonomi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re-</a:t>
            </a:r>
            <a:r>
              <a:rPr lang="en-US" sz="2400" dirty="0" err="1" smtClean="0"/>
              <a:t>desain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17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Desain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Grafik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algn="just">
              <a:spcBef>
                <a:spcPts val="600"/>
              </a:spcBef>
              <a:buSzPct val="70000"/>
              <a:buNone/>
            </a:pPr>
            <a:r>
              <a:rPr lang="en-US" sz="2000" b="1" dirty="0" err="1" smtClean="0"/>
              <a:t>Prinsip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Desain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Grafis</a:t>
            </a:r>
            <a:r>
              <a:rPr lang="en-US" sz="2000" b="1" dirty="0" smtClean="0"/>
              <a:t> - Metaphor (</a:t>
            </a:r>
            <a:r>
              <a:rPr lang="en-US" sz="2000" b="1" dirty="0" err="1" smtClean="0"/>
              <a:t>Metafora</a:t>
            </a:r>
            <a:r>
              <a:rPr lang="en-US" sz="2000" b="1" dirty="0" smtClean="0"/>
              <a:t>)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en-US" sz="2000" b="1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elemen-elemen</a:t>
            </a:r>
            <a:r>
              <a:rPr lang="en-US" sz="2000" dirty="0" smtClean="0"/>
              <a:t> (</a:t>
            </a:r>
            <a:r>
              <a:rPr lang="en-US" sz="2000" dirty="0" err="1" smtClean="0"/>
              <a:t>titik</a:t>
            </a:r>
            <a:r>
              <a:rPr lang="en-US" sz="2000" dirty="0" smtClean="0"/>
              <a:t>, </a:t>
            </a:r>
            <a:r>
              <a:rPr lang="en-US" sz="2000" dirty="0" err="1" smtClean="0"/>
              <a:t>garis</a:t>
            </a:r>
            <a:r>
              <a:rPr lang="en-US" sz="2000" dirty="0" smtClean="0"/>
              <a:t>, 	</a:t>
            </a:r>
            <a:r>
              <a:rPr lang="en-US" sz="2000" dirty="0" err="1" smtClean="0"/>
              <a:t>warna</a:t>
            </a:r>
            <a:r>
              <a:rPr lang="en-US" sz="2000" dirty="0" smtClean="0"/>
              <a:t>,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tekstur</a:t>
            </a:r>
            <a:r>
              <a:rPr lang="en-US" sz="2000" dirty="0" smtClean="0"/>
              <a:t>) yang </a:t>
            </a:r>
            <a:r>
              <a:rPr lang="en-US" sz="2000" dirty="0" err="1" smtClean="0"/>
              <a:t>relefan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dikenali</a:t>
            </a:r>
            <a:r>
              <a:rPr lang="en-US" sz="2000" dirty="0" smtClean="0"/>
              <a:t>.</a:t>
            </a:r>
          </a:p>
          <a:p>
            <a:pPr lvl="0" algn="just">
              <a:buFont typeface="Wingdings" pitchFamily="2" charset="2"/>
              <a:buChar char="q"/>
            </a:pP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smtClean="0"/>
              <a:t>desktop yang </a:t>
            </a:r>
            <a:r>
              <a:rPr lang="en-US" sz="2000" dirty="0" err="1" smtClean="0"/>
              <a:t>berhubungan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perancangan</a:t>
            </a:r>
            <a:r>
              <a:rPr lang="en-US" sz="2000" dirty="0" smtClean="0"/>
              <a:t> </a:t>
            </a:r>
            <a:r>
              <a:rPr lang="en-US" sz="2000" dirty="0" smtClean="0"/>
              <a:t>interface </a:t>
            </a:r>
            <a:r>
              <a:rPr lang="en-US" sz="2000" dirty="0" smtClean="0"/>
              <a:t>(Adobe Photoshop, Corel Draw, Macromedia flash </a:t>
            </a:r>
            <a:r>
              <a:rPr lang="en-US" sz="2000" dirty="0" err="1" smtClean="0"/>
              <a:t>dll</a:t>
            </a:r>
            <a:r>
              <a:rPr lang="en-US" sz="2000" dirty="0" smtClean="0"/>
              <a:t>).</a:t>
            </a:r>
          </a:p>
          <a:p>
            <a:pPr lvl="0" algn="just">
              <a:buFont typeface="Wingdings" pitchFamily="2" charset="2"/>
              <a:buChar char="q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membangun</a:t>
            </a:r>
            <a:r>
              <a:rPr lang="en-US" sz="2000" dirty="0" smtClean="0"/>
              <a:t> interface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penjualan</a:t>
            </a:r>
            <a:r>
              <a:rPr lang="en-US" sz="2000" dirty="0" smtClean="0"/>
              <a:t> di </a:t>
            </a:r>
            <a:r>
              <a:rPr lang="en-US" sz="2000" dirty="0" smtClean="0"/>
              <a:t>supermarket</a:t>
            </a:r>
            <a:r>
              <a:rPr lang="en-US" sz="2000" dirty="0" smtClean="0"/>
              <a:t>, </a:t>
            </a:r>
            <a:r>
              <a:rPr lang="en-US" sz="2000" dirty="0" err="1" smtClean="0"/>
              <a:t>bisa</a:t>
            </a:r>
            <a:r>
              <a:rPr lang="en-US" sz="2000" dirty="0" smtClean="0"/>
              <a:t>  </a:t>
            </a:r>
            <a:r>
              <a:rPr lang="en-US" sz="2000" dirty="0" err="1" smtClean="0"/>
              <a:t>meniru</a:t>
            </a:r>
            <a:r>
              <a:rPr lang="en-US" sz="2000" dirty="0" smtClean="0"/>
              <a:t>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orang </a:t>
            </a:r>
            <a:r>
              <a:rPr lang="en-US" sz="2000" dirty="0" err="1" smtClean="0"/>
              <a:t>berjalan</a:t>
            </a:r>
            <a:r>
              <a:rPr lang="id-ID" sz="2000" dirty="0" smtClean="0"/>
              <a:t> </a:t>
            </a:r>
            <a:r>
              <a:rPr lang="en-US" sz="2000" dirty="0" err="1" smtClean="0"/>
              <a:t>mengelilingi</a:t>
            </a:r>
            <a:r>
              <a:rPr lang="en-US" sz="2000" dirty="0" smtClean="0"/>
              <a:t> </a:t>
            </a:r>
            <a:r>
              <a:rPr lang="en-US" sz="2000" dirty="0" err="1" smtClean="0"/>
              <a:t>toko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membawa</a:t>
            </a:r>
            <a:r>
              <a:rPr lang="en-US" sz="2000" dirty="0" smtClean="0"/>
              <a:t> </a:t>
            </a:r>
            <a:r>
              <a:rPr lang="en-US" sz="2000" dirty="0" err="1" smtClean="0"/>
              <a:t>kereta</a:t>
            </a:r>
            <a:r>
              <a:rPr lang="en-US" sz="2000" dirty="0" smtClean="0"/>
              <a:t> </a:t>
            </a:r>
            <a:r>
              <a:rPr lang="en-US" sz="2000" dirty="0" err="1" smtClean="0"/>
              <a:t>dorong</a:t>
            </a:r>
            <a:r>
              <a:rPr lang="en-US" sz="2000" dirty="0" smtClean="0"/>
              <a:t>.  </a:t>
            </a:r>
          </a:p>
          <a:p>
            <a:pPr lvl="1" algn="just">
              <a:buNone/>
            </a:pPr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3742" y="4524227"/>
            <a:ext cx="3992524" cy="221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790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668780"/>
              </p:ext>
            </p:extLst>
          </p:nvPr>
        </p:nvGraphicFramePr>
        <p:xfrm>
          <a:off x="167099" y="162742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027876"/>
              </p:ext>
            </p:extLst>
          </p:nvPr>
        </p:nvGraphicFramePr>
        <p:xfrm>
          <a:off x="4762500" y="1627422"/>
          <a:ext cx="4214401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Desain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Grafik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err="1" smtClean="0"/>
              <a:t>Prinsip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Desain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Grafis</a:t>
            </a:r>
            <a:endParaRPr lang="en-US" sz="20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Clarity (</a:t>
            </a:r>
            <a:r>
              <a:rPr lang="en-US" sz="2000" b="1" dirty="0" err="1" smtClean="0"/>
              <a:t>Kejelasan</a:t>
            </a:r>
            <a:r>
              <a:rPr lang="en-US" sz="2000" b="1" dirty="0" smtClean="0"/>
              <a:t>)</a:t>
            </a:r>
          </a:p>
          <a:p>
            <a:pPr lvl="1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alasan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kuat</a:t>
            </a:r>
            <a:r>
              <a:rPr lang="en-US" sz="2000" dirty="0" smtClean="0"/>
              <a:t>/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akal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jelas</a:t>
            </a:r>
            <a:r>
              <a:rPr lang="en-US" sz="2000" dirty="0" smtClean="0"/>
              <a:t> </a:t>
            </a:r>
            <a:r>
              <a:rPr lang="en-US" sz="2000" dirty="0" err="1" smtClean="0"/>
              <a:t>mengapa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interface yang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buat</a:t>
            </a:r>
            <a:r>
              <a:rPr lang="en-US" sz="2000" dirty="0" smtClean="0"/>
              <a:t>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Consistency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Ketetapan</a:t>
            </a:r>
            <a:r>
              <a:rPr lang="en-US" sz="2000" b="1" dirty="0" smtClean="0"/>
              <a:t>)</a:t>
            </a:r>
          </a:p>
          <a:p>
            <a:pPr lvl="1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Konsistensi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, </a:t>
            </a:r>
            <a:r>
              <a:rPr lang="en-US" sz="2000" dirty="0" err="1" smtClean="0"/>
              <a:t>pewarnaan</a:t>
            </a:r>
            <a:r>
              <a:rPr lang="en-US" sz="2000" dirty="0" smtClean="0"/>
              <a:t>, </a:t>
            </a:r>
            <a:r>
              <a:rPr lang="en-US" sz="2000" dirty="0" err="1" smtClean="0"/>
              <a:t>gambar</a:t>
            </a:r>
            <a:r>
              <a:rPr lang="en-US" sz="2000" dirty="0" smtClean="0"/>
              <a:t>, </a:t>
            </a:r>
            <a:r>
              <a:rPr lang="en-US" sz="2000" dirty="0" err="1" smtClean="0"/>
              <a:t>ikon</a:t>
            </a:r>
            <a:r>
              <a:rPr lang="en-US" sz="2000" dirty="0" smtClean="0"/>
              <a:t>, typography (model form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website), </a:t>
            </a:r>
            <a:r>
              <a:rPr lang="en-US" sz="2000" dirty="0" err="1" smtClean="0"/>
              <a:t>teks</a:t>
            </a:r>
            <a:r>
              <a:rPr lang="en-US" sz="2000" dirty="0" smtClean="0"/>
              <a:t>, </a:t>
            </a:r>
            <a:r>
              <a:rPr lang="en-US" sz="2000" dirty="0" err="1" smtClean="0"/>
              <a:t>dll</a:t>
            </a:r>
            <a:r>
              <a:rPr lang="en-US" sz="2000" dirty="0" smtClean="0"/>
              <a:t>. </a:t>
            </a:r>
          </a:p>
          <a:p>
            <a:pPr lvl="1" algn="just">
              <a:buNone/>
            </a:pPr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896" y="4189003"/>
            <a:ext cx="6302542" cy="244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76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Desain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Grafik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Alignment (</a:t>
            </a:r>
            <a:r>
              <a:rPr lang="en-US" sz="2000" b="1" dirty="0" err="1" smtClean="0"/>
              <a:t>Perataan</a:t>
            </a:r>
            <a:r>
              <a:rPr lang="en-US" sz="2000" b="1" dirty="0" smtClean="0"/>
              <a:t>)</a:t>
            </a:r>
          </a:p>
          <a:p>
            <a:pPr lvl="1" algn="just">
              <a:buNone/>
            </a:pPr>
            <a:r>
              <a:rPr lang="en-US" sz="2000" b="1" dirty="0" smtClean="0"/>
              <a:t>	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perataan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rata </a:t>
            </a:r>
            <a:r>
              <a:rPr lang="en-US" sz="2000" dirty="0" err="1" smtClean="0"/>
              <a:t>kiri</a:t>
            </a:r>
            <a:r>
              <a:rPr lang="en-US" sz="2000" dirty="0" smtClean="0"/>
              <a:t>, </a:t>
            </a:r>
            <a:r>
              <a:rPr lang="en-US" sz="2000" dirty="0" err="1" smtClean="0"/>
              <a:t>kanan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tengah</a:t>
            </a:r>
            <a:r>
              <a:rPr lang="en-US" sz="2000" dirty="0" smtClean="0"/>
              <a:t>.</a:t>
            </a:r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Contrast (</a:t>
            </a:r>
            <a:r>
              <a:rPr lang="en-US" sz="2000" b="1" dirty="0" err="1" smtClean="0"/>
              <a:t>Keserasian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Tampilan</a:t>
            </a:r>
            <a:r>
              <a:rPr lang="en-US" sz="2000" b="1" dirty="0" smtClean="0"/>
              <a:t>)</a:t>
            </a:r>
          </a:p>
          <a:p>
            <a:pPr lvl="1" algn="just">
              <a:buNone/>
            </a:pPr>
            <a:r>
              <a:rPr lang="en-US" sz="2000" b="1" dirty="0" smtClean="0"/>
              <a:t>	</a:t>
            </a:r>
            <a:r>
              <a:rPr lang="en-US" sz="2000" dirty="0" err="1" smtClean="0"/>
              <a:t>Keserasian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pengunjung</a:t>
            </a:r>
            <a:r>
              <a:rPr lang="en-US" sz="2000" dirty="0" smtClean="0"/>
              <a:t> web </a:t>
            </a:r>
            <a:r>
              <a:rPr lang="en-US" sz="2000" dirty="0" err="1" smtClean="0"/>
              <a:t>tertarik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web </a:t>
            </a:r>
            <a:r>
              <a:rPr lang="en-US" sz="2000" dirty="0" err="1" smtClean="0"/>
              <a:t>tsb</a:t>
            </a:r>
            <a:r>
              <a:rPr lang="en-US" sz="2000" dirty="0" smtClean="0"/>
              <a:t>. </a:t>
            </a:r>
          </a:p>
          <a:p>
            <a:pPr lvl="1" algn="just">
              <a:buNone/>
            </a:pP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7135" y="2515888"/>
            <a:ext cx="5473371" cy="136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661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Desain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Grafik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Proximity</a:t>
            </a:r>
            <a:endParaRPr lang="en-US" sz="2000" b="1" dirty="0" smtClean="0"/>
          </a:p>
          <a:p>
            <a:pPr lvl="1" algn="just">
              <a:buNone/>
            </a:pPr>
            <a:r>
              <a:rPr lang="en-US" sz="2000" dirty="0" smtClean="0"/>
              <a:t>	Item-item yang </a:t>
            </a: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bersama</a:t>
            </a:r>
            <a:r>
              <a:rPr lang="en-US" sz="2000" dirty="0" smtClean="0"/>
              <a:t> </a:t>
            </a:r>
            <a:r>
              <a:rPr lang="en-US" sz="2000" dirty="0" err="1" smtClean="0"/>
              <a:t>pasti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jarak</a:t>
            </a:r>
            <a:r>
              <a:rPr lang="en-US" sz="2000" dirty="0" smtClean="0"/>
              <a:t> yang </a:t>
            </a:r>
            <a:r>
              <a:rPr lang="en-US" sz="2000" dirty="0" err="1" smtClean="0"/>
              <a:t>jauh</a:t>
            </a:r>
            <a:r>
              <a:rPr lang="en-US" sz="2000" dirty="0" smtClean="0"/>
              <a:t> </a:t>
            </a:r>
            <a:r>
              <a:rPr lang="en-US" sz="2000" dirty="0" err="1" smtClean="0"/>
              <a:t>mengimplikasikan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item-item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lvl="1" algn="just">
              <a:buNone/>
            </a:pPr>
            <a:endParaRPr lang="en-US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682" y="2928429"/>
            <a:ext cx="7890043" cy="35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Desain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Grafik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err="1" smtClean="0"/>
              <a:t>Pembuatan</a:t>
            </a:r>
            <a:r>
              <a:rPr lang="en-US" sz="2400" b="1" dirty="0" smtClean="0"/>
              <a:t> User Interface</a:t>
            </a:r>
          </a:p>
          <a:p>
            <a:pPr algn="just">
              <a:buNone/>
            </a:pPr>
            <a:r>
              <a:rPr lang="en-US" sz="2400" b="1" dirty="0" smtClean="0"/>
              <a:t>	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mekanisme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(user)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 err="1" smtClean="0"/>
              <a:t>Tipografi</a:t>
            </a:r>
            <a:r>
              <a:rPr lang="en-US" sz="2400" dirty="0" smtClean="0"/>
              <a:t> </a:t>
            </a:r>
            <a:r>
              <a:rPr lang="en-US" sz="2400" b="1" dirty="0" smtClean="0"/>
              <a:t>(Typography)</a:t>
            </a:r>
          </a:p>
          <a:p>
            <a:pPr algn="just">
              <a:buNone/>
            </a:pPr>
            <a:r>
              <a:rPr lang="en-US" sz="2400" b="1" dirty="0" smtClean="0"/>
              <a:t>	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menata</a:t>
            </a:r>
            <a:r>
              <a:rPr lang="en-US" sz="2400" dirty="0" smtClean="0"/>
              <a:t> </a:t>
            </a:r>
            <a:r>
              <a:rPr lang="en-US" sz="2400" dirty="0" err="1" smtClean="0"/>
              <a:t>huruf</a:t>
            </a:r>
            <a:r>
              <a:rPr lang="en-US" sz="2400" dirty="0" smtClean="0"/>
              <a:t> 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pengaturan</a:t>
            </a:r>
            <a:r>
              <a:rPr lang="en-US" sz="2400" dirty="0" smtClean="0"/>
              <a:t> </a:t>
            </a:r>
            <a:r>
              <a:rPr lang="en-US" sz="2400" dirty="0" err="1" smtClean="0"/>
              <a:t>penyebarannya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ruang-ruang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,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gabungan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cetak</a:t>
            </a:r>
            <a:r>
              <a:rPr lang="en-US" sz="2400" dirty="0" smtClean="0"/>
              <a:t>,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, </a:t>
            </a:r>
            <a:r>
              <a:rPr lang="en-US" sz="2400" dirty="0" err="1" smtClean="0"/>
              <a:t>ketebalan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, </a:t>
            </a:r>
            <a:r>
              <a:rPr lang="en-US" sz="2400" dirty="0" err="1" smtClean="0"/>
              <a:t>spasi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,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pandu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.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menolong</a:t>
            </a:r>
            <a:r>
              <a:rPr lang="en-US" sz="2400" dirty="0" smtClean="0"/>
              <a:t> </a:t>
            </a:r>
            <a:r>
              <a:rPr lang="en-US" sz="2400" dirty="0" err="1" smtClean="0"/>
              <a:t>pembaca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kenyamanan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</a:t>
            </a:r>
            <a:r>
              <a:rPr lang="en-US" sz="2400" dirty="0" err="1" smtClean="0"/>
              <a:t>semaksimal</a:t>
            </a:r>
            <a:r>
              <a:rPr lang="en-US" sz="2400" dirty="0" smtClean="0"/>
              <a:t>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94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Desain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Grafik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Fonts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lengkap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/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desain</a:t>
            </a:r>
            <a:r>
              <a:rPr lang="en-US" sz="2000" dirty="0" smtClean="0"/>
              <a:t>,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(size),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gaya</a:t>
            </a:r>
            <a:r>
              <a:rPr lang="en-US" sz="2000" dirty="0" smtClean="0"/>
              <a:t> (style).</a:t>
            </a:r>
          </a:p>
          <a:p>
            <a:pPr algn="just"/>
            <a:endParaRPr lang="en-US" sz="2000" dirty="0" smtClean="0"/>
          </a:p>
        </p:txBody>
      </p:sp>
      <p:pic>
        <p:nvPicPr>
          <p:cNvPr id="1027" name="Picture 3" descr="C:\Users\AbeL\Desktop\contoh fon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20" y="2786571"/>
            <a:ext cx="6925520" cy="3732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7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125075"/>
            <a:ext cx="8319407" cy="1325563"/>
          </a:xfrm>
        </p:spPr>
        <p:txBody>
          <a:bodyPr/>
          <a:lstStyle/>
          <a:p>
            <a:pPr lvl="0"/>
            <a:r>
              <a:rPr lang="en-US" cap="small" dirty="0" err="1" smtClean="0"/>
              <a:t>Desain</a:t>
            </a:r>
            <a:r>
              <a:rPr lang="en-US" cap="small" dirty="0" smtClean="0"/>
              <a:t> </a:t>
            </a:r>
            <a:r>
              <a:rPr lang="en-US" cap="small" dirty="0" err="1" smtClean="0"/>
              <a:t>Grafik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err="1" smtClean="0"/>
              <a:t>Desain</a:t>
            </a:r>
            <a:r>
              <a:rPr lang="en-US" sz="2000" b="1" dirty="0" smtClean="0"/>
              <a:t> Icon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Adalah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merancang</a:t>
            </a:r>
            <a:r>
              <a:rPr lang="en-US" sz="2000" dirty="0" smtClean="0"/>
              <a:t> </a:t>
            </a:r>
            <a:r>
              <a:rPr lang="en-US" sz="2000" dirty="0" err="1" smtClean="0"/>
              <a:t>grafik</a:t>
            </a:r>
            <a:r>
              <a:rPr lang="en-US" sz="2000" dirty="0" smtClean="0"/>
              <a:t> </a:t>
            </a:r>
            <a:r>
              <a:rPr lang="en-US" sz="2000" dirty="0" err="1" smtClean="0"/>
              <a:t>simbol</a:t>
            </a:r>
            <a:r>
              <a:rPr lang="en-US" sz="2000" dirty="0" smtClean="0"/>
              <a:t> yang </a:t>
            </a:r>
            <a:r>
              <a:rPr lang="en-US" sz="2000" dirty="0" err="1" smtClean="0"/>
              <a:t>mewakili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  </a:t>
            </a:r>
            <a:r>
              <a:rPr lang="en-US" sz="2000" dirty="0" err="1" smtClean="0"/>
              <a:t>fantasi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motif </a:t>
            </a:r>
            <a:r>
              <a:rPr lang="en-US" sz="2000" dirty="0" err="1" smtClean="0"/>
              <a:t>abstrak</a:t>
            </a:r>
            <a:r>
              <a:rPr lang="en-US" sz="2000" dirty="0" smtClean="0"/>
              <a:t> yang </a:t>
            </a:r>
            <a:r>
              <a:rPr lang="en-US" sz="2000" dirty="0" err="1" smtClean="0"/>
              <a:t>nyata</a:t>
            </a:r>
            <a:r>
              <a:rPr lang="en-US" sz="2000" dirty="0" smtClean="0"/>
              <a:t>, </a:t>
            </a:r>
            <a:r>
              <a:rPr lang="en-US" sz="2000" dirty="0" err="1" smtClean="0"/>
              <a:t>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tindakan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algn="just">
              <a:buNone/>
            </a:pPr>
            <a:endParaRPr lang="id-ID" sz="2000" dirty="0"/>
          </a:p>
          <a:p>
            <a:pPr algn="just">
              <a:buNone/>
            </a:pPr>
            <a:endParaRPr lang="id-ID" sz="2000" dirty="0" smtClean="0"/>
          </a:p>
          <a:p>
            <a:pPr algn="just">
              <a:buNone/>
            </a:pPr>
            <a:endParaRPr lang="id-ID" sz="2000" dirty="0"/>
          </a:p>
          <a:p>
            <a:pPr algn="just">
              <a:buNone/>
            </a:pPr>
            <a:endParaRPr lang="id-ID" sz="2000" dirty="0" smtClean="0"/>
          </a:p>
          <a:p>
            <a:pPr algn="just">
              <a:buNone/>
            </a:pPr>
            <a:endParaRPr lang="id-ID" sz="2000" dirty="0"/>
          </a:p>
          <a:p>
            <a:pPr algn="just"/>
            <a:r>
              <a:rPr lang="en-US" sz="2000" b="1" dirty="0" err="1" smtClean="0"/>
              <a:t>Teknik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Koding</a:t>
            </a:r>
            <a:endParaRPr lang="id-ID" sz="2000" b="1" dirty="0" smtClean="0"/>
          </a:p>
          <a:p>
            <a:pPr marL="457177" lvl="1" indent="0" algn="just">
              <a:buNone/>
            </a:pP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/>
              <a:t>sepintas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perhatian</a:t>
            </a:r>
            <a:r>
              <a:rPr lang="en-US" sz="1600" dirty="0"/>
              <a:t> </a:t>
            </a:r>
            <a:r>
              <a:rPr lang="en-US" sz="1600" dirty="0" err="1"/>
              <a:t>tapi</a:t>
            </a:r>
            <a:r>
              <a:rPr lang="en-US" sz="1600" dirty="0"/>
              <a:t> </a:t>
            </a:r>
            <a:r>
              <a:rPr lang="en-US" sz="1600" dirty="0" err="1"/>
              <a:t>jarang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 err="1"/>
              <a:t>Mengabaikan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video,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solid </a:t>
            </a:r>
            <a:r>
              <a:rPr lang="en-US" sz="1600" dirty="0" err="1"/>
              <a:t>tapi</a:t>
            </a:r>
            <a:r>
              <a:rPr lang="en-US" sz="1600" dirty="0"/>
              <a:t> </a:t>
            </a:r>
            <a:r>
              <a:rPr lang="en-US" sz="1600" dirty="0" err="1"/>
              <a:t>jarang</a:t>
            </a:r>
            <a:r>
              <a:rPr lang="en-US" sz="1600" dirty="0"/>
              <a:t> </a:t>
            </a:r>
            <a:r>
              <a:rPr lang="en-US" sz="1600" dirty="0" err="1"/>
              <a:t>digunakan.Mungkin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mata</a:t>
            </a:r>
            <a:r>
              <a:rPr lang="en-US" sz="1600" dirty="0"/>
              <a:t> </a:t>
            </a:r>
            <a:r>
              <a:rPr lang="en-US" sz="1600" dirty="0" err="1"/>
              <a:t>tapi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mengganggu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34" y="2944906"/>
            <a:ext cx="7991254" cy="10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Desain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Grafik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4647078" cy="4859675"/>
          </a:xfrm>
        </p:spPr>
        <p:txBody>
          <a:bodyPr>
            <a:normAutofit/>
          </a:bodyPr>
          <a:lstStyle/>
          <a:p>
            <a:pPr algn="just"/>
            <a:r>
              <a:rPr lang="en-US" sz="4400" b="1" dirty="0" err="1" smtClean="0"/>
              <a:t>Warna</a:t>
            </a:r>
            <a:endParaRPr lang="id-ID" sz="4400" b="1" dirty="0" smtClean="0"/>
          </a:p>
          <a:p>
            <a:pPr marL="457177" lvl="1" indent="0" algn="just">
              <a:buNone/>
            </a:pPr>
            <a:r>
              <a:rPr lang="en-US" sz="2800" dirty="0" err="1" smtClean="0"/>
              <a:t>Warna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 </a:t>
            </a:r>
            <a:r>
              <a:rPr lang="en-US" sz="2800" dirty="0" err="1" smtClean="0"/>
              <a:t>dilepaskan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</a:t>
            </a:r>
            <a:r>
              <a:rPr lang="en-US" sz="2800" dirty="0" err="1" smtClean="0"/>
              <a:t>grafis</a:t>
            </a:r>
            <a:r>
              <a:rPr lang="en-US" sz="2800" dirty="0" smtClean="0"/>
              <a:t>.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warna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esensial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warna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terlihat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menarik</a:t>
            </a:r>
            <a:r>
              <a:rPr lang="en-US" sz="2800" dirty="0" smtClean="0"/>
              <a:t>.</a:t>
            </a:r>
            <a:endParaRPr lang="en-US" sz="2800" b="1" dirty="0" smtClean="0"/>
          </a:p>
          <a:p>
            <a:pPr algn="just">
              <a:buNone/>
            </a:pPr>
            <a:endParaRPr lang="en-US" sz="4400" dirty="0" smtClean="0"/>
          </a:p>
          <a:p>
            <a:pPr algn="just"/>
            <a:endParaRPr lang="en-US" sz="4400" dirty="0"/>
          </a:p>
        </p:txBody>
      </p:sp>
      <p:pic>
        <p:nvPicPr>
          <p:cNvPr id="3074" name="Picture 2" descr="C:\Users\AbeL\Desktop\jhfj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574" y="116943"/>
            <a:ext cx="3461084" cy="6528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88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9" y="1802752"/>
            <a:ext cx="8778231" cy="4854536"/>
          </a:xfrm>
        </p:spPr>
        <p:txBody>
          <a:bodyPr>
            <a:normAutofit lnSpcReduction="10000"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Proses Desain Interaksi</a:t>
            </a:r>
            <a:endParaRPr lang="id-ID" dirty="0"/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Data </a:t>
            </a:r>
            <a:r>
              <a:rPr lang="id-ID" dirty="0">
                <a:latin typeface="Agency FB" panose="020B0503020202020204" pitchFamily="34" charset="0"/>
              </a:rPr>
              <a:t>Gathering</a:t>
            </a:r>
            <a:endParaRPr lang="id-ID" dirty="0"/>
          </a:p>
          <a:p>
            <a:pPr marL="463550" lvl="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Daya </a:t>
            </a:r>
            <a:r>
              <a:rPr lang="id-ID" dirty="0">
                <a:latin typeface="Agency FB" panose="020B0503020202020204" pitchFamily="34" charset="0"/>
              </a:rPr>
              <a:t>Guna (Usability</a:t>
            </a:r>
            <a:r>
              <a:rPr lang="id-ID" dirty="0" smtClean="0">
                <a:latin typeface="Agency FB" panose="020B0503020202020204" pitchFamily="34" charset="0"/>
              </a:rPr>
              <a:t>)</a:t>
            </a:r>
          </a:p>
          <a:p>
            <a:pPr marL="463550" lvl="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Tingkat </a:t>
            </a:r>
            <a:r>
              <a:rPr lang="en-US" dirty="0" err="1">
                <a:latin typeface="Agency FB" panose="020B0503020202020204" pitchFamily="34" charset="0"/>
              </a:rPr>
              <a:t>Kedewasaan</a:t>
            </a:r>
            <a:r>
              <a:rPr lang="en-US" dirty="0">
                <a:latin typeface="Agency FB" panose="020B0503020202020204" pitchFamily="34" charset="0"/>
              </a:rPr>
              <a:t> HCI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en-US" dirty="0" err="1" smtClean="0">
                <a:latin typeface="Agency FB" panose="020B0503020202020204" pitchFamily="34" charset="0"/>
                <a:hlinkClick r:id="rId2" action="ppaction://hlinksldjump"/>
              </a:rPr>
              <a:t>Evaluasi</a:t>
            </a:r>
            <a:r>
              <a:rPr lang="en-US" dirty="0" smtClean="0">
                <a:latin typeface="Agency FB" panose="020B0503020202020204" pitchFamily="34" charset="0"/>
                <a:hlinkClick r:id="rId2" action="ppaction://hlinksldjump"/>
              </a:rPr>
              <a:t> </a:t>
            </a:r>
            <a:r>
              <a:rPr lang="en-US" dirty="0">
                <a:latin typeface="Agency FB" panose="020B0503020202020204" pitchFamily="34" charset="0"/>
                <a:hlinkClick r:id="rId2" action="ppaction://hlinksldjump"/>
              </a:rPr>
              <a:t>IMK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3" action="ppaction://hlinksldjump"/>
              </a:rPr>
              <a:t>Kontrak 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Kebutuhan 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4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5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Proses Desain </a:t>
            </a:r>
            <a:r>
              <a:rPr lang="id-ID" b="1" dirty="0" smtClean="0">
                <a:solidFill>
                  <a:srgbClr val="FF0000"/>
                </a:solidFill>
              </a:rPr>
              <a:t>Interaksi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0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Salah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antarmuka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menarik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, </a:t>
            </a:r>
            <a:r>
              <a:rPr lang="en-US" sz="2400" dirty="0" err="1" smtClean="0"/>
              <a:t>apalagi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,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tertarik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mencoba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tertarik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di </a:t>
            </a:r>
            <a:r>
              <a:rPr lang="en-US" sz="2400" dirty="0" err="1" smtClean="0"/>
              <a:t>hadapannya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Dokumentasi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rancangan</a:t>
            </a:r>
            <a:r>
              <a:rPr lang="en-US" sz="2400" dirty="0" smtClean="0"/>
              <a:t> </a:t>
            </a:r>
            <a:r>
              <a:rPr lang="en-US" sz="2400" dirty="0" err="1" smtClean="0"/>
              <a:t>dpt</a:t>
            </a:r>
            <a:r>
              <a:rPr lang="en-US" sz="2400" dirty="0" smtClean="0"/>
              <a:t> </a:t>
            </a:r>
            <a:r>
              <a:rPr lang="en-US" sz="2400" dirty="0" err="1" smtClean="0"/>
              <a:t>dikerjakan</a:t>
            </a:r>
            <a:r>
              <a:rPr lang="en-US" sz="2400" dirty="0" smtClean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: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US" sz="2400" dirty="0" smtClean="0"/>
              <a:t>	-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sketsa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kertas</a:t>
            </a:r>
            <a:r>
              <a:rPr lang="en-US" sz="2000" dirty="0" smtClean="0"/>
              <a:t>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US" sz="2000" dirty="0" smtClean="0"/>
              <a:t>	-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peranti</a:t>
            </a:r>
            <a:r>
              <a:rPr lang="en-US" sz="2000" dirty="0" smtClean="0"/>
              <a:t> </a:t>
            </a:r>
            <a:r>
              <a:rPr lang="en-US" sz="2000" dirty="0" err="1" smtClean="0"/>
              <a:t>prototipe</a:t>
            </a:r>
            <a:r>
              <a:rPr lang="en-US" sz="2000" dirty="0" smtClean="0"/>
              <a:t> GUI,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US" sz="2000" dirty="0" smtClean="0"/>
              <a:t>	- </a:t>
            </a:r>
            <a:r>
              <a:rPr lang="en-US" sz="2000" dirty="0" err="1" smtClean="0"/>
              <a:t>Menuliskan</a:t>
            </a:r>
            <a:r>
              <a:rPr lang="en-US" sz="2000" dirty="0" smtClean="0"/>
              <a:t> </a:t>
            </a:r>
            <a:r>
              <a:rPr lang="en-US" sz="2000" dirty="0" err="1" smtClean="0"/>
              <a:t>tekstual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menjelaskan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kaitan</a:t>
            </a:r>
            <a:r>
              <a:rPr lang="en-US" sz="2000" dirty="0" smtClean="0"/>
              <a:t>  	</a:t>
            </a:r>
            <a:r>
              <a:rPr lang="en-US" sz="2000" dirty="0" err="1" smtClean="0"/>
              <a:t>antara</a:t>
            </a:r>
            <a:r>
              <a:rPr lang="id-ID" sz="2000" dirty="0"/>
              <a:t> </a:t>
            </a:r>
            <a:r>
              <a:rPr lang="en-US" sz="2000" dirty="0" err="1" smtClean="0"/>
              <a:t>satu</a:t>
            </a:r>
            <a:r>
              <a:rPr lang="id-ID" sz="2000" dirty="0" smtClean="0"/>
              <a:t> </a:t>
            </a:r>
            <a:r>
              <a:rPr lang="en-US" sz="2000" dirty="0" err="1" smtClean="0"/>
              <a:t>jendela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jendela</a:t>
            </a:r>
            <a:r>
              <a:rPr lang="en-US" sz="2000" dirty="0" smtClean="0"/>
              <a:t> </a:t>
            </a:r>
            <a:r>
              <a:rPr lang="en-US" sz="2000" dirty="0" err="1" smtClean="0"/>
              <a:t>yan</a:t>
            </a:r>
            <a:r>
              <a:rPr lang="en-US" sz="2000" dirty="0" smtClean="0"/>
              <a:t> lain,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US" sz="2000" dirty="0" smtClean="0"/>
              <a:t>	-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CASE (Computer Aided Software Engineering)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Pengertian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Desain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dasarnya</a:t>
            </a:r>
            <a:r>
              <a:rPr lang="en-US" sz="2400" dirty="0" smtClean="0"/>
              <a:t> </a:t>
            </a:r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</a:t>
            </a:r>
            <a:r>
              <a:rPr lang="en-US" sz="2400" dirty="0" err="1" smtClean="0"/>
              <a:t>rancangan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benda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/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memulai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benda</a:t>
            </a:r>
            <a:r>
              <a:rPr lang="en-US" sz="2400" dirty="0" smtClean="0"/>
              <a:t>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id-ID" sz="2400" dirty="0" smtClean="0"/>
              <a:t>aplikasi, </a:t>
            </a:r>
            <a:r>
              <a:rPr lang="en-US" sz="2400" dirty="0" err="1" smtClean="0"/>
              <a:t>baju</a:t>
            </a:r>
            <a:r>
              <a:rPr lang="en-US" sz="2400" dirty="0" smtClean="0"/>
              <a:t>, furniture,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, </a:t>
            </a:r>
            <a:r>
              <a:rPr lang="en-US" sz="2400" dirty="0" err="1" smtClean="0"/>
              <a:t>dll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/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memasukkan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unsur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pertimbangan</a:t>
            </a:r>
            <a:r>
              <a:rPr lang="en-US" sz="2400" dirty="0" smtClean="0"/>
              <a:t>, </a:t>
            </a:r>
            <a:r>
              <a:rPr lang="en-US" sz="2400" dirty="0" err="1" smtClean="0"/>
              <a:t>perhitungan</a:t>
            </a:r>
            <a:r>
              <a:rPr lang="en-US" sz="2400" dirty="0" smtClean="0"/>
              <a:t>, </a:t>
            </a:r>
            <a:r>
              <a:rPr lang="en-US" sz="2400" dirty="0" err="1" smtClean="0"/>
              <a:t>cita</a:t>
            </a:r>
            <a:r>
              <a:rPr lang="en-US" sz="2400" dirty="0" smtClean="0"/>
              <a:t> rasa, </a:t>
            </a:r>
            <a:r>
              <a:rPr lang="en-US" sz="2400" dirty="0" err="1" smtClean="0"/>
              <a:t>dll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/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dibilang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perumusan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unsur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macam</a:t>
            </a:r>
            <a:r>
              <a:rPr lang="en-US" sz="2400" dirty="0" smtClean="0"/>
              <a:t> </a:t>
            </a:r>
            <a:r>
              <a:rPr lang="en-US" sz="2400" dirty="0" err="1" smtClean="0"/>
              <a:t>pertimbangan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dalamnya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</a:t>
            </a:r>
            <a:r>
              <a:rPr lang="en-US" sz="2400" dirty="0" err="1"/>
              <a:t>praktis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kreatif</a:t>
            </a:r>
            <a:r>
              <a:rPr lang="en-US" sz="2400" dirty="0"/>
              <a:t>, 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membantu</a:t>
            </a:r>
            <a:r>
              <a:rPr lang="en-US" sz="2400" dirty="0"/>
              <a:t> para </a:t>
            </a:r>
            <a:r>
              <a:rPr lang="en-US" sz="2400" dirty="0" err="1"/>
              <a:t>pemakainya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 smtClean="0"/>
              <a:t>mereka</a:t>
            </a: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280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Komponen Antarmuka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2800" b="1" dirty="0" err="1" smtClean="0"/>
              <a:t>Model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Pengguna</a:t>
            </a:r>
            <a:r>
              <a:rPr lang="es-ES" sz="2800" dirty="0" smtClean="0"/>
              <a:t>, </a:t>
            </a:r>
            <a:r>
              <a:rPr lang="en-US" sz="2800" dirty="0" smtClean="0"/>
              <a:t>model </a:t>
            </a:r>
            <a:r>
              <a:rPr lang="en-US" sz="2800" dirty="0" err="1" smtClean="0"/>
              <a:t>konseptual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diinginkan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</a:t>
            </a:r>
            <a:r>
              <a:rPr lang="en-US" sz="2800" dirty="0" err="1" smtClean="0"/>
              <a:t>dlm</a:t>
            </a:r>
            <a:r>
              <a:rPr lang="en-US" sz="2800" dirty="0" smtClean="0"/>
              <a:t> </a:t>
            </a:r>
            <a:r>
              <a:rPr lang="en-US" sz="2800" dirty="0" err="1" smtClean="0"/>
              <a:t>memanipulasi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proses yang </a:t>
            </a:r>
            <a:r>
              <a:rPr lang="en-US" sz="2800" dirty="0" err="1" smtClean="0"/>
              <a:t>diaplikasikan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b="1" dirty="0" err="1" smtClean="0"/>
              <a:t>Bahasa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Perintah</a:t>
            </a:r>
            <a:r>
              <a:rPr lang="en-US" sz="2800" b="1" dirty="0" smtClean="0"/>
              <a:t> </a:t>
            </a:r>
            <a:r>
              <a:rPr lang="en-US" sz="2800" dirty="0" smtClean="0"/>
              <a:t>(</a:t>
            </a:r>
            <a:r>
              <a:rPr lang="en-US" sz="2800" i="1" dirty="0" smtClean="0"/>
              <a:t>command language</a:t>
            </a:r>
            <a:r>
              <a:rPr lang="en-US" sz="2800" dirty="0" smtClean="0"/>
              <a:t>), </a:t>
            </a:r>
            <a:r>
              <a:rPr lang="en-US" sz="2800" dirty="0" err="1" smtClean="0"/>
              <a:t>peranti</a:t>
            </a:r>
            <a:r>
              <a:rPr lang="en-US" sz="2800" dirty="0" smtClean="0"/>
              <a:t> </a:t>
            </a:r>
            <a:r>
              <a:rPr lang="en-US" sz="2800" dirty="0" err="1" smtClean="0"/>
              <a:t>pemanipulasian</a:t>
            </a:r>
            <a:r>
              <a:rPr lang="en-US" sz="2800" dirty="0" smtClean="0"/>
              <a:t> model, </a:t>
            </a:r>
            <a:r>
              <a:rPr lang="en-US" sz="2800" dirty="0" err="1" smtClean="0"/>
              <a:t>idealnya</a:t>
            </a:r>
            <a:r>
              <a:rPr lang="en-US" sz="2800" dirty="0" smtClean="0"/>
              <a:t> </a:t>
            </a:r>
            <a:r>
              <a:rPr lang="en-US" sz="2800" dirty="0" err="1" smtClean="0"/>
              <a:t>dgn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alami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algn="just"/>
            <a:r>
              <a:rPr lang="en-US" b="1" dirty="0" err="1" smtClean="0"/>
              <a:t>Umpan</a:t>
            </a:r>
            <a:r>
              <a:rPr lang="en-US" b="1" dirty="0" smtClean="0"/>
              <a:t> </a:t>
            </a:r>
            <a:r>
              <a:rPr lang="en-US" b="1" dirty="0" err="1" smtClean="0"/>
              <a:t>Balik</a:t>
            </a:r>
            <a:r>
              <a:rPr lang="en-US" b="1" dirty="0" smtClean="0"/>
              <a:t>, </a:t>
            </a:r>
            <a:r>
              <a:rPr lang="sv-SE" dirty="0" smtClean="0"/>
              <a:t>untuk </a:t>
            </a:r>
            <a:r>
              <a:rPr lang="sv-SE" dirty="0"/>
              <a:t>memberi keyakinan bahwa program telah menerima perintah pengguna dan dapat memahami maksud perintah tersebut termasuk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mengoperasian</a:t>
            </a:r>
            <a:r>
              <a:rPr lang="en-US" dirty="0"/>
              <a:t> program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</a:p>
          <a:p>
            <a:pPr algn="just"/>
            <a:r>
              <a:rPr lang="en-US" b="1" dirty="0" err="1" smtClean="0"/>
              <a:t>Tampilan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stastus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program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6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Prinsip Design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Desain antarmuka yang baik berdasarkan pada user </a:t>
            </a:r>
            <a:r>
              <a:rPr lang="id-ID" dirty="0" smtClean="0"/>
              <a:t>User-Centered </a:t>
            </a:r>
            <a:r>
              <a:rPr lang="id-ID" dirty="0"/>
              <a:t>Design (UCD</a:t>
            </a:r>
            <a:r>
              <a:rPr lang="id-ID" dirty="0" smtClean="0"/>
              <a:t>).</a:t>
            </a:r>
          </a:p>
          <a:p>
            <a:pPr algn="just"/>
            <a:r>
              <a:rPr lang="id-ID" dirty="0"/>
              <a:t>User-Centered Design (</a:t>
            </a:r>
            <a:r>
              <a:rPr lang="id-ID" dirty="0" smtClean="0"/>
              <a:t>UCD) : perancangan </a:t>
            </a:r>
            <a:r>
              <a:rPr lang="id-ID" dirty="0"/>
              <a:t>yang </a:t>
            </a:r>
            <a:r>
              <a:rPr lang="id-ID" dirty="0" smtClean="0"/>
              <a:t> menempatkan </a:t>
            </a:r>
            <a:r>
              <a:rPr lang="id-ID" dirty="0"/>
              <a:t>pengguna sebagai pusat dari proses pengembangan sistem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UCD telah didukung berbagai teknik, metode, tools, prosedur, dan </a:t>
            </a:r>
            <a:r>
              <a:rPr lang="id-ID" dirty="0" smtClean="0"/>
              <a:t>proses </a:t>
            </a:r>
            <a:r>
              <a:rPr lang="id-ID" dirty="0"/>
              <a:t>yang membantu perancangan sistem interaktif yang lebih berpusat pada </a:t>
            </a:r>
            <a:r>
              <a:rPr lang="id-ID" dirty="0" smtClean="0"/>
              <a:t>pengguna.</a:t>
            </a:r>
          </a:p>
          <a:p>
            <a:pPr algn="just"/>
            <a:r>
              <a:rPr lang="id-ID" dirty="0"/>
              <a:t>Dalam UCD </a:t>
            </a:r>
            <a:r>
              <a:rPr lang="id-ID" dirty="0" smtClean="0"/>
              <a:t>pengguna </a:t>
            </a:r>
            <a:r>
              <a:rPr lang="id-ID" dirty="0"/>
              <a:t>tidak hanya memberi komentar tentang ide perancangan, secara intensif dilibatkan dalam semua aspek, </a:t>
            </a:r>
            <a:r>
              <a:rPr lang="id-ID" dirty="0" smtClean="0"/>
              <a:t>implementasi </a:t>
            </a:r>
            <a:r>
              <a:rPr lang="id-ID" dirty="0"/>
              <a:t>sistem </a:t>
            </a:r>
            <a:r>
              <a:rPr lang="id-ID" dirty="0" smtClean="0"/>
              <a:t>baru, pengujian </a:t>
            </a:r>
            <a:r>
              <a:rPr lang="id-ID" dirty="0"/>
              <a:t>awal, evaluasi serta perancangan secara iteratif.</a:t>
            </a:r>
          </a:p>
        </p:txBody>
      </p:sp>
    </p:spTree>
    <p:extLst>
      <p:ext uri="{BB962C8B-B14F-4D97-AF65-F5344CB8AC3E}">
        <p14:creationId xmlns:p14="http://schemas.microsoft.com/office/powerpoint/2010/main" val="16633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d-ID" dirty="0" smtClean="0"/>
              <a:t>Kunci Pengembangan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47" y="1658981"/>
            <a:ext cx="2629258" cy="4859675"/>
          </a:xfrm>
        </p:spPr>
        <p:txBody>
          <a:bodyPr/>
          <a:lstStyle/>
          <a:p>
            <a:r>
              <a:rPr lang="fi-FI" dirty="0" smtClean="0"/>
              <a:t>Perencanaan</a:t>
            </a:r>
            <a:endParaRPr lang="fi-FI" dirty="0"/>
          </a:p>
          <a:p>
            <a:r>
              <a:rPr lang="fi-FI" dirty="0" smtClean="0"/>
              <a:t>Perancangan </a:t>
            </a:r>
            <a:endParaRPr lang="fi-FI" dirty="0"/>
          </a:p>
          <a:p>
            <a:r>
              <a:rPr lang="fi-FI" dirty="0" smtClean="0"/>
              <a:t>Implementasi </a:t>
            </a:r>
            <a:endParaRPr lang="fi-FI" dirty="0"/>
          </a:p>
          <a:p>
            <a:r>
              <a:rPr lang="fi-FI" dirty="0" smtClean="0"/>
              <a:t>Pengelolaan </a:t>
            </a:r>
            <a:r>
              <a:rPr lang="fi-FI" dirty="0"/>
              <a:t>sistem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05" y="1658981"/>
            <a:ext cx="6312848" cy="40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9028</TotalTime>
  <Words>1038</Words>
  <Application>Microsoft Office PowerPoint</Application>
  <PresentationFormat>On-screen Show (4:3)</PresentationFormat>
  <Paragraphs>212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Wingdings 2</vt:lpstr>
      <vt:lpstr>Office Theme</vt:lpstr>
      <vt:lpstr>INTERAKSI MANUSIA DAN KOMPUTER 11. Proses Desain Interaksi</vt:lpstr>
      <vt:lpstr>Pokok Bahasan</vt:lpstr>
      <vt:lpstr>01. Pendahuluan</vt:lpstr>
      <vt:lpstr>Proses Desain Interaksi</vt:lpstr>
      <vt:lpstr>Pendahuluan</vt:lpstr>
      <vt:lpstr>Pengertian Desain</vt:lpstr>
      <vt:lpstr>Komponen Antarmuka</vt:lpstr>
      <vt:lpstr>Prinsip Design</vt:lpstr>
      <vt:lpstr>Kunci Pengembangan</vt:lpstr>
      <vt:lpstr>Pendekatan Pengembangan Sistem</vt:lpstr>
      <vt:lpstr>Metode dalam Soft System Methodology</vt:lpstr>
      <vt:lpstr>Konsep UCD (User Centered Design )</vt:lpstr>
      <vt:lpstr>Ide Dalam Membuat Desain</vt:lpstr>
      <vt:lpstr>Tantangan Membuat Desain</vt:lpstr>
      <vt:lpstr>Contoh Desain</vt:lpstr>
      <vt:lpstr>PowerPoint Presentation</vt:lpstr>
      <vt:lpstr>PowerPoint Presentation</vt:lpstr>
      <vt:lpstr>Desain Grafik</vt:lpstr>
      <vt:lpstr>Desain Grafik</vt:lpstr>
      <vt:lpstr>Desain Grafik</vt:lpstr>
      <vt:lpstr>Desain Grafik</vt:lpstr>
      <vt:lpstr>Desain Grafik</vt:lpstr>
      <vt:lpstr>Desain Grafik</vt:lpstr>
      <vt:lpstr>Desain Grafik</vt:lpstr>
      <vt:lpstr>Desain Grafik</vt:lpstr>
      <vt:lpstr>Desain Grafik</vt:lpstr>
      <vt:lpstr>4)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5) Kebutuhan Software</vt:lpstr>
      <vt:lpstr>Kebutuhan Software</vt:lpstr>
      <vt:lpstr>6) Contact</vt:lpstr>
      <vt:lpstr>Contact</vt:lpstr>
      <vt:lpstr>7)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2756</cp:revision>
  <dcterms:created xsi:type="dcterms:W3CDTF">2016-09-02T03:38:50Z</dcterms:created>
  <dcterms:modified xsi:type="dcterms:W3CDTF">2019-05-09T08:09:26Z</dcterms:modified>
</cp:coreProperties>
</file>