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7" r:id="rId3"/>
    <p:sldId id="427" r:id="rId4"/>
    <p:sldId id="931" r:id="rId5"/>
    <p:sldId id="932" r:id="rId6"/>
    <p:sldId id="933" r:id="rId7"/>
    <p:sldId id="934" r:id="rId8"/>
    <p:sldId id="935" r:id="rId9"/>
    <p:sldId id="936" r:id="rId10"/>
    <p:sldId id="937" r:id="rId11"/>
    <p:sldId id="938" r:id="rId12"/>
    <p:sldId id="939" r:id="rId13"/>
    <p:sldId id="940" r:id="rId14"/>
    <p:sldId id="941" r:id="rId15"/>
    <p:sldId id="942" r:id="rId16"/>
    <p:sldId id="498" r:id="rId17"/>
    <p:sldId id="519" r:id="rId18"/>
    <p:sldId id="520" r:id="rId19"/>
    <p:sldId id="521" r:id="rId20"/>
    <p:sldId id="510" r:id="rId21"/>
    <p:sldId id="562" r:id="rId22"/>
    <p:sldId id="563" r:id="rId23"/>
    <p:sldId id="512" r:id="rId24"/>
    <p:sldId id="507" r:id="rId25"/>
    <p:sldId id="499" r:id="rId26"/>
    <p:sldId id="503" r:id="rId27"/>
    <p:sldId id="504" r:id="rId28"/>
    <p:sldId id="505" r:id="rId29"/>
    <p:sldId id="41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800" b="0" dirty="0" err="1" smtClean="0">
              <a:latin typeface="Agency FB" panose="020B0503020202020204" pitchFamily="34" charset="0"/>
            </a:rPr>
            <a:t>Evaluasi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 custLinFactNeighborX="-49806" custLinFactNeighborY="209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strike="noStrike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endParaRPr lang="id-ID" sz="2400" b="0" i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i="0" dirty="0" smtClean="0">
              <a:latin typeface="Agency FB" panose="020B0503020202020204" pitchFamily="34" charset="0"/>
            </a:rPr>
            <a:t>Daya Guna (Usability)</a:t>
          </a:r>
          <a:endParaRPr lang="id-ID" sz="2800" b="0" i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r>
            <a:rPr lang="id-ID" sz="2800" b="0" dirty="0" smtClean="0">
              <a:latin typeface="Agency FB" panose="020B0503020202020204" pitchFamily="34" charset="0"/>
            </a:rPr>
            <a:t>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080"/>
          <a:ext cx="4214401" cy="8499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492" y="43572"/>
        <a:ext cx="4131417" cy="766982"/>
      </dsp:txXfrm>
    </dsp:sp>
    <dsp:sp modelId="{2B0E2AB5-C119-4743-96E1-6DE15C2A42E9}">
      <dsp:nvSpPr>
        <dsp:cNvPr id="0" name=""/>
        <dsp:cNvSpPr/>
      </dsp:nvSpPr>
      <dsp:spPr>
        <a:xfrm>
          <a:off x="0" y="861961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891059"/>
        <a:ext cx="4156205" cy="537887"/>
      </dsp:txXfrm>
    </dsp:sp>
    <dsp:sp modelId="{EBF2DBB0-09AC-46B7-9297-8EC140618313}">
      <dsp:nvSpPr>
        <dsp:cNvPr id="0" name=""/>
        <dsp:cNvSpPr/>
      </dsp:nvSpPr>
      <dsp:spPr>
        <a:xfrm>
          <a:off x="0" y="1467958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1497056"/>
        <a:ext cx="4156205" cy="537887"/>
      </dsp:txXfrm>
    </dsp:sp>
    <dsp:sp modelId="{E6B7A12E-D792-4506-9B2A-818D9EC2E909}">
      <dsp:nvSpPr>
        <dsp:cNvPr id="0" name=""/>
        <dsp:cNvSpPr/>
      </dsp:nvSpPr>
      <dsp:spPr>
        <a:xfrm>
          <a:off x="0" y="2073955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2103053"/>
        <a:ext cx="4156205" cy="537887"/>
      </dsp:txXfrm>
    </dsp:sp>
    <dsp:sp modelId="{9498D6D7-D1DE-4880-A122-141F0CC4C4C8}">
      <dsp:nvSpPr>
        <dsp:cNvPr id="0" name=""/>
        <dsp:cNvSpPr/>
      </dsp:nvSpPr>
      <dsp:spPr>
        <a:xfrm>
          <a:off x="0" y="2679952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2709050"/>
        <a:ext cx="4156205" cy="537887"/>
      </dsp:txXfrm>
    </dsp:sp>
    <dsp:sp modelId="{D27F1C2B-8031-40D9-9358-BFC0F3063FA8}">
      <dsp:nvSpPr>
        <dsp:cNvPr id="0" name=""/>
        <dsp:cNvSpPr/>
      </dsp:nvSpPr>
      <dsp:spPr>
        <a:xfrm>
          <a:off x="0" y="3285949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098" y="3315047"/>
        <a:ext cx="4156205" cy="537887"/>
      </dsp:txXfrm>
    </dsp:sp>
    <dsp:sp modelId="{AD907E54-1AAF-42A9-B5AD-B0BFC7405B10}">
      <dsp:nvSpPr>
        <dsp:cNvPr id="0" name=""/>
        <dsp:cNvSpPr/>
      </dsp:nvSpPr>
      <dsp:spPr>
        <a:xfrm>
          <a:off x="0" y="3891947"/>
          <a:ext cx="4214401" cy="59608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098" y="3921045"/>
        <a:ext cx="4156205" cy="537887"/>
      </dsp:txXfrm>
    </dsp:sp>
    <dsp:sp modelId="{56822E35-C193-43A7-8AA0-3E3F8B75E6AF}">
      <dsp:nvSpPr>
        <dsp:cNvPr id="0" name=""/>
        <dsp:cNvSpPr/>
      </dsp:nvSpPr>
      <dsp:spPr>
        <a:xfrm>
          <a:off x="0" y="4500024"/>
          <a:ext cx="4214401" cy="596083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800" b="0" kern="1200" dirty="0" err="1" smtClean="0">
              <a:latin typeface="Agency FB" panose="020B0503020202020204" pitchFamily="34" charset="0"/>
            </a:rPr>
            <a:t>Evaluasi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098" y="4529122"/>
        <a:ext cx="4156205" cy="53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50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i="0" kern="1200" dirty="0" smtClean="0">
              <a:latin typeface="Agency FB" panose="020B0503020202020204" pitchFamily="34" charset="0"/>
            </a:rPr>
            <a:t>Daya Guna (Usability)</a:t>
          </a:r>
          <a:endParaRPr lang="id-ID" sz="2800" b="0" i="0" kern="1200" dirty="0">
            <a:latin typeface="Agency FB" panose="020B0503020202020204" pitchFamily="34" charset="0"/>
          </a:endParaRPr>
        </a:p>
      </dsp:txBody>
      <dsp:txXfrm>
        <a:off x="37467" y="42507"/>
        <a:ext cx="4139467" cy="692586"/>
      </dsp:txXfrm>
    </dsp:sp>
    <dsp:sp modelId="{AADA161B-0E44-4493-B862-AA188302F13F}">
      <dsp:nvSpPr>
        <dsp:cNvPr id="0" name=""/>
        <dsp:cNvSpPr/>
      </dsp:nvSpPr>
      <dsp:spPr>
        <a:xfrm>
          <a:off x="0" y="8906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strike="noStrike" kern="1200" dirty="0">
            <a:latin typeface="Agency FB" panose="020B0503020202020204" pitchFamily="34" charset="0"/>
          </a:endParaRPr>
        </a:p>
      </dsp:txBody>
      <dsp:txXfrm>
        <a:off x="37467" y="928107"/>
        <a:ext cx="4139467" cy="692586"/>
      </dsp:txXfrm>
    </dsp:sp>
    <dsp:sp modelId="{F4223B3F-7A5F-4B4B-BB64-825656D9084A}">
      <dsp:nvSpPr>
        <dsp:cNvPr id="0" name=""/>
        <dsp:cNvSpPr/>
      </dsp:nvSpPr>
      <dsp:spPr>
        <a:xfrm>
          <a:off x="0" y="17762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endParaRPr lang="id-ID" sz="2400" b="0" i="0" kern="1200" dirty="0">
            <a:latin typeface="Agency FB" panose="020B0503020202020204" pitchFamily="34" charset="0"/>
          </a:endParaRPr>
        </a:p>
      </dsp:txBody>
      <dsp:txXfrm>
        <a:off x="37467" y="1813707"/>
        <a:ext cx="4139467" cy="692586"/>
      </dsp:txXfrm>
    </dsp:sp>
    <dsp:sp modelId="{D6F8D2BE-5674-433E-876C-693D6B513985}">
      <dsp:nvSpPr>
        <dsp:cNvPr id="0" name=""/>
        <dsp:cNvSpPr/>
      </dsp:nvSpPr>
      <dsp:spPr>
        <a:xfrm>
          <a:off x="0" y="26618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r>
            <a:rPr lang="id-ID" sz="2800" b="0" kern="1200" dirty="0" smtClean="0">
              <a:latin typeface="Agency FB" panose="020B0503020202020204" pitchFamily="34" charset="0"/>
            </a:rPr>
            <a:t>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2699307"/>
        <a:ext cx="4139467" cy="692586"/>
      </dsp:txXfrm>
    </dsp:sp>
    <dsp:sp modelId="{BDCDCFE5-C63B-426B-8D16-4C2EF5169E39}">
      <dsp:nvSpPr>
        <dsp:cNvPr id="0" name=""/>
        <dsp:cNvSpPr/>
      </dsp:nvSpPr>
      <dsp:spPr>
        <a:xfrm>
          <a:off x="0" y="35474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3584907"/>
        <a:ext cx="413946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 fontScale="90000"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/>
            </a:r>
            <a:br>
              <a:rPr lang="id-ID" sz="3600" dirty="0">
                <a:solidFill>
                  <a:srgbClr val="0070C0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12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en-US" sz="3600" dirty="0">
                <a:solidFill>
                  <a:srgbClr val="0070C0"/>
                </a:solidFill>
              </a:rPr>
              <a:t>Tingkat </a:t>
            </a:r>
            <a:r>
              <a:rPr lang="en-US" sz="3600" dirty="0" err="1">
                <a:solidFill>
                  <a:srgbClr val="0070C0"/>
                </a:solidFill>
              </a:rPr>
              <a:t>Kedewasaan</a:t>
            </a:r>
            <a:r>
              <a:rPr lang="en-US" sz="3600" dirty="0">
                <a:solidFill>
                  <a:srgbClr val="0070C0"/>
                </a:solidFill>
              </a:rPr>
              <a:t> HCI</a:t>
            </a:r>
            <a:r>
              <a:rPr lang="id-ID" sz="36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Future Computer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Lingkungan komputer masa depan akan menjadi ambisius, tidak kelihatan, melekat, nyata, virtual, aktif, terintegrasi, interkoneksitas, interoperable, dan mobile</a:t>
            </a:r>
          </a:p>
          <a:p>
            <a:pPr>
              <a:lnSpc>
                <a:spcPct val="80000"/>
              </a:lnSpc>
            </a:pPr>
            <a:r>
              <a:rPr lang="en-US" sz="2000"/>
              <a:t>Karakteristik lingkungan ini adalah: selalu hidup, selalu di tangan, meresap, dan campuran</a:t>
            </a:r>
          </a:p>
          <a:p>
            <a:pPr>
              <a:lnSpc>
                <a:spcPct val="80000"/>
              </a:lnSpc>
            </a:pPr>
            <a:r>
              <a:rPr lang="en-US" sz="2000"/>
              <a:t>Pada lingkungan ini, tubuh manusia akan dicampur dengan peralatan melalui pemakaian atau pemasangan secara permanen, dan manusia akan berada pada populasi </a:t>
            </a:r>
            <a:r>
              <a:rPr lang="en-US" sz="2000" i="1"/>
              <a:t>hybrid physical-virtual space</a:t>
            </a:r>
          </a:p>
          <a:p>
            <a:pPr>
              <a:lnSpc>
                <a:spcPct val="80000"/>
              </a:lnSpc>
            </a:pPr>
            <a:r>
              <a:rPr lang="en-US" sz="2000"/>
              <a:t>Teknologi komputer akan bergeser dari </a:t>
            </a:r>
            <a:r>
              <a:rPr lang="en-US" sz="2000" i="1"/>
              <a:t>general-purposes machines</a:t>
            </a:r>
            <a:r>
              <a:rPr lang="en-US" sz="2000"/>
              <a:t> ke </a:t>
            </a:r>
            <a:r>
              <a:rPr lang="en-US" sz="2000" i="1"/>
              <a:t>special-purpose tools</a:t>
            </a:r>
            <a:r>
              <a:rPr lang="en-US" sz="2000"/>
              <a:t> untuk mendukung suatu tugas yang khusus dan penyebaran informasi</a:t>
            </a:r>
          </a:p>
          <a:p>
            <a:pPr>
              <a:lnSpc>
                <a:spcPct val="80000"/>
              </a:lnSpc>
            </a:pPr>
            <a:r>
              <a:rPr lang="en-US" sz="2000"/>
              <a:t>Teknologi ini akan mendukung penggunaan </a:t>
            </a:r>
            <a:r>
              <a:rPr lang="en-US" sz="2000" i="1"/>
              <a:t>smart cards, active whiteboards, home financial center, active badges, wearable devices, implanted health aids, sensory networks, integrated media,  virtual environments, intelligent agents, </a:t>
            </a:r>
            <a:r>
              <a:rPr lang="en-US" sz="2000"/>
              <a:t>dan </a:t>
            </a:r>
            <a:r>
              <a:rPr lang="en-US" sz="2000" i="1"/>
              <a:t>highly mobile computing devices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80549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Individualized and Holistic Interaction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individual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ketat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singkatnya</a:t>
            </a:r>
            <a:r>
              <a:rPr lang="en-US" sz="2000" dirty="0"/>
              <a:t>,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berinteraksi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lain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, </a:t>
            </a:r>
            <a:r>
              <a:rPr lang="en-US" sz="2000" dirty="0" err="1"/>
              <a:t>kinerja</a:t>
            </a:r>
            <a:r>
              <a:rPr lang="en-US" sz="2000" dirty="0"/>
              <a:t>, </a:t>
            </a:r>
            <a:r>
              <a:rPr lang="en-US" sz="2000" dirty="0" err="1"/>
              <a:t>keselamatan</a:t>
            </a:r>
            <a:r>
              <a:rPr lang="en-US" sz="2000" dirty="0"/>
              <a:t>, </a:t>
            </a:r>
            <a:r>
              <a:rPr lang="en-US" sz="2000" dirty="0" err="1"/>
              <a:t>kerjasama</a:t>
            </a:r>
            <a:r>
              <a:rPr lang="en-US" sz="2000" dirty="0"/>
              <a:t>, </a:t>
            </a:r>
            <a:r>
              <a:rPr lang="en-US" sz="2000" dirty="0" err="1"/>
              <a:t>kebiasaan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individual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menghormati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,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hidupnya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singkatnya</a:t>
            </a:r>
            <a:r>
              <a:rPr lang="en-US" sz="2000" dirty="0"/>
              <a:t>,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batiniah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diarahkan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isu-isu</a:t>
            </a:r>
            <a:r>
              <a:rPr lang="en-US" sz="2000" dirty="0"/>
              <a:t>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emosi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yang </a:t>
            </a:r>
            <a:r>
              <a:rPr lang="en-US" sz="2000" dirty="0" err="1"/>
              <a:t>holistik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i="1" dirty="0"/>
              <a:t>overlapping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, </a:t>
            </a:r>
            <a:r>
              <a:rPr lang="en-US" sz="2000" dirty="0" err="1"/>
              <a:t>mis</a:t>
            </a:r>
            <a:r>
              <a:rPr lang="en-US" sz="2000" dirty="0"/>
              <a:t>: </a:t>
            </a:r>
            <a:r>
              <a:rPr lang="en-US" sz="2000" dirty="0" err="1"/>
              <a:t>desainer</a:t>
            </a:r>
            <a:r>
              <a:rPr lang="en-US" sz="2000" dirty="0"/>
              <a:t> HCI, </a:t>
            </a:r>
            <a:r>
              <a:rPr lang="en-US" sz="2000" dirty="0" err="1"/>
              <a:t>arsitek</a:t>
            </a:r>
            <a:r>
              <a:rPr lang="en-US" sz="2000" dirty="0"/>
              <a:t>, </a:t>
            </a:r>
            <a:r>
              <a:rPr lang="en-US" sz="2000" dirty="0" err="1"/>
              <a:t>desainer</a:t>
            </a:r>
            <a:r>
              <a:rPr lang="en-US" sz="2000" dirty="0"/>
              <a:t> interior, </a:t>
            </a:r>
            <a:r>
              <a:rPr lang="en-US" sz="2000" dirty="0" err="1"/>
              <a:t>desainer</a:t>
            </a:r>
            <a:r>
              <a:rPr lang="en-US" sz="2000" dirty="0"/>
              <a:t> mode,  </a:t>
            </a:r>
            <a:r>
              <a:rPr lang="en-US" sz="2000" dirty="0" err="1"/>
              <a:t>spesialis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sejenisnya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bersama-sama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sifatnya</a:t>
            </a:r>
            <a:r>
              <a:rPr lang="en-US" sz="2000" dirty="0"/>
              <a:t> </a:t>
            </a:r>
            <a:r>
              <a:rPr lang="en-US" sz="2000" dirty="0" err="1"/>
              <a:t>holistik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5665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Moving Toward Holistic Interaction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level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holistik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mendadak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mendahuluinya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/engineering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 err="1"/>
              <a:t>Merangkai</a:t>
            </a:r>
            <a:r>
              <a:rPr lang="en-US" dirty="0"/>
              <a:t> </a:t>
            </a:r>
            <a:r>
              <a:rPr lang="en-US" i="1" dirty="0"/>
              <a:t>human interface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dirty="0"/>
              <a:t>The information-interaction counselor</a:t>
            </a:r>
          </a:p>
        </p:txBody>
      </p:sp>
    </p:spTree>
    <p:extLst>
      <p:ext uri="{BB962C8B-B14F-4D97-AF65-F5344CB8AC3E}">
        <p14:creationId xmlns:p14="http://schemas.microsoft.com/office/powerpoint/2010/main" val="410896684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Perubahan</a:t>
            </a:r>
            <a:r>
              <a:rPr lang="en-US" sz="4000" b="1" dirty="0"/>
              <a:t> di </a:t>
            </a:r>
            <a:r>
              <a:rPr lang="en-US" sz="4000" b="1" dirty="0" err="1"/>
              <a:t>Bidang</a:t>
            </a:r>
            <a:r>
              <a:rPr lang="en-US" sz="4000" b="1" dirty="0"/>
              <a:t> </a:t>
            </a:r>
            <a:r>
              <a:rPr lang="en-US" sz="4000" b="1" dirty="0" err="1"/>
              <a:t>Teknik</a:t>
            </a:r>
            <a:r>
              <a:rPr lang="en-US" sz="4000" b="1" dirty="0"/>
              <a:t>/ Engineering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Disini proses engineering memainkan peran penting dalam desain dan pengembangan sistem komputer-manusia</a:t>
            </a:r>
          </a:p>
          <a:p>
            <a:pPr algn="just"/>
            <a:r>
              <a:rPr lang="en-US"/>
              <a:t>Engineering menjadi salah satu alat untuk mencapai lingkungan komputer yang ambisius, dimana desain HCI akan semakin luas untuk menjawab isu-isu desain interaksi</a:t>
            </a:r>
          </a:p>
        </p:txBody>
      </p:sp>
    </p:spTree>
    <p:extLst>
      <p:ext uri="{BB962C8B-B14F-4D97-AF65-F5344CB8AC3E}">
        <p14:creationId xmlns:p14="http://schemas.microsoft.com/office/powerpoint/2010/main" val="54334959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Merangkai</a:t>
            </a:r>
            <a:r>
              <a:rPr lang="en-US" sz="4800" b="1" dirty="0"/>
              <a:t> </a:t>
            </a:r>
            <a:r>
              <a:rPr lang="en-US" sz="4800" b="1" i="1" dirty="0"/>
              <a:t>Human Interface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Dideskripsikan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HCI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engineering </a:t>
            </a:r>
            <a:r>
              <a:rPr lang="en-US" sz="2400" dirty="0" err="1"/>
              <a:t>dengan</a:t>
            </a:r>
            <a:r>
              <a:rPr lang="en-US" sz="2400" dirty="0"/>
              <a:t> level </a:t>
            </a:r>
            <a:r>
              <a:rPr lang="en-US" sz="2400" dirty="0" err="1"/>
              <a:t>kebutuhan</a:t>
            </a:r>
            <a:r>
              <a:rPr lang="en-US" sz="2400" dirty="0"/>
              <a:t> user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dituju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Suatu</a:t>
            </a:r>
            <a:r>
              <a:rPr lang="en-US" sz="2400" dirty="0"/>
              <a:t> HCI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kedewasaan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yang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engineering,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pertumbuhan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HCI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engineering</a:t>
            </a:r>
          </a:p>
          <a:p>
            <a:pPr algn="just">
              <a:lnSpc>
                <a:spcPct val="80000"/>
              </a:lnSpc>
            </a:pPr>
            <a:r>
              <a:rPr lang="en-US" sz="2400" dirty="0" err="1"/>
              <a:t>Merangkai</a:t>
            </a:r>
            <a:r>
              <a:rPr lang="en-US" sz="2400" dirty="0"/>
              <a:t> </a:t>
            </a:r>
            <a:r>
              <a:rPr lang="en-US" sz="2400" i="1" dirty="0"/>
              <a:t>human interface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terdapatnya</a:t>
            </a:r>
            <a:r>
              <a:rPr lang="en-US" sz="2400" dirty="0"/>
              <a:t> 2 unit software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didesain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implementasikan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sendiri-sendiri</a:t>
            </a:r>
            <a:r>
              <a:rPr lang="en-US" sz="2400" dirty="0"/>
              <a:t>, </a:t>
            </a:r>
            <a:r>
              <a:rPr lang="en-US" sz="2400" dirty="0" err="1"/>
              <a:t>maksudnya</a:t>
            </a:r>
            <a:r>
              <a:rPr lang="en-US" sz="24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dipisahkan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tingkatan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unit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didesain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mencerminkan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, </a:t>
            </a:r>
            <a:r>
              <a:rPr lang="en-US" sz="2400" dirty="0" err="1"/>
              <a:t>kapabilitas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keterbatasannya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92890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Information-Interaction Counselor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ambisius</a:t>
            </a:r>
            <a:r>
              <a:rPr lang="en-US" sz="2400" dirty="0"/>
              <a:t>, </a:t>
            </a:r>
            <a:r>
              <a:rPr lang="en-US" sz="2400" dirty="0" err="1"/>
              <a:t>terintegrasi</a:t>
            </a:r>
            <a:r>
              <a:rPr lang="en-US" sz="2400" dirty="0"/>
              <a:t>, </a:t>
            </a:r>
            <a:r>
              <a:rPr lang="en-US" sz="2400" dirty="0" err="1"/>
              <a:t>komunikasi</a:t>
            </a:r>
            <a:r>
              <a:rPr lang="en-US" sz="2400" dirty="0"/>
              <a:t>, media, </a:t>
            </a:r>
            <a:r>
              <a:rPr lang="en-US" sz="2400" dirty="0" err="1"/>
              <a:t>komersial</a:t>
            </a:r>
            <a:r>
              <a:rPr lang="en-US" sz="2400" dirty="0"/>
              <a:t>, </a:t>
            </a:r>
            <a:r>
              <a:rPr lang="en-US" sz="2400" dirty="0" err="1"/>
              <a:t>hiburan</a:t>
            </a:r>
            <a:r>
              <a:rPr lang="en-US" sz="2400" dirty="0"/>
              <a:t>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 orang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yang </a:t>
            </a:r>
            <a:r>
              <a:rPr lang="en-US" sz="2400" dirty="0" err="1"/>
              <a:t>maksimal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kebutuhannya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Cara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i="1" dirty="0"/>
              <a:t>the information-interaction counselors </a:t>
            </a:r>
            <a:r>
              <a:rPr lang="en-US" sz="2400" dirty="0"/>
              <a:t>(IICs)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IICs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software yang </a:t>
            </a:r>
            <a:r>
              <a:rPr lang="en-US" sz="2400" dirty="0" err="1"/>
              <a:t>bersama-sama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user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IICs </a:t>
            </a:r>
            <a:r>
              <a:rPr lang="en-US" sz="2400" dirty="0" err="1"/>
              <a:t>ibarat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pakar</a:t>
            </a:r>
            <a:r>
              <a:rPr lang="en-US" sz="2400" dirty="0"/>
              <a:t> di </a:t>
            </a:r>
            <a:r>
              <a:rPr lang="en-US" sz="2400" dirty="0" err="1"/>
              <a:t>bidangnya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yang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CAD (computer-aided design)</a:t>
            </a:r>
          </a:p>
        </p:txBody>
      </p:sp>
    </p:spTree>
    <p:extLst>
      <p:ext uri="{BB962C8B-B14F-4D97-AF65-F5344CB8AC3E}">
        <p14:creationId xmlns:p14="http://schemas.microsoft.com/office/powerpoint/2010/main" val="365612458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62625"/>
              </p:ext>
            </p:extLst>
          </p:nvPr>
        </p:nvGraphicFramePr>
        <p:xfrm>
          <a:off x="175263" y="15332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491942"/>
              </p:ext>
            </p:extLst>
          </p:nvPr>
        </p:nvGraphicFramePr>
        <p:xfrm>
          <a:off x="4770664" y="1533292"/>
          <a:ext cx="4214401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9" y="1802752"/>
            <a:ext cx="8778231" cy="4854536"/>
          </a:xfrm>
        </p:spPr>
        <p:txBody>
          <a:bodyPr>
            <a:normAutofit lnSpcReduction="10000"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Proses Desain Interaksi</a:t>
            </a:r>
            <a:endParaRPr lang="id-ID" dirty="0"/>
          </a:p>
          <a:p>
            <a:pPr marL="463550" lvl="0" indent="-463550">
              <a:buFont typeface="+mj-lt"/>
              <a:buAutoNum type="arabicParenR"/>
            </a:pPr>
            <a:r>
              <a:rPr lang="en-US" dirty="0" smtClean="0">
                <a:latin typeface="Agency FB" panose="020B0503020202020204" pitchFamily="34" charset="0"/>
              </a:rPr>
              <a:t>Tingkat </a:t>
            </a:r>
            <a:r>
              <a:rPr lang="en-US" dirty="0" err="1">
                <a:latin typeface="Agency FB" panose="020B0503020202020204" pitchFamily="34" charset="0"/>
              </a:rPr>
              <a:t>Kedewasaan</a:t>
            </a:r>
            <a:r>
              <a:rPr lang="en-US" dirty="0">
                <a:latin typeface="Agency FB" panose="020B0503020202020204" pitchFamily="34" charset="0"/>
              </a:rPr>
              <a:t> HCI</a:t>
            </a:r>
            <a:r>
              <a:rPr lang="id-ID" dirty="0">
                <a:latin typeface="Agency FB" panose="020B0503020202020204" pitchFamily="34" charset="0"/>
              </a:rPr>
              <a:t>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Data </a:t>
            </a:r>
            <a:r>
              <a:rPr lang="id-ID" dirty="0">
                <a:latin typeface="Agency FB" panose="020B0503020202020204" pitchFamily="34" charset="0"/>
              </a:rPr>
              <a:t>Gathering</a:t>
            </a:r>
            <a:endParaRPr lang="id-ID" dirty="0"/>
          </a:p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Daya </a:t>
            </a:r>
            <a:r>
              <a:rPr lang="id-ID" dirty="0">
                <a:latin typeface="Agency FB" panose="020B0503020202020204" pitchFamily="34" charset="0"/>
              </a:rPr>
              <a:t>Guna (Usability)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  <a:hlinkClick r:id="" action="ppaction://noaction"/>
              </a:rPr>
              <a:t>Evaluasi</a:t>
            </a:r>
            <a:r>
              <a:rPr lang="en-US" dirty="0" smtClean="0">
                <a:latin typeface="Agency FB" panose="020B0503020202020204" pitchFamily="34" charset="0"/>
                <a:hlinkClick r:id="" action="ppaction://noaction"/>
              </a:rPr>
              <a:t> </a:t>
            </a:r>
            <a:r>
              <a:rPr lang="en-US" dirty="0">
                <a:latin typeface="Agency FB" panose="020B0503020202020204" pitchFamily="34" charset="0"/>
                <a:hlinkClick r:id="" action="ppaction://noaction"/>
              </a:rPr>
              <a:t>IMK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Tingkat </a:t>
            </a:r>
            <a:r>
              <a:rPr lang="en-US" b="1" dirty="0" err="1">
                <a:solidFill>
                  <a:srgbClr val="FF0000"/>
                </a:solidFill>
              </a:rPr>
              <a:t>Kedewasaan</a:t>
            </a:r>
            <a:r>
              <a:rPr lang="en-US" b="1" dirty="0">
                <a:solidFill>
                  <a:srgbClr val="FF0000"/>
                </a:solidFill>
              </a:rPr>
              <a:t> HCI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23850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Pendahuluan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HCI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yang </a:t>
            </a:r>
            <a:r>
              <a:rPr lang="en-US" sz="2400" dirty="0" err="1"/>
              <a:t>dicurahkan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aksesibilitas</a:t>
            </a:r>
            <a:r>
              <a:rPr lang="en-US" sz="2400" dirty="0"/>
              <a:t>, </a:t>
            </a:r>
            <a:r>
              <a:rPr lang="en-US" sz="2400" dirty="0" err="1"/>
              <a:t>berarti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kepuasan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Paradigma</a:t>
            </a:r>
            <a:r>
              <a:rPr lang="en-US" sz="2400" dirty="0"/>
              <a:t> HCI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abad</a:t>
            </a:r>
            <a:r>
              <a:rPr lang="en-US" sz="2400" dirty="0"/>
              <a:t> </a:t>
            </a:r>
            <a:r>
              <a:rPr lang="en-US" sz="2400" dirty="0" err="1"/>
              <a:t>milenium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</a:t>
            </a:r>
            <a:r>
              <a:rPr lang="en-US" sz="2400" i="1" dirty="0" err="1"/>
              <a:t>tahun</a:t>
            </a:r>
            <a:r>
              <a:rPr lang="en-US" sz="2400" i="1" dirty="0"/>
              <a:t> 2000</a:t>
            </a:r>
            <a:r>
              <a:rPr lang="en-US" sz="2400" dirty="0"/>
              <a:t>)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sungguh-sungguh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hidupnya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i="1" dirty="0"/>
              <a:t>mobile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terkoneksi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munculnya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Dari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inilah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HCI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kedewasaannya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57677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Cara Mengukur Tingkat Kedewasaan HCI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pandang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kedewasaan</a:t>
            </a:r>
            <a:r>
              <a:rPr lang="en-US" sz="2800" dirty="0"/>
              <a:t> HCI:</a:t>
            </a:r>
          </a:p>
          <a:p>
            <a:pPr marL="901700" lvl="1" indent="-538163" algn="just"/>
            <a:r>
              <a:rPr lang="en-US" sz="2400" i="1" dirty="0"/>
              <a:t>Technology-based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teknologi-teknologi</a:t>
            </a:r>
            <a:r>
              <a:rPr lang="en-US" sz="2400" dirty="0"/>
              <a:t> </a:t>
            </a:r>
            <a:r>
              <a:rPr lang="en-US" sz="2400" dirty="0" err="1"/>
              <a:t>interaksinya</a:t>
            </a:r>
            <a:endParaRPr lang="en-US" sz="2400" dirty="0"/>
          </a:p>
          <a:p>
            <a:pPr marL="901700" lvl="1" indent="-538163" algn="just"/>
            <a:r>
              <a:rPr lang="en-US" sz="2400" i="1" dirty="0"/>
              <a:t>Model-based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model-model </a:t>
            </a:r>
            <a:r>
              <a:rPr lang="en-US" sz="2400" dirty="0" err="1"/>
              <a:t>interaksinya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</a:t>
            </a:r>
            <a:r>
              <a:rPr lang="en-US" sz="2400" dirty="0" err="1"/>
              <a:t>prediktifnya</a:t>
            </a:r>
            <a:endParaRPr lang="en-US" sz="2400" dirty="0"/>
          </a:p>
          <a:p>
            <a:pPr marL="901700" lvl="1" indent="-538163" algn="just"/>
            <a:r>
              <a:rPr lang="en-US" sz="2400" i="1" dirty="0"/>
              <a:t>Process-based perspective</a:t>
            </a:r>
            <a:r>
              <a:rPr lang="en-US" sz="2400" dirty="0"/>
              <a:t>: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kekuatannya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efektivitas</a:t>
            </a:r>
            <a:r>
              <a:rPr lang="en-US" sz="2400" dirty="0"/>
              <a:t>. Salah </a:t>
            </a:r>
            <a:r>
              <a:rPr lang="en-US" sz="2400" dirty="0" err="1"/>
              <a:t>satu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terkenal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CMM (</a:t>
            </a:r>
            <a:r>
              <a:rPr lang="en-US" sz="2400" i="1" dirty="0"/>
              <a:t>capability maturity model</a:t>
            </a:r>
            <a:r>
              <a:rPr lang="en-US" sz="2400" dirty="0"/>
              <a:t>) yang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SEI (</a:t>
            </a:r>
            <a:r>
              <a:rPr lang="en-US" sz="2400" i="1" dirty="0"/>
              <a:t>the software engineering institute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708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 Levels of HCI Maturity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Level 1 HCI: basic usability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campuran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,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, </a:t>
            </a:r>
            <a:r>
              <a:rPr lang="en-US" sz="2400" dirty="0" err="1"/>
              <a:t>proteksi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user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 </a:t>
            </a:r>
            <a:r>
              <a:rPr lang="en-US" sz="2400" dirty="0" err="1"/>
              <a:t>penggunaan</a:t>
            </a:r>
            <a:r>
              <a:rPr lang="en-US" sz="2400" dirty="0"/>
              <a:t> graphical user interfaces (GUI), interaction metaphors, direct manipulation, point-and-click input devices, user interface management systems, GOMS (goals, operators, methods, and selection rules) model,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HCI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61327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Present Levels of HCI Maturity (</a:t>
            </a:r>
            <a:r>
              <a:rPr lang="en-US" sz="4000" b="1" i="1" dirty="0" err="1"/>
              <a:t>lanj</a:t>
            </a:r>
            <a:r>
              <a:rPr lang="en-US" sz="4000" b="1" i="1" dirty="0"/>
              <a:t>.</a:t>
            </a:r>
            <a:r>
              <a:rPr lang="en-US" sz="4000" b="1" dirty="0"/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Level 2 HCI: collaborative, organizational, and role-based interaction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semata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endParaRPr lang="en-US" sz="2400" dirty="0"/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Contoh</a:t>
            </a:r>
            <a:r>
              <a:rPr lang="en-US" sz="2400" dirty="0"/>
              <a:t> level </a:t>
            </a:r>
            <a:r>
              <a:rPr lang="en-US" sz="2400" dirty="0" err="1"/>
              <a:t>ini</a:t>
            </a:r>
            <a:r>
              <a:rPr lang="en-US" sz="2400" dirty="0"/>
              <a:t>: internet, enterprise computing systems, decision support systems,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di </a:t>
            </a:r>
            <a:r>
              <a:rPr lang="en-US" sz="2400" dirty="0" err="1"/>
              <a:t>bidang</a:t>
            </a:r>
            <a:r>
              <a:rPr lang="en-US" sz="2400" dirty="0"/>
              <a:t> computer-supported cooperative work (CSCW)</a:t>
            </a:r>
          </a:p>
          <a:p>
            <a:pPr marL="806450" lvl="1" indent="-34925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Skope</a:t>
            </a:r>
            <a:r>
              <a:rPr lang="en-US" sz="2400" dirty="0"/>
              <a:t> HCI </a:t>
            </a:r>
            <a:r>
              <a:rPr lang="en-US" sz="2400" dirty="0" err="1"/>
              <a:t>diperluas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isu-isu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i="1" dirty="0"/>
              <a:t>customization of processes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73010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HCI: Level 3: Individualized and </a:t>
            </a:r>
            <a:r>
              <a:rPr lang="en-US" sz="3200" b="1" dirty="0" err="1"/>
              <a:t>Holictic</a:t>
            </a:r>
            <a:r>
              <a:rPr lang="en-US" sz="3200" b="1" dirty="0"/>
              <a:t> Interaction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The future computer environment</a:t>
            </a:r>
          </a:p>
          <a:p>
            <a:pPr algn="just"/>
            <a:r>
              <a:rPr lang="en-US" sz="4000" dirty="0"/>
              <a:t>Individualized and holistic interaction design</a:t>
            </a:r>
          </a:p>
          <a:p>
            <a:pPr algn="just"/>
            <a:r>
              <a:rPr lang="en-US" sz="4000" dirty="0"/>
              <a:t>Moving toward holistic interaction</a:t>
            </a:r>
          </a:p>
        </p:txBody>
      </p:sp>
    </p:spTree>
    <p:extLst>
      <p:ext uri="{BB962C8B-B14F-4D97-AF65-F5344CB8AC3E}">
        <p14:creationId xmlns:p14="http://schemas.microsoft.com/office/powerpoint/2010/main" val="13650489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9019</TotalTime>
  <Words>1334</Words>
  <Application>Microsoft Office PowerPoint</Application>
  <PresentationFormat>On-screen Show (4:3)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 12. Tingkat Kedewasaan HCI </vt:lpstr>
      <vt:lpstr>Pokok Bahasan</vt:lpstr>
      <vt:lpstr>01. Pendahuluan</vt:lpstr>
      <vt:lpstr>Tingkat Kedewasaan HCI</vt:lpstr>
      <vt:lpstr>Pendahuluan</vt:lpstr>
      <vt:lpstr>Cara Mengukur Tingkat Kedewasaan HCI</vt:lpstr>
      <vt:lpstr>Present Levels of HCI Maturity</vt:lpstr>
      <vt:lpstr>Present Levels of HCI Maturity (lanj.)</vt:lpstr>
      <vt:lpstr>Future HCI: Level 3: Individualized and Holictic Interaction</vt:lpstr>
      <vt:lpstr>The Future Computer Environment</vt:lpstr>
      <vt:lpstr>Individualized and Holistic Interaction Design</vt:lpstr>
      <vt:lpstr>Moving Toward Holistic Interaction</vt:lpstr>
      <vt:lpstr>Perubahan di Bidang Teknik/ Engineering</vt:lpstr>
      <vt:lpstr>Merangkai Human Interface</vt:lpstr>
      <vt:lpstr>The Information-Interaction Counselor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2753</cp:revision>
  <dcterms:created xsi:type="dcterms:W3CDTF">2016-09-02T03:38:50Z</dcterms:created>
  <dcterms:modified xsi:type="dcterms:W3CDTF">2019-05-09T08:11:58Z</dcterms:modified>
</cp:coreProperties>
</file>