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handoutMasterIdLst>
    <p:handoutMasterId r:id="rId98"/>
  </p:handoutMasterIdLst>
  <p:sldIdLst>
    <p:sldId id="256" r:id="rId2"/>
    <p:sldId id="407" r:id="rId3"/>
    <p:sldId id="427" r:id="rId4"/>
    <p:sldId id="712" r:id="rId5"/>
    <p:sldId id="716" r:id="rId6"/>
    <p:sldId id="717" r:id="rId7"/>
    <p:sldId id="746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739" r:id="rId25"/>
    <p:sldId id="740" r:id="rId26"/>
    <p:sldId id="741" r:id="rId27"/>
    <p:sldId id="742" r:id="rId28"/>
    <p:sldId id="743" r:id="rId29"/>
    <p:sldId id="744" r:id="rId30"/>
    <p:sldId id="745" r:id="rId31"/>
    <p:sldId id="747" r:id="rId32"/>
    <p:sldId id="765" r:id="rId33"/>
    <p:sldId id="766" r:id="rId34"/>
    <p:sldId id="767" r:id="rId35"/>
    <p:sldId id="768" r:id="rId36"/>
    <p:sldId id="769" r:id="rId37"/>
    <p:sldId id="749" r:id="rId38"/>
    <p:sldId id="750" r:id="rId39"/>
    <p:sldId id="751" r:id="rId40"/>
    <p:sldId id="752" r:id="rId41"/>
    <p:sldId id="753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1" r:id="rId50"/>
    <p:sldId id="762" r:id="rId51"/>
    <p:sldId id="763" r:id="rId52"/>
    <p:sldId id="764" r:id="rId53"/>
    <p:sldId id="770" r:id="rId54"/>
    <p:sldId id="773" r:id="rId55"/>
    <p:sldId id="774" r:id="rId56"/>
    <p:sldId id="788" r:id="rId57"/>
    <p:sldId id="789" r:id="rId58"/>
    <p:sldId id="790" r:id="rId59"/>
    <p:sldId id="791" r:id="rId60"/>
    <p:sldId id="793" r:id="rId61"/>
    <p:sldId id="794" r:id="rId62"/>
    <p:sldId id="795" r:id="rId63"/>
    <p:sldId id="796" r:id="rId64"/>
    <p:sldId id="797" r:id="rId65"/>
    <p:sldId id="798" r:id="rId66"/>
    <p:sldId id="799" r:id="rId67"/>
    <p:sldId id="800" r:id="rId68"/>
    <p:sldId id="775" r:id="rId69"/>
    <p:sldId id="776" r:id="rId70"/>
    <p:sldId id="777" r:id="rId71"/>
    <p:sldId id="778" r:id="rId72"/>
    <p:sldId id="779" r:id="rId73"/>
    <p:sldId id="780" r:id="rId74"/>
    <p:sldId id="781" r:id="rId75"/>
    <p:sldId id="782" r:id="rId76"/>
    <p:sldId id="783" r:id="rId77"/>
    <p:sldId id="784" r:id="rId78"/>
    <p:sldId id="772" r:id="rId79"/>
    <p:sldId id="785" r:id="rId80"/>
    <p:sldId id="786" r:id="rId81"/>
    <p:sldId id="787" r:id="rId82"/>
    <p:sldId id="498" r:id="rId83"/>
    <p:sldId id="519" r:id="rId84"/>
    <p:sldId id="520" r:id="rId85"/>
    <p:sldId id="521" r:id="rId86"/>
    <p:sldId id="510" r:id="rId87"/>
    <p:sldId id="562" r:id="rId88"/>
    <p:sldId id="563" r:id="rId89"/>
    <p:sldId id="512" r:id="rId90"/>
    <p:sldId id="507" r:id="rId91"/>
    <p:sldId id="499" r:id="rId92"/>
    <p:sldId id="503" r:id="rId93"/>
    <p:sldId id="504" r:id="rId94"/>
    <p:sldId id="505" r:id="rId95"/>
    <p:sldId id="411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Pengoperasian Mouse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Sistem Menu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dirty="0" smtClean="0">
              <a:latin typeface="Agency FB" panose="020B0503020202020204" pitchFamily="34" charset="0"/>
            </a:rPr>
            <a:t>Editor Kursor Mouse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Pengoperasian Mouse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2219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48829"/>
        <a:ext cx="4121181" cy="861586"/>
      </dsp:txXfrm>
    </dsp:sp>
    <dsp:sp modelId="{AADA161B-0E44-4493-B862-AA188302F13F}">
      <dsp:nvSpPr>
        <dsp:cNvPr id="0" name=""/>
        <dsp:cNvSpPr/>
      </dsp:nvSpPr>
      <dsp:spPr>
        <a:xfrm>
          <a:off x="0" y="969528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kern="1200" dirty="0" smtClean="0">
              <a:latin typeface="Agency FB" panose="020B0503020202020204" pitchFamily="34" charset="0"/>
            </a:rPr>
            <a:t>Sistem Window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016138"/>
        <a:ext cx="4121181" cy="861586"/>
      </dsp:txXfrm>
    </dsp:sp>
    <dsp:sp modelId="{F4223B3F-7A5F-4B4B-BB64-825656D9084A}">
      <dsp:nvSpPr>
        <dsp:cNvPr id="0" name=""/>
        <dsp:cNvSpPr/>
      </dsp:nvSpPr>
      <dsp:spPr>
        <a:xfrm>
          <a:off x="0" y="1936836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i="0" kern="1200" dirty="0" smtClean="0">
              <a:latin typeface="Agency FB" panose="020B0503020202020204" pitchFamily="34" charset="0"/>
            </a:rPr>
            <a:t>Sistem Menu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983446"/>
        <a:ext cx="4121181" cy="861586"/>
      </dsp:txXfrm>
    </dsp:sp>
    <dsp:sp modelId="{D6F8D2BE-5674-433E-876C-693D6B513985}">
      <dsp:nvSpPr>
        <dsp:cNvPr id="0" name=""/>
        <dsp:cNvSpPr/>
      </dsp:nvSpPr>
      <dsp:spPr>
        <a:xfrm>
          <a:off x="0" y="2904144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b="0" kern="1200" dirty="0" smtClean="0">
              <a:latin typeface="Agency FB" panose="020B0503020202020204" pitchFamily="34" charset="0"/>
            </a:rPr>
            <a:t>Editor Kursor Mouse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2950754"/>
        <a:ext cx="4121181" cy="861586"/>
      </dsp:txXfrm>
    </dsp:sp>
    <dsp:sp modelId="{BDCDCFE5-C63B-426B-8D16-4C2EF5169E39}">
      <dsp:nvSpPr>
        <dsp:cNvPr id="0" name=""/>
        <dsp:cNvSpPr/>
      </dsp:nvSpPr>
      <dsp:spPr>
        <a:xfrm>
          <a:off x="0" y="3871453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3918063"/>
        <a:ext cx="4121181" cy="861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18/03/2019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DA3F-8434-43A2-B13E-27033331DD8C}" type="datetimeFigureOut">
              <a:rPr lang="en-US"/>
              <a:pPr>
                <a:defRPr/>
              </a:pPr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E724-E132-4238-830F-097572C7F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5423" y="365125"/>
            <a:ext cx="309707" cy="1325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14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800"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7993D-D82F-434B-BE31-A86F6B849D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9027" y="228997"/>
            <a:ext cx="245165" cy="12342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249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4.xml"/><Relationship Id="rId3" Type="http://schemas.openxmlformats.org/officeDocument/2006/relationships/slide" Target="slide31.xml"/><Relationship Id="rId7" Type="http://schemas.openxmlformats.org/officeDocument/2006/relationships/slide" Target="slide9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0.xml"/><Relationship Id="rId5" Type="http://schemas.openxmlformats.org/officeDocument/2006/relationships/slide" Target="slide82.xml"/><Relationship Id="rId4" Type="http://schemas.openxmlformats.org/officeDocument/2006/relationships/slide" Target="slide5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06. </a:t>
            </a:r>
            <a:r>
              <a:rPr lang="id-ID" sz="3600" dirty="0">
                <a:solidFill>
                  <a:srgbClr val="0070C0"/>
                </a:solidFill>
              </a:rPr>
              <a:t>Aspek Ergonimi</a:t>
            </a: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Komponen</a:t>
            </a:r>
            <a:r>
              <a:rPr lang="en-US" sz="4800" b="1" dirty="0"/>
              <a:t> </a:t>
            </a:r>
            <a:r>
              <a:rPr lang="en-US" sz="4800" b="1" dirty="0" err="1"/>
              <a:t>Antarmuka</a:t>
            </a:r>
            <a:r>
              <a:rPr lang="en-US" sz="4800" b="1" dirty="0"/>
              <a:t> </a:t>
            </a:r>
            <a:r>
              <a:rPr lang="en-US" sz="4800" b="1" dirty="0" err="1"/>
              <a:t>Pengguna</a:t>
            </a:r>
            <a:endParaRPr lang="en-US" sz="4800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/>
              <a:t>Model </a:t>
            </a:r>
            <a:r>
              <a:rPr lang="en-US" sz="2800" b="1" dirty="0" err="1" smtClean="0"/>
              <a:t>pengguna</a:t>
            </a:r>
            <a:r>
              <a:rPr lang="id-ID" sz="2800" b="1" dirty="0" smtClean="0"/>
              <a:t>/</a:t>
            </a:r>
            <a:r>
              <a:rPr lang="en-US" dirty="0" smtClean="0"/>
              <a:t>Model </a:t>
            </a:r>
            <a:r>
              <a:rPr lang="en-US" dirty="0"/>
              <a:t>User</a:t>
            </a:r>
            <a:r>
              <a:rPr lang="en-US" sz="2800" dirty="0" smtClean="0"/>
              <a:t>; </a:t>
            </a:r>
            <a:r>
              <a:rPr lang="en-US" sz="2800" dirty="0" err="1"/>
              <a:t>memungkinkan</a:t>
            </a:r>
            <a:r>
              <a:rPr lang="en-US" sz="2800" dirty="0"/>
              <a:t> user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pemahaman</a:t>
            </a:r>
            <a:r>
              <a:rPr lang="en-US" sz="2800" dirty="0"/>
              <a:t> yang </a:t>
            </a:r>
            <a:r>
              <a:rPr lang="en-US" sz="2800" dirty="0" err="1"/>
              <a:t>mendasar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program,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user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sekali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/>
              <a:t>Bahasa</a:t>
            </a:r>
            <a:r>
              <a:rPr lang="en-US" sz="2800" b="1" dirty="0"/>
              <a:t> </a:t>
            </a:r>
            <a:r>
              <a:rPr lang="en-US" sz="2800" b="1" dirty="0" err="1" smtClean="0"/>
              <a:t>perintah</a:t>
            </a:r>
            <a:r>
              <a:rPr lang="id-ID" sz="2800" b="1" dirty="0" smtClean="0"/>
              <a:t>-</a:t>
            </a:r>
            <a:r>
              <a:rPr lang="en-US" dirty="0"/>
              <a:t>Command Language</a:t>
            </a:r>
            <a:r>
              <a:rPr lang="en-US" sz="2800" dirty="0" smtClean="0"/>
              <a:t>; </a:t>
            </a:r>
            <a:r>
              <a:rPr lang="en-US" sz="2800" dirty="0" err="1"/>
              <a:t>sedapat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 smtClean="0"/>
              <a:t>alami</a:t>
            </a:r>
            <a:r>
              <a:rPr lang="id-ID" sz="2800" dirty="0" smtClean="0"/>
              <a:t>,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mengoperasikannnya</a:t>
            </a:r>
            <a:endParaRPr lang="en-US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 smtClean="0"/>
              <a:t>Umpanbalik</a:t>
            </a:r>
            <a:r>
              <a:rPr lang="en-US" sz="2800" dirty="0"/>
              <a:t>;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program yang </a:t>
            </a:r>
            <a:r>
              <a:rPr lang="en-US" sz="2800" dirty="0" err="1"/>
              <a:t>membantu</a:t>
            </a:r>
            <a:r>
              <a:rPr lang="en-US" sz="2800" dirty="0"/>
              <a:t> user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mengoperasikan</a:t>
            </a:r>
            <a:r>
              <a:rPr lang="en-US" sz="2800" dirty="0"/>
              <a:t> program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dirty="0"/>
              <a:t>;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status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program </a:t>
            </a:r>
            <a:r>
              <a:rPr lang="en-US" sz="2800" dirty="0" err="1"/>
              <a:t>ketika</a:t>
            </a:r>
            <a:r>
              <a:rPr lang="en-US" sz="2800" dirty="0"/>
              <a:t> user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tindakan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08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Urutan Perancangan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buFontTx/>
              <a:buAutoNum type="arabicPeriod"/>
            </a:pPr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ragam</a:t>
            </a:r>
            <a:r>
              <a:rPr lang="en-US" b="1" dirty="0"/>
              <a:t> </a:t>
            </a:r>
            <a:r>
              <a:rPr lang="en-US" b="1" dirty="0" smtClean="0"/>
              <a:t>dialog</a:t>
            </a:r>
            <a:r>
              <a:rPr lang="id-ID" b="1" dirty="0" smtClean="0"/>
              <a:t>/</a:t>
            </a:r>
            <a:r>
              <a:rPr lang="en-US" dirty="0" err="1"/>
              <a:t>perancangan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 smtClean="0"/>
              <a:t>Perancangan</a:t>
            </a:r>
            <a:r>
              <a:rPr lang="en-US" b="1" dirty="0" smtClean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smtClean="0"/>
              <a:t>dialog</a:t>
            </a:r>
            <a:r>
              <a:rPr lang="id-ID" b="1" dirty="0" smtClean="0"/>
              <a:t>/grafis</a:t>
            </a:r>
            <a:r>
              <a:rPr lang="en-US" dirty="0" smtClean="0"/>
              <a:t>;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model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format </a:t>
            </a:r>
            <a:r>
              <a:rPr lang="en-US" b="1" dirty="0" err="1" smtClean="0"/>
              <a:t>pesan</a:t>
            </a:r>
            <a:r>
              <a:rPr lang="id-ID" b="1" dirty="0" smtClean="0"/>
              <a:t>/teks</a:t>
            </a:r>
            <a:r>
              <a:rPr lang="en-US" dirty="0" smtClean="0"/>
              <a:t>;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tektual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terinci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inputing</a:t>
            </a:r>
            <a:r>
              <a:rPr lang="en-US" dirty="0"/>
              <a:t>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lebih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endParaRPr lang="en-US" b="1" dirty="0"/>
          </a:p>
          <a:p>
            <a:pPr marL="609600" indent="-609600" algn="just"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r>
              <a:rPr lang="id-ID" b="1" dirty="0" smtClean="0"/>
              <a:t>/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 smtClean="0"/>
              <a:t>tanggap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endParaRPr 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err="1"/>
              <a:t>Validasi</a:t>
            </a:r>
            <a:r>
              <a:rPr lang="en-US" sz="2400" b="1" dirty="0"/>
              <a:t> </a:t>
            </a:r>
            <a:r>
              <a:rPr lang="en-US" sz="2400" b="1" dirty="0" err="1"/>
              <a:t>pemasukan</a:t>
            </a:r>
            <a:r>
              <a:rPr lang="en-US" sz="2400" b="1" dirty="0"/>
              <a:t> data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b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b="1" dirty="0" err="1"/>
              <a:t>memasukkan</a:t>
            </a:r>
            <a:r>
              <a:rPr lang="en-US" sz="2400" b="1" dirty="0"/>
              <a:t> </a:t>
            </a:r>
            <a:r>
              <a:rPr lang="en-US" sz="2400" b="1" dirty="0" err="1"/>
              <a:t>bilangan</a:t>
            </a:r>
            <a:r>
              <a:rPr lang="en-US" sz="2400" b="1" dirty="0"/>
              <a:t> </a:t>
            </a:r>
            <a:r>
              <a:rPr lang="en-US" sz="2400" b="1" dirty="0" err="1"/>
              <a:t>positif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b="1" dirty="0" err="1"/>
              <a:t>memasukkan</a:t>
            </a:r>
            <a:r>
              <a:rPr lang="en-US" sz="2400" b="1" dirty="0"/>
              <a:t> data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nol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dirty="0"/>
              <a:t> </a:t>
            </a:r>
            <a:r>
              <a:rPr lang="en-US" sz="2400" b="1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mengulang</a:t>
            </a:r>
            <a:r>
              <a:rPr lang="en-US" sz="2400" b="1" dirty="0"/>
              <a:t> </a:t>
            </a:r>
            <a:r>
              <a:rPr lang="en-US" sz="2400" b="1" dirty="0" err="1"/>
              <a:t>pemasukan</a:t>
            </a:r>
            <a:r>
              <a:rPr lang="en-US" sz="2400" b="1" dirty="0"/>
              <a:t> data </a:t>
            </a:r>
            <a:r>
              <a:rPr lang="en-US" sz="2400" dirty="0" err="1"/>
              <a:t>tersebut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Proteksi</a:t>
            </a:r>
            <a:r>
              <a:rPr lang="en-US" sz="2400" b="1" dirty="0"/>
              <a:t> user</a:t>
            </a:r>
            <a:r>
              <a:rPr lang="en-US" sz="2400" dirty="0"/>
              <a:t>; </a:t>
            </a:r>
            <a:r>
              <a:rPr lang="en-US" sz="2400" b="1" dirty="0"/>
              <a:t>program </a:t>
            </a:r>
            <a:r>
              <a:rPr lang="en-US" sz="2400" b="1" dirty="0" err="1"/>
              <a:t>memberi</a:t>
            </a:r>
            <a:r>
              <a:rPr lang="en-US" sz="2400" b="1" dirty="0"/>
              <a:t> </a:t>
            </a:r>
            <a:r>
              <a:rPr lang="en-US" sz="2400" b="1" dirty="0" err="1"/>
              <a:t>peringatan</a:t>
            </a:r>
            <a:r>
              <a:rPr lang="en-US" sz="2400" b="1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b="1" dirty="0"/>
              <a:t>user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tindakan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sengaja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penghapusan</a:t>
            </a:r>
            <a:r>
              <a:rPr lang="en-US" sz="2400" dirty="0"/>
              <a:t> </a:t>
            </a:r>
            <a:r>
              <a:rPr lang="en-US" sz="2400" dirty="0" err="1"/>
              <a:t>berkas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Pemulihan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dirty="0"/>
              <a:t>: </a:t>
            </a:r>
            <a:r>
              <a:rPr lang="en-US" sz="2400" b="1" dirty="0" err="1"/>
              <a:t>tersedianya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membatalkan</a:t>
            </a:r>
            <a:r>
              <a:rPr lang="en-US" sz="2400" b="1" dirty="0"/>
              <a:t> </a:t>
            </a:r>
            <a:r>
              <a:rPr lang="en-US" sz="2400" b="1" dirty="0" err="1"/>
              <a:t>tindakan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b="1" dirty="0" err="1"/>
              <a:t>saja</a:t>
            </a:r>
            <a:r>
              <a:rPr lang="en-US" sz="2400" b="1" dirty="0"/>
              <a:t> </a:t>
            </a:r>
            <a:r>
              <a:rPr lang="en-US" sz="2400" dirty="0" err="1"/>
              <a:t>dilakukan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Penampilan</a:t>
            </a:r>
            <a:r>
              <a:rPr lang="en-US" sz="2400" b="1" dirty="0"/>
              <a:t> </a:t>
            </a:r>
            <a:r>
              <a:rPr lang="en-US" sz="2400" b="1" dirty="0" err="1"/>
              <a:t>pesan</a:t>
            </a:r>
            <a:r>
              <a:rPr lang="en-US" sz="2400" b="1" dirty="0"/>
              <a:t> </a:t>
            </a:r>
            <a:r>
              <a:rPr lang="en-US" sz="2400" b="1" dirty="0" err="1"/>
              <a:t>salah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sesuai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waktu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5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Perancangan Tampilan Berbasis Teks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b="1" dirty="0" err="1"/>
              <a:t>Urutan</a:t>
            </a:r>
            <a:r>
              <a:rPr lang="en-US" sz="2800" b="1" dirty="0"/>
              <a:t> </a:t>
            </a:r>
            <a:r>
              <a:rPr lang="en-US" sz="2800" b="1" dirty="0" err="1"/>
              <a:t>penyajian</a:t>
            </a:r>
            <a:r>
              <a:rPr lang="en-US" sz="2800" dirty="0"/>
              <a:t>; </a:t>
            </a:r>
            <a:r>
              <a:rPr lang="en-US" sz="2800" b="1" dirty="0" err="1"/>
              <a:t>disesuiaka</a:t>
            </a:r>
            <a:r>
              <a:rPr lang="en-US" sz="2800" dirty="0" err="1"/>
              <a:t>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/>
              <a:t>model </a:t>
            </a:r>
            <a:r>
              <a:rPr lang="en-US" sz="2800" b="1" dirty="0" err="1"/>
              <a:t>pengguna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 smtClean="0"/>
              <a:t>Kelonggaran</a:t>
            </a:r>
            <a:r>
              <a:rPr lang="en-US" sz="2800" dirty="0" smtClean="0"/>
              <a:t>; </a:t>
            </a:r>
            <a:r>
              <a:rPr lang="en-US" sz="2800" dirty="0" err="1" smtClean="0"/>
              <a:t>mis</a:t>
            </a:r>
            <a:r>
              <a:rPr lang="en-US" sz="2800" dirty="0" smtClean="0"/>
              <a:t>: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adanya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jarak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spasi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penempatan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khusus</a:t>
            </a:r>
            <a:endParaRPr lang="en-US" sz="2800" dirty="0" smtClean="0"/>
          </a:p>
          <a:p>
            <a:pPr algn="just">
              <a:lnSpc>
                <a:spcPct val="80000"/>
              </a:lnSpc>
            </a:pPr>
            <a:r>
              <a:rPr lang="en-US" sz="2800" b="1" dirty="0" err="1" smtClean="0"/>
              <a:t>Pengelompokkan</a:t>
            </a:r>
            <a:r>
              <a:rPr lang="en-US" sz="2800" b="1" dirty="0" smtClean="0"/>
              <a:t> </a:t>
            </a:r>
            <a:r>
              <a:rPr lang="en-US" sz="2800" b="1" dirty="0"/>
              <a:t>data </a:t>
            </a:r>
            <a:r>
              <a:rPr lang="en-US" sz="2800" dirty="0"/>
              <a:t>yang </a:t>
            </a:r>
            <a:r>
              <a:rPr lang="en-US" sz="2800" b="1" dirty="0" err="1"/>
              <a:t>saling</a:t>
            </a:r>
            <a:r>
              <a:rPr lang="en-US" sz="2800" b="1" dirty="0"/>
              <a:t> </a:t>
            </a:r>
            <a:r>
              <a:rPr lang="en-US" sz="2800" b="1" dirty="0" err="1"/>
              <a:t>berkaitan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Relevansi</a:t>
            </a:r>
            <a:r>
              <a:rPr lang="en-US" sz="2800" dirty="0"/>
              <a:t>;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b="1" dirty="0" err="1"/>
              <a:t>pesan-pesan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relevan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b="1" dirty="0" err="1"/>
              <a:t>ditampilkan</a:t>
            </a:r>
            <a:r>
              <a:rPr lang="en-US" sz="2800" b="1" dirty="0"/>
              <a:t> di </a:t>
            </a:r>
            <a:r>
              <a:rPr lang="en-US" sz="2800" b="1" dirty="0" err="1"/>
              <a:t>layar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Konsistensi</a:t>
            </a:r>
            <a:r>
              <a:rPr lang="en-US" sz="2800" dirty="0"/>
              <a:t>;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 err="1"/>
              <a:t>suku</a:t>
            </a:r>
            <a:r>
              <a:rPr lang="en-US" sz="2800" b="1" dirty="0"/>
              <a:t> kata</a:t>
            </a:r>
            <a:r>
              <a:rPr lang="en-US" sz="2800" dirty="0"/>
              <a:t> yang </a:t>
            </a:r>
            <a:r>
              <a:rPr lang="en-US" sz="2800" b="1" dirty="0" err="1"/>
              <a:t>konsisten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Kesederhanaan</a:t>
            </a:r>
            <a:r>
              <a:rPr lang="en-US" sz="2800" dirty="0"/>
              <a:t>;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 err="1"/>
              <a:t>singkatan</a:t>
            </a:r>
            <a:r>
              <a:rPr lang="en-US" sz="2800" dirty="0"/>
              <a:t> yang </a:t>
            </a:r>
            <a:r>
              <a:rPr lang="en-US" sz="2800" b="1" dirty="0" err="1"/>
              <a:t>dipahami</a:t>
            </a:r>
            <a:r>
              <a:rPr lang="en-US" sz="2800" b="1" dirty="0"/>
              <a:t> </a:t>
            </a:r>
            <a:r>
              <a:rPr lang="en-US" sz="2800" b="1" dirty="0" err="1"/>
              <a:t>oleh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56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Perancangan Tampilan Berbasis Grafis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err="1"/>
              <a:t>Ilusi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obyek-obyek</a:t>
            </a:r>
            <a:r>
              <a:rPr lang="en-US" sz="2400" b="1" dirty="0"/>
              <a:t> yang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dimanipulasi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disket</a:t>
            </a:r>
            <a:r>
              <a:rPr lang="en-US" sz="2400" dirty="0"/>
              <a:t>, printer, </a:t>
            </a:r>
            <a:r>
              <a:rPr lang="en-US" sz="2400" dirty="0" err="1"/>
              <a:t>dll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Urutan</a:t>
            </a:r>
            <a:r>
              <a:rPr lang="en-US" sz="2400" b="1" dirty="0"/>
              <a:t> visual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fokus</a:t>
            </a:r>
            <a:r>
              <a:rPr lang="en-US" sz="2400" b="1" dirty="0"/>
              <a:t> </a:t>
            </a:r>
            <a:r>
              <a:rPr lang="en-US" sz="2400" b="1" dirty="0" err="1"/>
              <a:t>pengguna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kedip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kursor</a:t>
            </a:r>
            <a:r>
              <a:rPr lang="en-US" sz="2400" dirty="0"/>
              <a:t>,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Struktur</a:t>
            </a:r>
            <a:r>
              <a:rPr lang="en-US" sz="2400" b="1" dirty="0"/>
              <a:t> internal</a:t>
            </a:r>
            <a:r>
              <a:rPr lang="en-US" sz="2400" dirty="0"/>
              <a:t>;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dihadapi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dimodifikasi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user</a:t>
            </a:r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Kosakata</a:t>
            </a:r>
            <a:r>
              <a:rPr lang="en-US" sz="2400" b="1" dirty="0"/>
              <a:t> </a:t>
            </a:r>
            <a:r>
              <a:rPr lang="en-US" sz="2400" b="1" dirty="0" err="1"/>
              <a:t>grafis</a:t>
            </a:r>
            <a:r>
              <a:rPr lang="en-US" sz="2400" b="1" dirty="0"/>
              <a:t> yang </a:t>
            </a:r>
            <a:r>
              <a:rPr lang="en-US" sz="2400" b="1" dirty="0" err="1"/>
              <a:t>konsisten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sesuai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disket</a:t>
            </a:r>
            <a:r>
              <a:rPr lang="en-US" sz="2400" dirty="0"/>
              <a:t>, printer, </a:t>
            </a:r>
            <a:r>
              <a:rPr lang="en-US" sz="2400" dirty="0" err="1"/>
              <a:t>dll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Kesesuaian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media/</a:t>
            </a:r>
            <a:r>
              <a:rPr lang="en-US" sz="2400" b="1" dirty="0" err="1"/>
              <a:t>informasi</a:t>
            </a:r>
            <a:r>
              <a:rPr lang="en-US" sz="2400" b="1" dirty="0"/>
              <a:t> yang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disampaikan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06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Bantu </a:t>
            </a:r>
            <a:r>
              <a:rPr lang="en-US" b="1" dirty="0" err="1"/>
              <a:t>Sederhana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/>
              <a:t>Selama</a:t>
            </a:r>
            <a:r>
              <a:rPr lang="en-US" b="1" dirty="0"/>
              <a:t> proses </a:t>
            </a:r>
            <a:r>
              <a:rPr lang="en-US" b="1" dirty="0" err="1"/>
              <a:t>merancang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, </a:t>
            </a:r>
            <a:r>
              <a:rPr lang="en-US" b="1" dirty="0" err="1"/>
              <a:t>Perancang</a:t>
            </a:r>
            <a:r>
              <a:rPr lang="en-US" b="1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bentuk-bentuk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 smtClean="0"/>
              <a:t>diimplementasikan</a:t>
            </a:r>
            <a:r>
              <a:rPr lang="en-US" dirty="0"/>
              <a:t>. </a:t>
            </a:r>
            <a:endParaRPr lang="en-US" dirty="0" smtClean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 smtClean="0"/>
              <a:t>Perancang</a:t>
            </a:r>
            <a:r>
              <a:rPr lang="en-US" b="1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piranti</a:t>
            </a:r>
            <a:r>
              <a:rPr lang="en-US" b="1" dirty="0"/>
              <a:t> bantu </a:t>
            </a:r>
            <a:r>
              <a:rPr lang="en-US" b="1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mendokumentasikan</a:t>
            </a:r>
            <a:r>
              <a:rPr lang="en-US" b="1" dirty="0" smtClean="0"/>
              <a:t> </a:t>
            </a:r>
            <a:r>
              <a:rPr lang="en-US" b="1" dirty="0" err="1"/>
              <a:t>wajah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endParaRPr lang="en-US" dirty="0" smtClean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 smtClean="0"/>
              <a:t>Piranti</a:t>
            </a:r>
            <a:r>
              <a:rPr lang="en-US" b="1" dirty="0" smtClean="0"/>
              <a:t> </a:t>
            </a:r>
            <a:r>
              <a:rPr lang="en-US" b="1" dirty="0"/>
              <a:t>bantu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b="1" dirty="0" err="1"/>
              <a:t>embaran</a:t>
            </a:r>
            <a:r>
              <a:rPr lang="en-US" b="1" dirty="0"/>
              <a:t> </a:t>
            </a:r>
            <a:r>
              <a:rPr lang="en-US" b="1" dirty="0" err="1"/>
              <a:t>kertas</a:t>
            </a:r>
            <a:r>
              <a:rPr lang="en-US" b="1" dirty="0"/>
              <a:t> </a:t>
            </a:r>
            <a:r>
              <a:rPr lang="en-US" b="1" dirty="0" err="1"/>
              <a:t>Lembaran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b="1" dirty="0" err="1" smtClean="0"/>
              <a:t>diberi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Lembar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/</a:t>
            </a:r>
            <a:r>
              <a:rPr lang="en-US" b="1" i="1" dirty="0"/>
              <a:t>screen design work sheet </a:t>
            </a:r>
            <a:r>
              <a:rPr lang="en-US" b="1" dirty="0"/>
              <a:t>(LKT) </a:t>
            </a:r>
          </a:p>
        </p:txBody>
      </p:sp>
    </p:spTree>
    <p:extLst>
      <p:ext uri="{BB962C8B-B14F-4D97-AF65-F5344CB8AC3E}">
        <p14:creationId xmlns:p14="http://schemas.microsoft.com/office/powerpoint/2010/main" val="35960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LKT (</a:t>
            </a:r>
            <a:r>
              <a:rPr lang="en-US" sz="4000" dirty="0" err="1"/>
              <a:t>lembar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-US" sz="4000" dirty="0" err="1"/>
              <a:t>tampilan</a:t>
            </a:r>
            <a:r>
              <a:rPr lang="en-US" sz="4000" dirty="0"/>
              <a:t>) </a:t>
            </a:r>
            <a:r>
              <a:rPr lang="en-US" sz="4000" dirty="0" err="1"/>
              <a:t>terdiri</a:t>
            </a:r>
            <a:r>
              <a:rPr lang="en-US" sz="4000" dirty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Nomor</a:t>
            </a:r>
            <a:r>
              <a:rPr lang="en-US" b="1" dirty="0" smtClean="0"/>
              <a:t> </a:t>
            </a:r>
            <a:r>
              <a:rPr lang="en-US" b="1" dirty="0" err="1"/>
              <a:t>lembar</a:t>
            </a:r>
            <a:r>
              <a:rPr lang="en-US" b="1" dirty="0"/>
              <a:t> </a:t>
            </a:r>
            <a:r>
              <a:rPr lang="en-US" b="1" dirty="0" err="1" smtClean="0"/>
              <a:t>kerja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Tampilan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berisi</a:t>
            </a:r>
            <a:r>
              <a:rPr lang="en-US" b="1" dirty="0"/>
              <a:t> </a:t>
            </a:r>
            <a:r>
              <a:rPr lang="en-US" b="1" dirty="0" err="1"/>
              <a:t>sketsa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muncul</a:t>
            </a:r>
            <a:r>
              <a:rPr lang="en-US" b="1" dirty="0"/>
              <a:t> di </a:t>
            </a:r>
            <a:r>
              <a:rPr lang="en-US" b="1" dirty="0" err="1" smtClean="0"/>
              <a:t>layar</a:t>
            </a:r>
            <a:r>
              <a:rPr lang="en-US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Navigator </a:t>
            </a:r>
            <a:r>
              <a:rPr lang="en-US" b="1" dirty="0"/>
              <a:t>(</a:t>
            </a:r>
            <a:r>
              <a:rPr lang="en-US" b="1" dirty="0" err="1"/>
              <a:t>menjelaskan</a:t>
            </a:r>
            <a:r>
              <a:rPr lang="en-US" b="1" dirty="0"/>
              <a:t> </a:t>
            </a:r>
            <a:r>
              <a:rPr lang="en-US" b="1" dirty="0" err="1"/>
              <a:t>kapan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 smtClean="0"/>
              <a:t>muncul</a:t>
            </a:r>
            <a:r>
              <a:rPr lang="en-US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Keterangan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attribut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64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Pembuatan</a:t>
            </a:r>
            <a:r>
              <a:rPr lang="en-US" sz="4000" dirty="0" smtClean="0"/>
              <a:t> </a:t>
            </a:r>
            <a:r>
              <a:rPr lang="en-US" sz="4000" dirty="0" err="1"/>
              <a:t>Lembar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-US" sz="4000" dirty="0" err="1"/>
              <a:t>Tampilan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13"/>
          <a:stretch/>
        </p:blipFill>
        <p:spPr>
          <a:xfrm>
            <a:off x="661400" y="2084833"/>
            <a:ext cx="4311433" cy="271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3419605"/>
            <a:ext cx="4784944" cy="32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Jaring</a:t>
            </a:r>
            <a:r>
              <a:rPr lang="en-US" b="1" dirty="0"/>
              <a:t> </a:t>
            </a:r>
            <a:r>
              <a:rPr lang="en-US" b="1" dirty="0" err="1"/>
              <a:t>Semantik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Jaring</a:t>
            </a:r>
            <a:r>
              <a:rPr lang="en-US" b="1" dirty="0"/>
              <a:t> </a:t>
            </a:r>
            <a:r>
              <a:rPr lang="en-US" b="1" dirty="0" err="1"/>
              <a:t>semantik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bagan</a:t>
            </a:r>
            <a:r>
              <a:rPr lang="en-US" b="1" dirty="0"/>
              <a:t> yang </a:t>
            </a:r>
            <a:r>
              <a:rPr lang="en-US" b="1" dirty="0" err="1" smtClean="0"/>
              <a:t>menggambarkan</a:t>
            </a:r>
            <a:r>
              <a:rPr lang="id-ID" dirty="0" smtClean="0"/>
              <a:t> </a:t>
            </a:r>
            <a:r>
              <a:rPr lang="en-US" b="1" dirty="0" err="1" smtClean="0"/>
              <a:t>keterhubungan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dirty="0"/>
              <a:t> </a:t>
            </a:r>
            <a:r>
              <a:rPr lang="en-US" b="1" dirty="0"/>
              <a:t>LKT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LKT yang lain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 smtClean="0"/>
              <a:t>perancangan</a:t>
            </a:r>
            <a:r>
              <a:rPr lang="en-US" b="1" dirty="0" smtClean="0"/>
              <a:t> </a:t>
            </a:r>
            <a:r>
              <a:rPr lang="en-US" b="1" dirty="0" err="1" smtClean="0"/>
              <a:t>navigasinya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/>
              <a:t>2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sematik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 smtClean="0"/>
              <a:t>Nomor</a:t>
            </a:r>
            <a:r>
              <a:rPr lang="en-US" sz="3200" b="1" dirty="0" smtClean="0"/>
              <a:t> </a:t>
            </a:r>
            <a:r>
              <a:rPr lang="en-US" sz="3200" b="1" dirty="0" err="1"/>
              <a:t>tampilan</a:t>
            </a:r>
            <a:r>
              <a:rPr lang="en-US" sz="3200" b="1" dirty="0"/>
              <a:t> (</a:t>
            </a:r>
            <a:r>
              <a:rPr lang="en-US" sz="3200" b="1" dirty="0" err="1"/>
              <a:t>lembar</a:t>
            </a:r>
            <a:r>
              <a:rPr lang="en-US" sz="3200" b="1" dirty="0"/>
              <a:t> </a:t>
            </a:r>
            <a:r>
              <a:rPr lang="en-US" sz="3200" b="1" dirty="0" err="1" smtClean="0"/>
              <a:t>kerja</a:t>
            </a:r>
            <a:r>
              <a:rPr lang="en-US" sz="3200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 smtClean="0"/>
              <a:t>Transisi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menyebabkan</a:t>
            </a:r>
            <a:r>
              <a:rPr lang="en-US" sz="3200" dirty="0"/>
              <a:t> </a:t>
            </a:r>
            <a:r>
              <a:rPr lang="en-US" sz="3200" b="1" dirty="0" err="1"/>
              <a:t>perpindahan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b="1" dirty="0" err="1"/>
              <a:t>tampilan</a:t>
            </a:r>
            <a:r>
              <a:rPr lang="en-US" sz="3200" b="1" dirty="0"/>
              <a:t> </a:t>
            </a:r>
            <a:r>
              <a:rPr lang="en-US" sz="3200" dirty="0"/>
              <a:t>yang lain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Pemrogramn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Antarmuka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dirty="0" err="1"/>
              <a:t>Jenis-jenis</a:t>
            </a:r>
            <a:r>
              <a:rPr lang="en-US" sz="3200" dirty="0"/>
              <a:t> </a:t>
            </a: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 err="1"/>
              <a:t>Konvensional</a:t>
            </a:r>
            <a:r>
              <a:rPr lang="en-US" sz="3000" b="1" dirty="0"/>
              <a:t> </a:t>
            </a:r>
            <a:r>
              <a:rPr lang="en-US" sz="3000" dirty="0"/>
              <a:t>(Conventional / Traditional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yang </a:t>
            </a:r>
            <a:r>
              <a:rPr lang="en-US" sz="3000" b="1" dirty="0" err="1"/>
              <a:t>berOrientasi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Object (Object-Oriented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Visual </a:t>
            </a:r>
            <a:r>
              <a:rPr lang="en-US" sz="3000" dirty="0"/>
              <a:t>(Visual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yang </a:t>
            </a:r>
            <a:r>
              <a:rPr lang="en-US" sz="3000" b="1" dirty="0" err="1"/>
              <a:t>berbasis</a:t>
            </a:r>
            <a:r>
              <a:rPr lang="en-US" sz="3000" b="1" dirty="0"/>
              <a:t> Event </a:t>
            </a:r>
            <a:r>
              <a:rPr lang="en-US" sz="3000" dirty="0"/>
              <a:t>(Event-Driven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Client-Server </a:t>
            </a:r>
            <a:r>
              <a:rPr lang="en-US" sz="3000" dirty="0"/>
              <a:t>(Client/Server Programming</a:t>
            </a:r>
            <a:r>
              <a:rPr lang="en-US" sz="3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476514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4505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P</a:t>
            </a:r>
            <a:r>
              <a:rPr lang="en-US" b="1" dirty="0" smtClean="0"/>
              <a:t>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b="1" dirty="0" err="1"/>
              <a:t>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bentuk</a:t>
            </a:r>
            <a:r>
              <a:rPr lang="en-US" b="1" dirty="0"/>
              <a:t> program. </a:t>
            </a:r>
            <a:endParaRPr lang="en-US" b="1" dirty="0" smtClean="0"/>
          </a:p>
          <a:p>
            <a:pPr algn="just"/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/>
              <a:t>aktifitas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b="1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sistematis</a:t>
            </a:r>
            <a:r>
              <a:rPr lang="en-US" b="1" dirty="0"/>
              <a:t>, </a:t>
            </a:r>
            <a:r>
              <a:rPr lang="en-US" b="1" dirty="0" err="1" smtClean="0"/>
              <a:t>logis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dirty="0"/>
              <a:t> yang </a:t>
            </a:r>
            <a:r>
              <a:rPr lang="en-US" b="1" dirty="0" err="1"/>
              <a:t>sederhana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dipahami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proses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 smtClean="0"/>
              <a:t>titik</a:t>
            </a:r>
            <a:r>
              <a:rPr lang="en-US" dirty="0" smtClean="0"/>
              <a:t>/</a:t>
            </a:r>
            <a:r>
              <a:rPr lang="en-US" b="1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selanjutnya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b="1" dirty="0" err="1"/>
              <a:t>mengeksekusi</a:t>
            </a:r>
            <a:r>
              <a:rPr lang="en-US" b="1" dirty="0"/>
              <a:t>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 smtClean="0"/>
              <a:t>sebelumnya</a:t>
            </a:r>
            <a:r>
              <a:rPr lang="en-US" b="1" dirty="0" smtClean="0"/>
              <a:t>/</a:t>
            </a:r>
            <a:r>
              <a:rPr lang="en-US" b="1" dirty="0" err="1" smtClean="0"/>
              <a:t>kembali</a:t>
            </a:r>
            <a:r>
              <a:rPr lang="en-US" b="1" dirty="0" smtClean="0"/>
              <a:t> </a:t>
            </a:r>
            <a:r>
              <a:rPr lang="en-US" b="1" dirty="0" err="1"/>
              <a:t>lagi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b="1" dirty="0" err="1"/>
              <a:t>sebelumnya</a:t>
            </a:r>
            <a:r>
              <a:rPr lang="en-US" dirty="0"/>
              <a:t>, </a:t>
            </a:r>
            <a:r>
              <a:rPr lang="en-US" b="1" dirty="0" err="1"/>
              <a:t>kecuali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langkah</a:t>
            </a:r>
            <a:r>
              <a:rPr lang="en-US" b="1" dirty="0"/>
              <a:t> –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b="1" dirty="0" err="1"/>
              <a:t>berulang</a:t>
            </a:r>
            <a:r>
              <a:rPr lang="en-US" b="1" dirty="0"/>
              <a:t> (Loop).</a:t>
            </a:r>
          </a:p>
        </p:txBody>
      </p:sp>
    </p:spTree>
    <p:extLst>
      <p:ext uri="{BB962C8B-B14F-4D97-AF65-F5344CB8AC3E}">
        <p14:creationId xmlns:p14="http://schemas.microsoft.com/office/powerpoint/2010/main" val="40535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Sifat</a:t>
            </a:r>
            <a:r>
              <a:rPr lang="en-US" b="1" dirty="0" smtClean="0"/>
              <a:t> &amp;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r>
              <a:rPr lang="en-US" b="1" dirty="0" smtClean="0"/>
              <a:t> </a:t>
            </a:r>
            <a:r>
              <a:rPr lang="en-US" b="1" dirty="0" err="1" smtClean="0"/>
              <a:t>terstruktur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b="1" dirty="0" err="1" smtClean="0"/>
              <a:t>Memuat</a:t>
            </a:r>
            <a:r>
              <a:rPr lang="en-US" sz="2400" b="1" dirty="0" smtClean="0"/>
              <a:t> </a:t>
            </a:r>
            <a:r>
              <a:rPr lang="en-US" sz="2400" b="1" dirty="0" err="1"/>
              <a:t>teknik</a:t>
            </a:r>
            <a:r>
              <a:rPr lang="en-US" sz="2400" b="1" dirty="0"/>
              <a:t> </a:t>
            </a:r>
            <a:r>
              <a:rPr lang="en-US" sz="2400" b="1" dirty="0" err="1"/>
              <a:t>pemecahan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en-US" sz="2400" b="1" dirty="0"/>
              <a:t> yang </a:t>
            </a:r>
            <a:r>
              <a:rPr lang="en-US" sz="2400" b="1" dirty="0" err="1"/>
              <a:t>logis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sistematis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yang </a:t>
            </a:r>
            <a:r>
              <a:rPr lang="en-US" sz="2400" b="1" dirty="0" err="1"/>
              <a:t>efisien</a:t>
            </a:r>
            <a:r>
              <a:rPr lang="en-US" sz="2400" b="1" dirty="0"/>
              <a:t>, </a:t>
            </a:r>
            <a:r>
              <a:rPr lang="en-US" sz="2400" b="1" dirty="0" err="1"/>
              <a:t>efektif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sederhana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Program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yang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b="1" dirty="0" err="1"/>
              <a:t>dipahami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 err="1"/>
              <a:t>perintah</a:t>
            </a:r>
            <a:r>
              <a:rPr lang="en-US" sz="2400" b="1" dirty="0"/>
              <a:t> </a:t>
            </a:r>
            <a:r>
              <a:rPr lang="en-US" sz="2400" b="1" i="1" dirty="0"/>
              <a:t>GOTO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err="1"/>
              <a:t>Biaya</a:t>
            </a:r>
            <a:r>
              <a:rPr lang="en-US" sz="2400" b="1" dirty="0"/>
              <a:t> </a:t>
            </a:r>
            <a:r>
              <a:rPr lang="en-US" sz="2400" b="1" dirty="0" err="1"/>
              <a:t>pengujian</a:t>
            </a:r>
            <a:r>
              <a:rPr lang="en-US" sz="2400" b="1" dirty="0"/>
              <a:t> </a:t>
            </a:r>
            <a:r>
              <a:rPr lang="en-US" sz="2400" dirty="0"/>
              <a:t>program </a:t>
            </a:r>
            <a:r>
              <a:rPr lang="en-US" sz="2400" b="1" dirty="0" err="1"/>
              <a:t>relatif</a:t>
            </a:r>
            <a:r>
              <a:rPr lang="en-US" sz="2400" b="1" dirty="0"/>
              <a:t> </a:t>
            </a:r>
            <a:r>
              <a:rPr lang="en-US" sz="2400" b="1" dirty="0" err="1"/>
              <a:t>rendah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dokumentasi</a:t>
            </a:r>
            <a:r>
              <a:rPr lang="en-US" sz="2400" b="1" dirty="0"/>
              <a:t> yang </a:t>
            </a:r>
            <a:r>
              <a:rPr lang="en-US" sz="2400" b="1" dirty="0" err="1"/>
              <a:t>baik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b="1" dirty="0" err="1"/>
              <a:t>perawatan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dokumentasi</a:t>
            </a:r>
            <a:r>
              <a:rPr lang="en-US" sz="2400" dirty="0"/>
              <a:t> yang </a:t>
            </a:r>
            <a:r>
              <a:rPr lang="en-US" sz="2400" b="1" dirty="0" err="1"/>
              <a:t>dibutuhkan</a:t>
            </a:r>
            <a:r>
              <a:rPr lang="en-US" sz="2400" b="1" dirty="0"/>
              <a:t> </a:t>
            </a:r>
            <a:r>
              <a:rPr lang="en-US" sz="2400" b="1" dirty="0" err="1"/>
              <a:t>relatif</a:t>
            </a:r>
            <a:r>
              <a:rPr lang="en-US" sz="2400" b="1" dirty="0"/>
              <a:t> </a:t>
            </a:r>
            <a:r>
              <a:rPr lang="en-US" sz="2400" b="1" dirty="0" err="1" smtClean="0"/>
              <a:t>rendah</a:t>
            </a:r>
            <a:endParaRPr lang="en-US" sz="2400" b="1" dirty="0" smtClean="0"/>
          </a:p>
          <a:p>
            <a:pPr fontAlgn="base">
              <a:lnSpc>
                <a:spcPct val="120000"/>
              </a:lnSpc>
            </a:pPr>
            <a:r>
              <a:rPr lang="en-US" sz="2400" b="1" dirty="0" err="1" smtClean="0"/>
              <a:t>Bahasa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mendukung</a:t>
            </a:r>
            <a:r>
              <a:rPr lang="en-US" sz="2400" b="1" dirty="0" smtClean="0"/>
              <a:t> : </a:t>
            </a:r>
            <a:r>
              <a:rPr lang="en-US" sz="2400" dirty="0" smtClean="0"/>
              <a:t>Cobol </a:t>
            </a:r>
            <a:r>
              <a:rPr lang="en-US" sz="2400" dirty="0"/>
              <a:t>Turbo </a:t>
            </a:r>
            <a:r>
              <a:rPr lang="en-US" sz="2400" dirty="0" smtClean="0"/>
              <a:t>Prolog, C, Pascal, Delphi, Borland Delphi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 (Object-Oriented Programming)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berorientasikan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. </a:t>
            </a:r>
            <a:endParaRPr lang="id-ID" sz="3200" b="1" dirty="0" smtClean="0"/>
          </a:p>
          <a:p>
            <a:pPr algn="just"/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/>
              <a:t>data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fungsi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paradigma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b="1" dirty="0" err="1"/>
              <a:t>dibungkus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b="1" dirty="0" err="1"/>
              <a:t>kelas-kelas</a:t>
            </a:r>
            <a:r>
              <a:rPr lang="en-US" sz="3200" b="1" dirty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objek-objek</a:t>
            </a:r>
            <a:r>
              <a:rPr lang="en-US" sz="3200" dirty="0"/>
              <a:t>. </a:t>
            </a:r>
            <a:endParaRPr lang="id-ID" sz="3200" dirty="0" smtClean="0"/>
          </a:p>
          <a:p>
            <a:pPr algn="just"/>
            <a:r>
              <a:rPr lang="en-US" sz="3200" b="1" dirty="0" err="1" smtClean="0"/>
              <a:t>Bandingkan</a:t>
            </a:r>
            <a:r>
              <a:rPr lang="en-US" sz="3200" dirty="0" smtClean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 err="1"/>
              <a:t>logika</a:t>
            </a:r>
            <a:r>
              <a:rPr lang="en-US" sz="3200" b="1" dirty="0"/>
              <a:t> </a:t>
            </a:r>
            <a:r>
              <a:rPr lang="en-US" sz="3200" b="1" dirty="0" err="1"/>
              <a:t>pemrograman</a:t>
            </a:r>
            <a:r>
              <a:rPr lang="en-US" sz="3200" b="1" dirty="0"/>
              <a:t> </a:t>
            </a:r>
            <a:r>
              <a:rPr lang="en-US" sz="3200" b="1" dirty="0" err="1"/>
              <a:t>terstruktur</a:t>
            </a:r>
            <a:r>
              <a:rPr lang="en-US" sz="3200" b="1" dirty="0"/>
              <a:t>.</a:t>
            </a:r>
            <a:r>
              <a:rPr lang="en-US" sz="3200" dirty="0"/>
              <a:t> </a:t>
            </a:r>
            <a:endParaRPr lang="id-ID" sz="3200" dirty="0" smtClean="0"/>
          </a:p>
          <a:p>
            <a:pPr algn="just"/>
            <a:r>
              <a:rPr lang="en-US" sz="3200" b="1" dirty="0" err="1" smtClean="0"/>
              <a:t>Setiap</a:t>
            </a:r>
            <a:r>
              <a:rPr lang="en-US" sz="3200" b="1" dirty="0" smtClean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b="1" dirty="0" err="1"/>
              <a:t>menerima</a:t>
            </a:r>
            <a:r>
              <a:rPr lang="en-US" sz="3200" b="1" dirty="0"/>
              <a:t> </a:t>
            </a:r>
            <a:r>
              <a:rPr lang="en-US" sz="3200" b="1" dirty="0" err="1"/>
              <a:t>pesan</a:t>
            </a:r>
            <a:r>
              <a:rPr lang="en-US" sz="3200" b="1" dirty="0"/>
              <a:t>, </a:t>
            </a:r>
            <a:r>
              <a:rPr lang="en-US" sz="3200" b="1" dirty="0" err="1"/>
              <a:t>memproses</a:t>
            </a:r>
            <a:r>
              <a:rPr lang="en-US" sz="3200" b="1" dirty="0"/>
              <a:t> data,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mengirim</a:t>
            </a:r>
            <a:r>
              <a:rPr lang="en-US" sz="3200" b="1" dirty="0"/>
              <a:t> </a:t>
            </a:r>
            <a:r>
              <a:rPr lang="en-US" sz="3200" b="1" dirty="0" err="1"/>
              <a:t>pesan</a:t>
            </a:r>
            <a:r>
              <a:rPr lang="en-US" sz="3200" b="1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 </a:t>
            </a:r>
            <a:r>
              <a:rPr lang="en-US" sz="3200" b="1" dirty="0" err="1"/>
              <a:t>lainnya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OOP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3600" dirty="0"/>
              <a:t>Visual </a:t>
            </a:r>
            <a:r>
              <a:rPr lang="en-US" sz="3600" dirty="0" err="1" smtClean="0"/>
              <a:t>Foxpro</a:t>
            </a:r>
            <a:r>
              <a:rPr lang="en-US" sz="3600" dirty="0" smtClean="0"/>
              <a:t>, Java, C++, Pascal </a:t>
            </a:r>
            <a:r>
              <a:rPr lang="en-US" sz="3600" dirty="0"/>
              <a:t>(</a:t>
            </a:r>
            <a:r>
              <a:rPr lang="en-US" sz="3600" dirty="0" err="1"/>
              <a:t>bahasa</a:t>
            </a:r>
            <a:r>
              <a:rPr lang="en-US" sz="3600" dirty="0"/>
              <a:t> </a:t>
            </a:r>
            <a:r>
              <a:rPr lang="en-US" sz="3600" dirty="0" err="1"/>
              <a:t>pemrograman</a:t>
            </a:r>
            <a:r>
              <a:rPr lang="en-US" sz="3600" dirty="0" smtClean="0"/>
              <a:t>), Visual Basic.NET, SIMULA, Smalltalk, Ruby, Python, PHP, C#, Delphi, Eiffel, Perl, Adobe </a:t>
            </a:r>
            <a:r>
              <a:rPr lang="en-US" sz="3600" dirty="0"/>
              <a:t>Flash AS </a:t>
            </a:r>
            <a:r>
              <a:rPr lang="en-US" sz="3600" dirty="0" smtClean="0"/>
              <a:t>3.0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76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&amp; </a:t>
            </a:r>
            <a:r>
              <a:rPr lang="en-US" dirty="0" err="1"/>
              <a:t>Konvensional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2" y="1442506"/>
            <a:ext cx="8319406" cy="4859675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b="1" dirty="0"/>
              <a:t>P</a:t>
            </a:r>
            <a:r>
              <a:rPr lang="en-US" sz="2300" b="1" dirty="0" smtClean="0"/>
              <a:t>rogram </a:t>
            </a:r>
            <a:r>
              <a:rPr lang="en-US" sz="2300" b="1" dirty="0" err="1" smtClean="0"/>
              <a:t>simpel</a:t>
            </a:r>
            <a:r>
              <a:rPr lang="en-US" sz="2300" b="1" dirty="0" smtClean="0"/>
              <a:t>/</a:t>
            </a:r>
            <a:r>
              <a:rPr lang="id-ID" sz="2300" b="1" dirty="0" smtClean="0"/>
              <a:t> </a:t>
            </a:r>
            <a:r>
              <a:rPr lang="en-US" sz="2300" b="1" dirty="0" err="1" smtClean="0"/>
              <a:t>sederhana</a:t>
            </a:r>
            <a:r>
              <a:rPr lang="en-US" sz="2300" b="1" dirty="0" smtClean="0"/>
              <a:t> </a:t>
            </a:r>
            <a:r>
              <a:rPr lang="en-US" sz="2300" dirty="0" err="1"/>
              <a:t>biasanya</a:t>
            </a:r>
            <a:r>
              <a:rPr lang="en-US" sz="2300" dirty="0"/>
              <a:t> </a:t>
            </a:r>
            <a:r>
              <a:rPr lang="en-US" sz="2300" dirty="0" err="1" smtClean="0"/>
              <a:t>menggunakan</a:t>
            </a:r>
            <a:r>
              <a:rPr lang="id-ID" sz="2300" dirty="0" smtClean="0"/>
              <a:t> </a:t>
            </a:r>
            <a:r>
              <a:rPr lang="en-US" sz="2300" b="1" dirty="0" err="1" smtClean="0"/>
              <a:t>pemrograman</a:t>
            </a:r>
            <a:r>
              <a:rPr lang="en-US" sz="2300" b="1" dirty="0" smtClean="0"/>
              <a:t> </a:t>
            </a:r>
            <a:r>
              <a:rPr lang="en-US" sz="2300" b="1" dirty="0" err="1"/>
              <a:t>terstruktur</a:t>
            </a:r>
            <a:r>
              <a:rPr lang="en-US" sz="2300" b="1" dirty="0"/>
              <a:t> 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masih</a:t>
            </a:r>
            <a:r>
              <a:rPr lang="en-US" sz="2300" dirty="0"/>
              <a:t> </a:t>
            </a:r>
            <a:r>
              <a:rPr lang="en-US" sz="2300" b="1" dirty="0" err="1"/>
              <a:t>mudah</a:t>
            </a:r>
            <a:r>
              <a:rPr lang="en-US" sz="2300" b="1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b="1" dirty="0" err="1"/>
              <a:t>tidak</a:t>
            </a:r>
            <a:r>
              <a:rPr lang="en-US" sz="2300" b="1" dirty="0"/>
              <a:t> </a:t>
            </a:r>
            <a:r>
              <a:rPr lang="en-US" sz="2300" b="1" dirty="0" err="1"/>
              <a:t>banyak</a:t>
            </a:r>
            <a:r>
              <a:rPr lang="en-US" sz="2300" b="1" dirty="0"/>
              <a:t> </a:t>
            </a:r>
            <a:r>
              <a:rPr lang="en-US" sz="2300" dirty="0" err="1"/>
              <a:t>dilakukan</a:t>
            </a:r>
            <a:r>
              <a:rPr lang="en-US" sz="2300" dirty="0"/>
              <a:t> </a:t>
            </a:r>
            <a:r>
              <a:rPr lang="en-US" sz="2300" b="1" dirty="0" err="1"/>
              <a:t>perubahan</a:t>
            </a:r>
            <a:r>
              <a:rPr lang="en-US" sz="2300" b="1" dirty="0"/>
              <a:t> </a:t>
            </a:r>
            <a:r>
              <a:rPr lang="en-US" sz="2300" dirty="0" err="1" smtClean="0"/>
              <a:t>berarti</a:t>
            </a:r>
            <a:r>
              <a:rPr lang="en-US" sz="2300" dirty="0"/>
              <a:t>,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b="1" dirty="0"/>
              <a:t>line</a:t>
            </a:r>
            <a:r>
              <a:rPr lang="en-US" sz="2300" dirty="0"/>
              <a:t> </a:t>
            </a:r>
            <a:r>
              <a:rPr lang="en-US" sz="2300" b="1" dirty="0" err="1"/>
              <a:t>lebih</a:t>
            </a:r>
            <a:r>
              <a:rPr lang="en-US" sz="2300" b="1" dirty="0"/>
              <a:t> </a:t>
            </a:r>
            <a:r>
              <a:rPr lang="en-US" sz="2300" b="1" dirty="0" err="1"/>
              <a:t>dari</a:t>
            </a:r>
            <a:r>
              <a:rPr lang="en-US" sz="2300" b="1" dirty="0"/>
              <a:t> 100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bisa</a:t>
            </a:r>
            <a:r>
              <a:rPr lang="en-US" sz="2300" dirty="0"/>
              <a:t> </a:t>
            </a:r>
            <a:r>
              <a:rPr lang="en-US" sz="2300" dirty="0" err="1"/>
              <a:t>dikatakan</a:t>
            </a:r>
            <a:r>
              <a:rPr lang="en-US" sz="2300" dirty="0"/>
              <a:t> </a:t>
            </a:r>
            <a:r>
              <a:rPr lang="en-US" sz="2300" b="1" dirty="0" err="1"/>
              <a:t>rumit</a:t>
            </a:r>
            <a:r>
              <a:rPr lang="en-US" sz="2300" dirty="0"/>
              <a:t>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b="1" dirty="0" err="1"/>
              <a:t>pemrograman</a:t>
            </a:r>
            <a:r>
              <a:rPr lang="en-US" sz="2300" b="1" dirty="0"/>
              <a:t> </a:t>
            </a:r>
            <a:r>
              <a:rPr lang="en-US" sz="2300" b="1" dirty="0" err="1"/>
              <a:t>berorientasi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 </a:t>
            </a:r>
            <a:endParaRPr lang="en-US" sz="2300" b="1" dirty="0" smtClean="0"/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b="1" dirty="0" err="1" smtClean="0"/>
              <a:t>Pemrograman</a:t>
            </a:r>
            <a:r>
              <a:rPr lang="en-US" sz="2300" b="1" dirty="0" smtClean="0"/>
              <a:t> </a:t>
            </a:r>
            <a:r>
              <a:rPr lang="en-US" sz="2300" b="1" dirty="0" err="1"/>
              <a:t>Terstruktur</a:t>
            </a:r>
            <a:r>
              <a:rPr lang="en-US" sz="2300" b="1" dirty="0"/>
              <a:t> </a:t>
            </a:r>
            <a:r>
              <a:rPr lang="en-US" sz="2300" dirty="0" err="1"/>
              <a:t>terdiri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b="1" dirty="0" err="1"/>
              <a:t>pemecahan</a:t>
            </a:r>
            <a:r>
              <a:rPr lang="en-US" sz="2300" b="1" dirty="0"/>
              <a:t> </a:t>
            </a:r>
            <a:r>
              <a:rPr lang="en-US" sz="2300" b="1" dirty="0" err="1"/>
              <a:t>masalah</a:t>
            </a:r>
            <a:r>
              <a:rPr lang="en-US" sz="2300" b="1" dirty="0"/>
              <a:t> </a:t>
            </a:r>
            <a:r>
              <a:rPr lang="en-US" sz="2300" dirty="0"/>
              <a:t>yang </a:t>
            </a:r>
            <a:r>
              <a:rPr lang="en-US" sz="2300" b="1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menjadi</a:t>
            </a:r>
            <a:r>
              <a:rPr lang="en-US" sz="2300" dirty="0"/>
              <a:t> </a:t>
            </a:r>
            <a:r>
              <a:rPr lang="en-US" sz="2300" dirty="0" err="1"/>
              <a:t>masalah</a:t>
            </a:r>
            <a:r>
              <a:rPr lang="en-US" sz="2300" dirty="0"/>
              <a:t> </a:t>
            </a:r>
            <a:r>
              <a:rPr lang="en-US" sz="2300" b="1" dirty="0" err="1" smtClean="0"/>
              <a:t>lebih</a:t>
            </a:r>
            <a:r>
              <a:rPr lang="en-US" sz="2300" b="1" dirty="0" smtClean="0"/>
              <a:t> </a:t>
            </a:r>
            <a:r>
              <a:rPr lang="en-US" sz="2300" b="1" dirty="0" err="1"/>
              <a:t>kecil</a:t>
            </a:r>
            <a:r>
              <a:rPr lang="en-US" sz="2300" b="1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b="1" dirty="0" err="1"/>
              <a:t>seterusnya</a:t>
            </a:r>
            <a:r>
              <a:rPr lang="en-US" sz="2300" dirty="0"/>
              <a:t>, </a:t>
            </a:r>
            <a:r>
              <a:rPr lang="en-US" sz="2300" dirty="0" err="1" smtClean="0"/>
              <a:t>sedangkan</a:t>
            </a:r>
            <a:r>
              <a:rPr lang="en-US" sz="2300" dirty="0" smtClean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id-ID" sz="2300" b="1" dirty="0" smtClean="0"/>
              <a:t>PBO</a:t>
            </a:r>
            <a:r>
              <a:rPr lang="id-ID" sz="2300" dirty="0" smtClean="0"/>
              <a:t> </a:t>
            </a:r>
            <a:r>
              <a:rPr lang="en-US" sz="2300" b="1" dirty="0" err="1" smtClean="0"/>
              <a:t>pengkelompokan</a:t>
            </a:r>
            <a:r>
              <a:rPr lang="en-US" sz="2300" b="1" dirty="0" smtClean="0"/>
              <a:t> </a:t>
            </a:r>
            <a:r>
              <a:rPr lang="en-US" sz="2300" b="1" dirty="0" err="1"/>
              <a:t>kode</a:t>
            </a:r>
            <a:r>
              <a:rPr lang="en-US" sz="2300" b="1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b="1" dirty="0"/>
              <a:t>data</a:t>
            </a:r>
            <a:r>
              <a:rPr lang="en-US" sz="2300" dirty="0"/>
              <a:t> </a:t>
            </a:r>
            <a:r>
              <a:rPr lang="id-ID" sz="2300" dirty="0" smtClean="0"/>
              <a:t>yang </a:t>
            </a:r>
            <a:r>
              <a:rPr lang="en-US" sz="2300" dirty="0" err="1" smtClean="0"/>
              <a:t>setiap</a:t>
            </a:r>
            <a:r>
              <a:rPr lang="en-US" sz="2300" dirty="0" smtClean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 </a:t>
            </a:r>
            <a:r>
              <a:rPr lang="en-US" sz="2300" b="1" dirty="0" err="1"/>
              <a:t>berfungsi</a:t>
            </a:r>
            <a:r>
              <a:rPr lang="en-US" sz="2300" b="1" dirty="0"/>
              <a:t> </a:t>
            </a:r>
            <a:r>
              <a:rPr lang="en-US" sz="2300" dirty="0" err="1"/>
              <a:t>secara</a:t>
            </a:r>
            <a:r>
              <a:rPr lang="en-US" sz="2300" dirty="0"/>
              <a:t> </a:t>
            </a:r>
            <a:r>
              <a:rPr lang="en-US" sz="2300" b="1" dirty="0" err="1" smtClean="0"/>
              <a:t>independen</a:t>
            </a:r>
            <a:r>
              <a:rPr lang="id-ID" sz="2300" dirty="0" smtClean="0"/>
              <a:t>, ketika </a:t>
            </a:r>
            <a:r>
              <a:rPr lang="id-ID" sz="2300" b="1" dirty="0" smtClean="0"/>
              <a:t>ada </a:t>
            </a:r>
            <a:r>
              <a:rPr lang="en-US" sz="2300" b="1" dirty="0" err="1" smtClean="0"/>
              <a:t>perubahan</a:t>
            </a:r>
            <a:r>
              <a:rPr lang="en-US" sz="2300" b="1" dirty="0" smtClean="0"/>
              <a:t> </a:t>
            </a:r>
            <a:r>
              <a:rPr lang="en-US" sz="2300" dirty="0" err="1"/>
              <a:t>kode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tergantung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kode</a:t>
            </a:r>
            <a:r>
              <a:rPr lang="en-US" sz="2300" dirty="0"/>
              <a:t> yang </a:t>
            </a:r>
            <a:r>
              <a:rPr lang="en-US" sz="2300" dirty="0" err="1"/>
              <a:t>lainnya</a:t>
            </a:r>
            <a:r>
              <a:rPr lang="en-US" sz="2300" dirty="0"/>
              <a:t>,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dikenal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b="1" dirty="0"/>
              <a:t>modular</a:t>
            </a:r>
            <a:r>
              <a:rPr lang="en-US" sz="2300" dirty="0"/>
              <a:t>. </a:t>
            </a:r>
            <a:endParaRPr lang="en-US" sz="2300" dirty="0" smtClean="0"/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dirty="0" smtClean="0"/>
              <a:t>P</a:t>
            </a:r>
            <a:r>
              <a:rPr lang="id-ID" sz="2300" dirty="0" smtClean="0"/>
              <a:t>BO </a:t>
            </a:r>
            <a:r>
              <a:rPr lang="en-US" sz="2300" b="1" dirty="0" err="1" smtClean="0"/>
              <a:t>kelas</a:t>
            </a:r>
            <a:r>
              <a:rPr lang="en-US" sz="2300" b="1" dirty="0" smtClean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Pemrograman</a:t>
            </a:r>
            <a:r>
              <a:rPr lang="en-US" sz="2300" dirty="0"/>
              <a:t> </a:t>
            </a:r>
            <a:r>
              <a:rPr lang="en-US" sz="2300" dirty="0" err="1"/>
              <a:t>Terstruktur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terdapat</a:t>
            </a:r>
            <a:r>
              <a:rPr lang="en-US" sz="2300" dirty="0"/>
              <a:t> </a:t>
            </a:r>
            <a:r>
              <a:rPr lang="en-US" sz="2300" b="1" dirty="0" err="1"/>
              <a:t>kelas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6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Pemrograman</a:t>
            </a:r>
            <a:r>
              <a:rPr lang="en-US" b="1" dirty="0"/>
              <a:t> Visual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Reusable </a:t>
            </a:r>
            <a:r>
              <a:rPr lang="en-US" sz="2400" b="1" dirty="0" smtClean="0"/>
              <a:t>Components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b="1" dirty="0" err="1"/>
              <a:t>jenis</a:t>
            </a:r>
            <a:r>
              <a:rPr lang="en-US" sz="2400" b="1" dirty="0"/>
              <a:t> 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dirty="0"/>
              <a:t>standard </a:t>
            </a:r>
            <a:r>
              <a:rPr lang="en-US" sz="2400" b="1" dirty="0" err="1"/>
              <a:t>siap</a:t>
            </a:r>
            <a:r>
              <a:rPr lang="en-US" sz="2400" b="1" dirty="0"/>
              <a:t> </a:t>
            </a:r>
            <a:r>
              <a:rPr lang="en-US" sz="2400" b="1" dirty="0" err="1"/>
              <a:t>pakai</a:t>
            </a:r>
            <a:r>
              <a:rPr lang="en-US" sz="2400" b="1" dirty="0"/>
              <a:t> </a:t>
            </a:r>
            <a:r>
              <a:rPr lang="en-US" sz="2400" dirty="0"/>
              <a:t>(menu, buttons, </a:t>
            </a:r>
            <a:r>
              <a:rPr lang="en-US" sz="2400" dirty="0" smtClean="0"/>
              <a:t>...)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Pemrogram</a:t>
            </a:r>
            <a:r>
              <a:rPr lang="en-US" sz="2400" dirty="0" smtClean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mengembangkan</a:t>
            </a:r>
            <a:r>
              <a:rPr lang="en-US" sz="2400" b="1" dirty="0"/>
              <a:t> 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kebutuhannya</a:t>
            </a:r>
            <a:endParaRPr lang="en-US" sz="2400" b="1" dirty="0" smtClean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/>
              <a:t>Time Saving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b="1" dirty="0"/>
              <a:t>development</a:t>
            </a:r>
            <a:r>
              <a:rPr lang="en-US" sz="2400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singkat</a:t>
            </a:r>
            <a:r>
              <a:rPr lang="en-US" sz="2400" b="1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konvensional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/>
              <a:t>Pengembang</a:t>
            </a:r>
            <a:r>
              <a:rPr lang="en-US" sz="2400" b="1" dirty="0" smtClean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b="1" dirty="0" err="1"/>
              <a:t>berkonsentrasi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 smtClean="0"/>
              <a:t>teknik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/>
              <a:t>GUI </a:t>
            </a:r>
            <a:r>
              <a:rPr lang="en-US" sz="2400" b="1" dirty="0"/>
              <a:t>based </a:t>
            </a:r>
            <a:r>
              <a:rPr lang="en-US" sz="2400" b="1" dirty="0" smtClean="0"/>
              <a:t>interface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/>
              <a:t>umum</a:t>
            </a:r>
            <a:r>
              <a:rPr lang="en-US" sz="2400" dirty="0"/>
              <a:t>,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menarik</a:t>
            </a:r>
            <a:r>
              <a:rPr lang="en-US" sz="2400" b="1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b="1" dirty="0"/>
              <a:t>text-based interface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25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Pemrograman</a:t>
            </a:r>
            <a:r>
              <a:rPr lang="en-US" sz="4000" b="1" dirty="0"/>
              <a:t> </a:t>
            </a:r>
            <a:r>
              <a:rPr lang="en-US" sz="4000" b="1" dirty="0" err="1"/>
              <a:t>berbasis</a:t>
            </a:r>
            <a:r>
              <a:rPr lang="en-US" sz="4000" b="1" dirty="0"/>
              <a:t> event (Event-based Programming)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b="1" dirty="0" err="1"/>
              <a:t>suatu</a:t>
            </a:r>
            <a:r>
              <a:rPr lang="en-US" sz="2400" b="1" dirty="0"/>
              <a:t> event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aksi</a:t>
            </a:r>
            <a:r>
              <a:rPr lang="en-US" sz="2400" b="1" dirty="0"/>
              <a:t> yang </a:t>
            </a:r>
            <a:r>
              <a:rPr lang="en-US" sz="2400" b="1" dirty="0" err="1"/>
              <a:t>dikenal</a:t>
            </a:r>
            <a:r>
              <a:rPr lang="en-US" sz="2400" b="1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 err="1"/>
              <a:t>objek</a:t>
            </a:r>
            <a:r>
              <a:rPr lang="en-US" sz="2400" dirty="0"/>
              <a:t>, </a:t>
            </a:r>
            <a:endParaRPr lang="id-ID" sz="2400" dirty="0" smtClean="0"/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id-ID" sz="2400" dirty="0" smtClean="0"/>
              <a:t>M</a:t>
            </a:r>
            <a:r>
              <a:rPr lang="en-US" sz="2400" dirty="0" err="1" smtClean="0"/>
              <a:t>isalnya</a:t>
            </a:r>
            <a:r>
              <a:rPr lang="en-US" sz="2400" dirty="0" smtClean="0"/>
              <a:t> </a:t>
            </a:r>
            <a:r>
              <a:rPr lang="en-US" sz="2400" b="1" dirty="0" smtClean="0"/>
              <a:t>event </a:t>
            </a:r>
            <a:r>
              <a:rPr lang="en-US" sz="2400" b="1" dirty="0" err="1"/>
              <a:t>penekanan</a:t>
            </a:r>
            <a:r>
              <a:rPr lang="en-US" sz="2400" b="1" dirty="0"/>
              <a:t> </a:t>
            </a:r>
            <a:r>
              <a:rPr lang="en-US" sz="2400" b="1" dirty="0" err="1"/>
              <a:t>tombol</a:t>
            </a:r>
            <a:r>
              <a:rPr lang="en-US" sz="2400" b="1" dirty="0"/>
              <a:t> mouse</a:t>
            </a:r>
            <a:r>
              <a:rPr lang="en-US" sz="2400" dirty="0"/>
              <a:t>, </a:t>
            </a:r>
            <a:r>
              <a:rPr lang="en-US" sz="2400" b="1" dirty="0" err="1"/>
              <a:t>penggerakan</a:t>
            </a:r>
            <a:r>
              <a:rPr lang="en-US" sz="2400" b="1" dirty="0"/>
              <a:t> mouse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penekanan</a:t>
            </a:r>
            <a:r>
              <a:rPr lang="en-US" sz="2400" b="1" dirty="0"/>
              <a:t> </a:t>
            </a:r>
            <a:r>
              <a:rPr lang="en-US" sz="2400" b="1" dirty="0" err="1" smtClean="0"/>
              <a:t>tombol</a:t>
            </a:r>
            <a:r>
              <a:rPr lang="en-US" sz="2400" b="1" dirty="0" smtClean="0"/>
              <a:t> keyboard</a:t>
            </a:r>
            <a:r>
              <a:rPr lang="en-US" sz="2400" dirty="0"/>
              <a:t>,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rupa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b="1" dirty="0"/>
              <a:t>programmer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menuliskan</a:t>
            </a:r>
            <a:r>
              <a:rPr lang="en-US" sz="2400" b="1" dirty="0"/>
              <a:t> </a:t>
            </a:r>
            <a:r>
              <a:rPr lang="en-US" sz="2400" b="1" dirty="0" smtClean="0"/>
              <a:t>program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b="1" dirty="0" err="1"/>
              <a:t>respon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event </a:t>
            </a:r>
            <a:r>
              <a:rPr lang="en-US" sz="2400" b="1" dirty="0" err="1" smtClean="0"/>
              <a:t>tersebut</a:t>
            </a:r>
            <a:r>
              <a:rPr lang="en-US" sz="2400" dirty="0" smtClean="0"/>
              <a:t>.</a:t>
            </a:r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pemrograman</a:t>
            </a:r>
            <a:r>
              <a:rPr lang="en-US" sz="2400" b="1" dirty="0"/>
              <a:t> </a:t>
            </a:r>
            <a:r>
              <a:rPr lang="en-US" sz="2400" b="1" dirty="0" err="1"/>
              <a:t>biasa</a:t>
            </a:r>
            <a:r>
              <a:rPr lang="en-US" sz="2400" b="1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b="1" dirty="0"/>
              <a:t>user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 smtClean="0"/>
              <a:t>menginputkan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informasi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urutan</a:t>
            </a:r>
            <a:r>
              <a:rPr lang="en-US" sz="2400" b="1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b="1" dirty="0" err="1"/>
              <a:t>ditentukan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err="1"/>
              <a:t>pembuat</a:t>
            </a:r>
            <a:r>
              <a:rPr lang="en-US" sz="2400" b="1" dirty="0"/>
              <a:t> program</a:t>
            </a:r>
            <a:r>
              <a:rPr lang="en-US" sz="2400" dirty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berbasis</a:t>
            </a:r>
            <a:r>
              <a:rPr lang="en-US" sz="2400" b="1" dirty="0"/>
              <a:t> </a:t>
            </a:r>
            <a:r>
              <a:rPr lang="en-US" sz="2400" b="1" dirty="0" smtClean="0"/>
              <a:t>event</a:t>
            </a:r>
            <a:r>
              <a:rPr lang="en-US" sz="2400" dirty="0"/>
              <a:t>, </a:t>
            </a:r>
            <a:r>
              <a:rPr lang="en-US" sz="2400" b="1" dirty="0"/>
              <a:t>user </a:t>
            </a:r>
            <a:r>
              <a:rPr lang="en-US" sz="2400" dirty="0" err="1"/>
              <a:t>dimungkinkan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memilih</a:t>
            </a:r>
            <a:r>
              <a:rPr lang="en-US" sz="2400" b="1" dirty="0"/>
              <a:t> </a:t>
            </a:r>
            <a:r>
              <a:rPr lang="en-US" sz="2400" b="1" dirty="0" err="1"/>
              <a:t>sendiri</a:t>
            </a:r>
            <a:r>
              <a:rPr lang="en-US" sz="2400" b="1" dirty="0"/>
              <a:t> </a:t>
            </a:r>
            <a:r>
              <a:rPr lang="en-US" sz="2400" b="1" dirty="0" err="1" smtClean="0"/>
              <a:t>urutan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penginputan</a:t>
            </a:r>
            <a:r>
              <a:rPr lang="en-US" sz="2400" b="1" dirty="0" smtClean="0"/>
              <a:t> </a:t>
            </a:r>
            <a:r>
              <a:rPr lang="en-US" sz="2400" b="1" dirty="0" err="1"/>
              <a:t>informasi</a:t>
            </a:r>
            <a:r>
              <a:rPr lang="en-US" sz="2400" dirty="0"/>
              <a:t>. </a:t>
            </a:r>
            <a:endParaRPr lang="id-ID" sz="2400" dirty="0" smtClean="0"/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User </a:t>
            </a:r>
            <a:r>
              <a:rPr lang="en-US" sz="2400" b="1" dirty="0" err="1"/>
              <a:t>bisa</a:t>
            </a:r>
            <a:r>
              <a:rPr lang="en-US" sz="2400" b="1" dirty="0"/>
              <a:t> </a:t>
            </a:r>
            <a:r>
              <a:rPr lang="en-US" sz="2400" b="1" dirty="0" err="1"/>
              <a:t>menginputkan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tanpa</a:t>
            </a:r>
            <a:r>
              <a:rPr lang="en-US" sz="2400" b="1" dirty="0"/>
              <a:t> </a:t>
            </a:r>
            <a:r>
              <a:rPr lang="en-US" sz="2400" b="1" dirty="0" err="1" smtClean="0"/>
              <a:t>tergantung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urutan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Event </a:t>
            </a:r>
            <a:r>
              <a:rPr lang="sv-SE" dirty="0" smtClean="0"/>
              <a:t>terjadi karena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err="1" smtClean="0"/>
              <a:t>Aksi</a:t>
            </a:r>
            <a:r>
              <a:rPr lang="en-US" sz="2000" b="1" dirty="0" smtClean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user</a:t>
            </a:r>
          </a:p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err="1" smtClean="0"/>
              <a:t>Aksi</a:t>
            </a:r>
            <a:r>
              <a:rPr lang="en-US" sz="2000" b="1" dirty="0" smtClean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program</a:t>
            </a:r>
          </a:p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smtClean="0"/>
              <a:t>Trigger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system</a:t>
            </a:r>
          </a:p>
          <a:p>
            <a:pPr algn="just"/>
            <a:r>
              <a:rPr lang="en-US" sz="2000" b="1" dirty="0" smtClean="0"/>
              <a:t>Event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termasuk</a:t>
            </a:r>
            <a:r>
              <a:rPr lang="en-US" sz="2000" b="1" dirty="0" smtClean="0"/>
              <a:t> </a:t>
            </a:r>
            <a:r>
              <a:rPr lang="en-US" sz="2000" b="1" dirty="0"/>
              <a:t>input </a:t>
            </a:r>
            <a:r>
              <a:rPr lang="en-US" sz="2000" b="1" dirty="0" err="1"/>
              <a:t>dari</a:t>
            </a:r>
            <a:r>
              <a:rPr lang="en-US" sz="2000" b="1" dirty="0"/>
              <a:t> user </a:t>
            </a:r>
            <a:r>
              <a:rPr lang="en-US" sz="2000" dirty="0"/>
              <a:t>(</a:t>
            </a:r>
            <a:r>
              <a:rPr lang="en-US" sz="2000" dirty="0" err="1"/>
              <a:t>penekanan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, </a:t>
            </a:r>
            <a:r>
              <a:rPr lang="en-US" sz="2000" dirty="0" err="1"/>
              <a:t>penekanan</a:t>
            </a:r>
            <a:r>
              <a:rPr lang="en-US" sz="2000" dirty="0"/>
              <a:t> </a:t>
            </a:r>
            <a:r>
              <a:rPr lang="en-US" sz="2000" dirty="0" smtClean="0"/>
              <a:t>mouse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err="1"/>
              <a:t>penggerakan</a:t>
            </a:r>
            <a:r>
              <a:rPr lang="en-US" sz="2000" b="1" dirty="0"/>
              <a:t> mouse)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interaksi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program lain </a:t>
            </a:r>
            <a:r>
              <a:rPr lang="en-US" sz="2000" dirty="0"/>
              <a:t>(</a:t>
            </a:r>
            <a:r>
              <a:rPr lang="en-US" sz="2000" dirty="0" err="1"/>
              <a:t>penggerakan</a:t>
            </a:r>
            <a:r>
              <a:rPr lang="en-US" sz="2000" dirty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window </a:t>
            </a:r>
            <a:r>
              <a:rPr lang="en-US" sz="2000" dirty="0" err="1"/>
              <a:t>menyebabkan</a:t>
            </a:r>
            <a:r>
              <a:rPr lang="en-US" sz="2000" dirty="0"/>
              <a:t> event </a:t>
            </a:r>
            <a:r>
              <a:rPr lang="en-US" sz="2000" dirty="0" err="1"/>
              <a:t>pengaktifan</a:t>
            </a:r>
            <a:r>
              <a:rPr lang="en-US" sz="2000" dirty="0"/>
              <a:t> window </a:t>
            </a:r>
            <a:r>
              <a:rPr lang="en-US" sz="2000" dirty="0" err="1"/>
              <a:t>tersebut</a:t>
            </a:r>
            <a:r>
              <a:rPr lang="en-US" sz="2000" dirty="0"/>
              <a:t>). </a:t>
            </a:r>
            <a:endParaRPr lang="en-US" sz="2000" dirty="0" smtClean="0"/>
          </a:p>
          <a:p>
            <a:pPr algn="just"/>
            <a:r>
              <a:rPr lang="en-US" sz="2000" b="1" dirty="0"/>
              <a:t>Event-event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ditempatkan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queue (</a:t>
            </a:r>
            <a:r>
              <a:rPr lang="en-US" sz="2000" b="1" dirty="0" err="1"/>
              <a:t>antrian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b="1" dirty="0" err="1"/>
              <a:t>terjadinya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 smtClean="0"/>
              <a:t>diproses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sesuai</a:t>
            </a:r>
            <a:r>
              <a:rPr lang="en-US" sz="2000" b="1" dirty="0" smtClean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urutannya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Hal yang </a:t>
            </a:r>
            <a:r>
              <a:rPr lang="en-US" sz="2000" b="1" dirty="0" err="1"/>
              <a:t>perlu</a:t>
            </a:r>
            <a:r>
              <a:rPr lang="en-US" sz="2000" b="1" dirty="0"/>
              <a:t> </a:t>
            </a:r>
            <a:r>
              <a:rPr lang="en-US" sz="2000" b="1" dirty="0" err="1"/>
              <a:t>diketahui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 smtClean="0"/>
              <a:t>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err="1" smtClean="0"/>
              <a:t>Sifat</a:t>
            </a:r>
            <a:r>
              <a:rPr lang="en-US" sz="2000" b="1" dirty="0" smtClean="0"/>
              <a:t> </a:t>
            </a:r>
            <a:r>
              <a:rPr lang="en-US" sz="2000" b="1" dirty="0"/>
              <a:t>event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smtClean="0"/>
              <a:t>asynchronous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smtClean="0"/>
              <a:t>Event </a:t>
            </a:r>
            <a:r>
              <a:rPr lang="en-US" sz="2000" b="1" dirty="0" err="1"/>
              <a:t>bisa</a:t>
            </a:r>
            <a:r>
              <a:rPr lang="en-US" sz="2000" b="1" dirty="0"/>
              <a:t> </a:t>
            </a:r>
            <a:r>
              <a:rPr lang="en-US" sz="2000" b="1" dirty="0" err="1"/>
              <a:t>terjadi</a:t>
            </a:r>
            <a:r>
              <a:rPr lang="en-US" sz="2000" b="1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b="1" dirty="0" err="1"/>
              <a:t>apapun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posisi</a:t>
            </a:r>
            <a:r>
              <a:rPr lang="en-US" sz="2000" b="1" dirty="0"/>
              <a:t> </a:t>
            </a:r>
            <a:r>
              <a:rPr lang="en-US" sz="2000" b="1" dirty="0" err="1"/>
              <a:t>manapun</a:t>
            </a:r>
            <a:r>
              <a:rPr lang="en-US" sz="2000" b="1" dirty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program.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smtClean="0"/>
              <a:t>Event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event-handler </a:t>
            </a:r>
            <a:r>
              <a:rPr lang="en-US" sz="2000" b="1" dirty="0" err="1" smtClean="0"/>
              <a:t>nya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818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event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286000"/>
            <a:ext cx="755015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Client/Server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err="1"/>
              <a:t>Istilah</a:t>
            </a:r>
            <a:r>
              <a:rPr lang="en-US" sz="2400" dirty="0"/>
              <a:t> client/server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 smtClean="0"/>
              <a:t>macam</a:t>
            </a:r>
            <a:r>
              <a:rPr lang="en-US" sz="2400" dirty="0" smtClean="0"/>
              <a:t> topic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DLL </a:t>
            </a:r>
            <a:r>
              <a:rPr lang="en-US" sz="2400" dirty="0"/>
              <a:t>(Dynamic Link Library)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client/server, </a:t>
            </a:r>
            <a:r>
              <a:rPr lang="en-US" sz="2400" dirty="0" err="1"/>
              <a:t>dimana</a:t>
            </a:r>
            <a:r>
              <a:rPr lang="en-US" sz="2400" dirty="0"/>
              <a:t> DLL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memakai</a:t>
            </a:r>
            <a:r>
              <a:rPr lang="en-US" sz="2400" dirty="0"/>
              <a:t> DLL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client.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OLE </a:t>
            </a:r>
            <a:r>
              <a:rPr lang="en-US" sz="2400" dirty="0" err="1" smtClean="0"/>
              <a:t>dan</a:t>
            </a:r>
            <a:r>
              <a:rPr lang="en-US" sz="2400" dirty="0" smtClean="0"/>
              <a:t> DDE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client/server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pemanggil</a:t>
            </a:r>
            <a:r>
              <a:rPr lang="en-US" sz="2400" dirty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/>
              <a:t>client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err="1" smtClean="0"/>
              <a:t>Konsep</a:t>
            </a:r>
            <a:r>
              <a:rPr lang="en-US" sz="2400" dirty="0" smtClean="0"/>
              <a:t> client/server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manipulasi</a:t>
            </a:r>
            <a:r>
              <a:rPr lang="en-US" sz="2400" dirty="0" smtClean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284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Perancangan Tampilan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3" action="ppaction://hlinksldjump"/>
              </a:rPr>
              <a:t>Piranti </a:t>
            </a: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Interaktif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4" action="ppaction://hlinksldjump"/>
              </a:rPr>
              <a:t>Aspek Ergonimi</a:t>
            </a:r>
            <a:endParaRPr lang="id-ID" sz="2800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6" action="ppaction://hlinksldjump"/>
              </a:rPr>
              <a:t>Kebutuhan </a:t>
            </a:r>
            <a:r>
              <a:rPr lang="id-ID" dirty="0" smtClean="0">
                <a:latin typeface="Agency FB" panose="020B0503020202020204" pitchFamily="34" charset="0"/>
                <a:hlinkClick r:id="rId6" action="ppaction://hlinksldjump"/>
              </a:rPr>
              <a:t>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7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8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Client/Server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, </a:t>
            </a:r>
            <a:r>
              <a:rPr lang="en-US" sz="2200" dirty="0" smtClean="0"/>
              <a:t>program </a:t>
            </a:r>
            <a:r>
              <a:rPr lang="en-US" sz="2200" dirty="0"/>
              <a:t>yang </a:t>
            </a:r>
            <a:r>
              <a:rPr lang="en-US" sz="2200" b="1" dirty="0" err="1"/>
              <a:t>dijalankan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terminal </a:t>
            </a:r>
            <a:r>
              <a:rPr lang="en-US" sz="2200" b="1" dirty="0" err="1"/>
              <a:t>komputer</a:t>
            </a:r>
            <a:r>
              <a:rPr lang="en-US" sz="2200" b="1" dirty="0"/>
              <a:t> </a:t>
            </a:r>
            <a:r>
              <a:rPr lang="en-US" sz="2200" dirty="0"/>
              <a:t>yang </a:t>
            </a:r>
            <a:r>
              <a:rPr lang="en-US" sz="2200" dirty="0" err="1"/>
              <a:t>terhubung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b="1" dirty="0" err="1" smtClean="0"/>
              <a:t>suatu</a:t>
            </a:r>
            <a:r>
              <a:rPr lang="en-US" sz="2200" b="1" dirty="0" smtClean="0"/>
              <a:t> network</a:t>
            </a:r>
            <a:r>
              <a:rPr lang="en-US" sz="2200" b="1" dirty="0"/>
              <a:t>. </a:t>
            </a:r>
            <a:endParaRPr lang="en-US" sz="2200" b="1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smtClean="0"/>
              <a:t>Client</a:t>
            </a:r>
            <a:r>
              <a:rPr lang="en-US" sz="2200" dirty="0" smtClean="0"/>
              <a:t> </a:t>
            </a:r>
            <a:r>
              <a:rPr lang="en-US" sz="2200" dirty="0" err="1" smtClean="0"/>
              <a:t>berfungsi</a:t>
            </a:r>
            <a:r>
              <a:rPr lang="en-US" sz="2200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tempat</a:t>
            </a:r>
            <a:r>
              <a:rPr lang="en-US" sz="2200" b="1" dirty="0"/>
              <a:t> </a:t>
            </a:r>
            <a:r>
              <a:rPr lang="en-US" sz="2200" b="1" dirty="0" err="1"/>
              <a:t>dimana</a:t>
            </a:r>
            <a:r>
              <a:rPr lang="en-US" sz="2200" b="1" dirty="0"/>
              <a:t> </a:t>
            </a:r>
            <a:r>
              <a:rPr lang="en-US" sz="2200" b="1" dirty="0" err="1"/>
              <a:t>semua</a:t>
            </a:r>
            <a:r>
              <a:rPr lang="en-US" sz="2200" b="1" dirty="0"/>
              <a:t> proses input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output </a:t>
            </a:r>
            <a:r>
              <a:rPr lang="en-US" sz="2200" dirty="0"/>
              <a:t>data </a:t>
            </a:r>
            <a:r>
              <a:rPr lang="en-US" sz="2200" dirty="0" err="1"/>
              <a:t>terjadi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dirty="0" err="1" smtClean="0"/>
              <a:t>Misalnya</a:t>
            </a:r>
            <a:r>
              <a:rPr lang="en-US" sz="2200" dirty="0"/>
              <a:t>, </a:t>
            </a:r>
            <a:r>
              <a:rPr lang="en-US" sz="2200" b="1" dirty="0" err="1"/>
              <a:t>sebuah</a:t>
            </a:r>
            <a:r>
              <a:rPr lang="en-US" sz="2200" b="1" dirty="0"/>
              <a:t> program </a:t>
            </a:r>
            <a:r>
              <a:rPr lang="en-US" sz="2200" dirty="0"/>
              <a:t>yang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id-ID" sz="2200" b="1" dirty="0" smtClean="0"/>
              <a:t>PHP </a:t>
            </a:r>
            <a:r>
              <a:rPr lang="en-US" sz="2200" b="1" dirty="0" err="1" smtClean="0"/>
              <a:t>berfungsi</a:t>
            </a:r>
            <a:r>
              <a:rPr lang="en-US" sz="2200" b="1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aplikasi</a:t>
            </a:r>
            <a:r>
              <a:rPr lang="en-US" sz="2200" b="1" dirty="0"/>
              <a:t> client </a:t>
            </a:r>
            <a:r>
              <a:rPr lang="en-US" sz="2200" dirty="0"/>
              <a:t>yang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b="1" dirty="0"/>
              <a:t>proses input </a:t>
            </a:r>
            <a:r>
              <a:rPr lang="en-US" sz="2200" b="1" dirty="0" err="1"/>
              <a:t>dan</a:t>
            </a:r>
            <a:r>
              <a:rPr lang="en-US" sz="2200" b="1" dirty="0"/>
              <a:t> output </a:t>
            </a:r>
            <a:r>
              <a:rPr lang="en-US" sz="2200" b="1" dirty="0" smtClean="0"/>
              <a:t>data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/>
              <a:t>suatu</a:t>
            </a:r>
            <a:r>
              <a:rPr lang="en-US" sz="2200" dirty="0"/>
              <a:t> server </a:t>
            </a:r>
            <a:r>
              <a:rPr lang="en-US" sz="2200" b="1" dirty="0"/>
              <a:t>database </a:t>
            </a:r>
            <a:r>
              <a:rPr lang="en-US" sz="2200" dirty="0"/>
              <a:t>yang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b="1" dirty="0"/>
              <a:t>network </a:t>
            </a:r>
            <a:r>
              <a:rPr lang="en-US" sz="2200" b="1" dirty="0" err="1" smtClean="0"/>
              <a:t>tersebut</a:t>
            </a:r>
            <a:r>
              <a:rPr lang="en-US" sz="2200" dirty="0" smtClean="0"/>
              <a:t>.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err="1" smtClean="0"/>
              <a:t>Bagian</a:t>
            </a:r>
            <a:r>
              <a:rPr lang="en-US" sz="2200" b="1" dirty="0" smtClean="0"/>
              <a:t> </a:t>
            </a:r>
            <a:r>
              <a:rPr lang="en-US" sz="2200" b="1" dirty="0"/>
              <a:t>server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konsep</a:t>
            </a:r>
            <a:r>
              <a:rPr lang="en-US" sz="2200" b="1" dirty="0"/>
              <a:t> client/server </a:t>
            </a:r>
            <a:r>
              <a:rPr lang="en-US" sz="2200" dirty="0" err="1"/>
              <a:t>diartikan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/>
              <a:t>server </a:t>
            </a:r>
            <a:r>
              <a:rPr lang="en-US" sz="2200" b="1" dirty="0" smtClean="0"/>
              <a:t>database </a:t>
            </a:r>
            <a:r>
              <a:rPr lang="en-US" sz="2200" dirty="0" smtClean="0"/>
              <a:t>yang </a:t>
            </a:r>
            <a:r>
              <a:rPr lang="en-US" sz="2200" b="1" dirty="0" err="1"/>
              <a:t>berfungsi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b="1" dirty="0" err="1"/>
              <a:t>melayani</a:t>
            </a:r>
            <a:r>
              <a:rPr lang="en-US" sz="2200" b="1" dirty="0"/>
              <a:t> </a:t>
            </a:r>
            <a:r>
              <a:rPr lang="en-US" sz="2200" b="1" dirty="0" err="1"/>
              <a:t>permintaan</a:t>
            </a:r>
            <a:r>
              <a:rPr lang="en-US" sz="2200" b="1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b="1" dirty="0"/>
              <a:t>program </a:t>
            </a:r>
            <a:r>
              <a:rPr lang="en-US" sz="2200" b="1" dirty="0" err="1"/>
              <a:t>aplikasi</a:t>
            </a:r>
            <a:r>
              <a:rPr lang="en-US" sz="2200" b="1" dirty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mengambil</a:t>
            </a:r>
            <a:r>
              <a:rPr lang="en-US" sz="2200" b="1" dirty="0"/>
              <a:t>, </a:t>
            </a:r>
            <a:r>
              <a:rPr lang="en-US" sz="2200" b="1" dirty="0" err="1"/>
              <a:t>memanipulasi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menyimpan</a:t>
            </a:r>
            <a:r>
              <a:rPr lang="en-US" sz="2200" b="1" dirty="0"/>
              <a:t> data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smtClean="0"/>
              <a:t>Server database</a:t>
            </a:r>
            <a:r>
              <a:rPr lang="en-US" sz="2200" dirty="0" smtClean="0"/>
              <a:t> </a:t>
            </a:r>
            <a:r>
              <a:rPr lang="en-US" sz="2200" dirty="0" err="1" smtClean="0"/>
              <a:t>dibayangkan</a:t>
            </a:r>
            <a:r>
              <a:rPr lang="en-US" sz="2200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sebuah</a:t>
            </a:r>
            <a:r>
              <a:rPr lang="en-US" sz="2200" b="1" dirty="0"/>
              <a:t> </a:t>
            </a:r>
            <a:r>
              <a:rPr lang="en-US" sz="2200" b="1" dirty="0" err="1"/>
              <a:t>kotak</a:t>
            </a:r>
            <a:r>
              <a:rPr lang="en-US" sz="2200" b="1" dirty="0"/>
              <a:t> </a:t>
            </a:r>
            <a:r>
              <a:rPr lang="en-US" sz="2200" b="1" dirty="0" err="1"/>
              <a:t>hitam</a:t>
            </a:r>
            <a:r>
              <a:rPr lang="en-US" sz="2200" b="1" dirty="0"/>
              <a:t> </a:t>
            </a:r>
            <a:r>
              <a:rPr lang="en-US" sz="2200" dirty="0" smtClean="0"/>
              <a:t>yang </a:t>
            </a:r>
            <a:r>
              <a:rPr lang="en-US" sz="2200" b="1" dirty="0" err="1" smtClean="0"/>
              <a:t>menyediakan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fungsi-fungsi</a:t>
            </a:r>
            <a:r>
              <a:rPr lang="en-US" sz="2200" b="1" dirty="0" smtClean="0"/>
              <a:t> database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memanipulasi</a:t>
            </a:r>
            <a:r>
              <a:rPr lang="en-US" sz="2200" dirty="0"/>
              <a:t> data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err="1" smtClean="0"/>
              <a:t>Suatu</a:t>
            </a:r>
            <a:r>
              <a:rPr lang="en-US" sz="2200" b="1" dirty="0" smtClean="0"/>
              <a:t> </a:t>
            </a:r>
            <a:r>
              <a:rPr lang="en-US" sz="2200" b="1" dirty="0"/>
              <a:t>server database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didesain</a:t>
            </a:r>
            <a:r>
              <a:rPr lang="en-US" sz="2200" dirty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mampu</a:t>
            </a:r>
            <a:r>
              <a:rPr lang="en-US" sz="2200" b="1" dirty="0" smtClean="0"/>
              <a:t> </a:t>
            </a:r>
            <a:r>
              <a:rPr lang="en-US" sz="2200" b="1" dirty="0" err="1"/>
              <a:t>melayani</a:t>
            </a:r>
            <a:r>
              <a:rPr lang="en-US" sz="2200" b="1" dirty="0"/>
              <a:t> user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b="1" dirty="0" err="1"/>
              <a:t>transaksi</a:t>
            </a:r>
            <a:r>
              <a:rPr lang="en-US" sz="2200" b="1" dirty="0"/>
              <a:t> network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jumlah</a:t>
            </a:r>
            <a:r>
              <a:rPr lang="en-US" sz="2200" b="1" dirty="0"/>
              <a:t> </a:t>
            </a:r>
            <a:r>
              <a:rPr lang="en-US" sz="2200" b="1" dirty="0" err="1"/>
              <a:t>besar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Piranti </a:t>
            </a:r>
            <a:r>
              <a:rPr lang="id-ID" sz="5400" b="1" dirty="0" smtClean="0">
                <a:solidFill>
                  <a:srgbClr val="FF0000"/>
                </a:solidFill>
              </a:rPr>
              <a:t>Interaktif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94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id-ID" sz="2700" b="1" noProof="1"/>
              <a:t>Sistem komputer </a:t>
            </a:r>
            <a:r>
              <a:rPr lang="id-ID" sz="2700" noProof="1"/>
              <a:t>terdiri dari </a:t>
            </a:r>
            <a:r>
              <a:rPr lang="id-ID" sz="2700" b="1" noProof="1"/>
              <a:t>banyak elemen, dan tiap-tiap elemen</a:t>
            </a:r>
            <a:r>
              <a:rPr lang="id-ID" sz="2700" noProof="1"/>
              <a:t> </a:t>
            </a:r>
            <a:r>
              <a:rPr lang="id-ID" sz="2700" b="1" noProof="1"/>
              <a:t>mempunyai dampak</a:t>
            </a:r>
            <a:r>
              <a:rPr lang="id-ID" sz="2700" noProof="1"/>
              <a:t> terhadap </a:t>
            </a:r>
            <a:r>
              <a:rPr lang="id-ID" sz="2700" b="1" noProof="1"/>
              <a:t>user</a:t>
            </a:r>
            <a:r>
              <a:rPr lang="id-ID" sz="2700" noProof="1"/>
              <a:t> dala</a:t>
            </a:r>
            <a:r>
              <a:rPr lang="en-US" sz="2700" dirty="0"/>
              <a:t>m</a:t>
            </a:r>
            <a:r>
              <a:rPr lang="en-US" sz="2700" noProof="1"/>
              <a:t> suatu sistem</a:t>
            </a:r>
          </a:p>
          <a:p>
            <a:pPr algn="just">
              <a:lnSpc>
                <a:spcPct val="80000"/>
              </a:lnSpc>
            </a:pPr>
            <a:r>
              <a:rPr lang="en-US" sz="2700" b="1" noProof="1" smtClean="0"/>
              <a:t>Peralatan </a:t>
            </a:r>
            <a:r>
              <a:rPr lang="en-US" sz="2700" b="1" noProof="1"/>
              <a:t>interaksi pada komputer dipengaruhi oleh:</a:t>
            </a:r>
            <a:r>
              <a:rPr lang="en-US" sz="2700" noProof="1"/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sz="2700" noProof="1"/>
              <a:t>  </a:t>
            </a:r>
            <a:r>
              <a:rPr lang="en-US" sz="2700" b="1" noProof="1"/>
              <a:t>Peralatan masukan (input) dan </a:t>
            </a:r>
          </a:p>
          <a:p>
            <a:pPr lvl="1" algn="just">
              <a:lnSpc>
                <a:spcPct val="80000"/>
              </a:lnSpc>
            </a:pPr>
            <a:r>
              <a:rPr lang="en-US" sz="2700" b="1" noProof="1"/>
              <a:t>  Keluaran (output) pada suatu sistem komputer.</a:t>
            </a:r>
          </a:p>
          <a:p>
            <a:pPr algn="just">
              <a:lnSpc>
                <a:spcPct val="80000"/>
              </a:lnSpc>
            </a:pPr>
            <a:r>
              <a:rPr lang="en-US" sz="2700" noProof="1" smtClean="0"/>
              <a:t>Sering </a:t>
            </a:r>
            <a:r>
              <a:rPr lang="en-US" sz="2700" noProof="1"/>
              <a:t>disebut sebagai </a:t>
            </a:r>
            <a:r>
              <a:rPr lang="en-US" sz="2700" b="1" noProof="1"/>
              <a:t>peralatan I/O (I/O devices). Peningkatan</a:t>
            </a:r>
            <a:r>
              <a:rPr lang="en-US" sz="2700" noProof="1"/>
              <a:t> unjuk </a:t>
            </a:r>
            <a:r>
              <a:rPr lang="en-US" sz="2700" b="1" noProof="1"/>
              <a:t>kerja CPU </a:t>
            </a:r>
            <a:r>
              <a:rPr lang="en-US" sz="2700" noProof="1">
                <a:solidFill>
                  <a:srgbClr val="FF0000"/>
                </a:solidFill>
              </a:rPr>
              <a:t>tidak</a:t>
            </a:r>
            <a:r>
              <a:rPr lang="en-US" sz="2700" noProof="1"/>
              <a:t> akan </a:t>
            </a:r>
            <a:r>
              <a:rPr lang="en-US" sz="2700" noProof="1">
                <a:solidFill>
                  <a:srgbClr val="FF0000"/>
                </a:solidFill>
              </a:rPr>
              <a:t>banyak berarti </a:t>
            </a:r>
            <a:r>
              <a:rPr lang="en-US" sz="2700" noProof="1"/>
              <a:t>apabila  </a:t>
            </a:r>
            <a:r>
              <a:rPr lang="en-US" sz="2700" b="1" noProof="1">
                <a:solidFill>
                  <a:srgbClr val="FF0000"/>
                </a:solidFill>
              </a:rPr>
              <a:t>unjuk kerja peralatan I/O tidak ditingkatkan</a:t>
            </a:r>
            <a:r>
              <a:rPr lang="en-US" sz="2700" noProof="1"/>
              <a:t>. </a:t>
            </a:r>
            <a:endParaRPr lang="id-ID" sz="2700" noProof="1" smtClean="0"/>
          </a:p>
          <a:p>
            <a:pPr algn="just">
              <a:lnSpc>
                <a:spcPct val="80000"/>
              </a:lnSpc>
            </a:pPr>
            <a:r>
              <a:rPr lang="en-US" sz="2700" b="1" noProof="1" smtClean="0"/>
              <a:t>Peralatan </a:t>
            </a:r>
            <a:r>
              <a:rPr lang="en-US" sz="2700" b="1" noProof="1"/>
              <a:t>interaksi</a:t>
            </a:r>
            <a:r>
              <a:rPr lang="en-US" sz="2700" noProof="1"/>
              <a:t> semakin lama </a:t>
            </a:r>
            <a:r>
              <a:rPr lang="en-US" sz="2700" b="1" noProof="1"/>
              <a:t>semakin memanfaatkan </a:t>
            </a:r>
            <a:r>
              <a:rPr lang="en-US" sz="2700" noProof="1"/>
              <a:t>semua </a:t>
            </a:r>
            <a:r>
              <a:rPr lang="en-US" sz="2700" b="1" noProof="1"/>
              <a:t>faktor ergonomics </a:t>
            </a:r>
            <a:r>
              <a:rPr lang="en-US" sz="2700" noProof="1"/>
              <a:t>yang </a:t>
            </a:r>
            <a:r>
              <a:rPr lang="en-US" sz="2700" b="1" noProof="1"/>
              <a:t>dimiliki</a:t>
            </a:r>
            <a:r>
              <a:rPr lang="en-US" sz="2700" noProof="1"/>
              <a:t>  oleh </a:t>
            </a:r>
            <a:r>
              <a:rPr lang="en-US" sz="2700" b="1" noProof="1" smtClean="0"/>
              <a:t>manusia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4076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Output Computer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d-ID" sz="2000" b="1" noProof="1"/>
              <a:t>Input device</a:t>
            </a:r>
            <a:r>
              <a:rPr lang="id-ID" sz="2000" noProof="1"/>
              <a:t> </a:t>
            </a:r>
            <a:endParaRPr lang="en-US" sz="2000" dirty="0"/>
          </a:p>
          <a:p>
            <a:pPr marL="806450" lvl="1" indent="-349250">
              <a:lnSpc>
                <a:spcPct val="8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Penggunaan</a:t>
            </a:r>
            <a:r>
              <a:rPr lang="en-US" sz="2000" b="1" dirty="0"/>
              <a:t> </a:t>
            </a:r>
            <a:r>
              <a:rPr lang="en-US" sz="2000" b="1" dirty="0" err="1"/>
              <a:t>interaktif</a:t>
            </a:r>
            <a:r>
              <a:rPr lang="en-US" sz="2000" b="1" dirty="0"/>
              <a:t> </a:t>
            </a:r>
            <a:r>
              <a:rPr lang="en-US" sz="2000" b="1" dirty="0" err="1"/>
              <a:t>digunakan</a:t>
            </a:r>
            <a:r>
              <a:rPr lang="en-US" sz="2000" b="1" dirty="0"/>
              <a:t> </a:t>
            </a:r>
            <a:r>
              <a:rPr lang="en-US" sz="2000" b="1" i="1" noProof="1"/>
              <a:t>text entry</a:t>
            </a:r>
            <a:r>
              <a:rPr lang="en-US" sz="2000" b="1" noProof="1"/>
              <a:t>, </a:t>
            </a:r>
            <a:r>
              <a:rPr lang="en-US" sz="2000" b="1" i="1" noProof="1"/>
              <a:t>drawing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i="1" noProof="1"/>
              <a:t>selection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noProof="1"/>
              <a:t>screen</a:t>
            </a:r>
            <a:endParaRPr lang="en-US" sz="2000" b="1" dirty="0"/>
          </a:p>
          <a:p>
            <a:pPr marL="806450" lvl="1" indent="-349250" algn="just">
              <a:lnSpc>
                <a:spcPct val="80000"/>
              </a:lnSpc>
            </a:pPr>
            <a:r>
              <a:rPr lang="en-US" sz="2000" b="1" dirty="0"/>
              <a:t>Input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menitik</a:t>
            </a:r>
            <a:r>
              <a:rPr lang="en-US" sz="2000" dirty="0"/>
              <a:t> </a:t>
            </a:r>
            <a:r>
              <a:rPr lang="en-US" sz="2000" dirty="0" err="1"/>
              <a:t>beratkan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b="1" dirty="0" err="1"/>
              <a:t>perekaman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pemasukan</a:t>
            </a:r>
            <a:r>
              <a:rPr lang="en-US" sz="2000" b="1" dirty="0"/>
              <a:t> data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komputer</a:t>
            </a:r>
            <a:r>
              <a:rPr lang="en-US" sz="2000" b="1" dirty="0"/>
              <a:t> </a:t>
            </a:r>
            <a:r>
              <a:rPr lang="en-US" sz="2000" b="1" dirty="0" err="1"/>
              <a:t>serta</a:t>
            </a:r>
            <a:r>
              <a:rPr lang="en-US" sz="2000" b="1" dirty="0"/>
              <a:t> </a:t>
            </a:r>
            <a:r>
              <a:rPr lang="en-US" sz="2000" b="1" dirty="0" err="1"/>
              <a:t>memberikan</a:t>
            </a:r>
            <a:r>
              <a:rPr lang="en-US" sz="2000" b="1" dirty="0"/>
              <a:t> </a:t>
            </a:r>
            <a:r>
              <a:rPr lang="en-US" sz="2000" b="1" dirty="0" err="1"/>
              <a:t>perintah</a:t>
            </a:r>
            <a:r>
              <a:rPr lang="en-US" sz="2000" b="1" dirty="0"/>
              <a:t> </a:t>
            </a:r>
            <a:r>
              <a:rPr lang="en-US" sz="2000" b="1" dirty="0" err="1"/>
              <a:t>kepada</a:t>
            </a:r>
            <a:r>
              <a:rPr lang="en-US" sz="2000" b="1" dirty="0"/>
              <a:t> </a:t>
            </a:r>
            <a:r>
              <a:rPr lang="en-US" sz="2000" b="1" dirty="0" err="1"/>
              <a:t>komputer</a:t>
            </a:r>
            <a:r>
              <a:rPr lang="en-US" sz="2000" b="1" dirty="0"/>
              <a:t>.</a:t>
            </a:r>
          </a:p>
          <a:p>
            <a:pPr marL="806450" lvl="1" indent="-349250">
              <a:lnSpc>
                <a:spcPct val="80000"/>
              </a:lnSpc>
            </a:pPr>
            <a:r>
              <a:rPr lang="en-US" sz="2000" dirty="0" err="1"/>
              <a:t>Dengan</a:t>
            </a:r>
            <a:r>
              <a:rPr lang="en-US" sz="2000" dirty="0"/>
              <a:t> kata lain </a:t>
            </a:r>
            <a:r>
              <a:rPr lang="en-US" sz="2000" b="1" dirty="0" err="1"/>
              <a:t>pengguna</a:t>
            </a:r>
            <a:r>
              <a:rPr lang="en-US" sz="2000" b="1" dirty="0"/>
              <a:t> </a:t>
            </a:r>
            <a:r>
              <a:rPr lang="en-US" sz="2000" b="1" dirty="0" err="1"/>
              <a:t>harus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berkomunikasi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b="1" dirty="0"/>
              <a:t>(</a:t>
            </a:r>
            <a:r>
              <a:rPr lang="en-US" sz="2000" b="1" dirty="0" err="1"/>
              <a:t>komputer</a:t>
            </a:r>
            <a:r>
              <a:rPr lang="en-US" sz="2000" b="1" dirty="0"/>
              <a:t>)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mengartikannya</a:t>
            </a:r>
            <a:endParaRPr lang="en-US" sz="2000" noProof="1"/>
          </a:p>
          <a:p>
            <a:pPr marL="806450" lvl="1" indent="-349250">
              <a:lnSpc>
                <a:spcPct val="8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noProof="1"/>
              <a:t> Text Entry	</a:t>
            </a:r>
            <a:r>
              <a:rPr lang="en-US" sz="2000" noProof="1"/>
              <a:t>: Keyboard, speech and handwriting</a:t>
            </a:r>
          </a:p>
          <a:p>
            <a:pPr marL="806450" lvl="1" indent="-349250">
              <a:lnSpc>
                <a:spcPct val="80000"/>
              </a:lnSpc>
              <a:buFontTx/>
              <a:buNone/>
            </a:pPr>
            <a:r>
              <a:rPr lang="en-US" sz="2000" b="1" dirty="0"/>
              <a:t>	</a:t>
            </a:r>
            <a:r>
              <a:rPr lang="en-US" sz="2000" b="1" noProof="1"/>
              <a:t> Pointing	</a:t>
            </a:r>
            <a:r>
              <a:rPr lang="en-US" sz="2000" b="1" dirty="0"/>
              <a:t>	</a:t>
            </a:r>
            <a:r>
              <a:rPr lang="en-US" sz="2000" noProof="1"/>
              <a:t>: pada dasarnya adalah mouse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/>
              <a:t> </a:t>
            </a:r>
            <a:r>
              <a:rPr lang="en-US" sz="2000" b="1" noProof="1"/>
              <a:t>Output device</a:t>
            </a:r>
            <a:r>
              <a:rPr lang="en-US" sz="2000" noProof="1"/>
              <a:t> </a:t>
            </a:r>
            <a:r>
              <a:rPr lang="en-US" sz="2000" dirty="0"/>
              <a:t> </a:t>
            </a:r>
            <a:endParaRPr lang="en-US" sz="2000" noProof="1"/>
          </a:p>
          <a:p>
            <a:pPr marL="806450" lvl="1" indent="-349250">
              <a:lnSpc>
                <a:spcPct val="80000"/>
              </a:lnSpc>
            </a:pP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b="1" dirty="0"/>
              <a:t>printer</a:t>
            </a:r>
            <a:endParaRPr lang="en-US" sz="2000" b="1" noProof="1"/>
          </a:p>
          <a:p>
            <a:pPr marL="806450" lvl="1" indent="-349250">
              <a:lnSpc>
                <a:spcPct val="80000"/>
              </a:lnSpc>
            </a:pPr>
            <a:r>
              <a:rPr lang="en-US" sz="2000" b="1" noProof="1"/>
              <a:t> Paper output and input</a:t>
            </a:r>
            <a:r>
              <a:rPr lang="en-US" sz="2000" noProof="1"/>
              <a:t>: The paperless office and the less paper office:</a:t>
            </a:r>
          </a:p>
          <a:p>
            <a:pPr marL="1250950" lvl="2" indent="-336550">
              <a:lnSpc>
                <a:spcPct val="80000"/>
              </a:lnSpc>
            </a:pPr>
            <a:r>
              <a:rPr lang="en-US" b="1" noProof="1" smtClean="0"/>
              <a:t>Different </a:t>
            </a:r>
            <a:r>
              <a:rPr lang="en-US" b="1" noProof="1"/>
              <a:t>types </a:t>
            </a:r>
            <a:r>
              <a:rPr lang="en-US" noProof="1"/>
              <a:t>of printer and </a:t>
            </a:r>
            <a:r>
              <a:rPr lang="en-US" b="1" noProof="1"/>
              <a:t>their characteristics, character styles and fonts.</a:t>
            </a:r>
          </a:p>
          <a:p>
            <a:pPr marL="1250950" lvl="2" indent="-336550">
              <a:lnSpc>
                <a:spcPct val="80000"/>
              </a:lnSpc>
            </a:pPr>
            <a:r>
              <a:rPr lang="en-US" noProof="1"/>
              <a:t> </a:t>
            </a:r>
            <a:r>
              <a:rPr lang="en-US" b="1" i="1" noProof="1"/>
              <a:t>Scanner and optical character </a:t>
            </a:r>
            <a:r>
              <a:rPr lang="en-US" b="1" i="1" noProof="1" smtClean="0"/>
              <a:t>recognitiion</a:t>
            </a: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12616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Computer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b="1" noProof="1"/>
              <a:t>Memory</a:t>
            </a:r>
            <a:endParaRPr lang="id-ID" sz="4000" noProof="1"/>
          </a:p>
          <a:p>
            <a:pPr marL="981075" lvl="1" indent="-617538" algn="just"/>
            <a:r>
              <a:rPr lang="id-ID" sz="3600" b="1" noProof="1"/>
              <a:t>Short term memory</a:t>
            </a:r>
            <a:r>
              <a:rPr lang="en-US" sz="3600" dirty="0"/>
              <a:t>	</a:t>
            </a:r>
            <a:r>
              <a:rPr lang="en-US" sz="3600" noProof="1"/>
              <a:t>: </a:t>
            </a:r>
            <a:r>
              <a:rPr lang="en-US" sz="3600" noProof="1" smtClean="0"/>
              <a:t>RAM</a:t>
            </a:r>
            <a:r>
              <a:rPr lang="id-ID" sz="3600" noProof="1" smtClean="0"/>
              <a:t> </a:t>
            </a:r>
            <a:r>
              <a:rPr lang="en-US" sz="3600" noProof="1" smtClean="0"/>
              <a:t>(random </a:t>
            </a:r>
            <a:r>
              <a:rPr lang="en-US" sz="3600" noProof="1"/>
              <a:t>access </a:t>
            </a:r>
            <a:r>
              <a:rPr lang="en-US" sz="3600" noProof="1" smtClean="0"/>
              <a:t>memory)</a:t>
            </a:r>
            <a:endParaRPr lang="id-ID" sz="3600" noProof="1" smtClean="0"/>
          </a:p>
          <a:p>
            <a:pPr marL="981075" lvl="1" indent="-617538" algn="just"/>
            <a:r>
              <a:rPr lang="en-US" sz="3600" b="1" noProof="1" smtClean="0"/>
              <a:t>Long </a:t>
            </a:r>
            <a:r>
              <a:rPr lang="en-US" sz="3600" b="1" noProof="1"/>
              <a:t>term memory</a:t>
            </a:r>
            <a:r>
              <a:rPr lang="en-US" sz="3600" dirty="0"/>
              <a:t>	</a:t>
            </a:r>
            <a:r>
              <a:rPr lang="en-US" sz="3600" noProof="1"/>
              <a:t>:  Tape, Magnetic dan optical disk</a:t>
            </a:r>
          </a:p>
          <a:p>
            <a:pPr marL="981075" lvl="1" indent="-617538" algn="just"/>
            <a:r>
              <a:rPr lang="en-US" sz="3600" b="1" noProof="1"/>
              <a:t>Kapasitas terbatasan </a:t>
            </a:r>
            <a:r>
              <a:rPr lang="en-US" sz="3600" noProof="1"/>
              <a:t>(related to document and vidio storage)</a:t>
            </a:r>
          </a:p>
          <a:p>
            <a:pPr marL="981075" lvl="1" indent="-617538" algn="just"/>
            <a:r>
              <a:rPr lang="en-US" sz="3600" b="1" noProof="1"/>
              <a:t>Access methods </a:t>
            </a:r>
            <a:r>
              <a:rPr lang="en-US" sz="3600" noProof="1"/>
              <a:t>do they </a:t>
            </a:r>
            <a:r>
              <a:rPr lang="en-US" sz="3600" b="1" noProof="1"/>
              <a:t>limit</a:t>
            </a:r>
            <a:r>
              <a:rPr lang="en-US" sz="3600" noProof="1"/>
              <a:t> or help </a:t>
            </a:r>
            <a:r>
              <a:rPr lang="en-US" sz="3600" b="1" noProof="1"/>
              <a:t>the user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Computer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400" b="1" noProof="1"/>
              <a:t>Processing</a:t>
            </a:r>
            <a:endParaRPr lang="id-ID" sz="4400" noProof="1"/>
          </a:p>
          <a:p>
            <a:pPr marL="981075" lvl="1" indent="-523875" algn="just"/>
            <a:r>
              <a:rPr lang="id-ID" sz="4000" b="1" noProof="1" smtClean="0"/>
              <a:t>Dampak</a:t>
            </a:r>
            <a:r>
              <a:rPr lang="id-ID" sz="4000" noProof="1" smtClean="0"/>
              <a:t> </a:t>
            </a:r>
            <a:r>
              <a:rPr lang="id-ID" sz="4000" noProof="1"/>
              <a:t>jika </a:t>
            </a:r>
            <a:r>
              <a:rPr lang="id-ID" sz="4000" b="1" noProof="1"/>
              <a:t>sistem terlalu lama </a:t>
            </a:r>
            <a:r>
              <a:rPr lang="id-ID" sz="4000" noProof="1"/>
              <a:t>atau </a:t>
            </a:r>
            <a:r>
              <a:rPr lang="id-ID" sz="4000" b="1" noProof="1"/>
              <a:t>terlalu cepat</a:t>
            </a:r>
          </a:p>
          <a:p>
            <a:pPr marL="981075" lvl="1" indent="-523875" algn="just"/>
            <a:r>
              <a:rPr lang="id-ID" sz="4000" b="1" noProof="1" smtClean="0"/>
              <a:t>Keterbatasan</a:t>
            </a:r>
            <a:r>
              <a:rPr lang="id-ID" sz="4000" noProof="1" smtClean="0"/>
              <a:t> </a:t>
            </a:r>
            <a:r>
              <a:rPr lang="id-ID" sz="4000" noProof="1"/>
              <a:t>pada </a:t>
            </a:r>
            <a:r>
              <a:rPr lang="id-ID" sz="4000" b="1" noProof="1" smtClean="0"/>
              <a:t>kecepatan </a:t>
            </a:r>
            <a:r>
              <a:rPr lang="id-ID" sz="4000" b="1" noProof="1"/>
              <a:t>pemrosesan</a:t>
            </a:r>
          </a:p>
          <a:p>
            <a:pPr marL="981075" lvl="1" indent="-523875" algn="just"/>
            <a:r>
              <a:rPr lang="id-ID" sz="4000" b="1" noProof="1" smtClean="0"/>
              <a:t>Jaringan</a:t>
            </a:r>
            <a:r>
              <a:rPr lang="id-ID" sz="4000" noProof="1" smtClean="0"/>
              <a:t> </a:t>
            </a:r>
            <a:r>
              <a:rPr lang="id-ID" sz="4000" noProof="1"/>
              <a:t>dan </a:t>
            </a:r>
            <a:r>
              <a:rPr lang="id-ID" sz="4000" b="1" noProof="1"/>
              <a:t>dampak </a:t>
            </a:r>
            <a:r>
              <a:rPr lang="id-ID" sz="4000" noProof="1"/>
              <a:t>pada </a:t>
            </a:r>
            <a:r>
              <a:rPr lang="id-ID" sz="4000" b="1" noProof="1"/>
              <a:t>kinerja </a:t>
            </a:r>
            <a:r>
              <a:rPr lang="id-ID" sz="4000" b="1" noProof="1" smtClean="0"/>
              <a:t>sistem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399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Sistem Komputer Yang Umum</a:t>
            </a:r>
            <a:br>
              <a:rPr lang="en-US" sz="4000"/>
            </a:br>
            <a:endParaRPr lang="en-US" sz="40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Batch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/>
              <a:t>Data </a:t>
            </a:r>
            <a:r>
              <a:rPr lang="en-US" sz="3200" b="1" dirty="0" err="1"/>
              <a:t>dikumpulkan</a:t>
            </a:r>
            <a:r>
              <a:rPr lang="en-US" sz="3200" b="1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b="1" dirty="0" err="1"/>
              <a:t>beberapa</a:t>
            </a:r>
            <a:r>
              <a:rPr lang="en-US" sz="3200" b="1" dirty="0"/>
              <a:t> </a:t>
            </a:r>
            <a:r>
              <a:rPr lang="en-US" sz="3200" b="1" dirty="0" err="1"/>
              <a:t>waktu</a:t>
            </a:r>
            <a:r>
              <a:rPr lang="en-US" sz="3200" b="1" dirty="0"/>
              <a:t>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b="1" dirty="0" err="1"/>
              <a:t>dikelompokkan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b="1" dirty="0" err="1"/>
              <a:t>dientri</a:t>
            </a:r>
            <a:r>
              <a:rPr lang="en-US" sz="3200" b="1" dirty="0"/>
              <a:t> </a:t>
            </a:r>
            <a:r>
              <a:rPr lang="en-US" sz="3200" dirty="0" err="1" smtClean="0"/>
              <a:t>dan</a:t>
            </a:r>
            <a:r>
              <a:rPr lang="id-ID" sz="3200" dirty="0" smtClean="0"/>
              <a:t> </a:t>
            </a:r>
            <a:r>
              <a:rPr lang="en-US" sz="3200" dirty="0" smtClean="0"/>
              <a:t>di </a:t>
            </a:r>
            <a:r>
              <a:rPr lang="en-US" sz="3200" b="1" dirty="0" err="1" smtClean="0"/>
              <a:t>diproses</a:t>
            </a:r>
            <a:endParaRPr lang="id-ID" sz="3200" b="1" dirty="0" smtClean="0"/>
          </a:p>
          <a:p>
            <a:pPr marL="914376" lvl="2" indent="0" algn="just"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 :</a:t>
            </a:r>
            <a:r>
              <a:rPr lang="id-ID" sz="2800" b="1" dirty="0" smtClean="0"/>
              <a:t> </a:t>
            </a:r>
            <a:r>
              <a:rPr lang="en-US" sz="2800" dirty="0" err="1" smtClean="0"/>
              <a:t>Entri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err="1" smtClean="0"/>
              <a:t>mahasiswa</a:t>
            </a:r>
            <a:endParaRPr lang="en-US" sz="2800" dirty="0" smtClean="0"/>
          </a:p>
          <a:p>
            <a:pPr algn="just"/>
            <a:r>
              <a:rPr lang="en-US" sz="3600" b="1" dirty="0" smtClean="0"/>
              <a:t>Interactive input (on line)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 smtClean="0"/>
              <a:t>Data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diterima</a:t>
            </a:r>
            <a:r>
              <a:rPr lang="en-US" sz="3200" b="1" dirty="0"/>
              <a:t> </a:t>
            </a:r>
            <a:r>
              <a:rPr lang="en-US" sz="3200" b="1" dirty="0" err="1"/>
              <a:t>langsung</a:t>
            </a:r>
            <a:r>
              <a:rPr lang="en-US" sz="3200" b="1" dirty="0"/>
              <a:t> </a:t>
            </a:r>
            <a:r>
              <a:rPr lang="en-US" sz="3200" dirty="0"/>
              <a:t>di </a:t>
            </a:r>
            <a:r>
              <a:rPr lang="en-US" sz="3200" b="1" dirty="0" err="1"/>
              <a:t>entri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diproses</a:t>
            </a:r>
            <a:r>
              <a:rPr lang="en-US" sz="3200" dirty="0"/>
              <a:t> </a:t>
            </a:r>
            <a:endParaRPr lang="id-ID" sz="3200" dirty="0" smtClean="0"/>
          </a:p>
          <a:p>
            <a:pPr marL="914376" lvl="2" indent="0" algn="just">
              <a:buNone/>
            </a:pPr>
            <a:r>
              <a:rPr lang="en-US" sz="2800" b="1" dirty="0" err="1" smtClean="0"/>
              <a:t>Contoh</a:t>
            </a:r>
            <a:r>
              <a:rPr lang="id-ID" sz="2800" b="1" dirty="0" smtClean="0"/>
              <a:t> </a:t>
            </a:r>
            <a:r>
              <a:rPr lang="en-US" sz="2800" b="1" dirty="0" smtClean="0"/>
              <a:t>:</a:t>
            </a:r>
            <a:r>
              <a:rPr lang="id-ID" sz="2800" b="1" dirty="0" smtClean="0"/>
              <a:t> </a:t>
            </a:r>
            <a:r>
              <a:rPr lang="en-US" sz="2800" dirty="0" err="1" smtClean="0"/>
              <a:t>entri</a:t>
            </a:r>
            <a:r>
              <a:rPr lang="en-US" sz="2800" dirty="0" smtClean="0"/>
              <a:t> </a:t>
            </a:r>
            <a:r>
              <a:rPr lang="en-US" sz="2800" dirty="0"/>
              <a:t>KRS / KPRS</a:t>
            </a:r>
          </a:p>
        </p:txBody>
      </p:sp>
    </p:spTree>
    <p:extLst>
      <p:ext uri="{BB962C8B-B14F-4D97-AF65-F5344CB8AC3E}">
        <p14:creationId xmlns:p14="http://schemas.microsoft.com/office/powerpoint/2010/main" val="32037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Input/Output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err="1"/>
              <a:t>Didalam</a:t>
            </a:r>
            <a:r>
              <a:rPr lang="en-US" sz="3600" dirty="0"/>
              <a:t> </a:t>
            </a:r>
            <a:r>
              <a:rPr lang="en-US" sz="3600" b="1" dirty="0" err="1"/>
              <a:t>konteks</a:t>
            </a:r>
            <a:r>
              <a:rPr lang="en-US" sz="3600" b="1" dirty="0"/>
              <a:t> IMK</a:t>
            </a:r>
            <a:r>
              <a:rPr lang="en-US" sz="3600" dirty="0"/>
              <a:t>,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memungkinkan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komunikasi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manusia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komputer</a:t>
            </a:r>
            <a:r>
              <a:rPr lang="en-US" sz="3600" b="1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b="1" dirty="0" err="1"/>
              <a:t>beberapa</a:t>
            </a: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saluran</a:t>
            </a: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komunikasi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endParaRPr lang="en-US" sz="3600" b="1" dirty="0">
              <a:solidFill>
                <a:srgbClr val="FF0000"/>
              </a:solidFill>
            </a:endParaRPr>
          </a:p>
          <a:p>
            <a:pPr algn="just"/>
            <a:r>
              <a:rPr lang="en-US" sz="3600" dirty="0" err="1"/>
              <a:t>Di</a:t>
            </a:r>
            <a:r>
              <a:rPr lang="en-US" sz="3600" b="1" dirty="0" err="1">
                <a:solidFill>
                  <a:srgbClr val="FF0000"/>
                </a:solidFill>
              </a:rPr>
              <a:t>klasifikasikan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 err="1">
                <a:solidFill>
                  <a:srgbClr val="FF0000"/>
                </a:solidFill>
              </a:rPr>
              <a:t>ke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komputer</a:t>
            </a:r>
            <a:r>
              <a:rPr lang="en-US" sz="3200" b="1" dirty="0">
                <a:solidFill>
                  <a:srgbClr val="FF0000"/>
                </a:solidFill>
              </a:rPr>
              <a:t>),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mis</a:t>
            </a:r>
            <a:r>
              <a:rPr lang="en-US" sz="3200" dirty="0"/>
              <a:t>: keyboard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keluaran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 err="1">
                <a:solidFill>
                  <a:srgbClr val="FF0000"/>
                </a:solidFill>
              </a:rPr>
              <a:t>dari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komputer</a:t>
            </a:r>
            <a:r>
              <a:rPr lang="en-US" sz="3200" b="1" dirty="0">
                <a:solidFill>
                  <a:srgbClr val="FF0000"/>
                </a:solidFill>
              </a:rPr>
              <a:t>), </a:t>
            </a:r>
            <a:r>
              <a:rPr lang="en-US" sz="3200" dirty="0" err="1"/>
              <a:t>mis</a:t>
            </a:r>
            <a:r>
              <a:rPr lang="en-US" sz="3200" dirty="0"/>
              <a:t>: speaker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57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Piranti</a:t>
            </a:r>
            <a:r>
              <a:rPr lang="en-US" b="1" dirty="0"/>
              <a:t> Input - Keyboard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500" b="1" dirty="0" err="1"/>
              <a:t>Pertama</a:t>
            </a:r>
            <a:r>
              <a:rPr lang="en-US" sz="2500" b="1" dirty="0"/>
              <a:t> kali </a:t>
            </a:r>
            <a:r>
              <a:rPr lang="en-US" sz="2500" b="1" dirty="0" err="1"/>
              <a:t>desain</a:t>
            </a:r>
            <a:r>
              <a:rPr lang="en-US" sz="2500" b="1" dirty="0"/>
              <a:t> keyboard</a:t>
            </a:r>
            <a:r>
              <a:rPr lang="en-US" sz="2500" dirty="0"/>
              <a:t> </a:t>
            </a:r>
            <a:r>
              <a:rPr lang="en-US" sz="2500" dirty="0" err="1"/>
              <a:t>didasarkan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b="1" dirty="0" err="1"/>
              <a:t>rancangan</a:t>
            </a:r>
            <a:r>
              <a:rPr lang="en-US" sz="2500" dirty="0"/>
              <a:t> </a:t>
            </a:r>
            <a:r>
              <a:rPr lang="en-US" sz="2500" b="1" dirty="0"/>
              <a:t>QWERTY</a:t>
            </a:r>
            <a:r>
              <a:rPr lang="en-US" sz="2500" dirty="0"/>
              <a:t>, </a:t>
            </a:r>
            <a:r>
              <a:rPr lang="en-US" sz="2500" dirty="0" err="1"/>
              <a:t>dikembangkan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dirty="0" err="1"/>
              <a:t>tahun</a:t>
            </a:r>
            <a:r>
              <a:rPr lang="en-US" sz="2500" dirty="0"/>
              <a:t> 1866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mesin</a:t>
            </a:r>
            <a:r>
              <a:rPr lang="en-US" sz="2500" dirty="0"/>
              <a:t> </a:t>
            </a:r>
            <a:r>
              <a:rPr lang="en-US" sz="2500" dirty="0" err="1"/>
              <a:t>ketik</a:t>
            </a:r>
            <a:endParaRPr lang="en-US" sz="2500" dirty="0"/>
          </a:p>
          <a:p>
            <a:pPr algn="just">
              <a:lnSpc>
                <a:spcPct val="90000"/>
              </a:lnSpc>
            </a:pPr>
            <a:r>
              <a:rPr lang="en-US" sz="2500" b="1" dirty="0"/>
              <a:t>QWERTY </a:t>
            </a:r>
            <a:r>
              <a:rPr lang="en-US" sz="2500" dirty="0"/>
              <a:t>keyboard </a:t>
            </a:r>
            <a:r>
              <a:rPr lang="en-US" sz="2500" b="1" dirty="0" err="1"/>
              <a:t>dirancang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b="1" dirty="0" err="1"/>
              <a:t>mengatasi</a:t>
            </a:r>
            <a:r>
              <a:rPr lang="en-US" sz="2500" b="1" dirty="0"/>
              <a:t> </a:t>
            </a:r>
            <a:r>
              <a:rPr lang="en-US" sz="2500" b="1" dirty="0" err="1"/>
              <a:t>tombol-tombol</a:t>
            </a:r>
            <a:r>
              <a:rPr lang="en-US" sz="2500" b="1" dirty="0"/>
              <a:t> </a:t>
            </a:r>
            <a:r>
              <a:rPr lang="en-US" sz="2500" dirty="0"/>
              <a:t>yang paling </a:t>
            </a:r>
            <a:r>
              <a:rPr lang="en-US" sz="2500" b="1" dirty="0" err="1"/>
              <a:t>sering</a:t>
            </a:r>
            <a:r>
              <a:rPr lang="en-US" sz="2500" b="1" dirty="0"/>
              <a:t> </a:t>
            </a:r>
            <a:r>
              <a:rPr lang="en-US" sz="2500" b="1" dirty="0" err="1"/>
              <a:t>ditekan</a:t>
            </a:r>
            <a:r>
              <a:rPr lang="en-US" sz="2500" dirty="0"/>
              <a:t>,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artian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FF0000"/>
                </a:solidFill>
              </a:rPr>
              <a:t>mengurangi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kemacetan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penekanan</a:t>
            </a:r>
            <a:endParaRPr lang="en-US" sz="25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500" b="1" dirty="0"/>
              <a:t>Keyboard</a:t>
            </a:r>
            <a:r>
              <a:rPr lang="en-US" sz="2500" dirty="0"/>
              <a:t>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b="1" dirty="0"/>
              <a:t>optimal</a:t>
            </a:r>
            <a:r>
              <a:rPr lang="en-US" sz="2500" dirty="0"/>
              <a:t> </a:t>
            </a:r>
            <a:r>
              <a:rPr lang="id-ID" sz="2500" b="1" dirty="0" smtClean="0"/>
              <a:t>apabila</a:t>
            </a:r>
            <a:r>
              <a:rPr lang="en-US" sz="2500" dirty="0" smtClean="0"/>
              <a:t> </a:t>
            </a:r>
            <a:r>
              <a:rPr lang="en-US" sz="2500" b="1" dirty="0" err="1"/>
              <a:t>tata</a:t>
            </a:r>
            <a:r>
              <a:rPr lang="en-US" sz="2500" b="1" dirty="0"/>
              <a:t> </a:t>
            </a:r>
            <a:r>
              <a:rPr lang="en-US" sz="2500" b="1" dirty="0" err="1"/>
              <a:t>letak</a:t>
            </a:r>
            <a:r>
              <a:rPr lang="en-US" sz="2500" b="1" dirty="0"/>
              <a:t> </a:t>
            </a:r>
            <a:r>
              <a:rPr lang="en-US" sz="2500" b="1" dirty="0" err="1"/>
              <a:t>kunci-kuncinya</a:t>
            </a:r>
            <a:r>
              <a:rPr lang="en-US" sz="2500" b="1" dirty="0"/>
              <a:t> </a:t>
            </a:r>
            <a:r>
              <a:rPr lang="en-US" sz="2500" b="1" dirty="0" err="1"/>
              <a:t>sedemikian</a:t>
            </a:r>
            <a:r>
              <a:rPr lang="en-US" sz="2500" dirty="0"/>
              <a:t> </a:t>
            </a:r>
            <a:r>
              <a:rPr lang="en-US" sz="2500" b="1" dirty="0" err="1"/>
              <a:t>rupa</a:t>
            </a:r>
            <a:r>
              <a:rPr lang="en-US" sz="2500" dirty="0"/>
              <a:t> </a:t>
            </a:r>
            <a:r>
              <a:rPr lang="en-US" sz="2500" dirty="0" err="1"/>
              <a:t>sehingga</a:t>
            </a:r>
            <a:r>
              <a:rPr lang="en-US" sz="2500" dirty="0"/>
              <a:t> </a:t>
            </a:r>
            <a:r>
              <a:rPr lang="en-US" sz="2500" b="1" dirty="0" err="1"/>
              <a:t>menyebabkan</a:t>
            </a:r>
            <a:r>
              <a:rPr lang="en-US" sz="2500" dirty="0"/>
              <a:t> </a:t>
            </a:r>
            <a:r>
              <a:rPr lang="en-US" sz="2500" b="1" dirty="0" err="1"/>
              <a:t>pergantian</a:t>
            </a:r>
            <a:r>
              <a:rPr lang="en-US" sz="2500" b="1" dirty="0"/>
              <a:t> </a:t>
            </a:r>
            <a:r>
              <a:rPr lang="en-US" sz="2500" b="1" dirty="0" err="1"/>
              <a:t>jari</a:t>
            </a:r>
            <a:r>
              <a:rPr lang="en-US" sz="2500" b="1" dirty="0"/>
              <a:t> </a:t>
            </a:r>
            <a:r>
              <a:rPr lang="en-US" sz="2500" dirty="0"/>
              <a:t>yang </a:t>
            </a:r>
            <a:r>
              <a:rPr lang="en-US" sz="2500" b="1" dirty="0" err="1"/>
              <a:t>menekan</a:t>
            </a:r>
            <a:r>
              <a:rPr lang="en-US" sz="2500" b="1" dirty="0"/>
              <a:t> </a:t>
            </a:r>
            <a:r>
              <a:rPr lang="en-US" sz="2500" b="1" dirty="0" err="1"/>
              <a:t>tombol</a:t>
            </a:r>
            <a:r>
              <a:rPr lang="en-US" sz="2500" b="1" dirty="0"/>
              <a:t>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b="1" dirty="0" err="1"/>
              <a:t>menghasilkan</a:t>
            </a:r>
            <a:r>
              <a:rPr lang="en-US" sz="2500" b="1" dirty="0"/>
              <a:t> </a:t>
            </a:r>
            <a:r>
              <a:rPr lang="en-US" sz="2500" b="1" dirty="0" err="1"/>
              <a:t>kecepatan</a:t>
            </a:r>
            <a:r>
              <a:rPr lang="en-US" sz="2500" b="1" dirty="0"/>
              <a:t> </a:t>
            </a:r>
            <a:r>
              <a:rPr lang="en-US" sz="2500" dirty="0"/>
              <a:t>yang </a:t>
            </a:r>
            <a:r>
              <a:rPr lang="en-US" sz="2500" b="1" dirty="0" err="1"/>
              <a:t>maksimal</a:t>
            </a:r>
            <a:r>
              <a:rPr lang="en-US" sz="2500" dirty="0"/>
              <a:t> </a:t>
            </a:r>
            <a:r>
              <a:rPr lang="en-US" sz="2500" dirty="0" err="1"/>
              <a:t>namun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b="1" dirty="0" err="1"/>
              <a:t>ketegangan</a:t>
            </a:r>
            <a:r>
              <a:rPr lang="en-US" sz="2500" b="1" dirty="0"/>
              <a:t> </a:t>
            </a:r>
            <a:r>
              <a:rPr lang="en-US" sz="2500" b="1" dirty="0" err="1"/>
              <a:t>otot</a:t>
            </a:r>
            <a:r>
              <a:rPr lang="en-US" sz="2500" dirty="0"/>
              <a:t> yang </a:t>
            </a:r>
            <a:r>
              <a:rPr lang="en-US" sz="2500" b="1" dirty="0"/>
              <a:t>minimal</a:t>
            </a:r>
            <a:r>
              <a:rPr lang="en-US" sz="2500" dirty="0"/>
              <a:t>. </a:t>
            </a:r>
            <a:endParaRPr lang="id-ID" sz="2500" dirty="0" smtClean="0"/>
          </a:p>
          <a:p>
            <a:pPr algn="just">
              <a:lnSpc>
                <a:spcPct val="90000"/>
              </a:lnSpc>
            </a:pPr>
            <a:r>
              <a:rPr lang="en-US" sz="2500" b="1" dirty="0" err="1" smtClean="0"/>
              <a:t>Secara</a:t>
            </a:r>
            <a:r>
              <a:rPr lang="en-US" sz="2500" b="1" dirty="0" smtClean="0"/>
              <a:t> </a:t>
            </a:r>
            <a:r>
              <a:rPr lang="en-US" sz="2500" b="1" dirty="0" err="1"/>
              <a:t>ergonomi</a:t>
            </a:r>
            <a:r>
              <a:rPr lang="en-US" sz="2500" dirty="0"/>
              <a:t>, </a:t>
            </a:r>
            <a:r>
              <a:rPr lang="en-US" sz="2500" b="1" dirty="0">
                <a:solidFill>
                  <a:srgbClr val="FF0000"/>
                </a:solidFill>
              </a:rPr>
              <a:t>keyboard</a:t>
            </a:r>
            <a:r>
              <a:rPr lang="en-US" sz="2500" dirty="0"/>
              <a:t> </a:t>
            </a:r>
            <a:r>
              <a:rPr lang="en-US" sz="2500" dirty="0" err="1"/>
              <a:t>telah</a:t>
            </a:r>
            <a:r>
              <a:rPr lang="en-US" sz="2500" dirty="0"/>
              <a:t> </a:t>
            </a:r>
            <a:r>
              <a:rPr lang="en-US" sz="2500" b="1" dirty="0" err="1"/>
              <a:t>dirancang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b="1" dirty="0" err="1"/>
              <a:t>mengurangi</a:t>
            </a:r>
            <a:r>
              <a:rPr lang="en-US" sz="2500" b="1" dirty="0"/>
              <a:t> </a:t>
            </a:r>
            <a:r>
              <a:rPr lang="en-US" sz="2500" b="1" dirty="0" err="1"/>
              <a:t>ketegangan</a:t>
            </a:r>
            <a:r>
              <a:rPr lang="en-US" sz="2500" b="1" dirty="0"/>
              <a:t> </a:t>
            </a:r>
            <a:r>
              <a:rPr lang="en-US" sz="2500" b="1" dirty="0" err="1"/>
              <a:t>otot</a:t>
            </a:r>
            <a:r>
              <a:rPr lang="en-US" sz="2500" b="1" dirty="0"/>
              <a:t> </a:t>
            </a:r>
            <a:r>
              <a:rPr lang="en-US" sz="2500" b="1" dirty="0" err="1"/>
              <a:t>jari</a:t>
            </a:r>
            <a:endParaRPr lang="en-US" sz="2500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lum bright="-1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590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 – Keyboard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Keyboard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piranti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terbaik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inputan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berbentuk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teks</a:t>
            </a:r>
            <a:r>
              <a:rPr lang="en-US" sz="3600" b="1" dirty="0">
                <a:solidFill>
                  <a:srgbClr val="FF0000"/>
                </a:solidFill>
              </a:rPr>
              <a:t>. </a:t>
            </a:r>
            <a:endParaRPr lang="id-ID" sz="36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3600" b="1" dirty="0" err="1" smtClean="0"/>
              <a:t>Meskipun</a:t>
            </a:r>
            <a:r>
              <a:rPr lang="en-US" sz="3600" b="1" dirty="0" smtClean="0"/>
              <a:t> </a:t>
            </a:r>
            <a:r>
              <a:rPr lang="en-US" sz="3600" b="1" dirty="0" err="1"/>
              <a:t>demikian</a:t>
            </a:r>
            <a:r>
              <a:rPr lang="en-US" sz="3600" dirty="0"/>
              <a:t>, </a:t>
            </a:r>
            <a:r>
              <a:rPr lang="en-US" sz="3600" b="1" dirty="0" err="1" smtClean="0"/>
              <a:t>penelitian</a:t>
            </a:r>
            <a:r>
              <a:rPr lang="id-ID" sz="3600" dirty="0" smtClean="0"/>
              <a:t> </a:t>
            </a:r>
            <a:r>
              <a:rPr lang="en-US" sz="3600" dirty="0" err="1" smtClean="0"/>
              <a:t>menunjukkan</a:t>
            </a:r>
            <a:r>
              <a:rPr lang="en-US" sz="3600" dirty="0" smtClean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 smtClean="0"/>
              <a:t>untuk</a:t>
            </a:r>
            <a:r>
              <a:rPr lang="id-ID" sz="3600" dirty="0" smtClean="0"/>
              <a:t> </a:t>
            </a:r>
            <a:r>
              <a:rPr lang="en-US" sz="3600" dirty="0" err="1" smtClean="0"/>
              <a:t>melaksanakan</a:t>
            </a:r>
            <a:r>
              <a:rPr lang="en-US" sz="3600" dirty="0" smtClean="0"/>
              <a:t> </a:t>
            </a:r>
            <a:r>
              <a:rPr lang="en-US" sz="3600" b="1" dirty="0" err="1"/>
              <a:t>pekerjaan</a:t>
            </a:r>
            <a:r>
              <a:rPr lang="en-US" sz="3600" b="1" dirty="0"/>
              <a:t> </a:t>
            </a:r>
            <a:r>
              <a:rPr lang="en-US" sz="3600" b="1" dirty="0" err="1" smtClean="0"/>
              <a:t>berbentuk</a:t>
            </a:r>
            <a:r>
              <a:rPr lang="id-ID" sz="3600" b="1" dirty="0" smtClean="0"/>
              <a:t> </a:t>
            </a:r>
            <a:r>
              <a:rPr lang="en-US" sz="3600" b="1" dirty="0" err="1" smtClean="0"/>
              <a:t>pilihan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err="1"/>
              <a:t>mis</a:t>
            </a:r>
            <a:r>
              <a:rPr lang="en-US" sz="3600" dirty="0"/>
              <a:t>: </a:t>
            </a:r>
            <a:r>
              <a:rPr lang="en-US" sz="3600" b="1" dirty="0" err="1"/>
              <a:t>dari</a:t>
            </a:r>
            <a:r>
              <a:rPr lang="en-US" sz="3600" b="1" dirty="0"/>
              <a:t> </a:t>
            </a:r>
            <a:r>
              <a:rPr lang="en-US" sz="3600" b="1" dirty="0" err="1"/>
              <a:t>suatu</a:t>
            </a:r>
            <a:r>
              <a:rPr lang="en-US" sz="3600" b="1" dirty="0"/>
              <a:t> menu</a:t>
            </a:r>
            <a:r>
              <a:rPr lang="en-US" sz="3600" dirty="0"/>
              <a:t>), </a:t>
            </a:r>
            <a:r>
              <a:rPr lang="en-US" sz="3600" b="1" dirty="0"/>
              <a:t>keyboard </a:t>
            </a:r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lambat</a:t>
            </a:r>
            <a:r>
              <a:rPr lang="en-US" sz="3600" dirty="0"/>
              <a:t>, </a:t>
            </a:r>
            <a:r>
              <a:rPr lang="en-US" sz="3600" b="1" dirty="0" err="1"/>
              <a:t>kurang</a:t>
            </a:r>
            <a:r>
              <a:rPr lang="en-US" sz="3600" b="1" dirty="0"/>
              <a:t> </a:t>
            </a:r>
            <a:r>
              <a:rPr lang="en-US" sz="3600" b="1" dirty="0" err="1"/>
              <a:t>akurat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kurang</a:t>
            </a:r>
            <a:r>
              <a:rPr lang="en-US" sz="3600" b="1" dirty="0"/>
              <a:t> </a:t>
            </a:r>
            <a:r>
              <a:rPr lang="en-US" sz="3600" b="1" dirty="0" err="1"/>
              <a:t>disukai</a:t>
            </a:r>
            <a:r>
              <a:rPr lang="en-US" sz="3600" b="1" dirty="0"/>
              <a:t> </a:t>
            </a:r>
            <a:r>
              <a:rPr lang="en-US" sz="3600" b="1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dibandingkan</a:t>
            </a:r>
            <a:r>
              <a:rPr lang="en-US" sz="3600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masukan</a:t>
            </a:r>
            <a:r>
              <a:rPr lang="en-US" sz="3600" b="1" dirty="0"/>
              <a:t> </a:t>
            </a:r>
            <a:r>
              <a:rPr lang="en-US" sz="3600" b="1" dirty="0" err="1"/>
              <a:t>lainnya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21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 smtClean="0">
                <a:solidFill>
                  <a:srgbClr val="FF0000"/>
                </a:solidFill>
              </a:rPr>
              <a:t>4) Perancangan Tampilan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>
              <a:defRPr/>
            </a:pPr>
            <a:fld id="{13E678A5-6EFC-4237-84E5-CBAEEB6232EB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>
              <a:defRPr/>
            </a:pPr>
            <a:fld id="{59F5E724-E132-4238-830F-097572C7F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Mouse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b="1" dirty="0"/>
              <a:t>mouse</a:t>
            </a:r>
            <a:r>
              <a:rPr lang="en-US" sz="3200" dirty="0"/>
              <a:t> </a:t>
            </a:r>
            <a:r>
              <a:rPr lang="en-US" sz="3200" b="1" dirty="0" err="1"/>
              <a:t>menggabungkan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dua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operasi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penting</a:t>
            </a:r>
            <a:r>
              <a:rPr lang="en-US" sz="3200" dirty="0"/>
              <a:t> </a:t>
            </a:r>
            <a:r>
              <a:rPr lang="en-US" sz="3200" b="1" dirty="0" err="1"/>
              <a:t>berbasis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Kemampuan</a:t>
            </a:r>
            <a:r>
              <a:rPr lang="en-US" sz="2800" b="1" dirty="0"/>
              <a:t> </a:t>
            </a:r>
            <a:r>
              <a:rPr lang="en-US" sz="2800" b="1" dirty="0" err="1"/>
              <a:t>menggerakkan</a:t>
            </a:r>
            <a:r>
              <a:rPr lang="en-US" sz="2800" b="1" dirty="0"/>
              <a:t> </a:t>
            </a:r>
            <a:r>
              <a:rPr lang="en-US" sz="2800" b="1" dirty="0" err="1"/>
              <a:t>kursor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endParaRPr lang="en-US" sz="2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Kemampuan</a:t>
            </a:r>
            <a:r>
              <a:rPr lang="en-US" sz="2800" b="1" dirty="0"/>
              <a:t> </a:t>
            </a:r>
            <a:r>
              <a:rPr lang="en-US" sz="2800" b="1" dirty="0" err="1"/>
              <a:t>memilih</a:t>
            </a:r>
            <a:r>
              <a:rPr lang="en-US" sz="2800" b="1" dirty="0"/>
              <a:t> </a:t>
            </a:r>
            <a:r>
              <a:rPr lang="en-US" sz="2800" b="1" dirty="0" err="1"/>
              <a:t>suatu</a:t>
            </a:r>
            <a:r>
              <a:rPr lang="en-US" sz="2800" b="1" dirty="0"/>
              <a:t> </a:t>
            </a:r>
            <a:r>
              <a:rPr lang="en-US" sz="2800" b="1" dirty="0" err="1"/>
              <a:t>obyek</a:t>
            </a:r>
            <a:r>
              <a:rPr lang="en-US" sz="2800" b="1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/>
              <a:t>layar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piranti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3200" b="1" dirty="0" err="1"/>
              <a:t>Gerakan</a:t>
            </a:r>
            <a:r>
              <a:rPr lang="en-US" sz="3200" b="1" dirty="0"/>
              <a:t> mouse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 err="1"/>
              <a:t>permukaan</a:t>
            </a:r>
            <a:r>
              <a:rPr lang="en-US" sz="3200" b="1" dirty="0"/>
              <a:t> </a:t>
            </a:r>
            <a:r>
              <a:rPr lang="en-US" sz="3200" b="1" dirty="0" err="1"/>
              <a:t>datar</a:t>
            </a:r>
            <a:r>
              <a:rPr lang="en-US" sz="3200" b="1" dirty="0"/>
              <a:t> </a:t>
            </a:r>
            <a:r>
              <a:rPr lang="en-US" sz="3200" b="1" dirty="0" err="1"/>
              <a:t>menentukan</a:t>
            </a:r>
            <a:r>
              <a:rPr lang="en-US" sz="3200" dirty="0"/>
              <a:t> </a:t>
            </a:r>
            <a:r>
              <a:rPr lang="en-US" sz="3200" b="1" dirty="0" err="1"/>
              <a:t>gerakan</a:t>
            </a:r>
            <a:r>
              <a:rPr lang="en-US" sz="3200" b="1" dirty="0"/>
              <a:t> </a:t>
            </a:r>
            <a:r>
              <a:rPr lang="en-US" sz="3200" b="1" dirty="0" err="1"/>
              <a:t>kursor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 err="1"/>
              <a:t>layar</a:t>
            </a:r>
            <a:r>
              <a:rPr lang="en-US" sz="3200" dirty="0"/>
              <a:t>, </a:t>
            </a:r>
            <a:r>
              <a:rPr lang="en-US" sz="3200" b="1" dirty="0"/>
              <a:t>mouse</a:t>
            </a:r>
            <a:r>
              <a:rPr lang="en-US" sz="3200" dirty="0"/>
              <a:t>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b="1" dirty="0" err="1"/>
              <a:t>mempunyai</a:t>
            </a:r>
            <a:r>
              <a:rPr lang="en-US" sz="3200" b="1" dirty="0"/>
              <a:t> 1 </a:t>
            </a:r>
            <a:r>
              <a:rPr lang="en-US" sz="3200" b="1" dirty="0" err="1"/>
              <a:t>sampai</a:t>
            </a:r>
            <a:r>
              <a:rPr lang="en-US" sz="3200" b="1" dirty="0"/>
              <a:t> 3 </a:t>
            </a:r>
            <a:r>
              <a:rPr lang="en-US" sz="3200" b="1" dirty="0" err="1"/>
              <a:t>tombol</a:t>
            </a:r>
            <a:r>
              <a:rPr lang="en-US" sz="3200" b="1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pilihan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endParaRPr lang="en-US" sz="3200" dirty="0"/>
          </a:p>
          <a:p>
            <a:pPr algn="just">
              <a:lnSpc>
                <a:spcPct val="80000"/>
              </a:lnSpc>
            </a:pPr>
            <a:r>
              <a:rPr lang="en-US" sz="3200" b="1" dirty="0" err="1"/>
              <a:t>Teknologi</a:t>
            </a:r>
            <a:r>
              <a:rPr lang="en-US" sz="3200" b="1" dirty="0"/>
              <a:t> </a:t>
            </a:r>
            <a:r>
              <a:rPr lang="en-US" sz="3200" b="1" dirty="0" err="1"/>
              <a:t>dasar</a:t>
            </a:r>
            <a:r>
              <a:rPr lang="en-US" sz="3200" b="1" dirty="0"/>
              <a:t> </a:t>
            </a:r>
            <a:r>
              <a:rPr lang="en-US" sz="3200" dirty="0"/>
              <a:t>mouse:</a:t>
            </a:r>
          </a:p>
          <a:p>
            <a:pPr lvl="1" algn="just">
              <a:lnSpc>
                <a:spcPct val="80000"/>
              </a:lnSpc>
            </a:pPr>
            <a:r>
              <a:rPr lang="en-US" sz="2800" b="1" dirty="0" err="1"/>
              <a:t>Mekanis</a:t>
            </a:r>
            <a:endParaRPr lang="en-US" sz="2800" b="1" dirty="0"/>
          </a:p>
          <a:p>
            <a:pPr lvl="1" algn="just">
              <a:lnSpc>
                <a:spcPct val="80000"/>
              </a:lnSpc>
            </a:pPr>
            <a:r>
              <a:rPr lang="en-US" sz="2800" b="1" dirty="0" err="1"/>
              <a:t>Optis</a:t>
            </a:r>
            <a:endParaRPr lang="en-US" sz="28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28" y="0"/>
            <a:ext cx="1832001" cy="172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Joystick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/>
              <a:t>joystick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tuas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ditanamkan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sebuah</a:t>
            </a:r>
            <a:r>
              <a:rPr lang="en-US" dirty="0"/>
              <a:t> </a:t>
            </a:r>
            <a:r>
              <a:rPr lang="en-US" b="1" dirty="0"/>
              <a:t>alas</a:t>
            </a:r>
          </a:p>
          <a:p>
            <a:pPr algn="just">
              <a:lnSpc>
                <a:spcPct val="80000"/>
              </a:lnSpc>
            </a:pP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dirty="0"/>
              <a:t>joystick: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FF0000"/>
                </a:solidFill>
              </a:rPr>
              <a:t>Pergeseran</a:t>
            </a:r>
            <a:r>
              <a:rPr lang="en-US" dirty="0"/>
              <a:t> – </a:t>
            </a:r>
            <a:r>
              <a:rPr lang="en-US" b="1" dirty="0" err="1"/>
              <a:t>gerakan</a:t>
            </a:r>
            <a:r>
              <a:rPr lang="en-US" b="1" dirty="0"/>
              <a:t> </a:t>
            </a:r>
            <a:r>
              <a:rPr lang="en-US" b="1" dirty="0" err="1"/>
              <a:t>kursor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layar</a:t>
            </a:r>
            <a:r>
              <a:rPr lang="en-US" dirty="0"/>
              <a:t> </a:t>
            </a:r>
            <a:r>
              <a:rPr lang="en-US" b="1" dirty="0" err="1"/>
              <a:t>sepadan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gerakan</a:t>
            </a:r>
            <a:r>
              <a:rPr lang="en-US" b="1" dirty="0"/>
              <a:t> </a:t>
            </a:r>
            <a:r>
              <a:rPr lang="en-US" b="1" dirty="0" err="1"/>
              <a:t>tuas</a:t>
            </a:r>
            <a:r>
              <a:rPr lang="en-US" b="1" dirty="0"/>
              <a:t> joystick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FF0000"/>
                </a:solidFill>
              </a:rPr>
              <a:t>Daya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operasi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 err="1"/>
              <a:t>tuasnya</a:t>
            </a:r>
            <a:r>
              <a:rPr lang="en-US" b="1" dirty="0"/>
              <a:t> </a:t>
            </a:r>
            <a:r>
              <a:rPr lang="en-US" b="1" dirty="0" err="1"/>
              <a:t>kaku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b="1" dirty="0" err="1"/>
              <a:t>ketegangan</a:t>
            </a:r>
            <a:r>
              <a:rPr lang="en-US" dirty="0"/>
              <a:t> yang </a:t>
            </a:r>
            <a:r>
              <a:rPr lang="en-US" b="1" dirty="0" err="1"/>
              <a:t>menimbulkan</a:t>
            </a:r>
            <a:r>
              <a:rPr lang="en-US" b="1" dirty="0"/>
              <a:t> </a:t>
            </a:r>
            <a:r>
              <a:rPr lang="en-US" b="1" dirty="0" err="1"/>
              <a:t>tekanan</a:t>
            </a:r>
            <a:r>
              <a:rPr lang="en-US" b="1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b="1" dirty="0" err="1"/>
              <a:t>tuas</a:t>
            </a:r>
            <a:r>
              <a:rPr lang="en-US" b="1" dirty="0"/>
              <a:t> </a:t>
            </a:r>
            <a:r>
              <a:rPr lang="en-US" b="1" dirty="0" err="1"/>
              <a:t>dikonversikan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gerakan</a:t>
            </a:r>
            <a:r>
              <a:rPr lang="en-US" b="1" dirty="0"/>
              <a:t> </a:t>
            </a:r>
            <a:r>
              <a:rPr lang="en-US" b="1" dirty="0" err="1"/>
              <a:t>kursor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tepat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layar</a:t>
            </a:r>
            <a:endParaRPr lang="en-US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FF0000"/>
                </a:solidFill>
              </a:rPr>
              <a:t>Saklar</a:t>
            </a:r>
            <a:r>
              <a:rPr lang="en-US" i="1" dirty="0">
                <a:solidFill>
                  <a:srgbClr val="FF0000"/>
                </a:solidFill>
              </a:rPr>
              <a:t> digital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 err="1"/>
              <a:t>gerakan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sepadan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tuas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8 </a:t>
            </a:r>
            <a:r>
              <a:rPr lang="en-US" b="1" dirty="0" err="1"/>
              <a:t>arah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saklar</a:t>
            </a:r>
            <a:r>
              <a:rPr lang="en-US" b="1" dirty="0"/>
              <a:t> digital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b="1" dirty="0" err="1" smtClean="0"/>
              <a:t>dalam</a:t>
            </a:r>
            <a:r>
              <a:rPr lang="en-US" b="1" dirty="0" smtClean="0"/>
              <a:t> joystick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smtClean="0"/>
              <a:t>joystick:</a:t>
            </a:r>
            <a:endParaRPr lang="en-US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Kurang</a:t>
            </a:r>
            <a:r>
              <a:rPr lang="en-US" b="1" dirty="0"/>
              <a:t> </a:t>
            </a:r>
            <a:r>
              <a:rPr lang="en-US" b="1" dirty="0" err="1"/>
              <a:t>akurat</a:t>
            </a:r>
            <a:r>
              <a:rPr lang="en-US" b="1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dibandingkan</a:t>
            </a:r>
            <a:r>
              <a:rPr lang="en-US" dirty="0"/>
              <a:t> </a:t>
            </a:r>
            <a:r>
              <a:rPr lang="en-US" b="1" dirty="0"/>
              <a:t>mouse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 err="1"/>
              <a:t>membutuhkan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ruangan</a:t>
            </a:r>
            <a:endParaRPr lang="en-US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Teknologinya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kurang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dikembangkan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lainnya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70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Input: </a:t>
            </a:r>
            <a:r>
              <a:rPr lang="en-US" b="1" dirty="0" err="1"/>
              <a:t>Accupoint</a:t>
            </a:r>
            <a:endParaRPr 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3200" b="1" dirty="0" err="1"/>
              <a:t>Dikenal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b="1" dirty="0"/>
              <a:t>G-stick</a:t>
            </a:r>
            <a:r>
              <a:rPr lang="en-US" sz="3200" dirty="0"/>
              <a:t>, </a:t>
            </a:r>
            <a:r>
              <a:rPr lang="en-US" sz="3200" dirty="0" err="1"/>
              <a:t>accupoint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b="1" dirty="0" err="1"/>
              <a:t>miniatur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joystick</a:t>
            </a:r>
            <a:r>
              <a:rPr lang="en-US" sz="3200" dirty="0"/>
              <a:t> yang </a:t>
            </a:r>
            <a:r>
              <a:rPr lang="en-US" sz="3200" b="1" dirty="0" err="1"/>
              <a:t>diletakkan</a:t>
            </a:r>
            <a:r>
              <a:rPr lang="en-US" sz="3200" b="1" dirty="0"/>
              <a:t> </a:t>
            </a:r>
            <a:r>
              <a:rPr lang="en-US" sz="3200" dirty="0" err="1"/>
              <a:t>diantara</a:t>
            </a:r>
            <a:r>
              <a:rPr lang="en-US" sz="3200" dirty="0"/>
              <a:t> </a:t>
            </a:r>
            <a:r>
              <a:rPr lang="en-US" sz="3200" b="1" dirty="0" err="1"/>
              <a:t>kunci</a:t>
            </a:r>
            <a:r>
              <a:rPr lang="en-US" sz="3200" b="1" dirty="0"/>
              <a:t> G </a:t>
            </a:r>
            <a:r>
              <a:rPr lang="en-US" sz="3200" b="1" dirty="0" err="1"/>
              <a:t>dan</a:t>
            </a:r>
            <a:r>
              <a:rPr lang="en-US" sz="3200" b="1" dirty="0"/>
              <a:t> H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b="1" dirty="0"/>
              <a:t>keyboard</a:t>
            </a:r>
            <a:r>
              <a:rPr lang="en-US" sz="3200" dirty="0"/>
              <a:t>. </a:t>
            </a:r>
            <a:endParaRPr lang="id-ID" sz="3200" dirty="0" smtClean="0"/>
          </a:p>
          <a:p>
            <a:pPr algn="just">
              <a:lnSpc>
                <a:spcPct val="90000"/>
              </a:lnSpc>
            </a:pPr>
            <a:r>
              <a:rPr lang="en-US" sz="3200" b="1" dirty="0" err="1" smtClean="0"/>
              <a:t>Biasanya</a:t>
            </a:r>
            <a:r>
              <a:rPr lang="en-US" sz="3200" dirty="0" smtClean="0"/>
              <a:t> </a:t>
            </a:r>
            <a:r>
              <a:rPr lang="en-US" sz="3200" b="1" dirty="0" err="1"/>
              <a:t>dipakai</a:t>
            </a:r>
            <a:r>
              <a:rPr lang="en-US" sz="3200" dirty="0"/>
              <a:t> </a:t>
            </a:r>
            <a:r>
              <a:rPr lang="en-US" sz="3200" b="1" dirty="0" err="1"/>
              <a:t>bersama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/>
              <a:t>2 </a:t>
            </a:r>
            <a:r>
              <a:rPr lang="en-US" sz="3200" b="1" dirty="0" err="1"/>
              <a:t>buah</a:t>
            </a:r>
            <a:r>
              <a:rPr lang="en-US" sz="3200" b="1" dirty="0"/>
              <a:t> </a:t>
            </a:r>
            <a:r>
              <a:rPr lang="en-US" sz="3200" b="1" dirty="0" err="1"/>
              <a:t>tombol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fungsinya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/>
              <a:t>mouse</a:t>
            </a:r>
          </a:p>
          <a:p>
            <a:pPr algn="just">
              <a:lnSpc>
                <a:spcPct val="90000"/>
              </a:lnSpc>
            </a:pP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b="1" dirty="0" err="1"/>
              <a:t>accupoint</a:t>
            </a:r>
            <a:r>
              <a:rPr lang="en-US" sz="3200" b="1" dirty="0"/>
              <a:t> </a:t>
            </a:r>
            <a:r>
              <a:rPr lang="en-US" sz="3200" dirty="0" err="1"/>
              <a:t>ditempelkan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keyboard,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memerlukan</a:t>
            </a:r>
            <a:r>
              <a:rPr lang="en-US" sz="3200" b="1" dirty="0"/>
              <a:t> </a:t>
            </a:r>
            <a:r>
              <a:rPr lang="en-US" sz="3200" b="1" dirty="0" err="1"/>
              <a:t>tambahan</a:t>
            </a:r>
            <a:r>
              <a:rPr lang="en-US" sz="3200" b="1" dirty="0"/>
              <a:t> </a:t>
            </a:r>
            <a:r>
              <a:rPr lang="en-US" sz="3200" b="1" dirty="0" err="1"/>
              <a:t>ruang</a:t>
            </a:r>
            <a:r>
              <a:rPr lang="en-US" sz="3200" b="1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b="1" dirty="0" err="1"/>
              <a:t>operasinya</a:t>
            </a:r>
            <a:endParaRPr lang="en-US" sz="3200" b="1" dirty="0"/>
          </a:p>
          <a:p>
            <a:pPr algn="just">
              <a:lnSpc>
                <a:spcPct val="90000"/>
              </a:lnSpc>
            </a:pPr>
            <a:r>
              <a:rPr lang="en-US" sz="3200" b="1" i="1" dirty="0" err="1"/>
              <a:t>Accupoint</a:t>
            </a:r>
            <a:r>
              <a:rPr lang="en-US" sz="3200" dirty="0"/>
              <a:t> </a:t>
            </a:r>
            <a:r>
              <a:rPr lang="en-US" sz="3200" b="1" dirty="0" err="1"/>
              <a:t>dioperasikan</a:t>
            </a:r>
            <a:r>
              <a:rPr lang="en-US" sz="3200" dirty="0"/>
              <a:t> </a:t>
            </a:r>
            <a:r>
              <a:rPr lang="en-US" sz="3200" dirty="0" err="1"/>
              <a:t>cukup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/>
              <a:t>1 </a:t>
            </a:r>
            <a:r>
              <a:rPr lang="en-US" sz="3200" b="1" dirty="0" err="1"/>
              <a:t>jari</a:t>
            </a:r>
            <a:r>
              <a:rPr lang="en-US" sz="3200" b="1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ruang</a:t>
            </a:r>
            <a:endParaRPr lang="en-US" sz="3200" dirty="0"/>
          </a:p>
        </p:txBody>
      </p:sp>
      <p:pic>
        <p:nvPicPr>
          <p:cNvPr id="1026" name="Picture 2" descr="Hasil gambar untuk Accupoint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532" y="56959"/>
            <a:ext cx="3400891" cy="13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Piranti</a:t>
            </a:r>
            <a:r>
              <a:rPr lang="en-US" b="1" dirty="0"/>
              <a:t> Input: Trackball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3200" b="1" dirty="0"/>
              <a:t>Trackball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dilukiskan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b="1" dirty="0" err="1"/>
              <a:t>gabungan</a:t>
            </a:r>
            <a:r>
              <a:rPr lang="en-US" sz="3200" b="1" dirty="0"/>
              <a:t> </a:t>
            </a: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/>
              <a:t>dari</a:t>
            </a:r>
            <a:r>
              <a:rPr lang="en-US" sz="3200" b="1" dirty="0"/>
              <a:t> joystick </a:t>
            </a:r>
            <a:r>
              <a:rPr lang="en-US" sz="3200" b="1" dirty="0" err="1"/>
              <a:t>dan</a:t>
            </a:r>
            <a:r>
              <a:rPr lang="en-US" sz="3200" b="1" dirty="0"/>
              <a:t> mouse</a:t>
            </a:r>
            <a:r>
              <a:rPr lang="en-US" sz="3200" dirty="0"/>
              <a:t>. </a:t>
            </a:r>
            <a:endParaRPr lang="id-ID" sz="3200" dirty="0" smtClean="0"/>
          </a:p>
          <a:p>
            <a:pPr algn="just">
              <a:lnSpc>
                <a:spcPct val="80000"/>
              </a:lnSpc>
            </a:pPr>
            <a:r>
              <a:rPr lang="en-US" sz="3200" b="1" dirty="0" err="1" smtClean="0"/>
              <a:t>Terdiri</a:t>
            </a:r>
            <a:r>
              <a:rPr lang="en-US" sz="3200" b="1" dirty="0" smtClean="0"/>
              <a:t> </a:t>
            </a:r>
            <a:r>
              <a:rPr lang="en-US" sz="3200" b="1" dirty="0" err="1"/>
              <a:t>atas</a:t>
            </a:r>
            <a:r>
              <a:rPr lang="en-US" sz="3200" b="1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yang </a:t>
            </a:r>
            <a:r>
              <a:rPr lang="en-US" sz="3200" b="1" dirty="0" err="1"/>
              <a:t>tetap</a:t>
            </a:r>
            <a:r>
              <a:rPr lang="en-US" sz="3200" dirty="0"/>
              <a:t>, yang </a:t>
            </a:r>
            <a:r>
              <a:rPr lang="en-US" sz="3200" b="1" dirty="0" err="1"/>
              <a:t>menyangga</a:t>
            </a:r>
            <a:r>
              <a:rPr lang="en-US" sz="3200" b="1" dirty="0"/>
              <a:t> </a:t>
            </a:r>
            <a:r>
              <a:rPr lang="en-US" sz="3200" b="1" dirty="0" err="1"/>
              <a:t>sebuah</a:t>
            </a:r>
            <a:r>
              <a:rPr lang="en-US" sz="3200" b="1" dirty="0"/>
              <a:t> bola</a:t>
            </a:r>
            <a:r>
              <a:rPr lang="en-US" sz="3200" dirty="0"/>
              <a:t>. </a:t>
            </a:r>
            <a:r>
              <a:rPr lang="en-US" sz="3200" b="1" dirty="0" err="1"/>
              <a:t>Arah</a:t>
            </a:r>
            <a:r>
              <a:rPr lang="en-US" sz="3200" b="1" dirty="0"/>
              <a:t> </a:t>
            </a:r>
            <a:r>
              <a:rPr lang="en-US" sz="3200" b="1" dirty="0" err="1"/>
              <a:t>rotasi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kecepatan</a:t>
            </a:r>
            <a:r>
              <a:rPr lang="en-US" sz="3200" b="1" dirty="0"/>
              <a:t> </a:t>
            </a:r>
            <a:r>
              <a:rPr lang="en-US" sz="3200" b="1" dirty="0" err="1"/>
              <a:t>rotasi</a:t>
            </a:r>
            <a:r>
              <a:rPr lang="en-US" sz="3200" b="1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b="1" dirty="0" err="1"/>
              <a:t>arah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gerakan</a:t>
            </a:r>
            <a:r>
              <a:rPr lang="en-US" sz="3200" dirty="0"/>
              <a:t> </a:t>
            </a:r>
            <a:r>
              <a:rPr lang="en-US" sz="3200" b="1" dirty="0" err="1"/>
              <a:t>kursor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endParaRPr lang="en-US" sz="3200" b="1" dirty="0"/>
          </a:p>
          <a:p>
            <a:pPr algn="just">
              <a:lnSpc>
                <a:spcPct val="80000"/>
              </a:lnSpc>
            </a:pPr>
            <a:r>
              <a:rPr lang="en-US" sz="3200" b="1" dirty="0" err="1"/>
              <a:t>Sifat</a:t>
            </a:r>
            <a:r>
              <a:rPr lang="en-US" sz="3200" b="1" dirty="0"/>
              <a:t> trackball: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Mudah</a:t>
            </a:r>
            <a:r>
              <a:rPr lang="en-US" sz="2800" b="1" dirty="0"/>
              <a:t> </a:t>
            </a:r>
            <a:r>
              <a:rPr lang="en-US" sz="2800" b="1" dirty="0" err="1"/>
              <a:t>dipelajari</a:t>
            </a:r>
            <a:endParaRPr lang="en-US" sz="2800" b="1" dirty="0"/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Membutuhkan</a:t>
            </a:r>
            <a:r>
              <a:rPr lang="en-US" sz="2800" b="1" dirty="0"/>
              <a:t> </a:t>
            </a:r>
            <a:r>
              <a:rPr lang="en-US" sz="2800" b="1" dirty="0" err="1"/>
              <a:t>sedikit</a:t>
            </a:r>
            <a:r>
              <a:rPr lang="en-US" sz="2800" b="1" dirty="0"/>
              <a:t> </a:t>
            </a:r>
            <a:r>
              <a:rPr lang="en-US" sz="2800" b="1" dirty="0" err="1"/>
              <a:t>ruangan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seperti</a:t>
            </a:r>
            <a:r>
              <a:rPr lang="en-US" sz="2800" dirty="0"/>
              <a:t> joystick)</a:t>
            </a:r>
          </a:p>
          <a:p>
            <a:pPr marL="712788" lvl="1" indent="-255588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/>
              <a:t>Dilaporkan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peneliti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b="1" dirty="0"/>
              <a:t>trackball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piranti</a:t>
            </a:r>
            <a:r>
              <a:rPr lang="en-US" sz="2800" b="1" dirty="0"/>
              <a:t> </a:t>
            </a:r>
            <a:r>
              <a:rPr lang="en-US" sz="2800" b="1" dirty="0" err="1"/>
              <a:t>penuding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b="1" dirty="0" err="1"/>
              <a:t>terefisin</a:t>
            </a:r>
            <a:r>
              <a:rPr lang="en-US" sz="2800" dirty="0"/>
              <a:t> (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b="1" dirty="0" err="1"/>
              <a:t>ketepatan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kecepatan</a:t>
            </a:r>
            <a:r>
              <a:rPr lang="en-US" sz="2800" dirty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6858000" y="304800"/>
            <a:ext cx="1752600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asil gambar untuk Track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76" y="-1"/>
            <a:ext cx="1721223" cy="17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Input: Light Pens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788" y="1606108"/>
            <a:ext cx="5749737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b="1" dirty="0" err="1"/>
              <a:t>pena</a:t>
            </a:r>
            <a:r>
              <a:rPr lang="en-US" sz="2400" dirty="0"/>
              <a:t> yang </a:t>
            </a:r>
            <a:r>
              <a:rPr lang="en-US" sz="2400" b="1" dirty="0" err="1"/>
              <a:t>membangkitkan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b="1" dirty="0" err="1"/>
              <a:t>ditudingkan</a:t>
            </a:r>
            <a:r>
              <a:rPr lang="en-US" sz="2400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layar</a:t>
            </a:r>
            <a:r>
              <a:rPr lang="en-US" sz="2400" dirty="0"/>
              <a:t>. </a:t>
            </a:r>
            <a:endParaRPr lang="id-ID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b="1" dirty="0"/>
              <a:t>light pen </a:t>
            </a:r>
            <a:r>
              <a:rPr lang="en-US" sz="2400" b="1" dirty="0" err="1"/>
              <a:t>ditudingkan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id-ID" sz="2400" dirty="0" smtClean="0"/>
              <a:t> </a:t>
            </a:r>
            <a:r>
              <a:rPr lang="en-US" sz="2400" b="1" dirty="0" err="1" smtClean="0"/>
              <a:t>tampilan</a:t>
            </a:r>
            <a:r>
              <a:rPr lang="en-US" sz="2400" b="1" dirty="0" smtClean="0"/>
              <a:t> </a:t>
            </a:r>
            <a:r>
              <a:rPr lang="en-US" sz="2400" b="1" dirty="0"/>
              <a:t>CRT</a:t>
            </a:r>
            <a:r>
              <a:rPr lang="en-US" sz="2400" dirty="0"/>
              <a:t>,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 smtClean="0"/>
              <a:t>lensa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memfokuskan</a:t>
            </a:r>
            <a:r>
              <a:rPr lang="en-US" sz="2400" dirty="0" smtClean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b="1" dirty="0" err="1"/>
              <a:t>cahaya</a:t>
            </a:r>
            <a:r>
              <a:rPr lang="en-US" sz="2400" dirty="0"/>
              <a:t> yang </a:t>
            </a:r>
            <a:r>
              <a:rPr lang="en-US" sz="2400" b="1" dirty="0" err="1"/>
              <a:t>dipancarkan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layar</a:t>
            </a:r>
            <a:r>
              <a:rPr lang="en-US" sz="2400" b="1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/>
              <a:t>detektor</a:t>
            </a:r>
            <a:r>
              <a:rPr lang="en-US" sz="2400" b="1" dirty="0"/>
              <a:t> </a:t>
            </a:r>
            <a:r>
              <a:rPr lang="en-US" sz="2400" b="1" dirty="0" err="1"/>
              <a:t>cahaya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photocell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b="1" dirty="0" err="1"/>
              <a:t>pancaran</a:t>
            </a:r>
            <a:r>
              <a:rPr lang="en-US" sz="2400" b="1" dirty="0"/>
              <a:t> </a:t>
            </a:r>
            <a:r>
              <a:rPr lang="en-US" sz="2400" b="1" dirty="0" err="1"/>
              <a:t>elektron</a:t>
            </a:r>
            <a:r>
              <a:rPr lang="en-US" sz="2400" b="1" dirty="0"/>
              <a:t> </a:t>
            </a:r>
            <a:r>
              <a:rPr lang="en-US" sz="2400" dirty="0"/>
              <a:t>di </a:t>
            </a:r>
            <a:r>
              <a:rPr lang="en-US" sz="2400" b="1" dirty="0" err="1"/>
              <a:t>dalam</a:t>
            </a:r>
            <a:r>
              <a:rPr lang="en-US" sz="2400" b="1" dirty="0"/>
              <a:t> CRT </a:t>
            </a:r>
            <a:r>
              <a:rPr lang="en-US" sz="2400" b="1" dirty="0" err="1"/>
              <a:t>menyegarkan</a:t>
            </a:r>
            <a:r>
              <a:rPr lang="en-US" sz="2400" b="1" dirty="0"/>
              <a:t> </a:t>
            </a:r>
            <a:r>
              <a:rPr lang="en-US" sz="2400" b="1" dirty="0" err="1"/>
              <a:t>fosfor</a:t>
            </a:r>
            <a:r>
              <a:rPr lang="en-US" sz="2400" b="1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b="1" dirty="0"/>
              <a:t>light pen </a:t>
            </a:r>
            <a:r>
              <a:rPr lang="en-US" sz="2400" b="1" dirty="0" err="1"/>
              <a:t>sedang</a:t>
            </a:r>
            <a:r>
              <a:rPr lang="en-US" sz="2400" b="1" dirty="0"/>
              <a:t> </a:t>
            </a:r>
            <a:r>
              <a:rPr lang="en-US" sz="2400" b="1" dirty="0" err="1"/>
              <a:t>menuding</a:t>
            </a:r>
            <a:r>
              <a:rPr lang="en-US" sz="2400" dirty="0"/>
              <a:t>, </a:t>
            </a:r>
            <a:r>
              <a:rPr lang="en-US" sz="2400" b="1" dirty="0" err="1"/>
              <a:t>pertambahan</a:t>
            </a:r>
            <a:r>
              <a:rPr lang="en-US" sz="2400" b="1" dirty="0"/>
              <a:t> </a:t>
            </a:r>
            <a:r>
              <a:rPr lang="en-US" sz="2400" b="1" dirty="0" err="1"/>
              <a:t>kecerahan</a:t>
            </a:r>
            <a:r>
              <a:rPr lang="en-US" sz="2400" b="1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/>
              <a:t>signal </a:t>
            </a:r>
            <a:r>
              <a:rPr lang="en-US" sz="2400" b="1" dirty="0" err="1"/>
              <a:t>listrik</a:t>
            </a:r>
            <a:r>
              <a:rPr lang="en-US" sz="2400" b="1" dirty="0"/>
              <a:t> </a:t>
            </a:r>
            <a:r>
              <a:rPr lang="en-US" sz="2400" dirty="0" err="1"/>
              <a:t>dikirimkan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lum bright="-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47" y="455874"/>
            <a:ext cx="29241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ambar terk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47" y="1606108"/>
            <a:ext cx="3186953" cy="20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mbar terkai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4" r="4215" b="2428"/>
          <a:stretch/>
        </p:blipFill>
        <p:spPr bwMode="auto">
          <a:xfrm>
            <a:off x="5965165" y="4014961"/>
            <a:ext cx="3135323" cy="20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7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Input: Touch Screen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1439" y="1700119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digolongkan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panel </a:t>
            </a:r>
            <a:r>
              <a:rPr lang="en-US" b="1" dirty="0" err="1"/>
              <a:t>sensitif</a:t>
            </a:r>
            <a:r>
              <a:rPr lang="en-US" b="1" dirty="0"/>
              <a:t> </a:t>
            </a:r>
            <a:r>
              <a:rPr lang="en-US" b="1" dirty="0" err="1"/>
              <a:t>sentuhan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b="1" dirty="0"/>
              <a:t>Cara </a:t>
            </a:r>
            <a:r>
              <a:rPr lang="en-US" b="1" dirty="0" err="1"/>
              <a:t>kerjanya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 smtClean="0"/>
              <a:t>mengintrupsi</a:t>
            </a:r>
            <a:r>
              <a:rPr lang="en-US" b="1" dirty="0" smtClean="0"/>
              <a:t> </a:t>
            </a:r>
            <a:r>
              <a:rPr lang="en-US" b="1" dirty="0" err="1" smtClean="0"/>
              <a:t>matriks</a:t>
            </a:r>
            <a:r>
              <a:rPr lang="en-US" b="1" dirty="0" smtClean="0"/>
              <a:t> </a:t>
            </a:r>
            <a:r>
              <a:rPr lang="en-US" b="1" dirty="0" err="1" smtClean="0"/>
              <a:t>berkas</a:t>
            </a:r>
            <a:r>
              <a:rPr lang="en-US" b="1" dirty="0" smtClean="0"/>
              <a:t> </a:t>
            </a:r>
            <a:r>
              <a:rPr lang="en-US" b="1" dirty="0" err="1"/>
              <a:t>cahaya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mendeteksi</a:t>
            </a:r>
            <a:r>
              <a:rPr lang="en-US" b="1" dirty="0"/>
              <a:t> </a:t>
            </a:r>
            <a:r>
              <a:rPr lang="en-US" b="1" dirty="0" err="1"/>
              <a:t>adanya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</a:t>
            </a:r>
            <a:r>
              <a:rPr lang="en-US" b="1" dirty="0" err="1"/>
              <a:t>kapasitansi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b="1" dirty="0" err="1"/>
              <a:t>pantulan</a:t>
            </a:r>
            <a:r>
              <a:rPr lang="en-US" b="1" dirty="0"/>
              <a:t> </a:t>
            </a:r>
            <a:r>
              <a:rPr lang="en-US" b="1" dirty="0" err="1"/>
              <a:t>ultrasonik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b="1" dirty="0" err="1"/>
              <a:t>Sifat</a:t>
            </a:r>
            <a:r>
              <a:rPr lang="en-US" b="1" dirty="0"/>
              <a:t> touch screen: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Mengijinkan</a:t>
            </a:r>
            <a:r>
              <a:rPr lang="en-US" b="1" dirty="0"/>
              <a:t> </a:t>
            </a:r>
            <a:r>
              <a:rPr lang="en-US" b="1" dirty="0" err="1"/>
              <a:t>koordinasi</a:t>
            </a:r>
            <a:r>
              <a:rPr lang="en-US" b="1" dirty="0"/>
              <a:t> </a:t>
            </a:r>
            <a:r>
              <a:rPr lang="en-US" b="1" dirty="0" err="1"/>
              <a:t>mata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alamiah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tanpa</a:t>
            </a:r>
            <a:r>
              <a:rPr lang="en-US" b="1" dirty="0"/>
              <a:t> </a:t>
            </a:r>
            <a:r>
              <a:rPr lang="en-US" b="1" dirty="0" err="1"/>
              <a:t>tambahan</a:t>
            </a:r>
            <a:r>
              <a:rPr lang="en-US" b="1" dirty="0"/>
              <a:t> </a:t>
            </a:r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menyebabkan</a:t>
            </a:r>
            <a:r>
              <a:rPr lang="en-US" b="1" dirty="0"/>
              <a:t> </a:t>
            </a:r>
            <a:r>
              <a:rPr lang="en-US" b="1" dirty="0" err="1"/>
              <a:t>kelelahan</a:t>
            </a:r>
            <a:r>
              <a:rPr lang="en-US" b="1" dirty="0"/>
              <a:t> </a:t>
            </a:r>
            <a:r>
              <a:rPr lang="en-US" b="1" dirty="0" err="1"/>
              <a:t>lengan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beban</a:t>
            </a:r>
            <a:r>
              <a:rPr lang="en-US" b="1" dirty="0"/>
              <a:t> </a:t>
            </a:r>
            <a:r>
              <a:rPr lang="en-US" b="1" dirty="0" err="1"/>
              <a:t>pemakaian</a:t>
            </a:r>
            <a:r>
              <a:rPr lang="en-US" b="1" dirty="0"/>
              <a:t> yang </a:t>
            </a:r>
            <a:r>
              <a:rPr lang="en-US" b="1" dirty="0" err="1" smtClean="0"/>
              <a:t>ekstensif</a:t>
            </a:r>
            <a:r>
              <a:rPr lang="id-ID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/>
              <a:t>mengaburkan</a:t>
            </a:r>
            <a:r>
              <a:rPr lang="en-US" b="1" dirty="0"/>
              <a:t> </a:t>
            </a:r>
            <a:r>
              <a:rPr lang="en-US" b="1" dirty="0" err="1"/>
              <a:t>layar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Cocok</a:t>
            </a:r>
            <a:r>
              <a:rPr lang="en-US" b="1" dirty="0"/>
              <a:t> </a:t>
            </a:r>
            <a:r>
              <a:rPr lang="en-US" b="1" dirty="0" err="1"/>
              <a:t>ditempatkan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lingkungan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ramah</a:t>
            </a:r>
            <a:r>
              <a:rPr lang="en-US" dirty="0"/>
              <a:t>, </a:t>
            </a:r>
            <a:r>
              <a:rPr lang="en-US" dirty="0" err="1"/>
              <a:t>mis</a:t>
            </a:r>
            <a:r>
              <a:rPr lang="en-US" dirty="0"/>
              <a:t>: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err="1"/>
              <a:t>pabrik</a:t>
            </a:r>
            <a:r>
              <a:rPr lang="en-US" b="1" dirty="0"/>
              <a:t>, </a:t>
            </a:r>
            <a:r>
              <a:rPr lang="en-US" b="1" dirty="0" err="1"/>
              <a:t>kabin</a:t>
            </a:r>
            <a:r>
              <a:rPr lang="en-US" b="1" dirty="0"/>
              <a:t> </a:t>
            </a:r>
            <a:r>
              <a:rPr lang="en-US" b="1" dirty="0" err="1"/>
              <a:t>pesawat</a:t>
            </a:r>
            <a:r>
              <a:rPr lang="en-US" b="1" dirty="0"/>
              <a:t>, </a:t>
            </a:r>
            <a:r>
              <a:rPr lang="en-US" b="1" dirty="0" err="1"/>
              <a:t>dll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Jari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penuding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presisi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/>
              <a:t>menuding</a:t>
            </a:r>
            <a:r>
              <a:rPr lang="en-US" b="1" dirty="0"/>
              <a:t> </a:t>
            </a:r>
            <a:r>
              <a:rPr lang="en-US" b="1" dirty="0" err="1"/>
              <a:t>bagian-bagian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yang </a:t>
            </a:r>
            <a:r>
              <a:rPr lang="en-US" b="1" dirty="0" err="1"/>
              <a:t>kecil</a:t>
            </a:r>
            <a:endParaRPr lang="en-US" b="1" dirty="0"/>
          </a:p>
        </p:txBody>
      </p:sp>
      <p:pic>
        <p:nvPicPr>
          <p:cNvPr id="4098" name="Picture 2" descr="Hasil gambar untuk Touch Scre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38" y="0"/>
            <a:ext cx="1700119" cy="17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Pemilihan Piranti </a:t>
            </a:r>
            <a:br>
              <a:rPr lang="en-US" sz="3200" b="1"/>
            </a:br>
            <a:r>
              <a:rPr lang="en-US" sz="3200" b="1"/>
              <a:t>(cocok dengan pekerjaan)</a:t>
            </a:r>
          </a:p>
        </p:txBody>
      </p:sp>
      <p:graphicFrame>
        <p:nvGraphicFramePr>
          <p:cNvPr id="12320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41277"/>
              </p:ext>
            </p:extLst>
          </p:nvPr>
        </p:nvGraphicFramePr>
        <p:xfrm>
          <a:off x="476250" y="1658938"/>
          <a:ext cx="8320088" cy="4525965"/>
        </p:xfrm>
        <a:graphic>
          <a:graphicData uri="http://schemas.openxmlformats.org/drawingml/2006/table">
            <a:tbl>
              <a:tblPr/>
              <a:tblGrid>
                <a:gridCol w="3235590"/>
                <a:gridCol w="5084498"/>
              </a:tblGrid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Jenis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Pekerjaan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Piranti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Yang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Cocok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Tombol numerik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Masukan teks</a:t>
                      </a: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Alphanumerik keyboard (QWERTY)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Seleksi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obyek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joystick, trackball, light pen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Manipulasi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obyek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joystick, trackball, light pen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Tracking</a:t>
                      </a:r>
                    </a:p>
                  </a:txBody>
                  <a:tcPr marL="92445" marR="92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light pen</a:t>
                      </a:r>
                    </a:p>
                  </a:txBody>
                  <a:tcPr marL="92445" marR="92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/>
              <a:t>cocok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user)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19283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600" b="1" dirty="0" err="1"/>
              <a:t>Aspek</a:t>
            </a:r>
            <a:r>
              <a:rPr lang="en-US" sz="3600" b="1" dirty="0"/>
              <a:t> </a:t>
            </a:r>
            <a:r>
              <a:rPr lang="en-US" sz="3600" b="1" dirty="0" err="1"/>
              <a:t>penting</a:t>
            </a:r>
            <a:r>
              <a:rPr lang="en-US" sz="3600" b="1" dirty="0"/>
              <a:t> </a:t>
            </a:r>
            <a:r>
              <a:rPr lang="en-US" sz="3600" b="1" dirty="0" err="1"/>
              <a:t>dari</a:t>
            </a:r>
            <a:r>
              <a:rPr lang="en-US" sz="3600" b="1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masukan</a:t>
            </a:r>
            <a:r>
              <a:rPr lang="en-US" sz="3600" b="1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b="1" dirty="0" err="1"/>
              <a:t>gerakan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kegiatan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khas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b="1" dirty="0" err="1"/>
              <a:t>antarmuka</a:t>
            </a:r>
            <a:endParaRPr lang="en-US" sz="3600" b="1" dirty="0"/>
          </a:p>
          <a:p>
            <a:pPr algn="just">
              <a:lnSpc>
                <a:spcPct val="90000"/>
              </a:lnSpc>
            </a:pPr>
            <a:r>
              <a:rPr lang="en-US" sz="3600" b="1" dirty="0" err="1"/>
              <a:t>Langsung</a:t>
            </a:r>
            <a:r>
              <a:rPr lang="en-US" sz="3600" b="1" dirty="0"/>
              <a:t> </a:t>
            </a:r>
            <a:r>
              <a:rPr lang="en-US" sz="3600" b="1" dirty="0" err="1"/>
              <a:t>vs</a:t>
            </a:r>
            <a:r>
              <a:rPr lang="en-US" sz="3600" b="1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langsung</a:t>
            </a:r>
            <a:endParaRPr lang="en-US" sz="3600" b="1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b="1" dirty="0" err="1"/>
              <a:t>gerakan</a:t>
            </a:r>
            <a:r>
              <a:rPr lang="en-US" sz="3200" b="1" dirty="0"/>
              <a:t> </a:t>
            </a:r>
            <a:r>
              <a:rPr lang="en-US" sz="3200" b="1" dirty="0" err="1"/>
              <a:t>fisik</a:t>
            </a:r>
            <a:r>
              <a:rPr lang="en-US" sz="3200" b="1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secara</a:t>
            </a:r>
            <a:r>
              <a:rPr lang="en-US" sz="3200" b="1" dirty="0"/>
              <a:t> </a:t>
            </a:r>
            <a:r>
              <a:rPr lang="en-US" sz="3200" b="1" dirty="0" err="1"/>
              <a:t>langsung</a:t>
            </a:r>
            <a:r>
              <a:rPr lang="en-US" sz="3200" dirty="0"/>
              <a:t> </a:t>
            </a:r>
            <a:r>
              <a:rPr lang="en-US" sz="3200" dirty="0" err="1"/>
              <a:t>berkaitan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 err="1"/>
              <a:t>aksi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r>
              <a:rPr lang="en-US" sz="3200" b="1" dirty="0"/>
              <a:t>?</a:t>
            </a:r>
          </a:p>
          <a:p>
            <a:pPr algn="just">
              <a:lnSpc>
                <a:spcPct val="90000"/>
              </a:lnSpc>
            </a:pPr>
            <a:r>
              <a:rPr lang="en-US" sz="3600" b="1" dirty="0"/>
              <a:t>Absolut </a:t>
            </a:r>
            <a:r>
              <a:rPr lang="en-US" sz="3600" b="1" dirty="0" err="1"/>
              <a:t>vs</a:t>
            </a:r>
            <a:r>
              <a:rPr lang="en-US" sz="3600" b="1" dirty="0"/>
              <a:t> </a:t>
            </a:r>
            <a:r>
              <a:rPr lang="en-US" sz="3600" b="1" dirty="0" err="1"/>
              <a:t>relatif</a:t>
            </a:r>
            <a:endParaRPr lang="en-US" sz="3600" b="1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b="1" dirty="0" err="1"/>
              <a:t>lokasi</a:t>
            </a:r>
            <a:r>
              <a:rPr lang="en-US" sz="3200" b="1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b="1" dirty="0" err="1"/>
              <a:t>langsung</a:t>
            </a:r>
            <a:r>
              <a:rPr lang="en-US" sz="3200" b="1" dirty="0"/>
              <a:t> </a:t>
            </a:r>
            <a:r>
              <a:rPr lang="en-US" sz="3200" b="1" dirty="0" err="1"/>
              <a:t>mengendalikan</a:t>
            </a:r>
            <a:r>
              <a:rPr lang="en-US" sz="3200" b="1" dirty="0"/>
              <a:t> </a:t>
            </a:r>
            <a:r>
              <a:rPr lang="en-US" sz="3200" b="1" dirty="0" err="1"/>
              <a:t>lokasi</a:t>
            </a:r>
            <a:r>
              <a:rPr lang="en-US" sz="3200" b="1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 err="1"/>
              <a:t>aksi</a:t>
            </a:r>
            <a:r>
              <a:rPr lang="en-US" sz="3200" b="1" dirty="0"/>
              <a:t> </a:t>
            </a:r>
            <a:r>
              <a:rPr lang="en-US" sz="3200" b="1" dirty="0" err="1"/>
              <a:t>pada</a:t>
            </a:r>
            <a:r>
              <a:rPr lang="en-US" sz="3200" b="1" dirty="0"/>
              <a:t> </a:t>
            </a:r>
            <a:r>
              <a:rPr lang="en-US" sz="3200" b="1" dirty="0" err="1"/>
              <a:t>layar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93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Panduan Memilih Piranti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76252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/>
              <a:t>Pertimbangkan</a:t>
            </a:r>
            <a:r>
              <a:rPr lang="en-US" sz="3200" dirty="0"/>
              <a:t> </a:t>
            </a:r>
            <a:r>
              <a:rPr lang="en-US" sz="3200" b="1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user </a:t>
            </a:r>
            <a:r>
              <a:rPr lang="en-US" sz="3200" b="1" dirty="0" err="1"/>
              <a:t>sekarang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masa</a:t>
            </a:r>
            <a:r>
              <a:rPr lang="en-US" sz="3200" b="1" dirty="0"/>
              <a:t> </a:t>
            </a:r>
            <a:r>
              <a:rPr lang="en-US" sz="3200" b="1" dirty="0" err="1"/>
              <a:t>datang</a:t>
            </a:r>
            <a:endParaRPr lang="en-US" sz="3200" b="1" dirty="0"/>
          </a:p>
          <a:p>
            <a:pPr algn="just"/>
            <a:r>
              <a:rPr lang="en-US" sz="3200" b="1" dirty="0" err="1"/>
              <a:t>Cocokkan</a:t>
            </a:r>
            <a:r>
              <a:rPr lang="en-US" sz="3200" dirty="0"/>
              <a:t> </a:t>
            </a:r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b="1" dirty="0" err="1"/>
              <a:t>persyaratan</a:t>
            </a:r>
            <a:r>
              <a:rPr lang="en-US" sz="3200" dirty="0"/>
              <a:t> yang </a:t>
            </a:r>
            <a:r>
              <a:rPr lang="en-US" sz="3200" b="1" dirty="0" err="1"/>
              <a:t>diminta</a:t>
            </a:r>
            <a:endParaRPr lang="en-US" sz="3200" b="1" dirty="0"/>
          </a:p>
          <a:p>
            <a:pPr algn="just"/>
            <a:r>
              <a:rPr lang="en-US" sz="3200" b="1" dirty="0" err="1"/>
              <a:t>Pertimbangkan</a:t>
            </a:r>
            <a:r>
              <a:rPr lang="en-US" sz="3200" dirty="0"/>
              <a:t> </a:t>
            </a:r>
            <a:r>
              <a:rPr lang="en-US" sz="3200" b="1" dirty="0" err="1"/>
              <a:t>penelitian</a:t>
            </a:r>
            <a:r>
              <a:rPr lang="en-US" sz="3200" b="1" dirty="0"/>
              <a:t> </a:t>
            </a:r>
            <a:r>
              <a:rPr lang="en-US" sz="3200" b="1" dirty="0" err="1"/>
              <a:t>sebelumnya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unjuk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 user</a:t>
            </a:r>
          </a:p>
          <a:p>
            <a:pPr algn="just"/>
            <a:r>
              <a:rPr lang="en-US" sz="3200" b="1" dirty="0" err="1"/>
              <a:t>Ujilah</a:t>
            </a:r>
            <a:r>
              <a:rPr lang="en-US" sz="3200" b="1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dirty="0" err="1"/>
              <a:t>didalam</a:t>
            </a:r>
            <a:r>
              <a:rPr lang="en-US" sz="3200" dirty="0"/>
              <a:t> </a:t>
            </a:r>
            <a:r>
              <a:rPr lang="en-US" sz="3200" b="1" dirty="0" err="1"/>
              <a:t>lingkungan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endParaRPr lang="en-US" sz="3200" b="1" dirty="0"/>
          </a:p>
          <a:p>
            <a:pPr algn="just"/>
            <a:r>
              <a:rPr lang="en-US" sz="3200" b="1" dirty="0" err="1" smtClean="0"/>
              <a:t>Optim</a:t>
            </a:r>
            <a:r>
              <a:rPr lang="id-ID" sz="3200" b="1" dirty="0" smtClean="0"/>
              <a:t>al</a:t>
            </a:r>
            <a:r>
              <a:rPr lang="en-US" sz="3200" b="1" dirty="0" err="1" smtClean="0"/>
              <a:t>kan</a:t>
            </a:r>
            <a:r>
              <a:rPr lang="en-US" sz="3200" dirty="0" smtClean="0"/>
              <a:t> </a:t>
            </a:r>
            <a:r>
              <a:rPr lang="en-US" sz="3200" b="1" dirty="0" err="1"/>
              <a:t>sifat-sifat</a:t>
            </a:r>
            <a:r>
              <a:rPr lang="en-US" sz="3200" b="1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mudah</a:t>
            </a:r>
            <a:r>
              <a:rPr lang="en-US" sz="3200" b="1" dirty="0"/>
              <a:t> </a:t>
            </a:r>
            <a:r>
              <a:rPr lang="en-US" sz="3200" b="1" dirty="0" err="1"/>
              <a:t>dimodifikasi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33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Masukan</a:t>
            </a:r>
            <a:r>
              <a:rPr lang="en-US" b="1" dirty="0"/>
              <a:t> </a:t>
            </a:r>
            <a:r>
              <a:rPr lang="en-US" b="1" dirty="0" err="1"/>
              <a:t>Berbentuk</a:t>
            </a:r>
            <a:r>
              <a:rPr lang="en-US" b="1" dirty="0"/>
              <a:t> </a:t>
            </a:r>
            <a:r>
              <a:rPr lang="en-US" b="1" dirty="0" err="1"/>
              <a:t>Suara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Voice Input)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336253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b="1" dirty="0"/>
              <a:t>2 </a:t>
            </a:r>
            <a:r>
              <a:rPr lang="en-US" sz="3200" b="1" dirty="0" err="1"/>
              <a:t>kategori</a:t>
            </a:r>
            <a:r>
              <a:rPr lang="en-US" sz="3200" b="1" dirty="0"/>
              <a:t> </a:t>
            </a:r>
            <a:r>
              <a:rPr lang="en-US" sz="3200" b="1" dirty="0" err="1"/>
              <a:t>utama</a:t>
            </a:r>
            <a:r>
              <a:rPr lang="en-US" sz="3200" b="1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masukan</a:t>
            </a:r>
            <a:r>
              <a:rPr lang="en-US" sz="3200" b="1" dirty="0"/>
              <a:t> </a:t>
            </a:r>
            <a:r>
              <a:rPr lang="en-US" sz="3200" b="1" dirty="0" err="1"/>
              <a:t>berbentuk</a:t>
            </a:r>
            <a:r>
              <a:rPr lang="en-US" sz="3200" b="1" dirty="0"/>
              <a:t> </a:t>
            </a:r>
            <a:r>
              <a:rPr lang="en-US" sz="3200" b="1" dirty="0" err="1"/>
              <a:t>suara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Piranti-piranti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kata </a:t>
            </a:r>
            <a:r>
              <a:rPr lang="en-US" sz="2800" dirty="0"/>
              <a:t>(</a:t>
            </a:r>
            <a:r>
              <a:rPr lang="en-US" sz="2800" i="1" dirty="0"/>
              <a:t>word recognition</a:t>
            </a:r>
            <a:r>
              <a:rPr lang="en-US" sz="2800" dirty="0"/>
              <a:t>) yang </a:t>
            </a:r>
            <a:r>
              <a:rPr lang="en-US" sz="2800" b="1" dirty="0" err="1"/>
              <a:t>mampu</a:t>
            </a:r>
            <a:r>
              <a:rPr lang="en-US" sz="2800" b="1" dirty="0"/>
              <a:t> </a:t>
            </a:r>
            <a:r>
              <a:rPr lang="en-US" sz="2800" b="1" dirty="0" err="1"/>
              <a:t>merespon</a:t>
            </a:r>
            <a:r>
              <a:rPr lang="en-US" sz="2800" b="1" dirty="0"/>
              <a:t> </a:t>
            </a:r>
            <a:r>
              <a:rPr lang="en-US" sz="2800" b="1" dirty="0" err="1"/>
              <a:t>ucapan-ucapan</a:t>
            </a:r>
            <a:r>
              <a:rPr lang="en-US" sz="2800" b="1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b="1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perintah-perintah</a:t>
            </a:r>
            <a:r>
              <a:rPr lang="en-US" sz="2800" dirty="0"/>
              <a:t> yang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dirty="0" err="1"/>
              <a:t>teknik</a:t>
            </a:r>
            <a:r>
              <a:rPr lang="en-US" sz="2800" dirty="0"/>
              <a:t> yang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i="1" dirty="0"/>
              <a:t>speaker verification.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b="1" dirty="0"/>
              <a:t>kali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membangkitkan</a:t>
            </a:r>
            <a:r>
              <a:rPr lang="en-US" sz="2800" dirty="0"/>
              <a:t> </a:t>
            </a:r>
            <a:r>
              <a:rPr lang="en-US" sz="2800" b="1" dirty="0" err="1"/>
              <a:t>suatu</a:t>
            </a:r>
            <a:r>
              <a:rPr lang="en-US" sz="2800" b="1" dirty="0"/>
              <a:t> </a:t>
            </a:r>
            <a:r>
              <a:rPr lang="en-US" sz="2800" b="1" i="1" dirty="0" smtClean="0"/>
              <a:t>template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b="1" dirty="0" err="1"/>
              <a:t>suara</a:t>
            </a:r>
            <a:r>
              <a:rPr lang="en-US" sz="2800" b="1" dirty="0"/>
              <a:t> user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Piranti</a:t>
            </a:r>
            <a:r>
              <a:rPr lang="en-US" sz="2800" b="1" dirty="0" smtClean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kalimat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i="1" dirty="0"/>
              <a:t>speech recognition</a:t>
            </a:r>
            <a:r>
              <a:rPr lang="en-US" sz="2800" dirty="0"/>
              <a:t>) yang </a:t>
            </a:r>
            <a:r>
              <a:rPr lang="en-US" sz="2800" b="1" dirty="0" err="1"/>
              <a:t>mampu</a:t>
            </a:r>
            <a:r>
              <a:rPr lang="en-US" sz="2800" b="1" dirty="0"/>
              <a:t> </a:t>
            </a:r>
            <a:r>
              <a:rPr lang="en-US" sz="2800" b="1" dirty="0" err="1"/>
              <a:t>mengenali</a:t>
            </a:r>
            <a:r>
              <a:rPr lang="en-US" sz="2800" b="1" dirty="0"/>
              <a:t> </a:t>
            </a:r>
            <a:r>
              <a:rPr lang="en-US" sz="2800" b="1" dirty="0" err="1"/>
              <a:t>hubungan</a:t>
            </a:r>
            <a:r>
              <a:rPr lang="en-US" sz="2800" b="1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b="1" dirty="0"/>
              <a:t>kata </a:t>
            </a:r>
            <a:r>
              <a:rPr lang="en-US" sz="2800" b="1" dirty="0" err="1"/>
              <a:t>terucap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b="1" dirty="0" err="1"/>
              <a:t>kalimat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frase</a:t>
            </a:r>
            <a:r>
              <a:rPr lang="en-US" sz="2800" dirty="0"/>
              <a:t>. </a:t>
            </a:r>
            <a:r>
              <a:rPr lang="en-US" sz="2800" b="1" dirty="0" err="1"/>
              <a:t>Teknik-teknik</a:t>
            </a:r>
            <a:r>
              <a:rPr lang="en-US" sz="2800" dirty="0"/>
              <a:t> </a:t>
            </a:r>
            <a:r>
              <a:rPr lang="en-US" sz="2800" b="1" dirty="0" err="1"/>
              <a:t>statistik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err="1"/>
              <a:t>hal</a:t>
            </a:r>
            <a:r>
              <a:rPr lang="en-US" sz="2800" b="1" dirty="0"/>
              <a:t> </a:t>
            </a:r>
            <a:r>
              <a:rPr lang="en-US" sz="2800" b="1" dirty="0" err="1"/>
              <a:t>pola</a:t>
            </a:r>
            <a:r>
              <a:rPr lang="en-US" sz="2800" b="1" dirty="0"/>
              <a:t> </a:t>
            </a:r>
            <a:r>
              <a:rPr lang="en-US" sz="2800" b="1" dirty="0" err="1"/>
              <a:t>perekaman</a:t>
            </a:r>
            <a:r>
              <a:rPr lang="en-US" sz="2800" b="1" dirty="0"/>
              <a:t> </a:t>
            </a:r>
            <a:r>
              <a:rPr lang="en-US" sz="2800" b="1" dirty="0" err="1"/>
              <a:t>suara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b="1" dirty="0" err="1"/>
              <a:t>dicocokkan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/>
              <a:t>kata-kata </a:t>
            </a:r>
            <a:r>
              <a:rPr lang="en-US" sz="2800" b="1" dirty="0" err="1"/>
              <a:t>terucap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24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Perancangan Tampilan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Salah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kriteria</a:t>
            </a:r>
            <a:r>
              <a:rPr lang="en-US" sz="2400" b="1" dirty="0"/>
              <a:t> </a:t>
            </a:r>
            <a:r>
              <a:rPr lang="en-US" sz="2400" b="1" dirty="0" err="1"/>
              <a:t>penting</a:t>
            </a:r>
            <a:r>
              <a:rPr lang="en-US" sz="2400" b="1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b="1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yang </a:t>
            </a:r>
            <a:r>
              <a:rPr lang="en-US" sz="2400" b="1" dirty="0" err="1" smtClean="0"/>
              <a:t>menarik</a:t>
            </a:r>
            <a:endParaRPr lang="id-ID" sz="2400" b="1" dirty="0" smtClean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perancang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Jiwa</a:t>
            </a:r>
            <a:r>
              <a:rPr lang="en-US" sz="2000" b="1" dirty="0"/>
              <a:t> </a:t>
            </a:r>
            <a:r>
              <a:rPr lang="en-US" sz="2000" b="1" dirty="0" err="1"/>
              <a:t>seni</a:t>
            </a:r>
            <a:r>
              <a:rPr lang="en-US" sz="2000" b="1" dirty="0"/>
              <a:t> yang </a:t>
            </a:r>
            <a:r>
              <a:rPr lang="en-US" sz="2000" b="1" dirty="0" err="1"/>
              <a:t>memadai</a:t>
            </a:r>
            <a:endParaRPr lang="en-US" sz="2000" b="1" dirty="0"/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Mengetahui</a:t>
            </a:r>
            <a:r>
              <a:rPr lang="en-US" sz="2000" b="1" dirty="0"/>
              <a:t> </a:t>
            </a:r>
            <a:r>
              <a:rPr lang="en-US" sz="2000" b="1" dirty="0" err="1"/>
              <a:t>selera</a:t>
            </a:r>
            <a:r>
              <a:rPr lang="en-US" sz="2000" b="1" dirty="0"/>
              <a:t> user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umum</a:t>
            </a:r>
            <a:endParaRPr lang="en-US" sz="2000" b="1" dirty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/>
              <a:t>perancang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b="1" dirty="0"/>
              <a:t>HARUS</a:t>
            </a:r>
            <a:r>
              <a:rPr lang="en-US" sz="2400" dirty="0"/>
              <a:t> </a:t>
            </a:r>
            <a:r>
              <a:rPr lang="en-US" sz="2400" b="1" dirty="0" err="1"/>
              <a:t>mendokumentasikan</a:t>
            </a:r>
            <a:r>
              <a:rPr lang="en-US" sz="2400" dirty="0"/>
              <a:t> 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bahan</a:t>
            </a:r>
            <a:r>
              <a:rPr lang="en-US" sz="2400" b="1" dirty="0"/>
              <a:t> </a:t>
            </a:r>
            <a:r>
              <a:rPr lang="en-US" sz="2400" b="1" dirty="0" err="1"/>
              <a:t>evaluasi</a:t>
            </a:r>
            <a:r>
              <a:rPr lang="en-US" sz="2400" b="1" dirty="0"/>
              <a:t> </a:t>
            </a:r>
            <a:r>
              <a:rPr lang="en-US" sz="2400" b="1" dirty="0" err="1"/>
              <a:t>pembuatan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memperbaiki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 smtClean="0"/>
              <a:t>sebelumnya</a:t>
            </a:r>
            <a:endParaRPr lang="id-ID" sz="2400" b="1" dirty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id-ID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id-ID" b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ROGRAM </a:t>
            </a:r>
            <a:r>
              <a:rPr lang="en-US" b="1" dirty="0">
                <a:solidFill>
                  <a:srgbClr val="FF0000"/>
                </a:solidFill>
              </a:rPr>
              <a:t>YANG DIBUAT BUKAN UNTUK ANDA, NAMUN UNTUK ORANG LAIN</a:t>
            </a:r>
          </a:p>
        </p:txBody>
      </p:sp>
    </p:spTree>
    <p:extLst>
      <p:ext uri="{BB962C8B-B14F-4D97-AF65-F5344CB8AC3E}">
        <p14:creationId xmlns:p14="http://schemas.microsoft.com/office/powerpoint/2010/main" val="40685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r>
              <a:rPr lang="en-US" b="1" dirty="0"/>
              <a:t>: </a:t>
            </a:r>
            <a:r>
              <a:rPr lang="en-US" b="1" i="1" dirty="0" err="1"/>
              <a:t>Layar</a:t>
            </a:r>
            <a:r>
              <a:rPr lang="en-US" b="1" i="1" dirty="0"/>
              <a:t> </a:t>
            </a:r>
            <a:r>
              <a:rPr lang="en-US" b="1" i="1" dirty="0" err="1"/>
              <a:t>Tampilan</a:t>
            </a:r>
            <a:r>
              <a:rPr lang="en-US" b="1" i="1" dirty="0"/>
              <a:t> (1)</a:t>
            </a:r>
            <a:endParaRPr 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err="1"/>
              <a:t>Layar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keterbatasan</a:t>
            </a:r>
            <a:r>
              <a:rPr lang="en-US" b="1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b="1" dirty="0" err="1"/>
              <a:t>kertas</a:t>
            </a:r>
            <a:r>
              <a:rPr lang="en-US" dirty="0"/>
              <a:t>. </a:t>
            </a:r>
            <a:endParaRPr lang="id-ID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3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Pengingat</a:t>
            </a:r>
            <a:r>
              <a:rPr lang="en-US" b="1" dirty="0"/>
              <a:t> digital (</a:t>
            </a:r>
            <a:r>
              <a:rPr lang="en-US" b="1" i="1" dirty="0"/>
              <a:t>frame buffer</a:t>
            </a:r>
            <a:r>
              <a:rPr lang="en-US" b="1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Layar</a:t>
            </a:r>
            <a:r>
              <a:rPr lang="en-US" b="1" dirty="0"/>
              <a:t> </a:t>
            </a:r>
            <a:r>
              <a:rPr lang="en-US" b="1" dirty="0" err="1"/>
              <a:t>penampil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Pengendali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(</a:t>
            </a:r>
            <a:r>
              <a:rPr lang="en-US" b="1" i="1" dirty="0"/>
              <a:t>display controller</a:t>
            </a:r>
            <a:r>
              <a:rPr lang="en-US" b="1" dirty="0"/>
              <a:t>)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Ada </a:t>
            </a:r>
            <a:r>
              <a:rPr lang="en-US" dirty="0"/>
              <a:t>2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penampilan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i="1" dirty="0"/>
              <a:t>Vector display</a:t>
            </a:r>
            <a:r>
              <a:rPr lang="en-US" i="1" dirty="0"/>
              <a:t>;</a:t>
            </a:r>
            <a:r>
              <a:rPr lang="en-US" dirty="0"/>
              <a:t> </a:t>
            </a:r>
            <a:r>
              <a:rPr lang="en-US" dirty="0" err="1"/>
              <a:t>pengingat</a:t>
            </a:r>
            <a:r>
              <a:rPr lang="en-US" dirty="0"/>
              <a:t> </a:t>
            </a:r>
            <a:r>
              <a:rPr lang="en-US" dirty="0" err="1"/>
              <a:t>digitalnya</a:t>
            </a:r>
            <a:r>
              <a:rPr lang="en-US" dirty="0"/>
              <a:t> </a:t>
            </a:r>
            <a:r>
              <a:rPr lang="en-US" b="1" dirty="0" err="1"/>
              <a:t>berisi</a:t>
            </a:r>
            <a:r>
              <a:rPr lang="en-US" b="1" dirty="0"/>
              <a:t> </a:t>
            </a: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program </a:t>
            </a:r>
            <a:r>
              <a:rPr lang="en-US" b="1" dirty="0" err="1"/>
              <a:t>tampilan</a:t>
            </a:r>
            <a:endParaRPr lang="en-US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b="1" i="1" dirty="0"/>
              <a:t>Raster display</a:t>
            </a:r>
            <a:r>
              <a:rPr lang="en-US" i="1" dirty="0"/>
              <a:t>;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, </a:t>
            </a:r>
            <a:r>
              <a:rPr lang="en-US" b="1" dirty="0" err="1"/>
              <a:t>karakter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bentuk-bentuk</a:t>
            </a:r>
            <a:r>
              <a:rPr lang="en-US" b="1" dirty="0"/>
              <a:t> lain </a:t>
            </a:r>
            <a:r>
              <a:rPr lang="en-US" dirty="0" err="1"/>
              <a:t>digambar</a:t>
            </a:r>
            <a:r>
              <a:rPr lang="en-US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terkecilnya</a:t>
            </a:r>
            <a:r>
              <a:rPr lang="en-US" b="1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/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4622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r>
              <a:rPr lang="en-US" b="1" dirty="0"/>
              <a:t>: </a:t>
            </a:r>
            <a:r>
              <a:rPr lang="en-US" b="1" i="1" dirty="0" err="1"/>
              <a:t>Layar</a:t>
            </a:r>
            <a:r>
              <a:rPr lang="en-US" b="1" i="1" dirty="0"/>
              <a:t> </a:t>
            </a:r>
            <a:r>
              <a:rPr lang="en-US" b="1" i="1" dirty="0" err="1"/>
              <a:t>Tampilan</a:t>
            </a:r>
            <a:r>
              <a:rPr lang="en-US" b="1" i="1" dirty="0"/>
              <a:t>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err="1"/>
              <a:t>Layar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, </a:t>
            </a:r>
            <a:r>
              <a:rPr lang="en-US" dirty="0" err="1" smtClean="0"/>
              <a:t>pada</a:t>
            </a:r>
            <a:r>
              <a:rPr lang="id-ID" dirty="0" smtClean="0"/>
              <a:t> </a:t>
            </a:r>
            <a:r>
              <a:rPr lang="en-US" dirty="0" err="1" smtClean="0"/>
              <a:t>umumnya</a:t>
            </a:r>
            <a:r>
              <a:rPr lang="id-ID" dirty="0" smtClean="0"/>
              <a:t> </a:t>
            </a:r>
            <a:r>
              <a:rPr lang="id-ID" b="1" dirty="0" smtClean="0"/>
              <a:t>m</a:t>
            </a:r>
            <a:r>
              <a:rPr lang="en-US" b="1" dirty="0" err="1" smtClean="0"/>
              <a:t>emiliki</a:t>
            </a:r>
            <a:r>
              <a:rPr lang="en-US" b="1" dirty="0" smtClean="0"/>
              <a:t> </a:t>
            </a:r>
            <a:r>
              <a:rPr lang="en-US" b="1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stabil</a:t>
            </a:r>
            <a:endParaRPr lang="en-US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Timbul</a:t>
            </a:r>
            <a:r>
              <a:rPr lang="en-US" sz="2800" b="1" dirty="0"/>
              <a:t> </a:t>
            </a:r>
            <a:r>
              <a:rPr lang="en-US" sz="2800" b="1" dirty="0" err="1"/>
              <a:t>kedip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saat</a:t>
            </a:r>
            <a:r>
              <a:rPr lang="en-US" sz="2800" b="1" dirty="0"/>
              <a:t> </a:t>
            </a:r>
            <a:r>
              <a:rPr lang="en-US" sz="2800" b="1" dirty="0" err="1"/>
              <a:t>gambar</a:t>
            </a:r>
            <a:r>
              <a:rPr lang="en-US" sz="2800" b="1" dirty="0"/>
              <a:t> di </a:t>
            </a:r>
            <a:r>
              <a:rPr lang="en-US" sz="2800" b="1" i="1" dirty="0"/>
              <a:t>refresh</a:t>
            </a:r>
            <a:endParaRPr lang="en-US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Upayakan</a:t>
            </a:r>
            <a:r>
              <a:rPr lang="en-US" sz="2800" b="1" dirty="0"/>
              <a:t> </a:t>
            </a:r>
            <a:r>
              <a:rPr lang="en-US" sz="2800" b="1" dirty="0" err="1"/>
              <a:t>gambar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b="1" dirty="0" err="1"/>
              <a:t>relatif</a:t>
            </a:r>
            <a:r>
              <a:rPr lang="en-US" sz="2800" dirty="0"/>
              <a:t> </a:t>
            </a:r>
            <a:r>
              <a:rPr lang="en-US" sz="2800" b="1" dirty="0" err="1"/>
              <a:t>memiliki</a:t>
            </a:r>
            <a:r>
              <a:rPr lang="en-US" sz="2800" b="1" dirty="0"/>
              <a:t> </a:t>
            </a:r>
            <a:r>
              <a:rPr lang="en-US" sz="2800" b="1" dirty="0" err="1"/>
              <a:t>kontras</a:t>
            </a:r>
            <a:r>
              <a:rPr lang="en-US" sz="2800" dirty="0"/>
              <a:t> yang </a:t>
            </a:r>
            <a:r>
              <a:rPr lang="en-US" sz="2800" b="1" dirty="0" err="1" smtClean="0"/>
              <a:t>rendah</a:t>
            </a:r>
            <a:endParaRPr lang="id-ID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warna</a:t>
            </a:r>
            <a:r>
              <a:rPr lang="en-US" sz="2800" b="1" dirty="0" smtClean="0"/>
              <a:t> </a:t>
            </a:r>
            <a:r>
              <a:rPr lang="en-US" sz="2800" b="1" dirty="0" err="1"/>
              <a:t>hijau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 smtClean="0"/>
              <a:t>hijau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tua</a:t>
            </a:r>
            <a:r>
              <a:rPr lang="en-US" sz="2800" b="1" dirty="0" smtClean="0"/>
              <a:t> paling </a:t>
            </a:r>
            <a:r>
              <a:rPr lang="en-US" sz="2800" b="1" dirty="0" err="1"/>
              <a:t>sulit</a:t>
            </a:r>
            <a:r>
              <a:rPr lang="en-US" sz="2800" b="1" dirty="0"/>
              <a:t> </a:t>
            </a:r>
            <a:r>
              <a:rPr lang="en-US" sz="2800" b="1" dirty="0" err="1"/>
              <a:t>dioptimalkan</a:t>
            </a:r>
            <a:endParaRPr lang="en-US" sz="2800" b="1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Dipengaruhi</a:t>
            </a:r>
            <a:r>
              <a:rPr lang="en-US" sz="2800" dirty="0"/>
              <a:t> </a:t>
            </a:r>
            <a:r>
              <a:rPr lang="en-US" sz="2800" b="1" dirty="0" err="1" smtClean="0"/>
              <a:t>faktor-faktor</a:t>
            </a:r>
            <a:r>
              <a:rPr lang="en-US" sz="2800" b="1" dirty="0" smtClean="0"/>
              <a:t> </a:t>
            </a:r>
            <a:r>
              <a:rPr lang="en-US" sz="2800" b="1" dirty="0" err="1"/>
              <a:t>lingkungan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b="1" dirty="0" err="1"/>
              <a:t>refleksi</a:t>
            </a:r>
            <a:r>
              <a:rPr lang="en-US" sz="2800" b="1" dirty="0"/>
              <a:t>, </a:t>
            </a:r>
            <a:r>
              <a:rPr lang="en-US" sz="2800" b="1" dirty="0" err="1"/>
              <a:t>posisi</a:t>
            </a:r>
            <a:r>
              <a:rPr lang="en-US" sz="2800" b="1" dirty="0"/>
              <a:t> user, </a:t>
            </a:r>
            <a:r>
              <a:rPr lang="en-US" sz="2800" b="1" dirty="0" err="1"/>
              <a:t>cahaya</a:t>
            </a:r>
            <a:r>
              <a:rPr lang="en-US" sz="2800" b="1" dirty="0"/>
              <a:t> </a:t>
            </a:r>
            <a:r>
              <a:rPr lang="en-US" sz="2800" b="1" dirty="0" err="1"/>
              <a:t>ruangan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)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Rentan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b="1" dirty="0" err="1"/>
              <a:t>naik</a:t>
            </a:r>
            <a:r>
              <a:rPr lang="en-US" sz="2800" b="1" dirty="0"/>
              <a:t> </a:t>
            </a:r>
            <a:r>
              <a:rPr lang="en-US" sz="2800" b="1" dirty="0" err="1"/>
              <a:t>turunnya</a:t>
            </a:r>
            <a:r>
              <a:rPr lang="en-US" sz="2800" b="1" dirty="0"/>
              <a:t> </a:t>
            </a:r>
            <a:r>
              <a:rPr lang="en-US" sz="2800" b="1" dirty="0" err="1" smtClean="0"/>
              <a:t>tegangan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listrik</a:t>
            </a:r>
            <a:endParaRPr lang="en-US" sz="2800" b="1" dirty="0" smtClean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membuat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cepat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lelah</a:t>
            </a:r>
            <a:endParaRPr lang="en-US" sz="2800" b="1" dirty="0" smtClean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/>
              <a:t>layar</a:t>
            </a:r>
            <a:r>
              <a:rPr lang="en-US" sz="2800" b="1" dirty="0"/>
              <a:t> CRT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b="1" dirty="0" err="1"/>
              <a:t>menimbulkan</a:t>
            </a:r>
            <a:r>
              <a:rPr lang="en-US" sz="2800" b="1" dirty="0"/>
              <a:t> </a:t>
            </a:r>
            <a:r>
              <a:rPr lang="en-US" sz="2800" b="1" dirty="0" err="1"/>
              <a:t>radiasi</a:t>
            </a:r>
            <a:r>
              <a:rPr lang="en-US" sz="2800" b="1" dirty="0"/>
              <a:t> </a:t>
            </a:r>
            <a:r>
              <a:rPr lang="en-US" sz="2800" b="1" dirty="0" err="1"/>
              <a:t>gelombang</a:t>
            </a:r>
            <a:r>
              <a:rPr lang="en-US" sz="2800" b="1" dirty="0"/>
              <a:t> </a:t>
            </a:r>
            <a:r>
              <a:rPr lang="en-US" sz="2800" b="1" dirty="0" err="1"/>
              <a:t>elektromagnetik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654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Piranti</a:t>
            </a:r>
            <a:r>
              <a:rPr lang="en-US" b="1" dirty="0"/>
              <a:t> </a:t>
            </a:r>
            <a:r>
              <a:rPr lang="en-US" b="1" dirty="0" err="1"/>
              <a:t>Keluaran</a:t>
            </a:r>
            <a:r>
              <a:rPr lang="en-US" b="1" dirty="0"/>
              <a:t>: </a:t>
            </a:r>
            <a:r>
              <a:rPr lang="en-US" b="1" i="1" dirty="0" err="1"/>
              <a:t>Pedoman</a:t>
            </a:r>
            <a:r>
              <a:rPr lang="en-US" b="1" i="1" dirty="0"/>
              <a:t> </a:t>
            </a:r>
            <a:r>
              <a:rPr lang="en-US" b="1" i="1" dirty="0" err="1"/>
              <a:t>Warna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yang ideal </a:t>
            </a:r>
            <a:r>
              <a:rPr lang="en-US" sz="2400" b="1" dirty="0" err="1"/>
              <a:t>maksimum</a:t>
            </a:r>
            <a:r>
              <a:rPr lang="en-US" sz="2400" b="1" dirty="0"/>
              <a:t> 5-10</a:t>
            </a:r>
          </a:p>
          <a:p>
            <a:pPr algn="just">
              <a:lnSpc>
                <a:spcPct val="80000"/>
              </a:lnSpc>
            </a:pPr>
            <a:r>
              <a:rPr lang="en-US" sz="2400" b="1" dirty="0"/>
              <a:t>Retina </a:t>
            </a:r>
            <a:r>
              <a:rPr lang="en-US" sz="2400" b="1" dirty="0" err="1"/>
              <a:t>mata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sensitif</a:t>
            </a:r>
            <a:r>
              <a:rPr lang="en-US" sz="2400" b="1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b="1" dirty="0" err="1"/>
              <a:t>merah</a:t>
            </a:r>
            <a:r>
              <a:rPr lang="en-US" sz="2400" b="1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hijau</a:t>
            </a:r>
            <a:r>
              <a:rPr lang="en-US" sz="2400" dirty="0"/>
              <a:t>,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b="1" dirty="0" err="1"/>
              <a:t>informasi</a:t>
            </a:r>
            <a:r>
              <a:rPr lang="en-US" sz="2400" dirty="0"/>
              <a:t> yang </a:t>
            </a:r>
            <a:r>
              <a:rPr lang="en-US" sz="2400" b="1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mencari</a:t>
            </a:r>
            <a:r>
              <a:rPr lang="en-US" sz="2400" b="1" dirty="0"/>
              <a:t> </a:t>
            </a:r>
            <a:r>
              <a:rPr lang="en-US" sz="2400" b="1" dirty="0" err="1"/>
              <a:t>perhatian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menggunakan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b="1" dirty="0" err="1"/>
              <a:t>tersebut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stereotip</a:t>
            </a:r>
            <a:r>
              <a:rPr lang="en-US" sz="2400" b="1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b="1" dirty="0" err="1"/>
              <a:t>merah</a:t>
            </a:r>
            <a:r>
              <a:rPr lang="en-US" sz="2400" dirty="0"/>
              <a:t> </a:t>
            </a:r>
            <a:r>
              <a:rPr lang="en-US" sz="2400" b="1" dirty="0" err="1"/>
              <a:t>berarti</a:t>
            </a:r>
            <a:r>
              <a:rPr lang="en-US" sz="2400" b="1" dirty="0"/>
              <a:t> </a:t>
            </a:r>
            <a:r>
              <a:rPr lang="en-US" sz="2400" b="1" dirty="0" err="1"/>
              <a:t>bahaya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salah</a:t>
            </a:r>
            <a:r>
              <a:rPr lang="en-US" sz="2400" dirty="0"/>
              <a:t>). </a:t>
            </a:r>
            <a:endParaRPr lang="id-ID" sz="2400" dirty="0" smtClean="0"/>
          </a:p>
          <a:p>
            <a:pPr algn="just">
              <a:lnSpc>
                <a:spcPct val="80000"/>
              </a:lnSpc>
            </a:pPr>
            <a:r>
              <a:rPr lang="en-US" sz="2400" b="1" dirty="0" err="1" smtClean="0"/>
              <a:t>Warna</a:t>
            </a:r>
            <a:r>
              <a:rPr lang="en-US" sz="2400" b="1" dirty="0" smtClean="0"/>
              <a:t> </a:t>
            </a:r>
            <a:r>
              <a:rPr lang="en-US" sz="2400" b="1" dirty="0" err="1"/>
              <a:t>kuning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biru</a:t>
            </a:r>
            <a:r>
              <a:rPr lang="en-US" sz="2400" b="1" dirty="0"/>
              <a:t> </a:t>
            </a:r>
            <a:r>
              <a:rPr lang="en-US" sz="2400" dirty="0" err="1"/>
              <a:t>bagus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warna-warna</a:t>
            </a:r>
            <a:r>
              <a:rPr lang="en-US" sz="2400" b="1" dirty="0"/>
              <a:t> </a:t>
            </a:r>
            <a:r>
              <a:rPr lang="en-US" sz="2400" b="1" dirty="0" err="1"/>
              <a:t>periperal</a:t>
            </a: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dipakai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teks</a:t>
            </a:r>
            <a:r>
              <a:rPr lang="en-US" sz="2400" dirty="0"/>
              <a:t> yang </a:t>
            </a:r>
            <a:r>
              <a:rPr lang="en-US" sz="2400" b="1" dirty="0" err="1"/>
              <a:t>menyatakan</a:t>
            </a:r>
            <a:r>
              <a:rPr lang="en-US" sz="2400" b="1" dirty="0"/>
              <a:t> </a:t>
            </a:r>
            <a:r>
              <a:rPr lang="en-US" sz="2400" b="1" dirty="0" err="1"/>
              <a:t>pusat</a:t>
            </a:r>
            <a:r>
              <a:rPr lang="en-US" sz="2400" b="1" dirty="0"/>
              <a:t> </a:t>
            </a:r>
            <a:r>
              <a:rPr lang="en-US" sz="2400" b="1" dirty="0" err="1"/>
              <a:t>perhatian</a:t>
            </a:r>
            <a:r>
              <a:rPr lang="en-US" sz="2400" dirty="0"/>
              <a:t>. </a:t>
            </a:r>
            <a:r>
              <a:rPr lang="en-US" sz="2400" b="1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b="1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b="1" dirty="0" err="1"/>
              <a:t>latar</a:t>
            </a:r>
            <a:r>
              <a:rPr lang="en-US" sz="2400" b="1" dirty="0"/>
              <a:t> </a:t>
            </a:r>
            <a:r>
              <a:rPr lang="en-US" sz="2400" b="1" dirty="0" err="1"/>
              <a:t>belakang</a:t>
            </a: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Pasangan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saling</a:t>
            </a:r>
            <a:r>
              <a:rPr lang="en-US" sz="2400" b="1" dirty="0"/>
              <a:t> </a:t>
            </a:r>
            <a:r>
              <a:rPr lang="en-US" sz="2400" b="1" dirty="0" err="1"/>
              <a:t>berkomplemen</a:t>
            </a:r>
            <a:r>
              <a:rPr lang="en-US" sz="2400" b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/>
              <a:t>merah</a:t>
            </a:r>
            <a:r>
              <a:rPr lang="en-US" sz="2400" b="1" dirty="0"/>
              <a:t>/</a:t>
            </a:r>
            <a:r>
              <a:rPr lang="en-US" sz="2400" b="1" dirty="0" err="1"/>
              <a:t>hijau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kuning</a:t>
            </a:r>
            <a:r>
              <a:rPr lang="en-US" sz="2400" b="1" dirty="0"/>
              <a:t>/</a:t>
            </a:r>
            <a:r>
              <a:rPr lang="en-US" sz="2400" b="1" dirty="0" err="1"/>
              <a:t>biru</a:t>
            </a: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Hindari</a:t>
            </a:r>
            <a:r>
              <a:rPr lang="en-US" sz="2400" b="1" dirty="0"/>
              <a:t> </a:t>
            </a:r>
            <a:r>
              <a:rPr lang="en-US" sz="2400" b="1" dirty="0" err="1"/>
              <a:t>warna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tingkat</a:t>
            </a:r>
            <a:r>
              <a:rPr lang="en-US" sz="2400" b="1" dirty="0"/>
              <a:t> </a:t>
            </a:r>
            <a:r>
              <a:rPr lang="en-US" sz="2400" b="1" dirty="0" err="1"/>
              <a:t>luminansinya</a:t>
            </a:r>
            <a:r>
              <a:rPr lang="en-US" sz="2400" b="1" dirty="0"/>
              <a:t> </a:t>
            </a:r>
            <a:r>
              <a:rPr lang="en-US" sz="2400" b="1" dirty="0" err="1"/>
              <a:t>rendah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/>
              <a:t>orang </a:t>
            </a:r>
            <a:r>
              <a:rPr lang="en-US" sz="2400" b="1" dirty="0" err="1"/>
              <a:t>tua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00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Aspek </a:t>
            </a:r>
            <a:r>
              <a:rPr lang="id-ID" sz="5400" b="1" dirty="0" smtClean="0">
                <a:solidFill>
                  <a:srgbClr val="FF0000"/>
                </a:solidFill>
              </a:rPr>
              <a:t>Ergonimi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64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Ergonomi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bidang</a:t>
            </a:r>
            <a:r>
              <a:rPr lang="en-US" sz="2400" b="1" dirty="0"/>
              <a:t> </a:t>
            </a:r>
            <a:r>
              <a:rPr lang="en-US" sz="2400" b="1" dirty="0" err="1"/>
              <a:t>studi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mencari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 smtClean="0"/>
              <a:t>menangani</a:t>
            </a:r>
            <a:r>
              <a:rPr lang="en-US" sz="2400" b="1" dirty="0" smtClean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 </a:t>
            </a:r>
            <a:r>
              <a:rPr lang="en-US" sz="2400" b="1" dirty="0" err="1" smtClean="0"/>
              <a:t>peralatan</a:t>
            </a:r>
            <a:r>
              <a:rPr lang="en-US" sz="2400" b="1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 smtClean="0"/>
              <a:t>tugas-tugas</a:t>
            </a:r>
            <a:r>
              <a:rPr lang="id-ID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b="1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kapabilitas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 smtClean="0"/>
              <a:t>limitnya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Faktor</a:t>
            </a:r>
            <a:r>
              <a:rPr lang="en-US" sz="2400" b="1" dirty="0"/>
              <a:t> </a:t>
            </a:r>
            <a:r>
              <a:rPr lang="en-US" sz="2400" b="1" dirty="0" err="1"/>
              <a:t>kenyamanan</a:t>
            </a:r>
            <a:r>
              <a:rPr lang="en-US" sz="2400" b="1" dirty="0"/>
              <a:t> </a:t>
            </a:r>
            <a:r>
              <a:rPr lang="en-US" sz="2400" b="1" dirty="0" err="1"/>
              <a:t>kerja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Ergonomi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b="1" dirty="0" err="1"/>
              <a:t>keadaan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dirty="0"/>
              <a:t>, </a:t>
            </a:r>
            <a:r>
              <a:rPr lang="en-US" sz="2400" b="1" dirty="0" err="1"/>
              <a:t>baik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segi</a:t>
            </a:r>
            <a:r>
              <a:rPr lang="en-US" sz="2400" b="1" dirty="0"/>
              <a:t> </a:t>
            </a:r>
            <a:r>
              <a:rPr lang="en-US" sz="2400" b="1" dirty="0" err="1"/>
              <a:t>anatomi</a:t>
            </a:r>
            <a:r>
              <a:rPr lang="en-US" sz="2400" dirty="0"/>
              <a:t>, </a:t>
            </a:r>
            <a:r>
              <a:rPr lang="en-US" sz="2400" b="1" dirty="0" err="1"/>
              <a:t>fisiologi</a:t>
            </a:r>
            <a:r>
              <a:rPr lang="en-US" sz="2400" b="1" dirty="0"/>
              <a:t>, </a:t>
            </a:r>
            <a:r>
              <a:rPr lang="en-US" sz="2400" b="1" dirty="0" err="1"/>
              <a:t>psikologi</a:t>
            </a:r>
            <a:r>
              <a:rPr lang="en-US" sz="2400" dirty="0"/>
              <a:t>, </a:t>
            </a:r>
            <a:r>
              <a:rPr lang="en-US" sz="2400" b="1" dirty="0"/>
              <a:t>engineering</a:t>
            </a:r>
            <a:r>
              <a:rPr lang="en-US" sz="2400" dirty="0"/>
              <a:t>, </a:t>
            </a:r>
            <a:r>
              <a:rPr lang="en-US" sz="2400" b="1" dirty="0" err="1"/>
              <a:t>manajemen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/</a:t>
            </a:r>
            <a:r>
              <a:rPr lang="en-US" sz="2400" b="1" dirty="0" err="1"/>
              <a:t>perancangan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membuat</a:t>
            </a:r>
            <a:r>
              <a:rPr lang="en-US" sz="2400" b="1" dirty="0"/>
              <a:t> </a:t>
            </a:r>
            <a:r>
              <a:rPr lang="en-US" sz="2400" b="1" dirty="0" err="1"/>
              <a:t>desain</a:t>
            </a:r>
            <a:r>
              <a:rPr lang="en-US" sz="2400" b="1" dirty="0"/>
              <a:t> </a:t>
            </a:r>
            <a:r>
              <a:rPr lang="en-US" sz="2400" b="1" dirty="0" err="1"/>
              <a:t>tugas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berguna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Aturan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kebijaksanaan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b="1" dirty="0" err="1"/>
              <a:t>bekerja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/>
              <a:t>Ramah </a:t>
            </a:r>
            <a:r>
              <a:rPr lang="en-US" sz="2400" b="1" dirty="0" err="1"/>
              <a:t>penggunaan</a:t>
            </a:r>
            <a:r>
              <a:rPr lang="en-US" sz="2400" b="1" dirty="0"/>
              <a:t> </a:t>
            </a:r>
            <a:r>
              <a:rPr lang="en-US" sz="2400" dirty="0"/>
              <a:t>di </a:t>
            </a:r>
            <a:r>
              <a:rPr lang="en-US" sz="2400" b="1" dirty="0" err="1"/>
              <a:t>segala</a:t>
            </a:r>
            <a:r>
              <a:rPr lang="en-US" sz="2400" b="1" dirty="0"/>
              <a:t> </a:t>
            </a:r>
            <a:r>
              <a:rPr lang="en-US" sz="2400" b="1" dirty="0" err="1"/>
              <a:t>tempat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bidang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b="1" dirty="0" err="1"/>
              <a:t>seorang</a:t>
            </a:r>
            <a:r>
              <a:rPr lang="en-US" sz="2400" b="1" dirty="0"/>
              <a:t> </a:t>
            </a:r>
            <a:r>
              <a:rPr lang="en-US" sz="2400" b="1" dirty="0" err="1"/>
              <a:t>pekerja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 smtClean="0"/>
              <a:t>mengoperasikan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b="1" dirty="0" err="1"/>
              <a:t>peralatan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dijangkau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 smtClean="0"/>
              <a:t>mudah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1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Keuntungan</a:t>
            </a:r>
            <a:r>
              <a:rPr lang="en-US" b="1" dirty="0"/>
              <a:t> </a:t>
            </a:r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Ergonomi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Pekerja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baik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mengerjakan</a:t>
            </a:r>
            <a:r>
              <a:rPr lang="en-US" sz="3600" b="1" dirty="0"/>
              <a:t> </a:t>
            </a:r>
            <a:r>
              <a:rPr lang="en-US" sz="3600" b="1" dirty="0" err="1"/>
              <a:t>tugasnya</a:t>
            </a:r>
            <a:endParaRPr lang="en-US" sz="3600" b="1" dirty="0"/>
          </a:p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sehat</a:t>
            </a:r>
            <a:endParaRPr lang="en-US" sz="3600" b="1" dirty="0"/>
          </a:p>
          <a:p>
            <a:r>
              <a:rPr lang="en-US" sz="3600" b="1" dirty="0" err="1"/>
              <a:t>Meningkatkan</a:t>
            </a:r>
            <a:r>
              <a:rPr lang="en-US" sz="3600" b="1" dirty="0"/>
              <a:t> </a:t>
            </a:r>
            <a:r>
              <a:rPr lang="en-US" sz="3600" b="1" dirty="0" err="1"/>
              <a:t>kepuasan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endParaRPr lang="en-US" sz="3600" b="1" dirty="0"/>
          </a:p>
          <a:p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produktif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41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Ergonomi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1" dirty="0" err="1"/>
              <a:t>Meningkatkan</a:t>
            </a:r>
            <a:r>
              <a:rPr lang="en-US" sz="2600" b="1" dirty="0"/>
              <a:t> </a:t>
            </a:r>
            <a:r>
              <a:rPr lang="en-US" sz="2600" b="1" dirty="0" err="1"/>
              <a:t>kesejahteraan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/>
              <a:t>mental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b="1" dirty="0" err="1"/>
              <a:t>upaya</a:t>
            </a:r>
            <a:r>
              <a:rPr lang="en-US" sz="2600" b="1" dirty="0"/>
              <a:t> </a:t>
            </a:r>
            <a:r>
              <a:rPr lang="en-US" sz="2600" b="1" dirty="0" err="1"/>
              <a:t>pencegahan</a:t>
            </a:r>
            <a:r>
              <a:rPr lang="en-US" sz="2600" b="1" dirty="0"/>
              <a:t> </a:t>
            </a:r>
            <a:r>
              <a:rPr lang="en-US" sz="2600" b="1" dirty="0" err="1"/>
              <a:t>cidera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penyakit</a:t>
            </a:r>
            <a:r>
              <a:rPr lang="en-US" sz="2600" b="1" dirty="0"/>
              <a:t> </a:t>
            </a:r>
            <a:r>
              <a:rPr lang="en-US" sz="2600" b="1" dirty="0" err="1"/>
              <a:t>akibat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, </a:t>
            </a:r>
            <a:r>
              <a:rPr lang="en-US" sz="2600" b="1" dirty="0" err="1"/>
              <a:t>menurunkan</a:t>
            </a:r>
            <a:r>
              <a:rPr lang="en-US" sz="2600" b="1" dirty="0"/>
              <a:t> </a:t>
            </a:r>
            <a:r>
              <a:rPr lang="en-US" sz="2600" b="1" dirty="0" err="1"/>
              <a:t>beban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/>
              <a:t>mental</a:t>
            </a:r>
            <a:r>
              <a:rPr lang="en-US" sz="2600" dirty="0"/>
              <a:t>, </a:t>
            </a:r>
            <a:r>
              <a:rPr lang="en-US" sz="2600" b="1" dirty="0" err="1"/>
              <a:t>mengupayakan</a:t>
            </a:r>
            <a:r>
              <a:rPr lang="en-US" sz="2600" b="1" dirty="0"/>
              <a:t> </a:t>
            </a:r>
            <a:r>
              <a:rPr lang="en-US" sz="2600" b="1" dirty="0" err="1"/>
              <a:t>promosi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kepuasan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endParaRPr lang="en-US" sz="2600" b="1" dirty="0"/>
          </a:p>
          <a:p>
            <a:pPr algn="just"/>
            <a:r>
              <a:rPr lang="en-US" sz="2600" b="1" dirty="0" err="1" smtClean="0"/>
              <a:t>Meningkatkan</a:t>
            </a:r>
            <a:r>
              <a:rPr lang="en-US" sz="2600" b="1" dirty="0" smtClean="0"/>
              <a:t> </a:t>
            </a:r>
            <a:r>
              <a:rPr lang="en-US" sz="2600" b="1" dirty="0" err="1"/>
              <a:t>kesejahtaran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b="1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b="1" dirty="0" err="1"/>
              <a:t>peningkatan</a:t>
            </a:r>
            <a:r>
              <a:rPr lang="en-US" sz="2600" b="1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kontak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dirty="0"/>
              <a:t>, </a:t>
            </a:r>
            <a:r>
              <a:rPr lang="en-US" sz="2600" b="1" dirty="0" err="1"/>
              <a:t>mengelola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mengkoordinir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b="1" dirty="0" err="1"/>
              <a:t>tepat</a:t>
            </a:r>
            <a:r>
              <a:rPr lang="en-US" sz="2600" b="1" dirty="0"/>
              <a:t> </a:t>
            </a:r>
            <a:r>
              <a:rPr lang="en-US" sz="2600" b="1" dirty="0" err="1"/>
              <a:t>guna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meningkatkan</a:t>
            </a:r>
            <a:r>
              <a:rPr lang="en-US" sz="2600" b="1" dirty="0"/>
              <a:t> </a:t>
            </a:r>
            <a:r>
              <a:rPr lang="en-US" sz="2600" b="1" dirty="0" err="1"/>
              <a:t>jaminan</a:t>
            </a:r>
            <a:r>
              <a:rPr lang="en-US" sz="2600" b="1" dirty="0"/>
              <a:t> </a:t>
            </a:r>
            <a:r>
              <a:rPr lang="en-US" sz="2600" b="1" dirty="0" err="1"/>
              <a:t>sosial</a:t>
            </a:r>
            <a:r>
              <a:rPr lang="en-US" sz="2600" dirty="0"/>
              <a:t>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b="1" dirty="0" err="1"/>
              <a:t>selama</a:t>
            </a:r>
            <a:r>
              <a:rPr lang="en-US" sz="2600" b="1" dirty="0"/>
              <a:t> </a:t>
            </a:r>
            <a:r>
              <a:rPr lang="en-US" sz="2600" b="1" dirty="0" err="1"/>
              <a:t>kurun</a:t>
            </a:r>
            <a:r>
              <a:rPr lang="en-US" sz="2600" b="1" dirty="0"/>
              <a:t> </a:t>
            </a:r>
            <a:r>
              <a:rPr lang="en-US" sz="2600" b="1" dirty="0" err="1"/>
              <a:t>waktu</a:t>
            </a:r>
            <a:r>
              <a:rPr lang="en-US" sz="2600" b="1" dirty="0"/>
              <a:t> </a:t>
            </a:r>
            <a:r>
              <a:rPr lang="en-US" sz="2600" b="1" dirty="0" err="1"/>
              <a:t>usia</a:t>
            </a:r>
            <a:r>
              <a:rPr lang="en-US" sz="2600" b="1" dirty="0"/>
              <a:t> </a:t>
            </a:r>
            <a:r>
              <a:rPr lang="en-US" sz="2600" b="1" dirty="0" err="1"/>
              <a:t>produktif</a:t>
            </a:r>
            <a:r>
              <a:rPr lang="en-US" sz="2600" b="1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b="1" dirty="0" err="1"/>
              <a:t>tidak</a:t>
            </a:r>
            <a:r>
              <a:rPr lang="en-US" sz="2600" b="1" dirty="0"/>
              <a:t> </a:t>
            </a:r>
            <a:r>
              <a:rPr lang="en-US" sz="2600" b="1" dirty="0" err="1"/>
              <a:t>produktif</a:t>
            </a:r>
            <a:endParaRPr lang="en-US" sz="2600" b="1" dirty="0"/>
          </a:p>
          <a:p>
            <a:pPr algn="just"/>
            <a:r>
              <a:rPr lang="en-US" sz="2600" b="1" dirty="0" err="1" smtClean="0"/>
              <a:t>Menciptakan</a:t>
            </a:r>
            <a:r>
              <a:rPr lang="en-US" sz="2600" b="1" dirty="0" smtClean="0"/>
              <a:t> </a:t>
            </a:r>
            <a:r>
              <a:rPr lang="en-US" sz="2600" b="1" dirty="0" err="1"/>
              <a:t>keseimbangan</a:t>
            </a:r>
            <a:r>
              <a:rPr lang="en-US" sz="2600" b="1" dirty="0"/>
              <a:t> </a:t>
            </a:r>
            <a:r>
              <a:rPr lang="en-US" sz="2600" b="1" dirty="0" err="1"/>
              <a:t>rasional</a:t>
            </a:r>
            <a:r>
              <a:rPr lang="en-US" sz="2600" b="1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</a:t>
            </a:r>
            <a:r>
              <a:rPr lang="en-US" sz="2600" dirty="0" err="1"/>
              <a:t>berbagai</a:t>
            </a:r>
            <a:r>
              <a:rPr lang="en-US" sz="2600" dirty="0"/>
              <a:t> </a:t>
            </a:r>
            <a:r>
              <a:rPr lang="en-US" sz="2600" b="1" dirty="0" err="1"/>
              <a:t>aspek</a:t>
            </a:r>
            <a:r>
              <a:rPr lang="en-US" sz="2600" b="1" dirty="0"/>
              <a:t> : </a:t>
            </a:r>
            <a:r>
              <a:rPr lang="en-US" sz="2600" b="1" dirty="0" err="1"/>
              <a:t>teknis</a:t>
            </a:r>
            <a:r>
              <a:rPr lang="en-US" sz="2600" b="1" dirty="0"/>
              <a:t>, </a:t>
            </a:r>
            <a:r>
              <a:rPr lang="en-US" sz="2600" b="1" dirty="0" err="1"/>
              <a:t>ekonomis</a:t>
            </a:r>
            <a:r>
              <a:rPr lang="en-US" sz="2600" b="1" dirty="0"/>
              <a:t>, </a:t>
            </a:r>
            <a:r>
              <a:rPr lang="en-US" sz="2600" b="1" dirty="0" err="1"/>
              <a:t>antropologis</a:t>
            </a:r>
            <a:r>
              <a:rPr lang="en-US" sz="2600" b="1" dirty="0"/>
              <a:t>,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budaya</a:t>
            </a:r>
            <a:r>
              <a:rPr lang="en-US" sz="2600" b="1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 err="1"/>
              <a:t>setiap</a:t>
            </a:r>
            <a:r>
              <a:rPr lang="en-US" sz="2600" b="1" dirty="0"/>
              <a:t>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yang </a:t>
            </a:r>
            <a:r>
              <a:rPr lang="en-US" sz="2600" dirty="0" err="1"/>
              <a:t>dilakukan</a:t>
            </a:r>
            <a:r>
              <a:rPr lang="en-US" sz="2600" dirty="0"/>
              <a:t>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b="1" dirty="0" err="1"/>
              <a:t>tercipta</a:t>
            </a:r>
            <a:r>
              <a:rPr lang="en-US" sz="2600" b="1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 err="1"/>
              <a:t>kualitas</a:t>
            </a:r>
            <a:r>
              <a:rPr lang="en-US" sz="2600" b="1" dirty="0"/>
              <a:t> </a:t>
            </a:r>
            <a:r>
              <a:rPr lang="en-US" sz="2600" b="1" dirty="0" err="1"/>
              <a:t>hidup</a:t>
            </a:r>
            <a:r>
              <a:rPr lang="en-US" sz="2600" b="1" dirty="0"/>
              <a:t> yang </a:t>
            </a:r>
            <a:r>
              <a:rPr lang="en-US" sz="2600" b="1" dirty="0" err="1"/>
              <a:t>tinggi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619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Ergonomi</a:t>
            </a:r>
            <a:r>
              <a:rPr lang="en-US" dirty="0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buFontTx/>
              <a:buAutoNum type="arabicPeriod"/>
            </a:pPr>
            <a:r>
              <a:rPr lang="en-US" sz="3200" b="1" dirty="0"/>
              <a:t>Work capacity </a:t>
            </a:r>
            <a:r>
              <a:rPr lang="en-US" sz="3200" dirty="0"/>
              <a:t>: personal capacity, </a:t>
            </a:r>
            <a:r>
              <a:rPr lang="en-US" sz="3200" dirty="0" err="1"/>
              <a:t>fisiological</a:t>
            </a:r>
            <a:r>
              <a:rPr lang="en-US" sz="3200" dirty="0"/>
              <a:t> capacity, </a:t>
            </a:r>
            <a:r>
              <a:rPr lang="en-US" sz="3200" dirty="0" err="1"/>
              <a:t>psicological</a:t>
            </a:r>
            <a:r>
              <a:rPr lang="en-US" sz="3200" dirty="0"/>
              <a:t> capacity, biomechanical capacity</a:t>
            </a:r>
          </a:p>
          <a:p>
            <a:pPr marL="609600" indent="-609600" algn="just">
              <a:buFontTx/>
              <a:buAutoNum type="arabicPeriod"/>
            </a:pPr>
            <a:r>
              <a:rPr lang="en-US" sz="3200" b="1" dirty="0"/>
              <a:t>Task demand </a:t>
            </a:r>
            <a:r>
              <a:rPr lang="en-US" sz="3200" dirty="0"/>
              <a:t>: material characteristics, task/work place characteristics, organizational characteristics, Environmental characteristics</a:t>
            </a:r>
          </a:p>
          <a:p>
            <a:pPr marL="609600" indent="-609600" algn="just">
              <a:buFontTx/>
              <a:buAutoNum type="arabicPeriod"/>
            </a:pPr>
            <a:r>
              <a:rPr lang="en-US" sz="3200" b="1" dirty="0"/>
              <a:t>Performance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ditentukan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b="1" dirty="0" err="1"/>
              <a:t>kapasitas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/</a:t>
            </a:r>
            <a:r>
              <a:rPr lang="en-US" sz="3200" b="1" dirty="0" err="1"/>
              <a:t>kemampuan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tuntutan</a:t>
            </a:r>
            <a:r>
              <a:rPr lang="en-US" sz="3200" b="1" dirty="0"/>
              <a:t> </a:t>
            </a:r>
            <a:r>
              <a:rPr lang="en-US" sz="3200" b="1" dirty="0" err="1"/>
              <a:t>tugas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5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Ergonomi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 </a:t>
            </a:r>
            <a:r>
              <a:rPr lang="en-US" sz="3600" b="1" dirty="0" err="1"/>
              <a:t>Jika</a:t>
            </a:r>
            <a:r>
              <a:rPr lang="en-US" sz="3600" b="1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&gt;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dirty="0"/>
              <a:t> =&gt; </a:t>
            </a:r>
            <a:r>
              <a:rPr lang="en-US" sz="3600" b="1" dirty="0"/>
              <a:t>over stress, discomfort, </a:t>
            </a:r>
            <a:r>
              <a:rPr lang="en-US" sz="3600" b="1" dirty="0" err="1"/>
              <a:t>lelah</a:t>
            </a:r>
            <a:r>
              <a:rPr lang="en-US" sz="3600" b="1" dirty="0"/>
              <a:t>, </a:t>
            </a:r>
            <a:r>
              <a:rPr lang="en-US" sz="3600" b="1" dirty="0" err="1"/>
              <a:t>cidera,celaka</a:t>
            </a:r>
            <a:r>
              <a:rPr lang="en-US" sz="3600" b="1" dirty="0"/>
              <a:t>, </a:t>
            </a:r>
            <a:r>
              <a:rPr lang="en-US" sz="3600" b="1" dirty="0" err="1"/>
              <a:t>sakit</a:t>
            </a:r>
            <a:r>
              <a:rPr lang="en-US" sz="3600" b="1" dirty="0"/>
              <a:t>, </a:t>
            </a:r>
            <a:r>
              <a:rPr lang="en-US" sz="3600" b="1" dirty="0" err="1"/>
              <a:t>produktivitas</a:t>
            </a:r>
            <a:endParaRPr lang="en-US" sz="3600" b="1" dirty="0"/>
          </a:p>
          <a:p>
            <a:pPr algn="just"/>
            <a:r>
              <a:rPr lang="en-US" sz="3600" dirty="0"/>
              <a:t> </a:t>
            </a:r>
            <a:r>
              <a:rPr lang="en-US" sz="3600" b="1" dirty="0" err="1"/>
              <a:t>Jika</a:t>
            </a:r>
            <a:r>
              <a:rPr lang="en-US" sz="3600" b="1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/>
              <a:t>=&gt; </a:t>
            </a:r>
            <a:r>
              <a:rPr lang="en-US" sz="3600" b="1" dirty="0"/>
              <a:t>under stress, </a:t>
            </a:r>
            <a:r>
              <a:rPr lang="en-US" sz="3600" b="1" dirty="0" err="1"/>
              <a:t>bosan</a:t>
            </a:r>
            <a:r>
              <a:rPr lang="en-US" sz="3600" b="1" dirty="0"/>
              <a:t>, </a:t>
            </a:r>
            <a:r>
              <a:rPr lang="en-US" sz="3600" b="1" dirty="0" err="1"/>
              <a:t>lesu</a:t>
            </a:r>
            <a:r>
              <a:rPr lang="en-US" sz="3600" b="1" dirty="0"/>
              <a:t>,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produktif</a:t>
            </a:r>
            <a:endParaRPr lang="en-US" sz="3600" b="1" dirty="0"/>
          </a:p>
          <a:p>
            <a:pPr algn="just"/>
            <a:r>
              <a:rPr lang="en-US" sz="3600" dirty="0"/>
              <a:t> </a:t>
            </a:r>
            <a:r>
              <a:rPr lang="en-US" sz="3600" b="1" dirty="0" err="1"/>
              <a:t>Harapannya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b="1" dirty="0" err="1"/>
              <a:t>tuntutan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</a:t>
            </a:r>
            <a:r>
              <a:rPr lang="en-US" sz="3600" dirty="0"/>
              <a:t>=&gt; </a:t>
            </a:r>
            <a:r>
              <a:rPr lang="en-US" sz="3600" b="1" dirty="0" err="1"/>
              <a:t>performa</a:t>
            </a:r>
            <a:r>
              <a:rPr lang="en-US" sz="3600" b="1" dirty="0"/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9539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Kemampuan</a:t>
            </a:r>
            <a:r>
              <a:rPr lang="en-US" sz="3600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Kebolehan</a:t>
            </a:r>
            <a:endParaRPr lang="en-US" sz="36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Keterbatasan</a:t>
            </a:r>
            <a:endParaRPr lang="en-US" sz="3600" dirty="0"/>
          </a:p>
          <a:p>
            <a:pPr algn="just"/>
            <a:r>
              <a:rPr lang="en-US" sz="3600" dirty="0" err="1"/>
              <a:t>Ketiga</a:t>
            </a:r>
            <a:r>
              <a:rPr lang="en-US" sz="3600" dirty="0"/>
              <a:t> </a:t>
            </a:r>
            <a:r>
              <a:rPr lang="en-US" sz="3600" dirty="0" err="1"/>
              <a:t>komponan</a:t>
            </a:r>
            <a:r>
              <a:rPr lang="en-US" sz="3600" dirty="0"/>
              <a:t> </a:t>
            </a:r>
            <a:r>
              <a:rPr lang="en-US" sz="3600" dirty="0" err="1"/>
              <a:t>diatas</a:t>
            </a:r>
            <a:r>
              <a:rPr lang="en-US" sz="3600" dirty="0"/>
              <a:t> </a:t>
            </a:r>
            <a:r>
              <a:rPr lang="en-US" sz="3600" dirty="0" err="1"/>
              <a:t>dipengaruhi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b="1" dirty="0" err="1" smtClean="0"/>
              <a:t>bentuk</a:t>
            </a:r>
            <a:r>
              <a:rPr lang="en-US" sz="3600" b="1" dirty="0" smtClean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b="1" dirty="0"/>
              <a:t> </a:t>
            </a:r>
            <a:r>
              <a:rPr lang="en-US" sz="3600" b="1" dirty="0" err="1"/>
              <a:t>tubuh</a:t>
            </a:r>
            <a:r>
              <a:rPr lang="en-US" sz="3600" b="1" dirty="0"/>
              <a:t>, </a:t>
            </a:r>
            <a:r>
              <a:rPr lang="en-US" sz="3600" b="1" dirty="0" err="1"/>
              <a:t>umur</a:t>
            </a:r>
            <a:r>
              <a:rPr lang="en-US" sz="3600" b="1" dirty="0"/>
              <a:t>, sex, </a:t>
            </a:r>
            <a:r>
              <a:rPr lang="en-US" sz="3600" b="1" dirty="0" err="1"/>
              <a:t>ras</a:t>
            </a:r>
            <a:r>
              <a:rPr lang="en-US" sz="3600" b="1" dirty="0"/>
              <a:t>, status </a:t>
            </a:r>
            <a:r>
              <a:rPr lang="en-US" sz="3600" b="1" dirty="0" err="1"/>
              <a:t>kesehatan</a:t>
            </a:r>
            <a:r>
              <a:rPr lang="en-US" sz="3600" b="1" dirty="0"/>
              <a:t>, </a:t>
            </a:r>
            <a:r>
              <a:rPr lang="en-US" sz="3600" b="1" dirty="0" err="1"/>
              <a:t>nutrisi</a:t>
            </a:r>
            <a:r>
              <a:rPr lang="en-US" sz="3600" b="1" dirty="0"/>
              <a:t>, </a:t>
            </a:r>
            <a:r>
              <a:rPr lang="en-US" sz="3600" b="1" dirty="0" err="1"/>
              <a:t>kesegaran</a:t>
            </a:r>
            <a:r>
              <a:rPr lang="en-US" sz="3600" b="1" dirty="0"/>
              <a:t> </a:t>
            </a:r>
            <a:r>
              <a:rPr lang="en-US" sz="3600" b="1" dirty="0" err="1"/>
              <a:t>jasmani</a:t>
            </a:r>
            <a:r>
              <a:rPr lang="en-US" sz="3600" b="1" dirty="0"/>
              <a:t>, </a:t>
            </a:r>
            <a:r>
              <a:rPr lang="en-US" sz="3600" b="1" dirty="0" err="1"/>
              <a:t>pendidikan</a:t>
            </a:r>
            <a:r>
              <a:rPr lang="en-US" sz="3600" b="1" dirty="0"/>
              <a:t>, </a:t>
            </a:r>
            <a:r>
              <a:rPr lang="en-US" sz="3600" b="1" dirty="0" err="1"/>
              <a:t>ketrampilan</a:t>
            </a:r>
            <a:r>
              <a:rPr lang="en-US" sz="36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86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Pendekatan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err="1"/>
              <a:t>Jenis</a:t>
            </a:r>
            <a:r>
              <a:rPr lang="en-US" sz="4000" dirty="0"/>
              <a:t> program </a:t>
            </a:r>
            <a:r>
              <a:rPr lang="en-US" sz="4000" dirty="0" err="1"/>
              <a:t>aplikasi</a:t>
            </a:r>
            <a:r>
              <a:rPr lang="en-US" sz="4000" dirty="0"/>
              <a:t>:</a:t>
            </a:r>
          </a:p>
          <a:p>
            <a:r>
              <a:rPr lang="en-US" sz="4000" dirty="0"/>
              <a:t>Special purpose </a:t>
            </a:r>
            <a:r>
              <a:rPr lang="en-US" sz="4000" dirty="0" smtClean="0"/>
              <a:t>software</a:t>
            </a:r>
            <a:r>
              <a:rPr lang="id-ID" sz="4000" dirty="0" smtClean="0"/>
              <a:t> /</a:t>
            </a:r>
            <a:r>
              <a:rPr lang="en-US" altLang="ja-JP" sz="4000" dirty="0"/>
              <a:t>Software </a:t>
            </a:r>
            <a:r>
              <a:rPr lang="en-US" altLang="ja-JP" sz="4000" dirty="0" err="1">
                <a:solidFill>
                  <a:srgbClr val="CC0000"/>
                </a:solidFill>
              </a:rPr>
              <a:t>Pesanan</a:t>
            </a:r>
            <a:endParaRPr lang="en-US" altLang="ja-JP" sz="4000" dirty="0">
              <a:solidFill>
                <a:srgbClr val="CC0000"/>
              </a:solidFill>
            </a:endParaRPr>
          </a:p>
          <a:p>
            <a:r>
              <a:rPr lang="en-US" sz="4000" dirty="0" smtClean="0"/>
              <a:t>General </a:t>
            </a:r>
            <a:r>
              <a:rPr lang="en-US" sz="4000" dirty="0"/>
              <a:t>purpose </a:t>
            </a:r>
            <a:r>
              <a:rPr lang="en-US" sz="4000" dirty="0" smtClean="0"/>
              <a:t>software</a:t>
            </a:r>
            <a:r>
              <a:rPr lang="id-ID" sz="4000" dirty="0" smtClean="0"/>
              <a:t>/</a:t>
            </a:r>
            <a:r>
              <a:rPr lang="en-US" altLang="ja-JP" sz="4000" dirty="0"/>
              <a:t>Software</a:t>
            </a:r>
            <a:r>
              <a:rPr lang="en-US" altLang="ja-JP" sz="4000" dirty="0">
                <a:solidFill>
                  <a:srgbClr val="CC0000"/>
                </a:solidFill>
              </a:rPr>
              <a:t> </a:t>
            </a:r>
            <a:r>
              <a:rPr lang="en-US" altLang="ja-JP" sz="4000" dirty="0" err="1">
                <a:solidFill>
                  <a:srgbClr val="CC0000"/>
                </a:solidFill>
              </a:rPr>
              <a:t>Generik</a:t>
            </a:r>
            <a:endParaRPr lang="en-US" altLang="ja-JP" sz="4000" dirty="0">
              <a:solidFill>
                <a:srgbClr val="CC0000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4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Bentuk</a:t>
            </a:r>
            <a:r>
              <a:rPr lang="en-US" sz="4800" dirty="0" smtClean="0"/>
              <a:t> </a:t>
            </a:r>
            <a:r>
              <a:rPr lang="id-ID" sz="4800" dirty="0" smtClean="0"/>
              <a:t>d</a:t>
            </a:r>
            <a:r>
              <a:rPr lang="en-US" sz="4800" dirty="0" smtClean="0"/>
              <a:t>an </a:t>
            </a:r>
            <a:r>
              <a:rPr lang="en-US" sz="4800" dirty="0" err="1" smtClean="0"/>
              <a:t>Besar</a:t>
            </a:r>
            <a:r>
              <a:rPr lang="en-US" sz="4800" dirty="0" smtClean="0"/>
              <a:t> </a:t>
            </a:r>
            <a:r>
              <a:rPr lang="en-US" sz="4800" dirty="0" err="1" smtClean="0"/>
              <a:t>Tubuh</a:t>
            </a:r>
            <a:endParaRPr lang="en-US" sz="48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/>
              <a:t>Semakin</a:t>
            </a:r>
            <a:r>
              <a:rPr lang="en-US" sz="3600" b="1" dirty="0"/>
              <a:t> </a:t>
            </a:r>
            <a:r>
              <a:rPr lang="en-US" sz="3600" b="1" dirty="0" err="1"/>
              <a:t>besar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panjang</a:t>
            </a:r>
            <a:r>
              <a:rPr lang="en-US" sz="3600" b="1" dirty="0"/>
              <a:t> </a:t>
            </a:r>
            <a:r>
              <a:rPr lang="en-US" sz="3600" b="1" dirty="0" err="1"/>
              <a:t>ukuran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b="1" dirty="0" err="1"/>
              <a:t>semakin</a:t>
            </a:r>
            <a:r>
              <a:rPr lang="en-US" sz="3600" b="1" dirty="0"/>
              <a:t> </a:t>
            </a:r>
            <a:r>
              <a:rPr lang="en-US" sz="3600" b="1" dirty="0" err="1"/>
              <a:t>banyak</a:t>
            </a:r>
            <a:r>
              <a:rPr lang="en-US" sz="3600" b="1" dirty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/>
              <a:t>panjang</a:t>
            </a:r>
            <a:r>
              <a:rPr lang="en-US" sz="3600" b="1" dirty="0"/>
              <a:t> </a:t>
            </a:r>
            <a:r>
              <a:rPr lang="en-US" sz="3600" b="1" dirty="0" err="1"/>
              <a:t>jumlah</a:t>
            </a:r>
            <a:r>
              <a:rPr lang="en-US" sz="3600" b="1" dirty="0"/>
              <a:t> </a:t>
            </a:r>
            <a:r>
              <a:rPr lang="en-US" sz="3600" b="1" dirty="0" err="1"/>
              <a:t>serat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menyusunnya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b="1" dirty="0" err="1">
                <a:sym typeface="Wingdings" panose="05000000000000000000" pitchFamily="2" charset="2"/>
              </a:rPr>
              <a:t>kemampuan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kerja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semakin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besar</a:t>
            </a:r>
            <a:endParaRPr lang="en-US" sz="3600" b="1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>
                <a:sym typeface="Wingdings" panose="05000000000000000000" pitchFamily="2" charset="2"/>
              </a:rPr>
              <a:t>1 cm </a:t>
            </a:r>
            <a:r>
              <a:rPr lang="en-US" sz="3600" b="1" dirty="0" err="1">
                <a:sym typeface="Wingdings" panose="05000000000000000000" pitchFamily="2" charset="2"/>
              </a:rPr>
              <a:t>otot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menghasilkan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tenaga</a:t>
            </a:r>
            <a:r>
              <a:rPr lang="en-US" sz="3600" b="1" dirty="0">
                <a:sym typeface="Wingdings" panose="05000000000000000000" pitchFamily="2" charset="2"/>
              </a:rPr>
              <a:t> 4 kg </a:t>
            </a:r>
            <a:r>
              <a:rPr lang="en-US" sz="3600" dirty="0" err="1">
                <a:sym typeface="Wingdings" panose="05000000000000000000" pitchFamily="2" charset="2"/>
              </a:rPr>
              <a:t>gaya</a:t>
            </a:r>
            <a:endParaRPr lang="en-US" sz="360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>
                <a:sym typeface="Wingdings" panose="05000000000000000000" pitchFamily="2" charset="2"/>
              </a:rPr>
              <a:t>Besar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dan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panjang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otot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dipebgaruhi</a:t>
            </a:r>
            <a:r>
              <a:rPr lang="en-US" sz="3600" dirty="0">
                <a:sym typeface="Wingdings" panose="05000000000000000000" pitchFamily="2" charset="2"/>
              </a:rPr>
              <a:t> : </a:t>
            </a:r>
            <a:r>
              <a:rPr lang="en-US" sz="3600" b="1" dirty="0" err="1">
                <a:sym typeface="Wingdings" panose="05000000000000000000" pitchFamily="2" charset="2"/>
              </a:rPr>
              <a:t>faktor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ym typeface="Wingdings" panose="05000000000000000000" pitchFamily="2" charset="2"/>
              </a:rPr>
              <a:t>keturunan</a:t>
            </a:r>
            <a:r>
              <a:rPr lang="en-US" sz="3600" b="1" dirty="0">
                <a:sym typeface="Wingdings" panose="05000000000000000000" pitchFamily="2" charset="2"/>
              </a:rPr>
              <a:t>, </a:t>
            </a:r>
            <a:r>
              <a:rPr lang="en-US" sz="3600" b="1" dirty="0" err="1">
                <a:sym typeface="Wingdings" panose="05000000000000000000" pitchFamily="2" charset="2"/>
              </a:rPr>
              <a:t>gizi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selama</a:t>
            </a:r>
            <a:r>
              <a:rPr lang="id-ID" sz="3600" b="1" dirty="0" smtClean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pertumbuhan</a:t>
            </a:r>
            <a:r>
              <a:rPr lang="en-US" sz="3600" b="1" dirty="0">
                <a:sym typeface="Wingdings" panose="05000000000000000000" pitchFamily="2" charset="2"/>
              </a:rPr>
              <a:t>, </a:t>
            </a:r>
            <a:r>
              <a:rPr lang="en-US" sz="3600" b="1" dirty="0" err="1">
                <a:sym typeface="Wingdings" panose="05000000000000000000" pitchFamily="2" charset="2"/>
              </a:rPr>
              <a:t>latihan</a:t>
            </a:r>
            <a:endParaRPr lang="en-US" sz="3600" b="1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99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Dan Sex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 err="1"/>
              <a:t>Kapasitas</a:t>
            </a:r>
            <a:r>
              <a:rPr lang="en-US" sz="2800" b="1" dirty="0"/>
              <a:t> </a:t>
            </a:r>
            <a:r>
              <a:rPr lang="en-US" sz="2800" b="1" dirty="0" err="1"/>
              <a:t>kerja</a:t>
            </a:r>
            <a:r>
              <a:rPr lang="en-US" sz="2800" b="1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b="1" dirty="0" err="1"/>
              <a:t>puncaknya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/>
              <a:t>usia</a:t>
            </a:r>
            <a:r>
              <a:rPr lang="en-US" sz="2800" b="1" dirty="0"/>
              <a:t> 25-30 </a:t>
            </a:r>
            <a:r>
              <a:rPr lang="en-US" sz="2800" b="1" dirty="0" err="1"/>
              <a:t>th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menurun</a:t>
            </a:r>
            <a:r>
              <a:rPr lang="en-US" sz="2800" b="1" dirty="0"/>
              <a:t> di </a:t>
            </a:r>
            <a:r>
              <a:rPr lang="en-US" sz="2800" b="1" dirty="0" err="1"/>
              <a:t>usia</a:t>
            </a:r>
            <a:r>
              <a:rPr lang="en-US" sz="2800" b="1" dirty="0"/>
              <a:t> &gt;30</a:t>
            </a:r>
            <a:r>
              <a:rPr lang="en-US" sz="2800" b="1" baseline="30000" dirty="0"/>
              <a:t>th</a:t>
            </a:r>
            <a:r>
              <a:rPr lang="en-US" sz="2800" dirty="0"/>
              <a:t>.  </a:t>
            </a:r>
            <a:endParaRPr lang="id-ID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Penurunan</a:t>
            </a:r>
            <a:r>
              <a:rPr lang="en-US" sz="2400" b="1" dirty="0" smtClean="0"/>
              <a:t> </a:t>
            </a:r>
            <a:r>
              <a:rPr lang="en-US" sz="2400" b="1" dirty="0" err="1"/>
              <a:t>physik</a:t>
            </a:r>
            <a:r>
              <a:rPr lang="en-US" sz="2400" b="1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60 </a:t>
            </a:r>
            <a:r>
              <a:rPr lang="en-US" sz="2400" b="1" dirty="0" err="1"/>
              <a:t>tahun</a:t>
            </a:r>
            <a:r>
              <a:rPr lang="en-US" sz="2400" b="1" dirty="0"/>
              <a:t> </a:t>
            </a:r>
            <a:r>
              <a:rPr lang="en-US" sz="2400" dirty="0" smtClean="0"/>
              <a:t>:</a:t>
            </a:r>
            <a:r>
              <a:rPr lang="id-ID" sz="2400" dirty="0" smtClean="0"/>
              <a:t> </a:t>
            </a:r>
            <a:r>
              <a:rPr lang="id-ID" sz="2400" b="1" dirty="0" smtClean="0"/>
              <a:t>P</a:t>
            </a:r>
            <a:r>
              <a:rPr lang="en-US" sz="2400" b="1" dirty="0" err="1" smtClean="0"/>
              <a:t>enurunan</a:t>
            </a:r>
            <a:r>
              <a:rPr lang="en-US" sz="2400" b="1" dirty="0" smtClean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otot</a:t>
            </a:r>
            <a:r>
              <a:rPr lang="en-US" sz="2400" b="1" dirty="0"/>
              <a:t>  25%, </a:t>
            </a:r>
            <a:r>
              <a:rPr lang="en-US" sz="2400" b="1" dirty="0" err="1"/>
              <a:t>kemampuan</a:t>
            </a:r>
            <a:r>
              <a:rPr lang="en-US" sz="2400" b="1" dirty="0"/>
              <a:t> </a:t>
            </a:r>
            <a:r>
              <a:rPr lang="en-US" sz="2400" b="1" dirty="0" err="1"/>
              <a:t>syaraf</a:t>
            </a:r>
            <a:r>
              <a:rPr lang="en-US" sz="2400" b="1" dirty="0"/>
              <a:t> 60 %</a:t>
            </a:r>
            <a:r>
              <a:rPr lang="en-US" sz="2400" dirty="0"/>
              <a:t>, 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dirty="0" err="1"/>
              <a:t>penurunan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pancaindera</a:t>
            </a:r>
            <a:r>
              <a:rPr lang="en-US" sz="2400" dirty="0"/>
              <a:t>, </a:t>
            </a:r>
            <a:r>
              <a:rPr lang="en-US" sz="2400" b="1" dirty="0" err="1"/>
              <a:t>jantung</a:t>
            </a:r>
            <a:r>
              <a:rPr lang="en-US" sz="2400" b="1" dirty="0"/>
              <a:t>, </a:t>
            </a:r>
            <a:r>
              <a:rPr lang="en-US" sz="2400" b="1" dirty="0" err="1"/>
              <a:t>paru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organ lain</a:t>
            </a:r>
            <a:r>
              <a:rPr lang="en-US" sz="2400" dirty="0"/>
              <a:t>. </a:t>
            </a:r>
            <a:endParaRPr lang="id-ID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Kemampuan</a:t>
            </a:r>
            <a:r>
              <a:rPr lang="en-US" sz="2400" b="1" dirty="0" smtClean="0"/>
              <a:t> </a:t>
            </a:r>
            <a:r>
              <a:rPr lang="en-US" sz="2400" b="1" dirty="0" err="1"/>
              <a:t>kerja</a:t>
            </a:r>
            <a:r>
              <a:rPr lang="en-US" sz="2400" b="1" dirty="0"/>
              <a:t> </a:t>
            </a:r>
            <a:r>
              <a:rPr lang="en-US" sz="2400" b="1" dirty="0" err="1"/>
              <a:t>physik</a:t>
            </a:r>
            <a:r>
              <a:rPr lang="en-US" sz="2400" b="1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id-ID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60 </a:t>
            </a:r>
            <a:r>
              <a:rPr lang="en-US" sz="2400" b="1" dirty="0" err="1">
                <a:solidFill>
                  <a:srgbClr val="FF0000"/>
                </a:solidFill>
              </a:rPr>
              <a:t>th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b="1" dirty="0"/>
              <a:t>50%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 err="1"/>
              <a:t>usia</a:t>
            </a:r>
            <a:r>
              <a:rPr lang="en-US" sz="2400" b="1" dirty="0"/>
              <a:t> </a:t>
            </a:r>
            <a:r>
              <a:rPr lang="en-US" sz="2400" b="1" dirty="0" err="1"/>
              <a:t>muda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b="1" dirty="0" err="1"/>
              <a:t>Kapasitas</a:t>
            </a:r>
            <a:r>
              <a:rPr lang="en-US" sz="2800" b="1" dirty="0"/>
              <a:t> </a:t>
            </a:r>
            <a:r>
              <a:rPr lang="en-US" sz="2800" b="1" dirty="0" err="1"/>
              <a:t>kerja</a:t>
            </a:r>
            <a:r>
              <a:rPr lang="en-US" sz="2800" b="1" dirty="0"/>
              <a:t> </a:t>
            </a:r>
            <a:r>
              <a:rPr lang="en-US" sz="2800" b="1" dirty="0" err="1"/>
              <a:t>laki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wanita</a:t>
            </a:r>
            <a:r>
              <a:rPr lang="en-US" sz="2800" dirty="0"/>
              <a:t> </a:t>
            </a:r>
            <a:r>
              <a:rPr lang="en-US" sz="2800" b="1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b="1" dirty="0" err="1"/>
              <a:t>perbedaan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hormonal</a:t>
            </a:r>
            <a:r>
              <a:rPr lang="en-US" sz="2800" dirty="0"/>
              <a:t>, </a:t>
            </a:r>
            <a:r>
              <a:rPr lang="en-US" sz="2800" b="1" dirty="0" err="1"/>
              <a:t>kultur</a:t>
            </a:r>
            <a:r>
              <a:rPr lang="en-US" sz="2800" b="1" dirty="0" smtClean="0"/>
              <a:t>,</a:t>
            </a:r>
            <a:r>
              <a:rPr lang="id-ID" sz="2800" b="1" dirty="0" smtClean="0"/>
              <a:t> </a:t>
            </a:r>
            <a:r>
              <a:rPr lang="en-US" sz="2800" b="1" dirty="0" err="1" smtClean="0"/>
              <a:t>pendidikan</a:t>
            </a:r>
            <a:r>
              <a:rPr lang="en-US" sz="2800" b="1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kebiasaan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31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Faktor</a:t>
            </a:r>
            <a:r>
              <a:rPr lang="en-US" sz="4800" dirty="0" smtClean="0"/>
              <a:t> </a:t>
            </a:r>
            <a:r>
              <a:rPr lang="en-US" sz="4800" dirty="0" err="1" smtClean="0"/>
              <a:t>Ras</a:t>
            </a:r>
            <a:endParaRPr lang="en-US" sz="4800" dirty="0"/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/>
              <a:t>Tiap</a:t>
            </a:r>
            <a:r>
              <a:rPr lang="en-US" sz="4000" dirty="0"/>
              <a:t> </a:t>
            </a:r>
            <a:r>
              <a:rPr lang="en-US" sz="4000" b="1" dirty="0" err="1"/>
              <a:t>suku</a:t>
            </a:r>
            <a:r>
              <a:rPr lang="en-US" sz="4000" dirty="0"/>
              <a:t> </a:t>
            </a:r>
            <a:r>
              <a:rPr lang="en-US" sz="4000" b="1" dirty="0" err="1"/>
              <a:t>bangsa</a:t>
            </a:r>
            <a:r>
              <a:rPr lang="en-US" sz="4000" dirty="0"/>
              <a:t> </a:t>
            </a:r>
            <a:r>
              <a:rPr lang="en-US" sz="4000" dirty="0" err="1"/>
              <a:t>mempunyai</a:t>
            </a:r>
            <a:r>
              <a:rPr lang="en-US" sz="4000" dirty="0"/>
              <a:t> </a:t>
            </a:r>
            <a:r>
              <a:rPr lang="en-US" sz="4000" b="1" dirty="0" err="1"/>
              <a:t>reputasi</a:t>
            </a:r>
            <a:r>
              <a:rPr lang="en-US" sz="4000" dirty="0"/>
              <a:t> </a:t>
            </a:r>
            <a:r>
              <a:rPr lang="en-US" sz="4000" dirty="0" err="1"/>
              <a:t>tersendiri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b="1" dirty="0" err="1"/>
              <a:t>jenis</a:t>
            </a:r>
            <a:r>
              <a:rPr lang="en-US" sz="4000" b="1" dirty="0"/>
              <a:t> </a:t>
            </a:r>
            <a:r>
              <a:rPr lang="en-US" sz="4000" b="1" dirty="0" err="1"/>
              <a:t>pekerjaan</a:t>
            </a:r>
            <a:r>
              <a:rPr lang="en-US" sz="4000" dirty="0"/>
              <a:t> </a:t>
            </a:r>
            <a:r>
              <a:rPr lang="en-US" sz="4000" dirty="0" err="1"/>
              <a:t>yg</a:t>
            </a:r>
            <a:r>
              <a:rPr lang="en-US" sz="4000" dirty="0"/>
              <a:t> </a:t>
            </a:r>
            <a:r>
              <a:rPr lang="en-US" sz="4000" b="1" dirty="0" err="1"/>
              <a:t>cocok</a:t>
            </a:r>
            <a:r>
              <a:rPr lang="en-US" sz="4000" dirty="0"/>
              <a:t> </a:t>
            </a:r>
            <a:r>
              <a:rPr lang="en-US" sz="4000" dirty="0" err="1"/>
              <a:t>dikarenakan</a:t>
            </a:r>
            <a:r>
              <a:rPr lang="en-US" sz="4000" dirty="0"/>
              <a:t> </a:t>
            </a:r>
            <a:r>
              <a:rPr lang="en-US" sz="4000" b="1" dirty="0" err="1"/>
              <a:t>perubahan</a:t>
            </a:r>
            <a:r>
              <a:rPr lang="en-US" sz="4000" dirty="0"/>
              <a:t> </a:t>
            </a:r>
            <a:r>
              <a:rPr lang="en-US" sz="4000" dirty="0" err="1"/>
              <a:t>yg</a:t>
            </a:r>
            <a:r>
              <a:rPr lang="en-US" sz="4000" dirty="0"/>
              <a:t> </a:t>
            </a:r>
            <a:r>
              <a:rPr lang="en-US" sz="4000" dirty="0" err="1"/>
              <a:t>terjadi</a:t>
            </a:r>
            <a:r>
              <a:rPr lang="en-US" sz="4000" dirty="0"/>
              <a:t> </a:t>
            </a:r>
            <a:r>
              <a:rPr lang="en-US" sz="4000" b="1" dirty="0" err="1"/>
              <a:t>secara</a:t>
            </a:r>
            <a:r>
              <a:rPr lang="en-US" sz="4000" b="1" dirty="0"/>
              <a:t> </a:t>
            </a:r>
            <a:r>
              <a:rPr lang="en-US" sz="4000" b="1" dirty="0" err="1"/>
              <a:t>evolusioner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b="1" dirty="0" err="1"/>
              <a:t>akhirnya</a:t>
            </a:r>
            <a:r>
              <a:rPr lang="en-US" sz="4000" b="1" dirty="0"/>
              <a:t> </a:t>
            </a:r>
            <a:r>
              <a:rPr lang="en-US" sz="4000" b="1" dirty="0" err="1"/>
              <a:t>bersifat</a:t>
            </a:r>
            <a:r>
              <a:rPr lang="en-US" sz="4000" b="1" dirty="0"/>
              <a:t> </a:t>
            </a:r>
            <a:r>
              <a:rPr lang="en-US" sz="4000" b="1" dirty="0" err="1"/>
              <a:t>heriditair</a:t>
            </a:r>
            <a:r>
              <a:rPr lang="en-U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1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kesegaran</a:t>
            </a:r>
            <a:r>
              <a:rPr lang="en-US" dirty="0"/>
              <a:t> </a:t>
            </a:r>
            <a:r>
              <a:rPr lang="en-US" dirty="0" err="1"/>
              <a:t>jasmani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nutrisi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/>
              <a:t>Merupakan</a:t>
            </a:r>
            <a:r>
              <a:rPr lang="en-US" sz="3600" b="1" dirty="0"/>
              <a:t> </a:t>
            </a:r>
            <a:r>
              <a:rPr lang="en-US" sz="3600" b="1" dirty="0" err="1"/>
              <a:t>kesatuan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b="1" dirty="0" err="1"/>
              <a:t>saling</a:t>
            </a:r>
            <a:r>
              <a:rPr lang="en-US" sz="3600" b="1" dirty="0"/>
              <a:t> </a:t>
            </a:r>
            <a:r>
              <a:rPr lang="en-US" sz="3600" b="1" dirty="0" err="1"/>
              <a:t>menunjang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saling</a:t>
            </a:r>
            <a:r>
              <a:rPr lang="en-US" sz="3600" b="1" dirty="0"/>
              <a:t> </a:t>
            </a:r>
            <a:r>
              <a:rPr lang="en-US" sz="3600" b="1" dirty="0" err="1"/>
              <a:t>terkait</a:t>
            </a:r>
            <a:r>
              <a:rPr lang="en-US" sz="3600" b="1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 </a:t>
            </a:r>
            <a:r>
              <a:rPr lang="en-US" sz="3600" b="1" dirty="0" err="1"/>
              <a:t>seseorang</a:t>
            </a:r>
            <a:endParaRPr lang="en-US" sz="3600" b="1" dirty="0"/>
          </a:p>
          <a:p>
            <a:pPr algn="just"/>
            <a:r>
              <a:rPr lang="en-US" sz="3600" b="1" dirty="0" err="1"/>
              <a:t>Kesegaran</a:t>
            </a:r>
            <a:r>
              <a:rPr lang="en-US" sz="3600" b="1" dirty="0"/>
              <a:t> </a:t>
            </a:r>
            <a:r>
              <a:rPr lang="en-US" sz="3600" b="1" dirty="0" err="1"/>
              <a:t>jasmani</a:t>
            </a:r>
            <a:r>
              <a:rPr lang="en-US" sz="3600" b="1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b="1" dirty="0" err="1"/>
              <a:t>dipelihara</a:t>
            </a:r>
            <a:r>
              <a:rPr lang="en-US" sz="3600" dirty="0"/>
              <a:t> </a:t>
            </a:r>
            <a:r>
              <a:rPr lang="en-US" sz="3600" dirty="0" err="1"/>
              <a:t>dgn</a:t>
            </a:r>
            <a:r>
              <a:rPr lang="en-US" sz="3600" dirty="0"/>
              <a:t> </a:t>
            </a:r>
            <a:r>
              <a:rPr lang="en-US" sz="3600" b="1" dirty="0" err="1"/>
              <a:t>meningkatkan</a:t>
            </a:r>
            <a:r>
              <a:rPr lang="en-US" sz="3600" b="1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kecepatan</a:t>
            </a:r>
            <a:r>
              <a:rPr lang="en-US" sz="3600" b="1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b="1" dirty="0" err="1"/>
              <a:t>latihan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olah</a:t>
            </a:r>
            <a:r>
              <a:rPr lang="en-US" sz="3600" b="1" dirty="0"/>
              <a:t> raga </a:t>
            </a:r>
            <a:r>
              <a:rPr lang="en-US" sz="3600" b="1" dirty="0" err="1"/>
              <a:t>secara</a:t>
            </a:r>
            <a:r>
              <a:rPr lang="en-US" sz="3600" b="1" dirty="0"/>
              <a:t> </a:t>
            </a:r>
            <a:r>
              <a:rPr lang="en-US" sz="3600" b="1" dirty="0" err="1"/>
              <a:t>teratur</a:t>
            </a:r>
            <a:r>
              <a:rPr lang="en-US" sz="3600" b="1" dirty="0"/>
              <a:t> </a:t>
            </a:r>
            <a:r>
              <a:rPr lang="en-US" sz="3600" dirty="0" err="1"/>
              <a:t>menyebabkan</a:t>
            </a:r>
            <a:r>
              <a:rPr lang="en-US" sz="3600" dirty="0"/>
              <a:t> </a:t>
            </a:r>
            <a:r>
              <a:rPr lang="en-US" sz="3600" b="1" dirty="0" err="1"/>
              <a:t>performa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ketahanan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baik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65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Ketrampilan</a:t>
            </a:r>
            <a:endParaRPr lang="en-US" sz="54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 err="1"/>
              <a:t>Tujuan</a:t>
            </a:r>
            <a:r>
              <a:rPr lang="en-US" sz="3600" dirty="0"/>
              <a:t> :  </a:t>
            </a:r>
            <a:r>
              <a:rPr lang="en-US" sz="3600" dirty="0" err="1"/>
              <a:t>kerja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efisien</a:t>
            </a:r>
            <a:endParaRPr lang="en-US" sz="3600" dirty="0"/>
          </a:p>
          <a:p>
            <a:pPr algn="just"/>
            <a:r>
              <a:rPr lang="en-US" sz="3600" b="1" dirty="0" err="1"/>
              <a:t>Didapat</a:t>
            </a:r>
            <a:r>
              <a:rPr lang="en-US" sz="3600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b="1" dirty="0"/>
              <a:t>proses </a:t>
            </a:r>
            <a:r>
              <a:rPr lang="en-US" sz="3600" b="1" dirty="0" err="1"/>
              <a:t>pendidikan</a:t>
            </a:r>
            <a:r>
              <a:rPr lang="en-US" sz="3600" b="1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latihan</a:t>
            </a:r>
            <a:endParaRPr lang="en-US" sz="3600" b="1" dirty="0"/>
          </a:p>
          <a:p>
            <a:pPr algn="just"/>
            <a:r>
              <a:rPr lang="en-US" sz="3600" b="1" dirty="0" err="1"/>
              <a:t>Fungsi</a:t>
            </a:r>
            <a:r>
              <a:rPr lang="en-US" sz="3600" b="1" dirty="0"/>
              <a:t> </a:t>
            </a:r>
            <a:r>
              <a:rPr lang="en-US" sz="3600" b="1" dirty="0" err="1"/>
              <a:t>latihan</a:t>
            </a:r>
            <a:r>
              <a:rPr lang="en-US" sz="3600" b="1" dirty="0"/>
              <a:t>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b="1" dirty="0" err="1" smtClean="0"/>
              <a:t>pembinaan</a:t>
            </a:r>
            <a:r>
              <a:rPr lang="en-US" sz="3600" b="1" dirty="0" smtClean="0"/>
              <a:t> </a:t>
            </a:r>
            <a:r>
              <a:rPr lang="en-US" sz="3600" b="1" dirty="0" err="1"/>
              <a:t>koordinasi</a:t>
            </a:r>
            <a:r>
              <a:rPr lang="en-US" sz="3600" b="1" dirty="0"/>
              <a:t> </a:t>
            </a:r>
            <a:r>
              <a:rPr lang="en-US" sz="3600" b="1" dirty="0" err="1"/>
              <a:t>syaraf</a:t>
            </a:r>
            <a:r>
              <a:rPr lang="en-US" sz="3600" b="1" dirty="0"/>
              <a:t> </a:t>
            </a:r>
            <a:r>
              <a:rPr lang="en-US" sz="3600" b="1" dirty="0" err="1"/>
              <a:t>kearah</a:t>
            </a:r>
            <a:r>
              <a:rPr lang="en-US" sz="3600" b="1" dirty="0"/>
              <a:t> </a:t>
            </a:r>
            <a:r>
              <a:rPr lang="en-US" sz="3600" b="1" dirty="0" err="1"/>
              <a:t>otomatisasi</a:t>
            </a:r>
            <a:r>
              <a:rPr lang="en-US" sz="3600" b="1" dirty="0"/>
              <a:t>/</a:t>
            </a:r>
            <a:r>
              <a:rPr lang="en-US" sz="3600" b="1" dirty="0" err="1"/>
              <a:t>reflektoris</a:t>
            </a:r>
            <a:r>
              <a:rPr lang="en-US" sz="3600" dirty="0"/>
              <a:t>, </a:t>
            </a:r>
            <a:r>
              <a:rPr lang="en-US" sz="3600" b="1" dirty="0" err="1"/>
              <a:t>kontraksi</a:t>
            </a:r>
            <a:r>
              <a:rPr lang="en-US" sz="3600" b="1" dirty="0"/>
              <a:t> </a:t>
            </a:r>
            <a:r>
              <a:rPr lang="en-US" sz="3600" b="1" dirty="0" err="1"/>
              <a:t>otot</a:t>
            </a:r>
            <a:r>
              <a:rPr lang="en-US" sz="3600" b="1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perlu</a:t>
            </a:r>
            <a:r>
              <a:rPr lang="en-US" sz="3600" b="1" dirty="0"/>
              <a:t> </a:t>
            </a:r>
            <a:r>
              <a:rPr lang="en-US" sz="3600" b="1" dirty="0" err="1"/>
              <a:t>ditiadakan</a:t>
            </a:r>
            <a:r>
              <a:rPr lang="en-US" sz="3600" dirty="0"/>
              <a:t>, </a:t>
            </a:r>
            <a:r>
              <a:rPr lang="en-US" sz="3600" b="1" dirty="0" err="1"/>
              <a:t>kosumsi</a:t>
            </a:r>
            <a:r>
              <a:rPr lang="en-US" sz="3600" b="1" dirty="0"/>
              <a:t> </a:t>
            </a:r>
            <a:r>
              <a:rPr lang="en-US" sz="3600" b="1" dirty="0" err="1"/>
              <a:t>energi</a:t>
            </a:r>
            <a:r>
              <a:rPr lang="en-US" sz="3600" b="1" dirty="0"/>
              <a:t> </a:t>
            </a:r>
            <a:r>
              <a:rPr lang="en-US" sz="3600" b="1" dirty="0" err="1"/>
              <a:t>berkurang</a:t>
            </a:r>
            <a:r>
              <a:rPr lang="en-US" sz="3600" dirty="0"/>
              <a:t>, </a:t>
            </a:r>
            <a:r>
              <a:rPr lang="en-US" sz="3600" b="1" dirty="0" err="1"/>
              <a:t>efisiensi</a:t>
            </a:r>
            <a:r>
              <a:rPr lang="en-US" sz="3600" b="1" dirty="0"/>
              <a:t> </a:t>
            </a:r>
            <a:r>
              <a:rPr lang="en-US" sz="3600" b="1" dirty="0" err="1"/>
              <a:t>waktu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0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Beban</a:t>
            </a:r>
            <a:r>
              <a:rPr lang="en-US" sz="6000" dirty="0" smtClean="0"/>
              <a:t> </a:t>
            </a:r>
            <a:r>
              <a:rPr lang="en-US" sz="6000" dirty="0" err="1" smtClean="0"/>
              <a:t>Kerja</a:t>
            </a:r>
            <a:endParaRPr lang="en-US" sz="60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b="1" dirty="0" err="1"/>
              <a:t>Tubuh</a:t>
            </a:r>
            <a:r>
              <a:rPr lang="en-US" sz="3600" b="1" dirty="0"/>
              <a:t> </a:t>
            </a:r>
            <a:r>
              <a:rPr lang="en-US" sz="3600" b="1" dirty="0" err="1"/>
              <a:t>manusia</a:t>
            </a:r>
            <a:r>
              <a:rPr lang="en-US" sz="3600" b="1" dirty="0"/>
              <a:t> </a:t>
            </a:r>
            <a:r>
              <a:rPr lang="en-US" sz="3600" dirty="0" err="1"/>
              <a:t>dirancang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b="1" dirty="0" err="1"/>
              <a:t>pekerjaan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FF0000"/>
                </a:solidFill>
              </a:rPr>
              <a:t>massa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otot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beratnya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hampir</a:t>
            </a:r>
            <a:r>
              <a:rPr lang="en-US" sz="3600" b="1" dirty="0">
                <a:solidFill>
                  <a:srgbClr val="FF0000"/>
                </a:solidFill>
              </a:rPr>
              <a:t> ½ </a:t>
            </a:r>
            <a:r>
              <a:rPr lang="en-US" sz="3600" b="1" dirty="0" err="1">
                <a:solidFill>
                  <a:srgbClr val="FF0000"/>
                </a:solidFill>
              </a:rPr>
              <a:t>berat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badan</a:t>
            </a:r>
            <a:r>
              <a:rPr lang="en-US" sz="3600" dirty="0"/>
              <a:t>, </a:t>
            </a:r>
            <a:r>
              <a:rPr lang="en-US" sz="3600" b="1" dirty="0" err="1"/>
              <a:t>memungkinkan</a:t>
            </a:r>
            <a:r>
              <a:rPr lang="en-US" sz="3600" b="1" dirty="0"/>
              <a:t> </a:t>
            </a:r>
            <a:r>
              <a:rPr lang="en-US" sz="3600" b="1" dirty="0" err="1"/>
              <a:t>dpt</a:t>
            </a:r>
            <a:r>
              <a:rPr lang="en-US" sz="3600" b="1" dirty="0"/>
              <a:t> </a:t>
            </a:r>
            <a:r>
              <a:rPr lang="en-US" sz="3600" b="1" dirty="0" err="1"/>
              <a:t>menggerakan</a:t>
            </a:r>
            <a:r>
              <a:rPr lang="en-US" sz="3600" b="1" dirty="0"/>
              <a:t> </a:t>
            </a:r>
            <a:r>
              <a:rPr lang="en-US" sz="3600" b="1" dirty="0" err="1"/>
              <a:t>tubuh</a:t>
            </a:r>
            <a:endParaRPr lang="en-US" sz="36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b="1" dirty="0" err="1"/>
              <a:t>beban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</a:t>
            </a:r>
            <a:r>
              <a:rPr lang="en-US" sz="3600" dirty="0" err="1"/>
              <a:t>yg</a:t>
            </a:r>
            <a:r>
              <a:rPr lang="en-US" sz="3600" dirty="0"/>
              <a:t> </a:t>
            </a:r>
            <a:r>
              <a:rPr lang="en-US" sz="3600" b="1" dirty="0" err="1"/>
              <a:t>diterima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b="1" dirty="0" err="1"/>
              <a:t>pekerja</a:t>
            </a:r>
            <a:r>
              <a:rPr lang="en-US" sz="3600" b="1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b="1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b="1" dirty="0" err="1"/>
              <a:t>kemampuan</a:t>
            </a:r>
            <a:r>
              <a:rPr lang="en-US" sz="3600" b="1" dirty="0"/>
              <a:t> </a:t>
            </a:r>
            <a:r>
              <a:rPr lang="en-US" sz="3600" b="1" dirty="0" err="1"/>
              <a:t>fisik</a:t>
            </a:r>
            <a:r>
              <a:rPr lang="en-US" sz="3600" b="1" dirty="0"/>
              <a:t>, </a:t>
            </a:r>
            <a:r>
              <a:rPr lang="en-US" sz="3600" b="1" dirty="0" err="1"/>
              <a:t>kognitif</a:t>
            </a:r>
            <a:r>
              <a:rPr lang="en-US" sz="3600" b="1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b="1" dirty="0" err="1"/>
              <a:t>keterbatasan</a:t>
            </a:r>
            <a:r>
              <a:rPr lang="en-US" sz="3600" b="1" dirty="0"/>
              <a:t> </a:t>
            </a:r>
            <a:r>
              <a:rPr lang="en-US" sz="3600" b="1" dirty="0" err="1"/>
              <a:t>manusia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91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Faktor</a:t>
            </a:r>
            <a:r>
              <a:rPr lang="id-ID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b="1" dirty="0" err="1"/>
              <a:t>Faktor</a:t>
            </a:r>
            <a:r>
              <a:rPr lang="en-US" b="1" dirty="0"/>
              <a:t> internal </a:t>
            </a:r>
            <a:r>
              <a:rPr lang="en-US" dirty="0"/>
              <a:t>: 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somatis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psikis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b="1" dirty="0" err="1"/>
              <a:t>Faktor</a:t>
            </a:r>
            <a:r>
              <a:rPr lang="en-US" b="1" dirty="0"/>
              <a:t> </a:t>
            </a:r>
            <a:r>
              <a:rPr lang="en-US" b="1" dirty="0" err="1"/>
              <a:t>eksternal</a:t>
            </a:r>
            <a:r>
              <a:rPr lang="en-US" b="1" dirty="0"/>
              <a:t> </a:t>
            </a:r>
          </a:p>
          <a:p>
            <a:pPr marL="838188" lvl="1" indent="-609600" algn="just">
              <a:buFont typeface="Wingdings" panose="05000000000000000000" pitchFamily="2" charset="2"/>
              <a:buChar char="§"/>
            </a:pPr>
            <a:r>
              <a:rPr lang="en-US" sz="2600" dirty="0" err="1" smtClean="0"/>
              <a:t>Tugas</a:t>
            </a:r>
            <a:r>
              <a:rPr lang="id-ID" sz="2600" dirty="0" smtClean="0"/>
              <a:t>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b="1" dirty="0" err="1"/>
              <a:t>bersifat</a:t>
            </a:r>
            <a:r>
              <a:rPr lang="en-US" sz="2600" b="1" dirty="0"/>
              <a:t> </a:t>
            </a:r>
            <a:r>
              <a:rPr lang="en-US" sz="2600" b="1" dirty="0" err="1"/>
              <a:t>fisik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beban</a:t>
            </a:r>
            <a:r>
              <a:rPr lang="en-US" sz="2600" b="1" dirty="0"/>
              <a:t> yang </a:t>
            </a:r>
            <a:r>
              <a:rPr lang="en-US" sz="2600" b="1" dirty="0" err="1"/>
              <a:t>diangkat</a:t>
            </a:r>
            <a:r>
              <a:rPr lang="en-US" sz="2600" b="1" dirty="0"/>
              <a:t>/</a:t>
            </a:r>
            <a:r>
              <a:rPr lang="en-US" sz="2600" b="1" dirty="0" err="1"/>
              <a:t>diangkut</a:t>
            </a:r>
            <a:r>
              <a:rPr lang="en-US" sz="2600" dirty="0"/>
              <a:t>, </a:t>
            </a:r>
            <a:r>
              <a:rPr lang="en-US" sz="2600" b="1" dirty="0" err="1"/>
              <a:t>sikap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alat</a:t>
            </a:r>
            <a:r>
              <a:rPr lang="en-US" sz="2600" b="1" dirty="0"/>
              <a:t>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sarana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kondisi</a:t>
            </a:r>
            <a:r>
              <a:rPr lang="en-US" sz="2600" b="1" dirty="0"/>
              <a:t>/</a:t>
            </a:r>
            <a:r>
              <a:rPr lang="en-US" sz="2600" b="1" dirty="0" err="1"/>
              <a:t>medan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 err="1"/>
              <a:t>,dll</a:t>
            </a:r>
            <a:r>
              <a:rPr lang="en-US" sz="2600" dirty="0"/>
              <a:t>.</a:t>
            </a:r>
          </a:p>
          <a:p>
            <a:pPr marL="838188" lvl="1" indent="-609600" algn="just">
              <a:buFont typeface="Wingdings" panose="05000000000000000000" pitchFamily="2" charset="2"/>
              <a:buChar char="§"/>
            </a:pPr>
            <a:r>
              <a:rPr lang="en-US" sz="2600" dirty="0" err="1"/>
              <a:t>Tugas</a:t>
            </a:r>
            <a:r>
              <a:rPr lang="en-US" sz="2600" dirty="0"/>
              <a:t> </a:t>
            </a:r>
            <a:r>
              <a:rPr lang="en-US" sz="2600" dirty="0" err="1"/>
              <a:t>yg</a:t>
            </a:r>
            <a:r>
              <a:rPr lang="en-US" sz="2600" dirty="0"/>
              <a:t> </a:t>
            </a:r>
            <a:r>
              <a:rPr lang="en-US" sz="2600" b="1" dirty="0" err="1"/>
              <a:t>bersifat</a:t>
            </a:r>
            <a:r>
              <a:rPr lang="en-US" sz="2600" b="1" dirty="0"/>
              <a:t> </a:t>
            </a:r>
            <a:r>
              <a:rPr lang="en-US" sz="2600" b="1" dirty="0" err="1"/>
              <a:t>psikis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tingkat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, </a:t>
            </a:r>
            <a:r>
              <a:rPr lang="en-US" sz="2600" b="1" dirty="0" err="1"/>
              <a:t>tanggung</a:t>
            </a:r>
            <a:r>
              <a:rPr lang="en-US" sz="2600" b="1" dirty="0"/>
              <a:t> </a:t>
            </a:r>
            <a:r>
              <a:rPr lang="en-US" sz="2600" b="1" dirty="0" err="1"/>
              <a:t>jawab</a:t>
            </a:r>
            <a:r>
              <a:rPr lang="en-US" sz="2600" b="1" dirty="0"/>
              <a:t> </a:t>
            </a:r>
            <a:r>
              <a:rPr lang="en-US" sz="2600" b="1" dirty="0" err="1"/>
              <a:t>dll</a:t>
            </a:r>
            <a:r>
              <a:rPr lang="en-US" sz="2600" b="1" dirty="0"/>
              <a:t>.</a:t>
            </a:r>
          </a:p>
          <a:p>
            <a:pPr marL="838188" lvl="1" indent="-609600" algn="just">
              <a:buFont typeface="Wingdings" panose="05000000000000000000" pitchFamily="2" charset="2"/>
              <a:buChar char="§"/>
            </a:pPr>
            <a:r>
              <a:rPr lang="en-US" sz="2600" b="1" dirty="0" err="1"/>
              <a:t>Organisasi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: </a:t>
            </a:r>
            <a:r>
              <a:rPr lang="en-US" sz="2600" b="1" dirty="0" err="1"/>
              <a:t>lamanya</a:t>
            </a:r>
            <a:r>
              <a:rPr lang="en-US" sz="2600" b="1" dirty="0"/>
              <a:t> </a:t>
            </a:r>
            <a:r>
              <a:rPr lang="en-US" sz="2600" b="1" dirty="0" err="1"/>
              <a:t>waktu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dirty="0"/>
              <a:t>,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b="1" dirty="0" err="1"/>
              <a:t>bergilir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pengupahan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istirahat</a:t>
            </a:r>
            <a:r>
              <a:rPr lang="en-US" sz="2600" b="1" dirty="0"/>
              <a:t>, </a:t>
            </a:r>
            <a:r>
              <a:rPr lang="en-US" sz="2600" b="1" dirty="0" err="1"/>
              <a:t>sistem</a:t>
            </a:r>
            <a:r>
              <a:rPr lang="en-US" sz="2600" b="1" dirty="0"/>
              <a:t> </a:t>
            </a:r>
            <a:r>
              <a:rPr lang="en-US" sz="2600" b="1" dirty="0" err="1"/>
              <a:t>pelimpahan</a:t>
            </a:r>
            <a:r>
              <a:rPr lang="en-US" sz="2600" b="1" dirty="0"/>
              <a:t> </a:t>
            </a:r>
            <a:r>
              <a:rPr lang="en-US" sz="2600" b="1" dirty="0" err="1" smtClean="0"/>
              <a:t>tugas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wewenang</a:t>
            </a:r>
            <a:endParaRPr lang="id-ID" sz="2600" b="1" dirty="0" smtClean="0"/>
          </a:p>
          <a:p>
            <a:pPr marL="838188" lvl="1" indent="-609600" algn="just">
              <a:buFont typeface="Wingdings" panose="05000000000000000000" pitchFamily="2" charset="2"/>
              <a:buChar char="§"/>
            </a:pPr>
            <a:r>
              <a:rPr lang="en-US" sz="2600" dirty="0" err="1"/>
              <a:t>Juga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diingat</a:t>
            </a:r>
            <a:r>
              <a:rPr lang="en-US" sz="2600" dirty="0"/>
              <a:t> </a:t>
            </a:r>
            <a:r>
              <a:rPr lang="en-US" sz="2600" dirty="0" err="1" smtClean="0"/>
              <a:t>adanya</a:t>
            </a:r>
            <a:r>
              <a:rPr lang="id-ID" sz="2600" dirty="0"/>
              <a:t> </a:t>
            </a:r>
            <a:r>
              <a:rPr lang="en-US" sz="2600" b="1" dirty="0" err="1" smtClean="0"/>
              <a:t>Lingkungan</a:t>
            </a:r>
            <a:r>
              <a:rPr lang="en-US" sz="2600" b="1" dirty="0" smtClean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dirty="0"/>
              <a:t>(</a:t>
            </a:r>
            <a:r>
              <a:rPr lang="en-US" sz="2600" dirty="0" err="1"/>
              <a:t>beban</a:t>
            </a:r>
            <a:r>
              <a:rPr lang="en-US" sz="2600" dirty="0"/>
              <a:t> </a:t>
            </a:r>
            <a:r>
              <a:rPr lang="en-US" sz="2600" dirty="0" err="1"/>
              <a:t>tambahan</a:t>
            </a:r>
            <a:r>
              <a:rPr lang="en-US" sz="2600" dirty="0"/>
              <a:t>) : </a:t>
            </a:r>
            <a:r>
              <a:rPr lang="en-US" sz="2600" b="1" dirty="0" err="1"/>
              <a:t>fisik</a:t>
            </a:r>
            <a:r>
              <a:rPr lang="en-US" sz="2600" b="1" dirty="0"/>
              <a:t>, </a:t>
            </a:r>
            <a:r>
              <a:rPr lang="en-US" sz="2600" b="1" dirty="0" err="1"/>
              <a:t>kimia</a:t>
            </a:r>
            <a:r>
              <a:rPr lang="en-US" sz="2600" b="1" dirty="0"/>
              <a:t>, </a:t>
            </a:r>
            <a:r>
              <a:rPr lang="en-US" sz="2600" b="1" dirty="0" err="1"/>
              <a:t>biologi</a:t>
            </a:r>
            <a:r>
              <a:rPr lang="en-US" sz="2600" b="1" dirty="0"/>
              <a:t>, </a:t>
            </a:r>
            <a:r>
              <a:rPr lang="en-US" sz="2600" b="1" dirty="0" err="1"/>
              <a:t>fisiologi</a:t>
            </a:r>
            <a:r>
              <a:rPr lang="en-US" sz="2600" b="1" dirty="0"/>
              <a:t>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 smtClean="0"/>
              <a:t>psikologi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12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(</a:t>
            </a:r>
            <a:r>
              <a:rPr lang="en-US" sz="2400" dirty="0" err="1"/>
              <a:t>menurut</a:t>
            </a:r>
            <a:r>
              <a:rPr lang="en-US" sz="2400" dirty="0"/>
              <a:t> Christensen,1991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err="1" smtClean="0"/>
              <a:t>Encyclopaedia</a:t>
            </a:r>
            <a:r>
              <a:rPr lang="en-US" sz="2400" dirty="0" smtClean="0"/>
              <a:t> </a:t>
            </a:r>
            <a:r>
              <a:rPr lang="en-US" sz="2400" dirty="0"/>
              <a:t>of Occupational Health and </a:t>
            </a:r>
            <a:r>
              <a:rPr lang="en-US" sz="2400" dirty="0" err="1"/>
              <a:t>Safety.ILO</a:t>
            </a:r>
            <a:r>
              <a:rPr lang="en-US" sz="2400" dirty="0"/>
              <a:t> Geneva.</a:t>
            </a:r>
            <a:endParaRPr lang="en-US" sz="2800" dirty="0"/>
          </a:p>
        </p:txBody>
      </p:sp>
      <p:graphicFrame>
        <p:nvGraphicFramePr>
          <p:cNvPr id="583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999726"/>
              </p:ext>
            </p:extLst>
          </p:nvPr>
        </p:nvGraphicFramePr>
        <p:xfrm>
          <a:off x="476250" y="1658938"/>
          <a:ext cx="8320088" cy="4731068"/>
        </p:xfrm>
        <a:graphic>
          <a:graphicData uri="http://schemas.openxmlformats.org/drawingml/2006/table">
            <a:tbl>
              <a:tblPr/>
              <a:tblGrid>
                <a:gridCol w="1664339"/>
                <a:gridCol w="1664338"/>
                <a:gridCol w="1662734"/>
                <a:gridCol w="1664339"/>
                <a:gridCol w="1664338"/>
              </a:tblGrid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Beban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kerja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Konsumsi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02 l/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ventilasi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l/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Suhu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rectal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Denyut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jantung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Ringan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0,5-1,0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11-20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75-100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Sedang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1,0-1,5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20-31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37,5-38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100-125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1,5-2,0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31-43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38-38,5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125-150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Sangat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2,0-2,5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43-56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38,5-39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150-175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Sgt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Berat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Sekali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2,5-4,0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60-100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&gt;39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&gt;175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</a:t>
            </a:r>
            <a:r>
              <a:rPr lang="en-US" b="1" dirty="0" err="1" smtClean="0"/>
              <a:t>Ergonomi</a:t>
            </a:r>
            <a:r>
              <a:rPr lang="en-US" b="1" dirty="0" smtClean="0"/>
              <a:t> Dari </a:t>
            </a:r>
            <a:r>
              <a:rPr lang="en-US" b="1" dirty="0" err="1" smtClean="0"/>
              <a:t>Stasiun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/>
              <a:t>Stasiun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dirty="0"/>
              <a:t>: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komputer</a:t>
            </a:r>
            <a:r>
              <a:rPr lang="en-US" sz="3200" b="1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id-ID" sz="3200" dirty="0" smtClean="0"/>
              <a:t>tempat/alat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digunakan</a:t>
            </a:r>
            <a:r>
              <a:rPr lang="en-US" sz="3200" dirty="0"/>
              <a:t>, </a:t>
            </a:r>
            <a:r>
              <a:rPr lang="en-US" sz="3200" b="1" dirty="0" err="1"/>
              <a:t>mis</a:t>
            </a:r>
            <a:r>
              <a:rPr lang="en-US" sz="3200" b="1" dirty="0"/>
              <a:t>: </a:t>
            </a:r>
            <a:r>
              <a:rPr lang="en-US" sz="3200" b="1" dirty="0" err="1"/>
              <a:t>kursi</a:t>
            </a:r>
            <a:r>
              <a:rPr lang="en-US" sz="3200" b="1" dirty="0"/>
              <a:t>, </a:t>
            </a:r>
            <a:r>
              <a:rPr lang="en-US" sz="3200" b="1" dirty="0" err="1"/>
              <a:t>meja</a:t>
            </a:r>
            <a:endParaRPr lang="en-US" sz="3200" b="1" dirty="0"/>
          </a:p>
          <a:p>
            <a:pPr algn="just"/>
            <a:r>
              <a:rPr lang="en-US" sz="3200" b="1" dirty="0" err="1"/>
              <a:t>Permasalahan</a:t>
            </a:r>
            <a:r>
              <a:rPr lang="en-US" sz="3200" dirty="0"/>
              <a:t> yang </a:t>
            </a:r>
            <a:r>
              <a:rPr lang="en-US" sz="3200" dirty="0" err="1"/>
              <a:t>muncul</a:t>
            </a:r>
            <a:r>
              <a:rPr lang="en-US" sz="3200" dirty="0"/>
              <a:t> </a:t>
            </a:r>
            <a:r>
              <a:rPr lang="en-US" sz="3200" b="1" dirty="0" err="1"/>
              <a:t>jika</a:t>
            </a:r>
            <a:r>
              <a:rPr lang="en-US" sz="3200" b="1" dirty="0"/>
              <a:t> </a:t>
            </a:r>
            <a:r>
              <a:rPr lang="en-US" sz="3200" b="1" dirty="0" err="1"/>
              <a:t>seorang</a:t>
            </a:r>
            <a:r>
              <a:rPr lang="en-US" sz="3200" b="1" dirty="0"/>
              <a:t> operator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b="1" dirty="0" err="1"/>
              <a:t>terlalu</a:t>
            </a:r>
            <a:r>
              <a:rPr lang="en-US" sz="3200" b="1" dirty="0"/>
              <a:t> lama </a:t>
            </a:r>
            <a:r>
              <a:rPr lang="en-US" sz="3200" dirty="0" err="1"/>
              <a:t>bekerja</a:t>
            </a:r>
            <a:r>
              <a:rPr lang="en-US" sz="3200" dirty="0"/>
              <a:t> di </a:t>
            </a:r>
            <a:r>
              <a:rPr lang="en-US" sz="3200" dirty="0" err="1"/>
              <a:t>depan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Serangan</a:t>
            </a:r>
            <a:r>
              <a:rPr lang="en-US" sz="2800" b="1" dirty="0"/>
              <a:t> </a:t>
            </a:r>
            <a:r>
              <a:rPr lang="en-US" sz="2800" b="1" dirty="0" err="1"/>
              <a:t>miopi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b="1" dirty="0" err="1"/>
              <a:t>semakin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Keluhan</a:t>
            </a:r>
            <a:r>
              <a:rPr lang="en-US" sz="2800" b="1" dirty="0"/>
              <a:t> </a:t>
            </a:r>
            <a:r>
              <a:rPr lang="en-US" sz="2800" b="1" dirty="0" err="1"/>
              <a:t>mata</a:t>
            </a:r>
            <a:r>
              <a:rPr lang="en-US" sz="2800" dirty="0"/>
              <a:t>, </a:t>
            </a:r>
            <a:r>
              <a:rPr lang="en-US" sz="2800" dirty="0" err="1"/>
              <a:t>mis</a:t>
            </a:r>
            <a:r>
              <a:rPr lang="en-US" sz="2800" dirty="0"/>
              <a:t>: </a:t>
            </a:r>
            <a:r>
              <a:rPr lang="en-US" sz="2800" dirty="0" err="1"/>
              <a:t>iritasi</a:t>
            </a:r>
            <a:r>
              <a:rPr lang="en-US" sz="2800" dirty="0"/>
              <a:t>, </a:t>
            </a:r>
            <a:r>
              <a:rPr lang="en-US" sz="2800" dirty="0" err="1" smtClean="0"/>
              <a:t>ketegangan</a:t>
            </a:r>
            <a:r>
              <a:rPr lang="id-ID" sz="2800" dirty="0" smtClean="0"/>
              <a:t> </a:t>
            </a:r>
            <a:r>
              <a:rPr lang="en-US" sz="2800" dirty="0" err="1" smtClean="0"/>
              <a:t>mata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Ketegangan</a:t>
            </a:r>
            <a:r>
              <a:rPr lang="id-ID" sz="2800" b="1" dirty="0" smtClean="0"/>
              <a:t> </a:t>
            </a:r>
            <a:r>
              <a:rPr lang="en-US" sz="2800" b="1" dirty="0" err="1" smtClean="0"/>
              <a:t>punggung</a:t>
            </a:r>
            <a:r>
              <a:rPr lang="en-US" sz="2800" dirty="0" smtClean="0"/>
              <a:t>,</a:t>
            </a:r>
            <a:r>
              <a:rPr lang="id-ID" sz="2800" dirty="0"/>
              <a:t> </a:t>
            </a:r>
            <a:r>
              <a:rPr lang="en-US" sz="2800" dirty="0" err="1" smtClean="0"/>
              <a:t>otot</a:t>
            </a:r>
            <a:r>
              <a:rPr lang="id-ID" sz="2800" dirty="0" smtClean="0"/>
              <a:t> </a:t>
            </a:r>
            <a:r>
              <a:rPr lang="en-US" sz="2800" dirty="0" err="1" smtClean="0"/>
              <a:t>siku</a:t>
            </a:r>
            <a:r>
              <a:rPr lang="en-US" sz="2800" dirty="0" smtClean="0"/>
              <a:t>,</a:t>
            </a:r>
            <a:r>
              <a:rPr lang="id-ID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otot</a:t>
            </a:r>
            <a:r>
              <a:rPr lang="en-US" sz="2800" dirty="0"/>
              <a:t> </a:t>
            </a:r>
            <a:r>
              <a:rPr lang="en-US" sz="2800" dirty="0" err="1"/>
              <a:t>pundak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2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Prinsip-prinsip Ergonomi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Prinsip</a:t>
            </a:r>
            <a:r>
              <a:rPr lang="en-US" sz="4400" dirty="0"/>
              <a:t> </a:t>
            </a:r>
            <a:r>
              <a:rPr lang="en-US" sz="4400" dirty="0" err="1"/>
              <a:t>fisikal</a:t>
            </a:r>
            <a:endParaRPr lang="en-US" sz="4400" dirty="0"/>
          </a:p>
          <a:p>
            <a:r>
              <a:rPr lang="en-US" sz="4400" dirty="0" err="1" smtClean="0"/>
              <a:t>Prinsip</a:t>
            </a:r>
            <a:r>
              <a:rPr lang="en-US" sz="4400" dirty="0" smtClean="0"/>
              <a:t> </a:t>
            </a:r>
            <a:r>
              <a:rPr lang="en-US" sz="4400" dirty="0" err="1"/>
              <a:t>kognitif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26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Pendekatan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5917993D-D82F-434B-BE31-A86F6B849D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42097" y="1769045"/>
            <a:ext cx="5086350" cy="46430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3200" dirty="0"/>
              <a:t>Software</a:t>
            </a:r>
            <a:r>
              <a:rPr lang="en-US" altLang="ja-JP" sz="3200" dirty="0">
                <a:solidFill>
                  <a:srgbClr val="CC0000"/>
                </a:solidFill>
              </a:rPr>
              <a:t> </a:t>
            </a:r>
            <a:r>
              <a:rPr lang="en-US" altLang="ja-JP" sz="3200" dirty="0" err="1">
                <a:solidFill>
                  <a:srgbClr val="CC0000"/>
                </a:solidFill>
              </a:rPr>
              <a:t>Generik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yang </a:t>
            </a:r>
            <a:r>
              <a:rPr lang="en-US" altLang="ja-JP" dirty="0" err="1"/>
              <a:t>diproduksi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 </a:t>
            </a:r>
            <a:r>
              <a:rPr lang="en-US" altLang="ja-JP" dirty="0" err="1"/>
              <a:t>pengembang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dijual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pada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pasar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terbuka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siapapun</a:t>
            </a:r>
            <a:r>
              <a:rPr lang="en-US" altLang="ja-JP" dirty="0"/>
              <a:t> yang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membelinya</a:t>
            </a:r>
            <a:r>
              <a:rPr lang="en-US" altLang="ja-JP" dirty="0"/>
              <a:t> (</a:t>
            </a:r>
            <a:r>
              <a:rPr lang="en-US" altLang="ja-JP" i="1" dirty="0"/>
              <a:t>Shrink-wrapped</a:t>
            </a:r>
            <a:r>
              <a:rPr lang="en-US" altLang="ja-JP" dirty="0" smtClean="0"/>
              <a:t>)</a:t>
            </a:r>
          </a:p>
          <a:p>
            <a:pPr lvl="1">
              <a:buNone/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3200" dirty="0"/>
              <a:t>Software </a:t>
            </a:r>
            <a:r>
              <a:rPr lang="en-US" altLang="ja-JP" sz="3200" dirty="0" err="1">
                <a:solidFill>
                  <a:srgbClr val="CC0000"/>
                </a:solidFill>
              </a:rPr>
              <a:t>Pesanan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yang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disesuaikan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dengan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kebutuhan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pelanggan</a:t>
            </a:r>
            <a:endParaRPr lang="en-US" altLang="ja-JP" dirty="0"/>
          </a:p>
          <a:p>
            <a:endParaRPr lang="id-ID" dirty="0"/>
          </a:p>
        </p:txBody>
      </p:sp>
      <p:pic>
        <p:nvPicPr>
          <p:cNvPr id="15" name="Picture 11" descr="delp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33284" y="4729162"/>
            <a:ext cx="2714625" cy="1992313"/>
          </a:xfrm>
          <a:prstGeom prst="rect">
            <a:avLst/>
          </a:prstGeom>
          <a:noFill/>
        </p:spPr>
      </p:pic>
      <p:pic>
        <p:nvPicPr>
          <p:cNvPr id="16" name="Picture 10" descr="openoffice"/>
          <p:cNvPicPr>
            <a:picLocks noChangeAspect="1" noChangeArrowheads="1"/>
          </p:cNvPicPr>
          <p:nvPr/>
        </p:nvPicPr>
        <p:blipFill rotWithShape="1">
          <a:blip r:embed="rId3" cstate="print"/>
          <a:srcRect l="1" r="2352" b="7096"/>
          <a:stretch/>
        </p:blipFill>
        <p:spPr>
          <a:xfrm>
            <a:off x="6333284" y="1459141"/>
            <a:ext cx="2590799" cy="2914649"/>
          </a:xfrm>
          <a:prstGeom prst="rect">
            <a:avLst/>
          </a:prstGeom>
          <a:noFill/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22744" y="6316380"/>
            <a:ext cx="2262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effectLst/>
                <a:latin typeface="Calibri" pitchFamily="34" charset="0"/>
                <a:cs typeface="Calibri" pitchFamily="34" charset="0"/>
              </a:rPr>
              <a:t>Sommerville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, 20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5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err="1"/>
              <a:t>Prinsip</a:t>
            </a:r>
            <a:r>
              <a:rPr lang="en-US" sz="4800" b="1" dirty="0"/>
              <a:t> </a:t>
            </a:r>
            <a:r>
              <a:rPr lang="en-US" sz="4800" b="1" dirty="0" err="1"/>
              <a:t>Fisikal</a:t>
            </a:r>
            <a:endParaRPr lang="en-US" sz="48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/>
              <a:t>Jadikan</a:t>
            </a:r>
            <a:r>
              <a:rPr lang="en-US" sz="3600" dirty="0"/>
              <a:t> </a:t>
            </a:r>
            <a:r>
              <a:rPr lang="en-US" sz="3600" dirty="0" err="1"/>
              <a:t>segala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                    </a:t>
            </a:r>
            <a:r>
              <a:rPr lang="en-US" sz="3600" dirty="0" err="1"/>
              <a:t>mudah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dijangkau</a:t>
            </a:r>
            <a:endParaRPr lang="en-US" sz="3600" dirty="0"/>
          </a:p>
          <a:p>
            <a:pPr algn="just"/>
            <a:r>
              <a:rPr lang="en-US" sz="3600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tinggi</a:t>
            </a:r>
            <a:r>
              <a:rPr lang="en-US" sz="3600" dirty="0"/>
              <a:t> yang </a:t>
            </a:r>
            <a:r>
              <a:rPr lang="en-US" sz="3600" dirty="0" err="1"/>
              <a:t>sesuai</a:t>
            </a:r>
            <a:r>
              <a:rPr lang="en-US" sz="3600" dirty="0"/>
              <a:t>/</a:t>
            </a:r>
            <a:r>
              <a:rPr lang="en-US" sz="3600" dirty="0" err="1"/>
              <a:t>cocok</a:t>
            </a:r>
            <a:endParaRPr lang="en-US" sz="3600" dirty="0"/>
          </a:p>
          <a:p>
            <a:pPr algn="just"/>
            <a:r>
              <a:rPr lang="en-US" sz="3600" dirty="0" err="1"/>
              <a:t>Bekerja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postur</a:t>
            </a:r>
            <a:r>
              <a:rPr lang="en-US" sz="3600" dirty="0"/>
              <a:t> yang </a:t>
            </a:r>
            <a:r>
              <a:rPr lang="en-US" sz="3600" dirty="0" err="1"/>
              <a:t>sesuai</a:t>
            </a:r>
            <a:endParaRPr lang="en-US" sz="3600" dirty="0"/>
          </a:p>
          <a:p>
            <a:pPr algn="just"/>
            <a:r>
              <a:rPr lang="en-US" sz="3600" dirty="0" err="1"/>
              <a:t>Mengurangi</a:t>
            </a:r>
            <a:r>
              <a:rPr lang="en-US" sz="3600" dirty="0"/>
              <a:t> </a:t>
            </a:r>
            <a:r>
              <a:rPr lang="en-US" sz="3600" dirty="0" err="1"/>
              <a:t>pengeluaran</a:t>
            </a:r>
            <a:r>
              <a:rPr lang="en-US" sz="3600" dirty="0"/>
              <a:t> </a:t>
            </a:r>
            <a:r>
              <a:rPr lang="en-US" sz="3600" dirty="0" err="1"/>
              <a:t>tenaga</a:t>
            </a:r>
            <a:r>
              <a:rPr lang="en-US" sz="3600" dirty="0"/>
              <a:t> yang </a:t>
            </a:r>
            <a:r>
              <a:rPr lang="en-US" sz="3600" dirty="0" err="1"/>
              <a:t>berlebihan</a:t>
            </a:r>
            <a:endParaRPr lang="en-US" sz="3600" dirty="0"/>
          </a:p>
          <a:p>
            <a:pPr algn="just"/>
            <a:r>
              <a:rPr lang="en-US" sz="3600" dirty="0" err="1"/>
              <a:t>Meminimalkan</a:t>
            </a:r>
            <a:r>
              <a:rPr lang="en-US" sz="3600" dirty="0"/>
              <a:t> </a:t>
            </a:r>
            <a:r>
              <a:rPr lang="en-US" sz="3600" dirty="0" err="1"/>
              <a:t>kepenatan</a:t>
            </a:r>
            <a:r>
              <a:rPr lang="en-US" sz="3600" dirty="0"/>
              <a:t>/</a:t>
            </a:r>
            <a:r>
              <a:rPr lang="en-US" sz="3600" dirty="0" err="1"/>
              <a:t>keletihan</a:t>
            </a:r>
            <a:endParaRPr lang="en-US" sz="3600" dirty="0"/>
          </a:p>
        </p:txBody>
      </p:sp>
      <p:pic>
        <p:nvPicPr>
          <p:cNvPr id="7172" name="Picture 4" descr="HLTH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48" y="295836"/>
            <a:ext cx="20351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Prinsip Fisikal (</a:t>
            </a:r>
            <a:r>
              <a:rPr lang="en-US" b="1" i="1"/>
              <a:t>lanj.</a:t>
            </a:r>
            <a:r>
              <a:rPr lang="en-US" b="1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Mengurangi pengulangan yang berlebihan</a:t>
            </a:r>
          </a:p>
          <a:p>
            <a:pPr>
              <a:lnSpc>
                <a:spcPct val="90000"/>
              </a:lnSpc>
            </a:pPr>
            <a:r>
              <a:rPr lang="en-US" sz="2800"/>
              <a:t>Memberikan jarak ruang dan akses</a:t>
            </a:r>
          </a:p>
          <a:p>
            <a:pPr>
              <a:lnSpc>
                <a:spcPct val="90000"/>
              </a:lnSpc>
            </a:pPr>
            <a:r>
              <a:rPr lang="en-US" sz="2800"/>
              <a:t>Meminimalkan </a:t>
            </a:r>
            <a:r>
              <a:rPr lang="en-US" sz="2800" i="1"/>
              <a:t>contact stress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Memberikan mobilisasi dan merubah postur/posisi</a:t>
            </a:r>
          </a:p>
          <a:p>
            <a:pPr>
              <a:lnSpc>
                <a:spcPct val="90000"/>
              </a:lnSpc>
            </a:pPr>
            <a:r>
              <a:rPr lang="en-US" sz="2800"/>
              <a:t>Menciptakan lingkungan yang      menyenangkan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2600"/>
              <a:t>Pencahayaan yang tepat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Temperatur yang tepat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Menahan getaran</a:t>
            </a:r>
          </a:p>
        </p:txBody>
      </p:sp>
    </p:spTree>
    <p:extLst>
      <p:ext uri="{BB962C8B-B14F-4D97-AF65-F5344CB8AC3E}">
        <p14:creationId xmlns:p14="http://schemas.microsoft.com/office/powerpoint/2010/main" val="42494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Prinsip-prinsip Kognitive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Adanya standardisasi</a:t>
            </a:r>
          </a:p>
          <a:p>
            <a:r>
              <a:rPr lang="en-US"/>
              <a:t>Membuat stereotipe</a:t>
            </a:r>
          </a:p>
          <a:p>
            <a:r>
              <a:rPr lang="en-US"/>
              <a:t>Menghubungkan aksi dengan persepsi</a:t>
            </a:r>
          </a:p>
          <a:p>
            <a:r>
              <a:rPr lang="en-US"/>
              <a:t>Mempermudah pemaparan suatu informasi</a:t>
            </a:r>
          </a:p>
          <a:p>
            <a:r>
              <a:rPr lang="en-US"/>
              <a:t>Menyajikan informasi pada level yang tepat secara detail</a:t>
            </a:r>
          </a:p>
          <a:p>
            <a:r>
              <a:rPr lang="en-US"/>
              <a:t>Memberikan image/gambaran yang jelas</a:t>
            </a:r>
          </a:p>
        </p:txBody>
      </p:sp>
    </p:spTree>
    <p:extLst>
      <p:ext uri="{BB962C8B-B14F-4D97-AF65-F5344CB8AC3E}">
        <p14:creationId xmlns:p14="http://schemas.microsoft.com/office/powerpoint/2010/main" val="40407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Prinsip-prinsip Kognitive (</a:t>
            </a:r>
            <a:r>
              <a:rPr lang="en-US" sz="4000" b="1" i="1"/>
              <a:t>lanj.</a:t>
            </a:r>
            <a:r>
              <a:rPr lang="en-US" sz="4000" b="1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Membuat redundansi, mis: warna yang berbeda, cetak tebal, miring, dll</a:t>
            </a:r>
          </a:p>
          <a:p>
            <a:r>
              <a:rPr lang="en-US"/>
              <a:t>Membuat pola/patterns</a:t>
            </a:r>
          </a:p>
          <a:p>
            <a:r>
              <a:rPr lang="en-US"/>
              <a:t>Memberikan stimulan yang bervariasi sesuai dengan keadaan</a:t>
            </a:r>
          </a:p>
          <a:p>
            <a:r>
              <a:rPr lang="en-US"/>
              <a:t>Memberikan umpan balik secara cepat/seketika</a:t>
            </a:r>
          </a:p>
        </p:txBody>
      </p:sp>
    </p:spTree>
    <p:extLst>
      <p:ext uri="{BB962C8B-B14F-4D97-AF65-F5344CB8AC3E}">
        <p14:creationId xmlns:p14="http://schemas.microsoft.com/office/powerpoint/2010/main" val="27945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Pencahayaan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Tujuan perancangan pencahayaan:</a:t>
            </a:r>
          </a:p>
          <a:p>
            <a:pPr lvl="1"/>
            <a:r>
              <a:rPr lang="en-US" sz="2400"/>
              <a:t>Menghindarkan user dari cahaya terang langsung atau pantulannya</a:t>
            </a:r>
          </a:p>
          <a:p>
            <a:pPr lvl="1"/>
            <a:r>
              <a:rPr lang="en-US" sz="2400"/>
              <a:t>Memperoleh keseimbangan antara kecerahan (</a:t>
            </a:r>
            <a:r>
              <a:rPr lang="en-US" sz="2400" i="1"/>
              <a:t>brightness</a:t>
            </a:r>
            <a:r>
              <a:rPr lang="en-US" sz="2400"/>
              <a:t>) layar tampilan dan kecerahan yang ada di depan user</a:t>
            </a:r>
          </a:p>
          <a:p>
            <a:pPr lvl="1"/>
            <a:r>
              <a:rPr lang="en-US" sz="2400"/>
              <a:t>Menghindari cahaya langsung atau pantulan yang langsung mengenai layar tampilan</a:t>
            </a:r>
          </a:p>
          <a:p>
            <a:pPr lvl="1"/>
            <a:r>
              <a:rPr lang="en-US" sz="2400"/>
              <a:t>Memberikan keyakinan bahwa ada pencahayaan yang cukup untuk pekerjaan yang tidak menggunakan layar tampilan</a:t>
            </a:r>
          </a:p>
        </p:txBody>
      </p:sp>
      <p:pic>
        <p:nvPicPr>
          <p:cNvPr id="11268" name="Picture 4" descr="FLMKR1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228600"/>
            <a:ext cx="171926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Sumber Cahaya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Cahaya langsung, yang berasal dari: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Matahari yang menerobos masuk lewat jendela, atau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Sumber cahaya buatan, mis: bolam lampu</a:t>
            </a:r>
          </a:p>
          <a:p>
            <a:pPr>
              <a:lnSpc>
                <a:spcPct val="90000"/>
              </a:lnSpc>
            </a:pPr>
            <a:r>
              <a:rPr lang="en-US" sz="2800"/>
              <a:t>Cahaya tidak langsung, yang dipantulkan oleh: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Tembok atau partisi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Langit-langit rumah atau plafon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Lantai rumah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Bahan yang ada disekitar layar tampilan, mis: pemegang dokumen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Bagian atas dari meja yang digunakan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Pakaian yang digunakan oleh operator</a:t>
            </a:r>
          </a:p>
        </p:txBody>
      </p:sp>
      <p:pic>
        <p:nvPicPr>
          <p:cNvPr id="12292" name="Picture 4" descr="HACKR1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41" y="116943"/>
            <a:ext cx="1552575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Suhu dan Kualitas Udara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Komputer yang dihidupkan dalam waktu yang lama akan menghasilkan panas sehingga akan mempengaruhi suhu ruangan dimana komputer tersebut ditempatkan</a:t>
            </a:r>
          </a:p>
          <a:p>
            <a:pPr>
              <a:lnSpc>
                <a:spcPct val="90000"/>
              </a:lnSpc>
            </a:pPr>
            <a:r>
              <a:rPr lang="en-US" sz="2800"/>
              <a:t>Panas yang berlebih ini akan berpengaruh secara negatif pada kinerja operator dan komputer</a:t>
            </a:r>
          </a:p>
          <a:p>
            <a:pPr>
              <a:lnSpc>
                <a:spcPct val="90000"/>
              </a:lnSpc>
            </a:pPr>
            <a:r>
              <a:rPr lang="en-US" sz="2800"/>
              <a:t>Untuk itu diperlukan peralatan lain untuk menetralisir suhu yang tinggi tersebut, diantaranya adalah penggunaan kipas angin, dan atau AC</a:t>
            </a:r>
          </a:p>
        </p:txBody>
      </p:sp>
    </p:spTree>
    <p:extLst>
      <p:ext uri="{BB962C8B-B14F-4D97-AF65-F5344CB8AC3E}">
        <p14:creationId xmlns:p14="http://schemas.microsoft.com/office/powerpoint/2010/main" val="34665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Gangguan Suara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Dapat berasal dari: suara AC, komputer, manusia, suara speaker, atau peralatan lainnya</a:t>
            </a:r>
          </a:p>
          <a:p>
            <a:r>
              <a:rPr lang="en-US" sz="2800"/>
              <a:t>Gangguan ini akan nampak jika suara yang terjadi relatif besar bagi user</a:t>
            </a:r>
          </a:p>
          <a:p>
            <a:r>
              <a:rPr lang="en-US" sz="2800"/>
              <a:t>Akibatnya: user akan merasa terganggu,    stress dan konsentrasinya menurun</a:t>
            </a:r>
          </a:p>
          <a:p>
            <a:r>
              <a:rPr lang="en-US" sz="2800"/>
              <a:t>Cara mengatasi:</a:t>
            </a:r>
          </a:p>
          <a:p>
            <a:pPr lvl="1"/>
            <a:r>
              <a:rPr lang="en-US" sz="2400"/>
              <a:t>Menutup telinga dengan rapat (‘tuli’)</a:t>
            </a:r>
          </a:p>
          <a:p>
            <a:pPr lvl="1"/>
            <a:r>
              <a:rPr lang="en-US" sz="2400"/>
              <a:t>Memasang peredam suara</a:t>
            </a:r>
          </a:p>
        </p:txBody>
      </p:sp>
      <p:pic>
        <p:nvPicPr>
          <p:cNvPr id="14340" name="Picture 4" descr="DISCO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055938"/>
            <a:ext cx="2198687" cy="37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dirty="0"/>
              <a:t>Perlu diperhatikan…!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Istirahatkan mata Anda dengan melihat pemandangan yang bernuansa sejuk dan jauh ke depan secara rutin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Jagalah </a:t>
            </a:r>
            <a:r>
              <a:rPr lang="id-ID" dirty="0"/>
              <a:t>agar kacamata, lensa kontak dan layar tampilan agar selalu bersih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Anda menggunakan pencegah kilau, bersihkanlah pencegah kilau sesuai aturan yang ada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Periksakanlah </a:t>
            </a:r>
            <a:r>
              <a:rPr lang="id-ID" dirty="0"/>
              <a:t>mata Anda ke ahli mata secara rutin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mungkin, pakailah kacamata yang khusus dirancang untuk digunakan bekerja dengan layar komputer</a:t>
            </a:r>
          </a:p>
        </p:txBody>
      </p:sp>
    </p:spTree>
    <p:extLst>
      <p:ext uri="{BB962C8B-B14F-4D97-AF65-F5344CB8AC3E}">
        <p14:creationId xmlns:p14="http://schemas.microsoft.com/office/powerpoint/2010/main" val="38803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Kebiasaan Dalam Bekerja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Bekerja dalam keadaan sesantai mungkin dan dalam posisi yang benar</a:t>
            </a:r>
            <a:r>
              <a:rPr lang="id-ID" dirty="0" smtClean="0"/>
              <a:t>.</a:t>
            </a:r>
          </a:p>
          <a:p>
            <a:r>
              <a:rPr lang="id-ID" dirty="0" smtClean="0"/>
              <a:t>Mengubah </a:t>
            </a:r>
            <a:r>
              <a:rPr lang="id-ID" dirty="0"/>
              <a:t>posisi duduk Anda untuk mencegah kelelahan </a:t>
            </a:r>
            <a:r>
              <a:rPr lang="id-ID" dirty="0" smtClean="0"/>
              <a:t>otot </a:t>
            </a:r>
          </a:p>
          <a:p>
            <a:r>
              <a:rPr lang="id-ID" dirty="0" smtClean="0"/>
              <a:t>Berdiri </a:t>
            </a:r>
            <a:r>
              <a:rPr lang="id-ID" dirty="0"/>
              <a:t>dan mengambil beberapa menit untuk mengendorkan ketegangan otot dan lakukan olahraga ringan beberapa kali </a:t>
            </a:r>
            <a:r>
              <a:rPr lang="id-ID" dirty="0" smtClean="0"/>
              <a:t>sehari</a:t>
            </a:r>
          </a:p>
          <a:p>
            <a:r>
              <a:rPr lang="id-ID" dirty="0" smtClean="0"/>
              <a:t>Mengusahakan </a:t>
            </a:r>
            <a:r>
              <a:rPr lang="id-ID" dirty="0"/>
              <a:t>untuk tidak mengetik dalam jangka waktu yang lama yang memberikan tekanan fisik yang berat pada </a:t>
            </a:r>
            <a:r>
              <a:rPr lang="id-ID" dirty="0" smtClean="0"/>
              <a:t>Anda</a:t>
            </a:r>
          </a:p>
          <a:p>
            <a:r>
              <a:rPr lang="id-ID" dirty="0"/>
              <a:t>Mengambil istirahat sejenak secara periodik.</a:t>
            </a:r>
          </a:p>
          <a:p>
            <a:r>
              <a:rPr lang="id-ID" dirty="0"/>
              <a:t>Memeriksa kebiasaan kerja Anda dan tipe pekerjaan yang hendak Anda </a:t>
            </a:r>
            <a:r>
              <a:rPr lang="id-ID" dirty="0" smtClean="0"/>
              <a:t>lakukan</a:t>
            </a:r>
          </a:p>
        </p:txBody>
      </p:sp>
    </p:spTree>
    <p:extLst>
      <p:ext uri="{BB962C8B-B14F-4D97-AF65-F5344CB8AC3E}">
        <p14:creationId xmlns:p14="http://schemas.microsoft.com/office/powerpoint/2010/main" val="18340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Special Purpose Software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693488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id-ID" sz="2400" b="1" dirty="0"/>
              <a:t>P</a:t>
            </a:r>
            <a:r>
              <a:rPr lang="en-US" sz="2400" b="1" dirty="0" err="1" smtClean="0"/>
              <a:t>rogram</a:t>
            </a:r>
            <a:r>
              <a:rPr lang="en-US" sz="2400" b="1" dirty="0" smtClean="0"/>
              <a:t> </a:t>
            </a:r>
            <a:r>
              <a:rPr lang="en-US" sz="2400" b="1" dirty="0" err="1"/>
              <a:t>aplikasi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keperluan</a:t>
            </a:r>
            <a:r>
              <a:rPr lang="en-US" sz="2400" b="1" dirty="0"/>
              <a:t> </a:t>
            </a:r>
            <a:r>
              <a:rPr lang="en-US" sz="2400" b="1" dirty="0" err="1"/>
              <a:t>khusus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user yang </a:t>
            </a:r>
            <a:r>
              <a:rPr lang="en-US" sz="2400" b="1" dirty="0" err="1"/>
              <a:t>khusus</a:t>
            </a:r>
            <a:r>
              <a:rPr lang="en-US" sz="2400" b="1" dirty="0"/>
              <a:t> pula</a:t>
            </a:r>
            <a:r>
              <a:rPr lang="en-US" sz="2400" dirty="0"/>
              <a:t> (</a:t>
            </a:r>
            <a:r>
              <a:rPr lang="en-US" sz="2400" i="1" dirty="0"/>
              <a:t>special purpose software</a:t>
            </a:r>
            <a:r>
              <a:rPr lang="en-US" sz="2400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Kelompok</a:t>
            </a:r>
            <a:r>
              <a:rPr lang="en-US" sz="2400" dirty="0"/>
              <a:t> user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diperkirakan</a:t>
            </a:r>
            <a:r>
              <a:rPr lang="en-US" sz="2400" dirty="0"/>
              <a:t>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segi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ragam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b="1" dirty="0"/>
              <a:t>program </a:t>
            </a:r>
            <a:r>
              <a:rPr lang="en-US" sz="2400" b="1" dirty="0" err="1"/>
              <a:t>inventori</a:t>
            </a:r>
            <a:r>
              <a:rPr lang="en-US" sz="2400" b="1" dirty="0"/>
              <a:t> </a:t>
            </a:r>
            <a:r>
              <a:rPr lang="en-US" sz="2400" b="1" dirty="0" err="1"/>
              <a:t>gudang</a:t>
            </a:r>
            <a:r>
              <a:rPr lang="en-US" sz="2400" b="1" dirty="0"/>
              <a:t>, </a:t>
            </a:r>
            <a:r>
              <a:rPr lang="en-US" sz="2400" b="1" dirty="0" err="1"/>
              <a:t>pengelolaan</a:t>
            </a:r>
            <a:r>
              <a:rPr lang="en-US" sz="2400" b="1" dirty="0"/>
              <a:t> data </a:t>
            </a:r>
            <a:r>
              <a:rPr lang="en-US" sz="2400" b="1" dirty="0" err="1"/>
              <a:t>akademis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, </a:t>
            </a:r>
            <a:r>
              <a:rPr lang="en-US" sz="2400" b="1" dirty="0" err="1"/>
              <a:t>pelayanan</a:t>
            </a:r>
            <a:r>
              <a:rPr lang="en-US" sz="2400" b="1" dirty="0"/>
              <a:t> </a:t>
            </a:r>
            <a:r>
              <a:rPr lang="en-US" sz="2400" b="1" dirty="0" err="1"/>
              <a:t>reservasi</a:t>
            </a:r>
            <a:r>
              <a:rPr lang="en-US" sz="2400" b="1" dirty="0"/>
              <a:t> hotel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P</a:t>
            </a:r>
            <a:r>
              <a:rPr lang="en-US" sz="2400" b="1" dirty="0" err="1">
                <a:solidFill>
                  <a:srgbClr val="FF0000"/>
                </a:solidFill>
              </a:rPr>
              <a:t>endekatan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: </a:t>
            </a:r>
          </a:p>
          <a:p>
            <a:pPr marL="806450" lvl="1" indent="-349250" algn="just"/>
            <a:r>
              <a:rPr lang="en-US" b="1" i="1" dirty="0"/>
              <a:t>User-centered design approach</a:t>
            </a:r>
            <a:r>
              <a:rPr lang="en-US" dirty="0"/>
              <a:t>: </a:t>
            </a:r>
            <a:r>
              <a:rPr lang="en-US" b="1" dirty="0" err="1"/>
              <a:t>perancang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user </a:t>
            </a:r>
            <a:r>
              <a:rPr lang="en-US" b="1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 smtClean="0"/>
              <a:t>antarmuka</a:t>
            </a:r>
            <a:r>
              <a:rPr lang="id-ID" b="1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r>
              <a:rPr lang="en-US" dirty="0"/>
              <a:t> user.</a:t>
            </a:r>
          </a:p>
          <a:p>
            <a:pPr marL="806450" lvl="1" indent="-349250" algn="just"/>
            <a:r>
              <a:rPr lang="en-US" b="1" i="1" dirty="0" smtClean="0"/>
              <a:t>User </a:t>
            </a:r>
            <a:r>
              <a:rPr lang="en-US" b="1" i="1" dirty="0"/>
              <a:t>design approach</a:t>
            </a:r>
            <a:r>
              <a:rPr lang="en-US" dirty="0"/>
              <a:t>: </a:t>
            </a:r>
            <a:r>
              <a:rPr lang="en-US" b="1" dirty="0" err="1"/>
              <a:t>hanya</a:t>
            </a:r>
            <a:r>
              <a:rPr lang="en-US" b="1" dirty="0"/>
              <a:t> user </a:t>
            </a:r>
            <a:r>
              <a:rPr lang="en-US" dirty="0"/>
              <a:t>yang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 smtClean="0"/>
              <a:t>antarmuka</a:t>
            </a:r>
            <a:r>
              <a:rPr lang="id-ID" b="1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memberatkan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 </a:t>
            </a:r>
            <a:r>
              <a:rPr lang="en-US" dirty="0" err="1"/>
              <a:t>Peranti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3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3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1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General Purpose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id-ID" sz="2400" dirty="0"/>
              <a:t>P</a:t>
            </a:r>
            <a:r>
              <a:rPr lang="en-US" sz="2400" dirty="0" err="1" smtClean="0"/>
              <a:t>rogram</a:t>
            </a:r>
            <a:r>
              <a:rPr lang="en-US" sz="2400" dirty="0" smtClean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b="1" dirty="0" err="1"/>
              <a:t>macam</a:t>
            </a:r>
            <a:r>
              <a:rPr lang="en-US" sz="2400" b="1" dirty="0"/>
              <a:t> </a:t>
            </a:r>
            <a:r>
              <a:rPr lang="en-US" sz="2400" b="1" dirty="0" err="1"/>
              <a:t>kalangan</a:t>
            </a:r>
            <a:r>
              <a:rPr lang="en-US" sz="2400" b="1" dirty="0"/>
              <a:t> </a:t>
            </a:r>
            <a:r>
              <a:rPr lang="en-US" sz="2400" b="1" dirty="0" smtClean="0"/>
              <a:t>user</a:t>
            </a:r>
            <a:endParaRPr lang="id-ID" sz="2400" b="1" dirty="0" smtClean="0"/>
          </a:p>
          <a:p>
            <a:pPr algn="just"/>
            <a:r>
              <a:rPr lang="en-US" sz="2400" dirty="0"/>
              <a:t>Program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GPS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Public </a:t>
            </a:r>
            <a:r>
              <a:rPr lang="en-US" sz="2400" dirty="0" smtClean="0"/>
              <a:t>Software</a:t>
            </a:r>
            <a:r>
              <a:rPr lang="id-ID" sz="2400" dirty="0" smtClean="0"/>
              <a:t>.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 smtClean="0"/>
              <a:t>Perancang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b="1" dirty="0"/>
              <a:t>‘</a:t>
            </a:r>
            <a:r>
              <a:rPr lang="en-US" sz="2400" b="1" dirty="0" err="1"/>
              <a:t>pemaksaan</a:t>
            </a:r>
            <a:r>
              <a:rPr lang="en-US" sz="2400" b="1" dirty="0"/>
              <a:t>’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b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menerima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/>
              <a:t>antarmukanya</a:t>
            </a:r>
            <a:r>
              <a:rPr lang="en-US" sz="2400" dirty="0"/>
              <a:t>, 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b="1" dirty="0" err="1"/>
              <a:t>memberikan</a:t>
            </a:r>
            <a:r>
              <a:rPr lang="en-US" sz="2400" b="1" dirty="0"/>
              <a:t> </a:t>
            </a:r>
            <a:r>
              <a:rPr lang="en-US" sz="2400" b="1" dirty="0" err="1"/>
              <a:t>dampak</a:t>
            </a:r>
            <a:r>
              <a:rPr lang="en-US" sz="2400" b="1" dirty="0"/>
              <a:t> program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laku</a:t>
            </a:r>
            <a:endParaRPr lang="en-US" sz="2400" b="1" dirty="0"/>
          </a:p>
          <a:p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/>
              <a:t>general purpose software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lvl="1"/>
            <a:r>
              <a:rPr lang="en-US" sz="2000" b="1" dirty="0" err="1" smtClean="0"/>
              <a:t>antarmuka</a:t>
            </a:r>
            <a:r>
              <a:rPr lang="en-US" sz="2000" b="1" dirty="0" smtClean="0"/>
              <a:t> customization</a:t>
            </a:r>
            <a:endParaRPr lang="id-ID" sz="2000" b="1" dirty="0" smtClean="0"/>
          </a:p>
          <a:p>
            <a:pPr lvl="1"/>
            <a:r>
              <a:rPr lang="en-US" sz="2000" b="1" dirty="0" err="1" smtClean="0"/>
              <a:t>pengaturan</a:t>
            </a:r>
            <a:r>
              <a:rPr lang="en-US" sz="2000" b="1" dirty="0" smtClean="0"/>
              <a:t> desktop</a:t>
            </a:r>
            <a:endParaRPr lang="id-ID" sz="2000" b="1" dirty="0" smtClean="0"/>
          </a:p>
          <a:p>
            <a:pPr lvl="1"/>
            <a:r>
              <a:rPr lang="en-US" sz="2000" b="1" dirty="0" err="1" smtClean="0"/>
              <a:t>pemilihan</a:t>
            </a:r>
            <a:r>
              <a:rPr lang="en-US" sz="2000" b="1" dirty="0" smtClean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 desktop </a:t>
            </a:r>
            <a:r>
              <a:rPr lang="en-US" sz="2000" b="1" dirty="0" err="1"/>
              <a:t>oleh</a:t>
            </a:r>
            <a:r>
              <a:rPr lang="en-US" sz="2000" b="1" dirty="0"/>
              <a:t> user </a:t>
            </a:r>
            <a:endParaRPr lang="id-ID" sz="2000" b="1" dirty="0" smtClean="0"/>
          </a:p>
          <a:p>
            <a:pPr lvl="1"/>
            <a:r>
              <a:rPr lang="en-US" sz="2000" b="1" dirty="0" err="1"/>
              <a:t>merubah</a:t>
            </a:r>
            <a:r>
              <a:rPr lang="en-US" sz="2000" b="1" dirty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 </a:t>
            </a:r>
            <a:r>
              <a:rPr lang="en-US" sz="2000" b="1" dirty="0" err="1" smtClean="0"/>
              <a:t>dasar</a:t>
            </a:r>
            <a:r>
              <a:rPr lang="id-ID" sz="2000" b="1" dirty="0" smtClean="0"/>
              <a:t>, </a:t>
            </a:r>
            <a:r>
              <a:rPr lang="en-US" sz="2000" b="1" i="1" dirty="0"/>
              <a:t>screensaver, </a:t>
            </a:r>
            <a:r>
              <a:rPr lang="en-US" sz="2000" b="1" dirty="0" err="1" smtClean="0"/>
              <a:t>dll</a:t>
            </a:r>
            <a:endParaRPr lang="id-ID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247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5700</TotalTime>
  <Words>4485</Words>
  <Application>Microsoft Office PowerPoint</Application>
  <PresentationFormat>On-screen Show (4:3)</PresentationFormat>
  <Paragraphs>557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ＭＳ Ｐゴシック</vt:lpstr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INTERAKSI MANUSIA DAN KOMPUTER 06. Aspek Ergonimi</vt:lpstr>
      <vt:lpstr>Pokok Bahasan</vt:lpstr>
      <vt:lpstr>01. Pendahuluan</vt:lpstr>
      <vt:lpstr>4) Perancangan Tampilan</vt:lpstr>
      <vt:lpstr>Perancangan Tampilan</vt:lpstr>
      <vt:lpstr>Cara Pendekatan</vt:lpstr>
      <vt:lpstr>Cara Pendekatan</vt:lpstr>
      <vt:lpstr>Special Purpose Software</vt:lpstr>
      <vt:lpstr>General Purpose Software</vt:lpstr>
      <vt:lpstr>Komponen Antarmuka Pengguna</vt:lpstr>
      <vt:lpstr>Urutan Perancangan</vt:lpstr>
      <vt:lpstr>Penanganan Kesalahan</vt:lpstr>
      <vt:lpstr>Perancangan Tampilan Berbasis Teks</vt:lpstr>
      <vt:lpstr>Perancangan Tampilan Berbasis Grafis</vt:lpstr>
      <vt:lpstr>Piranti Bantu Sederhana </vt:lpstr>
      <vt:lpstr>LKT (lembar kerja tampilan) terdiri dari : </vt:lpstr>
      <vt:lpstr>Contoh Pembuatan Lembar Kerja Tampilan </vt:lpstr>
      <vt:lpstr>Jaring Semantik Tampilan </vt:lpstr>
      <vt:lpstr>Pemrogramn Antarmuka Jenis-jenis pemrograman </vt:lpstr>
      <vt:lpstr>Pemrograman Konvensional</vt:lpstr>
      <vt:lpstr>Sifat &amp; Bahasa pemrograman terstruktur</vt:lpstr>
      <vt:lpstr>OOP (Object-Oriented Programming)</vt:lpstr>
      <vt:lpstr>Bahasa pemrograman yang mendukung OOP antara lain:</vt:lpstr>
      <vt:lpstr>Perbedaan oop &amp; Konvensional</vt:lpstr>
      <vt:lpstr>Pemrograman Visual </vt:lpstr>
      <vt:lpstr>Pemrograman berbasis event (Event-based Programming) </vt:lpstr>
      <vt:lpstr>Event terjadi karena </vt:lpstr>
      <vt:lpstr>Mekanisme pemrograman berbasis event </vt:lpstr>
      <vt:lpstr>Konsep Client/Server </vt:lpstr>
      <vt:lpstr>Konsep Client/Server </vt:lpstr>
      <vt:lpstr>Piranti Interaktif</vt:lpstr>
      <vt:lpstr>Computer</vt:lpstr>
      <vt:lpstr>Input Output Computer</vt:lpstr>
      <vt:lpstr>Memory Computer</vt:lpstr>
      <vt:lpstr>Process Computer</vt:lpstr>
      <vt:lpstr>Sistem Komputer Yang Umum </vt:lpstr>
      <vt:lpstr>Piranti Input/Output</vt:lpstr>
      <vt:lpstr>Piranti Input - Keyboard</vt:lpstr>
      <vt:lpstr>Piranti Input – Keyboard (2)</vt:lpstr>
      <vt:lpstr>Piranti Input: Mouse</vt:lpstr>
      <vt:lpstr>Piranti Input: Joystick</vt:lpstr>
      <vt:lpstr>Piranti Input: Accupoint</vt:lpstr>
      <vt:lpstr>Piranti Input: Trackball</vt:lpstr>
      <vt:lpstr>Piranti Input: Light Pens</vt:lpstr>
      <vt:lpstr>Piranti Input: Touch Screen</vt:lpstr>
      <vt:lpstr>Pemilihan Piranti  (cocok dengan pekerjaan)</vt:lpstr>
      <vt:lpstr>Pemilihan Piranti (cocok dengan user)</vt:lpstr>
      <vt:lpstr>Panduan Memilih Piranti</vt:lpstr>
      <vt:lpstr>Masukan Berbentuk Suara (Voice Input)</vt:lpstr>
      <vt:lpstr>Piranti Keluaran: Layar Tampilan (1)</vt:lpstr>
      <vt:lpstr>Piranti Keluaran: Layar Tampilan (2)</vt:lpstr>
      <vt:lpstr>Piranti Keluaran: Pedoman Warna</vt:lpstr>
      <vt:lpstr>Aspek Ergonimi</vt:lpstr>
      <vt:lpstr>Pengertian Ergonomi</vt:lpstr>
      <vt:lpstr>Keuntungan Penerapan Ergonomi Bagi Pekerja</vt:lpstr>
      <vt:lpstr>Tujuan Ergonomi</vt:lpstr>
      <vt:lpstr>Konsep Keseimbangan Ergonomi </vt:lpstr>
      <vt:lpstr>Konsep Keseimbangan Ergonomi</vt:lpstr>
      <vt:lpstr>Kapasitas Kerja</vt:lpstr>
      <vt:lpstr>Bentuk dan Besar Tubuh</vt:lpstr>
      <vt:lpstr>Faktor Umur Dan Sex</vt:lpstr>
      <vt:lpstr>Faktor Ras</vt:lpstr>
      <vt:lpstr>Faktor kesehatan, kesegaran jasmani dan nutrisi</vt:lpstr>
      <vt:lpstr>Ketrampilan</vt:lpstr>
      <vt:lpstr>Beban Kerja</vt:lpstr>
      <vt:lpstr>Faktor Mempengaruhi Beban Kerja</vt:lpstr>
      <vt:lpstr>Penilaian Beban Kerja (menurut Christensen,1991. Encyclopaedia of Occupational Health and Safety.ILO Geneva.</vt:lpstr>
      <vt:lpstr>Aspek Ergonomi Dari Stasiun Kerja</vt:lpstr>
      <vt:lpstr>Prinsip-prinsip Ergonomi</vt:lpstr>
      <vt:lpstr>Prinsip Fisikal</vt:lpstr>
      <vt:lpstr>Prinsip Fisikal (lanj.)</vt:lpstr>
      <vt:lpstr>Prinsip-prinsip Kognitive</vt:lpstr>
      <vt:lpstr>Prinsip-prinsip Kognitive (lanj.)</vt:lpstr>
      <vt:lpstr>Pencahayaan</vt:lpstr>
      <vt:lpstr>Sumber Cahaya</vt:lpstr>
      <vt:lpstr>Suhu dan Kualitas Udara</vt:lpstr>
      <vt:lpstr>Gangguan Suara</vt:lpstr>
      <vt:lpstr>Perlu diperhatikan…!</vt:lpstr>
      <vt:lpstr>Kebiasaan Dalam Bekerja</vt:lpstr>
      <vt:lpstr>PowerPoint Presentation</vt:lpstr>
      <vt:lpstr>PowerPoint Presentation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2669</cp:revision>
  <dcterms:created xsi:type="dcterms:W3CDTF">2016-09-02T03:38:50Z</dcterms:created>
  <dcterms:modified xsi:type="dcterms:W3CDTF">2019-03-18T12:37:24Z</dcterms:modified>
</cp:coreProperties>
</file>