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handoutMasterIdLst>
    <p:handoutMasterId r:id="rId129"/>
  </p:handoutMasterIdLst>
  <p:sldIdLst>
    <p:sldId id="256" r:id="rId2"/>
    <p:sldId id="407" r:id="rId3"/>
    <p:sldId id="427" r:id="rId4"/>
    <p:sldId id="498" r:id="rId5"/>
    <p:sldId id="639" r:id="rId6"/>
    <p:sldId id="650" r:id="rId7"/>
    <p:sldId id="651" r:id="rId8"/>
    <p:sldId id="652" r:id="rId9"/>
    <p:sldId id="653" r:id="rId10"/>
    <p:sldId id="654" r:id="rId11"/>
    <p:sldId id="655" r:id="rId12"/>
    <p:sldId id="656" r:id="rId13"/>
    <p:sldId id="657" r:id="rId14"/>
    <p:sldId id="658" r:id="rId15"/>
    <p:sldId id="659" r:id="rId16"/>
    <p:sldId id="660" r:id="rId17"/>
    <p:sldId id="661" r:id="rId18"/>
    <p:sldId id="662" r:id="rId19"/>
    <p:sldId id="663" r:id="rId20"/>
    <p:sldId id="728" r:id="rId21"/>
    <p:sldId id="729" r:id="rId22"/>
    <p:sldId id="731" r:id="rId23"/>
    <p:sldId id="730" r:id="rId24"/>
    <p:sldId id="732" r:id="rId25"/>
    <p:sldId id="664" r:id="rId26"/>
    <p:sldId id="665" r:id="rId27"/>
    <p:sldId id="666" r:id="rId28"/>
    <p:sldId id="667" r:id="rId29"/>
    <p:sldId id="668" r:id="rId30"/>
    <p:sldId id="680" r:id="rId31"/>
    <p:sldId id="682" r:id="rId32"/>
    <p:sldId id="673" r:id="rId33"/>
    <p:sldId id="674" r:id="rId34"/>
    <p:sldId id="675" r:id="rId35"/>
    <p:sldId id="676" r:id="rId36"/>
    <p:sldId id="677" r:id="rId37"/>
    <p:sldId id="678" r:id="rId38"/>
    <p:sldId id="679" r:id="rId39"/>
    <p:sldId id="694" r:id="rId40"/>
    <p:sldId id="695" r:id="rId41"/>
    <p:sldId id="696" r:id="rId42"/>
    <p:sldId id="697" r:id="rId43"/>
    <p:sldId id="712" r:id="rId44"/>
    <p:sldId id="713" r:id="rId45"/>
    <p:sldId id="714" r:id="rId46"/>
    <p:sldId id="718" r:id="rId47"/>
    <p:sldId id="715" r:id="rId48"/>
    <p:sldId id="716" r:id="rId49"/>
    <p:sldId id="727" r:id="rId50"/>
    <p:sldId id="698" r:id="rId51"/>
    <p:sldId id="720" r:id="rId52"/>
    <p:sldId id="721" r:id="rId53"/>
    <p:sldId id="722" r:id="rId54"/>
    <p:sldId id="723" r:id="rId55"/>
    <p:sldId id="699" r:id="rId56"/>
    <p:sldId id="700" r:id="rId57"/>
    <p:sldId id="724" r:id="rId58"/>
    <p:sldId id="701" r:id="rId59"/>
    <p:sldId id="702" r:id="rId60"/>
    <p:sldId id="703" r:id="rId61"/>
    <p:sldId id="705" r:id="rId62"/>
    <p:sldId id="725" r:id="rId63"/>
    <p:sldId id="706" r:id="rId64"/>
    <p:sldId id="726" r:id="rId65"/>
    <p:sldId id="768" r:id="rId66"/>
    <p:sldId id="769" r:id="rId67"/>
    <p:sldId id="770" r:id="rId68"/>
    <p:sldId id="707" r:id="rId69"/>
    <p:sldId id="708" r:id="rId70"/>
    <p:sldId id="709" r:id="rId71"/>
    <p:sldId id="710" r:id="rId72"/>
    <p:sldId id="711" r:id="rId73"/>
    <p:sldId id="733" r:id="rId74"/>
    <p:sldId id="756" r:id="rId75"/>
    <p:sldId id="757" r:id="rId76"/>
    <p:sldId id="758" r:id="rId77"/>
    <p:sldId id="759" r:id="rId78"/>
    <p:sldId id="760" r:id="rId79"/>
    <p:sldId id="734" r:id="rId80"/>
    <p:sldId id="735" r:id="rId81"/>
    <p:sldId id="761" r:id="rId82"/>
    <p:sldId id="762" r:id="rId83"/>
    <p:sldId id="763" r:id="rId84"/>
    <p:sldId id="764" r:id="rId85"/>
    <p:sldId id="765" r:id="rId86"/>
    <p:sldId id="766" r:id="rId87"/>
    <p:sldId id="767" r:id="rId88"/>
    <p:sldId id="736" r:id="rId89"/>
    <p:sldId id="737" r:id="rId90"/>
    <p:sldId id="738" r:id="rId91"/>
    <p:sldId id="739" r:id="rId92"/>
    <p:sldId id="740" r:id="rId93"/>
    <p:sldId id="741" r:id="rId94"/>
    <p:sldId id="742" r:id="rId95"/>
    <p:sldId id="743" r:id="rId96"/>
    <p:sldId id="744" r:id="rId97"/>
    <p:sldId id="745" r:id="rId98"/>
    <p:sldId id="746" r:id="rId99"/>
    <p:sldId id="747" r:id="rId100"/>
    <p:sldId id="748" r:id="rId101"/>
    <p:sldId id="749" r:id="rId102"/>
    <p:sldId id="750" r:id="rId103"/>
    <p:sldId id="751" r:id="rId104"/>
    <p:sldId id="752" r:id="rId105"/>
    <p:sldId id="753" r:id="rId106"/>
    <p:sldId id="754" r:id="rId107"/>
    <p:sldId id="755" r:id="rId108"/>
    <p:sldId id="771" r:id="rId109"/>
    <p:sldId id="772" r:id="rId110"/>
    <p:sldId id="773" r:id="rId111"/>
    <p:sldId id="774" r:id="rId112"/>
    <p:sldId id="775" r:id="rId113"/>
    <p:sldId id="776" r:id="rId114"/>
    <p:sldId id="777" r:id="rId115"/>
    <p:sldId id="778" r:id="rId116"/>
    <p:sldId id="779" r:id="rId117"/>
    <p:sldId id="780" r:id="rId118"/>
    <p:sldId id="625" r:id="rId119"/>
    <p:sldId id="581" r:id="rId120"/>
    <p:sldId id="590" r:id="rId121"/>
    <p:sldId id="591" r:id="rId122"/>
    <p:sldId id="527" r:id="rId123"/>
    <p:sldId id="503" r:id="rId124"/>
    <p:sldId id="504" r:id="rId125"/>
    <p:sldId id="505" r:id="rId126"/>
    <p:sldId id="411"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60" d="100"/>
          <a:sy n="60" d="100"/>
        </p:scale>
        <p:origin x="1518" y="288"/>
      </p:cViewPr>
      <p:guideLst>
        <p:guide orient="horz" pos="2160"/>
        <p:guide pos="2880"/>
      </p:guideLst>
    </p:cSldViewPr>
  </p:slideViewPr>
  <p:notesTextViewPr>
    <p:cViewPr>
      <p:scale>
        <a:sx n="1" d="1"/>
        <a:sy n="1" d="1"/>
      </p:scale>
      <p:origin x="0" y="0"/>
    </p:cViewPr>
  </p:notesTextViewPr>
  <p:notesViewPr>
    <p:cSldViewPr snapToGrid="0">
      <p:cViewPr varScale="1">
        <p:scale>
          <a:sx n="59" d="100"/>
          <a:sy n="59" d="100"/>
        </p:scale>
        <p:origin x="253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3E0CF4D4-198B-4AFE-88D2-8E46B21E88EE}">
      <dgm:prSet phldrT="[Text]" custT="1"/>
      <dgm:spPr>
        <a:noFill/>
      </dgm:spPr>
      <dgm:t>
        <a:bodyPr/>
        <a:lstStyle/>
        <a:p>
          <a:r>
            <a:rPr lang="en-US" sz="2400" b="1" dirty="0">
              <a:latin typeface="Agency FB" panose="020B0503020202020204" pitchFamily="34" charset="0"/>
            </a:rPr>
            <a:t>01. </a:t>
          </a:r>
          <a:r>
            <a:rPr lang="id-ID" sz="2400" b="0" dirty="0" smtClean="0">
              <a:latin typeface="Agency FB" panose="020B0503020202020204" pitchFamily="34" charset="0"/>
            </a:rPr>
            <a:t>Pengantar Keamanan Informasi</a:t>
          </a:r>
          <a:endParaRPr lang="en-US" sz="2400" b="0" dirty="0">
            <a:latin typeface="Agency FB" panose="020B0503020202020204" pitchFamily="34" charset="0"/>
          </a:endParaRPr>
        </a:p>
      </dgm:t>
    </dgm:pt>
    <dgm:pt modelId="{05810277-582E-4DDD-94AC-FECF5A93EDB5}" type="parTrans" cxnId="{1D2DC411-ECA7-4663-9E60-7319B60B72BC}">
      <dgm:prSet/>
      <dgm:spPr/>
      <dgm:t>
        <a:bodyPr/>
        <a:lstStyle/>
        <a:p>
          <a:endParaRPr lang="en-US" sz="2400"/>
        </a:p>
      </dgm:t>
    </dgm:pt>
    <dgm:pt modelId="{8CA7FDF3-C092-44B1-B986-2EF0BE92CBAB}" type="sibTrans" cxnId="{1D2DC411-ECA7-4663-9E60-7319B60B72BC}">
      <dgm:prSet/>
      <dgm:spPr/>
      <dgm:t>
        <a:bodyPr/>
        <a:lstStyle/>
        <a:p>
          <a:endParaRPr lang="en-US" sz="2400"/>
        </a:p>
      </dgm:t>
    </dgm:pt>
    <dgm:pt modelId="{AF33AACA-520F-4C78-A492-459906460AB8}">
      <dgm:prSet phldrT="[Tex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2</a:t>
          </a:r>
          <a:r>
            <a:rPr lang="id-ID" sz="2400" b="1" dirty="0">
              <a:latin typeface="Agency FB" panose="020B0503020202020204" pitchFamily="34" charset="0"/>
            </a:rPr>
            <a:t>. </a:t>
          </a:r>
          <a:r>
            <a:rPr lang="en-US" sz="2400" b="0" dirty="0" err="1" smtClean="0">
              <a:latin typeface="Agency FB" panose="020B0503020202020204" pitchFamily="34" charset="0"/>
            </a:rPr>
            <a:t>Pemodelan</a:t>
          </a:r>
          <a:r>
            <a:rPr lang="en-US" sz="2400" b="0" dirty="0" smtClean="0">
              <a:latin typeface="Agency FB" panose="020B0503020202020204" pitchFamily="34" charset="0"/>
            </a:rPr>
            <a:t> </a:t>
          </a:r>
          <a:r>
            <a:rPr lang="en-US" sz="2400" b="0" dirty="0" err="1" smtClean="0">
              <a:latin typeface="Agency FB" panose="020B0503020202020204" pitchFamily="34" charset="0"/>
            </a:rPr>
            <a:t>Serangan</a:t>
          </a:r>
          <a:r>
            <a:rPr lang="id-ID" sz="2400" b="0" dirty="0" smtClean="0">
              <a:latin typeface="Agency FB" panose="020B0503020202020204" pitchFamily="34" charset="0"/>
            </a:rPr>
            <a:t> (Attack Tree)</a:t>
          </a:r>
          <a:endParaRPr lang="en-US" sz="2400" b="0" dirty="0">
            <a:latin typeface="Agency FB" panose="020B0503020202020204" pitchFamily="34" charset="0"/>
          </a:endParaRPr>
        </a:p>
      </dgm:t>
    </dgm:pt>
    <dgm:pt modelId="{CB0669E8-D15A-4CA7-B25B-559EABAF1916}" type="parTrans" cxnId="{8B213670-E152-4553-A9B4-0FD9705C894B}">
      <dgm:prSet/>
      <dgm:spPr/>
      <dgm:t>
        <a:bodyPr/>
        <a:lstStyle/>
        <a:p>
          <a:endParaRPr lang="en-US" sz="2400"/>
        </a:p>
      </dgm:t>
    </dgm:pt>
    <dgm:pt modelId="{869CDED2-2803-423D-A3AB-51B1970638B5}" type="sibTrans" cxnId="{8B213670-E152-4553-A9B4-0FD9705C894B}">
      <dgm:prSet/>
      <dgm:spPr/>
      <dgm:t>
        <a:bodyPr/>
        <a:lstStyle/>
        <a:p>
          <a:endParaRPr lang="en-US" sz="2400"/>
        </a:p>
      </dgm:t>
    </dgm:pt>
    <dgm:pt modelId="{CB240EB0-B7E3-4313-8BE6-86A373066FC0}">
      <dgm:prSe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4</a:t>
          </a:r>
          <a:r>
            <a:rPr lang="id-ID" sz="2400" b="1" dirty="0">
              <a:latin typeface="Agency FB" panose="020B0503020202020204" pitchFamily="34" charset="0"/>
            </a:rPr>
            <a:t>. </a:t>
          </a:r>
          <a:r>
            <a:rPr lang="en-US" sz="2400" b="0" dirty="0" err="1" smtClean="0">
              <a:latin typeface="Agency FB" panose="020B0503020202020204" pitchFamily="34" charset="0"/>
            </a:rPr>
            <a:t>Autentikasi</a:t>
          </a:r>
          <a:endParaRPr lang="id-ID" sz="2400" b="0" dirty="0">
            <a:latin typeface="Agency FB" panose="020B0503020202020204" pitchFamily="34" charset="0"/>
          </a:endParaRPr>
        </a:p>
      </dgm:t>
    </dgm:pt>
    <dgm:pt modelId="{45D2F17A-5A34-4858-AB73-0B514DBF108F}" type="parTrans" cxnId="{27607829-2BEA-4479-BA11-DA1E46672A0F}">
      <dgm:prSet/>
      <dgm:spPr/>
      <dgm:t>
        <a:bodyPr/>
        <a:lstStyle/>
        <a:p>
          <a:endParaRPr lang="en-US" sz="2400"/>
        </a:p>
      </dgm:t>
    </dgm:pt>
    <dgm:pt modelId="{D5CBEA7A-8159-4F0B-9E46-848769A3E3FD}" type="sibTrans" cxnId="{27607829-2BEA-4479-BA11-DA1E46672A0F}">
      <dgm:prSet/>
      <dgm:spPr/>
      <dgm:t>
        <a:bodyPr/>
        <a:lstStyle/>
        <a:p>
          <a:endParaRPr lang="en-US" sz="2400"/>
        </a:p>
      </dgm:t>
    </dgm:pt>
    <dgm:pt modelId="{20C80331-3DF2-434B-B8AC-7634E5807512}">
      <dgm:prSet custT="1"/>
      <dgm:spPr>
        <a:solidFill>
          <a:srgbClr val="FFFF00"/>
        </a:solidFill>
      </dgm:spPr>
      <dgm:t>
        <a:bodyPr/>
        <a:lstStyle/>
        <a:p>
          <a:r>
            <a:rPr lang="id-ID" sz="2400" b="1" dirty="0">
              <a:latin typeface="Agency FB" panose="020B0503020202020204" pitchFamily="34" charset="0"/>
            </a:rPr>
            <a:t>0</a:t>
          </a:r>
          <a:r>
            <a:rPr lang="en-US" sz="2400" b="1" dirty="0">
              <a:latin typeface="Agency FB" panose="020B0503020202020204" pitchFamily="34" charset="0"/>
            </a:rPr>
            <a:t>5</a:t>
          </a:r>
          <a:r>
            <a:rPr lang="id-ID" sz="2400" b="1" dirty="0">
              <a:latin typeface="Agency FB" panose="020B0503020202020204" pitchFamily="34" charset="0"/>
            </a:rPr>
            <a:t>. </a:t>
          </a:r>
          <a:r>
            <a:rPr lang="en-US" sz="2400" b="0" dirty="0" err="1" smtClean="0">
              <a:latin typeface="Agency FB" panose="020B0503020202020204" pitchFamily="34" charset="0"/>
            </a:rPr>
            <a:t>Kontrol</a:t>
          </a:r>
          <a:r>
            <a:rPr lang="en-US" sz="2400" b="0" dirty="0" smtClean="0">
              <a:latin typeface="Agency FB" panose="020B0503020202020204" pitchFamily="34" charset="0"/>
            </a:rPr>
            <a:t> </a:t>
          </a:r>
          <a:r>
            <a:rPr lang="en-US" sz="2400" b="0" dirty="0" err="1" smtClean="0">
              <a:latin typeface="Agency FB" panose="020B0503020202020204" pitchFamily="34" charset="0"/>
            </a:rPr>
            <a:t>Akses</a:t>
          </a:r>
          <a:endParaRPr lang="id-ID" sz="2400" b="0" dirty="0">
            <a:latin typeface="Agency FB" panose="020B0503020202020204" pitchFamily="34" charset="0"/>
          </a:endParaRPr>
        </a:p>
      </dgm:t>
    </dgm:pt>
    <dgm:pt modelId="{2140B65D-0D78-4CD9-AB98-107EF3E82F92}" type="parTrans" cxnId="{AA55B694-F293-4A6C-9BC9-51B2DBF37CA6}">
      <dgm:prSet/>
      <dgm:spPr/>
      <dgm:t>
        <a:bodyPr/>
        <a:lstStyle/>
        <a:p>
          <a:endParaRPr lang="en-US" sz="2400"/>
        </a:p>
      </dgm:t>
    </dgm:pt>
    <dgm:pt modelId="{B2C2B9A3-D102-43C5-90AF-B27BB147D0E4}" type="sibTrans" cxnId="{AA55B694-F293-4A6C-9BC9-51B2DBF37CA6}">
      <dgm:prSet/>
      <dgm:spPr/>
      <dgm:t>
        <a:bodyPr/>
        <a:lstStyle/>
        <a:p>
          <a:endParaRPr lang="en-US" sz="2400"/>
        </a:p>
      </dgm:t>
    </dgm:pt>
    <dgm:pt modelId="{3687D782-6124-45EA-9A91-EB21C2D52BF0}">
      <dgm:prSet phldrT="[Tex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3</a:t>
          </a:r>
          <a:r>
            <a:rPr lang="id-ID" sz="2400" b="1" dirty="0" smtClean="0">
              <a:latin typeface="Agency FB" panose="020B0503020202020204" pitchFamily="34" charset="0"/>
            </a:rPr>
            <a:t>. </a:t>
          </a:r>
          <a:r>
            <a:rPr lang="en-US" sz="2400" b="0" dirty="0" err="1" smtClean="0">
              <a:latin typeface="Agency FB" panose="020B0503020202020204" pitchFamily="34" charset="0"/>
            </a:rPr>
            <a:t>Sistem</a:t>
          </a:r>
          <a:r>
            <a:rPr lang="en-US" sz="2400" b="0" dirty="0" smtClean="0">
              <a:latin typeface="Agency FB" panose="020B0503020202020204" pitchFamily="34" charset="0"/>
            </a:rPr>
            <a:t> </a:t>
          </a:r>
          <a:r>
            <a:rPr lang="en-US" sz="2400" b="0" dirty="0" err="1" smtClean="0">
              <a:latin typeface="Agency FB" panose="020B0503020202020204" pitchFamily="34" charset="0"/>
            </a:rPr>
            <a:t>Keamanan</a:t>
          </a:r>
          <a:r>
            <a:rPr lang="en-US" sz="2400" b="0" dirty="0" smtClean="0">
              <a:latin typeface="Agency FB" panose="020B0503020202020204" pitchFamily="34" charset="0"/>
            </a:rPr>
            <a:t> </a:t>
          </a:r>
          <a:r>
            <a:rPr lang="en-US" sz="2400" b="0" dirty="0" err="1" smtClean="0">
              <a:latin typeface="Agency FB" panose="020B0503020202020204" pitchFamily="34" charset="0"/>
            </a:rPr>
            <a:t>Informasi</a:t>
          </a:r>
          <a:r>
            <a:rPr lang="en-US" sz="2400" b="0" dirty="0" smtClean="0">
              <a:latin typeface="Agency FB" panose="020B0503020202020204" pitchFamily="34" charset="0"/>
            </a:rPr>
            <a:t> </a:t>
          </a:r>
          <a:r>
            <a:rPr lang="en-US" sz="2400" b="0" dirty="0" err="1" smtClean="0">
              <a:latin typeface="Agency FB" panose="020B0503020202020204" pitchFamily="34" charset="0"/>
            </a:rPr>
            <a:t>dan</a:t>
          </a:r>
          <a:r>
            <a:rPr lang="en-US" sz="2400" b="0" dirty="0" smtClean="0">
              <a:latin typeface="Agency FB" panose="020B0503020202020204" pitchFamily="34" charset="0"/>
            </a:rPr>
            <a:t> Internet </a:t>
          </a:r>
          <a:endParaRPr lang="en-US" sz="2400" b="0" dirty="0">
            <a:latin typeface="Agency FB" panose="020B0503020202020204" pitchFamily="34" charset="0"/>
          </a:endParaRPr>
        </a:p>
      </dgm:t>
    </dgm:pt>
    <dgm:pt modelId="{C8B551E5-829B-4576-B9BA-E0CAED4F8BE7}" type="parTrans" cxnId="{368C8CDB-8E4E-4207-BCA2-0A3676298BAB}">
      <dgm:prSet/>
      <dgm:spPr/>
      <dgm:t>
        <a:bodyPr/>
        <a:lstStyle/>
        <a:p>
          <a:endParaRPr lang="en-ID" sz="1600"/>
        </a:p>
      </dgm:t>
    </dgm:pt>
    <dgm:pt modelId="{5D9D8EC7-7331-4612-A9A4-59FA9BEA93A2}" type="sibTrans" cxnId="{368C8CDB-8E4E-4207-BCA2-0A3676298BAB}">
      <dgm:prSet/>
      <dgm:spPr/>
      <dgm:t>
        <a:bodyPr/>
        <a:lstStyle/>
        <a:p>
          <a:endParaRPr lang="en-ID" sz="1600"/>
        </a:p>
      </dgm:t>
    </dgm:pt>
    <dgm:pt modelId="{88AED1D3-3D1E-45AE-88E7-C32E5BB7C192}">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7</a:t>
          </a:r>
          <a:r>
            <a:rPr lang="en-US" sz="2400" b="1" dirty="0" smtClean="0">
              <a:latin typeface="Agency FB" panose="020B0503020202020204" pitchFamily="34" charset="0"/>
            </a:rPr>
            <a:t>.</a:t>
          </a:r>
          <a:r>
            <a:rPr lang="id-ID" sz="2400" b="1" dirty="0" smtClean="0">
              <a:latin typeface="Agency FB" panose="020B0503020202020204" pitchFamily="34" charset="0"/>
            </a:rPr>
            <a:t> </a:t>
          </a:r>
          <a:r>
            <a:rPr lang="id-ID" sz="2400" b="0" dirty="0" smtClean="0">
              <a:latin typeface="Agency FB" panose="020B0503020202020204" pitchFamily="34" charset="0"/>
            </a:rPr>
            <a:t>Network Attack</a:t>
          </a:r>
          <a:endParaRPr lang="id-ID" sz="2400" b="0" dirty="0">
            <a:latin typeface="Agency FB" panose="020B0503020202020204" pitchFamily="34" charset="0"/>
          </a:endParaRPr>
        </a:p>
      </dgm:t>
    </dgm:pt>
    <dgm:pt modelId="{98361960-E45C-4393-BA68-C3A827C9DB2F}" type="parTrans" cxnId="{732ED7B6-7726-4C39-ACFA-91F3B34D5893}">
      <dgm:prSet/>
      <dgm:spPr/>
      <dgm:t>
        <a:bodyPr/>
        <a:lstStyle/>
        <a:p>
          <a:endParaRPr lang="id-ID"/>
        </a:p>
      </dgm:t>
    </dgm:pt>
    <dgm:pt modelId="{6C7C8E6B-F34C-42A3-94BA-32243A74B104}" type="sibTrans" cxnId="{732ED7B6-7726-4C39-ACFA-91F3B34D5893}">
      <dgm:prSet/>
      <dgm:spPr/>
      <dgm:t>
        <a:bodyPr/>
        <a:lstStyle/>
        <a:p>
          <a:endParaRPr lang="id-ID"/>
        </a:p>
      </dgm:t>
    </dgm:pt>
    <dgm:pt modelId="{B25A0330-CFB6-49EA-BDC4-F8BB8BC10869}">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6</a:t>
          </a:r>
          <a:r>
            <a:rPr lang="en-US" sz="2400" b="1" dirty="0" smtClean="0">
              <a:latin typeface="Agency FB" panose="020B0503020202020204" pitchFamily="34" charset="0"/>
            </a:rPr>
            <a:t>. </a:t>
          </a:r>
          <a:r>
            <a:rPr lang="en-US" sz="2400" b="0" dirty="0" smtClean="0">
              <a:latin typeface="Agency FB" panose="020B0503020202020204" pitchFamily="34" charset="0"/>
            </a:rPr>
            <a:t>Firewall </a:t>
          </a:r>
          <a:r>
            <a:rPr lang="en-US" sz="2400" b="0" dirty="0" err="1" smtClean="0">
              <a:latin typeface="Agency FB" panose="020B0503020202020204" pitchFamily="34" charset="0"/>
            </a:rPr>
            <a:t>dan</a:t>
          </a:r>
          <a:r>
            <a:rPr lang="en-US" sz="2400" b="0" dirty="0" smtClean="0">
              <a:latin typeface="Agency FB" panose="020B0503020202020204" pitchFamily="34" charset="0"/>
            </a:rPr>
            <a:t> Intrusion Detection System</a:t>
          </a:r>
          <a:endParaRPr lang="id-ID" sz="2400" b="0" dirty="0">
            <a:latin typeface="Agency FB" panose="020B0503020202020204" pitchFamily="34" charset="0"/>
          </a:endParaRPr>
        </a:p>
      </dgm:t>
    </dgm:pt>
    <dgm:pt modelId="{A4BCEEEF-8D5C-433A-9DB0-A7AB65294D7D}" type="parTrans" cxnId="{8C511542-7C32-4AC8-96E5-FEDC65833B10}">
      <dgm:prSet/>
      <dgm:spPr/>
      <dgm:t>
        <a:bodyPr/>
        <a:lstStyle/>
        <a:p>
          <a:endParaRPr lang="id-ID"/>
        </a:p>
      </dgm:t>
    </dgm:pt>
    <dgm:pt modelId="{D24983E9-458E-48B5-986C-0C97A41A0DEA}" type="sibTrans" cxnId="{8C511542-7C32-4AC8-96E5-FEDC65833B10}">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086980F9-6F38-4459-8BC9-85C438D0D44C}" type="pres">
      <dgm:prSet presAssocID="{3E0CF4D4-198B-4AFE-88D2-8E46B21E88EE}" presName="parentText" presStyleLbl="node1" presStyleIdx="0" presStyleCnt="7" custScaleY="142592">
        <dgm:presLayoutVars>
          <dgm:chMax val="0"/>
          <dgm:bulletEnabled val="1"/>
        </dgm:presLayoutVars>
      </dgm:prSet>
      <dgm:spPr/>
      <dgm:t>
        <a:bodyPr/>
        <a:lstStyle/>
        <a:p>
          <a:endParaRPr lang="id-ID"/>
        </a:p>
      </dgm:t>
    </dgm:pt>
    <dgm:pt modelId="{224F8B66-69B6-4446-9591-30132FBD91B7}" type="pres">
      <dgm:prSet presAssocID="{8CA7FDF3-C092-44B1-B986-2EF0BE92CBAB}" presName="spacer" presStyleCnt="0"/>
      <dgm:spPr/>
    </dgm:pt>
    <dgm:pt modelId="{2B0E2AB5-C119-4743-96E1-6DE15C2A42E9}" type="pres">
      <dgm:prSet presAssocID="{AF33AACA-520F-4C78-A492-459906460AB8}" presName="parentText" presStyleLbl="node1" presStyleIdx="1" presStyleCnt="7">
        <dgm:presLayoutVars>
          <dgm:chMax val="0"/>
          <dgm:bulletEnabled val="1"/>
        </dgm:presLayoutVars>
      </dgm:prSet>
      <dgm:spPr/>
      <dgm:t>
        <a:bodyPr/>
        <a:lstStyle/>
        <a:p>
          <a:endParaRPr lang="id-ID"/>
        </a:p>
      </dgm:t>
    </dgm:pt>
    <dgm:pt modelId="{C67334F9-8461-4DE6-9FA9-F5C3B9C4B1FF}" type="pres">
      <dgm:prSet presAssocID="{869CDED2-2803-423D-A3AB-51B1970638B5}" presName="spacer" presStyleCnt="0"/>
      <dgm:spPr/>
    </dgm:pt>
    <dgm:pt modelId="{EBF2DBB0-09AC-46B7-9297-8EC140618313}" type="pres">
      <dgm:prSet presAssocID="{3687D782-6124-45EA-9A91-EB21C2D52BF0}" presName="parentText" presStyleLbl="node1" presStyleIdx="2" presStyleCnt="7">
        <dgm:presLayoutVars>
          <dgm:chMax val="0"/>
          <dgm:bulletEnabled val="1"/>
        </dgm:presLayoutVars>
      </dgm:prSet>
      <dgm:spPr/>
      <dgm:t>
        <a:bodyPr/>
        <a:lstStyle/>
        <a:p>
          <a:endParaRPr lang="id-ID"/>
        </a:p>
      </dgm:t>
    </dgm:pt>
    <dgm:pt modelId="{FB1C185E-CAB2-4C95-AF25-F3F9A8C7B33A}" type="pres">
      <dgm:prSet presAssocID="{5D9D8EC7-7331-4612-A9A4-59FA9BEA93A2}" presName="spacer" presStyleCnt="0"/>
      <dgm:spPr/>
    </dgm:pt>
    <dgm:pt modelId="{E6B7A12E-D792-4506-9B2A-818D9EC2E909}" type="pres">
      <dgm:prSet presAssocID="{CB240EB0-B7E3-4313-8BE6-86A373066FC0}" presName="parentText" presStyleLbl="node1" presStyleIdx="3" presStyleCnt="7">
        <dgm:presLayoutVars>
          <dgm:chMax val="0"/>
          <dgm:bulletEnabled val="1"/>
        </dgm:presLayoutVars>
      </dgm:prSet>
      <dgm:spPr/>
      <dgm:t>
        <a:bodyPr/>
        <a:lstStyle/>
        <a:p>
          <a:endParaRPr lang="id-ID"/>
        </a:p>
      </dgm:t>
    </dgm:pt>
    <dgm:pt modelId="{0EB01F03-3097-4A9C-AE2B-3E53A59D9AAA}" type="pres">
      <dgm:prSet presAssocID="{D5CBEA7A-8159-4F0B-9E46-848769A3E3FD}" presName="spacer" presStyleCnt="0"/>
      <dgm:spPr/>
    </dgm:pt>
    <dgm:pt modelId="{9498D6D7-D1DE-4880-A122-141F0CC4C4C8}" type="pres">
      <dgm:prSet presAssocID="{20C80331-3DF2-434B-B8AC-7634E5807512}" presName="parentText" presStyleLbl="node1" presStyleIdx="4" presStyleCnt="7">
        <dgm:presLayoutVars>
          <dgm:chMax val="0"/>
          <dgm:bulletEnabled val="1"/>
        </dgm:presLayoutVars>
      </dgm:prSet>
      <dgm:spPr/>
      <dgm:t>
        <a:bodyPr/>
        <a:lstStyle/>
        <a:p>
          <a:endParaRPr lang="id-ID"/>
        </a:p>
      </dgm:t>
    </dgm:pt>
    <dgm:pt modelId="{5D07B7CB-CC6D-470B-A290-F73F830AFF10}" type="pres">
      <dgm:prSet presAssocID="{B2C2B9A3-D102-43C5-90AF-B27BB147D0E4}" presName="spacer" presStyleCnt="0"/>
      <dgm:spPr/>
    </dgm:pt>
    <dgm:pt modelId="{D27F1C2B-8031-40D9-9358-BFC0F3063FA8}" type="pres">
      <dgm:prSet presAssocID="{B25A0330-CFB6-49EA-BDC4-F8BB8BC10869}" presName="parentText" presStyleLbl="node1" presStyleIdx="5" presStyleCnt="7">
        <dgm:presLayoutVars>
          <dgm:chMax val="0"/>
          <dgm:bulletEnabled val="1"/>
        </dgm:presLayoutVars>
      </dgm:prSet>
      <dgm:spPr/>
      <dgm:t>
        <a:bodyPr/>
        <a:lstStyle/>
        <a:p>
          <a:endParaRPr lang="id-ID"/>
        </a:p>
      </dgm:t>
    </dgm:pt>
    <dgm:pt modelId="{223A945E-3A54-4E8B-86BF-D24E00BBAEF9}" type="pres">
      <dgm:prSet presAssocID="{D24983E9-458E-48B5-986C-0C97A41A0DEA}" presName="spacer" presStyleCnt="0"/>
      <dgm:spPr/>
    </dgm:pt>
    <dgm:pt modelId="{AD907E54-1AAF-42A9-B5AD-B0BFC7405B10}" type="pres">
      <dgm:prSet presAssocID="{88AED1D3-3D1E-45AE-88E7-C32E5BB7C192}" presName="parentText" presStyleLbl="node1" presStyleIdx="6" presStyleCnt="7">
        <dgm:presLayoutVars>
          <dgm:chMax val="0"/>
          <dgm:bulletEnabled val="1"/>
        </dgm:presLayoutVars>
      </dgm:prSet>
      <dgm:spPr/>
      <dgm:t>
        <a:bodyPr/>
        <a:lstStyle/>
        <a:p>
          <a:endParaRPr lang="id-ID"/>
        </a:p>
      </dgm:t>
    </dgm:pt>
  </dgm:ptLst>
  <dgm:cxnLst>
    <dgm:cxn modelId="{8C511542-7C32-4AC8-96E5-FEDC65833B10}" srcId="{8358F112-1D6F-44C5-AF73-A5EEB7AA45FA}" destId="{B25A0330-CFB6-49EA-BDC4-F8BB8BC10869}" srcOrd="5" destOrd="0" parTransId="{A4BCEEEF-8D5C-433A-9DB0-A7AB65294D7D}" sibTransId="{D24983E9-458E-48B5-986C-0C97A41A0DEA}"/>
    <dgm:cxn modelId="{27607829-2BEA-4479-BA11-DA1E46672A0F}" srcId="{8358F112-1D6F-44C5-AF73-A5EEB7AA45FA}" destId="{CB240EB0-B7E3-4313-8BE6-86A373066FC0}" srcOrd="3" destOrd="0" parTransId="{45D2F17A-5A34-4858-AB73-0B514DBF108F}" sibTransId="{D5CBEA7A-8159-4F0B-9E46-848769A3E3FD}"/>
    <dgm:cxn modelId="{1D2DC411-ECA7-4663-9E60-7319B60B72BC}" srcId="{8358F112-1D6F-44C5-AF73-A5EEB7AA45FA}" destId="{3E0CF4D4-198B-4AFE-88D2-8E46B21E88EE}" srcOrd="0" destOrd="0" parTransId="{05810277-582E-4DDD-94AC-FECF5A93EDB5}" sibTransId="{8CA7FDF3-C092-44B1-B986-2EF0BE92CBAB}"/>
    <dgm:cxn modelId="{732ED7B6-7726-4C39-ACFA-91F3B34D5893}" srcId="{8358F112-1D6F-44C5-AF73-A5EEB7AA45FA}" destId="{88AED1D3-3D1E-45AE-88E7-C32E5BB7C192}" srcOrd="6" destOrd="0" parTransId="{98361960-E45C-4393-BA68-C3A827C9DB2F}" sibTransId="{6C7C8E6B-F34C-42A3-94BA-32243A74B104}"/>
    <dgm:cxn modelId="{AA55B694-F293-4A6C-9BC9-51B2DBF37CA6}" srcId="{8358F112-1D6F-44C5-AF73-A5EEB7AA45FA}" destId="{20C80331-3DF2-434B-B8AC-7634E5807512}" srcOrd="4" destOrd="0" parTransId="{2140B65D-0D78-4CD9-AB98-107EF3E82F92}" sibTransId="{B2C2B9A3-D102-43C5-90AF-B27BB147D0E4}"/>
    <dgm:cxn modelId="{2786CFC9-867E-4954-AED6-337E4BE92671}" type="presOf" srcId="{B25A0330-CFB6-49EA-BDC4-F8BB8BC10869}" destId="{D27F1C2B-8031-40D9-9358-BFC0F3063FA8}" srcOrd="0" destOrd="0" presId="urn:microsoft.com/office/officeart/2005/8/layout/vList2"/>
    <dgm:cxn modelId="{9D39DC68-8E95-4296-9F28-AD1BE3CF95C2}" type="presOf" srcId="{AF33AACA-520F-4C78-A492-459906460AB8}" destId="{2B0E2AB5-C119-4743-96E1-6DE15C2A42E9}" srcOrd="0" destOrd="0" presId="urn:microsoft.com/office/officeart/2005/8/layout/vList2"/>
    <dgm:cxn modelId="{8B213670-E152-4553-A9B4-0FD9705C894B}" srcId="{8358F112-1D6F-44C5-AF73-A5EEB7AA45FA}" destId="{AF33AACA-520F-4C78-A492-459906460AB8}" srcOrd="1" destOrd="0" parTransId="{CB0669E8-D15A-4CA7-B25B-559EABAF1916}" sibTransId="{869CDED2-2803-423D-A3AB-51B1970638B5}"/>
    <dgm:cxn modelId="{27E4782D-71C4-4844-AA0A-54E2E5EC7F00}" type="presOf" srcId="{3E0CF4D4-198B-4AFE-88D2-8E46B21E88EE}" destId="{086980F9-6F38-4459-8BC9-85C438D0D44C}" srcOrd="0" destOrd="0" presId="urn:microsoft.com/office/officeart/2005/8/layout/vList2"/>
    <dgm:cxn modelId="{5AF358C9-862E-4D5F-A52C-02475E451264}" type="presOf" srcId="{88AED1D3-3D1E-45AE-88E7-C32E5BB7C192}" destId="{AD907E54-1AAF-42A9-B5AD-B0BFC7405B10}" srcOrd="0" destOrd="0" presId="urn:microsoft.com/office/officeart/2005/8/layout/vList2"/>
    <dgm:cxn modelId="{E63F1C48-E7AB-4127-AE07-BF2BD5300F03}" type="presOf" srcId="{CB240EB0-B7E3-4313-8BE6-86A373066FC0}" destId="{E6B7A12E-D792-4506-9B2A-818D9EC2E909}" srcOrd="0" destOrd="0" presId="urn:microsoft.com/office/officeart/2005/8/layout/vList2"/>
    <dgm:cxn modelId="{368C8CDB-8E4E-4207-BCA2-0A3676298BAB}" srcId="{8358F112-1D6F-44C5-AF73-A5EEB7AA45FA}" destId="{3687D782-6124-45EA-9A91-EB21C2D52BF0}" srcOrd="2" destOrd="0" parTransId="{C8B551E5-829B-4576-B9BA-E0CAED4F8BE7}" sibTransId="{5D9D8EC7-7331-4612-A9A4-59FA9BEA93A2}"/>
    <dgm:cxn modelId="{3D73A9B2-895E-4095-8298-797FC9E00C10}" type="presOf" srcId="{20C80331-3DF2-434B-B8AC-7634E5807512}" destId="{9498D6D7-D1DE-4880-A122-141F0CC4C4C8}" srcOrd="0" destOrd="0" presId="urn:microsoft.com/office/officeart/2005/8/layout/vList2"/>
    <dgm:cxn modelId="{0390187F-BE43-4722-8376-7E36BA8EA0E1}" type="presOf" srcId="{3687D782-6124-45EA-9A91-EB21C2D52BF0}" destId="{EBF2DBB0-09AC-46B7-9297-8EC140618313}" srcOrd="0" destOrd="0" presId="urn:microsoft.com/office/officeart/2005/8/layout/vList2"/>
    <dgm:cxn modelId="{8098C8D0-E0EA-43AB-8FA8-9D262FB0D260}" type="presOf" srcId="{8358F112-1D6F-44C5-AF73-A5EEB7AA45FA}" destId="{FA152123-58CE-48F0-AD32-399CCFB0B709}" srcOrd="0" destOrd="0" presId="urn:microsoft.com/office/officeart/2005/8/layout/vList2"/>
    <dgm:cxn modelId="{E2C64213-1DE4-449D-93DF-934365EF1048}" type="presParOf" srcId="{FA152123-58CE-48F0-AD32-399CCFB0B709}" destId="{086980F9-6F38-4459-8BC9-85C438D0D44C}" srcOrd="0" destOrd="0" presId="urn:microsoft.com/office/officeart/2005/8/layout/vList2"/>
    <dgm:cxn modelId="{04C5D29A-B353-41D6-91BB-2CAE070D9D33}" type="presParOf" srcId="{FA152123-58CE-48F0-AD32-399CCFB0B709}" destId="{224F8B66-69B6-4446-9591-30132FBD91B7}" srcOrd="1" destOrd="0" presId="urn:microsoft.com/office/officeart/2005/8/layout/vList2"/>
    <dgm:cxn modelId="{418E865E-50D0-4841-8318-717510CF3928}" type="presParOf" srcId="{FA152123-58CE-48F0-AD32-399CCFB0B709}" destId="{2B0E2AB5-C119-4743-96E1-6DE15C2A42E9}" srcOrd="2" destOrd="0" presId="urn:microsoft.com/office/officeart/2005/8/layout/vList2"/>
    <dgm:cxn modelId="{C0923854-61D4-481F-AA97-08128EFFDC36}" type="presParOf" srcId="{FA152123-58CE-48F0-AD32-399CCFB0B709}" destId="{C67334F9-8461-4DE6-9FA9-F5C3B9C4B1FF}" srcOrd="3" destOrd="0" presId="urn:microsoft.com/office/officeart/2005/8/layout/vList2"/>
    <dgm:cxn modelId="{785C83D0-FF18-42CA-826C-6F66D090D1E5}" type="presParOf" srcId="{FA152123-58CE-48F0-AD32-399CCFB0B709}" destId="{EBF2DBB0-09AC-46B7-9297-8EC140618313}" srcOrd="4" destOrd="0" presId="urn:microsoft.com/office/officeart/2005/8/layout/vList2"/>
    <dgm:cxn modelId="{F1BA6928-0788-459B-BDE4-9608EA6C9246}" type="presParOf" srcId="{FA152123-58CE-48F0-AD32-399CCFB0B709}" destId="{FB1C185E-CAB2-4C95-AF25-F3F9A8C7B33A}" srcOrd="5" destOrd="0" presId="urn:microsoft.com/office/officeart/2005/8/layout/vList2"/>
    <dgm:cxn modelId="{B0D8726F-7BC7-4B9A-ACE7-946C79141BE7}" type="presParOf" srcId="{FA152123-58CE-48F0-AD32-399CCFB0B709}" destId="{E6B7A12E-D792-4506-9B2A-818D9EC2E909}" srcOrd="6" destOrd="0" presId="urn:microsoft.com/office/officeart/2005/8/layout/vList2"/>
    <dgm:cxn modelId="{949D8935-7902-4F90-8D40-4C30C969C01D}" type="presParOf" srcId="{FA152123-58CE-48F0-AD32-399CCFB0B709}" destId="{0EB01F03-3097-4A9C-AE2B-3E53A59D9AAA}" srcOrd="7" destOrd="0" presId="urn:microsoft.com/office/officeart/2005/8/layout/vList2"/>
    <dgm:cxn modelId="{0F5C8029-F824-4AFD-95D1-8A53A160EFD2}" type="presParOf" srcId="{FA152123-58CE-48F0-AD32-399CCFB0B709}" destId="{9498D6D7-D1DE-4880-A122-141F0CC4C4C8}" srcOrd="8" destOrd="0" presId="urn:microsoft.com/office/officeart/2005/8/layout/vList2"/>
    <dgm:cxn modelId="{953E324D-49E7-4059-B411-0A14ECE25117}" type="presParOf" srcId="{FA152123-58CE-48F0-AD32-399CCFB0B709}" destId="{5D07B7CB-CC6D-470B-A290-F73F830AFF10}" srcOrd="9" destOrd="0" presId="urn:microsoft.com/office/officeart/2005/8/layout/vList2"/>
    <dgm:cxn modelId="{395AC3AA-915F-477B-97DB-3182E16D87FF}" type="presParOf" srcId="{FA152123-58CE-48F0-AD32-399CCFB0B709}" destId="{D27F1C2B-8031-40D9-9358-BFC0F3063FA8}" srcOrd="10" destOrd="0" presId="urn:microsoft.com/office/officeart/2005/8/layout/vList2"/>
    <dgm:cxn modelId="{6BFD3581-5E98-45D5-BEBA-59006131D6F2}" type="presParOf" srcId="{FA152123-58CE-48F0-AD32-399CCFB0B709}" destId="{223A945E-3A54-4E8B-86BF-D24E00BBAEF9}" srcOrd="11" destOrd="0" presId="urn:microsoft.com/office/officeart/2005/8/layout/vList2"/>
    <dgm:cxn modelId="{2ED7E146-74A7-4E57-9A12-A8870477002A}" type="presParOf" srcId="{FA152123-58CE-48F0-AD32-399CCFB0B709}" destId="{AD907E54-1AAF-42A9-B5AD-B0BFC7405B1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C7B9932-39A1-47F9-9D81-48F5FB31E47A}">
      <dgm:prSet custT="1"/>
      <dgm:spPr>
        <a:noFill/>
      </dgm:spPr>
      <dgm:t>
        <a:bodyPr/>
        <a:lstStyle/>
        <a:p>
          <a:r>
            <a:rPr lang="en-US" sz="2800" b="1" dirty="0" smtClean="0">
              <a:latin typeface="Agency FB" panose="020B0503020202020204" pitchFamily="34" charset="0"/>
            </a:rPr>
            <a:t>1</a:t>
          </a:r>
          <a:r>
            <a:rPr lang="id-ID" sz="2800" b="1" dirty="0" smtClean="0">
              <a:latin typeface="Agency FB" panose="020B0503020202020204" pitchFamily="34" charset="0"/>
            </a:rPr>
            <a:t>0. </a:t>
          </a:r>
          <a:r>
            <a:rPr lang="en-US" sz="2800" b="0" dirty="0" smtClean="0">
              <a:latin typeface="Agency FB" panose="020B0503020202020204" pitchFamily="34" charset="0"/>
            </a:rPr>
            <a:t>Biometric Authentication</a:t>
          </a:r>
          <a:endParaRPr lang="id-ID" sz="2800" b="0" dirty="0">
            <a:latin typeface="Agency FB" panose="020B0503020202020204" pitchFamily="34" charset="0"/>
          </a:endParaRPr>
        </a:p>
      </dgm:t>
    </dgm:pt>
    <dgm:pt modelId="{D8421E35-5FBC-423C-A6D2-16363CA910C8}" type="parTrans" cxnId="{C1FB15BA-0572-4739-B268-2C3734120A75}">
      <dgm:prSet/>
      <dgm:spPr/>
      <dgm:t>
        <a:bodyPr/>
        <a:lstStyle/>
        <a:p>
          <a:endParaRPr lang="en-US" sz="2600"/>
        </a:p>
      </dgm:t>
    </dgm:pt>
    <dgm:pt modelId="{042BEBE6-60AA-414D-A745-1DED3A6F379E}" type="sibTrans" cxnId="{C1FB15BA-0572-4739-B268-2C3734120A75}">
      <dgm:prSet/>
      <dgm:spPr/>
      <dgm:t>
        <a:bodyPr/>
        <a:lstStyle/>
        <a:p>
          <a:endParaRPr lang="en-US" sz="2600"/>
        </a:p>
      </dgm:t>
    </dgm:pt>
    <dgm:pt modelId="{45FAB24C-9B2D-4C9F-AC5C-BE1CC33E0AEC}">
      <dgm:prSet custT="1"/>
      <dgm:spPr>
        <a:noFill/>
      </dgm:spPr>
      <dgm:t>
        <a:bodyPr/>
        <a:lstStyle/>
        <a:p>
          <a:r>
            <a:rPr lang="id-ID" sz="2800" b="1" dirty="0" smtClean="0">
              <a:latin typeface="Agency FB" panose="020B0503020202020204" pitchFamily="34" charset="0"/>
            </a:rPr>
            <a:t>12. </a:t>
          </a:r>
          <a:r>
            <a:rPr lang="id-ID" sz="2800" dirty="0" smtClean="0">
              <a:latin typeface="Agency FB" panose="020B0503020202020204" pitchFamily="34" charset="0"/>
            </a:rPr>
            <a:t>Protokol Keamanan</a:t>
          </a:r>
          <a:endParaRPr lang="id-ID" sz="2800" b="0" dirty="0">
            <a:latin typeface="Agency FB" panose="020B0503020202020204" pitchFamily="34" charset="0"/>
          </a:endParaRPr>
        </a:p>
      </dgm:t>
    </dgm:pt>
    <dgm:pt modelId="{7134E2BB-6C9C-4AB9-B1F1-CAA0A219FAB6}" type="parTrans" cxnId="{4F940FB7-DCA6-4AEB-9E3A-801F9F9C20BE}">
      <dgm:prSet/>
      <dgm:spPr/>
      <dgm:t>
        <a:bodyPr/>
        <a:lstStyle/>
        <a:p>
          <a:endParaRPr lang="en-US" sz="2600"/>
        </a:p>
      </dgm:t>
    </dgm:pt>
    <dgm:pt modelId="{7C430DA0-B913-451B-A53D-59E09BFA30CD}" type="sibTrans" cxnId="{4F940FB7-DCA6-4AEB-9E3A-801F9F9C20BE}">
      <dgm:prSet/>
      <dgm:spPr/>
      <dgm:t>
        <a:bodyPr/>
        <a:lstStyle/>
        <a:p>
          <a:endParaRPr lang="en-US" sz="2600"/>
        </a:p>
      </dgm:t>
    </dgm:pt>
    <dgm:pt modelId="{A8758CBD-2F5C-468E-AF8A-A294A393DC9D}">
      <dgm:prSet custT="1"/>
      <dgm:spPr>
        <a:noFill/>
      </dgm:spPr>
      <dgm:t>
        <a:bodyPr/>
        <a:lstStyle/>
        <a:p>
          <a:r>
            <a:rPr lang="en-US" sz="2800" b="1" dirty="0" smtClean="0">
              <a:latin typeface="Agency FB" panose="020B0503020202020204" pitchFamily="34" charset="0"/>
            </a:rPr>
            <a:t>0</a:t>
          </a:r>
          <a:r>
            <a:rPr lang="id-ID" sz="2800" b="1" dirty="0" smtClean="0">
              <a:latin typeface="Agency FB" panose="020B0503020202020204" pitchFamily="34" charset="0"/>
            </a:rPr>
            <a:t>9. </a:t>
          </a:r>
          <a:r>
            <a:rPr lang="id-ID" sz="2800" b="0" dirty="0" smtClean="0">
              <a:latin typeface="Agency FB" panose="020B0503020202020204" pitchFamily="34" charset="0"/>
            </a:rPr>
            <a:t>Kriptografi Asimetrik</a:t>
          </a:r>
          <a:endParaRPr lang="id-ID" sz="2800" dirty="0">
            <a:latin typeface="Agency FB" panose="020B0503020202020204" pitchFamily="34" charset="0"/>
          </a:endParaRPr>
        </a:p>
      </dgm:t>
    </dgm:pt>
    <dgm:pt modelId="{7363FA1B-B195-4A36-98E5-18FF6337C761}" type="parTrans" cxnId="{3ACA0BD9-07C8-4657-989E-170651E56254}">
      <dgm:prSet/>
      <dgm:spPr/>
      <dgm:t>
        <a:bodyPr/>
        <a:lstStyle/>
        <a:p>
          <a:endParaRPr lang="en-ID"/>
        </a:p>
      </dgm:t>
    </dgm:pt>
    <dgm:pt modelId="{CC9C24DF-BDC6-4E28-9B28-656BA0414C0A}" type="sibTrans" cxnId="{3ACA0BD9-07C8-4657-989E-170651E56254}">
      <dgm:prSet/>
      <dgm:spPr/>
      <dgm:t>
        <a:bodyPr/>
        <a:lstStyle/>
        <a:p>
          <a:endParaRPr lang="en-ID"/>
        </a:p>
      </dgm:t>
    </dgm:pt>
    <dgm:pt modelId="{4908667A-F5AB-4046-818E-26DC9EC93767}">
      <dgm:prSet custT="1"/>
      <dgm:spPr>
        <a:noFill/>
      </dgm:spPr>
      <dgm:t>
        <a:bodyPr/>
        <a:lstStyle/>
        <a:p>
          <a:r>
            <a:rPr lang="id-ID" sz="2800" b="1" dirty="0" smtClean="0">
              <a:latin typeface="Agency FB" panose="020B0503020202020204" pitchFamily="34" charset="0"/>
            </a:rPr>
            <a:t>13. </a:t>
          </a:r>
          <a:r>
            <a:rPr lang="id-ID" sz="2800" dirty="0" smtClean="0">
              <a:latin typeface="Agency FB" panose="020B0503020202020204" pitchFamily="34" charset="0"/>
            </a:rPr>
            <a:t>Malware &amp; Computer Forensics</a:t>
          </a:r>
          <a:endParaRPr lang="id-ID" sz="2800" b="0" dirty="0">
            <a:latin typeface="Agency FB" panose="020B0503020202020204" pitchFamily="34" charset="0"/>
          </a:endParaRPr>
        </a:p>
      </dgm:t>
    </dgm:pt>
    <dgm:pt modelId="{A8B470AE-AD6C-417E-B166-77F95622316F}" type="parTrans" cxnId="{95CCF3ED-E14A-4A48-9D09-FB1B8DE5E21A}">
      <dgm:prSet/>
      <dgm:spPr/>
      <dgm:t>
        <a:bodyPr/>
        <a:lstStyle/>
        <a:p>
          <a:endParaRPr lang="id-ID"/>
        </a:p>
      </dgm:t>
    </dgm:pt>
    <dgm:pt modelId="{77D296E0-9E05-42A7-BE9E-24C9E0259528}" type="sibTrans" cxnId="{95CCF3ED-E14A-4A48-9D09-FB1B8DE5E21A}">
      <dgm:prSet/>
      <dgm:spPr/>
      <dgm:t>
        <a:bodyPr/>
        <a:lstStyle/>
        <a:p>
          <a:endParaRPr lang="id-ID"/>
        </a:p>
      </dgm:t>
    </dgm:pt>
    <dgm:pt modelId="{8A0FA7A2-209D-4133-811E-E74489CEC298}">
      <dgm:prSet custT="1"/>
      <dgm:spPr>
        <a:noFill/>
      </dgm:spPr>
      <dgm:t>
        <a:bodyPr/>
        <a:lstStyle/>
        <a:p>
          <a:r>
            <a:rPr lang="id-ID" sz="2800" b="1" i="0" dirty="0" smtClean="0">
              <a:latin typeface="Agency FB" panose="020B0503020202020204" pitchFamily="34" charset="0"/>
            </a:rPr>
            <a:t>14. </a:t>
          </a:r>
          <a:r>
            <a:rPr lang="id-ID" sz="2800" b="0" i="0" dirty="0" smtClean="0">
              <a:latin typeface="Agency FB" panose="020B0503020202020204" pitchFamily="34" charset="0"/>
            </a:rPr>
            <a:t>UAS</a:t>
          </a:r>
          <a:endParaRPr lang="id-ID" sz="2800" b="0" dirty="0">
            <a:latin typeface="Agency FB" panose="020B0503020202020204" pitchFamily="34" charset="0"/>
          </a:endParaRPr>
        </a:p>
      </dgm:t>
    </dgm:pt>
    <dgm:pt modelId="{0B2555AE-370C-4CD9-BE21-91B60FC4126A}" type="parTrans" cxnId="{C81A6E36-6573-4351-963B-425FDE850740}">
      <dgm:prSet/>
      <dgm:spPr/>
      <dgm:t>
        <a:bodyPr/>
        <a:lstStyle/>
        <a:p>
          <a:endParaRPr lang="id-ID"/>
        </a:p>
      </dgm:t>
    </dgm:pt>
    <dgm:pt modelId="{CDE3748E-2FDD-4A34-BF21-B1E61CFB072E}" type="sibTrans" cxnId="{C81A6E36-6573-4351-963B-425FDE850740}">
      <dgm:prSet/>
      <dgm:spPr/>
      <dgm:t>
        <a:bodyPr/>
        <a:lstStyle/>
        <a:p>
          <a:endParaRPr lang="id-ID"/>
        </a:p>
      </dgm:t>
    </dgm:pt>
    <dgm:pt modelId="{1020AA26-508B-4F2F-A4FC-07C43D2AF97A}">
      <dgm:prSet custT="1"/>
      <dgm:spPr>
        <a:noFill/>
      </dgm:spPr>
      <dgm:t>
        <a:bodyPr/>
        <a:lstStyle/>
        <a:p>
          <a:r>
            <a:rPr lang="id-ID" sz="2800" b="1" dirty="0" smtClean="0">
              <a:latin typeface="Agency FB" panose="020B0503020202020204" pitchFamily="34" charset="0"/>
            </a:rPr>
            <a:t>11.</a:t>
          </a:r>
          <a:r>
            <a:rPr lang="id-ID" sz="2800" dirty="0" smtClean="0">
              <a:latin typeface="Agency FB" panose="020B0503020202020204" pitchFamily="34" charset="0"/>
            </a:rPr>
            <a:t> </a:t>
          </a:r>
          <a:r>
            <a:rPr lang="id-ID" sz="2800" b="0" dirty="0" smtClean="0">
              <a:latin typeface="Agency FB" panose="020B0503020202020204" pitchFamily="34" charset="0"/>
            </a:rPr>
            <a:t>Public Key Infrastructure</a:t>
          </a:r>
          <a:endParaRPr lang="id-ID" sz="2800" dirty="0">
            <a:latin typeface="Agency FB" panose="020B0503020202020204" pitchFamily="34" charset="0"/>
          </a:endParaRPr>
        </a:p>
      </dgm:t>
    </dgm:pt>
    <dgm:pt modelId="{1C73CBE3-0781-415F-B984-D2F0523A6CFC}" type="parTrans" cxnId="{EBB4BCBE-1F9C-4E3C-8571-E58523E98A70}">
      <dgm:prSet/>
      <dgm:spPr/>
      <dgm:t>
        <a:bodyPr/>
        <a:lstStyle/>
        <a:p>
          <a:endParaRPr lang="id-ID"/>
        </a:p>
      </dgm:t>
    </dgm:pt>
    <dgm:pt modelId="{567463BA-95E3-4303-A861-951A86D39B77}" type="sibTrans" cxnId="{EBB4BCBE-1F9C-4E3C-8571-E58523E98A70}">
      <dgm:prSet/>
      <dgm:spPr/>
      <dgm:t>
        <a:bodyPr/>
        <a:lstStyle/>
        <a:p>
          <a:endParaRPr lang="id-ID"/>
        </a:p>
      </dgm:t>
    </dgm:pt>
    <dgm:pt modelId="{A93BB2EF-0BEB-4E8A-AB45-3720CCC195F7}">
      <dgm:prSet custT="1"/>
      <dgm:spPr>
        <a:noFill/>
      </dgm:spPr>
      <dgm:t>
        <a:bodyPr/>
        <a:lstStyle/>
        <a:p>
          <a:r>
            <a:rPr lang="en-US" sz="2800" b="1" dirty="0" smtClean="0">
              <a:latin typeface="Agency FB" panose="020B0503020202020204" pitchFamily="34" charset="0"/>
            </a:rPr>
            <a:t>0</a:t>
          </a:r>
          <a:r>
            <a:rPr lang="id-ID" sz="2800" b="1" dirty="0" smtClean="0">
              <a:latin typeface="Agency FB" panose="020B0503020202020204" pitchFamily="34" charset="0"/>
            </a:rPr>
            <a:t>8</a:t>
          </a:r>
          <a:r>
            <a:rPr lang="en-US" sz="2800" b="1" dirty="0" smtClean="0">
              <a:latin typeface="Agency FB" panose="020B0503020202020204" pitchFamily="34" charset="0"/>
            </a:rPr>
            <a:t>. </a:t>
          </a:r>
          <a:r>
            <a:rPr lang="id-ID" sz="2800" b="0" dirty="0" smtClean="0">
              <a:latin typeface="Agency FB" panose="020B0503020202020204" pitchFamily="34" charset="0"/>
            </a:rPr>
            <a:t>Kriptografi</a:t>
          </a:r>
          <a:endParaRPr lang="id-ID" sz="2800" dirty="0">
            <a:latin typeface="Agency FB" panose="020B0503020202020204" pitchFamily="34" charset="0"/>
          </a:endParaRPr>
        </a:p>
      </dgm:t>
    </dgm:pt>
    <dgm:pt modelId="{7035D21C-CA3F-44B8-863B-4C9676820A2B}" type="parTrans" cxnId="{31C4AA9C-C86C-4AF3-B39C-3BA36A7F1B12}">
      <dgm:prSet/>
      <dgm:spPr/>
      <dgm:t>
        <a:bodyPr/>
        <a:lstStyle/>
        <a:p>
          <a:endParaRPr lang="id-ID"/>
        </a:p>
      </dgm:t>
    </dgm:pt>
    <dgm:pt modelId="{0F51178D-EAFB-47CB-81A0-CBBAD12CA067}" type="sibTrans" cxnId="{31C4AA9C-C86C-4AF3-B39C-3BA36A7F1B12}">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CCE4B27A-562B-4228-9EBA-FA36741C2CBB}" type="pres">
      <dgm:prSet presAssocID="{A93BB2EF-0BEB-4E8A-AB45-3720CCC195F7}" presName="parentText" presStyleLbl="node1" presStyleIdx="0" presStyleCnt="7">
        <dgm:presLayoutVars>
          <dgm:chMax val="0"/>
          <dgm:bulletEnabled val="1"/>
        </dgm:presLayoutVars>
      </dgm:prSet>
      <dgm:spPr/>
      <dgm:t>
        <a:bodyPr/>
        <a:lstStyle/>
        <a:p>
          <a:endParaRPr lang="id-ID"/>
        </a:p>
      </dgm:t>
    </dgm:pt>
    <dgm:pt modelId="{8DBAB312-29FB-47FA-8AB2-232A0B14ADD3}" type="pres">
      <dgm:prSet presAssocID="{0F51178D-EAFB-47CB-81A0-CBBAD12CA067}" presName="spacer" presStyleCnt="0"/>
      <dgm:spPr/>
    </dgm:pt>
    <dgm:pt modelId="{6F268465-018D-415F-9342-5F99EA4F989A}" type="pres">
      <dgm:prSet presAssocID="{A8758CBD-2F5C-468E-AF8A-A294A393DC9D}" presName="parentText" presStyleLbl="node1" presStyleIdx="1" presStyleCnt="7">
        <dgm:presLayoutVars>
          <dgm:chMax val="0"/>
          <dgm:bulletEnabled val="1"/>
        </dgm:presLayoutVars>
      </dgm:prSet>
      <dgm:spPr/>
      <dgm:t>
        <a:bodyPr/>
        <a:lstStyle/>
        <a:p>
          <a:endParaRPr lang="id-ID"/>
        </a:p>
      </dgm:t>
    </dgm:pt>
    <dgm:pt modelId="{6AE71C83-3A5B-4E23-B880-47A196E9AF94}" type="pres">
      <dgm:prSet presAssocID="{CC9C24DF-BDC6-4E28-9B28-656BA0414C0A}" presName="spacer" presStyleCnt="0"/>
      <dgm:spPr/>
    </dgm:pt>
    <dgm:pt modelId="{AADA161B-0E44-4493-B862-AA188302F13F}" type="pres">
      <dgm:prSet presAssocID="{0C7B9932-39A1-47F9-9D81-48F5FB31E47A}" presName="parentText" presStyleLbl="node1" presStyleIdx="2" presStyleCnt="7">
        <dgm:presLayoutVars>
          <dgm:chMax val="0"/>
          <dgm:bulletEnabled val="1"/>
        </dgm:presLayoutVars>
      </dgm:prSet>
      <dgm:spPr/>
      <dgm:t>
        <a:bodyPr/>
        <a:lstStyle/>
        <a:p>
          <a:endParaRPr lang="id-ID"/>
        </a:p>
      </dgm:t>
    </dgm:pt>
    <dgm:pt modelId="{15958AA4-8D6C-4081-B41A-A71B0A1A4517}" type="pres">
      <dgm:prSet presAssocID="{042BEBE6-60AA-414D-A745-1DED3A6F379E}" presName="spacer" presStyleCnt="0"/>
      <dgm:spPr/>
    </dgm:pt>
    <dgm:pt modelId="{4243BBF9-1AA9-4550-83D8-1DFA0B761F29}" type="pres">
      <dgm:prSet presAssocID="{1020AA26-508B-4F2F-A4FC-07C43D2AF97A}" presName="parentText" presStyleLbl="node1" presStyleIdx="3" presStyleCnt="7">
        <dgm:presLayoutVars>
          <dgm:chMax val="0"/>
          <dgm:bulletEnabled val="1"/>
        </dgm:presLayoutVars>
      </dgm:prSet>
      <dgm:spPr/>
      <dgm:t>
        <a:bodyPr/>
        <a:lstStyle/>
        <a:p>
          <a:endParaRPr lang="id-ID"/>
        </a:p>
      </dgm:t>
    </dgm:pt>
    <dgm:pt modelId="{812CF79F-A20C-43E1-BBE1-73B39171E2FC}" type="pres">
      <dgm:prSet presAssocID="{567463BA-95E3-4303-A861-951A86D39B77}" presName="spacer" presStyleCnt="0"/>
      <dgm:spPr/>
    </dgm:pt>
    <dgm:pt modelId="{F4223B3F-7A5F-4B4B-BB64-825656D9084A}" type="pres">
      <dgm:prSet presAssocID="{45FAB24C-9B2D-4C9F-AC5C-BE1CC33E0AEC}" presName="parentText" presStyleLbl="node1" presStyleIdx="4" presStyleCnt="7">
        <dgm:presLayoutVars>
          <dgm:chMax val="0"/>
          <dgm:bulletEnabled val="1"/>
        </dgm:presLayoutVars>
      </dgm:prSet>
      <dgm:spPr/>
      <dgm:t>
        <a:bodyPr/>
        <a:lstStyle/>
        <a:p>
          <a:endParaRPr lang="id-ID"/>
        </a:p>
      </dgm:t>
    </dgm:pt>
    <dgm:pt modelId="{ED09C2E3-455C-489D-979E-43371C128A15}" type="pres">
      <dgm:prSet presAssocID="{7C430DA0-B913-451B-A53D-59E09BFA30CD}" presName="spacer" presStyleCnt="0"/>
      <dgm:spPr/>
    </dgm:pt>
    <dgm:pt modelId="{D6F8D2BE-5674-433E-876C-693D6B513985}" type="pres">
      <dgm:prSet presAssocID="{4908667A-F5AB-4046-818E-26DC9EC93767}" presName="parentText" presStyleLbl="node1" presStyleIdx="5" presStyleCnt="7">
        <dgm:presLayoutVars>
          <dgm:chMax val="0"/>
          <dgm:bulletEnabled val="1"/>
        </dgm:presLayoutVars>
      </dgm:prSet>
      <dgm:spPr/>
      <dgm:t>
        <a:bodyPr/>
        <a:lstStyle/>
        <a:p>
          <a:endParaRPr lang="id-ID"/>
        </a:p>
      </dgm:t>
    </dgm:pt>
    <dgm:pt modelId="{3A61E9B2-EE8B-4D0D-8E33-7F7E2BC308E5}" type="pres">
      <dgm:prSet presAssocID="{77D296E0-9E05-42A7-BE9E-24C9E0259528}" presName="spacer" presStyleCnt="0"/>
      <dgm:spPr/>
    </dgm:pt>
    <dgm:pt modelId="{BDCDCFE5-C63B-426B-8D16-4C2EF5169E39}" type="pres">
      <dgm:prSet presAssocID="{8A0FA7A2-209D-4133-811E-E74489CEC298}" presName="parentText" presStyleLbl="node1" presStyleIdx="6" presStyleCnt="7">
        <dgm:presLayoutVars>
          <dgm:chMax val="0"/>
          <dgm:bulletEnabled val="1"/>
        </dgm:presLayoutVars>
      </dgm:prSet>
      <dgm:spPr/>
      <dgm:t>
        <a:bodyPr/>
        <a:lstStyle/>
        <a:p>
          <a:endParaRPr lang="id-ID"/>
        </a:p>
      </dgm:t>
    </dgm:pt>
  </dgm:ptLst>
  <dgm:cxnLst>
    <dgm:cxn modelId="{53F0135C-4E40-4829-B87E-4EE1F4F2265F}" type="presOf" srcId="{A93BB2EF-0BEB-4E8A-AB45-3720CCC195F7}" destId="{CCE4B27A-562B-4228-9EBA-FA36741C2CBB}" srcOrd="0" destOrd="0" presId="urn:microsoft.com/office/officeart/2005/8/layout/vList2"/>
    <dgm:cxn modelId="{12F58785-93E0-4CD0-A810-0B07F6B763C3}" type="presOf" srcId="{1020AA26-508B-4F2F-A4FC-07C43D2AF97A}" destId="{4243BBF9-1AA9-4550-83D8-1DFA0B761F29}" srcOrd="0" destOrd="0" presId="urn:microsoft.com/office/officeart/2005/8/layout/vList2"/>
    <dgm:cxn modelId="{4AB31FA6-21A9-42C9-BE9F-342DDA668D98}" type="presOf" srcId="{0C7B9932-39A1-47F9-9D81-48F5FB31E47A}" destId="{AADA161B-0E44-4493-B862-AA188302F13F}" srcOrd="0" destOrd="0" presId="urn:microsoft.com/office/officeart/2005/8/layout/vList2"/>
    <dgm:cxn modelId="{C81A6E36-6573-4351-963B-425FDE850740}" srcId="{8358F112-1D6F-44C5-AF73-A5EEB7AA45FA}" destId="{8A0FA7A2-209D-4133-811E-E74489CEC298}" srcOrd="6" destOrd="0" parTransId="{0B2555AE-370C-4CD9-BE21-91B60FC4126A}" sibTransId="{CDE3748E-2FDD-4A34-BF21-B1E61CFB072E}"/>
    <dgm:cxn modelId="{95CCF3ED-E14A-4A48-9D09-FB1B8DE5E21A}" srcId="{8358F112-1D6F-44C5-AF73-A5EEB7AA45FA}" destId="{4908667A-F5AB-4046-818E-26DC9EC93767}" srcOrd="5" destOrd="0" parTransId="{A8B470AE-AD6C-417E-B166-77F95622316F}" sibTransId="{77D296E0-9E05-42A7-BE9E-24C9E0259528}"/>
    <dgm:cxn modelId="{EFE5220B-9A47-4638-A6B0-A6E4C1E3C41D}" type="presOf" srcId="{A8758CBD-2F5C-468E-AF8A-A294A393DC9D}" destId="{6F268465-018D-415F-9342-5F99EA4F989A}" srcOrd="0" destOrd="0" presId="urn:microsoft.com/office/officeart/2005/8/layout/vList2"/>
    <dgm:cxn modelId="{3ACA0BD9-07C8-4657-989E-170651E56254}" srcId="{8358F112-1D6F-44C5-AF73-A5EEB7AA45FA}" destId="{A8758CBD-2F5C-468E-AF8A-A294A393DC9D}" srcOrd="1" destOrd="0" parTransId="{7363FA1B-B195-4A36-98E5-18FF6337C761}" sibTransId="{CC9C24DF-BDC6-4E28-9B28-656BA0414C0A}"/>
    <dgm:cxn modelId="{314C5CAA-131E-43DF-8E3A-8E21BE772B32}" type="presOf" srcId="{45FAB24C-9B2D-4C9F-AC5C-BE1CC33E0AEC}" destId="{F4223B3F-7A5F-4B4B-BB64-825656D9084A}" srcOrd="0" destOrd="0" presId="urn:microsoft.com/office/officeart/2005/8/layout/vList2"/>
    <dgm:cxn modelId="{4F940FB7-DCA6-4AEB-9E3A-801F9F9C20BE}" srcId="{8358F112-1D6F-44C5-AF73-A5EEB7AA45FA}" destId="{45FAB24C-9B2D-4C9F-AC5C-BE1CC33E0AEC}" srcOrd="4" destOrd="0" parTransId="{7134E2BB-6C9C-4AB9-B1F1-CAA0A219FAB6}" sibTransId="{7C430DA0-B913-451B-A53D-59E09BFA30CD}"/>
    <dgm:cxn modelId="{EBB4BCBE-1F9C-4E3C-8571-E58523E98A70}" srcId="{8358F112-1D6F-44C5-AF73-A5EEB7AA45FA}" destId="{1020AA26-508B-4F2F-A4FC-07C43D2AF97A}" srcOrd="3" destOrd="0" parTransId="{1C73CBE3-0781-415F-B984-D2F0523A6CFC}" sibTransId="{567463BA-95E3-4303-A861-951A86D39B77}"/>
    <dgm:cxn modelId="{C1FB15BA-0572-4739-B268-2C3734120A75}" srcId="{8358F112-1D6F-44C5-AF73-A5EEB7AA45FA}" destId="{0C7B9932-39A1-47F9-9D81-48F5FB31E47A}" srcOrd="2" destOrd="0" parTransId="{D8421E35-5FBC-423C-A6D2-16363CA910C8}" sibTransId="{042BEBE6-60AA-414D-A745-1DED3A6F379E}"/>
    <dgm:cxn modelId="{1C401227-C22E-4651-8BE9-FAA210ACD3BC}" type="presOf" srcId="{8A0FA7A2-209D-4133-811E-E74489CEC298}" destId="{BDCDCFE5-C63B-426B-8D16-4C2EF5169E39}" srcOrd="0" destOrd="0" presId="urn:microsoft.com/office/officeart/2005/8/layout/vList2"/>
    <dgm:cxn modelId="{31C4AA9C-C86C-4AF3-B39C-3BA36A7F1B12}" srcId="{8358F112-1D6F-44C5-AF73-A5EEB7AA45FA}" destId="{A93BB2EF-0BEB-4E8A-AB45-3720CCC195F7}" srcOrd="0" destOrd="0" parTransId="{7035D21C-CA3F-44B8-863B-4C9676820A2B}" sibTransId="{0F51178D-EAFB-47CB-81A0-CBBAD12CA067}"/>
    <dgm:cxn modelId="{8098C8D0-E0EA-43AB-8FA8-9D262FB0D260}" type="presOf" srcId="{8358F112-1D6F-44C5-AF73-A5EEB7AA45FA}" destId="{FA152123-58CE-48F0-AD32-399CCFB0B709}" srcOrd="0" destOrd="0" presId="urn:microsoft.com/office/officeart/2005/8/layout/vList2"/>
    <dgm:cxn modelId="{138DB372-C1D9-4E24-9C29-28CBA35FFAFC}" type="presOf" srcId="{4908667A-F5AB-4046-818E-26DC9EC93767}" destId="{D6F8D2BE-5674-433E-876C-693D6B513985}" srcOrd="0" destOrd="0" presId="urn:microsoft.com/office/officeart/2005/8/layout/vList2"/>
    <dgm:cxn modelId="{54C611C9-B76C-4D59-98C6-D6D7574B1828}" type="presParOf" srcId="{FA152123-58CE-48F0-AD32-399CCFB0B709}" destId="{CCE4B27A-562B-4228-9EBA-FA36741C2CBB}" srcOrd="0" destOrd="0" presId="urn:microsoft.com/office/officeart/2005/8/layout/vList2"/>
    <dgm:cxn modelId="{0C558DE7-2061-46C4-9435-0252B0DE34FF}" type="presParOf" srcId="{FA152123-58CE-48F0-AD32-399CCFB0B709}" destId="{8DBAB312-29FB-47FA-8AB2-232A0B14ADD3}" srcOrd="1" destOrd="0" presId="urn:microsoft.com/office/officeart/2005/8/layout/vList2"/>
    <dgm:cxn modelId="{F7770718-7910-4B21-8EFE-318DE8AC54A5}" type="presParOf" srcId="{FA152123-58CE-48F0-AD32-399CCFB0B709}" destId="{6F268465-018D-415F-9342-5F99EA4F989A}" srcOrd="2" destOrd="0" presId="urn:microsoft.com/office/officeart/2005/8/layout/vList2"/>
    <dgm:cxn modelId="{0093A9F7-1C25-4231-B7BD-C18244B8CD6C}" type="presParOf" srcId="{FA152123-58CE-48F0-AD32-399CCFB0B709}" destId="{6AE71C83-3A5B-4E23-B880-47A196E9AF94}" srcOrd="3" destOrd="0" presId="urn:microsoft.com/office/officeart/2005/8/layout/vList2"/>
    <dgm:cxn modelId="{AF0937BE-C9F5-46F3-85AF-E8542270DE2A}" type="presParOf" srcId="{FA152123-58CE-48F0-AD32-399CCFB0B709}" destId="{AADA161B-0E44-4493-B862-AA188302F13F}" srcOrd="4" destOrd="0" presId="urn:microsoft.com/office/officeart/2005/8/layout/vList2"/>
    <dgm:cxn modelId="{68604E0A-C971-4845-B79D-022F39E75A77}" type="presParOf" srcId="{FA152123-58CE-48F0-AD32-399CCFB0B709}" destId="{15958AA4-8D6C-4081-B41A-A71B0A1A4517}" srcOrd="5" destOrd="0" presId="urn:microsoft.com/office/officeart/2005/8/layout/vList2"/>
    <dgm:cxn modelId="{D1D87629-A5CB-4B75-A02C-88884F34018E}" type="presParOf" srcId="{FA152123-58CE-48F0-AD32-399CCFB0B709}" destId="{4243BBF9-1AA9-4550-83D8-1DFA0B761F29}" srcOrd="6" destOrd="0" presId="urn:microsoft.com/office/officeart/2005/8/layout/vList2"/>
    <dgm:cxn modelId="{5A1AA8AB-C770-42ED-AD6A-5FD55ADADC0F}" type="presParOf" srcId="{FA152123-58CE-48F0-AD32-399CCFB0B709}" destId="{812CF79F-A20C-43E1-BBE1-73B39171E2FC}" srcOrd="7" destOrd="0" presId="urn:microsoft.com/office/officeart/2005/8/layout/vList2"/>
    <dgm:cxn modelId="{C5203D51-591C-4774-8949-D56B7504CB66}" type="presParOf" srcId="{FA152123-58CE-48F0-AD32-399CCFB0B709}" destId="{F4223B3F-7A5F-4B4B-BB64-825656D9084A}" srcOrd="8" destOrd="0" presId="urn:microsoft.com/office/officeart/2005/8/layout/vList2"/>
    <dgm:cxn modelId="{D0E8991B-1E12-4A62-B535-9FD6B1C215F3}" type="presParOf" srcId="{FA152123-58CE-48F0-AD32-399CCFB0B709}" destId="{ED09C2E3-455C-489D-979E-43371C128A15}" srcOrd="9" destOrd="0" presId="urn:microsoft.com/office/officeart/2005/8/layout/vList2"/>
    <dgm:cxn modelId="{3BB21489-EA85-4EE4-852E-4F251F988DEE}" type="presParOf" srcId="{FA152123-58CE-48F0-AD32-399CCFB0B709}" destId="{D6F8D2BE-5674-433E-876C-693D6B513985}" srcOrd="10" destOrd="0" presId="urn:microsoft.com/office/officeart/2005/8/layout/vList2"/>
    <dgm:cxn modelId="{24EB09B6-887B-4DDD-A64F-EF155A61AFD9}" type="presParOf" srcId="{FA152123-58CE-48F0-AD32-399CCFB0B709}" destId="{3A61E9B2-EE8B-4D0D-8E33-7F7E2BC308E5}" srcOrd="11" destOrd="0" presId="urn:microsoft.com/office/officeart/2005/8/layout/vList2"/>
    <dgm:cxn modelId="{35B31EEC-7740-4F56-A82A-7FBB7314C797}" type="presParOf" srcId="{FA152123-58CE-48F0-AD32-399CCFB0B709}" destId="{BDCDCFE5-C63B-426B-8D16-4C2EF5169E39}"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980F9-6F38-4459-8BC9-85C438D0D44C}">
      <dsp:nvSpPr>
        <dsp:cNvPr id="0" name=""/>
        <dsp:cNvSpPr/>
      </dsp:nvSpPr>
      <dsp:spPr>
        <a:xfrm>
          <a:off x="0" y="37"/>
          <a:ext cx="4214401" cy="96646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Agency FB" panose="020B0503020202020204" pitchFamily="34" charset="0"/>
            </a:rPr>
            <a:t>01. </a:t>
          </a:r>
          <a:r>
            <a:rPr lang="id-ID" sz="2400" b="0" kern="1200" dirty="0" smtClean="0">
              <a:latin typeface="Agency FB" panose="020B0503020202020204" pitchFamily="34" charset="0"/>
            </a:rPr>
            <a:t>Pengantar Keamanan Informasi</a:t>
          </a:r>
          <a:endParaRPr lang="en-US" sz="2400" b="0" kern="1200" dirty="0">
            <a:latin typeface="Agency FB" panose="020B0503020202020204" pitchFamily="34" charset="0"/>
          </a:endParaRPr>
        </a:p>
      </dsp:txBody>
      <dsp:txXfrm>
        <a:off x="47179" y="47216"/>
        <a:ext cx="4120043" cy="872108"/>
      </dsp:txXfrm>
    </dsp:sp>
    <dsp:sp modelId="{2B0E2AB5-C119-4743-96E1-6DE15C2A42E9}">
      <dsp:nvSpPr>
        <dsp:cNvPr id="0" name=""/>
        <dsp:cNvSpPr/>
      </dsp:nvSpPr>
      <dsp:spPr>
        <a:xfrm>
          <a:off x="0" y="976980"/>
          <a:ext cx="4214401" cy="677784"/>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2</a:t>
          </a:r>
          <a:r>
            <a:rPr lang="id-ID" sz="2400" b="1" kern="1200" dirty="0">
              <a:latin typeface="Agency FB" panose="020B0503020202020204" pitchFamily="34" charset="0"/>
            </a:rPr>
            <a:t>. </a:t>
          </a:r>
          <a:r>
            <a:rPr lang="en-US" sz="2400" b="0" kern="1200" dirty="0" err="1" smtClean="0">
              <a:latin typeface="Agency FB" panose="020B0503020202020204" pitchFamily="34" charset="0"/>
            </a:rPr>
            <a:t>Pemodelan</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Serangan</a:t>
          </a:r>
          <a:r>
            <a:rPr lang="id-ID" sz="2400" b="0" kern="1200" dirty="0" smtClean="0">
              <a:latin typeface="Agency FB" panose="020B0503020202020204" pitchFamily="34" charset="0"/>
            </a:rPr>
            <a:t> (Attack Tree)</a:t>
          </a:r>
          <a:endParaRPr lang="en-US" sz="2400" b="0" kern="1200" dirty="0">
            <a:latin typeface="Agency FB" panose="020B0503020202020204" pitchFamily="34" charset="0"/>
          </a:endParaRPr>
        </a:p>
      </dsp:txBody>
      <dsp:txXfrm>
        <a:off x="33087" y="1010067"/>
        <a:ext cx="4148227" cy="611610"/>
      </dsp:txXfrm>
    </dsp:sp>
    <dsp:sp modelId="{EBF2DBB0-09AC-46B7-9297-8EC140618313}">
      <dsp:nvSpPr>
        <dsp:cNvPr id="0" name=""/>
        <dsp:cNvSpPr/>
      </dsp:nvSpPr>
      <dsp:spPr>
        <a:xfrm>
          <a:off x="0" y="1665241"/>
          <a:ext cx="4214401" cy="677784"/>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3</a:t>
          </a:r>
          <a:r>
            <a:rPr lang="id-ID" sz="2400" b="1" kern="1200" dirty="0" smtClean="0">
              <a:latin typeface="Agency FB" panose="020B0503020202020204" pitchFamily="34" charset="0"/>
            </a:rPr>
            <a:t>. </a:t>
          </a:r>
          <a:r>
            <a:rPr lang="en-US" sz="2400" b="0" kern="1200" dirty="0" err="1" smtClean="0">
              <a:latin typeface="Agency FB" panose="020B0503020202020204" pitchFamily="34" charset="0"/>
            </a:rPr>
            <a:t>Sistem</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Keamanan</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Informasi</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dan</a:t>
          </a:r>
          <a:r>
            <a:rPr lang="en-US" sz="2400" b="0" kern="1200" dirty="0" smtClean="0">
              <a:latin typeface="Agency FB" panose="020B0503020202020204" pitchFamily="34" charset="0"/>
            </a:rPr>
            <a:t> Internet </a:t>
          </a:r>
          <a:endParaRPr lang="en-US" sz="2400" b="0" kern="1200" dirty="0">
            <a:latin typeface="Agency FB" panose="020B0503020202020204" pitchFamily="34" charset="0"/>
          </a:endParaRPr>
        </a:p>
      </dsp:txBody>
      <dsp:txXfrm>
        <a:off x="33087" y="1698328"/>
        <a:ext cx="4148227" cy="611610"/>
      </dsp:txXfrm>
    </dsp:sp>
    <dsp:sp modelId="{E6B7A12E-D792-4506-9B2A-818D9EC2E909}">
      <dsp:nvSpPr>
        <dsp:cNvPr id="0" name=""/>
        <dsp:cNvSpPr/>
      </dsp:nvSpPr>
      <dsp:spPr>
        <a:xfrm>
          <a:off x="0" y="2353502"/>
          <a:ext cx="4214401" cy="677784"/>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4</a:t>
          </a:r>
          <a:r>
            <a:rPr lang="id-ID" sz="2400" b="1" kern="1200" dirty="0">
              <a:latin typeface="Agency FB" panose="020B0503020202020204" pitchFamily="34" charset="0"/>
            </a:rPr>
            <a:t>. </a:t>
          </a:r>
          <a:r>
            <a:rPr lang="en-US" sz="2400" b="0" kern="1200" dirty="0" err="1" smtClean="0">
              <a:latin typeface="Agency FB" panose="020B0503020202020204" pitchFamily="34" charset="0"/>
            </a:rPr>
            <a:t>Autentikasi</a:t>
          </a:r>
          <a:endParaRPr lang="id-ID" sz="2400" b="0" kern="1200" dirty="0">
            <a:latin typeface="Agency FB" panose="020B0503020202020204" pitchFamily="34" charset="0"/>
          </a:endParaRPr>
        </a:p>
      </dsp:txBody>
      <dsp:txXfrm>
        <a:off x="33087" y="2386589"/>
        <a:ext cx="4148227" cy="611610"/>
      </dsp:txXfrm>
    </dsp:sp>
    <dsp:sp modelId="{9498D6D7-D1DE-4880-A122-141F0CC4C4C8}">
      <dsp:nvSpPr>
        <dsp:cNvPr id="0" name=""/>
        <dsp:cNvSpPr/>
      </dsp:nvSpPr>
      <dsp:spPr>
        <a:xfrm>
          <a:off x="0" y="3041763"/>
          <a:ext cx="4214401" cy="677784"/>
        </a:xfrm>
        <a:prstGeom prst="roundRect">
          <a:avLst/>
        </a:prstGeom>
        <a:solidFill>
          <a:srgbClr val="FFFF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5</a:t>
          </a:r>
          <a:r>
            <a:rPr lang="id-ID" sz="2400" b="1" kern="1200" dirty="0">
              <a:latin typeface="Agency FB" panose="020B0503020202020204" pitchFamily="34" charset="0"/>
            </a:rPr>
            <a:t>. </a:t>
          </a:r>
          <a:r>
            <a:rPr lang="en-US" sz="2400" b="0" kern="1200" dirty="0" err="1" smtClean="0">
              <a:latin typeface="Agency FB" panose="020B0503020202020204" pitchFamily="34" charset="0"/>
            </a:rPr>
            <a:t>Kontrol</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Akses</a:t>
          </a:r>
          <a:endParaRPr lang="id-ID" sz="2400" b="0" kern="1200" dirty="0">
            <a:latin typeface="Agency FB" panose="020B0503020202020204" pitchFamily="34" charset="0"/>
          </a:endParaRPr>
        </a:p>
      </dsp:txBody>
      <dsp:txXfrm>
        <a:off x="33087" y="3074850"/>
        <a:ext cx="4148227" cy="611610"/>
      </dsp:txXfrm>
    </dsp:sp>
    <dsp:sp modelId="{D27F1C2B-8031-40D9-9358-BFC0F3063FA8}">
      <dsp:nvSpPr>
        <dsp:cNvPr id="0" name=""/>
        <dsp:cNvSpPr/>
      </dsp:nvSpPr>
      <dsp:spPr>
        <a:xfrm>
          <a:off x="0" y="3730024"/>
          <a:ext cx="4214401" cy="677784"/>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6</a:t>
          </a:r>
          <a:r>
            <a:rPr lang="en-US" sz="2400" b="1" kern="1200" dirty="0" smtClean="0">
              <a:latin typeface="Agency FB" panose="020B0503020202020204" pitchFamily="34" charset="0"/>
            </a:rPr>
            <a:t>. </a:t>
          </a:r>
          <a:r>
            <a:rPr lang="en-US" sz="2400" b="0" kern="1200" dirty="0" smtClean="0">
              <a:latin typeface="Agency FB" panose="020B0503020202020204" pitchFamily="34" charset="0"/>
            </a:rPr>
            <a:t>Firewall </a:t>
          </a:r>
          <a:r>
            <a:rPr lang="en-US" sz="2400" b="0" kern="1200" dirty="0" err="1" smtClean="0">
              <a:latin typeface="Agency FB" panose="020B0503020202020204" pitchFamily="34" charset="0"/>
            </a:rPr>
            <a:t>dan</a:t>
          </a:r>
          <a:r>
            <a:rPr lang="en-US" sz="2400" b="0" kern="1200" dirty="0" smtClean="0">
              <a:latin typeface="Agency FB" panose="020B0503020202020204" pitchFamily="34" charset="0"/>
            </a:rPr>
            <a:t> Intrusion Detection System</a:t>
          </a:r>
          <a:endParaRPr lang="id-ID" sz="2400" b="0" kern="1200" dirty="0">
            <a:latin typeface="Agency FB" panose="020B0503020202020204" pitchFamily="34" charset="0"/>
          </a:endParaRPr>
        </a:p>
      </dsp:txBody>
      <dsp:txXfrm>
        <a:off x="33087" y="3763111"/>
        <a:ext cx="4148227" cy="611610"/>
      </dsp:txXfrm>
    </dsp:sp>
    <dsp:sp modelId="{AD907E54-1AAF-42A9-B5AD-B0BFC7405B10}">
      <dsp:nvSpPr>
        <dsp:cNvPr id="0" name=""/>
        <dsp:cNvSpPr/>
      </dsp:nvSpPr>
      <dsp:spPr>
        <a:xfrm>
          <a:off x="0" y="4418285"/>
          <a:ext cx="4214401" cy="677784"/>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7</a:t>
          </a:r>
          <a:r>
            <a:rPr lang="en-US" sz="2400" b="1" kern="1200" dirty="0" smtClean="0">
              <a:latin typeface="Agency FB" panose="020B0503020202020204" pitchFamily="34" charset="0"/>
            </a:rPr>
            <a:t>.</a:t>
          </a:r>
          <a:r>
            <a:rPr lang="id-ID" sz="2400" b="1" kern="1200" dirty="0" smtClean="0">
              <a:latin typeface="Agency FB" panose="020B0503020202020204" pitchFamily="34" charset="0"/>
            </a:rPr>
            <a:t> </a:t>
          </a:r>
          <a:r>
            <a:rPr lang="id-ID" sz="2400" b="0" kern="1200" dirty="0" smtClean="0">
              <a:latin typeface="Agency FB" panose="020B0503020202020204" pitchFamily="34" charset="0"/>
            </a:rPr>
            <a:t>Network Attack</a:t>
          </a:r>
          <a:endParaRPr lang="id-ID" sz="2400" b="0" kern="1200" dirty="0">
            <a:latin typeface="Agency FB" panose="020B0503020202020204" pitchFamily="34" charset="0"/>
          </a:endParaRPr>
        </a:p>
      </dsp:txBody>
      <dsp:txXfrm>
        <a:off x="33087" y="4451372"/>
        <a:ext cx="4148227" cy="611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4B27A-562B-4228-9EBA-FA36741C2CBB}">
      <dsp:nvSpPr>
        <dsp:cNvPr id="0" name=""/>
        <dsp:cNvSpPr/>
      </dsp:nvSpPr>
      <dsp:spPr>
        <a:xfrm>
          <a:off x="0" y="1461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0</a:t>
          </a:r>
          <a:r>
            <a:rPr lang="id-ID" sz="2800" b="1" kern="1200" dirty="0" smtClean="0">
              <a:latin typeface="Agency FB" panose="020B0503020202020204" pitchFamily="34" charset="0"/>
            </a:rPr>
            <a:t>8</a:t>
          </a:r>
          <a:r>
            <a:rPr lang="en-US" sz="2800" b="1" kern="1200" dirty="0" smtClean="0">
              <a:latin typeface="Agency FB" panose="020B0503020202020204" pitchFamily="34" charset="0"/>
            </a:rPr>
            <a:t>. </a:t>
          </a:r>
          <a:r>
            <a:rPr lang="id-ID" sz="2800" b="0" kern="1200" dirty="0" smtClean="0">
              <a:latin typeface="Agency FB" panose="020B0503020202020204" pitchFamily="34" charset="0"/>
            </a:rPr>
            <a:t>Kriptografi</a:t>
          </a:r>
          <a:endParaRPr lang="id-ID" sz="2800" kern="1200" dirty="0">
            <a:latin typeface="Agency FB" panose="020B0503020202020204" pitchFamily="34" charset="0"/>
          </a:endParaRPr>
        </a:p>
      </dsp:txBody>
      <dsp:txXfrm>
        <a:off x="32384" y="46999"/>
        <a:ext cx="4149633" cy="598621"/>
      </dsp:txXfrm>
    </dsp:sp>
    <dsp:sp modelId="{6F268465-018D-415F-9342-5F99EA4F989A}">
      <dsp:nvSpPr>
        <dsp:cNvPr id="0" name=""/>
        <dsp:cNvSpPr/>
      </dsp:nvSpPr>
      <dsp:spPr>
        <a:xfrm>
          <a:off x="0" y="70392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0</a:t>
          </a:r>
          <a:r>
            <a:rPr lang="id-ID" sz="2800" b="1" kern="1200" dirty="0" smtClean="0">
              <a:latin typeface="Agency FB" panose="020B0503020202020204" pitchFamily="34" charset="0"/>
            </a:rPr>
            <a:t>9. </a:t>
          </a:r>
          <a:r>
            <a:rPr lang="id-ID" sz="2800" b="0" kern="1200" dirty="0" smtClean="0">
              <a:latin typeface="Agency FB" panose="020B0503020202020204" pitchFamily="34" charset="0"/>
            </a:rPr>
            <a:t>Kriptografi Asimetrik</a:t>
          </a:r>
          <a:endParaRPr lang="id-ID" sz="2800" kern="1200" dirty="0">
            <a:latin typeface="Agency FB" panose="020B0503020202020204" pitchFamily="34" charset="0"/>
          </a:endParaRPr>
        </a:p>
      </dsp:txBody>
      <dsp:txXfrm>
        <a:off x="32384" y="736309"/>
        <a:ext cx="4149633" cy="598621"/>
      </dsp:txXfrm>
    </dsp:sp>
    <dsp:sp modelId="{AADA161B-0E44-4493-B862-AA188302F13F}">
      <dsp:nvSpPr>
        <dsp:cNvPr id="0" name=""/>
        <dsp:cNvSpPr/>
      </dsp:nvSpPr>
      <dsp:spPr>
        <a:xfrm>
          <a:off x="0" y="139323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1</a:t>
          </a:r>
          <a:r>
            <a:rPr lang="id-ID" sz="2800" b="1" kern="1200" dirty="0" smtClean="0">
              <a:latin typeface="Agency FB" panose="020B0503020202020204" pitchFamily="34" charset="0"/>
            </a:rPr>
            <a:t>0. </a:t>
          </a:r>
          <a:r>
            <a:rPr lang="en-US" sz="2800" b="0" kern="1200" dirty="0" smtClean="0">
              <a:latin typeface="Agency FB" panose="020B0503020202020204" pitchFamily="34" charset="0"/>
            </a:rPr>
            <a:t>Biometric Authentication</a:t>
          </a:r>
          <a:endParaRPr lang="id-ID" sz="2800" b="0" kern="1200" dirty="0">
            <a:latin typeface="Agency FB" panose="020B0503020202020204" pitchFamily="34" charset="0"/>
          </a:endParaRPr>
        </a:p>
      </dsp:txBody>
      <dsp:txXfrm>
        <a:off x="32384" y="1425619"/>
        <a:ext cx="4149633" cy="598621"/>
      </dsp:txXfrm>
    </dsp:sp>
    <dsp:sp modelId="{4243BBF9-1AA9-4550-83D8-1DFA0B761F29}">
      <dsp:nvSpPr>
        <dsp:cNvPr id="0" name=""/>
        <dsp:cNvSpPr/>
      </dsp:nvSpPr>
      <dsp:spPr>
        <a:xfrm>
          <a:off x="0" y="208254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11.</a:t>
          </a:r>
          <a:r>
            <a:rPr lang="id-ID" sz="2800" kern="1200" dirty="0" smtClean="0">
              <a:latin typeface="Agency FB" panose="020B0503020202020204" pitchFamily="34" charset="0"/>
            </a:rPr>
            <a:t> </a:t>
          </a:r>
          <a:r>
            <a:rPr lang="id-ID" sz="2800" b="0" kern="1200" dirty="0" smtClean="0">
              <a:latin typeface="Agency FB" panose="020B0503020202020204" pitchFamily="34" charset="0"/>
            </a:rPr>
            <a:t>Public Key Infrastructure</a:t>
          </a:r>
          <a:endParaRPr lang="id-ID" sz="2800" kern="1200" dirty="0">
            <a:latin typeface="Agency FB" panose="020B0503020202020204" pitchFamily="34" charset="0"/>
          </a:endParaRPr>
        </a:p>
      </dsp:txBody>
      <dsp:txXfrm>
        <a:off x="32384" y="2114929"/>
        <a:ext cx="4149633" cy="598621"/>
      </dsp:txXfrm>
    </dsp:sp>
    <dsp:sp modelId="{F4223B3F-7A5F-4B4B-BB64-825656D9084A}">
      <dsp:nvSpPr>
        <dsp:cNvPr id="0" name=""/>
        <dsp:cNvSpPr/>
      </dsp:nvSpPr>
      <dsp:spPr>
        <a:xfrm>
          <a:off x="0" y="277185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12. </a:t>
          </a:r>
          <a:r>
            <a:rPr lang="id-ID" sz="2800" kern="1200" dirty="0" smtClean="0">
              <a:latin typeface="Agency FB" panose="020B0503020202020204" pitchFamily="34" charset="0"/>
            </a:rPr>
            <a:t>Protokol Keamanan</a:t>
          </a:r>
          <a:endParaRPr lang="id-ID" sz="2800" b="0" kern="1200" dirty="0">
            <a:latin typeface="Agency FB" panose="020B0503020202020204" pitchFamily="34" charset="0"/>
          </a:endParaRPr>
        </a:p>
      </dsp:txBody>
      <dsp:txXfrm>
        <a:off x="32384" y="2804239"/>
        <a:ext cx="4149633" cy="598621"/>
      </dsp:txXfrm>
    </dsp:sp>
    <dsp:sp modelId="{D6F8D2BE-5674-433E-876C-693D6B513985}">
      <dsp:nvSpPr>
        <dsp:cNvPr id="0" name=""/>
        <dsp:cNvSpPr/>
      </dsp:nvSpPr>
      <dsp:spPr>
        <a:xfrm>
          <a:off x="0" y="346116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13. </a:t>
          </a:r>
          <a:r>
            <a:rPr lang="id-ID" sz="2800" kern="1200" dirty="0" smtClean="0">
              <a:latin typeface="Agency FB" panose="020B0503020202020204" pitchFamily="34" charset="0"/>
            </a:rPr>
            <a:t>Malware &amp; Computer Forensics</a:t>
          </a:r>
          <a:endParaRPr lang="id-ID" sz="2800" b="0" kern="1200" dirty="0">
            <a:latin typeface="Agency FB" panose="020B0503020202020204" pitchFamily="34" charset="0"/>
          </a:endParaRPr>
        </a:p>
      </dsp:txBody>
      <dsp:txXfrm>
        <a:off x="32384" y="3493549"/>
        <a:ext cx="4149633" cy="598621"/>
      </dsp:txXfrm>
    </dsp:sp>
    <dsp:sp modelId="{BDCDCFE5-C63B-426B-8D16-4C2EF5169E39}">
      <dsp:nvSpPr>
        <dsp:cNvPr id="0" name=""/>
        <dsp:cNvSpPr/>
      </dsp:nvSpPr>
      <dsp:spPr>
        <a:xfrm>
          <a:off x="0" y="4150474"/>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i="0" kern="1200" dirty="0" smtClean="0">
              <a:latin typeface="Agency FB" panose="020B0503020202020204" pitchFamily="34" charset="0"/>
            </a:rPr>
            <a:t>14. </a:t>
          </a:r>
          <a:r>
            <a:rPr lang="id-ID" sz="2800" b="0" i="0" kern="1200" dirty="0" smtClean="0">
              <a:latin typeface="Agency FB" panose="020B0503020202020204" pitchFamily="34" charset="0"/>
            </a:rPr>
            <a:t>UAS</a:t>
          </a:r>
          <a:endParaRPr lang="id-ID" sz="2800" b="0" kern="1200" dirty="0">
            <a:latin typeface="Agency FB" panose="020B0503020202020204" pitchFamily="34" charset="0"/>
          </a:endParaRPr>
        </a:p>
      </dsp:txBody>
      <dsp:txXfrm>
        <a:off x="32384" y="4182858"/>
        <a:ext cx="4149633" cy="5986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C21BEF-BE28-4E76-9D60-7138FB889744}" type="datetimeFigureOut">
              <a:rPr lang="en-US" smtClean="0"/>
              <a:t>3/12/2019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DA3C49-5868-4E61-A677-62436B989765}" type="slidenum">
              <a:rPr lang="en-US" smtClean="0"/>
              <a:t>‹#›</a:t>
            </a:fld>
            <a:endParaRPr lang="en-US"/>
          </a:p>
        </p:txBody>
      </p:sp>
    </p:spTree>
    <p:extLst>
      <p:ext uri="{BB962C8B-B14F-4D97-AF65-F5344CB8AC3E}">
        <p14:creationId xmlns:p14="http://schemas.microsoft.com/office/powerpoint/2010/main" val="40675997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F35F7-200E-49D6-8B7C-AD2DD13040E3}" type="datetimeFigureOut">
              <a:rPr lang="id-ID" smtClean="0"/>
              <a:t>12/03/2019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517B7-8B0C-443C-8177-3FD29EF0AB98}" type="slidenum">
              <a:rPr lang="id-ID" smtClean="0"/>
              <a:t>‹#›</a:t>
            </a:fld>
            <a:endParaRPr lang="id-ID"/>
          </a:p>
        </p:txBody>
      </p:sp>
    </p:spTree>
    <p:extLst>
      <p:ext uri="{BB962C8B-B14F-4D97-AF65-F5344CB8AC3E}">
        <p14:creationId xmlns:p14="http://schemas.microsoft.com/office/powerpoint/2010/main" val="42662736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01B61-1D37-4FAD-99CC-96477564FC71}" type="slidenum">
              <a:rPr lang="en-US">
                <a:latin typeface="Calibri" panose="020F0502020204030204" pitchFamily="34" charset="0"/>
              </a:rPr>
              <a:pPr eaLnBrk="1" hangingPunct="1"/>
              <a:t>109</a:t>
            </a:fld>
            <a:endParaRPr lang="en-US">
              <a:latin typeface="Calibri" panose="020F050202020403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129255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79FB2B-20F9-491E-A5BE-022E396CF178}" type="slidenum">
              <a:rPr lang="en-US">
                <a:latin typeface="Calibri" panose="020F0502020204030204" pitchFamily="34" charset="0"/>
              </a:rPr>
              <a:pPr eaLnBrk="1" hangingPunct="1"/>
              <a:t>110</a:t>
            </a:fld>
            <a:endParaRPr lang="en-US">
              <a:latin typeface="Calibri" panose="020F0502020204030204"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96831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9604F9-633D-4242-A045-535BB194F289}" type="slidenum">
              <a:rPr lang="en-US">
                <a:latin typeface="Calibri" panose="020F0502020204030204" pitchFamily="34" charset="0"/>
              </a:rPr>
              <a:pPr eaLnBrk="1" hangingPunct="1"/>
              <a:t>111</a:t>
            </a:fld>
            <a:endParaRPr lang="en-US">
              <a:latin typeface="Calibri" panose="020F050202020403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216656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61F090-0520-4243-AAE6-DEC2863B7088}" type="slidenum">
              <a:rPr lang="en-US">
                <a:latin typeface="Calibri" panose="020F0502020204030204" pitchFamily="34" charset="0"/>
              </a:rPr>
              <a:pPr eaLnBrk="1" hangingPunct="1"/>
              <a:t>112</a:t>
            </a:fld>
            <a:endParaRPr lang="en-US">
              <a:latin typeface="Calibri" panose="020F0502020204030204" pitchFamily="34"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3586713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78EA1A-43ED-4BF9-B13F-A4046A559B25}" type="slidenum">
              <a:rPr lang="en-US">
                <a:latin typeface="Calibri" panose="020F0502020204030204" pitchFamily="34" charset="0"/>
              </a:rPr>
              <a:pPr eaLnBrk="1" hangingPunct="1"/>
              <a:t>113</a:t>
            </a:fld>
            <a:endParaRPr lang="en-US">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144113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13BBCB-ED84-4404-BCB0-A08707C8E3DC}" type="slidenum">
              <a:rPr lang="en-US">
                <a:latin typeface="Calibri" panose="020F0502020204030204" pitchFamily="34" charset="0"/>
              </a:rPr>
              <a:pPr eaLnBrk="1" hangingPunct="1"/>
              <a:t>114</a:t>
            </a:fld>
            <a:endParaRPr lang="en-US">
              <a:latin typeface="Calibri" panose="020F0502020204030204" pitchFamily="34"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14879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B5C4A5-C56C-4B80-8832-A961A315DEF4}" type="slidenum">
              <a:rPr lang="en-US">
                <a:latin typeface="Calibri" panose="020F0502020204030204" pitchFamily="34" charset="0"/>
              </a:rPr>
              <a:pPr eaLnBrk="1" hangingPunct="1"/>
              <a:t>115</a:t>
            </a:fld>
            <a:endParaRPr lang="en-US">
              <a:latin typeface="Calibri" panose="020F050202020403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348674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B961CB-8357-467A-9629-8B38B922879C}" type="slidenum">
              <a:rPr lang="en-US">
                <a:latin typeface="Calibri" panose="020F0502020204030204" pitchFamily="34" charset="0"/>
              </a:rPr>
              <a:pPr eaLnBrk="1" hangingPunct="1"/>
              <a:t>116</a:t>
            </a:fld>
            <a:endParaRPr lang="en-US">
              <a:latin typeface="Calibri" panose="020F0502020204030204"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3845901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91E6BF-C9F5-4B5C-B12B-A63C423AB817}" type="slidenum">
              <a:rPr lang="en-US">
                <a:latin typeface="Calibri" panose="020F0502020204030204" pitchFamily="34" charset="0"/>
              </a:rPr>
              <a:pPr eaLnBrk="1" hangingPunct="1"/>
              <a:t>117</a:t>
            </a:fld>
            <a:endParaRPr lang="en-US">
              <a:latin typeface="Calibri" panose="020F0502020204030204"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smtClean="0"/>
          </a:p>
        </p:txBody>
      </p:sp>
    </p:spTree>
    <p:extLst>
      <p:ext uri="{BB962C8B-B14F-4D97-AF65-F5344CB8AC3E}">
        <p14:creationId xmlns:p14="http://schemas.microsoft.com/office/powerpoint/2010/main" val="65209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28650" y="2062163"/>
            <a:ext cx="7886700" cy="1396785"/>
          </a:xfrm>
        </p:spPr>
        <p:txBody>
          <a:bodyPr anchor="b">
            <a:normAutofit/>
          </a:bodyPr>
          <a:lstStyle>
            <a:lvl1pPr algn="ctr">
              <a:defRPr sz="6500" b="1">
                <a:latin typeface="Agency FB" panose="020B0503020202020204" pitchFamily="34" charset="0"/>
              </a:defRPr>
            </a:lvl1pPr>
          </a:lstStyle>
          <a:p>
            <a:r>
              <a:rPr lang="en-US" dirty="0" err="1"/>
              <a:t>Judul</a:t>
            </a:r>
            <a:r>
              <a:rPr lang="en-US" dirty="0"/>
              <a:t> </a:t>
            </a:r>
            <a:r>
              <a:rPr lang="en-US" dirty="0" err="1"/>
              <a:t>Presentasi</a:t>
            </a:r>
            <a:endParaRPr lang="en-US" dirty="0"/>
          </a:p>
        </p:txBody>
      </p:sp>
      <p:sp>
        <p:nvSpPr>
          <p:cNvPr id="8" name="Subtitle 2"/>
          <p:cNvSpPr>
            <a:spLocks noGrp="1"/>
          </p:cNvSpPr>
          <p:nvPr>
            <p:ph type="subTitle" idx="1"/>
          </p:nvPr>
        </p:nvSpPr>
        <p:spPr>
          <a:xfrm>
            <a:off x="628650" y="3602038"/>
            <a:ext cx="7886700" cy="1655762"/>
          </a:xfrm>
        </p:spPr>
        <p:txBody>
          <a:bodyPr/>
          <a:lstStyle>
            <a:lvl1pPr marL="0" indent="0" algn="ctr">
              <a:buNone/>
              <a:defRPr sz="2400">
                <a:latin typeface="Agency FB" panose="020B0503020202020204" pitchFamily="34" charset="0"/>
                <a:ea typeface="Adobe Heiti Std R" panose="020B0400000000000000" pitchFamily="34" charset="-12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2" name="Group 1">
            <a:extLst>
              <a:ext uri="{FF2B5EF4-FFF2-40B4-BE49-F238E27FC236}">
                <a16:creationId xmlns:a16="http://schemas.microsoft.com/office/drawing/2014/main" xmlns="" id="{BF297A3D-1EBC-4C20-A6D0-B4AB835648C5}"/>
              </a:ext>
            </a:extLst>
          </p:cNvPr>
          <p:cNvGrpSpPr/>
          <p:nvPr userDrawn="1"/>
        </p:nvGrpSpPr>
        <p:grpSpPr>
          <a:xfrm>
            <a:off x="7418768" y="6522818"/>
            <a:ext cx="1725232" cy="335186"/>
            <a:chOff x="7418768" y="6522818"/>
            <a:chExt cx="1725232" cy="335186"/>
          </a:xfrm>
        </p:grpSpPr>
        <p:sp>
          <p:nvSpPr>
            <p:cNvPr id="20" name="Rectangle 19"/>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25" name="Rectangle 24"/>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313105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2" descr="http://oconk.heck.in/files/caramemperbaikilamput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8165" y="496389"/>
            <a:ext cx="1456955" cy="157266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hasCustomPrompt="1"/>
          </p:nvPr>
        </p:nvSpPr>
        <p:spPr>
          <a:xfrm>
            <a:off x="326571" y="496389"/>
            <a:ext cx="6970341" cy="6022268"/>
          </a:xfrm>
        </p:spPr>
        <p:txBody>
          <a:bodyPr/>
          <a:lstStyle>
            <a:lvl1pPr marL="0" indent="0">
              <a:buFont typeface="Wingdings" panose="05000000000000000000" pitchFamily="2" charset="2"/>
              <a:buNone/>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Tulisan</a:t>
            </a:r>
            <a:endParaRPr lang="en-US" dirty="0"/>
          </a:p>
        </p:txBody>
      </p:sp>
      <p:grpSp>
        <p:nvGrpSpPr>
          <p:cNvPr id="12" name="Group 11">
            <a:extLst>
              <a:ext uri="{FF2B5EF4-FFF2-40B4-BE49-F238E27FC236}">
                <a16:creationId xmlns:a16="http://schemas.microsoft.com/office/drawing/2014/main" xmlns="" id="{6CB640A9-E75A-4093-9667-ABD2E89C2AD7}"/>
              </a:ext>
            </a:extLst>
          </p:cNvPr>
          <p:cNvGrpSpPr/>
          <p:nvPr userDrawn="1"/>
        </p:nvGrpSpPr>
        <p:grpSpPr>
          <a:xfrm>
            <a:off x="7418768" y="6522818"/>
            <a:ext cx="1725232" cy="335186"/>
            <a:chOff x="7418768" y="6522818"/>
            <a:chExt cx="1725232" cy="335186"/>
          </a:xfrm>
        </p:grpSpPr>
        <p:sp>
          <p:nvSpPr>
            <p:cNvPr id="13" name="Rectangle 12">
              <a:extLst>
                <a:ext uri="{FF2B5EF4-FFF2-40B4-BE49-F238E27FC236}">
                  <a16:creationId xmlns:a16="http://schemas.microsoft.com/office/drawing/2014/main" xmlns="" id="{262ED595-A960-4EC6-A66D-72370EA79B32}"/>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a16="http://schemas.microsoft.com/office/drawing/2014/main" xmlns="" id="{B6C5A0C2-4FFC-43FE-AF3C-49817869F3D9}"/>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88923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3767F55E-A8D4-4080-A68C-7A89EBC25F20}"/>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a16="http://schemas.microsoft.com/office/drawing/2014/main" xmlns="" id="{3D172E93-39AD-4D63-9BA1-B8B65F6D6F1E}"/>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xmlns="" id="{E0B00AE5-724C-4F13-BE78-A3FF537246D8}"/>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7" name="Title 1"/>
          <p:cNvSpPr>
            <a:spLocks noGrp="1"/>
          </p:cNvSpPr>
          <p:nvPr>
            <p:ph type="title" hasCustomPrompt="1"/>
          </p:nvPr>
        </p:nvSpPr>
        <p:spPr>
          <a:xfrm>
            <a:off x="175263" y="116932"/>
            <a:ext cx="8778231" cy="1233036"/>
          </a:xfrm>
        </p:spPr>
        <p:txBody>
          <a:bodyPr/>
          <a:lstStyle>
            <a:lvl1pPr>
              <a:defRPr baseline="0">
                <a:latin typeface="Agency FB" panose="020B0503020202020204" pitchFamily="34" charset="0"/>
              </a:defRPr>
            </a:lvl1pPr>
          </a:lstStyle>
          <a:p>
            <a:r>
              <a:rPr lang="en-US" dirty="0"/>
              <a:t>Road Map </a:t>
            </a:r>
            <a:r>
              <a:rPr lang="en-US" dirty="0" err="1"/>
              <a:t>Presentasi</a:t>
            </a:r>
            <a:endParaRPr lang="en-US" dirty="0"/>
          </a:p>
        </p:txBody>
      </p:sp>
      <p:sp>
        <p:nvSpPr>
          <p:cNvPr id="8" name="Content Placeholder 2"/>
          <p:cNvSpPr>
            <a:spLocks noGrp="1"/>
          </p:cNvSpPr>
          <p:nvPr>
            <p:ph idx="1" hasCustomPrompt="1"/>
          </p:nvPr>
        </p:nvSpPr>
        <p:spPr>
          <a:xfrm>
            <a:off x="175269" y="1668282"/>
            <a:ext cx="8778231" cy="4854536"/>
          </a:xfrm>
        </p:spPr>
        <p:txBody>
          <a:bodyPr>
            <a:normAutofit/>
          </a:bodyPr>
          <a:lstStyle>
            <a:lvl1pPr marL="404793" indent="-404793">
              <a:buFont typeface="+mj-lt"/>
              <a:buAutoNum type="romanUcPeriod"/>
              <a:defRPr sz="3200" baseline="0"/>
            </a:lvl1pPr>
            <a:lvl2pPr marL="914354" indent="-457178">
              <a:buFont typeface="+mj-lt"/>
              <a:buAutoNum type="arabicPeriod"/>
              <a:defRPr sz="2800"/>
            </a:lvl2pPr>
            <a:lvl3pPr marL="1371532" indent="-457178">
              <a:buFont typeface="+mj-lt"/>
              <a:buAutoNum type="alphaLcPeriod"/>
              <a:defRPr sz="2400"/>
            </a:lvl3pPr>
            <a:lvl4pPr marL="1714414" indent="-342882">
              <a:buFont typeface="+mj-lt"/>
              <a:buAutoNum type="arabicParenR"/>
              <a:defRPr sz="2000"/>
            </a:lvl4pPr>
            <a:lvl5pPr marL="2171592" indent="-342882">
              <a:buFont typeface="+mj-lt"/>
              <a:buAutoNum type="alphaLcParenR"/>
              <a:defRPr sz="2000"/>
            </a:lvl5pPr>
          </a:lstStyle>
          <a:p>
            <a:pPr lvl="0"/>
            <a:r>
              <a:rPr lang="en-US" dirty="0"/>
              <a:t>Bab </a:t>
            </a:r>
          </a:p>
          <a:p>
            <a:pPr lvl="1"/>
            <a:r>
              <a:rPr lang="en-US" dirty="0"/>
              <a:t>Sub Bab</a:t>
            </a:r>
          </a:p>
          <a:p>
            <a:pPr lvl="2"/>
            <a:r>
              <a:rPr lang="en-US" dirty="0"/>
              <a:t>Sub Bab Level 2</a:t>
            </a:r>
          </a:p>
          <a:p>
            <a:pPr lvl="3"/>
            <a:r>
              <a:rPr lang="en-US" dirty="0"/>
              <a:t>Sub Bab Level 3</a:t>
            </a:r>
          </a:p>
          <a:p>
            <a:pPr lvl="4"/>
            <a:r>
              <a:rPr lang="en-US" dirty="0"/>
              <a:t>Sub Bab level 4</a:t>
            </a:r>
          </a:p>
        </p:txBody>
      </p:sp>
      <p:sp>
        <p:nvSpPr>
          <p:cNvPr id="9" name="Rectangle 8"/>
          <p:cNvSpPr/>
          <p:nvPr userDrawn="1"/>
        </p:nvSpPr>
        <p:spPr>
          <a:xfrm>
            <a:off x="1" y="1391516"/>
            <a:ext cx="8953493" cy="245502"/>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3181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31851" y="1120463"/>
            <a:ext cx="7410449" cy="2308538"/>
          </a:xfrm>
        </p:spPr>
        <p:txBody>
          <a:bodyPr anchor="b">
            <a:normAutofit/>
          </a:bodyPr>
          <a:lstStyle>
            <a:lvl1pPr>
              <a:defRPr sz="5000">
                <a:latin typeface="Agency FB" panose="020B0503020202020204" pitchFamily="34" charset="0"/>
              </a:defRPr>
            </a:lvl1pPr>
          </a:lstStyle>
          <a:p>
            <a:r>
              <a:rPr lang="en-US" dirty="0"/>
              <a:t>Bab</a:t>
            </a:r>
          </a:p>
        </p:txBody>
      </p:sp>
      <p:sp>
        <p:nvSpPr>
          <p:cNvPr id="9" name="Text Placeholder 2"/>
          <p:cNvSpPr>
            <a:spLocks noGrp="1"/>
          </p:cNvSpPr>
          <p:nvPr>
            <p:ph type="body" idx="1"/>
          </p:nvPr>
        </p:nvSpPr>
        <p:spPr>
          <a:xfrm>
            <a:off x="831851" y="3541690"/>
            <a:ext cx="7410449" cy="2547973"/>
          </a:xfrm>
        </p:spPr>
        <p:txBody>
          <a:bodyPr>
            <a:normAutofit/>
          </a:bodyPr>
          <a:lstStyle>
            <a:lvl1pPr marL="0" indent="0">
              <a:buNone/>
              <a:defRPr sz="2800">
                <a:solidFill>
                  <a:schemeClr val="tx1">
                    <a:tint val="75000"/>
                  </a:schemeClr>
                </a:solidFill>
                <a:latin typeface="Agency FB" panose="020B050302020202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grpSp>
        <p:nvGrpSpPr>
          <p:cNvPr id="12" name="Group 11">
            <a:extLst>
              <a:ext uri="{FF2B5EF4-FFF2-40B4-BE49-F238E27FC236}">
                <a16:creationId xmlns:a16="http://schemas.microsoft.com/office/drawing/2014/main" xmlns="" id="{339DAB42-6B87-4E41-8A58-64139319C82D}"/>
              </a:ext>
            </a:extLst>
          </p:cNvPr>
          <p:cNvGrpSpPr/>
          <p:nvPr userDrawn="1"/>
        </p:nvGrpSpPr>
        <p:grpSpPr>
          <a:xfrm>
            <a:off x="7418768" y="6522814"/>
            <a:ext cx="1725232" cy="335186"/>
            <a:chOff x="7418768" y="6522818"/>
            <a:chExt cx="1725232" cy="335186"/>
          </a:xfrm>
        </p:grpSpPr>
        <p:sp>
          <p:nvSpPr>
            <p:cNvPr id="13" name="Rectangle 12">
              <a:extLst>
                <a:ext uri="{FF2B5EF4-FFF2-40B4-BE49-F238E27FC236}">
                  <a16:creationId xmlns:a16="http://schemas.microsoft.com/office/drawing/2014/main" xmlns="" id="{22EF7F0A-8D0E-4B48-9292-DB29D3890617}"/>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a16="http://schemas.microsoft.com/office/drawing/2014/main" xmlns="" id="{4E488A89-9A6A-43B3-8B27-1C5F834123EA}"/>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50142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5AEF91FE-CE08-4C64-9D1A-BF086DAC22E9}"/>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a16="http://schemas.microsoft.com/office/drawing/2014/main" xmlns="" id="{F36587F9-4489-4F31-A201-9E603A9EFA33}"/>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xmlns="" id="{57D842AC-AEF0-446E-9DFB-E136E63032D2}"/>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2" name="Title 1"/>
          <p:cNvSpPr>
            <a:spLocks noGrp="1"/>
          </p:cNvSpPr>
          <p:nvPr>
            <p:ph type="title" hasCustomPrompt="1"/>
          </p:nvPr>
        </p:nvSpPr>
        <p:spPr>
          <a:xfrm>
            <a:off x="476251" y="116943"/>
            <a:ext cx="8319407" cy="1325563"/>
          </a:xfrm>
        </p:spPr>
        <p:txBody>
          <a:bodyPr/>
          <a:lstStyle>
            <a:lvl1pPr>
              <a:defRPr>
                <a:latin typeface="Agency FB" panose="020B0503020202020204" pitchFamily="34" charset="0"/>
              </a:defRPr>
            </a:lvl1pPr>
          </a:lstStyle>
          <a:p>
            <a:r>
              <a:rPr lang="en-US" dirty="0"/>
              <a:t>Bab L1/ L2 / L3</a:t>
            </a:r>
          </a:p>
        </p:txBody>
      </p:sp>
      <p:sp>
        <p:nvSpPr>
          <p:cNvPr id="3" name="Content Placeholder 2"/>
          <p:cNvSpPr>
            <a:spLocks noGrp="1"/>
          </p:cNvSpPr>
          <p:nvPr>
            <p:ph idx="1" hasCustomPrompt="1"/>
          </p:nvPr>
        </p:nvSpPr>
        <p:spPr>
          <a:xfrm>
            <a:off x="476251" y="1658982"/>
            <a:ext cx="8319406" cy="4859675"/>
          </a:xfrm>
        </p:spPr>
        <p:txBody>
          <a:bodyPr/>
          <a:lstStyle>
            <a:lvl1pPr marL="457178" indent="-457178">
              <a:buFont typeface="Wingdings" panose="05000000000000000000" pitchFamily="2" charset="2"/>
              <a:buChar char="q"/>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Teks</a:t>
            </a:r>
            <a:endParaRPr lang="en-US" dirty="0"/>
          </a:p>
        </p:txBody>
      </p:sp>
      <p:sp>
        <p:nvSpPr>
          <p:cNvPr id="4" name="Rectangle 3"/>
          <p:cNvSpPr/>
          <p:nvPr userDrawn="1"/>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236965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gency FB" panose="020B0503020202020204" pitchFamily="34" charset="0"/>
              </a:defRPr>
            </a:lvl1p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F57D4B9-B9E7-49E2-8EC1-002FB1CAFEEC}" type="slidenum">
              <a:rPr lang="en-US"/>
              <a:pPr/>
              <a:t>‹#›</a:t>
            </a:fld>
            <a:endParaRPr lang="en-US"/>
          </a:p>
        </p:txBody>
      </p:sp>
      <p:sp>
        <p:nvSpPr>
          <p:cNvPr id="7" name="Rectangle 6"/>
          <p:cNvSpPr/>
          <p:nvPr userDrawn="1"/>
        </p:nvSpPr>
        <p:spPr>
          <a:xfrm>
            <a:off x="208675" y="365125"/>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727003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0E8A1E5-704D-4645-B41B-F4F08566E4F8}" type="slidenum">
              <a:rPr lang="en-US"/>
              <a:pPr/>
              <a:t>‹#›</a:t>
            </a:fld>
            <a:endParaRPr lang="en-US"/>
          </a:p>
        </p:txBody>
      </p:sp>
    </p:spTree>
    <p:extLst>
      <p:ext uri="{BB962C8B-B14F-4D97-AF65-F5344CB8AC3E}">
        <p14:creationId xmlns:p14="http://schemas.microsoft.com/office/powerpoint/2010/main" val="17147184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88CAE4F4-3B4C-4DEA-94C8-8C82E8FF64D9}" type="slidenum">
              <a:rPr lang="en-GB"/>
              <a:pPr/>
              <a:t>‹#›</a:t>
            </a:fld>
            <a:endParaRPr lang="en-GB"/>
          </a:p>
        </p:txBody>
      </p:sp>
    </p:spTree>
    <p:extLst>
      <p:ext uri="{BB962C8B-B14F-4D97-AF65-F5344CB8AC3E}">
        <p14:creationId xmlns:p14="http://schemas.microsoft.com/office/powerpoint/2010/main" val="27943867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d-ID"/>
              <a:t>2017</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CABF6-CC33-4333-ADC2-3645AF387021}" type="slidenum">
              <a:rPr lang="en-US" smtClean="0"/>
              <a:t>‹#›</a:t>
            </a:fld>
            <a:endParaRPr lang="en-US"/>
          </a:p>
        </p:txBody>
      </p:sp>
    </p:spTree>
    <p:extLst>
      <p:ext uri="{BB962C8B-B14F-4D97-AF65-F5344CB8AC3E}">
        <p14:creationId xmlns:p14="http://schemas.microsoft.com/office/powerpoint/2010/main" val="2697037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hyperlink" Target="mailto:doniaft@gmail.com" TargetMode="Externa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hyperlink" Target="http://cacr.uwaterloo.ca/hac" TargetMode="External"/><Relationship Id="rId2" Type="http://schemas.openxmlformats.org/officeDocument/2006/relationships/hyperlink" Target="http://www.cl.cam.ac.uk/~rja14/book.html"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www.oxid.it/ca_um/" TargetMode="External"/><Relationship Id="rId7" Type="http://schemas.openxmlformats.org/officeDocument/2006/relationships/image" Target="../media/image20.png"/><Relationship Id="rId2" Type="http://schemas.openxmlformats.org/officeDocument/2006/relationships/hyperlink" Target="http://ww1.projectrainbowcrack.com/" TargetMode="External"/><Relationship Id="rId1" Type="http://schemas.openxmlformats.org/officeDocument/2006/relationships/slideLayout" Target="../slideLayouts/slideLayout5.xml"/><Relationship Id="rId6" Type="http://schemas.openxmlformats.org/officeDocument/2006/relationships/hyperlink" Target="http://www.l0phtcrack.com/#download-form" TargetMode="External"/><Relationship Id="rId5" Type="http://schemas.openxmlformats.org/officeDocument/2006/relationships/hyperlink" Target="https://sectools.org/tool/hydra/" TargetMode="External"/><Relationship Id="rId4" Type="http://schemas.openxmlformats.org/officeDocument/2006/relationships/hyperlink" Target="https://www.openwall.com/john/"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id.wikipedia.org/wiki/Web" TargetMode="External"/><Relationship Id="rId2" Type="http://schemas.openxmlformats.org/officeDocument/2006/relationships/hyperlink" Target="https://id.wikipedia.org/wiki/Standar"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28650" y="4450177"/>
            <a:ext cx="7886700" cy="1655762"/>
          </a:xfrm>
        </p:spPr>
        <p:txBody>
          <a:bodyPr/>
          <a:lstStyle/>
          <a:p>
            <a:pPr>
              <a:lnSpc>
                <a:spcPct val="80000"/>
              </a:lnSpc>
              <a:spcBef>
                <a:spcPts val="0"/>
              </a:spcBef>
            </a:pPr>
            <a:r>
              <a:rPr lang="id-ID" sz="3200" dirty="0" smtClean="0"/>
              <a:t>Doni Abdul Fatah</a:t>
            </a:r>
          </a:p>
          <a:p>
            <a:pPr>
              <a:lnSpc>
                <a:spcPct val="80000"/>
              </a:lnSpc>
              <a:spcBef>
                <a:spcPts val="0"/>
              </a:spcBef>
            </a:pPr>
            <a:r>
              <a:rPr lang="id-ID" sz="3200" dirty="0" smtClean="0">
                <a:solidFill>
                  <a:schemeClr val="bg2">
                    <a:lumMod val="50000"/>
                  </a:schemeClr>
                </a:solidFill>
              </a:rPr>
              <a:t>github.com/doniaft</a:t>
            </a:r>
            <a:endParaRPr lang="id-ID" sz="3200" dirty="0" smtClean="0"/>
          </a:p>
          <a:p>
            <a:pPr>
              <a:lnSpc>
                <a:spcPct val="80000"/>
              </a:lnSpc>
              <a:spcBef>
                <a:spcPts val="0"/>
              </a:spcBef>
            </a:pPr>
            <a:r>
              <a:rPr lang="id-ID" dirty="0" smtClean="0">
                <a:solidFill>
                  <a:schemeClr val="bg1">
                    <a:lumMod val="65000"/>
                  </a:schemeClr>
                </a:solidFill>
              </a:rPr>
              <a:t>Universitas Trunojoyo Madura</a:t>
            </a:r>
            <a:endParaRPr lang="en-US" dirty="0"/>
          </a:p>
        </p:txBody>
      </p:sp>
      <p:sp>
        <p:nvSpPr>
          <p:cNvPr id="7" name="Title 1"/>
          <p:cNvSpPr>
            <a:spLocks noGrp="1"/>
          </p:cNvSpPr>
          <p:nvPr>
            <p:ph type="ctrTitle"/>
          </p:nvPr>
        </p:nvSpPr>
        <p:spPr>
          <a:xfrm>
            <a:off x="88900" y="2062163"/>
            <a:ext cx="8966200" cy="1396785"/>
          </a:xfrm>
        </p:spPr>
        <p:txBody>
          <a:bodyPr>
            <a:normAutofit/>
          </a:bodyPr>
          <a:lstStyle/>
          <a:p>
            <a:pPr lvl="0"/>
            <a:r>
              <a:rPr lang="id-ID" sz="4300" dirty="0" smtClean="0">
                <a:solidFill>
                  <a:schemeClr val="tx1">
                    <a:lumMod val="50000"/>
                    <a:lumOff val="50000"/>
                  </a:schemeClr>
                </a:solidFill>
              </a:rPr>
              <a:t>KEAMANAN INFORMASI</a:t>
            </a:r>
            <a:r>
              <a:rPr lang="en-US" sz="5900" dirty="0">
                <a:solidFill>
                  <a:prstClr val="black"/>
                </a:solidFill>
              </a:rPr>
              <a:t/>
            </a:r>
            <a:br>
              <a:rPr lang="en-US" sz="5900" dirty="0">
                <a:solidFill>
                  <a:prstClr val="black"/>
                </a:solidFill>
              </a:rPr>
            </a:br>
            <a:r>
              <a:rPr lang="id-ID" sz="3600" dirty="0" smtClean="0">
                <a:solidFill>
                  <a:srgbClr val="0070C0"/>
                </a:solidFill>
              </a:rPr>
              <a:t>05. </a:t>
            </a:r>
            <a:r>
              <a:rPr lang="en-US" sz="3600" dirty="0" smtClean="0">
                <a:solidFill>
                  <a:srgbClr val="0070C0"/>
                </a:solidFill>
              </a:rPr>
              <a:t>KONTROL AKSES</a:t>
            </a:r>
            <a:endParaRPr lang="id-ID" sz="3600" dirty="0">
              <a:solidFill>
                <a:srgbClr val="0070C0"/>
              </a:solidFill>
            </a:endParaRPr>
          </a:p>
        </p:txBody>
      </p:sp>
    </p:spTree>
    <p:extLst>
      <p:ext uri="{BB962C8B-B14F-4D97-AF65-F5344CB8AC3E}">
        <p14:creationId xmlns:p14="http://schemas.microsoft.com/office/powerpoint/2010/main" val="507053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413D24-E50F-44B6-BAF8-FD1AC4153F19}" type="slidenum">
              <a:rPr lang="en-GB"/>
              <a:pPr eaLnBrk="1" hangingPunct="1"/>
              <a:t>10</a:t>
            </a:fld>
            <a:endParaRPr lang="en-GB"/>
          </a:p>
        </p:txBody>
      </p:sp>
      <p:sp>
        <p:nvSpPr>
          <p:cNvPr id="6147" name="Rectangle 2"/>
          <p:cNvSpPr>
            <a:spLocks noGrp="1" noChangeArrowheads="1"/>
          </p:cNvSpPr>
          <p:nvPr>
            <p:ph type="title"/>
          </p:nvPr>
        </p:nvSpPr>
        <p:spPr/>
        <p:txBody>
          <a:bodyPr>
            <a:normAutofit/>
          </a:bodyPr>
          <a:lstStyle/>
          <a:p>
            <a:pPr eaLnBrk="1" hangingPunct="1"/>
            <a:r>
              <a:rPr lang="en-US" sz="4800" dirty="0" err="1" smtClean="0"/>
              <a:t>Asumsi</a:t>
            </a:r>
            <a:r>
              <a:rPr lang="en-US" sz="4800" dirty="0" smtClean="0"/>
              <a:t> [</a:t>
            </a:r>
            <a:r>
              <a:rPr lang="en-US" sz="4800" dirty="0" err="1" smtClean="0"/>
              <a:t>Sisi</a:t>
            </a:r>
            <a:r>
              <a:rPr lang="en-US" sz="4800" dirty="0" smtClean="0"/>
              <a:t> </a:t>
            </a:r>
            <a:r>
              <a:rPr lang="en-US" sz="4800" dirty="0" err="1" smtClean="0"/>
              <a:t>Pengguna</a:t>
            </a:r>
            <a:r>
              <a:rPr lang="en-US" sz="4800" dirty="0" smtClean="0"/>
              <a:t>]</a:t>
            </a:r>
            <a:endParaRPr lang="en-GB" sz="4800" dirty="0" smtClean="0"/>
          </a:p>
        </p:txBody>
      </p:sp>
      <p:sp>
        <p:nvSpPr>
          <p:cNvPr id="6148" name="Rectangle 3"/>
          <p:cNvSpPr>
            <a:spLocks noGrp="1" noChangeArrowheads="1"/>
          </p:cNvSpPr>
          <p:nvPr>
            <p:ph type="body" idx="1"/>
          </p:nvPr>
        </p:nvSpPr>
        <p:spPr/>
        <p:txBody>
          <a:bodyPr>
            <a:normAutofit/>
          </a:bodyPr>
          <a:lstStyle/>
          <a:p>
            <a:pPr algn="just" eaLnBrk="1" hangingPunct="1">
              <a:lnSpc>
                <a:spcPct val="90000"/>
              </a:lnSpc>
            </a:pPr>
            <a:r>
              <a:rPr lang="en-US" sz="3600" dirty="0" smtClean="0"/>
              <a:t>Server </a:t>
            </a:r>
            <a:r>
              <a:rPr lang="en-US" sz="3600" dirty="0" err="1" smtClean="0"/>
              <a:t>dimiliki</a:t>
            </a:r>
            <a:r>
              <a:rPr lang="en-US" sz="3600" dirty="0" smtClean="0"/>
              <a:t> </a:t>
            </a:r>
            <a:r>
              <a:rPr lang="en-US" sz="3600" dirty="0" err="1" smtClean="0"/>
              <a:t>dan</a:t>
            </a:r>
            <a:r>
              <a:rPr lang="en-US" sz="3600" dirty="0" smtClean="0"/>
              <a:t> </a:t>
            </a:r>
            <a:r>
              <a:rPr lang="en-US" sz="3600" dirty="0" err="1" smtClean="0"/>
              <a:t>dikendalikan</a:t>
            </a:r>
            <a:r>
              <a:rPr lang="en-US" sz="3600" dirty="0" smtClean="0"/>
              <a:t> </a:t>
            </a:r>
            <a:r>
              <a:rPr lang="en-US" sz="3600" dirty="0" err="1" smtClean="0"/>
              <a:t>oleh</a:t>
            </a:r>
            <a:r>
              <a:rPr lang="en-US" sz="3600" dirty="0" smtClean="0"/>
              <a:t> </a:t>
            </a:r>
            <a:r>
              <a:rPr lang="en-US" sz="3600" dirty="0" err="1" smtClean="0"/>
              <a:t>organisasi</a:t>
            </a:r>
            <a:r>
              <a:rPr lang="en-US" sz="3600" dirty="0" smtClean="0"/>
              <a:t> yang </a:t>
            </a:r>
            <a:r>
              <a:rPr lang="en-US" sz="3600" dirty="0" err="1" smtClean="0"/>
              <a:t>mengaku</a:t>
            </a:r>
            <a:r>
              <a:rPr lang="en-US" sz="3600" dirty="0" smtClean="0"/>
              <a:t> </a:t>
            </a:r>
            <a:r>
              <a:rPr lang="en-US" sz="3600" dirty="0" err="1" smtClean="0"/>
              <a:t>memiliki</a:t>
            </a:r>
            <a:r>
              <a:rPr lang="en-US" sz="3600" dirty="0" smtClean="0"/>
              <a:t> server </a:t>
            </a:r>
            <a:r>
              <a:rPr lang="en-US" sz="3600" dirty="0" err="1" smtClean="0"/>
              <a:t>tersebut</a:t>
            </a:r>
            <a:endParaRPr lang="en-US" sz="3600" dirty="0" smtClean="0"/>
          </a:p>
          <a:p>
            <a:pPr algn="just" eaLnBrk="1" hangingPunct="1">
              <a:lnSpc>
                <a:spcPct val="90000"/>
              </a:lnSpc>
            </a:pPr>
            <a:r>
              <a:rPr lang="en-US" sz="3600" dirty="0" err="1" smtClean="0"/>
              <a:t>Dokumen</a:t>
            </a:r>
            <a:r>
              <a:rPr lang="en-US" sz="3600" dirty="0" smtClean="0"/>
              <a:t> yang </a:t>
            </a:r>
            <a:r>
              <a:rPr lang="en-US" sz="3600" dirty="0" err="1" smtClean="0"/>
              <a:t>ditampilkan</a:t>
            </a:r>
            <a:r>
              <a:rPr lang="en-US" sz="3600" dirty="0" smtClean="0"/>
              <a:t> </a:t>
            </a:r>
            <a:r>
              <a:rPr lang="en-US" sz="3600" dirty="0" err="1" smtClean="0"/>
              <a:t>bebas</a:t>
            </a:r>
            <a:r>
              <a:rPr lang="en-US" sz="3600" dirty="0" smtClean="0"/>
              <a:t> </a:t>
            </a:r>
            <a:r>
              <a:rPr lang="en-US" sz="3600" dirty="0" err="1" smtClean="0"/>
              <a:t>dari</a:t>
            </a:r>
            <a:r>
              <a:rPr lang="en-US" sz="3600" dirty="0" smtClean="0"/>
              <a:t> virus </a:t>
            </a:r>
            <a:r>
              <a:rPr lang="en-US" sz="3600" dirty="0" err="1" smtClean="0"/>
              <a:t>atau</a:t>
            </a:r>
            <a:r>
              <a:rPr lang="en-US" sz="3600" dirty="0" smtClean="0"/>
              <a:t> </a:t>
            </a:r>
            <a:r>
              <a:rPr lang="en-US" sz="3600" dirty="0" err="1" smtClean="0"/>
              <a:t>itikad</a:t>
            </a:r>
            <a:r>
              <a:rPr lang="en-US" sz="3600" dirty="0" smtClean="0"/>
              <a:t> </a:t>
            </a:r>
            <a:r>
              <a:rPr lang="en-US" sz="3600" dirty="0" err="1" smtClean="0"/>
              <a:t>jahat</a:t>
            </a:r>
            <a:r>
              <a:rPr lang="en-US" sz="3600" dirty="0" smtClean="0"/>
              <a:t> </a:t>
            </a:r>
            <a:r>
              <a:rPr lang="en-US" sz="3600" dirty="0" err="1" smtClean="0"/>
              <a:t>lainnya</a:t>
            </a:r>
            <a:endParaRPr lang="en-US" sz="3600" dirty="0" smtClean="0"/>
          </a:p>
          <a:p>
            <a:pPr algn="just" eaLnBrk="1" hangingPunct="1">
              <a:lnSpc>
                <a:spcPct val="90000"/>
              </a:lnSpc>
            </a:pPr>
            <a:r>
              <a:rPr lang="en-US" sz="3600" dirty="0" smtClean="0"/>
              <a:t>Server </a:t>
            </a:r>
            <a:r>
              <a:rPr lang="en-US" sz="3600" dirty="0" err="1" smtClean="0"/>
              <a:t>tidak</a:t>
            </a:r>
            <a:r>
              <a:rPr lang="en-US" sz="3600" dirty="0" smtClean="0"/>
              <a:t> </a:t>
            </a:r>
            <a:r>
              <a:rPr lang="en-US" sz="3600" dirty="0" err="1" smtClean="0"/>
              <a:t>mencatat</a:t>
            </a:r>
            <a:r>
              <a:rPr lang="en-US" sz="3600" dirty="0" smtClean="0"/>
              <a:t> </a:t>
            </a:r>
            <a:r>
              <a:rPr lang="en-US" sz="3600" dirty="0" err="1" smtClean="0"/>
              <a:t>atau</a:t>
            </a:r>
            <a:r>
              <a:rPr lang="en-US" sz="3600" dirty="0" smtClean="0"/>
              <a:t> </a:t>
            </a:r>
            <a:r>
              <a:rPr lang="en-US" sz="3600" dirty="0" err="1" smtClean="0"/>
              <a:t>mendistribusikan</a:t>
            </a:r>
            <a:r>
              <a:rPr lang="en-US" sz="3600" dirty="0" smtClean="0"/>
              <a:t> </a:t>
            </a:r>
            <a:r>
              <a:rPr lang="en-US" sz="3600" dirty="0" err="1" smtClean="0"/>
              <a:t>informasi</a:t>
            </a:r>
            <a:r>
              <a:rPr lang="en-US" sz="3600" dirty="0" smtClean="0"/>
              <a:t> </a:t>
            </a:r>
            <a:r>
              <a:rPr lang="en-US" sz="3600" dirty="0" err="1" smtClean="0"/>
              <a:t>tentang</a:t>
            </a:r>
            <a:r>
              <a:rPr lang="en-US" sz="3600" dirty="0" smtClean="0"/>
              <a:t> user (</a:t>
            </a:r>
            <a:r>
              <a:rPr lang="en-US" sz="3600" dirty="0" err="1" smtClean="0"/>
              <a:t>misalnya</a:t>
            </a:r>
            <a:r>
              <a:rPr lang="en-US" sz="3600" dirty="0" smtClean="0"/>
              <a:t> </a:t>
            </a:r>
            <a:r>
              <a:rPr lang="en-US" sz="3600" dirty="0" err="1" smtClean="0"/>
              <a:t>kebiasaan</a:t>
            </a:r>
            <a:r>
              <a:rPr lang="en-US" sz="3600" dirty="0" smtClean="0"/>
              <a:t> browsing)</a:t>
            </a:r>
            <a:endParaRPr lang="en-GB" sz="3600" dirty="0" smtClean="0"/>
          </a:p>
        </p:txBody>
      </p:sp>
    </p:spTree>
    <p:extLst>
      <p:ext uri="{BB962C8B-B14F-4D97-AF65-F5344CB8AC3E}">
        <p14:creationId xmlns:p14="http://schemas.microsoft.com/office/powerpoint/2010/main" val="23068002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Covert Channel</a:t>
            </a:r>
          </a:p>
        </p:txBody>
      </p:sp>
      <p:sp>
        <p:nvSpPr>
          <p:cNvPr id="3" name="Content Placeholder 2"/>
          <p:cNvSpPr>
            <a:spLocks noGrp="1"/>
          </p:cNvSpPr>
          <p:nvPr>
            <p:ph idx="1"/>
          </p:nvPr>
        </p:nvSpPr>
        <p:spPr/>
        <p:txBody>
          <a:bodyPr>
            <a:normAutofit lnSpcReduction="10000"/>
          </a:bodyPr>
          <a:lstStyle/>
          <a:p>
            <a:r>
              <a:rPr lang="id-ID" dirty="0"/>
              <a:t>Arief mempunyai ijin pada level TOP SECRET</a:t>
            </a:r>
          </a:p>
          <a:p>
            <a:r>
              <a:rPr lang="id-ID" dirty="0" smtClean="0"/>
              <a:t>Bobi </a:t>
            </a:r>
            <a:r>
              <a:rPr lang="id-ID" dirty="0"/>
              <a:t>mempunyai ijin pada level Classified</a:t>
            </a:r>
          </a:p>
          <a:p>
            <a:r>
              <a:rPr lang="id-ID" dirty="0" smtClean="0"/>
              <a:t>Pada </a:t>
            </a:r>
            <a:r>
              <a:rPr lang="id-ID" dirty="0"/>
              <a:t>MLS Arief dan Bobi tidak boleh bertukar </a:t>
            </a:r>
            <a:r>
              <a:rPr lang="id-ID" dirty="0" smtClean="0"/>
              <a:t>informasi</a:t>
            </a:r>
            <a:endParaRPr lang="id-ID" dirty="0"/>
          </a:p>
          <a:p>
            <a:r>
              <a:rPr lang="id-ID" dirty="0" smtClean="0"/>
              <a:t>Arief </a:t>
            </a:r>
            <a:r>
              <a:rPr lang="id-ID" dirty="0"/>
              <a:t>hendak membocorkan informasi ke Bobi</a:t>
            </a:r>
          </a:p>
          <a:p>
            <a:r>
              <a:rPr lang="id-ID" dirty="0" smtClean="0"/>
              <a:t>Setiap </a:t>
            </a:r>
            <a:r>
              <a:rPr lang="id-ID" dirty="0"/>
              <a:t>detik Arief membuat file X untuk </a:t>
            </a:r>
            <a:r>
              <a:rPr lang="id-ID" dirty="0" smtClean="0"/>
              <a:t>merepresentasikan </a:t>
            </a:r>
            <a:r>
              <a:rPr lang="id-ID" dirty="0"/>
              <a:t>1 dan file Y untuk </a:t>
            </a:r>
            <a:r>
              <a:rPr lang="id-ID" dirty="0" smtClean="0"/>
              <a:t>merepresentasikan </a:t>
            </a:r>
            <a:r>
              <a:rPr lang="id-ID" dirty="0"/>
              <a:t>0</a:t>
            </a:r>
          </a:p>
          <a:p>
            <a:r>
              <a:rPr lang="id-ID" dirty="0" smtClean="0"/>
              <a:t>Bobi </a:t>
            </a:r>
            <a:r>
              <a:rPr lang="id-ID" dirty="0"/>
              <a:t>membaca keberadaan file X dan Y di setiap </a:t>
            </a:r>
            <a:r>
              <a:rPr lang="id-ID" dirty="0" smtClean="0"/>
              <a:t>detik </a:t>
            </a:r>
            <a:r>
              <a:rPr lang="id-ID" dirty="0"/>
              <a:t>dan melakukan pencatatan 0101010111000</a:t>
            </a:r>
          </a:p>
          <a:p>
            <a:r>
              <a:rPr lang="id-ID" dirty="0" smtClean="0"/>
              <a:t>Arief </a:t>
            </a:r>
            <a:r>
              <a:rPr lang="id-ID" dirty="0"/>
              <a:t>berhasil membocorkan informasi tsb</a:t>
            </a:r>
          </a:p>
        </p:txBody>
      </p:sp>
    </p:spTree>
    <p:extLst>
      <p:ext uri="{BB962C8B-B14F-4D97-AF65-F5344CB8AC3E}">
        <p14:creationId xmlns:p14="http://schemas.microsoft.com/office/powerpoint/2010/main" val="30501607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Covert Channel</a:t>
            </a:r>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48660" y="1658982"/>
            <a:ext cx="9078336" cy="4043986"/>
          </a:xfrm>
          <a:prstGeom prst="rect">
            <a:avLst/>
          </a:prstGeom>
        </p:spPr>
      </p:pic>
    </p:spTree>
    <p:extLst>
      <p:ext uri="{BB962C8B-B14F-4D97-AF65-F5344CB8AC3E}">
        <p14:creationId xmlns:p14="http://schemas.microsoft.com/office/powerpoint/2010/main" val="38869499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a:t>
            </a:r>
          </a:p>
        </p:txBody>
      </p:sp>
      <p:sp>
        <p:nvSpPr>
          <p:cNvPr id="3" name="Content Placeholder 2"/>
          <p:cNvSpPr>
            <a:spLocks noGrp="1"/>
          </p:cNvSpPr>
          <p:nvPr>
            <p:ph idx="1"/>
          </p:nvPr>
        </p:nvSpPr>
        <p:spPr/>
        <p:txBody>
          <a:bodyPr/>
          <a:lstStyle/>
          <a:p>
            <a:r>
              <a:rPr lang="id-ID" dirty="0"/>
              <a:t>Bentuklah skenario covert channel yang </a:t>
            </a:r>
            <a:r>
              <a:rPr lang="id-ID" dirty="0" smtClean="0"/>
              <a:t>bisa </a:t>
            </a:r>
            <a:r>
              <a:rPr lang="id-ID" dirty="0"/>
              <a:t>dilakukan dalam keseharian</a:t>
            </a:r>
          </a:p>
        </p:txBody>
      </p:sp>
    </p:spTree>
    <p:extLst>
      <p:ext uri="{BB962C8B-B14F-4D97-AF65-F5344CB8AC3E}">
        <p14:creationId xmlns:p14="http://schemas.microsoft.com/office/powerpoint/2010/main" val="15515409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TCP Header Covert Channel</a:t>
            </a:r>
          </a:p>
        </p:txBody>
      </p:sp>
      <p:sp>
        <p:nvSpPr>
          <p:cNvPr id="3" name="Content Placeholder 2"/>
          <p:cNvSpPr>
            <a:spLocks noGrp="1"/>
          </p:cNvSpPr>
          <p:nvPr>
            <p:ph idx="1"/>
          </p:nvPr>
        </p:nvSpPr>
        <p:spPr/>
        <p:txBody>
          <a:bodyPr>
            <a:normAutofit/>
          </a:bodyPr>
          <a:lstStyle/>
          <a:p>
            <a:endParaRPr lang="id-ID" dirty="0" smtClean="0"/>
          </a:p>
          <a:p>
            <a:endParaRPr lang="id-ID" dirty="0"/>
          </a:p>
          <a:p>
            <a:endParaRPr lang="id-ID" dirty="0" smtClean="0"/>
          </a:p>
          <a:p>
            <a:endParaRPr lang="id-ID" dirty="0"/>
          </a:p>
          <a:p>
            <a:endParaRPr lang="id-ID" dirty="0" smtClean="0"/>
          </a:p>
          <a:p>
            <a:endParaRPr lang="id-ID" dirty="0" smtClean="0"/>
          </a:p>
          <a:p>
            <a:endParaRPr lang="id-ID" dirty="0"/>
          </a:p>
          <a:p>
            <a:r>
              <a:rPr lang="id-ID" dirty="0" smtClean="0"/>
              <a:t>Memanfaatkan </a:t>
            </a:r>
            <a:r>
              <a:rPr lang="id-ID" dirty="0"/>
              <a:t>field “Reserved” pada paket </a:t>
            </a:r>
            <a:r>
              <a:rPr lang="id-ID" dirty="0" smtClean="0"/>
              <a:t>TCP</a:t>
            </a:r>
            <a:endParaRPr lang="id-ID" dirty="0"/>
          </a:p>
          <a:p>
            <a:r>
              <a:rPr lang="id-ID" dirty="0" smtClean="0"/>
              <a:t>Atau </a:t>
            </a:r>
            <a:r>
              <a:rPr lang="id-ID" dirty="0"/>
              <a:t>ACK number dll</a:t>
            </a:r>
          </a:p>
        </p:txBody>
      </p:sp>
      <p:pic>
        <p:nvPicPr>
          <p:cNvPr id="4" name="Picture 3"/>
          <p:cNvPicPr>
            <a:picLocks noChangeAspect="1"/>
          </p:cNvPicPr>
          <p:nvPr/>
        </p:nvPicPr>
        <p:blipFill>
          <a:blip r:embed="rId2"/>
          <a:stretch>
            <a:fillRect/>
          </a:stretch>
        </p:blipFill>
        <p:spPr>
          <a:xfrm>
            <a:off x="476251" y="1658982"/>
            <a:ext cx="6141117" cy="3386223"/>
          </a:xfrm>
          <a:prstGeom prst="rect">
            <a:avLst/>
          </a:prstGeom>
        </p:spPr>
      </p:pic>
    </p:spTree>
    <p:extLst>
      <p:ext uri="{BB962C8B-B14F-4D97-AF65-F5344CB8AC3E}">
        <p14:creationId xmlns:p14="http://schemas.microsoft.com/office/powerpoint/2010/main" val="78963311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TCP Header Covert Channel</a:t>
            </a:r>
          </a:p>
        </p:txBody>
      </p:sp>
      <p:sp>
        <p:nvSpPr>
          <p:cNvPr id="3" name="Content Placeholder 2"/>
          <p:cNvSpPr>
            <a:spLocks noGrp="1"/>
          </p:cNvSpPr>
          <p:nvPr>
            <p:ph idx="1"/>
          </p:nvPr>
        </p:nvSpPr>
        <p:spPr/>
        <p:txBody>
          <a:bodyPr/>
          <a:lstStyle/>
          <a:p>
            <a:r>
              <a:rPr lang="id-ID" dirty="0"/>
              <a:t>Data disembunyikan di TCP header (ACK SEQ)</a:t>
            </a:r>
          </a:p>
          <a:p>
            <a:r>
              <a:rPr lang="id-ID" dirty="0" smtClean="0"/>
              <a:t>Tools </a:t>
            </a:r>
            <a:r>
              <a:rPr lang="id-ID" dirty="0"/>
              <a:t>yang digunakan : covert_TCP</a:t>
            </a:r>
          </a:p>
          <a:p>
            <a:r>
              <a:rPr lang="id-ID" dirty="0" smtClean="0"/>
              <a:t>Sender </a:t>
            </a:r>
            <a:r>
              <a:rPr lang="id-ID" dirty="0"/>
              <a:t>tidak boleh berkomunikasi dengan receiver </a:t>
            </a:r>
            <a:r>
              <a:rPr lang="id-ID" dirty="0" smtClean="0"/>
              <a:t>tetapi </a:t>
            </a:r>
            <a:r>
              <a:rPr lang="id-ID" dirty="0"/>
              <a:t>keduanya boleh berkomunikasi dengan server</a:t>
            </a:r>
          </a:p>
        </p:txBody>
      </p:sp>
      <p:pic>
        <p:nvPicPr>
          <p:cNvPr id="4" name="Picture 3"/>
          <p:cNvPicPr>
            <a:picLocks noChangeAspect="1"/>
          </p:cNvPicPr>
          <p:nvPr/>
        </p:nvPicPr>
        <p:blipFill>
          <a:blip r:embed="rId2"/>
          <a:stretch>
            <a:fillRect/>
          </a:stretch>
        </p:blipFill>
        <p:spPr>
          <a:xfrm>
            <a:off x="1083845" y="3655683"/>
            <a:ext cx="7228756" cy="3079450"/>
          </a:xfrm>
          <a:prstGeom prst="rect">
            <a:avLst/>
          </a:prstGeom>
        </p:spPr>
      </p:pic>
    </p:spTree>
    <p:extLst>
      <p:ext uri="{BB962C8B-B14F-4D97-AF65-F5344CB8AC3E}">
        <p14:creationId xmlns:p14="http://schemas.microsoft.com/office/powerpoint/2010/main" val="123886650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Captcha</a:t>
            </a:r>
          </a:p>
        </p:txBody>
      </p:sp>
      <p:sp>
        <p:nvSpPr>
          <p:cNvPr id="3" name="Content Placeholder 2"/>
          <p:cNvSpPr>
            <a:spLocks noGrp="1"/>
          </p:cNvSpPr>
          <p:nvPr>
            <p:ph idx="1"/>
          </p:nvPr>
        </p:nvSpPr>
        <p:spPr/>
        <p:txBody>
          <a:bodyPr>
            <a:normAutofit/>
          </a:bodyPr>
          <a:lstStyle/>
          <a:p>
            <a:r>
              <a:rPr lang="id-ID" dirty="0"/>
              <a:t>Captcha menggunakan Turing Test (1950)</a:t>
            </a:r>
          </a:p>
          <a:p>
            <a:r>
              <a:rPr lang="id-ID" dirty="0" smtClean="0"/>
              <a:t>Seseorang </a:t>
            </a:r>
            <a:r>
              <a:rPr lang="id-ID" dirty="0"/>
              <a:t>bertanya kepada : (1) Seseorang lainnya </a:t>
            </a:r>
            <a:r>
              <a:rPr lang="id-ID" dirty="0" smtClean="0"/>
              <a:t>(</a:t>
            </a:r>
            <a:r>
              <a:rPr lang="id-ID" dirty="0"/>
              <a:t>2) Komputer, tanpa bisa tahu satu dengan lainnya</a:t>
            </a:r>
          </a:p>
          <a:p>
            <a:r>
              <a:rPr lang="id-ID" dirty="0" smtClean="0"/>
              <a:t>Jika </a:t>
            </a:r>
            <a:r>
              <a:rPr lang="id-ID" dirty="0"/>
              <a:t>penanya tidak bisa membedakan antara </a:t>
            </a:r>
            <a:r>
              <a:rPr lang="id-ID" dirty="0" smtClean="0"/>
              <a:t>komputer </a:t>
            </a:r>
            <a:r>
              <a:rPr lang="id-ID" dirty="0"/>
              <a:t>dan manusia, berarti sistem inteligen </a:t>
            </a:r>
            <a:r>
              <a:rPr lang="id-ID" dirty="0" smtClean="0"/>
              <a:t>komputer </a:t>
            </a:r>
            <a:r>
              <a:rPr lang="id-ID" dirty="0"/>
              <a:t>berhasil meniru kecerdasan manusia</a:t>
            </a:r>
          </a:p>
          <a:p>
            <a:r>
              <a:rPr lang="id-ID" dirty="0" smtClean="0"/>
              <a:t>Captcha </a:t>
            </a:r>
            <a:r>
              <a:rPr lang="id-ID" dirty="0"/>
              <a:t>digunakan untuk membedakan antara </a:t>
            </a:r>
            <a:r>
              <a:rPr lang="id-ID" dirty="0" smtClean="0"/>
              <a:t>manusia </a:t>
            </a:r>
            <a:r>
              <a:rPr lang="id-ID" dirty="0"/>
              <a:t>dan mesin / komputer pada saat sebuah </a:t>
            </a:r>
            <a:r>
              <a:rPr lang="id-ID" dirty="0" smtClean="0"/>
              <a:t>sistem </a:t>
            </a:r>
            <a:r>
              <a:rPr lang="id-ID" dirty="0"/>
              <a:t>berinteraksi melalui jalur komunikasi data</a:t>
            </a:r>
          </a:p>
          <a:p>
            <a:r>
              <a:rPr lang="id-ID" dirty="0" smtClean="0"/>
              <a:t>Captch </a:t>
            </a:r>
            <a:r>
              <a:rPr lang="id-ID" dirty="0"/>
              <a:t>adalah salah satu kontrol akses</a:t>
            </a:r>
          </a:p>
        </p:txBody>
      </p:sp>
    </p:spTree>
    <p:extLst>
      <p:ext uri="{BB962C8B-B14F-4D97-AF65-F5344CB8AC3E}">
        <p14:creationId xmlns:p14="http://schemas.microsoft.com/office/powerpoint/2010/main" val="32665825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476251" y="1658981"/>
            <a:ext cx="8325017" cy="4645565"/>
          </a:xfrm>
          <a:prstGeom prst="rect">
            <a:avLst/>
          </a:prstGeom>
        </p:spPr>
      </p:pic>
    </p:spTree>
    <p:extLst>
      <p:ext uri="{BB962C8B-B14F-4D97-AF65-F5344CB8AC3E}">
        <p14:creationId xmlns:p14="http://schemas.microsoft.com/office/powerpoint/2010/main" val="39253090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Captcha</a:t>
            </a:r>
          </a:p>
        </p:txBody>
      </p:sp>
      <p:sp>
        <p:nvSpPr>
          <p:cNvPr id="3" name="Content Placeholder 2"/>
          <p:cNvSpPr>
            <a:spLocks noGrp="1"/>
          </p:cNvSpPr>
          <p:nvPr>
            <p:ph idx="1"/>
          </p:nvPr>
        </p:nvSpPr>
        <p:spPr/>
        <p:txBody>
          <a:bodyPr>
            <a:normAutofit/>
          </a:bodyPr>
          <a:lstStyle/>
          <a:p>
            <a:r>
              <a:rPr lang="id-ID" sz="3200" dirty="0"/>
              <a:t>Digunakan pada :</a:t>
            </a:r>
          </a:p>
          <a:p>
            <a:pPr lvl="1">
              <a:buFont typeface="Wingdings" panose="05000000000000000000" pitchFamily="2" charset="2"/>
              <a:buChar char="§"/>
            </a:pPr>
            <a:r>
              <a:rPr lang="id-ID" sz="3200" dirty="0" smtClean="0"/>
              <a:t>Registrasi </a:t>
            </a:r>
            <a:r>
              <a:rPr lang="id-ID" sz="3200" dirty="0"/>
              <a:t>suatu aplikasi / sistem di internet</a:t>
            </a:r>
          </a:p>
          <a:p>
            <a:pPr lvl="1">
              <a:buFont typeface="Wingdings" panose="05000000000000000000" pitchFamily="2" charset="2"/>
              <a:buChar char="§"/>
            </a:pPr>
            <a:r>
              <a:rPr lang="id-ID" sz="3200" dirty="0" smtClean="0"/>
              <a:t>Halaman </a:t>
            </a:r>
            <a:r>
              <a:rPr lang="id-ID" sz="3200" dirty="0"/>
              <a:t>yang tidak mau diindeks oleh mesin </a:t>
            </a:r>
            <a:r>
              <a:rPr lang="id-ID" sz="3200" dirty="0" smtClean="0"/>
              <a:t>pencari </a:t>
            </a:r>
            <a:endParaRPr lang="id-ID" sz="3200" dirty="0"/>
          </a:p>
          <a:p>
            <a:pPr lvl="1">
              <a:buFont typeface="Wingdings" panose="05000000000000000000" pitchFamily="2" charset="2"/>
              <a:buChar char="§"/>
            </a:pPr>
            <a:r>
              <a:rPr lang="id-ID" sz="3200" dirty="0" smtClean="0"/>
              <a:t>Dll</a:t>
            </a:r>
            <a:endParaRPr lang="id-ID" sz="3200" dirty="0"/>
          </a:p>
          <a:p>
            <a:r>
              <a:rPr lang="id-ID" sz="3200" dirty="0" smtClean="0"/>
              <a:t>Kanal </a:t>
            </a:r>
            <a:r>
              <a:rPr lang="id-ID" sz="3200" dirty="0"/>
              <a:t>:</a:t>
            </a:r>
          </a:p>
          <a:p>
            <a:pPr lvl="1">
              <a:buFont typeface="Wingdings" panose="05000000000000000000" pitchFamily="2" charset="2"/>
              <a:buChar char="§"/>
            </a:pPr>
            <a:r>
              <a:rPr lang="id-ID" sz="3200" dirty="0" smtClean="0"/>
              <a:t>Visual </a:t>
            </a:r>
            <a:endParaRPr lang="id-ID" sz="3200" dirty="0"/>
          </a:p>
          <a:p>
            <a:pPr lvl="1">
              <a:buFont typeface="Wingdings" panose="05000000000000000000" pitchFamily="2" charset="2"/>
              <a:buChar char="§"/>
            </a:pPr>
            <a:r>
              <a:rPr lang="id-ID" sz="3200" dirty="0" smtClean="0"/>
              <a:t>Audio</a:t>
            </a:r>
            <a:endParaRPr lang="id-ID" sz="3200" dirty="0"/>
          </a:p>
          <a:p>
            <a:pPr lvl="1">
              <a:buFont typeface="Wingdings" panose="05000000000000000000" pitchFamily="2" charset="2"/>
              <a:buChar char="§"/>
            </a:pPr>
            <a:r>
              <a:rPr lang="id-ID" sz="3200" dirty="0" smtClean="0"/>
              <a:t>Adakah </a:t>
            </a:r>
            <a:r>
              <a:rPr lang="id-ID" sz="3200" dirty="0"/>
              <a:t>kanal lain yang bisa digunakan ?</a:t>
            </a:r>
          </a:p>
        </p:txBody>
      </p:sp>
    </p:spTree>
    <p:extLst>
      <p:ext uri="{BB962C8B-B14F-4D97-AF65-F5344CB8AC3E}">
        <p14:creationId xmlns:p14="http://schemas.microsoft.com/office/powerpoint/2010/main" val="3850935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sz="4800" smtClean="0"/>
              <a:t>Remote Authentication and Security</a:t>
            </a:r>
            <a:endParaRPr/>
          </a:p>
        </p:txBody>
      </p:sp>
      <p:sp>
        <p:nvSpPr>
          <p:cNvPr id="4" name="Text Placeholder 3"/>
          <p:cNvSpPr>
            <a:spLocks noGrp="1"/>
          </p:cNvSpPr>
          <p:nvPr>
            <p:ph type="body" idx="1"/>
          </p:nvPr>
        </p:nvSpPr>
        <p:spPr/>
        <p:txBody>
          <a:bodyPr/>
          <a:lstStyle/>
          <a:p>
            <a:endParaRPr lang="id-ID"/>
          </a:p>
        </p:txBody>
      </p:sp>
    </p:spTree>
    <p:extLst>
      <p:ext uri="{BB962C8B-B14F-4D97-AF65-F5344CB8AC3E}">
        <p14:creationId xmlns:p14="http://schemas.microsoft.com/office/powerpoint/2010/main" val="23825057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Remote Access Services (RAS)</a:t>
            </a:r>
          </a:p>
        </p:txBody>
      </p:sp>
      <p:sp>
        <p:nvSpPr>
          <p:cNvPr id="27651" name="Rectangle 3"/>
          <p:cNvSpPr>
            <a:spLocks noGrp="1" noChangeArrowheads="1"/>
          </p:cNvSpPr>
          <p:nvPr>
            <p:ph idx="1"/>
          </p:nvPr>
        </p:nvSpPr>
        <p:spPr/>
        <p:txBody>
          <a:bodyPr/>
          <a:lstStyle/>
          <a:p>
            <a:pPr>
              <a:buFont typeface="Arial" panose="020B0604020202020204" pitchFamily="34" charset="0"/>
              <a:buNone/>
            </a:pPr>
            <a:r>
              <a:rPr lang="en-US" dirty="0" err="1" smtClean="0"/>
              <a:t>Kombinasi</a:t>
            </a:r>
            <a:r>
              <a:rPr lang="en-US" dirty="0" smtClean="0"/>
              <a:t> hardware </a:t>
            </a:r>
            <a:r>
              <a:rPr lang="en-US" dirty="0" err="1" smtClean="0"/>
              <a:t>dan</a:t>
            </a:r>
            <a:r>
              <a:rPr lang="en-US" dirty="0" smtClean="0"/>
              <a:t> software yang </a:t>
            </a:r>
            <a:r>
              <a:rPr lang="en-US" dirty="0" err="1" smtClean="0"/>
              <a:t>membuat</a:t>
            </a:r>
            <a:r>
              <a:rPr lang="en-US" dirty="0" smtClean="0"/>
              <a:t> remote user </a:t>
            </a:r>
            <a:r>
              <a:rPr lang="en-US" dirty="0" err="1" smtClean="0"/>
              <a:t>dapat</a:t>
            </a:r>
            <a:r>
              <a:rPr lang="en-US" dirty="0" smtClean="0"/>
              <a:t> </a:t>
            </a:r>
            <a:r>
              <a:rPr lang="en-US" dirty="0" err="1" smtClean="0"/>
              <a:t>mengakses</a:t>
            </a:r>
            <a:r>
              <a:rPr lang="en-US" dirty="0" smtClean="0"/>
              <a:t> internal(</a:t>
            </a:r>
            <a:r>
              <a:rPr lang="en-US" dirty="0" err="1" smtClean="0"/>
              <a:t>lokal</a:t>
            </a:r>
            <a:r>
              <a:rPr lang="en-US" dirty="0" smtClean="0"/>
              <a:t>)network.</a:t>
            </a:r>
          </a:p>
          <a:p>
            <a:pPr>
              <a:buFont typeface="Arial" panose="020B0604020202020204" pitchFamily="34" charset="0"/>
              <a:buNone/>
            </a:pPr>
            <a:r>
              <a:rPr lang="en-US" dirty="0" smtClean="0"/>
              <a:t>	Remote: </a:t>
            </a:r>
            <a:r>
              <a:rPr lang="en-US" dirty="0" err="1" smtClean="0"/>
              <a:t>jarak</a:t>
            </a:r>
            <a:r>
              <a:rPr lang="en-US" dirty="0" smtClean="0"/>
              <a:t> </a:t>
            </a:r>
            <a:r>
              <a:rPr lang="en-US" dirty="0" err="1" smtClean="0"/>
              <a:t>jauh</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err="1" smtClean="0"/>
              <a:t>Ditujukan</a:t>
            </a:r>
            <a:r>
              <a:rPr lang="en-US" dirty="0" smtClean="0"/>
              <a:t> </a:t>
            </a:r>
            <a:r>
              <a:rPr lang="en-US" dirty="0" err="1" smtClean="0"/>
              <a:t>untuk</a:t>
            </a:r>
            <a:r>
              <a:rPr lang="en-US" dirty="0" smtClean="0"/>
              <a:t> </a:t>
            </a:r>
            <a:r>
              <a:rPr lang="en-US" dirty="0" err="1" smtClean="0"/>
              <a:t>membuat</a:t>
            </a:r>
            <a:r>
              <a:rPr lang="en-US" dirty="0" smtClean="0"/>
              <a:t> remote user </a:t>
            </a:r>
            <a:r>
              <a:rPr lang="en-US" dirty="0" err="1" smtClean="0"/>
              <a:t>dapat</a:t>
            </a:r>
            <a:r>
              <a:rPr lang="en-US" dirty="0" smtClean="0"/>
              <a:t> </a:t>
            </a:r>
            <a:r>
              <a:rPr lang="en-US" dirty="0" err="1" smtClean="0"/>
              <a:t>menggunakan</a:t>
            </a:r>
            <a:r>
              <a:rPr lang="en-US" dirty="0" smtClean="0"/>
              <a:t> </a:t>
            </a:r>
            <a:r>
              <a:rPr lang="en-US" dirty="0" err="1" smtClean="0"/>
              <a:t>fungsi</a:t>
            </a:r>
            <a:r>
              <a:rPr lang="en-US" dirty="0" smtClean="0"/>
              <a:t> </a:t>
            </a:r>
            <a:r>
              <a:rPr lang="en-US" dirty="0" err="1" smtClean="0"/>
              <a:t>atau</a:t>
            </a:r>
            <a:r>
              <a:rPr lang="en-US" dirty="0" smtClean="0"/>
              <a:t> </a:t>
            </a:r>
            <a:r>
              <a:rPr lang="en-US" dirty="0" err="1" smtClean="0"/>
              <a:t>mengakses</a:t>
            </a:r>
            <a:r>
              <a:rPr lang="en-US" dirty="0" smtClean="0"/>
              <a:t> </a:t>
            </a:r>
            <a:r>
              <a:rPr lang="en-US" dirty="0" err="1" smtClean="0"/>
              <a:t>sistem</a:t>
            </a:r>
            <a:r>
              <a:rPr lang="en-US" dirty="0" smtClean="0"/>
              <a:t> </a:t>
            </a:r>
            <a:r>
              <a:rPr lang="en-US" dirty="0" err="1" smtClean="0"/>
              <a:t>selayaknya</a:t>
            </a:r>
            <a:r>
              <a:rPr lang="en-US" dirty="0" smtClean="0"/>
              <a:t> </a:t>
            </a:r>
            <a:r>
              <a:rPr lang="en-US" dirty="0" err="1" smtClean="0"/>
              <a:t>pengguna</a:t>
            </a:r>
            <a:r>
              <a:rPr lang="en-US" dirty="0" smtClean="0"/>
              <a:t> </a:t>
            </a:r>
            <a:r>
              <a:rPr lang="en-US" dirty="0" err="1" smtClean="0"/>
              <a:t>lokal</a:t>
            </a:r>
            <a:r>
              <a:rPr lang="en-US" dirty="0" smtClean="0"/>
              <a:t>.</a:t>
            </a:r>
          </a:p>
        </p:txBody>
      </p:sp>
    </p:spTree>
    <p:extLst>
      <p:ext uri="{BB962C8B-B14F-4D97-AF65-F5344CB8AC3E}">
        <p14:creationId xmlns:p14="http://schemas.microsoft.com/office/powerpoint/2010/main" val="233680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CA4D56-5745-43C7-9CA0-FA590382A2B0}" type="slidenum">
              <a:rPr lang="en-GB"/>
              <a:pPr eaLnBrk="1" hangingPunct="1"/>
              <a:t>11</a:t>
            </a:fld>
            <a:endParaRPr lang="en-GB"/>
          </a:p>
        </p:txBody>
      </p:sp>
      <p:sp>
        <p:nvSpPr>
          <p:cNvPr id="7171" name="Rectangle 2"/>
          <p:cNvSpPr>
            <a:spLocks noGrp="1" noChangeArrowheads="1"/>
          </p:cNvSpPr>
          <p:nvPr>
            <p:ph type="title"/>
          </p:nvPr>
        </p:nvSpPr>
        <p:spPr/>
        <p:txBody>
          <a:bodyPr/>
          <a:lstStyle/>
          <a:p>
            <a:pPr eaLnBrk="1" hangingPunct="1"/>
            <a:r>
              <a:rPr lang="en-US" smtClean="0"/>
              <a:t>Asumsi [Sisi Webmaster]</a:t>
            </a:r>
            <a:endParaRPr lang="en-GB" smtClean="0"/>
          </a:p>
        </p:txBody>
      </p:sp>
      <p:sp>
        <p:nvSpPr>
          <p:cNvPr id="7172" name="Rectangle 3"/>
          <p:cNvSpPr>
            <a:spLocks noGrp="1" noChangeArrowheads="1"/>
          </p:cNvSpPr>
          <p:nvPr>
            <p:ph type="body" idx="1"/>
          </p:nvPr>
        </p:nvSpPr>
        <p:spPr/>
        <p:txBody>
          <a:bodyPr>
            <a:normAutofit/>
          </a:bodyPr>
          <a:lstStyle/>
          <a:p>
            <a:pPr algn="just" eaLnBrk="1" hangingPunct="1"/>
            <a:r>
              <a:rPr lang="en-US" sz="4000" dirty="0" err="1" smtClean="0"/>
              <a:t>Pengguna</a:t>
            </a:r>
            <a:r>
              <a:rPr lang="en-US" sz="4000" dirty="0" smtClean="0"/>
              <a:t> </a:t>
            </a:r>
            <a:r>
              <a:rPr lang="en-US" sz="4000" dirty="0" err="1" smtClean="0"/>
              <a:t>tidak</a:t>
            </a:r>
            <a:r>
              <a:rPr lang="en-US" sz="4000" dirty="0" smtClean="0"/>
              <a:t> </a:t>
            </a:r>
            <a:r>
              <a:rPr lang="en-US" sz="4000" dirty="0" err="1" smtClean="0"/>
              <a:t>mencoba</a:t>
            </a:r>
            <a:r>
              <a:rPr lang="en-US" sz="4000" dirty="0" smtClean="0"/>
              <a:t> </a:t>
            </a:r>
            <a:r>
              <a:rPr lang="en-US" sz="4000" dirty="0" err="1" smtClean="0"/>
              <a:t>merusak</a:t>
            </a:r>
            <a:r>
              <a:rPr lang="en-US" sz="4000" dirty="0" smtClean="0"/>
              <a:t> web server </a:t>
            </a:r>
            <a:r>
              <a:rPr lang="en-US" sz="4000" dirty="0" err="1" smtClean="0"/>
              <a:t>atau</a:t>
            </a:r>
            <a:r>
              <a:rPr lang="en-US" sz="4000" dirty="0" smtClean="0"/>
              <a:t> </a:t>
            </a:r>
            <a:r>
              <a:rPr lang="en-US" sz="4000" dirty="0" err="1" smtClean="0"/>
              <a:t>mengubah</a:t>
            </a:r>
            <a:r>
              <a:rPr lang="en-US" sz="4000" dirty="0" smtClean="0"/>
              <a:t> </a:t>
            </a:r>
            <a:r>
              <a:rPr lang="en-US" sz="4000" dirty="0" err="1" smtClean="0"/>
              <a:t>isinya</a:t>
            </a:r>
            <a:endParaRPr lang="en-US" sz="4000" dirty="0" smtClean="0"/>
          </a:p>
          <a:p>
            <a:pPr algn="just" eaLnBrk="1" hangingPunct="1"/>
            <a:r>
              <a:rPr lang="en-US" sz="4000" dirty="0" err="1" smtClean="0"/>
              <a:t>Pengguna</a:t>
            </a:r>
            <a:r>
              <a:rPr lang="en-US" sz="4000" dirty="0" smtClean="0"/>
              <a:t> </a:t>
            </a:r>
            <a:r>
              <a:rPr lang="en-US" sz="4000" dirty="0" err="1" smtClean="0"/>
              <a:t>hanya</a:t>
            </a:r>
            <a:r>
              <a:rPr lang="en-US" sz="4000" dirty="0" smtClean="0"/>
              <a:t> </a:t>
            </a:r>
            <a:r>
              <a:rPr lang="en-US" sz="4000" dirty="0" err="1" smtClean="0"/>
              <a:t>mengakses</a:t>
            </a:r>
            <a:r>
              <a:rPr lang="en-US" sz="4000" dirty="0" smtClean="0"/>
              <a:t> </a:t>
            </a:r>
            <a:r>
              <a:rPr lang="en-US" sz="4000" dirty="0" err="1" smtClean="0"/>
              <a:t>dokumen</a:t>
            </a:r>
            <a:r>
              <a:rPr lang="en-US" sz="4000" dirty="0" smtClean="0"/>
              <a:t> yang </a:t>
            </a:r>
            <a:r>
              <a:rPr lang="en-US" sz="4000" dirty="0" err="1" smtClean="0"/>
              <a:t>diperkenankan</a:t>
            </a:r>
            <a:endParaRPr lang="en-US" sz="4000" dirty="0" smtClean="0"/>
          </a:p>
          <a:p>
            <a:pPr algn="just" eaLnBrk="1" hangingPunct="1"/>
            <a:r>
              <a:rPr lang="en-US" sz="4000" dirty="0" err="1" smtClean="0"/>
              <a:t>Identitas</a:t>
            </a:r>
            <a:r>
              <a:rPr lang="en-US" sz="4000" dirty="0" smtClean="0"/>
              <a:t> </a:t>
            </a:r>
            <a:r>
              <a:rPr lang="en-US" sz="4000" dirty="0" err="1" smtClean="0"/>
              <a:t>pengguna</a:t>
            </a:r>
            <a:r>
              <a:rPr lang="en-US" sz="4000" dirty="0" smtClean="0"/>
              <a:t> </a:t>
            </a:r>
            <a:r>
              <a:rPr lang="en-US" sz="4000" dirty="0" err="1" smtClean="0"/>
              <a:t>benar</a:t>
            </a:r>
            <a:endParaRPr lang="en-GB" sz="4000" dirty="0" smtClean="0"/>
          </a:p>
        </p:txBody>
      </p:sp>
    </p:spTree>
    <p:extLst>
      <p:ext uri="{BB962C8B-B14F-4D97-AF65-F5344CB8AC3E}">
        <p14:creationId xmlns:p14="http://schemas.microsoft.com/office/powerpoint/2010/main" val="298866511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a:bodyPr>
          <a:lstStyle/>
          <a:p>
            <a:pPr fontAlgn="auto">
              <a:spcAft>
                <a:spcPts val="0"/>
              </a:spcAft>
              <a:defRPr/>
            </a:pPr>
            <a:r>
              <a:rPr lang="en-US" smtClean="0"/>
              <a:t>Remote Authentication and Security</a:t>
            </a:r>
          </a:p>
        </p:txBody>
      </p:sp>
      <p:sp>
        <p:nvSpPr>
          <p:cNvPr id="28675" name="Rectangle 3"/>
          <p:cNvSpPr>
            <a:spLocks noGrp="1" noChangeArrowheads="1"/>
          </p:cNvSpPr>
          <p:nvPr>
            <p:ph idx="1"/>
          </p:nvPr>
        </p:nvSpPr>
        <p:spPr/>
        <p:txBody>
          <a:bodyPr/>
          <a:lstStyle/>
          <a:p>
            <a:pPr marL="419100" indent="-382588"/>
            <a:r>
              <a:rPr lang="en-US" smtClean="0"/>
              <a:t>Penting untuk membuat keamanan yang kuat untuk komunikasi jarak jauh.</a:t>
            </a:r>
          </a:p>
          <a:p>
            <a:pPr marL="819150" lvl="1" indent="-382588"/>
            <a:r>
              <a:rPr lang="en-US" smtClean="0"/>
              <a:t>Karena melintasi jaringan yang tidak dapat dikendalikan oleh institusi atau perusahaan.</a:t>
            </a:r>
          </a:p>
          <a:p>
            <a:pPr marL="819150" lvl="1" indent="-382588"/>
            <a:r>
              <a:rPr lang="en-US" smtClean="0"/>
              <a:t>Perlunya mengakses layanan saat tidak dilokasi/kantor</a:t>
            </a:r>
          </a:p>
        </p:txBody>
      </p:sp>
    </p:spTree>
    <p:extLst>
      <p:ext uri="{BB962C8B-B14F-4D97-AF65-F5344CB8AC3E}">
        <p14:creationId xmlns:p14="http://schemas.microsoft.com/office/powerpoint/2010/main" val="182124402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Virtual Private Networks (VPNs)</a:t>
            </a:r>
          </a:p>
        </p:txBody>
      </p:sp>
      <p:sp>
        <p:nvSpPr>
          <p:cNvPr id="63491" name="Rectangle 3"/>
          <p:cNvSpPr>
            <a:spLocks noGrp="1" noChangeArrowheads="1"/>
          </p:cNvSpPr>
          <p:nvPr>
            <p:ph idx="1"/>
          </p:nvPr>
        </p:nvSpPr>
        <p:spPr/>
        <p:txBody>
          <a:bodyPr>
            <a:normAutofit/>
          </a:bodyPr>
          <a:lstStyle/>
          <a:p>
            <a:pPr lvl="1">
              <a:buFont typeface="Arial" charset="0"/>
              <a:buChar char="–"/>
              <a:defRPr/>
            </a:pPr>
            <a:r>
              <a:rPr lang="en-US" smtClean="0"/>
              <a:t>One of the most common types of RAS</a:t>
            </a:r>
          </a:p>
          <a:p>
            <a:pPr lvl="1">
              <a:buFont typeface="Arial" charset="0"/>
              <a:buChar char="–"/>
              <a:defRPr/>
            </a:pPr>
            <a:r>
              <a:rPr lang="en-US" smtClean="0"/>
              <a:t>Uses an unsecured public network, such as the Internet, as if it were a secure private network</a:t>
            </a:r>
          </a:p>
          <a:p>
            <a:pPr lvl="1">
              <a:buFont typeface="Arial" charset="0"/>
              <a:buChar char="–"/>
              <a:defRPr/>
            </a:pPr>
            <a:r>
              <a:rPr lang="en-US" smtClean="0"/>
              <a:t>Encrypts all data that is transmitted between the remote device and the network</a:t>
            </a:r>
          </a:p>
          <a:p>
            <a:pPr>
              <a:buFont typeface="Arial" charset="0"/>
              <a:buChar char="•"/>
              <a:defRPr/>
            </a:pPr>
            <a:r>
              <a:rPr lang="en-US" smtClean="0"/>
              <a:t>Common types of VPNs</a:t>
            </a:r>
          </a:p>
          <a:p>
            <a:pPr lvl="1">
              <a:buFont typeface="Arial" charset="0"/>
              <a:buChar char="–"/>
              <a:defRPr/>
            </a:pPr>
            <a:r>
              <a:rPr lang="en-US" b="1" smtClean="0"/>
              <a:t>Remote-access VPN</a:t>
            </a:r>
            <a:r>
              <a:rPr lang="en-US" smtClean="0"/>
              <a:t> or </a:t>
            </a:r>
            <a:r>
              <a:rPr lang="en-US" b="1" smtClean="0"/>
              <a:t>virtual private dial-up network (VPDN)</a:t>
            </a:r>
            <a:endParaRPr lang="en-US" smtClean="0"/>
          </a:p>
          <a:p>
            <a:pPr lvl="1">
              <a:buFont typeface="Arial" charset="0"/>
              <a:buChar char="–"/>
              <a:defRPr/>
            </a:pPr>
            <a:r>
              <a:rPr lang="en-US" b="1" smtClean="0"/>
              <a:t>Site-to-site VPN</a:t>
            </a:r>
            <a:endParaRPr lang="en-US" smtClean="0"/>
          </a:p>
        </p:txBody>
      </p:sp>
    </p:spTree>
    <p:extLst>
      <p:ext uri="{BB962C8B-B14F-4D97-AF65-F5344CB8AC3E}">
        <p14:creationId xmlns:p14="http://schemas.microsoft.com/office/powerpoint/2010/main" val="9392197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762000"/>
            <a:ext cx="8091487"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160827435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Virtual Private Networks (VPNs) </a:t>
            </a:r>
          </a:p>
        </p:txBody>
      </p:sp>
      <p:sp>
        <p:nvSpPr>
          <p:cNvPr id="50180" name="Rectangle 3"/>
          <p:cNvSpPr>
            <a:spLocks noGrp="1" noChangeArrowheads="1"/>
          </p:cNvSpPr>
          <p:nvPr>
            <p:ph idx="1"/>
          </p:nvPr>
        </p:nvSpPr>
        <p:spPr/>
        <p:txBody>
          <a:bodyPr>
            <a:normAutofit/>
          </a:bodyPr>
          <a:lstStyle/>
          <a:p>
            <a:pPr marL="420624" indent="-384048" fontAlgn="auto">
              <a:spcAft>
                <a:spcPts val="0"/>
              </a:spcAft>
              <a:buFont typeface="Wingdings 2"/>
              <a:buChar char=""/>
              <a:defRPr/>
            </a:pPr>
            <a:r>
              <a:rPr lang="en-US" dirty="0" smtClean="0"/>
              <a:t>VPN transmissions are achieved through communicating with endpoints</a:t>
            </a:r>
          </a:p>
          <a:p>
            <a:pPr marL="420624" indent="-384048" fontAlgn="auto">
              <a:spcAft>
                <a:spcPts val="0"/>
              </a:spcAft>
              <a:buFont typeface="Wingdings 2"/>
              <a:buChar char=""/>
              <a:defRPr/>
            </a:pPr>
            <a:r>
              <a:rPr lang="en-US" b="1" dirty="0" smtClean="0"/>
              <a:t>Endpoint</a:t>
            </a:r>
          </a:p>
          <a:p>
            <a:pPr marL="722376" lvl="1" indent="-274320" fontAlgn="auto">
              <a:spcAft>
                <a:spcPts val="0"/>
              </a:spcAft>
              <a:buFont typeface="Wingdings 2"/>
              <a:buChar char=""/>
              <a:defRPr/>
            </a:pPr>
            <a:r>
              <a:rPr lang="en-US" dirty="0" smtClean="0"/>
              <a:t>End of the tunnel between VPN devices</a:t>
            </a:r>
          </a:p>
          <a:p>
            <a:pPr marL="420624" indent="-384048" fontAlgn="auto">
              <a:spcAft>
                <a:spcPts val="0"/>
              </a:spcAft>
              <a:buFont typeface="Wingdings 2"/>
              <a:buChar char=""/>
              <a:defRPr/>
            </a:pPr>
            <a:r>
              <a:rPr lang="en-US" b="1" dirty="0" smtClean="0"/>
              <a:t>VPN concentrator</a:t>
            </a:r>
            <a:endParaRPr lang="en-US" dirty="0" smtClean="0"/>
          </a:p>
          <a:p>
            <a:pPr marL="722376" lvl="1" indent="-274320" fontAlgn="auto">
              <a:spcAft>
                <a:spcPts val="0"/>
              </a:spcAft>
              <a:buFont typeface="Wingdings 2"/>
              <a:buChar char=""/>
              <a:defRPr/>
            </a:pPr>
            <a:r>
              <a:rPr lang="en-US" dirty="0" smtClean="0"/>
              <a:t>Aggregates hundreds or thousands of multiple connections</a:t>
            </a:r>
            <a:endParaRPr lang="en-US" b="1" dirty="0" smtClean="0"/>
          </a:p>
          <a:p>
            <a:pPr marL="420624" indent="-384048" fontAlgn="auto">
              <a:spcAft>
                <a:spcPts val="0"/>
              </a:spcAft>
              <a:buFont typeface="Wingdings 2"/>
              <a:buChar char=""/>
              <a:defRPr/>
            </a:pPr>
            <a:r>
              <a:rPr lang="en-US" dirty="0" smtClean="0"/>
              <a:t>Depending upon the type of endpoint that is being used, client software may be required on the devices that are connecting to the VPN</a:t>
            </a:r>
          </a:p>
        </p:txBody>
      </p:sp>
    </p:spTree>
    <p:extLst>
      <p:ext uri="{BB962C8B-B14F-4D97-AF65-F5344CB8AC3E}">
        <p14:creationId xmlns:p14="http://schemas.microsoft.com/office/powerpoint/2010/main" val="32492239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Virtual Private Networks (VPNs) </a:t>
            </a:r>
          </a:p>
        </p:txBody>
      </p:sp>
      <p:sp>
        <p:nvSpPr>
          <p:cNvPr id="51204" name="Rectangle 3"/>
          <p:cNvSpPr>
            <a:spLocks noGrp="1" noChangeArrowheads="1"/>
          </p:cNvSpPr>
          <p:nvPr>
            <p:ph idx="1"/>
          </p:nvPr>
        </p:nvSpPr>
        <p:spPr/>
        <p:txBody>
          <a:bodyPr>
            <a:normAutofit/>
          </a:bodyPr>
          <a:lstStyle/>
          <a:p>
            <a:pPr marL="420624" indent="-384048" fontAlgn="auto">
              <a:spcAft>
                <a:spcPts val="0"/>
              </a:spcAft>
              <a:buFont typeface="Wingdings 2"/>
              <a:buChar char=""/>
              <a:defRPr/>
            </a:pPr>
            <a:r>
              <a:rPr lang="en-US" dirty="0" smtClean="0"/>
              <a:t>VPNs can be software-based or hardware-based</a:t>
            </a:r>
          </a:p>
          <a:p>
            <a:pPr marL="420624" indent="-384048" fontAlgn="auto">
              <a:spcAft>
                <a:spcPts val="0"/>
              </a:spcAft>
              <a:buFont typeface="Wingdings 2"/>
              <a:buChar char=""/>
              <a:defRPr/>
            </a:pPr>
            <a:r>
              <a:rPr lang="en-US" dirty="0" smtClean="0"/>
              <a:t>Software-based VPNs offer the most flexibility in how network traffic is managed</a:t>
            </a:r>
          </a:p>
          <a:p>
            <a:pPr marL="722376" lvl="1" indent="-274320" fontAlgn="auto">
              <a:spcAft>
                <a:spcPts val="0"/>
              </a:spcAft>
              <a:buFont typeface="Wingdings 2"/>
              <a:buChar char=""/>
              <a:defRPr/>
            </a:pPr>
            <a:r>
              <a:rPr lang="en-US" dirty="0" smtClean="0"/>
              <a:t>Hardware-based VPNs generally tunnel all traffic they handle regardless of the protocol</a:t>
            </a:r>
          </a:p>
          <a:p>
            <a:pPr marL="420624" indent="-384048" fontAlgn="auto">
              <a:spcAft>
                <a:spcPts val="0"/>
              </a:spcAft>
              <a:buFont typeface="Wingdings 2"/>
              <a:buChar char=""/>
              <a:defRPr/>
            </a:pPr>
            <a:r>
              <a:rPr lang="en-US" dirty="0" smtClean="0"/>
              <a:t>Generally, software based VPNs do not have as good performance or security as a hardware-based VPN</a:t>
            </a:r>
          </a:p>
        </p:txBody>
      </p:sp>
    </p:spTree>
    <p:extLst>
      <p:ext uri="{BB962C8B-B14F-4D97-AF65-F5344CB8AC3E}">
        <p14:creationId xmlns:p14="http://schemas.microsoft.com/office/powerpoint/2010/main" val="21801493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VPN Advantages</a:t>
            </a:r>
          </a:p>
        </p:txBody>
      </p:sp>
      <p:sp>
        <p:nvSpPr>
          <p:cNvPr id="67587" name="Rectangle 3"/>
          <p:cNvSpPr>
            <a:spLocks noGrp="1" noChangeArrowheads="1"/>
          </p:cNvSpPr>
          <p:nvPr>
            <p:ph idx="1"/>
          </p:nvPr>
        </p:nvSpPr>
        <p:spPr/>
        <p:txBody>
          <a:bodyPr>
            <a:normAutofit/>
          </a:bodyPr>
          <a:lstStyle/>
          <a:p>
            <a:pPr>
              <a:buFont typeface="Arial" charset="0"/>
              <a:buChar char="•"/>
              <a:defRPr/>
            </a:pPr>
            <a:r>
              <a:rPr lang="en-US" smtClean="0"/>
              <a:t>Cost savings (no long-distance phone call)</a:t>
            </a:r>
          </a:p>
          <a:p>
            <a:pPr>
              <a:buFont typeface="Arial" charset="0"/>
              <a:buChar char="•"/>
              <a:defRPr/>
            </a:pPr>
            <a:r>
              <a:rPr lang="en-US" smtClean="0"/>
              <a:t>Scalability (easy to add more users)</a:t>
            </a:r>
          </a:p>
          <a:p>
            <a:pPr>
              <a:buFont typeface="Arial" charset="0"/>
              <a:buChar char="•"/>
              <a:defRPr/>
            </a:pPr>
            <a:r>
              <a:rPr lang="en-US" smtClean="0"/>
              <a:t>Full protection  (all traffic is encrypted)</a:t>
            </a:r>
          </a:p>
          <a:p>
            <a:pPr>
              <a:buFont typeface="Arial" charset="0"/>
              <a:buChar char="•"/>
              <a:defRPr/>
            </a:pPr>
            <a:r>
              <a:rPr lang="en-US" smtClean="0"/>
              <a:t>Speed (faster than direct dial-up)</a:t>
            </a:r>
          </a:p>
          <a:p>
            <a:pPr>
              <a:buFont typeface="Arial" charset="0"/>
              <a:buChar char="•"/>
              <a:defRPr/>
            </a:pPr>
            <a:r>
              <a:rPr lang="en-US" smtClean="0"/>
              <a:t>Transparency (invisible to the user)</a:t>
            </a:r>
          </a:p>
          <a:p>
            <a:pPr>
              <a:buFont typeface="Arial" charset="0"/>
              <a:buChar char="•"/>
              <a:defRPr/>
            </a:pPr>
            <a:r>
              <a:rPr lang="en-US" smtClean="0"/>
              <a:t>Authentication (only authorized users can connect)</a:t>
            </a:r>
          </a:p>
          <a:p>
            <a:pPr>
              <a:buFont typeface="Arial" charset="0"/>
              <a:buChar char="•"/>
              <a:defRPr/>
            </a:pPr>
            <a:r>
              <a:rPr lang="en-US" smtClean="0"/>
              <a:t>Industry standards</a:t>
            </a:r>
          </a:p>
        </p:txBody>
      </p:sp>
    </p:spTree>
    <p:extLst>
      <p:ext uri="{BB962C8B-B14F-4D97-AF65-F5344CB8AC3E}">
        <p14:creationId xmlns:p14="http://schemas.microsoft.com/office/powerpoint/2010/main" val="23532703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VPN Disadvantages </a:t>
            </a:r>
          </a:p>
        </p:txBody>
      </p:sp>
      <p:sp>
        <p:nvSpPr>
          <p:cNvPr id="34819" name="Rectangle 3"/>
          <p:cNvSpPr>
            <a:spLocks noGrp="1" noChangeArrowheads="1"/>
          </p:cNvSpPr>
          <p:nvPr>
            <p:ph idx="1"/>
          </p:nvPr>
        </p:nvSpPr>
        <p:spPr/>
        <p:txBody>
          <a:bodyPr/>
          <a:lstStyle/>
          <a:p>
            <a:r>
              <a:rPr lang="en-US" smtClean="0"/>
              <a:t>Management</a:t>
            </a:r>
          </a:p>
          <a:p>
            <a:r>
              <a:rPr lang="en-US" smtClean="0"/>
              <a:t>Availability and performance</a:t>
            </a:r>
          </a:p>
          <a:p>
            <a:r>
              <a:rPr lang="en-US" smtClean="0"/>
              <a:t>Interoperability</a:t>
            </a:r>
          </a:p>
          <a:p>
            <a:r>
              <a:rPr lang="en-US" smtClean="0"/>
              <a:t>Additional protocols</a:t>
            </a:r>
          </a:p>
          <a:p>
            <a:r>
              <a:rPr lang="en-US" smtClean="0"/>
              <a:t>Performance impact</a:t>
            </a:r>
          </a:p>
          <a:p>
            <a:r>
              <a:rPr lang="en-US" smtClean="0"/>
              <a:t>Expense</a:t>
            </a:r>
          </a:p>
        </p:txBody>
      </p:sp>
    </p:spTree>
    <p:extLst>
      <p:ext uri="{BB962C8B-B14F-4D97-AF65-F5344CB8AC3E}">
        <p14:creationId xmlns:p14="http://schemas.microsoft.com/office/powerpoint/2010/main" val="33925902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Remote Access Policies</a:t>
            </a:r>
          </a:p>
        </p:txBody>
      </p:sp>
      <p:sp>
        <p:nvSpPr>
          <p:cNvPr id="54276" name="Rectangle 3"/>
          <p:cNvSpPr>
            <a:spLocks noGrp="1" noChangeArrowheads="1"/>
          </p:cNvSpPr>
          <p:nvPr>
            <p:ph idx="1"/>
          </p:nvPr>
        </p:nvSpPr>
        <p:spPr/>
        <p:txBody>
          <a:bodyPr>
            <a:normAutofit/>
          </a:bodyPr>
          <a:lstStyle/>
          <a:p>
            <a:pPr marL="420624" indent="-384048" fontAlgn="auto">
              <a:spcAft>
                <a:spcPts val="0"/>
              </a:spcAft>
              <a:buFont typeface="Wingdings 2"/>
              <a:buChar char=""/>
              <a:defRPr/>
            </a:pPr>
            <a:r>
              <a:rPr lang="en-US" smtClean="0"/>
              <a:t>Establishing strong remote access policies is important</a:t>
            </a:r>
          </a:p>
          <a:p>
            <a:pPr marL="420624" indent="-384048" fontAlgn="auto">
              <a:spcAft>
                <a:spcPts val="0"/>
              </a:spcAft>
              <a:buFont typeface="Wingdings 2"/>
              <a:buChar char=""/>
              <a:defRPr/>
            </a:pPr>
            <a:r>
              <a:rPr lang="en-US" smtClean="0"/>
              <a:t>Some recommendations for remote access policies:</a:t>
            </a:r>
          </a:p>
          <a:p>
            <a:pPr marL="722376" lvl="1" indent="-274320" fontAlgn="auto">
              <a:spcAft>
                <a:spcPts val="0"/>
              </a:spcAft>
              <a:buFont typeface="Wingdings 2"/>
              <a:buChar char=""/>
              <a:defRPr/>
            </a:pPr>
            <a:r>
              <a:rPr lang="en-US" smtClean="0"/>
              <a:t>Remote access policies should be consistent for all users</a:t>
            </a:r>
          </a:p>
          <a:p>
            <a:pPr marL="722376" lvl="1" indent="-274320" fontAlgn="auto">
              <a:spcAft>
                <a:spcPts val="0"/>
              </a:spcAft>
              <a:buFont typeface="Wingdings 2"/>
              <a:buChar char=""/>
              <a:defRPr/>
            </a:pPr>
            <a:r>
              <a:rPr lang="en-US" smtClean="0"/>
              <a:t>Remote access should be the responsibility of the IT department</a:t>
            </a:r>
          </a:p>
          <a:p>
            <a:pPr marL="722376" lvl="1" indent="-274320" fontAlgn="auto">
              <a:spcAft>
                <a:spcPts val="0"/>
              </a:spcAft>
              <a:buFont typeface="Wingdings 2"/>
              <a:buChar char=""/>
              <a:defRPr/>
            </a:pPr>
            <a:r>
              <a:rPr lang="en-US" smtClean="0"/>
              <a:t>Form a working group and create a standard that all departments will agree to</a:t>
            </a:r>
          </a:p>
        </p:txBody>
      </p:sp>
    </p:spTree>
    <p:extLst>
      <p:ext uri="{BB962C8B-B14F-4D97-AF65-F5344CB8AC3E}">
        <p14:creationId xmlns:p14="http://schemas.microsoft.com/office/powerpoint/2010/main" val="41598708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 Kontrak Perkuliahan</a:t>
            </a:r>
            <a:endParaRPr lang="id-ID" dirty="0"/>
          </a:p>
        </p:txBody>
      </p:sp>
      <p:sp>
        <p:nvSpPr>
          <p:cNvPr id="3" name="Text Placeholder 2"/>
          <p:cNvSpPr>
            <a:spLocks noGrp="1"/>
          </p:cNvSpPr>
          <p:nvPr>
            <p:ph type="body" idx="1"/>
          </p:nvPr>
        </p:nvSpPr>
        <p:spPr/>
        <p:txBody>
          <a:bodyPr>
            <a:normAutofit/>
          </a:bodyPr>
          <a:lstStyle/>
          <a:p>
            <a:pPr marL="514350" indent="-514350">
              <a:buFont typeface="+mj-lt"/>
              <a:buAutoNum type="alphaLcParenR"/>
            </a:pPr>
            <a:r>
              <a:rPr lang="id-ID" dirty="0" smtClean="0"/>
              <a:t>Tata Tertib</a:t>
            </a:r>
          </a:p>
          <a:p>
            <a:pPr marL="514350" indent="-514350">
              <a:buFont typeface="+mj-lt"/>
              <a:buAutoNum type="alphaLcParenR"/>
            </a:pPr>
            <a:r>
              <a:rPr lang="id-ID" dirty="0" smtClean="0"/>
              <a:t>Contact</a:t>
            </a:r>
          </a:p>
          <a:p>
            <a:pPr marL="514350" indent="-514350">
              <a:buFont typeface="+mj-lt"/>
              <a:buAutoNum type="alphaLcParenR"/>
            </a:pPr>
            <a:r>
              <a:rPr lang="id-ID" dirty="0" smtClean="0"/>
              <a:t>Referensi</a:t>
            </a:r>
          </a:p>
          <a:p>
            <a:r>
              <a:rPr lang="id-ID" dirty="0" smtClean="0"/>
              <a:t> </a:t>
            </a:r>
            <a:endParaRPr lang="id-ID" dirty="0"/>
          </a:p>
        </p:txBody>
      </p:sp>
    </p:spTree>
    <p:extLst>
      <p:ext uri="{BB962C8B-B14F-4D97-AF65-F5344CB8AC3E}">
        <p14:creationId xmlns:p14="http://schemas.microsoft.com/office/powerpoint/2010/main" val="409059835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a:t>
            </a:r>
            <a:r>
              <a:rPr lang="id-ID" dirty="0"/>
              <a:t>Perkuliahan </a:t>
            </a:r>
            <a:r>
              <a:rPr lang="id-ID" dirty="0" smtClean="0"/>
              <a:t>SI4B </a:t>
            </a:r>
            <a:endParaRPr lang="id-ID" dirty="0"/>
          </a:p>
        </p:txBody>
      </p:sp>
      <p:sp>
        <p:nvSpPr>
          <p:cNvPr id="3" name="Content Placeholder 2"/>
          <p:cNvSpPr>
            <a:spLocks noGrp="1"/>
          </p:cNvSpPr>
          <p:nvPr>
            <p:ph idx="1"/>
          </p:nvPr>
        </p:nvSpPr>
        <p:spPr/>
        <p:txBody>
          <a:bodyPr>
            <a:normAutofit fontScale="85000" lnSpcReduction="20000"/>
          </a:bodyPr>
          <a:lstStyle/>
          <a:p>
            <a:pPr lvl="0" algn="just"/>
            <a:r>
              <a:rPr lang="id-ID" dirty="0"/>
              <a:t>Masuk </a:t>
            </a:r>
            <a:r>
              <a:rPr lang="id-ID" dirty="0" smtClean="0"/>
              <a:t>sesuai jadwal 15.25 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20 </a:t>
            </a:r>
            <a:r>
              <a:rPr lang="en-US" dirty="0" err="1" smtClean="0"/>
              <a:t>menit</a:t>
            </a:r>
            <a:r>
              <a:rPr lang="en-US" dirty="0"/>
              <a:t>.</a:t>
            </a:r>
          </a:p>
          <a:p>
            <a:pPr lvl="0" algn="just"/>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pPr algn="just"/>
            <a:r>
              <a:rPr lang="en-US" dirty="0" err="1"/>
              <a:t>Segala</a:t>
            </a:r>
            <a:r>
              <a:rPr lang="en-US" dirty="0"/>
              <a:t> </a:t>
            </a:r>
            <a:r>
              <a:rPr lang="en-US" dirty="0" err="1"/>
              <a:t>macam</a:t>
            </a:r>
            <a:r>
              <a:rPr lang="en-US" dirty="0"/>
              <a:t> </a:t>
            </a:r>
            <a:r>
              <a:rPr lang="en-US" dirty="0" err="1"/>
              <a:t>bentuk</a:t>
            </a:r>
            <a:r>
              <a:rPr lang="en-US" dirty="0"/>
              <a:t> </a:t>
            </a:r>
            <a:r>
              <a:rPr lang="en-US" dirty="0" err="1"/>
              <a:t>ijin</a:t>
            </a:r>
            <a:r>
              <a:rPr lang="en-US" dirty="0"/>
              <a:t> </a:t>
            </a:r>
            <a:r>
              <a:rPr lang="en-US" dirty="0" err="1"/>
              <a:t>ketidakhadiran</a:t>
            </a:r>
            <a:r>
              <a:rPr lang="en-US" dirty="0"/>
              <a:t> </a:t>
            </a:r>
            <a:r>
              <a:rPr lang="en-US" dirty="0" err="1"/>
              <a:t>diharuskan</a:t>
            </a:r>
            <a:r>
              <a:rPr lang="en-US" dirty="0"/>
              <a:t> </a:t>
            </a:r>
            <a:r>
              <a:rPr lang="id-ID" dirty="0"/>
              <a:t>dengan alasan yang jelas</a:t>
            </a:r>
          </a:p>
          <a:p>
            <a:pPr algn="just"/>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pPr algn="just"/>
            <a:r>
              <a:rPr lang="id-ID" dirty="0"/>
              <a:t>Setiap mahasiswa dilarang melakukan tindakan plagiat atas pengerjaan tugasnya, jika terjadi maka pengerjaan tugas akan dikurangi </a:t>
            </a:r>
            <a:r>
              <a:rPr lang="id-ID" dirty="0" smtClean="0"/>
              <a:t>20% atau Gugur.</a:t>
            </a:r>
            <a:endParaRPr lang="id-ID" dirty="0"/>
          </a:p>
          <a:p>
            <a:pPr algn="just"/>
            <a:r>
              <a:rPr lang="id-ID" dirty="0"/>
              <a:t>Setiap mahasiswa  wajib mengerjakan ujian dan tugas baik tugas mandiri ataupun berkelompok. </a:t>
            </a:r>
            <a:endParaRPr lang="id-ID" dirty="0" smtClean="0"/>
          </a:p>
          <a:p>
            <a:pPr algn="just"/>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3617458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2A8CD6-0DC3-42BF-9A71-414B80E8A05A}" type="slidenum">
              <a:rPr lang="en-GB"/>
              <a:pPr eaLnBrk="1" hangingPunct="1"/>
              <a:t>12</a:t>
            </a:fld>
            <a:endParaRPr lang="en-GB"/>
          </a:p>
        </p:txBody>
      </p:sp>
      <p:sp>
        <p:nvSpPr>
          <p:cNvPr id="8195" name="Rectangle 2"/>
          <p:cNvSpPr>
            <a:spLocks noGrp="1" noChangeArrowheads="1"/>
          </p:cNvSpPr>
          <p:nvPr>
            <p:ph type="title"/>
          </p:nvPr>
        </p:nvSpPr>
        <p:spPr/>
        <p:txBody>
          <a:bodyPr/>
          <a:lstStyle/>
          <a:p>
            <a:pPr eaLnBrk="1" hangingPunct="1"/>
            <a:r>
              <a:rPr lang="en-US" smtClean="0"/>
              <a:t>Asumsi Kedua Pihak</a:t>
            </a:r>
            <a:endParaRPr lang="en-GB" smtClean="0"/>
          </a:p>
        </p:txBody>
      </p:sp>
      <p:sp>
        <p:nvSpPr>
          <p:cNvPr id="8196" name="Rectangle 3"/>
          <p:cNvSpPr>
            <a:spLocks noGrp="1" noChangeArrowheads="1"/>
          </p:cNvSpPr>
          <p:nvPr>
            <p:ph type="body" idx="1"/>
          </p:nvPr>
        </p:nvSpPr>
        <p:spPr/>
        <p:txBody>
          <a:bodyPr>
            <a:normAutofit/>
          </a:bodyPr>
          <a:lstStyle/>
          <a:p>
            <a:pPr algn="just" eaLnBrk="1" hangingPunct="1"/>
            <a:r>
              <a:rPr lang="en-US" sz="4000" dirty="0" smtClean="0"/>
              <a:t>Network </a:t>
            </a:r>
            <a:r>
              <a:rPr lang="en-US" sz="4000" dirty="0" err="1" smtClean="0"/>
              <a:t>bebas</a:t>
            </a:r>
            <a:r>
              <a:rPr lang="en-US" sz="4000" dirty="0" smtClean="0"/>
              <a:t> </a:t>
            </a:r>
            <a:r>
              <a:rPr lang="en-US" sz="4000" dirty="0" err="1" smtClean="0"/>
              <a:t>dari</a:t>
            </a:r>
            <a:r>
              <a:rPr lang="en-US" sz="4000" dirty="0" smtClean="0"/>
              <a:t> </a:t>
            </a:r>
            <a:r>
              <a:rPr lang="en-US" sz="4000" dirty="0" err="1" smtClean="0"/>
              <a:t>penyadapan</a:t>
            </a:r>
            <a:r>
              <a:rPr lang="en-US" sz="4000" dirty="0" smtClean="0"/>
              <a:t> </a:t>
            </a:r>
            <a:r>
              <a:rPr lang="en-US" sz="4000" dirty="0" err="1" smtClean="0"/>
              <a:t>pihak</a:t>
            </a:r>
            <a:r>
              <a:rPr lang="en-US" sz="4000" dirty="0" smtClean="0"/>
              <a:t> </a:t>
            </a:r>
            <a:r>
              <a:rPr lang="en-US" sz="4000" dirty="0" err="1" smtClean="0"/>
              <a:t>ketiga</a:t>
            </a:r>
            <a:endParaRPr lang="en-US" sz="4000" dirty="0" smtClean="0"/>
          </a:p>
          <a:p>
            <a:pPr algn="just" eaLnBrk="1" hangingPunct="1"/>
            <a:r>
              <a:rPr lang="en-US" sz="4000" dirty="0" err="1" smtClean="0"/>
              <a:t>Informasi</a:t>
            </a:r>
            <a:r>
              <a:rPr lang="en-US" sz="4000" dirty="0" smtClean="0"/>
              <a:t> yang </a:t>
            </a:r>
            <a:r>
              <a:rPr lang="en-US" sz="4000" dirty="0" err="1" smtClean="0"/>
              <a:t>disampaikan</a:t>
            </a:r>
            <a:r>
              <a:rPr lang="en-US" sz="4000" dirty="0" smtClean="0"/>
              <a:t> </a:t>
            </a:r>
            <a:r>
              <a:rPr lang="en-US" sz="4000" dirty="0" err="1" smtClean="0"/>
              <a:t>dari</a:t>
            </a:r>
            <a:r>
              <a:rPr lang="en-US" sz="4000" dirty="0" smtClean="0"/>
              <a:t> server </a:t>
            </a:r>
            <a:r>
              <a:rPr lang="en-US" sz="4000" dirty="0" err="1" smtClean="0"/>
              <a:t>ke</a:t>
            </a:r>
            <a:r>
              <a:rPr lang="en-US" sz="4000" dirty="0" smtClean="0"/>
              <a:t> </a:t>
            </a:r>
            <a:r>
              <a:rPr lang="en-US" sz="4000" dirty="0" err="1" smtClean="0"/>
              <a:t>pengguna</a:t>
            </a:r>
            <a:r>
              <a:rPr lang="en-US" sz="4000" dirty="0" smtClean="0"/>
              <a:t> </a:t>
            </a:r>
            <a:r>
              <a:rPr lang="en-US" sz="4000" dirty="0" err="1" smtClean="0"/>
              <a:t>terjamin</a:t>
            </a:r>
            <a:r>
              <a:rPr lang="en-US" sz="4000" dirty="0" smtClean="0"/>
              <a:t> </a:t>
            </a:r>
            <a:r>
              <a:rPr lang="en-US" sz="4000" dirty="0" err="1" smtClean="0"/>
              <a:t>keutuhannya</a:t>
            </a:r>
            <a:r>
              <a:rPr lang="en-US" sz="4000" dirty="0" smtClean="0"/>
              <a:t> </a:t>
            </a:r>
            <a:r>
              <a:rPr lang="en-US" sz="4000" dirty="0" err="1" smtClean="0"/>
              <a:t>dan</a:t>
            </a:r>
            <a:r>
              <a:rPr lang="en-US" sz="4000" dirty="0" smtClean="0"/>
              <a:t> </a:t>
            </a:r>
            <a:r>
              <a:rPr lang="en-US" sz="4000" dirty="0" err="1" smtClean="0"/>
              <a:t>tidak</a:t>
            </a:r>
            <a:r>
              <a:rPr lang="en-US" sz="4000" dirty="0" smtClean="0"/>
              <a:t> </a:t>
            </a:r>
            <a:r>
              <a:rPr lang="en-US" sz="4000" dirty="0" err="1" smtClean="0"/>
              <a:t>dimodifikasi</a:t>
            </a:r>
            <a:r>
              <a:rPr lang="en-US" sz="4000" dirty="0" smtClean="0"/>
              <a:t> </a:t>
            </a:r>
            <a:r>
              <a:rPr lang="en-US" sz="4000" dirty="0" err="1" smtClean="0"/>
              <a:t>oleh</a:t>
            </a:r>
            <a:r>
              <a:rPr lang="en-US" sz="4000" dirty="0" smtClean="0"/>
              <a:t> </a:t>
            </a:r>
            <a:r>
              <a:rPr lang="en-US" sz="4000" dirty="0" err="1" smtClean="0"/>
              <a:t>pihak</a:t>
            </a:r>
            <a:r>
              <a:rPr lang="en-US" sz="4000" dirty="0" smtClean="0"/>
              <a:t> </a:t>
            </a:r>
            <a:r>
              <a:rPr lang="en-US" sz="4000" dirty="0" err="1" smtClean="0"/>
              <a:t>ketiga</a:t>
            </a:r>
            <a:endParaRPr lang="en-GB" sz="4000" dirty="0" smtClean="0"/>
          </a:p>
        </p:txBody>
      </p:sp>
    </p:spTree>
    <p:extLst>
      <p:ext uri="{BB962C8B-B14F-4D97-AF65-F5344CB8AC3E}">
        <p14:creationId xmlns:p14="http://schemas.microsoft.com/office/powerpoint/2010/main" val="3566984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a:t>
            </a:r>
            <a:r>
              <a:rPr lang="id-ID" dirty="0"/>
              <a:t>Perkuliahan </a:t>
            </a:r>
            <a:r>
              <a:rPr lang="id-ID" dirty="0" smtClean="0"/>
              <a:t>SI4C </a:t>
            </a:r>
            <a:endParaRPr lang="id-ID" dirty="0"/>
          </a:p>
        </p:txBody>
      </p:sp>
      <p:sp>
        <p:nvSpPr>
          <p:cNvPr id="3" name="Content Placeholder 2"/>
          <p:cNvSpPr>
            <a:spLocks noGrp="1"/>
          </p:cNvSpPr>
          <p:nvPr>
            <p:ph idx="1"/>
          </p:nvPr>
        </p:nvSpPr>
        <p:spPr/>
        <p:txBody>
          <a:bodyPr>
            <a:normAutofit fontScale="85000" lnSpcReduction="20000"/>
          </a:bodyPr>
          <a:lstStyle/>
          <a:p>
            <a:pPr lvl="0" algn="just"/>
            <a:r>
              <a:rPr lang="id-ID" dirty="0"/>
              <a:t>Masuk </a:t>
            </a:r>
            <a:r>
              <a:rPr lang="id-ID" dirty="0" smtClean="0"/>
              <a:t>sesuai jadwal 09.15 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15 </a:t>
            </a:r>
            <a:r>
              <a:rPr lang="en-US" dirty="0" err="1" smtClean="0"/>
              <a:t>menit</a:t>
            </a:r>
            <a:r>
              <a:rPr lang="en-US" dirty="0"/>
              <a:t>.</a:t>
            </a:r>
          </a:p>
          <a:p>
            <a:pPr lvl="0" algn="just"/>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pPr algn="just"/>
            <a:r>
              <a:rPr lang="en-US" dirty="0" err="1"/>
              <a:t>Segala</a:t>
            </a:r>
            <a:r>
              <a:rPr lang="en-US" dirty="0"/>
              <a:t> </a:t>
            </a:r>
            <a:r>
              <a:rPr lang="en-US" dirty="0" err="1"/>
              <a:t>macam</a:t>
            </a:r>
            <a:r>
              <a:rPr lang="en-US" dirty="0"/>
              <a:t> </a:t>
            </a:r>
            <a:r>
              <a:rPr lang="en-US" dirty="0" err="1"/>
              <a:t>bentuk</a:t>
            </a:r>
            <a:r>
              <a:rPr lang="en-US" dirty="0"/>
              <a:t> </a:t>
            </a:r>
            <a:r>
              <a:rPr lang="en-US" dirty="0" err="1"/>
              <a:t>ijin</a:t>
            </a:r>
            <a:r>
              <a:rPr lang="en-US" dirty="0"/>
              <a:t> </a:t>
            </a:r>
            <a:r>
              <a:rPr lang="en-US" dirty="0" err="1"/>
              <a:t>ketidakhadiran</a:t>
            </a:r>
            <a:r>
              <a:rPr lang="en-US" dirty="0"/>
              <a:t> </a:t>
            </a:r>
            <a:r>
              <a:rPr lang="en-US" dirty="0" err="1"/>
              <a:t>diharuskan</a:t>
            </a:r>
            <a:r>
              <a:rPr lang="en-US" dirty="0"/>
              <a:t> </a:t>
            </a:r>
            <a:r>
              <a:rPr lang="id-ID" dirty="0"/>
              <a:t>dengan alasan yang jelas</a:t>
            </a:r>
          </a:p>
          <a:p>
            <a:pPr algn="just"/>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pPr algn="just"/>
            <a:r>
              <a:rPr lang="id-ID" dirty="0"/>
              <a:t>Setiap mahasiswa dilarang melakukan tindakan plagiat atas pengerjaan tugasnya, jika terjadi maka pengerjaan tugas akan dikurangi </a:t>
            </a:r>
            <a:r>
              <a:rPr lang="id-ID" dirty="0" smtClean="0"/>
              <a:t>20% atau Gugur.</a:t>
            </a:r>
            <a:endParaRPr lang="id-ID" dirty="0"/>
          </a:p>
          <a:p>
            <a:pPr algn="just"/>
            <a:r>
              <a:rPr lang="id-ID" dirty="0"/>
              <a:t>Setiap mahasiswa  wajib mengerjakan ujian dan tugas baik tugas mandiri ataupun berkelompok. </a:t>
            </a:r>
            <a:endParaRPr lang="id-ID" dirty="0" smtClean="0"/>
          </a:p>
          <a:p>
            <a:pPr algn="just"/>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30061723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a:t>
            </a:r>
            <a:r>
              <a:rPr lang="id-ID" dirty="0"/>
              <a:t>Perkuliahan </a:t>
            </a:r>
            <a:r>
              <a:rPr lang="id-ID" dirty="0" smtClean="0"/>
              <a:t>SI4D </a:t>
            </a:r>
            <a:endParaRPr lang="id-ID" dirty="0"/>
          </a:p>
        </p:txBody>
      </p:sp>
      <p:sp>
        <p:nvSpPr>
          <p:cNvPr id="3" name="Content Placeholder 2"/>
          <p:cNvSpPr>
            <a:spLocks noGrp="1"/>
          </p:cNvSpPr>
          <p:nvPr>
            <p:ph idx="1"/>
          </p:nvPr>
        </p:nvSpPr>
        <p:spPr/>
        <p:txBody>
          <a:bodyPr>
            <a:normAutofit fontScale="85000" lnSpcReduction="20000"/>
          </a:bodyPr>
          <a:lstStyle/>
          <a:p>
            <a:pPr lvl="0" algn="just"/>
            <a:r>
              <a:rPr lang="id-ID" dirty="0"/>
              <a:t>Masuk </a:t>
            </a:r>
            <a:r>
              <a:rPr lang="id-ID" dirty="0" smtClean="0"/>
              <a:t>sesuai jadwal 12.45 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15 </a:t>
            </a:r>
            <a:r>
              <a:rPr lang="en-US" dirty="0" err="1" smtClean="0"/>
              <a:t>menit</a:t>
            </a:r>
            <a:r>
              <a:rPr lang="en-US" dirty="0"/>
              <a:t>.</a:t>
            </a:r>
          </a:p>
          <a:p>
            <a:pPr lvl="0" algn="just"/>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pPr algn="just"/>
            <a:r>
              <a:rPr lang="en-US" dirty="0" err="1"/>
              <a:t>Segala</a:t>
            </a:r>
            <a:r>
              <a:rPr lang="en-US" dirty="0"/>
              <a:t> </a:t>
            </a:r>
            <a:r>
              <a:rPr lang="en-US" dirty="0" err="1"/>
              <a:t>macam</a:t>
            </a:r>
            <a:r>
              <a:rPr lang="en-US" dirty="0"/>
              <a:t> </a:t>
            </a:r>
            <a:r>
              <a:rPr lang="en-US" dirty="0" err="1"/>
              <a:t>bentuk</a:t>
            </a:r>
            <a:r>
              <a:rPr lang="en-US" dirty="0"/>
              <a:t> </a:t>
            </a:r>
            <a:r>
              <a:rPr lang="en-US" dirty="0" err="1"/>
              <a:t>ijin</a:t>
            </a:r>
            <a:r>
              <a:rPr lang="en-US" dirty="0"/>
              <a:t> </a:t>
            </a:r>
            <a:r>
              <a:rPr lang="en-US" dirty="0" err="1"/>
              <a:t>ketidakhadiran</a:t>
            </a:r>
            <a:r>
              <a:rPr lang="en-US" dirty="0"/>
              <a:t> </a:t>
            </a:r>
            <a:r>
              <a:rPr lang="en-US" dirty="0" err="1"/>
              <a:t>diharuskan</a:t>
            </a:r>
            <a:r>
              <a:rPr lang="en-US" dirty="0"/>
              <a:t> </a:t>
            </a:r>
            <a:r>
              <a:rPr lang="id-ID" dirty="0"/>
              <a:t>dengan alasan yang jelas</a:t>
            </a:r>
          </a:p>
          <a:p>
            <a:pPr algn="just"/>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pPr algn="just"/>
            <a:r>
              <a:rPr lang="id-ID" dirty="0"/>
              <a:t>Setiap mahasiswa dilarang melakukan tindakan plagiat atas pengerjaan tugasnya, jika terjadi maka pengerjaan tugas akan dikurangi </a:t>
            </a:r>
            <a:r>
              <a:rPr lang="id-ID" dirty="0" smtClean="0"/>
              <a:t>20% atau Gugur.</a:t>
            </a:r>
            <a:endParaRPr lang="id-ID" dirty="0"/>
          </a:p>
          <a:p>
            <a:pPr algn="just"/>
            <a:r>
              <a:rPr lang="id-ID" dirty="0"/>
              <a:t>Setiap mahasiswa  wajib mengerjakan ujian dan tugas baik tugas mandiri ataupun berkelompok. </a:t>
            </a:r>
            <a:endParaRPr lang="id-ID" dirty="0" smtClean="0"/>
          </a:p>
          <a:p>
            <a:pPr algn="just"/>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24558281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Proyek : Kelompok</a:t>
            </a:r>
            <a:br>
              <a:rPr lang="id-ID" dirty="0" smtClean="0"/>
            </a:br>
            <a:r>
              <a:rPr lang="id-ID" dirty="0" smtClean="0">
                <a:solidFill>
                  <a:schemeClr val="bg1">
                    <a:lumMod val="50000"/>
                  </a:schemeClr>
                </a:solidFill>
              </a:rPr>
              <a:t>dibuat 2 s.d 4 Mahasiswa</a:t>
            </a:r>
            <a:endParaRPr lang="en-US" dirty="0">
              <a:solidFill>
                <a:schemeClr val="bg1">
                  <a:lumMod val="50000"/>
                </a:schemeClr>
              </a:solidFill>
            </a:endParaRPr>
          </a:p>
        </p:txBody>
      </p:sp>
      <p:sp>
        <p:nvSpPr>
          <p:cNvPr id="3" name="Content Placeholder 2"/>
          <p:cNvSpPr>
            <a:spLocks noGrp="1"/>
          </p:cNvSpPr>
          <p:nvPr>
            <p:ph idx="1"/>
          </p:nvPr>
        </p:nvSpPr>
        <p:spPr/>
        <p:txBody>
          <a:bodyPr>
            <a:noAutofit/>
          </a:bodyPr>
          <a:lstStyle/>
          <a:p>
            <a:pPr algn="just"/>
            <a:r>
              <a:rPr lang="id-ID" dirty="0" smtClean="0">
                <a:latin typeface="Agency FB" panose="020B0503020202020204" pitchFamily="34" charset="0"/>
              </a:rPr>
              <a:t>Membuat</a:t>
            </a:r>
            <a:r>
              <a:rPr lang="id-ID" dirty="0">
                <a:latin typeface="Agency FB" panose="020B0503020202020204" pitchFamily="34" charset="0"/>
              </a:rPr>
              <a:t> </a:t>
            </a:r>
            <a:r>
              <a:rPr lang="id-ID" dirty="0" smtClean="0">
                <a:latin typeface="Agency FB" panose="020B0503020202020204" pitchFamily="34" charset="0"/>
              </a:rPr>
              <a:t>aplikasi sederhana dengan fokus </a:t>
            </a:r>
            <a:r>
              <a:rPr lang="id-ID" b="1" dirty="0" smtClean="0">
                <a:latin typeface="Agency FB" panose="020B0503020202020204" pitchFamily="34" charset="0"/>
              </a:rPr>
              <a:t>Keamanan Informasi dalam Penggunaan </a:t>
            </a:r>
            <a:r>
              <a:rPr lang="id-ID" dirty="0" smtClean="0">
                <a:latin typeface="Agency FB" panose="020B0503020202020204" pitchFamily="34" charset="0"/>
              </a:rPr>
              <a:t>Aplikasi/berInternet</a:t>
            </a:r>
          </a:p>
          <a:p>
            <a:pPr algn="just"/>
            <a:r>
              <a:rPr lang="id-ID" b="1" dirty="0" smtClean="0">
                <a:latin typeface="Agency FB" panose="020B0503020202020204" pitchFamily="34" charset="0"/>
              </a:rPr>
              <a:t>Tahapannya :</a:t>
            </a:r>
          </a:p>
          <a:p>
            <a:pPr lvl="1" algn="just"/>
            <a:r>
              <a:rPr lang="id-ID" dirty="0" smtClean="0">
                <a:latin typeface="Agency FB" panose="020B0503020202020204" pitchFamily="34" charset="0"/>
              </a:rPr>
              <a:t> Penentuan Studi Kasus </a:t>
            </a:r>
          </a:p>
          <a:p>
            <a:pPr marL="806450" lvl="1" indent="-349250" algn="just"/>
            <a:r>
              <a:rPr lang="id-ID" dirty="0">
                <a:latin typeface="Agency FB" panose="020B0503020202020204" pitchFamily="34" charset="0"/>
              </a:rPr>
              <a:t>Membuat aplikasi Login Spoofing </a:t>
            </a:r>
            <a:r>
              <a:rPr lang="id-ID" dirty="0" smtClean="0">
                <a:latin typeface="Agency FB" panose="020B0503020202020204" pitchFamily="34" charset="0"/>
              </a:rPr>
              <a:t>Attack</a:t>
            </a:r>
          </a:p>
          <a:p>
            <a:pPr marL="806450" lvl="1" indent="-349250" algn="just"/>
            <a:r>
              <a:rPr lang="id-ID" dirty="0">
                <a:latin typeface="Agency FB" panose="020B0503020202020204" pitchFamily="34" charset="0"/>
              </a:rPr>
              <a:t>Dalam aplikasi Login Spoofing </a:t>
            </a:r>
            <a:r>
              <a:rPr lang="id-ID" dirty="0" smtClean="0">
                <a:latin typeface="Agency FB" panose="020B0503020202020204" pitchFamily="34" charset="0"/>
              </a:rPr>
              <a:t>Attack untuk pemberian passwordnya di lakukan dengan menggunakan teknik Kriptografi (enkripsi) dengan menggunakan enkripsi asimetris</a:t>
            </a:r>
            <a:endParaRPr lang="id-ID" dirty="0">
              <a:latin typeface="Agency FB" panose="020B0503020202020204" pitchFamily="34" charset="0"/>
            </a:endParaRPr>
          </a:p>
          <a:p>
            <a:pPr marL="806450" lvl="1" indent="-349250" algn="just"/>
            <a:r>
              <a:rPr lang="id-ID" dirty="0" smtClean="0">
                <a:latin typeface="Agency FB" panose="020B0503020202020204" pitchFamily="34" charset="0"/>
              </a:rPr>
              <a:t>Untuk memecahkan enkripsi tersebut maka dilakukan deskripsi dari enkripsi tersebut.</a:t>
            </a:r>
            <a:endParaRPr lang="id-ID" dirty="0">
              <a:latin typeface="Agency FB" panose="020B0503020202020204" pitchFamily="34" charset="0"/>
            </a:endParaRPr>
          </a:p>
          <a:p>
            <a:pPr marL="806450" lvl="1" indent="-349250" algn="just"/>
            <a:r>
              <a:rPr lang="id-ID" dirty="0" smtClean="0">
                <a:latin typeface="Agency FB" panose="020B0503020202020204" pitchFamily="34" charset="0"/>
              </a:rPr>
              <a:t>Untuk Aplikasi boleh Web atau Desktop, sesuai yang dikuasai.</a:t>
            </a:r>
          </a:p>
          <a:p>
            <a:pPr marL="806450" lvl="1" indent="-349250" algn="just"/>
            <a:r>
              <a:rPr lang="id-ID" dirty="0" smtClean="0">
                <a:latin typeface="Agency FB" panose="020B0503020202020204" pitchFamily="34" charset="0"/>
              </a:rPr>
              <a:t>Pembuatan Laporan atau Dokumentasi.</a:t>
            </a:r>
          </a:p>
          <a:p>
            <a:pPr marL="444500" lvl="1" indent="-349250" algn="just"/>
            <a:r>
              <a:rPr lang="id-ID" b="1" dirty="0">
                <a:latin typeface="Agency FB" panose="020B0503020202020204" pitchFamily="34" charset="0"/>
              </a:rPr>
              <a:t>Poin penilaian:</a:t>
            </a:r>
            <a:r>
              <a:rPr lang="id-ID" dirty="0">
                <a:latin typeface="Agency FB" panose="020B0503020202020204" pitchFamily="34" charset="0"/>
              </a:rPr>
              <a:t> </a:t>
            </a:r>
            <a:r>
              <a:rPr lang="id-ID" dirty="0" smtClean="0">
                <a:latin typeface="Agency FB" panose="020B0503020202020204" pitchFamily="34" charset="0"/>
              </a:rPr>
              <a:t>Aplikasi, Dokumentasi, Presentasi.</a:t>
            </a:r>
            <a:endParaRPr lang="id-ID" dirty="0">
              <a:latin typeface="Agency FB" panose="020B0503020202020204" pitchFamily="34" charset="0"/>
            </a:endParaRPr>
          </a:p>
        </p:txBody>
      </p:sp>
    </p:spTree>
    <p:extLst>
      <p:ext uri="{BB962C8B-B14F-4D97-AF65-F5344CB8AC3E}">
        <p14:creationId xmlns:p14="http://schemas.microsoft.com/office/powerpoint/2010/main" val="130671064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 </a:t>
            </a:r>
            <a:r>
              <a:rPr lang="id-ID" dirty="0"/>
              <a:t>Contact</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6892185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pPr>
              <a:lnSpc>
                <a:spcPct val="80000"/>
              </a:lnSpc>
              <a:spcBef>
                <a:spcPts val="0"/>
              </a:spcBef>
            </a:pPr>
            <a:r>
              <a:rPr lang="id-ID" dirty="0" smtClean="0"/>
              <a:t>Bahan Kuliah : </a:t>
            </a:r>
            <a:r>
              <a:rPr lang="id-ID" dirty="0">
                <a:solidFill>
                  <a:schemeClr val="bg2">
                    <a:lumMod val="50000"/>
                  </a:schemeClr>
                </a:solidFill>
              </a:rPr>
              <a:t>github.com/doniaft</a:t>
            </a:r>
            <a:endParaRPr lang="id-ID" dirty="0"/>
          </a:p>
          <a:p>
            <a:r>
              <a:rPr lang="en-US" dirty="0" smtClean="0"/>
              <a:t>Email </a:t>
            </a:r>
            <a:r>
              <a:rPr lang="en-US" dirty="0"/>
              <a:t>: </a:t>
            </a:r>
            <a:r>
              <a:rPr lang="en-US" sz="2400" dirty="0" smtClean="0">
                <a:solidFill>
                  <a:schemeClr val="bg2">
                    <a:lumMod val="75000"/>
                  </a:schemeClr>
                </a:solidFill>
                <a:hlinkClick r:id="rId2"/>
              </a:rPr>
              <a:t>d</a:t>
            </a:r>
            <a:r>
              <a:rPr lang="id-ID" sz="2400" dirty="0" smtClean="0">
                <a:solidFill>
                  <a:schemeClr val="bg2">
                    <a:lumMod val="75000"/>
                  </a:schemeClr>
                </a:solidFill>
                <a:hlinkClick r:id="rId2"/>
              </a:rPr>
              <a:t>oniaft</a:t>
            </a:r>
            <a:r>
              <a:rPr lang="en-US" sz="2400" dirty="0" smtClean="0">
                <a:solidFill>
                  <a:schemeClr val="bg2">
                    <a:lumMod val="75000"/>
                  </a:schemeClr>
                </a:solidFill>
                <a:hlinkClick r:id="rId2"/>
              </a:rPr>
              <a:t>@</a:t>
            </a:r>
            <a:r>
              <a:rPr lang="id-ID" sz="2400" dirty="0">
                <a:solidFill>
                  <a:schemeClr val="bg2">
                    <a:lumMod val="75000"/>
                  </a:schemeClr>
                </a:solidFill>
                <a:hlinkClick r:id="rId2"/>
              </a:rPr>
              <a:t>gmail</a:t>
            </a:r>
            <a:r>
              <a:rPr lang="en-US" sz="2400" dirty="0">
                <a:solidFill>
                  <a:schemeClr val="bg2">
                    <a:lumMod val="75000"/>
                  </a:schemeClr>
                </a:solidFill>
                <a:hlinkClick r:id="rId2"/>
              </a:rPr>
              <a:t>.com</a:t>
            </a:r>
            <a:endParaRPr lang="en-US" sz="2400" dirty="0">
              <a:solidFill>
                <a:schemeClr val="bg2">
                  <a:lumMod val="75000"/>
                </a:schemeClr>
              </a:solidFill>
            </a:endParaRPr>
          </a:p>
          <a:p>
            <a:r>
              <a:rPr lang="en-US" dirty="0" smtClean="0"/>
              <a:t>WA/Telegram :</a:t>
            </a:r>
            <a:endParaRPr lang="id-ID" dirty="0" smtClean="0">
              <a:solidFill>
                <a:schemeClr val="accent1">
                  <a:lumMod val="40000"/>
                  <a:lumOff val="60000"/>
                </a:schemeClr>
              </a:solidFill>
            </a:endParaRPr>
          </a:p>
          <a:p>
            <a:r>
              <a:rPr lang="id-ID" dirty="0" smtClean="0"/>
              <a:t>Komting Keamanan Informasi </a:t>
            </a:r>
          </a:p>
          <a:p>
            <a:pPr lvl="1"/>
            <a:r>
              <a:rPr lang="id-ID" dirty="0"/>
              <a:t> </a:t>
            </a:r>
            <a:r>
              <a:rPr lang="id-ID" dirty="0" smtClean="0"/>
              <a:t>SI4C : </a:t>
            </a:r>
            <a:r>
              <a:rPr lang="id-ID" dirty="0" smtClean="0">
                <a:solidFill>
                  <a:schemeClr val="accent1">
                    <a:lumMod val="40000"/>
                    <a:lumOff val="60000"/>
                  </a:schemeClr>
                </a:solidFill>
              </a:rPr>
              <a:t>Yusril : 0856 5509 5641</a:t>
            </a:r>
          </a:p>
          <a:p>
            <a:pPr lvl="1"/>
            <a:r>
              <a:rPr lang="id-ID" dirty="0" smtClean="0"/>
              <a:t> SI4D : </a:t>
            </a:r>
            <a:r>
              <a:rPr lang="id-ID" dirty="0" smtClean="0">
                <a:solidFill>
                  <a:schemeClr val="accent1">
                    <a:lumMod val="60000"/>
                    <a:lumOff val="40000"/>
                  </a:schemeClr>
                </a:solidFill>
              </a:rPr>
              <a:t>Ikrom : 0852 3027 9767</a:t>
            </a:r>
          </a:p>
          <a:p>
            <a:pPr lvl="1"/>
            <a:r>
              <a:rPr lang="id-ID" dirty="0" smtClean="0">
                <a:solidFill>
                  <a:schemeClr val="accent1">
                    <a:lumMod val="60000"/>
                    <a:lumOff val="40000"/>
                  </a:schemeClr>
                </a:solidFill>
              </a:rPr>
              <a:t> </a:t>
            </a:r>
            <a:r>
              <a:rPr lang="id-ID" dirty="0" smtClean="0"/>
              <a:t>SI4B : </a:t>
            </a:r>
          </a:p>
          <a:p>
            <a:pPr lvl="2"/>
            <a:r>
              <a:rPr lang="id-ID" dirty="0"/>
              <a:t>Rahma : : </a:t>
            </a:r>
            <a:r>
              <a:rPr lang="id-ID" dirty="0">
                <a:solidFill>
                  <a:schemeClr val="accent1">
                    <a:lumMod val="60000"/>
                    <a:lumOff val="40000"/>
                  </a:schemeClr>
                </a:solidFill>
              </a:rPr>
              <a:t>0852 5707 1554</a:t>
            </a:r>
            <a:r>
              <a:rPr lang="id-ID" dirty="0" smtClean="0"/>
              <a:t> </a:t>
            </a:r>
          </a:p>
          <a:p>
            <a:pPr lvl="2"/>
            <a:r>
              <a:rPr lang="id-ID" dirty="0" smtClean="0"/>
              <a:t>Adi : </a:t>
            </a:r>
            <a:r>
              <a:rPr lang="id-ID" dirty="0" smtClean="0">
                <a:solidFill>
                  <a:schemeClr val="accent1">
                    <a:lumMod val="60000"/>
                    <a:lumOff val="40000"/>
                  </a:schemeClr>
                </a:solidFill>
              </a:rPr>
              <a:t>0899 3616 728</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33360110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6) </a:t>
            </a:r>
            <a:r>
              <a:rPr lang="id-ID" dirty="0"/>
              <a:t>Referensi</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1492885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Referensi (1)</a:t>
            </a:r>
          </a:p>
        </p:txBody>
      </p:sp>
      <p:sp>
        <p:nvSpPr>
          <p:cNvPr id="3" name="Content Placeholder 2"/>
          <p:cNvSpPr>
            <a:spLocks noGrp="1"/>
          </p:cNvSpPr>
          <p:nvPr>
            <p:ph idx="1"/>
          </p:nvPr>
        </p:nvSpPr>
        <p:spPr>
          <a:xfrm>
            <a:off x="205771" y="1606859"/>
            <a:ext cx="8826500" cy="5076151"/>
          </a:xfrm>
        </p:spPr>
        <p:txBody>
          <a:bodyPr>
            <a:noAutofit/>
          </a:bodyPr>
          <a:lstStyle/>
          <a:p>
            <a:pPr lvl="0">
              <a:spcBef>
                <a:spcPts val="600"/>
              </a:spcBef>
            </a:pPr>
            <a:r>
              <a:rPr lang="id-ID" sz="1800" dirty="0" smtClean="0"/>
              <a:t>Anderson</a:t>
            </a:r>
            <a:r>
              <a:rPr lang="id-ID" sz="1800" dirty="0"/>
              <a:t>, Ross, “Security Engineering”, First Edition, Wiley, 2001, tersedia dalam e-Book : URL: </a:t>
            </a:r>
            <a:r>
              <a:rPr lang="id-ID" sz="1800" dirty="0">
                <a:hlinkClick r:id="rId2"/>
              </a:rPr>
              <a:t>http://www.cl.cam.ac.uk/~rja14/book.html</a:t>
            </a:r>
            <a:endParaRPr lang="id-ID" sz="1800" dirty="0"/>
          </a:p>
          <a:p>
            <a:pPr lvl="0">
              <a:spcBef>
                <a:spcPts val="600"/>
              </a:spcBef>
            </a:pPr>
            <a:r>
              <a:rPr lang="en-US" sz="1800" dirty="0" err="1"/>
              <a:t>Menezes</a:t>
            </a:r>
            <a:r>
              <a:rPr lang="en-US" sz="1800" dirty="0"/>
              <a:t> et.al, “Handbook of Applied Cryptography”, Fifth Edition, CRC Printing, 2001, </a:t>
            </a:r>
            <a:r>
              <a:rPr lang="en-US" sz="1800" dirty="0" err="1"/>
              <a:t>tersedia</a:t>
            </a:r>
            <a:r>
              <a:rPr lang="en-US" sz="1800" dirty="0"/>
              <a:t> </a:t>
            </a:r>
            <a:r>
              <a:rPr lang="en-US" sz="1800" dirty="0" err="1"/>
              <a:t>dalam</a:t>
            </a:r>
            <a:r>
              <a:rPr lang="en-US" sz="1800" dirty="0"/>
              <a:t> e-Book URL: </a:t>
            </a:r>
            <a:r>
              <a:rPr lang="en-US" sz="1800" dirty="0">
                <a:hlinkClick r:id="rId3"/>
              </a:rPr>
              <a:t>http://cacr.uwaterloo.ca/hac</a:t>
            </a:r>
            <a:endParaRPr lang="id-ID" sz="1800" dirty="0"/>
          </a:p>
          <a:p>
            <a:pPr lvl="0">
              <a:spcBef>
                <a:spcPts val="600"/>
              </a:spcBef>
            </a:pPr>
            <a:r>
              <a:rPr lang="en-US" sz="1800" dirty="0"/>
              <a:t>Bishop, Matt, “Computer Security: Art and Science”, Addison Wesley, 2002</a:t>
            </a:r>
            <a:endParaRPr lang="id-ID" sz="1800" dirty="0"/>
          </a:p>
          <a:p>
            <a:pPr lvl="0">
              <a:spcBef>
                <a:spcPts val="600"/>
              </a:spcBef>
            </a:pPr>
            <a:r>
              <a:rPr lang="en-US" sz="1800" dirty="0"/>
              <a:t>Stinson, Douglas R, “Cryptography: Theory and Practice”, CRC Press, 1995</a:t>
            </a:r>
            <a:endParaRPr lang="id-ID" sz="1800" dirty="0"/>
          </a:p>
          <a:p>
            <a:pPr lvl="0">
              <a:spcBef>
                <a:spcPts val="600"/>
              </a:spcBef>
            </a:pPr>
            <a:r>
              <a:rPr lang="en-US" sz="1800" dirty="0"/>
              <a:t>Electronic Frontier Foundation, “Cracking DES”, O'Reilly, 1998</a:t>
            </a:r>
            <a:endParaRPr lang="id-ID" sz="1800" dirty="0"/>
          </a:p>
          <a:p>
            <a:pPr lvl="0">
              <a:spcBef>
                <a:spcPts val="600"/>
              </a:spcBef>
            </a:pPr>
            <a:r>
              <a:rPr lang="en-US" sz="1800" dirty="0"/>
              <a:t>Stamp, Mark, “Computer Security: Principles and Practices”, Willey, 2011</a:t>
            </a:r>
            <a:endParaRPr lang="id-ID" sz="1800" dirty="0"/>
          </a:p>
          <a:p>
            <a:pPr lvl="0">
              <a:spcBef>
                <a:spcPts val="600"/>
              </a:spcBef>
            </a:pPr>
            <a:r>
              <a:rPr lang="en-US" sz="1800" dirty="0"/>
              <a:t>Eric Cole, Ronald </a:t>
            </a:r>
            <a:r>
              <a:rPr lang="en-US" sz="1800" dirty="0" err="1"/>
              <a:t>Krutz</a:t>
            </a:r>
            <a:r>
              <a:rPr lang="en-US" sz="1800" dirty="0"/>
              <a:t>, and James W. Conley, “Network Security Bible”, </a:t>
            </a:r>
            <a:endParaRPr lang="id-ID" sz="1800" dirty="0"/>
          </a:p>
          <a:p>
            <a:pPr lvl="0">
              <a:spcBef>
                <a:spcPts val="600"/>
              </a:spcBef>
            </a:pPr>
            <a:r>
              <a:rPr lang="en-US" sz="1800" dirty="0"/>
              <a:t>Wiley Publishing, Inc., 2005.</a:t>
            </a:r>
            <a:endParaRPr lang="id-ID" sz="1800" dirty="0"/>
          </a:p>
          <a:p>
            <a:pPr lvl="0">
              <a:spcBef>
                <a:spcPts val="600"/>
              </a:spcBef>
            </a:pPr>
            <a:r>
              <a:rPr lang="en-US" sz="1800" dirty="0"/>
              <a:t>Matthew </a:t>
            </a:r>
            <a:r>
              <a:rPr lang="en-US" sz="1800" dirty="0" err="1"/>
              <a:t>Strebe</a:t>
            </a:r>
            <a:r>
              <a:rPr lang="en-US" sz="1800" dirty="0"/>
              <a:t>, “Network Security Foundations”, </a:t>
            </a:r>
            <a:r>
              <a:rPr lang="en-US" sz="1800" dirty="0" err="1"/>
              <a:t>Sybex</a:t>
            </a:r>
            <a:r>
              <a:rPr lang="en-US" sz="1800" dirty="0"/>
              <a:t>, 2004.</a:t>
            </a:r>
            <a:endParaRPr lang="id-ID" sz="1800" dirty="0"/>
          </a:p>
          <a:p>
            <a:pPr lvl="0">
              <a:spcBef>
                <a:spcPts val="600"/>
              </a:spcBef>
            </a:pPr>
            <a:r>
              <a:rPr lang="en-US" sz="1800" dirty="0"/>
              <a:t>Chris </a:t>
            </a:r>
            <a:r>
              <a:rPr lang="en-US" sz="1800" dirty="0" err="1"/>
              <a:t>McNab</a:t>
            </a:r>
            <a:r>
              <a:rPr lang="en-US" sz="1800" dirty="0"/>
              <a:t>, “Network Security Assessment”, </a:t>
            </a:r>
            <a:r>
              <a:rPr lang="en-US" sz="1800" dirty="0" err="1"/>
              <a:t>O’reilly</a:t>
            </a:r>
            <a:r>
              <a:rPr lang="en-US" sz="1800" dirty="0"/>
              <a:t>, 2008. </a:t>
            </a:r>
            <a:endParaRPr lang="id-ID" sz="1800" dirty="0"/>
          </a:p>
          <a:p>
            <a:pPr lvl="0">
              <a:spcBef>
                <a:spcPts val="600"/>
              </a:spcBef>
            </a:pPr>
            <a:r>
              <a:rPr lang="en-US" sz="1800" dirty="0"/>
              <a:t>James D. McCabe, </a:t>
            </a:r>
            <a:r>
              <a:rPr lang="en-US" sz="1800" dirty="0" err="1"/>
              <a:t>dkk</a:t>
            </a:r>
            <a:r>
              <a:rPr lang="en-US" sz="1800" dirty="0"/>
              <a:t>, “Network Security Know It </a:t>
            </a:r>
            <a:r>
              <a:rPr lang="en-US" sz="1800" dirty="0" err="1"/>
              <a:t>All”,Morgan</a:t>
            </a:r>
            <a:r>
              <a:rPr lang="en-US" sz="1800" dirty="0"/>
              <a:t> </a:t>
            </a:r>
            <a:endParaRPr lang="id-ID" sz="1800" dirty="0"/>
          </a:p>
          <a:p>
            <a:pPr lvl="0">
              <a:spcBef>
                <a:spcPts val="600"/>
              </a:spcBef>
            </a:pPr>
            <a:r>
              <a:rPr lang="en-US" sz="1800" dirty="0"/>
              <a:t>Kaufmann, 2008.</a:t>
            </a:r>
            <a:endParaRPr lang="id-ID" sz="1800" dirty="0"/>
          </a:p>
          <a:p>
            <a:pPr>
              <a:spcBef>
                <a:spcPts val="600"/>
              </a:spcBef>
            </a:pPr>
            <a:r>
              <a:rPr lang="en-US" sz="1800" dirty="0" err="1"/>
              <a:t>Ibisa</a:t>
            </a:r>
            <a:r>
              <a:rPr lang="en-US" sz="1800" dirty="0"/>
              <a:t>, “</a:t>
            </a:r>
            <a:r>
              <a:rPr lang="en-US" sz="1800" dirty="0" err="1"/>
              <a:t>Keamanan</a:t>
            </a:r>
            <a:r>
              <a:rPr lang="en-US" sz="1800" dirty="0"/>
              <a:t> </a:t>
            </a:r>
            <a:r>
              <a:rPr lang="en-US" sz="1800" dirty="0" err="1"/>
              <a:t>Sistem</a:t>
            </a:r>
            <a:r>
              <a:rPr lang="en-US" sz="1800" dirty="0"/>
              <a:t> </a:t>
            </a:r>
            <a:r>
              <a:rPr lang="en-US" sz="1800" dirty="0" err="1"/>
              <a:t>Informasi</a:t>
            </a:r>
            <a:r>
              <a:rPr lang="en-US" sz="1800" dirty="0"/>
              <a:t>”, </a:t>
            </a:r>
            <a:r>
              <a:rPr lang="en-US" sz="1800" dirty="0" err="1"/>
              <a:t>Penerbit</a:t>
            </a:r>
            <a:r>
              <a:rPr lang="en-US" sz="1800" dirty="0"/>
              <a:t> </a:t>
            </a:r>
            <a:r>
              <a:rPr lang="en-US" sz="1800" dirty="0" err="1"/>
              <a:t>Andi</a:t>
            </a:r>
            <a:r>
              <a:rPr lang="en-US" sz="1800" dirty="0"/>
              <a:t>, </a:t>
            </a:r>
            <a:r>
              <a:rPr lang="en-US" sz="1800" dirty="0" err="1"/>
              <a:t>Yogyakara</a:t>
            </a:r>
            <a:r>
              <a:rPr lang="en-US" sz="1800" dirty="0"/>
              <a:t>, 2011</a:t>
            </a:r>
            <a:endParaRPr lang="id-ID" sz="1800" dirty="0"/>
          </a:p>
        </p:txBody>
      </p:sp>
    </p:spTree>
    <p:extLst>
      <p:ext uri="{BB962C8B-B14F-4D97-AF65-F5344CB8AC3E}">
        <p14:creationId xmlns:p14="http://schemas.microsoft.com/office/powerpoint/2010/main" val="1602133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6D9FDD-3E70-4D4B-8CAB-3AE0214B3207}" type="slidenum">
              <a:rPr lang="en-GB"/>
              <a:pPr eaLnBrk="1" hangingPunct="1"/>
              <a:t>13</a:t>
            </a:fld>
            <a:endParaRPr lang="en-GB"/>
          </a:p>
        </p:txBody>
      </p:sp>
      <p:sp>
        <p:nvSpPr>
          <p:cNvPr id="9219" name="Rectangle 2"/>
          <p:cNvSpPr>
            <a:spLocks noGrp="1" noChangeArrowheads="1"/>
          </p:cNvSpPr>
          <p:nvPr>
            <p:ph type="title"/>
          </p:nvPr>
        </p:nvSpPr>
        <p:spPr/>
        <p:txBody>
          <a:bodyPr/>
          <a:lstStyle/>
          <a:p>
            <a:pPr eaLnBrk="1" hangingPunct="1"/>
            <a:r>
              <a:rPr lang="en-US" smtClean="0"/>
              <a:t>Keamanan Server WWW</a:t>
            </a:r>
            <a:endParaRPr lang="en-GB" smtClean="0"/>
          </a:p>
        </p:txBody>
      </p:sp>
      <p:sp>
        <p:nvSpPr>
          <p:cNvPr id="9220" name="Rectangle 3"/>
          <p:cNvSpPr>
            <a:spLocks noGrp="1" noChangeArrowheads="1"/>
          </p:cNvSpPr>
          <p:nvPr>
            <p:ph type="body" idx="1"/>
          </p:nvPr>
        </p:nvSpPr>
        <p:spPr/>
        <p:txBody>
          <a:bodyPr>
            <a:noAutofit/>
          </a:bodyPr>
          <a:lstStyle/>
          <a:p>
            <a:pPr algn="just" eaLnBrk="1" hangingPunct="1">
              <a:lnSpc>
                <a:spcPct val="90000"/>
              </a:lnSpc>
            </a:pPr>
            <a:r>
              <a:rPr lang="en-US" sz="3600" dirty="0" smtClean="0"/>
              <a:t>Server WWW (</a:t>
            </a:r>
            <a:r>
              <a:rPr lang="en-US" sz="3600" dirty="0" err="1" smtClean="0"/>
              <a:t>httpd</a:t>
            </a:r>
            <a:r>
              <a:rPr lang="en-US" sz="3600" dirty="0" smtClean="0"/>
              <a:t>) </a:t>
            </a:r>
            <a:r>
              <a:rPr lang="en-US" sz="3600" dirty="0" err="1" smtClean="0"/>
              <a:t>menyediakan</a:t>
            </a:r>
            <a:r>
              <a:rPr lang="en-US" sz="3600" dirty="0" smtClean="0"/>
              <a:t> </a:t>
            </a:r>
            <a:r>
              <a:rPr lang="en-US" sz="3600" dirty="0" err="1" smtClean="0"/>
              <a:t>informasi</a:t>
            </a:r>
            <a:r>
              <a:rPr lang="en-US" sz="3600" dirty="0" smtClean="0"/>
              <a:t> (</a:t>
            </a:r>
            <a:r>
              <a:rPr lang="en-US" sz="3600" dirty="0" err="1" smtClean="0"/>
              <a:t>statis</a:t>
            </a:r>
            <a:r>
              <a:rPr lang="en-US" sz="3600" dirty="0" smtClean="0"/>
              <a:t> </a:t>
            </a:r>
            <a:r>
              <a:rPr lang="en-US" sz="3600" dirty="0" err="1" smtClean="0"/>
              <a:t>dan</a:t>
            </a:r>
            <a:r>
              <a:rPr lang="en-US" sz="3600" dirty="0" smtClean="0"/>
              <a:t> </a:t>
            </a:r>
            <a:r>
              <a:rPr lang="en-US" sz="3600" dirty="0" err="1" smtClean="0"/>
              <a:t>dinamis</a:t>
            </a:r>
            <a:r>
              <a:rPr lang="en-US" sz="3600" dirty="0" smtClean="0"/>
              <a:t>)</a:t>
            </a:r>
          </a:p>
          <a:p>
            <a:pPr algn="just" eaLnBrk="1" hangingPunct="1">
              <a:lnSpc>
                <a:spcPct val="90000"/>
              </a:lnSpc>
            </a:pPr>
            <a:r>
              <a:rPr lang="en-US" sz="3600" dirty="0" err="1" smtClean="0"/>
              <a:t>Halaman</a:t>
            </a:r>
            <a:r>
              <a:rPr lang="en-US" sz="3600" dirty="0" smtClean="0"/>
              <a:t> </a:t>
            </a:r>
            <a:r>
              <a:rPr lang="en-US" sz="3600" dirty="0" err="1" smtClean="0"/>
              <a:t>statis</a:t>
            </a:r>
            <a:r>
              <a:rPr lang="en-US" sz="3600" dirty="0" smtClean="0"/>
              <a:t> </a:t>
            </a:r>
            <a:r>
              <a:rPr lang="en-US" sz="3600" dirty="0" err="1" smtClean="0"/>
              <a:t>diperoleh</a:t>
            </a:r>
            <a:r>
              <a:rPr lang="en-US" sz="3600" dirty="0" smtClean="0"/>
              <a:t> </a:t>
            </a:r>
            <a:r>
              <a:rPr lang="en-US" sz="3600" dirty="0" err="1" smtClean="0"/>
              <a:t>dengan</a:t>
            </a:r>
            <a:r>
              <a:rPr lang="en-US" sz="3600" dirty="0" smtClean="0"/>
              <a:t> </a:t>
            </a:r>
            <a:r>
              <a:rPr lang="en-US" sz="3600" dirty="0" err="1" smtClean="0"/>
              <a:t>perintah</a:t>
            </a:r>
            <a:r>
              <a:rPr lang="en-US" sz="3600" dirty="0" smtClean="0"/>
              <a:t> GET</a:t>
            </a:r>
          </a:p>
          <a:p>
            <a:pPr algn="just" eaLnBrk="1" hangingPunct="1">
              <a:lnSpc>
                <a:spcPct val="90000"/>
              </a:lnSpc>
            </a:pPr>
            <a:r>
              <a:rPr lang="en-US" sz="3600" dirty="0" err="1" smtClean="0"/>
              <a:t>Halaman</a:t>
            </a:r>
            <a:r>
              <a:rPr lang="en-US" sz="3600" dirty="0" smtClean="0"/>
              <a:t> </a:t>
            </a:r>
            <a:r>
              <a:rPr lang="en-US" sz="3600" dirty="0" err="1" smtClean="0"/>
              <a:t>dinamis</a:t>
            </a:r>
            <a:r>
              <a:rPr lang="en-US" sz="3600" dirty="0" smtClean="0"/>
              <a:t> </a:t>
            </a:r>
            <a:r>
              <a:rPr lang="en-US" sz="3600" dirty="0" err="1" smtClean="0"/>
              <a:t>diperoleh</a:t>
            </a:r>
            <a:r>
              <a:rPr lang="en-US" sz="3600" dirty="0" smtClean="0"/>
              <a:t> </a:t>
            </a:r>
            <a:r>
              <a:rPr lang="en-US" sz="3600" dirty="0" err="1" smtClean="0"/>
              <a:t>dengan</a:t>
            </a:r>
            <a:endParaRPr lang="en-US" sz="3600" dirty="0" smtClean="0"/>
          </a:p>
          <a:p>
            <a:pPr lvl="1" algn="just" eaLnBrk="1" hangingPunct="1">
              <a:lnSpc>
                <a:spcPct val="90000"/>
              </a:lnSpc>
            </a:pPr>
            <a:r>
              <a:rPr lang="en-US" sz="3200" dirty="0" smtClean="0"/>
              <a:t>CGI (Common Gateway Interface)</a:t>
            </a:r>
          </a:p>
          <a:p>
            <a:pPr lvl="1" algn="just" eaLnBrk="1" hangingPunct="1">
              <a:lnSpc>
                <a:spcPct val="90000"/>
              </a:lnSpc>
            </a:pPr>
            <a:r>
              <a:rPr lang="en-US" sz="3200" dirty="0" smtClean="0"/>
              <a:t>Server Side Include (SSI)</a:t>
            </a:r>
          </a:p>
          <a:p>
            <a:pPr lvl="1" algn="just" eaLnBrk="1" hangingPunct="1">
              <a:lnSpc>
                <a:spcPct val="90000"/>
              </a:lnSpc>
            </a:pPr>
            <a:r>
              <a:rPr lang="en-US" sz="3200" dirty="0" smtClean="0"/>
              <a:t>Active Server Page (ASP), PHP</a:t>
            </a:r>
          </a:p>
          <a:p>
            <a:pPr lvl="1" algn="just" eaLnBrk="1" hangingPunct="1">
              <a:lnSpc>
                <a:spcPct val="90000"/>
              </a:lnSpc>
            </a:pPr>
            <a:r>
              <a:rPr lang="en-US" sz="3200" dirty="0" smtClean="0"/>
              <a:t>Servlet (</a:t>
            </a:r>
            <a:r>
              <a:rPr lang="en-US" sz="3200" dirty="0" err="1" smtClean="0"/>
              <a:t>seperti</a:t>
            </a:r>
            <a:r>
              <a:rPr lang="en-US" sz="3200" dirty="0" smtClean="0"/>
              <a:t> Java Servlet, ASP)</a:t>
            </a:r>
            <a:endParaRPr lang="en-GB" sz="3200" dirty="0" smtClean="0"/>
          </a:p>
        </p:txBody>
      </p:sp>
    </p:spTree>
    <p:extLst>
      <p:ext uri="{BB962C8B-B14F-4D97-AF65-F5344CB8AC3E}">
        <p14:creationId xmlns:p14="http://schemas.microsoft.com/office/powerpoint/2010/main" val="1446816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05E59E-FE5B-4B95-908B-D38114903E03}" type="slidenum">
              <a:rPr lang="en-GB"/>
              <a:pPr eaLnBrk="1" hangingPunct="1"/>
              <a:t>14</a:t>
            </a:fld>
            <a:endParaRPr lang="en-GB"/>
          </a:p>
        </p:txBody>
      </p:sp>
      <p:sp>
        <p:nvSpPr>
          <p:cNvPr id="10243" name="Rectangle 2"/>
          <p:cNvSpPr>
            <a:spLocks noGrp="1" noChangeArrowheads="1"/>
          </p:cNvSpPr>
          <p:nvPr>
            <p:ph type="title"/>
          </p:nvPr>
        </p:nvSpPr>
        <p:spPr/>
        <p:txBody>
          <a:bodyPr/>
          <a:lstStyle/>
          <a:p>
            <a:pPr eaLnBrk="1" hangingPunct="1"/>
            <a:r>
              <a:rPr lang="en-US" smtClean="0"/>
              <a:t>Eksploitasi server WWW </a:t>
            </a:r>
            <a:endParaRPr lang="en-GB" smtClean="0"/>
          </a:p>
        </p:txBody>
      </p:sp>
      <p:sp>
        <p:nvSpPr>
          <p:cNvPr id="11269" name="Rectangle 3"/>
          <p:cNvSpPr>
            <a:spLocks noGrp="1" noChangeArrowheads="1"/>
          </p:cNvSpPr>
          <p:nvPr>
            <p:ph type="body" idx="1"/>
          </p:nvPr>
        </p:nvSpPr>
        <p:spPr/>
        <p:txBody>
          <a:bodyPr>
            <a:noAutofit/>
          </a:bodyPr>
          <a:lstStyle/>
          <a:p>
            <a:pPr algn="just" eaLnBrk="1" hangingPunct="1">
              <a:defRPr/>
            </a:pPr>
            <a:r>
              <a:rPr lang="en-US" dirty="0" err="1" smtClean="0"/>
              <a:t>Penyadapan</a:t>
            </a:r>
            <a:r>
              <a:rPr lang="en-US" dirty="0" smtClean="0"/>
              <a:t> </a:t>
            </a:r>
            <a:r>
              <a:rPr lang="en-US" dirty="0" err="1" smtClean="0"/>
              <a:t>informasi</a:t>
            </a:r>
            <a:endParaRPr lang="en-US" dirty="0" smtClean="0"/>
          </a:p>
          <a:p>
            <a:pPr lvl="1" algn="just" eaLnBrk="1" hangingPunct="1">
              <a:defRPr/>
            </a:pPr>
            <a:r>
              <a:rPr lang="en-US" dirty="0" err="1" smtClean="0"/>
              <a:t>URLwatch</a:t>
            </a:r>
            <a:r>
              <a:rPr lang="en-US" dirty="0" smtClean="0"/>
              <a:t>: </a:t>
            </a:r>
            <a:r>
              <a:rPr lang="en-US" dirty="0" err="1" smtClean="0"/>
              <a:t>melihat</a:t>
            </a:r>
            <a:r>
              <a:rPr lang="en-US" dirty="0" smtClean="0"/>
              <a:t> </a:t>
            </a:r>
            <a:r>
              <a:rPr lang="en-US" dirty="0" err="1" smtClean="0"/>
              <a:t>siapa</a:t>
            </a:r>
            <a:r>
              <a:rPr lang="en-US" dirty="0" smtClean="0"/>
              <a:t> </a:t>
            </a:r>
            <a:r>
              <a:rPr lang="en-US" dirty="0" err="1" smtClean="0"/>
              <a:t>mengakses</a:t>
            </a:r>
            <a:r>
              <a:rPr lang="en-US" dirty="0" smtClean="0"/>
              <a:t> </a:t>
            </a:r>
            <a:r>
              <a:rPr lang="en-US" dirty="0" err="1" smtClean="0"/>
              <a:t>apa</a:t>
            </a:r>
            <a:r>
              <a:rPr lang="en-US" dirty="0" smtClean="0"/>
              <a:t> </a:t>
            </a:r>
            <a:r>
              <a:rPr lang="en-US" dirty="0" err="1" smtClean="0"/>
              <a:t>saja</a:t>
            </a:r>
            <a:r>
              <a:rPr lang="en-US" dirty="0" smtClean="0"/>
              <a:t>. </a:t>
            </a:r>
            <a:r>
              <a:rPr lang="en-US" dirty="0" err="1" smtClean="0"/>
              <a:t>Masalah</a:t>
            </a:r>
            <a:r>
              <a:rPr lang="en-US" dirty="0" smtClean="0"/>
              <a:t> privacy</a:t>
            </a:r>
          </a:p>
          <a:p>
            <a:pPr lvl="1" algn="just" eaLnBrk="1" hangingPunct="1">
              <a:defRPr/>
            </a:pPr>
            <a:r>
              <a:rPr lang="en-US" dirty="0" smtClean="0"/>
              <a:t>SSL </a:t>
            </a:r>
            <a:r>
              <a:rPr lang="en-US" dirty="0" err="1" smtClean="0"/>
              <a:t>memproteksi</a:t>
            </a:r>
            <a:r>
              <a:rPr lang="en-US" dirty="0" smtClean="0"/>
              <a:t>, </a:t>
            </a:r>
            <a:r>
              <a:rPr lang="en-US" dirty="0" err="1" smtClean="0"/>
              <a:t>namun</a:t>
            </a:r>
            <a:r>
              <a:rPr lang="en-US" dirty="0" smtClean="0"/>
              <a:t> </a:t>
            </a:r>
            <a:r>
              <a:rPr lang="en-US" dirty="0" err="1" smtClean="0"/>
              <a:t>tidak</a:t>
            </a:r>
            <a:r>
              <a:rPr lang="en-US" dirty="0" smtClean="0"/>
              <a:t> </a:t>
            </a:r>
            <a:r>
              <a:rPr lang="en-US" dirty="0" err="1" smtClean="0"/>
              <a:t>semua</a:t>
            </a:r>
            <a:r>
              <a:rPr lang="en-US" dirty="0" smtClean="0"/>
              <a:t> </a:t>
            </a:r>
            <a:r>
              <a:rPr lang="en-US" dirty="0" err="1" smtClean="0"/>
              <a:t>menggunakan</a:t>
            </a:r>
            <a:r>
              <a:rPr lang="en-US" dirty="0" smtClean="0"/>
              <a:t> SSL </a:t>
            </a:r>
            <a:r>
              <a:rPr lang="en-US" dirty="0" err="1" smtClean="0"/>
              <a:t>karena</a:t>
            </a:r>
            <a:r>
              <a:rPr lang="en-US" dirty="0" smtClean="0"/>
              <a:t> </a:t>
            </a:r>
            <a:r>
              <a:rPr lang="en-US" dirty="0" err="1" smtClean="0"/>
              <a:t>komputasi</a:t>
            </a:r>
            <a:r>
              <a:rPr lang="en-US" dirty="0" smtClean="0"/>
              <a:t> yang </a:t>
            </a:r>
            <a:r>
              <a:rPr lang="en-US" dirty="0" err="1" smtClean="0"/>
              <a:t>tinggi</a:t>
            </a:r>
            <a:endParaRPr lang="en-US" dirty="0" smtClean="0"/>
          </a:p>
          <a:p>
            <a:pPr algn="just" eaLnBrk="1" hangingPunct="1">
              <a:defRPr/>
            </a:pPr>
            <a:r>
              <a:rPr lang="en-US" dirty="0" err="1" smtClean="0"/>
              <a:t>DoS</a:t>
            </a:r>
            <a:r>
              <a:rPr lang="en-US" dirty="0" smtClean="0"/>
              <a:t> attack</a:t>
            </a:r>
          </a:p>
          <a:p>
            <a:pPr lvl="1" algn="just" eaLnBrk="1" hangingPunct="1">
              <a:defRPr/>
            </a:pPr>
            <a:r>
              <a:rPr lang="en-US" dirty="0" smtClean="0"/>
              <a:t>Request </a:t>
            </a:r>
            <a:r>
              <a:rPr lang="en-US" dirty="0" err="1" smtClean="0"/>
              <a:t>dalam</a:t>
            </a:r>
            <a:r>
              <a:rPr lang="en-US" dirty="0" smtClean="0"/>
              <a:t> </a:t>
            </a:r>
            <a:r>
              <a:rPr lang="en-US" dirty="0" err="1" smtClean="0"/>
              <a:t>jumlah</a:t>
            </a:r>
            <a:r>
              <a:rPr lang="en-US" dirty="0" smtClean="0"/>
              <a:t> yang </a:t>
            </a:r>
            <a:r>
              <a:rPr lang="en-US" dirty="0" err="1" smtClean="0"/>
              <a:t>banyak</a:t>
            </a:r>
            <a:r>
              <a:rPr lang="en-US" dirty="0" smtClean="0"/>
              <a:t> (</a:t>
            </a:r>
            <a:r>
              <a:rPr lang="en-US" dirty="0" err="1" smtClean="0"/>
              <a:t>bertubi-tubi</a:t>
            </a:r>
            <a:r>
              <a:rPr lang="en-US" dirty="0" smtClean="0"/>
              <a:t>)</a:t>
            </a:r>
          </a:p>
          <a:p>
            <a:pPr lvl="1" algn="just" eaLnBrk="1" hangingPunct="1">
              <a:defRPr/>
            </a:pPr>
            <a:r>
              <a:rPr lang="en-US" dirty="0" smtClean="0"/>
              <a:t>Request yang </a:t>
            </a:r>
            <a:r>
              <a:rPr lang="en-US" dirty="0" err="1" smtClean="0"/>
              <a:t>memblokir</a:t>
            </a:r>
            <a:r>
              <a:rPr lang="en-US" dirty="0" smtClean="0"/>
              <a:t> (</a:t>
            </a:r>
            <a:r>
              <a:rPr lang="en-US" dirty="0" err="1" smtClean="0"/>
              <a:t>lambat</a:t>
            </a:r>
            <a:r>
              <a:rPr lang="en-US" dirty="0" smtClean="0"/>
              <a:t> </a:t>
            </a:r>
            <a:r>
              <a:rPr lang="en-US" dirty="0" err="1" smtClean="0"/>
              <a:t>mengirimkan</a:t>
            </a:r>
            <a:r>
              <a:rPr lang="en-US" dirty="0" smtClean="0"/>
              <a:t> </a:t>
            </a:r>
            <a:r>
              <a:rPr lang="en-US" dirty="0" err="1" smtClean="0"/>
              <a:t>perintah</a:t>
            </a:r>
            <a:r>
              <a:rPr lang="en-US" dirty="0" smtClean="0"/>
              <a:t> GET)</a:t>
            </a:r>
            <a:endParaRPr lang="en-US" dirty="0"/>
          </a:p>
          <a:p>
            <a:pPr marL="349250" lvl="1" indent="-342900" algn="just" eaLnBrk="1" hangingPunct="1">
              <a:buFont typeface="Arial" pitchFamily="34" charset="0"/>
              <a:buChar char="•"/>
              <a:defRPr/>
            </a:pPr>
            <a:r>
              <a:rPr lang="en-US" dirty="0" err="1" smtClean="0"/>
              <a:t>Digunakan</a:t>
            </a:r>
            <a:r>
              <a:rPr lang="en-US" dirty="0" smtClean="0"/>
              <a:t> </a:t>
            </a:r>
            <a:r>
              <a:rPr lang="en-US" dirty="0" err="1" smtClean="0"/>
              <a:t>untuk</a:t>
            </a:r>
            <a:r>
              <a:rPr lang="en-US" dirty="0" smtClean="0"/>
              <a:t> </a:t>
            </a:r>
            <a:r>
              <a:rPr lang="en-US" dirty="0" err="1" smtClean="0"/>
              <a:t>menipu</a:t>
            </a:r>
            <a:r>
              <a:rPr lang="en-US" dirty="0" smtClean="0"/>
              <a:t> firewall </a:t>
            </a:r>
            <a:r>
              <a:rPr lang="en-US" sz="2000" dirty="0" smtClean="0"/>
              <a:t>(</a:t>
            </a:r>
            <a:r>
              <a:rPr lang="en-US" sz="2000" i="1" dirty="0" err="1" smtClean="0"/>
              <a:t>tunelling</a:t>
            </a:r>
            <a:r>
              <a:rPr lang="en-US" sz="2000" dirty="0" smtClean="0"/>
              <a:t> </a:t>
            </a:r>
            <a:r>
              <a:rPr lang="en-US" sz="2000" dirty="0" err="1" smtClean="0"/>
              <a:t>ke</a:t>
            </a:r>
            <a:r>
              <a:rPr lang="en-US" sz="2000" dirty="0" smtClean="0"/>
              <a:t> </a:t>
            </a:r>
            <a:r>
              <a:rPr lang="en-US" sz="2000" dirty="0" err="1" smtClean="0"/>
              <a:t>luar</a:t>
            </a:r>
            <a:r>
              <a:rPr lang="en-US" sz="2000" dirty="0" smtClean="0"/>
              <a:t> </a:t>
            </a:r>
            <a:r>
              <a:rPr lang="en-US" sz="2000" dirty="0" err="1" smtClean="0"/>
              <a:t>jaringan</a:t>
            </a:r>
            <a:r>
              <a:rPr lang="en-US" sz="2000" dirty="0" smtClean="0"/>
              <a:t>)</a:t>
            </a:r>
          </a:p>
          <a:p>
            <a:pPr marL="6350" lvl="1" indent="0" algn="just" eaLnBrk="1" hangingPunct="1">
              <a:buFontTx/>
              <a:buNone/>
              <a:defRPr/>
            </a:pPr>
            <a:endParaRPr lang="en-US" dirty="0" smtClean="0"/>
          </a:p>
        </p:txBody>
      </p:sp>
    </p:spTree>
    <p:extLst>
      <p:ext uri="{BB962C8B-B14F-4D97-AF65-F5344CB8AC3E}">
        <p14:creationId xmlns:p14="http://schemas.microsoft.com/office/powerpoint/2010/main" val="424683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D50F84-33AF-474D-836A-63545158DFA0}" type="slidenum">
              <a:rPr lang="en-GB"/>
              <a:pPr eaLnBrk="1" hangingPunct="1"/>
              <a:t>15</a:t>
            </a:fld>
            <a:endParaRPr lang="en-GB"/>
          </a:p>
        </p:txBody>
      </p:sp>
      <p:sp>
        <p:nvSpPr>
          <p:cNvPr id="11267" name="Rectangle 2"/>
          <p:cNvSpPr>
            <a:spLocks noGrp="1" noChangeArrowheads="1"/>
          </p:cNvSpPr>
          <p:nvPr>
            <p:ph type="title"/>
          </p:nvPr>
        </p:nvSpPr>
        <p:spPr/>
        <p:txBody>
          <a:bodyPr/>
          <a:lstStyle/>
          <a:p>
            <a:pPr eaLnBrk="1" hangingPunct="1"/>
            <a:r>
              <a:rPr lang="en-US" smtClean="0"/>
              <a:t>Membatasi Akses</a:t>
            </a:r>
            <a:endParaRPr lang="en-GB" smtClean="0"/>
          </a:p>
        </p:txBody>
      </p:sp>
      <p:sp>
        <p:nvSpPr>
          <p:cNvPr id="11268" name="Rectangle 3"/>
          <p:cNvSpPr>
            <a:spLocks noGrp="1" noChangeArrowheads="1"/>
          </p:cNvSpPr>
          <p:nvPr>
            <p:ph type="body" idx="1"/>
          </p:nvPr>
        </p:nvSpPr>
        <p:spPr/>
        <p:txBody>
          <a:bodyPr>
            <a:normAutofit/>
          </a:bodyPr>
          <a:lstStyle/>
          <a:p>
            <a:pPr algn="just" eaLnBrk="1" hangingPunct="1"/>
            <a:r>
              <a:rPr lang="en-US" sz="4000" dirty="0" smtClean="0"/>
              <a:t>Access Control</a:t>
            </a:r>
          </a:p>
          <a:p>
            <a:pPr lvl="1" algn="just" eaLnBrk="1" hangingPunct="1"/>
            <a:r>
              <a:rPr lang="en-US" sz="3600" dirty="0" err="1" smtClean="0"/>
              <a:t>Hanya</a:t>
            </a:r>
            <a:r>
              <a:rPr lang="en-US" sz="3600" dirty="0" smtClean="0"/>
              <a:t> IP </a:t>
            </a:r>
            <a:r>
              <a:rPr lang="en-US" sz="3600" dirty="0" err="1" smtClean="0"/>
              <a:t>tertentu</a:t>
            </a:r>
            <a:r>
              <a:rPr lang="en-US" sz="3600" dirty="0" smtClean="0"/>
              <a:t> yang </a:t>
            </a:r>
            <a:r>
              <a:rPr lang="en-US" sz="3600" dirty="0" err="1" smtClean="0"/>
              <a:t>dapat</a:t>
            </a:r>
            <a:r>
              <a:rPr lang="en-US" sz="3600" dirty="0" smtClean="0"/>
              <a:t> </a:t>
            </a:r>
            <a:r>
              <a:rPr lang="en-US" sz="3600" dirty="0" err="1" smtClean="0"/>
              <a:t>mengakses</a:t>
            </a:r>
            <a:r>
              <a:rPr lang="en-US" sz="3600" dirty="0" smtClean="0"/>
              <a:t> server</a:t>
            </a:r>
            <a:r>
              <a:rPr lang="id-ID" sz="3600" dirty="0" smtClean="0"/>
              <a:t> </a:t>
            </a:r>
            <a:r>
              <a:rPr lang="en-US" sz="3600" dirty="0" smtClean="0"/>
              <a:t>(</a:t>
            </a:r>
            <a:r>
              <a:rPr lang="en-US" sz="3600" dirty="0" err="1" smtClean="0"/>
              <a:t>konfigurasi</a:t>
            </a:r>
            <a:r>
              <a:rPr lang="en-US" sz="3600" dirty="0" smtClean="0"/>
              <a:t> web server </a:t>
            </a:r>
            <a:r>
              <a:rPr lang="en-US" sz="3600" dirty="0" err="1" smtClean="0"/>
              <a:t>atau</a:t>
            </a:r>
            <a:r>
              <a:rPr lang="en-US" sz="3600" dirty="0" smtClean="0"/>
              <a:t> firewall)</a:t>
            </a:r>
          </a:p>
          <a:p>
            <a:pPr lvl="1" algn="just" eaLnBrk="1" hangingPunct="1"/>
            <a:r>
              <a:rPr lang="en-US" sz="3600" dirty="0" smtClean="0"/>
              <a:t>Via </a:t>
            </a:r>
            <a:r>
              <a:rPr lang="en-US" sz="3600" dirty="0" err="1" smtClean="0"/>
              <a:t>userid</a:t>
            </a:r>
            <a:r>
              <a:rPr lang="en-US" sz="3600" dirty="0" smtClean="0"/>
              <a:t> &amp; password (</a:t>
            </a:r>
            <a:r>
              <a:rPr lang="en-US" sz="3600" dirty="0" err="1" smtClean="0"/>
              <a:t>htaccess</a:t>
            </a:r>
            <a:r>
              <a:rPr lang="en-US" sz="3600" dirty="0" smtClean="0"/>
              <a:t>)</a:t>
            </a:r>
          </a:p>
          <a:p>
            <a:pPr lvl="1" algn="just" eaLnBrk="1" hangingPunct="1"/>
            <a:r>
              <a:rPr lang="en-US" sz="3600" dirty="0" err="1" smtClean="0"/>
              <a:t>Menggunakan</a:t>
            </a:r>
            <a:r>
              <a:rPr lang="en-US" sz="3600" dirty="0" smtClean="0"/>
              <a:t> </a:t>
            </a:r>
            <a:r>
              <a:rPr lang="en-US" sz="3600" dirty="0" err="1" smtClean="0"/>
              <a:t>enkripsi</a:t>
            </a:r>
            <a:r>
              <a:rPr lang="en-US" sz="3600" dirty="0" smtClean="0"/>
              <a:t> </a:t>
            </a:r>
            <a:r>
              <a:rPr lang="en-US" sz="3600" dirty="0" err="1" smtClean="0"/>
              <a:t>untuk</a:t>
            </a:r>
            <a:r>
              <a:rPr lang="id-ID" sz="3600" dirty="0" smtClean="0"/>
              <a:t> </a:t>
            </a:r>
            <a:r>
              <a:rPr lang="en-US" sz="3600" dirty="0" err="1" smtClean="0"/>
              <a:t>menyandikan</a:t>
            </a:r>
            <a:r>
              <a:rPr lang="en-US" sz="3600" dirty="0" smtClean="0"/>
              <a:t> data-data</a:t>
            </a:r>
            <a:endParaRPr lang="en-GB" sz="3600" dirty="0" smtClean="0"/>
          </a:p>
        </p:txBody>
      </p:sp>
    </p:spTree>
    <p:extLst>
      <p:ext uri="{BB962C8B-B14F-4D97-AF65-F5344CB8AC3E}">
        <p14:creationId xmlns:p14="http://schemas.microsoft.com/office/powerpoint/2010/main" val="347361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D9DB2A-9630-436E-BEC5-E31CC86550A3}" type="slidenum">
              <a:rPr lang="en-GB"/>
              <a:pPr eaLnBrk="1" hangingPunct="1"/>
              <a:t>16</a:t>
            </a:fld>
            <a:endParaRPr lang="en-GB"/>
          </a:p>
        </p:txBody>
      </p:sp>
      <p:sp>
        <p:nvSpPr>
          <p:cNvPr id="12291" name="Rectangle 2"/>
          <p:cNvSpPr>
            <a:spLocks noGrp="1" noChangeArrowheads="1"/>
          </p:cNvSpPr>
          <p:nvPr>
            <p:ph type="title"/>
          </p:nvPr>
        </p:nvSpPr>
        <p:spPr/>
        <p:txBody>
          <a:bodyPr/>
          <a:lstStyle/>
          <a:p>
            <a:pPr eaLnBrk="1" hangingPunct="1"/>
            <a:r>
              <a:rPr lang="en-US" dirty="0" err="1" smtClean="0"/>
              <a:t>htaccess</a:t>
            </a:r>
            <a:r>
              <a:rPr lang="en-US" dirty="0" smtClean="0"/>
              <a:t> di Apache</a:t>
            </a:r>
            <a:endParaRPr lang="en-GB" dirty="0" smtClean="0"/>
          </a:p>
        </p:txBody>
      </p:sp>
      <p:sp>
        <p:nvSpPr>
          <p:cNvPr id="12292" name="Rectangle 3"/>
          <p:cNvSpPr>
            <a:spLocks noGrp="1" noChangeArrowheads="1"/>
          </p:cNvSpPr>
          <p:nvPr>
            <p:ph type="body" idx="1"/>
          </p:nvPr>
        </p:nvSpPr>
        <p:spPr/>
        <p:txBody>
          <a:bodyPr>
            <a:noAutofit/>
          </a:bodyPr>
          <a:lstStyle/>
          <a:p>
            <a:pPr lvl="1" algn="just" eaLnBrk="1" hangingPunct="1">
              <a:lnSpc>
                <a:spcPct val="90000"/>
              </a:lnSpc>
            </a:pPr>
            <a:r>
              <a:rPr lang="en-US" sz="2800" dirty="0" smtClean="0"/>
              <a:t>Isi </a:t>
            </a:r>
            <a:r>
              <a:rPr lang="en-US" sz="2800" dirty="0" err="1" smtClean="0"/>
              <a:t>berkas</a:t>
            </a:r>
            <a:r>
              <a:rPr lang="en-US" sz="2800" dirty="0" smtClean="0"/>
              <a:t> </a:t>
            </a:r>
            <a:r>
              <a:rPr lang="en-US" sz="2800" dirty="0" smtClean="0">
                <a:latin typeface="Courier New" panose="02070309020205020404" pitchFamily="49" charset="0"/>
              </a:rPr>
              <a:t>“.</a:t>
            </a:r>
            <a:r>
              <a:rPr lang="en-US" sz="2800" dirty="0" err="1" smtClean="0">
                <a:latin typeface="Courier New" panose="02070309020205020404" pitchFamily="49" charset="0"/>
              </a:rPr>
              <a:t>htaccess</a:t>
            </a:r>
            <a:r>
              <a:rPr lang="en-US" sz="2800" dirty="0" smtClean="0">
                <a:latin typeface="Courier New" panose="02070309020205020404" pitchFamily="49" charset="0"/>
              </a:rPr>
              <a:t>”</a:t>
            </a:r>
          </a:p>
          <a:p>
            <a:pPr lvl="1" algn="just" eaLnBrk="1" hangingPunct="1">
              <a:lnSpc>
                <a:spcPct val="90000"/>
              </a:lnSpc>
              <a:buFontTx/>
              <a:buNone/>
            </a:pPr>
            <a:r>
              <a:rPr lang="en-GB" b="1" dirty="0" err="1" smtClean="0">
                <a:latin typeface="Courier New" panose="02070309020205020404" pitchFamily="49" charset="0"/>
              </a:rPr>
              <a:t>AuthUserFile</a:t>
            </a:r>
            <a:r>
              <a:rPr lang="en-GB" b="1" dirty="0" smtClean="0">
                <a:latin typeface="Courier New" panose="02070309020205020404" pitchFamily="49" charset="0"/>
              </a:rPr>
              <a:t> /home/</a:t>
            </a:r>
            <a:r>
              <a:rPr lang="en-GB" b="1" dirty="0" err="1" smtClean="0">
                <a:latin typeface="Courier New" panose="02070309020205020404" pitchFamily="49" charset="0"/>
              </a:rPr>
              <a:t>budi</a:t>
            </a:r>
            <a:r>
              <a:rPr lang="en-GB" b="1" dirty="0" smtClean="0">
                <a:latin typeface="Courier New" panose="02070309020205020404" pitchFamily="49" charset="0"/>
              </a:rPr>
              <a:t>/.</a:t>
            </a:r>
            <a:r>
              <a:rPr lang="en-GB" b="1" dirty="0" err="1" smtClean="0">
                <a:latin typeface="Courier New" panose="02070309020205020404" pitchFamily="49" charset="0"/>
              </a:rPr>
              <a:t>passme</a:t>
            </a:r>
            <a:endParaRPr lang="en-GB" b="1" dirty="0" smtClean="0">
              <a:latin typeface="Courier New" panose="02070309020205020404" pitchFamily="49" charset="0"/>
            </a:endParaRPr>
          </a:p>
          <a:p>
            <a:pPr lvl="1" algn="just" eaLnBrk="1" hangingPunct="1">
              <a:lnSpc>
                <a:spcPct val="90000"/>
              </a:lnSpc>
              <a:buFontTx/>
              <a:buNone/>
            </a:pPr>
            <a:r>
              <a:rPr lang="en-GB" b="1" dirty="0" err="1" smtClean="0">
                <a:latin typeface="Courier New" panose="02070309020205020404" pitchFamily="49" charset="0"/>
              </a:rPr>
              <a:t>AuthGroupFile</a:t>
            </a:r>
            <a:r>
              <a:rPr lang="en-GB" b="1" dirty="0" smtClean="0">
                <a:latin typeface="Courier New" panose="02070309020205020404" pitchFamily="49" charset="0"/>
              </a:rPr>
              <a:t> /</a:t>
            </a:r>
            <a:r>
              <a:rPr lang="en-GB" b="1" dirty="0" err="1" smtClean="0">
                <a:latin typeface="Courier New" panose="02070309020205020404" pitchFamily="49" charset="0"/>
              </a:rPr>
              <a:t>dev</a:t>
            </a:r>
            <a:r>
              <a:rPr lang="en-GB" b="1" dirty="0" smtClean="0">
                <a:latin typeface="Courier New" panose="02070309020205020404" pitchFamily="49" charset="0"/>
              </a:rPr>
              <a:t>/null</a:t>
            </a:r>
          </a:p>
          <a:p>
            <a:pPr lvl="1" algn="just" eaLnBrk="1" hangingPunct="1">
              <a:lnSpc>
                <a:spcPct val="90000"/>
              </a:lnSpc>
              <a:buFontTx/>
              <a:buNone/>
            </a:pPr>
            <a:r>
              <a:rPr lang="en-GB" b="1" dirty="0" err="1" smtClean="0">
                <a:latin typeface="Courier New" panose="02070309020205020404" pitchFamily="49" charset="0"/>
              </a:rPr>
              <a:t>AuthName</a:t>
            </a:r>
            <a:r>
              <a:rPr lang="en-GB" b="1" dirty="0" smtClean="0">
                <a:latin typeface="Courier New" panose="02070309020205020404" pitchFamily="49" charset="0"/>
              </a:rPr>
              <a:t> </a:t>
            </a:r>
            <a:r>
              <a:rPr lang="en-US" b="1" dirty="0" smtClean="0">
                <a:latin typeface="Courier New" panose="02070309020205020404" pitchFamily="49" charset="0"/>
              </a:rPr>
              <a:t>“</a:t>
            </a:r>
            <a:r>
              <a:rPr lang="en-GB" b="1" dirty="0" err="1" smtClean="0">
                <a:latin typeface="Courier New" panose="02070309020205020404" pitchFamily="49" charset="0"/>
              </a:rPr>
              <a:t>Khusus</a:t>
            </a:r>
            <a:r>
              <a:rPr lang="en-GB" b="1" dirty="0" smtClean="0">
                <a:latin typeface="Courier New" panose="02070309020205020404" pitchFamily="49" charset="0"/>
              </a:rPr>
              <a:t> </a:t>
            </a:r>
            <a:r>
              <a:rPr lang="en-GB" b="1" dirty="0" err="1" smtClean="0">
                <a:latin typeface="Courier New" panose="02070309020205020404" pitchFamily="49" charset="0"/>
              </a:rPr>
              <a:t>untuk</a:t>
            </a:r>
            <a:r>
              <a:rPr lang="en-GB" b="1" dirty="0" smtClean="0">
                <a:latin typeface="Courier New" panose="02070309020205020404" pitchFamily="49" charset="0"/>
              </a:rPr>
              <a:t> </a:t>
            </a:r>
            <a:r>
              <a:rPr lang="en-GB" b="1" dirty="0" err="1" smtClean="0">
                <a:latin typeface="Courier New" panose="02070309020205020404" pitchFamily="49" charset="0"/>
              </a:rPr>
              <a:t>Tamu</a:t>
            </a:r>
            <a:r>
              <a:rPr lang="en-GB" b="1" dirty="0" smtClean="0">
                <a:latin typeface="Courier New" panose="02070309020205020404" pitchFamily="49" charset="0"/>
              </a:rPr>
              <a:t> Budi</a:t>
            </a:r>
            <a:r>
              <a:rPr lang="en-US" b="1" dirty="0" smtClean="0">
                <a:latin typeface="Courier New" panose="02070309020205020404" pitchFamily="49" charset="0"/>
              </a:rPr>
              <a:t>”</a:t>
            </a:r>
            <a:endParaRPr lang="en-GB" b="1" dirty="0" smtClean="0">
              <a:latin typeface="Courier New" panose="02070309020205020404" pitchFamily="49" charset="0"/>
            </a:endParaRPr>
          </a:p>
          <a:p>
            <a:pPr lvl="1" algn="just" eaLnBrk="1" hangingPunct="1">
              <a:lnSpc>
                <a:spcPct val="90000"/>
              </a:lnSpc>
              <a:buFontTx/>
              <a:buNone/>
            </a:pPr>
            <a:r>
              <a:rPr lang="en-GB" b="1" dirty="0" err="1" smtClean="0">
                <a:latin typeface="Courier New" panose="02070309020205020404" pitchFamily="49" charset="0"/>
              </a:rPr>
              <a:t>AuthType</a:t>
            </a:r>
            <a:r>
              <a:rPr lang="en-GB" b="1" dirty="0" smtClean="0">
                <a:latin typeface="Courier New" panose="02070309020205020404" pitchFamily="49" charset="0"/>
              </a:rPr>
              <a:t> Basic</a:t>
            </a:r>
          </a:p>
          <a:p>
            <a:pPr lvl="1" algn="just" eaLnBrk="1" hangingPunct="1">
              <a:lnSpc>
                <a:spcPct val="90000"/>
              </a:lnSpc>
              <a:buFontTx/>
              <a:buNone/>
            </a:pPr>
            <a:r>
              <a:rPr lang="en-GB" b="1" dirty="0" smtClean="0">
                <a:latin typeface="Courier New" panose="02070309020205020404" pitchFamily="49" charset="0"/>
              </a:rPr>
              <a:t>&lt;Limit GET&gt;</a:t>
            </a:r>
          </a:p>
          <a:p>
            <a:pPr lvl="1" algn="just" eaLnBrk="1" hangingPunct="1">
              <a:lnSpc>
                <a:spcPct val="90000"/>
              </a:lnSpc>
              <a:buFontTx/>
              <a:buNone/>
            </a:pPr>
            <a:r>
              <a:rPr lang="en-GB" b="1" dirty="0" smtClean="0">
                <a:latin typeface="Courier New" panose="02070309020205020404" pitchFamily="49" charset="0"/>
              </a:rPr>
              <a:t>		require user </a:t>
            </a:r>
            <a:r>
              <a:rPr lang="en-GB" b="1" u="sng" dirty="0" err="1" smtClean="0">
                <a:latin typeface="Courier New" panose="02070309020205020404" pitchFamily="49" charset="0"/>
              </a:rPr>
              <a:t>tamu</a:t>
            </a:r>
            <a:endParaRPr lang="en-GB" b="1" u="sng" dirty="0" smtClean="0">
              <a:latin typeface="Courier New" panose="02070309020205020404" pitchFamily="49" charset="0"/>
            </a:endParaRPr>
          </a:p>
          <a:p>
            <a:pPr lvl="1" algn="just" eaLnBrk="1" hangingPunct="1">
              <a:lnSpc>
                <a:spcPct val="90000"/>
              </a:lnSpc>
              <a:buFontTx/>
              <a:buNone/>
            </a:pPr>
            <a:r>
              <a:rPr lang="en-GB" b="1" dirty="0" smtClean="0">
                <a:latin typeface="Courier New" panose="02070309020205020404" pitchFamily="49" charset="0"/>
              </a:rPr>
              <a:t>&lt;/Limit&gt;</a:t>
            </a:r>
            <a:r>
              <a:rPr lang="en-US" dirty="0" smtClean="0"/>
              <a:t> </a:t>
            </a:r>
          </a:p>
          <a:p>
            <a:pPr lvl="1" algn="just" eaLnBrk="1" hangingPunct="1">
              <a:lnSpc>
                <a:spcPct val="90000"/>
              </a:lnSpc>
            </a:pPr>
            <a:r>
              <a:rPr lang="en-US" sz="2800" dirty="0" err="1" smtClean="0"/>
              <a:t>Membatasi</a:t>
            </a:r>
            <a:r>
              <a:rPr lang="en-US" sz="2800" dirty="0" smtClean="0"/>
              <a:t> </a:t>
            </a:r>
            <a:r>
              <a:rPr lang="en-US" sz="2800" dirty="0" err="1" smtClean="0"/>
              <a:t>akses</a:t>
            </a:r>
            <a:r>
              <a:rPr lang="en-US" sz="2800" dirty="0" smtClean="0"/>
              <a:t> </a:t>
            </a:r>
            <a:r>
              <a:rPr lang="en-US" sz="2800" dirty="0" err="1" smtClean="0"/>
              <a:t>ke</a:t>
            </a:r>
            <a:r>
              <a:rPr lang="en-US" sz="2800" dirty="0" smtClean="0"/>
              <a:t> user “</a:t>
            </a:r>
            <a:r>
              <a:rPr lang="en-US" sz="2800" u="sng" dirty="0" err="1" smtClean="0"/>
              <a:t>tamu</a:t>
            </a:r>
            <a:r>
              <a:rPr lang="en-US" sz="2800" dirty="0" smtClean="0"/>
              <a:t>” </a:t>
            </a:r>
            <a:r>
              <a:rPr lang="en-US" sz="2800" dirty="0" err="1" smtClean="0"/>
              <a:t>dan</a:t>
            </a:r>
            <a:r>
              <a:rPr lang="en-US" sz="2800" dirty="0" smtClean="0"/>
              <a:t> password</a:t>
            </a:r>
          </a:p>
          <a:p>
            <a:pPr lvl="1" algn="just" eaLnBrk="1" hangingPunct="1">
              <a:lnSpc>
                <a:spcPct val="90000"/>
              </a:lnSpc>
            </a:pPr>
            <a:r>
              <a:rPr lang="en-US" sz="2800" dirty="0" err="1" smtClean="0"/>
              <a:t>Menggunakan</a:t>
            </a:r>
            <a:r>
              <a:rPr lang="en-US" sz="2800" dirty="0" smtClean="0"/>
              <a:t> </a:t>
            </a:r>
            <a:r>
              <a:rPr lang="en-US" sz="2800" dirty="0" err="1" smtClean="0"/>
              <a:t>perintah</a:t>
            </a:r>
            <a:r>
              <a:rPr lang="en-US" sz="2800" dirty="0" smtClean="0"/>
              <a:t> “</a:t>
            </a:r>
            <a:r>
              <a:rPr lang="en-US" sz="2800" dirty="0" err="1" smtClean="0">
                <a:latin typeface="Courier New" panose="02070309020205020404" pitchFamily="49" charset="0"/>
              </a:rPr>
              <a:t>htpasswd</a:t>
            </a:r>
            <a:r>
              <a:rPr lang="en-US" sz="2800" dirty="0" smtClean="0"/>
              <a:t>“ </a:t>
            </a:r>
            <a:r>
              <a:rPr lang="en-US" sz="2800" dirty="0" err="1" smtClean="0"/>
              <a:t>untuk</a:t>
            </a:r>
            <a:r>
              <a:rPr lang="en-US" sz="2800" dirty="0" smtClean="0"/>
              <a:t> </a:t>
            </a:r>
            <a:r>
              <a:rPr lang="en-US" sz="2800" dirty="0" err="1" smtClean="0"/>
              <a:t>membuat</a:t>
            </a:r>
            <a:r>
              <a:rPr lang="en-US" sz="2800" dirty="0" smtClean="0"/>
              <a:t> password yang </a:t>
            </a:r>
            <a:r>
              <a:rPr lang="en-US" sz="2800" dirty="0" err="1" smtClean="0"/>
              <a:t>disimpan</a:t>
            </a:r>
            <a:r>
              <a:rPr lang="en-US" sz="2800" dirty="0" smtClean="0"/>
              <a:t> di “.</a:t>
            </a:r>
            <a:r>
              <a:rPr lang="en-US" sz="2800" dirty="0" err="1" smtClean="0"/>
              <a:t>passme</a:t>
            </a:r>
            <a:r>
              <a:rPr lang="en-US" sz="2800" dirty="0" smtClean="0"/>
              <a:t>”</a:t>
            </a:r>
            <a:endParaRPr lang="en-GB" sz="2800" dirty="0" smtClean="0"/>
          </a:p>
        </p:txBody>
      </p:sp>
    </p:spTree>
    <p:extLst>
      <p:ext uri="{BB962C8B-B14F-4D97-AF65-F5344CB8AC3E}">
        <p14:creationId xmlns:p14="http://schemas.microsoft.com/office/powerpoint/2010/main" val="1737092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AE1C8E-B2DF-4CD3-90D8-7F63A97E9E45}" type="slidenum">
              <a:rPr lang="en-GB"/>
              <a:pPr eaLnBrk="1" hangingPunct="1"/>
              <a:t>17</a:t>
            </a:fld>
            <a:endParaRPr lang="en-GB"/>
          </a:p>
        </p:txBody>
      </p:sp>
      <p:sp>
        <p:nvSpPr>
          <p:cNvPr id="13315" name="Rectangle 2"/>
          <p:cNvSpPr>
            <a:spLocks noGrp="1" noChangeArrowheads="1"/>
          </p:cNvSpPr>
          <p:nvPr>
            <p:ph type="title"/>
          </p:nvPr>
        </p:nvSpPr>
        <p:spPr/>
        <p:txBody>
          <a:bodyPr/>
          <a:lstStyle/>
          <a:p>
            <a:pPr eaLnBrk="1" hangingPunct="1"/>
            <a:r>
              <a:rPr lang="en-US" smtClean="0"/>
              <a:t>Secure Socket Layer (SSL)</a:t>
            </a:r>
            <a:endParaRPr lang="en-GB" smtClean="0"/>
          </a:p>
        </p:txBody>
      </p:sp>
      <p:sp>
        <p:nvSpPr>
          <p:cNvPr id="13316" name="Rectangle 3"/>
          <p:cNvSpPr>
            <a:spLocks noGrp="1" noChangeArrowheads="1"/>
          </p:cNvSpPr>
          <p:nvPr>
            <p:ph type="body" idx="1"/>
          </p:nvPr>
        </p:nvSpPr>
        <p:spPr/>
        <p:txBody>
          <a:bodyPr>
            <a:normAutofit fontScale="85000" lnSpcReduction="20000"/>
          </a:bodyPr>
          <a:lstStyle/>
          <a:p>
            <a:pPr algn="just" eaLnBrk="1" hangingPunct="1"/>
            <a:r>
              <a:rPr lang="en-US" sz="4000" dirty="0" err="1" smtClean="0"/>
              <a:t>Menggunakan</a:t>
            </a:r>
            <a:r>
              <a:rPr lang="en-US" sz="4000" dirty="0" smtClean="0"/>
              <a:t> </a:t>
            </a:r>
            <a:r>
              <a:rPr lang="en-US" sz="4000" dirty="0" err="1" smtClean="0"/>
              <a:t>enkripsi</a:t>
            </a:r>
            <a:r>
              <a:rPr lang="en-US" sz="4000" dirty="0" smtClean="0"/>
              <a:t> </a:t>
            </a:r>
            <a:r>
              <a:rPr lang="en-US" sz="4000" dirty="0" err="1" smtClean="0"/>
              <a:t>untuk</a:t>
            </a:r>
            <a:r>
              <a:rPr lang="en-US" sz="4000" dirty="0" smtClean="0"/>
              <a:t> </a:t>
            </a:r>
            <a:r>
              <a:rPr lang="en-US" sz="4000" dirty="0" err="1" smtClean="0"/>
              <a:t>mengamankan</a:t>
            </a:r>
            <a:r>
              <a:rPr lang="en-US" sz="4000" dirty="0" smtClean="0"/>
              <a:t> </a:t>
            </a:r>
            <a:r>
              <a:rPr lang="en-US" sz="4000" dirty="0" err="1" smtClean="0"/>
              <a:t>transmisi</a:t>
            </a:r>
            <a:r>
              <a:rPr lang="en-US" sz="4000" dirty="0" smtClean="0"/>
              <a:t> data</a:t>
            </a:r>
          </a:p>
          <a:p>
            <a:pPr algn="just" eaLnBrk="1" hangingPunct="1"/>
            <a:r>
              <a:rPr lang="en-US" sz="4000" dirty="0" err="1" smtClean="0"/>
              <a:t>Mulanya</a:t>
            </a:r>
            <a:r>
              <a:rPr lang="en-US" sz="4000" dirty="0" smtClean="0"/>
              <a:t> </a:t>
            </a:r>
            <a:r>
              <a:rPr lang="en-US" sz="4000" dirty="0" err="1" smtClean="0"/>
              <a:t>dikembangkan</a:t>
            </a:r>
            <a:r>
              <a:rPr lang="en-US" sz="4000" dirty="0" smtClean="0"/>
              <a:t> </a:t>
            </a:r>
            <a:r>
              <a:rPr lang="en-US" sz="4000" dirty="0" err="1" smtClean="0"/>
              <a:t>oleh</a:t>
            </a:r>
            <a:r>
              <a:rPr lang="en-US" sz="4000" dirty="0" smtClean="0"/>
              <a:t> Netscape</a:t>
            </a:r>
          </a:p>
          <a:p>
            <a:pPr algn="just" eaLnBrk="1" hangingPunct="1"/>
            <a:r>
              <a:rPr lang="en-US" sz="4000" dirty="0" err="1" smtClean="0"/>
              <a:t>Implementasi</a:t>
            </a:r>
            <a:r>
              <a:rPr lang="en-US" sz="4000" dirty="0" smtClean="0"/>
              <a:t> gratis pun </a:t>
            </a:r>
            <a:r>
              <a:rPr lang="en-US" sz="4000" dirty="0" err="1" smtClean="0"/>
              <a:t>tersedia</a:t>
            </a:r>
            <a:endParaRPr lang="en-US" sz="4000" dirty="0" smtClean="0"/>
          </a:p>
          <a:p>
            <a:pPr lvl="1" algn="just" eaLnBrk="1" hangingPunct="1"/>
            <a:r>
              <a:rPr lang="en-US" sz="3600" dirty="0" err="1" smtClean="0"/>
              <a:t>openSSL</a:t>
            </a:r>
            <a:endParaRPr lang="id-ID" sz="3600" dirty="0" smtClean="0"/>
          </a:p>
          <a:p>
            <a:pPr marL="228600" lvl="1" algn="just" eaLnBrk="1" hangingPunct="1"/>
            <a:r>
              <a:rPr lang="id-ID" sz="3600" dirty="0" smtClean="0"/>
              <a:t>Diganti dengan TLS</a:t>
            </a:r>
          </a:p>
          <a:p>
            <a:pPr marL="228600" lvl="1" algn="just"/>
            <a:r>
              <a:rPr lang="id-ID" sz="3600" b="1" dirty="0"/>
              <a:t>TLS </a:t>
            </a:r>
            <a:r>
              <a:rPr lang="id-ID" sz="3600" dirty="0"/>
              <a:t>adalah </a:t>
            </a:r>
            <a:r>
              <a:rPr lang="id-ID" sz="3600" b="1" dirty="0"/>
              <a:t>Transport Layer Security</a:t>
            </a:r>
            <a:r>
              <a:rPr lang="id-ID" sz="3600" dirty="0"/>
              <a:t> yang mengamankan privasi data, sama seperti yang dilakukan SSL. Karena SSL sudah tidak </a:t>
            </a:r>
            <a:r>
              <a:rPr lang="id-ID" sz="3600" dirty="0" smtClean="0"/>
              <a:t>lagi digunakan</a:t>
            </a:r>
            <a:r>
              <a:rPr lang="id-ID" sz="3600" dirty="0"/>
              <a:t>, maka orang-orang </a:t>
            </a:r>
            <a:r>
              <a:rPr lang="id-ID" sz="3600" dirty="0" smtClean="0"/>
              <a:t>kini menyebutnya </a:t>
            </a:r>
            <a:r>
              <a:rPr lang="id-ID" sz="3600" dirty="0"/>
              <a:t>dengan TLS.</a:t>
            </a:r>
            <a:endParaRPr lang="en-GB" sz="3600" dirty="0" smtClean="0"/>
          </a:p>
        </p:txBody>
      </p:sp>
    </p:spTree>
    <p:extLst>
      <p:ext uri="{BB962C8B-B14F-4D97-AF65-F5344CB8AC3E}">
        <p14:creationId xmlns:p14="http://schemas.microsoft.com/office/powerpoint/2010/main" val="1455727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00113" y="476250"/>
            <a:ext cx="5486400" cy="566738"/>
          </a:xfrm>
        </p:spPr>
        <p:txBody>
          <a:bodyPr>
            <a:normAutofit fontScale="90000"/>
          </a:bodyPr>
          <a:lstStyle/>
          <a:p>
            <a:r>
              <a:rPr lang="en-US" sz="3600" dirty="0" err="1" smtClean="0"/>
              <a:t>Ilustrasi</a:t>
            </a:r>
            <a:r>
              <a:rPr lang="en-US" sz="3600" dirty="0" smtClean="0"/>
              <a:t> Cara </a:t>
            </a:r>
            <a:r>
              <a:rPr lang="en-US" sz="3600" dirty="0" err="1" smtClean="0"/>
              <a:t>Kerja</a:t>
            </a:r>
            <a:r>
              <a:rPr lang="en-US" sz="3600" dirty="0" smtClean="0"/>
              <a:t> SSL</a:t>
            </a:r>
          </a:p>
        </p:txBody>
      </p:sp>
      <p:pic>
        <p:nvPicPr>
          <p:cNvPr id="14341" name="Picture 2" descr="I:\kemjar\2012-01-14_1245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2237"/>
            <a:ext cx="4825588"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Apa itu SS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637" y="4319588"/>
            <a:ext cx="5186363" cy="242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66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353425" cy="626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Oval 3"/>
          <p:cNvSpPr>
            <a:spLocks noChangeArrowheads="1"/>
          </p:cNvSpPr>
          <p:nvPr/>
        </p:nvSpPr>
        <p:spPr bwMode="auto">
          <a:xfrm>
            <a:off x="971550" y="1628775"/>
            <a:ext cx="2160588" cy="50482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p>
        </p:txBody>
      </p:sp>
    </p:spTree>
    <p:extLst>
      <p:ext uri="{BB962C8B-B14F-4D97-AF65-F5344CB8AC3E}">
        <p14:creationId xmlns:p14="http://schemas.microsoft.com/office/powerpoint/2010/main" val="418003746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smtClean="0"/>
              <a:t>Pokok Bahasan</a:t>
            </a:r>
            <a:endParaRPr lang="en-US" dirty="0"/>
          </a:p>
        </p:txBody>
      </p:sp>
      <p:graphicFrame>
        <p:nvGraphicFramePr>
          <p:cNvPr id="5" name="Content Placeholder 5">
            <a:extLst>
              <a:ext uri="{FF2B5EF4-FFF2-40B4-BE49-F238E27FC236}">
                <a16:creationId xmlns:a16="http://schemas.microsoft.com/office/drawing/2014/main" xmlns="" id="{7D95672D-CEB1-4176-995E-413BA719A872}"/>
              </a:ext>
            </a:extLst>
          </p:cNvPr>
          <p:cNvGraphicFramePr>
            <a:graphicFrameLocks/>
          </p:cNvGraphicFramePr>
          <p:nvPr>
            <p:extLst>
              <p:ext uri="{D42A27DB-BD31-4B8C-83A1-F6EECF244321}">
                <p14:modId xmlns:p14="http://schemas.microsoft.com/office/powerpoint/2010/main" val="1073339541"/>
              </p:ext>
            </p:extLst>
          </p:nvPr>
        </p:nvGraphicFramePr>
        <p:xfrm>
          <a:off x="167099" y="1761892"/>
          <a:ext cx="4214401" cy="5096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xmlns="" id="{12476E74-6BD6-4D6D-981D-4EB5329F8F06}"/>
              </a:ext>
            </a:extLst>
          </p:cNvPr>
          <p:cNvGraphicFramePr>
            <a:graphicFrameLocks/>
          </p:cNvGraphicFramePr>
          <p:nvPr>
            <p:extLst>
              <p:ext uri="{D42A27DB-BD31-4B8C-83A1-F6EECF244321}">
                <p14:modId xmlns:p14="http://schemas.microsoft.com/office/powerpoint/2010/main" val="316091159"/>
              </p:ext>
            </p:extLst>
          </p:nvPr>
        </p:nvGraphicFramePr>
        <p:xfrm>
          <a:off x="4762500" y="1761892"/>
          <a:ext cx="4214401" cy="4828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213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90E8A1E5-704D-4645-B41B-F4F08566E4F8}" type="slidenum">
              <a:rPr lang="en-US" smtClean="0"/>
              <a:pPr/>
              <a:t>20</a:t>
            </a:fld>
            <a:endParaRPr lang="en-US"/>
          </a:p>
        </p:txBody>
      </p:sp>
      <p:pic>
        <p:nvPicPr>
          <p:cNvPr id="2050" name="Picture 2" descr="Cara kerja SS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0" y="645459"/>
            <a:ext cx="9169960" cy="482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059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b="1" dirty="0"/>
              <a:t>Dampak SSL/TLS Pada SEO</a:t>
            </a:r>
            <a:r>
              <a:rPr lang="id-ID" b="1" dirty="0" smtClean="0"/>
              <a:t>?</a:t>
            </a:r>
            <a:endParaRPr lang="id-ID" dirty="0"/>
          </a:p>
        </p:txBody>
      </p:sp>
      <p:sp>
        <p:nvSpPr>
          <p:cNvPr id="6" name="Content Placeholder 5"/>
          <p:cNvSpPr>
            <a:spLocks noGrp="1"/>
          </p:cNvSpPr>
          <p:nvPr>
            <p:ph idx="1"/>
          </p:nvPr>
        </p:nvSpPr>
        <p:spPr/>
        <p:txBody>
          <a:bodyPr/>
          <a:lstStyle/>
          <a:p>
            <a:pPr algn="just"/>
            <a:r>
              <a:rPr lang="id-ID" dirty="0"/>
              <a:t>S</a:t>
            </a:r>
            <a:r>
              <a:rPr lang="id-ID" dirty="0" smtClean="0"/>
              <a:t>itus </a:t>
            </a:r>
            <a:r>
              <a:rPr lang="id-ID" dirty="0"/>
              <a:t>yang aman hanya berhasil menciptakan </a:t>
            </a:r>
            <a:r>
              <a:rPr lang="id-ID" b="1" dirty="0"/>
              <a:t>1%</a:t>
            </a:r>
            <a:r>
              <a:rPr lang="id-ID" dirty="0"/>
              <a:t> dari hasil pencarian. </a:t>
            </a:r>
            <a:endParaRPr lang="id-ID" dirty="0" smtClean="0"/>
          </a:p>
          <a:p>
            <a:pPr algn="just"/>
            <a:r>
              <a:rPr lang="id-ID" b="1" dirty="0" smtClean="0"/>
              <a:t>40</a:t>
            </a:r>
            <a:r>
              <a:rPr lang="id-ID" b="1" dirty="0"/>
              <a:t>% hasil pencarian</a:t>
            </a:r>
            <a:r>
              <a:rPr lang="id-ID" dirty="0"/>
              <a:t>, setidaknya ada satu situs dengan SSL yang muncul di halaman pertama.</a:t>
            </a:r>
          </a:p>
        </p:txBody>
      </p:sp>
      <p:sp>
        <p:nvSpPr>
          <p:cNvPr id="4" name="Slide Number Placeholder 3"/>
          <p:cNvSpPr>
            <a:spLocks noGrp="1"/>
          </p:cNvSpPr>
          <p:nvPr>
            <p:ph type="sldNum" sz="quarter" idx="4294967295"/>
          </p:nvPr>
        </p:nvSpPr>
        <p:spPr>
          <a:xfrm>
            <a:off x="7086600" y="6356350"/>
            <a:ext cx="2057400" cy="365125"/>
          </a:xfrm>
        </p:spPr>
        <p:txBody>
          <a:bodyPr/>
          <a:lstStyle/>
          <a:p>
            <a:fld id="{90E8A1E5-704D-4645-B41B-F4F08566E4F8}" type="slidenum">
              <a:rPr lang="en-US" smtClean="0"/>
              <a:pPr/>
              <a:t>21</a:t>
            </a:fld>
            <a:endParaRPr lang="en-US"/>
          </a:p>
        </p:txBody>
      </p:sp>
      <p:pic>
        <p:nvPicPr>
          <p:cNvPr id="3074" name="Picture 2" descr="Ilustrasi sertifikat SS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86" y="3647120"/>
            <a:ext cx="8669536" cy="270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950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Hubungan SSL/TLS </a:t>
            </a:r>
            <a:r>
              <a:rPr lang="id-ID" b="1" dirty="0" smtClean="0"/>
              <a:t>dengan </a:t>
            </a:r>
            <a:r>
              <a:rPr lang="id-ID" b="1" dirty="0"/>
              <a:t>HTTPS</a:t>
            </a:r>
            <a:r>
              <a:rPr lang="id-ID" b="1" dirty="0" smtClean="0"/>
              <a:t>?</a:t>
            </a:r>
            <a:endParaRPr lang="id-ID" dirty="0"/>
          </a:p>
        </p:txBody>
      </p:sp>
      <p:sp>
        <p:nvSpPr>
          <p:cNvPr id="3" name="Content Placeholder 2"/>
          <p:cNvSpPr>
            <a:spLocks noGrp="1"/>
          </p:cNvSpPr>
          <p:nvPr>
            <p:ph idx="1"/>
          </p:nvPr>
        </p:nvSpPr>
        <p:spPr/>
        <p:txBody>
          <a:bodyPr/>
          <a:lstStyle/>
          <a:p>
            <a:endParaRPr lang="id-ID"/>
          </a:p>
        </p:txBody>
      </p:sp>
      <p:pic>
        <p:nvPicPr>
          <p:cNvPr id="4098" name="Picture 2" descr="HTTP vs HTT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04" y="1658982"/>
            <a:ext cx="85725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kon gembok hijau di Chrome, tanda website a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57" y="5279444"/>
            <a:ext cx="40005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eringatan not secure di Chr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157" y="5331353"/>
            <a:ext cx="4000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992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Alasan </a:t>
            </a:r>
            <a:r>
              <a:rPr lang="id-ID" dirty="0"/>
              <a:t>utama </a:t>
            </a:r>
            <a:r>
              <a:rPr lang="id-ID" dirty="0" smtClean="0"/>
              <a:t>mengaktifkan </a:t>
            </a:r>
            <a:r>
              <a:rPr lang="id-ID" dirty="0"/>
              <a:t>SSL/TLS di website:</a:t>
            </a:r>
          </a:p>
        </p:txBody>
      </p:sp>
      <p:sp>
        <p:nvSpPr>
          <p:cNvPr id="3" name="Content Placeholder 2"/>
          <p:cNvSpPr>
            <a:spLocks noGrp="1"/>
          </p:cNvSpPr>
          <p:nvPr>
            <p:ph idx="1"/>
          </p:nvPr>
        </p:nvSpPr>
        <p:spPr/>
        <p:txBody>
          <a:bodyPr>
            <a:normAutofit fontScale="77500" lnSpcReduction="20000"/>
          </a:bodyPr>
          <a:lstStyle/>
          <a:p>
            <a:pPr algn="just"/>
            <a:r>
              <a:rPr lang="id-ID" b="1" dirty="0"/>
              <a:t>Anda membutuhkan otentikasi</a:t>
            </a:r>
            <a:r>
              <a:rPr lang="id-ID" dirty="0"/>
              <a:t>. Server apa pun bisa berpura-pura menjadi server Anda, mencuri semua informasi yang dikirimkan lewat website Anda. Di sini, SSL/TLS memungkinkan Anda untuk menampilkan identitas server sehingga visitor atau klien bisa tahu siapa Anda.</a:t>
            </a:r>
          </a:p>
          <a:p>
            <a:pPr algn="just"/>
            <a:r>
              <a:rPr lang="id-ID" b="1" dirty="0"/>
              <a:t>Untuk mendapatkan kepercayaan</a:t>
            </a:r>
            <a:r>
              <a:rPr lang="id-ID" dirty="0"/>
              <a:t>. Jika Anda sedang mengelola situs e-cimmerce atau meminta data penting dari user, maka hal pertama yang harus dilakukan adalah membangun kepercayaan. Memasang SSL/TLS adalah cara yang cukup efektif untuk menunjukkan pada semua visitor dan klien bahwa website Anda benar-benar bisa dipercaya.</a:t>
            </a:r>
          </a:p>
          <a:p>
            <a:pPr algn="just"/>
            <a:r>
              <a:rPr lang="id-ID" b="1" dirty="0"/>
              <a:t>Patuh dengan aturan yang ditetapkan.</a:t>
            </a:r>
            <a:r>
              <a:rPr lang="id-ID" dirty="0"/>
              <a:t> Di beberapa industri dan bidang, seperti keuangan, Anda diwajibkan untuk mengelola dan mempertahankan kemanan dasar. Selain itu, juga ada panduan Payment Card Industry (PCI) yang harus diikuti jika Anda ingin klien memasukkan informasi kartu kredit via website. Untuk itu, salah satu syarat yang harus dipenuhi adalah penggunaan sertifikat SSL/TLS</a:t>
            </a:r>
            <a:r>
              <a:rPr lang="id-ID" dirty="0" smtClean="0"/>
              <a:t>.</a:t>
            </a:r>
            <a:endParaRPr lang="id-ID" dirty="0"/>
          </a:p>
        </p:txBody>
      </p:sp>
    </p:spTree>
    <p:extLst>
      <p:ext uri="{BB962C8B-B14F-4D97-AF65-F5344CB8AC3E}">
        <p14:creationId xmlns:p14="http://schemas.microsoft.com/office/powerpoint/2010/main" val="1714922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6 Alasan </a:t>
            </a:r>
            <a:r>
              <a:rPr lang="id-ID" b="1" dirty="0" smtClean="0"/>
              <a:t>SSL/TLS</a:t>
            </a:r>
            <a:r>
              <a:rPr lang="id-ID" b="1" dirty="0"/>
              <a:t> harus diinstall di semua website</a:t>
            </a:r>
            <a:r>
              <a:rPr lang="id-ID" b="1" dirty="0" smtClean="0"/>
              <a:t>.</a:t>
            </a:r>
            <a:endParaRPr lang="id-ID" dirty="0"/>
          </a:p>
        </p:txBody>
      </p:sp>
      <p:sp>
        <p:nvSpPr>
          <p:cNvPr id="3" name="Content Placeholder 2"/>
          <p:cNvSpPr>
            <a:spLocks noGrp="1"/>
          </p:cNvSpPr>
          <p:nvPr>
            <p:ph idx="1"/>
          </p:nvPr>
        </p:nvSpPr>
        <p:spPr/>
        <p:txBody>
          <a:bodyPr/>
          <a:lstStyle/>
          <a:p>
            <a:endParaRPr lang="id-ID"/>
          </a:p>
        </p:txBody>
      </p:sp>
      <p:pic>
        <p:nvPicPr>
          <p:cNvPr id="5" name="Picture 4"/>
          <p:cNvPicPr>
            <a:picLocks noChangeAspect="1"/>
          </p:cNvPicPr>
          <p:nvPr/>
        </p:nvPicPr>
        <p:blipFill>
          <a:blip r:embed="rId2"/>
          <a:stretch>
            <a:fillRect/>
          </a:stretch>
        </p:blipFill>
        <p:spPr>
          <a:xfrm>
            <a:off x="476251" y="1442506"/>
            <a:ext cx="7995396" cy="5369501"/>
          </a:xfrm>
          <a:prstGeom prst="rect">
            <a:avLst/>
          </a:prstGeom>
        </p:spPr>
      </p:pic>
    </p:spTree>
    <p:extLst>
      <p:ext uri="{BB962C8B-B14F-4D97-AF65-F5344CB8AC3E}">
        <p14:creationId xmlns:p14="http://schemas.microsoft.com/office/powerpoint/2010/main" val="4101214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1E4102-739A-47E3-9A89-DB611829AFBD}" type="slidenum">
              <a:rPr lang="en-GB"/>
              <a:pPr eaLnBrk="1" hangingPunct="1"/>
              <a:t>25</a:t>
            </a:fld>
            <a:endParaRPr lang="en-GB"/>
          </a:p>
        </p:txBody>
      </p:sp>
      <p:sp>
        <p:nvSpPr>
          <p:cNvPr id="16387" name="Rectangle 2"/>
          <p:cNvSpPr>
            <a:spLocks noGrp="1" noChangeArrowheads="1"/>
          </p:cNvSpPr>
          <p:nvPr>
            <p:ph type="title"/>
          </p:nvPr>
        </p:nvSpPr>
        <p:spPr/>
        <p:txBody>
          <a:bodyPr/>
          <a:lstStyle/>
          <a:p>
            <a:pPr eaLnBrk="1" hangingPunct="1"/>
            <a:r>
              <a:rPr lang="en-US" smtClean="0"/>
              <a:t>Keamanan Client WWW</a:t>
            </a:r>
            <a:endParaRPr lang="en-GB" smtClean="0"/>
          </a:p>
        </p:txBody>
      </p:sp>
      <p:sp>
        <p:nvSpPr>
          <p:cNvPr id="16388" name="Rectangle 3"/>
          <p:cNvSpPr>
            <a:spLocks noGrp="1" noChangeArrowheads="1"/>
          </p:cNvSpPr>
          <p:nvPr>
            <p:ph type="body" idx="1"/>
          </p:nvPr>
        </p:nvSpPr>
        <p:spPr/>
        <p:txBody>
          <a:bodyPr>
            <a:noAutofit/>
          </a:bodyPr>
          <a:lstStyle/>
          <a:p>
            <a:pPr algn="just" eaLnBrk="1" hangingPunct="1"/>
            <a:r>
              <a:rPr lang="en-US" sz="3600" dirty="0" err="1" smtClean="0"/>
              <a:t>Berhubungan</a:t>
            </a:r>
            <a:r>
              <a:rPr lang="en-US" sz="3600" dirty="0" smtClean="0"/>
              <a:t> </a:t>
            </a:r>
            <a:r>
              <a:rPr lang="en-US" sz="3600" dirty="0" err="1" smtClean="0"/>
              <a:t>dengan</a:t>
            </a:r>
            <a:r>
              <a:rPr lang="en-US" sz="3600" dirty="0" smtClean="0"/>
              <a:t> </a:t>
            </a:r>
            <a:r>
              <a:rPr lang="en-US" sz="3600" dirty="0" err="1" smtClean="0"/>
              <a:t>masalah</a:t>
            </a:r>
            <a:r>
              <a:rPr lang="en-US" sz="3600" dirty="0" smtClean="0"/>
              <a:t> privacy</a:t>
            </a:r>
          </a:p>
          <a:p>
            <a:pPr lvl="1" algn="just" eaLnBrk="1" hangingPunct="1"/>
            <a:r>
              <a:rPr lang="en-US" sz="3200" dirty="0" smtClean="0"/>
              <a:t>Cookies </a:t>
            </a:r>
            <a:r>
              <a:rPr lang="en-US" sz="3200" dirty="0" err="1" smtClean="0"/>
              <a:t>untuk</a:t>
            </a:r>
            <a:r>
              <a:rPr lang="en-US" sz="3200" dirty="0" smtClean="0"/>
              <a:t> tracking </a:t>
            </a:r>
            <a:r>
              <a:rPr lang="en-US" sz="3200" dirty="0" err="1" smtClean="0"/>
              <a:t>kemana</a:t>
            </a:r>
            <a:r>
              <a:rPr lang="en-US" sz="3200" dirty="0" smtClean="0"/>
              <a:t> </a:t>
            </a:r>
            <a:r>
              <a:rPr lang="en-US" sz="3200" dirty="0" err="1" smtClean="0"/>
              <a:t>saja</a:t>
            </a:r>
            <a:r>
              <a:rPr lang="en-US" sz="3200" dirty="0" smtClean="0"/>
              <a:t> browsing</a:t>
            </a:r>
          </a:p>
          <a:p>
            <a:pPr lvl="1" algn="just" eaLnBrk="1" hangingPunct="1"/>
            <a:r>
              <a:rPr lang="en-US" sz="3200" dirty="0" err="1" smtClean="0"/>
              <a:t>Pengiriman</a:t>
            </a:r>
            <a:r>
              <a:rPr lang="en-US" sz="3200" dirty="0" smtClean="0"/>
              <a:t> </a:t>
            </a:r>
            <a:r>
              <a:rPr lang="en-US" sz="3200" dirty="0" err="1" smtClean="0"/>
              <a:t>informasi</a:t>
            </a:r>
            <a:r>
              <a:rPr lang="en-US" sz="3200" dirty="0" smtClean="0"/>
              <a:t> </a:t>
            </a:r>
            <a:r>
              <a:rPr lang="en-US" sz="3200" dirty="0" err="1" smtClean="0"/>
              <a:t>pribadi</a:t>
            </a:r>
            <a:endParaRPr lang="en-US" sz="3200" dirty="0" smtClean="0"/>
          </a:p>
          <a:p>
            <a:pPr algn="just" eaLnBrk="1" hangingPunct="1"/>
            <a:r>
              <a:rPr lang="en-US" sz="3600" dirty="0" smtClean="0"/>
              <a:t>Attack (via active script, </a:t>
            </a:r>
            <a:r>
              <a:rPr lang="en-US" sz="3600" dirty="0" err="1" smtClean="0"/>
              <a:t>javascript</a:t>
            </a:r>
            <a:r>
              <a:rPr lang="en-US" sz="3600" dirty="0" smtClean="0"/>
              <a:t>, java)</a:t>
            </a:r>
          </a:p>
          <a:p>
            <a:pPr lvl="1" algn="just" eaLnBrk="1" hangingPunct="1"/>
            <a:r>
              <a:rPr lang="en-US" sz="3200" dirty="0" err="1" smtClean="0"/>
              <a:t>Pengiriman</a:t>
            </a:r>
            <a:r>
              <a:rPr lang="en-US" sz="3200" dirty="0" smtClean="0"/>
              <a:t> data-data </a:t>
            </a:r>
            <a:r>
              <a:rPr lang="en-US" sz="3200" dirty="0" err="1" smtClean="0"/>
              <a:t>komputer</a:t>
            </a:r>
            <a:r>
              <a:rPr lang="en-US" sz="3200" dirty="0" smtClean="0"/>
              <a:t> (program </a:t>
            </a:r>
            <a:r>
              <a:rPr lang="en-US" sz="3200" dirty="0" err="1" smtClean="0"/>
              <a:t>apa</a:t>
            </a:r>
            <a:r>
              <a:rPr lang="en-US" sz="3200" dirty="0" smtClean="0"/>
              <a:t> yang </a:t>
            </a:r>
            <a:r>
              <a:rPr lang="en-US" sz="3200" dirty="0" err="1" smtClean="0"/>
              <a:t>terpasang</a:t>
            </a:r>
            <a:r>
              <a:rPr lang="en-US" sz="3200" dirty="0" smtClean="0"/>
              <a:t>, </a:t>
            </a:r>
            <a:r>
              <a:rPr lang="en-US" sz="3200" dirty="0" err="1" smtClean="0"/>
              <a:t>dsb</a:t>
            </a:r>
            <a:r>
              <a:rPr lang="en-US" sz="3200" dirty="0" smtClean="0"/>
              <a:t>.)</a:t>
            </a:r>
          </a:p>
          <a:p>
            <a:pPr lvl="1" algn="just" eaLnBrk="1" hangingPunct="1"/>
            <a:r>
              <a:rPr lang="en-US" sz="3200" dirty="0" err="1" smtClean="0"/>
              <a:t>DoS</a:t>
            </a:r>
            <a:r>
              <a:rPr lang="en-US" sz="3200" dirty="0" smtClean="0"/>
              <a:t> attack (</a:t>
            </a:r>
            <a:r>
              <a:rPr lang="en-US" sz="3200" dirty="0" err="1" smtClean="0"/>
              <a:t>buka</a:t>
            </a:r>
            <a:r>
              <a:rPr lang="en-US" sz="3200" dirty="0" smtClean="0"/>
              <a:t> windows </a:t>
            </a:r>
            <a:r>
              <a:rPr lang="en-US" sz="3200" dirty="0" err="1" smtClean="0"/>
              <a:t>banyak</a:t>
            </a:r>
            <a:r>
              <a:rPr lang="en-US" sz="3200" dirty="0" smtClean="0"/>
              <a:t>)</a:t>
            </a:r>
          </a:p>
          <a:p>
            <a:pPr lvl="1" algn="just" eaLnBrk="1" hangingPunct="1"/>
            <a:r>
              <a:rPr lang="en-US" sz="3200" dirty="0" err="1" smtClean="0"/>
              <a:t>Penyusupan</a:t>
            </a:r>
            <a:r>
              <a:rPr lang="en-US" sz="3200" dirty="0" smtClean="0"/>
              <a:t> virus </a:t>
            </a:r>
            <a:r>
              <a:rPr lang="en-US" sz="3200" dirty="0" err="1" smtClean="0"/>
              <a:t>dan</a:t>
            </a:r>
            <a:r>
              <a:rPr lang="en-US" sz="3200" dirty="0" smtClean="0"/>
              <a:t> </a:t>
            </a:r>
            <a:r>
              <a:rPr lang="en-US" sz="3200" dirty="0" err="1" smtClean="0"/>
              <a:t>trojan</a:t>
            </a:r>
            <a:r>
              <a:rPr lang="en-US" sz="3200" dirty="0" smtClean="0"/>
              <a:t> horse</a:t>
            </a:r>
            <a:endParaRPr lang="en-GB" sz="3200" dirty="0" smtClean="0"/>
          </a:p>
        </p:txBody>
      </p:sp>
    </p:spTree>
    <p:extLst>
      <p:ext uri="{BB962C8B-B14F-4D97-AF65-F5344CB8AC3E}">
        <p14:creationId xmlns:p14="http://schemas.microsoft.com/office/powerpoint/2010/main" val="760473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Pengantar Security</a:t>
            </a:r>
            <a:endParaRPr lang="en-GB" smtClean="0"/>
          </a:p>
        </p:txBody>
      </p:sp>
      <p:sp>
        <p:nvSpPr>
          <p:cNvPr id="17411" name="Rectangle 3"/>
          <p:cNvSpPr>
            <a:spLocks noGrp="1" noChangeArrowheads="1"/>
          </p:cNvSpPr>
          <p:nvPr>
            <p:ph type="body" idx="1"/>
          </p:nvPr>
        </p:nvSpPr>
        <p:spPr/>
        <p:txBody>
          <a:bodyPr>
            <a:normAutofit/>
          </a:bodyPr>
          <a:lstStyle/>
          <a:p>
            <a:pPr algn="just" eaLnBrk="1" hangingPunct="1"/>
            <a:r>
              <a:rPr lang="en-US" sz="4000" dirty="0" err="1" smtClean="0"/>
              <a:t>Keamanan</a:t>
            </a:r>
            <a:r>
              <a:rPr lang="en-US" sz="4000" dirty="0" smtClean="0"/>
              <a:t> </a:t>
            </a:r>
            <a:r>
              <a:rPr lang="en-US" sz="4000" dirty="0" err="1" smtClean="0"/>
              <a:t>komputer</a:t>
            </a:r>
            <a:r>
              <a:rPr lang="en-US" sz="4000" dirty="0" smtClean="0"/>
              <a:t> -&gt; </a:t>
            </a:r>
            <a:r>
              <a:rPr lang="en-US" sz="4000" dirty="0" err="1" smtClean="0"/>
              <a:t>fisik</a:t>
            </a:r>
            <a:endParaRPr lang="en-US" sz="4000" dirty="0" smtClean="0"/>
          </a:p>
          <a:p>
            <a:pPr lvl="1" algn="just" eaLnBrk="1" hangingPunct="1"/>
            <a:r>
              <a:rPr lang="en-US" sz="3600" dirty="0" smtClean="0"/>
              <a:t>Dari </a:t>
            </a:r>
            <a:r>
              <a:rPr lang="en-US" sz="3600" dirty="0" err="1" smtClean="0"/>
              <a:t>bencana</a:t>
            </a:r>
            <a:r>
              <a:rPr lang="en-US" sz="3600" dirty="0" smtClean="0"/>
              <a:t> </a:t>
            </a:r>
            <a:r>
              <a:rPr lang="en-US" sz="3600" dirty="0" err="1" smtClean="0"/>
              <a:t>alam</a:t>
            </a:r>
            <a:endParaRPr lang="en-US" sz="3600" dirty="0" smtClean="0"/>
          </a:p>
          <a:p>
            <a:pPr lvl="1" algn="just" eaLnBrk="1" hangingPunct="1"/>
            <a:r>
              <a:rPr lang="en-US" sz="3600" dirty="0" smtClean="0"/>
              <a:t>Dari </a:t>
            </a:r>
            <a:r>
              <a:rPr lang="en-US" sz="3600" dirty="0" err="1" smtClean="0"/>
              <a:t>pencuri</a:t>
            </a:r>
            <a:endParaRPr lang="en-US" sz="3600" dirty="0" smtClean="0"/>
          </a:p>
          <a:p>
            <a:pPr lvl="1" algn="just" eaLnBrk="1" hangingPunct="1"/>
            <a:r>
              <a:rPr lang="en-US" sz="3600" dirty="0" smtClean="0"/>
              <a:t>Dari </a:t>
            </a:r>
            <a:r>
              <a:rPr lang="en-US" sz="3600" dirty="0" err="1" smtClean="0"/>
              <a:t>serangan</a:t>
            </a:r>
            <a:r>
              <a:rPr lang="en-US" sz="3600" dirty="0" smtClean="0"/>
              <a:t> / </a:t>
            </a:r>
            <a:r>
              <a:rPr lang="en-US" sz="3600" dirty="0" err="1" smtClean="0"/>
              <a:t>bom</a:t>
            </a:r>
            <a:endParaRPr lang="en-US" sz="3600" dirty="0" smtClean="0"/>
          </a:p>
          <a:p>
            <a:pPr algn="just" eaLnBrk="1" hangingPunct="1"/>
            <a:r>
              <a:rPr lang="en-US" sz="4000" dirty="0" err="1" smtClean="0"/>
              <a:t>Keamanan</a:t>
            </a:r>
            <a:r>
              <a:rPr lang="en-US" sz="4000" dirty="0" smtClean="0"/>
              <a:t> </a:t>
            </a:r>
            <a:r>
              <a:rPr lang="en-US" sz="4000" dirty="0" err="1" smtClean="0"/>
              <a:t>sistem</a:t>
            </a:r>
            <a:r>
              <a:rPr lang="en-US" sz="4000" dirty="0" smtClean="0"/>
              <a:t> </a:t>
            </a:r>
            <a:r>
              <a:rPr lang="en-US" sz="4000" dirty="0" err="1" smtClean="0"/>
              <a:t>informasi</a:t>
            </a:r>
            <a:r>
              <a:rPr lang="en-US" sz="4000" dirty="0" smtClean="0"/>
              <a:t> -&gt; non </a:t>
            </a:r>
            <a:r>
              <a:rPr lang="en-US" sz="4000" dirty="0" err="1" smtClean="0"/>
              <a:t>fisik</a:t>
            </a:r>
            <a:endParaRPr lang="en-US" sz="4000" dirty="0" smtClean="0"/>
          </a:p>
          <a:p>
            <a:pPr lvl="1" algn="just" eaLnBrk="1" hangingPunct="1"/>
            <a:r>
              <a:rPr lang="en-US" sz="3600" dirty="0" smtClean="0"/>
              <a:t>Dari </a:t>
            </a:r>
            <a:r>
              <a:rPr lang="en-US" sz="3600" dirty="0" err="1" smtClean="0"/>
              <a:t>sisi</a:t>
            </a:r>
            <a:r>
              <a:rPr lang="en-US" sz="3600" dirty="0" smtClean="0"/>
              <a:t> software </a:t>
            </a:r>
            <a:r>
              <a:rPr lang="en-US" sz="3600" dirty="0" err="1" smtClean="0"/>
              <a:t>dan</a:t>
            </a:r>
            <a:r>
              <a:rPr lang="en-US" sz="3600" dirty="0" smtClean="0"/>
              <a:t> data</a:t>
            </a:r>
            <a:endParaRPr lang="en-GB" sz="3600" dirty="0" smtClean="0"/>
          </a:p>
        </p:txBody>
      </p:sp>
    </p:spTree>
    <p:extLst>
      <p:ext uri="{BB962C8B-B14F-4D97-AF65-F5344CB8AC3E}">
        <p14:creationId xmlns:p14="http://schemas.microsoft.com/office/powerpoint/2010/main" val="4090825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Komponen Security (CIA-AN) </a:t>
            </a:r>
            <a:endParaRPr lang="en-GB" smtClean="0"/>
          </a:p>
        </p:txBody>
      </p:sp>
      <p:sp>
        <p:nvSpPr>
          <p:cNvPr id="18435" name="Rectangle 3"/>
          <p:cNvSpPr>
            <a:spLocks noGrp="1" noChangeArrowheads="1"/>
          </p:cNvSpPr>
          <p:nvPr>
            <p:ph type="body" idx="1"/>
          </p:nvPr>
        </p:nvSpPr>
        <p:spPr/>
        <p:txBody>
          <a:bodyPr>
            <a:normAutofit fontScale="92500" lnSpcReduction="10000"/>
          </a:bodyPr>
          <a:lstStyle/>
          <a:p>
            <a:pPr algn="just" eaLnBrk="1" hangingPunct="1">
              <a:lnSpc>
                <a:spcPct val="90000"/>
              </a:lnSpc>
            </a:pPr>
            <a:r>
              <a:rPr lang="en-GB" sz="2400" b="1" dirty="0" smtClean="0"/>
              <a:t>Confidentiality</a:t>
            </a:r>
            <a:r>
              <a:rPr lang="en-GB" sz="2400" dirty="0" smtClean="0"/>
              <a:t>: </a:t>
            </a:r>
            <a:r>
              <a:rPr lang="en-GB" sz="2400" dirty="0" err="1" smtClean="0"/>
              <a:t>akses</a:t>
            </a:r>
            <a:r>
              <a:rPr lang="en-GB" sz="2400" dirty="0" smtClean="0"/>
              <a:t> </a:t>
            </a:r>
            <a:r>
              <a:rPr lang="en-GB" sz="2400" dirty="0" err="1" smtClean="0"/>
              <a:t>terhadap</a:t>
            </a:r>
            <a:r>
              <a:rPr lang="en-GB" sz="2400" dirty="0" smtClean="0"/>
              <a:t> </a:t>
            </a:r>
            <a:r>
              <a:rPr lang="en-GB" sz="2400" dirty="0" err="1" smtClean="0"/>
              <a:t>sistem</a:t>
            </a:r>
            <a:r>
              <a:rPr lang="en-GB" sz="2400" dirty="0" smtClean="0"/>
              <a:t> </a:t>
            </a:r>
            <a:r>
              <a:rPr lang="en-GB" sz="2400" dirty="0" err="1" smtClean="0"/>
              <a:t>komputer</a:t>
            </a:r>
            <a:r>
              <a:rPr lang="en-GB" sz="2400" dirty="0" smtClean="0"/>
              <a:t> </a:t>
            </a:r>
            <a:r>
              <a:rPr lang="en-GB" sz="2400" dirty="0" err="1" smtClean="0"/>
              <a:t>tidak</a:t>
            </a:r>
            <a:r>
              <a:rPr lang="en-GB" sz="2400" dirty="0" smtClean="0"/>
              <a:t> </a:t>
            </a:r>
            <a:r>
              <a:rPr lang="en-GB" sz="2400" dirty="0" err="1" smtClean="0"/>
              <a:t>boleh</a:t>
            </a:r>
            <a:r>
              <a:rPr lang="en-GB" sz="2400" dirty="0" smtClean="0"/>
              <a:t> </a:t>
            </a:r>
            <a:r>
              <a:rPr lang="en-GB" sz="2400" b="1" dirty="0" err="1" smtClean="0"/>
              <a:t>dilakukan</a:t>
            </a:r>
            <a:r>
              <a:rPr lang="en-GB" sz="2400" dirty="0" smtClean="0"/>
              <a:t> </a:t>
            </a:r>
            <a:r>
              <a:rPr lang="en-GB" sz="2400" dirty="0" err="1" smtClean="0"/>
              <a:t>oleh</a:t>
            </a:r>
            <a:r>
              <a:rPr lang="en-GB" sz="2400" dirty="0" smtClean="0"/>
              <a:t> unauthorized parties</a:t>
            </a:r>
          </a:p>
          <a:p>
            <a:pPr algn="just" eaLnBrk="1" hangingPunct="1">
              <a:lnSpc>
                <a:spcPct val="90000"/>
              </a:lnSpc>
            </a:pPr>
            <a:r>
              <a:rPr lang="en-GB" sz="2400" b="1" dirty="0" smtClean="0"/>
              <a:t>Integrity</a:t>
            </a:r>
            <a:r>
              <a:rPr lang="en-GB" sz="2400" dirty="0" smtClean="0"/>
              <a:t>: </a:t>
            </a:r>
            <a:r>
              <a:rPr lang="en-GB" sz="2400" dirty="0" err="1" smtClean="0"/>
              <a:t>aset</a:t>
            </a:r>
            <a:r>
              <a:rPr lang="en-GB" sz="2400" dirty="0" smtClean="0"/>
              <a:t> </a:t>
            </a:r>
            <a:r>
              <a:rPr lang="en-GB" sz="2400" dirty="0" err="1" smtClean="0"/>
              <a:t>sistem</a:t>
            </a:r>
            <a:r>
              <a:rPr lang="en-GB" sz="2400" dirty="0" smtClean="0"/>
              <a:t> </a:t>
            </a:r>
            <a:r>
              <a:rPr lang="en-GB" sz="2400" dirty="0" err="1" smtClean="0"/>
              <a:t>komputer</a:t>
            </a:r>
            <a:r>
              <a:rPr lang="en-GB" sz="2400" dirty="0" smtClean="0"/>
              <a:t> </a:t>
            </a:r>
            <a:r>
              <a:rPr lang="en-GB" sz="2400" dirty="0" err="1" smtClean="0"/>
              <a:t>tidak</a:t>
            </a:r>
            <a:r>
              <a:rPr lang="en-GB" sz="2400" dirty="0" smtClean="0"/>
              <a:t> </a:t>
            </a:r>
            <a:r>
              <a:rPr lang="en-GB" sz="2400" dirty="0" err="1" smtClean="0"/>
              <a:t>boleh</a:t>
            </a:r>
            <a:r>
              <a:rPr lang="en-GB" sz="2400" dirty="0" smtClean="0"/>
              <a:t> </a:t>
            </a:r>
            <a:r>
              <a:rPr lang="en-GB" sz="2400" b="1" dirty="0" err="1" smtClean="0"/>
              <a:t>dimodifikasi</a:t>
            </a:r>
            <a:r>
              <a:rPr lang="en-GB" sz="2400" dirty="0" smtClean="0"/>
              <a:t> </a:t>
            </a:r>
            <a:r>
              <a:rPr lang="en-GB" sz="2400" dirty="0" err="1" smtClean="0"/>
              <a:t>oleh</a:t>
            </a:r>
            <a:r>
              <a:rPr lang="en-GB" sz="2400" dirty="0" smtClean="0"/>
              <a:t> unauthorized users</a:t>
            </a:r>
          </a:p>
          <a:p>
            <a:pPr algn="just" eaLnBrk="1" hangingPunct="1">
              <a:lnSpc>
                <a:spcPct val="90000"/>
              </a:lnSpc>
            </a:pPr>
            <a:r>
              <a:rPr lang="en-GB" sz="2400" b="1" dirty="0" smtClean="0"/>
              <a:t>Availability</a:t>
            </a:r>
            <a:r>
              <a:rPr lang="en-GB" sz="2400" dirty="0" smtClean="0"/>
              <a:t>: </a:t>
            </a:r>
            <a:r>
              <a:rPr lang="en-GB" sz="2400" dirty="0" err="1" smtClean="0"/>
              <a:t>Sistem</a:t>
            </a:r>
            <a:r>
              <a:rPr lang="en-GB" sz="2400" dirty="0" smtClean="0"/>
              <a:t> </a:t>
            </a:r>
            <a:r>
              <a:rPr lang="en-GB" sz="2400" dirty="0" err="1" smtClean="0"/>
              <a:t>harus</a:t>
            </a:r>
            <a:r>
              <a:rPr lang="en-GB" sz="2400" dirty="0" smtClean="0"/>
              <a:t> </a:t>
            </a:r>
            <a:r>
              <a:rPr lang="en-GB" sz="2400" dirty="0" err="1" smtClean="0"/>
              <a:t>dapat</a:t>
            </a:r>
            <a:r>
              <a:rPr lang="en-GB" sz="2400" dirty="0" smtClean="0"/>
              <a:t> </a:t>
            </a:r>
            <a:r>
              <a:rPr lang="en-GB" sz="2400" b="1" dirty="0" err="1" smtClean="0"/>
              <a:t>selalu</a:t>
            </a:r>
            <a:r>
              <a:rPr lang="en-GB" sz="2400" b="1" dirty="0" smtClean="0"/>
              <a:t> online/</a:t>
            </a:r>
            <a:r>
              <a:rPr lang="en-GB" sz="2400" b="1" dirty="0" err="1" smtClean="0"/>
              <a:t>ada</a:t>
            </a:r>
            <a:r>
              <a:rPr lang="en-GB" sz="2400" dirty="0" smtClean="0"/>
              <a:t> </a:t>
            </a:r>
            <a:r>
              <a:rPr lang="en-GB" sz="2400" dirty="0" err="1" smtClean="0"/>
              <a:t>sehingga</a:t>
            </a:r>
            <a:r>
              <a:rPr lang="en-GB" sz="2400" dirty="0" smtClean="0"/>
              <a:t> </a:t>
            </a:r>
            <a:r>
              <a:rPr lang="en-GB" sz="2400" dirty="0" err="1" smtClean="0"/>
              <a:t>dapat</a:t>
            </a:r>
            <a:r>
              <a:rPr lang="en-GB" sz="2400" dirty="0" smtClean="0"/>
              <a:t> </a:t>
            </a:r>
            <a:r>
              <a:rPr lang="en-GB" sz="2400" dirty="0" err="1" smtClean="0"/>
              <a:t>diakses</a:t>
            </a:r>
            <a:r>
              <a:rPr lang="en-GB" sz="2400" dirty="0" smtClean="0"/>
              <a:t> </a:t>
            </a:r>
            <a:r>
              <a:rPr lang="en-GB" sz="2400" dirty="0" err="1" smtClean="0"/>
              <a:t>oleh</a:t>
            </a:r>
            <a:r>
              <a:rPr lang="en-GB" sz="2400" dirty="0" smtClean="0"/>
              <a:t> authorized users</a:t>
            </a:r>
          </a:p>
          <a:p>
            <a:pPr algn="just" eaLnBrk="1" hangingPunct="1">
              <a:lnSpc>
                <a:spcPct val="90000"/>
              </a:lnSpc>
              <a:buFontTx/>
              <a:buNone/>
            </a:pPr>
            <a:endParaRPr lang="en-US" sz="2400" dirty="0" smtClean="0"/>
          </a:p>
          <a:p>
            <a:pPr algn="just" eaLnBrk="1" hangingPunct="1">
              <a:lnSpc>
                <a:spcPct val="90000"/>
              </a:lnSpc>
              <a:buFontTx/>
              <a:buNone/>
            </a:pPr>
            <a:r>
              <a:rPr lang="en-US" sz="2400" b="1" dirty="0" err="1" smtClean="0"/>
              <a:t>Tambahan</a:t>
            </a:r>
            <a:endParaRPr lang="en-GB" sz="2400" b="1" dirty="0" smtClean="0"/>
          </a:p>
          <a:p>
            <a:pPr algn="just" eaLnBrk="1" hangingPunct="1">
              <a:lnSpc>
                <a:spcPct val="90000"/>
              </a:lnSpc>
            </a:pPr>
            <a:r>
              <a:rPr lang="en-GB" sz="2400" b="1" dirty="0" smtClean="0"/>
              <a:t>Authenticity</a:t>
            </a:r>
            <a:r>
              <a:rPr lang="en-GB" sz="2400" dirty="0" smtClean="0"/>
              <a:t>: </a:t>
            </a:r>
            <a:r>
              <a:rPr lang="en-GB" sz="2400" dirty="0" err="1" smtClean="0"/>
              <a:t>sistem</a:t>
            </a:r>
            <a:r>
              <a:rPr lang="en-GB" sz="2400" dirty="0" smtClean="0"/>
              <a:t> </a:t>
            </a:r>
            <a:r>
              <a:rPr lang="en-GB" sz="2400" dirty="0" err="1" smtClean="0"/>
              <a:t>mengetahui</a:t>
            </a:r>
            <a:r>
              <a:rPr lang="en-GB" sz="2400" dirty="0" smtClean="0"/>
              <a:t> </a:t>
            </a:r>
            <a:r>
              <a:rPr lang="en-GB" sz="2400" dirty="0" err="1" smtClean="0"/>
              <a:t>asal</a:t>
            </a:r>
            <a:r>
              <a:rPr lang="en-GB" sz="2400" dirty="0" smtClean="0"/>
              <a:t> </a:t>
            </a:r>
            <a:r>
              <a:rPr lang="en-GB" sz="2400" dirty="0" err="1" smtClean="0"/>
              <a:t>muasal</a:t>
            </a:r>
            <a:r>
              <a:rPr lang="en-GB" sz="2400" dirty="0" smtClean="0"/>
              <a:t> </a:t>
            </a:r>
            <a:r>
              <a:rPr lang="en-GB" sz="2400" dirty="0" err="1" smtClean="0"/>
              <a:t>suatu</a:t>
            </a:r>
            <a:r>
              <a:rPr lang="en-GB" sz="2400" dirty="0" smtClean="0"/>
              <a:t> </a:t>
            </a:r>
            <a:r>
              <a:rPr lang="en-GB" sz="2400" dirty="0" err="1" smtClean="0"/>
              <a:t>objek</a:t>
            </a:r>
            <a:r>
              <a:rPr lang="en-GB" sz="2400" dirty="0" smtClean="0"/>
              <a:t> </a:t>
            </a:r>
            <a:r>
              <a:rPr lang="en-GB" sz="2400" dirty="0" err="1" smtClean="0"/>
              <a:t>atau</a:t>
            </a:r>
            <a:r>
              <a:rPr lang="en-GB" sz="2400" dirty="0" smtClean="0"/>
              <a:t> </a:t>
            </a:r>
            <a:r>
              <a:rPr lang="en-GB" sz="2400" dirty="0" err="1" smtClean="0"/>
              <a:t>asal</a:t>
            </a:r>
            <a:r>
              <a:rPr lang="en-GB" sz="2400" dirty="0" smtClean="0"/>
              <a:t> </a:t>
            </a:r>
            <a:r>
              <a:rPr lang="en-GB" sz="2400" dirty="0" err="1" smtClean="0"/>
              <a:t>muasal</a:t>
            </a:r>
            <a:r>
              <a:rPr lang="en-GB" sz="2400" dirty="0" smtClean="0"/>
              <a:t> </a:t>
            </a:r>
            <a:r>
              <a:rPr lang="en-GB" sz="2400" dirty="0" err="1" smtClean="0"/>
              <a:t>modifikasi</a:t>
            </a:r>
            <a:r>
              <a:rPr lang="en-GB" sz="2400" dirty="0" smtClean="0"/>
              <a:t> yang </a:t>
            </a:r>
            <a:r>
              <a:rPr lang="en-GB" sz="2400" dirty="0" err="1" smtClean="0"/>
              <a:t>terjadi</a:t>
            </a:r>
            <a:endParaRPr lang="en-GB" sz="2400" dirty="0" smtClean="0"/>
          </a:p>
          <a:p>
            <a:pPr algn="just" eaLnBrk="1" hangingPunct="1">
              <a:lnSpc>
                <a:spcPct val="90000"/>
              </a:lnSpc>
            </a:pPr>
            <a:r>
              <a:rPr lang="en-GB" sz="2400" b="1" dirty="0" smtClean="0"/>
              <a:t>Non-repudiation</a:t>
            </a:r>
            <a:r>
              <a:rPr lang="en-GB" sz="2400" dirty="0" smtClean="0"/>
              <a:t>: </a:t>
            </a:r>
            <a:r>
              <a:rPr lang="en-GB" sz="2400" dirty="0" err="1" smtClean="0"/>
              <a:t>seseorang</a:t>
            </a:r>
            <a:r>
              <a:rPr lang="en-GB" sz="2400" dirty="0" smtClean="0"/>
              <a:t>/</a:t>
            </a:r>
            <a:r>
              <a:rPr lang="en-GB" sz="2400" dirty="0" err="1" smtClean="0"/>
              <a:t>sesuatu</a:t>
            </a:r>
            <a:r>
              <a:rPr lang="en-GB" sz="2400" dirty="0" smtClean="0"/>
              <a:t> </a:t>
            </a:r>
            <a:r>
              <a:rPr lang="en-GB" sz="2400" dirty="0" err="1" smtClean="0"/>
              <a:t>tidak</a:t>
            </a:r>
            <a:r>
              <a:rPr lang="en-GB" sz="2400" dirty="0" smtClean="0"/>
              <a:t> </a:t>
            </a:r>
            <a:r>
              <a:rPr lang="en-GB" sz="2400" dirty="0" err="1" smtClean="0"/>
              <a:t>dapat</a:t>
            </a:r>
            <a:r>
              <a:rPr lang="en-GB" sz="2400" dirty="0" smtClean="0"/>
              <a:t> </a:t>
            </a:r>
            <a:r>
              <a:rPr lang="en-GB" sz="2400" dirty="0" err="1" smtClean="0"/>
              <a:t>menyanggah</a:t>
            </a:r>
            <a:r>
              <a:rPr lang="en-GB" sz="2400" dirty="0" smtClean="0"/>
              <a:t> </a:t>
            </a:r>
            <a:r>
              <a:rPr lang="en-GB" sz="2400" dirty="0" err="1" smtClean="0"/>
              <a:t>bahwa</a:t>
            </a:r>
            <a:r>
              <a:rPr lang="en-GB" sz="2400" dirty="0" smtClean="0"/>
              <a:t> </a:t>
            </a:r>
            <a:r>
              <a:rPr lang="en-GB" sz="2400" dirty="0" err="1" smtClean="0"/>
              <a:t>dia</a:t>
            </a:r>
            <a:r>
              <a:rPr lang="en-GB" sz="2400" dirty="0" smtClean="0"/>
              <a:t> </a:t>
            </a:r>
            <a:r>
              <a:rPr lang="en-GB" sz="2400" dirty="0" err="1" smtClean="0"/>
              <a:t>melakukan</a:t>
            </a:r>
            <a:r>
              <a:rPr lang="en-GB" sz="2400" dirty="0" smtClean="0"/>
              <a:t> </a:t>
            </a:r>
            <a:r>
              <a:rPr lang="en-GB" sz="2400" dirty="0" err="1" smtClean="0"/>
              <a:t>sesuatu</a:t>
            </a:r>
            <a:endParaRPr lang="en-GB" sz="2400" dirty="0" smtClean="0"/>
          </a:p>
        </p:txBody>
      </p:sp>
    </p:spTree>
    <p:extLst>
      <p:ext uri="{BB962C8B-B14F-4D97-AF65-F5344CB8AC3E}">
        <p14:creationId xmlns:p14="http://schemas.microsoft.com/office/powerpoint/2010/main" val="3107645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Ancaman</a:t>
            </a:r>
            <a:endParaRPr lang="en-GB" smtClean="0"/>
          </a:p>
        </p:txBody>
      </p:sp>
      <p:sp>
        <p:nvSpPr>
          <p:cNvPr id="19459" name="Rectangle 3"/>
          <p:cNvSpPr>
            <a:spLocks noGrp="1" noChangeArrowheads="1"/>
          </p:cNvSpPr>
          <p:nvPr>
            <p:ph type="body" idx="1"/>
          </p:nvPr>
        </p:nvSpPr>
        <p:spPr/>
        <p:txBody>
          <a:bodyPr>
            <a:noAutofit/>
          </a:bodyPr>
          <a:lstStyle/>
          <a:p>
            <a:pPr algn="just" eaLnBrk="1" hangingPunct="1">
              <a:lnSpc>
                <a:spcPct val="90000"/>
              </a:lnSpc>
            </a:pPr>
            <a:r>
              <a:rPr lang="en-GB" sz="2400" dirty="0" smtClean="0"/>
              <a:t> </a:t>
            </a:r>
            <a:r>
              <a:rPr lang="en-GB" sz="2400" dirty="0" err="1" smtClean="0"/>
              <a:t>Ancaman</a:t>
            </a:r>
            <a:r>
              <a:rPr lang="en-GB" sz="2400" dirty="0" smtClean="0"/>
              <a:t> (</a:t>
            </a:r>
            <a:r>
              <a:rPr lang="en-GB" sz="2400" b="1" dirty="0" smtClean="0"/>
              <a:t>threat</a:t>
            </a:r>
            <a:r>
              <a:rPr lang="en-GB" sz="2400" dirty="0" smtClean="0"/>
              <a:t>) </a:t>
            </a:r>
            <a:r>
              <a:rPr lang="en-GB" sz="2400" dirty="0" err="1" smtClean="0"/>
              <a:t>adalah</a:t>
            </a:r>
            <a:r>
              <a:rPr lang="en-GB" sz="2400" dirty="0" smtClean="0"/>
              <a:t>:</a:t>
            </a:r>
          </a:p>
          <a:p>
            <a:pPr lvl="1" algn="just" eaLnBrk="1" hangingPunct="1">
              <a:lnSpc>
                <a:spcPct val="90000"/>
              </a:lnSpc>
            </a:pPr>
            <a:r>
              <a:rPr lang="en-GB" sz="2000" dirty="0" err="1" smtClean="0"/>
              <a:t>Seseorang</a:t>
            </a:r>
            <a:r>
              <a:rPr lang="en-GB" sz="2000" dirty="0" smtClean="0"/>
              <a:t>, </a:t>
            </a:r>
            <a:r>
              <a:rPr lang="en-GB" sz="2000" dirty="0" err="1" smtClean="0"/>
              <a:t>sesuatu</a:t>
            </a:r>
            <a:r>
              <a:rPr lang="en-GB" sz="2000" dirty="0" smtClean="0"/>
              <a:t>, </a:t>
            </a:r>
            <a:r>
              <a:rPr lang="en-GB" sz="2000" dirty="0" err="1" smtClean="0"/>
              <a:t>kejadian</a:t>
            </a:r>
            <a:r>
              <a:rPr lang="en-GB" sz="2000" dirty="0" smtClean="0"/>
              <a:t> </a:t>
            </a:r>
            <a:r>
              <a:rPr lang="en-GB" sz="2000" dirty="0" err="1" smtClean="0"/>
              <a:t>atau</a:t>
            </a:r>
            <a:r>
              <a:rPr lang="en-GB" sz="2000" dirty="0" smtClean="0"/>
              <a:t> ide yang </a:t>
            </a:r>
            <a:r>
              <a:rPr lang="en-GB" sz="2000" dirty="0" err="1" smtClean="0"/>
              <a:t>menimbulkan</a:t>
            </a:r>
            <a:r>
              <a:rPr lang="en-GB" sz="2000" dirty="0" smtClean="0"/>
              <a:t> </a:t>
            </a:r>
            <a:r>
              <a:rPr lang="en-GB" sz="2000" dirty="0" err="1" smtClean="0"/>
              <a:t>bahaya</a:t>
            </a:r>
            <a:r>
              <a:rPr lang="en-GB" sz="2000" dirty="0" smtClean="0"/>
              <a:t> </a:t>
            </a:r>
            <a:r>
              <a:rPr lang="en-GB" sz="2000" dirty="0" err="1" smtClean="0"/>
              <a:t>bagi</a:t>
            </a:r>
            <a:r>
              <a:rPr lang="en-GB" sz="2000" dirty="0" smtClean="0"/>
              <a:t> </a:t>
            </a:r>
            <a:r>
              <a:rPr lang="en-GB" sz="2000" dirty="0" err="1" smtClean="0"/>
              <a:t>suatu</a:t>
            </a:r>
            <a:r>
              <a:rPr lang="en-GB" sz="2000" dirty="0" smtClean="0"/>
              <a:t> </a:t>
            </a:r>
            <a:r>
              <a:rPr lang="en-GB" sz="2000" dirty="0" err="1" smtClean="0"/>
              <a:t>aset</a:t>
            </a:r>
            <a:endParaRPr lang="en-GB" sz="2000" dirty="0" smtClean="0"/>
          </a:p>
          <a:p>
            <a:pPr lvl="1" algn="just" eaLnBrk="1" hangingPunct="1">
              <a:lnSpc>
                <a:spcPct val="90000"/>
              </a:lnSpc>
            </a:pPr>
            <a:r>
              <a:rPr lang="en-GB" sz="2000" dirty="0" smtClean="0"/>
              <a:t>Threat </a:t>
            </a:r>
            <a:r>
              <a:rPr lang="en-GB" sz="2000" dirty="0" err="1" smtClean="0"/>
              <a:t>muncul</a:t>
            </a:r>
            <a:r>
              <a:rPr lang="en-GB" sz="2000" dirty="0" smtClean="0"/>
              <a:t> </a:t>
            </a:r>
            <a:r>
              <a:rPr lang="en-GB" sz="2000" dirty="0" err="1" smtClean="0"/>
              <a:t>dari</a:t>
            </a:r>
            <a:r>
              <a:rPr lang="en-GB" sz="2000" dirty="0" smtClean="0"/>
              <a:t> vulnerability (</a:t>
            </a:r>
            <a:r>
              <a:rPr lang="en-GB" sz="2000" dirty="0" err="1" smtClean="0"/>
              <a:t>kelemahan</a:t>
            </a:r>
            <a:r>
              <a:rPr lang="en-GB" sz="2000" dirty="0" smtClean="0"/>
              <a:t> </a:t>
            </a:r>
            <a:r>
              <a:rPr lang="en-GB" sz="2000" dirty="0" err="1" smtClean="0"/>
              <a:t>sistem</a:t>
            </a:r>
            <a:r>
              <a:rPr lang="en-GB" sz="2000" dirty="0" smtClean="0"/>
              <a:t> &amp; </a:t>
            </a:r>
            <a:r>
              <a:rPr lang="en-GB" sz="2000" dirty="0" err="1" smtClean="0"/>
              <a:t>desain</a:t>
            </a:r>
            <a:r>
              <a:rPr lang="en-GB" sz="2000" dirty="0" smtClean="0"/>
              <a:t>)</a:t>
            </a:r>
          </a:p>
          <a:p>
            <a:pPr algn="just" eaLnBrk="1" hangingPunct="1">
              <a:lnSpc>
                <a:spcPct val="90000"/>
              </a:lnSpc>
            </a:pPr>
            <a:r>
              <a:rPr lang="en-GB" sz="2400" dirty="0" err="1" smtClean="0"/>
              <a:t>Serangan</a:t>
            </a:r>
            <a:r>
              <a:rPr lang="en-GB" sz="2400" dirty="0" smtClean="0"/>
              <a:t> (</a:t>
            </a:r>
            <a:r>
              <a:rPr lang="en-GB" sz="2400" b="1" dirty="0" smtClean="0"/>
              <a:t>attack</a:t>
            </a:r>
            <a:r>
              <a:rPr lang="en-GB" sz="2400" dirty="0" smtClean="0"/>
              <a:t>) </a:t>
            </a:r>
            <a:r>
              <a:rPr lang="en-GB" sz="2400" dirty="0" err="1" smtClean="0"/>
              <a:t>adalah</a:t>
            </a:r>
            <a:r>
              <a:rPr lang="en-GB" sz="2400" dirty="0" smtClean="0"/>
              <a:t> </a:t>
            </a:r>
            <a:r>
              <a:rPr lang="en-GB" sz="2400" dirty="0" err="1" smtClean="0"/>
              <a:t>realisasi</a:t>
            </a:r>
            <a:r>
              <a:rPr lang="en-GB" sz="2400" dirty="0" smtClean="0"/>
              <a:t> </a:t>
            </a:r>
            <a:r>
              <a:rPr lang="en-GB" sz="2400" dirty="0" err="1" smtClean="0"/>
              <a:t>dari</a:t>
            </a:r>
            <a:r>
              <a:rPr lang="en-GB" sz="2400" dirty="0" smtClean="0"/>
              <a:t> threat.</a:t>
            </a:r>
          </a:p>
          <a:p>
            <a:pPr algn="just" eaLnBrk="1" hangingPunct="1">
              <a:lnSpc>
                <a:spcPct val="90000"/>
              </a:lnSpc>
            </a:pPr>
            <a:r>
              <a:rPr lang="en-GB" sz="2400" dirty="0" err="1" smtClean="0"/>
              <a:t>Klasifikasi</a:t>
            </a:r>
            <a:r>
              <a:rPr lang="en-GB" sz="2400" dirty="0" smtClean="0"/>
              <a:t> threats: </a:t>
            </a:r>
          </a:p>
          <a:p>
            <a:pPr lvl="1" algn="just" eaLnBrk="1" hangingPunct="1">
              <a:lnSpc>
                <a:spcPct val="90000"/>
              </a:lnSpc>
            </a:pPr>
            <a:r>
              <a:rPr lang="en-GB" sz="2000" dirty="0" err="1" smtClean="0"/>
              <a:t>Disengaja</a:t>
            </a:r>
            <a:r>
              <a:rPr lang="en-GB" sz="2000" dirty="0" smtClean="0"/>
              <a:t> (</a:t>
            </a:r>
            <a:r>
              <a:rPr lang="en-GB" sz="2000" dirty="0" err="1" smtClean="0"/>
              <a:t>mis</a:t>
            </a:r>
            <a:r>
              <a:rPr lang="en-GB" sz="2000" dirty="0" smtClean="0"/>
              <a:t>. hacker penetration);</a:t>
            </a:r>
          </a:p>
          <a:p>
            <a:pPr lvl="1" algn="just" eaLnBrk="1" hangingPunct="1">
              <a:lnSpc>
                <a:spcPct val="90000"/>
              </a:lnSpc>
            </a:pPr>
            <a:r>
              <a:rPr lang="en-GB" sz="2000" dirty="0" err="1" smtClean="0"/>
              <a:t>Tidak</a:t>
            </a:r>
            <a:r>
              <a:rPr lang="en-GB" sz="2000" dirty="0" smtClean="0"/>
              <a:t> </a:t>
            </a:r>
            <a:r>
              <a:rPr lang="en-GB" sz="2000" dirty="0" err="1" smtClean="0"/>
              <a:t>disengaja</a:t>
            </a:r>
            <a:r>
              <a:rPr lang="en-GB" sz="2000" dirty="0" smtClean="0"/>
              <a:t> (</a:t>
            </a:r>
            <a:r>
              <a:rPr lang="en-GB" sz="2000" dirty="0" err="1" smtClean="0"/>
              <a:t>mis</a:t>
            </a:r>
            <a:r>
              <a:rPr lang="en-GB" sz="2000" dirty="0" smtClean="0"/>
              <a:t>. </a:t>
            </a:r>
            <a:r>
              <a:rPr lang="en-GB" sz="2000" dirty="0" err="1" smtClean="0"/>
              <a:t>Mengirimkan</a:t>
            </a:r>
            <a:r>
              <a:rPr lang="en-GB" sz="2000" dirty="0" smtClean="0"/>
              <a:t> file yang </a:t>
            </a:r>
            <a:r>
              <a:rPr lang="en-GB" sz="2000" dirty="0" err="1" smtClean="0"/>
              <a:t>sensitif</a:t>
            </a:r>
            <a:r>
              <a:rPr lang="en-GB" sz="2000" dirty="0" smtClean="0"/>
              <a:t> </a:t>
            </a:r>
            <a:r>
              <a:rPr lang="en-GB" sz="2000" dirty="0" err="1" smtClean="0"/>
              <a:t>ke</a:t>
            </a:r>
            <a:r>
              <a:rPr lang="en-GB" sz="2000" dirty="0" smtClean="0"/>
              <a:t> </a:t>
            </a:r>
            <a:r>
              <a:rPr lang="en-GB" sz="2000" dirty="0" err="1" smtClean="0"/>
              <a:t>alamat</a:t>
            </a:r>
            <a:r>
              <a:rPr lang="en-GB" sz="2000" dirty="0" smtClean="0"/>
              <a:t> yang </a:t>
            </a:r>
            <a:r>
              <a:rPr lang="en-GB" sz="2000" dirty="0" err="1" smtClean="0"/>
              <a:t>salah</a:t>
            </a:r>
            <a:r>
              <a:rPr lang="en-GB" sz="2000" dirty="0" smtClean="0"/>
              <a:t>)</a:t>
            </a:r>
          </a:p>
          <a:p>
            <a:pPr algn="just" eaLnBrk="1" hangingPunct="1">
              <a:lnSpc>
                <a:spcPct val="90000"/>
              </a:lnSpc>
            </a:pPr>
            <a:r>
              <a:rPr lang="en-GB" sz="2400" dirty="0" smtClean="0"/>
              <a:t>Threats yang </a:t>
            </a:r>
            <a:r>
              <a:rPr lang="en-GB" sz="2400" dirty="0" err="1" smtClean="0"/>
              <a:t>disengaja</a:t>
            </a:r>
            <a:r>
              <a:rPr lang="en-GB" sz="2400" dirty="0" smtClean="0"/>
              <a:t> </a:t>
            </a:r>
            <a:r>
              <a:rPr lang="en-GB" sz="2400" dirty="0" err="1" smtClean="0"/>
              <a:t>dapat</a:t>
            </a:r>
            <a:r>
              <a:rPr lang="en-GB" sz="2400" dirty="0" smtClean="0"/>
              <a:t> </a:t>
            </a:r>
            <a:r>
              <a:rPr lang="en-GB" sz="2400" dirty="0" err="1" smtClean="0"/>
              <a:t>dibagi</a:t>
            </a:r>
            <a:r>
              <a:rPr lang="en-GB" sz="2400" dirty="0" smtClean="0"/>
              <a:t> </a:t>
            </a:r>
            <a:r>
              <a:rPr lang="en-GB" sz="2400" dirty="0" err="1" smtClean="0"/>
              <a:t>lagi</a:t>
            </a:r>
            <a:r>
              <a:rPr lang="en-GB" sz="2400" dirty="0" smtClean="0"/>
              <a:t> :</a:t>
            </a:r>
          </a:p>
          <a:p>
            <a:pPr lvl="1" algn="just" eaLnBrk="1" hangingPunct="1">
              <a:lnSpc>
                <a:spcPct val="90000"/>
              </a:lnSpc>
            </a:pPr>
            <a:r>
              <a:rPr lang="en-GB" sz="2000" dirty="0" err="1" smtClean="0"/>
              <a:t>Pasif</a:t>
            </a:r>
            <a:r>
              <a:rPr lang="en-GB" sz="2000" dirty="0" smtClean="0"/>
              <a:t> – </a:t>
            </a:r>
            <a:r>
              <a:rPr lang="en-GB" sz="2000" dirty="0" err="1" smtClean="0"/>
              <a:t>tidak</a:t>
            </a:r>
            <a:r>
              <a:rPr lang="en-GB" sz="2000" dirty="0" smtClean="0"/>
              <a:t> </a:t>
            </a:r>
            <a:r>
              <a:rPr lang="en-GB" sz="2000" dirty="0" err="1" smtClean="0"/>
              <a:t>kontak</a:t>
            </a:r>
            <a:r>
              <a:rPr lang="en-GB" sz="2000" dirty="0" smtClean="0"/>
              <a:t> </a:t>
            </a:r>
            <a:r>
              <a:rPr lang="en-GB" sz="2000" dirty="0" err="1" smtClean="0"/>
              <a:t>langsung</a:t>
            </a:r>
            <a:r>
              <a:rPr lang="en-GB" sz="2000" dirty="0" smtClean="0"/>
              <a:t> (</a:t>
            </a:r>
            <a:r>
              <a:rPr lang="en-GB" sz="2000" dirty="0" err="1" smtClean="0"/>
              <a:t>mis</a:t>
            </a:r>
            <a:r>
              <a:rPr lang="en-GB" sz="2000" dirty="0" smtClean="0"/>
              <a:t>.  monitoring, wire-tapping,);</a:t>
            </a:r>
          </a:p>
          <a:p>
            <a:pPr lvl="1" algn="just" eaLnBrk="1" hangingPunct="1">
              <a:lnSpc>
                <a:spcPct val="90000"/>
              </a:lnSpc>
            </a:pPr>
            <a:r>
              <a:rPr lang="en-GB" sz="2000" dirty="0" err="1" smtClean="0"/>
              <a:t>Aktif</a:t>
            </a:r>
            <a:r>
              <a:rPr lang="en-GB" sz="2000" dirty="0" smtClean="0"/>
              <a:t> – </a:t>
            </a:r>
            <a:r>
              <a:rPr lang="en-GB" sz="2000" dirty="0" err="1" smtClean="0"/>
              <a:t>kontak</a:t>
            </a:r>
            <a:r>
              <a:rPr lang="en-GB" sz="2000" dirty="0" smtClean="0"/>
              <a:t> </a:t>
            </a:r>
            <a:r>
              <a:rPr lang="en-GB" sz="2000" dirty="0" err="1" smtClean="0"/>
              <a:t>langsung</a:t>
            </a:r>
            <a:r>
              <a:rPr lang="en-GB" sz="2000" dirty="0" smtClean="0"/>
              <a:t> (</a:t>
            </a:r>
            <a:r>
              <a:rPr lang="en-GB" sz="2000" dirty="0" err="1" smtClean="0"/>
              <a:t>mis</a:t>
            </a:r>
            <a:r>
              <a:rPr lang="en-GB" sz="2000" dirty="0" smtClean="0"/>
              <a:t>. </a:t>
            </a:r>
            <a:r>
              <a:rPr lang="en-GB" sz="2000" dirty="0" err="1" smtClean="0"/>
              <a:t>mengubah</a:t>
            </a:r>
            <a:r>
              <a:rPr lang="en-GB" sz="2000" dirty="0" smtClean="0"/>
              <a:t> </a:t>
            </a:r>
            <a:r>
              <a:rPr lang="en-GB" sz="2000" dirty="0" err="1" smtClean="0"/>
              <a:t>nilai</a:t>
            </a:r>
            <a:r>
              <a:rPr lang="en-GB" sz="2000" dirty="0" smtClean="0"/>
              <a:t> </a:t>
            </a:r>
            <a:r>
              <a:rPr lang="en-GB" sz="2000" dirty="0" err="1" smtClean="0"/>
              <a:t>transaksi</a:t>
            </a:r>
            <a:r>
              <a:rPr lang="en-GB" sz="2000" dirty="0" smtClean="0"/>
              <a:t> </a:t>
            </a:r>
            <a:r>
              <a:rPr lang="en-GB" sz="2000" dirty="0" err="1" smtClean="0"/>
              <a:t>finansial</a:t>
            </a:r>
            <a:r>
              <a:rPr lang="en-GB" sz="2000" dirty="0" smtClean="0"/>
              <a:t>)</a:t>
            </a:r>
          </a:p>
        </p:txBody>
      </p:sp>
    </p:spTree>
    <p:extLst>
      <p:ext uri="{BB962C8B-B14F-4D97-AF65-F5344CB8AC3E}">
        <p14:creationId xmlns:p14="http://schemas.microsoft.com/office/powerpoint/2010/main" val="2211342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Tujuan Security</a:t>
            </a:r>
            <a:endParaRPr lang="en-GB" smtClean="0"/>
          </a:p>
        </p:txBody>
      </p:sp>
      <p:sp>
        <p:nvSpPr>
          <p:cNvPr id="20483" name="Rectangle 3"/>
          <p:cNvSpPr>
            <a:spLocks noGrp="1" noChangeArrowheads="1"/>
          </p:cNvSpPr>
          <p:nvPr>
            <p:ph type="body" idx="1"/>
          </p:nvPr>
        </p:nvSpPr>
        <p:spPr/>
        <p:txBody>
          <a:bodyPr>
            <a:noAutofit/>
          </a:bodyPr>
          <a:lstStyle/>
          <a:p>
            <a:pPr algn="just" eaLnBrk="1" hangingPunct="1">
              <a:lnSpc>
                <a:spcPct val="90000"/>
              </a:lnSpc>
            </a:pPr>
            <a:r>
              <a:rPr lang="en-GB" sz="3200" b="1" dirty="0" smtClean="0"/>
              <a:t>Prevention - </a:t>
            </a:r>
            <a:r>
              <a:rPr lang="en-GB" sz="3200" b="1" dirty="0" err="1" smtClean="0"/>
              <a:t>Penjagaan</a:t>
            </a:r>
            <a:endParaRPr lang="en-GB" sz="3200" b="1" dirty="0" smtClean="0"/>
          </a:p>
          <a:p>
            <a:pPr lvl="1" algn="just" eaLnBrk="1" hangingPunct="1">
              <a:lnSpc>
                <a:spcPct val="90000"/>
              </a:lnSpc>
            </a:pPr>
            <a:r>
              <a:rPr lang="en-GB" sz="2800" dirty="0" err="1" smtClean="0"/>
              <a:t>Mencegah</a:t>
            </a:r>
            <a:r>
              <a:rPr lang="en-GB" sz="2800" dirty="0" smtClean="0"/>
              <a:t> </a:t>
            </a:r>
            <a:r>
              <a:rPr lang="en-GB" sz="2800" dirty="0" err="1" smtClean="0"/>
              <a:t>penyerangan</a:t>
            </a:r>
            <a:r>
              <a:rPr lang="en-GB" sz="2800" dirty="0" smtClean="0"/>
              <a:t>  </a:t>
            </a:r>
            <a:r>
              <a:rPr lang="en-GB" sz="2800" dirty="0" err="1" smtClean="0"/>
              <a:t>dengan</a:t>
            </a:r>
            <a:r>
              <a:rPr lang="en-GB" sz="2800" dirty="0" smtClean="0"/>
              <a:t> </a:t>
            </a:r>
            <a:r>
              <a:rPr lang="en-GB" sz="2800" dirty="0" err="1" smtClean="0"/>
              <a:t>cara</a:t>
            </a:r>
            <a:r>
              <a:rPr lang="en-GB" sz="2800" dirty="0" smtClean="0"/>
              <a:t> </a:t>
            </a:r>
            <a:r>
              <a:rPr lang="en-GB" sz="2800" dirty="0" err="1" smtClean="0"/>
              <a:t>melanggar</a:t>
            </a:r>
            <a:r>
              <a:rPr lang="en-GB" sz="2800" dirty="0" smtClean="0"/>
              <a:t> </a:t>
            </a:r>
            <a:r>
              <a:rPr lang="en-GB" sz="2800" dirty="0" err="1" smtClean="0"/>
              <a:t>kebijakan</a:t>
            </a:r>
            <a:r>
              <a:rPr lang="en-GB" sz="2800" dirty="0" smtClean="0"/>
              <a:t> </a:t>
            </a:r>
            <a:r>
              <a:rPr lang="en-GB" sz="2800" dirty="0" err="1" smtClean="0"/>
              <a:t>keamanan</a:t>
            </a:r>
            <a:endParaRPr lang="en-GB" sz="2800" dirty="0" smtClean="0"/>
          </a:p>
          <a:p>
            <a:pPr algn="just" eaLnBrk="1" hangingPunct="1">
              <a:lnSpc>
                <a:spcPct val="90000"/>
              </a:lnSpc>
            </a:pPr>
            <a:r>
              <a:rPr lang="en-GB" sz="3200" b="1" dirty="0" smtClean="0"/>
              <a:t>Detection - </a:t>
            </a:r>
            <a:r>
              <a:rPr lang="en-GB" sz="3200" b="1" dirty="0" err="1" smtClean="0"/>
              <a:t>Deteksi</a:t>
            </a:r>
            <a:endParaRPr lang="en-GB" sz="3200" b="1" dirty="0" smtClean="0"/>
          </a:p>
          <a:p>
            <a:pPr lvl="1" algn="just" eaLnBrk="1" hangingPunct="1">
              <a:lnSpc>
                <a:spcPct val="90000"/>
              </a:lnSpc>
            </a:pPr>
            <a:r>
              <a:rPr lang="en-GB" sz="2800" dirty="0" err="1" smtClean="0"/>
              <a:t>Deteksi</a:t>
            </a:r>
            <a:r>
              <a:rPr lang="en-GB" sz="2800" dirty="0" smtClean="0"/>
              <a:t> </a:t>
            </a:r>
            <a:r>
              <a:rPr lang="en-GB" sz="2800" dirty="0" err="1" smtClean="0"/>
              <a:t>penyerang</a:t>
            </a:r>
            <a:r>
              <a:rPr lang="en-GB" sz="2800" dirty="0" smtClean="0"/>
              <a:t> </a:t>
            </a:r>
            <a:r>
              <a:rPr lang="en-GB" sz="2800" dirty="0" err="1" smtClean="0"/>
              <a:t>dari</a:t>
            </a:r>
            <a:r>
              <a:rPr lang="en-GB" sz="2800" dirty="0" smtClean="0"/>
              <a:t> </a:t>
            </a:r>
            <a:r>
              <a:rPr lang="en-GB" sz="2800" dirty="0" err="1" smtClean="0"/>
              <a:t>pelanggaran</a:t>
            </a:r>
            <a:r>
              <a:rPr lang="en-GB" sz="2800" dirty="0" smtClean="0"/>
              <a:t> </a:t>
            </a:r>
            <a:r>
              <a:rPr lang="en-GB" sz="2800" dirty="0" err="1" smtClean="0"/>
              <a:t>kebijakan</a:t>
            </a:r>
            <a:r>
              <a:rPr lang="en-GB" sz="2800" dirty="0" smtClean="0"/>
              <a:t> </a:t>
            </a:r>
            <a:r>
              <a:rPr lang="en-GB" sz="2800" dirty="0" err="1" smtClean="0"/>
              <a:t>keamanan</a:t>
            </a:r>
            <a:endParaRPr lang="en-GB" sz="2800" dirty="0" smtClean="0"/>
          </a:p>
          <a:p>
            <a:pPr algn="just" eaLnBrk="1" hangingPunct="1">
              <a:lnSpc>
                <a:spcPct val="90000"/>
              </a:lnSpc>
            </a:pPr>
            <a:r>
              <a:rPr lang="en-GB" sz="3200" b="1" dirty="0" smtClean="0"/>
              <a:t>Recovery - </a:t>
            </a:r>
            <a:r>
              <a:rPr lang="en-GB" sz="3200" b="1" dirty="0" err="1" smtClean="0"/>
              <a:t>Mereparasi</a:t>
            </a:r>
            <a:endParaRPr lang="en-GB" sz="3200" b="1" dirty="0" smtClean="0"/>
          </a:p>
          <a:p>
            <a:pPr lvl="1" algn="just" eaLnBrk="1" hangingPunct="1">
              <a:lnSpc>
                <a:spcPct val="90000"/>
              </a:lnSpc>
            </a:pPr>
            <a:r>
              <a:rPr lang="fi-FI" sz="2800" dirty="0" smtClean="0"/>
              <a:t>Hentikan serangandan perbaiki kerusakan</a:t>
            </a:r>
            <a:endParaRPr lang="en-GB" sz="2800" dirty="0" smtClean="0"/>
          </a:p>
          <a:p>
            <a:pPr lvl="1" algn="just" eaLnBrk="1" hangingPunct="1">
              <a:lnSpc>
                <a:spcPct val="90000"/>
              </a:lnSpc>
            </a:pPr>
            <a:r>
              <a:rPr lang="sv-SE" sz="2800" dirty="0" smtClean="0"/>
              <a:t>Tetap berfungsi dengan benar bahkan jika terjadi serangan </a:t>
            </a:r>
            <a:endParaRPr lang="en-GB" sz="2800" dirty="0" smtClean="0"/>
          </a:p>
        </p:txBody>
      </p:sp>
    </p:spTree>
    <p:extLst>
      <p:ext uri="{BB962C8B-B14F-4D97-AF65-F5344CB8AC3E}">
        <p14:creationId xmlns:p14="http://schemas.microsoft.com/office/powerpoint/2010/main" val="3820377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0</a:t>
            </a:r>
            <a:r>
              <a:rPr lang="id-ID" b="1" dirty="0" smtClean="0"/>
              <a:t>1</a:t>
            </a:r>
            <a:r>
              <a:rPr lang="en-US" b="1" dirty="0" smtClean="0"/>
              <a:t>. </a:t>
            </a:r>
            <a:r>
              <a:rPr lang="id-ID" b="1" dirty="0" smtClean="0"/>
              <a:t>Keamanan Informasi</a:t>
            </a:r>
            <a:endParaRPr lang="en-US" dirty="0"/>
          </a:p>
        </p:txBody>
      </p:sp>
      <p:sp>
        <p:nvSpPr>
          <p:cNvPr id="3" name="Content Placeholder 2"/>
          <p:cNvSpPr>
            <a:spLocks noGrp="1"/>
          </p:cNvSpPr>
          <p:nvPr>
            <p:ph idx="1"/>
          </p:nvPr>
        </p:nvSpPr>
        <p:spPr>
          <a:xfrm>
            <a:off x="363071" y="1883435"/>
            <a:ext cx="8590423" cy="3535730"/>
          </a:xfrm>
        </p:spPr>
        <p:txBody>
          <a:bodyPr>
            <a:normAutofit/>
          </a:bodyPr>
          <a:lstStyle/>
          <a:p>
            <a:pPr marL="463550" lvl="0" indent="-463550">
              <a:buFont typeface="+mj-lt"/>
              <a:buAutoNum type="arabicParenR"/>
            </a:pPr>
            <a:r>
              <a:rPr lang="en-US" dirty="0" err="1" smtClean="0">
                <a:latin typeface="Agency FB" panose="020B0503020202020204" pitchFamily="34" charset="0"/>
              </a:rPr>
              <a:t>Autentikasi</a:t>
            </a:r>
            <a:endParaRPr lang="id-ID" dirty="0" smtClean="0">
              <a:latin typeface="Agency FB" panose="020B0503020202020204" pitchFamily="34" charset="0"/>
            </a:endParaRPr>
          </a:p>
          <a:p>
            <a:pPr marL="463550" indent="-463550">
              <a:buFont typeface="+mj-lt"/>
              <a:buAutoNum type="arabicParenR"/>
            </a:pPr>
            <a:r>
              <a:rPr lang="en-US" dirty="0" err="1">
                <a:latin typeface="Agency FB" panose="020B0503020202020204" pitchFamily="34" charset="0"/>
              </a:rPr>
              <a:t>Kontrol</a:t>
            </a:r>
            <a:r>
              <a:rPr lang="en-US" dirty="0">
                <a:latin typeface="Agency FB" panose="020B0503020202020204" pitchFamily="34" charset="0"/>
              </a:rPr>
              <a:t> </a:t>
            </a:r>
            <a:r>
              <a:rPr lang="en-US" dirty="0" err="1">
                <a:latin typeface="Agency FB" panose="020B0503020202020204" pitchFamily="34" charset="0"/>
              </a:rPr>
              <a:t>Akses</a:t>
            </a:r>
            <a:endParaRPr lang="id-ID" dirty="0"/>
          </a:p>
          <a:p>
            <a:pPr marL="463550" indent="-463550">
              <a:buFont typeface="+mj-lt"/>
              <a:buAutoNum type="arabicParenR"/>
            </a:pPr>
            <a:r>
              <a:rPr lang="id-ID" dirty="0" smtClean="0">
                <a:latin typeface="Agency FB" panose="020B0503020202020204" pitchFamily="34" charset="0"/>
              </a:rPr>
              <a:t>Contact</a:t>
            </a:r>
            <a:endParaRPr lang="id-ID" dirty="0" smtClean="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rPr>
              <a:t>Referensi</a:t>
            </a:r>
          </a:p>
        </p:txBody>
      </p:sp>
    </p:spTree>
    <p:extLst>
      <p:ext uri="{BB962C8B-B14F-4D97-AF65-F5344CB8AC3E}">
        <p14:creationId xmlns:p14="http://schemas.microsoft.com/office/powerpoint/2010/main" val="377334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ea typeface="MS Gothic" charset="-128"/>
                <a:cs typeface="Arial" charset="0"/>
              </a:rPr>
              <a:t>Kelemahan</a:t>
            </a:r>
            <a:r>
              <a:rPr lang="en-GB" b="1" dirty="0">
                <a:ea typeface="MS Gothic" charset="-128"/>
                <a:cs typeface="Arial" charset="0"/>
              </a:rPr>
              <a:t> security </a:t>
            </a:r>
            <a:r>
              <a:rPr lang="en-GB" b="1" dirty="0" err="1">
                <a:ea typeface="MS Gothic" charset="-128"/>
                <a:cs typeface="Arial" charset="0"/>
              </a:rPr>
              <a:t>pada</a:t>
            </a:r>
            <a:r>
              <a:rPr lang="en-GB" b="1" dirty="0">
                <a:ea typeface="MS Gothic" charset="-128"/>
                <a:cs typeface="Arial" charset="0"/>
              </a:rPr>
              <a:t> </a:t>
            </a:r>
            <a:r>
              <a:rPr lang="en-GB" b="1" dirty="0" err="1">
                <a:ea typeface="MS Gothic" charset="-128"/>
                <a:cs typeface="Arial" charset="0"/>
              </a:rPr>
              <a:t>aplikasi</a:t>
            </a:r>
            <a:r>
              <a:rPr lang="en-GB" b="1" dirty="0">
                <a:ea typeface="MS Gothic" charset="-128"/>
                <a:cs typeface="Arial" charset="0"/>
              </a:rPr>
              <a:t> </a:t>
            </a:r>
            <a:r>
              <a:rPr lang="en-GB" b="1" dirty="0" smtClean="0">
                <a:ea typeface="MS Gothic" charset="-128"/>
                <a:cs typeface="Arial" charset="0"/>
              </a:rPr>
              <a:t>web</a:t>
            </a:r>
            <a:endParaRPr lang="id-ID" b="1" dirty="0"/>
          </a:p>
        </p:txBody>
      </p:sp>
      <p:sp>
        <p:nvSpPr>
          <p:cNvPr id="3" name="Content Placeholder 2"/>
          <p:cNvSpPr>
            <a:spLocks noGrp="1"/>
          </p:cNvSpPr>
          <p:nvPr>
            <p:ph idx="1"/>
          </p:nvPr>
        </p:nvSpPr>
        <p:spPr/>
        <p:txBody>
          <a:bodyPr>
            <a:normAutofit fontScale="92500" lnSpcReduction="10000"/>
          </a:bodyPr>
          <a:lstStyle/>
          <a:p>
            <a:pPr>
              <a:lnSpc>
                <a:spcPct val="80000"/>
              </a:lnSpc>
              <a:spcBef>
                <a:spcPts val="250"/>
              </a:spcBef>
              <a:buClr>
                <a:srgbClr val="F07F09"/>
              </a:buClr>
              <a:buSzPct val="80000"/>
              <a:buNone/>
              <a:defRPr/>
            </a:pPr>
            <a:r>
              <a:rPr lang="en-GB" dirty="0" err="1">
                <a:solidFill>
                  <a:srgbClr val="000000"/>
                </a:solidFill>
                <a:latin typeface="Tahoma" pitchFamily="34" charset="0"/>
                <a:ea typeface="MS Gothic" pitchFamily="49" charset="-128"/>
                <a:cs typeface="Arial" charset="0"/>
              </a:rPr>
              <a:t>Berikut</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adalah</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kelemahan</a:t>
            </a:r>
            <a:r>
              <a:rPr lang="en-GB" dirty="0">
                <a:solidFill>
                  <a:srgbClr val="000000"/>
                </a:solidFill>
                <a:latin typeface="Tahoma" pitchFamily="34" charset="0"/>
                <a:ea typeface="MS Gothic" pitchFamily="49" charset="-128"/>
                <a:cs typeface="Arial" charset="0"/>
              </a:rPr>
              <a:t> security </a:t>
            </a:r>
            <a:r>
              <a:rPr lang="en-GB" dirty="0" err="1">
                <a:solidFill>
                  <a:srgbClr val="000000"/>
                </a:solidFill>
                <a:latin typeface="Tahoma" pitchFamily="34" charset="0"/>
                <a:ea typeface="MS Gothic" pitchFamily="49" charset="-128"/>
                <a:cs typeface="Arial" charset="0"/>
              </a:rPr>
              <a:t>teratas</a:t>
            </a:r>
            <a:r>
              <a:rPr lang="en-GB" dirty="0">
                <a:solidFill>
                  <a:srgbClr val="000000"/>
                </a:solidFill>
                <a:latin typeface="Tahoma" pitchFamily="34" charset="0"/>
                <a:ea typeface="MS Gothic" pitchFamily="49" charset="-128"/>
                <a:cs typeface="Arial" charset="0"/>
              </a:rPr>
              <a:t> </a:t>
            </a:r>
          </a:p>
          <a:p>
            <a:pPr>
              <a:lnSpc>
                <a:spcPct val="80000"/>
              </a:lnSpc>
              <a:spcBef>
                <a:spcPts val="250"/>
              </a:spcBef>
              <a:buClr>
                <a:srgbClr val="F07F09"/>
              </a:buClr>
              <a:buSzPct val="80000"/>
              <a:buNone/>
              <a:defRPr/>
            </a:pPr>
            <a:r>
              <a:rPr lang="en-GB" dirty="0" err="1">
                <a:solidFill>
                  <a:srgbClr val="000000"/>
                </a:solidFill>
                <a:latin typeface="Tahoma" pitchFamily="34" charset="0"/>
                <a:ea typeface="MS Gothic" pitchFamily="49" charset="-128"/>
                <a:cs typeface="Arial" charset="0"/>
              </a:rPr>
              <a:t>pada</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aplikasi</a:t>
            </a:r>
            <a:r>
              <a:rPr lang="en-GB" dirty="0">
                <a:solidFill>
                  <a:srgbClr val="000000"/>
                </a:solidFill>
                <a:latin typeface="Tahoma" pitchFamily="34" charset="0"/>
                <a:ea typeface="MS Gothic" pitchFamily="49" charset="-128"/>
                <a:cs typeface="Arial" charset="0"/>
              </a:rPr>
              <a:t> web</a:t>
            </a:r>
          </a:p>
          <a:p>
            <a:pPr marL="58737" indent="0">
              <a:lnSpc>
                <a:spcPct val="80000"/>
              </a:lnSpc>
              <a:spcBef>
                <a:spcPts val="250"/>
              </a:spcBef>
              <a:buClr>
                <a:srgbClr val="F07F09"/>
              </a:buClr>
              <a:buSzPct val="80000"/>
              <a:defRPr/>
            </a:pPr>
            <a:r>
              <a:rPr lang="en-GB" sz="2400" b="1" dirty="0" err="1">
                <a:solidFill>
                  <a:srgbClr val="000000"/>
                </a:solidFill>
                <a:latin typeface="Tahoma" pitchFamily="34" charset="0"/>
                <a:ea typeface="MS Gothic" pitchFamily="49" charset="-128"/>
                <a:cs typeface="Arial" charset="0"/>
              </a:rPr>
              <a:t>Masukan</a:t>
            </a:r>
            <a:r>
              <a:rPr lang="en-GB" sz="2400" b="1" dirty="0">
                <a:solidFill>
                  <a:srgbClr val="000000"/>
                </a:solidFill>
                <a:latin typeface="Tahoma" pitchFamily="34" charset="0"/>
                <a:ea typeface="MS Gothic" pitchFamily="49" charset="-128"/>
                <a:cs typeface="Arial" charset="0"/>
              </a:rPr>
              <a:t> (input) yang </a:t>
            </a:r>
            <a:r>
              <a:rPr lang="en-GB" sz="2400" b="1" dirty="0" err="1">
                <a:solidFill>
                  <a:srgbClr val="000000"/>
                </a:solidFill>
                <a:latin typeface="Tahoma" pitchFamily="34" charset="0"/>
                <a:ea typeface="MS Gothic" pitchFamily="49" charset="-128"/>
                <a:cs typeface="Arial" charset="0"/>
              </a:rPr>
              <a:t>tidak</a:t>
            </a:r>
            <a:r>
              <a:rPr lang="en-GB" sz="2400" b="1" dirty="0">
                <a:solidFill>
                  <a:srgbClr val="000000"/>
                </a:solidFill>
                <a:latin typeface="Tahoma" pitchFamily="34" charset="0"/>
                <a:ea typeface="MS Gothic" pitchFamily="49" charset="-128"/>
                <a:cs typeface="Arial" charset="0"/>
              </a:rPr>
              <a:t> </a:t>
            </a:r>
            <a:r>
              <a:rPr lang="en-GB" sz="2400" b="1" dirty="0" err="1">
                <a:solidFill>
                  <a:srgbClr val="000000"/>
                </a:solidFill>
                <a:latin typeface="Tahoma" pitchFamily="34" charset="0"/>
                <a:ea typeface="MS Gothic" pitchFamily="49" charset="-128"/>
                <a:cs typeface="Arial" charset="0"/>
              </a:rPr>
              <a:t>tervalidasi</a:t>
            </a:r>
            <a:endParaRPr lang="en-GB" sz="2400" b="1" dirty="0">
              <a:solidFill>
                <a:srgbClr val="000000"/>
              </a:solidFill>
              <a:latin typeface="Tahoma" pitchFamily="34" charset="0"/>
              <a:ea typeface="MS Gothic" pitchFamily="49" charset="-128"/>
              <a:cs typeface="Arial" charset="0"/>
            </a:endParaRPr>
          </a:p>
          <a:p>
            <a:pPr marL="901700" indent="-342900">
              <a:lnSpc>
                <a:spcPct val="80000"/>
              </a:lnSpc>
              <a:spcBef>
                <a:spcPts val="250"/>
              </a:spcBef>
              <a:buClr>
                <a:srgbClr val="F07F09"/>
              </a:buClr>
              <a:buSzPct val="80000"/>
              <a:buFont typeface="Wingdings" pitchFamily="2" charset="2"/>
              <a:buChar char="ü"/>
              <a:defRPr/>
            </a:pPr>
            <a:r>
              <a:rPr lang="en-GB" sz="2400" dirty="0" err="1">
                <a:solidFill>
                  <a:srgbClr val="000000"/>
                </a:solidFill>
                <a:latin typeface="Tahoma" pitchFamily="34" charset="0"/>
                <a:ea typeface="MS Gothic" pitchFamily="49" charset="-128"/>
                <a:cs typeface="Arial" charset="0"/>
              </a:rPr>
              <a:t>Aplikasi</a:t>
            </a:r>
            <a:r>
              <a:rPr lang="en-GB" sz="2400" dirty="0">
                <a:solidFill>
                  <a:srgbClr val="000000"/>
                </a:solidFill>
                <a:latin typeface="Tahoma" pitchFamily="34" charset="0"/>
                <a:ea typeface="MS Gothic" pitchFamily="49" charset="-128"/>
                <a:cs typeface="Arial" charset="0"/>
              </a:rPr>
              <a:t> web </a:t>
            </a:r>
            <a:r>
              <a:rPr lang="en-GB" sz="2400" dirty="0" err="1">
                <a:solidFill>
                  <a:srgbClr val="000000"/>
                </a:solidFill>
                <a:latin typeface="Tahoma" pitchFamily="34" charset="0"/>
                <a:ea typeface="MS Gothic" pitchFamily="49" charset="-128"/>
                <a:cs typeface="Arial" charset="0"/>
              </a:rPr>
              <a:t>menerima</a:t>
            </a:r>
            <a:r>
              <a:rPr lang="en-GB" sz="2400" dirty="0">
                <a:solidFill>
                  <a:srgbClr val="000000"/>
                </a:solidFill>
                <a:latin typeface="Tahoma" pitchFamily="34" charset="0"/>
                <a:ea typeface="MS Gothic" pitchFamily="49" charset="-128"/>
                <a:cs typeface="Arial" charset="0"/>
              </a:rPr>
              <a:t> data </a:t>
            </a:r>
            <a:r>
              <a:rPr lang="en-GB" sz="2400" dirty="0" err="1">
                <a:solidFill>
                  <a:srgbClr val="000000"/>
                </a:solidFill>
                <a:latin typeface="Tahoma" pitchFamily="34" charset="0"/>
                <a:ea typeface="MS Gothic" pitchFamily="49" charset="-128"/>
                <a:cs typeface="Arial" charset="0"/>
              </a:rPr>
              <a:t>dari</a:t>
            </a:r>
            <a:r>
              <a:rPr lang="en-GB" sz="2400" dirty="0">
                <a:solidFill>
                  <a:srgbClr val="000000"/>
                </a:solidFill>
                <a:latin typeface="Tahoma" pitchFamily="34" charset="0"/>
                <a:ea typeface="MS Gothic" pitchFamily="49" charset="-128"/>
                <a:cs typeface="Arial" charset="0"/>
              </a:rPr>
              <a:t> HTTP request yang </a:t>
            </a:r>
            <a:r>
              <a:rPr lang="en-GB" sz="2400" dirty="0" err="1">
                <a:solidFill>
                  <a:srgbClr val="000000"/>
                </a:solidFill>
                <a:latin typeface="Tahoma" pitchFamily="34" charset="0"/>
                <a:ea typeface="MS Gothic" pitchFamily="49" charset="-128"/>
                <a:cs typeface="Arial" charset="0"/>
              </a:rPr>
              <a:t>dimasukkan</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oleh</a:t>
            </a:r>
            <a:r>
              <a:rPr lang="en-GB" sz="2400" dirty="0">
                <a:solidFill>
                  <a:srgbClr val="000000"/>
                </a:solidFill>
                <a:latin typeface="Tahoma" pitchFamily="34" charset="0"/>
                <a:ea typeface="MS Gothic" pitchFamily="49" charset="-128"/>
                <a:cs typeface="Arial" charset="0"/>
              </a:rPr>
              <a:t> user</a:t>
            </a:r>
          </a:p>
          <a:p>
            <a:pPr marL="901700" indent="-342900">
              <a:lnSpc>
                <a:spcPct val="80000"/>
              </a:lnSpc>
              <a:spcBef>
                <a:spcPts val="250"/>
              </a:spcBef>
              <a:buClr>
                <a:srgbClr val="F07F09"/>
              </a:buClr>
              <a:buSzPct val="80000"/>
              <a:buFont typeface="Wingdings" pitchFamily="2" charset="2"/>
              <a:buChar char="ü"/>
              <a:defRPr/>
            </a:pPr>
            <a:r>
              <a:rPr lang="en-GB" sz="2400" dirty="0">
                <a:solidFill>
                  <a:srgbClr val="000000"/>
                </a:solidFill>
                <a:latin typeface="Tahoma" pitchFamily="34" charset="0"/>
                <a:ea typeface="MS Gothic" pitchFamily="49" charset="-128"/>
                <a:cs typeface="Arial" charset="0"/>
              </a:rPr>
              <a:t>Hacker </a:t>
            </a:r>
            <a:r>
              <a:rPr lang="en-GB" sz="2400" dirty="0" err="1">
                <a:solidFill>
                  <a:srgbClr val="000000"/>
                </a:solidFill>
                <a:latin typeface="Tahoma" pitchFamily="34" charset="0"/>
                <a:ea typeface="MS Gothic" pitchFamily="49" charset="-128"/>
                <a:cs typeface="Arial" charset="0"/>
              </a:rPr>
              <a:t>dapat</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memanipulasi</a:t>
            </a:r>
            <a:r>
              <a:rPr lang="en-GB" sz="2400" dirty="0">
                <a:solidFill>
                  <a:srgbClr val="000000"/>
                </a:solidFill>
                <a:latin typeface="Tahoma" pitchFamily="34" charset="0"/>
                <a:ea typeface="MS Gothic" pitchFamily="49" charset="-128"/>
                <a:cs typeface="Arial" charset="0"/>
              </a:rPr>
              <a:t> request </a:t>
            </a:r>
            <a:r>
              <a:rPr lang="en-GB" sz="2400" dirty="0" err="1">
                <a:solidFill>
                  <a:srgbClr val="000000"/>
                </a:solidFill>
                <a:latin typeface="Tahoma" pitchFamily="34" charset="0"/>
                <a:ea typeface="MS Gothic" pitchFamily="49" charset="-128"/>
                <a:cs typeface="Arial" charset="0"/>
              </a:rPr>
              <a:t>untuk</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menyerang</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keamanan</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situs</a:t>
            </a:r>
            <a:endParaRPr lang="en-GB" sz="2400" dirty="0">
              <a:solidFill>
                <a:srgbClr val="000000"/>
              </a:solidFill>
              <a:latin typeface="Tahoma" pitchFamily="34" charset="0"/>
              <a:ea typeface="MS Gothic" pitchFamily="49" charset="-128"/>
              <a:cs typeface="Arial" charset="0"/>
            </a:endParaRPr>
          </a:p>
          <a:p>
            <a:pPr marL="58737" indent="0">
              <a:lnSpc>
                <a:spcPct val="80000"/>
              </a:lnSpc>
              <a:spcBef>
                <a:spcPts val="250"/>
              </a:spcBef>
              <a:buClr>
                <a:srgbClr val="F07F09"/>
              </a:buClr>
              <a:buSzPct val="80000"/>
              <a:defRPr/>
            </a:pPr>
            <a:r>
              <a:rPr lang="en-GB" sz="2400" b="1" dirty="0">
                <a:solidFill>
                  <a:srgbClr val="000000"/>
                </a:solidFill>
                <a:latin typeface="Tahoma" pitchFamily="34" charset="0"/>
                <a:ea typeface="MS Gothic" pitchFamily="49" charset="-128"/>
                <a:cs typeface="Arial" charset="0"/>
              </a:rPr>
              <a:t>Broken Access Control</a:t>
            </a:r>
          </a:p>
          <a:p>
            <a:pPr marL="901700" indent="-342900">
              <a:lnSpc>
                <a:spcPct val="80000"/>
              </a:lnSpc>
              <a:spcBef>
                <a:spcPts val="250"/>
              </a:spcBef>
              <a:buClr>
                <a:srgbClr val="F07F09"/>
              </a:buClr>
              <a:buSzPct val="80000"/>
              <a:buFont typeface="Wingdings" pitchFamily="2" charset="2"/>
              <a:buChar char="ü"/>
              <a:defRPr/>
            </a:pPr>
            <a:r>
              <a:rPr lang="en-GB" sz="2400" dirty="0" err="1">
                <a:solidFill>
                  <a:srgbClr val="000000"/>
                </a:solidFill>
                <a:latin typeface="Tahoma" pitchFamily="34" charset="0"/>
                <a:ea typeface="MS Gothic" pitchFamily="49" charset="-128"/>
                <a:cs typeface="Arial" charset="0"/>
              </a:rPr>
              <a:t>Pada</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aplikasi</a:t>
            </a:r>
            <a:r>
              <a:rPr lang="en-GB" sz="2400" dirty="0">
                <a:solidFill>
                  <a:srgbClr val="000000"/>
                </a:solidFill>
                <a:latin typeface="Tahoma" pitchFamily="34" charset="0"/>
                <a:ea typeface="MS Gothic" pitchFamily="49" charset="-128"/>
                <a:cs typeface="Arial" charset="0"/>
              </a:rPr>
              <a:t> yang </a:t>
            </a:r>
            <a:r>
              <a:rPr lang="en-GB" sz="2400" dirty="0" err="1">
                <a:solidFill>
                  <a:srgbClr val="000000"/>
                </a:solidFill>
                <a:latin typeface="Tahoma" pitchFamily="34" charset="0"/>
                <a:ea typeface="MS Gothic" pitchFamily="49" charset="-128"/>
                <a:cs typeface="Arial" charset="0"/>
              </a:rPr>
              <a:t>membedakan</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akses</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dengan</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menggunakan</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perbedaan</a:t>
            </a:r>
            <a:r>
              <a:rPr lang="en-GB" sz="2400" dirty="0">
                <a:solidFill>
                  <a:srgbClr val="000000"/>
                </a:solidFill>
                <a:latin typeface="Tahoma" pitchFamily="34" charset="0"/>
                <a:ea typeface="MS Gothic" pitchFamily="49" charset="-128"/>
                <a:cs typeface="Arial" charset="0"/>
              </a:rPr>
              <a:t> ID</a:t>
            </a:r>
          </a:p>
          <a:p>
            <a:pPr marL="901700" indent="-342900">
              <a:lnSpc>
                <a:spcPct val="80000"/>
              </a:lnSpc>
              <a:spcBef>
                <a:spcPts val="250"/>
              </a:spcBef>
              <a:buClr>
                <a:srgbClr val="F07F09"/>
              </a:buClr>
              <a:buSzPct val="80000"/>
              <a:buFont typeface="Wingdings" pitchFamily="2" charset="2"/>
              <a:buChar char="ü"/>
              <a:defRPr/>
            </a:pPr>
            <a:r>
              <a:rPr lang="en-GB" sz="2400" dirty="0" err="1">
                <a:solidFill>
                  <a:srgbClr val="000000"/>
                </a:solidFill>
                <a:latin typeface="Tahoma" pitchFamily="34" charset="0"/>
                <a:ea typeface="MS Gothic" pitchFamily="49" charset="-128"/>
                <a:cs typeface="Arial" charset="0"/>
              </a:rPr>
              <a:t>Jika</a:t>
            </a:r>
            <a:r>
              <a:rPr lang="en-GB" sz="2400" dirty="0">
                <a:solidFill>
                  <a:srgbClr val="000000"/>
                </a:solidFill>
                <a:latin typeface="Tahoma" pitchFamily="34" charset="0"/>
                <a:ea typeface="MS Gothic" pitchFamily="49" charset="-128"/>
                <a:cs typeface="Arial" charset="0"/>
              </a:rPr>
              <a:t> user </a:t>
            </a:r>
            <a:r>
              <a:rPr lang="en-GB" sz="2400" dirty="0" err="1">
                <a:solidFill>
                  <a:srgbClr val="000000"/>
                </a:solidFill>
                <a:latin typeface="Tahoma" pitchFamily="34" charset="0"/>
                <a:ea typeface="MS Gothic" pitchFamily="49" charset="-128"/>
                <a:cs typeface="Arial" charset="0"/>
              </a:rPr>
              <a:t>berhasil</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melewati</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halaman</a:t>
            </a:r>
            <a:r>
              <a:rPr lang="en-GB" sz="2400" dirty="0">
                <a:solidFill>
                  <a:srgbClr val="000000"/>
                </a:solidFill>
                <a:latin typeface="Tahoma" pitchFamily="34" charset="0"/>
                <a:ea typeface="MS Gothic" pitchFamily="49" charset="-128"/>
                <a:cs typeface="Arial" charset="0"/>
              </a:rPr>
              <a:t> login, </a:t>
            </a:r>
            <a:r>
              <a:rPr lang="en-GB" sz="2400" dirty="0" err="1">
                <a:solidFill>
                  <a:srgbClr val="000000"/>
                </a:solidFill>
                <a:latin typeface="Tahoma" pitchFamily="34" charset="0"/>
                <a:ea typeface="MS Gothic" pitchFamily="49" charset="-128"/>
                <a:cs typeface="Arial" charset="0"/>
              </a:rPr>
              <a:t>maka</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dia</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bebas</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melakukan</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apa</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saja</a:t>
            </a:r>
            <a:endParaRPr lang="en-GB" sz="2400" dirty="0">
              <a:solidFill>
                <a:srgbClr val="000000"/>
              </a:solidFill>
              <a:latin typeface="Tahoma" pitchFamily="34" charset="0"/>
              <a:ea typeface="MS Gothic" pitchFamily="49" charset="-128"/>
              <a:cs typeface="Arial" charset="0"/>
            </a:endParaRPr>
          </a:p>
          <a:p>
            <a:pPr marL="901700" indent="-342900">
              <a:lnSpc>
                <a:spcPct val="80000"/>
              </a:lnSpc>
              <a:spcBef>
                <a:spcPts val="250"/>
              </a:spcBef>
              <a:buClr>
                <a:srgbClr val="F07F09"/>
              </a:buClr>
              <a:buSzPct val="80000"/>
              <a:buFont typeface="Wingdings" pitchFamily="2" charset="2"/>
              <a:buChar char="ü"/>
              <a:defRPr/>
            </a:pPr>
            <a:r>
              <a:rPr lang="en-GB" sz="2400" dirty="0" err="1">
                <a:solidFill>
                  <a:srgbClr val="000000"/>
                </a:solidFill>
                <a:latin typeface="Tahoma" pitchFamily="34" charset="0"/>
                <a:ea typeface="MS Gothic" pitchFamily="49" charset="-128"/>
                <a:cs typeface="Arial" charset="0"/>
              </a:rPr>
              <a:t>Permasalahan</a:t>
            </a:r>
            <a:r>
              <a:rPr lang="en-GB" sz="2400" dirty="0">
                <a:solidFill>
                  <a:srgbClr val="000000"/>
                </a:solidFill>
                <a:latin typeface="Tahoma" pitchFamily="34" charset="0"/>
                <a:ea typeface="MS Gothic" pitchFamily="49" charset="-128"/>
                <a:cs typeface="Arial" charset="0"/>
              </a:rPr>
              <a:t> lain </a:t>
            </a:r>
            <a:r>
              <a:rPr lang="en-GB" sz="2400" dirty="0" err="1">
                <a:solidFill>
                  <a:srgbClr val="000000"/>
                </a:solidFill>
                <a:latin typeface="Tahoma" pitchFamily="34" charset="0"/>
                <a:ea typeface="MS Gothic" pitchFamily="49" charset="-128"/>
                <a:cs typeface="Arial" charset="0"/>
              </a:rPr>
              <a:t>adalah</a:t>
            </a:r>
            <a:r>
              <a:rPr lang="en-GB" sz="2400" dirty="0">
                <a:solidFill>
                  <a:srgbClr val="000000"/>
                </a:solidFill>
                <a:latin typeface="Tahoma" pitchFamily="34" charset="0"/>
                <a:ea typeface="MS Gothic" pitchFamily="49" charset="-128"/>
                <a:cs typeface="Arial" charset="0"/>
              </a:rPr>
              <a:t>:</a:t>
            </a:r>
          </a:p>
          <a:p>
            <a:pPr lvl="1">
              <a:lnSpc>
                <a:spcPct val="80000"/>
              </a:lnSpc>
              <a:spcBef>
                <a:spcPts val="250"/>
              </a:spcBef>
              <a:buFont typeface="Arial" charset="0"/>
              <a:buChar char="•"/>
              <a:defRPr/>
            </a:pPr>
            <a:r>
              <a:rPr lang="en-GB" dirty="0">
                <a:solidFill>
                  <a:srgbClr val="000000"/>
                </a:solidFill>
                <a:latin typeface="Tahoma" pitchFamily="34" charset="0"/>
                <a:ea typeface="MS Gothic" pitchFamily="49" charset="-128"/>
                <a:cs typeface="Arial" charset="0"/>
              </a:rPr>
              <a:t> ID yang </a:t>
            </a:r>
            <a:r>
              <a:rPr lang="en-GB" dirty="0" err="1">
                <a:solidFill>
                  <a:srgbClr val="000000"/>
                </a:solidFill>
                <a:latin typeface="Tahoma" pitchFamily="34" charset="0"/>
                <a:ea typeface="MS Gothic" pitchFamily="49" charset="-128"/>
                <a:cs typeface="Arial" charset="0"/>
              </a:rPr>
              <a:t>tidak</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aman</a:t>
            </a:r>
            <a:r>
              <a:rPr lang="en-GB" dirty="0">
                <a:solidFill>
                  <a:srgbClr val="000000"/>
                </a:solidFill>
                <a:latin typeface="Tahoma" pitchFamily="34" charset="0"/>
                <a:ea typeface="MS Gothic" pitchFamily="49" charset="-128"/>
                <a:cs typeface="Arial" charset="0"/>
              </a:rPr>
              <a:t>,  ID </a:t>
            </a:r>
            <a:r>
              <a:rPr lang="en-GB" dirty="0" err="1">
                <a:solidFill>
                  <a:srgbClr val="000000"/>
                </a:solidFill>
                <a:latin typeface="Tahoma" pitchFamily="34" charset="0"/>
                <a:ea typeface="MS Gothic" pitchFamily="49" charset="-128"/>
                <a:cs typeface="Arial" charset="0"/>
              </a:rPr>
              <a:t>bisa</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ditebak</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Ijin</a:t>
            </a:r>
            <a:r>
              <a:rPr lang="en-GB" dirty="0">
                <a:solidFill>
                  <a:srgbClr val="000000"/>
                </a:solidFill>
                <a:latin typeface="Tahoma" pitchFamily="34" charset="0"/>
                <a:ea typeface="MS Gothic" pitchFamily="49" charset="-128"/>
                <a:cs typeface="Arial" charset="0"/>
              </a:rPr>
              <a:t> file</a:t>
            </a:r>
          </a:p>
          <a:p>
            <a:pPr>
              <a:lnSpc>
                <a:spcPct val="80000"/>
              </a:lnSpc>
              <a:spcBef>
                <a:spcPts val="250"/>
              </a:spcBef>
              <a:buClr>
                <a:srgbClr val="F07F09"/>
              </a:buClr>
              <a:buSzPct val="80000"/>
              <a:buNone/>
              <a:defRPr/>
            </a:pPr>
            <a:r>
              <a:rPr lang="en-GB" sz="2400" dirty="0">
                <a:solidFill>
                  <a:srgbClr val="000000"/>
                </a:solidFill>
                <a:latin typeface="Tahoma" pitchFamily="34" charset="0"/>
                <a:ea typeface="MS Gothic" pitchFamily="49" charset="-128"/>
                <a:cs typeface="Arial" charset="0"/>
              </a:rPr>
              <a:t>		  (File yang </a:t>
            </a:r>
            <a:r>
              <a:rPr lang="en-GB" sz="2400" dirty="0" err="1">
                <a:solidFill>
                  <a:srgbClr val="000000"/>
                </a:solidFill>
                <a:latin typeface="Tahoma" pitchFamily="34" charset="0"/>
                <a:ea typeface="MS Gothic" pitchFamily="49" charset="-128"/>
                <a:cs typeface="Arial" charset="0"/>
              </a:rPr>
              <a:t>berisi</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daftar</a:t>
            </a:r>
            <a:r>
              <a:rPr lang="en-GB" sz="2400" dirty="0">
                <a:solidFill>
                  <a:srgbClr val="000000"/>
                </a:solidFill>
                <a:latin typeface="Tahoma" pitchFamily="34" charset="0"/>
                <a:ea typeface="MS Gothic" pitchFamily="49" charset="-128"/>
                <a:cs typeface="Arial" charset="0"/>
              </a:rPr>
              <a:t> user </a:t>
            </a:r>
            <a:r>
              <a:rPr lang="en-GB" sz="2400" dirty="0" err="1">
                <a:solidFill>
                  <a:srgbClr val="000000"/>
                </a:solidFill>
                <a:latin typeface="Tahoma" pitchFamily="34" charset="0"/>
                <a:ea typeface="MS Gothic" pitchFamily="49" charset="-128"/>
                <a:cs typeface="Arial" charset="0"/>
              </a:rPr>
              <a:t>bisa</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dibaca</a:t>
            </a:r>
            <a:r>
              <a:rPr lang="en-GB" sz="2400" dirty="0">
                <a:solidFill>
                  <a:srgbClr val="000000"/>
                </a:solidFill>
                <a:latin typeface="Tahoma" pitchFamily="34" charset="0"/>
                <a:ea typeface="MS Gothic" pitchFamily="49" charset="-128"/>
                <a:cs typeface="Arial" charset="0"/>
              </a:rPr>
              <a:t> orang lain)</a:t>
            </a:r>
          </a:p>
          <a:p>
            <a:pPr lvl="1">
              <a:lnSpc>
                <a:spcPct val="80000"/>
              </a:lnSpc>
              <a:spcBef>
                <a:spcPts val="250"/>
              </a:spcBef>
              <a:buClr>
                <a:srgbClr val="F07F09"/>
              </a:buClr>
              <a:buNone/>
              <a:defRPr/>
            </a:pPr>
            <a:endParaRPr lang="en-GB" sz="900" dirty="0">
              <a:solidFill>
                <a:srgbClr val="000000"/>
              </a:solidFill>
              <a:latin typeface="Tahoma" pitchFamily="34" charset="0"/>
              <a:ea typeface="MS Gothic" pitchFamily="49" charset="-128"/>
              <a:cs typeface="Arial" charset="0"/>
            </a:endParaRPr>
          </a:p>
        </p:txBody>
      </p:sp>
      <p:sp>
        <p:nvSpPr>
          <p:cNvPr id="6" name="Slide Number Placeholder 5"/>
          <p:cNvSpPr>
            <a:spLocks noGrp="1"/>
          </p:cNvSpPr>
          <p:nvPr>
            <p:ph type="sldNum" sz="quarter" idx="12"/>
          </p:nvPr>
        </p:nvSpPr>
        <p:spPr/>
        <p:txBody>
          <a:bodyPr/>
          <a:lstStyle/>
          <a:p>
            <a:fld id="{9F57D4B9-B9E7-49E2-8EC1-002FB1CAFEEC}" type="slidenum">
              <a:rPr lang="en-US" smtClean="0"/>
              <a:pPr/>
              <a:t>30</a:t>
            </a:fld>
            <a:endParaRPr lang="en-US"/>
          </a:p>
        </p:txBody>
      </p:sp>
      <p:sp>
        <p:nvSpPr>
          <p:cNvPr id="7" name="Text Box 5"/>
          <p:cNvSpPr txBox="1">
            <a:spLocks noChangeArrowheads="1"/>
          </p:cNvSpPr>
          <p:nvPr/>
        </p:nvSpPr>
        <p:spPr bwMode="auto">
          <a:xfrm>
            <a:off x="4391025" y="1208087"/>
            <a:ext cx="4752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a:t>http://www.owasp.org</a:t>
            </a:r>
          </a:p>
        </p:txBody>
      </p:sp>
    </p:spTree>
    <p:extLst>
      <p:ext uri="{BB962C8B-B14F-4D97-AF65-F5344CB8AC3E}">
        <p14:creationId xmlns:p14="http://schemas.microsoft.com/office/powerpoint/2010/main" val="155335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ea typeface="MS Gothic" charset="-128"/>
                <a:cs typeface="Arial" charset="0"/>
              </a:rPr>
              <a:t>Kelemahan</a:t>
            </a:r>
            <a:r>
              <a:rPr lang="en-GB" b="1" dirty="0">
                <a:ea typeface="MS Gothic" charset="-128"/>
                <a:cs typeface="Arial" charset="0"/>
              </a:rPr>
              <a:t> security </a:t>
            </a:r>
            <a:r>
              <a:rPr lang="en-GB" b="1" dirty="0" err="1">
                <a:ea typeface="MS Gothic" charset="-128"/>
                <a:cs typeface="Arial" charset="0"/>
              </a:rPr>
              <a:t>pada</a:t>
            </a:r>
            <a:r>
              <a:rPr lang="en-GB" b="1" dirty="0">
                <a:ea typeface="MS Gothic" charset="-128"/>
                <a:cs typeface="Arial" charset="0"/>
              </a:rPr>
              <a:t> </a:t>
            </a:r>
            <a:r>
              <a:rPr lang="en-GB" b="1" dirty="0" err="1">
                <a:ea typeface="MS Gothic" charset="-128"/>
                <a:cs typeface="Arial" charset="0"/>
              </a:rPr>
              <a:t>aplikasi</a:t>
            </a:r>
            <a:r>
              <a:rPr lang="en-GB" b="1" dirty="0">
                <a:ea typeface="MS Gothic" charset="-128"/>
                <a:cs typeface="Arial" charset="0"/>
              </a:rPr>
              <a:t> </a:t>
            </a:r>
            <a:r>
              <a:rPr lang="en-GB" b="1" dirty="0" smtClean="0">
                <a:ea typeface="MS Gothic" charset="-128"/>
                <a:cs typeface="Arial" charset="0"/>
              </a:rPr>
              <a:t>web</a:t>
            </a:r>
            <a:endParaRPr lang="id-ID" b="1" dirty="0"/>
          </a:p>
        </p:txBody>
      </p:sp>
      <p:sp>
        <p:nvSpPr>
          <p:cNvPr id="3" name="Content Placeholder 2"/>
          <p:cNvSpPr>
            <a:spLocks noGrp="1"/>
          </p:cNvSpPr>
          <p:nvPr>
            <p:ph idx="1"/>
          </p:nvPr>
        </p:nvSpPr>
        <p:spPr/>
        <p:txBody>
          <a:bodyPr>
            <a:normAutofit fontScale="85000" lnSpcReduction="20000"/>
          </a:bodyPr>
          <a:lstStyle/>
          <a:p>
            <a:pPr algn="just">
              <a:lnSpc>
                <a:spcPct val="80000"/>
              </a:lnSpc>
              <a:spcBef>
                <a:spcPts val="250"/>
              </a:spcBef>
              <a:buClr>
                <a:srgbClr val="F07F09"/>
              </a:buClr>
              <a:buSzPct val="80000"/>
              <a:buNone/>
              <a:defRPr/>
            </a:pPr>
            <a:r>
              <a:rPr lang="en-GB" sz="2400" b="1" dirty="0" err="1">
                <a:solidFill>
                  <a:srgbClr val="000000"/>
                </a:solidFill>
                <a:latin typeface="Tahoma" pitchFamily="34" charset="0"/>
                <a:ea typeface="MS Gothic" pitchFamily="49" charset="-128"/>
                <a:cs typeface="Arial" charset="0"/>
              </a:rPr>
              <a:t>Pengelolaan</a:t>
            </a:r>
            <a:r>
              <a:rPr lang="en-GB" sz="2400" b="1" dirty="0">
                <a:solidFill>
                  <a:srgbClr val="000000"/>
                </a:solidFill>
                <a:latin typeface="Tahoma" pitchFamily="34" charset="0"/>
                <a:ea typeface="MS Gothic" pitchFamily="49" charset="-128"/>
                <a:cs typeface="Arial" charset="0"/>
              </a:rPr>
              <a:t> </a:t>
            </a:r>
            <a:r>
              <a:rPr lang="en-GB" sz="2400" b="1" dirty="0" err="1">
                <a:solidFill>
                  <a:srgbClr val="000000"/>
                </a:solidFill>
                <a:latin typeface="Tahoma" pitchFamily="34" charset="0"/>
                <a:ea typeface="MS Gothic" pitchFamily="49" charset="-128"/>
                <a:cs typeface="Arial" charset="0"/>
              </a:rPr>
              <a:t>Autentikasi</a:t>
            </a:r>
            <a:r>
              <a:rPr lang="en-GB" sz="2400" b="1" dirty="0">
                <a:solidFill>
                  <a:srgbClr val="000000"/>
                </a:solidFill>
                <a:latin typeface="Tahoma" pitchFamily="34" charset="0"/>
                <a:ea typeface="MS Gothic" pitchFamily="49" charset="-128"/>
                <a:cs typeface="Arial" charset="0"/>
              </a:rPr>
              <a:t> </a:t>
            </a:r>
            <a:r>
              <a:rPr lang="en-GB" sz="2400" b="1" dirty="0" err="1">
                <a:solidFill>
                  <a:srgbClr val="000000"/>
                </a:solidFill>
                <a:latin typeface="Tahoma" pitchFamily="34" charset="0"/>
                <a:ea typeface="MS Gothic" pitchFamily="49" charset="-128"/>
                <a:cs typeface="Arial" charset="0"/>
              </a:rPr>
              <a:t>dan</a:t>
            </a:r>
            <a:r>
              <a:rPr lang="en-GB" sz="2400" b="1" dirty="0">
                <a:solidFill>
                  <a:srgbClr val="000000"/>
                </a:solidFill>
                <a:latin typeface="Tahoma" pitchFamily="34" charset="0"/>
                <a:ea typeface="MS Gothic" pitchFamily="49" charset="-128"/>
                <a:cs typeface="Arial" charset="0"/>
              </a:rPr>
              <a:t> Session yang </a:t>
            </a:r>
            <a:r>
              <a:rPr lang="en-GB" sz="2400" b="1" dirty="0" err="1">
                <a:solidFill>
                  <a:srgbClr val="000000"/>
                </a:solidFill>
                <a:latin typeface="Tahoma" pitchFamily="34" charset="0"/>
                <a:ea typeface="MS Gothic" pitchFamily="49" charset="-128"/>
                <a:cs typeface="Arial" charset="0"/>
              </a:rPr>
              <a:t>tidak</a:t>
            </a:r>
            <a:r>
              <a:rPr lang="en-GB" sz="2400" b="1" dirty="0">
                <a:solidFill>
                  <a:srgbClr val="000000"/>
                </a:solidFill>
                <a:latin typeface="Tahoma" pitchFamily="34" charset="0"/>
                <a:ea typeface="MS Gothic" pitchFamily="49" charset="-128"/>
                <a:cs typeface="Arial" charset="0"/>
              </a:rPr>
              <a:t> </a:t>
            </a:r>
            <a:r>
              <a:rPr lang="en-GB" sz="2400" b="1" dirty="0" err="1">
                <a:solidFill>
                  <a:srgbClr val="000000"/>
                </a:solidFill>
                <a:latin typeface="Tahoma" pitchFamily="34" charset="0"/>
                <a:ea typeface="MS Gothic" pitchFamily="49" charset="-128"/>
                <a:cs typeface="Arial" charset="0"/>
              </a:rPr>
              <a:t>baik</a:t>
            </a:r>
            <a:endParaRPr lang="en-GB" sz="2400" b="1" dirty="0">
              <a:solidFill>
                <a:srgbClr val="000000"/>
              </a:solidFill>
              <a:latin typeface="Tahoma" pitchFamily="34" charset="0"/>
              <a:ea typeface="MS Gothic" pitchFamily="49" charset="-128"/>
              <a:cs typeface="Arial" charset="0"/>
            </a:endParaRPr>
          </a:p>
          <a:p>
            <a:pPr algn="just">
              <a:lnSpc>
                <a:spcPct val="80000"/>
              </a:lnSpc>
              <a:spcBef>
                <a:spcPts val="250"/>
              </a:spcBef>
              <a:buClr>
                <a:srgbClr val="F07F09"/>
              </a:buClr>
              <a:buSzPct val="80000"/>
              <a:buNone/>
              <a:defRPr/>
            </a:pPr>
            <a:endParaRPr lang="en-GB" sz="2400" b="1" dirty="0">
              <a:solidFill>
                <a:srgbClr val="000000"/>
              </a:solidFill>
              <a:latin typeface="Tahoma" pitchFamily="34" charset="0"/>
              <a:ea typeface="MS Gothic" pitchFamily="49" charset="-128"/>
              <a:cs typeface="Arial" charset="0"/>
            </a:endParaRPr>
          </a:p>
          <a:p>
            <a:pPr algn="just">
              <a:lnSpc>
                <a:spcPct val="80000"/>
              </a:lnSpc>
              <a:spcBef>
                <a:spcPts val="250"/>
              </a:spcBef>
              <a:buClr>
                <a:srgbClr val="F07F09"/>
              </a:buClr>
              <a:buSzPct val="80000"/>
              <a:buFont typeface="Wingdings 2" pitchFamily="18" charset="2"/>
              <a:buChar char=""/>
              <a:defRPr/>
            </a:pPr>
            <a:r>
              <a:rPr lang="en-GB" sz="2400" dirty="0" err="1">
                <a:solidFill>
                  <a:srgbClr val="000000"/>
                </a:solidFill>
                <a:latin typeface="Tahoma" pitchFamily="34" charset="0"/>
                <a:ea typeface="MS Gothic" pitchFamily="49" charset="-128"/>
                <a:cs typeface="Arial" charset="0"/>
              </a:rPr>
              <a:t>Beberapa</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hal</a:t>
            </a:r>
            <a:r>
              <a:rPr lang="en-GB" sz="2400" dirty="0">
                <a:solidFill>
                  <a:srgbClr val="000000"/>
                </a:solidFill>
                <a:latin typeface="Tahoma" pitchFamily="34" charset="0"/>
                <a:ea typeface="MS Gothic" pitchFamily="49" charset="-128"/>
                <a:cs typeface="Arial" charset="0"/>
              </a:rPr>
              <a:t> yang </a:t>
            </a:r>
            <a:r>
              <a:rPr lang="en-GB" sz="2400" dirty="0" err="1">
                <a:solidFill>
                  <a:srgbClr val="000000"/>
                </a:solidFill>
                <a:latin typeface="Tahoma" pitchFamily="34" charset="0"/>
                <a:ea typeface="MS Gothic" pitchFamily="49" charset="-128"/>
                <a:cs typeface="Arial" charset="0"/>
              </a:rPr>
              <a:t>harus</a:t>
            </a:r>
            <a:r>
              <a:rPr lang="en-GB" sz="2400" dirty="0">
                <a:solidFill>
                  <a:srgbClr val="000000"/>
                </a:solidFill>
                <a:latin typeface="Tahoma" pitchFamily="34" charset="0"/>
                <a:ea typeface="MS Gothic" pitchFamily="49" charset="-128"/>
                <a:cs typeface="Arial" charset="0"/>
              </a:rPr>
              <a:t> </a:t>
            </a:r>
            <a:r>
              <a:rPr lang="en-GB" sz="2400" dirty="0" err="1">
                <a:solidFill>
                  <a:srgbClr val="000000"/>
                </a:solidFill>
                <a:latin typeface="Tahoma" pitchFamily="34" charset="0"/>
                <a:ea typeface="MS Gothic" pitchFamily="49" charset="-128"/>
                <a:cs typeface="Arial" charset="0"/>
              </a:rPr>
              <a:t>diperhatikan</a:t>
            </a:r>
            <a:r>
              <a:rPr lang="en-GB" sz="2400" dirty="0">
                <a:solidFill>
                  <a:srgbClr val="000000"/>
                </a:solidFill>
                <a:latin typeface="Tahoma" pitchFamily="34" charset="0"/>
                <a:ea typeface="MS Gothic" pitchFamily="49" charset="-128"/>
                <a:cs typeface="Arial" charset="0"/>
              </a:rPr>
              <a:t>:</a:t>
            </a:r>
          </a:p>
          <a:p>
            <a:pPr lvl="1" algn="just">
              <a:lnSpc>
                <a:spcPct val="80000"/>
              </a:lnSpc>
              <a:spcBef>
                <a:spcPts val="250"/>
              </a:spcBef>
              <a:buFont typeface="Arial" charset="0"/>
              <a:buChar char="•"/>
              <a:defRPr/>
            </a:pPr>
            <a:r>
              <a:rPr lang="en-GB" dirty="0">
                <a:solidFill>
                  <a:srgbClr val="000000"/>
                </a:solidFill>
                <a:latin typeface="Tahoma" pitchFamily="34" charset="0"/>
                <a:ea typeface="MS Gothic" pitchFamily="49" charset="-128"/>
                <a:cs typeface="Arial" charset="0"/>
              </a:rPr>
              <a:t> Password strength</a:t>
            </a:r>
          </a:p>
          <a:p>
            <a:pPr lvl="1" algn="just">
              <a:lnSpc>
                <a:spcPct val="80000"/>
              </a:lnSpc>
              <a:spcBef>
                <a:spcPts val="250"/>
              </a:spcBef>
              <a:buFont typeface="Arial" charset="0"/>
              <a:buChar char="•"/>
              <a:defRPr/>
            </a:pP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Penggunaan</a:t>
            </a:r>
            <a:r>
              <a:rPr lang="en-GB" dirty="0">
                <a:solidFill>
                  <a:srgbClr val="000000"/>
                </a:solidFill>
                <a:latin typeface="Tahoma" pitchFamily="34" charset="0"/>
                <a:ea typeface="MS Gothic" pitchFamily="49" charset="-128"/>
                <a:cs typeface="Arial" charset="0"/>
              </a:rPr>
              <a:t> password</a:t>
            </a:r>
          </a:p>
          <a:p>
            <a:pPr lvl="1" algn="just">
              <a:lnSpc>
                <a:spcPct val="80000"/>
              </a:lnSpc>
              <a:spcBef>
                <a:spcPts val="250"/>
              </a:spcBef>
              <a:buFont typeface="Arial" charset="0"/>
              <a:buChar char="•"/>
              <a:defRPr/>
            </a:pP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Penyimpanan</a:t>
            </a:r>
            <a:r>
              <a:rPr lang="en-GB" dirty="0">
                <a:solidFill>
                  <a:srgbClr val="000000"/>
                </a:solidFill>
                <a:latin typeface="Tahoma" pitchFamily="34" charset="0"/>
                <a:ea typeface="MS Gothic" pitchFamily="49" charset="-128"/>
                <a:cs typeface="Arial" charset="0"/>
              </a:rPr>
              <a:t> password</a:t>
            </a:r>
          </a:p>
          <a:p>
            <a:pPr lvl="1" algn="just">
              <a:lnSpc>
                <a:spcPct val="80000"/>
              </a:lnSpc>
              <a:spcBef>
                <a:spcPts val="250"/>
              </a:spcBef>
              <a:buFont typeface="Arial" charset="0"/>
              <a:buChar char="•"/>
              <a:defRPr/>
            </a:pPr>
            <a:r>
              <a:rPr lang="en-GB" dirty="0">
                <a:solidFill>
                  <a:srgbClr val="000000"/>
                </a:solidFill>
                <a:latin typeface="Tahoma" pitchFamily="34" charset="0"/>
                <a:ea typeface="MS Gothic" pitchFamily="49" charset="-128"/>
                <a:cs typeface="Arial" charset="0"/>
              </a:rPr>
              <a:t> Session ID Protection</a:t>
            </a:r>
          </a:p>
          <a:p>
            <a:pPr lvl="1" algn="just">
              <a:lnSpc>
                <a:spcPct val="80000"/>
              </a:lnSpc>
              <a:spcBef>
                <a:spcPts val="250"/>
              </a:spcBef>
              <a:defRPr/>
            </a:pPr>
            <a:endParaRPr lang="en-GB" dirty="0">
              <a:solidFill>
                <a:srgbClr val="000000"/>
              </a:solidFill>
              <a:latin typeface="Tahoma" pitchFamily="34" charset="0"/>
              <a:ea typeface="MS Gothic" pitchFamily="49" charset="-128"/>
              <a:cs typeface="Arial" charset="0"/>
            </a:endParaRPr>
          </a:p>
          <a:p>
            <a:pPr algn="just">
              <a:lnSpc>
                <a:spcPct val="80000"/>
              </a:lnSpc>
              <a:spcBef>
                <a:spcPts val="250"/>
              </a:spcBef>
              <a:buClr>
                <a:srgbClr val="F07F09"/>
              </a:buClr>
              <a:buSzPct val="80000"/>
              <a:buNone/>
              <a:defRPr/>
            </a:pPr>
            <a:r>
              <a:rPr lang="en-GB" b="1" dirty="0">
                <a:solidFill>
                  <a:srgbClr val="000000"/>
                </a:solidFill>
                <a:latin typeface="Tahoma" pitchFamily="34" charset="0"/>
                <a:ea typeface="MS Gothic" pitchFamily="49" charset="-128"/>
                <a:cs typeface="Arial" charset="0"/>
              </a:rPr>
              <a:t>Buffer Overflows</a:t>
            </a:r>
          </a:p>
          <a:p>
            <a:pPr algn="just">
              <a:lnSpc>
                <a:spcPct val="80000"/>
              </a:lnSpc>
              <a:spcBef>
                <a:spcPts val="250"/>
              </a:spcBef>
              <a:buClr>
                <a:srgbClr val="F07F09"/>
              </a:buClr>
              <a:buSzPct val="80000"/>
              <a:buNone/>
              <a:defRPr/>
            </a:pPr>
            <a:endParaRPr lang="en-GB" dirty="0">
              <a:solidFill>
                <a:srgbClr val="000000"/>
              </a:solidFill>
              <a:latin typeface="Tahoma" pitchFamily="34" charset="0"/>
              <a:ea typeface="MS Gothic" pitchFamily="49" charset="-128"/>
              <a:cs typeface="Arial" charset="0"/>
            </a:endParaRPr>
          </a:p>
          <a:p>
            <a:pPr algn="just">
              <a:lnSpc>
                <a:spcPct val="80000"/>
              </a:lnSpc>
              <a:spcBef>
                <a:spcPts val="250"/>
              </a:spcBef>
              <a:buClr>
                <a:srgbClr val="F07F09"/>
              </a:buClr>
              <a:buSzPct val="80000"/>
              <a:buFont typeface="Wingdings 2" pitchFamily="18" charset="2"/>
              <a:buChar char=""/>
              <a:defRPr/>
            </a:pP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Pengiriman</a:t>
            </a:r>
            <a:r>
              <a:rPr lang="en-GB" dirty="0">
                <a:solidFill>
                  <a:srgbClr val="000000"/>
                </a:solidFill>
                <a:latin typeface="Tahoma" pitchFamily="34" charset="0"/>
                <a:ea typeface="MS Gothic" pitchFamily="49" charset="-128"/>
                <a:cs typeface="Arial" charset="0"/>
              </a:rPr>
              <a:t> request yang </a:t>
            </a:r>
            <a:r>
              <a:rPr lang="en-GB" dirty="0" err="1">
                <a:solidFill>
                  <a:srgbClr val="000000"/>
                </a:solidFill>
                <a:latin typeface="Tahoma" pitchFamily="34" charset="0"/>
                <a:ea typeface="MS Gothic" pitchFamily="49" charset="-128"/>
                <a:cs typeface="Arial" charset="0"/>
              </a:rPr>
              <a:t>dapat</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membuat</a:t>
            </a:r>
            <a:r>
              <a:rPr lang="en-GB" dirty="0">
                <a:solidFill>
                  <a:srgbClr val="000000"/>
                </a:solidFill>
                <a:latin typeface="Tahoma" pitchFamily="34" charset="0"/>
                <a:ea typeface="MS Gothic" pitchFamily="49" charset="-128"/>
                <a:cs typeface="Arial" charset="0"/>
              </a:rPr>
              <a:t>  </a:t>
            </a:r>
          </a:p>
          <a:p>
            <a:pPr algn="just">
              <a:lnSpc>
                <a:spcPct val="80000"/>
              </a:lnSpc>
              <a:spcBef>
                <a:spcPts val="250"/>
              </a:spcBef>
              <a:buClr>
                <a:srgbClr val="F07F09"/>
              </a:buClr>
              <a:buSzPct val="80000"/>
              <a:buNone/>
              <a:defRPr/>
            </a:pPr>
            <a:r>
              <a:rPr lang="en-GB" dirty="0">
                <a:solidFill>
                  <a:srgbClr val="000000"/>
                </a:solidFill>
                <a:latin typeface="Tahoma" pitchFamily="34" charset="0"/>
                <a:ea typeface="MS Gothic" pitchFamily="49" charset="-128"/>
                <a:cs typeface="Arial" charset="0"/>
              </a:rPr>
              <a:t>   server </a:t>
            </a:r>
            <a:r>
              <a:rPr lang="en-GB" dirty="0" err="1">
                <a:solidFill>
                  <a:srgbClr val="000000"/>
                </a:solidFill>
                <a:latin typeface="Tahoma" pitchFamily="34" charset="0"/>
                <a:ea typeface="MS Gothic" pitchFamily="49" charset="-128"/>
                <a:cs typeface="Arial" charset="0"/>
              </a:rPr>
              <a:t>menjalankan</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kode</a:t>
            </a:r>
            <a:r>
              <a:rPr lang="en-GB" dirty="0">
                <a:solidFill>
                  <a:srgbClr val="000000"/>
                </a:solidFill>
                <a:latin typeface="Tahoma" pitchFamily="34" charset="0"/>
                <a:ea typeface="MS Gothic" pitchFamily="49" charset="-128"/>
                <a:cs typeface="Arial" charset="0"/>
              </a:rPr>
              <a:t> </a:t>
            </a:r>
            <a:r>
              <a:rPr lang="en-GB" dirty="0" err="1">
                <a:solidFill>
                  <a:srgbClr val="000000"/>
                </a:solidFill>
                <a:latin typeface="Tahoma" pitchFamily="34" charset="0"/>
                <a:ea typeface="MS Gothic" pitchFamily="49" charset="-128"/>
                <a:cs typeface="Arial" charset="0"/>
              </a:rPr>
              <a:t>kode</a:t>
            </a:r>
            <a:r>
              <a:rPr lang="en-GB" dirty="0">
                <a:solidFill>
                  <a:srgbClr val="000000"/>
                </a:solidFill>
                <a:latin typeface="Tahoma" pitchFamily="34" charset="0"/>
                <a:ea typeface="MS Gothic" pitchFamily="49" charset="-128"/>
                <a:cs typeface="Arial" charset="0"/>
              </a:rPr>
              <a:t> yang </a:t>
            </a:r>
            <a:r>
              <a:rPr lang="en-GB" dirty="0" err="1">
                <a:solidFill>
                  <a:srgbClr val="000000"/>
                </a:solidFill>
                <a:latin typeface="Tahoma" pitchFamily="34" charset="0"/>
                <a:ea typeface="MS Gothic" pitchFamily="49" charset="-128"/>
                <a:cs typeface="Arial" charset="0"/>
              </a:rPr>
              <a:t>tidak</a:t>
            </a:r>
            <a:r>
              <a:rPr lang="en-GB" dirty="0">
                <a:solidFill>
                  <a:srgbClr val="000000"/>
                </a:solidFill>
                <a:latin typeface="Tahoma" pitchFamily="34" charset="0"/>
                <a:ea typeface="MS Gothic" pitchFamily="49" charset="-128"/>
                <a:cs typeface="Arial" charset="0"/>
              </a:rPr>
              <a:t>  </a:t>
            </a:r>
          </a:p>
          <a:p>
            <a:pPr algn="just">
              <a:lnSpc>
                <a:spcPct val="80000"/>
              </a:lnSpc>
              <a:spcBef>
                <a:spcPts val="250"/>
              </a:spcBef>
              <a:buClr>
                <a:srgbClr val="F07F09"/>
              </a:buClr>
              <a:buSzPct val="80000"/>
              <a:buNone/>
              <a:defRPr/>
            </a:pPr>
            <a:r>
              <a:rPr lang="en-GB" dirty="0">
                <a:solidFill>
                  <a:srgbClr val="000000"/>
                </a:solidFill>
                <a:latin typeface="Tahoma" pitchFamily="34" charset="0"/>
                <a:ea typeface="MS Gothic" pitchFamily="49" charset="-128"/>
                <a:cs typeface="Arial" charset="0"/>
              </a:rPr>
              <a:t>   </a:t>
            </a:r>
            <a:r>
              <a:rPr lang="en-GB" dirty="0" err="1" smtClean="0">
                <a:solidFill>
                  <a:srgbClr val="000000"/>
                </a:solidFill>
                <a:latin typeface="Tahoma" pitchFamily="34" charset="0"/>
                <a:ea typeface="MS Gothic" pitchFamily="49" charset="-128"/>
                <a:cs typeface="Arial" charset="0"/>
              </a:rPr>
              <a:t>biasa</a:t>
            </a:r>
            <a:endParaRPr lang="id-ID" dirty="0" smtClean="0">
              <a:solidFill>
                <a:srgbClr val="000000"/>
              </a:solidFill>
              <a:latin typeface="Tahoma" pitchFamily="34" charset="0"/>
              <a:ea typeface="MS Gothic" pitchFamily="49" charset="-128"/>
              <a:cs typeface="Arial" charset="0"/>
            </a:endParaRPr>
          </a:p>
          <a:p>
            <a:pPr algn="just">
              <a:lnSpc>
                <a:spcPct val="80000"/>
              </a:lnSpc>
              <a:spcBef>
                <a:spcPts val="250"/>
              </a:spcBef>
              <a:buClr>
                <a:srgbClr val="F07F09"/>
              </a:buClr>
              <a:buSzPct val="80000"/>
              <a:buNone/>
              <a:defRPr/>
            </a:pPr>
            <a:endParaRPr lang="id-ID" dirty="0" smtClean="0">
              <a:solidFill>
                <a:srgbClr val="000000"/>
              </a:solidFill>
              <a:latin typeface="Tahoma" pitchFamily="34" charset="0"/>
              <a:ea typeface="MS Gothic" pitchFamily="49" charset="-128"/>
              <a:cs typeface="Arial" charset="0"/>
            </a:endParaRPr>
          </a:p>
          <a:p>
            <a:pPr algn="just">
              <a:lnSpc>
                <a:spcPct val="80000"/>
              </a:lnSpc>
              <a:spcBef>
                <a:spcPts val="250"/>
              </a:spcBef>
              <a:buClr>
                <a:srgbClr val="F07F09"/>
              </a:buClr>
              <a:buSzPct val="80000"/>
              <a:buNone/>
            </a:pPr>
            <a:r>
              <a:rPr lang="en-GB" b="1" dirty="0">
                <a:solidFill>
                  <a:srgbClr val="000000"/>
                </a:solidFill>
                <a:latin typeface="Tahoma" panose="020B0604030504040204" pitchFamily="34" charset="0"/>
                <a:ea typeface="MS Gothic" panose="020B0609070205080204" pitchFamily="49" charset="-128"/>
                <a:cs typeface="Arial" panose="020B0604020202020204" pitchFamily="34" charset="0"/>
              </a:rPr>
              <a:t>Injection </a:t>
            </a:r>
            <a:r>
              <a:rPr lang="en-GB" b="1" dirty="0" smtClean="0">
                <a:solidFill>
                  <a:srgbClr val="000000"/>
                </a:solidFill>
                <a:latin typeface="Tahoma" panose="020B0604030504040204" pitchFamily="34" charset="0"/>
                <a:ea typeface="MS Gothic" panose="020B0609070205080204" pitchFamily="49" charset="-128"/>
                <a:cs typeface="Arial" panose="020B0604020202020204" pitchFamily="34" charset="0"/>
              </a:rPr>
              <a:t>Flaws</a:t>
            </a:r>
            <a:endParaRPr lang="en-GB" b="1"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algn="just">
              <a:lnSpc>
                <a:spcPct val="80000"/>
              </a:lnSpc>
              <a:spcBef>
                <a:spcPts val="250"/>
              </a:spcBef>
              <a:buClr>
                <a:srgbClr val="F07F09"/>
              </a:buClr>
              <a:buSzPct val="80000"/>
              <a:buFont typeface="Wingdings 2" panose="05020102010507070707" pitchFamily="18" charset="2"/>
              <a:buChar char=""/>
            </a:pP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Penyerang</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yang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memanfaatkan</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celah</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keamanan</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pada</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basis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datanya</a:t>
            </a:r>
            <a:endPar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algn="just">
              <a:lnSpc>
                <a:spcPct val="80000"/>
              </a:lnSpc>
              <a:spcBef>
                <a:spcPts val="250"/>
              </a:spcBef>
              <a:buClr>
                <a:srgbClr val="F07F09"/>
              </a:buClr>
              <a:buSzPct val="80000"/>
              <a:buFont typeface="Wingdings 2" panose="05020102010507070707" pitchFamily="18" charset="2"/>
              <a:buChar char=""/>
            </a:pP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Salah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satu</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yang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terkenal</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a:t>
            </a:r>
            <a:r>
              <a:rPr lang="en-GB" sz="2400" dirty="0" err="1">
                <a:solidFill>
                  <a:srgbClr val="000000"/>
                </a:solidFill>
                <a:latin typeface="Tahoma" panose="020B0604030504040204" pitchFamily="34" charset="0"/>
                <a:ea typeface="MS Gothic" panose="020B0609070205080204" pitchFamily="49" charset="-128"/>
                <a:cs typeface="Arial" panose="020B0604020202020204" pitchFamily="34" charset="0"/>
              </a:rPr>
              <a:t>adalah</a:t>
            </a:r>
            <a:r>
              <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rPr>
              <a:t> SQL Injection</a:t>
            </a:r>
          </a:p>
          <a:p>
            <a:pPr lvl="1" algn="just">
              <a:lnSpc>
                <a:spcPct val="80000"/>
              </a:lnSpc>
              <a:spcBef>
                <a:spcPts val="250"/>
              </a:spcBef>
            </a:pPr>
            <a:endParaRPr lang="en-GB"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algn="just">
              <a:lnSpc>
                <a:spcPct val="80000"/>
              </a:lnSpc>
              <a:spcBef>
                <a:spcPts val="250"/>
              </a:spcBef>
              <a:buClr>
                <a:srgbClr val="F07F09"/>
              </a:buClr>
              <a:buSzPct val="80000"/>
              <a:buNone/>
            </a:pPr>
            <a:endParaRPr lang="en-GB"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lvl="1" algn="just">
              <a:lnSpc>
                <a:spcPct val="80000"/>
              </a:lnSpc>
              <a:spcBef>
                <a:spcPts val="250"/>
              </a:spcBef>
            </a:pPr>
            <a:endParaRPr lang="en-GB" sz="2000"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lvl="2" algn="just">
              <a:lnSpc>
                <a:spcPct val="80000"/>
              </a:lnSpc>
              <a:spcBef>
                <a:spcPts val="250"/>
              </a:spcBef>
            </a:pPr>
            <a:endParaRPr lang="en-GB" sz="2800"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algn="just">
              <a:lnSpc>
                <a:spcPct val="80000"/>
              </a:lnSpc>
              <a:spcBef>
                <a:spcPts val="250"/>
              </a:spcBef>
              <a:buClr>
                <a:srgbClr val="F07F09"/>
              </a:buClr>
              <a:buSzPct val="80000"/>
              <a:buNone/>
            </a:pPr>
            <a:endPar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algn="just">
              <a:lnSpc>
                <a:spcPct val="80000"/>
              </a:lnSpc>
              <a:spcBef>
                <a:spcPts val="250"/>
              </a:spcBef>
              <a:buClr>
                <a:srgbClr val="F07F09"/>
              </a:buClr>
              <a:buSzPct val="80000"/>
              <a:buNone/>
            </a:pPr>
            <a:endParaRPr lang="en-GB" sz="2400" dirty="0">
              <a:solidFill>
                <a:srgbClr val="000000"/>
              </a:solidFill>
              <a:latin typeface="Tahoma" panose="020B0604030504040204" pitchFamily="34" charset="0"/>
              <a:ea typeface="MS Gothic" panose="020B0609070205080204" pitchFamily="49" charset="-128"/>
              <a:cs typeface="Arial" panose="020B0604020202020204" pitchFamily="34" charset="0"/>
            </a:endParaRPr>
          </a:p>
          <a:p>
            <a:pPr algn="just">
              <a:lnSpc>
                <a:spcPct val="80000"/>
              </a:lnSpc>
              <a:spcBef>
                <a:spcPts val="250"/>
              </a:spcBef>
              <a:buClr>
                <a:srgbClr val="F07F09"/>
              </a:buClr>
              <a:buSzPct val="80000"/>
              <a:buNone/>
              <a:defRPr/>
            </a:pPr>
            <a:endParaRPr lang="en-GB" dirty="0">
              <a:solidFill>
                <a:srgbClr val="000000"/>
              </a:solidFill>
              <a:latin typeface="Tahoma" pitchFamily="34" charset="0"/>
              <a:ea typeface="MS Gothic" pitchFamily="49" charset="-128"/>
              <a:cs typeface="Arial" charset="0"/>
            </a:endParaRPr>
          </a:p>
        </p:txBody>
      </p:sp>
      <p:sp>
        <p:nvSpPr>
          <p:cNvPr id="6" name="Slide Number Placeholder 5"/>
          <p:cNvSpPr>
            <a:spLocks noGrp="1"/>
          </p:cNvSpPr>
          <p:nvPr>
            <p:ph type="sldNum" sz="quarter" idx="12"/>
          </p:nvPr>
        </p:nvSpPr>
        <p:spPr/>
        <p:txBody>
          <a:bodyPr/>
          <a:lstStyle/>
          <a:p>
            <a:fld id="{9F57D4B9-B9E7-49E2-8EC1-002FB1CAFEEC}" type="slidenum">
              <a:rPr lang="en-US" smtClean="0"/>
              <a:pPr/>
              <a:t>31</a:t>
            </a:fld>
            <a:endParaRPr lang="en-US"/>
          </a:p>
        </p:txBody>
      </p:sp>
      <p:sp>
        <p:nvSpPr>
          <p:cNvPr id="7" name="Text Box 5"/>
          <p:cNvSpPr txBox="1">
            <a:spLocks noChangeArrowheads="1"/>
          </p:cNvSpPr>
          <p:nvPr/>
        </p:nvSpPr>
        <p:spPr bwMode="auto">
          <a:xfrm>
            <a:off x="4391025" y="1208087"/>
            <a:ext cx="4752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a:t>http://www.owasp.org</a:t>
            </a:r>
          </a:p>
        </p:txBody>
      </p:sp>
    </p:spTree>
    <p:extLst>
      <p:ext uri="{BB962C8B-B14F-4D97-AF65-F5344CB8AC3E}">
        <p14:creationId xmlns:p14="http://schemas.microsoft.com/office/powerpoint/2010/main" val="198205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Koneksi HTTP vs HTTPS</a:t>
            </a:r>
            <a:endParaRPr lang="en-AU" smtClean="0"/>
          </a:p>
        </p:txBody>
      </p:sp>
      <p:sp>
        <p:nvSpPr>
          <p:cNvPr id="25603" name="Content Placeholder 2"/>
          <p:cNvSpPr>
            <a:spLocks noGrp="1"/>
          </p:cNvSpPr>
          <p:nvPr>
            <p:ph idx="1"/>
          </p:nvPr>
        </p:nvSpPr>
        <p:spPr/>
        <p:txBody>
          <a:bodyPr/>
          <a:lstStyle/>
          <a:p>
            <a:endParaRPr lang="en-AU" smtClean="0"/>
          </a:p>
        </p:txBody>
      </p:sp>
      <p:pic>
        <p:nvPicPr>
          <p:cNvPr id="25604" name="Picture 3" descr="I:\kemjar\2012-01-14_1226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525587"/>
            <a:ext cx="66294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023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AU" smtClean="0"/>
          </a:p>
        </p:txBody>
      </p:sp>
      <p:sp>
        <p:nvSpPr>
          <p:cNvPr id="26627" name="Content Placeholder 2"/>
          <p:cNvSpPr>
            <a:spLocks noGrp="1"/>
          </p:cNvSpPr>
          <p:nvPr>
            <p:ph idx="1"/>
          </p:nvPr>
        </p:nvSpPr>
        <p:spPr/>
        <p:txBody>
          <a:bodyPr/>
          <a:lstStyle/>
          <a:p>
            <a:endParaRPr lang="en-AU" smtClean="0"/>
          </a:p>
        </p:txBody>
      </p:sp>
      <p:pic>
        <p:nvPicPr>
          <p:cNvPr id="26628" name="Picture 3" descr="I:\kemjar\2012-01-14_123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81075"/>
            <a:ext cx="7315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466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5888"/>
            <a:ext cx="8496300" cy="637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Oval 3"/>
          <p:cNvSpPr>
            <a:spLocks noChangeArrowheads="1"/>
          </p:cNvSpPr>
          <p:nvPr/>
        </p:nvSpPr>
        <p:spPr bwMode="auto">
          <a:xfrm>
            <a:off x="539750" y="692150"/>
            <a:ext cx="792163" cy="50482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p>
        </p:txBody>
      </p:sp>
      <p:sp>
        <p:nvSpPr>
          <p:cNvPr id="27652" name="Oval 4"/>
          <p:cNvSpPr>
            <a:spLocks noChangeArrowheads="1"/>
          </p:cNvSpPr>
          <p:nvPr/>
        </p:nvSpPr>
        <p:spPr bwMode="auto">
          <a:xfrm>
            <a:off x="7019925" y="5805488"/>
            <a:ext cx="792163" cy="50482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p>
        </p:txBody>
      </p:sp>
    </p:spTree>
    <p:extLst>
      <p:ext uri="{BB962C8B-B14F-4D97-AF65-F5344CB8AC3E}">
        <p14:creationId xmlns:p14="http://schemas.microsoft.com/office/powerpoint/2010/main" val="816983432"/>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353425" cy="626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Oval 3"/>
          <p:cNvSpPr>
            <a:spLocks noChangeArrowheads="1"/>
          </p:cNvSpPr>
          <p:nvPr/>
        </p:nvSpPr>
        <p:spPr bwMode="auto">
          <a:xfrm>
            <a:off x="971550" y="1628775"/>
            <a:ext cx="2160588" cy="50482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p>
        </p:txBody>
      </p:sp>
    </p:spTree>
    <p:extLst>
      <p:ext uri="{BB962C8B-B14F-4D97-AF65-F5344CB8AC3E}">
        <p14:creationId xmlns:p14="http://schemas.microsoft.com/office/powerpoint/2010/main" val="3269087111"/>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765175"/>
            <a:ext cx="8088312"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Oval 3"/>
          <p:cNvSpPr>
            <a:spLocks noChangeArrowheads="1"/>
          </p:cNvSpPr>
          <p:nvPr/>
        </p:nvSpPr>
        <p:spPr bwMode="auto">
          <a:xfrm>
            <a:off x="3132138" y="1125538"/>
            <a:ext cx="863600" cy="57467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p>
        </p:txBody>
      </p:sp>
      <p:sp>
        <p:nvSpPr>
          <p:cNvPr id="29700" name="Oval 4"/>
          <p:cNvSpPr>
            <a:spLocks noChangeArrowheads="1"/>
          </p:cNvSpPr>
          <p:nvPr/>
        </p:nvSpPr>
        <p:spPr bwMode="auto">
          <a:xfrm>
            <a:off x="7885113" y="5013325"/>
            <a:ext cx="863600" cy="57467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p>
        </p:txBody>
      </p:sp>
    </p:spTree>
    <p:extLst>
      <p:ext uri="{BB962C8B-B14F-4D97-AF65-F5344CB8AC3E}">
        <p14:creationId xmlns:p14="http://schemas.microsoft.com/office/powerpoint/2010/main" val="2901264766"/>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id-ID" sz="4000" smtClean="0"/>
              <a:t>Langkah-langkah untuk menaikkan tingkat keamanan browser</a:t>
            </a:r>
            <a:endParaRPr lang="en-US" sz="4000" smtClean="0"/>
          </a:p>
        </p:txBody>
      </p:sp>
      <p:sp>
        <p:nvSpPr>
          <p:cNvPr id="30723" name="Rectangle 3"/>
          <p:cNvSpPr>
            <a:spLocks noGrp="1" noChangeArrowheads="1"/>
          </p:cNvSpPr>
          <p:nvPr>
            <p:ph idx="1"/>
          </p:nvPr>
        </p:nvSpPr>
        <p:spPr/>
        <p:txBody>
          <a:bodyPr/>
          <a:lstStyle/>
          <a:p>
            <a:pPr eaLnBrk="1" hangingPunct="1">
              <a:lnSpc>
                <a:spcPct val="90000"/>
              </a:lnSpc>
            </a:pPr>
            <a:r>
              <a:rPr lang="id-ID" sz="2800" dirty="0" smtClean="0"/>
              <a:t>Selalu mengupdate web browser menggunakan </a:t>
            </a:r>
            <a:r>
              <a:rPr lang="en-US" sz="2800" dirty="0" smtClean="0"/>
              <a:t>patch</a:t>
            </a:r>
            <a:r>
              <a:rPr lang="id-ID" sz="2800" dirty="0" smtClean="0"/>
              <a:t> terbaru</a:t>
            </a:r>
            <a:endParaRPr lang="en-US" sz="2800" dirty="0" smtClean="0"/>
          </a:p>
          <a:p>
            <a:pPr eaLnBrk="1" hangingPunct="1">
              <a:lnSpc>
                <a:spcPct val="90000"/>
              </a:lnSpc>
            </a:pPr>
            <a:r>
              <a:rPr lang="id-ID" sz="2800" dirty="0" smtClean="0"/>
              <a:t>Mencegah virus</a:t>
            </a:r>
            <a:endParaRPr lang="en-US" sz="2800" dirty="0" smtClean="0"/>
          </a:p>
          <a:p>
            <a:pPr eaLnBrk="1" hangingPunct="1">
              <a:lnSpc>
                <a:spcPct val="90000"/>
              </a:lnSpc>
            </a:pPr>
            <a:r>
              <a:rPr lang="id-ID" sz="2800" dirty="0" smtClean="0"/>
              <a:t>Menggunakan situs yang aman untuk transaksi finansial dan sensitif</a:t>
            </a:r>
          </a:p>
          <a:p>
            <a:pPr eaLnBrk="1" hangingPunct="1">
              <a:lnSpc>
                <a:spcPct val="90000"/>
              </a:lnSpc>
            </a:pPr>
            <a:r>
              <a:rPr lang="id-ID" sz="2800" dirty="0" smtClean="0"/>
              <a:t>Menggunakan </a:t>
            </a:r>
            <a:r>
              <a:rPr lang="en-US" sz="2800" i="1" dirty="0" smtClean="0"/>
              <a:t>secure proxy</a:t>
            </a:r>
          </a:p>
          <a:p>
            <a:pPr eaLnBrk="1" hangingPunct="1">
              <a:lnSpc>
                <a:spcPct val="90000"/>
              </a:lnSpc>
            </a:pPr>
            <a:r>
              <a:rPr lang="id-ID" sz="2800" dirty="0" smtClean="0"/>
              <a:t>Mengamankan lingkungan jaringan</a:t>
            </a:r>
            <a:endParaRPr lang="en-US" sz="2800" dirty="0" smtClean="0"/>
          </a:p>
          <a:p>
            <a:pPr eaLnBrk="1" hangingPunct="1">
              <a:lnSpc>
                <a:spcPct val="90000"/>
              </a:lnSpc>
            </a:pPr>
            <a:r>
              <a:rPr lang="id-ID" sz="2800" dirty="0" smtClean="0"/>
              <a:t>Tidak menggunakan informasi pribadi</a:t>
            </a:r>
            <a:endParaRPr lang="en-US" sz="2800" dirty="0" smtClean="0"/>
          </a:p>
        </p:txBody>
      </p:sp>
    </p:spTree>
    <p:extLst>
      <p:ext uri="{BB962C8B-B14F-4D97-AF65-F5344CB8AC3E}">
        <p14:creationId xmlns:p14="http://schemas.microsoft.com/office/powerpoint/2010/main" val="87637063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id-ID" smtClean="0"/>
              <a:t>General Recommendations</a:t>
            </a:r>
            <a:endParaRPr lang="en-US" smtClean="0"/>
          </a:p>
        </p:txBody>
      </p:sp>
      <p:sp>
        <p:nvSpPr>
          <p:cNvPr id="31747" name="Rectangle 3"/>
          <p:cNvSpPr>
            <a:spLocks noGrp="1" noChangeArrowheads="1"/>
          </p:cNvSpPr>
          <p:nvPr>
            <p:ph idx="1"/>
          </p:nvPr>
        </p:nvSpPr>
        <p:spPr/>
        <p:txBody>
          <a:bodyPr>
            <a:normAutofit fontScale="92500" lnSpcReduction="10000"/>
          </a:bodyPr>
          <a:lstStyle/>
          <a:p>
            <a:pPr eaLnBrk="1" hangingPunct="1">
              <a:lnSpc>
                <a:spcPct val="80000"/>
              </a:lnSpc>
            </a:pPr>
            <a:r>
              <a:rPr lang="id-ID" sz="1600" dirty="0" smtClean="0"/>
              <a:t>Hati-hati ketika merubah konfigurasi browser </a:t>
            </a:r>
          </a:p>
          <a:p>
            <a:pPr eaLnBrk="1" hangingPunct="1">
              <a:lnSpc>
                <a:spcPct val="80000"/>
              </a:lnSpc>
            </a:pPr>
            <a:r>
              <a:rPr lang="id-ID" sz="1600" dirty="0" smtClean="0"/>
              <a:t>Jangan membuat konfigurasi yang mendukung </a:t>
            </a:r>
            <a:r>
              <a:rPr lang="en-US" sz="1600" dirty="0" smtClean="0"/>
              <a:t>scripts </a:t>
            </a:r>
            <a:r>
              <a:rPr lang="id-ID" sz="1600" dirty="0" smtClean="0"/>
              <a:t>dan </a:t>
            </a:r>
            <a:r>
              <a:rPr lang="en-US" sz="1600" dirty="0" smtClean="0"/>
              <a:t>macros </a:t>
            </a:r>
            <a:endParaRPr lang="id-ID" sz="1600" dirty="0" smtClean="0"/>
          </a:p>
          <a:p>
            <a:pPr eaLnBrk="1" hangingPunct="1">
              <a:lnSpc>
                <a:spcPct val="80000"/>
              </a:lnSpc>
            </a:pPr>
            <a:r>
              <a:rPr lang="id-ID" sz="1600" dirty="0" smtClean="0"/>
              <a:t>Jangan langsung menjalankan program yang anda download dari internet</a:t>
            </a:r>
          </a:p>
          <a:p>
            <a:pPr eaLnBrk="1" hangingPunct="1">
              <a:lnSpc>
                <a:spcPct val="80000"/>
              </a:lnSpc>
            </a:pPr>
            <a:r>
              <a:rPr lang="id-ID" sz="1600" dirty="0" smtClean="0"/>
              <a:t>Browsing ke situs-situs yang aman</a:t>
            </a:r>
          </a:p>
          <a:p>
            <a:pPr lvl="1" eaLnBrk="1" hangingPunct="1">
              <a:lnSpc>
                <a:spcPct val="80000"/>
              </a:lnSpc>
            </a:pPr>
            <a:r>
              <a:rPr lang="id-ID" sz="1400" dirty="0" smtClean="0"/>
              <a:t>Mengurangi kemungkinan adanya </a:t>
            </a:r>
            <a:r>
              <a:rPr lang="en-US" sz="1400" dirty="0" err="1" smtClean="0"/>
              <a:t>malcode</a:t>
            </a:r>
            <a:r>
              <a:rPr lang="en-US" sz="1400" dirty="0" smtClean="0"/>
              <a:t> </a:t>
            </a:r>
            <a:r>
              <a:rPr lang="id-ID" sz="1400" dirty="0" smtClean="0"/>
              <a:t>dan spyware</a:t>
            </a:r>
          </a:p>
          <a:p>
            <a:pPr eaLnBrk="1" hangingPunct="1">
              <a:lnSpc>
                <a:spcPct val="80000"/>
              </a:lnSpc>
            </a:pPr>
            <a:r>
              <a:rPr lang="id-ID" sz="1600" dirty="0" smtClean="0"/>
              <a:t>Konfigurasi home pae harus hati-hati</a:t>
            </a:r>
          </a:p>
          <a:p>
            <a:pPr lvl="1" eaLnBrk="1" hangingPunct="1">
              <a:lnSpc>
                <a:spcPct val="80000"/>
              </a:lnSpc>
            </a:pPr>
            <a:r>
              <a:rPr lang="id-ID" sz="1400" dirty="0" smtClean="0"/>
              <a:t>Lebih baik gunakan </a:t>
            </a:r>
            <a:r>
              <a:rPr lang="en-US" sz="1400" dirty="0" smtClean="0"/>
              <a:t>blank.</a:t>
            </a:r>
          </a:p>
          <a:p>
            <a:pPr eaLnBrk="1" hangingPunct="1">
              <a:lnSpc>
                <a:spcPct val="80000"/>
              </a:lnSpc>
            </a:pPr>
            <a:r>
              <a:rPr lang="id-ID" sz="1600" dirty="0" smtClean="0"/>
              <a:t>Jangan mempercayai setiap links (periksa dulu arah tujuan link itu)</a:t>
            </a:r>
          </a:p>
          <a:p>
            <a:pPr eaLnBrk="1" hangingPunct="1">
              <a:lnSpc>
                <a:spcPct val="80000"/>
              </a:lnSpc>
            </a:pPr>
            <a:r>
              <a:rPr lang="id-ID" sz="1600" dirty="0" smtClean="0"/>
              <a:t>Jangan selalu mengikuti link yang diberitahukan lewat e-mail</a:t>
            </a:r>
          </a:p>
          <a:p>
            <a:pPr eaLnBrk="1" hangingPunct="1">
              <a:lnSpc>
                <a:spcPct val="80000"/>
              </a:lnSpc>
            </a:pPr>
            <a:r>
              <a:rPr lang="id-ID" sz="1600" dirty="0" smtClean="0"/>
              <a:t>Jangan browsing dari sistem yang mengandung data sensitif</a:t>
            </a:r>
          </a:p>
          <a:p>
            <a:pPr eaLnBrk="1" hangingPunct="1">
              <a:lnSpc>
                <a:spcPct val="80000"/>
              </a:lnSpc>
            </a:pPr>
            <a:r>
              <a:rPr lang="id-ID" sz="1600" dirty="0" smtClean="0"/>
              <a:t>Lindungi informasi anda kalau bisa jangan gunakan informasi pribadi pada web</a:t>
            </a:r>
          </a:p>
          <a:p>
            <a:pPr eaLnBrk="1" hangingPunct="1">
              <a:lnSpc>
                <a:spcPct val="80000"/>
              </a:lnSpc>
            </a:pPr>
            <a:r>
              <a:rPr lang="id-ID" sz="1600" dirty="0" smtClean="0"/>
              <a:t>Gunakan </a:t>
            </a:r>
            <a:r>
              <a:rPr lang="en-US" sz="1600" dirty="0" smtClean="0"/>
              <a:t>stronger encryption</a:t>
            </a:r>
            <a:endParaRPr lang="id-ID" sz="1600" dirty="0" smtClean="0"/>
          </a:p>
          <a:p>
            <a:pPr lvl="1" eaLnBrk="1" hangingPunct="1">
              <a:lnSpc>
                <a:spcPct val="80000"/>
              </a:lnSpc>
            </a:pPr>
            <a:r>
              <a:rPr lang="id-ID" sz="1400" dirty="0" smtClean="0"/>
              <a:t>Pilih </a:t>
            </a:r>
            <a:r>
              <a:rPr lang="en-US" sz="1400" dirty="0" smtClean="0"/>
              <a:t>128-bit encryption</a:t>
            </a:r>
            <a:endParaRPr lang="id-ID" sz="1400" dirty="0" smtClean="0"/>
          </a:p>
          <a:p>
            <a:pPr eaLnBrk="1" hangingPunct="1">
              <a:lnSpc>
                <a:spcPct val="80000"/>
              </a:lnSpc>
            </a:pPr>
            <a:r>
              <a:rPr lang="id-ID" sz="1600" dirty="0" smtClean="0"/>
              <a:t>Gunakan browser yang jarang digunakan</a:t>
            </a:r>
          </a:p>
          <a:p>
            <a:pPr lvl="1" eaLnBrk="1" hangingPunct="1">
              <a:lnSpc>
                <a:spcPct val="80000"/>
              </a:lnSpc>
            </a:pPr>
            <a:r>
              <a:rPr lang="id-ID" sz="1400" dirty="0" smtClean="0"/>
              <a:t>Serangan banyak dilakukan pada web browser yang populer</a:t>
            </a:r>
          </a:p>
          <a:p>
            <a:pPr eaLnBrk="1" hangingPunct="1">
              <a:lnSpc>
                <a:spcPct val="80000"/>
              </a:lnSpc>
            </a:pPr>
            <a:r>
              <a:rPr lang="id-ID" sz="1600" dirty="0" smtClean="0"/>
              <a:t>Minimalkan penggunaan </a:t>
            </a:r>
            <a:r>
              <a:rPr lang="en-US" sz="1600" dirty="0" smtClean="0"/>
              <a:t>plugins</a:t>
            </a:r>
            <a:endParaRPr lang="id-ID" sz="1600" dirty="0" smtClean="0"/>
          </a:p>
          <a:p>
            <a:pPr eaLnBrk="1" hangingPunct="1">
              <a:lnSpc>
                <a:spcPct val="80000"/>
              </a:lnSpc>
            </a:pPr>
            <a:r>
              <a:rPr lang="id-ID" sz="1600" dirty="0" smtClean="0"/>
              <a:t>Minimalkan penggunaan cookies</a:t>
            </a:r>
            <a:endParaRPr lang="en-US" sz="1600" dirty="0" smtClean="0"/>
          </a:p>
          <a:p>
            <a:pPr eaLnBrk="1" hangingPunct="1">
              <a:lnSpc>
                <a:spcPct val="80000"/>
              </a:lnSpc>
            </a:pPr>
            <a:r>
              <a:rPr lang="id-ID" sz="1600" dirty="0" smtClean="0"/>
              <a:t>Perhatikan cara penanganan dan lokasi penyimpanan </a:t>
            </a:r>
            <a:r>
              <a:rPr lang="en-US" sz="1600" i="1" dirty="0" smtClean="0"/>
              <a:t>temporary files</a:t>
            </a:r>
            <a:endParaRPr lang="en-US" sz="1600" dirty="0" smtClean="0"/>
          </a:p>
        </p:txBody>
      </p:sp>
    </p:spTree>
    <p:extLst>
      <p:ext uri="{BB962C8B-B14F-4D97-AF65-F5344CB8AC3E}">
        <p14:creationId xmlns:p14="http://schemas.microsoft.com/office/powerpoint/2010/main" val="201799740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5400" b="1" dirty="0" err="1" smtClean="0">
                <a:solidFill>
                  <a:srgbClr val="FF0000"/>
                </a:solidFill>
              </a:rPr>
              <a:t>Autentikasi</a:t>
            </a:r>
            <a:endParaRPr lang="id-ID" b="1" dirty="0">
              <a:solidFill>
                <a:srgbClr val="FF0000"/>
              </a:solidFill>
            </a:endParaRPr>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2630869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1" y="1120463"/>
            <a:ext cx="8029761" cy="2308538"/>
          </a:xfrm>
        </p:spPr>
        <p:txBody>
          <a:bodyPr>
            <a:normAutofit/>
          </a:bodyPr>
          <a:lstStyle/>
          <a:p>
            <a:pPr lvl="0"/>
            <a:r>
              <a:rPr lang="id-ID" sz="4000" b="1" dirty="0" smtClean="0">
                <a:solidFill>
                  <a:srgbClr val="FF0000"/>
                </a:solidFill>
              </a:rPr>
              <a:t>3) </a:t>
            </a:r>
            <a:r>
              <a:rPr lang="en-US" sz="4000" b="1" dirty="0" err="1">
                <a:solidFill>
                  <a:srgbClr val="FF0000"/>
                </a:solidFill>
              </a:rPr>
              <a:t>Sistem</a:t>
            </a:r>
            <a:r>
              <a:rPr lang="en-US" sz="4000" b="1" dirty="0">
                <a:solidFill>
                  <a:srgbClr val="FF0000"/>
                </a:solidFill>
              </a:rPr>
              <a:t> </a:t>
            </a:r>
            <a:r>
              <a:rPr lang="en-US" sz="4000" b="1" dirty="0" err="1">
                <a:solidFill>
                  <a:srgbClr val="FF0000"/>
                </a:solidFill>
              </a:rPr>
              <a:t>Keamanan</a:t>
            </a:r>
            <a:r>
              <a:rPr lang="en-US" sz="4000" b="1" dirty="0">
                <a:solidFill>
                  <a:srgbClr val="FF0000"/>
                </a:solidFill>
              </a:rPr>
              <a:t> </a:t>
            </a:r>
            <a:r>
              <a:rPr lang="en-US" sz="4000" b="1" dirty="0" err="1">
                <a:solidFill>
                  <a:srgbClr val="FF0000"/>
                </a:solidFill>
              </a:rPr>
              <a:t>Informasi</a:t>
            </a:r>
            <a:r>
              <a:rPr lang="en-US" sz="4000" b="1" dirty="0">
                <a:solidFill>
                  <a:srgbClr val="FF0000"/>
                </a:solidFill>
              </a:rPr>
              <a:t> </a:t>
            </a:r>
            <a:r>
              <a:rPr lang="en-US" sz="4000" b="1" dirty="0" err="1">
                <a:solidFill>
                  <a:srgbClr val="FF0000"/>
                </a:solidFill>
              </a:rPr>
              <a:t>dan</a:t>
            </a:r>
            <a:r>
              <a:rPr lang="en-US" sz="4000" b="1" dirty="0">
                <a:solidFill>
                  <a:srgbClr val="FF0000"/>
                </a:solidFill>
              </a:rPr>
              <a:t> Internet</a:t>
            </a:r>
          </a:p>
        </p:txBody>
      </p:sp>
      <p:sp>
        <p:nvSpPr>
          <p:cNvPr id="3" name="Text Placeholder 2"/>
          <p:cNvSpPr>
            <a:spLocks noGrp="1"/>
          </p:cNvSpPr>
          <p:nvPr>
            <p:ph type="body" idx="1"/>
          </p:nvPr>
        </p:nvSpPr>
        <p:spPr/>
        <p:txBody>
          <a:bodyPr>
            <a:normAutofit/>
          </a:bodyPr>
          <a:lstStyle/>
          <a:p>
            <a:endParaRPr lang="id-ID" dirty="0"/>
          </a:p>
        </p:txBody>
      </p:sp>
    </p:spTree>
    <p:extLst>
      <p:ext uri="{BB962C8B-B14F-4D97-AF65-F5344CB8AC3E}">
        <p14:creationId xmlns:p14="http://schemas.microsoft.com/office/powerpoint/2010/main" val="4117970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smtClean="0">
                <a:solidFill>
                  <a:srgbClr val="FF0000"/>
                </a:solidFill>
              </a:rPr>
              <a:t>Autentikasi</a:t>
            </a:r>
            <a:r>
              <a:rPr lang="id-ID" b="1" dirty="0" smtClean="0">
                <a:solidFill>
                  <a:srgbClr val="FF0000"/>
                </a:solidFill>
              </a:rPr>
              <a:t>?</a:t>
            </a:r>
            <a:endParaRPr lang="id-ID" dirty="0"/>
          </a:p>
        </p:txBody>
      </p:sp>
      <p:sp>
        <p:nvSpPr>
          <p:cNvPr id="5" name="Content Placeholder 4"/>
          <p:cNvSpPr>
            <a:spLocks noGrp="1"/>
          </p:cNvSpPr>
          <p:nvPr>
            <p:ph idx="1"/>
          </p:nvPr>
        </p:nvSpPr>
        <p:spPr>
          <a:xfrm>
            <a:off x="476251" y="1442506"/>
            <a:ext cx="8319406" cy="4859675"/>
          </a:xfrm>
        </p:spPr>
        <p:txBody>
          <a:bodyPr>
            <a:noAutofit/>
          </a:bodyPr>
          <a:lstStyle/>
          <a:p>
            <a:pPr algn="just"/>
            <a:r>
              <a:rPr lang="id-ID" sz="3200" b="1" dirty="0"/>
              <a:t>Apakah identitas </a:t>
            </a:r>
            <a:r>
              <a:rPr lang="id-ID" sz="3200" dirty="0"/>
              <a:t>Anda </a:t>
            </a:r>
            <a:r>
              <a:rPr lang="id-ID" sz="3200" b="1" dirty="0"/>
              <a:t>benar-benar sesuai </a:t>
            </a:r>
            <a:r>
              <a:rPr lang="id-ID" sz="3200" dirty="0" smtClean="0"/>
              <a:t>dengan apa </a:t>
            </a:r>
            <a:r>
              <a:rPr lang="id-ID" sz="3200" dirty="0"/>
              <a:t>yang </a:t>
            </a:r>
            <a:r>
              <a:rPr lang="id-ID" sz="3200" b="1" dirty="0"/>
              <a:t>Anda katakan </a:t>
            </a:r>
            <a:r>
              <a:rPr lang="id-ID" sz="3200" dirty="0"/>
              <a:t>?</a:t>
            </a:r>
          </a:p>
          <a:p>
            <a:pPr marL="901700" lvl="1" indent="-444500" algn="just"/>
            <a:r>
              <a:rPr lang="id-ID" sz="2800" b="1" dirty="0" smtClean="0"/>
              <a:t>Bagaimana</a:t>
            </a:r>
            <a:r>
              <a:rPr lang="id-ID" sz="2800" dirty="0" smtClean="0"/>
              <a:t> </a:t>
            </a:r>
            <a:r>
              <a:rPr lang="id-ID" sz="2800" dirty="0"/>
              <a:t>caranya </a:t>
            </a:r>
            <a:r>
              <a:rPr lang="id-ID" sz="2800" b="1" dirty="0"/>
              <a:t>membuktikan identitas </a:t>
            </a:r>
            <a:r>
              <a:rPr lang="id-ID" sz="2800" dirty="0" smtClean="0"/>
              <a:t>principal</a:t>
            </a:r>
          </a:p>
          <a:p>
            <a:pPr marL="901700" lvl="1" indent="-444500" algn="just"/>
            <a:r>
              <a:rPr lang="id-ID" sz="2800" b="1" dirty="0" smtClean="0"/>
              <a:t>Human </a:t>
            </a:r>
            <a:r>
              <a:rPr lang="id-ID" sz="2800" b="1" dirty="0"/>
              <a:t>to Machine (</a:t>
            </a:r>
            <a:r>
              <a:rPr lang="id-ID" sz="2800" b="1" dirty="0" smtClean="0"/>
              <a:t>H2M)</a:t>
            </a:r>
          </a:p>
          <a:p>
            <a:pPr marL="901700" lvl="1" indent="-444500" algn="just"/>
            <a:r>
              <a:rPr lang="id-ID" sz="2800" b="1" dirty="0" smtClean="0"/>
              <a:t>Atau </a:t>
            </a:r>
            <a:r>
              <a:rPr lang="id-ID" sz="2800" b="1" dirty="0"/>
              <a:t>Machine to Machine (</a:t>
            </a:r>
            <a:r>
              <a:rPr lang="id-ID" sz="2800" b="1" dirty="0" smtClean="0"/>
              <a:t>M2M)</a:t>
            </a:r>
          </a:p>
          <a:p>
            <a:pPr marL="901700" lvl="1" indent="-444500" algn="just"/>
            <a:r>
              <a:rPr lang="id-ID" sz="2800" dirty="0" smtClean="0"/>
              <a:t>Model :</a:t>
            </a:r>
          </a:p>
          <a:p>
            <a:pPr marL="1358876" lvl="2" indent="-444500" algn="just"/>
            <a:r>
              <a:rPr lang="id-ID" sz="2400" b="1" dirty="0" smtClean="0"/>
              <a:t>Principals </a:t>
            </a:r>
            <a:r>
              <a:rPr lang="id-ID" sz="2400" dirty="0"/>
              <a:t>hanya </a:t>
            </a:r>
            <a:r>
              <a:rPr lang="id-ID" sz="2400" b="1" dirty="0"/>
              <a:t>berkirim pesan satu </a:t>
            </a:r>
            <a:r>
              <a:rPr lang="id-ID" sz="2400" dirty="0"/>
              <a:t>dengan lainnya </a:t>
            </a:r>
            <a:r>
              <a:rPr lang="id-ID" sz="2400" b="1" dirty="0" smtClean="0"/>
              <a:t>tanpa </a:t>
            </a:r>
            <a:r>
              <a:rPr lang="id-ID" sz="2400" b="1" dirty="0"/>
              <a:t>ada kontak fisik maupun </a:t>
            </a:r>
            <a:r>
              <a:rPr lang="id-ID" sz="2400" b="1" dirty="0" smtClean="0"/>
              <a:t>visual</a:t>
            </a:r>
          </a:p>
          <a:p>
            <a:pPr marL="1358876" lvl="2" indent="-444500" algn="just"/>
            <a:r>
              <a:rPr lang="id-ID" sz="2400" b="1" dirty="0" smtClean="0"/>
              <a:t>Setiap </a:t>
            </a:r>
            <a:r>
              <a:rPr lang="id-ID" sz="2400" b="1" dirty="0"/>
              <a:t>principal </a:t>
            </a:r>
            <a:r>
              <a:rPr lang="id-ID" sz="2400" dirty="0"/>
              <a:t>membuktikan </a:t>
            </a:r>
            <a:r>
              <a:rPr lang="id-ID" sz="2400" b="1" dirty="0"/>
              <a:t>keaslian pengirim </a:t>
            </a:r>
            <a:r>
              <a:rPr lang="id-ID" sz="2400" b="1" dirty="0" smtClean="0"/>
              <a:t>pesan </a:t>
            </a:r>
            <a:r>
              <a:rPr lang="id-ID" sz="2400" dirty="0" smtClean="0"/>
              <a:t>yang </a:t>
            </a:r>
            <a:r>
              <a:rPr lang="id-ID" sz="2400" dirty="0"/>
              <a:t>diterimannya</a:t>
            </a:r>
          </a:p>
          <a:p>
            <a:pPr algn="just"/>
            <a:r>
              <a:rPr lang="id-ID" sz="3200" dirty="0" smtClean="0"/>
              <a:t>Harus </a:t>
            </a:r>
            <a:r>
              <a:rPr lang="id-ID" sz="3200" b="1" dirty="0"/>
              <a:t>dilakukan sebelum otorisasi akses</a:t>
            </a:r>
          </a:p>
        </p:txBody>
      </p:sp>
    </p:spTree>
    <p:extLst>
      <p:ext uri="{BB962C8B-B14F-4D97-AF65-F5344CB8AC3E}">
        <p14:creationId xmlns:p14="http://schemas.microsoft.com/office/powerpoint/2010/main" val="26206928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6000" dirty="0"/>
              <a:t>H2M</a:t>
            </a:r>
          </a:p>
        </p:txBody>
      </p:sp>
      <p:sp>
        <p:nvSpPr>
          <p:cNvPr id="3" name="Content Placeholder 2"/>
          <p:cNvSpPr>
            <a:spLocks noGrp="1"/>
          </p:cNvSpPr>
          <p:nvPr>
            <p:ph idx="1"/>
          </p:nvPr>
        </p:nvSpPr>
        <p:spPr/>
        <p:txBody>
          <a:bodyPr>
            <a:noAutofit/>
          </a:bodyPr>
          <a:lstStyle/>
          <a:p>
            <a:r>
              <a:rPr lang="id-ID" sz="3200" b="1" dirty="0"/>
              <a:t>Bagaimana mesin dapat </a:t>
            </a:r>
            <a:r>
              <a:rPr lang="id-ID" sz="3200" b="1" dirty="0" smtClean="0"/>
              <a:t>mengautentikasi manusia </a:t>
            </a:r>
            <a:r>
              <a:rPr lang="id-ID" sz="3200" b="1" dirty="0"/>
              <a:t>?</a:t>
            </a:r>
          </a:p>
          <a:p>
            <a:r>
              <a:rPr lang="id-ID" sz="3200" dirty="0" smtClean="0"/>
              <a:t>Dapat </a:t>
            </a:r>
            <a:r>
              <a:rPr lang="id-ID" sz="3200" dirty="0"/>
              <a:t>dilakukan dengan …</a:t>
            </a:r>
          </a:p>
          <a:p>
            <a:pPr marL="901700" lvl="1" indent="-444500"/>
            <a:r>
              <a:rPr lang="id-ID" sz="2800" dirty="0" smtClean="0"/>
              <a:t>Sesuatu </a:t>
            </a:r>
            <a:r>
              <a:rPr lang="id-ID" sz="2800" dirty="0"/>
              <a:t>yang </a:t>
            </a:r>
            <a:r>
              <a:rPr lang="id-ID" sz="2800" b="1" dirty="0"/>
              <a:t>diketahui </a:t>
            </a:r>
            <a:r>
              <a:rPr lang="id-ID" sz="2800" dirty="0"/>
              <a:t>/ Something you </a:t>
            </a:r>
            <a:r>
              <a:rPr lang="id-ID" sz="2800" b="1" dirty="0" smtClean="0">
                <a:solidFill>
                  <a:srgbClr val="FF0000"/>
                </a:solidFill>
              </a:rPr>
              <a:t>know</a:t>
            </a:r>
          </a:p>
          <a:p>
            <a:pPr marL="1358876" lvl="2" indent="-444500"/>
            <a:r>
              <a:rPr lang="id-ID" sz="2400" dirty="0" smtClean="0"/>
              <a:t>Contoh </a:t>
            </a:r>
            <a:r>
              <a:rPr lang="id-ID" sz="2400" dirty="0"/>
              <a:t>: </a:t>
            </a:r>
            <a:r>
              <a:rPr lang="id-ID" sz="2400" b="1" dirty="0"/>
              <a:t>password, pin, kata rahasia</a:t>
            </a:r>
          </a:p>
          <a:p>
            <a:pPr marL="901700" lvl="1" indent="-444500"/>
            <a:r>
              <a:rPr lang="id-ID" sz="2800" dirty="0" smtClean="0"/>
              <a:t>Sesuatu </a:t>
            </a:r>
            <a:r>
              <a:rPr lang="id-ID" sz="2800" dirty="0"/>
              <a:t>yang </a:t>
            </a:r>
            <a:r>
              <a:rPr lang="id-ID" sz="2800" b="1" dirty="0"/>
              <a:t>dipunyai</a:t>
            </a:r>
            <a:r>
              <a:rPr lang="id-ID" sz="2800" dirty="0"/>
              <a:t> / Something you </a:t>
            </a:r>
            <a:r>
              <a:rPr lang="id-ID" sz="2800" b="1" dirty="0" smtClean="0">
                <a:solidFill>
                  <a:srgbClr val="FF0000"/>
                </a:solidFill>
              </a:rPr>
              <a:t>have</a:t>
            </a:r>
          </a:p>
          <a:p>
            <a:pPr marL="1358876" lvl="2" indent="-444500"/>
            <a:r>
              <a:rPr lang="id-ID" sz="2400" dirty="0" smtClean="0"/>
              <a:t>Contoh </a:t>
            </a:r>
            <a:r>
              <a:rPr lang="id-ID" sz="2400" dirty="0"/>
              <a:t>: </a:t>
            </a:r>
            <a:r>
              <a:rPr lang="id-ID" sz="2400" b="1" dirty="0"/>
              <a:t>kunci akses, smartcard, token</a:t>
            </a:r>
          </a:p>
          <a:p>
            <a:pPr marL="901700" lvl="1" indent="-444500"/>
            <a:r>
              <a:rPr lang="id-ID" sz="2800" dirty="0" smtClean="0"/>
              <a:t>Sesuatu </a:t>
            </a:r>
            <a:r>
              <a:rPr lang="id-ID" sz="2800" dirty="0"/>
              <a:t>yang membuktikan </a:t>
            </a:r>
            <a:r>
              <a:rPr lang="id-ID" sz="2800" b="1" dirty="0"/>
              <a:t>siapa </a:t>
            </a:r>
            <a:r>
              <a:rPr lang="id-ID" sz="2800" b="1" dirty="0" smtClean="0"/>
              <a:t>Anda </a:t>
            </a:r>
            <a:r>
              <a:rPr lang="id-ID" sz="2800" dirty="0" smtClean="0"/>
              <a:t>sebenarnya </a:t>
            </a:r>
            <a:r>
              <a:rPr lang="id-ID" sz="2800" dirty="0"/>
              <a:t>/ Something you </a:t>
            </a:r>
            <a:r>
              <a:rPr lang="id-ID" sz="2800" b="1" dirty="0" smtClean="0">
                <a:solidFill>
                  <a:srgbClr val="FF0000"/>
                </a:solidFill>
              </a:rPr>
              <a:t>are</a:t>
            </a:r>
          </a:p>
          <a:p>
            <a:pPr marL="1358876" lvl="2" indent="-444500"/>
            <a:r>
              <a:rPr lang="id-ID" sz="2400" dirty="0" smtClean="0"/>
              <a:t>Contoh </a:t>
            </a:r>
            <a:r>
              <a:rPr lang="id-ID" sz="2400" dirty="0"/>
              <a:t>: </a:t>
            </a:r>
            <a:r>
              <a:rPr lang="id-ID" sz="2400" b="1" dirty="0"/>
              <a:t>sidik jari (fingerprint), pola </a:t>
            </a:r>
            <a:r>
              <a:rPr lang="id-ID" sz="2400" b="1" dirty="0" smtClean="0"/>
              <a:t>retina, gestur, voice</a:t>
            </a:r>
            <a:endParaRPr lang="id-ID" sz="2400" b="1" dirty="0"/>
          </a:p>
        </p:txBody>
      </p:sp>
    </p:spTree>
    <p:extLst>
      <p:ext uri="{BB962C8B-B14F-4D97-AF65-F5344CB8AC3E}">
        <p14:creationId xmlns:p14="http://schemas.microsoft.com/office/powerpoint/2010/main" val="3955716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Something You </a:t>
            </a:r>
            <a:r>
              <a:rPr lang="id-ID" b="1" dirty="0">
                <a:solidFill>
                  <a:srgbClr val="FF0000"/>
                </a:solidFill>
              </a:rPr>
              <a:t>Know</a:t>
            </a:r>
          </a:p>
        </p:txBody>
      </p:sp>
      <p:sp>
        <p:nvSpPr>
          <p:cNvPr id="3" name="Content Placeholder 2"/>
          <p:cNvSpPr>
            <a:spLocks noGrp="1"/>
          </p:cNvSpPr>
          <p:nvPr>
            <p:ph idx="1"/>
          </p:nvPr>
        </p:nvSpPr>
        <p:spPr/>
        <p:txBody>
          <a:bodyPr>
            <a:normAutofit fontScale="92500" lnSpcReduction="10000"/>
          </a:bodyPr>
          <a:lstStyle/>
          <a:p>
            <a:r>
              <a:rPr lang="id-ID" dirty="0" smtClean="0"/>
              <a:t>Passwords?</a:t>
            </a:r>
          </a:p>
          <a:p>
            <a:r>
              <a:rPr lang="id-ID" dirty="0" smtClean="0"/>
              <a:t>Beberapa </a:t>
            </a:r>
            <a:r>
              <a:rPr lang="id-ID" b="1" dirty="0" smtClean="0"/>
              <a:t>Fakta contoh </a:t>
            </a:r>
            <a:r>
              <a:rPr lang="id-ID" b="1" dirty="0"/>
              <a:t>password</a:t>
            </a:r>
          </a:p>
          <a:p>
            <a:pPr marL="901700" lvl="1" indent="-444500"/>
            <a:r>
              <a:rPr lang="id-ID" dirty="0" smtClean="0"/>
              <a:t>PIN</a:t>
            </a:r>
          </a:p>
          <a:p>
            <a:pPr marL="901700" lvl="1" indent="-444500"/>
            <a:r>
              <a:rPr lang="id-ID" dirty="0" smtClean="0"/>
              <a:t>Nama </a:t>
            </a:r>
            <a:r>
              <a:rPr lang="id-ID" dirty="0"/>
              <a:t>kecil </a:t>
            </a:r>
            <a:r>
              <a:rPr lang="id-ID" dirty="0" smtClean="0"/>
              <a:t>Ibu</a:t>
            </a:r>
          </a:p>
          <a:p>
            <a:pPr marL="901700" lvl="1" indent="-444500"/>
            <a:r>
              <a:rPr lang="id-ID" dirty="0" smtClean="0"/>
              <a:t>Tanggal Lahir</a:t>
            </a:r>
          </a:p>
          <a:p>
            <a:pPr marL="901700" lvl="1" indent="-444500"/>
            <a:r>
              <a:rPr lang="id-ID" dirty="0" smtClean="0"/>
              <a:t>Nama </a:t>
            </a:r>
            <a:r>
              <a:rPr lang="id-ID" dirty="0"/>
              <a:t>binatang </a:t>
            </a:r>
            <a:r>
              <a:rPr lang="id-ID" dirty="0" smtClean="0"/>
              <a:t>peliharaan</a:t>
            </a:r>
          </a:p>
          <a:p>
            <a:pPr marL="901700" lvl="1" indent="-444500"/>
            <a:r>
              <a:rPr lang="id-ID" dirty="0" smtClean="0"/>
              <a:t>Nama </a:t>
            </a:r>
            <a:r>
              <a:rPr lang="id-ID" dirty="0"/>
              <a:t>panggilan dari </a:t>
            </a:r>
            <a:r>
              <a:rPr lang="id-ID" dirty="0" smtClean="0"/>
              <a:t>teman</a:t>
            </a:r>
          </a:p>
          <a:p>
            <a:pPr marL="901700" lvl="1" indent="-444500"/>
            <a:r>
              <a:rPr lang="id-ID" dirty="0"/>
              <a:t>Tanggal lahir</a:t>
            </a:r>
          </a:p>
          <a:p>
            <a:pPr marL="901700" lvl="1" indent="-444500"/>
            <a:r>
              <a:rPr lang="id-ID" dirty="0" smtClean="0"/>
              <a:t>Nama </a:t>
            </a:r>
            <a:r>
              <a:rPr lang="id-ID" dirty="0"/>
              <a:t>anak</a:t>
            </a:r>
          </a:p>
          <a:p>
            <a:pPr marL="901700" lvl="1" indent="-444500"/>
            <a:r>
              <a:rPr lang="id-ID" dirty="0" smtClean="0"/>
              <a:t>Nama </a:t>
            </a:r>
            <a:r>
              <a:rPr lang="id-ID" dirty="0"/>
              <a:t>artis favorit</a:t>
            </a:r>
          </a:p>
          <a:p>
            <a:pPr marL="901700" lvl="1" indent="-444500"/>
            <a:r>
              <a:rPr lang="id-ID" dirty="0" smtClean="0"/>
              <a:t>Kata </a:t>
            </a:r>
            <a:r>
              <a:rPr lang="id-ID" dirty="0"/>
              <a:t>yang ada pada kamus</a:t>
            </a:r>
          </a:p>
          <a:p>
            <a:pPr marL="901700" lvl="1" indent="-444500"/>
            <a:r>
              <a:rPr lang="id-ID" dirty="0" smtClean="0"/>
              <a:t>Urutan </a:t>
            </a:r>
            <a:r>
              <a:rPr lang="id-ID" dirty="0"/>
              <a:t>nomor, misalnya 90123</a:t>
            </a:r>
          </a:p>
          <a:p>
            <a:pPr marL="901700" lvl="1" indent="-444500"/>
            <a:r>
              <a:rPr lang="id-ID" dirty="0" smtClean="0"/>
              <a:t>Kata </a:t>
            </a:r>
            <a:r>
              <a:rPr lang="id-ID" dirty="0"/>
              <a:t>yang dieja </a:t>
            </a:r>
            <a:r>
              <a:rPr lang="id-ID" dirty="0" smtClean="0"/>
              <a:t>terbalik, </a:t>
            </a:r>
            <a:r>
              <a:rPr lang="id-ID" dirty="0"/>
              <a:t>, dll</a:t>
            </a:r>
          </a:p>
        </p:txBody>
      </p:sp>
    </p:spTree>
    <p:extLst>
      <p:ext uri="{BB962C8B-B14F-4D97-AF65-F5344CB8AC3E}">
        <p14:creationId xmlns:p14="http://schemas.microsoft.com/office/powerpoint/2010/main" val="36447054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Kondisi Gambaran </a:t>
            </a:r>
            <a:r>
              <a:rPr lang="id-ID" dirty="0" smtClean="0"/>
              <a:t>Umum Password</a:t>
            </a:r>
            <a:endParaRPr lang="id-ID" dirty="0"/>
          </a:p>
        </p:txBody>
      </p:sp>
      <p:sp>
        <p:nvSpPr>
          <p:cNvPr id="3" name="Content Placeholder 2"/>
          <p:cNvSpPr>
            <a:spLocks noGrp="1"/>
          </p:cNvSpPr>
          <p:nvPr>
            <p:ph idx="1"/>
          </p:nvPr>
        </p:nvSpPr>
        <p:spPr/>
        <p:txBody>
          <a:bodyPr>
            <a:normAutofit fontScale="92500" lnSpcReduction="10000"/>
          </a:bodyPr>
          <a:lstStyle/>
          <a:p>
            <a:pPr algn="just"/>
            <a:r>
              <a:rPr lang="id-ID" b="1" dirty="0" smtClean="0"/>
              <a:t>Semakin </a:t>
            </a:r>
            <a:r>
              <a:rPr lang="id-ID" b="1" dirty="0"/>
              <a:t>meningkatnya penggunaan </a:t>
            </a:r>
            <a:r>
              <a:rPr lang="id-ID" dirty="0"/>
              <a:t>teknologi informasi, maka </a:t>
            </a:r>
            <a:r>
              <a:rPr lang="id-ID" b="1" dirty="0"/>
              <a:t>semakin </a:t>
            </a:r>
            <a:r>
              <a:rPr lang="id-ID" b="1" dirty="0" smtClean="0"/>
              <a:t>meningkat </a:t>
            </a:r>
            <a:r>
              <a:rPr lang="id-ID" b="1" dirty="0"/>
              <a:t>pula jumlah user account dan password </a:t>
            </a:r>
            <a:r>
              <a:rPr lang="id-ID" dirty="0"/>
              <a:t>yang harus </a:t>
            </a:r>
            <a:r>
              <a:rPr lang="id-ID" b="1" dirty="0"/>
              <a:t>diingat dan </a:t>
            </a:r>
            <a:r>
              <a:rPr lang="id-ID" b="1" dirty="0" smtClean="0"/>
              <a:t>dikelola</a:t>
            </a:r>
            <a:r>
              <a:rPr lang="id-ID" dirty="0" smtClean="0"/>
              <a:t>.</a:t>
            </a:r>
          </a:p>
          <a:p>
            <a:pPr algn="just"/>
            <a:r>
              <a:rPr lang="id-ID" b="1" dirty="0" smtClean="0"/>
              <a:t>Pemilihan </a:t>
            </a:r>
            <a:r>
              <a:rPr lang="id-ID" b="1" dirty="0"/>
              <a:t>password </a:t>
            </a:r>
            <a:r>
              <a:rPr lang="id-ID" dirty="0"/>
              <a:t>yang digunakan </a:t>
            </a:r>
            <a:r>
              <a:rPr lang="id-ID" b="1" dirty="0"/>
              <a:t>untuk sistem informasi yang </a:t>
            </a:r>
            <a:r>
              <a:rPr lang="id-ID" b="1" dirty="0" smtClean="0"/>
              <a:t>berbeda2 </a:t>
            </a:r>
            <a:r>
              <a:rPr lang="id-ID" b="1" dirty="0"/>
              <a:t>menyebabkan dilema</a:t>
            </a:r>
            <a:r>
              <a:rPr lang="id-ID" dirty="0"/>
              <a:t>.</a:t>
            </a:r>
          </a:p>
          <a:p>
            <a:pPr algn="just"/>
            <a:r>
              <a:rPr lang="id-ID" b="1" dirty="0"/>
              <a:t>Penyusup </a:t>
            </a:r>
            <a:r>
              <a:rPr lang="id-ID" dirty="0"/>
              <a:t>bisa</a:t>
            </a:r>
            <a:r>
              <a:rPr lang="id-ID" b="1" dirty="0"/>
              <a:t> mendapatkan akses ke semua sistem jika password </a:t>
            </a:r>
            <a:r>
              <a:rPr lang="id-ID" dirty="0"/>
              <a:t>yang </a:t>
            </a:r>
            <a:r>
              <a:rPr lang="id-ID" b="1" dirty="0"/>
              <a:t>sama </a:t>
            </a:r>
            <a:r>
              <a:rPr lang="id-ID" b="1" dirty="0" smtClean="0"/>
              <a:t>digunakan </a:t>
            </a:r>
            <a:r>
              <a:rPr lang="id-ID" b="1" dirty="0"/>
              <a:t>untuk mengakses sistem-sistem </a:t>
            </a:r>
            <a:r>
              <a:rPr lang="id-ID" dirty="0"/>
              <a:t>yang </a:t>
            </a:r>
            <a:r>
              <a:rPr lang="id-ID" b="1" dirty="0"/>
              <a:t>disusupi</a:t>
            </a:r>
            <a:r>
              <a:rPr lang="id-ID" dirty="0"/>
              <a:t> tersebut.</a:t>
            </a:r>
          </a:p>
          <a:p>
            <a:pPr algn="just"/>
            <a:r>
              <a:rPr lang="id-ID" b="1" dirty="0"/>
              <a:t>Ketika password </a:t>
            </a:r>
            <a:r>
              <a:rPr lang="id-ID" dirty="0"/>
              <a:t>yang </a:t>
            </a:r>
            <a:r>
              <a:rPr lang="id-ID" b="1" dirty="0"/>
              <a:t>berbeda digunakan </a:t>
            </a:r>
            <a:r>
              <a:rPr lang="id-ID" dirty="0"/>
              <a:t>untuk </a:t>
            </a:r>
            <a:r>
              <a:rPr lang="id-ID" b="1" dirty="0"/>
              <a:t>sistem yang berbeda</a:t>
            </a:r>
            <a:r>
              <a:rPr lang="id-ID" dirty="0"/>
              <a:t>, </a:t>
            </a:r>
            <a:r>
              <a:rPr lang="id-ID" b="1" dirty="0" smtClean="0"/>
              <a:t>pengguna</a:t>
            </a:r>
            <a:r>
              <a:rPr lang="id-ID" dirty="0" smtClean="0"/>
              <a:t> </a:t>
            </a:r>
            <a:r>
              <a:rPr lang="id-ID" dirty="0"/>
              <a:t>cenderung </a:t>
            </a:r>
            <a:r>
              <a:rPr lang="id-ID" b="1" dirty="0">
                <a:solidFill>
                  <a:srgbClr val="FF6600"/>
                </a:solidFill>
              </a:rPr>
              <a:t>memilih password </a:t>
            </a:r>
            <a:r>
              <a:rPr lang="id-ID" dirty="0"/>
              <a:t>yang </a:t>
            </a:r>
            <a:r>
              <a:rPr lang="id-ID" b="1" dirty="0">
                <a:solidFill>
                  <a:srgbClr val="FF0000"/>
                </a:solidFill>
              </a:rPr>
              <a:t>mudah diingat (weak password) </a:t>
            </a:r>
            <a:r>
              <a:rPr lang="id-ID" dirty="0" smtClean="0"/>
              <a:t>atau </a:t>
            </a:r>
            <a:r>
              <a:rPr lang="id-ID" dirty="0"/>
              <a:t>bahkan </a:t>
            </a:r>
            <a:r>
              <a:rPr lang="id-ID" b="1" dirty="0">
                <a:solidFill>
                  <a:srgbClr val="FF0000"/>
                </a:solidFill>
              </a:rPr>
              <a:t>menulisnya</a:t>
            </a:r>
            <a:r>
              <a:rPr lang="id-ID" dirty="0"/>
              <a:t>, sehingga dapat </a:t>
            </a:r>
            <a:r>
              <a:rPr lang="id-ID" b="1" dirty="0" smtClean="0"/>
              <a:t>membahayakan keamanan </a:t>
            </a:r>
            <a:r>
              <a:rPr lang="id-ID" dirty="0"/>
              <a:t>sistem </a:t>
            </a:r>
            <a:r>
              <a:rPr lang="id-ID" dirty="0" smtClean="0"/>
              <a:t>yang </a:t>
            </a:r>
            <a:r>
              <a:rPr lang="id-ID" dirty="0"/>
              <a:t>bersangkutan</a:t>
            </a:r>
            <a:r>
              <a:rPr lang="id-ID" dirty="0" smtClean="0"/>
              <a:t>.</a:t>
            </a:r>
            <a:endParaRPr lang="id-ID" dirty="0"/>
          </a:p>
        </p:txBody>
      </p:sp>
    </p:spTree>
    <p:extLst>
      <p:ext uri="{BB962C8B-B14F-4D97-AF65-F5344CB8AC3E}">
        <p14:creationId xmlns:p14="http://schemas.microsoft.com/office/powerpoint/2010/main" val="3687371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6000" b="1" dirty="0" smtClean="0"/>
              <a:t>Password?</a:t>
            </a:r>
            <a:endParaRPr lang="id-ID" sz="6000" b="1" dirty="0"/>
          </a:p>
        </p:txBody>
      </p:sp>
      <p:sp>
        <p:nvSpPr>
          <p:cNvPr id="3" name="Content Placeholder 2"/>
          <p:cNvSpPr>
            <a:spLocks noGrp="1"/>
          </p:cNvSpPr>
          <p:nvPr>
            <p:ph idx="1"/>
          </p:nvPr>
        </p:nvSpPr>
        <p:spPr/>
        <p:txBody>
          <a:bodyPr>
            <a:noAutofit/>
          </a:bodyPr>
          <a:lstStyle/>
          <a:p>
            <a:pPr algn="just"/>
            <a:r>
              <a:rPr lang="id-ID" sz="2400" b="1" dirty="0"/>
              <a:t>Password</a:t>
            </a:r>
            <a:r>
              <a:rPr lang="id-ID" sz="2400" dirty="0"/>
              <a:t> adalah </a:t>
            </a:r>
            <a:r>
              <a:rPr lang="id-ID" sz="2400" b="1" dirty="0"/>
              <a:t>metode</a:t>
            </a:r>
            <a:r>
              <a:rPr lang="id-ID" sz="2400" dirty="0"/>
              <a:t> yang </a:t>
            </a:r>
            <a:r>
              <a:rPr lang="id-ID" sz="2400" b="1" dirty="0"/>
              <a:t>nyaman dan mudah </a:t>
            </a:r>
            <a:r>
              <a:rPr lang="id-ID" sz="2400" dirty="0"/>
              <a:t>untuk </a:t>
            </a:r>
            <a:r>
              <a:rPr lang="id-ID" sz="2400" b="1" dirty="0" smtClean="0"/>
              <a:t>melakukan autentikasi </a:t>
            </a:r>
            <a:r>
              <a:rPr lang="id-ID" sz="2400" b="1" dirty="0"/>
              <a:t>pengguna </a:t>
            </a:r>
            <a:r>
              <a:rPr lang="id-ID" sz="2400" dirty="0"/>
              <a:t>saat </a:t>
            </a:r>
            <a:r>
              <a:rPr lang="id-ID" sz="2400" b="1" dirty="0"/>
              <a:t>masuk ke sistem komputer</a:t>
            </a:r>
            <a:r>
              <a:rPr lang="id-ID" sz="2400" b="1" dirty="0" smtClean="0"/>
              <a:t>.</a:t>
            </a:r>
          </a:p>
          <a:p>
            <a:pPr algn="just"/>
            <a:r>
              <a:rPr lang="id-ID" sz="2400" b="1" dirty="0" smtClean="0"/>
              <a:t>Sistem </a:t>
            </a:r>
            <a:r>
              <a:rPr lang="id-ID" sz="2400" b="1" dirty="0"/>
              <a:t>hanya </a:t>
            </a:r>
            <a:r>
              <a:rPr lang="id-ID" sz="2400" dirty="0" smtClean="0"/>
              <a:t>mengharuskan </a:t>
            </a:r>
            <a:r>
              <a:rPr lang="id-ID" sz="2400" b="1" dirty="0"/>
              <a:t>pengguna</a:t>
            </a:r>
            <a:r>
              <a:rPr lang="id-ID" sz="2400" dirty="0"/>
              <a:t> untuk </a:t>
            </a:r>
            <a:r>
              <a:rPr lang="id-ID" sz="2400" b="1" dirty="0"/>
              <a:t>memberikan informasi </a:t>
            </a:r>
            <a:r>
              <a:rPr lang="id-ID" sz="2400" dirty="0"/>
              <a:t>yang dapat </a:t>
            </a:r>
            <a:r>
              <a:rPr lang="id-ID" sz="2400" b="1" dirty="0" smtClean="0"/>
              <a:t>membuktikan </a:t>
            </a:r>
            <a:r>
              <a:rPr lang="id-ID" sz="2400" b="1" dirty="0"/>
              <a:t>b</a:t>
            </a:r>
            <a:r>
              <a:rPr lang="id-ID" sz="2400" dirty="0"/>
              <a:t>ahwa </a:t>
            </a:r>
            <a:r>
              <a:rPr lang="id-ID" sz="2400" b="1" dirty="0"/>
              <a:t>dia adalah benar orang yang diklaimnya.</a:t>
            </a:r>
          </a:p>
          <a:p>
            <a:pPr algn="just"/>
            <a:r>
              <a:rPr lang="id-ID" sz="2400" b="1" dirty="0"/>
              <a:t>Resiko</a:t>
            </a:r>
            <a:r>
              <a:rPr lang="id-ID" sz="2400" dirty="0"/>
              <a:t> yang mungkin menyebabkan </a:t>
            </a:r>
            <a:r>
              <a:rPr lang="id-ID" sz="2400" b="1" dirty="0"/>
              <a:t>pengguna kehilangan passwordnya:</a:t>
            </a:r>
          </a:p>
          <a:p>
            <a:pPr lvl="1" algn="just">
              <a:buFont typeface="Wingdings" panose="05000000000000000000" pitchFamily="2" charset="2"/>
              <a:buChar char="§"/>
            </a:pPr>
            <a:r>
              <a:rPr lang="id-ID" b="1" i="1" dirty="0" smtClean="0">
                <a:solidFill>
                  <a:srgbClr val="FF0000"/>
                </a:solidFill>
              </a:rPr>
              <a:t>Over </a:t>
            </a:r>
            <a:r>
              <a:rPr lang="id-ID" b="1" i="1" dirty="0">
                <a:solidFill>
                  <a:srgbClr val="FF0000"/>
                </a:solidFill>
              </a:rPr>
              <a:t>the shoulder </a:t>
            </a:r>
            <a:r>
              <a:rPr lang="id-ID" b="1" i="1" dirty="0" smtClean="0">
                <a:solidFill>
                  <a:srgbClr val="FF0000"/>
                </a:solidFill>
              </a:rPr>
              <a:t>attack</a:t>
            </a:r>
          </a:p>
          <a:p>
            <a:pPr lvl="1" algn="just">
              <a:buFont typeface="Wingdings" panose="05000000000000000000" pitchFamily="2" charset="2"/>
              <a:buChar char="§"/>
            </a:pPr>
            <a:r>
              <a:rPr lang="id-ID" b="1" i="1" dirty="0" smtClean="0">
                <a:solidFill>
                  <a:srgbClr val="FF0000"/>
                </a:solidFill>
              </a:rPr>
              <a:t>Brute-force attack</a:t>
            </a:r>
          </a:p>
          <a:p>
            <a:pPr lvl="1" algn="just">
              <a:buFont typeface="Wingdings" panose="05000000000000000000" pitchFamily="2" charset="2"/>
              <a:buChar char="§"/>
            </a:pPr>
            <a:r>
              <a:rPr lang="id-ID" b="1" i="1" dirty="0" smtClean="0">
                <a:solidFill>
                  <a:srgbClr val="FF0000"/>
                </a:solidFill>
              </a:rPr>
              <a:t>Sniffing attack</a:t>
            </a:r>
          </a:p>
          <a:p>
            <a:pPr lvl="1" algn="just">
              <a:buFont typeface="Wingdings" panose="05000000000000000000" pitchFamily="2" charset="2"/>
              <a:buChar char="§"/>
            </a:pPr>
            <a:r>
              <a:rPr lang="id-ID" b="1" i="1" dirty="0" smtClean="0">
                <a:solidFill>
                  <a:srgbClr val="FF0000"/>
                </a:solidFill>
              </a:rPr>
              <a:t>Login </a:t>
            </a:r>
            <a:r>
              <a:rPr lang="id-ID" b="1" i="1" dirty="0">
                <a:solidFill>
                  <a:srgbClr val="FF0000"/>
                </a:solidFill>
              </a:rPr>
              <a:t>spoofing </a:t>
            </a:r>
            <a:r>
              <a:rPr lang="id-ID" b="1" i="1" dirty="0" smtClean="0">
                <a:solidFill>
                  <a:srgbClr val="FF0000"/>
                </a:solidFill>
              </a:rPr>
              <a:t>attack</a:t>
            </a:r>
            <a:endParaRPr lang="id-ID" b="1" i="1" dirty="0">
              <a:solidFill>
                <a:srgbClr val="FF0000"/>
              </a:solidFill>
            </a:endParaRPr>
          </a:p>
        </p:txBody>
      </p:sp>
    </p:spTree>
    <p:extLst>
      <p:ext uri="{BB962C8B-B14F-4D97-AF65-F5344CB8AC3E}">
        <p14:creationId xmlns:p14="http://schemas.microsoft.com/office/powerpoint/2010/main" val="1705835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Resiko kehilangan Password</a:t>
            </a:r>
            <a:endParaRPr lang="id-ID" b="1" dirty="0"/>
          </a:p>
        </p:txBody>
      </p:sp>
      <p:sp>
        <p:nvSpPr>
          <p:cNvPr id="3" name="Content Placeholder 2"/>
          <p:cNvSpPr>
            <a:spLocks noGrp="1"/>
          </p:cNvSpPr>
          <p:nvPr>
            <p:ph idx="1"/>
          </p:nvPr>
        </p:nvSpPr>
        <p:spPr/>
        <p:txBody>
          <a:bodyPr>
            <a:normAutofit/>
          </a:bodyPr>
          <a:lstStyle/>
          <a:p>
            <a:pPr algn="just"/>
            <a:r>
              <a:rPr lang="id-ID" b="1" dirty="0"/>
              <a:t>Over the Shoulder Attack</a:t>
            </a:r>
            <a:endParaRPr lang="id-ID" b="1" dirty="0" smtClean="0"/>
          </a:p>
          <a:p>
            <a:pPr lvl="1" algn="just">
              <a:buFont typeface="Wingdings" panose="05000000000000000000" pitchFamily="2" charset="2"/>
              <a:buChar char="§"/>
            </a:pPr>
            <a:r>
              <a:rPr lang="id-ID" dirty="0" smtClean="0"/>
              <a:t>Ketika </a:t>
            </a:r>
            <a:r>
              <a:rPr lang="id-ID" b="1" dirty="0"/>
              <a:t>seseorang mengetik passwordnya</a:t>
            </a:r>
            <a:r>
              <a:rPr lang="id-ID" dirty="0"/>
              <a:t>, </a:t>
            </a:r>
            <a:r>
              <a:rPr lang="id-ID" b="1" dirty="0"/>
              <a:t>orang lain </a:t>
            </a:r>
            <a:r>
              <a:rPr lang="id-ID" dirty="0"/>
              <a:t>mungkin bisa </a:t>
            </a:r>
            <a:r>
              <a:rPr lang="id-ID" b="1" dirty="0" smtClean="0"/>
              <a:t>mengamati</a:t>
            </a:r>
            <a:r>
              <a:rPr lang="id-ID" dirty="0" smtClean="0"/>
              <a:t> </a:t>
            </a:r>
            <a:r>
              <a:rPr lang="id-ID" b="1" dirty="0"/>
              <a:t>apa</a:t>
            </a:r>
            <a:r>
              <a:rPr lang="id-ID" dirty="0"/>
              <a:t> yang </a:t>
            </a:r>
            <a:r>
              <a:rPr lang="id-ID" b="1" dirty="0"/>
              <a:t>diketiknya </a:t>
            </a:r>
            <a:r>
              <a:rPr lang="id-ID" dirty="0"/>
              <a:t>dan </a:t>
            </a:r>
            <a:r>
              <a:rPr lang="id-ID" b="1" dirty="0"/>
              <a:t>mencurinya</a:t>
            </a:r>
            <a:r>
              <a:rPr lang="id-ID" dirty="0"/>
              <a:t> </a:t>
            </a:r>
            <a:r>
              <a:rPr lang="id-ID" dirty="0" smtClean="0"/>
              <a:t>dengan </a:t>
            </a:r>
            <a:r>
              <a:rPr lang="id-ID" b="1" dirty="0" smtClean="0"/>
              <a:t>melihat </a:t>
            </a:r>
            <a:r>
              <a:rPr lang="id-ID" b="1" dirty="0"/>
              <a:t>melalui </a:t>
            </a:r>
            <a:r>
              <a:rPr lang="id-ID" b="1" dirty="0" smtClean="0"/>
              <a:t>bahu </a:t>
            </a:r>
            <a:r>
              <a:rPr lang="id-ID" b="1" dirty="0"/>
              <a:t>orang </a:t>
            </a:r>
            <a:r>
              <a:rPr lang="id-ID" dirty="0"/>
              <a:t>tersebut, atau dengan </a:t>
            </a:r>
            <a:r>
              <a:rPr lang="id-ID" b="1" dirty="0"/>
              <a:t>pengawasan</a:t>
            </a:r>
            <a:r>
              <a:rPr lang="id-ID" dirty="0"/>
              <a:t> secara </a:t>
            </a:r>
            <a:r>
              <a:rPr lang="id-ID" b="1" dirty="0"/>
              <a:t>tidak langsung </a:t>
            </a:r>
            <a:r>
              <a:rPr lang="id-ID" dirty="0" smtClean="0"/>
              <a:t>menggunakan kamera</a:t>
            </a:r>
            <a:endParaRPr lang="id-ID" dirty="0"/>
          </a:p>
          <a:p>
            <a:pPr algn="just"/>
            <a:r>
              <a:rPr lang="id-ID" b="1" dirty="0"/>
              <a:t>Brute-Force </a:t>
            </a:r>
            <a:r>
              <a:rPr lang="id-ID" b="1" dirty="0" smtClean="0"/>
              <a:t>Attack</a:t>
            </a:r>
          </a:p>
          <a:p>
            <a:pPr lvl="1" algn="just">
              <a:buFont typeface="Wingdings" panose="05000000000000000000" pitchFamily="2" charset="2"/>
              <a:buChar char="§"/>
            </a:pPr>
            <a:r>
              <a:rPr lang="id-ID" b="1" dirty="0"/>
              <a:t>Password memiliki panjang karakter</a:t>
            </a:r>
            <a:r>
              <a:rPr lang="id-ID" dirty="0"/>
              <a:t> yang </a:t>
            </a:r>
            <a:r>
              <a:rPr lang="id-ID" b="1" dirty="0"/>
              <a:t>terbatas</a:t>
            </a:r>
            <a:r>
              <a:rPr lang="id-ID" dirty="0"/>
              <a:t>, biasanya </a:t>
            </a:r>
            <a:r>
              <a:rPr lang="id-ID" b="1" dirty="0"/>
              <a:t>terdiri dari 8 </a:t>
            </a:r>
            <a:r>
              <a:rPr lang="id-ID" b="1" dirty="0" smtClean="0"/>
              <a:t>karakter </a:t>
            </a:r>
            <a:r>
              <a:rPr lang="id-ID" b="1" dirty="0"/>
              <a:t>alfanumerik.</a:t>
            </a:r>
            <a:r>
              <a:rPr lang="id-ID" dirty="0"/>
              <a:t> </a:t>
            </a:r>
            <a:r>
              <a:rPr lang="id-ID" b="1" dirty="0">
                <a:solidFill>
                  <a:srgbClr val="FF0000"/>
                </a:solidFill>
              </a:rPr>
              <a:t>Penyerang </a:t>
            </a:r>
            <a:r>
              <a:rPr lang="id-ID" dirty="0"/>
              <a:t>dapat </a:t>
            </a:r>
            <a:r>
              <a:rPr lang="id-ID" b="1" dirty="0"/>
              <a:t>menggunakan program </a:t>
            </a:r>
            <a:r>
              <a:rPr lang="id-ID" dirty="0"/>
              <a:t>yang </a:t>
            </a:r>
            <a:r>
              <a:rPr lang="id-ID" dirty="0" smtClean="0"/>
              <a:t>secara </a:t>
            </a:r>
            <a:r>
              <a:rPr lang="id-ID" b="1" dirty="0"/>
              <a:t>otomatis</a:t>
            </a:r>
            <a:r>
              <a:rPr lang="id-ID" dirty="0"/>
              <a:t> dapat </a:t>
            </a:r>
            <a:r>
              <a:rPr lang="id-ID" b="1" dirty="0"/>
              <a:t>menghasilkan password</a:t>
            </a:r>
            <a:r>
              <a:rPr lang="id-ID" dirty="0"/>
              <a:t>, </a:t>
            </a:r>
            <a:r>
              <a:rPr lang="id-ID" b="1" dirty="0"/>
              <a:t>mencoba</a:t>
            </a:r>
            <a:r>
              <a:rPr lang="id-ID" dirty="0"/>
              <a:t> </a:t>
            </a:r>
            <a:r>
              <a:rPr lang="id-ID" dirty="0" smtClean="0"/>
              <a:t>semua </a:t>
            </a:r>
            <a:r>
              <a:rPr lang="id-ID" b="1" dirty="0" smtClean="0"/>
              <a:t>kemungkinan </a:t>
            </a:r>
            <a:r>
              <a:rPr lang="id-ID" b="1" dirty="0">
                <a:solidFill>
                  <a:srgbClr val="FF0000"/>
                </a:solidFill>
              </a:rPr>
              <a:t>kombinasi sampai password yang valid ditemukan</a:t>
            </a:r>
            <a:r>
              <a:rPr lang="id-ID" dirty="0"/>
              <a:t>.</a:t>
            </a:r>
          </a:p>
        </p:txBody>
      </p:sp>
    </p:spTree>
    <p:extLst>
      <p:ext uri="{BB962C8B-B14F-4D97-AF65-F5344CB8AC3E}">
        <p14:creationId xmlns:p14="http://schemas.microsoft.com/office/powerpoint/2010/main" val="4010579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Resiko kehilangan Password (Contd -2)</a:t>
            </a:r>
            <a:endParaRPr lang="id-ID" dirty="0"/>
          </a:p>
        </p:txBody>
      </p:sp>
      <p:sp>
        <p:nvSpPr>
          <p:cNvPr id="3" name="Content Placeholder 2"/>
          <p:cNvSpPr>
            <a:spLocks noGrp="1"/>
          </p:cNvSpPr>
          <p:nvPr>
            <p:ph idx="1"/>
          </p:nvPr>
        </p:nvSpPr>
        <p:spPr/>
        <p:txBody>
          <a:bodyPr>
            <a:normAutofit/>
          </a:bodyPr>
          <a:lstStyle/>
          <a:p>
            <a:pPr algn="just"/>
            <a:r>
              <a:rPr lang="id-ID" b="1" dirty="0"/>
              <a:t>Sniffing </a:t>
            </a:r>
            <a:r>
              <a:rPr lang="id-ID" b="1" dirty="0" smtClean="0"/>
              <a:t>Attack</a:t>
            </a:r>
          </a:p>
          <a:p>
            <a:pPr lvl="1" algn="just">
              <a:buFont typeface="Wingdings" panose="05000000000000000000" pitchFamily="2" charset="2"/>
              <a:buChar char="§"/>
            </a:pPr>
            <a:r>
              <a:rPr lang="id-ID" b="1" dirty="0"/>
              <a:t>Ketika password</a:t>
            </a:r>
            <a:r>
              <a:rPr lang="id-ID" dirty="0"/>
              <a:t> </a:t>
            </a:r>
            <a:r>
              <a:rPr lang="id-ID" b="1" dirty="0"/>
              <a:t>dikirim</a:t>
            </a:r>
            <a:r>
              <a:rPr lang="id-ID" dirty="0"/>
              <a:t> melalui </a:t>
            </a:r>
            <a:r>
              <a:rPr lang="id-ID" b="1" dirty="0"/>
              <a:t>jaringan</a:t>
            </a:r>
            <a:r>
              <a:rPr lang="id-ID" dirty="0"/>
              <a:t>, </a:t>
            </a:r>
            <a:r>
              <a:rPr lang="id-ID" b="1" dirty="0"/>
              <a:t>password </a:t>
            </a:r>
            <a:r>
              <a:rPr lang="id-ID" dirty="0"/>
              <a:t>tersebut dapat </a:t>
            </a:r>
            <a:r>
              <a:rPr lang="id-ID" b="1" dirty="0" smtClean="0"/>
              <a:t>ditangkap</a:t>
            </a:r>
            <a:r>
              <a:rPr lang="id-ID" dirty="0" smtClean="0"/>
              <a:t> </a:t>
            </a:r>
            <a:r>
              <a:rPr lang="id-ID" dirty="0"/>
              <a:t>oleh </a:t>
            </a:r>
            <a:r>
              <a:rPr lang="id-ID" b="1" dirty="0"/>
              <a:t>alat sniffing jaringan </a:t>
            </a:r>
            <a:r>
              <a:rPr lang="id-ID" dirty="0"/>
              <a:t>jika </a:t>
            </a:r>
            <a:r>
              <a:rPr lang="id-ID" b="1" dirty="0"/>
              <a:t>saluran jaringan </a:t>
            </a:r>
            <a:r>
              <a:rPr lang="id-ID" dirty="0">
                <a:solidFill>
                  <a:srgbClr val="FF0000"/>
                </a:solidFill>
              </a:rPr>
              <a:t>tidak </a:t>
            </a:r>
            <a:r>
              <a:rPr lang="id-ID" dirty="0" smtClean="0">
                <a:solidFill>
                  <a:srgbClr val="FF0000"/>
                </a:solidFill>
              </a:rPr>
              <a:t>dienkripsi </a:t>
            </a:r>
            <a:r>
              <a:rPr lang="id-ID" dirty="0" smtClean="0"/>
              <a:t>dengan </a:t>
            </a:r>
            <a:r>
              <a:rPr lang="id-ID" dirty="0"/>
              <a:t>benar. </a:t>
            </a:r>
            <a:r>
              <a:rPr lang="id-ID" b="1" dirty="0"/>
              <a:t>Alat-alat</a:t>
            </a:r>
            <a:r>
              <a:rPr lang="id-ID" dirty="0"/>
              <a:t> berbahaya seperti </a:t>
            </a:r>
            <a:r>
              <a:rPr lang="id-ID" b="1" dirty="0"/>
              <a:t>keylogger </a:t>
            </a:r>
            <a:r>
              <a:rPr lang="id-ID" dirty="0"/>
              <a:t>mungkin bisa </a:t>
            </a:r>
            <a:r>
              <a:rPr lang="id-ID" b="1" dirty="0" smtClean="0"/>
              <a:t>menangkap</a:t>
            </a:r>
            <a:r>
              <a:rPr lang="id-ID" dirty="0" smtClean="0"/>
              <a:t> </a:t>
            </a:r>
            <a:r>
              <a:rPr lang="id-ID" b="1" dirty="0"/>
              <a:t>password pengguna </a:t>
            </a:r>
            <a:r>
              <a:rPr lang="id-ID" dirty="0"/>
              <a:t>ketika </a:t>
            </a:r>
            <a:r>
              <a:rPr lang="id-ID" b="1" dirty="0"/>
              <a:t>diketikkan</a:t>
            </a:r>
            <a:r>
              <a:rPr lang="id-ID" dirty="0"/>
              <a:t> selama </a:t>
            </a:r>
            <a:r>
              <a:rPr lang="id-ID" b="1" dirty="0"/>
              <a:t>proses </a:t>
            </a:r>
            <a:r>
              <a:rPr lang="id-ID" b="1" dirty="0" smtClean="0"/>
              <a:t>autentikasi</a:t>
            </a:r>
            <a:r>
              <a:rPr lang="id-ID" b="1" dirty="0"/>
              <a:t>.</a:t>
            </a:r>
            <a:endParaRPr lang="id-ID" b="1" dirty="0" smtClean="0"/>
          </a:p>
          <a:p>
            <a:pPr algn="just"/>
            <a:r>
              <a:rPr lang="id-ID" b="1" dirty="0"/>
              <a:t>Login Spoofing Attack </a:t>
            </a:r>
            <a:endParaRPr lang="id-ID" b="1" dirty="0" smtClean="0"/>
          </a:p>
          <a:p>
            <a:pPr lvl="1" algn="just">
              <a:buFont typeface="Wingdings" panose="05000000000000000000" pitchFamily="2" charset="2"/>
              <a:buChar char="§"/>
            </a:pPr>
            <a:r>
              <a:rPr lang="id-ID" b="1" dirty="0" smtClean="0"/>
              <a:t>Penyerang</a:t>
            </a:r>
            <a:r>
              <a:rPr lang="id-ID" dirty="0" smtClean="0"/>
              <a:t> </a:t>
            </a:r>
            <a:r>
              <a:rPr lang="id-ID" dirty="0"/>
              <a:t>membuat sebuah </a:t>
            </a:r>
            <a:r>
              <a:rPr lang="id-ID" b="1" dirty="0">
                <a:solidFill>
                  <a:srgbClr val="FF0000"/>
                </a:solidFill>
              </a:rPr>
              <a:t>halaman login palsu </a:t>
            </a:r>
            <a:r>
              <a:rPr lang="id-ID" dirty="0"/>
              <a:t>yang </a:t>
            </a:r>
            <a:r>
              <a:rPr lang="id-ID" b="1" dirty="0"/>
              <a:t>mirip</a:t>
            </a:r>
            <a:r>
              <a:rPr lang="id-ID" dirty="0"/>
              <a:t> dengan </a:t>
            </a:r>
            <a:r>
              <a:rPr lang="id-ID" b="1" dirty="0" smtClean="0"/>
              <a:t>tampilan </a:t>
            </a:r>
            <a:r>
              <a:rPr lang="id-ID" b="1" dirty="0"/>
              <a:t>halaman aslinya</a:t>
            </a:r>
            <a:r>
              <a:rPr lang="id-ID" dirty="0"/>
              <a:t>. Ketika </a:t>
            </a:r>
            <a:r>
              <a:rPr lang="id-ID" b="1" dirty="0"/>
              <a:t>pengguna login </a:t>
            </a:r>
            <a:r>
              <a:rPr lang="id-ID" dirty="0"/>
              <a:t>ke </a:t>
            </a:r>
            <a:r>
              <a:rPr lang="id-ID" b="1" dirty="0"/>
              <a:t>halaman palsu </a:t>
            </a:r>
            <a:r>
              <a:rPr lang="id-ID" dirty="0" smtClean="0"/>
              <a:t>tersebut, </a:t>
            </a:r>
            <a:r>
              <a:rPr lang="id-ID" b="1" dirty="0" smtClean="0"/>
              <a:t>password</a:t>
            </a:r>
            <a:r>
              <a:rPr lang="id-ID" dirty="0" smtClean="0"/>
              <a:t> </a:t>
            </a:r>
            <a:r>
              <a:rPr lang="id-ID" dirty="0"/>
              <a:t>akan </a:t>
            </a:r>
            <a:r>
              <a:rPr lang="id-ID" b="1" dirty="0"/>
              <a:t>disimpan </a:t>
            </a:r>
            <a:r>
              <a:rPr lang="id-ID" dirty="0"/>
              <a:t>atau </a:t>
            </a:r>
            <a:r>
              <a:rPr lang="id-ID" b="1" dirty="0"/>
              <a:t>dikirimkan </a:t>
            </a:r>
            <a:r>
              <a:rPr lang="id-ID" b="1" dirty="0" smtClean="0"/>
              <a:t>kepenyerang</a:t>
            </a:r>
            <a:r>
              <a:rPr lang="id-ID" dirty="0" smtClean="0"/>
              <a:t>.</a:t>
            </a:r>
            <a:endParaRPr lang="id-ID" dirty="0"/>
          </a:p>
        </p:txBody>
      </p:sp>
    </p:spTree>
    <p:extLst>
      <p:ext uri="{BB962C8B-B14F-4D97-AF65-F5344CB8AC3E}">
        <p14:creationId xmlns:p14="http://schemas.microsoft.com/office/powerpoint/2010/main" val="2798295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Password Guessing</a:t>
            </a:r>
          </a:p>
        </p:txBody>
      </p:sp>
      <p:sp>
        <p:nvSpPr>
          <p:cNvPr id="3" name="Content Placeholder 2"/>
          <p:cNvSpPr>
            <a:spLocks noGrp="1"/>
          </p:cNvSpPr>
          <p:nvPr>
            <p:ph idx="1"/>
          </p:nvPr>
        </p:nvSpPr>
        <p:spPr>
          <a:xfrm>
            <a:off x="153522" y="1658982"/>
            <a:ext cx="2818278" cy="4859675"/>
          </a:xfrm>
        </p:spPr>
        <p:txBody>
          <a:bodyPr>
            <a:normAutofit/>
          </a:bodyPr>
          <a:lstStyle/>
          <a:p>
            <a:r>
              <a:rPr lang="id-ID" b="1" dirty="0"/>
              <a:t>User</a:t>
            </a:r>
            <a:r>
              <a:rPr lang="id-ID" dirty="0"/>
              <a:t> sering memilih </a:t>
            </a:r>
            <a:r>
              <a:rPr lang="id-ID" b="1" dirty="0" smtClean="0"/>
              <a:t>password</a:t>
            </a:r>
            <a:r>
              <a:rPr lang="id-ID" dirty="0" smtClean="0"/>
              <a:t> yang </a:t>
            </a:r>
            <a:r>
              <a:rPr lang="id-ID" b="1" dirty="0"/>
              <a:t>mudah diingat </a:t>
            </a:r>
            <a:r>
              <a:rPr lang="id-ID" dirty="0"/>
              <a:t>tetapi </a:t>
            </a:r>
            <a:r>
              <a:rPr lang="id-ID" dirty="0" smtClean="0"/>
              <a:t>juga </a:t>
            </a:r>
            <a:r>
              <a:rPr lang="id-ID" b="1" dirty="0"/>
              <a:t>mudah </a:t>
            </a:r>
            <a:r>
              <a:rPr lang="id-ID" b="1" dirty="0" smtClean="0"/>
              <a:t>ditebak</a:t>
            </a:r>
            <a:r>
              <a:rPr lang="id-ID" dirty="0" smtClean="0"/>
              <a:t>. </a:t>
            </a:r>
          </a:p>
          <a:p>
            <a:r>
              <a:rPr lang="id-ID" b="1" dirty="0" smtClean="0"/>
              <a:t>Password </a:t>
            </a:r>
            <a:r>
              <a:rPr lang="id-ID" b="1" dirty="0"/>
              <a:t>default</a:t>
            </a:r>
            <a:r>
              <a:rPr lang="id-ID" dirty="0"/>
              <a:t> yang </a:t>
            </a:r>
            <a:r>
              <a:rPr lang="id-ID" dirty="0" smtClean="0"/>
              <a:t>digunakan </a:t>
            </a:r>
            <a:r>
              <a:rPr lang="id-ID" dirty="0"/>
              <a:t>oleh </a:t>
            </a:r>
            <a:r>
              <a:rPr lang="id-ID" b="1" dirty="0">
                <a:solidFill>
                  <a:srgbClr val="FF0000"/>
                </a:solidFill>
              </a:rPr>
              <a:t>vendor tidak </a:t>
            </a:r>
            <a:r>
              <a:rPr lang="id-ID" b="1" dirty="0" smtClean="0">
                <a:solidFill>
                  <a:srgbClr val="FF0000"/>
                </a:solidFill>
              </a:rPr>
              <a:t>diubah</a:t>
            </a:r>
            <a:r>
              <a:rPr lang="id-ID" dirty="0" smtClean="0"/>
              <a:t>. </a:t>
            </a:r>
            <a:endParaRPr lang="id-ID" dirty="0"/>
          </a:p>
        </p:txBody>
      </p:sp>
      <p:pic>
        <p:nvPicPr>
          <p:cNvPr id="4" name="Picture 3"/>
          <p:cNvPicPr>
            <a:picLocks noChangeAspect="1"/>
          </p:cNvPicPr>
          <p:nvPr/>
        </p:nvPicPr>
        <p:blipFill>
          <a:blip r:embed="rId2"/>
          <a:stretch>
            <a:fillRect/>
          </a:stretch>
        </p:blipFill>
        <p:spPr>
          <a:xfrm>
            <a:off x="2979963" y="1788459"/>
            <a:ext cx="6055060" cy="4908175"/>
          </a:xfrm>
          <a:prstGeom prst="rect">
            <a:avLst/>
          </a:prstGeom>
        </p:spPr>
      </p:pic>
    </p:spTree>
    <p:extLst>
      <p:ext uri="{BB962C8B-B14F-4D97-AF65-F5344CB8AC3E}">
        <p14:creationId xmlns:p14="http://schemas.microsoft.com/office/powerpoint/2010/main" val="1422189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Password Guessing (2)</a:t>
            </a:r>
          </a:p>
        </p:txBody>
      </p:sp>
      <p:sp>
        <p:nvSpPr>
          <p:cNvPr id="3" name="Content Placeholder 2"/>
          <p:cNvSpPr>
            <a:spLocks noGrp="1"/>
          </p:cNvSpPr>
          <p:nvPr>
            <p:ph idx="1"/>
          </p:nvPr>
        </p:nvSpPr>
        <p:spPr/>
        <p:txBody>
          <a:bodyPr>
            <a:normAutofit/>
          </a:bodyPr>
          <a:lstStyle/>
          <a:p>
            <a:pPr algn="just"/>
            <a:r>
              <a:rPr lang="id-ID" sz="3200" dirty="0"/>
              <a:t>Bisa </a:t>
            </a:r>
            <a:r>
              <a:rPr lang="id-ID" sz="3200" b="1" dirty="0"/>
              <a:t>lebih canggih </a:t>
            </a:r>
            <a:r>
              <a:rPr lang="id-ID" sz="3200" dirty="0"/>
              <a:t>dan </a:t>
            </a:r>
            <a:r>
              <a:rPr lang="id-ID" sz="3200" b="1" dirty="0"/>
              <a:t>lebih cepat </a:t>
            </a:r>
            <a:r>
              <a:rPr lang="id-ID" sz="3200" dirty="0"/>
              <a:t>dibandingkan dengan </a:t>
            </a:r>
            <a:r>
              <a:rPr lang="id-ID" sz="3200" b="1" dirty="0">
                <a:solidFill>
                  <a:srgbClr val="FF0000"/>
                </a:solidFill>
              </a:rPr>
              <a:t>brute force </a:t>
            </a:r>
            <a:r>
              <a:rPr lang="id-ID" sz="3200" b="1" dirty="0" smtClean="0">
                <a:solidFill>
                  <a:srgbClr val="FF0000"/>
                </a:solidFill>
              </a:rPr>
              <a:t>attack </a:t>
            </a:r>
            <a:r>
              <a:rPr lang="id-ID" sz="3200" dirty="0"/>
              <a:t>melalui </a:t>
            </a:r>
            <a:r>
              <a:rPr lang="id-ID" sz="3200" b="1" dirty="0"/>
              <a:t>login scripting </a:t>
            </a:r>
            <a:r>
              <a:rPr lang="id-ID" sz="3200" dirty="0"/>
              <a:t>dengan </a:t>
            </a:r>
            <a:r>
              <a:rPr lang="id-ID" sz="3200" b="1" dirty="0"/>
              <a:t>kata2</a:t>
            </a:r>
            <a:r>
              <a:rPr lang="id-ID" sz="3200" dirty="0"/>
              <a:t> yang ada di </a:t>
            </a:r>
            <a:r>
              <a:rPr lang="id-ID" sz="3200" b="1" dirty="0">
                <a:solidFill>
                  <a:srgbClr val="FF0000"/>
                </a:solidFill>
              </a:rPr>
              <a:t>kamus (dictionary </a:t>
            </a:r>
            <a:r>
              <a:rPr lang="id-ID" sz="3200" b="1" dirty="0" smtClean="0">
                <a:solidFill>
                  <a:srgbClr val="FF0000"/>
                </a:solidFill>
              </a:rPr>
              <a:t>attacks</a:t>
            </a:r>
            <a:r>
              <a:rPr lang="id-ID" sz="3200" dirty="0"/>
              <a:t>) </a:t>
            </a:r>
          </a:p>
        </p:txBody>
      </p:sp>
    </p:spTree>
    <p:extLst>
      <p:ext uri="{BB962C8B-B14F-4D97-AF65-F5344CB8AC3E}">
        <p14:creationId xmlns:p14="http://schemas.microsoft.com/office/powerpoint/2010/main" val="20887577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Problem Lain Dengan Password</a:t>
            </a:r>
          </a:p>
        </p:txBody>
      </p:sp>
      <p:sp>
        <p:nvSpPr>
          <p:cNvPr id="3" name="Content Placeholder 2"/>
          <p:cNvSpPr>
            <a:spLocks noGrp="1"/>
          </p:cNvSpPr>
          <p:nvPr>
            <p:ph idx="1"/>
          </p:nvPr>
        </p:nvSpPr>
        <p:spPr/>
        <p:txBody>
          <a:bodyPr>
            <a:normAutofit/>
          </a:bodyPr>
          <a:lstStyle/>
          <a:p>
            <a:r>
              <a:rPr lang="id-ID" sz="3200" b="1" dirty="0"/>
              <a:t>Terlalu banyak pasword</a:t>
            </a:r>
          </a:p>
          <a:p>
            <a:pPr lvl="1">
              <a:buFont typeface="Wingdings" panose="05000000000000000000" pitchFamily="2" charset="2"/>
              <a:buChar char="§"/>
            </a:pPr>
            <a:r>
              <a:rPr lang="id-ID" sz="2800" dirty="0" smtClean="0"/>
              <a:t>Password </a:t>
            </a:r>
            <a:r>
              <a:rPr lang="id-ID" sz="2800" dirty="0"/>
              <a:t>sama untuk banyak akun</a:t>
            </a:r>
          </a:p>
          <a:p>
            <a:pPr lvl="1">
              <a:buFont typeface="Wingdings" panose="05000000000000000000" pitchFamily="2" charset="2"/>
              <a:buChar char="§"/>
            </a:pPr>
            <a:r>
              <a:rPr lang="id-ID" sz="2800" dirty="0" smtClean="0"/>
              <a:t>One </a:t>
            </a:r>
            <a:r>
              <a:rPr lang="id-ID" sz="2800" dirty="0"/>
              <a:t>point of failure</a:t>
            </a:r>
          </a:p>
          <a:p>
            <a:r>
              <a:rPr lang="id-ID" sz="3200" b="1" dirty="0" smtClean="0"/>
              <a:t>PIN </a:t>
            </a:r>
            <a:r>
              <a:rPr lang="id-ID" sz="3200" b="1" dirty="0"/>
              <a:t>ATM masih menggunakan angka saja</a:t>
            </a:r>
          </a:p>
          <a:p>
            <a:pPr lvl="1">
              <a:buFont typeface="Wingdings" panose="05000000000000000000" pitchFamily="2" charset="2"/>
              <a:buChar char="§"/>
            </a:pPr>
            <a:r>
              <a:rPr lang="id-ID" sz="2800" dirty="0" smtClean="0"/>
              <a:t>Mempersempit </a:t>
            </a:r>
            <a:r>
              <a:rPr lang="id-ID" sz="2800" dirty="0"/>
              <a:t>ruang pencarian password</a:t>
            </a:r>
          </a:p>
          <a:p>
            <a:r>
              <a:rPr lang="id-ID" sz="3200" b="1" dirty="0" smtClean="0"/>
              <a:t>Default </a:t>
            </a:r>
            <a:r>
              <a:rPr lang="id-ID" sz="3200" b="1" dirty="0"/>
              <a:t>password</a:t>
            </a:r>
          </a:p>
          <a:p>
            <a:r>
              <a:rPr lang="id-ID" sz="3200" b="1" dirty="0" smtClean="0"/>
              <a:t>Social </a:t>
            </a:r>
            <a:r>
              <a:rPr lang="id-ID" sz="3200" b="1" dirty="0"/>
              <a:t>engineering</a:t>
            </a:r>
          </a:p>
          <a:p>
            <a:r>
              <a:rPr lang="id-ID" sz="3200" b="1" dirty="0" smtClean="0"/>
              <a:t>Bugs</a:t>
            </a:r>
            <a:r>
              <a:rPr lang="id-ID" sz="3200" b="1" dirty="0"/>
              <a:t>, keystroke logging, spyware, etc</a:t>
            </a:r>
            <a:r>
              <a:rPr lang="id-ID" sz="3200" dirty="0"/>
              <a:t>.</a:t>
            </a:r>
          </a:p>
          <a:p>
            <a:r>
              <a:rPr lang="id-ID" sz="3200" b="1" dirty="0" smtClean="0"/>
              <a:t>Keystroke </a:t>
            </a:r>
            <a:r>
              <a:rPr lang="id-ID" sz="3200" b="1" dirty="0"/>
              <a:t>detection by hand micromovement</a:t>
            </a:r>
          </a:p>
        </p:txBody>
      </p:sp>
    </p:spTree>
    <p:extLst>
      <p:ext uri="{BB962C8B-B14F-4D97-AF65-F5344CB8AC3E}">
        <p14:creationId xmlns:p14="http://schemas.microsoft.com/office/powerpoint/2010/main" val="4030009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cs typeface="Arial" charset="0"/>
              </a:rPr>
              <a:t>Access Control </a:t>
            </a:r>
          </a:p>
        </p:txBody>
      </p:sp>
      <p:sp>
        <p:nvSpPr>
          <p:cNvPr id="21508" name="Rectangle 3"/>
          <p:cNvSpPr>
            <a:spLocks noGrp="1" noChangeArrowheads="1"/>
          </p:cNvSpPr>
          <p:nvPr>
            <p:ph idx="1"/>
          </p:nvPr>
        </p:nvSpPr>
        <p:spPr/>
        <p:txBody>
          <a:bodyPr rtlCol="0">
            <a:normAutofit fontScale="92500" lnSpcReduction="10000"/>
          </a:bodyPr>
          <a:lstStyle/>
          <a:p>
            <a:pPr marL="533400" indent="-533400" algn="just" eaLnBrk="1" fontAlgn="auto" hangingPunct="1">
              <a:lnSpc>
                <a:spcPct val="90000"/>
              </a:lnSpc>
              <a:spcAft>
                <a:spcPts val="0"/>
              </a:spcAft>
              <a:buFontTx/>
              <a:buAutoNum type="arabicPeriod"/>
              <a:defRPr/>
            </a:pPr>
            <a:r>
              <a:rPr lang="en-US" sz="2800" b="1" dirty="0" smtClean="0">
                <a:cs typeface="Times New Roman" pitchFamily="18" charset="0"/>
              </a:rPr>
              <a:t>User identification</a:t>
            </a:r>
            <a:r>
              <a:rPr lang="en-US" sz="2800" dirty="0" smtClean="0">
                <a:cs typeface="Times New Roman" pitchFamily="18" charset="0"/>
              </a:rPr>
              <a:t>. </a:t>
            </a:r>
            <a:r>
              <a:rPr lang="en-US" sz="2800" dirty="0" err="1" smtClean="0">
                <a:cs typeface="Times New Roman" pitchFamily="18" charset="0"/>
              </a:rPr>
              <a:t>Pengguna</a:t>
            </a:r>
            <a:r>
              <a:rPr lang="en-US" sz="2800" dirty="0" smtClean="0">
                <a:cs typeface="Times New Roman" pitchFamily="18" charset="0"/>
              </a:rPr>
              <a:t> </a:t>
            </a:r>
            <a:r>
              <a:rPr lang="en-US" sz="2800" dirty="0" err="1" smtClean="0">
                <a:cs typeface="Times New Roman" pitchFamily="18" charset="0"/>
              </a:rPr>
              <a:t>pertama</a:t>
            </a:r>
            <a:r>
              <a:rPr lang="en-US" sz="2800" dirty="0" smtClean="0">
                <a:cs typeface="Times New Roman" pitchFamily="18" charset="0"/>
              </a:rPr>
              <a:t>-tama </a:t>
            </a:r>
            <a:r>
              <a:rPr lang="en-US" sz="2800" dirty="0" err="1" smtClean="0">
                <a:cs typeface="Times New Roman" pitchFamily="18" charset="0"/>
              </a:rPr>
              <a:t>mengidentifikasi</a:t>
            </a:r>
            <a:r>
              <a:rPr lang="en-US" sz="2800" dirty="0" smtClean="0">
                <a:cs typeface="Times New Roman" pitchFamily="18" charset="0"/>
              </a:rPr>
              <a:t> </a:t>
            </a:r>
            <a:r>
              <a:rPr lang="en-US" sz="2800" dirty="0" err="1" smtClean="0">
                <a:cs typeface="Times New Roman" pitchFamily="18" charset="0"/>
              </a:rPr>
              <a:t>diri</a:t>
            </a:r>
            <a:r>
              <a:rPr lang="en-US" sz="2800" dirty="0" smtClean="0">
                <a:cs typeface="Times New Roman" pitchFamily="18" charset="0"/>
              </a:rPr>
              <a:t> </a:t>
            </a:r>
            <a:r>
              <a:rPr lang="en-US" sz="2800" dirty="0" err="1" smtClean="0">
                <a:cs typeface="Times New Roman" pitchFamily="18" charset="0"/>
              </a:rPr>
              <a:t>mereka</a:t>
            </a:r>
            <a:r>
              <a:rPr lang="en-US" sz="2800" dirty="0" smtClean="0">
                <a:cs typeface="Times New Roman" pitchFamily="18" charset="0"/>
              </a:rPr>
              <a:t> </a:t>
            </a:r>
            <a:r>
              <a:rPr lang="en-US" sz="2800" dirty="0" err="1" smtClean="0">
                <a:cs typeface="Times New Roman" pitchFamily="18" charset="0"/>
              </a:rPr>
              <a:t>dengan</a:t>
            </a:r>
            <a:r>
              <a:rPr lang="en-US" sz="2800" dirty="0" smtClean="0">
                <a:cs typeface="Times New Roman" pitchFamily="18" charset="0"/>
              </a:rPr>
              <a:t> </a:t>
            </a:r>
            <a:r>
              <a:rPr lang="en-US" sz="2800" dirty="0" err="1" smtClean="0">
                <a:cs typeface="Times New Roman" pitchFamily="18" charset="0"/>
              </a:rPr>
              <a:t>memberikan</a:t>
            </a:r>
            <a:r>
              <a:rPr lang="en-US" sz="2800" dirty="0" smtClean="0">
                <a:cs typeface="Times New Roman" pitchFamily="18" charset="0"/>
              </a:rPr>
              <a:t> </a:t>
            </a:r>
            <a:r>
              <a:rPr lang="en-US" sz="2800" dirty="0" err="1" smtClean="0">
                <a:cs typeface="Times New Roman" pitchFamily="18" charset="0"/>
              </a:rPr>
              <a:t>sesuatu</a:t>
            </a:r>
            <a:r>
              <a:rPr lang="en-US" sz="2800" dirty="0" smtClean="0">
                <a:cs typeface="Times New Roman" pitchFamily="18" charset="0"/>
              </a:rPr>
              <a:t> yang </a:t>
            </a:r>
            <a:r>
              <a:rPr lang="en-US" sz="2800" dirty="0" err="1" smtClean="0">
                <a:cs typeface="Times New Roman" pitchFamily="18" charset="0"/>
              </a:rPr>
              <a:t>mereka</a:t>
            </a:r>
            <a:r>
              <a:rPr lang="en-US" sz="2800" dirty="0" smtClean="0">
                <a:cs typeface="Times New Roman" pitchFamily="18" charset="0"/>
              </a:rPr>
              <a:t> </a:t>
            </a:r>
            <a:r>
              <a:rPr lang="en-US" sz="2800" dirty="0" err="1" smtClean="0">
                <a:cs typeface="Times New Roman" pitchFamily="18" charset="0"/>
              </a:rPr>
              <a:t>ketahui</a:t>
            </a:r>
            <a:r>
              <a:rPr lang="en-US" sz="2800" dirty="0" smtClean="0">
                <a:cs typeface="Times New Roman" pitchFamily="18" charset="0"/>
              </a:rPr>
              <a:t>, </a:t>
            </a:r>
            <a:r>
              <a:rPr lang="en-US" sz="2800" dirty="0" err="1" smtClean="0">
                <a:cs typeface="Times New Roman" pitchFamily="18" charset="0"/>
              </a:rPr>
              <a:t>seperti</a:t>
            </a:r>
            <a:r>
              <a:rPr lang="en-US" sz="2800" dirty="0" smtClean="0">
                <a:cs typeface="Times New Roman" pitchFamily="18" charset="0"/>
              </a:rPr>
              <a:t> kata </a:t>
            </a:r>
            <a:r>
              <a:rPr lang="en-US" sz="2800" dirty="0" err="1" smtClean="0">
                <a:cs typeface="Times New Roman" pitchFamily="18" charset="0"/>
              </a:rPr>
              <a:t>sandi</a:t>
            </a:r>
            <a:endParaRPr lang="en-US" sz="2800" dirty="0" smtClean="0">
              <a:cs typeface="Times New Roman" pitchFamily="18" charset="0"/>
            </a:endParaRPr>
          </a:p>
          <a:p>
            <a:pPr marL="533400" indent="-533400" algn="just" eaLnBrk="1" fontAlgn="auto" hangingPunct="1">
              <a:lnSpc>
                <a:spcPct val="90000"/>
              </a:lnSpc>
              <a:spcAft>
                <a:spcPts val="0"/>
              </a:spcAft>
              <a:buFontTx/>
              <a:buAutoNum type="arabicPeriod"/>
              <a:defRPr/>
            </a:pPr>
            <a:r>
              <a:rPr lang="en-US" sz="2800" b="1" dirty="0" smtClean="0">
                <a:cs typeface="Times New Roman" pitchFamily="18" charset="0"/>
              </a:rPr>
              <a:t>User authentication.</a:t>
            </a:r>
            <a:r>
              <a:rPr lang="en-US" sz="2800" dirty="0" smtClean="0">
                <a:cs typeface="Times New Roman" pitchFamily="18" charset="0"/>
              </a:rPr>
              <a:t> </a:t>
            </a:r>
            <a:r>
              <a:rPr lang="en-US" sz="2800" dirty="0" err="1" smtClean="0">
                <a:cs typeface="Times New Roman" pitchFamily="18" charset="0"/>
              </a:rPr>
              <a:t>Setelah</a:t>
            </a:r>
            <a:r>
              <a:rPr lang="en-US" sz="2800" dirty="0" smtClean="0">
                <a:cs typeface="Times New Roman" pitchFamily="18" charset="0"/>
              </a:rPr>
              <a:t> </a:t>
            </a:r>
            <a:r>
              <a:rPr lang="en-US" sz="2800" dirty="0" err="1" smtClean="0">
                <a:cs typeface="Times New Roman" pitchFamily="18" charset="0"/>
              </a:rPr>
              <a:t>identifikasi</a:t>
            </a:r>
            <a:r>
              <a:rPr lang="en-US" sz="2800" dirty="0" smtClean="0">
                <a:cs typeface="Times New Roman" pitchFamily="18" charset="0"/>
              </a:rPr>
              <a:t> </a:t>
            </a:r>
            <a:r>
              <a:rPr lang="en-US" sz="2800" dirty="0" err="1" smtClean="0">
                <a:cs typeface="Times New Roman" pitchFamily="18" charset="0"/>
              </a:rPr>
              <a:t>awal</a:t>
            </a:r>
            <a:r>
              <a:rPr lang="en-US" sz="2800" dirty="0" smtClean="0">
                <a:cs typeface="Times New Roman" pitchFamily="18" charset="0"/>
              </a:rPr>
              <a:t> </a:t>
            </a:r>
            <a:r>
              <a:rPr lang="en-US" sz="2800" dirty="0" err="1" smtClean="0">
                <a:cs typeface="Times New Roman" pitchFamily="18" charset="0"/>
              </a:rPr>
              <a:t>selesai</a:t>
            </a:r>
            <a:r>
              <a:rPr lang="en-US" sz="2800" dirty="0" smtClean="0">
                <a:cs typeface="Times New Roman" pitchFamily="18" charset="0"/>
              </a:rPr>
              <a:t>, </a:t>
            </a:r>
            <a:r>
              <a:rPr lang="en-US" sz="2800" dirty="0" err="1" smtClean="0">
                <a:cs typeface="Times New Roman" pitchFamily="18" charset="0"/>
              </a:rPr>
              <a:t>pengguna</a:t>
            </a:r>
            <a:r>
              <a:rPr lang="en-US" sz="2800" dirty="0" smtClean="0">
                <a:cs typeface="Times New Roman" pitchFamily="18" charset="0"/>
              </a:rPr>
              <a:t> </a:t>
            </a:r>
            <a:r>
              <a:rPr lang="en-US" sz="2800" dirty="0" err="1" smtClean="0">
                <a:cs typeface="Times New Roman" pitchFamily="18" charset="0"/>
              </a:rPr>
              <a:t>memverifikasi</a:t>
            </a:r>
            <a:r>
              <a:rPr lang="en-US" sz="2800" dirty="0" smtClean="0">
                <a:cs typeface="Times New Roman" pitchFamily="18" charset="0"/>
              </a:rPr>
              <a:t> </a:t>
            </a:r>
            <a:r>
              <a:rPr lang="en-US" sz="2800" dirty="0" err="1" smtClean="0">
                <a:cs typeface="Times New Roman" pitchFamily="18" charset="0"/>
              </a:rPr>
              <a:t>hak</a:t>
            </a:r>
            <a:r>
              <a:rPr lang="en-US" sz="2800" dirty="0" smtClean="0">
                <a:cs typeface="Times New Roman" pitchFamily="18" charset="0"/>
              </a:rPr>
              <a:t> </a:t>
            </a:r>
            <a:r>
              <a:rPr lang="en-US" sz="2800" dirty="0" err="1" smtClean="0">
                <a:cs typeface="Times New Roman" pitchFamily="18" charset="0"/>
              </a:rPr>
              <a:t>mereka</a:t>
            </a:r>
            <a:r>
              <a:rPr lang="en-US" sz="2800" dirty="0" smtClean="0">
                <a:cs typeface="Times New Roman" pitchFamily="18" charset="0"/>
              </a:rPr>
              <a:t> </a:t>
            </a:r>
            <a:r>
              <a:rPr lang="en-US" sz="2800" dirty="0" err="1" smtClean="0">
                <a:cs typeface="Times New Roman" pitchFamily="18" charset="0"/>
              </a:rPr>
              <a:t>untuk</a:t>
            </a:r>
            <a:r>
              <a:rPr lang="en-US" sz="2800" dirty="0" smtClean="0">
                <a:cs typeface="Times New Roman" pitchFamily="18" charset="0"/>
              </a:rPr>
              <a:t> </a:t>
            </a:r>
            <a:r>
              <a:rPr lang="en-US" sz="2800" dirty="0" err="1" smtClean="0">
                <a:cs typeface="Times New Roman" pitchFamily="18" charset="0"/>
              </a:rPr>
              <a:t>mengakses</a:t>
            </a:r>
            <a:r>
              <a:rPr lang="en-US" sz="2800" dirty="0" smtClean="0">
                <a:cs typeface="Times New Roman" pitchFamily="18" charset="0"/>
              </a:rPr>
              <a:t> </a:t>
            </a:r>
            <a:r>
              <a:rPr lang="en-US" sz="2800" dirty="0" err="1" smtClean="0">
                <a:cs typeface="Times New Roman" pitchFamily="18" charset="0"/>
              </a:rPr>
              <a:t>dengan</a:t>
            </a:r>
            <a:r>
              <a:rPr lang="en-US" sz="2800" dirty="0" smtClean="0">
                <a:cs typeface="Times New Roman" pitchFamily="18" charset="0"/>
              </a:rPr>
              <a:t> </a:t>
            </a:r>
            <a:r>
              <a:rPr lang="en-US" sz="2800" dirty="0" err="1" smtClean="0">
                <a:cs typeface="Times New Roman" pitchFamily="18" charset="0"/>
              </a:rPr>
              <a:t>menyediakan</a:t>
            </a:r>
            <a:r>
              <a:rPr lang="en-US" sz="2800" dirty="0" smtClean="0">
                <a:cs typeface="Times New Roman" pitchFamily="18" charset="0"/>
              </a:rPr>
              <a:t> </a:t>
            </a:r>
            <a:r>
              <a:rPr lang="en-US" sz="2800" dirty="0" err="1" smtClean="0">
                <a:cs typeface="Times New Roman" pitchFamily="18" charset="0"/>
              </a:rPr>
              <a:t>sesuatu</a:t>
            </a:r>
            <a:r>
              <a:rPr lang="en-US" sz="2800" dirty="0" smtClean="0">
                <a:cs typeface="Times New Roman" pitchFamily="18" charset="0"/>
              </a:rPr>
              <a:t> yang </a:t>
            </a:r>
            <a:r>
              <a:rPr lang="en-US" sz="2800" dirty="0" err="1" smtClean="0">
                <a:cs typeface="Times New Roman" pitchFamily="18" charset="0"/>
              </a:rPr>
              <a:t>mereka</a:t>
            </a:r>
            <a:r>
              <a:rPr lang="en-US" sz="2800" dirty="0" smtClean="0">
                <a:cs typeface="Times New Roman" pitchFamily="18" charset="0"/>
              </a:rPr>
              <a:t> </a:t>
            </a:r>
            <a:r>
              <a:rPr lang="en-US" sz="2800" dirty="0" err="1" smtClean="0">
                <a:cs typeface="Times New Roman" pitchFamily="18" charset="0"/>
              </a:rPr>
              <a:t>miliki</a:t>
            </a:r>
            <a:r>
              <a:rPr lang="en-US" sz="2800" dirty="0" smtClean="0">
                <a:cs typeface="Times New Roman" pitchFamily="18" charset="0"/>
              </a:rPr>
              <a:t>, </a:t>
            </a:r>
            <a:r>
              <a:rPr lang="en-US" sz="2800" dirty="0" err="1" smtClean="0">
                <a:cs typeface="Times New Roman" pitchFamily="18" charset="0"/>
              </a:rPr>
              <a:t>seperti</a:t>
            </a:r>
            <a:r>
              <a:rPr lang="en-US" sz="2800" dirty="0" smtClean="0">
                <a:cs typeface="Times New Roman" pitchFamily="18" charset="0"/>
              </a:rPr>
              <a:t> </a:t>
            </a:r>
            <a:r>
              <a:rPr lang="en-US" sz="2800" dirty="0" err="1" smtClean="0">
                <a:cs typeface="Times New Roman" pitchFamily="18" charset="0"/>
              </a:rPr>
              <a:t>kartu</a:t>
            </a:r>
            <a:r>
              <a:rPr lang="en-US" sz="2800" dirty="0" smtClean="0">
                <a:cs typeface="Times New Roman" pitchFamily="18" charset="0"/>
              </a:rPr>
              <a:t> </a:t>
            </a:r>
            <a:r>
              <a:rPr lang="en-US" sz="2800" dirty="0" err="1" smtClean="0">
                <a:cs typeface="Times New Roman" pitchFamily="18" charset="0"/>
              </a:rPr>
              <a:t>pintar</a:t>
            </a:r>
            <a:r>
              <a:rPr lang="en-US" sz="2800" dirty="0" smtClean="0">
                <a:cs typeface="Times New Roman" pitchFamily="18" charset="0"/>
              </a:rPr>
              <a:t> </a:t>
            </a:r>
            <a:r>
              <a:rPr lang="en-US" sz="2800" dirty="0" err="1" smtClean="0">
                <a:cs typeface="Times New Roman" pitchFamily="18" charset="0"/>
              </a:rPr>
              <a:t>atau</a:t>
            </a:r>
            <a:r>
              <a:rPr lang="en-US" sz="2800" dirty="0" smtClean="0">
                <a:cs typeface="Times New Roman" pitchFamily="18" charset="0"/>
              </a:rPr>
              <a:t> token, </a:t>
            </a:r>
            <a:r>
              <a:rPr lang="en-US" sz="2800" dirty="0" err="1" smtClean="0">
                <a:cs typeface="Times New Roman" pitchFamily="18" charset="0"/>
              </a:rPr>
              <a:t>atau</a:t>
            </a:r>
            <a:r>
              <a:rPr lang="en-US" sz="2800" dirty="0" smtClean="0">
                <a:cs typeface="Times New Roman" pitchFamily="18" charset="0"/>
              </a:rPr>
              <a:t> chip </a:t>
            </a:r>
            <a:r>
              <a:rPr lang="en-US" sz="2800" dirty="0" err="1" smtClean="0">
                <a:cs typeface="Times New Roman" pitchFamily="18" charset="0"/>
              </a:rPr>
              <a:t>identifikasi</a:t>
            </a:r>
            <a:endParaRPr lang="en-US" sz="2800" dirty="0" smtClean="0">
              <a:cs typeface="Times New Roman" pitchFamily="18" charset="0"/>
            </a:endParaRPr>
          </a:p>
          <a:p>
            <a:pPr marL="533400" indent="-533400" algn="just" eaLnBrk="1" fontAlgn="auto" hangingPunct="1">
              <a:lnSpc>
                <a:spcPct val="90000"/>
              </a:lnSpc>
              <a:spcAft>
                <a:spcPts val="0"/>
              </a:spcAft>
              <a:buFontTx/>
              <a:buAutoNum type="arabicPeriod"/>
              <a:defRPr/>
            </a:pPr>
            <a:r>
              <a:rPr lang="en-US" sz="2800" b="1" dirty="0" smtClean="0">
                <a:cs typeface="Arial" charset="0"/>
              </a:rPr>
              <a:t>User authorization</a:t>
            </a:r>
            <a:r>
              <a:rPr lang="en-US" sz="2800" dirty="0" smtClean="0">
                <a:cs typeface="Arial" charset="0"/>
              </a:rPr>
              <a:t>. </a:t>
            </a:r>
            <a:r>
              <a:rPr lang="en-US" sz="2800" dirty="0" err="1" smtClean="0">
                <a:cs typeface="Arial" charset="0"/>
              </a:rPr>
              <a:t>Dengan</a:t>
            </a:r>
            <a:r>
              <a:rPr lang="en-US" sz="2800" dirty="0" smtClean="0">
                <a:cs typeface="Arial" charset="0"/>
              </a:rPr>
              <a:t> </a:t>
            </a:r>
            <a:r>
              <a:rPr lang="en-US" sz="2800" dirty="0" err="1" smtClean="0">
                <a:cs typeface="Arial" charset="0"/>
              </a:rPr>
              <a:t>identifikasi</a:t>
            </a:r>
            <a:r>
              <a:rPr lang="en-US" sz="2800" dirty="0" smtClean="0">
                <a:cs typeface="Arial" charset="0"/>
              </a:rPr>
              <a:t> </a:t>
            </a:r>
            <a:r>
              <a:rPr lang="en-US" sz="2800" dirty="0" err="1" smtClean="0">
                <a:cs typeface="Arial" charset="0"/>
              </a:rPr>
              <a:t>dan</a:t>
            </a:r>
            <a:r>
              <a:rPr lang="en-US" sz="2800" dirty="0" smtClean="0">
                <a:cs typeface="Arial" charset="0"/>
              </a:rPr>
              <a:t> </a:t>
            </a:r>
            <a:r>
              <a:rPr lang="en-US" sz="2800" dirty="0" err="1" smtClean="0">
                <a:cs typeface="Arial" charset="0"/>
              </a:rPr>
              <a:t>pemeriksaan</a:t>
            </a:r>
            <a:r>
              <a:rPr lang="en-US" sz="2800" dirty="0" smtClean="0">
                <a:cs typeface="Arial" charset="0"/>
              </a:rPr>
              <a:t> </a:t>
            </a:r>
            <a:r>
              <a:rPr lang="en-US" sz="2800" dirty="0" err="1" smtClean="0">
                <a:cs typeface="Arial" charset="0"/>
              </a:rPr>
              <a:t>otentikasi</a:t>
            </a:r>
            <a:r>
              <a:rPr lang="en-US" sz="2800" dirty="0" smtClean="0">
                <a:cs typeface="Arial" charset="0"/>
              </a:rPr>
              <a:t> yang </a:t>
            </a:r>
            <a:r>
              <a:rPr lang="en-US" sz="2800" dirty="0" err="1" smtClean="0">
                <a:cs typeface="Arial" charset="0"/>
              </a:rPr>
              <a:t>dilewati</a:t>
            </a:r>
            <a:r>
              <a:rPr lang="en-US" sz="2800" dirty="0" smtClean="0">
                <a:cs typeface="Arial" charset="0"/>
              </a:rPr>
              <a:t>, </a:t>
            </a:r>
            <a:r>
              <a:rPr lang="en-US" sz="2800" dirty="0" err="1" smtClean="0">
                <a:cs typeface="Arial" charset="0"/>
              </a:rPr>
              <a:t>seseorang</a:t>
            </a:r>
            <a:r>
              <a:rPr lang="en-US" sz="2800" dirty="0" smtClean="0">
                <a:cs typeface="Arial" charset="0"/>
              </a:rPr>
              <a:t> </a:t>
            </a:r>
            <a:r>
              <a:rPr lang="en-US" sz="2800" dirty="0" err="1" smtClean="0">
                <a:cs typeface="Arial" charset="0"/>
              </a:rPr>
              <a:t>dapat</a:t>
            </a:r>
            <a:r>
              <a:rPr lang="en-US" sz="2800" dirty="0" smtClean="0">
                <a:cs typeface="Arial" charset="0"/>
              </a:rPr>
              <a:t> </a:t>
            </a:r>
            <a:r>
              <a:rPr lang="en-US" sz="2800" dirty="0" err="1" smtClean="0">
                <a:cs typeface="Arial" charset="0"/>
              </a:rPr>
              <a:t>diberi</a:t>
            </a:r>
            <a:r>
              <a:rPr lang="en-US" sz="2800" dirty="0" smtClean="0">
                <a:cs typeface="Arial" charset="0"/>
              </a:rPr>
              <a:t> </a:t>
            </a:r>
            <a:r>
              <a:rPr lang="en-US" sz="2800" dirty="0" err="1" smtClean="0">
                <a:cs typeface="Arial" charset="0"/>
              </a:rPr>
              <a:t>otorisasi</a:t>
            </a:r>
            <a:r>
              <a:rPr lang="en-US" sz="2800" dirty="0" smtClean="0">
                <a:cs typeface="Arial" charset="0"/>
              </a:rPr>
              <a:t> level </a:t>
            </a:r>
            <a:r>
              <a:rPr lang="en-US" sz="2800" dirty="0" err="1" smtClean="0">
                <a:cs typeface="Arial" charset="0"/>
              </a:rPr>
              <a:t>atau</a:t>
            </a:r>
            <a:r>
              <a:rPr lang="en-US" sz="2800" dirty="0" smtClean="0">
                <a:cs typeface="Arial" charset="0"/>
              </a:rPr>
              <a:t> </a:t>
            </a:r>
            <a:r>
              <a:rPr lang="en-US" sz="2800" dirty="0" err="1" smtClean="0">
                <a:cs typeface="Arial" charset="0"/>
              </a:rPr>
              <a:t>tingkat</a:t>
            </a:r>
            <a:r>
              <a:rPr lang="en-US" sz="2800" dirty="0" smtClean="0">
                <a:cs typeface="Arial" charset="0"/>
              </a:rPr>
              <a:t> </a:t>
            </a:r>
            <a:r>
              <a:rPr lang="en-US" sz="2800" dirty="0" err="1" smtClean="0">
                <a:cs typeface="Arial" charset="0"/>
              </a:rPr>
              <a:t>penggunaan</a:t>
            </a:r>
            <a:r>
              <a:rPr lang="en-US" sz="2800" dirty="0" smtClean="0">
                <a:cs typeface="Arial" charset="0"/>
              </a:rPr>
              <a:t> </a:t>
            </a:r>
            <a:r>
              <a:rPr lang="en-US" sz="2800" dirty="0" err="1" smtClean="0">
                <a:cs typeface="Arial" charset="0"/>
              </a:rPr>
              <a:t>tertentu</a:t>
            </a:r>
            <a:r>
              <a:rPr lang="en-US" sz="2800" dirty="0" smtClean="0">
                <a:cs typeface="Arial" charset="0"/>
              </a:rPr>
              <a:t>. </a:t>
            </a:r>
            <a:r>
              <a:rPr lang="en-US" sz="2800" dirty="0" err="1" smtClean="0">
                <a:cs typeface="Arial" charset="0"/>
              </a:rPr>
              <a:t>Sebagai</a:t>
            </a:r>
            <a:r>
              <a:rPr lang="en-US" sz="2800" dirty="0" smtClean="0">
                <a:cs typeface="Arial" charset="0"/>
              </a:rPr>
              <a:t> </a:t>
            </a:r>
            <a:r>
              <a:rPr lang="en-US" sz="2800" dirty="0" err="1" smtClean="0">
                <a:cs typeface="Arial" charset="0"/>
              </a:rPr>
              <a:t>contoh</a:t>
            </a:r>
            <a:r>
              <a:rPr lang="en-US" sz="2800" dirty="0" smtClean="0">
                <a:cs typeface="Arial" charset="0"/>
              </a:rPr>
              <a:t>, </a:t>
            </a:r>
            <a:r>
              <a:rPr lang="en-US" sz="2800" dirty="0" err="1" smtClean="0">
                <a:cs typeface="Arial" charset="0"/>
              </a:rPr>
              <a:t>satu</a:t>
            </a:r>
            <a:r>
              <a:rPr lang="en-US" sz="2800" dirty="0" smtClean="0">
                <a:cs typeface="Arial" charset="0"/>
              </a:rPr>
              <a:t> </a:t>
            </a:r>
            <a:r>
              <a:rPr lang="en-US" sz="2800" dirty="0" err="1" smtClean="0">
                <a:cs typeface="Arial" charset="0"/>
              </a:rPr>
              <a:t>pengguna</a:t>
            </a:r>
            <a:r>
              <a:rPr lang="en-US" sz="2800" dirty="0" smtClean="0">
                <a:cs typeface="Arial" charset="0"/>
              </a:rPr>
              <a:t> </a:t>
            </a:r>
            <a:r>
              <a:rPr lang="en-US" sz="2800" dirty="0" err="1" smtClean="0">
                <a:cs typeface="Arial" charset="0"/>
              </a:rPr>
              <a:t>mungkin</a:t>
            </a:r>
            <a:r>
              <a:rPr lang="en-US" sz="2800" dirty="0" smtClean="0">
                <a:cs typeface="Arial" charset="0"/>
              </a:rPr>
              <a:t> </a:t>
            </a:r>
            <a:r>
              <a:rPr lang="en-US" sz="2800" dirty="0" err="1" smtClean="0">
                <a:cs typeface="Arial" charset="0"/>
              </a:rPr>
              <a:t>hanya</a:t>
            </a:r>
            <a:r>
              <a:rPr lang="en-US" sz="2800" dirty="0" smtClean="0">
                <a:cs typeface="Arial" charset="0"/>
              </a:rPr>
              <a:t> </a:t>
            </a:r>
            <a:r>
              <a:rPr lang="en-US" sz="2800" dirty="0" err="1" smtClean="0">
                <a:cs typeface="Arial" charset="0"/>
              </a:rPr>
              <a:t>berwenang</a:t>
            </a:r>
            <a:r>
              <a:rPr lang="en-US" sz="2800" dirty="0" smtClean="0">
                <a:cs typeface="Arial" charset="0"/>
              </a:rPr>
              <a:t> </a:t>
            </a:r>
            <a:r>
              <a:rPr lang="en-US" sz="2800" dirty="0" err="1" smtClean="0">
                <a:cs typeface="Arial" charset="0"/>
              </a:rPr>
              <a:t>untuk</a:t>
            </a:r>
            <a:r>
              <a:rPr lang="en-US" sz="2800" dirty="0" smtClean="0">
                <a:cs typeface="Arial" charset="0"/>
              </a:rPr>
              <a:t> </a:t>
            </a:r>
            <a:r>
              <a:rPr lang="en-US" sz="2800" dirty="0" err="1" smtClean="0">
                <a:cs typeface="Arial" charset="0"/>
              </a:rPr>
              <a:t>membaca</a:t>
            </a:r>
            <a:r>
              <a:rPr lang="en-US" sz="2800" dirty="0" smtClean="0">
                <a:cs typeface="Arial" charset="0"/>
              </a:rPr>
              <a:t> </a:t>
            </a:r>
            <a:r>
              <a:rPr lang="en-US" sz="2800" dirty="0" err="1" smtClean="0">
                <a:cs typeface="Arial" charset="0"/>
              </a:rPr>
              <a:t>dari</a:t>
            </a:r>
            <a:r>
              <a:rPr lang="en-US" sz="2800" dirty="0" smtClean="0">
                <a:cs typeface="Arial" charset="0"/>
              </a:rPr>
              <a:t> file, </a:t>
            </a:r>
            <a:r>
              <a:rPr lang="en-US" sz="2800" dirty="0" err="1" smtClean="0">
                <a:cs typeface="Arial" charset="0"/>
              </a:rPr>
              <a:t>sedangkan</a:t>
            </a:r>
            <a:r>
              <a:rPr lang="en-US" sz="2800" dirty="0" smtClean="0">
                <a:cs typeface="Arial" charset="0"/>
              </a:rPr>
              <a:t> yang lain </a:t>
            </a:r>
            <a:r>
              <a:rPr lang="en-US" sz="2800" dirty="0" err="1" smtClean="0">
                <a:cs typeface="Arial" charset="0"/>
              </a:rPr>
              <a:t>mungkin</a:t>
            </a:r>
            <a:r>
              <a:rPr lang="en-US" sz="2800" dirty="0" smtClean="0">
                <a:cs typeface="Arial" charset="0"/>
              </a:rPr>
              <a:t> </a:t>
            </a:r>
            <a:r>
              <a:rPr lang="en-US" sz="2800" dirty="0" err="1" smtClean="0">
                <a:cs typeface="Arial" charset="0"/>
              </a:rPr>
              <a:t>berwenang</a:t>
            </a:r>
            <a:r>
              <a:rPr lang="en-US" sz="2800" dirty="0" smtClean="0">
                <a:cs typeface="Arial" charset="0"/>
              </a:rPr>
              <a:t> </a:t>
            </a:r>
            <a:r>
              <a:rPr lang="en-US" sz="2800" dirty="0" err="1" smtClean="0">
                <a:cs typeface="Arial" charset="0"/>
              </a:rPr>
              <a:t>untuk</a:t>
            </a:r>
            <a:r>
              <a:rPr lang="en-US" sz="2800" dirty="0" smtClean="0">
                <a:cs typeface="Arial" charset="0"/>
              </a:rPr>
              <a:t> </a:t>
            </a:r>
            <a:r>
              <a:rPr lang="en-US" sz="2800" dirty="0" err="1" smtClean="0">
                <a:cs typeface="Arial" charset="0"/>
              </a:rPr>
              <a:t>melakukan</a:t>
            </a:r>
            <a:r>
              <a:rPr lang="en-US" sz="2800" dirty="0" smtClean="0">
                <a:cs typeface="Arial" charset="0"/>
              </a:rPr>
              <a:t> </a:t>
            </a:r>
            <a:r>
              <a:rPr lang="en-US" sz="2800" dirty="0" err="1" smtClean="0">
                <a:cs typeface="Arial" charset="0"/>
              </a:rPr>
              <a:t>perubahan</a:t>
            </a:r>
            <a:r>
              <a:rPr lang="en-US" sz="2800" dirty="0" smtClean="0"/>
              <a:t> </a:t>
            </a:r>
          </a:p>
        </p:txBody>
      </p:sp>
    </p:spTree>
    <p:extLst>
      <p:ext uri="{BB962C8B-B14F-4D97-AF65-F5344CB8AC3E}">
        <p14:creationId xmlns:p14="http://schemas.microsoft.com/office/powerpoint/2010/main" val="15992308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Password Baik &amp; Buruk</a:t>
            </a:r>
          </a:p>
        </p:txBody>
      </p:sp>
      <p:sp>
        <p:nvSpPr>
          <p:cNvPr id="3" name="Content Placeholder 2"/>
          <p:cNvSpPr>
            <a:spLocks noGrp="1"/>
          </p:cNvSpPr>
          <p:nvPr>
            <p:ph idx="1"/>
          </p:nvPr>
        </p:nvSpPr>
        <p:spPr>
          <a:xfrm>
            <a:off x="476251" y="1658982"/>
            <a:ext cx="3920937" cy="4859675"/>
          </a:xfrm>
        </p:spPr>
        <p:txBody>
          <a:bodyPr numCol="1">
            <a:normAutofit/>
          </a:bodyPr>
          <a:lstStyle/>
          <a:p>
            <a:r>
              <a:rPr lang="pl-PL" sz="4000" b="1" dirty="0"/>
              <a:t>Apakah ini password </a:t>
            </a:r>
            <a:r>
              <a:rPr lang="pl-PL" sz="4000" b="1" dirty="0" smtClean="0"/>
              <a:t>?</a:t>
            </a:r>
            <a:endParaRPr lang="pl-PL" sz="4000" b="1" dirty="0"/>
          </a:p>
          <a:p>
            <a:pPr marL="806450" lvl="1" indent="-349250">
              <a:buFont typeface="Wingdings" panose="05000000000000000000" pitchFamily="2" charset="2"/>
              <a:buChar char="§"/>
            </a:pPr>
            <a:r>
              <a:rPr lang="pl-PL" sz="3600" dirty="0" smtClean="0"/>
              <a:t>Sueb</a:t>
            </a:r>
            <a:endParaRPr lang="id-ID" sz="3600" dirty="0" smtClean="0"/>
          </a:p>
          <a:p>
            <a:pPr marL="806450" lvl="1" indent="-349250">
              <a:buFont typeface="Wingdings" panose="05000000000000000000" pitchFamily="2" charset="2"/>
              <a:buChar char="§"/>
            </a:pPr>
            <a:r>
              <a:rPr lang="pl-PL" sz="3600" dirty="0" smtClean="0"/>
              <a:t>44444</a:t>
            </a:r>
            <a:endParaRPr lang="id-ID" sz="3600" dirty="0" smtClean="0"/>
          </a:p>
          <a:p>
            <a:pPr marL="806450" lvl="1" indent="-349250">
              <a:buFont typeface="Wingdings" panose="05000000000000000000" pitchFamily="2" charset="2"/>
              <a:buChar char="§"/>
            </a:pPr>
            <a:r>
              <a:rPr lang="pl-PL" sz="3600" dirty="0" smtClean="0"/>
              <a:t>050873</a:t>
            </a:r>
            <a:endParaRPr lang="id-ID" sz="3600" dirty="0" smtClean="0"/>
          </a:p>
          <a:p>
            <a:pPr marL="806450" lvl="1" indent="-349250">
              <a:buFont typeface="Wingdings" panose="05000000000000000000" pitchFamily="2" charset="2"/>
              <a:buChar char="§"/>
            </a:pPr>
            <a:r>
              <a:rPr lang="pl-PL" sz="3600" dirty="0" smtClean="0"/>
              <a:t>Password</a:t>
            </a:r>
            <a:endParaRPr lang="id-ID" sz="3600" dirty="0" smtClean="0"/>
          </a:p>
          <a:p>
            <a:pPr marL="806450" lvl="1" indent="-349250">
              <a:buFont typeface="Wingdings" panose="05000000000000000000" pitchFamily="2" charset="2"/>
              <a:buChar char="§"/>
            </a:pPr>
            <a:r>
              <a:rPr lang="pl-PL" sz="3600" dirty="0" smtClean="0"/>
              <a:t>Katakunci</a:t>
            </a:r>
            <a:endParaRPr lang="id-ID" sz="3600" dirty="0" smtClean="0"/>
          </a:p>
          <a:p>
            <a:pPr marL="806450" lvl="1" indent="-349250">
              <a:buFont typeface="Wingdings" panose="05000000000000000000" pitchFamily="2" charset="2"/>
              <a:buChar char="§"/>
            </a:pPr>
            <a:r>
              <a:rPr lang="pl-PL" sz="3600" dirty="0" smtClean="0"/>
              <a:t>malesdeh</a:t>
            </a:r>
            <a:endParaRPr lang="id-ID" sz="3600" dirty="0"/>
          </a:p>
        </p:txBody>
      </p:sp>
      <p:sp>
        <p:nvSpPr>
          <p:cNvPr id="4" name="Content Placeholder 2"/>
          <p:cNvSpPr txBox="1">
            <a:spLocks/>
          </p:cNvSpPr>
          <p:nvPr/>
        </p:nvSpPr>
        <p:spPr>
          <a:xfrm>
            <a:off x="4407434" y="1717764"/>
            <a:ext cx="4388224" cy="4859675"/>
          </a:xfrm>
          <a:prstGeom prst="rect">
            <a:avLst/>
          </a:prstGeom>
        </p:spPr>
        <p:txBody>
          <a:bodyPr vert="horz" lIns="91440" tIns="45720" rIns="91440" bIns="45720" numCol="1" rtlCol="0">
            <a:normAutofit lnSpcReduction="10000"/>
          </a:bodyPr>
          <a:lstStyle>
            <a:lvl1pPr marL="457178" indent="-457178"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685766" indent="-228589" algn="l"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mn-lt"/>
                <a:ea typeface="+mn-ea"/>
                <a:cs typeface="+mn-cs"/>
              </a:defRPr>
            </a:lvl2pPr>
            <a:lvl3pPr marL="1142942" indent="-228589"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00120"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057298"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4000" b="1" dirty="0"/>
              <a:t>Contoh password </a:t>
            </a:r>
          </a:p>
          <a:p>
            <a:pPr marL="1028700" lvl="1" indent="-571500">
              <a:buFont typeface="Wingdings" panose="05000000000000000000" pitchFamily="2" charset="2"/>
              <a:buChar char="§"/>
            </a:pPr>
            <a:r>
              <a:rPr lang="pl-PL" sz="3600" dirty="0" smtClean="0"/>
              <a:t>jfIej,43j-EmmL+y</a:t>
            </a:r>
            <a:endParaRPr lang="id-ID" sz="3600" dirty="0" smtClean="0"/>
          </a:p>
          <a:p>
            <a:pPr marL="1028700" lvl="1" indent="-571500">
              <a:buFont typeface="Wingdings" panose="05000000000000000000" pitchFamily="2" charset="2"/>
              <a:buChar char="§"/>
            </a:pPr>
            <a:r>
              <a:rPr lang="pl-PL" sz="4000" dirty="0" smtClean="0"/>
              <a:t>09864376537263</a:t>
            </a:r>
            <a:endParaRPr lang="id-ID" sz="4000" dirty="0" smtClean="0"/>
          </a:p>
          <a:p>
            <a:pPr marL="1028700" lvl="1" indent="-571500">
              <a:buFont typeface="Wingdings" panose="05000000000000000000" pitchFamily="2" charset="2"/>
              <a:buChar char="§"/>
            </a:pPr>
            <a:r>
              <a:rPr lang="pl-PL" sz="4000" dirty="0" smtClean="0"/>
              <a:t>P0kem0N</a:t>
            </a:r>
            <a:endParaRPr lang="id-ID" sz="4000" dirty="0" smtClean="0"/>
          </a:p>
          <a:p>
            <a:pPr marL="1028700" lvl="1" indent="-571500">
              <a:buFont typeface="Wingdings" panose="05000000000000000000" pitchFamily="2" charset="2"/>
              <a:buChar char="§"/>
            </a:pPr>
            <a:r>
              <a:rPr lang="pl-PL" sz="4000" dirty="0" smtClean="0"/>
              <a:t>FSa7Yago</a:t>
            </a:r>
            <a:endParaRPr lang="id-ID" sz="4000" dirty="0" smtClean="0"/>
          </a:p>
          <a:p>
            <a:pPr marL="1028700" lvl="1" indent="-571500">
              <a:buFont typeface="Wingdings" panose="05000000000000000000" pitchFamily="2" charset="2"/>
              <a:buChar char="§"/>
            </a:pPr>
            <a:r>
              <a:rPr lang="pl-PL" sz="4000" dirty="0" smtClean="0"/>
              <a:t>0nceuP0nAt1m8</a:t>
            </a:r>
            <a:endParaRPr lang="id-ID" sz="4000" dirty="0" smtClean="0"/>
          </a:p>
          <a:p>
            <a:pPr marL="1028700" lvl="1" indent="-571500">
              <a:buFont typeface="Wingdings" panose="05000000000000000000" pitchFamily="2" charset="2"/>
              <a:buChar char="§"/>
            </a:pPr>
            <a:r>
              <a:rPr lang="pl-PL" sz="4000" dirty="0" smtClean="0"/>
              <a:t>PokeGCTall150</a:t>
            </a:r>
            <a:endParaRPr lang="id-ID" sz="3600" dirty="0"/>
          </a:p>
        </p:txBody>
      </p:sp>
    </p:spTree>
    <p:extLst>
      <p:ext uri="{BB962C8B-B14F-4D97-AF65-F5344CB8AC3E}">
        <p14:creationId xmlns:p14="http://schemas.microsoft.com/office/powerpoint/2010/main" val="397955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Weak </a:t>
            </a:r>
            <a:r>
              <a:rPr lang="id-ID" dirty="0" smtClean="0"/>
              <a:t>Password</a:t>
            </a:r>
            <a:endParaRPr lang="id-ID" dirty="0"/>
          </a:p>
        </p:txBody>
      </p:sp>
      <p:sp>
        <p:nvSpPr>
          <p:cNvPr id="3" name="Content Placeholder 2"/>
          <p:cNvSpPr>
            <a:spLocks noGrp="1"/>
          </p:cNvSpPr>
          <p:nvPr>
            <p:ph idx="1"/>
          </p:nvPr>
        </p:nvSpPr>
        <p:spPr/>
        <p:txBody>
          <a:bodyPr>
            <a:normAutofit/>
          </a:bodyPr>
          <a:lstStyle/>
          <a:p>
            <a:pPr algn="just"/>
            <a:r>
              <a:rPr lang="id-ID" b="1" dirty="0" smtClean="0"/>
              <a:t>Mudah </a:t>
            </a:r>
            <a:r>
              <a:rPr lang="id-ID" b="1" dirty="0"/>
              <a:t>ditebak</a:t>
            </a:r>
            <a:r>
              <a:rPr lang="id-ID" dirty="0"/>
              <a:t>, contoh: “password”</a:t>
            </a:r>
          </a:p>
          <a:p>
            <a:pPr algn="just"/>
            <a:r>
              <a:rPr lang="id-ID" b="1" dirty="0" smtClean="0"/>
              <a:t>Username</a:t>
            </a:r>
            <a:r>
              <a:rPr lang="id-ID" dirty="0"/>
              <a:t>, contoh: “administrator”</a:t>
            </a:r>
          </a:p>
          <a:p>
            <a:pPr algn="just"/>
            <a:r>
              <a:rPr lang="id-ID" b="1" dirty="0" smtClean="0"/>
              <a:t>Nama </a:t>
            </a:r>
            <a:r>
              <a:rPr lang="id-ID" b="1" dirty="0"/>
              <a:t>orang</a:t>
            </a:r>
            <a:r>
              <a:rPr lang="id-ID" dirty="0"/>
              <a:t>, contoh: “ayulestari”</a:t>
            </a:r>
          </a:p>
          <a:p>
            <a:pPr algn="just"/>
            <a:r>
              <a:rPr lang="id-ID" b="1" dirty="0" smtClean="0"/>
              <a:t>Pengulangan </a:t>
            </a:r>
            <a:r>
              <a:rPr lang="id-ID" b="1" dirty="0"/>
              <a:t>huruf yang sama</a:t>
            </a:r>
            <a:r>
              <a:rPr lang="id-ID" dirty="0"/>
              <a:t>, contoh: “aaaaaa”</a:t>
            </a:r>
          </a:p>
          <a:p>
            <a:pPr algn="just"/>
            <a:r>
              <a:rPr lang="id-ID" b="1" dirty="0" smtClean="0"/>
              <a:t>Huruf </a:t>
            </a:r>
            <a:r>
              <a:rPr lang="id-ID" b="1" dirty="0"/>
              <a:t>yang berurutan</a:t>
            </a:r>
            <a:r>
              <a:rPr lang="id-ID" dirty="0"/>
              <a:t>, contoh: “abcdefgh”</a:t>
            </a:r>
          </a:p>
          <a:p>
            <a:pPr algn="just"/>
            <a:r>
              <a:rPr lang="id-ID" b="1" dirty="0" smtClean="0"/>
              <a:t>Angka </a:t>
            </a:r>
            <a:r>
              <a:rPr lang="id-ID" b="1" dirty="0"/>
              <a:t>yang berurutan</a:t>
            </a:r>
            <a:r>
              <a:rPr lang="id-ID" dirty="0"/>
              <a:t>, contoh: 12345678</a:t>
            </a:r>
          </a:p>
          <a:p>
            <a:pPr algn="just"/>
            <a:r>
              <a:rPr lang="id-ID" b="1" dirty="0" smtClean="0"/>
              <a:t>Tombol </a:t>
            </a:r>
            <a:r>
              <a:rPr lang="id-ID" b="1" dirty="0"/>
              <a:t>yang berdekatan pada keyboard</a:t>
            </a:r>
            <a:r>
              <a:rPr lang="id-ID" dirty="0"/>
              <a:t>, contoh: “qwertyui”</a:t>
            </a:r>
          </a:p>
          <a:p>
            <a:pPr algn="just"/>
            <a:r>
              <a:rPr lang="id-ID" b="1" dirty="0" smtClean="0"/>
              <a:t>Kata </a:t>
            </a:r>
            <a:r>
              <a:rPr lang="id-ID" b="1" dirty="0"/>
              <a:t>di dalam kamus</a:t>
            </a:r>
            <a:r>
              <a:rPr lang="id-ID" dirty="0"/>
              <a:t>, contoh: “computer”</a:t>
            </a:r>
          </a:p>
          <a:p>
            <a:pPr marL="0" indent="0" algn="just">
              <a:buNone/>
            </a:pPr>
            <a:endParaRPr lang="id-ID" dirty="0"/>
          </a:p>
        </p:txBody>
      </p:sp>
    </p:spTree>
    <p:extLst>
      <p:ext uri="{BB962C8B-B14F-4D97-AF65-F5344CB8AC3E}">
        <p14:creationId xmlns:p14="http://schemas.microsoft.com/office/powerpoint/2010/main" val="22685261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Strong </a:t>
            </a:r>
            <a:r>
              <a:rPr lang="id-ID" dirty="0" smtClean="0"/>
              <a:t>Password</a:t>
            </a:r>
            <a:endParaRPr lang="id-ID" dirty="0"/>
          </a:p>
        </p:txBody>
      </p:sp>
      <p:sp>
        <p:nvSpPr>
          <p:cNvPr id="3" name="Content Placeholder 2"/>
          <p:cNvSpPr>
            <a:spLocks noGrp="1"/>
          </p:cNvSpPr>
          <p:nvPr>
            <p:ph idx="1"/>
          </p:nvPr>
        </p:nvSpPr>
        <p:spPr/>
        <p:txBody>
          <a:bodyPr>
            <a:normAutofit/>
          </a:bodyPr>
          <a:lstStyle/>
          <a:p>
            <a:pPr algn="just"/>
            <a:r>
              <a:rPr lang="id-ID" b="1" dirty="0" smtClean="0"/>
              <a:t>t3wahSetyeT4</a:t>
            </a:r>
            <a:r>
              <a:rPr lang="id-ID" dirty="0" smtClean="0"/>
              <a:t> </a:t>
            </a:r>
            <a:r>
              <a:rPr lang="id-ID" dirty="0"/>
              <a:t>: </a:t>
            </a:r>
            <a:r>
              <a:rPr lang="id-ID" b="1" dirty="0"/>
              <a:t>tidak ada satu kata </a:t>
            </a:r>
            <a:r>
              <a:rPr lang="id-ID" dirty="0"/>
              <a:t>di </a:t>
            </a:r>
            <a:r>
              <a:rPr lang="id-ID" b="1" dirty="0"/>
              <a:t>kamus</a:t>
            </a:r>
            <a:r>
              <a:rPr lang="id-ID" dirty="0"/>
              <a:t> yang </a:t>
            </a:r>
            <a:r>
              <a:rPr lang="id-ID" b="1" dirty="0"/>
              <a:t>mempunyai kedua-duanya</a:t>
            </a:r>
            <a:r>
              <a:rPr lang="id-ID" dirty="0"/>
              <a:t> </a:t>
            </a:r>
            <a:r>
              <a:rPr lang="id-ID" b="1" dirty="0"/>
              <a:t>karakter </a:t>
            </a:r>
            <a:r>
              <a:rPr lang="id-ID" b="1" dirty="0" smtClean="0"/>
              <a:t>abjad</a:t>
            </a:r>
            <a:r>
              <a:rPr lang="id-ID" dirty="0" smtClean="0"/>
              <a:t> </a:t>
            </a:r>
            <a:r>
              <a:rPr lang="id-ID" dirty="0"/>
              <a:t>dan </a:t>
            </a:r>
            <a:r>
              <a:rPr lang="id-ID" b="1" dirty="0"/>
              <a:t>numerik</a:t>
            </a:r>
            <a:r>
              <a:rPr lang="id-ID" dirty="0"/>
              <a:t>.</a:t>
            </a:r>
          </a:p>
          <a:p>
            <a:pPr algn="just"/>
            <a:r>
              <a:rPr lang="id-ID" b="1" dirty="0" smtClean="0"/>
              <a:t>4pRte!ai@3 </a:t>
            </a:r>
            <a:r>
              <a:rPr lang="id-ID" dirty="0"/>
              <a:t>: tidak ada </a:t>
            </a:r>
            <a:r>
              <a:rPr lang="id-ID" b="1" dirty="0"/>
              <a:t>satu kata di kamus </a:t>
            </a:r>
            <a:r>
              <a:rPr lang="id-ID" dirty="0"/>
              <a:t>yang mempunyai </a:t>
            </a:r>
            <a:r>
              <a:rPr lang="id-ID" b="1" dirty="0"/>
              <a:t>karakter abjad, numeric</a:t>
            </a:r>
            <a:r>
              <a:rPr lang="id-ID" dirty="0"/>
              <a:t>, </a:t>
            </a:r>
            <a:r>
              <a:rPr lang="id-ID" dirty="0" smtClean="0"/>
              <a:t>dan </a:t>
            </a:r>
            <a:r>
              <a:rPr lang="id-ID" b="1" dirty="0" smtClean="0"/>
              <a:t>tanda </a:t>
            </a:r>
            <a:r>
              <a:rPr lang="id-ID" b="1" dirty="0"/>
              <a:t>baca.</a:t>
            </a:r>
          </a:p>
          <a:p>
            <a:pPr algn="just"/>
            <a:r>
              <a:rPr lang="id-ID" b="1" dirty="0" smtClean="0"/>
              <a:t>Convert_100$toEuros</a:t>
            </a:r>
            <a:r>
              <a:rPr lang="id-ID" b="1" dirty="0"/>
              <a:t>!</a:t>
            </a:r>
            <a:r>
              <a:rPr lang="id-ID" dirty="0"/>
              <a:t> : </a:t>
            </a:r>
            <a:r>
              <a:rPr lang="id-ID" b="1" dirty="0"/>
              <a:t>ungkapan atau frase </a:t>
            </a:r>
            <a:r>
              <a:rPr lang="id-ID" dirty="0"/>
              <a:t>yang </a:t>
            </a:r>
            <a:r>
              <a:rPr lang="id-ID" b="1" dirty="0"/>
              <a:t>panjang</a:t>
            </a:r>
            <a:r>
              <a:rPr lang="id-ID" dirty="0"/>
              <a:t> dan </a:t>
            </a:r>
            <a:r>
              <a:rPr lang="id-ID" b="1" dirty="0"/>
              <a:t>berisi </a:t>
            </a:r>
            <a:r>
              <a:rPr lang="id-ID" b="1" dirty="0" smtClean="0"/>
              <a:t>lambang </a:t>
            </a:r>
            <a:r>
              <a:rPr lang="id-ID" dirty="0"/>
              <a:t>diperluas </a:t>
            </a:r>
            <a:r>
              <a:rPr lang="id-ID" dirty="0" smtClean="0"/>
              <a:t>untuk </a:t>
            </a:r>
            <a:r>
              <a:rPr lang="id-ID" b="1" dirty="0"/>
              <a:t>meningkatkan kekuatannya</a:t>
            </a:r>
            <a:r>
              <a:rPr lang="id-ID" dirty="0" smtClean="0"/>
              <a:t>.</a:t>
            </a:r>
            <a:endParaRPr lang="id-ID" dirty="0"/>
          </a:p>
        </p:txBody>
      </p:sp>
    </p:spTree>
    <p:extLst>
      <p:ext uri="{BB962C8B-B14F-4D97-AF65-F5344CB8AC3E}">
        <p14:creationId xmlns:p14="http://schemas.microsoft.com/office/powerpoint/2010/main" val="796260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Aturan Pembuatan Strong Password</a:t>
            </a:r>
          </a:p>
        </p:txBody>
      </p:sp>
      <p:sp>
        <p:nvSpPr>
          <p:cNvPr id="3" name="Content Placeholder 2"/>
          <p:cNvSpPr>
            <a:spLocks noGrp="1"/>
          </p:cNvSpPr>
          <p:nvPr>
            <p:ph idx="1"/>
          </p:nvPr>
        </p:nvSpPr>
        <p:spPr/>
        <p:txBody>
          <a:bodyPr>
            <a:normAutofit/>
          </a:bodyPr>
          <a:lstStyle/>
          <a:p>
            <a:pPr algn="just"/>
            <a:r>
              <a:rPr lang="id-ID" dirty="0"/>
              <a:t>Setidaknya </a:t>
            </a:r>
            <a:r>
              <a:rPr lang="id-ID" b="1" dirty="0"/>
              <a:t>panjangnya terdiri dari 8 karakter </a:t>
            </a:r>
            <a:r>
              <a:rPr lang="id-ID" dirty="0"/>
              <a:t>atau </a:t>
            </a:r>
            <a:r>
              <a:rPr lang="id-ID" b="1" dirty="0" smtClean="0"/>
              <a:t>lebih </a:t>
            </a:r>
            <a:endParaRPr lang="id-ID" b="1" dirty="0"/>
          </a:p>
          <a:p>
            <a:pPr algn="just"/>
            <a:r>
              <a:rPr lang="id-ID" dirty="0" smtClean="0"/>
              <a:t>Terdiri </a:t>
            </a:r>
            <a:r>
              <a:rPr lang="id-ID" dirty="0"/>
              <a:t>dari </a:t>
            </a:r>
            <a:r>
              <a:rPr lang="id-ID" b="1" dirty="0"/>
              <a:t>paling tidak 3 dari 4 tipe karakter </a:t>
            </a:r>
            <a:r>
              <a:rPr lang="id-ID" dirty="0"/>
              <a:t>berikut:</a:t>
            </a:r>
          </a:p>
          <a:p>
            <a:pPr lvl="1" algn="just">
              <a:buFont typeface="Wingdings" panose="05000000000000000000" pitchFamily="2" charset="2"/>
              <a:buChar char="§"/>
            </a:pPr>
            <a:r>
              <a:rPr lang="id-ID" b="1" dirty="0" smtClean="0"/>
              <a:t>Huruf </a:t>
            </a:r>
            <a:r>
              <a:rPr lang="id-ID" b="1" dirty="0"/>
              <a:t>besar</a:t>
            </a:r>
          </a:p>
          <a:p>
            <a:pPr lvl="1" algn="just">
              <a:buFont typeface="Wingdings" panose="05000000000000000000" pitchFamily="2" charset="2"/>
              <a:buChar char="§"/>
            </a:pPr>
            <a:r>
              <a:rPr lang="id-ID" b="1" dirty="0" smtClean="0"/>
              <a:t>Huruf </a:t>
            </a:r>
            <a:r>
              <a:rPr lang="id-ID" b="1" dirty="0"/>
              <a:t>kecil</a:t>
            </a:r>
          </a:p>
          <a:p>
            <a:pPr lvl="1" algn="just">
              <a:buFont typeface="Wingdings" panose="05000000000000000000" pitchFamily="2" charset="2"/>
              <a:buChar char="§"/>
            </a:pPr>
            <a:r>
              <a:rPr lang="id-ID" b="1" dirty="0" smtClean="0"/>
              <a:t>Nomor </a:t>
            </a:r>
            <a:r>
              <a:rPr lang="id-ID" b="1" dirty="0"/>
              <a:t>atau angka</a:t>
            </a:r>
          </a:p>
          <a:p>
            <a:pPr lvl="1" algn="just">
              <a:buFont typeface="Wingdings" panose="05000000000000000000" pitchFamily="2" charset="2"/>
              <a:buChar char="§"/>
            </a:pPr>
            <a:r>
              <a:rPr lang="id-ID" b="1" dirty="0" smtClean="0"/>
              <a:t>Simbol</a:t>
            </a:r>
            <a:r>
              <a:rPr lang="id-ID" b="1" dirty="0"/>
              <a:t>, misalnya: ! * ( ) &amp;</a:t>
            </a:r>
          </a:p>
          <a:p>
            <a:pPr algn="just"/>
            <a:r>
              <a:rPr lang="id-ID" b="1" dirty="0" smtClean="0"/>
              <a:t>Tidak </a:t>
            </a:r>
            <a:r>
              <a:rPr lang="id-ID" dirty="0"/>
              <a:t>terdapat pada </a:t>
            </a:r>
            <a:r>
              <a:rPr lang="id-ID" b="1" dirty="0"/>
              <a:t>daftar Kamus</a:t>
            </a:r>
          </a:p>
          <a:p>
            <a:pPr algn="just"/>
            <a:r>
              <a:rPr lang="id-ID" b="1" dirty="0" smtClean="0"/>
              <a:t>Tidak</a:t>
            </a:r>
            <a:r>
              <a:rPr lang="id-ID" dirty="0" smtClean="0"/>
              <a:t> </a:t>
            </a:r>
            <a:r>
              <a:rPr lang="id-ID" dirty="0"/>
              <a:t>terdiri dari </a:t>
            </a:r>
            <a:r>
              <a:rPr lang="id-ID" b="1" dirty="0"/>
              <a:t>karakter (AAA) </a:t>
            </a:r>
            <a:r>
              <a:rPr lang="id-ID" dirty="0"/>
              <a:t>dan </a:t>
            </a:r>
            <a:r>
              <a:rPr lang="id-ID" b="1" dirty="0"/>
              <a:t>berurutan (abc, cba, 123, 321)</a:t>
            </a:r>
          </a:p>
        </p:txBody>
      </p:sp>
    </p:spTree>
    <p:extLst>
      <p:ext uri="{BB962C8B-B14F-4D97-AF65-F5344CB8AC3E}">
        <p14:creationId xmlns:p14="http://schemas.microsoft.com/office/powerpoint/2010/main" val="2423769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Peranan / Bantuan Sistem</a:t>
            </a:r>
          </a:p>
        </p:txBody>
      </p:sp>
      <p:sp>
        <p:nvSpPr>
          <p:cNvPr id="3" name="Content Placeholder 2"/>
          <p:cNvSpPr>
            <a:spLocks noGrp="1"/>
          </p:cNvSpPr>
          <p:nvPr>
            <p:ph idx="1"/>
          </p:nvPr>
        </p:nvSpPr>
        <p:spPr/>
        <p:txBody>
          <a:bodyPr>
            <a:normAutofit fontScale="92500"/>
          </a:bodyPr>
          <a:lstStyle/>
          <a:p>
            <a:r>
              <a:rPr lang="id-ID" b="1" dirty="0"/>
              <a:t> Password ageing</a:t>
            </a:r>
          </a:p>
          <a:p>
            <a:pPr lvl="1">
              <a:buFont typeface="Wingdings" panose="05000000000000000000" pitchFamily="2" charset="2"/>
              <a:buChar char="§"/>
            </a:pPr>
            <a:r>
              <a:rPr lang="id-ID" dirty="0" smtClean="0"/>
              <a:t>Pengguna </a:t>
            </a:r>
            <a:r>
              <a:rPr lang="id-ID" dirty="0"/>
              <a:t>diharuskan mengubah </a:t>
            </a:r>
            <a:r>
              <a:rPr lang="id-ID" b="1" dirty="0"/>
              <a:t>passwordnya secara berkala</a:t>
            </a:r>
          </a:p>
          <a:p>
            <a:pPr lvl="1">
              <a:buFont typeface="Wingdings" panose="05000000000000000000" pitchFamily="2" charset="2"/>
              <a:buChar char="§"/>
            </a:pPr>
            <a:r>
              <a:rPr lang="id-ID" dirty="0" smtClean="0"/>
              <a:t>Pengguna </a:t>
            </a:r>
            <a:r>
              <a:rPr lang="id-ID" b="1" dirty="0"/>
              <a:t>dilarang</a:t>
            </a:r>
            <a:r>
              <a:rPr lang="id-ID" dirty="0"/>
              <a:t> untuk menggunakan </a:t>
            </a:r>
            <a:r>
              <a:rPr lang="id-ID" b="1" dirty="0"/>
              <a:t>password yang lama</a:t>
            </a:r>
          </a:p>
          <a:p>
            <a:r>
              <a:rPr lang="id-ID" b="1" dirty="0" smtClean="0"/>
              <a:t>Limit </a:t>
            </a:r>
            <a:r>
              <a:rPr lang="id-ID" b="1" dirty="0"/>
              <a:t>login attempts</a:t>
            </a:r>
          </a:p>
          <a:p>
            <a:pPr lvl="1">
              <a:buFont typeface="Wingdings" panose="05000000000000000000" pitchFamily="2" charset="2"/>
              <a:buChar char="§"/>
            </a:pPr>
            <a:r>
              <a:rPr lang="id-ID" dirty="0"/>
              <a:t>Melakukan </a:t>
            </a:r>
            <a:r>
              <a:rPr lang="id-ID" b="1" dirty="0"/>
              <a:t>blok sementara </a:t>
            </a:r>
            <a:r>
              <a:rPr lang="id-ID" dirty="0"/>
              <a:t>pada akun setelah </a:t>
            </a:r>
            <a:r>
              <a:rPr lang="id-ID" b="1" dirty="0"/>
              <a:t>beberapakali gagal login</a:t>
            </a:r>
          </a:p>
          <a:p>
            <a:r>
              <a:rPr lang="id-ID" b="1" dirty="0" smtClean="0"/>
              <a:t>Penggunaan</a:t>
            </a:r>
            <a:r>
              <a:rPr lang="id-ID" dirty="0" smtClean="0"/>
              <a:t> </a:t>
            </a:r>
            <a:r>
              <a:rPr lang="id-ID" b="1" dirty="0"/>
              <a:t>CAPTCHA</a:t>
            </a:r>
          </a:p>
          <a:p>
            <a:pPr lvl="1">
              <a:buFont typeface="Wingdings" panose="05000000000000000000" pitchFamily="2" charset="2"/>
              <a:buChar char="§"/>
            </a:pPr>
            <a:r>
              <a:rPr lang="id-ID" dirty="0"/>
              <a:t>Untuk </a:t>
            </a:r>
            <a:r>
              <a:rPr lang="id-ID" b="1" dirty="0"/>
              <a:t>mengurangi usaha online guessing</a:t>
            </a:r>
          </a:p>
          <a:p>
            <a:r>
              <a:rPr lang="id-ID" b="1" dirty="0" smtClean="0"/>
              <a:t>Pemberian </a:t>
            </a:r>
            <a:r>
              <a:rPr lang="id-ID" b="1" dirty="0"/>
              <a:t>informasi ke pengguna </a:t>
            </a:r>
          </a:p>
          <a:p>
            <a:pPr lvl="1">
              <a:buFont typeface="Wingdings" panose="05000000000000000000" pitchFamily="2" charset="2"/>
              <a:buChar char="§"/>
            </a:pPr>
            <a:r>
              <a:rPr lang="id-ID" b="1" dirty="0"/>
              <a:t>Memberikan</a:t>
            </a:r>
            <a:r>
              <a:rPr lang="id-ID" dirty="0"/>
              <a:t> </a:t>
            </a:r>
            <a:r>
              <a:rPr lang="id-ID" b="1" dirty="0"/>
              <a:t>informasi waktu </a:t>
            </a:r>
            <a:r>
              <a:rPr lang="id-ID" dirty="0"/>
              <a:t>berhasil </a:t>
            </a:r>
            <a:r>
              <a:rPr lang="id-ID" b="1" dirty="0"/>
              <a:t>login terakhir </a:t>
            </a:r>
            <a:r>
              <a:rPr lang="id-ID" dirty="0"/>
              <a:t>dan </a:t>
            </a:r>
            <a:r>
              <a:rPr lang="id-ID" b="1" dirty="0"/>
              <a:t>jumlah percobaan gagal login</a:t>
            </a:r>
          </a:p>
          <a:p>
            <a:r>
              <a:rPr lang="id-ID" b="1" dirty="0" smtClean="0"/>
              <a:t>Mengharuskan </a:t>
            </a:r>
            <a:r>
              <a:rPr lang="id-ID" dirty="0"/>
              <a:t>penggunaan </a:t>
            </a:r>
            <a:r>
              <a:rPr lang="id-ID" b="1" dirty="0"/>
              <a:t>strong </a:t>
            </a:r>
            <a:r>
              <a:rPr lang="id-ID" b="1" dirty="0" smtClean="0"/>
              <a:t>password</a:t>
            </a:r>
            <a:endParaRPr lang="id-ID" b="1" dirty="0"/>
          </a:p>
        </p:txBody>
      </p:sp>
      <p:pic>
        <p:nvPicPr>
          <p:cNvPr id="3074" name="Picture 2" descr="Hasil gambar untuk captch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916" y="3655546"/>
            <a:ext cx="1982507" cy="11895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asil gambar untuk captcha te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059" y="3754514"/>
            <a:ext cx="1670050" cy="66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4754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Serangan thd Password</a:t>
            </a:r>
          </a:p>
        </p:txBody>
      </p:sp>
      <p:sp>
        <p:nvSpPr>
          <p:cNvPr id="3" name="Content Placeholder 2"/>
          <p:cNvSpPr>
            <a:spLocks noGrp="1"/>
          </p:cNvSpPr>
          <p:nvPr>
            <p:ph idx="1"/>
          </p:nvPr>
        </p:nvSpPr>
        <p:spPr/>
        <p:txBody>
          <a:bodyPr>
            <a:normAutofit/>
          </a:bodyPr>
          <a:lstStyle/>
          <a:p>
            <a:pPr algn="just"/>
            <a:r>
              <a:rPr lang="id-ID" sz="4000" dirty="0"/>
              <a:t>Penyerang dapat</a:t>
            </a:r>
          </a:p>
          <a:p>
            <a:pPr marL="806450" lvl="1" indent="-349250" algn="just"/>
            <a:r>
              <a:rPr lang="id-ID" sz="3600" dirty="0" smtClean="0"/>
              <a:t>Menyasar </a:t>
            </a:r>
            <a:r>
              <a:rPr lang="id-ID" sz="3600" b="1" dirty="0"/>
              <a:t>satu akun dalam </a:t>
            </a:r>
            <a:r>
              <a:rPr lang="id-ID" sz="3600" b="1" dirty="0" smtClean="0"/>
              <a:t>sistem</a:t>
            </a:r>
          </a:p>
          <a:p>
            <a:pPr marL="806450" lvl="1" indent="-349250" algn="just"/>
            <a:r>
              <a:rPr lang="id-ID" sz="3600" dirty="0" smtClean="0"/>
              <a:t>Menyasar </a:t>
            </a:r>
            <a:r>
              <a:rPr lang="id-ID" sz="3600" dirty="0"/>
              <a:t>akun apa saja dalam </a:t>
            </a:r>
            <a:r>
              <a:rPr lang="id-ID" sz="3600" dirty="0" smtClean="0"/>
              <a:t>sistem</a:t>
            </a:r>
          </a:p>
          <a:p>
            <a:pPr marL="806450" lvl="1" indent="-349250" algn="just"/>
            <a:r>
              <a:rPr lang="id-ID" sz="3600" dirty="0" smtClean="0"/>
              <a:t>Menyasar </a:t>
            </a:r>
            <a:r>
              <a:rPr lang="id-ID" sz="3600" b="1" dirty="0"/>
              <a:t>sistem password </a:t>
            </a:r>
            <a:r>
              <a:rPr lang="id-ID" sz="3600" dirty="0"/>
              <a:t>itu sendiri</a:t>
            </a:r>
          </a:p>
          <a:p>
            <a:pPr algn="just"/>
            <a:r>
              <a:rPr lang="id-ID" sz="4000" dirty="0" smtClean="0"/>
              <a:t>Jalannya </a:t>
            </a:r>
            <a:r>
              <a:rPr lang="id-ID" sz="4000" dirty="0"/>
              <a:t>serangan</a:t>
            </a:r>
          </a:p>
          <a:p>
            <a:pPr marL="806450" lvl="1" indent="-349250" algn="just"/>
            <a:r>
              <a:rPr lang="id-ID" sz="3600" b="1" dirty="0" smtClean="0"/>
              <a:t>Outsider</a:t>
            </a:r>
            <a:r>
              <a:rPr lang="id-ID" sz="3600" dirty="0" smtClean="0"/>
              <a:t> </a:t>
            </a:r>
            <a:r>
              <a:rPr lang="id-ID" sz="3600" dirty="0" smtClean="0">
                <a:sym typeface="Wingdings" panose="05000000000000000000" pitchFamily="2" charset="2"/>
              </a:rPr>
              <a:t> </a:t>
            </a:r>
            <a:r>
              <a:rPr lang="id-ID" sz="3600" b="1" dirty="0" smtClean="0"/>
              <a:t>normal user </a:t>
            </a:r>
            <a:r>
              <a:rPr lang="id-ID" sz="3600" dirty="0" smtClean="0">
                <a:sym typeface="Wingdings" panose="05000000000000000000" pitchFamily="2" charset="2"/>
              </a:rPr>
              <a:t> </a:t>
            </a:r>
            <a:r>
              <a:rPr lang="id-ID" sz="3600" b="1" dirty="0" smtClean="0"/>
              <a:t>administrator</a:t>
            </a:r>
          </a:p>
          <a:p>
            <a:pPr marL="806450" lvl="1" indent="-349250" algn="just"/>
            <a:r>
              <a:rPr lang="id-ID" sz="3600" dirty="0" smtClean="0"/>
              <a:t>Hanya </a:t>
            </a:r>
            <a:r>
              <a:rPr lang="id-ID" sz="3600" dirty="0"/>
              <a:t>butuh </a:t>
            </a:r>
            <a:r>
              <a:rPr lang="id-ID" sz="3600" b="1" dirty="0" smtClean="0"/>
              <a:t>satu </a:t>
            </a:r>
            <a:r>
              <a:rPr lang="id-ID" sz="3600" dirty="0" smtClean="0"/>
              <a:t>password </a:t>
            </a:r>
            <a:r>
              <a:rPr lang="id-ID" sz="3600" dirty="0"/>
              <a:t>yg </a:t>
            </a:r>
            <a:r>
              <a:rPr lang="id-ID" sz="3600" b="1" dirty="0"/>
              <a:t>lemah</a:t>
            </a:r>
          </a:p>
        </p:txBody>
      </p:sp>
    </p:spTree>
    <p:extLst>
      <p:ext uri="{BB962C8B-B14F-4D97-AF65-F5344CB8AC3E}">
        <p14:creationId xmlns:p14="http://schemas.microsoft.com/office/powerpoint/2010/main" val="30071244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Password File?</a:t>
            </a:r>
          </a:p>
        </p:txBody>
      </p:sp>
      <p:sp>
        <p:nvSpPr>
          <p:cNvPr id="3" name="Content Placeholder 2"/>
          <p:cNvSpPr>
            <a:spLocks noGrp="1"/>
          </p:cNvSpPr>
          <p:nvPr>
            <p:ph idx="1"/>
          </p:nvPr>
        </p:nvSpPr>
        <p:spPr/>
        <p:txBody>
          <a:bodyPr>
            <a:normAutofit/>
          </a:bodyPr>
          <a:lstStyle/>
          <a:p>
            <a:pPr marL="538163" indent="-538163" algn="just"/>
            <a:r>
              <a:rPr lang="id-ID" sz="4000" b="1" dirty="0"/>
              <a:t>Bagaimana Password disimpan </a:t>
            </a:r>
            <a:r>
              <a:rPr lang="id-ID" sz="4000" dirty="0"/>
              <a:t>?</a:t>
            </a:r>
          </a:p>
          <a:p>
            <a:pPr marL="538163" indent="-538163" algn="just"/>
            <a:r>
              <a:rPr lang="id-ID" sz="4000" dirty="0" smtClean="0"/>
              <a:t>Cryptographic </a:t>
            </a:r>
            <a:r>
              <a:rPr lang="id-ID" sz="4000" dirty="0"/>
              <a:t>solution: </a:t>
            </a:r>
            <a:r>
              <a:rPr lang="id-ID" sz="4000" b="1" dirty="0">
                <a:solidFill>
                  <a:srgbClr val="FF0000"/>
                </a:solidFill>
              </a:rPr>
              <a:t>hash</a:t>
            </a:r>
          </a:p>
          <a:p>
            <a:pPr marL="901700" lvl="1" indent="-444500" algn="just">
              <a:buFont typeface="Wingdings" panose="05000000000000000000" pitchFamily="2" charset="2"/>
              <a:buChar char="§"/>
            </a:pPr>
            <a:r>
              <a:rPr lang="id-ID" sz="3600" dirty="0" smtClean="0"/>
              <a:t>Simpan </a:t>
            </a:r>
            <a:r>
              <a:rPr lang="id-ID" sz="3600" dirty="0"/>
              <a:t>y dimana y= </a:t>
            </a:r>
            <a:r>
              <a:rPr lang="id-ID" sz="3600" dirty="0" smtClean="0"/>
              <a:t>h(password)</a:t>
            </a:r>
          </a:p>
          <a:p>
            <a:pPr marL="901700" lvl="1" indent="-444500" algn="just">
              <a:buFont typeface="Wingdings" panose="05000000000000000000" pitchFamily="2" charset="2"/>
              <a:buChar char="§"/>
            </a:pPr>
            <a:r>
              <a:rPr lang="id-ID" sz="3600" dirty="0" smtClean="0"/>
              <a:t>Jika </a:t>
            </a:r>
            <a:r>
              <a:rPr lang="id-ID" sz="3600" b="1" dirty="0"/>
              <a:t>seseorang mendapatkan </a:t>
            </a:r>
            <a:r>
              <a:rPr lang="id-ID" sz="3600" dirty="0"/>
              <a:t>file </a:t>
            </a:r>
            <a:r>
              <a:rPr lang="id-ID" sz="3600" b="1" dirty="0"/>
              <a:t>password,</a:t>
            </a:r>
            <a:r>
              <a:rPr lang="id-ID" sz="3600" dirty="0"/>
              <a:t> </a:t>
            </a:r>
            <a:r>
              <a:rPr lang="id-ID" sz="3600" b="1" dirty="0" smtClean="0"/>
              <a:t>belum</a:t>
            </a:r>
            <a:r>
              <a:rPr lang="id-ID" sz="3600" dirty="0" smtClean="0"/>
              <a:t> </a:t>
            </a:r>
            <a:r>
              <a:rPr lang="id-ID" sz="3600" dirty="0"/>
              <a:t>tentu </a:t>
            </a:r>
            <a:r>
              <a:rPr lang="id-ID" sz="3600" b="1" dirty="0"/>
              <a:t>akan mendapatkan password</a:t>
            </a:r>
          </a:p>
          <a:p>
            <a:pPr marL="538163" indent="-538163" algn="just"/>
            <a:r>
              <a:rPr lang="id-ID" sz="4000" dirty="0" smtClean="0"/>
              <a:t>Forward Search</a:t>
            </a:r>
          </a:p>
          <a:p>
            <a:pPr marL="806450" lvl="1" indent="-349250" algn="just">
              <a:buFont typeface="Wingdings" panose="05000000000000000000" pitchFamily="2" charset="2"/>
              <a:buChar char="§"/>
            </a:pPr>
            <a:r>
              <a:rPr lang="id-ID" sz="3600" b="1" dirty="0" smtClean="0"/>
              <a:t>Tebak </a:t>
            </a:r>
            <a:r>
              <a:rPr lang="id-ID" sz="3600" b="1" dirty="0"/>
              <a:t>x dimana y = h(x)</a:t>
            </a:r>
          </a:p>
        </p:txBody>
      </p:sp>
    </p:spTree>
    <p:extLst>
      <p:ext uri="{BB962C8B-B14F-4D97-AF65-F5344CB8AC3E}">
        <p14:creationId xmlns:p14="http://schemas.microsoft.com/office/powerpoint/2010/main" val="37203300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Penyimpanan Password</a:t>
            </a:r>
          </a:p>
        </p:txBody>
      </p:sp>
      <p:sp>
        <p:nvSpPr>
          <p:cNvPr id="3" name="Content Placeholder 2"/>
          <p:cNvSpPr>
            <a:spLocks noGrp="1"/>
          </p:cNvSpPr>
          <p:nvPr>
            <p:ph idx="1"/>
          </p:nvPr>
        </p:nvSpPr>
        <p:spPr/>
        <p:txBody>
          <a:bodyPr/>
          <a:lstStyle/>
          <a:p>
            <a:endParaRPr lang="id-ID"/>
          </a:p>
        </p:txBody>
      </p:sp>
      <p:pic>
        <p:nvPicPr>
          <p:cNvPr id="2050" name="Picture 2" descr="Figure 3: Aids Participants Cited Using to Help Recall Passwords. Multiple responses allow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1" y="1658982"/>
            <a:ext cx="6210300" cy="485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557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b="1" dirty="0"/>
              <a:t>Dictionary Attack</a:t>
            </a:r>
          </a:p>
        </p:txBody>
      </p:sp>
      <p:sp>
        <p:nvSpPr>
          <p:cNvPr id="3" name="Content Placeholder 2"/>
          <p:cNvSpPr>
            <a:spLocks noGrp="1"/>
          </p:cNvSpPr>
          <p:nvPr>
            <p:ph idx="1"/>
          </p:nvPr>
        </p:nvSpPr>
        <p:spPr/>
        <p:txBody>
          <a:bodyPr>
            <a:noAutofit/>
          </a:bodyPr>
          <a:lstStyle/>
          <a:p>
            <a:pPr algn="just"/>
            <a:r>
              <a:rPr lang="id-ID" sz="3200" b="1" dirty="0"/>
              <a:t>Penyerang membuat </a:t>
            </a:r>
            <a:r>
              <a:rPr lang="id-ID" sz="3200" dirty="0"/>
              <a:t>dulu </a:t>
            </a:r>
            <a:r>
              <a:rPr lang="id-ID" sz="3200" b="1" dirty="0"/>
              <a:t>daftar berisi h(x) </a:t>
            </a:r>
            <a:r>
              <a:rPr lang="id-ID" sz="3200" dirty="0"/>
              <a:t>untuk </a:t>
            </a:r>
            <a:r>
              <a:rPr lang="id-ID" sz="3200" b="1" dirty="0" smtClean="0"/>
              <a:t>semua </a:t>
            </a:r>
            <a:r>
              <a:rPr lang="id-ID" sz="3200" b="1" dirty="0"/>
              <a:t>x di dalam kamus (dictionary)</a:t>
            </a:r>
          </a:p>
          <a:p>
            <a:pPr algn="just"/>
            <a:r>
              <a:rPr lang="id-ID" sz="3200" dirty="0" smtClean="0"/>
              <a:t>Jika </a:t>
            </a:r>
            <a:r>
              <a:rPr lang="id-ID" sz="3200" b="1" dirty="0" smtClean="0"/>
              <a:t>penyerang mendapatkan </a:t>
            </a:r>
            <a:r>
              <a:rPr lang="id-ID" sz="3200" b="1" dirty="0"/>
              <a:t>akses </a:t>
            </a:r>
            <a:r>
              <a:rPr lang="id-ID" sz="3200" dirty="0"/>
              <a:t>ke </a:t>
            </a:r>
            <a:r>
              <a:rPr lang="id-ID" sz="3200" b="1" dirty="0"/>
              <a:t>file </a:t>
            </a:r>
            <a:r>
              <a:rPr lang="id-ID" sz="3200" b="1" dirty="0" smtClean="0"/>
              <a:t>penyimpanan </a:t>
            </a:r>
            <a:r>
              <a:rPr lang="id-ID" sz="3200" b="1" dirty="0"/>
              <a:t>password </a:t>
            </a:r>
            <a:r>
              <a:rPr lang="id-ID" sz="3200" dirty="0"/>
              <a:t>maka akan lebih </a:t>
            </a:r>
            <a:r>
              <a:rPr lang="id-ID" sz="3200" b="1" dirty="0"/>
              <a:t>mudah </a:t>
            </a:r>
            <a:r>
              <a:rPr lang="id-ID" sz="3200" b="1" dirty="0" smtClean="0"/>
              <a:t>dan cepat </a:t>
            </a:r>
            <a:r>
              <a:rPr lang="id-ID" sz="3200" dirty="0"/>
              <a:t>untuk </a:t>
            </a:r>
            <a:r>
              <a:rPr lang="id-ID" sz="3200" b="1" dirty="0"/>
              <a:t>membandingkannya dengan dengan </a:t>
            </a:r>
            <a:r>
              <a:rPr lang="id-ID" sz="3200" b="1" dirty="0" smtClean="0"/>
              <a:t>daftar</a:t>
            </a:r>
            <a:endParaRPr lang="id-ID" sz="3200" b="1" dirty="0"/>
          </a:p>
          <a:p>
            <a:pPr algn="just"/>
            <a:r>
              <a:rPr lang="id-ID" sz="3200" dirty="0" smtClean="0"/>
              <a:t>Bagaimana </a:t>
            </a:r>
            <a:r>
              <a:rPr lang="id-ID" sz="3200" b="1" dirty="0"/>
              <a:t>caranya melawan serangan </a:t>
            </a:r>
            <a:r>
              <a:rPr lang="id-ID" sz="3200" dirty="0"/>
              <a:t>di atas ?</a:t>
            </a:r>
          </a:p>
        </p:txBody>
      </p:sp>
    </p:spTree>
    <p:extLst>
      <p:ext uri="{BB962C8B-B14F-4D97-AF65-F5344CB8AC3E}">
        <p14:creationId xmlns:p14="http://schemas.microsoft.com/office/powerpoint/2010/main" val="15416243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Penggunaan Salt</a:t>
            </a:r>
          </a:p>
        </p:txBody>
      </p:sp>
      <p:sp>
        <p:nvSpPr>
          <p:cNvPr id="3" name="Content Placeholder 2"/>
          <p:cNvSpPr>
            <a:spLocks noGrp="1"/>
          </p:cNvSpPr>
          <p:nvPr>
            <p:ph idx="1"/>
          </p:nvPr>
        </p:nvSpPr>
        <p:spPr/>
        <p:txBody>
          <a:bodyPr>
            <a:normAutofit/>
          </a:bodyPr>
          <a:lstStyle/>
          <a:p>
            <a:pPr algn="just"/>
            <a:r>
              <a:rPr lang="id-ID" sz="3600" dirty="0"/>
              <a:t>Hash password dengan menggunakan </a:t>
            </a:r>
            <a:r>
              <a:rPr lang="id-ID" sz="3600" b="1" dirty="0" smtClean="0">
                <a:solidFill>
                  <a:srgbClr val="FF0000"/>
                </a:solidFill>
              </a:rPr>
              <a:t>salt </a:t>
            </a:r>
            <a:r>
              <a:rPr lang="id-ID" sz="3600" b="1" dirty="0" smtClean="0">
                <a:solidFill>
                  <a:schemeClr val="bg1">
                    <a:lumMod val="50000"/>
                  </a:schemeClr>
                </a:solidFill>
              </a:rPr>
              <a:t>(informasi random)</a:t>
            </a:r>
            <a:endParaRPr lang="id-ID" sz="3600" b="1" dirty="0">
              <a:solidFill>
                <a:schemeClr val="bg1">
                  <a:lumMod val="50000"/>
                </a:schemeClr>
              </a:solidFill>
            </a:endParaRPr>
          </a:p>
          <a:p>
            <a:pPr algn="just"/>
            <a:r>
              <a:rPr lang="id-ID" sz="3600" dirty="0" smtClean="0"/>
              <a:t>Buatlah </a:t>
            </a:r>
            <a:r>
              <a:rPr lang="id-ID" sz="3600" dirty="0"/>
              <a:t>sebuah bil random s dan </a:t>
            </a:r>
            <a:r>
              <a:rPr lang="id-ID" sz="3600" dirty="0" smtClean="0"/>
              <a:t>hitung y </a:t>
            </a:r>
            <a:r>
              <a:rPr lang="id-ID" sz="3600" dirty="0"/>
              <a:t>= h(password, </a:t>
            </a:r>
            <a:r>
              <a:rPr lang="id-ID" sz="3600" dirty="0" smtClean="0"/>
              <a:t>s)</a:t>
            </a:r>
          </a:p>
          <a:p>
            <a:pPr marL="457177" lvl="1" indent="0" algn="just">
              <a:buNone/>
            </a:pPr>
            <a:r>
              <a:rPr lang="id-ID" sz="3200" dirty="0" smtClean="0"/>
              <a:t>Dan simpan (s,y) dalam password file</a:t>
            </a:r>
          </a:p>
          <a:p>
            <a:pPr marL="914400" lvl="1" indent="-457200" algn="just">
              <a:buFont typeface="Wingdings" panose="05000000000000000000" pitchFamily="2" charset="2"/>
              <a:buChar char="§"/>
            </a:pPr>
            <a:r>
              <a:rPr lang="id-ID" sz="3200" b="1" dirty="0" smtClean="0"/>
              <a:t>Salt</a:t>
            </a:r>
            <a:r>
              <a:rPr lang="id-ID" sz="3200" dirty="0" smtClean="0"/>
              <a:t> </a:t>
            </a:r>
            <a:r>
              <a:rPr lang="id-ID" sz="3200" dirty="0"/>
              <a:t>boleh saja </a:t>
            </a:r>
            <a:r>
              <a:rPr lang="id-ID" sz="3200" dirty="0" smtClean="0"/>
              <a:t>terlihat</a:t>
            </a:r>
          </a:p>
          <a:p>
            <a:pPr marL="914400" lvl="1" indent="-457200" algn="just">
              <a:buFont typeface="Wingdings" panose="05000000000000000000" pitchFamily="2" charset="2"/>
              <a:buChar char="§"/>
            </a:pPr>
            <a:r>
              <a:rPr lang="id-ID" sz="3200" dirty="0" smtClean="0"/>
              <a:t>Tetapi </a:t>
            </a:r>
            <a:r>
              <a:rPr lang="id-ID" sz="3200" dirty="0"/>
              <a:t>akan membuat </a:t>
            </a:r>
            <a:r>
              <a:rPr lang="id-ID" sz="3200" b="1" dirty="0"/>
              <a:t>penyerang lebih lama </a:t>
            </a:r>
            <a:r>
              <a:rPr lang="id-ID" sz="3200" dirty="0" smtClean="0"/>
              <a:t>lagi </a:t>
            </a:r>
            <a:r>
              <a:rPr lang="id-ID" sz="3200" dirty="0"/>
              <a:t>dalam </a:t>
            </a:r>
            <a:r>
              <a:rPr lang="id-ID" sz="3200" b="1" dirty="0"/>
              <a:t>menebak password </a:t>
            </a:r>
            <a:r>
              <a:rPr lang="id-ID" sz="3200" dirty="0"/>
              <a:t>jika </a:t>
            </a:r>
            <a:r>
              <a:rPr lang="id-ID" sz="3200" b="1" dirty="0" smtClean="0"/>
              <a:t>mengandalkan</a:t>
            </a:r>
            <a:r>
              <a:rPr lang="id-ID" sz="3200" dirty="0" smtClean="0"/>
              <a:t> </a:t>
            </a:r>
            <a:r>
              <a:rPr lang="id-ID" sz="3200" b="1" dirty="0"/>
              <a:t>Dictionary Attack</a:t>
            </a:r>
          </a:p>
        </p:txBody>
      </p:sp>
    </p:spTree>
    <p:extLst>
      <p:ext uri="{BB962C8B-B14F-4D97-AF65-F5344CB8AC3E}">
        <p14:creationId xmlns:p14="http://schemas.microsoft.com/office/powerpoint/2010/main" val="2933596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id-ID" smtClean="0"/>
              <a:t>Keamanan </a:t>
            </a:r>
            <a:r>
              <a:rPr lang="en-US" smtClean="0"/>
              <a:t>Web</a:t>
            </a:r>
            <a:endParaRPr lang="en-GB" smtClean="0"/>
          </a:p>
        </p:txBody>
      </p:sp>
      <p:sp>
        <p:nvSpPr>
          <p:cNvPr id="2051" name="Subtitle 1"/>
          <p:cNvSpPr>
            <a:spLocks noGrp="1"/>
          </p:cNvSpPr>
          <p:nvPr>
            <p:ph type="subTitle" idx="1"/>
          </p:nvPr>
        </p:nvSpPr>
        <p:spPr/>
        <p:txBody>
          <a:bodyPr/>
          <a:lstStyle/>
          <a:p>
            <a:pPr eaLnBrk="1" hangingPunct="1"/>
            <a:endParaRPr lang="id-ID" smtClean="0"/>
          </a:p>
        </p:txBody>
      </p:sp>
    </p:spTree>
    <p:extLst>
      <p:ext uri="{BB962C8B-B14F-4D97-AF65-F5344CB8AC3E}">
        <p14:creationId xmlns:p14="http://schemas.microsoft.com/office/powerpoint/2010/main" val="22947548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Contoh isi /etc/shadow</a:t>
            </a:r>
          </a:p>
        </p:txBody>
      </p:sp>
      <p:sp>
        <p:nvSpPr>
          <p:cNvPr id="3" name="Content Placeholder 2"/>
          <p:cNvSpPr>
            <a:spLocks noGrp="1"/>
          </p:cNvSpPr>
          <p:nvPr>
            <p:ph idx="1"/>
          </p:nvPr>
        </p:nvSpPr>
        <p:spPr/>
        <p:txBody>
          <a:bodyPr>
            <a:normAutofit/>
          </a:bodyPr>
          <a:lstStyle/>
          <a:p>
            <a:pPr algn="just"/>
            <a:r>
              <a:rPr lang="id-ID" dirty="0"/>
              <a:t>admin:$6$wVI8jmT</a:t>
            </a:r>
            <a:r>
              <a:rPr lang="id-ID" dirty="0" smtClean="0"/>
              <a:t>. $FEujOSf9sF2V7PnpTwrMctSAtQalXqn94GzH.iN8gwGDd yRN3tnckMDIGmRcqflrkdh8MDbXmUSbuJ02gFX5l0:16394:0:99999:7</a:t>
            </a:r>
            <a:r>
              <a:rPr lang="id-ID" dirty="0"/>
              <a:t>:::</a:t>
            </a:r>
          </a:p>
          <a:p>
            <a:pPr algn="just"/>
            <a:r>
              <a:rPr lang="id-ID" dirty="0" smtClean="0"/>
              <a:t>mysql</a:t>
            </a:r>
            <a:r>
              <a:rPr lang="id-ID" dirty="0"/>
              <a:t>:!:16394:0:99999:7:::</a:t>
            </a:r>
          </a:p>
          <a:p>
            <a:pPr algn="just"/>
            <a:r>
              <a:rPr lang="id-ID" dirty="0" smtClean="0"/>
              <a:t>vde2-net</a:t>
            </a:r>
            <a:r>
              <a:rPr lang="id-ID" dirty="0"/>
              <a:t>:*:16394:0:99999:7:::</a:t>
            </a:r>
          </a:p>
          <a:p>
            <a:pPr algn="just"/>
            <a:r>
              <a:rPr lang="id-ID" dirty="0" smtClean="0"/>
              <a:t>rabbitmq</a:t>
            </a:r>
            <a:r>
              <a:rPr lang="id-ID" dirty="0"/>
              <a:t>:!:16407:0:99999:7:::</a:t>
            </a:r>
          </a:p>
          <a:p>
            <a:pPr algn="just"/>
            <a:r>
              <a:rPr lang="id-ID" dirty="0" smtClean="0"/>
              <a:t>postfix</a:t>
            </a:r>
            <a:r>
              <a:rPr lang="id-ID" dirty="0"/>
              <a:t>:*:16420:0:99999:7:::</a:t>
            </a:r>
          </a:p>
        </p:txBody>
      </p:sp>
    </p:spTree>
    <p:extLst>
      <p:ext uri="{BB962C8B-B14F-4D97-AF65-F5344CB8AC3E}">
        <p14:creationId xmlns:p14="http://schemas.microsoft.com/office/powerpoint/2010/main" val="34980543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Password Cracking Tools</a:t>
            </a:r>
          </a:p>
        </p:txBody>
      </p:sp>
      <p:sp>
        <p:nvSpPr>
          <p:cNvPr id="3" name="Content Placeholder 2"/>
          <p:cNvSpPr>
            <a:spLocks noGrp="1"/>
          </p:cNvSpPr>
          <p:nvPr>
            <p:ph idx="1"/>
          </p:nvPr>
        </p:nvSpPr>
        <p:spPr/>
        <p:txBody>
          <a:bodyPr>
            <a:normAutofit/>
          </a:bodyPr>
          <a:lstStyle/>
          <a:p>
            <a:pPr algn="just"/>
            <a:r>
              <a:rPr lang="id-ID" b="1" dirty="0"/>
              <a:t>Tools</a:t>
            </a:r>
          </a:p>
          <a:p>
            <a:pPr lvl="1" algn="just">
              <a:buFont typeface="Wingdings" panose="05000000000000000000" pitchFamily="2" charset="2"/>
              <a:buChar char="§"/>
            </a:pPr>
            <a:r>
              <a:rPr lang="id-ID" dirty="0" smtClean="0"/>
              <a:t>Password Crackers</a:t>
            </a:r>
          </a:p>
          <a:p>
            <a:pPr lvl="1" algn="just">
              <a:buFont typeface="Wingdings" panose="05000000000000000000" pitchFamily="2" charset="2"/>
              <a:buChar char="§"/>
            </a:pPr>
            <a:r>
              <a:rPr lang="id-ID" dirty="0" smtClean="0"/>
              <a:t>Password Portal</a:t>
            </a:r>
          </a:p>
          <a:p>
            <a:pPr lvl="1" algn="just">
              <a:buFont typeface="Wingdings" panose="05000000000000000000" pitchFamily="2" charset="2"/>
              <a:buChar char="§"/>
            </a:pPr>
            <a:r>
              <a:rPr lang="id-ID" dirty="0" smtClean="0"/>
              <a:t>L0phtCrack </a:t>
            </a:r>
            <a:r>
              <a:rPr lang="id-ID" dirty="0"/>
              <a:t>and </a:t>
            </a:r>
            <a:r>
              <a:rPr lang="id-ID" dirty="0" smtClean="0"/>
              <a:t>LC4 (Windows)</a:t>
            </a:r>
          </a:p>
          <a:p>
            <a:pPr lvl="1" algn="just">
              <a:buFont typeface="Wingdings" panose="05000000000000000000" pitchFamily="2" charset="2"/>
              <a:buChar char="§"/>
            </a:pPr>
            <a:r>
              <a:rPr lang="id-ID" dirty="0" smtClean="0"/>
              <a:t>John </a:t>
            </a:r>
            <a:r>
              <a:rPr lang="id-ID" dirty="0"/>
              <a:t>the </a:t>
            </a:r>
            <a:r>
              <a:rPr lang="id-ID" dirty="0" smtClean="0"/>
              <a:t>Ripper (</a:t>
            </a:r>
            <a:r>
              <a:rPr lang="id-ID" dirty="0"/>
              <a:t>Unix)</a:t>
            </a:r>
          </a:p>
          <a:p>
            <a:pPr algn="just"/>
            <a:r>
              <a:rPr lang="id-ID" dirty="0" smtClean="0"/>
              <a:t>Dapat </a:t>
            </a:r>
            <a:r>
              <a:rPr lang="id-ID" b="1" dirty="0"/>
              <a:t>digunakan</a:t>
            </a:r>
            <a:r>
              <a:rPr lang="id-ID" dirty="0"/>
              <a:t> oleh </a:t>
            </a:r>
            <a:r>
              <a:rPr lang="id-ID" b="1" dirty="0"/>
              <a:t>Admin</a:t>
            </a:r>
            <a:r>
              <a:rPr lang="id-ID" dirty="0"/>
              <a:t> untuk </a:t>
            </a:r>
            <a:r>
              <a:rPr lang="id-ID" b="1" dirty="0"/>
              <a:t>mendeteksi </a:t>
            </a:r>
            <a:r>
              <a:rPr lang="id-ID" b="1" dirty="0" smtClean="0"/>
              <a:t>password</a:t>
            </a:r>
            <a:r>
              <a:rPr lang="id-ID" dirty="0" smtClean="0"/>
              <a:t> </a:t>
            </a:r>
            <a:r>
              <a:rPr lang="id-ID" dirty="0"/>
              <a:t>yang </a:t>
            </a:r>
            <a:r>
              <a:rPr lang="id-ID" b="1" dirty="0"/>
              <a:t>lemah</a:t>
            </a:r>
            <a:r>
              <a:rPr lang="id-ID" dirty="0"/>
              <a:t> dan </a:t>
            </a:r>
            <a:r>
              <a:rPr lang="id-ID" b="1" dirty="0"/>
              <a:t>lakukan langkah-langkah </a:t>
            </a:r>
            <a:r>
              <a:rPr lang="id-ID" b="1" dirty="0" smtClean="0"/>
              <a:t>pencegahan</a:t>
            </a:r>
            <a:endParaRPr lang="id-ID" b="1" dirty="0"/>
          </a:p>
          <a:p>
            <a:pPr algn="just"/>
            <a:r>
              <a:rPr lang="id-ID" dirty="0" smtClean="0"/>
              <a:t>Beberapa </a:t>
            </a:r>
            <a:r>
              <a:rPr lang="id-ID" dirty="0"/>
              <a:t>artikel password cracking</a:t>
            </a:r>
          </a:p>
          <a:p>
            <a:pPr lvl="1" algn="just">
              <a:buFont typeface="Wingdings" panose="05000000000000000000" pitchFamily="2" charset="2"/>
              <a:buChar char="§"/>
            </a:pPr>
            <a:r>
              <a:rPr lang="id-ID" i="1" dirty="0" smtClean="0"/>
              <a:t>Passwords </a:t>
            </a:r>
            <a:r>
              <a:rPr lang="id-ID" i="1" dirty="0"/>
              <a:t>- Conerstone of Computer Security</a:t>
            </a:r>
          </a:p>
          <a:p>
            <a:pPr lvl="1" algn="just">
              <a:buFont typeface="Wingdings" panose="05000000000000000000" pitchFamily="2" charset="2"/>
              <a:buChar char="§"/>
            </a:pPr>
            <a:r>
              <a:rPr lang="id-ID" i="1" dirty="0" smtClean="0"/>
              <a:t>Passwords </a:t>
            </a:r>
            <a:r>
              <a:rPr lang="id-ID" i="1" dirty="0"/>
              <a:t>revealed by sweet deal</a:t>
            </a:r>
          </a:p>
        </p:txBody>
      </p:sp>
    </p:spTree>
    <p:extLst>
      <p:ext uri="{BB962C8B-B14F-4D97-AF65-F5344CB8AC3E}">
        <p14:creationId xmlns:p14="http://schemas.microsoft.com/office/powerpoint/2010/main" val="24346953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Password Cracking Tools</a:t>
            </a:r>
          </a:p>
        </p:txBody>
      </p:sp>
      <p:sp>
        <p:nvSpPr>
          <p:cNvPr id="3" name="Content Placeholder 2"/>
          <p:cNvSpPr>
            <a:spLocks noGrp="1"/>
          </p:cNvSpPr>
          <p:nvPr>
            <p:ph idx="1"/>
          </p:nvPr>
        </p:nvSpPr>
        <p:spPr>
          <a:xfrm>
            <a:off x="1" y="1704317"/>
            <a:ext cx="4504764" cy="4859675"/>
          </a:xfrm>
        </p:spPr>
        <p:txBody>
          <a:bodyPr>
            <a:normAutofit/>
          </a:bodyPr>
          <a:lstStyle/>
          <a:p>
            <a:r>
              <a:rPr lang="en-US" sz="2000" b="1" dirty="0" err="1"/>
              <a:t>RainbowCrack</a:t>
            </a:r>
            <a:r>
              <a:rPr lang="en-US" sz="2000" dirty="0"/>
              <a:t> </a:t>
            </a:r>
            <a:r>
              <a:rPr lang="en-US" sz="2000" dirty="0">
                <a:hlinkClick r:id="rId2"/>
              </a:rPr>
              <a:t>http://ww1.projectrainbowcrack.com</a:t>
            </a:r>
            <a:r>
              <a:rPr lang="en-US" sz="2000" dirty="0" smtClean="0">
                <a:hlinkClick r:id="rId2"/>
              </a:rPr>
              <a:t>/</a:t>
            </a:r>
            <a:r>
              <a:rPr lang="id-ID" sz="2000" dirty="0" smtClean="0"/>
              <a:t> </a:t>
            </a:r>
            <a:r>
              <a:rPr lang="en-US" sz="2000" dirty="0" smtClean="0"/>
              <a:t> </a:t>
            </a:r>
            <a:endParaRPr lang="id-ID" sz="2000" dirty="0" smtClean="0"/>
          </a:p>
          <a:p>
            <a:r>
              <a:rPr lang="en-US" sz="2000" b="1" dirty="0" smtClean="0"/>
              <a:t>Cain </a:t>
            </a:r>
            <a:r>
              <a:rPr lang="en-US" sz="2000" b="1" dirty="0"/>
              <a:t>and </a:t>
            </a:r>
            <a:r>
              <a:rPr lang="en-US" sz="2000" b="1" dirty="0" smtClean="0"/>
              <a:t>Abel</a:t>
            </a:r>
            <a:r>
              <a:rPr lang="id-ID" sz="2000" b="1" dirty="0" smtClean="0"/>
              <a:t> </a:t>
            </a:r>
            <a:r>
              <a:rPr lang="en-US" sz="2000" dirty="0">
                <a:hlinkClick r:id="rId3"/>
              </a:rPr>
              <a:t>http://www.oxid.it/ca_um</a:t>
            </a:r>
            <a:r>
              <a:rPr lang="en-US" sz="2000" dirty="0" smtClean="0">
                <a:hlinkClick r:id="rId3"/>
              </a:rPr>
              <a:t>/</a:t>
            </a:r>
            <a:r>
              <a:rPr lang="id-ID" sz="2000" dirty="0" smtClean="0"/>
              <a:t> </a:t>
            </a:r>
            <a:endParaRPr lang="en-US" sz="2000" dirty="0"/>
          </a:p>
          <a:p>
            <a:r>
              <a:rPr lang="en-US" sz="2000" b="1" dirty="0" smtClean="0"/>
              <a:t>John </a:t>
            </a:r>
            <a:r>
              <a:rPr lang="en-US" sz="2000" b="1" dirty="0"/>
              <a:t>the </a:t>
            </a:r>
            <a:r>
              <a:rPr lang="en-US" sz="2000" b="1" dirty="0" smtClean="0"/>
              <a:t>Ripper</a:t>
            </a:r>
            <a:r>
              <a:rPr lang="id-ID" sz="2000" b="1" dirty="0" smtClean="0"/>
              <a:t> </a:t>
            </a:r>
            <a:r>
              <a:rPr lang="en-US" sz="2000" dirty="0">
                <a:hlinkClick r:id="rId4"/>
              </a:rPr>
              <a:t>https://www.openwall.com/john</a:t>
            </a:r>
            <a:r>
              <a:rPr lang="en-US" sz="2000" dirty="0" smtClean="0">
                <a:hlinkClick r:id="rId4"/>
              </a:rPr>
              <a:t>/</a:t>
            </a:r>
            <a:endParaRPr lang="id-ID" sz="2000" dirty="0" smtClean="0"/>
          </a:p>
          <a:p>
            <a:r>
              <a:rPr lang="en-US" sz="2000" b="1" dirty="0" smtClean="0"/>
              <a:t>THC </a:t>
            </a:r>
            <a:r>
              <a:rPr lang="en-US" sz="2000" b="1" dirty="0"/>
              <a:t>Hydra </a:t>
            </a:r>
            <a:r>
              <a:rPr lang="en-US" sz="2000" dirty="0">
                <a:hlinkClick r:id="rId5"/>
              </a:rPr>
              <a:t>https://sectools.org/tool/hydra</a:t>
            </a:r>
            <a:r>
              <a:rPr lang="en-US" sz="2000" dirty="0" smtClean="0">
                <a:hlinkClick r:id="rId5"/>
              </a:rPr>
              <a:t>/</a:t>
            </a:r>
            <a:endParaRPr lang="id-ID" sz="2000" dirty="0" smtClean="0"/>
          </a:p>
          <a:p>
            <a:r>
              <a:rPr lang="en-US" sz="2000" b="1" dirty="0" smtClean="0"/>
              <a:t>L0phtCrack</a:t>
            </a:r>
            <a:r>
              <a:rPr lang="id-ID" sz="2000" b="1" dirty="0" smtClean="0"/>
              <a:t> </a:t>
            </a:r>
            <a:r>
              <a:rPr lang="en-US" sz="2000" dirty="0">
                <a:hlinkClick r:id="rId6"/>
              </a:rPr>
              <a:t>http://www.l0phtcrack.com/#</a:t>
            </a:r>
            <a:r>
              <a:rPr lang="en-US" sz="2000" dirty="0" smtClean="0">
                <a:hlinkClick r:id="rId6"/>
              </a:rPr>
              <a:t>download-form</a:t>
            </a:r>
            <a:endParaRPr lang="id-ID" sz="2000" dirty="0" smtClean="0"/>
          </a:p>
          <a:p>
            <a:pPr marL="0" indent="0">
              <a:buNone/>
            </a:pPr>
            <a:endParaRPr lang="en-US" sz="2000" dirty="0"/>
          </a:p>
        </p:txBody>
      </p:sp>
      <p:pic>
        <p:nvPicPr>
          <p:cNvPr id="4" name="Picture 3"/>
          <p:cNvPicPr>
            <a:picLocks noChangeAspect="1"/>
          </p:cNvPicPr>
          <p:nvPr/>
        </p:nvPicPr>
        <p:blipFill>
          <a:blip r:embed="rId7"/>
          <a:stretch>
            <a:fillRect/>
          </a:stretch>
        </p:blipFill>
        <p:spPr>
          <a:xfrm>
            <a:off x="4504765" y="1059772"/>
            <a:ext cx="4639236" cy="2673586"/>
          </a:xfrm>
          <a:prstGeom prst="rect">
            <a:avLst/>
          </a:prstGeom>
        </p:spPr>
      </p:pic>
      <p:pic>
        <p:nvPicPr>
          <p:cNvPr id="1026" name="Picture 2" descr="https://sectools.org/images/screenshots/hydra_star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573" y="3959342"/>
            <a:ext cx="4391428" cy="2898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596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Single Sign-on</a:t>
            </a:r>
          </a:p>
        </p:txBody>
      </p:sp>
      <p:sp>
        <p:nvSpPr>
          <p:cNvPr id="3" name="Content Placeholder 2"/>
          <p:cNvSpPr>
            <a:spLocks noGrp="1"/>
          </p:cNvSpPr>
          <p:nvPr>
            <p:ph idx="1"/>
          </p:nvPr>
        </p:nvSpPr>
        <p:spPr/>
        <p:txBody>
          <a:bodyPr>
            <a:normAutofit/>
          </a:bodyPr>
          <a:lstStyle/>
          <a:p>
            <a:r>
              <a:rPr lang="id-ID" b="1" dirty="0"/>
              <a:t>Banyak akun dengan banyak password ?</a:t>
            </a:r>
          </a:p>
          <a:p>
            <a:pPr lvl="1">
              <a:buFont typeface="Wingdings" panose="05000000000000000000" pitchFamily="2" charset="2"/>
              <a:buChar char="§"/>
            </a:pPr>
            <a:r>
              <a:rPr lang="id-ID" b="1" dirty="0" smtClean="0"/>
              <a:t>Autentikas</a:t>
            </a:r>
            <a:r>
              <a:rPr lang="id-ID" dirty="0" smtClean="0"/>
              <a:t>i </a:t>
            </a:r>
            <a:r>
              <a:rPr lang="id-ID" dirty="0"/>
              <a:t>hanya </a:t>
            </a:r>
            <a:r>
              <a:rPr lang="id-ID" b="1" dirty="0"/>
              <a:t>sekali </a:t>
            </a:r>
            <a:r>
              <a:rPr lang="id-ID" dirty="0"/>
              <a:t>untuk mendapatkan </a:t>
            </a:r>
            <a:r>
              <a:rPr lang="id-ID" b="1" dirty="0" smtClean="0"/>
              <a:t>kredensial</a:t>
            </a:r>
          </a:p>
          <a:p>
            <a:pPr lvl="1">
              <a:buFont typeface="Wingdings" panose="05000000000000000000" pitchFamily="2" charset="2"/>
              <a:buChar char="§"/>
            </a:pPr>
            <a:r>
              <a:rPr lang="id-ID" b="1" dirty="0" smtClean="0"/>
              <a:t>Pengguna</a:t>
            </a:r>
            <a:r>
              <a:rPr lang="id-ID" dirty="0" smtClean="0"/>
              <a:t> </a:t>
            </a:r>
            <a:r>
              <a:rPr lang="id-ID" dirty="0"/>
              <a:t>menggunakan </a:t>
            </a:r>
            <a:r>
              <a:rPr lang="id-ID" b="1" dirty="0"/>
              <a:t>kredensial </a:t>
            </a:r>
            <a:r>
              <a:rPr lang="id-ID" dirty="0"/>
              <a:t>untuk </a:t>
            </a:r>
            <a:r>
              <a:rPr lang="id-ID" b="1" dirty="0"/>
              <a:t>login ke banyak </a:t>
            </a:r>
            <a:r>
              <a:rPr lang="id-ID" b="1" dirty="0" smtClean="0"/>
              <a:t>layanan</a:t>
            </a:r>
          </a:p>
          <a:p>
            <a:pPr lvl="1">
              <a:buFont typeface="Wingdings" panose="05000000000000000000" pitchFamily="2" charset="2"/>
              <a:buChar char="§"/>
            </a:pPr>
            <a:r>
              <a:rPr lang="id-ID" b="1" dirty="0" smtClean="0"/>
              <a:t>Autentikasi</a:t>
            </a:r>
            <a:r>
              <a:rPr lang="id-ID" dirty="0" smtClean="0"/>
              <a:t> </a:t>
            </a:r>
            <a:r>
              <a:rPr lang="id-ID" dirty="0"/>
              <a:t>berdasarkan </a:t>
            </a:r>
            <a:r>
              <a:rPr lang="id-ID" b="1" dirty="0"/>
              <a:t>kredensial transparan </a:t>
            </a:r>
            <a:r>
              <a:rPr lang="id-ID" dirty="0"/>
              <a:t>untuk </a:t>
            </a:r>
            <a:r>
              <a:rPr lang="id-ID" b="1" dirty="0" smtClean="0"/>
              <a:t>user</a:t>
            </a:r>
            <a:endParaRPr lang="id-ID" b="1" dirty="0"/>
          </a:p>
          <a:p>
            <a:r>
              <a:rPr lang="id-ID" dirty="0" smtClean="0"/>
              <a:t>Contoh </a:t>
            </a:r>
            <a:r>
              <a:rPr lang="id-ID" dirty="0"/>
              <a:t>protokol SSO : </a:t>
            </a:r>
            <a:r>
              <a:rPr lang="id-ID" b="1" dirty="0"/>
              <a:t>Kerberos</a:t>
            </a:r>
          </a:p>
          <a:p>
            <a:r>
              <a:rPr lang="id-ID" dirty="0" smtClean="0"/>
              <a:t>SSO </a:t>
            </a:r>
            <a:r>
              <a:rPr lang="id-ID" dirty="0"/>
              <a:t>pada Internet ?</a:t>
            </a:r>
          </a:p>
          <a:p>
            <a:pPr lvl="1">
              <a:buFont typeface="Wingdings" panose="05000000000000000000" pitchFamily="2" charset="2"/>
              <a:buChar char="§"/>
            </a:pPr>
            <a:r>
              <a:rPr lang="id-ID" dirty="0" smtClean="0"/>
              <a:t>Microsoft</a:t>
            </a:r>
            <a:r>
              <a:rPr lang="id-ID" dirty="0"/>
              <a:t>: </a:t>
            </a:r>
            <a:r>
              <a:rPr lang="id-ID" b="1" dirty="0" smtClean="0">
                <a:solidFill>
                  <a:srgbClr val="FF0000"/>
                </a:solidFill>
              </a:rPr>
              <a:t>Passport</a:t>
            </a:r>
          </a:p>
          <a:p>
            <a:pPr lvl="1">
              <a:buFont typeface="Wingdings" panose="05000000000000000000" pitchFamily="2" charset="2"/>
              <a:buChar char="§"/>
            </a:pPr>
            <a:r>
              <a:rPr lang="id-ID" dirty="0" smtClean="0"/>
              <a:t>Lainnya </a:t>
            </a:r>
            <a:r>
              <a:rPr lang="id-ID" dirty="0"/>
              <a:t>: </a:t>
            </a:r>
            <a:r>
              <a:rPr lang="id-ID" b="1" dirty="0">
                <a:solidFill>
                  <a:srgbClr val="FF0000"/>
                </a:solidFill>
              </a:rPr>
              <a:t>Liberty </a:t>
            </a:r>
            <a:r>
              <a:rPr lang="id-ID" b="1" dirty="0" smtClean="0">
                <a:solidFill>
                  <a:srgbClr val="FF0000"/>
                </a:solidFill>
              </a:rPr>
              <a:t>Alliance</a:t>
            </a:r>
          </a:p>
          <a:p>
            <a:pPr lvl="1">
              <a:buFont typeface="Wingdings" panose="05000000000000000000" pitchFamily="2" charset="2"/>
              <a:buChar char="§"/>
            </a:pPr>
            <a:r>
              <a:rPr lang="id-ID" dirty="0" smtClean="0"/>
              <a:t>Security </a:t>
            </a:r>
            <a:r>
              <a:rPr lang="id-ID" dirty="0"/>
              <a:t>Assertion Markup Language </a:t>
            </a:r>
            <a:r>
              <a:rPr lang="id-ID" b="1" dirty="0">
                <a:solidFill>
                  <a:srgbClr val="FF0000"/>
                </a:solidFill>
              </a:rPr>
              <a:t>(SAML</a:t>
            </a:r>
            <a:r>
              <a:rPr lang="id-ID" dirty="0"/>
              <a:t>)</a:t>
            </a:r>
          </a:p>
        </p:txBody>
      </p:sp>
    </p:spTree>
    <p:extLst>
      <p:ext uri="{BB962C8B-B14F-4D97-AF65-F5344CB8AC3E}">
        <p14:creationId xmlns:p14="http://schemas.microsoft.com/office/powerpoint/2010/main" val="530752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id-ID" b="1" dirty="0" smtClean="0"/>
              <a:t>Karberos</a:t>
            </a:r>
            <a:endParaRPr lang="en-US" b="1" dirty="0" smtClean="0"/>
          </a:p>
        </p:txBody>
      </p:sp>
      <p:sp>
        <p:nvSpPr>
          <p:cNvPr id="19459" name="Rectangle 3"/>
          <p:cNvSpPr>
            <a:spLocks noGrp="1" noChangeArrowheads="1"/>
          </p:cNvSpPr>
          <p:nvPr>
            <p:ph idx="1"/>
          </p:nvPr>
        </p:nvSpPr>
        <p:spPr/>
        <p:txBody>
          <a:bodyPr/>
          <a:lstStyle/>
          <a:p>
            <a:pPr algn="just" eaLnBrk="1" hangingPunct="1">
              <a:lnSpc>
                <a:spcPct val="80000"/>
              </a:lnSpc>
            </a:pPr>
            <a:r>
              <a:rPr lang="en-US" sz="2400" dirty="0" smtClean="0"/>
              <a:t>Kerberos </a:t>
            </a:r>
            <a:r>
              <a:rPr lang="en-US" sz="2400" dirty="0" err="1" smtClean="0"/>
              <a:t>adalah</a:t>
            </a:r>
            <a:r>
              <a:rPr lang="en-US" sz="2400" dirty="0" smtClean="0"/>
              <a:t> </a:t>
            </a:r>
            <a:r>
              <a:rPr lang="en-US" sz="2400" dirty="0" err="1" smtClean="0"/>
              <a:t>sistem</a:t>
            </a:r>
            <a:r>
              <a:rPr lang="en-US" sz="2400" dirty="0" smtClean="0"/>
              <a:t> </a:t>
            </a:r>
            <a:r>
              <a:rPr lang="en-US" sz="2400" b="1" dirty="0" err="1" smtClean="0"/>
              <a:t>otentikasi</a:t>
            </a:r>
            <a:r>
              <a:rPr lang="en-US" sz="2400" b="1" dirty="0" smtClean="0"/>
              <a:t> </a:t>
            </a:r>
            <a:r>
              <a:rPr lang="en-US" sz="2400" b="1" dirty="0" err="1" smtClean="0"/>
              <a:t>tiket</a:t>
            </a:r>
            <a:r>
              <a:rPr lang="en-US" sz="2400" b="1" dirty="0" smtClean="0"/>
              <a:t> </a:t>
            </a:r>
            <a:r>
              <a:rPr lang="en-US" sz="2400" dirty="0" err="1" smtClean="0"/>
              <a:t>berbasis</a:t>
            </a:r>
            <a:r>
              <a:rPr lang="en-US" sz="2400" dirty="0" smtClean="0"/>
              <a:t>. </a:t>
            </a:r>
            <a:endParaRPr lang="id-ID" sz="2400" dirty="0" smtClean="0"/>
          </a:p>
          <a:p>
            <a:pPr algn="just" eaLnBrk="1" hangingPunct="1">
              <a:lnSpc>
                <a:spcPct val="80000"/>
              </a:lnSpc>
            </a:pPr>
            <a:r>
              <a:rPr lang="en-US" sz="2400" dirty="0" smtClean="0"/>
              <a:t>Hal </a:t>
            </a:r>
            <a:r>
              <a:rPr lang="en-US" sz="2400" dirty="0" err="1" smtClean="0"/>
              <a:t>ini</a:t>
            </a:r>
            <a:r>
              <a:rPr lang="en-US" sz="2400" dirty="0" smtClean="0"/>
              <a:t> </a:t>
            </a:r>
            <a:r>
              <a:rPr lang="en-US" sz="2400" dirty="0" err="1" smtClean="0"/>
              <a:t>didasarkan</a:t>
            </a:r>
            <a:r>
              <a:rPr lang="id-ID" sz="2400" dirty="0" smtClean="0"/>
              <a:t> </a:t>
            </a:r>
            <a:r>
              <a:rPr lang="en-US" sz="2400" dirty="0" err="1" smtClean="0"/>
              <a:t>pada</a:t>
            </a:r>
            <a:r>
              <a:rPr lang="en-US" sz="2400" dirty="0" smtClean="0"/>
              <a:t> </a:t>
            </a:r>
            <a:r>
              <a:rPr lang="en-US" sz="2400" b="1" dirty="0" err="1" smtClean="0"/>
              <a:t>penggunaan</a:t>
            </a:r>
            <a:r>
              <a:rPr lang="en-US" sz="2400" b="1" dirty="0" smtClean="0"/>
              <a:t> </a:t>
            </a:r>
            <a:r>
              <a:rPr lang="en-US" sz="2400" b="1" dirty="0" err="1" smtClean="0"/>
              <a:t>kunci</a:t>
            </a:r>
            <a:r>
              <a:rPr lang="en-US" sz="2400" b="1" dirty="0" smtClean="0"/>
              <a:t> </a:t>
            </a:r>
            <a:r>
              <a:rPr lang="en-US" sz="2400" b="1" dirty="0" err="1" smtClean="0"/>
              <a:t>simetrik</a:t>
            </a:r>
            <a:r>
              <a:rPr lang="en-US" sz="2400" dirty="0" smtClean="0"/>
              <a:t>. </a:t>
            </a:r>
            <a:endParaRPr lang="id-ID" sz="2400" dirty="0" smtClean="0"/>
          </a:p>
          <a:p>
            <a:pPr algn="just" eaLnBrk="1" hangingPunct="1">
              <a:lnSpc>
                <a:spcPct val="80000"/>
              </a:lnSpc>
            </a:pPr>
            <a:r>
              <a:rPr lang="en-US" sz="2400" dirty="0" smtClean="0"/>
              <a:t>Kerberos </a:t>
            </a:r>
            <a:r>
              <a:rPr lang="en-US" sz="2400" dirty="0" err="1" smtClean="0"/>
              <a:t>menggunakan</a:t>
            </a:r>
            <a:r>
              <a:rPr lang="en-US" sz="2400" dirty="0" smtClean="0"/>
              <a:t> </a:t>
            </a:r>
            <a:r>
              <a:rPr lang="en-US" sz="2400" b="1" dirty="0" err="1" smtClean="0"/>
              <a:t>tiket</a:t>
            </a:r>
            <a:r>
              <a:rPr lang="en-US" sz="2400" dirty="0" smtClean="0"/>
              <a:t> </a:t>
            </a:r>
            <a:r>
              <a:rPr lang="en-US" sz="2400" dirty="0" err="1" smtClean="0"/>
              <a:t>untuk</a:t>
            </a:r>
            <a:r>
              <a:rPr lang="en-US" sz="2400" dirty="0" smtClean="0"/>
              <a:t> </a:t>
            </a:r>
            <a:r>
              <a:rPr lang="en-US" sz="2400" dirty="0" err="1" smtClean="0"/>
              <a:t>menyediakan</a:t>
            </a:r>
            <a:r>
              <a:rPr lang="id-ID" sz="2400" dirty="0" smtClean="0"/>
              <a:t> </a:t>
            </a:r>
            <a:r>
              <a:rPr lang="en-US" sz="2400" b="1" dirty="0" err="1" smtClean="0"/>
              <a:t>otentikasi</a:t>
            </a:r>
            <a:r>
              <a:rPr lang="en-US" sz="2400" b="1" dirty="0" smtClean="0"/>
              <a:t> </a:t>
            </a:r>
            <a:r>
              <a:rPr lang="en-US" sz="2400" b="1" dirty="0" err="1" smtClean="0"/>
              <a:t>ke</a:t>
            </a:r>
            <a:r>
              <a:rPr lang="en-US" sz="2400" b="1" dirty="0" smtClean="0"/>
              <a:t> </a:t>
            </a:r>
            <a:r>
              <a:rPr lang="en-US" sz="2400" b="1" dirty="0" err="1" smtClean="0"/>
              <a:t>sumber</a:t>
            </a:r>
            <a:r>
              <a:rPr lang="en-US" sz="2400" b="1" dirty="0" smtClean="0"/>
              <a:t> </a:t>
            </a:r>
            <a:r>
              <a:rPr lang="en-US" sz="2400" b="1" dirty="0" err="1" smtClean="0"/>
              <a:t>daya</a:t>
            </a:r>
            <a:r>
              <a:rPr lang="en-US" sz="2400" b="1" dirty="0" smtClean="0"/>
              <a:t>, </a:t>
            </a:r>
            <a:r>
              <a:rPr lang="en-US" sz="2400" b="1" dirty="0" err="1" smtClean="0"/>
              <a:t>bukan</a:t>
            </a:r>
            <a:r>
              <a:rPr lang="en-US" sz="2400" b="1" dirty="0" smtClean="0"/>
              <a:t> password</a:t>
            </a:r>
            <a:r>
              <a:rPr lang="en-US" sz="2400" dirty="0" smtClean="0"/>
              <a:t>. </a:t>
            </a:r>
            <a:endParaRPr lang="id-ID" sz="2400" dirty="0" smtClean="0"/>
          </a:p>
          <a:p>
            <a:pPr algn="just" eaLnBrk="1" hangingPunct="1">
              <a:lnSpc>
                <a:spcPct val="80000"/>
              </a:lnSpc>
            </a:pPr>
            <a:r>
              <a:rPr lang="en-US" sz="2400" b="1" dirty="0" err="1" smtClean="0"/>
              <a:t>tiket</a:t>
            </a:r>
            <a:r>
              <a:rPr lang="en-US" sz="2400" b="1" dirty="0" smtClean="0"/>
              <a:t> </a:t>
            </a:r>
            <a:r>
              <a:rPr lang="en-US" sz="2400" dirty="0" err="1" smtClean="0"/>
              <a:t>ini</a:t>
            </a:r>
            <a:r>
              <a:rPr lang="id-ID" sz="2400" dirty="0" smtClean="0"/>
              <a:t> </a:t>
            </a:r>
            <a:r>
              <a:rPr lang="en-US" sz="2400" b="1" dirty="0" err="1" smtClean="0"/>
              <a:t>membantu</a:t>
            </a:r>
            <a:r>
              <a:rPr lang="en-US" sz="2400" dirty="0" smtClean="0"/>
              <a:t> </a:t>
            </a:r>
            <a:r>
              <a:rPr lang="en-US" sz="2400" dirty="0" err="1" smtClean="0"/>
              <a:t>menyelesaikan</a:t>
            </a:r>
            <a:r>
              <a:rPr lang="en-US" sz="2400" dirty="0" smtClean="0"/>
              <a:t> </a:t>
            </a:r>
            <a:r>
              <a:rPr lang="en-US" sz="2400" b="1" dirty="0" err="1" smtClean="0"/>
              <a:t>ancaman</a:t>
            </a:r>
            <a:r>
              <a:rPr lang="en-US" sz="2400" b="1" dirty="0" smtClean="0"/>
              <a:t> </a:t>
            </a:r>
            <a:r>
              <a:rPr lang="en-US" sz="2400" b="1" dirty="0" err="1" smtClean="0"/>
              <a:t>mencuri</a:t>
            </a:r>
            <a:r>
              <a:rPr lang="en-US" sz="2400" b="1" dirty="0" smtClean="0"/>
              <a:t> password </a:t>
            </a:r>
            <a:r>
              <a:rPr lang="en-US" sz="2400" dirty="0" err="1" smtClean="0"/>
              <a:t>melalui</a:t>
            </a:r>
            <a:r>
              <a:rPr lang="en-US" sz="2400" dirty="0" smtClean="0"/>
              <a:t> </a:t>
            </a:r>
            <a:r>
              <a:rPr lang="en-US" sz="2400" b="1" dirty="0" err="1" smtClean="0"/>
              <a:t>jaringan</a:t>
            </a:r>
            <a:r>
              <a:rPr lang="en-US" sz="2400" b="1" dirty="0" smtClean="0"/>
              <a:t> sniffing</a:t>
            </a:r>
            <a:r>
              <a:rPr lang="en-US" sz="2400" dirty="0" smtClean="0"/>
              <a:t>.</a:t>
            </a:r>
            <a:r>
              <a:rPr lang="id-ID" sz="2400" dirty="0" smtClean="0"/>
              <a:t> </a:t>
            </a:r>
            <a:r>
              <a:rPr lang="en-US" sz="2400" dirty="0" err="1" smtClean="0"/>
              <a:t>Untuk</a:t>
            </a:r>
            <a:r>
              <a:rPr lang="en-US" sz="2400" dirty="0" smtClean="0"/>
              <a:t> </a:t>
            </a:r>
            <a:r>
              <a:rPr lang="en-US" sz="2400" b="1" dirty="0" err="1" smtClean="0"/>
              <a:t>membantu</a:t>
            </a:r>
            <a:r>
              <a:rPr lang="en-US" sz="2400" dirty="0" smtClean="0"/>
              <a:t> </a:t>
            </a:r>
            <a:r>
              <a:rPr lang="en-US" sz="2400" dirty="0" err="1" smtClean="0"/>
              <a:t>menyediakan</a:t>
            </a:r>
            <a:r>
              <a:rPr lang="en-US" sz="2400" dirty="0" smtClean="0"/>
              <a:t> </a:t>
            </a:r>
            <a:r>
              <a:rPr lang="en-US" sz="2400" b="1" dirty="0" err="1" smtClean="0"/>
              <a:t>lingkungan</a:t>
            </a:r>
            <a:r>
              <a:rPr lang="en-US" sz="2400" b="1" dirty="0" smtClean="0"/>
              <a:t> yang </a:t>
            </a:r>
            <a:r>
              <a:rPr lang="en-US" sz="2400" b="1" dirty="0" err="1" smtClean="0"/>
              <a:t>aman</a:t>
            </a:r>
            <a:r>
              <a:rPr lang="en-US" sz="2400" dirty="0" smtClean="0"/>
              <a:t>, </a:t>
            </a:r>
            <a:r>
              <a:rPr lang="en-US" sz="2400" b="1" dirty="0" smtClean="0">
                <a:solidFill>
                  <a:srgbClr val="FF0000"/>
                </a:solidFill>
              </a:rPr>
              <a:t>Kerberos</a:t>
            </a:r>
            <a:r>
              <a:rPr lang="en-US" sz="2400" dirty="0" smtClean="0"/>
              <a:t> </a:t>
            </a:r>
            <a:r>
              <a:rPr lang="en-US" sz="2400" dirty="0" err="1" smtClean="0"/>
              <a:t>menggunakan</a:t>
            </a:r>
            <a:r>
              <a:rPr lang="en-US" sz="2400" dirty="0" smtClean="0"/>
              <a:t> </a:t>
            </a:r>
            <a:r>
              <a:rPr lang="en-US" sz="2400" b="1" dirty="0" err="1" smtClean="0"/>
              <a:t>saling</a:t>
            </a:r>
            <a:r>
              <a:rPr lang="id-ID" sz="2400" b="1" dirty="0" smtClean="0"/>
              <a:t> </a:t>
            </a:r>
            <a:r>
              <a:rPr lang="en-US" sz="2400" b="1" dirty="0" err="1" smtClean="0"/>
              <a:t>otentikasi</a:t>
            </a:r>
            <a:r>
              <a:rPr lang="en-US" sz="2400" dirty="0" smtClean="0"/>
              <a:t>. </a:t>
            </a:r>
            <a:r>
              <a:rPr lang="id-ID" sz="2400" dirty="0" smtClean="0"/>
              <a:t> </a:t>
            </a:r>
          </a:p>
          <a:p>
            <a:pPr algn="just" eaLnBrk="1" hangingPunct="1">
              <a:lnSpc>
                <a:spcPct val="80000"/>
              </a:lnSpc>
            </a:pPr>
            <a:r>
              <a:rPr lang="en-US" sz="2400" dirty="0" err="1" smtClean="0"/>
              <a:t>Dalam</a:t>
            </a:r>
            <a:r>
              <a:rPr lang="en-US" sz="2400" dirty="0" smtClean="0"/>
              <a:t> </a:t>
            </a:r>
            <a:r>
              <a:rPr lang="en-US" sz="2400" b="1" dirty="0" err="1" smtClean="0"/>
              <a:t>Otentikasi</a:t>
            </a:r>
            <a:r>
              <a:rPr lang="en-US" sz="2400" b="1" dirty="0" smtClean="0"/>
              <a:t> </a:t>
            </a:r>
            <a:r>
              <a:rPr lang="en-US" sz="2400" b="1" dirty="0" err="1" smtClean="0"/>
              <a:t>Reksa</a:t>
            </a:r>
            <a:r>
              <a:rPr lang="en-US" sz="2400" dirty="0" smtClean="0"/>
              <a:t>, </a:t>
            </a:r>
            <a:r>
              <a:rPr lang="en-US" sz="2400" b="1" dirty="0" err="1" smtClean="0"/>
              <a:t>baik</a:t>
            </a:r>
            <a:r>
              <a:rPr lang="en-US" sz="2400" b="1" dirty="0" smtClean="0"/>
              <a:t> server </a:t>
            </a:r>
            <a:r>
              <a:rPr lang="en-US" sz="2400" dirty="0" err="1" smtClean="0"/>
              <a:t>dan</a:t>
            </a:r>
            <a:r>
              <a:rPr lang="id-ID" sz="2400" dirty="0" smtClean="0"/>
              <a:t> </a:t>
            </a:r>
            <a:r>
              <a:rPr lang="en-US" sz="2400" b="1" dirty="0" err="1" smtClean="0"/>
              <a:t>klien</a:t>
            </a:r>
            <a:r>
              <a:rPr lang="en-US" sz="2400" b="1" dirty="0" smtClean="0"/>
              <a:t> </a:t>
            </a:r>
            <a:r>
              <a:rPr lang="en-US" sz="2400" b="1" dirty="0" err="1" smtClean="0"/>
              <a:t>harus</a:t>
            </a:r>
            <a:r>
              <a:rPr lang="en-US" sz="2400" b="1" dirty="0" smtClean="0"/>
              <a:t> </a:t>
            </a:r>
            <a:r>
              <a:rPr lang="en-US" sz="2400" b="1" dirty="0" err="1" smtClean="0"/>
              <a:t>disahkan</a:t>
            </a:r>
            <a:r>
              <a:rPr lang="en-US" sz="2400" dirty="0" smtClean="0"/>
              <a:t>. </a:t>
            </a:r>
            <a:r>
              <a:rPr lang="en-US" sz="2400" dirty="0" err="1" smtClean="0"/>
              <a:t>Ini</a:t>
            </a:r>
            <a:r>
              <a:rPr lang="en-US" sz="2400" dirty="0" smtClean="0"/>
              <a:t> </a:t>
            </a:r>
            <a:r>
              <a:rPr lang="en-US" sz="2400" dirty="0" err="1" smtClean="0"/>
              <a:t>membantu</a:t>
            </a:r>
            <a:r>
              <a:rPr lang="en-US" sz="2400" dirty="0" smtClean="0"/>
              <a:t> </a:t>
            </a:r>
            <a:r>
              <a:rPr lang="en-US" sz="2400" b="1" dirty="0" err="1" smtClean="0"/>
              <a:t>mencegah</a:t>
            </a:r>
            <a:r>
              <a:rPr lang="en-US" sz="2400" b="1" dirty="0" smtClean="0"/>
              <a:t> </a:t>
            </a:r>
            <a:r>
              <a:rPr lang="id-ID" sz="2400" b="1" dirty="0" smtClean="0"/>
              <a:t>serangan menengah</a:t>
            </a:r>
            <a:r>
              <a:rPr lang="en-US" sz="2400" b="1" dirty="0" smtClean="0"/>
              <a:t> </a:t>
            </a:r>
            <a:r>
              <a:rPr lang="en-US" sz="2400" dirty="0" err="1" smtClean="0"/>
              <a:t>dan</a:t>
            </a:r>
            <a:r>
              <a:rPr lang="en-US" sz="2400" dirty="0" smtClean="0"/>
              <a:t> </a:t>
            </a:r>
            <a:r>
              <a:rPr lang="en-US" sz="2400" b="1" dirty="0" smtClean="0"/>
              <a:t>spoofing.</a:t>
            </a:r>
            <a:endParaRPr lang="id-ID" sz="2400" b="1" dirty="0" smtClean="0"/>
          </a:p>
          <a:p>
            <a:pPr algn="just" eaLnBrk="1" hangingPunct="1">
              <a:lnSpc>
                <a:spcPct val="80000"/>
              </a:lnSpc>
            </a:pPr>
            <a:r>
              <a:rPr lang="en-US" sz="2400" b="1" dirty="0" err="1" smtClean="0"/>
              <a:t>Komponen</a:t>
            </a:r>
            <a:r>
              <a:rPr lang="en-US" sz="2400" b="1" dirty="0" smtClean="0"/>
              <a:t> </a:t>
            </a:r>
            <a:r>
              <a:rPr lang="en-US" sz="2400" dirty="0" err="1" smtClean="0"/>
              <a:t>utama</a:t>
            </a:r>
            <a:r>
              <a:rPr lang="en-US" sz="2400" dirty="0" smtClean="0"/>
              <a:t> </a:t>
            </a:r>
            <a:r>
              <a:rPr lang="en-US" sz="2400" dirty="0" err="1" smtClean="0"/>
              <a:t>dalam</a:t>
            </a:r>
            <a:r>
              <a:rPr lang="en-US" sz="2400" dirty="0" smtClean="0"/>
              <a:t> </a:t>
            </a:r>
            <a:r>
              <a:rPr lang="en-US" sz="2400" dirty="0" err="1" smtClean="0">
                <a:solidFill>
                  <a:srgbClr val="FF0000"/>
                </a:solidFill>
              </a:rPr>
              <a:t>sistem</a:t>
            </a:r>
            <a:r>
              <a:rPr lang="en-US" sz="2400" dirty="0" smtClean="0">
                <a:solidFill>
                  <a:srgbClr val="FF0000"/>
                </a:solidFill>
              </a:rPr>
              <a:t> Kerberos </a:t>
            </a:r>
            <a:r>
              <a:rPr lang="en-US" sz="2400" dirty="0" err="1" smtClean="0"/>
              <a:t>adalah</a:t>
            </a:r>
            <a:r>
              <a:rPr lang="en-US" sz="2400" dirty="0" smtClean="0"/>
              <a:t> </a:t>
            </a:r>
            <a:r>
              <a:rPr lang="en-US" sz="2400" dirty="0" err="1" smtClean="0"/>
              <a:t>Kunci</a:t>
            </a:r>
            <a:r>
              <a:rPr lang="id-ID" sz="2400" dirty="0" smtClean="0"/>
              <a:t> </a:t>
            </a:r>
            <a:r>
              <a:rPr lang="en-US" sz="2400" dirty="0" err="1" smtClean="0"/>
              <a:t>Distribusi</a:t>
            </a:r>
            <a:r>
              <a:rPr lang="en-US" sz="2400" dirty="0" smtClean="0"/>
              <a:t> Center, </a:t>
            </a:r>
            <a:r>
              <a:rPr lang="en-US" sz="2400" b="1" dirty="0" err="1" smtClean="0"/>
              <a:t>Layanan</a:t>
            </a:r>
            <a:r>
              <a:rPr lang="en-US" sz="2400" b="1" dirty="0" smtClean="0"/>
              <a:t> </a:t>
            </a:r>
            <a:r>
              <a:rPr lang="en-US" sz="2400" b="1" dirty="0" err="1" smtClean="0"/>
              <a:t>Tiket-Pemberian</a:t>
            </a:r>
            <a:r>
              <a:rPr lang="en-US" sz="2400" dirty="0" smtClean="0"/>
              <a:t>, </a:t>
            </a:r>
            <a:r>
              <a:rPr lang="en-US" sz="2400" dirty="0" err="1" smtClean="0"/>
              <a:t>dan</a:t>
            </a:r>
            <a:r>
              <a:rPr lang="en-US" sz="2400" dirty="0" smtClean="0"/>
              <a:t> </a:t>
            </a:r>
            <a:r>
              <a:rPr lang="en-US" sz="2400" b="1" dirty="0" err="1" smtClean="0"/>
              <a:t>tiket-Pemberian</a:t>
            </a:r>
            <a:r>
              <a:rPr lang="en-US" sz="2400" b="1" dirty="0" smtClean="0"/>
              <a:t> </a:t>
            </a:r>
            <a:r>
              <a:rPr lang="en-US" sz="2400" b="1" dirty="0" err="1" smtClean="0"/>
              <a:t>tiket</a:t>
            </a:r>
            <a:r>
              <a:rPr lang="en-US" sz="2400" b="1" dirty="0" smtClean="0"/>
              <a:t>. </a:t>
            </a:r>
          </a:p>
        </p:txBody>
      </p:sp>
    </p:spTree>
    <p:extLst>
      <p:ext uri="{BB962C8B-B14F-4D97-AF65-F5344CB8AC3E}">
        <p14:creationId xmlns:p14="http://schemas.microsoft.com/office/powerpoint/2010/main" val="38962413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Kerberos</a:t>
            </a:r>
          </a:p>
        </p:txBody>
      </p:sp>
      <p:sp>
        <p:nvSpPr>
          <p:cNvPr id="23555" name="Content Placeholder 2"/>
          <p:cNvSpPr>
            <a:spLocks noGrp="1"/>
          </p:cNvSpPr>
          <p:nvPr>
            <p:ph idx="1"/>
          </p:nvPr>
        </p:nvSpPr>
        <p:spPr/>
        <p:txBody>
          <a:bodyPr/>
          <a:lstStyle/>
          <a:p>
            <a:pPr>
              <a:buFont typeface="Arial" panose="020B0604020202020204" pitchFamily="34" charset="0"/>
              <a:buNone/>
            </a:pPr>
            <a:r>
              <a:rPr lang="en-US" sz="2800" smtClean="0"/>
              <a:t>Kerberos merupakan protokol otentikasi yang dirancang untuk menyediakan otentikasi client/server yang tangguh dengan memanfaatkan kata kunci simetrik dan tiket (authentication tokens).</a:t>
            </a:r>
          </a:p>
          <a:p>
            <a:pPr>
              <a:buFont typeface="Arial" panose="020B0604020202020204" pitchFamily="34" charset="0"/>
              <a:buNone/>
            </a:pPr>
            <a:endParaRPr lang="en-US" sz="2800" smtClean="0"/>
          </a:p>
          <a:p>
            <a:pPr>
              <a:buFont typeface="Arial" panose="020B0604020202020204" pitchFamily="34" charset="0"/>
              <a:buNone/>
            </a:pPr>
            <a:r>
              <a:rPr lang="en-US" sz="2800" smtClean="0"/>
              <a:t>Kerberos systems menyimpan semua private key penggunanya di server (dapat dianggap kelemahan)</a:t>
            </a:r>
          </a:p>
          <a:p>
            <a:pPr>
              <a:buFont typeface="Arial" panose="020B0604020202020204" pitchFamily="34" charset="0"/>
              <a:buNone/>
            </a:pPr>
            <a:r>
              <a:rPr lang="en-US" sz="2800" smtClean="0"/>
              <a:t>Kerberos bersifat lintas platform.</a:t>
            </a:r>
          </a:p>
        </p:txBody>
      </p:sp>
    </p:spTree>
    <p:extLst>
      <p:ext uri="{BB962C8B-B14F-4D97-AF65-F5344CB8AC3E}">
        <p14:creationId xmlns:p14="http://schemas.microsoft.com/office/powerpoint/2010/main" val="6613282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Kerberos ( Bagian Sistem)</a:t>
            </a:r>
          </a:p>
        </p:txBody>
      </p:sp>
      <p:sp>
        <p:nvSpPr>
          <p:cNvPr id="24579" name="Content Placeholder 2"/>
          <p:cNvSpPr>
            <a:spLocks noGrp="1"/>
          </p:cNvSpPr>
          <p:nvPr>
            <p:ph idx="1"/>
          </p:nvPr>
        </p:nvSpPr>
        <p:spPr/>
        <p:txBody>
          <a:bodyPr/>
          <a:lstStyle/>
          <a:p>
            <a:r>
              <a:rPr lang="en-US" sz="2400" b="1" smtClean="0"/>
              <a:t>Key Distribution Center (KDC): </a:t>
            </a:r>
            <a:r>
              <a:rPr lang="en-US" sz="2400" smtClean="0"/>
              <a:t>menyimpan semua kata kunci dan menyediakan layanan otentikasi ( Authentication Services/AS). Menggunakan timestamp pada tiket seupaya tidak dapat dilemahkan (</a:t>
            </a:r>
            <a:r>
              <a:rPr lang="en-US" sz="2400" i="1" smtClean="0"/>
              <a:t>non-repudiation</a:t>
            </a:r>
            <a:r>
              <a:rPr lang="en-US" sz="2400" smtClean="0"/>
              <a:t>) dan  struktur kontrol yang disebut </a:t>
            </a:r>
            <a:r>
              <a:rPr lang="en-US" sz="2400" i="1" smtClean="0"/>
              <a:t>realm</a:t>
            </a:r>
            <a:r>
              <a:rPr lang="en-US" sz="2400" smtClean="0"/>
              <a:t>. </a:t>
            </a:r>
          </a:p>
          <a:p>
            <a:pPr>
              <a:buFont typeface="Arial" panose="020B0604020202020204" pitchFamily="34" charset="0"/>
              <a:buNone/>
            </a:pPr>
            <a:r>
              <a:rPr lang="en-US" sz="2400" smtClean="0"/>
              <a:t>	Timestamping membuat sinkronisasi waktu menjadi sangat penting, sehingga reply attack memang hanya dapat dilakukan dalam rentang waktu terbatas.</a:t>
            </a:r>
          </a:p>
          <a:p>
            <a:pPr lvl="1"/>
            <a:r>
              <a:rPr lang="en-US" sz="2000" b="1" smtClean="0"/>
              <a:t>Authentication Service (AS) </a:t>
            </a:r>
            <a:r>
              <a:rPr lang="en-US" sz="2000" smtClean="0"/>
              <a:t>merupakan bagian KDC yang melakukan otentikasi.</a:t>
            </a:r>
          </a:p>
          <a:p>
            <a:pPr lvl="1"/>
            <a:r>
              <a:rPr lang="en-US" sz="2000" b="1" smtClean="0"/>
              <a:t>Ticket Granting Service (TGS) </a:t>
            </a:r>
            <a:r>
              <a:rPr lang="en-US" sz="2000" smtClean="0"/>
              <a:t>membuat tiket dan memngirimkan kepada client.</a:t>
            </a:r>
          </a:p>
        </p:txBody>
      </p:sp>
    </p:spTree>
    <p:extLst>
      <p:ext uri="{BB962C8B-B14F-4D97-AF65-F5344CB8AC3E}">
        <p14:creationId xmlns:p14="http://schemas.microsoft.com/office/powerpoint/2010/main" val="1855972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Ilustrasi</a:t>
            </a:r>
          </a:p>
        </p:txBody>
      </p:sp>
      <p:pic>
        <p:nvPicPr>
          <p:cNvPr id="25603" name="Picture 2" descr="File:Kerbero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01980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Content Placeholder 2"/>
          <p:cNvSpPr>
            <a:spLocks noGrp="1"/>
          </p:cNvSpPr>
          <p:nvPr>
            <p:ph idx="1"/>
          </p:nvPr>
        </p:nvSpPr>
        <p:spPr>
          <a:xfrm>
            <a:off x="1219200" y="6248400"/>
            <a:ext cx="6858000" cy="381000"/>
          </a:xfrm>
        </p:spPr>
        <p:txBody>
          <a:bodyPr/>
          <a:lstStyle/>
          <a:p>
            <a:pPr>
              <a:buFont typeface="Arial" panose="020B0604020202020204" pitchFamily="34" charset="0"/>
              <a:buNone/>
            </a:pPr>
            <a:r>
              <a:rPr lang="en-US" sz="1800" smtClean="0"/>
              <a:t>http://en.wikipedia.org/wiki/Kerberos_(protocol)</a:t>
            </a:r>
          </a:p>
        </p:txBody>
      </p:sp>
    </p:spTree>
    <p:extLst>
      <p:ext uri="{BB962C8B-B14F-4D97-AF65-F5344CB8AC3E}">
        <p14:creationId xmlns:p14="http://schemas.microsoft.com/office/powerpoint/2010/main" val="453074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Password Generator</a:t>
            </a:r>
          </a:p>
        </p:txBody>
      </p:sp>
      <p:sp>
        <p:nvSpPr>
          <p:cNvPr id="3" name="Content Placeholder 2"/>
          <p:cNvSpPr>
            <a:spLocks noGrp="1"/>
          </p:cNvSpPr>
          <p:nvPr>
            <p:ph idx="1"/>
          </p:nvPr>
        </p:nvSpPr>
        <p:spPr>
          <a:xfrm>
            <a:off x="476251" y="4173311"/>
            <a:ext cx="8319406" cy="2345346"/>
          </a:xfrm>
        </p:spPr>
        <p:txBody>
          <a:bodyPr>
            <a:normAutofit fontScale="62500" lnSpcReduction="20000"/>
          </a:bodyPr>
          <a:lstStyle/>
          <a:p>
            <a:r>
              <a:rPr lang="id-ID" b="1" dirty="0"/>
              <a:t>Server dan </a:t>
            </a:r>
            <a:r>
              <a:rPr lang="id-ID" b="1" dirty="0" smtClean="0"/>
              <a:t>OTP (one Time Password) </a:t>
            </a:r>
            <a:r>
              <a:rPr lang="id-ID" dirty="0"/>
              <a:t>Generator </a:t>
            </a:r>
            <a:r>
              <a:rPr lang="id-ID" b="1" dirty="0"/>
              <a:t>menyimpan kunci K</a:t>
            </a:r>
          </a:p>
          <a:p>
            <a:r>
              <a:rPr lang="id-ID" b="1" dirty="0" smtClean="0"/>
              <a:t>User </a:t>
            </a:r>
            <a:r>
              <a:rPr lang="id-ID" b="1" dirty="0"/>
              <a:t>login ke server</a:t>
            </a:r>
            <a:r>
              <a:rPr lang="id-ID" dirty="0"/>
              <a:t>, </a:t>
            </a:r>
            <a:r>
              <a:rPr lang="id-ID" b="1" dirty="0"/>
              <a:t>server memberikan challenge R</a:t>
            </a:r>
          </a:p>
          <a:p>
            <a:r>
              <a:rPr lang="id-ID" b="1" dirty="0" smtClean="0"/>
              <a:t>User </a:t>
            </a:r>
            <a:r>
              <a:rPr lang="id-ID" b="1" dirty="0"/>
              <a:t>memasukkan R dan PIN ke OTP Generator</a:t>
            </a:r>
          </a:p>
          <a:p>
            <a:r>
              <a:rPr lang="id-ID" b="1" dirty="0" smtClean="0"/>
              <a:t>OTP </a:t>
            </a:r>
            <a:r>
              <a:rPr lang="id-ID" b="1" dirty="0"/>
              <a:t>Generator memberikan x dimana x=h(R,K)</a:t>
            </a:r>
          </a:p>
          <a:p>
            <a:r>
              <a:rPr lang="id-ID" b="1" dirty="0" smtClean="0"/>
              <a:t>User </a:t>
            </a:r>
            <a:r>
              <a:rPr lang="id-ID" b="1" dirty="0"/>
              <a:t>merespon dengan memberikan x ke server</a:t>
            </a:r>
          </a:p>
          <a:p>
            <a:r>
              <a:rPr lang="id-ID" b="1" dirty="0" smtClean="0"/>
              <a:t>Server </a:t>
            </a:r>
            <a:r>
              <a:rPr lang="id-ID" b="1" dirty="0"/>
              <a:t>memverifikasi </a:t>
            </a:r>
            <a:r>
              <a:rPr lang="id-ID" b="1" dirty="0" smtClean="0"/>
              <a:t>x</a:t>
            </a:r>
          </a:p>
          <a:p>
            <a:r>
              <a:rPr lang="id-ID" b="1" dirty="0" smtClean="0"/>
              <a:t>h : Hash K : Kunci, R : Rahasia</a:t>
            </a:r>
            <a:endParaRPr lang="id-ID" b="1" dirty="0"/>
          </a:p>
        </p:txBody>
      </p:sp>
      <p:pic>
        <p:nvPicPr>
          <p:cNvPr id="4" name="Picture 3"/>
          <p:cNvPicPr>
            <a:picLocks noChangeAspect="1"/>
          </p:cNvPicPr>
          <p:nvPr/>
        </p:nvPicPr>
        <p:blipFill>
          <a:blip r:embed="rId2"/>
          <a:stretch>
            <a:fillRect/>
          </a:stretch>
        </p:blipFill>
        <p:spPr>
          <a:xfrm>
            <a:off x="476251" y="1658982"/>
            <a:ext cx="8319406" cy="2297853"/>
          </a:xfrm>
          <a:prstGeom prst="rect">
            <a:avLst/>
          </a:prstGeom>
        </p:spPr>
      </p:pic>
    </p:spTree>
    <p:extLst>
      <p:ext uri="{BB962C8B-B14F-4D97-AF65-F5344CB8AC3E}">
        <p14:creationId xmlns:p14="http://schemas.microsoft.com/office/powerpoint/2010/main" val="18750585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Man in the Browser</a:t>
            </a:r>
          </a:p>
        </p:txBody>
      </p:sp>
      <p:sp>
        <p:nvSpPr>
          <p:cNvPr id="3" name="Content Placeholder 2"/>
          <p:cNvSpPr>
            <a:spLocks noGrp="1"/>
          </p:cNvSpPr>
          <p:nvPr>
            <p:ph idx="1"/>
          </p:nvPr>
        </p:nvSpPr>
        <p:spPr>
          <a:xfrm>
            <a:off x="476251" y="3524452"/>
            <a:ext cx="8319406" cy="2994205"/>
          </a:xfrm>
        </p:spPr>
        <p:txBody>
          <a:bodyPr>
            <a:normAutofit/>
          </a:bodyPr>
          <a:lstStyle/>
          <a:p>
            <a:pPr algn="just"/>
            <a:r>
              <a:rPr lang="id-ID" sz="3200" dirty="0"/>
              <a:t>Malware intersepsi interaksi user dg browser</a:t>
            </a:r>
          </a:p>
          <a:p>
            <a:pPr algn="just"/>
            <a:r>
              <a:rPr lang="id-ID" sz="3200" dirty="0" smtClean="0"/>
              <a:t>Ketika </a:t>
            </a:r>
            <a:r>
              <a:rPr lang="id-ID" sz="3200" dirty="0"/>
              <a:t>user hendak melakukan otorisasi transaksi dengan </a:t>
            </a:r>
            <a:r>
              <a:rPr lang="id-ID" sz="3200" dirty="0" smtClean="0"/>
              <a:t>OTP </a:t>
            </a:r>
            <a:r>
              <a:rPr lang="id-ID" sz="3200" dirty="0"/>
              <a:t>password, malware membelokkan tujuan transaksi ke </a:t>
            </a:r>
            <a:r>
              <a:rPr lang="id-ID" sz="3200" dirty="0" smtClean="0"/>
              <a:t>rekening </a:t>
            </a:r>
            <a:r>
              <a:rPr lang="id-ID" sz="3200" dirty="0"/>
              <a:t>lain</a:t>
            </a:r>
          </a:p>
        </p:txBody>
      </p:sp>
      <p:pic>
        <p:nvPicPr>
          <p:cNvPr id="4" name="Picture 3"/>
          <p:cNvPicPr>
            <a:picLocks noChangeAspect="1"/>
          </p:cNvPicPr>
          <p:nvPr/>
        </p:nvPicPr>
        <p:blipFill>
          <a:blip r:embed="rId2"/>
          <a:stretch>
            <a:fillRect/>
          </a:stretch>
        </p:blipFill>
        <p:spPr>
          <a:xfrm>
            <a:off x="261098" y="1658982"/>
            <a:ext cx="8694696" cy="1648994"/>
          </a:xfrm>
          <a:prstGeom prst="rect">
            <a:avLst/>
          </a:prstGeom>
        </p:spPr>
      </p:pic>
    </p:spTree>
    <p:extLst>
      <p:ext uri="{BB962C8B-B14F-4D97-AF65-F5344CB8AC3E}">
        <p14:creationId xmlns:p14="http://schemas.microsoft.com/office/powerpoint/2010/main" val="201801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F6B973-B306-4FD4-BF5B-2D0B8D916659}" type="slidenum">
              <a:rPr lang="en-GB"/>
              <a:pPr eaLnBrk="1" hangingPunct="1"/>
              <a:t>7</a:t>
            </a:fld>
            <a:endParaRPr lang="en-GB"/>
          </a:p>
        </p:txBody>
      </p:sp>
      <p:sp>
        <p:nvSpPr>
          <p:cNvPr id="3075" name="Rectangle 2"/>
          <p:cNvSpPr>
            <a:spLocks noGrp="1" noChangeArrowheads="1"/>
          </p:cNvSpPr>
          <p:nvPr>
            <p:ph type="title"/>
          </p:nvPr>
        </p:nvSpPr>
        <p:spPr/>
        <p:txBody>
          <a:bodyPr/>
          <a:lstStyle/>
          <a:p>
            <a:pPr eaLnBrk="1" hangingPunct="1"/>
            <a:r>
              <a:rPr lang="en-US" b="1" dirty="0" err="1" smtClean="0"/>
              <a:t>Sejarah</a:t>
            </a:r>
            <a:r>
              <a:rPr lang="en-US" b="1" dirty="0" smtClean="0"/>
              <a:t> WWW</a:t>
            </a:r>
            <a:endParaRPr lang="en-GB" b="1" dirty="0" smtClean="0"/>
          </a:p>
        </p:txBody>
      </p:sp>
      <p:sp>
        <p:nvSpPr>
          <p:cNvPr id="3077" name="Rectangle 3"/>
          <p:cNvSpPr>
            <a:spLocks noGrp="1" noChangeArrowheads="1"/>
          </p:cNvSpPr>
          <p:nvPr>
            <p:ph type="body" idx="1"/>
          </p:nvPr>
        </p:nvSpPr>
        <p:spPr>
          <a:xfrm>
            <a:off x="628650" y="2133600"/>
            <a:ext cx="7886700" cy="4351338"/>
          </a:xfrm>
        </p:spPr>
        <p:txBody>
          <a:bodyPr>
            <a:normAutofit/>
          </a:bodyPr>
          <a:lstStyle/>
          <a:p>
            <a:pPr algn="just" eaLnBrk="1" hangingPunct="1">
              <a:lnSpc>
                <a:spcPct val="90000"/>
              </a:lnSpc>
              <a:defRPr/>
            </a:pPr>
            <a:r>
              <a:rPr lang="en-US" sz="3600" dirty="0" err="1" smtClean="0"/>
              <a:t>Dikembangan</a:t>
            </a:r>
            <a:r>
              <a:rPr lang="en-US" sz="3600" dirty="0" smtClean="0"/>
              <a:t> </a:t>
            </a:r>
            <a:r>
              <a:rPr lang="en-US" sz="3600" dirty="0" err="1" smtClean="0"/>
              <a:t>oleh</a:t>
            </a:r>
            <a:r>
              <a:rPr lang="en-US" sz="3600" dirty="0" smtClean="0"/>
              <a:t> Tim Berners-Lee</a:t>
            </a:r>
            <a:br>
              <a:rPr lang="en-US" sz="3600" dirty="0" smtClean="0"/>
            </a:br>
            <a:r>
              <a:rPr lang="en-US" sz="3600" dirty="0" err="1" smtClean="0"/>
              <a:t>ketika</a:t>
            </a:r>
            <a:r>
              <a:rPr lang="en-US" sz="3600" dirty="0" smtClean="0"/>
              <a:t> </a:t>
            </a:r>
            <a:r>
              <a:rPr lang="en-US" sz="3600" dirty="0" err="1" smtClean="0"/>
              <a:t>sedang</a:t>
            </a:r>
            <a:r>
              <a:rPr lang="en-US" sz="3600" dirty="0" smtClean="0"/>
              <a:t> </a:t>
            </a:r>
            <a:r>
              <a:rPr lang="en-US" sz="3600" dirty="0" err="1" smtClean="0"/>
              <a:t>berada</a:t>
            </a:r>
            <a:r>
              <a:rPr lang="en-US" sz="3600" dirty="0" smtClean="0"/>
              <a:t> di CERN</a:t>
            </a:r>
          </a:p>
          <a:p>
            <a:pPr algn="just" eaLnBrk="1" hangingPunct="1">
              <a:lnSpc>
                <a:spcPct val="90000"/>
              </a:lnSpc>
              <a:defRPr/>
            </a:pPr>
            <a:r>
              <a:rPr lang="en-US" sz="3600" dirty="0" err="1" smtClean="0"/>
              <a:t>Mula-mula</a:t>
            </a:r>
            <a:r>
              <a:rPr lang="en-US" sz="3600" dirty="0" smtClean="0"/>
              <a:t> </a:t>
            </a:r>
            <a:r>
              <a:rPr lang="en-US" sz="3600" dirty="0" err="1" smtClean="0"/>
              <a:t>dikembangkan</a:t>
            </a:r>
            <a:r>
              <a:rPr lang="en-US" sz="3600" dirty="0" smtClean="0"/>
              <a:t> </a:t>
            </a:r>
            <a:r>
              <a:rPr lang="en-US" sz="3600" dirty="0" err="1" smtClean="0"/>
              <a:t>dengan</a:t>
            </a:r>
            <a:r>
              <a:rPr lang="en-US" sz="3600" dirty="0" smtClean="0"/>
              <a:t> NeXT, </a:t>
            </a:r>
            <a:r>
              <a:rPr lang="en-US" sz="3600" dirty="0" err="1" smtClean="0"/>
              <a:t>kemudian</a:t>
            </a:r>
            <a:r>
              <a:rPr lang="en-US" sz="3600" dirty="0" smtClean="0"/>
              <a:t> </a:t>
            </a:r>
            <a:r>
              <a:rPr lang="en-US" sz="3600" dirty="0" err="1" smtClean="0"/>
              <a:t>muncul</a:t>
            </a:r>
            <a:r>
              <a:rPr lang="en-US" sz="3600" dirty="0" smtClean="0"/>
              <a:t> Mosaic (Windows, Mac, Unix), </a:t>
            </a:r>
            <a:r>
              <a:rPr lang="en-US" sz="3600" dirty="0" err="1" smtClean="0"/>
              <a:t>dan</a:t>
            </a:r>
            <a:r>
              <a:rPr lang="en-US" sz="3600" dirty="0" smtClean="0"/>
              <a:t> … </a:t>
            </a:r>
            <a:r>
              <a:rPr lang="en-US" sz="3600" dirty="0" err="1" smtClean="0"/>
              <a:t>akhirnya</a:t>
            </a:r>
            <a:r>
              <a:rPr lang="en-US" sz="3600" dirty="0" smtClean="0"/>
              <a:t> Netscape. </a:t>
            </a:r>
            <a:r>
              <a:rPr lang="en-US" sz="3600" dirty="0" err="1" smtClean="0"/>
              <a:t>Kemudian</a:t>
            </a:r>
            <a:r>
              <a:rPr lang="en-US" sz="3600" dirty="0" smtClean="0"/>
              <a:t> </a:t>
            </a:r>
            <a:r>
              <a:rPr lang="en-US" sz="3600" dirty="0" err="1" smtClean="0"/>
              <a:t>meledak</a:t>
            </a:r>
            <a:endParaRPr lang="en-US" sz="3600" dirty="0" smtClean="0"/>
          </a:p>
        </p:txBody>
      </p:sp>
      <p:pic>
        <p:nvPicPr>
          <p:cNvPr id="2" name="Picture 4" descr="C:\html\cd-project\images\berners-le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328613"/>
            <a:ext cx="1281113"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1174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2-factor Authentication</a:t>
            </a:r>
          </a:p>
        </p:txBody>
      </p:sp>
      <p:sp>
        <p:nvSpPr>
          <p:cNvPr id="3" name="Content Placeholder 2"/>
          <p:cNvSpPr>
            <a:spLocks noGrp="1"/>
          </p:cNvSpPr>
          <p:nvPr>
            <p:ph idx="1"/>
          </p:nvPr>
        </p:nvSpPr>
        <p:spPr/>
        <p:txBody>
          <a:bodyPr>
            <a:noAutofit/>
          </a:bodyPr>
          <a:lstStyle/>
          <a:p>
            <a:r>
              <a:rPr lang="id-ID" sz="3200" dirty="0"/>
              <a:t>Membutuhkan paling tidak 2 faktor dari 3 :</a:t>
            </a:r>
          </a:p>
          <a:p>
            <a:pPr lvl="1">
              <a:buFont typeface="Wingdings" panose="05000000000000000000" pitchFamily="2" charset="2"/>
              <a:buChar char="§"/>
            </a:pPr>
            <a:r>
              <a:rPr lang="id-ID" sz="2800" b="1" dirty="0" smtClean="0"/>
              <a:t>Something </a:t>
            </a:r>
            <a:r>
              <a:rPr lang="id-ID" sz="2800" b="1" dirty="0"/>
              <a:t>you know (</a:t>
            </a:r>
            <a:r>
              <a:rPr lang="id-ID" sz="2800" b="1" dirty="0" smtClean="0"/>
              <a:t>SYN)</a:t>
            </a:r>
          </a:p>
          <a:p>
            <a:pPr lvl="1">
              <a:buFont typeface="Wingdings" panose="05000000000000000000" pitchFamily="2" charset="2"/>
              <a:buChar char="§"/>
            </a:pPr>
            <a:r>
              <a:rPr lang="id-ID" sz="2800" b="1" dirty="0" smtClean="0"/>
              <a:t>Something </a:t>
            </a:r>
            <a:r>
              <a:rPr lang="id-ID" sz="2800" b="1" dirty="0"/>
              <a:t>you have (</a:t>
            </a:r>
            <a:r>
              <a:rPr lang="id-ID" sz="2800" b="1" dirty="0" smtClean="0"/>
              <a:t>SYH)</a:t>
            </a:r>
          </a:p>
          <a:p>
            <a:pPr lvl="1">
              <a:buFont typeface="Wingdings" panose="05000000000000000000" pitchFamily="2" charset="2"/>
              <a:buChar char="§"/>
            </a:pPr>
            <a:r>
              <a:rPr lang="id-ID" sz="2800" b="1" dirty="0" smtClean="0"/>
              <a:t>Something </a:t>
            </a:r>
            <a:r>
              <a:rPr lang="id-ID" sz="2800" b="1" dirty="0"/>
              <a:t>you are (SYA)</a:t>
            </a:r>
          </a:p>
          <a:p>
            <a:r>
              <a:rPr lang="id-ID" sz="3200" dirty="0" smtClean="0"/>
              <a:t>Contoh</a:t>
            </a:r>
            <a:endParaRPr lang="id-ID" sz="3200" dirty="0"/>
          </a:p>
          <a:p>
            <a:pPr lvl="1">
              <a:buFont typeface="Wingdings" panose="05000000000000000000" pitchFamily="2" charset="2"/>
              <a:buChar char="§"/>
            </a:pPr>
            <a:r>
              <a:rPr lang="id-ID" sz="2800" dirty="0" smtClean="0"/>
              <a:t>ATM</a:t>
            </a:r>
            <a:r>
              <a:rPr lang="id-ID" sz="2800" dirty="0"/>
              <a:t>: Kartu (SYH) dan PIN (</a:t>
            </a:r>
            <a:r>
              <a:rPr lang="id-ID" sz="2800" dirty="0" smtClean="0"/>
              <a:t>SYN)</a:t>
            </a:r>
          </a:p>
          <a:p>
            <a:pPr lvl="1">
              <a:buFont typeface="Wingdings" panose="05000000000000000000" pitchFamily="2" charset="2"/>
              <a:buChar char="§"/>
            </a:pPr>
            <a:r>
              <a:rPr lang="id-ID" sz="2800" dirty="0" smtClean="0"/>
              <a:t>Kartu </a:t>
            </a:r>
            <a:r>
              <a:rPr lang="id-ID" sz="2800" dirty="0"/>
              <a:t>kredit magnetik : Kartu (SYH) dan Ttd (</a:t>
            </a:r>
            <a:r>
              <a:rPr lang="id-ID" sz="2800" dirty="0" smtClean="0"/>
              <a:t>SYA)</a:t>
            </a:r>
          </a:p>
          <a:p>
            <a:pPr lvl="1">
              <a:buFont typeface="Wingdings" panose="05000000000000000000" pitchFamily="2" charset="2"/>
              <a:buChar char="§"/>
            </a:pPr>
            <a:r>
              <a:rPr lang="id-ID" sz="2800" dirty="0" smtClean="0"/>
              <a:t>Password </a:t>
            </a:r>
            <a:r>
              <a:rPr lang="id-ID" sz="2800" dirty="0"/>
              <a:t>generator: Divais (SYH) dan PIN (</a:t>
            </a:r>
            <a:r>
              <a:rPr lang="id-ID" sz="2800" dirty="0" smtClean="0"/>
              <a:t>SYN)</a:t>
            </a:r>
          </a:p>
          <a:p>
            <a:pPr lvl="1">
              <a:buFont typeface="Wingdings" panose="05000000000000000000" pitchFamily="2" charset="2"/>
              <a:buChar char="§"/>
            </a:pPr>
            <a:r>
              <a:rPr lang="id-ID" sz="2800" dirty="0" smtClean="0"/>
              <a:t>Smartcard </a:t>
            </a:r>
            <a:r>
              <a:rPr lang="id-ID" sz="2800" dirty="0"/>
              <a:t>(SYH) dengan password/PIN (SYN)</a:t>
            </a:r>
          </a:p>
        </p:txBody>
      </p:sp>
    </p:spTree>
    <p:extLst>
      <p:ext uri="{BB962C8B-B14F-4D97-AF65-F5344CB8AC3E}">
        <p14:creationId xmlns:p14="http://schemas.microsoft.com/office/powerpoint/2010/main" val="10097382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Kriptografi u/ Autentikasi</a:t>
            </a:r>
          </a:p>
        </p:txBody>
      </p:sp>
      <p:sp>
        <p:nvSpPr>
          <p:cNvPr id="3" name="Content Placeholder 2"/>
          <p:cNvSpPr>
            <a:spLocks noGrp="1"/>
          </p:cNvSpPr>
          <p:nvPr>
            <p:ph idx="1"/>
          </p:nvPr>
        </p:nvSpPr>
        <p:spPr/>
        <p:txBody>
          <a:bodyPr>
            <a:normAutofit/>
          </a:bodyPr>
          <a:lstStyle/>
          <a:p>
            <a:pPr algn="just"/>
            <a:r>
              <a:rPr lang="id-ID" sz="4000" dirty="0"/>
              <a:t>Kriptografi digunakan dalam proses autentikasi</a:t>
            </a:r>
          </a:p>
          <a:p>
            <a:pPr algn="just"/>
            <a:r>
              <a:rPr lang="id-ID" sz="4000" dirty="0" smtClean="0"/>
              <a:t>Tetapi </a:t>
            </a:r>
            <a:r>
              <a:rPr lang="id-ID" sz="4000" dirty="0"/>
              <a:t>akan dibahas pada pertemuan lain dalam mata </a:t>
            </a:r>
            <a:r>
              <a:rPr lang="id-ID" sz="4000" dirty="0" smtClean="0"/>
              <a:t>kuliah </a:t>
            </a:r>
            <a:r>
              <a:rPr lang="id-ID" sz="4000" dirty="0"/>
              <a:t>ini</a:t>
            </a:r>
          </a:p>
        </p:txBody>
      </p:sp>
    </p:spTree>
    <p:extLst>
      <p:ext uri="{BB962C8B-B14F-4D97-AF65-F5344CB8AC3E}">
        <p14:creationId xmlns:p14="http://schemas.microsoft.com/office/powerpoint/2010/main" val="37876296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b="1" dirty="0" smtClean="0"/>
              <a:t>Latihan </a:t>
            </a:r>
            <a:endParaRPr lang="id-ID" sz="5400" b="1" dirty="0"/>
          </a:p>
        </p:txBody>
      </p:sp>
      <p:sp>
        <p:nvSpPr>
          <p:cNvPr id="3" name="Content Placeholder 2"/>
          <p:cNvSpPr>
            <a:spLocks noGrp="1"/>
          </p:cNvSpPr>
          <p:nvPr>
            <p:ph idx="1"/>
          </p:nvPr>
        </p:nvSpPr>
        <p:spPr/>
        <p:txBody>
          <a:bodyPr>
            <a:normAutofit/>
          </a:bodyPr>
          <a:lstStyle/>
          <a:p>
            <a:pPr algn="just"/>
            <a:r>
              <a:rPr lang="id-ID" sz="3600" dirty="0"/>
              <a:t>Jika anda menjadi administrator jaringan/software developer, apa </a:t>
            </a:r>
            <a:r>
              <a:rPr lang="id-ID" sz="3600" dirty="0" smtClean="0"/>
              <a:t>yang </a:t>
            </a:r>
            <a:r>
              <a:rPr lang="id-ID" sz="3600" dirty="0"/>
              <a:t>anda lakukan untuk mengurangi kemungkinan password </a:t>
            </a:r>
            <a:r>
              <a:rPr lang="id-ID" sz="3600" dirty="0" smtClean="0"/>
              <a:t>cracking?</a:t>
            </a:r>
            <a:endParaRPr lang="id-ID" sz="3600" dirty="0"/>
          </a:p>
        </p:txBody>
      </p:sp>
    </p:spTree>
    <p:extLst>
      <p:ext uri="{BB962C8B-B14F-4D97-AF65-F5344CB8AC3E}">
        <p14:creationId xmlns:p14="http://schemas.microsoft.com/office/powerpoint/2010/main" val="20652732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5400" b="1" dirty="0" err="1">
                <a:solidFill>
                  <a:srgbClr val="FF0000"/>
                </a:solidFill>
              </a:rPr>
              <a:t>Kontrol</a:t>
            </a:r>
            <a:r>
              <a:rPr lang="en-US" sz="5400" b="1" dirty="0">
                <a:solidFill>
                  <a:srgbClr val="FF0000"/>
                </a:solidFill>
              </a:rPr>
              <a:t> </a:t>
            </a:r>
            <a:r>
              <a:rPr lang="en-US" sz="5400" b="1" dirty="0" err="1" smtClean="0">
                <a:solidFill>
                  <a:srgbClr val="FF0000"/>
                </a:solidFill>
              </a:rPr>
              <a:t>Akses</a:t>
            </a:r>
            <a:r>
              <a:rPr lang="id-ID" sz="5400" b="1" dirty="0">
                <a:solidFill>
                  <a:srgbClr val="FF0000"/>
                </a:solidFill>
              </a:rPr>
              <a:t> (Otorisasi)</a:t>
            </a:r>
            <a:endParaRPr lang="id-ID" b="1" dirty="0">
              <a:solidFill>
                <a:srgbClr val="FF0000"/>
              </a:solidFill>
            </a:endParaRPr>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39640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sz="3600" dirty="0" err="1" smtClean="0"/>
              <a:t>Pengendalian</a:t>
            </a:r>
            <a:r>
              <a:rPr lang="en-US" sz="3600" dirty="0" smtClean="0"/>
              <a:t> </a:t>
            </a:r>
            <a:r>
              <a:rPr lang="en-US" sz="3600" dirty="0" err="1" smtClean="0"/>
              <a:t>Akses</a:t>
            </a:r>
            <a:r>
              <a:rPr lang="en-US" sz="3600" dirty="0" smtClean="0"/>
              <a:t> / </a:t>
            </a:r>
            <a:r>
              <a:rPr lang="en-US" sz="3600" dirty="0" err="1" smtClean="0"/>
              <a:t>Akses</a:t>
            </a:r>
            <a:r>
              <a:rPr lang="en-US" sz="3600" dirty="0" smtClean="0"/>
              <a:t> </a:t>
            </a:r>
            <a:r>
              <a:rPr lang="en-US" sz="3600" dirty="0" err="1" smtClean="0"/>
              <a:t>Kontrol</a:t>
            </a:r>
            <a:r>
              <a:rPr lang="en-US" sz="3600" dirty="0" smtClean="0"/>
              <a:t> (Access Control) </a:t>
            </a:r>
          </a:p>
        </p:txBody>
      </p:sp>
      <p:sp>
        <p:nvSpPr>
          <p:cNvPr id="7171" name="Content Placeholder 2"/>
          <p:cNvSpPr>
            <a:spLocks noGrp="1"/>
          </p:cNvSpPr>
          <p:nvPr>
            <p:ph idx="1"/>
          </p:nvPr>
        </p:nvSpPr>
        <p:spPr>
          <a:xfrm>
            <a:off x="476251" y="1707108"/>
            <a:ext cx="8319406" cy="4859675"/>
          </a:xfrm>
        </p:spPr>
        <p:txBody>
          <a:bodyPr/>
          <a:lstStyle/>
          <a:p>
            <a:r>
              <a:rPr lang="en-US" sz="2800" b="1" dirty="0" err="1" smtClean="0"/>
              <a:t>Obyek</a:t>
            </a:r>
            <a:r>
              <a:rPr lang="en-US" sz="2800" b="1" dirty="0" smtClean="0"/>
              <a:t>/Target</a:t>
            </a:r>
            <a:r>
              <a:rPr lang="en-US" sz="2800" dirty="0" smtClean="0"/>
              <a:t> : </a:t>
            </a:r>
            <a:r>
              <a:rPr lang="en-US" sz="2800" dirty="0" err="1" smtClean="0"/>
              <a:t>semua</a:t>
            </a:r>
            <a:r>
              <a:rPr lang="en-US" sz="2800" dirty="0" smtClean="0"/>
              <a:t> </a:t>
            </a:r>
            <a:r>
              <a:rPr lang="en-US" sz="2800" dirty="0" err="1" smtClean="0"/>
              <a:t>hal</a:t>
            </a:r>
            <a:r>
              <a:rPr lang="en-US" sz="2800" dirty="0" smtClean="0"/>
              <a:t> yang </a:t>
            </a:r>
            <a:r>
              <a:rPr lang="en-US" sz="2800" dirty="0" err="1" smtClean="0"/>
              <a:t>perlu</a:t>
            </a:r>
            <a:r>
              <a:rPr lang="en-US" sz="2800" dirty="0" smtClean="0"/>
              <a:t> </a:t>
            </a:r>
            <a:r>
              <a:rPr lang="en-US" sz="2800" dirty="0" err="1" smtClean="0"/>
              <a:t>untuk</a:t>
            </a:r>
            <a:r>
              <a:rPr lang="en-US" sz="2800" dirty="0" smtClean="0"/>
              <a:t> </a:t>
            </a:r>
            <a:r>
              <a:rPr lang="en-US" sz="2800" dirty="0" err="1" smtClean="0"/>
              <a:t>dikendalikan</a:t>
            </a:r>
            <a:r>
              <a:rPr lang="en-US" sz="2800" dirty="0" smtClean="0"/>
              <a:t>. </a:t>
            </a:r>
            <a:r>
              <a:rPr lang="en-US" sz="2800" dirty="0" err="1" smtClean="0"/>
              <a:t>Misal</a:t>
            </a:r>
            <a:r>
              <a:rPr lang="en-US" sz="2800" dirty="0" smtClean="0"/>
              <a:t>: </a:t>
            </a:r>
            <a:r>
              <a:rPr lang="en-US" sz="2800" dirty="0" err="1" smtClean="0"/>
              <a:t>ruangan</a:t>
            </a:r>
            <a:r>
              <a:rPr lang="en-US" sz="2800" dirty="0" smtClean="0"/>
              <a:t>, </a:t>
            </a:r>
            <a:r>
              <a:rPr lang="en-US" sz="2800" dirty="0" err="1" smtClean="0"/>
              <a:t>jaringan</a:t>
            </a:r>
            <a:r>
              <a:rPr lang="en-US" sz="2800" dirty="0" smtClean="0"/>
              <a:t>, </a:t>
            </a:r>
            <a:r>
              <a:rPr lang="en-US" sz="2800" dirty="0" err="1" smtClean="0"/>
              <a:t>dll</a:t>
            </a:r>
            <a:r>
              <a:rPr lang="en-US" sz="2800" dirty="0" smtClean="0"/>
              <a:t>.</a:t>
            </a:r>
          </a:p>
          <a:p>
            <a:r>
              <a:rPr lang="en-US" sz="2800" b="1" dirty="0" err="1" smtClean="0"/>
              <a:t>Subyek</a:t>
            </a:r>
            <a:r>
              <a:rPr lang="en-US" sz="2800" b="1" dirty="0" smtClean="0"/>
              <a:t>/</a:t>
            </a:r>
            <a:r>
              <a:rPr lang="en-US" sz="2800" b="1" dirty="0" err="1" smtClean="0"/>
              <a:t>pelaku</a:t>
            </a:r>
            <a:r>
              <a:rPr lang="en-US" sz="2800" dirty="0" smtClean="0"/>
              <a:t> : </a:t>
            </a:r>
            <a:r>
              <a:rPr lang="en-US" sz="2800" dirty="0" err="1" smtClean="0"/>
              <a:t>pengguna</a:t>
            </a:r>
            <a:r>
              <a:rPr lang="en-US" sz="2800" dirty="0" smtClean="0"/>
              <a:t>, program </a:t>
            </a:r>
            <a:r>
              <a:rPr lang="en-US" sz="2800" dirty="0" err="1" smtClean="0"/>
              <a:t>atau</a:t>
            </a:r>
            <a:r>
              <a:rPr lang="en-US" sz="2800" dirty="0" smtClean="0"/>
              <a:t> proses yang </a:t>
            </a:r>
            <a:r>
              <a:rPr lang="en-US" sz="2800" dirty="0" err="1" smtClean="0"/>
              <a:t>meminta</a:t>
            </a:r>
            <a:r>
              <a:rPr lang="en-US" sz="2800" dirty="0" smtClean="0"/>
              <a:t> </a:t>
            </a:r>
            <a:r>
              <a:rPr lang="en-US" sz="2800" dirty="0" err="1" smtClean="0"/>
              <a:t>izin</a:t>
            </a:r>
            <a:r>
              <a:rPr lang="en-US" sz="2800" dirty="0" smtClean="0"/>
              <a:t> </a:t>
            </a:r>
            <a:r>
              <a:rPr lang="en-US" sz="2800" dirty="0" err="1" smtClean="0"/>
              <a:t>untuk</a:t>
            </a:r>
            <a:r>
              <a:rPr lang="en-US" sz="2800" dirty="0" smtClean="0"/>
              <a:t> </a:t>
            </a:r>
            <a:r>
              <a:rPr lang="en-US" sz="2800" dirty="0" err="1" smtClean="0"/>
              <a:t>mengakses</a:t>
            </a:r>
            <a:r>
              <a:rPr lang="en-US" sz="2800" dirty="0" smtClean="0"/>
              <a:t> </a:t>
            </a:r>
            <a:r>
              <a:rPr lang="en-US" sz="2800" dirty="0" err="1" smtClean="0"/>
              <a:t>obyek</a:t>
            </a:r>
            <a:r>
              <a:rPr lang="en-US" sz="2800" dirty="0" smtClean="0"/>
              <a:t>. </a:t>
            </a:r>
          </a:p>
          <a:p>
            <a:r>
              <a:rPr lang="en-US" sz="2800" b="1" dirty="0" err="1" smtClean="0"/>
              <a:t>Sistem</a:t>
            </a:r>
            <a:r>
              <a:rPr lang="en-US" sz="2800" b="1" dirty="0" smtClean="0"/>
              <a:t>/Proses</a:t>
            </a:r>
            <a:r>
              <a:rPr lang="en-US" sz="2800" dirty="0" smtClean="0"/>
              <a:t>: </a:t>
            </a:r>
            <a:r>
              <a:rPr lang="en-US" sz="2800" dirty="0" err="1" smtClean="0"/>
              <a:t>antarmuka</a:t>
            </a:r>
            <a:r>
              <a:rPr lang="en-US" sz="2800" dirty="0" smtClean="0"/>
              <a:t> </a:t>
            </a:r>
            <a:r>
              <a:rPr lang="en-US" sz="2800" dirty="0" err="1" smtClean="0"/>
              <a:t>antara</a:t>
            </a:r>
            <a:r>
              <a:rPr lang="en-US" sz="2800" dirty="0" smtClean="0"/>
              <a:t> </a:t>
            </a:r>
            <a:r>
              <a:rPr lang="en-US" sz="2800" dirty="0" err="1" smtClean="0"/>
              <a:t>obyek</a:t>
            </a:r>
            <a:r>
              <a:rPr lang="en-US" sz="2800" dirty="0" smtClean="0"/>
              <a:t> </a:t>
            </a:r>
            <a:r>
              <a:rPr lang="en-US" sz="2800" dirty="0" err="1" smtClean="0"/>
              <a:t>dan</a:t>
            </a:r>
            <a:r>
              <a:rPr lang="en-US" sz="2800" dirty="0" smtClean="0"/>
              <a:t> </a:t>
            </a:r>
            <a:r>
              <a:rPr lang="en-US" sz="2800" dirty="0" err="1" smtClean="0"/>
              <a:t>subyek</a:t>
            </a:r>
            <a:r>
              <a:rPr lang="en-US" sz="2800" dirty="0" smtClean="0"/>
              <a:t> </a:t>
            </a:r>
            <a:r>
              <a:rPr lang="en-US" sz="2800" dirty="0" err="1" smtClean="0"/>
              <a:t>dari</a:t>
            </a:r>
            <a:r>
              <a:rPr lang="en-US" sz="2800" dirty="0" smtClean="0"/>
              <a:t> </a:t>
            </a:r>
            <a:r>
              <a:rPr lang="en-US" sz="2800" dirty="0" err="1" smtClean="0"/>
              <a:t>pengendalian</a:t>
            </a:r>
            <a:r>
              <a:rPr lang="en-US" sz="2800" dirty="0" smtClean="0"/>
              <a:t> </a:t>
            </a:r>
            <a:r>
              <a:rPr lang="en-US" sz="2800" dirty="0" err="1" smtClean="0"/>
              <a:t>akses</a:t>
            </a:r>
            <a:r>
              <a:rPr lang="en-US" sz="2800" dirty="0" smtClean="0"/>
              <a:t>.</a:t>
            </a:r>
          </a:p>
          <a:p>
            <a:endParaRPr lang="en-US" sz="2800" dirty="0" smtClean="0"/>
          </a:p>
          <a:p>
            <a:pPr>
              <a:buFont typeface="Arial" panose="020B0604020202020204" pitchFamily="34" charset="0"/>
              <a:buNone/>
            </a:pPr>
            <a:r>
              <a:rPr lang="en-US" sz="2800" dirty="0" err="1" smtClean="0"/>
              <a:t>Dalam</a:t>
            </a:r>
            <a:r>
              <a:rPr lang="en-US" sz="2800" dirty="0" smtClean="0"/>
              <a:t> </a:t>
            </a:r>
            <a:r>
              <a:rPr lang="en-US" sz="2800" dirty="0" err="1" smtClean="0"/>
              <a:t>pengendalian</a:t>
            </a:r>
            <a:r>
              <a:rPr lang="en-US" sz="2800" dirty="0" smtClean="0"/>
              <a:t> </a:t>
            </a:r>
            <a:r>
              <a:rPr lang="en-US" sz="2800" dirty="0" err="1" smtClean="0"/>
              <a:t>akses</a:t>
            </a:r>
            <a:r>
              <a:rPr lang="en-US" sz="2800" dirty="0" smtClean="0"/>
              <a:t>, </a:t>
            </a:r>
            <a:r>
              <a:rPr lang="en-US" sz="2800" dirty="0" err="1" smtClean="0"/>
              <a:t>subyek</a:t>
            </a:r>
            <a:r>
              <a:rPr lang="en-US" sz="2800" dirty="0" smtClean="0"/>
              <a:t> </a:t>
            </a:r>
            <a:r>
              <a:rPr lang="en-US" sz="2800" dirty="0" err="1" smtClean="0"/>
              <a:t>harus</a:t>
            </a:r>
            <a:r>
              <a:rPr lang="en-US" sz="2800" dirty="0" smtClean="0"/>
              <a:t> di-</a:t>
            </a:r>
            <a:r>
              <a:rPr lang="en-US" sz="2800" dirty="0" err="1" smtClean="0"/>
              <a:t>identifikasi</a:t>
            </a:r>
            <a:r>
              <a:rPr lang="en-US" sz="2800" dirty="0" smtClean="0"/>
              <a:t>, </a:t>
            </a:r>
            <a:r>
              <a:rPr lang="en-US" sz="2800" dirty="0" err="1" smtClean="0"/>
              <a:t>otentikasi</a:t>
            </a:r>
            <a:r>
              <a:rPr lang="en-US" sz="2800" dirty="0" smtClean="0"/>
              <a:t> </a:t>
            </a:r>
            <a:r>
              <a:rPr lang="en-US" sz="2800" dirty="0" err="1" smtClean="0"/>
              <a:t>dan</a:t>
            </a:r>
            <a:r>
              <a:rPr lang="en-US" sz="2800" dirty="0" smtClean="0"/>
              <a:t> </a:t>
            </a:r>
            <a:r>
              <a:rPr lang="en-US" sz="2800" dirty="0" err="1" smtClean="0"/>
              <a:t>otorisasi</a:t>
            </a:r>
            <a:r>
              <a:rPr lang="en-US" sz="2800" dirty="0" smtClean="0"/>
              <a:t> (identified, authenticated and authorized).</a:t>
            </a:r>
          </a:p>
        </p:txBody>
      </p:sp>
    </p:spTree>
    <p:extLst>
      <p:ext uri="{BB962C8B-B14F-4D97-AF65-F5344CB8AC3E}">
        <p14:creationId xmlns:p14="http://schemas.microsoft.com/office/powerpoint/2010/main" val="25055586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Akses Kontrol meliputi</a:t>
            </a:r>
          </a:p>
        </p:txBody>
      </p:sp>
      <p:sp>
        <p:nvSpPr>
          <p:cNvPr id="8195" name="Content Placeholder 2"/>
          <p:cNvSpPr>
            <a:spLocks noGrp="1"/>
          </p:cNvSpPr>
          <p:nvPr>
            <p:ph idx="1"/>
          </p:nvPr>
        </p:nvSpPr>
        <p:spPr/>
        <p:txBody>
          <a:bodyPr/>
          <a:lstStyle/>
          <a:p>
            <a:r>
              <a:rPr lang="en-US" sz="2800" b="1" smtClean="0"/>
              <a:t>Identification &amp; Authentication </a:t>
            </a:r>
            <a:r>
              <a:rPr lang="en-US" sz="2800" smtClean="0"/>
              <a:t>: pengenalan pengguna</a:t>
            </a:r>
          </a:p>
          <a:p>
            <a:r>
              <a:rPr lang="en-US" sz="2800" b="1" smtClean="0"/>
              <a:t>Authorization</a:t>
            </a:r>
            <a:r>
              <a:rPr lang="en-US" sz="2800" smtClean="0"/>
              <a:t> : pemberian hak akses atas obyek.</a:t>
            </a:r>
          </a:p>
          <a:p>
            <a:r>
              <a:rPr lang="en-US" sz="2800" b="1" smtClean="0"/>
              <a:t>Accounting </a:t>
            </a:r>
            <a:r>
              <a:rPr lang="en-US" sz="2800" smtClean="0"/>
              <a:t>: pelacakan, pencatatan dan audit aktivitas</a:t>
            </a:r>
          </a:p>
          <a:p>
            <a:endParaRPr lang="en-US" sz="2800" smtClean="0"/>
          </a:p>
          <a:p>
            <a:pPr>
              <a:buFont typeface="Arial" panose="020B0604020202020204" pitchFamily="34" charset="0"/>
              <a:buNone/>
            </a:pPr>
            <a:r>
              <a:rPr lang="en-US" sz="2800" smtClean="0"/>
              <a:t>Trio </a:t>
            </a:r>
            <a:r>
              <a:rPr lang="en-US" sz="2800" b="1" smtClean="0"/>
              <a:t>A</a:t>
            </a:r>
            <a:r>
              <a:rPr lang="en-US" sz="2800" smtClean="0"/>
              <a:t>uthentication, </a:t>
            </a:r>
            <a:r>
              <a:rPr lang="en-US" sz="2800" b="1" smtClean="0"/>
              <a:t>A</a:t>
            </a:r>
            <a:r>
              <a:rPr lang="en-US" sz="2800" smtClean="0"/>
              <a:t>uthorization, and </a:t>
            </a:r>
            <a:r>
              <a:rPr lang="en-US" sz="2800" b="1" smtClean="0"/>
              <a:t>A</a:t>
            </a:r>
            <a:r>
              <a:rPr lang="en-US" sz="2800" smtClean="0"/>
              <a:t>ccounting  sering dikenal dengan singkatan </a:t>
            </a:r>
            <a:r>
              <a:rPr lang="en-US" sz="2800" b="1" smtClean="0"/>
              <a:t>AAA</a:t>
            </a:r>
            <a:r>
              <a:rPr lang="en-US" sz="2800" smtClean="0"/>
              <a:t>.</a:t>
            </a:r>
          </a:p>
        </p:txBody>
      </p:sp>
    </p:spTree>
    <p:extLst>
      <p:ext uri="{BB962C8B-B14F-4D97-AF65-F5344CB8AC3E}">
        <p14:creationId xmlns:p14="http://schemas.microsoft.com/office/powerpoint/2010/main" val="11991022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Identifikasi dan Otentikasi</a:t>
            </a:r>
          </a:p>
        </p:txBody>
      </p:sp>
      <p:sp>
        <p:nvSpPr>
          <p:cNvPr id="3" name="Content Placeholder 2"/>
          <p:cNvSpPr>
            <a:spLocks noGrp="1"/>
          </p:cNvSpPr>
          <p:nvPr>
            <p:ph idx="1"/>
          </p:nvPr>
        </p:nvSpPr>
        <p:spPr/>
        <p:txBody>
          <a:bodyPr/>
          <a:lstStyle/>
          <a:p>
            <a:pPr>
              <a:buFont typeface="Arial" panose="020B0604020202020204" pitchFamily="34" charset="0"/>
              <a:buNone/>
            </a:pPr>
            <a:r>
              <a:rPr lang="en-US" sz="2800" smtClean="0"/>
              <a:t>Faktor-faktor dalam identifikasi dan otentikasi:</a:t>
            </a:r>
          </a:p>
          <a:p>
            <a:r>
              <a:rPr lang="en-US" sz="2800" smtClean="0"/>
              <a:t>Sesuatu yang diketahui</a:t>
            </a:r>
          </a:p>
          <a:p>
            <a:r>
              <a:rPr lang="en-US" sz="2800" smtClean="0"/>
              <a:t>Sesuatu yang dimiliki</a:t>
            </a:r>
          </a:p>
          <a:p>
            <a:r>
              <a:rPr lang="en-US" sz="2800" smtClean="0"/>
              <a:t>Sesuatu yang bagian dari diri sendiri (biometrik)</a:t>
            </a:r>
          </a:p>
          <a:p>
            <a:endParaRPr lang="en-US" sz="2800" smtClean="0"/>
          </a:p>
          <a:p>
            <a:pPr>
              <a:buFont typeface="Arial" panose="020B0604020202020204" pitchFamily="34" charset="0"/>
              <a:buNone/>
            </a:pPr>
            <a:r>
              <a:rPr lang="en-US" sz="2800" smtClean="0"/>
              <a:t>Peningkatan keamanan dilakukan dengan mengkombinasikan faktor yang digunakan, dan sistem ini dikenal dengan nama terkait jumlah faktor nya.  Misal: identifikasi atau otentikasi dua faktor.</a:t>
            </a:r>
            <a:endParaRPr lang="en-US" smtClean="0"/>
          </a:p>
        </p:txBody>
      </p:sp>
    </p:spTree>
    <p:extLst>
      <p:ext uri="{BB962C8B-B14F-4D97-AF65-F5344CB8AC3E}">
        <p14:creationId xmlns:p14="http://schemas.microsoft.com/office/powerpoint/2010/main" val="2472944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Otorisasi</a:t>
            </a:r>
          </a:p>
        </p:txBody>
      </p:sp>
      <p:sp>
        <p:nvSpPr>
          <p:cNvPr id="10243" name="Content Placeholder 2"/>
          <p:cNvSpPr>
            <a:spLocks noGrp="1"/>
          </p:cNvSpPr>
          <p:nvPr>
            <p:ph idx="1"/>
          </p:nvPr>
        </p:nvSpPr>
        <p:spPr/>
        <p:txBody>
          <a:bodyPr/>
          <a:lstStyle/>
          <a:p>
            <a:r>
              <a:rPr lang="en-US" sz="2800" smtClean="0"/>
              <a:t>Proses dimana subyek atau pelaku, telah memenuhi kriteria identifikasi dan otentikasi, diberikan hak akses atas sesua obyek yang dikendalikan. </a:t>
            </a:r>
          </a:p>
          <a:p>
            <a:endParaRPr lang="en-US" sz="2800" smtClean="0"/>
          </a:p>
          <a:p>
            <a:pPr>
              <a:buFont typeface="Arial" panose="020B0604020202020204" pitchFamily="34" charset="0"/>
              <a:buNone/>
            </a:pPr>
            <a:r>
              <a:rPr lang="en-US" sz="2800" smtClean="0"/>
              <a:t>	hak akses dapat berupa tingkatan-tingkatan tertentu terhadap obyek. Misal: tingkatan direktori, jenis/klasifikasi dokumen, dll.</a:t>
            </a:r>
          </a:p>
        </p:txBody>
      </p:sp>
    </p:spTree>
    <p:extLst>
      <p:ext uri="{BB962C8B-B14F-4D97-AF65-F5344CB8AC3E}">
        <p14:creationId xmlns:p14="http://schemas.microsoft.com/office/powerpoint/2010/main" val="3549707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Akunting</a:t>
            </a:r>
          </a:p>
        </p:txBody>
      </p:sp>
      <p:sp>
        <p:nvSpPr>
          <p:cNvPr id="11267" name="Content Placeholder 2"/>
          <p:cNvSpPr>
            <a:spLocks noGrp="1"/>
          </p:cNvSpPr>
          <p:nvPr>
            <p:ph idx="1"/>
          </p:nvPr>
        </p:nvSpPr>
        <p:spPr/>
        <p:txBody>
          <a:bodyPr/>
          <a:lstStyle/>
          <a:p>
            <a:pPr>
              <a:buFont typeface="Arial" panose="020B0604020202020204" pitchFamily="34" charset="0"/>
              <a:buNone/>
            </a:pPr>
            <a:r>
              <a:rPr lang="en-US" sz="2800" smtClean="0"/>
              <a:t>Sistem pengendalian akses yang dipercayakan dalam transaksi terkait keamanan harus menyediakan fasilitas yang dapat menjelaskan apa saja yang terjadi.</a:t>
            </a:r>
          </a:p>
          <a:p>
            <a:pPr>
              <a:buFont typeface="Arial" panose="020B0604020202020204" pitchFamily="34" charset="0"/>
              <a:buNone/>
            </a:pPr>
            <a:endParaRPr lang="en-US" sz="2800" smtClean="0"/>
          </a:p>
          <a:p>
            <a:pPr>
              <a:buFont typeface="Arial" panose="020B0604020202020204" pitchFamily="34" charset="0"/>
              <a:buNone/>
            </a:pPr>
            <a:r>
              <a:rPr lang="en-US" sz="2800" smtClean="0"/>
              <a:t>Dalam hal ini termasuk pelacakan atas aktivitas sistem dan pelakunya. </a:t>
            </a:r>
          </a:p>
          <a:p>
            <a:pPr>
              <a:buFont typeface="Arial" panose="020B0604020202020204" pitchFamily="34" charset="0"/>
              <a:buNone/>
            </a:pPr>
            <a:r>
              <a:rPr lang="en-US" sz="2800" smtClean="0"/>
              <a:t>Diterapkan dalam bentuk catatan atau log dari kejadian atau audit.</a:t>
            </a:r>
          </a:p>
        </p:txBody>
      </p:sp>
    </p:spTree>
    <p:extLst>
      <p:ext uri="{BB962C8B-B14F-4D97-AF65-F5344CB8AC3E}">
        <p14:creationId xmlns:p14="http://schemas.microsoft.com/office/powerpoint/2010/main" val="18964209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Autentikasi &amp; Otorisasi</a:t>
            </a:r>
          </a:p>
        </p:txBody>
      </p:sp>
      <p:sp>
        <p:nvSpPr>
          <p:cNvPr id="5" name="Content Placeholder 4"/>
          <p:cNvSpPr>
            <a:spLocks noGrp="1"/>
          </p:cNvSpPr>
          <p:nvPr>
            <p:ph idx="1"/>
          </p:nvPr>
        </p:nvSpPr>
        <p:spPr/>
        <p:txBody>
          <a:bodyPr>
            <a:noAutofit/>
          </a:bodyPr>
          <a:lstStyle/>
          <a:p>
            <a:pPr algn="just"/>
            <a:r>
              <a:rPr lang="id-ID" dirty="0"/>
              <a:t>Autentikasi</a:t>
            </a:r>
          </a:p>
          <a:p>
            <a:pPr lvl="1" algn="just">
              <a:buFont typeface="Wingdings" panose="05000000000000000000" pitchFamily="2" charset="2"/>
              <a:buChar char="§"/>
            </a:pPr>
            <a:r>
              <a:rPr lang="id-ID" sz="2800" dirty="0" smtClean="0"/>
              <a:t>Identifikasi </a:t>
            </a:r>
            <a:r>
              <a:rPr lang="id-ID" sz="2800" dirty="0"/>
              <a:t>siapa yang sedang melakukan akses</a:t>
            </a:r>
          </a:p>
          <a:p>
            <a:pPr algn="just"/>
            <a:r>
              <a:rPr lang="id-ID" dirty="0" smtClean="0"/>
              <a:t>Otorisasi </a:t>
            </a:r>
            <a:endParaRPr lang="id-ID" dirty="0"/>
          </a:p>
          <a:p>
            <a:pPr lvl="1" algn="just">
              <a:buFont typeface="Wingdings" panose="05000000000000000000" pitchFamily="2" charset="2"/>
              <a:buChar char="§"/>
            </a:pPr>
            <a:r>
              <a:rPr lang="id-ID" sz="2800" dirty="0" smtClean="0"/>
              <a:t>Setelah </a:t>
            </a:r>
            <a:r>
              <a:rPr lang="id-ID" sz="2800" dirty="0"/>
              <a:t>terautentikasi  apa yang boleh / tidak boleh  </a:t>
            </a:r>
            <a:r>
              <a:rPr lang="id-ID" sz="2800" dirty="0" smtClean="0"/>
              <a:t>→ dilakukan </a:t>
            </a:r>
            <a:r>
              <a:rPr lang="id-ID" sz="2800" dirty="0"/>
              <a:t>?</a:t>
            </a:r>
          </a:p>
          <a:p>
            <a:pPr lvl="1" algn="just">
              <a:buFont typeface="Wingdings" panose="05000000000000000000" pitchFamily="2" charset="2"/>
              <a:buChar char="§"/>
            </a:pPr>
            <a:r>
              <a:rPr lang="id-ID" sz="2800" dirty="0" smtClean="0"/>
              <a:t>Disebut </a:t>
            </a:r>
            <a:r>
              <a:rPr lang="id-ID" sz="2800" dirty="0"/>
              <a:t>juga kontrol terhadap akses atau access control</a:t>
            </a:r>
          </a:p>
          <a:p>
            <a:pPr lvl="1" algn="just">
              <a:buFont typeface="Wingdings" panose="05000000000000000000" pitchFamily="2" charset="2"/>
              <a:buChar char="§"/>
            </a:pPr>
            <a:r>
              <a:rPr lang="id-ID" sz="2800" dirty="0" smtClean="0"/>
              <a:t>Subyek </a:t>
            </a:r>
            <a:r>
              <a:rPr lang="id-ID" sz="2800" dirty="0"/>
              <a:t>: pengguna yang terautentikasi</a:t>
            </a:r>
          </a:p>
          <a:p>
            <a:pPr lvl="1" algn="just">
              <a:buFont typeface="Wingdings" panose="05000000000000000000" pitchFamily="2" charset="2"/>
              <a:buChar char="§"/>
            </a:pPr>
            <a:r>
              <a:rPr lang="id-ID" sz="2800" dirty="0" smtClean="0"/>
              <a:t>Obyek </a:t>
            </a:r>
            <a:r>
              <a:rPr lang="id-ID" sz="2800" dirty="0"/>
              <a:t>: sebuah resource / obyek dalam sistem yang </a:t>
            </a:r>
            <a:r>
              <a:rPr lang="id-ID" sz="2800" dirty="0" smtClean="0"/>
              <a:t>hendak </a:t>
            </a:r>
            <a:r>
              <a:rPr lang="id-ID" sz="2800" dirty="0"/>
              <a:t>diakses</a:t>
            </a:r>
          </a:p>
          <a:p>
            <a:pPr lvl="1" algn="just">
              <a:buFont typeface="Wingdings" panose="05000000000000000000" pitchFamily="2" charset="2"/>
              <a:buChar char="§"/>
            </a:pPr>
            <a:r>
              <a:rPr lang="id-ID" sz="2800" dirty="0" smtClean="0"/>
              <a:t>Aksi </a:t>
            </a:r>
            <a:r>
              <a:rPr lang="id-ID" sz="2800" dirty="0"/>
              <a:t>: aksi yang diperbolehkan / tidak diperbolehkan</a:t>
            </a:r>
          </a:p>
        </p:txBody>
      </p:sp>
    </p:spTree>
    <p:extLst>
      <p:ext uri="{BB962C8B-B14F-4D97-AF65-F5344CB8AC3E}">
        <p14:creationId xmlns:p14="http://schemas.microsoft.com/office/powerpoint/2010/main" val="96225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DCA6F5-ED8B-48AE-B4DA-D8B058902987}" type="slidenum">
              <a:rPr lang="en-GB"/>
              <a:pPr eaLnBrk="1" hangingPunct="1"/>
              <a:t>8</a:t>
            </a:fld>
            <a:endParaRPr lang="en-GB"/>
          </a:p>
        </p:txBody>
      </p:sp>
      <p:sp>
        <p:nvSpPr>
          <p:cNvPr id="4099" name="Rectangle 2"/>
          <p:cNvSpPr>
            <a:spLocks noGrp="1" noChangeArrowheads="1"/>
          </p:cNvSpPr>
          <p:nvPr>
            <p:ph type="title"/>
          </p:nvPr>
        </p:nvSpPr>
        <p:spPr/>
        <p:txBody>
          <a:bodyPr/>
          <a:lstStyle/>
          <a:p>
            <a:pPr eaLnBrk="1" hangingPunct="1"/>
            <a:r>
              <a:rPr lang="en-US" smtClean="0"/>
              <a:t>Sistem WWW</a:t>
            </a:r>
            <a:endParaRPr lang="en-GB" smtClean="0"/>
          </a:p>
        </p:txBody>
      </p:sp>
      <p:sp>
        <p:nvSpPr>
          <p:cNvPr id="4100" name="Rectangle 3"/>
          <p:cNvSpPr>
            <a:spLocks noGrp="1" noChangeArrowheads="1"/>
          </p:cNvSpPr>
          <p:nvPr>
            <p:ph type="body" idx="1"/>
          </p:nvPr>
        </p:nvSpPr>
        <p:spPr/>
        <p:txBody>
          <a:bodyPr>
            <a:normAutofit/>
          </a:bodyPr>
          <a:lstStyle/>
          <a:p>
            <a:pPr algn="just" eaLnBrk="1" hangingPunct="1"/>
            <a:r>
              <a:rPr lang="en-US" sz="3600" dirty="0" err="1" smtClean="0"/>
              <a:t>Arsitektur</a:t>
            </a:r>
            <a:r>
              <a:rPr lang="en-US" sz="3600" dirty="0" smtClean="0"/>
              <a:t> </a:t>
            </a:r>
            <a:r>
              <a:rPr lang="en-US" sz="3600" dirty="0" err="1" smtClean="0"/>
              <a:t>sistem</a:t>
            </a:r>
            <a:r>
              <a:rPr lang="en-US" sz="3600" dirty="0" smtClean="0"/>
              <a:t> WWW</a:t>
            </a:r>
          </a:p>
          <a:p>
            <a:pPr lvl="1" algn="just" eaLnBrk="1" hangingPunct="1"/>
            <a:r>
              <a:rPr lang="en-US" sz="3200" dirty="0" smtClean="0"/>
              <a:t>Server (apache, IIS)</a:t>
            </a:r>
          </a:p>
          <a:p>
            <a:pPr lvl="1" algn="just" eaLnBrk="1" hangingPunct="1"/>
            <a:r>
              <a:rPr lang="en-US" sz="3200" dirty="0" smtClean="0"/>
              <a:t>Client (IE, Netscape, Mozilla, opera, </a:t>
            </a:r>
            <a:r>
              <a:rPr lang="en-US" sz="3200" dirty="0" err="1" smtClean="0"/>
              <a:t>kfm</a:t>
            </a:r>
            <a:r>
              <a:rPr lang="en-US" sz="3200" dirty="0" smtClean="0"/>
              <a:t>, arena, </a:t>
            </a:r>
            <a:r>
              <a:rPr lang="en-US" sz="3200" dirty="0" err="1" smtClean="0"/>
              <a:t>amaya</a:t>
            </a:r>
            <a:r>
              <a:rPr lang="en-US" sz="3200" dirty="0" smtClean="0"/>
              <a:t>, lynx)</a:t>
            </a:r>
          </a:p>
          <a:p>
            <a:pPr lvl="1" algn="just" eaLnBrk="1" hangingPunct="1"/>
            <a:r>
              <a:rPr lang="en-US" sz="3200" dirty="0" err="1" smtClean="0"/>
              <a:t>Terhubung</a:t>
            </a:r>
            <a:r>
              <a:rPr lang="en-US" sz="3200" dirty="0" smtClean="0"/>
              <a:t> </a:t>
            </a:r>
            <a:r>
              <a:rPr lang="en-US" sz="3200" dirty="0" err="1" smtClean="0"/>
              <a:t>melalui</a:t>
            </a:r>
            <a:r>
              <a:rPr lang="en-US" sz="3200" dirty="0" smtClean="0"/>
              <a:t> </a:t>
            </a:r>
            <a:r>
              <a:rPr lang="en-US" sz="3200" dirty="0" err="1" smtClean="0"/>
              <a:t>jaringan</a:t>
            </a:r>
            <a:endParaRPr lang="en-US" sz="3200" dirty="0" smtClean="0"/>
          </a:p>
          <a:p>
            <a:pPr algn="just" eaLnBrk="1" hangingPunct="1"/>
            <a:r>
              <a:rPr lang="en-US" sz="3600" dirty="0" smtClean="0"/>
              <a:t>Program </a:t>
            </a:r>
            <a:r>
              <a:rPr lang="en-US" sz="3600" dirty="0" err="1" smtClean="0"/>
              <a:t>dapat</a:t>
            </a:r>
            <a:r>
              <a:rPr lang="en-US" sz="3600" dirty="0" smtClean="0"/>
              <a:t> </a:t>
            </a:r>
            <a:r>
              <a:rPr lang="en-US" sz="3600" dirty="0" err="1" smtClean="0"/>
              <a:t>dijalankan</a:t>
            </a:r>
            <a:r>
              <a:rPr lang="en-US" sz="3600" dirty="0" smtClean="0"/>
              <a:t> di server (CGI) </a:t>
            </a:r>
            <a:r>
              <a:rPr lang="en-US" sz="3600" dirty="0" err="1" smtClean="0"/>
              <a:t>atau</a:t>
            </a:r>
            <a:r>
              <a:rPr lang="en-US" sz="3600" dirty="0" smtClean="0"/>
              <a:t> di </a:t>
            </a:r>
            <a:r>
              <a:rPr lang="en-US" sz="3600" dirty="0" err="1" smtClean="0"/>
              <a:t>sisi</a:t>
            </a:r>
            <a:r>
              <a:rPr lang="en-US" sz="3600" dirty="0" smtClean="0"/>
              <a:t> client (</a:t>
            </a:r>
            <a:r>
              <a:rPr lang="en-US" sz="3600" dirty="0" err="1" smtClean="0"/>
              <a:t>javascript</a:t>
            </a:r>
            <a:r>
              <a:rPr lang="en-US" sz="3600" dirty="0" smtClean="0"/>
              <a:t>, java applet)</a:t>
            </a:r>
            <a:endParaRPr lang="en-GB" sz="3600" dirty="0" smtClean="0"/>
          </a:p>
        </p:txBody>
      </p:sp>
    </p:spTree>
    <p:extLst>
      <p:ext uri="{BB962C8B-B14F-4D97-AF65-F5344CB8AC3E}">
        <p14:creationId xmlns:p14="http://schemas.microsoft.com/office/powerpoint/2010/main" val="3410965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Kontrol Akses</a:t>
            </a:r>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rotWithShape="1">
          <a:blip r:embed="rId2"/>
          <a:srcRect r="5772"/>
          <a:stretch/>
        </p:blipFill>
        <p:spPr>
          <a:xfrm>
            <a:off x="293545" y="1658982"/>
            <a:ext cx="8684818" cy="4859675"/>
          </a:xfrm>
          <a:prstGeom prst="rect">
            <a:avLst/>
          </a:prstGeom>
        </p:spPr>
      </p:pic>
    </p:spTree>
    <p:extLst>
      <p:ext uri="{BB962C8B-B14F-4D97-AF65-F5344CB8AC3E}">
        <p14:creationId xmlns:p14="http://schemas.microsoft.com/office/powerpoint/2010/main" val="33843106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smtClean="0"/>
              <a:t>Jaminan</a:t>
            </a:r>
            <a:r>
              <a:rPr lang="en-US" dirty="0" smtClean="0"/>
              <a:t> </a:t>
            </a:r>
            <a:r>
              <a:rPr lang="en-US" dirty="0" err="1" smtClean="0"/>
              <a:t>Keamanan</a:t>
            </a:r>
            <a:endParaRPr lang="en-US" dirty="0" smtClean="0"/>
          </a:p>
        </p:txBody>
      </p:sp>
      <p:sp>
        <p:nvSpPr>
          <p:cNvPr id="3" name="Content Placeholder 2"/>
          <p:cNvSpPr>
            <a:spLocks noGrp="1"/>
          </p:cNvSpPr>
          <p:nvPr>
            <p:ph idx="1"/>
          </p:nvPr>
        </p:nvSpPr>
        <p:spPr/>
        <p:txBody>
          <a:bodyPr/>
          <a:lstStyle/>
          <a:p>
            <a:r>
              <a:rPr lang="en-US" sz="2800" smtClean="0"/>
              <a:t>Keamanan dalam sistem pengendalian akses dapat dianggap tercapai jika CIA + Accountability terpenuhi. </a:t>
            </a:r>
            <a:r>
              <a:rPr lang="en-US" sz="1400" smtClean="0"/>
              <a:t>(Confidentiality, Integrity dan Availability)</a:t>
            </a:r>
          </a:p>
          <a:p>
            <a:r>
              <a:rPr lang="en-US" sz="2800" smtClean="0"/>
              <a:t>Hal diatas terpenuhi jika pertanyaan berikut terjawab dengan baik:</a:t>
            </a:r>
          </a:p>
          <a:p>
            <a:pPr lvl="1"/>
            <a:r>
              <a:rPr lang="en-US" sz="2400" smtClean="0"/>
              <a:t>Apakah transaksi antara subyek dan obyek akses kontrol bersifat rahasia?</a:t>
            </a:r>
          </a:p>
          <a:p>
            <a:pPr lvl="1"/>
            <a:r>
              <a:rPr lang="en-US" sz="2400" smtClean="0"/>
              <a:t>Apakah integritas obyek dapat dipastikan dan dijamin?</a:t>
            </a:r>
          </a:p>
          <a:p>
            <a:pPr lvl="1"/>
            <a:r>
              <a:rPr lang="en-US" sz="2400" smtClean="0"/>
              <a:t>Apakah obyek tersedia ketika diperlukan?</a:t>
            </a:r>
          </a:p>
          <a:p>
            <a:pPr lvl="1"/>
            <a:r>
              <a:rPr lang="en-US" sz="2400" smtClean="0"/>
              <a:t>Apakah sistem akuntabel (ada log/auditing)?</a:t>
            </a:r>
            <a:endParaRPr lang="en-US" sz="6600" smtClean="0"/>
          </a:p>
        </p:txBody>
      </p:sp>
    </p:spTree>
    <p:extLst>
      <p:ext uri="{BB962C8B-B14F-4D97-AF65-F5344CB8AC3E}">
        <p14:creationId xmlns:p14="http://schemas.microsoft.com/office/powerpoint/2010/main" val="1736731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4000" smtClean="0"/>
              <a:t>Administrasi Access Control</a:t>
            </a:r>
          </a:p>
        </p:txBody>
      </p:sp>
      <p:sp>
        <p:nvSpPr>
          <p:cNvPr id="16387" name="Content Placeholder 2"/>
          <p:cNvSpPr>
            <a:spLocks noGrp="1"/>
          </p:cNvSpPr>
          <p:nvPr>
            <p:ph idx="1"/>
          </p:nvPr>
        </p:nvSpPr>
        <p:spPr/>
        <p:txBody>
          <a:bodyPr>
            <a:noAutofit/>
          </a:bodyPr>
          <a:lstStyle/>
          <a:p>
            <a:pPr>
              <a:lnSpc>
                <a:spcPct val="100000"/>
              </a:lnSpc>
              <a:spcBef>
                <a:spcPts val="0"/>
              </a:spcBef>
            </a:pPr>
            <a:r>
              <a:rPr lang="en-US" sz="2200" b="1" dirty="0" smtClean="0"/>
              <a:t>Account Administration: </a:t>
            </a:r>
            <a:r>
              <a:rPr lang="en-US" sz="2200" dirty="0" smtClean="0"/>
              <a:t>Hal-</a:t>
            </a:r>
            <a:r>
              <a:rPr lang="en-US" sz="2200" dirty="0" err="1" smtClean="0"/>
              <a:t>hal</a:t>
            </a:r>
            <a:r>
              <a:rPr lang="en-US" sz="2200" dirty="0" smtClean="0"/>
              <a:t> </a:t>
            </a:r>
            <a:r>
              <a:rPr lang="en-US" sz="2200" dirty="0" err="1" smtClean="0"/>
              <a:t>berkaitan</a:t>
            </a:r>
            <a:r>
              <a:rPr lang="en-US" sz="2200" dirty="0" smtClean="0"/>
              <a:t> </a:t>
            </a:r>
            <a:r>
              <a:rPr lang="en-US" sz="2200" dirty="0" err="1" smtClean="0"/>
              <a:t>dengan</a:t>
            </a:r>
            <a:r>
              <a:rPr lang="en-US" sz="2200" dirty="0" smtClean="0"/>
              <a:t> </a:t>
            </a:r>
            <a:r>
              <a:rPr lang="en-US" sz="2200" dirty="0" err="1" smtClean="0"/>
              <a:t>pengelolaan</a:t>
            </a:r>
            <a:r>
              <a:rPr lang="en-US" sz="2200" dirty="0" smtClean="0"/>
              <a:t> </a:t>
            </a:r>
            <a:r>
              <a:rPr lang="en-US" sz="2200" dirty="0" err="1" smtClean="0"/>
              <a:t>akun</a:t>
            </a:r>
            <a:r>
              <a:rPr lang="en-US" sz="2200" dirty="0" smtClean="0"/>
              <a:t> </a:t>
            </a:r>
            <a:r>
              <a:rPr lang="en-US" sz="2200" dirty="0" err="1" smtClean="0"/>
              <a:t>semua</a:t>
            </a:r>
            <a:r>
              <a:rPr lang="en-US" sz="2200" dirty="0" smtClean="0"/>
              <a:t> </a:t>
            </a:r>
            <a:r>
              <a:rPr lang="en-US" sz="2200" dirty="0" err="1" smtClean="0"/>
              <a:t>pelaku</a:t>
            </a:r>
            <a:r>
              <a:rPr lang="en-US" sz="2200" dirty="0" smtClean="0"/>
              <a:t>, </a:t>
            </a:r>
            <a:r>
              <a:rPr lang="en-US" sz="2200" dirty="0" err="1" smtClean="0"/>
              <a:t>baik</a:t>
            </a:r>
            <a:r>
              <a:rPr lang="en-US" sz="2200" dirty="0" smtClean="0"/>
              <a:t> </a:t>
            </a:r>
            <a:r>
              <a:rPr lang="en-US" sz="2200" dirty="0" err="1" smtClean="0"/>
              <a:t>pengguna</a:t>
            </a:r>
            <a:r>
              <a:rPr lang="en-US" sz="2200" dirty="0" smtClean="0"/>
              <a:t> </a:t>
            </a:r>
            <a:r>
              <a:rPr lang="en-US" sz="2200" dirty="0" err="1" smtClean="0"/>
              <a:t>sistem</a:t>
            </a:r>
            <a:r>
              <a:rPr lang="en-US" sz="2200" dirty="0" smtClean="0"/>
              <a:t>, </a:t>
            </a:r>
            <a:r>
              <a:rPr lang="en-US" sz="2200" dirty="0" err="1" smtClean="0"/>
              <a:t>dan</a:t>
            </a:r>
            <a:r>
              <a:rPr lang="en-US" sz="2200" dirty="0" smtClean="0"/>
              <a:t> </a:t>
            </a:r>
            <a:r>
              <a:rPr lang="en-US" sz="2200" dirty="0" err="1" smtClean="0"/>
              <a:t>layanan</a:t>
            </a:r>
            <a:r>
              <a:rPr lang="en-US" sz="2200" dirty="0" smtClean="0"/>
              <a:t>. </a:t>
            </a:r>
            <a:r>
              <a:rPr lang="en-US" sz="2200" dirty="0" err="1" smtClean="0"/>
              <a:t>Dalam</a:t>
            </a:r>
            <a:r>
              <a:rPr lang="en-US" sz="2200" dirty="0" smtClean="0"/>
              <a:t> </a:t>
            </a:r>
            <a:r>
              <a:rPr lang="en-US" sz="2200" dirty="0" err="1" smtClean="0"/>
              <a:t>hal</a:t>
            </a:r>
            <a:r>
              <a:rPr lang="en-US" sz="2200" dirty="0" smtClean="0"/>
              <a:t> </a:t>
            </a:r>
            <a:r>
              <a:rPr lang="en-US" sz="2200" dirty="0" err="1" smtClean="0"/>
              <a:t>ini</a:t>
            </a:r>
            <a:r>
              <a:rPr lang="en-US" sz="2200" dirty="0" smtClean="0"/>
              <a:t> </a:t>
            </a:r>
            <a:r>
              <a:rPr lang="en-US" sz="2200" dirty="0" err="1" smtClean="0"/>
              <a:t>termasuk</a:t>
            </a:r>
            <a:r>
              <a:rPr lang="en-US" sz="2200" dirty="0" smtClean="0"/>
              <a:t>, </a:t>
            </a:r>
            <a:r>
              <a:rPr lang="en-US" sz="2200" dirty="0" err="1" smtClean="0"/>
              <a:t>pembuatan</a:t>
            </a:r>
            <a:r>
              <a:rPr lang="en-US" sz="2200" dirty="0" smtClean="0"/>
              <a:t> ( (authorization, rights, permissions), </a:t>
            </a:r>
            <a:r>
              <a:rPr lang="en-US" sz="2200" dirty="0" err="1" smtClean="0"/>
              <a:t>pemeliharaan</a:t>
            </a:r>
            <a:r>
              <a:rPr lang="en-US" sz="2200" dirty="0" smtClean="0"/>
              <a:t> (account lockout-reset, audit, password policy), </a:t>
            </a:r>
            <a:r>
              <a:rPr lang="en-US" sz="2200" dirty="0" err="1" smtClean="0"/>
              <a:t>dan</a:t>
            </a:r>
            <a:r>
              <a:rPr lang="en-US" sz="2200" dirty="0" smtClean="0"/>
              <a:t> </a:t>
            </a:r>
            <a:r>
              <a:rPr lang="en-US" sz="2200" dirty="0" err="1" smtClean="0"/>
              <a:t>pemusnahan</a:t>
            </a:r>
            <a:r>
              <a:rPr lang="en-US" sz="2200" dirty="0" smtClean="0"/>
              <a:t> </a:t>
            </a:r>
            <a:r>
              <a:rPr lang="en-US" sz="2200" dirty="0" err="1" smtClean="0"/>
              <a:t>akun</a:t>
            </a:r>
            <a:r>
              <a:rPr lang="en-US" sz="2200" dirty="0" smtClean="0"/>
              <a:t>(rename or delete).</a:t>
            </a:r>
          </a:p>
          <a:p>
            <a:pPr>
              <a:lnSpc>
                <a:spcPct val="100000"/>
              </a:lnSpc>
              <a:spcBef>
                <a:spcPts val="0"/>
              </a:spcBef>
            </a:pPr>
            <a:r>
              <a:rPr lang="en-US" sz="2200" b="1" dirty="0" smtClean="0"/>
              <a:t>Access Rights and Permissions</a:t>
            </a:r>
            <a:r>
              <a:rPr lang="en-US" sz="2200" dirty="0" smtClean="0"/>
              <a:t>: </a:t>
            </a:r>
            <a:r>
              <a:rPr lang="en-US" sz="2200" dirty="0" err="1" smtClean="0"/>
              <a:t>Pemilik</a:t>
            </a:r>
            <a:r>
              <a:rPr lang="en-US" sz="2200" dirty="0" smtClean="0"/>
              <a:t> data </a:t>
            </a:r>
            <a:r>
              <a:rPr lang="en-US" sz="2200" dirty="0" err="1" smtClean="0"/>
              <a:t>menentukan</a:t>
            </a:r>
            <a:r>
              <a:rPr lang="en-US" sz="2200" dirty="0" smtClean="0"/>
              <a:t> </a:t>
            </a:r>
            <a:r>
              <a:rPr lang="en-US" sz="2200" dirty="0" err="1" smtClean="0"/>
              <a:t>hak</a:t>
            </a:r>
            <a:r>
              <a:rPr lang="en-US" sz="2200" dirty="0" smtClean="0"/>
              <a:t> </a:t>
            </a:r>
            <a:r>
              <a:rPr lang="en-US" sz="2200" dirty="0" err="1" smtClean="0"/>
              <a:t>dan</a:t>
            </a:r>
            <a:r>
              <a:rPr lang="en-US" sz="2200" dirty="0" smtClean="0"/>
              <a:t> </a:t>
            </a:r>
            <a:r>
              <a:rPr lang="en-US" sz="2200" dirty="0" err="1" smtClean="0"/>
              <a:t>perizinan</a:t>
            </a:r>
            <a:r>
              <a:rPr lang="en-US" sz="2200" dirty="0" smtClean="0"/>
              <a:t> </a:t>
            </a:r>
            <a:r>
              <a:rPr lang="en-US" sz="2200" dirty="0" err="1" smtClean="0"/>
              <a:t>atas</a:t>
            </a:r>
            <a:r>
              <a:rPr lang="en-US" sz="2200" dirty="0" smtClean="0"/>
              <a:t> </a:t>
            </a:r>
            <a:r>
              <a:rPr lang="en-US" sz="2200" dirty="0" err="1" smtClean="0"/>
              <a:t>akun</a:t>
            </a:r>
            <a:r>
              <a:rPr lang="en-US" sz="2200" dirty="0" smtClean="0"/>
              <a:t> </a:t>
            </a:r>
            <a:r>
              <a:rPr lang="en-US" sz="2200" dirty="0" err="1" smtClean="0"/>
              <a:t>dengan</a:t>
            </a:r>
            <a:r>
              <a:rPr lang="en-US" sz="2200" dirty="0" smtClean="0"/>
              <a:t> </a:t>
            </a:r>
            <a:r>
              <a:rPr lang="en-US" sz="2200" dirty="0" err="1" smtClean="0"/>
              <a:t>mempertimbangkan</a:t>
            </a:r>
            <a:r>
              <a:rPr lang="en-US" sz="2200" dirty="0" smtClean="0"/>
              <a:t> </a:t>
            </a:r>
            <a:r>
              <a:rPr lang="en-US" sz="2200" i="1" dirty="0" smtClean="0"/>
              <a:t>principle of least privilege</a:t>
            </a:r>
            <a:r>
              <a:rPr lang="en-US" sz="2200" dirty="0" smtClean="0"/>
              <a:t>.</a:t>
            </a:r>
          </a:p>
          <a:p>
            <a:pPr>
              <a:lnSpc>
                <a:spcPct val="100000"/>
              </a:lnSpc>
              <a:spcBef>
                <a:spcPts val="0"/>
              </a:spcBef>
              <a:buFont typeface="Arial" panose="020B0604020202020204" pitchFamily="34" charset="0"/>
              <a:buNone/>
            </a:pPr>
            <a:r>
              <a:rPr lang="en-US" sz="2200" dirty="0" smtClean="0"/>
              <a:t>	(</a:t>
            </a:r>
            <a:r>
              <a:rPr lang="en-US" sz="2200" dirty="0" err="1" smtClean="0"/>
              <a:t>akses</a:t>
            </a:r>
            <a:r>
              <a:rPr lang="en-US" sz="2200" dirty="0" smtClean="0"/>
              <a:t> </a:t>
            </a:r>
            <a:r>
              <a:rPr lang="en-US" sz="2200" dirty="0" err="1" smtClean="0"/>
              <a:t>hanya</a:t>
            </a:r>
            <a:r>
              <a:rPr lang="en-US" sz="2200" dirty="0" smtClean="0"/>
              <a:t> </a:t>
            </a:r>
            <a:r>
              <a:rPr lang="en-US" sz="2200" dirty="0" err="1" smtClean="0"/>
              <a:t>diberikan</a:t>
            </a:r>
            <a:r>
              <a:rPr lang="en-US" sz="2200" dirty="0" smtClean="0"/>
              <a:t> </a:t>
            </a:r>
            <a:r>
              <a:rPr lang="en-US" sz="2200" dirty="0" err="1" smtClean="0"/>
              <a:t>sesuai</a:t>
            </a:r>
            <a:r>
              <a:rPr lang="en-US" sz="2200" dirty="0" smtClean="0"/>
              <a:t> </a:t>
            </a:r>
            <a:r>
              <a:rPr lang="en-US" sz="2200" dirty="0" err="1" smtClean="0"/>
              <a:t>dengan</a:t>
            </a:r>
            <a:r>
              <a:rPr lang="en-US" sz="2200" dirty="0" smtClean="0"/>
              <a:t> </a:t>
            </a:r>
            <a:r>
              <a:rPr lang="en-US" sz="2200" dirty="0" err="1" smtClean="0"/>
              <a:t>keperluan</a:t>
            </a:r>
            <a:r>
              <a:rPr lang="en-US" sz="2200" dirty="0" smtClean="0"/>
              <a:t>).</a:t>
            </a:r>
          </a:p>
          <a:p>
            <a:pPr>
              <a:lnSpc>
                <a:spcPct val="100000"/>
              </a:lnSpc>
              <a:spcBef>
                <a:spcPts val="0"/>
              </a:spcBef>
            </a:pPr>
            <a:r>
              <a:rPr lang="en-US" sz="2200" b="1" dirty="0" smtClean="0"/>
              <a:t>Monitoring: </a:t>
            </a:r>
            <a:r>
              <a:rPr lang="en-US" sz="2200" dirty="0" err="1" smtClean="0"/>
              <a:t>mengawasi</a:t>
            </a:r>
            <a:r>
              <a:rPr lang="en-US" sz="2200" dirty="0" smtClean="0"/>
              <a:t> </a:t>
            </a:r>
            <a:r>
              <a:rPr lang="en-US" sz="2200" dirty="0" err="1" smtClean="0"/>
              <a:t>dan</a:t>
            </a:r>
            <a:r>
              <a:rPr lang="en-US" sz="2200" dirty="0" smtClean="0"/>
              <a:t> </a:t>
            </a:r>
            <a:r>
              <a:rPr lang="en-US" sz="2200" dirty="0" err="1" smtClean="0"/>
              <a:t>mencatat</a:t>
            </a:r>
            <a:r>
              <a:rPr lang="en-US" sz="2200" dirty="0" smtClean="0"/>
              <a:t> </a:t>
            </a:r>
            <a:r>
              <a:rPr lang="en-US" sz="2200" dirty="0" err="1" smtClean="0"/>
              <a:t>perubahan</a:t>
            </a:r>
            <a:r>
              <a:rPr lang="en-US" sz="2200" dirty="0" smtClean="0"/>
              <a:t> </a:t>
            </a:r>
            <a:r>
              <a:rPr lang="en-US" sz="2200" dirty="0" err="1" smtClean="0"/>
              <a:t>atau</a:t>
            </a:r>
            <a:r>
              <a:rPr lang="en-US" sz="2200" dirty="0" smtClean="0"/>
              <a:t> </a:t>
            </a:r>
            <a:r>
              <a:rPr lang="en-US" sz="2200" dirty="0" err="1" smtClean="0"/>
              <a:t>aktivitas</a:t>
            </a:r>
            <a:r>
              <a:rPr lang="en-US" sz="2200" dirty="0" smtClean="0"/>
              <a:t> </a:t>
            </a:r>
            <a:r>
              <a:rPr lang="en-US" sz="2200" dirty="0" err="1" smtClean="0"/>
              <a:t>akun</a:t>
            </a:r>
            <a:r>
              <a:rPr lang="en-US" sz="2200" dirty="0" smtClean="0"/>
              <a:t>.</a:t>
            </a:r>
          </a:p>
          <a:p>
            <a:pPr>
              <a:lnSpc>
                <a:spcPct val="100000"/>
              </a:lnSpc>
              <a:spcBef>
                <a:spcPts val="0"/>
              </a:spcBef>
            </a:pPr>
            <a:r>
              <a:rPr lang="en-US" sz="2200" b="1" dirty="0" smtClean="0"/>
              <a:t>Removable Media Security</a:t>
            </a:r>
            <a:r>
              <a:rPr lang="en-US" sz="2200" dirty="0" smtClean="0"/>
              <a:t>: </a:t>
            </a:r>
            <a:r>
              <a:rPr lang="en-US" sz="2200" dirty="0" err="1" smtClean="0"/>
              <a:t>Dilakukan</a:t>
            </a:r>
            <a:r>
              <a:rPr lang="en-US" sz="2200" dirty="0" smtClean="0"/>
              <a:t> </a:t>
            </a:r>
            <a:r>
              <a:rPr lang="en-US" sz="2200" dirty="0" err="1" smtClean="0"/>
              <a:t>pembatasan</a:t>
            </a:r>
            <a:r>
              <a:rPr lang="en-US" sz="2200" dirty="0" smtClean="0"/>
              <a:t> </a:t>
            </a:r>
            <a:r>
              <a:rPr lang="en-US" sz="2200" dirty="0" err="1" smtClean="0"/>
              <a:t>penggunaan</a:t>
            </a:r>
            <a:r>
              <a:rPr lang="en-US" sz="2200" dirty="0" smtClean="0"/>
              <a:t> removable media </a:t>
            </a:r>
            <a:r>
              <a:rPr lang="en-US" sz="2200" dirty="0" err="1" smtClean="0"/>
              <a:t>untuk</a:t>
            </a:r>
            <a:r>
              <a:rPr lang="en-US" sz="2200" dirty="0" smtClean="0"/>
              <a:t> </a:t>
            </a:r>
            <a:r>
              <a:rPr lang="en-US" sz="2200" dirty="0" err="1" smtClean="0"/>
              <a:t>meningkatkan</a:t>
            </a:r>
            <a:r>
              <a:rPr lang="en-US" sz="2200" dirty="0" smtClean="0"/>
              <a:t> </a:t>
            </a:r>
            <a:r>
              <a:rPr lang="en-US" sz="2200" dirty="0" err="1" smtClean="0"/>
              <a:t>keamanan</a:t>
            </a:r>
            <a:r>
              <a:rPr lang="en-US" sz="2200" dirty="0" smtClean="0"/>
              <a:t>.</a:t>
            </a:r>
          </a:p>
          <a:p>
            <a:pPr>
              <a:lnSpc>
                <a:spcPct val="100000"/>
              </a:lnSpc>
              <a:spcBef>
                <a:spcPts val="0"/>
              </a:spcBef>
            </a:pPr>
            <a:r>
              <a:rPr lang="en-US" sz="2200" b="1" dirty="0" smtClean="0"/>
              <a:t>Management of Data Caches: </a:t>
            </a:r>
            <a:r>
              <a:rPr lang="en-US" sz="2200" dirty="0" err="1" smtClean="0"/>
              <a:t>pengelolaan</a:t>
            </a:r>
            <a:r>
              <a:rPr lang="en-US" sz="2200" dirty="0" smtClean="0"/>
              <a:t> file temporary, session file, </a:t>
            </a:r>
            <a:r>
              <a:rPr lang="en-US" sz="2200" dirty="0" err="1" smtClean="0"/>
              <a:t>dll</a:t>
            </a:r>
            <a:r>
              <a:rPr lang="en-US" sz="2200" dirty="0" smtClean="0"/>
              <a:t>.</a:t>
            </a:r>
          </a:p>
        </p:txBody>
      </p:sp>
    </p:spTree>
    <p:extLst>
      <p:ext uri="{BB962C8B-B14F-4D97-AF65-F5344CB8AC3E}">
        <p14:creationId xmlns:p14="http://schemas.microsoft.com/office/powerpoint/2010/main" val="14818095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Metoda Access Control</a:t>
            </a:r>
          </a:p>
        </p:txBody>
      </p:sp>
      <p:sp>
        <p:nvSpPr>
          <p:cNvPr id="17411" name="Content Placeholder 2"/>
          <p:cNvSpPr>
            <a:spLocks noGrp="1"/>
          </p:cNvSpPr>
          <p:nvPr>
            <p:ph idx="1"/>
          </p:nvPr>
        </p:nvSpPr>
        <p:spPr/>
        <p:txBody>
          <a:bodyPr>
            <a:normAutofit/>
          </a:bodyPr>
          <a:lstStyle/>
          <a:p>
            <a:r>
              <a:rPr lang="en-US" sz="2400" b="1" smtClean="0"/>
              <a:t>Centralized access control: </a:t>
            </a:r>
            <a:r>
              <a:rPr lang="en-US" sz="2400" smtClean="0"/>
              <a:t>Semua permintaan access control diarahkan ke sebuah titik otentikasi/kelompok sistem.</a:t>
            </a:r>
          </a:p>
          <a:p>
            <a:pPr lvl="1"/>
            <a:r>
              <a:rPr lang="en-US" sz="1800" smtClean="0"/>
              <a:t>Memberikan satu titik pengelolaan</a:t>
            </a:r>
          </a:p>
          <a:p>
            <a:pPr lvl="1"/>
            <a:r>
              <a:rPr lang="en-US" sz="1800" smtClean="0"/>
              <a:t>Lebih memudahkan dengan kompensasi biaya lebih besar.</a:t>
            </a:r>
          </a:p>
          <a:p>
            <a:pPr lvl="1"/>
            <a:r>
              <a:rPr lang="en-US" sz="1800" smtClean="0"/>
              <a:t>Implementasi lebih sulit</a:t>
            </a:r>
          </a:p>
          <a:p>
            <a:pPr lvl="1">
              <a:buFont typeface="Arial" panose="020B0604020202020204" pitchFamily="34" charset="0"/>
              <a:buNone/>
            </a:pPr>
            <a:r>
              <a:rPr lang="en-US" sz="1800" smtClean="0"/>
              <a:t>Contoh: Kerberos, Remote Authentication Dial-In User Service (RADIUS), Terminal Access Controller Access Control System (TACACS), TACACS+ (allows encryption of data).</a:t>
            </a:r>
          </a:p>
          <a:p>
            <a:r>
              <a:rPr lang="en-US" sz="2400" b="1" smtClean="0"/>
              <a:t>Decentralized access control: </a:t>
            </a:r>
            <a:r>
              <a:rPr lang="en-US" sz="2400" smtClean="0"/>
              <a:t>akses kontrol tidak dikendalikan sebuah titik otentikasi atau keompok sistem. </a:t>
            </a:r>
          </a:p>
          <a:p>
            <a:pPr lvl="1"/>
            <a:r>
              <a:rPr lang="en-US" sz="1800" smtClean="0"/>
              <a:t>Menguntungkan pada kondisi akses ke sistem terpusat sulit disediakan.</a:t>
            </a:r>
          </a:p>
          <a:p>
            <a:pPr lvl="1"/>
            <a:r>
              <a:rPr lang="en-US" sz="1800" smtClean="0"/>
              <a:t>Lebih sulit dalam pengelolaan.</a:t>
            </a:r>
          </a:p>
          <a:p>
            <a:pPr lvl="1">
              <a:buFont typeface="Arial" panose="020B0604020202020204" pitchFamily="34" charset="0"/>
              <a:buNone/>
            </a:pPr>
            <a:r>
              <a:rPr lang="en-US" sz="1800" smtClean="0"/>
              <a:t>Contoh: Windows Workgroup</a:t>
            </a:r>
          </a:p>
        </p:txBody>
      </p:sp>
    </p:spTree>
    <p:extLst>
      <p:ext uri="{BB962C8B-B14F-4D97-AF65-F5344CB8AC3E}">
        <p14:creationId xmlns:p14="http://schemas.microsoft.com/office/powerpoint/2010/main" val="4755070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Jenis Kebijakan Access Control</a:t>
            </a:r>
          </a:p>
        </p:txBody>
      </p:sp>
      <p:sp>
        <p:nvSpPr>
          <p:cNvPr id="18435" name="Content Placeholder 2"/>
          <p:cNvSpPr>
            <a:spLocks noGrp="1"/>
          </p:cNvSpPr>
          <p:nvPr>
            <p:ph idx="1"/>
          </p:nvPr>
        </p:nvSpPr>
        <p:spPr/>
        <p:txBody>
          <a:bodyPr/>
          <a:lstStyle/>
          <a:p>
            <a:r>
              <a:rPr lang="en-US" sz="2400" b="1" smtClean="0"/>
              <a:t>Preventive / pencegahan</a:t>
            </a:r>
            <a:r>
              <a:rPr lang="en-US" sz="2400" smtClean="0"/>
              <a:t>: mencegah exploitasi atas vulnerability yang ada. Misal: patching/update, klasifikasi data, background check, pemisahan tugas, dll.</a:t>
            </a:r>
          </a:p>
          <a:p>
            <a:r>
              <a:rPr lang="en-US" sz="2400" b="1" smtClean="0"/>
              <a:t>Detective</a:t>
            </a:r>
            <a:r>
              <a:rPr lang="en-US" sz="2400" smtClean="0"/>
              <a:t> : Kebijakan yang diterapkan untuk menduga kapan serangan akan terjadi. Misal: IDS, log monitoring, dll</a:t>
            </a:r>
          </a:p>
          <a:p>
            <a:r>
              <a:rPr lang="en-US" sz="2400" b="1" smtClean="0"/>
              <a:t>Corrective </a:t>
            </a:r>
            <a:r>
              <a:rPr lang="en-US" sz="2400" smtClean="0"/>
              <a:t>: kebijakan untuk  melakukan perbaikan segera setelah vulnerability di-eksploitasi. Misal: Disaster Recovery Plans (DRP), Emergency Restore Procedures, password lockout threshold , dll.</a:t>
            </a:r>
          </a:p>
        </p:txBody>
      </p:sp>
    </p:spTree>
    <p:extLst>
      <p:ext uri="{BB962C8B-B14F-4D97-AF65-F5344CB8AC3E}">
        <p14:creationId xmlns:p14="http://schemas.microsoft.com/office/powerpoint/2010/main" val="2908086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Metoda Implementasi (1)</a:t>
            </a:r>
          </a:p>
        </p:txBody>
      </p:sp>
      <p:sp>
        <p:nvSpPr>
          <p:cNvPr id="19459" name="Content Placeholder 2"/>
          <p:cNvSpPr>
            <a:spLocks noGrp="1"/>
          </p:cNvSpPr>
          <p:nvPr>
            <p:ph idx="1"/>
          </p:nvPr>
        </p:nvSpPr>
        <p:spPr/>
        <p:txBody>
          <a:bodyPr/>
          <a:lstStyle/>
          <a:p>
            <a:pPr algn="just"/>
            <a:r>
              <a:rPr lang="en-US" sz="2000" b="1" dirty="0" smtClean="0"/>
              <a:t>Administrative: </a:t>
            </a:r>
            <a:r>
              <a:rPr lang="en-US" sz="2000" dirty="0" err="1" smtClean="0"/>
              <a:t>kebijakan</a:t>
            </a:r>
            <a:r>
              <a:rPr lang="en-US" sz="2000" dirty="0" smtClean="0"/>
              <a:t> </a:t>
            </a:r>
            <a:r>
              <a:rPr lang="en-US" sz="2000" dirty="0" err="1" smtClean="0"/>
              <a:t>dikendalikan</a:t>
            </a:r>
            <a:r>
              <a:rPr lang="en-US" sz="2000" dirty="0" smtClean="0"/>
              <a:t> </a:t>
            </a:r>
            <a:r>
              <a:rPr lang="en-US" sz="2000" dirty="0" err="1" smtClean="0"/>
              <a:t>secara</a:t>
            </a:r>
            <a:r>
              <a:rPr lang="en-US" sz="2000" dirty="0" smtClean="0"/>
              <a:t> </a:t>
            </a:r>
            <a:r>
              <a:rPr lang="en-US" sz="2000" dirty="0" err="1" smtClean="0"/>
              <a:t>andministrasi</a:t>
            </a:r>
            <a:r>
              <a:rPr lang="en-US" sz="2000" dirty="0" smtClean="0"/>
              <a:t> </a:t>
            </a:r>
            <a:r>
              <a:rPr lang="en-US" sz="2000" dirty="0" err="1" smtClean="0"/>
              <a:t>dengan</a:t>
            </a:r>
            <a:r>
              <a:rPr lang="en-US" sz="2000" dirty="0" smtClean="0"/>
              <a:t> </a:t>
            </a:r>
            <a:r>
              <a:rPr lang="en-US" sz="2000" dirty="0" err="1" smtClean="0"/>
              <a:t>kebijakan</a:t>
            </a:r>
            <a:r>
              <a:rPr lang="en-US" sz="2000" dirty="0" smtClean="0"/>
              <a:t> </a:t>
            </a:r>
            <a:r>
              <a:rPr lang="en-US" sz="2000" dirty="0" err="1" smtClean="0"/>
              <a:t>yan</a:t>
            </a:r>
            <a:r>
              <a:rPr lang="en-US" sz="2000" dirty="0" smtClean="0"/>
              <a:t> g </a:t>
            </a:r>
            <a:r>
              <a:rPr lang="en-US" sz="2000" dirty="0" err="1" smtClean="0"/>
              <a:t>diteruskan</a:t>
            </a:r>
            <a:r>
              <a:rPr lang="en-US" sz="2000" dirty="0" smtClean="0"/>
              <a:t> </a:t>
            </a:r>
            <a:r>
              <a:rPr lang="en-US" sz="2000" dirty="0" err="1" smtClean="0"/>
              <a:t>melalui</a:t>
            </a:r>
            <a:r>
              <a:rPr lang="en-US" sz="2000" dirty="0" smtClean="0"/>
              <a:t> </a:t>
            </a:r>
            <a:r>
              <a:rPr lang="en-US" sz="2000" dirty="0" err="1" smtClean="0"/>
              <a:t>struktur</a:t>
            </a:r>
            <a:r>
              <a:rPr lang="en-US" sz="2000" dirty="0" smtClean="0"/>
              <a:t> </a:t>
            </a:r>
            <a:r>
              <a:rPr lang="en-US" sz="2000" dirty="0" err="1" smtClean="0"/>
              <a:t>administrasi</a:t>
            </a:r>
            <a:r>
              <a:rPr lang="en-US" sz="2000" dirty="0" smtClean="0"/>
              <a:t>, </a:t>
            </a:r>
            <a:r>
              <a:rPr lang="en-US" sz="2000" dirty="0" err="1" smtClean="0"/>
              <a:t>dari</a:t>
            </a:r>
            <a:r>
              <a:rPr lang="en-US" sz="2000" dirty="0" smtClean="0"/>
              <a:t> </a:t>
            </a:r>
            <a:r>
              <a:rPr lang="en-US" sz="2000" dirty="0" err="1" smtClean="0"/>
              <a:t>atasan</a:t>
            </a:r>
            <a:r>
              <a:rPr lang="en-US" sz="2000" dirty="0" smtClean="0"/>
              <a:t>/</a:t>
            </a:r>
            <a:r>
              <a:rPr lang="en-US" sz="2000" dirty="0" err="1" smtClean="0"/>
              <a:t>pimpinan</a:t>
            </a:r>
            <a:r>
              <a:rPr lang="en-US" sz="2000" dirty="0" smtClean="0"/>
              <a:t> </a:t>
            </a:r>
            <a:r>
              <a:rPr lang="en-US" sz="2000" dirty="0" err="1" smtClean="0"/>
              <a:t>kepada</a:t>
            </a:r>
            <a:r>
              <a:rPr lang="en-US" sz="2000" dirty="0" smtClean="0"/>
              <a:t> </a:t>
            </a:r>
            <a:r>
              <a:rPr lang="en-US" sz="2000" dirty="0" err="1" smtClean="0"/>
              <a:t>bawahan</a:t>
            </a:r>
            <a:r>
              <a:rPr lang="en-US" sz="2000" dirty="0" smtClean="0"/>
              <a:t>, </a:t>
            </a:r>
            <a:r>
              <a:rPr lang="en-US" sz="2000" dirty="0" err="1" smtClean="0"/>
              <a:t>dst</a:t>
            </a:r>
            <a:r>
              <a:rPr lang="en-US" sz="2000" dirty="0" smtClean="0"/>
              <a:t>. </a:t>
            </a:r>
            <a:r>
              <a:rPr lang="en-US" sz="2000" dirty="0" err="1" smtClean="0"/>
              <a:t>Biasanya</a:t>
            </a:r>
            <a:r>
              <a:rPr lang="en-US" sz="2000" dirty="0" smtClean="0"/>
              <a:t> </a:t>
            </a:r>
            <a:r>
              <a:rPr lang="en-US" sz="2000" dirty="0" err="1" smtClean="0"/>
              <a:t>bersifat</a:t>
            </a:r>
            <a:r>
              <a:rPr lang="en-US" sz="2000" dirty="0" smtClean="0"/>
              <a:t> </a:t>
            </a:r>
            <a:r>
              <a:rPr lang="en-US" sz="2000" dirty="0" err="1" smtClean="0"/>
              <a:t>tidak</a:t>
            </a:r>
            <a:r>
              <a:rPr lang="en-US" sz="2000" dirty="0" smtClean="0"/>
              <a:t> </a:t>
            </a:r>
            <a:r>
              <a:rPr lang="en-US" sz="2000" dirty="0" err="1" smtClean="0"/>
              <a:t>otomatis</a:t>
            </a:r>
            <a:r>
              <a:rPr lang="en-US" sz="2000" dirty="0" smtClean="0"/>
              <a:t>. </a:t>
            </a:r>
            <a:r>
              <a:rPr lang="en-US" sz="2000" dirty="0" err="1" smtClean="0"/>
              <a:t>Misal</a:t>
            </a:r>
            <a:r>
              <a:rPr lang="en-US" sz="2000" dirty="0" smtClean="0"/>
              <a:t>: </a:t>
            </a:r>
            <a:r>
              <a:rPr lang="en-US" sz="2000" dirty="0" err="1" smtClean="0"/>
              <a:t>kebijakan</a:t>
            </a:r>
            <a:r>
              <a:rPr lang="en-US" sz="2000" dirty="0" smtClean="0"/>
              <a:t> </a:t>
            </a:r>
            <a:r>
              <a:rPr lang="en-US" sz="2000" dirty="0" err="1" smtClean="0"/>
              <a:t>tertulis</a:t>
            </a:r>
            <a:r>
              <a:rPr lang="en-US" sz="2000" dirty="0" smtClean="0"/>
              <a:t> </a:t>
            </a:r>
            <a:r>
              <a:rPr lang="en-US" sz="2000" dirty="0" err="1" smtClean="0"/>
              <a:t>tentang</a:t>
            </a:r>
            <a:r>
              <a:rPr lang="en-US" sz="2000" dirty="0" smtClean="0"/>
              <a:t> password (</a:t>
            </a:r>
            <a:r>
              <a:rPr lang="en-US" sz="2000" dirty="0" err="1" smtClean="0"/>
              <a:t>panjang</a:t>
            </a:r>
            <a:r>
              <a:rPr lang="en-US" sz="2000" dirty="0" smtClean="0"/>
              <a:t>, </a:t>
            </a:r>
            <a:r>
              <a:rPr lang="en-US" sz="2000" dirty="0" err="1" smtClean="0"/>
              <a:t>umur</a:t>
            </a:r>
            <a:r>
              <a:rPr lang="en-US" sz="2000" dirty="0" smtClean="0"/>
              <a:t>/</a:t>
            </a:r>
            <a:r>
              <a:rPr lang="en-US" sz="2000" dirty="0" err="1" smtClean="0"/>
              <a:t>jangka</a:t>
            </a:r>
            <a:r>
              <a:rPr lang="en-US" sz="2000" dirty="0" smtClean="0"/>
              <a:t> </a:t>
            </a:r>
            <a:r>
              <a:rPr lang="en-US" sz="2000" dirty="0" err="1" smtClean="0"/>
              <a:t>waktu</a:t>
            </a:r>
            <a:r>
              <a:rPr lang="en-US" sz="2000" dirty="0" smtClean="0"/>
              <a:t>, </a:t>
            </a:r>
            <a:r>
              <a:rPr lang="en-US" sz="2000" dirty="0" err="1" smtClean="0"/>
              <a:t>dll</a:t>
            </a:r>
            <a:r>
              <a:rPr lang="en-US" sz="2000" dirty="0" smtClean="0"/>
              <a:t>)</a:t>
            </a:r>
          </a:p>
          <a:p>
            <a:pPr algn="just"/>
            <a:r>
              <a:rPr lang="en-US" sz="2000" b="1" dirty="0" smtClean="0"/>
              <a:t>Logical/Technical: </a:t>
            </a:r>
            <a:r>
              <a:rPr lang="en-US" sz="2000" dirty="0" err="1" smtClean="0"/>
              <a:t>Kebijakan</a:t>
            </a:r>
            <a:r>
              <a:rPr lang="en-US" sz="2000" dirty="0" smtClean="0"/>
              <a:t> </a:t>
            </a:r>
            <a:r>
              <a:rPr lang="en-US" sz="2000" dirty="0" err="1" smtClean="0"/>
              <a:t>ini</a:t>
            </a:r>
            <a:r>
              <a:rPr lang="en-US" sz="2000" dirty="0" smtClean="0"/>
              <a:t> </a:t>
            </a:r>
            <a:r>
              <a:rPr lang="en-US" sz="2000" dirty="0" err="1" smtClean="0"/>
              <a:t>diterapkan</a:t>
            </a:r>
            <a:r>
              <a:rPr lang="en-US" sz="2000" dirty="0" smtClean="0"/>
              <a:t> </a:t>
            </a:r>
            <a:r>
              <a:rPr lang="en-US" sz="2000" dirty="0" err="1" smtClean="0"/>
              <a:t>dengan</a:t>
            </a:r>
            <a:r>
              <a:rPr lang="en-US" sz="2000" dirty="0" smtClean="0"/>
              <a:t> </a:t>
            </a:r>
            <a:r>
              <a:rPr lang="en-US" sz="2000" dirty="0" err="1" smtClean="0"/>
              <a:t>memaksa</a:t>
            </a:r>
            <a:r>
              <a:rPr lang="en-US" sz="2000" dirty="0" smtClean="0"/>
              <a:t> </a:t>
            </a:r>
            <a:r>
              <a:rPr lang="en-US" sz="2000" dirty="0" err="1" smtClean="0"/>
              <a:t>penggunaan</a:t>
            </a:r>
            <a:r>
              <a:rPr lang="en-US" sz="2000" dirty="0" smtClean="0"/>
              <a:t> access control </a:t>
            </a:r>
            <a:r>
              <a:rPr lang="en-US" sz="2000" dirty="0" err="1" smtClean="0"/>
              <a:t>secara</a:t>
            </a:r>
            <a:r>
              <a:rPr lang="en-US" sz="2000" dirty="0" smtClean="0"/>
              <a:t> </a:t>
            </a:r>
            <a:r>
              <a:rPr lang="en-US" sz="2000" dirty="0" err="1" smtClean="0"/>
              <a:t>teknis</a:t>
            </a:r>
            <a:r>
              <a:rPr lang="en-US" sz="2000" dirty="0" smtClean="0"/>
              <a:t> . </a:t>
            </a:r>
            <a:r>
              <a:rPr lang="en-US" sz="2000" dirty="0" err="1" smtClean="0"/>
              <a:t>Ditujukan</a:t>
            </a:r>
            <a:r>
              <a:rPr lang="en-US" sz="2000" dirty="0" smtClean="0"/>
              <a:t> </a:t>
            </a:r>
            <a:r>
              <a:rPr lang="en-US" sz="2000" dirty="0" err="1" smtClean="0"/>
              <a:t>untuk</a:t>
            </a:r>
            <a:r>
              <a:rPr lang="en-US" sz="2000" dirty="0" smtClean="0"/>
              <a:t> </a:t>
            </a:r>
            <a:r>
              <a:rPr lang="en-US" sz="2000" dirty="0" err="1" smtClean="0"/>
              <a:t>membatasi</a:t>
            </a:r>
            <a:r>
              <a:rPr lang="en-US" sz="2000" dirty="0" smtClean="0"/>
              <a:t> </a:t>
            </a:r>
            <a:r>
              <a:rPr lang="en-US" sz="2000" dirty="0" err="1" smtClean="0"/>
              <a:t>kesalahan</a:t>
            </a:r>
            <a:r>
              <a:rPr lang="en-US" sz="2000" dirty="0" smtClean="0"/>
              <a:t> </a:t>
            </a:r>
            <a:r>
              <a:rPr lang="en-US" sz="2000" dirty="0" err="1" smtClean="0"/>
              <a:t>manusia</a:t>
            </a:r>
            <a:r>
              <a:rPr lang="en-US" sz="2000" dirty="0" smtClean="0"/>
              <a:t> </a:t>
            </a:r>
            <a:r>
              <a:rPr lang="en-US" sz="2000" dirty="0" err="1" smtClean="0"/>
              <a:t>dalam</a:t>
            </a:r>
            <a:r>
              <a:rPr lang="en-US" sz="2000" dirty="0" smtClean="0"/>
              <a:t> </a:t>
            </a:r>
            <a:r>
              <a:rPr lang="en-US" sz="2000" dirty="0" err="1" smtClean="0"/>
              <a:t>penggunaan</a:t>
            </a:r>
            <a:r>
              <a:rPr lang="en-US" sz="2000" dirty="0" smtClean="0"/>
              <a:t> </a:t>
            </a:r>
            <a:r>
              <a:rPr lang="en-US" sz="2000" dirty="0" err="1" smtClean="0"/>
              <a:t>sistem</a:t>
            </a:r>
            <a:r>
              <a:rPr lang="en-US" sz="2000" dirty="0" smtClean="0"/>
              <a:t>. </a:t>
            </a:r>
            <a:r>
              <a:rPr lang="en-US" sz="2000" dirty="0" err="1" smtClean="0"/>
              <a:t>Misal</a:t>
            </a:r>
            <a:r>
              <a:rPr lang="en-US" sz="2000" dirty="0" smtClean="0"/>
              <a:t>: </a:t>
            </a:r>
            <a:r>
              <a:rPr lang="en-US" sz="2000" dirty="0" err="1" smtClean="0"/>
              <a:t>penggunaan</a:t>
            </a:r>
            <a:r>
              <a:rPr lang="en-US" sz="2000" dirty="0" smtClean="0"/>
              <a:t> SSH, input validation, </a:t>
            </a:r>
            <a:r>
              <a:rPr lang="en-US" sz="2000" dirty="0" err="1" smtClean="0"/>
              <a:t>dll</a:t>
            </a:r>
            <a:endParaRPr lang="en-US" sz="2000" dirty="0" smtClean="0"/>
          </a:p>
          <a:p>
            <a:pPr algn="just"/>
            <a:r>
              <a:rPr lang="en-US" sz="2000" b="1" dirty="0" smtClean="0"/>
              <a:t>Physical: </a:t>
            </a:r>
            <a:r>
              <a:rPr lang="en-US" sz="2000" dirty="0" err="1" smtClean="0"/>
              <a:t>Kebijakan</a:t>
            </a:r>
            <a:r>
              <a:rPr lang="en-US" sz="2000" dirty="0" smtClean="0"/>
              <a:t> </a:t>
            </a:r>
            <a:r>
              <a:rPr lang="en-US" sz="2000" dirty="0" err="1" smtClean="0"/>
              <a:t>diterapkan</a:t>
            </a:r>
            <a:r>
              <a:rPr lang="en-US" sz="2000" dirty="0" smtClean="0"/>
              <a:t> </a:t>
            </a:r>
            <a:r>
              <a:rPr lang="en-US" sz="2000" dirty="0" err="1" smtClean="0"/>
              <a:t>secara</a:t>
            </a:r>
            <a:r>
              <a:rPr lang="en-US" sz="2000" dirty="0" smtClean="0"/>
              <a:t> </a:t>
            </a:r>
            <a:r>
              <a:rPr lang="en-US" sz="2000" dirty="0" err="1" smtClean="0"/>
              <a:t>fisik</a:t>
            </a:r>
            <a:r>
              <a:rPr lang="en-US" sz="2000" dirty="0" smtClean="0"/>
              <a:t>, </a:t>
            </a:r>
            <a:r>
              <a:rPr lang="en-US" sz="2000" dirty="0" err="1" smtClean="0"/>
              <a:t>misal</a:t>
            </a:r>
            <a:r>
              <a:rPr lang="en-US" sz="2000" dirty="0" smtClean="0"/>
              <a:t> : </a:t>
            </a:r>
            <a:r>
              <a:rPr lang="en-US" sz="2000" dirty="0" err="1" smtClean="0"/>
              <a:t>pembatasan</a:t>
            </a:r>
            <a:r>
              <a:rPr lang="en-US" sz="2000" dirty="0" smtClean="0"/>
              <a:t> </a:t>
            </a:r>
            <a:r>
              <a:rPr lang="en-US" sz="2000" dirty="0" err="1" smtClean="0"/>
              <a:t>akses</a:t>
            </a:r>
            <a:r>
              <a:rPr lang="en-US" sz="2000" dirty="0" smtClean="0"/>
              <a:t> </a:t>
            </a:r>
            <a:r>
              <a:rPr lang="en-US" sz="2000" dirty="0" err="1" smtClean="0"/>
              <a:t>fisik</a:t>
            </a:r>
            <a:r>
              <a:rPr lang="en-US" sz="2000" dirty="0" smtClean="0"/>
              <a:t> </a:t>
            </a:r>
            <a:r>
              <a:rPr lang="en-US" sz="2000" dirty="0" err="1" smtClean="0"/>
              <a:t>ke</a:t>
            </a:r>
            <a:r>
              <a:rPr lang="en-US" sz="2000" dirty="0" smtClean="0"/>
              <a:t> </a:t>
            </a:r>
            <a:r>
              <a:rPr lang="en-US" sz="2000" dirty="0" err="1" smtClean="0"/>
              <a:t>gedung</a:t>
            </a:r>
            <a:r>
              <a:rPr lang="en-US" sz="2000" dirty="0" smtClean="0"/>
              <a:t> yang </a:t>
            </a:r>
            <a:r>
              <a:rPr lang="en-US" sz="2000" dirty="0" err="1" smtClean="0"/>
              <a:t>diamankan</a:t>
            </a:r>
            <a:r>
              <a:rPr lang="en-US" sz="2000" dirty="0" smtClean="0"/>
              <a:t>,  </a:t>
            </a:r>
            <a:r>
              <a:rPr lang="en-US" sz="2000" dirty="0" err="1" smtClean="0"/>
              <a:t>perlindungan</a:t>
            </a:r>
            <a:r>
              <a:rPr lang="en-US" sz="2000" dirty="0" smtClean="0"/>
              <a:t> </a:t>
            </a:r>
            <a:r>
              <a:rPr lang="en-US" sz="2000" dirty="0" err="1" smtClean="0"/>
              <a:t>kabel</a:t>
            </a:r>
            <a:r>
              <a:rPr lang="en-US" sz="2000" dirty="0" smtClean="0"/>
              <a:t> </a:t>
            </a:r>
            <a:r>
              <a:rPr lang="en-US" sz="2000" dirty="0" err="1" smtClean="0"/>
              <a:t>dan</a:t>
            </a:r>
            <a:r>
              <a:rPr lang="en-US" sz="2000" dirty="0" smtClean="0"/>
              <a:t> </a:t>
            </a:r>
            <a:r>
              <a:rPr lang="en-US" sz="2000" dirty="0" err="1" smtClean="0"/>
              <a:t>peralatan</a:t>
            </a:r>
            <a:r>
              <a:rPr lang="en-US" sz="2000" dirty="0" smtClean="0"/>
              <a:t> </a:t>
            </a:r>
            <a:r>
              <a:rPr lang="en-US" sz="2000" dirty="0" err="1" smtClean="0"/>
              <a:t>terhadap</a:t>
            </a:r>
            <a:r>
              <a:rPr lang="en-US" sz="2000" dirty="0" smtClean="0"/>
              <a:t> electro-magnetic interference (EMI),</a:t>
            </a:r>
            <a:r>
              <a:rPr lang="en-US" sz="2000" dirty="0" err="1" smtClean="0"/>
              <a:t>dll</a:t>
            </a:r>
            <a:r>
              <a:rPr lang="en-US" sz="2000" dirty="0" smtClean="0"/>
              <a:t>. </a:t>
            </a:r>
            <a:r>
              <a:rPr lang="en-US" sz="2000" dirty="0" err="1" smtClean="0"/>
              <a:t>Misal</a:t>
            </a:r>
            <a:r>
              <a:rPr lang="en-US" sz="2000" dirty="0" smtClean="0"/>
              <a:t>: </a:t>
            </a:r>
            <a:r>
              <a:rPr lang="en-US" sz="2000" dirty="0" err="1" smtClean="0"/>
              <a:t>Petugas</a:t>
            </a:r>
            <a:r>
              <a:rPr lang="en-US" sz="2000" dirty="0" smtClean="0"/>
              <a:t> </a:t>
            </a:r>
            <a:r>
              <a:rPr lang="en-US" sz="2000" dirty="0" err="1" smtClean="0"/>
              <a:t>keamanan</a:t>
            </a:r>
            <a:r>
              <a:rPr lang="en-US" sz="2000" dirty="0" smtClean="0"/>
              <a:t>, </a:t>
            </a:r>
            <a:r>
              <a:rPr lang="en-US" sz="2000" dirty="0" err="1" smtClean="0"/>
              <a:t>peralatan</a:t>
            </a:r>
            <a:r>
              <a:rPr lang="en-US" sz="2000" dirty="0" smtClean="0"/>
              <a:t> </a:t>
            </a:r>
            <a:r>
              <a:rPr lang="en-US" sz="2000" dirty="0" err="1" smtClean="0"/>
              <a:t>biometrik</a:t>
            </a:r>
            <a:r>
              <a:rPr lang="en-US" sz="2000" dirty="0" smtClean="0"/>
              <a:t>, </a:t>
            </a:r>
            <a:r>
              <a:rPr lang="en-US" sz="2000" dirty="0" err="1" smtClean="0"/>
              <a:t>katu</a:t>
            </a:r>
            <a:r>
              <a:rPr lang="en-US" sz="2000" dirty="0" smtClean="0"/>
              <a:t> </a:t>
            </a:r>
            <a:r>
              <a:rPr lang="en-US" sz="2000" dirty="0" err="1" smtClean="0"/>
              <a:t>pengenal</a:t>
            </a:r>
            <a:r>
              <a:rPr lang="en-US" sz="2000" dirty="0" smtClean="0"/>
              <a:t> </a:t>
            </a:r>
            <a:r>
              <a:rPr lang="en-US" sz="2000" dirty="0" err="1" smtClean="0"/>
              <a:t>kantor</a:t>
            </a:r>
            <a:r>
              <a:rPr lang="en-US" sz="2000" dirty="0" smtClean="0"/>
              <a:t>, Perimeter defenses (</a:t>
            </a:r>
            <a:r>
              <a:rPr lang="en-US" sz="2000" dirty="0" err="1" smtClean="0"/>
              <a:t>dinding</a:t>
            </a:r>
            <a:r>
              <a:rPr lang="en-US" sz="2000" dirty="0" smtClean="0"/>
              <a:t>/</a:t>
            </a:r>
            <a:r>
              <a:rPr lang="en-US" sz="2000" dirty="0" err="1" smtClean="0"/>
              <a:t>kawat</a:t>
            </a:r>
            <a:r>
              <a:rPr lang="en-US" sz="2000" dirty="0" smtClean="0"/>
              <a:t>), </a:t>
            </a:r>
            <a:r>
              <a:rPr lang="en-US" sz="2000" dirty="0" err="1" smtClean="0"/>
              <a:t>dll</a:t>
            </a:r>
            <a:r>
              <a:rPr lang="en-US" sz="2000" dirty="0" smtClean="0"/>
              <a:t>.</a:t>
            </a:r>
          </a:p>
        </p:txBody>
      </p:sp>
    </p:spTree>
    <p:extLst>
      <p:ext uri="{BB962C8B-B14F-4D97-AF65-F5344CB8AC3E}">
        <p14:creationId xmlns:p14="http://schemas.microsoft.com/office/powerpoint/2010/main" val="35336441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Metoda Implementasi (2)</a:t>
            </a:r>
          </a:p>
        </p:txBody>
      </p:sp>
      <p:sp>
        <p:nvSpPr>
          <p:cNvPr id="20483" name="Content Placeholder 2"/>
          <p:cNvSpPr>
            <a:spLocks noGrp="1"/>
          </p:cNvSpPr>
          <p:nvPr>
            <p:ph idx="1"/>
          </p:nvPr>
        </p:nvSpPr>
        <p:spPr/>
        <p:txBody>
          <a:bodyPr/>
          <a:lstStyle/>
          <a:p>
            <a:pPr>
              <a:buFont typeface="Arial" panose="020B0604020202020204" pitchFamily="34" charset="0"/>
              <a:buNone/>
            </a:pPr>
            <a:endParaRPr lang="en-US" sz="2400" b="1" smtClean="0"/>
          </a:p>
          <a:p>
            <a:pPr>
              <a:buFont typeface="Arial" panose="020B0604020202020204" pitchFamily="34" charset="0"/>
              <a:buNone/>
            </a:pPr>
            <a:r>
              <a:rPr lang="en-US" sz="2400" b="1" smtClean="0"/>
              <a:t>Kebijakan dan implementasi dapat dikombinasikan.</a:t>
            </a:r>
            <a:r>
              <a:rPr lang="en-US" sz="2400" smtClean="0"/>
              <a:t> </a:t>
            </a:r>
          </a:p>
          <a:p>
            <a:pPr>
              <a:buFont typeface="Arial" panose="020B0604020202020204" pitchFamily="34" charset="0"/>
              <a:buNone/>
            </a:pPr>
            <a:endParaRPr lang="en-US" sz="2400" smtClean="0"/>
          </a:p>
          <a:p>
            <a:pPr>
              <a:buFont typeface="Arial" panose="020B0604020202020204" pitchFamily="34" charset="0"/>
              <a:buNone/>
            </a:pPr>
            <a:r>
              <a:rPr lang="en-US" sz="2400" smtClean="0"/>
              <a:t>Misal: </a:t>
            </a:r>
          </a:p>
          <a:p>
            <a:r>
              <a:rPr lang="en-US" sz="2400" smtClean="0"/>
              <a:t>Preventive / Administrative  dalam bentuk kebijakan password tertulis; </a:t>
            </a:r>
          </a:p>
          <a:p>
            <a:r>
              <a:rPr lang="en-US" sz="2400" smtClean="0"/>
              <a:t>Detective / Logical/Technical (misal: IDS); </a:t>
            </a:r>
          </a:p>
          <a:p>
            <a:r>
              <a:rPr lang="en-US" sz="2400" smtClean="0"/>
              <a:t>Corrective / Administrative (misal: DRP). </a:t>
            </a:r>
          </a:p>
          <a:p>
            <a:r>
              <a:rPr lang="en-US" sz="2400" smtClean="0"/>
              <a:t>CCTV ?</a:t>
            </a:r>
          </a:p>
          <a:p>
            <a:pPr lvl="1"/>
            <a:r>
              <a:rPr lang="en-US" sz="1800" smtClean="0"/>
              <a:t>Preventive/Physical (kalau hanya merekam) </a:t>
            </a:r>
          </a:p>
          <a:p>
            <a:pPr lvl="1"/>
            <a:r>
              <a:rPr lang="en-US" sz="1800" smtClean="0"/>
              <a:t>Detective/Physical (jika dimonitor secara aktif)</a:t>
            </a:r>
          </a:p>
        </p:txBody>
      </p:sp>
    </p:spTree>
    <p:extLst>
      <p:ext uri="{BB962C8B-B14F-4D97-AF65-F5344CB8AC3E}">
        <p14:creationId xmlns:p14="http://schemas.microsoft.com/office/powerpoint/2010/main" val="39010313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Model Access Control</a:t>
            </a:r>
          </a:p>
        </p:txBody>
      </p:sp>
      <p:sp>
        <p:nvSpPr>
          <p:cNvPr id="21507" name="Content Placeholder 2"/>
          <p:cNvSpPr>
            <a:spLocks noGrp="1"/>
          </p:cNvSpPr>
          <p:nvPr>
            <p:ph idx="1"/>
          </p:nvPr>
        </p:nvSpPr>
        <p:spPr/>
        <p:txBody>
          <a:bodyPr/>
          <a:lstStyle/>
          <a:p>
            <a:r>
              <a:rPr lang="en-US" sz="2400" b="1" smtClean="0"/>
              <a:t>Discretionary Access Control (DAC) </a:t>
            </a:r>
            <a:r>
              <a:rPr lang="en-US" sz="2400" smtClean="0"/>
              <a:t>: Pemilik data menentukan hak akses (dapat mengganti perizinan)</a:t>
            </a:r>
          </a:p>
          <a:p>
            <a:r>
              <a:rPr lang="en-US" sz="2400" b="1" smtClean="0"/>
              <a:t>Mandatory Access Control (MAC) </a:t>
            </a:r>
            <a:r>
              <a:rPr lang="en-US" sz="2400" smtClean="0"/>
              <a:t>: Sistem menentukan hak akses tergantung pada label klasifikasi (sensitivity label). Lebih tangguh dari DAC. (Hanya admin pusat yang dapat memodifikasi perizinan, namun klasifikasi ditetapkan pemilik data).</a:t>
            </a:r>
          </a:p>
          <a:p>
            <a:r>
              <a:rPr lang="en-US" sz="2400" b="1" smtClean="0"/>
              <a:t>Role-based access control (RBAC) aka Non- Discretionary </a:t>
            </a:r>
            <a:r>
              <a:rPr lang="en-US" sz="2400" smtClean="0"/>
              <a:t>: Role atau fungsi dari pengguna/subyek/tugas  menentukan akses terhadap obyek data. Menggunakan access control terpusat yang menentukan bagaiman subyek dan obyek berinteraksi.</a:t>
            </a:r>
          </a:p>
        </p:txBody>
      </p:sp>
    </p:spTree>
    <p:extLst>
      <p:ext uri="{BB962C8B-B14F-4D97-AF65-F5344CB8AC3E}">
        <p14:creationId xmlns:p14="http://schemas.microsoft.com/office/powerpoint/2010/main" val="42750170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Matriks Kontrol Akses (Lampson)</a:t>
            </a:r>
          </a:p>
        </p:txBody>
      </p:sp>
      <p:sp>
        <p:nvSpPr>
          <p:cNvPr id="3" name="Content Placeholder 2"/>
          <p:cNvSpPr>
            <a:spLocks noGrp="1"/>
          </p:cNvSpPr>
          <p:nvPr>
            <p:ph idx="1"/>
          </p:nvPr>
        </p:nvSpPr>
        <p:spPr/>
        <p:txBody>
          <a:bodyPr/>
          <a:lstStyle/>
          <a:p>
            <a:r>
              <a:rPr lang="id-ID" b="1" dirty="0" smtClean="0">
                <a:solidFill>
                  <a:srgbClr val="FF0000"/>
                </a:solidFill>
              </a:rPr>
              <a:t>Subyek</a:t>
            </a:r>
            <a:r>
              <a:rPr lang="id-ID" dirty="0" smtClean="0"/>
              <a:t> (</a:t>
            </a:r>
            <a:r>
              <a:rPr lang="id-ID" dirty="0"/>
              <a:t>pengguna, principals) pada baris</a:t>
            </a:r>
          </a:p>
          <a:p>
            <a:r>
              <a:rPr lang="id-ID" dirty="0" smtClean="0"/>
              <a:t>Obyek </a:t>
            </a:r>
            <a:r>
              <a:rPr lang="id-ID" dirty="0"/>
              <a:t>pada sistem (file, dir, dll) pada kolom</a:t>
            </a:r>
          </a:p>
        </p:txBody>
      </p:sp>
      <p:pic>
        <p:nvPicPr>
          <p:cNvPr id="4" name="Picture 3"/>
          <p:cNvPicPr>
            <a:picLocks noChangeAspect="1"/>
          </p:cNvPicPr>
          <p:nvPr/>
        </p:nvPicPr>
        <p:blipFill>
          <a:blip r:embed="rId2"/>
          <a:stretch>
            <a:fillRect/>
          </a:stretch>
        </p:blipFill>
        <p:spPr>
          <a:xfrm>
            <a:off x="476250" y="2779131"/>
            <a:ext cx="7681837" cy="3956002"/>
          </a:xfrm>
          <a:prstGeom prst="rect">
            <a:avLst/>
          </a:prstGeom>
        </p:spPr>
      </p:pic>
    </p:spTree>
    <p:extLst>
      <p:ext uri="{BB962C8B-B14F-4D97-AF65-F5344CB8AC3E}">
        <p14:creationId xmlns:p14="http://schemas.microsoft.com/office/powerpoint/2010/main" val="10109599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Matriks ….</a:t>
            </a:r>
          </a:p>
        </p:txBody>
      </p:sp>
      <p:sp>
        <p:nvSpPr>
          <p:cNvPr id="3" name="Content Placeholder 2"/>
          <p:cNvSpPr>
            <a:spLocks noGrp="1"/>
          </p:cNvSpPr>
          <p:nvPr>
            <p:ph idx="1"/>
          </p:nvPr>
        </p:nvSpPr>
        <p:spPr/>
        <p:txBody>
          <a:bodyPr>
            <a:normAutofit/>
          </a:bodyPr>
          <a:lstStyle/>
          <a:p>
            <a:pPr algn="just"/>
            <a:r>
              <a:rPr lang="id-ID" dirty="0"/>
              <a:t>Matriks akses kontrol berisi semua informasi yang </a:t>
            </a:r>
            <a:r>
              <a:rPr lang="id-ID" dirty="0" smtClean="0"/>
              <a:t>diperlukan </a:t>
            </a:r>
            <a:r>
              <a:rPr lang="id-ID" dirty="0"/>
              <a:t>oleh otorisator untuk memperbolehkan / </a:t>
            </a:r>
            <a:r>
              <a:rPr lang="id-ID" dirty="0" smtClean="0"/>
              <a:t>tidak </a:t>
            </a:r>
            <a:r>
              <a:rPr lang="id-ID" dirty="0"/>
              <a:t>memperbolehkan aksi yang dilakukan subyek </a:t>
            </a:r>
            <a:r>
              <a:rPr lang="id-ID" dirty="0" smtClean="0"/>
              <a:t>terhadap </a:t>
            </a:r>
            <a:r>
              <a:rPr lang="id-ID" dirty="0"/>
              <a:t>obyek</a:t>
            </a:r>
          </a:p>
          <a:p>
            <a:pPr algn="just"/>
            <a:r>
              <a:rPr lang="id-ID" dirty="0" smtClean="0"/>
              <a:t>Terkadang </a:t>
            </a:r>
            <a:r>
              <a:rPr lang="id-ID" dirty="0"/>
              <a:t>matriks menjadi terlampau besar karena </a:t>
            </a:r>
            <a:r>
              <a:rPr lang="id-ID" dirty="0" smtClean="0"/>
              <a:t>kombinasi </a:t>
            </a:r>
            <a:r>
              <a:rPr lang="id-ID" dirty="0"/>
              <a:t>jumlah subyek dengan jumlah </a:t>
            </a:r>
            <a:r>
              <a:rPr lang="id-ID" dirty="0" smtClean="0"/>
              <a:t>obyek</a:t>
            </a:r>
            <a:endParaRPr lang="id-ID" dirty="0"/>
          </a:p>
          <a:p>
            <a:pPr algn="just"/>
            <a:r>
              <a:rPr lang="id-ID" dirty="0"/>
              <a:t>Matriks harus selalu dimutakhirkan akibat </a:t>
            </a:r>
            <a:r>
              <a:rPr lang="id-ID" dirty="0" smtClean="0"/>
              <a:t>bertambah </a:t>
            </a:r>
            <a:r>
              <a:rPr lang="id-ID" dirty="0"/>
              <a:t>/ berkurangnya (del) obyek</a:t>
            </a:r>
          </a:p>
          <a:p>
            <a:pPr algn="just"/>
            <a:r>
              <a:rPr lang="id-ID" dirty="0" smtClean="0"/>
              <a:t>Diperlukan </a:t>
            </a:r>
            <a:r>
              <a:rPr lang="id-ID" dirty="0"/>
              <a:t>cara untuk lebih memangkuskan matriks </a:t>
            </a:r>
            <a:r>
              <a:rPr lang="id-ID" dirty="0" smtClean="0"/>
              <a:t>tersebut</a:t>
            </a:r>
            <a:endParaRPr lang="id-ID" dirty="0"/>
          </a:p>
        </p:txBody>
      </p:sp>
    </p:spTree>
    <p:extLst>
      <p:ext uri="{BB962C8B-B14F-4D97-AF65-F5344CB8AC3E}">
        <p14:creationId xmlns:p14="http://schemas.microsoft.com/office/powerpoint/2010/main" val="3591763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AFF466-8574-4F10-BE62-9F5B08501045}" type="slidenum">
              <a:rPr lang="en-GB"/>
              <a:pPr eaLnBrk="1" hangingPunct="1"/>
              <a:t>9</a:t>
            </a:fld>
            <a:endParaRPr lang="en-GB"/>
          </a:p>
        </p:txBody>
      </p:sp>
      <p:sp>
        <p:nvSpPr>
          <p:cNvPr id="5123" name="Rectangle 2"/>
          <p:cNvSpPr>
            <a:spLocks noGrp="1" noChangeArrowheads="1"/>
          </p:cNvSpPr>
          <p:nvPr>
            <p:ph type="title"/>
          </p:nvPr>
        </p:nvSpPr>
        <p:spPr/>
        <p:txBody>
          <a:bodyPr/>
          <a:lstStyle/>
          <a:p>
            <a:pPr eaLnBrk="1" hangingPunct="1"/>
            <a:r>
              <a:rPr lang="en-US" smtClean="0"/>
              <a:t>Common Gateway Interface</a:t>
            </a:r>
            <a:endParaRPr lang="en-GB" smtClean="0"/>
          </a:p>
        </p:txBody>
      </p:sp>
      <p:sp>
        <p:nvSpPr>
          <p:cNvPr id="5124" name="Rectangle 3"/>
          <p:cNvSpPr>
            <a:spLocks noGrp="1" noChangeArrowheads="1"/>
          </p:cNvSpPr>
          <p:nvPr>
            <p:ph type="body" idx="1"/>
          </p:nvPr>
        </p:nvSpPr>
        <p:spPr/>
        <p:txBody>
          <a:bodyPr/>
          <a:lstStyle/>
          <a:p>
            <a:pPr algn="just" eaLnBrk="1" hangingPunct="1"/>
            <a:r>
              <a:rPr lang="en-US" dirty="0" smtClean="0"/>
              <a:t>CGI </a:t>
            </a:r>
            <a:r>
              <a:rPr lang="en-US" dirty="0" err="1" smtClean="0"/>
              <a:t>adalah</a:t>
            </a:r>
            <a:r>
              <a:rPr lang="en-US" dirty="0" smtClean="0"/>
              <a:t> </a:t>
            </a:r>
            <a:r>
              <a:rPr lang="en-AU" dirty="0" err="1" smtClean="0"/>
              <a:t>suatu</a:t>
            </a:r>
            <a:r>
              <a:rPr lang="en-AU" dirty="0" smtClean="0"/>
              <a:t> </a:t>
            </a:r>
            <a:r>
              <a:rPr lang="en-AU" dirty="0" err="1" smtClean="0">
                <a:hlinkClick r:id="rId2" tooltip="Standar"/>
              </a:rPr>
              <a:t>standar</a:t>
            </a:r>
            <a:r>
              <a:rPr lang="en-AU" dirty="0" smtClean="0"/>
              <a:t> </a:t>
            </a:r>
            <a:r>
              <a:rPr lang="en-AU" dirty="0" err="1" smtClean="0"/>
              <a:t>untuk</a:t>
            </a:r>
            <a:r>
              <a:rPr lang="en-AU" dirty="0" smtClean="0"/>
              <a:t> </a:t>
            </a:r>
            <a:r>
              <a:rPr lang="en-AU" dirty="0" err="1" smtClean="0"/>
              <a:t>menghubungkan</a:t>
            </a:r>
            <a:r>
              <a:rPr lang="en-AU" dirty="0" smtClean="0"/>
              <a:t> </a:t>
            </a:r>
            <a:r>
              <a:rPr lang="en-AU" dirty="0" err="1" smtClean="0"/>
              <a:t>berbagai</a:t>
            </a:r>
            <a:r>
              <a:rPr lang="en-AU" dirty="0" smtClean="0"/>
              <a:t> program </a:t>
            </a:r>
            <a:r>
              <a:rPr lang="en-AU" dirty="0" err="1" smtClean="0"/>
              <a:t>aplikasi</a:t>
            </a:r>
            <a:r>
              <a:rPr lang="en-AU" dirty="0" smtClean="0"/>
              <a:t> </a:t>
            </a:r>
            <a:r>
              <a:rPr lang="en-AU" dirty="0" err="1" smtClean="0"/>
              <a:t>ke</a:t>
            </a:r>
            <a:r>
              <a:rPr lang="en-AU" dirty="0" smtClean="0"/>
              <a:t> </a:t>
            </a:r>
            <a:r>
              <a:rPr lang="en-AU" dirty="0" err="1" smtClean="0">
                <a:hlinkClick r:id="rId3" tooltip="Web"/>
              </a:rPr>
              <a:t>halaman</a:t>
            </a:r>
            <a:r>
              <a:rPr lang="en-AU" dirty="0" smtClean="0">
                <a:hlinkClick r:id="rId3" tooltip="Web"/>
              </a:rPr>
              <a:t> web</a:t>
            </a:r>
            <a:r>
              <a:rPr lang="en-AU" dirty="0" smtClean="0"/>
              <a:t>.</a:t>
            </a:r>
            <a:endParaRPr lang="en-US" dirty="0" smtClean="0"/>
          </a:p>
          <a:p>
            <a:pPr algn="just" eaLnBrk="1" hangingPunct="1"/>
            <a:r>
              <a:rPr lang="en-US" dirty="0" err="1" smtClean="0"/>
              <a:t>Skrip</a:t>
            </a:r>
            <a:r>
              <a:rPr lang="en-US" dirty="0" smtClean="0"/>
              <a:t> CGI </a:t>
            </a:r>
            <a:r>
              <a:rPr lang="en-US" dirty="0" err="1" smtClean="0"/>
              <a:t>dijalankan</a:t>
            </a:r>
            <a:r>
              <a:rPr lang="en-US" dirty="0" smtClean="0"/>
              <a:t> di server </a:t>
            </a:r>
            <a:r>
              <a:rPr lang="en-US" dirty="0" err="1" smtClean="0"/>
              <a:t>sehingga</a:t>
            </a:r>
            <a:r>
              <a:rPr lang="en-US" dirty="0" smtClean="0"/>
              <a:t> </a:t>
            </a:r>
            <a:r>
              <a:rPr lang="en-US" dirty="0" err="1" smtClean="0"/>
              <a:t>membuka</a:t>
            </a:r>
            <a:r>
              <a:rPr lang="en-US" dirty="0" smtClean="0"/>
              <a:t> </a:t>
            </a:r>
            <a:r>
              <a:rPr lang="en-US" dirty="0" err="1" smtClean="0"/>
              <a:t>potensi</a:t>
            </a:r>
            <a:r>
              <a:rPr lang="en-US" dirty="0" smtClean="0"/>
              <a:t> </a:t>
            </a:r>
            <a:r>
              <a:rPr lang="en-US" dirty="0" err="1" smtClean="0"/>
              <a:t>lubang</a:t>
            </a:r>
            <a:r>
              <a:rPr lang="en-US" dirty="0" smtClean="0"/>
              <a:t> </a:t>
            </a:r>
            <a:r>
              <a:rPr lang="en-US" dirty="0" err="1" smtClean="0"/>
              <a:t>keamanan</a:t>
            </a:r>
            <a:r>
              <a:rPr lang="en-US" dirty="0" smtClean="0"/>
              <a:t>.</a:t>
            </a:r>
          </a:p>
          <a:p>
            <a:pPr algn="just" eaLnBrk="1" hangingPunct="1"/>
            <a:r>
              <a:rPr lang="en-US" sz="2800" dirty="0" err="1" smtClean="0"/>
              <a:t>Beberapa</a:t>
            </a:r>
            <a:r>
              <a:rPr lang="en-US" sz="2800" dirty="0" smtClean="0"/>
              <a:t> </a:t>
            </a:r>
            <a:r>
              <a:rPr lang="en-US" sz="2800" dirty="0" err="1" smtClean="0"/>
              <a:t>contoh</a:t>
            </a:r>
            <a:endParaRPr lang="en-US" sz="2800" dirty="0" smtClean="0"/>
          </a:p>
          <a:p>
            <a:pPr lvl="1" algn="just" eaLnBrk="1" hangingPunct="1"/>
            <a:r>
              <a:rPr lang="en-US" sz="2400" dirty="0" smtClean="0"/>
              <a:t>CGI </a:t>
            </a:r>
            <a:r>
              <a:rPr lang="en-US" sz="2400" dirty="0" err="1" smtClean="0"/>
              <a:t>dipasang</a:t>
            </a:r>
            <a:r>
              <a:rPr lang="en-US" sz="2400" dirty="0" smtClean="0"/>
              <a:t> </a:t>
            </a:r>
            <a:r>
              <a:rPr lang="en-US" sz="2400" dirty="0" err="1" smtClean="0"/>
              <a:t>oleh</a:t>
            </a:r>
            <a:r>
              <a:rPr lang="en-US" sz="2400" dirty="0" smtClean="0"/>
              <a:t> orang yang </a:t>
            </a:r>
            <a:r>
              <a:rPr lang="en-US" sz="2400" dirty="0" err="1" smtClean="0"/>
              <a:t>tidak</a:t>
            </a:r>
            <a:r>
              <a:rPr lang="en-US" sz="2400" dirty="0" smtClean="0"/>
              <a:t> </a:t>
            </a:r>
            <a:r>
              <a:rPr lang="en-US" sz="2400" dirty="0" err="1" smtClean="0"/>
              <a:t>berhak</a:t>
            </a:r>
            <a:endParaRPr lang="en-US" sz="2400" dirty="0" smtClean="0"/>
          </a:p>
          <a:p>
            <a:pPr lvl="1" algn="just" eaLnBrk="1" hangingPunct="1"/>
            <a:r>
              <a:rPr lang="en-US" sz="2400" dirty="0" smtClean="0"/>
              <a:t>CGI </a:t>
            </a:r>
            <a:r>
              <a:rPr lang="en-US" sz="2400" dirty="0" err="1" smtClean="0"/>
              <a:t>dijalankan</a:t>
            </a:r>
            <a:r>
              <a:rPr lang="en-US" sz="2400" dirty="0" smtClean="0"/>
              <a:t> </a:t>
            </a:r>
            <a:r>
              <a:rPr lang="en-US" sz="2400" dirty="0" err="1" smtClean="0"/>
              <a:t>berulang-ulang</a:t>
            </a:r>
            <a:r>
              <a:rPr lang="en-US" sz="2400" dirty="0" smtClean="0"/>
              <a:t> </a:t>
            </a:r>
            <a:r>
              <a:rPr lang="en-US" sz="2400" dirty="0" err="1" smtClean="0"/>
              <a:t>untuk</a:t>
            </a:r>
            <a:r>
              <a:rPr lang="en-US" sz="2400" dirty="0" smtClean="0"/>
              <a:t> </a:t>
            </a:r>
            <a:r>
              <a:rPr lang="en-US" sz="2400" dirty="0" err="1" smtClean="0"/>
              <a:t>menghabiskan</a:t>
            </a:r>
            <a:r>
              <a:rPr lang="en-US" sz="2400" dirty="0" smtClean="0"/>
              <a:t> resources (CPU, disk)</a:t>
            </a:r>
          </a:p>
          <a:p>
            <a:pPr lvl="1" algn="just" eaLnBrk="1" hangingPunct="1"/>
            <a:r>
              <a:rPr lang="en-US" sz="2400" dirty="0" smtClean="0"/>
              <a:t>Guestbook abuse </a:t>
            </a:r>
            <a:r>
              <a:rPr lang="en-US" sz="2400" dirty="0" err="1" smtClean="0"/>
              <a:t>dengan</a:t>
            </a:r>
            <a:r>
              <a:rPr lang="en-US" sz="2400" dirty="0" smtClean="0"/>
              <a:t> </a:t>
            </a:r>
            <a:r>
              <a:rPr lang="en-US" sz="2400" dirty="0" err="1" smtClean="0"/>
              <a:t>informasi</a:t>
            </a:r>
            <a:r>
              <a:rPr lang="en-US" sz="2400" dirty="0" smtClean="0"/>
              <a:t> </a:t>
            </a:r>
            <a:r>
              <a:rPr lang="en-US" sz="2400" dirty="0" err="1" smtClean="0"/>
              <a:t>sampah</a:t>
            </a:r>
            <a:endParaRPr lang="en-US" sz="2400" dirty="0" smtClean="0"/>
          </a:p>
          <a:p>
            <a:pPr lvl="1" algn="just" eaLnBrk="1" hangingPunct="1"/>
            <a:r>
              <a:rPr lang="en-US" sz="2400" dirty="0" err="1" smtClean="0"/>
              <a:t>Akses</a:t>
            </a:r>
            <a:r>
              <a:rPr lang="en-US" sz="2400" dirty="0" smtClean="0"/>
              <a:t> </a:t>
            </a:r>
            <a:r>
              <a:rPr lang="en-US" sz="2400" dirty="0" err="1" smtClean="0"/>
              <a:t>ke</a:t>
            </a:r>
            <a:r>
              <a:rPr lang="en-US" sz="2400" dirty="0" smtClean="0"/>
              <a:t> database via SQL</a:t>
            </a:r>
            <a:endParaRPr lang="en-GB" sz="2400" dirty="0" smtClean="0"/>
          </a:p>
          <a:p>
            <a:pPr algn="just" eaLnBrk="1" hangingPunct="1"/>
            <a:endParaRPr lang="en-GB" dirty="0" smtClean="0"/>
          </a:p>
        </p:txBody>
      </p:sp>
    </p:spTree>
    <p:extLst>
      <p:ext uri="{BB962C8B-B14F-4D97-AF65-F5344CB8AC3E}">
        <p14:creationId xmlns:p14="http://schemas.microsoft.com/office/powerpoint/2010/main" val="27627044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Access Control Lists (ACLs)</a:t>
            </a:r>
          </a:p>
        </p:txBody>
      </p:sp>
      <p:sp>
        <p:nvSpPr>
          <p:cNvPr id="3" name="Content Placeholder 2"/>
          <p:cNvSpPr>
            <a:spLocks noGrp="1"/>
          </p:cNvSpPr>
          <p:nvPr>
            <p:ph idx="1"/>
          </p:nvPr>
        </p:nvSpPr>
        <p:spPr/>
        <p:txBody>
          <a:bodyPr/>
          <a:lstStyle/>
          <a:p>
            <a:r>
              <a:rPr lang="id-ID" dirty="0"/>
              <a:t>ACL: menyimpan data akses dalam kolom</a:t>
            </a:r>
          </a:p>
          <a:p>
            <a:r>
              <a:rPr lang="id-ID" dirty="0" smtClean="0"/>
              <a:t>Contoh</a:t>
            </a:r>
            <a:r>
              <a:rPr lang="id-ID" dirty="0"/>
              <a:t>: ACL untuk </a:t>
            </a:r>
            <a:r>
              <a:rPr lang="id-ID" b="1" dirty="0">
                <a:solidFill>
                  <a:schemeClr val="accent5"/>
                </a:solidFill>
              </a:rPr>
              <a:t>insurance </a:t>
            </a:r>
            <a:r>
              <a:rPr lang="id-ID" b="1" dirty="0" smtClean="0">
                <a:solidFill>
                  <a:schemeClr val="accent5"/>
                </a:solidFill>
              </a:rPr>
              <a:t>data </a:t>
            </a:r>
            <a:r>
              <a:rPr lang="id-ID" dirty="0" smtClean="0"/>
              <a:t>adalah </a:t>
            </a:r>
            <a:r>
              <a:rPr lang="id-ID" b="1" dirty="0">
                <a:solidFill>
                  <a:schemeClr val="accent5"/>
                </a:solidFill>
              </a:rPr>
              <a:t>biru</a:t>
            </a:r>
          </a:p>
        </p:txBody>
      </p:sp>
      <p:pic>
        <p:nvPicPr>
          <p:cNvPr id="4" name="Picture 3"/>
          <p:cNvPicPr>
            <a:picLocks noChangeAspect="1"/>
          </p:cNvPicPr>
          <p:nvPr/>
        </p:nvPicPr>
        <p:blipFill>
          <a:blip r:embed="rId2"/>
          <a:stretch>
            <a:fillRect/>
          </a:stretch>
        </p:blipFill>
        <p:spPr>
          <a:xfrm>
            <a:off x="610362" y="2741031"/>
            <a:ext cx="7674102" cy="4021798"/>
          </a:xfrm>
          <a:prstGeom prst="rect">
            <a:avLst/>
          </a:prstGeom>
        </p:spPr>
      </p:pic>
    </p:spTree>
    <p:extLst>
      <p:ext uri="{BB962C8B-B14F-4D97-AF65-F5344CB8AC3E}">
        <p14:creationId xmlns:p14="http://schemas.microsoft.com/office/powerpoint/2010/main" val="27514905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Capabilities (atau C-Lists)</a:t>
            </a:r>
          </a:p>
        </p:txBody>
      </p:sp>
      <p:sp>
        <p:nvSpPr>
          <p:cNvPr id="3" name="Content Placeholder 2"/>
          <p:cNvSpPr>
            <a:spLocks noGrp="1"/>
          </p:cNvSpPr>
          <p:nvPr>
            <p:ph idx="1"/>
          </p:nvPr>
        </p:nvSpPr>
        <p:spPr/>
        <p:txBody>
          <a:bodyPr/>
          <a:lstStyle/>
          <a:p>
            <a:r>
              <a:rPr lang="id-ID" dirty="0"/>
              <a:t>Menyimpan data dalam baris</a:t>
            </a:r>
          </a:p>
          <a:p>
            <a:r>
              <a:rPr lang="id-ID" dirty="0" smtClean="0"/>
              <a:t>Contoh</a:t>
            </a:r>
            <a:r>
              <a:rPr lang="id-ID" dirty="0"/>
              <a:t>: Kapabilitas </a:t>
            </a:r>
            <a:r>
              <a:rPr lang="id-ID" b="1" dirty="0" smtClean="0">
                <a:solidFill>
                  <a:srgbClr val="FF0000"/>
                </a:solidFill>
              </a:rPr>
              <a:t>Uning</a:t>
            </a:r>
            <a:r>
              <a:rPr lang="id-ID" dirty="0" smtClean="0"/>
              <a:t> dalam </a:t>
            </a:r>
            <a:r>
              <a:rPr lang="id-ID" dirty="0"/>
              <a:t>tanda </a:t>
            </a:r>
            <a:r>
              <a:rPr lang="id-ID" b="1" dirty="0">
                <a:solidFill>
                  <a:srgbClr val="FF0000"/>
                </a:solidFill>
              </a:rPr>
              <a:t>merah</a:t>
            </a:r>
          </a:p>
        </p:txBody>
      </p:sp>
      <p:pic>
        <p:nvPicPr>
          <p:cNvPr id="4" name="Picture 3"/>
          <p:cNvPicPr>
            <a:picLocks noChangeAspect="1"/>
          </p:cNvPicPr>
          <p:nvPr/>
        </p:nvPicPr>
        <p:blipFill>
          <a:blip r:embed="rId2"/>
          <a:stretch>
            <a:fillRect/>
          </a:stretch>
        </p:blipFill>
        <p:spPr>
          <a:xfrm>
            <a:off x="476250" y="2757018"/>
            <a:ext cx="7497318" cy="3943756"/>
          </a:xfrm>
          <a:prstGeom prst="rect">
            <a:avLst/>
          </a:prstGeom>
        </p:spPr>
      </p:pic>
    </p:spTree>
    <p:extLst>
      <p:ext uri="{BB962C8B-B14F-4D97-AF65-F5344CB8AC3E}">
        <p14:creationId xmlns:p14="http://schemas.microsoft.com/office/powerpoint/2010/main" val="27051044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ACLs vs Capabilities</a:t>
            </a:r>
          </a:p>
        </p:txBody>
      </p:sp>
      <p:sp>
        <p:nvSpPr>
          <p:cNvPr id="3" name="Content Placeholder 2"/>
          <p:cNvSpPr>
            <a:spLocks noGrp="1"/>
          </p:cNvSpPr>
          <p:nvPr>
            <p:ph idx="1"/>
          </p:nvPr>
        </p:nvSpPr>
        <p:spPr/>
        <p:txBody>
          <a:bodyPr/>
          <a:lstStyle/>
          <a:p>
            <a:r>
              <a:rPr lang="nn-NO" dirty="0"/>
              <a:t>ACL harus selalu mengasosiasikan user ke file nya</a:t>
            </a:r>
            <a:endParaRPr lang="id-ID" dirty="0"/>
          </a:p>
        </p:txBody>
      </p:sp>
      <p:pic>
        <p:nvPicPr>
          <p:cNvPr id="4" name="Picture 3"/>
          <p:cNvPicPr>
            <a:picLocks noChangeAspect="1"/>
          </p:cNvPicPr>
          <p:nvPr/>
        </p:nvPicPr>
        <p:blipFill>
          <a:blip r:embed="rId2"/>
          <a:stretch>
            <a:fillRect/>
          </a:stretch>
        </p:blipFill>
        <p:spPr>
          <a:xfrm>
            <a:off x="476250" y="2333243"/>
            <a:ext cx="8490409" cy="4185413"/>
          </a:xfrm>
          <a:prstGeom prst="rect">
            <a:avLst/>
          </a:prstGeom>
        </p:spPr>
      </p:pic>
    </p:spTree>
    <p:extLst>
      <p:ext uri="{BB962C8B-B14F-4D97-AF65-F5344CB8AC3E}">
        <p14:creationId xmlns:p14="http://schemas.microsoft.com/office/powerpoint/2010/main" val="33325951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ACL vs Capabilities</a:t>
            </a:r>
          </a:p>
        </p:txBody>
      </p:sp>
      <p:sp>
        <p:nvSpPr>
          <p:cNvPr id="3" name="Content Placeholder 2"/>
          <p:cNvSpPr>
            <a:spLocks noGrp="1"/>
          </p:cNvSpPr>
          <p:nvPr>
            <p:ph idx="1"/>
          </p:nvPr>
        </p:nvSpPr>
        <p:spPr/>
        <p:txBody>
          <a:bodyPr>
            <a:normAutofit/>
          </a:bodyPr>
          <a:lstStyle/>
          <a:p>
            <a:r>
              <a:rPr lang="id-ID" dirty="0"/>
              <a:t>ACLs</a:t>
            </a:r>
          </a:p>
          <a:p>
            <a:pPr lvl="1">
              <a:buFont typeface="Wingdings" panose="05000000000000000000" pitchFamily="2" charset="2"/>
              <a:buChar char="§"/>
            </a:pPr>
            <a:r>
              <a:rPr lang="id-ID" dirty="0" smtClean="0"/>
              <a:t>Model </a:t>
            </a:r>
            <a:r>
              <a:rPr lang="id-ID" dirty="0"/>
              <a:t>: Discretionary Access Control </a:t>
            </a:r>
            <a:r>
              <a:rPr lang="id-ID" dirty="0" smtClean="0"/>
              <a:t>(</a:t>
            </a:r>
            <a:r>
              <a:rPr lang="id-ID" dirty="0"/>
              <a:t>DAC)</a:t>
            </a:r>
          </a:p>
          <a:p>
            <a:pPr lvl="1">
              <a:buFont typeface="Wingdings" panose="05000000000000000000" pitchFamily="2" charset="2"/>
              <a:buChar char="§"/>
            </a:pPr>
            <a:r>
              <a:rPr lang="id-ID" dirty="0" smtClean="0"/>
              <a:t>Tepat </a:t>
            </a:r>
            <a:r>
              <a:rPr lang="id-ID" dirty="0"/>
              <a:t>digunakan pada sistem dimana pengguna </a:t>
            </a:r>
            <a:r>
              <a:rPr lang="id-ID" dirty="0" smtClean="0"/>
              <a:t>mengelola </a:t>
            </a:r>
            <a:r>
              <a:rPr lang="id-ID" dirty="0"/>
              <a:t>file-file nya sendiri</a:t>
            </a:r>
          </a:p>
          <a:p>
            <a:pPr lvl="1">
              <a:buFont typeface="Wingdings" panose="05000000000000000000" pitchFamily="2" charset="2"/>
              <a:buChar char="§"/>
            </a:pPr>
            <a:r>
              <a:rPr lang="id-ID" dirty="0" smtClean="0"/>
              <a:t>Proteksi </a:t>
            </a:r>
            <a:r>
              <a:rPr lang="id-ID" dirty="0"/>
              <a:t>berorientasi pada </a:t>
            </a:r>
            <a:r>
              <a:rPr lang="id-ID" dirty="0" smtClean="0"/>
              <a:t>data </a:t>
            </a:r>
            <a:endParaRPr lang="id-ID" dirty="0"/>
          </a:p>
          <a:p>
            <a:pPr lvl="1">
              <a:buFont typeface="Wingdings" panose="05000000000000000000" pitchFamily="2" charset="2"/>
              <a:buChar char="§"/>
            </a:pPr>
            <a:r>
              <a:rPr lang="id-ID" dirty="0"/>
              <a:t>Mudah untuk merubah otorisasi kepada file </a:t>
            </a:r>
            <a:r>
              <a:rPr lang="id-ID" dirty="0" smtClean="0"/>
              <a:t>/folder</a:t>
            </a:r>
            <a:endParaRPr lang="id-ID" dirty="0"/>
          </a:p>
          <a:p>
            <a:r>
              <a:rPr lang="id-ID" dirty="0" smtClean="0"/>
              <a:t>Capabilities</a:t>
            </a:r>
            <a:endParaRPr lang="id-ID" dirty="0"/>
          </a:p>
          <a:p>
            <a:pPr lvl="1">
              <a:buFont typeface="Wingdings" panose="05000000000000000000" pitchFamily="2" charset="2"/>
              <a:buChar char="§"/>
            </a:pPr>
            <a:r>
              <a:rPr lang="id-ID" dirty="0" smtClean="0"/>
              <a:t>Model </a:t>
            </a:r>
            <a:r>
              <a:rPr lang="id-ID" dirty="0"/>
              <a:t>: Role Based Access Control </a:t>
            </a:r>
            <a:r>
              <a:rPr lang="id-ID" dirty="0" smtClean="0"/>
              <a:t>(</a:t>
            </a:r>
            <a:r>
              <a:rPr lang="id-ID" dirty="0"/>
              <a:t>RBAC)</a:t>
            </a:r>
          </a:p>
          <a:p>
            <a:pPr lvl="1">
              <a:buFont typeface="Wingdings" panose="05000000000000000000" pitchFamily="2" charset="2"/>
              <a:buChar char="§"/>
            </a:pPr>
            <a:r>
              <a:rPr lang="id-ID" dirty="0" smtClean="0"/>
              <a:t>Mudah </a:t>
            </a:r>
            <a:r>
              <a:rPr lang="id-ID" dirty="0"/>
              <a:t>untuk mendelegasikan otorisasi ke orang </a:t>
            </a:r>
            <a:r>
              <a:rPr lang="id-ID" dirty="0" smtClean="0"/>
              <a:t>lain </a:t>
            </a:r>
            <a:r>
              <a:rPr lang="id-ID" dirty="0"/>
              <a:t>berdasarkan “Role” nya</a:t>
            </a:r>
          </a:p>
          <a:p>
            <a:pPr lvl="1">
              <a:buFont typeface="Wingdings" panose="05000000000000000000" pitchFamily="2" charset="2"/>
              <a:buChar char="§"/>
            </a:pPr>
            <a:r>
              <a:rPr lang="id-ID" dirty="0" smtClean="0"/>
              <a:t>Mudah </a:t>
            </a:r>
            <a:r>
              <a:rPr lang="id-ID" dirty="0"/>
              <a:t>dalam menghapus / menambah pengguna</a:t>
            </a:r>
          </a:p>
        </p:txBody>
      </p:sp>
    </p:spTree>
    <p:extLst>
      <p:ext uri="{BB962C8B-B14F-4D97-AF65-F5344CB8AC3E}">
        <p14:creationId xmlns:p14="http://schemas.microsoft.com/office/powerpoint/2010/main" val="17657607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Multilevel Security (MLS) </a:t>
            </a:r>
          </a:p>
        </p:txBody>
      </p:sp>
      <p:sp>
        <p:nvSpPr>
          <p:cNvPr id="4" name="Text Placeholder 3"/>
          <p:cNvSpPr>
            <a:spLocks noGrp="1"/>
          </p:cNvSpPr>
          <p:nvPr>
            <p:ph type="body" idx="1"/>
          </p:nvPr>
        </p:nvSpPr>
        <p:spPr/>
        <p:txBody>
          <a:bodyPr/>
          <a:lstStyle/>
          <a:p>
            <a:endParaRPr lang="id-ID"/>
          </a:p>
        </p:txBody>
      </p:sp>
    </p:spTree>
    <p:extLst>
      <p:ext uri="{BB962C8B-B14F-4D97-AF65-F5344CB8AC3E}">
        <p14:creationId xmlns:p14="http://schemas.microsoft.com/office/powerpoint/2010/main" val="21981425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Klasifikasi Obyek dan Otorisasi</a:t>
            </a:r>
          </a:p>
        </p:txBody>
      </p:sp>
      <p:sp>
        <p:nvSpPr>
          <p:cNvPr id="3" name="Content Placeholder 2"/>
          <p:cNvSpPr>
            <a:spLocks noGrp="1"/>
          </p:cNvSpPr>
          <p:nvPr>
            <p:ph idx="1"/>
          </p:nvPr>
        </p:nvSpPr>
        <p:spPr/>
        <p:txBody>
          <a:bodyPr>
            <a:normAutofit/>
          </a:bodyPr>
          <a:lstStyle/>
          <a:p>
            <a:r>
              <a:rPr lang="id-ID" dirty="0"/>
              <a:t>Mengklasifikasikan </a:t>
            </a:r>
            <a:r>
              <a:rPr lang="id-ID" b="1" dirty="0">
                <a:solidFill>
                  <a:srgbClr val="FF0000"/>
                </a:solidFill>
              </a:rPr>
              <a:t>obyek</a:t>
            </a:r>
            <a:r>
              <a:rPr lang="id-ID" dirty="0"/>
              <a:t> berdasarkan </a:t>
            </a:r>
            <a:r>
              <a:rPr lang="id-ID" dirty="0" smtClean="0"/>
              <a:t>tingkat </a:t>
            </a:r>
            <a:r>
              <a:rPr lang="id-ID" dirty="0"/>
              <a:t>kerahasiaan</a:t>
            </a:r>
          </a:p>
          <a:p>
            <a:r>
              <a:rPr lang="id-ID" dirty="0" smtClean="0"/>
              <a:t>Memberi </a:t>
            </a:r>
            <a:r>
              <a:rPr lang="id-ID" b="1" dirty="0" smtClean="0">
                <a:solidFill>
                  <a:srgbClr val="FF0000"/>
                </a:solidFill>
              </a:rPr>
              <a:t>otorisasi </a:t>
            </a:r>
            <a:r>
              <a:rPr lang="id-ID" dirty="0" smtClean="0"/>
              <a:t>pada </a:t>
            </a:r>
            <a:r>
              <a:rPr lang="id-ID" b="1" dirty="0">
                <a:solidFill>
                  <a:srgbClr val="FF0000"/>
                </a:solidFill>
              </a:rPr>
              <a:t>subyek</a:t>
            </a:r>
            <a:r>
              <a:rPr lang="id-ID" dirty="0"/>
              <a:t> atas suatu </a:t>
            </a:r>
            <a:r>
              <a:rPr lang="id-ID" dirty="0" smtClean="0"/>
              <a:t>klas </a:t>
            </a:r>
            <a:r>
              <a:rPr lang="id-ID" dirty="0"/>
              <a:t>/ level obyek</a:t>
            </a:r>
          </a:p>
          <a:p>
            <a:r>
              <a:rPr lang="id-ID" dirty="0" smtClean="0"/>
              <a:t>US </a:t>
            </a:r>
            <a:r>
              <a:rPr lang="id-ID" dirty="0"/>
              <a:t>Department of Defense (DoD) </a:t>
            </a:r>
            <a:r>
              <a:rPr lang="id-ID" dirty="0" smtClean="0"/>
              <a:t>menggunakan </a:t>
            </a:r>
            <a:r>
              <a:rPr lang="id-ID" dirty="0"/>
              <a:t>4 level:</a:t>
            </a:r>
          </a:p>
          <a:p>
            <a:pPr lvl="1">
              <a:buFont typeface="Wingdings" panose="05000000000000000000" pitchFamily="2" charset="2"/>
              <a:buChar char="§"/>
            </a:pPr>
            <a:r>
              <a:rPr lang="id-ID" dirty="0"/>
              <a:t>TOP SECRET</a:t>
            </a:r>
          </a:p>
          <a:p>
            <a:pPr lvl="1">
              <a:buFont typeface="Wingdings" panose="05000000000000000000" pitchFamily="2" charset="2"/>
              <a:buChar char="§"/>
            </a:pPr>
            <a:r>
              <a:rPr lang="id-ID" dirty="0"/>
              <a:t>SECRET</a:t>
            </a:r>
          </a:p>
          <a:p>
            <a:pPr lvl="1">
              <a:buFont typeface="Wingdings" panose="05000000000000000000" pitchFamily="2" charset="2"/>
              <a:buChar char="§"/>
            </a:pPr>
            <a:r>
              <a:rPr lang="id-ID" dirty="0"/>
              <a:t>CONFIDENTIAL</a:t>
            </a:r>
          </a:p>
          <a:p>
            <a:pPr lvl="1">
              <a:buFont typeface="Wingdings" panose="05000000000000000000" pitchFamily="2" charset="2"/>
              <a:buChar char="§"/>
            </a:pPr>
            <a:r>
              <a:rPr lang="id-ID" dirty="0"/>
              <a:t>UNCLASSIFIED</a:t>
            </a:r>
          </a:p>
        </p:txBody>
      </p:sp>
    </p:spTree>
    <p:extLst>
      <p:ext uri="{BB962C8B-B14F-4D97-AF65-F5344CB8AC3E}">
        <p14:creationId xmlns:p14="http://schemas.microsoft.com/office/powerpoint/2010/main" val="2041458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Klasifikasi Obyek &amp; Otorisasi</a:t>
            </a:r>
          </a:p>
        </p:txBody>
      </p:sp>
      <p:sp>
        <p:nvSpPr>
          <p:cNvPr id="3" name="Content Placeholder 2"/>
          <p:cNvSpPr>
            <a:spLocks noGrp="1"/>
          </p:cNvSpPr>
          <p:nvPr>
            <p:ph idx="1"/>
          </p:nvPr>
        </p:nvSpPr>
        <p:spPr/>
        <p:txBody>
          <a:bodyPr>
            <a:normAutofit/>
          </a:bodyPr>
          <a:lstStyle/>
          <a:p>
            <a:pPr algn="just"/>
            <a:r>
              <a:rPr lang="id-ID" sz="3600" dirty="0"/>
              <a:t>Untuk mendapatkan ijin tertinggi dibutuhkan </a:t>
            </a:r>
            <a:r>
              <a:rPr lang="id-ID" sz="3600" dirty="0" smtClean="0"/>
              <a:t>pemeriksaan </a:t>
            </a:r>
            <a:r>
              <a:rPr lang="id-ID" sz="3600" dirty="0"/>
              <a:t>latar belakang mendalam</a:t>
            </a:r>
          </a:p>
          <a:p>
            <a:pPr algn="just"/>
            <a:r>
              <a:rPr lang="id-ID" sz="3600" dirty="0" smtClean="0"/>
              <a:t>Problem </a:t>
            </a:r>
            <a:r>
              <a:rPr lang="id-ID" sz="3600" dirty="0"/>
              <a:t>dalam melakukan klasifikasi</a:t>
            </a:r>
          </a:p>
          <a:p>
            <a:pPr lvl="1" algn="just">
              <a:buFont typeface="Wingdings" panose="05000000000000000000" pitchFamily="2" charset="2"/>
              <a:buChar char="§"/>
            </a:pPr>
            <a:r>
              <a:rPr lang="id-ID" sz="3600" dirty="0" smtClean="0"/>
              <a:t>Tidak </a:t>
            </a:r>
            <a:r>
              <a:rPr lang="id-ID" sz="3600" dirty="0"/>
              <a:t>ada klasifikasi yang ideal</a:t>
            </a:r>
          </a:p>
          <a:p>
            <a:pPr lvl="1" algn="just">
              <a:buFont typeface="Wingdings" panose="05000000000000000000" pitchFamily="2" charset="2"/>
              <a:buChar char="§"/>
            </a:pPr>
            <a:r>
              <a:rPr lang="id-ID" sz="3600" dirty="0" smtClean="0"/>
              <a:t>Terbatasnya </a:t>
            </a:r>
            <a:r>
              <a:rPr lang="id-ID" sz="3600" dirty="0"/>
              <a:t>kelas (class) dalam klasifikasi </a:t>
            </a:r>
            <a:r>
              <a:rPr lang="id-ID" sz="3600" dirty="0" smtClean="0"/>
              <a:t>membuat </a:t>
            </a:r>
            <a:r>
              <a:rPr lang="id-ID" sz="3600" dirty="0"/>
              <a:t>ada obyek yang tidak bisa dimasukkan </a:t>
            </a:r>
            <a:r>
              <a:rPr lang="id-ID" sz="3600" dirty="0" smtClean="0"/>
              <a:t>ke </a:t>
            </a:r>
            <a:r>
              <a:rPr lang="id-ID" sz="3600" dirty="0"/>
              <a:t>satu kelas, dll</a:t>
            </a:r>
          </a:p>
        </p:txBody>
      </p:sp>
    </p:spTree>
    <p:extLst>
      <p:ext uri="{BB962C8B-B14F-4D97-AF65-F5344CB8AC3E}">
        <p14:creationId xmlns:p14="http://schemas.microsoft.com/office/powerpoint/2010/main" val="333067499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Multilevel Security (MLS)</a:t>
            </a:r>
          </a:p>
        </p:txBody>
      </p:sp>
      <p:sp>
        <p:nvSpPr>
          <p:cNvPr id="3" name="Content Placeholder 2"/>
          <p:cNvSpPr>
            <a:spLocks noGrp="1"/>
          </p:cNvSpPr>
          <p:nvPr>
            <p:ph idx="1"/>
          </p:nvPr>
        </p:nvSpPr>
        <p:spPr/>
        <p:txBody>
          <a:bodyPr>
            <a:normAutofit/>
          </a:bodyPr>
          <a:lstStyle/>
          <a:p>
            <a:pPr algn="just"/>
            <a:r>
              <a:rPr lang="id-ID" sz="3200" dirty="0"/>
              <a:t>MLS digunakan pada obyek yang diklasifikasikan </a:t>
            </a:r>
            <a:r>
              <a:rPr lang="id-ID" sz="3200" dirty="0" smtClean="0"/>
              <a:t>dalam </a:t>
            </a:r>
            <a:r>
              <a:rPr lang="id-ID" sz="3200" dirty="0"/>
              <a:t>level tertentu dan subyek berada dalam </a:t>
            </a:r>
            <a:r>
              <a:rPr lang="id-ID" sz="3200" dirty="0" smtClean="0"/>
              <a:t>satu sistem </a:t>
            </a:r>
            <a:endParaRPr lang="id-ID" sz="3200" dirty="0"/>
          </a:p>
          <a:p>
            <a:pPr algn="just"/>
            <a:r>
              <a:rPr lang="id-ID" sz="3200" dirty="0" smtClean="0"/>
              <a:t>MLS </a:t>
            </a:r>
            <a:r>
              <a:rPr lang="id-ID" sz="3200" dirty="0"/>
              <a:t>adalah suatu bentuk Access Control</a:t>
            </a:r>
          </a:p>
          <a:p>
            <a:pPr algn="just"/>
            <a:r>
              <a:rPr lang="id-ID" sz="3200" dirty="0" smtClean="0"/>
              <a:t>Banyak </a:t>
            </a:r>
            <a:r>
              <a:rPr lang="id-ID" sz="3200" dirty="0"/>
              <a:t>digunakan dalam organisasi militer </a:t>
            </a:r>
            <a:r>
              <a:rPr lang="id-ID" sz="3200" dirty="0" smtClean="0"/>
              <a:t>dan pemerintahan</a:t>
            </a:r>
            <a:endParaRPr lang="id-ID" sz="3200" dirty="0"/>
          </a:p>
          <a:p>
            <a:pPr algn="just"/>
            <a:r>
              <a:rPr lang="id-ID" sz="3200" dirty="0" smtClean="0"/>
              <a:t>Bisa </a:t>
            </a:r>
            <a:r>
              <a:rPr lang="id-ID" sz="3200" dirty="0"/>
              <a:t>digunakan di luar organisasi militer / </a:t>
            </a:r>
            <a:r>
              <a:rPr lang="id-ID" sz="3200" dirty="0" smtClean="0"/>
              <a:t>pemerintahan</a:t>
            </a:r>
            <a:endParaRPr lang="id-ID" sz="3200" dirty="0"/>
          </a:p>
        </p:txBody>
      </p:sp>
    </p:spTree>
    <p:extLst>
      <p:ext uri="{BB962C8B-B14F-4D97-AF65-F5344CB8AC3E}">
        <p14:creationId xmlns:p14="http://schemas.microsoft.com/office/powerpoint/2010/main" val="19456473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Aplikasi MLS</a:t>
            </a:r>
          </a:p>
        </p:txBody>
      </p:sp>
      <p:sp>
        <p:nvSpPr>
          <p:cNvPr id="3" name="Content Placeholder 2"/>
          <p:cNvSpPr>
            <a:spLocks noGrp="1"/>
          </p:cNvSpPr>
          <p:nvPr>
            <p:ph idx="1"/>
          </p:nvPr>
        </p:nvSpPr>
        <p:spPr/>
        <p:txBody>
          <a:bodyPr>
            <a:normAutofit/>
          </a:bodyPr>
          <a:lstStyle/>
          <a:p>
            <a:pPr algn="just"/>
            <a:r>
              <a:rPr lang="id-ID" sz="4000" dirty="0"/>
              <a:t>Sistem pengamanan data pada organisasi militer</a:t>
            </a:r>
          </a:p>
          <a:p>
            <a:pPr algn="just"/>
            <a:r>
              <a:rPr lang="id-ID" sz="4000" dirty="0" smtClean="0"/>
              <a:t>Firewall </a:t>
            </a:r>
            <a:r>
              <a:rPr lang="id-ID" sz="4000" dirty="0"/>
              <a:t>/ Demilitari Zone (DMZ)</a:t>
            </a:r>
          </a:p>
          <a:p>
            <a:pPr algn="just"/>
            <a:r>
              <a:rPr lang="id-ID" sz="4000" dirty="0" smtClean="0"/>
              <a:t>Database </a:t>
            </a:r>
            <a:r>
              <a:rPr lang="id-ID" sz="4000" dirty="0"/>
              <a:t>Arsip medis </a:t>
            </a:r>
          </a:p>
          <a:p>
            <a:pPr algn="just"/>
            <a:r>
              <a:rPr lang="id-ID" sz="4000" dirty="0" smtClean="0"/>
              <a:t>Dan </a:t>
            </a:r>
            <a:r>
              <a:rPr lang="id-ID" sz="4000" dirty="0"/>
              <a:t>di sistem yang membutuhkan otorisasi </a:t>
            </a:r>
            <a:r>
              <a:rPr lang="id-ID" sz="4000" dirty="0" smtClean="0"/>
              <a:t>berdasarkan </a:t>
            </a:r>
            <a:r>
              <a:rPr lang="id-ID" sz="4000" dirty="0"/>
              <a:t>tingkat keamanan / level</a:t>
            </a:r>
          </a:p>
        </p:txBody>
      </p:sp>
    </p:spTree>
    <p:extLst>
      <p:ext uri="{BB962C8B-B14F-4D97-AF65-F5344CB8AC3E}">
        <p14:creationId xmlns:p14="http://schemas.microsoft.com/office/powerpoint/2010/main" val="20098321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1" y="0"/>
            <a:ext cx="9144000" cy="6858000"/>
          </a:xfrm>
          <a:prstGeom prst="rect">
            <a:avLst/>
          </a:prstGeom>
        </p:spPr>
      </p:pic>
    </p:spTree>
    <p:extLst>
      <p:ext uri="{BB962C8B-B14F-4D97-AF65-F5344CB8AC3E}">
        <p14:creationId xmlns:p14="http://schemas.microsoft.com/office/powerpoint/2010/main" val="3889346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6937</TotalTime>
  <Words>5087</Words>
  <Application>Microsoft Office PowerPoint</Application>
  <PresentationFormat>On-screen Show (4:3)</PresentationFormat>
  <Paragraphs>751</Paragraphs>
  <Slides>126</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126</vt:i4>
      </vt:variant>
    </vt:vector>
  </HeadingPairs>
  <TitlesOfParts>
    <vt:vector size="140" baseType="lpstr">
      <vt:lpstr>MS Gothic</vt:lpstr>
      <vt:lpstr>Adobe Heiti Std R</vt:lpstr>
      <vt:lpstr>Agency FB</vt:lpstr>
      <vt:lpstr>Arial</vt:lpstr>
      <vt:lpstr>Calibri</vt:lpstr>
      <vt:lpstr>Calibri Light</vt:lpstr>
      <vt:lpstr>Courier New</vt:lpstr>
      <vt:lpstr>Rockwell</vt:lpstr>
      <vt:lpstr>Segoe UI Semilight</vt:lpstr>
      <vt:lpstr>Tahoma</vt:lpstr>
      <vt:lpstr>Times New Roman</vt:lpstr>
      <vt:lpstr>Wingdings</vt:lpstr>
      <vt:lpstr>Wingdings 2</vt:lpstr>
      <vt:lpstr>Office Theme</vt:lpstr>
      <vt:lpstr>KEAMANAN INFORMASI 05. KONTROL AKSES</vt:lpstr>
      <vt:lpstr>Pokok Bahasan</vt:lpstr>
      <vt:lpstr>01. Keamanan Informasi</vt:lpstr>
      <vt:lpstr>3) Sistem Keamanan Informasi dan Internet</vt:lpstr>
      <vt:lpstr>Access Control </vt:lpstr>
      <vt:lpstr>Keamanan Web</vt:lpstr>
      <vt:lpstr>Sejarah WWW</vt:lpstr>
      <vt:lpstr>Sistem WWW</vt:lpstr>
      <vt:lpstr>Common Gateway Interface</vt:lpstr>
      <vt:lpstr>Asumsi [Sisi Pengguna]</vt:lpstr>
      <vt:lpstr>Asumsi [Sisi Webmaster]</vt:lpstr>
      <vt:lpstr>Asumsi Kedua Pihak</vt:lpstr>
      <vt:lpstr>Keamanan Server WWW</vt:lpstr>
      <vt:lpstr>Eksploitasi server WWW </vt:lpstr>
      <vt:lpstr>Membatasi Akses</vt:lpstr>
      <vt:lpstr>htaccess di Apache</vt:lpstr>
      <vt:lpstr>Secure Socket Layer (SSL)</vt:lpstr>
      <vt:lpstr>Ilustrasi Cara Kerja SSL</vt:lpstr>
      <vt:lpstr>PowerPoint Presentation</vt:lpstr>
      <vt:lpstr>PowerPoint Presentation</vt:lpstr>
      <vt:lpstr>Dampak SSL/TLS Pada SEO?</vt:lpstr>
      <vt:lpstr>Hubungan SSL/TLS dengan HTTPS?</vt:lpstr>
      <vt:lpstr>Alasan utama mengaktifkan SSL/TLS di website:</vt:lpstr>
      <vt:lpstr>6 Alasan SSL/TLS harus diinstall di semua website.</vt:lpstr>
      <vt:lpstr>Keamanan Client WWW</vt:lpstr>
      <vt:lpstr>Pengantar Security</vt:lpstr>
      <vt:lpstr>Komponen Security (CIA-AN) </vt:lpstr>
      <vt:lpstr>Ancaman</vt:lpstr>
      <vt:lpstr>Tujuan Security</vt:lpstr>
      <vt:lpstr>Kelemahan security pada aplikasi web</vt:lpstr>
      <vt:lpstr>Kelemahan security pada aplikasi web</vt:lpstr>
      <vt:lpstr>Koneksi HTTP vs HTTPS</vt:lpstr>
      <vt:lpstr>PowerPoint Presentation</vt:lpstr>
      <vt:lpstr>PowerPoint Presentation</vt:lpstr>
      <vt:lpstr>PowerPoint Presentation</vt:lpstr>
      <vt:lpstr>PowerPoint Presentation</vt:lpstr>
      <vt:lpstr>Langkah-langkah untuk menaikkan tingkat keamanan browser</vt:lpstr>
      <vt:lpstr>General Recommendations</vt:lpstr>
      <vt:lpstr>Autentikasi</vt:lpstr>
      <vt:lpstr>Autentikasi?</vt:lpstr>
      <vt:lpstr>H2M</vt:lpstr>
      <vt:lpstr>Something You Know</vt:lpstr>
      <vt:lpstr>Kondisi Gambaran Umum Password</vt:lpstr>
      <vt:lpstr>Password?</vt:lpstr>
      <vt:lpstr>Resiko kehilangan Password</vt:lpstr>
      <vt:lpstr>Resiko kehilangan Password (Contd -2)</vt:lpstr>
      <vt:lpstr>Password Guessing</vt:lpstr>
      <vt:lpstr>Password Guessing (2)</vt:lpstr>
      <vt:lpstr>Problem Lain Dengan Password</vt:lpstr>
      <vt:lpstr>Password Baik &amp; Buruk</vt:lpstr>
      <vt:lpstr>Contoh Weak Password</vt:lpstr>
      <vt:lpstr>Contoh Strong Password</vt:lpstr>
      <vt:lpstr>Aturan Pembuatan Strong Password</vt:lpstr>
      <vt:lpstr>Peranan / Bantuan Sistem</vt:lpstr>
      <vt:lpstr>Serangan thd Password</vt:lpstr>
      <vt:lpstr>Password File?</vt:lpstr>
      <vt:lpstr>Penyimpanan Password</vt:lpstr>
      <vt:lpstr>Dictionary Attack</vt:lpstr>
      <vt:lpstr>Penggunaan Salt</vt:lpstr>
      <vt:lpstr>Contoh isi /etc/shadow</vt:lpstr>
      <vt:lpstr>Password Cracking Tools</vt:lpstr>
      <vt:lpstr>Password Cracking Tools</vt:lpstr>
      <vt:lpstr>Single Sign-on</vt:lpstr>
      <vt:lpstr>Karberos</vt:lpstr>
      <vt:lpstr>Kerberos</vt:lpstr>
      <vt:lpstr>Kerberos ( Bagian Sistem)</vt:lpstr>
      <vt:lpstr>Ilustrasi</vt:lpstr>
      <vt:lpstr>Password Generator</vt:lpstr>
      <vt:lpstr>Man in the Browser</vt:lpstr>
      <vt:lpstr>2-factor Authentication</vt:lpstr>
      <vt:lpstr>Kriptografi u/ Autentikasi</vt:lpstr>
      <vt:lpstr>Latihan </vt:lpstr>
      <vt:lpstr>Kontrol Akses (Otorisasi)</vt:lpstr>
      <vt:lpstr>Pengendalian Akses / Akses Kontrol (Access Control) </vt:lpstr>
      <vt:lpstr>Akses Kontrol meliputi</vt:lpstr>
      <vt:lpstr>Identifikasi dan Otentikasi</vt:lpstr>
      <vt:lpstr>Otorisasi</vt:lpstr>
      <vt:lpstr>Akunting</vt:lpstr>
      <vt:lpstr>Autentikasi &amp; Otorisasi</vt:lpstr>
      <vt:lpstr>Kontrol Akses</vt:lpstr>
      <vt:lpstr>Jaminan Keamanan</vt:lpstr>
      <vt:lpstr>Administrasi Access Control</vt:lpstr>
      <vt:lpstr>Metoda Access Control</vt:lpstr>
      <vt:lpstr>Jenis Kebijakan Access Control</vt:lpstr>
      <vt:lpstr>Metoda Implementasi (1)</vt:lpstr>
      <vt:lpstr>Metoda Implementasi (2)</vt:lpstr>
      <vt:lpstr>Model Access Control</vt:lpstr>
      <vt:lpstr>Matriks Kontrol Akses (Lampson)</vt:lpstr>
      <vt:lpstr>Matriks ….</vt:lpstr>
      <vt:lpstr>Access Control Lists (ACLs)</vt:lpstr>
      <vt:lpstr>Capabilities (atau C-Lists)</vt:lpstr>
      <vt:lpstr>ACLs vs Capabilities</vt:lpstr>
      <vt:lpstr>ACL vs Capabilities</vt:lpstr>
      <vt:lpstr>Multilevel Security (MLS) </vt:lpstr>
      <vt:lpstr>Klasifikasi Obyek dan Otorisasi</vt:lpstr>
      <vt:lpstr>Klasifikasi Obyek &amp; Otorisasi</vt:lpstr>
      <vt:lpstr>Multilevel Security (MLS)</vt:lpstr>
      <vt:lpstr>Aplikasi MLS</vt:lpstr>
      <vt:lpstr>PowerPoint Presentation</vt:lpstr>
      <vt:lpstr>Contoh Covert Channel</vt:lpstr>
      <vt:lpstr>Contoh Covert Channel</vt:lpstr>
      <vt:lpstr>Tugas</vt:lpstr>
      <vt:lpstr>TCP Header Covert Channel</vt:lpstr>
      <vt:lpstr>TCP Header Covert Channel</vt:lpstr>
      <vt:lpstr>Captcha</vt:lpstr>
      <vt:lpstr>PowerPoint Presentation</vt:lpstr>
      <vt:lpstr>Captcha</vt:lpstr>
      <vt:lpstr>Remote Authentication and Security</vt:lpstr>
      <vt:lpstr>Remote Access Services (RAS)</vt:lpstr>
      <vt:lpstr>Remote Authentication and Security</vt:lpstr>
      <vt:lpstr>Virtual Private Networks (VPNs)</vt:lpstr>
      <vt:lpstr>PowerPoint Presentation</vt:lpstr>
      <vt:lpstr>Virtual Private Networks (VPNs) </vt:lpstr>
      <vt:lpstr>Virtual Private Networks (VPNs) </vt:lpstr>
      <vt:lpstr>VPN Advantages</vt:lpstr>
      <vt:lpstr>VPN Disadvantages </vt:lpstr>
      <vt:lpstr>Remote Access Policies</vt:lpstr>
      <vt:lpstr>3) Kontrak Perkuliahan</vt:lpstr>
      <vt:lpstr>Tata Tertib Perkuliahan SI4B </vt:lpstr>
      <vt:lpstr>Tata Tertib Perkuliahan SI4C </vt:lpstr>
      <vt:lpstr>Tata Tertib Perkuliahan SI4D </vt:lpstr>
      <vt:lpstr>Proyek : Kelompok dibuat 2 s.d 4 Mahasiswa</vt:lpstr>
      <vt:lpstr>5) Contact</vt:lpstr>
      <vt:lpstr>Contact</vt:lpstr>
      <vt:lpstr>6) Referensi</vt:lpstr>
      <vt:lpstr>Referensi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2685</cp:revision>
  <dcterms:created xsi:type="dcterms:W3CDTF">2016-09-02T03:38:50Z</dcterms:created>
  <dcterms:modified xsi:type="dcterms:W3CDTF">2019-03-12T18:46:03Z</dcterms:modified>
</cp:coreProperties>
</file>