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handoutMasterIdLst>
    <p:handoutMasterId r:id="rId81"/>
  </p:handoutMasterIdLst>
  <p:sldIdLst>
    <p:sldId id="256" r:id="rId2"/>
    <p:sldId id="407" r:id="rId3"/>
    <p:sldId id="427" r:id="rId4"/>
    <p:sldId id="414" r:id="rId5"/>
    <p:sldId id="517" r:id="rId6"/>
    <p:sldId id="557" r:id="rId7"/>
    <p:sldId id="534" r:id="rId8"/>
    <p:sldId id="535" r:id="rId9"/>
    <p:sldId id="537" r:id="rId10"/>
    <p:sldId id="536" r:id="rId11"/>
    <p:sldId id="538" r:id="rId12"/>
    <p:sldId id="533" r:id="rId13"/>
    <p:sldId id="539" r:id="rId14"/>
    <p:sldId id="531" r:id="rId15"/>
    <p:sldId id="532" r:id="rId16"/>
    <p:sldId id="529" r:id="rId17"/>
    <p:sldId id="540" r:id="rId18"/>
    <p:sldId id="541" r:id="rId19"/>
    <p:sldId id="542" r:id="rId20"/>
    <p:sldId id="543" r:id="rId21"/>
    <p:sldId id="544" r:id="rId22"/>
    <p:sldId id="584" r:id="rId23"/>
    <p:sldId id="585" r:id="rId24"/>
    <p:sldId id="586" r:id="rId25"/>
    <p:sldId id="587" r:id="rId26"/>
    <p:sldId id="546" r:id="rId27"/>
    <p:sldId id="559" r:id="rId28"/>
    <p:sldId id="560" r:id="rId29"/>
    <p:sldId id="562" r:id="rId30"/>
    <p:sldId id="563" r:id="rId31"/>
    <p:sldId id="583" r:id="rId32"/>
    <p:sldId id="594" r:id="rId33"/>
    <p:sldId id="595" r:id="rId34"/>
    <p:sldId id="596" r:id="rId35"/>
    <p:sldId id="597" r:id="rId36"/>
    <p:sldId id="598" r:id="rId37"/>
    <p:sldId id="599" r:id="rId38"/>
    <p:sldId id="600" r:id="rId39"/>
    <p:sldId id="601" r:id="rId40"/>
    <p:sldId id="602" r:id="rId41"/>
    <p:sldId id="603" r:id="rId42"/>
    <p:sldId id="604" r:id="rId43"/>
    <p:sldId id="558" r:id="rId44"/>
    <p:sldId id="567" r:id="rId45"/>
    <p:sldId id="568" r:id="rId46"/>
    <p:sldId id="569" r:id="rId47"/>
    <p:sldId id="570" r:id="rId48"/>
    <p:sldId id="573" r:id="rId49"/>
    <p:sldId id="572" r:id="rId50"/>
    <p:sldId id="574" r:id="rId51"/>
    <p:sldId id="575" r:id="rId52"/>
    <p:sldId id="576" r:id="rId53"/>
    <p:sldId id="577" r:id="rId54"/>
    <p:sldId id="561" r:id="rId55"/>
    <p:sldId id="547" r:id="rId56"/>
    <p:sldId id="548" r:id="rId57"/>
    <p:sldId id="550" r:id="rId58"/>
    <p:sldId id="551" r:id="rId59"/>
    <p:sldId id="555" r:id="rId60"/>
    <p:sldId id="554" r:id="rId61"/>
    <p:sldId id="498" r:id="rId62"/>
    <p:sldId id="519" r:id="rId63"/>
    <p:sldId id="520" r:id="rId64"/>
    <p:sldId id="521" r:id="rId65"/>
    <p:sldId id="593" r:id="rId66"/>
    <p:sldId id="510" r:id="rId67"/>
    <p:sldId id="592" r:id="rId68"/>
    <p:sldId id="526" r:id="rId69"/>
    <p:sldId id="581" r:id="rId70"/>
    <p:sldId id="590" r:id="rId71"/>
    <p:sldId id="591" r:id="rId72"/>
    <p:sldId id="527" r:id="rId73"/>
    <p:sldId id="507" r:id="rId74"/>
    <p:sldId id="545" r:id="rId75"/>
    <p:sldId id="503" r:id="rId76"/>
    <p:sldId id="504" r:id="rId77"/>
    <p:sldId id="505" r:id="rId78"/>
    <p:sldId id="411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WEB APPLICATION ATTACKS  [Q4 2017 vs. Q3 2017]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United States</c:v>
                </c:pt>
                <c:pt idx="1">
                  <c:v>Brazil</c:v>
                </c:pt>
                <c:pt idx="2">
                  <c:v>Netherlands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238</c:v>
                </c:pt>
                <c:pt idx="1">
                  <c:v>323</c:v>
                </c:pt>
                <c:pt idx="2">
                  <c:v>47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Satuan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United States</c:v>
                </c:pt>
                <c:pt idx="1">
                  <c:v>Brazil</c:v>
                </c:pt>
                <c:pt idx="2">
                  <c:v>Netherlands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Tugas &amp; Kuis</c:v>
                </c:pt>
                <c:pt idx="1">
                  <c:v>UTS</c:v>
                </c:pt>
                <c:pt idx="2">
                  <c:v>UAS/Proyek</c:v>
                </c:pt>
                <c:pt idx="3">
                  <c:v>Kehadiran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Tugas</c:v>
                </c:pt>
                <c:pt idx="1">
                  <c:v>UTS</c:v>
                </c:pt>
                <c:pt idx="2">
                  <c:v>UAS/Proyek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0.4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Tugas</c:v>
                </c:pt>
                <c:pt idx="1">
                  <c:v>UTS</c:v>
                </c:pt>
                <c:pt idx="2">
                  <c:v>UAS/Proyek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0.4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Pengantar Keamanan Informasi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solidFill>
          <a:srgbClr val="FFFF00"/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Pemodelan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Serangan</a:t>
          </a:r>
          <a:r>
            <a:rPr lang="id-ID" sz="2400" b="0" dirty="0" smtClean="0">
              <a:latin typeface="Agency FB" panose="020B0503020202020204" pitchFamily="34" charset="0"/>
            </a:rPr>
            <a:t> (Attack Tree)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>
              <a:latin typeface="Agency FB" panose="020B0503020202020204" pitchFamily="34" charset="0"/>
            </a:rPr>
            <a:t>. </a:t>
          </a:r>
          <a:r>
            <a:rPr lang="en-US" sz="2400" b="0" smtClean="0">
              <a:latin typeface="Agency FB" panose="020B0503020202020204" pitchFamily="34" charset="0"/>
            </a:rPr>
            <a:t>Autentikasi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>
              <a:latin typeface="Agency FB" panose="020B0503020202020204" pitchFamily="34" charset="0"/>
            </a:rPr>
            <a:t>. </a:t>
          </a:r>
          <a:r>
            <a:rPr lang="en-US" sz="2400" b="0" smtClean="0">
              <a:latin typeface="Agency FB" panose="020B0503020202020204" pitchFamily="34" charset="0"/>
            </a:rPr>
            <a:t>Kontrol </a:t>
          </a:r>
          <a:r>
            <a:rPr lang="en-US" sz="2400" b="0" dirty="0" err="1" smtClean="0">
              <a:latin typeface="Agency FB" panose="020B0503020202020204" pitchFamily="34" charset="0"/>
            </a:rPr>
            <a:t>Akses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 smtClean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Sistem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Keamanan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Informasi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dan</a:t>
          </a:r>
          <a:r>
            <a:rPr lang="en-US" sz="2400" b="0" dirty="0" smtClean="0">
              <a:latin typeface="Agency FB" panose="020B0503020202020204" pitchFamily="34" charset="0"/>
            </a:rPr>
            <a:t> Internet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Network Attack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en-US" sz="2400" b="0" dirty="0" smtClean="0">
              <a:latin typeface="Agency FB" panose="020B0503020202020204" pitchFamily="34" charset="0"/>
            </a:rPr>
            <a:t>Firewall </a:t>
          </a:r>
          <a:r>
            <a:rPr lang="en-US" sz="2400" b="0" dirty="0" err="1" smtClean="0">
              <a:latin typeface="Agency FB" panose="020B0503020202020204" pitchFamily="34" charset="0"/>
            </a:rPr>
            <a:t>dan</a:t>
          </a:r>
          <a:r>
            <a:rPr lang="en-US" sz="2400" b="0" dirty="0" smtClean="0">
              <a:latin typeface="Agency FB" panose="020B0503020202020204" pitchFamily="34" charset="0"/>
            </a:rPr>
            <a:t> Intrusion Detection System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7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en-US" sz="2800" b="0" dirty="0" smtClean="0">
              <a:latin typeface="Agency FB" panose="020B0503020202020204" pitchFamily="34" charset="0"/>
            </a:rPr>
            <a:t>Biometric Authentication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id-ID" sz="2800" dirty="0" smtClean="0">
              <a:latin typeface="Agency FB" panose="020B0503020202020204" pitchFamily="34" charset="0"/>
            </a:rPr>
            <a:t>Protokol Keamanan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800" b="0" dirty="0" smtClean="0">
              <a:latin typeface="Agency FB" panose="020B0503020202020204" pitchFamily="34" charset="0"/>
            </a:rPr>
            <a:t>Kriptografi Asimetrik</a:t>
          </a:r>
          <a:endParaRPr lang="id-ID" sz="280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13. </a:t>
          </a:r>
          <a:r>
            <a:rPr lang="id-ID" sz="2800" dirty="0" smtClean="0">
              <a:latin typeface="Agency FB" panose="020B0503020202020204" pitchFamily="34" charset="0"/>
            </a:rPr>
            <a:t>Malware &amp; Computer Forensics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14.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1020AA26-508B-4F2F-A4FC-07C43D2AF97A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</a:t>
          </a:r>
          <a:r>
            <a:rPr lang="id-ID" sz="2800" dirty="0" smtClean="0">
              <a:latin typeface="Agency FB" panose="020B0503020202020204" pitchFamily="34" charset="0"/>
            </a:rPr>
            <a:t> </a:t>
          </a:r>
          <a:r>
            <a:rPr lang="id-ID" sz="2800" b="0" dirty="0" smtClean="0">
              <a:latin typeface="Agency FB" panose="020B0503020202020204" pitchFamily="34" charset="0"/>
            </a:rPr>
            <a:t>Public Key Infrastructure</a:t>
          </a:r>
          <a:endParaRPr lang="id-ID" sz="2800" dirty="0">
            <a:latin typeface="Agency FB" panose="020B0503020202020204" pitchFamily="34" charset="0"/>
          </a:endParaRPr>
        </a:p>
      </dgm:t>
    </dgm:pt>
    <dgm:pt modelId="{1C73CBE3-0781-415F-B984-D2F0523A6CFC}" type="parTrans" cxnId="{EBB4BCBE-1F9C-4E3C-8571-E58523E98A70}">
      <dgm:prSet/>
      <dgm:spPr/>
      <dgm:t>
        <a:bodyPr/>
        <a:lstStyle/>
        <a:p>
          <a:endParaRPr lang="id-ID"/>
        </a:p>
      </dgm:t>
    </dgm:pt>
    <dgm:pt modelId="{567463BA-95E3-4303-A861-951A86D39B77}" type="sibTrans" cxnId="{EBB4BCBE-1F9C-4E3C-8571-E58523E98A70}">
      <dgm:prSet/>
      <dgm:spPr/>
      <dgm:t>
        <a:bodyPr/>
        <a:lstStyle/>
        <a:p>
          <a:endParaRPr lang="id-ID"/>
        </a:p>
      </dgm:t>
    </dgm:pt>
    <dgm:pt modelId="{A93BB2EF-0BEB-4E8A-AB45-3720CCC195F7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8</a:t>
          </a:r>
          <a:r>
            <a:rPr lang="en-US" sz="2800" b="1" dirty="0" smtClean="0">
              <a:latin typeface="Agency FB" panose="020B0503020202020204" pitchFamily="34" charset="0"/>
            </a:rPr>
            <a:t>. </a:t>
          </a:r>
          <a:r>
            <a:rPr lang="id-ID" sz="2800" b="0" dirty="0" smtClean="0">
              <a:latin typeface="Agency FB" panose="020B0503020202020204" pitchFamily="34" charset="0"/>
            </a:rPr>
            <a:t>Kriptografi</a:t>
          </a:r>
          <a:endParaRPr lang="id-ID" sz="2800" dirty="0">
            <a:latin typeface="Agency FB" panose="020B0503020202020204" pitchFamily="34" charset="0"/>
          </a:endParaRPr>
        </a:p>
      </dgm:t>
    </dgm:pt>
    <dgm:pt modelId="{7035D21C-CA3F-44B8-863B-4C9676820A2B}" type="parTrans" cxnId="{31C4AA9C-C86C-4AF3-B39C-3BA36A7F1B12}">
      <dgm:prSet/>
      <dgm:spPr/>
      <dgm:t>
        <a:bodyPr/>
        <a:lstStyle/>
        <a:p>
          <a:endParaRPr lang="id-ID"/>
        </a:p>
      </dgm:t>
    </dgm:pt>
    <dgm:pt modelId="{0F51178D-EAFB-47CB-81A0-CBBAD12CA067}" type="sibTrans" cxnId="{31C4AA9C-C86C-4AF3-B39C-3BA36A7F1B12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CE4B27A-562B-4228-9EBA-FA36741C2CBB}" type="pres">
      <dgm:prSet presAssocID="{A93BB2EF-0BEB-4E8A-AB45-3720CCC195F7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DBAB312-29FB-47FA-8AB2-232A0B14ADD3}" type="pres">
      <dgm:prSet presAssocID="{0F51178D-EAFB-47CB-81A0-CBBAD12CA067}" presName="spacer" presStyleCnt="0"/>
      <dgm:spPr/>
    </dgm:pt>
    <dgm:pt modelId="{6F268465-018D-415F-9342-5F99EA4F989A}" type="pres">
      <dgm:prSet presAssocID="{A8758CBD-2F5C-468E-AF8A-A294A393DC9D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4243BBF9-1AA9-4550-83D8-1DFA0B761F29}" type="pres">
      <dgm:prSet presAssocID="{1020AA26-508B-4F2F-A4FC-07C43D2AF97A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12CF79F-A20C-43E1-BBE1-73B39171E2FC}" type="pres">
      <dgm:prSet presAssocID="{567463BA-95E3-4303-A861-951A86D39B77}" presName="spacer" presStyleCnt="0"/>
      <dgm:spPr/>
    </dgm:pt>
    <dgm:pt modelId="{F4223B3F-7A5F-4B4B-BB64-825656D9084A}" type="pres">
      <dgm:prSet presAssocID="{45FAB24C-9B2D-4C9F-AC5C-BE1CC33E0AEC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3F0135C-4E40-4829-B87E-4EE1F4F2265F}" type="presOf" srcId="{A93BB2EF-0BEB-4E8A-AB45-3720CCC195F7}" destId="{CCE4B27A-562B-4228-9EBA-FA36741C2CBB}" srcOrd="0" destOrd="0" presId="urn:microsoft.com/office/officeart/2005/8/layout/vList2"/>
    <dgm:cxn modelId="{12F58785-93E0-4CD0-A810-0B07F6B763C3}" type="presOf" srcId="{1020AA26-508B-4F2F-A4FC-07C43D2AF97A}" destId="{4243BBF9-1AA9-4550-83D8-1DFA0B761F29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6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5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1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4" destOrd="0" parTransId="{7134E2BB-6C9C-4AB9-B1F1-CAA0A219FAB6}" sibTransId="{7C430DA0-B913-451B-A53D-59E09BFA30CD}"/>
    <dgm:cxn modelId="{EBB4BCBE-1F9C-4E3C-8571-E58523E98A70}" srcId="{8358F112-1D6F-44C5-AF73-A5EEB7AA45FA}" destId="{1020AA26-508B-4F2F-A4FC-07C43D2AF97A}" srcOrd="3" destOrd="0" parTransId="{1C73CBE3-0781-415F-B984-D2F0523A6CFC}" sibTransId="{567463BA-95E3-4303-A861-951A86D39B77}"/>
    <dgm:cxn modelId="{C1FB15BA-0572-4739-B268-2C3734120A75}" srcId="{8358F112-1D6F-44C5-AF73-A5EEB7AA45FA}" destId="{0C7B9932-39A1-47F9-9D81-48F5FB31E47A}" srcOrd="2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31C4AA9C-C86C-4AF3-B39C-3BA36A7F1B12}" srcId="{8358F112-1D6F-44C5-AF73-A5EEB7AA45FA}" destId="{A93BB2EF-0BEB-4E8A-AB45-3720CCC195F7}" srcOrd="0" destOrd="0" parTransId="{7035D21C-CA3F-44B8-863B-4C9676820A2B}" sibTransId="{0F51178D-EAFB-47CB-81A0-CBBAD12CA067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54C611C9-B76C-4D59-98C6-D6D7574B1828}" type="presParOf" srcId="{FA152123-58CE-48F0-AD32-399CCFB0B709}" destId="{CCE4B27A-562B-4228-9EBA-FA36741C2CBB}" srcOrd="0" destOrd="0" presId="urn:microsoft.com/office/officeart/2005/8/layout/vList2"/>
    <dgm:cxn modelId="{0C558DE7-2061-46C4-9435-0252B0DE34FF}" type="presParOf" srcId="{FA152123-58CE-48F0-AD32-399CCFB0B709}" destId="{8DBAB312-29FB-47FA-8AB2-232A0B14ADD3}" srcOrd="1" destOrd="0" presId="urn:microsoft.com/office/officeart/2005/8/layout/vList2"/>
    <dgm:cxn modelId="{F7770718-7910-4B21-8EFE-318DE8AC54A5}" type="presParOf" srcId="{FA152123-58CE-48F0-AD32-399CCFB0B709}" destId="{6F268465-018D-415F-9342-5F99EA4F989A}" srcOrd="2" destOrd="0" presId="urn:microsoft.com/office/officeart/2005/8/layout/vList2"/>
    <dgm:cxn modelId="{0093A9F7-1C25-4231-B7BD-C18244B8CD6C}" type="presParOf" srcId="{FA152123-58CE-48F0-AD32-399CCFB0B709}" destId="{6AE71C83-3A5B-4E23-B880-47A196E9AF94}" srcOrd="3" destOrd="0" presId="urn:microsoft.com/office/officeart/2005/8/layout/vList2"/>
    <dgm:cxn modelId="{AF0937BE-C9F5-46F3-85AF-E8542270DE2A}" type="presParOf" srcId="{FA152123-58CE-48F0-AD32-399CCFB0B709}" destId="{AADA161B-0E44-4493-B862-AA188302F13F}" srcOrd="4" destOrd="0" presId="urn:microsoft.com/office/officeart/2005/8/layout/vList2"/>
    <dgm:cxn modelId="{68604E0A-C971-4845-B79D-022F39E75A77}" type="presParOf" srcId="{FA152123-58CE-48F0-AD32-399CCFB0B709}" destId="{15958AA4-8D6C-4081-B41A-A71B0A1A4517}" srcOrd="5" destOrd="0" presId="urn:microsoft.com/office/officeart/2005/8/layout/vList2"/>
    <dgm:cxn modelId="{D1D87629-A5CB-4B75-A02C-88884F34018E}" type="presParOf" srcId="{FA152123-58CE-48F0-AD32-399CCFB0B709}" destId="{4243BBF9-1AA9-4550-83D8-1DFA0B761F29}" srcOrd="6" destOrd="0" presId="urn:microsoft.com/office/officeart/2005/8/layout/vList2"/>
    <dgm:cxn modelId="{5A1AA8AB-C770-42ED-AD6A-5FD55ADADC0F}" type="presParOf" srcId="{FA152123-58CE-48F0-AD32-399CCFB0B709}" destId="{812CF79F-A20C-43E1-BBE1-73B39171E2FC}" srcOrd="7" destOrd="0" presId="urn:microsoft.com/office/officeart/2005/8/layout/vList2"/>
    <dgm:cxn modelId="{C5203D51-591C-4774-8949-D56B7504CB66}" type="presParOf" srcId="{FA152123-58CE-48F0-AD32-399CCFB0B709}" destId="{F4223B3F-7A5F-4B4B-BB64-825656D9084A}" srcOrd="8" destOrd="0" presId="urn:microsoft.com/office/officeart/2005/8/layout/vList2"/>
    <dgm:cxn modelId="{D0E8991B-1E12-4A62-B535-9FD6B1C215F3}" type="presParOf" srcId="{FA152123-58CE-48F0-AD32-399CCFB0B709}" destId="{ED09C2E3-455C-489D-979E-43371C128A15}" srcOrd="9" destOrd="0" presId="urn:microsoft.com/office/officeart/2005/8/layout/vList2"/>
    <dgm:cxn modelId="{3BB21489-EA85-4EE4-852E-4F251F988DEE}" type="presParOf" srcId="{FA152123-58CE-48F0-AD32-399CCFB0B709}" destId="{D6F8D2BE-5674-433E-876C-693D6B513985}" srcOrd="10" destOrd="0" presId="urn:microsoft.com/office/officeart/2005/8/layout/vList2"/>
    <dgm:cxn modelId="{24EB09B6-887B-4DDD-A64F-EF155A61AFD9}" type="presParOf" srcId="{FA152123-58CE-48F0-AD32-399CCFB0B709}" destId="{3A61E9B2-EE8B-4D0D-8E33-7F7E2BC308E5}" srcOrd="11" destOrd="0" presId="urn:microsoft.com/office/officeart/2005/8/layout/vList2"/>
    <dgm:cxn modelId="{35B31EEC-7740-4F56-A82A-7FBB7314C797}" type="presParOf" srcId="{FA152123-58CE-48F0-AD32-399CCFB0B709}" destId="{BDCDCFE5-C63B-426B-8D16-4C2EF5169E3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96154C-7973-48EB-ACED-9C0A0AADC10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B3908ECD-5E78-488A-92F4-48AE262B6FE8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id-ID" b="1" i="0" smtClean="0"/>
            <a:t>Interruption (Interupsi)</a:t>
          </a:r>
          <a:endParaRPr lang="id-ID"/>
        </a:p>
      </dgm:t>
    </dgm:pt>
    <dgm:pt modelId="{2C140F2E-5AF8-4F4C-8072-93A79C62F2DE}" type="parTrans" cxnId="{D62A32F1-6A56-4EF3-AD21-2C0565697F7A}">
      <dgm:prSet/>
      <dgm:spPr/>
      <dgm:t>
        <a:bodyPr/>
        <a:lstStyle/>
        <a:p>
          <a:endParaRPr lang="id-ID"/>
        </a:p>
      </dgm:t>
    </dgm:pt>
    <dgm:pt modelId="{1AA0C812-5EED-44E2-BD27-8D8F133B55E6}" type="sibTrans" cxnId="{D62A32F1-6A56-4EF3-AD21-2C0565697F7A}">
      <dgm:prSet/>
      <dgm:spPr/>
      <dgm:t>
        <a:bodyPr/>
        <a:lstStyle/>
        <a:p>
          <a:endParaRPr lang="id-ID"/>
        </a:p>
      </dgm:t>
    </dgm:pt>
    <dgm:pt modelId="{8A2BD9A4-32C9-4039-9FCD-7E59BA14A5AA}">
      <dgm:prSet phldrT="[Text]"/>
      <dgm:spPr/>
      <dgm:t>
        <a:bodyPr/>
        <a:lstStyle/>
        <a:p>
          <a:r>
            <a:rPr lang="id-ID" b="1" i="0" dirty="0" smtClean="0"/>
            <a:t>Interception (Pengalihan)</a:t>
          </a:r>
          <a:endParaRPr lang="id-ID" dirty="0"/>
        </a:p>
      </dgm:t>
    </dgm:pt>
    <dgm:pt modelId="{56666533-D618-4714-843B-2B8EC142085A}" type="parTrans" cxnId="{7BE51867-91F2-4BF5-BB0C-7726CDC093DC}">
      <dgm:prSet/>
      <dgm:spPr/>
      <dgm:t>
        <a:bodyPr/>
        <a:lstStyle/>
        <a:p>
          <a:endParaRPr lang="id-ID"/>
        </a:p>
      </dgm:t>
    </dgm:pt>
    <dgm:pt modelId="{12805755-FD16-449E-92BE-1BCF6EBC73F7}" type="sibTrans" cxnId="{7BE51867-91F2-4BF5-BB0C-7726CDC093DC}">
      <dgm:prSet/>
      <dgm:spPr/>
      <dgm:t>
        <a:bodyPr/>
        <a:lstStyle/>
        <a:p>
          <a:endParaRPr lang="id-ID"/>
        </a:p>
      </dgm:t>
    </dgm:pt>
    <dgm:pt modelId="{ECBEB3D4-F61E-499F-B6F0-A32F3589A53B}">
      <dgm:prSet phldrT="[Text]"/>
      <dgm:spPr>
        <a:solidFill>
          <a:srgbClr val="FF0000"/>
        </a:solidFill>
      </dgm:spPr>
      <dgm:t>
        <a:bodyPr/>
        <a:lstStyle/>
        <a:p>
          <a:r>
            <a:rPr lang="id-ID" b="1" i="0" dirty="0" smtClean="0"/>
            <a:t>Modification (Pengubahan)</a:t>
          </a:r>
          <a:endParaRPr lang="id-ID" dirty="0"/>
        </a:p>
      </dgm:t>
    </dgm:pt>
    <dgm:pt modelId="{02B6AEC0-7BC5-41DD-BE97-CF392EBBFA1C}" type="parTrans" cxnId="{6EF2E964-8FEE-4C39-8E95-05171CF32838}">
      <dgm:prSet/>
      <dgm:spPr/>
      <dgm:t>
        <a:bodyPr/>
        <a:lstStyle/>
        <a:p>
          <a:endParaRPr lang="id-ID"/>
        </a:p>
      </dgm:t>
    </dgm:pt>
    <dgm:pt modelId="{27B86853-54A9-451D-A2C9-A4137EFC2FAC}" type="sibTrans" cxnId="{6EF2E964-8FEE-4C39-8E95-05171CF32838}">
      <dgm:prSet/>
      <dgm:spPr/>
      <dgm:t>
        <a:bodyPr/>
        <a:lstStyle/>
        <a:p>
          <a:endParaRPr lang="id-ID"/>
        </a:p>
      </dgm:t>
    </dgm:pt>
    <dgm:pt modelId="{44A2AF8A-7A64-42B1-9696-89C1EFC6700D}">
      <dgm:prSet phldrT="[Text]"/>
      <dgm:spPr>
        <a:solidFill>
          <a:srgbClr val="7030A0"/>
        </a:solidFill>
      </dgm:spPr>
      <dgm:t>
        <a:bodyPr/>
        <a:lstStyle/>
        <a:p>
          <a:r>
            <a:rPr lang="id-ID" b="1" i="0" dirty="0" smtClean="0"/>
            <a:t>Fabrication (Pemalsuan)</a:t>
          </a:r>
          <a:endParaRPr lang="id-ID" dirty="0"/>
        </a:p>
      </dgm:t>
    </dgm:pt>
    <dgm:pt modelId="{83DECAE8-51BA-45AF-A34D-10824E8DF24D}" type="parTrans" cxnId="{04239E5F-2973-42C4-BB44-8C7F101886F6}">
      <dgm:prSet/>
      <dgm:spPr/>
      <dgm:t>
        <a:bodyPr/>
        <a:lstStyle/>
        <a:p>
          <a:endParaRPr lang="id-ID"/>
        </a:p>
      </dgm:t>
    </dgm:pt>
    <dgm:pt modelId="{D9FB1FDE-A2D4-479B-B32F-360948BDFA03}" type="sibTrans" cxnId="{04239E5F-2973-42C4-BB44-8C7F101886F6}">
      <dgm:prSet/>
      <dgm:spPr/>
      <dgm:t>
        <a:bodyPr/>
        <a:lstStyle/>
        <a:p>
          <a:endParaRPr lang="id-ID"/>
        </a:p>
      </dgm:t>
    </dgm:pt>
    <dgm:pt modelId="{E5FB98EB-AFC5-4EB6-A549-68E256631C73}" type="pres">
      <dgm:prSet presAssocID="{6F96154C-7973-48EB-ACED-9C0A0AADC10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4C74A4CE-EFDD-4E46-8E36-87B020BC8A5F}" type="pres">
      <dgm:prSet presAssocID="{6F96154C-7973-48EB-ACED-9C0A0AADC10E}" presName="Name1" presStyleCnt="0"/>
      <dgm:spPr/>
    </dgm:pt>
    <dgm:pt modelId="{83203154-FF9F-4EC7-BA92-C2A906CC9A65}" type="pres">
      <dgm:prSet presAssocID="{6F96154C-7973-48EB-ACED-9C0A0AADC10E}" presName="cycle" presStyleCnt="0"/>
      <dgm:spPr/>
    </dgm:pt>
    <dgm:pt modelId="{ACD260D4-A4F2-46B5-84BA-72E30E17B95E}" type="pres">
      <dgm:prSet presAssocID="{6F96154C-7973-48EB-ACED-9C0A0AADC10E}" presName="srcNode" presStyleLbl="node1" presStyleIdx="0" presStyleCnt="4"/>
      <dgm:spPr/>
    </dgm:pt>
    <dgm:pt modelId="{09927D64-8D4A-42EA-B647-878674D98088}" type="pres">
      <dgm:prSet presAssocID="{6F96154C-7973-48EB-ACED-9C0A0AADC10E}" presName="conn" presStyleLbl="parChTrans1D2" presStyleIdx="0" presStyleCnt="1"/>
      <dgm:spPr/>
      <dgm:t>
        <a:bodyPr/>
        <a:lstStyle/>
        <a:p>
          <a:endParaRPr lang="id-ID"/>
        </a:p>
      </dgm:t>
    </dgm:pt>
    <dgm:pt modelId="{6E6E1E67-0335-4357-B315-E7BE599FB0F4}" type="pres">
      <dgm:prSet presAssocID="{6F96154C-7973-48EB-ACED-9C0A0AADC10E}" presName="extraNode" presStyleLbl="node1" presStyleIdx="0" presStyleCnt="4"/>
      <dgm:spPr/>
    </dgm:pt>
    <dgm:pt modelId="{5CBF87BB-8DA1-45D4-82D6-4ED7C6EC24AE}" type="pres">
      <dgm:prSet presAssocID="{6F96154C-7973-48EB-ACED-9C0A0AADC10E}" presName="dstNode" presStyleLbl="node1" presStyleIdx="0" presStyleCnt="4"/>
      <dgm:spPr/>
    </dgm:pt>
    <dgm:pt modelId="{A7FED6FE-D31C-4B9D-BCF8-B3577C8F3916}" type="pres">
      <dgm:prSet presAssocID="{B3908ECD-5E78-488A-92F4-48AE262B6FE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E29F923-A23C-43A9-8A72-E660BE4E0421}" type="pres">
      <dgm:prSet presAssocID="{B3908ECD-5E78-488A-92F4-48AE262B6FE8}" presName="accent_1" presStyleCnt="0"/>
      <dgm:spPr/>
    </dgm:pt>
    <dgm:pt modelId="{6BD7F367-686F-4A61-9667-F4BC4C7B0186}" type="pres">
      <dgm:prSet presAssocID="{B3908ECD-5E78-488A-92F4-48AE262B6FE8}" presName="accentRepeatNode" presStyleLbl="solidFgAcc1" presStyleIdx="0" presStyleCnt="4"/>
      <dgm:spPr/>
    </dgm:pt>
    <dgm:pt modelId="{FB626454-2C77-4EB4-BB29-D5E534224C9B}" type="pres">
      <dgm:prSet presAssocID="{8A2BD9A4-32C9-4039-9FCD-7E59BA14A5A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2563C29-3635-463A-ACF7-21B65AFD25C9}" type="pres">
      <dgm:prSet presAssocID="{8A2BD9A4-32C9-4039-9FCD-7E59BA14A5AA}" presName="accent_2" presStyleCnt="0"/>
      <dgm:spPr/>
    </dgm:pt>
    <dgm:pt modelId="{47935417-E26D-4B86-9272-89B5870B704D}" type="pres">
      <dgm:prSet presAssocID="{8A2BD9A4-32C9-4039-9FCD-7E59BA14A5AA}" presName="accentRepeatNode" presStyleLbl="solidFgAcc1" presStyleIdx="1" presStyleCnt="4"/>
      <dgm:spPr/>
    </dgm:pt>
    <dgm:pt modelId="{67758F14-4200-42A1-92A0-152AF2017920}" type="pres">
      <dgm:prSet presAssocID="{ECBEB3D4-F61E-499F-B6F0-A32F3589A53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1F35362-E04A-48A2-A3D6-99F77C5C9424}" type="pres">
      <dgm:prSet presAssocID="{ECBEB3D4-F61E-499F-B6F0-A32F3589A53B}" presName="accent_3" presStyleCnt="0"/>
      <dgm:spPr/>
    </dgm:pt>
    <dgm:pt modelId="{5DD73B6C-39C4-4779-BB8E-A10115B74AA0}" type="pres">
      <dgm:prSet presAssocID="{ECBEB3D4-F61E-499F-B6F0-A32F3589A53B}" presName="accentRepeatNode" presStyleLbl="solidFgAcc1" presStyleIdx="2" presStyleCnt="4"/>
      <dgm:spPr/>
    </dgm:pt>
    <dgm:pt modelId="{7F941B9E-4A91-4425-820E-780786510527}" type="pres">
      <dgm:prSet presAssocID="{44A2AF8A-7A64-42B1-9696-89C1EFC6700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A0C2818-C3CD-496F-91F7-DE90BB173BA2}" type="pres">
      <dgm:prSet presAssocID="{44A2AF8A-7A64-42B1-9696-89C1EFC6700D}" presName="accent_4" presStyleCnt="0"/>
      <dgm:spPr/>
    </dgm:pt>
    <dgm:pt modelId="{3C1F83B5-A312-4B37-BE4A-D490789C1F5D}" type="pres">
      <dgm:prSet presAssocID="{44A2AF8A-7A64-42B1-9696-89C1EFC6700D}" presName="accentRepeatNode" presStyleLbl="solidFgAcc1" presStyleIdx="3" presStyleCnt="4"/>
      <dgm:spPr/>
    </dgm:pt>
  </dgm:ptLst>
  <dgm:cxnLst>
    <dgm:cxn modelId="{684B37D7-BC14-4808-B503-4B13212B5D82}" type="presOf" srcId="{44A2AF8A-7A64-42B1-9696-89C1EFC6700D}" destId="{7F941B9E-4A91-4425-820E-780786510527}" srcOrd="0" destOrd="0" presId="urn:microsoft.com/office/officeart/2008/layout/VerticalCurvedList"/>
    <dgm:cxn modelId="{9388B08B-F4FF-4574-A33C-69D26906B7A5}" type="presOf" srcId="{6F96154C-7973-48EB-ACED-9C0A0AADC10E}" destId="{E5FB98EB-AFC5-4EB6-A549-68E256631C73}" srcOrd="0" destOrd="0" presId="urn:microsoft.com/office/officeart/2008/layout/VerticalCurvedList"/>
    <dgm:cxn modelId="{D62A32F1-6A56-4EF3-AD21-2C0565697F7A}" srcId="{6F96154C-7973-48EB-ACED-9C0A0AADC10E}" destId="{B3908ECD-5E78-488A-92F4-48AE262B6FE8}" srcOrd="0" destOrd="0" parTransId="{2C140F2E-5AF8-4F4C-8072-93A79C62F2DE}" sibTransId="{1AA0C812-5EED-44E2-BD27-8D8F133B55E6}"/>
    <dgm:cxn modelId="{04239E5F-2973-42C4-BB44-8C7F101886F6}" srcId="{6F96154C-7973-48EB-ACED-9C0A0AADC10E}" destId="{44A2AF8A-7A64-42B1-9696-89C1EFC6700D}" srcOrd="3" destOrd="0" parTransId="{83DECAE8-51BA-45AF-A34D-10824E8DF24D}" sibTransId="{D9FB1FDE-A2D4-479B-B32F-360948BDFA03}"/>
    <dgm:cxn modelId="{52F0EB11-B5E1-448C-9096-B320EB13A7D6}" type="presOf" srcId="{ECBEB3D4-F61E-499F-B6F0-A32F3589A53B}" destId="{67758F14-4200-42A1-92A0-152AF2017920}" srcOrd="0" destOrd="0" presId="urn:microsoft.com/office/officeart/2008/layout/VerticalCurvedList"/>
    <dgm:cxn modelId="{6EF2E964-8FEE-4C39-8E95-05171CF32838}" srcId="{6F96154C-7973-48EB-ACED-9C0A0AADC10E}" destId="{ECBEB3D4-F61E-499F-B6F0-A32F3589A53B}" srcOrd="2" destOrd="0" parTransId="{02B6AEC0-7BC5-41DD-BE97-CF392EBBFA1C}" sibTransId="{27B86853-54A9-451D-A2C9-A4137EFC2FAC}"/>
    <dgm:cxn modelId="{433BB72E-1EE9-4AAC-B679-D49DEA431529}" type="presOf" srcId="{8A2BD9A4-32C9-4039-9FCD-7E59BA14A5AA}" destId="{FB626454-2C77-4EB4-BB29-D5E534224C9B}" srcOrd="0" destOrd="0" presId="urn:microsoft.com/office/officeart/2008/layout/VerticalCurvedList"/>
    <dgm:cxn modelId="{F6CC8D7E-D377-445C-9E13-D243B36E8C63}" type="presOf" srcId="{B3908ECD-5E78-488A-92F4-48AE262B6FE8}" destId="{A7FED6FE-D31C-4B9D-BCF8-B3577C8F3916}" srcOrd="0" destOrd="0" presId="urn:microsoft.com/office/officeart/2008/layout/VerticalCurvedList"/>
    <dgm:cxn modelId="{7BE51867-91F2-4BF5-BB0C-7726CDC093DC}" srcId="{6F96154C-7973-48EB-ACED-9C0A0AADC10E}" destId="{8A2BD9A4-32C9-4039-9FCD-7E59BA14A5AA}" srcOrd="1" destOrd="0" parTransId="{56666533-D618-4714-843B-2B8EC142085A}" sibTransId="{12805755-FD16-449E-92BE-1BCF6EBC73F7}"/>
    <dgm:cxn modelId="{3385E9FC-7568-4392-B3C6-D8AB38CAEFC4}" type="presOf" srcId="{1AA0C812-5EED-44E2-BD27-8D8F133B55E6}" destId="{09927D64-8D4A-42EA-B647-878674D98088}" srcOrd="0" destOrd="0" presId="urn:microsoft.com/office/officeart/2008/layout/VerticalCurvedList"/>
    <dgm:cxn modelId="{D6686CC9-022F-4AAF-AEB8-1DB9A11619A7}" type="presParOf" srcId="{E5FB98EB-AFC5-4EB6-A549-68E256631C73}" destId="{4C74A4CE-EFDD-4E46-8E36-87B020BC8A5F}" srcOrd="0" destOrd="0" presId="urn:microsoft.com/office/officeart/2008/layout/VerticalCurvedList"/>
    <dgm:cxn modelId="{D3DE2758-7791-4F44-A306-436ECC2C2BF1}" type="presParOf" srcId="{4C74A4CE-EFDD-4E46-8E36-87B020BC8A5F}" destId="{83203154-FF9F-4EC7-BA92-C2A906CC9A65}" srcOrd="0" destOrd="0" presId="urn:microsoft.com/office/officeart/2008/layout/VerticalCurvedList"/>
    <dgm:cxn modelId="{392C9756-96D8-41A9-9079-C2B55B4A1AC9}" type="presParOf" srcId="{83203154-FF9F-4EC7-BA92-C2A906CC9A65}" destId="{ACD260D4-A4F2-46B5-84BA-72E30E17B95E}" srcOrd="0" destOrd="0" presId="urn:microsoft.com/office/officeart/2008/layout/VerticalCurvedList"/>
    <dgm:cxn modelId="{1B570ABE-BC48-4423-9D07-32917DF9BD15}" type="presParOf" srcId="{83203154-FF9F-4EC7-BA92-C2A906CC9A65}" destId="{09927D64-8D4A-42EA-B647-878674D98088}" srcOrd="1" destOrd="0" presId="urn:microsoft.com/office/officeart/2008/layout/VerticalCurvedList"/>
    <dgm:cxn modelId="{EA6FA007-E4BE-4700-95C8-31B5DAE61B42}" type="presParOf" srcId="{83203154-FF9F-4EC7-BA92-C2A906CC9A65}" destId="{6E6E1E67-0335-4357-B315-E7BE599FB0F4}" srcOrd="2" destOrd="0" presId="urn:microsoft.com/office/officeart/2008/layout/VerticalCurvedList"/>
    <dgm:cxn modelId="{F69C6BE7-42D6-49CA-9CF6-0A7534FEFD7E}" type="presParOf" srcId="{83203154-FF9F-4EC7-BA92-C2A906CC9A65}" destId="{5CBF87BB-8DA1-45D4-82D6-4ED7C6EC24AE}" srcOrd="3" destOrd="0" presId="urn:microsoft.com/office/officeart/2008/layout/VerticalCurvedList"/>
    <dgm:cxn modelId="{FB67B954-C87F-4C9C-9F36-8B189E9822ED}" type="presParOf" srcId="{4C74A4CE-EFDD-4E46-8E36-87B020BC8A5F}" destId="{A7FED6FE-D31C-4B9D-BCF8-B3577C8F3916}" srcOrd="1" destOrd="0" presId="urn:microsoft.com/office/officeart/2008/layout/VerticalCurvedList"/>
    <dgm:cxn modelId="{E3AFFF00-4C12-4003-BB19-5DB1C90B95CB}" type="presParOf" srcId="{4C74A4CE-EFDD-4E46-8E36-87B020BC8A5F}" destId="{7E29F923-A23C-43A9-8A72-E660BE4E0421}" srcOrd="2" destOrd="0" presId="urn:microsoft.com/office/officeart/2008/layout/VerticalCurvedList"/>
    <dgm:cxn modelId="{824A6EEB-7D99-4108-B3BB-8D4445E50B03}" type="presParOf" srcId="{7E29F923-A23C-43A9-8A72-E660BE4E0421}" destId="{6BD7F367-686F-4A61-9667-F4BC4C7B0186}" srcOrd="0" destOrd="0" presId="urn:microsoft.com/office/officeart/2008/layout/VerticalCurvedList"/>
    <dgm:cxn modelId="{DB694DBC-5D86-4F46-80A7-A4304979B270}" type="presParOf" srcId="{4C74A4CE-EFDD-4E46-8E36-87B020BC8A5F}" destId="{FB626454-2C77-4EB4-BB29-D5E534224C9B}" srcOrd="3" destOrd="0" presId="urn:microsoft.com/office/officeart/2008/layout/VerticalCurvedList"/>
    <dgm:cxn modelId="{0B9FCECE-0C04-4551-BCE2-B8A3B40AE453}" type="presParOf" srcId="{4C74A4CE-EFDD-4E46-8E36-87B020BC8A5F}" destId="{82563C29-3635-463A-ACF7-21B65AFD25C9}" srcOrd="4" destOrd="0" presId="urn:microsoft.com/office/officeart/2008/layout/VerticalCurvedList"/>
    <dgm:cxn modelId="{D86036E8-5631-469D-9395-A6A53DA18197}" type="presParOf" srcId="{82563C29-3635-463A-ACF7-21B65AFD25C9}" destId="{47935417-E26D-4B86-9272-89B5870B704D}" srcOrd="0" destOrd="0" presId="urn:microsoft.com/office/officeart/2008/layout/VerticalCurvedList"/>
    <dgm:cxn modelId="{7BA3E56D-D431-41D2-BB80-5A590548314A}" type="presParOf" srcId="{4C74A4CE-EFDD-4E46-8E36-87B020BC8A5F}" destId="{67758F14-4200-42A1-92A0-152AF2017920}" srcOrd="5" destOrd="0" presId="urn:microsoft.com/office/officeart/2008/layout/VerticalCurvedList"/>
    <dgm:cxn modelId="{2FD00AF8-38B0-4AF1-96A7-F38D70C4A219}" type="presParOf" srcId="{4C74A4CE-EFDD-4E46-8E36-87B020BC8A5F}" destId="{F1F35362-E04A-48A2-A3D6-99F77C5C9424}" srcOrd="6" destOrd="0" presId="urn:microsoft.com/office/officeart/2008/layout/VerticalCurvedList"/>
    <dgm:cxn modelId="{8FD6D1E8-2A12-463B-86C0-0957E12973D1}" type="presParOf" srcId="{F1F35362-E04A-48A2-A3D6-99F77C5C9424}" destId="{5DD73B6C-39C4-4779-BB8E-A10115B74AA0}" srcOrd="0" destOrd="0" presId="urn:microsoft.com/office/officeart/2008/layout/VerticalCurvedList"/>
    <dgm:cxn modelId="{B5C81E1B-7E7C-414B-BCBB-4DDC965E7E62}" type="presParOf" srcId="{4C74A4CE-EFDD-4E46-8E36-87B020BC8A5F}" destId="{7F941B9E-4A91-4425-820E-780786510527}" srcOrd="7" destOrd="0" presId="urn:microsoft.com/office/officeart/2008/layout/VerticalCurvedList"/>
    <dgm:cxn modelId="{7725E694-DBF8-4520-9CFB-59E957FB0A39}" type="presParOf" srcId="{4C74A4CE-EFDD-4E46-8E36-87B020BC8A5F}" destId="{DA0C2818-C3CD-496F-91F7-DE90BB173BA2}" srcOrd="8" destOrd="0" presId="urn:microsoft.com/office/officeart/2008/layout/VerticalCurvedList"/>
    <dgm:cxn modelId="{00D33B17-46A6-4D13-822D-C094B7BBE88B}" type="presParOf" srcId="{DA0C2818-C3CD-496F-91F7-DE90BB173BA2}" destId="{3C1F83B5-A312-4B37-BE4A-D490789C1F5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0.36442</cdr:x>
      <cdr:y>0.67642</cdr:y>
    </cdr:from>
    <cdr:to>
      <cdr:x>0.48859</cdr:x>
      <cdr:y>0.86593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83808" y="326396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d-ID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26/02/2019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1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cacr.uwaterloo.ca/hac" TargetMode="External"/><Relationship Id="rId2" Type="http://schemas.openxmlformats.org/officeDocument/2006/relationships/hyperlink" Target="http://www.cl.cam.ac.uk/~rja14/book.ht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pPr lvl="0"/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KEAMANAN INFORMASI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02. </a:t>
            </a:r>
            <a:r>
              <a:rPr lang="en-US" sz="3600" dirty="0" err="1">
                <a:solidFill>
                  <a:srgbClr val="0070C0"/>
                </a:solidFill>
              </a:rPr>
              <a:t>Pemodelan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Serangan</a:t>
            </a:r>
            <a:r>
              <a:rPr lang="id-ID" sz="3600" dirty="0">
                <a:solidFill>
                  <a:srgbClr val="0070C0"/>
                </a:solidFill>
              </a:rPr>
              <a:t> (Attack Tree) 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452596" cy="504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3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609"/>
          <a:stretch/>
        </p:blipFill>
        <p:spPr>
          <a:xfrm>
            <a:off x="1721224" y="1442506"/>
            <a:ext cx="5472952" cy="534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2017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442507"/>
            <a:ext cx="8499073" cy="5259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9188"/>
          <a:stretch/>
        </p:blipFill>
        <p:spPr>
          <a:xfrm>
            <a:off x="4357568" y="2889716"/>
            <a:ext cx="4438089" cy="17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Volume Continues To Grow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2" y="1527260"/>
            <a:ext cx="3901889" cy="5254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165" y="1658982"/>
            <a:ext cx="4842221" cy="512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0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2017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536635"/>
            <a:ext cx="5736290" cy="51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2017</a:t>
            </a:r>
            <a:endParaRPr lang="id-ID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578901114"/>
              </p:ext>
            </p:extLst>
          </p:nvPr>
        </p:nvGraphicFramePr>
        <p:xfrm>
          <a:off x="476251" y="1603871"/>
          <a:ext cx="7364506" cy="4825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/>
          <p:cNvSpPr/>
          <p:nvPr/>
        </p:nvSpPr>
        <p:spPr>
          <a:xfrm>
            <a:off x="4509217" y="3701482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238 million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85247" y="4639235"/>
            <a:ext cx="1343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</a:rPr>
              <a:t>323 million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17683" y="267153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47 million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65" y="4070814"/>
            <a:ext cx="2931459" cy="264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7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 Distribution By Type Per 12/02/19</a:t>
            </a:r>
            <a:br>
              <a:rPr lang="id-ID" dirty="0" smtClean="0"/>
            </a:b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 as a Service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6" y="1658982"/>
            <a:ext cx="90201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 Distribution By Type </a:t>
            </a:r>
            <a:r>
              <a:rPr lang="id-ID" dirty="0"/>
              <a:t>Per 12/02/19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Social Media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4" y="1658982"/>
            <a:ext cx="90297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1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 Distribution By Type </a:t>
            </a:r>
            <a:r>
              <a:rPr lang="id-ID" dirty="0"/>
              <a:t>Per 12/02/19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High Technology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" y="1672429"/>
            <a:ext cx="9006448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 Distribution By Type </a:t>
            </a:r>
            <a:r>
              <a:rPr lang="id-ID" dirty="0"/>
              <a:t>Per 12/02/19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Business Services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048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4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=""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1755644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91159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 Distribution By Type </a:t>
            </a:r>
            <a:r>
              <a:rPr lang="id-ID" dirty="0"/>
              <a:t>Per 12/02/19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Retail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1" y="1658982"/>
            <a:ext cx="90011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Attack Distribution By Type </a:t>
            </a:r>
            <a:r>
              <a:rPr lang="id-ID" dirty="0"/>
              <a:t>Per 12/02/19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Public Sector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9457"/>
            <a:ext cx="9144000" cy="50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 smtClean="0"/>
              <a:t>Perlindungan </a:t>
            </a:r>
            <a:r>
              <a:rPr lang="id-ID" dirty="0"/>
              <a:t>informasi dari berbagai ancaman agar menjamin kelanjutan proses bisnis, </a:t>
            </a:r>
            <a:r>
              <a:rPr lang="id-ID" dirty="0" smtClean="0"/>
              <a:t>mengurangi risiko </a:t>
            </a:r>
            <a:r>
              <a:rPr lang="id-ID" dirty="0"/>
              <a:t>bisnis, dan meningkatkan </a:t>
            </a:r>
            <a:r>
              <a:rPr lang="id-ID" i="1" dirty="0"/>
              <a:t> return </a:t>
            </a:r>
            <a:r>
              <a:rPr lang="id-ID" i="1" dirty="0" smtClean="0"/>
              <a:t>of investment</a:t>
            </a:r>
            <a:r>
              <a:rPr lang="id-ID" dirty="0"/>
              <a:t> (ROI) serta peluang bisnis (Chaeikar, etc</a:t>
            </a:r>
            <a:r>
              <a:rPr lang="id-ID" dirty="0" smtClean="0"/>
              <a:t>., 2012).</a:t>
            </a:r>
          </a:p>
          <a:p>
            <a:pPr algn="just"/>
            <a:r>
              <a:rPr lang="en-US" dirty="0" smtClean="0"/>
              <a:t>(</a:t>
            </a:r>
            <a:r>
              <a:rPr lang="en-US" dirty="0" err="1"/>
              <a:t>Garfinkel</a:t>
            </a:r>
            <a:r>
              <a:rPr lang="en-US" dirty="0"/>
              <a:t> &amp; </a:t>
            </a:r>
            <a:r>
              <a:rPr lang="en-US" dirty="0" err="1"/>
              <a:t>Spafford</a:t>
            </a:r>
            <a:r>
              <a:rPr lang="en-US" dirty="0" smtClean="0"/>
              <a:t>)</a:t>
            </a:r>
            <a:r>
              <a:rPr lang="id-ID" dirty="0" smtClean="0"/>
              <a:t> “</a:t>
            </a:r>
            <a:r>
              <a:rPr lang="en-US" dirty="0" smtClean="0"/>
              <a:t>A </a:t>
            </a:r>
            <a:r>
              <a:rPr lang="en-US" dirty="0"/>
              <a:t>computer is secure if you can depend on it and its software to behave as you </a:t>
            </a:r>
            <a:r>
              <a:rPr lang="en-US" dirty="0" smtClean="0"/>
              <a:t>expect</a:t>
            </a:r>
            <a:r>
              <a:rPr lang="id-ID" dirty="0" smtClean="0"/>
              <a:t>”</a:t>
            </a:r>
          </a:p>
          <a:p>
            <a:pPr algn="just"/>
            <a:r>
              <a:rPr lang="fi-FI" dirty="0" smtClean="0"/>
              <a:t>G. </a:t>
            </a:r>
            <a:r>
              <a:rPr lang="fi-FI" dirty="0"/>
              <a:t>J. Simons, </a:t>
            </a:r>
            <a:endParaRPr lang="id-ID" dirty="0" smtClean="0"/>
          </a:p>
          <a:p>
            <a:pPr marL="0" indent="0" algn="just">
              <a:buNone/>
            </a:pPr>
            <a:r>
              <a:rPr lang="id-ID" dirty="0" smtClean="0"/>
              <a:t>“</a:t>
            </a:r>
            <a:r>
              <a:rPr lang="fi-FI" dirty="0" smtClean="0"/>
              <a:t>bagaimana </a:t>
            </a:r>
            <a:r>
              <a:rPr lang="fi-FI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penipuan</a:t>
            </a:r>
            <a:r>
              <a:rPr lang="en-US" dirty="0"/>
              <a:t> (</a:t>
            </a:r>
            <a:r>
              <a:rPr lang="en-US" i="1" dirty="0"/>
              <a:t>cheating) </a:t>
            </a:r>
            <a:r>
              <a:rPr lang="en-US" i="1" dirty="0" err="1"/>
              <a:t>atau</a:t>
            </a:r>
            <a:r>
              <a:rPr lang="en-US" i="1" dirty="0"/>
              <a:t>, paling </a:t>
            </a:r>
            <a:r>
              <a:rPr lang="en-US" i="1" dirty="0" err="1"/>
              <a:t>tidak</a:t>
            </a:r>
            <a:r>
              <a:rPr lang="en-US" i="1" dirty="0"/>
              <a:t>, </a:t>
            </a:r>
            <a:r>
              <a:rPr lang="en-US" i="1" dirty="0" err="1" smtClean="0"/>
              <a:t>mendeteksi</a:t>
            </a:r>
            <a:r>
              <a:rPr lang="id-ID" i="1" dirty="0" smtClean="0"/>
              <a:t> </a:t>
            </a:r>
            <a:r>
              <a:rPr lang="sv-SE" dirty="0" smtClean="0"/>
              <a:t>adanya </a:t>
            </a:r>
            <a:r>
              <a:rPr lang="sv-SE" dirty="0"/>
              <a:t>penipuan di sebuah sistem yang berbasis informasi, dimana </a:t>
            </a:r>
            <a:r>
              <a:rPr lang="en-US" dirty="0" err="1"/>
              <a:t>informasinya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 smtClean="0"/>
              <a:t>fisik</a:t>
            </a:r>
            <a:r>
              <a:rPr lang="id-ID" dirty="0" smtClean="0"/>
              <a:t>”</a:t>
            </a:r>
            <a:r>
              <a:rPr lang="en-US" dirty="0" smtClean="0"/>
              <a:t>.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202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10 Domain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/>
              <a:t>Telekomunikasi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 yang di </a:t>
            </a:r>
            <a:r>
              <a:rPr lang="en-US" dirty="0" err="1"/>
              <a:t>pakai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/>
              <a:t>Cryptographs yang </a:t>
            </a:r>
            <a:r>
              <a:rPr lang="en-US" dirty="0" err="1"/>
              <a:t>diterapkan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diterapkan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Pengoperasian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Busineess</a:t>
            </a:r>
            <a:r>
              <a:rPr lang="en-US" dirty="0"/>
              <a:t> Continuity Plan (BCP) </a:t>
            </a:r>
            <a:r>
              <a:rPr lang="en-US" dirty="0" err="1"/>
              <a:t>dan</a:t>
            </a:r>
            <a:r>
              <a:rPr lang="en-US" dirty="0"/>
              <a:t> Disaster Recovery Plan (DRP)</a:t>
            </a:r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,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investigasi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r>
              <a:rPr lang="en-US" dirty="0"/>
              <a:t> yang </a:t>
            </a:r>
            <a:r>
              <a:rPr lang="en-US" dirty="0" err="1"/>
              <a:t>diterapkan</a:t>
            </a:r>
            <a:endParaRPr lang="en-US" dirty="0"/>
          </a:p>
          <a:p>
            <a:pPr marL="538163" indent="-538163">
              <a:buFont typeface="+mj-lt"/>
              <a:buAutoNum type="arabicParenR"/>
              <a:defRPr/>
            </a:pPr>
            <a:r>
              <a:rPr lang="en-US" dirty="0"/>
              <a:t>Tata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ANCAMAN (Threats)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  <a:defRPr/>
            </a:pPr>
            <a:r>
              <a:rPr lang="en-US" sz="3600" dirty="0" err="1"/>
              <a:t>Ancaman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b="1" dirty="0" err="1"/>
              <a:t>aksi</a:t>
            </a:r>
            <a:r>
              <a:rPr lang="en-US" sz="3600" dirty="0"/>
              <a:t> yang </a:t>
            </a:r>
            <a:r>
              <a:rPr lang="en-US" sz="3600" b="1" dirty="0" err="1"/>
              <a:t>terjadi</a:t>
            </a:r>
            <a:r>
              <a:rPr lang="en-US" sz="3600" dirty="0"/>
              <a:t> </a:t>
            </a:r>
            <a:r>
              <a:rPr lang="en-US" sz="3600" dirty="0" err="1"/>
              <a:t>baik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b="1" dirty="0" err="1"/>
              <a:t>dalam</a:t>
            </a:r>
            <a:r>
              <a:rPr lang="en-US" sz="3600" b="1" dirty="0"/>
              <a:t> </a:t>
            </a:r>
            <a:r>
              <a:rPr lang="en-US" sz="3600" b="1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maupun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b="1" dirty="0" err="1"/>
              <a:t>luar</a:t>
            </a:r>
            <a:r>
              <a:rPr lang="en-US" sz="3600" b="1" dirty="0"/>
              <a:t> </a:t>
            </a:r>
            <a:r>
              <a:rPr lang="en-US" sz="3600" b="1" dirty="0" err="1"/>
              <a:t>sistem</a:t>
            </a:r>
            <a:r>
              <a:rPr lang="en-US" sz="3600" b="1" dirty="0"/>
              <a:t> </a:t>
            </a:r>
            <a:r>
              <a:rPr lang="en-US" sz="3600" dirty="0"/>
              <a:t>yang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b="1" dirty="0" err="1"/>
              <a:t>mengganggu</a:t>
            </a:r>
            <a:r>
              <a:rPr lang="en-US" sz="3600" dirty="0"/>
              <a:t> </a:t>
            </a:r>
            <a:r>
              <a:rPr lang="en-US" sz="3600" dirty="0" err="1"/>
              <a:t>keseimbangan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informasi</a:t>
            </a:r>
            <a:r>
              <a:rPr lang="en-US" sz="3600" dirty="0"/>
              <a:t>. </a:t>
            </a:r>
            <a:endParaRPr lang="id-ID" sz="3600" dirty="0" smtClean="0"/>
          </a:p>
          <a:p>
            <a:pPr algn="just">
              <a:defRPr/>
            </a:pPr>
            <a:r>
              <a:rPr lang="en-US" sz="3600" b="1" dirty="0" err="1" smtClean="0"/>
              <a:t>Ancaman</a:t>
            </a:r>
            <a:r>
              <a:rPr lang="en-US" sz="3600" dirty="0" smtClean="0"/>
              <a:t> 3 </a:t>
            </a:r>
            <a:r>
              <a:rPr lang="en-US" sz="3600" dirty="0" err="1"/>
              <a:t>hal</a:t>
            </a:r>
            <a:r>
              <a:rPr lang="en-US" sz="3600" dirty="0"/>
              <a:t> </a:t>
            </a:r>
            <a:r>
              <a:rPr lang="en-US" sz="3600" dirty="0" err="1"/>
              <a:t>utama</a:t>
            </a:r>
            <a:r>
              <a:rPr lang="en-US" sz="3600" dirty="0"/>
              <a:t>, </a:t>
            </a:r>
            <a:r>
              <a:rPr lang="en-US" sz="3600" dirty="0" err="1"/>
              <a:t>yaitu</a:t>
            </a:r>
            <a:r>
              <a:rPr lang="en-US" sz="3600" dirty="0"/>
              <a:t> :</a:t>
            </a:r>
          </a:p>
          <a:p>
            <a:pPr marL="687388">
              <a:defRPr/>
            </a:pPr>
            <a:r>
              <a:rPr lang="en-US" sz="3200" dirty="0" err="1"/>
              <a:t>Ancaman</a:t>
            </a:r>
            <a:r>
              <a:rPr lang="en-US" sz="3200" dirty="0"/>
              <a:t> </a:t>
            </a:r>
            <a:r>
              <a:rPr lang="en-US" sz="3200" b="1" dirty="0" err="1"/>
              <a:t>Alam</a:t>
            </a:r>
            <a:endParaRPr lang="en-US" sz="3200" b="1" dirty="0"/>
          </a:p>
          <a:p>
            <a:pPr marL="687388">
              <a:defRPr/>
            </a:pPr>
            <a:r>
              <a:rPr lang="en-US" sz="3200" dirty="0" err="1"/>
              <a:t>Ancaman</a:t>
            </a:r>
            <a:r>
              <a:rPr lang="en-US" sz="3200" dirty="0"/>
              <a:t> </a:t>
            </a:r>
            <a:r>
              <a:rPr lang="en-US" sz="3200" b="1" dirty="0" err="1"/>
              <a:t>Manusia</a:t>
            </a:r>
            <a:endParaRPr lang="en-US" sz="3200" b="1" dirty="0"/>
          </a:p>
          <a:p>
            <a:pPr marL="687388">
              <a:defRPr/>
            </a:pPr>
            <a:r>
              <a:rPr lang="en-US" sz="3200" dirty="0" err="1"/>
              <a:t>Ancaman</a:t>
            </a:r>
            <a:r>
              <a:rPr lang="en-US" sz="3200" dirty="0"/>
              <a:t> </a:t>
            </a:r>
            <a:r>
              <a:rPr lang="en-US" sz="3200" b="1" dirty="0" err="1"/>
              <a:t>Lingkungan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963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Kontrol Pengamanan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arenR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b="1" dirty="0" err="1"/>
              <a:t>Administratif</a:t>
            </a:r>
            <a:endParaRPr lang="en-US" sz="3200" b="1" dirty="0"/>
          </a:p>
          <a:p>
            <a:pPr marL="514350" indent="-514350">
              <a:buFont typeface="+mj-lt"/>
              <a:buAutoNum type="alphaLcParenR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b="1" dirty="0" err="1"/>
              <a:t>Pengembangan</a:t>
            </a:r>
            <a:r>
              <a:rPr lang="en-US" sz="3200" b="1" dirty="0"/>
              <a:t>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Pemeliharaan</a:t>
            </a:r>
            <a:r>
              <a:rPr lang="en-US" sz="3200" b="1" dirty="0"/>
              <a:t> </a:t>
            </a:r>
            <a:r>
              <a:rPr lang="en-US" sz="3200" b="1" dirty="0" err="1"/>
              <a:t>Sistem</a:t>
            </a:r>
            <a:r>
              <a:rPr lang="en-US" sz="3200" b="1" dirty="0"/>
              <a:t> </a:t>
            </a:r>
          </a:p>
          <a:p>
            <a:pPr marL="514350" indent="-514350">
              <a:buFont typeface="+mj-lt"/>
              <a:buAutoNum type="alphaLcParenR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b="1" dirty="0" err="1"/>
              <a:t>Operasi</a:t>
            </a:r>
            <a:endParaRPr lang="en-US" sz="3200" b="1" dirty="0"/>
          </a:p>
          <a:p>
            <a:pPr marL="514350" indent="-514350">
              <a:buFont typeface="+mj-lt"/>
              <a:buAutoNum type="alphaLcParenR"/>
              <a:defRPr/>
            </a:pPr>
            <a:r>
              <a:rPr lang="en-US" sz="3200" dirty="0" err="1"/>
              <a:t>Proteksi</a:t>
            </a:r>
            <a:r>
              <a:rPr lang="en-US" sz="3200" dirty="0"/>
              <a:t> </a:t>
            </a:r>
            <a:r>
              <a:rPr lang="en-US" sz="3200" b="1" dirty="0" err="1"/>
              <a:t>Fisik</a:t>
            </a:r>
            <a:r>
              <a:rPr lang="en-US" sz="3200" b="1" dirty="0"/>
              <a:t> </a:t>
            </a:r>
            <a:r>
              <a:rPr lang="en-US" sz="3200" b="1" dirty="0" err="1"/>
              <a:t>terhadap</a:t>
            </a:r>
            <a:r>
              <a:rPr lang="en-US" sz="3200" b="1" dirty="0"/>
              <a:t> </a:t>
            </a:r>
            <a:r>
              <a:rPr lang="en-US" sz="3200" b="1" dirty="0" err="1"/>
              <a:t>Pusat</a:t>
            </a:r>
            <a:r>
              <a:rPr lang="en-US" sz="3200" b="1" dirty="0"/>
              <a:t> Data</a:t>
            </a:r>
          </a:p>
          <a:p>
            <a:pPr marL="514350" indent="-514350">
              <a:buFont typeface="+mj-lt"/>
              <a:buAutoNum type="alphaLcParenR" startAt="5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b="1" dirty="0" err="1"/>
              <a:t>Perangkat</a:t>
            </a:r>
            <a:r>
              <a:rPr lang="en-US" sz="3200" b="1" dirty="0"/>
              <a:t> </a:t>
            </a:r>
            <a:r>
              <a:rPr lang="en-US" sz="3200" b="1" dirty="0" err="1"/>
              <a:t>Keras</a:t>
            </a:r>
            <a:endParaRPr lang="en-US" sz="3200" b="1" dirty="0"/>
          </a:p>
          <a:p>
            <a:pPr marL="514350" indent="-514350">
              <a:buFont typeface="+mj-lt"/>
              <a:buAutoNum type="alphaLcParenR" startAt="5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b="1" dirty="0" err="1"/>
              <a:t>Akses</a:t>
            </a:r>
            <a:r>
              <a:rPr lang="en-US" sz="3200" b="1" dirty="0"/>
              <a:t> </a:t>
            </a:r>
            <a:r>
              <a:rPr lang="en-US" sz="3200" b="1" dirty="0" err="1"/>
              <a:t>terhadap</a:t>
            </a:r>
            <a:r>
              <a:rPr lang="en-US" sz="3200" b="1" dirty="0"/>
              <a:t> </a:t>
            </a:r>
            <a:r>
              <a:rPr lang="en-US" sz="3200" b="1" dirty="0" err="1"/>
              <a:t>Sistem</a:t>
            </a:r>
            <a:r>
              <a:rPr lang="en-US" sz="3200" b="1" dirty="0"/>
              <a:t> computer</a:t>
            </a:r>
          </a:p>
          <a:p>
            <a:pPr marL="514350" indent="-514350">
              <a:buFont typeface="+mj-lt"/>
              <a:buAutoNum type="alphaLcParenR" startAt="5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b="1" dirty="0" err="1"/>
              <a:t>Akses</a:t>
            </a:r>
            <a:r>
              <a:rPr lang="en-US" sz="3200" b="1" dirty="0"/>
              <a:t> </a:t>
            </a:r>
            <a:r>
              <a:rPr lang="en-US" sz="3200" b="1" dirty="0" err="1"/>
              <a:t>Informasi</a:t>
            </a:r>
            <a:endParaRPr lang="en-US" sz="3200" b="1" dirty="0"/>
          </a:p>
          <a:p>
            <a:pPr marL="514350" indent="-514350">
              <a:buFont typeface="+mj-lt"/>
              <a:buAutoNum type="alphaLcParenR" startAt="5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b="1" dirty="0" err="1"/>
              <a:t>Bencana</a:t>
            </a:r>
            <a:endParaRPr lang="en-US" sz="3200" b="1" dirty="0"/>
          </a:p>
          <a:p>
            <a:pPr marL="514350" indent="-514350">
              <a:buFont typeface="+mj-lt"/>
              <a:buAutoNum type="alphaLcParenR" startAt="5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b="1" dirty="0" err="1"/>
              <a:t>Perlidungan</a:t>
            </a:r>
            <a:r>
              <a:rPr lang="en-US" sz="3200" b="1" dirty="0"/>
              <a:t> </a:t>
            </a:r>
            <a:r>
              <a:rPr lang="en-US" sz="3200" b="1" dirty="0" err="1"/>
              <a:t>Terakhir</a:t>
            </a:r>
            <a:endParaRPr lang="en-US" sz="3200" b="1" dirty="0"/>
          </a:p>
          <a:p>
            <a:pPr marL="514350" indent="-514350">
              <a:buFont typeface="+mj-lt"/>
              <a:buAutoNum type="alphaLcParenR" startAt="5"/>
              <a:defRPr/>
            </a:pPr>
            <a:r>
              <a:rPr lang="en-US" sz="3200" dirty="0" err="1"/>
              <a:t>Kontrol</a:t>
            </a:r>
            <a:r>
              <a:rPr lang="en-US" sz="3200" dirty="0"/>
              <a:t> </a:t>
            </a:r>
            <a:r>
              <a:rPr lang="en-US" sz="3200" b="1" dirty="0" err="1" smtClean="0"/>
              <a:t>Aplikasi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151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Prinsip Keamanan Jaringan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/>
              <a:t>Confidentiality (Kerahasiaan</a:t>
            </a:r>
            <a:r>
              <a:rPr lang="id-ID" dirty="0" smtClean="0"/>
              <a:t>) 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  <a:r>
              <a:rPr lang="id-ID" b="1" dirty="0" smtClean="0">
                <a:sym typeface="Wingdings" panose="05000000000000000000" pitchFamily="2" charset="2"/>
              </a:rPr>
              <a:t>terjamin rahasianya, user akses, keutuhan, konsisten</a:t>
            </a:r>
            <a:endParaRPr lang="id-ID" b="1" dirty="0"/>
          </a:p>
          <a:p>
            <a:pPr algn="just"/>
            <a:r>
              <a:rPr lang="id-ID" b="1" dirty="0" smtClean="0"/>
              <a:t>Integrity (integritas)</a:t>
            </a:r>
            <a:r>
              <a:rPr lang="id-ID" dirty="0" smtClean="0"/>
              <a:t> 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  <a:r>
              <a:rPr lang="id-ID" b="1" dirty="0" smtClean="0">
                <a:sym typeface="Wingdings" panose="05000000000000000000" pitchFamily="2" charset="2"/>
              </a:rPr>
              <a:t>konsisten</a:t>
            </a:r>
            <a:r>
              <a:rPr lang="id-ID" dirty="0" smtClean="0">
                <a:sym typeface="Wingdings" panose="05000000000000000000" pitchFamily="2" charset="2"/>
              </a:rPr>
              <a:t> sesuai </a:t>
            </a:r>
            <a:r>
              <a:rPr lang="id-ID" b="1" dirty="0" smtClean="0">
                <a:sym typeface="Wingdings" panose="05000000000000000000" pitchFamily="2" charset="2"/>
              </a:rPr>
              <a:t>aslinya</a:t>
            </a:r>
          </a:p>
          <a:p>
            <a:pPr algn="just"/>
            <a:r>
              <a:rPr lang="id-ID" b="1" dirty="0" smtClean="0"/>
              <a:t>Availability </a:t>
            </a:r>
            <a:r>
              <a:rPr lang="id-ID" b="1" dirty="0"/>
              <a:t>(Ketersediaan</a:t>
            </a:r>
            <a:r>
              <a:rPr lang="id-ID" b="1" dirty="0" smtClean="0"/>
              <a:t>) </a:t>
            </a:r>
            <a:r>
              <a:rPr lang="id-ID" dirty="0">
                <a:sym typeface="Wingdings" panose="05000000000000000000" pitchFamily="2" charset="2"/>
              </a:rPr>
              <a:t> menjamin </a:t>
            </a:r>
            <a:r>
              <a:rPr lang="id-ID" b="1" dirty="0">
                <a:sym typeface="Wingdings" panose="05000000000000000000" pitchFamily="2" charset="2"/>
              </a:rPr>
              <a:t>user</a:t>
            </a:r>
            <a:r>
              <a:rPr lang="id-ID" dirty="0">
                <a:sym typeface="Wingdings" panose="05000000000000000000" pitchFamily="2" charset="2"/>
              </a:rPr>
              <a:t> yang </a:t>
            </a:r>
            <a:r>
              <a:rPr lang="id-ID" b="1" dirty="0">
                <a:sym typeface="Wingdings" panose="05000000000000000000" pitchFamily="2" charset="2"/>
              </a:rPr>
              <a:t>sah tetap masuk</a:t>
            </a:r>
            <a:endParaRPr lang="id-ID" b="1" dirty="0"/>
          </a:p>
          <a:p>
            <a:pPr algn="just"/>
            <a:r>
              <a:rPr lang="id-ID" b="1" dirty="0" smtClean="0"/>
              <a:t>Legitimate use (Penggunan yang sah)</a:t>
            </a:r>
            <a:r>
              <a:rPr lang="id-ID" dirty="0" smtClean="0"/>
              <a:t> 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  <a:r>
              <a:rPr lang="id-ID" b="1" dirty="0" smtClean="0">
                <a:sym typeface="Wingdings" panose="05000000000000000000" pitchFamily="2" charset="2"/>
              </a:rPr>
              <a:t>menjamin</a:t>
            </a:r>
            <a:r>
              <a:rPr lang="id-ID" dirty="0" smtClean="0">
                <a:sym typeface="Wingdings" panose="05000000000000000000" pitchFamily="2" charset="2"/>
              </a:rPr>
              <a:t> </a:t>
            </a:r>
            <a:r>
              <a:rPr lang="id-ID" b="1" dirty="0" smtClean="0">
                <a:sym typeface="Wingdings" panose="05000000000000000000" pitchFamily="2" charset="2"/>
              </a:rPr>
              <a:t>sumberdaya</a:t>
            </a:r>
            <a:r>
              <a:rPr lang="id-ID" dirty="0" smtClean="0">
                <a:sym typeface="Wingdings" panose="05000000000000000000" pitchFamily="2" charset="2"/>
              </a:rPr>
              <a:t> </a:t>
            </a:r>
            <a:r>
              <a:rPr lang="id-ID" b="1" dirty="0" smtClean="0">
                <a:sym typeface="Wingdings" panose="05000000000000000000" pitchFamily="2" charset="2"/>
              </a:rPr>
              <a:t>tidak</a:t>
            </a:r>
            <a:r>
              <a:rPr lang="id-ID" dirty="0" smtClean="0">
                <a:sym typeface="Wingdings" panose="05000000000000000000" pitchFamily="2" charset="2"/>
              </a:rPr>
              <a:t> dapat </a:t>
            </a:r>
            <a:r>
              <a:rPr lang="id-ID" b="1" dirty="0" smtClean="0">
                <a:sym typeface="Wingdings" panose="05000000000000000000" pitchFamily="2" charset="2"/>
              </a:rPr>
              <a:t>digunakan</a:t>
            </a:r>
            <a:r>
              <a:rPr lang="id-ID" dirty="0" smtClean="0">
                <a:sym typeface="Wingdings" panose="05000000000000000000" pitchFamily="2" charset="2"/>
              </a:rPr>
              <a:t> oleh orang yang </a:t>
            </a:r>
            <a:r>
              <a:rPr lang="id-ID" b="1" dirty="0" smtClean="0">
                <a:sym typeface="Wingdings" panose="05000000000000000000" pitchFamily="2" charset="2"/>
              </a:rPr>
              <a:t>tidak berhak</a:t>
            </a:r>
            <a:r>
              <a:rPr lang="id-ID" dirty="0" smtClean="0">
                <a:sym typeface="Wingdings" panose="05000000000000000000" pitchFamily="2" charset="2"/>
              </a:rPr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860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Penyebab Komputer Tidak Aman</a:t>
            </a:r>
            <a:endParaRPr lang="id-ID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Keamanan</a:t>
            </a:r>
            <a:r>
              <a:rPr lang="id-ID" dirty="0"/>
              <a:t> merupakan </a:t>
            </a:r>
            <a:r>
              <a:rPr lang="id-ID" b="1" dirty="0"/>
              <a:t>ketidaknyamanan</a:t>
            </a:r>
          </a:p>
          <a:p>
            <a:pPr algn="just"/>
            <a:r>
              <a:rPr lang="id-ID" b="1" dirty="0" smtClean="0"/>
              <a:t>Fitur-fitur</a:t>
            </a:r>
            <a:r>
              <a:rPr lang="id-ID" dirty="0" smtClean="0"/>
              <a:t> </a:t>
            </a:r>
            <a:r>
              <a:rPr lang="id-ID" dirty="0"/>
              <a:t>yang </a:t>
            </a:r>
            <a:r>
              <a:rPr lang="id-ID" b="1" dirty="0"/>
              <a:t>terburu buru dijual ke pasar</a:t>
            </a:r>
          </a:p>
          <a:p>
            <a:pPr algn="just"/>
            <a:r>
              <a:rPr lang="id-ID" b="1" dirty="0" smtClean="0"/>
              <a:t>Vendor</a:t>
            </a:r>
            <a:r>
              <a:rPr lang="id-ID" dirty="0" smtClean="0"/>
              <a:t> </a:t>
            </a:r>
            <a:r>
              <a:rPr lang="id-ID" dirty="0"/>
              <a:t>yang </a:t>
            </a:r>
            <a:r>
              <a:rPr lang="id-ID" b="1" dirty="0"/>
              <a:t>menghabiskan waktu </a:t>
            </a:r>
            <a:r>
              <a:rPr lang="id-ID" dirty="0"/>
              <a:t>di </a:t>
            </a:r>
            <a:r>
              <a:rPr lang="id-ID" b="1" dirty="0"/>
              <a:t>keamanan</a:t>
            </a:r>
            <a:r>
              <a:rPr lang="id-ID" dirty="0"/>
              <a:t> akan </a:t>
            </a:r>
            <a:r>
              <a:rPr lang="id-ID" b="1" dirty="0"/>
              <a:t>kalah</a:t>
            </a:r>
            <a:r>
              <a:rPr lang="id-ID" dirty="0"/>
              <a:t> dalam </a:t>
            </a:r>
            <a:r>
              <a:rPr lang="id-ID" b="1" dirty="0" smtClean="0"/>
              <a:t>kompetisi</a:t>
            </a:r>
            <a:endParaRPr lang="id-ID" b="1" dirty="0"/>
          </a:p>
          <a:p>
            <a:pPr algn="just"/>
            <a:r>
              <a:rPr lang="id-ID" b="1" dirty="0" smtClean="0"/>
              <a:t>Komputer </a:t>
            </a:r>
            <a:r>
              <a:rPr lang="id-ID" dirty="0"/>
              <a:t>dan </a:t>
            </a:r>
            <a:r>
              <a:rPr lang="id-ID" b="1" dirty="0"/>
              <a:t>perangkat lunak berkembang</a:t>
            </a:r>
            <a:r>
              <a:rPr lang="id-ID" dirty="0"/>
              <a:t> sangat </a:t>
            </a:r>
            <a:r>
              <a:rPr lang="id-ID" b="1" dirty="0"/>
              <a:t>cepat</a:t>
            </a:r>
          </a:p>
          <a:p>
            <a:pPr algn="just"/>
            <a:r>
              <a:rPr lang="id-ID" b="1" dirty="0" smtClean="0"/>
              <a:t>Programmer</a:t>
            </a:r>
            <a:r>
              <a:rPr lang="id-ID" dirty="0" smtClean="0"/>
              <a:t> </a:t>
            </a:r>
            <a:r>
              <a:rPr lang="id-ID" b="1" dirty="0"/>
              <a:t>tidak</a:t>
            </a:r>
            <a:r>
              <a:rPr lang="id-ID" dirty="0"/>
              <a:t> dapat secara </a:t>
            </a:r>
            <a:r>
              <a:rPr lang="id-ID" b="1" dirty="0"/>
              <a:t>akurat memprediksi </a:t>
            </a:r>
            <a:r>
              <a:rPr lang="id-ID" b="1" dirty="0" smtClean="0"/>
              <a:t>kelemahan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029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Tujuan Penyerang</a:t>
            </a:r>
            <a:endParaRPr lang="id-ID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b="1" dirty="0"/>
              <a:t>Memperoleh akses </a:t>
            </a:r>
            <a:r>
              <a:rPr lang="id-ID" sz="3200" dirty="0"/>
              <a:t>yang </a:t>
            </a:r>
            <a:r>
              <a:rPr lang="id-ID" sz="3200" b="1" dirty="0"/>
              <a:t>bukan haknya</a:t>
            </a:r>
          </a:p>
          <a:p>
            <a:pPr algn="just"/>
            <a:r>
              <a:rPr lang="id-ID" sz="3200" b="1" dirty="0" smtClean="0"/>
              <a:t>Mencapai </a:t>
            </a:r>
            <a:r>
              <a:rPr lang="id-ID" sz="3200" b="1" dirty="0"/>
              <a:t>level administratif</a:t>
            </a:r>
          </a:p>
          <a:p>
            <a:pPr algn="just"/>
            <a:r>
              <a:rPr lang="id-ID" sz="3200" b="1" dirty="0" smtClean="0"/>
              <a:t>Merusak </a:t>
            </a:r>
            <a:r>
              <a:rPr lang="id-ID" sz="3200" b="1" dirty="0"/>
              <a:t>data penting</a:t>
            </a:r>
          </a:p>
          <a:p>
            <a:pPr algn="just"/>
            <a:r>
              <a:rPr lang="id-ID" sz="3200" b="1" dirty="0" smtClean="0"/>
              <a:t>Kepuasan </a:t>
            </a:r>
            <a:r>
              <a:rPr lang="id-ID" sz="3200" b="1" dirty="0"/>
              <a:t>pribadi</a:t>
            </a:r>
          </a:p>
          <a:p>
            <a:pPr algn="just"/>
            <a:r>
              <a:rPr lang="id-ID" sz="3200" dirty="0" smtClean="0"/>
              <a:t>Tujuan </a:t>
            </a:r>
            <a:r>
              <a:rPr lang="id-ID" sz="3200" b="1" dirty="0"/>
              <a:t>kriminal</a:t>
            </a:r>
          </a:p>
          <a:p>
            <a:pPr algn="just"/>
            <a:r>
              <a:rPr lang="id-ID" sz="3200" dirty="0" smtClean="0"/>
              <a:t>Mencari </a:t>
            </a:r>
            <a:r>
              <a:rPr lang="id-ID" sz="3200" b="1" dirty="0"/>
              <a:t>kelemahan sistem </a:t>
            </a:r>
            <a:r>
              <a:rPr lang="id-ID" sz="3200" dirty="0"/>
              <a:t>untuk </a:t>
            </a:r>
            <a:r>
              <a:rPr lang="id-ID" sz="3200" b="1" dirty="0"/>
              <a:t>perbaikan</a:t>
            </a:r>
          </a:p>
        </p:txBody>
      </p:sp>
    </p:spTree>
    <p:extLst>
      <p:ext uri="{BB962C8B-B14F-4D97-AF65-F5344CB8AC3E}">
        <p14:creationId xmlns:p14="http://schemas.microsoft.com/office/powerpoint/2010/main" val="174669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Eksploitasi</a:t>
            </a:r>
            <a:endParaRPr lang="id-ID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Merupakan </a:t>
            </a:r>
            <a:r>
              <a:rPr lang="id-ID" b="1" dirty="0"/>
              <a:t>tindakan membobol jaringan </a:t>
            </a:r>
            <a:r>
              <a:rPr lang="id-ID" dirty="0"/>
              <a:t>komputer dengan </a:t>
            </a:r>
            <a:r>
              <a:rPr lang="id-ID" b="1" dirty="0" smtClean="0"/>
              <a:t>memanfaatkan</a:t>
            </a:r>
            <a:r>
              <a:rPr lang="id-ID" dirty="0" smtClean="0"/>
              <a:t> </a:t>
            </a:r>
            <a:r>
              <a:rPr lang="id-ID" b="1" dirty="0" smtClean="0"/>
              <a:t>kelemahan</a:t>
            </a:r>
            <a:r>
              <a:rPr lang="id-ID" dirty="0" smtClean="0"/>
              <a:t> </a:t>
            </a:r>
            <a:r>
              <a:rPr lang="id-ID" dirty="0"/>
              <a:t>dalam </a:t>
            </a:r>
            <a:r>
              <a:rPr lang="id-ID" dirty="0" smtClean="0"/>
              <a:t>layanan </a:t>
            </a:r>
            <a:r>
              <a:rPr lang="id-ID" b="1" dirty="0" smtClean="0"/>
              <a:t>sistem </a:t>
            </a:r>
            <a:r>
              <a:rPr lang="id-ID" b="1" dirty="0"/>
              <a:t>operasi</a:t>
            </a:r>
            <a:r>
              <a:rPr lang="id-ID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76251" y="3956366"/>
            <a:ext cx="3563470" cy="2380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/>
              <a:t>Serangan pada sistem </a:t>
            </a:r>
          </a:p>
          <a:p>
            <a:pPr algn="ctr"/>
            <a:r>
              <a:rPr lang="id-ID" sz="2400" dirty="0"/>
              <a:t>autentikasi yang </a:t>
            </a:r>
            <a:r>
              <a:rPr lang="id-ID" sz="2400" b="1" dirty="0">
                <a:solidFill>
                  <a:srgbClr val="FF0000"/>
                </a:solidFill>
              </a:rPr>
              <a:t>tidak </a:t>
            </a:r>
          </a:p>
          <a:p>
            <a:pPr algn="ctr"/>
            <a:r>
              <a:rPr lang="id-ID" sz="2400" b="1" dirty="0">
                <a:solidFill>
                  <a:srgbClr val="FF0000"/>
                </a:solidFill>
              </a:rPr>
              <a:t>menyisipkan data </a:t>
            </a:r>
            <a:r>
              <a:rPr lang="id-ID" sz="2400" dirty="0"/>
              <a:t>pada </a:t>
            </a:r>
          </a:p>
          <a:p>
            <a:pPr algn="ctr"/>
            <a:r>
              <a:rPr lang="id-ID" sz="2400" dirty="0"/>
              <a:t>aliran data, tetapi hanya </a:t>
            </a:r>
          </a:p>
          <a:p>
            <a:pPr algn="ctr"/>
            <a:r>
              <a:rPr lang="id-ID" sz="2400" dirty="0"/>
              <a:t>memonitor pengiriman </a:t>
            </a:r>
          </a:p>
          <a:p>
            <a:pPr algn="ctr"/>
            <a:r>
              <a:rPr lang="id-ID" sz="2400" dirty="0"/>
              <a:t>informasi ke tujuan.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1769" y="3432629"/>
            <a:ext cx="2391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SERANGAN </a:t>
            </a:r>
            <a:r>
              <a:rPr lang="id-ID" sz="2400" b="1" dirty="0" smtClean="0"/>
              <a:t>PASIF</a:t>
            </a:r>
            <a:endParaRPr lang="id-ID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343400" y="3913094"/>
            <a:ext cx="4354375" cy="2380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/>
              <a:t>Serangan yang mencoba </a:t>
            </a:r>
            <a:r>
              <a:rPr lang="id-ID" sz="2000" b="1" dirty="0">
                <a:solidFill>
                  <a:srgbClr val="FF0000"/>
                </a:solidFill>
              </a:rPr>
              <a:t>memodifikasi </a:t>
            </a:r>
          </a:p>
          <a:p>
            <a:pPr algn="ctr"/>
            <a:r>
              <a:rPr lang="id-ID" sz="2000" b="1" dirty="0">
                <a:solidFill>
                  <a:srgbClr val="FF0000"/>
                </a:solidFill>
              </a:rPr>
              <a:t>data</a:t>
            </a:r>
            <a:r>
              <a:rPr lang="id-ID" sz="2000" dirty="0"/>
              <a:t> dan mendapatkan autentikasi</a:t>
            </a:r>
          </a:p>
          <a:p>
            <a:pPr algn="ctr"/>
            <a:r>
              <a:rPr lang="id-ID" sz="2000" dirty="0"/>
              <a:t>dengan </a:t>
            </a:r>
            <a:r>
              <a:rPr lang="id-ID" sz="2000" b="1" dirty="0">
                <a:solidFill>
                  <a:srgbClr val="FF0000"/>
                </a:solidFill>
              </a:rPr>
              <a:t>mengirimkan paket-paket </a:t>
            </a:r>
          </a:p>
          <a:p>
            <a:pPr algn="ctr"/>
            <a:r>
              <a:rPr lang="id-ID" sz="2000" b="1" dirty="0">
                <a:solidFill>
                  <a:srgbClr val="FF0000"/>
                </a:solidFill>
              </a:rPr>
              <a:t>data yang salah ke dalam data stream</a:t>
            </a:r>
          </a:p>
          <a:p>
            <a:pPr algn="ctr"/>
            <a:r>
              <a:rPr lang="id-ID" sz="2000" dirty="0"/>
              <a:t>atau dengan memodifikasi </a:t>
            </a:r>
            <a:r>
              <a:rPr lang="id-ID" sz="2000" dirty="0" smtClean="0"/>
              <a:t>paket paket </a:t>
            </a:r>
            <a:r>
              <a:rPr lang="id-ID" sz="2000" dirty="0"/>
              <a:t>yang melewati data stream.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7410" y="3343191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SERANGAN </a:t>
            </a:r>
            <a:r>
              <a:rPr lang="id-ID" sz="2400" b="1" dirty="0" smtClean="0"/>
              <a:t>AKTIF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34843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Keamanan 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1883435"/>
            <a:ext cx="8590423" cy="3535730"/>
          </a:xfrm>
        </p:spPr>
        <p:txBody>
          <a:bodyPr>
            <a:normAutofit/>
          </a:bodyPr>
          <a:lstStyle/>
          <a:p>
            <a:pPr marL="463550" lvl="0" indent="-463550">
              <a:buFont typeface="+mj-lt"/>
              <a:buAutoNum type="arabicParenR"/>
            </a:pPr>
            <a:r>
              <a:rPr lang="en-US" dirty="0" smtClean="0">
                <a:latin typeface="Agency FB" panose="020B0503020202020204" pitchFamily="34" charset="0"/>
              </a:rPr>
              <a:t>P</a:t>
            </a:r>
            <a:r>
              <a:rPr lang="id-ID" dirty="0" smtClean="0">
                <a:latin typeface="Agency FB" panose="020B0503020202020204" pitchFamily="34" charset="0"/>
              </a:rPr>
              <a:t>endahuluan Keamanan </a:t>
            </a:r>
            <a:r>
              <a:rPr lang="id-ID" dirty="0">
                <a:latin typeface="Agency FB" panose="020B0503020202020204" pitchFamily="34" charset="0"/>
              </a:rPr>
              <a:t>Informasi</a:t>
            </a:r>
            <a:endParaRPr lang="en-US" dirty="0">
              <a:latin typeface="Agency FB" panose="020B0503020202020204" pitchFamily="34" charset="0"/>
            </a:endParaRPr>
          </a:p>
          <a:p>
            <a:pPr marL="463550" lvl="0" indent="-463550">
              <a:buFont typeface="+mj-lt"/>
              <a:buAutoNum type="arabicParenR"/>
            </a:pPr>
            <a:r>
              <a:rPr lang="en-US" dirty="0" err="1" smtClean="0">
                <a:latin typeface="Agency FB" panose="020B0503020202020204" pitchFamily="34" charset="0"/>
              </a:rPr>
              <a:t>Pemodelan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Serangan</a:t>
            </a:r>
            <a:r>
              <a:rPr lang="id-ID" dirty="0">
                <a:latin typeface="Agency FB" panose="020B0503020202020204" pitchFamily="34" charset="0"/>
              </a:rPr>
              <a:t> (Attack Tree)</a:t>
            </a:r>
            <a:endParaRPr lang="en-US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Kontrak Perkuliahan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</a:t>
            </a:r>
            <a:r>
              <a:rPr lang="id-ID" dirty="0" smtClean="0">
                <a:latin typeface="Agency FB" panose="020B0503020202020204" pitchFamily="34" charset="0"/>
              </a:rPr>
              <a:t>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Hacker vs Cracker</a:t>
            </a:r>
            <a:endParaRPr lang="id-ID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179" y="1893214"/>
            <a:ext cx="8856009" cy="184506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d-ID" sz="2800" dirty="0"/>
              <a:t>Hacker biasanya adalah </a:t>
            </a:r>
            <a:r>
              <a:rPr lang="id-ID" sz="2800" dirty="0" smtClean="0"/>
              <a:t>seorang programmer </a:t>
            </a:r>
            <a:r>
              <a:rPr lang="id-ID" sz="2800" dirty="0"/>
              <a:t>yang terus mencari </a:t>
            </a:r>
            <a:r>
              <a:rPr lang="id-ID" sz="2800" dirty="0" smtClean="0"/>
              <a:t> kelemahan </a:t>
            </a:r>
            <a:r>
              <a:rPr lang="id-ID" sz="2800" dirty="0"/>
              <a:t>sistem, saling berbagi </a:t>
            </a:r>
            <a:r>
              <a:rPr lang="id-ID" sz="2800" dirty="0" smtClean="0"/>
              <a:t>hal </a:t>
            </a:r>
            <a:r>
              <a:rPr lang="id-ID" sz="2800" dirty="0"/>
              <a:t>yang mereka temukan, dan </a:t>
            </a:r>
            <a:r>
              <a:rPr lang="id-ID" sz="2800" dirty="0" smtClean="0"/>
              <a:t> </a:t>
            </a:r>
            <a:r>
              <a:rPr lang="id-ID" sz="2800" b="1" dirty="0" smtClean="0">
                <a:solidFill>
                  <a:srgbClr val="FF0000"/>
                </a:solidFill>
              </a:rPr>
              <a:t>tidak </a:t>
            </a:r>
            <a:r>
              <a:rPr lang="id-ID" sz="2800" b="1" dirty="0">
                <a:solidFill>
                  <a:srgbClr val="FF0000"/>
                </a:solidFill>
              </a:rPr>
              <a:t>pernah mengakibatkan </a:t>
            </a:r>
            <a:r>
              <a:rPr lang="id-ID" sz="2800" b="1" dirty="0" smtClean="0">
                <a:solidFill>
                  <a:srgbClr val="FF0000"/>
                </a:solidFill>
              </a:rPr>
              <a:t>kerusakan </a:t>
            </a:r>
            <a:r>
              <a:rPr lang="id-ID" sz="2800" b="1" dirty="0">
                <a:solidFill>
                  <a:srgbClr val="FF0000"/>
                </a:solidFill>
              </a:rPr>
              <a:t>data </a:t>
            </a:r>
            <a:r>
              <a:rPr lang="id-ID" sz="2800" dirty="0"/>
              <a:t>atau sengaja </a:t>
            </a:r>
            <a:r>
              <a:rPr lang="id-ID" sz="2800" dirty="0" smtClean="0"/>
              <a:t>merusak </a:t>
            </a:r>
            <a:r>
              <a:rPr lang="id-ID" sz="2800" dirty="0"/>
              <a:t>data</a:t>
            </a:r>
            <a:r>
              <a:rPr lang="id-ID" sz="28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3587" y="1308439"/>
            <a:ext cx="173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 smtClean="0"/>
              <a:t>Hacker</a:t>
            </a:r>
            <a:endParaRPr lang="id-ID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15153" y="4598893"/>
            <a:ext cx="8754035" cy="2124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dirty="0"/>
              <a:t>Cracker melanggar </a:t>
            </a:r>
            <a:r>
              <a:rPr lang="id-ID" sz="2800" dirty="0" smtClean="0"/>
              <a:t>integritas (membobol</a:t>
            </a:r>
            <a:r>
              <a:rPr lang="id-ID" sz="2800" dirty="0"/>
              <a:t>) sistem </a:t>
            </a:r>
            <a:r>
              <a:rPr lang="id-ID" sz="2800" dirty="0" smtClean="0"/>
              <a:t>dengan maksud </a:t>
            </a:r>
            <a:r>
              <a:rPr lang="id-ID" sz="2800" dirty="0"/>
              <a:t>jahat. </a:t>
            </a:r>
            <a:r>
              <a:rPr lang="id-ID" sz="2800" dirty="0" smtClean="0"/>
              <a:t>Mereka </a:t>
            </a:r>
            <a:r>
              <a:rPr lang="id-ID" sz="2800" b="1" dirty="0" smtClean="0">
                <a:solidFill>
                  <a:srgbClr val="FF0000"/>
                </a:solidFill>
              </a:rPr>
              <a:t>menghancurkan </a:t>
            </a:r>
            <a:r>
              <a:rPr lang="id-ID" sz="2800" b="1" dirty="0">
                <a:solidFill>
                  <a:srgbClr val="FF0000"/>
                </a:solidFill>
              </a:rPr>
              <a:t>data-data </a:t>
            </a:r>
            <a:r>
              <a:rPr lang="id-ID" sz="2800" b="1" dirty="0" smtClean="0">
                <a:solidFill>
                  <a:srgbClr val="FF0000"/>
                </a:solidFill>
              </a:rPr>
              <a:t>penting</a:t>
            </a:r>
            <a:r>
              <a:rPr lang="id-ID" sz="2800" dirty="0" smtClean="0"/>
              <a:t> </a:t>
            </a:r>
            <a:r>
              <a:rPr lang="id-ID" sz="2800" dirty="0"/>
              <a:t>atau </a:t>
            </a:r>
            <a:r>
              <a:rPr lang="id-ID" sz="2800" dirty="0" smtClean="0"/>
              <a:t>menyebabkan masalah </a:t>
            </a:r>
            <a:r>
              <a:rPr lang="id-ID" sz="2800" dirty="0"/>
              <a:t>pada target mereka.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51" y="4025783"/>
            <a:ext cx="1451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/>
              <a:t>Cracker</a:t>
            </a:r>
            <a:endParaRPr lang="id-ID" sz="3200" b="1" dirty="0"/>
          </a:p>
        </p:txBody>
      </p:sp>
    </p:spTree>
    <p:extLst>
      <p:ext uri="{BB962C8B-B14F-4D97-AF65-F5344CB8AC3E}">
        <p14:creationId xmlns:p14="http://schemas.microsoft.com/office/powerpoint/2010/main" val="39166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b="1" dirty="0"/>
              <a:t>2</a:t>
            </a:r>
            <a:r>
              <a:rPr lang="id-ID" sz="4400" b="1" dirty="0" smtClean="0"/>
              <a:t>) </a:t>
            </a:r>
            <a:r>
              <a:rPr lang="en-US" sz="4400" b="1" dirty="0" err="1"/>
              <a:t>Pemodelan</a:t>
            </a:r>
            <a:r>
              <a:rPr lang="en-US" sz="4400" b="1" dirty="0"/>
              <a:t> </a:t>
            </a:r>
            <a:r>
              <a:rPr lang="en-US" sz="4400" b="1" dirty="0" err="1"/>
              <a:t>Serangan</a:t>
            </a:r>
            <a:r>
              <a:rPr lang="id-ID" sz="4400" b="1" dirty="0"/>
              <a:t> (Attack Tree)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302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/>
              <a:t>Karakteristik Penyusup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/>
              <a:t>The Curious (Si Ingin Tahu) </a:t>
            </a:r>
            <a:endParaRPr lang="id-ID" sz="3600" b="1" dirty="0" smtClean="0"/>
          </a:p>
          <a:p>
            <a:pPr marL="901700" lvl="1" indent="-444500" algn="just"/>
            <a:r>
              <a:rPr lang="id-ID" sz="3200" dirty="0" smtClean="0"/>
              <a:t>Tipe </a:t>
            </a:r>
            <a:r>
              <a:rPr lang="id-ID" sz="3200" b="1" dirty="0" smtClean="0"/>
              <a:t>penyusup</a:t>
            </a:r>
            <a:r>
              <a:rPr lang="id-ID" sz="3200" dirty="0" smtClean="0"/>
              <a:t> </a:t>
            </a:r>
            <a:r>
              <a:rPr lang="id-ID" sz="3200" dirty="0"/>
              <a:t>ini pada dasarnya </a:t>
            </a:r>
            <a:r>
              <a:rPr lang="id-ID" sz="3200" b="1" dirty="0" smtClean="0"/>
              <a:t>tertarik</a:t>
            </a:r>
            <a:r>
              <a:rPr lang="id-ID" sz="3200" dirty="0" smtClean="0"/>
              <a:t> </a:t>
            </a:r>
            <a:r>
              <a:rPr lang="id-ID" sz="3200" b="1" dirty="0" smtClean="0"/>
              <a:t>menemukan </a:t>
            </a:r>
            <a:r>
              <a:rPr lang="id-ID" sz="3200" b="1" dirty="0"/>
              <a:t>jenis sistem </a:t>
            </a:r>
            <a:r>
              <a:rPr lang="id-ID" sz="3200" dirty="0"/>
              <a:t>dan </a:t>
            </a:r>
            <a:r>
              <a:rPr lang="id-ID" sz="3200" b="1" dirty="0"/>
              <a:t>data</a:t>
            </a:r>
            <a:r>
              <a:rPr lang="id-ID" sz="3200" dirty="0"/>
              <a:t> yang anda </a:t>
            </a:r>
            <a:r>
              <a:rPr lang="id-ID" sz="3200" b="1" dirty="0" smtClean="0"/>
              <a:t>miliki</a:t>
            </a:r>
            <a:r>
              <a:rPr lang="id-ID" sz="3200" dirty="0" smtClean="0"/>
              <a:t>.</a:t>
            </a:r>
          </a:p>
          <a:p>
            <a:pPr algn="just"/>
            <a:r>
              <a:rPr lang="id-ID" sz="3600" b="1" dirty="0" smtClean="0"/>
              <a:t>The </a:t>
            </a:r>
            <a:r>
              <a:rPr lang="id-ID" sz="3600" b="1" dirty="0"/>
              <a:t>Malicious (Si Perusak) </a:t>
            </a:r>
            <a:r>
              <a:rPr lang="id-ID" sz="3600" b="1" dirty="0" smtClean="0"/>
              <a:t> </a:t>
            </a:r>
          </a:p>
          <a:p>
            <a:pPr marL="901700" lvl="1" indent="-444500" algn="just"/>
            <a:r>
              <a:rPr lang="id-ID" sz="3200" dirty="0" smtClean="0"/>
              <a:t>Tipe </a:t>
            </a:r>
            <a:r>
              <a:rPr lang="id-ID" sz="3200" b="1" dirty="0"/>
              <a:t>penyusup</a:t>
            </a:r>
            <a:r>
              <a:rPr lang="id-ID" sz="3200" dirty="0"/>
              <a:t> ini berusaha untuk </a:t>
            </a:r>
            <a:r>
              <a:rPr lang="id-ID" sz="3200" b="1" dirty="0"/>
              <a:t>merusak</a:t>
            </a:r>
            <a:r>
              <a:rPr lang="id-ID" sz="3200" dirty="0"/>
              <a:t> </a:t>
            </a:r>
            <a:r>
              <a:rPr lang="id-ID" sz="3200" b="1" dirty="0"/>
              <a:t>sistem</a:t>
            </a:r>
            <a:r>
              <a:rPr lang="id-ID" sz="3200" dirty="0"/>
              <a:t> anda, atau </a:t>
            </a:r>
            <a:r>
              <a:rPr lang="id-ID" sz="3200" b="1" dirty="0"/>
              <a:t>merubah web page </a:t>
            </a:r>
            <a:r>
              <a:rPr lang="id-ID" sz="3200" dirty="0"/>
              <a:t>anda, atau sebaliknya </a:t>
            </a:r>
            <a:r>
              <a:rPr lang="id-ID" sz="3200" b="1" dirty="0" smtClean="0"/>
              <a:t>membuat </a:t>
            </a:r>
            <a:r>
              <a:rPr lang="id-ID" sz="3200" b="1" dirty="0"/>
              <a:t>waktu </a:t>
            </a:r>
            <a:r>
              <a:rPr lang="id-ID" sz="3200" dirty="0"/>
              <a:t>dan </a:t>
            </a:r>
            <a:r>
              <a:rPr lang="id-ID" sz="3200" b="1" dirty="0"/>
              <a:t>uang</a:t>
            </a:r>
            <a:r>
              <a:rPr lang="id-ID" sz="3200" dirty="0"/>
              <a:t> anda </a:t>
            </a:r>
            <a:r>
              <a:rPr lang="id-ID" sz="3200" b="1" dirty="0"/>
              <a:t>kembali pulih</a:t>
            </a:r>
            <a:r>
              <a:rPr lang="id-ID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51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/>
              <a:t>Karakteristik Penyusup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sz="2600" b="1" dirty="0"/>
              <a:t>The High-Profile Intruder (Si Profil Tinggi) </a:t>
            </a:r>
          </a:p>
          <a:p>
            <a:pPr marL="901700" lvl="1" indent="-444500" algn="just"/>
            <a:r>
              <a:rPr lang="id-ID" sz="2600" dirty="0"/>
              <a:t>Tipe penyusup ini berusaha </a:t>
            </a:r>
            <a:r>
              <a:rPr lang="id-ID" sz="2600" b="1" dirty="0"/>
              <a:t>menggunakan sistem </a:t>
            </a:r>
            <a:r>
              <a:rPr lang="id-ID" sz="2600" dirty="0"/>
              <a:t>anda untuk </a:t>
            </a:r>
            <a:r>
              <a:rPr lang="id-ID" sz="2600" b="1" dirty="0"/>
              <a:t>memperoleh popularitas </a:t>
            </a:r>
            <a:r>
              <a:rPr lang="id-ID" sz="2600" dirty="0"/>
              <a:t>dan </a:t>
            </a:r>
            <a:r>
              <a:rPr lang="id-ID" sz="2600" b="1" dirty="0"/>
              <a:t>ketenaran</a:t>
            </a:r>
            <a:r>
              <a:rPr lang="id-ID" sz="2600" dirty="0"/>
              <a:t>. </a:t>
            </a:r>
            <a:endParaRPr lang="id-ID" sz="2600" dirty="0" smtClean="0"/>
          </a:p>
          <a:p>
            <a:pPr marL="901700" lvl="1" indent="-444500" algn="just"/>
            <a:r>
              <a:rPr lang="id-ID" sz="2600" dirty="0" smtClean="0"/>
              <a:t>Dia </a:t>
            </a:r>
            <a:r>
              <a:rPr lang="id-ID" sz="2600" dirty="0"/>
              <a:t>mungkin </a:t>
            </a:r>
            <a:r>
              <a:rPr lang="id-ID" sz="2600" b="1" dirty="0"/>
              <a:t>menggunakan sistem profil tinggi </a:t>
            </a:r>
            <a:r>
              <a:rPr lang="id-ID" sz="2600" dirty="0"/>
              <a:t>anda untuk </a:t>
            </a:r>
            <a:r>
              <a:rPr lang="id-ID" sz="2600" b="1" dirty="0"/>
              <a:t>mengiklankan kemampuannya</a:t>
            </a:r>
          </a:p>
          <a:p>
            <a:pPr algn="just"/>
            <a:r>
              <a:rPr lang="id-ID" sz="2600" b="1" dirty="0" smtClean="0"/>
              <a:t>The </a:t>
            </a:r>
            <a:r>
              <a:rPr lang="id-ID" sz="2600" b="1" dirty="0"/>
              <a:t>Competition (Si Pesaing) </a:t>
            </a:r>
            <a:endParaRPr lang="id-ID" sz="2600" b="1" dirty="0" smtClean="0"/>
          </a:p>
          <a:p>
            <a:pPr marL="901700" lvl="1" indent="-444500" algn="just"/>
            <a:r>
              <a:rPr lang="id-ID" sz="2600" dirty="0" smtClean="0"/>
              <a:t>Tipe </a:t>
            </a:r>
            <a:r>
              <a:rPr lang="id-ID" sz="2600" b="1" dirty="0"/>
              <a:t>penyusup</a:t>
            </a:r>
            <a:r>
              <a:rPr lang="id-ID" sz="2600" dirty="0"/>
              <a:t> ini </a:t>
            </a:r>
            <a:r>
              <a:rPr lang="id-ID" sz="2600" b="1" dirty="0"/>
              <a:t>tertarik</a:t>
            </a:r>
            <a:r>
              <a:rPr lang="id-ID" sz="2600" dirty="0"/>
              <a:t> pada </a:t>
            </a:r>
            <a:r>
              <a:rPr lang="id-ID" sz="2600" b="1" dirty="0"/>
              <a:t>data</a:t>
            </a:r>
            <a:r>
              <a:rPr lang="id-ID" sz="2600" dirty="0"/>
              <a:t> yang </a:t>
            </a:r>
            <a:r>
              <a:rPr lang="id-ID" sz="2600" b="1" dirty="0"/>
              <a:t>anda miliki</a:t>
            </a:r>
            <a:r>
              <a:rPr lang="id-ID" sz="2600" dirty="0"/>
              <a:t> dalam sistem anda. </a:t>
            </a:r>
            <a:endParaRPr lang="id-ID" sz="2600" dirty="0" smtClean="0"/>
          </a:p>
          <a:p>
            <a:pPr marL="901700" lvl="1" indent="-444500" algn="just"/>
            <a:r>
              <a:rPr lang="id-ID" sz="2600" dirty="0" smtClean="0"/>
              <a:t>Ia </a:t>
            </a:r>
            <a:r>
              <a:rPr lang="id-ID" sz="2600" dirty="0"/>
              <a:t>mungkin </a:t>
            </a:r>
            <a:r>
              <a:rPr lang="id-ID" sz="2600" b="1" dirty="0"/>
              <a:t>seseorang</a:t>
            </a:r>
            <a:r>
              <a:rPr lang="id-ID" sz="2600" dirty="0"/>
              <a:t> </a:t>
            </a:r>
            <a:r>
              <a:rPr lang="id-ID" sz="2600" dirty="0" smtClean="0"/>
              <a:t>yang </a:t>
            </a:r>
            <a:r>
              <a:rPr lang="id-ID" sz="2600" b="1" dirty="0" smtClean="0"/>
              <a:t>beranggapan</a:t>
            </a:r>
            <a:r>
              <a:rPr lang="id-ID" sz="2600" dirty="0" smtClean="0"/>
              <a:t> </a:t>
            </a:r>
            <a:r>
              <a:rPr lang="id-ID" sz="2600" dirty="0"/>
              <a:t>bahwa anda </a:t>
            </a:r>
            <a:r>
              <a:rPr lang="id-ID" sz="2600" b="1" dirty="0"/>
              <a:t>memiliki</a:t>
            </a:r>
            <a:r>
              <a:rPr lang="id-ID" sz="2600" dirty="0"/>
              <a:t> </a:t>
            </a:r>
            <a:r>
              <a:rPr lang="id-ID" sz="2600" b="1" dirty="0"/>
              <a:t>sesuatu</a:t>
            </a:r>
            <a:r>
              <a:rPr lang="id-ID" sz="2600" dirty="0"/>
              <a:t> </a:t>
            </a:r>
            <a:r>
              <a:rPr lang="id-ID" sz="2600" dirty="0" smtClean="0"/>
              <a:t>yang dapat </a:t>
            </a:r>
            <a:r>
              <a:rPr lang="id-ID" sz="2600" b="1" dirty="0"/>
              <a:t>menguntungkan</a:t>
            </a:r>
            <a:r>
              <a:rPr lang="id-ID" sz="2600" dirty="0"/>
              <a:t>nya secara </a:t>
            </a:r>
            <a:r>
              <a:rPr lang="id-ID" sz="2600" b="1" dirty="0"/>
              <a:t>keuangan </a:t>
            </a:r>
            <a:r>
              <a:rPr lang="id-ID" sz="2600" b="1" dirty="0" smtClean="0"/>
              <a:t>atau sebaliknya</a:t>
            </a:r>
          </a:p>
          <a:p>
            <a:pPr algn="just"/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281039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Keamanan Sistem</a:t>
            </a:r>
            <a:br>
              <a:rPr lang="id-ID" dirty="0" smtClean="0"/>
            </a:b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Macam 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keamanan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b="1" dirty="0"/>
              <a:t>Keamanan eksternal / external </a:t>
            </a:r>
            <a:r>
              <a:rPr lang="id-ID" b="1" dirty="0" smtClean="0"/>
              <a:t>security</a:t>
            </a:r>
          </a:p>
          <a:p>
            <a:pPr algn="just"/>
            <a:r>
              <a:rPr lang="id-ID" dirty="0"/>
              <a:t>Berkaitan dengan pengamanan </a:t>
            </a:r>
            <a:r>
              <a:rPr lang="id-ID" b="1" dirty="0"/>
              <a:t>fasilitas komputer </a:t>
            </a:r>
            <a:r>
              <a:rPr lang="id-ID" dirty="0"/>
              <a:t>dari penyusup dan bencana seperti </a:t>
            </a:r>
            <a:r>
              <a:rPr lang="id-ID" b="1" dirty="0"/>
              <a:t>kebakaran /kebanjiran</a:t>
            </a:r>
            <a:r>
              <a:rPr lang="id-ID" dirty="0" smtClean="0"/>
              <a:t>.</a:t>
            </a:r>
          </a:p>
          <a:p>
            <a:pPr algn="just"/>
            <a:r>
              <a:rPr lang="id-ID" b="1" dirty="0"/>
              <a:t>Keamanan interface pemakai / user interface </a:t>
            </a:r>
            <a:r>
              <a:rPr lang="id-ID" b="1" dirty="0" smtClean="0"/>
              <a:t>security</a:t>
            </a:r>
          </a:p>
          <a:p>
            <a:pPr algn="just"/>
            <a:r>
              <a:rPr lang="id-ID" dirty="0" smtClean="0"/>
              <a:t>Berkaitan </a:t>
            </a:r>
            <a:r>
              <a:rPr lang="id-ID" dirty="0"/>
              <a:t>dengan </a:t>
            </a:r>
            <a:r>
              <a:rPr lang="id-ID" b="1" dirty="0"/>
              <a:t>indentifikasi pemakai </a:t>
            </a:r>
            <a:r>
              <a:rPr lang="id-ID" dirty="0" smtClean="0"/>
              <a:t>sebelum </a:t>
            </a:r>
            <a:r>
              <a:rPr lang="id-ID" b="1" dirty="0" smtClean="0"/>
              <a:t>pemakai </a:t>
            </a:r>
            <a:r>
              <a:rPr lang="id-ID" b="1" dirty="0"/>
              <a:t>diijinkan mengakses program dan data </a:t>
            </a:r>
            <a:r>
              <a:rPr lang="id-ID" dirty="0"/>
              <a:t>yang </a:t>
            </a:r>
            <a:r>
              <a:rPr lang="id-ID" dirty="0" smtClean="0"/>
              <a:t>disimpan</a:t>
            </a:r>
          </a:p>
          <a:p>
            <a:pPr algn="just"/>
            <a:r>
              <a:rPr lang="id-ID" b="1" dirty="0"/>
              <a:t>Keamanan internal / internal </a:t>
            </a:r>
            <a:r>
              <a:rPr lang="id-ID" b="1" dirty="0" smtClean="0"/>
              <a:t>security</a:t>
            </a:r>
          </a:p>
          <a:p>
            <a:pPr algn="just"/>
            <a:r>
              <a:rPr lang="id-ID" dirty="0" smtClean="0"/>
              <a:t>Berkaitan </a:t>
            </a:r>
            <a:r>
              <a:rPr lang="id-ID" dirty="0"/>
              <a:t>dengan </a:t>
            </a:r>
            <a:r>
              <a:rPr lang="id-ID" b="1" dirty="0"/>
              <a:t>pengamanan beragam kendali </a:t>
            </a:r>
            <a:r>
              <a:rPr lang="id-ID" dirty="0"/>
              <a:t>yang </a:t>
            </a:r>
            <a:r>
              <a:rPr lang="id-ID" b="1" dirty="0"/>
              <a:t>dibangun</a:t>
            </a:r>
            <a:r>
              <a:rPr lang="id-ID" dirty="0"/>
              <a:t> pada </a:t>
            </a:r>
            <a:r>
              <a:rPr lang="id-ID" b="1" dirty="0"/>
              <a:t>perangkat keras </a:t>
            </a:r>
            <a:r>
              <a:rPr lang="id-ID" dirty="0"/>
              <a:t>dan </a:t>
            </a:r>
            <a:r>
              <a:rPr lang="id-ID" b="1" dirty="0"/>
              <a:t>sistem operasi </a:t>
            </a:r>
            <a:r>
              <a:rPr lang="id-ID" dirty="0"/>
              <a:t>yang </a:t>
            </a:r>
            <a:r>
              <a:rPr lang="id-ID" b="1" dirty="0"/>
              <a:t>menjamin operasi</a:t>
            </a:r>
            <a:r>
              <a:rPr lang="id-ID" dirty="0"/>
              <a:t> yang </a:t>
            </a:r>
            <a:r>
              <a:rPr lang="id-ID" b="1" dirty="0"/>
              <a:t>handal</a:t>
            </a:r>
            <a:r>
              <a:rPr lang="id-ID" dirty="0"/>
              <a:t> dan tak </a:t>
            </a:r>
            <a:r>
              <a:rPr lang="id-ID" b="1" dirty="0"/>
              <a:t>terkorupsi</a:t>
            </a:r>
            <a:r>
              <a:rPr lang="id-ID" dirty="0"/>
              <a:t> untuk menjaga </a:t>
            </a:r>
            <a:r>
              <a:rPr lang="id-ID" b="1" dirty="0"/>
              <a:t>integritas program dan data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52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Lingkup Security 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Pengamanan Sistem Komputer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/>
              <a:t>Pengamanan secara fisik</a:t>
            </a:r>
          </a:p>
          <a:p>
            <a:pPr marL="901700" lvl="1" indent="-444500" algn="just"/>
            <a:r>
              <a:rPr lang="id-ID" sz="3200" b="1" dirty="0"/>
              <a:t>wujud komputer</a:t>
            </a:r>
            <a:r>
              <a:rPr lang="id-ID" sz="3200" dirty="0"/>
              <a:t> yang </a:t>
            </a:r>
            <a:r>
              <a:rPr lang="id-ID" sz="3200" b="1" dirty="0"/>
              <a:t>bisa dilihat dan diraba </a:t>
            </a:r>
            <a:r>
              <a:rPr lang="id-ID" sz="3200" dirty="0"/>
              <a:t>(misal : </a:t>
            </a:r>
            <a:r>
              <a:rPr lang="id-ID" sz="3200" b="1" dirty="0"/>
              <a:t>monitor, CPU, keyboard, dan lain-lain</a:t>
            </a:r>
            <a:r>
              <a:rPr lang="id-ID" sz="3200" dirty="0" smtClean="0"/>
              <a:t>).</a:t>
            </a:r>
          </a:p>
          <a:p>
            <a:pPr marL="901700" lvl="1" indent="-444500" algn="just"/>
            <a:r>
              <a:rPr lang="id-ID" sz="3200" dirty="0" smtClean="0"/>
              <a:t>Menempatkan </a:t>
            </a:r>
            <a:r>
              <a:rPr lang="id-ID" sz="3200" b="1" dirty="0"/>
              <a:t>sistem komputer </a:t>
            </a:r>
            <a:r>
              <a:rPr lang="id-ID" sz="3200" dirty="0"/>
              <a:t>pada </a:t>
            </a:r>
            <a:r>
              <a:rPr lang="id-ID" sz="3200" b="1" dirty="0"/>
              <a:t>tempat</a:t>
            </a:r>
            <a:r>
              <a:rPr lang="id-ID" sz="3200" dirty="0"/>
              <a:t> atau </a:t>
            </a:r>
            <a:r>
              <a:rPr lang="id-ID" sz="3200" b="1" dirty="0"/>
              <a:t>lokasi</a:t>
            </a:r>
            <a:r>
              <a:rPr lang="id-ID" sz="3200" dirty="0"/>
              <a:t> yang </a:t>
            </a:r>
            <a:r>
              <a:rPr lang="id-ID" sz="3200" b="1" dirty="0"/>
              <a:t>mudah diawasi </a:t>
            </a:r>
            <a:r>
              <a:rPr lang="id-ID" sz="3200" dirty="0"/>
              <a:t>dan </a:t>
            </a:r>
            <a:r>
              <a:rPr lang="id-ID" sz="3200" b="1" dirty="0"/>
              <a:t>dikendalikan</a:t>
            </a:r>
            <a:r>
              <a:rPr lang="id-ID" sz="3200" dirty="0"/>
              <a:t>, pada </a:t>
            </a:r>
            <a:r>
              <a:rPr lang="id-ID" sz="3200" b="1" dirty="0"/>
              <a:t>ruangan</a:t>
            </a:r>
            <a:r>
              <a:rPr lang="id-ID" sz="3200" dirty="0"/>
              <a:t> tertentu yang </a:t>
            </a:r>
            <a:r>
              <a:rPr lang="id-ID" sz="3200" b="1" dirty="0"/>
              <a:t>dapat dikunci </a:t>
            </a:r>
            <a:r>
              <a:rPr lang="id-ID" sz="3200" dirty="0"/>
              <a:t>dan </a:t>
            </a:r>
            <a:r>
              <a:rPr lang="id-ID" sz="3200" b="1" dirty="0"/>
              <a:t>sulit </a:t>
            </a:r>
            <a:r>
              <a:rPr lang="id-ID" sz="3200" b="1" dirty="0" smtClean="0"/>
              <a:t>dijangkau</a:t>
            </a:r>
            <a:r>
              <a:rPr lang="id-ID" sz="3200" dirty="0" smtClean="0"/>
              <a:t> </a:t>
            </a:r>
            <a:r>
              <a:rPr lang="id-ID" sz="3200" dirty="0"/>
              <a:t>orang lain sehingga </a:t>
            </a:r>
            <a:r>
              <a:rPr lang="id-ID" sz="3200" b="1" dirty="0"/>
              <a:t>tidak ada komponen </a:t>
            </a:r>
            <a:r>
              <a:rPr lang="id-ID" sz="3200" dirty="0"/>
              <a:t>yang </a:t>
            </a:r>
            <a:r>
              <a:rPr lang="id-ID" sz="3200" b="1" dirty="0"/>
              <a:t>hilang.</a:t>
            </a:r>
          </a:p>
        </p:txBody>
      </p:sp>
    </p:spTree>
    <p:extLst>
      <p:ext uri="{BB962C8B-B14F-4D97-AF65-F5344CB8AC3E}">
        <p14:creationId xmlns:p14="http://schemas.microsoft.com/office/powerpoint/2010/main" val="14193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Lingkup Security 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Pengamanan Sistem Komputer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b="1" dirty="0"/>
              <a:t>Pengamanan akses</a:t>
            </a:r>
          </a:p>
          <a:p>
            <a:pPr algn="just" fontAlgn="base"/>
            <a:r>
              <a:rPr lang="id-ID" b="1" dirty="0"/>
              <a:t>lagging (penguncian) </a:t>
            </a:r>
            <a:r>
              <a:rPr lang="id-ID" dirty="0"/>
              <a:t>dan </a:t>
            </a:r>
            <a:r>
              <a:rPr lang="id-ID" b="1" dirty="0"/>
              <a:t>sistem operasi jaringan</a:t>
            </a:r>
            <a:r>
              <a:rPr lang="id-ID" dirty="0"/>
              <a:t>. </a:t>
            </a:r>
            <a:endParaRPr lang="id-ID" dirty="0" smtClean="0"/>
          </a:p>
          <a:p>
            <a:pPr algn="just" fontAlgn="base"/>
            <a:r>
              <a:rPr lang="id-ID" b="1" dirty="0" smtClean="0"/>
              <a:t>Tujuannya</a:t>
            </a:r>
            <a:r>
              <a:rPr lang="id-ID" dirty="0" smtClean="0"/>
              <a:t> </a:t>
            </a:r>
            <a:r>
              <a:rPr lang="id-ID" dirty="0"/>
              <a:t>untuk </a:t>
            </a:r>
            <a:r>
              <a:rPr lang="id-ID" b="1" dirty="0"/>
              <a:t>mengantisipasi</a:t>
            </a:r>
            <a:r>
              <a:rPr lang="id-ID" dirty="0"/>
              <a:t> kejadian yang </a:t>
            </a:r>
            <a:r>
              <a:rPr lang="id-ID" b="1" dirty="0"/>
              <a:t>sifatnya disengaja</a:t>
            </a:r>
            <a:r>
              <a:rPr lang="id-ID" dirty="0"/>
              <a:t> atau </a:t>
            </a:r>
            <a:r>
              <a:rPr lang="id-ID" b="1" dirty="0"/>
              <a:t>tidak disengaja</a:t>
            </a:r>
            <a:r>
              <a:rPr lang="id-ID" dirty="0"/>
              <a:t>, seperti </a:t>
            </a:r>
            <a:r>
              <a:rPr lang="id-ID" b="1" dirty="0"/>
              <a:t>kelalaian</a:t>
            </a:r>
            <a:r>
              <a:rPr lang="id-ID" dirty="0"/>
              <a:t> atau </a:t>
            </a:r>
            <a:r>
              <a:rPr lang="id-ID" b="1" dirty="0"/>
              <a:t>keteledoran pengguna </a:t>
            </a:r>
            <a:r>
              <a:rPr lang="id-ID" dirty="0"/>
              <a:t>yang seringkali meninggalkan komputer dalam keadaan masih menyala atau jika berada </a:t>
            </a:r>
            <a:r>
              <a:rPr lang="id-ID" dirty="0" smtClean="0"/>
              <a:t>pada</a:t>
            </a:r>
            <a:r>
              <a:rPr lang="id-ID" dirty="0"/>
              <a:t> </a:t>
            </a:r>
            <a:r>
              <a:rPr lang="id-ID" dirty="0" smtClean="0"/>
              <a:t>jaringan </a:t>
            </a:r>
            <a:r>
              <a:rPr lang="id-ID" dirty="0"/>
              <a:t>komputer masih berada dalam logon user </a:t>
            </a:r>
            <a:r>
              <a:rPr lang="id-ID" dirty="0" smtClean="0"/>
              <a:t>.</a:t>
            </a:r>
          </a:p>
          <a:p>
            <a:pPr algn="just" fontAlgn="base"/>
            <a:r>
              <a:rPr lang="id-ID" dirty="0" smtClean="0"/>
              <a:t>Pada </a:t>
            </a:r>
            <a:r>
              <a:rPr lang="id-ID" dirty="0"/>
              <a:t>komputer jaringan </a:t>
            </a:r>
            <a:r>
              <a:rPr lang="id-ID" b="1" dirty="0"/>
              <a:t>pengamanan</a:t>
            </a:r>
            <a:r>
              <a:rPr lang="id-ID" dirty="0"/>
              <a:t> komputer adalah </a:t>
            </a:r>
            <a:r>
              <a:rPr lang="id-ID" b="1" dirty="0" smtClean="0"/>
              <a:t>tanggungjawab administrator </a:t>
            </a:r>
            <a:r>
              <a:rPr lang="id-ID" dirty="0"/>
              <a:t>yang </a:t>
            </a:r>
            <a:r>
              <a:rPr lang="id-ID" dirty="0" smtClean="0"/>
              <a:t>mampun </a:t>
            </a:r>
            <a:r>
              <a:rPr lang="id-ID" b="1" dirty="0" smtClean="0"/>
              <a:t>mengendalikan </a:t>
            </a:r>
            <a:r>
              <a:rPr lang="id-ID" b="1" dirty="0"/>
              <a:t>dan mendokumentasi </a:t>
            </a:r>
            <a:r>
              <a:rPr lang="id-ID" dirty="0"/>
              <a:t>seluruh </a:t>
            </a:r>
            <a:r>
              <a:rPr lang="id-ID" b="1" dirty="0"/>
              <a:t>akses</a:t>
            </a:r>
            <a:r>
              <a:rPr lang="id-ID" dirty="0"/>
              <a:t> terhadap </a:t>
            </a:r>
            <a:r>
              <a:rPr lang="id-ID" b="1" dirty="0"/>
              <a:t>sistem komputer </a:t>
            </a:r>
            <a:r>
              <a:rPr lang="id-ID" dirty="0"/>
              <a:t>dengan baik</a:t>
            </a:r>
            <a:r>
              <a:rPr lang="id-ID" dirty="0" smtClean="0"/>
              <a:t>.</a:t>
            </a:r>
          </a:p>
          <a:p>
            <a:pPr marL="0" indent="0" algn="just" fontAlgn="base">
              <a:buNone/>
            </a:pP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598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Lingkup Security 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Pengamanan Sistem Komputer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b="1" dirty="0"/>
              <a:t>Pengamanan data</a:t>
            </a:r>
          </a:p>
          <a:p>
            <a:pPr algn="just"/>
            <a:r>
              <a:rPr lang="id-ID" dirty="0"/>
              <a:t>Pengamanan data dilakukan dengan </a:t>
            </a:r>
            <a:r>
              <a:rPr lang="id-ID" b="1" dirty="0"/>
              <a:t>menerapkan sistem </a:t>
            </a:r>
            <a:r>
              <a:rPr lang="id-ID" dirty="0"/>
              <a:t>tingkatan atau </a:t>
            </a:r>
            <a:r>
              <a:rPr lang="id-ID" b="1" dirty="0"/>
              <a:t>hierarki akses </a:t>
            </a:r>
            <a:r>
              <a:rPr lang="id-ID" dirty="0"/>
              <a:t>dimana seseorang hanya dapat mengakses data tertentu saja yang menjadi haknya. </a:t>
            </a:r>
            <a:endParaRPr lang="id-ID" dirty="0" smtClean="0"/>
          </a:p>
          <a:p>
            <a:pPr algn="just"/>
            <a:r>
              <a:rPr lang="id-ID" dirty="0" smtClean="0"/>
              <a:t>Untuk </a:t>
            </a:r>
            <a:r>
              <a:rPr lang="id-ID" b="1" dirty="0"/>
              <a:t>data yang sifatnya sangat sensitif </a:t>
            </a:r>
            <a:r>
              <a:rPr lang="id-ID" dirty="0"/>
              <a:t>dapat menggunakan  </a:t>
            </a:r>
            <a:r>
              <a:rPr lang="id-ID" b="1" dirty="0"/>
              <a:t>password (kata sandi</a:t>
            </a:r>
            <a:r>
              <a:rPr lang="id-ID" b="1" dirty="0" smtClean="0"/>
              <a:t>).</a:t>
            </a:r>
          </a:p>
          <a:p>
            <a:pPr algn="just"/>
            <a:r>
              <a:rPr lang="id-ID" b="1" dirty="0"/>
              <a:t>Pengamanan komunikasi jaringan</a:t>
            </a:r>
          </a:p>
          <a:p>
            <a:pPr algn="just"/>
            <a:r>
              <a:rPr lang="id-ID" dirty="0"/>
              <a:t>Pengamanan </a:t>
            </a:r>
            <a:r>
              <a:rPr lang="id-ID" b="1" dirty="0"/>
              <a:t>komunikasi jaringan </a:t>
            </a:r>
            <a:r>
              <a:rPr lang="id-ID" dirty="0"/>
              <a:t>dilakukan dengan menggunakan </a:t>
            </a:r>
            <a:r>
              <a:rPr lang="id-ID" b="1" dirty="0"/>
              <a:t>kriptografi</a:t>
            </a:r>
            <a:r>
              <a:rPr lang="id-ID" dirty="0"/>
              <a:t> dimana </a:t>
            </a:r>
            <a:r>
              <a:rPr lang="id-ID" b="1" dirty="0"/>
              <a:t>data yang sifatnya sensitif di-enkripsi </a:t>
            </a:r>
            <a:r>
              <a:rPr lang="id-ID" dirty="0"/>
              <a:t>atau </a:t>
            </a:r>
            <a:r>
              <a:rPr lang="id-ID" b="1" dirty="0"/>
              <a:t>disandikan </a:t>
            </a:r>
            <a:r>
              <a:rPr lang="id-ID" dirty="0"/>
              <a:t>terlebih dahulu </a:t>
            </a:r>
            <a:r>
              <a:rPr lang="id-ID" b="1" dirty="0"/>
              <a:t>sebelum ditransmisikan </a:t>
            </a:r>
            <a:r>
              <a:rPr lang="id-ID" dirty="0"/>
              <a:t>melalui jaringan tersebut.</a:t>
            </a:r>
          </a:p>
        </p:txBody>
      </p:sp>
    </p:spTree>
    <p:extLst>
      <p:ext uri="{BB962C8B-B14F-4D97-AF65-F5344CB8AC3E}">
        <p14:creationId xmlns:p14="http://schemas.microsoft.com/office/powerpoint/2010/main" val="38798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Security Attack Model</a:t>
            </a:r>
            <a:br>
              <a:rPr lang="id-ID" b="1" dirty="0" smtClean="0"/>
            </a:br>
            <a:r>
              <a:rPr lang="en-US" sz="3100" dirty="0" err="1" smtClean="0">
                <a:solidFill>
                  <a:schemeClr val="bg1">
                    <a:lumMod val="65000"/>
                  </a:schemeClr>
                </a:solidFill>
              </a:rPr>
              <a:t>W.Stallings</a:t>
            </a:r>
            <a:r>
              <a:rPr lang="en-US" sz="3100" dirty="0" smtClean="0">
                <a:solidFill>
                  <a:schemeClr val="bg1">
                    <a:lumMod val="65000"/>
                  </a:schemeClr>
                </a:solidFill>
              </a:rPr>
              <a:t>, "Network &amp; Internetwork Security", Prentice Hall, 1995.</a:t>
            </a:r>
            <a:endParaRPr lang="id-ID" sz="31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973495"/>
              </p:ext>
            </p:extLst>
          </p:nvPr>
        </p:nvGraphicFramePr>
        <p:xfrm>
          <a:off x="336550" y="2414588"/>
          <a:ext cx="8459788" cy="410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https://3.bp.blogspot.com/-w3S-LpLYGJs/VvTlgVAGlTI/AAAAAAAAAVQ/yCmsTFb9qRoriw9aLccBUbs65KO3cHZLg/s1600/Untitled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11" y="1442506"/>
            <a:ext cx="6353175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2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Security Attack Model</a:t>
            </a:r>
            <a:br>
              <a:rPr lang="id-ID" b="1" dirty="0" smtClean="0"/>
            </a:br>
            <a:r>
              <a:rPr lang="en-US" sz="3100" dirty="0" err="1" smtClean="0">
                <a:solidFill>
                  <a:schemeClr val="bg1">
                    <a:lumMod val="65000"/>
                  </a:schemeClr>
                </a:solidFill>
              </a:rPr>
              <a:t>W.Stallings</a:t>
            </a:r>
            <a:r>
              <a:rPr lang="en-US" sz="3100" dirty="0" smtClean="0">
                <a:solidFill>
                  <a:schemeClr val="bg1">
                    <a:lumMod val="65000"/>
                  </a:schemeClr>
                </a:solidFill>
              </a:rPr>
              <a:t>, "Network &amp; Internetwork Security", Prentice Hall, 1995.</a:t>
            </a:r>
            <a:endParaRPr lang="id-ID" sz="3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3671" y="1658982"/>
            <a:ext cx="3631986" cy="4859675"/>
          </a:xfrm>
        </p:spPr>
        <p:txBody>
          <a:bodyPr/>
          <a:lstStyle/>
          <a:p>
            <a:pPr algn="just"/>
            <a:r>
              <a:rPr lang="id-ID" b="1" dirty="0"/>
              <a:t>Pengerusakan informasi </a:t>
            </a:r>
            <a:r>
              <a:rPr lang="id-ID" dirty="0"/>
              <a:t>yang dikirimkan dalam jaringan, sehingga </a:t>
            </a:r>
            <a:r>
              <a:rPr lang="id-ID" b="1" dirty="0"/>
              <a:t>terpotong</a:t>
            </a:r>
            <a:r>
              <a:rPr lang="id-ID" dirty="0"/>
              <a:t> </a:t>
            </a:r>
            <a:r>
              <a:rPr lang="id-ID" b="1" dirty="0"/>
              <a:t>di tengah jalan dan gagal </a:t>
            </a:r>
            <a:r>
              <a:rPr lang="id-ID" dirty="0"/>
              <a:t>sampai ke tujuan</a:t>
            </a:r>
          </a:p>
        </p:txBody>
      </p:sp>
      <p:pic>
        <p:nvPicPr>
          <p:cNvPr id="2050" name="Picture 2" descr="https://1.bp.blogspot.com/-RjzVXHFHz10/VvTcpQ9D1mI/AAAAAAAAAU4/-uKG5-_-oikS0uhDxqWW3gzI7gqY-hjog/s1600/Untitle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r="4662"/>
          <a:stretch/>
        </p:blipFill>
        <p:spPr bwMode="auto">
          <a:xfrm>
            <a:off x="134470" y="1658982"/>
            <a:ext cx="5029200" cy="248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4.bp.blogspot.com/-I4NISqOcMLk/VvTnmlzx7JI/AAAAAAAAAVg/k4EaghetjHEdKWxN2C84ohH_xt0T0XG1g/s1600/ddosvsdo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5714"/>
            <a:ext cx="3702721" cy="252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02720" y="4703808"/>
            <a:ext cx="54412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b="1" dirty="0" smtClean="0"/>
              <a:t>DOS </a:t>
            </a:r>
            <a:r>
              <a:rPr lang="id-ID" dirty="0" smtClean="0"/>
              <a:t>menghabiskan </a:t>
            </a:r>
            <a:r>
              <a:rPr lang="id-ID" b="1" dirty="0"/>
              <a:t>sumber (</a:t>
            </a:r>
            <a:r>
              <a:rPr lang="id-ID" b="1" i="1" dirty="0"/>
              <a:t>resource</a:t>
            </a:r>
            <a:r>
              <a:rPr lang="id-ID" b="1" dirty="0"/>
              <a:t>) </a:t>
            </a:r>
            <a:r>
              <a:rPr lang="id-ID" dirty="0" smtClean="0"/>
              <a:t>oleh komputer</a:t>
            </a:r>
          </a:p>
          <a:p>
            <a:pPr algn="just"/>
            <a:r>
              <a:rPr lang="id-ID" dirty="0" smtClean="0"/>
              <a:t>sampai </a:t>
            </a:r>
            <a:r>
              <a:rPr lang="id-ID" b="1" dirty="0" smtClean="0"/>
              <a:t>komputer tidak </a:t>
            </a:r>
            <a:r>
              <a:rPr lang="id-ID" b="1" dirty="0"/>
              <a:t>dapat menjalankan fungsinya </a:t>
            </a:r>
            <a:endParaRPr lang="id-ID" b="1" dirty="0" smtClean="0"/>
          </a:p>
          <a:p>
            <a:pPr algn="just"/>
            <a:r>
              <a:rPr lang="id-ID" dirty="0" smtClean="0"/>
              <a:t>dengan </a:t>
            </a:r>
            <a:r>
              <a:rPr lang="id-ID" dirty="0"/>
              <a:t>benar</a:t>
            </a:r>
            <a:r>
              <a:rPr lang="id-ID" dirty="0" smtClean="0"/>
              <a:t>.)</a:t>
            </a:r>
            <a:endParaRPr lang="id-ID" dirty="0"/>
          </a:p>
          <a:p>
            <a:pPr algn="just"/>
            <a:r>
              <a:rPr lang="id-ID" b="1" dirty="0"/>
              <a:t>DDOS</a:t>
            </a:r>
            <a:r>
              <a:rPr lang="id-ID" dirty="0"/>
              <a:t> (jenis serangan </a:t>
            </a:r>
            <a:r>
              <a:rPr lang="id-ID" b="1" i="1" dirty="0"/>
              <a:t>Denial of Service(DOS)</a:t>
            </a:r>
            <a:r>
              <a:rPr lang="id-ID" dirty="0"/>
              <a:t> </a:t>
            </a:r>
            <a:endParaRPr lang="id-ID" dirty="0" smtClean="0"/>
          </a:p>
          <a:p>
            <a:pPr algn="just"/>
            <a:r>
              <a:rPr lang="id-ID" dirty="0" smtClean="0"/>
              <a:t>menggunakan </a:t>
            </a:r>
            <a:r>
              <a:rPr lang="id-ID" dirty="0"/>
              <a:t>banyak </a:t>
            </a:r>
            <a:r>
              <a:rPr lang="id-ID" b="1" dirty="0"/>
              <a:t>host </a:t>
            </a:r>
            <a:r>
              <a:rPr lang="id-ID" b="1" dirty="0" smtClean="0"/>
              <a:t>"</a:t>
            </a:r>
            <a:r>
              <a:rPr lang="id-ID" b="1" dirty="0"/>
              <a:t>dipaksa" menjadi </a:t>
            </a:r>
            <a:r>
              <a:rPr lang="id-ID" b="1" i="1" dirty="0"/>
              <a:t>zombie</a:t>
            </a:r>
            <a:r>
              <a:rPr lang="id-ID" b="1" dirty="0"/>
              <a:t>) </a:t>
            </a:r>
            <a:endParaRPr lang="id-ID" b="1" dirty="0" smtClean="0"/>
          </a:p>
          <a:p>
            <a:pPr algn="just"/>
            <a:r>
              <a:rPr lang="id-ID" dirty="0" smtClean="0"/>
              <a:t>untuk </a:t>
            </a:r>
            <a:r>
              <a:rPr lang="id-ID" b="1" dirty="0"/>
              <a:t>menyerang satu buah host </a:t>
            </a:r>
            <a:r>
              <a:rPr lang="id-ID" b="1" dirty="0" smtClean="0"/>
              <a:t>target sebuah </a:t>
            </a:r>
            <a:r>
              <a:rPr lang="id-ID" b="1" dirty="0"/>
              <a:t>jaringan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3571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</a:t>
            </a:r>
            <a:r>
              <a:rPr lang="id-ID" dirty="0" smtClean="0"/>
              <a:t>Pendahuluan Keamanan </a:t>
            </a:r>
            <a:r>
              <a:rPr lang="id-ID" dirty="0"/>
              <a:t>Informasi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Trend Keamanan informasi</a:t>
            </a:r>
          </a:p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Keamanan Informasi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64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Security Attack Model</a:t>
            </a:r>
            <a:br>
              <a:rPr lang="id-ID" b="1" dirty="0" smtClean="0"/>
            </a:br>
            <a:r>
              <a:rPr lang="en-US" sz="3100" dirty="0" err="1" smtClean="0">
                <a:solidFill>
                  <a:schemeClr val="bg1">
                    <a:lumMod val="65000"/>
                  </a:schemeClr>
                </a:solidFill>
              </a:rPr>
              <a:t>W.Stallings</a:t>
            </a:r>
            <a:r>
              <a:rPr lang="en-US" sz="3100" dirty="0" smtClean="0">
                <a:solidFill>
                  <a:schemeClr val="bg1">
                    <a:lumMod val="65000"/>
                  </a:schemeClr>
                </a:solidFill>
              </a:rPr>
              <a:t>, "Network &amp; Internetwork Security", Prentice Hall, 1995.</a:t>
            </a:r>
            <a:endParaRPr lang="id-ID" sz="3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61709" y="1658983"/>
            <a:ext cx="4388162" cy="1581758"/>
          </a:xfrm>
        </p:spPr>
        <p:txBody>
          <a:bodyPr>
            <a:normAutofit fontScale="92500"/>
          </a:bodyPr>
          <a:lstStyle/>
          <a:p>
            <a:pPr algn="just"/>
            <a:r>
              <a:rPr lang="id-ID" b="1" dirty="0" smtClean="0"/>
              <a:t>Tidak </a:t>
            </a:r>
            <a:r>
              <a:rPr lang="id-ID" b="1" dirty="0"/>
              <a:t>memiliki hak akses, </a:t>
            </a:r>
            <a:r>
              <a:rPr lang="id-ID" b="1" dirty="0" smtClean="0"/>
              <a:t>user</a:t>
            </a:r>
            <a:r>
              <a:rPr lang="id-ID" b="1" dirty="0"/>
              <a:t>, program, atau komputer, menyusup untuk mengakses </a:t>
            </a:r>
            <a:r>
              <a:rPr lang="id-ID" b="1" dirty="0" smtClean="0"/>
              <a:t>sistem</a:t>
            </a:r>
            <a:r>
              <a:rPr lang="id-ID" dirty="0" smtClean="0"/>
              <a:t>.</a:t>
            </a:r>
            <a:endParaRPr lang="id-ID" dirty="0"/>
          </a:p>
        </p:txBody>
      </p:sp>
      <p:pic>
        <p:nvPicPr>
          <p:cNvPr id="8194" name="Picture 2" descr="https://2.bp.blogspot.com/-80UISGxPs9U/VvTqfMXuV-I/AAAAAAAAAVw/ITI0pbUPD_sykhxNKTVPIEil2_m_OTGGg/s1600/Untitle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8982"/>
            <a:ext cx="4661709" cy="21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3.bp.blogspot.com/-SBsm3GTHiw0/VvTsdtn9G7I/AAAAAAAAAV8/ilpTziviojcF3CrWARics7oJz0n2GnI6w/s200/058223300_1427109013-Penyadapan_seluler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05" y="4351150"/>
            <a:ext cx="3029536" cy="168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92617" y="4506818"/>
            <a:ext cx="56572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d-ID" b="1" dirty="0"/>
              <a:t>Wiretapping</a:t>
            </a:r>
            <a:r>
              <a:rPr lang="id-ID" dirty="0"/>
              <a:t> (penyadapan), (suatu kejahatan yang </a:t>
            </a:r>
            <a:r>
              <a:rPr lang="id-ID" b="1" dirty="0"/>
              <a:t>berupa </a:t>
            </a:r>
            <a:endParaRPr lang="id-ID" b="1" dirty="0" smtClean="0"/>
          </a:p>
          <a:p>
            <a:pPr algn="just"/>
            <a:r>
              <a:rPr lang="id-ID" b="1" dirty="0" smtClean="0"/>
              <a:t>penyadapan </a:t>
            </a:r>
            <a:r>
              <a:rPr lang="id-ID" b="1" dirty="0"/>
              <a:t>saluran komunikasi </a:t>
            </a:r>
            <a:r>
              <a:rPr lang="id-ID" dirty="0"/>
              <a:t>khususnya jalur </a:t>
            </a:r>
            <a:endParaRPr lang="id-ID" dirty="0" smtClean="0"/>
          </a:p>
          <a:p>
            <a:pPr algn="just"/>
            <a:r>
              <a:rPr lang="id-ID" b="1" dirty="0" smtClean="0"/>
              <a:t>yang </a:t>
            </a:r>
            <a:r>
              <a:rPr lang="id-ID" b="1" dirty="0"/>
              <a:t>menggunakan kabel</a:t>
            </a:r>
            <a:r>
              <a:rPr lang="id-ID" dirty="0"/>
              <a:t>.)</a:t>
            </a:r>
          </a:p>
          <a:p>
            <a:pPr algn="just"/>
            <a:r>
              <a:rPr lang="id-ID" b="1" dirty="0"/>
              <a:t>Sniffing</a:t>
            </a:r>
            <a:r>
              <a:rPr lang="id-ID" dirty="0"/>
              <a:t>, (adalah</a:t>
            </a:r>
            <a:r>
              <a:rPr lang="id-ID" b="1" dirty="0"/>
              <a:t> penyadapan terhadap </a:t>
            </a:r>
            <a:r>
              <a:rPr lang="id-ID" dirty="0"/>
              <a:t>lalu </a:t>
            </a:r>
            <a:r>
              <a:rPr lang="id-ID" b="1" dirty="0"/>
              <a:t>lintas </a:t>
            </a:r>
            <a:endParaRPr lang="id-ID" b="1" dirty="0" smtClean="0"/>
          </a:p>
          <a:p>
            <a:pPr algn="just"/>
            <a:r>
              <a:rPr lang="id-ID" b="1" dirty="0" smtClean="0"/>
              <a:t>data</a:t>
            </a:r>
            <a:r>
              <a:rPr lang="id-ID" dirty="0" smtClean="0"/>
              <a:t> </a:t>
            </a:r>
            <a:r>
              <a:rPr lang="id-ID" dirty="0"/>
              <a:t>pada suatu jaringan komputer.)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049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Security Attack Model</a:t>
            </a:r>
            <a:br>
              <a:rPr lang="id-ID" b="1" dirty="0" smtClean="0"/>
            </a:br>
            <a:r>
              <a:rPr lang="en-US" sz="3100" dirty="0" err="1" smtClean="0">
                <a:solidFill>
                  <a:schemeClr val="bg1">
                    <a:lumMod val="65000"/>
                  </a:schemeClr>
                </a:solidFill>
              </a:rPr>
              <a:t>W.Stallings</a:t>
            </a:r>
            <a:r>
              <a:rPr lang="en-US" sz="3100" dirty="0" smtClean="0">
                <a:solidFill>
                  <a:schemeClr val="bg1">
                    <a:lumMod val="65000"/>
                  </a:schemeClr>
                </a:solidFill>
              </a:rPr>
              <a:t>, "Network &amp; Internetwork Security", Prentice Hall, 1995.</a:t>
            </a:r>
            <a:endParaRPr lang="id-ID" sz="3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06471" y="1658983"/>
            <a:ext cx="4089186" cy="192854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id-ID" b="1" dirty="0" smtClean="0"/>
              <a:t>Pihak</a:t>
            </a:r>
            <a:r>
              <a:rPr lang="id-ID" dirty="0"/>
              <a:t> yang </a:t>
            </a:r>
            <a:r>
              <a:rPr lang="id-ID" b="1" dirty="0"/>
              <a:t>tidak memiliki hak akses</a:t>
            </a:r>
            <a:r>
              <a:rPr lang="id-ID" dirty="0"/>
              <a:t>, </a:t>
            </a:r>
            <a:r>
              <a:rPr lang="id-ID" dirty="0" smtClean="0"/>
              <a:t>menyusup </a:t>
            </a:r>
            <a:r>
              <a:rPr lang="id-ID" dirty="0"/>
              <a:t>ke </a:t>
            </a:r>
            <a:r>
              <a:rPr lang="id-ID" b="1" dirty="0"/>
              <a:t>sistem</a:t>
            </a:r>
            <a:r>
              <a:rPr lang="id-ID" dirty="0" smtClean="0"/>
              <a:t>, dapat</a:t>
            </a:r>
            <a:r>
              <a:rPr lang="id-ID" dirty="0"/>
              <a:t> juga </a:t>
            </a:r>
            <a:r>
              <a:rPr lang="id-ID" b="1" dirty="0"/>
              <a:t>mengubah isi aset</a:t>
            </a:r>
            <a:r>
              <a:rPr lang="id-ID" dirty="0"/>
              <a:t>. </a:t>
            </a:r>
            <a:endParaRPr lang="id-ID" dirty="0" smtClean="0"/>
          </a:p>
          <a:p>
            <a:pPr algn="just"/>
            <a:r>
              <a:rPr lang="id-ID" b="1" dirty="0" smtClean="0"/>
              <a:t>Serangan pengubahan </a:t>
            </a:r>
            <a:r>
              <a:rPr lang="id-ID" b="1" dirty="0"/>
              <a:t>(</a:t>
            </a:r>
            <a:r>
              <a:rPr lang="id-ID" b="1" i="1" dirty="0"/>
              <a:t>integrity) </a:t>
            </a:r>
            <a:r>
              <a:rPr lang="id-ID" b="1" dirty="0"/>
              <a:t>suatu informasi</a:t>
            </a:r>
            <a:r>
              <a:rPr lang="id-ID" dirty="0"/>
              <a:t>.</a:t>
            </a:r>
          </a:p>
        </p:txBody>
      </p:sp>
      <p:pic>
        <p:nvPicPr>
          <p:cNvPr id="7170" name="Picture 2" descr="https://3.bp.blogspot.com/-nJNm1bQ-zIM/VvTtsDMzUJI/AAAAAAAAAWI/j1oYnBGeNrMQZjBTEYYRy2BANl0efSk7w/s1600/Untitled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92" y="1658982"/>
            <a:ext cx="4268508" cy="19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4.bp.blogspot.com/-a8vYeyGMZ0c/VvTvQiCaRII/AAAAAAAAAWU/8U83XpMEC-0k5s6kqapvKp2-4YMEEJ8nQ/s200/university-of-la-salette-defac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7525"/>
            <a:ext cx="4047302" cy="252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Gambar terka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08" y="5485180"/>
            <a:ext cx="2251075" cy="126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35824" y="3836644"/>
            <a:ext cx="45598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b="1" dirty="0"/>
              <a:t>Mengubah tampilan website (defacing</a:t>
            </a:r>
            <a:r>
              <a:rPr lang="id-ID" dirty="0"/>
              <a:t>), </a:t>
            </a:r>
            <a:endParaRPr lang="id-ID" dirty="0" smtClean="0"/>
          </a:p>
          <a:p>
            <a:pPr algn="just"/>
            <a:r>
              <a:rPr lang="id-ID" dirty="0" smtClean="0"/>
              <a:t>menempelkan</a:t>
            </a:r>
            <a:r>
              <a:rPr lang="id-ID" dirty="0"/>
              <a:t> </a:t>
            </a:r>
            <a:r>
              <a:rPr lang="id-ID" b="1" dirty="0"/>
              <a:t>Trojan (virus)</a:t>
            </a:r>
            <a:r>
              <a:rPr lang="id-ID" dirty="0"/>
              <a:t> pada </a:t>
            </a:r>
            <a:r>
              <a:rPr lang="id-ID" b="1" dirty="0"/>
              <a:t>web atau email</a:t>
            </a:r>
            <a:r>
              <a:rPr lang="id-ID" dirty="0"/>
              <a:t>, </a:t>
            </a:r>
            <a:r>
              <a:rPr lang="id-ID" dirty="0" smtClean="0"/>
              <a:t>atau </a:t>
            </a:r>
            <a:r>
              <a:rPr lang="id-ID" b="1" dirty="0"/>
              <a:t>pemakai lain </a:t>
            </a:r>
            <a:r>
              <a:rPr lang="id-ID" dirty="0"/>
              <a:t>yang </a:t>
            </a:r>
            <a:r>
              <a:rPr lang="id-ID" b="1" dirty="0"/>
              <a:t>mengubah </a:t>
            </a:r>
            <a:r>
              <a:rPr lang="id-ID" b="1" dirty="0" smtClean="0"/>
              <a:t>informasi  </a:t>
            </a:r>
            <a:r>
              <a:rPr lang="id-ID" b="1" dirty="0"/>
              <a:t>tanpa izin</a:t>
            </a:r>
            <a:r>
              <a:rPr lang="id-ID" dirty="0"/>
              <a:t>, </a:t>
            </a:r>
            <a:r>
              <a:rPr lang="id-ID" b="1" i="1" dirty="0"/>
              <a:t>“man in the middle attack” </a:t>
            </a:r>
            <a:r>
              <a:rPr lang="id-ID" dirty="0" smtClean="0"/>
              <a:t>dimana </a:t>
            </a:r>
            <a:r>
              <a:rPr lang="id-ID" dirty="0"/>
              <a:t>seseorang </a:t>
            </a:r>
            <a:r>
              <a:rPr lang="id-ID" b="1" dirty="0"/>
              <a:t>menempatkan diri di tengah </a:t>
            </a:r>
            <a:r>
              <a:rPr lang="id-ID" b="1" dirty="0" smtClean="0"/>
              <a:t>pembicaraan </a:t>
            </a:r>
            <a:r>
              <a:rPr lang="id-ID" dirty="0"/>
              <a:t>dan </a:t>
            </a:r>
            <a:r>
              <a:rPr lang="id-ID" b="1" dirty="0"/>
              <a:t>menyamar</a:t>
            </a:r>
            <a:r>
              <a:rPr lang="id-ID" dirty="0"/>
              <a:t> sebagai </a:t>
            </a:r>
            <a:r>
              <a:rPr lang="id-ID" b="1" dirty="0"/>
              <a:t>orang lain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581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Security Attack Model</a:t>
            </a:r>
            <a:br>
              <a:rPr lang="id-ID" b="1" dirty="0" smtClean="0"/>
            </a:br>
            <a:r>
              <a:rPr lang="en-US" sz="3100" dirty="0" err="1" smtClean="0">
                <a:solidFill>
                  <a:schemeClr val="bg1">
                    <a:lumMod val="65000"/>
                  </a:schemeClr>
                </a:solidFill>
              </a:rPr>
              <a:t>W.Stallings</a:t>
            </a:r>
            <a:r>
              <a:rPr lang="en-US" sz="3100" dirty="0" smtClean="0">
                <a:solidFill>
                  <a:schemeClr val="bg1">
                    <a:lumMod val="65000"/>
                  </a:schemeClr>
                </a:solidFill>
              </a:rPr>
              <a:t>, "Network &amp; Internetwork Security", Prentice Hall, 1995.</a:t>
            </a:r>
            <a:endParaRPr lang="id-ID" sz="3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14047" y="1658983"/>
            <a:ext cx="3981610" cy="246926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id-ID" b="1" dirty="0" smtClean="0"/>
              <a:t>seseorang</a:t>
            </a:r>
            <a:r>
              <a:rPr lang="id-ID" dirty="0" smtClean="0"/>
              <a:t> </a:t>
            </a:r>
            <a:r>
              <a:rPr lang="id-ID" dirty="0"/>
              <a:t>yang </a:t>
            </a:r>
            <a:r>
              <a:rPr lang="id-ID" b="1" dirty="0"/>
              <a:t>tidak memiliki </a:t>
            </a:r>
            <a:r>
              <a:rPr lang="id-ID" b="1" dirty="0" smtClean="0"/>
              <a:t>hak</a:t>
            </a:r>
            <a:r>
              <a:rPr lang="id-ID" b="1" dirty="0"/>
              <a:t> akses</a:t>
            </a:r>
            <a:r>
              <a:rPr lang="id-ID" dirty="0"/>
              <a:t>, memasukkan </a:t>
            </a:r>
            <a:r>
              <a:rPr lang="id-ID" b="1" dirty="0"/>
              <a:t>suatu objek palsu </a:t>
            </a:r>
            <a:r>
              <a:rPr lang="id-ID" dirty="0"/>
              <a:t>ke dalam sistem yang ada. </a:t>
            </a:r>
            <a:endParaRPr lang="id-ID" dirty="0" smtClean="0"/>
          </a:p>
          <a:p>
            <a:pPr algn="just"/>
            <a:r>
              <a:rPr lang="id-ID" b="1" dirty="0" smtClean="0"/>
              <a:t>Serangan </a:t>
            </a:r>
            <a:r>
              <a:rPr lang="id-ID" dirty="0"/>
              <a:t>ini </a:t>
            </a:r>
            <a:r>
              <a:rPr lang="id-ID" b="1" dirty="0"/>
              <a:t>menyerang keaslian </a:t>
            </a:r>
            <a:r>
              <a:rPr lang="id-ID" b="1" dirty="0" smtClean="0"/>
              <a:t>(</a:t>
            </a:r>
            <a:r>
              <a:rPr lang="id-ID" b="1" i="1" dirty="0" smtClean="0"/>
              <a:t>authentication</a:t>
            </a:r>
            <a:r>
              <a:rPr lang="id-ID" b="1" i="1" dirty="0"/>
              <a:t>) </a:t>
            </a:r>
            <a:r>
              <a:rPr lang="id-ID" dirty="0"/>
              <a:t>suatu </a:t>
            </a:r>
            <a:r>
              <a:rPr lang="id-ID" dirty="0" smtClean="0"/>
              <a:t>informasi</a:t>
            </a:r>
            <a:endParaRPr lang="id-ID" dirty="0"/>
          </a:p>
        </p:txBody>
      </p:sp>
      <p:pic>
        <p:nvPicPr>
          <p:cNvPr id="6146" name="Picture 2" descr="https://1.bp.blogspot.com/-N9YuLWe_WAA/VvTwDQcvwyI/AAAAAAAAAWc/55Kp9cGaYG81z46deDalAvtyesWHJOc3A/s1600/Untitled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16" y="1658982"/>
            <a:ext cx="4443319" cy="200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3728" y="4800600"/>
            <a:ext cx="5351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/>
              <a:t>Phising Mail</a:t>
            </a:r>
            <a:r>
              <a:rPr lang="it-IT" sz="2400" dirty="0"/>
              <a:t> (</a:t>
            </a:r>
            <a:r>
              <a:rPr lang="it-IT" sz="2400" b="1" dirty="0"/>
              <a:t>memasukkan pesan-pesan </a:t>
            </a:r>
            <a:r>
              <a:rPr lang="it-IT" sz="2400" b="1" dirty="0" smtClean="0"/>
              <a:t>palsu</a:t>
            </a:r>
            <a:r>
              <a:rPr lang="id-ID" sz="2400" b="1" dirty="0" smtClean="0"/>
              <a:t> </a:t>
            </a:r>
            <a:r>
              <a:rPr lang="it-IT" sz="2400" b="1" dirty="0" smtClean="0"/>
              <a:t>seperti </a:t>
            </a:r>
            <a:r>
              <a:rPr lang="it-IT" sz="2400" b="1" dirty="0"/>
              <a:t>e-mail palsu ke dalam jaringan komputer</a:t>
            </a:r>
            <a:r>
              <a:rPr lang="it-IT" sz="2400" dirty="0"/>
              <a:t>.)</a:t>
            </a:r>
            <a:endParaRPr lang="id-ID" sz="2400" dirty="0"/>
          </a:p>
        </p:txBody>
      </p:sp>
      <p:pic>
        <p:nvPicPr>
          <p:cNvPr id="6148" name="Picture 4" descr="https://1.bp.blogspot.com/-UO0Z2xdW4IM/VvTxDhLNRiI/AAAAAAAAAWk/cmj0SgBSqOIYqyr8iTdEILQ6IJzxAXCNQ/s1600/visa_emai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4128247"/>
            <a:ext cx="2857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1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 Serangan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" y="1658981"/>
            <a:ext cx="9138042" cy="42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Eavesdropping on a Dialog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50456"/>
            <a:ext cx="91440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Encryption for Confidentiality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58981"/>
            <a:ext cx="9082588" cy="469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Impersonation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Authentication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8" y="1658982"/>
            <a:ext cx="9056472" cy="30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Message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Alteratio</a:t>
            </a:r>
            <a:r>
              <a:rPr lang="id-ID" dirty="0" smtClean="0">
                <a:solidFill>
                  <a:schemeClr val="bg2">
                    <a:lumMod val="50000"/>
                  </a:schemeClr>
                </a:solidFill>
              </a:rPr>
              <a:t>n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144000" cy="384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Secure Dialog System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58" y="1581490"/>
            <a:ext cx="8850017" cy="498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Penetration </a:t>
            </a:r>
            <a:r>
              <a:rPr lang="en-US" b="1" dirty="0" smtClean="0"/>
              <a:t>Attacks</a:t>
            </a:r>
            <a:r>
              <a:rPr lang="id-ID" b="1" dirty="0" smtClean="0"/>
              <a:t> :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2" y="1658981"/>
            <a:ext cx="8968800" cy="497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Cybercrime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5810250" cy="51048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79187" y="2043953"/>
            <a:ext cx="244736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Penyerangan</a:t>
            </a:r>
            <a:r>
              <a:rPr lang="en-US" dirty="0"/>
              <a:t>:</a:t>
            </a:r>
          </a:p>
          <a:p>
            <a:r>
              <a:rPr lang="en-US" dirty="0"/>
              <a:t>19% : Hacking</a:t>
            </a:r>
          </a:p>
          <a:p>
            <a:r>
              <a:rPr lang="en-US" dirty="0"/>
              <a:t>14% : Denial of Service</a:t>
            </a:r>
          </a:p>
          <a:p>
            <a:r>
              <a:rPr lang="en-US" dirty="0"/>
              <a:t>12% : Malware</a:t>
            </a:r>
          </a:p>
          <a:p>
            <a:r>
              <a:rPr lang="en-US" dirty="0"/>
              <a:t>9% : Social Engineering</a:t>
            </a:r>
          </a:p>
          <a:p>
            <a:r>
              <a:rPr lang="en-US" dirty="0"/>
              <a:t>4% : Physical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9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Penetration </a:t>
            </a:r>
            <a:r>
              <a:rPr lang="en-US" b="1" dirty="0" smtClean="0"/>
              <a:t>Attacks</a:t>
            </a:r>
            <a:r>
              <a:rPr lang="id-ID" b="1" dirty="0"/>
              <a:t> :</a:t>
            </a:r>
            <a:br>
              <a:rPr lang="id-ID" b="1" dirty="0"/>
            </a:br>
            <a:r>
              <a:rPr lang="id-ID" dirty="0">
                <a:solidFill>
                  <a:schemeClr val="bg2">
                    <a:lumMod val="75000"/>
                  </a:schemeClr>
                </a:solidFill>
              </a:rPr>
              <a:t>Scanning (Probing)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146414" cy="42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Penetration </a:t>
            </a:r>
            <a:r>
              <a:rPr lang="en-US" b="1" dirty="0" smtClean="0"/>
              <a:t>Attacks</a:t>
            </a:r>
            <a:r>
              <a:rPr lang="id-ID" b="1" dirty="0"/>
              <a:t> :</a:t>
            </a:r>
            <a:br>
              <a:rPr lang="id-ID" b="1" dirty="0"/>
            </a:br>
            <a:r>
              <a:rPr lang="id-ID" dirty="0">
                <a:solidFill>
                  <a:schemeClr val="bg2">
                    <a:lumMod val="75000"/>
                  </a:schemeClr>
                </a:solidFill>
              </a:rPr>
              <a:t>Single Message Break-in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095453" cy="327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Penetration </a:t>
            </a:r>
            <a:r>
              <a:rPr lang="en-US" b="1" dirty="0" smtClean="0"/>
              <a:t>Attacks</a:t>
            </a:r>
            <a:r>
              <a:rPr lang="id-ID" b="1" dirty="0"/>
              <a:t> :</a:t>
            </a:r>
            <a:br>
              <a:rPr lang="id-ID" b="1" dirty="0"/>
            </a:br>
            <a:r>
              <a:rPr lang="id-ID" dirty="0">
                <a:solidFill>
                  <a:schemeClr val="bg2">
                    <a:lumMod val="75000"/>
                  </a:schemeClr>
                </a:solidFill>
              </a:rPr>
              <a:t>Denial-of Service (</a:t>
            </a:r>
            <a:r>
              <a:rPr lang="id-ID" dirty="0" smtClean="0">
                <a:solidFill>
                  <a:schemeClr val="bg2">
                    <a:lumMod val="75000"/>
                  </a:schemeClr>
                </a:solidFill>
              </a:rPr>
              <a:t>DoS)</a:t>
            </a:r>
            <a:endParaRPr lang="id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1"/>
            <a:ext cx="9123784" cy="28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Social Engineering</a:t>
            </a:r>
            <a:endParaRPr lang="id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/>
              <a:t>Seni dan ilmu memaksa orang untuk memenuhi harapan anda (Benz</a:t>
            </a:r>
            <a:r>
              <a:rPr lang="id-ID" dirty="0" smtClean="0"/>
              <a:t>) </a:t>
            </a:r>
          </a:p>
          <a:p>
            <a:pPr algn="just"/>
            <a:r>
              <a:rPr lang="id-ID" dirty="0" smtClean="0"/>
              <a:t>Suatu </a:t>
            </a:r>
            <a:r>
              <a:rPr lang="id-ID" dirty="0"/>
              <a:t>pemanfaatan trik-trik psikologis hacker luar pada seorang user dari </a:t>
            </a:r>
            <a:r>
              <a:rPr lang="id-ID" dirty="0" smtClean="0"/>
              <a:t>sebuah </a:t>
            </a:r>
            <a:r>
              <a:rPr lang="id-ID" dirty="0"/>
              <a:t>sistem komputer (Palumbo)</a:t>
            </a:r>
          </a:p>
          <a:p>
            <a:pPr algn="just"/>
            <a:r>
              <a:rPr lang="id-ID" dirty="0" smtClean="0"/>
              <a:t>Mendapatkan </a:t>
            </a:r>
            <a:r>
              <a:rPr lang="id-ID" dirty="0"/>
              <a:t>informasi yang diperlukan (misalnya password) dari seseorang </a:t>
            </a:r>
            <a:r>
              <a:rPr lang="id-ID" dirty="0" smtClean="0"/>
              <a:t>daripada </a:t>
            </a:r>
            <a:r>
              <a:rPr lang="id-ID" dirty="0"/>
              <a:t>merusak sebuah sistem (Berg)</a:t>
            </a:r>
          </a:p>
          <a:p>
            <a:pPr algn="just"/>
            <a:r>
              <a:rPr lang="id-ID" dirty="0"/>
              <a:t>Tujuan: mendapatkan akses tidak resmi pada sistem atau informasi untuk </a:t>
            </a:r>
            <a:r>
              <a:rPr lang="id-ID" dirty="0" smtClean="0"/>
              <a:t>melakukan </a:t>
            </a:r>
            <a:r>
              <a:rPr lang="id-ID" dirty="0"/>
              <a:t>penipuan, intrusi jaringan, mata-mata industrial, pencurian identitas, </a:t>
            </a:r>
            <a:r>
              <a:rPr lang="id-ID" dirty="0" smtClean="0"/>
              <a:t>atau </a:t>
            </a:r>
            <a:r>
              <a:rPr lang="id-ID" dirty="0"/>
              <a:t>secara sederhana untuk mengganggu sistem atau jaringan</a:t>
            </a:r>
          </a:p>
        </p:txBody>
      </p:sp>
    </p:spTree>
    <p:extLst>
      <p:ext uri="{BB962C8B-B14F-4D97-AF65-F5344CB8AC3E}">
        <p14:creationId xmlns:p14="http://schemas.microsoft.com/office/powerpoint/2010/main" val="22106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Attack Tree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Remote File Inclusion (RFI) </a:t>
            </a:r>
            <a:endParaRPr lang="id-ID" dirty="0" smtClean="0"/>
          </a:p>
          <a:p>
            <a:r>
              <a:rPr lang="id-ID" dirty="0"/>
              <a:t>PHP </a:t>
            </a:r>
            <a:r>
              <a:rPr lang="id-ID" dirty="0" smtClean="0"/>
              <a:t>Injection</a:t>
            </a:r>
          </a:p>
          <a:p>
            <a:r>
              <a:rPr lang="id-ID" dirty="0" smtClean="0"/>
              <a:t>XSS </a:t>
            </a:r>
            <a:r>
              <a:rPr lang="id-ID" dirty="0"/>
              <a:t>(Cross Site Scripting)</a:t>
            </a:r>
          </a:p>
          <a:p>
            <a:r>
              <a:rPr lang="id-ID" dirty="0"/>
              <a:t>Command Injections (injeksi perintah)</a:t>
            </a:r>
            <a:endParaRPr lang="id-ID" cap="all" dirty="0" smtClean="0"/>
          </a:p>
          <a:p>
            <a:r>
              <a:rPr lang="id-ID" cap="all" dirty="0" smtClean="0"/>
              <a:t>SQL</a:t>
            </a:r>
            <a:r>
              <a:rPr lang="id-ID" cap="all" dirty="0"/>
              <a:t> INJECTION</a:t>
            </a:r>
          </a:p>
          <a:p>
            <a:endParaRPr lang="id-ID" b="1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035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Remote File Inclusion (RFI)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Serangan </a:t>
            </a:r>
            <a:r>
              <a:rPr lang="id-ID" dirty="0"/>
              <a:t>yang ditujukan kepada website yang memiliki celah keamanan yang biasanya menggunakan fungsi memanggil file melalui suatu inputan </a:t>
            </a:r>
            <a:r>
              <a:rPr lang="id-ID" dirty="0" smtClean="0"/>
              <a:t>dinamis</a:t>
            </a:r>
          </a:p>
          <a:p>
            <a:pPr algn="just"/>
            <a:r>
              <a:rPr lang="id-ID" dirty="0"/>
              <a:t>Tujuan hacker melakukan serangan ini adalah menyisipkan script berbahaya dari domain luar biasanya berupa backdoor/shell ke dalam server target.</a:t>
            </a:r>
          </a:p>
          <a:p>
            <a:pPr algn="just"/>
            <a:r>
              <a:rPr lang="id-ID" dirty="0"/>
              <a:t>Akibat dari serangan ini adalah hacker dapat mengambil alih server, pencurian data/informasi, memodifikasi konten (deface</a:t>
            </a:r>
            <a:r>
              <a:rPr lang="id-ID" dirty="0" smtClean="0"/>
              <a:t>).</a:t>
            </a:r>
            <a:endParaRPr lang="id-ID" b="1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21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Remote File Inclusion (RFI)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 descr="https://www.ethic.ninja/wp-content/uploads/2017/06/ALUR-RF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35" y="1622494"/>
            <a:ext cx="5212229" cy="523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4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PHP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Injection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S</a:t>
            </a:r>
            <a:r>
              <a:rPr lang="id-ID" dirty="0" smtClean="0"/>
              <a:t>ebuah </a:t>
            </a:r>
            <a:r>
              <a:rPr lang="id-ID" dirty="0"/>
              <a:t>tindakan untuk melakukan eksploitasi terhadap celah keamanan sebuah website dengan cara menginjeksi Shell hasil pengkodean bahasa PHP terhadap file yang terdapat pada website tersebut yang memiliki kelemahan ataupun kesalahan pemrograman/pengkodean.</a:t>
            </a:r>
          </a:p>
        </p:txBody>
      </p:sp>
    </p:spTree>
    <p:extLst>
      <p:ext uri="{BB962C8B-B14F-4D97-AF65-F5344CB8AC3E}">
        <p14:creationId xmlns:p14="http://schemas.microsoft.com/office/powerpoint/2010/main" val="25387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XSS </a:t>
            </a:r>
            <a:r>
              <a:rPr lang="id-ID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(Cross Site Scripting</a:t>
            </a:r>
            <a:r>
              <a:rPr lang="id-ID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Jenis </a:t>
            </a:r>
            <a:r>
              <a:rPr lang="id-ID" dirty="0"/>
              <a:t>serangan injeksi code </a:t>
            </a:r>
            <a:r>
              <a:rPr lang="id-ID" i="1" dirty="0"/>
              <a:t>(code injection attack)</a:t>
            </a:r>
            <a:r>
              <a:rPr lang="id-ID" dirty="0"/>
              <a:t>. </a:t>
            </a:r>
            <a:endParaRPr lang="id-ID" dirty="0" smtClean="0"/>
          </a:p>
          <a:p>
            <a:pPr algn="just"/>
            <a:r>
              <a:rPr lang="id-ID" dirty="0" smtClean="0"/>
              <a:t>XSS </a:t>
            </a:r>
            <a:r>
              <a:rPr lang="id-ID" dirty="0"/>
              <a:t>dilakukan oleh penyerang dengan </a:t>
            </a:r>
            <a:r>
              <a:rPr lang="id-ID" dirty="0" smtClean="0"/>
              <a:t>cara memasukkan </a:t>
            </a:r>
            <a:r>
              <a:rPr lang="id-ID" dirty="0"/>
              <a:t>kode HTML atau </a:t>
            </a:r>
            <a:r>
              <a:rPr lang="id-ID" i="1" dirty="0"/>
              <a:t>client </a:t>
            </a:r>
            <a:r>
              <a:rPr lang="id-ID" i="1" dirty="0" smtClean="0"/>
              <a:t>script code</a:t>
            </a:r>
            <a:r>
              <a:rPr lang="id-ID" dirty="0"/>
              <a:t> lainnya ke suatu situs. </a:t>
            </a:r>
            <a:endParaRPr lang="id-ID" dirty="0" smtClean="0"/>
          </a:p>
          <a:p>
            <a:pPr algn="just"/>
            <a:r>
              <a:rPr lang="id-ID" dirty="0" smtClean="0"/>
              <a:t>Serangan </a:t>
            </a:r>
            <a:r>
              <a:rPr lang="id-ID" dirty="0"/>
              <a:t>ini akan seolah-olah datang dari situs tersebut. </a:t>
            </a:r>
            <a:endParaRPr lang="id-ID" dirty="0" smtClean="0"/>
          </a:p>
          <a:p>
            <a:pPr algn="just"/>
            <a:r>
              <a:rPr lang="id-ID" dirty="0" smtClean="0"/>
              <a:t>Akibat </a:t>
            </a:r>
            <a:r>
              <a:rPr lang="id-ID" dirty="0"/>
              <a:t>serangan ini antara lain penyerang dapat mem-</a:t>
            </a:r>
            <a:r>
              <a:rPr lang="id-ID" i="1" dirty="0"/>
              <a:t>bypass</a:t>
            </a:r>
            <a:r>
              <a:rPr lang="id-ID" dirty="0"/>
              <a:t> keamanan di sisi klien, mendapatkan informasi sensitif, atau menyimpan aplikasi berbahaya.</a:t>
            </a:r>
          </a:p>
        </p:txBody>
      </p:sp>
    </p:spTree>
    <p:extLst>
      <p:ext uri="{BB962C8B-B14F-4D97-AF65-F5344CB8AC3E}">
        <p14:creationId xmlns:p14="http://schemas.microsoft.com/office/powerpoint/2010/main" val="33170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Command Injections (injeksi perintah)</a:t>
            </a:r>
            <a:endParaRPr lang="id-ID" sz="4000" cap="al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Serangan dengan memasukkan </a:t>
            </a:r>
            <a:r>
              <a:rPr lang="id-ID" dirty="0"/>
              <a:t>kode tertentu pada web/aplikasi. </a:t>
            </a:r>
            <a:endParaRPr lang="id-ID" dirty="0" smtClean="0"/>
          </a:p>
          <a:p>
            <a:pPr algn="just"/>
            <a:r>
              <a:rPr lang="id-ID" dirty="0" smtClean="0"/>
              <a:t>Injection </a:t>
            </a:r>
            <a:r>
              <a:rPr lang="id-ID" dirty="0"/>
              <a:t>umumnya dilakukan pada form login atau form input. Selain itu ada juga yang dilakukan pada alamat web. </a:t>
            </a:r>
            <a:endParaRPr lang="id-ID" dirty="0" smtClean="0"/>
          </a:p>
          <a:p>
            <a:pPr algn="just"/>
            <a:r>
              <a:rPr lang="id-ID" dirty="0" smtClean="0"/>
              <a:t>Tujuan </a:t>
            </a:r>
            <a:r>
              <a:rPr lang="id-ID" dirty="0"/>
              <a:t>akhir serangan adalah mendapatkan akses ke database/ aplikasi tanpa perlu login.  </a:t>
            </a:r>
            <a:endParaRPr lang="id-ID" dirty="0" smtClean="0"/>
          </a:p>
          <a:p>
            <a:pPr algn="just"/>
            <a:r>
              <a:rPr lang="id-ID" dirty="0" smtClean="0"/>
              <a:t>Penyerangan </a:t>
            </a:r>
            <a:r>
              <a:rPr lang="id-ID" dirty="0"/>
              <a:t>dapat dilakukan pada</a:t>
            </a:r>
            <a:r>
              <a:rPr lang="id-ID" i="1" dirty="0"/>
              <a:t> </a:t>
            </a:r>
            <a:r>
              <a:rPr lang="id-ID" i="1" dirty="0" smtClean="0"/>
              <a:t>SQL, LDAP</a:t>
            </a:r>
            <a:r>
              <a:rPr lang="id-ID" dirty="0"/>
              <a:t> maupun pada </a:t>
            </a:r>
            <a:r>
              <a:rPr lang="id-ID" i="1" dirty="0"/>
              <a:t>OS</a:t>
            </a:r>
            <a:r>
              <a:rPr lang="id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67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7820584" cy="49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7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4000" cap="al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SQL INJECTION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5000" y="1658982"/>
            <a:ext cx="3080657" cy="4859675"/>
          </a:xfrm>
        </p:spPr>
        <p:txBody>
          <a:bodyPr>
            <a:normAutofit/>
          </a:bodyPr>
          <a:lstStyle/>
          <a:p>
            <a:pPr marL="363538" indent="-363538" algn="just"/>
            <a:r>
              <a:rPr lang="id-ID" sz="2400" b="1" dirty="0"/>
              <a:t>serangan</a:t>
            </a:r>
            <a:r>
              <a:rPr lang="id-ID" sz="2400" dirty="0"/>
              <a:t> yang memanfaatkan </a:t>
            </a:r>
            <a:r>
              <a:rPr lang="id-ID" sz="2400" b="1" dirty="0"/>
              <a:t>kelalaian</a:t>
            </a:r>
            <a:r>
              <a:rPr lang="id-ID" sz="2400" dirty="0"/>
              <a:t> dari </a:t>
            </a:r>
            <a:r>
              <a:rPr lang="id-ID" sz="2400" b="1" dirty="0"/>
              <a:t>website</a:t>
            </a:r>
            <a:r>
              <a:rPr lang="id-ID" sz="2400" dirty="0"/>
              <a:t> yang </a:t>
            </a:r>
            <a:r>
              <a:rPr lang="id-ID" sz="2400" b="1" dirty="0"/>
              <a:t>mengijinkan user</a:t>
            </a:r>
            <a:r>
              <a:rPr lang="id-ID" sz="2400" dirty="0"/>
              <a:t> untuk meng</a:t>
            </a:r>
            <a:r>
              <a:rPr lang="id-ID" sz="2400" b="1" dirty="0"/>
              <a:t>input</a:t>
            </a:r>
            <a:r>
              <a:rPr lang="id-ID" sz="2400" dirty="0"/>
              <a:t>kan data tertentu </a:t>
            </a:r>
            <a:r>
              <a:rPr lang="id-ID" sz="2400" b="1" dirty="0"/>
              <a:t>tanpa </a:t>
            </a:r>
            <a:r>
              <a:rPr lang="id-ID" sz="2400" dirty="0"/>
              <a:t>melakukan </a:t>
            </a:r>
            <a:r>
              <a:rPr lang="id-ID" sz="2400" b="1" dirty="0"/>
              <a:t>filter</a:t>
            </a:r>
            <a:r>
              <a:rPr lang="id-ID" sz="2400" dirty="0"/>
              <a:t> terhadap </a:t>
            </a:r>
            <a:r>
              <a:rPr lang="id-ID" sz="2400" b="1" dirty="0"/>
              <a:t>malicious character.</a:t>
            </a:r>
          </a:p>
        </p:txBody>
      </p:sp>
      <p:pic>
        <p:nvPicPr>
          <p:cNvPr id="4098" name="Picture 2" descr="sql-inje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2" b="9902"/>
          <a:stretch/>
        </p:blipFill>
        <p:spPr bwMode="auto">
          <a:xfrm>
            <a:off x="59393" y="1658982"/>
            <a:ext cx="5830419" cy="464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8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</a:t>
            </a:r>
            <a:r>
              <a:rPr lang="id-ID" dirty="0" smtClean="0"/>
              <a:t>Proyek</a:t>
            </a:r>
          </a:p>
          <a:p>
            <a:r>
              <a:rPr lang="id-ID" dirty="0" smtClean="0"/>
              <a:t>e). Kebutuhan Software </a:t>
            </a:r>
          </a:p>
          <a:p>
            <a:r>
              <a:rPr lang="id-ID" dirty="0" smtClean="0"/>
              <a:t>f). Contact</a:t>
            </a:r>
          </a:p>
          <a:p>
            <a:r>
              <a:rPr lang="id-ID" dirty="0" smtClean="0"/>
              <a:t>g). Referensi</a:t>
            </a:r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Course </a:t>
            </a:r>
            <a:r>
              <a:rPr lang="id-ID" b="1" dirty="0" smtClean="0"/>
              <a:t>Goals</a:t>
            </a:r>
            <a:br>
              <a:rPr lang="id-ID" b="1" dirty="0" smtClean="0"/>
            </a:br>
            <a:r>
              <a:rPr lang="id-ID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Tujuan dari mata kuliah ini adalah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Agar </a:t>
            </a:r>
            <a:r>
              <a:rPr lang="id-ID" dirty="0"/>
              <a:t>mahasiswa mengerti bagaimana menganalisis  kelemahan sistem, menentukan model serangan, dan menerapkan metode </a:t>
            </a:r>
            <a:r>
              <a:rPr lang="id-ID" dirty="0" smtClean="0"/>
              <a:t>proteksi</a:t>
            </a:r>
          </a:p>
          <a:p>
            <a:pPr algn="just"/>
            <a:r>
              <a:rPr lang="id-ID" dirty="0" smtClean="0"/>
              <a:t>Agar </a:t>
            </a:r>
            <a:r>
              <a:rPr lang="id-ID" dirty="0"/>
              <a:t>mahasiswa menguasai metode, teknologi, dan tools yang digunakan dalam mengamankan sistem </a:t>
            </a:r>
            <a:r>
              <a:rPr lang="id-ID" dirty="0" smtClean="0"/>
              <a:t>informasi</a:t>
            </a:r>
          </a:p>
          <a:p>
            <a:pPr algn="just"/>
            <a:r>
              <a:rPr lang="id-ID" dirty="0" smtClean="0"/>
              <a:t>Agar </a:t>
            </a:r>
            <a:r>
              <a:rPr lang="id-ID" dirty="0"/>
              <a:t>mahasiswa menguasai teori dasar kriptografi dan bagaimana mengamankan sistem dengan kriptografi</a:t>
            </a:r>
          </a:p>
        </p:txBody>
      </p:sp>
    </p:spTree>
    <p:extLst>
      <p:ext uri="{BB962C8B-B14F-4D97-AF65-F5344CB8AC3E}">
        <p14:creationId xmlns:p14="http://schemas.microsoft.com/office/powerpoint/2010/main" val="10126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Memahami kelemahan </a:t>
            </a:r>
            <a:r>
              <a:rPr lang="id-ID" dirty="0"/>
              <a:t>sistem, menentukan model serangan, dan menerapkan metode </a:t>
            </a:r>
            <a:r>
              <a:rPr lang="id-ID" dirty="0" smtClean="0"/>
              <a:t>proteksi</a:t>
            </a:r>
          </a:p>
          <a:p>
            <a:pPr algn="just"/>
            <a:r>
              <a:rPr lang="id-ID" dirty="0" smtClean="0"/>
              <a:t>Membuat keputusan dalam </a:t>
            </a:r>
            <a:r>
              <a:rPr lang="id-ID" dirty="0"/>
              <a:t>mengamankan sistem </a:t>
            </a:r>
            <a:r>
              <a:rPr lang="id-ID" dirty="0" smtClean="0"/>
              <a:t>informasi dengan memanfaatkan metode, teknologi maupun tools.</a:t>
            </a:r>
            <a:endParaRPr lang="id-ID" dirty="0"/>
          </a:p>
          <a:p>
            <a:pPr algn="just"/>
            <a:r>
              <a:rPr lang="id-ID" dirty="0" smtClean="0"/>
              <a:t>Dapat merancangan dan membuat aplikasi tentang </a:t>
            </a:r>
            <a:r>
              <a:rPr lang="id-ID" b="1" dirty="0" smtClean="0"/>
              <a:t>kriptografi</a:t>
            </a:r>
            <a:r>
              <a:rPr lang="id-ID" dirty="0" smtClean="0"/>
              <a:t> untuk mengamankan sistem</a:t>
            </a:r>
            <a:endParaRPr lang="id-ID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- SI4B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576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- SI4C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403424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- SI4D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403424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525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</a:p>
          <a:p>
            <a:pPr algn="just"/>
            <a:r>
              <a:rPr lang="id-ID" sz="3600" dirty="0" smtClean="0"/>
              <a:t>Lebih banyak pembahasan Jurnal atau Paper-paper tentang Security</a:t>
            </a:r>
          </a:p>
          <a:p>
            <a:pPr marL="0" indent="0" algn="just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54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SI4B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15.25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20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74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1"/>
            <a:ext cx="8425702" cy="49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3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SI4C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09.15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61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SI4D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12.45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58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Proyek : Kelompok</a:t>
            </a:r>
            <a:br>
              <a:rPr lang="id-ID" dirty="0" smtClean="0"/>
            </a:br>
            <a:r>
              <a:rPr lang="id-ID" dirty="0" smtClean="0">
                <a:solidFill>
                  <a:schemeClr val="bg1">
                    <a:lumMod val="50000"/>
                  </a:schemeClr>
                </a:solidFill>
              </a:rPr>
              <a:t>dibuat 2 s.d 4 Mahasiswa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dirty="0" smtClean="0">
                <a:latin typeface="Agency FB" panose="020B0503020202020204" pitchFamily="34" charset="0"/>
              </a:rPr>
              <a:t>Membuat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 sederhana dengan fokus </a:t>
            </a:r>
            <a:r>
              <a:rPr lang="id-ID" b="1" dirty="0" smtClean="0">
                <a:latin typeface="Agency FB" panose="020B0503020202020204" pitchFamily="34" charset="0"/>
              </a:rPr>
              <a:t>Keamanan Informasi dalam Penggunaan </a:t>
            </a:r>
            <a:r>
              <a:rPr lang="id-ID" dirty="0" smtClean="0">
                <a:latin typeface="Agency FB" panose="020B0503020202020204" pitchFamily="34" charset="0"/>
              </a:rPr>
              <a:t>Aplikasi/berInternet</a:t>
            </a:r>
          </a:p>
          <a:p>
            <a:pPr algn="just"/>
            <a:r>
              <a:rPr lang="id-ID" b="1" dirty="0" smtClean="0">
                <a:latin typeface="Agency FB" panose="020B0503020202020204" pitchFamily="34" charset="0"/>
              </a:rPr>
              <a:t>Tahapannya :</a:t>
            </a:r>
          </a:p>
          <a:p>
            <a:pPr lvl="1" algn="just"/>
            <a:r>
              <a:rPr lang="id-ID" dirty="0" smtClean="0">
                <a:latin typeface="Agency FB" panose="020B0503020202020204" pitchFamily="34" charset="0"/>
              </a:rPr>
              <a:t> Penentuan Studi Kasus </a:t>
            </a:r>
          </a:p>
          <a:p>
            <a:pPr marL="806450" lvl="1" indent="-349250" algn="just"/>
            <a:r>
              <a:rPr lang="id-ID" dirty="0">
                <a:latin typeface="Agency FB" panose="020B0503020202020204" pitchFamily="34" charset="0"/>
              </a:rPr>
              <a:t>Membuat aplikasi Login Spoofing </a:t>
            </a:r>
            <a:r>
              <a:rPr lang="id-ID" dirty="0" smtClean="0">
                <a:latin typeface="Agency FB" panose="020B0503020202020204" pitchFamily="34" charset="0"/>
              </a:rPr>
              <a:t>Attack</a:t>
            </a:r>
          </a:p>
          <a:p>
            <a:pPr marL="806450" lvl="1" indent="-349250" algn="just"/>
            <a:r>
              <a:rPr lang="id-ID" dirty="0">
                <a:latin typeface="Agency FB" panose="020B0503020202020204" pitchFamily="34" charset="0"/>
              </a:rPr>
              <a:t>Dalam aplikasi Login Spoofing </a:t>
            </a:r>
            <a:r>
              <a:rPr lang="id-ID" dirty="0" smtClean="0">
                <a:latin typeface="Agency FB" panose="020B0503020202020204" pitchFamily="34" charset="0"/>
              </a:rPr>
              <a:t>Attack untuk pemberian passwordnya di lakukan dengan menggunakan teknik Kriptografi (enkripsi) dengan menggunakan enkripsi asimetris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memecahkan enkripsi tersebut maka dilakukan deskripsi dari enkripsi tersebut.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Aplikasi boleh Web atau Desktop, sesuai yang dikuasai.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Pembuatan Laporan atau Dokumentasi.</a:t>
            </a:r>
          </a:p>
          <a:p>
            <a:pPr marL="444500" lvl="1" indent="-349250" algn="just"/>
            <a:r>
              <a:rPr lang="id-ID" b="1" dirty="0">
                <a:latin typeface="Agency FB" panose="020B0503020202020204" pitchFamily="34" charset="0"/>
              </a:rPr>
              <a:t>Poin penilaian: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Aplikasi, Dokumentasi, Presentasi.</a:t>
            </a:r>
            <a:endParaRPr lang="id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251" y="1658982"/>
            <a:ext cx="3800781" cy="463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Browser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Adobe flash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Chrome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Firefox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Maxton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Opera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Safari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UC browser</a:t>
            </a:r>
          </a:p>
          <a:p>
            <a:r>
              <a:rPr lang="en-US" b="1" dirty="0" err="1"/>
              <a:t>Localserver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Xampp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Laragon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35954" y="1658982"/>
            <a:ext cx="3800781" cy="463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Editor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Notepad++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Atom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Sublime Text</a:t>
            </a:r>
          </a:p>
          <a:p>
            <a:r>
              <a:rPr lang="en-US" b="1" dirty="0"/>
              <a:t>Database GUI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HeidiSQL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SQLYog</a:t>
            </a:r>
            <a:endParaRPr lang="id-ID" dirty="0"/>
          </a:p>
          <a:p>
            <a:r>
              <a:rPr lang="en-US" sz="3200" b="1" dirty="0" smtClean="0"/>
              <a:t>Design </a:t>
            </a:r>
            <a:r>
              <a:rPr lang="en-US" sz="3200" b="1" dirty="0"/>
              <a:t>Tools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>
                <a:solidFill>
                  <a:srgbClr val="FF0000"/>
                </a:solidFill>
              </a:rPr>
              <a:t>Eclipse-SDK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Netbeans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7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mtClean="0"/>
              <a:t>WA/Telegram </a:t>
            </a:r>
            <a:r>
              <a:rPr lang="en-US" smtClean="0"/>
              <a:t>:</a:t>
            </a:r>
            <a:endParaRPr lang="id-ID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d-ID" dirty="0" smtClean="0"/>
              <a:t>Komting Keamanan Informasi </a:t>
            </a:r>
          </a:p>
          <a:p>
            <a:pPr lvl="1"/>
            <a:r>
              <a:rPr lang="id-ID" dirty="0" smtClean="0"/>
              <a:t> </a:t>
            </a:r>
            <a:r>
              <a:rPr lang="id-ID" dirty="0" smtClean="0"/>
              <a:t>SI4C : 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Yusril : 0856 5509 5641</a:t>
            </a:r>
          </a:p>
          <a:p>
            <a:pPr lvl="1"/>
            <a:r>
              <a:rPr lang="id-ID" dirty="0" smtClean="0"/>
              <a:t> SI4D : </a:t>
            </a:r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Ikrom : 0852 3027 9767</a:t>
            </a:r>
          </a:p>
          <a:p>
            <a:pPr lvl="1"/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id-ID" dirty="0" smtClean="0"/>
              <a:t>SI4B : </a:t>
            </a:r>
          </a:p>
          <a:p>
            <a:pPr lvl="2"/>
            <a:r>
              <a:rPr lang="id-ID" dirty="0"/>
              <a:t>Rahma : : </a:t>
            </a:r>
            <a:r>
              <a:rPr 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0852 5707 1554</a:t>
            </a:r>
            <a:r>
              <a:rPr lang="id-ID" dirty="0" smtClean="0"/>
              <a:t> </a:t>
            </a:r>
          </a:p>
          <a:p>
            <a:pPr lvl="2"/>
            <a:r>
              <a:rPr lang="id-ID" dirty="0" smtClean="0"/>
              <a:t>Adi : </a:t>
            </a:r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0899 3616 728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71" y="1606859"/>
            <a:ext cx="8826500" cy="5076151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id-ID" sz="1800" dirty="0" smtClean="0"/>
              <a:t>Anderson</a:t>
            </a:r>
            <a:r>
              <a:rPr lang="id-ID" sz="1800" dirty="0"/>
              <a:t>, Ross, “Security Engineering”, First Edition, Wiley, 2001, tersedia dalam e-Book : URL: </a:t>
            </a:r>
            <a:r>
              <a:rPr lang="id-ID" sz="1800" dirty="0">
                <a:hlinkClick r:id="rId2"/>
              </a:rPr>
              <a:t>http://www.cl.cam.ac.uk/~rja14/book.html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 err="1"/>
              <a:t>Menezes</a:t>
            </a:r>
            <a:r>
              <a:rPr lang="en-US" sz="1800" dirty="0"/>
              <a:t> et.al, “Handbook of Applied Cryptography”, Fifth Edition, CRC Printing, 2001, </a:t>
            </a:r>
            <a:r>
              <a:rPr lang="en-US" sz="1800" dirty="0" err="1"/>
              <a:t>tersedia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e-Book URL: </a:t>
            </a:r>
            <a:r>
              <a:rPr lang="en-US" sz="1800" dirty="0">
                <a:hlinkClick r:id="rId3"/>
              </a:rPr>
              <a:t>http://cacr.uwaterloo.ca/hac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Bishop, Matt, “Computer Security: Art and Science”, Addison Wesley, 2002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Stinson, Douglas R, “Cryptography: Theory and Practice”, CRC Press, 1995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Electronic Frontier Foundation, “Cracking DES”, O'Reilly, 1998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Stamp, Mark, “Computer Security: Principles and Practices”, Willey, 2011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Eric Cole, Ronald </a:t>
            </a:r>
            <a:r>
              <a:rPr lang="en-US" sz="1800" dirty="0" err="1"/>
              <a:t>Krutz</a:t>
            </a:r>
            <a:r>
              <a:rPr lang="en-US" sz="1800" dirty="0"/>
              <a:t>, and James W. Conley, “Network Security Bible”,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Wiley Publishing, Inc., 2005.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Matthew </a:t>
            </a:r>
            <a:r>
              <a:rPr lang="en-US" sz="1800" dirty="0" err="1"/>
              <a:t>Strebe</a:t>
            </a:r>
            <a:r>
              <a:rPr lang="en-US" sz="1800" dirty="0"/>
              <a:t>, “Network Security Foundations”, </a:t>
            </a:r>
            <a:r>
              <a:rPr lang="en-US" sz="1800" dirty="0" err="1"/>
              <a:t>Sybex</a:t>
            </a:r>
            <a:r>
              <a:rPr lang="en-US" sz="1800" dirty="0"/>
              <a:t>, 2004.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Chris </a:t>
            </a:r>
            <a:r>
              <a:rPr lang="en-US" sz="1800" dirty="0" err="1"/>
              <a:t>McNab</a:t>
            </a:r>
            <a:r>
              <a:rPr lang="en-US" sz="1800" dirty="0"/>
              <a:t>, “Network Security Assessment”, </a:t>
            </a:r>
            <a:r>
              <a:rPr lang="en-US" sz="1800" dirty="0" err="1"/>
              <a:t>O’reilly</a:t>
            </a:r>
            <a:r>
              <a:rPr lang="en-US" sz="1800" dirty="0"/>
              <a:t>, 2008.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James D. McCabe, </a:t>
            </a:r>
            <a:r>
              <a:rPr lang="en-US" sz="1800" dirty="0" err="1"/>
              <a:t>dkk</a:t>
            </a:r>
            <a:r>
              <a:rPr lang="en-US" sz="1800" dirty="0"/>
              <a:t>, “Network Security Know It </a:t>
            </a:r>
            <a:r>
              <a:rPr lang="en-US" sz="1800" dirty="0" err="1"/>
              <a:t>All”,Morgan</a:t>
            </a:r>
            <a:r>
              <a:rPr lang="en-US" sz="1800" dirty="0"/>
              <a:t>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Kaufmann, 2008.</a:t>
            </a:r>
            <a:endParaRPr lang="id-ID" sz="1800" dirty="0"/>
          </a:p>
          <a:p>
            <a:pPr>
              <a:spcBef>
                <a:spcPts val="600"/>
              </a:spcBef>
            </a:pPr>
            <a:r>
              <a:rPr lang="en-US" sz="1800" dirty="0" err="1"/>
              <a:t>Ibisa</a:t>
            </a:r>
            <a:r>
              <a:rPr lang="en-US" sz="1800" dirty="0"/>
              <a:t>, “</a:t>
            </a:r>
            <a:r>
              <a:rPr lang="en-US" sz="1800" dirty="0" err="1"/>
              <a:t>Keamanan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”, </a:t>
            </a:r>
            <a:r>
              <a:rPr lang="en-US" sz="1800" dirty="0" err="1"/>
              <a:t>Penerbit</a:t>
            </a:r>
            <a:r>
              <a:rPr lang="en-US" sz="1800" dirty="0"/>
              <a:t> </a:t>
            </a:r>
            <a:r>
              <a:rPr lang="en-US" sz="1800" dirty="0" err="1"/>
              <a:t>Andi</a:t>
            </a:r>
            <a:r>
              <a:rPr lang="en-US" sz="1800" dirty="0"/>
              <a:t>, </a:t>
            </a:r>
            <a:r>
              <a:rPr lang="en-US" sz="1800" dirty="0" err="1"/>
              <a:t>Yogyakara</a:t>
            </a:r>
            <a:r>
              <a:rPr lang="en-US" sz="1800" dirty="0"/>
              <a:t>, 2011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319406" cy="52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Internet Security Q4 2016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403073" cy="468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5585</TotalTime>
  <Words>2056</Words>
  <Application>Microsoft Office PowerPoint</Application>
  <PresentationFormat>On-screen Show (4:3)</PresentationFormat>
  <Paragraphs>348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KEAMANAN INFORMASI 02. Pemodelan Serangan (Attack Tree) </vt:lpstr>
      <vt:lpstr>Pokok Bahasan</vt:lpstr>
      <vt:lpstr>01. Keamanan Informasi</vt:lpstr>
      <vt:lpstr>1) Pendahuluan Keamanan Informasi</vt:lpstr>
      <vt:lpstr>Cybercrime</vt:lpstr>
      <vt:lpstr>State of The Internet Security Q4 2016</vt:lpstr>
      <vt:lpstr>State of The Internet Security Q4 2016</vt:lpstr>
      <vt:lpstr>State of The Internet Security Q4 2016</vt:lpstr>
      <vt:lpstr>State of The Internet Security Q4 2016</vt:lpstr>
      <vt:lpstr>State of The Internet Security Q4 2016</vt:lpstr>
      <vt:lpstr>State of The Internet Security Q4 2016</vt:lpstr>
      <vt:lpstr>State of The Internet Security Q4 2017</vt:lpstr>
      <vt:lpstr>Attack Volume Continues To Grow </vt:lpstr>
      <vt:lpstr>State of The Internet Security Q4 2017</vt:lpstr>
      <vt:lpstr>State of The Internet Security Q4 2017</vt:lpstr>
      <vt:lpstr>Attack Distribution By Type Per 12/02/19 Software as a Service</vt:lpstr>
      <vt:lpstr>Attack Distribution By Type Per 12/02/19 Social Media</vt:lpstr>
      <vt:lpstr>Attack Distribution By Type Per 12/02/19 High Technology</vt:lpstr>
      <vt:lpstr>Attack Distribution By Type Per 12/02/19 Business Services</vt:lpstr>
      <vt:lpstr>Attack Distribution By Type Per 12/02/19 Retail</vt:lpstr>
      <vt:lpstr>Attack Distribution By Type Per 12/02/19 Public Sector</vt:lpstr>
      <vt:lpstr>Keamanan Informasi?</vt:lpstr>
      <vt:lpstr>10 Domain Keamanan Informasi</vt:lpstr>
      <vt:lpstr>ANCAMAN (Threats)</vt:lpstr>
      <vt:lpstr>Kontrol Pengamanan Informasi</vt:lpstr>
      <vt:lpstr>Prinsip Keamanan Jaringan</vt:lpstr>
      <vt:lpstr>Penyebab Komputer Tidak Aman</vt:lpstr>
      <vt:lpstr>Tujuan Penyerang</vt:lpstr>
      <vt:lpstr>Eksploitasi</vt:lpstr>
      <vt:lpstr>Hacker vs Cracker</vt:lpstr>
      <vt:lpstr>2) Pemodelan Serangan (Attack Tree)</vt:lpstr>
      <vt:lpstr>Karakteristik Penyusup</vt:lpstr>
      <vt:lpstr>Karakteristik Penyusup</vt:lpstr>
      <vt:lpstr>Keamanan Sistem Macam keamanan sistem</vt:lpstr>
      <vt:lpstr>Lingkup Security  Pengamanan Sistem Komputer</vt:lpstr>
      <vt:lpstr>Lingkup Security  Pengamanan Sistem Komputer</vt:lpstr>
      <vt:lpstr>Lingkup Security  Pengamanan Sistem Komputer</vt:lpstr>
      <vt:lpstr>Security Attack Model W.Stallings, "Network &amp; Internetwork Security", Prentice Hall, 1995.</vt:lpstr>
      <vt:lpstr>Security Attack Model W.Stallings, "Network &amp; Internetwork Security", Prentice Hall, 1995.</vt:lpstr>
      <vt:lpstr>Security Attack Model W.Stallings, "Network &amp; Internetwork Security", Prentice Hall, 1995.</vt:lpstr>
      <vt:lpstr>Security Attack Model W.Stallings, "Network &amp; Internetwork Security", Prentice Hall, 1995.</vt:lpstr>
      <vt:lpstr>Security Attack Model W.Stallings, "Network &amp; Internetwork Security", Prentice Hall, 1995.</vt:lpstr>
      <vt:lpstr>Jenis Serangan</vt:lpstr>
      <vt:lpstr>Dialog Attacks:  Eavesdropping on a Dialog</vt:lpstr>
      <vt:lpstr>Dialog Attacks:  Encryption for Confidentiality</vt:lpstr>
      <vt:lpstr>Dialog Attacks:  Impersonation dan Authentication</vt:lpstr>
      <vt:lpstr>Dialog Attacks:  Message Alteration</vt:lpstr>
      <vt:lpstr>Dialog Attacks:  Secure Dialog System</vt:lpstr>
      <vt:lpstr>Network Penetration Attacks :</vt:lpstr>
      <vt:lpstr>Network Penetration Attacks : Scanning (Probing)</vt:lpstr>
      <vt:lpstr>Network Penetration Attacks : Single Message Break-in</vt:lpstr>
      <vt:lpstr>Network Penetration Attacks : Denial-of Service (DoS)</vt:lpstr>
      <vt:lpstr>Social Engineering</vt:lpstr>
      <vt:lpstr>Attack Tree</vt:lpstr>
      <vt:lpstr>Attack Tree Remote File Inclusion (RFI)</vt:lpstr>
      <vt:lpstr>Attack Tree Remote File Inclusion (RFI)</vt:lpstr>
      <vt:lpstr>Attack Tree PHP Injection</vt:lpstr>
      <vt:lpstr>Attack Tree XSS (Cross Site Scripting)</vt:lpstr>
      <vt:lpstr>Attack Tree Command Injections (injeksi perintah)</vt:lpstr>
      <vt:lpstr>Attack Tree SQL INJECTION</vt:lpstr>
      <vt:lpstr>3) Kontrak Perkuliahan</vt:lpstr>
      <vt:lpstr>Course Goals Tujuan dari mata kuliah ini adalah :</vt:lpstr>
      <vt:lpstr>Learning Outcomes Diharapkan mahasiswa mampu:</vt:lpstr>
      <vt:lpstr>Metode Pengajaran</vt:lpstr>
      <vt:lpstr>Metode Penilaian - SI4B</vt:lpstr>
      <vt:lpstr>Metode Penilaian - SI4C</vt:lpstr>
      <vt:lpstr>Metode Penilaian - SI4D</vt:lpstr>
      <vt:lpstr>Tugas</vt:lpstr>
      <vt:lpstr>Tata Tertib Perkuliahan SI4B </vt:lpstr>
      <vt:lpstr>Tata Tertib Perkuliahan SI4C </vt:lpstr>
      <vt:lpstr>Tata Tertib Perkuliahan SI4D </vt:lpstr>
      <vt:lpstr>Proyek : Kelompok dibuat 2 s.d 4 Mahasiswa</vt:lpstr>
      <vt:lpstr>4) Kebutuhan Software</vt:lpstr>
      <vt:lpstr>Kebutuhan Software</vt:lpstr>
      <vt:lpstr>5) Contact</vt:lpstr>
      <vt:lpstr>Contact</vt:lpstr>
      <vt:lpstr>6)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2633</cp:revision>
  <dcterms:created xsi:type="dcterms:W3CDTF">2016-09-02T03:38:50Z</dcterms:created>
  <dcterms:modified xsi:type="dcterms:W3CDTF">2019-02-26T15:13:31Z</dcterms:modified>
</cp:coreProperties>
</file>