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256" r:id="rId2"/>
    <p:sldId id="407" r:id="rId3"/>
    <p:sldId id="427" r:id="rId4"/>
    <p:sldId id="414" r:id="rId5"/>
    <p:sldId id="517" r:id="rId6"/>
    <p:sldId id="557" r:id="rId7"/>
    <p:sldId id="534" r:id="rId8"/>
    <p:sldId id="535" r:id="rId9"/>
    <p:sldId id="537" r:id="rId10"/>
    <p:sldId id="536" r:id="rId11"/>
    <p:sldId id="538" r:id="rId12"/>
    <p:sldId id="533" r:id="rId13"/>
    <p:sldId id="539" r:id="rId14"/>
    <p:sldId id="531" r:id="rId15"/>
    <p:sldId id="532" r:id="rId16"/>
    <p:sldId id="529" r:id="rId17"/>
    <p:sldId id="540" r:id="rId18"/>
    <p:sldId id="541" r:id="rId19"/>
    <p:sldId id="542" r:id="rId20"/>
    <p:sldId id="543" r:id="rId21"/>
    <p:sldId id="544" r:id="rId22"/>
    <p:sldId id="546" r:id="rId23"/>
    <p:sldId id="578" r:id="rId24"/>
    <p:sldId id="559" r:id="rId25"/>
    <p:sldId id="560" r:id="rId26"/>
    <p:sldId id="562" r:id="rId27"/>
    <p:sldId id="563" r:id="rId28"/>
    <p:sldId id="577" r:id="rId29"/>
    <p:sldId id="582" r:id="rId30"/>
    <p:sldId id="583" r:id="rId31"/>
    <p:sldId id="584" r:id="rId32"/>
    <p:sldId id="585" r:id="rId33"/>
    <p:sldId id="498" r:id="rId34"/>
    <p:sldId id="586" r:id="rId35"/>
    <p:sldId id="587" r:id="rId36"/>
    <p:sldId id="588" r:id="rId37"/>
    <p:sldId id="589" r:id="rId38"/>
    <p:sldId id="590" r:id="rId39"/>
    <p:sldId id="591" r:id="rId40"/>
    <p:sldId id="592" r:id="rId41"/>
    <p:sldId id="593" r:id="rId42"/>
    <p:sldId id="594" r:id="rId43"/>
    <p:sldId id="595" r:id="rId44"/>
    <p:sldId id="596" r:id="rId45"/>
    <p:sldId id="597" r:id="rId46"/>
    <p:sldId id="598" r:id="rId47"/>
    <p:sldId id="599" r:id="rId48"/>
    <p:sldId id="600" r:id="rId49"/>
    <p:sldId id="601" r:id="rId50"/>
    <p:sldId id="602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 varScale="1">
        <p:scale>
          <a:sx n="56" d="100"/>
          <a:sy n="56" d="100"/>
        </p:scale>
        <p:origin x="42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WEB APPLICATION ATTACKS  [Q4 2017 vs. Q3 2017]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United States</c:v>
                </c:pt>
                <c:pt idx="1">
                  <c:v>Brazil</c:v>
                </c:pt>
                <c:pt idx="2">
                  <c:v>Netherlands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238</c:v>
                </c:pt>
                <c:pt idx="1">
                  <c:v>323</c:v>
                </c:pt>
                <c:pt idx="2">
                  <c:v>47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Satuan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United States</c:v>
                </c:pt>
                <c:pt idx="1">
                  <c:v>Brazil</c:v>
                </c:pt>
                <c:pt idx="2">
                  <c:v>Netherlands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Tugas &amp; Kuis</c:v>
                </c:pt>
                <c:pt idx="1">
                  <c:v>UTS</c:v>
                </c:pt>
                <c:pt idx="2">
                  <c:v>UAS/Proyek</c:v>
                </c:pt>
                <c:pt idx="3">
                  <c:v>Kehadiran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  <c:pt idx="3">
                  <c:v>0.1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Tugas</c:v>
                </c:pt>
                <c:pt idx="1">
                  <c:v>UTS</c:v>
                </c:pt>
                <c:pt idx="2">
                  <c:v>UAS/Proyek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0.4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Tugas</c:v>
                </c:pt>
                <c:pt idx="1">
                  <c:v>UTS</c:v>
                </c:pt>
                <c:pt idx="2">
                  <c:v>UAS/Proyek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0.4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01. </a:t>
          </a:r>
          <a:r>
            <a:rPr lang="id-ID" sz="2400" b="1" dirty="0" smtClean="0">
              <a:latin typeface="Agency FB" panose="020B0503020202020204" pitchFamily="34" charset="0"/>
            </a:rPr>
            <a:t>Pengantar Keamanan Informasi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4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4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2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en-US" sz="2400" b="0" dirty="0" err="1" smtClean="0">
              <a:latin typeface="Agency FB" panose="020B0503020202020204" pitchFamily="34" charset="0"/>
            </a:rPr>
            <a:t>Pemodelan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Serangan</a:t>
          </a:r>
          <a:r>
            <a:rPr lang="id-ID" sz="2400" b="0" dirty="0" smtClean="0">
              <a:latin typeface="Agency FB" panose="020B0503020202020204" pitchFamily="34" charset="0"/>
            </a:rPr>
            <a:t> (Attack Tree)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4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4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4</a:t>
          </a:r>
          <a:r>
            <a:rPr lang="id-ID" sz="2400" b="1">
              <a:latin typeface="Agency FB" panose="020B0503020202020204" pitchFamily="34" charset="0"/>
            </a:rPr>
            <a:t>. </a:t>
          </a:r>
          <a:r>
            <a:rPr lang="en-US" sz="2400" b="0" smtClean="0">
              <a:latin typeface="Agency FB" panose="020B0503020202020204" pitchFamily="34" charset="0"/>
            </a:rPr>
            <a:t>Autentikasi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4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4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5</a:t>
          </a:r>
          <a:r>
            <a:rPr lang="id-ID" sz="2400" b="1">
              <a:latin typeface="Agency FB" panose="020B0503020202020204" pitchFamily="34" charset="0"/>
            </a:rPr>
            <a:t>. </a:t>
          </a:r>
          <a:r>
            <a:rPr lang="en-US" sz="2400" b="0" smtClean="0">
              <a:latin typeface="Agency FB" panose="020B0503020202020204" pitchFamily="34" charset="0"/>
            </a:rPr>
            <a:t>Kontrol </a:t>
          </a:r>
          <a:r>
            <a:rPr lang="en-US" sz="2400" b="0" dirty="0" err="1" smtClean="0">
              <a:latin typeface="Agency FB" panose="020B0503020202020204" pitchFamily="34" charset="0"/>
            </a:rPr>
            <a:t>Akses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4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400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8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Kriptografi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 sz="1600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 sz="1600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3</a:t>
          </a:r>
          <a:r>
            <a:rPr lang="id-ID" sz="2400" b="1" dirty="0" smtClean="0">
              <a:latin typeface="Agency FB" panose="020B0503020202020204" pitchFamily="34" charset="0"/>
            </a:rPr>
            <a:t>. </a:t>
          </a:r>
          <a:r>
            <a:rPr lang="en-US" sz="2400" b="0" dirty="0" err="1" smtClean="0">
              <a:latin typeface="Agency FB" panose="020B0503020202020204" pitchFamily="34" charset="0"/>
            </a:rPr>
            <a:t>Sistem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Keamanan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Informasi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dan</a:t>
          </a:r>
          <a:r>
            <a:rPr lang="en-US" sz="2400" b="0" dirty="0" smtClean="0">
              <a:latin typeface="Agency FB" panose="020B0503020202020204" pitchFamily="34" charset="0"/>
            </a:rPr>
            <a:t> Internet 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 sz="1600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 sz="1600"/>
        </a:p>
      </dgm:t>
    </dgm:pt>
    <dgm:pt modelId="{88AED1D3-3D1E-45AE-88E7-C32E5BB7C192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7</a:t>
          </a:r>
          <a:r>
            <a:rPr lang="en-US" sz="2400" b="1" dirty="0" smtClean="0">
              <a:latin typeface="Agency FB" panose="020B0503020202020204" pitchFamily="34" charset="0"/>
            </a:rPr>
            <a:t>.</a:t>
          </a:r>
          <a:r>
            <a:rPr lang="id-ID" sz="2400" b="1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Network Attack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98361960-E45C-4393-BA68-C3A827C9DB2F}" type="parTrans" cxnId="{732ED7B6-7726-4C39-ACFA-91F3B34D5893}">
      <dgm:prSet/>
      <dgm:spPr/>
      <dgm:t>
        <a:bodyPr/>
        <a:lstStyle/>
        <a:p>
          <a:endParaRPr lang="id-ID"/>
        </a:p>
      </dgm:t>
    </dgm:pt>
    <dgm:pt modelId="{6C7C8E6B-F34C-42A3-94BA-32243A74B104}" type="sibTrans" cxnId="{732ED7B6-7726-4C39-ACFA-91F3B34D5893}">
      <dgm:prSet/>
      <dgm:spPr/>
      <dgm:t>
        <a:bodyPr/>
        <a:lstStyle/>
        <a:p>
          <a:endParaRPr lang="id-ID"/>
        </a:p>
      </dgm:t>
    </dgm:pt>
    <dgm:pt modelId="{B25A0330-CFB6-49EA-BDC4-F8BB8BC10869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6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en-US" sz="2400" b="0" dirty="0" smtClean="0">
              <a:latin typeface="Agency FB" panose="020B0503020202020204" pitchFamily="34" charset="0"/>
            </a:rPr>
            <a:t>Firewall </a:t>
          </a:r>
          <a:r>
            <a:rPr lang="en-US" sz="2400" b="0" dirty="0" err="1" smtClean="0">
              <a:latin typeface="Agency FB" panose="020B0503020202020204" pitchFamily="34" charset="0"/>
            </a:rPr>
            <a:t>dan</a:t>
          </a:r>
          <a:r>
            <a:rPr lang="en-US" sz="2400" b="0" dirty="0" smtClean="0">
              <a:latin typeface="Agency FB" panose="020B0503020202020204" pitchFamily="34" charset="0"/>
            </a:rPr>
            <a:t> Intrusion Detection System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A4BCEEEF-8D5C-433A-9DB0-A7AB65294D7D}" type="parTrans" cxnId="{8C511542-7C32-4AC8-96E5-FEDC65833B10}">
      <dgm:prSet/>
      <dgm:spPr/>
      <dgm:t>
        <a:bodyPr/>
        <a:lstStyle/>
        <a:p>
          <a:endParaRPr lang="id-ID"/>
        </a:p>
      </dgm:t>
    </dgm:pt>
    <dgm:pt modelId="{D24983E9-458E-48B5-986C-0C97A41A0DEA}" type="sibTrans" cxnId="{8C511542-7C32-4AC8-96E5-FEDC65833B1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6980F9-6F38-4459-8BC9-85C438D0D44C}" type="pres">
      <dgm:prSet presAssocID="{3E0CF4D4-198B-4AFE-88D2-8E46B21E88EE}" presName="parentText" presStyleLbl="node1" presStyleIdx="0" presStyleCnt="8" custScaleY="1425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D27F1C2B-8031-40D9-9358-BFC0F3063FA8}" type="pres">
      <dgm:prSet presAssocID="{B25A0330-CFB6-49EA-BDC4-F8BB8BC10869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3A945E-3A54-4E8B-86BF-D24E00BBAEF9}" type="pres">
      <dgm:prSet presAssocID="{D24983E9-458E-48B5-986C-0C97A41A0DEA}" presName="spacer" presStyleCnt="0"/>
      <dgm:spPr/>
    </dgm:pt>
    <dgm:pt modelId="{AD907E54-1AAF-42A9-B5AD-B0BFC7405B10}" type="pres">
      <dgm:prSet presAssocID="{88AED1D3-3D1E-45AE-88E7-C32E5BB7C192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9C150B1-583C-4593-B4E5-9929074DC241}" type="pres">
      <dgm:prSet presAssocID="{6C7C8E6B-F34C-42A3-94BA-32243A74B104}" presName="spacer" presStyleCnt="0"/>
      <dgm:spPr/>
    </dgm:pt>
    <dgm:pt modelId="{56822E35-C193-43A7-8AA0-3E3F8B75E6AF}" type="pres">
      <dgm:prSet presAssocID="{B50812C8-80F2-490C-9037-0BD38C7BFB0D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C511542-7C32-4AC8-96E5-FEDC65833B10}" srcId="{8358F112-1D6F-44C5-AF73-A5EEB7AA45FA}" destId="{B25A0330-CFB6-49EA-BDC4-F8BB8BC10869}" srcOrd="5" destOrd="0" parTransId="{A4BCEEEF-8D5C-433A-9DB0-A7AB65294D7D}" sibTransId="{D24983E9-458E-48B5-986C-0C97A41A0DEA}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732ED7B6-7726-4C39-ACFA-91F3B34D5893}" srcId="{8358F112-1D6F-44C5-AF73-A5EEB7AA45FA}" destId="{88AED1D3-3D1E-45AE-88E7-C32E5BB7C192}" srcOrd="6" destOrd="0" parTransId="{98361960-E45C-4393-BA68-C3A827C9DB2F}" sibTransId="{6C7C8E6B-F34C-42A3-94BA-32243A74B104}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2786CFC9-867E-4954-AED6-337E4BE92671}" type="presOf" srcId="{B25A0330-CFB6-49EA-BDC4-F8BB8BC10869}" destId="{D27F1C2B-8031-40D9-9358-BFC0F3063FA8}" srcOrd="0" destOrd="0" presId="urn:microsoft.com/office/officeart/2005/8/layout/vList2"/>
    <dgm:cxn modelId="{2C014A22-DB82-42CD-8D37-3C2ED5D3426D}" srcId="{8358F112-1D6F-44C5-AF73-A5EEB7AA45FA}" destId="{B50812C8-80F2-490C-9037-0BD38C7BFB0D}" srcOrd="7" destOrd="0" parTransId="{266074CD-B9AD-4397-B112-2B436D8DE8E3}" sibTransId="{1874C836-D8E5-4E6F-AEF4-03B61705FE42}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5AF358C9-862E-4D5F-A52C-02475E451264}" type="presOf" srcId="{88AED1D3-3D1E-45AE-88E7-C32E5BB7C192}" destId="{AD907E54-1AAF-42A9-B5AD-B0BFC7405B10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395AC3AA-915F-477B-97DB-3182E16D87FF}" type="presParOf" srcId="{FA152123-58CE-48F0-AD32-399CCFB0B709}" destId="{D27F1C2B-8031-40D9-9358-BFC0F3063FA8}" srcOrd="10" destOrd="0" presId="urn:microsoft.com/office/officeart/2005/8/layout/vList2"/>
    <dgm:cxn modelId="{6BFD3581-5E98-45D5-BEBA-59006131D6F2}" type="presParOf" srcId="{FA152123-58CE-48F0-AD32-399CCFB0B709}" destId="{223A945E-3A54-4E8B-86BF-D24E00BBAEF9}" srcOrd="11" destOrd="0" presId="urn:microsoft.com/office/officeart/2005/8/layout/vList2"/>
    <dgm:cxn modelId="{2ED7E146-74A7-4E57-9A12-A8870477002A}" type="presParOf" srcId="{FA152123-58CE-48F0-AD32-399CCFB0B709}" destId="{AD907E54-1AAF-42A9-B5AD-B0BFC7405B10}" srcOrd="12" destOrd="0" presId="urn:microsoft.com/office/officeart/2005/8/layout/vList2"/>
    <dgm:cxn modelId="{EAF57E07-7066-46EF-AA8C-0B8DB3F1A387}" type="presParOf" srcId="{FA152123-58CE-48F0-AD32-399CCFB0B709}" destId="{E9C150B1-583C-4593-B4E5-9929074DC241}" srcOrd="13" destOrd="0" presId="urn:microsoft.com/office/officeart/2005/8/layout/vList2"/>
    <dgm:cxn modelId="{F979FD33-EEC6-4601-B9A6-F7846D11685D}" type="presParOf" srcId="{FA152123-58CE-48F0-AD32-399CCFB0B709}" destId="{56822E35-C193-43A7-8AA0-3E3F8B75E6A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0. </a:t>
          </a:r>
          <a:r>
            <a:rPr lang="en-US" sz="2800" b="0" dirty="0" smtClean="0">
              <a:latin typeface="Agency FB" panose="020B0503020202020204" pitchFamily="34" charset="0"/>
            </a:rPr>
            <a:t>Biometric Authentication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12. </a:t>
          </a:r>
          <a:r>
            <a:rPr lang="id-ID" sz="2800" dirty="0" smtClean="0">
              <a:latin typeface="Agency FB" panose="020B0503020202020204" pitchFamily="34" charset="0"/>
            </a:rPr>
            <a:t>Protokol Keamanan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9. </a:t>
          </a:r>
          <a:r>
            <a:rPr lang="id-ID" sz="2800" b="0" dirty="0" smtClean="0">
              <a:latin typeface="Agency FB" panose="020B0503020202020204" pitchFamily="34" charset="0"/>
            </a:rPr>
            <a:t>Kriptografi Asimetrik</a:t>
          </a:r>
          <a:endParaRPr lang="id-ID" sz="280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4908667A-F5AB-4046-818E-26DC9EC93767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13. </a:t>
          </a:r>
          <a:r>
            <a:rPr lang="id-ID" sz="2800" dirty="0" smtClean="0">
              <a:latin typeface="Agency FB" panose="020B0503020202020204" pitchFamily="34" charset="0"/>
            </a:rPr>
            <a:t>Malware &amp; Computer Forensics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A8B470AE-AD6C-417E-B166-77F95622316F}" type="parTrans" cxnId="{95CCF3ED-E14A-4A48-9D09-FB1B8DE5E21A}">
      <dgm:prSet/>
      <dgm:spPr/>
      <dgm:t>
        <a:bodyPr/>
        <a:lstStyle/>
        <a:p>
          <a:endParaRPr lang="id-ID"/>
        </a:p>
      </dgm:t>
    </dgm:pt>
    <dgm:pt modelId="{77D296E0-9E05-42A7-BE9E-24C9E0259528}" type="sibTrans" cxnId="{95CCF3ED-E14A-4A48-9D09-FB1B8DE5E21A}">
      <dgm:prSet/>
      <dgm:spPr/>
      <dgm:t>
        <a:bodyPr/>
        <a:lstStyle/>
        <a:p>
          <a:endParaRPr lang="id-ID"/>
        </a:p>
      </dgm:t>
    </dgm:pt>
    <dgm:pt modelId="{8A0FA7A2-209D-4133-811E-E74489CEC298}">
      <dgm:prSet custT="1"/>
      <dgm:spPr>
        <a:noFill/>
      </dgm:spPr>
      <dgm:t>
        <a:bodyPr/>
        <a:lstStyle/>
        <a:p>
          <a:r>
            <a:rPr lang="id-ID" sz="2800" b="1" i="0" dirty="0" smtClean="0">
              <a:latin typeface="Agency FB" panose="020B0503020202020204" pitchFamily="34" charset="0"/>
            </a:rPr>
            <a:t>14. </a:t>
          </a:r>
          <a:r>
            <a:rPr lang="id-ID" sz="2800" b="0" i="0" dirty="0" smtClean="0">
              <a:latin typeface="Agency FB" panose="020B0503020202020204" pitchFamily="34" charset="0"/>
            </a:rPr>
            <a:t>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B2555AE-370C-4CD9-BE21-91B60FC4126A}" type="parTrans" cxnId="{C81A6E36-6573-4351-963B-425FDE850740}">
      <dgm:prSet/>
      <dgm:spPr/>
      <dgm:t>
        <a:bodyPr/>
        <a:lstStyle/>
        <a:p>
          <a:endParaRPr lang="id-ID"/>
        </a:p>
      </dgm:t>
    </dgm:pt>
    <dgm:pt modelId="{CDE3748E-2FDD-4A34-BF21-B1E61CFB072E}" type="sibTrans" cxnId="{C81A6E36-6573-4351-963B-425FDE850740}">
      <dgm:prSet/>
      <dgm:spPr/>
      <dgm:t>
        <a:bodyPr/>
        <a:lstStyle/>
        <a:p>
          <a:endParaRPr lang="id-ID"/>
        </a:p>
      </dgm:t>
    </dgm:pt>
    <dgm:pt modelId="{1020AA26-508B-4F2F-A4FC-07C43D2AF97A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11.</a:t>
          </a:r>
          <a:r>
            <a:rPr lang="id-ID" sz="2800" dirty="0" smtClean="0">
              <a:latin typeface="Agency FB" panose="020B0503020202020204" pitchFamily="34" charset="0"/>
            </a:rPr>
            <a:t> </a:t>
          </a:r>
          <a:r>
            <a:rPr lang="id-ID" sz="2800" b="0" dirty="0" smtClean="0">
              <a:latin typeface="Agency FB" panose="020B0503020202020204" pitchFamily="34" charset="0"/>
            </a:rPr>
            <a:t>Public Key Infrastructure</a:t>
          </a:r>
          <a:endParaRPr lang="id-ID" sz="2800" dirty="0">
            <a:latin typeface="Agency FB" panose="020B0503020202020204" pitchFamily="34" charset="0"/>
          </a:endParaRPr>
        </a:p>
      </dgm:t>
    </dgm:pt>
    <dgm:pt modelId="{1C73CBE3-0781-415F-B984-D2F0523A6CFC}" type="parTrans" cxnId="{EBB4BCBE-1F9C-4E3C-8571-E58523E98A70}">
      <dgm:prSet/>
      <dgm:spPr/>
      <dgm:t>
        <a:bodyPr/>
        <a:lstStyle/>
        <a:p>
          <a:endParaRPr lang="id-ID"/>
        </a:p>
      </dgm:t>
    </dgm:pt>
    <dgm:pt modelId="{567463BA-95E3-4303-A861-951A86D39B77}" type="sibTrans" cxnId="{EBB4BCBE-1F9C-4E3C-8571-E58523E98A7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F268465-018D-415F-9342-5F99EA4F989A}" type="pres">
      <dgm:prSet presAssocID="{A8758CBD-2F5C-468E-AF8A-A294A393DC9D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4243BBF9-1AA9-4550-83D8-1DFA0B761F29}" type="pres">
      <dgm:prSet presAssocID="{1020AA26-508B-4F2F-A4FC-07C43D2AF97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12CF79F-A20C-43E1-BBE1-73B39171E2FC}" type="pres">
      <dgm:prSet presAssocID="{567463BA-95E3-4303-A861-951A86D39B77}" presName="spacer" presStyleCnt="0"/>
      <dgm:spPr/>
    </dgm:pt>
    <dgm:pt modelId="{F4223B3F-7A5F-4B4B-BB64-825656D9084A}" type="pres">
      <dgm:prSet presAssocID="{45FAB24C-9B2D-4C9F-AC5C-BE1CC33E0AE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09C2E3-455C-489D-979E-43371C128A15}" type="pres">
      <dgm:prSet presAssocID="{7C430DA0-B913-451B-A53D-59E09BFA30CD}" presName="spacer" presStyleCnt="0"/>
      <dgm:spPr/>
    </dgm:pt>
    <dgm:pt modelId="{D6F8D2BE-5674-433E-876C-693D6B513985}" type="pres">
      <dgm:prSet presAssocID="{4908667A-F5AB-4046-818E-26DC9EC9376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A61E9B2-EE8B-4D0D-8E33-7F7E2BC308E5}" type="pres">
      <dgm:prSet presAssocID="{77D296E0-9E05-42A7-BE9E-24C9E0259528}" presName="spacer" presStyleCnt="0"/>
      <dgm:spPr/>
    </dgm:pt>
    <dgm:pt modelId="{BDCDCFE5-C63B-426B-8D16-4C2EF5169E39}" type="pres">
      <dgm:prSet presAssocID="{8A0FA7A2-209D-4133-811E-E74489CEC298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12F58785-93E0-4CD0-A810-0B07F6B763C3}" type="presOf" srcId="{1020AA26-508B-4F2F-A4FC-07C43D2AF97A}" destId="{4243BBF9-1AA9-4550-83D8-1DFA0B761F29}" srcOrd="0" destOrd="0" presId="urn:microsoft.com/office/officeart/2005/8/layout/vList2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C81A6E36-6573-4351-963B-425FDE850740}" srcId="{8358F112-1D6F-44C5-AF73-A5EEB7AA45FA}" destId="{8A0FA7A2-209D-4133-811E-E74489CEC298}" srcOrd="5" destOrd="0" parTransId="{0B2555AE-370C-4CD9-BE21-91B60FC4126A}" sibTransId="{CDE3748E-2FDD-4A34-BF21-B1E61CFB072E}"/>
    <dgm:cxn modelId="{95CCF3ED-E14A-4A48-9D09-FB1B8DE5E21A}" srcId="{8358F112-1D6F-44C5-AF73-A5EEB7AA45FA}" destId="{4908667A-F5AB-4046-818E-26DC9EC93767}" srcOrd="4" destOrd="0" parTransId="{A8B470AE-AD6C-417E-B166-77F95622316F}" sibTransId="{77D296E0-9E05-42A7-BE9E-24C9E0259528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3" destOrd="0" parTransId="{7134E2BB-6C9C-4AB9-B1F1-CAA0A219FAB6}" sibTransId="{7C430DA0-B913-451B-A53D-59E09BFA30CD}"/>
    <dgm:cxn modelId="{EBB4BCBE-1F9C-4E3C-8571-E58523E98A70}" srcId="{8358F112-1D6F-44C5-AF73-A5EEB7AA45FA}" destId="{1020AA26-508B-4F2F-A4FC-07C43D2AF97A}" srcOrd="2" destOrd="0" parTransId="{1C73CBE3-0781-415F-B984-D2F0523A6CFC}" sibTransId="{567463BA-95E3-4303-A861-951A86D39B77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1C401227-C22E-4651-8BE9-FAA210ACD3BC}" type="presOf" srcId="{8A0FA7A2-209D-4133-811E-E74489CEC298}" destId="{BDCDCFE5-C63B-426B-8D16-4C2EF5169E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138DB372-C1D9-4E24-9C29-28CBA35FFAFC}" type="presOf" srcId="{4908667A-F5AB-4046-818E-26DC9EC93767}" destId="{D6F8D2BE-5674-433E-876C-693D6B513985}" srcOrd="0" destOrd="0" presId="urn:microsoft.com/office/officeart/2005/8/layout/vList2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D1D87629-A5CB-4B75-A02C-88884F34018E}" type="presParOf" srcId="{FA152123-58CE-48F0-AD32-399CCFB0B709}" destId="{4243BBF9-1AA9-4550-83D8-1DFA0B761F29}" srcOrd="4" destOrd="0" presId="urn:microsoft.com/office/officeart/2005/8/layout/vList2"/>
    <dgm:cxn modelId="{5A1AA8AB-C770-42ED-AD6A-5FD55ADADC0F}" type="presParOf" srcId="{FA152123-58CE-48F0-AD32-399CCFB0B709}" destId="{812CF79F-A20C-43E1-BBE1-73B39171E2FC}" srcOrd="5" destOrd="0" presId="urn:microsoft.com/office/officeart/2005/8/layout/vList2"/>
    <dgm:cxn modelId="{C5203D51-591C-4774-8949-D56B7504CB66}" type="presParOf" srcId="{FA152123-58CE-48F0-AD32-399CCFB0B709}" destId="{F4223B3F-7A5F-4B4B-BB64-825656D9084A}" srcOrd="6" destOrd="0" presId="urn:microsoft.com/office/officeart/2005/8/layout/vList2"/>
    <dgm:cxn modelId="{D0E8991B-1E12-4A62-B535-9FD6B1C215F3}" type="presParOf" srcId="{FA152123-58CE-48F0-AD32-399CCFB0B709}" destId="{ED09C2E3-455C-489D-979E-43371C128A15}" srcOrd="7" destOrd="0" presId="urn:microsoft.com/office/officeart/2005/8/layout/vList2"/>
    <dgm:cxn modelId="{3BB21489-EA85-4EE4-852E-4F251F988DEE}" type="presParOf" srcId="{FA152123-58CE-48F0-AD32-399CCFB0B709}" destId="{D6F8D2BE-5674-433E-876C-693D6B513985}" srcOrd="8" destOrd="0" presId="urn:microsoft.com/office/officeart/2005/8/layout/vList2"/>
    <dgm:cxn modelId="{24EB09B6-887B-4DDD-A64F-EF155A61AFD9}" type="presParOf" srcId="{FA152123-58CE-48F0-AD32-399CCFB0B709}" destId="{3A61E9B2-EE8B-4D0D-8E33-7F7E2BC308E5}" srcOrd="9" destOrd="0" presId="urn:microsoft.com/office/officeart/2005/8/layout/vList2"/>
    <dgm:cxn modelId="{35B31EEC-7740-4F56-A82A-7FBB7314C797}" type="presParOf" srcId="{FA152123-58CE-48F0-AD32-399CCFB0B709}" destId="{BDCDCFE5-C63B-426B-8D16-4C2EF5169E3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1411"/>
          <a:ext cx="4214401" cy="851009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gency FB" panose="020B0503020202020204" pitchFamily="34" charset="0"/>
            </a:rPr>
            <a:t>01. </a:t>
          </a:r>
          <a:r>
            <a:rPr lang="id-ID" sz="2400" b="1" kern="1200" dirty="0" smtClean="0">
              <a:latin typeface="Agency FB" panose="020B0503020202020204" pitchFamily="34" charset="0"/>
            </a:rPr>
            <a:t>Pengantar Keamanan Informasi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41543" y="42954"/>
        <a:ext cx="4131315" cy="767923"/>
      </dsp:txXfrm>
    </dsp:sp>
    <dsp:sp modelId="{2B0E2AB5-C119-4743-96E1-6DE15C2A42E9}">
      <dsp:nvSpPr>
        <dsp:cNvPr id="0" name=""/>
        <dsp:cNvSpPr/>
      </dsp:nvSpPr>
      <dsp:spPr>
        <a:xfrm>
          <a:off x="0" y="861646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2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en-US" sz="2400" b="0" kern="1200" dirty="0" err="1" smtClean="0">
              <a:latin typeface="Agency FB" panose="020B0503020202020204" pitchFamily="34" charset="0"/>
            </a:rPr>
            <a:t>Pemodelan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r>
            <a:rPr lang="en-US" sz="2400" b="0" kern="1200" dirty="0" err="1" smtClean="0">
              <a:latin typeface="Agency FB" panose="020B0503020202020204" pitchFamily="34" charset="0"/>
            </a:rPr>
            <a:t>Serangan</a:t>
          </a:r>
          <a:r>
            <a:rPr lang="id-ID" sz="2400" b="0" kern="1200" dirty="0" smtClean="0">
              <a:latin typeface="Agency FB" panose="020B0503020202020204" pitchFamily="34" charset="0"/>
            </a:rPr>
            <a:t> (Attack Tree)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4" y="890780"/>
        <a:ext cx="4156133" cy="538546"/>
      </dsp:txXfrm>
    </dsp:sp>
    <dsp:sp modelId="{EBF2DBB0-09AC-46B7-9297-8EC140618313}">
      <dsp:nvSpPr>
        <dsp:cNvPr id="0" name=""/>
        <dsp:cNvSpPr/>
      </dsp:nvSpPr>
      <dsp:spPr>
        <a:xfrm>
          <a:off x="0" y="1467685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3</a:t>
          </a:r>
          <a:r>
            <a:rPr lang="id-ID" sz="2400" b="1" kern="1200" dirty="0" smtClean="0">
              <a:latin typeface="Agency FB" panose="020B0503020202020204" pitchFamily="34" charset="0"/>
            </a:rPr>
            <a:t>. </a:t>
          </a:r>
          <a:r>
            <a:rPr lang="en-US" sz="2400" b="0" kern="1200" dirty="0" err="1" smtClean="0">
              <a:latin typeface="Agency FB" panose="020B0503020202020204" pitchFamily="34" charset="0"/>
            </a:rPr>
            <a:t>Sistem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r>
            <a:rPr lang="en-US" sz="2400" b="0" kern="1200" dirty="0" err="1" smtClean="0">
              <a:latin typeface="Agency FB" panose="020B0503020202020204" pitchFamily="34" charset="0"/>
            </a:rPr>
            <a:t>Keamanan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r>
            <a:rPr lang="en-US" sz="2400" b="0" kern="1200" dirty="0" err="1" smtClean="0">
              <a:latin typeface="Agency FB" panose="020B0503020202020204" pitchFamily="34" charset="0"/>
            </a:rPr>
            <a:t>Informasi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r>
            <a:rPr lang="en-US" sz="2400" b="0" kern="1200" dirty="0" err="1" smtClean="0">
              <a:latin typeface="Agency FB" panose="020B0503020202020204" pitchFamily="34" charset="0"/>
            </a:rPr>
            <a:t>dan</a:t>
          </a:r>
          <a:r>
            <a:rPr lang="en-US" sz="2400" b="0" kern="1200" dirty="0" smtClean="0">
              <a:latin typeface="Agency FB" panose="020B0503020202020204" pitchFamily="34" charset="0"/>
            </a:rPr>
            <a:t> Internet 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4" y="1496819"/>
        <a:ext cx="4156133" cy="538546"/>
      </dsp:txXfrm>
    </dsp:sp>
    <dsp:sp modelId="{E6B7A12E-D792-4506-9B2A-818D9EC2E909}">
      <dsp:nvSpPr>
        <dsp:cNvPr id="0" name=""/>
        <dsp:cNvSpPr/>
      </dsp:nvSpPr>
      <dsp:spPr>
        <a:xfrm>
          <a:off x="0" y="2073724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4</a:t>
          </a:r>
          <a:r>
            <a:rPr lang="id-ID" sz="2400" b="1" kern="1200">
              <a:latin typeface="Agency FB" panose="020B0503020202020204" pitchFamily="34" charset="0"/>
            </a:rPr>
            <a:t>. </a:t>
          </a:r>
          <a:r>
            <a:rPr lang="en-US" sz="2400" b="0" kern="1200" smtClean="0">
              <a:latin typeface="Agency FB" panose="020B0503020202020204" pitchFamily="34" charset="0"/>
            </a:rPr>
            <a:t>Autentikasi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4" y="2102858"/>
        <a:ext cx="4156133" cy="538546"/>
      </dsp:txXfrm>
    </dsp:sp>
    <dsp:sp modelId="{9498D6D7-D1DE-4880-A122-141F0CC4C4C8}">
      <dsp:nvSpPr>
        <dsp:cNvPr id="0" name=""/>
        <dsp:cNvSpPr/>
      </dsp:nvSpPr>
      <dsp:spPr>
        <a:xfrm>
          <a:off x="0" y="2679764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5</a:t>
          </a:r>
          <a:r>
            <a:rPr lang="id-ID" sz="2400" b="1" kern="1200">
              <a:latin typeface="Agency FB" panose="020B0503020202020204" pitchFamily="34" charset="0"/>
            </a:rPr>
            <a:t>. </a:t>
          </a:r>
          <a:r>
            <a:rPr lang="en-US" sz="2400" b="0" kern="1200" smtClean="0">
              <a:latin typeface="Agency FB" panose="020B0503020202020204" pitchFamily="34" charset="0"/>
            </a:rPr>
            <a:t>Kontrol </a:t>
          </a:r>
          <a:r>
            <a:rPr lang="en-US" sz="2400" b="0" kern="1200" dirty="0" err="1" smtClean="0">
              <a:latin typeface="Agency FB" panose="020B0503020202020204" pitchFamily="34" charset="0"/>
            </a:rPr>
            <a:t>Akses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4" y="2708898"/>
        <a:ext cx="4156133" cy="538546"/>
      </dsp:txXfrm>
    </dsp:sp>
    <dsp:sp modelId="{D27F1C2B-8031-40D9-9358-BFC0F3063FA8}">
      <dsp:nvSpPr>
        <dsp:cNvPr id="0" name=""/>
        <dsp:cNvSpPr/>
      </dsp:nvSpPr>
      <dsp:spPr>
        <a:xfrm>
          <a:off x="0" y="3285803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6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en-US" sz="2400" b="0" kern="1200" dirty="0" smtClean="0">
              <a:latin typeface="Agency FB" panose="020B0503020202020204" pitchFamily="34" charset="0"/>
            </a:rPr>
            <a:t>Firewall </a:t>
          </a:r>
          <a:r>
            <a:rPr lang="en-US" sz="2400" b="0" kern="1200" dirty="0" err="1" smtClean="0">
              <a:latin typeface="Agency FB" panose="020B0503020202020204" pitchFamily="34" charset="0"/>
            </a:rPr>
            <a:t>dan</a:t>
          </a:r>
          <a:r>
            <a:rPr lang="en-US" sz="2400" b="0" kern="1200" dirty="0" smtClean="0">
              <a:latin typeface="Agency FB" panose="020B0503020202020204" pitchFamily="34" charset="0"/>
            </a:rPr>
            <a:t> Intrusion Detection System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4" y="3314937"/>
        <a:ext cx="4156133" cy="538546"/>
      </dsp:txXfrm>
    </dsp:sp>
    <dsp:sp modelId="{AD907E54-1AAF-42A9-B5AD-B0BFC7405B10}">
      <dsp:nvSpPr>
        <dsp:cNvPr id="0" name=""/>
        <dsp:cNvSpPr/>
      </dsp:nvSpPr>
      <dsp:spPr>
        <a:xfrm>
          <a:off x="0" y="3891842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7</a:t>
          </a:r>
          <a:r>
            <a:rPr lang="en-US" sz="2400" b="1" kern="1200" dirty="0" smtClean="0">
              <a:latin typeface="Agency FB" panose="020B0503020202020204" pitchFamily="34" charset="0"/>
            </a:rPr>
            <a:t>.</a:t>
          </a:r>
          <a:r>
            <a:rPr lang="id-ID" sz="2400" b="1" kern="1200" dirty="0" smtClean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Network Attack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4" y="3920976"/>
        <a:ext cx="4156133" cy="538546"/>
      </dsp:txXfrm>
    </dsp:sp>
    <dsp:sp modelId="{56822E35-C193-43A7-8AA0-3E3F8B75E6AF}">
      <dsp:nvSpPr>
        <dsp:cNvPr id="0" name=""/>
        <dsp:cNvSpPr/>
      </dsp:nvSpPr>
      <dsp:spPr>
        <a:xfrm>
          <a:off x="0" y="4497881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8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Kriptografi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4" y="4527015"/>
        <a:ext cx="4156133" cy="538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6559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0</a:t>
          </a:r>
          <a:r>
            <a:rPr lang="id-ID" sz="2800" b="1" kern="1200" dirty="0" smtClean="0">
              <a:latin typeface="Agency FB" panose="020B0503020202020204" pitchFamily="34" charset="0"/>
            </a:rPr>
            <a:t>9. </a:t>
          </a:r>
          <a:r>
            <a:rPr lang="id-ID" sz="2800" b="0" kern="1200" dirty="0" smtClean="0">
              <a:latin typeface="Agency FB" panose="020B0503020202020204" pitchFamily="34" charset="0"/>
            </a:rPr>
            <a:t>Kriptografi Asimetrik</a:t>
          </a:r>
          <a:endParaRPr lang="id-ID" sz="2800" kern="1200" dirty="0">
            <a:latin typeface="Agency FB" panose="020B0503020202020204" pitchFamily="34" charset="0"/>
          </a:endParaRPr>
        </a:p>
      </dsp:txBody>
      <dsp:txXfrm>
        <a:off x="34726" y="41285"/>
        <a:ext cx="4144949" cy="641908"/>
      </dsp:txXfrm>
    </dsp:sp>
    <dsp:sp modelId="{AADA161B-0E44-4493-B862-AA188302F13F}">
      <dsp:nvSpPr>
        <dsp:cNvPr id="0" name=""/>
        <dsp:cNvSpPr/>
      </dsp:nvSpPr>
      <dsp:spPr>
        <a:xfrm>
          <a:off x="0" y="827359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1</a:t>
          </a:r>
          <a:r>
            <a:rPr lang="id-ID" sz="2800" b="1" kern="1200" dirty="0" smtClean="0">
              <a:latin typeface="Agency FB" panose="020B0503020202020204" pitchFamily="34" charset="0"/>
            </a:rPr>
            <a:t>0. </a:t>
          </a:r>
          <a:r>
            <a:rPr lang="en-US" sz="2800" b="0" kern="1200" dirty="0" smtClean="0">
              <a:latin typeface="Agency FB" panose="020B0503020202020204" pitchFamily="34" charset="0"/>
            </a:rPr>
            <a:t>Biometric Authentication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862085"/>
        <a:ext cx="4144949" cy="641908"/>
      </dsp:txXfrm>
    </dsp:sp>
    <dsp:sp modelId="{4243BBF9-1AA9-4550-83D8-1DFA0B761F29}">
      <dsp:nvSpPr>
        <dsp:cNvPr id="0" name=""/>
        <dsp:cNvSpPr/>
      </dsp:nvSpPr>
      <dsp:spPr>
        <a:xfrm>
          <a:off x="0" y="1648159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11.</a:t>
          </a:r>
          <a:r>
            <a:rPr lang="id-ID" sz="2800" kern="1200" dirty="0" smtClean="0">
              <a:latin typeface="Agency FB" panose="020B0503020202020204" pitchFamily="34" charset="0"/>
            </a:rPr>
            <a:t> </a:t>
          </a:r>
          <a:r>
            <a:rPr lang="id-ID" sz="2800" b="0" kern="1200" dirty="0" smtClean="0">
              <a:latin typeface="Agency FB" panose="020B0503020202020204" pitchFamily="34" charset="0"/>
            </a:rPr>
            <a:t>Public Key Infrastructure</a:t>
          </a:r>
          <a:endParaRPr lang="id-ID" sz="2800" kern="1200" dirty="0">
            <a:latin typeface="Agency FB" panose="020B0503020202020204" pitchFamily="34" charset="0"/>
          </a:endParaRPr>
        </a:p>
      </dsp:txBody>
      <dsp:txXfrm>
        <a:off x="34726" y="1682885"/>
        <a:ext cx="4144949" cy="641908"/>
      </dsp:txXfrm>
    </dsp:sp>
    <dsp:sp modelId="{F4223B3F-7A5F-4B4B-BB64-825656D9084A}">
      <dsp:nvSpPr>
        <dsp:cNvPr id="0" name=""/>
        <dsp:cNvSpPr/>
      </dsp:nvSpPr>
      <dsp:spPr>
        <a:xfrm>
          <a:off x="0" y="2468959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12. </a:t>
          </a:r>
          <a:r>
            <a:rPr lang="id-ID" sz="2800" kern="1200" dirty="0" smtClean="0">
              <a:latin typeface="Agency FB" panose="020B0503020202020204" pitchFamily="34" charset="0"/>
            </a:rPr>
            <a:t>Protokol Keamanan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2503685"/>
        <a:ext cx="4144949" cy="641908"/>
      </dsp:txXfrm>
    </dsp:sp>
    <dsp:sp modelId="{D6F8D2BE-5674-433E-876C-693D6B513985}">
      <dsp:nvSpPr>
        <dsp:cNvPr id="0" name=""/>
        <dsp:cNvSpPr/>
      </dsp:nvSpPr>
      <dsp:spPr>
        <a:xfrm>
          <a:off x="0" y="3289760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13. </a:t>
          </a:r>
          <a:r>
            <a:rPr lang="id-ID" sz="2800" kern="1200" dirty="0" smtClean="0">
              <a:latin typeface="Agency FB" panose="020B0503020202020204" pitchFamily="34" charset="0"/>
            </a:rPr>
            <a:t>Malware &amp; Computer Forensics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3324486"/>
        <a:ext cx="4144949" cy="641908"/>
      </dsp:txXfrm>
    </dsp:sp>
    <dsp:sp modelId="{BDCDCFE5-C63B-426B-8D16-4C2EF5169E39}">
      <dsp:nvSpPr>
        <dsp:cNvPr id="0" name=""/>
        <dsp:cNvSpPr/>
      </dsp:nvSpPr>
      <dsp:spPr>
        <a:xfrm>
          <a:off x="0" y="4110560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i="0" kern="1200" dirty="0" smtClean="0">
              <a:latin typeface="Agency FB" panose="020B0503020202020204" pitchFamily="34" charset="0"/>
            </a:rPr>
            <a:t>14. </a:t>
          </a:r>
          <a:r>
            <a:rPr lang="id-ID" sz="2800" b="0" i="0" kern="1200" dirty="0" smtClean="0">
              <a:latin typeface="Agency FB" panose="020B0503020202020204" pitchFamily="34" charset="0"/>
            </a:rPr>
            <a:t>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4145286"/>
        <a:ext cx="4144949" cy="641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0.36442</cdr:x>
      <cdr:y>0.67642</cdr:y>
    </cdr:from>
    <cdr:to>
      <cdr:x>0.48859</cdr:x>
      <cdr:y>0.86593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683808" y="326396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id-ID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19/02/2019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mailto:doniaft@gmail.com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cacr.uwaterloo.ca/hac" TargetMode="External"/><Relationship Id="rId2" Type="http://schemas.openxmlformats.org/officeDocument/2006/relationships/hyperlink" Target="http://www.cl.cam.ac.uk/~rja14/book.html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/>
              <a:t>Doni Abdul Fatah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sz="32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Universitas Trunojoyo Madura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KEAMANAN INFORMASI</a:t>
            </a:r>
            <a:r>
              <a:rPr lang="en-US" sz="5900" dirty="0">
                <a:solidFill>
                  <a:prstClr val="black"/>
                </a:solidFill>
              </a:rPr>
              <a:t/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0</a:t>
            </a:r>
            <a:r>
              <a:rPr lang="id-ID" sz="3600" dirty="0">
                <a:solidFill>
                  <a:srgbClr val="0070C0"/>
                </a:solidFill>
              </a:rPr>
              <a:t>1</a:t>
            </a:r>
            <a:r>
              <a:rPr lang="id-ID" sz="3600" dirty="0" smtClean="0">
                <a:solidFill>
                  <a:srgbClr val="0070C0"/>
                </a:solidFill>
              </a:rPr>
              <a:t>. </a:t>
            </a:r>
            <a:r>
              <a:rPr lang="id-ID" sz="3500" dirty="0" smtClean="0">
                <a:solidFill>
                  <a:srgbClr val="0070C0"/>
                </a:solidFill>
              </a:rPr>
              <a:t>Pendahuluan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of The Internet Security Q4 2016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8452596" cy="504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3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of The Internet Security Q4 2016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9609"/>
          <a:stretch/>
        </p:blipFill>
        <p:spPr>
          <a:xfrm>
            <a:off x="1721224" y="1442506"/>
            <a:ext cx="5472952" cy="534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1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of The Internet Security Q4 2017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442507"/>
            <a:ext cx="8499073" cy="5259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9188"/>
          <a:stretch/>
        </p:blipFill>
        <p:spPr>
          <a:xfrm>
            <a:off x="4357568" y="2889716"/>
            <a:ext cx="4438089" cy="17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6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Volume Continues To Grow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22" y="1527260"/>
            <a:ext cx="3901889" cy="52545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165" y="1658982"/>
            <a:ext cx="4842221" cy="512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0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of The Internet Security Q4 2017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536635"/>
            <a:ext cx="5736290" cy="518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8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of The Internet Security Q4 2017</a:t>
            </a:r>
            <a:endParaRPr lang="id-ID" dirty="0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578901114"/>
              </p:ext>
            </p:extLst>
          </p:nvPr>
        </p:nvGraphicFramePr>
        <p:xfrm>
          <a:off x="476251" y="1603871"/>
          <a:ext cx="7364506" cy="4825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Rectangle 14"/>
          <p:cNvSpPr/>
          <p:nvPr/>
        </p:nvSpPr>
        <p:spPr>
          <a:xfrm>
            <a:off x="4509217" y="3701482"/>
            <a:ext cx="1228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238 million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85247" y="4639235"/>
            <a:ext cx="1343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>
                <a:solidFill>
                  <a:schemeClr val="bg1"/>
                </a:solidFill>
              </a:rPr>
              <a:t>323 million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17683" y="267153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47 million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65" y="4070814"/>
            <a:ext cx="2931459" cy="264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7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Attack Distribution By Type Per 12/02/19</a:t>
            </a:r>
            <a:br>
              <a:rPr lang="id-ID" dirty="0" smtClean="0"/>
            </a:b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Software as a Service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66" y="1658982"/>
            <a:ext cx="90201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Attack Distribution By Type </a:t>
            </a:r>
            <a:r>
              <a:rPr lang="id-ID" dirty="0"/>
              <a:t>Per 12/02/19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Social Media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04" y="1658982"/>
            <a:ext cx="90297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1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Attack Distribution By Type </a:t>
            </a:r>
            <a:r>
              <a:rPr lang="id-ID" dirty="0"/>
              <a:t>Per 12/02/19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High Technology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" y="1672429"/>
            <a:ext cx="9006448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Attack Distribution By Type </a:t>
            </a:r>
            <a:r>
              <a:rPr lang="id-ID" dirty="0"/>
              <a:t>Per 12/02/19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Business Services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90487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4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Pokok Bahasan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="" xmlns:a16="http://schemas.microsoft.com/office/drawing/2014/main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4588341"/>
              </p:ext>
            </p:extLst>
          </p:nvPr>
        </p:nvGraphicFramePr>
        <p:xfrm>
          <a:off x="167099" y="1761892"/>
          <a:ext cx="4214401" cy="5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2283603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Attack Distribution By Type </a:t>
            </a:r>
            <a:r>
              <a:rPr lang="id-ID" dirty="0"/>
              <a:t>Per 12/02/19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Retail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1" y="1658982"/>
            <a:ext cx="90011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Attack Distribution By Type </a:t>
            </a:r>
            <a:r>
              <a:rPr lang="id-ID" dirty="0"/>
              <a:t>Per 12/02/19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Public Sector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9457"/>
            <a:ext cx="9144000" cy="502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Prinsip Keamanan Jaringan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Confidentiality (Kerahasiaan</a:t>
            </a:r>
            <a:r>
              <a:rPr lang="id-ID" dirty="0" smtClean="0"/>
              <a:t>) </a:t>
            </a:r>
            <a:r>
              <a:rPr lang="id-ID" dirty="0" smtClean="0">
                <a:sym typeface="Wingdings" panose="05000000000000000000" pitchFamily="2" charset="2"/>
              </a:rPr>
              <a:t> terjamin rahasianya, user akses, keutuhan, konsisten</a:t>
            </a:r>
            <a:endParaRPr lang="id-ID" dirty="0"/>
          </a:p>
          <a:p>
            <a:r>
              <a:rPr lang="id-ID" dirty="0" smtClean="0"/>
              <a:t>Integrity (integritas) </a:t>
            </a:r>
            <a:r>
              <a:rPr lang="id-ID" dirty="0" smtClean="0">
                <a:sym typeface="Wingdings" panose="05000000000000000000" pitchFamily="2" charset="2"/>
              </a:rPr>
              <a:t> konsisten sesuai aslinya</a:t>
            </a:r>
          </a:p>
          <a:p>
            <a:r>
              <a:rPr lang="id-ID" dirty="0" smtClean="0"/>
              <a:t>Availability </a:t>
            </a:r>
            <a:r>
              <a:rPr lang="id-ID" dirty="0"/>
              <a:t>(Ketersediaan</a:t>
            </a:r>
            <a:r>
              <a:rPr lang="id-ID" dirty="0" smtClean="0"/>
              <a:t>) </a:t>
            </a:r>
            <a:r>
              <a:rPr lang="id-ID" dirty="0">
                <a:sym typeface="Wingdings" panose="05000000000000000000" pitchFamily="2" charset="2"/>
              </a:rPr>
              <a:t> menjamin user yang sah tetap masuk</a:t>
            </a:r>
            <a:endParaRPr lang="id-ID" dirty="0"/>
          </a:p>
          <a:p>
            <a:r>
              <a:rPr lang="id-ID" dirty="0" smtClean="0"/>
              <a:t>Legitimate use (Penggunan yang sah) </a:t>
            </a:r>
            <a:r>
              <a:rPr lang="id-ID" dirty="0" smtClean="0">
                <a:sym typeface="Wingdings" panose="05000000000000000000" pitchFamily="2" charset="2"/>
              </a:rPr>
              <a:t> menjamin sumberdaya tidak dapat digunakan oleh orang yang tidak berhak.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860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Prinsip Keamanan Jaringan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Confidentiality (Kerahasiaan)</a:t>
            </a:r>
          </a:p>
          <a:p>
            <a:r>
              <a:rPr lang="id-ID" dirty="0" smtClean="0"/>
              <a:t>Integrity</a:t>
            </a:r>
            <a:endParaRPr lang="id-ID" dirty="0"/>
          </a:p>
          <a:p>
            <a:r>
              <a:rPr lang="id-ID" dirty="0" smtClean="0"/>
              <a:t>Availability </a:t>
            </a:r>
            <a:r>
              <a:rPr lang="id-ID" dirty="0"/>
              <a:t>(Ketersediaan)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332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Penyebab Komputer Tidak Aman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id-ID" dirty="0"/>
              <a:t>Keamanan merupakan ketidaknyamanan</a:t>
            </a:r>
          </a:p>
          <a:p>
            <a:pPr algn="just"/>
            <a:r>
              <a:rPr lang="id-ID" dirty="0" smtClean="0"/>
              <a:t>Fitur-fitur </a:t>
            </a:r>
            <a:r>
              <a:rPr lang="id-ID" dirty="0"/>
              <a:t>yang terburu buru dijual ke pasar</a:t>
            </a:r>
          </a:p>
          <a:p>
            <a:pPr algn="just"/>
            <a:r>
              <a:rPr lang="id-ID" dirty="0" smtClean="0"/>
              <a:t>Vendor </a:t>
            </a:r>
            <a:r>
              <a:rPr lang="id-ID" dirty="0"/>
              <a:t>yang menghabiskan waktu di keamanan akan kalah dalam </a:t>
            </a:r>
            <a:r>
              <a:rPr lang="id-ID" dirty="0" smtClean="0"/>
              <a:t>kompetisi</a:t>
            </a:r>
            <a:endParaRPr lang="id-ID" dirty="0"/>
          </a:p>
          <a:p>
            <a:pPr algn="just"/>
            <a:r>
              <a:rPr lang="id-ID" dirty="0" smtClean="0"/>
              <a:t>Komputer </a:t>
            </a:r>
            <a:r>
              <a:rPr lang="id-ID" dirty="0"/>
              <a:t>dan perangkat lunak berkembang sangat cepat</a:t>
            </a:r>
          </a:p>
          <a:p>
            <a:pPr algn="just"/>
            <a:r>
              <a:rPr lang="id-ID" dirty="0" smtClean="0"/>
              <a:t>Programmer </a:t>
            </a:r>
            <a:r>
              <a:rPr lang="id-ID" dirty="0"/>
              <a:t>tidak dapat secara akurat memprediksi kelemahan</a:t>
            </a:r>
          </a:p>
          <a:p>
            <a:pPr algn="just"/>
            <a:r>
              <a:rPr lang="id-ID" dirty="0" smtClean="0"/>
              <a:t>Keamanan </a:t>
            </a:r>
            <a:r>
              <a:rPr lang="id-ID" dirty="0"/>
              <a:t>merupakan ketidaknyamanan</a:t>
            </a:r>
          </a:p>
          <a:p>
            <a:pPr algn="just"/>
            <a:r>
              <a:rPr lang="id-ID" dirty="0" smtClean="0"/>
              <a:t>Fitur-fitur </a:t>
            </a:r>
            <a:r>
              <a:rPr lang="id-ID" dirty="0"/>
              <a:t>yang terburu buru dijual ke pasar</a:t>
            </a:r>
          </a:p>
          <a:p>
            <a:pPr algn="just"/>
            <a:r>
              <a:rPr lang="id-ID" dirty="0" smtClean="0"/>
              <a:t>Vendor </a:t>
            </a:r>
            <a:r>
              <a:rPr lang="id-ID" dirty="0"/>
              <a:t>yang menghabiskan waktu di keamanan akan kalah da</a:t>
            </a:r>
          </a:p>
        </p:txBody>
      </p:sp>
    </p:spTree>
    <p:extLst>
      <p:ext uri="{BB962C8B-B14F-4D97-AF65-F5344CB8AC3E}">
        <p14:creationId xmlns:p14="http://schemas.microsoft.com/office/powerpoint/2010/main" val="4029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 Penyerang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Memperoleh akses yang bukan haknya</a:t>
            </a:r>
          </a:p>
          <a:p>
            <a:pPr algn="just"/>
            <a:r>
              <a:rPr lang="id-ID" dirty="0" smtClean="0"/>
              <a:t>Mencapai </a:t>
            </a:r>
            <a:r>
              <a:rPr lang="id-ID" dirty="0"/>
              <a:t>level administratif</a:t>
            </a:r>
          </a:p>
          <a:p>
            <a:pPr algn="just"/>
            <a:r>
              <a:rPr lang="id-ID" dirty="0" smtClean="0"/>
              <a:t>Merusak </a:t>
            </a:r>
            <a:r>
              <a:rPr lang="id-ID" dirty="0"/>
              <a:t>data penting</a:t>
            </a:r>
          </a:p>
          <a:p>
            <a:pPr algn="just"/>
            <a:r>
              <a:rPr lang="id-ID" dirty="0" smtClean="0"/>
              <a:t>Kepuasan </a:t>
            </a:r>
            <a:r>
              <a:rPr lang="id-ID" dirty="0"/>
              <a:t>pribadi</a:t>
            </a:r>
          </a:p>
          <a:p>
            <a:pPr algn="just"/>
            <a:r>
              <a:rPr lang="id-ID" dirty="0" smtClean="0"/>
              <a:t>Tujuan </a:t>
            </a:r>
            <a:r>
              <a:rPr lang="id-ID" dirty="0"/>
              <a:t>kriminal</a:t>
            </a:r>
          </a:p>
          <a:p>
            <a:pPr algn="just"/>
            <a:r>
              <a:rPr lang="id-ID" dirty="0" smtClean="0"/>
              <a:t>Mencari </a:t>
            </a:r>
            <a:r>
              <a:rPr lang="id-ID" dirty="0"/>
              <a:t>kelemahan sistem untuk perbaikan</a:t>
            </a:r>
          </a:p>
        </p:txBody>
      </p:sp>
    </p:spTree>
    <p:extLst>
      <p:ext uri="{BB962C8B-B14F-4D97-AF65-F5344CB8AC3E}">
        <p14:creationId xmlns:p14="http://schemas.microsoft.com/office/powerpoint/2010/main" val="174669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Eksploitasi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Merupakan tindakan membobol jaringan komputer dengan </a:t>
            </a:r>
            <a:r>
              <a:rPr lang="id-ID" dirty="0" smtClean="0"/>
              <a:t>memanfaatkan kelemahan </a:t>
            </a:r>
            <a:r>
              <a:rPr lang="id-ID" dirty="0"/>
              <a:t>dalam </a:t>
            </a:r>
            <a:r>
              <a:rPr lang="id-ID" dirty="0" smtClean="0"/>
              <a:t>layanan sistem </a:t>
            </a:r>
            <a:r>
              <a:rPr lang="id-ID" dirty="0"/>
              <a:t>operasi.</a:t>
            </a:r>
          </a:p>
        </p:txBody>
      </p:sp>
      <p:sp>
        <p:nvSpPr>
          <p:cNvPr id="4" name="Rectangle 3"/>
          <p:cNvSpPr/>
          <p:nvPr/>
        </p:nvSpPr>
        <p:spPr>
          <a:xfrm>
            <a:off x="476251" y="3956366"/>
            <a:ext cx="3563470" cy="2380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dirty="0"/>
              <a:t>Serangan pada sistem </a:t>
            </a:r>
          </a:p>
          <a:p>
            <a:pPr algn="ctr"/>
            <a:r>
              <a:rPr lang="id-ID" sz="2400" dirty="0"/>
              <a:t>autentikasi yang </a:t>
            </a:r>
            <a:r>
              <a:rPr lang="id-ID" sz="2400" b="1" dirty="0">
                <a:solidFill>
                  <a:srgbClr val="FF0000"/>
                </a:solidFill>
              </a:rPr>
              <a:t>tidak </a:t>
            </a:r>
          </a:p>
          <a:p>
            <a:pPr algn="ctr"/>
            <a:r>
              <a:rPr lang="id-ID" sz="2400" b="1" dirty="0">
                <a:solidFill>
                  <a:srgbClr val="FF0000"/>
                </a:solidFill>
              </a:rPr>
              <a:t>menyisipkan data </a:t>
            </a:r>
            <a:r>
              <a:rPr lang="id-ID" sz="2400" dirty="0"/>
              <a:t>pada </a:t>
            </a:r>
          </a:p>
          <a:p>
            <a:pPr algn="ctr"/>
            <a:r>
              <a:rPr lang="id-ID" sz="2400" dirty="0"/>
              <a:t>aliran data, tetapi hanya </a:t>
            </a:r>
          </a:p>
          <a:p>
            <a:pPr algn="ctr"/>
            <a:r>
              <a:rPr lang="id-ID" sz="2400" dirty="0"/>
              <a:t>memonitor pengiriman </a:t>
            </a:r>
          </a:p>
          <a:p>
            <a:pPr algn="ctr"/>
            <a:r>
              <a:rPr lang="id-ID" sz="2400" dirty="0"/>
              <a:t>informasi ke tujuan.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1769" y="3432629"/>
            <a:ext cx="2332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SERANGAN </a:t>
            </a:r>
            <a:r>
              <a:rPr lang="id-ID" sz="2400" dirty="0" smtClean="0"/>
              <a:t>PASIF</a:t>
            </a:r>
            <a:endParaRPr lang="id-ID" sz="2400" dirty="0"/>
          </a:p>
        </p:txBody>
      </p:sp>
      <p:sp>
        <p:nvSpPr>
          <p:cNvPr id="6" name="Rectangle 5"/>
          <p:cNvSpPr/>
          <p:nvPr/>
        </p:nvSpPr>
        <p:spPr>
          <a:xfrm>
            <a:off x="4343400" y="3913094"/>
            <a:ext cx="4354375" cy="2380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dirty="0"/>
              <a:t>Serangan yang mencoba </a:t>
            </a:r>
            <a:r>
              <a:rPr lang="id-ID" sz="2000" b="1" dirty="0">
                <a:solidFill>
                  <a:srgbClr val="FF0000"/>
                </a:solidFill>
              </a:rPr>
              <a:t>memodifikasi </a:t>
            </a:r>
          </a:p>
          <a:p>
            <a:pPr algn="ctr"/>
            <a:r>
              <a:rPr lang="id-ID" sz="2000" b="1" dirty="0">
                <a:solidFill>
                  <a:srgbClr val="FF0000"/>
                </a:solidFill>
              </a:rPr>
              <a:t>data</a:t>
            </a:r>
            <a:r>
              <a:rPr lang="id-ID" sz="2000" dirty="0"/>
              <a:t> dan mendapatkan autentikasi</a:t>
            </a:r>
          </a:p>
          <a:p>
            <a:pPr algn="ctr"/>
            <a:r>
              <a:rPr lang="id-ID" sz="2000" dirty="0"/>
              <a:t>dengan </a:t>
            </a:r>
            <a:r>
              <a:rPr lang="id-ID" sz="2000" b="1" dirty="0">
                <a:solidFill>
                  <a:srgbClr val="FF0000"/>
                </a:solidFill>
              </a:rPr>
              <a:t>mengirimkan paket-paket </a:t>
            </a:r>
          </a:p>
          <a:p>
            <a:pPr algn="ctr"/>
            <a:r>
              <a:rPr lang="id-ID" sz="2000" b="1" dirty="0">
                <a:solidFill>
                  <a:srgbClr val="FF0000"/>
                </a:solidFill>
              </a:rPr>
              <a:t>data yang salah ke dalam data stream</a:t>
            </a:r>
          </a:p>
          <a:p>
            <a:pPr algn="ctr"/>
            <a:r>
              <a:rPr lang="id-ID" sz="2000" dirty="0"/>
              <a:t>atau dengan memodifikasi </a:t>
            </a:r>
            <a:r>
              <a:rPr lang="id-ID" sz="2000" dirty="0" smtClean="0"/>
              <a:t>paket paket </a:t>
            </a:r>
            <a:r>
              <a:rPr lang="id-ID" sz="2000" dirty="0"/>
              <a:t>yang melewati data stream.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7410" y="3343191"/>
            <a:ext cx="2366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SERANGAN </a:t>
            </a:r>
            <a:r>
              <a:rPr lang="id-ID" sz="2400" dirty="0" smtClean="0"/>
              <a:t>AKTIF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4843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Hacker vs Cracker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179" y="1893214"/>
            <a:ext cx="8856009" cy="184506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d-ID" sz="2800" dirty="0"/>
              <a:t>Hacker biasanya adalah </a:t>
            </a:r>
            <a:r>
              <a:rPr lang="id-ID" sz="2800" dirty="0" smtClean="0"/>
              <a:t>seorang programmer </a:t>
            </a:r>
            <a:r>
              <a:rPr lang="id-ID" sz="2800" dirty="0"/>
              <a:t>yang terus mencari </a:t>
            </a:r>
            <a:r>
              <a:rPr lang="id-ID" sz="2800" dirty="0" smtClean="0"/>
              <a:t> kelemahan </a:t>
            </a:r>
            <a:r>
              <a:rPr lang="id-ID" sz="2800" dirty="0"/>
              <a:t>sistem, saling berbagi </a:t>
            </a:r>
            <a:r>
              <a:rPr lang="id-ID" sz="2800" dirty="0" smtClean="0"/>
              <a:t>hal </a:t>
            </a:r>
            <a:r>
              <a:rPr lang="id-ID" sz="2800" dirty="0"/>
              <a:t>yang mereka temukan, dan </a:t>
            </a:r>
            <a:r>
              <a:rPr lang="id-ID" sz="2800" dirty="0" smtClean="0"/>
              <a:t> </a:t>
            </a:r>
            <a:r>
              <a:rPr lang="id-ID" sz="2800" b="1" dirty="0" smtClean="0">
                <a:solidFill>
                  <a:srgbClr val="FF0000"/>
                </a:solidFill>
              </a:rPr>
              <a:t>tidak </a:t>
            </a:r>
            <a:r>
              <a:rPr lang="id-ID" sz="2800" b="1" dirty="0">
                <a:solidFill>
                  <a:srgbClr val="FF0000"/>
                </a:solidFill>
              </a:rPr>
              <a:t>pernah mengakibatkan </a:t>
            </a:r>
            <a:r>
              <a:rPr lang="id-ID" sz="2800" b="1" dirty="0" smtClean="0">
                <a:solidFill>
                  <a:srgbClr val="FF0000"/>
                </a:solidFill>
              </a:rPr>
              <a:t>kerusakan </a:t>
            </a:r>
            <a:r>
              <a:rPr lang="id-ID" sz="2800" b="1" dirty="0">
                <a:solidFill>
                  <a:srgbClr val="FF0000"/>
                </a:solidFill>
              </a:rPr>
              <a:t>data </a:t>
            </a:r>
            <a:r>
              <a:rPr lang="id-ID" sz="2800" dirty="0"/>
              <a:t>atau sengaja </a:t>
            </a:r>
            <a:r>
              <a:rPr lang="id-ID" sz="2800" dirty="0" smtClean="0"/>
              <a:t>merusak </a:t>
            </a:r>
            <a:r>
              <a:rPr lang="id-ID" sz="2800" dirty="0"/>
              <a:t>data</a:t>
            </a:r>
            <a:r>
              <a:rPr lang="id-ID" sz="28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3587" y="1308439"/>
            <a:ext cx="173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 smtClean="0"/>
              <a:t>Hacker</a:t>
            </a:r>
            <a:endParaRPr lang="id-ID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15153" y="4598893"/>
            <a:ext cx="8754035" cy="2124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800" dirty="0"/>
              <a:t>Cracker melanggar </a:t>
            </a:r>
            <a:r>
              <a:rPr lang="id-ID" sz="2800" dirty="0" smtClean="0"/>
              <a:t>integritas (membobol</a:t>
            </a:r>
            <a:r>
              <a:rPr lang="id-ID" sz="2800" dirty="0"/>
              <a:t>) sistem </a:t>
            </a:r>
            <a:r>
              <a:rPr lang="id-ID" sz="2800" dirty="0" smtClean="0"/>
              <a:t>dengan maksud </a:t>
            </a:r>
            <a:r>
              <a:rPr lang="id-ID" sz="2800" dirty="0"/>
              <a:t>jahat. </a:t>
            </a:r>
            <a:r>
              <a:rPr lang="id-ID" sz="2800" dirty="0" smtClean="0"/>
              <a:t>Mereka </a:t>
            </a:r>
            <a:r>
              <a:rPr lang="id-ID" sz="2800" b="1" dirty="0" smtClean="0">
                <a:solidFill>
                  <a:srgbClr val="FF0000"/>
                </a:solidFill>
              </a:rPr>
              <a:t>menghancurkan </a:t>
            </a:r>
            <a:r>
              <a:rPr lang="id-ID" sz="2800" b="1" dirty="0">
                <a:solidFill>
                  <a:srgbClr val="FF0000"/>
                </a:solidFill>
              </a:rPr>
              <a:t>data-data </a:t>
            </a:r>
            <a:r>
              <a:rPr lang="id-ID" sz="2800" b="1" dirty="0" smtClean="0">
                <a:solidFill>
                  <a:srgbClr val="FF0000"/>
                </a:solidFill>
              </a:rPr>
              <a:t>penting</a:t>
            </a:r>
            <a:r>
              <a:rPr lang="id-ID" sz="2800" dirty="0" smtClean="0"/>
              <a:t> </a:t>
            </a:r>
            <a:r>
              <a:rPr lang="id-ID" sz="2800" dirty="0"/>
              <a:t>atau </a:t>
            </a:r>
            <a:r>
              <a:rPr lang="id-ID" sz="2800" dirty="0" smtClean="0"/>
              <a:t>menyebabkan masalah </a:t>
            </a:r>
            <a:r>
              <a:rPr lang="id-ID" sz="2800" dirty="0"/>
              <a:t>pada target mereka.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251" y="4025783"/>
            <a:ext cx="1451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/>
              <a:t>Cracker</a:t>
            </a:r>
            <a:endParaRPr lang="id-ID" sz="3200" b="1" dirty="0"/>
          </a:p>
        </p:txBody>
      </p:sp>
    </p:spTree>
    <p:extLst>
      <p:ext uri="{BB962C8B-B14F-4D97-AF65-F5344CB8AC3E}">
        <p14:creationId xmlns:p14="http://schemas.microsoft.com/office/powerpoint/2010/main" val="391660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Social Engineering</a:t>
            </a:r>
            <a:endParaRPr lang="id-ID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id-ID" dirty="0"/>
              <a:t>Seni dan ilmu memaksa orang untuk memenuhi harapan anda (Benz</a:t>
            </a:r>
            <a:r>
              <a:rPr lang="id-ID" dirty="0" smtClean="0"/>
              <a:t>) </a:t>
            </a:r>
          </a:p>
          <a:p>
            <a:pPr algn="just"/>
            <a:r>
              <a:rPr lang="id-ID" dirty="0" smtClean="0"/>
              <a:t>Suatu </a:t>
            </a:r>
            <a:r>
              <a:rPr lang="id-ID" dirty="0"/>
              <a:t>pemanfaatan trik-trik psikologis hacker luar pada seorang user dari </a:t>
            </a:r>
            <a:r>
              <a:rPr lang="id-ID" dirty="0" smtClean="0"/>
              <a:t>sebuah </a:t>
            </a:r>
            <a:r>
              <a:rPr lang="id-ID" dirty="0"/>
              <a:t>sistem komputer (Palumbo)</a:t>
            </a:r>
          </a:p>
          <a:p>
            <a:pPr algn="just"/>
            <a:r>
              <a:rPr lang="id-ID" dirty="0" smtClean="0"/>
              <a:t>Mendapatkan </a:t>
            </a:r>
            <a:r>
              <a:rPr lang="id-ID" dirty="0"/>
              <a:t>informasi yang diperlukan (misalnya password) dari seseorang </a:t>
            </a:r>
            <a:r>
              <a:rPr lang="id-ID" dirty="0" smtClean="0"/>
              <a:t>daripada </a:t>
            </a:r>
            <a:r>
              <a:rPr lang="id-ID" dirty="0"/>
              <a:t>merusak sebuah sistem (Berg)</a:t>
            </a:r>
          </a:p>
          <a:p>
            <a:pPr algn="just"/>
            <a:r>
              <a:rPr lang="id-ID" dirty="0"/>
              <a:t>Tujuan: mendapatkan akses tidak resmi pada sistem atau informasi untuk </a:t>
            </a:r>
            <a:r>
              <a:rPr lang="id-ID" dirty="0" smtClean="0"/>
              <a:t>melakukan </a:t>
            </a:r>
            <a:r>
              <a:rPr lang="id-ID" dirty="0"/>
              <a:t>penipuan, intrusi jaringan, mata-mata industrial, pencurian identitas, </a:t>
            </a:r>
            <a:r>
              <a:rPr lang="id-ID" dirty="0" smtClean="0"/>
              <a:t>atau </a:t>
            </a:r>
            <a:r>
              <a:rPr lang="id-ID" dirty="0"/>
              <a:t>secara sederhana untuk mengganggu sistem atau jaringan</a:t>
            </a:r>
          </a:p>
        </p:txBody>
      </p:sp>
    </p:spTree>
    <p:extLst>
      <p:ext uri="{BB962C8B-B14F-4D97-AF65-F5344CB8AC3E}">
        <p14:creationId xmlns:p14="http://schemas.microsoft.com/office/powerpoint/2010/main" val="22106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id-ID" dirty="0" smtClean="0"/>
              <a:t>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id-ID" dirty="0" smtClean="0"/>
              <a:t>Perlindungan </a:t>
            </a:r>
            <a:r>
              <a:rPr lang="id-ID" dirty="0"/>
              <a:t>informasi dari berbagai ancaman agar menjamin kelanjutan proses bisnis, </a:t>
            </a:r>
            <a:r>
              <a:rPr lang="id-ID" dirty="0" smtClean="0"/>
              <a:t>mengurangi risiko </a:t>
            </a:r>
            <a:r>
              <a:rPr lang="id-ID" dirty="0"/>
              <a:t>bisnis, dan meningkatkan </a:t>
            </a:r>
            <a:r>
              <a:rPr lang="id-ID" i="1" dirty="0"/>
              <a:t> return </a:t>
            </a:r>
            <a:r>
              <a:rPr lang="id-ID" i="1" dirty="0" smtClean="0"/>
              <a:t>of investment</a:t>
            </a:r>
            <a:r>
              <a:rPr lang="id-ID" dirty="0"/>
              <a:t> (ROI) serta peluang bisnis (Chaeikar, etc</a:t>
            </a:r>
            <a:r>
              <a:rPr lang="id-ID" dirty="0" smtClean="0"/>
              <a:t>., 2012).</a:t>
            </a:r>
          </a:p>
          <a:p>
            <a:pPr algn="just"/>
            <a:r>
              <a:rPr lang="en-US" dirty="0" smtClean="0"/>
              <a:t>(</a:t>
            </a:r>
            <a:r>
              <a:rPr lang="en-US" dirty="0" err="1"/>
              <a:t>Garfinkel</a:t>
            </a:r>
            <a:r>
              <a:rPr lang="en-US" dirty="0"/>
              <a:t> &amp; </a:t>
            </a:r>
            <a:r>
              <a:rPr lang="en-US" dirty="0" err="1"/>
              <a:t>Spafford</a:t>
            </a:r>
            <a:r>
              <a:rPr lang="en-US" dirty="0" smtClean="0"/>
              <a:t>)</a:t>
            </a:r>
            <a:r>
              <a:rPr lang="id-ID" dirty="0" smtClean="0"/>
              <a:t> “</a:t>
            </a:r>
            <a:r>
              <a:rPr lang="en-US" dirty="0" smtClean="0"/>
              <a:t>A </a:t>
            </a:r>
            <a:r>
              <a:rPr lang="en-US" dirty="0"/>
              <a:t>computer is secure if you can depend on it and its software to behave as you </a:t>
            </a:r>
            <a:r>
              <a:rPr lang="en-US" dirty="0" smtClean="0"/>
              <a:t>expect</a:t>
            </a:r>
            <a:r>
              <a:rPr lang="id-ID" dirty="0" smtClean="0"/>
              <a:t>”</a:t>
            </a:r>
          </a:p>
          <a:p>
            <a:pPr algn="just"/>
            <a:r>
              <a:rPr lang="fi-FI" dirty="0" smtClean="0"/>
              <a:t>G. </a:t>
            </a:r>
            <a:r>
              <a:rPr lang="fi-FI" dirty="0"/>
              <a:t>J. Simons, </a:t>
            </a:r>
            <a:endParaRPr lang="id-ID" dirty="0" smtClean="0"/>
          </a:p>
          <a:p>
            <a:pPr marL="0" indent="0" algn="just">
              <a:buNone/>
            </a:pPr>
            <a:r>
              <a:rPr lang="id-ID" dirty="0" smtClean="0"/>
              <a:t>“</a:t>
            </a:r>
            <a:r>
              <a:rPr lang="fi-FI" dirty="0" smtClean="0"/>
              <a:t>bagaimana </a:t>
            </a:r>
            <a:r>
              <a:rPr lang="fi-FI" dirty="0"/>
              <a:t>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penipuan</a:t>
            </a:r>
            <a:r>
              <a:rPr lang="en-US" dirty="0"/>
              <a:t> (</a:t>
            </a:r>
            <a:r>
              <a:rPr lang="en-US" i="1" dirty="0"/>
              <a:t>cheating) </a:t>
            </a:r>
            <a:r>
              <a:rPr lang="en-US" i="1" dirty="0" err="1"/>
              <a:t>atau</a:t>
            </a:r>
            <a:r>
              <a:rPr lang="en-US" i="1" dirty="0"/>
              <a:t>, paling </a:t>
            </a:r>
            <a:r>
              <a:rPr lang="en-US" i="1" dirty="0" err="1"/>
              <a:t>tidak</a:t>
            </a:r>
            <a:r>
              <a:rPr lang="en-US" i="1" dirty="0"/>
              <a:t>, </a:t>
            </a:r>
            <a:r>
              <a:rPr lang="en-US" i="1" dirty="0" err="1" smtClean="0"/>
              <a:t>mendeteksi</a:t>
            </a:r>
            <a:r>
              <a:rPr lang="id-ID" i="1" dirty="0" smtClean="0"/>
              <a:t> </a:t>
            </a:r>
            <a:r>
              <a:rPr lang="sv-SE" dirty="0" smtClean="0"/>
              <a:t>adanya </a:t>
            </a:r>
            <a:r>
              <a:rPr lang="sv-SE" dirty="0"/>
              <a:t>penipuan di sebuah sistem yang berbasis informasi, dimana </a:t>
            </a:r>
            <a:r>
              <a:rPr lang="en-US" dirty="0" err="1"/>
              <a:t>informasinya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arti</a:t>
            </a:r>
            <a:r>
              <a:rPr lang="en-US" dirty="0"/>
              <a:t> </a:t>
            </a:r>
            <a:r>
              <a:rPr lang="en-US" dirty="0" err="1" smtClean="0"/>
              <a:t>fisik</a:t>
            </a:r>
            <a:r>
              <a:rPr lang="id-ID" dirty="0" smtClean="0"/>
              <a:t>”</a:t>
            </a:r>
            <a:r>
              <a:rPr lang="en-US" dirty="0" smtClean="0"/>
              <a:t>.</a:t>
            </a:r>
            <a:endParaRPr lang="en-US" dirty="0"/>
          </a:p>
          <a:p>
            <a:pPr>
              <a:defRPr/>
            </a:pPr>
            <a:endParaRPr lang="en-US" dirty="0"/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226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0</a:t>
            </a:r>
            <a:r>
              <a:rPr lang="id-ID" b="1" dirty="0" smtClean="0"/>
              <a:t>1</a:t>
            </a:r>
            <a:r>
              <a:rPr lang="en-US" b="1" dirty="0" smtClean="0"/>
              <a:t>. </a:t>
            </a:r>
            <a:r>
              <a:rPr lang="id-ID" b="1" dirty="0" smtClean="0"/>
              <a:t>Keamanan 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buFont typeface="+mj-lt"/>
              <a:buAutoNum type="arabicParenR"/>
            </a:pPr>
            <a:r>
              <a:rPr lang="en-US" dirty="0" smtClean="0">
                <a:latin typeface="Agency FB" panose="020B0503020202020204" pitchFamily="34" charset="0"/>
              </a:rPr>
              <a:t>P</a:t>
            </a:r>
            <a:r>
              <a:rPr lang="id-ID" dirty="0" smtClean="0">
                <a:latin typeface="Agency FB" panose="020B0503020202020204" pitchFamily="34" charset="0"/>
              </a:rPr>
              <a:t>endahuluan Keamanan Informasi</a:t>
            </a:r>
            <a:endParaRPr lang="id-ID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Kontrak Perkuliahan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Kebutuhan </a:t>
            </a:r>
            <a:r>
              <a:rPr lang="id-ID" dirty="0" smtClean="0">
                <a:latin typeface="Agency FB" panose="020B0503020202020204" pitchFamily="34" charset="0"/>
              </a:rPr>
              <a:t>Software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Contact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Referensi</a:t>
            </a: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10 Domain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38163" indent="-538163">
              <a:buFont typeface="+mj-lt"/>
              <a:buAutoNum type="arabicParenR"/>
              <a:defRPr/>
            </a:pP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US" dirty="0"/>
          </a:p>
          <a:p>
            <a:pPr marL="538163" indent="-538163">
              <a:buFont typeface="+mj-lt"/>
              <a:buAutoNum type="arabicParenR"/>
              <a:defRPr/>
            </a:pPr>
            <a:r>
              <a:rPr lang="en-US" dirty="0"/>
              <a:t>Telekomunikasi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endParaRPr lang="en-US" dirty="0"/>
          </a:p>
          <a:p>
            <a:pPr marL="538163" indent="-538163">
              <a:buFont typeface="+mj-lt"/>
              <a:buAutoNum type="arabicParenR"/>
              <a:defRPr/>
            </a:pP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praktis</a:t>
            </a:r>
            <a:r>
              <a:rPr lang="en-US" dirty="0"/>
              <a:t> yang di </a:t>
            </a:r>
            <a:r>
              <a:rPr lang="en-US" dirty="0" err="1"/>
              <a:t>pakai</a:t>
            </a:r>
            <a:endParaRPr lang="en-US" dirty="0"/>
          </a:p>
          <a:p>
            <a:pPr marL="538163" indent="-538163">
              <a:buFont typeface="+mj-lt"/>
              <a:buAutoNum type="arabicParenR"/>
              <a:defRPr/>
            </a:pP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US" dirty="0"/>
          </a:p>
          <a:p>
            <a:pPr marL="538163" indent="-538163">
              <a:buFont typeface="+mj-lt"/>
              <a:buAutoNum type="arabicParenR"/>
              <a:defRPr/>
            </a:pPr>
            <a:r>
              <a:rPr lang="en-US" dirty="0"/>
              <a:t>Cryptographs yang </a:t>
            </a:r>
            <a:r>
              <a:rPr lang="en-US" dirty="0" err="1"/>
              <a:t>diterapkan</a:t>
            </a:r>
            <a:endParaRPr lang="en-US" dirty="0"/>
          </a:p>
          <a:p>
            <a:pPr marL="538163" indent="-538163">
              <a:buFont typeface="+mj-lt"/>
              <a:buAutoNum type="arabicParenR"/>
              <a:defRPr/>
            </a:pP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diterapkan</a:t>
            </a:r>
            <a:endParaRPr lang="en-US" dirty="0"/>
          </a:p>
          <a:p>
            <a:pPr marL="538163" indent="-538163">
              <a:buFont typeface="+mj-lt"/>
              <a:buAutoNum type="arabicParenR"/>
              <a:defRPr/>
            </a:pPr>
            <a:r>
              <a:rPr lang="en-US" dirty="0" err="1"/>
              <a:t>Pengoperasian</a:t>
            </a:r>
            <a:r>
              <a:rPr lang="en-US" dirty="0"/>
              <a:t> yang </a:t>
            </a:r>
            <a:r>
              <a:rPr lang="en-US" dirty="0" err="1"/>
              <a:t>ada</a:t>
            </a:r>
            <a:endParaRPr lang="en-US" dirty="0"/>
          </a:p>
          <a:p>
            <a:pPr marL="538163" indent="-538163">
              <a:buFont typeface="+mj-lt"/>
              <a:buAutoNum type="arabicParenR"/>
              <a:defRPr/>
            </a:pPr>
            <a:r>
              <a:rPr lang="en-US" dirty="0" err="1"/>
              <a:t>Busineess</a:t>
            </a:r>
            <a:r>
              <a:rPr lang="en-US" dirty="0"/>
              <a:t> Continuity Plan (BCP) </a:t>
            </a:r>
            <a:r>
              <a:rPr lang="en-US" dirty="0" err="1"/>
              <a:t>dan</a:t>
            </a:r>
            <a:r>
              <a:rPr lang="en-US" dirty="0"/>
              <a:t> Disaster Recovery Plan (DRP)</a:t>
            </a:r>
          </a:p>
          <a:p>
            <a:pPr marL="538163" indent="-538163">
              <a:buFont typeface="+mj-lt"/>
              <a:buAutoNum type="arabicParenR"/>
              <a:defRPr/>
            </a:pP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,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investigasi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etik</a:t>
            </a:r>
            <a:r>
              <a:rPr lang="en-US" dirty="0"/>
              <a:t> yang </a:t>
            </a:r>
            <a:r>
              <a:rPr lang="en-US" dirty="0" err="1"/>
              <a:t>diterapkan</a:t>
            </a:r>
            <a:endParaRPr lang="en-US" dirty="0"/>
          </a:p>
          <a:p>
            <a:pPr marL="538163" indent="-538163">
              <a:buFont typeface="+mj-lt"/>
              <a:buAutoNum type="arabicParenR"/>
              <a:defRPr/>
            </a:pPr>
            <a:r>
              <a:rPr lang="en-US" dirty="0"/>
              <a:t>Tata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7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ANCAMAN (Threats)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  <a:defRPr/>
            </a:pPr>
            <a:r>
              <a:rPr lang="en-US" sz="3600" dirty="0" err="1"/>
              <a:t>Ancaman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b="1" dirty="0" err="1"/>
              <a:t>aksi</a:t>
            </a:r>
            <a:r>
              <a:rPr lang="en-US" sz="3600" dirty="0"/>
              <a:t> yang </a:t>
            </a:r>
            <a:r>
              <a:rPr lang="en-US" sz="3600" b="1" dirty="0" err="1"/>
              <a:t>terjadi</a:t>
            </a:r>
            <a:r>
              <a:rPr lang="en-US" sz="3600" dirty="0"/>
              <a:t> </a:t>
            </a:r>
            <a:r>
              <a:rPr lang="en-US" sz="3600" dirty="0" err="1"/>
              <a:t>baik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b="1" dirty="0" err="1"/>
              <a:t>dalam</a:t>
            </a:r>
            <a:r>
              <a:rPr lang="en-US" sz="3600" b="1" dirty="0"/>
              <a:t> </a:t>
            </a:r>
            <a:r>
              <a:rPr lang="en-US" sz="3600" b="1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maupun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b="1" dirty="0" err="1"/>
              <a:t>luar</a:t>
            </a:r>
            <a:r>
              <a:rPr lang="en-US" sz="3600" b="1" dirty="0"/>
              <a:t> </a:t>
            </a:r>
            <a:r>
              <a:rPr lang="en-US" sz="3600" b="1" dirty="0" err="1"/>
              <a:t>sistem</a:t>
            </a:r>
            <a:r>
              <a:rPr lang="en-US" sz="3600" b="1" dirty="0"/>
              <a:t> </a:t>
            </a:r>
            <a:r>
              <a:rPr lang="en-US" sz="3600" dirty="0"/>
              <a:t>yang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b="1" dirty="0" err="1"/>
              <a:t>mengganggu</a:t>
            </a:r>
            <a:r>
              <a:rPr lang="en-US" sz="3600" dirty="0"/>
              <a:t> </a:t>
            </a:r>
            <a:r>
              <a:rPr lang="en-US" sz="3600" dirty="0" err="1"/>
              <a:t>keseimbangan</a:t>
            </a:r>
            <a:r>
              <a:rPr lang="en-US" sz="3600" dirty="0"/>
              <a:t> </a:t>
            </a: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informasi</a:t>
            </a:r>
            <a:r>
              <a:rPr lang="en-US" sz="3600" dirty="0"/>
              <a:t>. </a:t>
            </a:r>
            <a:endParaRPr lang="id-ID" sz="3600" dirty="0" smtClean="0"/>
          </a:p>
          <a:p>
            <a:pPr algn="just">
              <a:defRPr/>
            </a:pPr>
            <a:r>
              <a:rPr lang="en-US" sz="3600" b="1" dirty="0" err="1" smtClean="0"/>
              <a:t>Ancaman</a:t>
            </a:r>
            <a:r>
              <a:rPr lang="en-US" sz="3600" dirty="0" smtClean="0"/>
              <a:t> 3 </a:t>
            </a:r>
            <a:r>
              <a:rPr lang="en-US" sz="3600" dirty="0" err="1"/>
              <a:t>hal</a:t>
            </a:r>
            <a:r>
              <a:rPr lang="en-US" sz="3600" dirty="0"/>
              <a:t> </a:t>
            </a:r>
            <a:r>
              <a:rPr lang="en-US" sz="3600" dirty="0" err="1"/>
              <a:t>utama</a:t>
            </a:r>
            <a:r>
              <a:rPr lang="en-US" sz="3600" dirty="0"/>
              <a:t>, </a:t>
            </a:r>
            <a:r>
              <a:rPr lang="en-US" sz="3600" dirty="0" err="1"/>
              <a:t>yaitu</a:t>
            </a:r>
            <a:r>
              <a:rPr lang="en-US" sz="3600" dirty="0"/>
              <a:t> :</a:t>
            </a:r>
          </a:p>
          <a:p>
            <a:pPr marL="687388">
              <a:defRPr/>
            </a:pPr>
            <a:r>
              <a:rPr lang="en-US" sz="3200" dirty="0" err="1"/>
              <a:t>Ancaman</a:t>
            </a:r>
            <a:r>
              <a:rPr lang="en-US" sz="3200" dirty="0"/>
              <a:t> </a:t>
            </a:r>
            <a:r>
              <a:rPr lang="en-US" sz="3200" b="1" dirty="0" err="1"/>
              <a:t>Alam</a:t>
            </a:r>
            <a:endParaRPr lang="en-US" sz="3200" b="1" dirty="0"/>
          </a:p>
          <a:p>
            <a:pPr marL="687388">
              <a:defRPr/>
            </a:pPr>
            <a:r>
              <a:rPr lang="en-US" sz="3200" dirty="0" err="1"/>
              <a:t>Ancaman</a:t>
            </a:r>
            <a:r>
              <a:rPr lang="en-US" sz="3200" dirty="0"/>
              <a:t> </a:t>
            </a:r>
            <a:r>
              <a:rPr lang="en-US" sz="3200" b="1" dirty="0" err="1"/>
              <a:t>Manusia</a:t>
            </a:r>
            <a:endParaRPr lang="en-US" sz="3200" b="1" dirty="0"/>
          </a:p>
          <a:p>
            <a:pPr marL="687388">
              <a:defRPr/>
            </a:pPr>
            <a:r>
              <a:rPr lang="en-US" sz="3200" dirty="0" err="1"/>
              <a:t>Ancaman</a:t>
            </a:r>
            <a:r>
              <a:rPr lang="en-US" sz="3200" dirty="0"/>
              <a:t> </a:t>
            </a:r>
            <a:r>
              <a:rPr lang="en-US" sz="3200" b="1" dirty="0" err="1"/>
              <a:t>Lingkungan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934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Kontrol Pengamanan 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LcParenR"/>
              <a:defRPr/>
            </a:pPr>
            <a:r>
              <a:rPr lang="en-US" sz="3200" dirty="0" err="1"/>
              <a:t>Kontrol</a:t>
            </a:r>
            <a:r>
              <a:rPr lang="en-US" sz="3200" dirty="0"/>
              <a:t> </a:t>
            </a:r>
            <a:r>
              <a:rPr lang="en-US" sz="3200" dirty="0" err="1"/>
              <a:t>Administratif</a:t>
            </a:r>
            <a:endParaRPr lang="en-US" sz="3200" dirty="0"/>
          </a:p>
          <a:p>
            <a:pPr marL="514350" indent="-514350">
              <a:buFont typeface="+mj-lt"/>
              <a:buAutoNum type="alphaLcParenR"/>
              <a:defRPr/>
            </a:pPr>
            <a:r>
              <a:rPr lang="en-US" sz="3200" dirty="0" err="1"/>
              <a:t>Kontrol</a:t>
            </a:r>
            <a:r>
              <a:rPr lang="en-US" sz="3200" dirty="0"/>
              <a:t> </a:t>
            </a:r>
            <a:r>
              <a:rPr lang="en-US" sz="3200" dirty="0" err="1"/>
              <a:t>Pengembangan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Pemeliharaan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</a:p>
          <a:p>
            <a:pPr marL="514350" indent="-514350">
              <a:buFont typeface="+mj-lt"/>
              <a:buAutoNum type="alphaLcParenR"/>
              <a:defRPr/>
            </a:pPr>
            <a:r>
              <a:rPr lang="en-US" sz="3200" dirty="0" err="1"/>
              <a:t>Kontrol</a:t>
            </a:r>
            <a:r>
              <a:rPr lang="en-US" sz="3200" dirty="0"/>
              <a:t> </a:t>
            </a:r>
            <a:r>
              <a:rPr lang="en-US" sz="3200" dirty="0" err="1"/>
              <a:t>Operasi</a:t>
            </a:r>
            <a:endParaRPr lang="en-US" sz="3200" dirty="0"/>
          </a:p>
          <a:p>
            <a:pPr marL="514350" indent="-514350">
              <a:buFont typeface="+mj-lt"/>
              <a:buAutoNum type="alphaLcParenR"/>
              <a:defRPr/>
            </a:pPr>
            <a:r>
              <a:rPr lang="en-US" sz="3200" dirty="0" err="1"/>
              <a:t>Proteksi</a:t>
            </a:r>
            <a:r>
              <a:rPr lang="en-US" sz="3200" dirty="0"/>
              <a:t> </a:t>
            </a:r>
            <a:r>
              <a:rPr lang="en-US" sz="3200" dirty="0" err="1"/>
              <a:t>Fisik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Pusat</a:t>
            </a:r>
            <a:r>
              <a:rPr lang="en-US" sz="3200" dirty="0"/>
              <a:t> Data</a:t>
            </a:r>
          </a:p>
          <a:p>
            <a:pPr marL="514350" indent="-514350">
              <a:buFont typeface="+mj-lt"/>
              <a:buAutoNum type="alphaLcParenR" startAt="5"/>
              <a:defRPr/>
            </a:pPr>
            <a:r>
              <a:rPr lang="en-US" sz="3200" dirty="0" err="1"/>
              <a:t>Kontrol</a:t>
            </a:r>
            <a:r>
              <a:rPr lang="en-US" sz="3200" dirty="0"/>
              <a:t> </a:t>
            </a:r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dirty="0" err="1"/>
              <a:t>Keras</a:t>
            </a:r>
            <a:endParaRPr lang="en-US" sz="3200" dirty="0"/>
          </a:p>
          <a:p>
            <a:pPr marL="514350" indent="-514350">
              <a:buFont typeface="+mj-lt"/>
              <a:buAutoNum type="alphaLcParenR" startAt="5"/>
              <a:defRPr/>
            </a:pPr>
            <a:r>
              <a:rPr lang="en-US" sz="3200" dirty="0" err="1"/>
              <a:t>Kontrol</a:t>
            </a:r>
            <a:r>
              <a:rPr lang="en-US" sz="3200" dirty="0"/>
              <a:t> </a:t>
            </a:r>
            <a:r>
              <a:rPr lang="en-US" sz="3200" dirty="0" err="1"/>
              <a:t>Akses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computer</a:t>
            </a:r>
          </a:p>
          <a:p>
            <a:pPr marL="514350" indent="-514350">
              <a:buFont typeface="+mj-lt"/>
              <a:buAutoNum type="alphaLcParenR" startAt="5"/>
              <a:defRPr/>
            </a:pPr>
            <a:r>
              <a:rPr lang="en-US" sz="3200" dirty="0" err="1"/>
              <a:t>Kontrol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Akses</a:t>
            </a:r>
            <a:r>
              <a:rPr lang="en-US" sz="3200" dirty="0"/>
              <a:t> </a:t>
            </a:r>
            <a:r>
              <a:rPr lang="en-US" sz="3200" dirty="0" err="1"/>
              <a:t>Informasi</a:t>
            </a:r>
            <a:endParaRPr lang="en-US" sz="3200" dirty="0"/>
          </a:p>
          <a:p>
            <a:pPr marL="514350" indent="-514350">
              <a:buFont typeface="+mj-lt"/>
              <a:buAutoNum type="alphaLcParenR" startAt="5"/>
              <a:defRPr/>
            </a:pPr>
            <a:r>
              <a:rPr lang="en-US" sz="3200" dirty="0" err="1"/>
              <a:t>Kontrol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Bencana</a:t>
            </a:r>
            <a:endParaRPr lang="en-US" sz="3200" dirty="0"/>
          </a:p>
          <a:p>
            <a:pPr marL="514350" indent="-514350">
              <a:buFont typeface="+mj-lt"/>
              <a:buAutoNum type="alphaLcParenR" startAt="5"/>
              <a:defRPr/>
            </a:pPr>
            <a:r>
              <a:rPr lang="en-US" sz="3200" dirty="0" err="1"/>
              <a:t>Kontrol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Perlidungan</a:t>
            </a:r>
            <a:r>
              <a:rPr lang="en-US" sz="3200" dirty="0"/>
              <a:t> </a:t>
            </a:r>
            <a:r>
              <a:rPr lang="en-US" sz="3200" dirty="0" err="1"/>
              <a:t>Terakhir</a:t>
            </a:r>
            <a:endParaRPr lang="en-US" sz="3200" dirty="0"/>
          </a:p>
          <a:p>
            <a:pPr marL="514350" indent="-514350">
              <a:buFont typeface="+mj-lt"/>
              <a:buAutoNum type="alphaLcParenR" startAt="5"/>
              <a:defRPr/>
            </a:pPr>
            <a:r>
              <a:rPr lang="en-US" sz="3200" dirty="0" err="1"/>
              <a:t>Kontrol</a:t>
            </a:r>
            <a:r>
              <a:rPr lang="en-US" sz="3200" dirty="0"/>
              <a:t> </a:t>
            </a:r>
            <a:r>
              <a:rPr lang="en-US" sz="3200" dirty="0" err="1" smtClean="0"/>
              <a:t>Aplikasi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284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3) Kontrak Perkuliahan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d-ID" dirty="0"/>
              <a:t>a</a:t>
            </a:r>
            <a:r>
              <a:rPr lang="id-ID" dirty="0" smtClean="0"/>
              <a:t>). Tujuan Perkuliahan </a:t>
            </a:r>
          </a:p>
          <a:p>
            <a:r>
              <a:rPr lang="id-ID" dirty="0" smtClean="0"/>
              <a:t>b). Metode Pengajaran</a:t>
            </a:r>
          </a:p>
          <a:p>
            <a:r>
              <a:rPr lang="id-ID" dirty="0"/>
              <a:t>c</a:t>
            </a:r>
            <a:r>
              <a:rPr lang="id-ID" dirty="0" smtClean="0"/>
              <a:t>). </a:t>
            </a:r>
            <a:r>
              <a:rPr lang="id-ID" dirty="0"/>
              <a:t>Metode Penilaian</a:t>
            </a:r>
            <a:endParaRPr lang="id-ID" dirty="0" smtClean="0"/>
          </a:p>
          <a:p>
            <a:r>
              <a:rPr lang="id-ID" dirty="0" smtClean="0"/>
              <a:t>d). </a:t>
            </a:r>
            <a:r>
              <a:rPr lang="id-ID" dirty="0"/>
              <a:t>Tugas dan </a:t>
            </a:r>
            <a:r>
              <a:rPr lang="id-ID" dirty="0" smtClean="0"/>
              <a:t>Proyek</a:t>
            </a:r>
          </a:p>
          <a:p>
            <a:r>
              <a:rPr lang="id-ID" dirty="0" smtClean="0"/>
              <a:t>e). Kebutuhan Software </a:t>
            </a:r>
          </a:p>
          <a:p>
            <a:r>
              <a:rPr lang="id-ID" dirty="0" smtClean="0"/>
              <a:t>f). Contact</a:t>
            </a:r>
          </a:p>
          <a:p>
            <a:r>
              <a:rPr lang="id-ID" dirty="0" smtClean="0"/>
              <a:t>g). Referensi</a:t>
            </a:r>
          </a:p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79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Course </a:t>
            </a:r>
            <a:r>
              <a:rPr lang="id-ID" b="1" dirty="0" smtClean="0"/>
              <a:t>Goals</a:t>
            </a:r>
            <a:br>
              <a:rPr lang="id-ID" b="1" dirty="0" smtClean="0"/>
            </a:br>
            <a:r>
              <a:rPr lang="id-ID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Tujuan dari mata kuliah ini adalah </a:t>
            </a: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 smtClean="0"/>
              <a:t>Agar </a:t>
            </a:r>
            <a:r>
              <a:rPr lang="id-ID" dirty="0"/>
              <a:t>mahasiswa mengerti bagaimana menganalisis  kelemahan sistem, menentukan model serangan, dan menerapkan metode </a:t>
            </a:r>
            <a:r>
              <a:rPr lang="id-ID" dirty="0" smtClean="0"/>
              <a:t>proteksi</a:t>
            </a:r>
          </a:p>
          <a:p>
            <a:pPr algn="just"/>
            <a:r>
              <a:rPr lang="id-ID" dirty="0" smtClean="0"/>
              <a:t>Agar </a:t>
            </a:r>
            <a:r>
              <a:rPr lang="id-ID" dirty="0"/>
              <a:t>mahasiswa menguasai metode, teknologi, dan tools yang digunakan dalam mengamankan sistem </a:t>
            </a:r>
            <a:r>
              <a:rPr lang="id-ID" dirty="0" smtClean="0"/>
              <a:t>informasi</a:t>
            </a:r>
          </a:p>
          <a:p>
            <a:pPr algn="just"/>
            <a:r>
              <a:rPr lang="id-ID" dirty="0" smtClean="0"/>
              <a:t>Agar </a:t>
            </a:r>
            <a:r>
              <a:rPr lang="id-ID" dirty="0"/>
              <a:t>mahasiswa menguasai teori dasar kriptografi dan bagaimana mengamankan sistem dengan kriptografi</a:t>
            </a:r>
          </a:p>
        </p:txBody>
      </p:sp>
    </p:spTree>
    <p:extLst>
      <p:ext uri="{BB962C8B-B14F-4D97-AF65-F5344CB8AC3E}">
        <p14:creationId xmlns:p14="http://schemas.microsoft.com/office/powerpoint/2010/main" val="367465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Learning </a:t>
            </a:r>
            <a:r>
              <a:rPr lang="id-ID" b="1" dirty="0" smtClean="0"/>
              <a:t>Outcomes</a:t>
            </a:r>
            <a:br>
              <a:rPr lang="id-ID" b="1" dirty="0" smtClean="0"/>
            </a:br>
            <a:r>
              <a:rPr lang="id-ID" sz="4000" dirty="0" smtClean="0">
                <a:solidFill>
                  <a:schemeClr val="bg2">
                    <a:lumMod val="75000"/>
                  </a:schemeClr>
                </a:solidFill>
              </a:rPr>
              <a:t>Diharapkan mahasiswa </a:t>
            </a:r>
            <a:r>
              <a:rPr lang="id-ID" sz="4000" dirty="0">
                <a:solidFill>
                  <a:schemeClr val="bg2">
                    <a:lumMod val="75000"/>
                  </a:schemeClr>
                </a:solidFill>
              </a:rPr>
              <a:t>mampu: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 smtClean="0"/>
              <a:t>Memahami kelemahan </a:t>
            </a:r>
            <a:r>
              <a:rPr lang="id-ID" dirty="0"/>
              <a:t>sistem, menentukan model serangan, dan menerapkan metode </a:t>
            </a:r>
            <a:r>
              <a:rPr lang="id-ID" dirty="0" smtClean="0"/>
              <a:t>proteksi</a:t>
            </a:r>
          </a:p>
          <a:p>
            <a:pPr algn="just"/>
            <a:r>
              <a:rPr lang="id-ID" dirty="0" smtClean="0"/>
              <a:t>Membuat keputusan dalam </a:t>
            </a:r>
            <a:r>
              <a:rPr lang="id-ID" dirty="0"/>
              <a:t>mengamankan sistem </a:t>
            </a:r>
            <a:r>
              <a:rPr lang="id-ID" dirty="0" smtClean="0"/>
              <a:t>informasi dengan memanfaatkan metode, teknologi maupun tools.</a:t>
            </a:r>
            <a:endParaRPr lang="id-ID" dirty="0"/>
          </a:p>
          <a:p>
            <a:pPr algn="just"/>
            <a:r>
              <a:rPr lang="id-ID" dirty="0" smtClean="0"/>
              <a:t>Dapat merancangan dan membuat aplikasi tentang </a:t>
            </a:r>
            <a:r>
              <a:rPr lang="id-ID" b="1" dirty="0" smtClean="0"/>
              <a:t>kriptografi</a:t>
            </a:r>
            <a:r>
              <a:rPr lang="id-ID" dirty="0" smtClean="0"/>
              <a:t> untuk mengamankan sistem</a:t>
            </a:r>
            <a:endParaRPr lang="id-ID" dirty="0"/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8252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Pengajaran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 smtClean="0"/>
              <a:t>Tatap </a:t>
            </a:r>
            <a:r>
              <a:rPr lang="id-ID" b="1" dirty="0"/>
              <a:t>muda di </a:t>
            </a:r>
            <a:r>
              <a:rPr lang="id-ID" b="1" dirty="0" smtClean="0"/>
              <a:t>kelas</a:t>
            </a:r>
          </a:p>
          <a:p>
            <a:pPr marL="901700" lvl="1" indent="-444500" algn="just"/>
            <a:r>
              <a:rPr lang="id-ID" dirty="0"/>
              <a:t>Memberikan framework atau roadmap untuk mengorganisasi informasi mengenai </a:t>
            </a:r>
            <a:r>
              <a:rPr lang="id-ID" dirty="0" smtClean="0"/>
              <a:t>perkuliahan </a:t>
            </a:r>
          </a:p>
          <a:p>
            <a:pPr marL="901700" lvl="1" indent="-444500" algn="just"/>
            <a:r>
              <a:rPr lang="id-ID" dirty="0" smtClean="0"/>
              <a:t>Menjelaskan </a:t>
            </a:r>
            <a:r>
              <a:rPr lang="id-ID" dirty="0"/>
              <a:t>subjek dan perkuat gagasan besar yang penting</a:t>
            </a:r>
            <a:endParaRPr lang="id-ID" dirty="0" smtClean="0"/>
          </a:p>
          <a:p>
            <a:pPr algn="just"/>
            <a:r>
              <a:rPr lang="id-ID" b="1" dirty="0"/>
              <a:t>Bimbingan dan </a:t>
            </a:r>
            <a:r>
              <a:rPr lang="id-ID" b="1" dirty="0" smtClean="0"/>
              <a:t>Arahan</a:t>
            </a:r>
          </a:p>
          <a:p>
            <a:pPr marL="901700" lvl="1" indent="-444500" algn="just"/>
            <a:r>
              <a:rPr lang="id-ID" dirty="0"/>
              <a:t>Meminta mahasiswa mengungkapkan apa yang belum dimengerti, sehingga Dosen dapat </a:t>
            </a:r>
            <a:r>
              <a:rPr lang="id-ID" dirty="0" smtClean="0"/>
              <a:t>membantunya</a:t>
            </a:r>
          </a:p>
          <a:p>
            <a:pPr marL="901700" lvl="1" indent="-444500" algn="just"/>
            <a:r>
              <a:rPr lang="id-ID" dirty="0" smtClean="0"/>
              <a:t>Mempersilakan </a:t>
            </a:r>
            <a:r>
              <a:rPr lang="id-ID" dirty="0"/>
              <a:t>mahasiswa mempraktikkan keterampilan yang diperlukan untuk menguasai penerapannya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7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</a:t>
            </a:r>
            <a:r>
              <a:rPr lang="id-ID" dirty="0" smtClean="0"/>
              <a:t>Penilaian </a:t>
            </a:r>
            <a:r>
              <a:rPr lang="id-ID" dirty="0" smtClean="0"/>
              <a:t>- SI4B</a:t>
            </a:r>
            <a:endParaRPr lang="id-ID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358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</a:t>
            </a:r>
            <a:r>
              <a:rPr lang="id-ID" dirty="0" smtClean="0"/>
              <a:t>Penilaian </a:t>
            </a:r>
            <a:r>
              <a:rPr lang="id-ID" dirty="0" smtClean="0"/>
              <a:t>- SI4C</a:t>
            </a:r>
            <a:endParaRPr lang="id-ID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2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</a:t>
            </a:r>
            <a:r>
              <a:rPr lang="id-ID" dirty="0" smtClean="0"/>
              <a:t>Penilaian </a:t>
            </a:r>
            <a:r>
              <a:rPr lang="id-ID" dirty="0" smtClean="0"/>
              <a:t>- </a:t>
            </a:r>
            <a:r>
              <a:rPr lang="id-ID" dirty="0" smtClean="0"/>
              <a:t>SI4D</a:t>
            </a:r>
            <a:endParaRPr lang="id-ID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162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1) </a:t>
            </a:r>
            <a:r>
              <a:rPr lang="id-ID" dirty="0" smtClean="0"/>
              <a:t>Pendahuluan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id-ID" dirty="0" smtClean="0"/>
              <a:t>Trend Keamanan informasi</a:t>
            </a:r>
          </a:p>
          <a:p>
            <a:pPr marL="457200" indent="-457200">
              <a:buFont typeface="+mj-lt"/>
              <a:buAutoNum type="alphaLcParenR"/>
            </a:pPr>
            <a:r>
              <a:rPr lang="id-ID" dirty="0" smtClean="0"/>
              <a:t>Keamanan Informasi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647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 smtClean="0"/>
              <a:t>Tugas personal akan diberikan pada waktu perkuliahan</a:t>
            </a:r>
          </a:p>
          <a:p>
            <a:pPr algn="just"/>
            <a:r>
              <a:rPr lang="id-ID" sz="3600" dirty="0" smtClean="0"/>
              <a:t>Lebih banyak pembahasan Jurnal atau Paper-paper tentang Security</a:t>
            </a:r>
          </a:p>
          <a:p>
            <a:pPr marL="0" indent="0" algn="just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8967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</a:t>
            </a:r>
            <a:r>
              <a:rPr lang="id-ID" dirty="0"/>
              <a:t>Perkuliahan </a:t>
            </a:r>
            <a:r>
              <a:rPr lang="id-ID" dirty="0" smtClean="0"/>
              <a:t>SI4B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id-ID" dirty="0"/>
              <a:t>Masuk </a:t>
            </a:r>
            <a:r>
              <a:rPr lang="id-ID" dirty="0" smtClean="0"/>
              <a:t>sesuai jadwal 15.25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20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pPr algn="just"/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pPr algn="just"/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8989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</a:t>
            </a:r>
            <a:r>
              <a:rPr lang="id-ID" dirty="0"/>
              <a:t>Perkuliahan </a:t>
            </a:r>
            <a:r>
              <a:rPr lang="id-ID" dirty="0" smtClean="0"/>
              <a:t>SI4C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id-ID" dirty="0"/>
              <a:t>Masuk </a:t>
            </a:r>
            <a:r>
              <a:rPr lang="id-ID" dirty="0" smtClean="0"/>
              <a:t>sesuai jadwal </a:t>
            </a:r>
            <a:r>
              <a:rPr lang="id-ID" dirty="0" smtClean="0"/>
              <a:t>09</a:t>
            </a:r>
            <a:r>
              <a:rPr lang="id-ID" dirty="0" smtClean="0"/>
              <a:t>.15 </a:t>
            </a:r>
            <a:r>
              <a:rPr lang="id-ID" dirty="0" smtClean="0"/>
              <a:t>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</a:t>
            </a:r>
            <a:r>
              <a:rPr lang="id-ID" dirty="0" smtClean="0"/>
              <a:t>15</a:t>
            </a:r>
            <a:r>
              <a:rPr lang="id-ID" dirty="0" smtClean="0"/>
              <a:t>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pPr algn="just"/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pPr algn="just"/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294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</a:t>
            </a:r>
            <a:r>
              <a:rPr lang="id-ID" dirty="0"/>
              <a:t>Perkuliahan </a:t>
            </a:r>
            <a:r>
              <a:rPr lang="id-ID" dirty="0" smtClean="0"/>
              <a:t>SI4D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id-ID" dirty="0"/>
              <a:t>Masuk </a:t>
            </a:r>
            <a:r>
              <a:rPr lang="id-ID" dirty="0" smtClean="0"/>
              <a:t>sesuai jadwal </a:t>
            </a:r>
            <a:r>
              <a:rPr lang="id-ID" dirty="0" smtClean="0"/>
              <a:t>12.45 </a:t>
            </a:r>
            <a:r>
              <a:rPr lang="id-ID" dirty="0" smtClean="0"/>
              <a:t>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</a:t>
            </a:r>
            <a:r>
              <a:rPr lang="id-ID" dirty="0" smtClean="0"/>
              <a:t>15</a:t>
            </a:r>
            <a:r>
              <a:rPr lang="id-ID" dirty="0" smtClean="0"/>
              <a:t>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pPr algn="just"/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pPr algn="just"/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430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Proyek : Kelompok</a:t>
            </a:r>
            <a:br>
              <a:rPr lang="id-ID" dirty="0" smtClean="0"/>
            </a:br>
            <a:r>
              <a:rPr lang="id-ID" dirty="0" smtClean="0">
                <a:solidFill>
                  <a:schemeClr val="bg1">
                    <a:lumMod val="50000"/>
                  </a:schemeClr>
                </a:solidFill>
              </a:rPr>
              <a:t>dibuat 2 s.d 4 Mahasiswa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d-ID" dirty="0" smtClean="0">
                <a:latin typeface="Agency FB" panose="020B0503020202020204" pitchFamily="34" charset="0"/>
              </a:rPr>
              <a:t>Membuat</a:t>
            </a:r>
            <a:r>
              <a:rPr lang="id-ID" dirty="0">
                <a:latin typeface="Agency FB" panose="020B0503020202020204" pitchFamily="34" charset="0"/>
              </a:rPr>
              <a:t> </a:t>
            </a:r>
            <a:r>
              <a:rPr lang="id-ID" dirty="0" smtClean="0">
                <a:latin typeface="Agency FB" panose="020B0503020202020204" pitchFamily="34" charset="0"/>
              </a:rPr>
              <a:t>aplikasi sederhana dengan fokus </a:t>
            </a:r>
            <a:r>
              <a:rPr lang="id-ID" b="1" dirty="0" smtClean="0">
                <a:latin typeface="Agency FB" panose="020B0503020202020204" pitchFamily="34" charset="0"/>
              </a:rPr>
              <a:t>Keamanan Informasi dalam Penggunaan </a:t>
            </a:r>
            <a:r>
              <a:rPr lang="id-ID" dirty="0" smtClean="0">
                <a:latin typeface="Agency FB" panose="020B0503020202020204" pitchFamily="34" charset="0"/>
              </a:rPr>
              <a:t>Aplikasi/berInternet</a:t>
            </a:r>
          </a:p>
          <a:p>
            <a:pPr algn="just"/>
            <a:r>
              <a:rPr lang="id-ID" b="1" dirty="0" smtClean="0">
                <a:latin typeface="Agency FB" panose="020B0503020202020204" pitchFamily="34" charset="0"/>
              </a:rPr>
              <a:t>Tahapannya :</a:t>
            </a:r>
          </a:p>
          <a:p>
            <a:pPr lvl="1" algn="just"/>
            <a:r>
              <a:rPr lang="id-ID" dirty="0" smtClean="0">
                <a:latin typeface="Agency FB" panose="020B0503020202020204" pitchFamily="34" charset="0"/>
              </a:rPr>
              <a:t> Penentuan Studi Kasus </a:t>
            </a:r>
          </a:p>
          <a:p>
            <a:pPr marL="806450" lvl="1" indent="-349250" algn="just"/>
            <a:r>
              <a:rPr lang="id-ID" dirty="0">
                <a:latin typeface="Agency FB" panose="020B0503020202020204" pitchFamily="34" charset="0"/>
              </a:rPr>
              <a:t>Membuat aplikasi Login Spoofing </a:t>
            </a:r>
            <a:r>
              <a:rPr lang="id-ID" dirty="0" smtClean="0">
                <a:latin typeface="Agency FB" panose="020B0503020202020204" pitchFamily="34" charset="0"/>
              </a:rPr>
              <a:t>Attack</a:t>
            </a:r>
          </a:p>
          <a:p>
            <a:pPr marL="806450" lvl="1" indent="-349250" algn="just"/>
            <a:r>
              <a:rPr lang="id-ID" dirty="0">
                <a:latin typeface="Agency FB" panose="020B0503020202020204" pitchFamily="34" charset="0"/>
              </a:rPr>
              <a:t>Dalam aplikasi Login Spoofing </a:t>
            </a:r>
            <a:r>
              <a:rPr lang="id-ID" dirty="0" smtClean="0">
                <a:latin typeface="Agency FB" panose="020B0503020202020204" pitchFamily="34" charset="0"/>
              </a:rPr>
              <a:t>Attack untuk pemberian passwordnya di lakukan dengan menggunakan teknik Kriptografi (enkripsi) dengan menggunakan enkripsi asimetris</a:t>
            </a:r>
            <a:endParaRPr lang="id-ID" dirty="0">
              <a:latin typeface="Agency FB" panose="020B0503020202020204" pitchFamily="34" charset="0"/>
            </a:endParaRP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Untuk memecahkan enkripsi tersebut maka dilakukan deskripsi dari enkripsi tersebut.</a:t>
            </a:r>
            <a:endParaRPr lang="id-ID" dirty="0">
              <a:latin typeface="Agency FB" panose="020B0503020202020204" pitchFamily="34" charset="0"/>
            </a:endParaRP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Untuk Aplikasi boleh Web atau Desktop, sesuai yang dikuasai.</a:t>
            </a: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Pembuatan Laporan atau Dokumentasi.</a:t>
            </a:r>
          </a:p>
          <a:p>
            <a:pPr marL="444500" lvl="1" indent="-349250" algn="just"/>
            <a:r>
              <a:rPr lang="id-ID" b="1" dirty="0">
                <a:latin typeface="Agency FB" panose="020B0503020202020204" pitchFamily="34" charset="0"/>
              </a:rPr>
              <a:t>Poin penilaian:</a:t>
            </a:r>
            <a:r>
              <a:rPr lang="id-ID" dirty="0">
                <a:latin typeface="Agency FB" panose="020B0503020202020204" pitchFamily="34" charset="0"/>
              </a:rPr>
              <a:t> </a:t>
            </a:r>
            <a:r>
              <a:rPr lang="id-ID" dirty="0" smtClean="0">
                <a:latin typeface="Agency FB" panose="020B0503020202020204" pitchFamily="34" charset="0"/>
              </a:rPr>
              <a:t>Aplikasi, Dokumentasi, Presentasi.</a:t>
            </a:r>
            <a:endParaRPr lang="id-ID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62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</a:t>
            </a:r>
            <a:r>
              <a:rPr lang="id-ID" dirty="0" smtClean="0"/>
              <a:t>) </a:t>
            </a:r>
            <a:r>
              <a:rPr lang="id-ID" dirty="0"/>
              <a:t>Kebutuhan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34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Kebutuhan Software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6251" y="1658982"/>
            <a:ext cx="3800781" cy="4637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Browser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Adobe flash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Chrome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Firefox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Maxton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Opera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Safari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UC browser</a:t>
            </a:r>
          </a:p>
          <a:p>
            <a:r>
              <a:rPr lang="en-US" b="1" dirty="0" err="1"/>
              <a:t>Localserver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Xampp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Laragon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35954" y="1658982"/>
            <a:ext cx="3800781" cy="4637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Editor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Notepad++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Atom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Sublime Text</a:t>
            </a:r>
          </a:p>
          <a:p>
            <a:r>
              <a:rPr lang="en-US" b="1" dirty="0"/>
              <a:t>Database GUI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HeidiSQL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SQLYog</a:t>
            </a:r>
            <a:endParaRPr lang="id-ID" dirty="0"/>
          </a:p>
          <a:p>
            <a:r>
              <a:rPr lang="en-US" sz="3200" b="1" dirty="0" smtClean="0"/>
              <a:t>Design </a:t>
            </a:r>
            <a:r>
              <a:rPr lang="en-US" sz="3200" b="1" dirty="0"/>
              <a:t>Tools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>
                <a:solidFill>
                  <a:srgbClr val="FF0000"/>
                </a:solidFill>
              </a:rPr>
              <a:t>Eclipse-SDK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srgbClr val="FF0000"/>
                </a:solidFill>
              </a:rPr>
              <a:t>Netbeans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9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5) </a:t>
            </a:r>
            <a:r>
              <a:rPr lang="id-ID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186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/>
              <a:t>Bahan Kuliah : </a:t>
            </a:r>
            <a:r>
              <a:rPr lang="id-ID" dirty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dirty="0"/>
          </a:p>
          <a:p>
            <a:r>
              <a:rPr lang="en-US" dirty="0" smtClean="0"/>
              <a:t>Email </a:t>
            </a:r>
            <a:r>
              <a:rPr lang="en-US" dirty="0"/>
              <a:t>: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d</a:t>
            </a:r>
            <a:r>
              <a:rPr lang="id-ID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oniaft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WA/Telegram </a:t>
            </a:r>
            <a:r>
              <a:rPr lang="en-US" dirty="0"/>
              <a:t>: </a:t>
            </a:r>
            <a:r>
              <a:rPr lang="id-ID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0856 4868 8506</a:t>
            </a:r>
          </a:p>
          <a:p>
            <a:r>
              <a:rPr lang="id-ID" dirty="0" smtClean="0"/>
              <a:t>Komting Keamanan Informasi </a:t>
            </a:r>
          </a:p>
          <a:p>
            <a:pPr lvl="1"/>
            <a:r>
              <a:rPr lang="id-ID" dirty="0"/>
              <a:t> </a:t>
            </a:r>
            <a:r>
              <a:rPr lang="id-ID" dirty="0" smtClean="0"/>
              <a:t>SI4C : </a:t>
            </a:r>
            <a:r>
              <a:rPr lang="id-ID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Yusril : 0856 5509 5641</a:t>
            </a:r>
          </a:p>
          <a:p>
            <a:pPr lvl="1"/>
            <a:r>
              <a:rPr lang="id-ID" dirty="0" smtClean="0"/>
              <a:t> SI4D : </a:t>
            </a:r>
            <a:r>
              <a:rPr lang="id-ID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Ikrom : 0852 3027 9767</a:t>
            </a:r>
          </a:p>
          <a:p>
            <a:pPr lvl="1"/>
            <a:r>
              <a:rPr lang="id-ID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id-ID" dirty="0" smtClean="0"/>
              <a:t>SI4B : </a:t>
            </a:r>
            <a:endParaRPr lang="id-ID" dirty="0" smtClean="0"/>
          </a:p>
          <a:p>
            <a:pPr lvl="2"/>
            <a:r>
              <a:rPr lang="id-ID" dirty="0"/>
              <a:t>Rahma : : </a:t>
            </a:r>
            <a:r>
              <a:rPr lang="id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0852 5707 1554</a:t>
            </a:r>
            <a:r>
              <a:rPr lang="id-ID" dirty="0" smtClean="0"/>
              <a:t> </a:t>
            </a:r>
          </a:p>
          <a:p>
            <a:pPr lvl="2"/>
            <a:r>
              <a:rPr lang="id-ID" dirty="0" smtClean="0"/>
              <a:t>Adi : </a:t>
            </a:r>
            <a:r>
              <a:rPr lang="id-ID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0899 </a:t>
            </a:r>
            <a:r>
              <a:rPr lang="id-ID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3616 728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77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6) </a:t>
            </a:r>
            <a:r>
              <a:rPr lang="id-ID" dirty="0"/>
              <a:t>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62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Cybercrime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5810250" cy="51048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79187" y="2043953"/>
            <a:ext cx="2447365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Penyerangan</a:t>
            </a:r>
            <a:r>
              <a:rPr lang="en-US" dirty="0"/>
              <a:t>:</a:t>
            </a:r>
          </a:p>
          <a:p>
            <a:r>
              <a:rPr lang="en-US" dirty="0"/>
              <a:t>19% : Hacking</a:t>
            </a:r>
          </a:p>
          <a:p>
            <a:r>
              <a:rPr lang="en-US" dirty="0"/>
              <a:t>14% : Denial of Service</a:t>
            </a:r>
          </a:p>
          <a:p>
            <a:r>
              <a:rPr lang="en-US" dirty="0"/>
              <a:t>12% : Malware</a:t>
            </a:r>
          </a:p>
          <a:p>
            <a:r>
              <a:rPr lang="en-US" dirty="0"/>
              <a:t>9% : Social Engineering</a:t>
            </a:r>
          </a:p>
          <a:p>
            <a:r>
              <a:rPr lang="en-US" dirty="0"/>
              <a:t>4% : Physical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19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71" y="1606859"/>
            <a:ext cx="8826500" cy="5076151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id-ID" sz="1800" dirty="0" smtClean="0"/>
              <a:t>Anderson</a:t>
            </a:r>
            <a:r>
              <a:rPr lang="id-ID" sz="1800" dirty="0"/>
              <a:t>, Ross, “Security Engineering”, First Edition, Wiley, 2001, tersedia dalam e-Book : URL: </a:t>
            </a:r>
            <a:r>
              <a:rPr lang="id-ID" sz="1800" dirty="0">
                <a:hlinkClick r:id="rId2"/>
              </a:rPr>
              <a:t>http://www.cl.cam.ac.uk/~rja14/book.html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 err="1"/>
              <a:t>Menezes</a:t>
            </a:r>
            <a:r>
              <a:rPr lang="en-US" sz="1800" dirty="0"/>
              <a:t> et.al, “Handbook of Applied Cryptography”, Fifth Edition, CRC Printing, 2001, </a:t>
            </a:r>
            <a:r>
              <a:rPr lang="en-US" sz="1800" dirty="0" err="1"/>
              <a:t>tersedia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e-Book URL: </a:t>
            </a:r>
            <a:r>
              <a:rPr lang="en-US" sz="1800" dirty="0">
                <a:hlinkClick r:id="rId3"/>
              </a:rPr>
              <a:t>http://cacr.uwaterloo.ca/hac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Bishop, Matt, “Computer Security: Art and Science”, Addison Wesley, 2002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Stinson, Douglas R, “Cryptography: Theory and Practice”, CRC Press, 1995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Electronic Frontier Foundation, “Cracking DES”, O'Reilly, 1998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Stamp, Mark, “Computer Security: Principles and Practices”, Willey, 2011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Eric Cole, Ronald </a:t>
            </a:r>
            <a:r>
              <a:rPr lang="en-US" sz="1800" dirty="0" err="1"/>
              <a:t>Krutz</a:t>
            </a:r>
            <a:r>
              <a:rPr lang="en-US" sz="1800" dirty="0"/>
              <a:t>, and James W. Conley, “Network Security Bible”, 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Wiley Publishing, Inc., 2005.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Matthew </a:t>
            </a:r>
            <a:r>
              <a:rPr lang="en-US" sz="1800" dirty="0" err="1"/>
              <a:t>Strebe</a:t>
            </a:r>
            <a:r>
              <a:rPr lang="en-US" sz="1800" dirty="0"/>
              <a:t>, “Network Security Foundations”, </a:t>
            </a:r>
            <a:r>
              <a:rPr lang="en-US" sz="1800" dirty="0" err="1"/>
              <a:t>Sybex</a:t>
            </a:r>
            <a:r>
              <a:rPr lang="en-US" sz="1800" dirty="0"/>
              <a:t>, 2004.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Chris </a:t>
            </a:r>
            <a:r>
              <a:rPr lang="en-US" sz="1800" dirty="0" err="1"/>
              <a:t>McNab</a:t>
            </a:r>
            <a:r>
              <a:rPr lang="en-US" sz="1800" dirty="0"/>
              <a:t>, “Network Security Assessment”, </a:t>
            </a:r>
            <a:r>
              <a:rPr lang="en-US" sz="1800" dirty="0" err="1"/>
              <a:t>O’reilly</a:t>
            </a:r>
            <a:r>
              <a:rPr lang="en-US" sz="1800" dirty="0"/>
              <a:t>, 2008. 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James D. McCabe, </a:t>
            </a:r>
            <a:r>
              <a:rPr lang="en-US" sz="1800" dirty="0" err="1"/>
              <a:t>dkk</a:t>
            </a:r>
            <a:r>
              <a:rPr lang="en-US" sz="1800" dirty="0"/>
              <a:t>, “Network Security Know It </a:t>
            </a:r>
            <a:r>
              <a:rPr lang="en-US" sz="1800" dirty="0" err="1"/>
              <a:t>All”,Morgan</a:t>
            </a:r>
            <a:r>
              <a:rPr lang="en-US" sz="1800" dirty="0"/>
              <a:t> 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Kaufmann, 2008.</a:t>
            </a:r>
            <a:endParaRPr lang="id-ID" sz="1800" dirty="0"/>
          </a:p>
          <a:p>
            <a:pPr>
              <a:spcBef>
                <a:spcPts val="600"/>
              </a:spcBef>
            </a:pPr>
            <a:r>
              <a:rPr lang="en-US" sz="1800" dirty="0" err="1"/>
              <a:t>Ibisa</a:t>
            </a:r>
            <a:r>
              <a:rPr lang="en-US" sz="1800" dirty="0"/>
              <a:t>, “</a:t>
            </a:r>
            <a:r>
              <a:rPr lang="en-US" sz="1800" dirty="0" err="1"/>
              <a:t>Keamanan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”, </a:t>
            </a:r>
            <a:r>
              <a:rPr lang="en-US" sz="1800" dirty="0" err="1"/>
              <a:t>Penerbit</a:t>
            </a:r>
            <a:r>
              <a:rPr lang="en-US" sz="1800" dirty="0"/>
              <a:t> </a:t>
            </a:r>
            <a:r>
              <a:rPr lang="en-US" sz="1800" dirty="0" err="1"/>
              <a:t>Andi</a:t>
            </a:r>
            <a:r>
              <a:rPr lang="en-US" sz="1800" dirty="0"/>
              <a:t>, </a:t>
            </a:r>
            <a:r>
              <a:rPr lang="en-US" sz="1800" dirty="0" err="1"/>
              <a:t>Yogyakara</a:t>
            </a:r>
            <a:r>
              <a:rPr lang="en-US" sz="1800" dirty="0"/>
              <a:t>, 2011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72865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of The Internet Security Q4 2016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7820584" cy="498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7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of The Internet Security Q4 2016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1"/>
            <a:ext cx="8425702" cy="493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3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of The Internet Security Q4 2016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8319406" cy="520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5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of The Internet Security Q4 2016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8403073" cy="468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2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5134</TotalTime>
  <Words>1442</Words>
  <Application>Microsoft Office PowerPoint</Application>
  <PresentationFormat>On-screen Show (4:3)</PresentationFormat>
  <Paragraphs>257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Adobe Heiti Std R</vt:lpstr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KEAMANAN INFORMASI 01. Pendahuluan </vt:lpstr>
      <vt:lpstr>Pokok Bahasan</vt:lpstr>
      <vt:lpstr>01. Keamanan Informasi</vt:lpstr>
      <vt:lpstr>1) Pendahuluan</vt:lpstr>
      <vt:lpstr>Cybercrime</vt:lpstr>
      <vt:lpstr>State of The Internet Security Q4 2016</vt:lpstr>
      <vt:lpstr>State of The Internet Security Q4 2016</vt:lpstr>
      <vt:lpstr>State of The Internet Security Q4 2016</vt:lpstr>
      <vt:lpstr>State of The Internet Security Q4 2016</vt:lpstr>
      <vt:lpstr>State of The Internet Security Q4 2016</vt:lpstr>
      <vt:lpstr>State of The Internet Security Q4 2016</vt:lpstr>
      <vt:lpstr>State of The Internet Security Q4 2017</vt:lpstr>
      <vt:lpstr>Attack Volume Continues To Grow </vt:lpstr>
      <vt:lpstr>State of The Internet Security Q4 2017</vt:lpstr>
      <vt:lpstr>State of The Internet Security Q4 2017</vt:lpstr>
      <vt:lpstr>Attack Distribution By Type Per 12/02/19 Software as a Service</vt:lpstr>
      <vt:lpstr>Attack Distribution By Type Per 12/02/19 Social Media</vt:lpstr>
      <vt:lpstr>Attack Distribution By Type Per 12/02/19 High Technology</vt:lpstr>
      <vt:lpstr>Attack Distribution By Type Per 12/02/19 Business Services</vt:lpstr>
      <vt:lpstr>Attack Distribution By Type Per 12/02/19 Retail</vt:lpstr>
      <vt:lpstr>Attack Distribution By Type Per 12/02/19 Public Sector</vt:lpstr>
      <vt:lpstr>Prinsip Keamanan Jaringan</vt:lpstr>
      <vt:lpstr>Prinsip Keamanan Jaringan</vt:lpstr>
      <vt:lpstr>Penyebab Komputer Tidak Aman</vt:lpstr>
      <vt:lpstr>Tujuan Penyerang</vt:lpstr>
      <vt:lpstr>Eksploitasi</vt:lpstr>
      <vt:lpstr>Hacker vs Cracker</vt:lpstr>
      <vt:lpstr>Social Engineering</vt:lpstr>
      <vt:lpstr>Keamanan Informasi?</vt:lpstr>
      <vt:lpstr>10 Domain Keamanan Informasi</vt:lpstr>
      <vt:lpstr>ANCAMAN (Threats)</vt:lpstr>
      <vt:lpstr>Kontrol Pengamanan Informasi</vt:lpstr>
      <vt:lpstr>3) Kontrak Perkuliahan</vt:lpstr>
      <vt:lpstr>Course Goals Tujuan dari mata kuliah ini adalah :</vt:lpstr>
      <vt:lpstr>Learning Outcomes Diharapkan mahasiswa mampu:</vt:lpstr>
      <vt:lpstr>Metode Pengajaran</vt:lpstr>
      <vt:lpstr>Metode Penilaian - SI4B</vt:lpstr>
      <vt:lpstr>Metode Penilaian - SI4C</vt:lpstr>
      <vt:lpstr>Metode Penilaian - SI4D</vt:lpstr>
      <vt:lpstr>Tugas</vt:lpstr>
      <vt:lpstr>Tata Tertib Perkuliahan SI4B </vt:lpstr>
      <vt:lpstr>Tata Tertib Perkuliahan SI4C </vt:lpstr>
      <vt:lpstr>Tata Tertib Perkuliahan SI4D </vt:lpstr>
      <vt:lpstr>Proyek : Kelompok dibuat 2 s.d 4 Mahasiswa</vt:lpstr>
      <vt:lpstr>4) Kebutuhan Software</vt:lpstr>
      <vt:lpstr>Kebutuhan Software</vt:lpstr>
      <vt:lpstr>5) Contact</vt:lpstr>
      <vt:lpstr>Contact</vt:lpstr>
      <vt:lpstr>6) Referensi</vt:lpstr>
      <vt:lpstr>Referensi (1)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2610</cp:revision>
  <dcterms:created xsi:type="dcterms:W3CDTF">2016-09-02T03:38:50Z</dcterms:created>
  <dcterms:modified xsi:type="dcterms:W3CDTF">2019-02-19T12:54:19Z</dcterms:modified>
</cp:coreProperties>
</file>