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256" r:id="rId2"/>
    <p:sldId id="407" r:id="rId3"/>
    <p:sldId id="427" r:id="rId4"/>
    <p:sldId id="414" r:id="rId5"/>
    <p:sldId id="517" r:id="rId6"/>
    <p:sldId id="557" r:id="rId7"/>
    <p:sldId id="534" r:id="rId8"/>
    <p:sldId id="535" r:id="rId9"/>
    <p:sldId id="537" r:id="rId10"/>
    <p:sldId id="536" r:id="rId11"/>
    <p:sldId id="538" r:id="rId12"/>
    <p:sldId id="533" r:id="rId13"/>
    <p:sldId id="539" r:id="rId14"/>
    <p:sldId id="531" r:id="rId15"/>
    <p:sldId id="532" r:id="rId16"/>
    <p:sldId id="529" r:id="rId17"/>
    <p:sldId id="540" r:id="rId18"/>
    <p:sldId id="541" r:id="rId19"/>
    <p:sldId id="542" r:id="rId20"/>
    <p:sldId id="543" r:id="rId21"/>
    <p:sldId id="544" r:id="rId22"/>
    <p:sldId id="584" r:id="rId23"/>
    <p:sldId id="585" r:id="rId24"/>
    <p:sldId id="586" r:id="rId25"/>
    <p:sldId id="587" r:id="rId26"/>
    <p:sldId id="546" r:id="rId27"/>
    <p:sldId id="578" r:id="rId28"/>
    <p:sldId id="559" r:id="rId29"/>
    <p:sldId id="560" r:id="rId30"/>
    <p:sldId id="562" r:id="rId31"/>
    <p:sldId id="563" r:id="rId32"/>
    <p:sldId id="583" r:id="rId33"/>
    <p:sldId id="594" r:id="rId34"/>
    <p:sldId id="595" r:id="rId35"/>
    <p:sldId id="596" r:id="rId36"/>
    <p:sldId id="597" r:id="rId37"/>
    <p:sldId id="598" r:id="rId38"/>
    <p:sldId id="599" r:id="rId39"/>
    <p:sldId id="600" r:id="rId40"/>
    <p:sldId id="601" r:id="rId41"/>
    <p:sldId id="602" r:id="rId42"/>
    <p:sldId id="603" r:id="rId43"/>
    <p:sldId id="604" r:id="rId44"/>
    <p:sldId id="558" r:id="rId45"/>
    <p:sldId id="567" r:id="rId46"/>
    <p:sldId id="568" r:id="rId47"/>
    <p:sldId id="569" r:id="rId48"/>
    <p:sldId id="570" r:id="rId49"/>
    <p:sldId id="573" r:id="rId50"/>
    <p:sldId id="572" r:id="rId51"/>
    <p:sldId id="574" r:id="rId52"/>
    <p:sldId id="575" r:id="rId53"/>
    <p:sldId id="576" r:id="rId54"/>
    <p:sldId id="577" r:id="rId55"/>
    <p:sldId id="561" r:id="rId56"/>
    <p:sldId id="547" r:id="rId57"/>
    <p:sldId id="548" r:id="rId58"/>
    <p:sldId id="550" r:id="rId59"/>
    <p:sldId id="551" r:id="rId60"/>
    <p:sldId id="555" r:id="rId61"/>
    <p:sldId id="554" r:id="rId62"/>
    <p:sldId id="498" r:id="rId63"/>
    <p:sldId id="519" r:id="rId64"/>
    <p:sldId id="520" r:id="rId65"/>
    <p:sldId id="521" r:id="rId66"/>
    <p:sldId id="593" r:id="rId67"/>
    <p:sldId id="510" r:id="rId68"/>
    <p:sldId id="592" r:id="rId69"/>
    <p:sldId id="526" r:id="rId70"/>
    <p:sldId id="581" r:id="rId71"/>
    <p:sldId id="590" r:id="rId72"/>
    <p:sldId id="591" r:id="rId73"/>
    <p:sldId id="527" r:id="rId74"/>
    <p:sldId id="507" r:id="rId75"/>
    <p:sldId id="545" r:id="rId76"/>
    <p:sldId id="503" r:id="rId77"/>
    <p:sldId id="504" r:id="rId78"/>
    <p:sldId id="505" r:id="rId79"/>
    <p:sldId id="411"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28" autoAdjust="0"/>
    <p:restoredTop sz="94660"/>
  </p:normalViewPr>
  <p:slideViewPr>
    <p:cSldViewPr snapToGrid="0">
      <p:cViewPr varScale="1">
        <p:scale>
          <a:sx n="71" d="100"/>
          <a:sy n="71" d="100"/>
        </p:scale>
        <p:origin x="1584" y="60"/>
      </p:cViewPr>
      <p:guideLst>
        <p:guide orient="horz" pos="2160"/>
        <p:guide pos="2880"/>
      </p:guideLst>
    </p:cSldViewPr>
  </p:slideViewPr>
  <p:notesTextViewPr>
    <p:cViewPr>
      <p:scale>
        <a:sx n="1" d="1"/>
        <a:sy n="1" d="1"/>
      </p:scale>
      <p:origin x="0" y="0"/>
    </p:cViewPr>
  </p:notesTextViewPr>
  <p:notesViewPr>
    <p:cSldViewPr snapToGrid="0">
      <p:cViewPr varScale="1">
        <p:scale>
          <a:sx n="59" d="100"/>
          <a:sy n="59" d="100"/>
        </p:scale>
        <p:origin x="253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WEB APPLICATION ATTACKS  [Q4 2017 vs. Q3 2017]</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id-ID"/>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id-ID"/>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id-ID"/>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id-ID"/>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United States</c:v>
                </c:pt>
                <c:pt idx="1">
                  <c:v>Brazil</c:v>
                </c:pt>
                <c:pt idx="2">
                  <c:v>Netherlands</c:v>
                </c:pt>
              </c:strCache>
            </c:strRef>
          </c:cat>
          <c:val>
            <c:numRef>
              <c:f>Sheet1!$B$2:$B$5</c:f>
              <c:numCache>
                <c:formatCode>General</c:formatCode>
                <c:ptCount val="4"/>
                <c:pt idx="0">
                  <c:v>238</c:v>
                </c:pt>
                <c:pt idx="1">
                  <c:v>323</c:v>
                </c:pt>
                <c:pt idx="2">
                  <c:v>47</c:v>
                </c:pt>
              </c:numCache>
            </c:numRef>
          </c:val>
        </c:ser>
        <c:ser>
          <c:idx val="1"/>
          <c:order val="1"/>
          <c:tx>
            <c:strRef>
              <c:f>Sheet1!$C$1</c:f>
              <c:strCache>
                <c:ptCount val="1"/>
                <c:pt idx="0">
                  <c:v>Satuan</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id-ID"/>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id-ID"/>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id-ID"/>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id-ID"/>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United States</c:v>
                </c:pt>
                <c:pt idx="1">
                  <c:v>Brazil</c:v>
                </c:pt>
                <c:pt idx="2">
                  <c:v>Netherlands</c:v>
                </c:pt>
              </c:strCache>
            </c:strRef>
          </c:cat>
          <c:val>
            <c:numRef>
              <c:f>Sheet1!$C$2:$C$5</c:f>
              <c:numCache>
                <c:formatCode>General</c:formatCode>
                <c:ptCount val="4"/>
                <c:pt idx="0">
                  <c:v>0</c:v>
                </c:pt>
                <c:pt idx="1">
                  <c:v>0</c:v>
                </c:pt>
                <c:pt idx="2">
                  <c:v>0</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Bobot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Sheet1!$A$2:$A$5</c:f>
              <c:strCache>
                <c:ptCount val="4"/>
                <c:pt idx="0">
                  <c:v>Tugas &amp; Kuis</c:v>
                </c:pt>
                <c:pt idx="1">
                  <c:v>UTS</c:v>
                </c:pt>
                <c:pt idx="2">
                  <c:v>UAS/Proyek</c:v>
                </c:pt>
                <c:pt idx="3">
                  <c:v>Kehadiran</c:v>
                </c:pt>
              </c:strCache>
            </c:strRef>
          </c:cat>
          <c:val>
            <c:numRef>
              <c:f>Sheet1!$B$2:$B$5</c:f>
              <c:numCache>
                <c:formatCode>0%</c:formatCode>
                <c:ptCount val="4"/>
                <c:pt idx="0">
                  <c:v>0.3</c:v>
                </c:pt>
                <c:pt idx="1">
                  <c:v>0.3</c:v>
                </c:pt>
                <c:pt idx="2">
                  <c:v>0.3</c:v>
                </c:pt>
                <c:pt idx="3">
                  <c:v>0.1</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Bobot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Sheet1!$A$2:$A$4</c:f>
              <c:strCache>
                <c:ptCount val="3"/>
                <c:pt idx="0">
                  <c:v>Tugas</c:v>
                </c:pt>
                <c:pt idx="1">
                  <c:v>UTS</c:v>
                </c:pt>
                <c:pt idx="2">
                  <c:v>UAS/Proyek</c:v>
                </c:pt>
              </c:strCache>
            </c:strRef>
          </c:cat>
          <c:val>
            <c:numRef>
              <c:f>Sheet1!$B$2:$B$4</c:f>
              <c:numCache>
                <c:formatCode>0%</c:formatCode>
                <c:ptCount val="3"/>
                <c:pt idx="0">
                  <c:v>0.3</c:v>
                </c:pt>
                <c:pt idx="1">
                  <c:v>0.3</c:v>
                </c:pt>
                <c:pt idx="2">
                  <c:v>0.4</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Bobot</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id-ID"/>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Sheet1!$A$2:$A$4</c:f>
              <c:strCache>
                <c:ptCount val="3"/>
                <c:pt idx="0">
                  <c:v>Tugas</c:v>
                </c:pt>
                <c:pt idx="1">
                  <c:v>UTS</c:v>
                </c:pt>
                <c:pt idx="2">
                  <c:v>UAS/Proyek</c:v>
                </c:pt>
              </c:strCache>
            </c:strRef>
          </c:cat>
          <c:val>
            <c:numRef>
              <c:f>Sheet1!$B$2:$B$4</c:f>
              <c:numCache>
                <c:formatCode>0%</c:formatCode>
                <c:ptCount val="3"/>
                <c:pt idx="0">
                  <c:v>0.3</c:v>
                </c:pt>
                <c:pt idx="1">
                  <c:v>0.3</c:v>
                </c:pt>
                <c:pt idx="2">
                  <c:v>0.4</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d-ID"/>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3E0CF4D4-198B-4AFE-88D2-8E46B21E88EE}">
      <dgm:prSet phldrT="[Text]" custT="1"/>
      <dgm:spPr>
        <a:noFill/>
      </dgm:spPr>
      <dgm:t>
        <a:bodyPr/>
        <a:lstStyle/>
        <a:p>
          <a:r>
            <a:rPr lang="en-US" sz="2400" b="1" dirty="0">
              <a:latin typeface="Agency FB" panose="020B0503020202020204" pitchFamily="34" charset="0"/>
            </a:rPr>
            <a:t>01. </a:t>
          </a:r>
          <a:r>
            <a:rPr lang="id-ID" sz="2400" b="0" dirty="0" smtClean="0">
              <a:latin typeface="Agency FB" panose="020B0503020202020204" pitchFamily="34" charset="0"/>
            </a:rPr>
            <a:t>Pengantar Keamanan Informasi</a:t>
          </a:r>
          <a:endParaRPr lang="en-US" sz="2400" b="0" dirty="0">
            <a:latin typeface="Agency FB" panose="020B0503020202020204" pitchFamily="34" charset="0"/>
          </a:endParaRPr>
        </a:p>
      </dgm:t>
    </dgm:pt>
    <dgm:pt modelId="{05810277-582E-4DDD-94AC-FECF5A93EDB5}" type="parTrans" cxnId="{1D2DC411-ECA7-4663-9E60-7319B60B72BC}">
      <dgm:prSet/>
      <dgm:spPr/>
      <dgm:t>
        <a:bodyPr/>
        <a:lstStyle/>
        <a:p>
          <a:endParaRPr lang="en-US" sz="2400"/>
        </a:p>
      </dgm:t>
    </dgm:pt>
    <dgm:pt modelId="{8CA7FDF3-C092-44B1-B986-2EF0BE92CBAB}" type="sibTrans" cxnId="{1D2DC411-ECA7-4663-9E60-7319B60B72BC}">
      <dgm:prSet/>
      <dgm:spPr/>
      <dgm:t>
        <a:bodyPr/>
        <a:lstStyle/>
        <a:p>
          <a:endParaRPr lang="en-US" sz="2400"/>
        </a:p>
      </dgm:t>
    </dgm:pt>
    <dgm:pt modelId="{AF33AACA-520F-4C78-A492-459906460AB8}">
      <dgm:prSet phldrT="[Text]" custT="1"/>
      <dgm:spPr>
        <a:solidFill>
          <a:srgbClr val="FFFF00"/>
        </a:solidFill>
      </dgm:spPr>
      <dgm:t>
        <a:bodyPr/>
        <a:lstStyle/>
        <a:p>
          <a:r>
            <a:rPr lang="id-ID" sz="2400" b="1" dirty="0">
              <a:latin typeface="Agency FB" panose="020B0503020202020204" pitchFamily="34" charset="0"/>
            </a:rPr>
            <a:t>0</a:t>
          </a:r>
          <a:r>
            <a:rPr lang="en-US" sz="2400" b="1" dirty="0">
              <a:latin typeface="Agency FB" panose="020B0503020202020204" pitchFamily="34" charset="0"/>
            </a:rPr>
            <a:t>2</a:t>
          </a:r>
          <a:r>
            <a:rPr lang="id-ID" sz="2400" b="1" dirty="0">
              <a:latin typeface="Agency FB" panose="020B0503020202020204" pitchFamily="34" charset="0"/>
            </a:rPr>
            <a:t>. </a:t>
          </a:r>
          <a:r>
            <a:rPr lang="en-US" sz="2400" b="0" dirty="0" err="1" smtClean="0">
              <a:latin typeface="Agency FB" panose="020B0503020202020204" pitchFamily="34" charset="0"/>
            </a:rPr>
            <a:t>Pemodelan</a:t>
          </a:r>
          <a:r>
            <a:rPr lang="en-US" sz="2400" b="0" dirty="0" smtClean="0">
              <a:latin typeface="Agency FB" panose="020B0503020202020204" pitchFamily="34" charset="0"/>
            </a:rPr>
            <a:t> </a:t>
          </a:r>
          <a:r>
            <a:rPr lang="en-US" sz="2400" b="0" dirty="0" err="1" smtClean="0">
              <a:latin typeface="Agency FB" panose="020B0503020202020204" pitchFamily="34" charset="0"/>
            </a:rPr>
            <a:t>Serangan</a:t>
          </a:r>
          <a:r>
            <a:rPr lang="id-ID" sz="2400" b="0" dirty="0" smtClean="0">
              <a:latin typeface="Agency FB" panose="020B0503020202020204" pitchFamily="34" charset="0"/>
            </a:rPr>
            <a:t> (Attack Tree)</a:t>
          </a:r>
          <a:endParaRPr lang="en-US" sz="2400" b="0" dirty="0">
            <a:latin typeface="Agency FB" panose="020B0503020202020204" pitchFamily="34" charset="0"/>
          </a:endParaRPr>
        </a:p>
      </dgm:t>
    </dgm:pt>
    <dgm:pt modelId="{CB0669E8-D15A-4CA7-B25B-559EABAF1916}" type="parTrans" cxnId="{8B213670-E152-4553-A9B4-0FD9705C894B}">
      <dgm:prSet/>
      <dgm:spPr/>
      <dgm:t>
        <a:bodyPr/>
        <a:lstStyle/>
        <a:p>
          <a:endParaRPr lang="en-US" sz="2400"/>
        </a:p>
      </dgm:t>
    </dgm:pt>
    <dgm:pt modelId="{869CDED2-2803-423D-A3AB-51B1970638B5}" type="sibTrans" cxnId="{8B213670-E152-4553-A9B4-0FD9705C894B}">
      <dgm:prSet/>
      <dgm:spPr/>
      <dgm:t>
        <a:bodyPr/>
        <a:lstStyle/>
        <a:p>
          <a:endParaRPr lang="en-US" sz="2400"/>
        </a:p>
      </dgm:t>
    </dgm:pt>
    <dgm:pt modelId="{CB240EB0-B7E3-4313-8BE6-86A373066FC0}">
      <dgm:prSe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4</a:t>
          </a:r>
          <a:r>
            <a:rPr lang="id-ID" sz="2400" b="1">
              <a:latin typeface="Agency FB" panose="020B0503020202020204" pitchFamily="34" charset="0"/>
            </a:rPr>
            <a:t>. </a:t>
          </a:r>
          <a:r>
            <a:rPr lang="en-US" sz="2400" b="0" smtClean="0">
              <a:latin typeface="Agency FB" panose="020B0503020202020204" pitchFamily="34" charset="0"/>
            </a:rPr>
            <a:t>Autentikasi</a:t>
          </a:r>
          <a:endParaRPr lang="id-ID" sz="2400" b="0" dirty="0">
            <a:latin typeface="Agency FB" panose="020B0503020202020204" pitchFamily="34" charset="0"/>
          </a:endParaRPr>
        </a:p>
      </dgm:t>
    </dgm:pt>
    <dgm:pt modelId="{45D2F17A-5A34-4858-AB73-0B514DBF108F}" type="parTrans" cxnId="{27607829-2BEA-4479-BA11-DA1E46672A0F}">
      <dgm:prSet/>
      <dgm:spPr/>
      <dgm:t>
        <a:bodyPr/>
        <a:lstStyle/>
        <a:p>
          <a:endParaRPr lang="en-US" sz="2400"/>
        </a:p>
      </dgm:t>
    </dgm:pt>
    <dgm:pt modelId="{D5CBEA7A-8159-4F0B-9E46-848769A3E3FD}" type="sibTrans" cxnId="{27607829-2BEA-4479-BA11-DA1E46672A0F}">
      <dgm:prSet/>
      <dgm:spPr/>
      <dgm:t>
        <a:bodyPr/>
        <a:lstStyle/>
        <a:p>
          <a:endParaRPr lang="en-US" sz="2400"/>
        </a:p>
      </dgm:t>
    </dgm:pt>
    <dgm:pt modelId="{20C80331-3DF2-434B-B8AC-7634E5807512}">
      <dgm:prSe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5</a:t>
          </a:r>
          <a:r>
            <a:rPr lang="id-ID" sz="2400" b="1">
              <a:latin typeface="Agency FB" panose="020B0503020202020204" pitchFamily="34" charset="0"/>
            </a:rPr>
            <a:t>. </a:t>
          </a:r>
          <a:r>
            <a:rPr lang="en-US" sz="2400" b="0" smtClean="0">
              <a:latin typeface="Agency FB" panose="020B0503020202020204" pitchFamily="34" charset="0"/>
            </a:rPr>
            <a:t>Kontrol </a:t>
          </a:r>
          <a:r>
            <a:rPr lang="en-US" sz="2400" b="0" dirty="0" err="1" smtClean="0">
              <a:latin typeface="Agency FB" panose="020B0503020202020204" pitchFamily="34" charset="0"/>
            </a:rPr>
            <a:t>Akses</a:t>
          </a:r>
          <a:endParaRPr lang="id-ID" sz="2400" b="0" dirty="0">
            <a:latin typeface="Agency FB" panose="020B0503020202020204" pitchFamily="34" charset="0"/>
          </a:endParaRPr>
        </a:p>
      </dgm:t>
    </dgm:pt>
    <dgm:pt modelId="{2140B65D-0D78-4CD9-AB98-107EF3E82F92}" type="parTrans" cxnId="{AA55B694-F293-4A6C-9BC9-51B2DBF37CA6}">
      <dgm:prSet/>
      <dgm:spPr/>
      <dgm:t>
        <a:bodyPr/>
        <a:lstStyle/>
        <a:p>
          <a:endParaRPr lang="en-US" sz="2400"/>
        </a:p>
      </dgm:t>
    </dgm:pt>
    <dgm:pt modelId="{B2C2B9A3-D102-43C5-90AF-B27BB147D0E4}" type="sibTrans" cxnId="{AA55B694-F293-4A6C-9BC9-51B2DBF37CA6}">
      <dgm:prSet/>
      <dgm:spPr/>
      <dgm:t>
        <a:bodyPr/>
        <a:lstStyle/>
        <a:p>
          <a:endParaRPr lang="en-US" sz="2400"/>
        </a:p>
      </dgm:t>
    </dgm:pt>
    <dgm:pt modelId="{3687D782-6124-45EA-9A91-EB21C2D52BF0}">
      <dgm:prSet phldrT="[Text]" custT="1"/>
      <dgm:spPr>
        <a:noFill/>
      </dgm:spPr>
      <dgm:t>
        <a:bodyPr/>
        <a:lstStyle/>
        <a:p>
          <a:r>
            <a:rPr lang="id-ID" sz="2400" b="1" dirty="0">
              <a:latin typeface="Agency FB" panose="020B0503020202020204" pitchFamily="34" charset="0"/>
            </a:rPr>
            <a:t>0</a:t>
          </a:r>
          <a:r>
            <a:rPr lang="en-US" sz="2400" b="1" dirty="0">
              <a:latin typeface="Agency FB" panose="020B0503020202020204" pitchFamily="34" charset="0"/>
            </a:rPr>
            <a:t>3</a:t>
          </a:r>
          <a:r>
            <a:rPr lang="id-ID" sz="2400" b="1" dirty="0" smtClean="0">
              <a:latin typeface="Agency FB" panose="020B0503020202020204" pitchFamily="34" charset="0"/>
            </a:rPr>
            <a:t>. </a:t>
          </a:r>
          <a:r>
            <a:rPr lang="en-US" sz="2400" b="0" dirty="0" err="1" smtClean="0">
              <a:latin typeface="Agency FB" panose="020B0503020202020204" pitchFamily="34" charset="0"/>
            </a:rPr>
            <a:t>Sistem</a:t>
          </a:r>
          <a:r>
            <a:rPr lang="en-US" sz="2400" b="0" dirty="0" smtClean="0">
              <a:latin typeface="Agency FB" panose="020B0503020202020204" pitchFamily="34" charset="0"/>
            </a:rPr>
            <a:t> </a:t>
          </a:r>
          <a:r>
            <a:rPr lang="en-US" sz="2400" b="0" dirty="0" err="1" smtClean="0">
              <a:latin typeface="Agency FB" panose="020B0503020202020204" pitchFamily="34" charset="0"/>
            </a:rPr>
            <a:t>Keamanan</a:t>
          </a:r>
          <a:r>
            <a:rPr lang="en-US" sz="2400" b="0" dirty="0" smtClean="0">
              <a:latin typeface="Agency FB" panose="020B0503020202020204" pitchFamily="34" charset="0"/>
            </a:rPr>
            <a:t> </a:t>
          </a:r>
          <a:r>
            <a:rPr lang="en-US" sz="2400" b="0" dirty="0" err="1" smtClean="0">
              <a:latin typeface="Agency FB" panose="020B0503020202020204" pitchFamily="34" charset="0"/>
            </a:rPr>
            <a:t>Informasi</a:t>
          </a:r>
          <a:r>
            <a:rPr lang="en-US" sz="2400" b="0" dirty="0" smtClean="0">
              <a:latin typeface="Agency FB" panose="020B0503020202020204" pitchFamily="34" charset="0"/>
            </a:rPr>
            <a:t> </a:t>
          </a:r>
          <a:r>
            <a:rPr lang="en-US" sz="2400" b="0" dirty="0" err="1" smtClean="0">
              <a:latin typeface="Agency FB" panose="020B0503020202020204" pitchFamily="34" charset="0"/>
            </a:rPr>
            <a:t>dan</a:t>
          </a:r>
          <a:r>
            <a:rPr lang="en-US" sz="2400" b="0" dirty="0" smtClean="0">
              <a:latin typeface="Agency FB" panose="020B0503020202020204" pitchFamily="34" charset="0"/>
            </a:rPr>
            <a:t> Internet </a:t>
          </a:r>
          <a:endParaRPr lang="en-US" sz="2400" b="0" dirty="0">
            <a:latin typeface="Agency FB" panose="020B0503020202020204" pitchFamily="34" charset="0"/>
          </a:endParaRPr>
        </a:p>
      </dgm:t>
    </dgm:pt>
    <dgm:pt modelId="{C8B551E5-829B-4576-B9BA-E0CAED4F8BE7}" type="parTrans" cxnId="{368C8CDB-8E4E-4207-BCA2-0A3676298BAB}">
      <dgm:prSet/>
      <dgm:spPr/>
      <dgm:t>
        <a:bodyPr/>
        <a:lstStyle/>
        <a:p>
          <a:endParaRPr lang="en-ID" sz="1600"/>
        </a:p>
      </dgm:t>
    </dgm:pt>
    <dgm:pt modelId="{5D9D8EC7-7331-4612-A9A4-59FA9BEA93A2}" type="sibTrans" cxnId="{368C8CDB-8E4E-4207-BCA2-0A3676298BAB}">
      <dgm:prSet/>
      <dgm:spPr/>
      <dgm:t>
        <a:bodyPr/>
        <a:lstStyle/>
        <a:p>
          <a:endParaRPr lang="en-ID" sz="1600"/>
        </a:p>
      </dgm:t>
    </dgm:pt>
    <dgm:pt modelId="{88AED1D3-3D1E-45AE-88E7-C32E5BB7C192}">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7</a:t>
          </a:r>
          <a:r>
            <a:rPr lang="en-US" sz="2400" b="1" dirty="0" smtClean="0">
              <a:latin typeface="Agency FB" panose="020B0503020202020204" pitchFamily="34" charset="0"/>
            </a:rPr>
            <a:t>.</a:t>
          </a:r>
          <a:r>
            <a:rPr lang="id-ID" sz="2400" b="1" dirty="0" smtClean="0">
              <a:latin typeface="Agency FB" panose="020B0503020202020204" pitchFamily="34" charset="0"/>
            </a:rPr>
            <a:t> </a:t>
          </a:r>
          <a:r>
            <a:rPr lang="id-ID" sz="2400" b="0" dirty="0" smtClean="0">
              <a:latin typeface="Agency FB" panose="020B0503020202020204" pitchFamily="34" charset="0"/>
            </a:rPr>
            <a:t>Network Attack</a:t>
          </a:r>
          <a:endParaRPr lang="id-ID" sz="2400" b="0" dirty="0">
            <a:latin typeface="Agency FB" panose="020B0503020202020204" pitchFamily="34" charset="0"/>
          </a:endParaRPr>
        </a:p>
      </dgm:t>
    </dgm:pt>
    <dgm:pt modelId="{98361960-E45C-4393-BA68-C3A827C9DB2F}" type="parTrans" cxnId="{732ED7B6-7726-4C39-ACFA-91F3B34D5893}">
      <dgm:prSet/>
      <dgm:spPr/>
      <dgm:t>
        <a:bodyPr/>
        <a:lstStyle/>
        <a:p>
          <a:endParaRPr lang="id-ID"/>
        </a:p>
      </dgm:t>
    </dgm:pt>
    <dgm:pt modelId="{6C7C8E6B-F34C-42A3-94BA-32243A74B104}" type="sibTrans" cxnId="{732ED7B6-7726-4C39-ACFA-91F3B34D5893}">
      <dgm:prSet/>
      <dgm:spPr/>
      <dgm:t>
        <a:bodyPr/>
        <a:lstStyle/>
        <a:p>
          <a:endParaRPr lang="id-ID"/>
        </a:p>
      </dgm:t>
    </dgm:pt>
    <dgm:pt modelId="{B25A0330-CFB6-49EA-BDC4-F8BB8BC10869}">
      <dgm:prSet custT="1"/>
      <dgm:spPr>
        <a:noFill/>
      </dgm:spPr>
      <dgm:t>
        <a:bodyPr/>
        <a:lstStyle/>
        <a:p>
          <a:r>
            <a:rPr lang="en-US" sz="2400" b="1" dirty="0" smtClean="0">
              <a:latin typeface="Agency FB" panose="020B0503020202020204" pitchFamily="34" charset="0"/>
            </a:rPr>
            <a:t>0</a:t>
          </a:r>
          <a:r>
            <a:rPr lang="id-ID" sz="2400" b="1" dirty="0" smtClean="0">
              <a:latin typeface="Agency FB" panose="020B0503020202020204" pitchFamily="34" charset="0"/>
            </a:rPr>
            <a:t>6</a:t>
          </a:r>
          <a:r>
            <a:rPr lang="en-US" sz="2400" b="1" dirty="0" smtClean="0">
              <a:latin typeface="Agency FB" panose="020B0503020202020204" pitchFamily="34" charset="0"/>
            </a:rPr>
            <a:t>. </a:t>
          </a:r>
          <a:r>
            <a:rPr lang="en-US" sz="2400" b="0" dirty="0" smtClean="0">
              <a:latin typeface="Agency FB" panose="020B0503020202020204" pitchFamily="34" charset="0"/>
            </a:rPr>
            <a:t>Firewall </a:t>
          </a:r>
          <a:r>
            <a:rPr lang="en-US" sz="2400" b="0" dirty="0" err="1" smtClean="0">
              <a:latin typeface="Agency FB" panose="020B0503020202020204" pitchFamily="34" charset="0"/>
            </a:rPr>
            <a:t>dan</a:t>
          </a:r>
          <a:r>
            <a:rPr lang="en-US" sz="2400" b="0" dirty="0" smtClean="0">
              <a:latin typeface="Agency FB" panose="020B0503020202020204" pitchFamily="34" charset="0"/>
            </a:rPr>
            <a:t> Intrusion Detection System</a:t>
          </a:r>
          <a:endParaRPr lang="id-ID" sz="2400" b="0" dirty="0">
            <a:latin typeface="Agency FB" panose="020B0503020202020204" pitchFamily="34" charset="0"/>
          </a:endParaRPr>
        </a:p>
      </dgm:t>
    </dgm:pt>
    <dgm:pt modelId="{A4BCEEEF-8D5C-433A-9DB0-A7AB65294D7D}" type="parTrans" cxnId="{8C511542-7C32-4AC8-96E5-FEDC65833B10}">
      <dgm:prSet/>
      <dgm:spPr/>
      <dgm:t>
        <a:bodyPr/>
        <a:lstStyle/>
        <a:p>
          <a:endParaRPr lang="id-ID"/>
        </a:p>
      </dgm:t>
    </dgm:pt>
    <dgm:pt modelId="{D24983E9-458E-48B5-986C-0C97A41A0DEA}" type="sibTrans" cxnId="{8C511542-7C32-4AC8-96E5-FEDC65833B10}">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086980F9-6F38-4459-8BC9-85C438D0D44C}" type="pres">
      <dgm:prSet presAssocID="{3E0CF4D4-198B-4AFE-88D2-8E46B21E88EE}" presName="parentText" presStyleLbl="node1" presStyleIdx="0" presStyleCnt="7" custScaleY="142592">
        <dgm:presLayoutVars>
          <dgm:chMax val="0"/>
          <dgm:bulletEnabled val="1"/>
        </dgm:presLayoutVars>
      </dgm:prSet>
      <dgm:spPr/>
      <dgm:t>
        <a:bodyPr/>
        <a:lstStyle/>
        <a:p>
          <a:endParaRPr lang="id-ID"/>
        </a:p>
      </dgm:t>
    </dgm:pt>
    <dgm:pt modelId="{224F8B66-69B6-4446-9591-30132FBD91B7}" type="pres">
      <dgm:prSet presAssocID="{8CA7FDF3-C092-44B1-B986-2EF0BE92CBAB}" presName="spacer" presStyleCnt="0"/>
      <dgm:spPr/>
    </dgm:pt>
    <dgm:pt modelId="{2B0E2AB5-C119-4743-96E1-6DE15C2A42E9}" type="pres">
      <dgm:prSet presAssocID="{AF33AACA-520F-4C78-A492-459906460AB8}" presName="parentText" presStyleLbl="node1" presStyleIdx="1" presStyleCnt="7">
        <dgm:presLayoutVars>
          <dgm:chMax val="0"/>
          <dgm:bulletEnabled val="1"/>
        </dgm:presLayoutVars>
      </dgm:prSet>
      <dgm:spPr/>
      <dgm:t>
        <a:bodyPr/>
        <a:lstStyle/>
        <a:p>
          <a:endParaRPr lang="id-ID"/>
        </a:p>
      </dgm:t>
    </dgm:pt>
    <dgm:pt modelId="{C67334F9-8461-4DE6-9FA9-F5C3B9C4B1FF}" type="pres">
      <dgm:prSet presAssocID="{869CDED2-2803-423D-A3AB-51B1970638B5}" presName="spacer" presStyleCnt="0"/>
      <dgm:spPr/>
    </dgm:pt>
    <dgm:pt modelId="{EBF2DBB0-09AC-46B7-9297-8EC140618313}" type="pres">
      <dgm:prSet presAssocID="{3687D782-6124-45EA-9A91-EB21C2D52BF0}" presName="parentText" presStyleLbl="node1" presStyleIdx="2" presStyleCnt="7">
        <dgm:presLayoutVars>
          <dgm:chMax val="0"/>
          <dgm:bulletEnabled val="1"/>
        </dgm:presLayoutVars>
      </dgm:prSet>
      <dgm:spPr/>
      <dgm:t>
        <a:bodyPr/>
        <a:lstStyle/>
        <a:p>
          <a:endParaRPr lang="id-ID"/>
        </a:p>
      </dgm:t>
    </dgm:pt>
    <dgm:pt modelId="{FB1C185E-CAB2-4C95-AF25-F3F9A8C7B33A}" type="pres">
      <dgm:prSet presAssocID="{5D9D8EC7-7331-4612-A9A4-59FA9BEA93A2}" presName="spacer" presStyleCnt="0"/>
      <dgm:spPr/>
    </dgm:pt>
    <dgm:pt modelId="{E6B7A12E-D792-4506-9B2A-818D9EC2E909}" type="pres">
      <dgm:prSet presAssocID="{CB240EB0-B7E3-4313-8BE6-86A373066FC0}" presName="parentText" presStyleLbl="node1" presStyleIdx="3" presStyleCnt="7">
        <dgm:presLayoutVars>
          <dgm:chMax val="0"/>
          <dgm:bulletEnabled val="1"/>
        </dgm:presLayoutVars>
      </dgm:prSet>
      <dgm:spPr/>
      <dgm:t>
        <a:bodyPr/>
        <a:lstStyle/>
        <a:p>
          <a:endParaRPr lang="id-ID"/>
        </a:p>
      </dgm:t>
    </dgm:pt>
    <dgm:pt modelId="{0EB01F03-3097-4A9C-AE2B-3E53A59D9AAA}" type="pres">
      <dgm:prSet presAssocID="{D5CBEA7A-8159-4F0B-9E46-848769A3E3FD}" presName="spacer" presStyleCnt="0"/>
      <dgm:spPr/>
    </dgm:pt>
    <dgm:pt modelId="{9498D6D7-D1DE-4880-A122-141F0CC4C4C8}" type="pres">
      <dgm:prSet presAssocID="{20C80331-3DF2-434B-B8AC-7634E5807512}" presName="parentText" presStyleLbl="node1" presStyleIdx="4" presStyleCnt="7">
        <dgm:presLayoutVars>
          <dgm:chMax val="0"/>
          <dgm:bulletEnabled val="1"/>
        </dgm:presLayoutVars>
      </dgm:prSet>
      <dgm:spPr/>
      <dgm:t>
        <a:bodyPr/>
        <a:lstStyle/>
        <a:p>
          <a:endParaRPr lang="id-ID"/>
        </a:p>
      </dgm:t>
    </dgm:pt>
    <dgm:pt modelId="{5D07B7CB-CC6D-470B-A290-F73F830AFF10}" type="pres">
      <dgm:prSet presAssocID="{B2C2B9A3-D102-43C5-90AF-B27BB147D0E4}" presName="spacer" presStyleCnt="0"/>
      <dgm:spPr/>
    </dgm:pt>
    <dgm:pt modelId="{D27F1C2B-8031-40D9-9358-BFC0F3063FA8}" type="pres">
      <dgm:prSet presAssocID="{B25A0330-CFB6-49EA-BDC4-F8BB8BC10869}" presName="parentText" presStyleLbl="node1" presStyleIdx="5" presStyleCnt="7">
        <dgm:presLayoutVars>
          <dgm:chMax val="0"/>
          <dgm:bulletEnabled val="1"/>
        </dgm:presLayoutVars>
      </dgm:prSet>
      <dgm:spPr/>
      <dgm:t>
        <a:bodyPr/>
        <a:lstStyle/>
        <a:p>
          <a:endParaRPr lang="id-ID"/>
        </a:p>
      </dgm:t>
    </dgm:pt>
    <dgm:pt modelId="{223A945E-3A54-4E8B-86BF-D24E00BBAEF9}" type="pres">
      <dgm:prSet presAssocID="{D24983E9-458E-48B5-986C-0C97A41A0DEA}" presName="spacer" presStyleCnt="0"/>
      <dgm:spPr/>
    </dgm:pt>
    <dgm:pt modelId="{AD907E54-1AAF-42A9-B5AD-B0BFC7405B10}" type="pres">
      <dgm:prSet presAssocID="{88AED1D3-3D1E-45AE-88E7-C32E5BB7C192}" presName="parentText" presStyleLbl="node1" presStyleIdx="6" presStyleCnt="7">
        <dgm:presLayoutVars>
          <dgm:chMax val="0"/>
          <dgm:bulletEnabled val="1"/>
        </dgm:presLayoutVars>
      </dgm:prSet>
      <dgm:spPr/>
      <dgm:t>
        <a:bodyPr/>
        <a:lstStyle/>
        <a:p>
          <a:endParaRPr lang="id-ID"/>
        </a:p>
      </dgm:t>
    </dgm:pt>
  </dgm:ptLst>
  <dgm:cxnLst>
    <dgm:cxn modelId="{8C511542-7C32-4AC8-96E5-FEDC65833B10}" srcId="{8358F112-1D6F-44C5-AF73-A5EEB7AA45FA}" destId="{B25A0330-CFB6-49EA-BDC4-F8BB8BC10869}" srcOrd="5" destOrd="0" parTransId="{A4BCEEEF-8D5C-433A-9DB0-A7AB65294D7D}" sibTransId="{D24983E9-458E-48B5-986C-0C97A41A0DEA}"/>
    <dgm:cxn modelId="{27607829-2BEA-4479-BA11-DA1E46672A0F}" srcId="{8358F112-1D6F-44C5-AF73-A5EEB7AA45FA}" destId="{CB240EB0-B7E3-4313-8BE6-86A373066FC0}" srcOrd="3" destOrd="0" parTransId="{45D2F17A-5A34-4858-AB73-0B514DBF108F}" sibTransId="{D5CBEA7A-8159-4F0B-9E46-848769A3E3FD}"/>
    <dgm:cxn modelId="{1D2DC411-ECA7-4663-9E60-7319B60B72BC}" srcId="{8358F112-1D6F-44C5-AF73-A5EEB7AA45FA}" destId="{3E0CF4D4-198B-4AFE-88D2-8E46B21E88EE}" srcOrd="0" destOrd="0" parTransId="{05810277-582E-4DDD-94AC-FECF5A93EDB5}" sibTransId="{8CA7FDF3-C092-44B1-B986-2EF0BE92CBAB}"/>
    <dgm:cxn modelId="{732ED7B6-7726-4C39-ACFA-91F3B34D5893}" srcId="{8358F112-1D6F-44C5-AF73-A5EEB7AA45FA}" destId="{88AED1D3-3D1E-45AE-88E7-C32E5BB7C192}" srcOrd="6" destOrd="0" parTransId="{98361960-E45C-4393-BA68-C3A827C9DB2F}" sibTransId="{6C7C8E6B-F34C-42A3-94BA-32243A74B104}"/>
    <dgm:cxn modelId="{AA55B694-F293-4A6C-9BC9-51B2DBF37CA6}" srcId="{8358F112-1D6F-44C5-AF73-A5EEB7AA45FA}" destId="{20C80331-3DF2-434B-B8AC-7634E5807512}" srcOrd="4" destOrd="0" parTransId="{2140B65D-0D78-4CD9-AB98-107EF3E82F92}" sibTransId="{B2C2B9A3-D102-43C5-90AF-B27BB147D0E4}"/>
    <dgm:cxn modelId="{2786CFC9-867E-4954-AED6-337E4BE92671}" type="presOf" srcId="{B25A0330-CFB6-49EA-BDC4-F8BB8BC10869}" destId="{D27F1C2B-8031-40D9-9358-BFC0F3063FA8}" srcOrd="0" destOrd="0" presId="urn:microsoft.com/office/officeart/2005/8/layout/vList2"/>
    <dgm:cxn modelId="{9D39DC68-8E95-4296-9F28-AD1BE3CF95C2}" type="presOf" srcId="{AF33AACA-520F-4C78-A492-459906460AB8}" destId="{2B0E2AB5-C119-4743-96E1-6DE15C2A42E9}" srcOrd="0" destOrd="0" presId="urn:microsoft.com/office/officeart/2005/8/layout/vList2"/>
    <dgm:cxn modelId="{8B213670-E152-4553-A9B4-0FD9705C894B}" srcId="{8358F112-1D6F-44C5-AF73-A5EEB7AA45FA}" destId="{AF33AACA-520F-4C78-A492-459906460AB8}" srcOrd="1" destOrd="0" parTransId="{CB0669E8-D15A-4CA7-B25B-559EABAF1916}" sibTransId="{869CDED2-2803-423D-A3AB-51B1970638B5}"/>
    <dgm:cxn modelId="{27E4782D-71C4-4844-AA0A-54E2E5EC7F00}" type="presOf" srcId="{3E0CF4D4-198B-4AFE-88D2-8E46B21E88EE}" destId="{086980F9-6F38-4459-8BC9-85C438D0D44C}" srcOrd="0" destOrd="0" presId="urn:microsoft.com/office/officeart/2005/8/layout/vList2"/>
    <dgm:cxn modelId="{5AF358C9-862E-4D5F-A52C-02475E451264}" type="presOf" srcId="{88AED1D3-3D1E-45AE-88E7-C32E5BB7C192}" destId="{AD907E54-1AAF-42A9-B5AD-B0BFC7405B10}" srcOrd="0" destOrd="0" presId="urn:microsoft.com/office/officeart/2005/8/layout/vList2"/>
    <dgm:cxn modelId="{E63F1C48-E7AB-4127-AE07-BF2BD5300F03}" type="presOf" srcId="{CB240EB0-B7E3-4313-8BE6-86A373066FC0}" destId="{E6B7A12E-D792-4506-9B2A-818D9EC2E909}" srcOrd="0" destOrd="0" presId="urn:microsoft.com/office/officeart/2005/8/layout/vList2"/>
    <dgm:cxn modelId="{368C8CDB-8E4E-4207-BCA2-0A3676298BAB}" srcId="{8358F112-1D6F-44C5-AF73-A5EEB7AA45FA}" destId="{3687D782-6124-45EA-9A91-EB21C2D52BF0}" srcOrd="2" destOrd="0" parTransId="{C8B551E5-829B-4576-B9BA-E0CAED4F8BE7}" sibTransId="{5D9D8EC7-7331-4612-A9A4-59FA9BEA93A2}"/>
    <dgm:cxn modelId="{3D73A9B2-895E-4095-8298-797FC9E00C10}" type="presOf" srcId="{20C80331-3DF2-434B-B8AC-7634E5807512}" destId="{9498D6D7-D1DE-4880-A122-141F0CC4C4C8}" srcOrd="0" destOrd="0" presId="urn:microsoft.com/office/officeart/2005/8/layout/vList2"/>
    <dgm:cxn modelId="{0390187F-BE43-4722-8376-7E36BA8EA0E1}" type="presOf" srcId="{3687D782-6124-45EA-9A91-EB21C2D52BF0}" destId="{EBF2DBB0-09AC-46B7-9297-8EC140618313}" srcOrd="0" destOrd="0" presId="urn:microsoft.com/office/officeart/2005/8/layout/vList2"/>
    <dgm:cxn modelId="{8098C8D0-E0EA-43AB-8FA8-9D262FB0D260}" type="presOf" srcId="{8358F112-1D6F-44C5-AF73-A5EEB7AA45FA}" destId="{FA152123-58CE-48F0-AD32-399CCFB0B709}" srcOrd="0" destOrd="0" presId="urn:microsoft.com/office/officeart/2005/8/layout/vList2"/>
    <dgm:cxn modelId="{E2C64213-1DE4-449D-93DF-934365EF1048}" type="presParOf" srcId="{FA152123-58CE-48F0-AD32-399CCFB0B709}" destId="{086980F9-6F38-4459-8BC9-85C438D0D44C}" srcOrd="0" destOrd="0" presId="urn:microsoft.com/office/officeart/2005/8/layout/vList2"/>
    <dgm:cxn modelId="{04C5D29A-B353-41D6-91BB-2CAE070D9D33}" type="presParOf" srcId="{FA152123-58CE-48F0-AD32-399CCFB0B709}" destId="{224F8B66-69B6-4446-9591-30132FBD91B7}" srcOrd="1" destOrd="0" presId="urn:microsoft.com/office/officeart/2005/8/layout/vList2"/>
    <dgm:cxn modelId="{418E865E-50D0-4841-8318-717510CF3928}" type="presParOf" srcId="{FA152123-58CE-48F0-AD32-399CCFB0B709}" destId="{2B0E2AB5-C119-4743-96E1-6DE15C2A42E9}" srcOrd="2" destOrd="0" presId="urn:microsoft.com/office/officeart/2005/8/layout/vList2"/>
    <dgm:cxn modelId="{C0923854-61D4-481F-AA97-08128EFFDC36}" type="presParOf" srcId="{FA152123-58CE-48F0-AD32-399CCFB0B709}" destId="{C67334F9-8461-4DE6-9FA9-F5C3B9C4B1FF}" srcOrd="3" destOrd="0" presId="urn:microsoft.com/office/officeart/2005/8/layout/vList2"/>
    <dgm:cxn modelId="{785C83D0-FF18-42CA-826C-6F66D090D1E5}" type="presParOf" srcId="{FA152123-58CE-48F0-AD32-399CCFB0B709}" destId="{EBF2DBB0-09AC-46B7-9297-8EC140618313}" srcOrd="4" destOrd="0" presId="urn:microsoft.com/office/officeart/2005/8/layout/vList2"/>
    <dgm:cxn modelId="{F1BA6928-0788-459B-BDE4-9608EA6C9246}" type="presParOf" srcId="{FA152123-58CE-48F0-AD32-399CCFB0B709}" destId="{FB1C185E-CAB2-4C95-AF25-F3F9A8C7B33A}" srcOrd="5" destOrd="0" presId="urn:microsoft.com/office/officeart/2005/8/layout/vList2"/>
    <dgm:cxn modelId="{B0D8726F-7BC7-4B9A-ACE7-946C79141BE7}" type="presParOf" srcId="{FA152123-58CE-48F0-AD32-399CCFB0B709}" destId="{E6B7A12E-D792-4506-9B2A-818D9EC2E909}" srcOrd="6" destOrd="0" presId="urn:microsoft.com/office/officeart/2005/8/layout/vList2"/>
    <dgm:cxn modelId="{949D8935-7902-4F90-8D40-4C30C969C01D}" type="presParOf" srcId="{FA152123-58CE-48F0-AD32-399CCFB0B709}" destId="{0EB01F03-3097-4A9C-AE2B-3E53A59D9AAA}" srcOrd="7" destOrd="0" presId="urn:microsoft.com/office/officeart/2005/8/layout/vList2"/>
    <dgm:cxn modelId="{0F5C8029-F824-4AFD-95D1-8A53A160EFD2}" type="presParOf" srcId="{FA152123-58CE-48F0-AD32-399CCFB0B709}" destId="{9498D6D7-D1DE-4880-A122-141F0CC4C4C8}" srcOrd="8" destOrd="0" presId="urn:microsoft.com/office/officeart/2005/8/layout/vList2"/>
    <dgm:cxn modelId="{953E324D-49E7-4059-B411-0A14ECE25117}" type="presParOf" srcId="{FA152123-58CE-48F0-AD32-399CCFB0B709}" destId="{5D07B7CB-CC6D-470B-A290-F73F830AFF10}" srcOrd="9" destOrd="0" presId="urn:microsoft.com/office/officeart/2005/8/layout/vList2"/>
    <dgm:cxn modelId="{395AC3AA-915F-477B-97DB-3182E16D87FF}" type="presParOf" srcId="{FA152123-58CE-48F0-AD32-399CCFB0B709}" destId="{D27F1C2B-8031-40D9-9358-BFC0F3063FA8}" srcOrd="10" destOrd="0" presId="urn:microsoft.com/office/officeart/2005/8/layout/vList2"/>
    <dgm:cxn modelId="{6BFD3581-5E98-45D5-BEBA-59006131D6F2}" type="presParOf" srcId="{FA152123-58CE-48F0-AD32-399CCFB0B709}" destId="{223A945E-3A54-4E8B-86BF-D24E00BBAEF9}" srcOrd="11" destOrd="0" presId="urn:microsoft.com/office/officeart/2005/8/layout/vList2"/>
    <dgm:cxn modelId="{2ED7E146-74A7-4E57-9A12-A8870477002A}" type="presParOf" srcId="{FA152123-58CE-48F0-AD32-399CCFB0B709}" destId="{AD907E54-1AAF-42A9-B5AD-B0BFC7405B1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58F112-1D6F-44C5-AF73-A5EEB7AA45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0C7B9932-39A1-47F9-9D81-48F5FB31E47A}">
      <dgm:prSet custT="1"/>
      <dgm:spPr>
        <a:noFill/>
      </dgm:spPr>
      <dgm:t>
        <a:bodyPr/>
        <a:lstStyle/>
        <a:p>
          <a:r>
            <a:rPr lang="en-US" sz="2800" b="1" dirty="0" smtClean="0">
              <a:latin typeface="Agency FB" panose="020B0503020202020204" pitchFamily="34" charset="0"/>
            </a:rPr>
            <a:t>1</a:t>
          </a:r>
          <a:r>
            <a:rPr lang="id-ID" sz="2800" b="1" dirty="0" smtClean="0">
              <a:latin typeface="Agency FB" panose="020B0503020202020204" pitchFamily="34" charset="0"/>
            </a:rPr>
            <a:t>0. </a:t>
          </a:r>
          <a:r>
            <a:rPr lang="en-US" sz="2800" b="0" dirty="0" smtClean="0">
              <a:latin typeface="Agency FB" panose="020B0503020202020204" pitchFamily="34" charset="0"/>
            </a:rPr>
            <a:t>Biometric Authentication</a:t>
          </a:r>
          <a:endParaRPr lang="id-ID" sz="2800" b="0" dirty="0">
            <a:latin typeface="Agency FB" panose="020B0503020202020204" pitchFamily="34" charset="0"/>
          </a:endParaRPr>
        </a:p>
      </dgm:t>
    </dgm:pt>
    <dgm:pt modelId="{D8421E35-5FBC-423C-A6D2-16363CA910C8}" type="parTrans" cxnId="{C1FB15BA-0572-4739-B268-2C3734120A75}">
      <dgm:prSet/>
      <dgm:spPr/>
      <dgm:t>
        <a:bodyPr/>
        <a:lstStyle/>
        <a:p>
          <a:endParaRPr lang="en-US" sz="2600"/>
        </a:p>
      </dgm:t>
    </dgm:pt>
    <dgm:pt modelId="{042BEBE6-60AA-414D-A745-1DED3A6F379E}" type="sibTrans" cxnId="{C1FB15BA-0572-4739-B268-2C3734120A75}">
      <dgm:prSet/>
      <dgm:spPr/>
      <dgm:t>
        <a:bodyPr/>
        <a:lstStyle/>
        <a:p>
          <a:endParaRPr lang="en-US" sz="2600"/>
        </a:p>
      </dgm:t>
    </dgm:pt>
    <dgm:pt modelId="{45FAB24C-9B2D-4C9F-AC5C-BE1CC33E0AEC}">
      <dgm:prSet custT="1"/>
      <dgm:spPr>
        <a:noFill/>
      </dgm:spPr>
      <dgm:t>
        <a:bodyPr/>
        <a:lstStyle/>
        <a:p>
          <a:r>
            <a:rPr lang="id-ID" sz="2800" b="1" dirty="0" smtClean="0">
              <a:latin typeface="Agency FB" panose="020B0503020202020204" pitchFamily="34" charset="0"/>
            </a:rPr>
            <a:t>12. </a:t>
          </a:r>
          <a:r>
            <a:rPr lang="id-ID" sz="2800" dirty="0" smtClean="0">
              <a:latin typeface="Agency FB" panose="020B0503020202020204" pitchFamily="34" charset="0"/>
            </a:rPr>
            <a:t>Protokol Keamanan</a:t>
          </a:r>
          <a:endParaRPr lang="id-ID" sz="2800" b="0" dirty="0">
            <a:latin typeface="Agency FB" panose="020B0503020202020204" pitchFamily="34" charset="0"/>
          </a:endParaRPr>
        </a:p>
      </dgm:t>
    </dgm:pt>
    <dgm:pt modelId="{7134E2BB-6C9C-4AB9-B1F1-CAA0A219FAB6}" type="parTrans" cxnId="{4F940FB7-DCA6-4AEB-9E3A-801F9F9C20BE}">
      <dgm:prSet/>
      <dgm:spPr/>
      <dgm:t>
        <a:bodyPr/>
        <a:lstStyle/>
        <a:p>
          <a:endParaRPr lang="en-US" sz="2600"/>
        </a:p>
      </dgm:t>
    </dgm:pt>
    <dgm:pt modelId="{7C430DA0-B913-451B-A53D-59E09BFA30CD}" type="sibTrans" cxnId="{4F940FB7-DCA6-4AEB-9E3A-801F9F9C20BE}">
      <dgm:prSet/>
      <dgm:spPr/>
      <dgm:t>
        <a:bodyPr/>
        <a:lstStyle/>
        <a:p>
          <a:endParaRPr lang="en-US" sz="2600"/>
        </a:p>
      </dgm:t>
    </dgm:pt>
    <dgm:pt modelId="{A8758CBD-2F5C-468E-AF8A-A294A393DC9D}">
      <dgm:prSet custT="1"/>
      <dgm:spPr>
        <a:noFill/>
      </dgm:spPr>
      <dgm:t>
        <a:bodyPr/>
        <a:lstStyle/>
        <a:p>
          <a:r>
            <a:rPr lang="en-US" sz="2800" b="1" dirty="0" smtClean="0">
              <a:latin typeface="Agency FB" panose="020B0503020202020204" pitchFamily="34" charset="0"/>
            </a:rPr>
            <a:t>0</a:t>
          </a:r>
          <a:r>
            <a:rPr lang="id-ID" sz="2800" b="1" dirty="0" smtClean="0">
              <a:latin typeface="Agency FB" panose="020B0503020202020204" pitchFamily="34" charset="0"/>
            </a:rPr>
            <a:t>9. </a:t>
          </a:r>
          <a:r>
            <a:rPr lang="id-ID" sz="2800" b="0" dirty="0" smtClean="0">
              <a:latin typeface="Agency FB" panose="020B0503020202020204" pitchFamily="34" charset="0"/>
            </a:rPr>
            <a:t>Kriptografi Asimetrik</a:t>
          </a:r>
          <a:endParaRPr lang="id-ID" sz="2800" dirty="0">
            <a:latin typeface="Agency FB" panose="020B0503020202020204" pitchFamily="34" charset="0"/>
          </a:endParaRPr>
        </a:p>
      </dgm:t>
    </dgm:pt>
    <dgm:pt modelId="{7363FA1B-B195-4A36-98E5-18FF6337C761}" type="parTrans" cxnId="{3ACA0BD9-07C8-4657-989E-170651E56254}">
      <dgm:prSet/>
      <dgm:spPr/>
      <dgm:t>
        <a:bodyPr/>
        <a:lstStyle/>
        <a:p>
          <a:endParaRPr lang="en-ID"/>
        </a:p>
      </dgm:t>
    </dgm:pt>
    <dgm:pt modelId="{CC9C24DF-BDC6-4E28-9B28-656BA0414C0A}" type="sibTrans" cxnId="{3ACA0BD9-07C8-4657-989E-170651E56254}">
      <dgm:prSet/>
      <dgm:spPr/>
      <dgm:t>
        <a:bodyPr/>
        <a:lstStyle/>
        <a:p>
          <a:endParaRPr lang="en-ID"/>
        </a:p>
      </dgm:t>
    </dgm:pt>
    <dgm:pt modelId="{4908667A-F5AB-4046-818E-26DC9EC93767}">
      <dgm:prSet custT="1"/>
      <dgm:spPr>
        <a:noFill/>
      </dgm:spPr>
      <dgm:t>
        <a:bodyPr/>
        <a:lstStyle/>
        <a:p>
          <a:r>
            <a:rPr lang="id-ID" sz="2800" b="1" dirty="0" smtClean="0">
              <a:latin typeface="Agency FB" panose="020B0503020202020204" pitchFamily="34" charset="0"/>
            </a:rPr>
            <a:t>13. </a:t>
          </a:r>
          <a:r>
            <a:rPr lang="id-ID" sz="2800" dirty="0" smtClean="0">
              <a:latin typeface="Agency FB" panose="020B0503020202020204" pitchFamily="34" charset="0"/>
            </a:rPr>
            <a:t>Malware &amp; Computer Forensics</a:t>
          </a:r>
          <a:endParaRPr lang="id-ID" sz="2800" b="0" dirty="0">
            <a:latin typeface="Agency FB" panose="020B0503020202020204" pitchFamily="34" charset="0"/>
          </a:endParaRPr>
        </a:p>
      </dgm:t>
    </dgm:pt>
    <dgm:pt modelId="{A8B470AE-AD6C-417E-B166-77F95622316F}" type="parTrans" cxnId="{95CCF3ED-E14A-4A48-9D09-FB1B8DE5E21A}">
      <dgm:prSet/>
      <dgm:spPr/>
      <dgm:t>
        <a:bodyPr/>
        <a:lstStyle/>
        <a:p>
          <a:endParaRPr lang="id-ID"/>
        </a:p>
      </dgm:t>
    </dgm:pt>
    <dgm:pt modelId="{77D296E0-9E05-42A7-BE9E-24C9E0259528}" type="sibTrans" cxnId="{95CCF3ED-E14A-4A48-9D09-FB1B8DE5E21A}">
      <dgm:prSet/>
      <dgm:spPr/>
      <dgm:t>
        <a:bodyPr/>
        <a:lstStyle/>
        <a:p>
          <a:endParaRPr lang="id-ID"/>
        </a:p>
      </dgm:t>
    </dgm:pt>
    <dgm:pt modelId="{8A0FA7A2-209D-4133-811E-E74489CEC298}">
      <dgm:prSet custT="1"/>
      <dgm:spPr>
        <a:noFill/>
      </dgm:spPr>
      <dgm:t>
        <a:bodyPr/>
        <a:lstStyle/>
        <a:p>
          <a:r>
            <a:rPr lang="id-ID" sz="2800" b="1" i="0" dirty="0" smtClean="0">
              <a:latin typeface="Agency FB" panose="020B0503020202020204" pitchFamily="34" charset="0"/>
            </a:rPr>
            <a:t>14. </a:t>
          </a:r>
          <a:r>
            <a:rPr lang="id-ID" sz="2800" b="0" i="0" dirty="0" smtClean="0">
              <a:latin typeface="Agency FB" panose="020B0503020202020204" pitchFamily="34" charset="0"/>
            </a:rPr>
            <a:t>UAS</a:t>
          </a:r>
          <a:endParaRPr lang="id-ID" sz="2800" b="0" dirty="0">
            <a:latin typeface="Agency FB" panose="020B0503020202020204" pitchFamily="34" charset="0"/>
          </a:endParaRPr>
        </a:p>
      </dgm:t>
    </dgm:pt>
    <dgm:pt modelId="{0B2555AE-370C-4CD9-BE21-91B60FC4126A}" type="parTrans" cxnId="{C81A6E36-6573-4351-963B-425FDE850740}">
      <dgm:prSet/>
      <dgm:spPr/>
      <dgm:t>
        <a:bodyPr/>
        <a:lstStyle/>
        <a:p>
          <a:endParaRPr lang="id-ID"/>
        </a:p>
      </dgm:t>
    </dgm:pt>
    <dgm:pt modelId="{CDE3748E-2FDD-4A34-BF21-B1E61CFB072E}" type="sibTrans" cxnId="{C81A6E36-6573-4351-963B-425FDE850740}">
      <dgm:prSet/>
      <dgm:spPr/>
      <dgm:t>
        <a:bodyPr/>
        <a:lstStyle/>
        <a:p>
          <a:endParaRPr lang="id-ID"/>
        </a:p>
      </dgm:t>
    </dgm:pt>
    <dgm:pt modelId="{1020AA26-508B-4F2F-A4FC-07C43D2AF97A}">
      <dgm:prSet custT="1"/>
      <dgm:spPr>
        <a:noFill/>
      </dgm:spPr>
      <dgm:t>
        <a:bodyPr/>
        <a:lstStyle/>
        <a:p>
          <a:r>
            <a:rPr lang="id-ID" sz="2800" b="1" dirty="0" smtClean="0">
              <a:latin typeface="Agency FB" panose="020B0503020202020204" pitchFamily="34" charset="0"/>
            </a:rPr>
            <a:t>11.</a:t>
          </a:r>
          <a:r>
            <a:rPr lang="id-ID" sz="2800" dirty="0" smtClean="0">
              <a:latin typeface="Agency FB" panose="020B0503020202020204" pitchFamily="34" charset="0"/>
            </a:rPr>
            <a:t> </a:t>
          </a:r>
          <a:r>
            <a:rPr lang="id-ID" sz="2800" b="0" dirty="0" smtClean="0">
              <a:latin typeface="Agency FB" panose="020B0503020202020204" pitchFamily="34" charset="0"/>
            </a:rPr>
            <a:t>Public Key Infrastructure</a:t>
          </a:r>
          <a:endParaRPr lang="id-ID" sz="2800" dirty="0">
            <a:latin typeface="Agency FB" panose="020B0503020202020204" pitchFamily="34" charset="0"/>
          </a:endParaRPr>
        </a:p>
      </dgm:t>
    </dgm:pt>
    <dgm:pt modelId="{1C73CBE3-0781-415F-B984-D2F0523A6CFC}" type="parTrans" cxnId="{EBB4BCBE-1F9C-4E3C-8571-E58523E98A70}">
      <dgm:prSet/>
      <dgm:spPr/>
      <dgm:t>
        <a:bodyPr/>
        <a:lstStyle/>
        <a:p>
          <a:endParaRPr lang="id-ID"/>
        </a:p>
      </dgm:t>
    </dgm:pt>
    <dgm:pt modelId="{567463BA-95E3-4303-A861-951A86D39B77}" type="sibTrans" cxnId="{EBB4BCBE-1F9C-4E3C-8571-E58523E98A70}">
      <dgm:prSet/>
      <dgm:spPr/>
      <dgm:t>
        <a:bodyPr/>
        <a:lstStyle/>
        <a:p>
          <a:endParaRPr lang="id-ID"/>
        </a:p>
      </dgm:t>
    </dgm:pt>
    <dgm:pt modelId="{A93BB2EF-0BEB-4E8A-AB45-3720CCC195F7}">
      <dgm:prSet custT="1"/>
      <dgm:spPr>
        <a:noFill/>
      </dgm:spPr>
      <dgm:t>
        <a:bodyPr/>
        <a:lstStyle/>
        <a:p>
          <a:r>
            <a:rPr lang="en-US" sz="2800" b="1" dirty="0" smtClean="0">
              <a:latin typeface="Agency FB" panose="020B0503020202020204" pitchFamily="34" charset="0"/>
            </a:rPr>
            <a:t>0</a:t>
          </a:r>
          <a:r>
            <a:rPr lang="id-ID" sz="2800" b="1" dirty="0" smtClean="0">
              <a:latin typeface="Agency FB" panose="020B0503020202020204" pitchFamily="34" charset="0"/>
            </a:rPr>
            <a:t>8</a:t>
          </a:r>
          <a:r>
            <a:rPr lang="en-US" sz="2800" b="1" dirty="0" smtClean="0">
              <a:latin typeface="Agency FB" panose="020B0503020202020204" pitchFamily="34" charset="0"/>
            </a:rPr>
            <a:t>. </a:t>
          </a:r>
          <a:r>
            <a:rPr lang="id-ID" sz="2800" b="0" dirty="0" smtClean="0">
              <a:latin typeface="Agency FB" panose="020B0503020202020204" pitchFamily="34" charset="0"/>
            </a:rPr>
            <a:t>Kriptografi</a:t>
          </a:r>
          <a:endParaRPr lang="id-ID" sz="2800" dirty="0">
            <a:latin typeface="Agency FB" panose="020B0503020202020204" pitchFamily="34" charset="0"/>
          </a:endParaRPr>
        </a:p>
      </dgm:t>
    </dgm:pt>
    <dgm:pt modelId="{7035D21C-CA3F-44B8-863B-4C9676820A2B}" type="parTrans" cxnId="{31C4AA9C-C86C-4AF3-B39C-3BA36A7F1B12}">
      <dgm:prSet/>
      <dgm:spPr/>
      <dgm:t>
        <a:bodyPr/>
        <a:lstStyle/>
        <a:p>
          <a:endParaRPr lang="id-ID"/>
        </a:p>
      </dgm:t>
    </dgm:pt>
    <dgm:pt modelId="{0F51178D-EAFB-47CB-81A0-CBBAD12CA067}" type="sibTrans" cxnId="{31C4AA9C-C86C-4AF3-B39C-3BA36A7F1B12}">
      <dgm:prSet/>
      <dgm:spPr/>
      <dgm:t>
        <a:bodyPr/>
        <a:lstStyle/>
        <a:p>
          <a:endParaRPr lang="id-ID"/>
        </a:p>
      </dgm:t>
    </dgm:pt>
    <dgm:pt modelId="{FA152123-58CE-48F0-AD32-399CCFB0B709}" type="pres">
      <dgm:prSet presAssocID="{8358F112-1D6F-44C5-AF73-A5EEB7AA45FA}" presName="linear" presStyleCnt="0">
        <dgm:presLayoutVars>
          <dgm:animLvl val="lvl"/>
          <dgm:resizeHandles val="exact"/>
        </dgm:presLayoutVars>
      </dgm:prSet>
      <dgm:spPr/>
      <dgm:t>
        <a:bodyPr/>
        <a:lstStyle/>
        <a:p>
          <a:endParaRPr lang="id-ID"/>
        </a:p>
      </dgm:t>
    </dgm:pt>
    <dgm:pt modelId="{CCE4B27A-562B-4228-9EBA-FA36741C2CBB}" type="pres">
      <dgm:prSet presAssocID="{A93BB2EF-0BEB-4E8A-AB45-3720CCC195F7}" presName="parentText" presStyleLbl="node1" presStyleIdx="0" presStyleCnt="7">
        <dgm:presLayoutVars>
          <dgm:chMax val="0"/>
          <dgm:bulletEnabled val="1"/>
        </dgm:presLayoutVars>
      </dgm:prSet>
      <dgm:spPr/>
      <dgm:t>
        <a:bodyPr/>
        <a:lstStyle/>
        <a:p>
          <a:endParaRPr lang="id-ID"/>
        </a:p>
      </dgm:t>
    </dgm:pt>
    <dgm:pt modelId="{8DBAB312-29FB-47FA-8AB2-232A0B14ADD3}" type="pres">
      <dgm:prSet presAssocID="{0F51178D-EAFB-47CB-81A0-CBBAD12CA067}" presName="spacer" presStyleCnt="0"/>
      <dgm:spPr/>
    </dgm:pt>
    <dgm:pt modelId="{6F268465-018D-415F-9342-5F99EA4F989A}" type="pres">
      <dgm:prSet presAssocID="{A8758CBD-2F5C-468E-AF8A-A294A393DC9D}" presName="parentText" presStyleLbl="node1" presStyleIdx="1" presStyleCnt="7">
        <dgm:presLayoutVars>
          <dgm:chMax val="0"/>
          <dgm:bulletEnabled val="1"/>
        </dgm:presLayoutVars>
      </dgm:prSet>
      <dgm:spPr/>
      <dgm:t>
        <a:bodyPr/>
        <a:lstStyle/>
        <a:p>
          <a:endParaRPr lang="id-ID"/>
        </a:p>
      </dgm:t>
    </dgm:pt>
    <dgm:pt modelId="{6AE71C83-3A5B-4E23-B880-47A196E9AF94}" type="pres">
      <dgm:prSet presAssocID="{CC9C24DF-BDC6-4E28-9B28-656BA0414C0A}" presName="spacer" presStyleCnt="0"/>
      <dgm:spPr/>
    </dgm:pt>
    <dgm:pt modelId="{AADA161B-0E44-4493-B862-AA188302F13F}" type="pres">
      <dgm:prSet presAssocID="{0C7B9932-39A1-47F9-9D81-48F5FB31E47A}" presName="parentText" presStyleLbl="node1" presStyleIdx="2" presStyleCnt="7">
        <dgm:presLayoutVars>
          <dgm:chMax val="0"/>
          <dgm:bulletEnabled val="1"/>
        </dgm:presLayoutVars>
      </dgm:prSet>
      <dgm:spPr/>
      <dgm:t>
        <a:bodyPr/>
        <a:lstStyle/>
        <a:p>
          <a:endParaRPr lang="id-ID"/>
        </a:p>
      </dgm:t>
    </dgm:pt>
    <dgm:pt modelId="{15958AA4-8D6C-4081-B41A-A71B0A1A4517}" type="pres">
      <dgm:prSet presAssocID="{042BEBE6-60AA-414D-A745-1DED3A6F379E}" presName="spacer" presStyleCnt="0"/>
      <dgm:spPr/>
    </dgm:pt>
    <dgm:pt modelId="{4243BBF9-1AA9-4550-83D8-1DFA0B761F29}" type="pres">
      <dgm:prSet presAssocID="{1020AA26-508B-4F2F-A4FC-07C43D2AF97A}" presName="parentText" presStyleLbl="node1" presStyleIdx="3" presStyleCnt="7">
        <dgm:presLayoutVars>
          <dgm:chMax val="0"/>
          <dgm:bulletEnabled val="1"/>
        </dgm:presLayoutVars>
      </dgm:prSet>
      <dgm:spPr/>
      <dgm:t>
        <a:bodyPr/>
        <a:lstStyle/>
        <a:p>
          <a:endParaRPr lang="id-ID"/>
        </a:p>
      </dgm:t>
    </dgm:pt>
    <dgm:pt modelId="{812CF79F-A20C-43E1-BBE1-73B39171E2FC}" type="pres">
      <dgm:prSet presAssocID="{567463BA-95E3-4303-A861-951A86D39B77}" presName="spacer" presStyleCnt="0"/>
      <dgm:spPr/>
    </dgm:pt>
    <dgm:pt modelId="{F4223B3F-7A5F-4B4B-BB64-825656D9084A}" type="pres">
      <dgm:prSet presAssocID="{45FAB24C-9B2D-4C9F-AC5C-BE1CC33E0AEC}" presName="parentText" presStyleLbl="node1" presStyleIdx="4" presStyleCnt="7">
        <dgm:presLayoutVars>
          <dgm:chMax val="0"/>
          <dgm:bulletEnabled val="1"/>
        </dgm:presLayoutVars>
      </dgm:prSet>
      <dgm:spPr/>
      <dgm:t>
        <a:bodyPr/>
        <a:lstStyle/>
        <a:p>
          <a:endParaRPr lang="id-ID"/>
        </a:p>
      </dgm:t>
    </dgm:pt>
    <dgm:pt modelId="{ED09C2E3-455C-489D-979E-43371C128A15}" type="pres">
      <dgm:prSet presAssocID="{7C430DA0-B913-451B-A53D-59E09BFA30CD}" presName="spacer" presStyleCnt="0"/>
      <dgm:spPr/>
    </dgm:pt>
    <dgm:pt modelId="{D6F8D2BE-5674-433E-876C-693D6B513985}" type="pres">
      <dgm:prSet presAssocID="{4908667A-F5AB-4046-818E-26DC9EC93767}" presName="parentText" presStyleLbl="node1" presStyleIdx="5" presStyleCnt="7">
        <dgm:presLayoutVars>
          <dgm:chMax val="0"/>
          <dgm:bulletEnabled val="1"/>
        </dgm:presLayoutVars>
      </dgm:prSet>
      <dgm:spPr/>
      <dgm:t>
        <a:bodyPr/>
        <a:lstStyle/>
        <a:p>
          <a:endParaRPr lang="id-ID"/>
        </a:p>
      </dgm:t>
    </dgm:pt>
    <dgm:pt modelId="{3A61E9B2-EE8B-4D0D-8E33-7F7E2BC308E5}" type="pres">
      <dgm:prSet presAssocID="{77D296E0-9E05-42A7-BE9E-24C9E0259528}" presName="spacer" presStyleCnt="0"/>
      <dgm:spPr/>
    </dgm:pt>
    <dgm:pt modelId="{BDCDCFE5-C63B-426B-8D16-4C2EF5169E39}" type="pres">
      <dgm:prSet presAssocID="{8A0FA7A2-209D-4133-811E-E74489CEC298}" presName="parentText" presStyleLbl="node1" presStyleIdx="6" presStyleCnt="7">
        <dgm:presLayoutVars>
          <dgm:chMax val="0"/>
          <dgm:bulletEnabled val="1"/>
        </dgm:presLayoutVars>
      </dgm:prSet>
      <dgm:spPr/>
      <dgm:t>
        <a:bodyPr/>
        <a:lstStyle/>
        <a:p>
          <a:endParaRPr lang="id-ID"/>
        </a:p>
      </dgm:t>
    </dgm:pt>
  </dgm:ptLst>
  <dgm:cxnLst>
    <dgm:cxn modelId="{53F0135C-4E40-4829-B87E-4EE1F4F2265F}" type="presOf" srcId="{A93BB2EF-0BEB-4E8A-AB45-3720CCC195F7}" destId="{CCE4B27A-562B-4228-9EBA-FA36741C2CBB}" srcOrd="0" destOrd="0" presId="urn:microsoft.com/office/officeart/2005/8/layout/vList2"/>
    <dgm:cxn modelId="{12F58785-93E0-4CD0-A810-0B07F6B763C3}" type="presOf" srcId="{1020AA26-508B-4F2F-A4FC-07C43D2AF97A}" destId="{4243BBF9-1AA9-4550-83D8-1DFA0B761F29}" srcOrd="0" destOrd="0" presId="urn:microsoft.com/office/officeart/2005/8/layout/vList2"/>
    <dgm:cxn modelId="{4AB31FA6-21A9-42C9-BE9F-342DDA668D98}" type="presOf" srcId="{0C7B9932-39A1-47F9-9D81-48F5FB31E47A}" destId="{AADA161B-0E44-4493-B862-AA188302F13F}" srcOrd="0" destOrd="0" presId="urn:microsoft.com/office/officeart/2005/8/layout/vList2"/>
    <dgm:cxn modelId="{C81A6E36-6573-4351-963B-425FDE850740}" srcId="{8358F112-1D6F-44C5-AF73-A5EEB7AA45FA}" destId="{8A0FA7A2-209D-4133-811E-E74489CEC298}" srcOrd="6" destOrd="0" parTransId="{0B2555AE-370C-4CD9-BE21-91B60FC4126A}" sibTransId="{CDE3748E-2FDD-4A34-BF21-B1E61CFB072E}"/>
    <dgm:cxn modelId="{95CCF3ED-E14A-4A48-9D09-FB1B8DE5E21A}" srcId="{8358F112-1D6F-44C5-AF73-A5EEB7AA45FA}" destId="{4908667A-F5AB-4046-818E-26DC9EC93767}" srcOrd="5" destOrd="0" parTransId="{A8B470AE-AD6C-417E-B166-77F95622316F}" sibTransId="{77D296E0-9E05-42A7-BE9E-24C9E0259528}"/>
    <dgm:cxn modelId="{EFE5220B-9A47-4638-A6B0-A6E4C1E3C41D}" type="presOf" srcId="{A8758CBD-2F5C-468E-AF8A-A294A393DC9D}" destId="{6F268465-018D-415F-9342-5F99EA4F989A}" srcOrd="0" destOrd="0" presId="urn:microsoft.com/office/officeart/2005/8/layout/vList2"/>
    <dgm:cxn modelId="{3ACA0BD9-07C8-4657-989E-170651E56254}" srcId="{8358F112-1D6F-44C5-AF73-A5EEB7AA45FA}" destId="{A8758CBD-2F5C-468E-AF8A-A294A393DC9D}" srcOrd="1" destOrd="0" parTransId="{7363FA1B-B195-4A36-98E5-18FF6337C761}" sibTransId="{CC9C24DF-BDC6-4E28-9B28-656BA0414C0A}"/>
    <dgm:cxn modelId="{314C5CAA-131E-43DF-8E3A-8E21BE772B32}" type="presOf" srcId="{45FAB24C-9B2D-4C9F-AC5C-BE1CC33E0AEC}" destId="{F4223B3F-7A5F-4B4B-BB64-825656D9084A}" srcOrd="0" destOrd="0" presId="urn:microsoft.com/office/officeart/2005/8/layout/vList2"/>
    <dgm:cxn modelId="{4F940FB7-DCA6-4AEB-9E3A-801F9F9C20BE}" srcId="{8358F112-1D6F-44C5-AF73-A5EEB7AA45FA}" destId="{45FAB24C-9B2D-4C9F-AC5C-BE1CC33E0AEC}" srcOrd="4" destOrd="0" parTransId="{7134E2BB-6C9C-4AB9-B1F1-CAA0A219FAB6}" sibTransId="{7C430DA0-B913-451B-A53D-59E09BFA30CD}"/>
    <dgm:cxn modelId="{EBB4BCBE-1F9C-4E3C-8571-E58523E98A70}" srcId="{8358F112-1D6F-44C5-AF73-A5EEB7AA45FA}" destId="{1020AA26-508B-4F2F-A4FC-07C43D2AF97A}" srcOrd="3" destOrd="0" parTransId="{1C73CBE3-0781-415F-B984-D2F0523A6CFC}" sibTransId="{567463BA-95E3-4303-A861-951A86D39B77}"/>
    <dgm:cxn modelId="{C1FB15BA-0572-4739-B268-2C3734120A75}" srcId="{8358F112-1D6F-44C5-AF73-A5EEB7AA45FA}" destId="{0C7B9932-39A1-47F9-9D81-48F5FB31E47A}" srcOrd="2" destOrd="0" parTransId="{D8421E35-5FBC-423C-A6D2-16363CA910C8}" sibTransId="{042BEBE6-60AA-414D-A745-1DED3A6F379E}"/>
    <dgm:cxn modelId="{1C401227-C22E-4651-8BE9-FAA210ACD3BC}" type="presOf" srcId="{8A0FA7A2-209D-4133-811E-E74489CEC298}" destId="{BDCDCFE5-C63B-426B-8D16-4C2EF5169E39}" srcOrd="0" destOrd="0" presId="urn:microsoft.com/office/officeart/2005/8/layout/vList2"/>
    <dgm:cxn modelId="{31C4AA9C-C86C-4AF3-B39C-3BA36A7F1B12}" srcId="{8358F112-1D6F-44C5-AF73-A5EEB7AA45FA}" destId="{A93BB2EF-0BEB-4E8A-AB45-3720CCC195F7}" srcOrd="0" destOrd="0" parTransId="{7035D21C-CA3F-44B8-863B-4C9676820A2B}" sibTransId="{0F51178D-EAFB-47CB-81A0-CBBAD12CA067}"/>
    <dgm:cxn modelId="{8098C8D0-E0EA-43AB-8FA8-9D262FB0D260}" type="presOf" srcId="{8358F112-1D6F-44C5-AF73-A5EEB7AA45FA}" destId="{FA152123-58CE-48F0-AD32-399CCFB0B709}" srcOrd="0" destOrd="0" presId="urn:microsoft.com/office/officeart/2005/8/layout/vList2"/>
    <dgm:cxn modelId="{138DB372-C1D9-4E24-9C29-28CBA35FFAFC}" type="presOf" srcId="{4908667A-F5AB-4046-818E-26DC9EC93767}" destId="{D6F8D2BE-5674-433E-876C-693D6B513985}" srcOrd="0" destOrd="0" presId="urn:microsoft.com/office/officeart/2005/8/layout/vList2"/>
    <dgm:cxn modelId="{54C611C9-B76C-4D59-98C6-D6D7574B1828}" type="presParOf" srcId="{FA152123-58CE-48F0-AD32-399CCFB0B709}" destId="{CCE4B27A-562B-4228-9EBA-FA36741C2CBB}" srcOrd="0" destOrd="0" presId="urn:microsoft.com/office/officeart/2005/8/layout/vList2"/>
    <dgm:cxn modelId="{0C558DE7-2061-46C4-9435-0252B0DE34FF}" type="presParOf" srcId="{FA152123-58CE-48F0-AD32-399CCFB0B709}" destId="{8DBAB312-29FB-47FA-8AB2-232A0B14ADD3}" srcOrd="1" destOrd="0" presId="urn:microsoft.com/office/officeart/2005/8/layout/vList2"/>
    <dgm:cxn modelId="{F7770718-7910-4B21-8EFE-318DE8AC54A5}" type="presParOf" srcId="{FA152123-58CE-48F0-AD32-399CCFB0B709}" destId="{6F268465-018D-415F-9342-5F99EA4F989A}" srcOrd="2" destOrd="0" presId="urn:microsoft.com/office/officeart/2005/8/layout/vList2"/>
    <dgm:cxn modelId="{0093A9F7-1C25-4231-B7BD-C18244B8CD6C}" type="presParOf" srcId="{FA152123-58CE-48F0-AD32-399CCFB0B709}" destId="{6AE71C83-3A5B-4E23-B880-47A196E9AF94}" srcOrd="3" destOrd="0" presId="urn:microsoft.com/office/officeart/2005/8/layout/vList2"/>
    <dgm:cxn modelId="{AF0937BE-C9F5-46F3-85AF-E8542270DE2A}" type="presParOf" srcId="{FA152123-58CE-48F0-AD32-399CCFB0B709}" destId="{AADA161B-0E44-4493-B862-AA188302F13F}" srcOrd="4" destOrd="0" presId="urn:microsoft.com/office/officeart/2005/8/layout/vList2"/>
    <dgm:cxn modelId="{68604E0A-C971-4845-B79D-022F39E75A77}" type="presParOf" srcId="{FA152123-58CE-48F0-AD32-399CCFB0B709}" destId="{15958AA4-8D6C-4081-B41A-A71B0A1A4517}" srcOrd="5" destOrd="0" presId="urn:microsoft.com/office/officeart/2005/8/layout/vList2"/>
    <dgm:cxn modelId="{D1D87629-A5CB-4B75-A02C-88884F34018E}" type="presParOf" srcId="{FA152123-58CE-48F0-AD32-399CCFB0B709}" destId="{4243BBF9-1AA9-4550-83D8-1DFA0B761F29}" srcOrd="6" destOrd="0" presId="urn:microsoft.com/office/officeart/2005/8/layout/vList2"/>
    <dgm:cxn modelId="{5A1AA8AB-C770-42ED-AD6A-5FD55ADADC0F}" type="presParOf" srcId="{FA152123-58CE-48F0-AD32-399CCFB0B709}" destId="{812CF79F-A20C-43E1-BBE1-73B39171E2FC}" srcOrd="7" destOrd="0" presId="urn:microsoft.com/office/officeart/2005/8/layout/vList2"/>
    <dgm:cxn modelId="{C5203D51-591C-4774-8949-D56B7504CB66}" type="presParOf" srcId="{FA152123-58CE-48F0-AD32-399CCFB0B709}" destId="{F4223B3F-7A5F-4B4B-BB64-825656D9084A}" srcOrd="8" destOrd="0" presId="urn:microsoft.com/office/officeart/2005/8/layout/vList2"/>
    <dgm:cxn modelId="{D0E8991B-1E12-4A62-B535-9FD6B1C215F3}" type="presParOf" srcId="{FA152123-58CE-48F0-AD32-399CCFB0B709}" destId="{ED09C2E3-455C-489D-979E-43371C128A15}" srcOrd="9" destOrd="0" presId="urn:microsoft.com/office/officeart/2005/8/layout/vList2"/>
    <dgm:cxn modelId="{3BB21489-EA85-4EE4-852E-4F251F988DEE}" type="presParOf" srcId="{FA152123-58CE-48F0-AD32-399CCFB0B709}" destId="{D6F8D2BE-5674-433E-876C-693D6B513985}" srcOrd="10" destOrd="0" presId="urn:microsoft.com/office/officeart/2005/8/layout/vList2"/>
    <dgm:cxn modelId="{24EB09B6-887B-4DDD-A64F-EF155A61AFD9}" type="presParOf" srcId="{FA152123-58CE-48F0-AD32-399CCFB0B709}" destId="{3A61E9B2-EE8B-4D0D-8E33-7F7E2BC308E5}" srcOrd="11" destOrd="0" presId="urn:microsoft.com/office/officeart/2005/8/layout/vList2"/>
    <dgm:cxn modelId="{35B31EEC-7740-4F56-A82A-7FBB7314C797}" type="presParOf" srcId="{FA152123-58CE-48F0-AD32-399CCFB0B709}" destId="{BDCDCFE5-C63B-426B-8D16-4C2EF5169E39}"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96154C-7973-48EB-ACED-9C0A0AADC10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d-ID"/>
        </a:p>
      </dgm:t>
    </dgm:pt>
    <dgm:pt modelId="{B3908ECD-5E78-488A-92F4-48AE262B6FE8}">
      <dgm:prSet phldrT="[Text]"/>
      <dgm:spPr>
        <a:solidFill>
          <a:schemeClr val="tx1">
            <a:lumMod val="95000"/>
            <a:lumOff val="5000"/>
          </a:schemeClr>
        </a:solidFill>
      </dgm:spPr>
      <dgm:t>
        <a:bodyPr/>
        <a:lstStyle/>
        <a:p>
          <a:r>
            <a:rPr lang="id-ID" b="1" i="0" smtClean="0"/>
            <a:t>Interruption (Interupsi)</a:t>
          </a:r>
          <a:endParaRPr lang="id-ID"/>
        </a:p>
      </dgm:t>
    </dgm:pt>
    <dgm:pt modelId="{2C140F2E-5AF8-4F4C-8072-93A79C62F2DE}" type="parTrans" cxnId="{D62A32F1-6A56-4EF3-AD21-2C0565697F7A}">
      <dgm:prSet/>
      <dgm:spPr/>
      <dgm:t>
        <a:bodyPr/>
        <a:lstStyle/>
        <a:p>
          <a:endParaRPr lang="id-ID"/>
        </a:p>
      </dgm:t>
    </dgm:pt>
    <dgm:pt modelId="{1AA0C812-5EED-44E2-BD27-8D8F133B55E6}" type="sibTrans" cxnId="{D62A32F1-6A56-4EF3-AD21-2C0565697F7A}">
      <dgm:prSet/>
      <dgm:spPr/>
      <dgm:t>
        <a:bodyPr/>
        <a:lstStyle/>
        <a:p>
          <a:endParaRPr lang="id-ID"/>
        </a:p>
      </dgm:t>
    </dgm:pt>
    <dgm:pt modelId="{8A2BD9A4-32C9-4039-9FCD-7E59BA14A5AA}">
      <dgm:prSet phldrT="[Text]"/>
      <dgm:spPr/>
      <dgm:t>
        <a:bodyPr/>
        <a:lstStyle/>
        <a:p>
          <a:r>
            <a:rPr lang="id-ID" b="1" i="0" dirty="0" smtClean="0"/>
            <a:t>Interception (Pengalihan)</a:t>
          </a:r>
          <a:endParaRPr lang="id-ID" dirty="0"/>
        </a:p>
      </dgm:t>
    </dgm:pt>
    <dgm:pt modelId="{56666533-D618-4714-843B-2B8EC142085A}" type="parTrans" cxnId="{7BE51867-91F2-4BF5-BB0C-7726CDC093DC}">
      <dgm:prSet/>
      <dgm:spPr/>
      <dgm:t>
        <a:bodyPr/>
        <a:lstStyle/>
        <a:p>
          <a:endParaRPr lang="id-ID"/>
        </a:p>
      </dgm:t>
    </dgm:pt>
    <dgm:pt modelId="{12805755-FD16-449E-92BE-1BCF6EBC73F7}" type="sibTrans" cxnId="{7BE51867-91F2-4BF5-BB0C-7726CDC093DC}">
      <dgm:prSet/>
      <dgm:spPr/>
      <dgm:t>
        <a:bodyPr/>
        <a:lstStyle/>
        <a:p>
          <a:endParaRPr lang="id-ID"/>
        </a:p>
      </dgm:t>
    </dgm:pt>
    <dgm:pt modelId="{ECBEB3D4-F61E-499F-B6F0-A32F3589A53B}">
      <dgm:prSet phldrT="[Text]"/>
      <dgm:spPr>
        <a:solidFill>
          <a:srgbClr val="FF0000"/>
        </a:solidFill>
      </dgm:spPr>
      <dgm:t>
        <a:bodyPr/>
        <a:lstStyle/>
        <a:p>
          <a:r>
            <a:rPr lang="id-ID" b="1" i="0" dirty="0" smtClean="0"/>
            <a:t>Modification (Pengubahan)</a:t>
          </a:r>
          <a:endParaRPr lang="id-ID" dirty="0"/>
        </a:p>
      </dgm:t>
    </dgm:pt>
    <dgm:pt modelId="{02B6AEC0-7BC5-41DD-BE97-CF392EBBFA1C}" type="parTrans" cxnId="{6EF2E964-8FEE-4C39-8E95-05171CF32838}">
      <dgm:prSet/>
      <dgm:spPr/>
      <dgm:t>
        <a:bodyPr/>
        <a:lstStyle/>
        <a:p>
          <a:endParaRPr lang="id-ID"/>
        </a:p>
      </dgm:t>
    </dgm:pt>
    <dgm:pt modelId="{27B86853-54A9-451D-A2C9-A4137EFC2FAC}" type="sibTrans" cxnId="{6EF2E964-8FEE-4C39-8E95-05171CF32838}">
      <dgm:prSet/>
      <dgm:spPr/>
      <dgm:t>
        <a:bodyPr/>
        <a:lstStyle/>
        <a:p>
          <a:endParaRPr lang="id-ID"/>
        </a:p>
      </dgm:t>
    </dgm:pt>
    <dgm:pt modelId="{44A2AF8A-7A64-42B1-9696-89C1EFC6700D}">
      <dgm:prSet phldrT="[Text]"/>
      <dgm:spPr>
        <a:solidFill>
          <a:srgbClr val="7030A0"/>
        </a:solidFill>
      </dgm:spPr>
      <dgm:t>
        <a:bodyPr/>
        <a:lstStyle/>
        <a:p>
          <a:r>
            <a:rPr lang="id-ID" b="1" i="0" dirty="0" smtClean="0"/>
            <a:t>Fabrication (Pemalsuan)</a:t>
          </a:r>
          <a:endParaRPr lang="id-ID" dirty="0"/>
        </a:p>
      </dgm:t>
    </dgm:pt>
    <dgm:pt modelId="{83DECAE8-51BA-45AF-A34D-10824E8DF24D}" type="parTrans" cxnId="{04239E5F-2973-42C4-BB44-8C7F101886F6}">
      <dgm:prSet/>
      <dgm:spPr/>
      <dgm:t>
        <a:bodyPr/>
        <a:lstStyle/>
        <a:p>
          <a:endParaRPr lang="id-ID"/>
        </a:p>
      </dgm:t>
    </dgm:pt>
    <dgm:pt modelId="{D9FB1FDE-A2D4-479B-B32F-360948BDFA03}" type="sibTrans" cxnId="{04239E5F-2973-42C4-BB44-8C7F101886F6}">
      <dgm:prSet/>
      <dgm:spPr/>
      <dgm:t>
        <a:bodyPr/>
        <a:lstStyle/>
        <a:p>
          <a:endParaRPr lang="id-ID"/>
        </a:p>
      </dgm:t>
    </dgm:pt>
    <dgm:pt modelId="{E5FB98EB-AFC5-4EB6-A549-68E256631C73}" type="pres">
      <dgm:prSet presAssocID="{6F96154C-7973-48EB-ACED-9C0A0AADC10E}" presName="Name0" presStyleCnt="0">
        <dgm:presLayoutVars>
          <dgm:chMax val="7"/>
          <dgm:chPref val="7"/>
          <dgm:dir/>
        </dgm:presLayoutVars>
      </dgm:prSet>
      <dgm:spPr/>
    </dgm:pt>
    <dgm:pt modelId="{4C74A4CE-EFDD-4E46-8E36-87B020BC8A5F}" type="pres">
      <dgm:prSet presAssocID="{6F96154C-7973-48EB-ACED-9C0A0AADC10E}" presName="Name1" presStyleCnt="0"/>
      <dgm:spPr/>
    </dgm:pt>
    <dgm:pt modelId="{83203154-FF9F-4EC7-BA92-C2A906CC9A65}" type="pres">
      <dgm:prSet presAssocID="{6F96154C-7973-48EB-ACED-9C0A0AADC10E}" presName="cycle" presStyleCnt="0"/>
      <dgm:spPr/>
    </dgm:pt>
    <dgm:pt modelId="{ACD260D4-A4F2-46B5-84BA-72E30E17B95E}" type="pres">
      <dgm:prSet presAssocID="{6F96154C-7973-48EB-ACED-9C0A0AADC10E}" presName="srcNode" presStyleLbl="node1" presStyleIdx="0" presStyleCnt="4"/>
      <dgm:spPr/>
    </dgm:pt>
    <dgm:pt modelId="{09927D64-8D4A-42EA-B647-878674D98088}" type="pres">
      <dgm:prSet presAssocID="{6F96154C-7973-48EB-ACED-9C0A0AADC10E}" presName="conn" presStyleLbl="parChTrans1D2" presStyleIdx="0" presStyleCnt="1"/>
      <dgm:spPr/>
    </dgm:pt>
    <dgm:pt modelId="{6E6E1E67-0335-4357-B315-E7BE599FB0F4}" type="pres">
      <dgm:prSet presAssocID="{6F96154C-7973-48EB-ACED-9C0A0AADC10E}" presName="extraNode" presStyleLbl="node1" presStyleIdx="0" presStyleCnt="4"/>
      <dgm:spPr/>
    </dgm:pt>
    <dgm:pt modelId="{5CBF87BB-8DA1-45D4-82D6-4ED7C6EC24AE}" type="pres">
      <dgm:prSet presAssocID="{6F96154C-7973-48EB-ACED-9C0A0AADC10E}" presName="dstNode" presStyleLbl="node1" presStyleIdx="0" presStyleCnt="4"/>
      <dgm:spPr/>
    </dgm:pt>
    <dgm:pt modelId="{A7FED6FE-D31C-4B9D-BCF8-B3577C8F3916}" type="pres">
      <dgm:prSet presAssocID="{B3908ECD-5E78-488A-92F4-48AE262B6FE8}" presName="text_1" presStyleLbl="node1" presStyleIdx="0" presStyleCnt="4">
        <dgm:presLayoutVars>
          <dgm:bulletEnabled val="1"/>
        </dgm:presLayoutVars>
      </dgm:prSet>
      <dgm:spPr/>
      <dgm:t>
        <a:bodyPr/>
        <a:lstStyle/>
        <a:p>
          <a:endParaRPr lang="id-ID"/>
        </a:p>
      </dgm:t>
    </dgm:pt>
    <dgm:pt modelId="{7E29F923-A23C-43A9-8A72-E660BE4E0421}" type="pres">
      <dgm:prSet presAssocID="{B3908ECD-5E78-488A-92F4-48AE262B6FE8}" presName="accent_1" presStyleCnt="0"/>
      <dgm:spPr/>
    </dgm:pt>
    <dgm:pt modelId="{6BD7F367-686F-4A61-9667-F4BC4C7B0186}" type="pres">
      <dgm:prSet presAssocID="{B3908ECD-5E78-488A-92F4-48AE262B6FE8}" presName="accentRepeatNode" presStyleLbl="solidFgAcc1" presStyleIdx="0" presStyleCnt="4"/>
      <dgm:spPr/>
    </dgm:pt>
    <dgm:pt modelId="{FB626454-2C77-4EB4-BB29-D5E534224C9B}" type="pres">
      <dgm:prSet presAssocID="{8A2BD9A4-32C9-4039-9FCD-7E59BA14A5AA}" presName="text_2" presStyleLbl="node1" presStyleIdx="1" presStyleCnt="4">
        <dgm:presLayoutVars>
          <dgm:bulletEnabled val="1"/>
        </dgm:presLayoutVars>
      </dgm:prSet>
      <dgm:spPr/>
      <dgm:t>
        <a:bodyPr/>
        <a:lstStyle/>
        <a:p>
          <a:endParaRPr lang="id-ID"/>
        </a:p>
      </dgm:t>
    </dgm:pt>
    <dgm:pt modelId="{82563C29-3635-463A-ACF7-21B65AFD25C9}" type="pres">
      <dgm:prSet presAssocID="{8A2BD9A4-32C9-4039-9FCD-7E59BA14A5AA}" presName="accent_2" presStyleCnt="0"/>
      <dgm:spPr/>
    </dgm:pt>
    <dgm:pt modelId="{47935417-E26D-4B86-9272-89B5870B704D}" type="pres">
      <dgm:prSet presAssocID="{8A2BD9A4-32C9-4039-9FCD-7E59BA14A5AA}" presName="accentRepeatNode" presStyleLbl="solidFgAcc1" presStyleIdx="1" presStyleCnt="4"/>
      <dgm:spPr/>
    </dgm:pt>
    <dgm:pt modelId="{67758F14-4200-42A1-92A0-152AF2017920}" type="pres">
      <dgm:prSet presAssocID="{ECBEB3D4-F61E-499F-B6F0-A32F3589A53B}" presName="text_3" presStyleLbl="node1" presStyleIdx="2" presStyleCnt="4">
        <dgm:presLayoutVars>
          <dgm:bulletEnabled val="1"/>
        </dgm:presLayoutVars>
      </dgm:prSet>
      <dgm:spPr/>
      <dgm:t>
        <a:bodyPr/>
        <a:lstStyle/>
        <a:p>
          <a:endParaRPr lang="id-ID"/>
        </a:p>
      </dgm:t>
    </dgm:pt>
    <dgm:pt modelId="{F1F35362-E04A-48A2-A3D6-99F77C5C9424}" type="pres">
      <dgm:prSet presAssocID="{ECBEB3D4-F61E-499F-B6F0-A32F3589A53B}" presName="accent_3" presStyleCnt="0"/>
      <dgm:spPr/>
    </dgm:pt>
    <dgm:pt modelId="{5DD73B6C-39C4-4779-BB8E-A10115B74AA0}" type="pres">
      <dgm:prSet presAssocID="{ECBEB3D4-F61E-499F-B6F0-A32F3589A53B}" presName="accentRepeatNode" presStyleLbl="solidFgAcc1" presStyleIdx="2" presStyleCnt="4"/>
      <dgm:spPr/>
    </dgm:pt>
    <dgm:pt modelId="{7F941B9E-4A91-4425-820E-780786510527}" type="pres">
      <dgm:prSet presAssocID="{44A2AF8A-7A64-42B1-9696-89C1EFC6700D}" presName="text_4" presStyleLbl="node1" presStyleIdx="3" presStyleCnt="4">
        <dgm:presLayoutVars>
          <dgm:bulletEnabled val="1"/>
        </dgm:presLayoutVars>
      </dgm:prSet>
      <dgm:spPr/>
      <dgm:t>
        <a:bodyPr/>
        <a:lstStyle/>
        <a:p>
          <a:endParaRPr lang="id-ID"/>
        </a:p>
      </dgm:t>
    </dgm:pt>
    <dgm:pt modelId="{DA0C2818-C3CD-496F-91F7-DE90BB173BA2}" type="pres">
      <dgm:prSet presAssocID="{44A2AF8A-7A64-42B1-9696-89C1EFC6700D}" presName="accent_4" presStyleCnt="0"/>
      <dgm:spPr/>
    </dgm:pt>
    <dgm:pt modelId="{3C1F83B5-A312-4B37-BE4A-D490789C1F5D}" type="pres">
      <dgm:prSet presAssocID="{44A2AF8A-7A64-42B1-9696-89C1EFC6700D}" presName="accentRepeatNode" presStyleLbl="solidFgAcc1" presStyleIdx="3" presStyleCnt="4"/>
      <dgm:spPr/>
    </dgm:pt>
  </dgm:ptLst>
  <dgm:cxnLst>
    <dgm:cxn modelId="{684B37D7-BC14-4808-B503-4B13212B5D82}" type="presOf" srcId="{44A2AF8A-7A64-42B1-9696-89C1EFC6700D}" destId="{7F941B9E-4A91-4425-820E-780786510527}" srcOrd="0" destOrd="0" presId="urn:microsoft.com/office/officeart/2008/layout/VerticalCurvedList"/>
    <dgm:cxn modelId="{9388B08B-F4FF-4574-A33C-69D26906B7A5}" type="presOf" srcId="{6F96154C-7973-48EB-ACED-9C0A0AADC10E}" destId="{E5FB98EB-AFC5-4EB6-A549-68E256631C73}" srcOrd="0" destOrd="0" presId="urn:microsoft.com/office/officeart/2008/layout/VerticalCurvedList"/>
    <dgm:cxn modelId="{D62A32F1-6A56-4EF3-AD21-2C0565697F7A}" srcId="{6F96154C-7973-48EB-ACED-9C0A0AADC10E}" destId="{B3908ECD-5E78-488A-92F4-48AE262B6FE8}" srcOrd="0" destOrd="0" parTransId="{2C140F2E-5AF8-4F4C-8072-93A79C62F2DE}" sibTransId="{1AA0C812-5EED-44E2-BD27-8D8F133B55E6}"/>
    <dgm:cxn modelId="{04239E5F-2973-42C4-BB44-8C7F101886F6}" srcId="{6F96154C-7973-48EB-ACED-9C0A0AADC10E}" destId="{44A2AF8A-7A64-42B1-9696-89C1EFC6700D}" srcOrd="3" destOrd="0" parTransId="{83DECAE8-51BA-45AF-A34D-10824E8DF24D}" sibTransId="{D9FB1FDE-A2D4-479B-B32F-360948BDFA03}"/>
    <dgm:cxn modelId="{6EF2E964-8FEE-4C39-8E95-05171CF32838}" srcId="{6F96154C-7973-48EB-ACED-9C0A0AADC10E}" destId="{ECBEB3D4-F61E-499F-B6F0-A32F3589A53B}" srcOrd="2" destOrd="0" parTransId="{02B6AEC0-7BC5-41DD-BE97-CF392EBBFA1C}" sibTransId="{27B86853-54A9-451D-A2C9-A4137EFC2FAC}"/>
    <dgm:cxn modelId="{52F0EB11-B5E1-448C-9096-B320EB13A7D6}" type="presOf" srcId="{ECBEB3D4-F61E-499F-B6F0-A32F3589A53B}" destId="{67758F14-4200-42A1-92A0-152AF2017920}" srcOrd="0" destOrd="0" presId="urn:microsoft.com/office/officeart/2008/layout/VerticalCurvedList"/>
    <dgm:cxn modelId="{F6CC8D7E-D377-445C-9E13-D243B36E8C63}" type="presOf" srcId="{B3908ECD-5E78-488A-92F4-48AE262B6FE8}" destId="{A7FED6FE-D31C-4B9D-BCF8-B3577C8F3916}" srcOrd="0" destOrd="0" presId="urn:microsoft.com/office/officeart/2008/layout/VerticalCurvedList"/>
    <dgm:cxn modelId="{433BB72E-1EE9-4AAC-B679-D49DEA431529}" type="presOf" srcId="{8A2BD9A4-32C9-4039-9FCD-7E59BA14A5AA}" destId="{FB626454-2C77-4EB4-BB29-D5E534224C9B}" srcOrd="0" destOrd="0" presId="urn:microsoft.com/office/officeart/2008/layout/VerticalCurvedList"/>
    <dgm:cxn modelId="{7BE51867-91F2-4BF5-BB0C-7726CDC093DC}" srcId="{6F96154C-7973-48EB-ACED-9C0A0AADC10E}" destId="{8A2BD9A4-32C9-4039-9FCD-7E59BA14A5AA}" srcOrd="1" destOrd="0" parTransId="{56666533-D618-4714-843B-2B8EC142085A}" sibTransId="{12805755-FD16-449E-92BE-1BCF6EBC73F7}"/>
    <dgm:cxn modelId="{3385E9FC-7568-4392-B3C6-D8AB38CAEFC4}" type="presOf" srcId="{1AA0C812-5EED-44E2-BD27-8D8F133B55E6}" destId="{09927D64-8D4A-42EA-B647-878674D98088}" srcOrd="0" destOrd="0" presId="urn:microsoft.com/office/officeart/2008/layout/VerticalCurvedList"/>
    <dgm:cxn modelId="{D6686CC9-022F-4AAF-AEB8-1DB9A11619A7}" type="presParOf" srcId="{E5FB98EB-AFC5-4EB6-A549-68E256631C73}" destId="{4C74A4CE-EFDD-4E46-8E36-87B020BC8A5F}" srcOrd="0" destOrd="0" presId="urn:microsoft.com/office/officeart/2008/layout/VerticalCurvedList"/>
    <dgm:cxn modelId="{D3DE2758-7791-4F44-A306-436ECC2C2BF1}" type="presParOf" srcId="{4C74A4CE-EFDD-4E46-8E36-87B020BC8A5F}" destId="{83203154-FF9F-4EC7-BA92-C2A906CC9A65}" srcOrd="0" destOrd="0" presId="urn:microsoft.com/office/officeart/2008/layout/VerticalCurvedList"/>
    <dgm:cxn modelId="{392C9756-96D8-41A9-9079-C2B55B4A1AC9}" type="presParOf" srcId="{83203154-FF9F-4EC7-BA92-C2A906CC9A65}" destId="{ACD260D4-A4F2-46B5-84BA-72E30E17B95E}" srcOrd="0" destOrd="0" presId="urn:microsoft.com/office/officeart/2008/layout/VerticalCurvedList"/>
    <dgm:cxn modelId="{1B570ABE-BC48-4423-9D07-32917DF9BD15}" type="presParOf" srcId="{83203154-FF9F-4EC7-BA92-C2A906CC9A65}" destId="{09927D64-8D4A-42EA-B647-878674D98088}" srcOrd="1" destOrd="0" presId="urn:microsoft.com/office/officeart/2008/layout/VerticalCurvedList"/>
    <dgm:cxn modelId="{EA6FA007-E4BE-4700-95C8-31B5DAE61B42}" type="presParOf" srcId="{83203154-FF9F-4EC7-BA92-C2A906CC9A65}" destId="{6E6E1E67-0335-4357-B315-E7BE599FB0F4}" srcOrd="2" destOrd="0" presId="urn:microsoft.com/office/officeart/2008/layout/VerticalCurvedList"/>
    <dgm:cxn modelId="{F69C6BE7-42D6-49CA-9CF6-0A7534FEFD7E}" type="presParOf" srcId="{83203154-FF9F-4EC7-BA92-C2A906CC9A65}" destId="{5CBF87BB-8DA1-45D4-82D6-4ED7C6EC24AE}" srcOrd="3" destOrd="0" presId="urn:microsoft.com/office/officeart/2008/layout/VerticalCurvedList"/>
    <dgm:cxn modelId="{FB67B954-C87F-4C9C-9F36-8B189E9822ED}" type="presParOf" srcId="{4C74A4CE-EFDD-4E46-8E36-87B020BC8A5F}" destId="{A7FED6FE-D31C-4B9D-BCF8-B3577C8F3916}" srcOrd="1" destOrd="0" presId="urn:microsoft.com/office/officeart/2008/layout/VerticalCurvedList"/>
    <dgm:cxn modelId="{E3AFFF00-4C12-4003-BB19-5DB1C90B95CB}" type="presParOf" srcId="{4C74A4CE-EFDD-4E46-8E36-87B020BC8A5F}" destId="{7E29F923-A23C-43A9-8A72-E660BE4E0421}" srcOrd="2" destOrd="0" presId="urn:microsoft.com/office/officeart/2008/layout/VerticalCurvedList"/>
    <dgm:cxn modelId="{824A6EEB-7D99-4108-B3BB-8D4445E50B03}" type="presParOf" srcId="{7E29F923-A23C-43A9-8A72-E660BE4E0421}" destId="{6BD7F367-686F-4A61-9667-F4BC4C7B0186}" srcOrd="0" destOrd="0" presId="urn:microsoft.com/office/officeart/2008/layout/VerticalCurvedList"/>
    <dgm:cxn modelId="{DB694DBC-5D86-4F46-80A7-A4304979B270}" type="presParOf" srcId="{4C74A4CE-EFDD-4E46-8E36-87B020BC8A5F}" destId="{FB626454-2C77-4EB4-BB29-D5E534224C9B}" srcOrd="3" destOrd="0" presId="urn:microsoft.com/office/officeart/2008/layout/VerticalCurvedList"/>
    <dgm:cxn modelId="{0B9FCECE-0C04-4551-BCE2-B8A3B40AE453}" type="presParOf" srcId="{4C74A4CE-EFDD-4E46-8E36-87B020BC8A5F}" destId="{82563C29-3635-463A-ACF7-21B65AFD25C9}" srcOrd="4" destOrd="0" presId="urn:microsoft.com/office/officeart/2008/layout/VerticalCurvedList"/>
    <dgm:cxn modelId="{D86036E8-5631-469D-9395-A6A53DA18197}" type="presParOf" srcId="{82563C29-3635-463A-ACF7-21B65AFD25C9}" destId="{47935417-E26D-4B86-9272-89B5870B704D}" srcOrd="0" destOrd="0" presId="urn:microsoft.com/office/officeart/2008/layout/VerticalCurvedList"/>
    <dgm:cxn modelId="{7BA3E56D-D431-41D2-BB80-5A590548314A}" type="presParOf" srcId="{4C74A4CE-EFDD-4E46-8E36-87B020BC8A5F}" destId="{67758F14-4200-42A1-92A0-152AF2017920}" srcOrd="5" destOrd="0" presId="urn:microsoft.com/office/officeart/2008/layout/VerticalCurvedList"/>
    <dgm:cxn modelId="{2FD00AF8-38B0-4AF1-96A7-F38D70C4A219}" type="presParOf" srcId="{4C74A4CE-EFDD-4E46-8E36-87B020BC8A5F}" destId="{F1F35362-E04A-48A2-A3D6-99F77C5C9424}" srcOrd="6" destOrd="0" presId="urn:microsoft.com/office/officeart/2008/layout/VerticalCurvedList"/>
    <dgm:cxn modelId="{8FD6D1E8-2A12-463B-86C0-0957E12973D1}" type="presParOf" srcId="{F1F35362-E04A-48A2-A3D6-99F77C5C9424}" destId="{5DD73B6C-39C4-4779-BB8E-A10115B74AA0}" srcOrd="0" destOrd="0" presId="urn:microsoft.com/office/officeart/2008/layout/VerticalCurvedList"/>
    <dgm:cxn modelId="{B5C81E1B-7E7C-414B-BCBB-4DDC965E7E62}" type="presParOf" srcId="{4C74A4CE-EFDD-4E46-8E36-87B020BC8A5F}" destId="{7F941B9E-4A91-4425-820E-780786510527}" srcOrd="7" destOrd="0" presId="urn:microsoft.com/office/officeart/2008/layout/VerticalCurvedList"/>
    <dgm:cxn modelId="{7725E694-DBF8-4520-9CFB-59E957FB0A39}" type="presParOf" srcId="{4C74A4CE-EFDD-4E46-8E36-87B020BC8A5F}" destId="{DA0C2818-C3CD-496F-91F7-DE90BB173BA2}" srcOrd="8" destOrd="0" presId="urn:microsoft.com/office/officeart/2008/layout/VerticalCurvedList"/>
    <dgm:cxn modelId="{00D33B17-46A6-4D13-822D-C094B7BBE88B}" type="presParOf" srcId="{DA0C2818-C3CD-496F-91F7-DE90BB173BA2}" destId="{3C1F83B5-A312-4B37-BE4A-D490789C1F5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980F9-6F38-4459-8BC9-85C438D0D44C}">
      <dsp:nvSpPr>
        <dsp:cNvPr id="0" name=""/>
        <dsp:cNvSpPr/>
      </dsp:nvSpPr>
      <dsp:spPr>
        <a:xfrm>
          <a:off x="0" y="2201"/>
          <a:ext cx="4214401" cy="961277"/>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Agency FB" panose="020B0503020202020204" pitchFamily="34" charset="0"/>
            </a:rPr>
            <a:t>01. </a:t>
          </a:r>
          <a:r>
            <a:rPr lang="id-ID" sz="2400" b="0" kern="1200" dirty="0" smtClean="0">
              <a:latin typeface="Agency FB" panose="020B0503020202020204" pitchFamily="34" charset="0"/>
            </a:rPr>
            <a:t>Pengantar Keamanan Informasi</a:t>
          </a:r>
          <a:endParaRPr lang="en-US" sz="2400" b="0" kern="1200" dirty="0">
            <a:latin typeface="Agency FB" panose="020B0503020202020204" pitchFamily="34" charset="0"/>
          </a:endParaRPr>
        </a:p>
      </dsp:txBody>
      <dsp:txXfrm>
        <a:off x="46926" y="49127"/>
        <a:ext cx="4120549" cy="867425"/>
      </dsp:txXfrm>
    </dsp:sp>
    <dsp:sp modelId="{2B0E2AB5-C119-4743-96E1-6DE15C2A42E9}">
      <dsp:nvSpPr>
        <dsp:cNvPr id="0" name=""/>
        <dsp:cNvSpPr/>
      </dsp:nvSpPr>
      <dsp:spPr>
        <a:xfrm>
          <a:off x="0" y="977737"/>
          <a:ext cx="4214401" cy="674145"/>
        </a:xfrm>
        <a:prstGeom prst="roundRect">
          <a:avLst/>
        </a:prstGeom>
        <a:solidFill>
          <a:srgbClr val="FFFF00"/>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2</a:t>
          </a:r>
          <a:r>
            <a:rPr lang="id-ID" sz="2400" b="1" kern="1200" dirty="0">
              <a:latin typeface="Agency FB" panose="020B0503020202020204" pitchFamily="34" charset="0"/>
            </a:rPr>
            <a:t>. </a:t>
          </a:r>
          <a:r>
            <a:rPr lang="en-US" sz="2400" b="0" kern="1200" dirty="0" err="1" smtClean="0">
              <a:latin typeface="Agency FB" panose="020B0503020202020204" pitchFamily="34" charset="0"/>
            </a:rPr>
            <a:t>Pemodelan</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Serangan</a:t>
          </a:r>
          <a:r>
            <a:rPr lang="id-ID" sz="2400" b="0" kern="1200" dirty="0" smtClean="0">
              <a:latin typeface="Agency FB" panose="020B0503020202020204" pitchFamily="34" charset="0"/>
            </a:rPr>
            <a:t> (Attack Tree)</a:t>
          </a:r>
          <a:endParaRPr lang="en-US" sz="2400" b="0" kern="1200" dirty="0">
            <a:latin typeface="Agency FB" panose="020B0503020202020204" pitchFamily="34" charset="0"/>
          </a:endParaRPr>
        </a:p>
      </dsp:txBody>
      <dsp:txXfrm>
        <a:off x="32909" y="1010646"/>
        <a:ext cx="4148583" cy="608327"/>
      </dsp:txXfrm>
    </dsp:sp>
    <dsp:sp modelId="{EBF2DBB0-09AC-46B7-9297-8EC140618313}">
      <dsp:nvSpPr>
        <dsp:cNvPr id="0" name=""/>
        <dsp:cNvSpPr/>
      </dsp:nvSpPr>
      <dsp:spPr>
        <a:xfrm>
          <a:off x="0" y="1666142"/>
          <a:ext cx="4214401" cy="67414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3</a:t>
          </a:r>
          <a:r>
            <a:rPr lang="id-ID" sz="2400" b="1" kern="1200" dirty="0" smtClean="0">
              <a:latin typeface="Agency FB" panose="020B0503020202020204" pitchFamily="34" charset="0"/>
            </a:rPr>
            <a:t>. </a:t>
          </a:r>
          <a:r>
            <a:rPr lang="en-US" sz="2400" b="0" kern="1200" dirty="0" err="1" smtClean="0">
              <a:latin typeface="Agency FB" panose="020B0503020202020204" pitchFamily="34" charset="0"/>
            </a:rPr>
            <a:t>Sistem</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Keamanan</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Informasi</a:t>
          </a:r>
          <a:r>
            <a:rPr lang="en-US" sz="2400" b="0" kern="1200" dirty="0" smtClean="0">
              <a:latin typeface="Agency FB" panose="020B0503020202020204" pitchFamily="34" charset="0"/>
            </a:rPr>
            <a:t> </a:t>
          </a:r>
          <a:r>
            <a:rPr lang="en-US" sz="2400" b="0" kern="1200" dirty="0" err="1" smtClean="0">
              <a:latin typeface="Agency FB" panose="020B0503020202020204" pitchFamily="34" charset="0"/>
            </a:rPr>
            <a:t>dan</a:t>
          </a:r>
          <a:r>
            <a:rPr lang="en-US" sz="2400" b="0" kern="1200" dirty="0" smtClean="0">
              <a:latin typeface="Agency FB" panose="020B0503020202020204" pitchFamily="34" charset="0"/>
            </a:rPr>
            <a:t> Internet </a:t>
          </a:r>
          <a:endParaRPr lang="en-US" sz="2400" b="0" kern="1200" dirty="0">
            <a:latin typeface="Agency FB" panose="020B0503020202020204" pitchFamily="34" charset="0"/>
          </a:endParaRPr>
        </a:p>
      </dsp:txBody>
      <dsp:txXfrm>
        <a:off x="32909" y="1699051"/>
        <a:ext cx="4148583" cy="608327"/>
      </dsp:txXfrm>
    </dsp:sp>
    <dsp:sp modelId="{E6B7A12E-D792-4506-9B2A-818D9EC2E909}">
      <dsp:nvSpPr>
        <dsp:cNvPr id="0" name=""/>
        <dsp:cNvSpPr/>
      </dsp:nvSpPr>
      <dsp:spPr>
        <a:xfrm>
          <a:off x="0" y="2354547"/>
          <a:ext cx="4214401" cy="67414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4</a:t>
          </a:r>
          <a:r>
            <a:rPr lang="id-ID" sz="2400" b="1" kern="1200">
              <a:latin typeface="Agency FB" panose="020B0503020202020204" pitchFamily="34" charset="0"/>
            </a:rPr>
            <a:t>. </a:t>
          </a:r>
          <a:r>
            <a:rPr lang="en-US" sz="2400" b="0" kern="1200" smtClean="0">
              <a:latin typeface="Agency FB" panose="020B0503020202020204" pitchFamily="34" charset="0"/>
            </a:rPr>
            <a:t>Autentikasi</a:t>
          </a:r>
          <a:endParaRPr lang="id-ID" sz="2400" b="0" kern="1200" dirty="0">
            <a:latin typeface="Agency FB" panose="020B0503020202020204" pitchFamily="34" charset="0"/>
          </a:endParaRPr>
        </a:p>
      </dsp:txBody>
      <dsp:txXfrm>
        <a:off x="32909" y="2387456"/>
        <a:ext cx="4148583" cy="608327"/>
      </dsp:txXfrm>
    </dsp:sp>
    <dsp:sp modelId="{9498D6D7-D1DE-4880-A122-141F0CC4C4C8}">
      <dsp:nvSpPr>
        <dsp:cNvPr id="0" name=""/>
        <dsp:cNvSpPr/>
      </dsp:nvSpPr>
      <dsp:spPr>
        <a:xfrm>
          <a:off x="0" y="3042952"/>
          <a:ext cx="4214401" cy="67414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d-ID" sz="2400" b="1" kern="1200" dirty="0">
              <a:latin typeface="Agency FB" panose="020B0503020202020204" pitchFamily="34" charset="0"/>
            </a:rPr>
            <a:t>0</a:t>
          </a:r>
          <a:r>
            <a:rPr lang="en-US" sz="2400" b="1" kern="1200" dirty="0">
              <a:latin typeface="Agency FB" panose="020B0503020202020204" pitchFamily="34" charset="0"/>
            </a:rPr>
            <a:t>5</a:t>
          </a:r>
          <a:r>
            <a:rPr lang="id-ID" sz="2400" b="1" kern="1200">
              <a:latin typeface="Agency FB" panose="020B0503020202020204" pitchFamily="34" charset="0"/>
            </a:rPr>
            <a:t>. </a:t>
          </a:r>
          <a:r>
            <a:rPr lang="en-US" sz="2400" b="0" kern="1200" smtClean="0">
              <a:latin typeface="Agency FB" panose="020B0503020202020204" pitchFamily="34" charset="0"/>
            </a:rPr>
            <a:t>Kontrol </a:t>
          </a:r>
          <a:r>
            <a:rPr lang="en-US" sz="2400" b="0" kern="1200" dirty="0" err="1" smtClean="0">
              <a:latin typeface="Agency FB" panose="020B0503020202020204" pitchFamily="34" charset="0"/>
            </a:rPr>
            <a:t>Akses</a:t>
          </a:r>
          <a:endParaRPr lang="id-ID" sz="2400" b="0" kern="1200" dirty="0">
            <a:latin typeface="Agency FB" panose="020B0503020202020204" pitchFamily="34" charset="0"/>
          </a:endParaRPr>
        </a:p>
      </dsp:txBody>
      <dsp:txXfrm>
        <a:off x="32909" y="3075861"/>
        <a:ext cx="4148583" cy="608327"/>
      </dsp:txXfrm>
    </dsp:sp>
    <dsp:sp modelId="{D27F1C2B-8031-40D9-9358-BFC0F3063FA8}">
      <dsp:nvSpPr>
        <dsp:cNvPr id="0" name=""/>
        <dsp:cNvSpPr/>
      </dsp:nvSpPr>
      <dsp:spPr>
        <a:xfrm>
          <a:off x="0" y="3731356"/>
          <a:ext cx="4214401" cy="67414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6</a:t>
          </a:r>
          <a:r>
            <a:rPr lang="en-US" sz="2400" b="1" kern="1200" dirty="0" smtClean="0">
              <a:latin typeface="Agency FB" panose="020B0503020202020204" pitchFamily="34" charset="0"/>
            </a:rPr>
            <a:t>. </a:t>
          </a:r>
          <a:r>
            <a:rPr lang="en-US" sz="2400" b="0" kern="1200" dirty="0" smtClean="0">
              <a:latin typeface="Agency FB" panose="020B0503020202020204" pitchFamily="34" charset="0"/>
            </a:rPr>
            <a:t>Firewall </a:t>
          </a:r>
          <a:r>
            <a:rPr lang="en-US" sz="2400" b="0" kern="1200" dirty="0" err="1" smtClean="0">
              <a:latin typeface="Agency FB" panose="020B0503020202020204" pitchFamily="34" charset="0"/>
            </a:rPr>
            <a:t>dan</a:t>
          </a:r>
          <a:r>
            <a:rPr lang="en-US" sz="2400" b="0" kern="1200" dirty="0" smtClean="0">
              <a:latin typeface="Agency FB" panose="020B0503020202020204" pitchFamily="34" charset="0"/>
            </a:rPr>
            <a:t> Intrusion Detection System</a:t>
          </a:r>
          <a:endParaRPr lang="id-ID" sz="2400" b="0" kern="1200" dirty="0">
            <a:latin typeface="Agency FB" panose="020B0503020202020204" pitchFamily="34" charset="0"/>
          </a:endParaRPr>
        </a:p>
      </dsp:txBody>
      <dsp:txXfrm>
        <a:off x="32909" y="3764265"/>
        <a:ext cx="4148583" cy="608327"/>
      </dsp:txXfrm>
    </dsp:sp>
    <dsp:sp modelId="{AD907E54-1AAF-42A9-B5AD-B0BFC7405B10}">
      <dsp:nvSpPr>
        <dsp:cNvPr id="0" name=""/>
        <dsp:cNvSpPr/>
      </dsp:nvSpPr>
      <dsp:spPr>
        <a:xfrm>
          <a:off x="0" y="4419761"/>
          <a:ext cx="4214401" cy="674145"/>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latin typeface="Agency FB" panose="020B0503020202020204" pitchFamily="34" charset="0"/>
            </a:rPr>
            <a:t>0</a:t>
          </a:r>
          <a:r>
            <a:rPr lang="id-ID" sz="2400" b="1" kern="1200" dirty="0" smtClean="0">
              <a:latin typeface="Agency FB" panose="020B0503020202020204" pitchFamily="34" charset="0"/>
            </a:rPr>
            <a:t>7</a:t>
          </a:r>
          <a:r>
            <a:rPr lang="en-US" sz="2400" b="1" kern="1200" dirty="0" smtClean="0">
              <a:latin typeface="Agency FB" panose="020B0503020202020204" pitchFamily="34" charset="0"/>
            </a:rPr>
            <a:t>.</a:t>
          </a:r>
          <a:r>
            <a:rPr lang="id-ID" sz="2400" b="1" kern="1200" dirty="0" smtClean="0">
              <a:latin typeface="Agency FB" panose="020B0503020202020204" pitchFamily="34" charset="0"/>
            </a:rPr>
            <a:t> </a:t>
          </a:r>
          <a:r>
            <a:rPr lang="id-ID" sz="2400" b="0" kern="1200" dirty="0" smtClean="0">
              <a:latin typeface="Agency FB" panose="020B0503020202020204" pitchFamily="34" charset="0"/>
            </a:rPr>
            <a:t>Network Attack</a:t>
          </a:r>
          <a:endParaRPr lang="id-ID" sz="2400" b="0" kern="1200" dirty="0">
            <a:latin typeface="Agency FB" panose="020B0503020202020204" pitchFamily="34" charset="0"/>
          </a:endParaRPr>
        </a:p>
      </dsp:txBody>
      <dsp:txXfrm>
        <a:off x="32909" y="4452670"/>
        <a:ext cx="4148583" cy="608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4B27A-562B-4228-9EBA-FA36741C2CBB}">
      <dsp:nvSpPr>
        <dsp:cNvPr id="0" name=""/>
        <dsp:cNvSpPr/>
      </dsp:nvSpPr>
      <dsp:spPr>
        <a:xfrm>
          <a:off x="0" y="1461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0</a:t>
          </a:r>
          <a:r>
            <a:rPr lang="id-ID" sz="2800" b="1" kern="1200" dirty="0" smtClean="0">
              <a:latin typeface="Agency FB" panose="020B0503020202020204" pitchFamily="34" charset="0"/>
            </a:rPr>
            <a:t>8</a:t>
          </a:r>
          <a:r>
            <a:rPr lang="en-US" sz="2800" b="1" kern="1200" dirty="0" smtClean="0">
              <a:latin typeface="Agency FB" panose="020B0503020202020204" pitchFamily="34" charset="0"/>
            </a:rPr>
            <a:t>. </a:t>
          </a:r>
          <a:r>
            <a:rPr lang="id-ID" sz="2800" b="0" kern="1200" dirty="0" smtClean="0">
              <a:latin typeface="Agency FB" panose="020B0503020202020204" pitchFamily="34" charset="0"/>
            </a:rPr>
            <a:t>Kriptografi</a:t>
          </a:r>
          <a:endParaRPr lang="id-ID" sz="2800" kern="1200" dirty="0">
            <a:latin typeface="Agency FB" panose="020B0503020202020204" pitchFamily="34" charset="0"/>
          </a:endParaRPr>
        </a:p>
      </dsp:txBody>
      <dsp:txXfrm>
        <a:off x="32384" y="46999"/>
        <a:ext cx="4149633" cy="598621"/>
      </dsp:txXfrm>
    </dsp:sp>
    <dsp:sp modelId="{6F268465-018D-415F-9342-5F99EA4F989A}">
      <dsp:nvSpPr>
        <dsp:cNvPr id="0" name=""/>
        <dsp:cNvSpPr/>
      </dsp:nvSpPr>
      <dsp:spPr>
        <a:xfrm>
          <a:off x="0" y="70392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0</a:t>
          </a:r>
          <a:r>
            <a:rPr lang="id-ID" sz="2800" b="1" kern="1200" dirty="0" smtClean="0">
              <a:latin typeface="Agency FB" panose="020B0503020202020204" pitchFamily="34" charset="0"/>
            </a:rPr>
            <a:t>9. </a:t>
          </a:r>
          <a:r>
            <a:rPr lang="id-ID" sz="2800" b="0" kern="1200" dirty="0" smtClean="0">
              <a:latin typeface="Agency FB" panose="020B0503020202020204" pitchFamily="34" charset="0"/>
            </a:rPr>
            <a:t>Kriptografi Asimetrik</a:t>
          </a:r>
          <a:endParaRPr lang="id-ID" sz="2800" kern="1200" dirty="0">
            <a:latin typeface="Agency FB" panose="020B0503020202020204" pitchFamily="34" charset="0"/>
          </a:endParaRPr>
        </a:p>
      </dsp:txBody>
      <dsp:txXfrm>
        <a:off x="32384" y="736309"/>
        <a:ext cx="4149633" cy="598621"/>
      </dsp:txXfrm>
    </dsp:sp>
    <dsp:sp modelId="{AADA161B-0E44-4493-B862-AA188302F13F}">
      <dsp:nvSpPr>
        <dsp:cNvPr id="0" name=""/>
        <dsp:cNvSpPr/>
      </dsp:nvSpPr>
      <dsp:spPr>
        <a:xfrm>
          <a:off x="0" y="139323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latin typeface="Agency FB" panose="020B0503020202020204" pitchFamily="34" charset="0"/>
            </a:rPr>
            <a:t>1</a:t>
          </a:r>
          <a:r>
            <a:rPr lang="id-ID" sz="2800" b="1" kern="1200" dirty="0" smtClean="0">
              <a:latin typeface="Agency FB" panose="020B0503020202020204" pitchFamily="34" charset="0"/>
            </a:rPr>
            <a:t>0. </a:t>
          </a:r>
          <a:r>
            <a:rPr lang="en-US" sz="2800" b="0" kern="1200" dirty="0" smtClean="0">
              <a:latin typeface="Agency FB" panose="020B0503020202020204" pitchFamily="34" charset="0"/>
            </a:rPr>
            <a:t>Biometric Authentication</a:t>
          </a:r>
          <a:endParaRPr lang="id-ID" sz="2800" b="0" kern="1200" dirty="0">
            <a:latin typeface="Agency FB" panose="020B0503020202020204" pitchFamily="34" charset="0"/>
          </a:endParaRPr>
        </a:p>
      </dsp:txBody>
      <dsp:txXfrm>
        <a:off x="32384" y="1425619"/>
        <a:ext cx="4149633" cy="598621"/>
      </dsp:txXfrm>
    </dsp:sp>
    <dsp:sp modelId="{4243BBF9-1AA9-4550-83D8-1DFA0B761F29}">
      <dsp:nvSpPr>
        <dsp:cNvPr id="0" name=""/>
        <dsp:cNvSpPr/>
      </dsp:nvSpPr>
      <dsp:spPr>
        <a:xfrm>
          <a:off x="0" y="208254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11.</a:t>
          </a:r>
          <a:r>
            <a:rPr lang="id-ID" sz="2800" kern="1200" dirty="0" smtClean="0">
              <a:latin typeface="Agency FB" panose="020B0503020202020204" pitchFamily="34" charset="0"/>
            </a:rPr>
            <a:t> </a:t>
          </a:r>
          <a:r>
            <a:rPr lang="id-ID" sz="2800" b="0" kern="1200" dirty="0" smtClean="0">
              <a:latin typeface="Agency FB" panose="020B0503020202020204" pitchFamily="34" charset="0"/>
            </a:rPr>
            <a:t>Public Key Infrastructure</a:t>
          </a:r>
          <a:endParaRPr lang="id-ID" sz="2800" kern="1200" dirty="0">
            <a:latin typeface="Agency FB" panose="020B0503020202020204" pitchFamily="34" charset="0"/>
          </a:endParaRPr>
        </a:p>
      </dsp:txBody>
      <dsp:txXfrm>
        <a:off x="32384" y="2114929"/>
        <a:ext cx="4149633" cy="598621"/>
      </dsp:txXfrm>
    </dsp:sp>
    <dsp:sp modelId="{F4223B3F-7A5F-4B4B-BB64-825656D9084A}">
      <dsp:nvSpPr>
        <dsp:cNvPr id="0" name=""/>
        <dsp:cNvSpPr/>
      </dsp:nvSpPr>
      <dsp:spPr>
        <a:xfrm>
          <a:off x="0" y="277185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12. </a:t>
          </a:r>
          <a:r>
            <a:rPr lang="id-ID" sz="2800" kern="1200" dirty="0" smtClean="0">
              <a:latin typeface="Agency FB" panose="020B0503020202020204" pitchFamily="34" charset="0"/>
            </a:rPr>
            <a:t>Protokol Keamanan</a:t>
          </a:r>
          <a:endParaRPr lang="id-ID" sz="2800" b="0" kern="1200" dirty="0">
            <a:latin typeface="Agency FB" panose="020B0503020202020204" pitchFamily="34" charset="0"/>
          </a:endParaRPr>
        </a:p>
      </dsp:txBody>
      <dsp:txXfrm>
        <a:off x="32384" y="2804239"/>
        <a:ext cx="4149633" cy="598621"/>
      </dsp:txXfrm>
    </dsp:sp>
    <dsp:sp modelId="{D6F8D2BE-5674-433E-876C-693D6B513985}">
      <dsp:nvSpPr>
        <dsp:cNvPr id="0" name=""/>
        <dsp:cNvSpPr/>
      </dsp:nvSpPr>
      <dsp:spPr>
        <a:xfrm>
          <a:off x="0" y="3461165"/>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kern="1200" dirty="0" smtClean="0">
              <a:latin typeface="Agency FB" panose="020B0503020202020204" pitchFamily="34" charset="0"/>
            </a:rPr>
            <a:t>13. </a:t>
          </a:r>
          <a:r>
            <a:rPr lang="id-ID" sz="2800" kern="1200" dirty="0" smtClean="0">
              <a:latin typeface="Agency FB" panose="020B0503020202020204" pitchFamily="34" charset="0"/>
            </a:rPr>
            <a:t>Malware &amp; Computer Forensics</a:t>
          </a:r>
          <a:endParaRPr lang="id-ID" sz="2800" b="0" kern="1200" dirty="0">
            <a:latin typeface="Agency FB" panose="020B0503020202020204" pitchFamily="34" charset="0"/>
          </a:endParaRPr>
        </a:p>
      </dsp:txBody>
      <dsp:txXfrm>
        <a:off x="32384" y="3493549"/>
        <a:ext cx="4149633" cy="598621"/>
      </dsp:txXfrm>
    </dsp:sp>
    <dsp:sp modelId="{BDCDCFE5-C63B-426B-8D16-4C2EF5169E39}">
      <dsp:nvSpPr>
        <dsp:cNvPr id="0" name=""/>
        <dsp:cNvSpPr/>
      </dsp:nvSpPr>
      <dsp:spPr>
        <a:xfrm>
          <a:off x="0" y="4150474"/>
          <a:ext cx="4214401" cy="663389"/>
        </a:xfrm>
        <a:prstGeom prst="roundRect">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b="1" i="0" kern="1200" dirty="0" smtClean="0">
              <a:latin typeface="Agency FB" panose="020B0503020202020204" pitchFamily="34" charset="0"/>
            </a:rPr>
            <a:t>14. </a:t>
          </a:r>
          <a:r>
            <a:rPr lang="id-ID" sz="2800" b="0" i="0" kern="1200" dirty="0" smtClean="0">
              <a:latin typeface="Agency FB" panose="020B0503020202020204" pitchFamily="34" charset="0"/>
            </a:rPr>
            <a:t>UAS</a:t>
          </a:r>
          <a:endParaRPr lang="id-ID" sz="2800" b="0" kern="1200" dirty="0">
            <a:latin typeface="Agency FB" panose="020B0503020202020204" pitchFamily="34" charset="0"/>
          </a:endParaRPr>
        </a:p>
      </dsp:txBody>
      <dsp:txXfrm>
        <a:off x="32384" y="4182858"/>
        <a:ext cx="4149633" cy="5986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27D64-8D4A-42EA-B647-878674D98088}">
      <dsp:nvSpPr>
        <dsp:cNvPr id="0" name=""/>
        <dsp:cNvSpPr/>
      </dsp:nvSpPr>
      <dsp:spPr>
        <a:xfrm>
          <a:off x="-4639236" y="-711234"/>
          <a:ext cx="5526155" cy="5526155"/>
        </a:xfrm>
        <a:prstGeom prst="blockArc">
          <a:avLst>
            <a:gd name="adj1" fmla="val 18900000"/>
            <a:gd name="adj2" fmla="val 2700000"/>
            <a:gd name="adj3" fmla="val 39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FED6FE-D31C-4B9D-BCF8-B3577C8F3916}">
      <dsp:nvSpPr>
        <dsp:cNvPr id="0" name=""/>
        <dsp:cNvSpPr/>
      </dsp:nvSpPr>
      <dsp:spPr>
        <a:xfrm>
          <a:off x="464534" y="315491"/>
          <a:ext cx="7939440" cy="631311"/>
        </a:xfrm>
        <a:prstGeom prst="rect">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1103" tIns="83820" rIns="83820" bIns="83820" numCol="1" spcCol="1270" anchor="ctr" anchorCtr="0">
          <a:noAutofit/>
        </a:bodyPr>
        <a:lstStyle/>
        <a:p>
          <a:pPr lvl="0" algn="l" defTabSz="1466850">
            <a:lnSpc>
              <a:spcPct val="90000"/>
            </a:lnSpc>
            <a:spcBef>
              <a:spcPct val="0"/>
            </a:spcBef>
            <a:spcAft>
              <a:spcPct val="35000"/>
            </a:spcAft>
          </a:pPr>
          <a:r>
            <a:rPr lang="id-ID" sz="3300" b="1" i="0" kern="1200" smtClean="0"/>
            <a:t>Interruption (Interupsi)</a:t>
          </a:r>
          <a:endParaRPr lang="id-ID" sz="3300" kern="1200"/>
        </a:p>
      </dsp:txBody>
      <dsp:txXfrm>
        <a:off x="464534" y="315491"/>
        <a:ext cx="7939440" cy="631311"/>
      </dsp:txXfrm>
    </dsp:sp>
    <dsp:sp modelId="{6BD7F367-686F-4A61-9667-F4BC4C7B0186}">
      <dsp:nvSpPr>
        <dsp:cNvPr id="0" name=""/>
        <dsp:cNvSpPr/>
      </dsp:nvSpPr>
      <dsp:spPr>
        <a:xfrm>
          <a:off x="69964" y="236577"/>
          <a:ext cx="789139" cy="7891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626454-2C77-4EB4-BB29-D5E534224C9B}">
      <dsp:nvSpPr>
        <dsp:cNvPr id="0" name=""/>
        <dsp:cNvSpPr/>
      </dsp:nvSpPr>
      <dsp:spPr>
        <a:xfrm>
          <a:off x="826479" y="1262622"/>
          <a:ext cx="7577495" cy="6313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1103" tIns="83820" rIns="83820" bIns="83820" numCol="1" spcCol="1270" anchor="ctr" anchorCtr="0">
          <a:noAutofit/>
        </a:bodyPr>
        <a:lstStyle/>
        <a:p>
          <a:pPr lvl="0" algn="l" defTabSz="1466850">
            <a:lnSpc>
              <a:spcPct val="90000"/>
            </a:lnSpc>
            <a:spcBef>
              <a:spcPct val="0"/>
            </a:spcBef>
            <a:spcAft>
              <a:spcPct val="35000"/>
            </a:spcAft>
          </a:pPr>
          <a:r>
            <a:rPr lang="id-ID" sz="3300" b="1" i="0" kern="1200" dirty="0" smtClean="0"/>
            <a:t>Interception (Pengalihan)</a:t>
          </a:r>
          <a:endParaRPr lang="id-ID" sz="3300" kern="1200" dirty="0"/>
        </a:p>
      </dsp:txBody>
      <dsp:txXfrm>
        <a:off x="826479" y="1262622"/>
        <a:ext cx="7577495" cy="631311"/>
      </dsp:txXfrm>
    </dsp:sp>
    <dsp:sp modelId="{47935417-E26D-4B86-9272-89B5870B704D}">
      <dsp:nvSpPr>
        <dsp:cNvPr id="0" name=""/>
        <dsp:cNvSpPr/>
      </dsp:nvSpPr>
      <dsp:spPr>
        <a:xfrm>
          <a:off x="431909" y="1183708"/>
          <a:ext cx="789139" cy="7891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758F14-4200-42A1-92A0-152AF2017920}">
      <dsp:nvSpPr>
        <dsp:cNvPr id="0" name=""/>
        <dsp:cNvSpPr/>
      </dsp:nvSpPr>
      <dsp:spPr>
        <a:xfrm>
          <a:off x="826479" y="2209753"/>
          <a:ext cx="7577495" cy="631311"/>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1103" tIns="83820" rIns="83820" bIns="83820" numCol="1" spcCol="1270" anchor="ctr" anchorCtr="0">
          <a:noAutofit/>
        </a:bodyPr>
        <a:lstStyle/>
        <a:p>
          <a:pPr lvl="0" algn="l" defTabSz="1466850">
            <a:lnSpc>
              <a:spcPct val="90000"/>
            </a:lnSpc>
            <a:spcBef>
              <a:spcPct val="0"/>
            </a:spcBef>
            <a:spcAft>
              <a:spcPct val="35000"/>
            </a:spcAft>
          </a:pPr>
          <a:r>
            <a:rPr lang="id-ID" sz="3300" b="1" i="0" kern="1200" dirty="0" smtClean="0"/>
            <a:t>Modification (Pengubahan)</a:t>
          </a:r>
          <a:endParaRPr lang="id-ID" sz="3300" kern="1200" dirty="0"/>
        </a:p>
      </dsp:txBody>
      <dsp:txXfrm>
        <a:off x="826479" y="2209753"/>
        <a:ext cx="7577495" cy="631311"/>
      </dsp:txXfrm>
    </dsp:sp>
    <dsp:sp modelId="{5DD73B6C-39C4-4779-BB8E-A10115B74AA0}">
      <dsp:nvSpPr>
        <dsp:cNvPr id="0" name=""/>
        <dsp:cNvSpPr/>
      </dsp:nvSpPr>
      <dsp:spPr>
        <a:xfrm>
          <a:off x="431909" y="2130839"/>
          <a:ext cx="789139" cy="7891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941B9E-4A91-4425-820E-780786510527}">
      <dsp:nvSpPr>
        <dsp:cNvPr id="0" name=""/>
        <dsp:cNvSpPr/>
      </dsp:nvSpPr>
      <dsp:spPr>
        <a:xfrm>
          <a:off x="464534" y="3156884"/>
          <a:ext cx="7939440" cy="631311"/>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1103" tIns="83820" rIns="83820" bIns="83820" numCol="1" spcCol="1270" anchor="ctr" anchorCtr="0">
          <a:noAutofit/>
        </a:bodyPr>
        <a:lstStyle/>
        <a:p>
          <a:pPr lvl="0" algn="l" defTabSz="1466850">
            <a:lnSpc>
              <a:spcPct val="90000"/>
            </a:lnSpc>
            <a:spcBef>
              <a:spcPct val="0"/>
            </a:spcBef>
            <a:spcAft>
              <a:spcPct val="35000"/>
            </a:spcAft>
          </a:pPr>
          <a:r>
            <a:rPr lang="id-ID" sz="3300" b="1" i="0" kern="1200" dirty="0" smtClean="0"/>
            <a:t>Fabrication (Pemalsuan)</a:t>
          </a:r>
          <a:endParaRPr lang="id-ID" sz="3300" kern="1200" dirty="0"/>
        </a:p>
      </dsp:txBody>
      <dsp:txXfrm>
        <a:off x="464534" y="3156884"/>
        <a:ext cx="7939440" cy="631311"/>
      </dsp:txXfrm>
    </dsp:sp>
    <dsp:sp modelId="{3C1F83B5-A312-4B37-BE4A-D490789C1F5D}">
      <dsp:nvSpPr>
        <dsp:cNvPr id="0" name=""/>
        <dsp:cNvSpPr/>
      </dsp:nvSpPr>
      <dsp:spPr>
        <a:xfrm>
          <a:off x="69964" y="3077970"/>
          <a:ext cx="789139" cy="7891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0.36442</cdr:x>
      <cdr:y>0.67642</cdr:y>
    </cdr:from>
    <cdr:to>
      <cdr:x>0.48859</cdr:x>
      <cdr:y>0.86593</cdr:y>
    </cdr:to>
    <cdr:sp macro="" textlink="">
      <cdr:nvSpPr>
        <cdr:cNvPr id="2" name="TextBox 1"/>
        <cdr:cNvSpPr txBox="1"/>
      </cdr:nvSpPr>
      <cdr:spPr>
        <a:xfrm xmlns:a="http://schemas.openxmlformats.org/drawingml/2006/main">
          <a:off x="2683808" y="326396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id-ID"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C21BEF-BE28-4E76-9D60-7138FB889744}" type="datetimeFigureOut">
              <a:rPr lang="en-US" smtClean="0"/>
              <a:t>2/19/2019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DA3C49-5868-4E61-A677-62436B989765}" type="slidenum">
              <a:rPr lang="en-US" smtClean="0"/>
              <a:t>‹#›</a:t>
            </a:fld>
            <a:endParaRPr lang="en-US"/>
          </a:p>
        </p:txBody>
      </p:sp>
    </p:spTree>
    <p:extLst>
      <p:ext uri="{BB962C8B-B14F-4D97-AF65-F5344CB8AC3E}">
        <p14:creationId xmlns:p14="http://schemas.microsoft.com/office/powerpoint/2010/main" val="40675997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F35F7-200E-49D6-8B7C-AD2DD13040E3}" type="datetimeFigureOut">
              <a:rPr lang="id-ID" smtClean="0"/>
              <a:t>19/02/2019</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517B7-8B0C-443C-8177-3FD29EF0AB98}" type="slidenum">
              <a:rPr lang="id-ID" smtClean="0"/>
              <a:t>‹#›</a:t>
            </a:fld>
            <a:endParaRPr lang="id-ID"/>
          </a:p>
        </p:txBody>
      </p:sp>
    </p:spTree>
    <p:extLst>
      <p:ext uri="{BB962C8B-B14F-4D97-AF65-F5344CB8AC3E}">
        <p14:creationId xmlns:p14="http://schemas.microsoft.com/office/powerpoint/2010/main" val="42662736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28650" y="2062163"/>
            <a:ext cx="7886700" cy="1396785"/>
          </a:xfrm>
        </p:spPr>
        <p:txBody>
          <a:bodyPr anchor="b">
            <a:normAutofit/>
          </a:bodyPr>
          <a:lstStyle>
            <a:lvl1pPr algn="ctr">
              <a:defRPr sz="6500" b="1">
                <a:latin typeface="Agency FB" panose="020B0503020202020204" pitchFamily="34" charset="0"/>
              </a:defRPr>
            </a:lvl1pPr>
          </a:lstStyle>
          <a:p>
            <a:r>
              <a:rPr lang="en-US" dirty="0" err="1"/>
              <a:t>Judul</a:t>
            </a:r>
            <a:r>
              <a:rPr lang="en-US" dirty="0"/>
              <a:t> </a:t>
            </a:r>
            <a:r>
              <a:rPr lang="en-US" dirty="0" err="1"/>
              <a:t>Presentasi</a:t>
            </a:r>
            <a:endParaRPr lang="en-US" dirty="0"/>
          </a:p>
        </p:txBody>
      </p:sp>
      <p:sp>
        <p:nvSpPr>
          <p:cNvPr id="8" name="Subtitle 2"/>
          <p:cNvSpPr>
            <a:spLocks noGrp="1"/>
          </p:cNvSpPr>
          <p:nvPr>
            <p:ph type="subTitle" idx="1"/>
          </p:nvPr>
        </p:nvSpPr>
        <p:spPr>
          <a:xfrm>
            <a:off x="628650" y="3602038"/>
            <a:ext cx="7886700" cy="1655762"/>
          </a:xfrm>
        </p:spPr>
        <p:txBody>
          <a:bodyPr/>
          <a:lstStyle>
            <a:lvl1pPr marL="0" indent="0" algn="ctr">
              <a:buNone/>
              <a:defRPr sz="2400">
                <a:latin typeface="Agency FB" panose="020B0503020202020204" pitchFamily="34" charset="0"/>
                <a:ea typeface="Adobe Heiti Std R" panose="020B0400000000000000" pitchFamily="34" charset="-12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2" name="Group 1">
            <a:extLst>
              <a:ext uri="{FF2B5EF4-FFF2-40B4-BE49-F238E27FC236}">
                <a16:creationId xmlns="" xmlns:a16="http://schemas.microsoft.com/office/drawing/2014/main" id="{BF297A3D-1EBC-4C20-A6D0-B4AB835648C5}"/>
              </a:ext>
            </a:extLst>
          </p:cNvPr>
          <p:cNvGrpSpPr/>
          <p:nvPr userDrawn="1"/>
        </p:nvGrpSpPr>
        <p:grpSpPr>
          <a:xfrm>
            <a:off x="7418768" y="6522818"/>
            <a:ext cx="1725232" cy="335186"/>
            <a:chOff x="7418768" y="6522818"/>
            <a:chExt cx="1725232" cy="335186"/>
          </a:xfrm>
        </p:grpSpPr>
        <p:sp>
          <p:nvSpPr>
            <p:cNvPr id="20" name="Rectangle 19"/>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25" name="Rectangle 24"/>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313105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2" descr="http://oconk.heck.in/files/caramemperbaikilamput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8165" y="496389"/>
            <a:ext cx="1456955" cy="157266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hasCustomPrompt="1"/>
          </p:nvPr>
        </p:nvSpPr>
        <p:spPr>
          <a:xfrm>
            <a:off x="326571" y="496389"/>
            <a:ext cx="6970341" cy="6022268"/>
          </a:xfrm>
        </p:spPr>
        <p:txBody>
          <a:bodyPr/>
          <a:lstStyle>
            <a:lvl1pPr marL="0" indent="0">
              <a:buFont typeface="Wingdings" panose="05000000000000000000" pitchFamily="2" charset="2"/>
              <a:buNone/>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Tulisan</a:t>
            </a:r>
            <a:endParaRPr lang="en-US" dirty="0"/>
          </a:p>
        </p:txBody>
      </p:sp>
      <p:grpSp>
        <p:nvGrpSpPr>
          <p:cNvPr id="12" name="Group 11">
            <a:extLst>
              <a:ext uri="{FF2B5EF4-FFF2-40B4-BE49-F238E27FC236}">
                <a16:creationId xmlns="" xmlns:a16="http://schemas.microsoft.com/office/drawing/2014/main" id="{6CB640A9-E75A-4093-9667-ABD2E89C2AD7}"/>
              </a:ext>
            </a:extLst>
          </p:cNvPr>
          <p:cNvGrpSpPr/>
          <p:nvPr userDrawn="1"/>
        </p:nvGrpSpPr>
        <p:grpSpPr>
          <a:xfrm>
            <a:off x="7418768" y="6522818"/>
            <a:ext cx="1725232" cy="335186"/>
            <a:chOff x="7418768" y="6522818"/>
            <a:chExt cx="1725232" cy="335186"/>
          </a:xfrm>
        </p:grpSpPr>
        <p:sp>
          <p:nvSpPr>
            <p:cNvPr id="13" name="Rectangle 12">
              <a:extLst>
                <a:ext uri="{FF2B5EF4-FFF2-40B4-BE49-F238E27FC236}">
                  <a16:creationId xmlns="" xmlns:a16="http://schemas.microsoft.com/office/drawing/2014/main" id="{262ED595-A960-4EC6-A66D-72370EA79B32}"/>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 xmlns:a16="http://schemas.microsoft.com/office/drawing/2014/main" id="{B6C5A0C2-4FFC-43FE-AF3C-49817869F3D9}"/>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88923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3767F55E-A8D4-4080-A68C-7A89EBC25F20}"/>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 xmlns:a16="http://schemas.microsoft.com/office/drawing/2014/main" id="{3D172E93-39AD-4D63-9BA1-B8B65F6D6F1E}"/>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 xmlns:a16="http://schemas.microsoft.com/office/drawing/2014/main" id="{E0B00AE5-724C-4F13-BE78-A3FF537246D8}"/>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7" name="Title 1"/>
          <p:cNvSpPr>
            <a:spLocks noGrp="1"/>
          </p:cNvSpPr>
          <p:nvPr>
            <p:ph type="title" hasCustomPrompt="1"/>
          </p:nvPr>
        </p:nvSpPr>
        <p:spPr>
          <a:xfrm>
            <a:off x="175263" y="116932"/>
            <a:ext cx="8778231" cy="1233036"/>
          </a:xfrm>
        </p:spPr>
        <p:txBody>
          <a:bodyPr/>
          <a:lstStyle>
            <a:lvl1pPr>
              <a:defRPr baseline="0">
                <a:latin typeface="Agency FB" panose="020B0503020202020204" pitchFamily="34" charset="0"/>
              </a:defRPr>
            </a:lvl1pPr>
          </a:lstStyle>
          <a:p>
            <a:r>
              <a:rPr lang="en-US" dirty="0"/>
              <a:t>Road Map </a:t>
            </a:r>
            <a:r>
              <a:rPr lang="en-US" dirty="0" err="1"/>
              <a:t>Presentasi</a:t>
            </a:r>
            <a:endParaRPr lang="en-US" dirty="0"/>
          </a:p>
        </p:txBody>
      </p:sp>
      <p:sp>
        <p:nvSpPr>
          <p:cNvPr id="8" name="Content Placeholder 2"/>
          <p:cNvSpPr>
            <a:spLocks noGrp="1"/>
          </p:cNvSpPr>
          <p:nvPr>
            <p:ph idx="1" hasCustomPrompt="1"/>
          </p:nvPr>
        </p:nvSpPr>
        <p:spPr>
          <a:xfrm>
            <a:off x="175269" y="1668282"/>
            <a:ext cx="8778231" cy="4854536"/>
          </a:xfrm>
        </p:spPr>
        <p:txBody>
          <a:bodyPr>
            <a:normAutofit/>
          </a:bodyPr>
          <a:lstStyle>
            <a:lvl1pPr marL="404793" indent="-404793">
              <a:buFont typeface="+mj-lt"/>
              <a:buAutoNum type="romanUcPeriod"/>
              <a:defRPr sz="3200" baseline="0"/>
            </a:lvl1pPr>
            <a:lvl2pPr marL="914354" indent="-457178">
              <a:buFont typeface="+mj-lt"/>
              <a:buAutoNum type="arabicPeriod"/>
              <a:defRPr sz="2800"/>
            </a:lvl2pPr>
            <a:lvl3pPr marL="1371532" indent="-457178">
              <a:buFont typeface="+mj-lt"/>
              <a:buAutoNum type="alphaLcPeriod"/>
              <a:defRPr sz="2400"/>
            </a:lvl3pPr>
            <a:lvl4pPr marL="1714414" indent="-342882">
              <a:buFont typeface="+mj-lt"/>
              <a:buAutoNum type="arabicParenR"/>
              <a:defRPr sz="2000"/>
            </a:lvl4pPr>
            <a:lvl5pPr marL="2171592" indent="-342882">
              <a:buFont typeface="+mj-lt"/>
              <a:buAutoNum type="alphaLcParenR"/>
              <a:defRPr sz="2000"/>
            </a:lvl5pPr>
          </a:lstStyle>
          <a:p>
            <a:pPr lvl="0"/>
            <a:r>
              <a:rPr lang="en-US" dirty="0"/>
              <a:t>Bab </a:t>
            </a:r>
          </a:p>
          <a:p>
            <a:pPr lvl="1"/>
            <a:r>
              <a:rPr lang="en-US" dirty="0"/>
              <a:t>Sub Bab</a:t>
            </a:r>
          </a:p>
          <a:p>
            <a:pPr lvl="2"/>
            <a:r>
              <a:rPr lang="en-US" dirty="0"/>
              <a:t>Sub Bab Level 2</a:t>
            </a:r>
          </a:p>
          <a:p>
            <a:pPr lvl="3"/>
            <a:r>
              <a:rPr lang="en-US" dirty="0"/>
              <a:t>Sub Bab Level 3</a:t>
            </a:r>
          </a:p>
          <a:p>
            <a:pPr lvl="4"/>
            <a:r>
              <a:rPr lang="en-US" dirty="0"/>
              <a:t>Sub Bab level 4</a:t>
            </a:r>
          </a:p>
        </p:txBody>
      </p:sp>
      <p:sp>
        <p:nvSpPr>
          <p:cNvPr id="9" name="Rectangle 8"/>
          <p:cNvSpPr/>
          <p:nvPr userDrawn="1"/>
        </p:nvSpPr>
        <p:spPr>
          <a:xfrm>
            <a:off x="1" y="1391516"/>
            <a:ext cx="8953493" cy="245502"/>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31814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31851" y="1120463"/>
            <a:ext cx="7410449" cy="2308538"/>
          </a:xfrm>
        </p:spPr>
        <p:txBody>
          <a:bodyPr anchor="b">
            <a:normAutofit/>
          </a:bodyPr>
          <a:lstStyle>
            <a:lvl1pPr>
              <a:defRPr sz="5000">
                <a:latin typeface="Agency FB" panose="020B0503020202020204" pitchFamily="34" charset="0"/>
              </a:defRPr>
            </a:lvl1pPr>
          </a:lstStyle>
          <a:p>
            <a:r>
              <a:rPr lang="en-US" dirty="0"/>
              <a:t>Bab</a:t>
            </a:r>
          </a:p>
        </p:txBody>
      </p:sp>
      <p:sp>
        <p:nvSpPr>
          <p:cNvPr id="9" name="Text Placeholder 2"/>
          <p:cNvSpPr>
            <a:spLocks noGrp="1"/>
          </p:cNvSpPr>
          <p:nvPr>
            <p:ph type="body" idx="1"/>
          </p:nvPr>
        </p:nvSpPr>
        <p:spPr>
          <a:xfrm>
            <a:off x="831851" y="3541690"/>
            <a:ext cx="7410449" cy="2547973"/>
          </a:xfrm>
        </p:spPr>
        <p:txBody>
          <a:bodyPr>
            <a:normAutofit/>
          </a:bodyPr>
          <a:lstStyle>
            <a:lvl1pPr marL="0" indent="0">
              <a:buNone/>
              <a:defRPr sz="2800">
                <a:solidFill>
                  <a:schemeClr val="tx1">
                    <a:tint val="75000"/>
                  </a:schemeClr>
                </a:solidFill>
                <a:latin typeface="Agency FB" panose="020B050302020202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grpSp>
        <p:nvGrpSpPr>
          <p:cNvPr id="12" name="Group 11">
            <a:extLst>
              <a:ext uri="{FF2B5EF4-FFF2-40B4-BE49-F238E27FC236}">
                <a16:creationId xmlns="" xmlns:a16="http://schemas.microsoft.com/office/drawing/2014/main" id="{339DAB42-6B87-4E41-8A58-64139319C82D}"/>
              </a:ext>
            </a:extLst>
          </p:cNvPr>
          <p:cNvGrpSpPr/>
          <p:nvPr userDrawn="1"/>
        </p:nvGrpSpPr>
        <p:grpSpPr>
          <a:xfrm>
            <a:off x="7418768" y="6522814"/>
            <a:ext cx="1725232" cy="335186"/>
            <a:chOff x="7418768" y="6522818"/>
            <a:chExt cx="1725232" cy="335186"/>
          </a:xfrm>
        </p:grpSpPr>
        <p:sp>
          <p:nvSpPr>
            <p:cNvPr id="13" name="Rectangle 12">
              <a:extLst>
                <a:ext uri="{FF2B5EF4-FFF2-40B4-BE49-F238E27FC236}">
                  <a16:creationId xmlns="" xmlns:a16="http://schemas.microsoft.com/office/drawing/2014/main" id="{22EF7F0A-8D0E-4B48-9292-DB29D3890617}"/>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4" name="Rectangle 13">
              <a:extLst>
                <a:ext uri="{FF2B5EF4-FFF2-40B4-BE49-F238E27FC236}">
                  <a16:creationId xmlns="" xmlns:a16="http://schemas.microsoft.com/office/drawing/2014/main" id="{4E488A89-9A6A-43B3-8B27-1C5F834123EA}"/>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Tree>
    <p:extLst>
      <p:ext uri="{BB962C8B-B14F-4D97-AF65-F5344CB8AC3E}">
        <p14:creationId xmlns:p14="http://schemas.microsoft.com/office/powerpoint/2010/main" val="150142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5AEF91FE-CE08-4C64-9D1A-BF086DAC22E9}"/>
              </a:ext>
            </a:extLst>
          </p:cNvPr>
          <p:cNvGrpSpPr/>
          <p:nvPr userDrawn="1"/>
        </p:nvGrpSpPr>
        <p:grpSpPr>
          <a:xfrm>
            <a:off x="7418768" y="6522814"/>
            <a:ext cx="1725232" cy="335186"/>
            <a:chOff x="7418768" y="6522818"/>
            <a:chExt cx="1725232" cy="335186"/>
          </a:xfrm>
        </p:grpSpPr>
        <p:sp>
          <p:nvSpPr>
            <p:cNvPr id="15" name="Rectangle 14">
              <a:extLst>
                <a:ext uri="{FF2B5EF4-FFF2-40B4-BE49-F238E27FC236}">
                  <a16:creationId xmlns="" xmlns:a16="http://schemas.microsoft.com/office/drawing/2014/main" id="{F36587F9-4489-4F31-A201-9E603A9EFA33}"/>
                </a:ext>
              </a:extLst>
            </p:cNvPr>
            <p:cNvSpPr/>
            <p:nvPr userDrawn="1"/>
          </p:nvSpPr>
          <p:spPr>
            <a:xfrm>
              <a:off x="7418768" y="6541203"/>
              <a:ext cx="1331366" cy="298416"/>
            </a:xfrm>
            <a:prstGeom prst="rect">
              <a:avLst/>
            </a:prstGeom>
            <a:ln>
              <a:noFill/>
            </a:ln>
          </p:spPr>
          <p:style>
            <a:lnRef idx="2">
              <a:schemeClr val="accent5"/>
            </a:lnRef>
            <a:fillRef idx="1">
              <a:schemeClr val="lt1"/>
            </a:fillRef>
            <a:effectRef idx="0">
              <a:schemeClr val="accent5"/>
            </a:effectRef>
            <a:fontRef idx="minor">
              <a:schemeClr val="dk1"/>
            </a:fontRef>
          </p:style>
          <p:txBody>
            <a:bodyPr lIns="0" rtlCol="0" anchor="ctr"/>
            <a:lstStyle/>
            <a:p>
              <a:pPr marL="0" marR="0" indent="0" algn="r" defTabSz="914354" rtl="0" eaLnBrk="1" fontAlgn="auto" latinLnBrk="0" hangingPunct="1">
                <a:lnSpc>
                  <a:spcPct val="100000"/>
                </a:lnSpc>
                <a:spcBef>
                  <a:spcPts val="0"/>
                </a:spcBef>
                <a:spcAft>
                  <a:spcPts val="0"/>
                </a:spcAft>
                <a:buClrTx/>
                <a:buSzTx/>
                <a:buFontTx/>
                <a:buNone/>
                <a:tabLst/>
                <a:defRPr/>
              </a:pPr>
              <a:endParaRPr lang="en-US" sz="1200" b="1" i="0" dirty="0">
                <a:solidFill>
                  <a:srgbClr val="002060"/>
                </a:solidFill>
                <a:latin typeface="Segoe UI Semilight" panose="020B0402040204020203" pitchFamily="34" charset="0"/>
                <a:cs typeface="Segoe UI Semilight" panose="020B0402040204020203" pitchFamily="34" charset="0"/>
              </a:endParaRPr>
            </a:p>
          </p:txBody>
        </p:sp>
        <p:sp>
          <p:nvSpPr>
            <p:cNvPr id="16" name="Rectangle 15">
              <a:extLst>
                <a:ext uri="{FF2B5EF4-FFF2-40B4-BE49-F238E27FC236}">
                  <a16:creationId xmlns="" xmlns:a16="http://schemas.microsoft.com/office/drawing/2014/main" id="{57D842AC-AEF0-446E-9DFB-E136E63032D2}"/>
                </a:ext>
              </a:extLst>
            </p:cNvPr>
            <p:cNvSpPr/>
            <p:nvPr userDrawn="1"/>
          </p:nvSpPr>
          <p:spPr>
            <a:xfrm>
              <a:off x="8667768" y="6522818"/>
              <a:ext cx="476232" cy="335186"/>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l" defTabSz="914354" rtl="0" eaLnBrk="1" fontAlgn="auto" latinLnBrk="0" hangingPunct="1">
                <a:lnSpc>
                  <a:spcPct val="100000"/>
                </a:lnSpc>
                <a:spcBef>
                  <a:spcPts val="0"/>
                </a:spcBef>
                <a:spcAft>
                  <a:spcPts val="0"/>
                </a:spcAft>
                <a:buClrTx/>
                <a:buSzTx/>
                <a:buFontTx/>
                <a:buNone/>
                <a:tabLst/>
                <a:defRPr/>
              </a:pPr>
              <a:endParaRPr lang="en-US" sz="1600" b="1" i="0" dirty="0">
                <a:solidFill>
                  <a:srgbClr val="FF0000"/>
                </a:solidFill>
                <a:latin typeface="Rockwell" panose="02060603020205020403" pitchFamily="18" charset="0"/>
                <a:cs typeface="Segoe UI Semilight" panose="020B0402040204020203" pitchFamily="34" charset="0"/>
              </a:endParaRPr>
            </a:p>
          </p:txBody>
        </p:sp>
      </p:grpSp>
      <p:sp>
        <p:nvSpPr>
          <p:cNvPr id="2" name="Title 1"/>
          <p:cNvSpPr>
            <a:spLocks noGrp="1"/>
          </p:cNvSpPr>
          <p:nvPr>
            <p:ph type="title" hasCustomPrompt="1"/>
          </p:nvPr>
        </p:nvSpPr>
        <p:spPr>
          <a:xfrm>
            <a:off x="476251" y="116943"/>
            <a:ext cx="8319407" cy="1325563"/>
          </a:xfrm>
        </p:spPr>
        <p:txBody>
          <a:bodyPr/>
          <a:lstStyle>
            <a:lvl1pPr>
              <a:defRPr>
                <a:latin typeface="Agency FB" panose="020B0503020202020204" pitchFamily="34" charset="0"/>
              </a:defRPr>
            </a:lvl1pPr>
          </a:lstStyle>
          <a:p>
            <a:r>
              <a:rPr lang="en-US" dirty="0"/>
              <a:t>Bab L1/ L2 / L3</a:t>
            </a:r>
          </a:p>
        </p:txBody>
      </p:sp>
      <p:sp>
        <p:nvSpPr>
          <p:cNvPr id="3" name="Content Placeholder 2"/>
          <p:cNvSpPr>
            <a:spLocks noGrp="1"/>
          </p:cNvSpPr>
          <p:nvPr>
            <p:ph idx="1" hasCustomPrompt="1"/>
          </p:nvPr>
        </p:nvSpPr>
        <p:spPr>
          <a:xfrm>
            <a:off x="476251" y="1658982"/>
            <a:ext cx="8319406" cy="4859675"/>
          </a:xfrm>
        </p:spPr>
        <p:txBody>
          <a:bodyPr/>
          <a:lstStyle>
            <a:lvl1pPr marL="457178" indent="-457178">
              <a:buFont typeface="Wingdings" panose="05000000000000000000" pitchFamily="2" charset="2"/>
              <a:buChar char="q"/>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Teks</a:t>
            </a:r>
            <a:endParaRPr lang="en-US" dirty="0"/>
          </a:p>
        </p:txBody>
      </p:sp>
      <p:sp>
        <p:nvSpPr>
          <p:cNvPr id="4" name="Rectangle 3"/>
          <p:cNvSpPr/>
          <p:nvPr userDrawn="1"/>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23696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d-ID"/>
              <a:t>2017</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CABF6-CC33-4333-ADC2-3645AF387021}" type="slidenum">
              <a:rPr lang="en-US" smtClean="0"/>
              <a:t>‹#›</a:t>
            </a:fld>
            <a:endParaRPr lang="en-US"/>
          </a:p>
        </p:txBody>
      </p:sp>
    </p:spTree>
    <p:extLst>
      <p:ext uri="{BB962C8B-B14F-4D97-AF65-F5344CB8AC3E}">
        <p14:creationId xmlns:p14="http://schemas.microsoft.com/office/powerpoint/2010/main" val="2697037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1.jpe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5.xml"/><Relationship Id="rId4" Type="http://schemas.openxmlformats.org/officeDocument/2006/relationships/image" Target="../media/image28.jpeg"/></Relationships>
</file>

<file path=ppt/slides/_rels/slide4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hyperlink" Target="mailto:doniaft@gmail.com"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hyperlink" Target="http://cacr.uwaterloo.ca/hac" TargetMode="External"/><Relationship Id="rId2" Type="http://schemas.openxmlformats.org/officeDocument/2006/relationships/hyperlink" Target="http://www.cl.cam.ac.uk/~rja14/book.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28650" y="4450177"/>
            <a:ext cx="7886700" cy="1655762"/>
          </a:xfrm>
        </p:spPr>
        <p:txBody>
          <a:bodyPr/>
          <a:lstStyle/>
          <a:p>
            <a:pPr>
              <a:lnSpc>
                <a:spcPct val="80000"/>
              </a:lnSpc>
              <a:spcBef>
                <a:spcPts val="0"/>
              </a:spcBef>
            </a:pPr>
            <a:r>
              <a:rPr lang="id-ID" sz="3200" dirty="0" smtClean="0"/>
              <a:t>Doni Abdul Fatah</a:t>
            </a:r>
          </a:p>
          <a:p>
            <a:pPr>
              <a:lnSpc>
                <a:spcPct val="80000"/>
              </a:lnSpc>
              <a:spcBef>
                <a:spcPts val="0"/>
              </a:spcBef>
            </a:pPr>
            <a:r>
              <a:rPr lang="id-ID" sz="3200" dirty="0" smtClean="0">
                <a:solidFill>
                  <a:schemeClr val="bg2">
                    <a:lumMod val="50000"/>
                  </a:schemeClr>
                </a:solidFill>
              </a:rPr>
              <a:t>github.com/doniaft</a:t>
            </a:r>
            <a:endParaRPr lang="id-ID" sz="3200" dirty="0" smtClean="0"/>
          </a:p>
          <a:p>
            <a:pPr>
              <a:lnSpc>
                <a:spcPct val="80000"/>
              </a:lnSpc>
              <a:spcBef>
                <a:spcPts val="0"/>
              </a:spcBef>
            </a:pPr>
            <a:r>
              <a:rPr lang="id-ID" dirty="0" smtClean="0">
                <a:solidFill>
                  <a:schemeClr val="bg1">
                    <a:lumMod val="65000"/>
                  </a:schemeClr>
                </a:solidFill>
              </a:rPr>
              <a:t>Universitas Trunojoyo Madura</a:t>
            </a:r>
            <a:endParaRPr lang="en-US" dirty="0"/>
          </a:p>
        </p:txBody>
      </p:sp>
      <p:sp>
        <p:nvSpPr>
          <p:cNvPr id="7" name="Title 1"/>
          <p:cNvSpPr>
            <a:spLocks noGrp="1"/>
          </p:cNvSpPr>
          <p:nvPr>
            <p:ph type="ctrTitle"/>
          </p:nvPr>
        </p:nvSpPr>
        <p:spPr>
          <a:xfrm>
            <a:off x="88900" y="2062163"/>
            <a:ext cx="8966200" cy="1396785"/>
          </a:xfrm>
        </p:spPr>
        <p:txBody>
          <a:bodyPr>
            <a:normAutofit/>
          </a:bodyPr>
          <a:lstStyle/>
          <a:p>
            <a:pPr lvl="0"/>
            <a:r>
              <a:rPr lang="id-ID" sz="4300" dirty="0" smtClean="0">
                <a:solidFill>
                  <a:schemeClr val="tx1">
                    <a:lumMod val="50000"/>
                    <a:lumOff val="50000"/>
                  </a:schemeClr>
                </a:solidFill>
              </a:rPr>
              <a:t>KEAMANAN INFORMASI</a:t>
            </a:r>
            <a:r>
              <a:rPr lang="en-US" sz="5900" dirty="0">
                <a:solidFill>
                  <a:prstClr val="black"/>
                </a:solidFill>
              </a:rPr>
              <a:t/>
            </a:r>
            <a:br>
              <a:rPr lang="en-US" sz="5900" dirty="0">
                <a:solidFill>
                  <a:prstClr val="black"/>
                </a:solidFill>
              </a:rPr>
            </a:br>
            <a:r>
              <a:rPr lang="id-ID" sz="3600" dirty="0" smtClean="0">
                <a:solidFill>
                  <a:srgbClr val="0070C0"/>
                </a:solidFill>
              </a:rPr>
              <a:t>02. </a:t>
            </a:r>
            <a:r>
              <a:rPr lang="en-US" sz="3600" dirty="0" err="1">
                <a:solidFill>
                  <a:srgbClr val="0070C0"/>
                </a:solidFill>
              </a:rPr>
              <a:t>Pemodelan</a:t>
            </a:r>
            <a:r>
              <a:rPr lang="en-US" sz="3600" dirty="0">
                <a:solidFill>
                  <a:srgbClr val="0070C0"/>
                </a:solidFill>
              </a:rPr>
              <a:t> </a:t>
            </a:r>
            <a:r>
              <a:rPr lang="en-US" sz="3600" dirty="0" err="1">
                <a:solidFill>
                  <a:srgbClr val="0070C0"/>
                </a:solidFill>
              </a:rPr>
              <a:t>Serangan</a:t>
            </a:r>
            <a:r>
              <a:rPr lang="id-ID" sz="3600" dirty="0">
                <a:solidFill>
                  <a:srgbClr val="0070C0"/>
                </a:solidFill>
              </a:rPr>
              <a:t> (Attack Tree</a:t>
            </a:r>
            <a:r>
              <a:rPr lang="id-ID" sz="3600" dirty="0">
                <a:solidFill>
                  <a:srgbClr val="0070C0"/>
                </a:solidFill>
              </a:rPr>
              <a:t>) </a:t>
            </a:r>
            <a:endParaRPr lang="en-US" sz="3600" dirty="0">
              <a:solidFill>
                <a:srgbClr val="0070C0"/>
              </a:solidFill>
            </a:endParaRPr>
          </a:p>
        </p:txBody>
      </p:sp>
    </p:spTree>
    <p:extLst>
      <p:ext uri="{BB962C8B-B14F-4D97-AF65-F5344CB8AC3E}">
        <p14:creationId xmlns:p14="http://schemas.microsoft.com/office/powerpoint/2010/main" val="507053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2016</a:t>
            </a:r>
            <a:endParaRPr lang="id-ID" dirty="0"/>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476251" y="1658982"/>
            <a:ext cx="8452596" cy="5046136"/>
          </a:xfrm>
          <a:prstGeom prst="rect">
            <a:avLst/>
          </a:prstGeom>
        </p:spPr>
      </p:pic>
    </p:spTree>
    <p:extLst>
      <p:ext uri="{BB962C8B-B14F-4D97-AF65-F5344CB8AC3E}">
        <p14:creationId xmlns:p14="http://schemas.microsoft.com/office/powerpoint/2010/main" val="4281430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2016</a:t>
            </a:r>
            <a:endParaRPr lang="id-ID" dirty="0"/>
          </a:p>
        </p:txBody>
      </p:sp>
      <p:sp>
        <p:nvSpPr>
          <p:cNvPr id="3" name="Content Placeholder 2"/>
          <p:cNvSpPr>
            <a:spLocks noGrp="1"/>
          </p:cNvSpPr>
          <p:nvPr>
            <p:ph idx="1"/>
          </p:nvPr>
        </p:nvSpPr>
        <p:spPr/>
        <p:txBody>
          <a:bodyPr/>
          <a:lstStyle/>
          <a:p>
            <a:endParaRPr lang="id-ID" dirty="0"/>
          </a:p>
        </p:txBody>
      </p:sp>
      <p:pic>
        <p:nvPicPr>
          <p:cNvPr id="5" name="Picture 4"/>
          <p:cNvPicPr>
            <a:picLocks noChangeAspect="1"/>
          </p:cNvPicPr>
          <p:nvPr/>
        </p:nvPicPr>
        <p:blipFill rotWithShape="1">
          <a:blip r:embed="rId2"/>
          <a:srcRect t="9609"/>
          <a:stretch/>
        </p:blipFill>
        <p:spPr>
          <a:xfrm>
            <a:off x="1721224" y="1442506"/>
            <a:ext cx="5472952" cy="5342806"/>
          </a:xfrm>
          <a:prstGeom prst="rect">
            <a:avLst/>
          </a:prstGeom>
        </p:spPr>
      </p:pic>
    </p:spTree>
    <p:extLst>
      <p:ext uri="{BB962C8B-B14F-4D97-AF65-F5344CB8AC3E}">
        <p14:creationId xmlns:p14="http://schemas.microsoft.com/office/powerpoint/2010/main" val="514210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2017</a:t>
            </a:r>
            <a:endParaRPr lang="id-ID" dirty="0"/>
          </a:p>
        </p:txBody>
      </p:sp>
      <p:sp>
        <p:nvSpPr>
          <p:cNvPr id="3" name="Content Placeholder 2"/>
          <p:cNvSpPr>
            <a:spLocks noGrp="1"/>
          </p:cNvSpPr>
          <p:nvPr>
            <p:ph idx="1"/>
          </p:nvPr>
        </p:nvSpPr>
        <p:spPr/>
        <p:txBody>
          <a:bodyPr/>
          <a:lstStyle/>
          <a:p>
            <a:endParaRPr lang="id-ID" dirty="0"/>
          </a:p>
        </p:txBody>
      </p:sp>
      <p:pic>
        <p:nvPicPr>
          <p:cNvPr id="5" name="Picture 4"/>
          <p:cNvPicPr>
            <a:picLocks noChangeAspect="1"/>
          </p:cNvPicPr>
          <p:nvPr/>
        </p:nvPicPr>
        <p:blipFill>
          <a:blip r:embed="rId2"/>
          <a:stretch>
            <a:fillRect/>
          </a:stretch>
        </p:blipFill>
        <p:spPr>
          <a:xfrm>
            <a:off x="476250" y="1442507"/>
            <a:ext cx="8499073" cy="5259746"/>
          </a:xfrm>
          <a:prstGeom prst="rect">
            <a:avLst/>
          </a:prstGeom>
        </p:spPr>
      </p:pic>
      <p:pic>
        <p:nvPicPr>
          <p:cNvPr id="6" name="Picture 5"/>
          <p:cNvPicPr>
            <a:picLocks noChangeAspect="1"/>
          </p:cNvPicPr>
          <p:nvPr/>
        </p:nvPicPr>
        <p:blipFill rotWithShape="1">
          <a:blip r:embed="rId3"/>
          <a:srcRect r="29188"/>
          <a:stretch/>
        </p:blipFill>
        <p:spPr>
          <a:xfrm>
            <a:off x="4357568" y="2889716"/>
            <a:ext cx="4438089" cy="1776414"/>
          </a:xfrm>
          <a:prstGeom prst="rect">
            <a:avLst/>
          </a:prstGeom>
        </p:spPr>
      </p:pic>
    </p:spTree>
    <p:extLst>
      <p:ext uri="{BB962C8B-B14F-4D97-AF65-F5344CB8AC3E}">
        <p14:creationId xmlns:p14="http://schemas.microsoft.com/office/powerpoint/2010/main" val="2540664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Volume Continues To Grow </a:t>
            </a:r>
            <a:endParaRPr lang="id-ID" dirty="0"/>
          </a:p>
        </p:txBody>
      </p:sp>
      <p:sp>
        <p:nvSpPr>
          <p:cNvPr id="3" name="Content Placeholder 2"/>
          <p:cNvSpPr>
            <a:spLocks noGrp="1"/>
          </p:cNvSpPr>
          <p:nvPr>
            <p:ph idx="1"/>
          </p:nvPr>
        </p:nvSpPr>
        <p:spPr/>
        <p:txBody>
          <a:bodyPr/>
          <a:lstStyle/>
          <a:p>
            <a:endParaRPr lang="id-ID" dirty="0"/>
          </a:p>
        </p:txBody>
      </p:sp>
      <p:pic>
        <p:nvPicPr>
          <p:cNvPr id="6" name="Picture 5"/>
          <p:cNvPicPr>
            <a:picLocks noChangeAspect="1"/>
          </p:cNvPicPr>
          <p:nvPr/>
        </p:nvPicPr>
        <p:blipFill>
          <a:blip r:embed="rId2"/>
          <a:stretch>
            <a:fillRect/>
          </a:stretch>
        </p:blipFill>
        <p:spPr>
          <a:xfrm>
            <a:off x="153522" y="1527260"/>
            <a:ext cx="3901889" cy="5254544"/>
          </a:xfrm>
          <a:prstGeom prst="rect">
            <a:avLst/>
          </a:prstGeom>
        </p:spPr>
      </p:pic>
      <p:pic>
        <p:nvPicPr>
          <p:cNvPr id="7" name="Picture 6"/>
          <p:cNvPicPr>
            <a:picLocks noChangeAspect="1"/>
          </p:cNvPicPr>
          <p:nvPr/>
        </p:nvPicPr>
        <p:blipFill>
          <a:blip r:embed="rId3"/>
          <a:stretch>
            <a:fillRect/>
          </a:stretch>
        </p:blipFill>
        <p:spPr>
          <a:xfrm>
            <a:off x="4276165" y="1658982"/>
            <a:ext cx="4842221" cy="5122822"/>
          </a:xfrm>
          <a:prstGeom prst="rect">
            <a:avLst/>
          </a:prstGeom>
        </p:spPr>
      </p:pic>
    </p:spTree>
    <p:extLst>
      <p:ext uri="{BB962C8B-B14F-4D97-AF65-F5344CB8AC3E}">
        <p14:creationId xmlns:p14="http://schemas.microsoft.com/office/powerpoint/2010/main" val="4133809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2017</a:t>
            </a:r>
            <a:endParaRPr lang="id-ID" dirty="0"/>
          </a:p>
        </p:txBody>
      </p:sp>
      <p:pic>
        <p:nvPicPr>
          <p:cNvPr id="4" name="Picture 3"/>
          <p:cNvPicPr>
            <a:picLocks noChangeAspect="1"/>
          </p:cNvPicPr>
          <p:nvPr/>
        </p:nvPicPr>
        <p:blipFill>
          <a:blip r:embed="rId2"/>
          <a:stretch>
            <a:fillRect/>
          </a:stretch>
        </p:blipFill>
        <p:spPr>
          <a:xfrm>
            <a:off x="476251" y="1536635"/>
            <a:ext cx="5736290" cy="5182788"/>
          </a:xfrm>
          <a:prstGeom prst="rect">
            <a:avLst/>
          </a:prstGeom>
        </p:spPr>
      </p:pic>
    </p:spTree>
    <p:extLst>
      <p:ext uri="{BB962C8B-B14F-4D97-AF65-F5344CB8AC3E}">
        <p14:creationId xmlns:p14="http://schemas.microsoft.com/office/powerpoint/2010/main" val="242398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2017</a:t>
            </a:r>
            <a:endParaRPr lang="id-ID" dirty="0"/>
          </a:p>
        </p:txBody>
      </p:sp>
      <p:graphicFrame>
        <p:nvGraphicFramePr>
          <p:cNvPr id="12" name="Chart 11"/>
          <p:cNvGraphicFramePr/>
          <p:nvPr>
            <p:extLst>
              <p:ext uri="{D42A27DB-BD31-4B8C-83A1-F6EECF244321}">
                <p14:modId xmlns:p14="http://schemas.microsoft.com/office/powerpoint/2010/main" val="2578901114"/>
              </p:ext>
            </p:extLst>
          </p:nvPr>
        </p:nvGraphicFramePr>
        <p:xfrm>
          <a:off x="476251" y="1603871"/>
          <a:ext cx="7364506" cy="4825317"/>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p:cNvSpPr/>
          <p:nvPr/>
        </p:nvSpPr>
        <p:spPr>
          <a:xfrm>
            <a:off x="4509217" y="3701482"/>
            <a:ext cx="1228221" cy="369332"/>
          </a:xfrm>
          <a:prstGeom prst="rect">
            <a:avLst/>
          </a:prstGeom>
        </p:spPr>
        <p:txBody>
          <a:bodyPr wrap="none">
            <a:spAutoFit/>
          </a:bodyPr>
          <a:lstStyle/>
          <a:p>
            <a:r>
              <a:rPr lang="id-ID" dirty="0">
                <a:solidFill>
                  <a:schemeClr val="bg1"/>
                </a:solidFill>
              </a:rPr>
              <a:t>238 million</a:t>
            </a:r>
          </a:p>
        </p:txBody>
      </p:sp>
      <p:sp>
        <p:nvSpPr>
          <p:cNvPr id="16" name="TextBox 15"/>
          <p:cNvSpPr txBox="1"/>
          <p:nvPr/>
        </p:nvSpPr>
        <p:spPr>
          <a:xfrm>
            <a:off x="2985247" y="4639235"/>
            <a:ext cx="1343638" cy="400110"/>
          </a:xfrm>
          <a:prstGeom prst="rect">
            <a:avLst/>
          </a:prstGeom>
          <a:noFill/>
        </p:spPr>
        <p:txBody>
          <a:bodyPr wrap="none" rtlCol="0">
            <a:spAutoFit/>
          </a:bodyPr>
          <a:lstStyle/>
          <a:p>
            <a:r>
              <a:rPr lang="id-ID" sz="2000" dirty="0">
                <a:solidFill>
                  <a:schemeClr val="bg1"/>
                </a:solidFill>
              </a:rPr>
              <a:t>323 million</a:t>
            </a:r>
          </a:p>
        </p:txBody>
      </p:sp>
      <p:sp>
        <p:nvSpPr>
          <p:cNvPr id="17" name="TextBox 16"/>
          <p:cNvSpPr txBox="1"/>
          <p:nvPr/>
        </p:nvSpPr>
        <p:spPr>
          <a:xfrm>
            <a:off x="3217683" y="2671538"/>
            <a:ext cx="1111202" cy="369332"/>
          </a:xfrm>
          <a:prstGeom prst="rect">
            <a:avLst/>
          </a:prstGeom>
          <a:noFill/>
        </p:spPr>
        <p:txBody>
          <a:bodyPr wrap="none" rtlCol="0">
            <a:spAutoFit/>
          </a:bodyPr>
          <a:lstStyle/>
          <a:p>
            <a:r>
              <a:rPr lang="id-ID" dirty="0" smtClean="0">
                <a:solidFill>
                  <a:schemeClr val="bg1"/>
                </a:solidFill>
              </a:rPr>
              <a:t>47 million</a:t>
            </a:r>
            <a:endParaRPr lang="id-ID" dirty="0">
              <a:solidFill>
                <a:schemeClr val="bg1"/>
              </a:solidFill>
            </a:endParaRPr>
          </a:p>
        </p:txBody>
      </p:sp>
      <p:pic>
        <p:nvPicPr>
          <p:cNvPr id="18" name="Picture 17"/>
          <p:cNvPicPr>
            <a:picLocks noChangeAspect="1"/>
          </p:cNvPicPr>
          <p:nvPr/>
        </p:nvPicPr>
        <p:blipFill>
          <a:blip r:embed="rId3"/>
          <a:stretch>
            <a:fillRect/>
          </a:stretch>
        </p:blipFill>
        <p:spPr>
          <a:xfrm>
            <a:off x="6104965" y="4070814"/>
            <a:ext cx="2931459" cy="2648031"/>
          </a:xfrm>
          <a:prstGeom prst="rect">
            <a:avLst/>
          </a:prstGeom>
        </p:spPr>
      </p:pic>
    </p:spTree>
    <p:extLst>
      <p:ext uri="{BB962C8B-B14F-4D97-AF65-F5344CB8AC3E}">
        <p14:creationId xmlns:p14="http://schemas.microsoft.com/office/powerpoint/2010/main" val="1276179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Attack Distribution By Type Per 12/02/19</a:t>
            </a:r>
            <a:br>
              <a:rPr lang="id-ID" dirty="0" smtClean="0"/>
            </a:br>
            <a:r>
              <a:rPr lang="id-ID" dirty="0" smtClean="0">
                <a:solidFill>
                  <a:schemeClr val="tx2">
                    <a:lumMod val="60000"/>
                    <a:lumOff val="40000"/>
                  </a:schemeClr>
                </a:solidFill>
              </a:rPr>
              <a:t>Software as a Service</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id-ID" dirty="0"/>
          </a:p>
        </p:txBody>
      </p:sp>
      <p:pic>
        <p:nvPicPr>
          <p:cNvPr id="5" name="Picture 4"/>
          <p:cNvPicPr>
            <a:picLocks noChangeAspect="1"/>
          </p:cNvPicPr>
          <p:nvPr/>
        </p:nvPicPr>
        <p:blipFill>
          <a:blip r:embed="rId2"/>
          <a:stretch>
            <a:fillRect/>
          </a:stretch>
        </p:blipFill>
        <p:spPr>
          <a:xfrm>
            <a:off x="125866" y="1658982"/>
            <a:ext cx="9020175" cy="5105400"/>
          </a:xfrm>
          <a:prstGeom prst="rect">
            <a:avLst/>
          </a:prstGeom>
        </p:spPr>
      </p:pic>
    </p:spTree>
    <p:extLst>
      <p:ext uri="{BB962C8B-B14F-4D97-AF65-F5344CB8AC3E}">
        <p14:creationId xmlns:p14="http://schemas.microsoft.com/office/powerpoint/2010/main" val="65251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Attack Distribution By Type </a:t>
            </a:r>
            <a:r>
              <a:rPr lang="id-ID" dirty="0"/>
              <a:t>Per 12/02/19</a:t>
            </a:r>
            <a:r>
              <a:rPr lang="id-ID" dirty="0" smtClean="0"/>
              <a:t/>
            </a:r>
            <a:br>
              <a:rPr lang="id-ID" dirty="0" smtClean="0"/>
            </a:br>
            <a:r>
              <a:rPr lang="id-ID" dirty="0" smtClean="0">
                <a:solidFill>
                  <a:schemeClr val="tx2">
                    <a:lumMod val="60000"/>
                    <a:lumOff val="40000"/>
                  </a:schemeClr>
                </a:solidFill>
              </a:rPr>
              <a:t>Social Media</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121104" y="1658982"/>
            <a:ext cx="9029700" cy="5048250"/>
          </a:xfrm>
          <a:prstGeom prst="rect">
            <a:avLst/>
          </a:prstGeom>
        </p:spPr>
      </p:pic>
    </p:spTree>
    <p:extLst>
      <p:ext uri="{BB962C8B-B14F-4D97-AF65-F5344CB8AC3E}">
        <p14:creationId xmlns:p14="http://schemas.microsoft.com/office/powerpoint/2010/main" val="817315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Attack Distribution By Type </a:t>
            </a:r>
            <a:r>
              <a:rPr lang="id-ID" dirty="0"/>
              <a:t>Per 12/02/19</a:t>
            </a:r>
            <a:r>
              <a:rPr lang="id-ID" dirty="0" smtClean="0"/>
              <a:t/>
            </a:r>
            <a:br>
              <a:rPr lang="id-ID" dirty="0" smtClean="0"/>
            </a:br>
            <a:r>
              <a:rPr lang="id-ID" dirty="0" smtClean="0">
                <a:solidFill>
                  <a:schemeClr val="tx2">
                    <a:lumMod val="60000"/>
                    <a:lumOff val="40000"/>
                  </a:schemeClr>
                </a:solidFill>
              </a:rPr>
              <a:t>High Technology</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53788" y="1672429"/>
            <a:ext cx="9006448" cy="5019675"/>
          </a:xfrm>
          <a:prstGeom prst="rect">
            <a:avLst/>
          </a:prstGeom>
        </p:spPr>
      </p:pic>
    </p:spTree>
    <p:extLst>
      <p:ext uri="{BB962C8B-B14F-4D97-AF65-F5344CB8AC3E}">
        <p14:creationId xmlns:p14="http://schemas.microsoft.com/office/powerpoint/2010/main" val="3910074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Attack Distribution By Type </a:t>
            </a:r>
            <a:r>
              <a:rPr lang="id-ID" dirty="0"/>
              <a:t>Per 12/02/19</a:t>
            </a:r>
            <a:r>
              <a:rPr lang="id-ID" dirty="0" smtClean="0"/>
              <a:t/>
            </a:r>
            <a:br>
              <a:rPr lang="id-ID" dirty="0" smtClean="0"/>
            </a:br>
            <a:r>
              <a:rPr lang="id-ID" dirty="0" smtClean="0">
                <a:solidFill>
                  <a:schemeClr val="tx2">
                    <a:lumMod val="60000"/>
                    <a:lumOff val="40000"/>
                  </a:schemeClr>
                </a:solidFill>
              </a:rPr>
              <a:t>Business Services</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0" y="1714500"/>
            <a:ext cx="9048750" cy="5143500"/>
          </a:xfrm>
          <a:prstGeom prst="rect">
            <a:avLst/>
          </a:prstGeom>
        </p:spPr>
      </p:pic>
    </p:spTree>
    <p:extLst>
      <p:ext uri="{BB962C8B-B14F-4D97-AF65-F5344CB8AC3E}">
        <p14:creationId xmlns:p14="http://schemas.microsoft.com/office/powerpoint/2010/main" val="3144447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smtClean="0"/>
              <a:t>Pokok Bahasan</a:t>
            </a:r>
            <a:endParaRPr lang="en-US" dirty="0"/>
          </a:p>
        </p:txBody>
      </p:sp>
      <p:graphicFrame>
        <p:nvGraphicFramePr>
          <p:cNvPr id="5" name="Content Placeholder 5">
            <a:extLst>
              <a:ext uri="{FF2B5EF4-FFF2-40B4-BE49-F238E27FC236}">
                <a16:creationId xmlns="" xmlns:a16="http://schemas.microsoft.com/office/drawing/2014/main" id="{7D95672D-CEB1-4176-995E-413BA719A872}"/>
              </a:ext>
            </a:extLst>
          </p:cNvPr>
          <p:cNvGraphicFramePr>
            <a:graphicFrameLocks/>
          </p:cNvGraphicFramePr>
          <p:nvPr>
            <p:extLst>
              <p:ext uri="{D42A27DB-BD31-4B8C-83A1-F6EECF244321}">
                <p14:modId xmlns:p14="http://schemas.microsoft.com/office/powerpoint/2010/main" val="4131755644"/>
              </p:ext>
            </p:extLst>
          </p:nvPr>
        </p:nvGraphicFramePr>
        <p:xfrm>
          <a:off x="167099" y="1761892"/>
          <a:ext cx="4214401" cy="5096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 xmlns:a16="http://schemas.microsoft.com/office/drawing/2014/main" id="{12476E74-6BD6-4D6D-981D-4EB5329F8F06}"/>
              </a:ext>
            </a:extLst>
          </p:cNvPr>
          <p:cNvGraphicFramePr>
            <a:graphicFrameLocks/>
          </p:cNvGraphicFramePr>
          <p:nvPr>
            <p:extLst>
              <p:ext uri="{D42A27DB-BD31-4B8C-83A1-F6EECF244321}">
                <p14:modId xmlns:p14="http://schemas.microsoft.com/office/powerpoint/2010/main" val="316091159"/>
              </p:ext>
            </p:extLst>
          </p:nvPr>
        </p:nvGraphicFramePr>
        <p:xfrm>
          <a:off x="4762500" y="1761892"/>
          <a:ext cx="4214401" cy="4828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0213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Attack Distribution By Type </a:t>
            </a:r>
            <a:r>
              <a:rPr lang="id-ID" dirty="0"/>
              <a:t>Per 12/02/19</a:t>
            </a:r>
            <a:r>
              <a:rPr lang="id-ID" dirty="0" smtClean="0"/>
              <a:t/>
            </a:r>
            <a:br>
              <a:rPr lang="id-ID" dirty="0" smtClean="0"/>
            </a:br>
            <a:r>
              <a:rPr lang="id-ID" dirty="0" smtClean="0">
                <a:solidFill>
                  <a:schemeClr val="tx2">
                    <a:lumMod val="60000"/>
                    <a:lumOff val="40000"/>
                  </a:schemeClr>
                </a:solidFill>
              </a:rPr>
              <a:t>Retail</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135391" y="1658982"/>
            <a:ext cx="9001125" cy="5076825"/>
          </a:xfrm>
          <a:prstGeom prst="rect">
            <a:avLst/>
          </a:prstGeom>
        </p:spPr>
      </p:pic>
    </p:spTree>
    <p:extLst>
      <p:ext uri="{BB962C8B-B14F-4D97-AF65-F5344CB8AC3E}">
        <p14:creationId xmlns:p14="http://schemas.microsoft.com/office/powerpoint/2010/main" val="2525298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Attack Distribution By Type </a:t>
            </a:r>
            <a:r>
              <a:rPr lang="id-ID" dirty="0"/>
              <a:t>Per 12/02/19</a:t>
            </a:r>
            <a:r>
              <a:rPr lang="id-ID" dirty="0" smtClean="0"/>
              <a:t/>
            </a:r>
            <a:br>
              <a:rPr lang="id-ID" dirty="0" smtClean="0"/>
            </a:br>
            <a:r>
              <a:rPr lang="id-ID" dirty="0" smtClean="0">
                <a:solidFill>
                  <a:schemeClr val="tx2">
                    <a:lumMod val="60000"/>
                    <a:lumOff val="40000"/>
                  </a:schemeClr>
                </a:solidFill>
              </a:rPr>
              <a:t>Public Sector</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0" y="1709457"/>
            <a:ext cx="9144000" cy="5026025"/>
          </a:xfrm>
          <a:prstGeom prst="rect">
            <a:avLst/>
          </a:prstGeom>
        </p:spPr>
      </p:pic>
    </p:spTree>
    <p:extLst>
      <p:ext uri="{BB962C8B-B14F-4D97-AF65-F5344CB8AC3E}">
        <p14:creationId xmlns:p14="http://schemas.microsoft.com/office/powerpoint/2010/main" val="618356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Keamanan</a:t>
            </a:r>
            <a:r>
              <a:rPr lang="en-US" dirty="0" smtClean="0"/>
              <a:t> </a:t>
            </a:r>
            <a:r>
              <a:rPr lang="en-US" dirty="0" err="1" smtClean="0"/>
              <a:t>Informasi</a:t>
            </a:r>
            <a:r>
              <a:rPr lang="id-ID" dirty="0" smtClean="0"/>
              <a:t>?</a:t>
            </a:r>
            <a:endParaRPr lang="id-ID" dirty="0"/>
          </a:p>
        </p:txBody>
      </p:sp>
      <p:sp>
        <p:nvSpPr>
          <p:cNvPr id="3" name="Content Placeholder 2"/>
          <p:cNvSpPr>
            <a:spLocks noGrp="1"/>
          </p:cNvSpPr>
          <p:nvPr>
            <p:ph idx="1"/>
          </p:nvPr>
        </p:nvSpPr>
        <p:spPr/>
        <p:txBody>
          <a:bodyPr>
            <a:normAutofit fontScale="92500"/>
          </a:bodyPr>
          <a:lstStyle/>
          <a:p>
            <a:pPr algn="just"/>
            <a:r>
              <a:rPr lang="id-ID" dirty="0" smtClean="0"/>
              <a:t>Perlindungan </a:t>
            </a:r>
            <a:r>
              <a:rPr lang="id-ID" dirty="0"/>
              <a:t>informasi dari berbagai ancaman agar menjamin kelanjutan proses bisnis, </a:t>
            </a:r>
            <a:r>
              <a:rPr lang="id-ID" dirty="0" smtClean="0"/>
              <a:t>mengurangi risiko </a:t>
            </a:r>
            <a:r>
              <a:rPr lang="id-ID" dirty="0"/>
              <a:t>bisnis, dan meningkatkan </a:t>
            </a:r>
            <a:r>
              <a:rPr lang="id-ID" i="1" dirty="0"/>
              <a:t> return </a:t>
            </a:r>
            <a:r>
              <a:rPr lang="id-ID" i="1" dirty="0" smtClean="0"/>
              <a:t>of investment</a:t>
            </a:r>
            <a:r>
              <a:rPr lang="id-ID" dirty="0"/>
              <a:t> (ROI) serta peluang bisnis (Chaeikar, etc</a:t>
            </a:r>
            <a:r>
              <a:rPr lang="id-ID" dirty="0" smtClean="0"/>
              <a:t>., 2012).</a:t>
            </a:r>
          </a:p>
          <a:p>
            <a:pPr algn="just"/>
            <a:r>
              <a:rPr lang="en-US" dirty="0" smtClean="0"/>
              <a:t>(</a:t>
            </a:r>
            <a:r>
              <a:rPr lang="en-US" dirty="0" err="1"/>
              <a:t>Garfinkel</a:t>
            </a:r>
            <a:r>
              <a:rPr lang="en-US" dirty="0"/>
              <a:t> &amp; </a:t>
            </a:r>
            <a:r>
              <a:rPr lang="en-US" dirty="0" err="1"/>
              <a:t>Spafford</a:t>
            </a:r>
            <a:r>
              <a:rPr lang="en-US" dirty="0" smtClean="0"/>
              <a:t>)</a:t>
            </a:r>
            <a:r>
              <a:rPr lang="id-ID" dirty="0" smtClean="0"/>
              <a:t> “</a:t>
            </a:r>
            <a:r>
              <a:rPr lang="en-US" dirty="0" smtClean="0"/>
              <a:t>A </a:t>
            </a:r>
            <a:r>
              <a:rPr lang="en-US" dirty="0"/>
              <a:t>computer is secure if you can depend on it and its software to behave as you </a:t>
            </a:r>
            <a:r>
              <a:rPr lang="en-US" dirty="0" smtClean="0"/>
              <a:t>expect</a:t>
            </a:r>
            <a:r>
              <a:rPr lang="id-ID" dirty="0" smtClean="0"/>
              <a:t>”</a:t>
            </a:r>
          </a:p>
          <a:p>
            <a:pPr algn="just"/>
            <a:r>
              <a:rPr lang="fi-FI" dirty="0" smtClean="0"/>
              <a:t>G. </a:t>
            </a:r>
            <a:r>
              <a:rPr lang="fi-FI" dirty="0"/>
              <a:t>J. Simons, </a:t>
            </a:r>
            <a:endParaRPr lang="id-ID" dirty="0" smtClean="0"/>
          </a:p>
          <a:p>
            <a:pPr marL="0" indent="0" algn="just">
              <a:buNone/>
            </a:pPr>
            <a:r>
              <a:rPr lang="id-ID" dirty="0" smtClean="0"/>
              <a:t>“</a:t>
            </a:r>
            <a:r>
              <a:rPr lang="fi-FI" dirty="0" smtClean="0"/>
              <a:t>bagaimana </a:t>
            </a:r>
            <a:r>
              <a:rPr lang="fi-FI" dirty="0"/>
              <a:t>kita </a:t>
            </a:r>
            <a:r>
              <a:rPr lang="en-US" dirty="0" err="1"/>
              <a:t>dapat</a:t>
            </a:r>
            <a:r>
              <a:rPr lang="en-US" dirty="0"/>
              <a:t> </a:t>
            </a:r>
            <a:r>
              <a:rPr lang="en-US" dirty="0" err="1"/>
              <a:t>mencegah</a:t>
            </a:r>
            <a:r>
              <a:rPr lang="en-US" dirty="0"/>
              <a:t> </a:t>
            </a:r>
            <a:r>
              <a:rPr lang="en-US" dirty="0" err="1"/>
              <a:t>penipuan</a:t>
            </a:r>
            <a:r>
              <a:rPr lang="en-US" dirty="0"/>
              <a:t> (</a:t>
            </a:r>
            <a:r>
              <a:rPr lang="en-US" i="1" dirty="0"/>
              <a:t>cheating) </a:t>
            </a:r>
            <a:r>
              <a:rPr lang="en-US" i="1" dirty="0" err="1"/>
              <a:t>atau</a:t>
            </a:r>
            <a:r>
              <a:rPr lang="en-US" i="1" dirty="0"/>
              <a:t>, paling </a:t>
            </a:r>
            <a:r>
              <a:rPr lang="en-US" i="1" dirty="0" err="1"/>
              <a:t>tidak</a:t>
            </a:r>
            <a:r>
              <a:rPr lang="en-US" i="1" dirty="0"/>
              <a:t>, </a:t>
            </a:r>
            <a:r>
              <a:rPr lang="en-US" i="1" dirty="0" err="1" smtClean="0"/>
              <a:t>mendeteksi</a:t>
            </a:r>
            <a:r>
              <a:rPr lang="id-ID" i="1" dirty="0" smtClean="0"/>
              <a:t> </a:t>
            </a:r>
            <a:r>
              <a:rPr lang="sv-SE" dirty="0" smtClean="0"/>
              <a:t>adanya </a:t>
            </a:r>
            <a:r>
              <a:rPr lang="sv-SE" dirty="0"/>
              <a:t>penipuan di sebuah sistem yang berbasis informasi, dimana </a:t>
            </a:r>
            <a:r>
              <a:rPr lang="en-US" dirty="0" err="1"/>
              <a:t>informasinya</a:t>
            </a:r>
            <a:r>
              <a:rPr lang="en-US" dirty="0"/>
              <a:t> </a:t>
            </a:r>
            <a:r>
              <a:rPr lang="en-US" dirty="0" err="1"/>
              <a:t>sendiri</a:t>
            </a:r>
            <a:r>
              <a:rPr lang="en-US" dirty="0"/>
              <a:t> </a:t>
            </a:r>
            <a:r>
              <a:rPr lang="en-US" dirty="0" err="1"/>
              <a:t>tidak</a:t>
            </a:r>
            <a:r>
              <a:rPr lang="en-US" dirty="0"/>
              <a:t> </a:t>
            </a:r>
            <a:r>
              <a:rPr lang="en-US" dirty="0" err="1"/>
              <a:t>memiliki</a:t>
            </a:r>
            <a:r>
              <a:rPr lang="en-US" dirty="0"/>
              <a:t> </a:t>
            </a:r>
            <a:r>
              <a:rPr lang="en-US" dirty="0" err="1"/>
              <a:t>arti</a:t>
            </a:r>
            <a:r>
              <a:rPr lang="en-US" dirty="0"/>
              <a:t> </a:t>
            </a:r>
            <a:r>
              <a:rPr lang="en-US" dirty="0" err="1" smtClean="0"/>
              <a:t>fisik</a:t>
            </a:r>
            <a:r>
              <a:rPr lang="id-ID" dirty="0" smtClean="0"/>
              <a:t>”</a:t>
            </a:r>
            <a:r>
              <a:rPr lang="en-US" dirty="0" smtClean="0"/>
              <a:t>.</a:t>
            </a:r>
            <a:endParaRPr lang="en-US" dirty="0"/>
          </a:p>
          <a:p>
            <a:pPr>
              <a:defRPr/>
            </a:pPr>
            <a:endParaRPr lang="en-US" dirty="0"/>
          </a:p>
          <a:p>
            <a:pPr algn="just"/>
            <a:endParaRPr lang="id-ID" dirty="0"/>
          </a:p>
        </p:txBody>
      </p:sp>
    </p:spTree>
    <p:extLst>
      <p:ext uri="{BB962C8B-B14F-4D97-AF65-F5344CB8AC3E}">
        <p14:creationId xmlns:p14="http://schemas.microsoft.com/office/powerpoint/2010/main" val="1520247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10 Domain </a:t>
            </a:r>
            <a:r>
              <a:rPr lang="en-US" dirty="0" err="1" smtClean="0"/>
              <a:t>Keamanan</a:t>
            </a:r>
            <a:r>
              <a:rPr lang="en-US" dirty="0" smtClean="0"/>
              <a:t> </a:t>
            </a:r>
            <a:r>
              <a:rPr lang="en-US" dirty="0" err="1" smtClean="0"/>
              <a:t>Informasi</a:t>
            </a:r>
            <a:endParaRPr lang="id-ID" dirty="0"/>
          </a:p>
        </p:txBody>
      </p:sp>
      <p:sp>
        <p:nvSpPr>
          <p:cNvPr id="3" name="Content Placeholder 2"/>
          <p:cNvSpPr>
            <a:spLocks noGrp="1"/>
          </p:cNvSpPr>
          <p:nvPr>
            <p:ph idx="1"/>
          </p:nvPr>
        </p:nvSpPr>
        <p:spPr/>
        <p:txBody>
          <a:bodyPr>
            <a:normAutofit fontScale="92500" lnSpcReduction="20000"/>
          </a:bodyPr>
          <a:lstStyle/>
          <a:p>
            <a:pPr marL="538163" indent="-538163">
              <a:buFont typeface="+mj-lt"/>
              <a:buAutoNum type="arabicParenR"/>
              <a:defRPr/>
            </a:pPr>
            <a:r>
              <a:rPr lang="en-US" dirty="0" err="1"/>
              <a:t>Akses</a:t>
            </a:r>
            <a:r>
              <a:rPr lang="en-US" dirty="0"/>
              <a:t> </a:t>
            </a:r>
            <a:r>
              <a:rPr lang="en-US" dirty="0" err="1"/>
              <a:t>kontrol</a:t>
            </a:r>
            <a:r>
              <a:rPr lang="en-US" dirty="0"/>
              <a:t> </a:t>
            </a:r>
            <a:r>
              <a:rPr lang="en-US" dirty="0" err="1"/>
              <a:t>sistem</a:t>
            </a:r>
            <a:r>
              <a:rPr lang="en-US" dirty="0"/>
              <a:t> yang </a:t>
            </a:r>
            <a:r>
              <a:rPr lang="en-US" dirty="0" err="1"/>
              <a:t>digunakan</a:t>
            </a:r>
            <a:endParaRPr lang="en-US" dirty="0"/>
          </a:p>
          <a:p>
            <a:pPr marL="538163" indent="-538163">
              <a:buFont typeface="+mj-lt"/>
              <a:buAutoNum type="arabicParenR"/>
              <a:defRPr/>
            </a:pPr>
            <a:r>
              <a:rPr lang="en-US" dirty="0"/>
              <a:t>Telekomunikasi </a:t>
            </a:r>
            <a:r>
              <a:rPr lang="en-US" dirty="0" err="1"/>
              <a:t>dan</a:t>
            </a:r>
            <a:r>
              <a:rPr lang="en-US" dirty="0"/>
              <a:t> </a:t>
            </a:r>
            <a:r>
              <a:rPr lang="en-US" dirty="0" err="1"/>
              <a:t>jaringan</a:t>
            </a:r>
            <a:r>
              <a:rPr lang="en-US" dirty="0"/>
              <a:t> yang </a:t>
            </a:r>
            <a:r>
              <a:rPr lang="en-US" dirty="0" err="1"/>
              <a:t>dipakai</a:t>
            </a:r>
            <a:endParaRPr lang="en-US" dirty="0"/>
          </a:p>
          <a:p>
            <a:pPr marL="538163" indent="-538163">
              <a:buFont typeface="+mj-lt"/>
              <a:buAutoNum type="arabicParenR"/>
              <a:defRPr/>
            </a:pPr>
            <a:r>
              <a:rPr lang="en-US" dirty="0" err="1"/>
              <a:t>Manajemen</a:t>
            </a:r>
            <a:r>
              <a:rPr lang="en-US" dirty="0"/>
              <a:t> </a:t>
            </a:r>
            <a:r>
              <a:rPr lang="en-US" dirty="0" err="1"/>
              <a:t>praktis</a:t>
            </a:r>
            <a:r>
              <a:rPr lang="en-US" dirty="0"/>
              <a:t> yang di </a:t>
            </a:r>
            <a:r>
              <a:rPr lang="en-US" dirty="0" err="1"/>
              <a:t>pakai</a:t>
            </a:r>
            <a:endParaRPr lang="en-US" dirty="0"/>
          </a:p>
          <a:p>
            <a:pPr marL="538163" indent="-538163">
              <a:buFont typeface="+mj-lt"/>
              <a:buAutoNum type="arabicParenR"/>
              <a:defRPr/>
            </a:pPr>
            <a:r>
              <a:rPr lang="en-US" dirty="0" err="1"/>
              <a:t>Pengembangan</a:t>
            </a:r>
            <a:r>
              <a:rPr lang="en-US" dirty="0"/>
              <a:t> </a:t>
            </a:r>
            <a:r>
              <a:rPr lang="en-US" dirty="0" err="1"/>
              <a:t>sistem</a:t>
            </a:r>
            <a:r>
              <a:rPr lang="en-US" dirty="0"/>
              <a:t> </a:t>
            </a:r>
            <a:r>
              <a:rPr lang="en-US" dirty="0" err="1"/>
              <a:t>aplikasi</a:t>
            </a:r>
            <a:r>
              <a:rPr lang="en-US" dirty="0"/>
              <a:t> yang </a:t>
            </a:r>
            <a:r>
              <a:rPr lang="en-US" dirty="0" err="1"/>
              <a:t>digunakan</a:t>
            </a:r>
            <a:endParaRPr lang="en-US" dirty="0"/>
          </a:p>
          <a:p>
            <a:pPr marL="538163" indent="-538163">
              <a:buFont typeface="+mj-lt"/>
              <a:buAutoNum type="arabicParenR"/>
              <a:defRPr/>
            </a:pPr>
            <a:r>
              <a:rPr lang="en-US" dirty="0"/>
              <a:t>Cryptographs yang </a:t>
            </a:r>
            <a:r>
              <a:rPr lang="en-US" dirty="0" err="1"/>
              <a:t>diterapkan</a:t>
            </a:r>
            <a:endParaRPr lang="en-US" dirty="0"/>
          </a:p>
          <a:p>
            <a:pPr marL="538163" indent="-538163">
              <a:buFont typeface="+mj-lt"/>
              <a:buAutoNum type="arabicParenR"/>
              <a:defRPr/>
            </a:pPr>
            <a:r>
              <a:rPr lang="en-US" dirty="0" err="1"/>
              <a:t>Arsitektur</a:t>
            </a:r>
            <a:r>
              <a:rPr lang="en-US" dirty="0"/>
              <a:t> </a:t>
            </a:r>
            <a:r>
              <a:rPr lang="en-US" dirty="0" err="1"/>
              <a:t>dari</a:t>
            </a:r>
            <a:r>
              <a:rPr lang="en-US" dirty="0"/>
              <a:t> </a:t>
            </a:r>
            <a:r>
              <a:rPr lang="en-US" dirty="0" err="1"/>
              <a:t>sistem</a:t>
            </a:r>
            <a:r>
              <a:rPr lang="en-US" dirty="0"/>
              <a:t> </a:t>
            </a:r>
            <a:r>
              <a:rPr lang="en-US" dirty="0" err="1"/>
              <a:t>informasi</a:t>
            </a:r>
            <a:r>
              <a:rPr lang="en-US" dirty="0"/>
              <a:t> yang </a:t>
            </a:r>
            <a:r>
              <a:rPr lang="en-US" dirty="0" err="1"/>
              <a:t>diterapkan</a:t>
            </a:r>
            <a:endParaRPr lang="en-US" dirty="0"/>
          </a:p>
          <a:p>
            <a:pPr marL="538163" indent="-538163">
              <a:buFont typeface="+mj-lt"/>
              <a:buAutoNum type="arabicParenR"/>
              <a:defRPr/>
            </a:pPr>
            <a:r>
              <a:rPr lang="en-US" dirty="0" err="1"/>
              <a:t>Pengoperasian</a:t>
            </a:r>
            <a:r>
              <a:rPr lang="en-US" dirty="0"/>
              <a:t> yang </a:t>
            </a:r>
            <a:r>
              <a:rPr lang="en-US" dirty="0" err="1"/>
              <a:t>ada</a:t>
            </a:r>
            <a:endParaRPr lang="en-US" dirty="0"/>
          </a:p>
          <a:p>
            <a:pPr marL="538163" indent="-538163">
              <a:buFont typeface="+mj-lt"/>
              <a:buAutoNum type="arabicParenR"/>
              <a:defRPr/>
            </a:pPr>
            <a:r>
              <a:rPr lang="en-US" dirty="0" err="1"/>
              <a:t>Busineess</a:t>
            </a:r>
            <a:r>
              <a:rPr lang="en-US" dirty="0"/>
              <a:t> Continuity Plan (BCP) </a:t>
            </a:r>
            <a:r>
              <a:rPr lang="en-US" dirty="0" err="1"/>
              <a:t>dan</a:t>
            </a:r>
            <a:r>
              <a:rPr lang="en-US" dirty="0"/>
              <a:t> Disaster Recovery Plan (DRP)</a:t>
            </a:r>
          </a:p>
          <a:p>
            <a:pPr marL="538163" indent="-538163">
              <a:buFont typeface="+mj-lt"/>
              <a:buAutoNum type="arabicParenR"/>
              <a:defRPr/>
            </a:pPr>
            <a:r>
              <a:rPr lang="en-US" dirty="0" err="1"/>
              <a:t>Kebutuhan</a:t>
            </a:r>
            <a:r>
              <a:rPr lang="en-US" dirty="0"/>
              <a:t> </a:t>
            </a:r>
            <a:r>
              <a:rPr lang="en-US" dirty="0" err="1"/>
              <a:t>Hukum</a:t>
            </a:r>
            <a:r>
              <a:rPr lang="en-US" dirty="0"/>
              <a:t>, </a:t>
            </a:r>
            <a:r>
              <a:rPr lang="en-US" dirty="0" err="1"/>
              <a:t>bentuk</a:t>
            </a:r>
            <a:r>
              <a:rPr lang="en-US" dirty="0"/>
              <a:t> </a:t>
            </a:r>
            <a:r>
              <a:rPr lang="en-US" dirty="0" err="1"/>
              <a:t>investigasi</a:t>
            </a:r>
            <a:r>
              <a:rPr lang="en-US" dirty="0"/>
              <a:t> </a:t>
            </a:r>
            <a:r>
              <a:rPr lang="en-US" dirty="0" err="1"/>
              <a:t>dan</a:t>
            </a:r>
            <a:r>
              <a:rPr lang="en-US" dirty="0"/>
              <a:t> </a:t>
            </a:r>
            <a:r>
              <a:rPr lang="en-US" dirty="0" err="1"/>
              <a:t>kode</a:t>
            </a:r>
            <a:r>
              <a:rPr lang="en-US" dirty="0"/>
              <a:t> </a:t>
            </a:r>
            <a:r>
              <a:rPr lang="en-US" dirty="0" err="1"/>
              <a:t>etik</a:t>
            </a:r>
            <a:r>
              <a:rPr lang="en-US" dirty="0"/>
              <a:t> yang </a:t>
            </a:r>
            <a:r>
              <a:rPr lang="en-US" dirty="0" err="1"/>
              <a:t>diterapkan</a:t>
            </a:r>
            <a:endParaRPr lang="en-US" dirty="0"/>
          </a:p>
          <a:p>
            <a:pPr marL="538163" indent="-538163">
              <a:buFont typeface="+mj-lt"/>
              <a:buAutoNum type="arabicParenR"/>
              <a:defRPr/>
            </a:pPr>
            <a:r>
              <a:rPr lang="en-US" dirty="0"/>
              <a:t>Tata </a:t>
            </a:r>
            <a:r>
              <a:rPr lang="en-US" dirty="0" err="1"/>
              <a:t>letak</a:t>
            </a:r>
            <a:r>
              <a:rPr lang="en-US" dirty="0"/>
              <a:t> </a:t>
            </a:r>
            <a:r>
              <a:rPr lang="en-US" dirty="0" err="1"/>
              <a:t>fisik</a:t>
            </a:r>
            <a:r>
              <a:rPr lang="en-US" dirty="0"/>
              <a:t> </a:t>
            </a:r>
            <a:r>
              <a:rPr lang="en-US" dirty="0" err="1"/>
              <a:t>dari</a:t>
            </a:r>
            <a:r>
              <a:rPr lang="en-US" dirty="0"/>
              <a:t> </a:t>
            </a:r>
            <a:r>
              <a:rPr lang="en-US" dirty="0" err="1"/>
              <a:t>sistem</a:t>
            </a:r>
            <a:r>
              <a:rPr lang="en-US" dirty="0"/>
              <a:t> yang </a:t>
            </a:r>
            <a:r>
              <a:rPr lang="en-US" dirty="0" err="1"/>
              <a:t>ada</a:t>
            </a:r>
            <a:endParaRPr lang="en-US" dirty="0"/>
          </a:p>
        </p:txBody>
      </p:sp>
    </p:spTree>
    <p:extLst>
      <p:ext uri="{BB962C8B-B14F-4D97-AF65-F5344CB8AC3E}">
        <p14:creationId xmlns:p14="http://schemas.microsoft.com/office/powerpoint/2010/main" val="2128899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ANCAMAN (Threats)</a:t>
            </a:r>
            <a:endParaRPr lang="id-ID" dirty="0"/>
          </a:p>
        </p:txBody>
      </p:sp>
      <p:sp>
        <p:nvSpPr>
          <p:cNvPr id="3" name="Content Placeholder 2"/>
          <p:cNvSpPr>
            <a:spLocks noGrp="1"/>
          </p:cNvSpPr>
          <p:nvPr>
            <p:ph idx="1"/>
          </p:nvPr>
        </p:nvSpPr>
        <p:spPr/>
        <p:txBody>
          <a:bodyPr>
            <a:normAutofit/>
          </a:bodyPr>
          <a:lstStyle/>
          <a:p>
            <a:pPr algn="just">
              <a:buNone/>
              <a:defRPr/>
            </a:pPr>
            <a:r>
              <a:rPr lang="en-US" sz="3600" dirty="0" err="1"/>
              <a:t>Ancaman</a:t>
            </a:r>
            <a:r>
              <a:rPr lang="en-US" sz="3600" dirty="0"/>
              <a:t> </a:t>
            </a:r>
            <a:r>
              <a:rPr lang="en-US" sz="3600" dirty="0" err="1"/>
              <a:t>adalah</a:t>
            </a:r>
            <a:r>
              <a:rPr lang="en-US" sz="3600" dirty="0"/>
              <a:t> </a:t>
            </a:r>
            <a:r>
              <a:rPr lang="en-US" sz="3600" b="1" dirty="0" err="1"/>
              <a:t>aksi</a:t>
            </a:r>
            <a:r>
              <a:rPr lang="en-US" sz="3600" dirty="0"/>
              <a:t> yang </a:t>
            </a:r>
            <a:r>
              <a:rPr lang="en-US" sz="3600" b="1" dirty="0" err="1"/>
              <a:t>terjadi</a:t>
            </a:r>
            <a:r>
              <a:rPr lang="en-US" sz="3600" dirty="0"/>
              <a:t> </a:t>
            </a:r>
            <a:r>
              <a:rPr lang="en-US" sz="3600" dirty="0" err="1"/>
              <a:t>baik</a:t>
            </a:r>
            <a:r>
              <a:rPr lang="en-US" sz="3600" dirty="0"/>
              <a:t> </a:t>
            </a:r>
            <a:r>
              <a:rPr lang="en-US" sz="3600" dirty="0" err="1"/>
              <a:t>dari</a:t>
            </a:r>
            <a:r>
              <a:rPr lang="en-US" sz="3600" dirty="0"/>
              <a:t> </a:t>
            </a:r>
            <a:r>
              <a:rPr lang="en-US" sz="3600" b="1" dirty="0" err="1"/>
              <a:t>dalam</a:t>
            </a:r>
            <a:r>
              <a:rPr lang="en-US" sz="3600" b="1" dirty="0"/>
              <a:t> </a:t>
            </a:r>
            <a:r>
              <a:rPr lang="en-US" sz="3600" b="1" dirty="0" err="1"/>
              <a:t>sistem</a:t>
            </a:r>
            <a:r>
              <a:rPr lang="en-US" sz="3600" dirty="0"/>
              <a:t> </a:t>
            </a:r>
            <a:r>
              <a:rPr lang="en-US" sz="3600" dirty="0" err="1"/>
              <a:t>maupun</a:t>
            </a:r>
            <a:r>
              <a:rPr lang="en-US" sz="3600" dirty="0"/>
              <a:t> </a:t>
            </a:r>
            <a:r>
              <a:rPr lang="en-US" sz="3600" dirty="0" err="1"/>
              <a:t>dari</a:t>
            </a:r>
            <a:r>
              <a:rPr lang="en-US" sz="3600" dirty="0"/>
              <a:t> </a:t>
            </a:r>
            <a:r>
              <a:rPr lang="en-US" sz="3600" b="1" dirty="0" err="1"/>
              <a:t>luar</a:t>
            </a:r>
            <a:r>
              <a:rPr lang="en-US" sz="3600" b="1" dirty="0"/>
              <a:t> </a:t>
            </a:r>
            <a:r>
              <a:rPr lang="en-US" sz="3600" b="1" dirty="0" err="1"/>
              <a:t>sistem</a:t>
            </a:r>
            <a:r>
              <a:rPr lang="en-US" sz="3600" b="1" dirty="0"/>
              <a:t> </a:t>
            </a:r>
            <a:r>
              <a:rPr lang="en-US" sz="3600" dirty="0"/>
              <a:t>yang </a:t>
            </a:r>
            <a:r>
              <a:rPr lang="en-US" sz="3600" dirty="0" err="1"/>
              <a:t>dapat</a:t>
            </a:r>
            <a:r>
              <a:rPr lang="en-US" sz="3600" dirty="0"/>
              <a:t> </a:t>
            </a:r>
            <a:r>
              <a:rPr lang="en-US" sz="3600" b="1" dirty="0" err="1"/>
              <a:t>mengganggu</a:t>
            </a:r>
            <a:r>
              <a:rPr lang="en-US" sz="3600" dirty="0"/>
              <a:t> </a:t>
            </a:r>
            <a:r>
              <a:rPr lang="en-US" sz="3600" dirty="0" err="1"/>
              <a:t>keseimbangan</a:t>
            </a:r>
            <a:r>
              <a:rPr lang="en-US" sz="3600" dirty="0"/>
              <a:t> </a:t>
            </a:r>
            <a:r>
              <a:rPr lang="en-US" sz="3600" dirty="0" err="1"/>
              <a:t>sistem</a:t>
            </a:r>
            <a:r>
              <a:rPr lang="en-US" sz="3600" dirty="0"/>
              <a:t> </a:t>
            </a:r>
            <a:r>
              <a:rPr lang="en-US" sz="3600" dirty="0" err="1"/>
              <a:t>informasi</a:t>
            </a:r>
            <a:r>
              <a:rPr lang="en-US" sz="3600" dirty="0"/>
              <a:t>. </a:t>
            </a:r>
            <a:endParaRPr lang="id-ID" sz="3600" dirty="0" smtClean="0"/>
          </a:p>
          <a:p>
            <a:pPr algn="just">
              <a:defRPr/>
            </a:pPr>
            <a:r>
              <a:rPr lang="en-US" sz="3600" b="1" dirty="0" err="1" smtClean="0"/>
              <a:t>Ancaman</a:t>
            </a:r>
            <a:r>
              <a:rPr lang="en-US" sz="3600" dirty="0" smtClean="0"/>
              <a:t> 3 </a:t>
            </a:r>
            <a:r>
              <a:rPr lang="en-US" sz="3600" dirty="0" err="1"/>
              <a:t>hal</a:t>
            </a:r>
            <a:r>
              <a:rPr lang="en-US" sz="3600" dirty="0"/>
              <a:t> </a:t>
            </a:r>
            <a:r>
              <a:rPr lang="en-US" sz="3600" dirty="0" err="1"/>
              <a:t>utama</a:t>
            </a:r>
            <a:r>
              <a:rPr lang="en-US" sz="3600" dirty="0"/>
              <a:t>, </a:t>
            </a:r>
            <a:r>
              <a:rPr lang="en-US" sz="3600" dirty="0" err="1"/>
              <a:t>yaitu</a:t>
            </a:r>
            <a:r>
              <a:rPr lang="en-US" sz="3600" dirty="0"/>
              <a:t> :</a:t>
            </a:r>
          </a:p>
          <a:p>
            <a:pPr marL="687388">
              <a:defRPr/>
            </a:pPr>
            <a:r>
              <a:rPr lang="en-US" sz="3200" dirty="0" err="1"/>
              <a:t>Ancaman</a:t>
            </a:r>
            <a:r>
              <a:rPr lang="en-US" sz="3200" dirty="0"/>
              <a:t> </a:t>
            </a:r>
            <a:r>
              <a:rPr lang="en-US" sz="3200" b="1" dirty="0" err="1"/>
              <a:t>Alam</a:t>
            </a:r>
            <a:endParaRPr lang="en-US" sz="3200" b="1" dirty="0"/>
          </a:p>
          <a:p>
            <a:pPr marL="687388">
              <a:defRPr/>
            </a:pPr>
            <a:r>
              <a:rPr lang="en-US" sz="3200" dirty="0" err="1"/>
              <a:t>Ancaman</a:t>
            </a:r>
            <a:r>
              <a:rPr lang="en-US" sz="3200" dirty="0"/>
              <a:t> </a:t>
            </a:r>
            <a:r>
              <a:rPr lang="en-US" sz="3200" b="1" dirty="0" err="1"/>
              <a:t>Manusia</a:t>
            </a:r>
            <a:endParaRPr lang="en-US" sz="3200" b="1" dirty="0"/>
          </a:p>
          <a:p>
            <a:pPr marL="687388">
              <a:defRPr/>
            </a:pPr>
            <a:r>
              <a:rPr lang="en-US" sz="3200" dirty="0" err="1"/>
              <a:t>Ancaman</a:t>
            </a:r>
            <a:r>
              <a:rPr lang="en-US" sz="3200" dirty="0"/>
              <a:t> </a:t>
            </a:r>
            <a:r>
              <a:rPr lang="en-US" sz="3200" b="1" dirty="0" err="1"/>
              <a:t>Lingkungan</a:t>
            </a:r>
            <a:endParaRPr lang="en-US" sz="3200" b="1" dirty="0"/>
          </a:p>
        </p:txBody>
      </p:sp>
    </p:spTree>
    <p:extLst>
      <p:ext uri="{BB962C8B-B14F-4D97-AF65-F5344CB8AC3E}">
        <p14:creationId xmlns:p14="http://schemas.microsoft.com/office/powerpoint/2010/main" val="496366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Kontrol Pengamanan Informasi</a:t>
            </a:r>
            <a:endParaRPr lang="id-ID"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lphaLcParenR"/>
              <a:defRPr/>
            </a:pPr>
            <a:r>
              <a:rPr lang="en-US" sz="3200" dirty="0" err="1"/>
              <a:t>Kontrol</a:t>
            </a:r>
            <a:r>
              <a:rPr lang="en-US" sz="3200" dirty="0"/>
              <a:t> </a:t>
            </a:r>
            <a:r>
              <a:rPr lang="en-US" sz="3200" dirty="0" err="1"/>
              <a:t>Administratif</a:t>
            </a:r>
            <a:endParaRPr lang="en-US" sz="3200" dirty="0"/>
          </a:p>
          <a:p>
            <a:pPr marL="514350" indent="-514350">
              <a:buFont typeface="+mj-lt"/>
              <a:buAutoNum type="alphaLcParenR"/>
              <a:defRPr/>
            </a:pPr>
            <a:r>
              <a:rPr lang="en-US" sz="3200" dirty="0" err="1"/>
              <a:t>Kontrol</a:t>
            </a:r>
            <a:r>
              <a:rPr lang="en-US" sz="3200" dirty="0"/>
              <a:t> </a:t>
            </a:r>
            <a:r>
              <a:rPr lang="en-US" sz="3200" dirty="0" err="1"/>
              <a:t>Pengembangan</a:t>
            </a:r>
            <a:r>
              <a:rPr lang="en-US" sz="3200" dirty="0"/>
              <a:t> </a:t>
            </a:r>
            <a:r>
              <a:rPr lang="en-US" sz="3200" dirty="0" err="1"/>
              <a:t>dan</a:t>
            </a:r>
            <a:r>
              <a:rPr lang="en-US" sz="3200" dirty="0"/>
              <a:t> </a:t>
            </a:r>
            <a:r>
              <a:rPr lang="en-US" sz="3200" dirty="0" err="1"/>
              <a:t>Pemeliharaan</a:t>
            </a:r>
            <a:r>
              <a:rPr lang="en-US" sz="3200" dirty="0"/>
              <a:t> </a:t>
            </a:r>
            <a:r>
              <a:rPr lang="en-US" sz="3200" dirty="0" err="1"/>
              <a:t>Sistem</a:t>
            </a:r>
            <a:r>
              <a:rPr lang="en-US" sz="3200" dirty="0"/>
              <a:t> </a:t>
            </a:r>
          </a:p>
          <a:p>
            <a:pPr marL="514350" indent="-514350">
              <a:buFont typeface="+mj-lt"/>
              <a:buAutoNum type="alphaLcParenR"/>
              <a:defRPr/>
            </a:pPr>
            <a:r>
              <a:rPr lang="en-US" sz="3200" dirty="0" err="1"/>
              <a:t>Kontrol</a:t>
            </a:r>
            <a:r>
              <a:rPr lang="en-US" sz="3200" dirty="0"/>
              <a:t> </a:t>
            </a:r>
            <a:r>
              <a:rPr lang="en-US" sz="3200" dirty="0" err="1"/>
              <a:t>Operasi</a:t>
            </a:r>
            <a:endParaRPr lang="en-US" sz="3200" dirty="0"/>
          </a:p>
          <a:p>
            <a:pPr marL="514350" indent="-514350">
              <a:buFont typeface="+mj-lt"/>
              <a:buAutoNum type="alphaLcParenR"/>
              <a:defRPr/>
            </a:pPr>
            <a:r>
              <a:rPr lang="en-US" sz="3200" dirty="0" err="1"/>
              <a:t>Proteksi</a:t>
            </a:r>
            <a:r>
              <a:rPr lang="en-US" sz="3200" dirty="0"/>
              <a:t> </a:t>
            </a:r>
            <a:r>
              <a:rPr lang="en-US" sz="3200" dirty="0" err="1"/>
              <a:t>Fisik</a:t>
            </a:r>
            <a:r>
              <a:rPr lang="en-US" sz="3200" dirty="0"/>
              <a:t> </a:t>
            </a:r>
            <a:r>
              <a:rPr lang="en-US" sz="3200" dirty="0" err="1"/>
              <a:t>terhadap</a:t>
            </a:r>
            <a:r>
              <a:rPr lang="en-US" sz="3200" dirty="0"/>
              <a:t> </a:t>
            </a:r>
            <a:r>
              <a:rPr lang="en-US" sz="3200" dirty="0" err="1"/>
              <a:t>Pusat</a:t>
            </a:r>
            <a:r>
              <a:rPr lang="en-US" sz="3200" dirty="0"/>
              <a:t> Data</a:t>
            </a:r>
          </a:p>
          <a:p>
            <a:pPr marL="514350" indent="-514350">
              <a:buFont typeface="+mj-lt"/>
              <a:buAutoNum type="alphaLcParenR" startAt="5"/>
              <a:defRPr/>
            </a:pPr>
            <a:r>
              <a:rPr lang="en-US" sz="3200" dirty="0" err="1"/>
              <a:t>Kontrol</a:t>
            </a:r>
            <a:r>
              <a:rPr lang="en-US" sz="3200" dirty="0"/>
              <a:t> </a:t>
            </a:r>
            <a:r>
              <a:rPr lang="en-US" sz="3200" dirty="0" err="1"/>
              <a:t>Perangkat</a:t>
            </a:r>
            <a:r>
              <a:rPr lang="en-US" sz="3200" dirty="0"/>
              <a:t> </a:t>
            </a:r>
            <a:r>
              <a:rPr lang="en-US" sz="3200" dirty="0" err="1"/>
              <a:t>Keras</a:t>
            </a:r>
            <a:endParaRPr lang="en-US" sz="3200" dirty="0"/>
          </a:p>
          <a:p>
            <a:pPr marL="514350" indent="-514350">
              <a:buFont typeface="+mj-lt"/>
              <a:buAutoNum type="alphaLcParenR" startAt="5"/>
              <a:defRPr/>
            </a:pPr>
            <a:r>
              <a:rPr lang="en-US" sz="3200" dirty="0" err="1"/>
              <a:t>Kontrol</a:t>
            </a:r>
            <a:r>
              <a:rPr lang="en-US" sz="3200" dirty="0"/>
              <a:t> </a:t>
            </a:r>
            <a:r>
              <a:rPr lang="en-US" sz="3200" dirty="0" err="1"/>
              <a:t>Akses</a:t>
            </a:r>
            <a:r>
              <a:rPr lang="en-US" sz="3200" dirty="0"/>
              <a:t> </a:t>
            </a:r>
            <a:r>
              <a:rPr lang="en-US" sz="3200" dirty="0" err="1"/>
              <a:t>terhadap</a:t>
            </a:r>
            <a:r>
              <a:rPr lang="en-US" sz="3200" dirty="0"/>
              <a:t> </a:t>
            </a:r>
            <a:r>
              <a:rPr lang="en-US" sz="3200" dirty="0" err="1"/>
              <a:t>Sistem</a:t>
            </a:r>
            <a:r>
              <a:rPr lang="en-US" sz="3200" dirty="0"/>
              <a:t> computer</a:t>
            </a:r>
          </a:p>
          <a:p>
            <a:pPr marL="514350" indent="-514350">
              <a:buFont typeface="+mj-lt"/>
              <a:buAutoNum type="alphaLcParenR" startAt="5"/>
              <a:defRPr/>
            </a:pPr>
            <a:r>
              <a:rPr lang="en-US" sz="3200" dirty="0" err="1"/>
              <a:t>Kontrol</a:t>
            </a:r>
            <a:r>
              <a:rPr lang="en-US" sz="3200" dirty="0"/>
              <a:t> </a:t>
            </a:r>
            <a:r>
              <a:rPr lang="en-US" sz="3200" dirty="0" err="1"/>
              <a:t>terhadap</a:t>
            </a:r>
            <a:r>
              <a:rPr lang="en-US" sz="3200" dirty="0"/>
              <a:t> </a:t>
            </a:r>
            <a:r>
              <a:rPr lang="en-US" sz="3200" dirty="0" err="1"/>
              <a:t>Akses</a:t>
            </a:r>
            <a:r>
              <a:rPr lang="en-US" sz="3200" dirty="0"/>
              <a:t> </a:t>
            </a:r>
            <a:r>
              <a:rPr lang="en-US" sz="3200" dirty="0" err="1"/>
              <a:t>Informasi</a:t>
            </a:r>
            <a:endParaRPr lang="en-US" sz="3200" dirty="0"/>
          </a:p>
          <a:p>
            <a:pPr marL="514350" indent="-514350">
              <a:buFont typeface="+mj-lt"/>
              <a:buAutoNum type="alphaLcParenR" startAt="5"/>
              <a:defRPr/>
            </a:pPr>
            <a:r>
              <a:rPr lang="en-US" sz="3200" dirty="0" err="1"/>
              <a:t>Kontrol</a:t>
            </a:r>
            <a:r>
              <a:rPr lang="en-US" sz="3200" dirty="0"/>
              <a:t> </a:t>
            </a:r>
            <a:r>
              <a:rPr lang="en-US" sz="3200" dirty="0" err="1"/>
              <a:t>terhadap</a:t>
            </a:r>
            <a:r>
              <a:rPr lang="en-US" sz="3200" dirty="0"/>
              <a:t> </a:t>
            </a:r>
            <a:r>
              <a:rPr lang="en-US" sz="3200" dirty="0" err="1"/>
              <a:t>Bencana</a:t>
            </a:r>
            <a:endParaRPr lang="en-US" sz="3200" dirty="0"/>
          </a:p>
          <a:p>
            <a:pPr marL="514350" indent="-514350">
              <a:buFont typeface="+mj-lt"/>
              <a:buAutoNum type="alphaLcParenR" startAt="5"/>
              <a:defRPr/>
            </a:pPr>
            <a:r>
              <a:rPr lang="en-US" sz="3200" dirty="0" err="1"/>
              <a:t>Kontrol</a:t>
            </a:r>
            <a:r>
              <a:rPr lang="en-US" sz="3200" dirty="0"/>
              <a:t> </a:t>
            </a:r>
            <a:r>
              <a:rPr lang="en-US" sz="3200" dirty="0" err="1"/>
              <a:t>Terhadap</a:t>
            </a:r>
            <a:r>
              <a:rPr lang="en-US" sz="3200" dirty="0"/>
              <a:t> </a:t>
            </a:r>
            <a:r>
              <a:rPr lang="en-US" sz="3200" dirty="0" err="1"/>
              <a:t>Perlidungan</a:t>
            </a:r>
            <a:r>
              <a:rPr lang="en-US" sz="3200" dirty="0"/>
              <a:t> </a:t>
            </a:r>
            <a:r>
              <a:rPr lang="en-US" sz="3200" dirty="0" err="1"/>
              <a:t>Terakhir</a:t>
            </a:r>
            <a:endParaRPr lang="en-US" sz="3200" dirty="0"/>
          </a:p>
          <a:p>
            <a:pPr marL="514350" indent="-514350">
              <a:buFont typeface="+mj-lt"/>
              <a:buAutoNum type="alphaLcParenR" startAt="5"/>
              <a:defRPr/>
            </a:pPr>
            <a:r>
              <a:rPr lang="en-US" sz="3200" dirty="0" err="1"/>
              <a:t>Kontrol</a:t>
            </a:r>
            <a:r>
              <a:rPr lang="en-US" sz="3200" dirty="0"/>
              <a:t> </a:t>
            </a:r>
            <a:r>
              <a:rPr lang="en-US" sz="3200" dirty="0" err="1" smtClean="0"/>
              <a:t>Aplikasi</a:t>
            </a:r>
            <a:endParaRPr lang="en-US" sz="3200" dirty="0"/>
          </a:p>
        </p:txBody>
      </p:sp>
    </p:spTree>
    <p:extLst>
      <p:ext uri="{BB962C8B-B14F-4D97-AF65-F5344CB8AC3E}">
        <p14:creationId xmlns:p14="http://schemas.microsoft.com/office/powerpoint/2010/main" val="3915192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Prinsip Keamanan Jaringan</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r>
              <a:rPr lang="id-ID" dirty="0"/>
              <a:t>Confidentiality (Kerahasiaan</a:t>
            </a:r>
            <a:r>
              <a:rPr lang="id-ID" dirty="0" smtClean="0"/>
              <a:t>) </a:t>
            </a:r>
            <a:r>
              <a:rPr lang="id-ID" dirty="0" smtClean="0">
                <a:sym typeface="Wingdings" panose="05000000000000000000" pitchFamily="2" charset="2"/>
              </a:rPr>
              <a:t> terjamin rahasianya, user akses, keutuhan, konsisten</a:t>
            </a:r>
            <a:endParaRPr lang="id-ID" dirty="0"/>
          </a:p>
          <a:p>
            <a:r>
              <a:rPr lang="id-ID" dirty="0" smtClean="0"/>
              <a:t>Integrity (integritas) </a:t>
            </a:r>
            <a:r>
              <a:rPr lang="id-ID" dirty="0" smtClean="0">
                <a:sym typeface="Wingdings" panose="05000000000000000000" pitchFamily="2" charset="2"/>
              </a:rPr>
              <a:t> konsisten sesuai aslinya</a:t>
            </a:r>
          </a:p>
          <a:p>
            <a:r>
              <a:rPr lang="id-ID" dirty="0" smtClean="0"/>
              <a:t>Availability </a:t>
            </a:r>
            <a:r>
              <a:rPr lang="id-ID" dirty="0"/>
              <a:t>(Ketersediaan</a:t>
            </a:r>
            <a:r>
              <a:rPr lang="id-ID" dirty="0" smtClean="0"/>
              <a:t>) </a:t>
            </a:r>
            <a:r>
              <a:rPr lang="id-ID" dirty="0">
                <a:sym typeface="Wingdings" panose="05000000000000000000" pitchFamily="2" charset="2"/>
              </a:rPr>
              <a:t> menjamin user yang sah tetap masuk</a:t>
            </a:r>
            <a:endParaRPr lang="id-ID" dirty="0"/>
          </a:p>
          <a:p>
            <a:r>
              <a:rPr lang="id-ID" dirty="0" smtClean="0"/>
              <a:t>Legitimate use (Penggunan yang sah) </a:t>
            </a:r>
            <a:r>
              <a:rPr lang="id-ID" dirty="0" smtClean="0">
                <a:sym typeface="Wingdings" panose="05000000000000000000" pitchFamily="2" charset="2"/>
              </a:rPr>
              <a:t> menjamin sumberdaya tidak dapat digunakan oleh orang yang tidak berhak.</a:t>
            </a:r>
            <a:endParaRPr lang="id-ID" dirty="0"/>
          </a:p>
          <a:p>
            <a:endParaRPr lang="id-ID" dirty="0"/>
          </a:p>
        </p:txBody>
      </p:sp>
    </p:spTree>
    <p:extLst>
      <p:ext uri="{BB962C8B-B14F-4D97-AF65-F5344CB8AC3E}">
        <p14:creationId xmlns:p14="http://schemas.microsoft.com/office/powerpoint/2010/main" val="3086002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Prinsip Keamanan Jaringan</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r>
              <a:rPr lang="id-ID" dirty="0"/>
              <a:t>Confidentiality (Kerahasiaan)</a:t>
            </a:r>
          </a:p>
          <a:p>
            <a:r>
              <a:rPr lang="id-ID" dirty="0" smtClean="0"/>
              <a:t>Integrity</a:t>
            </a:r>
            <a:endParaRPr lang="id-ID" dirty="0"/>
          </a:p>
          <a:p>
            <a:r>
              <a:rPr lang="id-ID" dirty="0" smtClean="0"/>
              <a:t>Availability </a:t>
            </a:r>
            <a:r>
              <a:rPr lang="id-ID" dirty="0"/>
              <a:t>(Ketersediaan)</a:t>
            </a:r>
          </a:p>
          <a:p>
            <a:endParaRPr lang="id-ID" dirty="0"/>
          </a:p>
        </p:txBody>
      </p:sp>
    </p:spTree>
    <p:extLst>
      <p:ext uri="{BB962C8B-B14F-4D97-AF65-F5344CB8AC3E}">
        <p14:creationId xmlns:p14="http://schemas.microsoft.com/office/powerpoint/2010/main" val="3333233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Penyebab Komputer Tidak Aman</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pPr algn="just"/>
            <a:r>
              <a:rPr lang="id-ID" dirty="0"/>
              <a:t>Keamanan merupakan ketidaknyamanan</a:t>
            </a:r>
          </a:p>
          <a:p>
            <a:pPr algn="just"/>
            <a:r>
              <a:rPr lang="id-ID" dirty="0" smtClean="0"/>
              <a:t>Fitur-fitur </a:t>
            </a:r>
            <a:r>
              <a:rPr lang="id-ID" dirty="0"/>
              <a:t>yang terburu buru dijual ke pasar</a:t>
            </a:r>
          </a:p>
          <a:p>
            <a:pPr algn="just"/>
            <a:r>
              <a:rPr lang="id-ID" dirty="0" smtClean="0"/>
              <a:t>Vendor </a:t>
            </a:r>
            <a:r>
              <a:rPr lang="id-ID" dirty="0"/>
              <a:t>yang menghabiskan waktu di keamanan akan kalah dalam </a:t>
            </a:r>
            <a:r>
              <a:rPr lang="id-ID" dirty="0" smtClean="0"/>
              <a:t>kompetisi</a:t>
            </a:r>
            <a:endParaRPr lang="id-ID" dirty="0"/>
          </a:p>
          <a:p>
            <a:pPr algn="just"/>
            <a:r>
              <a:rPr lang="id-ID" dirty="0" smtClean="0"/>
              <a:t>Komputer </a:t>
            </a:r>
            <a:r>
              <a:rPr lang="id-ID" dirty="0"/>
              <a:t>dan perangkat lunak berkembang sangat cepat</a:t>
            </a:r>
          </a:p>
          <a:p>
            <a:pPr algn="just"/>
            <a:r>
              <a:rPr lang="id-ID" dirty="0" smtClean="0"/>
              <a:t>Programmer </a:t>
            </a:r>
            <a:r>
              <a:rPr lang="id-ID" dirty="0"/>
              <a:t>tidak dapat secara akurat memprediksi kelemahan</a:t>
            </a:r>
          </a:p>
          <a:p>
            <a:pPr algn="just"/>
            <a:r>
              <a:rPr lang="id-ID" dirty="0" smtClean="0"/>
              <a:t>Keamanan </a:t>
            </a:r>
            <a:r>
              <a:rPr lang="id-ID" dirty="0"/>
              <a:t>merupakan ketidaknyamanan</a:t>
            </a:r>
          </a:p>
          <a:p>
            <a:pPr algn="just"/>
            <a:r>
              <a:rPr lang="id-ID" dirty="0" smtClean="0"/>
              <a:t>Fitur-fitur </a:t>
            </a:r>
            <a:r>
              <a:rPr lang="id-ID" dirty="0"/>
              <a:t>yang terburu buru dijual ke pasar</a:t>
            </a:r>
          </a:p>
          <a:p>
            <a:pPr algn="just"/>
            <a:r>
              <a:rPr lang="id-ID" dirty="0" smtClean="0"/>
              <a:t>Vendor </a:t>
            </a:r>
            <a:r>
              <a:rPr lang="id-ID" dirty="0"/>
              <a:t>yang menghabiskan waktu di keamanan akan kalah da</a:t>
            </a:r>
          </a:p>
        </p:txBody>
      </p:sp>
    </p:spTree>
    <p:extLst>
      <p:ext uri="{BB962C8B-B14F-4D97-AF65-F5344CB8AC3E}">
        <p14:creationId xmlns:p14="http://schemas.microsoft.com/office/powerpoint/2010/main" val="402950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Tujuan Penyerang</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algn="just"/>
            <a:r>
              <a:rPr lang="id-ID" dirty="0"/>
              <a:t>Memperoleh akses yang bukan haknya</a:t>
            </a:r>
          </a:p>
          <a:p>
            <a:pPr algn="just"/>
            <a:r>
              <a:rPr lang="id-ID" dirty="0" smtClean="0"/>
              <a:t>Mencapai </a:t>
            </a:r>
            <a:r>
              <a:rPr lang="id-ID" dirty="0"/>
              <a:t>level administratif</a:t>
            </a:r>
          </a:p>
          <a:p>
            <a:pPr algn="just"/>
            <a:r>
              <a:rPr lang="id-ID" dirty="0" smtClean="0"/>
              <a:t>Merusak </a:t>
            </a:r>
            <a:r>
              <a:rPr lang="id-ID" dirty="0"/>
              <a:t>data penting</a:t>
            </a:r>
          </a:p>
          <a:p>
            <a:pPr algn="just"/>
            <a:r>
              <a:rPr lang="id-ID" dirty="0" smtClean="0"/>
              <a:t>Kepuasan </a:t>
            </a:r>
            <a:r>
              <a:rPr lang="id-ID" dirty="0"/>
              <a:t>pribadi</a:t>
            </a:r>
          </a:p>
          <a:p>
            <a:pPr algn="just"/>
            <a:r>
              <a:rPr lang="id-ID" dirty="0" smtClean="0"/>
              <a:t>Tujuan </a:t>
            </a:r>
            <a:r>
              <a:rPr lang="id-ID" dirty="0"/>
              <a:t>kriminal</a:t>
            </a:r>
          </a:p>
          <a:p>
            <a:pPr algn="just"/>
            <a:r>
              <a:rPr lang="id-ID" dirty="0" smtClean="0"/>
              <a:t>Mencari </a:t>
            </a:r>
            <a:r>
              <a:rPr lang="id-ID" dirty="0"/>
              <a:t>kelemahan sistem untuk perbaikan</a:t>
            </a:r>
          </a:p>
        </p:txBody>
      </p:sp>
    </p:spTree>
    <p:extLst>
      <p:ext uri="{BB962C8B-B14F-4D97-AF65-F5344CB8AC3E}">
        <p14:creationId xmlns:p14="http://schemas.microsoft.com/office/powerpoint/2010/main" val="1746698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0</a:t>
            </a:r>
            <a:r>
              <a:rPr lang="id-ID" b="1" dirty="0" smtClean="0"/>
              <a:t>1</a:t>
            </a:r>
            <a:r>
              <a:rPr lang="en-US" b="1" dirty="0" smtClean="0"/>
              <a:t>. </a:t>
            </a:r>
            <a:r>
              <a:rPr lang="id-ID" b="1" dirty="0" smtClean="0"/>
              <a:t>Keamanan Informasi</a:t>
            </a:r>
            <a:endParaRPr lang="en-US" dirty="0"/>
          </a:p>
        </p:txBody>
      </p:sp>
      <p:sp>
        <p:nvSpPr>
          <p:cNvPr id="3" name="Content Placeholder 2"/>
          <p:cNvSpPr>
            <a:spLocks noGrp="1"/>
          </p:cNvSpPr>
          <p:nvPr>
            <p:ph idx="1"/>
          </p:nvPr>
        </p:nvSpPr>
        <p:spPr>
          <a:xfrm>
            <a:off x="363071" y="1883435"/>
            <a:ext cx="8590423" cy="3535730"/>
          </a:xfrm>
        </p:spPr>
        <p:txBody>
          <a:bodyPr>
            <a:normAutofit/>
          </a:bodyPr>
          <a:lstStyle/>
          <a:p>
            <a:pPr marL="463550" lvl="0" indent="-463550">
              <a:buFont typeface="+mj-lt"/>
              <a:buAutoNum type="arabicParenR"/>
            </a:pPr>
            <a:r>
              <a:rPr lang="en-US" dirty="0" smtClean="0">
                <a:latin typeface="Agency FB" panose="020B0503020202020204" pitchFamily="34" charset="0"/>
              </a:rPr>
              <a:t>P</a:t>
            </a:r>
            <a:r>
              <a:rPr lang="id-ID" dirty="0" smtClean="0">
                <a:latin typeface="Agency FB" panose="020B0503020202020204" pitchFamily="34" charset="0"/>
              </a:rPr>
              <a:t>endahuluan </a:t>
            </a:r>
            <a:r>
              <a:rPr lang="id-ID" dirty="0" smtClean="0">
                <a:latin typeface="Agency FB" panose="020B0503020202020204" pitchFamily="34" charset="0"/>
              </a:rPr>
              <a:t>Keamanan </a:t>
            </a:r>
            <a:r>
              <a:rPr lang="id-ID" dirty="0">
                <a:latin typeface="Agency FB" panose="020B0503020202020204" pitchFamily="34" charset="0"/>
              </a:rPr>
              <a:t>Informasi</a:t>
            </a:r>
            <a:endParaRPr lang="en-US" dirty="0">
              <a:latin typeface="Agency FB" panose="020B0503020202020204" pitchFamily="34" charset="0"/>
            </a:endParaRPr>
          </a:p>
          <a:p>
            <a:pPr marL="463550" lvl="0" indent="-463550">
              <a:buFont typeface="+mj-lt"/>
              <a:buAutoNum type="arabicParenR"/>
            </a:pPr>
            <a:r>
              <a:rPr lang="en-US" dirty="0" err="1" smtClean="0">
                <a:latin typeface="Agency FB" panose="020B0503020202020204" pitchFamily="34" charset="0"/>
              </a:rPr>
              <a:t>Pemodelan</a:t>
            </a:r>
            <a:r>
              <a:rPr lang="en-US" dirty="0" smtClean="0">
                <a:latin typeface="Agency FB" panose="020B0503020202020204" pitchFamily="34" charset="0"/>
              </a:rPr>
              <a:t> </a:t>
            </a:r>
            <a:r>
              <a:rPr lang="en-US" dirty="0" err="1">
                <a:latin typeface="Agency FB" panose="020B0503020202020204" pitchFamily="34" charset="0"/>
              </a:rPr>
              <a:t>Serangan</a:t>
            </a:r>
            <a:r>
              <a:rPr lang="id-ID" dirty="0">
                <a:latin typeface="Agency FB" panose="020B0503020202020204" pitchFamily="34" charset="0"/>
              </a:rPr>
              <a:t> (Attack Tree)</a:t>
            </a:r>
            <a:endParaRPr lang="en-US" dirty="0">
              <a:latin typeface="Agency FB" panose="020B0503020202020204" pitchFamily="34" charset="0"/>
            </a:endParaRPr>
          </a:p>
          <a:p>
            <a:pPr marL="463550" indent="-463550">
              <a:buFont typeface="+mj-lt"/>
              <a:buAutoNum type="arabicParenR"/>
            </a:pPr>
            <a:r>
              <a:rPr lang="id-ID" dirty="0" smtClean="0">
                <a:latin typeface="Agency FB" panose="020B0503020202020204" pitchFamily="34" charset="0"/>
              </a:rPr>
              <a:t>Kontrak </a:t>
            </a:r>
            <a:r>
              <a:rPr lang="id-ID" dirty="0" smtClean="0">
                <a:latin typeface="Agency FB" panose="020B0503020202020204" pitchFamily="34" charset="0"/>
              </a:rPr>
              <a:t>Perkuliahan</a:t>
            </a:r>
          </a:p>
          <a:p>
            <a:pPr marL="463550" indent="-463550">
              <a:buFont typeface="+mj-lt"/>
              <a:buAutoNum type="arabicParenR"/>
            </a:pPr>
            <a:r>
              <a:rPr lang="id-ID" dirty="0">
                <a:latin typeface="Agency FB" panose="020B0503020202020204" pitchFamily="34" charset="0"/>
              </a:rPr>
              <a:t>Kebutuhan </a:t>
            </a:r>
            <a:r>
              <a:rPr lang="id-ID" dirty="0" smtClean="0">
                <a:latin typeface="Agency FB" panose="020B0503020202020204" pitchFamily="34" charset="0"/>
              </a:rPr>
              <a:t>Software</a:t>
            </a:r>
          </a:p>
          <a:p>
            <a:pPr marL="463550" indent="-463550">
              <a:buFont typeface="+mj-lt"/>
              <a:buAutoNum type="arabicParenR"/>
            </a:pPr>
            <a:r>
              <a:rPr lang="id-ID" dirty="0" smtClean="0">
                <a:latin typeface="Agency FB" panose="020B0503020202020204" pitchFamily="34" charset="0"/>
              </a:rPr>
              <a:t>Contact</a:t>
            </a:r>
          </a:p>
          <a:p>
            <a:pPr marL="463550" indent="-463550">
              <a:buFont typeface="+mj-lt"/>
              <a:buAutoNum type="arabicParenR"/>
            </a:pPr>
            <a:r>
              <a:rPr lang="id-ID" dirty="0" smtClean="0">
                <a:latin typeface="Agency FB" panose="020B0503020202020204" pitchFamily="34" charset="0"/>
              </a:rPr>
              <a:t>Referensi</a:t>
            </a:r>
          </a:p>
        </p:txBody>
      </p:sp>
    </p:spTree>
    <p:extLst>
      <p:ext uri="{BB962C8B-B14F-4D97-AF65-F5344CB8AC3E}">
        <p14:creationId xmlns:p14="http://schemas.microsoft.com/office/powerpoint/2010/main" val="3773342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Eksploitasi</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algn="just"/>
            <a:r>
              <a:rPr lang="id-ID" dirty="0"/>
              <a:t>Merupakan tindakan membobol jaringan komputer dengan </a:t>
            </a:r>
            <a:r>
              <a:rPr lang="id-ID" dirty="0" smtClean="0"/>
              <a:t>memanfaatkan kelemahan </a:t>
            </a:r>
            <a:r>
              <a:rPr lang="id-ID" dirty="0"/>
              <a:t>dalam </a:t>
            </a:r>
            <a:r>
              <a:rPr lang="id-ID" dirty="0" smtClean="0"/>
              <a:t>layanan sistem </a:t>
            </a:r>
            <a:r>
              <a:rPr lang="id-ID" dirty="0"/>
              <a:t>operasi.</a:t>
            </a:r>
          </a:p>
        </p:txBody>
      </p:sp>
      <p:sp>
        <p:nvSpPr>
          <p:cNvPr id="4" name="Rectangle 3"/>
          <p:cNvSpPr/>
          <p:nvPr/>
        </p:nvSpPr>
        <p:spPr>
          <a:xfrm>
            <a:off x="476251" y="3956366"/>
            <a:ext cx="3563470" cy="238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400" dirty="0"/>
              <a:t>Serangan pada sistem </a:t>
            </a:r>
          </a:p>
          <a:p>
            <a:pPr algn="ctr"/>
            <a:r>
              <a:rPr lang="id-ID" sz="2400" dirty="0"/>
              <a:t>autentikasi yang </a:t>
            </a:r>
            <a:r>
              <a:rPr lang="id-ID" sz="2400" b="1" dirty="0">
                <a:solidFill>
                  <a:srgbClr val="FF0000"/>
                </a:solidFill>
              </a:rPr>
              <a:t>tidak </a:t>
            </a:r>
          </a:p>
          <a:p>
            <a:pPr algn="ctr"/>
            <a:r>
              <a:rPr lang="id-ID" sz="2400" b="1" dirty="0">
                <a:solidFill>
                  <a:srgbClr val="FF0000"/>
                </a:solidFill>
              </a:rPr>
              <a:t>menyisipkan data </a:t>
            </a:r>
            <a:r>
              <a:rPr lang="id-ID" sz="2400" dirty="0"/>
              <a:t>pada </a:t>
            </a:r>
          </a:p>
          <a:p>
            <a:pPr algn="ctr"/>
            <a:r>
              <a:rPr lang="id-ID" sz="2400" dirty="0"/>
              <a:t>aliran data, tetapi hanya </a:t>
            </a:r>
          </a:p>
          <a:p>
            <a:pPr algn="ctr"/>
            <a:r>
              <a:rPr lang="id-ID" sz="2400" dirty="0"/>
              <a:t>memonitor pengiriman </a:t>
            </a:r>
          </a:p>
          <a:p>
            <a:pPr algn="ctr"/>
            <a:r>
              <a:rPr lang="id-ID" sz="2400" dirty="0"/>
              <a:t>informasi ke tujuan.</a:t>
            </a:r>
          </a:p>
        </p:txBody>
      </p:sp>
      <p:sp>
        <p:nvSpPr>
          <p:cNvPr id="5" name="TextBox 4"/>
          <p:cNvSpPr txBox="1"/>
          <p:nvPr/>
        </p:nvSpPr>
        <p:spPr>
          <a:xfrm>
            <a:off x="1091769" y="3432629"/>
            <a:ext cx="2332433" cy="461665"/>
          </a:xfrm>
          <a:prstGeom prst="rect">
            <a:avLst/>
          </a:prstGeom>
          <a:noFill/>
        </p:spPr>
        <p:txBody>
          <a:bodyPr wrap="none" rtlCol="0">
            <a:spAutoFit/>
          </a:bodyPr>
          <a:lstStyle/>
          <a:p>
            <a:r>
              <a:rPr lang="id-ID" sz="2400" dirty="0"/>
              <a:t>SERANGAN </a:t>
            </a:r>
            <a:r>
              <a:rPr lang="id-ID" sz="2400" dirty="0" smtClean="0"/>
              <a:t>PASIF</a:t>
            </a:r>
            <a:endParaRPr lang="id-ID" sz="2400" dirty="0"/>
          </a:p>
        </p:txBody>
      </p:sp>
      <p:sp>
        <p:nvSpPr>
          <p:cNvPr id="6" name="Rectangle 5"/>
          <p:cNvSpPr/>
          <p:nvPr/>
        </p:nvSpPr>
        <p:spPr>
          <a:xfrm>
            <a:off x="4343400" y="3913094"/>
            <a:ext cx="4354375" cy="238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000" dirty="0"/>
              <a:t>Serangan yang mencoba </a:t>
            </a:r>
            <a:r>
              <a:rPr lang="id-ID" sz="2000" b="1" dirty="0">
                <a:solidFill>
                  <a:srgbClr val="FF0000"/>
                </a:solidFill>
              </a:rPr>
              <a:t>memodifikasi </a:t>
            </a:r>
          </a:p>
          <a:p>
            <a:pPr algn="ctr"/>
            <a:r>
              <a:rPr lang="id-ID" sz="2000" b="1" dirty="0">
                <a:solidFill>
                  <a:srgbClr val="FF0000"/>
                </a:solidFill>
              </a:rPr>
              <a:t>data</a:t>
            </a:r>
            <a:r>
              <a:rPr lang="id-ID" sz="2000" dirty="0"/>
              <a:t> dan mendapatkan autentikasi</a:t>
            </a:r>
          </a:p>
          <a:p>
            <a:pPr algn="ctr"/>
            <a:r>
              <a:rPr lang="id-ID" sz="2000" dirty="0"/>
              <a:t>dengan </a:t>
            </a:r>
            <a:r>
              <a:rPr lang="id-ID" sz="2000" b="1" dirty="0">
                <a:solidFill>
                  <a:srgbClr val="FF0000"/>
                </a:solidFill>
              </a:rPr>
              <a:t>mengirimkan paket-paket </a:t>
            </a:r>
          </a:p>
          <a:p>
            <a:pPr algn="ctr"/>
            <a:r>
              <a:rPr lang="id-ID" sz="2000" b="1" dirty="0">
                <a:solidFill>
                  <a:srgbClr val="FF0000"/>
                </a:solidFill>
              </a:rPr>
              <a:t>data yang salah ke dalam data stream</a:t>
            </a:r>
          </a:p>
          <a:p>
            <a:pPr algn="ctr"/>
            <a:r>
              <a:rPr lang="id-ID" sz="2000" dirty="0"/>
              <a:t>atau dengan memodifikasi </a:t>
            </a:r>
            <a:r>
              <a:rPr lang="id-ID" sz="2000" dirty="0" smtClean="0"/>
              <a:t>paket paket </a:t>
            </a:r>
            <a:r>
              <a:rPr lang="id-ID" sz="2000" dirty="0"/>
              <a:t>yang melewati data stream.</a:t>
            </a:r>
          </a:p>
        </p:txBody>
      </p:sp>
      <p:sp>
        <p:nvSpPr>
          <p:cNvPr id="7" name="TextBox 6"/>
          <p:cNvSpPr txBox="1"/>
          <p:nvPr/>
        </p:nvSpPr>
        <p:spPr>
          <a:xfrm>
            <a:off x="5337410" y="3343191"/>
            <a:ext cx="2366353" cy="461665"/>
          </a:xfrm>
          <a:prstGeom prst="rect">
            <a:avLst/>
          </a:prstGeom>
          <a:noFill/>
        </p:spPr>
        <p:txBody>
          <a:bodyPr wrap="none" rtlCol="0">
            <a:spAutoFit/>
          </a:bodyPr>
          <a:lstStyle/>
          <a:p>
            <a:r>
              <a:rPr lang="id-ID" sz="2400" dirty="0"/>
              <a:t>SERANGAN </a:t>
            </a:r>
            <a:r>
              <a:rPr lang="id-ID" sz="2400" dirty="0" smtClean="0"/>
              <a:t>AKTIF</a:t>
            </a:r>
            <a:endParaRPr lang="id-ID" sz="2400" dirty="0"/>
          </a:p>
        </p:txBody>
      </p:sp>
    </p:spTree>
    <p:extLst>
      <p:ext uri="{BB962C8B-B14F-4D97-AF65-F5344CB8AC3E}">
        <p14:creationId xmlns:p14="http://schemas.microsoft.com/office/powerpoint/2010/main" val="3484396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Hacker vs Cracker</a:t>
            </a:r>
            <a:endParaRPr lang="id-ID" dirty="0">
              <a:solidFill>
                <a:schemeClr val="tx2">
                  <a:lumMod val="60000"/>
                  <a:lumOff val="40000"/>
                </a:schemeClr>
              </a:solidFill>
            </a:endParaRPr>
          </a:p>
        </p:txBody>
      </p:sp>
      <p:sp>
        <p:nvSpPr>
          <p:cNvPr id="4" name="Rectangle 3"/>
          <p:cNvSpPr/>
          <p:nvPr/>
        </p:nvSpPr>
        <p:spPr>
          <a:xfrm>
            <a:off x="113179" y="1893214"/>
            <a:ext cx="8856009" cy="1845068"/>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d-ID" sz="2800" dirty="0"/>
              <a:t>Hacker biasanya adalah </a:t>
            </a:r>
            <a:r>
              <a:rPr lang="id-ID" sz="2800" dirty="0" smtClean="0"/>
              <a:t>seorang programmer </a:t>
            </a:r>
            <a:r>
              <a:rPr lang="id-ID" sz="2800" dirty="0"/>
              <a:t>yang terus mencari </a:t>
            </a:r>
            <a:r>
              <a:rPr lang="id-ID" sz="2800" dirty="0" smtClean="0"/>
              <a:t> kelemahan </a:t>
            </a:r>
            <a:r>
              <a:rPr lang="id-ID" sz="2800" dirty="0"/>
              <a:t>sistem, saling berbagi </a:t>
            </a:r>
            <a:r>
              <a:rPr lang="id-ID" sz="2800" dirty="0" smtClean="0"/>
              <a:t>hal </a:t>
            </a:r>
            <a:r>
              <a:rPr lang="id-ID" sz="2800" dirty="0"/>
              <a:t>yang mereka temukan, dan </a:t>
            </a:r>
            <a:r>
              <a:rPr lang="id-ID" sz="2800" dirty="0" smtClean="0"/>
              <a:t> </a:t>
            </a:r>
            <a:r>
              <a:rPr lang="id-ID" sz="2800" b="1" dirty="0" smtClean="0">
                <a:solidFill>
                  <a:srgbClr val="FF0000"/>
                </a:solidFill>
              </a:rPr>
              <a:t>tidak </a:t>
            </a:r>
            <a:r>
              <a:rPr lang="id-ID" sz="2800" b="1" dirty="0">
                <a:solidFill>
                  <a:srgbClr val="FF0000"/>
                </a:solidFill>
              </a:rPr>
              <a:t>pernah mengakibatkan </a:t>
            </a:r>
            <a:r>
              <a:rPr lang="id-ID" sz="2800" b="1" dirty="0" smtClean="0">
                <a:solidFill>
                  <a:srgbClr val="FF0000"/>
                </a:solidFill>
              </a:rPr>
              <a:t>kerusakan </a:t>
            </a:r>
            <a:r>
              <a:rPr lang="id-ID" sz="2800" b="1" dirty="0">
                <a:solidFill>
                  <a:srgbClr val="FF0000"/>
                </a:solidFill>
              </a:rPr>
              <a:t>data </a:t>
            </a:r>
            <a:r>
              <a:rPr lang="id-ID" sz="2800" dirty="0"/>
              <a:t>atau sengaja </a:t>
            </a:r>
            <a:r>
              <a:rPr lang="id-ID" sz="2800" dirty="0" smtClean="0"/>
              <a:t>merusak </a:t>
            </a:r>
            <a:r>
              <a:rPr lang="id-ID" sz="2800" dirty="0"/>
              <a:t>data</a:t>
            </a:r>
            <a:r>
              <a:rPr lang="id-ID" sz="2800" dirty="0" smtClean="0"/>
              <a:t>.</a:t>
            </a:r>
          </a:p>
        </p:txBody>
      </p:sp>
      <p:sp>
        <p:nvSpPr>
          <p:cNvPr id="5" name="TextBox 4"/>
          <p:cNvSpPr txBox="1"/>
          <p:nvPr/>
        </p:nvSpPr>
        <p:spPr>
          <a:xfrm>
            <a:off x="1973587" y="1308439"/>
            <a:ext cx="1738033" cy="584775"/>
          </a:xfrm>
          <a:prstGeom prst="rect">
            <a:avLst/>
          </a:prstGeom>
          <a:noFill/>
        </p:spPr>
        <p:txBody>
          <a:bodyPr wrap="square" rtlCol="0">
            <a:spAutoFit/>
          </a:bodyPr>
          <a:lstStyle/>
          <a:p>
            <a:r>
              <a:rPr lang="id-ID" sz="3200" b="1" dirty="0" smtClean="0"/>
              <a:t>Hacker</a:t>
            </a:r>
            <a:endParaRPr lang="id-ID" sz="3200" b="1" dirty="0"/>
          </a:p>
        </p:txBody>
      </p:sp>
      <p:sp>
        <p:nvSpPr>
          <p:cNvPr id="6" name="Rectangle 5"/>
          <p:cNvSpPr/>
          <p:nvPr/>
        </p:nvSpPr>
        <p:spPr>
          <a:xfrm>
            <a:off x="215153" y="4598893"/>
            <a:ext cx="8754035" cy="2124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800" dirty="0"/>
              <a:t>Cracker melanggar </a:t>
            </a:r>
            <a:r>
              <a:rPr lang="id-ID" sz="2800" dirty="0" smtClean="0"/>
              <a:t>integritas (membobol</a:t>
            </a:r>
            <a:r>
              <a:rPr lang="id-ID" sz="2800" dirty="0"/>
              <a:t>) sistem </a:t>
            </a:r>
            <a:r>
              <a:rPr lang="id-ID" sz="2800" dirty="0" smtClean="0"/>
              <a:t>dengan maksud </a:t>
            </a:r>
            <a:r>
              <a:rPr lang="id-ID" sz="2800" dirty="0"/>
              <a:t>jahat. </a:t>
            </a:r>
            <a:r>
              <a:rPr lang="id-ID" sz="2800" dirty="0" smtClean="0"/>
              <a:t>Mereka </a:t>
            </a:r>
            <a:r>
              <a:rPr lang="id-ID" sz="2800" b="1" dirty="0" smtClean="0">
                <a:solidFill>
                  <a:srgbClr val="FF0000"/>
                </a:solidFill>
              </a:rPr>
              <a:t>menghancurkan </a:t>
            </a:r>
            <a:r>
              <a:rPr lang="id-ID" sz="2800" b="1" dirty="0">
                <a:solidFill>
                  <a:srgbClr val="FF0000"/>
                </a:solidFill>
              </a:rPr>
              <a:t>data-data </a:t>
            </a:r>
            <a:r>
              <a:rPr lang="id-ID" sz="2800" b="1" dirty="0" smtClean="0">
                <a:solidFill>
                  <a:srgbClr val="FF0000"/>
                </a:solidFill>
              </a:rPr>
              <a:t>penting</a:t>
            </a:r>
            <a:r>
              <a:rPr lang="id-ID" sz="2800" dirty="0" smtClean="0"/>
              <a:t> </a:t>
            </a:r>
            <a:r>
              <a:rPr lang="id-ID" sz="2800" dirty="0"/>
              <a:t>atau </a:t>
            </a:r>
            <a:r>
              <a:rPr lang="id-ID" sz="2800" dirty="0" smtClean="0"/>
              <a:t>menyebabkan masalah </a:t>
            </a:r>
            <a:r>
              <a:rPr lang="id-ID" sz="2800" dirty="0"/>
              <a:t>pada target mereka.</a:t>
            </a:r>
          </a:p>
        </p:txBody>
      </p:sp>
      <p:sp>
        <p:nvSpPr>
          <p:cNvPr id="7" name="TextBox 6"/>
          <p:cNvSpPr txBox="1"/>
          <p:nvPr/>
        </p:nvSpPr>
        <p:spPr>
          <a:xfrm>
            <a:off x="476251" y="4025783"/>
            <a:ext cx="1451616" cy="584775"/>
          </a:xfrm>
          <a:prstGeom prst="rect">
            <a:avLst/>
          </a:prstGeom>
          <a:noFill/>
        </p:spPr>
        <p:txBody>
          <a:bodyPr wrap="none" rtlCol="0">
            <a:spAutoFit/>
          </a:bodyPr>
          <a:lstStyle/>
          <a:p>
            <a:r>
              <a:rPr lang="id-ID" sz="3200" b="1" dirty="0" smtClean="0"/>
              <a:t>Cracker</a:t>
            </a:r>
            <a:endParaRPr lang="id-ID" sz="3200" b="1" dirty="0"/>
          </a:p>
        </p:txBody>
      </p:sp>
    </p:spTree>
    <p:extLst>
      <p:ext uri="{BB962C8B-B14F-4D97-AF65-F5344CB8AC3E}">
        <p14:creationId xmlns:p14="http://schemas.microsoft.com/office/powerpoint/2010/main" val="3916605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2</a:t>
            </a:r>
            <a:r>
              <a:rPr lang="id-ID" dirty="0" smtClean="0"/>
              <a:t>) </a:t>
            </a:r>
            <a:r>
              <a:rPr lang="en-US" dirty="0" err="1"/>
              <a:t>Pemodelan</a:t>
            </a:r>
            <a:r>
              <a:rPr lang="en-US" dirty="0"/>
              <a:t> </a:t>
            </a:r>
            <a:r>
              <a:rPr lang="en-US" dirty="0" err="1"/>
              <a:t>Serangan</a:t>
            </a:r>
            <a:r>
              <a:rPr lang="id-ID" dirty="0"/>
              <a:t> (Attack Tree)</a:t>
            </a:r>
            <a:endParaRPr lang="id-ID" dirty="0"/>
          </a:p>
        </p:txBody>
      </p:sp>
      <p:sp>
        <p:nvSpPr>
          <p:cNvPr id="3" name="Text Placeholder 2"/>
          <p:cNvSpPr>
            <a:spLocks noGrp="1"/>
          </p:cNvSpPr>
          <p:nvPr>
            <p:ph type="body" idx="1"/>
          </p:nvPr>
        </p:nvSpPr>
        <p:spPr/>
        <p:txBody>
          <a:bodyPr>
            <a:normAutofit/>
          </a:bodyPr>
          <a:lstStyle/>
          <a:p>
            <a:pPr marL="457200" indent="-457200">
              <a:buFont typeface="+mj-lt"/>
              <a:buAutoNum type="alphaLcParenR"/>
            </a:pPr>
            <a:endParaRPr lang="id-ID" dirty="0"/>
          </a:p>
        </p:txBody>
      </p:sp>
    </p:spTree>
    <p:extLst>
      <p:ext uri="{BB962C8B-B14F-4D97-AF65-F5344CB8AC3E}">
        <p14:creationId xmlns:p14="http://schemas.microsoft.com/office/powerpoint/2010/main" val="2533028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Karakteristik Penyusup</a:t>
            </a:r>
          </a:p>
        </p:txBody>
      </p:sp>
      <p:sp>
        <p:nvSpPr>
          <p:cNvPr id="3" name="Content Placeholder 2"/>
          <p:cNvSpPr>
            <a:spLocks noGrp="1"/>
          </p:cNvSpPr>
          <p:nvPr>
            <p:ph idx="1"/>
          </p:nvPr>
        </p:nvSpPr>
        <p:spPr/>
        <p:txBody>
          <a:bodyPr>
            <a:normAutofit/>
          </a:bodyPr>
          <a:lstStyle/>
          <a:p>
            <a:pPr algn="just"/>
            <a:r>
              <a:rPr lang="id-ID" b="1" dirty="0"/>
              <a:t>The Curious (Si Ingin Tahu) </a:t>
            </a:r>
            <a:endParaRPr lang="id-ID" b="1" dirty="0" smtClean="0"/>
          </a:p>
          <a:p>
            <a:pPr algn="just"/>
            <a:r>
              <a:rPr lang="id-ID" dirty="0" smtClean="0"/>
              <a:t>Tipe penyusup </a:t>
            </a:r>
            <a:r>
              <a:rPr lang="id-ID" dirty="0"/>
              <a:t>ini pada dasarnya </a:t>
            </a:r>
            <a:r>
              <a:rPr lang="id-ID" dirty="0" smtClean="0"/>
              <a:t>tertarik menemukan </a:t>
            </a:r>
            <a:r>
              <a:rPr lang="id-ID" dirty="0"/>
              <a:t>jenis sistem dan data yang anda </a:t>
            </a:r>
            <a:r>
              <a:rPr lang="id-ID" dirty="0" smtClean="0"/>
              <a:t>miliki.</a:t>
            </a:r>
          </a:p>
          <a:p>
            <a:pPr algn="just"/>
            <a:r>
              <a:rPr lang="id-ID" b="1" dirty="0" smtClean="0"/>
              <a:t>The </a:t>
            </a:r>
            <a:r>
              <a:rPr lang="id-ID" b="1" dirty="0"/>
              <a:t>Malicious (Si Perusak) </a:t>
            </a:r>
            <a:r>
              <a:rPr lang="id-ID" b="1" dirty="0" smtClean="0"/>
              <a:t> </a:t>
            </a:r>
          </a:p>
          <a:p>
            <a:pPr algn="just"/>
            <a:r>
              <a:rPr lang="id-ID" dirty="0" smtClean="0"/>
              <a:t>Tipe </a:t>
            </a:r>
            <a:r>
              <a:rPr lang="id-ID" dirty="0"/>
              <a:t>penyusup ini berusaha untuk merusak sistem anda, atau merubah web page anda, atau sebaliknya </a:t>
            </a:r>
            <a:r>
              <a:rPr lang="id-ID" dirty="0" smtClean="0"/>
              <a:t>membuat </a:t>
            </a:r>
            <a:r>
              <a:rPr lang="id-ID" dirty="0"/>
              <a:t>waktu dan uang anda kembali pulih</a:t>
            </a:r>
            <a:r>
              <a:rPr lang="id-ID" dirty="0" smtClean="0"/>
              <a:t>.</a:t>
            </a:r>
          </a:p>
        </p:txBody>
      </p:sp>
    </p:spTree>
    <p:extLst>
      <p:ext uri="{BB962C8B-B14F-4D97-AF65-F5344CB8AC3E}">
        <p14:creationId xmlns:p14="http://schemas.microsoft.com/office/powerpoint/2010/main" val="75051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Karakteristik Penyusup</a:t>
            </a:r>
          </a:p>
        </p:txBody>
      </p:sp>
      <p:sp>
        <p:nvSpPr>
          <p:cNvPr id="3" name="Content Placeholder 2"/>
          <p:cNvSpPr>
            <a:spLocks noGrp="1"/>
          </p:cNvSpPr>
          <p:nvPr>
            <p:ph idx="1"/>
          </p:nvPr>
        </p:nvSpPr>
        <p:spPr/>
        <p:txBody>
          <a:bodyPr>
            <a:normAutofit/>
          </a:bodyPr>
          <a:lstStyle/>
          <a:p>
            <a:pPr algn="just"/>
            <a:r>
              <a:rPr lang="id-ID" b="1" dirty="0"/>
              <a:t>The High-Profile Intruder (Si Profil Tinggi) </a:t>
            </a:r>
          </a:p>
          <a:p>
            <a:pPr algn="just"/>
            <a:r>
              <a:rPr lang="id-ID" dirty="0"/>
              <a:t>Tipe penyusup ini berusaha menggunakan sistem anda untuk memperoleh popularitas dan ketenaran. Dia mungkin menggunakan sistem profil tinggi anda untuk mengiklankan kemampuannya</a:t>
            </a:r>
          </a:p>
          <a:p>
            <a:pPr algn="just"/>
            <a:r>
              <a:rPr lang="id-ID" b="1" dirty="0" smtClean="0"/>
              <a:t>The </a:t>
            </a:r>
            <a:r>
              <a:rPr lang="id-ID" b="1" dirty="0"/>
              <a:t>Competition (Si Pesaing) </a:t>
            </a:r>
            <a:endParaRPr lang="id-ID" b="1" dirty="0" smtClean="0"/>
          </a:p>
          <a:p>
            <a:pPr algn="just"/>
            <a:r>
              <a:rPr lang="id-ID" dirty="0" smtClean="0"/>
              <a:t>Tipe </a:t>
            </a:r>
            <a:r>
              <a:rPr lang="id-ID" dirty="0"/>
              <a:t>penyusup ini tertarik pada data yang anda miliki dalam sistem anda. Ia mungkin seseorang </a:t>
            </a:r>
            <a:r>
              <a:rPr lang="id-ID" dirty="0" smtClean="0"/>
              <a:t>yang beranggapan </a:t>
            </a:r>
            <a:r>
              <a:rPr lang="id-ID" dirty="0"/>
              <a:t>bahwa anda memiliki sesuatu </a:t>
            </a:r>
            <a:r>
              <a:rPr lang="id-ID" dirty="0" smtClean="0"/>
              <a:t>yang dapat </a:t>
            </a:r>
            <a:r>
              <a:rPr lang="id-ID" dirty="0"/>
              <a:t>menguntungkannya secara keuangan </a:t>
            </a:r>
            <a:r>
              <a:rPr lang="id-ID" dirty="0" smtClean="0"/>
              <a:t>atau sebaliknya</a:t>
            </a:r>
          </a:p>
          <a:p>
            <a:pPr marL="0" indent="0" algn="just">
              <a:buNone/>
            </a:pPr>
            <a:endParaRPr lang="id-ID" dirty="0" smtClean="0"/>
          </a:p>
          <a:p>
            <a:pPr algn="just"/>
            <a:endParaRPr lang="id-ID" dirty="0"/>
          </a:p>
        </p:txBody>
      </p:sp>
    </p:spTree>
    <p:extLst>
      <p:ext uri="{BB962C8B-B14F-4D97-AF65-F5344CB8AC3E}">
        <p14:creationId xmlns:p14="http://schemas.microsoft.com/office/powerpoint/2010/main" val="2810397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Keamanan Sistem</a:t>
            </a:r>
            <a:br>
              <a:rPr lang="id-ID" dirty="0" smtClean="0"/>
            </a:br>
            <a:r>
              <a:rPr lang="id-ID" dirty="0" smtClean="0">
                <a:solidFill>
                  <a:schemeClr val="bg1">
                    <a:lumMod val="65000"/>
                  </a:schemeClr>
                </a:solidFill>
              </a:rPr>
              <a:t>Macam </a:t>
            </a:r>
            <a:r>
              <a:rPr lang="id-ID" dirty="0">
                <a:solidFill>
                  <a:schemeClr val="bg1">
                    <a:lumMod val="65000"/>
                  </a:schemeClr>
                </a:solidFill>
              </a:rPr>
              <a:t>keamanan sistem</a:t>
            </a:r>
            <a:endParaRPr lang="id-ID" dirty="0">
              <a:solidFill>
                <a:schemeClr val="bg1">
                  <a:lumMod val="65000"/>
                </a:schemeClr>
              </a:solidFill>
            </a:endParaRPr>
          </a:p>
        </p:txBody>
      </p:sp>
      <p:sp>
        <p:nvSpPr>
          <p:cNvPr id="3" name="Content Placeholder 2"/>
          <p:cNvSpPr>
            <a:spLocks noGrp="1"/>
          </p:cNvSpPr>
          <p:nvPr>
            <p:ph idx="1"/>
          </p:nvPr>
        </p:nvSpPr>
        <p:spPr/>
        <p:txBody>
          <a:bodyPr>
            <a:normAutofit fontScale="92500" lnSpcReduction="10000"/>
          </a:bodyPr>
          <a:lstStyle/>
          <a:p>
            <a:pPr algn="just"/>
            <a:r>
              <a:rPr lang="id-ID" b="1" dirty="0"/>
              <a:t>Keamanan eksternal / external </a:t>
            </a:r>
            <a:r>
              <a:rPr lang="id-ID" b="1" dirty="0" smtClean="0"/>
              <a:t>security</a:t>
            </a:r>
          </a:p>
          <a:p>
            <a:pPr algn="just"/>
            <a:r>
              <a:rPr lang="id-ID" dirty="0"/>
              <a:t>Berkaitan dengan pengamanan fasilitas komputer dari penyusup dan bencana seperti kebakaran /kebanjiran</a:t>
            </a:r>
            <a:r>
              <a:rPr lang="id-ID" dirty="0" smtClean="0"/>
              <a:t>.</a:t>
            </a:r>
          </a:p>
          <a:p>
            <a:pPr algn="just"/>
            <a:r>
              <a:rPr lang="id-ID" b="1" dirty="0"/>
              <a:t>Keamanan interface pemakai / user interface </a:t>
            </a:r>
            <a:r>
              <a:rPr lang="id-ID" b="1" dirty="0" smtClean="0"/>
              <a:t>security</a:t>
            </a:r>
          </a:p>
          <a:p>
            <a:pPr algn="just"/>
            <a:r>
              <a:rPr lang="id-ID" dirty="0" smtClean="0"/>
              <a:t>Berkaitan </a:t>
            </a:r>
            <a:r>
              <a:rPr lang="id-ID" dirty="0"/>
              <a:t>dengan indentifikasi pemakai </a:t>
            </a:r>
            <a:r>
              <a:rPr lang="id-ID" dirty="0" smtClean="0"/>
              <a:t>sebelum pemakai </a:t>
            </a:r>
            <a:r>
              <a:rPr lang="id-ID" dirty="0"/>
              <a:t>diijinkan mengakses program dan data yang </a:t>
            </a:r>
            <a:r>
              <a:rPr lang="id-ID" dirty="0" smtClean="0"/>
              <a:t>disimpan</a:t>
            </a:r>
          </a:p>
          <a:p>
            <a:pPr algn="just"/>
            <a:r>
              <a:rPr lang="id-ID" b="1" dirty="0"/>
              <a:t>Keamanan internal / internal </a:t>
            </a:r>
            <a:r>
              <a:rPr lang="id-ID" b="1" dirty="0" smtClean="0"/>
              <a:t>security</a:t>
            </a:r>
          </a:p>
          <a:p>
            <a:pPr algn="just"/>
            <a:r>
              <a:rPr lang="id-ID" dirty="0" smtClean="0"/>
              <a:t>Berkaitan </a:t>
            </a:r>
            <a:r>
              <a:rPr lang="id-ID" dirty="0"/>
              <a:t>dengan </a:t>
            </a:r>
            <a:r>
              <a:rPr lang="id-ID" b="1" dirty="0"/>
              <a:t>pengamanan beragam kendali </a:t>
            </a:r>
            <a:r>
              <a:rPr lang="id-ID" dirty="0"/>
              <a:t>yang dibangun pada perangkat keras dan sistem operasi yang menjamin operasi yang handal dan tak terkorupsi untuk menjaga integritas program dan data.</a:t>
            </a:r>
            <a:endParaRPr lang="id-ID" dirty="0"/>
          </a:p>
        </p:txBody>
      </p:sp>
    </p:spTree>
    <p:extLst>
      <p:ext uri="{BB962C8B-B14F-4D97-AF65-F5344CB8AC3E}">
        <p14:creationId xmlns:p14="http://schemas.microsoft.com/office/powerpoint/2010/main" val="1445227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Lingkup Security </a:t>
            </a:r>
            <a:r>
              <a:rPr lang="id-ID" b="1" dirty="0" smtClean="0"/>
              <a:t/>
            </a:r>
            <a:br>
              <a:rPr lang="id-ID" b="1" dirty="0" smtClean="0"/>
            </a:br>
            <a:r>
              <a:rPr lang="id-ID" dirty="0" smtClean="0">
                <a:solidFill>
                  <a:schemeClr val="bg1">
                    <a:lumMod val="65000"/>
                  </a:schemeClr>
                </a:solidFill>
              </a:rPr>
              <a:t>Pengamanan Sistem Komputer</a:t>
            </a:r>
            <a:endParaRPr lang="id-ID" dirty="0">
              <a:solidFill>
                <a:schemeClr val="bg1">
                  <a:lumMod val="65000"/>
                </a:schemeClr>
              </a:solidFill>
            </a:endParaRPr>
          </a:p>
        </p:txBody>
      </p:sp>
      <p:sp>
        <p:nvSpPr>
          <p:cNvPr id="3" name="Content Placeholder 2"/>
          <p:cNvSpPr>
            <a:spLocks noGrp="1"/>
          </p:cNvSpPr>
          <p:nvPr>
            <p:ph idx="1"/>
          </p:nvPr>
        </p:nvSpPr>
        <p:spPr/>
        <p:txBody>
          <a:bodyPr/>
          <a:lstStyle/>
          <a:p>
            <a:pPr algn="just"/>
            <a:r>
              <a:rPr lang="id-ID" b="1" dirty="0"/>
              <a:t>Pengamanan secara fisik</a:t>
            </a:r>
          </a:p>
          <a:p>
            <a:pPr algn="just"/>
            <a:r>
              <a:rPr lang="id-ID" dirty="0"/>
              <a:t>wujud komputer yang bisa dilihat dan diraba (misal : monitor, CPU, keyboard, dan lain-lain</a:t>
            </a:r>
            <a:r>
              <a:rPr lang="id-ID" dirty="0" smtClean="0"/>
              <a:t>).</a:t>
            </a:r>
          </a:p>
          <a:p>
            <a:pPr algn="just"/>
            <a:r>
              <a:rPr lang="id-ID" dirty="0" smtClean="0"/>
              <a:t>Menempatkan </a:t>
            </a:r>
            <a:r>
              <a:rPr lang="id-ID" dirty="0"/>
              <a:t>sistem komputer pada tempat atau lokasi yang mudah diawasi dan dikendalikan, pada ruangan tertentu yang dapat dikunci dan sulit </a:t>
            </a:r>
            <a:r>
              <a:rPr lang="id-ID" dirty="0" smtClean="0"/>
              <a:t>dijangkau </a:t>
            </a:r>
            <a:r>
              <a:rPr lang="id-ID" dirty="0"/>
              <a:t>orang lain sehingga tidak ada komponen yang hilang.</a:t>
            </a:r>
            <a:endParaRPr lang="id-ID" dirty="0"/>
          </a:p>
        </p:txBody>
      </p:sp>
    </p:spTree>
    <p:extLst>
      <p:ext uri="{BB962C8B-B14F-4D97-AF65-F5344CB8AC3E}">
        <p14:creationId xmlns:p14="http://schemas.microsoft.com/office/powerpoint/2010/main" val="1419301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Lingkup Security </a:t>
            </a:r>
            <a:r>
              <a:rPr lang="id-ID" b="1" dirty="0" smtClean="0"/>
              <a:t/>
            </a:r>
            <a:br>
              <a:rPr lang="id-ID" b="1" dirty="0" smtClean="0"/>
            </a:br>
            <a:r>
              <a:rPr lang="id-ID" dirty="0" smtClean="0">
                <a:solidFill>
                  <a:schemeClr val="bg1">
                    <a:lumMod val="65000"/>
                  </a:schemeClr>
                </a:solidFill>
              </a:rPr>
              <a:t>Pengamanan Sistem Komputer</a:t>
            </a:r>
            <a:endParaRPr lang="id-ID" dirty="0">
              <a:solidFill>
                <a:schemeClr val="bg1">
                  <a:lumMod val="65000"/>
                </a:schemeClr>
              </a:solidFill>
            </a:endParaRPr>
          </a:p>
        </p:txBody>
      </p:sp>
      <p:sp>
        <p:nvSpPr>
          <p:cNvPr id="3" name="Content Placeholder 2"/>
          <p:cNvSpPr>
            <a:spLocks noGrp="1"/>
          </p:cNvSpPr>
          <p:nvPr>
            <p:ph idx="1"/>
          </p:nvPr>
        </p:nvSpPr>
        <p:spPr/>
        <p:txBody>
          <a:bodyPr>
            <a:normAutofit fontScale="92500" lnSpcReduction="20000"/>
          </a:bodyPr>
          <a:lstStyle/>
          <a:p>
            <a:pPr algn="just"/>
            <a:r>
              <a:rPr lang="id-ID" b="1" dirty="0"/>
              <a:t>Pengamanan akses</a:t>
            </a:r>
          </a:p>
          <a:p>
            <a:pPr algn="just" fontAlgn="base"/>
            <a:r>
              <a:rPr lang="id-ID" dirty="0"/>
              <a:t>lagging (penguncian) dan sistem operasi jaringan. </a:t>
            </a:r>
            <a:endParaRPr lang="id-ID" dirty="0" smtClean="0"/>
          </a:p>
          <a:p>
            <a:pPr algn="just" fontAlgn="base"/>
            <a:r>
              <a:rPr lang="id-ID" dirty="0" smtClean="0"/>
              <a:t>Tujuannya </a:t>
            </a:r>
            <a:r>
              <a:rPr lang="id-ID" dirty="0"/>
              <a:t>untuk mengantisipasi kejadian yang sifatnya disengaja atau tidak disengaja, seperti kelalaian atau keteledoran pengguna yang seringkali meninggalkan komputer dalam keadaan masih menyala atau jika berada pada  jaringan komputer masih berada dalam logon user </a:t>
            </a:r>
            <a:r>
              <a:rPr lang="id-ID" dirty="0" smtClean="0"/>
              <a:t>.</a:t>
            </a:r>
          </a:p>
          <a:p>
            <a:pPr algn="just" fontAlgn="base"/>
            <a:r>
              <a:rPr lang="id-ID" dirty="0" smtClean="0"/>
              <a:t>Pada </a:t>
            </a:r>
            <a:r>
              <a:rPr lang="id-ID" dirty="0"/>
              <a:t>komputer jaringan pengamanan komputer adalah tanggungjawab administrator yang </a:t>
            </a:r>
            <a:r>
              <a:rPr lang="id-ID" dirty="0" smtClean="0"/>
              <a:t>mampun mengendalikan </a:t>
            </a:r>
            <a:r>
              <a:rPr lang="id-ID" dirty="0"/>
              <a:t>dan mendokumentasi seluruh akses terhadap sistem komputer dengan baik</a:t>
            </a:r>
            <a:r>
              <a:rPr lang="id-ID" dirty="0" smtClean="0"/>
              <a:t>.</a:t>
            </a:r>
          </a:p>
          <a:p>
            <a:pPr marL="0" indent="0" algn="just" fontAlgn="base">
              <a:buNone/>
            </a:pPr>
            <a:r>
              <a:rPr lang="id-ID" dirty="0"/>
              <a:t/>
            </a:r>
            <a:br>
              <a:rPr lang="id-ID" dirty="0"/>
            </a:br>
            <a:endParaRPr lang="id-ID" dirty="0"/>
          </a:p>
        </p:txBody>
      </p:sp>
    </p:spTree>
    <p:extLst>
      <p:ext uri="{BB962C8B-B14F-4D97-AF65-F5344CB8AC3E}">
        <p14:creationId xmlns:p14="http://schemas.microsoft.com/office/powerpoint/2010/main" val="1059839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Lingkup Security </a:t>
            </a:r>
            <a:r>
              <a:rPr lang="id-ID" b="1" dirty="0" smtClean="0"/>
              <a:t/>
            </a:r>
            <a:br>
              <a:rPr lang="id-ID" b="1" dirty="0" smtClean="0"/>
            </a:br>
            <a:r>
              <a:rPr lang="id-ID" dirty="0" smtClean="0">
                <a:solidFill>
                  <a:schemeClr val="bg1">
                    <a:lumMod val="65000"/>
                  </a:schemeClr>
                </a:solidFill>
              </a:rPr>
              <a:t>Pengamanan Sistem Komputer</a:t>
            </a:r>
            <a:endParaRPr lang="id-ID"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algn="just"/>
            <a:r>
              <a:rPr lang="id-ID" b="1" dirty="0"/>
              <a:t>Pengamanan data</a:t>
            </a:r>
          </a:p>
          <a:p>
            <a:pPr algn="just"/>
            <a:r>
              <a:rPr lang="id-ID" dirty="0"/>
              <a:t>Pengamanan data dilakukan dengan menerapkan sistem tingkatan atau hierarki akses dimana seseorang hanya dapat mengakses data tertentu saja yang menjadi haknya. </a:t>
            </a:r>
            <a:endParaRPr lang="id-ID" dirty="0" smtClean="0"/>
          </a:p>
          <a:p>
            <a:pPr algn="just"/>
            <a:r>
              <a:rPr lang="id-ID" dirty="0" smtClean="0"/>
              <a:t>Untuk </a:t>
            </a:r>
            <a:r>
              <a:rPr lang="id-ID" dirty="0"/>
              <a:t>data yang sifatnya sangat sensitif dapat menggunakan  password (kata sandi</a:t>
            </a:r>
            <a:r>
              <a:rPr lang="id-ID" dirty="0" smtClean="0"/>
              <a:t>).</a:t>
            </a:r>
          </a:p>
          <a:p>
            <a:pPr algn="just"/>
            <a:r>
              <a:rPr lang="id-ID" b="1" dirty="0"/>
              <a:t>Pengamanan komunikasi jaringan</a:t>
            </a:r>
          </a:p>
          <a:p>
            <a:pPr algn="just"/>
            <a:r>
              <a:rPr lang="id-ID" dirty="0"/>
              <a:t>Pengamanan komunikasi jaringan dilakukan dengan menggunakan kriptografi dimana data yang sifatnya sensitif di-enkripsi atau disandikan terlebih dahulu sebelum ditransmisikan melalui jaringan tersebut.</a:t>
            </a:r>
            <a:endParaRPr lang="id-ID" dirty="0"/>
          </a:p>
        </p:txBody>
      </p:sp>
    </p:spTree>
    <p:extLst>
      <p:ext uri="{BB962C8B-B14F-4D97-AF65-F5344CB8AC3E}">
        <p14:creationId xmlns:p14="http://schemas.microsoft.com/office/powerpoint/2010/main" val="3879881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Security Attack Model</a:t>
            </a:r>
            <a:br>
              <a:rPr lang="id-ID" b="1" dirty="0" smtClean="0"/>
            </a:br>
            <a:r>
              <a:rPr lang="en-US" sz="3100" dirty="0" err="1" smtClean="0">
                <a:solidFill>
                  <a:schemeClr val="bg1">
                    <a:lumMod val="65000"/>
                  </a:schemeClr>
                </a:solidFill>
              </a:rPr>
              <a:t>W.Stallings</a:t>
            </a:r>
            <a:r>
              <a:rPr lang="en-US" sz="3100" dirty="0" smtClean="0">
                <a:solidFill>
                  <a:schemeClr val="bg1">
                    <a:lumMod val="65000"/>
                  </a:schemeClr>
                </a:solidFill>
              </a:rPr>
              <a:t>, "Network &amp; Internetwork Security", Prentice Hall, 1995.</a:t>
            </a:r>
            <a:endParaRPr lang="id-ID" sz="3100" dirty="0">
              <a:solidFill>
                <a:schemeClr val="bg1">
                  <a:lumMod val="65000"/>
                </a:schemeClr>
              </a:solidFill>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10973495"/>
              </p:ext>
            </p:extLst>
          </p:nvPr>
        </p:nvGraphicFramePr>
        <p:xfrm>
          <a:off x="336550" y="2414588"/>
          <a:ext cx="8459788" cy="4103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3.bp.blogspot.com/-w3S-LpLYGJs/VvTlgVAGlTI/AAAAAAAAAVQ/yCmsTFb9qRoriw9aLccBUbs65KO3cHZLg/s1600/Untitled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7211" y="1442506"/>
            <a:ext cx="6353175"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23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1) </a:t>
            </a:r>
            <a:r>
              <a:rPr lang="id-ID" dirty="0" smtClean="0"/>
              <a:t>Pendahuluan </a:t>
            </a:r>
            <a:r>
              <a:rPr lang="id-ID" dirty="0" smtClean="0"/>
              <a:t>Keamanan </a:t>
            </a:r>
            <a:r>
              <a:rPr lang="id-ID" dirty="0"/>
              <a:t>Informasi</a:t>
            </a:r>
            <a:endParaRPr lang="id-ID" dirty="0"/>
          </a:p>
        </p:txBody>
      </p:sp>
      <p:sp>
        <p:nvSpPr>
          <p:cNvPr id="3" name="Text Placeholder 2"/>
          <p:cNvSpPr>
            <a:spLocks noGrp="1"/>
          </p:cNvSpPr>
          <p:nvPr>
            <p:ph type="body" idx="1"/>
          </p:nvPr>
        </p:nvSpPr>
        <p:spPr/>
        <p:txBody>
          <a:bodyPr>
            <a:normAutofit/>
          </a:bodyPr>
          <a:lstStyle/>
          <a:p>
            <a:pPr marL="457200" indent="-457200">
              <a:buFont typeface="+mj-lt"/>
              <a:buAutoNum type="alphaLcParenR"/>
            </a:pPr>
            <a:r>
              <a:rPr lang="id-ID" dirty="0" smtClean="0"/>
              <a:t>Trend Keamanan informasi</a:t>
            </a:r>
          </a:p>
          <a:p>
            <a:pPr marL="457200" indent="-457200">
              <a:buFont typeface="+mj-lt"/>
              <a:buAutoNum type="alphaLcParenR"/>
            </a:pPr>
            <a:r>
              <a:rPr lang="id-ID" dirty="0" smtClean="0"/>
              <a:t>Keamanan Informasi </a:t>
            </a:r>
            <a:endParaRPr lang="id-ID" dirty="0"/>
          </a:p>
        </p:txBody>
      </p:sp>
    </p:spTree>
    <p:extLst>
      <p:ext uri="{BB962C8B-B14F-4D97-AF65-F5344CB8AC3E}">
        <p14:creationId xmlns:p14="http://schemas.microsoft.com/office/powerpoint/2010/main" val="25764781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Security Attack Model</a:t>
            </a:r>
            <a:br>
              <a:rPr lang="id-ID" b="1" dirty="0" smtClean="0"/>
            </a:br>
            <a:r>
              <a:rPr lang="en-US" sz="3100" dirty="0" err="1" smtClean="0">
                <a:solidFill>
                  <a:schemeClr val="bg1">
                    <a:lumMod val="65000"/>
                  </a:schemeClr>
                </a:solidFill>
              </a:rPr>
              <a:t>W.Stallings</a:t>
            </a:r>
            <a:r>
              <a:rPr lang="en-US" sz="3100" dirty="0" smtClean="0">
                <a:solidFill>
                  <a:schemeClr val="bg1">
                    <a:lumMod val="65000"/>
                  </a:schemeClr>
                </a:solidFill>
              </a:rPr>
              <a:t>, "Network &amp; Internetwork Security", Prentice Hall, 1995.</a:t>
            </a:r>
            <a:endParaRPr lang="id-ID" sz="3100" dirty="0">
              <a:solidFill>
                <a:schemeClr val="bg1">
                  <a:lumMod val="65000"/>
                </a:schemeClr>
              </a:solidFill>
            </a:endParaRPr>
          </a:p>
        </p:txBody>
      </p:sp>
      <p:sp>
        <p:nvSpPr>
          <p:cNvPr id="3" name="Content Placeholder 2"/>
          <p:cNvSpPr>
            <a:spLocks noGrp="1"/>
          </p:cNvSpPr>
          <p:nvPr>
            <p:ph idx="1"/>
          </p:nvPr>
        </p:nvSpPr>
        <p:spPr>
          <a:xfrm>
            <a:off x="5163671" y="1658982"/>
            <a:ext cx="3631986" cy="4859675"/>
          </a:xfrm>
        </p:spPr>
        <p:txBody>
          <a:bodyPr/>
          <a:lstStyle/>
          <a:p>
            <a:pPr algn="just"/>
            <a:r>
              <a:rPr lang="id-ID" dirty="0"/>
              <a:t>Pengerusakan informasi yang dikirimkan dalam jaringan, sehingga terpotong di tengah jalan dan gagal sampai ke tujuan</a:t>
            </a:r>
            <a:endParaRPr lang="id-ID" dirty="0"/>
          </a:p>
        </p:txBody>
      </p:sp>
      <p:pic>
        <p:nvPicPr>
          <p:cNvPr id="2050" name="Picture 2" descr="https://1.bp.blogspot.com/-RjzVXHFHz10/VvTcpQ9D1mI/AAAAAAAAAU4/-uKG5-_-oikS0uhDxqWW3gzI7gqY-hjog/s1600/Untitled.png"/>
          <p:cNvPicPr>
            <a:picLocks noChangeAspect="1" noChangeArrowheads="1"/>
          </p:cNvPicPr>
          <p:nvPr/>
        </p:nvPicPr>
        <p:blipFill rotWithShape="1">
          <a:blip r:embed="rId2">
            <a:extLst>
              <a:ext uri="{28A0092B-C50C-407E-A947-70E740481C1C}">
                <a14:useLocalDpi xmlns:a14="http://schemas.microsoft.com/office/drawing/2010/main" val="0"/>
              </a:ext>
            </a:extLst>
          </a:blip>
          <a:srcRect l="3578" r="4662"/>
          <a:stretch/>
        </p:blipFill>
        <p:spPr bwMode="auto">
          <a:xfrm>
            <a:off x="134470" y="1658982"/>
            <a:ext cx="5029200" cy="24802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4.bp.blogspot.com/-I4NISqOcMLk/VvTnmlzx7JI/AAAAAAAAAVg/k4EaghetjHEdKWxN2C84ohH_xt0T0XG1g/s1600/ddosvsdo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55714"/>
            <a:ext cx="3702721" cy="2521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702720" y="4703808"/>
            <a:ext cx="5441279" cy="1754326"/>
          </a:xfrm>
          <a:prstGeom prst="rect">
            <a:avLst/>
          </a:prstGeom>
          <a:noFill/>
        </p:spPr>
        <p:txBody>
          <a:bodyPr wrap="square" rtlCol="0">
            <a:spAutoFit/>
          </a:bodyPr>
          <a:lstStyle/>
          <a:p>
            <a:r>
              <a:rPr lang="id-ID" b="1" dirty="0" smtClean="0"/>
              <a:t>DOS </a:t>
            </a:r>
            <a:r>
              <a:rPr lang="id-ID" dirty="0" smtClean="0"/>
              <a:t>menghabiskan </a:t>
            </a:r>
            <a:r>
              <a:rPr lang="id-ID" dirty="0"/>
              <a:t>sumber (</a:t>
            </a:r>
            <a:r>
              <a:rPr lang="id-ID" i="1" dirty="0"/>
              <a:t>resource</a:t>
            </a:r>
            <a:r>
              <a:rPr lang="id-ID" dirty="0"/>
              <a:t>) </a:t>
            </a:r>
            <a:r>
              <a:rPr lang="id-ID" dirty="0" smtClean="0"/>
              <a:t>oleh komputer</a:t>
            </a:r>
          </a:p>
          <a:p>
            <a:r>
              <a:rPr lang="id-ID" dirty="0" smtClean="0"/>
              <a:t>sampai komputer tidak </a:t>
            </a:r>
            <a:r>
              <a:rPr lang="id-ID" dirty="0"/>
              <a:t>dapat menjalankan fungsinya </a:t>
            </a:r>
            <a:endParaRPr lang="id-ID" dirty="0" smtClean="0"/>
          </a:p>
          <a:p>
            <a:r>
              <a:rPr lang="id-ID" dirty="0" smtClean="0"/>
              <a:t>dengan </a:t>
            </a:r>
            <a:r>
              <a:rPr lang="id-ID" dirty="0"/>
              <a:t>benar</a:t>
            </a:r>
            <a:r>
              <a:rPr lang="id-ID" dirty="0" smtClean="0"/>
              <a:t>.)</a:t>
            </a:r>
            <a:endParaRPr lang="id-ID" dirty="0"/>
          </a:p>
          <a:p>
            <a:r>
              <a:rPr lang="id-ID" b="1" dirty="0"/>
              <a:t>DDOS</a:t>
            </a:r>
            <a:r>
              <a:rPr lang="id-ID" dirty="0"/>
              <a:t> (jenis serangan </a:t>
            </a:r>
            <a:r>
              <a:rPr lang="id-ID" b="1" i="1" dirty="0"/>
              <a:t>Denial of Service(DOS)</a:t>
            </a:r>
            <a:r>
              <a:rPr lang="id-ID" dirty="0"/>
              <a:t> </a:t>
            </a:r>
            <a:endParaRPr lang="id-ID" dirty="0" smtClean="0"/>
          </a:p>
          <a:p>
            <a:r>
              <a:rPr lang="id-ID" dirty="0" smtClean="0"/>
              <a:t>menggunakan </a:t>
            </a:r>
            <a:r>
              <a:rPr lang="id-ID" dirty="0"/>
              <a:t>banyak host </a:t>
            </a:r>
            <a:r>
              <a:rPr lang="id-ID" dirty="0" smtClean="0"/>
              <a:t>"</a:t>
            </a:r>
            <a:r>
              <a:rPr lang="id-ID" dirty="0"/>
              <a:t>dipaksa" menjadi </a:t>
            </a:r>
            <a:r>
              <a:rPr lang="id-ID" i="1" dirty="0"/>
              <a:t>zombie</a:t>
            </a:r>
            <a:r>
              <a:rPr lang="id-ID" dirty="0"/>
              <a:t>) </a:t>
            </a:r>
            <a:endParaRPr lang="id-ID" dirty="0" smtClean="0"/>
          </a:p>
          <a:p>
            <a:r>
              <a:rPr lang="id-ID" dirty="0" smtClean="0"/>
              <a:t>untuk </a:t>
            </a:r>
            <a:r>
              <a:rPr lang="id-ID" dirty="0"/>
              <a:t>menyerang satu buah host </a:t>
            </a:r>
            <a:r>
              <a:rPr lang="id-ID" dirty="0" smtClean="0"/>
              <a:t>target sebuah </a:t>
            </a:r>
            <a:r>
              <a:rPr lang="id-ID" dirty="0"/>
              <a:t>jaringan</a:t>
            </a:r>
            <a:r>
              <a:rPr lang="id-ID" dirty="0" smtClean="0"/>
              <a:t>.</a:t>
            </a:r>
            <a:endParaRPr lang="id-ID" dirty="0"/>
          </a:p>
        </p:txBody>
      </p:sp>
    </p:spTree>
    <p:extLst>
      <p:ext uri="{BB962C8B-B14F-4D97-AF65-F5344CB8AC3E}">
        <p14:creationId xmlns:p14="http://schemas.microsoft.com/office/powerpoint/2010/main" val="3635712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Security Attack Model</a:t>
            </a:r>
            <a:br>
              <a:rPr lang="id-ID" b="1" dirty="0" smtClean="0"/>
            </a:br>
            <a:r>
              <a:rPr lang="en-US" sz="3100" dirty="0" err="1" smtClean="0">
                <a:solidFill>
                  <a:schemeClr val="bg1">
                    <a:lumMod val="65000"/>
                  </a:schemeClr>
                </a:solidFill>
              </a:rPr>
              <a:t>W.Stallings</a:t>
            </a:r>
            <a:r>
              <a:rPr lang="en-US" sz="3100" dirty="0" smtClean="0">
                <a:solidFill>
                  <a:schemeClr val="bg1">
                    <a:lumMod val="65000"/>
                  </a:schemeClr>
                </a:solidFill>
              </a:rPr>
              <a:t>, "Network &amp; Internetwork Security", Prentice Hall, 1995.</a:t>
            </a:r>
            <a:endParaRPr lang="id-ID" sz="3100" dirty="0">
              <a:solidFill>
                <a:schemeClr val="bg1">
                  <a:lumMod val="65000"/>
                </a:schemeClr>
              </a:solidFill>
            </a:endParaRPr>
          </a:p>
        </p:txBody>
      </p:sp>
      <p:sp>
        <p:nvSpPr>
          <p:cNvPr id="4" name="Content Placeholder 3"/>
          <p:cNvSpPr>
            <a:spLocks noGrp="1"/>
          </p:cNvSpPr>
          <p:nvPr>
            <p:ph idx="1"/>
          </p:nvPr>
        </p:nvSpPr>
        <p:spPr>
          <a:xfrm>
            <a:off x="4661709" y="1658983"/>
            <a:ext cx="4388162" cy="1581758"/>
          </a:xfrm>
        </p:spPr>
        <p:txBody>
          <a:bodyPr>
            <a:normAutofit lnSpcReduction="10000"/>
          </a:bodyPr>
          <a:lstStyle/>
          <a:p>
            <a:r>
              <a:rPr lang="id-ID" dirty="0" smtClean="0"/>
              <a:t>Tidak </a:t>
            </a:r>
            <a:r>
              <a:rPr lang="id-ID" dirty="0"/>
              <a:t>memiliki hak akses, </a:t>
            </a:r>
            <a:r>
              <a:rPr lang="id-ID" dirty="0" smtClean="0"/>
              <a:t>user</a:t>
            </a:r>
            <a:r>
              <a:rPr lang="id-ID" dirty="0"/>
              <a:t>, program, atau komputer, menyusup untuk mengakses </a:t>
            </a:r>
            <a:r>
              <a:rPr lang="id-ID" dirty="0" smtClean="0"/>
              <a:t>sistem.</a:t>
            </a:r>
            <a:endParaRPr lang="id-ID" dirty="0"/>
          </a:p>
        </p:txBody>
      </p:sp>
      <p:pic>
        <p:nvPicPr>
          <p:cNvPr id="8194" name="Picture 2" descr="https://2.bp.blogspot.com/-80UISGxPs9U/VvTqfMXuV-I/AAAAAAAAAVw/ITI0pbUPD_sykhxNKTVPIEil2_m_OTGGg/s1600/Untitle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8982"/>
            <a:ext cx="4661709" cy="210619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3.bp.blogspot.com/-SBsm3GTHiw0/VvTsdtn9G7I/AAAAAAAAAV8/ilpTziviojcF3CrWARics7oJz0n2GnI6w/s200/058223300_1427109013-Penyadapan_selul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05" y="4351150"/>
            <a:ext cx="3029536" cy="16813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92617" y="4506818"/>
            <a:ext cx="5657254" cy="1754326"/>
          </a:xfrm>
          <a:prstGeom prst="rect">
            <a:avLst/>
          </a:prstGeom>
          <a:noFill/>
        </p:spPr>
        <p:txBody>
          <a:bodyPr wrap="none" rtlCol="0">
            <a:spAutoFit/>
          </a:bodyPr>
          <a:lstStyle/>
          <a:p>
            <a:r>
              <a:rPr lang="id-ID" b="1" dirty="0"/>
              <a:t>Wiretapping</a:t>
            </a:r>
            <a:r>
              <a:rPr lang="id-ID" dirty="0"/>
              <a:t> (penyadapan), (suatu kejahatan yang berupa </a:t>
            </a:r>
            <a:endParaRPr lang="id-ID" dirty="0" smtClean="0"/>
          </a:p>
          <a:p>
            <a:r>
              <a:rPr lang="id-ID" dirty="0" smtClean="0"/>
              <a:t>penyadapan </a:t>
            </a:r>
            <a:r>
              <a:rPr lang="id-ID" dirty="0"/>
              <a:t>saluran komunikasi khususnya jalur </a:t>
            </a:r>
            <a:endParaRPr lang="id-ID" dirty="0" smtClean="0"/>
          </a:p>
          <a:p>
            <a:r>
              <a:rPr lang="id-ID" dirty="0" smtClean="0"/>
              <a:t>yang </a:t>
            </a:r>
            <a:r>
              <a:rPr lang="id-ID" dirty="0"/>
              <a:t>menggunakan kabel.)</a:t>
            </a:r>
          </a:p>
          <a:p>
            <a:r>
              <a:rPr lang="id-ID" b="1" dirty="0"/>
              <a:t>Sniffing</a:t>
            </a:r>
            <a:r>
              <a:rPr lang="id-ID" dirty="0"/>
              <a:t>, (adalah penyadapan terhadap lalu lintas </a:t>
            </a:r>
            <a:endParaRPr lang="id-ID" dirty="0" smtClean="0"/>
          </a:p>
          <a:p>
            <a:r>
              <a:rPr lang="id-ID" dirty="0" smtClean="0"/>
              <a:t>data </a:t>
            </a:r>
            <a:r>
              <a:rPr lang="id-ID" dirty="0"/>
              <a:t>pada suatu jaringan komputer.)</a:t>
            </a:r>
          </a:p>
          <a:p>
            <a:endParaRPr lang="id-ID" dirty="0"/>
          </a:p>
        </p:txBody>
      </p:sp>
    </p:spTree>
    <p:extLst>
      <p:ext uri="{BB962C8B-B14F-4D97-AF65-F5344CB8AC3E}">
        <p14:creationId xmlns:p14="http://schemas.microsoft.com/office/powerpoint/2010/main" val="1104967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Security Attack Model</a:t>
            </a:r>
            <a:br>
              <a:rPr lang="id-ID" b="1" dirty="0" smtClean="0"/>
            </a:br>
            <a:r>
              <a:rPr lang="en-US" sz="3100" dirty="0" err="1" smtClean="0">
                <a:solidFill>
                  <a:schemeClr val="bg1">
                    <a:lumMod val="65000"/>
                  </a:schemeClr>
                </a:solidFill>
              </a:rPr>
              <a:t>W.Stallings</a:t>
            </a:r>
            <a:r>
              <a:rPr lang="en-US" sz="3100" dirty="0" smtClean="0">
                <a:solidFill>
                  <a:schemeClr val="bg1">
                    <a:lumMod val="65000"/>
                  </a:schemeClr>
                </a:solidFill>
              </a:rPr>
              <a:t>, "Network &amp; Internetwork Security", Prentice Hall, 1995.</a:t>
            </a:r>
            <a:endParaRPr lang="id-ID" sz="3100" dirty="0">
              <a:solidFill>
                <a:schemeClr val="bg1">
                  <a:lumMod val="65000"/>
                </a:schemeClr>
              </a:solidFill>
            </a:endParaRPr>
          </a:p>
        </p:txBody>
      </p:sp>
      <p:sp>
        <p:nvSpPr>
          <p:cNvPr id="4" name="Content Placeholder 3"/>
          <p:cNvSpPr>
            <a:spLocks noGrp="1"/>
          </p:cNvSpPr>
          <p:nvPr>
            <p:ph idx="1"/>
          </p:nvPr>
        </p:nvSpPr>
        <p:spPr>
          <a:xfrm>
            <a:off x="4706471" y="1658983"/>
            <a:ext cx="4089186" cy="1928542"/>
          </a:xfrm>
        </p:spPr>
        <p:txBody>
          <a:bodyPr>
            <a:normAutofit fontScale="85000" lnSpcReduction="20000"/>
          </a:bodyPr>
          <a:lstStyle/>
          <a:p>
            <a:r>
              <a:rPr lang="id-ID" dirty="0" smtClean="0"/>
              <a:t>Pihak</a:t>
            </a:r>
            <a:r>
              <a:rPr lang="id-ID" dirty="0"/>
              <a:t> yang tidak memiliki hak akses, </a:t>
            </a:r>
            <a:r>
              <a:rPr lang="id-ID" dirty="0" smtClean="0"/>
              <a:t>menyusup </a:t>
            </a:r>
            <a:r>
              <a:rPr lang="id-ID" dirty="0"/>
              <a:t>ke sistem,dapat juga mengubah isi aset. </a:t>
            </a:r>
            <a:endParaRPr lang="id-ID" dirty="0" smtClean="0"/>
          </a:p>
          <a:p>
            <a:r>
              <a:rPr lang="id-ID" dirty="0" smtClean="0"/>
              <a:t>Serangan pengubahan </a:t>
            </a:r>
            <a:r>
              <a:rPr lang="id-ID" dirty="0"/>
              <a:t>(</a:t>
            </a:r>
            <a:r>
              <a:rPr lang="id-ID" i="1" dirty="0"/>
              <a:t>integrity) </a:t>
            </a:r>
            <a:r>
              <a:rPr lang="id-ID" dirty="0"/>
              <a:t>suatu informasi.</a:t>
            </a:r>
            <a:endParaRPr lang="id-ID" dirty="0"/>
          </a:p>
        </p:txBody>
      </p:sp>
      <p:pic>
        <p:nvPicPr>
          <p:cNvPr id="7170" name="Picture 2" descr="https://3.bp.blogspot.com/-nJNm1bQ-zIM/VvTtsDMzUJI/AAAAAAAAAWI/j1oYnBGeNrMQZjBTEYYRy2BANl0efSk7w/s1600/Untitle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92" y="1658982"/>
            <a:ext cx="4268508" cy="19285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4.bp.blogspot.com/-a8vYeyGMZ0c/VvTvQiCaRII/AAAAAAAAAWU/8U83XpMEC-0k5s6kqapvKp2-4YMEEJ8nQ/s200/university-of-la-salette-defac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87525"/>
            <a:ext cx="4047302" cy="252956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Gambar terka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2208" y="5485180"/>
            <a:ext cx="2251075" cy="12638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17780" y="3836644"/>
            <a:ext cx="4926220" cy="2031325"/>
          </a:xfrm>
          <a:prstGeom prst="rect">
            <a:avLst/>
          </a:prstGeom>
          <a:noFill/>
        </p:spPr>
        <p:txBody>
          <a:bodyPr wrap="none" rtlCol="0">
            <a:spAutoFit/>
          </a:bodyPr>
          <a:lstStyle/>
          <a:p>
            <a:pPr algn="just"/>
            <a:r>
              <a:rPr lang="id-ID" dirty="0"/>
              <a:t>Mengubah tampilan website (defacing), </a:t>
            </a:r>
            <a:endParaRPr lang="id-ID" dirty="0" smtClean="0"/>
          </a:p>
          <a:p>
            <a:pPr algn="just"/>
            <a:r>
              <a:rPr lang="id-ID" dirty="0" smtClean="0"/>
              <a:t>menempelkan</a:t>
            </a:r>
            <a:r>
              <a:rPr lang="id-ID" dirty="0"/>
              <a:t> Trojan (virus) pada web atau email, </a:t>
            </a:r>
            <a:endParaRPr lang="id-ID" dirty="0" smtClean="0"/>
          </a:p>
          <a:p>
            <a:pPr algn="just"/>
            <a:r>
              <a:rPr lang="id-ID" dirty="0" smtClean="0"/>
              <a:t>atau </a:t>
            </a:r>
            <a:r>
              <a:rPr lang="id-ID" dirty="0"/>
              <a:t>pemakai lain yang mengubah </a:t>
            </a:r>
            <a:r>
              <a:rPr lang="id-ID" dirty="0" smtClean="0"/>
              <a:t>informasi</a:t>
            </a:r>
          </a:p>
          <a:p>
            <a:pPr algn="just"/>
            <a:r>
              <a:rPr lang="id-ID" dirty="0" smtClean="0"/>
              <a:t> </a:t>
            </a:r>
            <a:r>
              <a:rPr lang="id-ID" dirty="0"/>
              <a:t>tanpa izin, “man in the middle attack” </a:t>
            </a:r>
            <a:endParaRPr lang="id-ID" dirty="0" smtClean="0"/>
          </a:p>
          <a:p>
            <a:pPr algn="just"/>
            <a:r>
              <a:rPr lang="id-ID" dirty="0" smtClean="0"/>
              <a:t>dimana </a:t>
            </a:r>
            <a:r>
              <a:rPr lang="id-ID" dirty="0"/>
              <a:t>seseorang menempatkan diri di tengah </a:t>
            </a:r>
            <a:endParaRPr lang="id-ID" dirty="0" smtClean="0"/>
          </a:p>
          <a:p>
            <a:pPr algn="just"/>
            <a:r>
              <a:rPr lang="id-ID" dirty="0" smtClean="0"/>
              <a:t>pembicaraan </a:t>
            </a:r>
            <a:r>
              <a:rPr lang="id-ID" dirty="0"/>
              <a:t>dan menyamar sebagai orang lain.</a:t>
            </a:r>
          </a:p>
          <a:p>
            <a:pPr algn="just"/>
            <a:endParaRPr lang="id-ID" dirty="0"/>
          </a:p>
        </p:txBody>
      </p:sp>
    </p:spTree>
    <p:extLst>
      <p:ext uri="{BB962C8B-B14F-4D97-AF65-F5344CB8AC3E}">
        <p14:creationId xmlns:p14="http://schemas.microsoft.com/office/powerpoint/2010/main" val="1458164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b="1" dirty="0" smtClean="0"/>
              <a:t>Security Attack Model</a:t>
            </a:r>
            <a:br>
              <a:rPr lang="id-ID" b="1" dirty="0" smtClean="0"/>
            </a:br>
            <a:r>
              <a:rPr lang="en-US" sz="3100" dirty="0" err="1" smtClean="0">
                <a:solidFill>
                  <a:schemeClr val="bg1">
                    <a:lumMod val="65000"/>
                  </a:schemeClr>
                </a:solidFill>
              </a:rPr>
              <a:t>W.Stallings</a:t>
            </a:r>
            <a:r>
              <a:rPr lang="en-US" sz="3100" dirty="0" smtClean="0">
                <a:solidFill>
                  <a:schemeClr val="bg1">
                    <a:lumMod val="65000"/>
                  </a:schemeClr>
                </a:solidFill>
              </a:rPr>
              <a:t>, "Network &amp; Internetwork Security", Prentice Hall, 1995.</a:t>
            </a:r>
            <a:endParaRPr lang="id-ID" sz="3100" dirty="0">
              <a:solidFill>
                <a:schemeClr val="bg1">
                  <a:lumMod val="65000"/>
                </a:schemeClr>
              </a:solidFill>
            </a:endParaRPr>
          </a:p>
        </p:txBody>
      </p:sp>
      <p:sp>
        <p:nvSpPr>
          <p:cNvPr id="4" name="Content Placeholder 3"/>
          <p:cNvSpPr>
            <a:spLocks noGrp="1"/>
          </p:cNvSpPr>
          <p:nvPr>
            <p:ph idx="1"/>
          </p:nvPr>
        </p:nvSpPr>
        <p:spPr>
          <a:xfrm>
            <a:off x="4814047" y="1658983"/>
            <a:ext cx="3981610" cy="2469264"/>
          </a:xfrm>
        </p:spPr>
        <p:txBody>
          <a:bodyPr>
            <a:normAutofit fontScale="77500" lnSpcReduction="20000"/>
          </a:bodyPr>
          <a:lstStyle/>
          <a:p>
            <a:pPr algn="just"/>
            <a:r>
              <a:rPr lang="id-ID" dirty="0"/>
              <a:t> seseorang yang tidak memiliki hak akses, memasukkan suatu objek palsu ke dalam sistem yang ada. </a:t>
            </a:r>
            <a:endParaRPr lang="id-ID" dirty="0" smtClean="0"/>
          </a:p>
          <a:p>
            <a:pPr algn="just"/>
            <a:r>
              <a:rPr lang="id-ID" dirty="0" smtClean="0"/>
              <a:t>Serangan </a:t>
            </a:r>
            <a:r>
              <a:rPr lang="id-ID" dirty="0"/>
              <a:t>ini menyerang keaslian (</a:t>
            </a:r>
            <a:r>
              <a:rPr lang="id-ID" i="1" dirty="0"/>
              <a:t>authentication) </a:t>
            </a:r>
            <a:r>
              <a:rPr lang="id-ID" dirty="0"/>
              <a:t>suatu </a:t>
            </a:r>
            <a:r>
              <a:rPr lang="id-ID" dirty="0" smtClean="0"/>
              <a:t>informasi</a:t>
            </a:r>
            <a:endParaRPr lang="id-ID" dirty="0"/>
          </a:p>
        </p:txBody>
      </p:sp>
      <p:pic>
        <p:nvPicPr>
          <p:cNvPr id="6146" name="Picture 2" descr="https://1.bp.blogspot.com/-N9YuLWe_WAA/VvTwDQcvwyI/AAAAAAAAAWc/55Kp9cGaYG81z46deDalAvtyesWHJOc3A/s1600/Untitle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16" y="1658982"/>
            <a:ext cx="4443319" cy="20075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443728" y="4800600"/>
            <a:ext cx="5351929" cy="646331"/>
          </a:xfrm>
          <a:prstGeom prst="rect">
            <a:avLst/>
          </a:prstGeom>
          <a:noFill/>
        </p:spPr>
        <p:txBody>
          <a:bodyPr wrap="square" rtlCol="0">
            <a:spAutoFit/>
          </a:bodyPr>
          <a:lstStyle/>
          <a:p>
            <a:r>
              <a:rPr lang="it-IT" b="1" dirty="0"/>
              <a:t>Phising Mail</a:t>
            </a:r>
            <a:r>
              <a:rPr lang="it-IT" dirty="0"/>
              <a:t> (memasukkan pesan-pesan palsu </a:t>
            </a:r>
            <a:endParaRPr lang="id-ID" dirty="0" smtClean="0"/>
          </a:p>
          <a:p>
            <a:r>
              <a:rPr lang="it-IT" dirty="0" smtClean="0"/>
              <a:t>seperti </a:t>
            </a:r>
            <a:r>
              <a:rPr lang="it-IT" dirty="0"/>
              <a:t>e-mail palsu ke dalam jaringan komputer.)</a:t>
            </a:r>
            <a:endParaRPr lang="id-ID" dirty="0"/>
          </a:p>
        </p:txBody>
      </p:sp>
      <p:pic>
        <p:nvPicPr>
          <p:cNvPr id="6148" name="Picture 4" descr="https://1.bp.blogspot.com/-UO0Z2xdW4IM/VvTxDhLNRiI/AAAAAAAAAWk/cmj0SgBSqOIYqyr8iTdEILQ6IJzxAXCNQ/s1600/visa_emai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4128247"/>
            <a:ext cx="28575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168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Serangan</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13472" y="1658981"/>
            <a:ext cx="9138042" cy="4257725"/>
          </a:xfrm>
          <a:prstGeom prst="rect">
            <a:avLst/>
          </a:prstGeom>
        </p:spPr>
      </p:pic>
    </p:spTree>
    <p:extLst>
      <p:ext uri="{BB962C8B-B14F-4D97-AF65-F5344CB8AC3E}">
        <p14:creationId xmlns:p14="http://schemas.microsoft.com/office/powerpoint/2010/main" val="24495103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Dialog Attacks: </a:t>
            </a:r>
            <a:r>
              <a:rPr lang="en-US" dirty="0"/>
              <a:t/>
            </a:r>
            <a:br>
              <a:rPr lang="en-US" dirty="0"/>
            </a:br>
            <a:r>
              <a:rPr lang="en-US" dirty="0">
                <a:solidFill>
                  <a:schemeClr val="bg2">
                    <a:lumMod val="50000"/>
                  </a:schemeClr>
                </a:solidFill>
              </a:rPr>
              <a:t>Eavesdropping on a Dialog</a:t>
            </a:r>
            <a:endParaRPr lang="id-ID" dirty="0">
              <a:solidFill>
                <a:schemeClr val="bg2">
                  <a:lumMod val="50000"/>
                </a:schemeClr>
              </a:solidFill>
            </a:endParaRPr>
          </a:p>
        </p:txBody>
      </p:sp>
      <p:sp>
        <p:nvSpPr>
          <p:cNvPr id="3" name="Content Placeholder 2"/>
          <p:cNvSpPr>
            <a:spLocks noGrp="1"/>
          </p:cNvSpPr>
          <p:nvPr>
            <p:ph idx="1"/>
          </p:nvPr>
        </p:nvSpPr>
        <p:spPr/>
        <p:txBody>
          <a:bodyPr/>
          <a:lstStyle/>
          <a:p>
            <a:endParaRPr lang="id-ID" dirty="0"/>
          </a:p>
        </p:txBody>
      </p:sp>
      <p:pic>
        <p:nvPicPr>
          <p:cNvPr id="5" name="Picture 4"/>
          <p:cNvPicPr>
            <a:picLocks noChangeAspect="1"/>
          </p:cNvPicPr>
          <p:nvPr/>
        </p:nvPicPr>
        <p:blipFill>
          <a:blip r:embed="rId2"/>
          <a:stretch>
            <a:fillRect/>
          </a:stretch>
        </p:blipFill>
        <p:spPr>
          <a:xfrm>
            <a:off x="1" y="1950456"/>
            <a:ext cx="9144000" cy="4276725"/>
          </a:xfrm>
          <a:prstGeom prst="rect">
            <a:avLst/>
          </a:prstGeom>
        </p:spPr>
      </p:pic>
    </p:spTree>
    <p:extLst>
      <p:ext uri="{BB962C8B-B14F-4D97-AF65-F5344CB8AC3E}">
        <p14:creationId xmlns:p14="http://schemas.microsoft.com/office/powerpoint/2010/main" val="42132907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Dialog Attacks: </a:t>
            </a:r>
            <a:r>
              <a:rPr lang="en-US" dirty="0"/>
              <a:t/>
            </a:r>
            <a:br>
              <a:rPr lang="en-US" dirty="0"/>
            </a:br>
            <a:r>
              <a:rPr lang="en-US" dirty="0">
                <a:solidFill>
                  <a:schemeClr val="bg2">
                    <a:lumMod val="50000"/>
                  </a:schemeClr>
                </a:solidFill>
              </a:rPr>
              <a:t>Encryption for Confidentiality</a:t>
            </a:r>
            <a:endParaRPr lang="id-ID" dirty="0">
              <a:solidFill>
                <a:schemeClr val="bg2">
                  <a:lumMod val="5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1" y="1658981"/>
            <a:ext cx="9082588" cy="4693545"/>
          </a:xfrm>
          <a:prstGeom prst="rect">
            <a:avLst/>
          </a:prstGeom>
        </p:spPr>
      </p:pic>
    </p:spTree>
    <p:extLst>
      <p:ext uri="{BB962C8B-B14F-4D97-AF65-F5344CB8AC3E}">
        <p14:creationId xmlns:p14="http://schemas.microsoft.com/office/powerpoint/2010/main" val="19684294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Dialog Attacks: </a:t>
            </a:r>
            <a:r>
              <a:rPr lang="en-US" dirty="0"/>
              <a:t/>
            </a:r>
            <a:br>
              <a:rPr lang="en-US" dirty="0"/>
            </a:br>
            <a:r>
              <a:rPr lang="en-US" dirty="0">
                <a:solidFill>
                  <a:schemeClr val="bg2">
                    <a:lumMod val="50000"/>
                  </a:schemeClr>
                </a:solidFill>
              </a:rPr>
              <a:t>Impersonation </a:t>
            </a:r>
            <a:r>
              <a:rPr lang="en-US" dirty="0" err="1">
                <a:solidFill>
                  <a:schemeClr val="bg2">
                    <a:lumMod val="50000"/>
                  </a:schemeClr>
                </a:solidFill>
              </a:rPr>
              <a:t>dan</a:t>
            </a:r>
            <a:r>
              <a:rPr lang="en-US" dirty="0">
                <a:solidFill>
                  <a:schemeClr val="bg2">
                    <a:lumMod val="50000"/>
                  </a:schemeClr>
                </a:solidFill>
              </a:rPr>
              <a:t> </a:t>
            </a:r>
            <a:r>
              <a:rPr lang="en-US" dirty="0" smtClean="0">
                <a:solidFill>
                  <a:schemeClr val="bg2">
                    <a:lumMod val="50000"/>
                  </a:schemeClr>
                </a:solidFill>
              </a:rPr>
              <a:t>Authentication</a:t>
            </a:r>
            <a:endParaRPr lang="id-ID" dirty="0">
              <a:solidFill>
                <a:schemeClr val="bg2">
                  <a:lumMod val="5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87528" y="1658982"/>
            <a:ext cx="9056472" cy="3020594"/>
          </a:xfrm>
          <a:prstGeom prst="rect">
            <a:avLst/>
          </a:prstGeom>
        </p:spPr>
      </p:pic>
    </p:spTree>
    <p:extLst>
      <p:ext uri="{BB962C8B-B14F-4D97-AF65-F5344CB8AC3E}">
        <p14:creationId xmlns:p14="http://schemas.microsoft.com/office/powerpoint/2010/main" val="18872384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Dialog Attacks: </a:t>
            </a:r>
            <a:r>
              <a:rPr lang="en-US" dirty="0"/>
              <a:t/>
            </a:r>
            <a:br>
              <a:rPr lang="en-US" dirty="0"/>
            </a:br>
            <a:r>
              <a:rPr lang="en-US" dirty="0">
                <a:solidFill>
                  <a:schemeClr val="bg2">
                    <a:lumMod val="50000"/>
                  </a:schemeClr>
                </a:solidFill>
              </a:rPr>
              <a:t>Message </a:t>
            </a:r>
            <a:r>
              <a:rPr lang="en-US" dirty="0" err="1" smtClean="0">
                <a:solidFill>
                  <a:schemeClr val="bg2">
                    <a:lumMod val="50000"/>
                  </a:schemeClr>
                </a:solidFill>
              </a:rPr>
              <a:t>Alteratio</a:t>
            </a:r>
            <a:r>
              <a:rPr lang="id-ID" dirty="0" smtClean="0">
                <a:solidFill>
                  <a:schemeClr val="bg2">
                    <a:lumMod val="50000"/>
                  </a:schemeClr>
                </a:solidFill>
              </a:rPr>
              <a:t>n</a:t>
            </a:r>
            <a:endParaRPr lang="id-ID" dirty="0">
              <a:solidFill>
                <a:schemeClr val="bg2">
                  <a:lumMod val="5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0" y="1658982"/>
            <a:ext cx="9144000" cy="3848746"/>
          </a:xfrm>
          <a:prstGeom prst="rect">
            <a:avLst/>
          </a:prstGeom>
        </p:spPr>
      </p:pic>
    </p:spTree>
    <p:extLst>
      <p:ext uri="{BB962C8B-B14F-4D97-AF65-F5344CB8AC3E}">
        <p14:creationId xmlns:p14="http://schemas.microsoft.com/office/powerpoint/2010/main" val="3406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Dialog Attacks: </a:t>
            </a:r>
            <a:r>
              <a:rPr lang="en-US" dirty="0"/>
              <a:t/>
            </a:r>
            <a:br>
              <a:rPr lang="en-US" dirty="0"/>
            </a:br>
            <a:r>
              <a:rPr lang="en-US" dirty="0">
                <a:solidFill>
                  <a:schemeClr val="bg2">
                    <a:lumMod val="50000"/>
                  </a:schemeClr>
                </a:solidFill>
              </a:rPr>
              <a:t>Secure Dialog System</a:t>
            </a:r>
            <a:endParaRPr lang="id-ID" dirty="0">
              <a:solidFill>
                <a:schemeClr val="bg2">
                  <a:lumMod val="5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172958" y="1581490"/>
            <a:ext cx="8850017" cy="4987790"/>
          </a:xfrm>
          <a:prstGeom prst="rect">
            <a:avLst/>
          </a:prstGeom>
        </p:spPr>
      </p:pic>
    </p:spTree>
    <p:extLst>
      <p:ext uri="{BB962C8B-B14F-4D97-AF65-F5344CB8AC3E}">
        <p14:creationId xmlns:p14="http://schemas.microsoft.com/office/powerpoint/2010/main" val="473308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Cybercrime</a:t>
            </a:r>
          </a:p>
        </p:txBody>
      </p:sp>
      <p:sp>
        <p:nvSpPr>
          <p:cNvPr id="3" name="Content Placeholder 2"/>
          <p:cNvSpPr>
            <a:spLocks noGrp="1"/>
          </p:cNvSpPr>
          <p:nvPr>
            <p:ph idx="1"/>
          </p:nvPr>
        </p:nvSpPr>
        <p:spPr/>
        <p:txBody>
          <a:bodyPr/>
          <a:lstStyle/>
          <a:p>
            <a:endParaRPr lang="id-ID" dirty="0"/>
          </a:p>
        </p:txBody>
      </p:sp>
      <p:pic>
        <p:nvPicPr>
          <p:cNvPr id="8" name="Picture 7"/>
          <p:cNvPicPr>
            <a:picLocks noChangeAspect="1"/>
          </p:cNvPicPr>
          <p:nvPr/>
        </p:nvPicPr>
        <p:blipFill>
          <a:blip r:embed="rId2"/>
          <a:stretch>
            <a:fillRect/>
          </a:stretch>
        </p:blipFill>
        <p:spPr>
          <a:xfrm>
            <a:off x="476251" y="1658982"/>
            <a:ext cx="5810250" cy="5104889"/>
          </a:xfrm>
          <a:prstGeom prst="rect">
            <a:avLst/>
          </a:prstGeom>
        </p:spPr>
      </p:pic>
      <p:sp>
        <p:nvSpPr>
          <p:cNvPr id="9" name="TextBox 8"/>
          <p:cNvSpPr txBox="1"/>
          <p:nvPr/>
        </p:nvSpPr>
        <p:spPr>
          <a:xfrm>
            <a:off x="6379187" y="2043953"/>
            <a:ext cx="2447365" cy="1754326"/>
          </a:xfrm>
          <a:prstGeom prst="rect">
            <a:avLst/>
          </a:prstGeom>
          <a:noFill/>
          <a:ln>
            <a:solidFill>
              <a:schemeClr val="accent1"/>
            </a:solidFill>
          </a:ln>
        </p:spPr>
        <p:txBody>
          <a:bodyPr wrap="square" rtlCol="0">
            <a:spAutoFit/>
          </a:bodyPr>
          <a:lstStyle/>
          <a:p>
            <a:r>
              <a:rPr lang="en-US" dirty="0" err="1"/>
              <a:t>Metode</a:t>
            </a:r>
            <a:r>
              <a:rPr lang="en-US" dirty="0"/>
              <a:t> </a:t>
            </a:r>
            <a:r>
              <a:rPr lang="en-US" dirty="0" err="1"/>
              <a:t>Penyerangan</a:t>
            </a:r>
            <a:r>
              <a:rPr lang="en-US" dirty="0"/>
              <a:t>:</a:t>
            </a:r>
          </a:p>
          <a:p>
            <a:r>
              <a:rPr lang="en-US" dirty="0"/>
              <a:t>19% : Hacking</a:t>
            </a:r>
          </a:p>
          <a:p>
            <a:r>
              <a:rPr lang="en-US" dirty="0"/>
              <a:t>14% : Denial of Service</a:t>
            </a:r>
          </a:p>
          <a:p>
            <a:r>
              <a:rPr lang="en-US" dirty="0"/>
              <a:t>12% : Malware</a:t>
            </a:r>
          </a:p>
          <a:p>
            <a:r>
              <a:rPr lang="en-US" dirty="0"/>
              <a:t>9% : Social Engineering</a:t>
            </a:r>
          </a:p>
          <a:p>
            <a:r>
              <a:rPr lang="en-US" dirty="0"/>
              <a:t>4% : Physical</a:t>
            </a:r>
            <a:endParaRPr lang="id-ID" dirty="0"/>
          </a:p>
        </p:txBody>
      </p:sp>
    </p:spTree>
    <p:extLst>
      <p:ext uri="{BB962C8B-B14F-4D97-AF65-F5344CB8AC3E}">
        <p14:creationId xmlns:p14="http://schemas.microsoft.com/office/powerpoint/2010/main" val="51913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Network Penetration </a:t>
            </a:r>
            <a:r>
              <a:rPr lang="en-US" b="1" dirty="0" smtClean="0"/>
              <a:t>Attacks</a:t>
            </a:r>
            <a:r>
              <a:rPr lang="id-ID" b="1" dirty="0" smtClean="0"/>
              <a:t> :</a:t>
            </a:r>
            <a:endParaRPr lang="id-ID" dirty="0">
              <a:solidFill>
                <a:schemeClr val="bg2">
                  <a:lumMod val="50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70952" y="1658981"/>
            <a:ext cx="8968800" cy="4970419"/>
          </a:xfrm>
          <a:prstGeom prst="rect">
            <a:avLst/>
          </a:prstGeom>
        </p:spPr>
      </p:pic>
    </p:spTree>
    <p:extLst>
      <p:ext uri="{BB962C8B-B14F-4D97-AF65-F5344CB8AC3E}">
        <p14:creationId xmlns:p14="http://schemas.microsoft.com/office/powerpoint/2010/main" val="12009387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Network Penetration </a:t>
            </a:r>
            <a:r>
              <a:rPr lang="en-US" b="1" dirty="0" smtClean="0"/>
              <a:t>Attacks</a:t>
            </a:r>
            <a:r>
              <a:rPr lang="id-ID" b="1" dirty="0"/>
              <a:t> :</a:t>
            </a:r>
            <a:br>
              <a:rPr lang="id-ID" b="1" dirty="0"/>
            </a:br>
            <a:r>
              <a:rPr lang="id-ID" dirty="0">
                <a:solidFill>
                  <a:schemeClr val="bg2">
                    <a:lumMod val="75000"/>
                  </a:schemeClr>
                </a:solidFill>
              </a:rPr>
              <a:t>Scanning (Probing)</a:t>
            </a:r>
          </a:p>
        </p:txBody>
      </p:sp>
      <p:sp>
        <p:nvSpPr>
          <p:cNvPr id="3" name="Content Placeholder 2"/>
          <p:cNvSpPr>
            <a:spLocks noGrp="1"/>
          </p:cNvSpPr>
          <p:nvPr>
            <p:ph idx="1"/>
          </p:nvPr>
        </p:nvSpPr>
        <p:spPr/>
        <p:txBody>
          <a:bodyPr/>
          <a:lstStyle/>
          <a:p>
            <a:endParaRPr lang="id-ID" dirty="0"/>
          </a:p>
        </p:txBody>
      </p:sp>
      <p:pic>
        <p:nvPicPr>
          <p:cNvPr id="5" name="Picture 4"/>
          <p:cNvPicPr>
            <a:picLocks noChangeAspect="1"/>
          </p:cNvPicPr>
          <p:nvPr/>
        </p:nvPicPr>
        <p:blipFill>
          <a:blip r:embed="rId2"/>
          <a:stretch>
            <a:fillRect/>
          </a:stretch>
        </p:blipFill>
        <p:spPr>
          <a:xfrm>
            <a:off x="0" y="1658982"/>
            <a:ext cx="9146414" cy="4219087"/>
          </a:xfrm>
          <a:prstGeom prst="rect">
            <a:avLst/>
          </a:prstGeom>
        </p:spPr>
      </p:pic>
    </p:spTree>
    <p:extLst>
      <p:ext uri="{BB962C8B-B14F-4D97-AF65-F5344CB8AC3E}">
        <p14:creationId xmlns:p14="http://schemas.microsoft.com/office/powerpoint/2010/main" val="34189475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Network Penetration </a:t>
            </a:r>
            <a:r>
              <a:rPr lang="en-US" b="1" dirty="0" smtClean="0"/>
              <a:t>Attacks</a:t>
            </a:r>
            <a:r>
              <a:rPr lang="id-ID" b="1" dirty="0"/>
              <a:t> :</a:t>
            </a:r>
            <a:br>
              <a:rPr lang="id-ID" b="1" dirty="0"/>
            </a:br>
            <a:r>
              <a:rPr lang="id-ID" dirty="0">
                <a:solidFill>
                  <a:schemeClr val="bg2">
                    <a:lumMod val="75000"/>
                  </a:schemeClr>
                </a:solidFill>
              </a:rPr>
              <a:t>Single Message Break-in</a:t>
            </a: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0" y="1658982"/>
            <a:ext cx="9095453" cy="3276319"/>
          </a:xfrm>
          <a:prstGeom prst="rect">
            <a:avLst/>
          </a:prstGeom>
        </p:spPr>
      </p:pic>
    </p:spTree>
    <p:extLst>
      <p:ext uri="{BB962C8B-B14F-4D97-AF65-F5344CB8AC3E}">
        <p14:creationId xmlns:p14="http://schemas.microsoft.com/office/powerpoint/2010/main" val="35438345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Network Penetration </a:t>
            </a:r>
            <a:r>
              <a:rPr lang="en-US" b="1" dirty="0" smtClean="0"/>
              <a:t>Attacks</a:t>
            </a:r>
            <a:r>
              <a:rPr lang="id-ID" b="1" dirty="0"/>
              <a:t> :</a:t>
            </a:r>
            <a:br>
              <a:rPr lang="id-ID" b="1" dirty="0"/>
            </a:br>
            <a:r>
              <a:rPr lang="id-ID" dirty="0">
                <a:solidFill>
                  <a:schemeClr val="bg2">
                    <a:lumMod val="75000"/>
                  </a:schemeClr>
                </a:solidFill>
              </a:rPr>
              <a:t>Denial-of Service (</a:t>
            </a:r>
            <a:r>
              <a:rPr lang="id-ID" dirty="0" smtClean="0">
                <a:solidFill>
                  <a:schemeClr val="bg2">
                    <a:lumMod val="75000"/>
                  </a:schemeClr>
                </a:solidFill>
              </a:rPr>
              <a:t>DoS)</a:t>
            </a:r>
            <a:endParaRPr lang="id-ID" dirty="0">
              <a:solidFill>
                <a:schemeClr val="bg2">
                  <a:lumMod val="75000"/>
                </a:schemeClr>
              </a:solidFill>
            </a:endParaRPr>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0" y="1658981"/>
            <a:ext cx="9123784" cy="2872677"/>
          </a:xfrm>
          <a:prstGeom prst="rect">
            <a:avLst/>
          </a:prstGeom>
        </p:spPr>
      </p:pic>
    </p:spTree>
    <p:extLst>
      <p:ext uri="{BB962C8B-B14F-4D97-AF65-F5344CB8AC3E}">
        <p14:creationId xmlns:p14="http://schemas.microsoft.com/office/powerpoint/2010/main" val="85379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Social Engineering</a:t>
            </a:r>
            <a:endParaRPr lang="id-ID" dirty="0">
              <a:solidFill>
                <a:schemeClr val="bg2">
                  <a:lumMod val="75000"/>
                </a:schemeClr>
              </a:solidFill>
            </a:endParaRPr>
          </a:p>
        </p:txBody>
      </p:sp>
      <p:sp>
        <p:nvSpPr>
          <p:cNvPr id="3" name="Content Placeholder 2"/>
          <p:cNvSpPr>
            <a:spLocks noGrp="1"/>
          </p:cNvSpPr>
          <p:nvPr>
            <p:ph idx="1"/>
          </p:nvPr>
        </p:nvSpPr>
        <p:spPr/>
        <p:txBody>
          <a:bodyPr>
            <a:normAutofit fontScale="92500"/>
          </a:bodyPr>
          <a:lstStyle/>
          <a:p>
            <a:pPr algn="just"/>
            <a:r>
              <a:rPr lang="id-ID" dirty="0"/>
              <a:t>Seni dan ilmu memaksa orang untuk memenuhi harapan anda (Benz</a:t>
            </a:r>
            <a:r>
              <a:rPr lang="id-ID" dirty="0" smtClean="0"/>
              <a:t>) </a:t>
            </a:r>
          </a:p>
          <a:p>
            <a:pPr algn="just"/>
            <a:r>
              <a:rPr lang="id-ID" dirty="0" smtClean="0"/>
              <a:t>Suatu </a:t>
            </a:r>
            <a:r>
              <a:rPr lang="id-ID" dirty="0"/>
              <a:t>pemanfaatan trik-trik psikologis hacker luar pada seorang user dari </a:t>
            </a:r>
            <a:r>
              <a:rPr lang="id-ID" dirty="0" smtClean="0"/>
              <a:t>sebuah </a:t>
            </a:r>
            <a:r>
              <a:rPr lang="id-ID" dirty="0"/>
              <a:t>sistem komputer (Palumbo)</a:t>
            </a:r>
          </a:p>
          <a:p>
            <a:pPr algn="just"/>
            <a:r>
              <a:rPr lang="id-ID" dirty="0" smtClean="0"/>
              <a:t>Mendapatkan </a:t>
            </a:r>
            <a:r>
              <a:rPr lang="id-ID" dirty="0"/>
              <a:t>informasi yang diperlukan (misalnya password) dari seseorang </a:t>
            </a:r>
            <a:r>
              <a:rPr lang="id-ID" dirty="0" smtClean="0"/>
              <a:t>daripada </a:t>
            </a:r>
            <a:r>
              <a:rPr lang="id-ID" dirty="0"/>
              <a:t>merusak sebuah sistem (Berg)</a:t>
            </a:r>
          </a:p>
          <a:p>
            <a:pPr algn="just"/>
            <a:r>
              <a:rPr lang="id-ID" dirty="0"/>
              <a:t>Tujuan: mendapatkan akses tidak resmi pada sistem atau informasi untuk </a:t>
            </a:r>
            <a:r>
              <a:rPr lang="id-ID" dirty="0" smtClean="0"/>
              <a:t>melakukan </a:t>
            </a:r>
            <a:r>
              <a:rPr lang="id-ID" dirty="0"/>
              <a:t>penipuan, intrusi jaringan, mata-mata industrial, pencurian identitas, </a:t>
            </a:r>
            <a:r>
              <a:rPr lang="id-ID" dirty="0" smtClean="0"/>
              <a:t>atau </a:t>
            </a:r>
            <a:r>
              <a:rPr lang="id-ID" dirty="0"/>
              <a:t>secara sederhana untuk mengganggu sistem atau jaringan</a:t>
            </a:r>
          </a:p>
        </p:txBody>
      </p:sp>
    </p:spTree>
    <p:extLst>
      <p:ext uri="{BB962C8B-B14F-4D97-AF65-F5344CB8AC3E}">
        <p14:creationId xmlns:p14="http://schemas.microsoft.com/office/powerpoint/2010/main" val="22106551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Attack Tree</a:t>
            </a:r>
            <a:endParaRPr lang="id-ID" dirty="0">
              <a:solidFill>
                <a:schemeClr val="tx2">
                  <a:lumMod val="60000"/>
                  <a:lumOff val="40000"/>
                </a:schemeClr>
              </a:solidFill>
            </a:endParaRPr>
          </a:p>
        </p:txBody>
      </p:sp>
      <p:sp>
        <p:nvSpPr>
          <p:cNvPr id="3" name="Content Placeholder 2"/>
          <p:cNvSpPr>
            <a:spLocks noGrp="1"/>
          </p:cNvSpPr>
          <p:nvPr>
            <p:ph idx="1"/>
          </p:nvPr>
        </p:nvSpPr>
        <p:spPr/>
        <p:txBody>
          <a:bodyPr/>
          <a:lstStyle/>
          <a:p>
            <a:r>
              <a:rPr lang="id-ID" dirty="0"/>
              <a:t>Remote File Inclusion (RFI) </a:t>
            </a:r>
            <a:endParaRPr lang="id-ID" dirty="0" smtClean="0"/>
          </a:p>
          <a:p>
            <a:r>
              <a:rPr lang="id-ID" dirty="0"/>
              <a:t>PHP </a:t>
            </a:r>
            <a:r>
              <a:rPr lang="id-ID" dirty="0" smtClean="0"/>
              <a:t>Injection</a:t>
            </a:r>
          </a:p>
          <a:p>
            <a:r>
              <a:rPr lang="id-ID" dirty="0" smtClean="0"/>
              <a:t>XSS </a:t>
            </a:r>
            <a:r>
              <a:rPr lang="id-ID" dirty="0"/>
              <a:t>(Cross Site Scripting)</a:t>
            </a:r>
          </a:p>
          <a:p>
            <a:r>
              <a:rPr lang="id-ID" dirty="0"/>
              <a:t>Command Injections (injeksi perintah)</a:t>
            </a:r>
            <a:endParaRPr lang="id-ID" cap="all" dirty="0" smtClean="0"/>
          </a:p>
          <a:p>
            <a:r>
              <a:rPr lang="id-ID" cap="all" dirty="0" smtClean="0"/>
              <a:t>SQL</a:t>
            </a:r>
            <a:r>
              <a:rPr lang="id-ID" cap="all" dirty="0"/>
              <a:t> INJECTION</a:t>
            </a:r>
          </a:p>
          <a:p>
            <a:endParaRPr lang="id-ID" b="1" dirty="0"/>
          </a:p>
          <a:p>
            <a:endParaRPr lang="id-ID" dirty="0"/>
          </a:p>
        </p:txBody>
      </p:sp>
    </p:spTree>
    <p:extLst>
      <p:ext uri="{BB962C8B-B14F-4D97-AF65-F5344CB8AC3E}">
        <p14:creationId xmlns:p14="http://schemas.microsoft.com/office/powerpoint/2010/main" val="1703571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Attack Tree</a:t>
            </a:r>
            <a:r>
              <a:rPr lang="id-ID" dirty="0" smtClean="0"/>
              <a:t/>
            </a:r>
            <a:br>
              <a:rPr lang="id-ID" dirty="0" smtClean="0"/>
            </a:br>
            <a:r>
              <a:rPr lang="id-ID" dirty="0">
                <a:solidFill>
                  <a:schemeClr val="tx2">
                    <a:lumMod val="60000"/>
                    <a:lumOff val="40000"/>
                  </a:schemeClr>
                </a:solidFill>
              </a:rPr>
              <a:t>Remote File Inclusion (RFI)</a:t>
            </a:r>
          </a:p>
        </p:txBody>
      </p:sp>
      <p:sp>
        <p:nvSpPr>
          <p:cNvPr id="3" name="Content Placeholder 2"/>
          <p:cNvSpPr>
            <a:spLocks noGrp="1"/>
          </p:cNvSpPr>
          <p:nvPr>
            <p:ph idx="1"/>
          </p:nvPr>
        </p:nvSpPr>
        <p:spPr/>
        <p:txBody>
          <a:bodyPr>
            <a:normAutofit/>
          </a:bodyPr>
          <a:lstStyle/>
          <a:p>
            <a:pPr algn="just"/>
            <a:r>
              <a:rPr lang="id-ID" dirty="0" smtClean="0"/>
              <a:t>Serangan </a:t>
            </a:r>
            <a:r>
              <a:rPr lang="id-ID" dirty="0"/>
              <a:t>yang ditujukan kepada website yang memiliki celah keamanan yang biasanya menggunakan fungsi memanggil file melalui suatu inputan </a:t>
            </a:r>
            <a:r>
              <a:rPr lang="id-ID" dirty="0" smtClean="0"/>
              <a:t>dinamis</a:t>
            </a:r>
          </a:p>
          <a:p>
            <a:pPr algn="just"/>
            <a:r>
              <a:rPr lang="id-ID" dirty="0"/>
              <a:t>Tujuan hacker melakukan serangan ini adalah menyisipkan script berbahaya dari domain luar biasanya berupa backdoor/shell ke dalam server target.</a:t>
            </a:r>
          </a:p>
          <a:p>
            <a:pPr algn="just"/>
            <a:r>
              <a:rPr lang="id-ID" dirty="0"/>
              <a:t>Akibat dari serangan ini adalah hacker dapat mengambil alih server, pencurian data/informasi, memodifikasi konten (deface</a:t>
            </a:r>
            <a:r>
              <a:rPr lang="id-ID" dirty="0" smtClean="0"/>
              <a:t>).</a:t>
            </a:r>
            <a:endParaRPr lang="id-ID" b="1" dirty="0"/>
          </a:p>
          <a:p>
            <a:pPr algn="just"/>
            <a:endParaRPr lang="id-ID" dirty="0"/>
          </a:p>
        </p:txBody>
      </p:sp>
    </p:spTree>
    <p:extLst>
      <p:ext uri="{BB962C8B-B14F-4D97-AF65-F5344CB8AC3E}">
        <p14:creationId xmlns:p14="http://schemas.microsoft.com/office/powerpoint/2010/main" val="17221241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Attack Tree</a:t>
            </a:r>
            <a:r>
              <a:rPr lang="id-ID" dirty="0" smtClean="0"/>
              <a:t/>
            </a:r>
            <a:br>
              <a:rPr lang="id-ID" dirty="0" smtClean="0"/>
            </a:br>
            <a:r>
              <a:rPr lang="id-ID" dirty="0">
                <a:solidFill>
                  <a:schemeClr val="tx2">
                    <a:lumMod val="60000"/>
                    <a:lumOff val="40000"/>
                  </a:schemeClr>
                </a:solidFill>
              </a:rPr>
              <a:t>Remote File Inclusion (RFI)</a:t>
            </a:r>
          </a:p>
        </p:txBody>
      </p:sp>
      <p:sp>
        <p:nvSpPr>
          <p:cNvPr id="4" name="Content Placeholder 3"/>
          <p:cNvSpPr>
            <a:spLocks noGrp="1"/>
          </p:cNvSpPr>
          <p:nvPr>
            <p:ph idx="1"/>
          </p:nvPr>
        </p:nvSpPr>
        <p:spPr/>
        <p:txBody>
          <a:bodyPr/>
          <a:lstStyle/>
          <a:p>
            <a:endParaRPr lang="id-ID"/>
          </a:p>
        </p:txBody>
      </p:sp>
      <p:pic>
        <p:nvPicPr>
          <p:cNvPr id="1026" name="Picture 2" descr="https://www.ethic.ninja/wp-content/uploads/2017/06/ALUR-RF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35" y="1622494"/>
            <a:ext cx="5212229" cy="523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525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Attack Tree</a:t>
            </a:r>
            <a:r>
              <a:rPr lang="id-ID" dirty="0" smtClean="0"/>
              <a:t/>
            </a:r>
            <a:br>
              <a:rPr lang="id-ID" dirty="0" smtClean="0"/>
            </a:br>
            <a:r>
              <a:rPr lang="id-ID" dirty="0">
                <a:solidFill>
                  <a:schemeClr val="tx2">
                    <a:lumMod val="60000"/>
                    <a:lumOff val="40000"/>
                  </a:schemeClr>
                </a:solidFill>
              </a:rPr>
              <a:t>PHP </a:t>
            </a:r>
            <a:r>
              <a:rPr lang="id-ID" dirty="0" smtClean="0">
                <a:solidFill>
                  <a:schemeClr val="tx2">
                    <a:lumMod val="60000"/>
                    <a:lumOff val="40000"/>
                  </a:schemeClr>
                </a:solidFill>
              </a:rPr>
              <a:t>Injection</a:t>
            </a:r>
            <a:endParaRPr lang="id-ID" dirty="0">
              <a:solidFill>
                <a:schemeClr val="tx2">
                  <a:lumMod val="60000"/>
                  <a:lumOff val="40000"/>
                </a:schemeClr>
              </a:solidFill>
            </a:endParaRPr>
          </a:p>
        </p:txBody>
      </p:sp>
      <p:sp>
        <p:nvSpPr>
          <p:cNvPr id="4" name="Content Placeholder 3"/>
          <p:cNvSpPr>
            <a:spLocks noGrp="1"/>
          </p:cNvSpPr>
          <p:nvPr>
            <p:ph idx="1"/>
          </p:nvPr>
        </p:nvSpPr>
        <p:spPr/>
        <p:txBody>
          <a:bodyPr/>
          <a:lstStyle/>
          <a:p>
            <a:pPr algn="just"/>
            <a:r>
              <a:rPr lang="id-ID" dirty="0"/>
              <a:t>S</a:t>
            </a:r>
            <a:r>
              <a:rPr lang="id-ID" dirty="0" smtClean="0"/>
              <a:t>ebuah </a:t>
            </a:r>
            <a:r>
              <a:rPr lang="id-ID" dirty="0"/>
              <a:t>tindakan untuk melakukan eksploitasi terhadap celah keamanan sebuah website dengan cara menginjeksi Shell hasil pengkodean bahasa PHP terhadap file yang terdapat pada website tersebut yang memiliki kelemahan ataupun kesalahan pemrograman/pengkodean.</a:t>
            </a:r>
          </a:p>
        </p:txBody>
      </p:sp>
    </p:spTree>
    <p:extLst>
      <p:ext uri="{BB962C8B-B14F-4D97-AF65-F5344CB8AC3E}">
        <p14:creationId xmlns:p14="http://schemas.microsoft.com/office/powerpoint/2010/main" val="2538746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Attack Tree</a:t>
            </a:r>
            <a:r>
              <a:rPr lang="id-ID" dirty="0" smtClean="0"/>
              <a:t/>
            </a:r>
            <a:br>
              <a:rPr lang="id-ID" dirty="0" smtClean="0"/>
            </a:br>
            <a:r>
              <a:rPr lang="id-ID" sz="4000" dirty="0" smtClean="0">
                <a:solidFill>
                  <a:schemeClr val="tx2">
                    <a:lumMod val="60000"/>
                    <a:lumOff val="40000"/>
                  </a:schemeClr>
                </a:solidFill>
              </a:rPr>
              <a:t>XSS </a:t>
            </a:r>
            <a:r>
              <a:rPr lang="id-ID" sz="4000" dirty="0">
                <a:solidFill>
                  <a:schemeClr val="tx2">
                    <a:lumMod val="60000"/>
                    <a:lumOff val="40000"/>
                  </a:schemeClr>
                </a:solidFill>
              </a:rPr>
              <a:t>(Cross Site Scripting</a:t>
            </a:r>
            <a:r>
              <a:rPr lang="id-ID" sz="4000" dirty="0" smtClean="0">
                <a:solidFill>
                  <a:schemeClr val="tx2">
                    <a:lumMod val="60000"/>
                    <a:lumOff val="40000"/>
                  </a:schemeClr>
                </a:solidFill>
              </a:rPr>
              <a:t>)</a:t>
            </a:r>
            <a:endParaRPr lang="id-ID" dirty="0">
              <a:solidFill>
                <a:schemeClr val="tx2">
                  <a:lumMod val="60000"/>
                  <a:lumOff val="40000"/>
                </a:schemeClr>
              </a:solidFill>
            </a:endParaRPr>
          </a:p>
        </p:txBody>
      </p:sp>
      <p:sp>
        <p:nvSpPr>
          <p:cNvPr id="4" name="Content Placeholder 3"/>
          <p:cNvSpPr>
            <a:spLocks noGrp="1"/>
          </p:cNvSpPr>
          <p:nvPr>
            <p:ph idx="1"/>
          </p:nvPr>
        </p:nvSpPr>
        <p:spPr/>
        <p:txBody>
          <a:bodyPr/>
          <a:lstStyle/>
          <a:p>
            <a:pPr algn="just"/>
            <a:r>
              <a:rPr lang="id-ID" dirty="0" smtClean="0"/>
              <a:t>Jenis </a:t>
            </a:r>
            <a:r>
              <a:rPr lang="id-ID" dirty="0"/>
              <a:t>serangan injeksi code </a:t>
            </a:r>
            <a:r>
              <a:rPr lang="id-ID" i="1" dirty="0"/>
              <a:t>(code injection attack)</a:t>
            </a:r>
            <a:r>
              <a:rPr lang="id-ID" dirty="0"/>
              <a:t>. </a:t>
            </a:r>
            <a:endParaRPr lang="id-ID" dirty="0" smtClean="0"/>
          </a:p>
          <a:p>
            <a:pPr algn="just"/>
            <a:r>
              <a:rPr lang="id-ID" dirty="0" smtClean="0"/>
              <a:t>XSS </a:t>
            </a:r>
            <a:r>
              <a:rPr lang="id-ID" dirty="0"/>
              <a:t>dilakukan oleh penyerang dengan </a:t>
            </a:r>
            <a:r>
              <a:rPr lang="id-ID" dirty="0" smtClean="0"/>
              <a:t>cara memasukkan </a:t>
            </a:r>
            <a:r>
              <a:rPr lang="id-ID" dirty="0"/>
              <a:t>kode HTML atau </a:t>
            </a:r>
            <a:r>
              <a:rPr lang="id-ID" i="1" dirty="0"/>
              <a:t>client </a:t>
            </a:r>
            <a:r>
              <a:rPr lang="id-ID" i="1" dirty="0" smtClean="0"/>
              <a:t>script code</a:t>
            </a:r>
            <a:r>
              <a:rPr lang="id-ID" dirty="0"/>
              <a:t> lainnya ke suatu situs. </a:t>
            </a:r>
            <a:endParaRPr lang="id-ID" dirty="0" smtClean="0"/>
          </a:p>
          <a:p>
            <a:pPr algn="just"/>
            <a:r>
              <a:rPr lang="id-ID" dirty="0" smtClean="0"/>
              <a:t>Serangan </a:t>
            </a:r>
            <a:r>
              <a:rPr lang="id-ID" dirty="0"/>
              <a:t>ini akan seolah-olah datang dari situs tersebut. </a:t>
            </a:r>
            <a:endParaRPr lang="id-ID" dirty="0" smtClean="0"/>
          </a:p>
          <a:p>
            <a:pPr algn="just"/>
            <a:r>
              <a:rPr lang="id-ID" dirty="0" smtClean="0"/>
              <a:t>Akibat </a:t>
            </a:r>
            <a:r>
              <a:rPr lang="id-ID" dirty="0"/>
              <a:t>serangan ini antara lain penyerang dapat mem-</a:t>
            </a:r>
            <a:r>
              <a:rPr lang="id-ID" i="1" dirty="0"/>
              <a:t>bypass</a:t>
            </a:r>
            <a:r>
              <a:rPr lang="id-ID" dirty="0"/>
              <a:t> keamanan di sisi klien, mendapatkan informasi sensitif, atau menyimpan aplikasi berbahaya.</a:t>
            </a:r>
          </a:p>
        </p:txBody>
      </p:sp>
    </p:spTree>
    <p:extLst>
      <p:ext uri="{BB962C8B-B14F-4D97-AF65-F5344CB8AC3E}">
        <p14:creationId xmlns:p14="http://schemas.microsoft.com/office/powerpoint/2010/main" val="3317070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2016</a:t>
            </a:r>
            <a:endParaRPr lang="id-ID" dirty="0"/>
          </a:p>
        </p:txBody>
      </p:sp>
      <p:sp>
        <p:nvSpPr>
          <p:cNvPr id="3" name="Content Placeholder 2"/>
          <p:cNvSpPr>
            <a:spLocks noGrp="1"/>
          </p:cNvSpPr>
          <p:nvPr>
            <p:ph idx="1"/>
          </p:nvPr>
        </p:nvSpPr>
        <p:spPr/>
        <p:txBody>
          <a:bodyPr/>
          <a:lstStyle/>
          <a:p>
            <a:endParaRPr lang="id-ID" dirty="0"/>
          </a:p>
        </p:txBody>
      </p:sp>
      <p:pic>
        <p:nvPicPr>
          <p:cNvPr id="7" name="Picture 6"/>
          <p:cNvPicPr>
            <a:picLocks noChangeAspect="1"/>
          </p:cNvPicPr>
          <p:nvPr/>
        </p:nvPicPr>
        <p:blipFill>
          <a:blip r:embed="rId2"/>
          <a:stretch>
            <a:fillRect/>
          </a:stretch>
        </p:blipFill>
        <p:spPr>
          <a:xfrm>
            <a:off x="476251" y="1658982"/>
            <a:ext cx="7820584" cy="4987557"/>
          </a:xfrm>
          <a:prstGeom prst="rect">
            <a:avLst/>
          </a:prstGeom>
        </p:spPr>
      </p:pic>
    </p:spTree>
    <p:extLst>
      <p:ext uri="{BB962C8B-B14F-4D97-AF65-F5344CB8AC3E}">
        <p14:creationId xmlns:p14="http://schemas.microsoft.com/office/powerpoint/2010/main" val="1225779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Attack Tree</a:t>
            </a:r>
            <a:r>
              <a:rPr lang="id-ID" dirty="0" smtClean="0"/>
              <a:t/>
            </a:r>
            <a:br>
              <a:rPr lang="id-ID" dirty="0" smtClean="0"/>
            </a:br>
            <a:r>
              <a:rPr lang="id-ID" sz="4000" dirty="0">
                <a:solidFill>
                  <a:schemeClr val="tx2">
                    <a:lumMod val="60000"/>
                    <a:lumOff val="40000"/>
                  </a:schemeClr>
                </a:solidFill>
              </a:rPr>
              <a:t>Command Injections (injeksi perintah)</a:t>
            </a:r>
            <a:endParaRPr lang="id-ID" sz="4000" cap="all" dirty="0">
              <a:solidFill>
                <a:schemeClr val="tx2">
                  <a:lumMod val="60000"/>
                  <a:lumOff val="40000"/>
                </a:schemeClr>
              </a:solidFill>
            </a:endParaRPr>
          </a:p>
        </p:txBody>
      </p:sp>
      <p:sp>
        <p:nvSpPr>
          <p:cNvPr id="4" name="Content Placeholder 3"/>
          <p:cNvSpPr>
            <a:spLocks noGrp="1"/>
          </p:cNvSpPr>
          <p:nvPr>
            <p:ph idx="1"/>
          </p:nvPr>
        </p:nvSpPr>
        <p:spPr/>
        <p:txBody>
          <a:bodyPr>
            <a:normAutofit/>
          </a:bodyPr>
          <a:lstStyle/>
          <a:p>
            <a:pPr algn="just"/>
            <a:r>
              <a:rPr lang="id-ID" dirty="0" smtClean="0"/>
              <a:t>Serangan dengan memasukkan </a:t>
            </a:r>
            <a:r>
              <a:rPr lang="id-ID" dirty="0"/>
              <a:t>kode tertentu pada web/aplikasi. </a:t>
            </a:r>
            <a:endParaRPr lang="id-ID" dirty="0" smtClean="0"/>
          </a:p>
          <a:p>
            <a:pPr algn="just"/>
            <a:r>
              <a:rPr lang="id-ID" dirty="0" smtClean="0"/>
              <a:t>Injection </a:t>
            </a:r>
            <a:r>
              <a:rPr lang="id-ID" dirty="0"/>
              <a:t>umumnya dilakukan pada form login atau form input. Selain itu ada juga yang dilakukan pada alamat web. </a:t>
            </a:r>
            <a:endParaRPr lang="id-ID" dirty="0" smtClean="0"/>
          </a:p>
          <a:p>
            <a:pPr algn="just"/>
            <a:r>
              <a:rPr lang="id-ID" dirty="0" smtClean="0"/>
              <a:t>Tujuan </a:t>
            </a:r>
            <a:r>
              <a:rPr lang="id-ID" dirty="0"/>
              <a:t>akhir serangan adalah mendapatkan akses ke database/ aplikasi tanpa perlu login.  </a:t>
            </a:r>
            <a:endParaRPr lang="id-ID" dirty="0" smtClean="0"/>
          </a:p>
          <a:p>
            <a:pPr algn="just"/>
            <a:r>
              <a:rPr lang="id-ID" dirty="0" smtClean="0"/>
              <a:t>Penyerangan </a:t>
            </a:r>
            <a:r>
              <a:rPr lang="id-ID" dirty="0"/>
              <a:t>dapat dilakukan pada</a:t>
            </a:r>
            <a:r>
              <a:rPr lang="id-ID" i="1" dirty="0"/>
              <a:t> </a:t>
            </a:r>
            <a:r>
              <a:rPr lang="id-ID" i="1" dirty="0" smtClean="0"/>
              <a:t>SQL, LDAP</a:t>
            </a:r>
            <a:r>
              <a:rPr lang="id-ID" dirty="0"/>
              <a:t> maupun pada </a:t>
            </a:r>
            <a:r>
              <a:rPr lang="id-ID" i="1" dirty="0"/>
              <a:t>OS</a:t>
            </a:r>
            <a:r>
              <a:rPr lang="id-ID" dirty="0" smtClean="0"/>
              <a:t>.</a:t>
            </a:r>
          </a:p>
        </p:txBody>
      </p:sp>
    </p:spTree>
    <p:extLst>
      <p:ext uri="{BB962C8B-B14F-4D97-AF65-F5344CB8AC3E}">
        <p14:creationId xmlns:p14="http://schemas.microsoft.com/office/powerpoint/2010/main" val="21567962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Attack Tree</a:t>
            </a:r>
            <a:r>
              <a:rPr lang="id-ID" dirty="0" smtClean="0"/>
              <a:t/>
            </a:r>
            <a:br>
              <a:rPr lang="id-ID" dirty="0" smtClean="0"/>
            </a:br>
            <a:r>
              <a:rPr lang="id-ID" sz="4000" cap="all" dirty="0">
                <a:solidFill>
                  <a:schemeClr val="tx2">
                    <a:lumMod val="60000"/>
                    <a:lumOff val="40000"/>
                  </a:schemeClr>
                </a:solidFill>
              </a:rPr>
              <a:t>SQL INJECTION</a:t>
            </a:r>
          </a:p>
        </p:txBody>
      </p:sp>
      <p:sp>
        <p:nvSpPr>
          <p:cNvPr id="4" name="Content Placeholder 3"/>
          <p:cNvSpPr>
            <a:spLocks noGrp="1"/>
          </p:cNvSpPr>
          <p:nvPr>
            <p:ph idx="1"/>
          </p:nvPr>
        </p:nvSpPr>
        <p:spPr>
          <a:xfrm>
            <a:off x="5715000" y="1658982"/>
            <a:ext cx="3080657" cy="4859675"/>
          </a:xfrm>
        </p:spPr>
        <p:txBody>
          <a:bodyPr>
            <a:normAutofit/>
          </a:bodyPr>
          <a:lstStyle/>
          <a:p>
            <a:pPr marL="363538" indent="-363538" algn="just"/>
            <a:r>
              <a:rPr lang="id-ID" sz="2400" b="1" dirty="0"/>
              <a:t>serangan</a:t>
            </a:r>
            <a:r>
              <a:rPr lang="id-ID" sz="2400" dirty="0"/>
              <a:t> yang memanfaatkan </a:t>
            </a:r>
            <a:r>
              <a:rPr lang="id-ID" sz="2400" b="1" dirty="0"/>
              <a:t>kelalaian</a:t>
            </a:r>
            <a:r>
              <a:rPr lang="id-ID" sz="2400" dirty="0"/>
              <a:t> dari </a:t>
            </a:r>
            <a:r>
              <a:rPr lang="id-ID" sz="2400" b="1" dirty="0"/>
              <a:t>website</a:t>
            </a:r>
            <a:r>
              <a:rPr lang="id-ID" sz="2400" dirty="0"/>
              <a:t> yang </a:t>
            </a:r>
            <a:r>
              <a:rPr lang="id-ID" sz="2400" b="1" dirty="0"/>
              <a:t>mengijinkan user</a:t>
            </a:r>
            <a:r>
              <a:rPr lang="id-ID" sz="2400" dirty="0"/>
              <a:t> untuk meng</a:t>
            </a:r>
            <a:r>
              <a:rPr lang="id-ID" sz="2400" b="1" dirty="0"/>
              <a:t>input</a:t>
            </a:r>
            <a:r>
              <a:rPr lang="id-ID" sz="2400" dirty="0"/>
              <a:t>kan data tertentu </a:t>
            </a:r>
            <a:r>
              <a:rPr lang="id-ID" sz="2400" b="1" dirty="0"/>
              <a:t>tanpa </a:t>
            </a:r>
            <a:r>
              <a:rPr lang="id-ID" sz="2400" dirty="0"/>
              <a:t>melakukan </a:t>
            </a:r>
            <a:r>
              <a:rPr lang="id-ID" sz="2400" b="1" dirty="0"/>
              <a:t>filter</a:t>
            </a:r>
            <a:r>
              <a:rPr lang="id-ID" sz="2400" dirty="0"/>
              <a:t> terhadap </a:t>
            </a:r>
            <a:r>
              <a:rPr lang="id-ID" sz="2400" b="1" dirty="0"/>
              <a:t>malicious character.</a:t>
            </a:r>
          </a:p>
        </p:txBody>
      </p:sp>
      <p:pic>
        <p:nvPicPr>
          <p:cNvPr id="4098" name="Picture 2" descr="sql-injection"/>
          <p:cNvPicPr>
            <a:picLocks noChangeAspect="1" noChangeArrowheads="1"/>
          </p:cNvPicPr>
          <p:nvPr/>
        </p:nvPicPr>
        <p:blipFill rotWithShape="1">
          <a:blip r:embed="rId2">
            <a:extLst>
              <a:ext uri="{28A0092B-C50C-407E-A947-70E740481C1C}">
                <a14:useLocalDpi xmlns:a14="http://schemas.microsoft.com/office/drawing/2010/main" val="0"/>
              </a:ext>
            </a:extLst>
          </a:blip>
          <a:srcRect r="4052" b="9902"/>
          <a:stretch/>
        </p:blipFill>
        <p:spPr bwMode="auto">
          <a:xfrm>
            <a:off x="59393" y="1658982"/>
            <a:ext cx="5830419" cy="464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8648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3) Kontrak Perkuliahan</a:t>
            </a:r>
            <a:endParaRPr lang="id-ID" dirty="0"/>
          </a:p>
        </p:txBody>
      </p:sp>
      <p:sp>
        <p:nvSpPr>
          <p:cNvPr id="3" name="Text Placeholder 2"/>
          <p:cNvSpPr>
            <a:spLocks noGrp="1"/>
          </p:cNvSpPr>
          <p:nvPr>
            <p:ph type="body" idx="1"/>
          </p:nvPr>
        </p:nvSpPr>
        <p:spPr/>
        <p:txBody>
          <a:bodyPr>
            <a:normAutofit fontScale="62500" lnSpcReduction="20000"/>
          </a:bodyPr>
          <a:lstStyle/>
          <a:p>
            <a:r>
              <a:rPr lang="id-ID" dirty="0"/>
              <a:t>a</a:t>
            </a:r>
            <a:r>
              <a:rPr lang="id-ID" dirty="0" smtClean="0"/>
              <a:t>). Tujuan Perkuliahan </a:t>
            </a:r>
          </a:p>
          <a:p>
            <a:r>
              <a:rPr lang="id-ID" dirty="0" smtClean="0"/>
              <a:t>b). Metode Pengajaran</a:t>
            </a:r>
          </a:p>
          <a:p>
            <a:r>
              <a:rPr lang="id-ID" dirty="0"/>
              <a:t>c</a:t>
            </a:r>
            <a:r>
              <a:rPr lang="id-ID" dirty="0" smtClean="0"/>
              <a:t>). </a:t>
            </a:r>
            <a:r>
              <a:rPr lang="id-ID" dirty="0"/>
              <a:t>Metode Penilaian</a:t>
            </a:r>
            <a:endParaRPr lang="id-ID" dirty="0" smtClean="0"/>
          </a:p>
          <a:p>
            <a:r>
              <a:rPr lang="id-ID" dirty="0" smtClean="0"/>
              <a:t>d). </a:t>
            </a:r>
            <a:r>
              <a:rPr lang="id-ID" dirty="0"/>
              <a:t>Tugas dan </a:t>
            </a:r>
            <a:r>
              <a:rPr lang="id-ID" dirty="0" smtClean="0"/>
              <a:t>Proyek</a:t>
            </a:r>
          </a:p>
          <a:p>
            <a:r>
              <a:rPr lang="id-ID" dirty="0" smtClean="0"/>
              <a:t>e). Kebutuhan Software </a:t>
            </a:r>
          </a:p>
          <a:p>
            <a:r>
              <a:rPr lang="id-ID" dirty="0" smtClean="0"/>
              <a:t>f). Contact</a:t>
            </a:r>
          </a:p>
          <a:p>
            <a:r>
              <a:rPr lang="id-ID" dirty="0" smtClean="0"/>
              <a:t>g). Referensi</a:t>
            </a:r>
          </a:p>
          <a:p>
            <a:r>
              <a:rPr lang="id-ID" dirty="0" smtClean="0"/>
              <a:t> </a:t>
            </a:r>
            <a:endParaRPr lang="id-ID" dirty="0"/>
          </a:p>
        </p:txBody>
      </p:sp>
    </p:spTree>
    <p:extLst>
      <p:ext uri="{BB962C8B-B14F-4D97-AF65-F5344CB8AC3E}">
        <p14:creationId xmlns:p14="http://schemas.microsoft.com/office/powerpoint/2010/main" val="41179701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Course </a:t>
            </a:r>
            <a:r>
              <a:rPr lang="id-ID" b="1" dirty="0" smtClean="0"/>
              <a:t>Goals</a:t>
            </a:r>
            <a:br>
              <a:rPr lang="id-ID" b="1" dirty="0" smtClean="0"/>
            </a:br>
            <a:r>
              <a:rPr lang="id-ID" dirty="0">
                <a:solidFill>
                  <a:schemeClr val="tx2">
                    <a:lumMod val="60000"/>
                    <a:lumOff val="40000"/>
                  </a:schemeClr>
                </a:solidFill>
              </a:rPr>
              <a:t>Tujuan dari mata kuliah ini adalah </a:t>
            </a:r>
            <a:r>
              <a:rPr lang="id-ID" dirty="0" smtClean="0">
                <a:solidFill>
                  <a:schemeClr val="tx2">
                    <a:lumMod val="60000"/>
                    <a:lumOff val="40000"/>
                  </a:schemeClr>
                </a:solidFill>
              </a:rPr>
              <a:t>:</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pPr algn="just"/>
            <a:r>
              <a:rPr lang="id-ID" dirty="0" smtClean="0"/>
              <a:t>Agar </a:t>
            </a:r>
            <a:r>
              <a:rPr lang="id-ID" dirty="0"/>
              <a:t>mahasiswa mengerti bagaimana menganalisis  kelemahan sistem, menentukan model serangan, dan menerapkan metode </a:t>
            </a:r>
            <a:r>
              <a:rPr lang="id-ID" dirty="0" smtClean="0"/>
              <a:t>proteksi</a:t>
            </a:r>
          </a:p>
          <a:p>
            <a:pPr algn="just"/>
            <a:r>
              <a:rPr lang="id-ID" dirty="0" smtClean="0"/>
              <a:t>Agar </a:t>
            </a:r>
            <a:r>
              <a:rPr lang="id-ID" dirty="0"/>
              <a:t>mahasiswa menguasai metode, teknologi, dan tools yang digunakan dalam mengamankan sistem </a:t>
            </a:r>
            <a:r>
              <a:rPr lang="id-ID" dirty="0" smtClean="0"/>
              <a:t>informasi</a:t>
            </a:r>
          </a:p>
          <a:p>
            <a:pPr algn="just"/>
            <a:r>
              <a:rPr lang="id-ID" dirty="0" smtClean="0"/>
              <a:t>Agar </a:t>
            </a:r>
            <a:r>
              <a:rPr lang="id-ID" dirty="0"/>
              <a:t>mahasiswa menguasai teori dasar kriptografi dan bagaimana mengamankan sistem dengan kriptografi</a:t>
            </a:r>
          </a:p>
        </p:txBody>
      </p:sp>
    </p:spTree>
    <p:extLst>
      <p:ext uri="{BB962C8B-B14F-4D97-AF65-F5344CB8AC3E}">
        <p14:creationId xmlns:p14="http://schemas.microsoft.com/office/powerpoint/2010/main" val="101264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Learning </a:t>
            </a:r>
            <a:r>
              <a:rPr lang="id-ID" b="1" dirty="0" smtClean="0"/>
              <a:t>Outcomes</a:t>
            </a:r>
            <a:br>
              <a:rPr lang="id-ID" b="1" dirty="0" smtClean="0"/>
            </a:br>
            <a:r>
              <a:rPr lang="id-ID" sz="4000" dirty="0" smtClean="0">
                <a:solidFill>
                  <a:schemeClr val="bg2">
                    <a:lumMod val="75000"/>
                  </a:schemeClr>
                </a:solidFill>
              </a:rPr>
              <a:t>Diharapkan mahasiswa </a:t>
            </a:r>
            <a:r>
              <a:rPr lang="id-ID" sz="4000" dirty="0">
                <a:solidFill>
                  <a:schemeClr val="bg2">
                    <a:lumMod val="75000"/>
                  </a:schemeClr>
                </a:solidFill>
              </a:rPr>
              <a:t>mampu:</a:t>
            </a:r>
            <a:endParaRPr lang="en-US" sz="4000" dirty="0">
              <a:solidFill>
                <a:schemeClr val="bg2">
                  <a:lumMod val="75000"/>
                </a:schemeClr>
              </a:solidFill>
            </a:endParaRPr>
          </a:p>
        </p:txBody>
      </p:sp>
      <p:sp>
        <p:nvSpPr>
          <p:cNvPr id="3" name="Content Placeholder 2"/>
          <p:cNvSpPr>
            <a:spLocks noGrp="1"/>
          </p:cNvSpPr>
          <p:nvPr>
            <p:ph idx="1"/>
          </p:nvPr>
        </p:nvSpPr>
        <p:spPr/>
        <p:txBody>
          <a:bodyPr>
            <a:normAutofit/>
          </a:bodyPr>
          <a:lstStyle/>
          <a:p>
            <a:pPr algn="just"/>
            <a:r>
              <a:rPr lang="id-ID" dirty="0" smtClean="0"/>
              <a:t>Memahami kelemahan </a:t>
            </a:r>
            <a:r>
              <a:rPr lang="id-ID" dirty="0"/>
              <a:t>sistem, menentukan model serangan, dan menerapkan metode </a:t>
            </a:r>
            <a:r>
              <a:rPr lang="id-ID" dirty="0" smtClean="0"/>
              <a:t>proteksi</a:t>
            </a:r>
          </a:p>
          <a:p>
            <a:pPr algn="just"/>
            <a:r>
              <a:rPr lang="id-ID" dirty="0" smtClean="0"/>
              <a:t>Membuat keputusan dalam </a:t>
            </a:r>
            <a:r>
              <a:rPr lang="id-ID" dirty="0"/>
              <a:t>mengamankan sistem </a:t>
            </a:r>
            <a:r>
              <a:rPr lang="id-ID" dirty="0" smtClean="0"/>
              <a:t>informasi dengan memanfaatkan metode, teknologi maupun tools.</a:t>
            </a:r>
            <a:endParaRPr lang="id-ID" dirty="0"/>
          </a:p>
          <a:p>
            <a:pPr algn="just"/>
            <a:r>
              <a:rPr lang="id-ID" dirty="0" smtClean="0"/>
              <a:t>Dapat merancangan dan membuat aplikasi tentang </a:t>
            </a:r>
            <a:r>
              <a:rPr lang="id-ID" b="1" dirty="0" smtClean="0"/>
              <a:t>kriptografi</a:t>
            </a:r>
            <a:r>
              <a:rPr lang="id-ID" dirty="0" smtClean="0"/>
              <a:t> untuk mengamankan sistem</a:t>
            </a:r>
            <a:endParaRPr lang="id-ID" dirty="0"/>
          </a:p>
          <a:p>
            <a:pPr algn="just"/>
            <a:endParaRPr lang="id-ID" dirty="0"/>
          </a:p>
        </p:txBody>
      </p:sp>
    </p:spTree>
    <p:extLst>
      <p:ext uri="{BB962C8B-B14F-4D97-AF65-F5344CB8AC3E}">
        <p14:creationId xmlns:p14="http://schemas.microsoft.com/office/powerpoint/2010/main" val="42664922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Pengajaran</a:t>
            </a:r>
            <a:endParaRPr lang="en-US" dirty="0"/>
          </a:p>
        </p:txBody>
      </p:sp>
      <p:sp>
        <p:nvSpPr>
          <p:cNvPr id="3" name="Content Placeholder 2"/>
          <p:cNvSpPr>
            <a:spLocks noGrp="1"/>
          </p:cNvSpPr>
          <p:nvPr>
            <p:ph idx="1"/>
          </p:nvPr>
        </p:nvSpPr>
        <p:spPr/>
        <p:txBody>
          <a:bodyPr/>
          <a:lstStyle/>
          <a:p>
            <a:pPr algn="just"/>
            <a:r>
              <a:rPr lang="id-ID" b="1" dirty="0" smtClean="0"/>
              <a:t>Tatap </a:t>
            </a:r>
            <a:r>
              <a:rPr lang="id-ID" b="1" dirty="0"/>
              <a:t>muda di </a:t>
            </a:r>
            <a:r>
              <a:rPr lang="id-ID" b="1" dirty="0" smtClean="0"/>
              <a:t>kelas</a:t>
            </a:r>
          </a:p>
          <a:p>
            <a:pPr marL="901700" lvl="1" indent="-444500" algn="just"/>
            <a:r>
              <a:rPr lang="id-ID" dirty="0"/>
              <a:t>Memberikan framework atau roadmap untuk mengorganisasi informasi mengenai </a:t>
            </a:r>
            <a:r>
              <a:rPr lang="id-ID" dirty="0" smtClean="0"/>
              <a:t>perkuliahan </a:t>
            </a:r>
          </a:p>
          <a:p>
            <a:pPr marL="901700" lvl="1" indent="-444500" algn="just"/>
            <a:r>
              <a:rPr lang="id-ID" dirty="0" smtClean="0"/>
              <a:t>Menjelaskan </a:t>
            </a:r>
            <a:r>
              <a:rPr lang="id-ID" dirty="0"/>
              <a:t>subjek dan perkuat gagasan besar yang penting</a:t>
            </a:r>
            <a:endParaRPr lang="id-ID" dirty="0" smtClean="0"/>
          </a:p>
          <a:p>
            <a:pPr algn="just"/>
            <a:r>
              <a:rPr lang="id-ID" b="1" dirty="0"/>
              <a:t>Bimbingan dan </a:t>
            </a:r>
            <a:r>
              <a:rPr lang="id-ID" b="1" dirty="0" smtClean="0"/>
              <a:t>Arahan</a:t>
            </a:r>
          </a:p>
          <a:p>
            <a:pPr marL="901700" lvl="1" indent="-444500" algn="just"/>
            <a:r>
              <a:rPr lang="id-ID" dirty="0"/>
              <a:t>Meminta mahasiswa mengungkapkan apa yang belum dimengerti, sehingga Dosen dapat </a:t>
            </a:r>
            <a:r>
              <a:rPr lang="id-ID" dirty="0" smtClean="0"/>
              <a:t>membantunya</a:t>
            </a:r>
          </a:p>
          <a:p>
            <a:pPr marL="901700" lvl="1" indent="-444500" algn="just"/>
            <a:r>
              <a:rPr lang="id-ID" dirty="0" smtClean="0"/>
              <a:t>Mempersilakan </a:t>
            </a:r>
            <a:r>
              <a:rPr lang="id-ID" dirty="0"/>
              <a:t>mahasiswa mempraktikkan keterampilan yang diperlukan untuk menguasai penerapannya</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6874078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a:t>
            </a:r>
            <a:r>
              <a:rPr lang="id-ID" dirty="0" smtClean="0"/>
              <a:t>Penilaian </a:t>
            </a:r>
            <a:r>
              <a:rPr lang="id-ID" dirty="0" smtClean="0"/>
              <a:t>- SI4B</a:t>
            </a:r>
            <a:endParaRPr lang="id-ID" dirty="0"/>
          </a:p>
        </p:txBody>
      </p:sp>
      <p:graphicFrame>
        <p:nvGraphicFramePr>
          <p:cNvPr id="9" name="Content Placeholder 8"/>
          <p:cNvGraphicFramePr>
            <a:graphicFrameLocks noGrp="1"/>
          </p:cNvGraphicFramePr>
          <p:nvPr>
            <p:ph idx="1"/>
            <p:extLst/>
          </p:nvPr>
        </p:nvGraphicFramePr>
        <p:xfrm>
          <a:off x="476250" y="1658938"/>
          <a:ext cx="8320088" cy="485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57643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a:t>
            </a:r>
            <a:r>
              <a:rPr lang="id-ID" dirty="0" smtClean="0"/>
              <a:t>Penilaian </a:t>
            </a:r>
            <a:r>
              <a:rPr lang="id-ID" dirty="0" smtClean="0"/>
              <a:t>- SI4C</a:t>
            </a:r>
            <a:endParaRPr lang="id-ID"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4403424"/>
              </p:ext>
            </p:extLst>
          </p:nvPr>
        </p:nvGraphicFramePr>
        <p:xfrm>
          <a:off x="476250" y="1658938"/>
          <a:ext cx="8320088" cy="485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23266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Metode </a:t>
            </a:r>
            <a:r>
              <a:rPr lang="id-ID" dirty="0" smtClean="0"/>
              <a:t>Penilaian </a:t>
            </a:r>
            <a:r>
              <a:rPr lang="id-ID" dirty="0" smtClean="0"/>
              <a:t>- </a:t>
            </a:r>
            <a:r>
              <a:rPr lang="id-ID" dirty="0" smtClean="0"/>
              <a:t>SI4D</a:t>
            </a:r>
            <a:endParaRPr lang="id-ID"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4403424"/>
              </p:ext>
            </p:extLst>
          </p:nvPr>
        </p:nvGraphicFramePr>
        <p:xfrm>
          <a:off x="476250" y="1658938"/>
          <a:ext cx="8320088" cy="4859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52557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a:t>
            </a:r>
            <a:endParaRPr lang="id-ID" dirty="0"/>
          </a:p>
        </p:txBody>
      </p:sp>
      <p:sp>
        <p:nvSpPr>
          <p:cNvPr id="3" name="Content Placeholder 2"/>
          <p:cNvSpPr>
            <a:spLocks noGrp="1"/>
          </p:cNvSpPr>
          <p:nvPr>
            <p:ph idx="1"/>
          </p:nvPr>
        </p:nvSpPr>
        <p:spPr/>
        <p:txBody>
          <a:bodyPr>
            <a:normAutofit/>
          </a:bodyPr>
          <a:lstStyle/>
          <a:p>
            <a:pPr algn="just"/>
            <a:r>
              <a:rPr lang="id-ID" sz="3600" dirty="0" smtClean="0"/>
              <a:t>Tugas personal akan diberikan pada waktu perkuliahan</a:t>
            </a:r>
          </a:p>
          <a:p>
            <a:pPr algn="just"/>
            <a:r>
              <a:rPr lang="id-ID" sz="3600" dirty="0" smtClean="0"/>
              <a:t>Lebih banyak pembahasan Jurnal atau Paper-paper tentang Security</a:t>
            </a:r>
          </a:p>
          <a:p>
            <a:pPr marL="0" indent="0" algn="just">
              <a:buNone/>
            </a:pPr>
            <a:endParaRPr lang="en-US" sz="3600" dirty="0"/>
          </a:p>
        </p:txBody>
      </p:sp>
    </p:spTree>
    <p:extLst>
      <p:ext uri="{BB962C8B-B14F-4D97-AF65-F5344CB8AC3E}">
        <p14:creationId xmlns:p14="http://schemas.microsoft.com/office/powerpoint/2010/main" val="123544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2016</a:t>
            </a:r>
            <a:endParaRPr lang="id-ID" dirty="0"/>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476251" y="1658981"/>
            <a:ext cx="8425702" cy="4937033"/>
          </a:xfrm>
          <a:prstGeom prst="rect">
            <a:avLst/>
          </a:prstGeom>
        </p:spPr>
      </p:pic>
    </p:spTree>
    <p:extLst>
      <p:ext uri="{BB962C8B-B14F-4D97-AF65-F5344CB8AC3E}">
        <p14:creationId xmlns:p14="http://schemas.microsoft.com/office/powerpoint/2010/main" val="13438365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a:t>
            </a:r>
            <a:r>
              <a:rPr lang="id-ID" dirty="0"/>
              <a:t>Perkuliahan </a:t>
            </a:r>
            <a:r>
              <a:rPr lang="id-ID" dirty="0" smtClean="0"/>
              <a:t>SI4B </a:t>
            </a:r>
            <a:endParaRPr lang="id-ID" dirty="0"/>
          </a:p>
        </p:txBody>
      </p:sp>
      <p:sp>
        <p:nvSpPr>
          <p:cNvPr id="3" name="Content Placeholder 2"/>
          <p:cNvSpPr>
            <a:spLocks noGrp="1"/>
          </p:cNvSpPr>
          <p:nvPr>
            <p:ph idx="1"/>
          </p:nvPr>
        </p:nvSpPr>
        <p:spPr/>
        <p:txBody>
          <a:bodyPr>
            <a:normAutofit fontScale="85000" lnSpcReduction="20000"/>
          </a:bodyPr>
          <a:lstStyle/>
          <a:p>
            <a:pPr lvl="0" algn="just"/>
            <a:r>
              <a:rPr lang="id-ID" dirty="0"/>
              <a:t>Masuk </a:t>
            </a:r>
            <a:r>
              <a:rPr lang="id-ID" dirty="0" smtClean="0"/>
              <a:t>sesuai jadwal 15.25 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20 </a:t>
            </a:r>
            <a:r>
              <a:rPr lang="en-US" dirty="0" err="1" smtClean="0"/>
              <a:t>menit</a:t>
            </a:r>
            <a:r>
              <a:rPr lang="en-US" dirty="0"/>
              <a:t>.</a:t>
            </a:r>
          </a:p>
          <a:p>
            <a:pPr lvl="0" algn="just"/>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pPr algn="just"/>
            <a:r>
              <a:rPr lang="en-US" dirty="0" err="1"/>
              <a:t>Segala</a:t>
            </a:r>
            <a:r>
              <a:rPr lang="en-US" dirty="0"/>
              <a:t> </a:t>
            </a:r>
            <a:r>
              <a:rPr lang="en-US" dirty="0" err="1"/>
              <a:t>macam</a:t>
            </a:r>
            <a:r>
              <a:rPr lang="en-US" dirty="0"/>
              <a:t> </a:t>
            </a:r>
            <a:r>
              <a:rPr lang="en-US" dirty="0" err="1"/>
              <a:t>bentuk</a:t>
            </a:r>
            <a:r>
              <a:rPr lang="en-US" dirty="0"/>
              <a:t> </a:t>
            </a:r>
            <a:r>
              <a:rPr lang="en-US" dirty="0" err="1"/>
              <a:t>ijin</a:t>
            </a:r>
            <a:r>
              <a:rPr lang="en-US" dirty="0"/>
              <a:t> </a:t>
            </a:r>
            <a:r>
              <a:rPr lang="en-US" dirty="0" err="1"/>
              <a:t>ketidakhadiran</a:t>
            </a:r>
            <a:r>
              <a:rPr lang="en-US" dirty="0"/>
              <a:t> </a:t>
            </a:r>
            <a:r>
              <a:rPr lang="en-US" dirty="0" err="1"/>
              <a:t>diharuskan</a:t>
            </a:r>
            <a:r>
              <a:rPr lang="en-US" dirty="0"/>
              <a:t> </a:t>
            </a:r>
            <a:r>
              <a:rPr lang="id-ID" dirty="0"/>
              <a:t>dengan alasan yang jelas</a:t>
            </a:r>
          </a:p>
          <a:p>
            <a:pPr algn="just"/>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pPr algn="just"/>
            <a:r>
              <a:rPr lang="id-ID" dirty="0"/>
              <a:t>Setiap mahasiswa dilarang melakukan tindakan plagiat atas pengerjaan tugasnya, jika terjadi maka pengerjaan tugas akan dikurangi </a:t>
            </a:r>
            <a:r>
              <a:rPr lang="id-ID" dirty="0" smtClean="0"/>
              <a:t>20% atau Gugur.</a:t>
            </a:r>
            <a:endParaRPr lang="id-ID" dirty="0"/>
          </a:p>
          <a:p>
            <a:pPr algn="just"/>
            <a:r>
              <a:rPr lang="id-ID" dirty="0"/>
              <a:t>Setiap mahasiswa  wajib mengerjakan ujian dan tugas baik tugas mandiri ataupun berkelompok. </a:t>
            </a:r>
            <a:endParaRPr lang="id-ID" dirty="0" smtClean="0"/>
          </a:p>
          <a:p>
            <a:pPr algn="just"/>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36174582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a:t>
            </a:r>
            <a:r>
              <a:rPr lang="id-ID" dirty="0"/>
              <a:t>Perkuliahan </a:t>
            </a:r>
            <a:r>
              <a:rPr lang="id-ID" dirty="0" smtClean="0"/>
              <a:t>SI4C </a:t>
            </a:r>
            <a:endParaRPr lang="id-ID" dirty="0"/>
          </a:p>
        </p:txBody>
      </p:sp>
      <p:sp>
        <p:nvSpPr>
          <p:cNvPr id="3" name="Content Placeholder 2"/>
          <p:cNvSpPr>
            <a:spLocks noGrp="1"/>
          </p:cNvSpPr>
          <p:nvPr>
            <p:ph idx="1"/>
          </p:nvPr>
        </p:nvSpPr>
        <p:spPr/>
        <p:txBody>
          <a:bodyPr>
            <a:normAutofit fontScale="85000" lnSpcReduction="20000"/>
          </a:bodyPr>
          <a:lstStyle/>
          <a:p>
            <a:pPr lvl="0" algn="just"/>
            <a:r>
              <a:rPr lang="id-ID" dirty="0"/>
              <a:t>Masuk </a:t>
            </a:r>
            <a:r>
              <a:rPr lang="id-ID" dirty="0" smtClean="0"/>
              <a:t>sesuai jadwal </a:t>
            </a:r>
            <a:r>
              <a:rPr lang="id-ID" dirty="0" smtClean="0"/>
              <a:t>09</a:t>
            </a:r>
            <a:r>
              <a:rPr lang="id-ID" dirty="0" smtClean="0"/>
              <a:t>.15 </a:t>
            </a:r>
            <a:r>
              <a:rPr lang="id-ID" dirty="0" smtClean="0"/>
              <a:t>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a:t>
            </a:r>
            <a:r>
              <a:rPr lang="id-ID" dirty="0" smtClean="0"/>
              <a:t>15</a:t>
            </a:r>
            <a:r>
              <a:rPr lang="id-ID" dirty="0" smtClean="0"/>
              <a:t> </a:t>
            </a:r>
            <a:r>
              <a:rPr lang="en-US" dirty="0" err="1" smtClean="0"/>
              <a:t>menit</a:t>
            </a:r>
            <a:r>
              <a:rPr lang="en-US" dirty="0"/>
              <a:t>.</a:t>
            </a:r>
          </a:p>
          <a:p>
            <a:pPr lvl="0" algn="just"/>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pPr algn="just"/>
            <a:r>
              <a:rPr lang="en-US" dirty="0" err="1"/>
              <a:t>Segala</a:t>
            </a:r>
            <a:r>
              <a:rPr lang="en-US" dirty="0"/>
              <a:t> </a:t>
            </a:r>
            <a:r>
              <a:rPr lang="en-US" dirty="0" err="1"/>
              <a:t>macam</a:t>
            </a:r>
            <a:r>
              <a:rPr lang="en-US" dirty="0"/>
              <a:t> </a:t>
            </a:r>
            <a:r>
              <a:rPr lang="en-US" dirty="0" err="1"/>
              <a:t>bentuk</a:t>
            </a:r>
            <a:r>
              <a:rPr lang="en-US" dirty="0"/>
              <a:t> </a:t>
            </a:r>
            <a:r>
              <a:rPr lang="en-US" dirty="0" err="1"/>
              <a:t>ijin</a:t>
            </a:r>
            <a:r>
              <a:rPr lang="en-US" dirty="0"/>
              <a:t> </a:t>
            </a:r>
            <a:r>
              <a:rPr lang="en-US" dirty="0" err="1"/>
              <a:t>ketidakhadiran</a:t>
            </a:r>
            <a:r>
              <a:rPr lang="en-US" dirty="0"/>
              <a:t> </a:t>
            </a:r>
            <a:r>
              <a:rPr lang="en-US" dirty="0" err="1"/>
              <a:t>diharuskan</a:t>
            </a:r>
            <a:r>
              <a:rPr lang="en-US" dirty="0"/>
              <a:t> </a:t>
            </a:r>
            <a:r>
              <a:rPr lang="id-ID" dirty="0"/>
              <a:t>dengan alasan yang jelas</a:t>
            </a:r>
          </a:p>
          <a:p>
            <a:pPr algn="just"/>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pPr algn="just"/>
            <a:r>
              <a:rPr lang="id-ID" dirty="0"/>
              <a:t>Setiap mahasiswa dilarang melakukan tindakan plagiat atas pengerjaan tugasnya, jika terjadi maka pengerjaan tugas akan dikurangi </a:t>
            </a:r>
            <a:r>
              <a:rPr lang="id-ID" dirty="0" smtClean="0"/>
              <a:t>20% atau Gugur.</a:t>
            </a:r>
            <a:endParaRPr lang="id-ID" dirty="0"/>
          </a:p>
          <a:p>
            <a:pPr algn="just"/>
            <a:r>
              <a:rPr lang="id-ID" dirty="0"/>
              <a:t>Setiap mahasiswa  wajib mengerjakan ujian dan tugas baik tugas mandiri ataupun berkelompok. </a:t>
            </a:r>
            <a:endParaRPr lang="id-ID" dirty="0" smtClean="0"/>
          </a:p>
          <a:p>
            <a:pPr algn="just"/>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30061723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Tata Tertib </a:t>
            </a:r>
            <a:r>
              <a:rPr lang="id-ID" dirty="0"/>
              <a:t>Perkuliahan </a:t>
            </a:r>
            <a:r>
              <a:rPr lang="id-ID" dirty="0" smtClean="0"/>
              <a:t>SI4D </a:t>
            </a:r>
            <a:endParaRPr lang="id-ID" dirty="0"/>
          </a:p>
        </p:txBody>
      </p:sp>
      <p:sp>
        <p:nvSpPr>
          <p:cNvPr id="3" name="Content Placeholder 2"/>
          <p:cNvSpPr>
            <a:spLocks noGrp="1"/>
          </p:cNvSpPr>
          <p:nvPr>
            <p:ph idx="1"/>
          </p:nvPr>
        </p:nvSpPr>
        <p:spPr/>
        <p:txBody>
          <a:bodyPr>
            <a:normAutofit fontScale="85000" lnSpcReduction="20000"/>
          </a:bodyPr>
          <a:lstStyle/>
          <a:p>
            <a:pPr lvl="0" algn="just"/>
            <a:r>
              <a:rPr lang="id-ID" dirty="0"/>
              <a:t>Masuk </a:t>
            </a:r>
            <a:r>
              <a:rPr lang="id-ID" dirty="0" smtClean="0"/>
              <a:t>sesuai jadwal </a:t>
            </a:r>
            <a:r>
              <a:rPr lang="id-ID" dirty="0" smtClean="0"/>
              <a:t>12.45 </a:t>
            </a:r>
            <a:r>
              <a:rPr lang="id-ID" dirty="0" smtClean="0"/>
              <a:t>WIB, </a:t>
            </a:r>
            <a:r>
              <a:rPr lang="en-US" dirty="0" err="1"/>
              <a:t>Toleransi</a:t>
            </a:r>
            <a:r>
              <a:rPr lang="en-US" dirty="0"/>
              <a:t> </a:t>
            </a:r>
            <a:r>
              <a:rPr lang="en-US" dirty="0" err="1"/>
              <a:t>keterlambatan</a:t>
            </a:r>
            <a:r>
              <a:rPr lang="en-US" dirty="0"/>
              <a:t> </a:t>
            </a:r>
            <a:r>
              <a:rPr lang="en-US" dirty="0" err="1"/>
              <a:t>adalah</a:t>
            </a:r>
            <a:r>
              <a:rPr lang="en-US" dirty="0"/>
              <a:t> </a:t>
            </a:r>
            <a:r>
              <a:rPr lang="id-ID" dirty="0" smtClean="0"/>
              <a:t> </a:t>
            </a:r>
            <a:r>
              <a:rPr lang="id-ID" dirty="0" smtClean="0"/>
              <a:t>15</a:t>
            </a:r>
            <a:r>
              <a:rPr lang="id-ID" dirty="0" smtClean="0"/>
              <a:t> </a:t>
            </a:r>
            <a:r>
              <a:rPr lang="en-US" dirty="0" err="1" smtClean="0"/>
              <a:t>menit</a:t>
            </a:r>
            <a:r>
              <a:rPr lang="en-US" dirty="0"/>
              <a:t>.</a:t>
            </a:r>
          </a:p>
          <a:p>
            <a:pPr lvl="0" algn="just"/>
            <a:r>
              <a:rPr lang="en-US" dirty="0" err="1"/>
              <a:t>Pakaian</a:t>
            </a:r>
            <a:r>
              <a:rPr lang="en-US" dirty="0"/>
              <a:t> </a:t>
            </a:r>
            <a:r>
              <a:rPr lang="en-US" dirty="0" err="1"/>
              <a:t>bebas</a:t>
            </a:r>
            <a:r>
              <a:rPr lang="en-US" dirty="0"/>
              <a:t> </a:t>
            </a:r>
            <a:r>
              <a:rPr lang="en-US" dirty="0" err="1"/>
              <a:t>rapi</a:t>
            </a:r>
            <a:r>
              <a:rPr lang="en-US" dirty="0"/>
              <a:t> </a:t>
            </a:r>
            <a:r>
              <a:rPr lang="en-US" dirty="0" err="1"/>
              <a:t>berkerah</a:t>
            </a:r>
            <a:r>
              <a:rPr lang="en-US" dirty="0"/>
              <a:t>, </a:t>
            </a:r>
            <a:r>
              <a:rPr lang="en-US" dirty="0" err="1"/>
              <a:t>bersepatu</a:t>
            </a:r>
            <a:r>
              <a:rPr lang="en-US" dirty="0"/>
              <a:t>.</a:t>
            </a:r>
          </a:p>
          <a:p>
            <a:pPr algn="just"/>
            <a:r>
              <a:rPr lang="en-US" dirty="0" err="1"/>
              <a:t>Segala</a:t>
            </a:r>
            <a:r>
              <a:rPr lang="en-US" dirty="0"/>
              <a:t> </a:t>
            </a:r>
            <a:r>
              <a:rPr lang="en-US" dirty="0" err="1"/>
              <a:t>macam</a:t>
            </a:r>
            <a:r>
              <a:rPr lang="en-US" dirty="0"/>
              <a:t> </a:t>
            </a:r>
            <a:r>
              <a:rPr lang="en-US" dirty="0" err="1"/>
              <a:t>bentuk</a:t>
            </a:r>
            <a:r>
              <a:rPr lang="en-US" dirty="0"/>
              <a:t> </a:t>
            </a:r>
            <a:r>
              <a:rPr lang="en-US" dirty="0" err="1"/>
              <a:t>ijin</a:t>
            </a:r>
            <a:r>
              <a:rPr lang="en-US" dirty="0"/>
              <a:t> </a:t>
            </a:r>
            <a:r>
              <a:rPr lang="en-US" dirty="0" err="1"/>
              <a:t>ketidakhadiran</a:t>
            </a:r>
            <a:r>
              <a:rPr lang="en-US" dirty="0"/>
              <a:t> </a:t>
            </a:r>
            <a:r>
              <a:rPr lang="en-US" dirty="0" err="1"/>
              <a:t>diharuskan</a:t>
            </a:r>
            <a:r>
              <a:rPr lang="en-US" dirty="0"/>
              <a:t> </a:t>
            </a:r>
            <a:r>
              <a:rPr lang="id-ID" dirty="0"/>
              <a:t>dengan alasan yang jelas</a:t>
            </a:r>
          </a:p>
          <a:p>
            <a:pPr algn="just"/>
            <a:r>
              <a:rPr lang="id-ID" dirty="0" smtClean="0"/>
              <a:t>Setiap </a:t>
            </a:r>
            <a:r>
              <a:rPr lang="id-ID" dirty="0"/>
              <a:t>mahasiswa dilarang mencontek dalam pengerjaan tugas dan ujian, jika terjadi maka pengerjaan tugas dan ujian akan dikurangi </a:t>
            </a:r>
            <a:r>
              <a:rPr lang="id-ID" dirty="0" smtClean="0"/>
              <a:t>20% atau Gugur.</a:t>
            </a:r>
            <a:endParaRPr lang="id-ID" dirty="0"/>
          </a:p>
          <a:p>
            <a:pPr algn="just"/>
            <a:r>
              <a:rPr lang="id-ID" dirty="0"/>
              <a:t>Setiap mahasiswa dilarang melakukan tindakan plagiat atas pengerjaan tugasnya, jika terjadi maka pengerjaan tugas akan dikurangi </a:t>
            </a:r>
            <a:r>
              <a:rPr lang="id-ID" dirty="0" smtClean="0"/>
              <a:t>20% atau Gugur.</a:t>
            </a:r>
            <a:endParaRPr lang="id-ID" dirty="0"/>
          </a:p>
          <a:p>
            <a:pPr algn="just"/>
            <a:r>
              <a:rPr lang="id-ID" dirty="0"/>
              <a:t>Setiap mahasiswa  wajib mengerjakan ujian dan tugas baik tugas mandiri ataupun berkelompok. </a:t>
            </a:r>
            <a:endParaRPr lang="id-ID" dirty="0" smtClean="0"/>
          </a:p>
          <a:p>
            <a:pPr algn="just"/>
            <a:r>
              <a:rPr lang="id-ID" dirty="0" smtClean="0"/>
              <a:t>Wajib </a:t>
            </a:r>
            <a:r>
              <a:rPr lang="id-ID" dirty="0"/>
              <a:t>untuk bertutur kata yang sopan dan santun didalam kelas dan berpakaian rapih dan </a:t>
            </a:r>
            <a:r>
              <a:rPr lang="id-ID" dirty="0" smtClean="0"/>
              <a:t>sopan</a:t>
            </a:r>
            <a:endParaRPr lang="id-ID" dirty="0"/>
          </a:p>
        </p:txBody>
      </p:sp>
    </p:spTree>
    <p:extLst>
      <p:ext uri="{BB962C8B-B14F-4D97-AF65-F5344CB8AC3E}">
        <p14:creationId xmlns:p14="http://schemas.microsoft.com/office/powerpoint/2010/main" val="24558281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Proyek : Kelompok</a:t>
            </a:r>
            <a:br>
              <a:rPr lang="id-ID" dirty="0" smtClean="0"/>
            </a:br>
            <a:r>
              <a:rPr lang="id-ID" dirty="0" smtClean="0">
                <a:solidFill>
                  <a:schemeClr val="bg1">
                    <a:lumMod val="50000"/>
                  </a:schemeClr>
                </a:solidFill>
              </a:rPr>
              <a:t>dibuat 2 s.d 4 Mahasiswa</a:t>
            </a:r>
            <a:endParaRPr lang="en-US" dirty="0">
              <a:solidFill>
                <a:schemeClr val="bg1">
                  <a:lumMod val="50000"/>
                </a:schemeClr>
              </a:solidFill>
            </a:endParaRPr>
          </a:p>
        </p:txBody>
      </p:sp>
      <p:sp>
        <p:nvSpPr>
          <p:cNvPr id="3" name="Content Placeholder 2"/>
          <p:cNvSpPr>
            <a:spLocks noGrp="1"/>
          </p:cNvSpPr>
          <p:nvPr>
            <p:ph idx="1"/>
          </p:nvPr>
        </p:nvSpPr>
        <p:spPr/>
        <p:txBody>
          <a:bodyPr>
            <a:noAutofit/>
          </a:bodyPr>
          <a:lstStyle/>
          <a:p>
            <a:pPr algn="just"/>
            <a:r>
              <a:rPr lang="id-ID" dirty="0" smtClean="0">
                <a:latin typeface="Agency FB" panose="020B0503020202020204" pitchFamily="34" charset="0"/>
              </a:rPr>
              <a:t>Membuat</a:t>
            </a:r>
            <a:r>
              <a:rPr lang="id-ID" dirty="0">
                <a:latin typeface="Agency FB" panose="020B0503020202020204" pitchFamily="34" charset="0"/>
              </a:rPr>
              <a:t> </a:t>
            </a:r>
            <a:r>
              <a:rPr lang="id-ID" dirty="0" smtClean="0">
                <a:latin typeface="Agency FB" panose="020B0503020202020204" pitchFamily="34" charset="0"/>
              </a:rPr>
              <a:t>aplikasi sederhana dengan fokus </a:t>
            </a:r>
            <a:r>
              <a:rPr lang="id-ID" b="1" dirty="0" smtClean="0">
                <a:latin typeface="Agency FB" panose="020B0503020202020204" pitchFamily="34" charset="0"/>
              </a:rPr>
              <a:t>Keamanan Informasi dalam Penggunaan </a:t>
            </a:r>
            <a:r>
              <a:rPr lang="id-ID" dirty="0" smtClean="0">
                <a:latin typeface="Agency FB" panose="020B0503020202020204" pitchFamily="34" charset="0"/>
              </a:rPr>
              <a:t>Aplikasi/berInternet</a:t>
            </a:r>
          </a:p>
          <a:p>
            <a:pPr algn="just"/>
            <a:r>
              <a:rPr lang="id-ID" b="1" dirty="0" smtClean="0">
                <a:latin typeface="Agency FB" panose="020B0503020202020204" pitchFamily="34" charset="0"/>
              </a:rPr>
              <a:t>Tahapannya :</a:t>
            </a:r>
          </a:p>
          <a:p>
            <a:pPr lvl="1" algn="just"/>
            <a:r>
              <a:rPr lang="id-ID" dirty="0" smtClean="0">
                <a:latin typeface="Agency FB" panose="020B0503020202020204" pitchFamily="34" charset="0"/>
              </a:rPr>
              <a:t> Penentuan Studi Kasus </a:t>
            </a:r>
          </a:p>
          <a:p>
            <a:pPr marL="806450" lvl="1" indent="-349250" algn="just"/>
            <a:r>
              <a:rPr lang="id-ID" dirty="0">
                <a:latin typeface="Agency FB" panose="020B0503020202020204" pitchFamily="34" charset="0"/>
              </a:rPr>
              <a:t>Membuat aplikasi Login Spoofing </a:t>
            </a:r>
            <a:r>
              <a:rPr lang="id-ID" dirty="0" smtClean="0">
                <a:latin typeface="Agency FB" panose="020B0503020202020204" pitchFamily="34" charset="0"/>
              </a:rPr>
              <a:t>Attack</a:t>
            </a:r>
          </a:p>
          <a:p>
            <a:pPr marL="806450" lvl="1" indent="-349250" algn="just"/>
            <a:r>
              <a:rPr lang="id-ID" dirty="0">
                <a:latin typeface="Agency FB" panose="020B0503020202020204" pitchFamily="34" charset="0"/>
              </a:rPr>
              <a:t>Dalam aplikasi Login Spoofing </a:t>
            </a:r>
            <a:r>
              <a:rPr lang="id-ID" dirty="0" smtClean="0">
                <a:latin typeface="Agency FB" panose="020B0503020202020204" pitchFamily="34" charset="0"/>
              </a:rPr>
              <a:t>Attack untuk pemberian passwordnya di lakukan dengan menggunakan teknik Kriptografi (enkripsi) dengan menggunakan enkripsi asimetris</a:t>
            </a:r>
            <a:endParaRPr lang="id-ID" dirty="0">
              <a:latin typeface="Agency FB" panose="020B0503020202020204" pitchFamily="34" charset="0"/>
            </a:endParaRPr>
          </a:p>
          <a:p>
            <a:pPr marL="806450" lvl="1" indent="-349250" algn="just"/>
            <a:r>
              <a:rPr lang="id-ID" dirty="0" smtClean="0">
                <a:latin typeface="Agency FB" panose="020B0503020202020204" pitchFamily="34" charset="0"/>
              </a:rPr>
              <a:t>Untuk memecahkan enkripsi tersebut maka dilakukan deskripsi dari enkripsi tersebut.</a:t>
            </a:r>
            <a:endParaRPr lang="id-ID" dirty="0">
              <a:latin typeface="Agency FB" panose="020B0503020202020204" pitchFamily="34" charset="0"/>
            </a:endParaRPr>
          </a:p>
          <a:p>
            <a:pPr marL="806450" lvl="1" indent="-349250" algn="just"/>
            <a:r>
              <a:rPr lang="id-ID" dirty="0" smtClean="0">
                <a:latin typeface="Agency FB" panose="020B0503020202020204" pitchFamily="34" charset="0"/>
              </a:rPr>
              <a:t>Untuk Aplikasi boleh Web atau Desktop, sesuai yang dikuasai.</a:t>
            </a:r>
          </a:p>
          <a:p>
            <a:pPr marL="806450" lvl="1" indent="-349250" algn="just"/>
            <a:r>
              <a:rPr lang="id-ID" dirty="0" smtClean="0">
                <a:latin typeface="Agency FB" panose="020B0503020202020204" pitchFamily="34" charset="0"/>
              </a:rPr>
              <a:t>Pembuatan Laporan atau Dokumentasi.</a:t>
            </a:r>
          </a:p>
          <a:p>
            <a:pPr marL="444500" lvl="1" indent="-349250" algn="just"/>
            <a:r>
              <a:rPr lang="id-ID" b="1" dirty="0">
                <a:latin typeface="Agency FB" panose="020B0503020202020204" pitchFamily="34" charset="0"/>
              </a:rPr>
              <a:t>Poin penilaian:</a:t>
            </a:r>
            <a:r>
              <a:rPr lang="id-ID" dirty="0">
                <a:latin typeface="Agency FB" panose="020B0503020202020204" pitchFamily="34" charset="0"/>
              </a:rPr>
              <a:t> </a:t>
            </a:r>
            <a:r>
              <a:rPr lang="id-ID" dirty="0" smtClean="0">
                <a:latin typeface="Agency FB" panose="020B0503020202020204" pitchFamily="34" charset="0"/>
              </a:rPr>
              <a:t>Aplikasi, Dokumentasi, Presentasi.</a:t>
            </a:r>
            <a:endParaRPr lang="id-ID" dirty="0">
              <a:latin typeface="Agency FB" panose="020B0503020202020204" pitchFamily="34" charset="0"/>
            </a:endParaRPr>
          </a:p>
        </p:txBody>
      </p:sp>
    </p:spTree>
    <p:extLst>
      <p:ext uri="{BB962C8B-B14F-4D97-AF65-F5344CB8AC3E}">
        <p14:creationId xmlns:p14="http://schemas.microsoft.com/office/powerpoint/2010/main" val="13067106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4</a:t>
            </a:r>
            <a:r>
              <a:rPr lang="id-ID" dirty="0" smtClean="0"/>
              <a:t>) </a:t>
            </a:r>
            <a:r>
              <a:rPr lang="id-ID" dirty="0"/>
              <a:t>Kebutuhan Software</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434184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Kebutuhan Software</a:t>
            </a:r>
            <a:endParaRPr lang="id-ID" b="1" dirty="0">
              <a:solidFill>
                <a:srgbClr val="0070C0"/>
              </a:solidFill>
            </a:endParaRPr>
          </a:p>
        </p:txBody>
      </p:sp>
      <p:sp>
        <p:nvSpPr>
          <p:cNvPr id="5" name="Content Placeholder 2"/>
          <p:cNvSpPr txBox="1">
            <a:spLocks/>
          </p:cNvSpPr>
          <p:nvPr/>
        </p:nvSpPr>
        <p:spPr>
          <a:xfrm>
            <a:off x="476251" y="1658982"/>
            <a:ext cx="3800781" cy="4637315"/>
          </a:xfrm>
          <a:prstGeom prst="rect">
            <a:avLst/>
          </a:prstGeom>
        </p:spPr>
        <p:txBody>
          <a:bodyPr vert="horz" lIns="91440" tIns="45720" rIns="91440" bIns="45720" rtlCol="0">
            <a:normAutofit/>
          </a:bodyPr>
          <a:lstStyle>
            <a:lvl1pPr marL="457178" indent="-457178"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685766" indent="-228589" algn="l"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mn-lt"/>
                <a:ea typeface="+mn-ea"/>
                <a:cs typeface="+mn-cs"/>
              </a:defRPr>
            </a:lvl2pPr>
            <a:lvl3pPr marL="1142942" indent="-228589"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00120"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057298"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Browser</a:t>
            </a:r>
          </a:p>
          <a:p>
            <a:pPr lvl="1">
              <a:buFont typeface="Wingdings" panose="05000000000000000000" pitchFamily="2" charset="2"/>
              <a:buChar char="§"/>
            </a:pPr>
            <a:r>
              <a:rPr lang="en-US" dirty="0"/>
              <a:t>Adobe flash</a:t>
            </a:r>
          </a:p>
          <a:p>
            <a:pPr lvl="1">
              <a:buFont typeface="Wingdings" panose="05000000000000000000" pitchFamily="2" charset="2"/>
              <a:buChar char="§"/>
            </a:pPr>
            <a:r>
              <a:rPr lang="en-US" dirty="0">
                <a:solidFill>
                  <a:srgbClr val="FF0000"/>
                </a:solidFill>
              </a:rPr>
              <a:t>Chrome</a:t>
            </a:r>
          </a:p>
          <a:p>
            <a:pPr lvl="1">
              <a:buFont typeface="Wingdings" panose="05000000000000000000" pitchFamily="2" charset="2"/>
              <a:buChar char="§"/>
            </a:pPr>
            <a:r>
              <a:rPr lang="en-US" dirty="0">
                <a:solidFill>
                  <a:srgbClr val="FF0000"/>
                </a:solidFill>
              </a:rPr>
              <a:t>Firefox</a:t>
            </a:r>
          </a:p>
          <a:p>
            <a:pPr lvl="1">
              <a:buFont typeface="Wingdings" panose="05000000000000000000" pitchFamily="2" charset="2"/>
              <a:buChar char="§"/>
            </a:pPr>
            <a:r>
              <a:rPr lang="en-US" dirty="0"/>
              <a:t>Maxton</a:t>
            </a:r>
          </a:p>
          <a:p>
            <a:pPr lvl="1">
              <a:buFont typeface="Wingdings" panose="05000000000000000000" pitchFamily="2" charset="2"/>
              <a:buChar char="§"/>
            </a:pPr>
            <a:r>
              <a:rPr lang="en-US" dirty="0"/>
              <a:t>Opera</a:t>
            </a:r>
          </a:p>
          <a:p>
            <a:pPr lvl="1">
              <a:buFont typeface="Wingdings" panose="05000000000000000000" pitchFamily="2" charset="2"/>
              <a:buChar char="§"/>
            </a:pPr>
            <a:r>
              <a:rPr lang="en-US" dirty="0"/>
              <a:t>Safari</a:t>
            </a:r>
          </a:p>
          <a:p>
            <a:pPr lvl="1">
              <a:buFont typeface="Wingdings" panose="05000000000000000000" pitchFamily="2" charset="2"/>
              <a:buChar char="§"/>
            </a:pPr>
            <a:r>
              <a:rPr lang="en-US" dirty="0"/>
              <a:t>UC browser</a:t>
            </a:r>
          </a:p>
          <a:p>
            <a:r>
              <a:rPr lang="en-US" b="1" dirty="0" err="1"/>
              <a:t>Localserver</a:t>
            </a:r>
            <a:endParaRPr lang="en-US" b="1" dirty="0"/>
          </a:p>
          <a:p>
            <a:pPr lvl="1">
              <a:buFont typeface="Wingdings" panose="05000000000000000000" pitchFamily="2" charset="2"/>
              <a:buChar char="§"/>
            </a:pPr>
            <a:r>
              <a:rPr lang="en-US" dirty="0" err="1">
                <a:solidFill>
                  <a:srgbClr val="FF0000"/>
                </a:solidFill>
              </a:rPr>
              <a:t>Xampp</a:t>
            </a:r>
            <a:endParaRPr lang="en-US" dirty="0">
              <a:solidFill>
                <a:srgbClr val="FF0000"/>
              </a:solidFill>
            </a:endParaRPr>
          </a:p>
          <a:p>
            <a:pPr lvl="1">
              <a:buFont typeface="Wingdings" panose="05000000000000000000" pitchFamily="2" charset="2"/>
              <a:buChar char="§"/>
            </a:pPr>
            <a:r>
              <a:rPr lang="en-US" dirty="0" err="1"/>
              <a:t>Laragon</a:t>
            </a:r>
            <a:endParaRPr lang="en-US" dirty="0"/>
          </a:p>
        </p:txBody>
      </p:sp>
      <p:sp>
        <p:nvSpPr>
          <p:cNvPr id="6" name="Content Placeholder 2"/>
          <p:cNvSpPr txBox="1">
            <a:spLocks/>
          </p:cNvSpPr>
          <p:nvPr/>
        </p:nvSpPr>
        <p:spPr>
          <a:xfrm>
            <a:off x="4635954" y="1658982"/>
            <a:ext cx="3800781" cy="4637315"/>
          </a:xfrm>
          <a:prstGeom prst="rect">
            <a:avLst/>
          </a:prstGeom>
        </p:spPr>
        <p:txBody>
          <a:bodyPr vert="horz" lIns="91440" tIns="45720" rIns="91440" bIns="45720" rtlCol="0">
            <a:normAutofit/>
          </a:bodyPr>
          <a:lstStyle>
            <a:lvl1pPr marL="457178" indent="-457178"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685766" indent="-228589" algn="l"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mn-lt"/>
                <a:ea typeface="+mn-ea"/>
                <a:cs typeface="+mn-cs"/>
              </a:defRPr>
            </a:lvl2pPr>
            <a:lvl3pPr marL="1142942" indent="-228589"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00120"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057298"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Editor</a:t>
            </a:r>
          </a:p>
          <a:p>
            <a:pPr lvl="1">
              <a:buFont typeface="Wingdings" panose="05000000000000000000" pitchFamily="2" charset="2"/>
              <a:buChar char="§"/>
            </a:pPr>
            <a:r>
              <a:rPr lang="en-US" dirty="0"/>
              <a:t>Notepad++</a:t>
            </a:r>
          </a:p>
          <a:p>
            <a:pPr lvl="1">
              <a:buFont typeface="Wingdings" panose="05000000000000000000" pitchFamily="2" charset="2"/>
              <a:buChar char="§"/>
            </a:pPr>
            <a:r>
              <a:rPr lang="en-US" dirty="0"/>
              <a:t>Atom</a:t>
            </a:r>
          </a:p>
          <a:p>
            <a:pPr lvl="1">
              <a:buFont typeface="Wingdings" panose="05000000000000000000" pitchFamily="2" charset="2"/>
              <a:buChar char="§"/>
            </a:pPr>
            <a:r>
              <a:rPr lang="en-US" dirty="0">
                <a:solidFill>
                  <a:srgbClr val="FF0000"/>
                </a:solidFill>
              </a:rPr>
              <a:t>Sublime Text</a:t>
            </a:r>
          </a:p>
          <a:p>
            <a:r>
              <a:rPr lang="en-US" b="1" dirty="0"/>
              <a:t>Database GUI</a:t>
            </a:r>
          </a:p>
          <a:p>
            <a:pPr lvl="1">
              <a:buFont typeface="Wingdings" panose="05000000000000000000" pitchFamily="2" charset="2"/>
              <a:buChar char="§"/>
            </a:pPr>
            <a:r>
              <a:rPr lang="en-US" dirty="0" err="1">
                <a:solidFill>
                  <a:srgbClr val="FF0000"/>
                </a:solidFill>
              </a:rPr>
              <a:t>HeidiSQL</a:t>
            </a:r>
            <a:endParaRPr lang="en-US" dirty="0">
              <a:solidFill>
                <a:srgbClr val="FF0000"/>
              </a:solidFill>
            </a:endParaRPr>
          </a:p>
          <a:p>
            <a:pPr lvl="1">
              <a:buFont typeface="Wingdings" panose="05000000000000000000" pitchFamily="2" charset="2"/>
              <a:buChar char="§"/>
            </a:pPr>
            <a:r>
              <a:rPr lang="en-US" dirty="0" err="1" smtClean="0"/>
              <a:t>SQLYog</a:t>
            </a:r>
            <a:endParaRPr lang="id-ID" dirty="0"/>
          </a:p>
          <a:p>
            <a:r>
              <a:rPr lang="en-US" sz="3200" b="1" dirty="0" smtClean="0"/>
              <a:t>Design </a:t>
            </a:r>
            <a:r>
              <a:rPr lang="en-US" sz="3200" b="1" dirty="0"/>
              <a:t>Tools</a:t>
            </a:r>
          </a:p>
          <a:p>
            <a:pPr marL="812800" lvl="1" indent="-355600">
              <a:buFont typeface="Wingdings" panose="05000000000000000000" pitchFamily="2" charset="2"/>
              <a:buChar char="§"/>
            </a:pPr>
            <a:r>
              <a:rPr lang="id-ID" sz="3200" dirty="0">
                <a:solidFill>
                  <a:srgbClr val="FF0000"/>
                </a:solidFill>
              </a:rPr>
              <a:t>Eclipse-SDK</a:t>
            </a:r>
          </a:p>
          <a:p>
            <a:pPr marL="812800" lvl="1" indent="-355600">
              <a:buFont typeface="Wingdings" panose="05000000000000000000" pitchFamily="2" charset="2"/>
              <a:buChar char="§"/>
            </a:pPr>
            <a:r>
              <a:rPr lang="id-ID" sz="3200" dirty="0" smtClean="0">
                <a:solidFill>
                  <a:srgbClr val="FF0000"/>
                </a:solidFill>
              </a:rPr>
              <a:t>Netbeans</a:t>
            </a:r>
            <a:endParaRPr lang="en-US" sz="3200" dirty="0">
              <a:solidFill>
                <a:srgbClr val="FF0000"/>
              </a:solidFill>
            </a:endParaRPr>
          </a:p>
        </p:txBody>
      </p:sp>
    </p:spTree>
    <p:extLst>
      <p:ext uri="{BB962C8B-B14F-4D97-AF65-F5344CB8AC3E}">
        <p14:creationId xmlns:p14="http://schemas.microsoft.com/office/powerpoint/2010/main" val="41997091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5) </a:t>
            </a:r>
            <a:r>
              <a:rPr lang="id-ID" dirty="0"/>
              <a:t>Contact</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6892185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a:t>
            </a:r>
          </a:p>
        </p:txBody>
      </p:sp>
      <p:sp>
        <p:nvSpPr>
          <p:cNvPr id="3" name="Content Placeholder 2"/>
          <p:cNvSpPr>
            <a:spLocks noGrp="1"/>
          </p:cNvSpPr>
          <p:nvPr>
            <p:ph idx="1"/>
          </p:nvPr>
        </p:nvSpPr>
        <p:spPr/>
        <p:txBody>
          <a:bodyPr/>
          <a:lstStyle/>
          <a:p>
            <a:pPr>
              <a:lnSpc>
                <a:spcPct val="80000"/>
              </a:lnSpc>
              <a:spcBef>
                <a:spcPts val="0"/>
              </a:spcBef>
            </a:pPr>
            <a:r>
              <a:rPr lang="id-ID" dirty="0" smtClean="0"/>
              <a:t>Bahan Kuliah : </a:t>
            </a:r>
            <a:r>
              <a:rPr lang="id-ID" dirty="0">
                <a:solidFill>
                  <a:schemeClr val="bg2">
                    <a:lumMod val="50000"/>
                  </a:schemeClr>
                </a:solidFill>
              </a:rPr>
              <a:t>github.com/doniaft</a:t>
            </a:r>
            <a:endParaRPr lang="id-ID" dirty="0"/>
          </a:p>
          <a:p>
            <a:r>
              <a:rPr lang="en-US" dirty="0" smtClean="0"/>
              <a:t>Email </a:t>
            </a:r>
            <a:r>
              <a:rPr lang="en-US" dirty="0"/>
              <a:t>: </a:t>
            </a:r>
            <a:r>
              <a:rPr lang="en-US" sz="2400" dirty="0" smtClean="0">
                <a:solidFill>
                  <a:schemeClr val="bg2">
                    <a:lumMod val="75000"/>
                  </a:schemeClr>
                </a:solidFill>
                <a:hlinkClick r:id="rId2"/>
              </a:rPr>
              <a:t>d</a:t>
            </a:r>
            <a:r>
              <a:rPr lang="id-ID" sz="2400" dirty="0" smtClean="0">
                <a:solidFill>
                  <a:schemeClr val="bg2">
                    <a:lumMod val="75000"/>
                  </a:schemeClr>
                </a:solidFill>
                <a:hlinkClick r:id="rId2"/>
              </a:rPr>
              <a:t>oniaft</a:t>
            </a:r>
            <a:r>
              <a:rPr lang="en-US" sz="2400" dirty="0" smtClean="0">
                <a:solidFill>
                  <a:schemeClr val="bg2">
                    <a:lumMod val="75000"/>
                  </a:schemeClr>
                </a:solidFill>
                <a:hlinkClick r:id="rId2"/>
              </a:rPr>
              <a:t>@</a:t>
            </a:r>
            <a:r>
              <a:rPr lang="id-ID" sz="2400" dirty="0">
                <a:solidFill>
                  <a:schemeClr val="bg2">
                    <a:lumMod val="75000"/>
                  </a:schemeClr>
                </a:solidFill>
                <a:hlinkClick r:id="rId2"/>
              </a:rPr>
              <a:t>gmail</a:t>
            </a:r>
            <a:r>
              <a:rPr lang="en-US" sz="2400" dirty="0">
                <a:solidFill>
                  <a:schemeClr val="bg2">
                    <a:lumMod val="75000"/>
                  </a:schemeClr>
                </a:solidFill>
                <a:hlinkClick r:id="rId2"/>
              </a:rPr>
              <a:t>.com</a:t>
            </a:r>
            <a:endParaRPr lang="en-US" sz="2400" dirty="0">
              <a:solidFill>
                <a:schemeClr val="bg2">
                  <a:lumMod val="75000"/>
                </a:schemeClr>
              </a:solidFill>
            </a:endParaRPr>
          </a:p>
          <a:p>
            <a:r>
              <a:rPr lang="en-US" dirty="0" smtClean="0"/>
              <a:t>WA/Telegram </a:t>
            </a:r>
            <a:r>
              <a:rPr lang="en-US" dirty="0"/>
              <a:t>: </a:t>
            </a:r>
            <a:r>
              <a:rPr lang="id-ID" dirty="0" smtClean="0">
                <a:solidFill>
                  <a:schemeClr val="accent1">
                    <a:lumMod val="40000"/>
                    <a:lumOff val="60000"/>
                  </a:schemeClr>
                </a:solidFill>
              </a:rPr>
              <a:t>0856 4868 8506</a:t>
            </a:r>
          </a:p>
          <a:p>
            <a:r>
              <a:rPr lang="id-ID" dirty="0" smtClean="0"/>
              <a:t>Komting Keamanan Informasi </a:t>
            </a:r>
          </a:p>
          <a:p>
            <a:pPr lvl="1"/>
            <a:r>
              <a:rPr lang="id-ID" dirty="0"/>
              <a:t> </a:t>
            </a:r>
            <a:r>
              <a:rPr lang="id-ID" dirty="0" smtClean="0"/>
              <a:t>SI4C : </a:t>
            </a:r>
            <a:r>
              <a:rPr lang="id-ID" dirty="0" smtClean="0">
                <a:solidFill>
                  <a:schemeClr val="accent1">
                    <a:lumMod val="40000"/>
                    <a:lumOff val="60000"/>
                  </a:schemeClr>
                </a:solidFill>
              </a:rPr>
              <a:t>Yusril : 0856 5509 5641</a:t>
            </a:r>
          </a:p>
          <a:p>
            <a:pPr lvl="1"/>
            <a:r>
              <a:rPr lang="id-ID" dirty="0" smtClean="0"/>
              <a:t> SI4D : </a:t>
            </a:r>
            <a:r>
              <a:rPr lang="id-ID" dirty="0" smtClean="0">
                <a:solidFill>
                  <a:schemeClr val="accent1">
                    <a:lumMod val="60000"/>
                    <a:lumOff val="40000"/>
                  </a:schemeClr>
                </a:solidFill>
              </a:rPr>
              <a:t>Ikrom : 0852 3027 9767</a:t>
            </a:r>
          </a:p>
          <a:p>
            <a:pPr lvl="1"/>
            <a:r>
              <a:rPr lang="id-ID" dirty="0" smtClean="0">
                <a:solidFill>
                  <a:schemeClr val="accent1">
                    <a:lumMod val="60000"/>
                    <a:lumOff val="40000"/>
                  </a:schemeClr>
                </a:solidFill>
              </a:rPr>
              <a:t> </a:t>
            </a:r>
            <a:r>
              <a:rPr lang="id-ID" dirty="0" smtClean="0"/>
              <a:t>SI4B : </a:t>
            </a:r>
            <a:endParaRPr lang="id-ID" dirty="0" smtClean="0"/>
          </a:p>
          <a:p>
            <a:pPr lvl="2"/>
            <a:r>
              <a:rPr lang="id-ID" dirty="0"/>
              <a:t>Rahma : : </a:t>
            </a:r>
            <a:r>
              <a:rPr lang="id-ID" dirty="0">
                <a:solidFill>
                  <a:schemeClr val="accent1">
                    <a:lumMod val="60000"/>
                    <a:lumOff val="40000"/>
                  </a:schemeClr>
                </a:solidFill>
              </a:rPr>
              <a:t>0852 5707 1554</a:t>
            </a:r>
            <a:r>
              <a:rPr lang="id-ID" dirty="0" smtClean="0"/>
              <a:t> </a:t>
            </a:r>
          </a:p>
          <a:p>
            <a:pPr lvl="2"/>
            <a:r>
              <a:rPr lang="id-ID" dirty="0" smtClean="0"/>
              <a:t>Adi : </a:t>
            </a:r>
            <a:r>
              <a:rPr lang="id-ID" dirty="0" smtClean="0">
                <a:solidFill>
                  <a:schemeClr val="accent1">
                    <a:lumMod val="60000"/>
                    <a:lumOff val="40000"/>
                  </a:schemeClr>
                </a:solidFill>
              </a:rPr>
              <a:t>0899 </a:t>
            </a:r>
            <a:r>
              <a:rPr lang="id-ID" dirty="0" smtClean="0">
                <a:solidFill>
                  <a:schemeClr val="accent1">
                    <a:lumMod val="60000"/>
                    <a:lumOff val="40000"/>
                  </a:schemeClr>
                </a:solidFill>
              </a:rPr>
              <a:t>3616 728</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33360110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6) </a:t>
            </a:r>
            <a:r>
              <a:rPr lang="id-ID" dirty="0"/>
              <a:t>Referensi</a:t>
            </a:r>
          </a:p>
        </p:txBody>
      </p:sp>
      <p:sp>
        <p:nvSpPr>
          <p:cNvPr id="3" name="Text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1492885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Referensi (1)</a:t>
            </a:r>
          </a:p>
        </p:txBody>
      </p:sp>
      <p:sp>
        <p:nvSpPr>
          <p:cNvPr id="3" name="Content Placeholder 2"/>
          <p:cNvSpPr>
            <a:spLocks noGrp="1"/>
          </p:cNvSpPr>
          <p:nvPr>
            <p:ph idx="1"/>
          </p:nvPr>
        </p:nvSpPr>
        <p:spPr>
          <a:xfrm>
            <a:off x="205771" y="1606859"/>
            <a:ext cx="8826500" cy="5076151"/>
          </a:xfrm>
        </p:spPr>
        <p:txBody>
          <a:bodyPr>
            <a:noAutofit/>
          </a:bodyPr>
          <a:lstStyle/>
          <a:p>
            <a:pPr lvl="0">
              <a:spcBef>
                <a:spcPts val="600"/>
              </a:spcBef>
            </a:pPr>
            <a:r>
              <a:rPr lang="id-ID" sz="1800" dirty="0" smtClean="0"/>
              <a:t>Anderson</a:t>
            </a:r>
            <a:r>
              <a:rPr lang="id-ID" sz="1800" dirty="0"/>
              <a:t>, Ross, “Security Engineering”, First Edition, Wiley, 2001, tersedia dalam e-Book : URL: </a:t>
            </a:r>
            <a:r>
              <a:rPr lang="id-ID" sz="1800" dirty="0">
                <a:hlinkClick r:id="rId2"/>
              </a:rPr>
              <a:t>http://www.cl.cam.ac.uk/~rja14/book.html</a:t>
            </a:r>
            <a:endParaRPr lang="id-ID" sz="1800" dirty="0"/>
          </a:p>
          <a:p>
            <a:pPr lvl="0">
              <a:spcBef>
                <a:spcPts val="600"/>
              </a:spcBef>
            </a:pPr>
            <a:r>
              <a:rPr lang="en-US" sz="1800" dirty="0" err="1"/>
              <a:t>Menezes</a:t>
            </a:r>
            <a:r>
              <a:rPr lang="en-US" sz="1800" dirty="0"/>
              <a:t> et.al, “Handbook of Applied Cryptography”, Fifth Edition, CRC Printing, 2001, </a:t>
            </a:r>
            <a:r>
              <a:rPr lang="en-US" sz="1800" dirty="0" err="1"/>
              <a:t>tersedia</a:t>
            </a:r>
            <a:r>
              <a:rPr lang="en-US" sz="1800" dirty="0"/>
              <a:t> </a:t>
            </a:r>
            <a:r>
              <a:rPr lang="en-US" sz="1800" dirty="0" err="1"/>
              <a:t>dalam</a:t>
            </a:r>
            <a:r>
              <a:rPr lang="en-US" sz="1800" dirty="0"/>
              <a:t> e-Book URL: </a:t>
            </a:r>
            <a:r>
              <a:rPr lang="en-US" sz="1800" dirty="0">
                <a:hlinkClick r:id="rId3"/>
              </a:rPr>
              <a:t>http://cacr.uwaterloo.ca/hac</a:t>
            </a:r>
            <a:endParaRPr lang="id-ID" sz="1800" dirty="0"/>
          </a:p>
          <a:p>
            <a:pPr lvl="0">
              <a:spcBef>
                <a:spcPts val="600"/>
              </a:spcBef>
            </a:pPr>
            <a:r>
              <a:rPr lang="en-US" sz="1800" dirty="0"/>
              <a:t>Bishop, Matt, “Computer Security: Art and Science”, Addison Wesley, 2002</a:t>
            </a:r>
            <a:endParaRPr lang="id-ID" sz="1800" dirty="0"/>
          </a:p>
          <a:p>
            <a:pPr lvl="0">
              <a:spcBef>
                <a:spcPts val="600"/>
              </a:spcBef>
            </a:pPr>
            <a:r>
              <a:rPr lang="en-US" sz="1800" dirty="0"/>
              <a:t>Stinson, Douglas R, “Cryptography: Theory and Practice”, CRC Press, 1995</a:t>
            </a:r>
            <a:endParaRPr lang="id-ID" sz="1800" dirty="0"/>
          </a:p>
          <a:p>
            <a:pPr lvl="0">
              <a:spcBef>
                <a:spcPts val="600"/>
              </a:spcBef>
            </a:pPr>
            <a:r>
              <a:rPr lang="en-US" sz="1800" dirty="0"/>
              <a:t>Electronic Frontier Foundation, “Cracking DES”, O'Reilly, 1998</a:t>
            </a:r>
            <a:endParaRPr lang="id-ID" sz="1800" dirty="0"/>
          </a:p>
          <a:p>
            <a:pPr lvl="0">
              <a:spcBef>
                <a:spcPts val="600"/>
              </a:spcBef>
            </a:pPr>
            <a:r>
              <a:rPr lang="en-US" sz="1800" dirty="0"/>
              <a:t>Stamp, Mark, “Computer Security: Principles and Practices”, Willey, 2011</a:t>
            </a:r>
            <a:endParaRPr lang="id-ID" sz="1800" dirty="0"/>
          </a:p>
          <a:p>
            <a:pPr lvl="0">
              <a:spcBef>
                <a:spcPts val="600"/>
              </a:spcBef>
            </a:pPr>
            <a:r>
              <a:rPr lang="en-US" sz="1800" dirty="0"/>
              <a:t>Eric Cole, Ronald </a:t>
            </a:r>
            <a:r>
              <a:rPr lang="en-US" sz="1800" dirty="0" err="1"/>
              <a:t>Krutz</a:t>
            </a:r>
            <a:r>
              <a:rPr lang="en-US" sz="1800" dirty="0"/>
              <a:t>, and James W. Conley, “Network Security Bible”, </a:t>
            </a:r>
            <a:endParaRPr lang="id-ID" sz="1800" dirty="0"/>
          </a:p>
          <a:p>
            <a:pPr lvl="0">
              <a:spcBef>
                <a:spcPts val="600"/>
              </a:spcBef>
            </a:pPr>
            <a:r>
              <a:rPr lang="en-US" sz="1800" dirty="0"/>
              <a:t>Wiley Publishing, Inc., 2005.</a:t>
            </a:r>
            <a:endParaRPr lang="id-ID" sz="1800" dirty="0"/>
          </a:p>
          <a:p>
            <a:pPr lvl="0">
              <a:spcBef>
                <a:spcPts val="600"/>
              </a:spcBef>
            </a:pPr>
            <a:r>
              <a:rPr lang="en-US" sz="1800" dirty="0"/>
              <a:t>Matthew </a:t>
            </a:r>
            <a:r>
              <a:rPr lang="en-US" sz="1800" dirty="0" err="1"/>
              <a:t>Strebe</a:t>
            </a:r>
            <a:r>
              <a:rPr lang="en-US" sz="1800" dirty="0"/>
              <a:t>, “Network Security Foundations”, </a:t>
            </a:r>
            <a:r>
              <a:rPr lang="en-US" sz="1800" dirty="0" err="1"/>
              <a:t>Sybex</a:t>
            </a:r>
            <a:r>
              <a:rPr lang="en-US" sz="1800" dirty="0"/>
              <a:t>, 2004.</a:t>
            </a:r>
            <a:endParaRPr lang="id-ID" sz="1800" dirty="0"/>
          </a:p>
          <a:p>
            <a:pPr lvl="0">
              <a:spcBef>
                <a:spcPts val="600"/>
              </a:spcBef>
            </a:pPr>
            <a:r>
              <a:rPr lang="en-US" sz="1800" dirty="0"/>
              <a:t>Chris </a:t>
            </a:r>
            <a:r>
              <a:rPr lang="en-US" sz="1800" dirty="0" err="1"/>
              <a:t>McNab</a:t>
            </a:r>
            <a:r>
              <a:rPr lang="en-US" sz="1800" dirty="0"/>
              <a:t>, “Network Security Assessment”, </a:t>
            </a:r>
            <a:r>
              <a:rPr lang="en-US" sz="1800" dirty="0" err="1"/>
              <a:t>O’reilly</a:t>
            </a:r>
            <a:r>
              <a:rPr lang="en-US" sz="1800" dirty="0"/>
              <a:t>, 2008. </a:t>
            </a:r>
            <a:endParaRPr lang="id-ID" sz="1800" dirty="0"/>
          </a:p>
          <a:p>
            <a:pPr lvl="0">
              <a:spcBef>
                <a:spcPts val="600"/>
              </a:spcBef>
            </a:pPr>
            <a:r>
              <a:rPr lang="en-US" sz="1800" dirty="0"/>
              <a:t>James D. McCabe, </a:t>
            </a:r>
            <a:r>
              <a:rPr lang="en-US" sz="1800" dirty="0" err="1"/>
              <a:t>dkk</a:t>
            </a:r>
            <a:r>
              <a:rPr lang="en-US" sz="1800" dirty="0"/>
              <a:t>, “Network Security Know It </a:t>
            </a:r>
            <a:r>
              <a:rPr lang="en-US" sz="1800" dirty="0" err="1"/>
              <a:t>All”,Morgan</a:t>
            </a:r>
            <a:r>
              <a:rPr lang="en-US" sz="1800" dirty="0"/>
              <a:t> </a:t>
            </a:r>
            <a:endParaRPr lang="id-ID" sz="1800" dirty="0"/>
          </a:p>
          <a:p>
            <a:pPr lvl="0">
              <a:spcBef>
                <a:spcPts val="600"/>
              </a:spcBef>
            </a:pPr>
            <a:r>
              <a:rPr lang="en-US" sz="1800" dirty="0"/>
              <a:t>Kaufmann, 2008.</a:t>
            </a:r>
            <a:endParaRPr lang="id-ID" sz="1800" dirty="0"/>
          </a:p>
          <a:p>
            <a:pPr>
              <a:spcBef>
                <a:spcPts val="600"/>
              </a:spcBef>
            </a:pPr>
            <a:r>
              <a:rPr lang="en-US" sz="1800" dirty="0" err="1"/>
              <a:t>Ibisa</a:t>
            </a:r>
            <a:r>
              <a:rPr lang="en-US" sz="1800" dirty="0"/>
              <a:t>, “</a:t>
            </a:r>
            <a:r>
              <a:rPr lang="en-US" sz="1800" dirty="0" err="1"/>
              <a:t>Keamanan</a:t>
            </a:r>
            <a:r>
              <a:rPr lang="en-US" sz="1800" dirty="0"/>
              <a:t> </a:t>
            </a:r>
            <a:r>
              <a:rPr lang="en-US" sz="1800" dirty="0" err="1"/>
              <a:t>Sistem</a:t>
            </a:r>
            <a:r>
              <a:rPr lang="en-US" sz="1800" dirty="0"/>
              <a:t> </a:t>
            </a:r>
            <a:r>
              <a:rPr lang="en-US" sz="1800" dirty="0" err="1"/>
              <a:t>Informasi</a:t>
            </a:r>
            <a:r>
              <a:rPr lang="en-US" sz="1800" dirty="0"/>
              <a:t>”, </a:t>
            </a:r>
            <a:r>
              <a:rPr lang="en-US" sz="1800" dirty="0" err="1"/>
              <a:t>Penerbit</a:t>
            </a:r>
            <a:r>
              <a:rPr lang="en-US" sz="1800" dirty="0"/>
              <a:t> </a:t>
            </a:r>
            <a:r>
              <a:rPr lang="en-US" sz="1800" dirty="0" err="1"/>
              <a:t>Andi</a:t>
            </a:r>
            <a:r>
              <a:rPr lang="en-US" sz="1800" dirty="0"/>
              <a:t>, </a:t>
            </a:r>
            <a:r>
              <a:rPr lang="en-US" sz="1800" dirty="0" err="1"/>
              <a:t>Yogyakara</a:t>
            </a:r>
            <a:r>
              <a:rPr lang="en-US" sz="1800" dirty="0"/>
              <a:t>, 2011</a:t>
            </a:r>
            <a:endParaRPr lang="id-ID" sz="1800" dirty="0"/>
          </a:p>
        </p:txBody>
      </p:sp>
    </p:spTree>
    <p:extLst>
      <p:ext uri="{BB962C8B-B14F-4D97-AF65-F5344CB8AC3E}">
        <p14:creationId xmlns:p14="http://schemas.microsoft.com/office/powerpoint/2010/main" val="1602133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2016</a:t>
            </a:r>
            <a:endParaRPr lang="id-ID" dirty="0"/>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476251" y="1658982"/>
            <a:ext cx="8319406" cy="5204320"/>
          </a:xfrm>
          <a:prstGeom prst="rect">
            <a:avLst/>
          </a:prstGeom>
        </p:spPr>
      </p:pic>
    </p:spTree>
    <p:extLst>
      <p:ext uri="{BB962C8B-B14F-4D97-AF65-F5344CB8AC3E}">
        <p14:creationId xmlns:p14="http://schemas.microsoft.com/office/powerpoint/2010/main" val="1069451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State of The Internet Security Q4 2016</a:t>
            </a:r>
            <a:endParaRPr lang="id-ID" dirty="0"/>
          </a:p>
        </p:txBody>
      </p:sp>
      <p:sp>
        <p:nvSpPr>
          <p:cNvPr id="3" name="Content Placeholder 2"/>
          <p:cNvSpPr>
            <a:spLocks noGrp="1"/>
          </p:cNvSpPr>
          <p:nvPr>
            <p:ph idx="1"/>
          </p:nvPr>
        </p:nvSpPr>
        <p:spPr/>
        <p:txBody>
          <a:bodyPr/>
          <a:lstStyle/>
          <a:p>
            <a:endParaRPr lang="id-ID" dirty="0"/>
          </a:p>
        </p:txBody>
      </p:sp>
      <p:pic>
        <p:nvPicPr>
          <p:cNvPr id="4" name="Picture 3"/>
          <p:cNvPicPr>
            <a:picLocks noChangeAspect="1"/>
          </p:cNvPicPr>
          <p:nvPr/>
        </p:nvPicPr>
        <p:blipFill>
          <a:blip r:embed="rId2"/>
          <a:stretch>
            <a:fillRect/>
          </a:stretch>
        </p:blipFill>
        <p:spPr>
          <a:xfrm>
            <a:off x="476251" y="1658982"/>
            <a:ext cx="8403073" cy="4688030"/>
          </a:xfrm>
          <a:prstGeom prst="rect">
            <a:avLst/>
          </a:prstGeom>
        </p:spPr>
      </p:pic>
    </p:spTree>
    <p:extLst>
      <p:ext uri="{BB962C8B-B14F-4D97-AF65-F5344CB8AC3E}">
        <p14:creationId xmlns:p14="http://schemas.microsoft.com/office/powerpoint/2010/main" val="4290925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5562</TotalTime>
  <Words>2068</Words>
  <Application>Microsoft Office PowerPoint</Application>
  <PresentationFormat>On-screen Show (4:3)</PresentationFormat>
  <Paragraphs>361</Paragraphs>
  <Slides>79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Adobe Heiti Std R</vt:lpstr>
      <vt:lpstr>Agency FB</vt:lpstr>
      <vt:lpstr>Arial</vt:lpstr>
      <vt:lpstr>Calibri</vt:lpstr>
      <vt:lpstr>Calibri Light</vt:lpstr>
      <vt:lpstr>Rockwell</vt:lpstr>
      <vt:lpstr>Segoe UI Semilight</vt:lpstr>
      <vt:lpstr>Wingdings</vt:lpstr>
      <vt:lpstr>Office Theme</vt:lpstr>
      <vt:lpstr>KEAMANAN INFORMASI 02. Pemodelan Serangan (Attack Tree) </vt:lpstr>
      <vt:lpstr>Pokok Bahasan</vt:lpstr>
      <vt:lpstr>01. Keamanan Informasi</vt:lpstr>
      <vt:lpstr>1) Pendahuluan Keamanan Informasi</vt:lpstr>
      <vt:lpstr>Cybercrime</vt:lpstr>
      <vt:lpstr>State of The Internet Security Q4 2016</vt:lpstr>
      <vt:lpstr>State of The Internet Security Q4 2016</vt:lpstr>
      <vt:lpstr>State of The Internet Security Q4 2016</vt:lpstr>
      <vt:lpstr>State of The Internet Security Q4 2016</vt:lpstr>
      <vt:lpstr>State of The Internet Security Q4 2016</vt:lpstr>
      <vt:lpstr>State of The Internet Security Q4 2016</vt:lpstr>
      <vt:lpstr>State of The Internet Security Q4 2017</vt:lpstr>
      <vt:lpstr>Attack Volume Continues To Grow </vt:lpstr>
      <vt:lpstr>State of The Internet Security Q4 2017</vt:lpstr>
      <vt:lpstr>State of The Internet Security Q4 2017</vt:lpstr>
      <vt:lpstr>Attack Distribution By Type Per 12/02/19 Software as a Service</vt:lpstr>
      <vt:lpstr>Attack Distribution By Type Per 12/02/19 Social Media</vt:lpstr>
      <vt:lpstr>Attack Distribution By Type Per 12/02/19 High Technology</vt:lpstr>
      <vt:lpstr>Attack Distribution By Type Per 12/02/19 Business Services</vt:lpstr>
      <vt:lpstr>Attack Distribution By Type Per 12/02/19 Retail</vt:lpstr>
      <vt:lpstr>Attack Distribution By Type Per 12/02/19 Public Sector</vt:lpstr>
      <vt:lpstr>Keamanan Informasi?</vt:lpstr>
      <vt:lpstr>10 Domain Keamanan Informasi</vt:lpstr>
      <vt:lpstr>ANCAMAN (Threats)</vt:lpstr>
      <vt:lpstr>Kontrol Pengamanan Informasi</vt:lpstr>
      <vt:lpstr>Prinsip Keamanan Jaringan</vt:lpstr>
      <vt:lpstr>Prinsip Keamanan Jaringan</vt:lpstr>
      <vt:lpstr>Penyebab Komputer Tidak Aman</vt:lpstr>
      <vt:lpstr>Tujuan Penyerang</vt:lpstr>
      <vt:lpstr>Eksploitasi</vt:lpstr>
      <vt:lpstr>Hacker vs Cracker</vt:lpstr>
      <vt:lpstr>2) Pemodelan Serangan (Attack Tree)</vt:lpstr>
      <vt:lpstr>Karakteristik Penyusup</vt:lpstr>
      <vt:lpstr>Karakteristik Penyusup</vt:lpstr>
      <vt:lpstr>Keamanan Sistem Macam keamanan sistem</vt:lpstr>
      <vt:lpstr>Lingkup Security  Pengamanan Sistem Komputer</vt:lpstr>
      <vt:lpstr>Lingkup Security  Pengamanan Sistem Komputer</vt:lpstr>
      <vt:lpstr>Lingkup Security  Pengamanan Sistem Komputer</vt:lpstr>
      <vt:lpstr>Security Attack Model W.Stallings, "Network &amp; Internetwork Security", Prentice Hall, 1995.</vt:lpstr>
      <vt:lpstr>Security Attack Model W.Stallings, "Network &amp; Internetwork Security", Prentice Hall, 1995.</vt:lpstr>
      <vt:lpstr>Security Attack Model W.Stallings, "Network &amp; Internetwork Security", Prentice Hall, 1995.</vt:lpstr>
      <vt:lpstr>Security Attack Model W.Stallings, "Network &amp; Internetwork Security", Prentice Hall, 1995.</vt:lpstr>
      <vt:lpstr>Security Attack Model W.Stallings, "Network &amp; Internetwork Security", Prentice Hall, 1995.</vt:lpstr>
      <vt:lpstr>Jenis Serangan</vt:lpstr>
      <vt:lpstr>Dialog Attacks:  Eavesdropping on a Dialog</vt:lpstr>
      <vt:lpstr>Dialog Attacks:  Encryption for Confidentiality</vt:lpstr>
      <vt:lpstr>Dialog Attacks:  Impersonation dan Authentication</vt:lpstr>
      <vt:lpstr>Dialog Attacks:  Message Alteration</vt:lpstr>
      <vt:lpstr>Dialog Attacks:  Secure Dialog System</vt:lpstr>
      <vt:lpstr>Network Penetration Attacks :</vt:lpstr>
      <vt:lpstr>Network Penetration Attacks : Scanning (Probing)</vt:lpstr>
      <vt:lpstr>Network Penetration Attacks : Single Message Break-in</vt:lpstr>
      <vt:lpstr>Network Penetration Attacks : Denial-of Service (DoS)</vt:lpstr>
      <vt:lpstr>Social Engineering</vt:lpstr>
      <vt:lpstr>Attack Tree</vt:lpstr>
      <vt:lpstr>Attack Tree Remote File Inclusion (RFI)</vt:lpstr>
      <vt:lpstr>Attack Tree Remote File Inclusion (RFI)</vt:lpstr>
      <vt:lpstr>Attack Tree PHP Injection</vt:lpstr>
      <vt:lpstr>Attack Tree XSS (Cross Site Scripting)</vt:lpstr>
      <vt:lpstr>Attack Tree Command Injections (injeksi perintah)</vt:lpstr>
      <vt:lpstr>Attack Tree SQL INJECTION</vt:lpstr>
      <vt:lpstr>3) Kontrak Perkuliahan</vt:lpstr>
      <vt:lpstr>Course Goals Tujuan dari mata kuliah ini adalah :</vt:lpstr>
      <vt:lpstr>Learning Outcomes Diharapkan mahasiswa mampu:</vt:lpstr>
      <vt:lpstr>Metode Pengajaran</vt:lpstr>
      <vt:lpstr>Metode Penilaian - SI4B</vt:lpstr>
      <vt:lpstr>Metode Penilaian - SI4C</vt:lpstr>
      <vt:lpstr>Metode Penilaian - SI4D</vt:lpstr>
      <vt:lpstr>Tugas</vt:lpstr>
      <vt:lpstr>Tata Tertib Perkuliahan SI4B </vt:lpstr>
      <vt:lpstr>Tata Tertib Perkuliahan SI4C </vt:lpstr>
      <vt:lpstr>Tata Tertib Perkuliahan SI4D </vt:lpstr>
      <vt:lpstr>Proyek : Kelompok dibuat 2 s.d 4 Mahasiswa</vt:lpstr>
      <vt:lpstr>4) Kebutuhan Software</vt:lpstr>
      <vt:lpstr>Kebutuhan Software</vt:lpstr>
      <vt:lpstr>5) Contact</vt:lpstr>
      <vt:lpstr>Contact</vt:lpstr>
      <vt:lpstr>6) Referensi</vt:lpstr>
      <vt:lpstr>Referensi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2627</cp:revision>
  <dcterms:created xsi:type="dcterms:W3CDTF">2016-09-02T03:38:50Z</dcterms:created>
  <dcterms:modified xsi:type="dcterms:W3CDTF">2019-02-19T19:15:28Z</dcterms:modified>
</cp:coreProperties>
</file>