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407" r:id="rId3"/>
    <p:sldId id="427" r:id="rId4"/>
    <p:sldId id="414" r:id="rId5"/>
    <p:sldId id="517" r:id="rId6"/>
    <p:sldId id="557" r:id="rId7"/>
    <p:sldId id="534" r:id="rId8"/>
    <p:sldId id="535" r:id="rId9"/>
    <p:sldId id="537" r:id="rId10"/>
    <p:sldId id="536" r:id="rId11"/>
    <p:sldId id="538" r:id="rId12"/>
    <p:sldId id="533" r:id="rId13"/>
    <p:sldId id="539" r:id="rId14"/>
    <p:sldId id="531" r:id="rId15"/>
    <p:sldId id="532" r:id="rId16"/>
    <p:sldId id="529" r:id="rId17"/>
    <p:sldId id="540" r:id="rId18"/>
    <p:sldId id="541" r:id="rId19"/>
    <p:sldId id="542" r:id="rId20"/>
    <p:sldId id="543" r:id="rId21"/>
    <p:sldId id="544" r:id="rId22"/>
    <p:sldId id="546" r:id="rId23"/>
    <p:sldId id="559" r:id="rId24"/>
    <p:sldId id="560" r:id="rId25"/>
    <p:sldId id="562" r:id="rId26"/>
    <p:sldId id="563" r:id="rId27"/>
    <p:sldId id="558" r:id="rId28"/>
    <p:sldId id="567" r:id="rId29"/>
    <p:sldId id="568" r:id="rId30"/>
    <p:sldId id="569" r:id="rId31"/>
    <p:sldId id="570" r:id="rId32"/>
    <p:sldId id="573" r:id="rId33"/>
    <p:sldId id="572" r:id="rId34"/>
    <p:sldId id="574" r:id="rId35"/>
    <p:sldId id="575" r:id="rId36"/>
    <p:sldId id="576" r:id="rId37"/>
    <p:sldId id="577" r:id="rId38"/>
    <p:sldId id="561" r:id="rId39"/>
    <p:sldId id="547" r:id="rId40"/>
    <p:sldId id="548" r:id="rId41"/>
    <p:sldId id="550" r:id="rId42"/>
    <p:sldId id="551" r:id="rId43"/>
    <p:sldId id="555" r:id="rId44"/>
    <p:sldId id="554" r:id="rId45"/>
    <p:sldId id="528" r:id="rId46"/>
    <p:sldId id="564" r:id="rId47"/>
    <p:sldId id="565" r:id="rId48"/>
    <p:sldId id="566" r:id="rId49"/>
    <p:sldId id="498" r:id="rId50"/>
    <p:sldId id="519" r:id="rId51"/>
    <p:sldId id="520" r:id="rId52"/>
    <p:sldId id="521" r:id="rId53"/>
    <p:sldId id="510" r:id="rId54"/>
    <p:sldId id="526" r:id="rId55"/>
    <p:sldId id="527" r:id="rId56"/>
    <p:sldId id="507" r:id="rId57"/>
    <p:sldId id="545" r:id="rId58"/>
    <p:sldId id="503" r:id="rId59"/>
    <p:sldId id="504" r:id="rId60"/>
    <p:sldId id="505" r:id="rId61"/>
    <p:sldId id="41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 APPLICATION ATTACKS  [Q4 2017 vs. Q3 2017]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</c:v>
                </c:pt>
                <c:pt idx="1">
                  <c:v>323</c:v>
                </c:pt>
                <c:pt idx="2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Satuan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 &amp; Kuis</c:v>
                </c:pt>
                <c:pt idx="1">
                  <c:v>UTS</c:v>
                </c:pt>
                <c:pt idx="2">
                  <c:v>UAS/Proyek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Kontrol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Kriptografi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5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4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2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D1D87629-A5CB-4B75-A02C-88884F34018E}" type="presParOf" srcId="{FA152123-58CE-48F0-AD32-399CCFB0B709}" destId="{4243BBF9-1AA9-4550-83D8-1DFA0B761F29}" srcOrd="4" destOrd="0" presId="urn:microsoft.com/office/officeart/2005/8/layout/vList2"/>
    <dgm:cxn modelId="{5A1AA8AB-C770-42ED-AD6A-5FD55ADADC0F}" type="presParOf" srcId="{FA152123-58CE-48F0-AD32-399CCFB0B709}" destId="{812CF79F-A20C-43E1-BBE1-73B39171E2FC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  <dgm:cxn modelId="{D0E8991B-1E12-4A62-B535-9FD6B1C215F3}" type="presParOf" srcId="{FA152123-58CE-48F0-AD32-399CCFB0B709}" destId="{ED09C2E3-455C-489D-979E-43371C128A15}" srcOrd="7" destOrd="0" presId="urn:microsoft.com/office/officeart/2005/8/layout/vList2"/>
    <dgm:cxn modelId="{3BB21489-EA85-4EE4-852E-4F251F988DEE}" type="presParOf" srcId="{FA152123-58CE-48F0-AD32-399CCFB0B709}" destId="{D6F8D2BE-5674-433E-876C-693D6B513985}" srcOrd="8" destOrd="0" presId="urn:microsoft.com/office/officeart/2005/8/layout/vList2"/>
    <dgm:cxn modelId="{24EB09B6-887B-4DDD-A64F-EF155A61AFD9}" type="presParOf" srcId="{FA152123-58CE-48F0-AD32-399CCFB0B709}" destId="{3A61E9B2-EE8B-4D0D-8E33-7F7E2BC308E5}" srcOrd="9" destOrd="0" presId="urn:microsoft.com/office/officeart/2005/8/layout/vList2"/>
    <dgm:cxn modelId="{35B31EEC-7740-4F56-A82A-7FBB7314C797}" type="presParOf" srcId="{FA152123-58CE-48F0-AD32-399CCFB0B709}" destId="{BDCDCFE5-C63B-426B-8D16-4C2EF5169E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411"/>
          <a:ext cx="4214401" cy="8510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1" kern="1200" dirty="0" smtClean="0">
              <a:latin typeface="Agency FB" panose="020B0503020202020204" pitchFamily="34" charset="0"/>
            </a:rPr>
            <a:t>Pengantar Keamanan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3" y="42954"/>
        <a:ext cx="4131315" cy="767923"/>
      </dsp:txXfrm>
    </dsp:sp>
    <dsp:sp modelId="{2B0E2AB5-C119-4743-96E1-6DE15C2A42E9}">
      <dsp:nvSpPr>
        <dsp:cNvPr id="0" name=""/>
        <dsp:cNvSpPr/>
      </dsp:nvSpPr>
      <dsp:spPr>
        <a:xfrm>
          <a:off x="0" y="861646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Pemodelan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Serangan</a:t>
          </a:r>
          <a:r>
            <a:rPr lang="id-ID" sz="2400" b="0" kern="1200" dirty="0" smtClean="0">
              <a:latin typeface="Agency FB" panose="020B0503020202020204" pitchFamily="34" charset="0"/>
            </a:rPr>
            <a:t> (Attack Tree)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890780"/>
        <a:ext cx="4156133" cy="538546"/>
      </dsp:txXfrm>
    </dsp:sp>
    <dsp:sp modelId="{EBF2DBB0-09AC-46B7-9297-8EC140618313}">
      <dsp:nvSpPr>
        <dsp:cNvPr id="0" name=""/>
        <dsp:cNvSpPr/>
      </dsp:nvSpPr>
      <dsp:spPr>
        <a:xfrm>
          <a:off x="0" y="1467685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Sistem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Keamanan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Informasi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Internet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1496819"/>
        <a:ext cx="4156133" cy="538546"/>
      </dsp:txXfrm>
    </dsp:sp>
    <dsp:sp modelId="{E6B7A12E-D792-4506-9B2A-818D9EC2E909}">
      <dsp:nvSpPr>
        <dsp:cNvPr id="0" name=""/>
        <dsp:cNvSpPr/>
      </dsp:nvSpPr>
      <dsp:spPr>
        <a:xfrm>
          <a:off x="0" y="207372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Autentikasi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102858"/>
        <a:ext cx="4156133" cy="538546"/>
      </dsp:txXfrm>
    </dsp:sp>
    <dsp:sp modelId="{9498D6D7-D1DE-4880-A122-141F0CC4C4C8}">
      <dsp:nvSpPr>
        <dsp:cNvPr id="0" name=""/>
        <dsp:cNvSpPr/>
      </dsp:nvSpPr>
      <dsp:spPr>
        <a:xfrm>
          <a:off x="0" y="267976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Kontrol </a:t>
          </a:r>
          <a:r>
            <a:rPr lang="en-US" sz="2400" b="0" kern="1200" dirty="0" err="1" smtClean="0">
              <a:latin typeface="Agency FB" panose="020B0503020202020204" pitchFamily="34" charset="0"/>
            </a:rPr>
            <a:t>Akses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708898"/>
        <a:ext cx="4156133" cy="538546"/>
      </dsp:txXfrm>
    </dsp:sp>
    <dsp:sp modelId="{D27F1C2B-8031-40D9-9358-BFC0F3063FA8}">
      <dsp:nvSpPr>
        <dsp:cNvPr id="0" name=""/>
        <dsp:cNvSpPr/>
      </dsp:nvSpPr>
      <dsp:spPr>
        <a:xfrm>
          <a:off x="0" y="3285803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smtClean="0">
              <a:latin typeface="Agency FB" panose="020B0503020202020204" pitchFamily="34" charset="0"/>
            </a:rPr>
            <a:t>Firewall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Intrusion Detection System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314937"/>
        <a:ext cx="4156133" cy="538546"/>
      </dsp:txXfrm>
    </dsp:sp>
    <dsp:sp modelId="{AD907E54-1AAF-42A9-B5AD-B0BFC7405B10}">
      <dsp:nvSpPr>
        <dsp:cNvPr id="0" name=""/>
        <dsp:cNvSpPr/>
      </dsp:nvSpPr>
      <dsp:spPr>
        <a:xfrm>
          <a:off x="0" y="3891842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Network Attack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920976"/>
        <a:ext cx="4156133" cy="538546"/>
      </dsp:txXfrm>
    </dsp:sp>
    <dsp:sp modelId="{56822E35-C193-43A7-8AA0-3E3F8B75E6AF}">
      <dsp:nvSpPr>
        <dsp:cNvPr id="0" name=""/>
        <dsp:cNvSpPr/>
      </dsp:nvSpPr>
      <dsp:spPr>
        <a:xfrm>
          <a:off x="0" y="4497881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Kriptografi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4527015"/>
        <a:ext cx="4156133" cy="53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 Asimetrik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b="0" kern="1200" dirty="0" smtClean="0">
              <a:latin typeface="Agency FB" panose="020B0503020202020204" pitchFamily="34" charset="0"/>
            </a:rPr>
            <a:t>Biometric Authentication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4243BBF9-1AA9-4550-83D8-1DFA0B761F29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</a:t>
          </a:r>
          <a:r>
            <a:rPr lang="id-ID" sz="2800" kern="1200" dirty="0" smtClean="0">
              <a:latin typeface="Agency FB" panose="020B0503020202020204" pitchFamily="34" charset="0"/>
            </a:rPr>
            <a:t> </a:t>
          </a:r>
          <a:r>
            <a:rPr lang="id-ID" sz="2800" b="0" kern="1200" dirty="0" smtClean="0">
              <a:latin typeface="Agency FB" panose="020B0503020202020204" pitchFamily="34" charset="0"/>
            </a:rPr>
            <a:t>Public Key Infrastructure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F4223B3F-7A5F-4B4B-BB64-825656D9084A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kern="1200" dirty="0" smtClean="0">
              <a:latin typeface="Agency FB" panose="020B0503020202020204" pitchFamily="34" charset="0"/>
            </a:rPr>
            <a:t>Protokol Keamanan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D6F8D2BE-5674-433E-876C-693D6B513985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0.36442</cdr:x>
      <cdr:y>0.67642</cdr:y>
    </cdr:from>
    <cdr:to>
      <cdr:x>0.48859</cdr:x>
      <cdr:y>0.86593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3808" y="32639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d-ID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12/02/2019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52596" cy="50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09"/>
          <a:stretch/>
        </p:blipFill>
        <p:spPr>
          <a:xfrm>
            <a:off x="1721224" y="1442506"/>
            <a:ext cx="5472952" cy="53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442507"/>
            <a:ext cx="8499073" cy="5259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9188"/>
          <a:stretch/>
        </p:blipFill>
        <p:spPr>
          <a:xfrm>
            <a:off x="4357568" y="2889716"/>
            <a:ext cx="4438089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Volume Continues To Grow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2" y="1527260"/>
            <a:ext cx="3901889" cy="5254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5" y="1658982"/>
            <a:ext cx="4842221" cy="5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536635"/>
            <a:ext cx="5736290" cy="5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78901114"/>
              </p:ext>
            </p:extLst>
          </p:nvPr>
        </p:nvGraphicFramePr>
        <p:xfrm>
          <a:off x="476251" y="1603871"/>
          <a:ext cx="7364506" cy="482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4509217" y="3701482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238 million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5247" y="4639235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323 million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7683" y="267153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47 million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5" y="4070814"/>
            <a:ext cx="2931459" cy="26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Per 12/02/19</a:t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as a Service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" y="1658982"/>
            <a:ext cx="9020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Social Media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4" y="1658982"/>
            <a:ext cx="9029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 Technology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672429"/>
            <a:ext cx="9006448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Business Services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04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88341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283603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Retail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1" y="1658982"/>
            <a:ext cx="9001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 Sector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457"/>
            <a:ext cx="914400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Keamanan Jaringan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Confidentiality (Kerahasiaan)</a:t>
            </a:r>
          </a:p>
          <a:p>
            <a:r>
              <a:rPr lang="id-ID" dirty="0" smtClean="0"/>
              <a:t>Integrity</a:t>
            </a:r>
            <a:endParaRPr lang="id-ID" dirty="0"/>
          </a:p>
          <a:p>
            <a:r>
              <a:rPr lang="id-ID" dirty="0" smtClean="0"/>
              <a:t>Availability </a:t>
            </a:r>
            <a:r>
              <a:rPr lang="id-ID" dirty="0"/>
              <a:t>(Ketersediaan)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0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Penyebab Komputer Tidak Aman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Keamanan merupakan ketidaknyamanan</a:t>
            </a:r>
          </a:p>
          <a:p>
            <a:pPr algn="just"/>
            <a:r>
              <a:rPr lang="id-ID" dirty="0" smtClean="0"/>
              <a:t>Fitur-fitur </a:t>
            </a:r>
            <a:r>
              <a:rPr lang="id-ID" dirty="0"/>
              <a:t>yang terburu buru dijual ke pasar</a:t>
            </a:r>
          </a:p>
          <a:p>
            <a:pPr algn="just"/>
            <a:r>
              <a:rPr lang="id-ID" dirty="0" smtClean="0"/>
              <a:t>Vendor </a:t>
            </a:r>
            <a:r>
              <a:rPr lang="id-ID" dirty="0"/>
              <a:t>yang menghabiskan waktu di keamanan akan kalah dalam </a:t>
            </a:r>
            <a:r>
              <a:rPr lang="id-ID" dirty="0" smtClean="0"/>
              <a:t>kompetisi</a:t>
            </a:r>
            <a:endParaRPr lang="id-ID" dirty="0"/>
          </a:p>
          <a:p>
            <a:pPr algn="just"/>
            <a:r>
              <a:rPr lang="id-ID" dirty="0" smtClean="0"/>
              <a:t>Komputer </a:t>
            </a:r>
            <a:r>
              <a:rPr lang="id-ID" dirty="0"/>
              <a:t>dan perangkat lunak berkembang sangat cepat</a:t>
            </a:r>
          </a:p>
          <a:p>
            <a:pPr algn="just"/>
            <a:r>
              <a:rPr lang="id-ID" dirty="0" smtClean="0"/>
              <a:t>Programmer </a:t>
            </a:r>
            <a:r>
              <a:rPr lang="id-ID" dirty="0"/>
              <a:t>tidak dapat secara akurat memprediksi kelemahan</a:t>
            </a:r>
          </a:p>
          <a:p>
            <a:pPr algn="just"/>
            <a:r>
              <a:rPr lang="id-ID" dirty="0" smtClean="0"/>
              <a:t>Keamanan </a:t>
            </a:r>
            <a:r>
              <a:rPr lang="id-ID" dirty="0"/>
              <a:t>merupakan ketidaknyamanan</a:t>
            </a:r>
          </a:p>
          <a:p>
            <a:pPr algn="just"/>
            <a:r>
              <a:rPr lang="id-ID" dirty="0" smtClean="0"/>
              <a:t>Fitur-fitur </a:t>
            </a:r>
            <a:r>
              <a:rPr lang="id-ID" dirty="0"/>
              <a:t>yang terburu buru dijual ke pasar</a:t>
            </a:r>
          </a:p>
          <a:p>
            <a:pPr algn="just"/>
            <a:r>
              <a:rPr lang="id-ID" dirty="0" smtClean="0"/>
              <a:t>Vendor </a:t>
            </a:r>
            <a:r>
              <a:rPr lang="id-ID" dirty="0"/>
              <a:t>yang menghabiskan waktu di keamanan akan kalah 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9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Penyerang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Memperoleh akses yang bukan haknya</a:t>
            </a:r>
          </a:p>
          <a:p>
            <a:pPr algn="just"/>
            <a:r>
              <a:rPr lang="id-ID" dirty="0" smtClean="0"/>
              <a:t>Mencapai </a:t>
            </a:r>
            <a:r>
              <a:rPr lang="id-ID" dirty="0"/>
              <a:t>level administratif</a:t>
            </a:r>
          </a:p>
          <a:p>
            <a:pPr algn="just"/>
            <a:r>
              <a:rPr lang="id-ID" dirty="0" smtClean="0"/>
              <a:t>Merusak </a:t>
            </a:r>
            <a:r>
              <a:rPr lang="id-ID" dirty="0"/>
              <a:t>data penting</a:t>
            </a:r>
          </a:p>
          <a:p>
            <a:pPr algn="just"/>
            <a:r>
              <a:rPr lang="id-ID" dirty="0" smtClean="0"/>
              <a:t>Kepuasan </a:t>
            </a:r>
            <a:r>
              <a:rPr lang="id-ID" dirty="0"/>
              <a:t>pribadi</a:t>
            </a:r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kriminal</a:t>
            </a:r>
          </a:p>
          <a:p>
            <a:pPr algn="just"/>
            <a:r>
              <a:rPr lang="id-ID" dirty="0" smtClean="0"/>
              <a:t>Mencari </a:t>
            </a:r>
            <a:r>
              <a:rPr lang="id-ID" dirty="0"/>
              <a:t>kelemahan sistem untuk perbaikan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66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Eksploitasi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Merupakan tindakan membobol jaringan komputer dengan </a:t>
            </a:r>
            <a:r>
              <a:rPr lang="id-ID" dirty="0" smtClean="0"/>
              <a:t>memanfaatkan kelemahan </a:t>
            </a:r>
            <a:r>
              <a:rPr lang="id-ID" dirty="0"/>
              <a:t>dalam </a:t>
            </a:r>
            <a:r>
              <a:rPr lang="id-ID" dirty="0" smtClean="0"/>
              <a:t>layanan sistem </a:t>
            </a:r>
            <a:r>
              <a:rPr lang="id-ID" dirty="0"/>
              <a:t>operasi.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76251" y="3956366"/>
            <a:ext cx="3563470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Serangan pada sistem </a:t>
            </a:r>
          </a:p>
          <a:p>
            <a:pPr algn="ctr"/>
            <a:r>
              <a:rPr lang="id-ID" sz="2400" dirty="0"/>
              <a:t>autentikasi yang </a:t>
            </a:r>
            <a:r>
              <a:rPr lang="id-ID" sz="2400" b="1" dirty="0">
                <a:solidFill>
                  <a:srgbClr val="FF0000"/>
                </a:solidFill>
              </a:rPr>
              <a:t>tidak </a:t>
            </a:r>
          </a:p>
          <a:p>
            <a:pPr algn="ctr"/>
            <a:r>
              <a:rPr lang="id-ID" sz="2400" b="1" dirty="0">
                <a:solidFill>
                  <a:srgbClr val="FF0000"/>
                </a:solidFill>
              </a:rPr>
              <a:t>menyisipkan data </a:t>
            </a:r>
            <a:r>
              <a:rPr lang="id-ID" sz="2400" dirty="0"/>
              <a:t>pada </a:t>
            </a:r>
          </a:p>
          <a:p>
            <a:pPr algn="ctr"/>
            <a:r>
              <a:rPr lang="id-ID" sz="2400" dirty="0"/>
              <a:t>aliran data, tetapi hanya </a:t>
            </a:r>
          </a:p>
          <a:p>
            <a:pPr algn="ctr"/>
            <a:r>
              <a:rPr lang="id-ID" sz="2400" dirty="0"/>
              <a:t>memonitor pengiriman </a:t>
            </a:r>
          </a:p>
          <a:p>
            <a:pPr algn="ctr"/>
            <a:r>
              <a:rPr lang="id-ID" sz="2400" dirty="0"/>
              <a:t>informasi ke tujuan.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769" y="3432629"/>
            <a:ext cx="23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SERANGAN </a:t>
            </a:r>
            <a:r>
              <a:rPr lang="id-ID" sz="2400" dirty="0" smtClean="0"/>
              <a:t>PASIF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4343400" y="3913094"/>
            <a:ext cx="4354375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Serangan yang mencoba </a:t>
            </a:r>
            <a:r>
              <a:rPr lang="id-ID" sz="2000" b="1" dirty="0">
                <a:solidFill>
                  <a:srgbClr val="FF0000"/>
                </a:solidFill>
              </a:rPr>
              <a:t>memodifikasi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</a:t>
            </a:r>
            <a:r>
              <a:rPr lang="id-ID" sz="2000" dirty="0"/>
              <a:t> dan mendapatkan autentikasi</a:t>
            </a:r>
          </a:p>
          <a:p>
            <a:pPr algn="ctr"/>
            <a:r>
              <a:rPr lang="id-ID" sz="2000" dirty="0"/>
              <a:t>dengan </a:t>
            </a:r>
            <a:r>
              <a:rPr lang="id-ID" sz="2000" b="1" dirty="0">
                <a:solidFill>
                  <a:srgbClr val="FF0000"/>
                </a:solidFill>
              </a:rPr>
              <a:t>mengirimkan paket-paket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 yang salah ke dalam data stream</a:t>
            </a:r>
          </a:p>
          <a:p>
            <a:pPr algn="ctr"/>
            <a:r>
              <a:rPr lang="id-ID" sz="2000" dirty="0"/>
              <a:t>atau dengan memodifikasi </a:t>
            </a:r>
            <a:r>
              <a:rPr lang="id-ID" sz="2000" dirty="0" smtClean="0"/>
              <a:t>paket paket </a:t>
            </a:r>
            <a:r>
              <a:rPr lang="id-ID" sz="2000" dirty="0"/>
              <a:t>yang melewati data stream.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410" y="3343191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SERANGAN </a:t>
            </a:r>
            <a:r>
              <a:rPr lang="id-ID" sz="2400" dirty="0" smtClean="0"/>
              <a:t>AKTIF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843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Hacker vs Cracker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179" y="1893214"/>
            <a:ext cx="8856009" cy="184506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800" dirty="0"/>
              <a:t>Hacker biasanya adalah </a:t>
            </a:r>
            <a:r>
              <a:rPr lang="id-ID" sz="2800" dirty="0" smtClean="0"/>
              <a:t>seorang programmer </a:t>
            </a:r>
            <a:r>
              <a:rPr lang="id-ID" sz="2800" dirty="0"/>
              <a:t>yang terus mencari </a:t>
            </a:r>
            <a:r>
              <a:rPr lang="id-ID" sz="2800" dirty="0" smtClean="0"/>
              <a:t> kelemahan </a:t>
            </a:r>
            <a:r>
              <a:rPr lang="id-ID" sz="2800" dirty="0"/>
              <a:t>sistem, saling berbagi </a:t>
            </a:r>
            <a:r>
              <a:rPr lang="id-ID" sz="2800" dirty="0" smtClean="0"/>
              <a:t>hal </a:t>
            </a:r>
            <a:r>
              <a:rPr lang="id-ID" sz="2800" dirty="0"/>
              <a:t>yang mereka temukan, dan </a:t>
            </a:r>
            <a:r>
              <a:rPr lang="id-ID" sz="2800" dirty="0" smtClean="0"/>
              <a:t> </a:t>
            </a:r>
            <a:r>
              <a:rPr lang="id-ID" sz="2800" b="1" dirty="0" smtClean="0">
                <a:solidFill>
                  <a:srgbClr val="FF0000"/>
                </a:solidFill>
              </a:rPr>
              <a:t>tidak </a:t>
            </a:r>
            <a:r>
              <a:rPr lang="id-ID" sz="2800" b="1" dirty="0">
                <a:solidFill>
                  <a:srgbClr val="FF0000"/>
                </a:solidFill>
              </a:rPr>
              <a:t>pernah mengakibatkan </a:t>
            </a:r>
            <a:r>
              <a:rPr lang="id-ID" sz="2800" b="1" dirty="0" smtClean="0">
                <a:solidFill>
                  <a:srgbClr val="FF0000"/>
                </a:solidFill>
              </a:rPr>
              <a:t>kerusakan </a:t>
            </a:r>
            <a:r>
              <a:rPr lang="id-ID" sz="2800" b="1" dirty="0">
                <a:solidFill>
                  <a:srgbClr val="FF0000"/>
                </a:solidFill>
              </a:rPr>
              <a:t>data </a:t>
            </a:r>
            <a:r>
              <a:rPr lang="id-ID" sz="2800" dirty="0"/>
              <a:t>atau sengaja </a:t>
            </a:r>
            <a:r>
              <a:rPr lang="id-ID" sz="2800" dirty="0" smtClean="0"/>
              <a:t>merusak </a:t>
            </a:r>
            <a:r>
              <a:rPr lang="id-ID" sz="2800" dirty="0"/>
              <a:t>data</a:t>
            </a:r>
            <a:r>
              <a:rPr lang="id-ID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587" y="1308439"/>
            <a:ext cx="173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Hacker</a:t>
            </a:r>
            <a:endParaRPr lang="id-ID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15153" y="4598893"/>
            <a:ext cx="8754035" cy="2124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/>
              <a:t>Cracker melanggar </a:t>
            </a:r>
            <a:r>
              <a:rPr lang="id-ID" sz="2800" dirty="0" smtClean="0"/>
              <a:t>integritas (membobol</a:t>
            </a:r>
            <a:r>
              <a:rPr lang="id-ID" sz="2800" dirty="0"/>
              <a:t>) sistem </a:t>
            </a:r>
            <a:r>
              <a:rPr lang="id-ID" sz="2800" dirty="0" smtClean="0"/>
              <a:t>dengan maksud </a:t>
            </a:r>
            <a:r>
              <a:rPr lang="id-ID" sz="2800" dirty="0"/>
              <a:t>jahat. </a:t>
            </a:r>
            <a:r>
              <a:rPr lang="id-ID" sz="2800" dirty="0" smtClean="0"/>
              <a:t>Mereka </a:t>
            </a:r>
            <a:r>
              <a:rPr lang="id-ID" sz="2800" b="1" dirty="0" smtClean="0">
                <a:solidFill>
                  <a:srgbClr val="FF0000"/>
                </a:solidFill>
              </a:rPr>
              <a:t>menghancurkan </a:t>
            </a:r>
            <a:r>
              <a:rPr lang="id-ID" sz="2800" b="1" dirty="0">
                <a:solidFill>
                  <a:srgbClr val="FF0000"/>
                </a:solidFill>
              </a:rPr>
              <a:t>data-data </a:t>
            </a:r>
            <a:r>
              <a:rPr lang="id-ID" sz="2800" b="1" dirty="0" smtClean="0">
                <a:solidFill>
                  <a:srgbClr val="FF0000"/>
                </a:solidFill>
              </a:rPr>
              <a:t>penting</a:t>
            </a:r>
            <a:r>
              <a:rPr lang="id-ID" sz="2800" dirty="0" smtClean="0"/>
              <a:t> </a:t>
            </a:r>
            <a:r>
              <a:rPr lang="id-ID" sz="2800" dirty="0"/>
              <a:t>atau </a:t>
            </a:r>
            <a:r>
              <a:rPr lang="id-ID" sz="2800" dirty="0" smtClean="0"/>
              <a:t>menyebabkan masalah </a:t>
            </a:r>
            <a:r>
              <a:rPr lang="id-ID" sz="2800" dirty="0"/>
              <a:t>pada target mereka.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1" y="4025783"/>
            <a:ext cx="1451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Cracker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9166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Serangan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" y="1658981"/>
            <a:ext cx="9138042" cy="42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Eavesdropping on a Dialog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0456"/>
            <a:ext cx="9144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Encryption for Confidentiality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981"/>
            <a:ext cx="9082588" cy="4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smtClean="0">
                <a:latin typeface="Agency FB" panose="020B0503020202020204" pitchFamily="34" charset="0"/>
              </a:rPr>
              <a:t>P</a:t>
            </a:r>
            <a:r>
              <a:rPr lang="id-ID" dirty="0" smtClean="0">
                <a:latin typeface="Agency FB" panose="020B0503020202020204" pitchFamily="34" charset="0"/>
              </a:rPr>
              <a:t>endahuluan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Impersonation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" y="1658982"/>
            <a:ext cx="9056472" cy="30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Message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Alteratio</a:t>
            </a:r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38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Secure Dialog System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8" y="1581490"/>
            <a:ext cx="8850017" cy="49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 smtClean="0"/>
              <a:t> :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" y="1658981"/>
            <a:ext cx="8968800" cy="49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Scanning (Probing)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641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Single Message Break-in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095453" cy="32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Denial-of Service (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DoS)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1"/>
            <a:ext cx="9123784" cy="28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Seni dan ilmu memaksa orang untuk memenuhi harapan anda (Benz</a:t>
            </a:r>
            <a:r>
              <a:rPr lang="id-ID" dirty="0" smtClean="0"/>
              <a:t>) 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pemanfaatan trik-trik psikologis hacker luar pada seorang user dari </a:t>
            </a:r>
            <a:r>
              <a:rPr lang="id-ID" dirty="0" smtClean="0"/>
              <a:t>sebuah </a:t>
            </a:r>
            <a:r>
              <a:rPr lang="id-ID" dirty="0"/>
              <a:t>sistem komputer (Palumbo)</a:t>
            </a:r>
          </a:p>
          <a:p>
            <a:pPr algn="just"/>
            <a:r>
              <a:rPr lang="id-ID" dirty="0" smtClean="0"/>
              <a:t>Mendapatkan </a:t>
            </a:r>
            <a:r>
              <a:rPr lang="id-ID" dirty="0"/>
              <a:t>informasi yang diperlukan (misalnya password) dari seseorang </a:t>
            </a:r>
            <a:r>
              <a:rPr lang="id-ID" dirty="0" smtClean="0"/>
              <a:t>daripada </a:t>
            </a:r>
            <a:r>
              <a:rPr lang="id-ID" dirty="0"/>
              <a:t>merusak sebuah sistem (Berg)</a:t>
            </a:r>
          </a:p>
          <a:p>
            <a:pPr algn="just"/>
            <a:r>
              <a:rPr lang="id-ID" dirty="0"/>
              <a:t>Tujuan: mendapatkan akses tidak resmi pada sistem atau informasi untuk </a:t>
            </a:r>
            <a:r>
              <a:rPr lang="id-ID" dirty="0" smtClean="0"/>
              <a:t>melakukan </a:t>
            </a:r>
            <a:r>
              <a:rPr lang="id-ID" dirty="0"/>
              <a:t>penipuan, intrusi jaringan, mata-mata industrial, pencurian identitas, </a:t>
            </a:r>
            <a:r>
              <a:rPr lang="id-ID" dirty="0" smtClean="0"/>
              <a:t>atau </a:t>
            </a:r>
            <a:r>
              <a:rPr lang="id-ID" dirty="0"/>
              <a:t>secara sederhana untuk mengganggu sistem atau jaringan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0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Remote File Inclusion (RFI) </a:t>
            </a:r>
            <a:endParaRPr lang="id-ID" dirty="0" smtClean="0"/>
          </a:p>
          <a:p>
            <a:r>
              <a:rPr lang="id-ID" dirty="0"/>
              <a:t>PHP </a:t>
            </a:r>
            <a:r>
              <a:rPr lang="id-ID" dirty="0" smtClean="0"/>
              <a:t>Injection</a:t>
            </a:r>
          </a:p>
          <a:p>
            <a:r>
              <a:rPr lang="id-ID" dirty="0" smtClean="0"/>
              <a:t>XSS </a:t>
            </a:r>
            <a:r>
              <a:rPr lang="id-ID" dirty="0"/>
              <a:t>(Cross Site Scripting)</a:t>
            </a:r>
          </a:p>
          <a:p>
            <a:r>
              <a:rPr lang="id-ID" dirty="0"/>
              <a:t>Command Injections (injeksi perintah)</a:t>
            </a:r>
            <a:endParaRPr lang="id-ID" cap="all" dirty="0" smtClean="0"/>
          </a:p>
          <a:p>
            <a:r>
              <a:rPr lang="id-ID" cap="all" dirty="0" smtClean="0"/>
              <a:t>SQL</a:t>
            </a:r>
            <a:r>
              <a:rPr lang="id-ID" cap="all" dirty="0"/>
              <a:t> INJECTION</a:t>
            </a:r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35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</a:t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</a:t>
            </a:r>
            <a:r>
              <a:rPr lang="id-ID" dirty="0"/>
              <a:t>yang ditujukan kepada website yang memiliki celah keamanan yang biasanya menggunakan fungsi memanggil file melalui suatu inputan </a:t>
            </a:r>
            <a:r>
              <a:rPr lang="id-ID" dirty="0" smtClean="0"/>
              <a:t>dinamis</a:t>
            </a:r>
          </a:p>
          <a:p>
            <a:pPr algn="just"/>
            <a:r>
              <a:rPr lang="id-ID" dirty="0"/>
              <a:t>Tujuan hacker melakukan serangan ini adalah menyisipkan script berbahaya dari domain luar biasanya berupa backdoor/shell ke dalam server target.</a:t>
            </a:r>
          </a:p>
          <a:p>
            <a:pPr algn="just"/>
            <a:r>
              <a:rPr lang="id-ID" dirty="0"/>
              <a:t>Akibat dari serangan ini adalah hacker dapat mengambil alih server, pencurian data/informasi, memodifikasi konten (deface</a:t>
            </a:r>
            <a:r>
              <a:rPr lang="id-ID" dirty="0" smtClean="0"/>
              <a:t>).</a:t>
            </a:r>
            <a:endParaRPr lang="id-ID" b="1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1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Trend Keamanan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Keamanan Informasi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</a:t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ttps://www.ethic.ninja/wp-content/uploads/2017/06/ALUR-R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1622494"/>
            <a:ext cx="5212229" cy="52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Attack</a:t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Injection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</a:t>
            </a:r>
            <a:r>
              <a:rPr lang="id-ID" dirty="0" smtClean="0"/>
              <a:t>ebuah </a:t>
            </a:r>
            <a:r>
              <a:rPr lang="id-ID" dirty="0"/>
              <a:t>tindakan untuk melakukan eksploitasi terhadap celah keamanan sebuah website dengan cara menginjeksi Shell hasil pengkodean bahasa PHP terhadap file yang terdapat pada website tersebut yang memiliki kelemahan ataupun kesalahan pemrograman/pengkodean.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8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Attack</a:t>
            </a:r>
            <a:br>
              <a:rPr lang="id-ID" dirty="0" smtClean="0"/>
            </a:b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XSS </a:t>
            </a: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(Cross Site Scripting</a:t>
            </a: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Jenis </a:t>
            </a:r>
            <a:r>
              <a:rPr lang="id-ID" dirty="0"/>
              <a:t>serangan injeksi code </a:t>
            </a:r>
            <a:r>
              <a:rPr lang="id-ID" i="1" dirty="0"/>
              <a:t>(code injection attack)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XSS </a:t>
            </a:r>
            <a:r>
              <a:rPr lang="id-ID" dirty="0"/>
              <a:t>dilakukan oleh penyerang dengan </a:t>
            </a:r>
            <a:r>
              <a:rPr lang="id-ID" dirty="0" smtClean="0"/>
              <a:t>cara memasukkan </a:t>
            </a:r>
            <a:r>
              <a:rPr lang="id-ID" dirty="0"/>
              <a:t>kode HTML atau </a:t>
            </a:r>
            <a:r>
              <a:rPr lang="id-ID" i="1" dirty="0"/>
              <a:t>client </a:t>
            </a:r>
            <a:r>
              <a:rPr lang="id-ID" i="1" dirty="0" smtClean="0"/>
              <a:t>script code</a:t>
            </a:r>
            <a:r>
              <a:rPr lang="id-ID" dirty="0"/>
              <a:t> lainnya ke suatu situs. </a:t>
            </a:r>
            <a:endParaRPr lang="id-ID" dirty="0" smtClean="0"/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ini akan seolah-olah datang dari situs tersebut. </a:t>
            </a:r>
            <a:endParaRPr lang="id-ID" dirty="0" smtClean="0"/>
          </a:p>
          <a:p>
            <a:pPr algn="just"/>
            <a:r>
              <a:rPr lang="id-ID" dirty="0" smtClean="0"/>
              <a:t>Akibat </a:t>
            </a:r>
            <a:r>
              <a:rPr lang="id-ID" dirty="0"/>
              <a:t>serangan ini antara lain penyerang dapat mem-</a:t>
            </a:r>
            <a:r>
              <a:rPr lang="id-ID" i="1" dirty="0"/>
              <a:t>bypass</a:t>
            </a:r>
            <a:r>
              <a:rPr lang="id-ID" dirty="0"/>
              <a:t> keamanan di sisi klien, mendapatkan informasi sensitif, atau menyimpan aplikasi berbahaya.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7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Attack</a:t>
            </a:r>
            <a:br>
              <a:rPr lang="id-ID" dirty="0" smtClean="0"/>
            </a:b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 Injections (injeksi perintah)</a:t>
            </a:r>
            <a:endParaRPr lang="id-ID" sz="4000" cap="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dengan memasukkan </a:t>
            </a:r>
            <a:r>
              <a:rPr lang="id-ID" dirty="0"/>
              <a:t>kode tertentu pada web/aplikasi. </a:t>
            </a:r>
            <a:endParaRPr lang="id-ID" dirty="0" smtClean="0"/>
          </a:p>
          <a:p>
            <a:pPr algn="just"/>
            <a:r>
              <a:rPr lang="id-ID" dirty="0" smtClean="0"/>
              <a:t>Injection </a:t>
            </a:r>
            <a:r>
              <a:rPr lang="id-ID" dirty="0"/>
              <a:t>umumnya dilakukan pada form login atau form input. Selain itu ada juga yang dilakukan pada alamat web. </a:t>
            </a:r>
            <a:endParaRPr lang="id-ID" dirty="0" smtClean="0"/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akhir serangan adalah mendapatkan akses ke database/ aplikasi tanpa perlu login.  </a:t>
            </a:r>
            <a:endParaRPr lang="id-ID" dirty="0" smtClean="0"/>
          </a:p>
          <a:p>
            <a:pPr algn="just"/>
            <a:r>
              <a:rPr lang="id-ID" dirty="0" smtClean="0"/>
              <a:t>Penyerangan </a:t>
            </a:r>
            <a:r>
              <a:rPr lang="id-ID" dirty="0"/>
              <a:t>dapat dilakukan pada</a:t>
            </a:r>
            <a:r>
              <a:rPr lang="id-ID" i="1" dirty="0"/>
              <a:t> </a:t>
            </a:r>
            <a:r>
              <a:rPr lang="id-ID" i="1" dirty="0" smtClean="0"/>
              <a:t>SQL, LDAP</a:t>
            </a:r>
            <a:r>
              <a:rPr lang="id-ID" dirty="0"/>
              <a:t> maupun pada </a:t>
            </a:r>
            <a:r>
              <a:rPr lang="id-ID" i="1" dirty="0"/>
              <a:t>OS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Attack</a:t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  <a:endParaRPr lang="id-ID" sz="4000" cap="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658982"/>
            <a:ext cx="3080657" cy="4859675"/>
          </a:xfrm>
        </p:spPr>
        <p:txBody>
          <a:bodyPr>
            <a:normAutofit/>
          </a:bodyPr>
          <a:lstStyle/>
          <a:p>
            <a:pPr marL="363538" indent="-363538" algn="just"/>
            <a:r>
              <a:rPr lang="id-ID" sz="2400" b="1" dirty="0"/>
              <a:t>serangan</a:t>
            </a:r>
            <a:r>
              <a:rPr lang="id-ID" sz="2400" dirty="0"/>
              <a:t> yang memanfaatkan </a:t>
            </a:r>
            <a:r>
              <a:rPr lang="id-ID" sz="2400" b="1" dirty="0"/>
              <a:t>kelalaian</a:t>
            </a:r>
            <a:r>
              <a:rPr lang="id-ID" sz="2400" dirty="0"/>
              <a:t> dari </a:t>
            </a:r>
            <a:r>
              <a:rPr lang="id-ID" sz="2400" b="1" dirty="0"/>
              <a:t>website</a:t>
            </a:r>
            <a:r>
              <a:rPr lang="id-ID" sz="2400" dirty="0"/>
              <a:t> yang </a:t>
            </a:r>
            <a:r>
              <a:rPr lang="id-ID" sz="2400" b="1" dirty="0"/>
              <a:t>mengijinkan user</a:t>
            </a:r>
            <a:r>
              <a:rPr lang="id-ID" sz="2400" dirty="0"/>
              <a:t> untuk meng</a:t>
            </a:r>
            <a:r>
              <a:rPr lang="id-ID" sz="2400" b="1" dirty="0"/>
              <a:t>input</a:t>
            </a:r>
            <a:r>
              <a:rPr lang="id-ID" sz="2400" dirty="0"/>
              <a:t>kan data tertentu </a:t>
            </a:r>
            <a:r>
              <a:rPr lang="id-ID" sz="2400" b="1" dirty="0"/>
              <a:t>tanpa </a:t>
            </a:r>
            <a:r>
              <a:rPr lang="id-ID" sz="2400" dirty="0"/>
              <a:t>melakukan </a:t>
            </a:r>
            <a:r>
              <a:rPr lang="id-ID" sz="2400" b="1" dirty="0"/>
              <a:t>filter</a:t>
            </a:r>
            <a:r>
              <a:rPr lang="id-ID" sz="2400" dirty="0"/>
              <a:t> terhadap </a:t>
            </a:r>
            <a:r>
              <a:rPr lang="id-ID" sz="2400" b="1" dirty="0"/>
              <a:t>malicious character.</a:t>
            </a:r>
            <a:endParaRPr lang="id-ID" sz="2400" b="1" dirty="0"/>
          </a:p>
        </p:txBody>
      </p:sp>
      <p:pic>
        <p:nvPicPr>
          <p:cNvPr id="4098" name="Picture 2" descr="sql-inje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" b="9902"/>
          <a:stretch/>
        </p:blipFill>
        <p:spPr bwMode="auto">
          <a:xfrm>
            <a:off x="59393" y="1658982"/>
            <a:ext cx="5830419" cy="46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Perlindungan </a:t>
            </a:r>
            <a:r>
              <a:rPr lang="id-ID" dirty="0"/>
              <a:t>informasi dari berbagai ancaman agar menjamin kelanjutan proses bisnis, </a:t>
            </a:r>
            <a:r>
              <a:rPr lang="id-ID" dirty="0" smtClean="0"/>
              <a:t>mengurangi risiko </a:t>
            </a:r>
            <a:r>
              <a:rPr lang="id-ID" dirty="0"/>
              <a:t>bisnis, dan meningkatkan </a:t>
            </a:r>
            <a:r>
              <a:rPr lang="id-ID" i="1" dirty="0"/>
              <a:t> return </a:t>
            </a:r>
            <a:r>
              <a:rPr lang="id-ID" i="1" dirty="0" smtClean="0"/>
              <a:t>of investment</a:t>
            </a:r>
            <a:r>
              <a:rPr lang="id-ID" dirty="0"/>
              <a:t> (ROI) serta peluang bisnis (Chaeikar, etc</a:t>
            </a:r>
            <a:r>
              <a:rPr lang="id-ID" dirty="0" smtClean="0"/>
              <a:t>., 2012).</a:t>
            </a:r>
          </a:p>
          <a:p>
            <a:pPr algn="just"/>
            <a:r>
              <a:rPr lang="en-US" dirty="0" smtClean="0"/>
              <a:t>(</a:t>
            </a:r>
            <a:r>
              <a:rPr lang="en-US" dirty="0" err="1"/>
              <a:t>Garfinkel</a:t>
            </a:r>
            <a:r>
              <a:rPr lang="en-US" dirty="0"/>
              <a:t> &amp; </a:t>
            </a:r>
            <a:r>
              <a:rPr lang="en-US" dirty="0" err="1"/>
              <a:t>Spafford</a:t>
            </a:r>
            <a:r>
              <a:rPr lang="en-US" dirty="0" smtClean="0"/>
              <a:t>)</a:t>
            </a:r>
            <a:r>
              <a:rPr lang="id-ID" dirty="0" smtClean="0"/>
              <a:t> “</a:t>
            </a:r>
            <a:r>
              <a:rPr lang="en-US" dirty="0" smtClean="0"/>
              <a:t>A </a:t>
            </a:r>
            <a:r>
              <a:rPr lang="en-US" dirty="0"/>
              <a:t>computer is secure if you can depend on it and its software to behave as you </a:t>
            </a:r>
            <a:r>
              <a:rPr lang="en-US" dirty="0" smtClean="0"/>
              <a:t>expect</a:t>
            </a:r>
            <a:r>
              <a:rPr lang="id-ID" dirty="0" smtClean="0"/>
              <a:t>”</a:t>
            </a:r>
          </a:p>
          <a:p>
            <a:pPr algn="just"/>
            <a:r>
              <a:rPr lang="fi-FI" dirty="0" smtClean="0"/>
              <a:t>G. </a:t>
            </a:r>
            <a:r>
              <a:rPr lang="fi-FI" dirty="0"/>
              <a:t>J. Simons, </a:t>
            </a:r>
            <a:endParaRPr lang="id-ID" dirty="0" smtClean="0"/>
          </a:p>
          <a:p>
            <a:pPr marL="0" indent="0" algn="just">
              <a:buNone/>
            </a:pPr>
            <a:r>
              <a:rPr lang="id-ID" dirty="0" smtClean="0"/>
              <a:t>“</a:t>
            </a:r>
            <a:r>
              <a:rPr lang="fi-FI" dirty="0" smtClean="0"/>
              <a:t>bagaimana </a:t>
            </a:r>
            <a:r>
              <a:rPr lang="fi-FI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(</a:t>
            </a:r>
            <a:r>
              <a:rPr lang="en-US" i="1" dirty="0"/>
              <a:t>cheating) </a:t>
            </a:r>
            <a:r>
              <a:rPr lang="en-US" i="1" dirty="0" err="1"/>
              <a:t>atau</a:t>
            </a:r>
            <a:r>
              <a:rPr lang="en-US" i="1" dirty="0"/>
              <a:t>, paling </a:t>
            </a:r>
            <a:r>
              <a:rPr lang="en-US" i="1" dirty="0" err="1"/>
              <a:t>tidak</a:t>
            </a:r>
            <a:r>
              <a:rPr lang="en-US" i="1" dirty="0"/>
              <a:t>, </a:t>
            </a:r>
            <a:r>
              <a:rPr lang="en-US" i="1" dirty="0" err="1" smtClean="0"/>
              <a:t>mendeteksi</a:t>
            </a:r>
            <a:r>
              <a:rPr lang="id-ID" i="1" dirty="0" smtClean="0"/>
              <a:t> </a:t>
            </a:r>
            <a:r>
              <a:rPr lang="sv-SE" dirty="0" smtClean="0"/>
              <a:t>adanya </a:t>
            </a:r>
            <a:r>
              <a:rPr lang="sv-SE" dirty="0"/>
              <a:t>penipuan di sebuah sistem yang berbasis informasi, dimana </a:t>
            </a:r>
            <a:r>
              <a:rPr lang="en-US" dirty="0" err="1"/>
              <a:t>informasinya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 smtClean="0"/>
              <a:t>fisik</a:t>
            </a:r>
            <a:r>
              <a:rPr lang="id-ID" dirty="0" smtClean="0"/>
              <a:t>”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3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 Domain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Telekomunikasi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yang di </a:t>
            </a:r>
            <a:r>
              <a:rPr lang="en-US" dirty="0" err="1"/>
              <a:t>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Cryptographs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Pengoperasian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Busineess</a:t>
            </a:r>
            <a:r>
              <a:rPr lang="en-US" dirty="0"/>
              <a:t> Continuity Plan (BCP) </a:t>
            </a:r>
            <a:r>
              <a:rPr lang="en-US" dirty="0" err="1"/>
              <a:t>dan</a:t>
            </a:r>
            <a:r>
              <a:rPr lang="en-US" dirty="0"/>
              <a:t> Disaster Recovery Plan (DRP)</a:t>
            </a:r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ANCAMAN (Threats)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en-US" sz="3600" dirty="0" err="1"/>
              <a:t>Ancaman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 err="1"/>
              <a:t>aksi</a:t>
            </a:r>
            <a:r>
              <a:rPr lang="en-US" sz="3600" dirty="0"/>
              <a:t> yang </a:t>
            </a:r>
            <a:r>
              <a:rPr lang="en-US" sz="3600" b="1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luar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b="1" dirty="0" err="1"/>
              <a:t>mengganggu</a:t>
            </a:r>
            <a:r>
              <a:rPr lang="en-US" sz="3600" dirty="0"/>
              <a:t> </a:t>
            </a:r>
            <a:r>
              <a:rPr lang="en-US" sz="3600" dirty="0" err="1"/>
              <a:t>keseimbangan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. </a:t>
            </a:r>
            <a:endParaRPr lang="id-ID" sz="3600" dirty="0" smtClean="0"/>
          </a:p>
          <a:p>
            <a:pPr algn="just">
              <a:defRPr/>
            </a:pPr>
            <a:r>
              <a:rPr lang="en-US" sz="3600" b="1" dirty="0" err="1" smtClean="0"/>
              <a:t>Ancaman</a:t>
            </a:r>
            <a:r>
              <a:rPr lang="en-US" sz="3600" dirty="0" smtClean="0"/>
              <a:t> 3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 :</a:t>
            </a:r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Alam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Manusia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Lingkungan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4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Kontrol Pengamanan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Administratif</a:t>
            </a:r>
            <a:endParaRPr lang="en-US" sz="3200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Pemeliharaan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endParaRPr lang="en-US" sz="3200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Proteksi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Pusat</a:t>
            </a:r>
            <a:r>
              <a:rPr lang="en-US" sz="3200" dirty="0"/>
              <a:t> Data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computer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Bencana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Perlidungan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9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e). Kebutuhan Software </a:t>
            </a:r>
          </a:p>
          <a:p>
            <a:r>
              <a:rPr lang="id-ID" dirty="0" smtClean="0"/>
              <a:t>f). Contact</a:t>
            </a:r>
          </a:p>
          <a:p>
            <a:r>
              <a:rPr lang="id-ID" dirty="0" smtClean="0"/>
              <a:t>g). Referensi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Cybercrime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5810250" cy="5104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9187" y="2043953"/>
            <a:ext cx="244736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:</a:t>
            </a:r>
          </a:p>
          <a:p>
            <a:r>
              <a:rPr lang="en-US" dirty="0"/>
              <a:t>19% : Hacking</a:t>
            </a:r>
          </a:p>
          <a:p>
            <a:r>
              <a:rPr lang="en-US" dirty="0"/>
              <a:t>14% : Denial of Service</a:t>
            </a:r>
          </a:p>
          <a:p>
            <a:r>
              <a:rPr lang="en-US" dirty="0"/>
              <a:t>12% : Malware</a:t>
            </a:r>
          </a:p>
          <a:p>
            <a:r>
              <a:rPr lang="en-US" dirty="0"/>
              <a:t>9% : Social Engineering</a:t>
            </a:r>
          </a:p>
          <a:p>
            <a:r>
              <a:rPr lang="en-US" dirty="0"/>
              <a:t>4% : Physical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Course </a:t>
            </a:r>
            <a:r>
              <a:rPr lang="id-ID" b="1" dirty="0" smtClean="0"/>
              <a:t>Goals</a:t>
            </a:r>
            <a:br>
              <a:rPr lang="id-ID" b="1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Tujuan dari mata kuliah ini adalah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Agar </a:t>
            </a:r>
            <a:r>
              <a:rPr lang="id-ID" dirty="0"/>
              <a:t>mahasiswa mengerti bagaimana menganalisis  kelemahan 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metode, teknologi, dan tools yang digunakan dalam mengamankan sistem </a:t>
            </a:r>
            <a:r>
              <a:rPr lang="id-ID" dirty="0" smtClean="0"/>
              <a:t>informasi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teori dasar kriptografi dan bagaimana mengamankan sistem dengan kriptografi</a:t>
            </a: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Memahami kelemahan </a:t>
            </a:r>
            <a:r>
              <a:rPr lang="id-ID" dirty="0"/>
              <a:t>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Membuat keputusan dalam </a:t>
            </a:r>
            <a:r>
              <a:rPr lang="id-ID" dirty="0"/>
              <a:t>mengamankan sistem </a:t>
            </a:r>
            <a:r>
              <a:rPr lang="id-ID" dirty="0" smtClean="0"/>
              <a:t>informasi dengan memanfaatkan metode, teknologi maupun tools.</a:t>
            </a:r>
            <a:endParaRPr lang="id-ID" dirty="0"/>
          </a:p>
          <a:p>
            <a:pPr algn="just"/>
            <a:r>
              <a:rPr lang="id-ID" dirty="0" smtClean="0"/>
              <a:t>Dapat merancangan dan membuat aplikasi tentang kriptografi untuk mengamankan sistem</a:t>
            </a:r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113578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</a:p>
          <a:p>
            <a:pPr algn="just"/>
            <a:r>
              <a:rPr lang="id-ID" sz="3600" dirty="0" smtClean="0"/>
              <a:t>Lebih banyak pembahasan Jurnal atau Paper-paper tentang Security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4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</a:t>
            </a:r>
            <a:r>
              <a:rPr lang="id-ID" dirty="0" smtClean="0">
                <a:latin typeface="Agency FB" panose="020B0503020202020204" pitchFamily="34" charset="0"/>
              </a:rPr>
              <a:t>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SQLYog</a:t>
            </a:r>
            <a:endParaRPr lang="id-ID" dirty="0"/>
          </a:p>
          <a:p>
            <a:r>
              <a:rPr lang="en-US" sz="3200" b="1" dirty="0" smtClean="0"/>
              <a:t>Design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Eclipse-SDK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Netbeans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7820584" cy="49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425702" cy="49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5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03073" cy="46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5012</TotalTime>
  <Words>1215</Words>
  <Application>Microsoft Office PowerPoint</Application>
  <PresentationFormat>On-screen Show (4:3)</PresentationFormat>
  <Paragraphs>250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KEAMANAN INFORMASI 01. Pendahuluan </vt:lpstr>
      <vt:lpstr>Pokok Bahasan</vt:lpstr>
      <vt:lpstr>01. Keamanan Informasi</vt:lpstr>
      <vt:lpstr>1) Pendahuluan</vt:lpstr>
      <vt:lpstr>Cybercrime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2017</vt:lpstr>
      <vt:lpstr>Attack Volume Continues To Grow </vt:lpstr>
      <vt:lpstr>State of The Internet Security Q4 2017</vt:lpstr>
      <vt:lpstr>State of The Internet Security Q4 2017</vt:lpstr>
      <vt:lpstr>Attack Distribution By Type Per 12/02/19 Software as a Service</vt:lpstr>
      <vt:lpstr>Attack Distribution By Type Per 12/02/19 Social Media</vt:lpstr>
      <vt:lpstr>Attack Distribution By Type Per 12/02/19 High Technology</vt:lpstr>
      <vt:lpstr>Attack Distribution By Type Per 12/02/19 Business Services</vt:lpstr>
      <vt:lpstr>Attack Distribution By Type Per 12/02/19 Retail</vt:lpstr>
      <vt:lpstr>Attack Distribution By Type Per 12/02/19 Public Sector</vt:lpstr>
      <vt:lpstr>Prinsip Keamanan Jaringan</vt:lpstr>
      <vt:lpstr>Penyebab Komputer Tidak Aman</vt:lpstr>
      <vt:lpstr>Tujuan Penyerang</vt:lpstr>
      <vt:lpstr>Eksploitasi</vt:lpstr>
      <vt:lpstr>Hacker vs Cracker</vt:lpstr>
      <vt:lpstr>Jenis Serangan</vt:lpstr>
      <vt:lpstr>Dialog Attacks:  Eavesdropping on a Dialog</vt:lpstr>
      <vt:lpstr>Dialog Attacks:  Encryption for Confidentiality</vt:lpstr>
      <vt:lpstr>Dialog Attacks:  Impersonation dan Authentication</vt:lpstr>
      <vt:lpstr>Dialog Attacks:  Message Alteration</vt:lpstr>
      <vt:lpstr>Dialog Attacks:  Secure Dialog System</vt:lpstr>
      <vt:lpstr>Network Penetration Attacks :</vt:lpstr>
      <vt:lpstr>Network Penetration Attacks : Scanning (Probing)</vt:lpstr>
      <vt:lpstr>Network Penetration Attacks : Single Message Break-in</vt:lpstr>
      <vt:lpstr>Network Penetration Attacks : Denial-of Service (DoS)</vt:lpstr>
      <vt:lpstr>Social Engineering</vt:lpstr>
      <vt:lpstr>Attack</vt:lpstr>
      <vt:lpstr>Attack Remote File Inclusion (RFI)</vt:lpstr>
      <vt:lpstr>Attack Remote File Inclusion (RFI)</vt:lpstr>
      <vt:lpstr>Attack PHP Injection</vt:lpstr>
      <vt:lpstr>Attack XSS (Cross Site Scripting)</vt:lpstr>
      <vt:lpstr>Attack Command Injections (injeksi perintah)</vt:lpstr>
      <vt:lpstr>Attack SQL INJECTION</vt:lpstr>
      <vt:lpstr>Keamanan Informasi?</vt:lpstr>
      <vt:lpstr>10 Domain Keamanan Informasi</vt:lpstr>
      <vt:lpstr>ANCAMAN (Threats)</vt:lpstr>
      <vt:lpstr>Kontrol Pengamanan Informasi</vt:lpstr>
      <vt:lpstr>3) Kontrak Perkuliahan</vt:lpstr>
      <vt:lpstr>Course Goals Tujuan dari mata kuliah ini adalah :</vt:lpstr>
      <vt:lpstr>Learning Outcomes Diharapkan mahasiswa mampu:</vt:lpstr>
      <vt:lpstr>Metode Pengajaran</vt:lpstr>
      <vt:lpstr>Metode Penilaian</vt:lpstr>
      <vt:lpstr>Tugas</vt:lpstr>
      <vt:lpstr>Proyek : Kelompok dibuat 2 s.d 4 Mahasiswa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2596</cp:revision>
  <dcterms:created xsi:type="dcterms:W3CDTF">2016-09-02T03:38:50Z</dcterms:created>
  <dcterms:modified xsi:type="dcterms:W3CDTF">2019-02-12T17:16:23Z</dcterms:modified>
</cp:coreProperties>
</file>