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5"/>
  </p:notesMasterIdLst>
  <p:handoutMasterIdLst>
    <p:handoutMasterId r:id="rId146"/>
  </p:handoutMasterIdLst>
  <p:sldIdLst>
    <p:sldId id="256" r:id="rId2"/>
    <p:sldId id="407" r:id="rId3"/>
    <p:sldId id="427" r:id="rId4"/>
    <p:sldId id="733" r:id="rId5"/>
    <p:sldId id="756" r:id="rId6"/>
    <p:sldId id="757" r:id="rId7"/>
    <p:sldId id="758" r:id="rId8"/>
    <p:sldId id="759" r:id="rId9"/>
    <p:sldId id="760" r:id="rId10"/>
    <p:sldId id="734" r:id="rId11"/>
    <p:sldId id="735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36" r:id="rId20"/>
    <p:sldId id="737" r:id="rId21"/>
    <p:sldId id="738" r:id="rId22"/>
    <p:sldId id="739" r:id="rId23"/>
    <p:sldId id="740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49" r:id="rId33"/>
    <p:sldId id="750" r:id="rId34"/>
    <p:sldId id="751" r:id="rId35"/>
    <p:sldId id="752" r:id="rId36"/>
    <p:sldId id="753" r:id="rId37"/>
    <p:sldId id="754" r:id="rId38"/>
    <p:sldId id="755" r:id="rId39"/>
    <p:sldId id="771" r:id="rId40"/>
    <p:sldId id="772" r:id="rId41"/>
    <p:sldId id="773" r:id="rId42"/>
    <p:sldId id="774" r:id="rId43"/>
    <p:sldId id="775" r:id="rId44"/>
    <p:sldId id="776" r:id="rId45"/>
    <p:sldId id="777" r:id="rId46"/>
    <p:sldId id="778" r:id="rId47"/>
    <p:sldId id="779" r:id="rId48"/>
    <p:sldId id="780" r:id="rId49"/>
    <p:sldId id="783" r:id="rId50"/>
    <p:sldId id="784" r:id="rId51"/>
    <p:sldId id="790" r:id="rId52"/>
    <p:sldId id="785" r:id="rId53"/>
    <p:sldId id="786" r:id="rId54"/>
    <p:sldId id="787" r:id="rId55"/>
    <p:sldId id="788" r:id="rId56"/>
    <p:sldId id="789" r:id="rId57"/>
    <p:sldId id="791" r:id="rId58"/>
    <p:sldId id="792" r:id="rId59"/>
    <p:sldId id="814" r:id="rId60"/>
    <p:sldId id="793" r:id="rId61"/>
    <p:sldId id="815" r:id="rId62"/>
    <p:sldId id="812" r:id="rId63"/>
    <p:sldId id="816" r:id="rId64"/>
    <p:sldId id="817" r:id="rId65"/>
    <p:sldId id="794" r:id="rId66"/>
    <p:sldId id="818" r:id="rId67"/>
    <p:sldId id="795" r:id="rId68"/>
    <p:sldId id="796" r:id="rId69"/>
    <p:sldId id="797" r:id="rId70"/>
    <p:sldId id="798" r:id="rId71"/>
    <p:sldId id="799" r:id="rId72"/>
    <p:sldId id="813" r:id="rId73"/>
    <p:sldId id="800" r:id="rId74"/>
    <p:sldId id="801" r:id="rId75"/>
    <p:sldId id="802" r:id="rId76"/>
    <p:sldId id="819" r:id="rId77"/>
    <p:sldId id="820" r:id="rId78"/>
    <p:sldId id="821" r:id="rId79"/>
    <p:sldId id="803" r:id="rId80"/>
    <p:sldId id="804" r:id="rId81"/>
    <p:sldId id="805" r:id="rId82"/>
    <p:sldId id="806" r:id="rId83"/>
    <p:sldId id="830" r:id="rId84"/>
    <p:sldId id="829" r:id="rId85"/>
    <p:sldId id="828" r:id="rId86"/>
    <p:sldId id="807" r:id="rId87"/>
    <p:sldId id="808" r:id="rId88"/>
    <p:sldId id="831" r:id="rId89"/>
    <p:sldId id="832" r:id="rId90"/>
    <p:sldId id="809" r:id="rId91"/>
    <p:sldId id="810" r:id="rId92"/>
    <p:sldId id="811" r:id="rId93"/>
    <p:sldId id="822" r:id="rId94"/>
    <p:sldId id="833" r:id="rId95"/>
    <p:sldId id="834" r:id="rId96"/>
    <p:sldId id="835" r:id="rId97"/>
    <p:sldId id="836" r:id="rId98"/>
    <p:sldId id="837" r:id="rId99"/>
    <p:sldId id="838" r:id="rId100"/>
    <p:sldId id="839" r:id="rId101"/>
    <p:sldId id="840" r:id="rId102"/>
    <p:sldId id="841" r:id="rId103"/>
    <p:sldId id="842" r:id="rId104"/>
    <p:sldId id="843" r:id="rId105"/>
    <p:sldId id="844" r:id="rId106"/>
    <p:sldId id="823" r:id="rId107"/>
    <p:sldId id="824" r:id="rId108"/>
    <p:sldId id="825" r:id="rId109"/>
    <p:sldId id="826" r:id="rId110"/>
    <p:sldId id="845" r:id="rId111"/>
    <p:sldId id="846" r:id="rId112"/>
    <p:sldId id="847" r:id="rId113"/>
    <p:sldId id="848" r:id="rId114"/>
    <p:sldId id="849" r:id="rId115"/>
    <p:sldId id="850" r:id="rId116"/>
    <p:sldId id="851" r:id="rId117"/>
    <p:sldId id="855" r:id="rId118"/>
    <p:sldId id="856" r:id="rId119"/>
    <p:sldId id="857" r:id="rId120"/>
    <p:sldId id="858" r:id="rId121"/>
    <p:sldId id="859" r:id="rId122"/>
    <p:sldId id="860" r:id="rId123"/>
    <p:sldId id="852" r:id="rId124"/>
    <p:sldId id="853" r:id="rId125"/>
    <p:sldId id="854" r:id="rId126"/>
    <p:sldId id="861" r:id="rId127"/>
    <p:sldId id="862" r:id="rId128"/>
    <p:sldId id="863" r:id="rId129"/>
    <p:sldId id="864" r:id="rId130"/>
    <p:sldId id="865" r:id="rId131"/>
    <p:sldId id="866" r:id="rId132"/>
    <p:sldId id="867" r:id="rId133"/>
    <p:sldId id="827" r:id="rId134"/>
    <p:sldId id="868" r:id="rId135"/>
    <p:sldId id="625" r:id="rId136"/>
    <p:sldId id="581" r:id="rId137"/>
    <p:sldId id="590" r:id="rId138"/>
    <p:sldId id="591" r:id="rId139"/>
    <p:sldId id="527" r:id="rId140"/>
    <p:sldId id="503" r:id="rId141"/>
    <p:sldId id="504" r:id="rId142"/>
    <p:sldId id="505" r:id="rId143"/>
    <p:sldId id="411" r:id="rId1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Kontrol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solidFill>
          <a:srgbClr val="FFFF00"/>
        </a:solidFill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7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A93BB2EF-0BEB-4E8A-AB45-3720CCC195F7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8</a:t>
          </a:r>
          <a:r>
            <a:rPr lang="en-US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Kriptografi</a:t>
          </a:r>
          <a:endParaRPr lang="id-ID" sz="2800" dirty="0">
            <a:latin typeface="Agency FB" panose="020B0503020202020204" pitchFamily="34" charset="0"/>
          </a:endParaRPr>
        </a:p>
      </dgm:t>
    </dgm:pt>
    <dgm:pt modelId="{7035D21C-CA3F-44B8-863B-4C9676820A2B}" type="parTrans" cxnId="{31C4AA9C-C86C-4AF3-B39C-3BA36A7F1B12}">
      <dgm:prSet/>
      <dgm:spPr/>
      <dgm:t>
        <a:bodyPr/>
        <a:lstStyle/>
        <a:p>
          <a:endParaRPr lang="id-ID"/>
        </a:p>
      </dgm:t>
    </dgm:pt>
    <dgm:pt modelId="{0F51178D-EAFB-47CB-81A0-CBBAD12CA067}" type="sibTrans" cxnId="{31C4AA9C-C86C-4AF3-B39C-3BA36A7F1B1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CE4B27A-562B-4228-9EBA-FA36741C2CBB}" type="pres">
      <dgm:prSet presAssocID="{A93BB2EF-0BEB-4E8A-AB45-3720CCC195F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BAB312-29FB-47FA-8AB2-232A0B14ADD3}" type="pres">
      <dgm:prSet presAssocID="{0F51178D-EAFB-47CB-81A0-CBBAD12CA067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3F0135C-4E40-4829-B87E-4EE1F4F2265F}" type="presOf" srcId="{A93BB2EF-0BEB-4E8A-AB45-3720CCC195F7}" destId="{CCE4B27A-562B-4228-9EBA-FA36741C2CBB}" srcOrd="0" destOrd="0" presId="urn:microsoft.com/office/officeart/2005/8/layout/vList2"/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6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5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4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3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31C4AA9C-C86C-4AF3-B39C-3BA36A7F1B12}" srcId="{8358F112-1D6F-44C5-AF73-A5EEB7AA45FA}" destId="{A93BB2EF-0BEB-4E8A-AB45-3720CCC195F7}" srcOrd="0" destOrd="0" parTransId="{7035D21C-CA3F-44B8-863B-4C9676820A2B}" sibTransId="{0F51178D-EAFB-47CB-81A0-CBBAD12CA067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54C611C9-B76C-4D59-98C6-D6D7574B1828}" type="presParOf" srcId="{FA152123-58CE-48F0-AD32-399CCFB0B709}" destId="{CCE4B27A-562B-4228-9EBA-FA36741C2CBB}" srcOrd="0" destOrd="0" presId="urn:microsoft.com/office/officeart/2005/8/layout/vList2"/>
    <dgm:cxn modelId="{0C558DE7-2061-46C4-9435-0252B0DE34FF}" type="presParOf" srcId="{FA152123-58CE-48F0-AD32-399CCFB0B709}" destId="{8DBAB312-29FB-47FA-8AB2-232A0B14ADD3}" srcOrd="1" destOrd="0" presId="urn:microsoft.com/office/officeart/2005/8/layout/vList2"/>
    <dgm:cxn modelId="{F7770718-7910-4B21-8EFE-318DE8AC54A5}" type="presParOf" srcId="{FA152123-58CE-48F0-AD32-399CCFB0B709}" destId="{6F268465-018D-415F-9342-5F99EA4F989A}" srcOrd="2" destOrd="0" presId="urn:microsoft.com/office/officeart/2005/8/layout/vList2"/>
    <dgm:cxn modelId="{0093A9F7-1C25-4231-B7BD-C18244B8CD6C}" type="presParOf" srcId="{FA152123-58CE-48F0-AD32-399CCFB0B709}" destId="{6AE71C83-3A5B-4E23-B880-47A196E9AF94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D1D87629-A5CB-4B75-A02C-88884F34018E}" type="presParOf" srcId="{FA152123-58CE-48F0-AD32-399CCFB0B709}" destId="{4243BBF9-1AA9-4550-83D8-1DFA0B761F29}" srcOrd="6" destOrd="0" presId="urn:microsoft.com/office/officeart/2005/8/layout/vList2"/>
    <dgm:cxn modelId="{5A1AA8AB-C770-42ED-AD6A-5FD55ADADC0F}" type="presParOf" srcId="{FA152123-58CE-48F0-AD32-399CCFB0B709}" destId="{812CF79F-A20C-43E1-BBE1-73B39171E2FC}" srcOrd="7" destOrd="0" presId="urn:microsoft.com/office/officeart/2005/8/layout/vList2"/>
    <dgm:cxn modelId="{C5203D51-591C-4774-8949-D56B7504CB66}" type="presParOf" srcId="{FA152123-58CE-48F0-AD32-399CCFB0B709}" destId="{F4223B3F-7A5F-4B4B-BB64-825656D9084A}" srcOrd="8" destOrd="0" presId="urn:microsoft.com/office/officeart/2005/8/layout/vList2"/>
    <dgm:cxn modelId="{D0E8991B-1E12-4A62-B535-9FD6B1C215F3}" type="presParOf" srcId="{FA152123-58CE-48F0-AD32-399CCFB0B709}" destId="{ED09C2E3-455C-489D-979E-43371C128A15}" srcOrd="9" destOrd="0" presId="urn:microsoft.com/office/officeart/2005/8/layout/vList2"/>
    <dgm:cxn modelId="{3BB21489-EA85-4EE4-852E-4F251F988DEE}" type="presParOf" srcId="{FA152123-58CE-48F0-AD32-399CCFB0B709}" destId="{D6F8D2BE-5674-433E-876C-693D6B513985}" srcOrd="10" destOrd="0" presId="urn:microsoft.com/office/officeart/2005/8/layout/vList2"/>
    <dgm:cxn modelId="{24EB09B6-887B-4DDD-A64F-EF155A61AFD9}" type="presParOf" srcId="{FA152123-58CE-48F0-AD32-399CCFB0B709}" destId="{3A61E9B2-EE8B-4D0D-8E33-7F7E2BC308E5}" srcOrd="11" destOrd="0" presId="urn:microsoft.com/office/officeart/2005/8/layout/vList2"/>
    <dgm:cxn modelId="{35B31EEC-7740-4F56-A82A-7FBB7314C797}" type="presParOf" srcId="{FA152123-58CE-48F0-AD32-399CCFB0B709}" destId="{BDCDCFE5-C63B-426B-8D16-4C2EF5169E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27/03/2019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801B61-1D37-4FAD-99CC-96477564FC71}" type="slidenum">
              <a:rPr 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9255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79FB2B-20F9-491E-A5BE-022E396CF178}" type="slidenum">
              <a:rPr 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6831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9604F9-633D-4242-A045-535BB194F289}" type="slidenum">
              <a:rPr 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16656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61F090-0520-4243-AAE6-DEC2863B7088}" type="slidenum">
              <a:rPr lang="en-US">
                <a:latin typeface="Calibri" panose="020F0502020204030204" pitchFamily="34" charset="0"/>
              </a:rPr>
              <a:pPr eaLnBrk="1" hangingPunct="1"/>
              <a:t>43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8671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78EA1A-43ED-4BF9-B13F-A4046A559B25}" type="slidenum">
              <a:rPr 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4113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13BBCB-ED84-4404-BCB0-A08707C8E3DC}" type="slidenum">
              <a:rPr 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879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B5C4A5-C56C-4B80-8832-A961A315DEF4}" type="slidenum">
              <a:rPr lang="en-US">
                <a:latin typeface="Calibri" panose="020F0502020204030204" pitchFamily="34" charset="0"/>
              </a:rPr>
              <a:pPr eaLnBrk="1" hangingPunct="1"/>
              <a:t>46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8674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B961CB-8357-467A-9629-8B38B922879C}" type="slidenum">
              <a:rPr lang="en-US">
                <a:latin typeface="Calibri" panose="020F0502020204030204" pitchFamily="34" charset="0"/>
              </a:rPr>
              <a:pPr eaLnBrk="1" hangingPunct="1"/>
              <a:t>47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4590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91E6BF-C9F5-4B5C-B12B-A63C423AB817}" type="slidenum">
              <a:rPr lang="en-US">
                <a:latin typeface="Calibri" panose="020F0502020204030204" pitchFamily="34" charset="0"/>
              </a:rPr>
              <a:pPr eaLnBrk="1" hangingPunct="1"/>
              <a:t>48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5209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tripwire/" TargetMode="External"/><Relationship Id="rId2" Type="http://schemas.openxmlformats.org/officeDocument/2006/relationships/hyperlink" Target="http://www.tripwire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tripwire.com/" TargetMode="Externa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07. NETWORK ATTACK</a:t>
            </a:r>
            <a:endParaRPr lang="id-ID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b="1" dirty="0"/>
              <a:t>Autentikasi &amp; Otorisasi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484171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id-ID" b="1" dirty="0"/>
              <a:t>Autentikasi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Identifikasi </a:t>
            </a:r>
            <a:r>
              <a:rPr lang="id-ID" sz="2800" b="1" dirty="0"/>
              <a:t>siapa</a:t>
            </a:r>
            <a:r>
              <a:rPr lang="id-ID" sz="2800" dirty="0"/>
              <a:t> yang sedang </a:t>
            </a:r>
            <a:r>
              <a:rPr lang="id-ID" sz="2800" b="1" dirty="0"/>
              <a:t>melakukan akses</a:t>
            </a:r>
          </a:p>
          <a:p>
            <a:pPr algn="just"/>
            <a:r>
              <a:rPr lang="id-ID" b="1" dirty="0" smtClean="0"/>
              <a:t>Otorisasi 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Setelah </a:t>
            </a:r>
            <a:r>
              <a:rPr lang="id-ID" sz="2800" b="1" dirty="0"/>
              <a:t>terautentikasi  </a:t>
            </a:r>
            <a:r>
              <a:rPr lang="id-ID" sz="2800" dirty="0"/>
              <a:t>apa </a:t>
            </a:r>
            <a:r>
              <a:rPr lang="id-ID" sz="2800" b="1" dirty="0"/>
              <a:t>yang boleh </a:t>
            </a:r>
            <a:r>
              <a:rPr lang="id-ID" sz="2800" dirty="0"/>
              <a:t>/ </a:t>
            </a:r>
            <a:r>
              <a:rPr lang="id-ID" sz="2800" b="1" dirty="0"/>
              <a:t>tidak boleh</a:t>
            </a:r>
            <a:r>
              <a:rPr lang="id-ID" sz="2800" dirty="0"/>
              <a:t>  </a:t>
            </a:r>
            <a:r>
              <a:rPr lang="id-ID" sz="2800" dirty="0" smtClean="0"/>
              <a:t>→ dilakukan </a:t>
            </a:r>
            <a:r>
              <a:rPr lang="id-ID" sz="2800" dirty="0"/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Disebut </a:t>
            </a:r>
            <a:r>
              <a:rPr lang="id-ID" sz="2800" dirty="0"/>
              <a:t>juga </a:t>
            </a:r>
            <a:r>
              <a:rPr lang="id-ID" sz="2800" b="1" dirty="0"/>
              <a:t>kontrol</a:t>
            </a:r>
            <a:r>
              <a:rPr lang="id-ID" sz="2800" dirty="0"/>
              <a:t> terhadap </a:t>
            </a:r>
            <a:r>
              <a:rPr lang="id-ID" sz="2800" b="1" dirty="0"/>
              <a:t>akses</a:t>
            </a:r>
            <a:r>
              <a:rPr lang="id-ID" sz="2800" dirty="0"/>
              <a:t> atau access control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Subyek </a:t>
            </a:r>
            <a:r>
              <a:rPr lang="id-ID" sz="2800" dirty="0"/>
              <a:t>: pengguna yang </a:t>
            </a:r>
            <a:r>
              <a:rPr lang="id-ID" sz="2800" b="1" dirty="0"/>
              <a:t>terautentikasi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Obyek </a:t>
            </a:r>
            <a:r>
              <a:rPr lang="id-ID" sz="2800" dirty="0"/>
              <a:t>: sebuah </a:t>
            </a:r>
            <a:r>
              <a:rPr lang="id-ID" sz="2800" b="1" dirty="0"/>
              <a:t>resource</a:t>
            </a:r>
            <a:r>
              <a:rPr lang="id-ID" sz="2800" dirty="0"/>
              <a:t> / obyek dalam sistem yang </a:t>
            </a:r>
            <a:r>
              <a:rPr lang="id-ID" sz="2800" b="1" dirty="0" smtClean="0"/>
              <a:t>hendak </a:t>
            </a:r>
            <a:r>
              <a:rPr lang="id-ID" sz="2800" b="1" dirty="0"/>
              <a:t>diakses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Aksi </a:t>
            </a:r>
            <a:r>
              <a:rPr lang="id-ID" sz="2800" dirty="0"/>
              <a:t>: aksi yang </a:t>
            </a:r>
            <a:r>
              <a:rPr lang="id-ID" sz="2800" b="1" dirty="0"/>
              <a:t>diperbolehkan</a:t>
            </a:r>
            <a:r>
              <a:rPr lang="id-ID" sz="2800" dirty="0"/>
              <a:t> / tidak diperbolehkan</a:t>
            </a:r>
          </a:p>
        </p:txBody>
      </p:sp>
    </p:spTree>
    <p:extLst>
      <p:ext uri="{BB962C8B-B14F-4D97-AF65-F5344CB8AC3E}">
        <p14:creationId xmlns:p14="http://schemas.microsoft.com/office/powerpoint/2010/main" val="962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Distribusi Tripwire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Debian</a:t>
            </a:r>
          </a:p>
          <a:p>
            <a:r>
              <a:rPr lang="id-ID" dirty="0" smtClean="0"/>
              <a:t>RedHat</a:t>
            </a:r>
            <a:endParaRPr lang="id-ID" dirty="0"/>
          </a:p>
          <a:p>
            <a:r>
              <a:rPr lang="id-ID" dirty="0" smtClean="0"/>
              <a:t>Caldera</a:t>
            </a:r>
            <a:endParaRPr lang="id-ID" dirty="0"/>
          </a:p>
          <a:p>
            <a:r>
              <a:rPr lang="id-ID" dirty="0" smtClean="0"/>
              <a:t>Turbolinux</a:t>
            </a:r>
            <a:endParaRPr lang="id-ID" dirty="0"/>
          </a:p>
          <a:p>
            <a:r>
              <a:rPr lang="id-ID" dirty="0" smtClean="0"/>
              <a:t>SuSE</a:t>
            </a:r>
            <a:endParaRPr lang="id-ID" dirty="0"/>
          </a:p>
          <a:p>
            <a:r>
              <a:rPr lang="id-ID" dirty="0" smtClean="0"/>
              <a:t>BSD</a:t>
            </a:r>
            <a:endParaRPr lang="id-ID" dirty="0"/>
          </a:p>
          <a:p>
            <a:r>
              <a:rPr lang="id-ID" dirty="0" smtClean="0"/>
              <a:t>FreeBSD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00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Apayang dikerjakanTripwire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File Integrity Checking</a:t>
            </a:r>
          </a:p>
          <a:p>
            <a:pPr algn="just"/>
            <a:r>
              <a:rPr lang="id-ID" sz="3200" dirty="0" smtClean="0"/>
              <a:t>Tripwire mampu mendeteksi perubahan file</a:t>
            </a:r>
            <a:endParaRPr lang="id-ID" sz="3200" dirty="0"/>
          </a:p>
          <a:p>
            <a:pPr algn="just"/>
            <a:r>
              <a:rPr lang="id-ID" sz="3200" dirty="0" smtClean="0"/>
              <a:t>Tripwire membandingkan antara database </a:t>
            </a:r>
            <a:endParaRPr lang="id-ID" sz="3200" dirty="0"/>
          </a:p>
          <a:p>
            <a:pPr algn="just"/>
            <a:r>
              <a:rPr lang="id-ID" sz="3200" dirty="0"/>
              <a:t>file </a:t>
            </a:r>
            <a:r>
              <a:rPr lang="id-ID" sz="3200" dirty="0" smtClean="0"/>
              <a:t>sebelum pengecekan dengan sesudah pengecekan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3635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yang tidak dikerjakan Tripwire 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Tripwire </a:t>
            </a:r>
            <a:r>
              <a:rPr lang="id-ID" dirty="0" smtClean="0"/>
              <a:t>tidak dapat menghalangi perubahan file/system</a:t>
            </a:r>
            <a:endParaRPr lang="id-ID" dirty="0"/>
          </a:p>
          <a:p>
            <a:r>
              <a:rPr lang="id-ID" dirty="0" smtClean="0"/>
              <a:t>False positif karena salah </a:t>
            </a:r>
            <a:r>
              <a:rPr lang="id-ID" dirty="0"/>
              <a:t>setting </a:t>
            </a:r>
            <a:r>
              <a:rPr lang="id-ID" dirty="0" smtClean="0"/>
              <a:t>pada file policy</a:t>
            </a:r>
            <a:r>
              <a:rPr lang="id-ID" dirty="0"/>
              <a:t>, file konfigurasi, </a:t>
            </a:r>
            <a:r>
              <a:rPr lang="id-ID" dirty="0" smtClean="0"/>
              <a:t>atau tidak update database</a:t>
            </a:r>
            <a:endParaRPr lang="id-ID" dirty="0"/>
          </a:p>
          <a:p>
            <a:r>
              <a:rPr lang="id-ID" dirty="0" smtClean="0"/>
              <a:t>Triwire bukan antivirus</a:t>
            </a:r>
            <a:endParaRPr lang="id-ID" dirty="0"/>
          </a:p>
          <a:p>
            <a:r>
              <a:rPr lang="id-ID" dirty="0" smtClean="0"/>
              <a:t>Tripwire dapat dimanipulasi</a:t>
            </a:r>
          </a:p>
          <a:p>
            <a:r>
              <a:rPr lang="id-ID" dirty="0"/>
              <a:t>Source </a:t>
            </a:r>
            <a:r>
              <a:rPr lang="id-ID" dirty="0" smtClean="0"/>
              <a:t>Tripwire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hlinkClick r:id="rId2"/>
              </a:rPr>
              <a:t>www.tripwire.org</a:t>
            </a:r>
            <a:r>
              <a:rPr lang="id-ID" dirty="0" smtClean="0"/>
              <a:t>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hlinkClick r:id="rId3"/>
              </a:rPr>
              <a:t>http</a:t>
            </a:r>
            <a:r>
              <a:rPr lang="id-ID" dirty="0">
                <a:hlinkClick r:id="rId3"/>
              </a:rPr>
              <a:t>://sourceforge.net/projects/tripwire</a:t>
            </a:r>
            <a:r>
              <a:rPr lang="id-ID" dirty="0" smtClean="0">
                <a:hlinkClick r:id="rId3"/>
              </a:rPr>
              <a:t>/</a:t>
            </a:r>
            <a:r>
              <a:rPr lang="id-ID" dirty="0" smtClean="0"/>
              <a:t>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>
                <a:hlinkClick r:id="rId4"/>
              </a:rPr>
              <a:t>http</a:t>
            </a:r>
            <a:r>
              <a:rPr lang="id-ID" dirty="0">
                <a:hlinkClick r:id="rId4"/>
              </a:rPr>
              <a:t>://www.tripwire.com</a:t>
            </a:r>
            <a:r>
              <a:rPr lang="id-ID" dirty="0" smtClean="0">
                <a:hlinkClick r:id="rId4"/>
              </a:rPr>
              <a:t>/</a:t>
            </a:r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9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07" y="1658982"/>
            <a:ext cx="6637781" cy="51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 </a:t>
            </a:r>
            <a:r>
              <a:rPr lang="id-ID" dirty="0" smtClean="0"/>
              <a:t>Komponen File </a:t>
            </a:r>
            <a:r>
              <a:rPr lang="id-ID" dirty="0"/>
              <a:t>Konfigurasi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File Konfigurasi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Digunakan untuk melakukan konfigurasi tripwire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/etc/tripwire/tw.cfg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/etc/tripwire/twcfg.txt</a:t>
            </a:r>
          </a:p>
          <a:p>
            <a:r>
              <a:rPr lang="id-ID" dirty="0" smtClean="0"/>
              <a:t>File </a:t>
            </a:r>
            <a:r>
              <a:rPr lang="id-ID" dirty="0"/>
              <a:t>Policy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Admin dapat menentukan bagaimana tripwire melakukan cek thd sistem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/etc/tripwire/tw.pol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</a:t>
            </a:r>
            <a:r>
              <a:rPr lang="id-ID" dirty="0" smtClean="0"/>
              <a:t>etc/tripwire/twpol.txt</a:t>
            </a:r>
          </a:p>
          <a:p>
            <a:r>
              <a:rPr lang="id-ID" dirty="0"/>
              <a:t>File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Digunakan untuk menyimpan database </a:t>
            </a:r>
            <a:r>
              <a:rPr lang="id-ID" dirty="0"/>
              <a:t>informasi sistem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Diperoleh waktu pertama installasi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/var/lib/tripwire/&lt;comp&gt;.&lt;domain&gt;.twd</a:t>
            </a:r>
          </a:p>
          <a:p>
            <a:r>
              <a:rPr lang="id-ID" dirty="0" smtClean="0"/>
              <a:t>File </a:t>
            </a:r>
            <a:r>
              <a:rPr lang="id-ID" dirty="0"/>
              <a:t>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Diperoleh dari hasil pengecekan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Laporan file termasuk perubahan yang </a:t>
            </a:r>
            <a:r>
              <a:rPr lang="id-ID" dirty="0"/>
              <a:t>terjadidi sistem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/var/lib/tripwire/report/&lt;comp&gt;.&lt;domain&gt; -&lt;yymmdd&gt;-&lt;time&gt;.twr</a:t>
            </a:r>
          </a:p>
        </p:txBody>
      </p:sp>
    </p:spTree>
    <p:extLst>
      <p:ext uri="{BB962C8B-B14F-4D97-AF65-F5344CB8AC3E}">
        <p14:creationId xmlns:p14="http://schemas.microsoft.com/office/powerpoint/2010/main" val="39556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Key &amp; Local Key Password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Site key password </a:t>
            </a:r>
            <a:r>
              <a:rPr lang="id-ID" sz="3600" dirty="0" smtClean="0"/>
              <a:t>melindungi file configurasi dan policy </a:t>
            </a:r>
            <a:endParaRPr lang="id-ID" sz="3600" dirty="0"/>
          </a:p>
          <a:p>
            <a:pPr algn="just"/>
            <a:r>
              <a:rPr lang="id-ID" sz="3600" dirty="0" smtClean="0"/>
              <a:t>Local </a:t>
            </a:r>
            <a:r>
              <a:rPr lang="id-ID" sz="3600" dirty="0"/>
              <a:t>key password </a:t>
            </a:r>
            <a:r>
              <a:rPr lang="id-ID" sz="3600" dirty="0" smtClean="0"/>
              <a:t>melindungi file </a:t>
            </a:r>
            <a:r>
              <a:rPr lang="id-ID" sz="3600" dirty="0"/>
              <a:t>database </a:t>
            </a:r>
            <a:r>
              <a:rPr lang="id-ID" sz="3600" dirty="0" smtClean="0"/>
              <a:t>dan report 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5122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>
                <a:solidFill>
                  <a:srgbClr val="FF0000"/>
                </a:solidFill>
              </a:rPr>
              <a:t>Network </a:t>
            </a:r>
            <a:r>
              <a:rPr lang="id-ID" sz="5400" b="1" dirty="0" smtClean="0">
                <a:solidFill>
                  <a:srgbClr val="FF0000"/>
                </a:solidFill>
              </a:rPr>
              <a:t>Attack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67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Man In The Middle (MITM)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Skenario Penyerangan</a:t>
            </a:r>
            <a:endParaRPr lang="id-ID" sz="36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Aktifitas Penyerangan</a:t>
            </a:r>
            <a:endParaRPr lang="id-ID" sz="3600" dirty="0"/>
          </a:p>
          <a:p>
            <a:pPr algn="just"/>
            <a:r>
              <a:rPr lang="id-ID" sz="4000" dirty="0" smtClean="0"/>
              <a:t>Email </a:t>
            </a:r>
            <a:r>
              <a:rPr lang="id-ID" sz="4000" dirty="0"/>
              <a:t>Spoofing &amp; Web Spoofing</a:t>
            </a:r>
          </a:p>
          <a:p>
            <a:pPr algn="just"/>
            <a:r>
              <a:rPr lang="id-ID" sz="4000" dirty="0" smtClean="0"/>
              <a:t>Active </a:t>
            </a:r>
            <a:r>
              <a:rPr lang="id-ID" sz="4000" dirty="0"/>
              <a:t>Session Hijacking</a:t>
            </a:r>
          </a:p>
          <a:p>
            <a:pPr algn="just"/>
            <a:r>
              <a:rPr lang="id-ID" sz="4000" dirty="0" smtClean="0"/>
              <a:t>Denial </a:t>
            </a:r>
            <a:r>
              <a:rPr lang="id-ID" sz="4000" dirty="0"/>
              <a:t>Of Service</a:t>
            </a:r>
          </a:p>
        </p:txBody>
      </p:sp>
    </p:spTree>
    <p:extLst>
      <p:ext uri="{BB962C8B-B14F-4D97-AF65-F5344CB8AC3E}">
        <p14:creationId xmlns:p14="http://schemas.microsoft.com/office/powerpoint/2010/main" val="7806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Serangan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97117" cy="43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(MITM)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Man-In-The-Middle di kriptografi dan keamanan </a:t>
            </a:r>
            <a:r>
              <a:rPr lang="id-ID" dirty="0" smtClean="0"/>
              <a:t>komputer </a:t>
            </a:r>
            <a:r>
              <a:rPr lang="id-ID" dirty="0"/>
              <a:t>adalah bentuk aktif menguping di mana </a:t>
            </a:r>
            <a:r>
              <a:rPr lang="id-ID" dirty="0" smtClean="0"/>
              <a:t>penyerang </a:t>
            </a:r>
            <a:r>
              <a:rPr lang="id-ID" dirty="0"/>
              <a:t>membuat koneksi independen dengan </a:t>
            </a:r>
            <a:r>
              <a:rPr lang="id-ID" dirty="0" smtClean="0"/>
              <a:t>korban </a:t>
            </a:r>
            <a:r>
              <a:rPr lang="id-ID" dirty="0"/>
              <a:t>dan pesan relay antara mereka, membuat </a:t>
            </a:r>
            <a:r>
              <a:rPr lang="id-ID" dirty="0" smtClean="0"/>
              <a:t>mereka </a:t>
            </a:r>
            <a:r>
              <a:rPr lang="id-ID" dirty="0"/>
              <a:t>percaya bahwa mereka berbicara langsung satu </a:t>
            </a:r>
            <a:r>
              <a:rPr lang="id-ID" dirty="0" smtClean="0"/>
              <a:t>sama </a:t>
            </a:r>
            <a:r>
              <a:rPr lang="id-ID" dirty="0"/>
              <a:t>lain melalui koneksi pribadi.</a:t>
            </a:r>
          </a:p>
          <a:p>
            <a:pPr algn="just"/>
            <a:r>
              <a:rPr lang="id-ID" dirty="0" smtClean="0"/>
              <a:t>Penyerang </a:t>
            </a:r>
            <a:r>
              <a:rPr lang="id-ID" dirty="0"/>
              <a:t>harus mampu mencegat semua pesan terjadi </a:t>
            </a:r>
            <a:r>
              <a:rPr lang="id-ID" dirty="0" smtClean="0"/>
              <a:t>antara </a:t>
            </a:r>
            <a:r>
              <a:rPr lang="id-ID" dirty="0"/>
              <a:t>kedua korban dan menyuntikkan yang baru</a:t>
            </a:r>
          </a:p>
        </p:txBody>
      </p:sp>
    </p:spTree>
    <p:extLst>
      <p:ext uri="{BB962C8B-B14F-4D97-AF65-F5344CB8AC3E}">
        <p14:creationId xmlns:p14="http://schemas.microsoft.com/office/powerpoint/2010/main" val="6949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Kontrol Akses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772"/>
          <a:stretch/>
        </p:blipFill>
        <p:spPr>
          <a:xfrm>
            <a:off x="293545" y="1658982"/>
            <a:ext cx="8684818" cy="48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(MITM)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998325"/>
            <a:ext cx="8319406" cy="4585355"/>
          </a:xfrm>
        </p:spPr>
        <p:txBody>
          <a:bodyPr numCol="2">
            <a:normAutofit lnSpcReduction="10000"/>
          </a:bodyPr>
          <a:lstStyle/>
          <a:p>
            <a:r>
              <a:rPr lang="id-ID" sz="3600" b="1" dirty="0" smtClean="0"/>
              <a:t>LOCAL </a:t>
            </a:r>
            <a:r>
              <a:rPr lang="id-ID" sz="3600" b="1" dirty="0"/>
              <a:t>AREA NETWORK: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ARP </a:t>
            </a:r>
            <a:r>
              <a:rPr lang="id-ID" sz="3200" dirty="0"/>
              <a:t>poisoning </a:t>
            </a:r>
            <a:endParaRPr lang="id-ID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DNS </a:t>
            </a:r>
            <a:r>
              <a:rPr lang="id-ID" sz="3200" dirty="0"/>
              <a:t>spoofing </a:t>
            </a:r>
            <a:endParaRPr lang="id-ID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MAC </a:t>
            </a:r>
            <a:r>
              <a:rPr lang="id-ID" sz="3200" dirty="0"/>
              <a:t>Spoofing</a:t>
            </a:r>
          </a:p>
          <a:p>
            <a:r>
              <a:rPr lang="id-ID" sz="3600" b="1" dirty="0"/>
              <a:t>FROM LOCAL TO REMOTE (through a gateway):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ARP </a:t>
            </a:r>
            <a:r>
              <a:rPr lang="id-ID" sz="3200" dirty="0"/>
              <a:t>poisoning </a:t>
            </a:r>
            <a:endParaRPr lang="id-ID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DNS </a:t>
            </a:r>
            <a:r>
              <a:rPr lang="id-ID" sz="3200" dirty="0"/>
              <a:t>spoofing </a:t>
            </a:r>
            <a:endParaRPr lang="id-ID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DHCP </a:t>
            </a:r>
            <a:r>
              <a:rPr lang="id-ID" sz="3200" dirty="0"/>
              <a:t>spoofing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ICMP </a:t>
            </a:r>
            <a:r>
              <a:rPr lang="id-ID" sz="3200" dirty="0"/>
              <a:t>redirection </a:t>
            </a:r>
            <a:endParaRPr lang="id-ID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IRDP </a:t>
            </a:r>
            <a:r>
              <a:rPr lang="id-ID" sz="3200" dirty="0"/>
              <a:t>spoofing </a:t>
            </a:r>
            <a:endParaRPr lang="id-ID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route </a:t>
            </a:r>
            <a:r>
              <a:rPr lang="id-ID" sz="3200" dirty="0"/>
              <a:t>mangling</a:t>
            </a:r>
          </a:p>
          <a:p>
            <a:r>
              <a:rPr lang="id-ID" sz="3600" b="1" dirty="0"/>
              <a:t>REMOTE: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DNS </a:t>
            </a:r>
            <a:r>
              <a:rPr lang="id-ID" sz="3200" dirty="0"/>
              <a:t>poisoning </a:t>
            </a:r>
            <a:endParaRPr lang="id-ID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traffic </a:t>
            </a:r>
            <a:r>
              <a:rPr lang="id-ID" sz="3200" dirty="0"/>
              <a:t>tunneling </a:t>
            </a:r>
            <a:endParaRPr lang="id-ID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route </a:t>
            </a:r>
            <a:r>
              <a:rPr lang="id-ID" sz="3200" dirty="0"/>
              <a:t>mangling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975" y="1442974"/>
            <a:ext cx="8045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Beberapa Skenario untuk melakukan pembelokan traffic</a:t>
            </a:r>
          </a:p>
        </p:txBody>
      </p:sp>
    </p:spTree>
    <p:extLst>
      <p:ext uri="{BB962C8B-B14F-4D97-AF65-F5344CB8AC3E}">
        <p14:creationId xmlns:p14="http://schemas.microsoft.com/office/powerpoint/2010/main" val="27976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Untuk dapat membaca dan menganalisa setiap protokol yang </a:t>
            </a:r>
            <a:r>
              <a:rPr lang="id-ID" dirty="0" smtClean="0"/>
              <a:t>melewati </a:t>
            </a:r>
            <a:r>
              <a:rPr lang="id-ID" dirty="0"/>
              <a:t>mesin, diperlukan program yang bisa membelokkan </a:t>
            </a:r>
            <a:r>
              <a:rPr lang="id-ID" dirty="0" smtClean="0"/>
              <a:t>paket </a:t>
            </a:r>
            <a:r>
              <a:rPr lang="id-ID" dirty="0"/>
              <a:t>ke komputer attacker yang biasa disebut serangan </a:t>
            </a:r>
            <a:r>
              <a:rPr lang="id-ID" dirty="0" smtClean="0"/>
              <a:t>spoofing</a:t>
            </a:r>
            <a:r>
              <a:rPr lang="id-ID" dirty="0"/>
              <a:t>. Attacker akan bertindak sebagai Man-In-the-Middle </a:t>
            </a:r>
            <a:r>
              <a:rPr lang="id-ID" dirty="0" smtClean="0"/>
              <a:t>(</a:t>
            </a:r>
            <a:r>
              <a:rPr lang="id-ID" dirty="0"/>
              <a:t>MITM).</a:t>
            </a:r>
          </a:p>
          <a:p>
            <a:pPr algn="just"/>
            <a:r>
              <a:rPr lang="id-ID" dirty="0" smtClean="0"/>
              <a:t>Kemudian </a:t>
            </a:r>
            <a:r>
              <a:rPr lang="id-ID" dirty="0"/>
              <a:t>host attacker menjalankan program Spoofing, </a:t>
            </a:r>
            <a:r>
              <a:rPr lang="id-ID" dirty="0" smtClean="0"/>
              <a:t>berarti </a:t>
            </a:r>
            <a:r>
              <a:rPr lang="id-ID" dirty="0"/>
              <a:t>host attacker akan bertindak sebagai host yang </a:t>
            </a:r>
            <a:r>
              <a:rPr lang="id-ID" dirty="0" smtClean="0"/>
              <a:t>dilewati </a:t>
            </a:r>
            <a:r>
              <a:rPr lang="id-ID" dirty="0"/>
              <a:t>data antara host client dan host server.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39" y="5065776"/>
            <a:ext cx="5522385" cy="17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793" b="23774"/>
          <a:stretch/>
        </p:blipFill>
        <p:spPr>
          <a:xfrm>
            <a:off x="476251" y="1561244"/>
            <a:ext cx="7954517" cy="49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8982"/>
            <a:ext cx="6454901" cy="51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ARP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ARP spoofing yang bekerja dalam satu jaringan dan </a:t>
            </a:r>
            <a:r>
              <a:rPr lang="id-ID" dirty="0" smtClean="0"/>
              <a:t>berusaha </a:t>
            </a:r>
            <a:r>
              <a:rPr lang="id-ID" dirty="0"/>
              <a:t>menggantikan MAC address yang sebenarnya </a:t>
            </a:r>
            <a:r>
              <a:rPr lang="id-ID" dirty="0" smtClean="0"/>
              <a:t>dengan </a:t>
            </a:r>
            <a:r>
              <a:rPr lang="id-ID" dirty="0"/>
              <a:t>MAC address penyerang.</a:t>
            </a:r>
          </a:p>
          <a:p>
            <a:pPr algn="just"/>
            <a:r>
              <a:rPr lang="id-ID" dirty="0" smtClean="0"/>
              <a:t>Selanjutnya </a:t>
            </a:r>
            <a:r>
              <a:rPr lang="id-ID" dirty="0"/>
              <a:t>diteruskan dengan melakukan </a:t>
            </a:r>
            <a:r>
              <a:rPr lang="id-ID" dirty="0" smtClean="0"/>
              <a:t>pengambilalihan </a:t>
            </a:r>
            <a:r>
              <a:rPr lang="id-ID" dirty="0"/>
              <a:t>session atau yang biasa disebut </a:t>
            </a:r>
            <a:r>
              <a:rPr lang="id-ID" dirty="0" smtClean="0"/>
              <a:t>session </a:t>
            </a:r>
            <a:r>
              <a:rPr lang="id-ID" dirty="0"/>
              <a:t>hijacking merupakan serangan yang mengambil </a:t>
            </a:r>
            <a:r>
              <a:rPr lang="id-ID" dirty="0" smtClean="0"/>
              <a:t>alih </a:t>
            </a:r>
            <a:r>
              <a:rPr lang="id-ID" dirty="0"/>
              <a:t>sebuah session pada satu koneksi jaringan.</a:t>
            </a:r>
          </a:p>
          <a:p>
            <a:pPr algn="just"/>
            <a:r>
              <a:rPr lang="id-ID" dirty="0" smtClean="0"/>
              <a:t>dibagi </a:t>
            </a:r>
            <a:r>
              <a:rPr lang="id-ID" dirty="0"/>
              <a:t>menjadi dua tipe, yaitu active session </a:t>
            </a:r>
            <a:r>
              <a:rPr lang="id-ID" dirty="0" smtClean="0"/>
              <a:t>hijacking dan </a:t>
            </a:r>
            <a:r>
              <a:rPr lang="id-ID" dirty="0"/>
              <a:t>passive session hijacking.</a:t>
            </a:r>
          </a:p>
        </p:txBody>
      </p:sp>
    </p:spTree>
    <p:extLst>
      <p:ext uri="{BB962C8B-B14F-4D97-AF65-F5344CB8AC3E}">
        <p14:creationId xmlns:p14="http://schemas.microsoft.com/office/powerpoint/2010/main" val="29218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ARP Spoofed </a:t>
            </a:r>
            <a:r>
              <a:rPr lang="id-ID" dirty="0"/>
              <a:t>Reply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1" y="1530298"/>
            <a:ext cx="6326885" cy="51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Serangan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ARP Spoofing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Penyerang merubah </a:t>
            </a:r>
            <a:r>
              <a:rPr lang="id-ID" dirty="0"/>
              <a:t>alamat MAC gatewaypadaARP-table victim </a:t>
            </a:r>
            <a:r>
              <a:rPr lang="id-ID" dirty="0" smtClean="0"/>
              <a:t>dengan </a:t>
            </a:r>
            <a:r>
              <a:rPr lang="id-ID" dirty="0"/>
              <a:t>MAC Address penyerang.</a:t>
            </a:r>
          </a:p>
          <a:p>
            <a:r>
              <a:rPr lang="id-ID" dirty="0" smtClean="0"/>
              <a:t>IP </a:t>
            </a:r>
            <a:r>
              <a:rPr lang="id-ID" dirty="0"/>
              <a:t>Spoofing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Penyerang menggunakan alamat IP dari komputer lain untuk </a:t>
            </a:r>
            <a:r>
              <a:rPr lang="id-ID" dirty="0" smtClean="0"/>
              <a:t>memperoleh </a:t>
            </a:r>
            <a:r>
              <a:rPr lang="id-ID" dirty="0"/>
              <a:t>informasi atau mendapatkan akses.</a:t>
            </a:r>
          </a:p>
          <a:p>
            <a:r>
              <a:rPr lang="id-ID" dirty="0" smtClean="0"/>
              <a:t>Email </a:t>
            </a:r>
            <a:r>
              <a:rPr lang="id-ID" dirty="0"/>
              <a:t>Spoofing</a:t>
            </a:r>
          </a:p>
          <a:p>
            <a:r>
              <a:rPr lang="id-ID" dirty="0" smtClean="0"/>
              <a:t>Web </a:t>
            </a:r>
            <a:r>
              <a:rPr lang="id-ID" dirty="0"/>
              <a:t>Spoofing</a:t>
            </a:r>
          </a:p>
        </p:txBody>
      </p:sp>
    </p:spTree>
    <p:extLst>
      <p:ext uri="{BB962C8B-B14F-4D97-AF65-F5344CB8AC3E}">
        <p14:creationId xmlns:p14="http://schemas.microsoft.com/office/powerpoint/2010/main" val="41048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597150" algn="l"/>
              </a:tabLst>
            </a:pPr>
            <a:r>
              <a:rPr lang="en-US" dirty="0"/>
              <a:t>Man In The Middle (MITM</a:t>
            </a:r>
            <a:r>
              <a:rPr lang="en-US" dirty="0" smtClean="0"/>
              <a:t>)</a:t>
            </a:r>
            <a:r>
              <a:rPr lang="id-ID" dirty="0"/>
              <a:t/>
            </a:r>
            <a:br>
              <a:rPr lang="id-ID" dirty="0"/>
            </a:br>
            <a:r>
              <a:rPr lang="id-ID" sz="4000" dirty="0">
                <a:solidFill>
                  <a:schemeClr val="bg1">
                    <a:lumMod val="65000"/>
                  </a:schemeClr>
                </a:solidFill>
              </a:rPr>
              <a:t>Key exchanging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Modification</a:t>
            </a:r>
            <a:r>
              <a:rPr lang="id-ID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public key exchanged </a:t>
            </a:r>
            <a:r>
              <a:rPr lang="en-US" dirty="0" smtClean="0"/>
              <a:t>by</a:t>
            </a:r>
            <a:r>
              <a:rPr lang="id-ID" dirty="0" smtClean="0"/>
              <a:t> </a:t>
            </a:r>
            <a:r>
              <a:rPr lang="en-US" dirty="0" smtClean="0"/>
              <a:t>server</a:t>
            </a:r>
            <a:r>
              <a:rPr lang="id-ID" dirty="0" smtClean="0"/>
              <a:t> </a:t>
            </a:r>
            <a:r>
              <a:rPr lang="en-US" dirty="0" smtClean="0"/>
              <a:t>and</a:t>
            </a:r>
            <a:r>
              <a:rPr lang="id-ID" dirty="0" smtClean="0"/>
              <a:t> </a:t>
            </a:r>
            <a:r>
              <a:rPr lang="en-US" dirty="0" smtClean="0"/>
              <a:t>client</a:t>
            </a:r>
            <a:r>
              <a:rPr lang="en-US" dirty="0"/>
              <a:t>.(</a:t>
            </a:r>
            <a:r>
              <a:rPr lang="en-US" dirty="0" err="1" smtClean="0"/>
              <a:t>eg</a:t>
            </a:r>
            <a:r>
              <a:rPr lang="id-ID" dirty="0" smtClean="0"/>
              <a:t> </a:t>
            </a:r>
            <a:r>
              <a:rPr lang="en-US" dirty="0" smtClean="0"/>
              <a:t>SSH1</a:t>
            </a:r>
            <a:r>
              <a:rPr lang="en-US" dirty="0"/>
              <a:t>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54" y="2608325"/>
            <a:ext cx="8012582" cy="391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Aktifitas</a:t>
            </a:r>
            <a:r>
              <a:rPr lang="id-ID" dirty="0" smtClean="0"/>
              <a:t> </a:t>
            </a:r>
            <a:r>
              <a:rPr lang="en-US" dirty="0" smtClean="0"/>
              <a:t>Man </a:t>
            </a:r>
            <a:r>
              <a:rPr lang="en-US" dirty="0"/>
              <a:t>In The Middle </a:t>
            </a:r>
            <a:r>
              <a:rPr lang="en-US" dirty="0" smtClean="0"/>
              <a:t>(</a:t>
            </a:r>
            <a:r>
              <a:rPr lang="en-US" dirty="0"/>
              <a:t>MITM)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err="1"/>
              <a:t>Kegiatan</a:t>
            </a:r>
            <a:r>
              <a:rPr lang="en-US" dirty="0"/>
              <a:t> Man in the middle,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id-ID" dirty="0" smtClean="0"/>
          </a:p>
          <a:p>
            <a:pPr algn="just"/>
            <a:r>
              <a:rPr lang="id-ID" b="1" dirty="0"/>
              <a:t>Sniffer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/>
              <a:t>Sniffer yang juga dikenal sebagai Network Analyzers </a:t>
            </a:r>
            <a:r>
              <a:rPr lang="id-ID" sz="2800" dirty="0" smtClean="0"/>
              <a:t>atau Ethernet </a:t>
            </a:r>
            <a:r>
              <a:rPr lang="id-ID" sz="2800" dirty="0"/>
              <a:t>Sniffer ialah sebuah aplikasi yang dapat </a:t>
            </a:r>
            <a:r>
              <a:rPr lang="id-ID" sz="2800" dirty="0" smtClean="0"/>
              <a:t>melihat lalu </a:t>
            </a:r>
            <a:r>
              <a:rPr lang="id-ID" sz="2800" dirty="0"/>
              <a:t>lintas data pada jaringan komputer</a:t>
            </a:r>
          </a:p>
          <a:p>
            <a:pPr algn="just"/>
            <a:r>
              <a:rPr lang="id-ID" b="1" dirty="0" smtClean="0"/>
              <a:t>Interception</a:t>
            </a:r>
            <a:endParaRPr lang="id-ID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/>
              <a:t>Merupakan ancaman terhadap kerahasiaandimana </a:t>
            </a:r>
            <a:r>
              <a:rPr lang="id-ID" sz="2800" dirty="0" smtClean="0"/>
              <a:t>orang yang </a:t>
            </a:r>
            <a:r>
              <a:rPr lang="id-ID" sz="2800" dirty="0"/>
              <a:t>tidak berhak namun berhasil mendapatkan akses </a:t>
            </a:r>
            <a:r>
              <a:rPr lang="id-ID" sz="2800" dirty="0" smtClean="0"/>
              <a:t>informasi </a:t>
            </a:r>
            <a:r>
              <a:rPr lang="id-ID" sz="2800" dirty="0"/>
              <a:t>dari dalam sistem komputer.</a:t>
            </a:r>
          </a:p>
        </p:txBody>
      </p:sp>
    </p:spTree>
    <p:extLst>
      <p:ext uri="{BB962C8B-B14F-4D97-AF65-F5344CB8AC3E}">
        <p14:creationId xmlns:p14="http://schemas.microsoft.com/office/powerpoint/2010/main" val="32796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Middle (MITM)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Modification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/>
              <a:t>Merupakan ancaman terhadap integrity dimana orang yang </a:t>
            </a:r>
            <a:r>
              <a:rPr lang="id-ID" sz="3200" dirty="0" smtClean="0"/>
              <a:t>tidak </a:t>
            </a:r>
            <a:r>
              <a:rPr lang="id-ID" sz="3200" dirty="0"/>
              <a:t>berhak dapat mengakses maupun merubah suatu </a:t>
            </a:r>
            <a:r>
              <a:rPr lang="id-ID" sz="3200" dirty="0" smtClean="0"/>
              <a:t>informasi</a:t>
            </a:r>
            <a:r>
              <a:rPr lang="id-ID" sz="3200" dirty="0"/>
              <a:t>.</a:t>
            </a:r>
          </a:p>
          <a:p>
            <a:pPr algn="just"/>
            <a:r>
              <a:rPr lang="id-ID" sz="3600" dirty="0" smtClean="0"/>
              <a:t>Fabrication</a:t>
            </a:r>
            <a:endParaRPr lang="id-ID" sz="36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Membuat objek </a:t>
            </a:r>
            <a:r>
              <a:rPr lang="id-ID" sz="3200" dirty="0"/>
              <a:t>atau </a:t>
            </a:r>
            <a:r>
              <a:rPr lang="id-ID" sz="3200" dirty="0" smtClean="0"/>
              <a:t>message palsu pada system</a:t>
            </a:r>
            <a:r>
              <a:rPr lang="id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8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/>
              <a:t>Jaminan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Keamanan</a:t>
            </a:r>
            <a:endParaRPr lang="en-US" sz="54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 smtClean="0"/>
              <a:t>Keamanan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pengendalian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dianggap</a:t>
            </a:r>
            <a:r>
              <a:rPr lang="en-US" sz="2800" dirty="0" smtClean="0"/>
              <a:t> </a:t>
            </a:r>
            <a:r>
              <a:rPr lang="en-US" sz="2800" dirty="0" err="1" smtClean="0"/>
              <a:t>tercapai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CIA + Accountability </a:t>
            </a:r>
            <a:r>
              <a:rPr lang="en-US" sz="2800" dirty="0" err="1" smtClean="0"/>
              <a:t>terpenuhi</a:t>
            </a:r>
            <a:r>
              <a:rPr lang="en-US" sz="2800" dirty="0" smtClean="0"/>
              <a:t>. </a:t>
            </a:r>
            <a:r>
              <a:rPr lang="en-US" sz="1400" dirty="0" smtClean="0"/>
              <a:t>(Confidentiality, Integrity </a:t>
            </a:r>
            <a:r>
              <a:rPr lang="en-US" sz="1400" dirty="0" err="1" smtClean="0"/>
              <a:t>dan</a:t>
            </a:r>
            <a:r>
              <a:rPr lang="en-US" sz="1400" dirty="0" smtClean="0"/>
              <a:t> Availability)</a:t>
            </a:r>
          </a:p>
          <a:p>
            <a:pPr algn="just"/>
            <a:r>
              <a:rPr lang="en-US" sz="2800" dirty="0" smtClean="0"/>
              <a:t>Hal </a:t>
            </a:r>
            <a:r>
              <a:rPr lang="en-US" sz="2800" dirty="0" err="1" smtClean="0"/>
              <a:t>diatas</a:t>
            </a:r>
            <a:r>
              <a:rPr lang="en-US" sz="2800" dirty="0" smtClean="0"/>
              <a:t> </a:t>
            </a:r>
            <a:r>
              <a:rPr lang="en-US" sz="2800" dirty="0" err="1" smtClean="0"/>
              <a:t>terpenuhi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pertanyaan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terjawab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subyek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kontrol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rahasia</a:t>
            </a:r>
            <a:r>
              <a:rPr lang="en-US" sz="2400" dirty="0" smtClean="0"/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integritas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dipastikan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dijamin</a:t>
            </a:r>
            <a:r>
              <a:rPr lang="en-US" sz="2400" dirty="0" smtClean="0"/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tersedia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akuntabel</a:t>
            </a:r>
            <a:r>
              <a:rPr lang="en-US" sz="2400" dirty="0" smtClean="0"/>
              <a:t> (</a:t>
            </a:r>
            <a:r>
              <a:rPr lang="en-US" sz="2400" dirty="0" err="1" smtClean="0"/>
              <a:t>ada</a:t>
            </a:r>
            <a:r>
              <a:rPr lang="en-US" sz="2400" dirty="0" smtClean="0"/>
              <a:t> log/auditing)?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73673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Sniffer adalah program yang membaca dan menganalisa </a:t>
            </a:r>
            <a:r>
              <a:rPr lang="id-ID" dirty="0" smtClean="0"/>
              <a:t>setiap </a:t>
            </a:r>
            <a:r>
              <a:rPr lang="id-ID" dirty="0"/>
              <a:t>protokol yang melewati mesin di mana program </a:t>
            </a:r>
            <a:r>
              <a:rPr lang="id-ID" dirty="0" smtClean="0"/>
              <a:t>tersebut </a:t>
            </a:r>
            <a:r>
              <a:rPr lang="id-ID" dirty="0"/>
              <a:t>diinstal.</a:t>
            </a:r>
          </a:p>
          <a:p>
            <a:pPr algn="just"/>
            <a:r>
              <a:rPr lang="id-ID" dirty="0" smtClean="0"/>
              <a:t>Secara </a:t>
            </a:r>
            <a:r>
              <a:rPr lang="id-ID" dirty="0"/>
              <a:t>default, sebuah komputer dalam jaringan </a:t>
            </a:r>
            <a:r>
              <a:rPr lang="id-ID" dirty="0" smtClean="0"/>
              <a:t>(</a:t>
            </a:r>
            <a:r>
              <a:rPr lang="id-ID" dirty="0"/>
              <a:t>workstation) hanya mendengarkan dan merespon </a:t>
            </a:r>
            <a:r>
              <a:rPr lang="id-ID" dirty="0" smtClean="0"/>
              <a:t>paket-paket </a:t>
            </a:r>
            <a:r>
              <a:rPr lang="id-ID" dirty="0"/>
              <a:t>yang dikirimkan.</a:t>
            </a:r>
          </a:p>
          <a:p>
            <a:pPr algn="just"/>
            <a:r>
              <a:rPr lang="id-ID" dirty="0" smtClean="0"/>
              <a:t>Namun </a:t>
            </a:r>
            <a:r>
              <a:rPr lang="id-ID" dirty="0"/>
              <a:t>kartu jaringan (network card) dapat diset oleh </a:t>
            </a:r>
            <a:r>
              <a:rPr lang="id-ID" dirty="0" smtClean="0"/>
              <a:t>beberapa </a:t>
            </a:r>
            <a:r>
              <a:rPr lang="id-ID" dirty="0"/>
              <a:t>program tertentu, sehingga dapat memonitor </a:t>
            </a:r>
            <a:r>
              <a:rPr lang="id-ID" dirty="0" smtClean="0"/>
              <a:t>dan </a:t>
            </a:r>
            <a:r>
              <a:rPr lang="id-ID" dirty="0"/>
              <a:t>menangkap semua lalu lintas jaringan yang lewat </a:t>
            </a:r>
            <a:r>
              <a:rPr lang="id-ID" dirty="0" smtClean="0"/>
              <a:t>tanpa </a:t>
            </a:r>
            <a:r>
              <a:rPr lang="id-ID" dirty="0"/>
              <a:t>peduli kepada siapa paket tersebut dikirimkan. </a:t>
            </a:r>
            <a:endParaRPr lang="id-ID" dirty="0" smtClean="0"/>
          </a:p>
          <a:p>
            <a:pPr algn="just"/>
            <a:r>
              <a:rPr lang="id-ID" dirty="0" smtClean="0"/>
              <a:t>Aktifitasnya </a:t>
            </a:r>
            <a:r>
              <a:rPr lang="id-ID" dirty="0"/>
              <a:t>biasa disebut dengan sniffing.</a:t>
            </a:r>
          </a:p>
        </p:txBody>
      </p:sp>
    </p:spTree>
    <p:extLst>
      <p:ext uri="{BB962C8B-B14F-4D97-AF65-F5344CB8AC3E}">
        <p14:creationId xmlns:p14="http://schemas.microsoft.com/office/powerpoint/2010/main" val="8916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" y="1713846"/>
            <a:ext cx="8677991" cy="48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Passive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Serangan pembajakan session yang dilakukan secara </a:t>
            </a:r>
            <a:r>
              <a:rPr lang="id-ID" dirty="0" smtClean="0"/>
              <a:t>pasif </a:t>
            </a:r>
            <a:r>
              <a:rPr lang="id-ID" dirty="0"/>
              <a:t>dapat dilakukan menggunakan sniffer.</a:t>
            </a:r>
          </a:p>
          <a:p>
            <a:pPr algn="just"/>
            <a:r>
              <a:rPr lang="id-ID" dirty="0" smtClean="0"/>
              <a:t>Alat </a:t>
            </a:r>
            <a:r>
              <a:rPr lang="id-ID" dirty="0"/>
              <a:t>ini dapat memberikan seorang attacker informasi </a:t>
            </a:r>
            <a:r>
              <a:rPr lang="id-ID" dirty="0" smtClean="0"/>
              <a:t>berupa </a:t>
            </a:r>
            <a:r>
              <a:rPr lang="id-ID" dirty="0"/>
              <a:t>id user dan password dari client yang sedang </a:t>
            </a:r>
            <a:r>
              <a:rPr lang="id-ID" dirty="0" smtClean="0"/>
              <a:t>melakukan </a:t>
            </a:r>
            <a:r>
              <a:rPr lang="id-ID" dirty="0"/>
              <a:t>login ke server.</a:t>
            </a:r>
          </a:p>
          <a:p>
            <a:pPr algn="just"/>
            <a:r>
              <a:rPr lang="id-ID" dirty="0" smtClean="0"/>
              <a:t>ID </a:t>
            </a:r>
            <a:r>
              <a:rPr lang="id-ID" dirty="0"/>
              <a:t>user dan password digunakan oleh attacker untuk </a:t>
            </a:r>
            <a:r>
              <a:rPr lang="id-ID" dirty="0" smtClean="0"/>
              <a:t>melakukan </a:t>
            </a:r>
            <a:r>
              <a:rPr lang="id-ID" dirty="0"/>
              <a:t>login pada lain waktu.</a:t>
            </a:r>
          </a:p>
          <a:p>
            <a:pPr algn="just"/>
            <a:r>
              <a:rPr lang="id-ID" dirty="0" smtClean="0"/>
              <a:t>Sniffing </a:t>
            </a:r>
            <a:r>
              <a:rPr lang="id-ID" dirty="0"/>
              <a:t>password merupakan contoh serangan </a:t>
            </a:r>
            <a:r>
              <a:rPr lang="id-ID" dirty="0" smtClean="0"/>
              <a:t>yang dapat </a:t>
            </a:r>
            <a:r>
              <a:rPr lang="id-ID" dirty="0"/>
              <a:t>dilakukan ketika attacker memperoleh akses pada </a:t>
            </a:r>
            <a:r>
              <a:rPr lang="id-ID" dirty="0" smtClean="0"/>
              <a:t>suatu </a:t>
            </a:r>
            <a:r>
              <a:rPr lang="id-ID" dirty="0"/>
              <a:t>jaringan.</a:t>
            </a:r>
          </a:p>
        </p:txBody>
      </p:sp>
    </p:spTree>
    <p:extLst>
      <p:ext uri="{BB962C8B-B14F-4D97-AF65-F5344CB8AC3E}">
        <p14:creationId xmlns:p14="http://schemas.microsoft.com/office/powerpoint/2010/main" val="23921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Active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Attacker mengambil alih sebuah session yang </a:t>
            </a:r>
            <a:r>
              <a:rPr lang="id-ID" sz="3200" dirty="0" smtClean="0"/>
              <a:t>terjadi dengan </a:t>
            </a:r>
            <a:r>
              <a:rPr lang="id-ID" sz="3200" dirty="0"/>
              <a:t>cara memutuskan sebuah komunikasi yang </a:t>
            </a:r>
            <a:r>
              <a:rPr lang="id-ID" sz="3200" dirty="0" smtClean="0"/>
              <a:t>terjadi</a:t>
            </a:r>
            <a:r>
              <a:rPr lang="id-ID" sz="3200" dirty="0"/>
              <a:t>.</a:t>
            </a:r>
          </a:p>
          <a:p>
            <a:pPr algn="just"/>
            <a:r>
              <a:rPr lang="id-ID" sz="3200" dirty="0" smtClean="0"/>
              <a:t>Attacker </a:t>
            </a:r>
            <a:r>
              <a:rPr lang="id-ID" sz="3200" dirty="0"/>
              <a:t>bertindak sebagai man-in-the-middle dan aktif </a:t>
            </a:r>
            <a:r>
              <a:rPr lang="id-ID" sz="3200" dirty="0" smtClean="0"/>
              <a:t>dalam </a:t>
            </a:r>
            <a:r>
              <a:rPr lang="id-ID" sz="3200" dirty="0"/>
              <a:t>komunikasi antara client dengan server.</a:t>
            </a:r>
          </a:p>
          <a:p>
            <a:pPr algn="just"/>
            <a:r>
              <a:rPr lang="id-ID" sz="3200" dirty="0" smtClean="0"/>
              <a:t>Serangan </a:t>
            </a:r>
            <a:r>
              <a:rPr lang="id-ID" sz="3200" dirty="0"/>
              <a:t>ini membutuhkan keahlian untuk </a:t>
            </a:r>
            <a:r>
              <a:rPr lang="id-ID" sz="3200" dirty="0" smtClean="0"/>
              <a:t>menebak nomer </a:t>
            </a:r>
            <a:r>
              <a:rPr lang="id-ID" sz="3200" dirty="0"/>
              <a:t>sequence (SEQ) dari server, sebelum client dapat </a:t>
            </a:r>
            <a:r>
              <a:rPr lang="id-ID" sz="3200" dirty="0" smtClean="0"/>
              <a:t>merespon </a:t>
            </a:r>
            <a:r>
              <a:rPr lang="id-ID" sz="32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5578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Active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Ada empatproses </a:t>
            </a:r>
            <a:r>
              <a:rPr lang="id-ID" sz="3600" dirty="0" smtClean="0"/>
              <a:t>untuk melakukan active </a:t>
            </a:r>
            <a:r>
              <a:rPr lang="id-ID" sz="3600" dirty="0"/>
              <a:t>session </a:t>
            </a:r>
            <a:r>
              <a:rPr lang="id-ID" sz="3600" dirty="0" smtClean="0"/>
              <a:t>hijacking</a:t>
            </a:r>
            <a:r>
              <a:rPr lang="id-ID" sz="3600" dirty="0"/>
              <a:t>, </a:t>
            </a:r>
            <a:r>
              <a:rPr lang="id-ID" sz="3600" dirty="0" smtClean="0"/>
              <a:t>antara lain</a:t>
            </a:r>
            <a:r>
              <a:rPr lang="id-ID" sz="3600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Tracking </a:t>
            </a:r>
            <a:r>
              <a:rPr lang="id-ID" sz="3200" dirty="0"/>
              <a:t>the connection (mencari koneksi yang </a:t>
            </a:r>
            <a:r>
              <a:rPr lang="id-ID" sz="3200" dirty="0" smtClean="0"/>
              <a:t>sedang </a:t>
            </a:r>
            <a:r>
              <a:rPr lang="id-ID" sz="3200" dirty="0"/>
              <a:t>terjadi).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Desynchronizing </a:t>
            </a:r>
            <a:r>
              <a:rPr lang="id-ID" sz="3200" dirty="0"/>
              <a:t>the connection (Melakukan </a:t>
            </a:r>
            <a:r>
              <a:rPr lang="id-ID" sz="3200" dirty="0" smtClean="0"/>
              <a:t>pembelokan </a:t>
            </a:r>
            <a:r>
              <a:rPr lang="id-ID" sz="3200" dirty="0"/>
              <a:t>koneksi).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Resetting </a:t>
            </a:r>
            <a:r>
              <a:rPr lang="id-ID" sz="3200" dirty="0"/>
              <a:t>Connection (Membuat koneksi baru).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Injecting </a:t>
            </a:r>
            <a:r>
              <a:rPr lang="id-ID" sz="3200" dirty="0"/>
              <a:t>Packet (Memasukkan paket)</a:t>
            </a:r>
          </a:p>
        </p:txBody>
      </p:sp>
    </p:spTree>
    <p:extLst>
      <p:ext uri="{BB962C8B-B14F-4D97-AF65-F5344CB8AC3E}">
        <p14:creationId xmlns:p14="http://schemas.microsoft.com/office/powerpoint/2010/main" val="25197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Active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3200" dirty="0"/>
              <a:t>Tracking the connection (mencari koneksi yang sedang </a:t>
            </a:r>
            <a:r>
              <a:rPr lang="id-ID" sz="3200" dirty="0" smtClean="0"/>
              <a:t>terjadi</a:t>
            </a:r>
            <a:r>
              <a:rPr lang="id-ID" sz="3200" dirty="0"/>
              <a:t>)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Attacker </a:t>
            </a:r>
            <a:r>
              <a:rPr lang="id-ID" sz="2800" dirty="0"/>
              <a:t>akan mencari target, yaitu client dan server </a:t>
            </a:r>
            <a:r>
              <a:rPr lang="id-ID" sz="2800" dirty="0" smtClean="0"/>
              <a:t>yang </a:t>
            </a:r>
            <a:r>
              <a:rPr lang="id-ID" sz="2800" dirty="0"/>
              <a:t>akan melakukan komunikasi.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Attacker </a:t>
            </a:r>
            <a:r>
              <a:rPr lang="id-ID" sz="2800" dirty="0"/>
              <a:t>menggunakan sniffer untuk mencari target atau </a:t>
            </a:r>
            <a:r>
              <a:rPr lang="id-ID" sz="2800" dirty="0" smtClean="0"/>
              <a:t>dengan </a:t>
            </a:r>
            <a:r>
              <a:rPr lang="id-ID" sz="2800" dirty="0"/>
              <a:t>mengidentifikasi host yang diinginkan dengan </a:t>
            </a:r>
            <a:r>
              <a:rPr lang="id-ID" sz="2800" dirty="0" smtClean="0"/>
              <a:t>menggunakan </a:t>
            </a:r>
            <a:r>
              <a:rPr lang="id-ID" sz="2800" dirty="0"/>
              <a:t>scanning tool seperti nmap.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Sebelum </a:t>
            </a:r>
            <a:r>
              <a:rPr lang="id-ID" sz="2800" dirty="0"/>
              <a:t>mengetahui siapa yang akan melakukan </a:t>
            </a:r>
            <a:r>
              <a:rPr lang="id-ID" sz="2800" dirty="0" smtClean="0"/>
              <a:t>komunikasi </a:t>
            </a:r>
            <a:r>
              <a:rPr lang="id-ID" sz="2800" dirty="0"/>
              <a:t>dan pada port berapa komunikasi tersebut </a:t>
            </a:r>
            <a:r>
              <a:rPr lang="id-ID" sz="2800" dirty="0" smtClean="0"/>
              <a:t>berjalan</a:t>
            </a:r>
            <a:r>
              <a:rPr lang="id-ID" sz="2800" dirty="0"/>
              <a:t>, attacker harus melakukan ARP Spoofing </a:t>
            </a:r>
            <a:r>
              <a:rPr lang="id-ID" sz="2800" dirty="0" smtClean="0"/>
              <a:t>terhadap </a:t>
            </a:r>
            <a:r>
              <a:rPr lang="id-ID" sz="2800" dirty="0"/>
              <a:t>dua host yang saling berkomunikasi.</a:t>
            </a:r>
          </a:p>
        </p:txBody>
      </p:sp>
    </p:spTree>
    <p:extLst>
      <p:ext uri="{BB962C8B-B14F-4D97-AF65-F5344CB8AC3E}">
        <p14:creationId xmlns:p14="http://schemas.microsoft.com/office/powerpoint/2010/main" val="16079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Active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Desynchronizing the connection (Melakukan pembelokan </a:t>
            </a:r>
            <a:r>
              <a:rPr lang="id-ID" dirty="0" smtClean="0"/>
              <a:t>koneksi</a:t>
            </a:r>
            <a:r>
              <a:rPr lang="id-ID" dirty="0"/>
              <a:t>)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Langkah </a:t>
            </a:r>
            <a:r>
              <a:rPr lang="id-ID" dirty="0"/>
              <a:t>ini dilakukan ketika sebuah koneksi sudah terjadi </a:t>
            </a:r>
            <a:r>
              <a:rPr lang="id-ID" dirty="0" smtClean="0"/>
              <a:t>antara client </a:t>
            </a:r>
            <a:r>
              <a:rPr lang="id-ID" dirty="0"/>
              <a:t>dan server yang tidak sedang mengirimkan data.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Dalam </a:t>
            </a:r>
            <a:r>
              <a:rPr lang="id-ID" dirty="0"/>
              <a:t>keadaan ini, nomer sequence (SEQ) dari server tidak </a:t>
            </a:r>
            <a:r>
              <a:rPr lang="id-ID" dirty="0" smtClean="0"/>
              <a:t>sama dengan </a:t>
            </a:r>
            <a:r>
              <a:rPr lang="id-ID" dirty="0"/>
              <a:t>nomer sequence (SEQ) dari client yang melakukan </a:t>
            </a:r>
            <a:r>
              <a:rPr lang="id-ID" dirty="0" smtClean="0"/>
              <a:t>komunikasi</a:t>
            </a:r>
            <a:r>
              <a:rPr lang="id-ID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Untuk </a:t>
            </a:r>
            <a:r>
              <a:rPr lang="id-ID" dirty="0"/>
              <a:t>melakukan desynchronisasi koneksi antara client dan server, </a:t>
            </a:r>
            <a:r>
              <a:rPr lang="id-ID" dirty="0" smtClean="0"/>
              <a:t>nomer </a:t>
            </a:r>
            <a:r>
              <a:rPr lang="id-ID" dirty="0"/>
              <a:t>SEQ atau ACK dari server harus dirubah dengan </a:t>
            </a:r>
            <a:r>
              <a:rPr lang="id-ID" dirty="0" smtClean="0"/>
              <a:t>mengirimkan </a:t>
            </a:r>
            <a:r>
              <a:rPr lang="id-ID" dirty="0"/>
              <a:t>data kosong (null data) ke server.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Sehingga </a:t>
            </a:r>
            <a:r>
              <a:rPr lang="id-ID" dirty="0"/>
              <a:t>nomer SEQ atau ACK dari server akan berubah, </a:t>
            </a:r>
            <a:r>
              <a:rPr lang="id-ID" dirty="0" smtClean="0"/>
              <a:t>sedangkan </a:t>
            </a:r>
            <a:r>
              <a:rPr lang="id-ID" dirty="0"/>
              <a:t>nomer SEQ atau ACK dari client yang melakukan </a:t>
            </a:r>
            <a:r>
              <a:rPr lang="id-ID" dirty="0" smtClean="0"/>
              <a:t>komunikasi </a:t>
            </a:r>
            <a:r>
              <a:rPr lang="id-ID" dirty="0"/>
              <a:t>dengan server tidak berubah atau terjadi penambahan.</a:t>
            </a:r>
          </a:p>
        </p:txBody>
      </p:sp>
    </p:spTree>
    <p:extLst>
      <p:ext uri="{BB962C8B-B14F-4D97-AF65-F5344CB8AC3E}">
        <p14:creationId xmlns:p14="http://schemas.microsoft.com/office/powerpoint/2010/main" val="31365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Active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b="1" dirty="0"/>
              <a:t>Resetting Connection (Membuat koneksi baru)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Setelah </a:t>
            </a:r>
            <a:r>
              <a:rPr lang="id-ID" sz="2800" dirty="0"/>
              <a:t>melakukan desynchronisasi, attacker </a:t>
            </a:r>
            <a:r>
              <a:rPr lang="id-ID" sz="2800" dirty="0" smtClean="0"/>
              <a:t>mengirimkan sebuah </a:t>
            </a:r>
            <a:r>
              <a:rPr lang="id-ID" sz="2800" dirty="0"/>
              <a:t>reset flag ke server.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Hal </a:t>
            </a:r>
            <a:r>
              <a:rPr lang="id-ID" sz="2800" dirty="0"/>
              <a:t>ini dilakukan untuk membuat koneksi baru dengan nomer </a:t>
            </a:r>
            <a:r>
              <a:rPr lang="id-ID" sz="2800" dirty="0" smtClean="0"/>
              <a:t>sequence </a:t>
            </a:r>
            <a:r>
              <a:rPr lang="id-ID" sz="2800" dirty="0"/>
              <a:t>yang berbeda dan komunikasi antara client dengan </a:t>
            </a:r>
            <a:r>
              <a:rPr lang="id-ID" sz="2800" dirty="0" smtClean="0"/>
              <a:t>server </a:t>
            </a:r>
            <a:r>
              <a:rPr lang="id-ID" sz="2800" dirty="0"/>
              <a:t>yang terjadi sebelumnya akan terputus.</a:t>
            </a:r>
          </a:p>
          <a:p>
            <a:pPr algn="just">
              <a:tabLst>
                <a:tab pos="5834063" algn="l"/>
              </a:tabLst>
            </a:pPr>
            <a:r>
              <a:rPr lang="id-ID" b="1" dirty="0"/>
              <a:t>Injecting Packet (Memasukkan paket)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dirty="0" smtClean="0"/>
              <a:t>Attacker </a:t>
            </a:r>
            <a:r>
              <a:rPr lang="id-ID" sz="2800" dirty="0"/>
              <a:t>dapat melakukan interupsi terhadap komunikasi </a:t>
            </a:r>
            <a:r>
              <a:rPr lang="id-ID" sz="2800" dirty="0" smtClean="0"/>
              <a:t>antara </a:t>
            </a:r>
            <a:r>
              <a:rPr lang="id-ID" sz="2800" dirty="0"/>
              <a:t>client dan server, sehingga attacker dapat </a:t>
            </a:r>
            <a:r>
              <a:rPr lang="id-ID" sz="2800" dirty="0" smtClean="0"/>
              <a:t>memasukkan </a:t>
            </a:r>
            <a:r>
              <a:rPr lang="id-ID" sz="2800" dirty="0"/>
              <a:t>paket lain pada koneksi tersebut.</a:t>
            </a:r>
          </a:p>
        </p:txBody>
      </p:sp>
    </p:spTree>
    <p:extLst>
      <p:ext uri="{BB962C8B-B14F-4D97-AF65-F5344CB8AC3E}">
        <p14:creationId xmlns:p14="http://schemas.microsoft.com/office/powerpoint/2010/main" val="31428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Active 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15" y="1439738"/>
            <a:ext cx="6253733" cy="52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Email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Spammer (pembuat email spam) mencari dan menemukan </a:t>
            </a:r>
            <a:r>
              <a:rPr lang="id-ID" dirty="0" smtClean="0"/>
              <a:t>sebuah </a:t>
            </a:r>
            <a:r>
              <a:rPr lang="id-ID" dirty="0"/>
              <a:t>email atau valid domain.</a:t>
            </a:r>
          </a:p>
          <a:p>
            <a:pPr algn="just"/>
            <a:r>
              <a:rPr lang="id-ID" dirty="0" smtClean="0"/>
              <a:t>Spammer </a:t>
            </a:r>
            <a:r>
              <a:rPr lang="id-ID" dirty="0"/>
              <a:t>mengirimkan email spam dalam jumlah yang sangat </a:t>
            </a:r>
            <a:r>
              <a:rPr lang="id-ID" dirty="0" smtClean="0"/>
              <a:t>besar </a:t>
            </a:r>
            <a:r>
              <a:rPr lang="id-ID" dirty="0"/>
              <a:t>dan memakai email domain anda sebagai pengirimnya.</a:t>
            </a:r>
          </a:p>
          <a:p>
            <a:pPr algn="just"/>
            <a:r>
              <a:rPr lang="id-ID" dirty="0" smtClean="0"/>
              <a:t>Sebagai </a:t>
            </a:r>
            <a:r>
              <a:rPr lang="id-ID" dirty="0"/>
              <a:t>pihak korban, atau pihak yang tidak bersalah akan </a:t>
            </a:r>
            <a:r>
              <a:rPr lang="id-ID" dirty="0" smtClean="0"/>
              <a:t>mendapatkan </a:t>
            </a:r>
            <a:r>
              <a:rPr lang="id-ID" dirty="0"/>
              <a:t>email bounce back dari alamat email yang tidak </a:t>
            </a:r>
            <a:r>
              <a:rPr lang="id-ID" dirty="0" smtClean="0"/>
              <a:t>valid</a:t>
            </a:r>
            <a:r>
              <a:rPr lang="id-ID" dirty="0"/>
              <a:t>, atau alamat email yang mampu memblokir email spam.</a:t>
            </a:r>
          </a:p>
          <a:p>
            <a:pPr algn="just"/>
            <a:r>
              <a:rPr lang="id-ID" dirty="0" smtClean="0"/>
              <a:t>Dalam </a:t>
            </a:r>
            <a:r>
              <a:rPr lang="id-ID" dirty="0"/>
              <a:t>beberapawaktu, spammer akan dimatikan oleh </a:t>
            </a:r>
            <a:r>
              <a:rPr lang="id-ID" dirty="0" smtClean="0"/>
              <a:t>penyedia layanan </a:t>
            </a:r>
            <a:r>
              <a:rPr lang="id-ID" dirty="0"/>
              <a:t>jaringan dikarenakan terdeteksi menggunakan bandwith </a:t>
            </a:r>
            <a:r>
              <a:rPr lang="id-ID" dirty="0" smtClean="0"/>
              <a:t>yang </a:t>
            </a:r>
            <a:r>
              <a:rPr lang="id-ID" dirty="0"/>
              <a:t>tinggi, atau terdapat aktifitas spamming dengan traffic yang </a:t>
            </a:r>
            <a:r>
              <a:rPr lang="id-ID" dirty="0" smtClean="0"/>
              <a:t>cukup </a:t>
            </a:r>
            <a:r>
              <a:rPr lang="id-ID" dirty="0"/>
              <a:t>tinggi.</a:t>
            </a:r>
          </a:p>
          <a:p>
            <a:pPr algn="just"/>
            <a:r>
              <a:rPr lang="id-ID" dirty="0" smtClean="0"/>
              <a:t>Spammer </a:t>
            </a:r>
            <a:r>
              <a:rPr lang="id-ID" dirty="0"/>
              <a:t>mencari domain lain sebagai korban, dan seterusnya.</a:t>
            </a:r>
          </a:p>
        </p:txBody>
      </p:sp>
    </p:spTree>
    <p:extLst>
      <p:ext uri="{BB962C8B-B14F-4D97-AF65-F5344CB8AC3E}">
        <p14:creationId xmlns:p14="http://schemas.microsoft.com/office/powerpoint/2010/main" val="25951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Administrasi Access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Account Administration: </a:t>
            </a:r>
            <a:r>
              <a:rPr lang="en-US" sz="2200" dirty="0" smtClean="0"/>
              <a:t>Hal-</a:t>
            </a:r>
            <a:r>
              <a:rPr lang="en-US" sz="2200" dirty="0" err="1" smtClean="0"/>
              <a:t>hal</a:t>
            </a:r>
            <a:r>
              <a:rPr lang="en-US" sz="2200" dirty="0" smtClean="0"/>
              <a:t> </a:t>
            </a:r>
            <a:r>
              <a:rPr lang="en-US" sz="2200" dirty="0" err="1" smtClean="0"/>
              <a:t>berkaitan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pengelolaan</a:t>
            </a:r>
            <a:r>
              <a:rPr lang="en-US" sz="2200" dirty="0" smtClean="0"/>
              <a:t> </a:t>
            </a:r>
            <a:r>
              <a:rPr lang="en-US" sz="2200" dirty="0" err="1" smtClean="0"/>
              <a:t>akun</a:t>
            </a:r>
            <a:r>
              <a:rPr lang="en-US" sz="2200" dirty="0" smtClean="0"/>
              <a:t> </a:t>
            </a:r>
            <a:r>
              <a:rPr lang="en-US" sz="2200" dirty="0" err="1" smtClean="0"/>
              <a:t>semua</a:t>
            </a:r>
            <a:r>
              <a:rPr lang="en-US" sz="2200" dirty="0" smtClean="0"/>
              <a:t> </a:t>
            </a:r>
            <a:r>
              <a:rPr lang="en-US" sz="2200" dirty="0" err="1" smtClean="0"/>
              <a:t>pelaku</a:t>
            </a:r>
            <a:r>
              <a:rPr lang="en-US" sz="2200" dirty="0" smtClean="0"/>
              <a:t>, </a:t>
            </a:r>
            <a:r>
              <a:rPr lang="en-US" sz="2200" dirty="0" err="1" smtClean="0"/>
              <a:t>baik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layanan</a:t>
            </a:r>
            <a:r>
              <a:rPr lang="en-US" sz="2200" dirty="0" smtClean="0"/>
              <a:t>.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termasuk</a:t>
            </a:r>
            <a:r>
              <a:rPr lang="en-US" sz="2200" dirty="0" smtClean="0"/>
              <a:t>, </a:t>
            </a:r>
            <a:r>
              <a:rPr lang="en-US" sz="2200" dirty="0" err="1" smtClean="0"/>
              <a:t>pembuatan</a:t>
            </a:r>
            <a:r>
              <a:rPr lang="en-US" sz="2200" dirty="0" smtClean="0"/>
              <a:t> ( (authorization, rights, permissions), </a:t>
            </a:r>
            <a:r>
              <a:rPr lang="en-US" sz="2200" dirty="0" err="1" smtClean="0"/>
              <a:t>pemeliharaan</a:t>
            </a:r>
            <a:r>
              <a:rPr lang="en-US" sz="2200" dirty="0" smtClean="0"/>
              <a:t> (account lockout-reset, audit, password policy),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pemusnahan</a:t>
            </a:r>
            <a:r>
              <a:rPr lang="en-US" sz="2200" dirty="0" smtClean="0"/>
              <a:t> </a:t>
            </a:r>
            <a:r>
              <a:rPr lang="en-US" sz="2200" dirty="0" err="1" smtClean="0"/>
              <a:t>akun</a:t>
            </a:r>
            <a:r>
              <a:rPr lang="en-US" sz="2200" dirty="0" smtClean="0"/>
              <a:t>(rename or delete).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Access Rights and Permissions</a:t>
            </a:r>
            <a:r>
              <a:rPr lang="en-US" sz="2200" dirty="0" smtClean="0"/>
              <a:t>: </a:t>
            </a:r>
            <a:r>
              <a:rPr lang="en-US" sz="2200" dirty="0" err="1" smtClean="0"/>
              <a:t>Pemilik</a:t>
            </a:r>
            <a:r>
              <a:rPr lang="en-US" sz="2200" dirty="0" smtClean="0"/>
              <a:t> data </a:t>
            </a:r>
            <a:r>
              <a:rPr lang="en-US" sz="2200" dirty="0" err="1" smtClean="0"/>
              <a:t>menentukan</a:t>
            </a:r>
            <a:r>
              <a:rPr lang="en-US" sz="2200" dirty="0" smtClean="0"/>
              <a:t> </a:t>
            </a:r>
            <a:r>
              <a:rPr lang="en-US" sz="2200" dirty="0" err="1" smtClean="0"/>
              <a:t>hak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perizinan</a:t>
            </a:r>
            <a:r>
              <a:rPr lang="en-US" sz="2200" dirty="0" smtClean="0"/>
              <a:t> </a:t>
            </a:r>
            <a:r>
              <a:rPr lang="en-US" sz="2200" dirty="0" err="1" smtClean="0"/>
              <a:t>atas</a:t>
            </a:r>
            <a:r>
              <a:rPr lang="en-US" sz="2200" dirty="0" smtClean="0"/>
              <a:t> </a:t>
            </a:r>
            <a:r>
              <a:rPr lang="en-US" sz="2200" dirty="0" err="1" smtClean="0"/>
              <a:t>akun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mempertimbangkan</a:t>
            </a:r>
            <a:r>
              <a:rPr lang="en-US" sz="2200" dirty="0" smtClean="0"/>
              <a:t> </a:t>
            </a:r>
            <a:r>
              <a:rPr lang="en-US" sz="2200" i="1" dirty="0" smtClean="0"/>
              <a:t>principle of least privilege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smtClean="0"/>
              <a:t>	(</a:t>
            </a:r>
            <a:r>
              <a:rPr lang="en-US" sz="2200" dirty="0" err="1" smtClean="0"/>
              <a:t>akses</a:t>
            </a:r>
            <a:r>
              <a:rPr lang="en-US" sz="2200" dirty="0" smtClean="0"/>
              <a:t> </a:t>
            </a:r>
            <a:r>
              <a:rPr lang="en-US" sz="2200" dirty="0" err="1" smtClean="0"/>
              <a:t>hanya</a:t>
            </a:r>
            <a:r>
              <a:rPr lang="en-US" sz="2200" dirty="0" smtClean="0"/>
              <a:t> </a:t>
            </a:r>
            <a:r>
              <a:rPr lang="en-US" sz="2200" dirty="0" err="1" smtClean="0"/>
              <a:t>diberikan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sesuai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keperluan</a:t>
            </a:r>
            <a:r>
              <a:rPr lang="en-US" sz="2200" dirty="0" smtClean="0"/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Monitoring: </a:t>
            </a:r>
            <a:r>
              <a:rPr lang="en-US" sz="2200" dirty="0" err="1" smtClean="0"/>
              <a:t>mengawasi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mencatat</a:t>
            </a:r>
            <a:r>
              <a:rPr lang="en-US" sz="2200" dirty="0" smtClean="0"/>
              <a:t> </a:t>
            </a:r>
            <a:r>
              <a:rPr lang="en-US" sz="2200" dirty="0" err="1" smtClean="0"/>
              <a:t>perubahan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aktivitas</a:t>
            </a:r>
            <a:r>
              <a:rPr lang="en-US" sz="2200" dirty="0" smtClean="0"/>
              <a:t> </a:t>
            </a:r>
            <a:r>
              <a:rPr lang="en-US" sz="2200" dirty="0" err="1" smtClean="0"/>
              <a:t>akun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Removable Media Security</a:t>
            </a:r>
            <a:r>
              <a:rPr lang="en-US" sz="2200" dirty="0" smtClean="0"/>
              <a:t>: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pembatasan</a:t>
            </a:r>
            <a:r>
              <a:rPr lang="en-US" sz="2200" dirty="0" smtClean="0"/>
              <a:t> </a:t>
            </a:r>
            <a:r>
              <a:rPr lang="en-US" sz="2200" dirty="0" err="1" smtClean="0"/>
              <a:t>penggunaan</a:t>
            </a:r>
            <a:r>
              <a:rPr lang="en-US" sz="2200" dirty="0" smtClean="0"/>
              <a:t> removable media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keamanan</a:t>
            </a:r>
            <a:r>
              <a:rPr lang="en-US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1" dirty="0" smtClean="0"/>
              <a:t>Management of Data Caches: </a:t>
            </a:r>
            <a:r>
              <a:rPr lang="en-US" sz="2200" dirty="0" err="1" smtClean="0"/>
              <a:t>pengelolaan</a:t>
            </a:r>
            <a:r>
              <a:rPr lang="en-US" sz="2200" dirty="0" smtClean="0"/>
              <a:t> file temporary, session file, </a:t>
            </a:r>
            <a:r>
              <a:rPr lang="en-US" sz="2200" dirty="0" err="1" smtClean="0"/>
              <a:t>dll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Web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Salah satu metode penyerangan adalah Web Spoofing untuk </a:t>
            </a:r>
            <a:r>
              <a:rPr lang="id-ID" dirty="0" smtClean="0"/>
              <a:t>mendapatkan </a:t>
            </a:r>
            <a:r>
              <a:rPr lang="id-ID" dirty="0"/>
              <a:t>informasi rahasia yang penting melalui sistem </a:t>
            </a:r>
            <a:r>
              <a:rPr lang="id-ID" dirty="0" smtClean="0"/>
              <a:t>WWW</a:t>
            </a:r>
            <a:r>
              <a:rPr lang="id-ID" dirty="0"/>
              <a:t>. </a:t>
            </a:r>
          </a:p>
          <a:p>
            <a:pPr algn="just"/>
            <a:r>
              <a:rPr lang="id-ID" dirty="0" smtClean="0"/>
              <a:t>Penyerang </a:t>
            </a:r>
            <a:r>
              <a:rPr lang="id-ID" dirty="0"/>
              <a:t>kemudian akan mulis-ulang URL dari situs yang dituju </a:t>
            </a:r>
            <a:r>
              <a:rPr lang="id-ID" dirty="0" smtClean="0"/>
              <a:t>dan </a:t>
            </a:r>
            <a:r>
              <a:rPr lang="id-ID" dirty="0"/>
              <a:t>membuat tampilan pada window browser tampak seperti </a:t>
            </a:r>
            <a:r>
              <a:rPr lang="id-ID" dirty="0" smtClean="0"/>
              <a:t>aslinya</a:t>
            </a:r>
            <a:r>
              <a:rPr lang="id-ID" dirty="0"/>
              <a:t>.</a:t>
            </a:r>
          </a:p>
          <a:p>
            <a:pPr algn="just"/>
            <a:r>
              <a:rPr lang="id-ID" dirty="0" smtClean="0"/>
              <a:t>Pengguna </a:t>
            </a:r>
            <a:r>
              <a:rPr lang="id-ID" dirty="0"/>
              <a:t>harus teliti dan berhati-hati pada saat mengunjungi </a:t>
            </a:r>
            <a:r>
              <a:rPr lang="id-ID" dirty="0" smtClean="0"/>
              <a:t>suatu </a:t>
            </a:r>
            <a:r>
              <a:rPr lang="id-ID" dirty="0"/>
              <a:t>situs dengan memperhatikan URL dari situs yang </a:t>
            </a:r>
            <a:r>
              <a:rPr lang="id-ID" dirty="0" smtClean="0"/>
              <a:t>dikunjungi </a:t>
            </a:r>
            <a:r>
              <a:rPr lang="id-ID" dirty="0"/>
              <a:t>pada location line dari browser serta melakukan </a:t>
            </a:r>
            <a:r>
              <a:rPr lang="id-ID" dirty="0" smtClean="0"/>
              <a:t>tindakan </a:t>
            </a:r>
            <a:r>
              <a:rPr lang="id-ID" dirty="0"/>
              <a:t>pencegahan lain yang diperlukan untuk menghindari </a:t>
            </a:r>
            <a:r>
              <a:rPr lang="id-ID" dirty="0" smtClean="0"/>
              <a:t>serangan </a:t>
            </a:r>
            <a:r>
              <a:rPr lang="id-ID" dirty="0"/>
              <a:t>Web Spoofing</a:t>
            </a:r>
          </a:p>
        </p:txBody>
      </p:sp>
    </p:spTree>
    <p:extLst>
      <p:ext uri="{BB962C8B-B14F-4D97-AF65-F5344CB8AC3E}">
        <p14:creationId xmlns:p14="http://schemas.microsoft.com/office/powerpoint/2010/main" val="7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DOS (Denial-of-Service)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Serangan DoS adalah jenis serangan terhadap sebuah </a:t>
            </a:r>
            <a:r>
              <a:rPr lang="id-ID" dirty="0" smtClean="0"/>
              <a:t>komputer </a:t>
            </a:r>
            <a:r>
              <a:rPr lang="id-ID" dirty="0"/>
              <a:t>atau server di dalam jaringan internet dengan </a:t>
            </a:r>
            <a:r>
              <a:rPr lang="id-ID" dirty="0" smtClean="0"/>
              <a:t>cara </a:t>
            </a:r>
            <a:r>
              <a:rPr lang="id-ID" dirty="0"/>
              <a:t>menghabiskan sumber (resource) yang dimiliki oleh </a:t>
            </a:r>
            <a:r>
              <a:rPr lang="id-ID" dirty="0" smtClean="0"/>
              <a:t>komputer </a:t>
            </a:r>
            <a:r>
              <a:rPr lang="id-ID" dirty="0"/>
              <a:t>tersebut sampai komputer tersebut tidak dapat </a:t>
            </a:r>
            <a:r>
              <a:rPr lang="id-ID" dirty="0" smtClean="0"/>
              <a:t>menjalankan </a:t>
            </a:r>
            <a:r>
              <a:rPr lang="id-ID" dirty="0"/>
              <a:t>fungsinya dengan benar sehingga secara </a:t>
            </a:r>
            <a:r>
              <a:rPr lang="id-ID" dirty="0" smtClean="0"/>
              <a:t>tidak </a:t>
            </a:r>
            <a:r>
              <a:rPr lang="id-ID" dirty="0"/>
              <a:t>langsung mencegah pengguna lain untuk </a:t>
            </a:r>
            <a:r>
              <a:rPr lang="id-ID" dirty="0" smtClean="0"/>
              <a:t>memperoleh </a:t>
            </a:r>
            <a:r>
              <a:rPr lang="id-ID" dirty="0"/>
              <a:t>akses layanan dari komputer yang </a:t>
            </a:r>
            <a:r>
              <a:rPr lang="id-ID" dirty="0" smtClean="0"/>
              <a:t>diserang tersebut</a:t>
            </a:r>
            <a:r>
              <a:rPr lang="id-ID" dirty="0"/>
              <a:t>.</a:t>
            </a:r>
          </a:p>
          <a:p>
            <a:pPr algn="just"/>
            <a:r>
              <a:rPr lang="id-ID" dirty="0" smtClean="0"/>
              <a:t>Dalam </a:t>
            </a:r>
            <a:r>
              <a:rPr lang="id-ID" dirty="0"/>
              <a:t>sebuah serangan Denial of Service, si penyerang </a:t>
            </a:r>
            <a:r>
              <a:rPr lang="id-ID" dirty="0" smtClean="0"/>
              <a:t>akan </a:t>
            </a:r>
            <a:r>
              <a:rPr lang="id-ID" dirty="0"/>
              <a:t>mencoba untuk mencegah akses seorang </a:t>
            </a:r>
            <a:r>
              <a:rPr lang="id-ID" dirty="0" smtClean="0"/>
              <a:t>pengguna terhadap </a:t>
            </a:r>
            <a:r>
              <a:rPr lang="id-ID" dirty="0"/>
              <a:t>sistem atau jaringan dengan menggunakan </a:t>
            </a:r>
            <a:r>
              <a:rPr lang="id-ID" dirty="0" smtClean="0"/>
              <a:t>beberapa </a:t>
            </a:r>
            <a:r>
              <a:rPr lang="id-ID" dirty="0"/>
              <a:t>cara, yakni sebagai berikut:</a:t>
            </a:r>
          </a:p>
        </p:txBody>
      </p:sp>
    </p:spTree>
    <p:extLst>
      <p:ext uri="{BB962C8B-B14F-4D97-AF65-F5344CB8AC3E}">
        <p14:creationId xmlns:p14="http://schemas.microsoft.com/office/powerpoint/2010/main" val="37103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DOS (Denial-of-Service)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Membanjiri lalu lintas jaringan dengan banyak data sehingga </a:t>
            </a:r>
            <a:r>
              <a:rPr lang="id-ID" dirty="0" smtClean="0"/>
              <a:t>lalu </a:t>
            </a:r>
            <a:r>
              <a:rPr lang="id-ID" dirty="0"/>
              <a:t>lintas jaringan yang datang dari pengguna yang terdaftar </a:t>
            </a:r>
            <a:r>
              <a:rPr lang="id-ID" dirty="0" smtClean="0"/>
              <a:t>menjadi </a:t>
            </a:r>
            <a:r>
              <a:rPr lang="id-ID" dirty="0"/>
              <a:t>tidak dapat masuk ke dalam sistem jaringan. Teknik ini </a:t>
            </a:r>
            <a:r>
              <a:rPr lang="id-ID" dirty="0" smtClean="0"/>
              <a:t>disebut </a:t>
            </a:r>
            <a:r>
              <a:rPr lang="id-ID" dirty="0"/>
              <a:t>sebagai traffic flooding.</a:t>
            </a:r>
          </a:p>
          <a:p>
            <a:pPr algn="just"/>
            <a:r>
              <a:rPr lang="id-ID" dirty="0" smtClean="0"/>
              <a:t>Membanjiri </a:t>
            </a:r>
            <a:r>
              <a:rPr lang="id-ID" dirty="0"/>
              <a:t>jaringan dengan banyak request terhadap sebuah </a:t>
            </a:r>
            <a:r>
              <a:rPr lang="id-ID" dirty="0" smtClean="0"/>
              <a:t>layanan </a:t>
            </a:r>
            <a:r>
              <a:rPr lang="id-ID" dirty="0"/>
              <a:t>jaringan yang disediakan oleh sebuah host sehingga </a:t>
            </a:r>
            <a:r>
              <a:rPr lang="id-ID" dirty="0" smtClean="0"/>
              <a:t>request </a:t>
            </a:r>
            <a:r>
              <a:rPr lang="id-ID" dirty="0"/>
              <a:t>yang datang dari pengguna terdaftar tidak dapat </a:t>
            </a:r>
            <a:r>
              <a:rPr lang="id-ID" dirty="0" smtClean="0"/>
              <a:t>dilayani </a:t>
            </a:r>
            <a:r>
              <a:rPr lang="id-ID" dirty="0"/>
              <a:t>oleh layanan tersebut. Teknik ini disebut sebagai </a:t>
            </a:r>
            <a:r>
              <a:rPr lang="id-ID" dirty="0" smtClean="0"/>
              <a:t>request </a:t>
            </a:r>
            <a:r>
              <a:rPr lang="id-ID" dirty="0"/>
              <a:t>flooding.</a:t>
            </a:r>
          </a:p>
          <a:p>
            <a:pPr algn="just"/>
            <a:r>
              <a:rPr lang="id-ID" dirty="0" smtClean="0"/>
              <a:t>Mengganggu </a:t>
            </a:r>
            <a:r>
              <a:rPr lang="id-ID" dirty="0"/>
              <a:t>komunikasi antara sebuah host dan kliennya </a:t>
            </a:r>
            <a:r>
              <a:rPr lang="id-ID" dirty="0" smtClean="0"/>
              <a:t>yang </a:t>
            </a:r>
            <a:r>
              <a:rPr lang="id-ID" dirty="0"/>
              <a:t>terdaftar dengan menggunakan banyak cara, termasuk </a:t>
            </a:r>
            <a:r>
              <a:rPr lang="id-ID" dirty="0" smtClean="0"/>
              <a:t>dengan </a:t>
            </a:r>
            <a:r>
              <a:rPr lang="id-ID" dirty="0"/>
              <a:t>mengubah informasi konfigurasi sistem atau bahkan </a:t>
            </a:r>
            <a:r>
              <a:rPr lang="id-ID" dirty="0" smtClean="0"/>
              <a:t>perusakan </a:t>
            </a:r>
            <a:r>
              <a:rPr lang="id-ID" dirty="0"/>
              <a:t>fisik terhadap komponen dan server.</a:t>
            </a:r>
          </a:p>
        </p:txBody>
      </p:sp>
    </p:spTree>
    <p:extLst>
      <p:ext uri="{BB962C8B-B14F-4D97-AF65-F5344CB8AC3E}">
        <p14:creationId xmlns:p14="http://schemas.microsoft.com/office/powerpoint/2010/main" val="32084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dDOS (Denial-of-Service)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789"/>
          <a:stretch/>
        </p:blipFill>
        <p:spPr>
          <a:xfrm>
            <a:off x="476250" y="1658982"/>
            <a:ext cx="7826502" cy="49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Bagaimana cara mencegah/mengatasi </a:t>
            </a:r>
            <a:r>
              <a:rPr lang="id-ID" sz="3600" dirty="0" smtClean="0"/>
              <a:t>pada </a:t>
            </a:r>
            <a:r>
              <a:rPr lang="id-ID" sz="3600" dirty="0"/>
              <a:t>masing-masing jenis serangan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Man </a:t>
            </a:r>
            <a:r>
              <a:rPr lang="id-ID" sz="3200" dirty="0"/>
              <a:t>in the Middle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Email </a:t>
            </a:r>
            <a:r>
              <a:rPr lang="id-ID" sz="3200" dirty="0"/>
              <a:t>&amp; Web Spoofing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Denial </a:t>
            </a:r>
            <a:r>
              <a:rPr lang="id-ID" sz="3200" dirty="0"/>
              <a:t>Of Service</a:t>
            </a:r>
          </a:p>
        </p:txBody>
      </p:sp>
    </p:spTree>
    <p:extLst>
      <p:ext uri="{BB962C8B-B14F-4D97-AF65-F5344CB8AC3E}">
        <p14:creationId xmlns:p14="http://schemas.microsoft.com/office/powerpoint/2010/main" val="22157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Tata Tertib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Contact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Referensi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05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SI4B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15.25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20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4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09.15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6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12.45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5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Metoda Access Control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Centralized access control: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permintaan</a:t>
            </a:r>
            <a:r>
              <a:rPr lang="en-US" sz="2400" dirty="0" smtClean="0"/>
              <a:t> access control </a:t>
            </a:r>
            <a:r>
              <a:rPr lang="en-US" sz="2400" dirty="0" err="1" smtClean="0"/>
              <a:t>diarahkan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otentikasi</a:t>
            </a:r>
            <a:r>
              <a:rPr lang="en-US" sz="2400" dirty="0" smtClean="0"/>
              <a:t>/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titik</a:t>
            </a:r>
            <a:r>
              <a:rPr lang="en-US" sz="1800" dirty="0" smtClean="0"/>
              <a:t> </a:t>
            </a:r>
            <a:r>
              <a:rPr lang="en-US" sz="1800" dirty="0" err="1" smtClean="0"/>
              <a:t>pengelolaan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memudahkan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kompensasi</a:t>
            </a:r>
            <a:r>
              <a:rPr lang="en-US" sz="1800" dirty="0" smtClean="0"/>
              <a:t> </a:t>
            </a:r>
            <a:r>
              <a:rPr lang="en-US" sz="1800" dirty="0" err="1" smtClean="0"/>
              <a:t>biaya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Implementasi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sulit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 Kerberos, Remote Authentication Dial-In User Service (RADIUS), Terminal Access Controller Access Control System (TACACS), TACACS+ (allows encryption of data).</a:t>
            </a:r>
          </a:p>
          <a:p>
            <a:r>
              <a:rPr lang="en-US" sz="2400" b="1" dirty="0" smtClean="0"/>
              <a:t>Decentralized access control: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kontrol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dikendalikan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otentikasi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keompok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Menguntungkan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akses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terpusat</a:t>
            </a:r>
            <a:r>
              <a:rPr lang="en-US" sz="1800" dirty="0" smtClean="0"/>
              <a:t> </a:t>
            </a:r>
            <a:r>
              <a:rPr lang="en-US" sz="1800" dirty="0" err="1" smtClean="0"/>
              <a:t>sulit</a:t>
            </a:r>
            <a:r>
              <a:rPr lang="en-US" sz="1800" dirty="0" smtClean="0"/>
              <a:t> </a:t>
            </a:r>
            <a:r>
              <a:rPr lang="en-US" sz="1800" dirty="0" err="1" smtClean="0"/>
              <a:t>disediakan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sulit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pengelolaan</a:t>
            </a:r>
            <a:r>
              <a:rPr lang="en-US" sz="1800" dirty="0" smtClean="0"/>
              <a:t>.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1800" dirty="0" err="1" smtClean="0"/>
              <a:t>Contoh</a:t>
            </a:r>
            <a:r>
              <a:rPr lang="en-US" sz="1800" dirty="0" smtClean="0"/>
              <a:t>: Windows Workgroup</a:t>
            </a:r>
          </a:p>
        </p:txBody>
      </p:sp>
    </p:spTree>
    <p:extLst>
      <p:ext uri="{BB962C8B-B14F-4D97-AF65-F5344CB8AC3E}">
        <p14:creationId xmlns:p14="http://schemas.microsoft.com/office/powerpoint/2010/main" val="4755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Keamanan Informasi 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SI4C 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Yusril : 0856 5509 5641</a:t>
            </a:r>
          </a:p>
          <a:p>
            <a:pPr lvl="1"/>
            <a:r>
              <a:rPr lang="id-ID" dirty="0" smtClean="0"/>
              <a:t> SI4D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Ikrom : 0852 3027 9767</a:t>
            </a: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smtClean="0"/>
              <a:t>SI4B : </a:t>
            </a:r>
          </a:p>
          <a:p>
            <a:pPr lvl="2"/>
            <a:r>
              <a:rPr lang="id-ID" dirty="0"/>
              <a:t>Rahma : :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0852 5707 1554</a:t>
            </a:r>
            <a:r>
              <a:rPr lang="id-ID" dirty="0" smtClean="0"/>
              <a:t> </a:t>
            </a:r>
          </a:p>
          <a:p>
            <a:pPr lvl="2"/>
            <a:r>
              <a:rPr lang="id-ID" dirty="0" smtClean="0"/>
              <a:t>Adi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0899 3616 728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Kebijakan Access Control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Preventive / </a:t>
            </a:r>
            <a:r>
              <a:rPr lang="en-US" b="1" dirty="0" err="1" smtClean="0"/>
              <a:t>pencegahan</a:t>
            </a:r>
            <a:r>
              <a:rPr lang="en-US" dirty="0" smtClean="0"/>
              <a:t>: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exploitasi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vulnerability yang </a:t>
            </a:r>
            <a:r>
              <a:rPr lang="en-US" dirty="0" err="1" smtClean="0"/>
              <a:t>ada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 patching/update, </a:t>
            </a:r>
            <a:r>
              <a:rPr lang="en-US" dirty="0" err="1" smtClean="0"/>
              <a:t>klasifikasi</a:t>
            </a:r>
            <a:r>
              <a:rPr lang="en-US" dirty="0" smtClean="0"/>
              <a:t> data, background check,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Detective</a:t>
            </a:r>
            <a:r>
              <a:rPr lang="en-US" dirty="0" smtClean="0"/>
              <a:t> : </a:t>
            </a:r>
            <a:r>
              <a:rPr lang="en-US" dirty="0" err="1" smtClean="0"/>
              <a:t>Kebijakan</a:t>
            </a:r>
            <a:r>
              <a:rPr lang="en-US" dirty="0" smtClean="0"/>
              <a:t> yang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menduga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serangan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 IDS, log monitoring, </a:t>
            </a:r>
            <a:r>
              <a:rPr lang="en-US" dirty="0" err="1" smtClean="0"/>
              <a:t>dll</a:t>
            </a:r>
            <a:endParaRPr lang="en-US" dirty="0" smtClean="0"/>
          </a:p>
          <a:p>
            <a:pPr algn="just"/>
            <a:r>
              <a:rPr lang="en-US" b="1" dirty="0" smtClean="0"/>
              <a:t>Corrective </a:t>
            </a:r>
            <a:r>
              <a:rPr lang="en-US" dirty="0" smtClean="0"/>
              <a:t>: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segera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vulnerability di-</a:t>
            </a:r>
            <a:r>
              <a:rPr lang="en-US" dirty="0" err="1" smtClean="0"/>
              <a:t>eksploitasi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 Disaster Recovery Plans (DRP), Emergency Restore Procedures, password lockout threshold , </a:t>
            </a:r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8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Metoda Implementasi (1)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Administrative: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dikendalikan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andministrasi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yan</a:t>
            </a:r>
            <a:r>
              <a:rPr lang="en-US" sz="2400" dirty="0" smtClean="0"/>
              <a:t> g </a:t>
            </a:r>
            <a:r>
              <a:rPr lang="en-US" sz="2400" dirty="0" err="1" smtClean="0"/>
              <a:t>diteruskan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administrasi</a:t>
            </a:r>
            <a:r>
              <a:rPr lang="en-US" sz="2400" dirty="0" smtClean="0"/>
              <a:t>,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atasan</a:t>
            </a:r>
            <a:r>
              <a:rPr lang="en-US" sz="2400" dirty="0" smtClean="0"/>
              <a:t>/</a:t>
            </a:r>
            <a:r>
              <a:rPr lang="en-US" sz="2400" dirty="0" err="1" smtClean="0"/>
              <a:t>pimpinan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bawahan</a:t>
            </a:r>
            <a:r>
              <a:rPr lang="en-US" sz="2400" dirty="0" smtClean="0"/>
              <a:t>, </a:t>
            </a:r>
            <a:r>
              <a:rPr lang="en-US" sz="2400" dirty="0" err="1" smtClean="0"/>
              <a:t>dst</a:t>
            </a:r>
            <a:r>
              <a:rPr lang="en-US" sz="2400" dirty="0" smtClean="0"/>
              <a:t>.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. </a:t>
            </a:r>
            <a:r>
              <a:rPr lang="en-US" sz="2400" dirty="0" err="1" smtClean="0"/>
              <a:t>Misal</a:t>
            </a:r>
            <a:r>
              <a:rPr lang="en-US" sz="2400" dirty="0" smtClean="0"/>
              <a:t>: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tertulis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password (</a:t>
            </a:r>
            <a:r>
              <a:rPr lang="en-US" sz="2400" dirty="0" err="1" smtClean="0"/>
              <a:t>panjang</a:t>
            </a:r>
            <a:r>
              <a:rPr lang="en-US" sz="2400" dirty="0" smtClean="0"/>
              <a:t>, </a:t>
            </a:r>
            <a:r>
              <a:rPr lang="en-US" sz="2400" dirty="0" err="1" smtClean="0"/>
              <a:t>umur</a:t>
            </a:r>
            <a:r>
              <a:rPr lang="en-US" sz="2400" dirty="0" smtClean="0"/>
              <a:t>/</a:t>
            </a:r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b="1" dirty="0" smtClean="0"/>
              <a:t>Logical/Technical: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memaksa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access control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teknis</a:t>
            </a:r>
            <a:r>
              <a:rPr lang="en-US" sz="2400" dirty="0" smtClean="0"/>
              <a:t> . </a:t>
            </a:r>
            <a:r>
              <a:rPr lang="en-US" sz="2400" dirty="0" err="1" smtClean="0"/>
              <a:t>Ditujukan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membatasi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. </a:t>
            </a:r>
            <a:r>
              <a:rPr lang="en-US" sz="2400" dirty="0" err="1" smtClean="0"/>
              <a:t>Misal</a:t>
            </a:r>
            <a:r>
              <a:rPr lang="en-US" sz="2400" dirty="0" smtClean="0"/>
              <a:t>: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SSH, input validation,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pPr algn="just"/>
            <a:r>
              <a:rPr lang="en-US" sz="2400" b="1" dirty="0" smtClean="0"/>
              <a:t>Physical: </a:t>
            </a:r>
            <a:r>
              <a:rPr lang="en-US" sz="2400" dirty="0" err="1" smtClean="0"/>
              <a:t>Kebijakan</a:t>
            </a:r>
            <a:r>
              <a:rPr lang="en-US" sz="2400" dirty="0" smtClean="0"/>
              <a:t> </a:t>
            </a:r>
            <a:r>
              <a:rPr lang="en-US" sz="2400" dirty="0" err="1" smtClean="0"/>
              <a:t>diterapkan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, </a:t>
            </a:r>
            <a:r>
              <a:rPr lang="en-US" sz="2400" dirty="0" err="1" smtClean="0"/>
              <a:t>misal</a:t>
            </a:r>
            <a:r>
              <a:rPr lang="en-US" sz="2400" dirty="0" smtClean="0"/>
              <a:t> : </a:t>
            </a:r>
            <a:r>
              <a:rPr lang="en-US" sz="2400" dirty="0" err="1" smtClean="0"/>
              <a:t>pembatasan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gedung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diamankan</a:t>
            </a:r>
            <a:r>
              <a:rPr lang="en-US" sz="2400" dirty="0" smtClean="0"/>
              <a:t>,  </a:t>
            </a:r>
            <a:r>
              <a:rPr lang="en-US" sz="2400" dirty="0" err="1" smtClean="0"/>
              <a:t>perlindungan</a:t>
            </a:r>
            <a:r>
              <a:rPr lang="en-US" sz="2400" dirty="0" smtClean="0"/>
              <a:t> </a:t>
            </a:r>
            <a:r>
              <a:rPr lang="en-US" sz="2400" dirty="0" err="1" smtClean="0"/>
              <a:t>kabel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peralatan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electro-magnetic interference (EMI),</a:t>
            </a:r>
            <a:r>
              <a:rPr lang="en-US" sz="2400" dirty="0" err="1" smtClean="0"/>
              <a:t>dll</a:t>
            </a:r>
            <a:r>
              <a:rPr lang="en-US" sz="2400" dirty="0" smtClean="0"/>
              <a:t>. </a:t>
            </a:r>
            <a:r>
              <a:rPr lang="en-US" sz="2400" dirty="0" err="1" smtClean="0"/>
              <a:t>Misal</a:t>
            </a:r>
            <a:r>
              <a:rPr lang="en-US" sz="2400" dirty="0" smtClean="0"/>
              <a:t>: </a:t>
            </a:r>
            <a:r>
              <a:rPr lang="en-US" sz="2400" dirty="0" err="1" smtClean="0"/>
              <a:t>Petugas</a:t>
            </a:r>
            <a:r>
              <a:rPr lang="en-US" sz="2400" dirty="0" smtClean="0"/>
              <a:t> </a:t>
            </a:r>
            <a:r>
              <a:rPr lang="en-US" sz="2400" dirty="0" err="1" smtClean="0"/>
              <a:t>keamanan</a:t>
            </a:r>
            <a:r>
              <a:rPr lang="en-US" sz="2400" dirty="0" smtClean="0"/>
              <a:t>, </a:t>
            </a:r>
            <a:r>
              <a:rPr lang="en-US" sz="2400" dirty="0" err="1" smtClean="0"/>
              <a:t>peralatan</a:t>
            </a:r>
            <a:r>
              <a:rPr lang="en-US" sz="2400" dirty="0" smtClean="0"/>
              <a:t> </a:t>
            </a:r>
            <a:r>
              <a:rPr lang="en-US" sz="2400" dirty="0" err="1" smtClean="0"/>
              <a:t>biometrik</a:t>
            </a:r>
            <a:r>
              <a:rPr lang="en-US" sz="2400" dirty="0" smtClean="0"/>
              <a:t>, </a:t>
            </a:r>
            <a:r>
              <a:rPr lang="en-US" sz="2400" dirty="0" err="1" smtClean="0"/>
              <a:t>katu</a:t>
            </a:r>
            <a:r>
              <a:rPr lang="en-US" sz="2400" dirty="0" smtClean="0"/>
              <a:t> </a:t>
            </a:r>
            <a:r>
              <a:rPr lang="en-US" sz="2400" dirty="0" err="1" smtClean="0"/>
              <a:t>pengenal</a:t>
            </a:r>
            <a:r>
              <a:rPr lang="en-US" sz="2400" dirty="0" smtClean="0"/>
              <a:t> </a:t>
            </a:r>
            <a:r>
              <a:rPr lang="en-US" sz="2400" dirty="0" err="1" smtClean="0"/>
              <a:t>kantor</a:t>
            </a:r>
            <a:r>
              <a:rPr lang="en-US" sz="2400" dirty="0" smtClean="0"/>
              <a:t>, Perimeter defenses (</a:t>
            </a:r>
            <a:r>
              <a:rPr lang="en-US" sz="2400" dirty="0" err="1" smtClean="0"/>
              <a:t>dinding</a:t>
            </a:r>
            <a:r>
              <a:rPr lang="en-US" sz="2400" dirty="0" smtClean="0"/>
              <a:t>/</a:t>
            </a:r>
            <a:r>
              <a:rPr lang="en-US" sz="2400" dirty="0" err="1" smtClean="0"/>
              <a:t>kawat</a:t>
            </a:r>
            <a:r>
              <a:rPr lang="en-US" sz="2400" dirty="0" smtClean="0"/>
              <a:t>), </a:t>
            </a:r>
            <a:r>
              <a:rPr lang="en-US" sz="2400" dirty="0" err="1" smtClean="0"/>
              <a:t>dll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6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Metoda Implementasi 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b="1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b="1" dirty="0" err="1" smtClean="0"/>
              <a:t>Kebijakan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implementasi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dikombinasikan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: </a:t>
            </a:r>
          </a:p>
          <a:p>
            <a:r>
              <a:rPr lang="en-US" dirty="0" smtClean="0"/>
              <a:t>Preventive / Administrative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password </a:t>
            </a:r>
            <a:r>
              <a:rPr lang="en-US" dirty="0" err="1" smtClean="0"/>
              <a:t>tertulis</a:t>
            </a:r>
            <a:r>
              <a:rPr lang="en-US" dirty="0" smtClean="0"/>
              <a:t>; </a:t>
            </a:r>
          </a:p>
          <a:p>
            <a:r>
              <a:rPr lang="en-US" dirty="0" smtClean="0"/>
              <a:t>Detective / Logical/Technical (</a:t>
            </a:r>
            <a:r>
              <a:rPr lang="en-US" dirty="0" err="1" smtClean="0"/>
              <a:t>misal</a:t>
            </a:r>
            <a:r>
              <a:rPr lang="en-US" dirty="0" smtClean="0"/>
              <a:t>: IDS); </a:t>
            </a:r>
          </a:p>
          <a:p>
            <a:r>
              <a:rPr lang="en-US" dirty="0" smtClean="0"/>
              <a:t>Corrective / Administrative (</a:t>
            </a:r>
            <a:r>
              <a:rPr lang="en-US" dirty="0" err="1" smtClean="0"/>
              <a:t>misal</a:t>
            </a:r>
            <a:r>
              <a:rPr lang="en-US" dirty="0" smtClean="0"/>
              <a:t>: DRP). </a:t>
            </a:r>
          </a:p>
          <a:p>
            <a:r>
              <a:rPr lang="en-US" dirty="0" smtClean="0"/>
              <a:t>CCTV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Preventive/Physical (</a:t>
            </a:r>
            <a:r>
              <a:rPr lang="en-US" sz="2000" dirty="0" err="1" smtClean="0"/>
              <a:t>kalau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merekam</a:t>
            </a:r>
            <a:r>
              <a:rPr lang="en-US" sz="2000" dirty="0" smtClean="0"/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Detective/Physical (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dimonitor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aktif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10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Access Control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smtClean="0"/>
              <a:t>Discretionary Access Control (DAC) </a:t>
            </a:r>
            <a:r>
              <a:rPr lang="en-US" sz="2400" dirty="0" smtClean="0"/>
              <a:t>: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(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mengganti</a:t>
            </a:r>
            <a:r>
              <a:rPr lang="en-US" sz="2400" dirty="0" smtClean="0"/>
              <a:t> </a:t>
            </a:r>
            <a:r>
              <a:rPr lang="en-US" sz="2400" dirty="0" err="1" smtClean="0"/>
              <a:t>perizinan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b="1" dirty="0" smtClean="0"/>
              <a:t>Mandatory Access Control (MAC) </a:t>
            </a:r>
            <a:r>
              <a:rPr lang="en-US" sz="2400" dirty="0" smtClean="0"/>
              <a:t>: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hak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label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(sensitivity label).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tangguh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DAC. (</a:t>
            </a:r>
            <a:r>
              <a:rPr lang="en-US" sz="2400" dirty="0" err="1" smtClean="0"/>
              <a:t>Hanya</a:t>
            </a:r>
            <a:r>
              <a:rPr lang="en-US" sz="2400" dirty="0" smtClean="0"/>
              <a:t> admin </a:t>
            </a:r>
            <a:r>
              <a:rPr lang="en-US" sz="2400" dirty="0" err="1" smtClean="0"/>
              <a:t>pusat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memodifikasi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perizinan</a:t>
            </a:r>
            <a:r>
              <a:rPr lang="en-US" sz="2400" dirty="0" smtClean="0"/>
              <a:t>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data).</a:t>
            </a:r>
          </a:p>
          <a:p>
            <a:pPr algn="just"/>
            <a:r>
              <a:rPr lang="en-US" sz="2400" b="1" dirty="0" smtClean="0"/>
              <a:t>Role-based access control (RBAC) aka Non- Discretionary </a:t>
            </a:r>
            <a:r>
              <a:rPr lang="en-US" sz="2400" dirty="0" smtClean="0"/>
              <a:t>: Role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/</a:t>
            </a:r>
            <a:r>
              <a:rPr lang="en-US" sz="2400" dirty="0" err="1" smtClean="0"/>
              <a:t>subyek</a:t>
            </a:r>
            <a:r>
              <a:rPr lang="en-US" sz="2400" dirty="0" smtClean="0"/>
              <a:t>/</a:t>
            </a:r>
            <a:r>
              <a:rPr lang="en-US" sz="2400" dirty="0" err="1" smtClean="0"/>
              <a:t>tugas</a:t>
            </a:r>
            <a:r>
              <a:rPr lang="en-US" sz="2400" dirty="0" smtClean="0"/>
              <a:t> 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data.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access control </a:t>
            </a:r>
            <a:r>
              <a:rPr lang="en-US" sz="2400" dirty="0" err="1" smtClean="0"/>
              <a:t>terpusat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bagaiman</a:t>
            </a:r>
            <a:r>
              <a:rPr lang="en-US" sz="2400" dirty="0" smtClean="0"/>
              <a:t> </a:t>
            </a:r>
            <a:r>
              <a:rPr lang="en-US" sz="2400" dirty="0" err="1" smtClean="0"/>
              <a:t>subyek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berinteraksi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0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Kontrol Akses (Lampson)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FF0000"/>
                </a:solidFill>
              </a:rPr>
              <a:t>Subyek</a:t>
            </a:r>
            <a:r>
              <a:rPr lang="id-ID" dirty="0" smtClean="0"/>
              <a:t> (</a:t>
            </a:r>
            <a:r>
              <a:rPr lang="id-ID" dirty="0"/>
              <a:t>pengguna, principals) pada baris</a:t>
            </a:r>
          </a:p>
          <a:p>
            <a:r>
              <a:rPr lang="id-ID" dirty="0" smtClean="0"/>
              <a:t>Obyek </a:t>
            </a:r>
            <a:r>
              <a:rPr lang="id-ID" dirty="0"/>
              <a:t>pada sistem (file, dir, dll) pada kolom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779131"/>
            <a:ext cx="7681837" cy="39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xmlns="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269605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1159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Matriks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Matriks akses kontrol berisi semua informasi yang </a:t>
            </a:r>
            <a:r>
              <a:rPr lang="id-ID" dirty="0" smtClean="0"/>
              <a:t>diperlukan </a:t>
            </a:r>
            <a:r>
              <a:rPr lang="id-ID" dirty="0"/>
              <a:t>oleh otorisator untuk memperbolehkan / </a:t>
            </a:r>
            <a:r>
              <a:rPr lang="id-ID" dirty="0" smtClean="0"/>
              <a:t>tidak </a:t>
            </a:r>
            <a:r>
              <a:rPr lang="id-ID" dirty="0"/>
              <a:t>memperbolehkan aksi yang dilakukan subyek </a:t>
            </a:r>
            <a:r>
              <a:rPr lang="id-ID" dirty="0" smtClean="0"/>
              <a:t>terhadap </a:t>
            </a:r>
            <a:r>
              <a:rPr lang="id-ID" dirty="0"/>
              <a:t>obyek</a:t>
            </a:r>
          </a:p>
          <a:p>
            <a:pPr algn="just"/>
            <a:r>
              <a:rPr lang="id-ID" dirty="0" smtClean="0"/>
              <a:t>Terkadang </a:t>
            </a:r>
            <a:r>
              <a:rPr lang="id-ID" dirty="0"/>
              <a:t>matriks menjadi terlampau besar karena </a:t>
            </a:r>
            <a:r>
              <a:rPr lang="id-ID" dirty="0" smtClean="0"/>
              <a:t>kombinasi </a:t>
            </a:r>
            <a:r>
              <a:rPr lang="id-ID" dirty="0"/>
              <a:t>jumlah subyek dengan jumlah </a:t>
            </a:r>
            <a:r>
              <a:rPr lang="id-ID" dirty="0" smtClean="0"/>
              <a:t>obyek</a:t>
            </a:r>
            <a:endParaRPr lang="id-ID" dirty="0"/>
          </a:p>
          <a:p>
            <a:pPr algn="just"/>
            <a:r>
              <a:rPr lang="id-ID" dirty="0"/>
              <a:t>Matriks harus selalu dimutakhirkan akibat </a:t>
            </a:r>
            <a:r>
              <a:rPr lang="id-ID" dirty="0" smtClean="0"/>
              <a:t>bertambah </a:t>
            </a:r>
            <a:r>
              <a:rPr lang="id-ID" dirty="0"/>
              <a:t>/ berkurangnya (del) obyek</a:t>
            </a:r>
          </a:p>
          <a:p>
            <a:pPr algn="just"/>
            <a:r>
              <a:rPr lang="id-ID" dirty="0" smtClean="0"/>
              <a:t>Diperlukan </a:t>
            </a:r>
            <a:r>
              <a:rPr lang="id-ID" dirty="0"/>
              <a:t>cara untuk lebih memangkuskan matriks </a:t>
            </a:r>
            <a:r>
              <a:rPr lang="id-ID" dirty="0" smtClean="0"/>
              <a:t>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17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Access Control Lists (ACLs)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ACL: menyimpan data akses dalam kolom</a:t>
            </a:r>
          </a:p>
          <a:p>
            <a:r>
              <a:rPr lang="id-ID" dirty="0" smtClean="0"/>
              <a:t>Contoh</a:t>
            </a:r>
            <a:r>
              <a:rPr lang="id-ID" dirty="0"/>
              <a:t>: ACL untuk </a:t>
            </a:r>
            <a:r>
              <a:rPr lang="id-ID" b="1" dirty="0">
                <a:solidFill>
                  <a:schemeClr val="accent5"/>
                </a:solidFill>
              </a:rPr>
              <a:t>insurance </a:t>
            </a:r>
            <a:r>
              <a:rPr lang="id-ID" b="1" dirty="0" smtClean="0">
                <a:solidFill>
                  <a:schemeClr val="accent5"/>
                </a:solidFill>
              </a:rPr>
              <a:t>data </a:t>
            </a:r>
            <a:r>
              <a:rPr lang="id-ID" dirty="0" smtClean="0"/>
              <a:t>adalah </a:t>
            </a:r>
            <a:r>
              <a:rPr lang="id-ID" b="1" dirty="0">
                <a:solidFill>
                  <a:schemeClr val="accent5"/>
                </a:solidFill>
              </a:rPr>
              <a:t>biru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" y="2741031"/>
            <a:ext cx="7674102" cy="40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Capabilities (atau C-Lists)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Menyimpan data dalam baris</a:t>
            </a:r>
          </a:p>
          <a:p>
            <a:r>
              <a:rPr lang="id-ID" dirty="0" smtClean="0"/>
              <a:t>Contoh</a:t>
            </a:r>
            <a:r>
              <a:rPr lang="id-ID" dirty="0"/>
              <a:t>: Kapabilitas </a:t>
            </a:r>
            <a:r>
              <a:rPr lang="id-ID" b="1" dirty="0" smtClean="0">
                <a:solidFill>
                  <a:srgbClr val="FF0000"/>
                </a:solidFill>
              </a:rPr>
              <a:t>Uning</a:t>
            </a:r>
            <a:r>
              <a:rPr lang="id-ID" dirty="0" smtClean="0"/>
              <a:t> dalam </a:t>
            </a:r>
            <a:r>
              <a:rPr lang="id-ID" dirty="0"/>
              <a:t>tanda </a:t>
            </a:r>
            <a:r>
              <a:rPr lang="id-ID" b="1" dirty="0">
                <a:solidFill>
                  <a:srgbClr val="FF0000"/>
                </a:solidFill>
              </a:rPr>
              <a:t>merah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757018"/>
            <a:ext cx="7497318" cy="39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ACLs vs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ACL harus selalu mengasosiasikan user ke file nya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33243"/>
            <a:ext cx="8490409" cy="41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ACL vs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ACLs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Model </a:t>
            </a:r>
            <a:r>
              <a:rPr lang="id-ID" dirty="0"/>
              <a:t>: Discretionary Access Control </a:t>
            </a:r>
            <a:r>
              <a:rPr lang="id-ID" dirty="0" smtClean="0"/>
              <a:t>(</a:t>
            </a:r>
            <a:r>
              <a:rPr lang="id-ID" dirty="0"/>
              <a:t>DAC)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Tepat </a:t>
            </a:r>
            <a:r>
              <a:rPr lang="id-ID" dirty="0"/>
              <a:t>digunakan pada sistem dimana pengguna </a:t>
            </a:r>
            <a:r>
              <a:rPr lang="id-ID" dirty="0" smtClean="0"/>
              <a:t>mengelola </a:t>
            </a:r>
            <a:r>
              <a:rPr lang="id-ID" dirty="0"/>
              <a:t>file-file nya sendiri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Proteksi </a:t>
            </a:r>
            <a:r>
              <a:rPr lang="id-ID" dirty="0"/>
              <a:t>berorientasi pada </a:t>
            </a:r>
            <a:r>
              <a:rPr lang="id-ID" dirty="0" smtClean="0"/>
              <a:t>data 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Mudah untuk merubah otorisasi kepada file </a:t>
            </a:r>
            <a:r>
              <a:rPr lang="id-ID" dirty="0" smtClean="0"/>
              <a:t>/folder</a:t>
            </a:r>
            <a:endParaRPr lang="id-ID" dirty="0"/>
          </a:p>
          <a:p>
            <a:r>
              <a:rPr lang="id-ID" dirty="0" smtClean="0"/>
              <a:t>Capabilities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Model </a:t>
            </a:r>
            <a:r>
              <a:rPr lang="id-ID" dirty="0"/>
              <a:t>: Role Based Access Control </a:t>
            </a:r>
            <a:r>
              <a:rPr lang="id-ID" dirty="0" smtClean="0"/>
              <a:t>(</a:t>
            </a:r>
            <a:r>
              <a:rPr lang="id-ID" dirty="0"/>
              <a:t>RBAC)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untuk mendelegasikan otorisasi ke orang </a:t>
            </a:r>
            <a:r>
              <a:rPr lang="id-ID" dirty="0" smtClean="0"/>
              <a:t>lain </a:t>
            </a:r>
            <a:r>
              <a:rPr lang="id-ID" dirty="0"/>
              <a:t>berdasarkan “Role” nya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dalam menghapus / menambah pengguna</a:t>
            </a:r>
          </a:p>
        </p:txBody>
      </p:sp>
    </p:spTree>
    <p:extLst>
      <p:ext uri="{BB962C8B-B14F-4D97-AF65-F5344CB8AC3E}">
        <p14:creationId xmlns:p14="http://schemas.microsoft.com/office/powerpoint/2010/main" val="17657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Multilevel Security (MLS)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1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Obyek dan Otorisasi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Mengklasifikasikan </a:t>
            </a:r>
            <a:r>
              <a:rPr lang="id-ID" b="1" dirty="0">
                <a:solidFill>
                  <a:srgbClr val="FF0000"/>
                </a:solidFill>
              </a:rPr>
              <a:t>obyek</a:t>
            </a:r>
            <a:r>
              <a:rPr lang="id-ID" dirty="0"/>
              <a:t> berdasarkan </a:t>
            </a:r>
            <a:r>
              <a:rPr lang="id-ID" dirty="0" smtClean="0"/>
              <a:t>tingkat </a:t>
            </a:r>
            <a:r>
              <a:rPr lang="id-ID" dirty="0"/>
              <a:t>kerahasiaan</a:t>
            </a:r>
          </a:p>
          <a:p>
            <a:r>
              <a:rPr lang="id-ID" dirty="0" smtClean="0"/>
              <a:t>Memberi </a:t>
            </a:r>
            <a:r>
              <a:rPr lang="id-ID" b="1" dirty="0" smtClean="0">
                <a:solidFill>
                  <a:srgbClr val="FF0000"/>
                </a:solidFill>
              </a:rPr>
              <a:t>otorisasi </a:t>
            </a:r>
            <a:r>
              <a:rPr lang="id-ID" dirty="0" smtClean="0"/>
              <a:t>pada </a:t>
            </a:r>
            <a:r>
              <a:rPr lang="id-ID" b="1" dirty="0">
                <a:solidFill>
                  <a:srgbClr val="FF0000"/>
                </a:solidFill>
              </a:rPr>
              <a:t>subyek</a:t>
            </a:r>
            <a:r>
              <a:rPr lang="id-ID" dirty="0"/>
              <a:t> atas suatu </a:t>
            </a:r>
            <a:r>
              <a:rPr lang="id-ID" dirty="0" smtClean="0"/>
              <a:t>klas </a:t>
            </a:r>
            <a:r>
              <a:rPr lang="id-ID" dirty="0"/>
              <a:t>/ level obyek</a:t>
            </a:r>
          </a:p>
          <a:p>
            <a:r>
              <a:rPr lang="id-ID" dirty="0" smtClean="0"/>
              <a:t>US </a:t>
            </a:r>
            <a:r>
              <a:rPr lang="id-ID" dirty="0"/>
              <a:t>Department of Defense (DoD) </a:t>
            </a:r>
            <a:r>
              <a:rPr lang="id-ID" dirty="0" smtClean="0"/>
              <a:t>menggunakan </a:t>
            </a:r>
            <a:r>
              <a:rPr lang="id-ID" dirty="0"/>
              <a:t>4 level: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TOP SECRET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SECRET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CONFIDENTIAL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041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Klasifikasi Obyek &amp; Otorisasi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Untuk mendapatkan ijin tertinggi dibutuhkan </a:t>
            </a:r>
            <a:r>
              <a:rPr lang="id-ID" sz="3600" dirty="0" smtClean="0"/>
              <a:t>pemeriksaan </a:t>
            </a:r>
            <a:r>
              <a:rPr lang="id-ID" sz="3600" dirty="0"/>
              <a:t>latar belakang mendalam</a:t>
            </a:r>
          </a:p>
          <a:p>
            <a:pPr algn="just"/>
            <a:r>
              <a:rPr lang="id-ID" sz="3600" dirty="0" smtClean="0"/>
              <a:t>Problem </a:t>
            </a:r>
            <a:r>
              <a:rPr lang="id-ID" sz="3600" dirty="0"/>
              <a:t>dalam melakukan klasifikasi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Tidak </a:t>
            </a:r>
            <a:r>
              <a:rPr lang="id-ID" sz="3600" dirty="0"/>
              <a:t>ada klasifikasi yang ideal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600" dirty="0" smtClean="0"/>
              <a:t>Terbatasnya </a:t>
            </a:r>
            <a:r>
              <a:rPr lang="id-ID" sz="3600" dirty="0"/>
              <a:t>kelas (class) dalam klasifikasi </a:t>
            </a:r>
            <a:r>
              <a:rPr lang="id-ID" sz="3600" dirty="0" smtClean="0"/>
              <a:t>membuat </a:t>
            </a:r>
            <a:r>
              <a:rPr lang="id-ID" sz="3600" dirty="0"/>
              <a:t>ada obyek yang tidak bisa dimasukkan </a:t>
            </a:r>
            <a:r>
              <a:rPr lang="id-ID" sz="3600" dirty="0" smtClean="0"/>
              <a:t>ke </a:t>
            </a:r>
            <a:r>
              <a:rPr lang="id-ID" sz="3600" dirty="0"/>
              <a:t>satu kelas, dll</a:t>
            </a:r>
          </a:p>
        </p:txBody>
      </p:sp>
    </p:spTree>
    <p:extLst>
      <p:ext uri="{BB962C8B-B14F-4D97-AF65-F5344CB8AC3E}">
        <p14:creationId xmlns:p14="http://schemas.microsoft.com/office/powerpoint/2010/main" val="33306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Multilevel Security (MLS)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MLS digunakan pada obyek yang diklasifikasikan </a:t>
            </a:r>
            <a:r>
              <a:rPr lang="id-ID" sz="3200" dirty="0" smtClean="0"/>
              <a:t>dalam </a:t>
            </a:r>
            <a:r>
              <a:rPr lang="id-ID" sz="3200" dirty="0"/>
              <a:t>level tertentu dan subyek berada dalam </a:t>
            </a:r>
            <a:r>
              <a:rPr lang="id-ID" sz="3200" dirty="0" smtClean="0"/>
              <a:t>satu sistem </a:t>
            </a:r>
            <a:endParaRPr lang="id-ID" sz="3200" dirty="0"/>
          </a:p>
          <a:p>
            <a:pPr algn="just"/>
            <a:r>
              <a:rPr lang="id-ID" sz="3200" dirty="0" smtClean="0"/>
              <a:t>MLS </a:t>
            </a:r>
            <a:r>
              <a:rPr lang="id-ID" sz="3200" dirty="0"/>
              <a:t>adalah suatu bentuk Access Control</a:t>
            </a:r>
          </a:p>
          <a:p>
            <a:pPr algn="just"/>
            <a:r>
              <a:rPr lang="id-ID" sz="3200" dirty="0" smtClean="0"/>
              <a:t>Banyak </a:t>
            </a:r>
            <a:r>
              <a:rPr lang="id-ID" sz="3200" dirty="0"/>
              <a:t>digunakan dalam organisasi militer </a:t>
            </a:r>
            <a:r>
              <a:rPr lang="id-ID" sz="3200" dirty="0" smtClean="0"/>
              <a:t>dan pemerintahan</a:t>
            </a:r>
            <a:endParaRPr lang="id-ID" sz="3200" dirty="0"/>
          </a:p>
          <a:p>
            <a:pPr algn="just"/>
            <a:r>
              <a:rPr lang="id-ID" sz="3200" dirty="0" smtClean="0"/>
              <a:t>Bisa </a:t>
            </a:r>
            <a:r>
              <a:rPr lang="id-ID" sz="3200" dirty="0"/>
              <a:t>digunakan di luar organisasi militer / </a:t>
            </a:r>
            <a:r>
              <a:rPr lang="id-ID" sz="3200" dirty="0" smtClean="0"/>
              <a:t>pemerintahan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9456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Aplikasi MLS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Sistem pengamanan data pada organisasi militer</a:t>
            </a:r>
          </a:p>
          <a:p>
            <a:pPr algn="just"/>
            <a:r>
              <a:rPr lang="id-ID" sz="4000" dirty="0" smtClean="0"/>
              <a:t>Firewall </a:t>
            </a:r>
            <a:r>
              <a:rPr lang="id-ID" sz="4000" dirty="0"/>
              <a:t>/ Demilitari Zone (DMZ)</a:t>
            </a:r>
          </a:p>
          <a:p>
            <a:pPr algn="just"/>
            <a:r>
              <a:rPr lang="id-ID" sz="4000" dirty="0" smtClean="0"/>
              <a:t>Database </a:t>
            </a:r>
            <a:r>
              <a:rPr lang="id-ID" sz="4000" dirty="0"/>
              <a:t>Arsip medis </a:t>
            </a:r>
          </a:p>
          <a:p>
            <a:pPr algn="just"/>
            <a:r>
              <a:rPr lang="id-ID" sz="4000" dirty="0" smtClean="0"/>
              <a:t>Dan </a:t>
            </a:r>
            <a:r>
              <a:rPr lang="id-ID" sz="4000" dirty="0"/>
              <a:t>di sistem yang membutuhkan otorisasi </a:t>
            </a:r>
            <a:r>
              <a:rPr lang="id-ID" sz="4000" dirty="0" smtClean="0"/>
              <a:t>berdasarkan </a:t>
            </a:r>
            <a:r>
              <a:rPr lang="id-ID" sz="4000" dirty="0"/>
              <a:t>tingkat keamanan / level</a:t>
            </a:r>
          </a:p>
        </p:txBody>
      </p:sp>
    </p:spTree>
    <p:extLst>
      <p:ext uri="{BB962C8B-B14F-4D97-AF65-F5344CB8AC3E}">
        <p14:creationId xmlns:p14="http://schemas.microsoft.com/office/powerpoint/2010/main" val="20098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883435"/>
            <a:ext cx="8590423" cy="3535730"/>
          </a:xfrm>
        </p:spPr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</a:rPr>
              <a:t>Kontrol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Akses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Firewall </a:t>
            </a:r>
            <a:r>
              <a:rPr lang="en-US" dirty="0" err="1">
                <a:latin typeface="Agency FB" panose="020B0503020202020204" pitchFamily="34" charset="0"/>
              </a:rPr>
              <a:t>dan</a:t>
            </a:r>
            <a:r>
              <a:rPr lang="en-US" dirty="0">
                <a:latin typeface="Agency FB" panose="020B0503020202020204" pitchFamily="34" charset="0"/>
              </a:rPr>
              <a:t> Intrusion Detection </a:t>
            </a:r>
            <a:r>
              <a:rPr lang="en-US" dirty="0" smtClean="0">
                <a:latin typeface="Agency FB" panose="020B0503020202020204" pitchFamily="34" charset="0"/>
              </a:rPr>
              <a:t>System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Network Attack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Arief mempunyai ijin pada level TOP SECRET</a:t>
            </a:r>
          </a:p>
          <a:p>
            <a:r>
              <a:rPr lang="id-ID" dirty="0" smtClean="0"/>
              <a:t>Bobi </a:t>
            </a:r>
            <a:r>
              <a:rPr lang="id-ID" dirty="0"/>
              <a:t>mempunyai ijin pada level Classified</a:t>
            </a:r>
          </a:p>
          <a:p>
            <a:r>
              <a:rPr lang="id-ID" dirty="0" smtClean="0"/>
              <a:t>Pada </a:t>
            </a:r>
            <a:r>
              <a:rPr lang="id-ID" dirty="0"/>
              <a:t>MLS Arief dan Bobi tidak boleh bertukar </a:t>
            </a:r>
            <a:r>
              <a:rPr lang="id-ID" dirty="0" smtClean="0"/>
              <a:t>informasi</a:t>
            </a:r>
            <a:endParaRPr lang="id-ID" dirty="0"/>
          </a:p>
          <a:p>
            <a:r>
              <a:rPr lang="id-ID" dirty="0" smtClean="0"/>
              <a:t>Arief </a:t>
            </a:r>
            <a:r>
              <a:rPr lang="id-ID" dirty="0"/>
              <a:t>hendak membocorkan informasi ke Bobi</a:t>
            </a:r>
          </a:p>
          <a:p>
            <a:r>
              <a:rPr lang="id-ID" dirty="0" smtClean="0"/>
              <a:t>Setiap </a:t>
            </a:r>
            <a:r>
              <a:rPr lang="id-ID" dirty="0"/>
              <a:t>detik Arief membuat file X untuk </a:t>
            </a:r>
            <a:r>
              <a:rPr lang="id-ID" dirty="0" smtClean="0"/>
              <a:t>merepresentasikan </a:t>
            </a:r>
            <a:r>
              <a:rPr lang="id-ID" dirty="0"/>
              <a:t>1 dan file Y untuk </a:t>
            </a:r>
            <a:r>
              <a:rPr lang="id-ID" dirty="0" smtClean="0"/>
              <a:t>merepresentasikan </a:t>
            </a:r>
            <a:r>
              <a:rPr lang="id-ID" dirty="0"/>
              <a:t>0</a:t>
            </a:r>
          </a:p>
          <a:p>
            <a:r>
              <a:rPr lang="id-ID" dirty="0" smtClean="0"/>
              <a:t>Bobi </a:t>
            </a:r>
            <a:r>
              <a:rPr lang="id-ID" dirty="0"/>
              <a:t>membaca keberadaan file X dan Y di setiap </a:t>
            </a:r>
            <a:r>
              <a:rPr lang="id-ID" dirty="0" smtClean="0"/>
              <a:t>detik </a:t>
            </a:r>
            <a:r>
              <a:rPr lang="id-ID" dirty="0"/>
              <a:t>dan melakukan pencatatan 0101010111000</a:t>
            </a:r>
          </a:p>
          <a:p>
            <a:r>
              <a:rPr lang="id-ID" dirty="0" smtClean="0"/>
              <a:t>Arief </a:t>
            </a:r>
            <a:r>
              <a:rPr lang="id-ID" dirty="0"/>
              <a:t>berhasil membocorkan informasi tsb</a:t>
            </a:r>
          </a:p>
        </p:txBody>
      </p:sp>
    </p:spTree>
    <p:extLst>
      <p:ext uri="{BB962C8B-B14F-4D97-AF65-F5344CB8AC3E}">
        <p14:creationId xmlns:p14="http://schemas.microsoft.com/office/powerpoint/2010/main" val="30501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" y="1658982"/>
            <a:ext cx="9078336" cy="40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Bentuklah skenario covert channel yang </a:t>
            </a:r>
            <a:r>
              <a:rPr lang="id-ID" dirty="0" smtClean="0"/>
              <a:t>bisa </a:t>
            </a:r>
            <a:r>
              <a:rPr lang="id-ID" dirty="0"/>
              <a:t>dilakukan dalam keseharian</a:t>
            </a:r>
          </a:p>
        </p:txBody>
      </p:sp>
    </p:spTree>
    <p:extLst>
      <p:ext uri="{BB962C8B-B14F-4D97-AF65-F5344CB8AC3E}">
        <p14:creationId xmlns:p14="http://schemas.microsoft.com/office/powerpoint/2010/main" val="15515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TCP Header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Memanfaatkan </a:t>
            </a:r>
            <a:r>
              <a:rPr lang="id-ID" dirty="0"/>
              <a:t>field “Reserved” pada paket </a:t>
            </a:r>
            <a:r>
              <a:rPr lang="id-ID" dirty="0" smtClean="0"/>
              <a:t>TCP</a:t>
            </a:r>
            <a:endParaRPr lang="id-ID" dirty="0"/>
          </a:p>
          <a:p>
            <a:r>
              <a:rPr lang="id-ID" dirty="0" smtClean="0"/>
              <a:t>Atau </a:t>
            </a:r>
            <a:r>
              <a:rPr lang="id-ID" dirty="0"/>
              <a:t>ACK number dll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6141117" cy="33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TCP Header Covert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disembunyikan di TCP header (ACK SEQ)</a:t>
            </a:r>
          </a:p>
          <a:p>
            <a:r>
              <a:rPr lang="id-ID" dirty="0" smtClean="0"/>
              <a:t>Tools </a:t>
            </a:r>
            <a:r>
              <a:rPr lang="id-ID" dirty="0"/>
              <a:t>yang digunakan : covert_TCP</a:t>
            </a:r>
          </a:p>
          <a:p>
            <a:r>
              <a:rPr lang="id-ID" dirty="0" smtClean="0"/>
              <a:t>Sender </a:t>
            </a:r>
            <a:r>
              <a:rPr lang="id-ID" dirty="0"/>
              <a:t>tidak boleh berkomunikasi dengan receiver </a:t>
            </a:r>
            <a:r>
              <a:rPr lang="id-ID" dirty="0" smtClean="0"/>
              <a:t>tetapi </a:t>
            </a:r>
            <a:r>
              <a:rPr lang="id-ID" dirty="0"/>
              <a:t>keduanya boleh berkomunikasi dengan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45" y="3655683"/>
            <a:ext cx="7228756" cy="30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Captcha menggunakan Turing Test (1950)</a:t>
            </a:r>
          </a:p>
          <a:p>
            <a:r>
              <a:rPr lang="id-ID" dirty="0" smtClean="0"/>
              <a:t>Seseorang </a:t>
            </a:r>
            <a:r>
              <a:rPr lang="id-ID" dirty="0"/>
              <a:t>bertanya kepada : (1) Seseorang lainnya </a:t>
            </a:r>
            <a:r>
              <a:rPr lang="id-ID" dirty="0" smtClean="0"/>
              <a:t>(</a:t>
            </a:r>
            <a:r>
              <a:rPr lang="id-ID" dirty="0"/>
              <a:t>2) Komputer, tanpa bisa tahu satu dengan lainnya</a:t>
            </a:r>
          </a:p>
          <a:p>
            <a:r>
              <a:rPr lang="id-ID" dirty="0" smtClean="0"/>
              <a:t>Jika </a:t>
            </a:r>
            <a:r>
              <a:rPr lang="id-ID" dirty="0"/>
              <a:t>penanya tidak bisa membedakan antara </a:t>
            </a:r>
            <a:r>
              <a:rPr lang="id-ID" dirty="0" smtClean="0"/>
              <a:t>komputer </a:t>
            </a:r>
            <a:r>
              <a:rPr lang="id-ID" dirty="0"/>
              <a:t>dan manusia, berarti sistem inteligen </a:t>
            </a:r>
            <a:r>
              <a:rPr lang="id-ID" dirty="0" smtClean="0"/>
              <a:t>komputer </a:t>
            </a:r>
            <a:r>
              <a:rPr lang="id-ID" dirty="0"/>
              <a:t>berhasil meniru kecerdasan manusia</a:t>
            </a:r>
          </a:p>
          <a:p>
            <a:r>
              <a:rPr lang="id-ID" dirty="0" smtClean="0"/>
              <a:t>Captcha </a:t>
            </a:r>
            <a:r>
              <a:rPr lang="id-ID" dirty="0"/>
              <a:t>digunakan untuk membedakan antara </a:t>
            </a:r>
            <a:r>
              <a:rPr lang="id-ID" dirty="0" smtClean="0"/>
              <a:t>manusia </a:t>
            </a:r>
            <a:r>
              <a:rPr lang="id-ID" dirty="0"/>
              <a:t>dan mesin / komputer pada saat sebuah </a:t>
            </a:r>
            <a:r>
              <a:rPr lang="id-ID" dirty="0" smtClean="0"/>
              <a:t>sistem </a:t>
            </a:r>
            <a:r>
              <a:rPr lang="id-ID" dirty="0"/>
              <a:t>berinteraksi melalui jalur komunikasi data</a:t>
            </a:r>
          </a:p>
          <a:p>
            <a:r>
              <a:rPr lang="id-ID" dirty="0" smtClean="0"/>
              <a:t>Captch </a:t>
            </a:r>
            <a:r>
              <a:rPr lang="id-ID" dirty="0"/>
              <a:t>adalah salah satu kontrol akses</a:t>
            </a:r>
          </a:p>
        </p:txBody>
      </p:sp>
    </p:spTree>
    <p:extLst>
      <p:ext uri="{BB962C8B-B14F-4D97-AF65-F5344CB8AC3E}">
        <p14:creationId xmlns:p14="http://schemas.microsoft.com/office/powerpoint/2010/main" val="32665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8325017" cy="46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Captcha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/>
              <a:t>Digunakan pada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Registrasi </a:t>
            </a:r>
            <a:r>
              <a:rPr lang="id-ID" sz="3200" dirty="0"/>
              <a:t>suatu aplikasi / sistem di internet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Halaman </a:t>
            </a:r>
            <a:r>
              <a:rPr lang="id-ID" sz="3200" dirty="0"/>
              <a:t>yang tidak mau diindeks oleh mesin </a:t>
            </a:r>
            <a:r>
              <a:rPr lang="id-ID" sz="3200" dirty="0" smtClean="0"/>
              <a:t>pencari 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Dll</a:t>
            </a:r>
            <a:endParaRPr lang="id-ID" sz="3200" dirty="0"/>
          </a:p>
          <a:p>
            <a:r>
              <a:rPr lang="id-ID" sz="3200" dirty="0" smtClean="0"/>
              <a:t>Kanal </a:t>
            </a:r>
            <a:r>
              <a:rPr lang="id-ID" sz="32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Visual 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Audio</a:t>
            </a:r>
            <a:endParaRPr lang="id-ID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Adakah </a:t>
            </a:r>
            <a:r>
              <a:rPr lang="id-ID" sz="3200" dirty="0"/>
              <a:t>kanal lain yang bisa digunakan ?</a:t>
            </a:r>
          </a:p>
        </p:txBody>
      </p:sp>
    </p:spTree>
    <p:extLst>
      <p:ext uri="{BB962C8B-B14F-4D97-AF65-F5344CB8AC3E}">
        <p14:creationId xmlns:p14="http://schemas.microsoft.com/office/powerpoint/2010/main" val="3850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4800" smtClean="0"/>
              <a:t>Remote Authentication and Security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2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1" dirty="0" err="1">
                <a:solidFill>
                  <a:srgbClr val="FF0000"/>
                </a:solidFill>
              </a:rPr>
              <a:t>Kontrol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 smtClean="0">
                <a:solidFill>
                  <a:srgbClr val="FF0000"/>
                </a:solidFill>
              </a:rPr>
              <a:t>Akses</a:t>
            </a:r>
            <a:r>
              <a:rPr lang="id-ID" sz="5400" b="1" dirty="0">
                <a:solidFill>
                  <a:srgbClr val="FF0000"/>
                </a:solidFill>
              </a:rPr>
              <a:t> (Otorisasi)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Access Services (RAS)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err="1" smtClean="0"/>
              <a:t>Kombinasi</a:t>
            </a:r>
            <a:r>
              <a:rPr lang="en-US" dirty="0" smtClean="0"/>
              <a:t> hardware </a:t>
            </a:r>
            <a:r>
              <a:rPr lang="en-US" dirty="0" err="1" smtClean="0"/>
              <a:t>dan</a:t>
            </a:r>
            <a:r>
              <a:rPr lang="en-US" dirty="0" smtClean="0"/>
              <a:t> software yang </a:t>
            </a:r>
            <a:r>
              <a:rPr lang="en-US" dirty="0" err="1" smtClean="0"/>
              <a:t>membuat</a:t>
            </a:r>
            <a:r>
              <a:rPr lang="en-US" dirty="0" smtClean="0"/>
              <a:t> remote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internal(</a:t>
            </a:r>
            <a:r>
              <a:rPr lang="en-US" dirty="0" err="1" smtClean="0"/>
              <a:t>lokal</a:t>
            </a:r>
            <a:r>
              <a:rPr lang="en-US" dirty="0" smtClean="0"/>
              <a:t>)network.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	Remote: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err="1" smtClean="0"/>
              <a:t>Ditujukan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remote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selayaknya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8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Remote Authentication and Security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382588"/>
            <a:r>
              <a:rPr lang="en-US" smtClean="0"/>
              <a:t>Penting untuk membuat keamanan yang kuat untuk komunikasi jarak jauh.</a:t>
            </a:r>
          </a:p>
          <a:p>
            <a:pPr marL="819150" lvl="1" indent="-382588"/>
            <a:r>
              <a:rPr lang="en-US" smtClean="0"/>
              <a:t>Karena melintasi jaringan yang tidak dapat dikendalikan oleh institusi atau perusahaan.</a:t>
            </a:r>
          </a:p>
          <a:p>
            <a:pPr marL="819150" lvl="1" indent="-382588"/>
            <a:r>
              <a:rPr lang="en-US" smtClean="0"/>
              <a:t>Perlunya mengakses layanan saat tidak dilokasi/kantor</a:t>
            </a:r>
          </a:p>
        </p:txBody>
      </p:sp>
    </p:spTree>
    <p:extLst>
      <p:ext uri="{BB962C8B-B14F-4D97-AF65-F5344CB8AC3E}">
        <p14:creationId xmlns:p14="http://schemas.microsoft.com/office/powerpoint/2010/main" val="18212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(VPNs)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–"/>
              <a:defRPr/>
            </a:pPr>
            <a:r>
              <a:rPr lang="en-US" smtClean="0"/>
              <a:t>One of the most common types of RAS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mtClean="0"/>
              <a:t>Uses an unsecured public network, such as the Internet, as if it were a secure private network</a:t>
            </a:r>
          </a:p>
          <a:p>
            <a:pPr lvl="1">
              <a:buFont typeface="Arial" charset="0"/>
              <a:buChar char="–"/>
              <a:defRPr/>
            </a:pPr>
            <a:r>
              <a:rPr lang="en-US" smtClean="0"/>
              <a:t>Encrypts all data that is transmitted between the remote device and the network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Common types of VPNs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b="1" smtClean="0"/>
              <a:t>Remote-access VPN</a:t>
            </a:r>
            <a:r>
              <a:rPr lang="en-US" smtClean="0"/>
              <a:t> or </a:t>
            </a:r>
            <a:r>
              <a:rPr lang="en-US" b="1" smtClean="0"/>
              <a:t>virtual private dial-up network (VPDN)</a:t>
            </a:r>
            <a:endParaRPr lang="en-US" smtClean="0"/>
          </a:p>
          <a:p>
            <a:pPr lvl="1">
              <a:buFont typeface="Arial" charset="0"/>
              <a:buChar char="–"/>
              <a:defRPr/>
            </a:pPr>
            <a:r>
              <a:rPr lang="en-US" b="1" smtClean="0"/>
              <a:t>Site-to-site VPN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92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762000"/>
            <a:ext cx="8091487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2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(VPNs)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VPN transmissions are achieved through communicating with endpoints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b="1" dirty="0" smtClean="0"/>
              <a:t>Endpoint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End of the tunnel between VPN devices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b="1" dirty="0" smtClean="0"/>
              <a:t>VPN concentrator</a:t>
            </a:r>
            <a:endParaRPr lang="en-US" dirty="0" smtClean="0"/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Aggregates hundreds or thousands of multiple connections</a:t>
            </a:r>
            <a:endParaRPr lang="en-US" b="1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Depending upon the type of endpoint that is being used, client software may be required on the devices that are connecting to the VPN</a:t>
            </a:r>
          </a:p>
        </p:txBody>
      </p:sp>
    </p:spTree>
    <p:extLst>
      <p:ext uri="{BB962C8B-B14F-4D97-AF65-F5344CB8AC3E}">
        <p14:creationId xmlns:p14="http://schemas.microsoft.com/office/powerpoint/2010/main" val="32492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Private Networks (VPNs)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VPNs can be software-based or hardware-based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Software-based VPNs offer the most flexibility in how network traffic is managed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Hardware-based VPNs generally tunnel all traffic they handle regardless of the protocol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Generally, software based VPNs do not have as good performance or security as a hardware-based VPN</a:t>
            </a:r>
          </a:p>
        </p:txBody>
      </p:sp>
    </p:spTree>
    <p:extLst>
      <p:ext uri="{BB962C8B-B14F-4D97-AF65-F5344CB8AC3E}">
        <p14:creationId xmlns:p14="http://schemas.microsoft.com/office/powerpoint/2010/main" val="21801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VPN Advantages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mtClean="0"/>
              <a:t>Cost savings (no long-distance phone call)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Scalability (easy to add more users)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Full protection  (all traffic is encrypted)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Speed (faster than direct dial-up)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Transparency (invisible to the user)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Authentication (only authorized users can connect)</a:t>
            </a:r>
          </a:p>
          <a:p>
            <a:pPr>
              <a:buFont typeface="Arial" charset="0"/>
              <a:buChar char="•"/>
              <a:defRPr/>
            </a:pPr>
            <a:r>
              <a:rPr lang="en-US" smtClean="0"/>
              <a:t>Industry standards</a:t>
            </a:r>
          </a:p>
        </p:txBody>
      </p:sp>
    </p:spTree>
    <p:extLst>
      <p:ext uri="{BB962C8B-B14F-4D97-AF65-F5344CB8AC3E}">
        <p14:creationId xmlns:p14="http://schemas.microsoft.com/office/powerpoint/2010/main" val="23532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VPN Disadvantages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Management</a:t>
            </a:r>
          </a:p>
          <a:p>
            <a:r>
              <a:rPr lang="en-US" smtClean="0"/>
              <a:t>Availability and performance</a:t>
            </a:r>
          </a:p>
          <a:p>
            <a:r>
              <a:rPr lang="en-US" smtClean="0"/>
              <a:t>Interoperability</a:t>
            </a:r>
          </a:p>
          <a:p>
            <a:r>
              <a:rPr lang="en-US" smtClean="0"/>
              <a:t>Additional protocols</a:t>
            </a:r>
          </a:p>
          <a:p>
            <a:r>
              <a:rPr lang="en-US" smtClean="0"/>
              <a:t>Performance impact</a:t>
            </a:r>
          </a:p>
          <a:p>
            <a:r>
              <a:rPr lang="en-US" smtClean="0"/>
              <a:t>Expense</a:t>
            </a:r>
          </a:p>
        </p:txBody>
      </p:sp>
    </p:spTree>
    <p:extLst>
      <p:ext uri="{BB962C8B-B14F-4D97-AF65-F5344CB8AC3E}">
        <p14:creationId xmlns:p14="http://schemas.microsoft.com/office/powerpoint/2010/main" val="3392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Access Policies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mtClean="0"/>
              <a:t>Establishing strong remote access policies is important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mtClean="0"/>
              <a:t>Some recommendations for remote access policies: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Remote access policies should be consistent for all users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Remote access should be the responsibility of the IT department</a:t>
            </a:r>
          </a:p>
          <a:p>
            <a:pPr marL="722376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mtClean="0"/>
              <a:t>Form a working group and create a standard that all departments will agree to</a:t>
            </a:r>
          </a:p>
        </p:txBody>
      </p:sp>
    </p:spTree>
    <p:extLst>
      <p:ext uri="{BB962C8B-B14F-4D97-AF65-F5344CB8AC3E}">
        <p14:creationId xmlns:p14="http://schemas.microsoft.com/office/powerpoint/2010/main" val="41598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b="1" dirty="0">
                <a:solidFill>
                  <a:srgbClr val="FF0000"/>
                </a:solidFill>
              </a:rPr>
              <a:t>Firewall </a:t>
            </a:r>
            <a:r>
              <a:rPr lang="en-US" sz="5400" b="1" dirty="0" err="1">
                <a:solidFill>
                  <a:srgbClr val="FF0000"/>
                </a:solidFill>
              </a:rPr>
              <a:t>dan</a:t>
            </a:r>
            <a:r>
              <a:rPr lang="en-US" sz="5400" b="1" dirty="0">
                <a:solidFill>
                  <a:srgbClr val="FF0000"/>
                </a:solidFill>
              </a:rPr>
              <a:t> Intrusion Detection </a:t>
            </a:r>
            <a:r>
              <a:rPr lang="en-US" sz="5400" b="1" dirty="0" smtClean="0">
                <a:solidFill>
                  <a:srgbClr val="FF0000"/>
                </a:solidFill>
              </a:rPr>
              <a:t>System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5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Pengendalian</a:t>
            </a:r>
            <a:r>
              <a:rPr lang="en-US" sz="3600" dirty="0" smtClean="0"/>
              <a:t> </a:t>
            </a:r>
            <a:r>
              <a:rPr lang="en-US" sz="3600" dirty="0" err="1" smtClean="0"/>
              <a:t>Akses</a:t>
            </a:r>
            <a:r>
              <a:rPr lang="en-US" sz="3600" dirty="0" smtClean="0"/>
              <a:t> / </a:t>
            </a:r>
            <a:r>
              <a:rPr lang="en-US" sz="3600" dirty="0" err="1" smtClean="0"/>
              <a:t>Akses</a:t>
            </a:r>
            <a:r>
              <a:rPr lang="en-US" sz="3600" dirty="0" smtClean="0"/>
              <a:t> </a:t>
            </a:r>
            <a:r>
              <a:rPr lang="en-US" sz="3600" dirty="0" err="1" smtClean="0"/>
              <a:t>Kontrol</a:t>
            </a:r>
            <a:r>
              <a:rPr lang="en-US" sz="3600" dirty="0" smtClean="0"/>
              <a:t> (Access Control)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76251" y="1707108"/>
            <a:ext cx="8319406" cy="4859675"/>
          </a:xfrm>
        </p:spPr>
        <p:txBody>
          <a:bodyPr/>
          <a:lstStyle/>
          <a:p>
            <a:r>
              <a:rPr lang="en-US" sz="2800" b="1" dirty="0" err="1" smtClean="0"/>
              <a:t>Obyek</a:t>
            </a:r>
            <a:r>
              <a:rPr lang="en-US" sz="2800" b="1" dirty="0" smtClean="0"/>
              <a:t>/Target</a:t>
            </a:r>
            <a:r>
              <a:rPr lang="en-US" sz="2800" dirty="0" smtClean="0"/>
              <a:t> :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yang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dikendalikan</a:t>
            </a:r>
            <a:r>
              <a:rPr lang="en-US" sz="2800" dirty="0" smtClean="0"/>
              <a:t>. </a:t>
            </a:r>
            <a:r>
              <a:rPr lang="en-US" sz="2800" dirty="0" err="1" smtClean="0"/>
              <a:t>Misal</a:t>
            </a:r>
            <a:r>
              <a:rPr lang="en-US" sz="2800" dirty="0" smtClean="0"/>
              <a:t>: </a:t>
            </a:r>
            <a:r>
              <a:rPr lang="en-US" sz="2800" dirty="0" err="1" smtClean="0"/>
              <a:t>ruangan</a:t>
            </a:r>
            <a:r>
              <a:rPr lang="en-US" sz="2800" dirty="0" smtClean="0"/>
              <a:t>, </a:t>
            </a:r>
            <a:r>
              <a:rPr lang="en-US" sz="2800" dirty="0" err="1" smtClean="0"/>
              <a:t>jaringan</a:t>
            </a:r>
            <a:r>
              <a:rPr lang="en-US" sz="2800" dirty="0" smtClean="0"/>
              <a:t>, </a:t>
            </a:r>
            <a:r>
              <a:rPr lang="en-US" sz="2800" dirty="0" err="1" smtClean="0"/>
              <a:t>dll</a:t>
            </a:r>
            <a:r>
              <a:rPr lang="en-US" sz="2800" dirty="0" smtClean="0"/>
              <a:t>.</a:t>
            </a:r>
          </a:p>
          <a:p>
            <a:r>
              <a:rPr lang="en-US" sz="2800" b="1" dirty="0" err="1" smtClean="0"/>
              <a:t>Subyek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pelaku</a:t>
            </a:r>
            <a:r>
              <a:rPr lang="en-US" sz="2800" dirty="0" smtClean="0"/>
              <a:t> : </a:t>
            </a:r>
            <a:r>
              <a:rPr lang="en-US" sz="2800" dirty="0" err="1" smtClean="0"/>
              <a:t>pengguna</a:t>
            </a:r>
            <a:r>
              <a:rPr lang="en-US" sz="2800" dirty="0" smtClean="0"/>
              <a:t>, program </a:t>
            </a:r>
            <a:r>
              <a:rPr lang="en-US" sz="2800" dirty="0" err="1" smtClean="0"/>
              <a:t>atau</a:t>
            </a:r>
            <a:r>
              <a:rPr lang="en-US" sz="2800" dirty="0" smtClean="0"/>
              <a:t> proses yang </a:t>
            </a:r>
            <a:r>
              <a:rPr lang="en-US" sz="2800" dirty="0" err="1" smtClean="0"/>
              <a:t>meminta</a:t>
            </a:r>
            <a:r>
              <a:rPr lang="en-US" sz="2800" dirty="0" smtClean="0"/>
              <a:t> </a:t>
            </a:r>
            <a:r>
              <a:rPr lang="en-US" sz="2800" dirty="0" err="1" smtClean="0"/>
              <a:t>izin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mengakses</a:t>
            </a:r>
            <a:r>
              <a:rPr lang="en-US" sz="2800" dirty="0" smtClean="0"/>
              <a:t> </a:t>
            </a:r>
            <a:r>
              <a:rPr lang="en-US" sz="2800" dirty="0" err="1" smtClean="0"/>
              <a:t>obyek</a:t>
            </a:r>
            <a:r>
              <a:rPr lang="en-US" sz="2800" dirty="0" smtClean="0"/>
              <a:t>. </a:t>
            </a:r>
          </a:p>
          <a:p>
            <a:r>
              <a:rPr lang="en-US" sz="2800" b="1" dirty="0" err="1" smtClean="0"/>
              <a:t>Sistem</a:t>
            </a:r>
            <a:r>
              <a:rPr lang="en-US" sz="2800" b="1" dirty="0" smtClean="0"/>
              <a:t>/Proses</a:t>
            </a:r>
            <a:r>
              <a:rPr lang="en-US" sz="2800" dirty="0" smtClean="0"/>
              <a:t>: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obyek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subyek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pengendalian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pengendalian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, </a:t>
            </a:r>
            <a:r>
              <a:rPr lang="en-US" sz="2800" dirty="0" err="1" smtClean="0"/>
              <a:t>subyek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di-</a:t>
            </a:r>
            <a:r>
              <a:rPr lang="en-US" sz="2800" dirty="0" err="1" smtClean="0"/>
              <a:t>identifikasi</a:t>
            </a:r>
            <a:r>
              <a:rPr lang="en-US" sz="2800" dirty="0" smtClean="0"/>
              <a:t>, </a:t>
            </a:r>
            <a:r>
              <a:rPr lang="en-US" sz="2800" dirty="0" err="1" smtClean="0"/>
              <a:t>otentikasi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otorisasi</a:t>
            </a:r>
            <a:r>
              <a:rPr lang="en-US" sz="2800" dirty="0" smtClean="0"/>
              <a:t> (identified, authenticated and authorized).</a:t>
            </a:r>
          </a:p>
        </p:txBody>
      </p:sp>
    </p:spTree>
    <p:extLst>
      <p:ext uri="{BB962C8B-B14F-4D97-AF65-F5344CB8AC3E}">
        <p14:creationId xmlns:p14="http://schemas.microsoft.com/office/powerpoint/2010/main" val="25055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rmAutofit/>
          </a:bodyPr>
          <a:lstStyle/>
          <a:p>
            <a:pPr algn="just"/>
            <a:r>
              <a:rPr lang="id-ID" sz="2400" dirty="0" smtClean="0"/>
              <a:t>Firewall </a:t>
            </a:r>
            <a:r>
              <a:rPr lang="id-ID" sz="2400" dirty="0"/>
              <a:t>adalah sebuah </a:t>
            </a:r>
            <a:r>
              <a:rPr lang="id-ID" sz="2400" b="1" dirty="0"/>
              <a:t>software</a:t>
            </a:r>
            <a:r>
              <a:rPr lang="id-ID" sz="2400" b="1" dirty="0" smtClean="0"/>
              <a:t>/ hardware/ kombinasi </a:t>
            </a:r>
            <a:r>
              <a:rPr lang="id-ID" sz="2400" b="1" dirty="0"/>
              <a:t>keduanya/sistem itu sendiri</a:t>
            </a:r>
            <a:r>
              <a:rPr lang="id-ID" sz="2400" dirty="0"/>
              <a:t>, untuk </a:t>
            </a:r>
            <a:r>
              <a:rPr lang="id-ID" sz="2400" b="1" dirty="0"/>
              <a:t>mencegah akses </a:t>
            </a:r>
            <a:r>
              <a:rPr lang="id-ID" sz="2400" dirty="0"/>
              <a:t>yang </a:t>
            </a:r>
            <a:r>
              <a:rPr lang="id-ID" sz="2400" b="1" dirty="0" smtClean="0"/>
              <a:t>tidak berhak </a:t>
            </a:r>
            <a:r>
              <a:rPr lang="id-ID" sz="2400" b="1" dirty="0"/>
              <a:t>ke suatu jaringan</a:t>
            </a:r>
            <a:r>
              <a:rPr lang="id-ID" sz="2400" dirty="0"/>
              <a:t>. </a:t>
            </a:r>
            <a:endParaRPr lang="id-ID" sz="2400" dirty="0" smtClean="0"/>
          </a:p>
          <a:p>
            <a:pPr algn="just"/>
            <a:r>
              <a:rPr lang="id-ID" sz="2400" b="1" dirty="0"/>
              <a:t>B</a:t>
            </a:r>
            <a:r>
              <a:rPr lang="id-ID" sz="2400" b="1" dirty="0" smtClean="0"/>
              <a:t>ertujuan</a:t>
            </a:r>
            <a:r>
              <a:rPr lang="id-ID" sz="2400" dirty="0" smtClean="0"/>
              <a:t> </a:t>
            </a:r>
            <a:r>
              <a:rPr lang="id-ID" sz="2400" dirty="0"/>
              <a:t>untuk </a:t>
            </a:r>
            <a:r>
              <a:rPr lang="id-ID" sz="2400" b="1" dirty="0" smtClean="0"/>
              <a:t>melindungi</a:t>
            </a:r>
            <a:r>
              <a:rPr lang="id-ID" sz="2400" dirty="0" smtClean="0"/>
              <a:t>, </a:t>
            </a:r>
            <a:r>
              <a:rPr lang="id-ID" sz="2400" dirty="0"/>
              <a:t>baik </a:t>
            </a:r>
            <a:r>
              <a:rPr lang="id-ID" sz="2400" dirty="0" smtClean="0"/>
              <a:t>dengan </a:t>
            </a:r>
            <a:r>
              <a:rPr lang="id-ID" sz="2400" b="1" dirty="0" smtClean="0"/>
              <a:t>menyaring</a:t>
            </a:r>
            <a:r>
              <a:rPr lang="id-ID" sz="2400" b="1" dirty="0"/>
              <a:t>, membatasi atau bahkan menolak</a:t>
            </a:r>
            <a:r>
              <a:rPr lang="id-ID" sz="2400" dirty="0"/>
              <a:t> suatu </a:t>
            </a:r>
            <a:r>
              <a:rPr lang="id-ID" sz="2400" b="1" dirty="0"/>
              <a:t>komunikasi/kegiatan</a:t>
            </a:r>
            <a:r>
              <a:rPr lang="id-ID" sz="2400" dirty="0"/>
              <a:t> (</a:t>
            </a:r>
            <a:r>
              <a:rPr lang="id-ID" sz="2400" b="1" dirty="0"/>
              <a:t>dari luar kedalam atau dari dalam ke luar</a:t>
            </a:r>
            <a:r>
              <a:rPr lang="id-ID" sz="2400" dirty="0"/>
              <a:t>) </a:t>
            </a:r>
            <a:r>
              <a:rPr lang="id-ID" sz="2400" dirty="0" smtClean="0"/>
              <a:t>suatu </a:t>
            </a:r>
            <a:r>
              <a:rPr lang="id-ID" sz="2400" b="1" dirty="0" smtClean="0"/>
              <a:t>segmen</a:t>
            </a:r>
            <a:r>
              <a:rPr lang="id-ID" sz="2400" dirty="0" smtClean="0"/>
              <a:t> </a:t>
            </a:r>
            <a:r>
              <a:rPr lang="id-ID" sz="2400" dirty="0"/>
              <a:t>pada </a:t>
            </a:r>
            <a:r>
              <a:rPr lang="id-ID" sz="2400" b="1" dirty="0"/>
              <a:t>jaringan pribadi </a:t>
            </a:r>
            <a:r>
              <a:rPr lang="id-ID" sz="2400" dirty="0"/>
              <a:t>dengan </a:t>
            </a:r>
            <a:r>
              <a:rPr lang="id-ID" sz="2400" b="1" dirty="0"/>
              <a:t>jaringan</a:t>
            </a:r>
            <a:r>
              <a:rPr lang="id-ID" sz="2400" dirty="0"/>
              <a:t> </a:t>
            </a:r>
            <a:r>
              <a:rPr lang="id-ID" sz="2400" b="1" dirty="0"/>
              <a:t>luar</a:t>
            </a:r>
            <a:r>
              <a:rPr lang="id-ID" sz="2400" dirty="0"/>
              <a:t> berdasarkan </a:t>
            </a:r>
            <a:r>
              <a:rPr lang="id-ID" sz="2400" b="1" dirty="0"/>
              <a:t>aturan-aturan</a:t>
            </a:r>
            <a:r>
              <a:rPr lang="id-ID" sz="2400" dirty="0"/>
              <a:t> yang </a:t>
            </a:r>
            <a:r>
              <a:rPr lang="id-ID" sz="2400" b="1" dirty="0"/>
              <a:t>ditetapkan</a:t>
            </a:r>
            <a:r>
              <a:rPr lang="id-ID" sz="2400" dirty="0"/>
              <a:t>.</a:t>
            </a:r>
          </a:p>
          <a:p>
            <a:pPr algn="just"/>
            <a:r>
              <a:rPr lang="id-ID" sz="2400" b="1" dirty="0"/>
              <a:t>Segmen</a:t>
            </a:r>
            <a:r>
              <a:rPr lang="id-ID" sz="2400" dirty="0"/>
              <a:t> tersebut </a:t>
            </a:r>
            <a:r>
              <a:rPr lang="id-ID" sz="2400" b="1" dirty="0"/>
              <a:t>dapat</a:t>
            </a:r>
            <a:r>
              <a:rPr lang="id-ID" sz="2400" dirty="0"/>
              <a:t> merupakan sebuah </a:t>
            </a:r>
            <a:r>
              <a:rPr lang="id-ID" sz="2400" b="1" dirty="0"/>
              <a:t>jaringan</a:t>
            </a:r>
            <a:r>
              <a:rPr lang="id-ID" sz="2400" dirty="0"/>
              <a:t> </a:t>
            </a:r>
            <a:r>
              <a:rPr lang="id-ID" sz="2400" b="1" dirty="0"/>
              <a:t>workstation</a:t>
            </a:r>
            <a:r>
              <a:rPr lang="id-ID" sz="2400" dirty="0"/>
              <a:t>, </a:t>
            </a:r>
            <a:r>
              <a:rPr lang="id-ID" sz="2400" b="1" dirty="0"/>
              <a:t>server,router</a:t>
            </a:r>
            <a:r>
              <a:rPr lang="id-ID" sz="2400" dirty="0"/>
              <a:t>, atau </a:t>
            </a:r>
            <a:r>
              <a:rPr lang="id-ID" sz="2400" b="1" dirty="0"/>
              <a:t>local</a:t>
            </a:r>
            <a:r>
              <a:rPr lang="id-ID" sz="2400" dirty="0"/>
              <a:t> </a:t>
            </a:r>
            <a:r>
              <a:rPr lang="id-ID" sz="2400" b="1" dirty="0"/>
              <a:t>area</a:t>
            </a:r>
            <a:r>
              <a:rPr lang="id-ID" sz="2400" dirty="0"/>
              <a:t> </a:t>
            </a:r>
            <a:r>
              <a:rPr lang="id-ID" sz="2400" b="1" dirty="0"/>
              <a:t>network</a:t>
            </a:r>
            <a:r>
              <a:rPr lang="id-ID" sz="2400" dirty="0"/>
              <a:t> (LAN) </a:t>
            </a:r>
            <a:r>
              <a:rPr lang="id-ID" sz="2400" dirty="0" smtClean="0"/>
              <a:t>maupun </a:t>
            </a:r>
            <a:r>
              <a:rPr lang="id-ID" sz="2400" b="1" dirty="0" smtClean="0"/>
              <a:t>wireless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2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386"/>
            <a:ext cx="9143999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Konfigurasi Sederhana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pc (jaringan local) &lt;==&gt; firewall &lt;==&gt; internet (jaringan </a:t>
            </a:r>
            <a:r>
              <a:rPr lang="id-ID" b="1" dirty="0" smtClean="0"/>
              <a:t>lain)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569464"/>
            <a:ext cx="879586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Karakteristik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b="1" dirty="0"/>
              <a:t>Seluruh komunikasi/kegiatan dari dalam ke luar </a:t>
            </a:r>
            <a:r>
              <a:rPr lang="id-ID" dirty="0"/>
              <a:t>, harus melewati firewall.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Hal ini dapat dilakukan dengan cara </a:t>
            </a:r>
            <a:r>
              <a:rPr lang="id-ID" b="1" dirty="0"/>
              <a:t>memblok/membatasi</a:t>
            </a:r>
            <a:r>
              <a:rPr lang="id-ID" dirty="0"/>
              <a:t> </a:t>
            </a:r>
            <a:r>
              <a:rPr lang="id-ID" b="1" dirty="0"/>
              <a:t>semua</a:t>
            </a:r>
            <a:r>
              <a:rPr lang="id-ID" dirty="0"/>
              <a:t> </a:t>
            </a:r>
            <a:r>
              <a:rPr lang="id-ID" b="1" dirty="0"/>
              <a:t>akses</a:t>
            </a:r>
            <a:r>
              <a:rPr lang="id-ID" dirty="0"/>
              <a:t> terhadap </a:t>
            </a:r>
            <a:r>
              <a:rPr lang="id-ID" b="1" dirty="0"/>
              <a:t>jaringan </a:t>
            </a:r>
            <a:r>
              <a:rPr lang="id-ID" b="1" dirty="0" smtClean="0"/>
              <a:t>Lokal</a:t>
            </a:r>
            <a:r>
              <a:rPr lang="id-ID" dirty="0"/>
              <a:t>, </a:t>
            </a:r>
            <a:r>
              <a:rPr lang="id-ID" b="1" dirty="0"/>
              <a:t>kecuali</a:t>
            </a:r>
            <a:r>
              <a:rPr lang="id-ID" dirty="0"/>
              <a:t> </a:t>
            </a:r>
            <a:r>
              <a:rPr lang="id-ID" b="1" dirty="0"/>
              <a:t>melewati</a:t>
            </a:r>
            <a:r>
              <a:rPr lang="id-ID" dirty="0"/>
              <a:t> </a:t>
            </a:r>
            <a:r>
              <a:rPr lang="id-ID" b="1" dirty="0"/>
              <a:t>firewall</a:t>
            </a:r>
            <a:r>
              <a:rPr lang="id-ID" dirty="0"/>
              <a:t>. </a:t>
            </a:r>
          </a:p>
          <a:p>
            <a:r>
              <a:rPr lang="id-ID" b="1" dirty="0" smtClean="0"/>
              <a:t>Hanya </a:t>
            </a:r>
            <a:r>
              <a:rPr lang="id-ID" b="1" dirty="0"/>
              <a:t>Kegiatan yang terdaftar/dikenal yang dapat melewati/melakukan komunikasi</a:t>
            </a:r>
            <a:r>
              <a:rPr lang="id-ID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Hal </a:t>
            </a:r>
            <a:r>
              <a:rPr lang="id-ID" dirty="0"/>
              <a:t>ini dapat dilakukan dengan </a:t>
            </a:r>
            <a:r>
              <a:rPr lang="id-ID" b="1" dirty="0"/>
              <a:t>mengatur</a:t>
            </a:r>
            <a:r>
              <a:rPr lang="id-ID" dirty="0"/>
              <a:t> </a:t>
            </a:r>
            <a:r>
              <a:rPr lang="id-ID" b="1" dirty="0"/>
              <a:t>policy</a:t>
            </a:r>
            <a:r>
              <a:rPr lang="id-ID" dirty="0"/>
              <a:t> </a:t>
            </a:r>
            <a:r>
              <a:rPr lang="id-ID" dirty="0" smtClean="0"/>
              <a:t>pada </a:t>
            </a:r>
            <a:r>
              <a:rPr lang="id-ID" b="1" dirty="0" smtClean="0"/>
              <a:t>konfigurasi </a:t>
            </a:r>
            <a:r>
              <a:rPr lang="id-ID" b="1" dirty="0"/>
              <a:t>keamanan lokal</a:t>
            </a:r>
            <a:r>
              <a:rPr lang="id-ID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Banyak</a:t>
            </a:r>
            <a:r>
              <a:rPr lang="id-ID" dirty="0" smtClean="0"/>
              <a:t> sekali </a:t>
            </a:r>
            <a:r>
              <a:rPr lang="id-ID" b="1" dirty="0"/>
              <a:t>jenis firewall </a:t>
            </a:r>
            <a:r>
              <a:rPr lang="id-ID" dirty="0"/>
              <a:t>yang </a:t>
            </a:r>
            <a:r>
              <a:rPr lang="id-ID" b="1" dirty="0"/>
              <a:t>dapat</a:t>
            </a:r>
            <a:r>
              <a:rPr lang="id-ID" dirty="0"/>
              <a:t> </a:t>
            </a:r>
            <a:r>
              <a:rPr lang="id-ID" b="1" dirty="0"/>
              <a:t>dipilih</a:t>
            </a:r>
            <a:r>
              <a:rPr lang="id-ID" dirty="0"/>
              <a:t> sekaligus berbagai </a:t>
            </a:r>
            <a:r>
              <a:rPr lang="id-ID" b="1" dirty="0"/>
              <a:t>jenis policy </a:t>
            </a:r>
            <a:r>
              <a:rPr lang="id-ID" dirty="0"/>
              <a:t>yang </a:t>
            </a:r>
            <a:r>
              <a:rPr lang="id-ID" b="1" dirty="0"/>
              <a:t>ditawarkan</a:t>
            </a:r>
            <a:r>
              <a:rPr lang="id-ID" dirty="0"/>
              <a:t>.</a:t>
            </a:r>
          </a:p>
          <a:p>
            <a:r>
              <a:rPr lang="id-ID" b="1" dirty="0" smtClean="0"/>
              <a:t>Firewall </a:t>
            </a:r>
            <a:r>
              <a:rPr lang="id-ID" b="1" dirty="0"/>
              <a:t>itu sendiri haruslah kebal atau relatif kuat terhadap serangan/kelemahan</a:t>
            </a:r>
            <a:r>
              <a:rPr lang="id-ID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Hal </a:t>
            </a:r>
            <a:r>
              <a:rPr lang="id-ID" dirty="0"/>
              <a:t>ini berarti </a:t>
            </a:r>
            <a:r>
              <a:rPr lang="id-ID" b="1" dirty="0"/>
              <a:t>penggunaan sistem </a:t>
            </a:r>
            <a:r>
              <a:rPr lang="id-ID" dirty="0"/>
              <a:t>yang </a:t>
            </a:r>
            <a:r>
              <a:rPr lang="id-ID" b="1" dirty="0"/>
              <a:t>dapat</a:t>
            </a:r>
            <a:r>
              <a:rPr lang="id-ID" dirty="0"/>
              <a:t> </a:t>
            </a:r>
            <a:r>
              <a:rPr lang="id-ID" b="1" dirty="0"/>
              <a:t>dipercaya</a:t>
            </a:r>
            <a:r>
              <a:rPr lang="id-ID" dirty="0"/>
              <a:t> dan dengan </a:t>
            </a:r>
            <a:r>
              <a:rPr lang="id-ID" b="1" dirty="0"/>
              <a:t>Operating system </a:t>
            </a:r>
            <a:r>
              <a:rPr lang="id-ID" dirty="0"/>
              <a:t>yang </a:t>
            </a:r>
            <a:r>
              <a:rPr lang="id-ID" b="1" dirty="0" smtClean="0"/>
              <a:t>relatif </a:t>
            </a:r>
            <a:r>
              <a:rPr lang="id-ID" b="1" dirty="0"/>
              <a:t>aman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Batasan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3600" b="1" dirty="0" smtClean="0"/>
              <a:t>Tidak</a:t>
            </a:r>
            <a:r>
              <a:rPr lang="id-ID" sz="3600" dirty="0" smtClean="0"/>
              <a:t> </a:t>
            </a:r>
            <a:r>
              <a:rPr lang="id-ID" sz="3600" dirty="0"/>
              <a:t>dapat </a:t>
            </a:r>
            <a:r>
              <a:rPr lang="id-ID" sz="3600" b="1" dirty="0"/>
              <a:t>melindungi</a:t>
            </a:r>
            <a:r>
              <a:rPr lang="id-ID" sz="3600" dirty="0"/>
              <a:t> dari </a:t>
            </a:r>
            <a:r>
              <a:rPr lang="id-ID" sz="3600" b="1" dirty="0"/>
              <a:t>serangan</a:t>
            </a:r>
            <a:r>
              <a:rPr lang="id-ID" sz="3600" dirty="0"/>
              <a:t> yang </a:t>
            </a:r>
            <a:r>
              <a:rPr lang="id-ID" sz="3600" b="1" dirty="0"/>
              <a:t>berasal</a:t>
            </a:r>
            <a:r>
              <a:rPr lang="id-ID" sz="3600" dirty="0"/>
              <a:t> dari </a:t>
            </a:r>
            <a:r>
              <a:rPr lang="id-ID" sz="3600" b="1" dirty="0"/>
              <a:t>koneksi/akses</a:t>
            </a:r>
            <a:r>
              <a:rPr lang="id-ID" sz="3600" dirty="0"/>
              <a:t> yang </a:t>
            </a:r>
            <a:r>
              <a:rPr lang="id-ID" sz="3600" b="1" dirty="0" smtClean="0"/>
              <a:t>legitimate</a:t>
            </a:r>
            <a:r>
              <a:rPr lang="id-ID" sz="3600" dirty="0"/>
              <a:t>.</a:t>
            </a:r>
          </a:p>
          <a:p>
            <a:pPr marL="742938" lvl="1" indent="-514350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Misal</a:t>
            </a:r>
            <a:r>
              <a:rPr lang="id-ID" sz="3200" dirty="0"/>
              <a:t>: </a:t>
            </a:r>
            <a:r>
              <a:rPr lang="id-ID" sz="3200" b="1" dirty="0"/>
              <a:t>trusted network (VPN-kantor cabang</a:t>
            </a:r>
            <a:r>
              <a:rPr lang="id-ID" sz="3200" dirty="0"/>
              <a:t>), </a:t>
            </a:r>
            <a:r>
              <a:rPr lang="id-ID" sz="3200" b="1" dirty="0"/>
              <a:t>trusted services (SSL/SSH), </a:t>
            </a:r>
            <a:r>
              <a:rPr lang="id-ID" sz="3200" b="1" dirty="0" smtClean="0"/>
              <a:t>impersonation </a:t>
            </a:r>
            <a:endParaRPr lang="id-ID" sz="3200" b="1" dirty="0"/>
          </a:p>
          <a:p>
            <a:pPr marL="514350" indent="-514350" algn="just">
              <a:buFont typeface="+mj-lt"/>
              <a:buAutoNum type="arabicPeriod"/>
            </a:pPr>
            <a:r>
              <a:rPr lang="id-ID" sz="3600" b="1" dirty="0" smtClean="0"/>
              <a:t>Tidak</a:t>
            </a:r>
            <a:r>
              <a:rPr lang="id-ID" sz="3600" dirty="0" smtClean="0"/>
              <a:t> </a:t>
            </a:r>
            <a:r>
              <a:rPr lang="id-ID" sz="3600" dirty="0"/>
              <a:t>dapat </a:t>
            </a:r>
            <a:r>
              <a:rPr lang="id-ID" sz="3600" b="1" dirty="0"/>
              <a:t>melindungi</a:t>
            </a:r>
            <a:r>
              <a:rPr lang="id-ID" sz="3600" dirty="0"/>
              <a:t> dari </a:t>
            </a:r>
            <a:r>
              <a:rPr lang="id-ID" sz="3600" b="1" dirty="0"/>
              <a:t>ancaman</a:t>
            </a:r>
            <a:r>
              <a:rPr lang="id-ID" sz="3600" dirty="0"/>
              <a:t> dari </a:t>
            </a:r>
            <a:r>
              <a:rPr lang="id-ID" sz="3600" b="1" dirty="0"/>
              <a:t>internal</a:t>
            </a:r>
            <a:r>
              <a:rPr lang="id-ID" sz="3600" dirty="0"/>
              <a:t> </a:t>
            </a:r>
            <a:r>
              <a:rPr lang="id-ID" sz="3600" b="1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394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Teknik Yang Digunakan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Service </a:t>
            </a:r>
            <a:r>
              <a:rPr lang="id-ID" b="1" dirty="0"/>
              <a:t>control (kendali terhadap layanan)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Berdasarkan</a:t>
            </a:r>
            <a:r>
              <a:rPr lang="id-ID" dirty="0" smtClean="0"/>
              <a:t> </a:t>
            </a:r>
            <a:r>
              <a:rPr lang="id-ID" b="1" dirty="0"/>
              <a:t>tipe-tipe</a:t>
            </a:r>
            <a:r>
              <a:rPr lang="id-ID" dirty="0"/>
              <a:t> </a:t>
            </a:r>
            <a:r>
              <a:rPr lang="id-ID" b="1" dirty="0"/>
              <a:t>layanan</a:t>
            </a:r>
            <a:r>
              <a:rPr lang="id-ID" dirty="0"/>
              <a:t> yang digunakan di </a:t>
            </a:r>
            <a:r>
              <a:rPr lang="id-ID" b="1" dirty="0"/>
              <a:t>Internet</a:t>
            </a:r>
            <a:r>
              <a:rPr lang="id-ID" dirty="0"/>
              <a:t> dan </a:t>
            </a:r>
            <a:r>
              <a:rPr lang="id-ID" b="1" dirty="0"/>
              <a:t>boleh diakses </a:t>
            </a:r>
            <a:r>
              <a:rPr lang="id-ID" dirty="0"/>
              <a:t>baik </a:t>
            </a:r>
            <a:r>
              <a:rPr lang="id-ID" dirty="0" smtClean="0"/>
              <a:t>untuk </a:t>
            </a:r>
            <a:r>
              <a:rPr lang="id-ID" b="1" dirty="0" smtClean="0"/>
              <a:t>kedalam</a:t>
            </a:r>
            <a:r>
              <a:rPr lang="id-ID" dirty="0" smtClean="0"/>
              <a:t> </a:t>
            </a:r>
            <a:r>
              <a:rPr lang="id-ID" dirty="0"/>
              <a:t>ataupun </a:t>
            </a:r>
            <a:r>
              <a:rPr lang="id-ID" b="1" dirty="0"/>
              <a:t>keluar firewall. </a:t>
            </a:r>
            <a:endParaRPr lang="id-ID" b="1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Biasanya </a:t>
            </a:r>
            <a:r>
              <a:rPr lang="id-ID" b="1" dirty="0"/>
              <a:t>firewall</a:t>
            </a:r>
            <a:r>
              <a:rPr lang="id-ID" dirty="0"/>
              <a:t> akan </a:t>
            </a:r>
            <a:r>
              <a:rPr lang="id-ID" b="1" dirty="0"/>
              <a:t>mencek</a:t>
            </a:r>
            <a:r>
              <a:rPr lang="id-ID" dirty="0"/>
              <a:t> </a:t>
            </a:r>
            <a:r>
              <a:rPr lang="id-ID" b="1" dirty="0"/>
              <a:t>alamat IP Address</a:t>
            </a:r>
            <a:r>
              <a:rPr lang="id-ID" dirty="0"/>
              <a:t> </a:t>
            </a:r>
            <a:r>
              <a:rPr lang="id-ID" dirty="0" smtClean="0"/>
              <a:t>dan juga </a:t>
            </a:r>
            <a:r>
              <a:rPr lang="id-ID" b="1" dirty="0"/>
              <a:t>nomor port </a:t>
            </a:r>
            <a:r>
              <a:rPr lang="id-ID" dirty="0"/>
              <a:t>yang </a:t>
            </a:r>
            <a:r>
              <a:rPr lang="id-ID" b="1" dirty="0" smtClean="0"/>
              <a:t>digunakan</a:t>
            </a:r>
            <a:r>
              <a:rPr lang="id-ID" dirty="0" smtClean="0"/>
              <a:t> </a:t>
            </a:r>
            <a:r>
              <a:rPr lang="id-ID" dirty="0"/>
              <a:t>baik pada </a:t>
            </a:r>
            <a:r>
              <a:rPr lang="id-ID" b="1" dirty="0"/>
              <a:t>protokol TCP </a:t>
            </a:r>
            <a:r>
              <a:rPr lang="id-ID" dirty="0"/>
              <a:t>dan </a:t>
            </a:r>
            <a:r>
              <a:rPr lang="id-ID" b="1" dirty="0"/>
              <a:t>UDP</a:t>
            </a:r>
            <a:r>
              <a:rPr lang="id-ID" dirty="0"/>
              <a:t>, bahkan </a:t>
            </a:r>
            <a:r>
              <a:rPr lang="id-ID" dirty="0" smtClean="0"/>
              <a:t>bisa </a:t>
            </a:r>
            <a:r>
              <a:rPr lang="id-ID" b="1" dirty="0" smtClean="0"/>
              <a:t>dilengkapi </a:t>
            </a:r>
            <a:r>
              <a:rPr lang="id-ID" b="1" dirty="0"/>
              <a:t>software untuk proxy </a:t>
            </a:r>
            <a:r>
              <a:rPr lang="id-ID" dirty="0"/>
              <a:t>yang akan </a:t>
            </a:r>
            <a:r>
              <a:rPr lang="id-ID" b="1" dirty="0"/>
              <a:t>menerima</a:t>
            </a:r>
            <a:r>
              <a:rPr lang="id-ID" dirty="0"/>
              <a:t> dan </a:t>
            </a:r>
            <a:r>
              <a:rPr lang="id-ID" b="1" dirty="0"/>
              <a:t>menterjemahkan</a:t>
            </a:r>
            <a:r>
              <a:rPr lang="id-ID" dirty="0"/>
              <a:t> </a:t>
            </a:r>
            <a:r>
              <a:rPr lang="id-ID" dirty="0" smtClean="0"/>
              <a:t>setiap </a:t>
            </a:r>
            <a:r>
              <a:rPr lang="id-ID" b="1" dirty="0" smtClean="0"/>
              <a:t>permintaan</a:t>
            </a:r>
            <a:r>
              <a:rPr lang="id-ID" dirty="0" smtClean="0"/>
              <a:t> </a:t>
            </a:r>
            <a:r>
              <a:rPr lang="id-ID" dirty="0"/>
              <a:t>akan </a:t>
            </a:r>
            <a:r>
              <a:rPr lang="id-ID" b="1" dirty="0"/>
              <a:t>suatu layanan </a:t>
            </a:r>
            <a:r>
              <a:rPr lang="id-ID" dirty="0"/>
              <a:t>sebelum </a:t>
            </a:r>
            <a:r>
              <a:rPr lang="id-ID" b="1" dirty="0"/>
              <a:t>mengijinkannya</a:t>
            </a:r>
            <a:r>
              <a:rPr lang="id-ID" dirty="0"/>
              <a:t>. </a:t>
            </a:r>
          </a:p>
          <a:p>
            <a:pPr algn="just"/>
            <a:r>
              <a:rPr lang="id-ID" b="1" dirty="0" smtClean="0"/>
              <a:t>Direction </a:t>
            </a:r>
            <a:r>
              <a:rPr lang="id-ID" b="1" dirty="0"/>
              <a:t>Control (kendali terhadap arah)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Berdasarkan </a:t>
            </a:r>
            <a:r>
              <a:rPr lang="id-ID" b="1" dirty="0"/>
              <a:t>arah</a:t>
            </a:r>
            <a:r>
              <a:rPr lang="id-ID" dirty="0"/>
              <a:t> dari berbagai </a:t>
            </a:r>
            <a:r>
              <a:rPr lang="id-ID" b="1" dirty="0"/>
              <a:t>permintaan</a:t>
            </a:r>
            <a:r>
              <a:rPr lang="id-ID" dirty="0"/>
              <a:t> (</a:t>
            </a:r>
            <a:r>
              <a:rPr lang="id-ID" b="1" dirty="0"/>
              <a:t>request</a:t>
            </a:r>
            <a:r>
              <a:rPr lang="id-ID" dirty="0"/>
              <a:t>) terhadap </a:t>
            </a:r>
            <a:r>
              <a:rPr lang="id-ID" b="1" dirty="0"/>
              <a:t>layanan</a:t>
            </a:r>
            <a:r>
              <a:rPr lang="id-ID" dirty="0"/>
              <a:t> yang </a:t>
            </a:r>
            <a:r>
              <a:rPr lang="id-ID" dirty="0" smtClean="0"/>
              <a:t>akan </a:t>
            </a:r>
            <a:r>
              <a:rPr lang="id-ID" b="1" dirty="0" smtClean="0"/>
              <a:t>dikenali</a:t>
            </a:r>
            <a:r>
              <a:rPr lang="id-ID" dirty="0" smtClean="0"/>
              <a:t> </a:t>
            </a:r>
            <a:r>
              <a:rPr lang="id-ID" dirty="0"/>
              <a:t>dan </a:t>
            </a:r>
            <a:r>
              <a:rPr lang="id-ID" b="1" dirty="0"/>
              <a:t>diijinkan</a:t>
            </a:r>
            <a:r>
              <a:rPr lang="id-ID" dirty="0"/>
              <a:t> </a:t>
            </a:r>
            <a:r>
              <a:rPr lang="id-ID" b="1" dirty="0"/>
              <a:t>melewati</a:t>
            </a:r>
            <a:r>
              <a:rPr lang="id-ID" dirty="0"/>
              <a:t> </a:t>
            </a:r>
            <a:r>
              <a:rPr lang="id-ID" b="1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26157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Teknik Yang </a:t>
            </a:r>
            <a:r>
              <a:rPr lang="id-ID" dirty="0" smtClean="0"/>
              <a:t>Digunakan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User </a:t>
            </a:r>
            <a:r>
              <a:rPr lang="id-ID" b="1" dirty="0"/>
              <a:t>control (kendali terhadap pengguna)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Berdasarkan </a:t>
            </a:r>
            <a:r>
              <a:rPr lang="id-ID" b="1" dirty="0"/>
              <a:t>pengguna/user</a:t>
            </a:r>
            <a:r>
              <a:rPr lang="id-ID" dirty="0"/>
              <a:t> untuk dapat </a:t>
            </a:r>
            <a:r>
              <a:rPr lang="id-ID" b="1" dirty="0" smtClean="0"/>
              <a:t>menjalankan</a:t>
            </a:r>
            <a:r>
              <a:rPr lang="id-ID" dirty="0" smtClean="0"/>
              <a:t> suatu </a:t>
            </a:r>
            <a:r>
              <a:rPr lang="id-ID" b="1" dirty="0"/>
              <a:t>layanan</a:t>
            </a:r>
            <a:r>
              <a:rPr lang="id-ID" dirty="0"/>
              <a:t>, artinya ada </a:t>
            </a:r>
            <a:r>
              <a:rPr lang="id-ID" b="1" dirty="0"/>
              <a:t>user</a:t>
            </a:r>
            <a:r>
              <a:rPr lang="id-ID" dirty="0"/>
              <a:t> </a:t>
            </a:r>
            <a:r>
              <a:rPr lang="id-ID" dirty="0" smtClean="0"/>
              <a:t> yang </a:t>
            </a:r>
            <a:r>
              <a:rPr lang="id-ID" b="1" dirty="0"/>
              <a:t>dapat</a:t>
            </a:r>
            <a:r>
              <a:rPr lang="id-ID" dirty="0"/>
              <a:t> dan ada yang </a:t>
            </a:r>
            <a:r>
              <a:rPr lang="id-ID" b="1" dirty="0"/>
              <a:t>tidak</a:t>
            </a:r>
            <a:r>
              <a:rPr lang="id-ID" dirty="0"/>
              <a:t> </a:t>
            </a:r>
            <a:r>
              <a:rPr lang="id-ID" b="1" dirty="0"/>
              <a:t>dapat</a:t>
            </a:r>
            <a:r>
              <a:rPr lang="id-ID" dirty="0"/>
              <a:t> </a:t>
            </a:r>
            <a:r>
              <a:rPr lang="id-ID" b="1" dirty="0"/>
              <a:t>menjalankan</a:t>
            </a:r>
            <a:r>
              <a:rPr lang="id-ID" dirty="0"/>
              <a:t> suatu </a:t>
            </a:r>
            <a:r>
              <a:rPr lang="id-ID" b="1" dirty="0"/>
              <a:t>servis</a:t>
            </a:r>
            <a:r>
              <a:rPr lang="id-ID" b="1" dirty="0" smtClean="0"/>
              <a:t>, hal</a:t>
            </a:r>
            <a:r>
              <a:rPr lang="id-ID" dirty="0" smtClean="0"/>
              <a:t> </a:t>
            </a:r>
            <a:r>
              <a:rPr lang="id-ID" dirty="0"/>
              <a:t>ini di karenakan </a:t>
            </a:r>
            <a:r>
              <a:rPr lang="id-ID" b="1" dirty="0" smtClean="0"/>
              <a:t>user</a:t>
            </a:r>
            <a:r>
              <a:rPr lang="id-ID" dirty="0" smtClean="0"/>
              <a:t> tersebut </a:t>
            </a:r>
            <a:r>
              <a:rPr lang="id-ID" b="1" dirty="0"/>
              <a:t>tidak</a:t>
            </a:r>
            <a:r>
              <a:rPr lang="id-ID" dirty="0"/>
              <a:t> di </a:t>
            </a:r>
            <a:r>
              <a:rPr lang="id-ID" b="1" dirty="0"/>
              <a:t>ijinkan</a:t>
            </a:r>
            <a:r>
              <a:rPr lang="id-ID" dirty="0"/>
              <a:t> untuk </a:t>
            </a:r>
            <a:r>
              <a:rPr lang="id-ID" b="1" dirty="0"/>
              <a:t>melewati</a:t>
            </a:r>
            <a:r>
              <a:rPr lang="id-ID" dirty="0"/>
              <a:t> </a:t>
            </a:r>
            <a:r>
              <a:rPr lang="id-ID" b="1" dirty="0"/>
              <a:t>firewall</a:t>
            </a:r>
            <a:r>
              <a:rPr lang="id-ID" dirty="0"/>
              <a:t>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Biasanya </a:t>
            </a:r>
            <a:r>
              <a:rPr lang="id-ID" b="1" dirty="0"/>
              <a:t>digunakan</a:t>
            </a:r>
            <a:r>
              <a:rPr lang="id-ID" dirty="0"/>
              <a:t> untuk </a:t>
            </a:r>
            <a:r>
              <a:rPr lang="id-ID" b="1" dirty="0"/>
              <a:t>membatasi</a:t>
            </a:r>
            <a:r>
              <a:rPr lang="id-ID" dirty="0"/>
              <a:t> </a:t>
            </a:r>
            <a:r>
              <a:rPr lang="id-ID" b="1" dirty="0" smtClean="0"/>
              <a:t>user</a:t>
            </a:r>
            <a:r>
              <a:rPr lang="id-ID" dirty="0" smtClean="0"/>
              <a:t> </a:t>
            </a:r>
            <a:r>
              <a:rPr lang="id-ID" dirty="0"/>
              <a:t>dari </a:t>
            </a:r>
            <a:r>
              <a:rPr lang="id-ID" b="1" dirty="0"/>
              <a:t>jaringan</a:t>
            </a:r>
            <a:r>
              <a:rPr lang="id-ID" dirty="0"/>
              <a:t> </a:t>
            </a:r>
            <a:r>
              <a:rPr lang="id-ID" b="1" dirty="0"/>
              <a:t>lokal</a:t>
            </a:r>
            <a:r>
              <a:rPr lang="id-ID" dirty="0"/>
              <a:t> untuk </a:t>
            </a:r>
            <a:r>
              <a:rPr lang="id-ID" b="1" dirty="0"/>
              <a:t>mengakses keluar</a:t>
            </a:r>
            <a:r>
              <a:rPr lang="id-ID" dirty="0"/>
              <a:t>, tetapi bisa juga </a:t>
            </a:r>
            <a:r>
              <a:rPr lang="id-ID" b="1" dirty="0"/>
              <a:t>diterapkan</a:t>
            </a:r>
            <a:r>
              <a:rPr lang="id-ID" dirty="0"/>
              <a:t> untuk </a:t>
            </a:r>
            <a:r>
              <a:rPr lang="id-ID" b="1" dirty="0" smtClean="0"/>
              <a:t>membatasi</a:t>
            </a:r>
            <a:r>
              <a:rPr lang="id-ID" dirty="0" smtClean="0"/>
              <a:t> </a:t>
            </a:r>
            <a:r>
              <a:rPr lang="id-ID" dirty="0"/>
              <a:t>terhadap </a:t>
            </a:r>
            <a:r>
              <a:rPr lang="id-ID" b="1" dirty="0"/>
              <a:t>pengguna dari luar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Behavior </a:t>
            </a:r>
            <a:r>
              <a:rPr lang="id-ID" b="1" dirty="0"/>
              <a:t>Control (kendali terhadap perlakuan)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Berdasarkan </a:t>
            </a:r>
            <a:r>
              <a:rPr lang="id-ID" dirty="0"/>
              <a:t>seberapa </a:t>
            </a:r>
            <a:r>
              <a:rPr lang="id-ID" b="1" dirty="0"/>
              <a:t>banyak layanan </a:t>
            </a:r>
            <a:r>
              <a:rPr lang="id-ID" dirty="0"/>
              <a:t>itu telah </a:t>
            </a:r>
            <a:r>
              <a:rPr lang="id-ID" b="1" dirty="0"/>
              <a:t>digunakan</a:t>
            </a:r>
            <a:r>
              <a:rPr lang="id-ID" dirty="0"/>
              <a:t>.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Misal</a:t>
            </a:r>
            <a:r>
              <a:rPr lang="id-ID" dirty="0"/>
              <a:t>, </a:t>
            </a:r>
            <a:r>
              <a:rPr lang="id-ID" b="1" dirty="0"/>
              <a:t>firewall</a:t>
            </a:r>
            <a:r>
              <a:rPr lang="id-ID" dirty="0"/>
              <a:t> dapat </a:t>
            </a:r>
            <a:r>
              <a:rPr lang="id-ID" b="1" dirty="0"/>
              <a:t>memfilter</a:t>
            </a:r>
            <a:r>
              <a:rPr lang="id-ID" dirty="0"/>
              <a:t> </a:t>
            </a:r>
            <a:r>
              <a:rPr lang="id-ID" b="1" dirty="0" smtClean="0"/>
              <a:t>email</a:t>
            </a:r>
            <a:r>
              <a:rPr lang="id-ID" dirty="0" smtClean="0"/>
              <a:t> untuk </a:t>
            </a:r>
            <a:r>
              <a:rPr lang="id-ID" b="1" dirty="0" smtClean="0"/>
              <a:t>menanggulangi</a:t>
            </a:r>
            <a:r>
              <a:rPr lang="id-ID" dirty="0" smtClean="0"/>
              <a:t>/ </a:t>
            </a:r>
            <a:r>
              <a:rPr lang="id-ID" b="1" dirty="0" smtClean="0"/>
              <a:t>mencegah</a:t>
            </a:r>
            <a:r>
              <a:rPr lang="id-ID" dirty="0" smtClean="0"/>
              <a:t> </a:t>
            </a:r>
            <a:r>
              <a:rPr lang="id-ID" b="1" dirty="0"/>
              <a:t>spam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1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Packet </a:t>
            </a:r>
            <a:r>
              <a:rPr lang="en-US" b="1" dirty="0"/>
              <a:t>Filtering Firewall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Circuit-Level </a:t>
            </a:r>
            <a:r>
              <a:rPr lang="en-US" b="1" dirty="0"/>
              <a:t>Gateway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Application-Level </a:t>
            </a:r>
            <a:r>
              <a:rPr lang="en-US" b="1" dirty="0"/>
              <a:t>Gateway / Application Proxy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Stateful</a:t>
            </a:r>
            <a:r>
              <a:rPr lang="en-US" b="1" dirty="0" smtClean="0"/>
              <a:t> </a:t>
            </a:r>
            <a:r>
              <a:rPr lang="en-US" b="1" dirty="0"/>
              <a:t>Multilayer Inspection </a:t>
            </a:r>
            <a:r>
              <a:rPr lang="en-US" b="1" dirty="0" smtClean="0"/>
              <a:t>Firewalls</a:t>
            </a:r>
            <a:endParaRPr lang="id-ID" b="1" dirty="0" smtClean="0"/>
          </a:p>
          <a:p>
            <a:r>
              <a:rPr lang="id-ID" dirty="0" smtClean="0"/>
              <a:t>Ada </a:t>
            </a:r>
            <a:r>
              <a:rPr lang="id-ID" dirty="0"/>
              <a:t>beberapa </a:t>
            </a:r>
            <a:r>
              <a:rPr lang="id-ID" b="1" dirty="0"/>
              <a:t>firewall dengan fungsi </a:t>
            </a:r>
            <a:r>
              <a:rPr lang="id-ID" dirty="0" smtClean="0"/>
              <a:t>tambahan </a:t>
            </a:r>
            <a:r>
              <a:rPr lang="id-ID" dirty="0"/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Memeriksa</a:t>
            </a:r>
            <a:r>
              <a:rPr lang="id-ID" sz="2800" dirty="0" smtClean="0"/>
              <a:t> </a:t>
            </a:r>
            <a:r>
              <a:rPr lang="id-ID" sz="2800" dirty="0"/>
              <a:t>setiap </a:t>
            </a:r>
            <a:r>
              <a:rPr lang="id-ID" sz="2800" b="1" dirty="0"/>
              <a:t>paket</a:t>
            </a:r>
            <a:r>
              <a:rPr lang="id-ID" sz="2800" dirty="0"/>
              <a:t> yang </a:t>
            </a:r>
            <a:r>
              <a:rPr lang="id-ID" sz="2800" b="1" dirty="0"/>
              <a:t>diteruskan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Memeriksa </a:t>
            </a:r>
            <a:r>
              <a:rPr lang="id-ID" sz="2800" b="1" dirty="0"/>
              <a:t>paket </a:t>
            </a:r>
            <a:r>
              <a:rPr lang="id-ID" sz="2800" dirty="0"/>
              <a:t>dg </a:t>
            </a:r>
            <a:r>
              <a:rPr lang="id-ID" sz="2800" b="1" dirty="0"/>
              <a:t>Antivirus di jaringan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2800" b="1" dirty="0" smtClean="0"/>
              <a:t>Intrusion </a:t>
            </a:r>
            <a:r>
              <a:rPr lang="id-ID" sz="2800" b="1" dirty="0"/>
              <a:t>Detection System (pembahasan </a:t>
            </a:r>
            <a:r>
              <a:rPr lang="id-ID" sz="2800" b="1" dirty="0" smtClean="0"/>
              <a:t>selanjutnya</a:t>
            </a:r>
            <a:r>
              <a:rPr lang="id-ID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2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Bekerja</a:t>
            </a:r>
            <a:r>
              <a:rPr lang="id-ID" dirty="0"/>
              <a:t> pada </a:t>
            </a:r>
            <a:r>
              <a:rPr lang="id-ID" b="1" dirty="0"/>
              <a:t>lapisan Jaringan (L3)</a:t>
            </a:r>
          </a:p>
          <a:p>
            <a:r>
              <a:rPr lang="id-ID" b="1" dirty="0" smtClean="0"/>
              <a:t>Kriteria </a:t>
            </a:r>
            <a:r>
              <a:rPr lang="id-ID" b="1" dirty="0"/>
              <a:t>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Alamat </a:t>
            </a:r>
            <a:r>
              <a:rPr lang="id-ID" b="1" dirty="0"/>
              <a:t>IP sumber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Alamat </a:t>
            </a:r>
            <a:r>
              <a:rPr lang="id-ID" b="1" dirty="0"/>
              <a:t>IP tujuan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Port </a:t>
            </a:r>
            <a:r>
              <a:rPr lang="id-ID" b="1" dirty="0"/>
              <a:t>Sumber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Port </a:t>
            </a:r>
            <a:r>
              <a:rPr lang="id-ID" b="1" dirty="0"/>
              <a:t>Tujuan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Flag </a:t>
            </a:r>
            <a:r>
              <a:rPr lang="id-ID" b="1" dirty="0"/>
              <a:t>bits (SYN, ACK)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b="1" dirty="0" smtClean="0"/>
              <a:t>Egress </a:t>
            </a:r>
            <a:r>
              <a:rPr lang="id-ID" b="1" dirty="0"/>
              <a:t>or </a:t>
            </a:r>
            <a:r>
              <a:rPr lang="id-ID" b="1" dirty="0" smtClean="0"/>
              <a:t>ingress</a:t>
            </a:r>
            <a:endParaRPr lang="id-ID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56" y="1658982"/>
            <a:ext cx="2392501" cy="43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 smtClean="0"/>
              <a:t>Jenis </a:t>
            </a:r>
            <a:r>
              <a:rPr lang="id-ID" b="1" dirty="0"/>
              <a:t>firewall paling sederhana dan cepat</a:t>
            </a:r>
            <a:r>
              <a:rPr lang="id-ID" dirty="0"/>
              <a:t>.</a:t>
            </a:r>
          </a:p>
          <a:p>
            <a:pPr algn="just"/>
            <a:r>
              <a:rPr lang="id-ID" b="1" dirty="0" smtClean="0"/>
              <a:t>Dasar</a:t>
            </a:r>
            <a:r>
              <a:rPr lang="id-ID" dirty="0" smtClean="0"/>
              <a:t> </a:t>
            </a:r>
            <a:r>
              <a:rPr lang="id-ID" dirty="0"/>
              <a:t>dari semua </a:t>
            </a:r>
            <a:r>
              <a:rPr lang="id-ID" b="1" dirty="0"/>
              <a:t>jenis/sistem firewall lainnya</a:t>
            </a:r>
            <a:r>
              <a:rPr lang="id-ID" dirty="0"/>
              <a:t>. </a:t>
            </a:r>
          </a:p>
          <a:p>
            <a:pPr algn="just"/>
            <a:r>
              <a:rPr lang="id-ID" b="1" dirty="0" smtClean="0"/>
              <a:t>Menguji</a:t>
            </a:r>
            <a:r>
              <a:rPr lang="id-ID" dirty="0" smtClean="0"/>
              <a:t> </a:t>
            </a:r>
            <a:r>
              <a:rPr lang="id-ID" dirty="0"/>
              <a:t>setiap </a:t>
            </a:r>
            <a:r>
              <a:rPr lang="id-ID" b="1" dirty="0"/>
              <a:t>paket IP </a:t>
            </a:r>
            <a:r>
              <a:rPr lang="id-ID" dirty="0"/>
              <a:t>(</a:t>
            </a:r>
            <a:r>
              <a:rPr lang="id-ID" b="1" dirty="0"/>
              <a:t>dan TCP, tanpa detail</a:t>
            </a:r>
            <a:r>
              <a:rPr lang="id-ID" dirty="0"/>
              <a:t>) dan </a:t>
            </a:r>
            <a:r>
              <a:rPr lang="id-ID" b="1" dirty="0" smtClean="0"/>
              <a:t>mengizinkan (</a:t>
            </a:r>
            <a:r>
              <a:rPr lang="id-ID" b="1" dirty="0"/>
              <a:t>permit) </a:t>
            </a:r>
            <a:r>
              <a:rPr lang="id-ID" dirty="0" smtClean="0"/>
              <a:t>atau </a:t>
            </a:r>
            <a:r>
              <a:rPr lang="id-ID" b="1" dirty="0" smtClean="0"/>
              <a:t>menolak (deny) berdasarkan </a:t>
            </a:r>
            <a:r>
              <a:rPr lang="id-ID" b="1" dirty="0"/>
              <a:t>aturan </a:t>
            </a:r>
            <a:r>
              <a:rPr lang="id-ID" dirty="0"/>
              <a:t>yang ditetapkan.</a:t>
            </a:r>
          </a:p>
          <a:p>
            <a:pPr algn="just"/>
            <a:r>
              <a:rPr lang="id-ID" b="1" dirty="0" smtClean="0"/>
              <a:t>Membatasi </a:t>
            </a:r>
            <a:r>
              <a:rPr lang="id-ID" b="1" dirty="0"/>
              <a:t>akses ke layanan (ports).</a:t>
            </a:r>
          </a:p>
          <a:p>
            <a:pPr algn="just"/>
            <a:r>
              <a:rPr lang="id-ID" dirty="0" smtClean="0"/>
              <a:t>Pilihan </a:t>
            </a:r>
            <a:r>
              <a:rPr lang="id-ID" dirty="0"/>
              <a:t>aturan dasar (default policies)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Menolak</a:t>
            </a:r>
            <a:r>
              <a:rPr lang="id-ID" dirty="0" smtClean="0"/>
              <a:t> </a:t>
            </a:r>
            <a:r>
              <a:rPr lang="id-ID" b="1" dirty="0"/>
              <a:t>semua packet </a:t>
            </a:r>
            <a:r>
              <a:rPr lang="id-ID" dirty="0"/>
              <a:t>(discard packet), </a:t>
            </a:r>
            <a:r>
              <a:rPr lang="id-ID" b="1" dirty="0"/>
              <a:t>kecuali</a:t>
            </a:r>
            <a:r>
              <a:rPr lang="id-ID" dirty="0"/>
              <a:t> yang </a:t>
            </a:r>
            <a:r>
              <a:rPr lang="id-ID" b="1" dirty="0"/>
              <a:t>dibolehkan</a:t>
            </a:r>
            <a:r>
              <a:rPr lang="id-ID" dirty="0"/>
              <a:t> oleh </a:t>
            </a:r>
            <a:r>
              <a:rPr lang="id-ID" b="1" dirty="0"/>
              <a:t>rule</a:t>
            </a:r>
            <a:r>
              <a:rPr lang="id-ID" dirty="0"/>
              <a:t>. </a:t>
            </a:r>
            <a:r>
              <a:rPr lang="id-ID" dirty="0" smtClean="0"/>
              <a:t>Disebut </a:t>
            </a:r>
            <a:r>
              <a:rPr lang="id-ID" dirty="0"/>
              <a:t>juga </a:t>
            </a:r>
            <a:r>
              <a:rPr lang="id-ID" b="1" i="1" dirty="0"/>
              <a:t>conservative policy</a:t>
            </a:r>
            <a:r>
              <a:rPr lang="id-ID" dirty="0"/>
              <a:t>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Mengizinkan </a:t>
            </a:r>
            <a:r>
              <a:rPr lang="id-ID" b="1" dirty="0"/>
              <a:t>semua </a:t>
            </a:r>
            <a:r>
              <a:rPr lang="id-ID" b="1" dirty="0" smtClean="0"/>
              <a:t>packet </a:t>
            </a:r>
            <a:r>
              <a:rPr lang="id-ID" dirty="0" smtClean="0"/>
              <a:t>(</a:t>
            </a:r>
            <a:r>
              <a:rPr lang="id-ID" dirty="0"/>
              <a:t>forward/allow packet), </a:t>
            </a:r>
            <a:r>
              <a:rPr lang="id-ID" b="1" dirty="0"/>
              <a:t>kecuali</a:t>
            </a:r>
            <a:r>
              <a:rPr lang="id-ID" dirty="0"/>
              <a:t> yang </a:t>
            </a:r>
            <a:r>
              <a:rPr lang="id-ID" b="1" dirty="0"/>
              <a:t>dilarang</a:t>
            </a:r>
            <a:r>
              <a:rPr lang="id-ID" dirty="0"/>
              <a:t> </a:t>
            </a:r>
            <a:r>
              <a:rPr lang="id-ID" dirty="0" smtClean="0"/>
              <a:t>oleh </a:t>
            </a:r>
            <a:r>
              <a:rPr lang="id-ID" b="1" dirty="0" smtClean="0"/>
              <a:t>rule</a:t>
            </a:r>
            <a:r>
              <a:rPr lang="id-ID" dirty="0"/>
              <a:t>. Disebut juga </a:t>
            </a:r>
            <a:r>
              <a:rPr lang="id-ID" b="1" i="1" dirty="0"/>
              <a:t>permissive policy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84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Akses Kontrol meliputi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Identification &amp; Authentication </a:t>
            </a:r>
            <a:r>
              <a:rPr lang="en-US" sz="2800" smtClean="0"/>
              <a:t>: pengenalan pengguna</a:t>
            </a:r>
          </a:p>
          <a:p>
            <a:r>
              <a:rPr lang="en-US" sz="2800" b="1" smtClean="0"/>
              <a:t>Authorization</a:t>
            </a:r>
            <a:r>
              <a:rPr lang="en-US" sz="2800" smtClean="0"/>
              <a:t> : pemberian hak akses atas obyek.</a:t>
            </a:r>
          </a:p>
          <a:p>
            <a:r>
              <a:rPr lang="en-US" sz="2800" b="1" smtClean="0"/>
              <a:t>Accounting </a:t>
            </a:r>
            <a:r>
              <a:rPr lang="en-US" sz="2800" smtClean="0"/>
              <a:t>: pelacakan, pencatatan dan audit aktivitas</a:t>
            </a:r>
          </a:p>
          <a:p>
            <a:endParaRPr lang="en-US" sz="2800" smtClean="0"/>
          </a:p>
          <a:p>
            <a:pPr>
              <a:buFont typeface="Arial" panose="020B0604020202020204" pitchFamily="34" charset="0"/>
              <a:buNone/>
            </a:pPr>
            <a:r>
              <a:rPr lang="en-US" sz="2800" smtClean="0"/>
              <a:t>Trio </a:t>
            </a:r>
            <a:r>
              <a:rPr lang="en-US" sz="2800" b="1" smtClean="0"/>
              <a:t>A</a:t>
            </a:r>
            <a:r>
              <a:rPr lang="en-US" sz="2800" smtClean="0"/>
              <a:t>uthentication, </a:t>
            </a:r>
            <a:r>
              <a:rPr lang="en-US" sz="2800" b="1" smtClean="0"/>
              <a:t>A</a:t>
            </a:r>
            <a:r>
              <a:rPr lang="en-US" sz="2800" smtClean="0"/>
              <a:t>uthorization, and </a:t>
            </a:r>
            <a:r>
              <a:rPr lang="en-US" sz="2800" b="1" smtClean="0"/>
              <a:t>A</a:t>
            </a:r>
            <a:r>
              <a:rPr lang="en-US" sz="2800" smtClean="0"/>
              <a:t>ccounting  sering dikenal dengan singkatan </a:t>
            </a:r>
            <a:r>
              <a:rPr lang="en-US" sz="2800" b="1" smtClean="0"/>
              <a:t>AAA</a:t>
            </a:r>
            <a:r>
              <a:rPr lang="en-US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1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Kelebihan</a:t>
            </a:r>
            <a:r>
              <a:rPr lang="id-ID" dirty="0"/>
              <a:t> dari tipe ini adalah </a:t>
            </a:r>
            <a:r>
              <a:rPr lang="id-ID" b="1" dirty="0"/>
              <a:t>mudah</a:t>
            </a:r>
            <a:r>
              <a:rPr lang="id-ID" dirty="0"/>
              <a:t> untuk di </a:t>
            </a:r>
            <a:r>
              <a:rPr lang="id-ID" b="1" dirty="0"/>
              <a:t>implementasikan</a:t>
            </a:r>
            <a:r>
              <a:rPr lang="id-ID" dirty="0"/>
              <a:t>, </a:t>
            </a:r>
            <a:r>
              <a:rPr lang="id-ID" b="1" dirty="0" smtClean="0"/>
              <a:t>transparan</a:t>
            </a:r>
            <a:r>
              <a:rPr lang="id-ID" dirty="0" smtClean="0"/>
              <a:t> untuk </a:t>
            </a:r>
            <a:r>
              <a:rPr lang="id-ID" b="1" dirty="0"/>
              <a:t>pemakai</a:t>
            </a:r>
            <a:r>
              <a:rPr lang="id-ID" dirty="0"/>
              <a:t>, </a:t>
            </a:r>
            <a:r>
              <a:rPr lang="id-ID" b="1" dirty="0"/>
              <a:t>lebih cepat.</a:t>
            </a:r>
          </a:p>
          <a:p>
            <a:pPr algn="just"/>
            <a:r>
              <a:rPr lang="id-ID" b="1" dirty="0"/>
              <a:t>Kelemahannya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Cukup </a:t>
            </a:r>
            <a:r>
              <a:rPr lang="id-ID" b="1" dirty="0"/>
              <a:t>rumitnya </a:t>
            </a:r>
            <a:r>
              <a:rPr lang="id-ID" dirty="0"/>
              <a:t>untuk </a:t>
            </a:r>
            <a:r>
              <a:rPr lang="id-ID" b="1" dirty="0"/>
              <a:t>menyetting paket </a:t>
            </a:r>
            <a:r>
              <a:rPr lang="id-ID" dirty="0"/>
              <a:t>yang akan </a:t>
            </a:r>
            <a:r>
              <a:rPr lang="id-ID" b="1" dirty="0"/>
              <a:t>difilter</a:t>
            </a:r>
            <a:r>
              <a:rPr lang="id-ID" dirty="0"/>
              <a:t> </a:t>
            </a:r>
            <a:r>
              <a:rPr lang="id-ID" b="1" dirty="0"/>
              <a:t>secara</a:t>
            </a:r>
            <a:r>
              <a:rPr lang="id-ID" dirty="0"/>
              <a:t> </a:t>
            </a:r>
            <a:r>
              <a:rPr lang="id-ID" b="1" dirty="0"/>
              <a:t>tepat</a:t>
            </a:r>
            <a:r>
              <a:rPr lang="id-ID" dirty="0"/>
              <a:t>, </a:t>
            </a:r>
            <a:r>
              <a:rPr lang="id-ID" dirty="0" smtClean="0"/>
              <a:t>serta </a:t>
            </a:r>
            <a:r>
              <a:rPr lang="id-ID" b="1" dirty="0"/>
              <a:t>lemah</a:t>
            </a:r>
            <a:r>
              <a:rPr lang="id-ID" dirty="0"/>
              <a:t> dalam </a:t>
            </a:r>
            <a:r>
              <a:rPr lang="id-ID" b="1" dirty="0"/>
              <a:t>hal authentikasi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Mudah </a:t>
            </a:r>
            <a:r>
              <a:rPr lang="id-ID" dirty="0"/>
              <a:t>terjadi </a:t>
            </a:r>
            <a:r>
              <a:rPr lang="id-ID" b="1" dirty="0"/>
              <a:t>miskonfigurasi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Sukar</a:t>
            </a:r>
            <a:r>
              <a:rPr lang="id-ID" dirty="0" smtClean="0"/>
              <a:t> </a:t>
            </a:r>
            <a:r>
              <a:rPr lang="id-ID" dirty="0"/>
              <a:t>melakukan </a:t>
            </a:r>
            <a:r>
              <a:rPr lang="id-ID" b="1" dirty="0"/>
              <a:t>konfigurasi</a:t>
            </a:r>
            <a:r>
              <a:rPr lang="id-ID" dirty="0"/>
              <a:t> terhadap </a:t>
            </a:r>
            <a:r>
              <a:rPr lang="id-ID" b="1" dirty="0"/>
              <a:t>protokol</a:t>
            </a:r>
            <a:r>
              <a:rPr lang="id-ID" dirty="0"/>
              <a:t> yang </a:t>
            </a:r>
            <a:r>
              <a:rPr lang="id-ID" b="1" dirty="0"/>
              <a:t>dinamis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Tidak </a:t>
            </a:r>
            <a:r>
              <a:rPr lang="id-ID" b="1" dirty="0"/>
              <a:t>dapat menangani </a:t>
            </a:r>
            <a:r>
              <a:rPr lang="id-ID" b="1" i="1" dirty="0"/>
              <a:t>content-based filtering </a:t>
            </a:r>
            <a:r>
              <a:rPr lang="id-ID" dirty="0"/>
              <a:t>(</a:t>
            </a:r>
            <a:r>
              <a:rPr lang="id-ID" b="1" dirty="0"/>
              <a:t>remove e-mail attachments, </a:t>
            </a:r>
            <a:r>
              <a:rPr lang="id-ID" b="1" dirty="0" smtClean="0"/>
              <a:t>javascript</a:t>
            </a:r>
            <a:r>
              <a:rPr lang="id-ID" b="1" dirty="0"/>
              <a:t>, ActiveX)</a:t>
            </a:r>
          </a:p>
        </p:txBody>
      </p:sp>
    </p:spTree>
    <p:extLst>
      <p:ext uri="{BB962C8B-B14F-4D97-AF65-F5344CB8AC3E}">
        <p14:creationId xmlns:p14="http://schemas.microsoft.com/office/powerpoint/2010/main" val="24755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Aturan</a:t>
            </a:r>
            <a:r>
              <a:rPr lang="en-US" dirty="0"/>
              <a:t> </a:t>
            </a:r>
            <a:r>
              <a:rPr lang="en-US" b="1" dirty="0"/>
              <a:t>Firewall</a:t>
            </a:r>
            <a:r>
              <a:rPr lang="en-US" dirty="0"/>
              <a:t> / </a:t>
            </a:r>
            <a:r>
              <a:rPr lang="en-US" b="1" dirty="0"/>
              <a:t>Firewall Rules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ACL di L3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231898"/>
            <a:ext cx="8466581" cy="2457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371" y="4826675"/>
            <a:ext cx="86677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indent="-438150" algn="just">
              <a:buFont typeface="Wingdings" panose="05000000000000000000" pitchFamily="2" charset="2"/>
              <a:buChar char="q"/>
            </a:pPr>
            <a:r>
              <a:rPr lang="id-ID" sz="2800" b="1" dirty="0"/>
              <a:t>Contoh</a:t>
            </a:r>
            <a:r>
              <a:rPr lang="id-ID" sz="2800" dirty="0"/>
              <a:t> aturan </a:t>
            </a:r>
            <a:r>
              <a:rPr lang="id-ID" sz="2800" b="1" dirty="0"/>
              <a:t>firewall</a:t>
            </a:r>
            <a:r>
              <a:rPr lang="id-ID" sz="2800" dirty="0"/>
              <a:t> di atas adalah </a:t>
            </a:r>
            <a:r>
              <a:rPr lang="id-ID" sz="2800" dirty="0" smtClean="0"/>
              <a:t>hanya </a:t>
            </a:r>
            <a:r>
              <a:rPr lang="id-ID" sz="2800" b="1" dirty="0" smtClean="0"/>
              <a:t>membatasi</a:t>
            </a:r>
            <a:r>
              <a:rPr lang="id-ID" sz="2800" dirty="0" smtClean="0"/>
              <a:t> </a:t>
            </a:r>
            <a:r>
              <a:rPr lang="id-ID" sz="2800" b="1" dirty="0"/>
              <a:t>akses</a:t>
            </a:r>
            <a:r>
              <a:rPr lang="id-ID" sz="2800" dirty="0"/>
              <a:t> ke </a:t>
            </a:r>
            <a:r>
              <a:rPr lang="id-ID" sz="2800" b="1" dirty="0"/>
              <a:t>jaringan internal </a:t>
            </a:r>
            <a:r>
              <a:rPr lang="id-ID" sz="2800" dirty="0"/>
              <a:t>hanya </a:t>
            </a:r>
            <a:r>
              <a:rPr lang="id-ID" sz="2800" dirty="0" smtClean="0"/>
              <a:t>pada </a:t>
            </a:r>
            <a:r>
              <a:rPr lang="id-ID" sz="2800" b="1" dirty="0"/>
              <a:t>web server </a:t>
            </a:r>
            <a:r>
              <a:rPr lang="id-ID" sz="2800" dirty="0"/>
              <a:t>saja</a:t>
            </a:r>
          </a:p>
          <a:p>
            <a:pPr marL="438150" indent="-438150" algn="just">
              <a:buFont typeface="Wingdings" panose="05000000000000000000" pitchFamily="2" charset="2"/>
              <a:buChar char="q"/>
            </a:pPr>
            <a:r>
              <a:rPr lang="id-ID" sz="2800" dirty="0" smtClean="0"/>
              <a:t>Aturan </a:t>
            </a:r>
            <a:r>
              <a:rPr lang="id-ID" sz="2800" dirty="0"/>
              <a:t>d</a:t>
            </a:r>
            <a:r>
              <a:rPr lang="id-ID" sz="2800" b="1" dirty="0"/>
              <a:t>ibaca</a:t>
            </a:r>
            <a:r>
              <a:rPr lang="id-ID" sz="2800" dirty="0"/>
              <a:t> dari </a:t>
            </a:r>
            <a:r>
              <a:rPr lang="id-ID" sz="2800" b="1" dirty="0"/>
              <a:t>atas ke bawah</a:t>
            </a:r>
            <a:r>
              <a:rPr lang="id-ID" sz="2800" dirty="0"/>
              <a:t>.</a:t>
            </a:r>
          </a:p>
          <a:p>
            <a:pPr marL="438150" indent="-438150" algn="just">
              <a:buFont typeface="Wingdings" panose="05000000000000000000" pitchFamily="2" charset="2"/>
              <a:buChar char="q"/>
            </a:pPr>
            <a:r>
              <a:rPr lang="id-ID" sz="2800" dirty="0" smtClean="0"/>
              <a:t>Apa </a:t>
            </a:r>
            <a:r>
              <a:rPr lang="id-ID" sz="2800" b="1" dirty="0"/>
              <a:t>maksud aturan penutup </a:t>
            </a:r>
            <a:r>
              <a:rPr lang="id-ID" sz="2800" dirty="0"/>
              <a:t>(ketiga) ?</a:t>
            </a:r>
          </a:p>
        </p:txBody>
      </p:sp>
    </p:spTree>
    <p:extLst>
      <p:ext uri="{BB962C8B-B14F-4D97-AF65-F5344CB8AC3E}">
        <p14:creationId xmlns:p14="http://schemas.microsoft.com/office/powerpoint/2010/main" val="38833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b="1" dirty="0"/>
              <a:t>Serangan yang mungkin terjadi</a:t>
            </a:r>
          </a:p>
          <a:p>
            <a:pPr algn="just"/>
            <a:r>
              <a:rPr lang="id-ID" b="1" dirty="0" smtClean="0"/>
              <a:t>IP </a:t>
            </a:r>
            <a:r>
              <a:rPr lang="id-ID" b="1" dirty="0"/>
              <a:t>address spoofing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intruder (penyusup) dari luar dapat melakukan ini dengan cara menyertakan/menggunakan </a:t>
            </a:r>
            <a:r>
              <a:rPr lang="id-ID" dirty="0" smtClean="0"/>
              <a:t>ip address </a:t>
            </a:r>
            <a:r>
              <a:rPr lang="id-ID" dirty="0"/>
              <a:t>jaringan lokal yang telah diijinkan untuk melalui firewall.</a:t>
            </a:r>
          </a:p>
          <a:p>
            <a:pPr algn="just"/>
            <a:r>
              <a:rPr lang="id-ID" dirty="0" smtClean="0"/>
              <a:t>Source </a:t>
            </a:r>
            <a:r>
              <a:rPr lang="id-ID" dirty="0"/>
              <a:t>routing attacks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tipe ini tidak menganalisa informasi routing sumberIP, sehingga memungkinkan untuk </a:t>
            </a:r>
            <a:r>
              <a:rPr lang="id-ID" dirty="0" smtClean="0"/>
              <a:t>membypass firewall</a:t>
            </a:r>
            <a:r>
              <a:rPr lang="id-ID" dirty="0"/>
              <a:t>.</a:t>
            </a:r>
          </a:p>
          <a:p>
            <a:pPr algn="just"/>
            <a:r>
              <a:rPr lang="id-ID" dirty="0" smtClean="0"/>
              <a:t>Tiny </a:t>
            </a:r>
            <a:r>
              <a:rPr lang="id-ID" dirty="0"/>
              <a:t>Fragment attacks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(</a:t>
            </a:r>
            <a:r>
              <a:rPr lang="id-ID" dirty="0"/>
              <a:t>penyusup) membagi IP kedalam bagian-bagian (fragment) yang </a:t>
            </a:r>
            <a:r>
              <a:rPr lang="id-ID" dirty="0" smtClean="0"/>
              <a:t>le</a:t>
            </a:r>
            <a:r>
              <a:rPr lang="id-ID" dirty="0"/>
              <a:t>intruder </a:t>
            </a:r>
            <a:r>
              <a:rPr lang="id-ID" dirty="0" smtClean="0"/>
              <a:t>bih </a:t>
            </a:r>
            <a:r>
              <a:rPr lang="id-ID" dirty="0"/>
              <a:t>kecil dan </a:t>
            </a:r>
            <a:r>
              <a:rPr lang="id-ID" dirty="0" smtClean="0"/>
              <a:t>memaksa terbaginya </a:t>
            </a:r>
            <a:r>
              <a:rPr lang="id-ID" dirty="0"/>
              <a:t>informasi mengenai TCP header. Serangan jenis ini di design untuk menipu </a:t>
            </a:r>
            <a:r>
              <a:rPr lang="id-ID" dirty="0" smtClean="0"/>
              <a:t>aturan penyaringan </a:t>
            </a:r>
            <a:r>
              <a:rPr lang="id-ID" dirty="0"/>
              <a:t>yang bergantung kepada informasi dari TCP header. Penyerang berharap hanya </a:t>
            </a:r>
            <a:r>
              <a:rPr lang="id-ID" dirty="0" smtClean="0"/>
              <a:t>bagian (fragment</a:t>
            </a:r>
            <a:r>
              <a:rPr lang="id-ID" dirty="0"/>
              <a:t>) pertama saja yang akan di periksa dan sisanya akan bisa lewat dengan bebas. Hal </a:t>
            </a:r>
            <a:r>
              <a:rPr lang="id-ID" dirty="0" smtClean="0"/>
              <a:t>ini dapat </a:t>
            </a:r>
            <a:r>
              <a:rPr lang="id-ID" dirty="0"/>
              <a:t>di tanggulangi dengan cara menolak semua packet dengan protokol TCP dan memiliki Offset = </a:t>
            </a:r>
            <a:r>
              <a:rPr lang="id-ID" dirty="0" smtClean="0"/>
              <a:t>1 </a:t>
            </a:r>
            <a:r>
              <a:rPr lang="id-ID" dirty="0"/>
              <a:t>pada IP fragment (bagian IP)</a:t>
            </a:r>
          </a:p>
        </p:txBody>
      </p:sp>
    </p:spTree>
    <p:extLst>
      <p:ext uri="{BB962C8B-B14F-4D97-AF65-F5344CB8AC3E}">
        <p14:creationId xmlns:p14="http://schemas.microsoft.com/office/powerpoint/2010/main" val="17327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(Contd-6)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TCP ACK Scan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Pada prinsipnya firewall tidak akan meneruskan </a:t>
            </a:r>
            <a:r>
              <a:rPr lang="id-ID" dirty="0" smtClean="0"/>
              <a:t>paket </a:t>
            </a:r>
            <a:r>
              <a:rPr lang="id-ID" dirty="0"/>
              <a:t>yg tidak sesuai dengan aturan / ACL</a:t>
            </a:r>
          </a:p>
          <a:p>
            <a:r>
              <a:rPr lang="id-ID" dirty="0" smtClean="0"/>
              <a:t>Penyerang </a:t>
            </a:r>
            <a:r>
              <a:rPr lang="id-ID" dirty="0"/>
              <a:t>biasanya “mengamati” port yang terbuka </a:t>
            </a:r>
            <a:r>
              <a:rPr lang="id-ID" dirty="0" smtClean="0"/>
              <a:t>pada </a:t>
            </a:r>
            <a:r>
              <a:rPr lang="id-ID" dirty="0"/>
              <a:t>aturan firewall</a:t>
            </a:r>
          </a:p>
          <a:p>
            <a:r>
              <a:rPr lang="id-ID" dirty="0" smtClean="0"/>
              <a:t>Penyerang </a:t>
            </a:r>
            <a:r>
              <a:rPr lang="id-ID" dirty="0"/>
              <a:t>mengirimkan paket melalui firewall </a:t>
            </a:r>
            <a:r>
              <a:rPr lang="id-ID" dirty="0" smtClean="0"/>
              <a:t>dengan </a:t>
            </a:r>
            <a:r>
              <a:rPr lang="id-ID" dirty="0"/>
              <a:t>bit ACK yang diset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Paket </a:t>
            </a:r>
            <a:r>
              <a:rPr lang="id-ID" sz="2800" dirty="0"/>
              <a:t>ACK dapat melewati firewall (paket konfirmasi)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Host </a:t>
            </a:r>
            <a:r>
              <a:rPr lang="id-ID" sz="2800" dirty="0"/>
              <a:t>di dalam mengirimkan balik RST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2800" dirty="0" smtClean="0"/>
              <a:t>Penyerang </a:t>
            </a:r>
            <a:r>
              <a:rPr lang="id-ID" sz="2800" dirty="0"/>
              <a:t>mengetahui port apa saja yang terbuka</a:t>
            </a:r>
          </a:p>
        </p:txBody>
      </p:sp>
    </p:spTree>
    <p:extLst>
      <p:ext uri="{BB962C8B-B14F-4D97-AF65-F5344CB8AC3E}">
        <p14:creationId xmlns:p14="http://schemas.microsoft.com/office/powerpoint/2010/main" val="18286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Packet Filtering </a:t>
            </a:r>
            <a:r>
              <a:rPr lang="id-ID" dirty="0" smtClean="0"/>
              <a:t>Firewall (Contd-7)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>TCP ACK Scan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6251" y="4403002"/>
            <a:ext cx="8319406" cy="2115655"/>
          </a:xfrm>
        </p:spPr>
        <p:txBody>
          <a:bodyPr>
            <a:normAutofit/>
          </a:bodyPr>
          <a:lstStyle/>
          <a:p>
            <a:r>
              <a:rPr lang="id-ID" dirty="0"/>
              <a:t>Penyerang mengetahui port 1209 terbuka</a:t>
            </a:r>
          </a:p>
          <a:p>
            <a:r>
              <a:rPr lang="id-ID" dirty="0" smtClean="0"/>
              <a:t>Untuk </a:t>
            </a:r>
            <a:r>
              <a:rPr lang="id-ID" dirty="0"/>
              <a:t>mencegahnya diperlukan firewall yang </a:t>
            </a:r>
            <a:r>
              <a:rPr lang="id-ID" dirty="0" smtClean="0"/>
              <a:t>dapat </a:t>
            </a:r>
            <a:r>
              <a:rPr lang="id-ID" dirty="0"/>
              <a:t>mengingat state / session TCP</a:t>
            </a:r>
            <a:endParaRPr lang="id-ID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25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Circuit-Level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 smtClean="0"/>
              <a:t>Melakukan </a:t>
            </a:r>
            <a:r>
              <a:rPr lang="id-ID" dirty="0"/>
              <a:t>relay atas 2 koneksi TCP.</a:t>
            </a:r>
          </a:p>
          <a:p>
            <a:pPr algn="just"/>
            <a:r>
              <a:rPr lang="id-ID" dirty="0" smtClean="0"/>
              <a:t>Menerapkan </a:t>
            </a:r>
            <a:r>
              <a:rPr lang="id-ID" dirty="0"/>
              <a:t>keamanan dengan membatasi bentuk koneksiyang diizinkan.</a:t>
            </a:r>
          </a:p>
          <a:p>
            <a:pPr algn="just"/>
            <a:r>
              <a:rPr lang="id-ID" dirty="0" smtClean="0"/>
              <a:t>Setelah </a:t>
            </a:r>
            <a:r>
              <a:rPr lang="id-ID" dirty="0"/>
              <a:t>aktif, traffic akan diteruskan tanpa pemeriksaan.</a:t>
            </a:r>
          </a:p>
          <a:p>
            <a:pPr algn="just"/>
            <a:r>
              <a:rPr lang="id-ID" dirty="0"/>
              <a:t>Model firewall ini bekerja pada bagian Lapisan transport &amp; session dari model </a:t>
            </a:r>
            <a:r>
              <a:rPr lang="id-ID" dirty="0" smtClean="0"/>
              <a:t>referensi </a:t>
            </a:r>
            <a:r>
              <a:rPr lang="id-ID" dirty="0"/>
              <a:t>OSI. </a:t>
            </a:r>
            <a:endParaRPr lang="id-ID" dirty="0" smtClean="0"/>
          </a:p>
          <a:p>
            <a:pPr algn="just"/>
            <a:r>
              <a:rPr lang="id-ID" dirty="0" smtClean="0"/>
              <a:t>Firewall </a:t>
            </a:r>
            <a:r>
              <a:rPr lang="id-ID" dirty="0"/>
              <a:t>ini akan melakukan pengawasan terhadap awal koneksi </a:t>
            </a:r>
            <a:r>
              <a:rPr lang="id-ID" dirty="0" smtClean="0"/>
              <a:t>TCP </a:t>
            </a:r>
            <a:r>
              <a:rPr lang="id-ID" dirty="0"/>
              <a:t>yang biasa disebut sebagai TCP Handshaking, yaitu proses untuk </a:t>
            </a:r>
            <a:r>
              <a:rPr lang="id-ID" dirty="0" smtClean="0"/>
              <a:t>menentukan </a:t>
            </a:r>
            <a:r>
              <a:rPr lang="id-ID" dirty="0"/>
              <a:t>apakah sesi hubungan tersebut diperbolehkan atau tidak. </a:t>
            </a:r>
          </a:p>
        </p:txBody>
      </p:sp>
    </p:spTree>
    <p:extLst>
      <p:ext uri="{BB962C8B-B14F-4D97-AF65-F5344CB8AC3E}">
        <p14:creationId xmlns:p14="http://schemas.microsoft.com/office/powerpoint/2010/main" val="17370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Circuit-Level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5558789" cy="4859675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Beroperasi pada L4</a:t>
            </a:r>
          </a:p>
          <a:p>
            <a:pPr algn="just"/>
            <a:r>
              <a:rPr lang="id-ID" dirty="0" smtClean="0"/>
              <a:t>Memaintain </a:t>
            </a:r>
            <a:r>
              <a:rPr lang="id-ID" dirty="0"/>
              <a:t>informasi tengan </a:t>
            </a:r>
            <a:r>
              <a:rPr lang="id-ID" dirty="0" smtClean="0"/>
              <a:t>koneksi </a:t>
            </a:r>
            <a:r>
              <a:rPr lang="id-ID" dirty="0"/>
              <a:t>TCP yang terjadi, </a:t>
            </a:r>
            <a:r>
              <a:rPr lang="id-ID" dirty="0" smtClean="0"/>
              <a:t>sekaligus </a:t>
            </a:r>
            <a:r>
              <a:rPr lang="id-ID" dirty="0"/>
              <a:t>dengan flag bits, dll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juga memaintain informasi </a:t>
            </a:r>
            <a:r>
              <a:rPr lang="id-ID" dirty="0" smtClean="0"/>
              <a:t>koneksi </a:t>
            </a:r>
            <a:r>
              <a:rPr lang="id-ID" dirty="0"/>
              <a:t>yang dibuat dengan </a:t>
            </a:r>
            <a:r>
              <a:rPr lang="id-ID" dirty="0" smtClean="0"/>
              <a:t>paket </a:t>
            </a:r>
            <a:r>
              <a:rPr lang="id-ID" dirty="0"/>
              <a:t>UDP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02" y="1442506"/>
            <a:ext cx="2472775" cy="45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Circuit-Level </a:t>
            </a:r>
            <a:r>
              <a:rPr lang="id-ID" dirty="0" smtClean="0"/>
              <a:t>Gateway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368369"/>
            <a:ext cx="8319406" cy="4859675"/>
          </a:xfrm>
        </p:spPr>
        <p:txBody>
          <a:bodyPr>
            <a:normAutofit/>
          </a:bodyPr>
          <a:lstStyle/>
          <a:p>
            <a:r>
              <a:rPr lang="id-ID" sz="2400" dirty="0"/>
              <a:t>Kelebihan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relative </a:t>
            </a:r>
            <a:r>
              <a:rPr lang="id-ID" sz="1600" dirty="0"/>
              <a:t>mudah dan murah untuk di implementasikan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Bisa </a:t>
            </a:r>
            <a:r>
              <a:rPr lang="id-ID" sz="1600" dirty="0"/>
              <a:t>menyembunyikan status port di dalam jaringan </a:t>
            </a:r>
            <a:r>
              <a:rPr lang="id-ID" sz="1600" dirty="0" smtClean="0"/>
              <a:t>private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/>
              <a:t>Dapat melakukan apa yang dapat </a:t>
            </a:r>
            <a:r>
              <a:rPr lang="id-ID" sz="1600" dirty="0" smtClean="0"/>
              <a:t>dilakukan </a:t>
            </a:r>
            <a:r>
              <a:rPr lang="id-ID" sz="1600" dirty="0"/>
              <a:t>packet 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Melacak </a:t>
            </a:r>
            <a:r>
              <a:rPr lang="id-ID" sz="1600" dirty="0"/>
              <a:t>koneksi yang terjadi </a:t>
            </a:r>
            <a:r>
              <a:rPr lang="id-ID" sz="1600" dirty="0" smtClean="0"/>
              <a:t>sehingga </a:t>
            </a:r>
            <a:r>
              <a:rPr lang="id-ID" sz="1600" dirty="0"/>
              <a:t>dapat mencegah pemindaian </a:t>
            </a:r>
            <a:r>
              <a:rPr lang="id-ID" sz="1600" dirty="0" smtClean="0"/>
              <a:t>dengan </a:t>
            </a:r>
            <a:r>
              <a:rPr lang="id-ID" sz="1600" dirty="0"/>
              <a:t>TCP ack</a:t>
            </a:r>
          </a:p>
          <a:p>
            <a:r>
              <a:rPr lang="id-ID" sz="2400" dirty="0"/>
              <a:t>Kelemahannya : </a:t>
            </a:r>
            <a:endParaRPr lang="id-ID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hanya </a:t>
            </a:r>
            <a:r>
              <a:rPr lang="id-ID" sz="1600" dirty="0"/>
              <a:t>bisa berjalan untuk protocol </a:t>
            </a:r>
            <a:r>
              <a:rPr lang="id-ID" sz="1600" dirty="0" smtClean="0"/>
              <a:t>TCP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/>
              <a:t>Tidak dapat melacak data pada level </a:t>
            </a:r>
            <a:r>
              <a:rPr lang="id-ID" sz="1600" dirty="0" smtClean="0"/>
              <a:t>aplikasi </a:t>
            </a:r>
            <a:endParaRPr lang="id-ID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1600" dirty="0" smtClean="0"/>
              <a:t>Relatif </a:t>
            </a:r>
            <a:r>
              <a:rPr lang="id-ID" sz="1600" dirty="0"/>
              <a:t>lebih lambat dari packet </a:t>
            </a:r>
            <a:r>
              <a:rPr lang="id-ID" sz="1600" dirty="0" smtClean="0"/>
              <a:t>filter</a:t>
            </a:r>
            <a:endParaRPr lang="id-ID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080"/>
          <a:stretch/>
        </p:blipFill>
        <p:spPr>
          <a:xfrm>
            <a:off x="1855695" y="4317244"/>
            <a:ext cx="5701554" cy="24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Application-Level Gateway / Application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68" y="1578299"/>
            <a:ext cx="6274173" cy="4859675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Berfungsi </a:t>
            </a:r>
            <a:r>
              <a:rPr lang="id-ID" dirty="0"/>
              <a:t>sebagai gerbang khusus(proxy) untuk aplikasi tertentu : Web, dll.</a:t>
            </a:r>
          </a:p>
          <a:p>
            <a:r>
              <a:rPr lang="id-ID" dirty="0" smtClean="0"/>
              <a:t>Memiliki </a:t>
            </a:r>
            <a:r>
              <a:rPr lang="id-ID" dirty="0"/>
              <a:t>akses penuh atas protokol pada aplikasi: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Pengguna </a:t>
            </a:r>
            <a:r>
              <a:rPr lang="id-ID" dirty="0"/>
              <a:t>meminta(request) layanan dari proxy.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Melakukan </a:t>
            </a:r>
            <a:r>
              <a:rPr lang="id-ID" dirty="0"/>
              <a:t>validasi atas permintaan dan melakukan tindakan yang sesuai </a:t>
            </a:r>
            <a:r>
              <a:rPr lang="id-ID" dirty="0" smtClean="0"/>
              <a:t>menurut </a:t>
            </a:r>
            <a:r>
              <a:rPr lang="id-ID" dirty="0"/>
              <a:t>protokol.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membuat log/audit traffic pada tingkat aplikasi.</a:t>
            </a:r>
          </a:p>
          <a:p>
            <a:r>
              <a:rPr lang="id-ID" dirty="0" smtClean="0"/>
              <a:t>Perlu </a:t>
            </a:r>
            <a:r>
              <a:rPr lang="id-ID" dirty="0"/>
              <a:t>proxy untuk setiap aplikasi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637" y="1578298"/>
            <a:ext cx="2206998" cy="40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Application-Level Gateway / Application </a:t>
            </a:r>
            <a:r>
              <a:rPr lang="id-ID" dirty="0" smtClean="0"/>
              <a:t>Proxy (Contd-2)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Model firewall ini juga dapat disebut Proxy Firewall. Mekanismenya tidak hanya </a:t>
            </a:r>
            <a:r>
              <a:rPr lang="id-ID" dirty="0" smtClean="0"/>
              <a:t>berdasarkan </a:t>
            </a:r>
            <a:r>
              <a:rPr lang="id-ID" dirty="0"/>
              <a:t>sumber, tujuan dan atribut paket, tapi bisa mencapai isi ( content ) paket </a:t>
            </a:r>
            <a:r>
              <a:rPr lang="id-ID" dirty="0" smtClean="0"/>
              <a:t>tersebut</a:t>
            </a:r>
            <a:r>
              <a:rPr lang="id-ID" dirty="0"/>
              <a:t>.</a:t>
            </a:r>
          </a:p>
          <a:p>
            <a:pPr algn="just"/>
            <a:r>
              <a:rPr lang="id-ID" dirty="0"/>
              <a:t>Bila kita melihat dari sisi layer TCP/IP, firewall jenis ini akan melakukan filterisasi pada </a:t>
            </a:r>
            <a:r>
              <a:rPr lang="id-ID" dirty="0" smtClean="0"/>
              <a:t>layer </a:t>
            </a:r>
            <a:r>
              <a:rPr lang="id-ID" dirty="0"/>
              <a:t>aplikasi (Application Layer)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3" y="4604132"/>
            <a:ext cx="8179253" cy="19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Identifikasi dan Otentikasi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800" dirty="0" err="1" smtClean="0"/>
              <a:t>Faktor-faktor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otentikasi</a:t>
            </a:r>
            <a:r>
              <a:rPr lang="en-US" sz="2800" dirty="0" smtClean="0"/>
              <a:t>:</a:t>
            </a:r>
          </a:p>
          <a:p>
            <a:r>
              <a:rPr lang="en-US" sz="2800" b="1" dirty="0" err="1" smtClean="0"/>
              <a:t>Sesuatu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diketahui</a:t>
            </a:r>
            <a:r>
              <a:rPr lang="id-ID" sz="2800" b="1" dirty="0" smtClean="0"/>
              <a:t> /Something </a:t>
            </a:r>
            <a:r>
              <a:rPr lang="id-ID" sz="2800" b="1" dirty="0"/>
              <a:t>you know (SYN)</a:t>
            </a:r>
          </a:p>
          <a:p>
            <a:r>
              <a:rPr lang="en-US" sz="2800" b="1" dirty="0" err="1" smtClean="0"/>
              <a:t>Sesuatu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dimiliki</a:t>
            </a:r>
            <a:r>
              <a:rPr lang="id-ID" sz="2800" b="1" dirty="0" smtClean="0"/>
              <a:t>/Something </a:t>
            </a:r>
            <a:r>
              <a:rPr lang="id-ID" sz="2800" b="1" dirty="0"/>
              <a:t>you have (SYH)</a:t>
            </a:r>
          </a:p>
          <a:p>
            <a:pPr marL="457178" lvl="1" indent="-457178">
              <a:spcBef>
                <a:spcPts val="1000"/>
              </a:spcBef>
            </a:pPr>
            <a:r>
              <a:rPr lang="en-US" sz="2800" b="1" dirty="0" err="1" smtClean="0"/>
              <a:t>Sesuatu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bagian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sendiri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biometrik</a:t>
            </a:r>
            <a:r>
              <a:rPr lang="en-US" sz="2800" b="1" dirty="0" smtClean="0"/>
              <a:t>)</a:t>
            </a:r>
            <a:r>
              <a:rPr lang="id-ID" sz="2800" b="1" dirty="0"/>
              <a:t>/Something you are (SYA</a:t>
            </a:r>
            <a:r>
              <a:rPr lang="id-ID" sz="2800" b="1" dirty="0" smtClean="0"/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b="1" dirty="0" err="1" smtClean="0"/>
              <a:t>Peningkatan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keamanan</a:t>
            </a:r>
            <a:r>
              <a:rPr lang="en-US" sz="2800" b="1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id-ID" sz="2800" dirty="0" smtClean="0"/>
              <a:t> </a:t>
            </a:r>
            <a:r>
              <a:rPr lang="en-US" sz="2800" b="1" dirty="0" err="1" smtClean="0"/>
              <a:t>mengkombinasikan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faktor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digunakan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sistem</a:t>
            </a:r>
            <a:r>
              <a:rPr lang="id-ID" sz="2800" b="1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dikenal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nama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terkait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jumlah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faktor</a:t>
            </a:r>
            <a:r>
              <a:rPr lang="en-US" sz="2800" b="1" dirty="0" smtClean="0"/>
              <a:t> </a:t>
            </a:r>
            <a:r>
              <a:rPr lang="en-US" sz="2800" dirty="0" err="1" smtClean="0"/>
              <a:t>nya</a:t>
            </a:r>
            <a:r>
              <a:rPr lang="en-US" sz="2800" dirty="0" smtClean="0"/>
              <a:t>.</a:t>
            </a:r>
            <a:r>
              <a:rPr lang="id-ID" sz="2800" dirty="0" smtClean="0"/>
              <a:t> </a:t>
            </a:r>
            <a:r>
              <a:rPr lang="en-US" sz="2800" dirty="0" err="1" smtClean="0"/>
              <a:t>Misal</a:t>
            </a:r>
            <a:r>
              <a:rPr lang="en-US" sz="2800" dirty="0" smtClean="0"/>
              <a:t>: </a:t>
            </a:r>
            <a:r>
              <a:rPr lang="en-US" sz="2800" b="1" dirty="0" err="1" smtClean="0"/>
              <a:t>identifikasi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otentikasi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faktor</a:t>
            </a:r>
            <a:r>
              <a:rPr lang="en-US" sz="280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9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Application-Level Gateway / Application </a:t>
            </a:r>
            <a:r>
              <a:rPr lang="id-ID" dirty="0" smtClean="0"/>
              <a:t>Proxy (Contd-3)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b="1" dirty="0"/>
              <a:t>Kelebihannya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Relatif </a:t>
            </a:r>
            <a:r>
              <a:rPr lang="id-ID" dirty="0"/>
              <a:t>lebih aman daripada tipe packet filtering router, lebih mudah untuk memeriksa (audit) </a:t>
            </a:r>
            <a:r>
              <a:rPr lang="id-ID" dirty="0" smtClean="0"/>
              <a:t>dan </a:t>
            </a:r>
            <a:r>
              <a:rPr lang="id-ID" dirty="0"/>
              <a:t>mendata (log) semua aliran data yang masuk padalevel aplikasi.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Tidak </a:t>
            </a:r>
            <a:r>
              <a:rPr lang="id-ID" dirty="0"/>
              <a:t>mengijinkan langsung koneksi antara internaldan eksternal host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Mendukung </a:t>
            </a:r>
            <a:r>
              <a:rPr lang="id-ID" dirty="0"/>
              <a:t>authentication, ‘classes’ of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Mendukung </a:t>
            </a:r>
            <a:r>
              <a:rPr lang="id-ID" dirty="0"/>
              <a:t>akses allow/deny berdasarkan content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menyimpan log aktifitas yg detil (termasuk bagian data dari paket)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Caching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Dapat melakukan pemindaian </a:t>
            </a:r>
            <a:r>
              <a:rPr lang="id-ID" dirty="0" smtClean="0"/>
              <a:t>secara </a:t>
            </a:r>
            <a:r>
              <a:rPr lang="id-ID" dirty="0"/>
              <a:t>lengkap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Dapat </a:t>
            </a:r>
            <a:r>
              <a:rPr lang="id-ID" dirty="0"/>
              <a:t>menyaring data yang </a:t>
            </a:r>
            <a:r>
              <a:rPr lang="id-ID" dirty="0" smtClean="0"/>
              <a:t>berisi </a:t>
            </a:r>
            <a:r>
              <a:rPr lang="id-ID" dirty="0"/>
              <a:t>virus, bot, dll</a:t>
            </a:r>
          </a:p>
          <a:p>
            <a:r>
              <a:rPr lang="id-ID" b="1" dirty="0" smtClean="0"/>
              <a:t>Kekurangannya :</a:t>
            </a:r>
            <a:endParaRPr lang="id-ID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Pemrosesan </a:t>
            </a:r>
            <a:r>
              <a:rPr lang="id-ID" dirty="0"/>
              <a:t>tambahan yang berlebih pada setiap koneksi. yang akan mengakibatkan </a:t>
            </a:r>
            <a:r>
              <a:rPr lang="id-ID" dirty="0" smtClean="0"/>
              <a:t>terdapat </a:t>
            </a:r>
            <a:r>
              <a:rPr lang="id-ID" dirty="0"/>
              <a:t>dua buah sambungan koneksi antara pemakai dan gateway.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Lebih </a:t>
            </a:r>
            <a:r>
              <a:rPr lang="id-ID" dirty="0"/>
              <a:t>lambat daripada packet filtering firewall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Require </a:t>
            </a:r>
            <a:r>
              <a:rPr lang="id-ID" dirty="0"/>
              <a:t>additional hardware (more hardware for more </a:t>
            </a:r>
            <a:r>
              <a:rPr lang="id-ID" dirty="0" smtClean="0"/>
              <a:t>user,slow hardware </a:t>
            </a:r>
            <a:r>
              <a:rPr lang="id-ID" dirty="0"/>
              <a:t>= slow service</a:t>
            </a:r>
          </a:p>
        </p:txBody>
      </p:sp>
    </p:spTree>
    <p:extLst>
      <p:ext uri="{BB962C8B-B14F-4D97-AF65-F5344CB8AC3E}">
        <p14:creationId xmlns:p14="http://schemas.microsoft.com/office/powerpoint/2010/main" val="6190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Statefull Inspection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Melakukan </a:t>
            </a:r>
            <a:r>
              <a:rPr lang="id-ID" dirty="0"/>
              <a:t>pemeriksaan packet hingga ke status koneksi. </a:t>
            </a:r>
          </a:p>
          <a:p>
            <a:pPr algn="just"/>
            <a:r>
              <a:rPr lang="id-ID" dirty="0"/>
              <a:t>Misal: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- Memeriksa session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/>
              <a:t>- Memeriksa urutan stream, Dll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mendeteksi paket yang tidak benar (bogus), biasanya terkait </a:t>
            </a:r>
            <a:r>
              <a:rPr lang="id-ID" dirty="0" smtClean="0"/>
              <a:t>dengan attack </a:t>
            </a:r>
            <a:r>
              <a:rPr lang="id-ID" dirty="0"/>
              <a:t>atau anomali konfigurasi di sistem.</a:t>
            </a:r>
          </a:p>
        </p:txBody>
      </p:sp>
    </p:spTree>
    <p:extLst>
      <p:ext uri="{BB962C8B-B14F-4D97-AF65-F5344CB8AC3E}">
        <p14:creationId xmlns:p14="http://schemas.microsoft.com/office/powerpoint/2010/main" val="26262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Statefull Inspection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Model firewall ini merupakan penggabungan dari fungsi checking di 3 layer. Firewall jenis </a:t>
            </a:r>
            <a:r>
              <a:rPr lang="id-ID" dirty="0" smtClean="0"/>
              <a:t>ini </a:t>
            </a:r>
            <a:r>
              <a:rPr lang="id-ID" dirty="0"/>
              <a:t>akan bekerja pada lapisan Aplikasi, Transport dan Internet.</a:t>
            </a:r>
          </a:p>
          <a:p>
            <a:pPr algn="just"/>
            <a:r>
              <a:rPr lang="id-ID" dirty="0"/>
              <a:t>Pada layer aplikasi hanya protocol standard tertentu yang bisa dicek, berbeda beda sesuai </a:t>
            </a:r>
            <a:r>
              <a:rPr lang="id-ID" dirty="0" smtClean="0"/>
              <a:t>dengan </a:t>
            </a:r>
            <a:r>
              <a:rPr lang="id-ID" dirty="0"/>
              <a:t>kemampuan/fitur dari firewall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36" y="4088819"/>
            <a:ext cx="5133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IPtables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IPtables </a:t>
            </a:r>
            <a:r>
              <a:rPr lang="id-ID" dirty="0"/>
              <a:t>adalah tool administrasi untuk fitur packet filtering and NAT IPv4 yang </a:t>
            </a:r>
            <a:r>
              <a:rPr lang="id-ID" dirty="0" smtClean="0"/>
              <a:t>disediakan </a:t>
            </a:r>
            <a:r>
              <a:rPr lang="id-ID" dirty="0"/>
              <a:t>oleh sistem operasi linux.</a:t>
            </a:r>
          </a:p>
          <a:p>
            <a:r>
              <a:rPr lang="id-ID" dirty="0" smtClean="0"/>
              <a:t>Digunakan </a:t>
            </a:r>
            <a:r>
              <a:rPr lang="id-ID" dirty="0"/>
              <a:t>untuk membuat, mengelola dan melihat tabel aturan (table) packet </a:t>
            </a:r>
            <a:r>
              <a:rPr lang="id-ID" dirty="0" smtClean="0"/>
              <a:t>filtering </a:t>
            </a:r>
            <a:r>
              <a:rPr lang="id-ID" dirty="0"/>
              <a:t>yang digunakan oleh kernel.</a:t>
            </a:r>
          </a:p>
          <a:p>
            <a:r>
              <a:rPr lang="id-ID" dirty="0" smtClean="0"/>
              <a:t>netfilter/iptables </a:t>
            </a:r>
            <a:r>
              <a:rPr lang="id-ID" dirty="0"/>
              <a:t>terdiri dari 3 tabel: filter, nat, mangle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Filter </a:t>
            </a:r>
            <a:r>
              <a:rPr lang="id-ID" dirty="0"/>
              <a:t>: Pengaturan pengolahan paket yang masuk dankeluar dari sebuah host.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NAT </a:t>
            </a:r>
            <a:r>
              <a:rPr lang="id-ID" dirty="0"/>
              <a:t>: Pengaturan pengolahan paket yang terkait dengan Translasi Alamat (NAT).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 smtClean="0"/>
              <a:t>Mangle </a:t>
            </a:r>
            <a:r>
              <a:rPr lang="id-ID" dirty="0"/>
              <a:t>: Pengaturan pengolahan paket yang terkait dengan pelabelan </a:t>
            </a:r>
            <a:r>
              <a:rPr lang="id-ID" dirty="0" smtClean="0"/>
              <a:t>header/status </a:t>
            </a:r>
            <a:r>
              <a:rPr lang="id-ID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9602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107482"/>
            <a:ext cx="8319407" cy="1325563"/>
          </a:xfrm>
        </p:spPr>
        <p:txBody>
          <a:bodyPr/>
          <a:lstStyle/>
          <a:p>
            <a:r>
              <a:rPr lang="id-ID" dirty="0"/>
              <a:t>Tables, Chain, Rules, Target,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aturan (table) dapat lebih dari satu dan masing2 terdiri dari beberapa chain.</a:t>
            </a:r>
          </a:p>
          <a:p>
            <a:r>
              <a:rPr lang="id-ID" dirty="0" smtClean="0"/>
              <a:t>Chain dapat berupa chain built-in pada kernel atau chain yang didefinisikan sendiri.</a:t>
            </a:r>
          </a:p>
          <a:p>
            <a:r>
              <a:rPr lang="id-ID" dirty="0" smtClean="0"/>
              <a:t>Setiap chain terdiri dari satu set aturan (rule) yang cocok dengan jenis packet tertentu.</a:t>
            </a:r>
          </a:p>
          <a:p>
            <a:r>
              <a:rPr lang="id-ID" dirty="0" smtClean="0"/>
              <a:t>Packet-packet yang cocok dengan aturan (rule) disebut dengan target.</a:t>
            </a:r>
          </a:p>
          <a:p>
            <a:r>
              <a:rPr lang="id-ID" dirty="0" smtClean="0"/>
              <a:t>Setiap rule harus menetapkan tindakan (action) yang akan dilakukan terhadap target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709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Rules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ACCEPT : proses iptables selesai, diserahkan ke aplikasi</a:t>
            </a:r>
          </a:p>
          <a:p>
            <a:pPr algn="just"/>
            <a:r>
              <a:rPr lang="id-ID" dirty="0" smtClean="0"/>
              <a:t>REJECT </a:t>
            </a:r>
            <a:r>
              <a:rPr lang="id-ID" dirty="0"/>
              <a:t>: proses iptables selesai, packet ditolak (dapat disertai pesan)</a:t>
            </a:r>
          </a:p>
          <a:p>
            <a:pPr algn="just"/>
            <a:r>
              <a:rPr lang="id-ID" dirty="0" smtClean="0"/>
              <a:t>DROP </a:t>
            </a:r>
            <a:r>
              <a:rPr lang="id-ID" dirty="0"/>
              <a:t>: proses iptables selesai,packet ditolak (tanpa pesan)</a:t>
            </a:r>
          </a:p>
          <a:p>
            <a:pPr algn="just"/>
            <a:r>
              <a:rPr lang="id-ID" dirty="0" smtClean="0"/>
              <a:t>LOG </a:t>
            </a:r>
            <a:r>
              <a:rPr lang="id-ID" dirty="0"/>
              <a:t>: informasi packet dikirim ke pengelola log(syslog)  dan dilanjutkan ke rule </a:t>
            </a:r>
            <a:r>
              <a:rPr lang="id-ID" dirty="0" smtClean="0"/>
              <a:t>selanjutnya</a:t>
            </a:r>
            <a:endParaRPr lang="id-ID" dirty="0"/>
          </a:p>
          <a:p>
            <a:pPr algn="just"/>
            <a:r>
              <a:rPr lang="id-ID" dirty="0" smtClean="0"/>
              <a:t>DNAT </a:t>
            </a:r>
            <a:r>
              <a:rPr lang="id-ID" dirty="0"/>
              <a:t>: memodifikasi alamat ip tujuan (destination ip address)</a:t>
            </a:r>
          </a:p>
          <a:p>
            <a:pPr algn="just"/>
            <a:r>
              <a:rPr lang="id-ID" dirty="0" smtClean="0"/>
              <a:t>SNAT </a:t>
            </a:r>
            <a:r>
              <a:rPr lang="id-ID" dirty="0"/>
              <a:t>: memodifikasi alamat ip sumber(source ip address)</a:t>
            </a:r>
          </a:p>
          <a:p>
            <a:pPr algn="just"/>
            <a:r>
              <a:rPr lang="id-ID" dirty="0" smtClean="0"/>
              <a:t>MASQUERADE </a:t>
            </a:r>
            <a:r>
              <a:rPr lang="id-ID" dirty="0"/>
              <a:t>: mirip SNAT dengan default source ip address = ip </a:t>
            </a:r>
            <a:r>
              <a:rPr lang="id-ID" dirty="0" smtClean="0"/>
              <a:t>interface firewall </a:t>
            </a:r>
            <a:r>
              <a:rPr lang="id-ID" dirty="0"/>
              <a:t>(ke luar)</a:t>
            </a:r>
          </a:p>
          <a:p>
            <a:pPr algn="just"/>
            <a:r>
              <a:rPr lang="id-ID" dirty="0" smtClean="0"/>
              <a:t>Nama </a:t>
            </a:r>
            <a:r>
              <a:rPr lang="id-ID" dirty="0"/>
              <a:t>chain yang didefinisikan </a:t>
            </a:r>
            <a:r>
              <a:rPr lang="id-ID" dirty="0" smtClean="0"/>
              <a:t>sendiri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73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Tools yang digunakan untuk memindai port terbuka </a:t>
            </a:r>
            <a:r>
              <a:rPr lang="id-ID" dirty="0" smtClean="0"/>
              <a:t>melewati </a:t>
            </a:r>
            <a:r>
              <a:rPr lang="id-ID" dirty="0"/>
              <a:t>firewall</a:t>
            </a:r>
          </a:p>
          <a:p>
            <a:r>
              <a:rPr lang="id-ID" dirty="0" smtClean="0"/>
              <a:t>Penyerang </a:t>
            </a:r>
            <a:r>
              <a:rPr lang="id-ID" dirty="0"/>
              <a:t>harus mengetahui alamat IP yang dituju </a:t>
            </a:r>
            <a:r>
              <a:rPr lang="id-ID" dirty="0" smtClean="0"/>
              <a:t>dalam </a:t>
            </a:r>
            <a:r>
              <a:rPr lang="id-ID" dirty="0"/>
              <a:t>jaringan di belakang firewall</a:t>
            </a:r>
          </a:p>
          <a:p>
            <a:r>
              <a:rPr lang="id-ID" dirty="0" smtClean="0"/>
              <a:t>TTL </a:t>
            </a:r>
            <a:r>
              <a:rPr lang="id-ID" dirty="0"/>
              <a:t>diset di jumlah hops ke firewall + 1</a:t>
            </a:r>
          </a:p>
          <a:p>
            <a:r>
              <a:rPr lang="id-ID" dirty="0" smtClean="0"/>
              <a:t>Jika </a:t>
            </a:r>
            <a:r>
              <a:rPr lang="id-ID" dirty="0"/>
              <a:t>firewall membiarkan paket yang menuju port </a:t>
            </a:r>
            <a:r>
              <a:rPr lang="id-ID" dirty="0" smtClean="0"/>
              <a:t>N</a:t>
            </a:r>
            <a:r>
              <a:rPr lang="id-ID" dirty="0"/>
              <a:t>, maka akan mendapat error “ time exceeded</a:t>
            </a:r>
          </a:p>
          <a:p>
            <a:r>
              <a:rPr lang="id-ID" dirty="0" smtClean="0"/>
              <a:t>Jika </a:t>
            </a:r>
            <a:r>
              <a:rPr lang="id-ID" dirty="0"/>
              <a:t>tidak, maka tidak ada response</a:t>
            </a:r>
          </a:p>
        </p:txBody>
      </p:sp>
    </p:spTree>
    <p:extLst>
      <p:ext uri="{BB962C8B-B14F-4D97-AF65-F5344CB8AC3E}">
        <p14:creationId xmlns:p14="http://schemas.microsoft.com/office/powerpoint/2010/main" val="2253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Firewalk and Proxy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4976735"/>
            <a:ext cx="8319406" cy="1541922"/>
          </a:xfrm>
        </p:spPr>
        <p:txBody>
          <a:bodyPr>
            <a:normAutofit fontScale="92500"/>
          </a:bodyPr>
          <a:lstStyle/>
          <a:p>
            <a:r>
              <a:rPr lang="id-ID" dirty="0"/>
              <a:t>Tidak dapat digunakan jika menggunakan firewall – proxy</a:t>
            </a:r>
          </a:p>
          <a:p>
            <a:r>
              <a:rPr lang="id-ID" dirty="0" smtClean="0"/>
              <a:t>Proxy </a:t>
            </a:r>
            <a:r>
              <a:rPr lang="id-ID" dirty="0"/>
              <a:t>membuat paket TCP baru ke tujuannya, sehingga </a:t>
            </a:r>
            <a:r>
              <a:rPr lang="id-ID" dirty="0" smtClean="0"/>
              <a:t>paket </a:t>
            </a:r>
            <a:r>
              <a:rPr lang="id-ID" dirty="0"/>
              <a:t>aslinya (yang berisi TTL) tidak diteruskan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3" y="1658982"/>
            <a:ext cx="8538581" cy="31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Penggunaan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Arsitektur pengamanan jaringan dg </a:t>
            </a:r>
            <a:r>
              <a:rPr lang="nn-NO" dirty="0" smtClean="0"/>
              <a:t>Firewall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2360031"/>
            <a:ext cx="8537268" cy="36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dirty="0"/>
              <a:t>Dari keempat jenis firewall, jelaskan menurut </a:t>
            </a:r>
            <a:r>
              <a:rPr lang="id-ID" dirty="0" smtClean="0"/>
              <a:t>pendapat kalian </a:t>
            </a:r>
            <a:r>
              <a:rPr lang="id-ID" dirty="0"/>
              <a:t>manakah yang mudah diimplementasikan tetapi </a:t>
            </a:r>
            <a:r>
              <a:rPr lang="id-ID" dirty="0" smtClean="0"/>
              <a:t>mempunyai </a:t>
            </a:r>
            <a:r>
              <a:rPr lang="id-ID" dirty="0"/>
              <a:t>kehandalan yang tinggi. Jelaskan!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Sebutkan </a:t>
            </a:r>
            <a:r>
              <a:rPr lang="id-ID" dirty="0"/>
              <a:t>dan jelaskan perbedaan jenis table pada iptables.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Sebutkan </a:t>
            </a:r>
            <a:r>
              <a:rPr lang="id-ID" dirty="0"/>
              <a:t>dan jelaskan jenis dan cara kerja masing-masing </a:t>
            </a:r>
            <a:r>
              <a:rPr lang="id-ID" dirty="0" smtClean="0"/>
              <a:t>chains </a:t>
            </a:r>
            <a:r>
              <a:rPr lang="id-ID" dirty="0"/>
              <a:t>yang ada pada iptables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/>
              <a:t>Ilustrasikan </a:t>
            </a:r>
            <a:r>
              <a:rPr lang="id-ID" dirty="0"/>
              <a:t>dengan gambar sendiri tentang Source NAT </a:t>
            </a:r>
            <a:r>
              <a:rPr lang="id-ID" dirty="0" smtClean="0"/>
              <a:t>dan Destination NAT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4974336" y="779724"/>
            <a:ext cx="3505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Dikumpulkan ke Trello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8348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/>
              <a:t>Otorisasi</a:t>
            </a:r>
            <a:endParaRPr lang="en-US" sz="6000" b="1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Proses </a:t>
            </a:r>
            <a:r>
              <a:rPr lang="en-US" sz="3600" dirty="0" err="1" smtClean="0"/>
              <a:t>dimana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subyek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atau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pelaku</a:t>
            </a:r>
            <a:r>
              <a:rPr lang="en-US" sz="3600" dirty="0" smtClean="0"/>
              <a:t>,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memenuhi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kriteria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identifikasi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otentikasi</a:t>
            </a:r>
            <a:r>
              <a:rPr lang="en-US" sz="3600" dirty="0" smtClean="0"/>
              <a:t>, </a:t>
            </a:r>
            <a:r>
              <a:rPr lang="en-US" sz="3600" dirty="0" err="1" smtClean="0"/>
              <a:t>diberikan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hak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akses</a:t>
            </a:r>
            <a:r>
              <a:rPr lang="en-US" sz="3600" b="1" dirty="0" smtClean="0"/>
              <a:t> </a:t>
            </a:r>
            <a:r>
              <a:rPr lang="en-US" sz="3600" dirty="0" err="1" smtClean="0"/>
              <a:t>atas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sesua</a:t>
            </a:r>
            <a:r>
              <a:rPr lang="id-ID" sz="3600" b="1" dirty="0" smtClean="0"/>
              <a:t>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obyek</a:t>
            </a:r>
            <a:r>
              <a:rPr lang="en-US" sz="3600" b="1" dirty="0" smtClean="0"/>
              <a:t> </a:t>
            </a:r>
            <a:r>
              <a:rPr lang="en-US" sz="3600" dirty="0" smtClean="0"/>
              <a:t>yang </a:t>
            </a:r>
            <a:r>
              <a:rPr lang="en-US" sz="3600" b="1" dirty="0" err="1" smtClean="0"/>
              <a:t>dikendalikan</a:t>
            </a:r>
            <a:r>
              <a:rPr lang="en-US" sz="3600" dirty="0" smtClean="0"/>
              <a:t>. </a:t>
            </a:r>
            <a:endParaRPr lang="id-ID" sz="3600" dirty="0" smtClean="0"/>
          </a:p>
          <a:p>
            <a:pPr algn="just"/>
            <a:r>
              <a:rPr lang="id-ID" sz="3600" b="1" dirty="0" smtClean="0"/>
              <a:t>H</a:t>
            </a:r>
            <a:r>
              <a:rPr lang="en-US" sz="3600" b="1" dirty="0" err="1" smtClean="0"/>
              <a:t>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akses</a:t>
            </a:r>
            <a:r>
              <a:rPr lang="en-US" sz="3600" b="1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berupa</a:t>
            </a:r>
            <a:r>
              <a:rPr lang="en-US" sz="3600" dirty="0" smtClean="0"/>
              <a:t> </a:t>
            </a:r>
            <a:r>
              <a:rPr lang="en-US" sz="3600" b="1" dirty="0" err="1" smtClean="0"/>
              <a:t>tingkatan-tingkatan</a:t>
            </a:r>
            <a:r>
              <a:rPr lang="en-US" sz="3600" dirty="0" smtClean="0"/>
              <a:t> </a:t>
            </a:r>
            <a:r>
              <a:rPr lang="en-US" sz="3600" dirty="0" err="1" smtClean="0"/>
              <a:t>tertentu</a:t>
            </a:r>
            <a:r>
              <a:rPr lang="en-US" sz="3600" dirty="0" smtClean="0"/>
              <a:t> </a:t>
            </a:r>
            <a:r>
              <a:rPr lang="en-US" sz="3600" b="1" dirty="0" err="1" smtClean="0"/>
              <a:t>terhadap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obyek</a:t>
            </a:r>
            <a:r>
              <a:rPr lang="en-US" sz="3600" dirty="0" smtClean="0"/>
              <a:t>. </a:t>
            </a:r>
            <a:r>
              <a:rPr lang="en-US" sz="3600" dirty="0" err="1" smtClean="0"/>
              <a:t>Misal</a:t>
            </a:r>
            <a:r>
              <a:rPr lang="en-US" sz="3600" dirty="0" smtClean="0"/>
              <a:t>: </a:t>
            </a:r>
            <a:r>
              <a:rPr lang="en-US" sz="3600" b="1" dirty="0" err="1" smtClean="0"/>
              <a:t>tingkatan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direktori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jenis</a:t>
            </a:r>
            <a:r>
              <a:rPr lang="en-US" sz="3600" b="1" dirty="0" smtClean="0"/>
              <a:t>/</a:t>
            </a:r>
            <a:r>
              <a:rPr lang="id-ID" sz="3600" b="1" dirty="0" smtClean="0"/>
              <a:t> </a:t>
            </a:r>
            <a:r>
              <a:rPr lang="en-US" sz="3600" b="1" dirty="0" err="1" smtClean="0"/>
              <a:t>klasifikasi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dokumen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dll</a:t>
            </a:r>
            <a:r>
              <a:rPr lang="en-US" sz="3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 </a:t>
            </a:r>
            <a:r>
              <a:rPr lang="id-ID" dirty="0" smtClean="0"/>
              <a:t>Systems  (IDS)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3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Mendeteksi Penyusup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Intrusion detection systems (IDS) </a:t>
            </a:r>
          </a:p>
          <a:p>
            <a:pPr algn="just"/>
            <a:r>
              <a:rPr lang="id-ID" dirty="0" smtClean="0"/>
              <a:t>Mendeteksi </a:t>
            </a:r>
            <a:r>
              <a:rPr lang="id-ID" dirty="0"/>
              <a:t>serangan yang sedang terjadi</a:t>
            </a:r>
          </a:p>
          <a:p>
            <a:pPr algn="just"/>
            <a:r>
              <a:rPr lang="id-ID" dirty="0" smtClean="0"/>
              <a:t>Mencari </a:t>
            </a:r>
            <a:r>
              <a:rPr lang="id-ID" dirty="0"/>
              <a:t>aktivitas yang tidak umum atau berbeda dari </a:t>
            </a:r>
            <a:r>
              <a:rPr lang="id-ID" dirty="0" smtClean="0"/>
              <a:t>biasanya</a:t>
            </a:r>
            <a:endParaRPr lang="id-ID" dirty="0"/>
          </a:p>
          <a:p>
            <a:pPr algn="just"/>
            <a:r>
              <a:rPr lang="id-ID" dirty="0" smtClean="0"/>
              <a:t>Pada </a:t>
            </a:r>
            <a:r>
              <a:rPr lang="id-ID" dirty="0"/>
              <a:t>awalnya IDS adalah tool untuk analisis log </a:t>
            </a:r>
            <a:r>
              <a:rPr lang="id-ID" dirty="0" smtClean="0"/>
              <a:t>file </a:t>
            </a:r>
            <a:endParaRPr lang="id-ID" dirty="0"/>
          </a:p>
          <a:p>
            <a:pPr algn="just"/>
            <a:r>
              <a:rPr lang="id-ID" dirty="0" smtClean="0"/>
              <a:t>Mendeteksi </a:t>
            </a:r>
            <a:r>
              <a:rPr lang="id-ID" dirty="0"/>
              <a:t>serangan adalah hal yang tidak </a:t>
            </a:r>
            <a:r>
              <a:rPr lang="id-ID" dirty="0" smtClean="0"/>
              <a:t>mudah</a:t>
            </a:r>
            <a:r>
              <a:rPr lang="id-ID" dirty="0"/>
              <a:t>, sehingga IDS adalah topik penelitian </a:t>
            </a:r>
            <a:r>
              <a:rPr lang="id-ID" dirty="0" smtClean="0"/>
              <a:t>yang </a:t>
            </a:r>
            <a:r>
              <a:rPr lang="id-ID" dirty="0"/>
              <a:t>sedang trend</a:t>
            </a:r>
          </a:p>
          <a:p>
            <a:pPr algn="just"/>
            <a:r>
              <a:rPr lang="id-ID" dirty="0" smtClean="0"/>
              <a:t>Apa </a:t>
            </a:r>
            <a:r>
              <a:rPr lang="id-ID" dirty="0"/>
              <a:t>yang harus direspon pada waktu penyusupan </a:t>
            </a:r>
            <a:r>
              <a:rPr lang="id-ID" dirty="0" smtClean="0"/>
              <a:t>terdeteksi </a:t>
            </a:r>
            <a:r>
              <a:rPr lang="id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82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 Systems  (IDS)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Intrusion detection </a:t>
            </a:r>
            <a:r>
              <a:rPr lang="id-ID" sz="3200" dirty="0" smtClean="0"/>
              <a:t>adalah proses </a:t>
            </a:r>
            <a:r>
              <a:rPr lang="id-ID" sz="3200" dirty="0"/>
              <a:t>mencari, </a:t>
            </a:r>
            <a:r>
              <a:rPr lang="id-ID" sz="3200" dirty="0" smtClean="0"/>
              <a:t>meneliti</a:t>
            </a:r>
            <a:r>
              <a:rPr lang="id-ID" sz="3200" dirty="0"/>
              <a:t>, </a:t>
            </a:r>
            <a:r>
              <a:rPr lang="id-ID" sz="3200" dirty="0" smtClean="0"/>
              <a:t>dan melaporkan tindakan tidak sah atau yang membahayakan aktivitas jaringan atau komputer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238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FIREWALLS VS IDSs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40694"/>
            <a:ext cx="8448293" cy="49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Kenapa Butuh Sistem Pendeteksi IDS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Firewall adalah Sistem Pengamanan utama, tapi </a:t>
            </a:r>
            <a:r>
              <a:rPr lang="id-ID" dirty="0" smtClean="0"/>
              <a:t>Tidak </a:t>
            </a:r>
            <a:r>
              <a:rPr lang="id-ID" dirty="0"/>
              <a:t>semua akses melalui firewall</a:t>
            </a:r>
          </a:p>
          <a:p>
            <a:r>
              <a:rPr lang="id-ID" dirty="0" smtClean="0"/>
              <a:t>Ada </a:t>
            </a:r>
            <a:r>
              <a:rPr lang="id-ID" dirty="0"/>
              <a:t>beberapa aplikasi yang memang diloloskan </a:t>
            </a:r>
            <a:r>
              <a:rPr lang="id-ID" dirty="0" smtClean="0"/>
              <a:t>oleh </a:t>
            </a:r>
            <a:r>
              <a:rPr lang="id-ID" dirty="0"/>
              <a:t>firewall (Web, Email, dll)</a:t>
            </a:r>
          </a:p>
          <a:p>
            <a:r>
              <a:rPr lang="id-ID" dirty="0" smtClean="0"/>
              <a:t>Tidak </a:t>
            </a:r>
            <a:r>
              <a:rPr lang="id-ID" dirty="0"/>
              <a:t>semua ancaman berasal dari luar firewall, tapi </a:t>
            </a:r>
            <a:r>
              <a:rPr lang="id-ID" dirty="0" smtClean="0"/>
              <a:t>dari </a:t>
            </a:r>
            <a:r>
              <a:rPr lang="id-ID" dirty="0"/>
              <a:t>dalam jaringan sendiri</a:t>
            </a:r>
          </a:p>
          <a:p>
            <a:r>
              <a:rPr lang="id-ID" dirty="0" smtClean="0"/>
              <a:t>Firewall </a:t>
            </a:r>
            <a:r>
              <a:rPr lang="id-ID" dirty="0"/>
              <a:t>kadang merupakan object serangan</a:t>
            </a:r>
          </a:p>
          <a:p>
            <a:pPr algn="just"/>
            <a:r>
              <a:rPr lang="id-ID" dirty="0" smtClean="0">
                <a:solidFill>
                  <a:srgbClr val="FF0000"/>
                </a:solidFill>
              </a:rPr>
              <a:t>Perlu </a:t>
            </a:r>
            <a:r>
              <a:rPr lang="id-ID" dirty="0">
                <a:solidFill>
                  <a:srgbClr val="FF0000"/>
                </a:solidFill>
              </a:rPr>
              <a:t>suatu aplikasi sebagai pelengkap Firewall </a:t>
            </a:r>
            <a:r>
              <a:rPr lang="id-ID" dirty="0" smtClean="0">
                <a:solidFill>
                  <a:srgbClr val="FF0000"/>
                </a:solidFill>
              </a:rPr>
              <a:t>yang </a:t>
            </a:r>
            <a:r>
              <a:rPr lang="id-ID" dirty="0">
                <a:solidFill>
                  <a:srgbClr val="FF0000"/>
                </a:solidFill>
              </a:rPr>
              <a:t>bisa mendeteksi ancamanyang tidak bisa </a:t>
            </a:r>
            <a:r>
              <a:rPr lang="id-ID" dirty="0" smtClean="0">
                <a:solidFill>
                  <a:srgbClr val="FF0000"/>
                </a:solidFill>
              </a:rPr>
              <a:t>diproteksi </a:t>
            </a:r>
            <a:r>
              <a:rPr lang="id-ID" dirty="0">
                <a:solidFill>
                  <a:srgbClr val="FF0000"/>
                </a:solidFill>
              </a:rPr>
              <a:t>oleh firewall</a:t>
            </a:r>
          </a:p>
        </p:txBody>
      </p:sp>
    </p:spTree>
    <p:extLst>
      <p:ext uri="{BB962C8B-B14F-4D97-AF65-F5344CB8AC3E}">
        <p14:creationId xmlns:p14="http://schemas.microsoft.com/office/powerpoint/2010/main" val="3552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 Systems  (IDS)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Pendekatan / metode </a:t>
            </a:r>
            <a:r>
              <a:rPr lang="id-ID" sz="3600" dirty="0" smtClean="0"/>
              <a:t>deteksi penyusupan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Anomaly-based IDS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/>
              <a:t>Signature-based </a:t>
            </a:r>
            <a:r>
              <a:rPr lang="id-ID" sz="3200" dirty="0" smtClean="0"/>
              <a:t>IDS/Biasa disebut misuse </a:t>
            </a:r>
            <a:r>
              <a:rPr lang="id-ID" sz="3200" dirty="0"/>
              <a:t>detection</a:t>
            </a:r>
          </a:p>
          <a:p>
            <a:r>
              <a:rPr lang="id-ID" sz="3600" dirty="0" smtClean="0"/>
              <a:t>Arsitektur </a:t>
            </a:r>
            <a:r>
              <a:rPr lang="id-ID" sz="3600" dirty="0"/>
              <a:t>detektor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Host-based </a:t>
            </a:r>
            <a:r>
              <a:rPr lang="id-ID" sz="3200" dirty="0"/>
              <a:t>IDS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sz="3200" dirty="0" smtClean="0"/>
              <a:t>Network-based </a:t>
            </a:r>
            <a:r>
              <a:rPr lang="id-ID" sz="3200" dirty="0"/>
              <a:t>IDS</a:t>
            </a:r>
          </a:p>
        </p:txBody>
      </p:sp>
    </p:spTree>
    <p:extLst>
      <p:ext uri="{BB962C8B-B14F-4D97-AF65-F5344CB8AC3E}">
        <p14:creationId xmlns:p14="http://schemas.microsoft.com/office/powerpoint/2010/main" val="19428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Host-Based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/>
              <a:t>Memonitor aktivitas dalam suatu sistem </a:t>
            </a:r>
            <a:r>
              <a:rPr lang="id-ID" sz="3600" dirty="0" smtClean="0"/>
              <a:t>komputer </a:t>
            </a:r>
            <a:r>
              <a:rPr lang="id-ID" sz="3600" dirty="0"/>
              <a:t>(host)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Atas </a:t>
            </a:r>
            <a:r>
              <a:rPr lang="id-ID" sz="3200" dirty="0"/>
              <a:t>serangan yang sudah diketahui polanya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Adanya </a:t>
            </a:r>
            <a:r>
              <a:rPr lang="id-ID" sz="3200" dirty="0"/>
              <a:t>sesuatu yang mencurigakan</a:t>
            </a:r>
          </a:p>
          <a:p>
            <a:pPr algn="just"/>
            <a:r>
              <a:rPr lang="id-ID" sz="3600" dirty="0" smtClean="0"/>
              <a:t>Dapat </a:t>
            </a:r>
            <a:r>
              <a:rPr lang="id-ID" sz="3600" dirty="0"/>
              <a:t>mendeteksi serangan seperti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Buffer </a:t>
            </a:r>
            <a:r>
              <a:rPr lang="id-ID" sz="3200" dirty="0"/>
              <a:t>Overflow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Ekskalasi </a:t>
            </a:r>
            <a:r>
              <a:rPr lang="id-ID" sz="3200" dirty="0"/>
              <a:t>hak akses (user biasa menjadi </a:t>
            </a:r>
            <a:r>
              <a:rPr lang="id-ID" sz="3200" dirty="0" smtClean="0"/>
              <a:t>admin), dll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3129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Network-Based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Memonitor aktivitas di dalam jaringan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Serangan </a:t>
            </a:r>
            <a:r>
              <a:rPr lang="id-ID" dirty="0"/>
              <a:t>yang sudah diketahui polanya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Aktivitas </a:t>
            </a:r>
            <a:r>
              <a:rPr lang="id-ID" dirty="0"/>
              <a:t>dalam jaringan yang mencurigakan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mendeteksi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Denial </a:t>
            </a:r>
            <a:r>
              <a:rPr lang="id-ID" dirty="0"/>
              <a:t>of service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Network </a:t>
            </a:r>
            <a:r>
              <a:rPr lang="id-ID" dirty="0"/>
              <a:t>probes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Malformed </a:t>
            </a:r>
            <a:r>
              <a:rPr lang="id-ID" dirty="0"/>
              <a:t>packets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diintegrasikan dengan firewall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sistem dapat menggunakan keduanya (</a:t>
            </a:r>
            <a:r>
              <a:rPr lang="id-ID" dirty="0" smtClean="0"/>
              <a:t>host based </a:t>
            </a:r>
            <a:r>
              <a:rPr lang="id-ID" dirty="0"/>
              <a:t>dan network based IDS)</a:t>
            </a:r>
          </a:p>
        </p:txBody>
      </p:sp>
    </p:spTree>
    <p:extLst>
      <p:ext uri="{BB962C8B-B14F-4D97-AF65-F5344CB8AC3E}">
        <p14:creationId xmlns:p14="http://schemas.microsoft.com/office/powerpoint/2010/main" val="30397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Types of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Host-based (HIDS)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Memonitor activity pada host </a:t>
            </a:r>
            <a:r>
              <a:rPr lang="id-ID" dirty="0"/>
              <a:t>machine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Terintegritas pada file sistem dan direktori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Example </a:t>
            </a:r>
            <a:r>
              <a:rPr lang="id-ID" dirty="0"/>
              <a:t>: </a:t>
            </a:r>
            <a:r>
              <a:rPr lang="id-ID" dirty="0" smtClean="0"/>
              <a:t>Tripwire</a:t>
            </a:r>
          </a:p>
          <a:p>
            <a:r>
              <a:rPr lang="id-ID" dirty="0"/>
              <a:t>Network-based (NIDS)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Monitors </a:t>
            </a:r>
            <a:r>
              <a:rPr lang="id-ID" dirty="0"/>
              <a:t>network traffic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Sering digunakan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Example </a:t>
            </a:r>
            <a:r>
              <a:rPr lang="id-ID" dirty="0"/>
              <a:t>: PortSentry, Snort</a:t>
            </a:r>
          </a:p>
        </p:txBody>
      </p:sp>
      <p:pic>
        <p:nvPicPr>
          <p:cNvPr id="1026" name="Picture 2" descr="Hasil gambar untuk Host-based (HIDS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77"/>
          <a:stretch/>
        </p:blipFill>
        <p:spPr bwMode="auto">
          <a:xfrm>
            <a:off x="6749462" y="3545887"/>
            <a:ext cx="2153771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asil gambar untuk Host-based (HIDS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1"/>
          <a:stretch/>
        </p:blipFill>
        <p:spPr bwMode="auto">
          <a:xfrm>
            <a:off x="6540393" y="506857"/>
            <a:ext cx="2088777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Intrusion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3200" dirty="0"/>
              <a:t>Ada 2 pendekatan</a:t>
            </a:r>
          </a:p>
          <a:p>
            <a:pPr algn="just"/>
            <a:r>
              <a:rPr lang="id-ID" sz="3200" b="1" dirty="0" smtClean="0"/>
              <a:t>Preemptory</a:t>
            </a:r>
            <a:endParaRPr lang="id-ID" sz="32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Tool </a:t>
            </a:r>
            <a:r>
              <a:rPr lang="id-ID" sz="3200" dirty="0"/>
              <a:t>Intrusion Detection </a:t>
            </a:r>
            <a:r>
              <a:rPr lang="id-ID" sz="3200" dirty="0" smtClean="0"/>
              <a:t>secara aktual mendengar traffic </a:t>
            </a:r>
            <a:r>
              <a:rPr lang="id-ID" sz="3200" dirty="0"/>
              <a:t>jaringan. </a:t>
            </a:r>
            <a:r>
              <a:rPr lang="id-ID" sz="3200" dirty="0" smtClean="0"/>
              <a:t>Ketika ada aktifitas mencurigakan dicatat</a:t>
            </a:r>
            <a:r>
              <a:rPr lang="id-ID" sz="3200" dirty="0"/>
              <a:t>, </a:t>
            </a:r>
            <a:r>
              <a:rPr lang="id-ID" sz="3200" dirty="0" smtClean="0"/>
              <a:t>sistem akan mengambil tindakan yang sesuai</a:t>
            </a:r>
            <a:endParaRPr lang="id-ID" sz="3200" dirty="0"/>
          </a:p>
          <a:p>
            <a:pPr algn="just"/>
            <a:r>
              <a:rPr lang="id-ID" sz="3200" b="1" dirty="0" smtClean="0"/>
              <a:t>Reactionary</a:t>
            </a:r>
            <a:endParaRPr lang="id-ID" sz="3200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Tool </a:t>
            </a:r>
            <a:r>
              <a:rPr lang="id-ID" sz="3200" dirty="0"/>
              <a:t>Intrusion Detection </a:t>
            </a:r>
            <a:r>
              <a:rPr lang="id-ID" sz="3200" dirty="0" smtClean="0"/>
              <a:t>mengamati log</a:t>
            </a:r>
            <a:r>
              <a:rPr lang="id-ID" sz="3200" dirty="0"/>
              <a:t>. </a:t>
            </a:r>
            <a:r>
              <a:rPr lang="id-ID" sz="3200" dirty="0" smtClean="0"/>
              <a:t>Ketika ada aktifitas mencurigakan dicatat</a:t>
            </a:r>
            <a:r>
              <a:rPr lang="id-ID" sz="3200" dirty="0"/>
              <a:t>, </a:t>
            </a:r>
            <a:r>
              <a:rPr lang="id-ID" sz="3200" dirty="0" smtClean="0"/>
              <a:t>sistemakan mengambil tindakan yang </a:t>
            </a:r>
            <a:r>
              <a:rPr lang="id-ID" sz="3200" dirty="0"/>
              <a:t>sesuai</a:t>
            </a:r>
          </a:p>
        </p:txBody>
      </p:sp>
    </p:spTree>
    <p:extLst>
      <p:ext uri="{BB962C8B-B14F-4D97-AF65-F5344CB8AC3E}">
        <p14:creationId xmlns:p14="http://schemas.microsoft.com/office/powerpoint/2010/main" val="2647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Akunting</a:t>
            </a:r>
            <a:endParaRPr lang="en-US" b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pengendalian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akses</a:t>
            </a:r>
            <a:r>
              <a:rPr lang="en-US" sz="2800" dirty="0" smtClean="0"/>
              <a:t> yang </a:t>
            </a:r>
            <a:r>
              <a:rPr lang="en-US" sz="2800" b="1" dirty="0" err="1" smtClean="0"/>
              <a:t>dipercayakan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b="1" dirty="0" err="1" smtClean="0"/>
              <a:t>transaksi</a:t>
            </a:r>
            <a:r>
              <a:rPr lang="en-US" sz="2800" dirty="0" smtClean="0"/>
              <a:t>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keamanan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fasilitas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b="1" dirty="0" err="1" smtClean="0"/>
              <a:t>menjelaskan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hal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pelacakan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aktivitas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pelakunya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b="1" dirty="0" err="1" smtClean="0"/>
              <a:t>Diterapkan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bentuk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catatan</a:t>
            </a:r>
            <a:r>
              <a:rPr lang="en-US" sz="2800" b="1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smtClean="0"/>
              <a:t>log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kejadian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audit.</a:t>
            </a:r>
          </a:p>
        </p:txBody>
      </p:sp>
    </p:spTree>
    <p:extLst>
      <p:ext uri="{BB962C8B-B14F-4D97-AF65-F5344CB8AC3E}">
        <p14:creationId xmlns:p14="http://schemas.microsoft.com/office/powerpoint/2010/main" val="18964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Pendeteksian Attack</a:t>
            </a:r>
            <a:r>
              <a:rPr lang="id-ID" dirty="0"/>
              <a:t/>
            </a:r>
            <a:br>
              <a:rPr lang="id-ID" dirty="0"/>
            </a:br>
            <a:r>
              <a:rPr lang="id-ID" sz="4000" dirty="0">
                <a:solidFill>
                  <a:schemeClr val="bg1">
                    <a:lumMod val="50000"/>
                  </a:schemeClr>
                </a:solidFill>
              </a:rPr>
              <a:t>Contoh Signature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Banyaknya </a:t>
            </a:r>
            <a:r>
              <a:rPr lang="id-ID" sz="3600" dirty="0"/>
              <a:t>percobaan login yang gagal merupakan </a:t>
            </a:r>
            <a:r>
              <a:rPr lang="id-ID" sz="3600" dirty="0" smtClean="0"/>
              <a:t>indikasi </a:t>
            </a:r>
            <a:r>
              <a:rPr lang="id-ID" sz="3600" dirty="0"/>
              <a:t>serangan brute-force / dictionary attack</a:t>
            </a:r>
          </a:p>
          <a:p>
            <a:pPr algn="just"/>
            <a:r>
              <a:rPr lang="id-ID" sz="3600" dirty="0" smtClean="0"/>
              <a:t>Misalnya </a:t>
            </a:r>
            <a:r>
              <a:rPr lang="id-ID" sz="3600" dirty="0"/>
              <a:t>“Nlogin gagal dalam Mdetik” sebagai </a:t>
            </a:r>
            <a:r>
              <a:rPr lang="id-ID" sz="3600" dirty="0" smtClean="0"/>
              <a:t>signature</a:t>
            </a:r>
            <a:endParaRPr lang="id-ID" sz="3600" dirty="0"/>
          </a:p>
          <a:p>
            <a:pPr algn="just"/>
            <a:r>
              <a:rPr lang="id-ID" sz="3600" dirty="0" smtClean="0"/>
              <a:t>Jika </a:t>
            </a:r>
            <a:r>
              <a:rPr lang="id-ID" sz="3600" dirty="0"/>
              <a:t>N atau lebih terjadi dalam M detik, maka </a:t>
            </a:r>
            <a:r>
              <a:rPr lang="id-ID" sz="3600" dirty="0" smtClean="0"/>
              <a:t>IDS akan </a:t>
            </a:r>
            <a:r>
              <a:rPr lang="id-ID" sz="3600" dirty="0"/>
              <a:t>memperingatkan admin adanya serangan</a:t>
            </a:r>
          </a:p>
        </p:txBody>
      </p:sp>
    </p:spTree>
    <p:extLst>
      <p:ext uri="{BB962C8B-B14F-4D97-AF65-F5344CB8AC3E}">
        <p14:creationId xmlns:p14="http://schemas.microsoft.com/office/powerpoint/2010/main" val="1628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Pendeteksian Attack</a:t>
            </a:r>
            <a:br>
              <a:rPr lang="id-ID" dirty="0"/>
            </a:br>
            <a:r>
              <a:rPr lang="id-ID" sz="4000" dirty="0">
                <a:solidFill>
                  <a:schemeClr val="bg1">
                    <a:lumMod val="50000"/>
                  </a:schemeClr>
                </a:solidFill>
              </a:rPr>
              <a:t>Masalah dalam Deteksi Signature</a:t>
            </a:r>
            <a:endParaRPr lang="id-ID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Misalnya IDS menggunakan N/M signature</a:t>
            </a:r>
          </a:p>
          <a:p>
            <a:pPr algn="just"/>
            <a:r>
              <a:rPr lang="id-ID" dirty="0" smtClean="0"/>
              <a:t>Jika </a:t>
            </a:r>
            <a:r>
              <a:rPr lang="id-ID" dirty="0"/>
              <a:t>penyerang mengetahui signature tersebut, </a:t>
            </a:r>
            <a:r>
              <a:rPr lang="id-ID" dirty="0" smtClean="0"/>
              <a:t>maka </a:t>
            </a:r>
            <a:r>
              <a:rPr lang="id-ID" dirty="0"/>
              <a:t>dia dapat mencoba N-1 login dalam M detik</a:t>
            </a:r>
          </a:p>
          <a:p>
            <a:pPr algn="just"/>
            <a:r>
              <a:rPr lang="id-ID" dirty="0" smtClean="0"/>
              <a:t>Serangan </a:t>
            </a:r>
            <a:r>
              <a:rPr lang="id-ID" dirty="0"/>
              <a:t>dapat diperlambat, tetapi serangan tidak </a:t>
            </a:r>
            <a:r>
              <a:rPr lang="id-ID" dirty="0" smtClean="0"/>
              <a:t>dapat </a:t>
            </a:r>
            <a:r>
              <a:rPr lang="id-ID" dirty="0"/>
              <a:t>dideteksi oleh IDS</a:t>
            </a:r>
          </a:p>
          <a:p>
            <a:pPr algn="just"/>
            <a:r>
              <a:rPr lang="id-ID" dirty="0" smtClean="0"/>
              <a:t>Analoginya </a:t>
            </a:r>
            <a:r>
              <a:rPr lang="id-ID" dirty="0"/>
              <a:t>juga sama pada antivirus yang tidak </a:t>
            </a:r>
            <a:r>
              <a:rPr lang="id-ID" dirty="0" smtClean="0"/>
              <a:t>pernah </a:t>
            </a:r>
            <a:r>
              <a:rPr lang="id-ID" dirty="0"/>
              <a:t>dimutakhirkan database signature-virus nya, </a:t>
            </a:r>
            <a:r>
              <a:rPr lang="id-ID" dirty="0" smtClean="0"/>
              <a:t>sehingga </a:t>
            </a:r>
            <a:r>
              <a:rPr lang="id-ID" dirty="0"/>
              <a:t>antivirus tidak dapat mendeteksi virus2 </a:t>
            </a:r>
            <a:r>
              <a:rPr lang="id-ID" dirty="0" smtClean="0"/>
              <a:t>yang </a:t>
            </a:r>
            <a:r>
              <a:rPr lang="id-ID" dirty="0"/>
              <a:t>tidak dikenali signaturenya</a:t>
            </a:r>
          </a:p>
        </p:txBody>
      </p:sp>
    </p:spTree>
    <p:extLst>
      <p:ext uri="{BB962C8B-B14F-4D97-AF65-F5344CB8AC3E}">
        <p14:creationId xmlns:p14="http://schemas.microsoft.com/office/powerpoint/2010/main" val="30702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Pendeteksian Attack</a:t>
            </a:r>
            <a:br>
              <a:rPr lang="id-ID" dirty="0"/>
            </a:br>
            <a:r>
              <a:rPr lang="id-ID" sz="4000" dirty="0">
                <a:solidFill>
                  <a:schemeClr val="bg1">
                    <a:lumMod val="50000"/>
                  </a:schemeClr>
                </a:solidFill>
              </a:rPr>
              <a:t>Deteksi Anomali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Sistem pendeteksi anomali dalam sistem mencoba </a:t>
            </a:r>
            <a:r>
              <a:rPr lang="id-ID" dirty="0" smtClean="0"/>
              <a:t>untuk </a:t>
            </a:r>
            <a:r>
              <a:rPr lang="id-ID" dirty="0"/>
              <a:t>mendeteksi aktivitas-aktivitas yang tidak </a:t>
            </a:r>
            <a:r>
              <a:rPr lang="id-ID" dirty="0" smtClean="0"/>
              <a:t>biasa </a:t>
            </a:r>
            <a:r>
              <a:rPr lang="id-ID" dirty="0"/>
              <a:t>terjadi dalam sistem (mencurigakan)</a:t>
            </a:r>
          </a:p>
          <a:p>
            <a:r>
              <a:rPr lang="id-ID" dirty="0" smtClean="0"/>
              <a:t>Beberapa </a:t>
            </a:r>
            <a:r>
              <a:rPr lang="id-ID" dirty="0"/>
              <a:t>masalah dalam deteksi anomali </a:t>
            </a:r>
            <a:r>
              <a:rPr lang="id-ID" dirty="0" smtClean="0"/>
              <a:t>diantaranya</a:t>
            </a:r>
            <a:endParaRPr lang="id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Definisi </a:t>
            </a:r>
            <a:r>
              <a:rPr lang="id-ID" dirty="0"/>
              <a:t>“normal” dalam sistem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Seberapa </a:t>
            </a:r>
            <a:r>
              <a:rPr lang="id-ID" dirty="0"/>
              <a:t>melenceng sistem tersebut sehingga dianggap </a:t>
            </a:r>
            <a:r>
              <a:rPr lang="id-ID" dirty="0" smtClean="0"/>
              <a:t>tidak </a:t>
            </a:r>
            <a:r>
              <a:rPr lang="id-ID" dirty="0"/>
              <a:t>normal </a:t>
            </a:r>
          </a:p>
          <a:p>
            <a:r>
              <a:rPr lang="id-ID" dirty="0" smtClean="0"/>
              <a:t>Pada </a:t>
            </a:r>
            <a:r>
              <a:rPr lang="id-ID" dirty="0"/>
              <a:t>statistik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Mean/rata-rata </a:t>
            </a:r>
            <a:r>
              <a:rPr lang="id-ID" dirty="0"/>
              <a:t>merepresentasikan </a:t>
            </a:r>
            <a:r>
              <a:rPr lang="id-ID" dirty="0" smtClean="0"/>
              <a:t>'normal‘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 smtClean="0"/>
              <a:t>Variance memberikan </a:t>
            </a:r>
            <a:r>
              <a:rPr lang="id-ID" dirty="0"/>
              <a:t>batasan normal  abnormal</a:t>
            </a:r>
          </a:p>
        </p:txBody>
      </p:sp>
    </p:spTree>
    <p:extLst>
      <p:ext uri="{BB962C8B-B14F-4D97-AF65-F5344CB8AC3E}">
        <p14:creationId xmlns:p14="http://schemas.microsoft.com/office/powerpoint/2010/main" val="37857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Pendeteksian Attack</a:t>
            </a:r>
            <a:br>
              <a:rPr lang="id-ID" dirty="0"/>
            </a:br>
            <a:r>
              <a:rPr lang="id-ID" sz="4000" dirty="0">
                <a:solidFill>
                  <a:schemeClr val="bg1">
                    <a:lumMod val="50000"/>
                  </a:schemeClr>
                </a:solidFill>
              </a:rPr>
              <a:t>Deteksi </a:t>
            </a:r>
            <a:r>
              <a:rPr lang="id-ID" sz="4000" dirty="0" smtClean="0">
                <a:solidFill>
                  <a:schemeClr val="bg1">
                    <a:lumMod val="50000"/>
                  </a:schemeClr>
                </a:solidFill>
              </a:rPr>
              <a:t>anomali (Contd-2)</a:t>
            </a:r>
            <a:endParaRPr lang="id-ID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Misalnya IDS memonitor penggunaan tiga perintah:</a:t>
            </a:r>
          </a:p>
          <a:p>
            <a:pPr lvl="1"/>
            <a:r>
              <a:rPr lang="id-ID" dirty="0"/>
              <a:t>open, read, close</a:t>
            </a:r>
          </a:p>
          <a:p>
            <a:pPr lvl="2"/>
            <a:r>
              <a:rPr lang="id-ID" dirty="0" smtClean="0"/>
              <a:t>User1 </a:t>
            </a:r>
            <a:r>
              <a:rPr lang="id-ID" dirty="0"/>
              <a:t>dalam kondisi normal melakukan:</a:t>
            </a:r>
          </a:p>
          <a:p>
            <a:pPr lvl="2"/>
            <a:r>
              <a:rPr lang="id-ID" dirty="0"/>
              <a:t>open, read, close, open, open, read, close, …</a:t>
            </a:r>
          </a:p>
          <a:p>
            <a:pPr lvl="1"/>
            <a:r>
              <a:rPr lang="id-ID" dirty="0" smtClean="0"/>
              <a:t>Terdapat </a:t>
            </a:r>
            <a:r>
              <a:rPr lang="id-ID" dirty="0"/>
              <a:t>pola perintah sbb :</a:t>
            </a:r>
          </a:p>
          <a:p>
            <a:pPr lvl="2"/>
            <a:r>
              <a:rPr lang="id-ID" dirty="0"/>
              <a:t>(open,read), (read,close), (close,open), (open,open)</a:t>
            </a:r>
          </a:p>
          <a:p>
            <a:pPr lvl="1"/>
            <a:r>
              <a:rPr lang="id-ID" dirty="0" smtClean="0"/>
              <a:t>Dapatkah </a:t>
            </a:r>
            <a:r>
              <a:rPr lang="id-ID" dirty="0"/>
              <a:t>ini digunakan untuk mengukur </a:t>
            </a:r>
            <a:r>
              <a:rPr lang="id-ID" dirty="0" smtClean="0"/>
              <a:t>keabnormalan </a:t>
            </a:r>
            <a:r>
              <a:rPr lang="id-ID" dirty="0"/>
              <a:t>suatu aktivitas ?</a:t>
            </a:r>
          </a:p>
        </p:txBody>
      </p:sp>
    </p:spTree>
    <p:extLst>
      <p:ext uri="{BB962C8B-B14F-4D97-AF65-F5344CB8AC3E}">
        <p14:creationId xmlns:p14="http://schemas.microsoft.com/office/powerpoint/2010/main" val="9675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Leading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Snort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://www.snort.org/</a:t>
            </a:r>
          </a:p>
          <a:p>
            <a:r>
              <a:rPr lang="en-US" b="1" dirty="0" smtClean="0"/>
              <a:t>Dragon from</a:t>
            </a:r>
            <a:r>
              <a:rPr lang="id-ID" b="1" dirty="0" smtClean="0"/>
              <a:t> </a:t>
            </a:r>
            <a:r>
              <a:rPr lang="en-US" b="1" dirty="0" smtClean="0"/>
              <a:t>Enterasys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://www.enterasys.com/ids/</a:t>
            </a:r>
          </a:p>
          <a:p>
            <a:r>
              <a:rPr lang="en-US" b="1" dirty="0" smtClean="0"/>
              <a:t>CISCO </a:t>
            </a:r>
            <a:r>
              <a:rPr lang="en-US" b="1" dirty="0"/>
              <a:t>Secure IDS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://www.cisco.com/go/ids/</a:t>
            </a:r>
          </a:p>
          <a:p>
            <a:r>
              <a:rPr lang="en-US" b="1" dirty="0" smtClean="0"/>
              <a:t>ISS </a:t>
            </a:r>
            <a:r>
              <a:rPr lang="en-US" b="1" dirty="0"/>
              <a:t>Real Secure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://www.iss.net/securing_e-business/</a:t>
            </a:r>
          </a:p>
          <a:p>
            <a:r>
              <a:rPr lang="en-US" b="1" dirty="0" smtClean="0"/>
              <a:t>SHADOW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http</a:t>
            </a:r>
            <a:r>
              <a:rPr lang="en-US" dirty="0"/>
              <a:t>://www.whitehats.ca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ftp</a:t>
            </a:r>
            <a:r>
              <a:rPr lang="en-US" dirty="0"/>
              <a:t>://ftp.whitehats.ca/pub/ids/shadowslack/shadow.iso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99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Snort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Snort </a:t>
            </a:r>
            <a:r>
              <a:rPr lang="id-ID" dirty="0" smtClean="0"/>
              <a:t>adalah Network </a:t>
            </a:r>
            <a:r>
              <a:rPr lang="id-ID" dirty="0"/>
              <a:t>IDS dengan3 </a:t>
            </a:r>
            <a:r>
              <a:rPr lang="id-ID" dirty="0" smtClean="0"/>
              <a:t>mode</a:t>
            </a:r>
            <a:r>
              <a:rPr lang="id-ID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sniffer, packet logger, and network </a:t>
            </a:r>
            <a:r>
              <a:rPr lang="id-ID" dirty="0" smtClean="0"/>
              <a:t>intrusion </a:t>
            </a:r>
            <a:r>
              <a:rPr lang="id-ID" dirty="0"/>
              <a:t>detection. </a:t>
            </a:r>
          </a:p>
          <a:p>
            <a:r>
              <a:rPr lang="id-ID" dirty="0" smtClean="0"/>
              <a:t>Snort dapat juga dijalankan di background sebagai sebuah daemon.</a:t>
            </a:r>
          </a:p>
          <a:p>
            <a:r>
              <a:rPr lang="id-ID" dirty="0"/>
              <a:t>Cepat, flexible, dan open-source</a:t>
            </a:r>
          </a:p>
          <a:p>
            <a:r>
              <a:rPr lang="id-ID" dirty="0" smtClean="0"/>
              <a:t>Dikembangkan </a:t>
            </a:r>
            <a:r>
              <a:rPr lang="id-ID" dirty="0"/>
              <a:t>oleh : Marty </a:t>
            </a:r>
            <a:r>
              <a:rPr lang="id-ID" dirty="0" smtClean="0"/>
              <a:t>Roesch</a:t>
            </a:r>
            <a:r>
              <a:rPr lang="id-ID" dirty="0"/>
              <a:t>, bisa dilihat pada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d-ID" dirty="0"/>
              <a:t>(www.sourcefire.com)</a:t>
            </a:r>
          </a:p>
          <a:p>
            <a:r>
              <a:rPr lang="id-ID" dirty="0" smtClean="0"/>
              <a:t>Awalnya </a:t>
            </a:r>
            <a:r>
              <a:rPr lang="id-ID" dirty="0"/>
              <a:t>dikembangkan di akhir </a:t>
            </a:r>
            <a:r>
              <a:rPr lang="id-ID" dirty="0" smtClean="0"/>
              <a:t>1998-an </a:t>
            </a:r>
            <a:r>
              <a:rPr lang="id-ID" dirty="0"/>
              <a:t>sebagai sniffer dengan </a:t>
            </a:r>
            <a:r>
              <a:rPr lang="id-ID" dirty="0" smtClean="0"/>
              <a:t>konsistensi </a:t>
            </a:r>
            <a:r>
              <a:rPr lang="id-ID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6234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Installasi </a:t>
            </a:r>
            <a:r>
              <a:rPr lang="id-ID" dirty="0"/>
              <a:t>Snort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2"/>
            <a:ext cx="8319406" cy="50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2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Solution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14" y="1201782"/>
            <a:ext cx="3912869" cy="5158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6" y="2133395"/>
            <a:ext cx="5650992" cy="27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Aksi SNORT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Alert : </a:t>
            </a:r>
            <a:r>
              <a:rPr lang="id-ID" dirty="0" smtClean="0"/>
              <a:t>Membuat entry pada alert dan melogging paket</a:t>
            </a:r>
            <a:endParaRPr lang="id-ID" dirty="0"/>
          </a:p>
          <a:p>
            <a:r>
              <a:rPr lang="id-ID" dirty="0" smtClean="0"/>
              <a:t>Log </a:t>
            </a:r>
            <a:r>
              <a:rPr lang="id-ID" dirty="0"/>
              <a:t>: </a:t>
            </a:r>
            <a:r>
              <a:rPr lang="id-ID" dirty="0" smtClean="0"/>
              <a:t>Hanya melogging paket</a:t>
            </a:r>
            <a:endParaRPr lang="id-ID" dirty="0"/>
          </a:p>
          <a:p>
            <a:r>
              <a:rPr lang="id-ID" dirty="0" smtClean="0"/>
              <a:t>Pass </a:t>
            </a:r>
            <a:r>
              <a:rPr lang="id-ID" dirty="0"/>
              <a:t>: Dilewatkan, </a:t>
            </a:r>
            <a:r>
              <a:rPr lang="id-ID" dirty="0" smtClean="0"/>
              <a:t>tidak ada aksi</a:t>
            </a:r>
            <a:endParaRPr lang="id-ID" dirty="0"/>
          </a:p>
          <a:p>
            <a:r>
              <a:rPr lang="id-ID" dirty="0" smtClean="0"/>
              <a:t>Activate </a:t>
            </a:r>
            <a:r>
              <a:rPr lang="id-ID" dirty="0"/>
              <a:t>: Alert, </a:t>
            </a:r>
            <a:r>
              <a:rPr lang="id-ID" dirty="0" smtClean="0"/>
              <a:t>membangkitkan rule </a:t>
            </a:r>
            <a:r>
              <a:rPr lang="id-ID" dirty="0"/>
              <a:t>lain (dynamic)</a:t>
            </a:r>
          </a:p>
          <a:p>
            <a:r>
              <a:rPr lang="id-ID" dirty="0" smtClean="0"/>
              <a:t>Dynamic </a:t>
            </a:r>
            <a:r>
              <a:rPr lang="id-ID" dirty="0"/>
              <a:t>: Diam, </a:t>
            </a:r>
            <a:r>
              <a:rPr lang="id-ID" dirty="0" smtClean="0"/>
              <a:t>sampai di aktivasi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17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Overview Tripwire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2" y="1442506"/>
            <a:ext cx="8319406" cy="4859675"/>
          </a:xfrm>
        </p:spPr>
        <p:txBody>
          <a:bodyPr>
            <a:noAutofit/>
          </a:bodyPr>
          <a:lstStyle/>
          <a:p>
            <a:pPr algn="just"/>
            <a:r>
              <a:rPr lang="id-ID" sz="3200" dirty="0"/>
              <a:t>Salah </a:t>
            </a:r>
            <a:r>
              <a:rPr lang="id-ID" sz="3200" dirty="0" smtClean="0"/>
              <a:t>satu tool untuk pemeriksaan integritas sistem</a:t>
            </a:r>
            <a:endParaRPr lang="id-ID" sz="3200" dirty="0"/>
          </a:p>
          <a:p>
            <a:pPr algn="just"/>
            <a:r>
              <a:rPr lang="id-ID" sz="3200" dirty="0" smtClean="0"/>
              <a:t>Digunakan untuk memonitor perubahan yang terjadi pada sebuah sistem</a:t>
            </a:r>
          </a:p>
          <a:p>
            <a:pPr algn="just"/>
            <a:r>
              <a:rPr lang="id-ID" sz="3200" b="1" dirty="0">
                <a:solidFill>
                  <a:srgbClr val="FF0000"/>
                </a:solidFill>
              </a:rPr>
              <a:t>MengapaTripwire penting</a:t>
            </a:r>
            <a:r>
              <a:rPr lang="id-ID" sz="3200" b="1" dirty="0" smtClean="0">
                <a:solidFill>
                  <a:srgbClr val="FF0000"/>
                </a:solidFill>
              </a:rPr>
              <a:t>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/>
              <a:t>Cracker </a:t>
            </a:r>
            <a:r>
              <a:rPr lang="id-ID" sz="3200" dirty="0" smtClean="0"/>
              <a:t>mungkin menambah</a:t>
            </a:r>
            <a:r>
              <a:rPr lang="id-ID" sz="3200" dirty="0"/>
              <a:t>, </a:t>
            </a:r>
            <a:r>
              <a:rPr lang="id-ID" sz="3200" dirty="0" smtClean="0"/>
              <a:t>mengubah file atau hak akses (permission</a:t>
            </a:r>
            <a:r>
              <a:rPr lang="id-ID" sz="3200" dirty="0"/>
              <a:t>) file, </a:t>
            </a:r>
            <a:r>
              <a:rPr lang="id-ID" sz="3200" dirty="0" smtClean="0"/>
              <a:t>menginstall program</a:t>
            </a:r>
            <a:r>
              <a:rPr lang="id-ID" sz="3200" dirty="0"/>
              <a:t>, </a:t>
            </a:r>
            <a:r>
              <a:rPr lang="id-ID" sz="3200" dirty="0" smtClean="0"/>
              <a:t>menghapus file atau program </a:t>
            </a:r>
            <a:endParaRPr lang="id-ID" sz="32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sz="3200" dirty="0" smtClean="0"/>
              <a:t>Tripwire mampu mengecek file atau program dan membandingkannya dengan database sebelumnya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8285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8351</TotalTime>
  <Words>6456</Words>
  <Application>Microsoft Office PowerPoint</Application>
  <PresentationFormat>On-screen Show (4:3)</PresentationFormat>
  <Paragraphs>782</Paragraphs>
  <Slides>143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3" baseType="lpstr"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Wingdings 2</vt:lpstr>
      <vt:lpstr>Office Theme</vt:lpstr>
      <vt:lpstr>KEAMANAN INFORMASI 07. NETWORK ATTACK</vt:lpstr>
      <vt:lpstr>Pokok Bahasan</vt:lpstr>
      <vt:lpstr>01. Keamanan Informasi</vt:lpstr>
      <vt:lpstr>Kontrol Akses (Otorisasi)</vt:lpstr>
      <vt:lpstr>Pengendalian Akses / Akses Kontrol (Access Control) </vt:lpstr>
      <vt:lpstr>Akses Kontrol meliputi</vt:lpstr>
      <vt:lpstr>Identifikasi dan Otentikasi</vt:lpstr>
      <vt:lpstr>Otorisasi</vt:lpstr>
      <vt:lpstr>Akunting</vt:lpstr>
      <vt:lpstr>Autentikasi &amp; Otorisasi</vt:lpstr>
      <vt:lpstr>Kontrol Akses</vt:lpstr>
      <vt:lpstr>Jaminan Keamanan</vt:lpstr>
      <vt:lpstr>Administrasi Access Control</vt:lpstr>
      <vt:lpstr>Metoda Access Control</vt:lpstr>
      <vt:lpstr>Jenis Kebijakan Access Control</vt:lpstr>
      <vt:lpstr>Metoda Implementasi (1)</vt:lpstr>
      <vt:lpstr>Metoda Implementasi (2)</vt:lpstr>
      <vt:lpstr>Model Access Control</vt:lpstr>
      <vt:lpstr>Matriks Kontrol Akses (Lampson)</vt:lpstr>
      <vt:lpstr>Matriks ….</vt:lpstr>
      <vt:lpstr>Access Control Lists (ACLs)</vt:lpstr>
      <vt:lpstr>Capabilities (atau C-Lists)</vt:lpstr>
      <vt:lpstr>ACLs vs Capabilities</vt:lpstr>
      <vt:lpstr>ACL vs Capabilities</vt:lpstr>
      <vt:lpstr>Multilevel Security (MLS) </vt:lpstr>
      <vt:lpstr>Klasifikasi Obyek dan Otorisasi</vt:lpstr>
      <vt:lpstr>Klasifikasi Obyek &amp; Otorisasi</vt:lpstr>
      <vt:lpstr>Multilevel Security (MLS)</vt:lpstr>
      <vt:lpstr>Aplikasi MLS</vt:lpstr>
      <vt:lpstr>PowerPoint Presentation</vt:lpstr>
      <vt:lpstr>Contoh Covert Channel</vt:lpstr>
      <vt:lpstr>Contoh Covert Channel</vt:lpstr>
      <vt:lpstr>Tugas</vt:lpstr>
      <vt:lpstr>TCP Header Covert Channel</vt:lpstr>
      <vt:lpstr>TCP Header Covert Channel</vt:lpstr>
      <vt:lpstr>Captcha</vt:lpstr>
      <vt:lpstr>PowerPoint Presentation</vt:lpstr>
      <vt:lpstr>Captcha</vt:lpstr>
      <vt:lpstr>Remote Authentication and Security</vt:lpstr>
      <vt:lpstr>Remote Access Services (RAS)</vt:lpstr>
      <vt:lpstr>Remote Authentication and Security</vt:lpstr>
      <vt:lpstr>Virtual Private Networks (VPNs)</vt:lpstr>
      <vt:lpstr>PowerPoint Presentation</vt:lpstr>
      <vt:lpstr>Virtual Private Networks (VPNs) </vt:lpstr>
      <vt:lpstr>Virtual Private Networks (VPNs) </vt:lpstr>
      <vt:lpstr>VPN Advantages</vt:lpstr>
      <vt:lpstr>VPN Disadvantages </vt:lpstr>
      <vt:lpstr>Remote Access Policies</vt:lpstr>
      <vt:lpstr>Firewall dan Intrusion Detection System</vt:lpstr>
      <vt:lpstr>Firewall</vt:lpstr>
      <vt:lpstr>Firewall</vt:lpstr>
      <vt:lpstr>Konfigurasi Sederhana</vt:lpstr>
      <vt:lpstr>Karakteristik Firewall</vt:lpstr>
      <vt:lpstr>Batasan Firewall</vt:lpstr>
      <vt:lpstr>Teknik Yang Digunakan</vt:lpstr>
      <vt:lpstr>Teknik Yang Digunakan (Contd-2)</vt:lpstr>
      <vt:lpstr>Jenis Firewall</vt:lpstr>
      <vt:lpstr>Packet Filtering Firewall</vt:lpstr>
      <vt:lpstr>Packet Filtering Firewall (Contd-2)</vt:lpstr>
      <vt:lpstr>Packet Filtering Firewall (Contd-3)</vt:lpstr>
      <vt:lpstr>Packet Filtering Firewall (Contd-4)</vt:lpstr>
      <vt:lpstr>Packet Filtering Firewall (Contd-5)</vt:lpstr>
      <vt:lpstr>Packet Filtering Firewall (Contd-6) TCP ACK Scan</vt:lpstr>
      <vt:lpstr>Packet Filtering Firewall (Contd-7) TCP ACK Scan</vt:lpstr>
      <vt:lpstr>Circuit-Level Gateway</vt:lpstr>
      <vt:lpstr>Circuit-Level Gateway</vt:lpstr>
      <vt:lpstr>Circuit-Level Gateway (Contd-2)</vt:lpstr>
      <vt:lpstr>Application-Level Gateway / Application Proxy</vt:lpstr>
      <vt:lpstr>Application-Level Gateway / Application Proxy (Contd-2)</vt:lpstr>
      <vt:lpstr>Application-Level Gateway / Application Proxy (Contd-3)</vt:lpstr>
      <vt:lpstr>Statefull Inspection Firewalls</vt:lpstr>
      <vt:lpstr>Statefull Inspection Firewalls</vt:lpstr>
      <vt:lpstr>IPtables</vt:lpstr>
      <vt:lpstr>Tables, Chain, Rules, Target, Action</vt:lpstr>
      <vt:lpstr>Rules Actions</vt:lpstr>
      <vt:lpstr>Firewalk</vt:lpstr>
      <vt:lpstr>Firewalk and Proxy Firewall</vt:lpstr>
      <vt:lpstr>Penggunaan Firewall</vt:lpstr>
      <vt:lpstr>Latihan</vt:lpstr>
      <vt:lpstr>Intrusion Detection Systems  (IDS)</vt:lpstr>
      <vt:lpstr>Mendeteksi Penyusup</vt:lpstr>
      <vt:lpstr>Intrusion Detection Systems  (IDS)</vt:lpstr>
      <vt:lpstr>FIREWALLS VS IDSs</vt:lpstr>
      <vt:lpstr>Kenapa Butuh Sistem Pendeteksi IDS</vt:lpstr>
      <vt:lpstr>Intrusion Detection Systems  (IDS)</vt:lpstr>
      <vt:lpstr>Host-Based IDS</vt:lpstr>
      <vt:lpstr>Network-Based IDS</vt:lpstr>
      <vt:lpstr>Types of IDS</vt:lpstr>
      <vt:lpstr>Intrusion Detection</vt:lpstr>
      <vt:lpstr>Metode Pendeteksian Attack Contoh Signature Detection</vt:lpstr>
      <vt:lpstr>Metode Pendeteksian Attack Masalah dalam Deteksi Signature</vt:lpstr>
      <vt:lpstr>Metode Pendeteksian Attack Deteksi Anomali</vt:lpstr>
      <vt:lpstr>Metode Pendeteksian Attack Deteksi anomali (Contd-2)</vt:lpstr>
      <vt:lpstr>Leading Products</vt:lpstr>
      <vt:lpstr>Snort</vt:lpstr>
      <vt:lpstr>Contoh Installasi Snort</vt:lpstr>
      <vt:lpstr>Solution Positioning</vt:lpstr>
      <vt:lpstr>Aksi SNORT</vt:lpstr>
      <vt:lpstr>Overview Tripwire</vt:lpstr>
      <vt:lpstr>Distribusi Tripwire</vt:lpstr>
      <vt:lpstr>Apayang dikerjakanTripwire ?</vt:lpstr>
      <vt:lpstr>Apa yang tidak dikerjakan Tripwire ?</vt:lpstr>
      <vt:lpstr>PowerPoint Presentation</vt:lpstr>
      <vt:lpstr>2 Komponen File Konfigurasi</vt:lpstr>
      <vt:lpstr>Site Key &amp; Local Key Password</vt:lpstr>
      <vt:lpstr>Network Attack</vt:lpstr>
      <vt:lpstr>Outline</vt:lpstr>
      <vt:lpstr>Jenis Serangan</vt:lpstr>
      <vt:lpstr>Man In The Middle (MITM)</vt:lpstr>
      <vt:lpstr>Man In The Middle (MITM)</vt:lpstr>
      <vt:lpstr>Spoofing</vt:lpstr>
      <vt:lpstr>Spoofing</vt:lpstr>
      <vt:lpstr>ARP</vt:lpstr>
      <vt:lpstr>ARP Spoofing</vt:lpstr>
      <vt:lpstr>ARP Spoofed Reply</vt:lpstr>
      <vt:lpstr>Jenis Serangan Spoofing</vt:lpstr>
      <vt:lpstr>Man In The Middle (MITM) Key exchanging</vt:lpstr>
      <vt:lpstr>Aktifitas Man In The Middle (MITM)</vt:lpstr>
      <vt:lpstr>Man In The Middle (MITM)</vt:lpstr>
      <vt:lpstr>Sniffing</vt:lpstr>
      <vt:lpstr>Sniffing</vt:lpstr>
      <vt:lpstr>Passive Session Hijacking</vt:lpstr>
      <vt:lpstr>Active Session Hijacking</vt:lpstr>
      <vt:lpstr>Active Session Hijacking</vt:lpstr>
      <vt:lpstr>Active Session Hijacking</vt:lpstr>
      <vt:lpstr>Active Session Hijacking</vt:lpstr>
      <vt:lpstr>Active Session Hijacking</vt:lpstr>
      <vt:lpstr>Active Session Hijacking</vt:lpstr>
      <vt:lpstr>Email Spoofing</vt:lpstr>
      <vt:lpstr>Web Spoofing</vt:lpstr>
      <vt:lpstr>DOS (Denial-of-Service)</vt:lpstr>
      <vt:lpstr>DOS (Denial-of-Service)</vt:lpstr>
      <vt:lpstr>dDOS (Denial-of-Service)</vt:lpstr>
      <vt:lpstr>Latihan</vt:lpstr>
      <vt:lpstr>3) Kontrak Perkuliahan</vt:lpstr>
      <vt:lpstr>Tata Tertib Perkuliahan SI4B </vt:lpstr>
      <vt:lpstr>Tata Tertib Perkuliahan SI4C </vt:lpstr>
      <vt:lpstr>Tata Tertib Perkuliahan SI4D </vt:lpstr>
      <vt:lpstr>Proyek : Kelompok dibuat 2 s.d 4 Mahasiswa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2724</cp:revision>
  <dcterms:created xsi:type="dcterms:W3CDTF">2016-09-02T03:38:50Z</dcterms:created>
  <dcterms:modified xsi:type="dcterms:W3CDTF">2019-03-27T09:34:51Z</dcterms:modified>
</cp:coreProperties>
</file>