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handoutMasterIdLst>
    <p:handoutMasterId r:id="rId115"/>
  </p:handoutMasterIdLst>
  <p:sldIdLst>
    <p:sldId id="256" r:id="rId2"/>
    <p:sldId id="407" r:id="rId3"/>
    <p:sldId id="427" r:id="rId4"/>
    <p:sldId id="560" r:id="rId5"/>
    <p:sldId id="58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558" r:id="rId18"/>
    <p:sldId id="567" r:id="rId19"/>
    <p:sldId id="568" r:id="rId20"/>
    <p:sldId id="569" r:id="rId21"/>
    <p:sldId id="570" r:id="rId22"/>
    <p:sldId id="573" r:id="rId23"/>
    <p:sldId id="572" r:id="rId24"/>
    <p:sldId id="574" r:id="rId25"/>
    <p:sldId id="575" r:id="rId26"/>
    <p:sldId id="576" r:id="rId27"/>
    <p:sldId id="614" r:id="rId28"/>
    <p:sldId id="615" r:id="rId29"/>
    <p:sldId id="616" r:id="rId30"/>
    <p:sldId id="617" r:id="rId31"/>
    <p:sldId id="618" r:id="rId32"/>
    <p:sldId id="619" r:id="rId33"/>
    <p:sldId id="621" r:id="rId34"/>
    <p:sldId id="622" r:id="rId35"/>
    <p:sldId id="623" r:id="rId36"/>
    <p:sldId id="577" r:id="rId37"/>
    <p:sldId id="561" r:id="rId38"/>
    <p:sldId id="547" r:id="rId39"/>
    <p:sldId id="548" r:id="rId40"/>
    <p:sldId id="550" r:id="rId41"/>
    <p:sldId id="551" r:id="rId42"/>
    <p:sldId id="555" r:id="rId43"/>
    <p:sldId id="554" r:id="rId44"/>
    <p:sldId id="683" r:id="rId45"/>
    <p:sldId id="498" r:id="rId46"/>
    <p:sldId id="626" r:id="rId47"/>
    <p:sldId id="627" r:id="rId48"/>
    <p:sldId id="628" r:id="rId49"/>
    <p:sldId id="629" r:id="rId50"/>
    <p:sldId id="630" r:id="rId51"/>
    <p:sldId id="631" r:id="rId52"/>
    <p:sldId id="632" r:id="rId53"/>
    <p:sldId id="633" r:id="rId54"/>
    <p:sldId id="634" r:id="rId55"/>
    <p:sldId id="635" r:id="rId56"/>
    <p:sldId id="636" r:id="rId57"/>
    <p:sldId id="685" r:id="rId58"/>
    <p:sldId id="637" r:id="rId59"/>
    <p:sldId id="638" r:id="rId60"/>
    <p:sldId id="639" r:id="rId61"/>
    <p:sldId id="640" r:id="rId62"/>
    <p:sldId id="641" r:id="rId63"/>
    <p:sldId id="642" r:id="rId64"/>
    <p:sldId id="643" r:id="rId65"/>
    <p:sldId id="644" r:id="rId66"/>
    <p:sldId id="645" r:id="rId67"/>
    <p:sldId id="646" r:id="rId68"/>
    <p:sldId id="686" r:id="rId69"/>
    <p:sldId id="687" r:id="rId70"/>
    <p:sldId id="688" r:id="rId71"/>
    <p:sldId id="689" r:id="rId72"/>
    <p:sldId id="690" r:id="rId73"/>
    <p:sldId id="691" r:id="rId74"/>
    <p:sldId id="692" r:id="rId75"/>
    <p:sldId id="693" r:id="rId76"/>
    <p:sldId id="650" r:id="rId77"/>
    <p:sldId id="651" r:id="rId78"/>
    <p:sldId id="652" r:id="rId79"/>
    <p:sldId id="653" r:id="rId80"/>
    <p:sldId id="654" r:id="rId81"/>
    <p:sldId id="655" r:id="rId82"/>
    <p:sldId id="656" r:id="rId83"/>
    <p:sldId id="657" r:id="rId84"/>
    <p:sldId id="658" r:id="rId85"/>
    <p:sldId id="659" r:id="rId86"/>
    <p:sldId id="660" r:id="rId87"/>
    <p:sldId id="661" r:id="rId88"/>
    <p:sldId id="662" r:id="rId89"/>
    <p:sldId id="663" r:id="rId90"/>
    <p:sldId id="664" r:id="rId91"/>
    <p:sldId id="665" r:id="rId92"/>
    <p:sldId id="666" r:id="rId93"/>
    <p:sldId id="667" r:id="rId94"/>
    <p:sldId id="668" r:id="rId95"/>
    <p:sldId id="680" r:id="rId96"/>
    <p:sldId id="682" r:id="rId97"/>
    <p:sldId id="673" r:id="rId98"/>
    <p:sldId id="674" r:id="rId99"/>
    <p:sldId id="675" r:id="rId100"/>
    <p:sldId id="676" r:id="rId101"/>
    <p:sldId id="677" r:id="rId102"/>
    <p:sldId id="678" r:id="rId103"/>
    <p:sldId id="679" r:id="rId104"/>
    <p:sldId id="625" r:id="rId105"/>
    <p:sldId id="581" r:id="rId106"/>
    <p:sldId id="590" r:id="rId107"/>
    <p:sldId id="591" r:id="rId108"/>
    <p:sldId id="527" r:id="rId109"/>
    <p:sldId id="503" r:id="rId110"/>
    <p:sldId id="504" r:id="rId111"/>
    <p:sldId id="505" r:id="rId112"/>
    <p:sldId id="411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Keamanan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Pemodelan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Serangan</a:t>
          </a:r>
          <a:r>
            <a:rPr lang="id-ID" sz="2400" b="0" dirty="0" smtClean="0">
              <a:latin typeface="Agency FB" panose="020B0503020202020204" pitchFamily="34" charset="0"/>
            </a:rPr>
            <a:t> (Attack Tree)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Autentikasi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Kontrol </a:t>
          </a:r>
          <a:r>
            <a:rPr lang="en-US" sz="2400" b="0" dirty="0" err="1" smtClean="0">
              <a:latin typeface="Agency FB" panose="020B0503020202020204" pitchFamily="34" charset="0"/>
            </a:rPr>
            <a:t>Akses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Sistem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Keamanan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Informasi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Internet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Network Attack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smtClean="0">
              <a:latin typeface="Agency FB" panose="020B0503020202020204" pitchFamily="34" charset="0"/>
            </a:rPr>
            <a:t>Firewall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Intrusion Detection System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7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b="0" dirty="0" smtClean="0">
              <a:latin typeface="Agency FB" panose="020B0503020202020204" pitchFamily="34" charset="0"/>
            </a:rPr>
            <a:t>Biometric Authentication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dirty="0" smtClean="0">
              <a:latin typeface="Agency FB" panose="020B0503020202020204" pitchFamily="34" charset="0"/>
            </a:rPr>
            <a:t>Protokol Keamanan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Kriptografi Asimetrik</a:t>
          </a:r>
          <a:endParaRPr lang="id-ID" sz="280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1020AA26-508B-4F2F-A4FC-07C43D2AF9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</a:t>
          </a:r>
          <a:r>
            <a:rPr lang="id-ID" sz="2800" dirty="0" smtClean="0">
              <a:latin typeface="Agency FB" panose="020B0503020202020204" pitchFamily="34" charset="0"/>
            </a:rPr>
            <a:t> </a:t>
          </a:r>
          <a:r>
            <a:rPr lang="id-ID" sz="2800" b="0" dirty="0" smtClean="0">
              <a:latin typeface="Agency FB" panose="020B0503020202020204" pitchFamily="34" charset="0"/>
            </a:rPr>
            <a:t>Public Key Infrastructure</a:t>
          </a:r>
          <a:endParaRPr lang="id-ID" sz="2800" dirty="0">
            <a:latin typeface="Agency FB" panose="020B0503020202020204" pitchFamily="34" charset="0"/>
          </a:endParaRPr>
        </a:p>
      </dgm:t>
    </dgm:pt>
    <dgm:pt modelId="{1C73CBE3-0781-415F-B984-D2F0523A6CFC}" type="parTrans" cxnId="{EBB4BCBE-1F9C-4E3C-8571-E58523E98A70}">
      <dgm:prSet/>
      <dgm:spPr/>
      <dgm:t>
        <a:bodyPr/>
        <a:lstStyle/>
        <a:p>
          <a:endParaRPr lang="id-ID"/>
        </a:p>
      </dgm:t>
    </dgm:pt>
    <dgm:pt modelId="{567463BA-95E3-4303-A861-951A86D39B77}" type="sibTrans" cxnId="{EBB4BCBE-1F9C-4E3C-8571-E58523E98A70}">
      <dgm:prSet/>
      <dgm:spPr/>
      <dgm:t>
        <a:bodyPr/>
        <a:lstStyle/>
        <a:p>
          <a:endParaRPr lang="id-ID"/>
        </a:p>
      </dgm:t>
    </dgm:pt>
    <dgm:pt modelId="{A93BB2EF-0BEB-4E8A-AB45-3720CCC195F7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8</a:t>
          </a:r>
          <a:r>
            <a:rPr lang="en-US" sz="2800" b="1" dirty="0" smtClean="0">
              <a:latin typeface="Agency FB" panose="020B0503020202020204" pitchFamily="34" charset="0"/>
            </a:rPr>
            <a:t>. </a:t>
          </a:r>
          <a:r>
            <a:rPr lang="id-ID" sz="2800" b="0" dirty="0" smtClean="0">
              <a:latin typeface="Agency FB" panose="020B0503020202020204" pitchFamily="34" charset="0"/>
            </a:rPr>
            <a:t>Kriptografi</a:t>
          </a:r>
          <a:endParaRPr lang="id-ID" sz="2800" dirty="0">
            <a:latin typeface="Agency FB" panose="020B0503020202020204" pitchFamily="34" charset="0"/>
          </a:endParaRPr>
        </a:p>
      </dgm:t>
    </dgm:pt>
    <dgm:pt modelId="{7035D21C-CA3F-44B8-863B-4C9676820A2B}" type="parTrans" cxnId="{31C4AA9C-C86C-4AF3-B39C-3BA36A7F1B12}">
      <dgm:prSet/>
      <dgm:spPr/>
      <dgm:t>
        <a:bodyPr/>
        <a:lstStyle/>
        <a:p>
          <a:endParaRPr lang="id-ID"/>
        </a:p>
      </dgm:t>
    </dgm:pt>
    <dgm:pt modelId="{0F51178D-EAFB-47CB-81A0-CBBAD12CA067}" type="sibTrans" cxnId="{31C4AA9C-C86C-4AF3-B39C-3BA36A7F1B1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CE4B27A-562B-4228-9EBA-FA36741C2CBB}" type="pres">
      <dgm:prSet presAssocID="{A93BB2EF-0BEB-4E8A-AB45-3720CCC195F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DBAB312-29FB-47FA-8AB2-232A0B14ADD3}" type="pres">
      <dgm:prSet presAssocID="{0F51178D-EAFB-47CB-81A0-CBBAD12CA067}" presName="spacer" presStyleCnt="0"/>
      <dgm:spPr/>
    </dgm:pt>
    <dgm:pt modelId="{6F268465-018D-415F-9342-5F99EA4F989A}" type="pres">
      <dgm:prSet presAssocID="{A8758CBD-2F5C-468E-AF8A-A294A393DC9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4243BBF9-1AA9-4550-83D8-1DFA0B761F29}" type="pres">
      <dgm:prSet presAssocID="{1020AA26-508B-4F2F-A4FC-07C43D2AF97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2CF79F-A20C-43E1-BBE1-73B39171E2FC}" type="pres">
      <dgm:prSet presAssocID="{567463BA-95E3-4303-A861-951A86D39B77}" presName="spacer" presStyleCnt="0"/>
      <dgm:spPr/>
    </dgm:pt>
    <dgm:pt modelId="{F4223B3F-7A5F-4B4B-BB64-825656D9084A}" type="pres">
      <dgm:prSet presAssocID="{45FAB24C-9B2D-4C9F-AC5C-BE1CC33E0AE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3F0135C-4E40-4829-B87E-4EE1F4F2265F}" type="presOf" srcId="{A93BB2EF-0BEB-4E8A-AB45-3720CCC195F7}" destId="{CCE4B27A-562B-4228-9EBA-FA36741C2CBB}" srcOrd="0" destOrd="0" presId="urn:microsoft.com/office/officeart/2005/8/layout/vList2"/>
    <dgm:cxn modelId="{12F58785-93E0-4CD0-A810-0B07F6B763C3}" type="presOf" srcId="{1020AA26-508B-4F2F-A4FC-07C43D2AF97A}" destId="{4243BBF9-1AA9-4550-83D8-1DFA0B761F2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6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5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1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4" destOrd="0" parTransId="{7134E2BB-6C9C-4AB9-B1F1-CAA0A219FAB6}" sibTransId="{7C430DA0-B913-451B-A53D-59E09BFA30CD}"/>
    <dgm:cxn modelId="{EBB4BCBE-1F9C-4E3C-8571-E58523E98A70}" srcId="{8358F112-1D6F-44C5-AF73-A5EEB7AA45FA}" destId="{1020AA26-508B-4F2F-A4FC-07C43D2AF97A}" srcOrd="3" destOrd="0" parTransId="{1C73CBE3-0781-415F-B984-D2F0523A6CFC}" sibTransId="{567463BA-95E3-4303-A861-951A86D39B77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31C4AA9C-C86C-4AF3-B39C-3BA36A7F1B12}" srcId="{8358F112-1D6F-44C5-AF73-A5EEB7AA45FA}" destId="{A93BB2EF-0BEB-4E8A-AB45-3720CCC195F7}" srcOrd="0" destOrd="0" parTransId="{7035D21C-CA3F-44B8-863B-4C9676820A2B}" sibTransId="{0F51178D-EAFB-47CB-81A0-CBBAD12CA067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54C611C9-B76C-4D59-98C6-D6D7574B1828}" type="presParOf" srcId="{FA152123-58CE-48F0-AD32-399CCFB0B709}" destId="{CCE4B27A-562B-4228-9EBA-FA36741C2CBB}" srcOrd="0" destOrd="0" presId="urn:microsoft.com/office/officeart/2005/8/layout/vList2"/>
    <dgm:cxn modelId="{0C558DE7-2061-46C4-9435-0252B0DE34FF}" type="presParOf" srcId="{FA152123-58CE-48F0-AD32-399CCFB0B709}" destId="{8DBAB312-29FB-47FA-8AB2-232A0B14ADD3}" srcOrd="1" destOrd="0" presId="urn:microsoft.com/office/officeart/2005/8/layout/vList2"/>
    <dgm:cxn modelId="{F7770718-7910-4B21-8EFE-318DE8AC54A5}" type="presParOf" srcId="{FA152123-58CE-48F0-AD32-399CCFB0B709}" destId="{6F268465-018D-415F-9342-5F99EA4F989A}" srcOrd="2" destOrd="0" presId="urn:microsoft.com/office/officeart/2005/8/layout/vList2"/>
    <dgm:cxn modelId="{0093A9F7-1C25-4231-B7BD-C18244B8CD6C}" type="presParOf" srcId="{FA152123-58CE-48F0-AD32-399CCFB0B709}" destId="{6AE71C83-3A5B-4E23-B880-47A196E9AF94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D1D87629-A5CB-4B75-A02C-88884F34018E}" type="presParOf" srcId="{FA152123-58CE-48F0-AD32-399CCFB0B709}" destId="{4243BBF9-1AA9-4550-83D8-1DFA0B761F29}" srcOrd="6" destOrd="0" presId="urn:microsoft.com/office/officeart/2005/8/layout/vList2"/>
    <dgm:cxn modelId="{5A1AA8AB-C770-42ED-AD6A-5FD55ADADC0F}" type="presParOf" srcId="{FA152123-58CE-48F0-AD32-399CCFB0B709}" destId="{812CF79F-A20C-43E1-BBE1-73B39171E2FC}" srcOrd="7" destOrd="0" presId="urn:microsoft.com/office/officeart/2005/8/layout/vList2"/>
    <dgm:cxn modelId="{C5203D51-591C-4774-8949-D56B7504CB66}" type="presParOf" srcId="{FA152123-58CE-48F0-AD32-399CCFB0B709}" destId="{F4223B3F-7A5F-4B4B-BB64-825656D9084A}" srcOrd="8" destOrd="0" presId="urn:microsoft.com/office/officeart/2005/8/layout/vList2"/>
    <dgm:cxn modelId="{D0E8991B-1E12-4A62-B535-9FD6B1C215F3}" type="presParOf" srcId="{FA152123-58CE-48F0-AD32-399CCFB0B709}" destId="{ED09C2E3-455C-489D-979E-43371C128A15}" srcOrd="9" destOrd="0" presId="urn:microsoft.com/office/officeart/2005/8/layout/vList2"/>
    <dgm:cxn modelId="{3BB21489-EA85-4EE4-852E-4F251F988DEE}" type="presParOf" srcId="{FA152123-58CE-48F0-AD32-399CCFB0B709}" destId="{D6F8D2BE-5674-433E-876C-693D6B513985}" srcOrd="10" destOrd="0" presId="urn:microsoft.com/office/officeart/2005/8/layout/vList2"/>
    <dgm:cxn modelId="{24EB09B6-887B-4DDD-A64F-EF155A61AFD9}" type="presParOf" srcId="{FA152123-58CE-48F0-AD32-399CCFB0B709}" destId="{3A61E9B2-EE8B-4D0D-8E33-7F7E2BC308E5}" srcOrd="11" destOrd="0" presId="urn:microsoft.com/office/officeart/2005/8/layout/vList2"/>
    <dgm:cxn modelId="{35B31EEC-7740-4F56-A82A-7FBB7314C797}" type="presParOf" srcId="{FA152123-58CE-48F0-AD32-399CCFB0B709}" destId="{BDCDCFE5-C63B-426B-8D16-4C2EF5169E3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96154C-7973-48EB-ACED-9C0A0AADC1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3908ECD-5E78-488A-92F4-48AE262B6FE8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id-ID" b="1" i="0" smtClean="0"/>
            <a:t>Interruption (Interupsi)</a:t>
          </a:r>
          <a:endParaRPr lang="id-ID"/>
        </a:p>
      </dgm:t>
    </dgm:pt>
    <dgm:pt modelId="{2C140F2E-5AF8-4F4C-8072-93A79C62F2DE}" type="parTrans" cxnId="{D62A32F1-6A56-4EF3-AD21-2C0565697F7A}">
      <dgm:prSet/>
      <dgm:spPr/>
      <dgm:t>
        <a:bodyPr/>
        <a:lstStyle/>
        <a:p>
          <a:endParaRPr lang="id-ID"/>
        </a:p>
      </dgm:t>
    </dgm:pt>
    <dgm:pt modelId="{1AA0C812-5EED-44E2-BD27-8D8F133B55E6}" type="sibTrans" cxnId="{D62A32F1-6A56-4EF3-AD21-2C0565697F7A}">
      <dgm:prSet/>
      <dgm:spPr/>
      <dgm:t>
        <a:bodyPr/>
        <a:lstStyle/>
        <a:p>
          <a:endParaRPr lang="id-ID"/>
        </a:p>
      </dgm:t>
    </dgm:pt>
    <dgm:pt modelId="{8A2BD9A4-32C9-4039-9FCD-7E59BA14A5AA}">
      <dgm:prSet phldrT="[Text]"/>
      <dgm:spPr/>
      <dgm:t>
        <a:bodyPr/>
        <a:lstStyle/>
        <a:p>
          <a:r>
            <a:rPr lang="id-ID" b="1" i="0" dirty="0" smtClean="0"/>
            <a:t>Interception (Pengalihan)</a:t>
          </a:r>
          <a:endParaRPr lang="id-ID" dirty="0"/>
        </a:p>
      </dgm:t>
    </dgm:pt>
    <dgm:pt modelId="{56666533-D618-4714-843B-2B8EC142085A}" type="parTrans" cxnId="{7BE51867-91F2-4BF5-BB0C-7726CDC093DC}">
      <dgm:prSet/>
      <dgm:spPr/>
      <dgm:t>
        <a:bodyPr/>
        <a:lstStyle/>
        <a:p>
          <a:endParaRPr lang="id-ID"/>
        </a:p>
      </dgm:t>
    </dgm:pt>
    <dgm:pt modelId="{12805755-FD16-449E-92BE-1BCF6EBC73F7}" type="sibTrans" cxnId="{7BE51867-91F2-4BF5-BB0C-7726CDC093DC}">
      <dgm:prSet/>
      <dgm:spPr/>
      <dgm:t>
        <a:bodyPr/>
        <a:lstStyle/>
        <a:p>
          <a:endParaRPr lang="id-ID"/>
        </a:p>
      </dgm:t>
    </dgm:pt>
    <dgm:pt modelId="{ECBEB3D4-F61E-499F-B6F0-A32F3589A53B}">
      <dgm:prSet phldrT="[Text]"/>
      <dgm:spPr>
        <a:solidFill>
          <a:srgbClr val="FF0000"/>
        </a:solidFill>
      </dgm:spPr>
      <dgm:t>
        <a:bodyPr/>
        <a:lstStyle/>
        <a:p>
          <a:r>
            <a:rPr lang="id-ID" b="1" i="0" dirty="0" smtClean="0"/>
            <a:t>Modification (Pengubahan)</a:t>
          </a:r>
          <a:endParaRPr lang="id-ID" dirty="0"/>
        </a:p>
      </dgm:t>
    </dgm:pt>
    <dgm:pt modelId="{02B6AEC0-7BC5-41DD-BE97-CF392EBBFA1C}" type="parTrans" cxnId="{6EF2E964-8FEE-4C39-8E95-05171CF32838}">
      <dgm:prSet/>
      <dgm:spPr/>
      <dgm:t>
        <a:bodyPr/>
        <a:lstStyle/>
        <a:p>
          <a:endParaRPr lang="id-ID"/>
        </a:p>
      </dgm:t>
    </dgm:pt>
    <dgm:pt modelId="{27B86853-54A9-451D-A2C9-A4137EFC2FAC}" type="sibTrans" cxnId="{6EF2E964-8FEE-4C39-8E95-05171CF32838}">
      <dgm:prSet/>
      <dgm:spPr/>
      <dgm:t>
        <a:bodyPr/>
        <a:lstStyle/>
        <a:p>
          <a:endParaRPr lang="id-ID"/>
        </a:p>
      </dgm:t>
    </dgm:pt>
    <dgm:pt modelId="{44A2AF8A-7A64-42B1-9696-89C1EFC6700D}">
      <dgm:prSet phldrT="[Text]"/>
      <dgm:spPr>
        <a:solidFill>
          <a:srgbClr val="7030A0"/>
        </a:solidFill>
      </dgm:spPr>
      <dgm:t>
        <a:bodyPr/>
        <a:lstStyle/>
        <a:p>
          <a:r>
            <a:rPr lang="id-ID" b="1" i="0" dirty="0" smtClean="0"/>
            <a:t>Fabrication (Pemalsuan)</a:t>
          </a:r>
          <a:endParaRPr lang="id-ID" dirty="0"/>
        </a:p>
      </dgm:t>
    </dgm:pt>
    <dgm:pt modelId="{83DECAE8-51BA-45AF-A34D-10824E8DF24D}" type="parTrans" cxnId="{04239E5F-2973-42C4-BB44-8C7F101886F6}">
      <dgm:prSet/>
      <dgm:spPr/>
      <dgm:t>
        <a:bodyPr/>
        <a:lstStyle/>
        <a:p>
          <a:endParaRPr lang="id-ID"/>
        </a:p>
      </dgm:t>
    </dgm:pt>
    <dgm:pt modelId="{D9FB1FDE-A2D4-479B-B32F-360948BDFA03}" type="sibTrans" cxnId="{04239E5F-2973-42C4-BB44-8C7F101886F6}">
      <dgm:prSet/>
      <dgm:spPr/>
      <dgm:t>
        <a:bodyPr/>
        <a:lstStyle/>
        <a:p>
          <a:endParaRPr lang="id-ID"/>
        </a:p>
      </dgm:t>
    </dgm:pt>
    <dgm:pt modelId="{E5FB98EB-AFC5-4EB6-A549-68E256631C73}" type="pres">
      <dgm:prSet presAssocID="{6F96154C-7973-48EB-ACED-9C0A0AADC10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C74A4CE-EFDD-4E46-8E36-87B020BC8A5F}" type="pres">
      <dgm:prSet presAssocID="{6F96154C-7973-48EB-ACED-9C0A0AADC10E}" presName="Name1" presStyleCnt="0"/>
      <dgm:spPr/>
    </dgm:pt>
    <dgm:pt modelId="{83203154-FF9F-4EC7-BA92-C2A906CC9A65}" type="pres">
      <dgm:prSet presAssocID="{6F96154C-7973-48EB-ACED-9C0A0AADC10E}" presName="cycle" presStyleCnt="0"/>
      <dgm:spPr/>
    </dgm:pt>
    <dgm:pt modelId="{ACD260D4-A4F2-46B5-84BA-72E30E17B95E}" type="pres">
      <dgm:prSet presAssocID="{6F96154C-7973-48EB-ACED-9C0A0AADC10E}" presName="srcNode" presStyleLbl="node1" presStyleIdx="0" presStyleCnt="4"/>
      <dgm:spPr/>
    </dgm:pt>
    <dgm:pt modelId="{09927D64-8D4A-42EA-B647-878674D98088}" type="pres">
      <dgm:prSet presAssocID="{6F96154C-7973-48EB-ACED-9C0A0AADC10E}" presName="conn" presStyleLbl="parChTrans1D2" presStyleIdx="0" presStyleCnt="1"/>
      <dgm:spPr/>
      <dgm:t>
        <a:bodyPr/>
        <a:lstStyle/>
        <a:p>
          <a:endParaRPr lang="id-ID"/>
        </a:p>
      </dgm:t>
    </dgm:pt>
    <dgm:pt modelId="{6E6E1E67-0335-4357-B315-E7BE599FB0F4}" type="pres">
      <dgm:prSet presAssocID="{6F96154C-7973-48EB-ACED-9C0A0AADC10E}" presName="extraNode" presStyleLbl="node1" presStyleIdx="0" presStyleCnt="4"/>
      <dgm:spPr/>
    </dgm:pt>
    <dgm:pt modelId="{5CBF87BB-8DA1-45D4-82D6-4ED7C6EC24AE}" type="pres">
      <dgm:prSet presAssocID="{6F96154C-7973-48EB-ACED-9C0A0AADC10E}" presName="dstNode" presStyleLbl="node1" presStyleIdx="0" presStyleCnt="4"/>
      <dgm:spPr/>
    </dgm:pt>
    <dgm:pt modelId="{A7FED6FE-D31C-4B9D-BCF8-B3577C8F3916}" type="pres">
      <dgm:prSet presAssocID="{B3908ECD-5E78-488A-92F4-48AE262B6FE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E29F923-A23C-43A9-8A72-E660BE4E0421}" type="pres">
      <dgm:prSet presAssocID="{B3908ECD-5E78-488A-92F4-48AE262B6FE8}" presName="accent_1" presStyleCnt="0"/>
      <dgm:spPr/>
    </dgm:pt>
    <dgm:pt modelId="{6BD7F367-686F-4A61-9667-F4BC4C7B0186}" type="pres">
      <dgm:prSet presAssocID="{B3908ECD-5E78-488A-92F4-48AE262B6FE8}" presName="accentRepeatNode" presStyleLbl="solidFgAcc1" presStyleIdx="0" presStyleCnt="4"/>
      <dgm:spPr/>
    </dgm:pt>
    <dgm:pt modelId="{FB626454-2C77-4EB4-BB29-D5E534224C9B}" type="pres">
      <dgm:prSet presAssocID="{8A2BD9A4-32C9-4039-9FCD-7E59BA14A5A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563C29-3635-463A-ACF7-21B65AFD25C9}" type="pres">
      <dgm:prSet presAssocID="{8A2BD9A4-32C9-4039-9FCD-7E59BA14A5AA}" presName="accent_2" presStyleCnt="0"/>
      <dgm:spPr/>
    </dgm:pt>
    <dgm:pt modelId="{47935417-E26D-4B86-9272-89B5870B704D}" type="pres">
      <dgm:prSet presAssocID="{8A2BD9A4-32C9-4039-9FCD-7E59BA14A5AA}" presName="accentRepeatNode" presStyleLbl="solidFgAcc1" presStyleIdx="1" presStyleCnt="4"/>
      <dgm:spPr/>
    </dgm:pt>
    <dgm:pt modelId="{67758F14-4200-42A1-92A0-152AF2017920}" type="pres">
      <dgm:prSet presAssocID="{ECBEB3D4-F61E-499F-B6F0-A32F3589A53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1F35362-E04A-48A2-A3D6-99F77C5C9424}" type="pres">
      <dgm:prSet presAssocID="{ECBEB3D4-F61E-499F-B6F0-A32F3589A53B}" presName="accent_3" presStyleCnt="0"/>
      <dgm:spPr/>
    </dgm:pt>
    <dgm:pt modelId="{5DD73B6C-39C4-4779-BB8E-A10115B74AA0}" type="pres">
      <dgm:prSet presAssocID="{ECBEB3D4-F61E-499F-B6F0-A32F3589A53B}" presName="accentRepeatNode" presStyleLbl="solidFgAcc1" presStyleIdx="2" presStyleCnt="4"/>
      <dgm:spPr/>
    </dgm:pt>
    <dgm:pt modelId="{7F941B9E-4A91-4425-820E-780786510527}" type="pres">
      <dgm:prSet presAssocID="{44A2AF8A-7A64-42B1-9696-89C1EFC6700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A0C2818-C3CD-496F-91F7-DE90BB173BA2}" type="pres">
      <dgm:prSet presAssocID="{44A2AF8A-7A64-42B1-9696-89C1EFC6700D}" presName="accent_4" presStyleCnt="0"/>
      <dgm:spPr/>
    </dgm:pt>
    <dgm:pt modelId="{3C1F83B5-A312-4B37-BE4A-D490789C1F5D}" type="pres">
      <dgm:prSet presAssocID="{44A2AF8A-7A64-42B1-9696-89C1EFC6700D}" presName="accentRepeatNode" presStyleLbl="solidFgAcc1" presStyleIdx="3" presStyleCnt="4"/>
      <dgm:spPr/>
    </dgm:pt>
  </dgm:ptLst>
  <dgm:cxnLst>
    <dgm:cxn modelId="{684B37D7-BC14-4808-B503-4B13212B5D82}" type="presOf" srcId="{44A2AF8A-7A64-42B1-9696-89C1EFC6700D}" destId="{7F941B9E-4A91-4425-820E-780786510527}" srcOrd="0" destOrd="0" presId="urn:microsoft.com/office/officeart/2008/layout/VerticalCurvedList"/>
    <dgm:cxn modelId="{9388B08B-F4FF-4574-A33C-69D26906B7A5}" type="presOf" srcId="{6F96154C-7973-48EB-ACED-9C0A0AADC10E}" destId="{E5FB98EB-AFC5-4EB6-A549-68E256631C73}" srcOrd="0" destOrd="0" presId="urn:microsoft.com/office/officeart/2008/layout/VerticalCurvedList"/>
    <dgm:cxn modelId="{D62A32F1-6A56-4EF3-AD21-2C0565697F7A}" srcId="{6F96154C-7973-48EB-ACED-9C0A0AADC10E}" destId="{B3908ECD-5E78-488A-92F4-48AE262B6FE8}" srcOrd="0" destOrd="0" parTransId="{2C140F2E-5AF8-4F4C-8072-93A79C62F2DE}" sibTransId="{1AA0C812-5EED-44E2-BD27-8D8F133B55E6}"/>
    <dgm:cxn modelId="{04239E5F-2973-42C4-BB44-8C7F101886F6}" srcId="{6F96154C-7973-48EB-ACED-9C0A0AADC10E}" destId="{44A2AF8A-7A64-42B1-9696-89C1EFC6700D}" srcOrd="3" destOrd="0" parTransId="{83DECAE8-51BA-45AF-A34D-10824E8DF24D}" sibTransId="{D9FB1FDE-A2D4-479B-B32F-360948BDFA03}"/>
    <dgm:cxn modelId="{52F0EB11-B5E1-448C-9096-B320EB13A7D6}" type="presOf" srcId="{ECBEB3D4-F61E-499F-B6F0-A32F3589A53B}" destId="{67758F14-4200-42A1-92A0-152AF2017920}" srcOrd="0" destOrd="0" presId="urn:microsoft.com/office/officeart/2008/layout/VerticalCurvedList"/>
    <dgm:cxn modelId="{6EF2E964-8FEE-4C39-8E95-05171CF32838}" srcId="{6F96154C-7973-48EB-ACED-9C0A0AADC10E}" destId="{ECBEB3D4-F61E-499F-B6F0-A32F3589A53B}" srcOrd="2" destOrd="0" parTransId="{02B6AEC0-7BC5-41DD-BE97-CF392EBBFA1C}" sibTransId="{27B86853-54A9-451D-A2C9-A4137EFC2FAC}"/>
    <dgm:cxn modelId="{433BB72E-1EE9-4AAC-B679-D49DEA431529}" type="presOf" srcId="{8A2BD9A4-32C9-4039-9FCD-7E59BA14A5AA}" destId="{FB626454-2C77-4EB4-BB29-D5E534224C9B}" srcOrd="0" destOrd="0" presId="urn:microsoft.com/office/officeart/2008/layout/VerticalCurvedList"/>
    <dgm:cxn modelId="{F6CC8D7E-D377-445C-9E13-D243B36E8C63}" type="presOf" srcId="{B3908ECD-5E78-488A-92F4-48AE262B6FE8}" destId="{A7FED6FE-D31C-4B9D-BCF8-B3577C8F3916}" srcOrd="0" destOrd="0" presId="urn:microsoft.com/office/officeart/2008/layout/VerticalCurvedList"/>
    <dgm:cxn modelId="{7BE51867-91F2-4BF5-BB0C-7726CDC093DC}" srcId="{6F96154C-7973-48EB-ACED-9C0A0AADC10E}" destId="{8A2BD9A4-32C9-4039-9FCD-7E59BA14A5AA}" srcOrd="1" destOrd="0" parTransId="{56666533-D618-4714-843B-2B8EC142085A}" sibTransId="{12805755-FD16-449E-92BE-1BCF6EBC73F7}"/>
    <dgm:cxn modelId="{3385E9FC-7568-4392-B3C6-D8AB38CAEFC4}" type="presOf" srcId="{1AA0C812-5EED-44E2-BD27-8D8F133B55E6}" destId="{09927D64-8D4A-42EA-B647-878674D98088}" srcOrd="0" destOrd="0" presId="urn:microsoft.com/office/officeart/2008/layout/VerticalCurvedList"/>
    <dgm:cxn modelId="{D6686CC9-022F-4AAF-AEB8-1DB9A11619A7}" type="presParOf" srcId="{E5FB98EB-AFC5-4EB6-A549-68E256631C73}" destId="{4C74A4CE-EFDD-4E46-8E36-87B020BC8A5F}" srcOrd="0" destOrd="0" presId="urn:microsoft.com/office/officeart/2008/layout/VerticalCurvedList"/>
    <dgm:cxn modelId="{D3DE2758-7791-4F44-A306-436ECC2C2BF1}" type="presParOf" srcId="{4C74A4CE-EFDD-4E46-8E36-87B020BC8A5F}" destId="{83203154-FF9F-4EC7-BA92-C2A906CC9A65}" srcOrd="0" destOrd="0" presId="urn:microsoft.com/office/officeart/2008/layout/VerticalCurvedList"/>
    <dgm:cxn modelId="{392C9756-96D8-41A9-9079-C2B55B4A1AC9}" type="presParOf" srcId="{83203154-FF9F-4EC7-BA92-C2A906CC9A65}" destId="{ACD260D4-A4F2-46B5-84BA-72E30E17B95E}" srcOrd="0" destOrd="0" presId="urn:microsoft.com/office/officeart/2008/layout/VerticalCurvedList"/>
    <dgm:cxn modelId="{1B570ABE-BC48-4423-9D07-32917DF9BD15}" type="presParOf" srcId="{83203154-FF9F-4EC7-BA92-C2A906CC9A65}" destId="{09927D64-8D4A-42EA-B647-878674D98088}" srcOrd="1" destOrd="0" presId="urn:microsoft.com/office/officeart/2008/layout/VerticalCurvedList"/>
    <dgm:cxn modelId="{EA6FA007-E4BE-4700-95C8-31B5DAE61B42}" type="presParOf" srcId="{83203154-FF9F-4EC7-BA92-C2A906CC9A65}" destId="{6E6E1E67-0335-4357-B315-E7BE599FB0F4}" srcOrd="2" destOrd="0" presId="urn:microsoft.com/office/officeart/2008/layout/VerticalCurvedList"/>
    <dgm:cxn modelId="{F69C6BE7-42D6-49CA-9CF6-0A7534FEFD7E}" type="presParOf" srcId="{83203154-FF9F-4EC7-BA92-C2A906CC9A65}" destId="{5CBF87BB-8DA1-45D4-82D6-4ED7C6EC24AE}" srcOrd="3" destOrd="0" presId="urn:microsoft.com/office/officeart/2008/layout/VerticalCurvedList"/>
    <dgm:cxn modelId="{FB67B954-C87F-4C9C-9F36-8B189E9822ED}" type="presParOf" srcId="{4C74A4CE-EFDD-4E46-8E36-87B020BC8A5F}" destId="{A7FED6FE-D31C-4B9D-BCF8-B3577C8F3916}" srcOrd="1" destOrd="0" presId="urn:microsoft.com/office/officeart/2008/layout/VerticalCurvedList"/>
    <dgm:cxn modelId="{E3AFFF00-4C12-4003-BB19-5DB1C90B95CB}" type="presParOf" srcId="{4C74A4CE-EFDD-4E46-8E36-87B020BC8A5F}" destId="{7E29F923-A23C-43A9-8A72-E660BE4E0421}" srcOrd="2" destOrd="0" presId="urn:microsoft.com/office/officeart/2008/layout/VerticalCurvedList"/>
    <dgm:cxn modelId="{824A6EEB-7D99-4108-B3BB-8D4445E50B03}" type="presParOf" srcId="{7E29F923-A23C-43A9-8A72-E660BE4E0421}" destId="{6BD7F367-686F-4A61-9667-F4BC4C7B0186}" srcOrd="0" destOrd="0" presId="urn:microsoft.com/office/officeart/2008/layout/VerticalCurvedList"/>
    <dgm:cxn modelId="{DB694DBC-5D86-4F46-80A7-A4304979B270}" type="presParOf" srcId="{4C74A4CE-EFDD-4E46-8E36-87B020BC8A5F}" destId="{FB626454-2C77-4EB4-BB29-D5E534224C9B}" srcOrd="3" destOrd="0" presId="urn:microsoft.com/office/officeart/2008/layout/VerticalCurvedList"/>
    <dgm:cxn modelId="{0B9FCECE-0C04-4551-BCE2-B8A3B40AE453}" type="presParOf" srcId="{4C74A4CE-EFDD-4E46-8E36-87B020BC8A5F}" destId="{82563C29-3635-463A-ACF7-21B65AFD25C9}" srcOrd="4" destOrd="0" presId="urn:microsoft.com/office/officeart/2008/layout/VerticalCurvedList"/>
    <dgm:cxn modelId="{D86036E8-5631-469D-9395-A6A53DA18197}" type="presParOf" srcId="{82563C29-3635-463A-ACF7-21B65AFD25C9}" destId="{47935417-E26D-4B86-9272-89B5870B704D}" srcOrd="0" destOrd="0" presId="urn:microsoft.com/office/officeart/2008/layout/VerticalCurvedList"/>
    <dgm:cxn modelId="{7BA3E56D-D431-41D2-BB80-5A590548314A}" type="presParOf" srcId="{4C74A4CE-EFDD-4E46-8E36-87B020BC8A5F}" destId="{67758F14-4200-42A1-92A0-152AF2017920}" srcOrd="5" destOrd="0" presId="urn:microsoft.com/office/officeart/2008/layout/VerticalCurvedList"/>
    <dgm:cxn modelId="{2FD00AF8-38B0-4AF1-96A7-F38D70C4A219}" type="presParOf" srcId="{4C74A4CE-EFDD-4E46-8E36-87B020BC8A5F}" destId="{F1F35362-E04A-48A2-A3D6-99F77C5C9424}" srcOrd="6" destOrd="0" presId="urn:microsoft.com/office/officeart/2008/layout/VerticalCurvedList"/>
    <dgm:cxn modelId="{8FD6D1E8-2A12-463B-86C0-0957E12973D1}" type="presParOf" srcId="{F1F35362-E04A-48A2-A3D6-99F77C5C9424}" destId="{5DD73B6C-39C4-4779-BB8E-A10115B74AA0}" srcOrd="0" destOrd="0" presId="urn:microsoft.com/office/officeart/2008/layout/VerticalCurvedList"/>
    <dgm:cxn modelId="{B5C81E1B-7E7C-414B-BCBB-4DDC965E7E62}" type="presParOf" srcId="{4C74A4CE-EFDD-4E46-8E36-87B020BC8A5F}" destId="{7F941B9E-4A91-4425-820E-780786510527}" srcOrd="7" destOrd="0" presId="urn:microsoft.com/office/officeart/2008/layout/VerticalCurvedList"/>
    <dgm:cxn modelId="{7725E694-DBF8-4520-9CFB-59E957FB0A39}" type="presParOf" srcId="{4C74A4CE-EFDD-4E46-8E36-87B020BC8A5F}" destId="{DA0C2818-C3CD-496F-91F7-DE90BB173BA2}" srcOrd="8" destOrd="0" presId="urn:microsoft.com/office/officeart/2008/layout/VerticalCurvedList"/>
    <dgm:cxn modelId="{00D33B17-46A6-4D13-822D-C094B7BBE88B}" type="presParOf" srcId="{DA0C2818-C3CD-496F-91F7-DE90BB173BA2}" destId="{3C1F83B5-A312-4B37-BE4A-D490789C1F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37"/>
          <a:ext cx="4214401" cy="96646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Pengantar Keamanan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7179" y="47216"/>
        <a:ext cx="4120043" cy="872108"/>
      </dsp:txXfrm>
    </dsp:sp>
    <dsp:sp modelId="{2B0E2AB5-C119-4743-96E1-6DE15C2A42E9}">
      <dsp:nvSpPr>
        <dsp:cNvPr id="0" name=""/>
        <dsp:cNvSpPr/>
      </dsp:nvSpPr>
      <dsp:spPr>
        <a:xfrm>
          <a:off x="0" y="976980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Pemodelan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Serangan</a:t>
          </a:r>
          <a:r>
            <a:rPr lang="id-ID" sz="2400" b="0" kern="1200" dirty="0" smtClean="0">
              <a:latin typeface="Agency FB" panose="020B0503020202020204" pitchFamily="34" charset="0"/>
            </a:rPr>
            <a:t> (Attack Tree)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3087" y="1010067"/>
        <a:ext cx="4148227" cy="611610"/>
      </dsp:txXfrm>
    </dsp:sp>
    <dsp:sp modelId="{EBF2DBB0-09AC-46B7-9297-8EC140618313}">
      <dsp:nvSpPr>
        <dsp:cNvPr id="0" name=""/>
        <dsp:cNvSpPr/>
      </dsp:nvSpPr>
      <dsp:spPr>
        <a:xfrm>
          <a:off x="0" y="1665241"/>
          <a:ext cx="4214401" cy="677784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Sistem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Keamanan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Informasi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Internet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3087" y="1698328"/>
        <a:ext cx="4148227" cy="611610"/>
      </dsp:txXfrm>
    </dsp:sp>
    <dsp:sp modelId="{E6B7A12E-D792-4506-9B2A-818D9EC2E909}">
      <dsp:nvSpPr>
        <dsp:cNvPr id="0" name=""/>
        <dsp:cNvSpPr/>
      </dsp:nvSpPr>
      <dsp:spPr>
        <a:xfrm>
          <a:off x="0" y="2353502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>
              <a:latin typeface="Agency FB" panose="020B0503020202020204" pitchFamily="34" charset="0"/>
            </a:rPr>
            <a:t>. </a:t>
          </a:r>
          <a:r>
            <a:rPr lang="en-US" sz="2400" b="0" kern="1200" smtClean="0">
              <a:latin typeface="Agency FB" panose="020B0503020202020204" pitchFamily="34" charset="0"/>
            </a:rPr>
            <a:t>Autentikasi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2386589"/>
        <a:ext cx="4148227" cy="611610"/>
      </dsp:txXfrm>
    </dsp:sp>
    <dsp:sp modelId="{9498D6D7-D1DE-4880-A122-141F0CC4C4C8}">
      <dsp:nvSpPr>
        <dsp:cNvPr id="0" name=""/>
        <dsp:cNvSpPr/>
      </dsp:nvSpPr>
      <dsp:spPr>
        <a:xfrm>
          <a:off x="0" y="3041763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>
              <a:latin typeface="Agency FB" panose="020B0503020202020204" pitchFamily="34" charset="0"/>
            </a:rPr>
            <a:t>. </a:t>
          </a:r>
          <a:r>
            <a:rPr lang="en-US" sz="2400" b="0" kern="1200" smtClean="0">
              <a:latin typeface="Agency FB" panose="020B0503020202020204" pitchFamily="34" charset="0"/>
            </a:rPr>
            <a:t>Kontrol </a:t>
          </a:r>
          <a:r>
            <a:rPr lang="en-US" sz="2400" b="0" kern="1200" dirty="0" err="1" smtClean="0">
              <a:latin typeface="Agency FB" panose="020B0503020202020204" pitchFamily="34" charset="0"/>
            </a:rPr>
            <a:t>Akses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3074850"/>
        <a:ext cx="4148227" cy="611610"/>
      </dsp:txXfrm>
    </dsp:sp>
    <dsp:sp modelId="{D27F1C2B-8031-40D9-9358-BFC0F3063FA8}">
      <dsp:nvSpPr>
        <dsp:cNvPr id="0" name=""/>
        <dsp:cNvSpPr/>
      </dsp:nvSpPr>
      <dsp:spPr>
        <a:xfrm>
          <a:off x="0" y="3730024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smtClean="0">
              <a:latin typeface="Agency FB" panose="020B0503020202020204" pitchFamily="34" charset="0"/>
            </a:rPr>
            <a:t>Firewall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Intrusion Detection System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3763111"/>
        <a:ext cx="4148227" cy="611610"/>
      </dsp:txXfrm>
    </dsp:sp>
    <dsp:sp modelId="{AD907E54-1AAF-42A9-B5AD-B0BFC7405B10}">
      <dsp:nvSpPr>
        <dsp:cNvPr id="0" name=""/>
        <dsp:cNvSpPr/>
      </dsp:nvSpPr>
      <dsp:spPr>
        <a:xfrm>
          <a:off x="0" y="4418285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Network Attack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4451372"/>
        <a:ext cx="4148227" cy="611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B27A-562B-4228-9EBA-FA36741C2CBB}">
      <dsp:nvSpPr>
        <dsp:cNvPr id="0" name=""/>
        <dsp:cNvSpPr/>
      </dsp:nvSpPr>
      <dsp:spPr>
        <a:xfrm>
          <a:off x="0" y="1461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8</a:t>
          </a:r>
          <a:r>
            <a:rPr lang="en-US" sz="2800" b="1" kern="1200" dirty="0" smtClean="0">
              <a:latin typeface="Agency FB" panose="020B0503020202020204" pitchFamily="34" charset="0"/>
            </a:rPr>
            <a:t>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46999"/>
        <a:ext cx="4149633" cy="598621"/>
      </dsp:txXfrm>
    </dsp:sp>
    <dsp:sp modelId="{6F268465-018D-415F-9342-5F99EA4F989A}">
      <dsp:nvSpPr>
        <dsp:cNvPr id="0" name=""/>
        <dsp:cNvSpPr/>
      </dsp:nvSpPr>
      <dsp:spPr>
        <a:xfrm>
          <a:off x="0" y="70392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 Asimetrik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736309"/>
        <a:ext cx="4149633" cy="598621"/>
      </dsp:txXfrm>
    </dsp:sp>
    <dsp:sp modelId="{AADA161B-0E44-4493-B862-AA188302F13F}">
      <dsp:nvSpPr>
        <dsp:cNvPr id="0" name=""/>
        <dsp:cNvSpPr/>
      </dsp:nvSpPr>
      <dsp:spPr>
        <a:xfrm>
          <a:off x="0" y="139323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en-US" sz="2800" b="0" kern="1200" dirty="0" smtClean="0">
              <a:latin typeface="Agency FB" panose="020B0503020202020204" pitchFamily="34" charset="0"/>
            </a:rPr>
            <a:t>Biometric Authentication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1425619"/>
        <a:ext cx="4149633" cy="598621"/>
      </dsp:txXfrm>
    </dsp:sp>
    <dsp:sp modelId="{4243BBF9-1AA9-4550-83D8-1DFA0B761F29}">
      <dsp:nvSpPr>
        <dsp:cNvPr id="0" name=""/>
        <dsp:cNvSpPr/>
      </dsp:nvSpPr>
      <dsp:spPr>
        <a:xfrm>
          <a:off x="0" y="208254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</a:t>
          </a:r>
          <a:r>
            <a:rPr lang="id-ID" sz="2800" kern="1200" dirty="0" smtClean="0">
              <a:latin typeface="Agency FB" panose="020B0503020202020204" pitchFamily="34" charset="0"/>
            </a:rPr>
            <a:t> </a:t>
          </a:r>
          <a:r>
            <a:rPr lang="id-ID" sz="2800" b="0" kern="1200" dirty="0" smtClean="0">
              <a:latin typeface="Agency FB" panose="020B0503020202020204" pitchFamily="34" charset="0"/>
            </a:rPr>
            <a:t>Public Key Infrastructure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2114929"/>
        <a:ext cx="4149633" cy="598621"/>
      </dsp:txXfrm>
    </dsp:sp>
    <dsp:sp modelId="{F4223B3F-7A5F-4B4B-BB64-825656D9084A}">
      <dsp:nvSpPr>
        <dsp:cNvPr id="0" name=""/>
        <dsp:cNvSpPr/>
      </dsp:nvSpPr>
      <dsp:spPr>
        <a:xfrm>
          <a:off x="0" y="277185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kern="1200" dirty="0" smtClean="0">
              <a:latin typeface="Agency FB" panose="020B0503020202020204" pitchFamily="34" charset="0"/>
            </a:rPr>
            <a:t>Protokol Keamanan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2804239"/>
        <a:ext cx="4149633" cy="598621"/>
      </dsp:txXfrm>
    </dsp:sp>
    <dsp:sp modelId="{D6F8D2BE-5674-433E-876C-693D6B513985}">
      <dsp:nvSpPr>
        <dsp:cNvPr id="0" name=""/>
        <dsp:cNvSpPr/>
      </dsp:nvSpPr>
      <dsp:spPr>
        <a:xfrm>
          <a:off x="0" y="346116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13. </a:t>
          </a:r>
          <a:r>
            <a:rPr lang="id-ID" sz="2800" kern="12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3493549"/>
        <a:ext cx="4149633" cy="598621"/>
      </dsp:txXfrm>
    </dsp:sp>
    <dsp:sp modelId="{BDCDCFE5-C63B-426B-8D16-4C2EF5169E39}">
      <dsp:nvSpPr>
        <dsp:cNvPr id="0" name=""/>
        <dsp:cNvSpPr/>
      </dsp:nvSpPr>
      <dsp:spPr>
        <a:xfrm>
          <a:off x="0" y="4150474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14.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4182858"/>
        <a:ext cx="4149633" cy="598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27D64-8D4A-42EA-B647-878674D98088}">
      <dsp:nvSpPr>
        <dsp:cNvPr id="0" name=""/>
        <dsp:cNvSpPr/>
      </dsp:nvSpPr>
      <dsp:spPr>
        <a:xfrm>
          <a:off x="-4639236" y="-711234"/>
          <a:ext cx="5526155" cy="5526155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D6FE-D31C-4B9D-BCF8-B3577C8F3916}">
      <dsp:nvSpPr>
        <dsp:cNvPr id="0" name=""/>
        <dsp:cNvSpPr/>
      </dsp:nvSpPr>
      <dsp:spPr>
        <a:xfrm>
          <a:off x="464534" y="315491"/>
          <a:ext cx="7939440" cy="631311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0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i="0" kern="1200" smtClean="0"/>
            <a:t>Interruption (Interupsi)</a:t>
          </a:r>
          <a:endParaRPr lang="id-ID" sz="3300" kern="1200"/>
        </a:p>
      </dsp:txBody>
      <dsp:txXfrm>
        <a:off x="464534" y="315491"/>
        <a:ext cx="7939440" cy="631311"/>
      </dsp:txXfrm>
    </dsp:sp>
    <dsp:sp modelId="{6BD7F367-686F-4A61-9667-F4BC4C7B0186}">
      <dsp:nvSpPr>
        <dsp:cNvPr id="0" name=""/>
        <dsp:cNvSpPr/>
      </dsp:nvSpPr>
      <dsp:spPr>
        <a:xfrm>
          <a:off x="69964" y="236577"/>
          <a:ext cx="789139" cy="7891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26454-2C77-4EB4-BB29-D5E534224C9B}">
      <dsp:nvSpPr>
        <dsp:cNvPr id="0" name=""/>
        <dsp:cNvSpPr/>
      </dsp:nvSpPr>
      <dsp:spPr>
        <a:xfrm>
          <a:off x="826479" y="1262622"/>
          <a:ext cx="7577495" cy="631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0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i="0" kern="1200" dirty="0" smtClean="0"/>
            <a:t>Interception (Pengalihan)</a:t>
          </a:r>
          <a:endParaRPr lang="id-ID" sz="3300" kern="1200" dirty="0"/>
        </a:p>
      </dsp:txBody>
      <dsp:txXfrm>
        <a:off x="826479" y="1262622"/>
        <a:ext cx="7577495" cy="631311"/>
      </dsp:txXfrm>
    </dsp:sp>
    <dsp:sp modelId="{47935417-E26D-4B86-9272-89B5870B704D}">
      <dsp:nvSpPr>
        <dsp:cNvPr id="0" name=""/>
        <dsp:cNvSpPr/>
      </dsp:nvSpPr>
      <dsp:spPr>
        <a:xfrm>
          <a:off x="431909" y="1183708"/>
          <a:ext cx="789139" cy="7891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58F14-4200-42A1-92A0-152AF2017920}">
      <dsp:nvSpPr>
        <dsp:cNvPr id="0" name=""/>
        <dsp:cNvSpPr/>
      </dsp:nvSpPr>
      <dsp:spPr>
        <a:xfrm>
          <a:off x="826479" y="2209753"/>
          <a:ext cx="7577495" cy="6313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0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i="0" kern="1200" dirty="0" smtClean="0"/>
            <a:t>Modification (Pengubahan)</a:t>
          </a:r>
          <a:endParaRPr lang="id-ID" sz="3300" kern="1200" dirty="0"/>
        </a:p>
      </dsp:txBody>
      <dsp:txXfrm>
        <a:off x="826479" y="2209753"/>
        <a:ext cx="7577495" cy="631311"/>
      </dsp:txXfrm>
    </dsp:sp>
    <dsp:sp modelId="{5DD73B6C-39C4-4779-BB8E-A10115B74AA0}">
      <dsp:nvSpPr>
        <dsp:cNvPr id="0" name=""/>
        <dsp:cNvSpPr/>
      </dsp:nvSpPr>
      <dsp:spPr>
        <a:xfrm>
          <a:off x="431909" y="2130839"/>
          <a:ext cx="789139" cy="7891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41B9E-4A91-4425-820E-780786510527}">
      <dsp:nvSpPr>
        <dsp:cNvPr id="0" name=""/>
        <dsp:cNvSpPr/>
      </dsp:nvSpPr>
      <dsp:spPr>
        <a:xfrm>
          <a:off x="464534" y="3156884"/>
          <a:ext cx="7939440" cy="63131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0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i="0" kern="1200" dirty="0" smtClean="0"/>
            <a:t>Fabrication (Pemalsuan)</a:t>
          </a:r>
          <a:endParaRPr lang="id-ID" sz="3300" kern="1200" dirty="0"/>
        </a:p>
      </dsp:txBody>
      <dsp:txXfrm>
        <a:off x="464534" y="3156884"/>
        <a:ext cx="7939440" cy="631311"/>
      </dsp:txXfrm>
    </dsp:sp>
    <dsp:sp modelId="{3C1F83B5-A312-4B37-BE4A-D490789C1F5D}">
      <dsp:nvSpPr>
        <dsp:cNvPr id="0" name=""/>
        <dsp:cNvSpPr/>
      </dsp:nvSpPr>
      <dsp:spPr>
        <a:xfrm>
          <a:off x="69964" y="3077970"/>
          <a:ext cx="789139" cy="7891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27/02/2019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7D4B9-B9E7-49E2-8EC1-002FB1CAFE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8675" y="365125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2700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8A1E5-704D-4645-B41B-F4F08566E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AE4F4-3B4C-4DEA-94C8-8C82E8FF64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8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cacr.uwaterloo.ca/hac" TargetMode="External"/><Relationship Id="rId2" Type="http://schemas.openxmlformats.org/officeDocument/2006/relationships/hyperlink" Target="http://www.cl.cam.ac.uk/~rja14/book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Web" TargetMode="External"/><Relationship Id="rId2" Type="http://schemas.openxmlformats.org/officeDocument/2006/relationships/hyperlink" Target="https://id.wikipedia.org/wiki/Standar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KEAMANAN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03. </a:t>
            </a:r>
            <a:r>
              <a:rPr lang="en-US" sz="3600" dirty="0" smtClean="0">
                <a:solidFill>
                  <a:srgbClr val="0070C0"/>
                </a:solidFill>
              </a:rPr>
              <a:t>SISTEM KEAMANAN INFORMASI DAN INTERNET</a:t>
            </a:r>
            <a:r>
              <a:rPr lang="id-ID" sz="3600" dirty="0" smtClean="0">
                <a:solidFill>
                  <a:srgbClr val="0070C0"/>
                </a:solidFill>
              </a:rPr>
              <a:t>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Lingkup Security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Pengamanan Sistem Komputer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b="1" dirty="0"/>
              <a:t>Pengamanan akses</a:t>
            </a:r>
          </a:p>
          <a:p>
            <a:pPr algn="just" fontAlgn="base"/>
            <a:r>
              <a:rPr lang="id-ID" b="1" dirty="0"/>
              <a:t>lagging (penguncian) </a:t>
            </a:r>
            <a:r>
              <a:rPr lang="id-ID" dirty="0"/>
              <a:t>dan </a:t>
            </a:r>
            <a:r>
              <a:rPr lang="id-ID" b="1" dirty="0"/>
              <a:t>sistem operasi jaringan</a:t>
            </a:r>
            <a:r>
              <a:rPr lang="id-ID" dirty="0"/>
              <a:t>. </a:t>
            </a:r>
            <a:endParaRPr lang="id-ID" dirty="0" smtClean="0"/>
          </a:p>
          <a:p>
            <a:pPr algn="just" fontAlgn="base"/>
            <a:r>
              <a:rPr lang="id-ID" b="1" dirty="0" smtClean="0"/>
              <a:t>Tujuannya</a:t>
            </a:r>
            <a:r>
              <a:rPr lang="id-ID" dirty="0" smtClean="0"/>
              <a:t> </a:t>
            </a:r>
            <a:r>
              <a:rPr lang="id-ID" dirty="0"/>
              <a:t>untuk </a:t>
            </a:r>
            <a:r>
              <a:rPr lang="id-ID" b="1" dirty="0"/>
              <a:t>mengantisipasi</a:t>
            </a:r>
            <a:r>
              <a:rPr lang="id-ID" dirty="0"/>
              <a:t> kejadian yang </a:t>
            </a:r>
            <a:r>
              <a:rPr lang="id-ID" b="1" dirty="0"/>
              <a:t>sifatnya disengaja</a:t>
            </a:r>
            <a:r>
              <a:rPr lang="id-ID" dirty="0"/>
              <a:t> atau </a:t>
            </a:r>
            <a:r>
              <a:rPr lang="id-ID" b="1" dirty="0"/>
              <a:t>tidak disengaja</a:t>
            </a:r>
            <a:r>
              <a:rPr lang="id-ID" dirty="0"/>
              <a:t>, seperti </a:t>
            </a:r>
            <a:r>
              <a:rPr lang="id-ID" b="1" dirty="0"/>
              <a:t>kelalaian</a:t>
            </a:r>
            <a:r>
              <a:rPr lang="id-ID" dirty="0"/>
              <a:t> atau </a:t>
            </a:r>
            <a:r>
              <a:rPr lang="id-ID" b="1" dirty="0"/>
              <a:t>keteledoran pengguna </a:t>
            </a:r>
            <a:r>
              <a:rPr lang="id-ID" dirty="0"/>
              <a:t>yang seringkali meninggalkan komputer dalam keadaan masih menyala atau jika berada </a:t>
            </a:r>
            <a:r>
              <a:rPr lang="id-ID" dirty="0" smtClean="0"/>
              <a:t>pada</a:t>
            </a:r>
            <a:r>
              <a:rPr lang="id-ID" dirty="0"/>
              <a:t> </a:t>
            </a:r>
            <a:r>
              <a:rPr lang="id-ID" dirty="0" smtClean="0"/>
              <a:t>jaringan </a:t>
            </a:r>
            <a:r>
              <a:rPr lang="id-ID" dirty="0"/>
              <a:t>komputer masih berada dalam logon user </a:t>
            </a:r>
            <a:r>
              <a:rPr lang="id-ID" dirty="0" smtClean="0"/>
              <a:t>.</a:t>
            </a:r>
          </a:p>
          <a:p>
            <a:pPr algn="just" fontAlgn="base"/>
            <a:r>
              <a:rPr lang="id-ID" dirty="0" smtClean="0"/>
              <a:t>Pada </a:t>
            </a:r>
            <a:r>
              <a:rPr lang="id-ID" dirty="0"/>
              <a:t>komputer jaringan </a:t>
            </a:r>
            <a:r>
              <a:rPr lang="id-ID" b="1" dirty="0"/>
              <a:t>pengamanan</a:t>
            </a:r>
            <a:r>
              <a:rPr lang="id-ID" dirty="0"/>
              <a:t> komputer adalah </a:t>
            </a:r>
            <a:r>
              <a:rPr lang="id-ID" b="1" dirty="0" smtClean="0"/>
              <a:t>tanggungjawab administrator </a:t>
            </a:r>
            <a:r>
              <a:rPr lang="id-ID" dirty="0"/>
              <a:t>yang </a:t>
            </a:r>
            <a:r>
              <a:rPr lang="id-ID" dirty="0" smtClean="0"/>
              <a:t>mampun </a:t>
            </a:r>
            <a:r>
              <a:rPr lang="id-ID" b="1" dirty="0" smtClean="0"/>
              <a:t>mengendalikan </a:t>
            </a:r>
            <a:r>
              <a:rPr lang="id-ID" b="1" dirty="0"/>
              <a:t>dan mendokumentasi </a:t>
            </a:r>
            <a:r>
              <a:rPr lang="id-ID" dirty="0"/>
              <a:t>seluruh </a:t>
            </a:r>
            <a:r>
              <a:rPr lang="id-ID" b="1" dirty="0"/>
              <a:t>akses</a:t>
            </a:r>
            <a:r>
              <a:rPr lang="id-ID" dirty="0"/>
              <a:t> terhadap </a:t>
            </a:r>
            <a:r>
              <a:rPr lang="id-ID" b="1" dirty="0"/>
              <a:t>sistem komputer </a:t>
            </a:r>
            <a:r>
              <a:rPr lang="id-ID" dirty="0"/>
              <a:t>dengan baik</a:t>
            </a:r>
            <a:r>
              <a:rPr lang="id-ID" dirty="0" smtClean="0"/>
              <a:t>.</a:t>
            </a:r>
          </a:p>
          <a:p>
            <a:pPr marL="0" indent="0" algn="just" fontAlgn="base">
              <a:buNone/>
            </a:pP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98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8353425" cy="626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971550" y="1628775"/>
            <a:ext cx="2160588" cy="504825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90871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8088312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3132138" y="1125538"/>
            <a:ext cx="863600" cy="57467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7885113" y="5013325"/>
            <a:ext cx="863600" cy="57467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12647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000" smtClean="0"/>
              <a:t>Langkah-langkah untuk menaikkan tingkat keamanan browser</a:t>
            </a:r>
            <a:endParaRPr lang="en-US" sz="40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Selalu mengupdate web browser menggunakan </a:t>
            </a:r>
            <a:r>
              <a:rPr lang="en-US" sz="2800" dirty="0" smtClean="0"/>
              <a:t>patch</a:t>
            </a:r>
            <a:r>
              <a:rPr lang="id-ID" sz="2800" dirty="0" smtClean="0"/>
              <a:t> terbaru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Mencegah virus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Menggunakan situs yang aman untuk transaksi finansial dan sensitif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Menggunakan </a:t>
            </a:r>
            <a:r>
              <a:rPr lang="en-US" sz="2800" i="1" dirty="0" smtClean="0"/>
              <a:t>secure proxy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Mengamankan lingkungan jaringan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Tidak menggunakan informasi pribadi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63706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General Recommendations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Hati-hati ketika merubah konfigurasi browser 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membuat konfigurasi yang mendukung </a:t>
            </a:r>
            <a:r>
              <a:rPr lang="en-US" sz="1600" dirty="0" smtClean="0"/>
              <a:t>scripts </a:t>
            </a:r>
            <a:r>
              <a:rPr lang="id-ID" sz="1600" dirty="0" smtClean="0"/>
              <a:t>dan </a:t>
            </a:r>
            <a:r>
              <a:rPr lang="en-US" sz="1600" dirty="0" smtClean="0"/>
              <a:t>macros </a:t>
            </a:r>
            <a:endParaRPr lang="id-ID" sz="16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langsung menjalankan program yang anda download dari internet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Browsing ke situs-situs yang aman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Mengurangi kemungkinan adanya </a:t>
            </a:r>
            <a:r>
              <a:rPr lang="en-US" sz="1400" dirty="0" err="1" smtClean="0"/>
              <a:t>malcode</a:t>
            </a:r>
            <a:r>
              <a:rPr lang="en-US" sz="1400" dirty="0" smtClean="0"/>
              <a:t> </a:t>
            </a:r>
            <a:r>
              <a:rPr lang="id-ID" sz="1400" dirty="0" smtClean="0"/>
              <a:t>dan spyware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Konfigurasi home pae harus hati-hati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Lebih baik gunakan </a:t>
            </a:r>
            <a:r>
              <a:rPr lang="en-US" sz="1400" dirty="0" smtClean="0"/>
              <a:t>blank.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mempercayai setiap links (periksa dulu arah tujuan link itu)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selalu mengikuti link yang diberitahukan lewat e-mail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browsing dari sistem yang mengandung data sensitif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Lindungi informasi anda kalau bisa jangan gunakan informasi pribadi pada web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Gunakan </a:t>
            </a:r>
            <a:r>
              <a:rPr lang="en-US" sz="1600" dirty="0" smtClean="0"/>
              <a:t>stronger encryption</a:t>
            </a:r>
            <a:endParaRPr lang="id-ID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Pilih </a:t>
            </a:r>
            <a:r>
              <a:rPr lang="en-US" sz="1400" dirty="0" smtClean="0"/>
              <a:t>128-bit encryption</a:t>
            </a:r>
            <a:endParaRPr lang="id-ID" sz="14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Gunakan browser yang jarang digunakan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Serangan banyak dilakukan pada web browser yang populer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Minimalkan penggunaan </a:t>
            </a:r>
            <a:r>
              <a:rPr lang="en-US" sz="1600" dirty="0" smtClean="0"/>
              <a:t>plugins</a:t>
            </a:r>
            <a:endParaRPr lang="id-ID" sz="16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Minimalkan penggunaan cookies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Perhatikan cara penanganan dan lokasi penyimpanan </a:t>
            </a:r>
            <a:r>
              <a:rPr lang="en-US" sz="1600" i="1" dirty="0" smtClean="0"/>
              <a:t>temporary files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179974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Tata Tertib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Contact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Referensi</a:t>
            </a:r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05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SI4B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15.25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20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74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SI4C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09.15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6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12.45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5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Keamanan Informasi dalam Penggunaan </a:t>
            </a:r>
            <a:r>
              <a:rPr lang="id-ID" dirty="0" smtClean="0">
                <a:latin typeface="Agency FB" panose="020B0503020202020204" pitchFamily="34" charset="0"/>
              </a:rPr>
              <a:t>Aplikasi/berInternet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Membuat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Dalam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 untuk pemberian passwordnya di lakukan dengan menggunakan teknik Kriptografi (enkripsi) dengan menggunakan enkripsi asimetris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memecahkan enkripsi tersebut maka dilakukan deskripsi dari enkripsi tersebut.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sesuai yang dikuasai.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Lingkup Security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Pengamanan Sistem Komputer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b="1" dirty="0"/>
              <a:t>Pengamanan data</a:t>
            </a:r>
          </a:p>
          <a:p>
            <a:pPr algn="just"/>
            <a:r>
              <a:rPr lang="id-ID" dirty="0"/>
              <a:t>Pengamanan data dilakukan dengan </a:t>
            </a:r>
            <a:r>
              <a:rPr lang="id-ID" b="1" dirty="0"/>
              <a:t>menerapkan sistem </a:t>
            </a:r>
            <a:r>
              <a:rPr lang="id-ID" dirty="0"/>
              <a:t>tingkatan atau </a:t>
            </a:r>
            <a:r>
              <a:rPr lang="id-ID" b="1" dirty="0"/>
              <a:t>hierarki akses </a:t>
            </a:r>
            <a:r>
              <a:rPr lang="id-ID" dirty="0"/>
              <a:t>dimana seseorang hanya dapat mengakses data tertentu saja yang menjadi haknya. </a:t>
            </a:r>
            <a:endParaRPr lang="id-ID" dirty="0" smtClean="0"/>
          </a:p>
          <a:p>
            <a:pPr algn="just"/>
            <a:r>
              <a:rPr lang="id-ID" dirty="0" smtClean="0"/>
              <a:t>Untuk </a:t>
            </a:r>
            <a:r>
              <a:rPr lang="id-ID" b="1" dirty="0"/>
              <a:t>data yang sifatnya sangat sensitif </a:t>
            </a:r>
            <a:r>
              <a:rPr lang="id-ID" dirty="0"/>
              <a:t>dapat menggunakan  </a:t>
            </a:r>
            <a:r>
              <a:rPr lang="id-ID" b="1" dirty="0"/>
              <a:t>password (kata sandi</a:t>
            </a:r>
            <a:r>
              <a:rPr lang="id-ID" b="1" dirty="0" smtClean="0"/>
              <a:t>).</a:t>
            </a:r>
          </a:p>
          <a:p>
            <a:pPr algn="just"/>
            <a:r>
              <a:rPr lang="id-ID" b="1" dirty="0"/>
              <a:t>Pengamanan komunikasi jaringan</a:t>
            </a:r>
          </a:p>
          <a:p>
            <a:pPr algn="just"/>
            <a:r>
              <a:rPr lang="id-ID" dirty="0"/>
              <a:t>Pengamanan </a:t>
            </a:r>
            <a:r>
              <a:rPr lang="id-ID" b="1" dirty="0"/>
              <a:t>komunikasi jaringan </a:t>
            </a:r>
            <a:r>
              <a:rPr lang="id-ID" dirty="0"/>
              <a:t>dilakukan dengan menggunakan </a:t>
            </a:r>
            <a:r>
              <a:rPr lang="id-ID" b="1" dirty="0"/>
              <a:t>kriptografi</a:t>
            </a:r>
            <a:r>
              <a:rPr lang="id-ID" dirty="0"/>
              <a:t> dimana </a:t>
            </a:r>
            <a:r>
              <a:rPr lang="id-ID" b="1" dirty="0"/>
              <a:t>data yang sifatnya sensitif di-enkripsi </a:t>
            </a:r>
            <a:r>
              <a:rPr lang="id-ID" dirty="0"/>
              <a:t>atau </a:t>
            </a:r>
            <a:r>
              <a:rPr lang="id-ID" b="1" dirty="0"/>
              <a:t>disandikan </a:t>
            </a:r>
            <a:r>
              <a:rPr lang="id-ID" dirty="0"/>
              <a:t>terlebih dahulu </a:t>
            </a:r>
            <a:r>
              <a:rPr lang="id-ID" b="1" dirty="0"/>
              <a:t>sebelum ditransmisikan </a:t>
            </a:r>
            <a:r>
              <a:rPr lang="id-ID" dirty="0"/>
              <a:t>melalui jaringan tersebut.</a:t>
            </a:r>
          </a:p>
        </p:txBody>
      </p:sp>
    </p:spTree>
    <p:extLst>
      <p:ext uri="{BB962C8B-B14F-4D97-AF65-F5344CB8AC3E}">
        <p14:creationId xmlns:p14="http://schemas.microsoft.com/office/powerpoint/2010/main" val="38798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dirty="0" smtClean="0"/>
              <a:t>Komting Keamanan Informasi </a:t>
            </a:r>
          </a:p>
          <a:p>
            <a:pPr lvl="1"/>
            <a:r>
              <a:rPr lang="id-ID" dirty="0"/>
              <a:t> </a:t>
            </a:r>
            <a:r>
              <a:rPr lang="id-ID" dirty="0" smtClean="0"/>
              <a:t>SI4C 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Yusril : 0856 5509 5641</a:t>
            </a:r>
          </a:p>
          <a:p>
            <a:pPr lvl="1"/>
            <a:r>
              <a:rPr lang="id-ID" dirty="0" smtClean="0"/>
              <a:t> SI4D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Ikrom : 0852 3027 9767</a:t>
            </a:r>
          </a:p>
          <a:p>
            <a:pPr lvl="1"/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smtClean="0"/>
              <a:t>SI4B : </a:t>
            </a:r>
          </a:p>
          <a:p>
            <a:pPr lvl="2"/>
            <a:r>
              <a:rPr lang="id-ID" dirty="0"/>
              <a:t>Rahma : :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0852 5707 1554</a:t>
            </a:r>
            <a:r>
              <a:rPr lang="id-ID" dirty="0" smtClean="0"/>
              <a:t> </a:t>
            </a:r>
          </a:p>
          <a:p>
            <a:pPr lvl="2"/>
            <a:r>
              <a:rPr lang="id-ID" dirty="0" smtClean="0"/>
              <a:t>Adi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0899 3616 728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71" y="1606859"/>
            <a:ext cx="8826500" cy="5076151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id-ID" sz="1800" dirty="0" smtClean="0"/>
              <a:t>Anderson</a:t>
            </a:r>
            <a:r>
              <a:rPr lang="id-ID" sz="1800" dirty="0"/>
              <a:t>, Ross, “Security Engineering”, First Edition, Wiley, 2001, tersedia dalam e-Book : URL: </a:t>
            </a:r>
            <a:r>
              <a:rPr lang="id-ID" sz="1800" dirty="0">
                <a:hlinkClick r:id="rId2"/>
              </a:rPr>
              <a:t>http://www.cl.cam.ac.uk/~rja14/book.html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 err="1"/>
              <a:t>Menezes</a:t>
            </a:r>
            <a:r>
              <a:rPr lang="en-US" sz="1800" dirty="0"/>
              <a:t> et.al, “Handbook of Applied Cryptography”, Fifth Edition, CRC Printing, 2001,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e-Book URL: </a:t>
            </a:r>
            <a:r>
              <a:rPr lang="en-US" sz="1800" dirty="0">
                <a:hlinkClick r:id="rId3"/>
              </a:rPr>
              <a:t>http://cacr.uwaterloo.ca/hac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Bishop, Matt, “Computer Security: Art and Science”, Addison Wesley, 2002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Stinson, Douglas R, “Cryptography: Theory and Practice”, CRC Press, 1995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Electronic Frontier Foundation, “Cracking DES”, O'Reilly, 1998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Stamp, Mark, “Computer Security: Principles and Practices”, Willey, 2011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Eric Cole, Ronald </a:t>
            </a:r>
            <a:r>
              <a:rPr lang="en-US" sz="1800" dirty="0" err="1"/>
              <a:t>Krutz</a:t>
            </a:r>
            <a:r>
              <a:rPr lang="en-US" sz="1800" dirty="0"/>
              <a:t>, and James W. Conley, “Network Security Bible”,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Wiley Publishing, Inc., 2005.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Matthew </a:t>
            </a:r>
            <a:r>
              <a:rPr lang="en-US" sz="1800" dirty="0" err="1"/>
              <a:t>Strebe</a:t>
            </a:r>
            <a:r>
              <a:rPr lang="en-US" sz="1800" dirty="0"/>
              <a:t>, “Network Security Foundations”, </a:t>
            </a:r>
            <a:r>
              <a:rPr lang="en-US" sz="1800" dirty="0" err="1"/>
              <a:t>Sybex</a:t>
            </a:r>
            <a:r>
              <a:rPr lang="en-US" sz="1800" dirty="0"/>
              <a:t>, 2004.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Chris </a:t>
            </a:r>
            <a:r>
              <a:rPr lang="en-US" sz="1800" dirty="0" err="1"/>
              <a:t>McNab</a:t>
            </a:r>
            <a:r>
              <a:rPr lang="en-US" sz="1800" dirty="0"/>
              <a:t>, “Network Security Assessment”, </a:t>
            </a:r>
            <a:r>
              <a:rPr lang="en-US" sz="1800" dirty="0" err="1"/>
              <a:t>O’reilly</a:t>
            </a:r>
            <a:r>
              <a:rPr lang="en-US" sz="1800" dirty="0"/>
              <a:t>, 2008.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James D. McCabe, </a:t>
            </a:r>
            <a:r>
              <a:rPr lang="en-US" sz="1800" dirty="0" err="1"/>
              <a:t>dkk</a:t>
            </a:r>
            <a:r>
              <a:rPr lang="en-US" sz="1800" dirty="0"/>
              <a:t>, “Network Security Know It </a:t>
            </a:r>
            <a:r>
              <a:rPr lang="en-US" sz="1800" dirty="0" err="1"/>
              <a:t>All”,Morgan</a:t>
            </a:r>
            <a:r>
              <a:rPr lang="en-US" sz="1800" dirty="0"/>
              <a:t>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Kaufmann, 2008.</a:t>
            </a:r>
            <a:endParaRPr lang="id-ID" sz="1800" dirty="0"/>
          </a:p>
          <a:p>
            <a:pPr>
              <a:spcBef>
                <a:spcPts val="600"/>
              </a:spcBef>
            </a:pPr>
            <a:r>
              <a:rPr lang="en-US" sz="1800" dirty="0" err="1"/>
              <a:t>Ibisa</a:t>
            </a:r>
            <a:r>
              <a:rPr lang="en-US" sz="1800" dirty="0"/>
              <a:t>, “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”,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Yogyakara</a:t>
            </a:r>
            <a:r>
              <a:rPr lang="en-US" sz="1800" dirty="0"/>
              <a:t>, 2011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973495"/>
              </p:ext>
            </p:extLst>
          </p:nvPr>
        </p:nvGraphicFramePr>
        <p:xfrm>
          <a:off x="336550" y="2414588"/>
          <a:ext cx="8459788" cy="41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s://3.bp.blogspot.com/-w3S-LpLYGJs/VvTlgVAGlTI/AAAAAAAAAVQ/yCmsTFb9qRoriw9aLccBUbs65KO3cHZLg/s1600/Untitled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11" y="1442506"/>
            <a:ext cx="63531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671" y="1658982"/>
            <a:ext cx="3631986" cy="4859675"/>
          </a:xfrm>
        </p:spPr>
        <p:txBody>
          <a:bodyPr/>
          <a:lstStyle/>
          <a:p>
            <a:pPr algn="just"/>
            <a:r>
              <a:rPr lang="id-ID" b="1" dirty="0"/>
              <a:t>Pengerusakan informasi </a:t>
            </a:r>
            <a:r>
              <a:rPr lang="id-ID" dirty="0"/>
              <a:t>yang dikirimkan dalam jaringan, sehingga </a:t>
            </a:r>
            <a:r>
              <a:rPr lang="id-ID" b="1" dirty="0"/>
              <a:t>terpotong</a:t>
            </a:r>
            <a:r>
              <a:rPr lang="id-ID" dirty="0"/>
              <a:t> </a:t>
            </a:r>
            <a:r>
              <a:rPr lang="id-ID" b="1" dirty="0"/>
              <a:t>di tengah jalan dan gagal </a:t>
            </a:r>
            <a:r>
              <a:rPr lang="id-ID" dirty="0"/>
              <a:t>sampai ke tujuan</a:t>
            </a:r>
          </a:p>
        </p:txBody>
      </p:sp>
      <p:pic>
        <p:nvPicPr>
          <p:cNvPr id="2050" name="Picture 2" descr="https://1.bp.blogspot.com/-RjzVXHFHz10/VvTcpQ9D1mI/AAAAAAAAAU4/-uKG5-_-oikS0uhDxqWW3gzI7gqY-hjog/s1600/Untitl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4662"/>
          <a:stretch/>
        </p:blipFill>
        <p:spPr bwMode="auto">
          <a:xfrm>
            <a:off x="134470" y="1658982"/>
            <a:ext cx="5029200" cy="24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4.bp.blogspot.com/-I4NISqOcMLk/VvTnmlzx7JI/AAAAAAAAAVg/k4EaghetjHEdKWxN2C84ohH_xt0T0XG1g/s1600/ddosvsdo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5714"/>
            <a:ext cx="3702721" cy="25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2720" y="4703808"/>
            <a:ext cx="5441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b="1" dirty="0" smtClean="0"/>
              <a:t>DOS </a:t>
            </a:r>
            <a:r>
              <a:rPr lang="id-ID" dirty="0" smtClean="0"/>
              <a:t>menghabiskan </a:t>
            </a:r>
            <a:r>
              <a:rPr lang="id-ID" b="1" dirty="0"/>
              <a:t>sumber (</a:t>
            </a:r>
            <a:r>
              <a:rPr lang="id-ID" b="1" i="1" dirty="0"/>
              <a:t>resource</a:t>
            </a:r>
            <a:r>
              <a:rPr lang="id-ID" b="1" dirty="0"/>
              <a:t>) </a:t>
            </a:r>
            <a:r>
              <a:rPr lang="id-ID" dirty="0" smtClean="0"/>
              <a:t>oleh komputer</a:t>
            </a:r>
          </a:p>
          <a:p>
            <a:pPr algn="just"/>
            <a:r>
              <a:rPr lang="id-ID" dirty="0" smtClean="0"/>
              <a:t>sampai </a:t>
            </a:r>
            <a:r>
              <a:rPr lang="id-ID" b="1" dirty="0" smtClean="0"/>
              <a:t>komputer tidak </a:t>
            </a:r>
            <a:r>
              <a:rPr lang="id-ID" b="1" dirty="0"/>
              <a:t>dapat menjalankan fungsinya </a:t>
            </a:r>
            <a:endParaRPr lang="id-ID" b="1" dirty="0" smtClean="0"/>
          </a:p>
          <a:p>
            <a:pPr algn="just"/>
            <a:r>
              <a:rPr lang="id-ID" dirty="0" smtClean="0"/>
              <a:t>dengan </a:t>
            </a:r>
            <a:r>
              <a:rPr lang="id-ID" dirty="0"/>
              <a:t>benar</a:t>
            </a:r>
            <a:r>
              <a:rPr lang="id-ID" dirty="0" smtClean="0"/>
              <a:t>.)</a:t>
            </a:r>
            <a:endParaRPr lang="id-ID" dirty="0"/>
          </a:p>
          <a:p>
            <a:pPr algn="just"/>
            <a:r>
              <a:rPr lang="id-ID" b="1" dirty="0"/>
              <a:t>DDOS</a:t>
            </a:r>
            <a:r>
              <a:rPr lang="id-ID" dirty="0"/>
              <a:t> (jenis serangan </a:t>
            </a:r>
            <a:r>
              <a:rPr lang="id-ID" b="1" i="1" dirty="0"/>
              <a:t>Denial of Service(DOS)</a:t>
            </a:r>
            <a:r>
              <a:rPr lang="id-ID" dirty="0"/>
              <a:t> </a:t>
            </a:r>
            <a:endParaRPr lang="id-ID" dirty="0" smtClean="0"/>
          </a:p>
          <a:p>
            <a:pPr algn="just"/>
            <a:r>
              <a:rPr lang="id-ID" dirty="0" smtClean="0"/>
              <a:t>menggunakan </a:t>
            </a:r>
            <a:r>
              <a:rPr lang="id-ID" dirty="0"/>
              <a:t>banyak </a:t>
            </a:r>
            <a:r>
              <a:rPr lang="id-ID" b="1" dirty="0"/>
              <a:t>host </a:t>
            </a:r>
            <a:r>
              <a:rPr lang="id-ID" b="1" dirty="0" smtClean="0"/>
              <a:t>"</a:t>
            </a:r>
            <a:r>
              <a:rPr lang="id-ID" b="1" dirty="0"/>
              <a:t>dipaksa" menjadi </a:t>
            </a:r>
            <a:r>
              <a:rPr lang="id-ID" b="1" i="1" dirty="0"/>
              <a:t>zombie</a:t>
            </a:r>
            <a:r>
              <a:rPr lang="id-ID" b="1" dirty="0"/>
              <a:t>) </a:t>
            </a:r>
            <a:endParaRPr lang="id-ID" b="1" dirty="0" smtClean="0"/>
          </a:p>
          <a:p>
            <a:pPr algn="just"/>
            <a:r>
              <a:rPr lang="id-ID" dirty="0" smtClean="0"/>
              <a:t>untuk </a:t>
            </a:r>
            <a:r>
              <a:rPr lang="id-ID" b="1" dirty="0"/>
              <a:t>menyerang satu buah host </a:t>
            </a:r>
            <a:r>
              <a:rPr lang="id-ID" b="1" dirty="0" smtClean="0"/>
              <a:t>target sebuah </a:t>
            </a:r>
            <a:r>
              <a:rPr lang="id-ID" b="1" dirty="0"/>
              <a:t>jaringan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57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61709" y="1658983"/>
            <a:ext cx="4388162" cy="1581758"/>
          </a:xfrm>
        </p:spPr>
        <p:txBody>
          <a:bodyPr>
            <a:normAutofit fontScale="92500"/>
          </a:bodyPr>
          <a:lstStyle/>
          <a:p>
            <a:pPr algn="just"/>
            <a:r>
              <a:rPr lang="id-ID" b="1" dirty="0" smtClean="0"/>
              <a:t>Tidak </a:t>
            </a:r>
            <a:r>
              <a:rPr lang="id-ID" b="1" dirty="0"/>
              <a:t>memiliki hak akses, </a:t>
            </a:r>
            <a:r>
              <a:rPr lang="id-ID" b="1" dirty="0" smtClean="0"/>
              <a:t>user</a:t>
            </a:r>
            <a:r>
              <a:rPr lang="id-ID" b="1" dirty="0"/>
              <a:t>, program, atau komputer, menyusup untuk mengakses </a:t>
            </a:r>
            <a:r>
              <a:rPr lang="id-ID" b="1" dirty="0" smtClean="0"/>
              <a:t>sistem</a:t>
            </a:r>
            <a:r>
              <a:rPr lang="id-ID" dirty="0" smtClean="0"/>
              <a:t>.</a:t>
            </a:r>
            <a:endParaRPr lang="id-ID" dirty="0"/>
          </a:p>
        </p:txBody>
      </p:sp>
      <p:pic>
        <p:nvPicPr>
          <p:cNvPr id="8194" name="Picture 2" descr="https://2.bp.blogspot.com/-80UISGxPs9U/VvTqfMXuV-I/AAAAAAAAAVw/ITI0pbUPD_sykhxNKTVPIEil2_m_OTGGg/s1600/Untitle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982"/>
            <a:ext cx="4661709" cy="21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3.bp.blogspot.com/-SBsm3GTHiw0/VvTsdtn9G7I/AAAAAAAAAV8/ilpTziviojcF3CrWARics7oJz0n2GnI6w/s200/058223300_1427109013-Penyadapan_seluler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5" y="4351150"/>
            <a:ext cx="3029536" cy="16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2617" y="4506818"/>
            <a:ext cx="5657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d-ID" b="1" dirty="0"/>
              <a:t>Wiretapping</a:t>
            </a:r>
            <a:r>
              <a:rPr lang="id-ID" dirty="0"/>
              <a:t> (penyadapan), (suatu kejahatan yang </a:t>
            </a:r>
            <a:r>
              <a:rPr lang="id-ID" b="1" dirty="0"/>
              <a:t>berupa </a:t>
            </a:r>
            <a:endParaRPr lang="id-ID" b="1" dirty="0" smtClean="0"/>
          </a:p>
          <a:p>
            <a:pPr algn="just"/>
            <a:r>
              <a:rPr lang="id-ID" b="1" dirty="0" smtClean="0"/>
              <a:t>penyadapan </a:t>
            </a:r>
            <a:r>
              <a:rPr lang="id-ID" b="1" dirty="0"/>
              <a:t>saluran komunikasi </a:t>
            </a:r>
            <a:r>
              <a:rPr lang="id-ID" dirty="0"/>
              <a:t>khususnya jalur </a:t>
            </a:r>
            <a:endParaRPr lang="id-ID" dirty="0" smtClean="0"/>
          </a:p>
          <a:p>
            <a:pPr algn="just"/>
            <a:r>
              <a:rPr lang="id-ID" b="1" dirty="0" smtClean="0"/>
              <a:t>yang </a:t>
            </a:r>
            <a:r>
              <a:rPr lang="id-ID" b="1" dirty="0"/>
              <a:t>menggunakan kabel</a:t>
            </a:r>
            <a:r>
              <a:rPr lang="id-ID" dirty="0"/>
              <a:t>.)</a:t>
            </a:r>
          </a:p>
          <a:p>
            <a:pPr algn="just"/>
            <a:r>
              <a:rPr lang="id-ID" b="1" dirty="0"/>
              <a:t>Sniffing</a:t>
            </a:r>
            <a:r>
              <a:rPr lang="id-ID" dirty="0"/>
              <a:t>, (adalah</a:t>
            </a:r>
            <a:r>
              <a:rPr lang="id-ID" b="1" dirty="0"/>
              <a:t> penyadapan terhadap </a:t>
            </a:r>
            <a:r>
              <a:rPr lang="id-ID" dirty="0"/>
              <a:t>lalu </a:t>
            </a:r>
            <a:r>
              <a:rPr lang="id-ID" b="1" dirty="0"/>
              <a:t>lintas </a:t>
            </a:r>
            <a:endParaRPr lang="id-ID" b="1" dirty="0" smtClean="0"/>
          </a:p>
          <a:p>
            <a:pPr algn="just"/>
            <a:r>
              <a:rPr lang="id-ID" b="1" dirty="0" smtClean="0"/>
              <a:t>data</a:t>
            </a:r>
            <a:r>
              <a:rPr lang="id-ID" dirty="0" smtClean="0"/>
              <a:t> </a:t>
            </a:r>
            <a:r>
              <a:rPr lang="id-ID" dirty="0"/>
              <a:t>pada suatu jaringan komputer.)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49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06471" y="1658983"/>
            <a:ext cx="4089186" cy="192854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b="1" dirty="0" smtClean="0"/>
              <a:t>Pihak</a:t>
            </a:r>
            <a:r>
              <a:rPr lang="id-ID" dirty="0"/>
              <a:t> yang </a:t>
            </a:r>
            <a:r>
              <a:rPr lang="id-ID" b="1" dirty="0"/>
              <a:t>tidak memiliki hak akses</a:t>
            </a:r>
            <a:r>
              <a:rPr lang="id-ID" dirty="0"/>
              <a:t>, </a:t>
            </a:r>
            <a:r>
              <a:rPr lang="id-ID" dirty="0" smtClean="0"/>
              <a:t>menyusup </a:t>
            </a:r>
            <a:r>
              <a:rPr lang="id-ID" dirty="0"/>
              <a:t>ke </a:t>
            </a:r>
            <a:r>
              <a:rPr lang="id-ID" b="1" dirty="0"/>
              <a:t>sistem</a:t>
            </a:r>
            <a:r>
              <a:rPr lang="id-ID" dirty="0" smtClean="0"/>
              <a:t>, dapat</a:t>
            </a:r>
            <a:r>
              <a:rPr lang="id-ID" dirty="0"/>
              <a:t> juga </a:t>
            </a:r>
            <a:r>
              <a:rPr lang="id-ID" b="1" dirty="0"/>
              <a:t>mengubah isi aset</a:t>
            </a:r>
            <a:r>
              <a:rPr lang="id-ID" dirty="0"/>
              <a:t>. </a:t>
            </a:r>
            <a:endParaRPr lang="id-ID" dirty="0" smtClean="0"/>
          </a:p>
          <a:p>
            <a:pPr algn="just"/>
            <a:r>
              <a:rPr lang="id-ID" b="1" dirty="0" smtClean="0"/>
              <a:t>Serangan pengubahan </a:t>
            </a:r>
            <a:r>
              <a:rPr lang="id-ID" b="1" dirty="0"/>
              <a:t>(</a:t>
            </a:r>
            <a:r>
              <a:rPr lang="id-ID" b="1" i="1" dirty="0"/>
              <a:t>integrity) </a:t>
            </a:r>
            <a:r>
              <a:rPr lang="id-ID" b="1" dirty="0"/>
              <a:t>suatu informasi</a:t>
            </a:r>
            <a:r>
              <a:rPr lang="id-ID" dirty="0"/>
              <a:t>.</a:t>
            </a:r>
          </a:p>
        </p:txBody>
      </p:sp>
      <p:pic>
        <p:nvPicPr>
          <p:cNvPr id="7170" name="Picture 2" descr="https://3.bp.blogspot.com/-nJNm1bQ-zIM/VvTtsDMzUJI/AAAAAAAAAWI/j1oYnBGeNrMQZjBTEYYRy2BANl0efSk7w/s1600/Untitle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2" y="1658982"/>
            <a:ext cx="4268508" cy="19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4.bp.blogspot.com/-a8vYeyGMZ0c/VvTvQiCaRII/AAAAAAAAAWU/8U83XpMEC-0k5s6kqapvKp2-4YMEEJ8nQ/s200/university-of-la-salette-defac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7525"/>
            <a:ext cx="4047302" cy="25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Gambar terka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08" y="5485180"/>
            <a:ext cx="2251075" cy="126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35824" y="3836644"/>
            <a:ext cx="4559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b="1" dirty="0"/>
              <a:t>Mengubah tampilan website (defacing</a:t>
            </a:r>
            <a:r>
              <a:rPr lang="id-ID" dirty="0"/>
              <a:t>), </a:t>
            </a:r>
            <a:endParaRPr lang="id-ID" dirty="0" smtClean="0"/>
          </a:p>
          <a:p>
            <a:pPr algn="just"/>
            <a:r>
              <a:rPr lang="id-ID" dirty="0" smtClean="0"/>
              <a:t>menempelkan</a:t>
            </a:r>
            <a:r>
              <a:rPr lang="id-ID" dirty="0"/>
              <a:t> </a:t>
            </a:r>
            <a:r>
              <a:rPr lang="id-ID" b="1" dirty="0"/>
              <a:t>Trojan (virus)</a:t>
            </a:r>
            <a:r>
              <a:rPr lang="id-ID" dirty="0"/>
              <a:t> pada </a:t>
            </a:r>
            <a:r>
              <a:rPr lang="id-ID" b="1" dirty="0"/>
              <a:t>web atau email</a:t>
            </a:r>
            <a:r>
              <a:rPr lang="id-ID" dirty="0"/>
              <a:t>, </a:t>
            </a:r>
            <a:r>
              <a:rPr lang="id-ID" dirty="0" smtClean="0"/>
              <a:t>atau </a:t>
            </a:r>
            <a:r>
              <a:rPr lang="id-ID" b="1" dirty="0"/>
              <a:t>pemakai lain </a:t>
            </a:r>
            <a:r>
              <a:rPr lang="id-ID" dirty="0"/>
              <a:t>yang </a:t>
            </a:r>
            <a:r>
              <a:rPr lang="id-ID" b="1" dirty="0"/>
              <a:t>mengubah </a:t>
            </a:r>
            <a:r>
              <a:rPr lang="id-ID" b="1" dirty="0" smtClean="0"/>
              <a:t>informasi  </a:t>
            </a:r>
            <a:r>
              <a:rPr lang="id-ID" b="1" dirty="0"/>
              <a:t>tanpa izin</a:t>
            </a:r>
            <a:r>
              <a:rPr lang="id-ID" dirty="0"/>
              <a:t>, </a:t>
            </a:r>
            <a:r>
              <a:rPr lang="id-ID" b="1" i="1" dirty="0"/>
              <a:t>“man in the middle attack” </a:t>
            </a:r>
            <a:r>
              <a:rPr lang="id-ID" dirty="0" smtClean="0"/>
              <a:t>dimana </a:t>
            </a:r>
            <a:r>
              <a:rPr lang="id-ID" dirty="0"/>
              <a:t>seseorang </a:t>
            </a:r>
            <a:r>
              <a:rPr lang="id-ID" b="1" dirty="0"/>
              <a:t>menempatkan diri di tengah </a:t>
            </a:r>
            <a:r>
              <a:rPr lang="id-ID" b="1" dirty="0" smtClean="0"/>
              <a:t>pembicaraan </a:t>
            </a:r>
            <a:r>
              <a:rPr lang="id-ID" dirty="0"/>
              <a:t>dan </a:t>
            </a:r>
            <a:r>
              <a:rPr lang="id-ID" b="1" dirty="0"/>
              <a:t>menyamar</a:t>
            </a:r>
            <a:r>
              <a:rPr lang="id-ID" dirty="0"/>
              <a:t> sebagai </a:t>
            </a:r>
            <a:r>
              <a:rPr lang="id-ID" b="1" dirty="0"/>
              <a:t>orang lain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81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14047" y="1658983"/>
            <a:ext cx="3981610" cy="246926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b="1" dirty="0" smtClean="0"/>
              <a:t>seseorang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/>
              <a:t>tidak memiliki </a:t>
            </a:r>
            <a:r>
              <a:rPr lang="id-ID" b="1" dirty="0" smtClean="0"/>
              <a:t>hak</a:t>
            </a:r>
            <a:r>
              <a:rPr lang="id-ID" b="1" dirty="0"/>
              <a:t> akses</a:t>
            </a:r>
            <a:r>
              <a:rPr lang="id-ID" dirty="0"/>
              <a:t>, memasukkan </a:t>
            </a:r>
            <a:r>
              <a:rPr lang="id-ID" b="1" dirty="0"/>
              <a:t>suatu objek palsu </a:t>
            </a:r>
            <a:r>
              <a:rPr lang="id-ID" dirty="0"/>
              <a:t>ke dalam sistem yang ada. </a:t>
            </a:r>
            <a:endParaRPr lang="id-ID" dirty="0" smtClean="0"/>
          </a:p>
          <a:p>
            <a:pPr algn="just"/>
            <a:r>
              <a:rPr lang="id-ID" b="1" dirty="0" smtClean="0"/>
              <a:t>Serangan </a:t>
            </a:r>
            <a:r>
              <a:rPr lang="id-ID" dirty="0"/>
              <a:t>ini </a:t>
            </a:r>
            <a:r>
              <a:rPr lang="id-ID" b="1" dirty="0"/>
              <a:t>menyerang keaslian </a:t>
            </a:r>
            <a:r>
              <a:rPr lang="id-ID" b="1" dirty="0" smtClean="0"/>
              <a:t>(</a:t>
            </a:r>
            <a:r>
              <a:rPr lang="id-ID" b="1" i="1" dirty="0" smtClean="0"/>
              <a:t>authentication</a:t>
            </a:r>
            <a:r>
              <a:rPr lang="id-ID" b="1" i="1" dirty="0"/>
              <a:t>) </a:t>
            </a:r>
            <a:r>
              <a:rPr lang="id-ID" dirty="0"/>
              <a:t>suatu </a:t>
            </a:r>
            <a:r>
              <a:rPr lang="id-ID" dirty="0" smtClean="0"/>
              <a:t>informasi</a:t>
            </a:r>
            <a:endParaRPr lang="id-ID" dirty="0"/>
          </a:p>
        </p:txBody>
      </p:sp>
      <p:pic>
        <p:nvPicPr>
          <p:cNvPr id="6146" name="Picture 2" descr="https://1.bp.blogspot.com/-N9YuLWe_WAA/VvTwDQcvwyI/AAAAAAAAAWc/55Kp9cGaYG81z46deDalAvtyesWHJOc3A/s1600/Untitle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6" y="1658982"/>
            <a:ext cx="4443319" cy="200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3728" y="4800600"/>
            <a:ext cx="535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Phising Mail</a:t>
            </a:r>
            <a:r>
              <a:rPr lang="it-IT" sz="2400" dirty="0"/>
              <a:t> (</a:t>
            </a:r>
            <a:r>
              <a:rPr lang="it-IT" sz="2400" b="1" dirty="0"/>
              <a:t>memasukkan pesan-pesan </a:t>
            </a:r>
            <a:r>
              <a:rPr lang="it-IT" sz="2400" b="1" dirty="0" smtClean="0"/>
              <a:t>palsu</a:t>
            </a:r>
            <a:r>
              <a:rPr lang="id-ID" sz="2400" b="1" dirty="0" smtClean="0"/>
              <a:t> </a:t>
            </a:r>
            <a:r>
              <a:rPr lang="it-IT" sz="2400" b="1" dirty="0" smtClean="0"/>
              <a:t>seperti </a:t>
            </a:r>
            <a:r>
              <a:rPr lang="it-IT" sz="2400" b="1" dirty="0"/>
              <a:t>e-mail palsu ke dalam jaringan komputer</a:t>
            </a:r>
            <a:r>
              <a:rPr lang="it-IT" sz="2400" dirty="0"/>
              <a:t>.)</a:t>
            </a:r>
            <a:endParaRPr lang="id-ID" sz="2400" dirty="0"/>
          </a:p>
        </p:txBody>
      </p:sp>
      <p:pic>
        <p:nvPicPr>
          <p:cNvPr id="6148" name="Picture 4" descr="https://1.bp.blogspot.com/-UO0Z2xdW4IM/VvTxDhLNRiI/AAAAAAAAAWk/cmj0SgBSqOIYqyr8iTdEILQ6IJzxAXCNQ/s1600/visa_emai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4128247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Serangan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" y="1658981"/>
            <a:ext cx="9138042" cy="42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Eavesdropping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 a Dialog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50456"/>
            <a:ext cx="9144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Encryption for Confidentiality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8981"/>
            <a:ext cx="9082588" cy="46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986005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1159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Impersonation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Authentication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" y="1658982"/>
            <a:ext cx="9056472" cy="30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Message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Alteratio</a:t>
            </a:r>
            <a:r>
              <a:rPr lang="id-ID" dirty="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38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Secure Dialog System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8" y="1581490"/>
            <a:ext cx="8850017" cy="49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 smtClean="0"/>
              <a:t> :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" y="1658981"/>
            <a:ext cx="8968800" cy="49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Scanning (Probing)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641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Single Message Break-in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095453" cy="32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Denial-of Service (</a:t>
            </a:r>
            <a:r>
              <a:rPr lang="id-ID" dirty="0" smtClean="0">
                <a:solidFill>
                  <a:schemeClr val="bg2">
                    <a:lumMod val="75000"/>
                  </a:schemeClr>
                </a:solidFill>
              </a:rPr>
              <a:t>DoS)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1"/>
            <a:ext cx="9123784" cy="28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Scanning &amp;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5458384" cy="50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Port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Port scanning adalah proses koneksi ke port-port TCP atau UDP pada </a:t>
            </a:r>
            <a:r>
              <a:rPr lang="id-ID" dirty="0" smtClean="0"/>
              <a:t>host yang </a:t>
            </a:r>
            <a:r>
              <a:rPr lang="id-ID" dirty="0"/>
              <a:t>menjadi target untuk menentukan service apa yang sedang berjalan </a:t>
            </a:r>
            <a:r>
              <a:rPr lang="id-ID" dirty="0" smtClean="0"/>
              <a:t> (</a:t>
            </a:r>
            <a:r>
              <a:rPr lang="id-ID" dirty="0"/>
              <a:t>listening).</a:t>
            </a:r>
          </a:p>
          <a:p>
            <a:pPr algn="just"/>
            <a:r>
              <a:rPr lang="id-ID" dirty="0"/>
              <a:t>Dengan mengidentifikasi port-port yang listening ini kita dapat menentukan </a:t>
            </a:r>
            <a:r>
              <a:rPr lang="id-ID" dirty="0" smtClean="0"/>
              <a:t>jenis </a:t>
            </a:r>
            <a:r>
              <a:rPr lang="id-ID" dirty="0"/>
              <a:t>aplikasi dan sistem operasi apa yang digunakan pada host tersebut.</a:t>
            </a:r>
          </a:p>
          <a:p>
            <a:pPr algn="just"/>
            <a:r>
              <a:rPr lang="id-ID" dirty="0"/>
              <a:t>Service yang dalam status listening ini memungkinkan orang yang tidak </a:t>
            </a:r>
            <a:r>
              <a:rPr lang="id-ID" dirty="0" smtClean="0"/>
              <a:t>berhak </a:t>
            </a:r>
            <a:r>
              <a:rPr lang="id-ID" dirty="0"/>
              <a:t>menerobos ke dalam host tersebut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01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Well Known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“</a:t>
            </a:r>
            <a:r>
              <a:rPr lang="en-US" dirty="0"/>
              <a:t>The Well Known Ports are assigned by the IANA and on most systems can only </a:t>
            </a:r>
            <a:r>
              <a:rPr lang="en-US" dirty="0" smtClean="0"/>
              <a:t>be</a:t>
            </a:r>
            <a:r>
              <a:rPr lang="id-ID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by system (or root) processes or by programs executed by privileged users</a:t>
            </a:r>
            <a:r>
              <a:rPr lang="en-US" dirty="0" smtClean="0"/>
              <a:t>.”</a:t>
            </a:r>
            <a:endParaRPr lang="id-ID" dirty="0" smtClean="0"/>
          </a:p>
          <a:p>
            <a:pPr algn="just"/>
            <a:r>
              <a:rPr lang="id-ID" dirty="0" smtClean="0"/>
              <a:t>Mekanisme </a:t>
            </a:r>
            <a:r>
              <a:rPr lang="id-ID" dirty="0"/>
              <a:t>yang mengizinkan sebuah komputer untuk mendukung beberapa sesi koneksi dengan komputer lainnya dan program di dalam jaringan. </a:t>
            </a:r>
          </a:p>
          <a:p>
            <a:pPr algn="just"/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/>
              <a:t>port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 smtClean="0"/>
              <a:t>:</a:t>
            </a:r>
            <a:endParaRPr lang="id-ID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20,21 – FTP, data dan Control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22 – SSH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23 – Telnet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25 – SMTP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53 – DNS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80 – HTTP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443 – HHTPS</a:t>
            </a:r>
          </a:p>
        </p:txBody>
      </p:sp>
    </p:spTree>
    <p:extLst>
      <p:ext uri="{BB962C8B-B14F-4D97-AF65-F5344CB8AC3E}">
        <p14:creationId xmlns:p14="http://schemas.microsoft.com/office/powerpoint/2010/main" val="34383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Keamanan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883435"/>
            <a:ext cx="8590423" cy="3535730"/>
          </a:xfrm>
        </p:spPr>
        <p:txBody>
          <a:bodyPr>
            <a:normAutofit/>
          </a:bodyPr>
          <a:lstStyle/>
          <a:p>
            <a:pPr marL="463550" lvl="0" indent="-463550">
              <a:buFont typeface="+mj-lt"/>
              <a:buAutoNum type="arabicParenR"/>
            </a:pPr>
            <a:r>
              <a:rPr lang="en-US" dirty="0" err="1" smtClean="0">
                <a:latin typeface="Agency FB" panose="020B0503020202020204" pitchFamily="34" charset="0"/>
              </a:rPr>
              <a:t>Pemodelan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Serangan</a:t>
            </a:r>
            <a:r>
              <a:rPr lang="id-ID" dirty="0">
                <a:latin typeface="Agency FB" panose="020B0503020202020204" pitchFamily="34" charset="0"/>
              </a:rPr>
              <a:t> (Attack Tree</a:t>
            </a:r>
            <a:r>
              <a:rPr lang="id-ID" dirty="0" smtClean="0">
                <a:latin typeface="Agency FB" panose="020B0503020202020204" pitchFamily="34" charset="0"/>
              </a:rPr>
              <a:t>)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Sistem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Keamanan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Informasi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dan</a:t>
            </a:r>
            <a:r>
              <a:rPr lang="en-US" dirty="0">
                <a:latin typeface="Agency FB" panose="020B0503020202020204" pitchFamily="34" charset="0"/>
              </a:rPr>
              <a:t> Internet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Tools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b="1" dirty="0"/>
              <a:t>Netstat</a:t>
            </a:r>
          </a:p>
          <a:p>
            <a:pPr marL="457177" lvl="1" indent="0" algn="just">
              <a:buNone/>
            </a:pPr>
            <a:r>
              <a:rPr lang="id-ID" dirty="0"/>
              <a:t>Merupakan utility yang powerfull untuk mengamati current state pada server, </a:t>
            </a:r>
            <a:r>
              <a:rPr lang="id-ID" dirty="0" smtClean="0"/>
              <a:t>service apa </a:t>
            </a:r>
            <a:r>
              <a:rPr lang="id-ID" dirty="0"/>
              <a:t>yang listening untuk incoming connection, interface mana yang listening, siapa </a:t>
            </a:r>
            <a:r>
              <a:rPr lang="id-ID" dirty="0" smtClean="0"/>
              <a:t>saja </a:t>
            </a:r>
            <a:r>
              <a:rPr lang="id-ID" dirty="0"/>
              <a:t>yang terhubung.</a:t>
            </a:r>
          </a:p>
          <a:p>
            <a:pPr algn="just"/>
            <a:r>
              <a:rPr lang="id-ID" b="1" dirty="0" smtClean="0"/>
              <a:t>Nmap</a:t>
            </a:r>
            <a:endParaRPr lang="id-ID" b="1" dirty="0"/>
          </a:p>
          <a:p>
            <a:pPr marL="457177" lvl="1" indent="0" algn="just">
              <a:buNone/>
            </a:pPr>
            <a:r>
              <a:rPr lang="id-ID" dirty="0"/>
              <a:t>Merupakan software scanner yang paling tua yang masih dipakai sampai sekarang</a:t>
            </a:r>
            <a:r>
              <a:rPr lang="id-ID" dirty="0" smtClean="0"/>
              <a:t>. </a:t>
            </a:r>
            <a:endParaRPr lang="id-ID" dirty="0"/>
          </a:p>
          <a:p>
            <a:pPr algn="just"/>
            <a:r>
              <a:rPr lang="id-ID" b="1" dirty="0" smtClean="0"/>
              <a:t>Nessus</a:t>
            </a:r>
            <a:endParaRPr lang="id-ID" b="1" dirty="0"/>
          </a:p>
          <a:p>
            <a:pPr marL="457177" lvl="1" indent="0" algn="just">
              <a:buNone/>
            </a:pPr>
            <a:r>
              <a:rPr lang="id-ID" dirty="0"/>
              <a:t>Merupakan suatu tools yang powerfull untuk melihat kelemahan port yang ada </a:t>
            </a:r>
            <a:r>
              <a:rPr lang="id-ID" dirty="0" smtClean="0"/>
              <a:t>pada </a:t>
            </a:r>
            <a:r>
              <a:rPr lang="id-ID" dirty="0"/>
              <a:t>komputer kita dan komputer lain. Nessus akan memberikan report secara lengkap </a:t>
            </a:r>
            <a:r>
              <a:rPr lang="id-ID" dirty="0" smtClean="0"/>
              <a:t>apa </a:t>
            </a:r>
            <a:r>
              <a:rPr lang="id-ID" dirty="0"/>
              <a:t>kelemahan komputer kita dan bagaimana cara mengatasinya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75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Open atau Accepted</a:t>
            </a:r>
          </a:p>
          <a:p>
            <a:pPr marL="457177" lvl="1" indent="0" algn="just">
              <a:buNone/>
            </a:pPr>
            <a:r>
              <a:rPr lang="id-ID" dirty="0"/>
              <a:t>Host mengirim reply yang menunjukkan service “listening” pada port</a:t>
            </a:r>
          </a:p>
          <a:p>
            <a:pPr algn="just"/>
            <a:r>
              <a:rPr lang="id-ID" b="1" dirty="0" smtClean="0"/>
              <a:t>Closed</a:t>
            </a:r>
            <a:r>
              <a:rPr lang="id-ID" b="1" dirty="0"/>
              <a:t>, Denied, atau Not Listening</a:t>
            </a:r>
          </a:p>
          <a:p>
            <a:pPr marL="457177" lvl="1" indent="0" algn="just">
              <a:buNone/>
            </a:pPr>
            <a:r>
              <a:rPr lang="id-ID" dirty="0"/>
              <a:t>Host mengirim reply yang menunjukkan koneksi akan ditolak pada </a:t>
            </a:r>
            <a:r>
              <a:rPr lang="id-ID" dirty="0" smtClean="0"/>
              <a:t>port tersebut</a:t>
            </a:r>
            <a:endParaRPr lang="id-ID" dirty="0"/>
          </a:p>
          <a:p>
            <a:pPr algn="just"/>
            <a:r>
              <a:rPr lang="id-ID" b="1" dirty="0" smtClean="0"/>
              <a:t>Filtered</a:t>
            </a:r>
            <a:r>
              <a:rPr lang="id-ID" b="1" dirty="0"/>
              <a:t>, Dropped, atau Blocked</a:t>
            </a:r>
          </a:p>
          <a:p>
            <a:pPr marL="457177" lvl="1" indent="0" algn="just">
              <a:buNone/>
            </a:pPr>
            <a:r>
              <a:rPr lang="id-ID" dirty="0"/>
              <a:t>Tidak ada reply dari </a:t>
            </a:r>
            <a:r>
              <a:rPr lang="id-ID" dirty="0" smtClean="0"/>
              <a:t>host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28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TCP Connect scan (-sT)</a:t>
            </a:r>
          </a:p>
          <a:p>
            <a:pPr marL="457177" lvl="1" indent="0" algn="just">
              <a:buNone/>
            </a:pPr>
            <a:r>
              <a:rPr lang="id-ID" dirty="0"/>
              <a:t>Jenis scan ini terhubung ke port host target dan menyelesaikan </a:t>
            </a:r>
            <a:r>
              <a:rPr lang="id-ID" dirty="0" smtClean="0"/>
              <a:t>three-way handshake </a:t>
            </a:r>
            <a:r>
              <a:rPr lang="id-ID" dirty="0"/>
              <a:t>(SYN, SYN/ACK dan ACK). Scan ini mudah terdeteksi oleh pengelola </a:t>
            </a:r>
            <a:r>
              <a:rPr lang="id-ID" dirty="0" smtClean="0"/>
              <a:t>host </a:t>
            </a:r>
            <a:r>
              <a:rPr lang="id-ID" dirty="0"/>
              <a:t>target.</a:t>
            </a:r>
          </a:p>
          <a:p>
            <a:pPr algn="just"/>
            <a:r>
              <a:rPr lang="id-ID" b="1" dirty="0" smtClean="0"/>
              <a:t>TCP </a:t>
            </a:r>
            <a:r>
              <a:rPr lang="id-ID" b="1" dirty="0"/>
              <a:t>SYN scan (-sS)</a:t>
            </a:r>
          </a:p>
          <a:p>
            <a:pPr marL="457177" lvl="1" indent="0" algn="just">
              <a:buNone/>
            </a:pPr>
            <a:r>
              <a:rPr lang="id-ID" dirty="0"/>
              <a:t>Teknik ini dikenal sebagai half-opening scanning karena suatu koneksi penuh </a:t>
            </a:r>
            <a:r>
              <a:rPr lang="id-ID" dirty="0" smtClean="0"/>
              <a:t>tidak </a:t>
            </a:r>
            <a:r>
              <a:rPr lang="id-ID" dirty="0"/>
              <a:t>sampai terbentuk. Suatu paket SYN dikirimkan ke port host target. Bila </a:t>
            </a:r>
            <a:r>
              <a:rPr lang="id-ID" dirty="0" smtClean="0"/>
              <a:t>SYN/ACK </a:t>
            </a:r>
            <a:r>
              <a:rPr lang="id-ID" dirty="0"/>
              <a:t>diterima dari port host target, maka kita dapat mengambil kesimpulan </a:t>
            </a:r>
            <a:r>
              <a:rPr lang="id-ID" dirty="0" smtClean="0"/>
              <a:t>bahwa </a:t>
            </a:r>
            <a:r>
              <a:rPr lang="id-ID" dirty="0"/>
              <a:t>port tersebut dalam status listening. Jika RST/ACK diterima, biasanya </a:t>
            </a:r>
            <a:r>
              <a:rPr lang="id-ID" dirty="0" smtClean="0"/>
              <a:t>menunjukkan </a:t>
            </a:r>
            <a:r>
              <a:rPr lang="id-ID" dirty="0"/>
              <a:t>bahwa port tersebut tidak listening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</a:t>
            </a:r>
            <a:r>
              <a:rPr lang="id-ID" dirty="0" smtClean="0"/>
              <a:t>Scanning (contd – 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TCP FIN scan (-sF)</a:t>
            </a:r>
          </a:p>
          <a:p>
            <a:pPr marL="457177" lvl="1" indent="0" algn="just">
              <a:buNone/>
            </a:pPr>
            <a:r>
              <a:rPr lang="id-ID" dirty="0"/>
              <a:t>Teknik ini mengirim suatu paket FIN ke port sasaran. Berdasarkan RFC 793, sistem </a:t>
            </a:r>
            <a:r>
              <a:rPr lang="id-ID" dirty="0" smtClean="0"/>
              <a:t>sasaran </a:t>
            </a:r>
            <a:r>
              <a:rPr lang="id-ID" dirty="0"/>
              <a:t>akan mengirim balik suatu RST untuk setiap port yang tertutup. Teknik ini </a:t>
            </a:r>
            <a:r>
              <a:rPr lang="id-ID" dirty="0" smtClean="0"/>
              <a:t>hanya </a:t>
            </a:r>
            <a:r>
              <a:rPr lang="id-ID" dirty="0"/>
              <a:t>dapat dipakai pada stack TCP/IP berbasis UNIX.</a:t>
            </a:r>
          </a:p>
          <a:p>
            <a:pPr algn="just"/>
            <a:r>
              <a:rPr lang="id-ID" b="1" dirty="0" smtClean="0"/>
              <a:t>TCP </a:t>
            </a:r>
            <a:r>
              <a:rPr lang="id-ID" b="1" dirty="0"/>
              <a:t>Xmas tree scan (-sX)</a:t>
            </a:r>
          </a:p>
          <a:p>
            <a:pPr marL="457177" lvl="1" indent="0" algn="just">
              <a:buNone/>
            </a:pPr>
            <a:r>
              <a:rPr lang="id-ID" dirty="0"/>
              <a:t>Teknik ini mengirimkan suatu paket FIN, URG, dan PUSH ke port sasaran</a:t>
            </a:r>
            <a:r>
              <a:rPr lang="id-ID" dirty="0" smtClean="0"/>
              <a:t>. Berdasarkan </a:t>
            </a:r>
            <a:r>
              <a:rPr lang="id-ID" dirty="0"/>
              <a:t>RFC 793, sistem sasaran akan mengembalikan suatu RST untuk semua </a:t>
            </a:r>
            <a:r>
              <a:rPr lang="id-ID" dirty="0" smtClean="0"/>
              <a:t>port </a:t>
            </a:r>
            <a:r>
              <a:rPr lang="id-ID" dirty="0"/>
              <a:t>yang tertutup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04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</a:t>
            </a:r>
            <a:r>
              <a:rPr lang="id-ID" dirty="0" smtClean="0"/>
              <a:t>Scanning (contd – 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TCP Null scan (-sN)</a:t>
            </a:r>
          </a:p>
          <a:p>
            <a:pPr marL="457177" lvl="1" indent="0" algn="just">
              <a:buNone/>
            </a:pPr>
            <a:r>
              <a:rPr lang="id-ID" dirty="0"/>
              <a:t>Teknik ini membuat off semua flag. Berdasarkan RFC 793, sistem sasaran akan </a:t>
            </a:r>
            <a:r>
              <a:rPr lang="id-ID" dirty="0" smtClean="0"/>
              <a:t>mengirim </a:t>
            </a:r>
            <a:r>
              <a:rPr lang="id-ID" dirty="0"/>
              <a:t>balik suatu RST untuk semua port yang tertutup.</a:t>
            </a:r>
          </a:p>
          <a:p>
            <a:pPr algn="just"/>
            <a:r>
              <a:rPr lang="id-ID" b="1" dirty="0" smtClean="0"/>
              <a:t>TCP </a:t>
            </a:r>
            <a:r>
              <a:rPr lang="id-ID" b="1" dirty="0"/>
              <a:t>ACK scan (-sA)</a:t>
            </a:r>
          </a:p>
          <a:p>
            <a:pPr marL="457177" lvl="1" indent="0" algn="just">
              <a:buNone/>
            </a:pPr>
            <a:r>
              <a:rPr lang="id-ID" dirty="0" smtClean="0"/>
              <a:t>Teknik ini digunakan untuk memetakan set aturan firewall. Dapat membantu menentukan apakah firewall itu merupakan suatu simple packet filter yang membolehkan hanya koneksi-koneksi tertentu (koneksi dengan bit set ACK) atau suatu firewall yang menjalankan advance packet filtering.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6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</a:t>
            </a:r>
            <a:r>
              <a:rPr lang="id-ID" dirty="0" smtClean="0"/>
              <a:t>Scanning (contd – 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TCP Windows scan (-sW)</a:t>
            </a:r>
          </a:p>
          <a:p>
            <a:pPr marL="457177" lvl="1" indent="0" algn="just">
              <a:buNone/>
            </a:pPr>
            <a:r>
              <a:rPr lang="id-ID" dirty="0"/>
              <a:t>Teknik ini dapat mendeteksi port-port terbuka maupun terfilter/tidak terfilter pada </a:t>
            </a:r>
            <a:r>
              <a:rPr lang="id-ID" dirty="0" smtClean="0"/>
              <a:t>sistem-sistem </a:t>
            </a:r>
            <a:r>
              <a:rPr lang="id-ID" dirty="0"/>
              <a:t>tertentu (sebagai contoh, AIX dan FreeBSD) sehubungan </a:t>
            </a:r>
            <a:r>
              <a:rPr lang="id-ID" dirty="0" smtClean="0"/>
              <a:t>dengan anomali </a:t>
            </a:r>
            <a:r>
              <a:rPr lang="id-ID" dirty="0"/>
              <a:t>dari ukuran windows TCP yang dilaporkan.</a:t>
            </a:r>
          </a:p>
          <a:p>
            <a:pPr algn="just"/>
            <a:r>
              <a:rPr lang="id-ID" b="1" dirty="0" smtClean="0"/>
              <a:t>TCP </a:t>
            </a:r>
            <a:r>
              <a:rPr lang="id-ID" b="1" dirty="0"/>
              <a:t>RPC scan (-sR)</a:t>
            </a:r>
          </a:p>
          <a:p>
            <a:pPr marL="457177" lvl="1" indent="0" algn="just">
              <a:buNone/>
            </a:pPr>
            <a:r>
              <a:rPr lang="id-ID" dirty="0"/>
              <a:t>Teknik ini spesifik hanya pada sistem UNIX dan digunakan untuk mendeteksi dan </a:t>
            </a:r>
            <a:r>
              <a:rPr lang="id-ID" dirty="0" smtClean="0"/>
              <a:t>mengidentifikasi </a:t>
            </a:r>
            <a:r>
              <a:rPr lang="id-ID" dirty="0"/>
              <a:t>port RPC (Remote Procedure Call) dan program serta nomor versi </a:t>
            </a:r>
            <a:r>
              <a:rPr lang="id-ID" dirty="0" smtClean="0"/>
              <a:t>yang </a:t>
            </a:r>
            <a:r>
              <a:rPr lang="id-ID" dirty="0"/>
              <a:t>berhubungan dengannya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86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Social Engineering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Seni dan ilmu memaksa orang untuk memenuhi harapan anda (Benz</a:t>
            </a:r>
            <a:r>
              <a:rPr lang="id-ID" dirty="0" smtClean="0"/>
              <a:t>) 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pemanfaatan trik-trik psikologis hacker luar pada seorang user dari </a:t>
            </a:r>
            <a:r>
              <a:rPr lang="id-ID" dirty="0" smtClean="0"/>
              <a:t>sebuah </a:t>
            </a:r>
            <a:r>
              <a:rPr lang="id-ID" dirty="0"/>
              <a:t>sistem komputer (Palumbo)</a:t>
            </a:r>
          </a:p>
          <a:p>
            <a:pPr algn="just"/>
            <a:r>
              <a:rPr lang="id-ID" dirty="0" smtClean="0"/>
              <a:t>Mendapatkan </a:t>
            </a:r>
            <a:r>
              <a:rPr lang="id-ID" dirty="0"/>
              <a:t>informasi yang diperlukan (misalnya password) dari seseorang </a:t>
            </a:r>
            <a:r>
              <a:rPr lang="id-ID" dirty="0" smtClean="0"/>
              <a:t>daripada </a:t>
            </a:r>
            <a:r>
              <a:rPr lang="id-ID" dirty="0"/>
              <a:t>merusak sebuah sistem (Berg)</a:t>
            </a:r>
          </a:p>
          <a:p>
            <a:pPr algn="just"/>
            <a:r>
              <a:rPr lang="id-ID" dirty="0"/>
              <a:t>Tujuan: mendapatkan akses tidak resmi pada sistem atau informasi untuk </a:t>
            </a:r>
            <a:r>
              <a:rPr lang="id-ID" dirty="0" smtClean="0"/>
              <a:t>melakukan </a:t>
            </a:r>
            <a:r>
              <a:rPr lang="id-ID" dirty="0"/>
              <a:t>penipuan, intrusi jaringan, mata-mata industrial, pencurian identitas, </a:t>
            </a:r>
            <a:r>
              <a:rPr lang="id-ID" dirty="0" smtClean="0"/>
              <a:t>atau </a:t>
            </a:r>
            <a:r>
              <a:rPr lang="id-ID" dirty="0"/>
              <a:t>secara sederhana untuk mengganggu sistem atau jaringan</a:t>
            </a:r>
          </a:p>
        </p:txBody>
      </p:sp>
    </p:spTree>
    <p:extLst>
      <p:ext uri="{BB962C8B-B14F-4D97-AF65-F5344CB8AC3E}">
        <p14:creationId xmlns:p14="http://schemas.microsoft.com/office/powerpoint/2010/main" val="22106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Remote File Inclusion (RFI) </a:t>
            </a:r>
            <a:endParaRPr lang="id-ID" dirty="0" smtClean="0"/>
          </a:p>
          <a:p>
            <a:r>
              <a:rPr lang="id-ID" dirty="0"/>
              <a:t>PHP </a:t>
            </a:r>
            <a:r>
              <a:rPr lang="id-ID" dirty="0" smtClean="0"/>
              <a:t>Injection</a:t>
            </a:r>
          </a:p>
          <a:p>
            <a:r>
              <a:rPr lang="id-ID" dirty="0" smtClean="0"/>
              <a:t>XSS </a:t>
            </a:r>
            <a:r>
              <a:rPr lang="id-ID" dirty="0"/>
              <a:t>(Cross Site Scripting)</a:t>
            </a:r>
          </a:p>
          <a:p>
            <a:r>
              <a:rPr lang="id-ID" dirty="0"/>
              <a:t>Command Injections (injeksi perintah)</a:t>
            </a:r>
            <a:endParaRPr lang="id-ID" cap="all" dirty="0" smtClean="0"/>
          </a:p>
          <a:p>
            <a:r>
              <a:rPr lang="id-ID" cap="all" dirty="0" smtClean="0"/>
              <a:t>SQL</a:t>
            </a:r>
            <a:r>
              <a:rPr lang="id-ID" cap="all" dirty="0"/>
              <a:t> INJECTION</a:t>
            </a:r>
          </a:p>
          <a:p>
            <a:endParaRPr lang="id-ID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35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Remote File Inclusion (RFI)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Serangan </a:t>
            </a:r>
            <a:r>
              <a:rPr lang="id-ID" dirty="0"/>
              <a:t>yang ditujukan kepada website yang memiliki celah keamanan yang biasanya menggunakan fungsi memanggil file melalui suatu inputan </a:t>
            </a:r>
            <a:r>
              <a:rPr lang="id-ID" dirty="0" smtClean="0"/>
              <a:t>dinamis</a:t>
            </a:r>
          </a:p>
          <a:p>
            <a:pPr algn="just"/>
            <a:r>
              <a:rPr lang="id-ID" dirty="0"/>
              <a:t>Tujuan hacker melakukan serangan ini adalah menyisipkan script berbahaya dari domain luar biasanya berupa backdoor/shell ke dalam server target.</a:t>
            </a:r>
          </a:p>
          <a:p>
            <a:pPr algn="just"/>
            <a:r>
              <a:rPr lang="id-ID" dirty="0"/>
              <a:t>Akibat dari serangan ini adalah hacker dapat mengambil alih server, pencurian data/informasi, memodifikasi konten (deface</a:t>
            </a:r>
            <a:r>
              <a:rPr lang="id-ID" dirty="0" smtClean="0"/>
              <a:t>).</a:t>
            </a:r>
            <a:endParaRPr lang="id-ID" b="1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21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Remote File Inclusion (RFI)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https://www.ethic.ninja/wp-content/uploads/2017/06/ALUR-RF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35" y="1622494"/>
            <a:ext cx="5212229" cy="52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Tujuan Penyerang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b="1" dirty="0"/>
              <a:t>Memperoleh akses </a:t>
            </a:r>
            <a:r>
              <a:rPr lang="id-ID" sz="3200" dirty="0"/>
              <a:t>yang </a:t>
            </a:r>
            <a:r>
              <a:rPr lang="id-ID" sz="3200" b="1" dirty="0"/>
              <a:t>bukan haknya</a:t>
            </a:r>
          </a:p>
          <a:p>
            <a:pPr algn="just"/>
            <a:r>
              <a:rPr lang="id-ID" sz="3200" b="1" dirty="0" smtClean="0"/>
              <a:t>Mencapai </a:t>
            </a:r>
            <a:r>
              <a:rPr lang="id-ID" sz="3200" b="1" dirty="0"/>
              <a:t>level administratif</a:t>
            </a:r>
          </a:p>
          <a:p>
            <a:pPr algn="just"/>
            <a:r>
              <a:rPr lang="id-ID" sz="3200" b="1" dirty="0" smtClean="0"/>
              <a:t>Merusak </a:t>
            </a:r>
            <a:r>
              <a:rPr lang="id-ID" sz="3200" b="1" dirty="0"/>
              <a:t>data penting</a:t>
            </a:r>
          </a:p>
          <a:p>
            <a:pPr algn="just"/>
            <a:r>
              <a:rPr lang="id-ID" sz="3200" b="1" dirty="0" smtClean="0"/>
              <a:t>Kepuasan </a:t>
            </a:r>
            <a:r>
              <a:rPr lang="id-ID" sz="3200" b="1" dirty="0"/>
              <a:t>pribadi</a:t>
            </a:r>
          </a:p>
          <a:p>
            <a:pPr algn="just"/>
            <a:r>
              <a:rPr lang="id-ID" sz="3200" dirty="0" smtClean="0"/>
              <a:t>Tujuan </a:t>
            </a:r>
            <a:r>
              <a:rPr lang="id-ID" sz="3200" b="1" dirty="0"/>
              <a:t>kriminal</a:t>
            </a:r>
          </a:p>
          <a:p>
            <a:pPr algn="just"/>
            <a:r>
              <a:rPr lang="id-ID" sz="3200" dirty="0" smtClean="0"/>
              <a:t>Mencari </a:t>
            </a:r>
            <a:r>
              <a:rPr lang="id-ID" sz="3200" b="1" dirty="0"/>
              <a:t>kelemahan sistem </a:t>
            </a:r>
            <a:r>
              <a:rPr lang="id-ID" sz="3200" dirty="0"/>
              <a:t>untuk </a:t>
            </a:r>
            <a:r>
              <a:rPr lang="id-ID" sz="3200" b="1" dirty="0"/>
              <a:t>perbaikan</a:t>
            </a:r>
          </a:p>
        </p:txBody>
      </p:sp>
    </p:spTree>
    <p:extLst>
      <p:ext uri="{BB962C8B-B14F-4D97-AF65-F5344CB8AC3E}">
        <p14:creationId xmlns:p14="http://schemas.microsoft.com/office/powerpoint/2010/main" val="17466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Injection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</a:t>
            </a:r>
            <a:r>
              <a:rPr lang="id-ID" dirty="0" smtClean="0"/>
              <a:t>ebuah </a:t>
            </a:r>
            <a:r>
              <a:rPr lang="id-ID" dirty="0"/>
              <a:t>tindakan untuk melakukan eksploitasi terhadap celah keamanan sebuah website dengan cara menginjeksi Shell hasil pengkodean bahasa PHP terhadap file yang terdapat pada website tersebut yang memiliki kelemahan ataupun kesalahan pemrograman/pengkodean.</a:t>
            </a:r>
          </a:p>
        </p:txBody>
      </p:sp>
    </p:spTree>
    <p:extLst>
      <p:ext uri="{BB962C8B-B14F-4D97-AF65-F5344CB8AC3E}">
        <p14:creationId xmlns:p14="http://schemas.microsoft.com/office/powerpoint/2010/main" val="25387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XSS </a:t>
            </a:r>
            <a:r>
              <a:rPr lang="id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(Cross Site Scripting</a:t>
            </a:r>
            <a:r>
              <a:rPr lang="id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Jenis </a:t>
            </a:r>
            <a:r>
              <a:rPr lang="id-ID" dirty="0"/>
              <a:t>serangan injeksi code </a:t>
            </a:r>
            <a:r>
              <a:rPr lang="id-ID" i="1" dirty="0"/>
              <a:t>(code injection attack)</a:t>
            </a:r>
            <a:r>
              <a:rPr lang="id-ID" dirty="0"/>
              <a:t>. </a:t>
            </a:r>
            <a:endParaRPr lang="id-ID" dirty="0" smtClean="0"/>
          </a:p>
          <a:p>
            <a:pPr algn="just"/>
            <a:r>
              <a:rPr lang="id-ID" dirty="0" smtClean="0"/>
              <a:t>XSS </a:t>
            </a:r>
            <a:r>
              <a:rPr lang="id-ID" dirty="0"/>
              <a:t>dilakukan oleh penyerang dengan </a:t>
            </a:r>
            <a:r>
              <a:rPr lang="id-ID" dirty="0" smtClean="0"/>
              <a:t>cara memasukkan </a:t>
            </a:r>
            <a:r>
              <a:rPr lang="id-ID" dirty="0"/>
              <a:t>kode HTML atau </a:t>
            </a:r>
            <a:r>
              <a:rPr lang="id-ID" i="1" dirty="0"/>
              <a:t>client </a:t>
            </a:r>
            <a:r>
              <a:rPr lang="id-ID" i="1" dirty="0" smtClean="0"/>
              <a:t>script code</a:t>
            </a:r>
            <a:r>
              <a:rPr lang="id-ID" dirty="0"/>
              <a:t> lainnya ke suatu situs. </a:t>
            </a:r>
            <a:endParaRPr lang="id-ID" dirty="0" smtClean="0"/>
          </a:p>
          <a:p>
            <a:pPr algn="just"/>
            <a:r>
              <a:rPr lang="id-ID" dirty="0" smtClean="0"/>
              <a:t>Serangan </a:t>
            </a:r>
            <a:r>
              <a:rPr lang="id-ID" dirty="0"/>
              <a:t>ini akan seolah-olah datang dari situs tersebut. </a:t>
            </a:r>
            <a:endParaRPr lang="id-ID" dirty="0" smtClean="0"/>
          </a:p>
          <a:p>
            <a:pPr algn="just"/>
            <a:r>
              <a:rPr lang="id-ID" dirty="0" smtClean="0"/>
              <a:t>Akibat </a:t>
            </a:r>
            <a:r>
              <a:rPr lang="id-ID" dirty="0"/>
              <a:t>serangan ini antara lain penyerang dapat mem-</a:t>
            </a:r>
            <a:r>
              <a:rPr lang="id-ID" i="1" dirty="0"/>
              <a:t>bypass</a:t>
            </a:r>
            <a:r>
              <a:rPr lang="id-ID" dirty="0"/>
              <a:t> keamanan di sisi klien, mendapatkan informasi sensitif, atau menyimpan aplikasi berbahaya.</a:t>
            </a:r>
          </a:p>
        </p:txBody>
      </p:sp>
    </p:spTree>
    <p:extLst>
      <p:ext uri="{BB962C8B-B14F-4D97-AF65-F5344CB8AC3E}">
        <p14:creationId xmlns:p14="http://schemas.microsoft.com/office/powerpoint/2010/main" val="33170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 Injections (injeksi perintah)</a:t>
            </a:r>
            <a:endParaRPr lang="id-ID" sz="4000" cap="al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Serangan dengan memasukkan </a:t>
            </a:r>
            <a:r>
              <a:rPr lang="id-ID" dirty="0"/>
              <a:t>kode tertentu pada web/aplikasi. </a:t>
            </a:r>
            <a:endParaRPr lang="id-ID" dirty="0" smtClean="0"/>
          </a:p>
          <a:p>
            <a:pPr algn="just"/>
            <a:r>
              <a:rPr lang="id-ID" dirty="0" smtClean="0"/>
              <a:t>Injection </a:t>
            </a:r>
            <a:r>
              <a:rPr lang="id-ID" dirty="0"/>
              <a:t>umumnya dilakukan pada form login atau form input. Selain itu ada juga yang dilakukan pada alamat web. </a:t>
            </a:r>
            <a:endParaRPr lang="id-ID" dirty="0" smtClean="0"/>
          </a:p>
          <a:p>
            <a:pPr algn="just"/>
            <a:r>
              <a:rPr lang="id-ID" dirty="0" smtClean="0"/>
              <a:t>Tujuan </a:t>
            </a:r>
            <a:r>
              <a:rPr lang="id-ID" dirty="0"/>
              <a:t>akhir serangan adalah mendapatkan akses ke database/ aplikasi tanpa perlu login.  </a:t>
            </a:r>
            <a:endParaRPr lang="id-ID" dirty="0" smtClean="0"/>
          </a:p>
          <a:p>
            <a:pPr algn="just"/>
            <a:r>
              <a:rPr lang="id-ID" dirty="0" smtClean="0"/>
              <a:t>Penyerangan </a:t>
            </a:r>
            <a:r>
              <a:rPr lang="id-ID" dirty="0"/>
              <a:t>dapat dilakukan pada</a:t>
            </a:r>
            <a:r>
              <a:rPr lang="id-ID" i="1" dirty="0"/>
              <a:t> </a:t>
            </a:r>
            <a:r>
              <a:rPr lang="id-ID" i="1" dirty="0" smtClean="0"/>
              <a:t>SQL, LDAP</a:t>
            </a:r>
            <a:r>
              <a:rPr lang="id-ID" dirty="0"/>
              <a:t> maupun pada </a:t>
            </a:r>
            <a:r>
              <a:rPr lang="id-ID" i="1" dirty="0"/>
              <a:t>OS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7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cap="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 INJECTION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0" y="1658982"/>
            <a:ext cx="3080657" cy="4859675"/>
          </a:xfrm>
        </p:spPr>
        <p:txBody>
          <a:bodyPr>
            <a:normAutofit/>
          </a:bodyPr>
          <a:lstStyle/>
          <a:p>
            <a:pPr marL="363538" indent="-363538" algn="just"/>
            <a:r>
              <a:rPr lang="id-ID" sz="2400" b="1" dirty="0"/>
              <a:t>serangan</a:t>
            </a:r>
            <a:r>
              <a:rPr lang="id-ID" sz="2400" dirty="0"/>
              <a:t> yang memanfaatkan </a:t>
            </a:r>
            <a:r>
              <a:rPr lang="id-ID" sz="2400" b="1" dirty="0"/>
              <a:t>kelalaian</a:t>
            </a:r>
            <a:r>
              <a:rPr lang="id-ID" sz="2400" dirty="0"/>
              <a:t> dari </a:t>
            </a:r>
            <a:r>
              <a:rPr lang="id-ID" sz="2400" b="1" dirty="0"/>
              <a:t>website</a:t>
            </a:r>
            <a:r>
              <a:rPr lang="id-ID" sz="2400" dirty="0"/>
              <a:t> yang </a:t>
            </a:r>
            <a:r>
              <a:rPr lang="id-ID" sz="2400" b="1" dirty="0"/>
              <a:t>mengijinkan user</a:t>
            </a:r>
            <a:r>
              <a:rPr lang="id-ID" sz="2400" dirty="0"/>
              <a:t> untuk meng</a:t>
            </a:r>
            <a:r>
              <a:rPr lang="id-ID" sz="2400" b="1" dirty="0"/>
              <a:t>input</a:t>
            </a:r>
            <a:r>
              <a:rPr lang="id-ID" sz="2400" dirty="0"/>
              <a:t>kan data tertentu </a:t>
            </a:r>
            <a:r>
              <a:rPr lang="id-ID" sz="2400" b="1" dirty="0"/>
              <a:t>tanpa </a:t>
            </a:r>
            <a:r>
              <a:rPr lang="id-ID" sz="2400" dirty="0"/>
              <a:t>melakukan </a:t>
            </a:r>
            <a:r>
              <a:rPr lang="id-ID" sz="2400" b="1" dirty="0"/>
              <a:t>filter</a:t>
            </a:r>
            <a:r>
              <a:rPr lang="id-ID" sz="2400" dirty="0"/>
              <a:t> terhadap </a:t>
            </a:r>
            <a:r>
              <a:rPr lang="id-ID" sz="2400" b="1" dirty="0"/>
              <a:t>malicious character.</a:t>
            </a:r>
          </a:p>
        </p:txBody>
      </p:sp>
      <p:pic>
        <p:nvPicPr>
          <p:cNvPr id="4098" name="Picture 2" descr="sql-inje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2" b="9902"/>
          <a:stretch/>
        </p:blipFill>
        <p:spPr bwMode="auto">
          <a:xfrm>
            <a:off x="59393" y="1658982"/>
            <a:ext cx="5830419" cy="46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cap="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 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 descr="Image result for sql in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9" y="1442506"/>
            <a:ext cx="6442774" cy="47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Image result for sql in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949" y="4493600"/>
            <a:ext cx="3043051" cy="23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9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120463"/>
            <a:ext cx="8029761" cy="2308538"/>
          </a:xfrm>
        </p:spPr>
        <p:txBody>
          <a:bodyPr>
            <a:normAutofit/>
          </a:bodyPr>
          <a:lstStyle/>
          <a:p>
            <a:pPr lvl="0"/>
            <a:r>
              <a:rPr lang="id-ID" sz="4000" b="1" dirty="0" smtClean="0">
                <a:solidFill>
                  <a:srgbClr val="FF0000"/>
                </a:solidFill>
              </a:rPr>
              <a:t>3) </a:t>
            </a:r>
            <a:r>
              <a:rPr lang="en-US" sz="4000" b="1" dirty="0" err="1">
                <a:solidFill>
                  <a:srgbClr val="FF0000"/>
                </a:solidFill>
              </a:rPr>
              <a:t>Sistem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Keamanan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Informasi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dan</a:t>
            </a:r>
            <a:r>
              <a:rPr lang="en-US" sz="4000" b="1" dirty="0">
                <a:solidFill>
                  <a:srgbClr val="FF0000"/>
                </a:solidFill>
              </a:rPr>
              <a:t> Internet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id-ID" dirty="0" smtClean="0"/>
              <a:t>?</a:t>
            </a:r>
            <a:endParaRPr lang="en-US" dirty="0" smtClean="0">
              <a:latin typeface="Arial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algn="just" eaLnBrk="1" hangingPunct="1"/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mencapai</a:t>
            </a:r>
            <a:r>
              <a:rPr lang="en-US" b="1" dirty="0" smtClean="0"/>
              <a:t> </a:t>
            </a:r>
            <a:r>
              <a:rPr lang="en-US" b="1" dirty="0" err="1" smtClean="0"/>
              <a:t>kerahasiaan</a:t>
            </a:r>
            <a:r>
              <a:rPr lang="en-US" b="1" dirty="0" smtClean="0"/>
              <a:t>, </a:t>
            </a:r>
            <a:r>
              <a:rPr lang="en-US" b="1" dirty="0" err="1" smtClean="0"/>
              <a:t>ketersediaan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integritas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err="1" smtClean="0"/>
              <a:t>sumber</a:t>
            </a:r>
            <a:r>
              <a:rPr lang="en-US" b="1" dirty="0" smtClean="0"/>
              <a:t> </a:t>
            </a:r>
            <a:r>
              <a:rPr lang="en-US" b="1" dirty="0" err="1" smtClean="0"/>
              <a:t>daya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perusahaan</a:t>
            </a:r>
            <a:r>
              <a:rPr lang="en-US" sz="3200" dirty="0" smtClean="0">
                <a:cs typeface="Arial" panose="020B0604020202020204" pitchFamily="34" charset="0"/>
              </a:rPr>
              <a:t>. </a:t>
            </a:r>
          </a:p>
          <a:p>
            <a:pPr marL="533400" indent="-533400" algn="just" eaLnBrk="1" hangingPunct="1"/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 smtClean="0"/>
              <a:t>keamanan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  <a:endParaRPr lang="en-US" dirty="0" smtClean="0">
              <a:cs typeface="Arial" panose="020B0604020202020204" pitchFamily="34" charset="0"/>
            </a:endParaRP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800" b="1" dirty="0" err="1" smtClean="0">
                <a:cs typeface="Arial" panose="020B0604020202020204" pitchFamily="34" charset="0"/>
              </a:rPr>
              <a:t>Perlindungan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Sehari-hari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disebut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Manajemen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Keamanan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Informasi</a:t>
            </a:r>
            <a:r>
              <a:rPr lang="en-US" sz="2800" dirty="0" smtClean="0">
                <a:cs typeface="Arial" panose="020B0604020202020204" pitchFamily="34" charset="0"/>
              </a:rPr>
              <a:t> (</a:t>
            </a:r>
            <a:r>
              <a:rPr lang="en-US" sz="2800" i="1" dirty="0" smtClean="0">
                <a:cs typeface="Arial" panose="020B0604020202020204" pitchFamily="34" charset="0"/>
              </a:rPr>
              <a:t>information security management</a:t>
            </a:r>
            <a:r>
              <a:rPr lang="en-US" sz="2800" dirty="0" smtClean="0">
                <a:cs typeface="Arial" panose="020B0604020202020204" pitchFamily="34" charset="0"/>
              </a:rPr>
              <a:t>/ ISM)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800" b="1" dirty="0" err="1" smtClean="0">
                <a:cs typeface="Arial" panose="020B0604020202020204" pitchFamily="34" charset="0"/>
              </a:rPr>
              <a:t>Persiapan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untuk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menghadapi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operasi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setelah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bencana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atau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disebut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Manajemen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Kesinambungan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Bisnis</a:t>
            </a:r>
            <a:r>
              <a:rPr lang="en-US" sz="2800" dirty="0" smtClean="0">
                <a:cs typeface="Arial" panose="020B0604020202020204" pitchFamily="34" charset="0"/>
              </a:rPr>
              <a:t> (</a:t>
            </a:r>
            <a:r>
              <a:rPr lang="en-US" sz="2800" i="1" dirty="0" smtClean="0">
                <a:cs typeface="Arial" panose="020B0604020202020204" pitchFamily="34" charset="0"/>
              </a:rPr>
              <a:t>business continuity management /</a:t>
            </a:r>
            <a:r>
              <a:rPr lang="en-US" sz="2800" dirty="0" smtClean="0">
                <a:cs typeface="Arial" panose="020B0604020202020204" pitchFamily="34" charset="0"/>
              </a:rPr>
              <a:t>BCM)</a:t>
            </a:r>
          </a:p>
        </p:txBody>
      </p:sp>
    </p:spTree>
    <p:extLst>
      <p:ext uri="{BB962C8B-B14F-4D97-AF65-F5344CB8AC3E}">
        <p14:creationId xmlns:p14="http://schemas.microsoft.com/office/powerpoint/2010/main" val="9493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FF0066"/>
                </a:solidFill>
              </a:rPr>
              <a:t>Kemanan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Informasi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861800"/>
            <a:ext cx="8319406" cy="48596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200" b="1" dirty="0" err="1" smtClean="0">
                <a:cs typeface="Arial" panose="020B0604020202020204" pitchFamily="34" charset="0"/>
              </a:rPr>
              <a:t>Kemanan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menggambarkan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usaha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untuk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melindungi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komputer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cs typeface="Arial" panose="020B0604020202020204" pitchFamily="34" charset="0"/>
              </a:rPr>
              <a:t>non-</a:t>
            </a:r>
            <a:r>
              <a:rPr lang="en-US" sz="3200" b="1" dirty="0" err="1" smtClean="0">
                <a:cs typeface="Arial" panose="020B0604020202020204" pitchFamily="34" charset="0"/>
              </a:rPr>
              <a:t>peralatan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komputer</a:t>
            </a:r>
            <a:r>
              <a:rPr lang="en-US" sz="3200" b="1" dirty="0" smtClean="0">
                <a:cs typeface="Arial" panose="020B0604020202020204" pitchFamily="34" charset="0"/>
              </a:rPr>
              <a:t>, </a:t>
            </a:r>
            <a:r>
              <a:rPr lang="en-US" sz="3200" b="1" dirty="0" err="1" smtClean="0">
                <a:cs typeface="Arial" panose="020B0604020202020204" pitchFamily="34" charset="0"/>
              </a:rPr>
              <a:t>fasilitas</a:t>
            </a:r>
            <a:r>
              <a:rPr lang="en-US" sz="3200" b="1" dirty="0" smtClean="0">
                <a:cs typeface="Arial" panose="020B0604020202020204" pitchFamily="34" charset="0"/>
              </a:rPr>
              <a:t>, data, </a:t>
            </a:r>
            <a:r>
              <a:rPr lang="en-US" sz="3200" b="1" dirty="0" err="1" smtClean="0">
                <a:cs typeface="Arial" panose="020B0604020202020204" pitchFamily="34" charset="0"/>
              </a:rPr>
              <a:t>dan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dari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penyalahgunaan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oleh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cs typeface="Arial" panose="020B0604020202020204" pitchFamily="34" charset="0"/>
              </a:rPr>
              <a:t>orang yang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bertanggung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jawab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en-US" sz="3200" dirty="0" err="1" smtClean="0"/>
              <a:t>Definisi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meliputi</a:t>
            </a:r>
            <a:r>
              <a:rPr lang="en-US" sz="3200" dirty="0" smtClean="0"/>
              <a:t> </a:t>
            </a:r>
            <a:r>
              <a:rPr lang="en-US" sz="3200" b="1" dirty="0" err="1" smtClean="0"/>
              <a:t>pengutip</a:t>
            </a:r>
            <a:r>
              <a:rPr lang="en-US" sz="3200" b="1" dirty="0" smtClean="0"/>
              <a:t>, fax </a:t>
            </a:r>
            <a:r>
              <a:rPr lang="en-US" sz="3200" b="1" dirty="0" err="1" smtClean="0"/>
              <a:t>mesin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semua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jenis</a:t>
            </a:r>
            <a:r>
              <a:rPr lang="en-US" sz="3200" b="1" dirty="0" smtClean="0"/>
              <a:t> media, </a:t>
            </a:r>
            <a:r>
              <a:rPr lang="en-US" sz="3200" b="1" dirty="0" err="1" smtClean="0"/>
              <a:t>termasuk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dokumen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kertas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0444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cs typeface="Arial" panose="020B0604020202020204" pitchFamily="34" charset="0"/>
              </a:rPr>
              <a:t>Tujuan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Keamanan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Informasi</a:t>
            </a:r>
            <a:endParaRPr lang="en-US" sz="4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998325"/>
            <a:ext cx="8319406" cy="3770463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200" dirty="0" err="1" smtClean="0">
                <a:cs typeface="Arial" panose="020B0604020202020204" pitchFamily="34" charset="0"/>
              </a:rPr>
              <a:t>Keamanan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dimaksudkan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untuk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mencapai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tiga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sasaran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utama</a:t>
            </a:r>
            <a:r>
              <a:rPr lang="en-US" sz="3200" dirty="0" smtClean="0"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cs typeface="Arial" panose="020B0604020202020204" pitchFamily="34" charset="0"/>
              </a:rPr>
              <a:t>yaitu</a:t>
            </a:r>
            <a:r>
              <a:rPr lang="en-US" sz="3200" dirty="0" smtClean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b="1" dirty="0" err="1" smtClean="0">
                <a:cs typeface="Arial" panose="020B0604020202020204" pitchFamily="34" charset="0"/>
              </a:rPr>
              <a:t>Kerahasiaan</a:t>
            </a:r>
            <a:r>
              <a:rPr lang="en-US" sz="2800" b="1" dirty="0" smtClean="0">
                <a:cs typeface="Arial" panose="020B0604020202020204" pitchFamily="34" charset="0"/>
              </a:rPr>
              <a:t>:</a:t>
            </a:r>
            <a:r>
              <a:rPr lang="en-US" sz="2800" dirty="0" smtClean="0">
                <a:cs typeface="Arial" panose="020B0604020202020204" pitchFamily="34" charset="0"/>
              </a:rPr>
              <a:t> </a:t>
            </a:r>
            <a:r>
              <a:rPr lang="en-US" sz="2800" dirty="0" err="1" smtClean="0">
                <a:cs typeface="Arial" panose="020B0604020202020204" pitchFamily="34" charset="0"/>
              </a:rPr>
              <a:t>melindungi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data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informasi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perusahaan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penyingkapan</a:t>
            </a:r>
            <a:r>
              <a:rPr lang="en-US" sz="2800" b="1" dirty="0" smtClean="0">
                <a:cs typeface="Arial" panose="020B0604020202020204" pitchFamily="34" charset="0"/>
              </a:rPr>
              <a:t> orang</a:t>
            </a:r>
            <a:r>
              <a:rPr lang="id-ID" sz="2800" b="1" dirty="0" smtClean="0">
                <a:cs typeface="Arial" panose="020B0604020202020204" pitchFamily="34" charset="0"/>
              </a:rPr>
              <a:t>-</a:t>
            </a:r>
            <a:r>
              <a:rPr lang="en-US" sz="2800" b="1" dirty="0" smtClean="0">
                <a:cs typeface="Arial" panose="020B0604020202020204" pitchFamily="34" charset="0"/>
              </a:rPr>
              <a:t>orang </a:t>
            </a:r>
            <a:r>
              <a:rPr lang="en-US" sz="2800" dirty="0" smtClean="0">
                <a:cs typeface="Arial" panose="020B0604020202020204" pitchFamily="34" charset="0"/>
              </a:rPr>
              <a:t>yang </a:t>
            </a:r>
            <a:r>
              <a:rPr lang="en-US" sz="2800" b="1" dirty="0" err="1" smtClean="0">
                <a:cs typeface="Arial" panose="020B0604020202020204" pitchFamily="34" charset="0"/>
              </a:rPr>
              <a:t>tidak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berhak</a:t>
            </a:r>
            <a:endParaRPr lang="en-US" sz="2800" b="1" dirty="0" smtClean="0">
              <a:cs typeface="Arial" panose="020B060402020202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800" b="1" dirty="0" err="1" smtClean="0">
                <a:cs typeface="Arial" panose="020B0604020202020204" pitchFamily="34" charset="0"/>
              </a:rPr>
              <a:t>Ketersediaan</a:t>
            </a:r>
            <a:r>
              <a:rPr lang="en-US" sz="2800" b="1" dirty="0" smtClean="0">
                <a:cs typeface="Arial" panose="020B0604020202020204" pitchFamily="34" charset="0"/>
              </a:rPr>
              <a:t>:</a:t>
            </a:r>
            <a:r>
              <a:rPr lang="en-US" sz="2800" dirty="0" smtClean="0">
                <a:cs typeface="Arial" panose="020B0604020202020204" pitchFamily="34" charset="0"/>
              </a:rPr>
              <a:t> </a:t>
            </a:r>
            <a:r>
              <a:rPr lang="en-US" sz="2800" dirty="0" err="1" smtClean="0">
                <a:cs typeface="Arial" panose="020B0604020202020204" pitchFamily="34" charset="0"/>
              </a:rPr>
              <a:t>meyakinkan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bahwa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data </a:t>
            </a:r>
            <a:r>
              <a:rPr lang="en-US" sz="2800" b="1" dirty="0" err="1" smtClean="0">
                <a:cs typeface="Arial" panose="020B0604020202020204" pitchFamily="34" charset="0"/>
              </a:rPr>
              <a:t>dan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informasi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perusahaan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hanya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digunakan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oleh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orang yang </a:t>
            </a:r>
            <a:r>
              <a:rPr lang="en-US" sz="2800" b="1" dirty="0" err="1" smtClean="0">
                <a:cs typeface="Arial" panose="020B0604020202020204" pitchFamily="34" charset="0"/>
              </a:rPr>
              <a:t>berhak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menggunakannya</a:t>
            </a:r>
            <a:r>
              <a:rPr lang="en-US" sz="2800" dirty="0" smtClean="0">
                <a:cs typeface="Arial" panose="020B0604020202020204" pitchFamily="34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b="1" dirty="0" err="1" smtClean="0">
                <a:cs typeface="Arial" panose="020B0604020202020204" pitchFamily="34" charset="0"/>
              </a:rPr>
              <a:t>Integritas</a:t>
            </a:r>
            <a:r>
              <a:rPr lang="en-US" sz="2800" b="1" dirty="0" smtClean="0">
                <a:cs typeface="Arial" panose="020B0604020202020204" pitchFamily="34" charset="0"/>
              </a:rPr>
              <a:t>: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sistem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informasi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perlu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menyediakan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representasi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b="1" dirty="0" err="1" smtClean="0">
                <a:cs typeface="Arial" panose="020B0604020202020204" pitchFamily="34" charset="0"/>
              </a:rPr>
              <a:t>akurat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sistem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fisik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dirty="0" smtClean="0">
                <a:cs typeface="Arial" panose="020B0604020202020204" pitchFamily="34" charset="0"/>
              </a:rPr>
              <a:t>yang </a:t>
            </a:r>
            <a:r>
              <a:rPr lang="en-US" sz="2800" dirty="0" err="1" smtClean="0">
                <a:cs typeface="Arial" panose="020B0604020202020204" pitchFamily="34" charset="0"/>
              </a:rPr>
              <a:t>direpresentasikan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802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FF0066"/>
                </a:solidFill>
              </a:rPr>
              <a:t>Manajemen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Keamanan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Informasi</a:t>
            </a:r>
            <a:r>
              <a:rPr lang="en-US" b="1" dirty="0" smtClean="0">
                <a:solidFill>
                  <a:srgbClr val="FF0066"/>
                </a:solidFill>
              </a:rPr>
              <a:t>  (ISM)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en-US" sz="3200" dirty="0" smtClean="0">
                <a:cs typeface="Times New Roman" panose="02020603050405020304" pitchFamily="18" charset="0"/>
              </a:rPr>
              <a:t>ISM </a:t>
            </a:r>
            <a:r>
              <a:rPr lang="en-US" sz="3200" dirty="0" err="1" smtClean="0">
                <a:cs typeface="Times New Roman" panose="02020603050405020304" pitchFamily="18" charset="0"/>
              </a:rPr>
              <a:t>terdiri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empat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langkah</a:t>
            </a:r>
            <a:r>
              <a:rPr lang="en-US" sz="3200" dirty="0" smtClean="0">
                <a:cs typeface="Times New Roman" panose="02020603050405020304" pitchFamily="18" charset="0"/>
              </a:rPr>
              <a:t>: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Identifikasi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cs typeface="Times New Roman" panose="02020603050405020304" pitchFamily="18" charset="0"/>
              </a:rPr>
              <a:t>threats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cs typeface="Times New Roman" panose="02020603050405020304" pitchFamily="18" charset="0"/>
              </a:rPr>
              <a:t>ancaman</a:t>
            </a:r>
            <a:r>
              <a:rPr lang="en-US" sz="3200" dirty="0" smtClean="0">
                <a:cs typeface="Times New Roman" panose="02020603050405020304" pitchFamily="18" charset="0"/>
              </a:rPr>
              <a:t>) yang </a:t>
            </a:r>
            <a:r>
              <a:rPr lang="en-US" sz="3200" dirty="0" err="1" smtClean="0">
                <a:cs typeface="Times New Roman" panose="02020603050405020304" pitchFamily="18" charset="0"/>
              </a:rPr>
              <a:t>dapat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menyerang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sumber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daya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informasi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perusahaan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Mendefinisikan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resiko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ancaman</a:t>
            </a:r>
            <a:r>
              <a:rPr lang="en-US" sz="3200" dirty="0" smtClean="0">
                <a:cs typeface="Times New Roman" panose="02020603050405020304" pitchFamily="18" charset="0"/>
              </a:rPr>
              <a:t> yang </a:t>
            </a:r>
            <a:r>
              <a:rPr lang="en-US" sz="3200" dirty="0" err="1" smtClean="0">
                <a:cs typeface="Times New Roman" panose="02020603050405020304" pitchFamily="18" charset="0"/>
              </a:rPr>
              <a:t>dapat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memaksakan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/>
              <a:t>Penetapan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kebijakan</a:t>
            </a:r>
            <a:r>
              <a:rPr lang="en-US" sz="3200" b="1" dirty="0" smtClean="0"/>
              <a:t> </a:t>
            </a:r>
            <a:r>
              <a:rPr lang="en-US" sz="3200" dirty="0" err="1" smtClean="0"/>
              <a:t>keamanan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Menerapkan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cs typeface="Times New Roman" panose="02020603050405020304" pitchFamily="18" charset="0"/>
              </a:rPr>
              <a:t>controls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yang </a:t>
            </a:r>
            <a:r>
              <a:rPr lang="en-US" sz="3200" dirty="0" err="1" smtClean="0">
                <a:cs typeface="Times New Roman" panose="02020603050405020304" pitchFamily="18" charset="0"/>
              </a:rPr>
              <a:t>tertuju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pada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resiko</a:t>
            </a:r>
            <a:endParaRPr lang="en-US" sz="32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>
                <a:solidFill>
                  <a:srgbClr val="FF0000"/>
                </a:solidFill>
              </a:rPr>
              <a:t>2</a:t>
            </a:r>
            <a:r>
              <a:rPr lang="id-ID" sz="4400" b="1" dirty="0" smtClean="0">
                <a:solidFill>
                  <a:srgbClr val="FF0000"/>
                </a:solidFill>
              </a:rPr>
              <a:t>) </a:t>
            </a:r>
            <a:r>
              <a:rPr lang="en-US" sz="4400" b="1" dirty="0" err="1">
                <a:solidFill>
                  <a:srgbClr val="FF0000"/>
                </a:solidFill>
              </a:rPr>
              <a:t>Pemodelan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Serangan</a:t>
            </a:r>
            <a:r>
              <a:rPr lang="id-ID" sz="4400" b="1" dirty="0">
                <a:solidFill>
                  <a:srgbClr val="FF0000"/>
                </a:solidFill>
              </a:rPr>
              <a:t> (Attack Tree)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0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b="1" dirty="0" smtClean="0">
                <a:solidFill>
                  <a:srgbClr val="FF0066"/>
                </a:solidFill>
              </a:rPr>
              <a:t/>
            </a:r>
            <a:br>
              <a:rPr lang="id-ID" b="1" dirty="0" smtClean="0">
                <a:solidFill>
                  <a:srgbClr val="FF0066"/>
                </a:solidFill>
              </a:rPr>
            </a:br>
            <a:r>
              <a:rPr lang="en-US" b="1" dirty="0" err="1" smtClean="0">
                <a:solidFill>
                  <a:srgbClr val="FF0066"/>
                </a:solidFill>
              </a:rPr>
              <a:t>Ancaman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Ancaman</a:t>
            </a:r>
            <a:r>
              <a:rPr lang="en-US" sz="3600" dirty="0" smtClean="0"/>
              <a:t> </a:t>
            </a:r>
            <a:r>
              <a:rPr lang="en-US" sz="3600" dirty="0" err="1" smtClean="0"/>
              <a:t>keamanan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b="1" dirty="0" err="1" smtClean="0"/>
              <a:t>seseorang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organisasi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mekanisme</a:t>
            </a:r>
            <a:r>
              <a:rPr lang="en-US" sz="3600" dirty="0" smtClean="0"/>
              <a:t>,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b="1" dirty="0" err="1" smtClean="0"/>
              <a:t>peristiwa</a:t>
            </a:r>
            <a:r>
              <a:rPr lang="en-US" sz="3600" dirty="0" smtClean="0"/>
              <a:t> yang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b="1" dirty="0" err="1" smtClean="0"/>
              <a:t>berpotensi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menimbulkan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kejahatan</a:t>
            </a:r>
            <a:r>
              <a:rPr lang="en-US" sz="3600" b="1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sumber</a:t>
            </a:r>
            <a:r>
              <a:rPr lang="en-US" sz="3600" dirty="0" smtClean="0"/>
              <a:t> </a:t>
            </a:r>
            <a:r>
              <a:rPr lang="en-US" sz="3600" dirty="0" err="1" smtClean="0"/>
              <a:t>daya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perusahaan</a:t>
            </a:r>
            <a:endParaRPr lang="en-US" sz="3600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>
                <a:cs typeface="Times New Roman" panose="02020603050405020304" pitchFamily="18" charset="0"/>
              </a:rPr>
              <a:t>Ancaman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dapat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berupa</a:t>
            </a:r>
            <a:r>
              <a:rPr lang="en-US" sz="3600" b="1" dirty="0" smtClean="0">
                <a:cs typeface="Times New Roman" panose="02020603050405020304" pitchFamily="18" charset="0"/>
              </a:rPr>
              <a:t> internal </a:t>
            </a:r>
            <a:r>
              <a:rPr lang="en-US" sz="3600" dirty="0" err="1" smtClean="0">
                <a:cs typeface="Times New Roman" panose="02020603050405020304" pitchFamily="18" charset="0"/>
              </a:rPr>
              <a:t>atau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cs typeface="Times New Roman" panose="02020603050405020304" pitchFamily="18" charset="0"/>
              </a:rPr>
              <a:t>external, </a:t>
            </a:r>
            <a:r>
              <a:rPr lang="en-US" sz="3600" b="1" dirty="0" err="1" smtClean="0">
                <a:cs typeface="Times New Roman" panose="02020603050405020304" pitchFamily="18" charset="0"/>
              </a:rPr>
              <a:t>disengaja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atau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tidak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disengaja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b="1" dirty="0" smtClean="0">
                <a:solidFill>
                  <a:srgbClr val="FF0066"/>
                </a:solidFill>
              </a:rPr>
              <a:t/>
            </a:r>
            <a:br>
              <a:rPr lang="id-ID" b="1" dirty="0" smtClean="0">
                <a:solidFill>
                  <a:srgbClr val="FF0066"/>
                </a:solidFill>
              </a:rPr>
            </a:br>
            <a:r>
              <a:rPr lang="en-US" b="1" dirty="0" err="1" smtClean="0">
                <a:solidFill>
                  <a:srgbClr val="FF0066"/>
                </a:solidFill>
              </a:rPr>
              <a:t>Resiko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3200" b="1" dirty="0" err="1" smtClean="0">
                <a:cs typeface="Arial" panose="020B0604020202020204" pitchFamily="34" charset="0"/>
              </a:rPr>
              <a:t>Tindakan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dirty="0" smtClean="0">
                <a:cs typeface="Arial" panose="020B0604020202020204" pitchFamily="34" charset="0"/>
              </a:rPr>
              <a:t>yang </a:t>
            </a:r>
            <a:r>
              <a:rPr lang="en-US" sz="3200" dirty="0" err="1" smtClean="0">
                <a:cs typeface="Arial" panose="020B0604020202020204" pitchFamily="34" charset="0"/>
              </a:rPr>
              <a:t>menyebabkan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resiko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dapat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digolongkan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ke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dalam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empat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jenis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dirty="0" smtClean="0">
                <a:cs typeface="Arial" panose="020B0604020202020204" pitchFamily="34" charset="0"/>
              </a:rPr>
              <a:t>: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Arial" panose="020B0604020202020204" pitchFamily="34" charset="0"/>
              </a:rPr>
              <a:t>Pencurian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dan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Penyingkapan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endParaRPr lang="en-US" sz="3200" b="1" dirty="0" smtClean="0"/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Arial" panose="020B0604020202020204" pitchFamily="34" charset="0"/>
              </a:rPr>
              <a:t>Penggunaan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endParaRPr lang="en-US" sz="3200" b="1" dirty="0" smtClean="0">
              <a:cs typeface="Arial" panose="020B0604020202020204" pitchFamily="34" charset="0"/>
            </a:endParaRP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Arial" panose="020B0604020202020204" pitchFamily="34" charset="0"/>
              </a:rPr>
              <a:t>Pembinasaan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dan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Pengingkaran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Layanan</a:t>
            </a:r>
            <a:r>
              <a:rPr lang="en-US" sz="3200" b="1" dirty="0" smtClean="0">
                <a:cs typeface="Arial" panose="020B0604020202020204" pitchFamily="34" charset="0"/>
              </a:rPr>
              <a:t> yang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Modifikasi</a:t>
            </a:r>
            <a:r>
              <a:rPr lang="en-US" sz="3200" b="1" dirty="0" smtClean="0">
                <a:cs typeface="Times New Roman" panose="02020603050405020304" pitchFamily="18" charset="0"/>
              </a:rPr>
              <a:t> yang </a:t>
            </a:r>
            <a:r>
              <a:rPr lang="en-US" sz="3200" b="1" dirty="0" err="1" smtClean="0">
                <a:cs typeface="Times New Roman" panose="02020603050405020304" pitchFamily="18" charset="0"/>
              </a:rPr>
              <a:t>tidak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sah</a:t>
            </a:r>
            <a:r>
              <a:rPr lang="en-US" sz="32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7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rgbClr val="FF0066"/>
                </a:solidFill>
              </a:rPr>
              <a:t>Ancaman</a:t>
            </a:r>
            <a:r>
              <a:rPr lang="en-US" sz="4000" b="1" dirty="0" smtClean="0">
                <a:solidFill>
                  <a:srgbClr val="FF0066"/>
                </a:solidFill>
              </a:rPr>
              <a:t> Yang Paling </a:t>
            </a:r>
            <a:r>
              <a:rPr lang="en-US" sz="4000" b="1" dirty="0" err="1" smtClean="0">
                <a:solidFill>
                  <a:srgbClr val="FF0066"/>
                </a:solidFill>
              </a:rPr>
              <a:t>Terkenal</a:t>
            </a:r>
            <a:r>
              <a:rPr lang="en-US" sz="4000" b="1" dirty="0" smtClean="0">
                <a:solidFill>
                  <a:srgbClr val="FF0066"/>
                </a:solidFill>
              </a:rPr>
              <a:t> – “VIRUS”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726217"/>
            <a:ext cx="8319406" cy="48596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id-ID" sz="2800" dirty="0" smtClean="0">
                <a:cs typeface="Arial" panose="020B0604020202020204" pitchFamily="34" charset="0"/>
              </a:rPr>
              <a:t>S</a:t>
            </a:r>
            <a:r>
              <a:rPr lang="en-US" sz="2800" dirty="0" err="1" smtClean="0">
                <a:cs typeface="Arial" panose="020B0604020202020204" pitchFamily="34" charset="0"/>
              </a:rPr>
              <a:t>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virus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adalah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program </a:t>
            </a:r>
            <a:r>
              <a:rPr lang="en-US" sz="2800" dirty="0" err="1" smtClean="0">
                <a:cs typeface="Arial" panose="020B0604020202020204" pitchFamily="34" charset="0"/>
              </a:rPr>
              <a:t>komputer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mereplikasi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dirinya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tanpa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pengetahuan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pengguna</a:t>
            </a:r>
            <a:endParaRPr lang="en-US" sz="2800" dirty="0" smtClean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worm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mereplikasi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dirinya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tanpa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sistem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tapi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memancarkan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salinan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dengan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sendirinya</a:t>
            </a:r>
            <a:r>
              <a:rPr lang="en-US" sz="2800" dirty="0" smtClean="0">
                <a:cs typeface="Arial" panose="020B0604020202020204" pitchFamily="34" charset="0"/>
              </a:rPr>
              <a:t>  </a:t>
            </a:r>
            <a:r>
              <a:rPr lang="en-US" sz="2800" dirty="0" err="1" smtClean="0">
                <a:cs typeface="Arial" panose="020B0604020202020204" pitchFamily="34" charset="0"/>
              </a:rPr>
              <a:t>oleh</a:t>
            </a:r>
            <a:r>
              <a:rPr lang="en-US" sz="2800" dirty="0" smtClean="0">
                <a:cs typeface="Arial" panose="020B0604020202020204" pitchFamily="34" charset="0"/>
              </a:rPr>
              <a:t> e-mail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Trojan horse </a:t>
            </a:r>
            <a:r>
              <a:rPr lang="en-US" sz="2800" dirty="0" err="1" smtClean="0"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mereplikasi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maupun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mendstribusikan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dirinya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</a:t>
            </a:r>
            <a:r>
              <a:rPr lang="en-US" sz="2800" dirty="0" smtClean="0">
                <a:cs typeface="Arial" panose="020B0604020202020204" pitchFamily="34" charset="0"/>
              </a:rPr>
              <a:t>. </a:t>
            </a:r>
            <a:endParaRPr lang="id-ID" sz="2800" dirty="0" smtClean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cs typeface="Arial" panose="020B0604020202020204" pitchFamily="34" charset="0"/>
              </a:rPr>
              <a:t>Distribusi</a:t>
            </a:r>
            <a:r>
              <a:rPr lang="id-ID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terpenuhi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oleh</a:t>
            </a:r>
            <a:r>
              <a:rPr lang="en-US" sz="2800" dirty="0" smtClean="0">
                <a:cs typeface="Arial" panose="020B0604020202020204" pitchFamily="34" charset="0"/>
              </a:rPr>
              <a:t> para </a:t>
            </a:r>
            <a:r>
              <a:rPr lang="en-US" sz="2800" dirty="0" err="1" smtClean="0">
                <a:cs typeface="Arial" panose="020B0604020202020204" pitchFamily="34" charset="0"/>
              </a:rPr>
              <a:t>pemakai</a:t>
            </a:r>
            <a:r>
              <a:rPr lang="en-US" sz="2800" dirty="0" smtClean="0">
                <a:cs typeface="Arial" panose="020B0604020202020204" pitchFamily="34" charset="0"/>
              </a:rPr>
              <a:t> yang</a:t>
            </a:r>
            <a:r>
              <a:rPr lang="id-ID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mendistribusikannya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sebagai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utilitas</a:t>
            </a:r>
            <a:r>
              <a:rPr lang="en-US" sz="2800" dirty="0" smtClean="0"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cs typeface="Arial" panose="020B0604020202020204" pitchFamily="34" charset="0"/>
              </a:rPr>
              <a:t>maka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ketika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digunakan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menghasilkan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sesuatu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perubahan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dikehendaki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dalam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kemampuan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sistem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88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rgbClr val="FF0066"/>
                </a:solidFill>
              </a:rPr>
              <a:t>Pertimbangan</a:t>
            </a:r>
            <a:r>
              <a:rPr lang="en-US" sz="4000" b="1" dirty="0" smtClean="0">
                <a:solidFill>
                  <a:srgbClr val="FF0066"/>
                </a:solidFill>
              </a:rPr>
              <a:t> E-COMMERCE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820347"/>
            <a:ext cx="8319406" cy="389465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800" dirty="0" smtClean="0">
                <a:cs typeface="Arial" panose="020B0604020202020204" pitchFamily="34" charset="0"/>
              </a:rPr>
              <a:t>E-commerce </a:t>
            </a:r>
            <a:r>
              <a:rPr lang="en-US" sz="2800" dirty="0" err="1" smtClean="0">
                <a:cs typeface="Arial" panose="020B0604020202020204" pitchFamily="34" charset="0"/>
              </a:rPr>
              <a:t>telah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memperkenalkan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keamanan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resiko</a:t>
            </a:r>
            <a:r>
              <a:rPr lang="en-US" sz="2800" b="1" dirty="0" smtClean="0">
                <a:cs typeface="Arial" panose="020B0604020202020204" pitchFamily="34" charset="0"/>
              </a:rPr>
              <a:t> yang </a:t>
            </a:r>
            <a:r>
              <a:rPr lang="en-US" sz="2800" b="1" dirty="0" err="1" smtClean="0">
                <a:cs typeface="Arial" panose="020B0604020202020204" pitchFamily="34" charset="0"/>
              </a:rPr>
              <a:t>baru</a:t>
            </a:r>
            <a:r>
              <a:rPr lang="en-US" sz="2800" b="1" dirty="0" smtClean="0">
                <a:cs typeface="Arial" panose="020B0604020202020204" pitchFamily="34" charset="0"/>
              </a:rPr>
              <a:t>: </a:t>
            </a:r>
            <a:r>
              <a:rPr lang="en-US" sz="2800" b="1" dirty="0" err="1" smtClean="0">
                <a:cs typeface="Arial" panose="020B0604020202020204" pitchFamily="34" charset="0"/>
              </a:rPr>
              <a:t>penipuan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kartu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kredit</a:t>
            </a:r>
            <a:r>
              <a:rPr lang="en-US" sz="2800" b="1" dirty="0" smtClean="0">
                <a:cs typeface="Arial" panose="020B0604020202020204" pitchFamily="34" charset="0"/>
              </a:rPr>
              <a:t>.</a:t>
            </a:r>
            <a:r>
              <a:rPr lang="en-US" sz="2800" b="1" dirty="0" smtClean="0"/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b="1" dirty="0" smtClean="0">
                <a:cs typeface="Arial" panose="020B0604020202020204" pitchFamily="34" charset="0"/>
              </a:rPr>
              <a:t>American Express </a:t>
            </a:r>
            <a:r>
              <a:rPr lang="en-US" sz="2800" b="1" dirty="0" err="1" smtClean="0">
                <a:cs typeface="Arial" panose="020B0604020202020204" pitchFamily="34" charset="0"/>
              </a:rPr>
              <a:t>mengumumkan</a:t>
            </a:r>
            <a:r>
              <a:rPr lang="en-US" sz="2800" b="1" dirty="0" smtClean="0">
                <a:cs typeface="Arial" panose="020B0604020202020204" pitchFamily="34" charset="0"/>
              </a:rPr>
              <a:t>  </a:t>
            </a:r>
            <a:r>
              <a:rPr lang="en-US" sz="2800" dirty="0" smtClean="0">
                <a:cs typeface="Arial" panose="020B0604020202020204" pitchFamily="34" charset="0"/>
              </a:rPr>
              <a:t>“</a:t>
            </a:r>
            <a:r>
              <a:rPr lang="en-US" sz="2800" b="1" dirty="0" err="1" smtClean="0">
                <a:cs typeface="Arial" panose="020B0604020202020204" pitchFamily="34" charset="0"/>
              </a:rPr>
              <a:t>penyediaan</a:t>
            </a:r>
            <a:r>
              <a:rPr lang="en-US" sz="2800" b="1" dirty="0" smtClean="0">
                <a:cs typeface="Arial" panose="020B0604020202020204" pitchFamily="34" charset="0"/>
              </a:rPr>
              <a:t>" </a:t>
            </a:r>
            <a:r>
              <a:rPr lang="en-US" sz="2800" b="1" dirty="0" err="1" smtClean="0">
                <a:cs typeface="Arial" panose="020B0604020202020204" pitchFamily="34" charset="0"/>
              </a:rPr>
              <a:t>angka-angka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kartu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kredit</a:t>
            </a:r>
            <a:r>
              <a:rPr lang="en-US" sz="2800" b="1" dirty="0" smtClean="0">
                <a:cs typeface="Arial" panose="020B0604020202020204" pitchFamily="34" charset="0"/>
              </a:rPr>
              <a:t>. </a:t>
            </a:r>
            <a:r>
              <a:rPr lang="en-US" sz="2800" b="1" dirty="0" err="1" smtClean="0">
                <a:cs typeface="Times New Roman" panose="02020603050405020304" pitchFamily="18" charset="0"/>
              </a:rPr>
              <a:t>Angka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ini</a:t>
            </a:r>
            <a:r>
              <a:rPr lang="en-US" sz="2800" b="1" dirty="0" smtClean="0"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cs typeface="Times New Roman" panose="02020603050405020304" pitchFamily="18" charset="0"/>
              </a:rPr>
              <a:t>dibandingkan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dengan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angka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kartu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kredit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pelanggannya</a:t>
            </a:r>
            <a:r>
              <a:rPr lang="en-US" sz="2800" dirty="0" smtClean="0">
                <a:cs typeface="Times New Roman" panose="02020603050405020304" pitchFamily="18" charset="0"/>
              </a:rPr>
              <a:t>, yang </a:t>
            </a:r>
            <a:r>
              <a:rPr lang="en-US" sz="2800" dirty="0" err="1" smtClean="0">
                <a:cs typeface="Times New Roman" panose="02020603050405020304" pitchFamily="18" charset="0"/>
              </a:rPr>
              <a:t>ditujukan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pada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perdagangan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eceran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menggunakan</a:t>
            </a:r>
            <a:r>
              <a:rPr lang="en-US" sz="2800" dirty="0" smtClean="0">
                <a:cs typeface="Times New Roman" panose="02020603050405020304" pitchFamily="18" charset="0"/>
              </a:rPr>
              <a:t> e-commerce, yang </a:t>
            </a:r>
            <a:r>
              <a:rPr lang="en-US" sz="2800" dirty="0" err="1" smtClean="0">
                <a:cs typeface="Times New Roman" panose="02020603050405020304" pitchFamily="18" charset="0"/>
              </a:rPr>
              <a:t>memilih</a:t>
            </a:r>
            <a:r>
              <a:rPr lang="en-US" sz="2800" dirty="0" smtClean="0">
                <a:cs typeface="Times New Roman" panose="02020603050405020304" pitchFamily="18" charset="0"/>
              </a:rPr>
              <a:t> American Express </a:t>
            </a:r>
            <a:r>
              <a:rPr lang="en-US" sz="2800" dirty="0" err="1" smtClean="0"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pembayarannya</a:t>
            </a:r>
            <a:r>
              <a:rPr lang="en-US" sz="2800" b="1" dirty="0" smtClean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0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FF0066"/>
                </a:solidFill>
              </a:rPr>
              <a:t>Manajemen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Resiko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854049"/>
            <a:ext cx="8319406" cy="4008869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sz="3600" b="1" dirty="0" smtClean="0">
                <a:cs typeface="Times New Roman" panose="02020603050405020304" pitchFamily="18" charset="0"/>
              </a:rPr>
              <a:t>4 </a:t>
            </a:r>
            <a:r>
              <a:rPr lang="en-US" sz="3600" b="1" dirty="0" err="1" smtClean="0">
                <a:cs typeface="Times New Roman" panose="02020603050405020304" pitchFamily="18" charset="0"/>
              </a:rPr>
              <a:t>tahapan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cs typeface="Times New Roman" panose="02020603050405020304" pitchFamily="18" charset="0"/>
              </a:rPr>
              <a:t>dalam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cs typeface="Times New Roman" panose="02020603050405020304" pitchFamily="18" charset="0"/>
              </a:rPr>
              <a:t>mendefinisikan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manajemen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resio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cs typeface="Times New Roman" panose="02020603050405020304" pitchFamily="18" charset="0"/>
              </a:rPr>
              <a:t>diantaranya</a:t>
            </a:r>
            <a:r>
              <a:rPr lang="en-US" sz="3600" dirty="0" smtClean="0"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Identifikasi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aset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bisnis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agar </a:t>
            </a:r>
            <a:r>
              <a:rPr lang="en-US" sz="3200" dirty="0" err="1" smtClean="0">
                <a:cs typeface="Times New Roman" panose="02020603050405020304" pitchFamily="18" charset="0"/>
              </a:rPr>
              <a:t>terlindung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risiko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Kenali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Resiko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fi-FI" sz="3200" b="1" dirty="0" smtClean="0">
                <a:cs typeface="Times New Roman" panose="02020603050405020304" pitchFamily="18" charset="0"/>
              </a:rPr>
              <a:t>Tentukan tingkatan </a:t>
            </a:r>
            <a:r>
              <a:rPr lang="fi-FI" sz="3200" dirty="0" smtClean="0">
                <a:cs typeface="Times New Roman" panose="02020603050405020304" pitchFamily="18" charset="0"/>
              </a:rPr>
              <a:t>dari dampak pada perusahaan jika terjadi  resiko 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Analisis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kerentanan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perusahaan</a:t>
            </a:r>
            <a:endParaRPr lang="en-US" sz="32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sz="4000" b="1" dirty="0" smtClean="0">
                <a:solidFill>
                  <a:srgbClr val="FF0066"/>
                </a:solidFill>
              </a:rPr>
              <a:t/>
            </a:r>
            <a:br>
              <a:rPr lang="id-ID" sz="4000" b="1" dirty="0" smtClean="0">
                <a:solidFill>
                  <a:srgbClr val="FF0066"/>
                </a:solidFill>
              </a:rPr>
            </a:br>
            <a:r>
              <a:rPr lang="en-US" sz="3100" b="1" dirty="0" smtClean="0">
                <a:solidFill>
                  <a:srgbClr val="FF0066"/>
                </a:solidFill>
              </a:rPr>
              <a:t>Information Security Policy</a:t>
            </a:r>
            <a:r>
              <a:rPr lang="id-ID" sz="3100" b="1" dirty="0" smtClean="0">
                <a:solidFill>
                  <a:srgbClr val="FF0066"/>
                </a:solidFill>
              </a:rPr>
              <a:t> </a:t>
            </a:r>
            <a:r>
              <a:rPr lang="en-US" sz="3100" b="1" dirty="0" smtClean="0">
                <a:solidFill>
                  <a:srgbClr val="FF0066"/>
                </a:solidFill>
              </a:rPr>
              <a:t>(</a:t>
            </a:r>
            <a:r>
              <a:rPr lang="en-US" sz="3100" b="1" dirty="0" err="1" smtClean="0">
                <a:solidFill>
                  <a:srgbClr val="FF0066"/>
                </a:solidFill>
              </a:rPr>
              <a:t>Kebijakan</a:t>
            </a:r>
            <a:r>
              <a:rPr lang="en-US" sz="3100" b="1" dirty="0" smtClean="0">
                <a:solidFill>
                  <a:srgbClr val="FF0066"/>
                </a:solidFill>
              </a:rPr>
              <a:t> </a:t>
            </a:r>
            <a:r>
              <a:rPr lang="en-US" sz="3100" b="1" dirty="0" err="1" smtClean="0">
                <a:solidFill>
                  <a:srgbClr val="FF0066"/>
                </a:solidFill>
              </a:rPr>
              <a:t>Keamanan</a:t>
            </a:r>
            <a:r>
              <a:rPr lang="en-US" sz="3100" b="1" dirty="0" smtClean="0">
                <a:solidFill>
                  <a:srgbClr val="FF0066"/>
                </a:solidFill>
              </a:rPr>
              <a:t> </a:t>
            </a:r>
            <a:r>
              <a:rPr lang="en-US" sz="3100" b="1" dirty="0" err="1" smtClean="0">
                <a:solidFill>
                  <a:srgbClr val="FF0066"/>
                </a:solidFill>
              </a:rPr>
              <a:t>Informasi</a:t>
            </a:r>
            <a:r>
              <a:rPr lang="en-US" sz="3100" b="1" dirty="0" smtClean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934731"/>
            <a:ext cx="8319406" cy="3955081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b="1" dirty="0" err="1" smtClean="0">
                <a:cs typeface="Arial" panose="020B0604020202020204" pitchFamily="34" charset="0"/>
              </a:rPr>
              <a:t>Kebijakan</a:t>
            </a:r>
            <a:r>
              <a:rPr lang="en-US" b="1" dirty="0" smtClean="0"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cs typeface="Arial" panose="020B0604020202020204" pitchFamily="34" charset="0"/>
              </a:rPr>
              <a:t>keamanan</a:t>
            </a:r>
            <a:r>
              <a:rPr lang="en-US" b="1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dapat</a:t>
            </a:r>
            <a:r>
              <a:rPr lang="en-US" dirty="0" smtClean="0">
                <a:cs typeface="Arial" panose="020B0604020202020204" pitchFamily="34" charset="0"/>
              </a:rPr>
              <a:t> di </a:t>
            </a:r>
            <a:r>
              <a:rPr lang="en-US" dirty="0" err="1" smtClean="0">
                <a:cs typeface="Arial" panose="020B0604020202020204" pitchFamily="34" charset="0"/>
              </a:rPr>
              <a:t>implementasikan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menggunakan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cs typeface="Arial" panose="020B0604020202020204" pitchFamily="34" charset="0"/>
              </a:rPr>
              <a:t>pendekatan</a:t>
            </a:r>
            <a:r>
              <a:rPr lang="en-US" b="1" dirty="0" smtClean="0">
                <a:cs typeface="Arial" panose="020B0604020202020204" pitchFamily="34" charset="0"/>
              </a:rPr>
              <a:t> lima </a:t>
            </a:r>
            <a:r>
              <a:rPr lang="en-US" b="1" dirty="0" err="1" smtClean="0">
                <a:cs typeface="Arial" panose="020B0604020202020204" pitchFamily="34" charset="0"/>
              </a:rPr>
              <a:t>fase</a:t>
            </a:r>
            <a:r>
              <a:rPr lang="en-US" b="1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berikut</a:t>
            </a:r>
            <a:r>
              <a:rPr lang="en-US" dirty="0" smtClean="0">
                <a:cs typeface="Arial" panose="020B0604020202020204" pitchFamily="34" charset="0"/>
              </a:rPr>
              <a:t> (Fig. 9.3)</a:t>
            </a:r>
            <a:r>
              <a:rPr lang="en-US" dirty="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1: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Inisiasi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Proyek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2: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Pengembangan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Kebijakan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3: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Konsultasi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dan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Persetujuan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4: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Kesadaran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5: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Penyebaran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Kebijakan</a:t>
            </a:r>
            <a:endParaRPr lang="en-US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11" descr="FIG09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"/>
            <a:ext cx="491807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3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dirty="0" smtClean="0">
                <a:solidFill>
                  <a:srgbClr val="00B0F0"/>
                </a:solidFill>
              </a:rPr>
              <a:t/>
            </a:r>
            <a:br>
              <a:rPr lang="id-ID" dirty="0" smtClean="0">
                <a:solidFill>
                  <a:srgbClr val="00B0F0"/>
                </a:solidFill>
              </a:rPr>
            </a:br>
            <a:r>
              <a:rPr lang="en-US" dirty="0" err="1" smtClean="0">
                <a:solidFill>
                  <a:srgbClr val="00B0F0"/>
                </a:solidFill>
              </a:rPr>
              <a:t>Kebijakan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Keamanan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19515" cy="48306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Fase</a:t>
            </a:r>
            <a:r>
              <a:rPr lang="en-US" b="1" dirty="0"/>
              <a:t> 1.</a:t>
            </a:r>
            <a:r>
              <a:rPr lang="en-US" dirty="0"/>
              <a:t> </a:t>
            </a:r>
            <a:r>
              <a:rPr lang="en-US" b="1" dirty="0" err="1"/>
              <a:t>inisiasi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tim</a:t>
            </a:r>
            <a:r>
              <a:rPr lang="en-US" dirty="0"/>
              <a:t> yang </a:t>
            </a:r>
            <a:r>
              <a:rPr lang="en-US" b="1" dirty="0" err="1"/>
              <a:t>menyusun</a:t>
            </a:r>
            <a:r>
              <a:rPr lang="en-US" b="1" dirty="0"/>
              <a:t> </a:t>
            </a:r>
            <a:r>
              <a:rPr lang="en-US" b="1" dirty="0" err="1"/>
              <a:t>kebijakan</a:t>
            </a:r>
            <a:r>
              <a:rPr lang="en-US" b="1" dirty="0"/>
              <a:t> </a:t>
            </a:r>
            <a:r>
              <a:rPr lang="en-US" dirty="0" err="1">
                <a:solidFill>
                  <a:srgbClr val="FF0000"/>
                </a:solidFill>
              </a:rPr>
              <a:t>keamanan</a:t>
            </a:r>
            <a:r>
              <a:rPr lang="en-US" dirty="0"/>
              <a:t> yang </a:t>
            </a:r>
            <a:r>
              <a:rPr lang="en-US" dirty="0" smtClean="0">
                <a:solidFill>
                  <a:srgbClr val="FF0000"/>
                </a:solidFill>
              </a:rPr>
              <a:t>di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komite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mencangkup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manajer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</a:p>
          <a:p>
            <a:pPr algn="just"/>
            <a:r>
              <a:rPr lang="en-US" b="1" dirty="0" err="1" smtClean="0">
                <a:solidFill>
                  <a:srgbClr val="00B0F0"/>
                </a:solidFill>
              </a:rPr>
              <a:t>Fase</a:t>
            </a:r>
            <a:r>
              <a:rPr lang="en-US" b="1" dirty="0" smtClean="0">
                <a:solidFill>
                  <a:srgbClr val="00B0F0"/>
                </a:solidFill>
              </a:rPr>
              <a:t> 2.</a:t>
            </a:r>
            <a:r>
              <a:rPr lang="en-US" dirty="0" smtClean="0"/>
              <a:t> </a:t>
            </a:r>
            <a:r>
              <a:rPr lang="en-US" b="1" dirty="0" err="1" smtClean="0"/>
              <a:t>penyusunan</a:t>
            </a:r>
            <a:r>
              <a:rPr lang="en-US" b="1" dirty="0" smtClean="0"/>
              <a:t> </a:t>
            </a:r>
            <a:r>
              <a:rPr lang="en-US" b="1" dirty="0" err="1" smtClean="0"/>
              <a:t>kebijakan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tim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proyek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berkonsultasi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semua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pihak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>
                <a:solidFill>
                  <a:srgbClr val="FF0000"/>
                </a:solidFill>
              </a:rPr>
              <a:t>berminat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en-US" b="1" dirty="0" err="1">
                <a:solidFill>
                  <a:srgbClr val="00B0F0"/>
                </a:solidFill>
              </a:rPr>
              <a:t>Fase</a:t>
            </a:r>
            <a:r>
              <a:rPr lang="en-US" b="1" dirty="0">
                <a:solidFill>
                  <a:srgbClr val="00B0F0"/>
                </a:solidFill>
              </a:rPr>
              <a:t> 3.</a:t>
            </a:r>
            <a:r>
              <a:rPr lang="en-US" dirty="0"/>
              <a:t> </a:t>
            </a:r>
            <a:r>
              <a:rPr lang="en-US" b="1" dirty="0" err="1"/>
              <a:t>Konsultasi</a:t>
            </a:r>
            <a:r>
              <a:rPr lang="en-US" b="1" dirty="0"/>
              <a:t> &amp; </a:t>
            </a:r>
            <a:r>
              <a:rPr lang="en-US" b="1" dirty="0" err="1"/>
              <a:t>persetujuan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berkonsultasi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manjemen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memberitaukan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temuannya</a:t>
            </a:r>
            <a:r>
              <a:rPr lang="en-US" dirty="0"/>
              <a:t>. Serta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pandangan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persyaratan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kebijakan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 err="1">
                <a:solidFill>
                  <a:srgbClr val="00B0F0"/>
                </a:solidFill>
              </a:rPr>
              <a:t>Fase</a:t>
            </a:r>
            <a:r>
              <a:rPr lang="en-US" b="1" dirty="0">
                <a:solidFill>
                  <a:srgbClr val="00B0F0"/>
                </a:solidFill>
              </a:rPr>
              <a:t> 4.</a:t>
            </a:r>
            <a:r>
              <a:rPr lang="en-US" dirty="0"/>
              <a:t> </a:t>
            </a:r>
            <a:r>
              <a:rPr lang="en-US" b="1" dirty="0" err="1"/>
              <a:t>kesadaran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edukasi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program </a:t>
            </a:r>
            <a:r>
              <a:rPr lang="en-US" dirty="0" err="1">
                <a:solidFill>
                  <a:srgbClr val="FF0000"/>
                </a:solidFill>
              </a:rPr>
              <a:t>pelatihan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kesadaran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edukasi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unit </a:t>
            </a:r>
            <a:r>
              <a:rPr lang="en-US" dirty="0" err="1">
                <a:solidFill>
                  <a:srgbClr val="FF0000"/>
                </a:solidFill>
              </a:rPr>
              <a:t>organisasi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 err="1">
                <a:solidFill>
                  <a:srgbClr val="00B0F0"/>
                </a:solidFill>
              </a:rPr>
              <a:t>Fase</a:t>
            </a:r>
            <a:r>
              <a:rPr lang="en-US" b="1" dirty="0">
                <a:solidFill>
                  <a:srgbClr val="00B0F0"/>
                </a:solidFill>
              </a:rPr>
              <a:t> 5.</a:t>
            </a:r>
            <a:r>
              <a:rPr lang="en-US" dirty="0"/>
              <a:t> </a:t>
            </a:r>
            <a:r>
              <a:rPr lang="en-US" b="1" dirty="0" err="1"/>
              <a:t>penyebarluasan</a:t>
            </a:r>
            <a:r>
              <a:rPr lang="en-US" b="1" dirty="0"/>
              <a:t> </a:t>
            </a:r>
            <a:r>
              <a:rPr lang="en-US" b="1" dirty="0" err="1"/>
              <a:t>kebijakan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disebarluaskan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unit </a:t>
            </a:r>
            <a:r>
              <a:rPr lang="en-US" dirty="0" err="1">
                <a:solidFill>
                  <a:srgbClr val="FF0000"/>
                </a:solidFill>
              </a:rPr>
              <a:t>organisasi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b="1" dirty="0" smtClean="0">
                <a:solidFill>
                  <a:srgbClr val="FF0066"/>
                </a:solidFill>
              </a:rPr>
              <a:t/>
            </a:r>
            <a:br>
              <a:rPr lang="id-ID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CONTROLS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algn="just" eaLnBrk="1" hangingPunct="1"/>
            <a:r>
              <a:rPr lang="en-US" sz="2800" dirty="0" err="1" smtClean="0">
                <a:cs typeface="Arial" panose="020B0604020202020204" pitchFamily="34" charset="0"/>
              </a:rPr>
              <a:t>Kontrol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adalah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mekanisme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cs typeface="Arial" panose="020B0604020202020204" pitchFamily="34" charset="0"/>
              </a:rPr>
              <a:t>diterapkan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untuk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melindungi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perusahaan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risiko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atau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meminimalkan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dampak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risiko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tersebut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pada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perusahaan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jika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terjadi</a:t>
            </a:r>
            <a:r>
              <a:rPr lang="en-US" sz="2800" dirty="0" smtClean="0">
                <a:cs typeface="Arial" panose="020B0604020202020204" pitchFamily="34" charset="0"/>
              </a:rPr>
              <a:t> :</a:t>
            </a:r>
            <a:r>
              <a:rPr lang="en-US" sz="2800" dirty="0" smtClean="0"/>
              <a:t> 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400" b="1" dirty="0" smtClean="0">
                <a:cs typeface="Arial" panose="020B0604020202020204" pitchFamily="34" charset="0"/>
              </a:rPr>
              <a:t>Technical controls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adalah</a:t>
            </a:r>
            <a:r>
              <a:rPr lang="en-US" sz="2400" dirty="0" smtClean="0"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dibangun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ke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dalam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oleh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pengembang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selama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siklus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hidup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pengembangan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400" b="1" dirty="0" smtClean="0">
                <a:cs typeface="Arial" panose="020B0604020202020204" pitchFamily="34" charset="0"/>
              </a:rPr>
              <a:t>Access 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dasar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keamanan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ancaman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orang</a:t>
            </a:r>
            <a:r>
              <a:rPr lang="en-US" sz="2400" dirty="0" smtClean="0"/>
              <a:t> yang </a:t>
            </a:r>
            <a:r>
              <a:rPr lang="en-US" sz="2400" dirty="0" err="1" smtClean="0">
                <a:solidFill>
                  <a:srgbClr val="FF0000"/>
                </a:solidFill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berwenang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400" b="1" dirty="0" smtClean="0">
                <a:cs typeface="Times New Roman" panose="02020603050405020304" pitchFamily="18" charset="0"/>
              </a:rPr>
              <a:t>Intrusion detection systems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mencoba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mengenali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upaya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melanggar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keamanan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sebelum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memiliki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peluang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menimbulkan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kerusakan</a:t>
            </a:r>
            <a:endParaRPr lang="en-US" sz="2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69D5C5-0EB1-4941-9228-62F25506327D}" type="slidenum">
              <a:rPr lang="en-US" sz="1400"/>
              <a:pPr eaLnBrk="1" hangingPunct="1"/>
              <a:t>59</a:t>
            </a:fld>
            <a:endParaRPr lang="en-US" sz="1400"/>
          </a:p>
        </p:txBody>
      </p:sp>
      <p:pic>
        <p:nvPicPr>
          <p:cNvPr id="15363" name="Picture 15" descr="FIG09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52400"/>
            <a:ext cx="7391400" cy="610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6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/>
              <a:t>Karakteristik Penyusup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/>
              <a:t>The Curious (Si Ingin Tahu) </a:t>
            </a:r>
            <a:endParaRPr lang="id-ID" sz="3600" b="1" dirty="0" smtClean="0"/>
          </a:p>
          <a:p>
            <a:pPr marL="901700" lvl="1" indent="-444500" algn="just"/>
            <a:r>
              <a:rPr lang="id-ID" sz="3200" dirty="0" smtClean="0"/>
              <a:t>Tipe </a:t>
            </a:r>
            <a:r>
              <a:rPr lang="id-ID" sz="3200" b="1" dirty="0" smtClean="0"/>
              <a:t>penyusup</a:t>
            </a:r>
            <a:r>
              <a:rPr lang="id-ID" sz="3200" dirty="0" smtClean="0"/>
              <a:t> </a:t>
            </a:r>
            <a:r>
              <a:rPr lang="id-ID" sz="3200" dirty="0"/>
              <a:t>ini pada dasarnya </a:t>
            </a:r>
            <a:r>
              <a:rPr lang="id-ID" sz="3200" b="1" dirty="0" smtClean="0"/>
              <a:t>tertarik</a:t>
            </a:r>
            <a:r>
              <a:rPr lang="id-ID" sz="3200" dirty="0" smtClean="0"/>
              <a:t> </a:t>
            </a:r>
            <a:r>
              <a:rPr lang="id-ID" sz="3200" b="1" dirty="0" smtClean="0"/>
              <a:t>menemukan </a:t>
            </a:r>
            <a:r>
              <a:rPr lang="id-ID" sz="3200" b="1" dirty="0"/>
              <a:t>jenis sistem </a:t>
            </a:r>
            <a:r>
              <a:rPr lang="id-ID" sz="3200" dirty="0"/>
              <a:t>dan </a:t>
            </a:r>
            <a:r>
              <a:rPr lang="id-ID" sz="3200" b="1" dirty="0"/>
              <a:t>data</a:t>
            </a:r>
            <a:r>
              <a:rPr lang="id-ID" sz="3200" dirty="0"/>
              <a:t> yang anda </a:t>
            </a:r>
            <a:r>
              <a:rPr lang="id-ID" sz="3200" b="1" dirty="0" smtClean="0"/>
              <a:t>miliki</a:t>
            </a:r>
            <a:r>
              <a:rPr lang="id-ID" sz="3200" dirty="0" smtClean="0"/>
              <a:t>.</a:t>
            </a:r>
          </a:p>
          <a:p>
            <a:pPr algn="just"/>
            <a:r>
              <a:rPr lang="id-ID" sz="3600" b="1" dirty="0" smtClean="0"/>
              <a:t>The </a:t>
            </a:r>
            <a:r>
              <a:rPr lang="id-ID" sz="3600" b="1" dirty="0"/>
              <a:t>Malicious (Si Perusak) </a:t>
            </a:r>
            <a:r>
              <a:rPr lang="id-ID" sz="3600" b="1" dirty="0" smtClean="0"/>
              <a:t> </a:t>
            </a:r>
          </a:p>
          <a:p>
            <a:pPr marL="901700" lvl="1" indent="-444500" algn="just"/>
            <a:r>
              <a:rPr lang="id-ID" sz="3200" dirty="0" smtClean="0"/>
              <a:t>Tipe </a:t>
            </a:r>
            <a:r>
              <a:rPr lang="id-ID" sz="3200" b="1" dirty="0"/>
              <a:t>penyusup</a:t>
            </a:r>
            <a:r>
              <a:rPr lang="id-ID" sz="3200" dirty="0"/>
              <a:t> ini berusaha untuk </a:t>
            </a:r>
            <a:r>
              <a:rPr lang="id-ID" sz="3200" b="1" dirty="0"/>
              <a:t>merusak</a:t>
            </a:r>
            <a:r>
              <a:rPr lang="id-ID" sz="3200" dirty="0"/>
              <a:t> </a:t>
            </a:r>
            <a:r>
              <a:rPr lang="id-ID" sz="3200" b="1" dirty="0"/>
              <a:t>sistem</a:t>
            </a:r>
            <a:r>
              <a:rPr lang="id-ID" sz="3200" dirty="0"/>
              <a:t> anda, atau </a:t>
            </a:r>
            <a:r>
              <a:rPr lang="id-ID" sz="3200" b="1" dirty="0"/>
              <a:t>merubah web page </a:t>
            </a:r>
            <a:r>
              <a:rPr lang="id-ID" sz="3200" dirty="0"/>
              <a:t>anda, atau sebaliknya </a:t>
            </a:r>
            <a:r>
              <a:rPr lang="id-ID" sz="3200" b="1" dirty="0" smtClean="0"/>
              <a:t>membuat </a:t>
            </a:r>
            <a:r>
              <a:rPr lang="id-ID" sz="3200" b="1" dirty="0"/>
              <a:t>waktu </a:t>
            </a:r>
            <a:r>
              <a:rPr lang="id-ID" sz="3200" dirty="0"/>
              <a:t>dan </a:t>
            </a:r>
            <a:r>
              <a:rPr lang="id-ID" sz="3200" b="1" dirty="0"/>
              <a:t>uang</a:t>
            </a:r>
            <a:r>
              <a:rPr lang="id-ID" sz="3200" dirty="0"/>
              <a:t> anda </a:t>
            </a:r>
            <a:r>
              <a:rPr lang="id-ID" sz="3200" b="1" dirty="0"/>
              <a:t>kembali pulih</a:t>
            </a:r>
            <a:r>
              <a:rPr lang="id-ID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5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Arial" charset="0"/>
              </a:rPr>
              <a:t>Access Control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 smtClean="0">
                <a:cs typeface="Times New Roman" pitchFamily="18" charset="0"/>
              </a:rPr>
              <a:t>User identification</a:t>
            </a:r>
            <a:r>
              <a:rPr lang="en-US" sz="2800" dirty="0" smtClean="0">
                <a:cs typeface="Times New Roman" pitchFamily="18" charset="0"/>
              </a:rPr>
              <a:t>. </a:t>
            </a:r>
            <a:r>
              <a:rPr lang="en-US" sz="2800" dirty="0" err="1" smtClean="0">
                <a:cs typeface="Times New Roman" pitchFamily="18" charset="0"/>
              </a:rPr>
              <a:t>Pengguna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pertama</a:t>
            </a:r>
            <a:r>
              <a:rPr lang="en-US" sz="2800" dirty="0" smtClean="0">
                <a:cs typeface="Times New Roman" pitchFamily="18" charset="0"/>
              </a:rPr>
              <a:t>-tama </a:t>
            </a:r>
            <a:r>
              <a:rPr lang="en-US" sz="2800" dirty="0" err="1" smtClean="0">
                <a:cs typeface="Times New Roman" pitchFamily="18" charset="0"/>
              </a:rPr>
              <a:t>mengidentifikasi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dengan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memberikan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sesuatu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ketahui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seperti</a:t>
            </a:r>
            <a:r>
              <a:rPr lang="en-US" sz="2800" dirty="0" smtClean="0">
                <a:cs typeface="Times New Roman" pitchFamily="18" charset="0"/>
              </a:rPr>
              <a:t> kata </a:t>
            </a:r>
            <a:r>
              <a:rPr lang="en-US" sz="2800" dirty="0" err="1" smtClean="0">
                <a:cs typeface="Times New Roman" pitchFamily="18" charset="0"/>
              </a:rPr>
              <a:t>sandi</a:t>
            </a:r>
            <a:endParaRPr lang="en-US" sz="2800" dirty="0" smtClean="0">
              <a:cs typeface="Times New Roman" pitchFamily="18" charset="0"/>
            </a:endParaRPr>
          </a:p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 smtClean="0">
                <a:cs typeface="Times New Roman" pitchFamily="18" charset="0"/>
              </a:rPr>
              <a:t>User authentication.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Setelah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identifikasi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awal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selesai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pengguna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memverifikasi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untuk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mengakses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dengan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menyediakan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sesuatu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miliki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seperti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kartu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pintar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token,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chip </a:t>
            </a:r>
            <a:r>
              <a:rPr lang="en-US" sz="2800" dirty="0" err="1" smtClean="0">
                <a:cs typeface="Times New Roman" pitchFamily="18" charset="0"/>
              </a:rPr>
              <a:t>identifikasi</a:t>
            </a:r>
            <a:endParaRPr lang="en-US" sz="2800" dirty="0" smtClean="0">
              <a:cs typeface="Times New Roman" pitchFamily="18" charset="0"/>
            </a:endParaRPr>
          </a:p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 smtClean="0">
                <a:cs typeface="Arial" charset="0"/>
              </a:rPr>
              <a:t>User authorization</a:t>
            </a:r>
            <a:r>
              <a:rPr lang="en-US" sz="2800" dirty="0" smtClean="0">
                <a:cs typeface="Arial" charset="0"/>
              </a:rPr>
              <a:t>. </a:t>
            </a:r>
            <a:r>
              <a:rPr lang="en-US" sz="2800" dirty="0" err="1" smtClean="0">
                <a:cs typeface="Arial" charset="0"/>
              </a:rPr>
              <a:t>Dengan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identifikasi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pemeriksaan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otentikasi</a:t>
            </a:r>
            <a:r>
              <a:rPr lang="en-US" sz="2800" dirty="0" smtClean="0">
                <a:cs typeface="Arial" charset="0"/>
              </a:rPr>
              <a:t> yang </a:t>
            </a:r>
            <a:r>
              <a:rPr lang="en-US" sz="2800" dirty="0" err="1" smtClean="0">
                <a:cs typeface="Arial" charset="0"/>
              </a:rPr>
              <a:t>dilewati</a:t>
            </a:r>
            <a:r>
              <a:rPr lang="en-US" sz="2800" dirty="0" smtClean="0">
                <a:cs typeface="Arial" charset="0"/>
              </a:rPr>
              <a:t>, </a:t>
            </a:r>
            <a:r>
              <a:rPr lang="en-US" sz="2800" dirty="0" err="1" smtClean="0">
                <a:cs typeface="Arial" charset="0"/>
              </a:rPr>
              <a:t>seseorang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dapat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diberi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otorisasi</a:t>
            </a:r>
            <a:r>
              <a:rPr lang="en-US" sz="2800" dirty="0" smtClean="0">
                <a:cs typeface="Arial" charset="0"/>
              </a:rPr>
              <a:t> level </a:t>
            </a:r>
            <a:r>
              <a:rPr lang="en-US" sz="2800" dirty="0" err="1" smtClean="0">
                <a:cs typeface="Arial" charset="0"/>
              </a:rPr>
              <a:t>atau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tingkat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penggunaan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tertentu</a:t>
            </a:r>
            <a:r>
              <a:rPr lang="en-US" sz="2800" dirty="0" smtClean="0">
                <a:cs typeface="Arial" charset="0"/>
              </a:rPr>
              <a:t>. </a:t>
            </a:r>
            <a:r>
              <a:rPr lang="en-US" sz="2800" dirty="0" err="1" smtClean="0">
                <a:cs typeface="Arial" charset="0"/>
              </a:rPr>
              <a:t>Sebagai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contoh</a:t>
            </a:r>
            <a:r>
              <a:rPr lang="en-US" sz="2800" dirty="0" smtClean="0">
                <a:cs typeface="Arial" charset="0"/>
              </a:rPr>
              <a:t>, </a:t>
            </a:r>
            <a:r>
              <a:rPr lang="en-US" sz="2800" dirty="0" err="1" smtClean="0">
                <a:cs typeface="Arial" charset="0"/>
              </a:rPr>
              <a:t>satu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pengguna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mungkin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hanya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berwenang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untuk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membaca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dari</a:t>
            </a:r>
            <a:r>
              <a:rPr lang="en-US" sz="2800" dirty="0" smtClean="0">
                <a:cs typeface="Arial" charset="0"/>
              </a:rPr>
              <a:t> file, </a:t>
            </a:r>
            <a:r>
              <a:rPr lang="en-US" sz="2800" dirty="0" err="1" smtClean="0">
                <a:cs typeface="Arial" charset="0"/>
              </a:rPr>
              <a:t>sedangkan</a:t>
            </a:r>
            <a:r>
              <a:rPr lang="en-US" sz="2800" dirty="0" smtClean="0">
                <a:cs typeface="Arial" charset="0"/>
              </a:rPr>
              <a:t> yang lain </a:t>
            </a:r>
            <a:r>
              <a:rPr lang="en-US" sz="2800" dirty="0" err="1" smtClean="0">
                <a:cs typeface="Arial" charset="0"/>
              </a:rPr>
              <a:t>mungkin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berwenang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untuk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melakukan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perubahan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92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Times New Roman" pitchFamily="18" charset="0"/>
              </a:rPr>
              <a:t>Firewalls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cs typeface="Times New Roman" panose="02020603050405020304" pitchFamily="18" charset="0"/>
              </a:rPr>
              <a:t>Firewall </a:t>
            </a:r>
            <a:r>
              <a:rPr lang="en-US" sz="2800" dirty="0" err="1" smtClean="0">
                <a:cs typeface="Times New Roman" panose="02020603050405020304" pitchFamily="18" charset="0"/>
              </a:rPr>
              <a:t>berfungsi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sebagai</a:t>
            </a:r>
            <a:r>
              <a:rPr lang="en-US" sz="2800" dirty="0" smtClean="0">
                <a:cs typeface="Times New Roman" panose="02020603050405020304" pitchFamily="18" charset="0"/>
              </a:rPr>
              <a:t> filter </a:t>
            </a:r>
            <a:r>
              <a:rPr lang="en-US" sz="2800" dirty="0" err="1" smtClean="0"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penghalang</a:t>
            </a:r>
            <a:r>
              <a:rPr lang="en-US" sz="2800" dirty="0" smtClean="0"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cs typeface="Times New Roman" panose="02020603050405020304" pitchFamily="18" charset="0"/>
              </a:rPr>
              <a:t>membatasi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aliran</a:t>
            </a:r>
            <a:r>
              <a:rPr lang="en-US" sz="2800" dirty="0" smtClean="0">
                <a:cs typeface="Times New Roman" panose="02020603050405020304" pitchFamily="18" charset="0"/>
              </a:rPr>
              <a:t> data </a:t>
            </a:r>
            <a:r>
              <a:rPr lang="en-US" sz="2800" dirty="0" err="1" smtClean="0">
                <a:cs typeface="Times New Roman" panose="02020603050405020304" pitchFamily="18" charset="0"/>
              </a:rPr>
              <a:t>antara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jaringan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perusahaan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cs typeface="Times New Roman" panose="02020603050405020304" pitchFamily="18" charset="0"/>
              </a:rPr>
              <a:t> internet</a:t>
            </a:r>
          </a:p>
        </p:txBody>
      </p:sp>
      <p:pic>
        <p:nvPicPr>
          <p:cNvPr id="17413" name="Picture 6" descr="Image result for 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29" y="2953132"/>
            <a:ext cx="66738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3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Times New Roman" pitchFamily="18" charset="0"/>
              </a:rPr>
              <a:t>Cryptographic Controls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 dirty="0" smtClean="0">
                <a:cs typeface="Times New Roman" pitchFamily="18" charset="0"/>
              </a:rPr>
              <a:t>Cryptography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adalah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penggunaan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kode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melalui</a:t>
            </a:r>
            <a:r>
              <a:rPr lang="en-US" sz="2800" dirty="0" smtClean="0">
                <a:cs typeface="Times New Roman" pitchFamily="18" charset="0"/>
              </a:rPr>
              <a:t> proses </a:t>
            </a:r>
            <a:r>
              <a:rPr lang="en-US" sz="2800" dirty="0" err="1" smtClean="0">
                <a:cs typeface="Times New Roman" pitchFamily="18" charset="0"/>
              </a:rPr>
              <a:t>matematis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>
                <a:cs typeface="Times New Roman" pitchFamily="18" charset="0"/>
              </a:rPr>
              <a:t>ata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informasi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dapat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dienkripsi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saat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berada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dalam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penyimpanan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ditransmisikan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melalui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jaringan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>
                <a:cs typeface="Times New Roman" pitchFamily="18" charset="0"/>
              </a:rPr>
              <a:t>Jika</a:t>
            </a:r>
            <a:r>
              <a:rPr lang="en-US" sz="2800" dirty="0" smtClean="0">
                <a:cs typeface="Times New Roman" pitchFamily="18" charset="0"/>
              </a:rPr>
              <a:t> orang yang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memperoleh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akses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enkripsi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membuat</a:t>
            </a:r>
            <a:r>
              <a:rPr lang="en-US" sz="2800" dirty="0" smtClean="0">
                <a:cs typeface="Times New Roman" pitchFamily="18" charset="0"/>
              </a:rPr>
              <a:t> data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informasi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dapat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dibaca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mencegah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penggunaannya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sah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>
                <a:cs typeface="Times New Roman" pitchFamily="18" charset="0"/>
              </a:rPr>
              <a:t>Protokol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khusus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seperti</a:t>
            </a:r>
            <a:r>
              <a:rPr lang="en-US" sz="2800" dirty="0" smtClean="0">
                <a:cs typeface="Times New Roman" pitchFamily="18" charset="0"/>
              </a:rPr>
              <a:t> SET (Secure Electronic Transactions) </a:t>
            </a:r>
            <a:r>
              <a:rPr lang="en-US" sz="2800" dirty="0" err="1" smtClean="0">
                <a:cs typeface="Times New Roman" pitchFamily="18" charset="0"/>
              </a:rPr>
              <a:t>telah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dikembangkan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untuk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digunakan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dalam</a:t>
            </a:r>
            <a:r>
              <a:rPr lang="en-US" sz="2800" dirty="0" smtClean="0">
                <a:cs typeface="Times New Roman" pitchFamily="18" charset="0"/>
              </a:rPr>
              <a:t> e-commerce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49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66"/>
                </a:solidFill>
              </a:rPr>
              <a:t>GOVERNMENT AND INDUSTRY ASSISTANCE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3600" dirty="0" err="1" smtClean="0">
                <a:cs typeface="Arial" charset="0"/>
              </a:rPr>
              <a:t>Beberapa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pemerintah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dan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organisasi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internasional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telah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menetapkan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standar</a:t>
            </a:r>
            <a:r>
              <a:rPr lang="en-US" sz="3600" dirty="0" smtClean="0">
                <a:cs typeface="Arial" charset="0"/>
              </a:rPr>
              <a:t> (slide </a:t>
            </a:r>
            <a:r>
              <a:rPr lang="en-US" sz="3600" dirty="0" err="1" smtClean="0">
                <a:cs typeface="Arial" charset="0"/>
              </a:rPr>
              <a:t>berikutnya</a:t>
            </a:r>
            <a:r>
              <a:rPr lang="en-US" sz="3600" dirty="0" smtClean="0">
                <a:cs typeface="Arial" charset="0"/>
              </a:rPr>
              <a:t>) yang </a:t>
            </a:r>
            <a:r>
              <a:rPr lang="en-US" sz="3600" dirty="0" err="1" smtClean="0">
                <a:cs typeface="Arial" charset="0"/>
              </a:rPr>
              <a:t>dimaksudkan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untuk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berfungsi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sebagai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pedoman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bagi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organisasi</a:t>
            </a:r>
            <a:r>
              <a:rPr lang="en-US" sz="3600" dirty="0" smtClean="0">
                <a:cs typeface="Arial" charset="0"/>
              </a:rPr>
              <a:t> yang </a:t>
            </a:r>
            <a:r>
              <a:rPr lang="en-US" sz="3600" dirty="0" err="1" smtClean="0">
                <a:cs typeface="Arial" charset="0"/>
              </a:rPr>
              <a:t>ingin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mencapai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keamanan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informasi</a:t>
            </a:r>
            <a:endParaRPr lang="en-US" sz="3600" dirty="0" smtClean="0">
              <a:cs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875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Arial" panose="020B0604020202020204" pitchFamily="34" charset="0"/>
              </a:rPr>
              <a:t>Government and Industry Assistance</a:t>
            </a:r>
            <a:endParaRPr 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United Kingdom's BS7799  </a:t>
            </a:r>
            <a:r>
              <a:rPr lang="en-US" sz="1800" dirty="0" smtClean="0">
                <a:cs typeface="Times New Roman" pitchFamily="18" charset="0"/>
              </a:rPr>
              <a:t>The UK standards </a:t>
            </a:r>
            <a:r>
              <a:rPr lang="en-US" sz="1800" dirty="0" err="1" smtClean="0">
                <a:cs typeface="Times New Roman" pitchFamily="18" charset="0"/>
              </a:rPr>
              <a:t>menetapkan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seperangkat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kontrol</a:t>
            </a:r>
            <a:r>
              <a:rPr lang="en-US" sz="1800" dirty="0" smtClean="0">
                <a:cs typeface="Times New Roman" pitchFamily="18" charset="0"/>
              </a:rPr>
              <a:t> baseline. </a:t>
            </a:r>
            <a:r>
              <a:rPr lang="en-US" sz="1800" dirty="0" err="1" smtClean="0">
                <a:cs typeface="Times New Roman" pitchFamily="18" charset="0"/>
              </a:rPr>
              <a:t>Baik</a:t>
            </a:r>
            <a:r>
              <a:rPr lang="en-US" sz="1800" dirty="0" smtClean="0">
                <a:cs typeface="Times New Roman" pitchFamily="18" charset="0"/>
              </a:rPr>
              <a:t> Australia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Selandia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Baru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telah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menerapkan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kontrol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berdasarkan</a:t>
            </a:r>
            <a:r>
              <a:rPr lang="en-US" sz="1800" dirty="0" smtClean="0">
                <a:cs typeface="Times New Roman" pitchFamily="18" charset="0"/>
              </a:rPr>
              <a:t> BS 7799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BSI IT Baseline Protection Manual  </a:t>
            </a:r>
            <a:r>
              <a:rPr lang="en-US" sz="1800" dirty="0" err="1" smtClean="0">
                <a:cs typeface="Times New Roman" pitchFamily="18" charset="0"/>
              </a:rPr>
              <a:t>Pendekatan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dasar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juga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diikuti</a:t>
            </a:r>
            <a:r>
              <a:rPr lang="en-US" sz="1800" dirty="0" smtClean="0">
                <a:cs typeface="Times New Roman" pitchFamily="18" charset="0"/>
              </a:rPr>
              <a:t>  the German </a:t>
            </a:r>
            <a:r>
              <a:rPr lang="en-US" sz="1800" dirty="0" err="1" smtClean="0">
                <a:cs typeface="Times New Roman" pitchFamily="18" charset="0"/>
              </a:rPr>
              <a:t>Bundesamt</a:t>
            </a:r>
            <a:r>
              <a:rPr lang="en-US" sz="1800" dirty="0" smtClean="0">
                <a:cs typeface="Times New Roman" pitchFamily="18" charset="0"/>
              </a:rPr>
              <a:t> fur </a:t>
            </a:r>
            <a:r>
              <a:rPr lang="en-US" sz="1800" dirty="0" err="1" smtClean="0">
                <a:cs typeface="Times New Roman" pitchFamily="18" charset="0"/>
              </a:rPr>
              <a:t>Sicherheit</a:t>
            </a:r>
            <a:r>
              <a:rPr lang="en-US" sz="1800" dirty="0" smtClean="0">
                <a:cs typeface="Times New Roman" pitchFamily="18" charset="0"/>
              </a:rPr>
              <a:t> in der </a:t>
            </a:r>
            <a:r>
              <a:rPr lang="en-US" sz="1800" dirty="0" err="1" smtClean="0">
                <a:cs typeface="Times New Roman" pitchFamily="18" charset="0"/>
              </a:rPr>
              <a:t>Informationstechnik</a:t>
            </a:r>
            <a:r>
              <a:rPr lang="en-US" sz="1800" dirty="0" smtClean="0">
                <a:cs typeface="Times New Roman" pitchFamily="18" charset="0"/>
              </a:rPr>
              <a:t> (BSI). Baseline </a:t>
            </a:r>
            <a:r>
              <a:rPr lang="en-US" sz="1800" dirty="0" err="1" smtClean="0">
                <a:cs typeface="Times New Roman" pitchFamily="18" charset="0"/>
              </a:rPr>
              <a:t>dimaksudkan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memberikan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wajar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ketika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persyaratan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perlindungan</a:t>
            </a:r>
            <a:r>
              <a:rPr lang="en-US" sz="1800" dirty="0" smtClean="0">
                <a:cs typeface="Times New Roman" pitchFamily="18" charset="0"/>
              </a:rPr>
              <a:t> yang normal </a:t>
            </a:r>
            <a:r>
              <a:rPr lang="en-US" sz="1800" dirty="0" err="1" smtClean="0">
                <a:cs typeface="Times New Roman" pitchFamily="18" charset="0"/>
              </a:rPr>
              <a:t>dimaksudkan</a:t>
            </a:r>
            <a:r>
              <a:rPr lang="en-US" sz="1800" dirty="0" smtClean="0">
                <a:cs typeface="Times New Roman" pitchFamily="18" charset="0"/>
              </a:rPr>
              <a:t>. </a:t>
            </a:r>
            <a:r>
              <a:rPr lang="en-US" sz="1800" dirty="0" err="1" smtClean="0">
                <a:cs typeface="Times New Roman" pitchFamily="18" charset="0"/>
              </a:rPr>
              <a:t>Garis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pangkal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dasar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juga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dapat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berfungsi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sebagai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dasar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tingkat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perlindungan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lebih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tinggi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ketika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diinginkan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COBIT  </a:t>
            </a:r>
            <a:r>
              <a:rPr lang="en-US" sz="1800" dirty="0" err="1" smtClean="0">
                <a:cs typeface="Times New Roman" pitchFamily="18" charset="0"/>
              </a:rPr>
              <a:t>COBIT</a:t>
            </a:r>
            <a:r>
              <a:rPr lang="en-US" sz="1800" dirty="0" smtClean="0">
                <a:cs typeface="Times New Roman" pitchFamily="18" charset="0"/>
              </a:rPr>
              <a:t>,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en-US" sz="1800" dirty="0" smtClean="0">
                <a:cs typeface="Times New Roman" pitchFamily="18" charset="0"/>
              </a:rPr>
              <a:t> Audit </a:t>
            </a:r>
            <a:r>
              <a:rPr lang="en-US" sz="1800" dirty="0" err="1" smtClean="0">
                <a:cs typeface="Times New Roman" pitchFamily="18" charset="0"/>
              </a:rPr>
              <a:t>Sistem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Informasi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Pengendalian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Asosiasi</a:t>
            </a:r>
            <a:r>
              <a:rPr lang="en-US" sz="1800" dirty="0" smtClean="0">
                <a:cs typeface="Times New Roman" pitchFamily="18" charset="0"/>
              </a:rPr>
              <a:t> &amp; </a:t>
            </a:r>
            <a:r>
              <a:rPr lang="en-US" sz="1800" dirty="0" err="1" smtClean="0">
                <a:cs typeface="Times New Roman" pitchFamily="18" charset="0"/>
              </a:rPr>
              <a:t>Yayasan</a:t>
            </a:r>
            <a:r>
              <a:rPr lang="en-US" sz="1800" dirty="0" smtClean="0">
                <a:cs typeface="Times New Roman" pitchFamily="18" charset="0"/>
              </a:rPr>
              <a:t> (ISACAF), </a:t>
            </a:r>
            <a:r>
              <a:rPr lang="en-US" sz="1800" dirty="0" err="1" smtClean="0">
                <a:cs typeface="Times New Roman" pitchFamily="18" charset="0"/>
              </a:rPr>
              <a:t>berfokus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pada</a:t>
            </a:r>
            <a:r>
              <a:rPr lang="en-US" sz="1800" dirty="0" smtClean="0">
                <a:cs typeface="Times New Roman" pitchFamily="18" charset="0"/>
              </a:rPr>
              <a:t> proses yang </a:t>
            </a:r>
            <a:r>
              <a:rPr lang="en-US" sz="1800" dirty="0" err="1" smtClean="0">
                <a:cs typeface="Times New Roman" pitchFamily="18" charset="0"/>
              </a:rPr>
              <a:t>dapat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diikuti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oleh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perusahaan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dalam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mengembangkan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standar</a:t>
            </a:r>
            <a:r>
              <a:rPr lang="en-US" sz="1800" dirty="0" smtClean="0">
                <a:cs typeface="Times New Roman" pitchFamily="18" charset="0"/>
              </a:rPr>
              <a:t>, </a:t>
            </a:r>
            <a:r>
              <a:rPr lang="en-US" sz="1800" dirty="0" err="1" smtClean="0">
                <a:cs typeface="Times New Roman" pitchFamily="18" charset="0"/>
              </a:rPr>
              <a:t>memberi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perhatian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khusus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pada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penulisan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pemeliharaan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dokumen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GASSP  </a:t>
            </a:r>
            <a:r>
              <a:rPr lang="en-US" sz="1800" dirty="0" err="1" smtClean="0">
                <a:cs typeface="Times New Roman" pitchFamily="18" charset="0"/>
              </a:rPr>
              <a:t>Prinsip-Prinsip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Sistem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Diterima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Secara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Umum</a:t>
            </a:r>
            <a:r>
              <a:rPr lang="en-US" sz="1800" dirty="0" smtClean="0">
                <a:cs typeface="Times New Roman" pitchFamily="18" charset="0"/>
              </a:rPr>
              <a:t> (GASSP) </a:t>
            </a:r>
            <a:r>
              <a:rPr lang="en-US" sz="1800" dirty="0" err="1" smtClean="0">
                <a:cs typeface="Times New Roman" pitchFamily="18" charset="0"/>
              </a:rPr>
              <a:t>adalah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produk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Dewan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Penelitian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Nasional</a:t>
            </a:r>
            <a:r>
              <a:rPr lang="en-US" sz="1800" dirty="0" smtClean="0">
                <a:cs typeface="Times New Roman" pitchFamily="18" charset="0"/>
              </a:rPr>
              <a:t> AS. </a:t>
            </a:r>
            <a:r>
              <a:rPr lang="en-US" sz="1800" dirty="0" err="1" smtClean="0">
                <a:cs typeface="Times New Roman" pitchFamily="18" charset="0"/>
              </a:rPr>
              <a:t>Penekanan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adalah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alasan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menetapkan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kebijakan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GMITS  </a:t>
            </a:r>
            <a:r>
              <a:rPr lang="en-US" sz="1800" dirty="0" err="1" smtClean="0">
                <a:cs typeface="Times New Roman" pitchFamily="18" charset="0"/>
              </a:rPr>
              <a:t>Panduan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Manajemen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TI (GMITS) </a:t>
            </a:r>
            <a:r>
              <a:rPr lang="en-US" sz="1800" dirty="0" err="1" smtClean="0">
                <a:cs typeface="Times New Roman" pitchFamily="18" charset="0"/>
              </a:rPr>
              <a:t>adalah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produk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Komite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Teknis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Bersama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Organisasi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Standar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Internasional</a:t>
            </a:r>
            <a:r>
              <a:rPr lang="en-US" sz="1800" dirty="0" smtClean="0">
                <a:cs typeface="Times New Roman" pitchFamily="18" charset="0"/>
              </a:rPr>
              <a:t> (ISO)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menyediakan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daftar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topik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kebijakan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informasi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harus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dimasukkan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dalam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standar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organisasi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Arial" charset="0"/>
              </a:rPr>
              <a:t>ISF Standard of Good Practice </a:t>
            </a:r>
            <a:r>
              <a:rPr lang="en-US" sz="1800" dirty="0" err="1" smtClean="0">
                <a:cs typeface="Arial" charset="0"/>
              </a:rPr>
              <a:t>Standar</a:t>
            </a:r>
            <a:r>
              <a:rPr lang="en-US" sz="1800" dirty="0" smtClean="0">
                <a:cs typeface="Arial" charset="0"/>
              </a:rPr>
              <a:t> Forum </a:t>
            </a:r>
            <a:r>
              <a:rPr lang="en-US" sz="1800" dirty="0" err="1" smtClean="0">
                <a:cs typeface="Arial" charset="0"/>
              </a:rPr>
              <a:t>Keamanan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Informasi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tentang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Praktik</a:t>
            </a:r>
            <a:r>
              <a:rPr lang="en-US" sz="1800" dirty="0" smtClean="0">
                <a:cs typeface="Arial" charset="0"/>
              </a:rPr>
              <a:t> yang </a:t>
            </a:r>
            <a:r>
              <a:rPr lang="en-US" sz="1800" dirty="0" err="1" smtClean="0">
                <a:cs typeface="Arial" charset="0"/>
              </a:rPr>
              <a:t>Baik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mengambil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pendekatan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dasar</a:t>
            </a:r>
            <a:r>
              <a:rPr lang="en-US" sz="1800" dirty="0" smtClean="0">
                <a:cs typeface="Arial" charset="0"/>
              </a:rPr>
              <a:t>, </a:t>
            </a:r>
            <a:r>
              <a:rPr lang="en-US" sz="1800" dirty="0" err="1" smtClean="0">
                <a:cs typeface="Arial" charset="0"/>
              </a:rPr>
              <a:t>mencurahkan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perhatian</a:t>
            </a:r>
            <a:r>
              <a:rPr lang="en-US" sz="1800" dirty="0" smtClean="0">
                <a:cs typeface="Arial" charset="0"/>
              </a:rPr>
              <a:t> yang </a:t>
            </a:r>
            <a:r>
              <a:rPr lang="en-US" sz="1800" dirty="0" err="1" smtClean="0">
                <a:cs typeface="Arial" charset="0"/>
              </a:rPr>
              <a:t>cukup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besar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terhadap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perilaku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pengguna</a:t>
            </a:r>
            <a:r>
              <a:rPr lang="en-US" sz="1800" dirty="0" smtClean="0">
                <a:cs typeface="Arial" charset="0"/>
              </a:rPr>
              <a:t> yang </a:t>
            </a:r>
            <a:r>
              <a:rPr lang="en-US" sz="1800" dirty="0" err="1" smtClean="0">
                <a:cs typeface="Arial" charset="0"/>
              </a:rPr>
              <a:t>diharapkan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jika</a:t>
            </a:r>
            <a:r>
              <a:rPr lang="en-US" sz="1800" dirty="0" smtClean="0">
                <a:cs typeface="Arial" charset="0"/>
              </a:rPr>
              <a:t> program </a:t>
            </a:r>
            <a:r>
              <a:rPr lang="en-US" sz="1800" dirty="0" err="1" smtClean="0">
                <a:cs typeface="Arial" charset="0"/>
              </a:rPr>
              <a:t>tersebut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berhasil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66"/>
                </a:solidFill>
              </a:rPr>
              <a:t>GOVERNMENT LEGISLATION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en-US" sz="3600" dirty="0" err="1" smtClean="0">
                <a:cs typeface="Arial" panose="020B0604020202020204" pitchFamily="34" charset="0"/>
              </a:rPr>
              <a:t>Pemerintah</a:t>
            </a:r>
            <a:r>
              <a:rPr lang="en-US" sz="3600" dirty="0" smtClean="0">
                <a:cs typeface="Arial" panose="020B0604020202020204" pitchFamily="34" charset="0"/>
              </a:rPr>
              <a:t> di AS </a:t>
            </a:r>
            <a:r>
              <a:rPr lang="en-US" sz="3600" dirty="0" err="1" smtClean="0">
                <a:cs typeface="Arial" panose="020B0604020202020204" pitchFamily="34" charset="0"/>
              </a:rPr>
              <a:t>dan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Inggris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telah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menetapkan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standar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mengeluarkan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undang-undang</a:t>
            </a:r>
            <a:r>
              <a:rPr lang="en-US" sz="3600" dirty="0" smtClean="0">
                <a:cs typeface="Arial" panose="020B0604020202020204" pitchFamily="34" charset="0"/>
              </a:rPr>
              <a:t> yang </a:t>
            </a:r>
            <a:r>
              <a:rPr lang="en-US" sz="3600" dirty="0" err="1" smtClean="0">
                <a:cs typeface="Arial" panose="020B0604020202020204" pitchFamily="34" charset="0"/>
              </a:rPr>
              <a:t>ditujukan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untuk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mengatasi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semakin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pentingnya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keamanan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informasi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/>
              <a:t>:</a:t>
            </a:r>
          </a:p>
          <a:p>
            <a:pPr lvl="1" eaLnBrk="1" hangingPunct="1"/>
            <a:r>
              <a:rPr lang="en-US" sz="3200" dirty="0" smtClean="0">
                <a:cs typeface="Arial" panose="020B0604020202020204" pitchFamily="34" charset="0"/>
              </a:rPr>
              <a:t>U.S. Government Computer Security Standards </a:t>
            </a:r>
          </a:p>
          <a:p>
            <a:pPr lvl="1" eaLnBrk="1" hangingPunct="1"/>
            <a:r>
              <a:rPr lang="en-US" sz="3200" dirty="0" smtClean="0">
                <a:cs typeface="Times New Roman" panose="02020603050405020304" pitchFamily="18" charset="0"/>
              </a:rPr>
              <a:t>The U.K. Anti-terrorism, Crime and Security Act (ATCSA) 2001</a:t>
            </a:r>
          </a:p>
          <a:p>
            <a:pPr lvl="1" eaLnBrk="1" hangingPunct="1"/>
            <a:r>
              <a:rPr lang="en-US" sz="3200" dirty="0" smtClean="0">
                <a:cs typeface="Arial" panose="020B0604020202020204" pitchFamily="34" charset="0"/>
              </a:rPr>
              <a:t>U.S. Government Internet Crime Legislation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3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66"/>
                </a:solidFill>
              </a:rPr>
              <a:t>INDUSTRY STANDARDS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b="1" dirty="0" err="1" smtClean="0">
                <a:cs typeface="Arial" panose="020B0604020202020204" pitchFamily="34" charset="0"/>
              </a:rPr>
              <a:t>Pusat</a:t>
            </a:r>
            <a:r>
              <a:rPr lang="en-US" sz="3600" b="1" dirty="0" smtClean="0"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cs typeface="Arial" panose="020B0604020202020204" pitchFamily="34" charset="0"/>
              </a:rPr>
              <a:t>Keamanan</a:t>
            </a:r>
            <a:r>
              <a:rPr lang="en-US" sz="3600" b="1" dirty="0" smtClean="0">
                <a:cs typeface="Arial" panose="020B0604020202020204" pitchFamily="34" charset="0"/>
              </a:rPr>
              <a:t> Internet (CIS) </a:t>
            </a:r>
            <a:r>
              <a:rPr lang="en-US" sz="3600" b="1" dirty="0" err="1" smtClean="0">
                <a:cs typeface="Arial" panose="020B0604020202020204" pitchFamily="34" charset="0"/>
              </a:rPr>
              <a:t>adalah</a:t>
            </a:r>
            <a:r>
              <a:rPr lang="en-US" sz="3600" b="1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organisasi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nirlaba</a:t>
            </a:r>
            <a:r>
              <a:rPr lang="en-US" sz="3600" dirty="0" smtClean="0">
                <a:cs typeface="Arial" panose="020B0604020202020204" pitchFamily="34" charset="0"/>
              </a:rPr>
              <a:t> yang </a:t>
            </a:r>
            <a:r>
              <a:rPr lang="en-US" sz="3600" dirty="0" err="1" smtClean="0">
                <a:cs typeface="Arial" panose="020B0604020202020204" pitchFamily="34" charset="0"/>
              </a:rPr>
              <a:t>didedikasikan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untuk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membantu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pengguna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komputer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untuk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membuat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sistem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mereka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lebih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aman</a:t>
            </a:r>
            <a:endParaRPr lang="en-US" sz="3600" dirty="0" smtClean="0">
              <a:cs typeface="Arial" panose="020B0604020202020204" pitchFamily="34" charset="0"/>
            </a:endParaRPr>
          </a:p>
          <a:p>
            <a:pPr algn="just" eaLnBrk="1" hangingPunct="1"/>
            <a:r>
              <a:rPr lang="en-US" sz="3600" dirty="0" smtClean="0">
                <a:cs typeface="Arial" panose="020B0604020202020204" pitchFamily="34" charset="0"/>
              </a:rPr>
              <a:t>CIS Benchmarks </a:t>
            </a:r>
            <a:r>
              <a:rPr lang="en-US" sz="3600" dirty="0" err="1" smtClean="0">
                <a:cs typeface="Arial" panose="020B0604020202020204" pitchFamily="34" charset="0"/>
              </a:rPr>
              <a:t>telah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ditetapkan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terintegrasi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dalam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paket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perangkat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lunak</a:t>
            </a:r>
            <a:r>
              <a:rPr lang="en-US" sz="3600" dirty="0" smtClean="0">
                <a:cs typeface="Arial" panose="020B0604020202020204" pitchFamily="34" charset="0"/>
              </a:rPr>
              <a:t> yang </a:t>
            </a:r>
            <a:r>
              <a:rPr lang="en-US" sz="3600" dirty="0" err="1" smtClean="0">
                <a:cs typeface="Arial" panose="020B0604020202020204" pitchFamily="34" charset="0"/>
              </a:rPr>
              <a:t>menghitung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skor</a:t>
            </a:r>
            <a:r>
              <a:rPr lang="en-US" sz="3600" dirty="0" smtClean="0">
                <a:cs typeface="Arial" panose="020B0604020202020204" pitchFamily="34" charset="0"/>
              </a:rPr>
              <a:t> "</a:t>
            </a:r>
            <a:r>
              <a:rPr lang="en-US" sz="3600" dirty="0" err="1" smtClean="0">
                <a:cs typeface="Arial" panose="020B0604020202020204" pitchFamily="34" charset="0"/>
              </a:rPr>
              <a:t>keamanan</a:t>
            </a:r>
            <a:r>
              <a:rPr lang="en-US" sz="3600" dirty="0" smtClean="0">
                <a:cs typeface="Arial" panose="020B0604020202020204" pitchFamily="34" charset="0"/>
              </a:rPr>
              <a:t>" </a:t>
            </a:r>
            <a:r>
              <a:rPr lang="en-US" sz="3600" dirty="0" err="1" smtClean="0">
                <a:cs typeface="Arial" panose="020B0604020202020204" pitchFamily="34" charset="0"/>
              </a:rPr>
              <a:t>pada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skala</a:t>
            </a:r>
            <a:r>
              <a:rPr lang="en-US" sz="3600" dirty="0" smtClean="0">
                <a:cs typeface="Arial" panose="020B0604020202020204" pitchFamily="34" charset="0"/>
              </a:rPr>
              <a:t> 10 </a:t>
            </a:r>
            <a:r>
              <a:rPr lang="en-US" sz="3600" dirty="0" err="1" smtClean="0">
                <a:cs typeface="Arial" panose="020B0604020202020204" pitchFamily="34" charset="0"/>
              </a:rPr>
              <a:t>poin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340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66"/>
                </a:solidFill>
              </a:rPr>
              <a:t>PROFESSIONAL CERTIFICATION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dirty="0" err="1" smtClean="0">
                <a:cs typeface="Arial" panose="020B0604020202020204" pitchFamily="34" charset="0"/>
              </a:rPr>
              <a:t>Dimulai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pada</a:t>
            </a:r>
            <a:r>
              <a:rPr lang="en-US" sz="3600" dirty="0" smtClean="0">
                <a:cs typeface="Arial" panose="020B0604020202020204" pitchFamily="34" charset="0"/>
              </a:rPr>
              <a:t> 1960-an, </a:t>
            </a:r>
            <a:r>
              <a:rPr lang="en-US" sz="3600" dirty="0" err="1" smtClean="0">
                <a:cs typeface="Arial" panose="020B0604020202020204" pitchFamily="34" charset="0"/>
              </a:rPr>
              <a:t>profesi</a:t>
            </a:r>
            <a:r>
              <a:rPr lang="en-US" sz="3600" dirty="0" smtClean="0">
                <a:cs typeface="Arial" panose="020B0604020202020204" pitchFamily="34" charset="0"/>
              </a:rPr>
              <a:t> TI </a:t>
            </a:r>
            <a:r>
              <a:rPr lang="en-US" sz="3600" dirty="0" err="1" smtClean="0">
                <a:cs typeface="Arial" panose="020B0604020202020204" pitchFamily="34" charset="0"/>
              </a:rPr>
              <a:t>mulai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menawarkan</a:t>
            </a:r>
            <a:r>
              <a:rPr lang="en-US" sz="3600" dirty="0" smtClean="0">
                <a:cs typeface="Arial" panose="020B0604020202020204" pitchFamily="34" charset="0"/>
              </a:rPr>
              <a:t> program </a:t>
            </a:r>
            <a:r>
              <a:rPr lang="en-US" sz="3600" dirty="0" err="1" smtClean="0">
                <a:cs typeface="Arial" panose="020B0604020202020204" pitchFamily="34" charset="0"/>
              </a:rPr>
              <a:t>sertifikasi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/>
              <a:t>:</a:t>
            </a:r>
          </a:p>
          <a:p>
            <a:pPr lvl="1" algn="just" eaLnBrk="1" hangingPunct="1"/>
            <a:r>
              <a:rPr lang="en-US" sz="3200" dirty="0" err="1" smtClean="0">
                <a:cs typeface="Times New Roman" panose="02020603050405020304" pitchFamily="18" charset="0"/>
              </a:rPr>
              <a:t>Sistem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Informasi</a:t>
            </a:r>
            <a:r>
              <a:rPr lang="en-US" sz="3200" dirty="0" smtClean="0">
                <a:cs typeface="Times New Roman" panose="02020603050405020304" pitchFamily="18" charset="0"/>
              </a:rPr>
              <a:t> Audit </a:t>
            </a:r>
            <a:r>
              <a:rPr lang="en-US" sz="3200" dirty="0" err="1" smtClean="0">
                <a:cs typeface="Times New Roman" panose="02020603050405020304" pitchFamily="18" charset="0"/>
              </a:rPr>
              <a:t>dan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Pengendalian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Asosiasi</a:t>
            </a:r>
            <a:r>
              <a:rPr lang="en-US" sz="3200" dirty="0" smtClean="0">
                <a:cs typeface="Times New Roman" panose="02020603050405020304" pitchFamily="18" charset="0"/>
              </a:rPr>
              <a:t> (ISACA)</a:t>
            </a:r>
          </a:p>
          <a:p>
            <a:pPr lvl="1" algn="just" eaLnBrk="1" hangingPunct="1"/>
            <a:r>
              <a:rPr lang="en-US" sz="3200" dirty="0" err="1" smtClean="0">
                <a:cs typeface="Arial" panose="020B0604020202020204" pitchFamily="34" charset="0"/>
              </a:rPr>
              <a:t>Konsorsium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Sertifikasi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Keamanan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Sistem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Internasional</a:t>
            </a:r>
            <a:r>
              <a:rPr lang="en-US" sz="3200" dirty="0" smtClean="0">
                <a:cs typeface="Arial" panose="020B0604020202020204" pitchFamily="34" charset="0"/>
              </a:rPr>
              <a:t> (ISC)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sz="3200" dirty="0" smtClean="0">
                <a:cs typeface="Arial" panose="020B0604020202020204" pitchFamily="34" charset="0"/>
              </a:rPr>
              <a:t>SANS (</a:t>
            </a:r>
            <a:r>
              <a:rPr lang="en-US" sz="3200" dirty="0" err="1" smtClean="0">
                <a:cs typeface="Arial" panose="020B0604020202020204" pitchFamily="34" charset="0"/>
              </a:rPr>
              <a:t>SysAdmin</a:t>
            </a:r>
            <a:r>
              <a:rPr lang="en-US" sz="3200" dirty="0" smtClean="0">
                <a:cs typeface="Arial" panose="020B0604020202020204" pitchFamily="34" charset="0"/>
              </a:rPr>
              <a:t>, Audit, Network, Security) Institute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642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Pengamanan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Kriptografi</a:t>
            </a:r>
            <a:endParaRPr lang="id-ID" dirty="0"/>
          </a:p>
          <a:p>
            <a:pPr lvl="0"/>
            <a:r>
              <a:rPr lang="en-US" b="1" dirty="0" err="1"/>
              <a:t>Enkripsi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34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Mengamankan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(Access Control)</a:t>
            </a:r>
            <a:endParaRPr lang="id-ID" dirty="0"/>
          </a:p>
          <a:p>
            <a:pPr lvl="0"/>
            <a:r>
              <a:rPr lang="en-US" dirty="0"/>
              <a:t>Shadow Password</a:t>
            </a:r>
            <a:endParaRPr lang="id-ID" dirty="0"/>
          </a:p>
          <a:p>
            <a:pPr lvl="0"/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id-ID" dirty="0"/>
          </a:p>
          <a:p>
            <a:pPr lvl="0"/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Proteksi</a:t>
            </a:r>
            <a:endParaRPr lang="id-ID" dirty="0"/>
          </a:p>
          <a:p>
            <a:pPr lvl="0"/>
            <a:r>
              <a:rPr lang="en-US" dirty="0"/>
              <a:t>Firewall</a:t>
            </a:r>
            <a:endParaRPr lang="id-ID" dirty="0"/>
          </a:p>
          <a:p>
            <a:pPr lvl="0"/>
            <a:r>
              <a:rPr lang="en-US" dirty="0"/>
              <a:t> Backup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rutin</a:t>
            </a:r>
            <a:endParaRPr lang="id-ID" dirty="0"/>
          </a:p>
          <a:p>
            <a:pPr lvl="0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96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/>
              <a:t>Karakteristik Penyusup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2600" b="1" dirty="0"/>
              <a:t>The High-Profile Intruder (Si Profil Tinggi) </a:t>
            </a:r>
          </a:p>
          <a:p>
            <a:pPr marL="901700" lvl="1" indent="-444500" algn="just"/>
            <a:r>
              <a:rPr lang="id-ID" sz="2600" dirty="0"/>
              <a:t>Tipe penyusup ini berusaha </a:t>
            </a:r>
            <a:r>
              <a:rPr lang="id-ID" sz="2600" b="1" dirty="0"/>
              <a:t>menggunakan sistem </a:t>
            </a:r>
            <a:r>
              <a:rPr lang="id-ID" sz="2600" dirty="0"/>
              <a:t>anda untuk </a:t>
            </a:r>
            <a:r>
              <a:rPr lang="id-ID" sz="2600" b="1" dirty="0"/>
              <a:t>memperoleh popularitas </a:t>
            </a:r>
            <a:r>
              <a:rPr lang="id-ID" sz="2600" dirty="0"/>
              <a:t>dan </a:t>
            </a:r>
            <a:r>
              <a:rPr lang="id-ID" sz="2600" b="1" dirty="0"/>
              <a:t>ketenaran</a:t>
            </a:r>
            <a:r>
              <a:rPr lang="id-ID" sz="2600" dirty="0"/>
              <a:t>. </a:t>
            </a:r>
            <a:endParaRPr lang="id-ID" sz="2600" dirty="0" smtClean="0"/>
          </a:p>
          <a:p>
            <a:pPr marL="901700" lvl="1" indent="-444500" algn="just"/>
            <a:r>
              <a:rPr lang="id-ID" sz="2600" dirty="0" smtClean="0"/>
              <a:t>Dia </a:t>
            </a:r>
            <a:r>
              <a:rPr lang="id-ID" sz="2600" dirty="0"/>
              <a:t>mungkin </a:t>
            </a:r>
            <a:r>
              <a:rPr lang="id-ID" sz="2600" b="1" dirty="0"/>
              <a:t>menggunakan sistem profil tinggi </a:t>
            </a:r>
            <a:r>
              <a:rPr lang="id-ID" sz="2600" dirty="0"/>
              <a:t>anda untuk </a:t>
            </a:r>
            <a:r>
              <a:rPr lang="id-ID" sz="2600" b="1" dirty="0"/>
              <a:t>mengiklankan kemampuannya</a:t>
            </a:r>
          </a:p>
          <a:p>
            <a:pPr algn="just"/>
            <a:r>
              <a:rPr lang="id-ID" sz="2600" b="1" dirty="0" smtClean="0"/>
              <a:t>The </a:t>
            </a:r>
            <a:r>
              <a:rPr lang="id-ID" sz="2600" b="1" dirty="0"/>
              <a:t>Competition (Si Pesaing) </a:t>
            </a:r>
            <a:endParaRPr lang="id-ID" sz="2600" b="1" dirty="0" smtClean="0"/>
          </a:p>
          <a:p>
            <a:pPr marL="901700" lvl="1" indent="-444500" algn="just"/>
            <a:r>
              <a:rPr lang="id-ID" sz="2600" dirty="0" smtClean="0"/>
              <a:t>Tipe </a:t>
            </a:r>
            <a:r>
              <a:rPr lang="id-ID" sz="2600" b="1" dirty="0"/>
              <a:t>penyusup</a:t>
            </a:r>
            <a:r>
              <a:rPr lang="id-ID" sz="2600" dirty="0"/>
              <a:t> ini </a:t>
            </a:r>
            <a:r>
              <a:rPr lang="id-ID" sz="2600" b="1" dirty="0"/>
              <a:t>tertarik</a:t>
            </a:r>
            <a:r>
              <a:rPr lang="id-ID" sz="2600" dirty="0"/>
              <a:t> pada </a:t>
            </a:r>
            <a:r>
              <a:rPr lang="id-ID" sz="2600" b="1" dirty="0"/>
              <a:t>data</a:t>
            </a:r>
            <a:r>
              <a:rPr lang="id-ID" sz="2600" dirty="0"/>
              <a:t> yang </a:t>
            </a:r>
            <a:r>
              <a:rPr lang="id-ID" sz="2600" b="1" dirty="0"/>
              <a:t>anda miliki</a:t>
            </a:r>
            <a:r>
              <a:rPr lang="id-ID" sz="2600" dirty="0"/>
              <a:t> dalam sistem anda. </a:t>
            </a:r>
            <a:endParaRPr lang="id-ID" sz="2600" dirty="0" smtClean="0"/>
          </a:p>
          <a:p>
            <a:pPr marL="901700" lvl="1" indent="-444500" algn="just"/>
            <a:r>
              <a:rPr lang="id-ID" sz="2600" dirty="0" smtClean="0"/>
              <a:t>Ia </a:t>
            </a:r>
            <a:r>
              <a:rPr lang="id-ID" sz="2600" dirty="0"/>
              <a:t>mungkin </a:t>
            </a:r>
            <a:r>
              <a:rPr lang="id-ID" sz="2600" b="1" dirty="0"/>
              <a:t>seseorang</a:t>
            </a:r>
            <a:r>
              <a:rPr lang="id-ID" sz="2600" dirty="0"/>
              <a:t> </a:t>
            </a:r>
            <a:r>
              <a:rPr lang="id-ID" sz="2600" dirty="0" smtClean="0"/>
              <a:t>yang </a:t>
            </a:r>
            <a:r>
              <a:rPr lang="id-ID" sz="2600" b="1" dirty="0" smtClean="0"/>
              <a:t>beranggapan</a:t>
            </a:r>
            <a:r>
              <a:rPr lang="id-ID" sz="2600" dirty="0" smtClean="0"/>
              <a:t> </a:t>
            </a:r>
            <a:r>
              <a:rPr lang="id-ID" sz="2600" dirty="0"/>
              <a:t>bahwa anda </a:t>
            </a:r>
            <a:r>
              <a:rPr lang="id-ID" sz="2600" b="1" dirty="0"/>
              <a:t>memiliki</a:t>
            </a:r>
            <a:r>
              <a:rPr lang="id-ID" sz="2600" dirty="0"/>
              <a:t> </a:t>
            </a:r>
            <a:r>
              <a:rPr lang="id-ID" sz="2600" b="1" dirty="0"/>
              <a:t>sesuatu</a:t>
            </a:r>
            <a:r>
              <a:rPr lang="id-ID" sz="2600" dirty="0"/>
              <a:t> </a:t>
            </a:r>
            <a:r>
              <a:rPr lang="id-ID" sz="2600" dirty="0" smtClean="0"/>
              <a:t>yang dapat </a:t>
            </a:r>
            <a:r>
              <a:rPr lang="id-ID" sz="2600" b="1" dirty="0"/>
              <a:t>menguntungkan</a:t>
            </a:r>
            <a:r>
              <a:rPr lang="id-ID" sz="2600" dirty="0"/>
              <a:t>nya secara </a:t>
            </a:r>
            <a:r>
              <a:rPr lang="id-ID" sz="2600" b="1" dirty="0"/>
              <a:t>keuangan </a:t>
            </a:r>
            <a:r>
              <a:rPr lang="id-ID" sz="2600" b="1" dirty="0" smtClean="0"/>
              <a:t>atau sebaliknya</a:t>
            </a:r>
          </a:p>
          <a:p>
            <a:pPr algn="just"/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28103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Ukuran</a:t>
            </a:r>
            <a:r>
              <a:rPr lang="en-US" b="1" dirty="0" smtClean="0"/>
              <a:t> </a:t>
            </a:r>
            <a:r>
              <a:rPr lang="en-US" b="1" dirty="0" err="1" smtClean="0"/>
              <a:t>Keamanan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 algn="just"/>
            <a:r>
              <a:rPr lang="en-US" sz="4000" dirty="0" err="1" smtClean="0"/>
              <a:t>melindungi</a:t>
            </a:r>
            <a:r>
              <a:rPr lang="en-US" sz="4000" dirty="0" smtClean="0"/>
              <a:t> </a:t>
            </a:r>
            <a:r>
              <a:rPr lang="en-US" sz="4000" dirty="0" err="1"/>
              <a:t>fasilitas</a:t>
            </a:r>
            <a:r>
              <a:rPr lang="en-US" sz="4000" dirty="0"/>
              <a:t> </a:t>
            </a:r>
            <a:r>
              <a:rPr lang="en-US" sz="4000" dirty="0" err="1"/>
              <a:t>komputernya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fasilitas</a:t>
            </a:r>
            <a:r>
              <a:rPr lang="en-US" sz="4000" dirty="0"/>
              <a:t> </a:t>
            </a:r>
            <a:r>
              <a:rPr lang="en-US" sz="4000" dirty="0" err="1"/>
              <a:t>fisik</a:t>
            </a:r>
            <a:r>
              <a:rPr lang="en-US" sz="4000" dirty="0"/>
              <a:t> </a:t>
            </a:r>
            <a:r>
              <a:rPr lang="en-US" sz="4000" dirty="0" err="1"/>
              <a:t>lainnya</a:t>
            </a:r>
            <a:r>
              <a:rPr lang="en-US" sz="4000" dirty="0"/>
              <a:t>.</a:t>
            </a:r>
            <a:endParaRPr lang="id-ID" sz="4000" dirty="0"/>
          </a:p>
          <a:p>
            <a:pPr marL="806450" indent="-806450" algn="just"/>
            <a:r>
              <a:rPr lang="en-US" sz="4000" dirty="0" err="1" smtClean="0"/>
              <a:t>Menjaga</a:t>
            </a:r>
            <a:r>
              <a:rPr lang="en-US" sz="4000" dirty="0" smtClean="0"/>
              <a:t> </a:t>
            </a:r>
            <a:r>
              <a:rPr lang="en-US" sz="4000" dirty="0" err="1"/>
              <a:t>integritas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kerahasiaan</a:t>
            </a:r>
            <a:r>
              <a:rPr lang="en-US" sz="4000" dirty="0"/>
              <a:t> </a:t>
            </a:r>
            <a:r>
              <a:rPr lang="en-US" sz="4000" i="1" dirty="0"/>
              <a:t>file </a:t>
            </a:r>
            <a:r>
              <a:rPr lang="en-US" sz="4000" dirty="0"/>
              <a:t>data.</a:t>
            </a:r>
            <a:endParaRPr lang="id-ID" sz="4000" dirty="0"/>
          </a:p>
          <a:p>
            <a:pPr marL="806450" indent="-806450" algn="just"/>
            <a:r>
              <a:rPr lang="en-US" sz="4000" dirty="0" err="1" smtClean="0"/>
              <a:t>Menghindari</a:t>
            </a:r>
            <a:r>
              <a:rPr lang="en-US" sz="4000" dirty="0" smtClean="0"/>
              <a:t> </a:t>
            </a:r>
            <a:r>
              <a:rPr lang="en-US" sz="4000" dirty="0" err="1"/>
              <a:t>kerusakan</a:t>
            </a:r>
            <a:r>
              <a:rPr lang="en-US" sz="4000" dirty="0"/>
              <a:t> </a:t>
            </a:r>
            <a:r>
              <a:rPr lang="en-US" sz="4000" dirty="0" err="1"/>
              <a:t>serius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kerugian-kerugian</a:t>
            </a:r>
            <a:r>
              <a:rPr lang="en-US" sz="4000" dirty="0"/>
              <a:t> </a:t>
            </a: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dirty="0" err="1"/>
              <a:t>bencana</a:t>
            </a:r>
            <a:r>
              <a:rPr lang="en-US" sz="4000" dirty="0"/>
              <a:t> </a:t>
            </a:r>
            <a:endParaRPr lang="id-ID" sz="4000" dirty="0"/>
          </a:p>
          <a:p>
            <a:pPr algn="just"/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33888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Fokus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 err="1" smtClean="0"/>
              <a:t>keamanan</a:t>
            </a:r>
            <a:r>
              <a:rPr lang="en-US" dirty="0" smtClean="0"/>
              <a:t> data/</a:t>
            </a:r>
            <a:r>
              <a:rPr lang="en-US" dirty="0" err="1" smtClean="0"/>
              <a:t>informasi</a:t>
            </a:r>
            <a:endParaRPr lang="id-ID" dirty="0" smtClean="0"/>
          </a:p>
          <a:p>
            <a:endParaRPr lang="id-ID" dirty="0"/>
          </a:p>
          <a:p>
            <a:r>
              <a:rPr lang="en-US" dirty="0" err="1" smtClean="0"/>
              <a:t>Kemanan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 smtClean="0"/>
              <a:t>dikelompokkan</a:t>
            </a:r>
            <a:r>
              <a:rPr lang="id-ID" dirty="0" smtClean="0"/>
              <a:t> :</a:t>
            </a:r>
          </a:p>
          <a:p>
            <a:r>
              <a:rPr lang="en-US" dirty="0" err="1"/>
              <a:t>Kemanan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7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id-ID" dirty="0" smtClean="0"/>
              <a:t> untuk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err="1"/>
              <a:t>Melindungi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diotorisasi</a:t>
            </a:r>
            <a:r>
              <a:rPr lang="en-US" sz="3200" dirty="0"/>
              <a:t>/</a:t>
            </a:r>
            <a:r>
              <a:rPr lang="en-US" sz="3200" dirty="0" err="1"/>
              <a:t>diijinkan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bencana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kerusakan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kemacetan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terdeteksi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kehilangan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perubahan-prubahan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seharusnya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Pemulihan</a:t>
            </a:r>
            <a:r>
              <a:rPr lang="en-US" sz="3200" dirty="0" smtClean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rekonstruksi</a:t>
            </a:r>
            <a:r>
              <a:rPr lang="en-US" sz="3200" dirty="0"/>
              <a:t> data yang </a:t>
            </a:r>
            <a:r>
              <a:rPr lang="en-US" sz="3200" dirty="0" err="1"/>
              <a:t>hilang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1404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KEAMANAN UNTUK SUMBER DAYA FISIK NON 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Sumberdaya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nonkomputer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, </a:t>
            </a:r>
            <a:r>
              <a:rPr lang="en-US" dirty="0" err="1"/>
              <a:t>sediaan</a:t>
            </a:r>
            <a:r>
              <a:rPr lang="en-US" dirty="0"/>
              <a:t>, </a:t>
            </a:r>
            <a:r>
              <a:rPr lang="en-US" dirty="0" err="1"/>
              <a:t>surat-surat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,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arsip-arsip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lemari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.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diijinkan</a:t>
            </a:r>
            <a:r>
              <a:rPr lang="en-US" dirty="0"/>
              <a:t> </a:t>
            </a:r>
            <a:endParaRPr lang="id-ID" dirty="0" smtClean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non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dijaga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pihak-pihak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diijinkan</a:t>
            </a:r>
            <a:r>
              <a:rPr lang="en-US" dirty="0"/>
              <a:t>/</a:t>
            </a:r>
            <a:r>
              <a:rPr lang="en-US" dirty="0" err="1"/>
              <a:t>diotorisasi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terkunci</a:t>
            </a:r>
            <a:r>
              <a:rPr lang="en-US" dirty="0"/>
              <a:t> (</a:t>
            </a:r>
            <a:r>
              <a:rPr lang="en-US" i="1" dirty="0" err="1"/>
              <a:t>brankas</a:t>
            </a:r>
            <a:r>
              <a:rPr lang="en-US" i="1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orang-orang yang </a:t>
            </a:r>
            <a:r>
              <a:rPr lang="en-US" dirty="0" err="1"/>
              <a:t>diijinkan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/>
              <a:t>penjaga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sediaan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digudang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digedung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wilayah-wilayah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alarm, monitor TV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lemari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yang </a:t>
            </a:r>
            <a:r>
              <a:rPr lang="en-US" dirty="0" err="1"/>
              <a:t>terkunci</a:t>
            </a:r>
            <a:r>
              <a:rPr lang="en-US" dirty="0"/>
              <a:t>.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Bencana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kemacetan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KEMANAN UNTUK PERANGKAT KERAS 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orang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diijinkan</a:t>
            </a:r>
            <a:endParaRPr lang="id-ID" dirty="0" smtClean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diisolasi</a:t>
            </a:r>
            <a:r>
              <a:rPr lang="en-US" dirty="0"/>
              <a:t>,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dipublikasi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orang yang </a:t>
            </a:r>
            <a:r>
              <a:rPr lang="en-US" dirty="0" err="1"/>
              <a:t>diotorisasi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operator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pustakawan</a:t>
            </a:r>
            <a:r>
              <a:rPr lang="en-US" dirty="0"/>
              <a:t>, </a:t>
            </a:r>
            <a:r>
              <a:rPr lang="en-US" dirty="0" err="1"/>
              <a:t>penyelia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Penjaga</a:t>
            </a:r>
            <a:r>
              <a:rPr lang="en-US" dirty="0" smtClean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resepsionis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i="1" dirty="0"/>
              <a:t>scanning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/>
              <a:t>terkunci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data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berkode</a:t>
            </a:r>
            <a:r>
              <a:rPr lang="en-US" dirty="0"/>
              <a:t> </a:t>
            </a:r>
            <a:r>
              <a:rPr lang="en-US" dirty="0" err="1"/>
              <a:t>magnetik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smtClean="0"/>
              <a:t>Alarm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diotorisasi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bencana</a:t>
            </a:r>
            <a:endParaRPr lang="id-ID" dirty="0" smtClean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ruangannya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kerusajkan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air,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, </a:t>
            </a:r>
            <a:r>
              <a:rPr lang="en-US" dirty="0" err="1"/>
              <a:t>dinding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atap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air.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detektor</a:t>
            </a:r>
            <a:r>
              <a:rPr lang="en-US" dirty="0"/>
              <a:t> asap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detektor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/>
              <a:t>mainframe,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generator </a:t>
            </a:r>
            <a:r>
              <a:rPr lang="en-US" dirty="0" err="1"/>
              <a:t>ataupun</a:t>
            </a:r>
            <a:r>
              <a:rPr lang="en-US" dirty="0"/>
              <a:t>  </a:t>
            </a:r>
            <a:r>
              <a:rPr lang="en-US" dirty="0" smtClean="0"/>
              <a:t>UPS</a:t>
            </a:r>
            <a:endParaRPr lang="id-ID" dirty="0" smtClean="0"/>
          </a:p>
          <a:p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kemacetan</a:t>
            </a:r>
            <a:r>
              <a:rPr lang="en-US" dirty="0"/>
              <a:t> </a:t>
            </a:r>
            <a:endParaRPr lang="id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i="1" dirty="0"/>
              <a:t>backup file</a:t>
            </a:r>
            <a:r>
              <a:rPr lang="en-US" dirty="0"/>
              <a:t> 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94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KEMANAN UNTUK DATA DAN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Perlindungan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akses</a:t>
            </a:r>
            <a:r>
              <a:rPr lang="en-US" b="1" dirty="0"/>
              <a:t> orang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diotorisasi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  <a:endParaRPr lang="id-ID" b="1" dirty="0" smtClean="0"/>
          </a:p>
          <a:p>
            <a:pPr marL="806450" lvl="1" indent="-349250"/>
            <a:r>
              <a:rPr lang="en-US" dirty="0" err="1" smtClean="0"/>
              <a:t>Isolasi</a:t>
            </a:r>
            <a:endParaRPr lang="id-ID" dirty="0" smtClean="0"/>
          </a:p>
          <a:p>
            <a:pPr marL="806450" lvl="1" indent="-349250"/>
            <a:r>
              <a:rPr lang="en-US" dirty="0" err="1"/>
              <a:t>Otentifikasi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 smtClean="0"/>
              <a:t>.</a:t>
            </a:r>
            <a:endParaRPr lang="id-ID" dirty="0" smtClean="0"/>
          </a:p>
          <a:p>
            <a:pPr marL="806450" lvl="1" indent="-349250"/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terminal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 smtClean="0"/>
              <a:t>.</a:t>
            </a:r>
            <a:endParaRPr lang="id-ID" dirty="0" smtClean="0"/>
          </a:p>
          <a:p>
            <a:pPr marL="806450" lvl="1" indent="-349250"/>
            <a:r>
              <a:rPr lang="en-US" i="1" dirty="0" err="1"/>
              <a:t>Enskripsi</a:t>
            </a:r>
            <a:r>
              <a:rPr lang="en-US" i="1" dirty="0" smtClean="0"/>
              <a:t>.</a:t>
            </a:r>
            <a:endParaRPr lang="id-ID" i="1" dirty="0" smtClean="0"/>
          </a:p>
          <a:p>
            <a:pPr marL="806450" lvl="1" indent="-349250"/>
            <a:r>
              <a:rPr lang="en-US" i="1" dirty="0" err="1"/>
              <a:t>Destruksi</a:t>
            </a:r>
            <a:r>
              <a:rPr lang="en-US" i="1" dirty="0"/>
              <a:t>.</a:t>
            </a:r>
            <a:endParaRPr lang="id-ID" dirty="0" smtClean="0"/>
          </a:p>
          <a:p>
            <a:r>
              <a:rPr lang="en-US" b="1" dirty="0" err="1"/>
              <a:t>Perlindungan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akses</a:t>
            </a:r>
            <a:r>
              <a:rPr lang="en-US" b="1" dirty="0"/>
              <a:t> data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 smtClean="0"/>
              <a:t>dideteksi</a:t>
            </a:r>
            <a:endParaRPr lang="id-ID" b="1" dirty="0" smtClean="0"/>
          </a:p>
          <a:p>
            <a:pPr marL="806450" lvl="1" indent="-34925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access log (log </a:t>
            </a:r>
            <a:r>
              <a:rPr lang="en-US" i="1" dirty="0" err="1"/>
              <a:t>akses</a:t>
            </a:r>
            <a:r>
              <a:rPr lang="en-US" i="1" dirty="0" smtClean="0"/>
              <a:t>),</a:t>
            </a:r>
            <a:endParaRPr lang="id-ID" i="1" dirty="0" smtClean="0"/>
          </a:p>
          <a:p>
            <a:pPr marL="806450" lvl="1" indent="-349250"/>
            <a:r>
              <a:rPr lang="en-US" i="1" dirty="0"/>
              <a:t>Console log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mainframe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 smtClean="0"/>
              <a:t>tumpuk</a:t>
            </a:r>
            <a:endParaRPr lang="id-ID" dirty="0" smtClean="0"/>
          </a:p>
          <a:p>
            <a:pPr marL="806450" lvl="1" indent="-349250"/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r>
              <a:rPr lang="en-US" i="1" dirty="0"/>
              <a:t> </a:t>
            </a:r>
            <a:r>
              <a:rPr lang="en-US" i="1" dirty="0" err="1"/>
              <a:t>pengendalian</a:t>
            </a:r>
            <a:r>
              <a:rPr lang="en-US" i="1" dirty="0"/>
              <a:t> </a:t>
            </a:r>
            <a:r>
              <a:rPr lang="en-US" i="1" dirty="0" err="1"/>
              <a:t>akses</a:t>
            </a:r>
            <a:r>
              <a:rPr lang="en-US" i="1" dirty="0" smtClean="0"/>
              <a:t>,</a:t>
            </a:r>
            <a:endParaRPr lang="id-ID" i="1" dirty="0" smtClean="0"/>
          </a:p>
          <a:p>
            <a:pPr marL="806450" lvl="1" indent="-349250"/>
            <a:r>
              <a:rPr lang="en-US" i="1" dirty="0"/>
              <a:t>Log </a:t>
            </a:r>
            <a:r>
              <a:rPr lang="en-US" i="1" dirty="0" err="1"/>
              <a:t>perubahan</a:t>
            </a:r>
            <a:r>
              <a:rPr lang="en-US" i="1" dirty="0"/>
              <a:t> program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41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Keamanan </a:t>
            </a:r>
            <a:r>
              <a:rPr lang="en-US" smtClean="0"/>
              <a:t>Web</a:t>
            </a:r>
            <a:endParaRPr lang="en-GB" smtClean="0"/>
          </a:p>
        </p:txBody>
      </p:sp>
      <p:sp>
        <p:nvSpPr>
          <p:cNvPr id="205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2947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F6B973-B306-4FD4-BF5B-2D0B8D916659}" type="slidenum">
              <a:rPr lang="en-GB"/>
              <a:pPr eaLnBrk="1" hangingPunct="1"/>
              <a:t>77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Sejarah</a:t>
            </a:r>
            <a:r>
              <a:rPr lang="en-US" b="1" dirty="0" smtClean="0"/>
              <a:t> WWW</a:t>
            </a:r>
            <a:endParaRPr lang="en-GB" b="1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33600"/>
            <a:ext cx="7886700" cy="435133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3600" dirty="0" err="1" smtClean="0"/>
              <a:t>Dikembangan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Tim Berners-Lee</a:t>
            </a:r>
            <a:br>
              <a:rPr lang="en-US" sz="3600" dirty="0" smtClean="0"/>
            </a:br>
            <a:r>
              <a:rPr lang="en-US" sz="3600" dirty="0" err="1" smtClean="0"/>
              <a:t>ketika</a:t>
            </a:r>
            <a:r>
              <a:rPr lang="en-US" sz="3600" dirty="0" smtClean="0"/>
              <a:t> </a:t>
            </a:r>
            <a:r>
              <a:rPr lang="en-US" sz="3600" dirty="0" err="1" smtClean="0"/>
              <a:t>sedang</a:t>
            </a:r>
            <a:r>
              <a:rPr lang="en-US" sz="3600" dirty="0" smtClean="0"/>
              <a:t> </a:t>
            </a:r>
            <a:r>
              <a:rPr lang="en-US" sz="3600" dirty="0" err="1" smtClean="0"/>
              <a:t>berada</a:t>
            </a:r>
            <a:r>
              <a:rPr lang="en-US" sz="3600" dirty="0" smtClean="0"/>
              <a:t> di CERN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3600" dirty="0" err="1" smtClean="0"/>
              <a:t>Mula-mula</a:t>
            </a:r>
            <a:r>
              <a:rPr lang="en-US" sz="3600" dirty="0" smtClean="0"/>
              <a:t> </a:t>
            </a:r>
            <a:r>
              <a:rPr lang="en-US" sz="3600" dirty="0" err="1" smtClean="0"/>
              <a:t>dikembangkan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NeXT, </a:t>
            </a:r>
            <a:r>
              <a:rPr lang="en-US" sz="3600" dirty="0" err="1" smtClean="0"/>
              <a:t>kemudian</a:t>
            </a:r>
            <a:r>
              <a:rPr lang="en-US" sz="3600" dirty="0" smtClean="0"/>
              <a:t> </a:t>
            </a:r>
            <a:r>
              <a:rPr lang="en-US" sz="3600" dirty="0" err="1" smtClean="0"/>
              <a:t>muncul</a:t>
            </a:r>
            <a:r>
              <a:rPr lang="en-US" sz="3600" dirty="0" smtClean="0"/>
              <a:t> Mosaic (Windows, Mac, Unix), </a:t>
            </a:r>
            <a:r>
              <a:rPr lang="en-US" sz="3600" dirty="0" err="1" smtClean="0"/>
              <a:t>dan</a:t>
            </a:r>
            <a:r>
              <a:rPr lang="en-US" sz="3600" dirty="0" smtClean="0"/>
              <a:t> … </a:t>
            </a:r>
            <a:r>
              <a:rPr lang="en-US" sz="3600" dirty="0" err="1" smtClean="0"/>
              <a:t>akhirnya</a:t>
            </a:r>
            <a:r>
              <a:rPr lang="en-US" sz="3600" dirty="0" smtClean="0"/>
              <a:t> Netscape. </a:t>
            </a:r>
            <a:r>
              <a:rPr lang="en-US" sz="3600" dirty="0" err="1" smtClean="0"/>
              <a:t>Kemudian</a:t>
            </a:r>
            <a:r>
              <a:rPr lang="en-US" sz="3600" dirty="0" smtClean="0"/>
              <a:t> </a:t>
            </a:r>
            <a:r>
              <a:rPr lang="en-US" sz="3600" dirty="0" err="1" smtClean="0"/>
              <a:t>meledak</a:t>
            </a:r>
            <a:endParaRPr lang="en-US" sz="3600" dirty="0" smtClean="0"/>
          </a:p>
        </p:txBody>
      </p:sp>
      <p:pic>
        <p:nvPicPr>
          <p:cNvPr id="2" name="Picture 4" descr="C:\html\cd-project\images\berners-le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28613"/>
            <a:ext cx="128111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1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DCA6F5-ED8B-48AE-B4DA-D8B058902987}" type="slidenum">
              <a:rPr lang="en-GB"/>
              <a:pPr eaLnBrk="1" hangingPunct="1"/>
              <a:t>78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Sistem WWW</a:t>
            </a:r>
            <a:endParaRPr lang="en-GB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dirty="0" err="1" smtClean="0"/>
              <a:t>Arsitektur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WWW</a:t>
            </a:r>
          </a:p>
          <a:p>
            <a:pPr lvl="1" algn="just" eaLnBrk="1" hangingPunct="1"/>
            <a:r>
              <a:rPr lang="en-US" sz="3200" dirty="0" smtClean="0"/>
              <a:t>Server (apache, IIS)</a:t>
            </a:r>
          </a:p>
          <a:p>
            <a:pPr lvl="1" algn="just" eaLnBrk="1" hangingPunct="1"/>
            <a:r>
              <a:rPr lang="en-US" sz="3200" dirty="0" smtClean="0"/>
              <a:t>Client (IE, Netscape, Mozilla, opera, </a:t>
            </a:r>
            <a:r>
              <a:rPr lang="en-US" sz="3200" dirty="0" err="1" smtClean="0"/>
              <a:t>kfm</a:t>
            </a:r>
            <a:r>
              <a:rPr lang="en-US" sz="3200" dirty="0" smtClean="0"/>
              <a:t>, arena, </a:t>
            </a:r>
            <a:r>
              <a:rPr lang="en-US" sz="3200" dirty="0" err="1" smtClean="0"/>
              <a:t>amaya</a:t>
            </a:r>
            <a:r>
              <a:rPr lang="en-US" sz="3200" dirty="0" smtClean="0"/>
              <a:t>, lynx)</a:t>
            </a:r>
          </a:p>
          <a:p>
            <a:pPr lvl="1" algn="just" eaLnBrk="1" hangingPunct="1"/>
            <a:r>
              <a:rPr lang="en-US" sz="3200" dirty="0" err="1" smtClean="0"/>
              <a:t>Terhubung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dirty="0" err="1" smtClean="0"/>
              <a:t>jaringan</a:t>
            </a:r>
            <a:endParaRPr lang="en-US" sz="3200" dirty="0" smtClean="0"/>
          </a:p>
          <a:p>
            <a:pPr algn="just" eaLnBrk="1" hangingPunct="1"/>
            <a:r>
              <a:rPr lang="en-US" sz="3600" dirty="0" smtClean="0"/>
              <a:t>Program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dijalankan</a:t>
            </a:r>
            <a:r>
              <a:rPr lang="en-US" sz="3600" dirty="0" smtClean="0"/>
              <a:t> di server (CGI) </a:t>
            </a:r>
            <a:r>
              <a:rPr lang="en-US" sz="3600" dirty="0" err="1" smtClean="0"/>
              <a:t>atau</a:t>
            </a:r>
            <a:r>
              <a:rPr lang="en-US" sz="3600" dirty="0" smtClean="0"/>
              <a:t> di </a:t>
            </a:r>
            <a:r>
              <a:rPr lang="en-US" sz="3600" dirty="0" err="1" smtClean="0"/>
              <a:t>sisi</a:t>
            </a:r>
            <a:r>
              <a:rPr lang="en-US" sz="3600" dirty="0" smtClean="0"/>
              <a:t> client (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, java applet)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410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AFF466-8574-4F10-BE62-9F5B08501045}" type="slidenum">
              <a:rPr lang="en-GB"/>
              <a:pPr eaLnBrk="1" hangingPunct="1"/>
              <a:t>79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Gateway Interface</a:t>
            </a:r>
            <a:endParaRPr lang="en-GB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CGI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AU" dirty="0" err="1" smtClean="0"/>
              <a:t>suatu</a:t>
            </a:r>
            <a:r>
              <a:rPr lang="en-AU" dirty="0" smtClean="0"/>
              <a:t> </a:t>
            </a:r>
            <a:r>
              <a:rPr lang="en-AU" dirty="0" err="1" smtClean="0">
                <a:hlinkClick r:id="rId2" tooltip="Standar"/>
              </a:rPr>
              <a:t>standar</a:t>
            </a:r>
            <a:r>
              <a:rPr lang="en-AU" dirty="0" smtClean="0"/>
              <a:t> 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menghubungkan</a:t>
            </a:r>
            <a:r>
              <a:rPr lang="en-AU" dirty="0" smtClean="0"/>
              <a:t> </a:t>
            </a:r>
            <a:r>
              <a:rPr lang="en-AU" dirty="0" err="1" smtClean="0"/>
              <a:t>berbagai</a:t>
            </a:r>
            <a:r>
              <a:rPr lang="en-AU" dirty="0" smtClean="0"/>
              <a:t> program </a:t>
            </a:r>
            <a:r>
              <a:rPr lang="en-AU" dirty="0" err="1" smtClean="0"/>
              <a:t>aplikasi</a:t>
            </a:r>
            <a:r>
              <a:rPr lang="en-AU" dirty="0" smtClean="0"/>
              <a:t> </a:t>
            </a:r>
            <a:r>
              <a:rPr lang="en-AU" dirty="0" err="1" smtClean="0"/>
              <a:t>ke</a:t>
            </a:r>
            <a:r>
              <a:rPr lang="en-AU" dirty="0" smtClean="0"/>
              <a:t> </a:t>
            </a:r>
            <a:r>
              <a:rPr lang="en-AU" dirty="0" err="1" smtClean="0">
                <a:hlinkClick r:id="rId3" tooltip="Web"/>
              </a:rPr>
              <a:t>halaman</a:t>
            </a:r>
            <a:r>
              <a:rPr lang="en-AU" dirty="0" smtClean="0">
                <a:hlinkClick r:id="rId3" tooltip="Web"/>
              </a:rPr>
              <a:t> web</a:t>
            </a:r>
            <a:r>
              <a:rPr lang="en-AU" dirty="0" smtClean="0"/>
              <a:t>.</a:t>
            </a:r>
            <a:endParaRPr lang="en-US" dirty="0" smtClean="0"/>
          </a:p>
          <a:p>
            <a:pPr algn="just" eaLnBrk="1" hangingPunct="1"/>
            <a:r>
              <a:rPr lang="en-US" dirty="0" err="1" smtClean="0"/>
              <a:t>Skrip</a:t>
            </a:r>
            <a:r>
              <a:rPr lang="en-US" dirty="0" smtClean="0"/>
              <a:t> CGI </a:t>
            </a:r>
            <a:r>
              <a:rPr lang="en-US" dirty="0" err="1" smtClean="0"/>
              <a:t>dijalankan</a:t>
            </a:r>
            <a:r>
              <a:rPr lang="en-US" dirty="0" smtClean="0"/>
              <a:t> di server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lubang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</a:p>
          <a:p>
            <a:pPr algn="just" eaLnBrk="1" hangingPunct="1"/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endParaRPr lang="en-US" sz="2800" dirty="0" smtClean="0"/>
          </a:p>
          <a:p>
            <a:pPr lvl="1" algn="just" eaLnBrk="1" hangingPunct="1"/>
            <a:r>
              <a:rPr lang="en-US" sz="2400" dirty="0" smtClean="0"/>
              <a:t>CGI </a:t>
            </a:r>
            <a:r>
              <a:rPr lang="en-US" sz="2400" dirty="0" err="1" smtClean="0"/>
              <a:t>dipasang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orang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berhak</a:t>
            </a:r>
            <a:endParaRPr lang="en-US" sz="2400" dirty="0" smtClean="0"/>
          </a:p>
          <a:p>
            <a:pPr lvl="1" algn="just" eaLnBrk="1" hangingPunct="1"/>
            <a:r>
              <a:rPr lang="en-US" sz="2400" dirty="0" smtClean="0"/>
              <a:t>CGI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berulang-ulang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menghabiskan</a:t>
            </a:r>
            <a:r>
              <a:rPr lang="en-US" sz="2400" dirty="0" smtClean="0"/>
              <a:t> resources (CPU, disk)</a:t>
            </a:r>
          </a:p>
          <a:p>
            <a:pPr lvl="1" algn="just" eaLnBrk="1" hangingPunct="1"/>
            <a:r>
              <a:rPr lang="en-US" sz="2400" dirty="0" smtClean="0"/>
              <a:t>Guestbook abuse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sampah</a:t>
            </a:r>
            <a:endParaRPr lang="en-US" sz="2400" dirty="0" smtClean="0"/>
          </a:p>
          <a:p>
            <a:pPr lvl="1" algn="just" eaLnBrk="1" hangingPunct="1"/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database via SQL</a:t>
            </a:r>
            <a:endParaRPr lang="en-GB" sz="2400" dirty="0" smtClean="0"/>
          </a:p>
          <a:p>
            <a:pPr algn="just"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627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Keamanan Sistem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Macam 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keamanan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b="1" dirty="0"/>
              <a:t>Keamanan eksternal / external </a:t>
            </a:r>
            <a:r>
              <a:rPr lang="id-ID" b="1" dirty="0" smtClean="0"/>
              <a:t>security</a:t>
            </a:r>
          </a:p>
          <a:p>
            <a:pPr algn="just"/>
            <a:r>
              <a:rPr lang="id-ID" dirty="0"/>
              <a:t>Berkaitan dengan pengamanan </a:t>
            </a:r>
            <a:r>
              <a:rPr lang="id-ID" b="1" dirty="0"/>
              <a:t>fasilitas komputer </a:t>
            </a:r>
            <a:r>
              <a:rPr lang="id-ID" dirty="0"/>
              <a:t>dari penyusup dan bencana seperti </a:t>
            </a:r>
            <a:r>
              <a:rPr lang="id-ID" b="1" dirty="0"/>
              <a:t>kebakaran /kebanjiran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/>
              <a:t>Keamanan interface pemakai / user interface </a:t>
            </a:r>
            <a:r>
              <a:rPr lang="id-ID" b="1" dirty="0" smtClean="0"/>
              <a:t>security</a:t>
            </a:r>
          </a:p>
          <a:p>
            <a:pPr algn="just"/>
            <a:r>
              <a:rPr lang="id-ID" dirty="0" smtClean="0"/>
              <a:t>Berkaitan </a:t>
            </a:r>
            <a:r>
              <a:rPr lang="id-ID" dirty="0"/>
              <a:t>dengan </a:t>
            </a:r>
            <a:r>
              <a:rPr lang="id-ID" b="1" dirty="0"/>
              <a:t>indentifikasi pemakai </a:t>
            </a:r>
            <a:r>
              <a:rPr lang="id-ID" dirty="0" smtClean="0"/>
              <a:t>sebelum </a:t>
            </a:r>
            <a:r>
              <a:rPr lang="id-ID" b="1" dirty="0" smtClean="0"/>
              <a:t>pemakai </a:t>
            </a:r>
            <a:r>
              <a:rPr lang="id-ID" b="1" dirty="0"/>
              <a:t>diijinkan mengakses program dan data </a:t>
            </a:r>
            <a:r>
              <a:rPr lang="id-ID" dirty="0"/>
              <a:t>yang </a:t>
            </a:r>
            <a:r>
              <a:rPr lang="id-ID" dirty="0" smtClean="0"/>
              <a:t>disimpan</a:t>
            </a:r>
          </a:p>
          <a:p>
            <a:pPr algn="just"/>
            <a:r>
              <a:rPr lang="id-ID" b="1" dirty="0"/>
              <a:t>Keamanan internal / internal </a:t>
            </a:r>
            <a:r>
              <a:rPr lang="id-ID" b="1" dirty="0" smtClean="0"/>
              <a:t>security</a:t>
            </a:r>
          </a:p>
          <a:p>
            <a:pPr algn="just"/>
            <a:r>
              <a:rPr lang="id-ID" dirty="0" smtClean="0"/>
              <a:t>Berkaitan </a:t>
            </a:r>
            <a:r>
              <a:rPr lang="id-ID" dirty="0"/>
              <a:t>dengan </a:t>
            </a:r>
            <a:r>
              <a:rPr lang="id-ID" b="1" dirty="0"/>
              <a:t>pengamanan beragam kendali </a:t>
            </a:r>
            <a:r>
              <a:rPr lang="id-ID" dirty="0"/>
              <a:t>yang </a:t>
            </a:r>
            <a:r>
              <a:rPr lang="id-ID" b="1" dirty="0"/>
              <a:t>dibangun</a:t>
            </a:r>
            <a:r>
              <a:rPr lang="id-ID" dirty="0"/>
              <a:t> pada </a:t>
            </a:r>
            <a:r>
              <a:rPr lang="id-ID" b="1" dirty="0"/>
              <a:t>perangkat keras </a:t>
            </a:r>
            <a:r>
              <a:rPr lang="id-ID" dirty="0"/>
              <a:t>dan </a:t>
            </a:r>
            <a:r>
              <a:rPr lang="id-ID" b="1" dirty="0"/>
              <a:t>sistem operasi </a:t>
            </a:r>
            <a:r>
              <a:rPr lang="id-ID" dirty="0"/>
              <a:t>yang </a:t>
            </a:r>
            <a:r>
              <a:rPr lang="id-ID" b="1" dirty="0"/>
              <a:t>menjamin operasi</a:t>
            </a:r>
            <a:r>
              <a:rPr lang="id-ID" dirty="0"/>
              <a:t> yang </a:t>
            </a:r>
            <a:r>
              <a:rPr lang="id-ID" b="1" dirty="0"/>
              <a:t>handal</a:t>
            </a:r>
            <a:r>
              <a:rPr lang="id-ID" dirty="0"/>
              <a:t> dan tak </a:t>
            </a:r>
            <a:r>
              <a:rPr lang="id-ID" b="1" dirty="0"/>
              <a:t>terkorupsi</a:t>
            </a:r>
            <a:r>
              <a:rPr lang="id-ID" dirty="0"/>
              <a:t> untuk menjaga </a:t>
            </a:r>
            <a:r>
              <a:rPr lang="id-ID" b="1" dirty="0"/>
              <a:t>integritas program dan data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2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413D24-E50F-44B6-BAF8-FD1AC4153F19}" type="slidenum">
              <a:rPr lang="en-GB"/>
              <a:pPr eaLnBrk="1" hangingPunct="1"/>
              <a:t>80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 err="1" smtClean="0"/>
              <a:t>Asumsi</a:t>
            </a:r>
            <a:r>
              <a:rPr lang="en-US" sz="4800" dirty="0" smtClean="0"/>
              <a:t> [</a:t>
            </a:r>
            <a:r>
              <a:rPr lang="en-US" sz="4800" dirty="0" err="1" smtClean="0"/>
              <a:t>Sisi</a:t>
            </a:r>
            <a:r>
              <a:rPr lang="en-US" sz="4800" dirty="0" smtClean="0"/>
              <a:t> </a:t>
            </a:r>
            <a:r>
              <a:rPr lang="en-US" sz="4800" dirty="0" err="1" smtClean="0"/>
              <a:t>Pengguna</a:t>
            </a:r>
            <a:r>
              <a:rPr lang="en-US" sz="4800" dirty="0" smtClean="0"/>
              <a:t>]</a:t>
            </a:r>
            <a:endParaRPr lang="en-GB" sz="48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600" dirty="0" smtClean="0"/>
              <a:t>Server </a:t>
            </a:r>
            <a:r>
              <a:rPr lang="en-US" sz="3600" dirty="0" err="1" smtClean="0"/>
              <a:t>dimiliki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dikendalikan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 smtClean="0"/>
              <a:t>organisasi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mengaku</a:t>
            </a:r>
            <a:r>
              <a:rPr lang="en-US" sz="3600" dirty="0" smtClean="0"/>
              <a:t> </a:t>
            </a:r>
            <a:r>
              <a:rPr lang="en-US" sz="3600" dirty="0" err="1" smtClean="0"/>
              <a:t>memiliki</a:t>
            </a:r>
            <a:r>
              <a:rPr lang="en-US" sz="3600" dirty="0" smtClean="0"/>
              <a:t> server </a:t>
            </a:r>
            <a:r>
              <a:rPr lang="en-US" sz="3600" dirty="0" err="1" smtClean="0"/>
              <a:t>tersebut</a:t>
            </a:r>
            <a:endParaRPr lang="en-US" sz="36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Dokumen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ditampilkan</a:t>
            </a:r>
            <a:r>
              <a:rPr lang="en-US" sz="3600" dirty="0" smtClean="0"/>
              <a:t> </a:t>
            </a:r>
            <a:r>
              <a:rPr lang="en-US" sz="3600" dirty="0" err="1" smtClean="0"/>
              <a:t>bebas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virus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itikad</a:t>
            </a:r>
            <a:r>
              <a:rPr lang="en-US" sz="3600" dirty="0" smtClean="0"/>
              <a:t> </a:t>
            </a:r>
            <a:r>
              <a:rPr lang="en-US" sz="3600" dirty="0" err="1" smtClean="0"/>
              <a:t>jahat</a:t>
            </a:r>
            <a:r>
              <a:rPr lang="en-US" sz="3600" dirty="0" smtClean="0"/>
              <a:t> </a:t>
            </a:r>
            <a:r>
              <a:rPr lang="en-US" sz="3600" dirty="0" err="1" smtClean="0"/>
              <a:t>lainnya</a:t>
            </a:r>
            <a:endParaRPr lang="en-US" sz="36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3600" dirty="0" smtClean="0"/>
              <a:t>Server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mencatat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mendistribusikan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tentang</a:t>
            </a:r>
            <a:r>
              <a:rPr lang="en-US" sz="3600" dirty="0" smtClean="0"/>
              <a:t> user (</a:t>
            </a:r>
            <a:r>
              <a:rPr lang="en-US" sz="3600" dirty="0" err="1" smtClean="0"/>
              <a:t>misalnya</a:t>
            </a:r>
            <a:r>
              <a:rPr lang="en-US" sz="3600" dirty="0" smtClean="0"/>
              <a:t> </a:t>
            </a:r>
            <a:r>
              <a:rPr lang="en-US" sz="3600" dirty="0" err="1" smtClean="0"/>
              <a:t>kebiasaan</a:t>
            </a:r>
            <a:r>
              <a:rPr lang="en-US" sz="3600" dirty="0" smtClean="0"/>
              <a:t> browsing)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3068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CA4D56-5745-43C7-9CA0-FA590382A2B0}" type="slidenum">
              <a:rPr lang="en-GB"/>
              <a:pPr eaLnBrk="1" hangingPunct="1"/>
              <a:t>81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Asumsi [Sisi Webmaster]</a:t>
            </a:r>
            <a:endParaRPr lang="en-GB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mencoba</a:t>
            </a:r>
            <a:r>
              <a:rPr lang="en-US" sz="4000" dirty="0" smtClean="0"/>
              <a:t> </a:t>
            </a:r>
            <a:r>
              <a:rPr lang="en-US" sz="4000" dirty="0" err="1" smtClean="0"/>
              <a:t>merusak</a:t>
            </a:r>
            <a:r>
              <a:rPr lang="en-US" sz="4000" dirty="0" smtClean="0"/>
              <a:t> web server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mengubah</a:t>
            </a:r>
            <a:r>
              <a:rPr lang="en-US" sz="4000" dirty="0" smtClean="0"/>
              <a:t> </a:t>
            </a:r>
            <a:r>
              <a:rPr lang="en-US" sz="4000" dirty="0" err="1" smtClean="0"/>
              <a:t>isinya</a:t>
            </a:r>
            <a:endParaRPr lang="en-US" sz="4000" dirty="0" smtClean="0"/>
          </a:p>
          <a:p>
            <a:pPr algn="just" eaLnBrk="1" hangingPunct="1"/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hanya</a:t>
            </a:r>
            <a:r>
              <a:rPr lang="en-US" sz="4000" dirty="0" smtClean="0"/>
              <a:t> </a:t>
            </a:r>
            <a:r>
              <a:rPr lang="en-US" sz="4000" dirty="0" err="1" smtClean="0"/>
              <a:t>mengakses</a:t>
            </a:r>
            <a:r>
              <a:rPr lang="en-US" sz="4000" dirty="0" smtClean="0"/>
              <a:t> </a:t>
            </a:r>
            <a:r>
              <a:rPr lang="en-US" sz="4000" dirty="0" err="1" smtClean="0"/>
              <a:t>dokumen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diperkenankan</a:t>
            </a:r>
            <a:endParaRPr lang="en-US" sz="4000" dirty="0" smtClean="0"/>
          </a:p>
          <a:p>
            <a:pPr algn="just" eaLnBrk="1" hangingPunct="1"/>
            <a:r>
              <a:rPr lang="en-US" sz="4000" dirty="0" err="1" smtClean="0"/>
              <a:t>Identitas</a:t>
            </a:r>
            <a:r>
              <a:rPr lang="en-US" sz="4000" dirty="0" smtClean="0"/>
              <a:t> </a:t>
            </a:r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benar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9886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2A8CD6-0DC3-42BF-9A71-414B80E8A05A}" type="slidenum">
              <a:rPr lang="en-GB"/>
              <a:pPr eaLnBrk="1" hangingPunct="1"/>
              <a:t>82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Asumsi Kedua Pihak</a:t>
            </a:r>
            <a:endParaRPr lang="en-GB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smtClean="0"/>
              <a:t>Network </a:t>
            </a:r>
            <a:r>
              <a:rPr lang="en-US" sz="4000" dirty="0" err="1" smtClean="0"/>
              <a:t>bebas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</a:t>
            </a:r>
            <a:r>
              <a:rPr lang="en-US" sz="4000" dirty="0" err="1" smtClean="0"/>
              <a:t>penyadapan</a:t>
            </a:r>
            <a:r>
              <a:rPr lang="en-US" sz="4000" dirty="0" smtClean="0"/>
              <a:t> </a:t>
            </a:r>
            <a:r>
              <a:rPr lang="en-US" sz="4000" dirty="0" err="1" smtClean="0"/>
              <a:t>pihak</a:t>
            </a:r>
            <a:r>
              <a:rPr lang="en-US" sz="4000" dirty="0" smtClean="0"/>
              <a:t> </a:t>
            </a:r>
            <a:r>
              <a:rPr lang="en-US" sz="4000" dirty="0" err="1" smtClean="0"/>
              <a:t>ketiga</a:t>
            </a:r>
            <a:endParaRPr lang="en-US" sz="4000" dirty="0" smtClean="0"/>
          </a:p>
          <a:p>
            <a:pPr algn="just" eaLnBrk="1" hangingPunct="1"/>
            <a:r>
              <a:rPr lang="en-US" sz="4000" dirty="0" err="1" smtClean="0"/>
              <a:t>Informasi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disampaikan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server </a:t>
            </a:r>
            <a:r>
              <a:rPr lang="en-US" sz="4000" dirty="0" err="1" smtClean="0"/>
              <a:t>ke</a:t>
            </a:r>
            <a:r>
              <a:rPr lang="en-US" sz="4000" dirty="0" smtClean="0"/>
              <a:t> </a:t>
            </a:r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terjamin</a:t>
            </a:r>
            <a:r>
              <a:rPr lang="en-US" sz="4000" dirty="0" smtClean="0"/>
              <a:t> </a:t>
            </a:r>
            <a:r>
              <a:rPr lang="en-US" sz="4000" dirty="0" err="1" smtClean="0"/>
              <a:t>keutuhannya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dimodifikasi</a:t>
            </a:r>
            <a:r>
              <a:rPr lang="en-US" sz="4000" dirty="0" smtClean="0"/>
              <a:t> </a:t>
            </a:r>
            <a:r>
              <a:rPr lang="en-US" sz="4000" dirty="0" err="1" smtClean="0"/>
              <a:t>oleh</a:t>
            </a:r>
            <a:r>
              <a:rPr lang="en-US" sz="4000" dirty="0" smtClean="0"/>
              <a:t> </a:t>
            </a:r>
            <a:r>
              <a:rPr lang="en-US" sz="4000" dirty="0" err="1" smtClean="0"/>
              <a:t>pihak</a:t>
            </a:r>
            <a:r>
              <a:rPr lang="en-US" sz="4000" dirty="0" smtClean="0"/>
              <a:t> </a:t>
            </a:r>
            <a:r>
              <a:rPr lang="en-US" sz="4000" dirty="0" err="1" smtClean="0"/>
              <a:t>ketiga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566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D9FDD-3E70-4D4B-8CAB-3AE0214B3207}" type="slidenum">
              <a:rPr lang="en-GB"/>
              <a:pPr eaLnBrk="1" hangingPunct="1"/>
              <a:t>83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Keamanan Server WWW</a:t>
            </a:r>
            <a:endParaRPr lang="en-GB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600" dirty="0" smtClean="0"/>
              <a:t>Server WWW (</a:t>
            </a:r>
            <a:r>
              <a:rPr lang="en-US" sz="3600" dirty="0" err="1" smtClean="0"/>
              <a:t>httpd</a:t>
            </a:r>
            <a:r>
              <a:rPr lang="en-US" sz="3600" dirty="0" smtClean="0"/>
              <a:t>) </a:t>
            </a:r>
            <a:r>
              <a:rPr lang="en-US" sz="3600" dirty="0" err="1" smtClean="0"/>
              <a:t>menyediakan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(</a:t>
            </a:r>
            <a:r>
              <a:rPr lang="en-US" sz="3600" dirty="0" err="1" smtClean="0"/>
              <a:t>statis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dinamis</a:t>
            </a:r>
            <a:r>
              <a:rPr lang="en-US" sz="3600" dirty="0" smtClean="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Halaman</a:t>
            </a:r>
            <a:r>
              <a:rPr lang="en-US" sz="3600" dirty="0" smtClean="0"/>
              <a:t> </a:t>
            </a:r>
            <a:r>
              <a:rPr lang="en-US" sz="3600" dirty="0" err="1" smtClean="0"/>
              <a:t>statis</a:t>
            </a:r>
            <a:r>
              <a:rPr lang="en-US" sz="3600" dirty="0" smtClean="0"/>
              <a:t> </a:t>
            </a:r>
            <a:r>
              <a:rPr lang="en-US" sz="3600" dirty="0" err="1" smtClean="0"/>
              <a:t>diperoleh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perintah</a:t>
            </a:r>
            <a:r>
              <a:rPr lang="en-US" sz="3600" dirty="0" smtClean="0"/>
              <a:t> GET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Halaman</a:t>
            </a:r>
            <a:r>
              <a:rPr lang="en-US" sz="3600" dirty="0" smtClean="0"/>
              <a:t> </a:t>
            </a:r>
            <a:r>
              <a:rPr lang="en-US" sz="3600" dirty="0" err="1" smtClean="0"/>
              <a:t>dinamis</a:t>
            </a:r>
            <a:r>
              <a:rPr lang="en-US" sz="3600" dirty="0" smtClean="0"/>
              <a:t> </a:t>
            </a:r>
            <a:r>
              <a:rPr lang="en-US" sz="3600" dirty="0" err="1" smtClean="0"/>
              <a:t>diperoleh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endParaRPr lang="en-US" sz="36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CGI (Common Gateway Interface)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Server Side Include (SSI)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Active Server Page (ASP), PHP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Servlet (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Java Servlet, ASP)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4468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05E59E-FE5B-4B95-908B-D38114903E03}" type="slidenum">
              <a:rPr lang="en-GB"/>
              <a:pPr eaLnBrk="1" hangingPunct="1"/>
              <a:t>84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Eksploitasi server WWW </a:t>
            </a:r>
            <a:endParaRPr lang="en-GB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dirty="0" err="1" smtClean="0"/>
              <a:t>Penyadapan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pPr lvl="1" algn="just" eaLnBrk="1" hangingPunct="1">
              <a:defRPr/>
            </a:pPr>
            <a:r>
              <a:rPr lang="en-US" dirty="0" err="1" smtClean="0"/>
              <a:t>URLwatch</a:t>
            </a:r>
            <a:r>
              <a:rPr lang="en-US" dirty="0" smtClean="0"/>
              <a:t>: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Masalah</a:t>
            </a:r>
            <a:r>
              <a:rPr lang="en-US" dirty="0" smtClean="0"/>
              <a:t> privacy</a:t>
            </a:r>
          </a:p>
          <a:p>
            <a:pPr lvl="1" algn="just" eaLnBrk="1" hangingPunct="1">
              <a:defRPr/>
            </a:pPr>
            <a:r>
              <a:rPr lang="en-US" dirty="0" smtClean="0"/>
              <a:t>SSL </a:t>
            </a:r>
            <a:r>
              <a:rPr lang="en-US" dirty="0" err="1" smtClean="0"/>
              <a:t>memproteksi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SSL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algn="just" eaLnBrk="1" hangingPunct="1">
              <a:defRPr/>
            </a:pPr>
            <a:r>
              <a:rPr lang="en-US" dirty="0" err="1" smtClean="0"/>
              <a:t>DoS</a:t>
            </a:r>
            <a:r>
              <a:rPr lang="en-US" dirty="0" smtClean="0"/>
              <a:t> attack</a:t>
            </a:r>
          </a:p>
          <a:p>
            <a:pPr lvl="1" algn="just" eaLnBrk="1" hangingPunct="1">
              <a:defRPr/>
            </a:pPr>
            <a:r>
              <a:rPr lang="en-US" dirty="0" smtClean="0"/>
              <a:t>Request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 (</a:t>
            </a:r>
            <a:r>
              <a:rPr lang="en-US" dirty="0" err="1" smtClean="0"/>
              <a:t>bertubi-tubi</a:t>
            </a:r>
            <a:r>
              <a:rPr lang="en-US" dirty="0" smtClean="0"/>
              <a:t>)</a:t>
            </a:r>
          </a:p>
          <a:p>
            <a:pPr lvl="1" algn="just" eaLnBrk="1" hangingPunct="1">
              <a:defRPr/>
            </a:pPr>
            <a:r>
              <a:rPr lang="en-US" dirty="0" smtClean="0"/>
              <a:t>Request yang </a:t>
            </a:r>
            <a:r>
              <a:rPr lang="en-US" dirty="0" err="1" smtClean="0"/>
              <a:t>memblokir</a:t>
            </a:r>
            <a:r>
              <a:rPr lang="en-US" dirty="0" smtClean="0"/>
              <a:t> (</a:t>
            </a:r>
            <a:r>
              <a:rPr lang="en-US" dirty="0" err="1" smtClean="0"/>
              <a:t>lambat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GET)</a:t>
            </a:r>
            <a:endParaRPr lang="en-US" dirty="0"/>
          </a:p>
          <a:p>
            <a:pPr marL="349250" lvl="1" indent="-342900" algn="just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menipu</a:t>
            </a:r>
            <a:r>
              <a:rPr lang="en-US" dirty="0" smtClean="0"/>
              <a:t> firewall </a:t>
            </a:r>
            <a:r>
              <a:rPr lang="en-US" sz="2000" dirty="0" smtClean="0"/>
              <a:t>(</a:t>
            </a:r>
            <a:r>
              <a:rPr lang="en-US" sz="2000" i="1" dirty="0" err="1" smtClean="0"/>
              <a:t>tunelling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luar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)</a:t>
            </a:r>
          </a:p>
          <a:p>
            <a:pPr marL="6350" lvl="1" indent="0" algn="just" eaLnBrk="1" hangingPunct="1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D50F84-33AF-474D-836A-63545158DFA0}" type="slidenum">
              <a:rPr lang="en-GB"/>
              <a:pPr eaLnBrk="1" hangingPunct="1"/>
              <a:t>85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Membatasi Akses</a:t>
            </a:r>
            <a:endParaRPr lang="en-GB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smtClean="0"/>
              <a:t>Access Control</a:t>
            </a:r>
          </a:p>
          <a:p>
            <a:pPr lvl="1" algn="just" eaLnBrk="1" hangingPunct="1"/>
            <a:r>
              <a:rPr lang="en-US" sz="3600" dirty="0" err="1" smtClean="0"/>
              <a:t>Hanya</a:t>
            </a:r>
            <a:r>
              <a:rPr lang="en-US" sz="3600" dirty="0" smtClean="0"/>
              <a:t> IP </a:t>
            </a:r>
            <a:r>
              <a:rPr lang="en-US" sz="3600" dirty="0" err="1" smtClean="0"/>
              <a:t>tertentu</a:t>
            </a:r>
            <a:r>
              <a:rPr lang="en-US" sz="3600" dirty="0" smtClean="0"/>
              <a:t> yang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mengakses</a:t>
            </a:r>
            <a:r>
              <a:rPr lang="en-US" sz="3600" dirty="0" smtClean="0"/>
              <a:t> server</a:t>
            </a:r>
            <a:r>
              <a:rPr lang="id-ID" sz="3600" dirty="0" smtClean="0"/>
              <a:t> </a:t>
            </a:r>
            <a:r>
              <a:rPr lang="en-US" sz="3600" dirty="0" smtClean="0"/>
              <a:t>(</a:t>
            </a:r>
            <a:r>
              <a:rPr lang="en-US" sz="3600" dirty="0" err="1" smtClean="0"/>
              <a:t>konfigurasi</a:t>
            </a:r>
            <a:r>
              <a:rPr lang="en-US" sz="3600" dirty="0" smtClean="0"/>
              <a:t> web server </a:t>
            </a:r>
            <a:r>
              <a:rPr lang="en-US" sz="3600" dirty="0" err="1" smtClean="0"/>
              <a:t>atau</a:t>
            </a:r>
            <a:r>
              <a:rPr lang="en-US" sz="3600" dirty="0" smtClean="0"/>
              <a:t> firewall)</a:t>
            </a:r>
          </a:p>
          <a:p>
            <a:pPr lvl="1" algn="just" eaLnBrk="1" hangingPunct="1"/>
            <a:r>
              <a:rPr lang="en-US" sz="3600" dirty="0" smtClean="0"/>
              <a:t>Via </a:t>
            </a:r>
            <a:r>
              <a:rPr lang="en-US" sz="3600" dirty="0" err="1" smtClean="0"/>
              <a:t>userid</a:t>
            </a:r>
            <a:r>
              <a:rPr lang="en-US" sz="3600" dirty="0" smtClean="0"/>
              <a:t> &amp; password (</a:t>
            </a:r>
            <a:r>
              <a:rPr lang="en-US" sz="3600" dirty="0" err="1" smtClean="0"/>
              <a:t>htaccess</a:t>
            </a:r>
            <a:r>
              <a:rPr lang="en-US" sz="3600" dirty="0" smtClean="0"/>
              <a:t>)</a:t>
            </a:r>
          </a:p>
          <a:p>
            <a:pPr lvl="1" algn="just" eaLnBrk="1" hangingPunct="1"/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enkripsi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id-ID" sz="3600" dirty="0" smtClean="0"/>
              <a:t> </a:t>
            </a:r>
            <a:r>
              <a:rPr lang="en-US" sz="3600" dirty="0" err="1" smtClean="0"/>
              <a:t>menyandikan</a:t>
            </a:r>
            <a:r>
              <a:rPr lang="en-US" sz="3600" dirty="0" smtClean="0"/>
              <a:t> data-data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4736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D9DB2A-9630-436E-BEC5-E31CC86550A3}" type="slidenum">
              <a:rPr lang="en-GB"/>
              <a:pPr eaLnBrk="1" hangingPunct="1"/>
              <a:t>86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htaccess</a:t>
            </a:r>
            <a:r>
              <a:rPr lang="en-US" dirty="0" smtClean="0"/>
              <a:t> di Apache</a:t>
            </a:r>
            <a:endParaRPr lang="en-GB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 algn="just" eaLnBrk="1" hangingPunct="1">
              <a:lnSpc>
                <a:spcPct val="90000"/>
              </a:lnSpc>
            </a:pPr>
            <a:r>
              <a:rPr lang="en-US" sz="2800" dirty="0" smtClean="0"/>
              <a:t>Isi </a:t>
            </a:r>
            <a:r>
              <a:rPr lang="en-US" sz="2800" dirty="0" err="1" smtClean="0"/>
              <a:t>berkas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</a:rPr>
              <a:t>“.</a:t>
            </a:r>
            <a:r>
              <a:rPr lang="en-US" sz="2800" dirty="0" err="1" smtClean="0">
                <a:latin typeface="Courier New" panose="02070309020205020404" pitchFamily="49" charset="0"/>
              </a:rPr>
              <a:t>htaccess</a:t>
            </a:r>
            <a:r>
              <a:rPr lang="en-US" sz="2800" dirty="0" smtClean="0">
                <a:latin typeface="Courier New" panose="02070309020205020404" pitchFamily="49" charset="0"/>
              </a:rPr>
              <a:t>”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AuthUserFile</a:t>
            </a:r>
            <a:r>
              <a:rPr lang="en-GB" b="1" dirty="0" smtClean="0">
                <a:latin typeface="Courier New" panose="02070309020205020404" pitchFamily="49" charset="0"/>
              </a:rPr>
              <a:t> /home/</a:t>
            </a:r>
            <a:r>
              <a:rPr lang="en-GB" b="1" dirty="0" err="1" smtClean="0">
                <a:latin typeface="Courier New" panose="02070309020205020404" pitchFamily="49" charset="0"/>
              </a:rPr>
              <a:t>budi</a:t>
            </a:r>
            <a:r>
              <a:rPr lang="en-GB" b="1" dirty="0" smtClean="0">
                <a:latin typeface="Courier New" panose="02070309020205020404" pitchFamily="49" charset="0"/>
              </a:rPr>
              <a:t>/.</a:t>
            </a:r>
            <a:r>
              <a:rPr lang="en-GB" b="1" dirty="0" err="1" smtClean="0">
                <a:latin typeface="Courier New" panose="02070309020205020404" pitchFamily="49" charset="0"/>
              </a:rPr>
              <a:t>passme</a:t>
            </a:r>
            <a:endParaRPr lang="en-GB" b="1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AuthGroupFile</a:t>
            </a:r>
            <a:r>
              <a:rPr lang="en-GB" b="1" dirty="0" smtClean="0">
                <a:latin typeface="Courier New" panose="02070309020205020404" pitchFamily="49" charset="0"/>
              </a:rPr>
              <a:t> /</a:t>
            </a:r>
            <a:r>
              <a:rPr lang="en-GB" b="1" dirty="0" err="1" smtClean="0">
                <a:latin typeface="Courier New" panose="02070309020205020404" pitchFamily="49" charset="0"/>
              </a:rPr>
              <a:t>dev</a:t>
            </a:r>
            <a:r>
              <a:rPr lang="en-GB" b="1" dirty="0" smtClean="0">
                <a:latin typeface="Courier New" panose="02070309020205020404" pitchFamily="49" charset="0"/>
              </a:rPr>
              <a:t>/null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AuthName</a:t>
            </a:r>
            <a:r>
              <a:rPr lang="en-GB" b="1" dirty="0" smtClean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“</a:t>
            </a:r>
            <a:r>
              <a:rPr lang="en-GB" b="1" dirty="0" err="1" smtClean="0">
                <a:latin typeface="Courier New" panose="02070309020205020404" pitchFamily="49" charset="0"/>
              </a:rPr>
              <a:t>Khusus</a:t>
            </a:r>
            <a:r>
              <a:rPr lang="en-GB" b="1" dirty="0" smtClean="0">
                <a:latin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</a:rPr>
              <a:t>untuk</a:t>
            </a:r>
            <a:r>
              <a:rPr lang="en-GB" b="1" dirty="0" smtClean="0">
                <a:latin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</a:rPr>
              <a:t>Tamu</a:t>
            </a:r>
            <a:r>
              <a:rPr lang="en-GB" b="1" dirty="0" smtClean="0">
                <a:latin typeface="Courier New" panose="02070309020205020404" pitchFamily="49" charset="0"/>
              </a:rPr>
              <a:t> Budi</a:t>
            </a:r>
            <a:r>
              <a:rPr lang="en-US" b="1" dirty="0" smtClean="0">
                <a:latin typeface="Courier New" panose="02070309020205020404" pitchFamily="49" charset="0"/>
              </a:rPr>
              <a:t>”</a:t>
            </a:r>
            <a:endParaRPr lang="en-GB" b="1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AuthType</a:t>
            </a:r>
            <a:r>
              <a:rPr lang="en-GB" b="1" dirty="0" smtClean="0">
                <a:latin typeface="Courier New" panose="02070309020205020404" pitchFamily="49" charset="0"/>
              </a:rPr>
              <a:t> Basic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smtClean="0">
                <a:latin typeface="Courier New" panose="02070309020205020404" pitchFamily="49" charset="0"/>
              </a:rPr>
              <a:t>&lt;Limit GET&gt;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smtClean="0">
                <a:latin typeface="Courier New" panose="02070309020205020404" pitchFamily="49" charset="0"/>
              </a:rPr>
              <a:t>		require user </a:t>
            </a:r>
            <a:r>
              <a:rPr lang="en-GB" b="1" u="sng" dirty="0" err="1" smtClean="0">
                <a:latin typeface="Courier New" panose="02070309020205020404" pitchFamily="49" charset="0"/>
              </a:rPr>
              <a:t>tamu</a:t>
            </a:r>
            <a:endParaRPr lang="en-GB" b="1" u="sng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smtClean="0">
                <a:latin typeface="Courier New" panose="02070309020205020404" pitchFamily="49" charset="0"/>
              </a:rPr>
              <a:t>&lt;/Limit&gt;</a:t>
            </a:r>
            <a:r>
              <a:rPr lang="en-US" dirty="0" smtClean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 err="1" smtClean="0"/>
              <a:t>Membatasi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user “</a:t>
            </a:r>
            <a:r>
              <a:rPr lang="en-US" sz="2800" u="sng" dirty="0" err="1" smtClean="0"/>
              <a:t>tamu</a:t>
            </a:r>
            <a:r>
              <a:rPr lang="en-US" sz="2800" dirty="0" smtClean="0"/>
              <a:t>” </a:t>
            </a:r>
            <a:r>
              <a:rPr lang="en-US" sz="2800" dirty="0" err="1" smtClean="0"/>
              <a:t>dan</a:t>
            </a:r>
            <a:r>
              <a:rPr lang="en-US" sz="2800" dirty="0" smtClean="0"/>
              <a:t> password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</a:t>
            </a:r>
            <a:r>
              <a:rPr lang="en-US" sz="2800" dirty="0" smtClean="0"/>
              <a:t> “</a:t>
            </a:r>
            <a:r>
              <a:rPr lang="en-US" sz="2800" dirty="0" err="1" smtClean="0">
                <a:latin typeface="Courier New" panose="02070309020205020404" pitchFamily="49" charset="0"/>
              </a:rPr>
              <a:t>htpasswd</a:t>
            </a:r>
            <a:r>
              <a:rPr lang="en-US" sz="2800" dirty="0" smtClean="0"/>
              <a:t>“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password yang </a:t>
            </a:r>
            <a:r>
              <a:rPr lang="en-US" sz="2800" dirty="0" err="1" smtClean="0"/>
              <a:t>disimpan</a:t>
            </a:r>
            <a:r>
              <a:rPr lang="en-US" sz="2800" dirty="0" smtClean="0"/>
              <a:t> di “.</a:t>
            </a:r>
            <a:r>
              <a:rPr lang="en-US" sz="2800" dirty="0" err="1" smtClean="0"/>
              <a:t>passme</a:t>
            </a:r>
            <a:r>
              <a:rPr lang="en-US" sz="2800" dirty="0" smtClean="0"/>
              <a:t>”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7370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AE1C8E-B2DF-4CD3-90D8-7F63A97E9E45}" type="slidenum">
              <a:rPr lang="en-GB"/>
              <a:pPr eaLnBrk="1" hangingPunct="1"/>
              <a:t>87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Secure Socket Layer (SSL)</a:t>
            </a:r>
            <a:endParaRPr lang="en-GB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smtClean="0"/>
              <a:t>Menggunakan enkripsi untuk mengamankan transmisi data</a:t>
            </a:r>
          </a:p>
          <a:p>
            <a:pPr algn="just" eaLnBrk="1" hangingPunct="1"/>
            <a:r>
              <a:rPr lang="en-US" sz="4000" smtClean="0"/>
              <a:t>Mulanya dikembangkan oleh Netscape</a:t>
            </a:r>
          </a:p>
          <a:p>
            <a:pPr algn="just" eaLnBrk="1" hangingPunct="1"/>
            <a:r>
              <a:rPr lang="en-US" sz="4000" smtClean="0"/>
              <a:t>Implementasi gratis pun tersedia</a:t>
            </a:r>
          </a:p>
          <a:p>
            <a:pPr lvl="1" algn="just" eaLnBrk="1" hangingPunct="1"/>
            <a:r>
              <a:rPr lang="en-US" sz="3600" smtClean="0"/>
              <a:t>openSSL</a:t>
            </a:r>
            <a:endParaRPr lang="en-GB" sz="3600" smtClean="0"/>
          </a:p>
        </p:txBody>
      </p:sp>
    </p:spTree>
    <p:extLst>
      <p:ext uri="{BB962C8B-B14F-4D97-AF65-F5344CB8AC3E}">
        <p14:creationId xmlns:p14="http://schemas.microsoft.com/office/powerpoint/2010/main" val="14557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Ilustrasi Cara Kerja SSL</a:t>
            </a:r>
          </a:p>
        </p:txBody>
      </p:sp>
      <p:pic>
        <p:nvPicPr>
          <p:cNvPr id="14341" name="Picture 2" descr="I:\kemjar\2012-01-14_1245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54102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2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8353425" cy="626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971550" y="1628775"/>
            <a:ext cx="2160588" cy="504825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0374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Lingkup Security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Pengamanan Sistem Komputer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/>
              <a:t>Pengamanan secara fisik</a:t>
            </a:r>
          </a:p>
          <a:p>
            <a:pPr marL="901700" lvl="1" indent="-444500" algn="just"/>
            <a:r>
              <a:rPr lang="id-ID" sz="3200" b="1" dirty="0"/>
              <a:t>wujud komputer</a:t>
            </a:r>
            <a:r>
              <a:rPr lang="id-ID" sz="3200" dirty="0"/>
              <a:t> yang </a:t>
            </a:r>
            <a:r>
              <a:rPr lang="id-ID" sz="3200" b="1" dirty="0"/>
              <a:t>bisa dilihat dan diraba </a:t>
            </a:r>
            <a:r>
              <a:rPr lang="id-ID" sz="3200" dirty="0"/>
              <a:t>(misal : </a:t>
            </a:r>
            <a:r>
              <a:rPr lang="id-ID" sz="3200" b="1" dirty="0"/>
              <a:t>monitor, CPU, keyboard, dan lain-lain</a:t>
            </a:r>
            <a:r>
              <a:rPr lang="id-ID" sz="3200" dirty="0" smtClean="0"/>
              <a:t>).</a:t>
            </a:r>
          </a:p>
          <a:p>
            <a:pPr marL="901700" lvl="1" indent="-444500" algn="just"/>
            <a:r>
              <a:rPr lang="id-ID" sz="3200" dirty="0" smtClean="0"/>
              <a:t>Menempatkan </a:t>
            </a:r>
            <a:r>
              <a:rPr lang="id-ID" sz="3200" b="1" dirty="0"/>
              <a:t>sistem komputer </a:t>
            </a:r>
            <a:r>
              <a:rPr lang="id-ID" sz="3200" dirty="0"/>
              <a:t>pada </a:t>
            </a:r>
            <a:r>
              <a:rPr lang="id-ID" sz="3200" b="1" dirty="0"/>
              <a:t>tempat</a:t>
            </a:r>
            <a:r>
              <a:rPr lang="id-ID" sz="3200" dirty="0"/>
              <a:t> atau </a:t>
            </a:r>
            <a:r>
              <a:rPr lang="id-ID" sz="3200" b="1" dirty="0"/>
              <a:t>lokasi</a:t>
            </a:r>
            <a:r>
              <a:rPr lang="id-ID" sz="3200" dirty="0"/>
              <a:t> yang </a:t>
            </a:r>
            <a:r>
              <a:rPr lang="id-ID" sz="3200" b="1" dirty="0"/>
              <a:t>mudah diawasi </a:t>
            </a:r>
            <a:r>
              <a:rPr lang="id-ID" sz="3200" dirty="0"/>
              <a:t>dan </a:t>
            </a:r>
            <a:r>
              <a:rPr lang="id-ID" sz="3200" b="1" dirty="0"/>
              <a:t>dikendalikan</a:t>
            </a:r>
            <a:r>
              <a:rPr lang="id-ID" sz="3200" dirty="0"/>
              <a:t>, pada </a:t>
            </a:r>
            <a:r>
              <a:rPr lang="id-ID" sz="3200" b="1" dirty="0"/>
              <a:t>ruangan</a:t>
            </a:r>
            <a:r>
              <a:rPr lang="id-ID" sz="3200" dirty="0"/>
              <a:t> tertentu yang </a:t>
            </a:r>
            <a:r>
              <a:rPr lang="id-ID" sz="3200" b="1" dirty="0"/>
              <a:t>dapat dikunci </a:t>
            </a:r>
            <a:r>
              <a:rPr lang="id-ID" sz="3200" dirty="0"/>
              <a:t>dan </a:t>
            </a:r>
            <a:r>
              <a:rPr lang="id-ID" sz="3200" b="1" dirty="0"/>
              <a:t>sulit </a:t>
            </a:r>
            <a:r>
              <a:rPr lang="id-ID" sz="3200" b="1" dirty="0" smtClean="0"/>
              <a:t>dijangkau</a:t>
            </a:r>
            <a:r>
              <a:rPr lang="id-ID" sz="3200" dirty="0" smtClean="0"/>
              <a:t> </a:t>
            </a:r>
            <a:r>
              <a:rPr lang="id-ID" sz="3200" dirty="0"/>
              <a:t>orang lain sehingga </a:t>
            </a:r>
            <a:r>
              <a:rPr lang="id-ID" sz="3200" b="1" dirty="0"/>
              <a:t>tidak ada komponen </a:t>
            </a:r>
            <a:r>
              <a:rPr lang="id-ID" sz="3200" dirty="0"/>
              <a:t>yang </a:t>
            </a:r>
            <a:r>
              <a:rPr lang="id-ID" sz="3200" b="1" dirty="0"/>
              <a:t>hilang.</a:t>
            </a:r>
          </a:p>
        </p:txBody>
      </p:sp>
    </p:spTree>
    <p:extLst>
      <p:ext uri="{BB962C8B-B14F-4D97-AF65-F5344CB8AC3E}">
        <p14:creationId xmlns:p14="http://schemas.microsoft.com/office/powerpoint/2010/main" val="14193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1E4102-739A-47E3-9A89-DB611829AFBD}" type="slidenum">
              <a:rPr lang="en-GB"/>
              <a:pPr eaLnBrk="1" hangingPunct="1"/>
              <a:t>90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Keamanan Client WWW</a:t>
            </a:r>
            <a:endParaRPr lang="en-GB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en-US" sz="3600" dirty="0" err="1" smtClean="0"/>
              <a:t>Berhubungan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masalah</a:t>
            </a:r>
            <a:r>
              <a:rPr lang="en-US" sz="3600" dirty="0" smtClean="0"/>
              <a:t> privacy</a:t>
            </a:r>
          </a:p>
          <a:p>
            <a:pPr lvl="1" algn="just" eaLnBrk="1" hangingPunct="1"/>
            <a:r>
              <a:rPr lang="en-US" sz="3200" dirty="0" smtClean="0"/>
              <a:t>Cookies </a:t>
            </a:r>
            <a:r>
              <a:rPr lang="en-US" sz="3200" dirty="0" err="1" smtClean="0"/>
              <a:t>untuk</a:t>
            </a:r>
            <a:r>
              <a:rPr lang="en-US" sz="3200" dirty="0" smtClean="0"/>
              <a:t> tracking </a:t>
            </a:r>
            <a:r>
              <a:rPr lang="en-US" sz="3200" dirty="0" err="1" smtClean="0"/>
              <a:t>kemana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browsing</a:t>
            </a:r>
          </a:p>
          <a:p>
            <a:pPr lvl="1" algn="just" eaLnBrk="1" hangingPunct="1"/>
            <a:r>
              <a:rPr lang="en-US" sz="3200" dirty="0" err="1" smtClean="0"/>
              <a:t>Pengiriman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pribadi</a:t>
            </a:r>
            <a:endParaRPr lang="en-US" sz="3200" dirty="0" smtClean="0"/>
          </a:p>
          <a:p>
            <a:pPr algn="just" eaLnBrk="1" hangingPunct="1"/>
            <a:r>
              <a:rPr lang="en-US" sz="3600" dirty="0" smtClean="0"/>
              <a:t>Attack (via active script,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, java)</a:t>
            </a:r>
          </a:p>
          <a:p>
            <a:pPr lvl="1" algn="just" eaLnBrk="1" hangingPunct="1"/>
            <a:r>
              <a:rPr lang="en-US" sz="3200" dirty="0" err="1" smtClean="0"/>
              <a:t>Pengiriman</a:t>
            </a:r>
            <a:r>
              <a:rPr lang="en-US" sz="3200" dirty="0" smtClean="0"/>
              <a:t> data-data </a:t>
            </a:r>
            <a:r>
              <a:rPr lang="en-US" sz="3200" dirty="0" err="1" smtClean="0"/>
              <a:t>komputer</a:t>
            </a:r>
            <a:r>
              <a:rPr lang="en-US" sz="3200" dirty="0" smtClean="0"/>
              <a:t> (program </a:t>
            </a:r>
            <a:r>
              <a:rPr lang="en-US" sz="3200" dirty="0" err="1" smtClean="0"/>
              <a:t>apa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terpasang</a:t>
            </a:r>
            <a:r>
              <a:rPr lang="en-US" sz="3200" dirty="0" smtClean="0"/>
              <a:t>, </a:t>
            </a:r>
            <a:r>
              <a:rPr lang="en-US" sz="3200" dirty="0" err="1" smtClean="0"/>
              <a:t>dsb</a:t>
            </a:r>
            <a:r>
              <a:rPr lang="en-US" sz="3200" dirty="0" smtClean="0"/>
              <a:t>.)</a:t>
            </a:r>
          </a:p>
          <a:p>
            <a:pPr lvl="1" algn="just" eaLnBrk="1" hangingPunct="1"/>
            <a:r>
              <a:rPr lang="en-US" sz="3200" dirty="0" err="1" smtClean="0"/>
              <a:t>DoS</a:t>
            </a:r>
            <a:r>
              <a:rPr lang="en-US" sz="3200" dirty="0" smtClean="0"/>
              <a:t> attack (</a:t>
            </a:r>
            <a:r>
              <a:rPr lang="en-US" sz="3200" dirty="0" err="1" smtClean="0"/>
              <a:t>buka</a:t>
            </a:r>
            <a:r>
              <a:rPr lang="en-US" sz="3200" dirty="0" smtClean="0"/>
              <a:t> windows </a:t>
            </a:r>
            <a:r>
              <a:rPr lang="en-US" sz="3200" dirty="0" err="1" smtClean="0"/>
              <a:t>banyak</a:t>
            </a:r>
            <a:r>
              <a:rPr lang="en-US" sz="3200" dirty="0" smtClean="0"/>
              <a:t>)</a:t>
            </a:r>
          </a:p>
          <a:p>
            <a:pPr lvl="1" algn="just" eaLnBrk="1" hangingPunct="1"/>
            <a:r>
              <a:rPr lang="en-US" sz="3200" dirty="0" err="1" smtClean="0"/>
              <a:t>Penyusupan</a:t>
            </a:r>
            <a:r>
              <a:rPr lang="en-US" sz="3200" dirty="0" smtClean="0"/>
              <a:t> virus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trojan</a:t>
            </a:r>
            <a:r>
              <a:rPr lang="en-US" sz="3200" dirty="0" smtClean="0"/>
              <a:t> horse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7604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Pengantar Security</a:t>
            </a:r>
            <a:endParaRPr lang="en-GB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err="1" smtClean="0"/>
              <a:t>Keamanan</a:t>
            </a:r>
            <a:r>
              <a:rPr lang="en-US" sz="4000" dirty="0" smtClean="0"/>
              <a:t> </a:t>
            </a:r>
            <a:r>
              <a:rPr lang="en-US" sz="4000" dirty="0" err="1" smtClean="0"/>
              <a:t>komputer</a:t>
            </a:r>
            <a:r>
              <a:rPr lang="en-US" sz="4000" dirty="0" smtClean="0"/>
              <a:t> -&gt; </a:t>
            </a:r>
            <a:r>
              <a:rPr lang="en-US" sz="4000" dirty="0" err="1" smtClean="0"/>
              <a:t>fisik</a:t>
            </a:r>
            <a:endParaRPr lang="en-US" sz="40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bencana</a:t>
            </a:r>
            <a:r>
              <a:rPr lang="en-US" sz="3600" dirty="0" smtClean="0"/>
              <a:t> </a:t>
            </a:r>
            <a:r>
              <a:rPr lang="en-US" sz="3600" dirty="0" err="1" smtClean="0"/>
              <a:t>alam</a:t>
            </a:r>
            <a:endParaRPr lang="en-US" sz="36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pencuri</a:t>
            </a:r>
            <a:endParaRPr lang="en-US" sz="36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serangan</a:t>
            </a:r>
            <a:r>
              <a:rPr lang="en-US" sz="3600" dirty="0" smtClean="0"/>
              <a:t> / </a:t>
            </a:r>
            <a:r>
              <a:rPr lang="en-US" sz="3600" dirty="0" err="1" smtClean="0"/>
              <a:t>bom</a:t>
            </a:r>
            <a:endParaRPr lang="en-US" sz="3600" dirty="0" smtClean="0"/>
          </a:p>
          <a:p>
            <a:pPr algn="just" eaLnBrk="1" hangingPunct="1"/>
            <a:r>
              <a:rPr lang="en-US" sz="4000" dirty="0" err="1" smtClean="0"/>
              <a:t>Keamanan</a:t>
            </a:r>
            <a:r>
              <a:rPr lang="en-US" sz="4000" dirty="0" smtClean="0"/>
              <a:t> </a:t>
            </a:r>
            <a:r>
              <a:rPr lang="en-US" sz="4000" dirty="0" err="1" smtClean="0"/>
              <a:t>sistem</a:t>
            </a:r>
            <a:r>
              <a:rPr lang="en-US" sz="4000" dirty="0" smtClean="0"/>
              <a:t> </a:t>
            </a:r>
            <a:r>
              <a:rPr lang="en-US" sz="4000" dirty="0" err="1" smtClean="0"/>
              <a:t>informasi</a:t>
            </a:r>
            <a:r>
              <a:rPr lang="en-US" sz="4000" dirty="0" smtClean="0"/>
              <a:t> -&gt; non </a:t>
            </a:r>
            <a:r>
              <a:rPr lang="en-US" sz="4000" dirty="0" err="1" smtClean="0"/>
              <a:t>fisik</a:t>
            </a:r>
            <a:endParaRPr lang="en-US" sz="40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sisi</a:t>
            </a:r>
            <a:r>
              <a:rPr lang="en-US" sz="3600" dirty="0" smtClean="0"/>
              <a:t> software </a:t>
            </a:r>
            <a:r>
              <a:rPr lang="en-US" sz="3600" dirty="0" err="1" smtClean="0"/>
              <a:t>dan</a:t>
            </a:r>
            <a:r>
              <a:rPr lang="en-US" sz="3600" dirty="0" smtClean="0"/>
              <a:t> data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40908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Komponen Security (CIA-AN) </a:t>
            </a:r>
            <a:endParaRPr lang="en-GB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Confidentiality</a:t>
            </a:r>
            <a:r>
              <a:rPr lang="en-GB" sz="2400" dirty="0" smtClean="0"/>
              <a:t>: </a:t>
            </a:r>
            <a:r>
              <a:rPr lang="en-GB" sz="2400" dirty="0" err="1" smtClean="0"/>
              <a:t>akses</a:t>
            </a:r>
            <a:r>
              <a:rPr lang="en-GB" sz="2400" dirty="0" smtClean="0"/>
              <a:t> </a:t>
            </a:r>
            <a:r>
              <a:rPr lang="en-GB" sz="2400" dirty="0" err="1" smtClean="0"/>
              <a:t>terhadap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boleh</a:t>
            </a:r>
            <a:r>
              <a:rPr lang="en-GB" sz="2400" dirty="0" smtClean="0"/>
              <a:t> </a:t>
            </a:r>
            <a:r>
              <a:rPr lang="en-GB" sz="2400" b="1" dirty="0" err="1" smtClean="0"/>
              <a:t>dilakukan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unauthorized parties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Integrity</a:t>
            </a:r>
            <a:r>
              <a:rPr lang="en-GB" sz="2400" dirty="0" smtClean="0"/>
              <a:t>: </a:t>
            </a:r>
            <a:r>
              <a:rPr lang="en-GB" sz="2400" dirty="0" err="1" smtClean="0"/>
              <a:t>aset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boleh</a:t>
            </a:r>
            <a:r>
              <a:rPr lang="en-GB" sz="2400" dirty="0" smtClean="0"/>
              <a:t> </a:t>
            </a:r>
            <a:r>
              <a:rPr lang="en-GB" sz="2400" b="1" dirty="0" err="1" smtClean="0"/>
              <a:t>dimodifikasi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unauthorized users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Availability</a:t>
            </a:r>
            <a:r>
              <a:rPr lang="en-GB" sz="2400" dirty="0" smtClean="0"/>
              <a:t>: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b="1" dirty="0" err="1" smtClean="0"/>
              <a:t>selalu</a:t>
            </a:r>
            <a:r>
              <a:rPr lang="en-GB" sz="2400" b="1" dirty="0" smtClean="0"/>
              <a:t> online/</a:t>
            </a:r>
            <a:r>
              <a:rPr lang="en-GB" sz="2400" b="1" dirty="0" err="1" smtClean="0"/>
              <a:t>ada</a:t>
            </a:r>
            <a:r>
              <a:rPr lang="en-GB" sz="2400" dirty="0" smtClean="0"/>
              <a:t>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diakses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authorized users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 smtClean="0"/>
              <a:t>Tambahan</a:t>
            </a:r>
            <a:endParaRPr lang="en-GB" sz="24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Authenticity</a:t>
            </a:r>
            <a:r>
              <a:rPr lang="en-GB" sz="2400" dirty="0" smtClean="0"/>
              <a:t>: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mengetahui</a:t>
            </a:r>
            <a:r>
              <a:rPr lang="en-GB" sz="2400" dirty="0" smtClean="0"/>
              <a:t> </a:t>
            </a:r>
            <a:r>
              <a:rPr lang="en-GB" sz="2400" dirty="0" err="1" smtClean="0"/>
              <a:t>asal</a:t>
            </a:r>
            <a:r>
              <a:rPr lang="en-GB" sz="2400" dirty="0" smtClean="0"/>
              <a:t> </a:t>
            </a:r>
            <a:r>
              <a:rPr lang="en-GB" sz="2400" dirty="0" err="1" smtClean="0"/>
              <a:t>muasal</a:t>
            </a:r>
            <a:r>
              <a:rPr lang="en-GB" sz="2400" dirty="0" smtClean="0"/>
              <a:t> </a:t>
            </a:r>
            <a:r>
              <a:rPr lang="en-GB" sz="2400" dirty="0" err="1" smtClean="0"/>
              <a:t>suatu</a:t>
            </a:r>
            <a:r>
              <a:rPr lang="en-GB" sz="2400" dirty="0" smtClean="0"/>
              <a:t> </a:t>
            </a:r>
            <a:r>
              <a:rPr lang="en-GB" sz="2400" dirty="0" err="1" smtClean="0"/>
              <a:t>objek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asal</a:t>
            </a:r>
            <a:r>
              <a:rPr lang="en-GB" sz="2400" dirty="0" smtClean="0"/>
              <a:t> </a:t>
            </a:r>
            <a:r>
              <a:rPr lang="en-GB" sz="2400" dirty="0" err="1" smtClean="0"/>
              <a:t>muasal</a:t>
            </a:r>
            <a:r>
              <a:rPr lang="en-GB" sz="2400" dirty="0" smtClean="0"/>
              <a:t> </a:t>
            </a:r>
            <a:r>
              <a:rPr lang="en-GB" sz="2400" dirty="0" err="1" smtClean="0"/>
              <a:t>modifikasi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terjadi</a:t>
            </a:r>
            <a:endParaRPr lang="en-GB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Non-repudiation</a:t>
            </a:r>
            <a:r>
              <a:rPr lang="en-GB" sz="2400" dirty="0" smtClean="0"/>
              <a:t>: </a:t>
            </a:r>
            <a:r>
              <a:rPr lang="en-GB" sz="2400" dirty="0" err="1" smtClean="0"/>
              <a:t>seseorang</a:t>
            </a:r>
            <a:r>
              <a:rPr lang="en-GB" sz="2400" dirty="0" smtClean="0"/>
              <a:t>/</a:t>
            </a:r>
            <a:r>
              <a:rPr lang="en-GB" sz="2400" dirty="0" err="1" smtClean="0"/>
              <a:t>sesuatu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menyanggah</a:t>
            </a:r>
            <a:r>
              <a:rPr lang="en-GB" sz="2400" dirty="0" smtClean="0"/>
              <a:t> </a:t>
            </a:r>
            <a:r>
              <a:rPr lang="en-GB" sz="2400" dirty="0" err="1" smtClean="0"/>
              <a:t>bahwa</a:t>
            </a:r>
            <a:r>
              <a:rPr lang="en-GB" sz="2400" dirty="0" smtClean="0"/>
              <a:t> </a:t>
            </a:r>
            <a:r>
              <a:rPr lang="en-GB" sz="2400" dirty="0" err="1" smtClean="0"/>
              <a:t>dia</a:t>
            </a:r>
            <a:r>
              <a:rPr lang="en-GB" sz="2400" dirty="0" smtClean="0"/>
              <a:t> </a:t>
            </a:r>
            <a:r>
              <a:rPr lang="en-GB" sz="2400" dirty="0" err="1" smtClean="0"/>
              <a:t>melakukan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sesuatu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1076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Ancaman</a:t>
            </a:r>
            <a:endParaRPr lang="en-GB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2400" dirty="0" smtClean="0"/>
              <a:t> </a:t>
            </a:r>
            <a:r>
              <a:rPr lang="en-GB" sz="2400" dirty="0" err="1" smtClean="0"/>
              <a:t>Ancaman</a:t>
            </a:r>
            <a:r>
              <a:rPr lang="en-GB" sz="2400" dirty="0" smtClean="0"/>
              <a:t> (</a:t>
            </a:r>
            <a:r>
              <a:rPr lang="en-GB" sz="2400" b="1" dirty="0" smtClean="0"/>
              <a:t>threat</a:t>
            </a:r>
            <a:r>
              <a:rPr lang="en-GB" sz="2400" dirty="0" smtClean="0"/>
              <a:t>) </a:t>
            </a:r>
            <a:r>
              <a:rPr lang="en-GB" sz="2400" dirty="0" err="1" smtClean="0"/>
              <a:t>adalah</a:t>
            </a:r>
            <a:r>
              <a:rPr lang="en-GB" sz="2400" dirty="0" smtClean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Seseorang</a:t>
            </a:r>
            <a:r>
              <a:rPr lang="en-GB" sz="2000" dirty="0" smtClean="0"/>
              <a:t>, </a:t>
            </a:r>
            <a:r>
              <a:rPr lang="en-GB" sz="2000" dirty="0" err="1" smtClean="0"/>
              <a:t>sesuatu</a:t>
            </a:r>
            <a:r>
              <a:rPr lang="en-GB" sz="2000" dirty="0" smtClean="0"/>
              <a:t>, </a:t>
            </a:r>
            <a:r>
              <a:rPr lang="en-GB" sz="2000" dirty="0" err="1" smtClean="0"/>
              <a:t>kejadian</a:t>
            </a:r>
            <a:r>
              <a:rPr lang="en-GB" sz="2000" dirty="0" smtClean="0"/>
              <a:t> </a:t>
            </a:r>
            <a:r>
              <a:rPr lang="en-GB" sz="2000" dirty="0" err="1" smtClean="0"/>
              <a:t>atau</a:t>
            </a:r>
            <a:r>
              <a:rPr lang="en-GB" sz="2000" dirty="0" smtClean="0"/>
              <a:t> ide yang </a:t>
            </a:r>
            <a:r>
              <a:rPr lang="en-GB" sz="2000" dirty="0" err="1" smtClean="0"/>
              <a:t>menimbulkan</a:t>
            </a:r>
            <a:r>
              <a:rPr lang="en-GB" sz="2000" dirty="0" smtClean="0"/>
              <a:t> </a:t>
            </a:r>
            <a:r>
              <a:rPr lang="en-GB" sz="2000" dirty="0" err="1" smtClean="0"/>
              <a:t>bahaya</a:t>
            </a:r>
            <a:r>
              <a:rPr lang="en-GB" sz="2000" dirty="0" smtClean="0"/>
              <a:t> </a:t>
            </a:r>
            <a:r>
              <a:rPr lang="en-GB" sz="2000" dirty="0" err="1" smtClean="0"/>
              <a:t>bagi</a:t>
            </a:r>
            <a:r>
              <a:rPr lang="en-GB" sz="2000" dirty="0" smtClean="0"/>
              <a:t> </a:t>
            </a:r>
            <a:r>
              <a:rPr lang="en-GB" sz="2000" dirty="0" err="1" smtClean="0"/>
              <a:t>suatu</a:t>
            </a:r>
            <a:r>
              <a:rPr lang="en-GB" sz="2000" dirty="0" smtClean="0"/>
              <a:t> </a:t>
            </a:r>
            <a:r>
              <a:rPr lang="en-GB" sz="2000" dirty="0" err="1" smtClean="0"/>
              <a:t>aset</a:t>
            </a:r>
            <a:endParaRPr lang="en-GB" sz="20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smtClean="0"/>
              <a:t>Threat </a:t>
            </a:r>
            <a:r>
              <a:rPr lang="en-GB" sz="2000" dirty="0" err="1" smtClean="0"/>
              <a:t>muncul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vulnerability (</a:t>
            </a:r>
            <a:r>
              <a:rPr lang="en-GB" sz="2000" dirty="0" err="1" smtClean="0"/>
              <a:t>kelemahan</a:t>
            </a:r>
            <a:r>
              <a:rPr lang="en-GB" sz="2000" dirty="0" smtClean="0"/>
              <a:t> </a:t>
            </a:r>
            <a:r>
              <a:rPr lang="en-GB" sz="2000" dirty="0" err="1" smtClean="0"/>
              <a:t>sistem</a:t>
            </a:r>
            <a:r>
              <a:rPr lang="en-GB" sz="2000" dirty="0" smtClean="0"/>
              <a:t> &amp; </a:t>
            </a:r>
            <a:r>
              <a:rPr lang="en-GB" sz="2000" dirty="0" err="1" smtClean="0"/>
              <a:t>desain</a:t>
            </a:r>
            <a:r>
              <a:rPr lang="en-GB" sz="2000" dirty="0" smtClean="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 err="1" smtClean="0"/>
              <a:t>Serangan</a:t>
            </a:r>
            <a:r>
              <a:rPr lang="en-GB" sz="2400" dirty="0" smtClean="0"/>
              <a:t> (</a:t>
            </a:r>
            <a:r>
              <a:rPr lang="en-GB" sz="2400" b="1" dirty="0" smtClean="0"/>
              <a:t>attack</a:t>
            </a:r>
            <a:r>
              <a:rPr lang="en-GB" sz="2400" dirty="0" smtClean="0"/>
              <a:t>)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realisasi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threat.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 err="1" smtClean="0"/>
              <a:t>Klasifikasi</a:t>
            </a:r>
            <a:r>
              <a:rPr lang="en-GB" sz="2400" dirty="0" smtClean="0"/>
              <a:t> threats: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Disengaja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hacker penetration);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disengaja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</a:t>
            </a:r>
            <a:r>
              <a:rPr lang="en-GB" sz="2000" dirty="0" err="1" smtClean="0"/>
              <a:t>Mengirimkan</a:t>
            </a:r>
            <a:r>
              <a:rPr lang="en-GB" sz="2000" dirty="0" smtClean="0"/>
              <a:t> file yang </a:t>
            </a:r>
            <a:r>
              <a:rPr lang="en-GB" sz="2000" dirty="0" err="1" smtClean="0"/>
              <a:t>sensitif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alamat</a:t>
            </a:r>
            <a:r>
              <a:rPr lang="en-GB" sz="2000" dirty="0" smtClean="0"/>
              <a:t> yang </a:t>
            </a:r>
            <a:r>
              <a:rPr lang="en-GB" sz="2000" dirty="0" err="1" smtClean="0"/>
              <a:t>salah</a:t>
            </a:r>
            <a:r>
              <a:rPr lang="en-GB" sz="2000" dirty="0" smtClean="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 smtClean="0"/>
              <a:t>Threats yang </a:t>
            </a:r>
            <a:r>
              <a:rPr lang="en-GB" sz="2400" dirty="0" err="1" smtClean="0"/>
              <a:t>disengaja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dibagi</a:t>
            </a:r>
            <a:r>
              <a:rPr lang="en-GB" sz="2400" dirty="0" smtClean="0"/>
              <a:t> </a:t>
            </a:r>
            <a:r>
              <a:rPr lang="en-GB" sz="2400" dirty="0" err="1" smtClean="0"/>
              <a:t>lagi</a:t>
            </a:r>
            <a:r>
              <a:rPr lang="en-GB" sz="2400" dirty="0" smtClean="0"/>
              <a:t>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Pasif</a:t>
            </a:r>
            <a:r>
              <a:rPr lang="en-GB" sz="2000" dirty="0" smtClean="0"/>
              <a:t> –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kontak</a:t>
            </a:r>
            <a:r>
              <a:rPr lang="en-GB" sz="2000" dirty="0" smtClean="0"/>
              <a:t> </a:t>
            </a:r>
            <a:r>
              <a:rPr lang="en-GB" sz="2000" dirty="0" err="1" smtClean="0"/>
              <a:t>langsung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 monitoring, wire-tapping,);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Aktif</a:t>
            </a:r>
            <a:r>
              <a:rPr lang="en-GB" sz="2000" dirty="0" smtClean="0"/>
              <a:t> – </a:t>
            </a:r>
            <a:r>
              <a:rPr lang="en-GB" sz="2000" dirty="0" err="1" smtClean="0"/>
              <a:t>kontak</a:t>
            </a:r>
            <a:r>
              <a:rPr lang="en-GB" sz="2000" dirty="0" smtClean="0"/>
              <a:t> </a:t>
            </a:r>
            <a:r>
              <a:rPr lang="en-GB" sz="2000" dirty="0" err="1" smtClean="0"/>
              <a:t>langsung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</a:t>
            </a:r>
            <a:r>
              <a:rPr lang="en-GB" sz="2000" dirty="0" err="1" smtClean="0"/>
              <a:t>mengubah</a:t>
            </a:r>
            <a:r>
              <a:rPr lang="en-GB" sz="2000" dirty="0" smtClean="0"/>
              <a:t> </a:t>
            </a:r>
            <a:r>
              <a:rPr lang="en-GB" sz="2000" dirty="0" err="1" smtClean="0"/>
              <a:t>nilai</a:t>
            </a:r>
            <a:r>
              <a:rPr lang="en-GB" sz="2000" dirty="0" smtClean="0"/>
              <a:t> </a:t>
            </a:r>
            <a:r>
              <a:rPr lang="en-GB" sz="2000" dirty="0" err="1" smtClean="0"/>
              <a:t>transaksi</a:t>
            </a:r>
            <a:r>
              <a:rPr lang="en-GB" sz="2000" dirty="0" smtClean="0"/>
              <a:t> </a:t>
            </a:r>
            <a:r>
              <a:rPr lang="en-GB" sz="2000" dirty="0" err="1" smtClean="0"/>
              <a:t>finansial</a:t>
            </a:r>
            <a:r>
              <a:rPr lang="en-GB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1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Tujuan Security</a:t>
            </a:r>
            <a:endParaRPr lang="en-GB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3200" b="1" dirty="0" smtClean="0"/>
              <a:t>Prevention - </a:t>
            </a:r>
            <a:r>
              <a:rPr lang="en-GB" sz="3200" b="1" dirty="0" err="1" smtClean="0"/>
              <a:t>Penjagaan</a:t>
            </a:r>
            <a:endParaRPr lang="en-GB" sz="3200" b="1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800" dirty="0" err="1" smtClean="0"/>
              <a:t>Mencegah</a:t>
            </a:r>
            <a:r>
              <a:rPr lang="en-GB" sz="2800" dirty="0" smtClean="0"/>
              <a:t> </a:t>
            </a:r>
            <a:r>
              <a:rPr lang="en-GB" sz="2800" dirty="0" err="1" smtClean="0"/>
              <a:t>penyerangan</a:t>
            </a:r>
            <a:r>
              <a:rPr lang="en-GB" sz="2800" dirty="0" smtClean="0"/>
              <a:t> 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</a:t>
            </a:r>
            <a:r>
              <a:rPr lang="en-GB" sz="2800" dirty="0" err="1" smtClean="0"/>
              <a:t>cara</a:t>
            </a:r>
            <a:r>
              <a:rPr lang="en-GB" sz="2800" dirty="0" smtClean="0"/>
              <a:t> </a:t>
            </a:r>
            <a:r>
              <a:rPr lang="en-GB" sz="2800" dirty="0" err="1" smtClean="0"/>
              <a:t>melanggar</a:t>
            </a:r>
            <a:r>
              <a:rPr lang="en-GB" sz="2800" dirty="0" smtClean="0"/>
              <a:t> </a:t>
            </a:r>
            <a:r>
              <a:rPr lang="en-GB" sz="2800" dirty="0" err="1" smtClean="0"/>
              <a:t>kebijakan</a:t>
            </a:r>
            <a:r>
              <a:rPr lang="en-GB" sz="2800" dirty="0" smtClean="0"/>
              <a:t> </a:t>
            </a:r>
            <a:r>
              <a:rPr lang="en-GB" sz="2800" dirty="0" err="1" smtClean="0"/>
              <a:t>keamanan</a:t>
            </a:r>
            <a:endParaRPr lang="en-GB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3200" b="1" dirty="0" smtClean="0"/>
              <a:t>Detection - </a:t>
            </a:r>
            <a:r>
              <a:rPr lang="en-GB" sz="3200" b="1" dirty="0" err="1" smtClean="0"/>
              <a:t>Deteksi</a:t>
            </a:r>
            <a:endParaRPr lang="en-GB" sz="3200" b="1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800" dirty="0" err="1" smtClean="0"/>
              <a:t>Deteksi</a:t>
            </a:r>
            <a:r>
              <a:rPr lang="en-GB" sz="2800" dirty="0" smtClean="0"/>
              <a:t> </a:t>
            </a:r>
            <a:r>
              <a:rPr lang="en-GB" sz="2800" dirty="0" err="1" smtClean="0"/>
              <a:t>penyerang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dirty="0" err="1" smtClean="0"/>
              <a:t>pelanggaran</a:t>
            </a:r>
            <a:r>
              <a:rPr lang="en-GB" sz="2800" dirty="0" smtClean="0"/>
              <a:t> </a:t>
            </a:r>
            <a:r>
              <a:rPr lang="en-GB" sz="2800" dirty="0" err="1" smtClean="0"/>
              <a:t>kebijakan</a:t>
            </a:r>
            <a:r>
              <a:rPr lang="en-GB" sz="2800" dirty="0" smtClean="0"/>
              <a:t> </a:t>
            </a:r>
            <a:r>
              <a:rPr lang="en-GB" sz="2800" dirty="0" err="1" smtClean="0"/>
              <a:t>keamanan</a:t>
            </a:r>
            <a:endParaRPr lang="en-GB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3200" b="1" dirty="0" smtClean="0"/>
              <a:t>Recovery - </a:t>
            </a:r>
            <a:r>
              <a:rPr lang="en-GB" sz="3200" b="1" dirty="0" err="1" smtClean="0"/>
              <a:t>Mereparasi</a:t>
            </a:r>
            <a:endParaRPr lang="en-GB" sz="3200" b="1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fi-FI" sz="2800" dirty="0" smtClean="0"/>
              <a:t>Hentikan serangandan perbaiki kerusakan</a:t>
            </a:r>
            <a:endParaRPr lang="en-GB" sz="28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sv-SE" sz="2800" dirty="0" smtClean="0"/>
              <a:t>Tetap berfungsi dengan benar bahkan jika terjadi serangan 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8203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ea typeface="MS Gothic" charset="-128"/>
                <a:cs typeface="Arial" charset="0"/>
              </a:rPr>
              <a:t>Kelemahan</a:t>
            </a:r>
            <a:r>
              <a:rPr lang="en-GB" b="1" dirty="0">
                <a:ea typeface="MS Gothic" charset="-128"/>
                <a:cs typeface="Arial" charset="0"/>
              </a:rPr>
              <a:t> security </a:t>
            </a:r>
            <a:r>
              <a:rPr lang="en-GB" b="1" dirty="0" err="1">
                <a:ea typeface="MS Gothic" charset="-128"/>
                <a:cs typeface="Arial" charset="0"/>
              </a:rPr>
              <a:t>pada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err="1">
                <a:ea typeface="MS Gothic" charset="-128"/>
                <a:cs typeface="Arial" charset="0"/>
              </a:rPr>
              <a:t>aplikasi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smtClean="0">
                <a:ea typeface="MS Gothic" charset="-128"/>
                <a:cs typeface="Arial" charset="0"/>
              </a:rPr>
              <a:t>web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Berikut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adalah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kelemahan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security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teratas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pada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aplikasi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web</a:t>
            </a:r>
          </a:p>
          <a:p>
            <a:pPr marL="58737" indent="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defRPr/>
            </a:pP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Masukan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(input) yang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tervalidasi</a:t>
            </a:r>
            <a:endParaRPr lang="en-GB" sz="2400" b="1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Aplikasi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web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menerima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data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dari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HTTP request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dimasukkan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oleh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user</a:t>
            </a: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Hacker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dapat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memanipulasi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request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untuk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menyerang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keamanan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situs</a:t>
            </a:r>
            <a:endParaRPr lang="en-GB" sz="2400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marL="58737" indent="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defRPr/>
            </a:pP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Broken Access Control</a:t>
            </a: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Pada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aplikasi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membedakan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akses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dengan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menggunakan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perbedaan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ID</a:t>
            </a: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Jika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user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berhasil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melewati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halaman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login,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maka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bebas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melakukan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saja</a:t>
            </a:r>
            <a:endParaRPr lang="en-GB" sz="2400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Permasalahan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lain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adalah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ID yang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aman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,  ID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bisa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ditebak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, 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Ijin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file</a:t>
            </a:r>
          </a:p>
          <a:p>
            <a:pPr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		  (File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berisi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daftar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user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bisa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dibaca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orang lain)</a:t>
            </a:r>
          </a:p>
          <a:p>
            <a:pPr lvl="1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None/>
              <a:defRPr/>
            </a:pPr>
            <a:endParaRPr lang="en-GB" sz="900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D4B9-B9E7-49E2-8EC1-002FB1CAFEEC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91025" y="1208087"/>
            <a:ext cx="4752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/>
              <a:t>http://www.owasp.org</a:t>
            </a:r>
          </a:p>
        </p:txBody>
      </p:sp>
    </p:spTree>
    <p:extLst>
      <p:ext uri="{BB962C8B-B14F-4D97-AF65-F5344CB8AC3E}">
        <p14:creationId xmlns:p14="http://schemas.microsoft.com/office/powerpoint/2010/main" val="15533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ea typeface="MS Gothic" charset="-128"/>
                <a:cs typeface="Arial" charset="0"/>
              </a:rPr>
              <a:t>Kelemahan</a:t>
            </a:r>
            <a:r>
              <a:rPr lang="en-GB" b="1" dirty="0">
                <a:ea typeface="MS Gothic" charset="-128"/>
                <a:cs typeface="Arial" charset="0"/>
              </a:rPr>
              <a:t> security </a:t>
            </a:r>
            <a:r>
              <a:rPr lang="en-GB" b="1" dirty="0" err="1">
                <a:ea typeface="MS Gothic" charset="-128"/>
                <a:cs typeface="Arial" charset="0"/>
              </a:rPr>
              <a:t>pada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err="1">
                <a:ea typeface="MS Gothic" charset="-128"/>
                <a:cs typeface="Arial" charset="0"/>
              </a:rPr>
              <a:t>aplikasi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smtClean="0">
                <a:ea typeface="MS Gothic" charset="-128"/>
                <a:cs typeface="Arial" charset="0"/>
              </a:rPr>
              <a:t>web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Pengelolaan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Autentikasi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dan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Session yang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baik</a:t>
            </a:r>
            <a:endParaRPr lang="en-GB" sz="2400" b="1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en-GB" sz="2400" b="1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18" charset="2"/>
              <a:buChar char="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Beberapa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hal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harus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diperhatikan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: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Password strength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Penggunaan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password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Penyimpanan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password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Session ID Protection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defRPr/>
            </a:pPr>
            <a:endParaRPr lang="en-GB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Buffer Overflows</a:t>
            </a: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en-GB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18" charset="2"/>
              <a:buChar char="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Pengiriman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request yang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dapat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membuat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</a:t>
            </a: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 server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menjalankan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kode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kode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yang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</a:t>
            </a: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biasa</a:t>
            </a:r>
            <a:endParaRPr lang="id-ID" dirty="0" smtClean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id-ID" dirty="0" smtClean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n-GB" b="1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Injection </a:t>
            </a:r>
            <a:r>
              <a:rPr lang="en-GB" b="1" dirty="0" smtClean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Flaws</a:t>
            </a:r>
            <a:endParaRPr lang="en-GB" b="1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Penyerang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memanfaatkan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celah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keamanan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pada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basis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datanya</a:t>
            </a:r>
            <a:endParaRPr lang="en-GB" sz="24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Salah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satu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terkenal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adalah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SQL Injection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</a:pPr>
            <a:endParaRPr lang="en-GB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endParaRPr lang="en-GB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lvl="1" algn="just">
              <a:lnSpc>
                <a:spcPct val="80000"/>
              </a:lnSpc>
              <a:spcBef>
                <a:spcPts val="250"/>
              </a:spcBef>
            </a:pPr>
            <a:endParaRPr lang="en-GB" sz="20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lvl="2" algn="just">
              <a:lnSpc>
                <a:spcPct val="80000"/>
              </a:lnSpc>
              <a:spcBef>
                <a:spcPts val="250"/>
              </a:spcBef>
            </a:pPr>
            <a:endParaRPr lang="en-GB" sz="28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endParaRPr lang="en-GB" sz="24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endParaRPr lang="en-GB" sz="24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en-GB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D4B9-B9E7-49E2-8EC1-002FB1CAFEEC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91025" y="1208087"/>
            <a:ext cx="4752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/>
              <a:t>http://www.owasp.org</a:t>
            </a:r>
          </a:p>
        </p:txBody>
      </p:sp>
    </p:spTree>
    <p:extLst>
      <p:ext uri="{BB962C8B-B14F-4D97-AF65-F5344CB8AC3E}">
        <p14:creationId xmlns:p14="http://schemas.microsoft.com/office/powerpoint/2010/main" val="19820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Koneksi HTTP vs HTTPS</a:t>
            </a:r>
            <a:endParaRPr lang="en-AU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25604" name="Picture 3" descr="I:\kemjar\2012-01-14_1226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525587"/>
            <a:ext cx="66294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0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26628" name="Picture 3" descr="I:\kemjar\2012-01-14_123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81075"/>
            <a:ext cx="731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4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5888"/>
            <a:ext cx="8496300" cy="637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539750" y="692150"/>
            <a:ext cx="792163" cy="50482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7019925" y="5805488"/>
            <a:ext cx="792163" cy="50482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69834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6241</TotalTime>
  <Words>4456</Words>
  <Application>Microsoft Office PowerPoint</Application>
  <PresentationFormat>On-screen Show (4:3)</PresentationFormat>
  <Paragraphs>600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6" baseType="lpstr">
      <vt:lpstr>MS Gothic</vt:lpstr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Tahoma</vt:lpstr>
      <vt:lpstr>Times New Roman</vt:lpstr>
      <vt:lpstr>Wingdings</vt:lpstr>
      <vt:lpstr>Wingdings 2</vt:lpstr>
      <vt:lpstr>Office Theme</vt:lpstr>
      <vt:lpstr>KEAMANAN INFORMASI 03. SISTEM KEAMANAN INFORMASI DAN INTERNET </vt:lpstr>
      <vt:lpstr>Pokok Bahasan</vt:lpstr>
      <vt:lpstr>01. Keamanan Informasi</vt:lpstr>
      <vt:lpstr>Tujuan Penyerang</vt:lpstr>
      <vt:lpstr>2) Pemodelan Serangan (Attack Tree)</vt:lpstr>
      <vt:lpstr>Karakteristik Penyusup</vt:lpstr>
      <vt:lpstr>Karakteristik Penyusup</vt:lpstr>
      <vt:lpstr>Keamanan Sistem Macam keamanan sistem</vt:lpstr>
      <vt:lpstr>Lingkup Security  Pengamanan Sistem Komputer</vt:lpstr>
      <vt:lpstr>Lingkup Security  Pengamanan Sistem Komputer</vt:lpstr>
      <vt:lpstr>Lingkup Security  Pengamanan Sistem Komputer</vt:lpstr>
      <vt:lpstr>Security Attack Model W.Stallings, "Network &amp; Internetwork Security", Prentice Hall, 1995.</vt:lpstr>
      <vt:lpstr>Security Attack Model W.Stallings, "Network &amp; Internetwork Security", Prentice Hall, 1995.</vt:lpstr>
      <vt:lpstr>Security Attack Model W.Stallings, "Network &amp; Internetwork Security", Prentice Hall, 1995.</vt:lpstr>
      <vt:lpstr>Security Attack Model W.Stallings, "Network &amp; Internetwork Security", Prentice Hall, 1995.</vt:lpstr>
      <vt:lpstr>Security Attack Model W.Stallings, "Network &amp; Internetwork Security", Prentice Hall, 1995.</vt:lpstr>
      <vt:lpstr>Jenis Serangan</vt:lpstr>
      <vt:lpstr>Dialog Attacks:  Eavesdropping on a Dialog</vt:lpstr>
      <vt:lpstr>Dialog Attacks:  Encryption for Confidentiality</vt:lpstr>
      <vt:lpstr>Dialog Attacks:  Impersonation dan Authentication</vt:lpstr>
      <vt:lpstr>Dialog Attacks:  Message Alteration</vt:lpstr>
      <vt:lpstr>Dialog Attacks:  Secure Dialog System</vt:lpstr>
      <vt:lpstr>Network Penetration Attacks :</vt:lpstr>
      <vt:lpstr>Network Penetration Attacks : Scanning (Probing)</vt:lpstr>
      <vt:lpstr>Network Penetration Attacks : Single Message Break-in</vt:lpstr>
      <vt:lpstr>Network Penetration Attacks : Denial-of Service (DoS)</vt:lpstr>
      <vt:lpstr>Scanning &amp; Probing</vt:lpstr>
      <vt:lpstr>Port Scanning</vt:lpstr>
      <vt:lpstr>Well Known Ports</vt:lpstr>
      <vt:lpstr>Tools Scanning</vt:lpstr>
      <vt:lpstr>Hasil Scan</vt:lpstr>
      <vt:lpstr>Tipe Scanning</vt:lpstr>
      <vt:lpstr>Tipe Scanning (contd – 1)</vt:lpstr>
      <vt:lpstr>Tipe Scanning (contd – 2)</vt:lpstr>
      <vt:lpstr>Tipe Scanning (contd – 3)</vt:lpstr>
      <vt:lpstr>Social Engineering</vt:lpstr>
      <vt:lpstr>Attack Tree</vt:lpstr>
      <vt:lpstr>Attack Tree Remote File Inclusion (RFI)</vt:lpstr>
      <vt:lpstr>Attack Tree Remote File Inclusion (RFI)</vt:lpstr>
      <vt:lpstr>Attack Tree PHP Injection</vt:lpstr>
      <vt:lpstr>Attack Tree XSS (Cross Site Scripting)</vt:lpstr>
      <vt:lpstr>Attack Tree Command Injections (injeksi perintah)</vt:lpstr>
      <vt:lpstr>Attack Tree SQL INJECTION</vt:lpstr>
      <vt:lpstr>Attack Tree SQL INJECTION</vt:lpstr>
      <vt:lpstr>3) Sistem Keamanan Informasi dan Internet</vt:lpstr>
      <vt:lpstr>Keamanan informasi?</vt:lpstr>
      <vt:lpstr>Kemanan Informasi</vt:lpstr>
      <vt:lpstr>Tujuan Keamanan Informasi</vt:lpstr>
      <vt:lpstr>Manajemen Keamanan Informasi  (ISM)</vt:lpstr>
      <vt:lpstr>Manajemen Keamanan Informasi Ancaman</vt:lpstr>
      <vt:lpstr>Manajemen Keamanan Informasi Resiko</vt:lpstr>
      <vt:lpstr>Ancaman Yang Paling Terkenal – “VIRUS”</vt:lpstr>
      <vt:lpstr>Pertimbangan E-COMMERCE</vt:lpstr>
      <vt:lpstr>Manajemen Resiko</vt:lpstr>
      <vt:lpstr>Manajemen Keamanan Informasi Information Security Policy (Kebijakan Keamanan Informasi)</vt:lpstr>
      <vt:lpstr>PowerPoint Presentation</vt:lpstr>
      <vt:lpstr>Manajemen Keamanan Informasi Kebijakan Keamanan Informasi</vt:lpstr>
      <vt:lpstr>Manajemen Keamanan Informasi CONTROLS</vt:lpstr>
      <vt:lpstr>PowerPoint Presentation</vt:lpstr>
      <vt:lpstr>Access Control </vt:lpstr>
      <vt:lpstr>Firewalls</vt:lpstr>
      <vt:lpstr>Cryptographic Controls </vt:lpstr>
      <vt:lpstr>GOVERNMENT AND INDUSTRY ASSISTANCE</vt:lpstr>
      <vt:lpstr>Government and Industry Assistance</vt:lpstr>
      <vt:lpstr>GOVERNMENT LEGISLATION</vt:lpstr>
      <vt:lpstr>INDUSTRY STANDARDS</vt:lpstr>
      <vt:lpstr>PROFESSIONAL CERTIFICATION</vt:lpstr>
      <vt:lpstr>Pengamanan Sistem Informasi</vt:lpstr>
      <vt:lpstr>Mengamankan Sistem Informasi</vt:lpstr>
      <vt:lpstr>Jenis Ukuran Keamanan Sistem Informasi</vt:lpstr>
      <vt:lpstr>Fokus Ukuran keamanan</vt:lpstr>
      <vt:lpstr>Keamanan Spesifik untuk :</vt:lpstr>
      <vt:lpstr>KEAMANAN UNTUK SUMBER DAYA FISIK NON KOMPUTER</vt:lpstr>
      <vt:lpstr>KEMANAN UNTUK PERANGKAT KERAS KOMPUTER</vt:lpstr>
      <vt:lpstr>KEMANAN UNTUK DATA DAN INFORMASI</vt:lpstr>
      <vt:lpstr>Keamanan Web</vt:lpstr>
      <vt:lpstr>Sejarah WWW</vt:lpstr>
      <vt:lpstr>Sistem WWW</vt:lpstr>
      <vt:lpstr>Common Gateway Interface</vt:lpstr>
      <vt:lpstr>Asumsi [Sisi Pengguna]</vt:lpstr>
      <vt:lpstr>Asumsi [Sisi Webmaster]</vt:lpstr>
      <vt:lpstr>Asumsi Kedua Pihak</vt:lpstr>
      <vt:lpstr>Keamanan Server WWW</vt:lpstr>
      <vt:lpstr>Eksploitasi server WWW </vt:lpstr>
      <vt:lpstr>Membatasi Akses</vt:lpstr>
      <vt:lpstr>htaccess di Apache</vt:lpstr>
      <vt:lpstr>Secure Socket Layer (SSL)</vt:lpstr>
      <vt:lpstr>Ilustrasi Cara Kerja SSL</vt:lpstr>
      <vt:lpstr>PowerPoint Presentation</vt:lpstr>
      <vt:lpstr>Keamanan Client WWW</vt:lpstr>
      <vt:lpstr>Pengantar Security</vt:lpstr>
      <vt:lpstr>Komponen Security (CIA-AN) </vt:lpstr>
      <vt:lpstr>Ancaman</vt:lpstr>
      <vt:lpstr>Tujuan Security</vt:lpstr>
      <vt:lpstr>Kelemahan security pada aplikasi web</vt:lpstr>
      <vt:lpstr>Kelemahan security pada aplikasi web</vt:lpstr>
      <vt:lpstr>Koneksi HTTP vs HTTPS</vt:lpstr>
      <vt:lpstr>PowerPoint Presentation</vt:lpstr>
      <vt:lpstr>PowerPoint Presentation</vt:lpstr>
      <vt:lpstr>PowerPoint Presentation</vt:lpstr>
      <vt:lpstr>PowerPoint Presentation</vt:lpstr>
      <vt:lpstr>Langkah-langkah untuk menaikkan tingkat keamanan browser</vt:lpstr>
      <vt:lpstr>General Recommendations</vt:lpstr>
      <vt:lpstr>3) Kontrak Perkuliahan</vt:lpstr>
      <vt:lpstr>Tata Tertib Perkuliahan SI4B </vt:lpstr>
      <vt:lpstr>Tata Tertib Perkuliahan SI4C </vt:lpstr>
      <vt:lpstr>Tata Tertib Perkuliahan SI4D </vt:lpstr>
      <vt:lpstr>Proyek : Kelompok dibuat 2 s.d 4 Mahasiswa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2650</cp:revision>
  <dcterms:created xsi:type="dcterms:W3CDTF">2016-09-02T03:38:50Z</dcterms:created>
  <dcterms:modified xsi:type="dcterms:W3CDTF">2019-02-27T00:18:55Z</dcterms:modified>
</cp:coreProperties>
</file>