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3"/>
  </p:notesMasterIdLst>
  <p:handoutMasterIdLst>
    <p:handoutMasterId r:id="rId124"/>
  </p:handoutMasterIdLst>
  <p:sldIdLst>
    <p:sldId id="256" r:id="rId2"/>
    <p:sldId id="407" r:id="rId3"/>
    <p:sldId id="427" r:id="rId4"/>
    <p:sldId id="558" r:id="rId5"/>
    <p:sldId id="567" r:id="rId6"/>
    <p:sldId id="568" r:id="rId7"/>
    <p:sldId id="569" r:id="rId8"/>
    <p:sldId id="570" r:id="rId9"/>
    <p:sldId id="573" r:id="rId10"/>
    <p:sldId id="572" r:id="rId11"/>
    <p:sldId id="574" r:id="rId12"/>
    <p:sldId id="575" r:id="rId13"/>
    <p:sldId id="576" r:id="rId14"/>
    <p:sldId id="577" r:id="rId15"/>
    <p:sldId id="561" r:id="rId16"/>
    <p:sldId id="547" r:id="rId17"/>
    <p:sldId id="548" r:id="rId18"/>
    <p:sldId id="550" r:id="rId19"/>
    <p:sldId id="551" r:id="rId20"/>
    <p:sldId id="555" r:id="rId21"/>
    <p:sldId id="554" r:id="rId22"/>
    <p:sldId id="683" r:id="rId23"/>
    <p:sldId id="498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85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86" r:id="rId47"/>
    <p:sldId id="687" r:id="rId48"/>
    <p:sldId id="688" r:id="rId49"/>
    <p:sldId id="689" r:id="rId50"/>
    <p:sldId id="690" r:id="rId51"/>
    <p:sldId id="691" r:id="rId52"/>
    <p:sldId id="692" r:id="rId53"/>
    <p:sldId id="693" r:id="rId54"/>
    <p:sldId id="650" r:id="rId55"/>
    <p:sldId id="651" r:id="rId56"/>
    <p:sldId id="652" r:id="rId57"/>
    <p:sldId id="653" r:id="rId58"/>
    <p:sldId id="654" r:id="rId59"/>
    <p:sldId id="655" r:id="rId60"/>
    <p:sldId id="656" r:id="rId61"/>
    <p:sldId id="657" r:id="rId62"/>
    <p:sldId id="658" r:id="rId63"/>
    <p:sldId id="659" r:id="rId64"/>
    <p:sldId id="660" r:id="rId65"/>
    <p:sldId id="661" r:id="rId66"/>
    <p:sldId id="662" r:id="rId67"/>
    <p:sldId id="663" r:id="rId68"/>
    <p:sldId id="664" r:id="rId69"/>
    <p:sldId id="665" r:id="rId70"/>
    <p:sldId id="666" r:id="rId71"/>
    <p:sldId id="667" r:id="rId72"/>
    <p:sldId id="668" r:id="rId73"/>
    <p:sldId id="680" r:id="rId74"/>
    <p:sldId id="682" r:id="rId75"/>
    <p:sldId id="673" r:id="rId76"/>
    <p:sldId id="674" r:id="rId77"/>
    <p:sldId id="675" r:id="rId78"/>
    <p:sldId id="676" r:id="rId79"/>
    <p:sldId id="677" r:id="rId80"/>
    <p:sldId id="678" r:id="rId81"/>
    <p:sldId id="679" r:id="rId82"/>
    <p:sldId id="694" r:id="rId83"/>
    <p:sldId id="695" r:id="rId84"/>
    <p:sldId id="696" r:id="rId85"/>
    <p:sldId id="697" r:id="rId86"/>
    <p:sldId id="712" r:id="rId87"/>
    <p:sldId id="713" r:id="rId88"/>
    <p:sldId id="714" r:id="rId89"/>
    <p:sldId id="718" r:id="rId90"/>
    <p:sldId id="715" r:id="rId91"/>
    <p:sldId id="716" r:id="rId92"/>
    <p:sldId id="698" r:id="rId93"/>
    <p:sldId id="720" r:id="rId94"/>
    <p:sldId id="721" r:id="rId95"/>
    <p:sldId id="722" r:id="rId96"/>
    <p:sldId id="723" r:id="rId97"/>
    <p:sldId id="699" r:id="rId98"/>
    <p:sldId id="700" r:id="rId99"/>
    <p:sldId id="724" r:id="rId100"/>
    <p:sldId id="701" r:id="rId101"/>
    <p:sldId id="702" r:id="rId102"/>
    <p:sldId id="703" r:id="rId103"/>
    <p:sldId id="704" r:id="rId104"/>
    <p:sldId id="705" r:id="rId105"/>
    <p:sldId id="725" r:id="rId106"/>
    <p:sldId id="706" r:id="rId107"/>
    <p:sldId id="726" r:id="rId108"/>
    <p:sldId id="707" r:id="rId109"/>
    <p:sldId id="708" r:id="rId110"/>
    <p:sldId id="709" r:id="rId111"/>
    <p:sldId id="710" r:id="rId112"/>
    <p:sldId id="711" r:id="rId113"/>
    <p:sldId id="625" r:id="rId114"/>
    <p:sldId id="581" r:id="rId115"/>
    <p:sldId id="590" r:id="rId116"/>
    <p:sldId id="591" r:id="rId117"/>
    <p:sldId id="527" r:id="rId118"/>
    <p:sldId id="503" r:id="rId119"/>
    <p:sldId id="504" r:id="rId120"/>
    <p:sldId id="505" r:id="rId121"/>
    <p:sldId id="411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Kontrol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7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A93BB2EF-0BEB-4E8A-AB45-3720CCC195F7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8</a:t>
          </a:r>
          <a:r>
            <a:rPr lang="en-US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Kriptografi</a:t>
          </a:r>
          <a:endParaRPr lang="id-ID" sz="2800" dirty="0">
            <a:latin typeface="Agency FB" panose="020B0503020202020204" pitchFamily="34" charset="0"/>
          </a:endParaRPr>
        </a:p>
      </dgm:t>
    </dgm:pt>
    <dgm:pt modelId="{7035D21C-CA3F-44B8-863B-4C9676820A2B}" type="parTrans" cxnId="{31C4AA9C-C86C-4AF3-B39C-3BA36A7F1B12}">
      <dgm:prSet/>
      <dgm:spPr/>
      <dgm:t>
        <a:bodyPr/>
        <a:lstStyle/>
        <a:p>
          <a:endParaRPr lang="id-ID"/>
        </a:p>
      </dgm:t>
    </dgm:pt>
    <dgm:pt modelId="{0F51178D-EAFB-47CB-81A0-CBBAD12CA067}" type="sibTrans" cxnId="{31C4AA9C-C86C-4AF3-B39C-3BA36A7F1B1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CE4B27A-562B-4228-9EBA-FA36741C2CBB}" type="pres">
      <dgm:prSet presAssocID="{A93BB2EF-0BEB-4E8A-AB45-3720CCC195F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BAB312-29FB-47FA-8AB2-232A0B14ADD3}" type="pres">
      <dgm:prSet presAssocID="{0F51178D-EAFB-47CB-81A0-CBBAD12CA067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F0135C-4E40-4829-B87E-4EE1F4F2265F}" type="presOf" srcId="{A93BB2EF-0BEB-4E8A-AB45-3720CCC195F7}" destId="{CCE4B27A-562B-4228-9EBA-FA36741C2CBB}" srcOrd="0" destOrd="0" presId="urn:microsoft.com/office/officeart/2005/8/layout/vList2"/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5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4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3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31C4AA9C-C86C-4AF3-B39C-3BA36A7F1B12}" srcId="{8358F112-1D6F-44C5-AF73-A5EEB7AA45FA}" destId="{A93BB2EF-0BEB-4E8A-AB45-3720CCC195F7}" srcOrd="0" destOrd="0" parTransId="{7035D21C-CA3F-44B8-863B-4C9676820A2B}" sibTransId="{0F51178D-EAFB-47CB-81A0-CBBAD12CA067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54C611C9-B76C-4D59-98C6-D6D7574B1828}" type="presParOf" srcId="{FA152123-58CE-48F0-AD32-399CCFB0B709}" destId="{CCE4B27A-562B-4228-9EBA-FA36741C2CBB}" srcOrd="0" destOrd="0" presId="urn:microsoft.com/office/officeart/2005/8/layout/vList2"/>
    <dgm:cxn modelId="{0C558DE7-2061-46C4-9435-0252B0DE34FF}" type="presParOf" srcId="{FA152123-58CE-48F0-AD32-399CCFB0B709}" destId="{8DBAB312-29FB-47FA-8AB2-232A0B14ADD3}" srcOrd="1" destOrd="0" presId="urn:microsoft.com/office/officeart/2005/8/layout/vList2"/>
    <dgm:cxn modelId="{F7770718-7910-4B21-8EFE-318DE8AC54A5}" type="presParOf" srcId="{FA152123-58CE-48F0-AD32-399CCFB0B709}" destId="{6F268465-018D-415F-9342-5F99EA4F989A}" srcOrd="2" destOrd="0" presId="urn:microsoft.com/office/officeart/2005/8/layout/vList2"/>
    <dgm:cxn modelId="{0093A9F7-1C25-4231-B7BD-C18244B8CD6C}" type="presParOf" srcId="{FA152123-58CE-48F0-AD32-399CCFB0B709}" destId="{6AE71C83-3A5B-4E23-B880-47A196E9AF94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D1D87629-A5CB-4B75-A02C-88884F34018E}" type="presParOf" srcId="{FA152123-58CE-48F0-AD32-399CCFB0B709}" destId="{4243BBF9-1AA9-4550-83D8-1DFA0B761F29}" srcOrd="6" destOrd="0" presId="urn:microsoft.com/office/officeart/2005/8/layout/vList2"/>
    <dgm:cxn modelId="{5A1AA8AB-C770-42ED-AD6A-5FD55ADADC0F}" type="presParOf" srcId="{FA152123-58CE-48F0-AD32-399CCFB0B709}" destId="{812CF79F-A20C-43E1-BBE1-73B39171E2FC}" srcOrd="7" destOrd="0" presId="urn:microsoft.com/office/officeart/2005/8/layout/vList2"/>
    <dgm:cxn modelId="{C5203D51-591C-4774-8949-D56B7504CB66}" type="presParOf" srcId="{FA152123-58CE-48F0-AD32-399CCFB0B709}" destId="{F4223B3F-7A5F-4B4B-BB64-825656D9084A}" srcOrd="8" destOrd="0" presId="urn:microsoft.com/office/officeart/2005/8/layout/vList2"/>
    <dgm:cxn modelId="{D0E8991B-1E12-4A62-B535-9FD6B1C215F3}" type="presParOf" srcId="{FA152123-58CE-48F0-AD32-399CCFB0B709}" destId="{ED09C2E3-455C-489D-979E-43371C128A15}" srcOrd="9" destOrd="0" presId="urn:microsoft.com/office/officeart/2005/8/layout/vList2"/>
    <dgm:cxn modelId="{3BB21489-EA85-4EE4-852E-4F251F988DEE}" type="presParOf" srcId="{FA152123-58CE-48F0-AD32-399CCFB0B709}" destId="{D6F8D2BE-5674-433E-876C-693D6B513985}" srcOrd="10" destOrd="0" presId="urn:microsoft.com/office/officeart/2005/8/layout/vList2"/>
    <dgm:cxn modelId="{24EB09B6-887B-4DDD-A64F-EF155A61AFD9}" type="presParOf" srcId="{FA152123-58CE-48F0-AD32-399CCFB0B709}" destId="{3A61E9B2-EE8B-4D0D-8E33-7F7E2BC308E5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7"/>
          <a:ext cx="4214401" cy="96646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Keamanan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7179" y="47216"/>
        <a:ext cx="4120043" cy="872108"/>
      </dsp:txXfrm>
    </dsp:sp>
    <dsp:sp modelId="{2B0E2AB5-C119-4743-96E1-6DE15C2A42E9}">
      <dsp:nvSpPr>
        <dsp:cNvPr id="0" name=""/>
        <dsp:cNvSpPr/>
      </dsp:nvSpPr>
      <dsp:spPr>
        <a:xfrm>
          <a:off x="0" y="976980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Pemodelan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Serangan</a:t>
          </a:r>
          <a:r>
            <a:rPr lang="id-ID" sz="2400" b="0" kern="1200" dirty="0" smtClean="0">
              <a:latin typeface="Agency FB" panose="020B0503020202020204" pitchFamily="34" charset="0"/>
            </a:rPr>
            <a:t> (Attack Tree)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010067"/>
        <a:ext cx="4148227" cy="611610"/>
      </dsp:txXfrm>
    </dsp:sp>
    <dsp:sp modelId="{EBF2DBB0-09AC-46B7-9297-8EC140618313}">
      <dsp:nvSpPr>
        <dsp:cNvPr id="0" name=""/>
        <dsp:cNvSpPr/>
      </dsp:nvSpPr>
      <dsp:spPr>
        <a:xfrm>
          <a:off x="0" y="1665241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Sistem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Keamanan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Informasi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Internet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698328"/>
        <a:ext cx="4148227" cy="611610"/>
      </dsp:txXfrm>
    </dsp:sp>
    <dsp:sp modelId="{E6B7A12E-D792-4506-9B2A-818D9EC2E909}">
      <dsp:nvSpPr>
        <dsp:cNvPr id="0" name=""/>
        <dsp:cNvSpPr/>
      </dsp:nvSpPr>
      <dsp:spPr>
        <a:xfrm>
          <a:off x="0" y="2353502"/>
          <a:ext cx="4214401" cy="677784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Autentikasi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2386589"/>
        <a:ext cx="4148227" cy="611610"/>
      </dsp:txXfrm>
    </dsp:sp>
    <dsp:sp modelId="{9498D6D7-D1DE-4880-A122-141F0CC4C4C8}">
      <dsp:nvSpPr>
        <dsp:cNvPr id="0" name=""/>
        <dsp:cNvSpPr/>
      </dsp:nvSpPr>
      <dsp:spPr>
        <a:xfrm>
          <a:off x="0" y="3041763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Kontrol </a:t>
          </a:r>
          <a:r>
            <a:rPr lang="en-US" sz="2400" b="0" kern="1200" dirty="0" err="1" smtClean="0">
              <a:latin typeface="Agency FB" panose="020B0503020202020204" pitchFamily="34" charset="0"/>
            </a:rPr>
            <a:t>Akses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074850"/>
        <a:ext cx="4148227" cy="611610"/>
      </dsp:txXfrm>
    </dsp:sp>
    <dsp:sp modelId="{D27F1C2B-8031-40D9-9358-BFC0F3063FA8}">
      <dsp:nvSpPr>
        <dsp:cNvPr id="0" name=""/>
        <dsp:cNvSpPr/>
      </dsp:nvSpPr>
      <dsp:spPr>
        <a:xfrm>
          <a:off x="0" y="3730024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smtClean="0">
              <a:latin typeface="Agency FB" panose="020B0503020202020204" pitchFamily="34" charset="0"/>
            </a:rPr>
            <a:t>Firewall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Intrusion Detection System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763111"/>
        <a:ext cx="4148227" cy="611610"/>
      </dsp:txXfrm>
    </dsp:sp>
    <dsp:sp modelId="{AD907E54-1AAF-42A9-B5AD-B0BFC7405B10}">
      <dsp:nvSpPr>
        <dsp:cNvPr id="0" name=""/>
        <dsp:cNvSpPr/>
      </dsp:nvSpPr>
      <dsp:spPr>
        <a:xfrm>
          <a:off x="0" y="4418285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Network Attack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4451372"/>
        <a:ext cx="4148227" cy="61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B27A-562B-4228-9EBA-FA36741C2CBB}">
      <dsp:nvSpPr>
        <dsp:cNvPr id="0" name=""/>
        <dsp:cNvSpPr/>
      </dsp:nvSpPr>
      <dsp:spPr>
        <a:xfrm>
          <a:off x="0" y="1461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8</a:t>
          </a:r>
          <a:r>
            <a:rPr lang="en-US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46999"/>
        <a:ext cx="4149633" cy="598621"/>
      </dsp:txXfrm>
    </dsp:sp>
    <dsp:sp modelId="{6F268465-018D-415F-9342-5F99EA4F989A}">
      <dsp:nvSpPr>
        <dsp:cNvPr id="0" name=""/>
        <dsp:cNvSpPr/>
      </dsp:nvSpPr>
      <dsp:spPr>
        <a:xfrm>
          <a:off x="0" y="70392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 Asimetrik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736309"/>
        <a:ext cx="4149633" cy="598621"/>
      </dsp:txXfrm>
    </dsp:sp>
    <dsp:sp modelId="{AADA161B-0E44-4493-B862-AA188302F13F}">
      <dsp:nvSpPr>
        <dsp:cNvPr id="0" name=""/>
        <dsp:cNvSpPr/>
      </dsp:nvSpPr>
      <dsp:spPr>
        <a:xfrm>
          <a:off x="0" y="139323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b="0" kern="1200" dirty="0" smtClean="0">
              <a:latin typeface="Agency FB" panose="020B0503020202020204" pitchFamily="34" charset="0"/>
            </a:rPr>
            <a:t>Biometric Authentication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1425619"/>
        <a:ext cx="4149633" cy="598621"/>
      </dsp:txXfrm>
    </dsp:sp>
    <dsp:sp modelId="{4243BBF9-1AA9-4550-83D8-1DFA0B761F29}">
      <dsp:nvSpPr>
        <dsp:cNvPr id="0" name=""/>
        <dsp:cNvSpPr/>
      </dsp:nvSpPr>
      <dsp:spPr>
        <a:xfrm>
          <a:off x="0" y="208254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</a:t>
          </a:r>
          <a:r>
            <a:rPr lang="id-ID" sz="2800" kern="1200" dirty="0" smtClean="0">
              <a:latin typeface="Agency FB" panose="020B0503020202020204" pitchFamily="34" charset="0"/>
            </a:rPr>
            <a:t> </a:t>
          </a:r>
          <a:r>
            <a:rPr lang="id-ID" sz="2800" b="0" kern="1200" dirty="0" smtClean="0">
              <a:latin typeface="Agency FB" panose="020B0503020202020204" pitchFamily="34" charset="0"/>
            </a:rPr>
            <a:t>Public Key Infrastructure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2114929"/>
        <a:ext cx="4149633" cy="598621"/>
      </dsp:txXfrm>
    </dsp:sp>
    <dsp:sp modelId="{F4223B3F-7A5F-4B4B-BB64-825656D9084A}">
      <dsp:nvSpPr>
        <dsp:cNvPr id="0" name=""/>
        <dsp:cNvSpPr/>
      </dsp:nvSpPr>
      <dsp:spPr>
        <a:xfrm>
          <a:off x="0" y="277185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kern="1200" dirty="0" smtClean="0">
              <a:latin typeface="Agency FB" panose="020B0503020202020204" pitchFamily="34" charset="0"/>
            </a:rPr>
            <a:t>Protokol Keamanan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2804239"/>
        <a:ext cx="4149633" cy="598621"/>
      </dsp:txXfrm>
    </dsp:sp>
    <dsp:sp modelId="{D6F8D2BE-5674-433E-876C-693D6B513985}">
      <dsp:nvSpPr>
        <dsp:cNvPr id="0" name=""/>
        <dsp:cNvSpPr/>
      </dsp:nvSpPr>
      <dsp:spPr>
        <a:xfrm>
          <a:off x="0" y="346116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3493549"/>
        <a:ext cx="4149633" cy="598621"/>
      </dsp:txXfrm>
    </dsp:sp>
    <dsp:sp modelId="{BDCDCFE5-C63B-426B-8D16-4C2EF5169E39}">
      <dsp:nvSpPr>
        <dsp:cNvPr id="0" name=""/>
        <dsp:cNvSpPr/>
      </dsp:nvSpPr>
      <dsp:spPr>
        <a:xfrm>
          <a:off x="0" y="4150474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4182858"/>
        <a:ext cx="4149633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D4B9-B9E7-49E2-8EC1-002FB1CAFE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8675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700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8A1E5-704D-4645-B41B-F4F08566E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AE4F4-3B4C-4DEA-94C8-8C82E8FF64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8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hyperlink" Target="http://www.oxid.it/ca_u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ww1.projectrainbowcrack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l0phtcrack.com/#download-form" TargetMode="External"/><Relationship Id="rId5" Type="http://schemas.openxmlformats.org/officeDocument/2006/relationships/hyperlink" Target="https://sectools.org/tool/hydra/" TargetMode="External"/><Relationship Id="rId4" Type="http://schemas.openxmlformats.org/officeDocument/2006/relationships/hyperlink" Target="https://www.openwall.com/john/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Web" TargetMode="External"/><Relationship Id="rId2" Type="http://schemas.openxmlformats.org/officeDocument/2006/relationships/hyperlink" Target="https://id.wikipedia.org/wiki/Standar" TargetMode="Externa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04. </a:t>
            </a:r>
            <a:r>
              <a:rPr lang="en-US" sz="3600" dirty="0" smtClean="0">
                <a:solidFill>
                  <a:srgbClr val="0070C0"/>
                </a:solidFill>
              </a:rPr>
              <a:t>AUTENTIKASI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 smtClean="0"/>
              <a:t> :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" y="1658981"/>
            <a:ext cx="8968800" cy="49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Dictionary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b="1" dirty="0"/>
              <a:t>Penyerang membuat </a:t>
            </a:r>
            <a:r>
              <a:rPr lang="id-ID" sz="3200" dirty="0"/>
              <a:t>dulu </a:t>
            </a:r>
            <a:r>
              <a:rPr lang="id-ID" sz="3200" b="1" dirty="0"/>
              <a:t>daftar berisi h(x) </a:t>
            </a:r>
            <a:r>
              <a:rPr lang="id-ID" sz="3200" dirty="0"/>
              <a:t>untuk </a:t>
            </a:r>
            <a:r>
              <a:rPr lang="id-ID" sz="3200" b="1" dirty="0" smtClean="0"/>
              <a:t>semua </a:t>
            </a:r>
            <a:r>
              <a:rPr lang="id-ID" sz="3200" b="1" dirty="0"/>
              <a:t>x di dalam kamus (dictionary)</a:t>
            </a:r>
          </a:p>
          <a:p>
            <a:pPr algn="just"/>
            <a:r>
              <a:rPr lang="id-ID" sz="3200" dirty="0" smtClean="0"/>
              <a:t>Jika </a:t>
            </a:r>
            <a:r>
              <a:rPr lang="id-ID" sz="3200" b="1" dirty="0" smtClean="0"/>
              <a:t>penyerang mendapatkan </a:t>
            </a:r>
            <a:r>
              <a:rPr lang="id-ID" sz="3200" b="1" dirty="0"/>
              <a:t>akses </a:t>
            </a:r>
            <a:r>
              <a:rPr lang="id-ID" sz="3200" dirty="0"/>
              <a:t>ke </a:t>
            </a:r>
            <a:r>
              <a:rPr lang="id-ID" sz="3200" b="1" dirty="0"/>
              <a:t>file </a:t>
            </a:r>
            <a:r>
              <a:rPr lang="id-ID" sz="3200" b="1" dirty="0" smtClean="0"/>
              <a:t>penyimpanan </a:t>
            </a:r>
            <a:r>
              <a:rPr lang="id-ID" sz="3200" b="1" dirty="0"/>
              <a:t>password </a:t>
            </a:r>
            <a:r>
              <a:rPr lang="id-ID" sz="3200" dirty="0"/>
              <a:t>maka akan lebih </a:t>
            </a:r>
            <a:r>
              <a:rPr lang="id-ID" sz="3200" b="1" dirty="0"/>
              <a:t>mudah </a:t>
            </a:r>
            <a:r>
              <a:rPr lang="id-ID" sz="3200" b="1" dirty="0" smtClean="0"/>
              <a:t>dan cepat </a:t>
            </a:r>
            <a:r>
              <a:rPr lang="id-ID" sz="3200" dirty="0"/>
              <a:t>untuk </a:t>
            </a:r>
            <a:r>
              <a:rPr lang="id-ID" sz="3200" b="1" dirty="0"/>
              <a:t>membandingkannya dengan dengan </a:t>
            </a:r>
            <a:r>
              <a:rPr lang="id-ID" sz="3200" b="1" dirty="0" smtClean="0"/>
              <a:t>daftar</a:t>
            </a:r>
            <a:endParaRPr lang="id-ID" sz="3200" b="1" dirty="0"/>
          </a:p>
          <a:p>
            <a:pPr algn="just"/>
            <a:r>
              <a:rPr lang="id-ID" sz="3200" dirty="0" smtClean="0"/>
              <a:t>Bagaimana </a:t>
            </a:r>
            <a:r>
              <a:rPr lang="id-ID" sz="3200" b="1" dirty="0"/>
              <a:t>caranya melawan serangan </a:t>
            </a:r>
            <a:r>
              <a:rPr lang="id-ID" sz="3200" dirty="0"/>
              <a:t>di atas ?</a:t>
            </a:r>
          </a:p>
        </p:txBody>
      </p:sp>
    </p:spTree>
    <p:extLst>
      <p:ext uri="{BB962C8B-B14F-4D97-AF65-F5344CB8AC3E}">
        <p14:creationId xmlns:p14="http://schemas.microsoft.com/office/powerpoint/2010/main" val="15416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Penggunaan Salt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Hash password dengan menggunakan </a:t>
            </a:r>
            <a:r>
              <a:rPr lang="id-ID" sz="3600" b="1" dirty="0">
                <a:solidFill>
                  <a:srgbClr val="FF0000"/>
                </a:solidFill>
              </a:rPr>
              <a:t>salt</a:t>
            </a:r>
          </a:p>
          <a:p>
            <a:pPr algn="just"/>
            <a:r>
              <a:rPr lang="id-ID" sz="3600" dirty="0" smtClean="0"/>
              <a:t>Buatlah </a:t>
            </a:r>
            <a:r>
              <a:rPr lang="id-ID" sz="3600" dirty="0"/>
              <a:t>sebuah bil random s dan </a:t>
            </a:r>
            <a:r>
              <a:rPr lang="id-ID" sz="3600" dirty="0" smtClean="0"/>
              <a:t>hitung y </a:t>
            </a:r>
            <a:r>
              <a:rPr lang="id-ID" sz="3600" dirty="0"/>
              <a:t>= h(password, </a:t>
            </a:r>
            <a:r>
              <a:rPr lang="id-ID" sz="3600" dirty="0" smtClean="0"/>
              <a:t>s)</a:t>
            </a:r>
          </a:p>
          <a:p>
            <a:pPr marL="457177" lvl="1" indent="0" algn="just">
              <a:buNone/>
            </a:pPr>
            <a:r>
              <a:rPr lang="id-ID" sz="3200" dirty="0" smtClean="0"/>
              <a:t>Dan simpan (s,y) dalam password file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id-ID" sz="3200" b="1" dirty="0" smtClean="0"/>
              <a:t>Salt</a:t>
            </a:r>
            <a:r>
              <a:rPr lang="id-ID" sz="3200" dirty="0" smtClean="0"/>
              <a:t> </a:t>
            </a:r>
            <a:r>
              <a:rPr lang="id-ID" sz="3200" dirty="0"/>
              <a:t>boleh saja </a:t>
            </a:r>
            <a:r>
              <a:rPr lang="id-ID" sz="3200" dirty="0" smtClean="0"/>
              <a:t>terlihat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Tetapi </a:t>
            </a:r>
            <a:r>
              <a:rPr lang="id-ID" sz="3200" dirty="0"/>
              <a:t>akan membuat </a:t>
            </a:r>
            <a:r>
              <a:rPr lang="id-ID" sz="3200" b="1" dirty="0"/>
              <a:t>penyerang lebih lama </a:t>
            </a:r>
            <a:r>
              <a:rPr lang="id-ID" sz="3200" dirty="0" smtClean="0"/>
              <a:t>lagi </a:t>
            </a:r>
            <a:r>
              <a:rPr lang="id-ID" sz="3200" dirty="0"/>
              <a:t>dalam </a:t>
            </a:r>
            <a:r>
              <a:rPr lang="id-ID" sz="3200" b="1" dirty="0"/>
              <a:t>menebak password </a:t>
            </a:r>
            <a:r>
              <a:rPr lang="id-ID" sz="3200" dirty="0"/>
              <a:t>jika </a:t>
            </a:r>
            <a:r>
              <a:rPr lang="id-ID" sz="3200" b="1" dirty="0" smtClean="0"/>
              <a:t>mengandalkan</a:t>
            </a:r>
            <a:r>
              <a:rPr lang="id-ID" sz="3200" dirty="0" smtClean="0"/>
              <a:t> </a:t>
            </a:r>
            <a:r>
              <a:rPr lang="id-ID" sz="3200" b="1" dirty="0"/>
              <a:t>Dictionary Attack</a:t>
            </a:r>
          </a:p>
        </p:txBody>
      </p:sp>
    </p:spTree>
    <p:extLst>
      <p:ext uri="{BB962C8B-B14F-4D97-AF65-F5344CB8AC3E}">
        <p14:creationId xmlns:p14="http://schemas.microsoft.com/office/powerpoint/2010/main" val="29335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Contoh isi /etc/shadow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admin:$6$wVI8jmT</a:t>
            </a:r>
            <a:r>
              <a:rPr lang="id-ID" dirty="0" smtClean="0"/>
              <a:t>. $FEujOSf9sF2V7PnpTwrMctSAtQalXqn94GzH.iN8gwGDd yRN3tnckMDIGmRcqflrkdh8MDbXmUSbuJ02gFX5l0:16394:0:99999:7</a:t>
            </a:r>
            <a:r>
              <a:rPr lang="id-ID" dirty="0"/>
              <a:t>:::</a:t>
            </a:r>
          </a:p>
          <a:p>
            <a:pPr algn="just"/>
            <a:r>
              <a:rPr lang="id-ID" dirty="0" smtClean="0"/>
              <a:t>mysql</a:t>
            </a:r>
            <a:r>
              <a:rPr lang="id-ID" dirty="0"/>
              <a:t>:!:16394:0:99999:7:::</a:t>
            </a:r>
          </a:p>
          <a:p>
            <a:pPr algn="just"/>
            <a:r>
              <a:rPr lang="id-ID" dirty="0" smtClean="0"/>
              <a:t>vde2-net</a:t>
            </a:r>
            <a:r>
              <a:rPr lang="id-ID" dirty="0"/>
              <a:t>:*:16394:0:99999:7:::</a:t>
            </a:r>
          </a:p>
          <a:p>
            <a:pPr algn="just"/>
            <a:r>
              <a:rPr lang="id-ID" dirty="0" smtClean="0"/>
              <a:t>rabbitmq</a:t>
            </a:r>
            <a:r>
              <a:rPr lang="id-ID" dirty="0"/>
              <a:t>:!:16407:0:99999:7:::</a:t>
            </a:r>
          </a:p>
          <a:p>
            <a:pPr algn="just"/>
            <a:r>
              <a:rPr lang="id-ID" dirty="0" smtClean="0"/>
              <a:t>postfix</a:t>
            </a:r>
            <a:r>
              <a:rPr lang="id-ID" dirty="0"/>
              <a:t>:*:16420:0:99999:7:::</a:t>
            </a:r>
          </a:p>
        </p:txBody>
      </p:sp>
    </p:spTree>
    <p:extLst>
      <p:ext uri="{BB962C8B-B14F-4D97-AF65-F5344CB8AC3E}">
        <p14:creationId xmlns:p14="http://schemas.microsoft.com/office/powerpoint/2010/main" val="34980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Problem Lain Dengan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Terlalu banyak pasword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Password </a:t>
            </a:r>
            <a:r>
              <a:rPr lang="id-ID" sz="2800" dirty="0"/>
              <a:t>sama untuk banyak akun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One </a:t>
            </a:r>
            <a:r>
              <a:rPr lang="id-ID" sz="2800" dirty="0"/>
              <a:t>point of failure</a:t>
            </a:r>
          </a:p>
          <a:p>
            <a:r>
              <a:rPr lang="id-ID" sz="3200" b="1" dirty="0" smtClean="0"/>
              <a:t>PIN </a:t>
            </a:r>
            <a:r>
              <a:rPr lang="id-ID" sz="3200" b="1" dirty="0"/>
              <a:t>ATM masih menggunakan angka saja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Mempersempit </a:t>
            </a:r>
            <a:r>
              <a:rPr lang="id-ID" sz="2800" dirty="0"/>
              <a:t>ruang pencarian password</a:t>
            </a:r>
          </a:p>
          <a:p>
            <a:r>
              <a:rPr lang="id-ID" sz="3200" b="1" dirty="0" smtClean="0"/>
              <a:t>Default </a:t>
            </a:r>
            <a:r>
              <a:rPr lang="id-ID" sz="3200" b="1" dirty="0"/>
              <a:t>password</a:t>
            </a:r>
          </a:p>
          <a:p>
            <a:r>
              <a:rPr lang="id-ID" sz="3200" b="1" dirty="0" smtClean="0"/>
              <a:t>Social </a:t>
            </a:r>
            <a:r>
              <a:rPr lang="id-ID" sz="3200" b="1" dirty="0"/>
              <a:t>engineering</a:t>
            </a:r>
          </a:p>
          <a:p>
            <a:r>
              <a:rPr lang="id-ID" sz="3200" b="1" dirty="0" smtClean="0"/>
              <a:t>Bugs</a:t>
            </a:r>
            <a:r>
              <a:rPr lang="id-ID" sz="3200" b="1" dirty="0"/>
              <a:t>, keystroke logging, spyware, etc</a:t>
            </a:r>
            <a:r>
              <a:rPr lang="id-ID" sz="3200" dirty="0"/>
              <a:t>.</a:t>
            </a:r>
          </a:p>
          <a:p>
            <a:r>
              <a:rPr lang="id-ID" sz="3200" b="1" dirty="0" smtClean="0"/>
              <a:t>Keystroke </a:t>
            </a:r>
            <a:r>
              <a:rPr lang="id-ID" sz="3200" b="1" dirty="0"/>
              <a:t>detection by hand micromovement</a:t>
            </a:r>
          </a:p>
        </p:txBody>
      </p:sp>
    </p:spTree>
    <p:extLst>
      <p:ext uri="{BB962C8B-B14F-4D97-AF65-F5344CB8AC3E}">
        <p14:creationId xmlns:p14="http://schemas.microsoft.com/office/powerpoint/2010/main" val="2115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Cracking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Tools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Password Crackers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Password Portal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L0phtCrack </a:t>
            </a:r>
            <a:r>
              <a:rPr lang="id-ID" dirty="0"/>
              <a:t>and </a:t>
            </a:r>
            <a:r>
              <a:rPr lang="id-ID" dirty="0" smtClean="0"/>
              <a:t>LC4 (Windows)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John </a:t>
            </a:r>
            <a:r>
              <a:rPr lang="id-ID" dirty="0"/>
              <a:t>the </a:t>
            </a:r>
            <a:r>
              <a:rPr lang="id-ID" dirty="0" smtClean="0"/>
              <a:t>Ripper (</a:t>
            </a:r>
            <a:r>
              <a:rPr lang="id-ID" dirty="0"/>
              <a:t>Unix)</a:t>
            </a:r>
          </a:p>
          <a:p>
            <a:pPr algn="just"/>
            <a:r>
              <a:rPr lang="id-ID" dirty="0" smtClean="0"/>
              <a:t>Dapat </a:t>
            </a:r>
            <a:r>
              <a:rPr lang="id-ID" b="1" dirty="0"/>
              <a:t>digunakan</a:t>
            </a:r>
            <a:r>
              <a:rPr lang="id-ID" dirty="0"/>
              <a:t> oleh </a:t>
            </a:r>
            <a:r>
              <a:rPr lang="id-ID" b="1" dirty="0"/>
              <a:t>Admin</a:t>
            </a:r>
            <a:r>
              <a:rPr lang="id-ID" dirty="0"/>
              <a:t> untuk </a:t>
            </a:r>
            <a:r>
              <a:rPr lang="id-ID" b="1" dirty="0"/>
              <a:t>mendeteksi </a:t>
            </a:r>
            <a:r>
              <a:rPr lang="id-ID" b="1" dirty="0" smtClean="0"/>
              <a:t>password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lemah</a:t>
            </a:r>
            <a:r>
              <a:rPr lang="id-ID" dirty="0"/>
              <a:t> dan </a:t>
            </a:r>
            <a:r>
              <a:rPr lang="id-ID" b="1" dirty="0"/>
              <a:t>lakukan langkah-langkah </a:t>
            </a:r>
            <a:r>
              <a:rPr lang="id-ID" b="1" dirty="0" smtClean="0"/>
              <a:t>pencegahan</a:t>
            </a:r>
            <a:endParaRPr lang="id-ID" b="1" dirty="0"/>
          </a:p>
          <a:p>
            <a:pPr algn="just"/>
            <a:r>
              <a:rPr lang="id-ID" dirty="0" smtClean="0"/>
              <a:t>Beberapa </a:t>
            </a:r>
            <a:r>
              <a:rPr lang="id-ID" dirty="0"/>
              <a:t>artikel password cracking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i="1" dirty="0" smtClean="0"/>
              <a:t>Passwords </a:t>
            </a:r>
            <a:r>
              <a:rPr lang="id-ID" i="1" dirty="0"/>
              <a:t>- Conerstone of Computer Security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i="1" dirty="0" smtClean="0"/>
              <a:t>Passwords </a:t>
            </a:r>
            <a:r>
              <a:rPr lang="id-ID" i="1" dirty="0"/>
              <a:t>revealed by sweet deal</a:t>
            </a:r>
          </a:p>
        </p:txBody>
      </p:sp>
    </p:spTree>
    <p:extLst>
      <p:ext uri="{BB962C8B-B14F-4D97-AF65-F5344CB8AC3E}">
        <p14:creationId xmlns:p14="http://schemas.microsoft.com/office/powerpoint/2010/main" val="24346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Cracking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704317"/>
            <a:ext cx="4504764" cy="485967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RainbowCrack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http://ww1.projectrainbowcrack.com</a:t>
            </a:r>
            <a:r>
              <a:rPr lang="en-US" sz="2000" dirty="0" smtClean="0">
                <a:hlinkClick r:id="rId2"/>
              </a:rPr>
              <a:t>/</a:t>
            </a:r>
            <a:r>
              <a:rPr lang="id-ID" sz="2000" dirty="0" smtClean="0"/>
              <a:t> 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en-US" sz="2000" b="1" dirty="0" smtClean="0"/>
              <a:t>Cain </a:t>
            </a:r>
            <a:r>
              <a:rPr lang="en-US" sz="2000" b="1" dirty="0"/>
              <a:t>and </a:t>
            </a:r>
            <a:r>
              <a:rPr lang="en-US" sz="2000" b="1" dirty="0" smtClean="0"/>
              <a:t>Abel</a:t>
            </a:r>
            <a:r>
              <a:rPr lang="id-ID" sz="2000" b="1" dirty="0" smtClean="0"/>
              <a:t> </a:t>
            </a:r>
            <a:r>
              <a:rPr lang="en-US" sz="2000" dirty="0">
                <a:hlinkClick r:id="rId3"/>
              </a:rPr>
              <a:t>http://www.oxid.it/ca_um</a:t>
            </a:r>
            <a:r>
              <a:rPr lang="en-US" sz="2000" dirty="0" smtClean="0">
                <a:hlinkClick r:id="rId3"/>
              </a:rPr>
              <a:t>/</a:t>
            </a:r>
            <a:r>
              <a:rPr lang="id-ID" sz="2000" dirty="0" smtClean="0"/>
              <a:t> </a:t>
            </a:r>
            <a:endParaRPr lang="en-US" sz="2000" dirty="0"/>
          </a:p>
          <a:p>
            <a:r>
              <a:rPr lang="en-US" sz="2000" b="1" dirty="0" smtClean="0"/>
              <a:t>John </a:t>
            </a:r>
            <a:r>
              <a:rPr lang="en-US" sz="2000" b="1" dirty="0"/>
              <a:t>the </a:t>
            </a:r>
            <a:r>
              <a:rPr lang="en-US" sz="2000" b="1" dirty="0" smtClean="0"/>
              <a:t>Ripper</a:t>
            </a:r>
            <a:r>
              <a:rPr lang="id-ID" sz="2000" b="1" dirty="0" smtClean="0"/>
              <a:t> </a:t>
            </a:r>
            <a:r>
              <a:rPr lang="en-US" sz="2000" dirty="0">
                <a:hlinkClick r:id="rId4"/>
              </a:rPr>
              <a:t>https://www.openwall.com/john</a:t>
            </a:r>
            <a:r>
              <a:rPr lang="en-US" sz="2000" dirty="0" smtClean="0">
                <a:hlinkClick r:id="rId4"/>
              </a:rPr>
              <a:t>/</a:t>
            </a:r>
            <a:endParaRPr lang="id-ID" sz="2000" dirty="0" smtClean="0"/>
          </a:p>
          <a:p>
            <a:r>
              <a:rPr lang="en-US" sz="2000" b="1" dirty="0" smtClean="0"/>
              <a:t>THC </a:t>
            </a:r>
            <a:r>
              <a:rPr lang="en-US" sz="2000" b="1" dirty="0"/>
              <a:t>Hydra </a:t>
            </a:r>
            <a:r>
              <a:rPr lang="en-US" sz="2000" dirty="0">
                <a:hlinkClick r:id="rId5"/>
              </a:rPr>
              <a:t>https://sectools.org/tool/hydra</a:t>
            </a:r>
            <a:r>
              <a:rPr lang="en-US" sz="2000" dirty="0" smtClean="0">
                <a:hlinkClick r:id="rId5"/>
              </a:rPr>
              <a:t>/</a:t>
            </a:r>
            <a:endParaRPr lang="id-ID" sz="2000" dirty="0" smtClean="0"/>
          </a:p>
          <a:p>
            <a:r>
              <a:rPr lang="en-US" sz="2000" b="1" dirty="0" smtClean="0"/>
              <a:t>L0phtCrack</a:t>
            </a:r>
            <a:r>
              <a:rPr lang="id-ID" sz="2000" b="1" dirty="0" smtClean="0"/>
              <a:t> </a:t>
            </a:r>
            <a:r>
              <a:rPr lang="en-US" sz="2000" dirty="0">
                <a:hlinkClick r:id="rId6"/>
              </a:rPr>
              <a:t>http://www.l0phtcrack.com/#</a:t>
            </a:r>
            <a:r>
              <a:rPr lang="en-US" sz="2000" dirty="0" smtClean="0">
                <a:hlinkClick r:id="rId6"/>
              </a:rPr>
              <a:t>download-form</a:t>
            </a:r>
            <a:endParaRPr lang="id-ID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765" y="1059772"/>
            <a:ext cx="4639236" cy="2673586"/>
          </a:xfrm>
          <a:prstGeom prst="rect">
            <a:avLst/>
          </a:prstGeom>
        </p:spPr>
      </p:pic>
      <p:pic>
        <p:nvPicPr>
          <p:cNvPr id="1026" name="Picture 2" descr="https://sectools.org/images/screenshots/hydra_star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73" y="3959342"/>
            <a:ext cx="4391428" cy="289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Single Sign-on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Banyak akun dengan banyak password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Autentikas</a:t>
            </a:r>
            <a:r>
              <a:rPr lang="id-ID" dirty="0" smtClean="0"/>
              <a:t>i </a:t>
            </a:r>
            <a:r>
              <a:rPr lang="id-ID" dirty="0"/>
              <a:t>hanya </a:t>
            </a:r>
            <a:r>
              <a:rPr lang="id-ID" b="1" dirty="0"/>
              <a:t>sekali </a:t>
            </a:r>
            <a:r>
              <a:rPr lang="id-ID" dirty="0"/>
              <a:t>untuk mendapatkan </a:t>
            </a:r>
            <a:r>
              <a:rPr lang="id-ID" b="1" dirty="0" smtClean="0"/>
              <a:t>kredensial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Pengguna</a:t>
            </a:r>
            <a:r>
              <a:rPr lang="id-ID" dirty="0" smtClean="0"/>
              <a:t> </a:t>
            </a:r>
            <a:r>
              <a:rPr lang="id-ID" dirty="0"/>
              <a:t>menggunakan </a:t>
            </a:r>
            <a:r>
              <a:rPr lang="id-ID" b="1" dirty="0"/>
              <a:t>kredensial </a:t>
            </a:r>
            <a:r>
              <a:rPr lang="id-ID" dirty="0"/>
              <a:t>untuk </a:t>
            </a:r>
            <a:r>
              <a:rPr lang="id-ID" b="1" dirty="0"/>
              <a:t>login ke banyak </a:t>
            </a:r>
            <a:r>
              <a:rPr lang="id-ID" b="1" dirty="0" smtClean="0"/>
              <a:t>layanan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Autentikasi</a:t>
            </a:r>
            <a:r>
              <a:rPr lang="id-ID" dirty="0" smtClean="0"/>
              <a:t> </a:t>
            </a:r>
            <a:r>
              <a:rPr lang="id-ID" dirty="0"/>
              <a:t>berdasarkan </a:t>
            </a:r>
            <a:r>
              <a:rPr lang="id-ID" b="1" dirty="0"/>
              <a:t>kredensial transparan </a:t>
            </a:r>
            <a:r>
              <a:rPr lang="id-ID" dirty="0"/>
              <a:t>untuk </a:t>
            </a:r>
            <a:r>
              <a:rPr lang="id-ID" b="1" dirty="0" smtClean="0"/>
              <a:t>user</a:t>
            </a:r>
            <a:endParaRPr lang="id-ID" b="1" dirty="0"/>
          </a:p>
          <a:p>
            <a:r>
              <a:rPr lang="id-ID" dirty="0" smtClean="0"/>
              <a:t>Contoh </a:t>
            </a:r>
            <a:r>
              <a:rPr lang="id-ID" dirty="0"/>
              <a:t>protokol SSO : </a:t>
            </a:r>
            <a:r>
              <a:rPr lang="id-ID" b="1" dirty="0"/>
              <a:t>Kerberos</a:t>
            </a:r>
          </a:p>
          <a:p>
            <a:r>
              <a:rPr lang="id-ID" dirty="0" smtClean="0"/>
              <a:t>SSO </a:t>
            </a:r>
            <a:r>
              <a:rPr lang="id-ID" dirty="0"/>
              <a:t>pada Internet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Microsoft</a:t>
            </a:r>
            <a:r>
              <a:rPr lang="id-ID" dirty="0"/>
              <a:t>: </a:t>
            </a:r>
            <a:r>
              <a:rPr lang="id-ID" b="1" dirty="0" smtClean="0">
                <a:solidFill>
                  <a:srgbClr val="FF0000"/>
                </a:solidFill>
              </a:rPr>
              <a:t>Passport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Lainnya </a:t>
            </a:r>
            <a:r>
              <a:rPr lang="id-ID" dirty="0"/>
              <a:t>: </a:t>
            </a:r>
            <a:r>
              <a:rPr lang="id-ID" b="1" dirty="0">
                <a:solidFill>
                  <a:srgbClr val="FF0000"/>
                </a:solidFill>
              </a:rPr>
              <a:t>Liberty </a:t>
            </a:r>
            <a:r>
              <a:rPr lang="id-ID" b="1" dirty="0" smtClean="0">
                <a:solidFill>
                  <a:srgbClr val="FF0000"/>
                </a:solidFill>
              </a:rPr>
              <a:t>Alliance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Security </a:t>
            </a:r>
            <a:r>
              <a:rPr lang="id-ID" dirty="0"/>
              <a:t>Assertion Markup Language </a:t>
            </a:r>
            <a:r>
              <a:rPr lang="id-ID" b="1" dirty="0">
                <a:solidFill>
                  <a:srgbClr val="FF0000"/>
                </a:solidFill>
              </a:rPr>
              <a:t>(SAML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0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 dirty="0" smtClean="0"/>
              <a:t>Karberos</a:t>
            </a:r>
            <a:endParaRPr lang="en-US" b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Kerberos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didasarkan</a:t>
            </a:r>
            <a:r>
              <a:rPr lang="id-ID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penggunaan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kunci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simetrik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/>
              <a:t>Kerberos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id-ID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sumber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daya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bukan</a:t>
            </a:r>
            <a:r>
              <a:rPr lang="en-US" sz="2400" b="1" dirty="0" smtClean="0"/>
              <a:t> password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 err="1" smtClean="0"/>
              <a:t>tiket</a:t>
            </a:r>
            <a:r>
              <a:rPr lang="en-US" sz="2400" b="1" dirty="0" smtClean="0"/>
              <a:t> </a:t>
            </a:r>
            <a:r>
              <a:rPr lang="en-US" sz="2400" dirty="0" err="1" smtClean="0"/>
              <a:t>ini</a:t>
            </a:r>
            <a:r>
              <a:rPr lang="id-ID" sz="2400" dirty="0" smtClean="0"/>
              <a:t> </a:t>
            </a:r>
            <a:r>
              <a:rPr lang="en-US" sz="2400" b="1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ancaman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mencuri</a:t>
            </a:r>
            <a:r>
              <a:rPr lang="en-US" sz="2400" b="1" dirty="0" smtClean="0"/>
              <a:t> password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jaringan</a:t>
            </a:r>
            <a:r>
              <a:rPr lang="en-US" sz="2400" b="1" dirty="0" smtClean="0"/>
              <a:t> sniffing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lingkungan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aman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Kerberos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saling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dirty="0" smtClean="0"/>
              <a:t>. </a:t>
            </a:r>
            <a:r>
              <a:rPr lang="id-ID" sz="2400" dirty="0" smtClean="0"/>
              <a:t> </a:t>
            </a:r>
            <a:endParaRPr lang="id-ID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Otentikasi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Reksa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baik</a:t>
            </a:r>
            <a:r>
              <a:rPr lang="en-US" sz="2400" b="1" dirty="0" smtClean="0"/>
              <a:t> server </a:t>
            </a:r>
            <a:r>
              <a:rPr lang="en-US" sz="2400" dirty="0" err="1" smtClean="0"/>
              <a:t>dan</a:t>
            </a:r>
            <a:r>
              <a:rPr lang="id-ID" sz="2400" dirty="0" smtClean="0"/>
              <a:t> </a:t>
            </a:r>
            <a:r>
              <a:rPr lang="en-US" sz="2400" b="1" dirty="0" err="1" smtClean="0"/>
              <a:t>klien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disahkan</a:t>
            </a:r>
            <a:r>
              <a:rPr lang="en-US" sz="2400" dirty="0" smtClean="0"/>
              <a:t>.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mencegah</a:t>
            </a:r>
            <a:r>
              <a:rPr lang="en-US" sz="2400" b="1" dirty="0" smtClean="0"/>
              <a:t> </a:t>
            </a:r>
            <a:r>
              <a:rPr lang="id-ID" sz="2400" b="1" dirty="0" smtClean="0"/>
              <a:t>serangan menengah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/>
              <a:t>spoofing.</a:t>
            </a:r>
            <a:endParaRPr lang="id-ID" sz="24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400" b="1" dirty="0" err="1" smtClean="0"/>
              <a:t>Komponen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Kerberos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id-ID" sz="2400" dirty="0" smtClean="0"/>
              <a:t>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Center, </a:t>
            </a:r>
            <a:r>
              <a:rPr lang="en-US" sz="2400" b="1" dirty="0" err="1" smtClean="0"/>
              <a:t>Layanan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Tiket-Pemberian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tiket-Pemberian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tiket</a:t>
            </a:r>
            <a:r>
              <a:rPr lang="en-US" sz="24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62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4173311"/>
            <a:ext cx="8319406" cy="2345346"/>
          </a:xfrm>
        </p:spPr>
        <p:txBody>
          <a:bodyPr>
            <a:normAutofit fontScale="85000" lnSpcReduction="20000"/>
          </a:bodyPr>
          <a:lstStyle/>
          <a:p>
            <a:r>
              <a:rPr lang="id-ID" b="1" dirty="0"/>
              <a:t>Server dan OTP </a:t>
            </a:r>
            <a:r>
              <a:rPr lang="id-ID" dirty="0"/>
              <a:t>Generator </a:t>
            </a:r>
            <a:r>
              <a:rPr lang="id-ID" b="1" dirty="0"/>
              <a:t>menyimpan kunci K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login ke server</a:t>
            </a:r>
            <a:r>
              <a:rPr lang="id-ID" dirty="0"/>
              <a:t>, </a:t>
            </a:r>
            <a:r>
              <a:rPr lang="id-ID" b="1" dirty="0"/>
              <a:t>server memberikan challenge R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memasukkan R dan PIN ke OTP Generator</a:t>
            </a:r>
          </a:p>
          <a:p>
            <a:r>
              <a:rPr lang="id-ID" b="1" dirty="0" smtClean="0"/>
              <a:t>OTP </a:t>
            </a:r>
            <a:r>
              <a:rPr lang="id-ID" b="1" dirty="0"/>
              <a:t>Generator memberikan x dimana x=h(R,K)</a:t>
            </a:r>
          </a:p>
          <a:p>
            <a:r>
              <a:rPr lang="id-ID" b="1" dirty="0" smtClean="0"/>
              <a:t>User </a:t>
            </a:r>
            <a:r>
              <a:rPr lang="id-ID" b="1" dirty="0"/>
              <a:t>merespon dengan memberikan x ke server</a:t>
            </a:r>
          </a:p>
          <a:p>
            <a:r>
              <a:rPr lang="id-ID" b="1" dirty="0" smtClean="0"/>
              <a:t>Server </a:t>
            </a:r>
            <a:r>
              <a:rPr lang="id-ID" b="1" dirty="0"/>
              <a:t>memverifikasi 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2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3524452"/>
            <a:ext cx="8319406" cy="2994205"/>
          </a:xfrm>
        </p:spPr>
        <p:txBody>
          <a:bodyPr>
            <a:normAutofit/>
          </a:bodyPr>
          <a:lstStyle/>
          <a:p>
            <a:r>
              <a:rPr lang="id-ID" dirty="0"/>
              <a:t>Malware intersepsi interaksi user dg browser</a:t>
            </a:r>
          </a:p>
          <a:p>
            <a:r>
              <a:rPr lang="id-ID" dirty="0" smtClean="0"/>
              <a:t>Ketika </a:t>
            </a:r>
            <a:r>
              <a:rPr lang="id-ID" dirty="0"/>
              <a:t>user hendak melakukan otorisasi transaksi dengan </a:t>
            </a:r>
            <a:r>
              <a:rPr lang="id-ID" dirty="0" smtClean="0"/>
              <a:t>OTP </a:t>
            </a:r>
            <a:r>
              <a:rPr lang="id-ID" dirty="0"/>
              <a:t>password, malware membelokkan tujuan transaksi ke </a:t>
            </a:r>
            <a:r>
              <a:rPr lang="id-ID" dirty="0" smtClean="0"/>
              <a:t>rekening </a:t>
            </a:r>
            <a:r>
              <a:rPr lang="id-ID" dirty="0"/>
              <a:t>lain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98" y="1658982"/>
            <a:ext cx="8694696" cy="16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Scanning (Probing)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641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dirty="0"/>
              <a:t>Membutuhkan paling tidak 2 faktor dari 3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know (</a:t>
            </a:r>
            <a:r>
              <a:rPr lang="id-ID" sz="2800" b="1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have (</a:t>
            </a:r>
            <a:r>
              <a:rPr lang="id-ID" sz="2800" b="1" dirty="0" smtClean="0"/>
              <a:t>SYH)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b="1" dirty="0" smtClean="0"/>
              <a:t>Something </a:t>
            </a:r>
            <a:r>
              <a:rPr lang="id-ID" sz="2800" b="1" dirty="0"/>
              <a:t>you are (SYA)</a:t>
            </a:r>
          </a:p>
          <a:p>
            <a:r>
              <a:rPr lang="id-ID" sz="3200" dirty="0" smtClean="0"/>
              <a:t>Contoh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ATM</a:t>
            </a:r>
            <a:r>
              <a:rPr lang="id-ID" sz="2800" dirty="0"/>
              <a:t>: Kartu (SYH) dan PIN (</a:t>
            </a:r>
            <a:r>
              <a:rPr lang="id-ID" sz="2800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Kartu </a:t>
            </a:r>
            <a:r>
              <a:rPr lang="id-ID" sz="2800" dirty="0"/>
              <a:t>kredit magnetik : Kartu (SYH) dan Ttd (</a:t>
            </a:r>
            <a:r>
              <a:rPr lang="id-ID" sz="2800" dirty="0" smtClean="0"/>
              <a:t>SYA)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Password </a:t>
            </a:r>
            <a:r>
              <a:rPr lang="id-ID" sz="2800" dirty="0"/>
              <a:t>generator: Divais (SYH) dan PIN (</a:t>
            </a:r>
            <a:r>
              <a:rPr lang="id-ID" sz="2800" dirty="0" smtClean="0"/>
              <a:t>SYN)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Smartcard </a:t>
            </a:r>
            <a:r>
              <a:rPr lang="id-ID" sz="2800" dirty="0"/>
              <a:t>(SYH) dengan password/PIN (SYN)</a:t>
            </a:r>
          </a:p>
        </p:txBody>
      </p:sp>
    </p:spTree>
    <p:extLst>
      <p:ext uri="{BB962C8B-B14F-4D97-AF65-F5344CB8AC3E}">
        <p14:creationId xmlns:p14="http://schemas.microsoft.com/office/powerpoint/2010/main" val="10097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Kriptografi u/ Autentikasi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Kriptografi digunakan dalam proses autentikasi</a:t>
            </a:r>
          </a:p>
          <a:p>
            <a:pPr algn="just"/>
            <a:r>
              <a:rPr lang="id-ID" sz="4000" dirty="0" smtClean="0"/>
              <a:t>Tetapi </a:t>
            </a:r>
            <a:r>
              <a:rPr lang="id-ID" sz="4000" dirty="0"/>
              <a:t>akan dibahas pada pertemuan lain dalam mata </a:t>
            </a:r>
            <a:r>
              <a:rPr lang="id-ID" sz="4000" dirty="0" smtClean="0"/>
              <a:t>kuliah </a:t>
            </a:r>
            <a:r>
              <a:rPr lang="id-ID" sz="4000" dirty="0"/>
              <a:t>ini</a:t>
            </a:r>
          </a:p>
        </p:txBody>
      </p:sp>
    </p:spTree>
    <p:extLst>
      <p:ext uri="{BB962C8B-B14F-4D97-AF65-F5344CB8AC3E}">
        <p14:creationId xmlns:p14="http://schemas.microsoft.com/office/powerpoint/2010/main" val="37876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Latihan 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Jika anda menjadi administrator jaringan/software developer, apa </a:t>
            </a:r>
            <a:r>
              <a:rPr lang="id-ID" sz="3600" dirty="0" smtClean="0"/>
              <a:t>yang </a:t>
            </a:r>
            <a:r>
              <a:rPr lang="id-ID" sz="3600" dirty="0"/>
              <a:t>anda lakukan untuk mengurangi kemungkinan password </a:t>
            </a:r>
            <a:r>
              <a:rPr lang="id-ID" sz="3600" dirty="0" smtClean="0"/>
              <a:t>cracking?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0652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Tata Tertib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Contact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05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Single Message Break-in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095453" cy="32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Denial-of Service (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DoS)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1"/>
            <a:ext cx="9123784" cy="28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Seni dan ilmu memaksa orang untuk memenuhi harapan anda (Benz</a:t>
            </a:r>
            <a:r>
              <a:rPr lang="id-ID" dirty="0" smtClean="0"/>
              <a:t>) 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pemanfaatan trik-trik psikologis hacker luar pada seorang user dari </a:t>
            </a:r>
            <a:r>
              <a:rPr lang="id-ID" dirty="0" smtClean="0"/>
              <a:t>sebuah </a:t>
            </a:r>
            <a:r>
              <a:rPr lang="id-ID" dirty="0"/>
              <a:t>sistem komputer (Palumbo)</a:t>
            </a:r>
          </a:p>
          <a:p>
            <a:pPr algn="just"/>
            <a:r>
              <a:rPr lang="id-ID" dirty="0" smtClean="0"/>
              <a:t>Mendapatkan </a:t>
            </a:r>
            <a:r>
              <a:rPr lang="id-ID" dirty="0"/>
              <a:t>informasi yang diperlukan (misalnya password) dari seseorang </a:t>
            </a:r>
            <a:r>
              <a:rPr lang="id-ID" dirty="0" smtClean="0"/>
              <a:t>daripada </a:t>
            </a:r>
            <a:r>
              <a:rPr lang="id-ID" dirty="0"/>
              <a:t>merusak sebuah sistem (Berg)</a:t>
            </a:r>
          </a:p>
          <a:p>
            <a:pPr algn="just"/>
            <a:r>
              <a:rPr lang="id-ID" dirty="0"/>
              <a:t>Tujuan: mendapatkan akses tidak resmi pada sistem atau informasi untuk </a:t>
            </a:r>
            <a:r>
              <a:rPr lang="id-ID" dirty="0" smtClean="0"/>
              <a:t>melakukan </a:t>
            </a:r>
            <a:r>
              <a:rPr lang="id-ID" dirty="0"/>
              <a:t>penipuan, intrusi jaringan, mata-mata industrial, pencurian identitas, </a:t>
            </a:r>
            <a:r>
              <a:rPr lang="id-ID" dirty="0" smtClean="0"/>
              <a:t>atau </a:t>
            </a:r>
            <a:r>
              <a:rPr lang="id-ID" dirty="0"/>
              <a:t>secara sederhana untuk mengganggu sistem atau jaringan</a:t>
            </a:r>
          </a:p>
        </p:txBody>
      </p:sp>
    </p:spTree>
    <p:extLst>
      <p:ext uri="{BB962C8B-B14F-4D97-AF65-F5344CB8AC3E}">
        <p14:creationId xmlns:p14="http://schemas.microsoft.com/office/powerpoint/2010/main" val="2210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Remote File Inclusion (RFI) </a:t>
            </a:r>
            <a:endParaRPr lang="id-ID" dirty="0" smtClean="0"/>
          </a:p>
          <a:p>
            <a:r>
              <a:rPr lang="id-ID" dirty="0"/>
              <a:t>PHP </a:t>
            </a:r>
            <a:r>
              <a:rPr lang="id-ID" dirty="0" smtClean="0"/>
              <a:t>Injection</a:t>
            </a:r>
          </a:p>
          <a:p>
            <a:r>
              <a:rPr lang="id-ID" dirty="0" smtClean="0"/>
              <a:t>XSS </a:t>
            </a:r>
            <a:r>
              <a:rPr lang="id-ID" dirty="0"/>
              <a:t>(Cross Site Scripting)</a:t>
            </a:r>
          </a:p>
          <a:p>
            <a:r>
              <a:rPr lang="id-ID" dirty="0"/>
              <a:t>Command Injections (injeksi perintah)</a:t>
            </a:r>
            <a:endParaRPr lang="id-ID" cap="all" dirty="0" smtClean="0"/>
          </a:p>
          <a:p>
            <a:r>
              <a:rPr lang="id-ID" cap="all" dirty="0" smtClean="0"/>
              <a:t>SQL</a:t>
            </a:r>
            <a:r>
              <a:rPr lang="id-ID" cap="all" dirty="0"/>
              <a:t> INJECTION</a:t>
            </a:r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35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</a:t>
            </a:r>
            <a:r>
              <a:rPr lang="id-ID" dirty="0"/>
              <a:t>yang ditujukan kepada website yang memiliki celah keamanan yang biasanya menggunakan fungsi memanggil file melalui suatu inputan </a:t>
            </a:r>
            <a:r>
              <a:rPr lang="id-ID" dirty="0" smtClean="0"/>
              <a:t>dinamis</a:t>
            </a:r>
          </a:p>
          <a:p>
            <a:pPr algn="just"/>
            <a:r>
              <a:rPr lang="id-ID" dirty="0"/>
              <a:t>Tujuan hacker melakukan serangan ini adalah menyisipkan script berbahaya dari domain luar biasanya berupa backdoor/shell ke dalam server target.</a:t>
            </a:r>
          </a:p>
          <a:p>
            <a:pPr algn="just"/>
            <a:r>
              <a:rPr lang="id-ID" dirty="0"/>
              <a:t>Akibat dari serangan ini adalah hacker dapat mengambil alih server, pencurian data/informasi, memodifikasi konten (deface</a:t>
            </a:r>
            <a:r>
              <a:rPr lang="id-ID" dirty="0" smtClean="0"/>
              <a:t>).</a:t>
            </a:r>
            <a:endParaRPr lang="id-ID" b="1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1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ttps://www.ethic.ninja/wp-content/uploads/2017/06/ALUR-R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1622494"/>
            <a:ext cx="5212229" cy="52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Injection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</a:t>
            </a:r>
            <a:r>
              <a:rPr lang="id-ID" dirty="0" smtClean="0"/>
              <a:t>ebuah </a:t>
            </a:r>
            <a:r>
              <a:rPr lang="id-ID" dirty="0"/>
              <a:t>tindakan untuk melakukan eksploitasi terhadap celah keamanan sebuah website dengan cara menginjeksi Shell hasil pengkodean bahasa PHP terhadap file yang terdapat pada website tersebut yang memiliki kelemahan ataupun kesalahan pemrograman/pengkodean.</a:t>
            </a:r>
          </a:p>
        </p:txBody>
      </p:sp>
    </p:spTree>
    <p:extLst>
      <p:ext uri="{BB962C8B-B14F-4D97-AF65-F5344CB8AC3E}">
        <p14:creationId xmlns:p14="http://schemas.microsoft.com/office/powerpoint/2010/main" val="2538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XSS </a:t>
            </a: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(Cross Site Scripting</a:t>
            </a: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Jenis </a:t>
            </a:r>
            <a:r>
              <a:rPr lang="id-ID" dirty="0"/>
              <a:t>serangan injeksi code </a:t>
            </a:r>
            <a:r>
              <a:rPr lang="id-ID" i="1" dirty="0"/>
              <a:t>(code injection attack)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XSS </a:t>
            </a:r>
            <a:r>
              <a:rPr lang="id-ID" dirty="0"/>
              <a:t>dilakukan oleh penyerang dengan </a:t>
            </a:r>
            <a:r>
              <a:rPr lang="id-ID" dirty="0" smtClean="0"/>
              <a:t>cara memasukkan </a:t>
            </a:r>
            <a:r>
              <a:rPr lang="id-ID" dirty="0"/>
              <a:t>kode HTML atau </a:t>
            </a:r>
            <a:r>
              <a:rPr lang="id-ID" i="1" dirty="0"/>
              <a:t>client </a:t>
            </a:r>
            <a:r>
              <a:rPr lang="id-ID" i="1" dirty="0" smtClean="0"/>
              <a:t>script code</a:t>
            </a:r>
            <a:r>
              <a:rPr lang="id-ID" dirty="0"/>
              <a:t> lainnya ke suatu situs. </a:t>
            </a:r>
            <a:endParaRPr lang="id-ID" dirty="0" smtClean="0"/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ini akan seolah-olah datang dari situs tersebut. </a:t>
            </a:r>
            <a:endParaRPr lang="id-ID" dirty="0" smtClean="0"/>
          </a:p>
          <a:p>
            <a:pPr algn="just"/>
            <a:r>
              <a:rPr lang="id-ID" dirty="0" smtClean="0"/>
              <a:t>Akibat </a:t>
            </a:r>
            <a:r>
              <a:rPr lang="id-ID" dirty="0"/>
              <a:t>serangan ini antara lain penyerang dapat mem-</a:t>
            </a:r>
            <a:r>
              <a:rPr lang="id-ID" i="1" dirty="0"/>
              <a:t>bypass</a:t>
            </a:r>
            <a:r>
              <a:rPr lang="id-ID" dirty="0"/>
              <a:t> keamanan di sisi klien, mendapatkan informasi sensitif, atau menyimpan aplikasi berbahaya.</a:t>
            </a:r>
          </a:p>
        </p:txBody>
      </p:sp>
    </p:spTree>
    <p:extLst>
      <p:ext uri="{BB962C8B-B14F-4D97-AF65-F5344CB8AC3E}">
        <p14:creationId xmlns:p14="http://schemas.microsoft.com/office/powerpoint/2010/main" val="3317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010572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115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 Injections (injeksi perintah)</a:t>
            </a:r>
            <a:endParaRPr lang="id-ID" sz="4000" cap="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dengan memasukkan </a:t>
            </a:r>
            <a:r>
              <a:rPr lang="id-ID" dirty="0"/>
              <a:t>kode tertentu pada web/aplikasi. </a:t>
            </a:r>
            <a:endParaRPr lang="id-ID" dirty="0" smtClean="0"/>
          </a:p>
          <a:p>
            <a:pPr algn="just"/>
            <a:r>
              <a:rPr lang="id-ID" dirty="0" smtClean="0"/>
              <a:t>Injection </a:t>
            </a:r>
            <a:r>
              <a:rPr lang="id-ID" dirty="0"/>
              <a:t>umumnya dilakukan pada form login atau form input. Selain itu ada juga yang dilakukan pada alamat web. </a:t>
            </a:r>
            <a:endParaRPr lang="id-ID" dirty="0" smtClean="0"/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akhir serangan adalah mendapatkan akses ke database/ aplikasi tanpa perlu login.  </a:t>
            </a:r>
            <a:endParaRPr lang="id-ID" dirty="0" smtClean="0"/>
          </a:p>
          <a:p>
            <a:pPr algn="just"/>
            <a:r>
              <a:rPr lang="id-ID" dirty="0" smtClean="0"/>
              <a:t>Penyerangan </a:t>
            </a:r>
            <a:r>
              <a:rPr lang="id-ID" dirty="0"/>
              <a:t>dapat dilakukan pada</a:t>
            </a:r>
            <a:r>
              <a:rPr lang="id-ID" i="1" dirty="0"/>
              <a:t> </a:t>
            </a:r>
            <a:r>
              <a:rPr lang="id-ID" i="1" dirty="0" smtClean="0"/>
              <a:t>SQL, LDAP</a:t>
            </a:r>
            <a:r>
              <a:rPr lang="id-ID" dirty="0"/>
              <a:t> maupun pada </a:t>
            </a:r>
            <a:r>
              <a:rPr lang="id-ID" i="1" dirty="0"/>
              <a:t>OS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658982"/>
            <a:ext cx="3080657" cy="4859675"/>
          </a:xfrm>
        </p:spPr>
        <p:txBody>
          <a:bodyPr>
            <a:normAutofit/>
          </a:bodyPr>
          <a:lstStyle/>
          <a:p>
            <a:pPr marL="363538" indent="-363538" algn="just"/>
            <a:r>
              <a:rPr lang="id-ID" sz="2400" b="1" dirty="0"/>
              <a:t>serangan</a:t>
            </a:r>
            <a:r>
              <a:rPr lang="id-ID" sz="2400" dirty="0"/>
              <a:t> yang memanfaatkan </a:t>
            </a:r>
            <a:r>
              <a:rPr lang="id-ID" sz="2400" b="1" dirty="0"/>
              <a:t>kelalaian</a:t>
            </a:r>
            <a:r>
              <a:rPr lang="id-ID" sz="2400" dirty="0"/>
              <a:t> dari </a:t>
            </a:r>
            <a:r>
              <a:rPr lang="id-ID" sz="2400" b="1" dirty="0"/>
              <a:t>website</a:t>
            </a:r>
            <a:r>
              <a:rPr lang="id-ID" sz="2400" dirty="0"/>
              <a:t> yang </a:t>
            </a:r>
            <a:r>
              <a:rPr lang="id-ID" sz="2400" b="1" dirty="0"/>
              <a:t>mengijinkan user</a:t>
            </a:r>
            <a:r>
              <a:rPr lang="id-ID" sz="2400" dirty="0"/>
              <a:t> untuk meng</a:t>
            </a:r>
            <a:r>
              <a:rPr lang="id-ID" sz="2400" b="1" dirty="0"/>
              <a:t>input</a:t>
            </a:r>
            <a:r>
              <a:rPr lang="id-ID" sz="2400" dirty="0"/>
              <a:t>kan data tertentu </a:t>
            </a:r>
            <a:r>
              <a:rPr lang="id-ID" sz="2400" b="1" dirty="0"/>
              <a:t>tanpa </a:t>
            </a:r>
            <a:r>
              <a:rPr lang="id-ID" sz="2400" dirty="0"/>
              <a:t>melakukan </a:t>
            </a:r>
            <a:r>
              <a:rPr lang="id-ID" sz="2400" b="1" dirty="0"/>
              <a:t>filter</a:t>
            </a:r>
            <a:r>
              <a:rPr lang="id-ID" sz="2400" dirty="0"/>
              <a:t> terhadap </a:t>
            </a:r>
            <a:r>
              <a:rPr lang="id-ID" sz="2400" b="1" dirty="0"/>
              <a:t>malicious character.</a:t>
            </a:r>
          </a:p>
        </p:txBody>
      </p:sp>
      <p:pic>
        <p:nvPicPr>
          <p:cNvPr id="4098" name="Picture 2" descr="sql-inje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" b="9902"/>
          <a:stretch/>
        </p:blipFill>
        <p:spPr bwMode="auto">
          <a:xfrm>
            <a:off x="59393" y="1658982"/>
            <a:ext cx="5830419" cy="46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 descr="Image result for sql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9" y="1442506"/>
            <a:ext cx="6442774" cy="47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mage result for sql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949" y="4493600"/>
            <a:ext cx="3043051" cy="23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20463"/>
            <a:ext cx="8029761" cy="2308538"/>
          </a:xfrm>
        </p:spPr>
        <p:txBody>
          <a:bodyPr>
            <a:normAutofit/>
          </a:bodyPr>
          <a:lstStyle/>
          <a:p>
            <a:pPr lvl="0"/>
            <a:r>
              <a:rPr lang="id-ID" sz="4000" b="1" dirty="0" smtClean="0">
                <a:solidFill>
                  <a:srgbClr val="FF0000"/>
                </a:solidFill>
              </a:rPr>
              <a:t>3) </a:t>
            </a:r>
            <a:r>
              <a:rPr lang="en-US" sz="4000" b="1" dirty="0" err="1">
                <a:solidFill>
                  <a:srgbClr val="FF0000"/>
                </a:solidFill>
              </a:rPr>
              <a:t>Sistem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Keamanan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Informasi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dan</a:t>
            </a:r>
            <a:r>
              <a:rPr lang="en-US" sz="4000" b="1" dirty="0">
                <a:solidFill>
                  <a:srgbClr val="FF0000"/>
                </a:solidFill>
              </a:rPr>
              <a:t>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id-ID" dirty="0" smtClean="0"/>
              <a:t>?</a:t>
            </a:r>
            <a:endParaRPr lang="en-US" dirty="0" smtClean="0">
              <a:latin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algn="just" eaLnBrk="1" hangingPunct="1"/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mencapai</a:t>
            </a:r>
            <a:r>
              <a:rPr lang="en-US" b="1" dirty="0" smtClean="0"/>
              <a:t> </a:t>
            </a:r>
            <a:r>
              <a:rPr lang="en-US" b="1" dirty="0" err="1" smtClean="0"/>
              <a:t>kerahasiaan</a:t>
            </a:r>
            <a:r>
              <a:rPr lang="en-US" b="1" dirty="0" smtClean="0"/>
              <a:t>, </a:t>
            </a:r>
            <a:r>
              <a:rPr lang="en-US" b="1" dirty="0" err="1" smtClean="0"/>
              <a:t>ketersediaan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integritas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dirty="0" err="1" smtClean="0"/>
              <a:t>daya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perusahaan</a:t>
            </a:r>
            <a:r>
              <a:rPr lang="en-US" sz="3200" dirty="0" smtClean="0">
                <a:cs typeface="Arial" panose="020B0604020202020204" pitchFamily="34" charset="0"/>
              </a:rPr>
              <a:t>. </a:t>
            </a:r>
          </a:p>
          <a:p>
            <a:pPr marL="533400" indent="-533400" algn="just" eaLnBrk="1" hangingPunct="1"/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keamanan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  <a:endParaRPr lang="en-US" dirty="0" smtClean="0">
              <a:cs typeface="Arial" panose="020B0604020202020204" pitchFamily="34" charset="0"/>
            </a:endParaRP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800" b="1" dirty="0" err="1" smtClean="0">
                <a:cs typeface="Arial" panose="020B0604020202020204" pitchFamily="34" charset="0"/>
              </a:rPr>
              <a:t>Perlindungan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Sehari-hari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Manajemen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Keamanan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(</a:t>
            </a:r>
            <a:r>
              <a:rPr lang="en-US" sz="2800" i="1" dirty="0" smtClean="0">
                <a:cs typeface="Arial" panose="020B0604020202020204" pitchFamily="34" charset="0"/>
              </a:rPr>
              <a:t>information security management</a:t>
            </a:r>
            <a:r>
              <a:rPr lang="en-US" sz="2800" dirty="0" smtClean="0">
                <a:cs typeface="Arial" panose="020B0604020202020204" pitchFamily="34" charset="0"/>
              </a:rPr>
              <a:t>/ ISM)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800" b="1" dirty="0" err="1" smtClean="0">
                <a:cs typeface="Arial" panose="020B0604020202020204" pitchFamily="34" charset="0"/>
              </a:rPr>
              <a:t>Persiapan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untuk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menghadapi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operasi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setelah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bencana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atau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Manajemen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Kesinambungan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Bisnis</a:t>
            </a:r>
            <a:r>
              <a:rPr lang="en-US" sz="2800" dirty="0" smtClean="0">
                <a:cs typeface="Arial" panose="020B0604020202020204" pitchFamily="34" charset="0"/>
              </a:rPr>
              <a:t> (</a:t>
            </a:r>
            <a:r>
              <a:rPr lang="en-US" sz="2800" i="1" dirty="0" smtClean="0">
                <a:cs typeface="Arial" panose="020B0604020202020204" pitchFamily="34" charset="0"/>
              </a:rPr>
              <a:t>business continuity management /</a:t>
            </a:r>
            <a:r>
              <a:rPr lang="en-US" sz="2800" dirty="0" smtClean="0">
                <a:cs typeface="Arial" panose="020B0604020202020204" pitchFamily="34" charset="0"/>
              </a:rPr>
              <a:t>BCM)</a:t>
            </a:r>
          </a:p>
        </p:txBody>
      </p:sp>
    </p:spTree>
    <p:extLst>
      <p:ext uri="{BB962C8B-B14F-4D97-AF65-F5344CB8AC3E}">
        <p14:creationId xmlns:p14="http://schemas.microsoft.com/office/powerpoint/2010/main" val="9493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66"/>
                </a:solidFill>
              </a:rPr>
              <a:t>Kemanan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Informasi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61800"/>
            <a:ext cx="8319406" cy="48596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b="1" dirty="0" err="1" smtClean="0">
                <a:cs typeface="Arial" panose="020B0604020202020204" pitchFamily="34" charset="0"/>
              </a:rPr>
              <a:t>Kemanan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menggambarkan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usaha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untuk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melindungi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komputer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cs typeface="Arial" panose="020B0604020202020204" pitchFamily="34" charset="0"/>
              </a:rPr>
              <a:t>non-</a:t>
            </a:r>
            <a:r>
              <a:rPr lang="en-US" sz="3200" b="1" dirty="0" err="1" smtClean="0">
                <a:cs typeface="Arial" panose="020B0604020202020204" pitchFamily="34" charset="0"/>
              </a:rPr>
              <a:t>peralatan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komputer</a:t>
            </a:r>
            <a:r>
              <a:rPr lang="en-US" sz="3200" b="1" dirty="0" smtClean="0">
                <a:cs typeface="Arial" panose="020B0604020202020204" pitchFamily="34" charset="0"/>
              </a:rPr>
              <a:t>, </a:t>
            </a:r>
            <a:r>
              <a:rPr lang="en-US" sz="3200" b="1" dirty="0" err="1" smtClean="0">
                <a:cs typeface="Arial" panose="020B0604020202020204" pitchFamily="34" charset="0"/>
              </a:rPr>
              <a:t>fasilitas</a:t>
            </a:r>
            <a:r>
              <a:rPr lang="en-US" sz="3200" b="1" dirty="0" smtClean="0">
                <a:cs typeface="Arial" panose="020B0604020202020204" pitchFamily="34" charset="0"/>
              </a:rPr>
              <a:t>, data,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dari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penyalahgunaan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oleh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cs typeface="Arial" panose="020B0604020202020204" pitchFamily="34" charset="0"/>
              </a:rPr>
              <a:t>orang yang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bertanggung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jawab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en-US" sz="3200" dirty="0" err="1" smtClean="0"/>
              <a:t>Definisi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meliputi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pengutip</a:t>
            </a:r>
            <a:r>
              <a:rPr lang="en-US" sz="3200" b="1" dirty="0" smtClean="0"/>
              <a:t>, fax </a:t>
            </a:r>
            <a:r>
              <a:rPr lang="en-US" sz="3200" b="1" dirty="0" err="1" smtClean="0"/>
              <a:t>mesin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jenis</a:t>
            </a:r>
            <a:r>
              <a:rPr lang="en-US" sz="3200" b="1" dirty="0" smtClean="0"/>
              <a:t> media, </a:t>
            </a:r>
            <a:r>
              <a:rPr lang="en-US" sz="3200" b="1" dirty="0" err="1" smtClean="0"/>
              <a:t>termasuk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dokumen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kertas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444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cs typeface="Arial" panose="020B0604020202020204" pitchFamily="34" charset="0"/>
              </a:rPr>
              <a:t>Tujuan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Keamanan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Informasi</a:t>
            </a:r>
            <a:endParaRPr lang="en-US" sz="4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998325"/>
            <a:ext cx="8319406" cy="377046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200" dirty="0" err="1" smtClean="0">
                <a:cs typeface="Arial" panose="020B0604020202020204" pitchFamily="34" charset="0"/>
              </a:rPr>
              <a:t>Keamanan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dimaksudkan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untuk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mencapai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tiga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sasaran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utama</a:t>
            </a:r>
            <a:r>
              <a:rPr lang="en-US" sz="3200" dirty="0" smtClean="0"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cs typeface="Arial" panose="020B0604020202020204" pitchFamily="34" charset="0"/>
              </a:rPr>
              <a:t>yaitu</a:t>
            </a:r>
            <a:r>
              <a:rPr lang="en-US" sz="3200" dirty="0" smtClean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Kerahasiaan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 </a:t>
            </a:r>
            <a:r>
              <a:rPr lang="en-US" sz="2800" dirty="0" err="1" smtClean="0">
                <a:cs typeface="Arial" panose="020B0604020202020204" pitchFamily="34" charset="0"/>
              </a:rPr>
              <a:t>melindungi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data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penyingkapan</a:t>
            </a:r>
            <a:r>
              <a:rPr lang="en-US" sz="2800" b="1" dirty="0" smtClean="0">
                <a:cs typeface="Arial" panose="020B0604020202020204" pitchFamily="34" charset="0"/>
              </a:rPr>
              <a:t> orang</a:t>
            </a:r>
            <a:r>
              <a:rPr lang="id-ID" sz="2800" b="1" dirty="0" smtClean="0">
                <a:cs typeface="Arial" panose="020B0604020202020204" pitchFamily="34" charset="0"/>
              </a:rPr>
              <a:t>-</a:t>
            </a:r>
            <a:r>
              <a:rPr lang="en-US" sz="2800" b="1" dirty="0" smtClean="0">
                <a:cs typeface="Arial" panose="020B0604020202020204" pitchFamily="34" charset="0"/>
              </a:rPr>
              <a:t>orang </a:t>
            </a:r>
            <a:r>
              <a:rPr lang="en-US" sz="2800" dirty="0" smtClean="0">
                <a:cs typeface="Arial" panose="020B0604020202020204" pitchFamily="34" charset="0"/>
              </a:rPr>
              <a:t>yang </a:t>
            </a:r>
            <a:r>
              <a:rPr lang="en-US" sz="2800" b="1" dirty="0" err="1" smtClean="0">
                <a:cs typeface="Arial" panose="020B0604020202020204" pitchFamily="34" charset="0"/>
              </a:rPr>
              <a:t>tidak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berhak</a:t>
            </a:r>
            <a:endParaRPr lang="en-US" sz="2800" b="1" dirty="0" smtClean="0">
              <a:cs typeface="Arial" panose="020B060402020202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Ketersediaan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 </a:t>
            </a:r>
            <a:r>
              <a:rPr lang="en-US" sz="2800" dirty="0" err="1" smtClean="0">
                <a:cs typeface="Arial" panose="020B0604020202020204" pitchFamily="34" charset="0"/>
              </a:rPr>
              <a:t>meyakinkan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bahwa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data </a:t>
            </a:r>
            <a:r>
              <a:rPr lang="en-US" sz="2800" b="1" dirty="0" err="1" smtClean="0">
                <a:cs typeface="Arial" panose="020B0604020202020204" pitchFamily="34" charset="0"/>
              </a:rPr>
              <a:t>dan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perusahaan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hanya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digunakan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orang yang </a:t>
            </a:r>
            <a:r>
              <a:rPr lang="en-US" sz="2800" b="1" dirty="0" err="1" smtClean="0">
                <a:cs typeface="Arial" panose="020B0604020202020204" pitchFamily="34" charset="0"/>
              </a:rPr>
              <a:t>berhak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menggunakannya</a:t>
            </a:r>
            <a:r>
              <a:rPr lang="en-US" sz="2800" dirty="0" smtClean="0">
                <a:cs typeface="Arial" panose="020B0604020202020204" pitchFamily="34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Integritas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perlu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menyediakan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representasi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b="1" dirty="0" err="1" smtClean="0">
                <a:cs typeface="Arial" panose="020B0604020202020204" pitchFamily="34" charset="0"/>
              </a:rPr>
              <a:t>akurat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sistem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fisik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smtClean="0">
                <a:cs typeface="Arial" panose="020B0604020202020204" pitchFamily="34" charset="0"/>
              </a:rPr>
              <a:t>yang </a:t>
            </a:r>
            <a:r>
              <a:rPr lang="en-US" sz="2800" dirty="0" err="1" smtClean="0">
                <a:cs typeface="Arial" panose="020B0604020202020204" pitchFamily="34" charset="0"/>
              </a:rPr>
              <a:t>direpresentasikan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02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66"/>
                </a:solidFill>
              </a:rPr>
              <a:t>Manajemen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Keamanan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Informasi</a:t>
            </a:r>
            <a:r>
              <a:rPr lang="en-US" b="1" dirty="0" smtClean="0">
                <a:solidFill>
                  <a:srgbClr val="FF0066"/>
                </a:solidFill>
              </a:rPr>
              <a:t>  (ISM)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n-US" sz="3200" dirty="0" smtClean="0">
                <a:cs typeface="Times New Roman" panose="02020603050405020304" pitchFamily="18" charset="0"/>
              </a:rPr>
              <a:t>ISM </a:t>
            </a:r>
            <a:r>
              <a:rPr lang="en-US" sz="3200" dirty="0" err="1" smtClean="0">
                <a:cs typeface="Times New Roman" panose="02020603050405020304" pitchFamily="18" charset="0"/>
              </a:rPr>
              <a:t>terdiri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empat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langkah</a:t>
            </a:r>
            <a:r>
              <a:rPr lang="en-US" sz="3200" dirty="0" smtClean="0">
                <a:cs typeface="Times New Roman" panose="02020603050405020304" pitchFamily="18" charset="0"/>
              </a:rPr>
              <a:t>: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Identifikasi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cs typeface="Times New Roman" panose="02020603050405020304" pitchFamily="18" charset="0"/>
              </a:rPr>
              <a:t>threats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cs typeface="Times New Roman" panose="02020603050405020304" pitchFamily="18" charset="0"/>
              </a:rPr>
              <a:t>ancaman</a:t>
            </a:r>
            <a:r>
              <a:rPr lang="en-US" sz="3200" dirty="0" smtClean="0">
                <a:cs typeface="Times New Roman" panose="02020603050405020304" pitchFamily="18" charset="0"/>
              </a:rPr>
              <a:t>) yang </a:t>
            </a:r>
            <a:r>
              <a:rPr lang="en-US" sz="3200" dirty="0" err="1" smtClean="0"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menyerang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sumber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daya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informasi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perusahaan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Mendefinisikan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resiko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ancaman</a:t>
            </a:r>
            <a:r>
              <a:rPr lang="en-US" sz="3200" dirty="0" smtClean="0"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memaksakan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/>
              <a:t>Penetapan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kebijakan</a:t>
            </a:r>
            <a:r>
              <a:rPr lang="en-US" sz="3200" b="1" dirty="0" smtClean="0"/>
              <a:t> </a:t>
            </a:r>
            <a:r>
              <a:rPr lang="en-US" sz="3200" dirty="0" err="1" smtClean="0"/>
              <a:t>keamanan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Menerapkan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cs typeface="Times New Roman" panose="02020603050405020304" pitchFamily="18" charset="0"/>
              </a:rPr>
              <a:t>controls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yang </a:t>
            </a:r>
            <a:r>
              <a:rPr lang="en-US" sz="3200" dirty="0" err="1" smtClean="0">
                <a:cs typeface="Times New Roman" panose="02020603050405020304" pitchFamily="18" charset="0"/>
              </a:rPr>
              <a:t>tertuju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pada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resiko</a:t>
            </a:r>
            <a:endParaRPr lang="en-US" sz="3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err="1" smtClean="0">
                <a:solidFill>
                  <a:srgbClr val="FF0066"/>
                </a:solidFill>
              </a:rPr>
              <a:t>Ancaman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Ancaman</a:t>
            </a:r>
            <a:r>
              <a:rPr lang="en-US" sz="3600" dirty="0" smtClean="0"/>
              <a:t> </a:t>
            </a:r>
            <a:r>
              <a:rPr lang="en-US" sz="3600" dirty="0" err="1" smtClean="0"/>
              <a:t>keamanan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seseorang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organisasi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mekanisme</a:t>
            </a:r>
            <a:r>
              <a:rPr lang="en-US" sz="3600" dirty="0" smtClean="0"/>
              <a:t>,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peristiwa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b="1" dirty="0" err="1" smtClean="0"/>
              <a:t>berpotensi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menimbulkan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kejahatan</a:t>
            </a:r>
            <a:r>
              <a:rPr lang="en-US" sz="3600" b="1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sumber</a:t>
            </a:r>
            <a:r>
              <a:rPr lang="en-US" sz="3600" dirty="0" smtClean="0"/>
              <a:t> </a:t>
            </a:r>
            <a:r>
              <a:rPr lang="en-US" sz="3600" dirty="0" err="1" smtClean="0"/>
              <a:t>daya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perusahaan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>
                <a:cs typeface="Times New Roman" panose="02020603050405020304" pitchFamily="18" charset="0"/>
              </a:rPr>
              <a:t>Ancaman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dapat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berupa</a:t>
            </a:r>
            <a:r>
              <a:rPr lang="en-US" sz="3600" b="1" dirty="0" smtClean="0">
                <a:cs typeface="Times New Roman" panose="02020603050405020304" pitchFamily="18" charset="0"/>
              </a:rPr>
              <a:t> internal </a:t>
            </a:r>
            <a:r>
              <a:rPr lang="en-US" sz="3600" dirty="0" err="1" smtClean="0">
                <a:cs typeface="Times New Roman" panose="02020603050405020304" pitchFamily="18" charset="0"/>
              </a:rPr>
              <a:t>atau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cs typeface="Times New Roman" panose="02020603050405020304" pitchFamily="18" charset="0"/>
              </a:rPr>
              <a:t>external,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disengaja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atau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tidak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disengaja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err="1" smtClean="0">
                <a:solidFill>
                  <a:srgbClr val="FF0066"/>
                </a:solidFill>
              </a:rPr>
              <a:t>Resiko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3200" b="1" dirty="0" err="1" smtClean="0">
                <a:cs typeface="Arial" panose="020B0604020202020204" pitchFamily="34" charset="0"/>
              </a:rPr>
              <a:t>Tindakan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smtClean="0">
                <a:cs typeface="Arial" panose="020B0604020202020204" pitchFamily="34" charset="0"/>
              </a:rPr>
              <a:t>yang </a:t>
            </a:r>
            <a:r>
              <a:rPr lang="en-US" sz="3200" dirty="0" err="1" smtClean="0">
                <a:cs typeface="Arial" panose="020B0604020202020204" pitchFamily="34" charset="0"/>
              </a:rPr>
              <a:t>menyebabkan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resiko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dapat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digolongkan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ke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dalam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empat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jenis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smtClean="0">
                <a:cs typeface="Arial" panose="020B0604020202020204" pitchFamily="34" charset="0"/>
              </a:rPr>
              <a:t>: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Pencurian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Penyingkapan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endParaRPr lang="en-US" sz="3200" b="1" dirty="0" smtClean="0"/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Penggunaan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endParaRPr lang="en-US" sz="3200" b="1" dirty="0" smtClean="0">
              <a:cs typeface="Arial" panose="020B0604020202020204" pitchFamily="34" charset="0"/>
            </a:endParaRP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Pembinasaan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Pengingkaran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Layanan</a:t>
            </a:r>
            <a:r>
              <a:rPr lang="en-US" sz="3200" b="1" dirty="0" smtClean="0">
                <a:cs typeface="Arial" panose="020B0604020202020204" pitchFamily="34" charset="0"/>
              </a:rPr>
              <a:t> yang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Modifikasi</a:t>
            </a:r>
            <a:r>
              <a:rPr lang="en-US" sz="3200" b="1" dirty="0" smtClean="0">
                <a:cs typeface="Times New Roman" panose="02020603050405020304" pitchFamily="18" charset="0"/>
              </a:rPr>
              <a:t> yang </a:t>
            </a:r>
            <a:r>
              <a:rPr lang="en-US" sz="3200" b="1" dirty="0" err="1" smtClean="0">
                <a:cs typeface="Times New Roman" panose="02020603050405020304" pitchFamily="18" charset="0"/>
              </a:rPr>
              <a:t>tidak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sah</a:t>
            </a:r>
            <a:r>
              <a:rPr lang="en-US" sz="32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83435"/>
            <a:ext cx="8590423" cy="3535730"/>
          </a:xfrm>
        </p:spPr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</a:rPr>
              <a:t>Sistem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Keamanan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Informasi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Internet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Autentikasi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FF0066"/>
                </a:solidFill>
              </a:rPr>
              <a:t>Ancaman</a:t>
            </a:r>
            <a:r>
              <a:rPr lang="en-US" sz="4000" b="1" dirty="0" smtClean="0">
                <a:solidFill>
                  <a:srgbClr val="FF0066"/>
                </a:solidFill>
              </a:rPr>
              <a:t> Yang Paling </a:t>
            </a:r>
            <a:r>
              <a:rPr lang="en-US" sz="4000" b="1" dirty="0" err="1" smtClean="0">
                <a:solidFill>
                  <a:srgbClr val="FF0066"/>
                </a:solidFill>
              </a:rPr>
              <a:t>Terkenal</a:t>
            </a:r>
            <a:r>
              <a:rPr lang="en-US" sz="4000" b="1" dirty="0" smtClean="0">
                <a:solidFill>
                  <a:srgbClr val="FF0066"/>
                </a:solidFill>
              </a:rPr>
              <a:t> – “VIRUS”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726217"/>
            <a:ext cx="8319406" cy="48596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id-ID" sz="2800" dirty="0" smtClean="0">
                <a:cs typeface="Arial" panose="020B0604020202020204" pitchFamily="34" charset="0"/>
              </a:rPr>
              <a:t>S</a:t>
            </a:r>
            <a:r>
              <a:rPr lang="en-US" sz="2800" dirty="0" err="1" smtClean="0">
                <a:cs typeface="Arial" panose="020B0604020202020204" pitchFamily="34" charset="0"/>
              </a:rPr>
              <a:t>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virus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program </a:t>
            </a:r>
            <a:r>
              <a:rPr lang="en-US" sz="2800" dirty="0" err="1" smtClean="0">
                <a:cs typeface="Arial" panose="020B0604020202020204" pitchFamily="34" charset="0"/>
              </a:rPr>
              <a:t>komputer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tanpa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pengetahuan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pengguna</a:t>
            </a:r>
            <a:endParaRPr lang="en-US" sz="28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worm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tanpa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tapi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memancarkan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salinan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dengan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sendirinya</a:t>
            </a:r>
            <a:r>
              <a:rPr lang="en-US" sz="2800" dirty="0" smtClean="0">
                <a:cs typeface="Arial" panose="020B0604020202020204" pitchFamily="34" charset="0"/>
              </a:rPr>
              <a:t> 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e-mail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Trojan horse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maupun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mendstribusikan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. </a:t>
            </a:r>
            <a:endParaRPr lang="id-ID" sz="28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Distribusi</a:t>
            </a:r>
            <a:r>
              <a:rPr lang="id-ID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terpenuhi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para </a:t>
            </a:r>
            <a:r>
              <a:rPr lang="en-US" sz="2800" dirty="0" err="1" smtClean="0">
                <a:cs typeface="Arial" panose="020B0604020202020204" pitchFamily="34" charset="0"/>
              </a:rPr>
              <a:t>pemakai</a:t>
            </a:r>
            <a:r>
              <a:rPr lang="en-US" sz="2800" dirty="0" smtClean="0">
                <a:cs typeface="Arial" panose="020B0604020202020204" pitchFamily="34" charset="0"/>
              </a:rPr>
              <a:t> yang</a:t>
            </a:r>
            <a:r>
              <a:rPr lang="id-ID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mendistribusikannya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sebagai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utilitas</a:t>
            </a:r>
            <a:r>
              <a:rPr lang="en-US" sz="2800" dirty="0" smtClean="0"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cs typeface="Arial" panose="020B0604020202020204" pitchFamily="34" charset="0"/>
              </a:rPr>
              <a:t>maka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ketika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digunakan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menghasilkan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sesuatu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perubahan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dikehendaki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dalam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kemampuan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88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FF0066"/>
                </a:solidFill>
              </a:rPr>
              <a:t>Pertimbangan</a:t>
            </a:r>
            <a:r>
              <a:rPr lang="en-US" sz="4000" b="1" dirty="0" smtClean="0">
                <a:solidFill>
                  <a:srgbClr val="FF0066"/>
                </a:solidFill>
              </a:rPr>
              <a:t> E-COMMERCE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20347"/>
            <a:ext cx="8319406" cy="389465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cs typeface="Arial" panose="020B0604020202020204" pitchFamily="34" charset="0"/>
              </a:rPr>
              <a:t>E-commerce </a:t>
            </a:r>
            <a:r>
              <a:rPr lang="en-US" sz="2800" dirty="0" err="1" smtClean="0">
                <a:cs typeface="Arial" panose="020B0604020202020204" pitchFamily="34" charset="0"/>
              </a:rPr>
              <a:t>telah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memperkenalkan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keamanan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resiko</a:t>
            </a:r>
            <a:r>
              <a:rPr lang="en-US" sz="2800" b="1" dirty="0" smtClean="0">
                <a:cs typeface="Arial" panose="020B0604020202020204" pitchFamily="34" charset="0"/>
              </a:rPr>
              <a:t> yang </a:t>
            </a:r>
            <a:r>
              <a:rPr lang="en-US" sz="2800" b="1" dirty="0" err="1" smtClean="0">
                <a:cs typeface="Arial" panose="020B0604020202020204" pitchFamily="34" charset="0"/>
              </a:rPr>
              <a:t>baru</a:t>
            </a:r>
            <a:r>
              <a:rPr lang="en-US" sz="2800" b="1" dirty="0" smtClean="0">
                <a:cs typeface="Arial" panose="020B0604020202020204" pitchFamily="34" charset="0"/>
              </a:rPr>
              <a:t>: </a:t>
            </a:r>
            <a:r>
              <a:rPr lang="en-US" sz="2800" b="1" dirty="0" err="1" smtClean="0">
                <a:cs typeface="Arial" panose="020B0604020202020204" pitchFamily="34" charset="0"/>
              </a:rPr>
              <a:t>penipuan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kartu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kredit</a:t>
            </a:r>
            <a:r>
              <a:rPr lang="en-US" sz="2800" b="1" dirty="0" smtClean="0">
                <a:cs typeface="Arial" panose="020B0604020202020204" pitchFamily="34" charset="0"/>
              </a:rPr>
              <a:t>.</a:t>
            </a:r>
            <a:r>
              <a:rPr lang="en-US" sz="2800" b="1" dirty="0" smtClean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b="1" dirty="0" smtClean="0">
                <a:cs typeface="Arial" panose="020B0604020202020204" pitchFamily="34" charset="0"/>
              </a:rPr>
              <a:t>American Express </a:t>
            </a:r>
            <a:r>
              <a:rPr lang="en-US" sz="2800" b="1" dirty="0" err="1" smtClean="0">
                <a:cs typeface="Arial" panose="020B0604020202020204" pitchFamily="34" charset="0"/>
              </a:rPr>
              <a:t>mengumumkan</a:t>
            </a:r>
            <a:r>
              <a:rPr lang="en-US" sz="2800" b="1" dirty="0" smtClean="0">
                <a:cs typeface="Arial" panose="020B0604020202020204" pitchFamily="34" charset="0"/>
              </a:rPr>
              <a:t>  </a:t>
            </a:r>
            <a:r>
              <a:rPr lang="en-US" sz="2800" dirty="0" smtClean="0">
                <a:cs typeface="Arial" panose="020B0604020202020204" pitchFamily="34" charset="0"/>
              </a:rPr>
              <a:t>“</a:t>
            </a:r>
            <a:r>
              <a:rPr lang="en-US" sz="2800" b="1" dirty="0" err="1" smtClean="0">
                <a:cs typeface="Arial" panose="020B0604020202020204" pitchFamily="34" charset="0"/>
              </a:rPr>
              <a:t>penyediaan</a:t>
            </a:r>
            <a:r>
              <a:rPr lang="en-US" sz="2800" b="1" dirty="0" smtClean="0">
                <a:cs typeface="Arial" panose="020B0604020202020204" pitchFamily="34" charset="0"/>
              </a:rPr>
              <a:t>" </a:t>
            </a:r>
            <a:r>
              <a:rPr lang="en-US" sz="2800" b="1" dirty="0" err="1" smtClean="0">
                <a:cs typeface="Arial" panose="020B0604020202020204" pitchFamily="34" charset="0"/>
              </a:rPr>
              <a:t>angka-angka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kartu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kredit</a:t>
            </a:r>
            <a:r>
              <a:rPr lang="en-US" sz="2800" b="1" dirty="0" smtClean="0">
                <a:cs typeface="Arial" panose="020B0604020202020204" pitchFamily="34" charset="0"/>
              </a:rPr>
              <a:t>. </a:t>
            </a:r>
            <a:r>
              <a:rPr lang="en-US" sz="2800" b="1" dirty="0" err="1" smtClean="0">
                <a:cs typeface="Times New Roman" panose="02020603050405020304" pitchFamily="18" charset="0"/>
              </a:rPr>
              <a:t>Angka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ini</a:t>
            </a:r>
            <a:r>
              <a:rPr lang="en-US" sz="2800" b="1" dirty="0" smtClean="0"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dibandingkan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dengan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angka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kartu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kredit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pelanggannya</a:t>
            </a:r>
            <a:r>
              <a:rPr lang="en-US" sz="2800" dirty="0" smtClean="0">
                <a:cs typeface="Times New Roman" panose="02020603050405020304" pitchFamily="18" charset="0"/>
              </a:rPr>
              <a:t>, yang </a:t>
            </a:r>
            <a:r>
              <a:rPr lang="en-US" sz="2800" dirty="0" err="1" smtClean="0">
                <a:cs typeface="Times New Roman" panose="02020603050405020304" pitchFamily="18" charset="0"/>
              </a:rPr>
              <a:t>ditujukan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perdagangan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eceran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menggunakan</a:t>
            </a:r>
            <a:r>
              <a:rPr lang="en-US" sz="2800" dirty="0" smtClean="0">
                <a:cs typeface="Times New Roman" panose="02020603050405020304" pitchFamily="18" charset="0"/>
              </a:rPr>
              <a:t> e-commerce, yang </a:t>
            </a:r>
            <a:r>
              <a:rPr lang="en-US" sz="2800" dirty="0" err="1" smtClean="0">
                <a:cs typeface="Times New Roman" panose="02020603050405020304" pitchFamily="18" charset="0"/>
              </a:rPr>
              <a:t>memilih</a:t>
            </a:r>
            <a:r>
              <a:rPr lang="en-US" sz="2800" dirty="0" smtClean="0">
                <a:cs typeface="Times New Roman" panose="02020603050405020304" pitchFamily="18" charset="0"/>
              </a:rPr>
              <a:t> American Express </a:t>
            </a:r>
            <a:r>
              <a:rPr lang="en-US" sz="2800" dirty="0" err="1" smtClean="0"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pembayarannya</a:t>
            </a:r>
            <a:r>
              <a:rPr lang="en-US" sz="2800" b="1" dirty="0" smtClean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0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FF0066"/>
                </a:solidFill>
              </a:rPr>
              <a:t>Manajemen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Resiko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54049"/>
            <a:ext cx="8319406" cy="4008869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sz="3600" b="1" dirty="0" smtClean="0">
                <a:cs typeface="Times New Roman" panose="02020603050405020304" pitchFamily="18" charset="0"/>
              </a:rPr>
              <a:t>4 </a:t>
            </a:r>
            <a:r>
              <a:rPr lang="en-US" sz="3600" b="1" dirty="0" err="1" smtClean="0">
                <a:cs typeface="Times New Roman" panose="02020603050405020304" pitchFamily="18" charset="0"/>
              </a:rPr>
              <a:t>tahapan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dalam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mendefinisikan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manajemen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resio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diantaranya</a:t>
            </a:r>
            <a:r>
              <a:rPr lang="en-US" sz="3600" dirty="0" smtClean="0"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Identifikasi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aset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bisnis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agar </a:t>
            </a:r>
            <a:r>
              <a:rPr lang="en-US" sz="3200" dirty="0" err="1" smtClean="0">
                <a:cs typeface="Times New Roman" panose="02020603050405020304" pitchFamily="18" charset="0"/>
              </a:rPr>
              <a:t>terlindung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risiko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Kenali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Resiko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fi-FI" sz="3200" b="1" dirty="0" smtClean="0">
                <a:cs typeface="Times New Roman" panose="02020603050405020304" pitchFamily="18" charset="0"/>
              </a:rPr>
              <a:t>Tentukan tingkatan </a:t>
            </a:r>
            <a:r>
              <a:rPr lang="fi-FI" sz="3200" dirty="0" smtClean="0">
                <a:cs typeface="Times New Roman" panose="02020603050405020304" pitchFamily="18" charset="0"/>
              </a:rPr>
              <a:t>dari dampak pada perusahaan jika terjadi  resiko 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Analisis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kerentanan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perusahaan</a:t>
            </a:r>
            <a:endParaRPr lang="en-US" sz="32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sz="4000" b="1" dirty="0" smtClean="0">
                <a:solidFill>
                  <a:srgbClr val="FF0066"/>
                </a:solidFill>
              </a:rPr>
              <a:t/>
            </a:r>
            <a:br>
              <a:rPr lang="id-ID" sz="4000" b="1" dirty="0" smtClean="0">
                <a:solidFill>
                  <a:srgbClr val="FF0066"/>
                </a:solidFill>
              </a:rPr>
            </a:br>
            <a:r>
              <a:rPr lang="en-US" sz="3100" b="1" dirty="0" smtClean="0">
                <a:solidFill>
                  <a:srgbClr val="FF0066"/>
                </a:solidFill>
              </a:rPr>
              <a:t>Information Security Policy</a:t>
            </a:r>
            <a:r>
              <a:rPr lang="id-ID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smtClean="0">
                <a:solidFill>
                  <a:srgbClr val="FF0066"/>
                </a:solidFill>
              </a:rPr>
              <a:t>(</a:t>
            </a:r>
            <a:r>
              <a:rPr lang="en-US" sz="3100" b="1" dirty="0" err="1" smtClean="0">
                <a:solidFill>
                  <a:srgbClr val="FF0066"/>
                </a:solidFill>
              </a:rPr>
              <a:t>Kebijakan</a:t>
            </a:r>
            <a:r>
              <a:rPr lang="en-US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err="1" smtClean="0">
                <a:solidFill>
                  <a:srgbClr val="FF0066"/>
                </a:solidFill>
              </a:rPr>
              <a:t>Keamanan</a:t>
            </a:r>
            <a:r>
              <a:rPr lang="en-US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err="1" smtClean="0">
                <a:solidFill>
                  <a:srgbClr val="FF0066"/>
                </a:solidFill>
              </a:rPr>
              <a:t>Informasi</a:t>
            </a:r>
            <a:r>
              <a:rPr lang="en-US" sz="3100" b="1" dirty="0" smtClean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934731"/>
            <a:ext cx="8319406" cy="3955081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err="1" smtClean="0">
                <a:cs typeface="Arial" panose="020B0604020202020204" pitchFamily="34" charset="0"/>
              </a:rPr>
              <a:t>Kebijakan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cs typeface="Arial" panose="020B0604020202020204" pitchFamily="34" charset="0"/>
              </a:rPr>
              <a:t>keamanan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dapat</a:t>
            </a:r>
            <a:r>
              <a:rPr lang="en-US" dirty="0" smtClean="0">
                <a:cs typeface="Arial" panose="020B0604020202020204" pitchFamily="34" charset="0"/>
              </a:rPr>
              <a:t> di </a:t>
            </a:r>
            <a:r>
              <a:rPr lang="en-US" dirty="0" err="1" smtClean="0">
                <a:cs typeface="Arial" panose="020B0604020202020204" pitchFamily="34" charset="0"/>
              </a:rPr>
              <a:t>implementasikan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menggunakan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cs typeface="Arial" panose="020B0604020202020204" pitchFamily="34" charset="0"/>
              </a:rPr>
              <a:t>pendekatan</a:t>
            </a:r>
            <a:r>
              <a:rPr lang="en-US" b="1" dirty="0" smtClean="0">
                <a:cs typeface="Arial" panose="020B0604020202020204" pitchFamily="34" charset="0"/>
              </a:rPr>
              <a:t> lima </a:t>
            </a:r>
            <a:r>
              <a:rPr lang="en-US" b="1" dirty="0" err="1" smtClean="0">
                <a:cs typeface="Arial" panose="020B0604020202020204" pitchFamily="34" charset="0"/>
              </a:rPr>
              <a:t>fase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berikut</a:t>
            </a:r>
            <a:r>
              <a:rPr lang="en-US" dirty="0" smtClean="0">
                <a:cs typeface="Arial" panose="020B0604020202020204" pitchFamily="34" charset="0"/>
              </a:rPr>
              <a:t> (Fig. 9.3)</a:t>
            </a:r>
            <a:r>
              <a:rPr lang="en-US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1: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Inisiasi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Proyek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2: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Pengembangan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Kebijakan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3: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Konsultasi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dan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Persetujuan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4: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Kesadaran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5: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Penyebaran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Kebijakan</a:t>
            </a:r>
            <a:endParaRPr lang="en-US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1" descr="FIG09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"/>
            <a:ext cx="49180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dirty="0" smtClean="0">
                <a:solidFill>
                  <a:srgbClr val="00B0F0"/>
                </a:solidFill>
              </a:rPr>
              <a:t/>
            </a:r>
            <a:br>
              <a:rPr lang="id-ID" dirty="0" smtClean="0">
                <a:solidFill>
                  <a:srgbClr val="00B0F0"/>
                </a:solidFill>
              </a:rPr>
            </a:br>
            <a:r>
              <a:rPr lang="en-US" dirty="0" err="1" smtClean="0">
                <a:solidFill>
                  <a:srgbClr val="00B0F0"/>
                </a:solidFill>
              </a:rPr>
              <a:t>Kebijakan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Keamanan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19515" cy="48306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Fase</a:t>
            </a:r>
            <a:r>
              <a:rPr lang="en-US" b="1" dirty="0"/>
              <a:t> 1.</a:t>
            </a:r>
            <a:r>
              <a:rPr lang="en-US" dirty="0"/>
              <a:t> </a:t>
            </a:r>
            <a:r>
              <a:rPr lang="en-US" b="1" dirty="0" err="1"/>
              <a:t>inisiasi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b="1" dirty="0" err="1"/>
              <a:t>menyusun</a:t>
            </a:r>
            <a:r>
              <a:rPr lang="en-US" b="1" dirty="0"/>
              <a:t> </a:t>
            </a:r>
            <a:r>
              <a:rPr lang="en-US" b="1" dirty="0" err="1"/>
              <a:t>kebijakan</a:t>
            </a:r>
            <a:r>
              <a:rPr lang="en-US" b="1" dirty="0"/>
              <a:t> </a:t>
            </a:r>
            <a:r>
              <a:rPr lang="en-US" dirty="0" err="1">
                <a:solidFill>
                  <a:srgbClr val="FF0000"/>
                </a:solidFill>
              </a:rPr>
              <a:t>keamanan</a:t>
            </a:r>
            <a:r>
              <a:rPr lang="en-US" dirty="0"/>
              <a:t> yang </a:t>
            </a:r>
            <a:r>
              <a:rPr lang="en-US" dirty="0" smtClean="0">
                <a:solidFill>
                  <a:srgbClr val="FF0000"/>
                </a:solidFill>
              </a:rPr>
              <a:t>di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komite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mencangkup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</a:p>
          <a:p>
            <a:pPr algn="just"/>
            <a:r>
              <a:rPr lang="en-US" b="1" dirty="0" err="1" smtClean="0">
                <a:solidFill>
                  <a:srgbClr val="00B0F0"/>
                </a:solidFill>
              </a:rPr>
              <a:t>Fase</a:t>
            </a:r>
            <a:r>
              <a:rPr lang="en-US" b="1" dirty="0" smtClean="0">
                <a:solidFill>
                  <a:srgbClr val="00B0F0"/>
                </a:solidFill>
              </a:rPr>
              <a:t> 2.</a:t>
            </a:r>
            <a:r>
              <a:rPr lang="en-US" dirty="0" smtClean="0"/>
              <a:t> </a:t>
            </a:r>
            <a:r>
              <a:rPr lang="en-US" b="1" dirty="0" err="1" smtClean="0"/>
              <a:t>penyusunan</a:t>
            </a:r>
            <a:r>
              <a:rPr lang="en-US" b="1" dirty="0" smtClean="0"/>
              <a:t> </a:t>
            </a:r>
            <a:r>
              <a:rPr lang="en-US" b="1" dirty="0" err="1" smtClean="0"/>
              <a:t>kebijakan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tim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proyek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berkonsultasi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semua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pihak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berminat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3.</a:t>
            </a:r>
            <a:r>
              <a:rPr lang="en-US" dirty="0"/>
              <a:t> </a:t>
            </a:r>
            <a:r>
              <a:rPr lang="en-US" b="1" dirty="0" err="1"/>
              <a:t>Konsultasi</a:t>
            </a:r>
            <a:r>
              <a:rPr lang="en-US" b="1" dirty="0"/>
              <a:t> &amp; </a:t>
            </a:r>
            <a:r>
              <a:rPr lang="en-US" b="1" dirty="0" err="1"/>
              <a:t>persetujuan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berkonsultasi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memberitaukan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temuannya</a:t>
            </a:r>
            <a:r>
              <a:rPr lang="en-US" dirty="0"/>
              <a:t>. Serta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pandangan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persyaratan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kebijakan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4.</a:t>
            </a:r>
            <a:r>
              <a:rPr lang="en-US" dirty="0"/>
              <a:t> </a:t>
            </a:r>
            <a:r>
              <a:rPr lang="en-US" b="1" dirty="0" err="1"/>
              <a:t>kesadaran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edukasi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program </a:t>
            </a:r>
            <a:r>
              <a:rPr lang="en-US" dirty="0" err="1">
                <a:solidFill>
                  <a:srgbClr val="FF0000"/>
                </a:solidFill>
              </a:rPr>
              <a:t>pelatihan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kesadaran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edukasi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unit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5.</a:t>
            </a:r>
            <a:r>
              <a:rPr lang="en-US" dirty="0"/>
              <a:t> </a:t>
            </a:r>
            <a:r>
              <a:rPr lang="en-US" b="1" dirty="0" err="1"/>
              <a:t>penyebarluasan</a:t>
            </a:r>
            <a:r>
              <a:rPr lang="en-US" b="1" dirty="0"/>
              <a:t> </a:t>
            </a:r>
            <a:r>
              <a:rPr lang="en-US" b="1" dirty="0" err="1"/>
              <a:t>kebijakan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disebarluaskan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unit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CONTROLS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 eaLnBrk="1" hangingPunct="1"/>
            <a:r>
              <a:rPr lang="en-US" sz="2800" dirty="0" err="1" smtClean="0">
                <a:cs typeface="Arial" panose="020B0604020202020204" pitchFamily="34" charset="0"/>
              </a:rPr>
              <a:t>Kontrol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mekanisme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diterapkan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untuk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melindungi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risiko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atau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meminimalkan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dampak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risiko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pada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jika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terjadi</a:t>
            </a:r>
            <a:r>
              <a:rPr lang="en-US" sz="2800" dirty="0" smtClean="0">
                <a:cs typeface="Arial" panose="020B0604020202020204" pitchFamily="34" charset="0"/>
              </a:rPr>
              <a:t> :</a:t>
            </a:r>
            <a:r>
              <a:rPr lang="en-US" sz="2800" dirty="0" smtClean="0"/>
              <a:t> 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Arial" panose="020B0604020202020204" pitchFamily="34" charset="0"/>
              </a:rPr>
              <a:t>Technical controls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dibangun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ke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oleh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pengembang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selama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siklus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hidup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pengembangan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Arial" panose="020B0604020202020204" pitchFamily="34" charset="0"/>
              </a:rPr>
              <a:t>Access 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dasar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keamanan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ancaman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berwenang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Times New Roman" panose="02020603050405020304" pitchFamily="18" charset="0"/>
              </a:rPr>
              <a:t>Intrusion detection systems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mencoba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mengenali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upaya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melanggar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keamanan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sebelum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peluang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menimbulkan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kerusakan</a:t>
            </a:r>
            <a:endParaRPr lang="en-US" sz="2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69D5C5-0EB1-4941-9228-62F25506327D}" type="slidenum">
              <a:rPr lang="en-US" sz="1400"/>
              <a:pPr eaLnBrk="1" hangingPunct="1"/>
              <a:t>37</a:t>
            </a:fld>
            <a:endParaRPr lang="en-US" sz="1400"/>
          </a:p>
        </p:txBody>
      </p:sp>
      <p:pic>
        <p:nvPicPr>
          <p:cNvPr id="15363" name="Picture 15" descr="FIG09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2400"/>
            <a:ext cx="7391400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Arial" charset="0"/>
              </a:rPr>
              <a:t>Access Control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Times New Roman" pitchFamily="18" charset="0"/>
              </a:rPr>
              <a:t>User identification</a:t>
            </a:r>
            <a:r>
              <a:rPr lang="en-US" sz="2800" dirty="0" smtClean="0">
                <a:cs typeface="Times New Roman" pitchFamily="18" charset="0"/>
              </a:rPr>
              <a:t>. </a:t>
            </a:r>
            <a:r>
              <a:rPr lang="en-US" sz="2800" dirty="0" err="1" smtClean="0">
                <a:cs typeface="Times New Roman" pitchFamily="18" charset="0"/>
              </a:rPr>
              <a:t>Pengguna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pertama</a:t>
            </a:r>
            <a:r>
              <a:rPr lang="en-US" sz="2800" dirty="0" smtClean="0">
                <a:cs typeface="Times New Roman" pitchFamily="18" charset="0"/>
              </a:rPr>
              <a:t>-tama </a:t>
            </a:r>
            <a:r>
              <a:rPr lang="en-US" sz="2800" dirty="0" err="1" smtClean="0">
                <a:cs typeface="Times New Roman" pitchFamily="18" charset="0"/>
              </a:rPr>
              <a:t>mengidentifikasi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memberikan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sesuatu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ketahui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kata </a:t>
            </a:r>
            <a:r>
              <a:rPr lang="en-US" sz="2800" dirty="0" err="1" smtClean="0">
                <a:cs typeface="Times New Roman" pitchFamily="18" charset="0"/>
              </a:rPr>
              <a:t>sandi</a:t>
            </a:r>
            <a:endParaRPr lang="en-US" sz="2800" dirty="0" smtClean="0"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Times New Roman" pitchFamily="18" charset="0"/>
              </a:rPr>
              <a:t>User authentication.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Setelah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identifikasi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awal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selesai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pengguna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memverifikasi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mengakses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menyediakan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sesuatu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miliki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kartu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pintar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token,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chip </a:t>
            </a:r>
            <a:r>
              <a:rPr lang="en-US" sz="2800" dirty="0" err="1" smtClean="0">
                <a:cs typeface="Times New Roman" pitchFamily="18" charset="0"/>
              </a:rPr>
              <a:t>identifikasi</a:t>
            </a:r>
            <a:endParaRPr lang="en-US" sz="2800" dirty="0" smtClean="0"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Arial" charset="0"/>
              </a:rPr>
              <a:t>User authorization</a:t>
            </a:r>
            <a:r>
              <a:rPr lang="en-US" sz="2800" dirty="0" smtClean="0">
                <a:cs typeface="Arial" charset="0"/>
              </a:rPr>
              <a:t>. </a:t>
            </a:r>
            <a:r>
              <a:rPr lang="en-US" sz="2800" dirty="0" err="1" smtClean="0">
                <a:cs typeface="Arial" charset="0"/>
              </a:rPr>
              <a:t>Dengan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identifikasi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pemeriksaan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otentikasi</a:t>
            </a:r>
            <a:r>
              <a:rPr lang="en-US" sz="2800" dirty="0" smtClean="0">
                <a:cs typeface="Arial" charset="0"/>
              </a:rPr>
              <a:t> yang </a:t>
            </a:r>
            <a:r>
              <a:rPr lang="en-US" sz="2800" dirty="0" err="1" smtClean="0">
                <a:cs typeface="Arial" charset="0"/>
              </a:rPr>
              <a:t>dilewati</a:t>
            </a:r>
            <a:r>
              <a:rPr lang="en-US" sz="2800" dirty="0" smtClean="0">
                <a:cs typeface="Arial" charset="0"/>
              </a:rPr>
              <a:t>, </a:t>
            </a:r>
            <a:r>
              <a:rPr lang="en-US" sz="2800" dirty="0" err="1" smtClean="0">
                <a:cs typeface="Arial" charset="0"/>
              </a:rPr>
              <a:t>seseorang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dapat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diberi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otorisasi</a:t>
            </a:r>
            <a:r>
              <a:rPr lang="en-US" sz="2800" dirty="0" smtClean="0">
                <a:cs typeface="Arial" charset="0"/>
              </a:rPr>
              <a:t> level </a:t>
            </a:r>
            <a:r>
              <a:rPr lang="en-US" sz="2800" dirty="0" err="1" smtClean="0">
                <a:cs typeface="Arial" charset="0"/>
              </a:rPr>
              <a:t>atau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tingkat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penggunaan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tertentu</a:t>
            </a:r>
            <a:r>
              <a:rPr lang="en-US" sz="2800" dirty="0" smtClean="0">
                <a:cs typeface="Arial" charset="0"/>
              </a:rPr>
              <a:t>. </a:t>
            </a:r>
            <a:r>
              <a:rPr lang="en-US" sz="2800" dirty="0" err="1" smtClean="0">
                <a:cs typeface="Arial" charset="0"/>
              </a:rPr>
              <a:t>Sebagai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contoh</a:t>
            </a:r>
            <a:r>
              <a:rPr lang="en-US" sz="2800" dirty="0" smtClean="0">
                <a:cs typeface="Arial" charset="0"/>
              </a:rPr>
              <a:t>, </a:t>
            </a:r>
            <a:r>
              <a:rPr lang="en-US" sz="2800" dirty="0" err="1" smtClean="0">
                <a:cs typeface="Arial" charset="0"/>
              </a:rPr>
              <a:t>satu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pengguna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mungkin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hanya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berwenang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untuk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membaca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dari</a:t>
            </a:r>
            <a:r>
              <a:rPr lang="en-US" sz="2800" dirty="0" smtClean="0">
                <a:cs typeface="Arial" charset="0"/>
              </a:rPr>
              <a:t> file, </a:t>
            </a:r>
            <a:r>
              <a:rPr lang="en-US" sz="2800" dirty="0" err="1" smtClean="0">
                <a:cs typeface="Arial" charset="0"/>
              </a:rPr>
              <a:t>sedangkan</a:t>
            </a:r>
            <a:r>
              <a:rPr lang="en-US" sz="2800" dirty="0" smtClean="0">
                <a:cs typeface="Arial" charset="0"/>
              </a:rPr>
              <a:t> yang lain </a:t>
            </a:r>
            <a:r>
              <a:rPr lang="en-US" sz="2800" dirty="0" err="1" smtClean="0">
                <a:cs typeface="Arial" charset="0"/>
              </a:rPr>
              <a:t>mungkin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berwenang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untuk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melakukan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perubahan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2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Firewalls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cs typeface="Times New Roman" panose="02020603050405020304" pitchFamily="18" charset="0"/>
              </a:rPr>
              <a:t>Firewall </a:t>
            </a:r>
            <a:r>
              <a:rPr lang="en-US" sz="2800" dirty="0" err="1" smtClean="0">
                <a:cs typeface="Times New Roman" panose="02020603050405020304" pitchFamily="18" charset="0"/>
              </a:rPr>
              <a:t>berfungsi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sebagai</a:t>
            </a:r>
            <a:r>
              <a:rPr lang="en-US" sz="2800" dirty="0" smtClean="0">
                <a:cs typeface="Times New Roman" panose="02020603050405020304" pitchFamily="18" charset="0"/>
              </a:rPr>
              <a:t> filter </a:t>
            </a:r>
            <a:r>
              <a:rPr lang="en-US" sz="2800" dirty="0" err="1" smtClean="0"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penghalang</a:t>
            </a:r>
            <a:r>
              <a:rPr lang="en-US" sz="2800" dirty="0" smtClean="0"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cs typeface="Times New Roman" panose="02020603050405020304" pitchFamily="18" charset="0"/>
              </a:rPr>
              <a:t>membatasi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aliran</a:t>
            </a:r>
            <a:r>
              <a:rPr lang="en-US" sz="2800" dirty="0" smtClean="0">
                <a:cs typeface="Times New Roman" panose="02020603050405020304" pitchFamily="18" charset="0"/>
              </a:rPr>
              <a:t> data </a:t>
            </a:r>
            <a:r>
              <a:rPr lang="en-US" sz="2800" dirty="0" err="1" smtClean="0">
                <a:cs typeface="Times New Roman" panose="02020603050405020304" pitchFamily="18" charset="0"/>
              </a:rPr>
              <a:t>antara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jaringan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perusahaan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cs typeface="Times New Roman" panose="02020603050405020304" pitchFamily="18" charset="0"/>
              </a:rPr>
              <a:t> internet</a:t>
            </a:r>
          </a:p>
        </p:txBody>
      </p:sp>
      <p:pic>
        <p:nvPicPr>
          <p:cNvPr id="17413" name="Picture 6" descr="Image result for 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29" y="2953132"/>
            <a:ext cx="6673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3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Serangan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" y="1658981"/>
            <a:ext cx="9138042" cy="42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Cryptographic Controls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 smtClean="0">
                <a:cs typeface="Times New Roman" pitchFamily="18" charset="0"/>
              </a:rPr>
              <a:t>Cryptography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adalah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penggunaan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kode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melalui</a:t>
            </a:r>
            <a:r>
              <a:rPr lang="en-US" sz="2800" dirty="0" smtClean="0">
                <a:cs typeface="Times New Roman" pitchFamily="18" charset="0"/>
              </a:rPr>
              <a:t> proses </a:t>
            </a:r>
            <a:r>
              <a:rPr lang="en-US" sz="2800" dirty="0" err="1" smtClean="0">
                <a:cs typeface="Times New Roman" pitchFamily="18" charset="0"/>
              </a:rPr>
              <a:t>matematis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ata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informasi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dienkripsi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berada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penyimpanan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ditransmisikan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melalui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jaringan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orang yang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memperoleh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akses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enkripsi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membuat</a:t>
            </a:r>
            <a:r>
              <a:rPr lang="en-US" sz="2800" dirty="0" smtClean="0">
                <a:cs typeface="Times New Roman" pitchFamily="18" charset="0"/>
              </a:rPr>
              <a:t> data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informasi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dibaca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mencegah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penggunaannya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sah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Protokol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khusus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SET (Secure Electronic Transactions) </a:t>
            </a:r>
            <a:r>
              <a:rPr lang="en-US" sz="2800" dirty="0" err="1" smtClean="0">
                <a:cs typeface="Times New Roman" pitchFamily="18" charset="0"/>
              </a:rPr>
              <a:t>telah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dikembangkan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digunakan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e-commerce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9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GOVERNMENT AND INDUSTRY ASSISTANCE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3600" dirty="0" err="1" smtClean="0">
                <a:cs typeface="Arial" charset="0"/>
              </a:rPr>
              <a:t>Beberapa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pemerintah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dan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organisasi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internasional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telah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menetapkan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standar</a:t>
            </a:r>
            <a:r>
              <a:rPr lang="en-US" sz="3600" dirty="0" smtClean="0">
                <a:cs typeface="Arial" charset="0"/>
              </a:rPr>
              <a:t> (slide </a:t>
            </a:r>
            <a:r>
              <a:rPr lang="en-US" sz="3600" dirty="0" err="1" smtClean="0">
                <a:cs typeface="Arial" charset="0"/>
              </a:rPr>
              <a:t>berikutnya</a:t>
            </a:r>
            <a:r>
              <a:rPr lang="en-US" sz="3600" dirty="0" smtClean="0">
                <a:cs typeface="Arial" charset="0"/>
              </a:rPr>
              <a:t>) yang </a:t>
            </a:r>
            <a:r>
              <a:rPr lang="en-US" sz="3600" dirty="0" err="1" smtClean="0">
                <a:cs typeface="Arial" charset="0"/>
              </a:rPr>
              <a:t>dimaksudkan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untuk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berfungsi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sebagai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pedoman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bagi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organisasi</a:t>
            </a:r>
            <a:r>
              <a:rPr lang="en-US" sz="3600" dirty="0" smtClean="0">
                <a:cs typeface="Arial" charset="0"/>
              </a:rPr>
              <a:t> yang </a:t>
            </a:r>
            <a:r>
              <a:rPr lang="en-US" sz="3600" dirty="0" err="1" smtClean="0">
                <a:cs typeface="Arial" charset="0"/>
              </a:rPr>
              <a:t>ingin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mencapai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keamanan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informasi</a:t>
            </a:r>
            <a:endParaRPr lang="en-US" sz="3600" dirty="0" smtClean="0">
              <a:cs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875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panose="020B0604020202020204" pitchFamily="34" charset="0"/>
              </a:rPr>
              <a:t>Government and Industry Assistance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United Kingdom's BS7799  </a:t>
            </a:r>
            <a:r>
              <a:rPr lang="en-US" sz="1800" dirty="0" smtClean="0">
                <a:cs typeface="Times New Roman" pitchFamily="18" charset="0"/>
              </a:rPr>
              <a:t>The UK standards </a:t>
            </a:r>
            <a:r>
              <a:rPr lang="en-US" sz="1800" dirty="0" err="1" smtClean="0">
                <a:cs typeface="Times New Roman" pitchFamily="18" charset="0"/>
              </a:rPr>
              <a:t>menetapkan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seperangkat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kontrol</a:t>
            </a:r>
            <a:r>
              <a:rPr lang="en-US" sz="1800" dirty="0" smtClean="0">
                <a:cs typeface="Times New Roman" pitchFamily="18" charset="0"/>
              </a:rPr>
              <a:t> baseline. </a:t>
            </a:r>
            <a:r>
              <a:rPr lang="en-US" sz="1800" dirty="0" err="1" smtClean="0">
                <a:cs typeface="Times New Roman" pitchFamily="18" charset="0"/>
              </a:rPr>
              <a:t>Baik</a:t>
            </a:r>
            <a:r>
              <a:rPr lang="en-US" sz="1800" dirty="0" smtClean="0">
                <a:cs typeface="Times New Roman" pitchFamily="18" charset="0"/>
              </a:rPr>
              <a:t> Australia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Selandia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Baru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telah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menerapkan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kontrol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berdasarkan</a:t>
            </a:r>
            <a:r>
              <a:rPr lang="en-US" sz="1800" dirty="0" smtClean="0">
                <a:cs typeface="Times New Roman" pitchFamily="18" charset="0"/>
              </a:rPr>
              <a:t> BS 7799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BSI IT Baseline Protection Manual  </a:t>
            </a:r>
            <a:r>
              <a:rPr lang="en-US" sz="1800" dirty="0" err="1" smtClean="0">
                <a:cs typeface="Times New Roman" pitchFamily="18" charset="0"/>
              </a:rPr>
              <a:t>Pendekatan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juga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diikuti</a:t>
            </a:r>
            <a:r>
              <a:rPr lang="en-US" sz="1800" dirty="0" smtClean="0">
                <a:cs typeface="Times New Roman" pitchFamily="18" charset="0"/>
              </a:rPr>
              <a:t>  the German </a:t>
            </a:r>
            <a:r>
              <a:rPr lang="en-US" sz="1800" dirty="0" err="1" smtClean="0">
                <a:cs typeface="Times New Roman" pitchFamily="18" charset="0"/>
              </a:rPr>
              <a:t>Bundesamt</a:t>
            </a:r>
            <a:r>
              <a:rPr lang="en-US" sz="1800" dirty="0" smtClean="0">
                <a:cs typeface="Times New Roman" pitchFamily="18" charset="0"/>
              </a:rPr>
              <a:t> fur </a:t>
            </a:r>
            <a:r>
              <a:rPr lang="en-US" sz="1800" dirty="0" err="1" smtClean="0">
                <a:cs typeface="Times New Roman" pitchFamily="18" charset="0"/>
              </a:rPr>
              <a:t>Sicherheit</a:t>
            </a:r>
            <a:r>
              <a:rPr lang="en-US" sz="1800" dirty="0" smtClean="0">
                <a:cs typeface="Times New Roman" pitchFamily="18" charset="0"/>
              </a:rPr>
              <a:t> in der </a:t>
            </a:r>
            <a:r>
              <a:rPr lang="en-US" sz="1800" dirty="0" err="1" smtClean="0">
                <a:cs typeface="Times New Roman" pitchFamily="18" charset="0"/>
              </a:rPr>
              <a:t>Informationstechnik</a:t>
            </a:r>
            <a:r>
              <a:rPr lang="en-US" sz="1800" dirty="0" smtClean="0">
                <a:cs typeface="Times New Roman" pitchFamily="18" charset="0"/>
              </a:rPr>
              <a:t> (BSI). Baseline </a:t>
            </a:r>
            <a:r>
              <a:rPr lang="en-US" sz="1800" dirty="0" err="1" smtClean="0">
                <a:cs typeface="Times New Roman" pitchFamily="18" charset="0"/>
              </a:rPr>
              <a:t>dimaksudkan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memberikan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wajar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ketika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persyaratan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perlindungan</a:t>
            </a:r>
            <a:r>
              <a:rPr lang="en-US" sz="1800" dirty="0" smtClean="0">
                <a:cs typeface="Times New Roman" pitchFamily="18" charset="0"/>
              </a:rPr>
              <a:t> yang normal </a:t>
            </a:r>
            <a:r>
              <a:rPr lang="en-US" sz="1800" dirty="0" err="1" smtClean="0">
                <a:cs typeface="Times New Roman" pitchFamily="18" charset="0"/>
              </a:rPr>
              <a:t>dimaksudkan</a:t>
            </a:r>
            <a:r>
              <a:rPr lang="en-US" sz="1800" dirty="0" smtClean="0">
                <a:cs typeface="Times New Roman" pitchFamily="18" charset="0"/>
              </a:rPr>
              <a:t>. </a:t>
            </a:r>
            <a:r>
              <a:rPr lang="en-US" sz="1800" dirty="0" err="1" smtClean="0">
                <a:cs typeface="Times New Roman" pitchFamily="18" charset="0"/>
              </a:rPr>
              <a:t>Garis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pangkal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juga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dapat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berfungsi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sebagai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tingkat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perlindungan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lebih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tinggi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ketika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diinginkan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COBIT  </a:t>
            </a:r>
            <a:r>
              <a:rPr lang="en-US" sz="1800" dirty="0" err="1" smtClean="0">
                <a:cs typeface="Times New Roman" pitchFamily="18" charset="0"/>
              </a:rPr>
              <a:t>COBIT</a:t>
            </a:r>
            <a:r>
              <a:rPr lang="en-US" sz="1800" dirty="0" smtClean="0">
                <a:cs typeface="Times New Roman" pitchFamily="18" charset="0"/>
              </a:rPr>
              <a:t>,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Audit </a:t>
            </a:r>
            <a:r>
              <a:rPr lang="en-US" sz="1800" dirty="0" err="1" smtClean="0">
                <a:cs typeface="Times New Roman" pitchFamily="18" charset="0"/>
              </a:rPr>
              <a:t>Sistem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Informasi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Pengendalian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Asosiasi</a:t>
            </a:r>
            <a:r>
              <a:rPr lang="en-US" sz="1800" dirty="0" smtClean="0">
                <a:cs typeface="Times New Roman" pitchFamily="18" charset="0"/>
              </a:rPr>
              <a:t> &amp; </a:t>
            </a:r>
            <a:r>
              <a:rPr lang="en-US" sz="1800" dirty="0" err="1" smtClean="0">
                <a:cs typeface="Times New Roman" pitchFamily="18" charset="0"/>
              </a:rPr>
              <a:t>Yayasan</a:t>
            </a:r>
            <a:r>
              <a:rPr lang="en-US" sz="1800" dirty="0" smtClean="0">
                <a:cs typeface="Times New Roman" pitchFamily="18" charset="0"/>
              </a:rPr>
              <a:t> (ISACAF), </a:t>
            </a:r>
            <a:r>
              <a:rPr lang="en-US" sz="1800" dirty="0" err="1" smtClean="0">
                <a:cs typeface="Times New Roman" pitchFamily="18" charset="0"/>
              </a:rPr>
              <a:t>berfokus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pada</a:t>
            </a:r>
            <a:r>
              <a:rPr lang="en-US" sz="1800" dirty="0" smtClean="0">
                <a:cs typeface="Times New Roman" pitchFamily="18" charset="0"/>
              </a:rPr>
              <a:t> proses yang </a:t>
            </a:r>
            <a:r>
              <a:rPr lang="en-US" sz="1800" dirty="0" err="1" smtClean="0">
                <a:cs typeface="Times New Roman" pitchFamily="18" charset="0"/>
              </a:rPr>
              <a:t>dapat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diikuti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oleh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perusahaan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dalam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mengembangkan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, </a:t>
            </a:r>
            <a:r>
              <a:rPr lang="en-US" sz="1800" dirty="0" err="1" smtClean="0">
                <a:cs typeface="Times New Roman" pitchFamily="18" charset="0"/>
              </a:rPr>
              <a:t>memberi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perhatian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khusus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pada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penulisan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pemeliharaan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dokumen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GASSP  </a:t>
            </a:r>
            <a:r>
              <a:rPr lang="en-US" sz="1800" dirty="0" err="1" smtClean="0">
                <a:cs typeface="Times New Roman" pitchFamily="18" charset="0"/>
              </a:rPr>
              <a:t>Prinsip-Prinsip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Sistem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Diterima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Secara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Umum</a:t>
            </a:r>
            <a:r>
              <a:rPr lang="en-US" sz="1800" dirty="0" smtClean="0">
                <a:cs typeface="Times New Roman" pitchFamily="18" charset="0"/>
              </a:rPr>
              <a:t> (GASSP)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produk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Dewan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Penelitian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Nasional</a:t>
            </a:r>
            <a:r>
              <a:rPr lang="en-US" sz="1800" dirty="0" smtClean="0">
                <a:cs typeface="Times New Roman" pitchFamily="18" charset="0"/>
              </a:rPr>
              <a:t> AS. </a:t>
            </a:r>
            <a:r>
              <a:rPr lang="en-US" sz="1800" dirty="0" err="1" smtClean="0">
                <a:cs typeface="Times New Roman" pitchFamily="18" charset="0"/>
              </a:rPr>
              <a:t>Penekanan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alasan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menetapkan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kebijakan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GMITS  </a:t>
            </a:r>
            <a:r>
              <a:rPr lang="en-US" sz="1800" dirty="0" err="1" smtClean="0">
                <a:cs typeface="Times New Roman" pitchFamily="18" charset="0"/>
              </a:rPr>
              <a:t>Panduan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Manajemen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TI (GMITS)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produk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Komite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Teknis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Bersama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Organisasi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Internasional</a:t>
            </a:r>
            <a:r>
              <a:rPr lang="en-US" sz="1800" dirty="0" smtClean="0">
                <a:cs typeface="Times New Roman" pitchFamily="18" charset="0"/>
              </a:rPr>
              <a:t> (ISO)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menyediakan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daftar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topik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kebijakan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informasi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harus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dimasukkan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dalam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organisasi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Arial" charset="0"/>
              </a:rPr>
              <a:t>ISF Standard of Good Practice </a:t>
            </a:r>
            <a:r>
              <a:rPr lang="en-US" sz="1800" dirty="0" err="1" smtClean="0">
                <a:cs typeface="Arial" charset="0"/>
              </a:rPr>
              <a:t>Standar</a:t>
            </a:r>
            <a:r>
              <a:rPr lang="en-US" sz="1800" dirty="0" smtClean="0">
                <a:cs typeface="Arial" charset="0"/>
              </a:rPr>
              <a:t> Forum </a:t>
            </a:r>
            <a:r>
              <a:rPr lang="en-US" sz="1800" dirty="0" err="1" smtClean="0">
                <a:cs typeface="Arial" charset="0"/>
              </a:rPr>
              <a:t>Keamanan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Informasi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tentang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Praktik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Baik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mengambil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pendekatan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dasar</a:t>
            </a:r>
            <a:r>
              <a:rPr lang="en-US" sz="1800" dirty="0" smtClean="0">
                <a:cs typeface="Arial" charset="0"/>
              </a:rPr>
              <a:t>, </a:t>
            </a:r>
            <a:r>
              <a:rPr lang="en-US" sz="1800" dirty="0" err="1" smtClean="0">
                <a:cs typeface="Arial" charset="0"/>
              </a:rPr>
              <a:t>mencurahkan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perhatian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cukup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besar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terhadap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perilaku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pengguna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diharapkan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jika</a:t>
            </a:r>
            <a:r>
              <a:rPr lang="en-US" sz="1800" dirty="0" smtClean="0">
                <a:cs typeface="Arial" charset="0"/>
              </a:rPr>
              <a:t> program </a:t>
            </a:r>
            <a:r>
              <a:rPr lang="en-US" sz="1800" dirty="0" err="1" smtClean="0">
                <a:cs typeface="Arial" charset="0"/>
              </a:rPr>
              <a:t>tersebut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berhasil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GOVERNMENT LEGISLATION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sz="3600" dirty="0" err="1" smtClean="0">
                <a:cs typeface="Arial" panose="020B0604020202020204" pitchFamily="34" charset="0"/>
              </a:rPr>
              <a:t>Pemerintah</a:t>
            </a:r>
            <a:r>
              <a:rPr lang="en-US" sz="3600" dirty="0" smtClean="0">
                <a:cs typeface="Arial" panose="020B0604020202020204" pitchFamily="34" charset="0"/>
              </a:rPr>
              <a:t> di AS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Inggris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telah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menetapkan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standar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mengeluarkan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undang-undang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ditujukan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mengatasi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semakin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pentingnya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keamanan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informasi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/>
              <a:t>:</a:t>
            </a:r>
          </a:p>
          <a:p>
            <a:pPr lvl="1" eaLnBrk="1" hangingPunct="1"/>
            <a:r>
              <a:rPr lang="en-US" sz="3200" dirty="0" smtClean="0">
                <a:cs typeface="Arial" panose="020B0604020202020204" pitchFamily="34" charset="0"/>
              </a:rPr>
              <a:t>U.S. Government Computer Security Standards </a:t>
            </a:r>
          </a:p>
          <a:p>
            <a:pPr lvl="1" eaLnBrk="1" hangingPunct="1"/>
            <a:r>
              <a:rPr lang="en-US" sz="3200" dirty="0" smtClean="0">
                <a:cs typeface="Times New Roman" panose="02020603050405020304" pitchFamily="18" charset="0"/>
              </a:rPr>
              <a:t>The U.K. Anti-terrorism, Crime and Security Act (ATCSA) 2001</a:t>
            </a:r>
          </a:p>
          <a:p>
            <a:pPr lvl="1" eaLnBrk="1" hangingPunct="1"/>
            <a:r>
              <a:rPr lang="en-US" sz="3200" dirty="0" smtClean="0">
                <a:cs typeface="Arial" panose="020B0604020202020204" pitchFamily="34" charset="0"/>
              </a:rPr>
              <a:t>U.S. Government Internet Crime Legislation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66"/>
                </a:solidFill>
              </a:rPr>
              <a:t>INDUSTRY STANDARDS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b="1" dirty="0" err="1" smtClean="0">
                <a:cs typeface="Arial" panose="020B0604020202020204" pitchFamily="34" charset="0"/>
              </a:rPr>
              <a:t>Pusat</a:t>
            </a:r>
            <a:r>
              <a:rPr lang="en-US" sz="3600" b="1" dirty="0" smtClean="0"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cs typeface="Arial" panose="020B0604020202020204" pitchFamily="34" charset="0"/>
              </a:rPr>
              <a:t>Keamanan</a:t>
            </a:r>
            <a:r>
              <a:rPr lang="en-US" sz="3600" b="1" dirty="0" smtClean="0">
                <a:cs typeface="Arial" panose="020B0604020202020204" pitchFamily="34" charset="0"/>
              </a:rPr>
              <a:t> Internet (CIS) </a:t>
            </a:r>
            <a:r>
              <a:rPr lang="en-US" sz="3600" b="1" dirty="0" err="1" smtClean="0">
                <a:cs typeface="Arial" panose="020B0604020202020204" pitchFamily="34" charset="0"/>
              </a:rPr>
              <a:t>adalah</a:t>
            </a:r>
            <a:r>
              <a:rPr lang="en-US" sz="3600" b="1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organisasi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nirlaba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didedikasikan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membantu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pengguna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komputer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membuat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sistem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mereka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lebih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aman</a:t>
            </a:r>
            <a:endParaRPr lang="en-US" sz="3600" dirty="0" smtClean="0">
              <a:cs typeface="Arial" panose="020B0604020202020204" pitchFamily="34" charset="0"/>
            </a:endParaRPr>
          </a:p>
          <a:p>
            <a:pPr algn="just" eaLnBrk="1" hangingPunct="1"/>
            <a:r>
              <a:rPr lang="en-US" sz="3600" dirty="0" smtClean="0">
                <a:cs typeface="Arial" panose="020B0604020202020204" pitchFamily="34" charset="0"/>
              </a:rPr>
              <a:t>CIS Benchmarks </a:t>
            </a:r>
            <a:r>
              <a:rPr lang="en-US" sz="3600" dirty="0" err="1" smtClean="0">
                <a:cs typeface="Arial" panose="020B0604020202020204" pitchFamily="34" charset="0"/>
              </a:rPr>
              <a:t>telah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ditetapkan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terintegrasi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dalam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paket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perangkat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lunak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menghitung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skor</a:t>
            </a:r>
            <a:r>
              <a:rPr lang="en-US" sz="3600" dirty="0" smtClean="0">
                <a:cs typeface="Arial" panose="020B0604020202020204" pitchFamily="34" charset="0"/>
              </a:rPr>
              <a:t> "</a:t>
            </a:r>
            <a:r>
              <a:rPr lang="en-US" sz="3600" dirty="0" err="1" smtClean="0">
                <a:cs typeface="Arial" panose="020B0604020202020204" pitchFamily="34" charset="0"/>
              </a:rPr>
              <a:t>keamanan</a:t>
            </a:r>
            <a:r>
              <a:rPr lang="en-US" sz="3600" dirty="0" smtClean="0">
                <a:cs typeface="Arial" panose="020B0604020202020204" pitchFamily="34" charset="0"/>
              </a:rPr>
              <a:t>" </a:t>
            </a:r>
            <a:r>
              <a:rPr lang="en-US" sz="3600" dirty="0" err="1" smtClean="0">
                <a:cs typeface="Arial" panose="020B0604020202020204" pitchFamily="34" charset="0"/>
              </a:rPr>
              <a:t>pada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skala</a:t>
            </a:r>
            <a:r>
              <a:rPr lang="en-US" sz="3600" dirty="0" smtClean="0">
                <a:cs typeface="Arial" panose="020B0604020202020204" pitchFamily="34" charset="0"/>
              </a:rPr>
              <a:t> 10 </a:t>
            </a:r>
            <a:r>
              <a:rPr lang="en-US" sz="3600" dirty="0" err="1" smtClean="0">
                <a:cs typeface="Arial" panose="020B0604020202020204" pitchFamily="34" charset="0"/>
              </a:rPr>
              <a:t>poin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340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66"/>
                </a:solidFill>
              </a:rPr>
              <a:t>PROFESSIONAL CERTIFICATION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dirty="0" err="1" smtClean="0">
                <a:cs typeface="Arial" panose="020B0604020202020204" pitchFamily="34" charset="0"/>
              </a:rPr>
              <a:t>Dimulai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pada</a:t>
            </a:r>
            <a:r>
              <a:rPr lang="en-US" sz="3600" dirty="0" smtClean="0">
                <a:cs typeface="Arial" panose="020B0604020202020204" pitchFamily="34" charset="0"/>
              </a:rPr>
              <a:t> 1960-an, </a:t>
            </a:r>
            <a:r>
              <a:rPr lang="en-US" sz="3600" dirty="0" err="1" smtClean="0">
                <a:cs typeface="Arial" panose="020B0604020202020204" pitchFamily="34" charset="0"/>
              </a:rPr>
              <a:t>profesi</a:t>
            </a:r>
            <a:r>
              <a:rPr lang="en-US" sz="3600" dirty="0" smtClean="0">
                <a:cs typeface="Arial" panose="020B0604020202020204" pitchFamily="34" charset="0"/>
              </a:rPr>
              <a:t> TI </a:t>
            </a:r>
            <a:r>
              <a:rPr lang="en-US" sz="3600" dirty="0" err="1" smtClean="0">
                <a:cs typeface="Arial" panose="020B0604020202020204" pitchFamily="34" charset="0"/>
              </a:rPr>
              <a:t>mulai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menawarkan</a:t>
            </a:r>
            <a:r>
              <a:rPr lang="en-US" sz="3600" dirty="0" smtClean="0">
                <a:cs typeface="Arial" panose="020B0604020202020204" pitchFamily="34" charset="0"/>
              </a:rPr>
              <a:t> program </a:t>
            </a:r>
            <a:r>
              <a:rPr lang="en-US" sz="3600" dirty="0" err="1" smtClean="0">
                <a:cs typeface="Arial" panose="020B0604020202020204" pitchFamily="34" charset="0"/>
              </a:rPr>
              <a:t>sertifikasi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/>
              <a:t>:</a:t>
            </a:r>
          </a:p>
          <a:p>
            <a:pPr lvl="1" algn="just" eaLnBrk="1" hangingPunct="1"/>
            <a:r>
              <a:rPr lang="en-US" sz="3200" dirty="0" err="1" smtClean="0">
                <a:cs typeface="Times New Roman" panose="02020603050405020304" pitchFamily="18" charset="0"/>
              </a:rPr>
              <a:t>Sistem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Informasi</a:t>
            </a:r>
            <a:r>
              <a:rPr lang="en-US" sz="3200" dirty="0" smtClean="0">
                <a:cs typeface="Times New Roman" panose="02020603050405020304" pitchFamily="18" charset="0"/>
              </a:rPr>
              <a:t> Audit </a:t>
            </a:r>
            <a:r>
              <a:rPr lang="en-US" sz="3200" dirty="0" err="1" smtClean="0"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Pengendalian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Asosiasi</a:t>
            </a:r>
            <a:r>
              <a:rPr lang="en-US" sz="3200" dirty="0" smtClean="0">
                <a:cs typeface="Times New Roman" panose="02020603050405020304" pitchFamily="18" charset="0"/>
              </a:rPr>
              <a:t> (ISACA)</a:t>
            </a:r>
          </a:p>
          <a:p>
            <a:pPr lvl="1" algn="just" eaLnBrk="1" hangingPunct="1"/>
            <a:r>
              <a:rPr lang="en-US" sz="3200" dirty="0" err="1" smtClean="0">
                <a:cs typeface="Arial" panose="020B0604020202020204" pitchFamily="34" charset="0"/>
              </a:rPr>
              <a:t>Konsorsium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Sertifikasi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Keamanan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Sistem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Internasional</a:t>
            </a:r>
            <a:r>
              <a:rPr lang="en-US" sz="3200" dirty="0" smtClean="0">
                <a:cs typeface="Arial" panose="020B0604020202020204" pitchFamily="34" charset="0"/>
              </a:rPr>
              <a:t> (ISC)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3200" dirty="0" smtClean="0">
                <a:cs typeface="Arial" panose="020B0604020202020204" pitchFamily="34" charset="0"/>
              </a:rPr>
              <a:t>SANS (</a:t>
            </a:r>
            <a:r>
              <a:rPr lang="en-US" sz="3200" dirty="0" err="1" smtClean="0">
                <a:cs typeface="Arial" panose="020B0604020202020204" pitchFamily="34" charset="0"/>
              </a:rPr>
              <a:t>SysAdmin</a:t>
            </a:r>
            <a:r>
              <a:rPr lang="en-US" sz="3200" dirty="0" smtClean="0">
                <a:cs typeface="Arial" panose="020B0604020202020204" pitchFamily="34" charset="0"/>
              </a:rPr>
              <a:t>, Audit, Network, Security) Institute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642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Pengamanan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Kriptografi</a:t>
            </a:r>
            <a:endParaRPr lang="id-ID" dirty="0"/>
          </a:p>
          <a:p>
            <a:pPr lvl="0"/>
            <a:r>
              <a:rPr lang="en-US" b="1" dirty="0" err="1"/>
              <a:t>Enkripsi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34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Mengamankan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(Access Control)</a:t>
            </a:r>
            <a:endParaRPr lang="id-ID" dirty="0"/>
          </a:p>
          <a:p>
            <a:pPr lvl="0"/>
            <a:r>
              <a:rPr lang="en-US" dirty="0"/>
              <a:t>Shadow Password</a:t>
            </a:r>
            <a:endParaRPr lang="id-ID" dirty="0"/>
          </a:p>
          <a:p>
            <a:pPr lvl="0"/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  <a:p>
            <a:pPr lvl="0"/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Proteksi</a:t>
            </a:r>
            <a:endParaRPr lang="id-ID" dirty="0"/>
          </a:p>
          <a:p>
            <a:pPr lvl="0"/>
            <a:r>
              <a:rPr lang="en-US" dirty="0"/>
              <a:t>Firewall</a:t>
            </a:r>
            <a:endParaRPr lang="id-ID" dirty="0"/>
          </a:p>
          <a:p>
            <a:pPr lvl="0"/>
            <a:r>
              <a:rPr lang="en-US" dirty="0"/>
              <a:t> Backup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endParaRPr lang="id-ID" dirty="0"/>
          </a:p>
          <a:p>
            <a:pPr lvl="0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96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Ukuran</a:t>
            </a:r>
            <a:r>
              <a:rPr lang="en-US" b="1" dirty="0" smtClean="0"/>
              <a:t> </a:t>
            </a:r>
            <a:r>
              <a:rPr lang="en-US" b="1" dirty="0" err="1" smtClean="0"/>
              <a:t>Keamanan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 algn="just"/>
            <a:r>
              <a:rPr lang="en-US" sz="4000" dirty="0" err="1" smtClean="0"/>
              <a:t>melindungi</a:t>
            </a:r>
            <a:r>
              <a:rPr lang="en-US" sz="4000" dirty="0" smtClean="0"/>
              <a:t> </a:t>
            </a:r>
            <a:r>
              <a:rPr lang="en-US" sz="4000" dirty="0" err="1"/>
              <a:t>fasilitas</a:t>
            </a:r>
            <a:r>
              <a:rPr lang="en-US" sz="4000" dirty="0"/>
              <a:t> </a:t>
            </a:r>
            <a:r>
              <a:rPr lang="en-US" sz="4000" dirty="0" err="1"/>
              <a:t>komputernya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fasilitas</a:t>
            </a:r>
            <a:r>
              <a:rPr lang="en-US" sz="4000" dirty="0"/>
              <a:t> </a:t>
            </a:r>
            <a:r>
              <a:rPr lang="en-US" sz="4000" dirty="0" err="1"/>
              <a:t>fisik</a:t>
            </a:r>
            <a:r>
              <a:rPr lang="en-US" sz="4000" dirty="0"/>
              <a:t> </a:t>
            </a:r>
            <a:r>
              <a:rPr lang="en-US" sz="4000" dirty="0" err="1"/>
              <a:t>lainnya</a:t>
            </a:r>
            <a:r>
              <a:rPr lang="en-US" sz="4000" dirty="0"/>
              <a:t>.</a:t>
            </a:r>
            <a:endParaRPr lang="id-ID" sz="4000" dirty="0"/>
          </a:p>
          <a:p>
            <a:pPr marL="806450" indent="-806450" algn="just"/>
            <a:r>
              <a:rPr lang="en-US" sz="4000" dirty="0" err="1" smtClean="0"/>
              <a:t>Menjaga</a:t>
            </a:r>
            <a:r>
              <a:rPr lang="en-US" sz="4000" dirty="0" smtClean="0"/>
              <a:t> </a:t>
            </a:r>
            <a:r>
              <a:rPr lang="en-US" sz="4000" dirty="0" err="1"/>
              <a:t>integritas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kerahasiaan</a:t>
            </a:r>
            <a:r>
              <a:rPr lang="en-US" sz="4000" dirty="0"/>
              <a:t> </a:t>
            </a:r>
            <a:r>
              <a:rPr lang="en-US" sz="4000" i="1" dirty="0"/>
              <a:t>file </a:t>
            </a:r>
            <a:r>
              <a:rPr lang="en-US" sz="4000" dirty="0"/>
              <a:t>data.</a:t>
            </a:r>
            <a:endParaRPr lang="id-ID" sz="4000" dirty="0"/>
          </a:p>
          <a:p>
            <a:pPr marL="806450" indent="-806450" algn="just"/>
            <a:r>
              <a:rPr lang="en-US" sz="4000" dirty="0" err="1" smtClean="0"/>
              <a:t>Menghindari</a:t>
            </a:r>
            <a:r>
              <a:rPr lang="en-US" sz="4000" dirty="0" smtClean="0"/>
              <a:t> </a:t>
            </a:r>
            <a:r>
              <a:rPr lang="en-US" sz="4000" dirty="0" err="1"/>
              <a:t>kerusakan</a:t>
            </a:r>
            <a:r>
              <a:rPr lang="en-US" sz="4000" dirty="0"/>
              <a:t> </a:t>
            </a:r>
            <a:r>
              <a:rPr lang="en-US" sz="4000" dirty="0" err="1"/>
              <a:t>serius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kerugian-kerugian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bencana</a:t>
            </a:r>
            <a:r>
              <a:rPr lang="en-US" sz="4000" dirty="0"/>
              <a:t> </a:t>
            </a:r>
            <a:endParaRPr lang="id-ID" sz="4000" dirty="0"/>
          </a:p>
          <a:p>
            <a:pPr algn="just"/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3888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Fokus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 smtClean="0"/>
              <a:t>keamanan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id-ID" dirty="0" smtClean="0"/>
          </a:p>
          <a:p>
            <a:endParaRPr lang="id-ID" dirty="0"/>
          </a:p>
          <a:p>
            <a:r>
              <a:rPr lang="en-US" dirty="0" err="1" smtClean="0"/>
              <a:t>Kemanan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 smtClean="0"/>
              <a:t>dikelompokkan</a:t>
            </a:r>
            <a:r>
              <a:rPr lang="id-ID" dirty="0" smtClean="0"/>
              <a:t> :</a:t>
            </a:r>
          </a:p>
          <a:p>
            <a:r>
              <a:rPr lang="en-US" dirty="0" err="1"/>
              <a:t>Kemanan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7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Eavesdropping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 a Dialog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0456"/>
            <a:ext cx="9144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id-ID" dirty="0" smtClean="0"/>
              <a:t> untuk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err="1"/>
              <a:t>Melindungi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diotorisasi</a:t>
            </a:r>
            <a:r>
              <a:rPr lang="en-US" sz="3200" dirty="0"/>
              <a:t>/</a:t>
            </a:r>
            <a:r>
              <a:rPr lang="en-US" sz="3200" dirty="0" err="1"/>
              <a:t>diijinkan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bencana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kerusakan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kemacetan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terdeteksi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kehilangan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perubahan-prubahan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seharusnya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Pemulihan</a:t>
            </a:r>
            <a:r>
              <a:rPr lang="en-US" sz="3200" dirty="0" smtClean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rekonstruksi</a:t>
            </a:r>
            <a:r>
              <a:rPr lang="en-US" sz="3200" dirty="0"/>
              <a:t> data yang </a:t>
            </a:r>
            <a:r>
              <a:rPr lang="en-US" sz="3200" dirty="0" err="1"/>
              <a:t>hilang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40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Keamanan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Sumber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Fisik</a:t>
            </a:r>
            <a:r>
              <a:rPr lang="en-US" sz="3600" b="1" dirty="0" smtClean="0"/>
              <a:t> Non </a:t>
            </a:r>
            <a:r>
              <a:rPr lang="en-US" sz="3600" b="1" dirty="0" err="1" smtClean="0"/>
              <a:t>Komputer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nonkomputer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, </a:t>
            </a:r>
            <a:r>
              <a:rPr lang="en-US" dirty="0" err="1"/>
              <a:t>sediaan</a:t>
            </a:r>
            <a:r>
              <a:rPr lang="en-US" dirty="0"/>
              <a:t>, </a:t>
            </a:r>
            <a:r>
              <a:rPr lang="en-US" dirty="0" err="1"/>
              <a:t>surat-surat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,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arsip-arsip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lemari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 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non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/</a:t>
            </a:r>
            <a:r>
              <a:rPr lang="en-US" dirty="0" err="1"/>
              <a:t>diotorisasi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terkunci</a:t>
            </a:r>
            <a:r>
              <a:rPr lang="en-US" dirty="0"/>
              <a:t> (</a:t>
            </a:r>
            <a:r>
              <a:rPr lang="en-US" i="1" dirty="0" err="1"/>
              <a:t>brankas</a:t>
            </a:r>
            <a:r>
              <a:rPr lang="en-US" i="1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orang-orang yang </a:t>
            </a:r>
            <a:r>
              <a:rPr lang="en-US" dirty="0" err="1"/>
              <a:t>diijinkan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/>
              <a:t>penjaga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sediaan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digudang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digedung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wilayah-wilayah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alarm, monitor TV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lemari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terkunci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Bencana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kemacetan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Kemanan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Untuk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Perangkat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Keras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Komputer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diijinkan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diisolasi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dipublikasi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yang </a:t>
            </a:r>
            <a:r>
              <a:rPr lang="en-US" dirty="0" err="1"/>
              <a:t>diotorisasi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operator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pustakawan</a:t>
            </a:r>
            <a:r>
              <a:rPr lang="en-US" dirty="0"/>
              <a:t>, </a:t>
            </a:r>
            <a:r>
              <a:rPr lang="en-US" dirty="0" err="1"/>
              <a:t>penyelia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Penjaga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resepsionis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i="1" dirty="0"/>
              <a:t>scanning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/>
              <a:t>terkunci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data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berkode</a:t>
            </a:r>
            <a:r>
              <a:rPr lang="en-US" dirty="0"/>
              <a:t> </a:t>
            </a:r>
            <a:r>
              <a:rPr lang="en-US" dirty="0" err="1"/>
              <a:t>magnetik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smtClean="0"/>
              <a:t>Alarm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diotorisasi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bencana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ruangannya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kerusajkan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air,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air.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detektor</a:t>
            </a:r>
            <a:r>
              <a:rPr lang="en-US" dirty="0"/>
              <a:t> asap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detektor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mainframe,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generator </a:t>
            </a:r>
            <a:r>
              <a:rPr lang="en-US" dirty="0" err="1"/>
              <a:t>ataupun</a:t>
            </a:r>
            <a:r>
              <a:rPr lang="en-US" dirty="0"/>
              <a:t>  </a:t>
            </a:r>
            <a:r>
              <a:rPr lang="en-US" dirty="0" smtClean="0"/>
              <a:t>UPS</a:t>
            </a:r>
            <a:endParaRPr lang="id-ID" dirty="0" smtClean="0"/>
          </a:p>
          <a:p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</a:t>
            </a:r>
            <a:endParaRPr lang="id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i="1" dirty="0"/>
              <a:t>backup file</a:t>
            </a:r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94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Kemanan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Data Dan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orang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diotorisasi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endParaRPr lang="id-ID" b="1" dirty="0" smtClean="0"/>
          </a:p>
          <a:p>
            <a:pPr marL="806450" lvl="1" indent="-349250"/>
            <a:r>
              <a:rPr lang="en-US" dirty="0" err="1" smtClean="0"/>
              <a:t>Isolasi</a:t>
            </a:r>
            <a:endParaRPr lang="id-ID" dirty="0" smtClean="0"/>
          </a:p>
          <a:p>
            <a:pPr marL="806450" lvl="1" indent="-349250"/>
            <a:r>
              <a:rPr lang="en-US" dirty="0" err="1"/>
              <a:t>Otentifikasi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  <a:endParaRPr lang="id-ID" dirty="0" smtClean="0"/>
          </a:p>
          <a:p>
            <a:pPr marL="806450" lvl="1" indent="-349250"/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terminal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 smtClean="0"/>
              <a:t>.</a:t>
            </a:r>
            <a:endParaRPr lang="id-ID" dirty="0" smtClean="0"/>
          </a:p>
          <a:p>
            <a:pPr marL="806450" lvl="1" indent="-349250"/>
            <a:r>
              <a:rPr lang="en-US" i="1" dirty="0" err="1"/>
              <a:t>Enskripsi</a:t>
            </a:r>
            <a:r>
              <a:rPr lang="en-US" i="1" dirty="0" smtClean="0"/>
              <a:t>.</a:t>
            </a:r>
            <a:endParaRPr lang="id-ID" i="1" dirty="0" smtClean="0"/>
          </a:p>
          <a:p>
            <a:pPr marL="806450" lvl="1" indent="-349250"/>
            <a:r>
              <a:rPr lang="en-US" i="1" dirty="0" err="1"/>
              <a:t>Destruksi</a:t>
            </a:r>
            <a:r>
              <a:rPr lang="en-US" i="1" dirty="0"/>
              <a:t>.</a:t>
            </a:r>
            <a:endParaRPr lang="id-ID" dirty="0" smtClean="0"/>
          </a:p>
          <a:p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data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 smtClean="0"/>
              <a:t>dideteksi</a:t>
            </a:r>
            <a:endParaRPr lang="id-ID" b="1" dirty="0" smtClean="0"/>
          </a:p>
          <a:p>
            <a:pPr marL="806450" lvl="1" indent="-34925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access log (log </a:t>
            </a:r>
            <a:r>
              <a:rPr lang="en-US" i="1" dirty="0" err="1"/>
              <a:t>akses</a:t>
            </a:r>
            <a:r>
              <a:rPr lang="en-US" i="1" dirty="0" smtClean="0"/>
              <a:t>),</a:t>
            </a:r>
            <a:endParaRPr lang="id-ID" i="1" dirty="0" smtClean="0"/>
          </a:p>
          <a:p>
            <a:pPr marL="806450" lvl="1" indent="-349250"/>
            <a:r>
              <a:rPr lang="en-US" i="1" dirty="0"/>
              <a:t>Console log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mainframe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 smtClean="0"/>
              <a:t>tumpuk</a:t>
            </a:r>
            <a:endParaRPr lang="id-ID" dirty="0" smtClean="0"/>
          </a:p>
          <a:p>
            <a:pPr marL="806450" lvl="1" indent="-349250"/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i="1" dirty="0"/>
              <a:t> </a:t>
            </a:r>
            <a:r>
              <a:rPr lang="en-US" i="1" dirty="0" err="1"/>
              <a:t>pengendalian</a:t>
            </a:r>
            <a:r>
              <a:rPr lang="en-US" i="1" dirty="0"/>
              <a:t> </a:t>
            </a:r>
            <a:r>
              <a:rPr lang="en-US" i="1" dirty="0" err="1"/>
              <a:t>akses</a:t>
            </a:r>
            <a:r>
              <a:rPr lang="en-US" i="1" dirty="0" smtClean="0"/>
              <a:t>,</a:t>
            </a:r>
            <a:endParaRPr lang="id-ID" i="1" dirty="0" smtClean="0"/>
          </a:p>
          <a:p>
            <a:pPr marL="806450" lvl="1" indent="-349250"/>
            <a:r>
              <a:rPr lang="en-US" i="1" dirty="0"/>
              <a:t>Log </a:t>
            </a:r>
            <a:r>
              <a:rPr lang="en-US" i="1" dirty="0" err="1"/>
              <a:t>perubahan</a:t>
            </a:r>
            <a:r>
              <a:rPr lang="en-US" i="1" dirty="0"/>
              <a:t> program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41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Keamanan </a:t>
            </a:r>
            <a:r>
              <a:rPr lang="en-US" smtClean="0"/>
              <a:t>Web</a:t>
            </a:r>
            <a:endParaRPr lang="en-GB" smtClean="0"/>
          </a:p>
        </p:txBody>
      </p:sp>
      <p:sp>
        <p:nvSpPr>
          <p:cNvPr id="20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2947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F6B973-B306-4FD4-BF5B-2D0B8D916659}" type="slidenum">
              <a:rPr lang="en-GB"/>
              <a:pPr eaLnBrk="1" hangingPunct="1"/>
              <a:t>55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Sejarah</a:t>
            </a:r>
            <a:r>
              <a:rPr lang="en-US" b="1" dirty="0" smtClean="0"/>
              <a:t> WWW</a:t>
            </a:r>
            <a:endParaRPr lang="en-GB" b="1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33600"/>
            <a:ext cx="7886700" cy="435133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3600" dirty="0" err="1" smtClean="0"/>
              <a:t>Dikembangan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Tim Berners-Lee</a:t>
            </a:r>
            <a:br>
              <a:rPr lang="en-US" sz="3600" dirty="0" smtClean="0"/>
            </a:br>
            <a:r>
              <a:rPr lang="en-US" sz="3600" dirty="0" err="1" smtClean="0"/>
              <a:t>ketika</a:t>
            </a:r>
            <a:r>
              <a:rPr lang="en-US" sz="3600" dirty="0" smtClean="0"/>
              <a:t> </a:t>
            </a:r>
            <a:r>
              <a:rPr lang="en-US" sz="3600" dirty="0" err="1" smtClean="0"/>
              <a:t>sedang</a:t>
            </a:r>
            <a:r>
              <a:rPr lang="en-US" sz="3600" dirty="0" smtClean="0"/>
              <a:t> </a:t>
            </a:r>
            <a:r>
              <a:rPr lang="en-US" sz="3600" dirty="0" err="1" smtClean="0"/>
              <a:t>berada</a:t>
            </a:r>
            <a:r>
              <a:rPr lang="en-US" sz="3600" dirty="0" smtClean="0"/>
              <a:t> di CERN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3600" dirty="0" err="1" smtClean="0"/>
              <a:t>Mula-mula</a:t>
            </a:r>
            <a:r>
              <a:rPr lang="en-US" sz="3600" dirty="0" smtClean="0"/>
              <a:t> </a:t>
            </a:r>
            <a:r>
              <a:rPr lang="en-US" sz="3600" dirty="0" err="1" smtClean="0"/>
              <a:t>dikembangkan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NeXT,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muncul</a:t>
            </a:r>
            <a:r>
              <a:rPr lang="en-US" sz="3600" dirty="0" smtClean="0"/>
              <a:t> Mosaic (Windows, Mac, Unix), </a:t>
            </a:r>
            <a:r>
              <a:rPr lang="en-US" sz="3600" dirty="0" err="1" smtClean="0"/>
              <a:t>dan</a:t>
            </a:r>
            <a:r>
              <a:rPr lang="en-US" sz="3600" dirty="0" smtClean="0"/>
              <a:t> … </a:t>
            </a:r>
            <a:r>
              <a:rPr lang="en-US" sz="3600" dirty="0" err="1" smtClean="0"/>
              <a:t>akhirnya</a:t>
            </a:r>
            <a:r>
              <a:rPr lang="en-US" sz="3600" dirty="0" smtClean="0"/>
              <a:t> Netscape.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meledak</a:t>
            </a:r>
            <a:endParaRPr lang="en-US" sz="3600" dirty="0" smtClean="0"/>
          </a:p>
        </p:txBody>
      </p:sp>
      <p:pic>
        <p:nvPicPr>
          <p:cNvPr id="2" name="Picture 4" descr="C:\html\cd-project\images\berners-le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28613"/>
            <a:ext cx="12811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1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DCA6F5-ED8B-48AE-B4DA-D8B058902987}" type="slidenum">
              <a:rPr lang="en-GB"/>
              <a:pPr eaLnBrk="1" hangingPunct="1"/>
              <a:t>56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Sistem WWW</a:t>
            </a:r>
            <a:endParaRPr lang="en-GB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dirty="0" err="1" smtClean="0"/>
              <a:t>Arsitektur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WWW</a:t>
            </a:r>
          </a:p>
          <a:p>
            <a:pPr lvl="1" algn="just" eaLnBrk="1" hangingPunct="1"/>
            <a:r>
              <a:rPr lang="en-US" sz="3200" dirty="0" smtClean="0"/>
              <a:t>Server (apache, IIS)</a:t>
            </a:r>
          </a:p>
          <a:p>
            <a:pPr lvl="1" algn="just" eaLnBrk="1" hangingPunct="1"/>
            <a:r>
              <a:rPr lang="en-US" sz="3200" dirty="0" smtClean="0"/>
              <a:t>Client (IE, Netscape, Mozilla, opera, </a:t>
            </a:r>
            <a:r>
              <a:rPr lang="en-US" sz="3200" dirty="0" err="1" smtClean="0"/>
              <a:t>kfm</a:t>
            </a:r>
            <a:r>
              <a:rPr lang="en-US" sz="3200" dirty="0" smtClean="0"/>
              <a:t>, arena, </a:t>
            </a:r>
            <a:r>
              <a:rPr lang="en-US" sz="3200" dirty="0" err="1" smtClean="0"/>
              <a:t>amaya</a:t>
            </a:r>
            <a:r>
              <a:rPr lang="en-US" sz="3200" dirty="0" smtClean="0"/>
              <a:t>, lynx)</a:t>
            </a:r>
          </a:p>
          <a:p>
            <a:pPr lvl="1" algn="just" eaLnBrk="1" hangingPunct="1"/>
            <a:r>
              <a:rPr lang="en-US" sz="3200" dirty="0" err="1" smtClean="0"/>
              <a:t>Terhubung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endParaRPr lang="en-US" sz="3200" dirty="0" smtClean="0"/>
          </a:p>
          <a:p>
            <a:pPr algn="just" eaLnBrk="1" hangingPunct="1"/>
            <a:r>
              <a:rPr lang="en-US" sz="3600" dirty="0" smtClean="0"/>
              <a:t>Program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dijalankan</a:t>
            </a:r>
            <a:r>
              <a:rPr lang="en-US" sz="3600" dirty="0" smtClean="0"/>
              <a:t> di server (CGI) </a:t>
            </a:r>
            <a:r>
              <a:rPr lang="en-US" sz="3600" dirty="0" err="1" smtClean="0"/>
              <a:t>atau</a:t>
            </a:r>
            <a:r>
              <a:rPr lang="en-US" sz="3600" dirty="0" smtClean="0"/>
              <a:t> di </a:t>
            </a:r>
            <a:r>
              <a:rPr lang="en-US" sz="3600" dirty="0" err="1" smtClean="0"/>
              <a:t>sisi</a:t>
            </a:r>
            <a:r>
              <a:rPr lang="en-US" sz="3600" dirty="0" smtClean="0"/>
              <a:t> client (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, java applet)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10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AFF466-8574-4F10-BE62-9F5B08501045}" type="slidenum">
              <a:rPr lang="en-GB"/>
              <a:pPr eaLnBrk="1" hangingPunct="1"/>
              <a:t>57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Gateway Interface</a:t>
            </a:r>
            <a:endParaRPr lang="en-GB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CGI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AU" dirty="0" err="1" smtClean="0"/>
              <a:t>suatu</a:t>
            </a:r>
            <a:r>
              <a:rPr lang="en-AU" dirty="0" smtClean="0"/>
              <a:t> </a:t>
            </a:r>
            <a:r>
              <a:rPr lang="en-AU" dirty="0" err="1" smtClean="0">
                <a:hlinkClick r:id="rId2" tooltip="Standar"/>
              </a:rPr>
              <a:t>standar</a:t>
            </a:r>
            <a:r>
              <a:rPr lang="en-AU" dirty="0" smtClean="0"/>
              <a:t> 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menghubungkan</a:t>
            </a:r>
            <a:r>
              <a:rPr lang="en-AU" dirty="0" smtClean="0"/>
              <a:t> </a:t>
            </a:r>
            <a:r>
              <a:rPr lang="en-AU" dirty="0" err="1" smtClean="0"/>
              <a:t>berbagai</a:t>
            </a:r>
            <a:r>
              <a:rPr lang="en-AU" dirty="0" smtClean="0"/>
              <a:t> program </a:t>
            </a:r>
            <a:r>
              <a:rPr lang="en-AU" dirty="0" err="1" smtClean="0"/>
              <a:t>aplikasi</a:t>
            </a:r>
            <a:r>
              <a:rPr lang="en-AU" dirty="0" smtClean="0"/>
              <a:t> </a:t>
            </a:r>
            <a:r>
              <a:rPr lang="en-AU" dirty="0" err="1" smtClean="0"/>
              <a:t>ke</a:t>
            </a:r>
            <a:r>
              <a:rPr lang="en-AU" dirty="0" smtClean="0"/>
              <a:t> </a:t>
            </a:r>
            <a:r>
              <a:rPr lang="en-AU" dirty="0" err="1" smtClean="0">
                <a:hlinkClick r:id="rId3" tooltip="Web"/>
              </a:rPr>
              <a:t>halaman</a:t>
            </a:r>
            <a:r>
              <a:rPr lang="en-AU" dirty="0" smtClean="0">
                <a:hlinkClick r:id="rId3" tooltip="Web"/>
              </a:rPr>
              <a:t> web</a:t>
            </a:r>
            <a:r>
              <a:rPr lang="en-AU" dirty="0" smtClean="0"/>
              <a:t>.</a:t>
            </a:r>
            <a:endParaRPr lang="en-US" dirty="0" smtClean="0"/>
          </a:p>
          <a:p>
            <a:pPr algn="just" eaLnBrk="1" hangingPunct="1"/>
            <a:r>
              <a:rPr lang="en-US" dirty="0" err="1" smtClean="0"/>
              <a:t>Skrip</a:t>
            </a:r>
            <a:r>
              <a:rPr lang="en-US" dirty="0" smtClean="0"/>
              <a:t> CGI </a:t>
            </a:r>
            <a:r>
              <a:rPr lang="en-US" dirty="0" err="1" smtClean="0"/>
              <a:t>dijalankan</a:t>
            </a:r>
            <a:r>
              <a:rPr lang="en-US" dirty="0" smtClean="0"/>
              <a:t> di server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endParaRPr lang="en-US" sz="2800" dirty="0" smtClean="0"/>
          </a:p>
          <a:p>
            <a:pPr lvl="1" algn="just" eaLnBrk="1" hangingPunct="1"/>
            <a:r>
              <a:rPr lang="en-US" sz="2400" dirty="0" smtClean="0"/>
              <a:t>CGI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berhak</a:t>
            </a:r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CGI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berulang-ulang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menghabiskan</a:t>
            </a:r>
            <a:r>
              <a:rPr lang="en-US" sz="2400" dirty="0" smtClean="0"/>
              <a:t> resources (CPU, disk)</a:t>
            </a:r>
          </a:p>
          <a:p>
            <a:pPr lvl="1" algn="just" eaLnBrk="1" hangingPunct="1"/>
            <a:r>
              <a:rPr lang="en-US" sz="2400" dirty="0" smtClean="0"/>
              <a:t>Guestbook abuse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sampah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database via SQL</a:t>
            </a:r>
            <a:endParaRPr lang="en-GB" sz="2400" dirty="0" smtClean="0"/>
          </a:p>
          <a:p>
            <a:pPr algn="just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27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413D24-E50F-44B6-BAF8-FD1AC4153F19}" type="slidenum">
              <a:rPr lang="en-GB"/>
              <a:pPr eaLnBrk="1" hangingPunct="1"/>
              <a:t>58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err="1" smtClean="0"/>
              <a:t>Asumsi</a:t>
            </a:r>
            <a:r>
              <a:rPr lang="en-US" sz="4800" dirty="0" smtClean="0"/>
              <a:t> [</a:t>
            </a:r>
            <a:r>
              <a:rPr lang="en-US" sz="4800" dirty="0" err="1" smtClean="0"/>
              <a:t>Sisi</a:t>
            </a:r>
            <a:r>
              <a:rPr lang="en-US" sz="4800" dirty="0" smtClean="0"/>
              <a:t> </a:t>
            </a:r>
            <a:r>
              <a:rPr lang="en-US" sz="4800" dirty="0" err="1" smtClean="0"/>
              <a:t>Pengguna</a:t>
            </a:r>
            <a:r>
              <a:rPr lang="en-US" sz="4800" dirty="0" smtClean="0"/>
              <a:t>]</a:t>
            </a:r>
            <a:endParaRPr lang="en-GB" sz="48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</a:t>
            </a:r>
            <a:r>
              <a:rPr lang="en-US" sz="3600" dirty="0" err="1" smtClean="0"/>
              <a:t>dimiliki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dikendalikan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organisasi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mengaku</a:t>
            </a:r>
            <a:r>
              <a:rPr lang="en-US" sz="3600" dirty="0" smtClean="0"/>
              <a:t> </a:t>
            </a:r>
            <a:r>
              <a:rPr lang="en-US" sz="3600" dirty="0" err="1" smtClean="0"/>
              <a:t>memiliki</a:t>
            </a:r>
            <a:r>
              <a:rPr lang="en-US" sz="3600" dirty="0" smtClean="0"/>
              <a:t> server </a:t>
            </a:r>
            <a:r>
              <a:rPr lang="en-US" sz="3600" dirty="0" err="1" smtClean="0"/>
              <a:t>tersebut</a:t>
            </a:r>
            <a:endParaRPr lang="en-US" sz="36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Dokumen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ditampilkan</a:t>
            </a:r>
            <a:r>
              <a:rPr lang="en-US" sz="3600" dirty="0" smtClean="0"/>
              <a:t> </a:t>
            </a:r>
            <a:r>
              <a:rPr lang="en-US" sz="3600" dirty="0" err="1" smtClean="0"/>
              <a:t>bebas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virus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itikad</a:t>
            </a:r>
            <a:r>
              <a:rPr lang="en-US" sz="3600" dirty="0" smtClean="0"/>
              <a:t> </a:t>
            </a:r>
            <a:r>
              <a:rPr lang="en-US" sz="3600" dirty="0" err="1" smtClean="0"/>
              <a:t>jahat</a:t>
            </a:r>
            <a:r>
              <a:rPr lang="en-US" sz="3600" dirty="0" smtClean="0"/>
              <a:t> </a:t>
            </a:r>
            <a:r>
              <a:rPr lang="en-US" sz="3600" dirty="0" err="1" smtClean="0"/>
              <a:t>lainnya</a:t>
            </a:r>
            <a:endParaRPr lang="en-US" sz="36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mencatat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mendistribusikan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tentang</a:t>
            </a:r>
            <a:r>
              <a:rPr lang="en-US" sz="3600" dirty="0" smtClean="0"/>
              <a:t> user (</a:t>
            </a:r>
            <a:r>
              <a:rPr lang="en-US" sz="3600" dirty="0" err="1" smtClean="0"/>
              <a:t>misalnya</a:t>
            </a:r>
            <a:r>
              <a:rPr lang="en-US" sz="3600" dirty="0" smtClean="0"/>
              <a:t> </a:t>
            </a:r>
            <a:r>
              <a:rPr lang="en-US" sz="3600" dirty="0" err="1" smtClean="0"/>
              <a:t>kebiasaan</a:t>
            </a:r>
            <a:r>
              <a:rPr lang="en-US" sz="3600" dirty="0" smtClean="0"/>
              <a:t> browsing)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3068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CA4D56-5745-43C7-9CA0-FA590382A2B0}" type="slidenum">
              <a:rPr lang="en-GB"/>
              <a:pPr eaLnBrk="1" hangingPunct="1"/>
              <a:t>59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Asumsi [Sisi Webmaster]</a:t>
            </a:r>
            <a:endParaRPr lang="en-GB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mencoba</a:t>
            </a:r>
            <a:r>
              <a:rPr lang="en-US" sz="4000" dirty="0" smtClean="0"/>
              <a:t> </a:t>
            </a:r>
            <a:r>
              <a:rPr lang="en-US" sz="4000" dirty="0" err="1" smtClean="0"/>
              <a:t>merusak</a:t>
            </a:r>
            <a:r>
              <a:rPr lang="en-US" sz="4000" dirty="0" smtClean="0"/>
              <a:t> web server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mengubah</a:t>
            </a:r>
            <a:r>
              <a:rPr lang="en-US" sz="4000" dirty="0" smtClean="0"/>
              <a:t> </a:t>
            </a:r>
            <a:r>
              <a:rPr lang="en-US" sz="4000" dirty="0" err="1" smtClean="0"/>
              <a:t>isinya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hanya</a:t>
            </a:r>
            <a:r>
              <a:rPr lang="en-US" sz="4000" dirty="0" smtClean="0"/>
              <a:t> </a:t>
            </a:r>
            <a:r>
              <a:rPr lang="en-US" sz="4000" dirty="0" err="1" smtClean="0"/>
              <a:t>mengakses</a:t>
            </a:r>
            <a:r>
              <a:rPr lang="en-US" sz="4000" dirty="0" smtClean="0"/>
              <a:t> </a:t>
            </a:r>
            <a:r>
              <a:rPr lang="en-US" sz="4000" dirty="0" err="1" smtClean="0"/>
              <a:t>dokumen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diperkenankan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Identitas</a:t>
            </a:r>
            <a:r>
              <a:rPr lang="en-US" sz="4000" dirty="0" smtClean="0"/>
              <a:t> </a:t>
            </a:r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benar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9886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Encryption for Confidentiality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981"/>
            <a:ext cx="9082588" cy="4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2A8CD6-0DC3-42BF-9A71-414B80E8A05A}" type="slidenum">
              <a:rPr lang="en-GB"/>
              <a:pPr eaLnBrk="1" hangingPunct="1"/>
              <a:t>60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Asumsi Kedua Pihak</a:t>
            </a:r>
            <a:endParaRPr lang="en-GB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smtClean="0"/>
              <a:t>Network </a:t>
            </a:r>
            <a:r>
              <a:rPr lang="en-US" sz="4000" dirty="0" err="1" smtClean="0"/>
              <a:t>bebas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penyadapan</a:t>
            </a:r>
            <a:r>
              <a:rPr lang="en-US" sz="4000" dirty="0" smtClean="0"/>
              <a:t> </a:t>
            </a:r>
            <a:r>
              <a:rPr lang="en-US" sz="4000" dirty="0" err="1" smtClean="0"/>
              <a:t>pihak</a:t>
            </a:r>
            <a:r>
              <a:rPr lang="en-US" sz="4000" dirty="0" smtClean="0"/>
              <a:t> </a:t>
            </a:r>
            <a:r>
              <a:rPr lang="en-US" sz="4000" dirty="0" err="1" smtClean="0"/>
              <a:t>ketiga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Informasi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disampaikan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server </a:t>
            </a:r>
            <a:r>
              <a:rPr lang="en-US" sz="4000" dirty="0" err="1" smtClean="0"/>
              <a:t>ke</a:t>
            </a:r>
            <a:r>
              <a:rPr lang="en-US" sz="4000" dirty="0" smtClean="0"/>
              <a:t> </a:t>
            </a:r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terjamin</a:t>
            </a:r>
            <a:r>
              <a:rPr lang="en-US" sz="4000" dirty="0" smtClean="0"/>
              <a:t> </a:t>
            </a:r>
            <a:r>
              <a:rPr lang="en-US" sz="4000" dirty="0" err="1" smtClean="0"/>
              <a:t>keutuhannya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dimodifikasi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oleh</a:t>
            </a:r>
            <a:r>
              <a:rPr lang="en-US" sz="4000" dirty="0" smtClean="0"/>
              <a:t> </a:t>
            </a:r>
            <a:r>
              <a:rPr lang="en-US" sz="4000" dirty="0" err="1" smtClean="0"/>
              <a:t>pihak</a:t>
            </a:r>
            <a:r>
              <a:rPr lang="en-US" sz="4000" dirty="0" smtClean="0"/>
              <a:t> </a:t>
            </a:r>
            <a:r>
              <a:rPr lang="en-US" sz="4000" dirty="0" err="1" smtClean="0"/>
              <a:t>ketiga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566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D9FDD-3E70-4D4B-8CAB-3AE0214B3207}" type="slidenum">
              <a:rPr lang="en-GB"/>
              <a:pPr eaLnBrk="1" hangingPunct="1"/>
              <a:t>61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Keamanan Server WWW</a:t>
            </a:r>
            <a:endParaRPr lang="en-GB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WWW (</a:t>
            </a:r>
            <a:r>
              <a:rPr lang="en-US" sz="3600" dirty="0" err="1" smtClean="0"/>
              <a:t>httpd</a:t>
            </a:r>
            <a:r>
              <a:rPr lang="en-US" sz="3600" dirty="0" smtClean="0"/>
              <a:t>) </a:t>
            </a:r>
            <a:r>
              <a:rPr lang="en-US" sz="3600" dirty="0" err="1" smtClean="0"/>
              <a:t>menyediakan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(</a:t>
            </a:r>
            <a:r>
              <a:rPr lang="en-US" sz="3600" dirty="0" err="1" smtClean="0"/>
              <a:t>statis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dinamis</a:t>
            </a:r>
            <a:r>
              <a:rPr lang="en-US" sz="36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Halaman</a:t>
            </a:r>
            <a:r>
              <a:rPr lang="en-US" sz="3600" dirty="0" smtClean="0"/>
              <a:t> </a:t>
            </a:r>
            <a:r>
              <a:rPr lang="en-US" sz="3600" dirty="0" err="1" smtClean="0"/>
              <a:t>statis</a:t>
            </a:r>
            <a:r>
              <a:rPr lang="en-US" sz="3600" dirty="0" smtClean="0"/>
              <a:t> </a:t>
            </a:r>
            <a:r>
              <a:rPr lang="en-US" sz="3600" dirty="0" err="1" smtClean="0"/>
              <a:t>diperoleh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perintah</a:t>
            </a:r>
            <a:r>
              <a:rPr lang="en-US" sz="3600" dirty="0" smtClean="0"/>
              <a:t> GET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Halaman</a:t>
            </a:r>
            <a:r>
              <a:rPr lang="en-US" sz="3600" dirty="0" smtClean="0"/>
              <a:t> </a:t>
            </a:r>
            <a:r>
              <a:rPr lang="en-US" sz="3600" dirty="0" err="1" smtClean="0"/>
              <a:t>dinamis</a:t>
            </a:r>
            <a:r>
              <a:rPr lang="en-US" sz="3600" dirty="0" smtClean="0"/>
              <a:t> </a:t>
            </a:r>
            <a:r>
              <a:rPr lang="en-US" sz="3600" dirty="0" err="1" smtClean="0"/>
              <a:t>diperoleh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endParaRPr lang="en-US" sz="36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CGI (Common Gateway Interface)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Server Side Include (SSI)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Active Server Page (ASP), PHP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Servlet (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Java Servlet, ASP)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446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05E59E-FE5B-4B95-908B-D38114903E03}" type="slidenum">
              <a:rPr lang="en-GB"/>
              <a:pPr eaLnBrk="1" hangingPunct="1"/>
              <a:t>62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Eksploitasi server WWW </a:t>
            </a:r>
            <a:endParaRPr lang="en-GB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dirty="0" err="1" smtClean="0"/>
              <a:t>Penyadapan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lvl="1" algn="just" eaLnBrk="1" hangingPunct="1">
              <a:defRPr/>
            </a:pPr>
            <a:r>
              <a:rPr lang="en-US" dirty="0" err="1" smtClean="0"/>
              <a:t>URLwatch</a:t>
            </a:r>
            <a:r>
              <a:rPr lang="en-US" dirty="0" smtClean="0"/>
              <a:t>: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Masalah</a:t>
            </a:r>
            <a:r>
              <a:rPr lang="en-US" dirty="0" smtClean="0"/>
              <a:t> privacy</a:t>
            </a:r>
          </a:p>
          <a:p>
            <a:pPr lvl="1" algn="just" eaLnBrk="1" hangingPunct="1">
              <a:defRPr/>
            </a:pPr>
            <a:r>
              <a:rPr lang="en-US" dirty="0" smtClean="0"/>
              <a:t>SSL </a:t>
            </a:r>
            <a:r>
              <a:rPr lang="en-US" dirty="0" err="1" smtClean="0"/>
              <a:t>memproteksi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SSL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algn="just" eaLnBrk="1" hangingPunct="1">
              <a:defRPr/>
            </a:pPr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pPr lvl="1" algn="just" eaLnBrk="1" hangingPunct="1">
              <a:defRPr/>
            </a:pPr>
            <a:r>
              <a:rPr lang="en-US" dirty="0" smtClean="0"/>
              <a:t>Request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(</a:t>
            </a:r>
            <a:r>
              <a:rPr lang="en-US" dirty="0" err="1" smtClean="0"/>
              <a:t>bertubi-tubi</a:t>
            </a:r>
            <a:r>
              <a:rPr lang="en-US" dirty="0" smtClean="0"/>
              <a:t>)</a:t>
            </a:r>
          </a:p>
          <a:p>
            <a:pPr lvl="1" algn="just" eaLnBrk="1" hangingPunct="1">
              <a:defRPr/>
            </a:pPr>
            <a:r>
              <a:rPr lang="en-US" dirty="0" smtClean="0"/>
              <a:t>Request yang </a:t>
            </a:r>
            <a:r>
              <a:rPr lang="en-US" dirty="0" err="1" smtClean="0"/>
              <a:t>memblokir</a:t>
            </a:r>
            <a:r>
              <a:rPr lang="en-US" dirty="0" smtClean="0"/>
              <a:t> (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GET)</a:t>
            </a:r>
            <a:endParaRPr lang="en-US" dirty="0"/>
          </a:p>
          <a:p>
            <a:pPr marL="34925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menipu</a:t>
            </a:r>
            <a:r>
              <a:rPr lang="en-US" dirty="0" smtClean="0"/>
              <a:t> firewall </a:t>
            </a:r>
            <a:r>
              <a:rPr lang="en-US" sz="2000" dirty="0" smtClean="0"/>
              <a:t>(</a:t>
            </a:r>
            <a:r>
              <a:rPr lang="en-US" sz="2000" i="1" dirty="0" err="1" smtClean="0"/>
              <a:t>tunelling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luar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)</a:t>
            </a:r>
          </a:p>
          <a:p>
            <a:pPr marL="6350" lvl="1" indent="0" algn="just" eaLnBrk="1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D50F84-33AF-474D-836A-63545158DFA0}" type="slidenum">
              <a:rPr lang="en-GB"/>
              <a:pPr eaLnBrk="1" hangingPunct="1"/>
              <a:t>63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Membatasi Akses</a:t>
            </a:r>
            <a:endParaRPr lang="en-GB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smtClean="0"/>
              <a:t>Access Control</a:t>
            </a:r>
          </a:p>
          <a:p>
            <a:pPr lvl="1" algn="just" eaLnBrk="1" hangingPunct="1"/>
            <a:r>
              <a:rPr lang="en-US" sz="3600" dirty="0" err="1" smtClean="0"/>
              <a:t>Hanya</a:t>
            </a:r>
            <a:r>
              <a:rPr lang="en-US" sz="3600" dirty="0" smtClean="0"/>
              <a:t> IP </a:t>
            </a:r>
            <a:r>
              <a:rPr lang="en-US" sz="3600" dirty="0" err="1" smtClean="0"/>
              <a:t>tertentu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mengakses</a:t>
            </a:r>
            <a:r>
              <a:rPr lang="en-US" sz="3600" dirty="0" smtClean="0"/>
              <a:t> server</a:t>
            </a:r>
            <a:r>
              <a:rPr lang="id-ID" sz="3600" dirty="0" smtClean="0"/>
              <a:t> </a:t>
            </a:r>
            <a:r>
              <a:rPr lang="en-US" sz="3600" dirty="0" smtClean="0"/>
              <a:t>(</a:t>
            </a:r>
            <a:r>
              <a:rPr lang="en-US" sz="3600" dirty="0" err="1" smtClean="0"/>
              <a:t>konfigurasi</a:t>
            </a:r>
            <a:r>
              <a:rPr lang="en-US" sz="3600" dirty="0" smtClean="0"/>
              <a:t> web server </a:t>
            </a:r>
            <a:r>
              <a:rPr lang="en-US" sz="3600" dirty="0" err="1" smtClean="0"/>
              <a:t>atau</a:t>
            </a:r>
            <a:r>
              <a:rPr lang="en-US" sz="3600" dirty="0" smtClean="0"/>
              <a:t> firewall)</a:t>
            </a:r>
          </a:p>
          <a:p>
            <a:pPr lvl="1" algn="just" eaLnBrk="1" hangingPunct="1"/>
            <a:r>
              <a:rPr lang="en-US" sz="3600" dirty="0" smtClean="0"/>
              <a:t>Via </a:t>
            </a:r>
            <a:r>
              <a:rPr lang="en-US" sz="3600" dirty="0" err="1" smtClean="0"/>
              <a:t>userid</a:t>
            </a:r>
            <a:r>
              <a:rPr lang="en-US" sz="3600" dirty="0" smtClean="0"/>
              <a:t> &amp; password (</a:t>
            </a:r>
            <a:r>
              <a:rPr lang="en-US" sz="3600" dirty="0" err="1" smtClean="0"/>
              <a:t>htaccess</a:t>
            </a:r>
            <a:r>
              <a:rPr lang="en-US" sz="3600" dirty="0" smtClean="0"/>
              <a:t>)</a:t>
            </a:r>
          </a:p>
          <a:p>
            <a:pPr lvl="1" algn="just" eaLnBrk="1" hangingPunct="1"/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id-ID" sz="3600" dirty="0" smtClean="0"/>
              <a:t> </a:t>
            </a:r>
            <a:r>
              <a:rPr lang="en-US" sz="3600" dirty="0" err="1" smtClean="0"/>
              <a:t>menyandikan</a:t>
            </a:r>
            <a:r>
              <a:rPr lang="en-US" sz="3600" dirty="0" smtClean="0"/>
              <a:t> data-data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736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D9DB2A-9630-436E-BEC5-E31CC86550A3}" type="slidenum">
              <a:rPr lang="en-GB"/>
              <a:pPr eaLnBrk="1" hangingPunct="1"/>
              <a:t>64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htaccess</a:t>
            </a:r>
            <a:r>
              <a:rPr lang="en-US" dirty="0" smtClean="0"/>
              <a:t> di Apache</a:t>
            </a:r>
            <a:endParaRPr lang="en-GB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en-US" sz="2800" dirty="0" smtClean="0"/>
              <a:t>Isi </a:t>
            </a:r>
            <a:r>
              <a:rPr lang="en-US" sz="2800" dirty="0" err="1" smtClean="0"/>
              <a:t>berkas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</a:rPr>
              <a:t>“.</a:t>
            </a:r>
            <a:r>
              <a:rPr lang="en-US" sz="2800" dirty="0" err="1" smtClean="0">
                <a:latin typeface="Courier New" panose="02070309020205020404" pitchFamily="49" charset="0"/>
              </a:rPr>
              <a:t>htaccess</a:t>
            </a:r>
            <a:r>
              <a:rPr lang="en-US" sz="2800" dirty="0" smtClean="0">
                <a:latin typeface="Courier New" panose="02070309020205020404" pitchFamily="49" charset="0"/>
              </a:rPr>
              <a:t>”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AuthUserFile</a:t>
            </a:r>
            <a:r>
              <a:rPr lang="en-GB" b="1" dirty="0" smtClean="0">
                <a:latin typeface="Courier New" panose="02070309020205020404" pitchFamily="49" charset="0"/>
              </a:rPr>
              <a:t> /home/</a:t>
            </a:r>
            <a:r>
              <a:rPr lang="en-GB" b="1" dirty="0" err="1" smtClean="0">
                <a:latin typeface="Courier New" panose="02070309020205020404" pitchFamily="49" charset="0"/>
              </a:rPr>
              <a:t>budi</a:t>
            </a:r>
            <a:r>
              <a:rPr lang="en-GB" b="1" dirty="0" smtClean="0">
                <a:latin typeface="Courier New" panose="02070309020205020404" pitchFamily="49" charset="0"/>
              </a:rPr>
              <a:t>/.</a:t>
            </a:r>
            <a:r>
              <a:rPr lang="en-GB" b="1" dirty="0" err="1" smtClean="0">
                <a:latin typeface="Courier New" panose="02070309020205020404" pitchFamily="49" charset="0"/>
              </a:rPr>
              <a:t>passme</a:t>
            </a:r>
            <a:endParaRPr lang="en-GB" b="1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AuthGroupFile</a:t>
            </a:r>
            <a:r>
              <a:rPr lang="en-GB" b="1" dirty="0" smtClean="0">
                <a:latin typeface="Courier New" panose="02070309020205020404" pitchFamily="49" charset="0"/>
              </a:rPr>
              <a:t> /</a:t>
            </a:r>
            <a:r>
              <a:rPr lang="en-GB" b="1" dirty="0" err="1" smtClean="0">
                <a:latin typeface="Courier New" panose="02070309020205020404" pitchFamily="49" charset="0"/>
              </a:rPr>
              <a:t>dev</a:t>
            </a:r>
            <a:r>
              <a:rPr lang="en-GB" b="1" dirty="0" smtClean="0">
                <a:latin typeface="Courier New" panose="02070309020205020404" pitchFamily="49" charset="0"/>
              </a:rPr>
              <a:t>/null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AuthName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“</a:t>
            </a:r>
            <a:r>
              <a:rPr lang="en-GB" b="1" dirty="0" err="1" smtClean="0">
                <a:latin typeface="Courier New" panose="02070309020205020404" pitchFamily="49" charset="0"/>
              </a:rPr>
              <a:t>Khusus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</a:rPr>
              <a:t>untuk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</a:rPr>
              <a:t>Tamu</a:t>
            </a:r>
            <a:r>
              <a:rPr lang="en-GB" b="1" dirty="0" smtClean="0">
                <a:latin typeface="Courier New" panose="02070309020205020404" pitchFamily="49" charset="0"/>
              </a:rPr>
              <a:t> Budi</a:t>
            </a:r>
            <a:r>
              <a:rPr lang="en-US" b="1" dirty="0" smtClean="0">
                <a:latin typeface="Courier New" panose="02070309020205020404" pitchFamily="49" charset="0"/>
              </a:rPr>
              <a:t>”</a:t>
            </a:r>
            <a:endParaRPr lang="en-GB" b="1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AuthType</a:t>
            </a:r>
            <a:r>
              <a:rPr lang="en-GB" b="1" dirty="0" smtClean="0">
                <a:latin typeface="Courier New" panose="02070309020205020404" pitchFamily="49" charset="0"/>
              </a:rPr>
              <a:t> Basic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&lt;Limit GET&gt;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		require user </a:t>
            </a:r>
            <a:r>
              <a:rPr lang="en-GB" b="1" u="sng" dirty="0" err="1" smtClean="0">
                <a:latin typeface="Courier New" panose="02070309020205020404" pitchFamily="49" charset="0"/>
              </a:rPr>
              <a:t>tamu</a:t>
            </a:r>
            <a:endParaRPr lang="en-GB" b="1" u="sng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&lt;/Limit&gt;</a:t>
            </a:r>
            <a:r>
              <a:rPr lang="en-US" dirty="0" smtClean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err="1" smtClean="0"/>
              <a:t>Membatasi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user “</a:t>
            </a:r>
            <a:r>
              <a:rPr lang="en-US" sz="2800" u="sng" dirty="0" err="1" smtClean="0"/>
              <a:t>tamu</a:t>
            </a:r>
            <a:r>
              <a:rPr lang="en-US" sz="2800" dirty="0" smtClean="0"/>
              <a:t>” </a:t>
            </a:r>
            <a:r>
              <a:rPr lang="en-US" sz="2800" dirty="0" err="1" smtClean="0"/>
              <a:t>dan</a:t>
            </a:r>
            <a:r>
              <a:rPr lang="en-US" sz="2800" dirty="0" smtClean="0"/>
              <a:t> password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“</a:t>
            </a:r>
            <a:r>
              <a:rPr lang="en-US" sz="2800" dirty="0" err="1" smtClean="0">
                <a:latin typeface="Courier New" panose="02070309020205020404" pitchFamily="49" charset="0"/>
              </a:rPr>
              <a:t>htpasswd</a:t>
            </a:r>
            <a:r>
              <a:rPr lang="en-US" sz="2800" dirty="0" smtClean="0"/>
              <a:t>“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password yang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di “.</a:t>
            </a:r>
            <a:r>
              <a:rPr lang="en-US" sz="2800" dirty="0" err="1" smtClean="0"/>
              <a:t>passme</a:t>
            </a:r>
            <a:r>
              <a:rPr lang="en-US" sz="2800" dirty="0" smtClean="0"/>
              <a:t>”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737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AE1C8E-B2DF-4CD3-90D8-7F63A97E9E45}" type="slidenum">
              <a:rPr lang="en-GB"/>
              <a:pPr eaLnBrk="1" hangingPunct="1"/>
              <a:t>65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Secure Socket Layer (SSL)</a:t>
            </a:r>
            <a:endParaRPr lang="en-GB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smtClean="0"/>
              <a:t>Menggunakan enkripsi untuk mengamankan transmisi data</a:t>
            </a:r>
          </a:p>
          <a:p>
            <a:pPr algn="just" eaLnBrk="1" hangingPunct="1"/>
            <a:r>
              <a:rPr lang="en-US" sz="4000" smtClean="0"/>
              <a:t>Mulanya dikembangkan oleh Netscape</a:t>
            </a:r>
          </a:p>
          <a:p>
            <a:pPr algn="just" eaLnBrk="1" hangingPunct="1"/>
            <a:r>
              <a:rPr lang="en-US" sz="4000" smtClean="0"/>
              <a:t>Implementasi gratis pun tersedia</a:t>
            </a:r>
          </a:p>
          <a:p>
            <a:pPr lvl="1" algn="just" eaLnBrk="1" hangingPunct="1"/>
            <a:r>
              <a:rPr lang="en-US" sz="3600" smtClean="0"/>
              <a:t>openSSL</a:t>
            </a:r>
            <a:endParaRPr lang="en-GB" sz="3600" smtClean="0"/>
          </a:p>
        </p:txBody>
      </p:sp>
    </p:spTree>
    <p:extLst>
      <p:ext uri="{BB962C8B-B14F-4D97-AF65-F5344CB8AC3E}">
        <p14:creationId xmlns:p14="http://schemas.microsoft.com/office/powerpoint/2010/main" val="14557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Ilustrasi Cara Kerja SSL</a:t>
            </a:r>
          </a:p>
        </p:txBody>
      </p:sp>
      <p:pic>
        <p:nvPicPr>
          <p:cNvPr id="14341" name="Picture 2" descr="I:\kemjar\2012-01-14_1245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5410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8353425" cy="626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971550" y="1628775"/>
            <a:ext cx="2160588" cy="50482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0374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1E4102-739A-47E3-9A89-DB611829AFBD}" type="slidenum">
              <a:rPr lang="en-GB"/>
              <a:pPr eaLnBrk="1" hangingPunct="1"/>
              <a:t>68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Keamanan Client WWW</a:t>
            </a:r>
            <a:endParaRPr lang="en-GB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sz="3600" dirty="0" err="1" smtClean="0"/>
              <a:t>Berhubungan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r>
              <a:rPr lang="en-US" sz="3600" dirty="0" smtClean="0"/>
              <a:t> privacy</a:t>
            </a:r>
          </a:p>
          <a:p>
            <a:pPr lvl="1" algn="just" eaLnBrk="1" hangingPunct="1"/>
            <a:r>
              <a:rPr lang="en-US" sz="3200" dirty="0" smtClean="0"/>
              <a:t>Cookies </a:t>
            </a:r>
            <a:r>
              <a:rPr lang="en-US" sz="3200" dirty="0" err="1" smtClean="0"/>
              <a:t>untuk</a:t>
            </a:r>
            <a:r>
              <a:rPr lang="en-US" sz="3200" dirty="0" smtClean="0"/>
              <a:t> tracking </a:t>
            </a:r>
            <a:r>
              <a:rPr lang="en-US" sz="3200" dirty="0" err="1" smtClean="0"/>
              <a:t>kemana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browsing</a:t>
            </a:r>
          </a:p>
          <a:p>
            <a:pPr lvl="1" algn="just" eaLnBrk="1" hangingPunct="1"/>
            <a:r>
              <a:rPr lang="en-US" sz="3200" dirty="0" err="1" smtClean="0"/>
              <a:t>Pengiriman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pribadi</a:t>
            </a:r>
            <a:endParaRPr lang="en-US" sz="3200" dirty="0" smtClean="0"/>
          </a:p>
          <a:p>
            <a:pPr algn="just" eaLnBrk="1" hangingPunct="1"/>
            <a:r>
              <a:rPr lang="en-US" sz="3600" dirty="0" smtClean="0"/>
              <a:t>Attack (via active script,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, java)</a:t>
            </a:r>
          </a:p>
          <a:p>
            <a:pPr lvl="1" algn="just" eaLnBrk="1" hangingPunct="1"/>
            <a:r>
              <a:rPr lang="en-US" sz="3200" dirty="0" err="1" smtClean="0"/>
              <a:t>Pengiriman</a:t>
            </a:r>
            <a:r>
              <a:rPr lang="en-US" sz="3200" dirty="0" smtClean="0"/>
              <a:t> data-data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(program </a:t>
            </a:r>
            <a:r>
              <a:rPr lang="en-US" sz="3200" dirty="0" err="1" smtClean="0"/>
              <a:t>apa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terpasang</a:t>
            </a:r>
            <a:r>
              <a:rPr lang="en-US" sz="3200" dirty="0" smtClean="0"/>
              <a:t>, </a:t>
            </a:r>
            <a:r>
              <a:rPr lang="en-US" sz="3200" dirty="0" err="1" smtClean="0"/>
              <a:t>dsb</a:t>
            </a:r>
            <a:r>
              <a:rPr lang="en-US" sz="3200" dirty="0" smtClean="0"/>
              <a:t>.)</a:t>
            </a:r>
          </a:p>
          <a:p>
            <a:pPr lvl="1" algn="just" eaLnBrk="1" hangingPunct="1"/>
            <a:r>
              <a:rPr lang="en-US" sz="3200" dirty="0" err="1" smtClean="0"/>
              <a:t>DoS</a:t>
            </a:r>
            <a:r>
              <a:rPr lang="en-US" sz="3200" dirty="0" smtClean="0"/>
              <a:t> attack (</a:t>
            </a:r>
            <a:r>
              <a:rPr lang="en-US" sz="3200" dirty="0" err="1" smtClean="0"/>
              <a:t>buka</a:t>
            </a:r>
            <a:r>
              <a:rPr lang="en-US" sz="3200" dirty="0" smtClean="0"/>
              <a:t> windows </a:t>
            </a:r>
            <a:r>
              <a:rPr lang="en-US" sz="3200" dirty="0" err="1" smtClean="0"/>
              <a:t>banyak</a:t>
            </a:r>
            <a:r>
              <a:rPr lang="en-US" sz="3200" dirty="0" smtClean="0"/>
              <a:t>)</a:t>
            </a:r>
          </a:p>
          <a:p>
            <a:pPr lvl="1" algn="just" eaLnBrk="1" hangingPunct="1"/>
            <a:r>
              <a:rPr lang="en-US" sz="3200" dirty="0" err="1" smtClean="0"/>
              <a:t>Penyusupan</a:t>
            </a:r>
            <a:r>
              <a:rPr lang="en-US" sz="3200" dirty="0" smtClean="0"/>
              <a:t> virus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trojan</a:t>
            </a:r>
            <a:r>
              <a:rPr lang="en-US" sz="3200" dirty="0" smtClean="0"/>
              <a:t> horse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760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Pengantar Security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err="1" smtClean="0"/>
              <a:t>Keamanan</a:t>
            </a:r>
            <a:r>
              <a:rPr lang="en-US" sz="4000" dirty="0" smtClean="0"/>
              <a:t> </a:t>
            </a:r>
            <a:r>
              <a:rPr lang="en-US" sz="4000" dirty="0" err="1" smtClean="0"/>
              <a:t>komputer</a:t>
            </a:r>
            <a:r>
              <a:rPr lang="en-US" sz="4000" dirty="0" smtClean="0"/>
              <a:t> -&gt; </a:t>
            </a:r>
            <a:r>
              <a:rPr lang="en-US" sz="4000" dirty="0" err="1" smtClean="0"/>
              <a:t>fisik</a:t>
            </a:r>
            <a:endParaRPr lang="en-US" sz="40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bencana</a:t>
            </a:r>
            <a:r>
              <a:rPr lang="en-US" sz="3600" dirty="0" smtClean="0"/>
              <a:t> </a:t>
            </a:r>
            <a:r>
              <a:rPr lang="en-US" sz="3600" dirty="0" err="1" smtClean="0"/>
              <a:t>alam</a:t>
            </a:r>
            <a:endParaRPr lang="en-US" sz="36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pencuri</a:t>
            </a:r>
            <a:endParaRPr lang="en-US" sz="36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serangan</a:t>
            </a:r>
            <a:r>
              <a:rPr lang="en-US" sz="3600" dirty="0" smtClean="0"/>
              <a:t> / </a:t>
            </a:r>
            <a:r>
              <a:rPr lang="en-US" sz="3600" dirty="0" err="1" smtClean="0"/>
              <a:t>bom</a:t>
            </a:r>
            <a:endParaRPr lang="en-US" sz="3600" dirty="0" smtClean="0"/>
          </a:p>
          <a:p>
            <a:pPr algn="just" eaLnBrk="1" hangingPunct="1"/>
            <a:r>
              <a:rPr lang="en-US" sz="4000" dirty="0" err="1" smtClean="0"/>
              <a:t>Keamanan</a:t>
            </a:r>
            <a:r>
              <a:rPr lang="en-US" sz="4000" dirty="0" smtClean="0"/>
              <a:t> </a:t>
            </a:r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r>
              <a:rPr lang="en-US" sz="4000" dirty="0" smtClean="0"/>
              <a:t> -&gt; non </a:t>
            </a:r>
            <a:r>
              <a:rPr lang="en-US" sz="4000" dirty="0" err="1" smtClean="0"/>
              <a:t>fisik</a:t>
            </a:r>
            <a:endParaRPr lang="en-US" sz="40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sisi</a:t>
            </a:r>
            <a:r>
              <a:rPr lang="en-US" sz="3600" dirty="0" smtClean="0"/>
              <a:t> software </a:t>
            </a:r>
            <a:r>
              <a:rPr lang="en-US" sz="3600" dirty="0" err="1" smtClean="0"/>
              <a:t>dan</a:t>
            </a:r>
            <a:r>
              <a:rPr lang="en-US" sz="3600" dirty="0" smtClean="0"/>
              <a:t> data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40908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Impersonation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" y="1658982"/>
            <a:ext cx="9056472" cy="30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Komponen Security (CIA-AN) </a:t>
            </a:r>
            <a:endParaRPr lang="en-GB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Confidentiality</a:t>
            </a:r>
            <a:r>
              <a:rPr lang="en-GB" sz="2400" dirty="0" smtClean="0"/>
              <a:t>: </a:t>
            </a:r>
            <a:r>
              <a:rPr lang="en-GB" sz="2400" dirty="0" err="1" smtClean="0"/>
              <a:t>akses</a:t>
            </a:r>
            <a:r>
              <a:rPr lang="en-GB" sz="2400" dirty="0" smtClean="0"/>
              <a:t> </a:t>
            </a:r>
            <a:r>
              <a:rPr lang="en-GB" sz="2400" dirty="0" err="1" smtClean="0"/>
              <a:t>terhadap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b="1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unauthorized parties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Integrity</a:t>
            </a:r>
            <a:r>
              <a:rPr lang="en-GB" sz="2400" dirty="0" smtClean="0"/>
              <a:t>: </a:t>
            </a:r>
            <a:r>
              <a:rPr lang="en-GB" sz="2400" dirty="0" err="1" smtClean="0"/>
              <a:t>aset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b="1" dirty="0" err="1" smtClean="0"/>
              <a:t>dimodifikasi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unauthorized users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Availability</a:t>
            </a:r>
            <a:r>
              <a:rPr lang="en-GB" sz="2400" dirty="0" smtClean="0"/>
              <a:t>: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b="1" dirty="0" err="1" smtClean="0"/>
              <a:t>selalu</a:t>
            </a:r>
            <a:r>
              <a:rPr lang="en-GB" sz="2400" b="1" dirty="0" smtClean="0"/>
              <a:t> online/</a:t>
            </a:r>
            <a:r>
              <a:rPr lang="en-GB" sz="2400" b="1" dirty="0" err="1" smtClean="0"/>
              <a:t>ada</a:t>
            </a:r>
            <a:r>
              <a:rPr lang="en-GB" sz="2400" dirty="0" smtClean="0"/>
              <a:t>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diakses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authorized users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/>
              <a:t>Tambahan</a:t>
            </a:r>
            <a:endParaRPr lang="en-GB" sz="24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Authenticity</a:t>
            </a:r>
            <a:r>
              <a:rPr lang="en-GB" sz="2400" dirty="0" smtClean="0"/>
              <a:t>: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mengetahui</a:t>
            </a:r>
            <a:r>
              <a:rPr lang="en-GB" sz="2400" dirty="0" smtClean="0"/>
              <a:t> </a:t>
            </a:r>
            <a:r>
              <a:rPr lang="en-GB" sz="2400" dirty="0" err="1" smtClean="0"/>
              <a:t>asal</a:t>
            </a:r>
            <a:r>
              <a:rPr lang="en-GB" sz="2400" dirty="0" smtClean="0"/>
              <a:t> </a:t>
            </a:r>
            <a:r>
              <a:rPr lang="en-GB" sz="2400" dirty="0" err="1" smtClean="0"/>
              <a:t>muasal</a:t>
            </a:r>
            <a:r>
              <a:rPr lang="en-GB" sz="2400" dirty="0" smtClean="0"/>
              <a:t> </a:t>
            </a:r>
            <a:r>
              <a:rPr lang="en-GB" sz="2400" dirty="0" err="1" smtClean="0"/>
              <a:t>suatu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asal</a:t>
            </a:r>
            <a:r>
              <a:rPr lang="en-GB" sz="2400" dirty="0" smtClean="0"/>
              <a:t> </a:t>
            </a:r>
            <a:r>
              <a:rPr lang="en-GB" sz="2400" dirty="0" err="1" smtClean="0"/>
              <a:t>muasal</a:t>
            </a:r>
            <a:r>
              <a:rPr lang="en-GB" sz="2400" dirty="0" smtClean="0"/>
              <a:t> </a:t>
            </a:r>
            <a:r>
              <a:rPr lang="en-GB" sz="2400" dirty="0" err="1" smtClean="0"/>
              <a:t>modifikasi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terjadi</a:t>
            </a:r>
            <a:endParaRPr lang="en-GB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Non-repudiation</a:t>
            </a:r>
            <a:r>
              <a:rPr lang="en-GB" sz="2400" dirty="0" smtClean="0"/>
              <a:t>: </a:t>
            </a:r>
            <a:r>
              <a:rPr lang="en-GB" sz="2400" dirty="0" err="1" smtClean="0"/>
              <a:t>seseorang</a:t>
            </a:r>
            <a:r>
              <a:rPr lang="en-GB" sz="2400" dirty="0" smtClean="0"/>
              <a:t>/</a:t>
            </a:r>
            <a:r>
              <a:rPr lang="en-GB" sz="2400" dirty="0" err="1" smtClean="0"/>
              <a:t>sesuatu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menyanggah</a:t>
            </a:r>
            <a:r>
              <a:rPr lang="en-GB" sz="2400" dirty="0" smtClean="0"/>
              <a:t> </a:t>
            </a:r>
            <a:r>
              <a:rPr lang="en-GB" sz="2400" dirty="0" err="1" smtClean="0"/>
              <a:t>bahwa</a:t>
            </a:r>
            <a:r>
              <a:rPr lang="en-GB" sz="2400" dirty="0" smtClean="0"/>
              <a:t> </a:t>
            </a:r>
            <a:r>
              <a:rPr lang="en-GB" sz="2400" dirty="0" err="1" smtClean="0"/>
              <a:t>dia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sesuatu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1076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Ancaman</a:t>
            </a:r>
            <a:endParaRPr lang="en-GB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 smtClean="0"/>
              <a:t> </a:t>
            </a:r>
            <a:r>
              <a:rPr lang="en-GB" sz="2400" dirty="0" err="1" smtClean="0"/>
              <a:t>Ancaman</a:t>
            </a:r>
            <a:r>
              <a:rPr lang="en-GB" sz="2400" dirty="0" smtClean="0"/>
              <a:t> (</a:t>
            </a:r>
            <a:r>
              <a:rPr lang="en-GB" sz="2400" b="1" dirty="0" smtClean="0"/>
              <a:t>threat</a:t>
            </a:r>
            <a:r>
              <a:rPr lang="en-GB" sz="2400" dirty="0" smtClean="0"/>
              <a:t>) </a:t>
            </a:r>
            <a:r>
              <a:rPr lang="en-GB" sz="2400" dirty="0" err="1" smtClean="0"/>
              <a:t>adalah</a:t>
            </a:r>
            <a:r>
              <a:rPr lang="en-GB" sz="2400" dirty="0" smtClean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Seseorang</a:t>
            </a:r>
            <a:r>
              <a:rPr lang="en-GB" sz="2000" dirty="0" smtClean="0"/>
              <a:t>, </a:t>
            </a:r>
            <a:r>
              <a:rPr lang="en-GB" sz="2000" dirty="0" err="1" smtClean="0"/>
              <a:t>sesuatu</a:t>
            </a:r>
            <a:r>
              <a:rPr lang="en-GB" sz="2000" dirty="0" smtClean="0"/>
              <a:t>, </a:t>
            </a:r>
            <a:r>
              <a:rPr lang="en-GB" sz="2000" dirty="0" err="1" smtClean="0"/>
              <a:t>kejadian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ide yang </a:t>
            </a:r>
            <a:r>
              <a:rPr lang="en-GB" sz="2000" dirty="0" err="1" smtClean="0"/>
              <a:t>menimbulkan</a:t>
            </a:r>
            <a:r>
              <a:rPr lang="en-GB" sz="2000" dirty="0" smtClean="0"/>
              <a:t> </a:t>
            </a:r>
            <a:r>
              <a:rPr lang="en-GB" sz="2000" dirty="0" err="1" smtClean="0"/>
              <a:t>bahaya</a:t>
            </a:r>
            <a:r>
              <a:rPr lang="en-GB" sz="2000" dirty="0" smtClean="0"/>
              <a:t> </a:t>
            </a:r>
            <a:r>
              <a:rPr lang="en-GB" sz="2000" dirty="0" err="1" smtClean="0"/>
              <a:t>bagi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</a:t>
            </a:r>
            <a:r>
              <a:rPr lang="en-GB" sz="2000" dirty="0" err="1" smtClean="0"/>
              <a:t>aset</a:t>
            </a:r>
            <a:endParaRPr lang="en-GB" sz="20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smtClean="0"/>
              <a:t>Threat </a:t>
            </a:r>
            <a:r>
              <a:rPr lang="en-GB" sz="2000" dirty="0" err="1" smtClean="0"/>
              <a:t>muncul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vulnerability (</a:t>
            </a:r>
            <a:r>
              <a:rPr lang="en-GB" sz="2000" dirty="0" err="1" smtClean="0"/>
              <a:t>kelemahan</a:t>
            </a:r>
            <a:r>
              <a:rPr lang="en-GB" sz="2000" dirty="0" smtClean="0"/>
              <a:t> </a:t>
            </a:r>
            <a:r>
              <a:rPr lang="en-GB" sz="2000" dirty="0" err="1" smtClean="0"/>
              <a:t>sistem</a:t>
            </a:r>
            <a:r>
              <a:rPr lang="en-GB" sz="2000" dirty="0" smtClean="0"/>
              <a:t> &amp; </a:t>
            </a:r>
            <a:r>
              <a:rPr lang="en-GB" sz="2000" dirty="0" err="1" smtClean="0"/>
              <a:t>desain</a:t>
            </a:r>
            <a:r>
              <a:rPr lang="en-GB" sz="20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err="1" smtClean="0"/>
              <a:t>Serangan</a:t>
            </a:r>
            <a:r>
              <a:rPr lang="en-GB" sz="2400" dirty="0" smtClean="0"/>
              <a:t> (</a:t>
            </a:r>
            <a:r>
              <a:rPr lang="en-GB" sz="2400" b="1" dirty="0" smtClean="0"/>
              <a:t>attack</a:t>
            </a:r>
            <a:r>
              <a:rPr lang="en-GB" sz="2400" dirty="0" smtClean="0"/>
              <a:t>)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realisasi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threat.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err="1" smtClean="0"/>
              <a:t>Klasifikasi</a:t>
            </a:r>
            <a:r>
              <a:rPr lang="en-GB" sz="2400" dirty="0" smtClean="0"/>
              <a:t> threats: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Disengaja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hacker penetration);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disengaja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</a:t>
            </a:r>
            <a:r>
              <a:rPr lang="en-GB" sz="2000" dirty="0" err="1" smtClean="0"/>
              <a:t>Mengirimkan</a:t>
            </a:r>
            <a:r>
              <a:rPr lang="en-GB" sz="2000" dirty="0" smtClean="0"/>
              <a:t> file yang </a:t>
            </a:r>
            <a:r>
              <a:rPr lang="en-GB" sz="2000" dirty="0" err="1" smtClean="0"/>
              <a:t>sensitif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alamat</a:t>
            </a:r>
            <a:r>
              <a:rPr lang="en-GB" sz="2000" dirty="0" smtClean="0"/>
              <a:t> yang </a:t>
            </a:r>
            <a:r>
              <a:rPr lang="en-GB" sz="2000" dirty="0" err="1" smtClean="0"/>
              <a:t>salah</a:t>
            </a:r>
            <a:r>
              <a:rPr lang="en-GB" sz="20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smtClean="0"/>
              <a:t>Threats yang </a:t>
            </a:r>
            <a:r>
              <a:rPr lang="en-GB" sz="2400" dirty="0" err="1" smtClean="0"/>
              <a:t>disengaja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lagi</a:t>
            </a:r>
            <a:r>
              <a:rPr lang="en-GB" sz="2400" dirty="0" smtClean="0"/>
              <a:t>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Pasif</a:t>
            </a:r>
            <a:r>
              <a:rPr lang="en-GB" sz="2000" dirty="0" smtClean="0"/>
              <a:t> –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kontak</a:t>
            </a:r>
            <a:r>
              <a:rPr lang="en-GB" sz="2000" dirty="0" smtClean="0"/>
              <a:t> </a:t>
            </a:r>
            <a:r>
              <a:rPr lang="en-GB" sz="2000" dirty="0" err="1" smtClean="0"/>
              <a:t>langsung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 monitoring, wire-tapping,);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Aktif</a:t>
            </a:r>
            <a:r>
              <a:rPr lang="en-GB" sz="2000" dirty="0" smtClean="0"/>
              <a:t> – </a:t>
            </a:r>
            <a:r>
              <a:rPr lang="en-GB" sz="2000" dirty="0" err="1" smtClean="0"/>
              <a:t>kontak</a:t>
            </a:r>
            <a:r>
              <a:rPr lang="en-GB" sz="2000" dirty="0" smtClean="0"/>
              <a:t> </a:t>
            </a:r>
            <a:r>
              <a:rPr lang="en-GB" sz="2000" dirty="0" err="1" smtClean="0"/>
              <a:t>langsung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</a:t>
            </a:r>
            <a:r>
              <a:rPr lang="en-GB" sz="2000" dirty="0" err="1" smtClean="0"/>
              <a:t>mengubah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</a:t>
            </a:r>
            <a:r>
              <a:rPr lang="en-GB" sz="2000" dirty="0" err="1" smtClean="0"/>
              <a:t>transaksi</a:t>
            </a:r>
            <a:r>
              <a:rPr lang="en-GB" sz="2000" dirty="0" smtClean="0"/>
              <a:t> </a:t>
            </a:r>
            <a:r>
              <a:rPr lang="en-GB" sz="2000" dirty="0" err="1" smtClean="0"/>
              <a:t>finansial</a:t>
            </a:r>
            <a:r>
              <a:rPr lang="en-GB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Tujuan Security</a:t>
            </a:r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Prevention - </a:t>
            </a:r>
            <a:r>
              <a:rPr lang="en-GB" sz="3200" b="1" dirty="0" err="1" smtClean="0"/>
              <a:t>Penjagaan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800" dirty="0" err="1" smtClean="0"/>
              <a:t>Mencegah</a:t>
            </a:r>
            <a:r>
              <a:rPr lang="en-GB" sz="2800" dirty="0" smtClean="0"/>
              <a:t> </a:t>
            </a:r>
            <a:r>
              <a:rPr lang="en-GB" sz="2800" dirty="0" err="1" smtClean="0"/>
              <a:t>penyerangan</a:t>
            </a:r>
            <a:r>
              <a:rPr lang="en-GB" sz="2800" dirty="0" smtClean="0"/>
              <a:t> 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cara</a:t>
            </a:r>
            <a:r>
              <a:rPr lang="en-GB" sz="2800" dirty="0" smtClean="0"/>
              <a:t> </a:t>
            </a:r>
            <a:r>
              <a:rPr lang="en-GB" sz="2800" dirty="0" err="1" smtClean="0"/>
              <a:t>melanggar</a:t>
            </a:r>
            <a:r>
              <a:rPr lang="en-GB" sz="2800" dirty="0" smtClean="0"/>
              <a:t> </a:t>
            </a:r>
            <a:r>
              <a:rPr lang="en-GB" sz="2800" dirty="0" err="1" smtClean="0"/>
              <a:t>kebijakan</a:t>
            </a:r>
            <a:r>
              <a:rPr lang="en-GB" sz="2800" dirty="0" smtClean="0"/>
              <a:t> </a:t>
            </a:r>
            <a:r>
              <a:rPr lang="en-GB" sz="2800" dirty="0" err="1" smtClean="0"/>
              <a:t>keamanan</a:t>
            </a:r>
            <a:endParaRPr lang="en-GB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Detection - </a:t>
            </a:r>
            <a:r>
              <a:rPr lang="en-GB" sz="3200" b="1" dirty="0" err="1" smtClean="0"/>
              <a:t>Deteksi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800" dirty="0" err="1" smtClean="0"/>
              <a:t>Deteksi</a:t>
            </a:r>
            <a:r>
              <a:rPr lang="en-GB" sz="2800" dirty="0" smtClean="0"/>
              <a:t> </a:t>
            </a:r>
            <a:r>
              <a:rPr lang="en-GB" sz="2800" dirty="0" err="1" smtClean="0"/>
              <a:t>penyerang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pelanggaran</a:t>
            </a:r>
            <a:r>
              <a:rPr lang="en-GB" sz="2800" dirty="0" smtClean="0"/>
              <a:t> </a:t>
            </a:r>
            <a:r>
              <a:rPr lang="en-GB" sz="2800" dirty="0" err="1" smtClean="0"/>
              <a:t>kebijakan</a:t>
            </a:r>
            <a:r>
              <a:rPr lang="en-GB" sz="2800" dirty="0" smtClean="0"/>
              <a:t> </a:t>
            </a:r>
            <a:r>
              <a:rPr lang="en-GB" sz="2800" dirty="0" err="1" smtClean="0"/>
              <a:t>keamanan</a:t>
            </a:r>
            <a:endParaRPr lang="en-GB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Recovery - </a:t>
            </a:r>
            <a:r>
              <a:rPr lang="en-GB" sz="3200" b="1" dirty="0" err="1" smtClean="0"/>
              <a:t>Mereparasi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fi-FI" sz="2800" dirty="0" smtClean="0"/>
              <a:t>Hentikan serangandan perbaiki kerusakan</a:t>
            </a:r>
            <a:endParaRPr lang="en-GB" sz="2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sv-SE" sz="2800" dirty="0" smtClean="0"/>
              <a:t>Tetap berfungsi dengan benar bahkan jika terjadi serangan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8203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a typeface="MS Gothic" charset="-128"/>
                <a:cs typeface="Arial" charset="0"/>
              </a:rPr>
              <a:t>Kelemahan</a:t>
            </a:r>
            <a:r>
              <a:rPr lang="en-GB" b="1" dirty="0">
                <a:ea typeface="MS Gothic" charset="-128"/>
                <a:cs typeface="Arial" charset="0"/>
              </a:rPr>
              <a:t> security </a:t>
            </a:r>
            <a:r>
              <a:rPr lang="en-GB" b="1" dirty="0" err="1">
                <a:ea typeface="MS Gothic" charset="-128"/>
                <a:cs typeface="Arial" charset="0"/>
              </a:rPr>
              <a:t>pada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err="1">
                <a:ea typeface="MS Gothic" charset="-128"/>
                <a:cs typeface="Arial" charset="0"/>
              </a:rPr>
              <a:t>aplikasi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smtClean="0">
                <a:ea typeface="MS Gothic" charset="-128"/>
                <a:cs typeface="Arial" charset="0"/>
              </a:rPr>
              <a:t>web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Berikut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adalah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kelemahan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security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teratas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pada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web</a:t>
            </a:r>
          </a:p>
          <a:p>
            <a:pPr marL="58737" indent="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defRPr/>
            </a:pP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Masukan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(input) yang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tervalidasi</a:t>
            </a: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web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menerima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data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dari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HTTP request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dimasukkan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oleh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Hacker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dapat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memanipulasi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request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untuk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menyerang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keamanan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situs</a:t>
            </a:r>
            <a:endParaRPr lang="en-GB" sz="24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58737" indent="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defRPr/>
            </a:pP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Broken Access Control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membedakan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akses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dengan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menggunakan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perbedaan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ID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Jika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berhasil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melewati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halaman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login,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maka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bebas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melakukan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saja</a:t>
            </a:r>
            <a:endParaRPr lang="en-GB" sz="24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Permasalahan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lain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adalah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ID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aman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,  ID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bisa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ditebak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, 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Ijin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file</a:t>
            </a:r>
          </a:p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		  (File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berisi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daftar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bisa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dibaca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orang lain)</a:t>
            </a:r>
          </a:p>
          <a:p>
            <a:pPr lvl="1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None/>
              <a:defRPr/>
            </a:pPr>
            <a:endParaRPr lang="en-GB" sz="9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D4B9-B9E7-49E2-8EC1-002FB1CAFEEC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91025" y="1208087"/>
            <a:ext cx="4752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/>
              <a:t>http://www.owasp.org</a:t>
            </a:r>
          </a:p>
        </p:txBody>
      </p:sp>
    </p:spTree>
    <p:extLst>
      <p:ext uri="{BB962C8B-B14F-4D97-AF65-F5344CB8AC3E}">
        <p14:creationId xmlns:p14="http://schemas.microsoft.com/office/powerpoint/2010/main" val="15533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a typeface="MS Gothic" charset="-128"/>
                <a:cs typeface="Arial" charset="0"/>
              </a:rPr>
              <a:t>Kelemahan</a:t>
            </a:r>
            <a:r>
              <a:rPr lang="en-GB" b="1" dirty="0">
                <a:ea typeface="MS Gothic" charset="-128"/>
                <a:cs typeface="Arial" charset="0"/>
              </a:rPr>
              <a:t> security </a:t>
            </a:r>
            <a:r>
              <a:rPr lang="en-GB" b="1" dirty="0" err="1">
                <a:ea typeface="MS Gothic" charset="-128"/>
                <a:cs typeface="Arial" charset="0"/>
              </a:rPr>
              <a:t>pada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err="1">
                <a:ea typeface="MS Gothic" charset="-128"/>
                <a:cs typeface="Arial" charset="0"/>
              </a:rPr>
              <a:t>aplikasi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smtClean="0">
                <a:ea typeface="MS Gothic" charset="-128"/>
                <a:cs typeface="Arial" charset="0"/>
              </a:rPr>
              <a:t>web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Pengelolaan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Autentikasi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Session yang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baik</a:t>
            </a: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Beberapa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hal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harus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diperhatikan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: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 strength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Penggunaan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Penyimpanan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Session ID Protection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Buffer Overflows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Pengiriman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request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dapat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membuat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 server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menjalankan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kode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kode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biasa</a:t>
            </a:r>
            <a:endParaRPr lang="id-ID" dirty="0" smtClean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id-ID" dirty="0" smtClean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n-GB" b="1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Injection </a:t>
            </a:r>
            <a:r>
              <a:rPr lang="en-GB" b="1" dirty="0" smtClean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Flaws</a:t>
            </a:r>
            <a:endParaRPr lang="en-GB" b="1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Penyerang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memanfaatkan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celah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keamanan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basis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datanya</a:t>
            </a: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Salah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satu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terkenal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adalah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SQL Injection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</a:pPr>
            <a:endParaRPr lang="en-GB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  <a:spcBef>
                <a:spcPts val="250"/>
              </a:spcBef>
            </a:pPr>
            <a:endParaRPr lang="en-GB" sz="20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lvl="2" algn="just">
              <a:lnSpc>
                <a:spcPct val="80000"/>
              </a:lnSpc>
              <a:spcBef>
                <a:spcPts val="250"/>
              </a:spcBef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D4B9-B9E7-49E2-8EC1-002FB1CAFEEC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91025" y="1208087"/>
            <a:ext cx="4752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/>
              <a:t>http://www.owasp.org</a:t>
            </a:r>
          </a:p>
        </p:txBody>
      </p:sp>
    </p:spTree>
    <p:extLst>
      <p:ext uri="{BB962C8B-B14F-4D97-AF65-F5344CB8AC3E}">
        <p14:creationId xmlns:p14="http://schemas.microsoft.com/office/powerpoint/2010/main" val="19820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Koneksi HTTP vs HTTPS</a:t>
            </a:r>
            <a:endParaRPr lang="en-AU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25604" name="Picture 3" descr="I:\kemjar\2012-01-14_122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525587"/>
            <a:ext cx="66294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0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26628" name="Picture 3" descr="I:\kemjar\2012-01-14_123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1075"/>
            <a:ext cx="731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888"/>
            <a:ext cx="8496300" cy="637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539750" y="692150"/>
            <a:ext cx="792163" cy="50482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019925" y="5805488"/>
            <a:ext cx="792163" cy="50482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69834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8353425" cy="626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971550" y="1628775"/>
            <a:ext cx="2160588" cy="50482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087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8088312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132138" y="1125538"/>
            <a:ext cx="863600" cy="57467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885113" y="5013325"/>
            <a:ext cx="863600" cy="57467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12647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Message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Alteratio</a:t>
            </a:r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38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smtClean="0"/>
              <a:t>Langkah-langkah untuk menaikkan tingkat keamanan browser</a:t>
            </a:r>
            <a:endParaRPr lang="en-US" sz="4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Selalu mengupdate web browser menggunakan </a:t>
            </a:r>
            <a:r>
              <a:rPr lang="en-US" sz="2800" dirty="0" smtClean="0"/>
              <a:t>patch</a:t>
            </a:r>
            <a:r>
              <a:rPr lang="id-ID" sz="2800" dirty="0" smtClean="0"/>
              <a:t> terbaru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Mencegah virus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Menggunakan situs yang aman untuk transaksi finansial dan sensitif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Menggunakan </a:t>
            </a:r>
            <a:r>
              <a:rPr lang="en-US" sz="2800" i="1" dirty="0" smtClean="0"/>
              <a:t>secure proxy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Mengamankan lingkungan jaringan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Tidak menggunakan informasi pribadi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63706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General Recommendations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Hati-hati ketika merubah konfigurasi browser 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membuat konfigurasi yang mendukung </a:t>
            </a:r>
            <a:r>
              <a:rPr lang="en-US" sz="1600" dirty="0" smtClean="0"/>
              <a:t>scripts </a:t>
            </a:r>
            <a:r>
              <a:rPr lang="id-ID" sz="1600" dirty="0" smtClean="0"/>
              <a:t>dan </a:t>
            </a:r>
            <a:r>
              <a:rPr lang="en-US" sz="1600" dirty="0" smtClean="0"/>
              <a:t>macros </a:t>
            </a:r>
            <a:endParaRPr lang="id-ID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langsung menjalankan program yang anda download dari internet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Browsing ke situs-situs yang aman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Mengurangi kemungkinan adanya </a:t>
            </a:r>
            <a:r>
              <a:rPr lang="en-US" sz="1400" dirty="0" err="1" smtClean="0"/>
              <a:t>malcode</a:t>
            </a:r>
            <a:r>
              <a:rPr lang="en-US" sz="1400" dirty="0" smtClean="0"/>
              <a:t> </a:t>
            </a:r>
            <a:r>
              <a:rPr lang="id-ID" sz="1400" dirty="0" smtClean="0"/>
              <a:t>dan spyware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Konfigurasi home pae harus hati-hati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Lebih baik gunakan </a:t>
            </a:r>
            <a:r>
              <a:rPr lang="en-US" sz="1400" dirty="0" smtClean="0"/>
              <a:t>blank.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mempercayai setiap links (periksa dulu arah tujuan link itu)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selalu mengikuti link yang diberitahukan lewat e-mail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browsing dari sistem yang mengandung data sensitif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Lindungi informasi anda kalau bisa jangan gunakan informasi pribadi pada web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Gunakan </a:t>
            </a:r>
            <a:r>
              <a:rPr lang="en-US" sz="1600" dirty="0" smtClean="0"/>
              <a:t>stronger encryption</a:t>
            </a:r>
            <a:endParaRPr lang="id-ID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Pilih </a:t>
            </a:r>
            <a:r>
              <a:rPr lang="en-US" sz="1400" dirty="0" smtClean="0"/>
              <a:t>128-bit encryption</a:t>
            </a:r>
            <a:endParaRPr lang="id-ID" sz="14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Gunakan browser yang jarang digunakan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Serangan banyak dilakukan pada web browser yang populer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Minimalkan penggunaan </a:t>
            </a:r>
            <a:r>
              <a:rPr lang="en-US" sz="1600" dirty="0" smtClean="0"/>
              <a:t>plugins</a:t>
            </a:r>
            <a:endParaRPr lang="id-ID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Minimalkan penggunaan cookies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Perhatikan cara penanganan dan lokasi penyimpanan </a:t>
            </a:r>
            <a:r>
              <a:rPr lang="en-US" sz="1600" i="1" dirty="0" smtClean="0"/>
              <a:t>temporary files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79974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 err="1" smtClean="0">
                <a:solidFill>
                  <a:srgbClr val="FF0000"/>
                </a:solidFill>
              </a:rPr>
              <a:t>Autentikasi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08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Autentikasi</a:t>
            </a:r>
            <a:r>
              <a:rPr lang="id-ID" b="1" dirty="0" smtClean="0">
                <a:solidFill>
                  <a:srgbClr val="FF0000"/>
                </a:solidFill>
              </a:rPr>
              <a:t>?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sz="3200" b="1" dirty="0"/>
              <a:t>Apakah identitas </a:t>
            </a:r>
            <a:r>
              <a:rPr lang="id-ID" sz="3200" dirty="0"/>
              <a:t>Anda </a:t>
            </a:r>
            <a:r>
              <a:rPr lang="id-ID" sz="3200" b="1" dirty="0"/>
              <a:t>benar-benar sesuai </a:t>
            </a:r>
            <a:r>
              <a:rPr lang="id-ID" sz="3200" dirty="0" smtClean="0"/>
              <a:t>dengan apa </a:t>
            </a:r>
            <a:r>
              <a:rPr lang="id-ID" sz="3200" dirty="0"/>
              <a:t>yang </a:t>
            </a:r>
            <a:r>
              <a:rPr lang="id-ID" sz="3200" b="1" dirty="0"/>
              <a:t>Anda katakan </a:t>
            </a:r>
            <a:r>
              <a:rPr lang="id-ID" sz="3200" dirty="0"/>
              <a:t>?</a:t>
            </a:r>
          </a:p>
          <a:p>
            <a:pPr marL="901700" lvl="1" indent="-444500" algn="just"/>
            <a:r>
              <a:rPr lang="id-ID" sz="2800" b="1" dirty="0" smtClean="0"/>
              <a:t>Bagaimana</a:t>
            </a:r>
            <a:r>
              <a:rPr lang="id-ID" sz="2800" dirty="0" smtClean="0"/>
              <a:t> </a:t>
            </a:r>
            <a:r>
              <a:rPr lang="id-ID" sz="2800" dirty="0"/>
              <a:t>caranya </a:t>
            </a:r>
            <a:r>
              <a:rPr lang="id-ID" sz="2800" b="1" dirty="0"/>
              <a:t>membuktikan identitas </a:t>
            </a:r>
            <a:r>
              <a:rPr lang="id-ID" sz="2800" dirty="0" smtClean="0"/>
              <a:t>principal</a:t>
            </a:r>
          </a:p>
          <a:p>
            <a:pPr marL="901700" lvl="1" indent="-444500" algn="just"/>
            <a:r>
              <a:rPr lang="id-ID" sz="2800" b="1" dirty="0" smtClean="0"/>
              <a:t>Human </a:t>
            </a:r>
            <a:r>
              <a:rPr lang="id-ID" sz="2800" b="1" dirty="0"/>
              <a:t>to Machine (</a:t>
            </a:r>
            <a:r>
              <a:rPr lang="id-ID" sz="2800" b="1" dirty="0" smtClean="0"/>
              <a:t>H2M)</a:t>
            </a:r>
          </a:p>
          <a:p>
            <a:pPr marL="901700" lvl="1" indent="-444500" algn="just"/>
            <a:r>
              <a:rPr lang="id-ID" sz="2800" b="1" dirty="0" smtClean="0"/>
              <a:t>Atau </a:t>
            </a:r>
            <a:r>
              <a:rPr lang="id-ID" sz="2800" b="1" dirty="0"/>
              <a:t>Machine to Machine (</a:t>
            </a:r>
            <a:r>
              <a:rPr lang="id-ID" sz="2800" b="1" dirty="0" smtClean="0"/>
              <a:t>M2M)</a:t>
            </a:r>
          </a:p>
          <a:p>
            <a:pPr marL="901700" lvl="1" indent="-444500" algn="just"/>
            <a:r>
              <a:rPr lang="id-ID" sz="2800" dirty="0" smtClean="0"/>
              <a:t>Model :</a:t>
            </a:r>
          </a:p>
          <a:p>
            <a:pPr marL="1358876" lvl="2" indent="-444500" algn="just"/>
            <a:r>
              <a:rPr lang="id-ID" sz="2400" b="1" dirty="0" smtClean="0"/>
              <a:t>Principals </a:t>
            </a:r>
            <a:r>
              <a:rPr lang="id-ID" sz="2400" dirty="0"/>
              <a:t>hanya </a:t>
            </a:r>
            <a:r>
              <a:rPr lang="id-ID" sz="2400" b="1" dirty="0"/>
              <a:t>berkirim pesan satu </a:t>
            </a:r>
            <a:r>
              <a:rPr lang="id-ID" sz="2400" dirty="0"/>
              <a:t>dengan lainnya </a:t>
            </a:r>
            <a:r>
              <a:rPr lang="id-ID" sz="2400" b="1" dirty="0" smtClean="0"/>
              <a:t>tanpa </a:t>
            </a:r>
            <a:r>
              <a:rPr lang="id-ID" sz="2400" b="1" dirty="0"/>
              <a:t>ada kontak fisik maupun </a:t>
            </a:r>
            <a:r>
              <a:rPr lang="id-ID" sz="2400" b="1" dirty="0" smtClean="0"/>
              <a:t>visual</a:t>
            </a:r>
          </a:p>
          <a:p>
            <a:pPr marL="1358876" lvl="2" indent="-444500" algn="just"/>
            <a:r>
              <a:rPr lang="id-ID" sz="2400" b="1" dirty="0" smtClean="0"/>
              <a:t>Setiap </a:t>
            </a:r>
            <a:r>
              <a:rPr lang="id-ID" sz="2400" b="1" dirty="0"/>
              <a:t>principal </a:t>
            </a:r>
            <a:r>
              <a:rPr lang="id-ID" sz="2400" dirty="0"/>
              <a:t>membuktikan </a:t>
            </a:r>
            <a:r>
              <a:rPr lang="id-ID" sz="2400" b="1" dirty="0"/>
              <a:t>keaslian pengirim </a:t>
            </a:r>
            <a:r>
              <a:rPr lang="id-ID" sz="2400" b="1" dirty="0" smtClean="0"/>
              <a:t>pesan </a:t>
            </a:r>
            <a:r>
              <a:rPr lang="id-ID" sz="2400" dirty="0" smtClean="0"/>
              <a:t>yang </a:t>
            </a:r>
            <a:r>
              <a:rPr lang="id-ID" sz="2400" dirty="0"/>
              <a:t>diterimannya</a:t>
            </a:r>
          </a:p>
          <a:p>
            <a:pPr algn="just"/>
            <a:r>
              <a:rPr lang="id-ID" sz="3200" dirty="0" smtClean="0"/>
              <a:t>Harus </a:t>
            </a:r>
            <a:r>
              <a:rPr lang="id-ID" sz="3200" b="1" dirty="0"/>
              <a:t>dilakukan sebelum otorisasi akses</a:t>
            </a:r>
          </a:p>
        </p:txBody>
      </p:sp>
    </p:spTree>
    <p:extLst>
      <p:ext uri="{BB962C8B-B14F-4D97-AF65-F5344CB8AC3E}">
        <p14:creationId xmlns:p14="http://schemas.microsoft.com/office/powerpoint/2010/main" val="2620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/>
              <a:t>H2M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b="1" dirty="0"/>
              <a:t>Bagaimana mesin dapat </a:t>
            </a:r>
            <a:r>
              <a:rPr lang="id-ID" sz="3200" b="1" dirty="0" smtClean="0"/>
              <a:t>mengautentikasi manusia </a:t>
            </a:r>
            <a:r>
              <a:rPr lang="id-ID" sz="3200" b="1" dirty="0"/>
              <a:t>?</a:t>
            </a:r>
          </a:p>
          <a:p>
            <a:r>
              <a:rPr lang="id-ID" sz="3200" dirty="0" smtClean="0"/>
              <a:t>Dapat </a:t>
            </a:r>
            <a:r>
              <a:rPr lang="id-ID" sz="3200" dirty="0"/>
              <a:t>dilakukan dengan …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</a:t>
            </a:r>
            <a:r>
              <a:rPr lang="id-ID" sz="2800" b="1" dirty="0"/>
              <a:t>diketahui </a:t>
            </a:r>
            <a:r>
              <a:rPr lang="id-ID" sz="2800" dirty="0"/>
              <a:t>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know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b="1" dirty="0"/>
              <a:t>password, pin, kata rahasia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</a:t>
            </a:r>
            <a:r>
              <a:rPr lang="id-ID" sz="2800" b="1" dirty="0"/>
              <a:t>dipunyai</a:t>
            </a:r>
            <a:r>
              <a:rPr lang="id-ID" sz="2800" dirty="0"/>
              <a:t> 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have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b="1" dirty="0"/>
              <a:t>kunci akses, smartcard, token</a:t>
            </a:r>
          </a:p>
          <a:p>
            <a:pPr marL="901700" lvl="1" indent="-444500"/>
            <a:r>
              <a:rPr lang="id-ID" sz="2800" dirty="0" smtClean="0"/>
              <a:t>Sesuatu </a:t>
            </a:r>
            <a:r>
              <a:rPr lang="id-ID" sz="2800" dirty="0"/>
              <a:t>yang membuktikan </a:t>
            </a:r>
            <a:r>
              <a:rPr lang="id-ID" sz="2800" b="1" dirty="0"/>
              <a:t>siapa </a:t>
            </a:r>
            <a:r>
              <a:rPr lang="id-ID" sz="2800" b="1" dirty="0" smtClean="0"/>
              <a:t>Anda </a:t>
            </a:r>
            <a:r>
              <a:rPr lang="id-ID" sz="2800" dirty="0" smtClean="0"/>
              <a:t>sebenarnya </a:t>
            </a:r>
            <a:r>
              <a:rPr lang="id-ID" sz="2800" dirty="0"/>
              <a:t>/ Something you </a:t>
            </a:r>
            <a:r>
              <a:rPr lang="id-ID" sz="2800" b="1" dirty="0" smtClean="0">
                <a:solidFill>
                  <a:srgbClr val="FF0000"/>
                </a:solidFill>
              </a:rPr>
              <a:t>are</a:t>
            </a:r>
          </a:p>
          <a:p>
            <a:pPr marL="1358876" lvl="2" indent="-444500"/>
            <a:r>
              <a:rPr lang="id-ID" sz="2400" dirty="0" smtClean="0"/>
              <a:t>Contoh </a:t>
            </a:r>
            <a:r>
              <a:rPr lang="id-ID" sz="2400" dirty="0"/>
              <a:t>: </a:t>
            </a:r>
            <a:r>
              <a:rPr lang="id-ID" sz="2400" b="1" dirty="0"/>
              <a:t>sidik jari (fingerprint), pola retina</a:t>
            </a:r>
          </a:p>
        </p:txBody>
      </p:sp>
    </p:spTree>
    <p:extLst>
      <p:ext uri="{BB962C8B-B14F-4D97-AF65-F5344CB8AC3E}">
        <p14:creationId xmlns:p14="http://schemas.microsoft.com/office/powerpoint/2010/main" val="39557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Something You </a:t>
            </a:r>
            <a:r>
              <a:rPr lang="id-ID" b="1" dirty="0">
                <a:solidFill>
                  <a:srgbClr val="FF0000"/>
                </a:solidFill>
              </a:rPr>
              <a:t>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Passwords?</a:t>
            </a:r>
          </a:p>
          <a:p>
            <a:r>
              <a:rPr lang="id-ID" dirty="0" smtClean="0"/>
              <a:t>Beberapa </a:t>
            </a:r>
            <a:r>
              <a:rPr lang="id-ID" b="1" dirty="0" smtClean="0"/>
              <a:t>Fakta contoh </a:t>
            </a:r>
            <a:r>
              <a:rPr lang="id-ID" b="1" dirty="0"/>
              <a:t>password</a:t>
            </a:r>
          </a:p>
          <a:p>
            <a:pPr marL="901700" lvl="1" indent="-444500"/>
            <a:r>
              <a:rPr lang="id-ID" dirty="0" smtClean="0"/>
              <a:t>PIN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kecil </a:t>
            </a:r>
            <a:r>
              <a:rPr lang="id-ID" dirty="0" smtClean="0"/>
              <a:t>Ibu</a:t>
            </a:r>
          </a:p>
          <a:p>
            <a:pPr marL="901700" lvl="1" indent="-444500"/>
            <a:r>
              <a:rPr lang="id-ID" dirty="0" smtClean="0"/>
              <a:t>Tanggal Lahir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binatang </a:t>
            </a:r>
            <a:r>
              <a:rPr lang="id-ID" dirty="0" smtClean="0"/>
              <a:t>peliharaan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panggilan dari </a:t>
            </a:r>
            <a:r>
              <a:rPr lang="id-ID" dirty="0" smtClean="0"/>
              <a:t>teman</a:t>
            </a:r>
          </a:p>
          <a:p>
            <a:pPr marL="901700" lvl="1" indent="-444500"/>
            <a:r>
              <a:rPr lang="id-ID" dirty="0"/>
              <a:t>Tanggal lahir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anak</a:t>
            </a:r>
          </a:p>
          <a:p>
            <a:pPr marL="901700" lvl="1" indent="-444500"/>
            <a:r>
              <a:rPr lang="id-ID" dirty="0" smtClean="0"/>
              <a:t>Nama </a:t>
            </a:r>
            <a:r>
              <a:rPr lang="id-ID" dirty="0"/>
              <a:t>artis favorit</a:t>
            </a:r>
          </a:p>
          <a:p>
            <a:pPr marL="901700" lvl="1" indent="-444500"/>
            <a:r>
              <a:rPr lang="id-ID" dirty="0" smtClean="0"/>
              <a:t>Kata </a:t>
            </a:r>
            <a:r>
              <a:rPr lang="id-ID" dirty="0"/>
              <a:t>yang ada pada kamus</a:t>
            </a:r>
          </a:p>
          <a:p>
            <a:pPr marL="901700" lvl="1" indent="-444500"/>
            <a:r>
              <a:rPr lang="id-ID" dirty="0" smtClean="0"/>
              <a:t>Urutan </a:t>
            </a:r>
            <a:r>
              <a:rPr lang="id-ID" dirty="0"/>
              <a:t>nomor, misalnya 90123</a:t>
            </a:r>
          </a:p>
          <a:p>
            <a:pPr marL="901700" lvl="1" indent="-444500"/>
            <a:r>
              <a:rPr lang="id-ID" dirty="0" smtClean="0"/>
              <a:t>Kata </a:t>
            </a:r>
            <a:r>
              <a:rPr lang="id-ID" dirty="0"/>
              <a:t>yang dieja </a:t>
            </a:r>
            <a:r>
              <a:rPr lang="id-ID" dirty="0" smtClean="0"/>
              <a:t>terbalik, </a:t>
            </a:r>
            <a:r>
              <a:rPr lang="id-ID" dirty="0"/>
              <a:t>, dll</a:t>
            </a:r>
          </a:p>
        </p:txBody>
      </p:sp>
    </p:spTree>
    <p:extLst>
      <p:ext uri="{BB962C8B-B14F-4D97-AF65-F5344CB8AC3E}">
        <p14:creationId xmlns:p14="http://schemas.microsoft.com/office/powerpoint/2010/main" val="36447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Kondisi Gambaran </a:t>
            </a:r>
            <a:r>
              <a:rPr lang="id-ID" dirty="0" smtClean="0"/>
              <a:t>Umum 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 smtClean="0"/>
              <a:t>Semakin </a:t>
            </a:r>
            <a:r>
              <a:rPr lang="id-ID" b="1" dirty="0"/>
              <a:t>meningkatnya penggunaan </a:t>
            </a:r>
            <a:r>
              <a:rPr lang="id-ID" dirty="0"/>
              <a:t>teknologi informasi, maka </a:t>
            </a:r>
            <a:r>
              <a:rPr lang="id-ID" b="1" dirty="0"/>
              <a:t>semakin </a:t>
            </a:r>
            <a:r>
              <a:rPr lang="id-ID" b="1" dirty="0" smtClean="0"/>
              <a:t>meningkat </a:t>
            </a:r>
            <a:r>
              <a:rPr lang="id-ID" b="1" dirty="0"/>
              <a:t>pula jumlah user account dan password </a:t>
            </a:r>
            <a:r>
              <a:rPr lang="id-ID" dirty="0"/>
              <a:t>yang harus </a:t>
            </a:r>
            <a:r>
              <a:rPr lang="id-ID" b="1" dirty="0"/>
              <a:t>diingat dan </a:t>
            </a:r>
            <a:r>
              <a:rPr lang="id-ID" b="1" dirty="0" smtClean="0"/>
              <a:t>dikelola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 smtClean="0"/>
              <a:t>Pemilihan </a:t>
            </a:r>
            <a:r>
              <a:rPr lang="id-ID" b="1" dirty="0"/>
              <a:t>password </a:t>
            </a:r>
            <a:r>
              <a:rPr lang="id-ID" dirty="0"/>
              <a:t>yang digunakan </a:t>
            </a:r>
            <a:r>
              <a:rPr lang="id-ID" b="1" dirty="0"/>
              <a:t>untuk sistem informasi yang </a:t>
            </a:r>
            <a:r>
              <a:rPr lang="id-ID" b="1" dirty="0" smtClean="0"/>
              <a:t>berbeda2 </a:t>
            </a:r>
            <a:r>
              <a:rPr lang="id-ID" b="1" dirty="0"/>
              <a:t>menyebabkan dilema</a:t>
            </a:r>
            <a:r>
              <a:rPr lang="id-ID" dirty="0"/>
              <a:t>.</a:t>
            </a:r>
          </a:p>
          <a:p>
            <a:pPr algn="just"/>
            <a:r>
              <a:rPr lang="id-ID" b="1" dirty="0"/>
              <a:t>Penyusup </a:t>
            </a:r>
            <a:r>
              <a:rPr lang="id-ID" dirty="0"/>
              <a:t>bisa</a:t>
            </a:r>
            <a:r>
              <a:rPr lang="id-ID" b="1" dirty="0"/>
              <a:t> mendapatkan akses ke semua sistem jika password </a:t>
            </a:r>
            <a:r>
              <a:rPr lang="id-ID" dirty="0"/>
              <a:t>yang </a:t>
            </a:r>
            <a:r>
              <a:rPr lang="id-ID" b="1" dirty="0"/>
              <a:t>sama </a:t>
            </a:r>
            <a:r>
              <a:rPr lang="id-ID" b="1" dirty="0" smtClean="0"/>
              <a:t>digunakan </a:t>
            </a:r>
            <a:r>
              <a:rPr lang="id-ID" b="1" dirty="0"/>
              <a:t>untuk mengakses sistem-sistem </a:t>
            </a:r>
            <a:r>
              <a:rPr lang="id-ID" dirty="0"/>
              <a:t>yang </a:t>
            </a:r>
            <a:r>
              <a:rPr lang="id-ID" b="1" dirty="0"/>
              <a:t>disusupi</a:t>
            </a:r>
            <a:r>
              <a:rPr lang="id-ID" dirty="0"/>
              <a:t> tersebut.</a:t>
            </a:r>
          </a:p>
          <a:p>
            <a:pPr algn="just"/>
            <a:r>
              <a:rPr lang="id-ID" b="1" dirty="0"/>
              <a:t>Ketika password </a:t>
            </a:r>
            <a:r>
              <a:rPr lang="id-ID" dirty="0"/>
              <a:t>yang </a:t>
            </a:r>
            <a:r>
              <a:rPr lang="id-ID" b="1" dirty="0"/>
              <a:t>berbeda digunakan </a:t>
            </a:r>
            <a:r>
              <a:rPr lang="id-ID" dirty="0"/>
              <a:t>untuk </a:t>
            </a:r>
            <a:r>
              <a:rPr lang="id-ID" b="1" dirty="0"/>
              <a:t>sistem yang berbeda</a:t>
            </a:r>
            <a:r>
              <a:rPr lang="id-ID" dirty="0"/>
              <a:t>, </a:t>
            </a:r>
            <a:r>
              <a:rPr lang="id-ID" b="1" dirty="0" smtClean="0"/>
              <a:t>pengguna</a:t>
            </a:r>
            <a:r>
              <a:rPr lang="id-ID" dirty="0" smtClean="0"/>
              <a:t> </a:t>
            </a:r>
            <a:r>
              <a:rPr lang="id-ID" dirty="0"/>
              <a:t>cenderung </a:t>
            </a:r>
            <a:r>
              <a:rPr lang="id-ID" b="1" dirty="0">
                <a:solidFill>
                  <a:srgbClr val="FF6600"/>
                </a:solidFill>
              </a:rPr>
              <a:t>memilih password </a:t>
            </a:r>
            <a:r>
              <a:rPr lang="id-ID" dirty="0"/>
              <a:t>yang </a:t>
            </a:r>
            <a:r>
              <a:rPr lang="id-ID" b="1" dirty="0">
                <a:solidFill>
                  <a:srgbClr val="FF0000"/>
                </a:solidFill>
              </a:rPr>
              <a:t>mudah diingat (weak password) </a:t>
            </a:r>
            <a:r>
              <a:rPr lang="id-ID" dirty="0" smtClean="0"/>
              <a:t>atau </a:t>
            </a:r>
            <a:r>
              <a:rPr lang="id-ID" dirty="0"/>
              <a:t>bahkan </a:t>
            </a:r>
            <a:r>
              <a:rPr lang="id-ID" b="1" dirty="0">
                <a:solidFill>
                  <a:srgbClr val="FF0000"/>
                </a:solidFill>
              </a:rPr>
              <a:t>menulisnya</a:t>
            </a:r>
            <a:r>
              <a:rPr lang="id-ID" dirty="0"/>
              <a:t>, sehingga dapat </a:t>
            </a:r>
            <a:r>
              <a:rPr lang="id-ID" b="1" dirty="0" smtClean="0"/>
              <a:t>membahayakan keamanan </a:t>
            </a:r>
            <a:r>
              <a:rPr lang="id-ID" dirty="0"/>
              <a:t>sistem </a:t>
            </a:r>
            <a:r>
              <a:rPr lang="id-ID" dirty="0" smtClean="0"/>
              <a:t>yang </a:t>
            </a:r>
            <a:r>
              <a:rPr lang="id-ID" dirty="0"/>
              <a:t>bersangkutan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7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b="1" dirty="0" smtClean="0"/>
              <a:t>Password?</a:t>
            </a:r>
            <a:endParaRPr lang="id-ID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400" b="1" dirty="0"/>
              <a:t>Password</a:t>
            </a:r>
            <a:r>
              <a:rPr lang="id-ID" sz="2400" dirty="0"/>
              <a:t> adalah </a:t>
            </a:r>
            <a:r>
              <a:rPr lang="id-ID" sz="2400" b="1" dirty="0"/>
              <a:t>metode</a:t>
            </a:r>
            <a:r>
              <a:rPr lang="id-ID" sz="2400" dirty="0"/>
              <a:t> yang </a:t>
            </a:r>
            <a:r>
              <a:rPr lang="id-ID" sz="2400" b="1" dirty="0"/>
              <a:t>nyaman dan mudah </a:t>
            </a:r>
            <a:r>
              <a:rPr lang="id-ID" sz="2400" dirty="0"/>
              <a:t>untuk </a:t>
            </a:r>
            <a:r>
              <a:rPr lang="id-ID" sz="2400" b="1" dirty="0" smtClean="0"/>
              <a:t>melakukan autentikasi </a:t>
            </a:r>
            <a:r>
              <a:rPr lang="id-ID" sz="2400" b="1" dirty="0"/>
              <a:t>pengguna </a:t>
            </a:r>
            <a:r>
              <a:rPr lang="id-ID" sz="2400" dirty="0"/>
              <a:t>saat </a:t>
            </a:r>
            <a:r>
              <a:rPr lang="id-ID" sz="2400" b="1" dirty="0"/>
              <a:t>masuk ke sistem komputer</a:t>
            </a:r>
            <a:r>
              <a:rPr lang="id-ID" sz="2400" b="1" dirty="0" smtClean="0"/>
              <a:t>.</a:t>
            </a:r>
          </a:p>
          <a:p>
            <a:pPr algn="just"/>
            <a:r>
              <a:rPr lang="id-ID" sz="2400" b="1" dirty="0" smtClean="0"/>
              <a:t>Sistem </a:t>
            </a:r>
            <a:r>
              <a:rPr lang="id-ID" sz="2400" b="1" dirty="0"/>
              <a:t>hanya </a:t>
            </a:r>
            <a:r>
              <a:rPr lang="id-ID" sz="2400" dirty="0" smtClean="0"/>
              <a:t>mengharuskan </a:t>
            </a:r>
            <a:r>
              <a:rPr lang="id-ID" sz="2400" b="1" dirty="0"/>
              <a:t>pengguna</a:t>
            </a:r>
            <a:r>
              <a:rPr lang="id-ID" sz="2400" dirty="0"/>
              <a:t> untuk </a:t>
            </a:r>
            <a:r>
              <a:rPr lang="id-ID" sz="2400" b="1" dirty="0"/>
              <a:t>memberikan informasi </a:t>
            </a:r>
            <a:r>
              <a:rPr lang="id-ID" sz="2400" dirty="0"/>
              <a:t>yang dapat </a:t>
            </a:r>
            <a:r>
              <a:rPr lang="id-ID" sz="2400" b="1" dirty="0" smtClean="0"/>
              <a:t>membuktikan </a:t>
            </a:r>
            <a:r>
              <a:rPr lang="id-ID" sz="2400" b="1" dirty="0"/>
              <a:t>b</a:t>
            </a:r>
            <a:r>
              <a:rPr lang="id-ID" sz="2400" dirty="0"/>
              <a:t>ahwa </a:t>
            </a:r>
            <a:r>
              <a:rPr lang="id-ID" sz="2400" b="1" dirty="0"/>
              <a:t>dia adalah benar orang yang diklaimnya.</a:t>
            </a:r>
          </a:p>
          <a:p>
            <a:pPr algn="just"/>
            <a:r>
              <a:rPr lang="id-ID" sz="2400" b="1" dirty="0"/>
              <a:t>Resiko</a:t>
            </a:r>
            <a:r>
              <a:rPr lang="id-ID" sz="2400" dirty="0"/>
              <a:t> yang mungkin menyebabkan </a:t>
            </a:r>
            <a:r>
              <a:rPr lang="id-ID" sz="2400" b="1" dirty="0"/>
              <a:t>pengguna kehilangan passwordnya: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Over </a:t>
            </a:r>
            <a:r>
              <a:rPr lang="id-ID" b="1" i="1" dirty="0">
                <a:solidFill>
                  <a:srgbClr val="FF0000"/>
                </a:solidFill>
              </a:rPr>
              <a:t>the shoulder </a:t>
            </a:r>
            <a:r>
              <a:rPr lang="id-ID" b="1" i="1" dirty="0" smtClean="0">
                <a:solidFill>
                  <a:srgbClr val="FF0000"/>
                </a:solidFill>
              </a:rPr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Brute-force 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Sniffing 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i="1" dirty="0" smtClean="0">
                <a:solidFill>
                  <a:srgbClr val="FF0000"/>
                </a:solidFill>
              </a:rPr>
              <a:t>Login </a:t>
            </a:r>
            <a:r>
              <a:rPr lang="id-ID" b="1" i="1" dirty="0">
                <a:solidFill>
                  <a:srgbClr val="FF0000"/>
                </a:solidFill>
              </a:rPr>
              <a:t>spoofing </a:t>
            </a:r>
            <a:r>
              <a:rPr lang="id-ID" b="1" i="1" dirty="0" smtClean="0">
                <a:solidFill>
                  <a:srgbClr val="FF0000"/>
                </a:solidFill>
              </a:rPr>
              <a:t>attack</a:t>
            </a:r>
            <a:endParaRPr lang="id-ID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Resiko kehilangan Password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Over the Shoulder Attack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Ketika </a:t>
            </a:r>
            <a:r>
              <a:rPr lang="id-ID" b="1" dirty="0"/>
              <a:t>seseorang mengetik passwordnya</a:t>
            </a:r>
            <a:r>
              <a:rPr lang="id-ID" dirty="0"/>
              <a:t>, </a:t>
            </a:r>
            <a:r>
              <a:rPr lang="id-ID" b="1" dirty="0"/>
              <a:t>orang lain </a:t>
            </a:r>
            <a:r>
              <a:rPr lang="id-ID" dirty="0"/>
              <a:t>mungkin bisa </a:t>
            </a:r>
            <a:r>
              <a:rPr lang="id-ID" b="1" dirty="0" smtClean="0"/>
              <a:t>mengamati</a:t>
            </a:r>
            <a:r>
              <a:rPr lang="id-ID" dirty="0" smtClean="0"/>
              <a:t> </a:t>
            </a:r>
            <a:r>
              <a:rPr lang="id-ID" b="1" dirty="0"/>
              <a:t>apa</a:t>
            </a:r>
            <a:r>
              <a:rPr lang="id-ID" dirty="0"/>
              <a:t> yang </a:t>
            </a:r>
            <a:r>
              <a:rPr lang="id-ID" b="1" dirty="0"/>
              <a:t>diketiknya </a:t>
            </a:r>
            <a:r>
              <a:rPr lang="id-ID" dirty="0"/>
              <a:t>dan </a:t>
            </a:r>
            <a:r>
              <a:rPr lang="id-ID" b="1" dirty="0"/>
              <a:t>mencurinya</a:t>
            </a:r>
            <a:r>
              <a:rPr lang="id-ID" dirty="0"/>
              <a:t> </a:t>
            </a:r>
            <a:r>
              <a:rPr lang="id-ID" dirty="0" smtClean="0"/>
              <a:t>dengan </a:t>
            </a:r>
            <a:r>
              <a:rPr lang="id-ID" b="1" dirty="0" smtClean="0"/>
              <a:t>melihat </a:t>
            </a:r>
            <a:r>
              <a:rPr lang="id-ID" b="1" dirty="0"/>
              <a:t>melalui </a:t>
            </a:r>
            <a:r>
              <a:rPr lang="id-ID" b="1" dirty="0" smtClean="0"/>
              <a:t>bahu </a:t>
            </a:r>
            <a:r>
              <a:rPr lang="id-ID" b="1" dirty="0"/>
              <a:t>orang </a:t>
            </a:r>
            <a:r>
              <a:rPr lang="id-ID" dirty="0"/>
              <a:t>tersebut, atau dengan </a:t>
            </a:r>
            <a:r>
              <a:rPr lang="id-ID" b="1" dirty="0"/>
              <a:t>pengawasan</a:t>
            </a:r>
            <a:r>
              <a:rPr lang="id-ID" dirty="0"/>
              <a:t> secara </a:t>
            </a:r>
            <a:r>
              <a:rPr lang="id-ID" b="1" dirty="0"/>
              <a:t>tidak langsung </a:t>
            </a:r>
            <a:r>
              <a:rPr lang="id-ID" dirty="0" smtClean="0"/>
              <a:t>menggunakan kamera</a:t>
            </a:r>
            <a:endParaRPr lang="id-ID" dirty="0"/>
          </a:p>
          <a:p>
            <a:pPr algn="just"/>
            <a:r>
              <a:rPr lang="id-ID" b="1" dirty="0"/>
              <a:t>Brute-Force </a:t>
            </a:r>
            <a:r>
              <a:rPr lang="id-ID" b="1" dirty="0" smtClean="0"/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Password memiliki panjang karakter</a:t>
            </a:r>
            <a:r>
              <a:rPr lang="id-ID" dirty="0"/>
              <a:t> yang </a:t>
            </a:r>
            <a:r>
              <a:rPr lang="id-ID" b="1" dirty="0"/>
              <a:t>terbatas</a:t>
            </a:r>
            <a:r>
              <a:rPr lang="id-ID" dirty="0"/>
              <a:t>, biasanya </a:t>
            </a:r>
            <a:r>
              <a:rPr lang="id-ID" b="1" dirty="0"/>
              <a:t>terdiri dari 8 </a:t>
            </a:r>
            <a:r>
              <a:rPr lang="id-ID" b="1" dirty="0" smtClean="0"/>
              <a:t>karakter </a:t>
            </a:r>
            <a:r>
              <a:rPr lang="id-ID" b="1" dirty="0"/>
              <a:t>alfanumerik.</a:t>
            </a:r>
            <a:r>
              <a:rPr lang="id-ID" dirty="0"/>
              <a:t> </a:t>
            </a:r>
            <a:r>
              <a:rPr lang="id-ID" b="1" dirty="0">
                <a:solidFill>
                  <a:srgbClr val="FF0000"/>
                </a:solidFill>
              </a:rPr>
              <a:t>Penyerang </a:t>
            </a:r>
            <a:r>
              <a:rPr lang="id-ID" dirty="0"/>
              <a:t>dapat </a:t>
            </a:r>
            <a:r>
              <a:rPr lang="id-ID" b="1" dirty="0"/>
              <a:t>menggunakan program </a:t>
            </a:r>
            <a:r>
              <a:rPr lang="id-ID" dirty="0"/>
              <a:t>yang </a:t>
            </a:r>
            <a:r>
              <a:rPr lang="id-ID" dirty="0" smtClean="0"/>
              <a:t>secara </a:t>
            </a:r>
            <a:r>
              <a:rPr lang="id-ID" b="1" dirty="0"/>
              <a:t>otomatis</a:t>
            </a:r>
            <a:r>
              <a:rPr lang="id-ID" dirty="0"/>
              <a:t> dapat </a:t>
            </a:r>
            <a:r>
              <a:rPr lang="id-ID" b="1" dirty="0"/>
              <a:t>menghasilkan password</a:t>
            </a:r>
            <a:r>
              <a:rPr lang="id-ID" dirty="0"/>
              <a:t>, </a:t>
            </a:r>
            <a:r>
              <a:rPr lang="id-ID" b="1" dirty="0"/>
              <a:t>mencoba</a:t>
            </a:r>
            <a:r>
              <a:rPr lang="id-ID" dirty="0"/>
              <a:t> </a:t>
            </a:r>
            <a:r>
              <a:rPr lang="id-ID" dirty="0" smtClean="0"/>
              <a:t>semua </a:t>
            </a:r>
            <a:r>
              <a:rPr lang="id-ID" b="1" dirty="0" smtClean="0"/>
              <a:t>kemungkinan </a:t>
            </a:r>
            <a:r>
              <a:rPr lang="id-ID" b="1" dirty="0">
                <a:solidFill>
                  <a:srgbClr val="FF0000"/>
                </a:solidFill>
              </a:rPr>
              <a:t>kombinasi sampai password yang valid ditemukan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5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Resiko kehilangan Password (Contd 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Sniffing </a:t>
            </a:r>
            <a:r>
              <a:rPr lang="id-ID" b="1" dirty="0" smtClean="0"/>
              <a:t>Attack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/>
              <a:t>Ketika password</a:t>
            </a:r>
            <a:r>
              <a:rPr lang="id-ID" dirty="0"/>
              <a:t> </a:t>
            </a:r>
            <a:r>
              <a:rPr lang="id-ID" b="1" dirty="0"/>
              <a:t>dikirim</a:t>
            </a:r>
            <a:r>
              <a:rPr lang="id-ID" dirty="0"/>
              <a:t> melalui </a:t>
            </a:r>
            <a:r>
              <a:rPr lang="id-ID" b="1" dirty="0"/>
              <a:t>jaringan</a:t>
            </a:r>
            <a:r>
              <a:rPr lang="id-ID" dirty="0"/>
              <a:t>, </a:t>
            </a:r>
            <a:r>
              <a:rPr lang="id-ID" b="1" dirty="0"/>
              <a:t>password </a:t>
            </a:r>
            <a:r>
              <a:rPr lang="id-ID" dirty="0"/>
              <a:t>tersebut dapat </a:t>
            </a:r>
            <a:r>
              <a:rPr lang="id-ID" b="1" dirty="0" smtClean="0"/>
              <a:t>ditangkap</a:t>
            </a:r>
            <a:r>
              <a:rPr lang="id-ID" dirty="0" smtClean="0"/>
              <a:t> </a:t>
            </a:r>
            <a:r>
              <a:rPr lang="id-ID" dirty="0"/>
              <a:t>oleh </a:t>
            </a:r>
            <a:r>
              <a:rPr lang="id-ID" b="1" dirty="0"/>
              <a:t>alat sniffing jaringan </a:t>
            </a:r>
            <a:r>
              <a:rPr lang="id-ID" dirty="0"/>
              <a:t>jika </a:t>
            </a:r>
            <a:r>
              <a:rPr lang="id-ID" b="1" dirty="0"/>
              <a:t>saluran jaringan </a:t>
            </a:r>
            <a:r>
              <a:rPr lang="id-ID" dirty="0">
                <a:solidFill>
                  <a:srgbClr val="FF0000"/>
                </a:solidFill>
              </a:rPr>
              <a:t>tidak </a:t>
            </a:r>
            <a:r>
              <a:rPr lang="id-ID" dirty="0" smtClean="0">
                <a:solidFill>
                  <a:srgbClr val="FF0000"/>
                </a:solidFill>
              </a:rPr>
              <a:t>dienkripsi </a:t>
            </a:r>
            <a:r>
              <a:rPr lang="id-ID" dirty="0" smtClean="0"/>
              <a:t>dengan </a:t>
            </a:r>
            <a:r>
              <a:rPr lang="id-ID" dirty="0"/>
              <a:t>benar. </a:t>
            </a:r>
            <a:r>
              <a:rPr lang="id-ID" b="1" dirty="0"/>
              <a:t>Alat-alat</a:t>
            </a:r>
            <a:r>
              <a:rPr lang="id-ID" dirty="0"/>
              <a:t> berbahaya seperti </a:t>
            </a:r>
            <a:r>
              <a:rPr lang="id-ID" b="1" dirty="0"/>
              <a:t>keylogger </a:t>
            </a:r>
            <a:r>
              <a:rPr lang="id-ID" dirty="0"/>
              <a:t>mungkin bisa </a:t>
            </a:r>
            <a:r>
              <a:rPr lang="id-ID" b="1" dirty="0" smtClean="0"/>
              <a:t>menangkap</a:t>
            </a:r>
            <a:r>
              <a:rPr lang="id-ID" dirty="0" smtClean="0"/>
              <a:t> </a:t>
            </a:r>
            <a:r>
              <a:rPr lang="id-ID" b="1" dirty="0"/>
              <a:t>password pengguna </a:t>
            </a:r>
            <a:r>
              <a:rPr lang="id-ID" dirty="0"/>
              <a:t>ketika </a:t>
            </a:r>
            <a:r>
              <a:rPr lang="id-ID" b="1" dirty="0"/>
              <a:t>diketikkan</a:t>
            </a:r>
            <a:r>
              <a:rPr lang="id-ID" dirty="0"/>
              <a:t> selama </a:t>
            </a:r>
            <a:r>
              <a:rPr lang="id-ID" b="1" dirty="0"/>
              <a:t>proses </a:t>
            </a:r>
            <a:r>
              <a:rPr lang="id-ID" b="1" dirty="0" smtClean="0"/>
              <a:t>autentikasi</a:t>
            </a:r>
            <a:r>
              <a:rPr lang="id-ID" b="1" dirty="0"/>
              <a:t>.</a:t>
            </a:r>
            <a:endParaRPr lang="id-ID" b="1" dirty="0" smtClean="0"/>
          </a:p>
          <a:p>
            <a:pPr algn="just"/>
            <a:r>
              <a:rPr lang="id-ID" b="1" dirty="0"/>
              <a:t>Login Spoofing Attack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Penyerang</a:t>
            </a:r>
            <a:r>
              <a:rPr lang="id-ID" dirty="0" smtClean="0"/>
              <a:t> </a:t>
            </a:r>
            <a:r>
              <a:rPr lang="id-ID" dirty="0"/>
              <a:t>membuat sebuah </a:t>
            </a:r>
            <a:r>
              <a:rPr lang="id-ID" b="1" dirty="0">
                <a:solidFill>
                  <a:srgbClr val="FF0000"/>
                </a:solidFill>
              </a:rPr>
              <a:t>halaman login palsu </a:t>
            </a:r>
            <a:r>
              <a:rPr lang="id-ID" dirty="0"/>
              <a:t>yang </a:t>
            </a:r>
            <a:r>
              <a:rPr lang="id-ID" b="1" dirty="0"/>
              <a:t>mirip</a:t>
            </a:r>
            <a:r>
              <a:rPr lang="id-ID" dirty="0"/>
              <a:t> dengan </a:t>
            </a:r>
            <a:r>
              <a:rPr lang="id-ID" b="1" dirty="0" smtClean="0"/>
              <a:t>tampilan </a:t>
            </a:r>
            <a:r>
              <a:rPr lang="id-ID" b="1" dirty="0"/>
              <a:t>halaman aslinya</a:t>
            </a:r>
            <a:r>
              <a:rPr lang="id-ID" dirty="0"/>
              <a:t>. Ketika </a:t>
            </a:r>
            <a:r>
              <a:rPr lang="id-ID" b="1" dirty="0"/>
              <a:t>pengguna login </a:t>
            </a:r>
            <a:r>
              <a:rPr lang="id-ID" dirty="0"/>
              <a:t>ke </a:t>
            </a:r>
            <a:r>
              <a:rPr lang="id-ID" b="1" dirty="0"/>
              <a:t>halaman palsu </a:t>
            </a:r>
            <a:r>
              <a:rPr lang="id-ID" dirty="0" smtClean="0"/>
              <a:t>tersebut, </a:t>
            </a:r>
            <a:r>
              <a:rPr lang="id-ID" b="1" dirty="0" smtClean="0"/>
              <a:t>password</a:t>
            </a:r>
            <a:r>
              <a:rPr lang="id-ID" dirty="0" smtClean="0"/>
              <a:t> </a:t>
            </a:r>
            <a:r>
              <a:rPr lang="id-ID" dirty="0"/>
              <a:t>akan </a:t>
            </a:r>
            <a:r>
              <a:rPr lang="id-ID" b="1" dirty="0"/>
              <a:t>disimpan </a:t>
            </a:r>
            <a:r>
              <a:rPr lang="id-ID" dirty="0"/>
              <a:t>atau </a:t>
            </a:r>
            <a:r>
              <a:rPr lang="id-ID" b="1" dirty="0"/>
              <a:t>dikirimkan </a:t>
            </a:r>
            <a:r>
              <a:rPr lang="id-ID" b="1" dirty="0" smtClean="0"/>
              <a:t>kepenyerang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8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Secure Dialog System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8" y="1581490"/>
            <a:ext cx="8850017" cy="49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Password 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2" y="1658982"/>
            <a:ext cx="2818278" cy="4859675"/>
          </a:xfrm>
        </p:spPr>
        <p:txBody>
          <a:bodyPr>
            <a:normAutofit/>
          </a:bodyPr>
          <a:lstStyle/>
          <a:p>
            <a:r>
              <a:rPr lang="id-ID" b="1" dirty="0"/>
              <a:t>User</a:t>
            </a:r>
            <a:r>
              <a:rPr lang="id-ID" dirty="0"/>
              <a:t> sering memilih </a:t>
            </a:r>
            <a:r>
              <a:rPr lang="id-ID" b="1" dirty="0" smtClean="0"/>
              <a:t>password</a:t>
            </a:r>
            <a:r>
              <a:rPr lang="id-ID" dirty="0" smtClean="0"/>
              <a:t> yang </a:t>
            </a:r>
            <a:r>
              <a:rPr lang="id-ID" b="1" dirty="0"/>
              <a:t>mudah diingat </a:t>
            </a:r>
            <a:r>
              <a:rPr lang="id-ID" dirty="0"/>
              <a:t>tetapi </a:t>
            </a:r>
            <a:r>
              <a:rPr lang="id-ID" dirty="0" smtClean="0"/>
              <a:t>juga </a:t>
            </a:r>
            <a:r>
              <a:rPr lang="id-ID" b="1" dirty="0"/>
              <a:t>mudah </a:t>
            </a:r>
            <a:r>
              <a:rPr lang="id-ID" b="1" dirty="0" smtClean="0"/>
              <a:t>ditebak</a:t>
            </a:r>
            <a:r>
              <a:rPr lang="id-ID" dirty="0" smtClean="0"/>
              <a:t>. </a:t>
            </a:r>
          </a:p>
          <a:p>
            <a:r>
              <a:rPr lang="id-ID" b="1" dirty="0" smtClean="0"/>
              <a:t>Password </a:t>
            </a:r>
            <a:r>
              <a:rPr lang="id-ID" b="1" dirty="0"/>
              <a:t>default</a:t>
            </a:r>
            <a:r>
              <a:rPr lang="id-ID" dirty="0"/>
              <a:t> yang </a:t>
            </a:r>
            <a:r>
              <a:rPr lang="id-ID" dirty="0" smtClean="0"/>
              <a:t>digunakan </a:t>
            </a:r>
            <a:r>
              <a:rPr lang="id-ID" dirty="0"/>
              <a:t>oleh </a:t>
            </a:r>
            <a:r>
              <a:rPr lang="id-ID" b="1" dirty="0">
                <a:solidFill>
                  <a:srgbClr val="FF0000"/>
                </a:solidFill>
              </a:rPr>
              <a:t>vendor tidak </a:t>
            </a:r>
            <a:r>
              <a:rPr lang="id-ID" b="1" dirty="0" smtClean="0">
                <a:solidFill>
                  <a:srgbClr val="FF0000"/>
                </a:solidFill>
              </a:rPr>
              <a:t>diubah</a:t>
            </a:r>
            <a:r>
              <a:rPr lang="id-ID" dirty="0" smtClean="0"/>
              <a:t>.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63" y="1788459"/>
            <a:ext cx="6055060" cy="4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Guessing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Bisa </a:t>
            </a:r>
            <a:r>
              <a:rPr lang="id-ID" sz="3200" b="1" dirty="0"/>
              <a:t>lebih canggih </a:t>
            </a:r>
            <a:r>
              <a:rPr lang="id-ID" sz="3200" dirty="0"/>
              <a:t>dan </a:t>
            </a:r>
            <a:r>
              <a:rPr lang="id-ID" sz="3200" b="1" dirty="0"/>
              <a:t>lebih cepat </a:t>
            </a:r>
            <a:r>
              <a:rPr lang="id-ID" sz="3200" dirty="0"/>
              <a:t>dibandingkan dengan </a:t>
            </a:r>
            <a:r>
              <a:rPr lang="id-ID" sz="3200" b="1" dirty="0">
                <a:solidFill>
                  <a:srgbClr val="FF0000"/>
                </a:solidFill>
              </a:rPr>
              <a:t>brute force </a:t>
            </a:r>
            <a:r>
              <a:rPr lang="id-ID" sz="3200" b="1" dirty="0" smtClean="0">
                <a:solidFill>
                  <a:srgbClr val="FF0000"/>
                </a:solidFill>
              </a:rPr>
              <a:t>attack </a:t>
            </a:r>
            <a:r>
              <a:rPr lang="id-ID" sz="3200" dirty="0"/>
              <a:t>melalui </a:t>
            </a:r>
            <a:r>
              <a:rPr lang="id-ID" sz="3200" b="1" dirty="0"/>
              <a:t>login scripting </a:t>
            </a:r>
            <a:r>
              <a:rPr lang="id-ID" sz="3200" dirty="0"/>
              <a:t>dengan </a:t>
            </a:r>
            <a:r>
              <a:rPr lang="id-ID" sz="3200" b="1" dirty="0"/>
              <a:t>kata2</a:t>
            </a:r>
            <a:r>
              <a:rPr lang="id-ID" sz="3200" dirty="0"/>
              <a:t> yang ada di </a:t>
            </a:r>
            <a:r>
              <a:rPr lang="id-ID" sz="3200" b="1" dirty="0">
                <a:solidFill>
                  <a:srgbClr val="FF0000"/>
                </a:solidFill>
              </a:rPr>
              <a:t>kamus (dictionary </a:t>
            </a:r>
            <a:r>
              <a:rPr lang="id-ID" sz="3200" b="1" dirty="0" smtClean="0">
                <a:solidFill>
                  <a:srgbClr val="FF0000"/>
                </a:solidFill>
              </a:rPr>
              <a:t>attacks</a:t>
            </a:r>
            <a:r>
              <a:rPr lang="id-ID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887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Baik &amp; Buruk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920937" cy="4859675"/>
          </a:xfrm>
        </p:spPr>
        <p:txBody>
          <a:bodyPr numCol="1">
            <a:normAutofit/>
          </a:bodyPr>
          <a:lstStyle/>
          <a:p>
            <a:r>
              <a:rPr lang="pl-PL" sz="4000" b="1" dirty="0"/>
              <a:t>Apakah ini password </a:t>
            </a:r>
            <a:r>
              <a:rPr lang="pl-PL" sz="4000" b="1" dirty="0" smtClean="0"/>
              <a:t>?</a:t>
            </a:r>
            <a:endParaRPr lang="pl-PL" sz="4000" b="1" dirty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Sueb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44444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050873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Password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Katakunci</a:t>
            </a:r>
            <a:endParaRPr lang="id-ID" sz="3600" dirty="0" smtClean="0"/>
          </a:p>
          <a:p>
            <a:pPr marL="806450" lvl="1" indent="-349250">
              <a:buFont typeface="Wingdings" panose="05000000000000000000" pitchFamily="2" charset="2"/>
              <a:buChar char="§"/>
            </a:pPr>
            <a:r>
              <a:rPr lang="pl-PL" sz="3600" dirty="0" smtClean="0"/>
              <a:t>malesdeh</a:t>
            </a:r>
            <a:endParaRPr lang="id-ID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7434" y="1717764"/>
            <a:ext cx="4388224" cy="485967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000" b="1" dirty="0"/>
              <a:t>Contoh password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3600" dirty="0" smtClean="0"/>
              <a:t>jfIej,43j-EmmL+y</a:t>
            </a:r>
            <a:endParaRPr lang="id-ID" sz="36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09864376537263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P0kem0N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FSa7Yago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0nceuP0nAt1m8</a:t>
            </a:r>
            <a:endParaRPr lang="id-ID" sz="4000" dirty="0" smtClean="0"/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pl-PL" sz="4000" dirty="0" smtClean="0"/>
              <a:t>PokeGCTall150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9795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Weak </a:t>
            </a:r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Mudah </a:t>
            </a:r>
            <a:r>
              <a:rPr lang="id-ID" b="1" dirty="0"/>
              <a:t>ditebak</a:t>
            </a:r>
            <a:r>
              <a:rPr lang="id-ID" dirty="0"/>
              <a:t>, contoh: “password”</a:t>
            </a:r>
          </a:p>
          <a:p>
            <a:pPr algn="just"/>
            <a:r>
              <a:rPr lang="id-ID" b="1" dirty="0" smtClean="0"/>
              <a:t>Username</a:t>
            </a:r>
            <a:r>
              <a:rPr lang="id-ID" dirty="0"/>
              <a:t>, contoh: “administrator”</a:t>
            </a:r>
          </a:p>
          <a:p>
            <a:pPr algn="just"/>
            <a:r>
              <a:rPr lang="id-ID" b="1" dirty="0" smtClean="0"/>
              <a:t>Nama </a:t>
            </a:r>
            <a:r>
              <a:rPr lang="id-ID" b="1" dirty="0"/>
              <a:t>orang</a:t>
            </a:r>
            <a:r>
              <a:rPr lang="id-ID" dirty="0"/>
              <a:t>, contoh: “ayulestari”</a:t>
            </a:r>
          </a:p>
          <a:p>
            <a:pPr algn="just"/>
            <a:r>
              <a:rPr lang="id-ID" b="1" dirty="0" smtClean="0"/>
              <a:t>Pengulangan </a:t>
            </a:r>
            <a:r>
              <a:rPr lang="id-ID" b="1" dirty="0"/>
              <a:t>huruf yang sama</a:t>
            </a:r>
            <a:r>
              <a:rPr lang="id-ID" dirty="0"/>
              <a:t>, contoh: “aaaaaa”</a:t>
            </a:r>
          </a:p>
          <a:p>
            <a:pPr algn="just"/>
            <a:r>
              <a:rPr lang="id-ID" b="1" dirty="0" smtClean="0"/>
              <a:t>Huruf </a:t>
            </a:r>
            <a:r>
              <a:rPr lang="id-ID" b="1" dirty="0"/>
              <a:t>yang berurutan</a:t>
            </a:r>
            <a:r>
              <a:rPr lang="id-ID" dirty="0"/>
              <a:t>, contoh: “abcdefgh”</a:t>
            </a:r>
          </a:p>
          <a:p>
            <a:pPr algn="just"/>
            <a:r>
              <a:rPr lang="id-ID" b="1" dirty="0" smtClean="0"/>
              <a:t>Angka </a:t>
            </a:r>
            <a:r>
              <a:rPr lang="id-ID" b="1" dirty="0"/>
              <a:t>yang berurutan</a:t>
            </a:r>
            <a:r>
              <a:rPr lang="id-ID" dirty="0"/>
              <a:t>, contoh: 12345678</a:t>
            </a:r>
          </a:p>
          <a:p>
            <a:pPr algn="just"/>
            <a:r>
              <a:rPr lang="id-ID" b="1" dirty="0" smtClean="0"/>
              <a:t>Tombol </a:t>
            </a:r>
            <a:r>
              <a:rPr lang="id-ID" b="1" dirty="0"/>
              <a:t>yang berdekatan pada keyboard</a:t>
            </a:r>
            <a:r>
              <a:rPr lang="id-ID" dirty="0"/>
              <a:t>, contoh: “qwertyui”</a:t>
            </a:r>
          </a:p>
          <a:p>
            <a:pPr algn="just"/>
            <a:r>
              <a:rPr lang="id-ID" b="1" dirty="0" smtClean="0"/>
              <a:t>Kata </a:t>
            </a:r>
            <a:r>
              <a:rPr lang="id-ID" b="1" dirty="0"/>
              <a:t>di dalam kamus</a:t>
            </a:r>
            <a:r>
              <a:rPr lang="id-ID" dirty="0"/>
              <a:t>, contoh: “computer”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85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Strong </a:t>
            </a:r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t3wahSetyeT4</a:t>
            </a:r>
            <a:r>
              <a:rPr lang="id-ID" dirty="0" smtClean="0"/>
              <a:t> </a:t>
            </a:r>
            <a:r>
              <a:rPr lang="id-ID" dirty="0"/>
              <a:t>: </a:t>
            </a:r>
            <a:r>
              <a:rPr lang="id-ID" b="1" dirty="0"/>
              <a:t>tidak ada satu kata </a:t>
            </a:r>
            <a:r>
              <a:rPr lang="id-ID" dirty="0"/>
              <a:t>di </a:t>
            </a:r>
            <a:r>
              <a:rPr lang="id-ID" b="1" dirty="0"/>
              <a:t>kamus</a:t>
            </a:r>
            <a:r>
              <a:rPr lang="id-ID" dirty="0"/>
              <a:t> yang </a:t>
            </a:r>
            <a:r>
              <a:rPr lang="id-ID" b="1" dirty="0"/>
              <a:t>mempunyai kedua-duanya</a:t>
            </a:r>
            <a:r>
              <a:rPr lang="id-ID" dirty="0"/>
              <a:t> </a:t>
            </a:r>
            <a:r>
              <a:rPr lang="id-ID" b="1" dirty="0"/>
              <a:t>karakter </a:t>
            </a:r>
            <a:r>
              <a:rPr lang="id-ID" b="1" dirty="0" smtClean="0"/>
              <a:t>abjad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numerik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4pRte!ai@3 </a:t>
            </a:r>
            <a:r>
              <a:rPr lang="id-ID" dirty="0"/>
              <a:t>: tidak ada </a:t>
            </a:r>
            <a:r>
              <a:rPr lang="id-ID" b="1" dirty="0"/>
              <a:t>satu kata di kamus </a:t>
            </a:r>
            <a:r>
              <a:rPr lang="id-ID" dirty="0"/>
              <a:t>yang mempunyai </a:t>
            </a:r>
            <a:r>
              <a:rPr lang="id-ID" b="1" dirty="0"/>
              <a:t>karakter abjad, numeric</a:t>
            </a:r>
            <a:r>
              <a:rPr lang="id-ID" dirty="0"/>
              <a:t>, </a:t>
            </a:r>
            <a:r>
              <a:rPr lang="id-ID" dirty="0" smtClean="0"/>
              <a:t>dan </a:t>
            </a:r>
            <a:r>
              <a:rPr lang="id-ID" b="1" dirty="0" smtClean="0"/>
              <a:t>tanda </a:t>
            </a:r>
            <a:r>
              <a:rPr lang="id-ID" b="1" dirty="0"/>
              <a:t>baca.</a:t>
            </a:r>
          </a:p>
          <a:p>
            <a:pPr algn="just"/>
            <a:r>
              <a:rPr lang="id-ID" b="1" dirty="0" smtClean="0"/>
              <a:t>Convert_100$toEuros</a:t>
            </a:r>
            <a:r>
              <a:rPr lang="id-ID" b="1" dirty="0"/>
              <a:t>!</a:t>
            </a:r>
            <a:r>
              <a:rPr lang="id-ID" dirty="0"/>
              <a:t> : </a:t>
            </a:r>
            <a:r>
              <a:rPr lang="id-ID" b="1" dirty="0"/>
              <a:t>ungkapan atau frase </a:t>
            </a:r>
            <a:r>
              <a:rPr lang="id-ID" dirty="0"/>
              <a:t>yang </a:t>
            </a:r>
            <a:r>
              <a:rPr lang="id-ID" b="1" dirty="0"/>
              <a:t>panjang</a:t>
            </a:r>
            <a:r>
              <a:rPr lang="id-ID" dirty="0"/>
              <a:t> dan </a:t>
            </a:r>
            <a:r>
              <a:rPr lang="id-ID" b="1" dirty="0"/>
              <a:t>berisi </a:t>
            </a:r>
            <a:r>
              <a:rPr lang="id-ID" b="1" dirty="0" smtClean="0"/>
              <a:t>lambang </a:t>
            </a:r>
            <a:r>
              <a:rPr lang="id-ID" dirty="0"/>
              <a:t>diperluas </a:t>
            </a:r>
            <a:r>
              <a:rPr lang="id-ID" dirty="0" smtClean="0"/>
              <a:t>untuk </a:t>
            </a:r>
            <a:r>
              <a:rPr lang="id-ID" b="1" dirty="0"/>
              <a:t>meningkatkan kekuatannya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62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Aturan Pembuatan Strong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Setidaknya </a:t>
            </a:r>
            <a:r>
              <a:rPr lang="id-ID" b="1" dirty="0"/>
              <a:t>panjangnya terdiri dari 8 karakter </a:t>
            </a:r>
            <a:r>
              <a:rPr lang="id-ID" dirty="0"/>
              <a:t>atau </a:t>
            </a:r>
            <a:r>
              <a:rPr lang="id-ID" b="1" dirty="0" smtClean="0"/>
              <a:t>lebih </a:t>
            </a:r>
            <a:endParaRPr lang="id-ID" b="1" dirty="0"/>
          </a:p>
          <a:p>
            <a:pPr algn="just"/>
            <a:r>
              <a:rPr lang="id-ID" dirty="0" smtClean="0"/>
              <a:t>Terdiri </a:t>
            </a:r>
            <a:r>
              <a:rPr lang="id-ID" dirty="0"/>
              <a:t>dari </a:t>
            </a:r>
            <a:r>
              <a:rPr lang="id-ID" b="1" dirty="0"/>
              <a:t>paling tidak 3 dari 4 tipe karakter </a:t>
            </a:r>
            <a:r>
              <a:rPr lang="id-ID" dirty="0"/>
              <a:t>berikut: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Huruf </a:t>
            </a:r>
            <a:r>
              <a:rPr lang="id-ID" b="1" dirty="0"/>
              <a:t>besar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Huruf </a:t>
            </a:r>
            <a:r>
              <a:rPr lang="id-ID" b="1" dirty="0"/>
              <a:t>kecil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Nomor </a:t>
            </a:r>
            <a:r>
              <a:rPr lang="id-ID" b="1" dirty="0"/>
              <a:t>atau angka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Simbol</a:t>
            </a:r>
            <a:r>
              <a:rPr lang="id-ID" b="1" dirty="0"/>
              <a:t>, misalnya: ! * ( ) &amp;</a:t>
            </a:r>
          </a:p>
          <a:p>
            <a:pPr algn="just"/>
            <a:r>
              <a:rPr lang="id-ID" b="1" dirty="0" smtClean="0"/>
              <a:t>Tidak </a:t>
            </a:r>
            <a:r>
              <a:rPr lang="id-ID" dirty="0"/>
              <a:t>terdapat pada </a:t>
            </a:r>
            <a:r>
              <a:rPr lang="id-ID" b="1" dirty="0"/>
              <a:t>daftar Kamus</a:t>
            </a:r>
          </a:p>
          <a:p>
            <a:pPr algn="just"/>
            <a:r>
              <a:rPr lang="id-ID" b="1" dirty="0" smtClean="0"/>
              <a:t>Tidak</a:t>
            </a:r>
            <a:r>
              <a:rPr lang="id-ID" dirty="0" smtClean="0"/>
              <a:t> </a:t>
            </a:r>
            <a:r>
              <a:rPr lang="id-ID" dirty="0"/>
              <a:t>terdiri dari </a:t>
            </a:r>
            <a:r>
              <a:rPr lang="id-ID" b="1" dirty="0"/>
              <a:t>karakter (AAA) </a:t>
            </a:r>
            <a:r>
              <a:rPr lang="id-ID" dirty="0"/>
              <a:t>dan </a:t>
            </a:r>
            <a:r>
              <a:rPr lang="id-ID" b="1" dirty="0"/>
              <a:t>berurutan (abc, cba, 123, 321)</a:t>
            </a:r>
          </a:p>
        </p:txBody>
      </p:sp>
    </p:spTree>
    <p:extLst>
      <p:ext uri="{BB962C8B-B14F-4D97-AF65-F5344CB8AC3E}">
        <p14:creationId xmlns:p14="http://schemas.microsoft.com/office/powerpoint/2010/main" val="24237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Peranan / Bantuan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dirty="0"/>
              <a:t> Password ageing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dirty="0"/>
              <a:t>diharuskan mengubah </a:t>
            </a:r>
            <a:r>
              <a:rPr lang="id-ID" b="1" dirty="0"/>
              <a:t>passwordnya secara berkala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b="1" dirty="0"/>
              <a:t>dilarang</a:t>
            </a:r>
            <a:r>
              <a:rPr lang="id-ID" dirty="0"/>
              <a:t> untuk menggunakan </a:t>
            </a:r>
            <a:r>
              <a:rPr lang="id-ID" b="1" dirty="0"/>
              <a:t>password yang lama</a:t>
            </a:r>
          </a:p>
          <a:p>
            <a:r>
              <a:rPr lang="id-ID" b="1" dirty="0" smtClean="0"/>
              <a:t>Limit </a:t>
            </a:r>
            <a:r>
              <a:rPr lang="id-ID" b="1" dirty="0"/>
              <a:t>login attempts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Melakukan </a:t>
            </a:r>
            <a:r>
              <a:rPr lang="id-ID" b="1" dirty="0"/>
              <a:t>blok sementara </a:t>
            </a:r>
            <a:r>
              <a:rPr lang="id-ID" dirty="0"/>
              <a:t>pada akun setelah </a:t>
            </a:r>
            <a:r>
              <a:rPr lang="id-ID" b="1" dirty="0"/>
              <a:t>beberapakali gagal login</a:t>
            </a:r>
          </a:p>
          <a:p>
            <a:r>
              <a:rPr lang="id-ID" b="1" dirty="0" smtClean="0"/>
              <a:t>Penggunaan</a:t>
            </a:r>
            <a:r>
              <a:rPr lang="id-ID" dirty="0" smtClean="0"/>
              <a:t> </a:t>
            </a:r>
            <a:r>
              <a:rPr lang="id-ID" b="1" dirty="0"/>
              <a:t>CAPTCHA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Untuk </a:t>
            </a:r>
            <a:r>
              <a:rPr lang="id-ID" b="1" dirty="0"/>
              <a:t>mengurangi usaha online guessing</a:t>
            </a:r>
          </a:p>
          <a:p>
            <a:r>
              <a:rPr lang="id-ID" b="1" dirty="0" smtClean="0"/>
              <a:t>Pemberian </a:t>
            </a:r>
            <a:r>
              <a:rPr lang="id-ID" b="1" dirty="0"/>
              <a:t>informasi ke pengguna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/>
              <a:t>Memberikan</a:t>
            </a:r>
            <a:r>
              <a:rPr lang="id-ID" dirty="0"/>
              <a:t> </a:t>
            </a:r>
            <a:r>
              <a:rPr lang="id-ID" b="1" dirty="0"/>
              <a:t>informasi waktu </a:t>
            </a:r>
            <a:r>
              <a:rPr lang="id-ID" dirty="0"/>
              <a:t>berhasil </a:t>
            </a:r>
            <a:r>
              <a:rPr lang="id-ID" b="1" dirty="0"/>
              <a:t>login terakhir </a:t>
            </a:r>
            <a:r>
              <a:rPr lang="id-ID" dirty="0"/>
              <a:t>dan </a:t>
            </a:r>
            <a:r>
              <a:rPr lang="id-ID" b="1" dirty="0"/>
              <a:t>jumlah percobaan gagal login</a:t>
            </a:r>
          </a:p>
          <a:p>
            <a:r>
              <a:rPr lang="id-ID" b="1" dirty="0" smtClean="0"/>
              <a:t>Mengharuskan </a:t>
            </a:r>
            <a:r>
              <a:rPr lang="id-ID" dirty="0"/>
              <a:t>penggunaan </a:t>
            </a:r>
            <a:r>
              <a:rPr lang="id-ID" b="1" dirty="0"/>
              <a:t>strong </a:t>
            </a:r>
            <a:r>
              <a:rPr lang="id-ID" b="1" dirty="0" smtClean="0"/>
              <a:t>password</a:t>
            </a:r>
            <a:endParaRPr lang="id-ID" b="1" dirty="0"/>
          </a:p>
        </p:txBody>
      </p:sp>
      <p:pic>
        <p:nvPicPr>
          <p:cNvPr id="3074" name="Picture 2" descr="Hasil gambar untuk captc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16" y="3655546"/>
            <a:ext cx="1982507" cy="11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sil gambar untuk captcha t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9" y="3754514"/>
            <a:ext cx="1670050" cy="6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Serangan thd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Penyerang dapat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satu akun dalam </a:t>
            </a:r>
            <a:r>
              <a:rPr lang="id-ID" sz="3600" b="1" dirty="0" smtClean="0"/>
              <a:t>sistem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dirty="0"/>
              <a:t>akun apa saja dalam </a:t>
            </a:r>
            <a:r>
              <a:rPr lang="id-ID" sz="3600" dirty="0" smtClean="0"/>
              <a:t>sistem</a:t>
            </a:r>
          </a:p>
          <a:p>
            <a:pPr marL="806450" lvl="1" indent="-349250" algn="just"/>
            <a:r>
              <a:rPr lang="id-ID" sz="3600" dirty="0" smtClean="0"/>
              <a:t>Menyasar </a:t>
            </a:r>
            <a:r>
              <a:rPr lang="id-ID" sz="3600" b="1" dirty="0"/>
              <a:t>sistem password </a:t>
            </a:r>
            <a:r>
              <a:rPr lang="id-ID" sz="3600" dirty="0"/>
              <a:t>itu sendiri</a:t>
            </a:r>
          </a:p>
          <a:p>
            <a:pPr algn="just"/>
            <a:r>
              <a:rPr lang="id-ID" sz="4000" dirty="0" smtClean="0"/>
              <a:t>Jalannya </a:t>
            </a:r>
            <a:r>
              <a:rPr lang="id-ID" sz="4000" dirty="0"/>
              <a:t>serangan</a:t>
            </a:r>
          </a:p>
          <a:p>
            <a:pPr marL="806450" lvl="1" indent="-349250" algn="just"/>
            <a:r>
              <a:rPr lang="id-ID" sz="3600" b="1" dirty="0" smtClean="0"/>
              <a:t>Outsider</a:t>
            </a:r>
            <a:r>
              <a:rPr lang="id-ID" sz="3600" dirty="0" smtClean="0"/>
              <a:t> </a:t>
            </a:r>
            <a:r>
              <a:rPr lang="id-ID" sz="3600" dirty="0" smtClean="0">
                <a:sym typeface="Wingdings" panose="05000000000000000000" pitchFamily="2" charset="2"/>
              </a:rPr>
              <a:t> </a:t>
            </a:r>
            <a:r>
              <a:rPr lang="id-ID" sz="3600" b="1" dirty="0" smtClean="0"/>
              <a:t>normal user </a:t>
            </a:r>
            <a:r>
              <a:rPr lang="id-ID" sz="3600" dirty="0" smtClean="0">
                <a:sym typeface="Wingdings" panose="05000000000000000000" pitchFamily="2" charset="2"/>
              </a:rPr>
              <a:t> </a:t>
            </a:r>
            <a:r>
              <a:rPr lang="id-ID" sz="3600" b="1" dirty="0" smtClean="0"/>
              <a:t>administrator</a:t>
            </a:r>
          </a:p>
          <a:p>
            <a:pPr marL="806450" lvl="1" indent="-349250" algn="just"/>
            <a:r>
              <a:rPr lang="id-ID" sz="3600" dirty="0" smtClean="0"/>
              <a:t>Hanya </a:t>
            </a:r>
            <a:r>
              <a:rPr lang="id-ID" sz="3600" dirty="0"/>
              <a:t>butuh </a:t>
            </a:r>
            <a:r>
              <a:rPr lang="id-ID" sz="3600" b="1" dirty="0" smtClean="0"/>
              <a:t>satu </a:t>
            </a:r>
            <a:r>
              <a:rPr lang="id-ID" sz="3600" dirty="0" smtClean="0"/>
              <a:t>password </a:t>
            </a:r>
            <a:r>
              <a:rPr lang="id-ID" sz="3600" dirty="0"/>
              <a:t>yg </a:t>
            </a:r>
            <a:r>
              <a:rPr lang="id-ID" sz="3600" b="1" dirty="0"/>
              <a:t>lemah</a:t>
            </a:r>
          </a:p>
        </p:txBody>
      </p:sp>
    </p:spTree>
    <p:extLst>
      <p:ext uri="{BB962C8B-B14F-4D97-AF65-F5344CB8AC3E}">
        <p14:creationId xmlns:p14="http://schemas.microsoft.com/office/powerpoint/2010/main" val="30071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Password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 algn="just"/>
            <a:r>
              <a:rPr lang="id-ID" sz="4000" b="1" dirty="0"/>
              <a:t>Bagaimana Password disimpan </a:t>
            </a:r>
            <a:r>
              <a:rPr lang="id-ID" sz="4000" dirty="0"/>
              <a:t>?</a:t>
            </a:r>
          </a:p>
          <a:p>
            <a:pPr marL="538163" indent="-538163" algn="just"/>
            <a:r>
              <a:rPr lang="id-ID" sz="4000" dirty="0" smtClean="0"/>
              <a:t>Cryptographic </a:t>
            </a:r>
            <a:r>
              <a:rPr lang="id-ID" sz="4000" dirty="0"/>
              <a:t>solution: </a:t>
            </a:r>
            <a:r>
              <a:rPr lang="id-ID" sz="4000" b="1" dirty="0">
                <a:solidFill>
                  <a:srgbClr val="FF0000"/>
                </a:solidFill>
              </a:rPr>
              <a:t>hash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Simpan </a:t>
            </a:r>
            <a:r>
              <a:rPr lang="id-ID" sz="3600" dirty="0"/>
              <a:t>y dimana y= </a:t>
            </a:r>
            <a:r>
              <a:rPr lang="id-ID" sz="3600" dirty="0" smtClean="0"/>
              <a:t>h(password)</a:t>
            </a:r>
          </a:p>
          <a:p>
            <a:pPr marL="901700" lvl="1" indent="-44450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Jika </a:t>
            </a:r>
            <a:r>
              <a:rPr lang="id-ID" sz="3600" b="1" dirty="0"/>
              <a:t>seseorang mendapatkan </a:t>
            </a:r>
            <a:r>
              <a:rPr lang="id-ID" sz="3600" dirty="0"/>
              <a:t>file </a:t>
            </a:r>
            <a:r>
              <a:rPr lang="id-ID" sz="3600" b="1" dirty="0"/>
              <a:t>password,</a:t>
            </a:r>
            <a:r>
              <a:rPr lang="id-ID" sz="3600" dirty="0"/>
              <a:t> </a:t>
            </a:r>
            <a:r>
              <a:rPr lang="id-ID" sz="3600" b="1" dirty="0" smtClean="0"/>
              <a:t>belum</a:t>
            </a:r>
            <a:r>
              <a:rPr lang="id-ID" sz="3600" dirty="0" smtClean="0"/>
              <a:t> </a:t>
            </a:r>
            <a:r>
              <a:rPr lang="id-ID" sz="3600" dirty="0"/>
              <a:t>tentu </a:t>
            </a:r>
            <a:r>
              <a:rPr lang="id-ID" sz="3600" b="1" dirty="0"/>
              <a:t>akan mendapatkan password</a:t>
            </a:r>
          </a:p>
          <a:p>
            <a:pPr marL="538163" indent="-538163" algn="just"/>
            <a:r>
              <a:rPr lang="id-ID" sz="4000" dirty="0" smtClean="0"/>
              <a:t>Forward Search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b="1" dirty="0" smtClean="0"/>
              <a:t>Tebak </a:t>
            </a:r>
            <a:r>
              <a:rPr lang="id-ID" sz="3600" b="1" dirty="0"/>
              <a:t>x dimana y = h(x)</a:t>
            </a:r>
          </a:p>
        </p:txBody>
      </p:sp>
    </p:spTree>
    <p:extLst>
      <p:ext uri="{BB962C8B-B14F-4D97-AF65-F5344CB8AC3E}">
        <p14:creationId xmlns:p14="http://schemas.microsoft.com/office/powerpoint/2010/main" val="37203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Penyimpanan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Figure 3: Aids Participants Cited Using to Help Recall Passwords. Multiple responses allowe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1658982"/>
            <a:ext cx="6210300" cy="48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6426</TotalTime>
  <Words>4811</Words>
  <Application>Microsoft Office PowerPoint</Application>
  <PresentationFormat>On-screen Show (4:3)</PresentationFormat>
  <Paragraphs>687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5" baseType="lpstr">
      <vt:lpstr>MS Gothic</vt:lpstr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Tahoma</vt:lpstr>
      <vt:lpstr>Times New Roman</vt:lpstr>
      <vt:lpstr>Wingdings</vt:lpstr>
      <vt:lpstr>Wingdings 2</vt:lpstr>
      <vt:lpstr>Office Theme</vt:lpstr>
      <vt:lpstr>KEAMANAN INFORMASI 04. AUTENTIKASI</vt:lpstr>
      <vt:lpstr>Pokok Bahasan</vt:lpstr>
      <vt:lpstr>01. Keamanan Informasi</vt:lpstr>
      <vt:lpstr>Jenis Serangan</vt:lpstr>
      <vt:lpstr>Dialog Attacks:  Eavesdropping on a Dialog</vt:lpstr>
      <vt:lpstr>Dialog Attacks:  Encryption for Confidentiality</vt:lpstr>
      <vt:lpstr>Dialog Attacks:  Impersonation dan Authentication</vt:lpstr>
      <vt:lpstr>Dialog Attacks:  Message Alteration</vt:lpstr>
      <vt:lpstr>Dialog Attacks:  Secure Dialog System</vt:lpstr>
      <vt:lpstr>Network Penetration Attacks :</vt:lpstr>
      <vt:lpstr>Network Penetration Attacks : Scanning (Probing)</vt:lpstr>
      <vt:lpstr>Network Penetration Attacks : Single Message Break-in</vt:lpstr>
      <vt:lpstr>Network Penetration Attacks : Denial-of Service (DoS)</vt:lpstr>
      <vt:lpstr>Social Engineering</vt:lpstr>
      <vt:lpstr>Attack Tree</vt:lpstr>
      <vt:lpstr>Attack Tree Remote File Inclusion (RFI)</vt:lpstr>
      <vt:lpstr>Attack Tree Remote File Inclusion (RFI)</vt:lpstr>
      <vt:lpstr>Attack Tree PHP Injection</vt:lpstr>
      <vt:lpstr>Attack Tree XSS (Cross Site Scripting)</vt:lpstr>
      <vt:lpstr>Attack Tree Command Injections (injeksi perintah)</vt:lpstr>
      <vt:lpstr>Attack Tree SQL INJECTION</vt:lpstr>
      <vt:lpstr>Attack Tree SQL INJECTION</vt:lpstr>
      <vt:lpstr>3) Sistem Keamanan Informasi dan Internet</vt:lpstr>
      <vt:lpstr>Keamanan informasi?</vt:lpstr>
      <vt:lpstr>Kemanan Informasi</vt:lpstr>
      <vt:lpstr>Tujuan Keamanan Informasi</vt:lpstr>
      <vt:lpstr>Manajemen Keamanan Informasi  (ISM)</vt:lpstr>
      <vt:lpstr>Manajemen Keamanan Informasi Ancaman</vt:lpstr>
      <vt:lpstr>Manajemen Keamanan Informasi Resiko</vt:lpstr>
      <vt:lpstr>Ancaman Yang Paling Terkenal – “VIRUS”</vt:lpstr>
      <vt:lpstr>Pertimbangan E-COMMERCE</vt:lpstr>
      <vt:lpstr>Manajemen Resiko</vt:lpstr>
      <vt:lpstr>Manajemen Keamanan Informasi Information Security Policy (Kebijakan Keamanan Informasi)</vt:lpstr>
      <vt:lpstr>PowerPoint Presentation</vt:lpstr>
      <vt:lpstr>Manajemen Keamanan Informasi Kebijakan Keamanan Informasi</vt:lpstr>
      <vt:lpstr>Manajemen Keamanan Informasi CONTROLS</vt:lpstr>
      <vt:lpstr>PowerPoint Presentation</vt:lpstr>
      <vt:lpstr>Access Control </vt:lpstr>
      <vt:lpstr>Firewalls</vt:lpstr>
      <vt:lpstr>Cryptographic Controls </vt:lpstr>
      <vt:lpstr>GOVERNMENT AND INDUSTRY ASSISTANCE</vt:lpstr>
      <vt:lpstr>Government and Industry Assistance</vt:lpstr>
      <vt:lpstr>GOVERNMENT LEGISLATION</vt:lpstr>
      <vt:lpstr>INDUSTRY STANDARDS</vt:lpstr>
      <vt:lpstr>PROFESSIONAL CERTIFICATION</vt:lpstr>
      <vt:lpstr>Pengamanan Sistem Informasi</vt:lpstr>
      <vt:lpstr>Mengamankan Sistem Informasi</vt:lpstr>
      <vt:lpstr>Jenis Ukuran Keamanan Sistem Informasi</vt:lpstr>
      <vt:lpstr>Fokus Ukuran keamanan</vt:lpstr>
      <vt:lpstr>Keamanan Spesifik untuk :</vt:lpstr>
      <vt:lpstr>Keamanan Untuk Sumber Daya Fisik Non Komputer</vt:lpstr>
      <vt:lpstr>Kemanan Untuk Perangkat Keras Komputer</vt:lpstr>
      <vt:lpstr>Kemanan Untuk Data Dan Informasi</vt:lpstr>
      <vt:lpstr>Keamanan Web</vt:lpstr>
      <vt:lpstr>Sejarah WWW</vt:lpstr>
      <vt:lpstr>Sistem WWW</vt:lpstr>
      <vt:lpstr>Common Gateway Interface</vt:lpstr>
      <vt:lpstr>Asumsi [Sisi Pengguna]</vt:lpstr>
      <vt:lpstr>Asumsi [Sisi Webmaster]</vt:lpstr>
      <vt:lpstr>Asumsi Kedua Pihak</vt:lpstr>
      <vt:lpstr>Keamanan Server WWW</vt:lpstr>
      <vt:lpstr>Eksploitasi server WWW </vt:lpstr>
      <vt:lpstr>Membatasi Akses</vt:lpstr>
      <vt:lpstr>htaccess di Apache</vt:lpstr>
      <vt:lpstr>Secure Socket Layer (SSL)</vt:lpstr>
      <vt:lpstr>Ilustrasi Cara Kerja SSL</vt:lpstr>
      <vt:lpstr>PowerPoint Presentation</vt:lpstr>
      <vt:lpstr>Keamanan Client WWW</vt:lpstr>
      <vt:lpstr>Pengantar Security</vt:lpstr>
      <vt:lpstr>Komponen Security (CIA-AN) </vt:lpstr>
      <vt:lpstr>Ancaman</vt:lpstr>
      <vt:lpstr>Tujuan Security</vt:lpstr>
      <vt:lpstr>Kelemahan security pada aplikasi web</vt:lpstr>
      <vt:lpstr>Kelemahan security pada aplikasi web</vt:lpstr>
      <vt:lpstr>Koneksi HTTP vs HTTPS</vt:lpstr>
      <vt:lpstr>PowerPoint Presentation</vt:lpstr>
      <vt:lpstr>PowerPoint Presentation</vt:lpstr>
      <vt:lpstr>PowerPoint Presentation</vt:lpstr>
      <vt:lpstr>PowerPoint Presentation</vt:lpstr>
      <vt:lpstr>Langkah-langkah untuk menaikkan tingkat keamanan browser</vt:lpstr>
      <vt:lpstr>General Recommendations</vt:lpstr>
      <vt:lpstr>Autentikasi</vt:lpstr>
      <vt:lpstr>Autentikasi?</vt:lpstr>
      <vt:lpstr>H2M</vt:lpstr>
      <vt:lpstr>Something You Know</vt:lpstr>
      <vt:lpstr>Kondisi Gambaran Umum Password</vt:lpstr>
      <vt:lpstr>Password?</vt:lpstr>
      <vt:lpstr>Resiko kehilangan Password</vt:lpstr>
      <vt:lpstr>Resiko kehilangan Password (Contd -2)</vt:lpstr>
      <vt:lpstr>Password Guessing</vt:lpstr>
      <vt:lpstr>Password Guessing (2)</vt:lpstr>
      <vt:lpstr>Password Baik &amp; Buruk</vt:lpstr>
      <vt:lpstr>Contoh Weak Password</vt:lpstr>
      <vt:lpstr>Contoh Strong Password</vt:lpstr>
      <vt:lpstr>Aturan Pembuatan Strong Password</vt:lpstr>
      <vt:lpstr>Peranan / Bantuan Sistem</vt:lpstr>
      <vt:lpstr>Serangan thd Password</vt:lpstr>
      <vt:lpstr>Password File?</vt:lpstr>
      <vt:lpstr>Penyimpanan Password</vt:lpstr>
      <vt:lpstr>Dictionary Attack</vt:lpstr>
      <vt:lpstr>Penggunaan Salt</vt:lpstr>
      <vt:lpstr>Contoh isi /etc/shadow</vt:lpstr>
      <vt:lpstr>Problem Lain Dengan Password</vt:lpstr>
      <vt:lpstr>Password Cracking Tools</vt:lpstr>
      <vt:lpstr>Password Cracking Tools</vt:lpstr>
      <vt:lpstr>Single Sign-on</vt:lpstr>
      <vt:lpstr>Karberos</vt:lpstr>
      <vt:lpstr>Password Generator</vt:lpstr>
      <vt:lpstr>Man in the Browser</vt:lpstr>
      <vt:lpstr>2-factor Authentication</vt:lpstr>
      <vt:lpstr>Kriptografi u/ Autentikasi</vt:lpstr>
      <vt:lpstr>Latihan </vt:lpstr>
      <vt:lpstr>3) Kontrak Perkuliahan</vt:lpstr>
      <vt:lpstr>Tata Tertib Perkuliahan SI4B </vt:lpstr>
      <vt:lpstr>Tata Tertib Perkuliahan SI4C </vt:lpstr>
      <vt:lpstr>Tata Tertib Perkuliahan SI4D </vt:lpstr>
      <vt:lpstr>Proyek : Kelompok dibuat 2 s.d 4 Mahasiswa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2665</cp:revision>
  <dcterms:created xsi:type="dcterms:W3CDTF">2016-09-02T03:38:50Z</dcterms:created>
  <dcterms:modified xsi:type="dcterms:W3CDTF">2019-03-05T14:43:06Z</dcterms:modified>
</cp:coreProperties>
</file>