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2" r:id="rId4"/>
    <p:sldId id="263" r:id="rId5"/>
    <p:sldId id="267" r:id="rId6"/>
    <p:sldId id="269" r:id="rId7"/>
    <p:sldId id="272" r:id="rId8"/>
    <p:sldId id="274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C4A-8DEA-4D52-8BBC-003C12C4C88C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1F40-FB20-48AC-AD1F-0AE45BF72F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950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C4A-8DEA-4D52-8BBC-003C12C4C88C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1F40-FB20-48AC-AD1F-0AE45BF72F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951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C4A-8DEA-4D52-8BBC-003C12C4C88C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1F40-FB20-48AC-AD1F-0AE45BF72F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994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9891691" y="6522814"/>
            <a:ext cx="2300309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5002" y="116944"/>
            <a:ext cx="11092543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5002" y="1658983"/>
            <a:ext cx="11092541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4547" y="116944"/>
            <a:ext cx="412943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8233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09135" y="1120463"/>
            <a:ext cx="988059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1109135" y="3541691"/>
            <a:ext cx="988059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9891691" y="6522814"/>
            <a:ext cx="2300309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512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C4A-8DEA-4D52-8BBC-003C12C4C88C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1F40-FB20-48AC-AD1F-0AE45BF72F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178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C4A-8DEA-4D52-8BBC-003C12C4C88C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1F40-FB20-48AC-AD1F-0AE45BF72F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917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C4A-8DEA-4D52-8BBC-003C12C4C88C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1F40-FB20-48AC-AD1F-0AE45BF72F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64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C4A-8DEA-4D52-8BBC-003C12C4C88C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1F40-FB20-48AC-AD1F-0AE45BF72F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117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C4A-8DEA-4D52-8BBC-003C12C4C88C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1F40-FB20-48AC-AD1F-0AE45BF72F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516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C4A-8DEA-4D52-8BBC-003C12C4C88C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1F40-FB20-48AC-AD1F-0AE45BF72F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703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C4A-8DEA-4D52-8BBC-003C12C4C88C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1F40-FB20-48AC-AD1F-0AE45BF72F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306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7C4A-8DEA-4D52-8BBC-003C12C4C88C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1F40-FB20-48AC-AD1F-0AE45BF72F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387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A7C4A-8DEA-4D52-8BBC-003C12C4C88C}" type="datetimeFigureOut">
              <a:rPr lang="id-ID" smtClean="0"/>
              <a:t>09/05/2019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11F40-FB20-48AC-AD1F-0AE45BF72F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6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id-ID" sz="8000" b="1" dirty="0" smtClean="0"/>
              <a:t>Tugas Keamanan Informasi</a:t>
            </a:r>
            <a:endParaRPr lang="id-ID" sz="80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09135" y="3689608"/>
            <a:ext cx="9880599" cy="2547973"/>
          </a:xfrm>
        </p:spPr>
        <p:txBody>
          <a:bodyPr/>
          <a:lstStyle/>
          <a:p>
            <a:pPr algn="r"/>
            <a:r>
              <a:rPr lang="id-ID" sz="4400" b="1" dirty="0" smtClean="0">
                <a:solidFill>
                  <a:srgbClr val="FF0000"/>
                </a:solidFill>
              </a:rPr>
              <a:t>Kriptografi</a:t>
            </a:r>
          </a:p>
          <a:p>
            <a:pPr lvl="0" algn="r"/>
            <a:r>
              <a:rPr lang="en-US" sz="4400" b="1" dirty="0">
                <a:solidFill>
                  <a:srgbClr val="FF0000"/>
                </a:solidFill>
              </a:rPr>
              <a:t>Biometric Authentication</a:t>
            </a:r>
            <a:endParaRPr lang="id-ID" sz="4400" b="1" dirty="0">
              <a:solidFill>
                <a:srgbClr val="FF0000"/>
              </a:solidFill>
            </a:endParaRPr>
          </a:p>
          <a:p>
            <a:pPr lvl="0" algn="r"/>
            <a:r>
              <a:rPr lang="id-ID" sz="4400" b="1" dirty="0">
                <a:solidFill>
                  <a:srgbClr val="FF0000"/>
                </a:solidFill>
              </a:rPr>
              <a:t>Public Key </a:t>
            </a:r>
            <a:r>
              <a:rPr lang="id-ID" sz="4400" b="1" dirty="0" smtClean="0">
                <a:solidFill>
                  <a:srgbClr val="FF0000"/>
                </a:solidFill>
              </a:rPr>
              <a:t>Infrastructure</a:t>
            </a:r>
            <a:endParaRPr lang="id-ID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8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6600" b="1" dirty="0" smtClean="0">
                <a:solidFill>
                  <a:srgbClr val="FF0000"/>
                </a:solidFill>
              </a:rPr>
              <a:t>Intruksi Tugas :</a:t>
            </a:r>
            <a:endParaRPr lang="id-ID" sz="6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2" y="1578301"/>
            <a:ext cx="11092541" cy="485967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id-ID" sz="4000" dirty="0" smtClean="0"/>
              <a:t>Buat persentasi sesuai dengan tugas yang didapat,</a:t>
            </a:r>
          </a:p>
          <a:p>
            <a:pPr algn="just"/>
            <a:r>
              <a:rPr lang="id-ID" sz="4000" dirty="0" smtClean="0"/>
              <a:t>Jelaskan dengan jelas apa dan bagaimana maksud dari tugas tersebut.</a:t>
            </a:r>
          </a:p>
          <a:p>
            <a:pPr algn="just"/>
            <a:r>
              <a:rPr lang="id-ID" sz="4000" dirty="0" smtClean="0"/>
              <a:t>Berikan studi kasus minimal 2 kemudian Hitunglah sesuai tugas yang didapat.</a:t>
            </a:r>
          </a:p>
          <a:p>
            <a:pPr algn="just"/>
            <a:r>
              <a:rPr lang="id-ID" sz="4000" dirty="0" smtClean="0"/>
              <a:t>Tuliskan juga cara penyelesaian dari kasus tersebut.</a:t>
            </a:r>
          </a:p>
          <a:p>
            <a:pPr algn="just"/>
            <a:r>
              <a:rPr lang="id-ID" sz="4000" dirty="0" smtClean="0"/>
              <a:t>Tugas dikerjakan sesuai dengan kelompok masing-masing</a:t>
            </a:r>
          </a:p>
          <a:p>
            <a:pPr algn="just"/>
            <a:r>
              <a:rPr lang="id-ID" sz="4000" dirty="0" smtClean="0"/>
              <a:t>Semua anggota kelompok harus paham apa dan maksud tugas yang didapat.</a:t>
            </a:r>
          </a:p>
          <a:p>
            <a:pPr algn="just"/>
            <a:r>
              <a:rPr lang="id-ID" sz="4000" b="1" dirty="0" smtClean="0">
                <a:solidFill>
                  <a:srgbClr val="FF0000"/>
                </a:solidFill>
              </a:rPr>
              <a:t>Urutan tugas sesuai kelompok UTS/absensi.</a:t>
            </a:r>
            <a:endParaRPr lang="id-ID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7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b="1" dirty="0" smtClean="0"/>
              <a:t>Tugas 1 – Point tentang </a:t>
            </a:r>
            <a:endParaRPr lang="id-ID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4000" b="1" dirty="0" smtClean="0"/>
              <a:t>Algoritma </a:t>
            </a:r>
            <a:r>
              <a:rPr lang="id-ID" sz="4000" b="1" dirty="0"/>
              <a:t>kriptografi klasik:</a:t>
            </a:r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id-ID" sz="3600" dirty="0" smtClean="0"/>
              <a:t>Cipher </a:t>
            </a:r>
            <a:r>
              <a:rPr lang="id-ID" sz="3600" dirty="0"/>
              <a:t>Substitusi (Substitution Ciphers)</a:t>
            </a:r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id-ID" sz="3600" dirty="0" smtClean="0"/>
              <a:t>Cipher </a:t>
            </a:r>
            <a:r>
              <a:rPr lang="id-ID" sz="3600" dirty="0"/>
              <a:t>Transposisi (Transposition Ciphers</a:t>
            </a:r>
            <a:r>
              <a:rPr lang="id-ID" sz="3600" dirty="0" smtClean="0"/>
              <a:t>)</a:t>
            </a:r>
          </a:p>
          <a:p>
            <a:pPr marL="806450" lvl="1" indent="-349250" algn="just">
              <a:buFont typeface="Wingdings" panose="05000000000000000000" pitchFamily="2" charset="2"/>
              <a:buChar char="§"/>
            </a:pPr>
            <a:r>
              <a:rPr lang="id-ID" sz="3600" dirty="0" smtClean="0"/>
              <a:t>Permutasi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One-Time-Pad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 err="1"/>
              <a:t>CodeBook</a:t>
            </a:r>
            <a:endParaRPr lang="en-US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Per-Bit Encryption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 smtClean="0"/>
              <a:t>XoR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125944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Tugas </a:t>
            </a:r>
            <a:r>
              <a:rPr lang="id-ID" b="1" dirty="0" smtClean="0"/>
              <a:t>2 – Point tentang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Algoritma Kriptografi </a:t>
            </a:r>
            <a:r>
              <a:rPr lang="id-ID" dirty="0" smtClean="0"/>
              <a:t>Modern yang </a:t>
            </a:r>
            <a:r>
              <a:rPr lang="id-ID" dirty="0"/>
              <a:t>Beroperasi dalam mode </a:t>
            </a:r>
            <a:r>
              <a:rPr lang="id-ID" dirty="0" smtClean="0"/>
              <a:t>bit.</a:t>
            </a:r>
          </a:p>
          <a:p>
            <a:r>
              <a:rPr lang="id-ID" dirty="0"/>
              <a:t>Algoritma Enkripsi dengan rangkaian bit, Bit I dan Bit </a:t>
            </a:r>
            <a:r>
              <a:rPr lang="id-ID" dirty="0" smtClean="0"/>
              <a:t>II.</a:t>
            </a:r>
          </a:p>
          <a:p>
            <a:r>
              <a:rPr lang="id-ID" b="1" dirty="0">
                <a:solidFill>
                  <a:srgbClr val="FF0000"/>
                </a:solidFill>
              </a:rPr>
              <a:t>Algoritma Simetri</a:t>
            </a:r>
          </a:p>
          <a:p>
            <a:r>
              <a:rPr lang="id-ID" dirty="0"/>
              <a:t>Blok Chiper : </a:t>
            </a:r>
            <a:r>
              <a:rPr lang="id-ID" b="1" dirty="0">
                <a:solidFill>
                  <a:srgbClr val="FF0000"/>
                </a:solidFill>
              </a:rPr>
              <a:t>DES, IDEA</a:t>
            </a:r>
            <a:r>
              <a:rPr lang="id-ID" dirty="0"/>
              <a:t>, </a:t>
            </a:r>
            <a:r>
              <a:rPr lang="id-ID" b="1" dirty="0">
                <a:solidFill>
                  <a:srgbClr val="FF0000"/>
                </a:solidFill>
              </a:rPr>
              <a:t>AES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8057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Tugas </a:t>
            </a:r>
            <a:r>
              <a:rPr lang="id-ID" b="1" dirty="0" smtClean="0"/>
              <a:t>3 </a:t>
            </a:r>
            <a:r>
              <a:rPr lang="id-ID" b="1" dirty="0" smtClean="0"/>
              <a:t>- </a:t>
            </a:r>
            <a:r>
              <a:rPr lang="id-ID" b="1" dirty="0"/>
              <a:t>Point tentang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>
                <a:solidFill>
                  <a:srgbClr val="FF0000"/>
                </a:solidFill>
              </a:rPr>
              <a:t>Algoritma Simetri</a:t>
            </a:r>
          </a:p>
          <a:p>
            <a:r>
              <a:rPr lang="id-ID" strike="sngStrike" dirty="0"/>
              <a:t>Blok Chiper : DES, IDEA, AES</a:t>
            </a:r>
          </a:p>
          <a:p>
            <a:r>
              <a:rPr lang="id-ID" dirty="0"/>
              <a:t>Stream Chiper : </a:t>
            </a:r>
            <a:r>
              <a:rPr lang="id-ID" b="1" dirty="0">
                <a:solidFill>
                  <a:srgbClr val="FF0000"/>
                </a:solidFill>
              </a:rPr>
              <a:t>OTP, A5 </a:t>
            </a:r>
            <a:r>
              <a:rPr lang="id-ID" b="1" dirty="0"/>
              <a:t>dan RC4</a:t>
            </a:r>
          </a:p>
          <a:p>
            <a:r>
              <a:rPr lang="id-ID" b="1" dirty="0">
                <a:solidFill>
                  <a:srgbClr val="FF0000"/>
                </a:solidFill>
              </a:rPr>
              <a:t>Algoritma Asimetri : RSA, DH</a:t>
            </a:r>
            <a:r>
              <a:rPr lang="id-ID" strike="sngStrike" dirty="0"/>
              <a:t>, ECC, DSA</a:t>
            </a:r>
          </a:p>
          <a:p>
            <a:r>
              <a:rPr lang="id-ID" strike="sngStrike" dirty="0"/>
              <a:t>Fungsi Hash : MD5, </a:t>
            </a:r>
            <a:r>
              <a:rPr lang="id-ID" strike="sngStrike" dirty="0" smtClean="0"/>
              <a:t>SHA1</a:t>
            </a:r>
            <a:endParaRPr lang="id-ID" strike="sngStrike" dirty="0"/>
          </a:p>
        </p:txBody>
      </p:sp>
    </p:spTree>
    <p:extLst>
      <p:ext uri="{BB962C8B-B14F-4D97-AF65-F5344CB8AC3E}">
        <p14:creationId xmlns:p14="http://schemas.microsoft.com/office/powerpoint/2010/main" val="106241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Tugas </a:t>
            </a:r>
            <a:r>
              <a:rPr lang="id-ID" b="1" dirty="0"/>
              <a:t>4</a:t>
            </a:r>
            <a:r>
              <a:rPr lang="id-ID" b="1" dirty="0" smtClean="0"/>
              <a:t> </a:t>
            </a:r>
            <a:r>
              <a:rPr lang="id-ID" b="1" dirty="0" smtClean="0"/>
              <a:t>- </a:t>
            </a:r>
            <a:r>
              <a:rPr lang="id-ID" b="1" dirty="0"/>
              <a:t>Point tentang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>
                <a:solidFill>
                  <a:srgbClr val="FF0000"/>
                </a:solidFill>
              </a:rPr>
              <a:t>Algoritma Simetri</a:t>
            </a:r>
          </a:p>
          <a:p>
            <a:r>
              <a:rPr lang="id-ID" strike="sngStrike" dirty="0"/>
              <a:t>Blok Chiper : DES, IDEA, AES</a:t>
            </a:r>
          </a:p>
          <a:p>
            <a:r>
              <a:rPr lang="id-ID" strike="sngStrike" dirty="0"/>
              <a:t>Stream Chiper : OTP, A5 dan RC4</a:t>
            </a:r>
          </a:p>
          <a:p>
            <a:r>
              <a:rPr lang="id-ID" b="1" dirty="0">
                <a:solidFill>
                  <a:srgbClr val="FF0000"/>
                </a:solidFill>
              </a:rPr>
              <a:t>Algoritma Asimetri : </a:t>
            </a:r>
            <a:r>
              <a:rPr lang="id-ID" strike="sngStrike" dirty="0"/>
              <a:t>RSA, DH, </a:t>
            </a:r>
            <a:r>
              <a:rPr lang="id-ID" b="1" dirty="0">
                <a:solidFill>
                  <a:srgbClr val="FF0000"/>
                </a:solidFill>
              </a:rPr>
              <a:t>ECC</a:t>
            </a:r>
            <a:r>
              <a:rPr lang="id-ID" dirty="0"/>
              <a:t>, DSA</a:t>
            </a:r>
          </a:p>
          <a:p>
            <a:r>
              <a:rPr lang="id-ID" dirty="0"/>
              <a:t>Fungsi Hash : MD5, SHA1</a:t>
            </a:r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704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Tugas </a:t>
            </a:r>
            <a:r>
              <a:rPr lang="id-ID" b="1" dirty="0" smtClean="0"/>
              <a:t>5 </a:t>
            </a:r>
            <a:r>
              <a:rPr lang="id-ID" b="1" dirty="0" smtClean="0"/>
              <a:t>- </a:t>
            </a:r>
            <a:r>
              <a:rPr lang="id-ID" b="1" dirty="0"/>
              <a:t>Point tentang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b="1" dirty="0" smtClean="0">
                <a:solidFill>
                  <a:srgbClr val="FF0000"/>
                </a:solidFill>
              </a:rPr>
              <a:t>Infrastruktur </a:t>
            </a:r>
            <a:r>
              <a:rPr lang="id-ID" b="1" dirty="0">
                <a:solidFill>
                  <a:srgbClr val="FF0000"/>
                </a:solidFill>
              </a:rPr>
              <a:t>Kunci Publik</a:t>
            </a:r>
          </a:p>
          <a:p>
            <a:r>
              <a:rPr lang="id-ID" b="1" dirty="0">
                <a:solidFill>
                  <a:srgbClr val="FF0000"/>
                </a:solidFill>
              </a:rPr>
              <a:t>Konsep :</a:t>
            </a:r>
          </a:p>
          <a:p>
            <a:pPr lvl="1"/>
            <a:r>
              <a:rPr lang="id-ID" b="1" dirty="0">
                <a:solidFill>
                  <a:srgbClr val="FF0000"/>
                </a:solidFill>
              </a:rPr>
              <a:t>CA (Certification Authority)</a:t>
            </a:r>
          </a:p>
          <a:p>
            <a:pPr lvl="1"/>
            <a:r>
              <a:rPr lang="id-ID" b="1" dirty="0">
                <a:solidFill>
                  <a:srgbClr val="FF0000"/>
                </a:solidFill>
              </a:rPr>
              <a:t>Digital Certificate</a:t>
            </a:r>
          </a:p>
          <a:p>
            <a:pPr lvl="1"/>
            <a:r>
              <a:rPr lang="id-ID" b="1" dirty="0">
                <a:solidFill>
                  <a:srgbClr val="FF0000"/>
                </a:solidFill>
              </a:rPr>
              <a:t>RA (Registration Authority)</a:t>
            </a:r>
          </a:p>
          <a:p>
            <a:pPr lvl="1"/>
            <a:r>
              <a:rPr lang="id-ID" b="1" dirty="0">
                <a:solidFill>
                  <a:srgbClr val="FF0000"/>
                </a:solidFill>
              </a:rPr>
              <a:t>Certification Revocation List (CRL</a:t>
            </a:r>
            <a:r>
              <a:rPr lang="id-ID" b="1" dirty="0" smtClean="0">
                <a:solidFill>
                  <a:srgbClr val="FF0000"/>
                </a:solidFill>
              </a:rPr>
              <a:t>)</a:t>
            </a:r>
            <a:endParaRPr lang="id-ID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80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Tugas </a:t>
            </a:r>
            <a:r>
              <a:rPr lang="id-ID" b="1" dirty="0"/>
              <a:t>6</a:t>
            </a:r>
            <a:r>
              <a:rPr lang="id-ID" b="1" dirty="0" smtClean="0"/>
              <a:t> </a:t>
            </a:r>
            <a:r>
              <a:rPr lang="id-ID" b="1" dirty="0" smtClean="0"/>
              <a:t>- </a:t>
            </a:r>
            <a:r>
              <a:rPr lang="id-ID" b="1" dirty="0"/>
              <a:t>Point tentang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>
                <a:solidFill>
                  <a:srgbClr val="FF0000"/>
                </a:solidFill>
              </a:rPr>
              <a:t>Biometrics </a:t>
            </a:r>
            <a:r>
              <a:rPr lang="id-ID" b="1" dirty="0" smtClean="0">
                <a:solidFill>
                  <a:srgbClr val="FF0000"/>
                </a:solidFill>
              </a:rPr>
              <a:t>Authentication</a:t>
            </a:r>
          </a:p>
          <a:p>
            <a:r>
              <a:rPr lang="id-ID" b="1" dirty="0">
                <a:solidFill>
                  <a:srgbClr val="FF0000"/>
                </a:solidFill>
              </a:rPr>
              <a:t>Sidik </a:t>
            </a:r>
            <a:r>
              <a:rPr lang="id-ID" b="1" dirty="0" smtClean="0">
                <a:solidFill>
                  <a:srgbClr val="FF0000"/>
                </a:solidFill>
              </a:rPr>
              <a:t>Jari</a:t>
            </a:r>
          </a:p>
          <a:p>
            <a:r>
              <a:rPr lang="id-ID" b="1" dirty="0" smtClean="0">
                <a:solidFill>
                  <a:srgbClr val="FF0000"/>
                </a:solidFill>
              </a:rPr>
              <a:t>feature </a:t>
            </a:r>
            <a:r>
              <a:rPr lang="id-ID" b="1" dirty="0">
                <a:solidFill>
                  <a:srgbClr val="FF0000"/>
                </a:solidFill>
              </a:rPr>
              <a:t>extraction </a:t>
            </a:r>
            <a:endParaRPr lang="id-ID" b="1" dirty="0" smtClean="0">
              <a:solidFill>
                <a:srgbClr val="FF0000"/>
              </a:solidFill>
            </a:endParaRPr>
          </a:p>
          <a:p>
            <a:r>
              <a:rPr lang="id-ID" b="1" dirty="0">
                <a:solidFill>
                  <a:srgbClr val="FF0000"/>
                </a:solidFill>
              </a:rPr>
              <a:t>Hand Geometry</a:t>
            </a:r>
            <a:endParaRPr lang="id-ID" b="1" dirty="0" smtClean="0">
              <a:solidFill>
                <a:srgbClr val="FF0000"/>
              </a:solidFill>
            </a:endParaRPr>
          </a:p>
          <a:p>
            <a:r>
              <a:rPr lang="id-ID" b="1" dirty="0">
                <a:solidFill>
                  <a:srgbClr val="FF0000"/>
                </a:solidFill>
              </a:rPr>
              <a:t>Pola Iris</a:t>
            </a:r>
          </a:p>
          <a:p>
            <a:r>
              <a:rPr lang="id-ID" b="1" dirty="0" smtClean="0">
                <a:solidFill>
                  <a:srgbClr val="FF0000"/>
                </a:solidFill>
              </a:rPr>
              <a:t>Hamming Distance</a:t>
            </a:r>
          </a:p>
          <a:p>
            <a:r>
              <a:rPr lang="id-ID" b="1" dirty="0">
                <a:solidFill>
                  <a:srgbClr val="FF0000"/>
                </a:solidFill>
              </a:rPr>
              <a:t>Pengenalan Wajah</a:t>
            </a:r>
          </a:p>
        </p:txBody>
      </p:sp>
    </p:spTree>
    <p:extLst>
      <p:ext uri="{BB962C8B-B14F-4D97-AF65-F5344CB8AC3E}">
        <p14:creationId xmlns:p14="http://schemas.microsoft.com/office/powerpoint/2010/main" val="196042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264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Tugas Keamanan Informasi</vt:lpstr>
      <vt:lpstr>Intruksi Tugas :</vt:lpstr>
      <vt:lpstr>Tugas 1 – Point tentang </vt:lpstr>
      <vt:lpstr>Tugas 2 – Point tentang </vt:lpstr>
      <vt:lpstr>Tugas 3 - Point tentang </vt:lpstr>
      <vt:lpstr>Tugas 4 - Point tentang </vt:lpstr>
      <vt:lpstr>Tugas 5 - Point tentang </vt:lpstr>
      <vt:lpstr>Tugas 6 - Point tentang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keamanan Informasi</dc:title>
  <dc:creator>user</dc:creator>
  <cp:lastModifiedBy>user</cp:lastModifiedBy>
  <cp:revision>11</cp:revision>
  <dcterms:created xsi:type="dcterms:W3CDTF">2019-05-07T12:43:31Z</dcterms:created>
  <dcterms:modified xsi:type="dcterms:W3CDTF">2019-05-09T08:41:59Z</dcterms:modified>
</cp:coreProperties>
</file>