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4"/>
  </p:notesMasterIdLst>
  <p:handoutMasterIdLst>
    <p:handoutMasterId r:id="rId135"/>
  </p:handoutMasterIdLst>
  <p:sldIdLst>
    <p:sldId id="256" r:id="rId2"/>
    <p:sldId id="407" r:id="rId3"/>
    <p:sldId id="427" r:id="rId4"/>
    <p:sldId id="694" r:id="rId5"/>
    <p:sldId id="695" r:id="rId6"/>
    <p:sldId id="696" r:id="rId7"/>
    <p:sldId id="697" r:id="rId8"/>
    <p:sldId id="712" r:id="rId9"/>
    <p:sldId id="713" r:id="rId10"/>
    <p:sldId id="714" r:id="rId11"/>
    <p:sldId id="718" r:id="rId12"/>
    <p:sldId id="715" r:id="rId13"/>
    <p:sldId id="716" r:id="rId14"/>
    <p:sldId id="727" r:id="rId15"/>
    <p:sldId id="698" r:id="rId16"/>
    <p:sldId id="720" r:id="rId17"/>
    <p:sldId id="721" r:id="rId18"/>
    <p:sldId id="722" r:id="rId19"/>
    <p:sldId id="723" r:id="rId20"/>
    <p:sldId id="699" r:id="rId21"/>
    <p:sldId id="700" r:id="rId22"/>
    <p:sldId id="701" r:id="rId23"/>
    <p:sldId id="702" r:id="rId24"/>
    <p:sldId id="782" r:id="rId25"/>
    <p:sldId id="703" r:id="rId26"/>
    <p:sldId id="781" r:id="rId27"/>
    <p:sldId id="705" r:id="rId28"/>
    <p:sldId id="725" r:id="rId29"/>
    <p:sldId id="706" r:id="rId30"/>
    <p:sldId id="726" r:id="rId31"/>
    <p:sldId id="768" r:id="rId32"/>
    <p:sldId id="769" r:id="rId33"/>
    <p:sldId id="770" r:id="rId34"/>
    <p:sldId id="707" r:id="rId35"/>
    <p:sldId id="708" r:id="rId36"/>
    <p:sldId id="709" r:id="rId37"/>
    <p:sldId id="710" r:id="rId38"/>
    <p:sldId id="711" r:id="rId39"/>
    <p:sldId id="733" r:id="rId40"/>
    <p:sldId id="756" r:id="rId41"/>
    <p:sldId id="757" r:id="rId42"/>
    <p:sldId id="758" r:id="rId43"/>
    <p:sldId id="759" r:id="rId44"/>
    <p:sldId id="760" r:id="rId45"/>
    <p:sldId id="734" r:id="rId46"/>
    <p:sldId id="735" r:id="rId47"/>
    <p:sldId id="761" r:id="rId48"/>
    <p:sldId id="762" r:id="rId49"/>
    <p:sldId id="763" r:id="rId50"/>
    <p:sldId id="764" r:id="rId51"/>
    <p:sldId id="765" r:id="rId52"/>
    <p:sldId id="766" r:id="rId53"/>
    <p:sldId id="767" r:id="rId54"/>
    <p:sldId id="736" r:id="rId55"/>
    <p:sldId id="737" r:id="rId56"/>
    <p:sldId id="738" r:id="rId57"/>
    <p:sldId id="739" r:id="rId58"/>
    <p:sldId id="740" r:id="rId59"/>
    <p:sldId id="741" r:id="rId60"/>
    <p:sldId id="742" r:id="rId61"/>
    <p:sldId id="743" r:id="rId62"/>
    <p:sldId id="744" r:id="rId63"/>
    <p:sldId id="745" r:id="rId64"/>
    <p:sldId id="746" r:id="rId65"/>
    <p:sldId id="747" r:id="rId66"/>
    <p:sldId id="748" r:id="rId67"/>
    <p:sldId id="749" r:id="rId68"/>
    <p:sldId id="750" r:id="rId69"/>
    <p:sldId id="751" r:id="rId70"/>
    <p:sldId id="752" r:id="rId71"/>
    <p:sldId id="753" r:id="rId72"/>
    <p:sldId id="754" r:id="rId73"/>
    <p:sldId id="755" r:id="rId74"/>
    <p:sldId id="771" r:id="rId75"/>
    <p:sldId id="772" r:id="rId76"/>
    <p:sldId id="773" r:id="rId77"/>
    <p:sldId id="774" r:id="rId78"/>
    <p:sldId id="775" r:id="rId79"/>
    <p:sldId id="776" r:id="rId80"/>
    <p:sldId id="777" r:id="rId81"/>
    <p:sldId id="778" r:id="rId82"/>
    <p:sldId id="779" r:id="rId83"/>
    <p:sldId id="780" r:id="rId84"/>
    <p:sldId id="783" r:id="rId85"/>
    <p:sldId id="784" r:id="rId86"/>
    <p:sldId id="790" r:id="rId87"/>
    <p:sldId id="785" r:id="rId88"/>
    <p:sldId id="786" r:id="rId89"/>
    <p:sldId id="787" r:id="rId90"/>
    <p:sldId id="788" r:id="rId91"/>
    <p:sldId id="789" r:id="rId92"/>
    <p:sldId id="791" r:id="rId93"/>
    <p:sldId id="792" r:id="rId94"/>
    <p:sldId id="814" r:id="rId95"/>
    <p:sldId id="793" r:id="rId96"/>
    <p:sldId id="815" r:id="rId97"/>
    <p:sldId id="812" r:id="rId98"/>
    <p:sldId id="816" r:id="rId99"/>
    <p:sldId id="817" r:id="rId100"/>
    <p:sldId id="794" r:id="rId101"/>
    <p:sldId id="818" r:id="rId102"/>
    <p:sldId id="795" r:id="rId103"/>
    <p:sldId id="796" r:id="rId104"/>
    <p:sldId id="797" r:id="rId105"/>
    <p:sldId id="798" r:id="rId106"/>
    <p:sldId id="799" r:id="rId107"/>
    <p:sldId id="813" r:id="rId108"/>
    <p:sldId id="800" r:id="rId109"/>
    <p:sldId id="801" r:id="rId110"/>
    <p:sldId id="802" r:id="rId111"/>
    <p:sldId id="819" r:id="rId112"/>
    <p:sldId id="820" r:id="rId113"/>
    <p:sldId id="821" r:id="rId114"/>
    <p:sldId id="803" r:id="rId115"/>
    <p:sldId id="804" r:id="rId116"/>
    <p:sldId id="805" r:id="rId117"/>
    <p:sldId id="806" r:id="rId118"/>
    <p:sldId id="807" r:id="rId119"/>
    <p:sldId id="808" r:id="rId120"/>
    <p:sldId id="809" r:id="rId121"/>
    <p:sldId id="810" r:id="rId122"/>
    <p:sldId id="811" r:id="rId123"/>
    <p:sldId id="822" r:id="rId124"/>
    <p:sldId id="625" r:id="rId125"/>
    <p:sldId id="581" r:id="rId126"/>
    <p:sldId id="590" r:id="rId127"/>
    <p:sldId id="591" r:id="rId128"/>
    <p:sldId id="527" r:id="rId129"/>
    <p:sldId id="503" r:id="rId130"/>
    <p:sldId id="504" r:id="rId131"/>
    <p:sldId id="505" r:id="rId132"/>
    <p:sldId id="411" r:id="rId1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6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2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notesMaster" Target="notesMasters/notesMaster1.xml"/><Relationship Id="rId13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noFill/>
      </dgm:spPr>
      <dgm:t>
        <a:bodyPr/>
        <a:lstStyle/>
        <a:p>
          <a:r>
            <a:rPr lang="en-US" sz="2400" b="1" dirty="0">
              <a:latin typeface="Agency FB" panose="020B0503020202020204" pitchFamily="34" charset="0"/>
            </a:rPr>
            <a:t>01. </a:t>
          </a:r>
          <a:r>
            <a:rPr lang="id-ID" sz="2400" b="0" dirty="0" smtClean="0">
              <a:latin typeface="Agency FB" panose="020B0503020202020204" pitchFamily="34" charset="0"/>
            </a:rPr>
            <a:t>Pengantar Keamanan Informasi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4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4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2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en-US" sz="2400" b="0" dirty="0" err="1" smtClean="0">
              <a:latin typeface="Agency FB" panose="020B0503020202020204" pitchFamily="34" charset="0"/>
            </a:rPr>
            <a:t>Pemodelan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en-US" sz="2400" b="0" dirty="0" err="1" smtClean="0">
              <a:latin typeface="Agency FB" panose="020B0503020202020204" pitchFamily="34" charset="0"/>
            </a:rPr>
            <a:t>Serangan</a:t>
          </a:r>
          <a:r>
            <a:rPr lang="id-ID" sz="2400" b="0" dirty="0" smtClean="0">
              <a:latin typeface="Agency FB" panose="020B0503020202020204" pitchFamily="34" charset="0"/>
            </a:rPr>
            <a:t> (Attack Tree)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4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4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4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en-US" sz="2400" b="0" dirty="0" err="1" smtClean="0">
              <a:latin typeface="Agency FB" panose="020B0503020202020204" pitchFamily="34" charset="0"/>
            </a:rPr>
            <a:t>Autentikasi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4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4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5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en-US" sz="2400" b="0" dirty="0" err="1" smtClean="0">
              <a:latin typeface="Agency FB" panose="020B0503020202020204" pitchFamily="34" charset="0"/>
            </a:rPr>
            <a:t>Kontrol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en-US" sz="2400" b="0" dirty="0" err="1" smtClean="0">
              <a:latin typeface="Agency FB" panose="020B0503020202020204" pitchFamily="34" charset="0"/>
            </a:rPr>
            <a:t>Akses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4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400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3</a:t>
          </a:r>
          <a:r>
            <a:rPr lang="id-ID" sz="2400" b="1" dirty="0" smtClean="0">
              <a:latin typeface="Agency FB" panose="020B0503020202020204" pitchFamily="34" charset="0"/>
            </a:rPr>
            <a:t>. </a:t>
          </a:r>
          <a:r>
            <a:rPr lang="en-US" sz="2400" b="0" dirty="0" err="1" smtClean="0">
              <a:latin typeface="Agency FB" panose="020B0503020202020204" pitchFamily="34" charset="0"/>
            </a:rPr>
            <a:t>Sistem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en-US" sz="2400" b="0" dirty="0" err="1" smtClean="0">
              <a:latin typeface="Agency FB" panose="020B0503020202020204" pitchFamily="34" charset="0"/>
            </a:rPr>
            <a:t>Keamanan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en-US" sz="2400" b="0" dirty="0" err="1" smtClean="0">
              <a:latin typeface="Agency FB" panose="020B0503020202020204" pitchFamily="34" charset="0"/>
            </a:rPr>
            <a:t>Informasi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en-US" sz="2400" b="0" dirty="0" err="1" smtClean="0">
              <a:latin typeface="Agency FB" panose="020B0503020202020204" pitchFamily="34" charset="0"/>
            </a:rPr>
            <a:t>dan</a:t>
          </a:r>
          <a:r>
            <a:rPr lang="en-US" sz="2400" b="0" dirty="0" smtClean="0">
              <a:latin typeface="Agency FB" panose="020B0503020202020204" pitchFamily="34" charset="0"/>
            </a:rPr>
            <a:t> Internet 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 sz="1600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 sz="1600"/>
        </a:p>
      </dgm:t>
    </dgm:pt>
    <dgm:pt modelId="{88AED1D3-3D1E-45AE-88E7-C32E5BB7C192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7</a:t>
          </a:r>
          <a:r>
            <a:rPr lang="en-US" sz="2400" b="1" dirty="0" smtClean="0">
              <a:latin typeface="Agency FB" panose="020B0503020202020204" pitchFamily="34" charset="0"/>
            </a:rPr>
            <a:t>.</a:t>
          </a:r>
          <a:r>
            <a:rPr lang="id-ID" sz="2400" b="1" dirty="0" smtClean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Network Attack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98361960-E45C-4393-BA68-C3A827C9DB2F}" type="parTrans" cxnId="{732ED7B6-7726-4C39-ACFA-91F3B34D5893}">
      <dgm:prSet/>
      <dgm:spPr/>
      <dgm:t>
        <a:bodyPr/>
        <a:lstStyle/>
        <a:p>
          <a:endParaRPr lang="id-ID"/>
        </a:p>
      </dgm:t>
    </dgm:pt>
    <dgm:pt modelId="{6C7C8E6B-F34C-42A3-94BA-32243A74B104}" type="sibTrans" cxnId="{732ED7B6-7726-4C39-ACFA-91F3B34D5893}">
      <dgm:prSet/>
      <dgm:spPr/>
      <dgm:t>
        <a:bodyPr/>
        <a:lstStyle/>
        <a:p>
          <a:endParaRPr lang="id-ID"/>
        </a:p>
      </dgm:t>
    </dgm:pt>
    <dgm:pt modelId="{B25A0330-CFB6-49EA-BDC4-F8BB8BC10869}">
      <dgm:prSet custT="1"/>
      <dgm:spPr>
        <a:solidFill>
          <a:srgbClr val="FFFF00"/>
        </a:solidFill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6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en-US" sz="2400" b="0" dirty="0" smtClean="0">
              <a:latin typeface="Agency FB" panose="020B0503020202020204" pitchFamily="34" charset="0"/>
            </a:rPr>
            <a:t>Firewall </a:t>
          </a:r>
          <a:r>
            <a:rPr lang="en-US" sz="2400" b="0" dirty="0" err="1" smtClean="0">
              <a:latin typeface="Agency FB" panose="020B0503020202020204" pitchFamily="34" charset="0"/>
            </a:rPr>
            <a:t>dan</a:t>
          </a:r>
          <a:r>
            <a:rPr lang="en-US" sz="2400" b="0" dirty="0" smtClean="0">
              <a:latin typeface="Agency FB" panose="020B0503020202020204" pitchFamily="34" charset="0"/>
            </a:rPr>
            <a:t> Intrusion Detection System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A4BCEEEF-8D5C-433A-9DB0-A7AB65294D7D}" type="parTrans" cxnId="{8C511542-7C32-4AC8-96E5-FEDC65833B10}">
      <dgm:prSet/>
      <dgm:spPr/>
      <dgm:t>
        <a:bodyPr/>
        <a:lstStyle/>
        <a:p>
          <a:endParaRPr lang="id-ID"/>
        </a:p>
      </dgm:t>
    </dgm:pt>
    <dgm:pt modelId="{D24983E9-458E-48B5-986C-0C97A41A0DEA}" type="sibTrans" cxnId="{8C511542-7C32-4AC8-96E5-FEDC65833B1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86980F9-6F38-4459-8BC9-85C438D0D44C}" type="pres">
      <dgm:prSet presAssocID="{3E0CF4D4-198B-4AFE-88D2-8E46B21E88EE}" presName="parentText" presStyleLbl="node1" presStyleIdx="0" presStyleCnt="7" custScaleY="14259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07B7CB-CC6D-470B-A290-F73F830AFF10}" type="pres">
      <dgm:prSet presAssocID="{B2C2B9A3-D102-43C5-90AF-B27BB147D0E4}" presName="spacer" presStyleCnt="0"/>
      <dgm:spPr/>
    </dgm:pt>
    <dgm:pt modelId="{D27F1C2B-8031-40D9-9358-BFC0F3063FA8}" type="pres">
      <dgm:prSet presAssocID="{B25A0330-CFB6-49EA-BDC4-F8BB8BC10869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3A945E-3A54-4E8B-86BF-D24E00BBAEF9}" type="pres">
      <dgm:prSet presAssocID="{D24983E9-458E-48B5-986C-0C97A41A0DEA}" presName="spacer" presStyleCnt="0"/>
      <dgm:spPr/>
    </dgm:pt>
    <dgm:pt modelId="{AD907E54-1AAF-42A9-B5AD-B0BFC7405B10}" type="pres">
      <dgm:prSet presAssocID="{88AED1D3-3D1E-45AE-88E7-C32E5BB7C19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C511542-7C32-4AC8-96E5-FEDC65833B10}" srcId="{8358F112-1D6F-44C5-AF73-A5EEB7AA45FA}" destId="{B25A0330-CFB6-49EA-BDC4-F8BB8BC10869}" srcOrd="5" destOrd="0" parTransId="{A4BCEEEF-8D5C-433A-9DB0-A7AB65294D7D}" sibTransId="{D24983E9-458E-48B5-986C-0C97A41A0DEA}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732ED7B6-7726-4C39-ACFA-91F3B34D5893}" srcId="{8358F112-1D6F-44C5-AF73-A5EEB7AA45FA}" destId="{88AED1D3-3D1E-45AE-88E7-C32E5BB7C192}" srcOrd="6" destOrd="0" parTransId="{98361960-E45C-4393-BA68-C3A827C9DB2F}" sibTransId="{6C7C8E6B-F34C-42A3-94BA-32243A74B104}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2786CFC9-867E-4954-AED6-337E4BE92671}" type="presOf" srcId="{B25A0330-CFB6-49EA-BDC4-F8BB8BC10869}" destId="{D27F1C2B-8031-40D9-9358-BFC0F3063FA8}" srcOrd="0" destOrd="0" presId="urn:microsoft.com/office/officeart/2005/8/layout/vList2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5AF358C9-862E-4D5F-A52C-02475E451264}" type="presOf" srcId="{88AED1D3-3D1E-45AE-88E7-C32E5BB7C192}" destId="{AD907E54-1AAF-42A9-B5AD-B0BFC7405B10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395AC3AA-915F-477B-97DB-3182E16D87FF}" type="presParOf" srcId="{FA152123-58CE-48F0-AD32-399CCFB0B709}" destId="{D27F1C2B-8031-40D9-9358-BFC0F3063FA8}" srcOrd="10" destOrd="0" presId="urn:microsoft.com/office/officeart/2005/8/layout/vList2"/>
    <dgm:cxn modelId="{6BFD3581-5E98-45D5-BEBA-59006131D6F2}" type="presParOf" srcId="{FA152123-58CE-48F0-AD32-399CCFB0B709}" destId="{223A945E-3A54-4E8B-86BF-D24E00BBAEF9}" srcOrd="11" destOrd="0" presId="urn:microsoft.com/office/officeart/2005/8/layout/vList2"/>
    <dgm:cxn modelId="{2ED7E146-74A7-4E57-9A12-A8870477002A}" type="presParOf" srcId="{FA152123-58CE-48F0-AD32-399CCFB0B709}" destId="{AD907E54-1AAF-42A9-B5AD-B0BFC7405B10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1</a:t>
          </a:r>
          <a:r>
            <a:rPr lang="id-ID" sz="2800" b="1" dirty="0" smtClean="0">
              <a:latin typeface="Agency FB" panose="020B0503020202020204" pitchFamily="34" charset="0"/>
            </a:rPr>
            <a:t>0. </a:t>
          </a:r>
          <a:r>
            <a:rPr lang="en-US" sz="2800" b="0" dirty="0" smtClean="0">
              <a:latin typeface="Agency FB" panose="020B0503020202020204" pitchFamily="34" charset="0"/>
            </a:rPr>
            <a:t>Biometric Authentication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12. </a:t>
          </a:r>
          <a:r>
            <a:rPr lang="id-ID" sz="2800" dirty="0" smtClean="0">
              <a:latin typeface="Agency FB" panose="020B0503020202020204" pitchFamily="34" charset="0"/>
            </a:rPr>
            <a:t>Protokol Keamanan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0</a:t>
          </a:r>
          <a:r>
            <a:rPr lang="id-ID" sz="2800" b="1" dirty="0" smtClean="0">
              <a:latin typeface="Agency FB" panose="020B0503020202020204" pitchFamily="34" charset="0"/>
            </a:rPr>
            <a:t>9. </a:t>
          </a:r>
          <a:r>
            <a:rPr lang="id-ID" sz="2800" b="0" dirty="0" smtClean="0">
              <a:latin typeface="Agency FB" panose="020B0503020202020204" pitchFamily="34" charset="0"/>
            </a:rPr>
            <a:t>Kriptografi Asimetrik</a:t>
          </a:r>
          <a:endParaRPr lang="id-ID" sz="280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4908667A-F5AB-4046-818E-26DC9EC93767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13. </a:t>
          </a:r>
          <a:r>
            <a:rPr lang="id-ID" sz="2800" dirty="0" smtClean="0">
              <a:latin typeface="Agency FB" panose="020B0503020202020204" pitchFamily="34" charset="0"/>
            </a:rPr>
            <a:t>Malware &amp; Computer Forensics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A8B470AE-AD6C-417E-B166-77F95622316F}" type="parTrans" cxnId="{95CCF3ED-E14A-4A48-9D09-FB1B8DE5E21A}">
      <dgm:prSet/>
      <dgm:spPr/>
      <dgm:t>
        <a:bodyPr/>
        <a:lstStyle/>
        <a:p>
          <a:endParaRPr lang="id-ID"/>
        </a:p>
      </dgm:t>
    </dgm:pt>
    <dgm:pt modelId="{77D296E0-9E05-42A7-BE9E-24C9E0259528}" type="sibTrans" cxnId="{95CCF3ED-E14A-4A48-9D09-FB1B8DE5E21A}">
      <dgm:prSet/>
      <dgm:spPr/>
      <dgm:t>
        <a:bodyPr/>
        <a:lstStyle/>
        <a:p>
          <a:endParaRPr lang="id-ID"/>
        </a:p>
      </dgm:t>
    </dgm:pt>
    <dgm:pt modelId="{8A0FA7A2-209D-4133-811E-E74489CEC298}">
      <dgm:prSet custT="1"/>
      <dgm:spPr>
        <a:noFill/>
      </dgm:spPr>
      <dgm:t>
        <a:bodyPr/>
        <a:lstStyle/>
        <a:p>
          <a:r>
            <a:rPr lang="id-ID" sz="2800" b="1" i="0" dirty="0" smtClean="0">
              <a:latin typeface="Agency FB" panose="020B0503020202020204" pitchFamily="34" charset="0"/>
            </a:rPr>
            <a:t>14. </a:t>
          </a:r>
          <a:r>
            <a:rPr lang="id-ID" sz="2800" b="0" i="0" dirty="0" smtClean="0">
              <a:latin typeface="Agency FB" panose="020B0503020202020204" pitchFamily="34" charset="0"/>
            </a:rPr>
            <a:t>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B2555AE-370C-4CD9-BE21-91B60FC4126A}" type="parTrans" cxnId="{C81A6E36-6573-4351-963B-425FDE850740}">
      <dgm:prSet/>
      <dgm:spPr/>
      <dgm:t>
        <a:bodyPr/>
        <a:lstStyle/>
        <a:p>
          <a:endParaRPr lang="id-ID"/>
        </a:p>
      </dgm:t>
    </dgm:pt>
    <dgm:pt modelId="{CDE3748E-2FDD-4A34-BF21-B1E61CFB072E}" type="sibTrans" cxnId="{C81A6E36-6573-4351-963B-425FDE850740}">
      <dgm:prSet/>
      <dgm:spPr/>
      <dgm:t>
        <a:bodyPr/>
        <a:lstStyle/>
        <a:p>
          <a:endParaRPr lang="id-ID"/>
        </a:p>
      </dgm:t>
    </dgm:pt>
    <dgm:pt modelId="{1020AA26-508B-4F2F-A4FC-07C43D2AF97A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11.</a:t>
          </a:r>
          <a:r>
            <a:rPr lang="id-ID" sz="2800" dirty="0" smtClean="0">
              <a:latin typeface="Agency FB" panose="020B0503020202020204" pitchFamily="34" charset="0"/>
            </a:rPr>
            <a:t> </a:t>
          </a:r>
          <a:r>
            <a:rPr lang="id-ID" sz="2800" b="0" dirty="0" smtClean="0">
              <a:latin typeface="Agency FB" panose="020B0503020202020204" pitchFamily="34" charset="0"/>
            </a:rPr>
            <a:t>Public Key Infrastructure</a:t>
          </a:r>
          <a:endParaRPr lang="id-ID" sz="2800" dirty="0">
            <a:latin typeface="Agency FB" panose="020B0503020202020204" pitchFamily="34" charset="0"/>
          </a:endParaRPr>
        </a:p>
      </dgm:t>
    </dgm:pt>
    <dgm:pt modelId="{1C73CBE3-0781-415F-B984-D2F0523A6CFC}" type="parTrans" cxnId="{EBB4BCBE-1F9C-4E3C-8571-E58523E98A70}">
      <dgm:prSet/>
      <dgm:spPr/>
      <dgm:t>
        <a:bodyPr/>
        <a:lstStyle/>
        <a:p>
          <a:endParaRPr lang="id-ID"/>
        </a:p>
      </dgm:t>
    </dgm:pt>
    <dgm:pt modelId="{567463BA-95E3-4303-A861-951A86D39B77}" type="sibTrans" cxnId="{EBB4BCBE-1F9C-4E3C-8571-E58523E98A70}">
      <dgm:prSet/>
      <dgm:spPr/>
      <dgm:t>
        <a:bodyPr/>
        <a:lstStyle/>
        <a:p>
          <a:endParaRPr lang="id-ID"/>
        </a:p>
      </dgm:t>
    </dgm:pt>
    <dgm:pt modelId="{A93BB2EF-0BEB-4E8A-AB45-3720CCC195F7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0</a:t>
          </a:r>
          <a:r>
            <a:rPr lang="id-ID" sz="2800" b="1" dirty="0" smtClean="0">
              <a:latin typeface="Agency FB" panose="020B0503020202020204" pitchFamily="34" charset="0"/>
            </a:rPr>
            <a:t>8</a:t>
          </a:r>
          <a:r>
            <a:rPr lang="en-US" sz="2800" b="1" dirty="0" smtClean="0">
              <a:latin typeface="Agency FB" panose="020B0503020202020204" pitchFamily="34" charset="0"/>
            </a:rPr>
            <a:t>. </a:t>
          </a:r>
          <a:r>
            <a:rPr lang="id-ID" sz="2800" b="0" dirty="0" smtClean="0">
              <a:latin typeface="Agency FB" panose="020B0503020202020204" pitchFamily="34" charset="0"/>
            </a:rPr>
            <a:t>Kriptografi</a:t>
          </a:r>
          <a:endParaRPr lang="id-ID" sz="2800" dirty="0">
            <a:latin typeface="Agency FB" panose="020B0503020202020204" pitchFamily="34" charset="0"/>
          </a:endParaRPr>
        </a:p>
      </dgm:t>
    </dgm:pt>
    <dgm:pt modelId="{7035D21C-CA3F-44B8-863B-4C9676820A2B}" type="parTrans" cxnId="{31C4AA9C-C86C-4AF3-B39C-3BA36A7F1B12}">
      <dgm:prSet/>
      <dgm:spPr/>
      <dgm:t>
        <a:bodyPr/>
        <a:lstStyle/>
        <a:p>
          <a:endParaRPr lang="id-ID"/>
        </a:p>
      </dgm:t>
    </dgm:pt>
    <dgm:pt modelId="{0F51178D-EAFB-47CB-81A0-CBBAD12CA067}" type="sibTrans" cxnId="{31C4AA9C-C86C-4AF3-B39C-3BA36A7F1B12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CCE4B27A-562B-4228-9EBA-FA36741C2CBB}" type="pres">
      <dgm:prSet presAssocID="{A93BB2EF-0BEB-4E8A-AB45-3720CCC195F7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DBAB312-29FB-47FA-8AB2-232A0B14ADD3}" type="pres">
      <dgm:prSet presAssocID="{0F51178D-EAFB-47CB-81A0-CBBAD12CA067}" presName="spacer" presStyleCnt="0"/>
      <dgm:spPr/>
    </dgm:pt>
    <dgm:pt modelId="{6F268465-018D-415F-9342-5F99EA4F989A}" type="pres">
      <dgm:prSet presAssocID="{A8758CBD-2F5C-468E-AF8A-A294A393DC9D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4243BBF9-1AA9-4550-83D8-1DFA0B761F29}" type="pres">
      <dgm:prSet presAssocID="{1020AA26-508B-4F2F-A4FC-07C43D2AF97A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12CF79F-A20C-43E1-BBE1-73B39171E2FC}" type="pres">
      <dgm:prSet presAssocID="{567463BA-95E3-4303-A861-951A86D39B77}" presName="spacer" presStyleCnt="0"/>
      <dgm:spPr/>
    </dgm:pt>
    <dgm:pt modelId="{F4223B3F-7A5F-4B4B-BB64-825656D9084A}" type="pres">
      <dgm:prSet presAssocID="{45FAB24C-9B2D-4C9F-AC5C-BE1CC33E0AEC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09C2E3-455C-489D-979E-43371C128A15}" type="pres">
      <dgm:prSet presAssocID="{7C430DA0-B913-451B-A53D-59E09BFA30CD}" presName="spacer" presStyleCnt="0"/>
      <dgm:spPr/>
    </dgm:pt>
    <dgm:pt modelId="{D6F8D2BE-5674-433E-876C-693D6B513985}" type="pres">
      <dgm:prSet presAssocID="{4908667A-F5AB-4046-818E-26DC9EC93767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A61E9B2-EE8B-4D0D-8E33-7F7E2BC308E5}" type="pres">
      <dgm:prSet presAssocID="{77D296E0-9E05-42A7-BE9E-24C9E0259528}" presName="spacer" presStyleCnt="0"/>
      <dgm:spPr/>
    </dgm:pt>
    <dgm:pt modelId="{BDCDCFE5-C63B-426B-8D16-4C2EF5169E39}" type="pres">
      <dgm:prSet presAssocID="{8A0FA7A2-209D-4133-811E-E74489CEC298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53F0135C-4E40-4829-B87E-4EE1F4F2265F}" type="presOf" srcId="{A93BB2EF-0BEB-4E8A-AB45-3720CCC195F7}" destId="{CCE4B27A-562B-4228-9EBA-FA36741C2CBB}" srcOrd="0" destOrd="0" presId="urn:microsoft.com/office/officeart/2005/8/layout/vList2"/>
    <dgm:cxn modelId="{12F58785-93E0-4CD0-A810-0B07F6B763C3}" type="presOf" srcId="{1020AA26-508B-4F2F-A4FC-07C43D2AF97A}" destId="{4243BBF9-1AA9-4550-83D8-1DFA0B761F29}" srcOrd="0" destOrd="0" presId="urn:microsoft.com/office/officeart/2005/8/layout/vList2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C81A6E36-6573-4351-963B-425FDE850740}" srcId="{8358F112-1D6F-44C5-AF73-A5EEB7AA45FA}" destId="{8A0FA7A2-209D-4133-811E-E74489CEC298}" srcOrd="6" destOrd="0" parTransId="{0B2555AE-370C-4CD9-BE21-91B60FC4126A}" sibTransId="{CDE3748E-2FDD-4A34-BF21-B1E61CFB072E}"/>
    <dgm:cxn modelId="{95CCF3ED-E14A-4A48-9D09-FB1B8DE5E21A}" srcId="{8358F112-1D6F-44C5-AF73-A5EEB7AA45FA}" destId="{4908667A-F5AB-4046-818E-26DC9EC93767}" srcOrd="5" destOrd="0" parTransId="{A8B470AE-AD6C-417E-B166-77F95622316F}" sibTransId="{77D296E0-9E05-42A7-BE9E-24C9E0259528}"/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3ACA0BD9-07C8-4657-989E-170651E56254}" srcId="{8358F112-1D6F-44C5-AF73-A5EEB7AA45FA}" destId="{A8758CBD-2F5C-468E-AF8A-A294A393DC9D}" srcOrd="1" destOrd="0" parTransId="{7363FA1B-B195-4A36-98E5-18FF6337C761}" sibTransId="{CC9C24DF-BDC6-4E28-9B28-656BA0414C0A}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4" destOrd="0" parTransId="{7134E2BB-6C9C-4AB9-B1F1-CAA0A219FAB6}" sibTransId="{7C430DA0-B913-451B-A53D-59E09BFA30CD}"/>
    <dgm:cxn modelId="{EBB4BCBE-1F9C-4E3C-8571-E58523E98A70}" srcId="{8358F112-1D6F-44C5-AF73-A5EEB7AA45FA}" destId="{1020AA26-508B-4F2F-A4FC-07C43D2AF97A}" srcOrd="3" destOrd="0" parTransId="{1C73CBE3-0781-415F-B984-D2F0523A6CFC}" sibTransId="{567463BA-95E3-4303-A861-951A86D39B77}"/>
    <dgm:cxn modelId="{C1FB15BA-0572-4739-B268-2C3734120A75}" srcId="{8358F112-1D6F-44C5-AF73-A5EEB7AA45FA}" destId="{0C7B9932-39A1-47F9-9D81-48F5FB31E47A}" srcOrd="2" destOrd="0" parTransId="{D8421E35-5FBC-423C-A6D2-16363CA910C8}" sibTransId="{042BEBE6-60AA-414D-A745-1DED3A6F379E}"/>
    <dgm:cxn modelId="{1C401227-C22E-4651-8BE9-FAA210ACD3BC}" type="presOf" srcId="{8A0FA7A2-209D-4133-811E-E74489CEC298}" destId="{BDCDCFE5-C63B-426B-8D16-4C2EF5169E39}" srcOrd="0" destOrd="0" presId="urn:microsoft.com/office/officeart/2005/8/layout/vList2"/>
    <dgm:cxn modelId="{31C4AA9C-C86C-4AF3-B39C-3BA36A7F1B12}" srcId="{8358F112-1D6F-44C5-AF73-A5EEB7AA45FA}" destId="{A93BB2EF-0BEB-4E8A-AB45-3720CCC195F7}" srcOrd="0" destOrd="0" parTransId="{7035D21C-CA3F-44B8-863B-4C9676820A2B}" sibTransId="{0F51178D-EAFB-47CB-81A0-CBBAD12CA067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138DB372-C1D9-4E24-9C29-28CBA35FFAFC}" type="presOf" srcId="{4908667A-F5AB-4046-818E-26DC9EC93767}" destId="{D6F8D2BE-5674-433E-876C-693D6B513985}" srcOrd="0" destOrd="0" presId="urn:microsoft.com/office/officeart/2005/8/layout/vList2"/>
    <dgm:cxn modelId="{54C611C9-B76C-4D59-98C6-D6D7574B1828}" type="presParOf" srcId="{FA152123-58CE-48F0-AD32-399CCFB0B709}" destId="{CCE4B27A-562B-4228-9EBA-FA36741C2CBB}" srcOrd="0" destOrd="0" presId="urn:microsoft.com/office/officeart/2005/8/layout/vList2"/>
    <dgm:cxn modelId="{0C558DE7-2061-46C4-9435-0252B0DE34FF}" type="presParOf" srcId="{FA152123-58CE-48F0-AD32-399CCFB0B709}" destId="{8DBAB312-29FB-47FA-8AB2-232A0B14ADD3}" srcOrd="1" destOrd="0" presId="urn:microsoft.com/office/officeart/2005/8/layout/vList2"/>
    <dgm:cxn modelId="{F7770718-7910-4B21-8EFE-318DE8AC54A5}" type="presParOf" srcId="{FA152123-58CE-48F0-AD32-399CCFB0B709}" destId="{6F268465-018D-415F-9342-5F99EA4F989A}" srcOrd="2" destOrd="0" presId="urn:microsoft.com/office/officeart/2005/8/layout/vList2"/>
    <dgm:cxn modelId="{0093A9F7-1C25-4231-B7BD-C18244B8CD6C}" type="presParOf" srcId="{FA152123-58CE-48F0-AD32-399CCFB0B709}" destId="{6AE71C83-3A5B-4E23-B880-47A196E9AF94}" srcOrd="3" destOrd="0" presId="urn:microsoft.com/office/officeart/2005/8/layout/vList2"/>
    <dgm:cxn modelId="{AF0937BE-C9F5-46F3-85AF-E8542270DE2A}" type="presParOf" srcId="{FA152123-58CE-48F0-AD32-399CCFB0B709}" destId="{AADA161B-0E44-4493-B862-AA188302F13F}" srcOrd="4" destOrd="0" presId="urn:microsoft.com/office/officeart/2005/8/layout/vList2"/>
    <dgm:cxn modelId="{68604E0A-C971-4845-B79D-022F39E75A77}" type="presParOf" srcId="{FA152123-58CE-48F0-AD32-399CCFB0B709}" destId="{15958AA4-8D6C-4081-B41A-A71B0A1A4517}" srcOrd="5" destOrd="0" presId="urn:microsoft.com/office/officeart/2005/8/layout/vList2"/>
    <dgm:cxn modelId="{D1D87629-A5CB-4B75-A02C-88884F34018E}" type="presParOf" srcId="{FA152123-58CE-48F0-AD32-399CCFB0B709}" destId="{4243BBF9-1AA9-4550-83D8-1DFA0B761F29}" srcOrd="6" destOrd="0" presId="urn:microsoft.com/office/officeart/2005/8/layout/vList2"/>
    <dgm:cxn modelId="{5A1AA8AB-C770-42ED-AD6A-5FD55ADADC0F}" type="presParOf" srcId="{FA152123-58CE-48F0-AD32-399CCFB0B709}" destId="{812CF79F-A20C-43E1-BBE1-73B39171E2FC}" srcOrd="7" destOrd="0" presId="urn:microsoft.com/office/officeart/2005/8/layout/vList2"/>
    <dgm:cxn modelId="{C5203D51-591C-4774-8949-D56B7504CB66}" type="presParOf" srcId="{FA152123-58CE-48F0-AD32-399CCFB0B709}" destId="{F4223B3F-7A5F-4B4B-BB64-825656D9084A}" srcOrd="8" destOrd="0" presId="urn:microsoft.com/office/officeart/2005/8/layout/vList2"/>
    <dgm:cxn modelId="{D0E8991B-1E12-4A62-B535-9FD6B1C215F3}" type="presParOf" srcId="{FA152123-58CE-48F0-AD32-399CCFB0B709}" destId="{ED09C2E3-455C-489D-979E-43371C128A15}" srcOrd="9" destOrd="0" presId="urn:microsoft.com/office/officeart/2005/8/layout/vList2"/>
    <dgm:cxn modelId="{3BB21489-EA85-4EE4-852E-4F251F988DEE}" type="presParOf" srcId="{FA152123-58CE-48F0-AD32-399CCFB0B709}" destId="{D6F8D2BE-5674-433E-876C-693D6B513985}" srcOrd="10" destOrd="0" presId="urn:microsoft.com/office/officeart/2005/8/layout/vList2"/>
    <dgm:cxn modelId="{24EB09B6-887B-4DDD-A64F-EF155A61AFD9}" type="presParOf" srcId="{FA152123-58CE-48F0-AD32-399CCFB0B709}" destId="{3A61E9B2-EE8B-4D0D-8E33-7F7E2BC308E5}" srcOrd="11" destOrd="0" presId="urn:microsoft.com/office/officeart/2005/8/layout/vList2"/>
    <dgm:cxn modelId="{35B31EEC-7740-4F56-A82A-7FBB7314C797}" type="presParOf" srcId="{FA152123-58CE-48F0-AD32-399CCFB0B709}" destId="{BDCDCFE5-C63B-426B-8D16-4C2EF5169E3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37"/>
          <a:ext cx="4214401" cy="966466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gency FB" panose="020B0503020202020204" pitchFamily="34" charset="0"/>
            </a:rPr>
            <a:t>01. </a:t>
          </a:r>
          <a:r>
            <a:rPr lang="id-ID" sz="2400" b="0" kern="1200" dirty="0" smtClean="0">
              <a:latin typeface="Agency FB" panose="020B0503020202020204" pitchFamily="34" charset="0"/>
            </a:rPr>
            <a:t>Pengantar Keamanan Informasi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47179" y="47216"/>
        <a:ext cx="4120043" cy="872108"/>
      </dsp:txXfrm>
    </dsp:sp>
    <dsp:sp modelId="{2B0E2AB5-C119-4743-96E1-6DE15C2A42E9}">
      <dsp:nvSpPr>
        <dsp:cNvPr id="0" name=""/>
        <dsp:cNvSpPr/>
      </dsp:nvSpPr>
      <dsp:spPr>
        <a:xfrm>
          <a:off x="0" y="976980"/>
          <a:ext cx="4214401" cy="67778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2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en-US" sz="2400" b="0" kern="1200" dirty="0" err="1" smtClean="0">
              <a:latin typeface="Agency FB" panose="020B0503020202020204" pitchFamily="34" charset="0"/>
            </a:rPr>
            <a:t>Pemodelan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r>
            <a:rPr lang="en-US" sz="2400" b="0" kern="1200" dirty="0" err="1" smtClean="0">
              <a:latin typeface="Agency FB" panose="020B0503020202020204" pitchFamily="34" charset="0"/>
            </a:rPr>
            <a:t>Serangan</a:t>
          </a:r>
          <a:r>
            <a:rPr lang="id-ID" sz="2400" b="0" kern="1200" dirty="0" smtClean="0">
              <a:latin typeface="Agency FB" panose="020B0503020202020204" pitchFamily="34" charset="0"/>
            </a:rPr>
            <a:t> (Attack Tree)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33087" y="1010067"/>
        <a:ext cx="4148227" cy="611610"/>
      </dsp:txXfrm>
    </dsp:sp>
    <dsp:sp modelId="{EBF2DBB0-09AC-46B7-9297-8EC140618313}">
      <dsp:nvSpPr>
        <dsp:cNvPr id="0" name=""/>
        <dsp:cNvSpPr/>
      </dsp:nvSpPr>
      <dsp:spPr>
        <a:xfrm>
          <a:off x="0" y="1665241"/>
          <a:ext cx="4214401" cy="67778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3</a:t>
          </a:r>
          <a:r>
            <a:rPr lang="id-ID" sz="2400" b="1" kern="1200" dirty="0" smtClean="0">
              <a:latin typeface="Agency FB" panose="020B0503020202020204" pitchFamily="34" charset="0"/>
            </a:rPr>
            <a:t>. </a:t>
          </a:r>
          <a:r>
            <a:rPr lang="en-US" sz="2400" b="0" kern="1200" dirty="0" err="1" smtClean="0">
              <a:latin typeface="Agency FB" panose="020B0503020202020204" pitchFamily="34" charset="0"/>
            </a:rPr>
            <a:t>Sistem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r>
            <a:rPr lang="en-US" sz="2400" b="0" kern="1200" dirty="0" err="1" smtClean="0">
              <a:latin typeface="Agency FB" panose="020B0503020202020204" pitchFamily="34" charset="0"/>
            </a:rPr>
            <a:t>Keamanan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r>
            <a:rPr lang="en-US" sz="2400" b="0" kern="1200" dirty="0" err="1" smtClean="0">
              <a:latin typeface="Agency FB" panose="020B0503020202020204" pitchFamily="34" charset="0"/>
            </a:rPr>
            <a:t>Informasi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r>
            <a:rPr lang="en-US" sz="2400" b="0" kern="1200" dirty="0" err="1" smtClean="0">
              <a:latin typeface="Agency FB" panose="020B0503020202020204" pitchFamily="34" charset="0"/>
            </a:rPr>
            <a:t>dan</a:t>
          </a:r>
          <a:r>
            <a:rPr lang="en-US" sz="2400" b="0" kern="1200" dirty="0" smtClean="0">
              <a:latin typeface="Agency FB" panose="020B0503020202020204" pitchFamily="34" charset="0"/>
            </a:rPr>
            <a:t> Internet 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33087" y="1698328"/>
        <a:ext cx="4148227" cy="611610"/>
      </dsp:txXfrm>
    </dsp:sp>
    <dsp:sp modelId="{E6B7A12E-D792-4506-9B2A-818D9EC2E909}">
      <dsp:nvSpPr>
        <dsp:cNvPr id="0" name=""/>
        <dsp:cNvSpPr/>
      </dsp:nvSpPr>
      <dsp:spPr>
        <a:xfrm>
          <a:off x="0" y="2353502"/>
          <a:ext cx="4214401" cy="67778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4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en-US" sz="2400" b="0" kern="1200" dirty="0" err="1" smtClean="0">
              <a:latin typeface="Agency FB" panose="020B0503020202020204" pitchFamily="34" charset="0"/>
            </a:rPr>
            <a:t>Autentikasi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33087" y="2386589"/>
        <a:ext cx="4148227" cy="611610"/>
      </dsp:txXfrm>
    </dsp:sp>
    <dsp:sp modelId="{9498D6D7-D1DE-4880-A122-141F0CC4C4C8}">
      <dsp:nvSpPr>
        <dsp:cNvPr id="0" name=""/>
        <dsp:cNvSpPr/>
      </dsp:nvSpPr>
      <dsp:spPr>
        <a:xfrm>
          <a:off x="0" y="3041763"/>
          <a:ext cx="4214401" cy="67778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5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en-US" sz="2400" b="0" kern="1200" dirty="0" err="1" smtClean="0">
              <a:latin typeface="Agency FB" panose="020B0503020202020204" pitchFamily="34" charset="0"/>
            </a:rPr>
            <a:t>Kontrol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r>
            <a:rPr lang="en-US" sz="2400" b="0" kern="1200" dirty="0" err="1" smtClean="0">
              <a:latin typeface="Agency FB" panose="020B0503020202020204" pitchFamily="34" charset="0"/>
            </a:rPr>
            <a:t>Akses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33087" y="3074850"/>
        <a:ext cx="4148227" cy="611610"/>
      </dsp:txXfrm>
    </dsp:sp>
    <dsp:sp modelId="{D27F1C2B-8031-40D9-9358-BFC0F3063FA8}">
      <dsp:nvSpPr>
        <dsp:cNvPr id="0" name=""/>
        <dsp:cNvSpPr/>
      </dsp:nvSpPr>
      <dsp:spPr>
        <a:xfrm>
          <a:off x="0" y="3730024"/>
          <a:ext cx="4214401" cy="677784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6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en-US" sz="2400" b="0" kern="1200" dirty="0" smtClean="0">
              <a:latin typeface="Agency FB" panose="020B0503020202020204" pitchFamily="34" charset="0"/>
            </a:rPr>
            <a:t>Firewall </a:t>
          </a:r>
          <a:r>
            <a:rPr lang="en-US" sz="2400" b="0" kern="1200" dirty="0" err="1" smtClean="0">
              <a:latin typeface="Agency FB" panose="020B0503020202020204" pitchFamily="34" charset="0"/>
            </a:rPr>
            <a:t>dan</a:t>
          </a:r>
          <a:r>
            <a:rPr lang="en-US" sz="2400" b="0" kern="1200" dirty="0" smtClean="0">
              <a:latin typeface="Agency FB" panose="020B0503020202020204" pitchFamily="34" charset="0"/>
            </a:rPr>
            <a:t> Intrusion Detection System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33087" y="3763111"/>
        <a:ext cx="4148227" cy="611610"/>
      </dsp:txXfrm>
    </dsp:sp>
    <dsp:sp modelId="{AD907E54-1AAF-42A9-B5AD-B0BFC7405B10}">
      <dsp:nvSpPr>
        <dsp:cNvPr id="0" name=""/>
        <dsp:cNvSpPr/>
      </dsp:nvSpPr>
      <dsp:spPr>
        <a:xfrm>
          <a:off x="0" y="4418285"/>
          <a:ext cx="4214401" cy="67778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7</a:t>
          </a:r>
          <a:r>
            <a:rPr lang="en-US" sz="2400" b="1" kern="1200" dirty="0" smtClean="0">
              <a:latin typeface="Agency FB" panose="020B0503020202020204" pitchFamily="34" charset="0"/>
            </a:rPr>
            <a:t>.</a:t>
          </a:r>
          <a:r>
            <a:rPr lang="id-ID" sz="2400" b="1" kern="1200" dirty="0" smtClean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Network Attack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33087" y="4451372"/>
        <a:ext cx="4148227" cy="6116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4B27A-562B-4228-9EBA-FA36741C2CBB}">
      <dsp:nvSpPr>
        <dsp:cNvPr id="0" name=""/>
        <dsp:cNvSpPr/>
      </dsp:nvSpPr>
      <dsp:spPr>
        <a:xfrm>
          <a:off x="0" y="14615"/>
          <a:ext cx="4214401" cy="66338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0</a:t>
          </a:r>
          <a:r>
            <a:rPr lang="id-ID" sz="2800" b="1" kern="1200" dirty="0" smtClean="0">
              <a:latin typeface="Agency FB" panose="020B0503020202020204" pitchFamily="34" charset="0"/>
            </a:rPr>
            <a:t>8</a:t>
          </a:r>
          <a:r>
            <a:rPr lang="en-US" sz="2800" b="1" kern="1200" dirty="0" smtClean="0">
              <a:latin typeface="Agency FB" panose="020B0503020202020204" pitchFamily="34" charset="0"/>
            </a:rPr>
            <a:t>. </a:t>
          </a:r>
          <a:r>
            <a:rPr lang="id-ID" sz="2800" b="0" kern="1200" dirty="0" smtClean="0">
              <a:latin typeface="Agency FB" panose="020B0503020202020204" pitchFamily="34" charset="0"/>
            </a:rPr>
            <a:t>Kriptografi</a:t>
          </a:r>
          <a:endParaRPr lang="id-ID" sz="2800" kern="1200" dirty="0">
            <a:latin typeface="Agency FB" panose="020B0503020202020204" pitchFamily="34" charset="0"/>
          </a:endParaRPr>
        </a:p>
      </dsp:txBody>
      <dsp:txXfrm>
        <a:off x="32384" y="46999"/>
        <a:ext cx="4149633" cy="598621"/>
      </dsp:txXfrm>
    </dsp:sp>
    <dsp:sp modelId="{6F268465-018D-415F-9342-5F99EA4F989A}">
      <dsp:nvSpPr>
        <dsp:cNvPr id="0" name=""/>
        <dsp:cNvSpPr/>
      </dsp:nvSpPr>
      <dsp:spPr>
        <a:xfrm>
          <a:off x="0" y="703925"/>
          <a:ext cx="4214401" cy="66338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0</a:t>
          </a:r>
          <a:r>
            <a:rPr lang="id-ID" sz="2800" b="1" kern="1200" dirty="0" smtClean="0">
              <a:latin typeface="Agency FB" panose="020B0503020202020204" pitchFamily="34" charset="0"/>
            </a:rPr>
            <a:t>9. </a:t>
          </a:r>
          <a:r>
            <a:rPr lang="id-ID" sz="2800" b="0" kern="1200" dirty="0" smtClean="0">
              <a:latin typeface="Agency FB" panose="020B0503020202020204" pitchFamily="34" charset="0"/>
            </a:rPr>
            <a:t>Kriptografi Asimetrik</a:t>
          </a:r>
          <a:endParaRPr lang="id-ID" sz="2800" kern="1200" dirty="0">
            <a:latin typeface="Agency FB" panose="020B0503020202020204" pitchFamily="34" charset="0"/>
          </a:endParaRPr>
        </a:p>
      </dsp:txBody>
      <dsp:txXfrm>
        <a:off x="32384" y="736309"/>
        <a:ext cx="4149633" cy="598621"/>
      </dsp:txXfrm>
    </dsp:sp>
    <dsp:sp modelId="{AADA161B-0E44-4493-B862-AA188302F13F}">
      <dsp:nvSpPr>
        <dsp:cNvPr id="0" name=""/>
        <dsp:cNvSpPr/>
      </dsp:nvSpPr>
      <dsp:spPr>
        <a:xfrm>
          <a:off x="0" y="1393235"/>
          <a:ext cx="4214401" cy="66338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1</a:t>
          </a:r>
          <a:r>
            <a:rPr lang="id-ID" sz="2800" b="1" kern="1200" dirty="0" smtClean="0">
              <a:latin typeface="Agency FB" panose="020B0503020202020204" pitchFamily="34" charset="0"/>
            </a:rPr>
            <a:t>0. </a:t>
          </a:r>
          <a:r>
            <a:rPr lang="en-US" sz="2800" b="0" kern="1200" dirty="0" smtClean="0">
              <a:latin typeface="Agency FB" panose="020B0503020202020204" pitchFamily="34" charset="0"/>
            </a:rPr>
            <a:t>Biometric Authentication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2384" y="1425619"/>
        <a:ext cx="4149633" cy="598621"/>
      </dsp:txXfrm>
    </dsp:sp>
    <dsp:sp modelId="{4243BBF9-1AA9-4550-83D8-1DFA0B761F29}">
      <dsp:nvSpPr>
        <dsp:cNvPr id="0" name=""/>
        <dsp:cNvSpPr/>
      </dsp:nvSpPr>
      <dsp:spPr>
        <a:xfrm>
          <a:off x="0" y="2082545"/>
          <a:ext cx="4214401" cy="66338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11.</a:t>
          </a:r>
          <a:r>
            <a:rPr lang="id-ID" sz="2800" kern="1200" dirty="0" smtClean="0">
              <a:latin typeface="Agency FB" panose="020B0503020202020204" pitchFamily="34" charset="0"/>
            </a:rPr>
            <a:t> </a:t>
          </a:r>
          <a:r>
            <a:rPr lang="id-ID" sz="2800" b="0" kern="1200" dirty="0" smtClean="0">
              <a:latin typeface="Agency FB" panose="020B0503020202020204" pitchFamily="34" charset="0"/>
            </a:rPr>
            <a:t>Public Key Infrastructure</a:t>
          </a:r>
          <a:endParaRPr lang="id-ID" sz="2800" kern="1200" dirty="0">
            <a:latin typeface="Agency FB" panose="020B0503020202020204" pitchFamily="34" charset="0"/>
          </a:endParaRPr>
        </a:p>
      </dsp:txBody>
      <dsp:txXfrm>
        <a:off x="32384" y="2114929"/>
        <a:ext cx="4149633" cy="598621"/>
      </dsp:txXfrm>
    </dsp:sp>
    <dsp:sp modelId="{F4223B3F-7A5F-4B4B-BB64-825656D9084A}">
      <dsp:nvSpPr>
        <dsp:cNvPr id="0" name=""/>
        <dsp:cNvSpPr/>
      </dsp:nvSpPr>
      <dsp:spPr>
        <a:xfrm>
          <a:off x="0" y="2771855"/>
          <a:ext cx="4214401" cy="66338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12. </a:t>
          </a:r>
          <a:r>
            <a:rPr lang="id-ID" sz="2800" kern="1200" dirty="0" smtClean="0">
              <a:latin typeface="Agency FB" panose="020B0503020202020204" pitchFamily="34" charset="0"/>
            </a:rPr>
            <a:t>Protokol Keamanan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2384" y="2804239"/>
        <a:ext cx="4149633" cy="598621"/>
      </dsp:txXfrm>
    </dsp:sp>
    <dsp:sp modelId="{D6F8D2BE-5674-433E-876C-693D6B513985}">
      <dsp:nvSpPr>
        <dsp:cNvPr id="0" name=""/>
        <dsp:cNvSpPr/>
      </dsp:nvSpPr>
      <dsp:spPr>
        <a:xfrm>
          <a:off x="0" y="3461165"/>
          <a:ext cx="4214401" cy="66338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13. </a:t>
          </a:r>
          <a:r>
            <a:rPr lang="id-ID" sz="2800" kern="1200" dirty="0" smtClean="0">
              <a:latin typeface="Agency FB" panose="020B0503020202020204" pitchFamily="34" charset="0"/>
            </a:rPr>
            <a:t>Malware &amp; Computer Forensics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2384" y="3493549"/>
        <a:ext cx="4149633" cy="598621"/>
      </dsp:txXfrm>
    </dsp:sp>
    <dsp:sp modelId="{BDCDCFE5-C63B-426B-8D16-4C2EF5169E39}">
      <dsp:nvSpPr>
        <dsp:cNvPr id="0" name=""/>
        <dsp:cNvSpPr/>
      </dsp:nvSpPr>
      <dsp:spPr>
        <a:xfrm>
          <a:off x="0" y="4150474"/>
          <a:ext cx="4214401" cy="66338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i="0" kern="1200" dirty="0" smtClean="0">
              <a:latin typeface="Agency FB" panose="020B0503020202020204" pitchFamily="34" charset="0"/>
            </a:rPr>
            <a:t>14. </a:t>
          </a:r>
          <a:r>
            <a:rPr lang="id-ID" sz="2800" b="0" i="0" kern="1200" dirty="0" smtClean="0">
              <a:latin typeface="Agency FB" panose="020B0503020202020204" pitchFamily="34" charset="0"/>
            </a:rPr>
            <a:t>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2384" y="4182858"/>
        <a:ext cx="4149633" cy="598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18/03/2019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6801B61-1D37-4FAD-99CC-96477564FC71}" type="slidenum">
              <a:rPr lang="en-US">
                <a:latin typeface="Calibri" panose="020F0502020204030204" pitchFamily="34" charset="0"/>
              </a:rPr>
              <a:pPr eaLnBrk="1" hangingPunct="1"/>
              <a:t>75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292551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79FB2B-20F9-491E-A5BE-022E396CF178}" type="slidenum">
              <a:rPr lang="en-US">
                <a:latin typeface="Calibri" panose="020F0502020204030204" pitchFamily="34" charset="0"/>
              </a:rPr>
              <a:pPr eaLnBrk="1" hangingPunct="1"/>
              <a:t>76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968314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9604F9-633D-4242-A045-535BB194F289}" type="slidenum">
              <a:rPr lang="en-US">
                <a:latin typeface="Calibri" panose="020F0502020204030204" pitchFamily="34" charset="0"/>
              </a:rPr>
              <a:pPr eaLnBrk="1" hangingPunct="1"/>
              <a:t>77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166560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61F090-0520-4243-AAE6-DEC2863B7088}" type="slidenum">
              <a:rPr lang="en-US">
                <a:latin typeface="Calibri" panose="020F0502020204030204" pitchFamily="34" charset="0"/>
              </a:rPr>
              <a:pPr eaLnBrk="1" hangingPunct="1"/>
              <a:t>78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586713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78EA1A-43ED-4BF9-B13F-A4046A559B25}" type="slidenum">
              <a:rPr lang="en-US">
                <a:latin typeface="Calibri" panose="020F0502020204030204" pitchFamily="34" charset="0"/>
              </a:rPr>
              <a:pPr eaLnBrk="1" hangingPunct="1"/>
              <a:t>79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441139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F13BBCB-ED84-4404-BCB0-A08707C8E3DC}" type="slidenum">
              <a:rPr lang="en-US">
                <a:latin typeface="Calibri" panose="020F0502020204030204" pitchFamily="34" charset="0"/>
              </a:rPr>
              <a:pPr eaLnBrk="1" hangingPunct="1"/>
              <a:t>80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48791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EB5C4A5-C56C-4B80-8832-A961A315DEF4}" type="slidenum">
              <a:rPr lang="en-US">
                <a:latin typeface="Calibri" panose="020F0502020204030204" pitchFamily="34" charset="0"/>
              </a:rPr>
              <a:pPr eaLnBrk="1" hangingPunct="1"/>
              <a:t>81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486746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B961CB-8357-467A-9629-8B38B922879C}" type="slidenum">
              <a:rPr lang="en-US">
                <a:latin typeface="Calibri" panose="020F0502020204030204" pitchFamily="34" charset="0"/>
              </a:rPr>
              <a:pPr eaLnBrk="1" hangingPunct="1"/>
              <a:t>82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845901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91E6BF-C9F5-4B5C-B12B-A63C423AB817}" type="slidenum">
              <a:rPr lang="en-US">
                <a:latin typeface="Calibri" panose="020F0502020204030204" pitchFamily="34" charset="0"/>
              </a:rPr>
              <a:pPr eaLnBrk="1" hangingPunct="1"/>
              <a:t>83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65209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7D4B9-B9E7-49E2-8EC1-002FB1CAFEE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08675" y="365125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27003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mailto:doniaft@gmail.com" TargetMode="External"/><Relationship Id="rId1" Type="http://schemas.openxmlformats.org/officeDocument/2006/relationships/slideLayout" Target="../slideLayouts/slideLayout5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hyperlink" Target="http://cacr.uwaterloo.ca/hac" TargetMode="External"/><Relationship Id="rId2" Type="http://schemas.openxmlformats.org/officeDocument/2006/relationships/hyperlink" Target="http://www.cl.cam.ac.uk/~rja14/book.html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www.oxid.it/ca_um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://ww1.projectrainbowcrack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l0phtcrack.com/#download-form" TargetMode="External"/><Relationship Id="rId5" Type="http://schemas.openxmlformats.org/officeDocument/2006/relationships/hyperlink" Target="https://sectools.org/tool/hydra/" TargetMode="External"/><Relationship Id="rId4" Type="http://schemas.openxmlformats.org/officeDocument/2006/relationships/hyperlink" Target="https://www.openwall.com/john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/>
              <a:t>Doni Abdul Fatah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sz="32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Universitas Trunojoyo Madura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KEAMANAN INFORMASI</a:t>
            </a:r>
            <a:r>
              <a:rPr lang="en-US" sz="5900" dirty="0">
                <a:solidFill>
                  <a:prstClr val="black"/>
                </a:solidFill>
              </a:rPr>
              <a:t/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 smtClean="0">
                <a:solidFill>
                  <a:srgbClr val="0070C0"/>
                </a:solidFill>
              </a:rPr>
              <a:t>06. </a:t>
            </a:r>
            <a:r>
              <a:rPr lang="en-US" sz="3600" dirty="0" smtClean="0">
                <a:solidFill>
                  <a:srgbClr val="0070C0"/>
                </a:solidFill>
              </a:rPr>
              <a:t>FIREWALL DAN INTRUSION DETECTION SYSTEM</a:t>
            </a:r>
            <a:endParaRPr lang="id-ID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Resiko kehilangan Password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/>
              <a:t>Over the Shoulder Attack</a:t>
            </a:r>
            <a:endParaRPr lang="id-ID" b="1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Ketika </a:t>
            </a:r>
            <a:r>
              <a:rPr lang="id-ID" b="1" dirty="0"/>
              <a:t>seseorang mengetik passwordnya</a:t>
            </a:r>
            <a:r>
              <a:rPr lang="id-ID" dirty="0"/>
              <a:t>, </a:t>
            </a:r>
            <a:r>
              <a:rPr lang="id-ID" b="1" dirty="0"/>
              <a:t>orang lain </a:t>
            </a:r>
            <a:r>
              <a:rPr lang="id-ID" dirty="0"/>
              <a:t>mungkin bisa </a:t>
            </a:r>
            <a:r>
              <a:rPr lang="id-ID" b="1" dirty="0" smtClean="0"/>
              <a:t>mengamati</a:t>
            </a:r>
            <a:r>
              <a:rPr lang="id-ID" dirty="0" smtClean="0"/>
              <a:t> </a:t>
            </a:r>
            <a:r>
              <a:rPr lang="id-ID" b="1" dirty="0"/>
              <a:t>apa</a:t>
            </a:r>
            <a:r>
              <a:rPr lang="id-ID" dirty="0"/>
              <a:t> yang </a:t>
            </a:r>
            <a:r>
              <a:rPr lang="id-ID" b="1" dirty="0"/>
              <a:t>diketiknya </a:t>
            </a:r>
            <a:r>
              <a:rPr lang="id-ID" dirty="0"/>
              <a:t>dan </a:t>
            </a:r>
            <a:r>
              <a:rPr lang="id-ID" b="1" dirty="0"/>
              <a:t>mencurinya</a:t>
            </a:r>
            <a:r>
              <a:rPr lang="id-ID" dirty="0"/>
              <a:t> </a:t>
            </a:r>
            <a:r>
              <a:rPr lang="id-ID" dirty="0" smtClean="0"/>
              <a:t>dengan </a:t>
            </a:r>
            <a:r>
              <a:rPr lang="id-ID" b="1" dirty="0" smtClean="0"/>
              <a:t>melihat </a:t>
            </a:r>
            <a:r>
              <a:rPr lang="id-ID" b="1" dirty="0"/>
              <a:t>melalui </a:t>
            </a:r>
            <a:r>
              <a:rPr lang="id-ID" b="1" dirty="0" smtClean="0"/>
              <a:t>bahu </a:t>
            </a:r>
            <a:r>
              <a:rPr lang="id-ID" b="1" dirty="0"/>
              <a:t>orang </a:t>
            </a:r>
            <a:r>
              <a:rPr lang="id-ID" dirty="0"/>
              <a:t>tersebut, atau dengan </a:t>
            </a:r>
            <a:r>
              <a:rPr lang="id-ID" b="1" dirty="0"/>
              <a:t>pengawasan</a:t>
            </a:r>
            <a:r>
              <a:rPr lang="id-ID" dirty="0"/>
              <a:t> secara </a:t>
            </a:r>
            <a:r>
              <a:rPr lang="id-ID" b="1" dirty="0"/>
              <a:t>tidak langsung </a:t>
            </a:r>
            <a:r>
              <a:rPr lang="id-ID" dirty="0" smtClean="0"/>
              <a:t>menggunakan kamera</a:t>
            </a:r>
            <a:endParaRPr lang="id-ID" dirty="0"/>
          </a:p>
          <a:p>
            <a:pPr algn="just"/>
            <a:r>
              <a:rPr lang="id-ID" b="1" dirty="0"/>
              <a:t>Brute-Force </a:t>
            </a:r>
            <a:r>
              <a:rPr lang="id-ID" b="1" dirty="0" smtClean="0"/>
              <a:t>Attack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/>
              <a:t>Password memiliki panjang karakter</a:t>
            </a:r>
            <a:r>
              <a:rPr lang="id-ID" dirty="0"/>
              <a:t> yang </a:t>
            </a:r>
            <a:r>
              <a:rPr lang="id-ID" b="1" dirty="0"/>
              <a:t>terbatas</a:t>
            </a:r>
            <a:r>
              <a:rPr lang="id-ID" dirty="0"/>
              <a:t>, biasanya </a:t>
            </a:r>
            <a:r>
              <a:rPr lang="id-ID" b="1" dirty="0"/>
              <a:t>terdiri dari 8 </a:t>
            </a:r>
            <a:r>
              <a:rPr lang="id-ID" b="1" dirty="0" smtClean="0"/>
              <a:t>karakter </a:t>
            </a:r>
            <a:r>
              <a:rPr lang="id-ID" b="1" dirty="0"/>
              <a:t>alfanumerik.</a:t>
            </a:r>
            <a:r>
              <a:rPr lang="id-ID" dirty="0"/>
              <a:t> </a:t>
            </a:r>
            <a:r>
              <a:rPr lang="id-ID" b="1" dirty="0">
                <a:solidFill>
                  <a:srgbClr val="FF0000"/>
                </a:solidFill>
              </a:rPr>
              <a:t>Penyerang </a:t>
            </a:r>
            <a:r>
              <a:rPr lang="id-ID" dirty="0"/>
              <a:t>dapat </a:t>
            </a:r>
            <a:r>
              <a:rPr lang="id-ID" b="1" dirty="0"/>
              <a:t>menggunakan program </a:t>
            </a:r>
            <a:r>
              <a:rPr lang="id-ID" dirty="0"/>
              <a:t>yang </a:t>
            </a:r>
            <a:r>
              <a:rPr lang="id-ID" dirty="0" smtClean="0"/>
              <a:t>secara </a:t>
            </a:r>
            <a:r>
              <a:rPr lang="id-ID" b="1" dirty="0"/>
              <a:t>otomatis</a:t>
            </a:r>
            <a:r>
              <a:rPr lang="id-ID" dirty="0"/>
              <a:t> dapat </a:t>
            </a:r>
            <a:r>
              <a:rPr lang="id-ID" b="1" dirty="0"/>
              <a:t>menghasilkan password</a:t>
            </a:r>
            <a:r>
              <a:rPr lang="id-ID" dirty="0"/>
              <a:t>, </a:t>
            </a:r>
            <a:r>
              <a:rPr lang="id-ID" b="1" dirty="0"/>
              <a:t>mencoba</a:t>
            </a:r>
            <a:r>
              <a:rPr lang="id-ID" dirty="0"/>
              <a:t> </a:t>
            </a:r>
            <a:r>
              <a:rPr lang="id-ID" dirty="0" smtClean="0"/>
              <a:t>semua </a:t>
            </a:r>
            <a:r>
              <a:rPr lang="id-ID" b="1" dirty="0" smtClean="0"/>
              <a:t>kemungkinan </a:t>
            </a:r>
            <a:r>
              <a:rPr lang="id-ID" b="1" dirty="0">
                <a:solidFill>
                  <a:srgbClr val="FF0000"/>
                </a:solidFill>
              </a:rPr>
              <a:t>kombinasi sampai password yang valid ditemukan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057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Circuit-Level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d-ID" dirty="0" smtClean="0"/>
              <a:t>Melakukan </a:t>
            </a:r>
            <a:r>
              <a:rPr lang="id-ID" dirty="0"/>
              <a:t>relay atas 2 koneksi TCP.</a:t>
            </a:r>
          </a:p>
          <a:p>
            <a:pPr algn="just"/>
            <a:r>
              <a:rPr lang="id-ID" dirty="0" smtClean="0"/>
              <a:t>Menerapkan </a:t>
            </a:r>
            <a:r>
              <a:rPr lang="id-ID" dirty="0"/>
              <a:t>keamanan dengan membatasi bentuk koneksiyang diizinkan.</a:t>
            </a:r>
          </a:p>
          <a:p>
            <a:pPr algn="just"/>
            <a:r>
              <a:rPr lang="id-ID" dirty="0" smtClean="0"/>
              <a:t>Setelah </a:t>
            </a:r>
            <a:r>
              <a:rPr lang="id-ID" dirty="0"/>
              <a:t>aktif, traffic akan diteruskan tanpa pemeriksaan.</a:t>
            </a:r>
          </a:p>
          <a:p>
            <a:pPr algn="just"/>
            <a:r>
              <a:rPr lang="id-ID" dirty="0"/>
              <a:t>Model firewall ini bekerja pada bagian Lapisan transport &amp; session dari model </a:t>
            </a:r>
            <a:r>
              <a:rPr lang="id-ID" dirty="0" smtClean="0"/>
              <a:t>referensi </a:t>
            </a:r>
            <a:r>
              <a:rPr lang="id-ID" dirty="0"/>
              <a:t>OSI. </a:t>
            </a:r>
            <a:endParaRPr lang="id-ID" dirty="0" smtClean="0"/>
          </a:p>
          <a:p>
            <a:pPr algn="just"/>
            <a:r>
              <a:rPr lang="id-ID" dirty="0" smtClean="0"/>
              <a:t>Firewall </a:t>
            </a:r>
            <a:r>
              <a:rPr lang="id-ID" dirty="0"/>
              <a:t>ini akan melakukan pengawasan terhadap awal koneksi </a:t>
            </a:r>
            <a:r>
              <a:rPr lang="id-ID" dirty="0" smtClean="0"/>
              <a:t>TCP </a:t>
            </a:r>
            <a:r>
              <a:rPr lang="id-ID" dirty="0"/>
              <a:t>yang biasa disebut sebagai TCP Handshaking, yaitu proses untuk </a:t>
            </a:r>
            <a:r>
              <a:rPr lang="id-ID" dirty="0" smtClean="0"/>
              <a:t>menentukan </a:t>
            </a:r>
            <a:r>
              <a:rPr lang="id-ID" dirty="0"/>
              <a:t>apakah sesi hubungan tersebut diperbolehkan atau tidak. </a:t>
            </a:r>
          </a:p>
        </p:txBody>
      </p:sp>
    </p:spTree>
    <p:extLst>
      <p:ext uri="{BB962C8B-B14F-4D97-AF65-F5344CB8AC3E}">
        <p14:creationId xmlns:p14="http://schemas.microsoft.com/office/powerpoint/2010/main" val="173703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Circuit-Level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5558789" cy="4859675"/>
          </a:xfrm>
        </p:spPr>
        <p:txBody>
          <a:bodyPr>
            <a:normAutofit/>
          </a:bodyPr>
          <a:lstStyle/>
          <a:p>
            <a:pPr algn="just"/>
            <a:r>
              <a:rPr lang="id-ID" dirty="0"/>
              <a:t>Beroperasi pada L4</a:t>
            </a:r>
          </a:p>
          <a:p>
            <a:pPr algn="just"/>
            <a:r>
              <a:rPr lang="id-ID" dirty="0" smtClean="0"/>
              <a:t>Memaintain </a:t>
            </a:r>
            <a:r>
              <a:rPr lang="id-ID" dirty="0"/>
              <a:t>informasi tengan </a:t>
            </a:r>
            <a:r>
              <a:rPr lang="id-ID" dirty="0" smtClean="0"/>
              <a:t>koneksi </a:t>
            </a:r>
            <a:r>
              <a:rPr lang="id-ID" dirty="0"/>
              <a:t>TCP yang terjadi, </a:t>
            </a:r>
            <a:r>
              <a:rPr lang="id-ID" dirty="0" smtClean="0"/>
              <a:t>sekaligus </a:t>
            </a:r>
            <a:r>
              <a:rPr lang="id-ID" dirty="0"/>
              <a:t>dengan flag bits, dll</a:t>
            </a:r>
          </a:p>
          <a:p>
            <a:pPr algn="just"/>
            <a:r>
              <a:rPr lang="id-ID" dirty="0" smtClean="0"/>
              <a:t>Dapat </a:t>
            </a:r>
            <a:r>
              <a:rPr lang="id-ID" dirty="0"/>
              <a:t>juga memaintain informasi </a:t>
            </a:r>
            <a:r>
              <a:rPr lang="id-ID" dirty="0" smtClean="0"/>
              <a:t>koneksi </a:t>
            </a:r>
            <a:r>
              <a:rPr lang="id-ID" dirty="0"/>
              <a:t>yang dibuat dengan </a:t>
            </a:r>
            <a:r>
              <a:rPr lang="id-ID" dirty="0" smtClean="0"/>
              <a:t>paket </a:t>
            </a:r>
            <a:r>
              <a:rPr lang="id-ID" dirty="0"/>
              <a:t>UDP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002" y="1442506"/>
            <a:ext cx="2472775" cy="453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9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Circuit-Level </a:t>
            </a:r>
            <a:r>
              <a:rPr lang="id-ID" dirty="0" smtClean="0"/>
              <a:t>Gateway (Contd-2)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368369"/>
            <a:ext cx="8319406" cy="4859675"/>
          </a:xfrm>
        </p:spPr>
        <p:txBody>
          <a:bodyPr>
            <a:normAutofit/>
          </a:bodyPr>
          <a:lstStyle/>
          <a:p>
            <a:r>
              <a:rPr lang="id-ID" sz="2400" dirty="0"/>
              <a:t>Kelebihan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1600" dirty="0" smtClean="0"/>
              <a:t>relative </a:t>
            </a:r>
            <a:r>
              <a:rPr lang="id-ID" sz="1600" dirty="0"/>
              <a:t>mudah dan murah untuk di implementasikan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1600" dirty="0" smtClean="0"/>
              <a:t>Bisa </a:t>
            </a:r>
            <a:r>
              <a:rPr lang="id-ID" sz="1600" dirty="0"/>
              <a:t>menyembunyikan status port di dalam jaringan </a:t>
            </a:r>
            <a:r>
              <a:rPr lang="id-ID" sz="1600" dirty="0" smtClean="0"/>
              <a:t>private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1600" dirty="0"/>
              <a:t>Dapat melakukan apa yang dapat </a:t>
            </a:r>
            <a:r>
              <a:rPr lang="id-ID" sz="1600" dirty="0" smtClean="0"/>
              <a:t>dilakukan </a:t>
            </a:r>
            <a:r>
              <a:rPr lang="id-ID" sz="1600" dirty="0"/>
              <a:t>packet filter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1600" dirty="0" smtClean="0"/>
              <a:t>Melacak </a:t>
            </a:r>
            <a:r>
              <a:rPr lang="id-ID" sz="1600" dirty="0"/>
              <a:t>koneksi yang terjadi </a:t>
            </a:r>
            <a:r>
              <a:rPr lang="id-ID" sz="1600" dirty="0" smtClean="0"/>
              <a:t>sehingga </a:t>
            </a:r>
            <a:r>
              <a:rPr lang="id-ID" sz="1600" dirty="0"/>
              <a:t>dapat mencegah pemindaian </a:t>
            </a:r>
            <a:r>
              <a:rPr lang="id-ID" sz="1600" dirty="0" smtClean="0"/>
              <a:t>dengan </a:t>
            </a:r>
            <a:r>
              <a:rPr lang="id-ID" sz="1600" dirty="0"/>
              <a:t>TCP ack</a:t>
            </a:r>
          </a:p>
          <a:p>
            <a:r>
              <a:rPr lang="id-ID" sz="2400" dirty="0"/>
              <a:t>Kelemahannya : </a:t>
            </a:r>
            <a:endParaRPr lang="id-ID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1600" dirty="0" smtClean="0"/>
              <a:t>hanya </a:t>
            </a:r>
            <a:r>
              <a:rPr lang="id-ID" sz="1600" dirty="0"/>
              <a:t>bisa berjalan untuk protocol </a:t>
            </a:r>
            <a:r>
              <a:rPr lang="id-ID" sz="1600" dirty="0" smtClean="0"/>
              <a:t>TCP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1600" dirty="0"/>
              <a:t>Tidak dapat melacak data pada level </a:t>
            </a:r>
            <a:r>
              <a:rPr lang="id-ID" sz="1600" dirty="0" smtClean="0"/>
              <a:t>aplikasi </a:t>
            </a:r>
            <a:endParaRPr lang="id-ID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1600" dirty="0" smtClean="0"/>
              <a:t>Relatif </a:t>
            </a:r>
            <a:r>
              <a:rPr lang="id-ID" sz="1600" dirty="0"/>
              <a:t>lebih lambat dari packet </a:t>
            </a:r>
            <a:r>
              <a:rPr lang="id-ID" sz="1600" dirty="0" smtClean="0"/>
              <a:t>filter</a:t>
            </a:r>
            <a:endParaRPr lang="id-ID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8080"/>
          <a:stretch/>
        </p:blipFill>
        <p:spPr>
          <a:xfrm>
            <a:off x="1855695" y="4317244"/>
            <a:ext cx="5701554" cy="245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1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Application-Level Gateway / Application Proxy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968" y="1578299"/>
            <a:ext cx="6274173" cy="4859675"/>
          </a:xfrm>
        </p:spPr>
        <p:txBody>
          <a:bodyPr>
            <a:normAutofit lnSpcReduction="10000"/>
          </a:bodyPr>
          <a:lstStyle/>
          <a:p>
            <a:r>
              <a:rPr lang="id-ID" dirty="0" smtClean="0"/>
              <a:t>Berfungsi </a:t>
            </a:r>
            <a:r>
              <a:rPr lang="id-ID" dirty="0"/>
              <a:t>sebagai gerbang khusus(proxy) untuk aplikasi tertentu : Web, dll.</a:t>
            </a:r>
          </a:p>
          <a:p>
            <a:r>
              <a:rPr lang="id-ID" dirty="0" smtClean="0"/>
              <a:t>Memiliki </a:t>
            </a:r>
            <a:r>
              <a:rPr lang="id-ID" dirty="0"/>
              <a:t>akses penuh atas protokol pada aplikasi: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Pengguna </a:t>
            </a:r>
            <a:r>
              <a:rPr lang="id-ID" dirty="0"/>
              <a:t>meminta(request) layanan dari proxy.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Melakukan </a:t>
            </a:r>
            <a:r>
              <a:rPr lang="id-ID" dirty="0"/>
              <a:t>validasi atas permintaan dan melakukan tindakan yang sesuai </a:t>
            </a:r>
            <a:r>
              <a:rPr lang="id-ID" dirty="0" smtClean="0"/>
              <a:t>menurut </a:t>
            </a:r>
            <a:r>
              <a:rPr lang="id-ID" dirty="0"/>
              <a:t>protokol.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Dapat </a:t>
            </a:r>
            <a:r>
              <a:rPr lang="id-ID" dirty="0"/>
              <a:t>membuat log/audit traffic pada tingkat aplikasi.</a:t>
            </a:r>
          </a:p>
          <a:p>
            <a:r>
              <a:rPr lang="id-ID" dirty="0" smtClean="0"/>
              <a:t>Perlu </a:t>
            </a:r>
            <a:r>
              <a:rPr lang="id-ID" dirty="0"/>
              <a:t>proxy untuk setiap aplikasi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637" y="1578298"/>
            <a:ext cx="2206998" cy="405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2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Application-Level Gateway / Application </a:t>
            </a:r>
            <a:r>
              <a:rPr lang="id-ID" dirty="0" smtClean="0"/>
              <a:t>Proxy (Contd-2)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Model firewall ini juga dapat disebut Proxy Firewall. Mekanismenya tidak hanya </a:t>
            </a:r>
            <a:r>
              <a:rPr lang="id-ID" dirty="0" smtClean="0"/>
              <a:t>berdasarkan </a:t>
            </a:r>
            <a:r>
              <a:rPr lang="id-ID" dirty="0"/>
              <a:t>sumber, tujuan dan atribut paket, tapi bisa mencapai isi ( content ) paket </a:t>
            </a:r>
            <a:r>
              <a:rPr lang="id-ID" dirty="0" smtClean="0"/>
              <a:t>tersebut</a:t>
            </a:r>
            <a:r>
              <a:rPr lang="id-ID" dirty="0"/>
              <a:t>.</a:t>
            </a:r>
          </a:p>
          <a:p>
            <a:pPr algn="just"/>
            <a:r>
              <a:rPr lang="id-ID" dirty="0"/>
              <a:t>Bila kita melihat dari sisi layer TCP/IP, firewall jenis ini akan melakukan filterisasi pada </a:t>
            </a:r>
            <a:r>
              <a:rPr lang="id-ID" dirty="0" smtClean="0"/>
              <a:t>layer </a:t>
            </a:r>
            <a:r>
              <a:rPr lang="id-ID" dirty="0"/>
              <a:t>aplikasi (Application Layer)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03" y="4604132"/>
            <a:ext cx="8179253" cy="194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6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Application-Level Gateway / Application </a:t>
            </a:r>
            <a:r>
              <a:rPr lang="id-ID" dirty="0" smtClean="0"/>
              <a:t>Proxy (Contd-3)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b="1" dirty="0"/>
              <a:t>Kelebihannya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Relatif </a:t>
            </a:r>
            <a:r>
              <a:rPr lang="id-ID" dirty="0"/>
              <a:t>lebih aman daripada tipe packet filtering router, lebih mudah untuk memeriksa (audit) </a:t>
            </a:r>
            <a:r>
              <a:rPr lang="id-ID" dirty="0" smtClean="0"/>
              <a:t>dan </a:t>
            </a:r>
            <a:r>
              <a:rPr lang="id-ID" dirty="0"/>
              <a:t>mendata (log) semua aliran data yang masuk padalevel aplikasi.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Tidak </a:t>
            </a:r>
            <a:r>
              <a:rPr lang="id-ID" dirty="0"/>
              <a:t>mengijinkan langsung koneksi antara internaldan eksternal host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Mendukung </a:t>
            </a:r>
            <a:r>
              <a:rPr lang="id-ID" dirty="0"/>
              <a:t>authentication, ‘classes’ of users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Mendukung </a:t>
            </a:r>
            <a:r>
              <a:rPr lang="id-ID" dirty="0"/>
              <a:t>akses allow/deny berdasarkan content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Dapat </a:t>
            </a:r>
            <a:r>
              <a:rPr lang="id-ID" dirty="0"/>
              <a:t>menyimpan log aktifitas yg detil (termasuk bagian data dari paket)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Caching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Dapat melakukan pemindaian </a:t>
            </a:r>
            <a:r>
              <a:rPr lang="id-ID" dirty="0" smtClean="0"/>
              <a:t>secara </a:t>
            </a:r>
            <a:r>
              <a:rPr lang="id-ID" dirty="0"/>
              <a:t>lengkap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Dapat </a:t>
            </a:r>
            <a:r>
              <a:rPr lang="id-ID" dirty="0"/>
              <a:t>menyaring data yang </a:t>
            </a:r>
            <a:r>
              <a:rPr lang="id-ID" dirty="0" smtClean="0"/>
              <a:t>berisi </a:t>
            </a:r>
            <a:r>
              <a:rPr lang="id-ID" dirty="0"/>
              <a:t>virus, bot, dll</a:t>
            </a:r>
          </a:p>
          <a:p>
            <a:r>
              <a:rPr lang="id-ID" b="1" dirty="0" smtClean="0"/>
              <a:t>Kekurangannya :</a:t>
            </a:r>
            <a:endParaRPr lang="id-ID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Pemrosesan </a:t>
            </a:r>
            <a:r>
              <a:rPr lang="id-ID" dirty="0"/>
              <a:t>tambahan yang berlebih pada setiap koneksi. yang akan mengakibatkan </a:t>
            </a:r>
            <a:r>
              <a:rPr lang="id-ID" dirty="0" smtClean="0"/>
              <a:t>terdapat </a:t>
            </a:r>
            <a:r>
              <a:rPr lang="id-ID" dirty="0"/>
              <a:t>dua buah sambungan koneksi antara pemakai dan gateway.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Lebih </a:t>
            </a:r>
            <a:r>
              <a:rPr lang="id-ID" dirty="0"/>
              <a:t>lambat daripada packet filtering firewall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Require </a:t>
            </a:r>
            <a:r>
              <a:rPr lang="id-ID" dirty="0"/>
              <a:t>additional hardware (more hardware for more </a:t>
            </a:r>
            <a:r>
              <a:rPr lang="id-ID" dirty="0" smtClean="0"/>
              <a:t>user,slow hardware </a:t>
            </a:r>
            <a:r>
              <a:rPr lang="id-ID" dirty="0"/>
              <a:t>= slow service</a:t>
            </a:r>
          </a:p>
        </p:txBody>
      </p:sp>
    </p:spTree>
    <p:extLst>
      <p:ext uri="{BB962C8B-B14F-4D97-AF65-F5344CB8AC3E}">
        <p14:creationId xmlns:p14="http://schemas.microsoft.com/office/powerpoint/2010/main" val="61908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Statefull Inspection Firewalls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Melakukan </a:t>
            </a:r>
            <a:r>
              <a:rPr lang="id-ID" dirty="0"/>
              <a:t>pemeriksaan packet hingga ke status koneksi. </a:t>
            </a:r>
          </a:p>
          <a:p>
            <a:pPr algn="just"/>
            <a:r>
              <a:rPr lang="id-ID" dirty="0"/>
              <a:t>Misal: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/>
              <a:t>- Memeriksa session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/>
              <a:t>- Memeriksa urutan stream, Dll</a:t>
            </a:r>
          </a:p>
          <a:p>
            <a:pPr algn="just"/>
            <a:r>
              <a:rPr lang="id-ID" dirty="0" smtClean="0"/>
              <a:t>Dapat </a:t>
            </a:r>
            <a:r>
              <a:rPr lang="id-ID" dirty="0"/>
              <a:t>mendeteksi paket yang tidak benar (bogus), biasanya terkait </a:t>
            </a:r>
            <a:r>
              <a:rPr lang="id-ID" dirty="0" smtClean="0"/>
              <a:t>dengan attack </a:t>
            </a:r>
            <a:r>
              <a:rPr lang="id-ID" dirty="0"/>
              <a:t>atau anomali konfigurasi di sistem.</a:t>
            </a:r>
          </a:p>
        </p:txBody>
      </p:sp>
    </p:spTree>
    <p:extLst>
      <p:ext uri="{BB962C8B-B14F-4D97-AF65-F5344CB8AC3E}">
        <p14:creationId xmlns:p14="http://schemas.microsoft.com/office/powerpoint/2010/main" val="262627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Statefull Inspection Firewalls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Model firewall ini merupakan penggabungan dari fungsi checking di 3 layer. Firewall jenis </a:t>
            </a:r>
            <a:r>
              <a:rPr lang="id-ID" dirty="0" smtClean="0"/>
              <a:t>ini </a:t>
            </a:r>
            <a:r>
              <a:rPr lang="id-ID" dirty="0"/>
              <a:t>akan bekerja pada lapisan Aplikasi, Transport dan Internet.</a:t>
            </a:r>
          </a:p>
          <a:p>
            <a:pPr algn="just"/>
            <a:r>
              <a:rPr lang="id-ID" dirty="0"/>
              <a:t>Pada layer aplikasi hanya protocol standard tertentu yang bisa dicek, berbeda beda sesuai </a:t>
            </a:r>
            <a:r>
              <a:rPr lang="id-ID" dirty="0" smtClean="0"/>
              <a:t>dengan </a:t>
            </a:r>
            <a:r>
              <a:rPr lang="id-ID" dirty="0"/>
              <a:t>kemampuan/fitur dari firewall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36" y="4088819"/>
            <a:ext cx="51339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3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IPtables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d-ID" dirty="0" smtClean="0"/>
              <a:t>IPtables </a:t>
            </a:r>
            <a:r>
              <a:rPr lang="id-ID" dirty="0"/>
              <a:t>adalah tool administrasi untuk fitur packet filtering and NAT IPv4 yang </a:t>
            </a:r>
            <a:r>
              <a:rPr lang="id-ID" dirty="0" smtClean="0"/>
              <a:t>disediakan </a:t>
            </a:r>
            <a:r>
              <a:rPr lang="id-ID" dirty="0"/>
              <a:t>oleh sistem operasi linux.</a:t>
            </a:r>
          </a:p>
          <a:p>
            <a:r>
              <a:rPr lang="id-ID" dirty="0" smtClean="0"/>
              <a:t>Digunakan </a:t>
            </a:r>
            <a:r>
              <a:rPr lang="id-ID" dirty="0"/>
              <a:t>untuk membuat, mengelola dan melihat tabel aturan (table) packet </a:t>
            </a:r>
            <a:r>
              <a:rPr lang="id-ID" dirty="0" smtClean="0"/>
              <a:t>filtering </a:t>
            </a:r>
            <a:r>
              <a:rPr lang="id-ID" dirty="0"/>
              <a:t>yang digunakan oleh kernel.</a:t>
            </a:r>
          </a:p>
          <a:p>
            <a:r>
              <a:rPr lang="id-ID" dirty="0" smtClean="0"/>
              <a:t>netfilter/iptables </a:t>
            </a:r>
            <a:r>
              <a:rPr lang="id-ID" dirty="0"/>
              <a:t>terdiri dari 3 tabel: filter, nat, mangle</a:t>
            </a:r>
          </a:p>
          <a:p>
            <a:pPr marL="914377" lvl="1" indent="-457200">
              <a:buFont typeface="+mj-lt"/>
              <a:buAutoNum type="arabicPeriod"/>
            </a:pPr>
            <a:r>
              <a:rPr lang="id-ID" dirty="0" smtClean="0"/>
              <a:t>Filter </a:t>
            </a:r>
            <a:r>
              <a:rPr lang="id-ID" dirty="0"/>
              <a:t>: Pengaturan pengolahan paket yang masuk dankeluar dari sebuah host.</a:t>
            </a:r>
          </a:p>
          <a:p>
            <a:pPr marL="914377" lvl="1" indent="-457200">
              <a:buFont typeface="+mj-lt"/>
              <a:buAutoNum type="arabicPeriod"/>
            </a:pPr>
            <a:r>
              <a:rPr lang="id-ID" dirty="0" smtClean="0"/>
              <a:t>NAT </a:t>
            </a:r>
            <a:r>
              <a:rPr lang="id-ID" dirty="0"/>
              <a:t>: Pengaturan pengolahan paket yang terkait dengan Translasi Alamat (NAT).</a:t>
            </a:r>
          </a:p>
          <a:p>
            <a:pPr marL="914377" lvl="1" indent="-457200">
              <a:buFont typeface="+mj-lt"/>
              <a:buAutoNum type="arabicPeriod"/>
            </a:pPr>
            <a:r>
              <a:rPr lang="id-ID" dirty="0" smtClean="0"/>
              <a:t>Mangle </a:t>
            </a:r>
            <a:r>
              <a:rPr lang="id-ID" dirty="0"/>
              <a:t>: Pengaturan pengolahan paket yang terkait dengan pelabelan </a:t>
            </a:r>
            <a:r>
              <a:rPr lang="id-ID" dirty="0" smtClean="0"/>
              <a:t>header/status </a:t>
            </a:r>
            <a:r>
              <a:rPr lang="id-ID" dirty="0"/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96026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107482"/>
            <a:ext cx="8319407" cy="1325563"/>
          </a:xfrm>
        </p:spPr>
        <p:txBody>
          <a:bodyPr/>
          <a:lstStyle/>
          <a:p>
            <a:r>
              <a:rPr lang="id-ID" dirty="0"/>
              <a:t>Tables, Chain, Rules, Target,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Tabel aturan (table) dapat lebih dari satu dan masing2 terdiri dari beberapa chain.</a:t>
            </a:r>
          </a:p>
          <a:p>
            <a:r>
              <a:rPr lang="id-ID" dirty="0" smtClean="0"/>
              <a:t>Chain dapat berupa chain built-in pada kernel atau chain yang didefinisikan sendiri.</a:t>
            </a:r>
          </a:p>
          <a:p>
            <a:r>
              <a:rPr lang="id-ID" dirty="0" smtClean="0"/>
              <a:t>Setiap chain terdiri dari satu set aturan (rule) yang cocok dengan jenis packet tertentu.</a:t>
            </a:r>
          </a:p>
          <a:p>
            <a:r>
              <a:rPr lang="id-ID" dirty="0" smtClean="0"/>
              <a:t>Packet-packet yang cocok dengan aturan (rule) disebut dengan target.</a:t>
            </a:r>
          </a:p>
          <a:p>
            <a:r>
              <a:rPr lang="id-ID" dirty="0" smtClean="0"/>
              <a:t>Setiap rule harus menetapkan tindakan (action) yang akan dilakukan terhadap target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7097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Resiko kehilangan Password (Contd -2)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/>
              <a:t>Sniffing </a:t>
            </a:r>
            <a:r>
              <a:rPr lang="id-ID" b="1" dirty="0" smtClean="0"/>
              <a:t>Attack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/>
              <a:t>Ketika password</a:t>
            </a:r>
            <a:r>
              <a:rPr lang="id-ID" dirty="0"/>
              <a:t> </a:t>
            </a:r>
            <a:r>
              <a:rPr lang="id-ID" b="1" dirty="0"/>
              <a:t>dikirim</a:t>
            </a:r>
            <a:r>
              <a:rPr lang="id-ID" dirty="0"/>
              <a:t> melalui </a:t>
            </a:r>
            <a:r>
              <a:rPr lang="id-ID" b="1" dirty="0"/>
              <a:t>jaringan</a:t>
            </a:r>
            <a:r>
              <a:rPr lang="id-ID" dirty="0"/>
              <a:t>, </a:t>
            </a:r>
            <a:r>
              <a:rPr lang="id-ID" b="1" dirty="0"/>
              <a:t>password </a:t>
            </a:r>
            <a:r>
              <a:rPr lang="id-ID" dirty="0"/>
              <a:t>tersebut dapat </a:t>
            </a:r>
            <a:r>
              <a:rPr lang="id-ID" b="1" dirty="0" smtClean="0"/>
              <a:t>ditangkap</a:t>
            </a:r>
            <a:r>
              <a:rPr lang="id-ID" dirty="0" smtClean="0"/>
              <a:t> </a:t>
            </a:r>
            <a:r>
              <a:rPr lang="id-ID" dirty="0"/>
              <a:t>oleh </a:t>
            </a:r>
            <a:r>
              <a:rPr lang="id-ID" b="1" dirty="0"/>
              <a:t>alat sniffing jaringan </a:t>
            </a:r>
            <a:r>
              <a:rPr lang="id-ID" dirty="0"/>
              <a:t>jika </a:t>
            </a:r>
            <a:r>
              <a:rPr lang="id-ID" b="1" dirty="0"/>
              <a:t>saluran jaringan </a:t>
            </a:r>
            <a:r>
              <a:rPr lang="id-ID" dirty="0">
                <a:solidFill>
                  <a:srgbClr val="FF0000"/>
                </a:solidFill>
              </a:rPr>
              <a:t>tidak </a:t>
            </a:r>
            <a:r>
              <a:rPr lang="id-ID" dirty="0" smtClean="0">
                <a:solidFill>
                  <a:srgbClr val="FF0000"/>
                </a:solidFill>
              </a:rPr>
              <a:t>dienkripsi </a:t>
            </a:r>
            <a:r>
              <a:rPr lang="id-ID" dirty="0" smtClean="0"/>
              <a:t>dengan </a:t>
            </a:r>
            <a:r>
              <a:rPr lang="id-ID" dirty="0"/>
              <a:t>benar. </a:t>
            </a:r>
            <a:r>
              <a:rPr lang="id-ID" b="1" dirty="0"/>
              <a:t>Alat-alat</a:t>
            </a:r>
            <a:r>
              <a:rPr lang="id-ID" dirty="0"/>
              <a:t> berbahaya seperti </a:t>
            </a:r>
            <a:r>
              <a:rPr lang="id-ID" b="1" dirty="0"/>
              <a:t>keylogger </a:t>
            </a:r>
            <a:r>
              <a:rPr lang="id-ID" dirty="0"/>
              <a:t>mungkin bisa </a:t>
            </a:r>
            <a:r>
              <a:rPr lang="id-ID" b="1" dirty="0" smtClean="0"/>
              <a:t>menangkap</a:t>
            </a:r>
            <a:r>
              <a:rPr lang="id-ID" dirty="0" smtClean="0"/>
              <a:t> </a:t>
            </a:r>
            <a:r>
              <a:rPr lang="id-ID" b="1" dirty="0"/>
              <a:t>password pengguna </a:t>
            </a:r>
            <a:r>
              <a:rPr lang="id-ID" dirty="0"/>
              <a:t>ketika </a:t>
            </a:r>
            <a:r>
              <a:rPr lang="id-ID" b="1" dirty="0"/>
              <a:t>diketikkan</a:t>
            </a:r>
            <a:r>
              <a:rPr lang="id-ID" dirty="0"/>
              <a:t> selama </a:t>
            </a:r>
            <a:r>
              <a:rPr lang="id-ID" b="1" dirty="0"/>
              <a:t>proses </a:t>
            </a:r>
            <a:r>
              <a:rPr lang="id-ID" b="1" dirty="0" smtClean="0"/>
              <a:t>autentikasi</a:t>
            </a:r>
            <a:r>
              <a:rPr lang="id-ID" b="1" dirty="0"/>
              <a:t>.</a:t>
            </a:r>
            <a:endParaRPr lang="id-ID" b="1" dirty="0" smtClean="0"/>
          </a:p>
          <a:p>
            <a:pPr algn="just"/>
            <a:r>
              <a:rPr lang="id-ID" b="1" dirty="0"/>
              <a:t>Login Spoofing Attack </a:t>
            </a:r>
            <a:endParaRPr lang="id-ID" b="1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Penyerang</a:t>
            </a:r>
            <a:r>
              <a:rPr lang="id-ID" dirty="0" smtClean="0"/>
              <a:t> </a:t>
            </a:r>
            <a:r>
              <a:rPr lang="id-ID" dirty="0"/>
              <a:t>membuat sebuah </a:t>
            </a:r>
            <a:r>
              <a:rPr lang="id-ID" b="1" dirty="0">
                <a:solidFill>
                  <a:srgbClr val="FF0000"/>
                </a:solidFill>
              </a:rPr>
              <a:t>halaman login palsu </a:t>
            </a:r>
            <a:r>
              <a:rPr lang="id-ID" dirty="0"/>
              <a:t>yang </a:t>
            </a:r>
            <a:r>
              <a:rPr lang="id-ID" b="1" dirty="0"/>
              <a:t>mirip</a:t>
            </a:r>
            <a:r>
              <a:rPr lang="id-ID" dirty="0"/>
              <a:t> dengan </a:t>
            </a:r>
            <a:r>
              <a:rPr lang="id-ID" b="1" dirty="0" smtClean="0"/>
              <a:t>tampilan </a:t>
            </a:r>
            <a:r>
              <a:rPr lang="id-ID" b="1" dirty="0"/>
              <a:t>halaman aslinya</a:t>
            </a:r>
            <a:r>
              <a:rPr lang="id-ID" dirty="0"/>
              <a:t>. Ketika </a:t>
            </a:r>
            <a:r>
              <a:rPr lang="id-ID" b="1" dirty="0"/>
              <a:t>pengguna login </a:t>
            </a:r>
            <a:r>
              <a:rPr lang="id-ID" dirty="0"/>
              <a:t>ke </a:t>
            </a:r>
            <a:r>
              <a:rPr lang="id-ID" b="1" dirty="0"/>
              <a:t>halaman palsu </a:t>
            </a:r>
            <a:r>
              <a:rPr lang="id-ID" dirty="0" smtClean="0"/>
              <a:t>tersebut, </a:t>
            </a:r>
            <a:r>
              <a:rPr lang="id-ID" b="1" dirty="0" smtClean="0"/>
              <a:t>password</a:t>
            </a:r>
            <a:r>
              <a:rPr lang="id-ID" dirty="0" smtClean="0"/>
              <a:t> </a:t>
            </a:r>
            <a:r>
              <a:rPr lang="id-ID" dirty="0"/>
              <a:t>akan </a:t>
            </a:r>
            <a:r>
              <a:rPr lang="id-ID" b="1" dirty="0"/>
              <a:t>disimpan </a:t>
            </a:r>
            <a:r>
              <a:rPr lang="id-ID" dirty="0"/>
              <a:t>atau </a:t>
            </a:r>
            <a:r>
              <a:rPr lang="id-ID" b="1" dirty="0"/>
              <a:t>dikirimkan </a:t>
            </a:r>
            <a:r>
              <a:rPr lang="id-ID" b="1" dirty="0" smtClean="0"/>
              <a:t>kepenyerang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982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Rules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id-ID" dirty="0"/>
              <a:t>ACCEPT : proses iptables selesai, diserahkan ke aplikasi</a:t>
            </a:r>
          </a:p>
          <a:p>
            <a:pPr algn="just"/>
            <a:r>
              <a:rPr lang="id-ID" dirty="0" smtClean="0"/>
              <a:t>REJECT </a:t>
            </a:r>
            <a:r>
              <a:rPr lang="id-ID" dirty="0"/>
              <a:t>: proses iptables selesai, packet ditolak (dapat disertai pesan)</a:t>
            </a:r>
          </a:p>
          <a:p>
            <a:pPr algn="just"/>
            <a:r>
              <a:rPr lang="id-ID" dirty="0" smtClean="0"/>
              <a:t>DROP </a:t>
            </a:r>
            <a:r>
              <a:rPr lang="id-ID" dirty="0"/>
              <a:t>: proses iptables selesai,packet ditolak (tanpa pesan)</a:t>
            </a:r>
          </a:p>
          <a:p>
            <a:pPr algn="just"/>
            <a:r>
              <a:rPr lang="id-ID" dirty="0" smtClean="0"/>
              <a:t>LOG </a:t>
            </a:r>
            <a:r>
              <a:rPr lang="id-ID" dirty="0"/>
              <a:t>: informasi packet dikirim ke pengelola log(syslog)  dan dilanjutkan ke rule </a:t>
            </a:r>
            <a:r>
              <a:rPr lang="id-ID" dirty="0" smtClean="0"/>
              <a:t>selanjutnya</a:t>
            </a:r>
            <a:endParaRPr lang="id-ID" dirty="0"/>
          </a:p>
          <a:p>
            <a:pPr algn="just"/>
            <a:r>
              <a:rPr lang="id-ID" dirty="0" smtClean="0"/>
              <a:t>DNAT </a:t>
            </a:r>
            <a:r>
              <a:rPr lang="id-ID" dirty="0"/>
              <a:t>: memodifikasi alamat ip tujuan (destination ip address)</a:t>
            </a:r>
          </a:p>
          <a:p>
            <a:pPr algn="just"/>
            <a:r>
              <a:rPr lang="id-ID" dirty="0" smtClean="0"/>
              <a:t>SNAT </a:t>
            </a:r>
            <a:r>
              <a:rPr lang="id-ID" dirty="0"/>
              <a:t>: memodifikasi alamat ip sumber(source ip address)</a:t>
            </a:r>
          </a:p>
          <a:p>
            <a:pPr algn="just"/>
            <a:r>
              <a:rPr lang="id-ID" dirty="0" smtClean="0"/>
              <a:t>MASQUERADE </a:t>
            </a:r>
            <a:r>
              <a:rPr lang="id-ID" dirty="0"/>
              <a:t>: mirip SNAT dengan default source ip address = ip </a:t>
            </a:r>
            <a:r>
              <a:rPr lang="id-ID" dirty="0" smtClean="0"/>
              <a:t>interface firewall </a:t>
            </a:r>
            <a:r>
              <a:rPr lang="id-ID" dirty="0"/>
              <a:t>(ke luar)</a:t>
            </a:r>
          </a:p>
          <a:p>
            <a:pPr algn="just"/>
            <a:r>
              <a:rPr lang="id-ID" dirty="0" smtClean="0"/>
              <a:t>Nama </a:t>
            </a:r>
            <a:r>
              <a:rPr lang="id-ID" dirty="0"/>
              <a:t>chain yang didefinisikan </a:t>
            </a:r>
            <a:r>
              <a:rPr lang="id-ID" dirty="0" smtClean="0"/>
              <a:t>sendiri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0731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Firewalk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Tools yang digunakan untuk memindai port terbuka </a:t>
            </a:r>
            <a:r>
              <a:rPr lang="id-ID" dirty="0" smtClean="0"/>
              <a:t>melewati </a:t>
            </a:r>
            <a:r>
              <a:rPr lang="id-ID" dirty="0"/>
              <a:t>firewall</a:t>
            </a:r>
          </a:p>
          <a:p>
            <a:r>
              <a:rPr lang="id-ID" dirty="0" smtClean="0"/>
              <a:t>Penyerang </a:t>
            </a:r>
            <a:r>
              <a:rPr lang="id-ID" dirty="0"/>
              <a:t>harus mengetahui alamat IP yang dituju </a:t>
            </a:r>
            <a:r>
              <a:rPr lang="id-ID" dirty="0" smtClean="0"/>
              <a:t>dalam </a:t>
            </a:r>
            <a:r>
              <a:rPr lang="id-ID" dirty="0"/>
              <a:t>jaringan di belakang firewall</a:t>
            </a:r>
          </a:p>
          <a:p>
            <a:r>
              <a:rPr lang="id-ID" dirty="0" smtClean="0"/>
              <a:t>TTL </a:t>
            </a:r>
            <a:r>
              <a:rPr lang="id-ID" dirty="0"/>
              <a:t>diset di jumlah hops ke firewall + 1</a:t>
            </a:r>
          </a:p>
          <a:p>
            <a:r>
              <a:rPr lang="id-ID" dirty="0" smtClean="0"/>
              <a:t>Jika </a:t>
            </a:r>
            <a:r>
              <a:rPr lang="id-ID" dirty="0"/>
              <a:t>firewall membiarkan paket yang menuju port </a:t>
            </a:r>
            <a:r>
              <a:rPr lang="id-ID" dirty="0" smtClean="0"/>
              <a:t>N</a:t>
            </a:r>
            <a:r>
              <a:rPr lang="id-ID" dirty="0"/>
              <a:t>, maka akan mendapat error “ time exceeded</a:t>
            </a:r>
          </a:p>
          <a:p>
            <a:r>
              <a:rPr lang="id-ID" dirty="0" smtClean="0"/>
              <a:t>Jika </a:t>
            </a:r>
            <a:r>
              <a:rPr lang="id-ID" dirty="0"/>
              <a:t>tidak, maka tidak ada response</a:t>
            </a:r>
          </a:p>
        </p:txBody>
      </p:sp>
    </p:spTree>
    <p:extLst>
      <p:ext uri="{BB962C8B-B14F-4D97-AF65-F5344CB8AC3E}">
        <p14:creationId xmlns:p14="http://schemas.microsoft.com/office/powerpoint/2010/main" val="22534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Firewalk and Proxy Firewall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4976735"/>
            <a:ext cx="8319406" cy="1541922"/>
          </a:xfrm>
        </p:spPr>
        <p:txBody>
          <a:bodyPr>
            <a:normAutofit fontScale="92500"/>
          </a:bodyPr>
          <a:lstStyle/>
          <a:p>
            <a:r>
              <a:rPr lang="id-ID" dirty="0"/>
              <a:t>Tidak dapat digunakan jika menggunakan firewall – proxy</a:t>
            </a:r>
          </a:p>
          <a:p>
            <a:r>
              <a:rPr lang="id-ID" dirty="0" smtClean="0"/>
              <a:t>Proxy </a:t>
            </a:r>
            <a:r>
              <a:rPr lang="id-ID" dirty="0"/>
              <a:t>membuat paket TCP baru ke tujuannya, sehingga </a:t>
            </a:r>
            <a:r>
              <a:rPr lang="id-ID" dirty="0" smtClean="0"/>
              <a:t>paket </a:t>
            </a:r>
            <a:r>
              <a:rPr lang="id-ID" dirty="0"/>
              <a:t>aslinya (yang berisi TTL) tidak diteruskan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63" y="1658982"/>
            <a:ext cx="8538581" cy="310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Penggunaan Firewall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Arsitektur pengamanan jaringan dg </a:t>
            </a:r>
            <a:r>
              <a:rPr lang="nn-NO" dirty="0" smtClean="0"/>
              <a:t>Firewall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2360031"/>
            <a:ext cx="8537268" cy="363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3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id-ID" dirty="0"/>
              <a:t>Dari keempat jenis firewall, jelaskan menurut </a:t>
            </a:r>
            <a:r>
              <a:rPr lang="id-ID" dirty="0" smtClean="0"/>
              <a:t>pendapat kalian </a:t>
            </a:r>
            <a:r>
              <a:rPr lang="id-ID" dirty="0"/>
              <a:t>manakah yang mudah diimplementasikan tetapi </a:t>
            </a:r>
            <a:r>
              <a:rPr lang="id-ID" dirty="0" smtClean="0"/>
              <a:t>mempunyai </a:t>
            </a:r>
            <a:r>
              <a:rPr lang="id-ID" dirty="0"/>
              <a:t>kehandalan yang tinggi. Jelaskan!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dirty="0" smtClean="0"/>
              <a:t>Sebutkan </a:t>
            </a:r>
            <a:r>
              <a:rPr lang="id-ID" dirty="0"/>
              <a:t>dan jelaskan perbedaan jenis table pada iptables.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dirty="0" smtClean="0"/>
              <a:t>Sebutkan </a:t>
            </a:r>
            <a:r>
              <a:rPr lang="id-ID" dirty="0"/>
              <a:t>dan jelaskan jenis dan cara kerja masing-masing </a:t>
            </a:r>
            <a:r>
              <a:rPr lang="id-ID" dirty="0" smtClean="0"/>
              <a:t>chains </a:t>
            </a:r>
            <a:r>
              <a:rPr lang="id-ID" dirty="0"/>
              <a:t>yang ada pada iptables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dirty="0" smtClean="0"/>
              <a:t>Ilustrasikan </a:t>
            </a:r>
            <a:r>
              <a:rPr lang="id-ID" dirty="0"/>
              <a:t>dengan gambar sendiri tentang Source NAT </a:t>
            </a:r>
            <a:r>
              <a:rPr lang="id-ID" dirty="0" smtClean="0"/>
              <a:t>dan Destination NAT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4974336" y="779724"/>
            <a:ext cx="3505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 smtClean="0"/>
              <a:t>Dikumpulkan ke Trello</a:t>
            </a:r>
            <a:endParaRPr lang="id-ID" sz="2800" b="1" dirty="0"/>
          </a:p>
        </p:txBody>
      </p:sp>
    </p:spTree>
    <p:extLst>
      <p:ext uri="{BB962C8B-B14F-4D97-AF65-F5344CB8AC3E}">
        <p14:creationId xmlns:p14="http://schemas.microsoft.com/office/powerpoint/2010/main" val="83488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Intrusion Detection </a:t>
            </a:r>
            <a:r>
              <a:rPr lang="id-ID" dirty="0" smtClean="0"/>
              <a:t>Systems  (IDS)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836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Mendeteksi Penyusup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Intrusion detection systems (IDS) </a:t>
            </a:r>
          </a:p>
          <a:p>
            <a:pPr algn="just"/>
            <a:r>
              <a:rPr lang="id-ID" dirty="0" smtClean="0"/>
              <a:t>Mendeteksi </a:t>
            </a:r>
            <a:r>
              <a:rPr lang="id-ID" dirty="0"/>
              <a:t>serangan yang sedang terjadi</a:t>
            </a:r>
          </a:p>
          <a:p>
            <a:pPr algn="just"/>
            <a:r>
              <a:rPr lang="id-ID" dirty="0" smtClean="0"/>
              <a:t>Mencari </a:t>
            </a:r>
            <a:r>
              <a:rPr lang="id-ID" dirty="0"/>
              <a:t>aktivitas yang tidak umum atau berbeda dari </a:t>
            </a:r>
            <a:r>
              <a:rPr lang="id-ID" dirty="0" smtClean="0"/>
              <a:t>biasanya</a:t>
            </a:r>
            <a:endParaRPr lang="id-ID" dirty="0"/>
          </a:p>
          <a:p>
            <a:pPr algn="just"/>
            <a:r>
              <a:rPr lang="id-ID" dirty="0" smtClean="0"/>
              <a:t>Pada </a:t>
            </a:r>
            <a:r>
              <a:rPr lang="id-ID" dirty="0"/>
              <a:t>awalnya IDS adalah tool untuk analisis log </a:t>
            </a:r>
            <a:r>
              <a:rPr lang="id-ID" dirty="0" smtClean="0"/>
              <a:t>file </a:t>
            </a:r>
            <a:endParaRPr lang="id-ID" dirty="0"/>
          </a:p>
          <a:p>
            <a:pPr algn="just"/>
            <a:r>
              <a:rPr lang="id-ID" dirty="0" smtClean="0"/>
              <a:t>Mendeteksi </a:t>
            </a:r>
            <a:r>
              <a:rPr lang="id-ID" dirty="0"/>
              <a:t>serangan adalah hal yang tidak </a:t>
            </a:r>
            <a:r>
              <a:rPr lang="id-ID" dirty="0" smtClean="0"/>
              <a:t>mudah</a:t>
            </a:r>
            <a:r>
              <a:rPr lang="id-ID" dirty="0"/>
              <a:t>, sehingga IDS adalah topik penelitian </a:t>
            </a:r>
            <a:r>
              <a:rPr lang="id-ID" dirty="0" smtClean="0"/>
              <a:t>yang </a:t>
            </a:r>
            <a:r>
              <a:rPr lang="id-ID" dirty="0"/>
              <a:t>sedang trend</a:t>
            </a:r>
          </a:p>
          <a:p>
            <a:pPr algn="just"/>
            <a:r>
              <a:rPr lang="id-ID" dirty="0" smtClean="0"/>
              <a:t>Apa </a:t>
            </a:r>
            <a:r>
              <a:rPr lang="id-ID" dirty="0"/>
              <a:t>yang harus direspon pada waktu penyusupan </a:t>
            </a:r>
            <a:r>
              <a:rPr lang="id-ID" dirty="0" smtClean="0"/>
              <a:t>terdeteksi </a:t>
            </a:r>
            <a:r>
              <a:rPr lang="id-ID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826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Intrusion Detection Systems  (IDS)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/>
              <a:t>Pendekatan / metode </a:t>
            </a:r>
            <a:r>
              <a:rPr lang="id-ID" sz="3600" dirty="0" smtClean="0"/>
              <a:t>deteksi penyusupan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200" dirty="0" smtClean="0"/>
              <a:t>Anomaly-based IDS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200" dirty="0"/>
              <a:t>Signature-based IDS</a:t>
            </a:r>
          </a:p>
          <a:p>
            <a:pPr algn="just"/>
            <a:r>
              <a:rPr lang="id-ID" sz="3600" dirty="0" smtClean="0"/>
              <a:t>Arsitektur </a:t>
            </a:r>
            <a:r>
              <a:rPr lang="id-ID" sz="3600" dirty="0"/>
              <a:t>detektor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200" dirty="0" smtClean="0"/>
              <a:t>Host-based </a:t>
            </a:r>
            <a:r>
              <a:rPr lang="id-ID" sz="3200" dirty="0"/>
              <a:t>IDS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200" dirty="0" smtClean="0"/>
              <a:t>Network-based </a:t>
            </a:r>
            <a:r>
              <a:rPr lang="id-ID" sz="3200" dirty="0"/>
              <a:t>IDS</a:t>
            </a:r>
          </a:p>
        </p:txBody>
      </p:sp>
    </p:spTree>
    <p:extLst>
      <p:ext uri="{BB962C8B-B14F-4D97-AF65-F5344CB8AC3E}">
        <p14:creationId xmlns:p14="http://schemas.microsoft.com/office/powerpoint/2010/main" val="12387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Host-Based 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/>
              <a:t>Memonitor aktivitas dalam suatu sistem </a:t>
            </a:r>
            <a:r>
              <a:rPr lang="id-ID" sz="3600" dirty="0" smtClean="0"/>
              <a:t>komputer </a:t>
            </a:r>
            <a:r>
              <a:rPr lang="id-ID" sz="3600" dirty="0"/>
              <a:t>(host)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200" dirty="0" smtClean="0"/>
              <a:t>Atas </a:t>
            </a:r>
            <a:r>
              <a:rPr lang="id-ID" sz="3200" dirty="0"/>
              <a:t>serangan yang sudah diketahui polanya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200" dirty="0" smtClean="0"/>
              <a:t>Adanya </a:t>
            </a:r>
            <a:r>
              <a:rPr lang="id-ID" sz="3200" dirty="0"/>
              <a:t>sesuatu yang mencurigakan</a:t>
            </a:r>
          </a:p>
          <a:p>
            <a:pPr algn="just"/>
            <a:r>
              <a:rPr lang="id-ID" sz="3600" dirty="0" smtClean="0"/>
              <a:t>Dapat </a:t>
            </a:r>
            <a:r>
              <a:rPr lang="id-ID" sz="3600" dirty="0"/>
              <a:t>mendeteksi serangan seperti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200" dirty="0" smtClean="0"/>
              <a:t>Buffer </a:t>
            </a:r>
            <a:r>
              <a:rPr lang="id-ID" sz="3200" dirty="0"/>
              <a:t>Overflow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200" dirty="0" smtClean="0"/>
              <a:t>Ekskalasi </a:t>
            </a:r>
            <a:r>
              <a:rPr lang="id-ID" sz="3200" dirty="0"/>
              <a:t>hak akses (user biasa menjadi </a:t>
            </a:r>
            <a:r>
              <a:rPr lang="id-ID" sz="3200" dirty="0" smtClean="0"/>
              <a:t>admin), dll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31293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Network-Based 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Memonitor aktivitas di dalam jaringan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Serangan </a:t>
            </a:r>
            <a:r>
              <a:rPr lang="id-ID" dirty="0"/>
              <a:t>yang sudah diketahui polanya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Aktivitas </a:t>
            </a:r>
            <a:r>
              <a:rPr lang="id-ID" dirty="0"/>
              <a:t>dalam jaringan yang mencurigakan</a:t>
            </a:r>
          </a:p>
          <a:p>
            <a:pPr algn="just"/>
            <a:r>
              <a:rPr lang="id-ID" dirty="0" smtClean="0"/>
              <a:t>Dapat </a:t>
            </a:r>
            <a:r>
              <a:rPr lang="id-ID" dirty="0"/>
              <a:t>mendeteksi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Denial </a:t>
            </a:r>
            <a:r>
              <a:rPr lang="id-ID" dirty="0"/>
              <a:t>of service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Network </a:t>
            </a:r>
            <a:r>
              <a:rPr lang="id-ID" dirty="0"/>
              <a:t>probes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Malformed </a:t>
            </a:r>
            <a:r>
              <a:rPr lang="id-ID" dirty="0"/>
              <a:t>packets</a:t>
            </a:r>
          </a:p>
          <a:p>
            <a:pPr algn="just"/>
            <a:r>
              <a:rPr lang="id-ID" dirty="0" smtClean="0"/>
              <a:t>Dapat </a:t>
            </a:r>
            <a:r>
              <a:rPr lang="id-ID" dirty="0"/>
              <a:t>diintegrasikan dengan firewall</a:t>
            </a:r>
          </a:p>
          <a:p>
            <a:pPr algn="just"/>
            <a:r>
              <a:rPr lang="id-ID" dirty="0" smtClean="0"/>
              <a:t>Sebuah </a:t>
            </a:r>
            <a:r>
              <a:rPr lang="id-ID" dirty="0"/>
              <a:t>sistem dapat menggunakan keduanya (</a:t>
            </a:r>
            <a:r>
              <a:rPr lang="id-ID" dirty="0" smtClean="0"/>
              <a:t>host based </a:t>
            </a:r>
            <a:r>
              <a:rPr lang="id-ID" dirty="0"/>
              <a:t>dan network based IDS)</a:t>
            </a:r>
          </a:p>
        </p:txBody>
      </p:sp>
    </p:spTree>
    <p:extLst>
      <p:ext uri="{BB962C8B-B14F-4D97-AF65-F5344CB8AC3E}">
        <p14:creationId xmlns:p14="http://schemas.microsoft.com/office/powerpoint/2010/main" val="303979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Password Guessing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22" y="1658982"/>
            <a:ext cx="2818278" cy="4859675"/>
          </a:xfrm>
        </p:spPr>
        <p:txBody>
          <a:bodyPr>
            <a:normAutofit/>
          </a:bodyPr>
          <a:lstStyle/>
          <a:p>
            <a:r>
              <a:rPr lang="id-ID" b="1" dirty="0"/>
              <a:t>User</a:t>
            </a:r>
            <a:r>
              <a:rPr lang="id-ID" dirty="0"/>
              <a:t> sering memilih </a:t>
            </a:r>
            <a:r>
              <a:rPr lang="id-ID" b="1" dirty="0" smtClean="0"/>
              <a:t>password</a:t>
            </a:r>
            <a:r>
              <a:rPr lang="id-ID" dirty="0" smtClean="0"/>
              <a:t> yang </a:t>
            </a:r>
            <a:r>
              <a:rPr lang="id-ID" b="1" dirty="0"/>
              <a:t>mudah diingat </a:t>
            </a:r>
            <a:r>
              <a:rPr lang="id-ID" dirty="0"/>
              <a:t>tetapi </a:t>
            </a:r>
            <a:r>
              <a:rPr lang="id-ID" dirty="0" smtClean="0"/>
              <a:t>juga </a:t>
            </a:r>
            <a:r>
              <a:rPr lang="id-ID" b="1" dirty="0"/>
              <a:t>mudah </a:t>
            </a:r>
            <a:r>
              <a:rPr lang="id-ID" b="1" dirty="0" smtClean="0"/>
              <a:t>ditebak</a:t>
            </a:r>
            <a:r>
              <a:rPr lang="id-ID" dirty="0" smtClean="0"/>
              <a:t>. </a:t>
            </a:r>
          </a:p>
          <a:p>
            <a:r>
              <a:rPr lang="id-ID" b="1" dirty="0" smtClean="0"/>
              <a:t>Password </a:t>
            </a:r>
            <a:r>
              <a:rPr lang="id-ID" b="1" dirty="0"/>
              <a:t>default</a:t>
            </a:r>
            <a:r>
              <a:rPr lang="id-ID" dirty="0"/>
              <a:t> yang </a:t>
            </a:r>
            <a:r>
              <a:rPr lang="id-ID" dirty="0" smtClean="0"/>
              <a:t>digunakan </a:t>
            </a:r>
            <a:r>
              <a:rPr lang="id-ID" dirty="0"/>
              <a:t>oleh </a:t>
            </a:r>
            <a:r>
              <a:rPr lang="id-ID" b="1" dirty="0">
                <a:solidFill>
                  <a:srgbClr val="FF0000"/>
                </a:solidFill>
              </a:rPr>
              <a:t>vendor tidak </a:t>
            </a:r>
            <a:r>
              <a:rPr lang="id-ID" b="1" dirty="0" smtClean="0">
                <a:solidFill>
                  <a:srgbClr val="FF0000"/>
                </a:solidFill>
              </a:rPr>
              <a:t>diubah</a:t>
            </a:r>
            <a:r>
              <a:rPr lang="id-ID" dirty="0" smtClean="0"/>
              <a:t>. 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963" y="1788459"/>
            <a:ext cx="6055060" cy="490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8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Signature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 smtClean="0"/>
              <a:t>Banyaknya </a:t>
            </a:r>
            <a:r>
              <a:rPr lang="id-ID" sz="3600" dirty="0"/>
              <a:t>percobaan login yang gagal merupakan </a:t>
            </a:r>
            <a:r>
              <a:rPr lang="id-ID" sz="3600" dirty="0" smtClean="0"/>
              <a:t>indikasi </a:t>
            </a:r>
            <a:r>
              <a:rPr lang="id-ID" sz="3600" dirty="0"/>
              <a:t>serangan brute-force / dictionary attack</a:t>
            </a:r>
          </a:p>
          <a:p>
            <a:pPr algn="just"/>
            <a:r>
              <a:rPr lang="id-ID" sz="3600" dirty="0" smtClean="0"/>
              <a:t>Misalnya </a:t>
            </a:r>
            <a:r>
              <a:rPr lang="id-ID" sz="3600" dirty="0"/>
              <a:t>“Nlogin gagal dalam Mdetik” sebagai </a:t>
            </a:r>
            <a:r>
              <a:rPr lang="id-ID" sz="3600" dirty="0" smtClean="0"/>
              <a:t>signature</a:t>
            </a:r>
            <a:endParaRPr lang="id-ID" sz="3600" dirty="0"/>
          </a:p>
          <a:p>
            <a:pPr algn="just"/>
            <a:r>
              <a:rPr lang="id-ID" sz="3600" dirty="0" smtClean="0"/>
              <a:t>Jika </a:t>
            </a:r>
            <a:r>
              <a:rPr lang="id-ID" sz="3600" dirty="0"/>
              <a:t>N atau lebih terjadi dalam M detik, maka </a:t>
            </a:r>
            <a:r>
              <a:rPr lang="id-ID" sz="3600" dirty="0" smtClean="0"/>
              <a:t>IDS akan </a:t>
            </a:r>
            <a:r>
              <a:rPr lang="id-ID" sz="3600" dirty="0"/>
              <a:t>memperingatkan admin adanya serangan</a:t>
            </a:r>
          </a:p>
        </p:txBody>
      </p:sp>
    </p:spTree>
    <p:extLst>
      <p:ext uri="{BB962C8B-B14F-4D97-AF65-F5344CB8AC3E}">
        <p14:creationId xmlns:p14="http://schemas.microsoft.com/office/powerpoint/2010/main" val="16281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Masalah dalam Deteksi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Misalnya IDS menggunakan N/M signature</a:t>
            </a:r>
          </a:p>
          <a:p>
            <a:pPr algn="just"/>
            <a:r>
              <a:rPr lang="id-ID" dirty="0" smtClean="0"/>
              <a:t>Jika </a:t>
            </a:r>
            <a:r>
              <a:rPr lang="id-ID" dirty="0"/>
              <a:t>penyerang mengetahui signature tersebut, </a:t>
            </a:r>
            <a:r>
              <a:rPr lang="id-ID" dirty="0" smtClean="0"/>
              <a:t>maka </a:t>
            </a:r>
            <a:r>
              <a:rPr lang="id-ID" dirty="0"/>
              <a:t>dia dapat mencoba N-1 login dalam M detik</a:t>
            </a:r>
          </a:p>
          <a:p>
            <a:pPr algn="just"/>
            <a:r>
              <a:rPr lang="id-ID" dirty="0" smtClean="0"/>
              <a:t>Serangan </a:t>
            </a:r>
            <a:r>
              <a:rPr lang="id-ID" dirty="0"/>
              <a:t>dapat diperlambat, tetapi serangan tidak </a:t>
            </a:r>
            <a:r>
              <a:rPr lang="id-ID" dirty="0" smtClean="0"/>
              <a:t>dapat </a:t>
            </a:r>
            <a:r>
              <a:rPr lang="id-ID" dirty="0"/>
              <a:t>dideteksi oleh IDS</a:t>
            </a:r>
          </a:p>
          <a:p>
            <a:pPr algn="just"/>
            <a:r>
              <a:rPr lang="id-ID" dirty="0" smtClean="0"/>
              <a:t>Analoginya </a:t>
            </a:r>
            <a:r>
              <a:rPr lang="id-ID" dirty="0"/>
              <a:t>juga sama pada antivirus yang tidak </a:t>
            </a:r>
            <a:r>
              <a:rPr lang="id-ID" dirty="0" smtClean="0"/>
              <a:t>pernah </a:t>
            </a:r>
            <a:r>
              <a:rPr lang="id-ID" dirty="0"/>
              <a:t>dimutakhirkan database signature-virus nya, </a:t>
            </a:r>
            <a:r>
              <a:rPr lang="id-ID" dirty="0" smtClean="0"/>
              <a:t>sehingga </a:t>
            </a:r>
            <a:r>
              <a:rPr lang="id-ID" dirty="0"/>
              <a:t>antivirus tidak dapat mendeteksi virus2 </a:t>
            </a:r>
            <a:r>
              <a:rPr lang="id-ID" dirty="0" smtClean="0"/>
              <a:t>yang </a:t>
            </a:r>
            <a:r>
              <a:rPr lang="id-ID" dirty="0"/>
              <a:t>tidak dikenali signaturenya</a:t>
            </a:r>
          </a:p>
        </p:txBody>
      </p:sp>
    </p:spTree>
    <p:extLst>
      <p:ext uri="{BB962C8B-B14F-4D97-AF65-F5344CB8AC3E}">
        <p14:creationId xmlns:p14="http://schemas.microsoft.com/office/powerpoint/2010/main" val="307025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Deteksi Anomali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Sistem pendeteksi anomali dalam sistem mencoba </a:t>
            </a:r>
            <a:r>
              <a:rPr lang="id-ID" dirty="0" smtClean="0"/>
              <a:t>untuk </a:t>
            </a:r>
            <a:r>
              <a:rPr lang="id-ID" dirty="0"/>
              <a:t>mendeteksi aktivitas-aktivitas yang tidak </a:t>
            </a:r>
            <a:r>
              <a:rPr lang="id-ID" dirty="0" smtClean="0"/>
              <a:t>biasa </a:t>
            </a:r>
            <a:r>
              <a:rPr lang="id-ID" dirty="0"/>
              <a:t>terjadi dalam sistem (mencurigakan)</a:t>
            </a:r>
          </a:p>
          <a:p>
            <a:r>
              <a:rPr lang="id-ID" dirty="0" smtClean="0"/>
              <a:t>Beberapa </a:t>
            </a:r>
            <a:r>
              <a:rPr lang="id-ID" dirty="0"/>
              <a:t>masalah dalam deteksi anomali </a:t>
            </a:r>
            <a:r>
              <a:rPr lang="id-ID" dirty="0" smtClean="0"/>
              <a:t>diantaranya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Definisi </a:t>
            </a:r>
            <a:r>
              <a:rPr lang="id-ID" dirty="0"/>
              <a:t>“normal” dalam sistem 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Seberapa </a:t>
            </a:r>
            <a:r>
              <a:rPr lang="id-ID" dirty="0"/>
              <a:t>melenceng sistem tersebut sehingga dianggap </a:t>
            </a:r>
            <a:r>
              <a:rPr lang="id-ID" dirty="0" smtClean="0"/>
              <a:t>tidak </a:t>
            </a:r>
            <a:r>
              <a:rPr lang="id-ID" dirty="0"/>
              <a:t>normal </a:t>
            </a:r>
          </a:p>
          <a:p>
            <a:r>
              <a:rPr lang="id-ID" dirty="0" smtClean="0"/>
              <a:t>Pada </a:t>
            </a:r>
            <a:r>
              <a:rPr lang="id-ID" dirty="0"/>
              <a:t>statistik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Mean/rata-rata </a:t>
            </a:r>
            <a:r>
              <a:rPr lang="id-ID" dirty="0"/>
              <a:t>merepresentasikan </a:t>
            </a:r>
            <a:r>
              <a:rPr lang="id-ID" dirty="0" smtClean="0"/>
              <a:t>'normal‘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Variance memberikan </a:t>
            </a:r>
            <a:r>
              <a:rPr lang="id-ID" dirty="0"/>
              <a:t>batasan normal  abnormal</a:t>
            </a:r>
          </a:p>
        </p:txBody>
      </p:sp>
    </p:spTree>
    <p:extLst>
      <p:ext uri="{BB962C8B-B14F-4D97-AF65-F5344CB8AC3E}">
        <p14:creationId xmlns:p14="http://schemas.microsoft.com/office/powerpoint/2010/main" val="378579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Deteksi </a:t>
            </a:r>
            <a:r>
              <a:rPr lang="id-ID" dirty="0" smtClean="0"/>
              <a:t>anomali (Contd-2)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Misalnya IDS memonitor penggunaan tiga perintah:</a:t>
            </a:r>
          </a:p>
          <a:p>
            <a:pPr lvl="1"/>
            <a:r>
              <a:rPr lang="id-ID" dirty="0"/>
              <a:t>open, read, close</a:t>
            </a:r>
          </a:p>
          <a:p>
            <a:pPr lvl="2"/>
            <a:r>
              <a:rPr lang="id-ID" dirty="0" smtClean="0"/>
              <a:t>User1 </a:t>
            </a:r>
            <a:r>
              <a:rPr lang="id-ID" dirty="0"/>
              <a:t>dalam kondisi normal melakukan:</a:t>
            </a:r>
          </a:p>
          <a:p>
            <a:pPr lvl="2"/>
            <a:r>
              <a:rPr lang="id-ID" dirty="0"/>
              <a:t>open, read, close, open, open, read, close, …</a:t>
            </a:r>
          </a:p>
          <a:p>
            <a:pPr lvl="1"/>
            <a:r>
              <a:rPr lang="id-ID" dirty="0" smtClean="0"/>
              <a:t>Terdapat </a:t>
            </a:r>
            <a:r>
              <a:rPr lang="id-ID" dirty="0"/>
              <a:t>pola perintah sbb :</a:t>
            </a:r>
          </a:p>
          <a:p>
            <a:pPr lvl="2"/>
            <a:r>
              <a:rPr lang="id-ID" dirty="0"/>
              <a:t>(open,read), (read,close), (close,open), (open,open)</a:t>
            </a:r>
          </a:p>
          <a:p>
            <a:pPr lvl="1"/>
            <a:r>
              <a:rPr lang="id-ID" dirty="0" smtClean="0"/>
              <a:t>Dapatkah </a:t>
            </a:r>
            <a:r>
              <a:rPr lang="id-ID" dirty="0"/>
              <a:t>ini digunakan untuk mengukur </a:t>
            </a:r>
            <a:r>
              <a:rPr lang="id-ID" dirty="0" smtClean="0"/>
              <a:t>keabnormalan </a:t>
            </a:r>
            <a:r>
              <a:rPr lang="id-ID" dirty="0"/>
              <a:t>suatu aktivitas ?</a:t>
            </a:r>
          </a:p>
        </p:txBody>
      </p:sp>
    </p:spTree>
    <p:extLst>
      <p:ext uri="{BB962C8B-B14F-4D97-AF65-F5344CB8AC3E}">
        <p14:creationId xmlns:p14="http://schemas.microsoft.com/office/powerpoint/2010/main" val="96755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3) Kontrak Perkuliahan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id-ID" dirty="0" smtClean="0"/>
              <a:t>Tata Tertib</a:t>
            </a:r>
          </a:p>
          <a:p>
            <a:pPr marL="514350" indent="-514350">
              <a:buFont typeface="+mj-lt"/>
              <a:buAutoNum type="alphaLcParenR"/>
            </a:pPr>
            <a:r>
              <a:rPr lang="id-ID" dirty="0" smtClean="0"/>
              <a:t>Contact</a:t>
            </a:r>
          </a:p>
          <a:p>
            <a:pPr marL="514350" indent="-514350">
              <a:buFont typeface="+mj-lt"/>
              <a:buAutoNum type="alphaLcParenR"/>
            </a:pPr>
            <a:r>
              <a:rPr lang="id-ID" dirty="0" smtClean="0"/>
              <a:t>Referensi</a:t>
            </a:r>
          </a:p>
          <a:p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905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</a:t>
            </a:r>
            <a:r>
              <a:rPr lang="id-ID" dirty="0"/>
              <a:t>Perkuliahan </a:t>
            </a:r>
            <a:r>
              <a:rPr lang="id-ID" dirty="0" smtClean="0"/>
              <a:t>SI4B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id-ID" dirty="0"/>
              <a:t>Masuk </a:t>
            </a:r>
            <a:r>
              <a:rPr lang="id-ID" dirty="0" smtClean="0"/>
              <a:t>sesuai jadwal 15.25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20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ketidakhadiran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id-ID" dirty="0"/>
              <a:t>dengan alasan yang jelas</a:t>
            </a:r>
          </a:p>
          <a:p>
            <a:pPr algn="just"/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pPr algn="just"/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1745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</a:t>
            </a:r>
            <a:r>
              <a:rPr lang="id-ID" dirty="0"/>
              <a:t>Perkuliahan </a:t>
            </a:r>
            <a:r>
              <a:rPr lang="id-ID" dirty="0" smtClean="0"/>
              <a:t>SI4C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id-ID" dirty="0"/>
              <a:t>Masuk </a:t>
            </a:r>
            <a:r>
              <a:rPr lang="id-ID" dirty="0" smtClean="0"/>
              <a:t>sesuai jadwal 09.15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15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ketidakhadiran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id-ID" dirty="0"/>
              <a:t>dengan alasan yang jelas</a:t>
            </a:r>
          </a:p>
          <a:p>
            <a:pPr algn="just"/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pPr algn="just"/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0617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</a:t>
            </a:r>
            <a:r>
              <a:rPr lang="id-ID" dirty="0"/>
              <a:t>Perkuliahan </a:t>
            </a:r>
            <a:r>
              <a:rPr lang="id-ID" dirty="0" smtClean="0"/>
              <a:t>SI4D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id-ID" dirty="0"/>
              <a:t>Masuk </a:t>
            </a:r>
            <a:r>
              <a:rPr lang="id-ID" dirty="0" smtClean="0"/>
              <a:t>sesuai jadwal 12.45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15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ketidakhadiran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id-ID" dirty="0"/>
              <a:t>dengan alasan yang jelas</a:t>
            </a:r>
          </a:p>
          <a:p>
            <a:pPr algn="just"/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pPr algn="just"/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5582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Proyek : Kelompok</a:t>
            </a:r>
            <a:br>
              <a:rPr lang="id-ID" dirty="0" smtClean="0"/>
            </a:br>
            <a:r>
              <a:rPr lang="id-ID" dirty="0" smtClean="0">
                <a:solidFill>
                  <a:schemeClr val="bg1">
                    <a:lumMod val="50000"/>
                  </a:schemeClr>
                </a:solidFill>
              </a:rPr>
              <a:t>dibuat 2 s.d 4 Mahasiswa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id-ID" dirty="0" smtClean="0">
                <a:latin typeface="Agency FB" panose="020B0503020202020204" pitchFamily="34" charset="0"/>
              </a:rPr>
              <a:t>Membuat</a:t>
            </a:r>
            <a:r>
              <a:rPr lang="id-ID" dirty="0">
                <a:latin typeface="Agency FB" panose="020B0503020202020204" pitchFamily="34" charset="0"/>
              </a:rPr>
              <a:t> </a:t>
            </a:r>
            <a:r>
              <a:rPr lang="id-ID" dirty="0" smtClean="0">
                <a:latin typeface="Agency FB" panose="020B0503020202020204" pitchFamily="34" charset="0"/>
              </a:rPr>
              <a:t>aplikasi sederhana dengan fokus </a:t>
            </a:r>
            <a:r>
              <a:rPr lang="id-ID" b="1" dirty="0" smtClean="0">
                <a:latin typeface="Agency FB" panose="020B0503020202020204" pitchFamily="34" charset="0"/>
              </a:rPr>
              <a:t>Keamanan Informasi dalam Penggunaan </a:t>
            </a:r>
            <a:r>
              <a:rPr lang="id-ID" dirty="0" smtClean="0">
                <a:latin typeface="Agency FB" panose="020B0503020202020204" pitchFamily="34" charset="0"/>
              </a:rPr>
              <a:t>Aplikasi/berInternet</a:t>
            </a:r>
          </a:p>
          <a:p>
            <a:pPr algn="just"/>
            <a:r>
              <a:rPr lang="id-ID" b="1" dirty="0" smtClean="0">
                <a:latin typeface="Agency FB" panose="020B0503020202020204" pitchFamily="34" charset="0"/>
              </a:rPr>
              <a:t>Tahapannya :</a:t>
            </a:r>
          </a:p>
          <a:p>
            <a:pPr lvl="1" algn="just"/>
            <a:r>
              <a:rPr lang="id-ID" dirty="0" smtClean="0">
                <a:latin typeface="Agency FB" panose="020B0503020202020204" pitchFamily="34" charset="0"/>
              </a:rPr>
              <a:t> Penentuan Studi Kasus </a:t>
            </a:r>
          </a:p>
          <a:p>
            <a:pPr marL="806450" lvl="1" indent="-349250" algn="just"/>
            <a:r>
              <a:rPr lang="id-ID" dirty="0">
                <a:latin typeface="Agency FB" panose="020B0503020202020204" pitchFamily="34" charset="0"/>
              </a:rPr>
              <a:t>Membuat aplikasi Login Spoofing </a:t>
            </a:r>
            <a:r>
              <a:rPr lang="id-ID" dirty="0" smtClean="0">
                <a:latin typeface="Agency FB" panose="020B0503020202020204" pitchFamily="34" charset="0"/>
              </a:rPr>
              <a:t>Attack</a:t>
            </a:r>
          </a:p>
          <a:p>
            <a:pPr marL="806450" lvl="1" indent="-349250" algn="just"/>
            <a:r>
              <a:rPr lang="id-ID" dirty="0">
                <a:latin typeface="Agency FB" panose="020B0503020202020204" pitchFamily="34" charset="0"/>
              </a:rPr>
              <a:t>Dalam aplikasi Login Spoofing </a:t>
            </a:r>
            <a:r>
              <a:rPr lang="id-ID" dirty="0" smtClean="0">
                <a:latin typeface="Agency FB" panose="020B0503020202020204" pitchFamily="34" charset="0"/>
              </a:rPr>
              <a:t>Attack untuk pemberian passwordnya di lakukan dengan menggunakan teknik Kriptografi (enkripsi) dengan menggunakan enkripsi asimetris</a:t>
            </a:r>
            <a:endParaRPr lang="id-ID" dirty="0">
              <a:latin typeface="Agency FB" panose="020B0503020202020204" pitchFamily="34" charset="0"/>
            </a:endParaRP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Untuk memecahkan enkripsi tersebut maka dilakukan deskripsi dari enkripsi tersebut.</a:t>
            </a:r>
            <a:endParaRPr lang="id-ID" dirty="0">
              <a:latin typeface="Agency FB" panose="020B0503020202020204" pitchFamily="34" charset="0"/>
            </a:endParaRP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Untuk Aplikasi boleh Web atau Desktop, sesuai yang dikuasai.</a:t>
            </a: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Pembuatan Laporan atau Dokumentasi.</a:t>
            </a:r>
          </a:p>
          <a:p>
            <a:pPr marL="444500" lvl="1" indent="-349250" algn="just"/>
            <a:r>
              <a:rPr lang="id-ID" b="1" dirty="0">
                <a:latin typeface="Agency FB" panose="020B0503020202020204" pitchFamily="34" charset="0"/>
              </a:rPr>
              <a:t>Poin penilaian:</a:t>
            </a:r>
            <a:r>
              <a:rPr lang="id-ID" dirty="0">
                <a:latin typeface="Agency FB" panose="020B0503020202020204" pitchFamily="34" charset="0"/>
              </a:rPr>
              <a:t> </a:t>
            </a:r>
            <a:r>
              <a:rPr lang="id-ID" dirty="0" smtClean="0">
                <a:latin typeface="Agency FB" panose="020B0503020202020204" pitchFamily="34" charset="0"/>
              </a:rPr>
              <a:t>Aplikasi, Dokumentasi, Presentasi.</a:t>
            </a:r>
            <a:endParaRPr lang="id-ID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7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5) </a:t>
            </a:r>
            <a:r>
              <a:rPr lang="id-ID" dirty="0"/>
              <a:t>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92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Password Guessing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200" dirty="0"/>
              <a:t>Bisa </a:t>
            </a:r>
            <a:r>
              <a:rPr lang="id-ID" sz="3200" b="1" dirty="0"/>
              <a:t>lebih canggih </a:t>
            </a:r>
            <a:r>
              <a:rPr lang="id-ID" sz="3200" dirty="0"/>
              <a:t>dan </a:t>
            </a:r>
            <a:r>
              <a:rPr lang="id-ID" sz="3200" b="1" dirty="0"/>
              <a:t>lebih cepat </a:t>
            </a:r>
            <a:r>
              <a:rPr lang="id-ID" sz="3200" dirty="0"/>
              <a:t>dibandingkan dengan </a:t>
            </a:r>
            <a:r>
              <a:rPr lang="id-ID" sz="3200" b="1" dirty="0">
                <a:solidFill>
                  <a:srgbClr val="FF0000"/>
                </a:solidFill>
              </a:rPr>
              <a:t>brute force </a:t>
            </a:r>
            <a:r>
              <a:rPr lang="id-ID" sz="3200" b="1" dirty="0" smtClean="0">
                <a:solidFill>
                  <a:srgbClr val="FF0000"/>
                </a:solidFill>
              </a:rPr>
              <a:t>attack </a:t>
            </a:r>
            <a:r>
              <a:rPr lang="id-ID" sz="3200" dirty="0"/>
              <a:t>melalui </a:t>
            </a:r>
            <a:r>
              <a:rPr lang="id-ID" sz="3200" b="1" dirty="0"/>
              <a:t>login scripting </a:t>
            </a:r>
            <a:r>
              <a:rPr lang="id-ID" sz="3200" dirty="0"/>
              <a:t>dengan </a:t>
            </a:r>
            <a:r>
              <a:rPr lang="id-ID" sz="3200" b="1" dirty="0"/>
              <a:t>kata2</a:t>
            </a:r>
            <a:r>
              <a:rPr lang="id-ID" sz="3200" dirty="0"/>
              <a:t> yang ada di </a:t>
            </a:r>
            <a:r>
              <a:rPr lang="id-ID" sz="3200" b="1" dirty="0">
                <a:solidFill>
                  <a:srgbClr val="FF0000"/>
                </a:solidFill>
              </a:rPr>
              <a:t>kamus (dictionary </a:t>
            </a:r>
            <a:r>
              <a:rPr lang="id-ID" sz="3200" b="1" dirty="0" smtClean="0">
                <a:solidFill>
                  <a:srgbClr val="FF0000"/>
                </a:solidFill>
              </a:rPr>
              <a:t>attacks</a:t>
            </a:r>
            <a:r>
              <a:rPr lang="id-ID" sz="32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8875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/>
              <a:t>Bahan Kuliah : </a:t>
            </a:r>
            <a:r>
              <a:rPr lang="id-ID" dirty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dirty="0"/>
          </a:p>
          <a:p>
            <a:r>
              <a:rPr lang="en-US" dirty="0" smtClean="0"/>
              <a:t>Email </a:t>
            </a:r>
            <a:r>
              <a:rPr lang="en-US" dirty="0"/>
              <a:t>: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d</a:t>
            </a:r>
            <a:r>
              <a:rPr lang="id-ID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oniaft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@</a:t>
            </a:r>
            <a:r>
              <a:rPr lang="id-ID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gmail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.com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/>
              <a:t>WA/Telegram :</a:t>
            </a:r>
            <a:endParaRPr lang="id-ID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id-ID" dirty="0" smtClean="0"/>
              <a:t>Komting Keamanan Informasi </a:t>
            </a:r>
          </a:p>
          <a:p>
            <a:pPr lvl="1"/>
            <a:r>
              <a:rPr lang="id-ID" dirty="0"/>
              <a:t> </a:t>
            </a:r>
            <a:r>
              <a:rPr lang="id-ID" dirty="0" smtClean="0"/>
              <a:t>SI4C : </a:t>
            </a:r>
            <a:r>
              <a:rPr lang="id-ID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Yusril : 0856 5509 5641</a:t>
            </a:r>
          </a:p>
          <a:p>
            <a:pPr lvl="1"/>
            <a:r>
              <a:rPr lang="id-ID" dirty="0" smtClean="0"/>
              <a:t> SI4D : </a:t>
            </a:r>
            <a:r>
              <a:rPr lang="id-ID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Ikrom : 0852 3027 9767</a:t>
            </a:r>
          </a:p>
          <a:p>
            <a:pPr lvl="1"/>
            <a:r>
              <a:rPr lang="id-ID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id-ID" dirty="0" smtClean="0"/>
              <a:t>SI4B : </a:t>
            </a:r>
          </a:p>
          <a:p>
            <a:pPr lvl="2"/>
            <a:r>
              <a:rPr lang="id-ID" dirty="0"/>
              <a:t>Rahma : : </a:t>
            </a:r>
            <a:r>
              <a:rPr lang="id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0852 5707 1554</a:t>
            </a:r>
            <a:r>
              <a:rPr lang="id-ID" dirty="0" smtClean="0"/>
              <a:t> </a:t>
            </a:r>
          </a:p>
          <a:p>
            <a:pPr lvl="2"/>
            <a:r>
              <a:rPr lang="id-ID" dirty="0" smtClean="0"/>
              <a:t>Adi : </a:t>
            </a:r>
            <a:r>
              <a:rPr lang="id-ID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0899 3616 728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0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6) </a:t>
            </a:r>
            <a:r>
              <a:rPr lang="id-ID" dirty="0"/>
              <a:t>Referensi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92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71" y="1606859"/>
            <a:ext cx="8826500" cy="5076151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id-ID" sz="1800" dirty="0" smtClean="0"/>
              <a:t>Anderson</a:t>
            </a:r>
            <a:r>
              <a:rPr lang="id-ID" sz="1800" dirty="0"/>
              <a:t>, Ross, “Security Engineering”, First Edition, Wiley, 2001, tersedia dalam e-Book : URL: </a:t>
            </a:r>
            <a:r>
              <a:rPr lang="id-ID" sz="1800" dirty="0">
                <a:hlinkClick r:id="rId2"/>
              </a:rPr>
              <a:t>http://www.cl.cam.ac.uk/~rja14/book.html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 err="1"/>
              <a:t>Menezes</a:t>
            </a:r>
            <a:r>
              <a:rPr lang="en-US" sz="1800" dirty="0"/>
              <a:t> et.al, “Handbook of Applied Cryptography”, Fifth Edition, CRC Printing, 2001, </a:t>
            </a:r>
            <a:r>
              <a:rPr lang="en-US" sz="1800" dirty="0" err="1"/>
              <a:t>tersedia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e-Book URL: </a:t>
            </a:r>
            <a:r>
              <a:rPr lang="en-US" sz="1800" dirty="0">
                <a:hlinkClick r:id="rId3"/>
              </a:rPr>
              <a:t>http://cacr.uwaterloo.ca/hac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Bishop, Matt, “Computer Security: Art and Science”, Addison Wesley, 2002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Stinson, Douglas R, “Cryptography: Theory and Practice”, CRC Press, 1995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Electronic Frontier Foundation, “Cracking DES”, O'Reilly, 1998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Stamp, Mark, “Computer Security: Principles and Practices”, Willey, 2011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Eric Cole, Ronald </a:t>
            </a:r>
            <a:r>
              <a:rPr lang="en-US" sz="1800" dirty="0" err="1"/>
              <a:t>Krutz</a:t>
            </a:r>
            <a:r>
              <a:rPr lang="en-US" sz="1800" dirty="0"/>
              <a:t>, and James W. Conley, “Network Security Bible”, 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Wiley Publishing, Inc., 2005.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Matthew </a:t>
            </a:r>
            <a:r>
              <a:rPr lang="en-US" sz="1800" dirty="0" err="1"/>
              <a:t>Strebe</a:t>
            </a:r>
            <a:r>
              <a:rPr lang="en-US" sz="1800" dirty="0"/>
              <a:t>, “Network Security Foundations”, </a:t>
            </a:r>
            <a:r>
              <a:rPr lang="en-US" sz="1800" dirty="0" err="1"/>
              <a:t>Sybex</a:t>
            </a:r>
            <a:r>
              <a:rPr lang="en-US" sz="1800" dirty="0"/>
              <a:t>, 2004.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Chris </a:t>
            </a:r>
            <a:r>
              <a:rPr lang="en-US" sz="1800" dirty="0" err="1"/>
              <a:t>McNab</a:t>
            </a:r>
            <a:r>
              <a:rPr lang="en-US" sz="1800" dirty="0"/>
              <a:t>, “Network Security Assessment”, </a:t>
            </a:r>
            <a:r>
              <a:rPr lang="en-US" sz="1800" dirty="0" err="1"/>
              <a:t>O’reilly</a:t>
            </a:r>
            <a:r>
              <a:rPr lang="en-US" sz="1800" dirty="0"/>
              <a:t>, 2008. 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James D. McCabe, </a:t>
            </a:r>
            <a:r>
              <a:rPr lang="en-US" sz="1800" dirty="0" err="1"/>
              <a:t>dkk</a:t>
            </a:r>
            <a:r>
              <a:rPr lang="en-US" sz="1800" dirty="0"/>
              <a:t>, “Network Security Know It </a:t>
            </a:r>
            <a:r>
              <a:rPr lang="en-US" sz="1800" dirty="0" err="1"/>
              <a:t>All”,Morgan</a:t>
            </a:r>
            <a:r>
              <a:rPr lang="en-US" sz="1800" dirty="0"/>
              <a:t> 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Kaufmann, 2008.</a:t>
            </a:r>
            <a:endParaRPr lang="id-ID" sz="1800" dirty="0"/>
          </a:p>
          <a:p>
            <a:pPr>
              <a:spcBef>
                <a:spcPts val="600"/>
              </a:spcBef>
            </a:pPr>
            <a:r>
              <a:rPr lang="en-US" sz="1800" dirty="0" err="1"/>
              <a:t>Ibisa</a:t>
            </a:r>
            <a:r>
              <a:rPr lang="en-US" sz="1800" dirty="0"/>
              <a:t>, “</a:t>
            </a:r>
            <a:r>
              <a:rPr lang="en-US" sz="1800" dirty="0" err="1"/>
              <a:t>Keamanan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”, </a:t>
            </a:r>
            <a:r>
              <a:rPr lang="en-US" sz="1800" dirty="0" err="1"/>
              <a:t>Penerbit</a:t>
            </a:r>
            <a:r>
              <a:rPr lang="en-US" sz="1800" dirty="0"/>
              <a:t> </a:t>
            </a:r>
            <a:r>
              <a:rPr lang="en-US" sz="1800" dirty="0" err="1"/>
              <a:t>Andi</a:t>
            </a:r>
            <a:r>
              <a:rPr lang="en-US" sz="1800" dirty="0"/>
              <a:t>, </a:t>
            </a:r>
            <a:r>
              <a:rPr lang="en-US" sz="1800" dirty="0" err="1"/>
              <a:t>Yogyakara</a:t>
            </a:r>
            <a:r>
              <a:rPr lang="en-US" sz="1800" dirty="0"/>
              <a:t>, 2011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Problem Lain Dengan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sz="3200" b="1" dirty="0"/>
              <a:t>Terlalu banyak pasword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800" dirty="0" smtClean="0"/>
              <a:t>Password </a:t>
            </a:r>
            <a:r>
              <a:rPr lang="id-ID" sz="2800" dirty="0"/>
              <a:t>sama untuk banyak akun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800" dirty="0" smtClean="0"/>
              <a:t>One </a:t>
            </a:r>
            <a:r>
              <a:rPr lang="id-ID" sz="2800" dirty="0"/>
              <a:t>point of failure</a:t>
            </a:r>
          </a:p>
          <a:p>
            <a:r>
              <a:rPr lang="id-ID" sz="3200" b="1" dirty="0" smtClean="0"/>
              <a:t>PIN </a:t>
            </a:r>
            <a:r>
              <a:rPr lang="id-ID" sz="3200" b="1" dirty="0"/>
              <a:t>ATM masih menggunakan angka </a:t>
            </a:r>
            <a:r>
              <a:rPr lang="id-ID" sz="3200" b="1" dirty="0" smtClean="0"/>
              <a:t>saja (4x4)</a:t>
            </a:r>
            <a:endParaRPr lang="id-ID" sz="32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800" dirty="0" smtClean="0"/>
              <a:t>Mempersempit </a:t>
            </a:r>
            <a:r>
              <a:rPr lang="id-ID" sz="2800" dirty="0"/>
              <a:t>ruang pencarian password</a:t>
            </a:r>
          </a:p>
          <a:p>
            <a:r>
              <a:rPr lang="id-ID" sz="3200" b="1" dirty="0" smtClean="0"/>
              <a:t>Default </a:t>
            </a:r>
            <a:r>
              <a:rPr lang="id-ID" sz="3200" b="1" dirty="0"/>
              <a:t>password</a:t>
            </a:r>
          </a:p>
          <a:p>
            <a:r>
              <a:rPr lang="id-ID" sz="3200" b="1" dirty="0" smtClean="0"/>
              <a:t>Social </a:t>
            </a:r>
            <a:r>
              <a:rPr lang="id-ID" sz="3200" b="1" dirty="0"/>
              <a:t>engineering</a:t>
            </a:r>
          </a:p>
          <a:p>
            <a:r>
              <a:rPr lang="id-ID" sz="3200" b="1" dirty="0" smtClean="0"/>
              <a:t>Bugs</a:t>
            </a:r>
            <a:r>
              <a:rPr lang="id-ID" sz="3200" b="1" dirty="0"/>
              <a:t>, keystroke logging, spyware, etc</a:t>
            </a:r>
            <a:r>
              <a:rPr lang="id-ID" sz="3200" dirty="0"/>
              <a:t>.</a:t>
            </a:r>
          </a:p>
          <a:p>
            <a:r>
              <a:rPr lang="id-ID" sz="3200" b="1" dirty="0" smtClean="0"/>
              <a:t>Keystroke </a:t>
            </a:r>
            <a:r>
              <a:rPr lang="id-ID" sz="3200" b="1" dirty="0"/>
              <a:t>detection by hand micromovement</a:t>
            </a:r>
          </a:p>
        </p:txBody>
      </p:sp>
    </p:spTree>
    <p:extLst>
      <p:ext uri="{BB962C8B-B14F-4D97-AF65-F5344CB8AC3E}">
        <p14:creationId xmlns:p14="http://schemas.microsoft.com/office/powerpoint/2010/main" val="403000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Password Baik &amp; Buruk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3920937" cy="4859675"/>
          </a:xfrm>
        </p:spPr>
        <p:txBody>
          <a:bodyPr numCol="1">
            <a:normAutofit/>
          </a:bodyPr>
          <a:lstStyle/>
          <a:p>
            <a:r>
              <a:rPr lang="pl-PL" sz="4000" b="1" dirty="0"/>
              <a:t>Apakah ini password </a:t>
            </a:r>
            <a:r>
              <a:rPr lang="pl-PL" sz="4000" b="1" dirty="0" smtClean="0"/>
              <a:t>?</a:t>
            </a:r>
            <a:endParaRPr lang="pl-PL" sz="4000" b="1" dirty="0"/>
          </a:p>
          <a:p>
            <a:pPr marL="806450" lvl="1" indent="-349250">
              <a:buFont typeface="Wingdings" panose="05000000000000000000" pitchFamily="2" charset="2"/>
              <a:buChar char="§"/>
            </a:pPr>
            <a:r>
              <a:rPr lang="pl-PL" sz="3600" dirty="0" smtClean="0"/>
              <a:t>Sueb</a:t>
            </a:r>
            <a:endParaRPr lang="id-ID" sz="3600" dirty="0" smtClean="0"/>
          </a:p>
          <a:p>
            <a:pPr marL="806450" lvl="1" indent="-349250">
              <a:buFont typeface="Wingdings" panose="05000000000000000000" pitchFamily="2" charset="2"/>
              <a:buChar char="§"/>
            </a:pPr>
            <a:r>
              <a:rPr lang="pl-PL" sz="3600" dirty="0" smtClean="0"/>
              <a:t>44444</a:t>
            </a:r>
            <a:endParaRPr lang="id-ID" sz="3600" dirty="0" smtClean="0"/>
          </a:p>
          <a:p>
            <a:pPr marL="806450" lvl="1" indent="-349250">
              <a:buFont typeface="Wingdings" panose="05000000000000000000" pitchFamily="2" charset="2"/>
              <a:buChar char="§"/>
            </a:pPr>
            <a:r>
              <a:rPr lang="pl-PL" sz="3600" dirty="0" smtClean="0"/>
              <a:t>050873</a:t>
            </a:r>
            <a:endParaRPr lang="id-ID" sz="3600" dirty="0" smtClean="0"/>
          </a:p>
          <a:p>
            <a:pPr marL="806450" lvl="1" indent="-349250">
              <a:buFont typeface="Wingdings" panose="05000000000000000000" pitchFamily="2" charset="2"/>
              <a:buChar char="§"/>
            </a:pPr>
            <a:r>
              <a:rPr lang="pl-PL" sz="3600" dirty="0" smtClean="0"/>
              <a:t>Password</a:t>
            </a:r>
            <a:endParaRPr lang="id-ID" sz="3600" dirty="0" smtClean="0"/>
          </a:p>
          <a:p>
            <a:pPr marL="806450" lvl="1" indent="-349250">
              <a:buFont typeface="Wingdings" panose="05000000000000000000" pitchFamily="2" charset="2"/>
              <a:buChar char="§"/>
            </a:pPr>
            <a:r>
              <a:rPr lang="pl-PL" sz="3600" dirty="0" smtClean="0"/>
              <a:t>Katakunci</a:t>
            </a:r>
            <a:endParaRPr lang="id-ID" sz="3600" dirty="0" smtClean="0"/>
          </a:p>
          <a:p>
            <a:pPr marL="806450" lvl="1" indent="-349250">
              <a:buFont typeface="Wingdings" panose="05000000000000000000" pitchFamily="2" charset="2"/>
              <a:buChar char="§"/>
            </a:pPr>
            <a:r>
              <a:rPr lang="pl-PL" sz="3600" dirty="0" smtClean="0"/>
              <a:t>malesdeh</a:t>
            </a:r>
            <a:endParaRPr lang="id-ID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07434" y="1717764"/>
            <a:ext cx="4388224" cy="4859675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4000" b="1" dirty="0"/>
              <a:t>Contoh password 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pl-PL" sz="3600" dirty="0" smtClean="0"/>
              <a:t>jfIej,43j-EmmL+y</a:t>
            </a:r>
            <a:endParaRPr lang="id-ID" sz="3600" dirty="0" smtClean="0"/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pl-PL" sz="4000" dirty="0" smtClean="0"/>
              <a:t>09864376537263</a:t>
            </a:r>
            <a:endParaRPr lang="id-ID" sz="4000" dirty="0" smtClean="0"/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pl-PL" sz="4000" dirty="0" smtClean="0"/>
              <a:t>P0kem0N</a:t>
            </a:r>
            <a:endParaRPr lang="id-ID" sz="4000" dirty="0" smtClean="0"/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pl-PL" sz="4000" dirty="0" smtClean="0"/>
              <a:t>FSa7Yago</a:t>
            </a:r>
            <a:endParaRPr lang="id-ID" sz="4000" dirty="0" smtClean="0"/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pl-PL" sz="4000" dirty="0" smtClean="0"/>
              <a:t>0nceuP0nAt1m8</a:t>
            </a:r>
            <a:endParaRPr lang="id-ID" sz="4000" dirty="0" smtClean="0"/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pl-PL" sz="4000" dirty="0" smtClean="0"/>
              <a:t>PokeGCTall150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397955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Weak </a:t>
            </a:r>
            <a:r>
              <a:rPr lang="id-ID" dirty="0" smtClean="0"/>
              <a:t>Password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 smtClean="0"/>
              <a:t>Mudah </a:t>
            </a:r>
            <a:r>
              <a:rPr lang="id-ID" b="1" dirty="0"/>
              <a:t>ditebak</a:t>
            </a:r>
            <a:r>
              <a:rPr lang="id-ID" dirty="0"/>
              <a:t>, contoh: “password”</a:t>
            </a:r>
          </a:p>
          <a:p>
            <a:pPr algn="just"/>
            <a:r>
              <a:rPr lang="id-ID" b="1" dirty="0" smtClean="0"/>
              <a:t>Username</a:t>
            </a:r>
            <a:r>
              <a:rPr lang="id-ID" dirty="0"/>
              <a:t>, contoh: “administrator”</a:t>
            </a:r>
          </a:p>
          <a:p>
            <a:pPr algn="just"/>
            <a:r>
              <a:rPr lang="id-ID" b="1" dirty="0" smtClean="0"/>
              <a:t>Nama </a:t>
            </a:r>
            <a:r>
              <a:rPr lang="id-ID" b="1" dirty="0"/>
              <a:t>orang</a:t>
            </a:r>
            <a:r>
              <a:rPr lang="id-ID" dirty="0"/>
              <a:t>, contoh: “ayulestari”</a:t>
            </a:r>
          </a:p>
          <a:p>
            <a:pPr algn="just"/>
            <a:r>
              <a:rPr lang="id-ID" b="1" dirty="0" smtClean="0"/>
              <a:t>Pengulangan </a:t>
            </a:r>
            <a:r>
              <a:rPr lang="id-ID" b="1" dirty="0"/>
              <a:t>huruf yang sama</a:t>
            </a:r>
            <a:r>
              <a:rPr lang="id-ID" dirty="0"/>
              <a:t>, contoh: “aaaaaa”</a:t>
            </a:r>
          </a:p>
          <a:p>
            <a:pPr algn="just"/>
            <a:r>
              <a:rPr lang="id-ID" b="1" dirty="0" smtClean="0"/>
              <a:t>Huruf </a:t>
            </a:r>
            <a:r>
              <a:rPr lang="id-ID" b="1" dirty="0"/>
              <a:t>yang berurutan</a:t>
            </a:r>
            <a:r>
              <a:rPr lang="id-ID" dirty="0"/>
              <a:t>, contoh: “abcdefgh”</a:t>
            </a:r>
          </a:p>
          <a:p>
            <a:pPr algn="just"/>
            <a:r>
              <a:rPr lang="id-ID" b="1" dirty="0" smtClean="0"/>
              <a:t>Angka </a:t>
            </a:r>
            <a:r>
              <a:rPr lang="id-ID" b="1" dirty="0"/>
              <a:t>yang berurutan</a:t>
            </a:r>
            <a:r>
              <a:rPr lang="id-ID" dirty="0"/>
              <a:t>, contoh: 12345678</a:t>
            </a:r>
          </a:p>
          <a:p>
            <a:pPr algn="just"/>
            <a:r>
              <a:rPr lang="id-ID" b="1" dirty="0" smtClean="0"/>
              <a:t>Tombol </a:t>
            </a:r>
            <a:r>
              <a:rPr lang="id-ID" b="1" dirty="0"/>
              <a:t>yang berdekatan pada keyboard</a:t>
            </a:r>
            <a:r>
              <a:rPr lang="id-ID" dirty="0"/>
              <a:t>, contoh: “qwertyui”</a:t>
            </a:r>
          </a:p>
          <a:p>
            <a:pPr algn="just"/>
            <a:r>
              <a:rPr lang="id-ID" b="1" dirty="0" smtClean="0"/>
              <a:t>Kata </a:t>
            </a:r>
            <a:r>
              <a:rPr lang="id-ID" b="1" dirty="0"/>
              <a:t>di dalam kamus</a:t>
            </a:r>
            <a:r>
              <a:rPr lang="id-ID" dirty="0"/>
              <a:t>, contoh: “computer”</a:t>
            </a:r>
          </a:p>
          <a:p>
            <a:pPr marL="0" indent="0" algn="just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6852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Strong </a:t>
            </a:r>
            <a:r>
              <a:rPr lang="id-ID" dirty="0" smtClean="0"/>
              <a:t>Password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 smtClean="0"/>
              <a:t>t3wahSetyeT4</a:t>
            </a:r>
            <a:r>
              <a:rPr lang="id-ID" dirty="0" smtClean="0"/>
              <a:t> </a:t>
            </a:r>
            <a:r>
              <a:rPr lang="id-ID" dirty="0"/>
              <a:t>: </a:t>
            </a:r>
            <a:r>
              <a:rPr lang="id-ID" b="1" dirty="0"/>
              <a:t>tidak ada satu kata </a:t>
            </a:r>
            <a:r>
              <a:rPr lang="id-ID" dirty="0"/>
              <a:t>di </a:t>
            </a:r>
            <a:r>
              <a:rPr lang="id-ID" b="1" dirty="0"/>
              <a:t>kamus</a:t>
            </a:r>
            <a:r>
              <a:rPr lang="id-ID" dirty="0"/>
              <a:t> yang </a:t>
            </a:r>
            <a:r>
              <a:rPr lang="id-ID" b="1" dirty="0"/>
              <a:t>mempunyai kedua-duanya</a:t>
            </a:r>
            <a:r>
              <a:rPr lang="id-ID" dirty="0"/>
              <a:t> </a:t>
            </a:r>
            <a:r>
              <a:rPr lang="id-ID" b="1" dirty="0"/>
              <a:t>karakter </a:t>
            </a:r>
            <a:r>
              <a:rPr lang="id-ID" b="1" dirty="0" smtClean="0"/>
              <a:t>abjad</a:t>
            </a:r>
            <a:r>
              <a:rPr lang="id-ID" dirty="0" smtClean="0"/>
              <a:t> </a:t>
            </a:r>
            <a:r>
              <a:rPr lang="id-ID" dirty="0"/>
              <a:t>dan </a:t>
            </a:r>
            <a:r>
              <a:rPr lang="id-ID" b="1" dirty="0"/>
              <a:t>numerik</a:t>
            </a:r>
            <a:r>
              <a:rPr lang="id-ID" dirty="0"/>
              <a:t>.</a:t>
            </a:r>
          </a:p>
          <a:p>
            <a:pPr algn="just"/>
            <a:r>
              <a:rPr lang="id-ID" b="1" dirty="0" smtClean="0"/>
              <a:t>4pRte!ai@3 </a:t>
            </a:r>
            <a:r>
              <a:rPr lang="id-ID" dirty="0"/>
              <a:t>: tidak ada </a:t>
            </a:r>
            <a:r>
              <a:rPr lang="id-ID" b="1" dirty="0"/>
              <a:t>satu kata di kamus </a:t>
            </a:r>
            <a:r>
              <a:rPr lang="id-ID" dirty="0"/>
              <a:t>yang mempunyai </a:t>
            </a:r>
            <a:r>
              <a:rPr lang="id-ID" b="1" dirty="0"/>
              <a:t>karakter abjad, numeric</a:t>
            </a:r>
            <a:r>
              <a:rPr lang="id-ID" dirty="0"/>
              <a:t>, </a:t>
            </a:r>
            <a:r>
              <a:rPr lang="id-ID" dirty="0" smtClean="0"/>
              <a:t>dan </a:t>
            </a:r>
            <a:r>
              <a:rPr lang="id-ID" b="1" dirty="0" smtClean="0"/>
              <a:t>tanda </a:t>
            </a:r>
            <a:r>
              <a:rPr lang="id-ID" b="1" dirty="0"/>
              <a:t>baca.</a:t>
            </a:r>
          </a:p>
          <a:p>
            <a:pPr algn="just"/>
            <a:r>
              <a:rPr lang="id-ID" b="1" dirty="0" smtClean="0"/>
              <a:t>Convert_100$toEuros</a:t>
            </a:r>
            <a:r>
              <a:rPr lang="id-ID" b="1" dirty="0"/>
              <a:t>!</a:t>
            </a:r>
            <a:r>
              <a:rPr lang="id-ID" dirty="0"/>
              <a:t> : </a:t>
            </a:r>
            <a:r>
              <a:rPr lang="id-ID" b="1" dirty="0"/>
              <a:t>ungkapan atau frase </a:t>
            </a:r>
            <a:r>
              <a:rPr lang="id-ID" dirty="0"/>
              <a:t>yang </a:t>
            </a:r>
            <a:r>
              <a:rPr lang="id-ID" b="1" dirty="0"/>
              <a:t>panjang</a:t>
            </a:r>
            <a:r>
              <a:rPr lang="id-ID" dirty="0"/>
              <a:t> dan </a:t>
            </a:r>
            <a:r>
              <a:rPr lang="id-ID" b="1" dirty="0"/>
              <a:t>berisi </a:t>
            </a:r>
            <a:r>
              <a:rPr lang="id-ID" b="1" dirty="0" smtClean="0"/>
              <a:t>lambang </a:t>
            </a:r>
            <a:r>
              <a:rPr lang="id-ID" dirty="0"/>
              <a:t>diperluas </a:t>
            </a:r>
            <a:r>
              <a:rPr lang="id-ID" dirty="0" smtClean="0"/>
              <a:t>untuk </a:t>
            </a:r>
            <a:r>
              <a:rPr lang="id-ID" b="1" dirty="0"/>
              <a:t>meningkatkan kekuatannya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9626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Aturan Pembuatan Strong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Setidaknya </a:t>
            </a:r>
            <a:r>
              <a:rPr lang="id-ID" b="1" dirty="0"/>
              <a:t>panjangnya terdiri dari 8 karakter </a:t>
            </a:r>
            <a:r>
              <a:rPr lang="id-ID" dirty="0"/>
              <a:t>atau </a:t>
            </a:r>
            <a:r>
              <a:rPr lang="id-ID" b="1" dirty="0" smtClean="0"/>
              <a:t>lebih </a:t>
            </a:r>
            <a:endParaRPr lang="id-ID" b="1" dirty="0"/>
          </a:p>
          <a:p>
            <a:pPr algn="just"/>
            <a:r>
              <a:rPr lang="id-ID" dirty="0" smtClean="0"/>
              <a:t>Terdiri </a:t>
            </a:r>
            <a:r>
              <a:rPr lang="id-ID" dirty="0"/>
              <a:t>dari </a:t>
            </a:r>
            <a:r>
              <a:rPr lang="id-ID" b="1" dirty="0"/>
              <a:t>paling tidak 3 dari 4 tipe karakter </a:t>
            </a:r>
            <a:r>
              <a:rPr lang="id-ID" dirty="0"/>
              <a:t>berikut: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Huruf </a:t>
            </a:r>
            <a:r>
              <a:rPr lang="id-ID" b="1" dirty="0"/>
              <a:t>besar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Huruf </a:t>
            </a:r>
            <a:r>
              <a:rPr lang="id-ID" b="1" dirty="0"/>
              <a:t>kecil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Nomor </a:t>
            </a:r>
            <a:r>
              <a:rPr lang="id-ID" b="1" dirty="0"/>
              <a:t>atau angka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Simbol</a:t>
            </a:r>
            <a:r>
              <a:rPr lang="id-ID" b="1" dirty="0"/>
              <a:t>, misalnya: ! * ( ) &amp;</a:t>
            </a:r>
          </a:p>
          <a:p>
            <a:pPr algn="just"/>
            <a:r>
              <a:rPr lang="id-ID" b="1" dirty="0" smtClean="0"/>
              <a:t>Tidak </a:t>
            </a:r>
            <a:r>
              <a:rPr lang="id-ID" dirty="0"/>
              <a:t>terdapat pada </a:t>
            </a:r>
            <a:r>
              <a:rPr lang="id-ID" b="1" dirty="0"/>
              <a:t>daftar Kamus</a:t>
            </a:r>
          </a:p>
          <a:p>
            <a:pPr algn="just"/>
            <a:r>
              <a:rPr lang="id-ID" b="1" dirty="0" smtClean="0"/>
              <a:t>Tidak</a:t>
            </a:r>
            <a:r>
              <a:rPr lang="id-ID" dirty="0" smtClean="0"/>
              <a:t> </a:t>
            </a:r>
            <a:r>
              <a:rPr lang="id-ID" dirty="0"/>
              <a:t>terdiri dari </a:t>
            </a:r>
            <a:r>
              <a:rPr lang="id-ID" b="1" dirty="0"/>
              <a:t>karakter (AAA) </a:t>
            </a:r>
            <a:r>
              <a:rPr lang="id-ID" dirty="0"/>
              <a:t>dan </a:t>
            </a:r>
            <a:r>
              <a:rPr lang="id-ID" b="1" dirty="0"/>
              <a:t>berurutan (abc, cba, 123, 321)</a:t>
            </a:r>
          </a:p>
        </p:txBody>
      </p:sp>
    </p:spTree>
    <p:extLst>
      <p:ext uri="{BB962C8B-B14F-4D97-AF65-F5344CB8AC3E}">
        <p14:creationId xmlns:p14="http://schemas.microsoft.com/office/powerpoint/2010/main" val="24237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Peranan / Bantuan Sistem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d-ID" b="1" dirty="0"/>
              <a:t> Password ageing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Pengguna </a:t>
            </a:r>
            <a:r>
              <a:rPr lang="id-ID" dirty="0"/>
              <a:t>diharuskan mengubah </a:t>
            </a:r>
            <a:r>
              <a:rPr lang="id-ID" b="1" dirty="0"/>
              <a:t>passwordnya secara berkala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Pengguna </a:t>
            </a:r>
            <a:r>
              <a:rPr lang="id-ID" b="1" dirty="0"/>
              <a:t>dilarang</a:t>
            </a:r>
            <a:r>
              <a:rPr lang="id-ID" dirty="0"/>
              <a:t> untuk menggunakan </a:t>
            </a:r>
            <a:r>
              <a:rPr lang="id-ID" b="1" dirty="0"/>
              <a:t>password yang lama</a:t>
            </a:r>
          </a:p>
          <a:p>
            <a:r>
              <a:rPr lang="id-ID" b="1" dirty="0" smtClean="0"/>
              <a:t>Limit </a:t>
            </a:r>
            <a:r>
              <a:rPr lang="id-ID" b="1" dirty="0"/>
              <a:t>login attempts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Melakukan </a:t>
            </a:r>
            <a:r>
              <a:rPr lang="id-ID" b="1" dirty="0"/>
              <a:t>blok sementara </a:t>
            </a:r>
            <a:r>
              <a:rPr lang="id-ID" dirty="0"/>
              <a:t>pada akun setelah </a:t>
            </a:r>
            <a:r>
              <a:rPr lang="id-ID" b="1" dirty="0"/>
              <a:t>beberapakali gagal login</a:t>
            </a:r>
          </a:p>
          <a:p>
            <a:r>
              <a:rPr lang="id-ID" b="1" dirty="0" smtClean="0"/>
              <a:t>Penggunaan</a:t>
            </a:r>
            <a:r>
              <a:rPr lang="id-ID" dirty="0" smtClean="0"/>
              <a:t> </a:t>
            </a:r>
            <a:r>
              <a:rPr lang="id-ID" b="1" dirty="0"/>
              <a:t>CAPTCHA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Untuk </a:t>
            </a:r>
            <a:r>
              <a:rPr lang="id-ID" b="1" dirty="0"/>
              <a:t>mengurangi usaha online guessing</a:t>
            </a:r>
          </a:p>
          <a:p>
            <a:r>
              <a:rPr lang="id-ID" b="1" dirty="0" smtClean="0"/>
              <a:t>Pemberian </a:t>
            </a:r>
            <a:r>
              <a:rPr lang="id-ID" b="1" dirty="0"/>
              <a:t>informasi ke pengguna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b="1" dirty="0"/>
              <a:t>Memberikan</a:t>
            </a:r>
            <a:r>
              <a:rPr lang="id-ID" dirty="0"/>
              <a:t> </a:t>
            </a:r>
            <a:r>
              <a:rPr lang="id-ID" b="1" dirty="0"/>
              <a:t>informasi waktu </a:t>
            </a:r>
            <a:r>
              <a:rPr lang="id-ID" dirty="0"/>
              <a:t>berhasil </a:t>
            </a:r>
            <a:r>
              <a:rPr lang="id-ID" b="1" dirty="0"/>
              <a:t>login terakhir </a:t>
            </a:r>
            <a:r>
              <a:rPr lang="id-ID" dirty="0"/>
              <a:t>dan </a:t>
            </a:r>
            <a:r>
              <a:rPr lang="id-ID" b="1" dirty="0"/>
              <a:t>jumlah percobaan gagal login</a:t>
            </a:r>
          </a:p>
          <a:p>
            <a:r>
              <a:rPr lang="id-ID" b="1" dirty="0" smtClean="0"/>
              <a:t>Mengharuskan </a:t>
            </a:r>
            <a:r>
              <a:rPr lang="id-ID" dirty="0"/>
              <a:t>penggunaan </a:t>
            </a:r>
            <a:r>
              <a:rPr lang="id-ID" b="1" dirty="0"/>
              <a:t>strong </a:t>
            </a:r>
            <a:r>
              <a:rPr lang="id-ID" b="1" dirty="0" smtClean="0"/>
              <a:t>password</a:t>
            </a:r>
            <a:endParaRPr lang="id-ID" b="1" dirty="0"/>
          </a:p>
        </p:txBody>
      </p:sp>
      <p:pic>
        <p:nvPicPr>
          <p:cNvPr id="3074" name="Picture 2" descr="Hasil gambar untuk captch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916" y="3655546"/>
            <a:ext cx="1982507" cy="118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asil gambar untuk captcha te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059" y="3754514"/>
            <a:ext cx="1670050" cy="66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47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 smtClean="0"/>
              <a:t>Pokok Bahasan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xmlns="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7787465"/>
              </p:ext>
            </p:extLst>
          </p:nvPr>
        </p:nvGraphicFramePr>
        <p:xfrm>
          <a:off x="167099" y="1761892"/>
          <a:ext cx="4214401" cy="509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12476E74-6BD6-4D6D-981D-4EB5329F8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091159"/>
              </p:ext>
            </p:extLst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Serangan thd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4000" dirty="0"/>
              <a:t>Penyerang dapat</a:t>
            </a:r>
          </a:p>
          <a:p>
            <a:pPr marL="806450" lvl="1" indent="-349250" algn="just"/>
            <a:r>
              <a:rPr lang="id-ID" sz="3600" dirty="0" smtClean="0"/>
              <a:t>Menyasar </a:t>
            </a:r>
            <a:r>
              <a:rPr lang="id-ID" sz="3600" b="1" dirty="0"/>
              <a:t>satu akun dalam </a:t>
            </a:r>
            <a:r>
              <a:rPr lang="id-ID" sz="3600" b="1" dirty="0" smtClean="0"/>
              <a:t>sistem</a:t>
            </a:r>
          </a:p>
          <a:p>
            <a:pPr marL="806450" lvl="1" indent="-349250" algn="just"/>
            <a:r>
              <a:rPr lang="id-ID" sz="3600" dirty="0" smtClean="0"/>
              <a:t>Menyasar </a:t>
            </a:r>
            <a:r>
              <a:rPr lang="id-ID" sz="3600" b="1" dirty="0"/>
              <a:t>akun apa saja </a:t>
            </a:r>
            <a:r>
              <a:rPr lang="id-ID" sz="3600" dirty="0"/>
              <a:t>dalam </a:t>
            </a:r>
            <a:r>
              <a:rPr lang="id-ID" sz="3600" dirty="0" smtClean="0"/>
              <a:t>sistem</a:t>
            </a:r>
          </a:p>
          <a:p>
            <a:pPr marL="806450" lvl="1" indent="-349250" algn="just"/>
            <a:r>
              <a:rPr lang="id-ID" sz="3600" dirty="0" smtClean="0"/>
              <a:t>Menyasar </a:t>
            </a:r>
            <a:r>
              <a:rPr lang="id-ID" sz="3600" b="1" dirty="0"/>
              <a:t>sistem password </a:t>
            </a:r>
            <a:r>
              <a:rPr lang="id-ID" sz="3600" dirty="0"/>
              <a:t>itu sendiri</a:t>
            </a:r>
          </a:p>
          <a:p>
            <a:pPr algn="just"/>
            <a:r>
              <a:rPr lang="id-ID" sz="4000" dirty="0" smtClean="0"/>
              <a:t>Jalannya </a:t>
            </a:r>
            <a:r>
              <a:rPr lang="id-ID" sz="4000" dirty="0"/>
              <a:t>serangan</a:t>
            </a:r>
          </a:p>
          <a:p>
            <a:pPr marL="806450" lvl="1" indent="-349250" algn="just"/>
            <a:r>
              <a:rPr lang="id-ID" sz="3600" b="1" dirty="0" smtClean="0"/>
              <a:t>Outsider (attacker)</a:t>
            </a:r>
            <a:r>
              <a:rPr lang="id-ID" sz="3600" dirty="0" smtClean="0"/>
              <a:t> </a:t>
            </a:r>
            <a:r>
              <a:rPr lang="id-ID" sz="3600" dirty="0" smtClean="0">
                <a:sym typeface="Wingdings" panose="05000000000000000000" pitchFamily="2" charset="2"/>
              </a:rPr>
              <a:t> </a:t>
            </a:r>
            <a:r>
              <a:rPr lang="id-ID" sz="3600" b="1" dirty="0" smtClean="0"/>
              <a:t>normal user </a:t>
            </a:r>
            <a:r>
              <a:rPr lang="id-ID" sz="3600" dirty="0" smtClean="0">
                <a:sym typeface="Wingdings" panose="05000000000000000000" pitchFamily="2" charset="2"/>
              </a:rPr>
              <a:t> </a:t>
            </a:r>
            <a:r>
              <a:rPr lang="id-ID" sz="3600" b="1" dirty="0" smtClean="0"/>
              <a:t>administrator</a:t>
            </a:r>
          </a:p>
          <a:p>
            <a:pPr marL="806450" lvl="1" indent="-349250" algn="just"/>
            <a:r>
              <a:rPr lang="id-ID" sz="3600" dirty="0" smtClean="0"/>
              <a:t>Hanya </a:t>
            </a:r>
            <a:r>
              <a:rPr lang="id-ID" sz="3600" dirty="0"/>
              <a:t>butuh </a:t>
            </a:r>
            <a:r>
              <a:rPr lang="id-ID" sz="3600" b="1" dirty="0" smtClean="0"/>
              <a:t>satu </a:t>
            </a:r>
            <a:r>
              <a:rPr lang="id-ID" sz="3600" dirty="0" smtClean="0"/>
              <a:t>password </a:t>
            </a:r>
            <a:r>
              <a:rPr lang="id-ID" sz="3600" dirty="0"/>
              <a:t>yg </a:t>
            </a:r>
            <a:r>
              <a:rPr lang="id-ID" sz="3600" b="1" dirty="0"/>
              <a:t>lemah</a:t>
            </a:r>
          </a:p>
        </p:txBody>
      </p:sp>
    </p:spTree>
    <p:extLst>
      <p:ext uri="{BB962C8B-B14F-4D97-AF65-F5344CB8AC3E}">
        <p14:creationId xmlns:p14="http://schemas.microsoft.com/office/powerpoint/2010/main" val="300712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Password 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8163" indent="-538163" algn="just"/>
            <a:r>
              <a:rPr lang="id-ID" sz="4000" b="1" dirty="0"/>
              <a:t>Bagaimana Password disimpan </a:t>
            </a:r>
            <a:r>
              <a:rPr lang="id-ID" sz="4000" dirty="0"/>
              <a:t>?</a:t>
            </a:r>
          </a:p>
          <a:p>
            <a:pPr marL="538163" indent="-538163" algn="just"/>
            <a:r>
              <a:rPr lang="id-ID" sz="4000" dirty="0" smtClean="0"/>
              <a:t>Cryptographic </a:t>
            </a:r>
            <a:r>
              <a:rPr lang="id-ID" sz="4000" dirty="0"/>
              <a:t>solution: </a:t>
            </a:r>
            <a:r>
              <a:rPr lang="id-ID" sz="4000" b="1" dirty="0">
                <a:solidFill>
                  <a:srgbClr val="FF0000"/>
                </a:solidFill>
              </a:rPr>
              <a:t>hash</a:t>
            </a:r>
          </a:p>
          <a:p>
            <a:pPr marL="901700" lvl="1" indent="-444500" algn="just">
              <a:buFont typeface="Wingdings" panose="05000000000000000000" pitchFamily="2" charset="2"/>
              <a:buChar char="§"/>
            </a:pPr>
            <a:r>
              <a:rPr lang="id-ID" sz="3600" dirty="0" smtClean="0"/>
              <a:t>Simpan </a:t>
            </a:r>
            <a:r>
              <a:rPr lang="id-ID" sz="3600" dirty="0"/>
              <a:t>y dimana y= </a:t>
            </a:r>
            <a:r>
              <a:rPr lang="id-ID" sz="3600" dirty="0" smtClean="0"/>
              <a:t>h(password)</a:t>
            </a:r>
          </a:p>
          <a:p>
            <a:pPr marL="901700" lvl="1" indent="-444500" algn="just">
              <a:buFont typeface="Wingdings" panose="05000000000000000000" pitchFamily="2" charset="2"/>
              <a:buChar char="§"/>
            </a:pPr>
            <a:r>
              <a:rPr lang="id-ID" sz="3600" dirty="0" smtClean="0"/>
              <a:t>Jika </a:t>
            </a:r>
            <a:r>
              <a:rPr lang="id-ID" sz="3600" b="1" dirty="0"/>
              <a:t>seseorang mendapatkan </a:t>
            </a:r>
            <a:r>
              <a:rPr lang="id-ID" sz="3600" dirty="0"/>
              <a:t>file </a:t>
            </a:r>
            <a:r>
              <a:rPr lang="id-ID" sz="3600" b="1" dirty="0"/>
              <a:t>password,</a:t>
            </a:r>
            <a:r>
              <a:rPr lang="id-ID" sz="3600" dirty="0"/>
              <a:t> </a:t>
            </a:r>
            <a:r>
              <a:rPr lang="id-ID" sz="3600" b="1" dirty="0" smtClean="0"/>
              <a:t>belum</a:t>
            </a:r>
            <a:r>
              <a:rPr lang="id-ID" sz="3600" dirty="0" smtClean="0"/>
              <a:t> </a:t>
            </a:r>
            <a:r>
              <a:rPr lang="id-ID" sz="3600" dirty="0"/>
              <a:t>tentu </a:t>
            </a:r>
            <a:r>
              <a:rPr lang="id-ID" sz="3600" b="1" dirty="0"/>
              <a:t>akan mendapatkan password</a:t>
            </a:r>
          </a:p>
          <a:p>
            <a:pPr marL="538163" indent="-538163" algn="just"/>
            <a:r>
              <a:rPr lang="id-ID" sz="4000" dirty="0" smtClean="0"/>
              <a:t>Forward Search</a:t>
            </a:r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id-ID" sz="3600" b="1" dirty="0" smtClean="0"/>
              <a:t>Tebak </a:t>
            </a:r>
            <a:r>
              <a:rPr lang="id-ID" sz="3600" b="1" dirty="0"/>
              <a:t>x dimana y = h(x)</a:t>
            </a:r>
          </a:p>
        </p:txBody>
      </p:sp>
    </p:spTree>
    <p:extLst>
      <p:ext uri="{BB962C8B-B14F-4D97-AF65-F5344CB8AC3E}">
        <p14:creationId xmlns:p14="http://schemas.microsoft.com/office/powerpoint/2010/main" val="372033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800" b="1" dirty="0"/>
              <a:t>Dictionary </a:t>
            </a:r>
            <a:r>
              <a:rPr lang="id-ID" sz="4800" b="1" dirty="0" smtClean="0"/>
              <a:t>Attack (daftar kata hash)</a:t>
            </a:r>
            <a:endParaRPr lang="id-ID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id-ID" sz="3200" b="1" dirty="0"/>
              <a:t>Penyerang membuat </a:t>
            </a:r>
            <a:r>
              <a:rPr lang="id-ID" sz="3200" dirty="0"/>
              <a:t>dulu </a:t>
            </a:r>
            <a:r>
              <a:rPr lang="id-ID" sz="3200" b="1" dirty="0"/>
              <a:t>daftar berisi h(x) </a:t>
            </a:r>
            <a:r>
              <a:rPr lang="id-ID" sz="3200" dirty="0"/>
              <a:t>untuk </a:t>
            </a:r>
            <a:r>
              <a:rPr lang="id-ID" sz="3200" b="1" dirty="0" smtClean="0"/>
              <a:t>semua </a:t>
            </a:r>
            <a:r>
              <a:rPr lang="id-ID" sz="3200" b="1" dirty="0"/>
              <a:t>x di dalam kamus (dictionary)</a:t>
            </a:r>
          </a:p>
          <a:p>
            <a:pPr algn="just"/>
            <a:r>
              <a:rPr lang="id-ID" sz="3200" dirty="0" smtClean="0"/>
              <a:t>Jika </a:t>
            </a:r>
            <a:r>
              <a:rPr lang="id-ID" sz="3200" b="1" dirty="0" smtClean="0"/>
              <a:t>penyerang mendapatkan </a:t>
            </a:r>
            <a:r>
              <a:rPr lang="id-ID" sz="3200" b="1" dirty="0"/>
              <a:t>akses </a:t>
            </a:r>
            <a:r>
              <a:rPr lang="id-ID" sz="3200" dirty="0"/>
              <a:t>ke </a:t>
            </a:r>
            <a:r>
              <a:rPr lang="id-ID" sz="3200" b="1" dirty="0"/>
              <a:t>file </a:t>
            </a:r>
            <a:r>
              <a:rPr lang="id-ID" sz="3200" b="1" dirty="0" smtClean="0"/>
              <a:t>penyimpanan </a:t>
            </a:r>
            <a:r>
              <a:rPr lang="id-ID" sz="3200" b="1" dirty="0"/>
              <a:t>password </a:t>
            </a:r>
            <a:r>
              <a:rPr lang="id-ID" sz="3200" dirty="0"/>
              <a:t>maka akan lebih </a:t>
            </a:r>
            <a:r>
              <a:rPr lang="id-ID" sz="3200" b="1" dirty="0"/>
              <a:t>mudah </a:t>
            </a:r>
            <a:r>
              <a:rPr lang="id-ID" sz="3200" b="1" dirty="0" smtClean="0"/>
              <a:t>dan cepat </a:t>
            </a:r>
            <a:r>
              <a:rPr lang="id-ID" sz="3200" dirty="0"/>
              <a:t>untuk </a:t>
            </a:r>
            <a:r>
              <a:rPr lang="id-ID" sz="3200" b="1" dirty="0"/>
              <a:t>membandingkannya dengan dengan </a:t>
            </a:r>
            <a:r>
              <a:rPr lang="id-ID" sz="3200" b="1" dirty="0" smtClean="0"/>
              <a:t>daftar</a:t>
            </a:r>
            <a:endParaRPr lang="id-ID" sz="3200" b="1" dirty="0"/>
          </a:p>
          <a:p>
            <a:pPr algn="just"/>
            <a:r>
              <a:rPr lang="id-ID" sz="3200" dirty="0" smtClean="0"/>
              <a:t>Bagaimana </a:t>
            </a:r>
            <a:r>
              <a:rPr lang="id-ID" sz="3200" b="1" dirty="0"/>
              <a:t>caranya melawan serangan </a:t>
            </a:r>
            <a:r>
              <a:rPr lang="id-ID" sz="3200" dirty="0"/>
              <a:t>di atas ?</a:t>
            </a:r>
          </a:p>
        </p:txBody>
      </p:sp>
    </p:spTree>
    <p:extLst>
      <p:ext uri="{BB962C8B-B14F-4D97-AF65-F5344CB8AC3E}">
        <p14:creationId xmlns:p14="http://schemas.microsoft.com/office/powerpoint/2010/main" val="154162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Penggunaan Salt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id-ID" sz="3600" dirty="0"/>
              <a:t>Hash password dengan menggunakan </a:t>
            </a:r>
            <a:r>
              <a:rPr lang="id-ID" sz="3600" b="1" dirty="0" smtClean="0">
                <a:solidFill>
                  <a:srgbClr val="FF0000"/>
                </a:solidFill>
              </a:rPr>
              <a:t>salt </a:t>
            </a:r>
            <a:r>
              <a:rPr lang="id-ID" sz="3600" b="1" dirty="0" smtClean="0">
                <a:solidFill>
                  <a:schemeClr val="bg1">
                    <a:lumMod val="50000"/>
                  </a:schemeClr>
                </a:solidFill>
              </a:rPr>
              <a:t>(informasi random)</a:t>
            </a:r>
          </a:p>
          <a:p>
            <a:pPr lvl="1" algn="just"/>
            <a:r>
              <a:rPr lang="id-ID" sz="3200" b="1" dirty="0" smtClean="0">
                <a:solidFill>
                  <a:schemeClr val="bg1">
                    <a:lumMod val="50000"/>
                  </a:schemeClr>
                </a:solidFill>
              </a:rPr>
              <a:t>Informasi Random yang ditambahkan bersama password sebelum di Hash </a:t>
            </a:r>
            <a:r>
              <a:rPr lang="id-ID" sz="3200" b="1" dirty="0" smtClean="0">
                <a:solidFill>
                  <a:srgbClr val="FF0000"/>
                </a:solidFill>
              </a:rPr>
              <a:t>(Salt+Hash)</a:t>
            </a:r>
            <a:endParaRPr lang="id-ID" sz="3200" b="1" dirty="0">
              <a:solidFill>
                <a:srgbClr val="FF0000"/>
              </a:solidFill>
            </a:endParaRPr>
          </a:p>
          <a:p>
            <a:pPr algn="just"/>
            <a:r>
              <a:rPr lang="id-ID" sz="3600" dirty="0" smtClean="0"/>
              <a:t>Buatlah </a:t>
            </a:r>
            <a:r>
              <a:rPr lang="id-ID" sz="3600" dirty="0"/>
              <a:t>sebuah bil random s dan </a:t>
            </a:r>
            <a:r>
              <a:rPr lang="id-ID" sz="3600" dirty="0" smtClean="0"/>
              <a:t>hitung y </a:t>
            </a:r>
            <a:r>
              <a:rPr lang="id-ID" sz="3600" dirty="0"/>
              <a:t>= h(password, </a:t>
            </a:r>
            <a:r>
              <a:rPr lang="id-ID" sz="3600" dirty="0" smtClean="0"/>
              <a:t>s)</a:t>
            </a:r>
          </a:p>
          <a:p>
            <a:pPr marL="457177" lvl="1" indent="0" algn="just">
              <a:buNone/>
            </a:pPr>
            <a:r>
              <a:rPr lang="id-ID" sz="3200" dirty="0" smtClean="0"/>
              <a:t>Dan simpan (s,y) dalam password file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id-ID" sz="3200" b="1" dirty="0" smtClean="0"/>
              <a:t>Salt</a:t>
            </a:r>
            <a:r>
              <a:rPr lang="id-ID" sz="3200" dirty="0" smtClean="0"/>
              <a:t> </a:t>
            </a:r>
            <a:r>
              <a:rPr lang="id-ID" sz="3200" dirty="0"/>
              <a:t>boleh saja </a:t>
            </a:r>
            <a:r>
              <a:rPr lang="id-ID" sz="3200" dirty="0" smtClean="0"/>
              <a:t>terlihat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id-ID" sz="3200" dirty="0" smtClean="0"/>
              <a:t>Tetapi </a:t>
            </a:r>
            <a:r>
              <a:rPr lang="id-ID" sz="3200" dirty="0"/>
              <a:t>akan membuat </a:t>
            </a:r>
            <a:r>
              <a:rPr lang="id-ID" sz="3200" b="1" dirty="0"/>
              <a:t>penyerang lebih lama </a:t>
            </a:r>
            <a:r>
              <a:rPr lang="id-ID" sz="3200" dirty="0" smtClean="0"/>
              <a:t>lagi </a:t>
            </a:r>
            <a:r>
              <a:rPr lang="id-ID" sz="3200" dirty="0"/>
              <a:t>dalam </a:t>
            </a:r>
            <a:r>
              <a:rPr lang="id-ID" sz="3200" b="1" dirty="0"/>
              <a:t>menebak password </a:t>
            </a:r>
            <a:r>
              <a:rPr lang="id-ID" sz="3200" dirty="0"/>
              <a:t>jika </a:t>
            </a:r>
            <a:r>
              <a:rPr lang="id-ID" sz="3200" b="1" dirty="0" smtClean="0"/>
              <a:t>mengandalkan</a:t>
            </a:r>
            <a:r>
              <a:rPr lang="id-ID" sz="3200" dirty="0" smtClean="0"/>
              <a:t> </a:t>
            </a:r>
            <a:r>
              <a:rPr lang="id-ID" sz="3200" b="1" dirty="0"/>
              <a:t>Dictionary Attack</a:t>
            </a:r>
          </a:p>
        </p:txBody>
      </p:sp>
    </p:spTree>
    <p:extLst>
      <p:ext uri="{BB962C8B-B14F-4D97-AF65-F5344CB8AC3E}">
        <p14:creationId xmlns:p14="http://schemas.microsoft.com/office/powerpoint/2010/main" val="293359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Salt - Hash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 descr="Hasil gambar untuk hash dan sa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1" y="1658982"/>
            <a:ext cx="7467599" cy="485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8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Contoh isi /</a:t>
            </a:r>
            <a:r>
              <a:rPr lang="id-ID" b="1" dirty="0" smtClean="0"/>
              <a:t>etc/shadow</a:t>
            </a:r>
            <a:br>
              <a:rPr lang="id-ID" b="1" dirty="0" smtClean="0"/>
            </a:br>
            <a:r>
              <a:rPr lang="id-ID" b="1" dirty="0" smtClean="0"/>
              <a:t>Password : Salt - Hash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admin:$6$wVI8jmT</a:t>
            </a:r>
            <a:r>
              <a:rPr lang="id-ID" dirty="0" smtClean="0"/>
              <a:t>. $FEujOSf9sF2V7PnpTwrMctSAtQalXqn94GzH.iN8gwGDd yRN3tnckMDIGmRcqflrkdh8MDbXmUSbuJ02gFX5l0:16394:0:99999:7</a:t>
            </a:r>
            <a:r>
              <a:rPr lang="id-ID" dirty="0"/>
              <a:t>:::</a:t>
            </a:r>
          </a:p>
          <a:p>
            <a:pPr algn="just"/>
            <a:r>
              <a:rPr lang="id-ID" dirty="0" smtClean="0"/>
              <a:t>mysql</a:t>
            </a:r>
            <a:r>
              <a:rPr lang="id-ID" dirty="0"/>
              <a:t>:!:16394:0:99999:7:::</a:t>
            </a:r>
          </a:p>
          <a:p>
            <a:pPr algn="just"/>
            <a:r>
              <a:rPr lang="id-ID" dirty="0" smtClean="0"/>
              <a:t>vde2-net</a:t>
            </a:r>
            <a:r>
              <a:rPr lang="id-ID" dirty="0"/>
              <a:t>:*:16394:0:99999:7:::</a:t>
            </a:r>
          </a:p>
          <a:p>
            <a:pPr algn="just"/>
            <a:r>
              <a:rPr lang="id-ID" dirty="0" smtClean="0"/>
              <a:t>rabbitmq</a:t>
            </a:r>
            <a:r>
              <a:rPr lang="id-ID" dirty="0"/>
              <a:t>:!:16407:0:99999:7:::</a:t>
            </a:r>
          </a:p>
          <a:p>
            <a:pPr algn="just"/>
            <a:r>
              <a:rPr lang="id-ID" dirty="0" smtClean="0"/>
              <a:t>postfix</a:t>
            </a:r>
            <a:r>
              <a:rPr lang="id-ID" dirty="0"/>
              <a:t>:*:16420:0:99999:7:::</a:t>
            </a:r>
          </a:p>
        </p:txBody>
      </p:sp>
    </p:spTree>
    <p:extLst>
      <p:ext uri="{BB962C8B-B14F-4D97-AF65-F5344CB8AC3E}">
        <p14:creationId xmlns:p14="http://schemas.microsoft.com/office/powerpoint/2010/main" val="349805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Penyimpanan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 descr="Figure 3: Aids Participants Cited Using to Help Recall Passwords. Multiple responses allowe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1" y="1658982"/>
            <a:ext cx="6210300" cy="485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33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Password Cracking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/>
              <a:t>Tools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Password Crackers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Password Portal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L0phtCrack </a:t>
            </a:r>
            <a:r>
              <a:rPr lang="id-ID" dirty="0"/>
              <a:t>and </a:t>
            </a:r>
            <a:r>
              <a:rPr lang="id-ID" dirty="0" smtClean="0"/>
              <a:t>LC4 (Windows)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John </a:t>
            </a:r>
            <a:r>
              <a:rPr lang="id-ID" dirty="0"/>
              <a:t>the </a:t>
            </a:r>
            <a:r>
              <a:rPr lang="id-ID" dirty="0" smtClean="0"/>
              <a:t>Ripper (</a:t>
            </a:r>
            <a:r>
              <a:rPr lang="id-ID" dirty="0"/>
              <a:t>Unix)</a:t>
            </a:r>
          </a:p>
          <a:p>
            <a:pPr algn="just"/>
            <a:r>
              <a:rPr lang="id-ID" dirty="0" smtClean="0"/>
              <a:t>Dapat </a:t>
            </a:r>
            <a:r>
              <a:rPr lang="id-ID" b="1" dirty="0"/>
              <a:t>digunakan</a:t>
            </a:r>
            <a:r>
              <a:rPr lang="id-ID" dirty="0"/>
              <a:t> oleh </a:t>
            </a:r>
            <a:r>
              <a:rPr lang="id-ID" b="1" dirty="0"/>
              <a:t>Admin</a:t>
            </a:r>
            <a:r>
              <a:rPr lang="id-ID" dirty="0"/>
              <a:t> untuk </a:t>
            </a:r>
            <a:r>
              <a:rPr lang="id-ID" b="1" dirty="0"/>
              <a:t>mendeteksi </a:t>
            </a:r>
            <a:r>
              <a:rPr lang="id-ID" b="1" dirty="0" smtClean="0"/>
              <a:t>password</a:t>
            </a:r>
            <a:r>
              <a:rPr lang="id-ID" dirty="0" smtClean="0"/>
              <a:t> </a:t>
            </a:r>
            <a:r>
              <a:rPr lang="id-ID" dirty="0"/>
              <a:t>yang </a:t>
            </a:r>
            <a:r>
              <a:rPr lang="id-ID" b="1" dirty="0"/>
              <a:t>lemah</a:t>
            </a:r>
            <a:r>
              <a:rPr lang="id-ID" dirty="0"/>
              <a:t> dan </a:t>
            </a:r>
            <a:r>
              <a:rPr lang="id-ID" b="1" dirty="0"/>
              <a:t>lakukan langkah-langkah </a:t>
            </a:r>
            <a:r>
              <a:rPr lang="id-ID" b="1" dirty="0" smtClean="0"/>
              <a:t>pencegahan</a:t>
            </a:r>
            <a:endParaRPr lang="id-ID" b="1" dirty="0"/>
          </a:p>
          <a:p>
            <a:pPr algn="just"/>
            <a:r>
              <a:rPr lang="id-ID" dirty="0" smtClean="0"/>
              <a:t>Beberapa </a:t>
            </a:r>
            <a:r>
              <a:rPr lang="id-ID" dirty="0"/>
              <a:t>artikel password cracking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i="1" dirty="0" smtClean="0"/>
              <a:t>Passwords </a:t>
            </a:r>
            <a:r>
              <a:rPr lang="id-ID" i="1" dirty="0"/>
              <a:t>- Conerstone of Computer Security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i="1" dirty="0" smtClean="0"/>
              <a:t>Passwords </a:t>
            </a:r>
            <a:r>
              <a:rPr lang="id-ID" i="1" dirty="0"/>
              <a:t>revealed by sweet deal</a:t>
            </a:r>
          </a:p>
        </p:txBody>
      </p:sp>
    </p:spTree>
    <p:extLst>
      <p:ext uri="{BB962C8B-B14F-4D97-AF65-F5344CB8AC3E}">
        <p14:creationId xmlns:p14="http://schemas.microsoft.com/office/powerpoint/2010/main" val="24346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Password Cracking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704317"/>
            <a:ext cx="4504764" cy="4859675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RainbowCrack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http://ww1.projectrainbowcrack.com</a:t>
            </a:r>
            <a:r>
              <a:rPr lang="en-US" sz="2000" dirty="0" smtClean="0">
                <a:hlinkClick r:id="rId2"/>
              </a:rPr>
              <a:t>/</a:t>
            </a:r>
            <a:r>
              <a:rPr lang="id-ID" sz="2000" dirty="0" smtClean="0"/>
              <a:t> </a:t>
            </a:r>
            <a:r>
              <a:rPr lang="en-US" sz="2000" dirty="0" smtClean="0"/>
              <a:t> </a:t>
            </a:r>
            <a:endParaRPr lang="id-ID" sz="2000" dirty="0" smtClean="0"/>
          </a:p>
          <a:p>
            <a:r>
              <a:rPr lang="en-US" sz="2000" b="1" dirty="0" smtClean="0"/>
              <a:t>Cain </a:t>
            </a:r>
            <a:r>
              <a:rPr lang="en-US" sz="2000" b="1" dirty="0"/>
              <a:t>and </a:t>
            </a:r>
            <a:r>
              <a:rPr lang="en-US" sz="2000" b="1" dirty="0" smtClean="0"/>
              <a:t>Abel</a:t>
            </a:r>
            <a:r>
              <a:rPr lang="id-ID" sz="2000" b="1" dirty="0" smtClean="0"/>
              <a:t> </a:t>
            </a:r>
            <a:r>
              <a:rPr lang="en-US" sz="2000" dirty="0">
                <a:hlinkClick r:id="rId3"/>
              </a:rPr>
              <a:t>http://www.oxid.it/ca_um</a:t>
            </a:r>
            <a:r>
              <a:rPr lang="en-US" sz="2000" dirty="0" smtClean="0">
                <a:hlinkClick r:id="rId3"/>
              </a:rPr>
              <a:t>/</a:t>
            </a:r>
            <a:r>
              <a:rPr lang="id-ID" sz="2000" dirty="0" smtClean="0"/>
              <a:t> </a:t>
            </a:r>
            <a:endParaRPr lang="en-US" sz="2000" dirty="0"/>
          </a:p>
          <a:p>
            <a:r>
              <a:rPr lang="en-US" sz="2000" b="1" dirty="0" smtClean="0"/>
              <a:t>John </a:t>
            </a:r>
            <a:r>
              <a:rPr lang="en-US" sz="2000" b="1" dirty="0"/>
              <a:t>the </a:t>
            </a:r>
            <a:r>
              <a:rPr lang="en-US" sz="2000" b="1" dirty="0" smtClean="0"/>
              <a:t>Ripper</a:t>
            </a:r>
            <a:r>
              <a:rPr lang="id-ID" sz="2000" b="1" dirty="0" smtClean="0"/>
              <a:t> </a:t>
            </a:r>
            <a:r>
              <a:rPr lang="en-US" sz="2000" dirty="0">
                <a:hlinkClick r:id="rId4"/>
              </a:rPr>
              <a:t>https://www.openwall.com/john</a:t>
            </a:r>
            <a:r>
              <a:rPr lang="en-US" sz="2000" dirty="0" smtClean="0">
                <a:hlinkClick r:id="rId4"/>
              </a:rPr>
              <a:t>/</a:t>
            </a:r>
            <a:endParaRPr lang="id-ID" sz="2000" dirty="0" smtClean="0"/>
          </a:p>
          <a:p>
            <a:r>
              <a:rPr lang="en-US" sz="2000" b="1" dirty="0" smtClean="0"/>
              <a:t>THC </a:t>
            </a:r>
            <a:r>
              <a:rPr lang="en-US" sz="2000" b="1" dirty="0"/>
              <a:t>Hydra </a:t>
            </a:r>
            <a:r>
              <a:rPr lang="en-US" sz="2000" dirty="0">
                <a:hlinkClick r:id="rId5"/>
              </a:rPr>
              <a:t>https://sectools.org/tool/hydra</a:t>
            </a:r>
            <a:r>
              <a:rPr lang="en-US" sz="2000" dirty="0" smtClean="0">
                <a:hlinkClick r:id="rId5"/>
              </a:rPr>
              <a:t>/</a:t>
            </a:r>
            <a:endParaRPr lang="id-ID" sz="2000" dirty="0" smtClean="0"/>
          </a:p>
          <a:p>
            <a:r>
              <a:rPr lang="en-US" sz="2000" b="1" dirty="0" smtClean="0"/>
              <a:t>L0phtCrack</a:t>
            </a:r>
            <a:r>
              <a:rPr lang="id-ID" sz="2000" b="1" dirty="0" smtClean="0"/>
              <a:t> </a:t>
            </a:r>
            <a:r>
              <a:rPr lang="en-US" sz="2000" dirty="0">
                <a:hlinkClick r:id="rId6"/>
              </a:rPr>
              <a:t>http://www.l0phtcrack.com/#</a:t>
            </a:r>
            <a:r>
              <a:rPr lang="en-US" sz="2000" dirty="0" smtClean="0">
                <a:hlinkClick r:id="rId6"/>
              </a:rPr>
              <a:t>download-form</a:t>
            </a:r>
            <a:endParaRPr lang="id-ID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4765" y="1059772"/>
            <a:ext cx="4639236" cy="2673586"/>
          </a:xfrm>
          <a:prstGeom prst="rect">
            <a:avLst/>
          </a:prstGeom>
        </p:spPr>
      </p:pic>
      <p:pic>
        <p:nvPicPr>
          <p:cNvPr id="1026" name="Picture 2" descr="https://sectools.org/images/screenshots/hydra_start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573" y="3959342"/>
            <a:ext cx="4391428" cy="289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45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Single Sign-on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Banyak akun dengan banyak password 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b="1" dirty="0" smtClean="0"/>
              <a:t>Autentikas</a:t>
            </a:r>
            <a:r>
              <a:rPr lang="id-ID" dirty="0" smtClean="0"/>
              <a:t>i </a:t>
            </a:r>
            <a:r>
              <a:rPr lang="id-ID" dirty="0"/>
              <a:t>hanya </a:t>
            </a:r>
            <a:r>
              <a:rPr lang="id-ID" b="1" dirty="0"/>
              <a:t>sekali </a:t>
            </a:r>
            <a:r>
              <a:rPr lang="id-ID" dirty="0"/>
              <a:t>untuk mendapatkan </a:t>
            </a:r>
            <a:r>
              <a:rPr lang="id-ID" b="1" dirty="0" smtClean="0"/>
              <a:t>kredensial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b="1" dirty="0" smtClean="0"/>
              <a:t>Pengguna</a:t>
            </a:r>
            <a:r>
              <a:rPr lang="id-ID" dirty="0" smtClean="0"/>
              <a:t> </a:t>
            </a:r>
            <a:r>
              <a:rPr lang="id-ID" dirty="0"/>
              <a:t>menggunakan </a:t>
            </a:r>
            <a:r>
              <a:rPr lang="id-ID" b="1" dirty="0"/>
              <a:t>kredensial </a:t>
            </a:r>
            <a:r>
              <a:rPr lang="id-ID" dirty="0"/>
              <a:t>untuk </a:t>
            </a:r>
            <a:r>
              <a:rPr lang="id-ID" b="1" dirty="0"/>
              <a:t>login ke banyak </a:t>
            </a:r>
            <a:r>
              <a:rPr lang="id-ID" b="1" dirty="0" smtClean="0"/>
              <a:t>layanan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b="1" dirty="0" smtClean="0"/>
              <a:t>Autentikasi</a:t>
            </a:r>
            <a:r>
              <a:rPr lang="id-ID" dirty="0" smtClean="0"/>
              <a:t> </a:t>
            </a:r>
            <a:r>
              <a:rPr lang="id-ID" dirty="0"/>
              <a:t>berdasarkan </a:t>
            </a:r>
            <a:r>
              <a:rPr lang="id-ID" b="1" dirty="0"/>
              <a:t>kredensial transparan </a:t>
            </a:r>
            <a:r>
              <a:rPr lang="id-ID" dirty="0"/>
              <a:t>untuk </a:t>
            </a:r>
            <a:r>
              <a:rPr lang="id-ID" b="1" dirty="0" smtClean="0"/>
              <a:t>user</a:t>
            </a:r>
            <a:endParaRPr lang="id-ID" b="1" dirty="0"/>
          </a:p>
          <a:p>
            <a:r>
              <a:rPr lang="id-ID" dirty="0" smtClean="0"/>
              <a:t>Contoh </a:t>
            </a:r>
            <a:r>
              <a:rPr lang="id-ID" dirty="0"/>
              <a:t>protokol SSO : </a:t>
            </a:r>
            <a:r>
              <a:rPr lang="id-ID" b="1" dirty="0"/>
              <a:t>Kerberos</a:t>
            </a:r>
          </a:p>
          <a:p>
            <a:r>
              <a:rPr lang="id-ID" dirty="0" smtClean="0"/>
              <a:t>SSO </a:t>
            </a:r>
            <a:r>
              <a:rPr lang="id-ID" dirty="0"/>
              <a:t>pada Internet 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Microsoft</a:t>
            </a:r>
            <a:r>
              <a:rPr lang="id-ID" dirty="0"/>
              <a:t>: </a:t>
            </a:r>
            <a:r>
              <a:rPr lang="id-ID" b="1" dirty="0" smtClean="0">
                <a:solidFill>
                  <a:srgbClr val="FF0000"/>
                </a:solidFill>
              </a:rPr>
              <a:t>Passport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Lainnya </a:t>
            </a:r>
            <a:r>
              <a:rPr lang="id-ID" dirty="0"/>
              <a:t>: </a:t>
            </a:r>
            <a:r>
              <a:rPr lang="id-ID" b="1" dirty="0">
                <a:solidFill>
                  <a:srgbClr val="FF0000"/>
                </a:solidFill>
              </a:rPr>
              <a:t>Liberty </a:t>
            </a:r>
            <a:r>
              <a:rPr lang="id-ID" b="1" dirty="0" smtClean="0">
                <a:solidFill>
                  <a:srgbClr val="FF0000"/>
                </a:solidFill>
              </a:rPr>
              <a:t>Alliance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Security </a:t>
            </a:r>
            <a:r>
              <a:rPr lang="id-ID" dirty="0"/>
              <a:t>Assertion Markup Language </a:t>
            </a:r>
            <a:r>
              <a:rPr lang="id-ID" b="1" dirty="0">
                <a:solidFill>
                  <a:srgbClr val="FF0000"/>
                </a:solidFill>
              </a:rPr>
              <a:t>(SAML</a:t>
            </a:r>
            <a:r>
              <a:rPr lang="id-ID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0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0</a:t>
            </a:r>
            <a:r>
              <a:rPr lang="id-ID" b="1" dirty="0" smtClean="0"/>
              <a:t>1</a:t>
            </a:r>
            <a:r>
              <a:rPr lang="en-US" b="1" dirty="0" smtClean="0"/>
              <a:t>. </a:t>
            </a:r>
            <a:r>
              <a:rPr lang="id-ID" b="1" dirty="0" smtClean="0"/>
              <a:t>Keamanan 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071" y="1883435"/>
            <a:ext cx="8590423" cy="3535730"/>
          </a:xfrm>
        </p:spPr>
        <p:txBody>
          <a:bodyPr>
            <a:normAutofit/>
          </a:bodyPr>
          <a:lstStyle/>
          <a:p>
            <a:pPr marL="463550" lvl="0" indent="-463550">
              <a:buFont typeface="+mj-lt"/>
              <a:buAutoNum type="arabicParenR"/>
            </a:pPr>
            <a:r>
              <a:rPr lang="en-US" dirty="0" err="1" smtClean="0">
                <a:latin typeface="Agency FB" panose="020B0503020202020204" pitchFamily="34" charset="0"/>
              </a:rPr>
              <a:t>Autentikasi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en-US" dirty="0" err="1">
                <a:latin typeface="Agency FB" panose="020B0503020202020204" pitchFamily="34" charset="0"/>
              </a:rPr>
              <a:t>Kontrol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 smtClean="0">
                <a:latin typeface="Agency FB" panose="020B0503020202020204" pitchFamily="34" charset="0"/>
              </a:rPr>
              <a:t>Akses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lvl="0" indent="-463550">
              <a:buFont typeface="+mj-lt"/>
              <a:buAutoNum type="arabicParenR"/>
            </a:pPr>
            <a:r>
              <a:rPr lang="en-US" dirty="0">
                <a:latin typeface="Agency FB" panose="020B0503020202020204" pitchFamily="34" charset="0"/>
              </a:rPr>
              <a:t>Firewall </a:t>
            </a:r>
            <a:r>
              <a:rPr lang="en-US" dirty="0" err="1">
                <a:latin typeface="Agency FB" panose="020B0503020202020204" pitchFamily="34" charset="0"/>
              </a:rPr>
              <a:t>dan</a:t>
            </a:r>
            <a:r>
              <a:rPr lang="en-US" dirty="0">
                <a:latin typeface="Agency FB" panose="020B0503020202020204" pitchFamily="34" charset="0"/>
              </a:rPr>
              <a:t> Intrusion Detection System</a:t>
            </a:r>
            <a:endParaRPr lang="id-ID" dirty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Contact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Referensi</a:t>
            </a:r>
          </a:p>
        </p:txBody>
      </p:sp>
    </p:spTree>
    <p:extLst>
      <p:ext uri="{BB962C8B-B14F-4D97-AF65-F5344CB8AC3E}">
        <p14:creationId xmlns:p14="http://schemas.microsoft.com/office/powerpoint/2010/main" val="37733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b="1" dirty="0" smtClean="0"/>
              <a:t>Karberos</a:t>
            </a:r>
            <a:endParaRPr lang="en-US" b="1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sz="2400" dirty="0" smtClean="0"/>
              <a:t>Kerberos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b="1" dirty="0" err="1" smtClean="0"/>
              <a:t>otentikasi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tiket</a:t>
            </a:r>
            <a:r>
              <a:rPr lang="en-US" sz="2400" b="1" dirty="0" smtClean="0"/>
              <a:t> </a:t>
            </a:r>
            <a:r>
              <a:rPr lang="en-US" sz="2400" dirty="0" err="1" smtClean="0"/>
              <a:t>berbasis</a:t>
            </a:r>
            <a:r>
              <a:rPr lang="en-US" sz="2400" dirty="0" smtClean="0"/>
              <a:t>. </a:t>
            </a:r>
            <a:endParaRPr lang="id-ID" sz="2400" dirty="0" smtClean="0"/>
          </a:p>
          <a:p>
            <a:pPr algn="just" eaLnBrk="1" hangingPunct="1">
              <a:lnSpc>
                <a:spcPct val="80000"/>
              </a:lnSpc>
            </a:pPr>
            <a:r>
              <a:rPr lang="en-US" sz="2400" dirty="0" smtClean="0"/>
              <a:t>Hal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didasarkan</a:t>
            </a:r>
            <a:r>
              <a:rPr lang="id-ID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penggunaan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kunci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simetrik</a:t>
            </a:r>
            <a:r>
              <a:rPr lang="en-US" sz="2400" dirty="0" smtClean="0"/>
              <a:t>. </a:t>
            </a:r>
            <a:endParaRPr lang="id-ID" sz="2400" dirty="0" smtClean="0"/>
          </a:p>
          <a:p>
            <a:pPr algn="just" eaLnBrk="1" hangingPunct="1">
              <a:lnSpc>
                <a:spcPct val="80000"/>
              </a:lnSpc>
            </a:pPr>
            <a:r>
              <a:rPr lang="en-US" sz="2400" dirty="0" smtClean="0"/>
              <a:t>Kerberos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tiket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menyediakan</a:t>
            </a:r>
            <a:r>
              <a:rPr lang="id-ID" sz="2400" dirty="0" smtClean="0"/>
              <a:t> </a:t>
            </a:r>
            <a:r>
              <a:rPr lang="en-US" sz="2400" b="1" dirty="0" err="1" smtClean="0"/>
              <a:t>otentikasi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sumber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daya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bukan</a:t>
            </a:r>
            <a:r>
              <a:rPr lang="en-US" sz="2400" b="1" dirty="0" smtClean="0"/>
              <a:t> password</a:t>
            </a:r>
            <a:r>
              <a:rPr lang="en-US" sz="2400" dirty="0" smtClean="0"/>
              <a:t>. </a:t>
            </a:r>
            <a:endParaRPr lang="id-ID" sz="2400" dirty="0" smtClean="0"/>
          </a:p>
          <a:p>
            <a:pPr algn="just" eaLnBrk="1" hangingPunct="1">
              <a:lnSpc>
                <a:spcPct val="80000"/>
              </a:lnSpc>
            </a:pPr>
            <a:r>
              <a:rPr lang="en-US" sz="2400" b="1" dirty="0" err="1" smtClean="0"/>
              <a:t>tiket</a:t>
            </a:r>
            <a:r>
              <a:rPr lang="en-US" sz="2400" b="1" dirty="0" smtClean="0"/>
              <a:t> </a:t>
            </a:r>
            <a:r>
              <a:rPr lang="en-US" sz="2400" dirty="0" err="1" smtClean="0"/>
              <a:t>ini</a:t>
            </a:r>
            <a:r>
              <a:rPr lang="id-ID" sz="2400" dirty="0" smtClean="0"/>
              <a:t> </a:t>
            </a:r>
            <a:r>
              <a:rPr lang="en-US" sz="2400" b="1" dirty="0" err="1" smtClean="0"/>
              <a:t>membantu</a:t>
            </a:r>
            <a:r>
              <a:rPr lang="en-US" sz="2400" dirty="0" smtClean="0"/>
              <a:t> </a:t>
            </a:r>
            <a:r>
              <a:rPr lang="en-US" sz="2400" dirty="0" err="1" smtClean="0"/>
              <a:t>menyelesaikan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ancaman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mencuri</a:t>
            </a:r>
            <a:r>
              <a:rPr lang="en-US" sz="2400" b="1" dirty="0" smtClean="0"/>
              <a:t> password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b="1" dirty="0" err="1" smtClean="0"/>
              <a:t>jaringan</a:t>
            </a:r>
            <a:r>
              <a:rPr lang="en-US" sz="2400" b="1" dirty="0" smtClean="0"/>
              <a:t> sniffing</a:t>
            </a:r>
            <a:r>
              <a:rPr lang="en-US" sz="2400" dirty="0" smtClean="0"/>
              <a:t>.</a:t>
            </a:r>
            <a:r>
              <a:rPr lang="id-ID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membantu</a:t>
            </a:r>
            <a:r>
              <a:rPr lang="en-US" sz="2400" dirty="0" smtClean="0"/>
              <a:t> </a:t>
            </a:r>
            <a:r>
              <a:rPr lang="en-US" sz="2400" dirty="0" err="1" smtClean="0"/>
              <a:t>menyediakan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lingkungan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aman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FF0000"/>
                </a:solidFill>
              </a:rPr>
              <a:t>Kerberos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saling</a:t>
            </a:r>
            <a:r>
              <a:rPr lang="id-ID" sz="2400" b="1" dirty="0" smtClean="0"/>
              <a:t> </a:t>
            </a:r>
            <a:r>
              <a:rPr lang="en-US" sz="2400" b="1" dirty="0" err="1" smtClean="0"/>
              <a:t>otentikasi</a:t>
            </a:r>
            <a:r>
              <a:rPr lang="en-US" sz="2400" dirty="0" smtClean="0"/>
              <a:t>. </a:t>
            </a:r>
            <a:r>
              <a:rPr lang="id-ID" sz="2400" dirty="0" smtClean="0"/>
              <a:t>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b="1" dirty="0" err="1" smtClean="0"/>
              <a:t>Otentikasi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Reksa</a:t>
            </a:r>
            <a:r>
              <a:rPr lang="en-US" sz="2400" dirty="0" smtClean="0"/>
              <a:t>, </a:t>
            </a:r>
            <a:r>
              <a:rPr lang="en-US" sz="2400" b="1" dirty="0" err="1" smtClean="0"/>
              <a:t>baik</a:t>
            </a:r>
            <a:r>
              <a:rPr lang="en-US" sz="2400" b="1" dirty="0" smtClean="0"/>
              <a:t> server </a:t>
            </a:r>
            <a:r>
              <a:rPr lang="en-US" sz="2400" dirty="0" err="1" smtClean="0"/>
              <a:t>dan</a:t>
            </a:r>
            <a:r>
              <a:rPr lang="id-ID" sz="2400" dirty="0" smtClean="0"/>
              <a:t> </a:t>
            </a:r>
            <a:r>
              <a:rPr lang="en-US" sz="2400" b="1" dirty="0" err="1" smtClean="0"/>
              <a:t>klien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harus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disahkan</a:t>
            </a:r>
            <a:r>
              <a:rPr lang="en-US" sz="2400" dirty="0" smtClean="0"/>
              <a:t>.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membantu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mencegah</a:t>
            </a:r>
            <a:r>
              <a:rPr lang="en-US" sz="2400" b="1" dirty="0" smtClean="0"/>
              <a:t> </a:t>
            </a:r>
            <a:r>
              <a:rPr lang="id-ID" sz="2400" b="1" dirty="0" smtClean="0"/>
              <a:t>serangan menengah</a:t>
            </a:r>
            <a:r>
              <a:rPr lang="en-US" sz="2400" b="1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b="1" dirty="0" smtClean="0"/>
              <a:t>spoofing.</a:t>
            </a:r>
            <a:endParaRPr lang="id-ID" sz="2400" b="1" dirty="0" smtClean="0"/>
          </a:p>
          <a:p>
            <a:pPr algn="just" eaLnBrk="1" hangingPunct="1">
              <a:lnSpc>
                <a:spcPct val="80000"/>
              </a:lnSpc>
            </a:pPr>
            <a:r>
              <a:rPr lang="en-US" sz="2400" b="1" dirty="0" err="1" smtClean="0"/>
              <a:t>Komponen</a:t>
            </a:r>
            <a:r>
              <a:rPr lang="en-US" sz="2400" b="1" dirty="0" smtClean="0"/>
              <a:t> </a:t>
            </a:r>
            <a:r>
              <a:rPr lang="en-US" sz="2400" dirty="0" err="1" smtClean="0"/>
              <a:t>utama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sistem</a:t>
            </a:r>
            <a:r>
              <a:rPr lang="en-US" sz="2400" dirty="0" smtClean="0">
                <a:solidFill>
                  <a:srgbClr val="FF0000"/>
                </a:solidFill>
              </a:rPr>
              <a:t> Kerberos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Kunci</a:t>
            </a:r>
            <a:r>
              <a:rPr lang="id-ID" sz="2400" dirty="0" smtClean="0"/>
              <a:t> </a:t>
            </a:r>
            <a:r>
              <a:rPr lang="en-US" sz="2400" dirty="0" err="1" smtClean="0"/>
              <a:t>Distribusi</a:t>
            </a:r>
            <a:r>
              <a:rPr lang="en-US" sz="2400" dirty="0" smtClean="0"/>
              <a:t> Center, </a:t>
            </a:r>
            <a:r>
              <a:rPr lang="en-US" sz="2400" b="1" dirty="0" err="1" smtClean="0"/>
              <a:t>Layanan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Tiket-Pemberian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tiket-Pemberian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tiket</a:t>
            </a:r>
            <a:r>
              <a:rPr lang="en-US" sz="2400" b="1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9624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Kerberos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sz="2800" smtClean="0"/>
              <a:t>Kerberos merupakan protokol otentikasi yang dirancang untuk menyediakan otentikasi client/server yang tangguh dengan memanfaatkan kata kunci simetrik dan tiket (authentication tokens).</a:t>
            </a:r>
          </a:p>
          <a:p>
            <a:pPr>
              <a:buFont typeface="Arial" panose="020B0604020202020204" pitchFamily="34" charset="0"/>
              <a:buNone/>
            </a:pPr>
            <a:endParaRPr lang="en-US" sz="2800" smtClean="0"/>
          </a:p>
          <a:p>
            <a:pPr>
              <a:buFont typeface="Arial" panose="020B0604020202020204" pitchFamily="34" charset="0"/>
              <a:buNone/>
            </a:pPr>
            <a:r>
              <a:rPr lang="en-US" sz="2800" smtClean="0"/>
              <a:t>Kerberos systems menyimpan semua private key penggunanya di server (dapat dianggap kelemahan)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800" smtClean="0"/>
              <a:t>Kerberos bersifat lintas platform.</a:t>
            </a:r>
          </a:p>
        </p:txBody>
      </p:sp>
    </p:spTree>
    <p:extLst>
      <p:ext uri="{BB962C8B-B14F-4D97-AF65-F5344CB8AC3E}">
        <p14:creationId xmlns:p14="http://schemas.microsoft.com/office/powerpoint/2010/main" val="6613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Kerberos ( Bagian Sistem)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/>
              <a:t>Key Distribution Center (KDC): </a:t>
            </a:r>
            <a:r>
              <a:rPr lang="en-US" sz="2400" smtClean="0"/>
              <a:t>menyimpan semua kata kunci dan menyediakan layanan otentikasi ( Authentication Services/AS). Menggunakan timestamp pada tiket seupaya tidak dapat dilemahkan (</a:t>
            </a:r>
            <a:r>
              <a:rPr lang="en-US" sz="2400" i="1" smtClean="0"/>
              <a:t>non-repudiation</a:t>
            </a:r>
            <a:r>
              <a:rPr lang="en-US" sz="2400" smtClean="0"/>
              <a:t>) dan  struktur kontrol yang disebut </a:t>
            </a:r>
            <a:r>
              <a:rPr lang="en-US" sz="2400" i="1" smtClean="0"/>
              <a:t>realm</a:t>
            </a:r>
            <a:r>
              <a:rPr lang="en-US" sz="2400" smtClean="0"/>
              <a:t>.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smtClean="0"/>
              <a:t>	Timestamping membuat sinkronisasi waktu menjadi sangat penting, sehingga reply attack memang hanya dapat dilakukan dalam rentang waktu terbatas.</a:t>
            </a:r>
          </a:p>
          <a:p>
            <a:pPr lvl="1"/>
            <a:r>
              <a:rPr lang="en-US" sz="2000" b="1" smtClean="0"/>
              <a:t>Authentication Service (AS) </a:t>
            </a:r>
            <a:r>
              <a:rPr lang="en-US" sz="2000" smtClean="0"/>
              <a:t>merupakan bagian KDC yang melakukan otentikasi.</a:t>
            </a:r>
          </a:p>
          <a:p>
            <a:pPr lvl="1"/>
            <a:r>
              <a:rPr lang="en-US" sz="2000" b="1" smtClean="0"/>
              <a:t>Ticket Granting Service (TGS) </a:t>
            </a:r>
            <a:r>
              <a:rPr lang="en-US" sz="2000" smtClean="0"/>
              <a:t>membuat tiket dan memngirimkan kepada client.</a:t>
            </a:r>
          </a:p>
        </p:txBody>
      </p:sp>
    </p:spTree>
    <p:extLst>
      <p:ext uri="{BB962C8B-B14F-4D97-AF65-F5344CB8AC3E}">
        <p14:creationId xmlns:p14="http://schemas.microsoft.com/office/powerpoint/2010/main" val="1855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Ilustrasi</a:t>
            </a:r>
          </a:p>
        </p:txBody>
      </p:sp>
      <p:pic>
        <p:nvPicPr>
          <p:cNvPr id="25603" name="Picture 2" descr="File:Kerbero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6019800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Content Placeholder 2"/>
          <p:cNvSpPr>
            <a:spLocks noGrp="1"/>
          </p:cNvSpPr>
          <p:nvPr>
            <p:ph idx="1"/>
          </p:nvPr>
        </p:nvSpPr>
        <p:spPr>
          <a:xfrm>
            <a:off x="1219200" y="6248400"/>
            <a:ext cx="6858000" cy="3810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sz="1800" smtClean="0"/>
              <a:t>http://en.wikipedia.org/wiki/Kerberos_(protocol)</a:t>
            </a:r>
          </a:p>
        </p:txBody>
      </p:sp>
    </p:spTree>
    <p:extLst>
      <p:ext uri="{BB962C8B-B14F-4D97-AF65-F5344CB8AC3E}">
        <p14:creationId xmlns:p14="http://schemas.microsoft.com/office/powerpoint/2010/main" val="45307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Password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4173311"/>
            <a:ext cx="8319406" cy="2345346"/>
          </a:xfrm>
        </p:spPr>
        <p:txBody>
          <a:bodyPr>
            <a:normAutofit fontScale="62500" lnSpcReduction="20000"/>
          </a:bodyPr>
          <a:lstStyle/>
          <a:p>
            <a:r>
              <a:rPr lang="id-ID" b="1" dirty="0"/>
              <a:t>Server dan </a:t>
            </a:r>
            <a:r>
              <a:rPr lang="id-ID" b="1" dirty="0" smtClean="0"/>
              <a:t>OTP (one Time Password) </a:t>
            </a:r>
            <a:r>
              <a:rPr lang="id-ID" dirty="0"/>
              <a:t>Generator </a:t>
            </a:r>
            <a:r>
              <a:rPr lang="id-ID" b="1" dirty="0"/>
              <a:t>menyimpan kunci K</a:t>
            </a:r>
          </a:p>
          <a:p>
            <a:r>
              <a:rPr lang="id-ID" b="1" dirty="0" smtClean="0"/>
              <a:t>User </a:t>
            </a:r>
            <a:r>
              <a:rPr lang="id-ID" b="1" dirty="0"/>
              <a:t>login ke server</a:t>
            </a:r>
            <a:r>
              <a:rPr lang="id-ID" dirty="0"/>
              <a:t>, </a:t>
            </a:r>
            <a:r>
              <a:rPr lang="id-ID" b="1" dirty="0"/>
              <a:t>server memberikan challenge R</a:t>
            </a:r>
          </a:p>
          <a:p>
            <a:r>
              <a:rPr lang="id-ID" b="1" dirty="0" smtClean="0"/>
              <a:t>User </a:t>
            </a:r>
            <a:r>
              <a:rPr lang="id-ID" b="1" dirty="0"/>
              <a:t>memasukkan R dan PIN ke OTP Generator</a:t>
            </a:r>
          </a:p>
          <a:p>
            <a:r>
              <a:rPr lang="id-ID" b="1" dirty="0" smtClean="0"/>
              <a:t>OTP </a:t>
            </a:r>
            <a:r>
              <a:rPr lang="id-ID" b="1" dirty="0"/>
              <a:t>Generator memberikan x dimana x=h(R,K)</a:t>
            </a:r>
          </a:p>
          <a:p>
            <a:r>
              <a:rPr lang="id-ID" b="1" dirty="0" smtClean="0"/>
              <a:t>User </a:t>
            </a:r>
            <a:r>
              <a:rPr lang="id-ID" b="1" dirty="0"/>
              <a:t>merespon dengan memberikan x ke server</a:t>
            </a:r>
          </a:p>
          <a:p>
            <a:r>
              <a:rPr lang="id-ID" b="1" dirty="0" smtClean="0"/>
              <a:t>Server </a:t>
            </a:r>
            <a:r>
              <a:rPr lang="id-ID" b="1" dirty="0"/>
              <a:t>memverifikasi </a:t>
            </a:r>
            <a:r>
              <a:rPr lang="id-ID" b="1" dirty="0" smtClean="0"/>
              <a:t>x</a:t>
            </a:r>
          </a:p>
          <a:p>
            <a:r>
              <a:rPr lang="id-ID" b="1" dirty="0" smtClean="0"/>
              <a:t>h : Hash K : Kunci, R : Random/password</a:t>
            </a:r>
            <a:endParaRPr lang="id-ID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2"/>
            <a:ext cx="8319406" cy="229785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229350" y="5162550"/>
            <a:ext cx="2566307" cy="112395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rgbClr val="FF0000"/>
                </a:solidFill>
              </a:rPr>
              <a:t>Digantikan Token</a:t>
            </a:r>
            <a:endParaRPr lang="id-ID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05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Man in the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3524452"/>
            <a:ext cx="8319406" cy="2994205"/>
          </a:xfrm>
        </p:spPr>
        <p:txBody>
          <a:bodyPr>
            <a:normAutofit/>
          </a:bodyPr>
          <a:lstStyle/>
          <a:p>
            <a:pPr algn="just"/>
            <a:r>
              <a:rPr lang="id-ID" sz="3200" dirty="0"/>
              <a:t>Malware intersepsi interaksi user dg browser</a:t>
            </a:r>
          </a:p>
          <a:p>
            <a:pPr algn="just"/>
            <a:r>
              <a:rPr lang="id-ID" sz="3200" dirty="0" smtClean="0"/>
              <a:t>Ketika </a:t>
            </a:r>
            <a:r>
              <a:rPr lang="id-ID" sz="3200" dirty="0"/>
              <a:t>user hendak melakukan otorisasi transaksi dengan </a:t>
            </a:r>
            <a:r>
              <a:rPr lang="id-ID" sz="3200" dirty="0" smtClean="0"/>
              <a:t>OTP </a:t>
            </a:r>
            <a:r>
              <a:rPr lang="id-ID" sz="3200" dirty="0"/>
              <a:t>password, malware membelokkan tujuan transaksi ke </a:t>
            </a:r>
            <a:r>
              <a:rPr lang="id-ID" sz="3200" dirty="0" smtClean="0"/>
              <a:t>rekening </a:t>
            </a:r>
            <a:r>
              <a:rPr lang="id-ID" sz="3200" dirty="0"/>
              <a:t>lain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98" y="1658982"/>
            <a:ext cx="8694696" cy="164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2-factor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d-ID" sz="3200" dirty="0"/>
              <a:t>Membutuhkan paling tidak 2 faktor dari 3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800" b="1" dirty="0" smtClean="0"/>
              <a:t>Something </a:t>
            </a:r>
            <a:r>
              <a:rPr lang="id-ID" sz="2800" b="1" dirty="0"/>
              <a:t>you know (</a:t>
            </a:r>
            <a:r>
              <a:rPr lang="id-ID" sz="2800" b="1" dirty="0" smtClean="0"/>
              <a:t>SYN)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800" b="1" dirty="0" smtClean="0"/>
              <a:t>Something </a:t>
            </a:r>
            <a:r>
              <a:rPr lang="id-ID" sz="2800" b="1" dirty="0"/>
              <a:t>you have (</a:t>
            </a:r>
            <a:r>
              <a:rPr lang="id-ID" sz="2800" b="1" dirty="0" smtClean="0"/>
              <a:t>SYH)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800" b="1" dirty="0" smtClean="0"/>
              <a:t>Something </a:t>
            </a:r>
            <a:r>
              <a:rPr lang="id-ID" sz="2800" b="1" dirty="0"/>
              <a:t>you are (SYA)</a:t>
            </a:r>
          </a:p>
          <a:p>
            <a:r>
              <a:rPr lang="id-ID" sz="3200" dirty="0" smtClean="0"/>
              <a:t>Contoh</a:t>
            </a:r>
            <a:endParaRPr lang="id-ID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800" dirty="0" smtClean="0"/>
              <a:t>ATM</a:t>
            </a:r>
            <a:r>
              <a:rPr lang="id-ID" sz="2800" dirty="0"/>
              <a:t>: Kartu </a:t>
            </a:r>
            <a:r>
              <a:rPr lang="id-ID" sz="2800" b="1" dirty="0"/>
              <a:t>(SYH) </a:t>
            </a:r>
            <a:r>
              <a:rPr lang="id-ID" sz="2800" dirty="0"/>
              <a:t>dan PIN </a:t>
            </a:r>
            <a:r>
              <a:rPr lang="id-ID" sz="2800" b="1" dirty="0"/>
              <a:t>(</a:t>
            </a:r>
            <a:r>
              <a:rPr lang="id-ID" sz="2800" b="1" dirty="0" smtClean="0"/>
              <a:t>SYN)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800" dirty="0" smtClean="0"/>
              <a:t>Kartu </a:t>
            </a:r>
            <a:r>
              <a:rPr lang="id-ID" sz="2800" dirty="0"/>
              <a:t>kredit magnetik : Kartu </a:t>
            </a:r>
            <a:r>
              <a:rPr lang="id-ID" sz="2800" b="1" dirty="0"/>
              <a:t>(SYH)</a:t>
            </a:r>
            <a:r>
              <a:rPr lang="id-ID" sz="2800" dirty="0"/>
              <a:t> dan Ttd </a:t>
            </a:r>
            <a:r>
              <a:rPr lang="id-ID" sz="2800" b="1" dirty="0"/>
              <a:t>(</a:t>
            </a:r>
            <a:r>
              <a:rPr lang="id-ID" sz="2800" b="1" dirty="0" smtClean="0"/>
              <a:t>SYA)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800" dirty="0" smtClean="0"/>
              <a:t>Password </a:t>
            </a:r>
            <a:r>
              <a:rPr lang="id-ID" sz="2800" dirty="0"/>
              <a:t>generator: Divais </a:t>
            </a:r>
            <a:r>
              <a:rPr lang="id-ID" sz="2800" b="1" dirty="0"/>
              <a:t>(SYH) </a:t>
            </a:r>
            <a:r>
              <a:rPr lang="id-ID" sz="2800" dirty="0"/>
              <a:t>dan PIN </a:t>
            </a:r>
            <a:r>
              <a:rPr lang="id-ID" sz="2800" b="1" dirty="0"/>
              <a:t>(</a:t>
            </a:r>
            <a:r>
              <a:rPr lang="id-ID" sz="2800" b="1" dirty="0" smtClean="0"/>
              <a:t>SYN)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800" dirty="0" smtClean="0"/>
              <a:t>Smartcard </a:t>
            </a:r>
            <a:r>
              <a:rPr lang="id-ID" sz="2800" b="1" dirty="0"/>
              <a:t>(SYH) </a:t>
            </a:r>
            <a:r>
              <a:rPr lang="id-ID" sz="2800" dirty="0"/>
              <a:t>dengan password/PIN </a:t>
            </a:r>
            <a:r>
              <a:rPr lang="id-ID" sz="2800" b="1" dirty="0"/>
              <a:t>(SYN)</a:t>
            </a:r>
          </a:p>
        </p:txBody>
      </p:sp>
    </p:spTree>
    <p:extLst>
      <p:ext uri="{BB962C8B-B14F-4D97-AF65-F5344CB8AC3E}">
        <p14:creationId xmlns:p14="http://schemas.microsoft.com/office/powerpoint/2010/main" val="100973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Kriptografi u/ Autentikasi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4000" dirty="0"/>
              <a:t>Kriptografi digunakan dalam proses autentikasi</a:t>
            </a:r>
          </a:p>
          <a:p>
            <a:pPr algn="just"/>
            <a:r>
              <a:rPr lang="id-ID" sz="4000" dirty="0" smtClean="0"/>
              <a:t>Tetapi </a:t>
            </a:r>
            <a:r>
              <a:rPr lang="id-ID" sz="4000" dirty="0"/>
              <a:t>akan dibahas pada pertemuan lain dalam mata </a:t>
            </a:r>
            <a:r>
              <a:rPr lang="id-ID" sz="4000" dirty="0" smtClean="0"/>
              <a:t>kuliah </a:t>
            </a:r>
            <a:r>
              <a:rPr lang="id-ID" sz="4000" dirty="0"/>
              <a:t>ini</a:t>
            </a:r>
          </a:p>
        </p:txBody>
      </p:sp>
    </p:spTree>
    <p:extLst>
      <p:ext uri="{BB962C8B-B14F-4D97-AF65-F5344CB8AC3E}">
        <p14:creationId xmlns:p14="http://schemas.microsoft.com/office/powerpoint/2010/main" val="378762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b="1" dirty="0" smtClean="0"/>
              <a:t>Latihan </a:t>
            </a:r>
            <a:endParaRPr lang="id-ID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/>
              <a:t>Jika anda menjadi administrator jaringan/software developer, apa </a:t>
            </a:r>
            <a:r>
              <a:rPr lang="id-ID" sz="3600" dirty="0" smtClean="0"/>
              <a:t>yang </a:t>
            </a:r>
            <a:r>
              <a:rPr lang="id-ID" sz="3600" dirty="0"/>
              <a:t>anda lakukan untuk mengurangi kemungkinan password </a:t>
            </a:r>
            <a:r>
              <a:rPr lang="id-ID" sz="3600" dirty="0" smtClean="0"/>
              <a:t>cracking?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20652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5400" b="1" dirty="0" err="1">
                <a:solidFill>
                  <a:srgbClr val="FF0000"/>
                </a:solidFill>
              </a:rPr>
              <a:t>Kontrol</a:t>
            </a:r>
            <a:r>
              <a:rPr lang="en-US" sz="5400" b="1" dirty="0">
                <a:solidFill>
                  <a:srgbClr val="FF0000"/>
                </a:solidFill>
              </a:rPr>
              <a:t> </a:t>
            </a:r>
            <a:r>
              <a:rPr lang="en-US" sz="5400" b="1" dirty="0" err="1" smtClean="0">
                <a:solidFill>
                  <a:srgbClr val="FF0000"/>
                </a:solidFill>
              </a:rPr>
              <a:t>Akses</a:t>
            </a:r>
            <a:r>
              <a:rPr lang="id-ID" sz="5400" b="1" dirty="0">
                <a:solidFill>
                  <a:srgbClr val="FF0000"/>
                </a:solidFill>
              </a:rPr>
              <a:t> (Otorisasi)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4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5400" b="1" dirty="0" err="1" smtClean="0">
                <a:solidFill>
                  <a:srgbClr val="FF0000"/>
                </a:solidFill>
              </a:rPr>
              <a:t>Autentikasi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086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Pengendalian</a:t>
            </a:r>
            <a:r>
              <a:rPr lang="en-US" sz="3600" dirty="0" smtClean="0"/>
              <a:t> </a:t>
            </a:r>
            <a:r>
              <a:rPr lang="en-US" sz="3600" dirty="0" err="1" smtClean="0"/>
              <a:t>Akses</a:t>
            </a:r>
            <a:r>
              <a:rPr lang="en-US" sz="3600" dirty="0" smtClean="0"/>
              <a:t> / </a:t>
            </a:r>
            <a:r>
              <a:rPr lang="en-US" sz="3600" dirty="0" err="1" smtClean="0"/>
              <a:t>Akses</a:t>
            </a:r>
            <a:r>
              <a:rPr lang="en-US" sz="3600" dirty="0" smtClean="0"/>
              <a:t> </a:t>
            </a:r>
            <a:r>
              <a:rPr lang="en-US" sz="3600" dirty="0" err="1" smtClean="0"/>
              <a:t>Kontrol</a:t>
            </a:r>
            <a:r>
              <a:rPr lang="en-US" sz="3600" dirty="0" smtClean="0"/>
              <a:t> (Access Control)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76251" y="1707108"/>
            <a:ext cx="8319406" cy="4859675"/>
          </a:xfrm>
        </p:spPr>
        <p:txBody>
          <a:bodyPr/>
          <a:lstStyle/>
          <a:p>
            <a:r>
              <a:rPr lang="en-US" sz="2800" b="1" dirty="0" err="1" smtClean="0"/>
              <a:t>Obyek</a:t>
            </a:r>
            <a:r>
              <a:rPr lang="en-US" sz="2800" b="1" dirty="0" smtClean="0"/>
              <a:t>/Target</a:t>
            </a:r>
            <a:r>
              <a:rPr lang="en-US" sz="2800" dirty="0" smtClean="0"/>
              <a:t> : </a:t>
            </a:r>
            <a:r>
              <a:rPr lang="en-US" sz="2800" dirty="0" err="1" smtClean="0"/>
              <a:t>semua</a:t>
            </a:r>
            <a:r>
              <a:rPr lang="en-US" sz="2800" dirty="0" smtClean="0"/>
              <a:t> </a:t>
            </a:r>
            <a:r>
              <a:rPr lang="en-US" sz="2800" dirty="0" err="1" smtClean="0"/>
              <a:t>hal</a:t>
            </a:r>
            <a:r>
              <a:rPr lang="en-US" sz="2800" dirty="0" smtClean="0"/>
              <a:t> yang </a:t>
            </a:r>
            <a:r>
              <a:rPr lang="en-US" sz="2800" dirty="0" err="1" smtClean="0"/>
              <a:t>perlu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dikendalikan</a:t>
            </a:r>
            <a:r>
              <a:rPr lang="en-US" sz="2800" dirty="0" smtClean="0"/>
              <a:t>. </a:t>
            </a:r>
            <a:r>
              <a:rPr lang="en-US" sz="2800" dirty="0" err="1" smtClean="0"/>
              <a:t>Misal</a:t>
            </a:r>
            <a:r>
              <a:rPr lang="en-US" sz="2800" dirty="0" smtClean="0"/>
              <a:t>: </a:t>
            </a:r>
            <a:r>
              <a:rPr lang="en-US" sz="2800" dirty="0" err="1" smtClean="0"/>
              <a:t>ruangan</a:t>
            </a:r>
            <a:r>
              <a:rPr lang="en-US" sz="2800" dirty="0" smtClean="0"/>
              <a:t>, </a:t>
            </a:r>
            <a:r>
              <a:rPr lang="en-US" sz="2800" dirty="0" err="1" smtClean="0"/>
              <a:t>jaringan</a:t>
            </a:r>
            <a:r>
              <a:rPr lang="en-US" sz="2800" dirty="0" smtClean="0"/>
              <a:t>, </a:t>
            </a:r>
            <a:r>
              <a:rPr lang="en-US" sz="2800" dirty="0" err="1" smtClean="0"/>
              <a:t>dll</a:t>
            </a:r>
            <a:r>
              <a:rPr lang="en-US" sz="2800" dirty="0" smtClean="0"/>
              <a:t>.</a:t>
            </a:r>
          </a:p>
          <a:p>
            <a:r>
              <a:rPr lang="en-US" sz="2800" b="1" dirty="0" err="1" smtClean="0"/>
              <a:t>Subyek</a:t>
            </a:r>
            <a:r>
              <a:rPr lang="en-US" sz="2800" b="1" dirty="0" smtClean="0"/>
              <a:t>/</a:t>
            </a:r>
            <a:r>
              <a:rPr lang="en-US" sz="2800" b="1" dirty="0" err="1" smtClean="0"/>
              <a:t>pelaku</a:t>
            </a:r>
            <a:r>
              <a:rPr lang="en-US" sz="2800" dirty="0" smtClean="0"/>
              <a:t> : </a:t>
            </a:r>
            <a:r>
              <a:rPr lang="en-US" sz="2800" dirty="0" err="1" smtClean="0"/>
              <a:t>pengguna</a:t>
            </a:r>
            <a:r>
              <a:rPr lang="en-US" sz="2800" dirty="0" smtClean="0"/>
              <a:t>, program </a:t>
            </a:r>
            <a:r>
              <a:rPr lang="en-US" sz="2800" dirty="0" err="1" smtClean="0"/>
              <a:t>atau</a:t>
            </a:r>
            <a:r>
              <a:rPr lang="en-US" sz="2800" dirty="0" smtClean="0"/>
              <a:t> proses yang </a:t>
            </a:r>
            <a:r>
              <a:rPr lang="en-US" sz="2800" dirty="0" err="1" smtClean="0"/>
              <a:t>meminta</a:t>
            </a:r>
            <a:r>
              <a:rPr lang="en-US" sz="2800" dirty="0" smtClean="0"/>
              <a:t> </a:t>
            </a:r>
            <a:r>
              <a:rPr lang="en-US" sz="2800" dirty="0" err="1" smtClean="0"/>
              <a:t>izin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mengakses</a:t>
            </a:r>
            <a:r>
              <a:rPr lang="en-US" sz="2800" dirty="0" smtClean="0"/>
              <a:t> </a:t>
            </a:r>
            <a:r>
              <a:rPr lang="en-US" sz="2800" dirty="0" err="1" smtClean="0"/>
              <a:t>obyek</a:t>
            </a:r>
            <a:r>
              <a:rPr lang="en-US" sz="2800" dirty="0" smtClean="0"/>
              <a:t>. </a:t>
            </a:r>
          </a:p>
          <a:p>
            <a:r>
              <a:rPr lang="en-US" sz="2800" b="1" dirty="0" err="1" smtClean="0"/>
              <a:t>Sistem</a:t>
            </a:r>
            <a:r>
              <a:rPr lang="en-US" sz="2800" b="1" dirty="0" smtClean="0"/>
              <a:t>/Proses</a:t>
            </a:r>
            <a:r>
              <a:rPr lang="en-US" sz="2800" dirty="0" smtClean="0"/>
              <a:t>: </a:t>
            </a:r>
            <a:r>
              <a:rPr lang="en-US" sz="2800" dirty="0" err="1" smtClean="0"/>
              <a:t>antarmuka</a:t>
            </a:r>
            <a:r>
              <a:rPr lang="en-US" sz="2800" dirty="0" smtClean="0"/>
              <a:t> </a:t>
            </a:r>
            <a:r>
              <a:rPr lang="en-US" sz="2800" dirty="0" err="1" smtClean="0"/>
              <a:t>antara</a:t>
            </a:r>
            <a:r>
              <a:rPr lang="en-US" sz="2800" dirty="0" smtClean="0"/>
              <a:t> </a:t>
            </a:r>
            <a:r>
              <a:rPr lang="en-US" sz="2800" dirty="0" err="1" smtClean="0"/>
              <a:t>obyek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subyek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pengendalian</a:t>
            </a:r>
            <a:r>
              <a:rPr lang="en-US" sz="2800" dirty="0" smtClean="0"/>
              <a:t> </a:t>
            </a:r>
            <a:r>
              <a:rPr lang="en-US" sz="2800" dirty="0" err="1" smtClean="0"/>
              <a:t>akses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pPr>
              <a:buFont typeface="Arial" panose="020B0604020202020204" pitchFamily="34" charset="0"/>
              <a:buNone/>
            </a:pP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pengendalian</a:t>
            </a:r>
            <a:r>
              <a:rPr lang="en-US" sz="2800" dirty="0" smtClean="0"/>
              <a:t> </a:t>
            </a:r>
            <a:r>
              <a:rPr lang="en-US" sz="2800" dirty="0" err="1" smtClean="0"/>
              <a:t>akses</a:t>
            </a:r>
            <a:r>
              <a:rPr lang="en-US" sz="2800" dirty="0" smtClean="0"/>
              <a:t>, </a:t>
            </a:r>
            <a:r>
              <a:rPr lang="en-US" sz="2800" dirty="0" err="1" smtClean="0"/>
              <a:t>subyek</a:t>
            </a:r>
            <a:r>
              <a:rPr lang="en-US" sz="2800" dirty="0" smtClean="0"/>
              <a:t> </a:t>
            </a:r>
            <a:r>
              <a:rPr lang="en-US" sz="2800" dirty="0" err="1" smtClean="0"/>
              <a:t>harus</a:t>
            </a:r>
            <a:r>
              <a:rPr lang="en-US" sz="2800" dirty="0" smtClean="0"/>
              <a:t> di-</a:t>
            </a:r>
            <a:r>
              <a:rPr lang="en-US" sz="2800" dirty="0" err="1" smtClean="0"/>
              <a:t>identifikasi</a:t>
            </a:r>
            <a:r>
              <a:rPr lang="en-US" sz="2800" dirty="0" smtClean="0"/>
              <a:t>, </a:t>
            </a:r>
            <a:r>
              <a:rPr lang="en-US" sz="2800" dirty="0" err="1" smtClean="0"/>
              <a:t>otentikasi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otorisasi</a:t>
            </a:r>
            <a:r>
              <a:rPr lang="en-US" sz="2800" dirty="0" smtClean="0"/>
              <a:t> (identified, authenticated and authorized).</a:t>
            </a:r>
          </a:p>
        </p:txBody>
      </p:sp>
    </p:spTree>
    <p:extLst>
      <p:ext uri="{BB962C8B-B14F-4D97-AF65-F5344CB8AC3E}">
        <p14:creationId xmlns:p14="http://schemas.microsoft.com/office/powerpoint/2010/main" val="250555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Akses Kontrol meliputi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smtClean="0"/>
              <a:t>Identification &amp; Authentication </a:t>
            </a:r>
            <a:r>
              <a:rPr lang="en-US" sz="2800" smtClean="0"/>
              <a:t>: pengenalan pengguna</a:t>
            </a:r>
          </a:p>
          <a:p>
            <a:r>
              <a:rPr lang="en-US" sz="2800" b="1" smtClean="0"/>
              <a:t>Authorization</a:t>
            </a:r>
            <a:r>
              <a:rPr lang="en-US" sz="2800" smtClean="0"/>
              <a:t> : pemberian hak akses atas obyek.</a:t>
            </a:r>
          </a:p>
          <a:p>
            <a:r>
              <a:rPr lang="en-US" sz="2800" b="1" smtClean="0"/>
              <a:t>Accounting </a:t>
            </a:r>
            <a:r>
              <a:rPr lang="en-US" sz="2800" smtClean="0"/>
              <a:t>: pelacakan, pencatatan dan audit aktivitas</a:t>
            </a:r>
          </a:p>
          <a:p>
            <a:endParaRPr lang="en-US" sz="2800" smtClean="0"/>
          </a:p>
          <a:p>
            <a:pPr>
              <a:buFont typeface="Arial" panose="020B0604020202020204" pitchFamily="34" charset="0"/>
              <a:buNone/>
            </a:pPr>
            <a:r>
              <a:rPr lang="en-US" sz="2800" smtClean="0"/>
              <a:t>Trio </a:t>
            </a:r>
            <a:r>
              <a:rPr lang="en-US" sz="2800" b="1" smtClean="0"/>
              <a:t>A</a:t>
            </a:r>
            <a:r>
              <a:rPr lang="en-US" sz="2800" smtClean="0"/>
              <a:t>uthentication, </a:t>
            </a:r>
            <a:r>
              <a:rPr lang="en-US" sz="2800" b="1" smtClean="0"/>
              <a:t>A</a:t>
            </a:r>
            <a:r>
              <a:rPr lang="en-US" sz="2800" smtClean="0"/>
              <a:t>uthorization, and </a:t>
            </a:r>
            <a:r>
              <a:rPr lang="en-US" sz="2800" b="1" smtClean="0"/>
              <a:t>A</a:t>
            </a:r>
            <a:r>
              <a:rPr lang="en-US" sz="2800" smtClean="0"/>
              <a:t>ccounting  sering dikenal dengan singkatan </a:t>
            </a:r>
            <a:r>
              <a:rPr lang="en-US" sz="2800" b="1" smtClean="0"/>
              <a:t>AAA</a:t>
            </a:r>
            <a:r>
              <a:rPr lang="en-US" sz="28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910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Identifikasi dan Otentikasi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sz="2800" smtClean="0"/>
              <a:t>Faktor-faktor dalam identifikasi dan otentikasi:</a:t>
            </a:r>
          </a:p>
          <a:p>
            <a:r>
              <a:rPr lang="en-US" sz="2800" smtClean="0"/>
              <a:t>Sesuatu yang diketahui</a:t>
            </a:r>
          </a:p>
          <a:p>
            <a:r>
              <a:rPr lang="en-US" sz="2800" smtClean="0"/>
              <a:t>Sesuatu yang dimiliki</a:t>
            </a:r>
          </a:p>
          <a:p>
            <a:r>
              <a:rPr lang="en-US" sz="2800" smtClean="0"/>
              <a:t>Sesuatu yang bagian dari diri sendiri (biometrik)</a:t>
            </a:r>
          </a:p>
          <a:p>
            <a:endParaRPr lang="en-US" sz="2800" smtClean="0"/>
          </a:p>
          <a:p>
            <a:pPr>
              <a:buFont typeface="Arial" panose="020B0604020202020204" pitchFamily="34" charset="0"/>
              <a:buNone/>
            </a:pPr>
            <a:r>
              <a:rPr lang="en-US" sz="2800" smtClean="0"/>
              <a:t>Peningkatan keamanan dilakukan dengan mengkombinasikan faktor yang digunakan, dan sistem ini dikenal dengan nama terkait jumlah faktor nya.  Misal: identifikasi atau otentikasi dua faktor.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29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Otorisasi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Proses dimana subyek atau pelaku, telah memenuhi kriteria identifikasi dan otentikasi, diberikan hak akses atas sesua obyek yang dikendalikan. </a:t>
            </a:r>
          </a:p>
          <a:p>
            <a:endParaRPr lang="en-US" sz="2800" smtClean="0"/>
          </a:p>
          <a:p>
            <a:pPr>
              <a:buFont typeface="Arial" panose="020B0604020202020204" pitchFamily="34" charset="0"/>
              <a:buNone/>
            </a:pPr>
            <a:r>
              <a:rPr lang="en-US" sz="2800" smtClean="0"/>
              <a:t>	hak akses dapat berupa tingkatan-tingkatan tertentu terhadap obyek. Misal: tingkatan direktori, jenis/klasifikasi dokumen, dll.</a:t>
            </a:r>
          </a:p>
        </p:txBody>
      </p:sp>
    </p:spTree>
    <p:extLst>
      <p:ext uri="{BB962C8B-B14F-4D97-AF65-F5344CB8AC3E}">
        <p14:creationId xmlns:p14="http://schemas.microsoft.com/office/powerpoint/2010/main" val="35497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Akunting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sz="2800" smtClean="0"/>
              <a:t>Sistem pengendalian akses yang dipercayakan dalam transaksi terkait keamanan harus menyediakan fasilitas yang dapat menjelaskan apa saja yang terjadi.</a:t>
            </a:r>
          </a:p>
          <a:p>
            <a:pPr>
              <a:buFont typeface="Arial" panose="020B0604020202020204" pitchFamily="34" charset="0"/>
              <a:buNone/>
            </a:pPr>
            <a:endParaRPr lang="en-US" sz="2800" smtClean="0"/>
          </a:p>
          <a:p>
            <a:pPr>
              <a:buFont typeface="Arial" panose="020B0604020202020204" pitchFamily="34" charset="0"/>
              <a:buNone/>
            </a:pPr>
            <a:r>
              <a:rPr lang="en-US" sz="2800" smtClean="0"/>
              <a:t>Dalam hal ini termasuk pelacakan atas aktivitas sistem dan pelakunya.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800" smtClean="0"/>
              <a:t>Diterapkan dalam bentuk catatan atau log dari kejadian atau audit.</a:t>
            </a:r>
          </a:p>
        </p:txBody>
      </p:sp>
    </p:spTree>
    <p:extLst>
      <p:ext uri="{BB962C8B-B14F-4D97-AF65-F5344CB8AC3E}">
        <p14:creationId xmlns:p14="http://schemas.microsoft.com/office/powerpoint/2010/main" val="189642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Autentikasi &amp; Otorisasi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id-ID" dirty="0"/>
              <a:t>Autentikasi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800" dirty="0" smtClean="0"/>
              <a:t>Identifikasi </a:t>
            </a:r>
            <a:r>
              <a:rPr lang="id-ID" sz="2800" dirty="0"/>
              <a:t>siapa yang sedang melakukan akses</a:t>
            </a:r>
          </a:p>
          <a:p>
            <a:pPr algn="just"/>
            <a:r>
              <a:rPr lang="id-ID" dirty="0" smtClean="0"/>
              <a:t>Otorisasi </a:t>
            </a:r>
            <a:endParaRPr lang="id-ID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800" dirty="0" smtClean="0"/>
              <a:t>Setelah </a:t>
            </a:r>
            <a:r>
              <a:rPr lang="id-ID" sz="2800" dirty="0"/>
              <a:t>terautentikasi  apa yang boleh / tidak boleh  </a:t>
            </a:r>
            <a:r>
              <a:rPr lang="id-ID" sz="2800" dirty="0" smtClean="0"/>
              <a:t>→ dilakukan </a:t>
            </a:r>
            <a:r>
              <a:rPr lang="id-ID" sz="2800" dirty="0"/>
              <a:t>?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800" dirty="0" smtClean="0"/>
              <a:t>Disebut </a:t>
            </a:r>
            <a:r>
              <a:rPr lang="id-ID" sz="2800" dirty="0"/>
              <a:t>juga kontrol terhadap akses atau access control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800" dirty="0" smtClean="0"/>
              <a:t>Subyek </a:t>
            </a:r>
            <a:r>
              <a:rPr lang="id-ID" sz="2800" dirty="0"/>
              <a:t>: pengguna yang terautentikasi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800" dirty="0" smtClean="0"/>
              <a:t>Obyek </a:t>
            </a:r>
            <a:r>
              <a:rPr lang="id-ID" sz="2800" dirty="0"/>
              <a:t>: sebuah resource / obyek dalam sistem yang </a:t>
            </a:r>
            <a:r>
              <a:rPr lang="id-ID" sz="2800" dirty="0" smtClean="0"/>
              <a:t>hendak </a:t>
            </a:r>
            <a:r>
              <a:rPr lang="id-ID" sz="2800" dirty="0"/>
              <a:t>diakses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800" dirty="0" smtClean="0"/>
              <a:t>Aksi </a:t>
            </a:r>
            <a:r>
              <a:rPr lang="id-ID" sz="2800" dirty="0"/>
              <a:t>: aksi yang diperbolehkan / tidak diperbolehkan</a:t>
            </a:r>
          </a:p>
        </p:txBody>
      </p:sp>
    </p:spTree>
    <p:extLst>
      <p:ext uri="{BB962C8B-B14F-4D97-AF65-F5344CB8AC3E}">
        <p14:creationId xmlns:p14="http://schemas.microsoft.com/office/powerpoint/2010/main" val="9622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Kontrol Akses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772"/>
          <a:stretch/>
        </p:blipFill>
        <p:spPr>
          <a:xfrm>
            <a:off x="293545" y="1658982"/>
            <a:ext cx="8684818" cy="48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1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Jaminan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Keamanan dalam sistem pengendalian akses dapat dianggap tercapai jika CIA + Accountability terpenuhi. </a:t>
            </a:r>
            <a:r>
              <a:rPr lang="en-US" sz="1400" smtClean="0"/>
              <a:t>(Confidentiality, Integrity dan Availability)</a:t>
            </a:r>
          </a:p>
          <a:p>
            <a:r>
              <a:rPr lang="en-US" sz="2800" smtClean="0"/>
              <a:t>Hal diatas terpenuhi jika pertanyaan berikut terjawab dengan baik:</a:t>
            </a:r>
          </a:p>
          <a:p>
            <a:pPr lvl="1"/>
            <a:r>
              <a:rPr lang="en-US" sz="2400" smtClean="0"/>
              <a:t>Apakah transaksi antara subyek dan obyek akses kontrol bersifat rahasia?</a:t>
            </a:r>
          </a:p>
          <a:p>
            <a:pPr lvl="1"/>
            <a:r>
              <a:rPr lang="en-US" sz="2400" smtClean="0"/>
              <a:t>Apakah integritas obyek dapat dipastikan dan dijamin?</a:t>
            </a:r>
          </a:p>
          <a:p>
            <a:pPr lvl="1"/>
            <a:r>
              <a:rPr lang="en-US" sz="2400" smtClean="0"/>
              <a:t>Apakah obyek tersedia ketika diperlukan?</a:t>
            </a:r>
          </a:p>
          <a:p>
            <a:pPr lvl="1"/>
            <a:r>
              <a:rPr lang="en-US" sz="2400" smtClean="0"/>
              <a:t>Apakah sistem akuntabel (ada log/auditing)?</a:t>
            </a:r>
            <a:endParaRPr lang="en-US" sz="6600" smtClean="0"/>
          </a:p>
        </p:txBody>
      </p:sp>
    </p:spTree>
    <p:extLst>
      <p:ext uri="{BB962C8B-B14F-4D97-AF65-F5344CB8AC3E}">
        <p14:creationId xmlns:p14="http://schemas.microsoft.com/office/powerpoint/2010/main" val="173673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Administrasi Access Control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b="1" dirty="0" smtClean="0"/>
              <a:t>Account Administration: </a:t>
            </a:r>
            <a:r>
              <a:rPr lang="en-US" sz="2200" dirty="0" smtClean="0"/>
              <a:t>Hal-</a:t>
            </a:r>
            <a:r>
              <a:rPr lang="en-US" sz="2200" dirty="0" err="1" smtClean="0"/>
              <a:t>hal</a:t>
            </a:r>
            <a:r>
              <a:rPr lang="en-US" sz="2200" dirty="0" smtClean="0"/>
              <a:t> </a:t>
            </a:r>
            <a:r>
              <a:rPr lang="en-US" sz="2200" dirty="0" err="1" smtClean="0"/>
              <a:t>berkaitan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pengelolaan</a:t>
            </a:r>
            <a:r>
              <a:rPr lang="en-US" sz="2200" dirty="0" smtClean="0"/>
              <a:t> </a:t>
            </a:r>
            <a:r>
              <a:rPr lang="en-US" sz="2200" dirty="0" err="1" smtClean="0"/>
              <a:t>akun</a:t>
            </a:r>
            <a:r>
              <a:rPr lang="en-US" sz="2200" dirty="0" smtClean="0"/>
              <a:t> </a:t>
            </a:r>
            <a:r>
              <a:rPr lang="en-US" sz="2200" dirty="0" err="1" smtClean="0"/>
              <a:t>semua</a:t>
            </a:r>
            <a:r>
              <a:rPr lang="en-US" sz="2200" dirty="0" smtClean="0"/>
              <a:t> </a:t>
            </a:r>
            <a:r>
              <a:rPr lang="en-US" sz="2200" dirty="0" err="1" smtClean="0"/>
              <a:t>pelaku</a:t>
            </a:r>
            <a:r>
              <a:rPr lang="en-US" sz="2200" dirty="0" smtClean="0"/>
              <a:t>, </a:t>
            </a:r>
            <a:r>
              <a:rPr lang="en-US" sz="2200" dirty="0" err="1" smtClean="0"/>
              <a:t>baik</a:t>
            </a:r>
            <a:r>
              <a:rPr lang="en-US" sz="2200" dirty="0" smtClean="0"/>
              <a:t> </a:t>
            </a:r>
            <a:r>
              <a:rPr lang="en-US" sz="2200" dirty="0" err="1" smtClean="0"/>
              <a:t>pengguna</a:t>
            </a:r>
            <a:r>
              <a:rPr lang="en-US" sz="2200" dirty="0" smtClean="0"/>
              <a:t> </a:t>
            </a:r>
            <a:r>
              <a:rPr lang="en-US" sz="2200" dirty="0" err="1" smtClean="0"/>
              <a:t>sistem</a:t>
            </a:r>
            <a:r>
              <a:rPr lang="en-US" sz="2200" dirty="0" smtClean="0"/>
              <a:t>,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layanan</a:t>
            </a:r>
            <a:r>
              <a:rPr lang="en-US" sz="2200" dirty="0" smtClean="0"/>
              <a:t>.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hal</a:t>
            </a:r>
            <a:r>
              <a:rPr lang="en-US" sz="2200" dirty="0" smtClean="0"/>
              <a:t> </a:t>
            </a:r>
            <a:r>
              <a:rPr lang="en-US" sz="2200" dirty="0" err="1" smtClean="0"/>
              <a:t>ini</a:t>
            </a:r>
            <a:r>
              <a:rPr lang="en-US" sz="2200" dirty="0" smtClean="0"/>
              <a:t> </a:t>
            </a:r>
            <a:r>
              <a:rPr lang="en-US" sz="2200" dirty="0" err="1" smtClean="0"/>
              <a:t>termasuk</a:t>
            </a:r>
            <a:r>
              <a:rPr lang="en-US" sz="2200" dirty="0" smtClean="0"/>
              <a:t>, </a:t>
            </a:r>
            <a:r>
              <a:rPr lang="en-US" sz="2200" dirty="0" err="1" smtClean="0"/>
              <a:t>pembuatan</a:t>
            </a:r>
            <a:r>
              <a:rPr lang="en-US" sz="2200" dirty="0" smtClean="0"/>
              <a:t> ( (authorization, rights, permissions), </a:t>
            </a:r>
            <a:r>
              <a:rPr lang="en-US" sz="2200" dirty="0" err="1" smtClean="0"/>
              <a:t>pemeliharaan</a:t>
            </a:r>
            <a:r>
              <a:rPr lang="en-US" sz="2200" dirty="0" smtClean="0"/>
              <a:t> (account lockout-reset, audit, password policy),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pemusnahan</a:t>
            </a:r>
            <a:r>
              <a:rPr lang="en-US" sz="2200" dirty="0" smtClean="0"/>
              <a:t> </a:t>
            </a:r>
            <a:r>
              <a:rPr lang="en-US" sz="2200" dirty="0" err="1" smtClean="0"/>
              <a:t>akun</a:t>
            </a:r>
            <a:r>
              <a:rPr lang="en-US" sz="2200" dirty="0" smtClean="0"/>
              <a:t>(rename or delete).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b="1" dirty="0" smtClean="0"/>
              <a:t>Access Rights and Permissions</a:t>
            </a:r>
            <a:r>
              <a:rPr lang="en-US" sz="2200" dirty="0" smtClean="0"/>
              <a:t>: </a:t>
            </a:r>
            <a:r>
              <a:rPr lang="en-US" sz="2200" dirty="0" err="1" smtClean="0"/>
              <a:t>Pemilik</a:t>
            </a:r>
            <a:r>
              <a:rPr lang="en-US" sz="2200" dirty="0" smtClean="0"/>
              <a:t> data </a:t>
            </a:r>
            <a:r>
              <a:rPr lang="en-US" sz="2200" dirty="0" err="1" smtClean="0"/>
              <a:t>menentukan</a:t>
            </a:r>
            <a:r>
              <a:rPr lang="en-US" sz="2200" dirty="0" smtClean="0"/>
              <a:t> </a:t>
            </a:r>
            <a:r>
              <a:rPr lang="en-US" sz="2200" dirty="0" err="1" smtClean="0"/>
              <a:t>hak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perizinan</a:t>
            </a:r>
            <a:r>
              <a:rPr lang="en-US" sz="2200" dirty="0" smtClean="0"/>
              <a:t> </a:t>
            </a:r>
            <a:r>
              <a:rPr lang="en-US" sz="2200" dirty="0" err="1" smtClean="0"/>
              <a:t>atas</a:t>
            </a:r>
            <a:r>
              <a:rPr lang="en-US" sz="2200" dirty="0" smtClean="0"/>
              <a:t> </a:t>
            </a:r>
            <a:r>
              <a:rPr lang="en-US" sz="2200" dirty="0" err="1" smtClean="0"/>
              <a:t>akun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mempertimbangkan</a:t>
            </a:r>
            <a:r>
              <a:rPr lang="en-US" sz="2200" dirty="0" smtClean="0"/>
              <a:t> </a:t>
            </a:r>
            <a:r>
              <a:rPr lang="en-US" sz="2200" i="1" dirty="0" smtClean="0"/>
              <a:t>principle of least privilege</a:t>
            </a:r>
            <a:r>
              <a:rPr lang="en-US" sz="2200" dirty="0" smtClean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 smtClean="0"/>
              <a:t>	(</a:t>
            </a:r>
            <a:r>
              <a:rPr lang="en-US" sz="2200" dirty="0" err="1" smtClean="0"/>
              <a:t>akses</a:t>
            </a:r>
            <a:r>
              <a:rPr lang="en-US" sz="2200" dirty="0" smtClean="0"/>
              <a:t> </a:t>
            </a:r>
            <a:r>
              <a:rPr lang="en-US" sz="2200" dirty="0" err="1" smtClean="0"/>
              <a:t>hanya</a:t>
            </a:r>
            <a:r>
              <a:rPr lang="en-US" sz="2200" dirty="0" smtClean="0"/>
              <a:t> </a:t>
            </a:r>
            <a:r>
              <a:rPr lang="en-US" sz="2200" dirty="0" err="1" smtClean="0"/>
              <a:t>diberikan</a:t>
            </a:r>
            <a:r>
              <a:rPr lang="en-US" sz="2200" dirty="0" smtClean="0"/>
              <a:t> </a:t>
            </a:r>
            <a:r>
              <a:rPr lang="en-US" sz="2200" dirty="0" err="1" smtClean="0"/>
              <a:t>sesuai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keperluan</a:t>
            </a:r>
            <a:r>
              <a:rPr lang="en-US" sz="2200" dirty="0" smtClean="0"/>
              <a:t>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b="1" dirty="0" smtClean="0"/>
              <a:t>Monitoring: </a:t>
            </a:r>
            <a:r>
              <a:rPr lang="en-US" sz="2200" dirty="0" err="1" smtClean="0"/>
              <a:t>mengawasi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mencatat</a:t>
            </a:r>
            <a:r>
              <a:rPr lang="en-US" sz="2200" dirty="0" smtClean="0"/>
              <a:t> </a:t>
            </a:r>
            <a:r>
              <a:rPr lang="en-US" sz="2200" dirty="0" err="1" smtClean="0"/>
              <a:t>perubahan</a:t>
            </a:r>
            <a:r>
              <a:rPr lang="en-US" sz="2200" dirty="0" smtClean="0"/>
              <a:t> 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dirty="0" err="1" smtClean="0"/>
              <a:t>aktivitas</a:t>
            </a:r>
            <a:r>
              <a:rPr lang="en-US" sz="2200" dirty="0" smtClean="0"/>
              <a:t> </a:t>
            </a:r>
            <a:r>
              <a:rPr lang="en-US" sz="2200" dirty="0" err="1" smtClean="0"/>
              <a:t>akun</a:t>
            </a:r>
            <a:r>
              <a:rPr lang="en-US" sz="2200" dirty="0" smtClean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b="1" dirty="0" smtClean="0"/>
              <a:t>Removable Media Security</a:t>
            </a:r>
            <a:r>
              <a:rPr lang="en-US" sz="2200" dirty="0" smtClean="0"/>
              <a:t>: </a:t>
            </a:r>
            <a:r>
              <a:rPr lang="en-US" sz="2200" dirty="0" err="1" smtClean="0"/>
              <a:t>Dilakukan</a:t>
            </a:r>
            <a:r>
              <a:rPr lang="en-US" sz="2200" dirty="0" smtClean="0"/>
              <a:t> </a:t>
            </a:r>
            <a:r>
              <a:rPr lang="en-US" sz="2200" dirty="0" err="1" smtClean="0"/>
              <a:t>pembatasan</a:t>
            </a:r>
            <a:r>
              <a:rPr lang="en-US" sz="2200" dirty="0" smtClean="0"/>
              <a:t> </a:t>
            </a:r>
            <a:r>
              <a:rPr lang="en-US" sz="2200" dirty="0" err="1" smtClean="0"/>
              <a:t>penggunaan</a:t>
            </a:r>
            <a:r>
              <a:rPr lang="en-US" sz="2200" dirty="0" smtClean="0"/>
              <a:t> removable media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meningkatkan</a:t>
            </a:r>
            <a:r>
              <a:rPr lang="en-US" sz="2200" dirty="0" smtClean="0"/>
              <a:t> </a:t>
            </a:r>
            <a:r>
              <a:rPr lang="en-US" sz="2200" dirty="0" err="1" smtClean="0"/>
              <a:t>keamanan</a:t>
            </a:r>
            <a:r>
              <a:rPr lang="en-US" sz="2200" dirty="0" smtClean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b="1" dirty="0" smtClean="0"/>
              <a:t>Management of Data Caches: </a:t>
            </a:r>
            <a:r>
              <a:rPr lang="en-US" sz="2200" dirty="0" err="1" smtClean="0"/>
              <a:t>pengelolaan</a:t>
            </a:r>
            <a:r>
              <a:rPr lang="en-US" sz="2200" dirty="0" smtClean="0"/>
              <a:t> file temporary, session file, </a:t>
            </a:r>
            <a:r>
              <a:rPr lang="en-US" sz="2200" dirty="0" err="1" smtClean="0"/>
              <a:t>dll</a:t>
            </a:r>
            <a:r>
              <a:rPr lang="en-US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180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Metoda Access Control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smtClean="0"/>
              <a:t>Centralized access control: </a:t>
            </a:r>
            <a:r>
              <a:rPr lang="en-US" sz="2400" smtClean="0"/>
              <a:t>Semua permintaan access control diarahkan ke sebuah titik otentikasi/kelompok sistem.</a:t>
            </a:r>
          </a:p>
          <a:p>
            <a:pPr lvl="1"/>
            <a:r>
              <a:rPr lang="en-US" sz="1800" smtClean="0"/>
              <a:t>Memberikan satu titik pengelolaan</a:t>
            </a:r>
          </a:p>
          <a:p>
            <a:pPr lvl="1"/>
            <a:r>
              <a:rPr lang="en-US" sz="1800" smtClean="0"/>
              <a:t>Lebih memudahkan dengan kompensasi biaya lebih besar.</a:t>
            </a:r>
          </a:p>
          <a:p>
            <a:pPr lvl="1"/>
            <a:r>
              <a:rPr lang="en-US" sz="1800" smtClean="0"/>
              <a:t>Implementasi lebih sulit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1800" smtClean="0"/>
              <a:t>Contoh: Kerberos, Remote Authentication Dial-In User Service (RADIUS), Terminal Access Controller Access Control System (TACACS), TACACS+ (allows encryption of data).</a:t>
            </a:r>
          </a:p>
          <a:p>
            <a:r>
              <a:rPr lang="en-US" sz="2400" b="1" smtClean="0"/>
              <a:t>Decentralized access control: </a:t>
            </a:r>
            <a:r>
              <a:rPr lang="en-US" sz="2400" smtClean="0"/>
              <a:t>akses kontrol tidak dikendalikan sebuah titik otentikasi atau keompok sistem. </a:t>
            </a:r>
          </a:p>
          <a:p>
            <a:pPr lvl="1"/>
            <a:r>
              <a:rPr lang="en-US" sz="1800" smtClean="0"/>
              <a:t>Menguntungkan pada kondisi akses ke sistem terpusat sulit disediakan.</a:t>
            </a:r>
          </a:p>
          <a:p>
            <a:pPr lvl="1"/>
            <a:r>
              <a:rPr lang="en-US" sz="1800" smtClean="0"/>
              <a:t>Lebih sulit dalam pengelolaan.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1800" smtClean="0"/>
              <a:t>Contoh: Windows Workgroup</a:t>
            </a:r>
          </a:p>
        </p:txBody>
      </p:sp>
    </p:spTree>
    <p:extLst>
      <p:ext uri="{BB962C8B-B14F-4D97-AF65-F5344CB8AC3E}">
        <p14:creationId xmlns:p14="http://schemas.microsoft.com/office/powerpoint/2010/main" val="47550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Autentikasi</a:t>
            </a:r>
            <a:r>
              <a:rPr lang="id-ID" b="1" dirty="0" smtClean="0">
                <a:solidFill>
                  <a:srgbClr val="FF0000"/>
                </a:solidFill>
              </a:rPr>
              <a:t>?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6251" y="1442506"/>
            <a:ext cx="8319406" cy="4859675"/>
          </a:xfrm>
        </p:spPr>
        <p:txBody>
          <a:bodyPr>
            <a:noAutofit/>
          </a:bodyPr>
          <a:lstStyle/>
          <a:p>
            <a:pPr algn="just"/>
            <a:r>
              <a:rPr lang="id-ID" sz="3200" b="1" dirty="0"/>
              <a:t>Apakah identitas </a:t>
            </a:r>
            <a:r>
              <a:rPr lang="id-ID" sz="3200" dirty="0"/>
              <a:t>Anda </a:t>
            </a:r>
            <a:r>
              <a:rPr lang="id-ID" sz="3200" b="1" dirty="0"/>
              <a:t>benar-benar sesuai </a:t>
            </a:r>
            <a:r>
              <a:rPr lang="id-ID" sz="3200" dirty="0" smtClean="0"/>
              <a:t>dengan apa </a:t>
            </a:r>
            <a:r>
              <a:rPr lang="id-ID" sz="3200" dirty="0"/>
              <a:t>yang </a:t>
            </a:r>
            <a:r>
              <a:rPr lang="id-ID" sz="3200" b="1" dirty="0"/>
              <a:t>Anda katakan </a:t>
            </a:r>
            <a:r>
              <a:rPr lang="id-ID" sz="3200" dirty="0"/>
              <a:t>?</a:t>
            </a:r>
          </a:p>
          <a:p>
            <a:pPr marL="901700" lvl="1" indent="-444500" algn="just"/>
            <a:r>
              <a:rPr lang="id-ID" sz="2800" b="1" dirty="0" smtClean="0"/>
              <a:t>Bagaimana</a:t>
            </a:r>
            <a:r>
              <a:rPr lang="id-ID" sz="2800" dirty="0" smtClean="0"/>
              <a:t> </a:t>
            </a:r>
            <a:r>
              <a:rPr lang="id-ID" sz="2800" dirty="0"/>
              <a:t>caranya </a:t>
            </a:r>
            <a:r>
              <a:rPr lang="id-ID" sz="2800" b="1" dirty="0"/>
              <a:t>membuktikan identitas </a:t>
            </a:r>
            <a:r>
              <a:rPr lang="id-ID" sz="2800" dirty="0" smtClean="0"/>
              <a:t>principal</a:t>
            </a:r>
          </a:p>
          <a:p>
            <a:pPr marL="1358876" lvl="2" indent="-444500" algn="just">
              <a:buFont typeface="Wingdings" panose="05000000000000000000" pitchFamily="2" charset="2"/>
              <a:buChar char="§"/>
            </a:pPr>
            <a:r>
              <a:rPr lang="id-ID" b="1" dirty="0" smtClean="0"/>
              <a:t>Human </a:t>
            </a:r>
            <a:r>
              <a:rPr lang="id-ID" b="1" dirty="0"/>
              <a:t>to Machine (</a:t>
            </a:r>
            <a:r>
              <a:rPr lang="id-ID" b="1" dirty="0" smtClean="0"/>
              <a:t>H2M)</a:t>
            </a:r>
          </a:p>
          <a:p>
            <a:pPr marL="1358876" lvl="2" indent="-444500" algn="just">
              <a:buFont typeface="Wingdings" panose="05000000000000000000" pitchFamily="2" charset="2"/>
              <a:buChar char="§"/>
            </a:pPr>
            <a:r>
              <a:rPr lang="id-ID" b="1" dirty="0" smtClean="0"/>
              <a:t>Atau </a:t>
            </a:r>
            <a:r>
              <a:rPr lang="id-ID" b="1" dirty="0"/>
              <a:t>Machine to Machine (</a:t>
            </a:r>
            <a:r>
              <a:rPr lang="id-ID" b="1" dirty="0" smtClean="0"/>
              <a:t>M2M)</a:t>
            </a:r>
          </a:p>
          <a:p>
            <a:pPr marL="901700" lvl="1" indent="-444500" algn="just"/>
            <a:r>
              <a:rPr lang="id-ID" sz="2800" dirty="0" smtClean="0"/>
              <a:t>Model :</a:t>
            </a:r>
          </a:p>
          <a:p>
            <a:pPr marL="1358876" lvl="2" indent="-444500" algn="just"/>
            <a:r>
              <a:rPr lang="id-ID" sz="2400" b="1" dirty="0" smtClean="0"/>
              <a:t>Principals (bisa user,program/mesin) </a:t>
            </a:r>
            <a:r>
              <a:rPr lang="id-ID" sz="2400" dirty="0" smtClean="0"/>
              <a:t>hanya </a:t>
            </a:r>
            <a:r>
              <a:rPr lang="id-ID" sz="2400" b="1" dirty="0"/>
              <a:t>berkirim pesan satu </a:t>
            </a:r>
            <a:r>
              <a:rPr lang="id-ID" sz="2400" dirty="0"/>
              <a:t>dengan lainnya </a:t>
            </a:r>
            <a:r>
              <a:rPr lang="id-ID" sz="2400" b="1" dirty="0" smtClean="0"/>
              <a:t>tanpa </a:t>
            </a:r>
            <a:r>
              <a:rPr lang="id-ID" sz="2400" b="1" dirty="0"/>
              <a:t>ada kontak fisik maupun </a:t>
            </a:r>
            <a:r>
              <a:rPr lang="id-ID" sz="2400" b="1" dirty="0" smtClean="0"/>
              <a:t>visual</a:t>
            </a:r>
          </a:p>
          <a:p>
            <a:pPr marL="1358876" lvl="2" indent="-444500" algn="just"/>
            <a:r>
              <a:rPr lang="id-ID" sz="2400" b="1" dirty="0" smtClean="0"/>
              <a:t>Setiap </a:t>
            </a:r>
            <a:r>
              <a:rPr lang="id-ID" sz="2400" b="1" dirty="0"/>
              <a:t>principal </a:t>
            </a:r>
            <a:r>
              <a:rPr lang="id-ID" sz="2400" dirty="0"/>
              <a:t>membuktikan </a:t>
            </a:r>
            <a:r>
              <a:rPr lang="id-ID" sz="2400" b="1" dirty="0"/>
              <a:t>keaslian pengirim </a:t>
            </a:r>
            <a:r>
              <a:rPr lang="id-ID" sz="2400" b="1" dirty="0" smtClean="0"/>
              <a:t>pesan </a:t>
            </a:r>
            <a:r>
              <a:rPr lang="id-ID" sz="2400" dirty="0" smtClean="0"/>
              <a:t>yang </a:t>
            </a:r>
            <a:r>
              <a:rPr lang="id-ID" sz="2400" dirty="0"/>
              <a:t>diterimannya</a:t>
            </a:r>
          </a:p>
          <a:p>
            <a:pPr algn="just"/>
            <a:r>
              <a:rPr lang="id-ID" sz="3200" dirty="0" smtClean="0"/>
              <a:t>Harus </a:t>
            </a:r>
            <a:r>
              <a:rPr lang="id-ID" sz="3200" b="1" dirty="0"/>
              <a:t>dilakukan sebelum otorisasi akses</a:t>
            </a:r>
          </a:p>
        </p:txBody>
      </p:sp>
    </p:spTree>
    <p:extLst>
      <p:ext uri="{BB962C8B-B14F-4D97-AF65-F5344CB8AC3E}">
        <p14:creationId xmlns:p14="http://schemas.microsoft.com/office/powerpoint/2010/main" val="26206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Jenis Kebijakan Access Control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/>
              <a:t>Preventive / pencegahan</a:t>
            </a:r>
            <a:r>
              <a:rPr lang="en-US" sz="2400" smtClean="0"/>
              <a:t>: mencegah exploitasi atas vulnerability yang ada. Misal: patching/update, klasifikasi data, background check, pemisahan tugas, dll.</a:t>
            </a:r>
          </a:p>
          <a:p>
            <a:r>
              <a:rPr lang="en-US" sz="2400" b="1" smtClean="0"/>
              <a:t>Detective</a:t>
            </a:r>
            <a:r>
              <a:rPr lang="en-US" sz="2400" smtClean="0"/>
              <a:t> : Kebijakan yang diterapkan untuk menduga kapan serangan akan terjadi. Misal: IDS, log monitoring, dll</a:t>
            </a:r>
          </a:p>
          <a:p>
            <a:r>
              <a:rPr lang="en-US" sz="2400" b="1" smtClean="0"/>
              <a:t>Corrective </a:t>
            </a:r>
            <a:r>
              <a:rPr lang="en-US" sz="2400" smtClean="0"/>
              <a:t>: kebijakan untuk  melakukan perbaikan segera setelah vulnerability di-eksploitasi. Misal: Disaster Recovery Plans (DRP), Emergency Restore Procedures, password lockout threshold , dll.</a:t>
            </a:r>
          </a:p>
        </p:txBody>
      </p:sp>
    </p:spTree>
    <p:extLst>
      <p:ext uri="{BB962C8B-B14F-4D97-AF65-F5344CB8AC3E}">
        <p14:creationId xmlns:p14="http://schemas.microsoft.com/office/powerpoint/2010/main" val="2908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Metoda Implementasi (1)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b="1" dirty="0" smtClean="0"/>
              <a:t>Administrative: </a:t>
            </a:r>
            <a:r>
              <a:rPr lang="en-US" sz="2000" dirty="0" err="1" smtClean="0"/>
              <a:t>kebijakan</a:t>
            </a:r>
            <a:r>
              <a:rPr lang="en-US" sz="2000" dirty="0" smtClean="0"/>
              <a:t> </a:t>
            </a:r>
            <a:r>
              <a:rPr lang="en-US" sz="2000" dirty="0" err="1" smtClean="0"/>
              <a:t>dikendalikan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andministrasi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kebijakan</a:t>
            </a:r>
            <a:r>
              <a:rPr lang="en-US" sz="2000" dirty="0" smtClean="0"/>
              <a:t> </a:t>
            </a:r>
            <a:r>
              <a:rPr lang="en-US" sz="2000" dirty="0" err="1" smtClean="0"/>
              <a:t>yan</a:t>
            </a:r>
            <a:r>
              <a:rPr lang="en-US" sz="2000" dirty="0" smtClean="0"/>
              <a:t> g </a:t>
            </a:r>
            <a:r>
              <a:rPr lang="en-US" sz="2000" dirty="0" err="1" smtClean="0"/>
              <a:t>diteruskan</a:t>
            </a:r>
            <a:r>
              <a:rPr lang="en-US" sz="2000" dirty="0" smtClean="0"/>
              <a:t> 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</a:t>
            </a:r>
            <a:r>
              <a:rPr lang="en-US" sz="2000" dirty="0" err="1" smtClean="0"/>
              <a:t>struktur</a:t>
            </a:r>
            <a:r>
              <a:rPr lang="en-US" sz="2000" dirty="0" smtClean="0"/>
              <a:t> </a:t>
            </a:r>
            <a:r>
              <a:rPr lang="en-US" sz="2000" dirty="0" err="1" smtClean="0"/>
              <a:t>administrasi</a:t>
            </a:r>
            <a:r>
              <a:rPr lang="en-US" sz="2000" dirty="0" smtClean="0"/>
              <a:t>,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atasan</a:t>
            </a:r>
            <a:r>
              <a:rPr lang="en-US" sz="2000" dirty="0" smtClean="0"/>
              <a:t>/</a:t>
            </a:r>
            <a:r>
              <a:rPr lang="en-US" sz="2000" dirty="0" err="1" smtClean="0"/>
              <a:t>pimpinan</a:t>
            </a:r>
            <a:r>
              <a:rPr lang="en-US" sz="2000" dirty="0" smtClean="0"/>
              <a:t> </a:t>
            </a:r>
            <a:r>
              <a:rPr lang="en-US" sz="2000" dirty="0" err="1" smtClean="0"/>
              <a:t>kepada</a:t>
            </a:r>
            <a:r>
              <a:rPr lang="en-US" sz="2000" dirty="0" smtClean="0"/>
              <a:t> </a:t>
            </a:r>
            <a:r>
              <a:rPr lang="en-US" sz="2000" dirty="0" err="1" smtClean="0"/>
              <a:t>bawahan</a:t>
            </a:r>
            <a:r>
              <a:rPr lang="en-US" sz="2000" dirty="0" smtClean="0"/>
              <a:t>, </a:t>
            </a:r>
            <a:r>
              <a:rPr lang="en-US" sz="2000" dirty="0" err="1" smtClean="0"/>
              <a:t>dst</a:t>
            </a:r>
            <a:r>
              <a:rPr lang="en-US" sz="2000" dirty="0" smtClean="0"/>
              <a:t>. </a:t>
            </a:r>
            <a:r>
              <a:rPr lang="en-US" sz="2000" dirty="0" err="1" smtClean="0"/>
              <a:t>Biasanya</a:t>
            </a:r>
            <a:r>
              <a:rPr lang="en-US" sz="2000" dirty="0" smtClean="0"/>
              <a:t> </a:t>
            </a:r>
            <a:r>
              <a:rPr lang="en-US" sz="2000" dirty="0" err="1" smtClean="0"/>
              <a:t>bersifat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otomatis</a:t>
            </a:r>
            <a:r>
              <a:rPr lang="en-US" sz="2000" dirty="0" smtClean="0"/>
              <a:t>. </a:t>
            </a:r>
            <a:r>
              <a:rPr lang="en-US" sz="2000" dirty="0" err="1" smtClean="0"/>
              <a:t>Misal</a:t>
            </a:r>
            <a:r>
              <a:rPr lang="en-US" sz="2000" dirty="0" smtClean="0"/>
              <a:t>: </a:t>
            </a:r>
            <a:r>
              <a:rPr lang="en-US" sz="2000" dirty="0" err="1" smtClean="0"/>
              <a:t>kebijakan</a:t>
            </a:r>
            <a:r>
              <a:rPr lang="en-US" sz="2000" dirty="0" smtClean="0"/>
              <a:t> </a:t>
            </a:r>
            <a:r>
              <a:rPr lang="en-US" sz="2000" dirty="0" err="1" smtClean="0"/>
              <a:t>tertulis</a:t>
            </a:r>
            <a:r>
              <a:rPr lang="en-US" sz="2000" dirty="0" smtClean="0"/>
              <a:t> </a:t>
            </a:r>
            <a:r>
              <a:rPr lang="en-US" sz="2000" dirty="0" err="1" smtClean="0"/>
              <a:t>tentang</a:t>
            </a:r>
            <a:r>
              <a:rPr lang="en-US" sz="2000" dirty="0" smtClean="0"/>
              <a:t> password (</a:t>
            </a:r>
            <a:r>
              <a:rPr lang="en-US" sz="2000" dirty="0" err="1" smtClean="0"/>
              <a:t>panjang</a:t>
            </a:r>
            <a:r>
              <a:rPr lang="en-US" sz="2000" dirty="0" smtClean="0"/>
              <a:t>, </a:t>
            </a:r>
            <a:r>
              <a:rPr lang="en-US" sz="2000" dirty="0" err="1" smtClean="0"/>
              <a:t>umur</a:t>
            </a:r>
            <a:r>
              <a:rPr lang="en-US" sz="2000" dirty="0" smtClean="0"/>
              <a:t>/</a:t>
            </a:r>
            <a:r>
              <a:rPr lang="en-US" sz="2000" dirty="0" err="1" smtClean="0"/>
              <a:t>jangka</a:t>
            </a:r>
            <a:r>
              <a:rPr lang="en-US" sz="2000" dirty="0" smtClean="0"/>
              <a:t> </a:t>
            </a:r>
            <a:r>
              <a:rPr lang="en-US" sz="2000" dirty="0" err="1" smtClean="0"/>
              <a:t>waktu</a:t>
            </a:r>
            <a:r>
              <a:rPr lang="en-US" sz="2000" dirty="0" smtClean="0"/>
              <a:t>, </a:t>
            </a:r>
            <a:r>
              <a:rPr lang="en-US" sz="2000" dirty="0" err="1" smtClean="0"/>
              <a:t>dll</a:t>
            </a:r>
            <a:r>
              <a:rPr lang="en-US" sz="2000" dirty="0" smtClean="0"/>
              <a:t>)</a:t>
            </a:r>
          </a:p>
          <a:p>
            <a:pPr algn="just"/>
            <a:r>
              <a:rPr lang="en-US" sz="2000" b="1" dirty="0" smtClean="0"/>
              <a:t>Logical/Technical: </a:t>
            </a:r>
            <a:r>
              <a:rPr lang="en-US" sz="2000" dirty="0" err="1" smtClean="0"/>
              <a:t>Kebijakan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diterapkan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memaksa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penggunaan</a:t>
            </a:r>
            <a:r>
              <a:rPr lang="en-US" sz="2000" dirty="0" smtClean="0"/>
              <a:t> access control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teknis</a:t>
            </a:r>
            <a:r>
              <a:rPr lang="en-US" sz="2000" dirty="0" smtClean="0"/>
              <a:t> . </a:t>
            </a:r>
            <a:r>
              <a:rPr lang="en-US" sz="2000" dirty="0" err="1" smtClean="0"/>
              <a:t>Ditujukan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membatasi</a:t>
            </a:r>
            <a:r>
              <a:rPr lang="en-US" sz="2000" dirty="0" smtClean="0"/>
              <a:t> </a:t>
            </a:r>
            <a:r>
              <a:rPr lang="en-US" sz="2000" dirty="0" err="1" smtClean="0"/>
              <a:t>kesalahan</a:t>
            </a:r>
            <a:r>
              <a:rPr lang="en-US" sz="2000" dirty="0" smtClean="0"/>
              <a:t> </a:t>
            </a:r>
            <a:r>
              <a:rPr lang="en-US" sz="2000" dirty="0" err="1" smtClean="0"/>
              <a:t>manusia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penggunaan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. </a:t>
            </a:r>
            <a:r>
              <a:rPr lang="en-US" sz="2000" dirty="0" err="1" smtClean="0"/>
              <a:t>Misal</a:t>
            </a:r>
            <a:r>
              <a:rPr lang="en-US" sz="2000" dirty="0" smtClean="0"/>
              <a:t>: </a:t>
            </a:r>
            <a:r>
              <a:rPr lang="en-US" sz="2000" dirty="0" err="1" smtClean="0"/>
              <a:t>penggunaan</a:t>
            </a:r>
            <a:r>
              <a:rPr lang="en-US" sz="2000" dirty="0" smtClean="0"/>
              <a:t> SSH, input validation, </a:t>
            </a:r>
            <a:r>
              <a:rPr lang="en-US" sz="2000" dirty="0" err="1" smtClean="0"/>
              <a:t>dll</a:t>
            </a:r>
            <a:endParaRPr lang="en-US" sz="2000" dirty="0" smtClean="0"/>
          </a:p>
          <a:p>
            <a:pPr algn="just"/>
            <a:r>
              <a:rPr lang="en-US" sz="2000" b="1" dirty="0" smtClean="0"/>
              <a:t>Physical: </a:t>
            </a:r>
            <a:r>
              <a:rPr lang="en-US" sz="2000" dirty="0" err="1" smtClean="0"/>
              <a:t>Kebijakan</a:t>
            </a:r>
            <a:r>
              <a:rPr lang="en-US" sz="2000" dirty="0" smtClean="0"/>
              <a:t> </a:t>
            </a:r>
            <a:r>
              <a:rPr lang="en-US" sz="2000" dirty="0" err="1" smtClean="0"/>
              <a:t>diterapkan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fisik</a:t>
            </a:r>
            <a:r>
              <a:rPr lang="en-US" sz="2000" dirty="0" smtClean="0"/>
              <a:t>, </a:t>
            </a:r>
            <a:r>
              <a:rPr lang="en-US" sz="2000" dirty="0" err="1" smtClean="0"/>
              <a:t>misal</a:t>
            </a:r>
            <a:r>
              <a:rPr lang="en-US" sz="2000" dirty="0" smtClean="0"/>
              <a:t> : </a:t>
            </a:r>
            <a:r>
              <a:rPr lang="en-US" sz="2000" dirty="0" err="1" smtClean="0"/>
              <a:t>pembatasan</a:t>
            </a:r>
            <a:r>
              <a:rPr lang="en-US" sz="2000" dirty="0" smtClean="0"/>
              <a:t> </a:t>
            </a:r>
            <a:r>
              <a:rPr lang="en-US" sz="2000" dirty="0" err="1" smtClean="0"/>
              <a:t>akses</a:t>
            </a:r>
            <a:r>
              <a:rPr lang="en-US" sz="2000" dirty="0" smtClean="0"/>
              <a:t> </a:t>
            </a:r>
            <a:r>
              <a:rPr lang="en-US" sz="2000" dirty="0" err="1" smtClean="0"/>
              <a:t>fisik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gedung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diamankan</a:t>
            </a:r>
            <a:r>
              <a:rPr lang="en-US" sz="2000" dirty="0" smtClean="0"/>
              <a:t>,  </a:t>
            </a:r>
            <a:r>
              <a:rPr lang="en-US" sz="2000" dirty="0" err="1" smtClean="0"/>
              <a:t>perlindungan</a:t>
            </a:r>
            <a:r>
              <a:rPr lang="en-US" sz="2000" dirty="0" smtClean="0"/>
              <a:t> </a:t>
            </a:r>
            <a:r>
              <a:rPr lang="en-US" sz="2000" dirty="0" err="1" smtClean="0"/>
              <a:t>kabel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peralatan</a:t>
            </a:r>
            <a:r>
              <a:rPr lang="en-US" sz="2000" dirty="0" smtClean="0"/>
              <a:t> </a:t>
            </a:r>
            <a:r>
              <a:rPr lang="en-US" sz="2000" dirty="0" err="1" smtClean="0"/>
              <a:t>terhadap</a:t>
            </a:r>
            <a:r>
              <a:rPr lang="en-US" sz="2000" dirty="0" smtClean="0"/>
              <a:t> electro-magnetic interference (EMI),</a:t>
            </a:r>
            <a:r>
              <a:rPr lang="en-US" sz="2000" dirty="0" err="1" smtClean="0"/>
              <a:t>dll</a:t>
            </a:r>
            <a:r>
              <a:rPr lang="en-US" sz="2000" dirty="0" smtClean="0"/>
              <a:t>. </a:t>
            </a:r>
            <a:r>
              <a:rPr lang="en-US" sz="2000" dirty="0" err="1" smtClean="0"/>
              <a:t>Misal</a:t>
            </a:r>
            <a:r>
              <a:rPr lang="en-US" sz="2000" dirty="0" smtClean="0"/>
              <a:t>: </a:t>
            </a:r>
            <a:r>
              <a:rPr lang="en-US" sz="2000" dirty="0" err="1" smtClean="0"/>
              <a:t>Petugas</a:t>
            </a:r>
            <a:r>
              <a:rPr lang="en-US" sz="2000" dirty="0" smtClean="0"/>
              <a:t> </a:t>
            </a:r>
            <a:r>
              <a:rPr lang="en-US" sz="2000" dirty="0" err="1" smtClean="0"/>
              <a:t>keamanan</a:t>
            </a:r>
            <a:r>
              <a:rPr lang="en-US" sz="2000" dirty="0" smtClean="0"/>
              <a:t>, </a:t>
            </a:r>
            <a:r>
              <a:rPr lang="en-US" sz="2000" dirty="0" err="1" smtClean="0"/>
              <a:t>peralatan</a:t>
            </a:r>
            <a:r>
              <a:rPr lang="en-US" sz="2000" dirty="0" smtClean="0"/>
              <a:t> </a:t>
            </a:r>
            <a:r>
              <a:rPr lang="en-US" sz="2000" dirty="0" err="1" smtClean="0"/>
              <a:t>biometrik</a:t>
            </a:r>
            <a:r>
              <a:rPr lang="en-US" sz="2000" dirty="0" smtClean="0"/>
              <a:t>, </a:t>
            </a:r>
            <a:r>
              <a:rPr lang="en-US" sz="2000" dirty="0" err="1" smtClean="0"/>
              <a:t>katu</a:t>
            </a:r>
            <a:r>
              <a:rPr lang="en-US" sz="2000" dirty="0" smtClean="0"/>
              <a:t> </a:t>
            </a:r>
            <a:r>
              <a:rPr lang="en-US" sz="2000" dirty="0" err="1" smtClean="0"/>
              <a:t>pengenal</a:t>
            </a:r>
            <a:r>
              <a:rPr lang="en-US" sz="2000" dirty="0" smtClean="0"/>
              <a:t> </a:t>
            </a:r>
            <a:r>
              <a:rPr lang="en-US" sz="2000" dirty="0" err="1" smtClean="0"/>
              <a:t>kantor</a:t>
            </a:r>
            <a:r>
              <a:rPr lang="en-US" sz="2000" dirty="0" smtClean="0"/>
              <a:t>, Perimeter defenses (</a:t>
            </a:r>
            <a:r>
              <a:rPr lang="en-US" sz="2000" dirty="0" err="1" smtClean="0"/>
              <a:t>dinding</a:t>
            </a:r>
            <a:r>
              <a:rPr lang="en-US" sz="2000" dirty="0" smtClean="0"/>
              <a:t>/</a:t>
            </a:r>
            <a:r>
              <a:rPr lang="en-US" sz="2000" dirty="0" err="1" smtClean="0"/>
              <a:t>kawat</a:t>
            </a:r>
            <a:r>
              <a:rPr lang="en-US" sz="2000" dirty="0" smtClean="0"/>
              <a:t>), </a:t>
            </a:r>
            <a:r>
              <a:rPr lang="en-US" sz="2000" dirty="0" err="1" smtClean="0"/>
              <a:t>dll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364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Metoda Implementasi (2)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sz="2400" b="1" smtClean="0"/>
          </a:p>
          <a:p>
            <a:pPr>
              <a:buFont typeface="Arial" panose="020B0604020202020204" pitchFamily="34" charset="0"/>
              <a:buNone/>
            </a:pPr>
            <a:r>
              <a:rPr lang="en-US" sz="2400" b="1" smtClean="0"/>
              <a:t>Kebijakan dan implementasi dapat dikombinasikan.</a:t>
            </a:r>
            <a:r>
              <a:rPr lang="en-US" sz="2400" smtClean="0"/>
              <a:t> </a:t>
            </a:r>
          </a:p>
          <a:p>
            <a:pPr>
              <a:buFont typeface="Arial" panose="020B0604020202020204" pitchFamily="34" charset="0"/>
              <a:buNone/>
            </a:pPr>
            <a:endParaRPr lang="en-US" sz="2400" smtClean="0"/>
          </a:p>
          <a:p>
            <a:pPr>
              <a:buFont typeface="Arial" panose="020B0604020202020204" pitchFamily="34" charset="0"/>
              <a:buNone/>
            </a:pPr>
            <a:r>
              <a:rPr lang="en-US" sz="2400" smtClean="0"/>
              <a:t>Misal: </a:t>
            </a:r>
          </a:p>
          <a:p>
            <a:r>
              <a:rPr lang="en-US" sz="2400" smtClean="0"/>
              <a:t>Preventive / Administrative  dalam bentuk kebijakan password tertulis; </a:t>
            </a:r>
          </a:p>
          <a:p>
            <a:r>
              <a:rPr lang="en-US" sz="2400" smtClean="0"/>
              <a:t>Detective / Logical/Technical (misal: IDS); </a:t>
            </a:r>
          </a:p>
          <a:p>
            <a:r>
              <a:rPr lang="en-US" sz="2400" smtClean="0"/>
              <a:t>Corrective / Administrative (misal: DRP). </a:t>
            </a:r>
          </a:p>
          <a:p>
            <a:r>
              <a:rPr lang="en-US" sz="2400" smtClean="0"/>
              <a:t>CCTV ?</a:t>
            </a:r>
          </a:p>
          <a:p>
            <a:pPr lvl="1"/>
            <a:r>
              <a:rPr lang="en-US" sz="1800" smtClean="0"/>
              <a:t>Preventive/Physical (kalau hanya merekam) </a:t>
            </a:r>
          </a:p>
          <a:p>
            <a:pPr lvl="1"/>
            <a:r>
              <a:rPr lang="en-US" sz="1800" smtClean="0"/>
              <a:t>Detective/Physical (jika dimonitor secara aktif)</a:t>
            </a:r>
          </a:p>
        </p:txBody>
      </p:sp>
    </p:spTree>
    <p:extLst>
      <p:ext uri="{BB962C8B-B14F-4D97-AF65-F5344CB8AC3E}">
        <p14:creationId xmlns:p14="http://schemas.microsoft.com/office/powerpoint/2010/main" val="390103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Access Control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/>
              <a:t>Discretionary Access Control (DAC) </a:t>
            </a:r>
            <a:r>
              <a:rPr lang="en-US" sz="2400" smtClean="0"/>
              <a:t>: Pemilik data menentukan hak akses (dapat mengganti perizinan)</a:t>
            </a:r>
          </a:p>
          <a:p>
            <a:r>
              <a:rPr lang="en-US" sz="2400" b="1" smtClean="0"/>
              <a:t>Mandatory Access Control (MAC) </a:t>
            </a:r>
            <a:r>
              <a:rPr lang="en-US" sz="2400" smtClean="0"/>
              <a:t>: Sistem menentukan hak akses tergantung pada label klasifikasi (sensitivity label). Lebih tangguh dari DAC. (Hanya admin pusat yang dapat memodifikasi perizinan, namun klasifikasi ditetapkan pemilik data).</a:t>
            </a:r>
          </a:p>
          <a:p>
            <a:r>
              <a:rPr lang="en-US" sz="2400" b="1" smtClean="0"/>
              <a:t>Role-based access control (RBAC) aka Non- Discretionary </a:t>
            </a:r>
            <a:r>
              <a:rPr lang="en-US" sz="2400" smtClean="0"/>
              <a:t>: Role atau fungsi dari pengguna/subyek/tugas  menentukan akses terhadap obyek data. Menggunakan access control terpusat yang menentukan bagaiman subyek dan obyek berinteraksi.</a:t>
            </a:r>
          </a:p>
        </p:txBody>
      </p:sp>
    </p:spTree>
    <p:extLst>
      <p:ext uri="{BB962C8B-B14F-4D97-AF65-F5344CB8AC3E}">
        <p14:creationId xmlns:p14="http://schemas.microsoft.com/office/powerpoint/2010/main" val="427501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Matriks Kontrol Akses (Lampson)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FF0000"/>
                </a:solidFill>
              </a:rPr>
              <a:t>Subyek</a:t>
            </a:r>
            <a:r>
              <a:rPr lang="id-ID" dirty="0" smtClean="0"/>
              <a:t> (</a:t>
            </a:r>
            <a:r>
              <a:rPr lang="id-ID" dirty="0"/>
              <a:t>pengguna, principals) pada baris</a:t>
            </a:r>
          </a:p>
          <a:p>
            <a:r>
              <a:rPr lang="id-ID" dirty="0" smtClean="0"/>
              <a:t>Obyek </a:t>
            </a:r>
            <a:r>
              <a:rPr lang="id-ID" dirty="0"/>
              <a:t>pada sistem (file, dir, dll) pada kolom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779131"/>
            <a:ext cx="7681837" cy="395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5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Matriks 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Matriks akses kontrol berisi semua informasi yang </a:t>
            </a:r>
            <a:r>
              <a:rPr lang="id-ID" dirty="0" smtClean="0"/>
              <a:t>diperlukan </a:t>
            </a:r>
            <a:r>
              <a:rPr lang="id-ID" dirty="0"/>
              <a:t>oleh otorisator untuk memperbolehkan / </a:t>
            </a:r>
            <a:r>
              <a:rPr lang="id-ID" dirty="0" smtClean="0"/>
              <a:t>tidak </a:t>
            </a:r>
            <a:r>
              <a:rPr lang="id-ID" dirty="0"/>
              <a:t>memperbolehkan aksi yang dilakukan subyek </a:t>
            </a:r>
            <a:r>
              <a:rPr lang="id-ID" dirty="0" smtClean="0"/>
              <a:t>terhadap </a:t>
            </a:r>
            <a:r>
              <a:rPr lang="id-ID" dirty="0"/>
              <a:t>obyek</a:t>
            </a:r>
          </a:p>
          <a:p>
            <a:pPr algn="just"/>
            <a:r>
              <a:rPr lang="id-ID" dirty="0" smtClean="0"/>
              <a:t>Terkadang </a:t>
            </a:r>
            <a:r>
              <a:rPr lang="id-ID" dirty="0"/>
              <a:t>matriks menjadi terlampau besar karena </a:t>
            </a:r>
            <a:r>
              <a:rPr lang="id-ID" dirty="0" smtClean="0"/>
              <a:t>kombinasi </a:t>
            </a:r>
            <a:r>
              <a:rPr lang="id-ID" dirty="0"/>
              <a:t>jumlah subyek dengan jumlah </a:t>
            </a:r>
            <a:r>
              <a:rPr lang="id-ID" dirty="0" smtClean="0"/>
              <a:t>obyek</a:t>
            </a:r>
            <a:endParaRPr lang="id-ID" dirty="0"/>
          </a:p>
          <a:p>
            <a:pPr algn="just"/>
            <a:r>
              <a:rPr lang="id-ID" dirty="0"/>
              <a:t>Matriks harus selalu dimutakhirkan akibat </a:t>
            </a:r>
            <a:r>
              <a:rPr lang="id-ID" dirty="0" smtClean="0"/>
              <a:t>bertambah </a:t>
            </a:r>
            <a:r>
              <a:rPr lang="id-ID" dirty="0"/>
              <a:t>/ berkurangnya (del) obyek</a:t>
            </a:r>
          </a:p>
          <a:p>
            <a:pPr algn="just"/>
            <a:r>
              <a:rPr lang="id-ID" dirty="0" smtClean="0"/>
              <a:t>Diperlukan </a:t>
            </a:r>
            <a:r>
              <a:rPr lang="id-ID" dirty="0"/>
              <a:t>cara untuk lebih memangkuskan matriks </a:t>
            </a:r>
            <a:r>
              <a:rPr lang="id-ID" dirty="0" smtClean="0"/>
              <a:t>tersebut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9176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Access Control Lists (ACLs)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ACL: menyimpan data akses dalam kolom</a:t>
            </a:r>
          </a:p>
          <a:p>
            <a:r>
              <a:rPr lang="id-ID" dirty="0" smtClean="0"/>
              <a:t>Contoh</a:t>
            </a:r>
            <a:r>
              <a:rPr lang="id-ID" dirty="0"/>
              <a:t>: ACL untuk </a:t>
            </a:r>
            <a:r>
              <a:rPr lang="id-ID" b="1" dirty="0">
                <a:solidFill>
                  <a:schemeClr val="accent5"/>
                </a:solidFill>
              </a:rPr>
              <a:t>insurance </a:t>
            </a:r>
            <a:r>
              <a:rPr lang="id-ID" b="1" dirty="0" smtClean="0">
                <a:solidFill>
                  <a:schemeClr val="accent5"/>
                </a:solidFill>
              </a:rPr>
              <a:t>data </a:t>
            </a:r>
            <a:r>
              <a:rPr lang="id-ID" dirty="0" smtClean="0"/>
              <a:t>adalah </a:t>
            </a:r>
            <a:r>
              <a:rPr lang="id-ID" b="1" dirty="0">
                <a:solidFill>
                  <a:schemeClr val="accent5"/>
                </a:solidFill>
              </a:rPr>
              <a:t>biru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62" y="2741031"/>
            <a:ext cx="7674102" cy="402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9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Capabilities (atau C-Lists)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Menyimpan data dalam baris</a:t>
            </a:r>
          </a:p>
          <a:p>
            <a:r>
              <a:rPr lang="id-ID" dirty="0" smtClean="0"/>
              <a:t>Contoh</a:t>
            </a:r>
            <a:r>
              <a:rPr lang="id-ID" dirty="0"/>
              <a:t>: Kapabilitas </a:t>
            </a:r>
            <a:r>
              <a:rPr lang="id-ID" b="1" dirty="0" smtClean="0">
                <a:solidFill>
                  <a:srgbClr val="FF0000"/>
                </a:solidFill>
              </a:rPr>
              <a:t>Uning</a:t>
            </a:r>
            <a:r>
              <a:rPr lang="id-ID" dirty="0" smtClean="0"/>
              <a:t> dalam </a:t>
            </a:r>
            <a:r>
              <a:rPr lang="id-ID" dirty="0"/>
              <a:t>tanda </a:t>
            </a:r>
            <a:r>
              <a:rPr lang="id-ID" b="1" dirty="0">
                <a:solidFill>
                  <a:srgbClr val="FF0000"/>
                </a:solidFill>
              </a:rPr>
              <a:t>merah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757018"/>
            <a:ext cx="7497318" cy="394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ACLs vs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ACL harus selalu mengasosiasikan user ke file nya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333243"/>
            <a:ext cx="8490409" cy="418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9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ACL vs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ACLs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Model </a:t>
            </a:r>
            <a:r>
              <a:rPr lang="id-ID" dirty="0"/>
              <a:t>: Discretionary Access Control </a:t>
            </a:r>
            <a:r>
              <a:rPr lang="id-ID" dirty="0" smtClean="0"/>
              <a:t>(</a:t>
            </a:r>
            <a:r>
              <a:rPr lang="id-ID" dirty="0"/>
              <a:t>DAC)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Tepat </a:t>
            </a:r>
            <a:r>
              <a:rPr lang="id-ID" dirty="0"/>
              <a:t>digunakan pada sistem dimana pengguna </a:t>
            </a:r>
            <a:r>
              <a:rPr lang="id-ID" dirty="0" smtClean="0"/>
              <a:t>mengelola </a:t>
            </a:r>
            <a:r>
              <a:rPr lang="id-ID" dirty="0"/>
              <a:t>file-file nya sendiri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Proteksi </a:t>
            </a:r>
            <a:r>
              <a:rPr lang="id-ID" dirty="0"/>
              <a:t>berorientasi pada </a:t>
            </a:r>
            <a:r>
              <a:rPr lang="id-ID" dirty="0" smtClean="0"/>
              <a:t>data 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Mudah untuk merubah otorisasi kepada file </a:t>
            </a:r>
            <a:r>
              <a:rPr lang="id-ID" dirty="0" smtClean="0"/>
              <a:t>/folder</a:t>
            </a:r>
            <a:endParaRPr lang="id-ID" dirty="0"/>
          </a:p>
          <a:p>
            <a:r>
              <a:rPr lang="id-ID" dirty="0" smtClean="0"/>
              <a:t>Capabilities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Model </a:t>
            </a:r>
            <a:r>
              <a:rPr lang="id-ID" dirty="0"/>
              <a:t>: Role Based Access Control </a:t>
            </a:r>
            <a:r>
              <a:rPr lang="id-ID" dirty="0" smtClean="0"/>
              <a:t>(</a:t>
            </a:r>
            <a:r>
              <a:rPr lang="id-ID" dirty="0"/>
              <a:t>RBAC)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Mudah </a:t>
            </a:r>
            <a:r>
              <a:rPr lang="id-ID" dirty="0"/>
              <a:t>untuk mendelegasikan otorisasi ke orang </a:t>
            </a:r>
            <a:r>
              <a:rPr lang="id-ID" dirty="0" smtClean="0"/>
              <a:t>lain </a:t>
            </a:r>
            <a:r>
              <a:rPr lang="id-ID" dirty="0"/>
              <a:t>berdasarkan “Role” nya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Mudah </a:t>
            </a:r>
            <a:r>
              <a:rPr lang="id-ID" dirty="0"/>
              <a:t>dalam menghapus / menambah pengguna</a:t>
            </a:r>
          </a:p>
        </p:txBody>
      </p:sp>
    </p:spTree>
    <p:extLst>
      <p:ext uri="{BB962C8B-B14F-4D97-AF65-F5344CB8AC3E}">
        <p14:creationId xmlns:p14="http://schemas.microsoft.com/office/powerpoint/2010/main" val="17657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6000" dirty="0"/>
              <a:t>H2M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d-ID" sz="3200" b="1" dirty="0"/>
              <a:t>Bagaimana mesin dapat </a:t>
            </a:r>
            <a:r>
              <a:rPr lang="id-ID" sz="3200" b="1" dirty="0" smtClean="0"/>
              <a:t>mengautentikasi manusia </a:t>
            </a:r>
            <a:r>
              <a:rPr lang="id-ID" sz="3200" b="1" dirty="0"/>
              <a:t>?</a:t>
            </a:r>
          </a:p>
          <a:p>
            <a:r>
              <a:rPr lang="id-ID" sz="3200" dirty="0" smtClean="0"/>
              <a:t>Dapat </a:t>
            </a:r>
            <a:r>
              <a:rPr lang="id-ID" sz="3200" dirty="0"/>
              <a:t>dilakukan dengan …</a:t>
            </a:r>
          </a:p>
          <a:p>
            <a:pPr marL="901700" lvl="1" indent="-444500"/>
            <a:r>
              <a:rPr lang="id-ID" sz="2800" dirty="0" smtClean="0"/>
              <a:t>Sesuatu </a:t>
            </a:r>
            <a:r>
              <a:rPr lang="id-ID" sz="2800" dirty="0"/>
              <a:t>yang </a:t>
            </a:r>
            <a:r>
              <a:rPr lang="id-ID" sz="2800" b="1" dirty="0"/>
              <a:t>diketahui </a:t>
            </a:r>
            <a:r>
              <a:rPr lang="id-ID" sz="2800" dirty="0"/>
              <a:t>/ Something you </a:t>
            </a:r>
            <a:r>
              <a:rPr lang="id-ID" sz="2800" b="1" dirty="0" smtClean="0">
                <a:solidFill>
                  <a:srgbClr val="FF0000"/>
                </a:solidFill>
              </a:rPr>
              <a:t>know</a:t>
            </a:r>
          </a:p>
          <a:p>
            <a:pPr marL="1358876" lvl="2" indent="-444500"/>
            <a:r>
              <a:rPr lang="id-ID" sz="2400" dirty="0" smtClean="0"/>
              <a:t>Contoh </a:t>
            </a:r>
            <a:r>
              <a:rPr lang="id-ID" sz="2400" dirty="0"/>
              <a:t>: </a:t>
            </a:r>
            <a:r>
              <a:rPr lang="id-ID" sz="2400" b="1" dirty="0"/>
              <a:t>password, pin, kata rahasia</a:t>
            </a:r>
          </a:p>
          <a:p>
            <a:pPr marL="901700" lvl="1" indent="-444500"/>
            <a:r>
              <a:rPr lang="id-ID" sz="2800" dirty="0" smtClean="0"/>
              <a:t>Sesuatu </a:t>
            </a:r>
            <a:r>
              <a:rPr lang="id-ID" sz="2800" dirty="0"/>
              <a:t>yang </a:t>
            </a:r>
            <a:r>
              <a:rPr lang="id-ID" sz="2800" b="1" dirty="0"/>
              <a:t>dipunyai</a:t>
            </a:r>
            <a:r>
              <a:rPr lang="id-ID" sz="2800" dirty="0"/>
              <a:t> / Something you </a:t>
            </a:r>
            <a:r>
              <a:rPr lang="id-ID" sz="2800" b="1" dirty="0" smtClean="0">
                <a:solidFill>
                  <a:srgbClr val="FF0000"/>
                </a:solidFill>
              </a:rPr>
              <a:t>have</a:t>
            </a:r>
          </a:p>
          <a:p>
            <a:pPr marL="1358876" lvl="2" indent="-444500"/>
            <a:r>
              <a:rPr lang="id-ID" sz="2400" dirty="0" smtClean="0"/>
              <a:t>Contoh </a:t>
            </a:r>
            <a:r>
              <a:rPr lang="id-ID" sz="2400" dirty="0"/>
              <a:t>: </a:t>
            </a:r>
            <a:r>
              <a:rPr lang="id-ID" sz="2400" b="1" dirty="0"/>
              <a:t>kunci akses, smartcard, token</a:t>
            </a:r>
          </a:p>
          <a:p>
            <a:pPr marL="901700" lvl="1" indent="-444500"/>
            <a:r>
              <a:rPr lang="id-ID" sz="2800" dirty="0" smtClean="0"/>
              <a:t>Sesuatu </a:t>
            </a:r>
            <a:r>
              <a:rPr lang="id-ID" sz="2800" dirty="0"/>
              <a:t>yang membuktikan </a:t>
            </a:r>
            <a:r>
              <a:rPr lang="id-ID" sz="2800" b="1" dirty="0"/>
              <a:t>siapa </a:t>
            </a:r>
            <a:r>
              <a:rPr lang="id-ID" sz="2800" b="1" dirty="0" smtClean="0"/>
              <a:t>Anda </a:t>
            </a:r>
            <a:r>
              <a:rPr lang="id-ID" sz="2800" dirty="0" smtClean="0"/>
              <a:t>sebenarnya </a:t>
            </a:r>
            <a:r>
              <a:rPr lang="id-ID" sz="2800" dirty="0"/>
              <a:t>/ Something you </a:t>
            </a:r>
            <a:r>
              <a:rPr lang="id-ID" sz="2800" b="1" dirty="0" smtClean="0">
                <a:solidFill>
                  <a:srgbClr val="FF0000"/>
                </a:solidFill>
              </a:rPr>
              <a:t>are</a:t>
            </a:r>
          </a:p>
          <a:p>
            <a:pPr marL="1358876" lvl="2" indent="-444500"/>
            <a:r>
              <a:rPr lang="id-ID" sz="2400" dirty="0" smtClean="0"/>
              <a:t>Contoh </a:t>
            </a:r>
            <a:r>
              <a:rPr lang="id-ID" sz="2400" dirty="0"/>
              <a:t>: </a:t>
            </a:r>
            <a:r>
              <a:rPr lang="id-ID" sz="2400" dirty="0" smtClean="0"/>
              <a:t>Biometrik - </a:t>
            </a:r>
            <a:r>
              <a:rPr lang="id-ID" sz="2400" b="1" dirty="0" smtClean="0"/>
              <a:t>sidik </a:t>
            </a:r>
            <a:r>
              <a:rPr lang="id-ID" sz="2400" b="1" dirty="0"/>
              <a:t>jari (fingerprint), pola </a:t>
            </a:r>
            <a:r>
              <a:rPr lang="id-ID" sz="2400" b="1" dirty="0" smtClean="0"/>
              <a:t>retina, gestur, voice</a:t>
            </a:r>
            <a:endParaRPr lang="id-ID" sz="2400" b="1" dirty="0"/>
          </a:p>
        </p:txBody>
      </p:sp>
    </p:spTree>
    <p:extLst>
      <p:ext uri="{BB962C8B-B14F-4D97-AF65-F5344CB8AC3E}">
        <p14:creationId xmlns:p14="http://schemas.microsoft.com/office/powerpoint/2010/main" val="395571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Multilevel Security (MLS)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814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Klasifikasi Obyek dan Otorisasi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Mengklasifikasikan </a:t>
            </a:r>
            <a:r>
              <a:rPr lang="id-ID" b="1" dirty="0">
                <a:solidFill>
                  <a:srgbClr val="FF0000"/>
                </a:solidFill>
              </a:rPr>
              <a:t>obyek</a:t>
            </a:r>
            <a:r>
              <a:rPr lang="id-ID" dirty="0"/>
              <a:t> berdasarkan </a:t>
            </a:r>
            <a:r>
              <a:rPr lang="id-ID" dirty="0" smtClean="0"/>
              <a:t>tingkat </a:t>
            </a:r>
            <a:r>
              <a:rPr lang="id-ID" dirty="0"/>
              <a:t>kerahasiaan</a:t>
            </a:r>
          </a:p>
          <a:p>
            <a:r>
              <a:rPr lang="id-ID" dirty="0" smtClean="0"/>
              <a:t>Memberi </a:t>
            </a:r>
            <a:r>
              <a:rPr lang="id-ID" b="1" dirty="0" smtClean="0">
                <a:solidFill>
                  <a:srgbClr val="FF0000"/>
                </a:solidFill>
              </a:rPr>
              <a:t>otorisasi </a:t>
            </a:r>
            <a:r>
              <a:rPr lang="id-ID" dirty="0" smtClean="0"/>
              <a:t>pada </a:t>
            </a:r>
            <a:r>
              <a:rPr lang="id-ID" b="1" dirty="0">
                <a:solidFill>
                  <a:srgbClr val="FF0000"/>
                </a:solidFill>
              </a:rPr>
              <a:t>subyek</a:t>
            </a:r>
            <a:r>
              <a:rPr lang="id-ID" dirty="0"/>
              <a:t> atas suatu </a:t>
            </a:r>
            <a:r>
              <a:rPr lang="id-ID" dirty="0" smtClean="0"/>
              <a:t>klas </a:t>
            </a:r>
            <a:r>
              <a:rPr lang="id-ID" dirty="0"/>
              <a:t>/ level obyek</a:t>
            </a:r>
          </a:p>
          <a:p>
            <a:r>
              <a:rPr lang="id-ID" dirty="0" smtClean="0"/>
              <a:t>US </a:t>
            </a:r>
            <a:r>
              <a:rPr lang="id-ID" dirty="0"/>
              <a:t>Department of Defense (DoD) </a:t>
            </a:r>
            <a:r>
              <a:rPr lang="id-ID" dirty="0" smtClean="0"/>
              <a:t>menggunakan </a:t>
            </a:r>
            <a:r>
              <a:rPr lang="id-ID" dirty="0"/>
              <a:t>4 level: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TOP SECRET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SECRET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CONFIDENTIAL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20414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Klasifikasi Obyek &amp; Otorisasi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/>
              <a:t>Untuk mendapatkan ijin tertinggi dibutuhkan </a:t>
            </a:r>
            <a:r>
              <a:rPr lang="id-ID" sz="3600" dirty="0" smtClean="0"/>
              <a:t>pemeriksaan </a:t>
            </a:r>
            <a:r>
              <a:rPr lang="id-ID" sz="3600" dirty="0"/>
              <a:t>latar belakang mendalam</a:t>
            </a:r>
          </a:p>
          <a:p>
            <a:pPr algn="just"/>
            <a:r>
              <a:rPr lang="id-ID" sz="3600" dirty="0" smtClean="0"/>
              <a:t>Problem </a:t>
            </a:r>
            <a:r>
              <a:rPr lang="id-ID" sz="3600" dirty="0"/>
              <a:t>dalam melakukan klasifikasi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600" dirty="0" smtClean="0"/>
              <a:t>Tidak </a:t>
            </a:r>
            <a:r>
              <a:rPr lang="id-ID" sz="3600" dirty="0"/>
              <a:t>ada klasifikasi yang ideal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600" dirty="0" smtClean="0"/>
              <a:t>Terbatasnya </a:t>
            </a:r>
            <a:r>
              <a:rPr lang="id-ID" sz="3600" dirty="0"/>
              <a:t>kelas (class) dalam klasifikasi </a:t>
            </a:r>
            <a:r>
              <a:rPr lang="id-ID" sz="3600" dirty="0" smtClean="0"/>
              <a:t>membuat </a:t>
            </a:r>
            <a:r>
              <a:rPr lang="id-ID" sz="3600" dirty="0"/>
              <a:t>ada obyek yang tidak bisa dimasukkan </a:t>
            </a:r>
            <a:r>
              <a:rPr lang="id-ID" sz="3600" dirty="0" smtClean="0"/>
              <a:t>ke </a:t>
            </a:r>
            <a:r>
              <a:rPr lang="id-ID" sz="3600" dirty="0"/>
              <a:t>satu kelas, dll</a:t>
            </a:r>
          </a:p>
        </p:txBody>
      </p:sp>
    </p:spTree>
    <p:extLst>
      <p:ext uri="{BB962C8B-B14F-4D97-AF65-F5344CB8AC3E}">
        <p14:creationId xmlns:p14="http://schemas.microsoft.com/office/powerpoint/2010/main" val="333067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Multilevel Security (MLS)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200" dirty="0"/>
              <a:t>MLS digunakan pada obyek yang diklasifikasikan </a:t>
            </a:r>
            <a:r>
              <a:rPr lang="id-ID" sz="3200" dirty="0" smtClean="0"/>
              <a:t>dalam </a:t>
            </a:r>
            <a:r>
              <a:rPr lang="id-ID" sz="3200" dirty="0"/>
              <a:t>level tertentu dan subyek berada dalam </a:t>
            </a:r>
            <a:r>
              <a:rPr lang="id-ID" sz="3200" dirty="0" smtClean="0"/>
              <a:t>satu sistem </a:t>
            </a:r>
            <a:endParaRPr lang="id-ID" sz="3200" dirty="0"/>
          </a:p>
          <a:p>
            <a:pPr algn="just"/>
            <a:r>
              <a:rPr lang="id-ID" sz="3200" dirty="0" smtClean="0"/>
              <a:t>MLS </a:t>
            </a:r>
            <a:r>
              <a:rPr lang="id-ID" sz="3200" dirty="0"/>
              <a:t>adalah suatu bentuk Access Control</a:t>
            </a:r>
          </a:p>
          <a:p>
            <a:pPr algn="just"/>
            <a:r>
              <a:rPr lang="id-ID" sz="3200" dirty="0" smtClean="0"/>
              <a:t>Banyak </a:t>
            </a:r>
            <a:r>
              <a:rPr lang="id-ID" sz="3200" dirty="0"/>
              <a:t>digunakan dalam organisasi militer </a:t>
            </a:r>
            <a:r>
              <a:rPr lang="id-ID" sz="3200" dirty="0" smtClean="0"/>
              <a:t>dan pemerintahan</a:t>
            </a:r>
            <a:endParaRPr lang="id-ID" sz="3200" dirty="0"/>
          </a:p>
          <a:p>
            <a:pPr algn="just"/>
            <a:r>
              <a:rPr lang="id-ID" sz="3200" dirty="0" smtClean="0"/>
              <a:t>Bisa </a:t>
            </a:r>
            <a:r>
              <a:rPr lang="id-ID" sz="3200" dirty="0"/>
              <a:t>digunakan di luar organisasi militer / </a:t>
            </a:r>
            <a:r>
              <a:rPr lang="id-ID" sz="3200" dirty="0" smtClean="0"/>
              <a:t>pemerintahan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9456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Aplikasi MLS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4000" dirty="0"/>
              <a:t>Sistem pengamanan data pada organisasi militer</a:t>
            </a:r>
          </a:p>
          <a:p>
            <a:pPr algn="just"/>
            <a:r>
              <a:rPr lang="id-ID" sz="4000" dirty="0" smtClean="0"/>
              <a:t>Firewall </a:t>
            </a:r>
            <a:r>
              <a:rPr lang="id-ID" sz="4000" dirty="0"/>
              <a:t>/ Demilitari Zone (DMZ)</a:t>
            </a:r>
          </a:p>
          <a:p>
            <a:pPr algn="just"/>
            <a:r>
              <a:rPr lang="id-ID" sz="4000" dirty="0" smtClean="0"/>
              <a:t>Database </a:t>
            </a:r>
            <a:r>
              <a:rPr lang="id-ID" sz="4000" dirty="0"/>
              <a:t>Arsip medis </a:t>
            </a:r>
          </a:p>
          <a:p>
            <a:pPr algn="just"/>
            <a:r>
              <a:rPr lang="id-ID" sz="4000" dirty="0" smtClean="0"/>
              <a:t>Dan </a:t>
            </a:r>
            <a:r>
              <a:rPr lang="id-ID" sz="4000" dirty="0"/>
              <a:t>di sistem yang membutuhkan otorisasi </a:t>
            </a:r>
            <a:r>
              <a:rPr lang="id-ID" sz="4000" dirty="0" smtClean="0"/>
              <a:t>berdasarkan </a:t>
            </a:r>
            <a:r>
              <a:rPr lang="id-ID" sz="4000" dirty="0"/>
              <a:t>tingkat keamanan / level</a:t>
            </a:r>
          </a:p>
        </p:txBody>
      </p:sp>
    </p:spTree>
    <p:extLst>
      <p:ext uri="{BB962C8B-B14F-4D97-AF65-F5344CB8AC3E}">
        <p14:creationId xmlns:p14="http://schemas.microsoft.com/office/powerpoint/2010/main" val="200983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4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Covert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Arief mempunyai ijin pada level TOP SECRET</a:t>
            </a:r>
          </a:p>
          <a:p>
            <a:r>
              <a:rPr lang="id-ID" dirty="0" smtClean="0"/>
              <a:t>Bobi </a:t>
            </a:r>
            <a:r>
              <a:rPr lang="id-ID" dirty="0"/>
              <a:t>mempunyai ijin pada level Classified</a:t>
            </a:r>
          </a:p>
          <a:p>
            <a:r>
              <a:rPr lang="id-ID" dirty="0" smtClean="0"/>
              <a:t>Pada </a:t>
            </a:r>
            <a:r>
              <a:rPr lang="id-ID" dirty="0"/>
              <a:t>MLS Arief dan Bobi tidak boleh bertukar </a:t>
            </a:r>
            <a:r>
              <a:rPr lang="id-ID" dirty="0" smtClean="0"/>
              <a:t>informasi</a:t>
            </a:r>
            <a:endParaRPr lang="id-ID" dirty="0"/>
          </a:p>
          <a:p>
            <a:r>
              <a:rPr lang="id-ID" dirty="0" smtClean="0"/>
              <a:t>Arief </a:t>
            </a:r>
            <a:r>
              <a:rPr lang="id-ID" dirty="0"/>
              <a:t>hendak membocorkan informasi ke Bobi</a:t>
            </a:r>
          </a:p>
          <a:p>
            <a:r>
              <a:rPr lang="id-ID" dirty="0" smtClean="0"/>
              <a:t>Setiap </a:t>
            </a:r>
            <a:r>
              <a:rPr lang="id-ID" dirty="0"/>
              <a:t>detik Arief membuat file X untuk </a:t>
            </a:r>
            <a:r>
              <a:rPr lang="id-ID" dirty="0" smtClean="0"/>
              <a:t>merepresentasikan </a:t>
            </a:r>
            <a:r>
              <a:rPr lang="id-ID" dirty="0"/>
              <a:t>1 dan file Y untuk </a:t>
            </a:r>
            <a:r>
              <a:rPr lang="id-ID" dirty="0" smtClean="0"/>
              <a:t>merepresentasikan </a:t>
            </a:r>
            <a:r>
              <a:rPr lang="id-ID" dirty="0"/>
              <a:t>0</a:t>
            </a:r>
          </a:p>
          <a:p>
            <a:r>
              <a:rPr lang="id-ID" dirty="0" smtClean="0"/>
              <a:t>Bobi </a:t>
            </a:r>
            <a:r>
              <a:rPr lang="id-ID" dirty="0"/>
              <a:t>membaca keberadaan file X dan Y di setiap </a:t>
            </a:r>
            <a:r>
              <a:rPr lang="id-ID" dirty="0" smtClean="0"/>
              <a:t>detik </a:t>
            </a:r>
            <a:r>
              <a:rPr lang="id-ID" dirty="0"/>
              <a:t>dan melakukan pencatatan 0101010111000</a:t>
            </a:r>
          </a:p>
          <a:p>
            <a:r>
              <a:rPr lang="id-ID" dirty="0" smtClean="0"/>
              <a:t>Arief </a:t>
            </a:r>
            <a:r>
              <a:rPr lang="id-ID" dirty="0"/>
              <a:t>berhasil membocorkan informasi tsb</a:t>
            </a:r>
          </a:p>
        </p:txBody>
      </p:sp>
    </p:spTree>
    <p:extLst>
      <p:ext uri="{BB962C8B-B14F-4D97-AF65-F5344CB8AC3E}">
        <p14:creationId xmlns:p14="http://schemas.microsoft.com/office/powerpoint/2010/main" val="305016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Covert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0" y="1658982"/>
            <a:ext cx="9078336" cy="404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4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Bentuklah skenario covert channel yang </a:t>
            </a:r>
            <a:r>
              <a:rPr lang="id-ID" dirty="0" smtClean="0"/>
              <a:t>bisa </a:t>
            </a:r>
            <a:r>
              <a:rPr lang="id-ID" dirty="0"/>
              <a:t>dilakukan dalam keseharian</a:t>
            </a:r>
          </a:p>
        </p:txBody>
      </p:sp>
    </p:spTree>
    <p:extLst>
      <p:ext uri="{BB962C8B-B14F-4D97-AF65-F5344CB8AC3E}">
        <p14:creationId xmlns:p14="http://schemas.microsoft.com/office/powerpoint/2010/main" val="155154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TCP Header Covert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  <a:p>
            <a:r>
              <a:rPr lang="id-ID" dirty="0" smtClean="0"/>
              <a:t>Memanfaatkan </a:t>
            </a:r>
            <a:r>
              <a:rPr lang="id-ID" dirty="0"/>
              <a:t>field “Reserved” pada paket </a:t>
            </a:r>
            <a:r>
              <a:rPr lang="id-ID" dirty="0" smtClean="0"/>
              <a:t>TCP</a:t>
            </a:r>
            <a:endParaRPr lang="id-ID" dirty="0"/>
          </a:p>
          <a:p>
            <a:r>
              <a:rPr lang="id-ID" dirty="0" smtClean="0"/>
              <a:t>Atau </a:t>
            </a:r>
            <a:r>
              <a:rPr lang="id-ID" dirty="0"/>
              <a:t>ACK number dll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2"/>
            <a:ext cx="6141117" cy="338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3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Something You </a:t>
            </a:r>
            <a:r>
              <a:rPr lang="id-ID" b="1" dirty="0">
                <a:solidFill>
                  <a:srgbClr val="FF0000"/>
                </a:solidFill>
              </a:rPr>
              <a:t>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Passwords?</a:t>
            </a:r>
          </a:p>
          <a:p>
            <a:r>
              <a:rPr lang="id-ID" dirty="0" smtClean="0"/>
              <a:t>Beberapa </a:t>
            </a:r>
            <a:r>
              <a:rPr lang="id-ID" b="1" dirty="0" smtClean="0"/>
              <a:t>Fakta contoh </a:t>
            </a:r>
            <a:r>
              <a:rPr lang="id-ID" b="1" dirty="0"/>
              <a:t>password</a:t>
            </a:r>
          </a:p>
          <a:p>
            <a:pPr marL="901700" lvl="1" indent="-444500"/>
            <a:r>
              <a:rPr lang="id-ID" dirty="0" smtClean="0"/>
              <a:t>PIN</a:t>
            </a:r>
          </a:p>
          <a:p>
            <a:pPr marL="901700" lvl="1" indent="-444500"/>
            <a:r>
              <a:rPr lang="id-ID" dirty="0" smtClean="0"/>
              <a:t>Nama </a:t>
            </a:r>
            <a:r>
              <a:rPr lang="id-ID" dirty="0"/>
              <a:t>kecil </a:t>
            </a:r>
            <a:r>
              <a:rPr lang="id-ID" dirty="0" smtClean="0"/>
              <a:t>Ibu</a:t>
            </a:r>
          </a:p>
          <a:p>
            <a:pPr marL="901700" lvl="1" indent="-444500"/>
            <a:r>
              <a:rPr lang="id-ID" dirty="0" smtClean="0"/>
              <a:t>Tanggal Lahir</a:t>
            </a:r>
          </a:p>
          <a:p>
            <a:pPr marL="901700" lvl="1" indent="-444500"/>
            <a:r>
              <a:rPr lang="id-ID" dirty="0" smtClean="0"/>
              <a:t>Nama </a:t>
            </a:r>
            <a:r>
              <a:rPr lang="id-ID" dirty="0"/>
              <a:t>binatang </a:t>
            </a:r>
            <a:r>
              <a:rPr lang="id-ID" dirty="0" smtClean="0"/>
              <a:t>peliharaan</a:t>
            </a:r>
          </a:p>
          <a:p>
            <a:pPr marL="901700" lvl="1" indent="-444500"/>
            <a:r>
              <a:rPr lang="id-ID" dirty="0" smtClean="0"/>
              <a:t>Nama </a:t>
            </a:r>
            <a:r>
              <a:rPr lang="id-ID" dirty="0"/>
              <a:t>panggilan dari </a:t>
            </a:r>
            <a:r>
              <a:rPr lang="id-ID" dirty="0" smtClean="0"/>
              <a:t>teman</a:t>
            </a:r>
          </a:p>
          <a:p>
            <a:pPr marL="901700" lvl="1" indent="-444500"/>
            <a:r>
              <a:rPr lang="id-ID" dirty="0"/>
              <a:t>Tanggal lahir</a:t>
            </a:r>
          </a:p>
          <a:p>
            <a:pPr marL="901700" lvl="1" indent="-444500"/>
            <a:r>
              <a:rPr lang="id-ID" dirty="0" smtClean="0"/>
              <a:t>Nama </a:t>
            </a:r>
            <a:r>
              <a:rPr lang="id-ID" dirty="0"/>
              <a:t>anak</a:t>
            </a:r>
          </a:p>
          <a:p>
            <a:pPr marL="901700" lvl="1" indent="-444500"/>
            <a:r>
              <a:rPr lang="id-ID" dirty="0" smtClean="0"/>
              <a:t>Nama </a:t>
            </a:r>
            <a:r>
              <a:rPr lang="id-ID" dirty="0"/>
              <a:t>artis favorit</a:t>
            </a:r>
          </a:p>
          <a:p>
            <a:pPr marL="901700" lvl="1" indent="-444500"/>
            <a:r>
              <a:rPr lang="id-ID" dirty="0" smtClean="0"/>
              <a:t>Kata </a:t>
            </a:r>
            <a:r>
              <a:rPr lang="id-ID" dirty="0"/>
              <a:t>yang ada pada kamus</a:t>
            </a:r>
          </a:p>
          <a:p>
            <a:pPr marL="901700" lvl="1" indent="-444500"/>
            <a:r>
              <a:rPr lang="id-ID" dirty="0" smtClean="0"/>
              <a:t>Urutan </a:t>
            </a:r>
            <a:r>
              <a:rPr lang="id-ID" dirty="0"/>
              <a:t>nomor, misalnya 90123</a:t>
            </a:r>
          </a:p>
          <a:p>
            <a:pPr marL="901700" lvl="1" indent="-444500"/>
            <a:r>
              <a:rPr lang="id-ID" dirty="0" smtClean="0"/>
              <a:t>Kata </a:t>
            </a:r>
            <a:r>
              <a:rPr lang="id-ID" dirty="0"/>
              <a:t>yang dieja </a:t>
            </a:r>
            <a:r>
              <a:rPr lang="id-ID" dirty="0" smtClean="0"/>
              <a:t>terbalik, </a:t>
            </a:r>
            <a:r>
              <a:rPr lang="id-ID" dirty="0"/>
              <a:t>, dll</a:t>
            </a:r>
          </a:p>
        </p:txBody>
      </p:sp>
    </p:spTree>
    <p:extLst>
      <p:ext uri="{BB962C8B-B14F-4D97-AF65-F5344CB8AC3E}">
        <p14:creationId xmlns:p14="http://schemas.microsoft.com/office/powerpoint/2010/main" val="364470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TCP Header Covert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Data disembunyikan di TCP header (ACK SEQ)</a:t>
            </a:r>
          </a:p>
          <a:p>
            <a:r>
              <a:rPr lang="id-ID" dirty="0" smtClean="0"/>
              <a:t>Tools </a:t>
            </a:r>
            <a:r>
              <a:rPr lang="id-ID" dirty="0"/>
              <a:t>yang digunakan : covert_TCP</a:t>
            </a:r>
          </a:p>
          <a:p>
            <a:r>
              <a:rPr lang="id-ID" dirty="0" smtClean="0"/>
              <a:t>Sender </a:t>
            </a:r>
            <a:r>
              <a:rPr lang="id-ID" dirty="0"/>
              <a:t>tidak boleh berkomunikasi dengan receiver </a:t>
            </a:r>
            <a:r>
              <a:rPr lang="id-ID" dirty="0" smtClean="0"/>
              <a:t>tetapi </a:t>
            </a:r>
            <a:r>
              <a:rPr lang="id-ID" dirty="0"/>
              <a:t>keduanya boleh berkomunikasi dengan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45" y="3655683"/>
            <a:ext cx="7228756" cy="307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6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Captcha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Captcha menggunakan Turing Test (1950)</a:t>
            </a:r>
          </a:p>
          <a:p>
            <a:r>
              <a:rPr lang="id-ID" dirty="0" smtClean="0"/>
              <a:t>Seseorang </a:t>
            </a:r>
            <a:r>
              <a:rPr lang="id-ID" dirty="0"/>
              <a:t>bertanya kepada : (1) Seseorang lainnya </a:t>
            </a:r>
            <a:r>
              <a:rPr lang="id-ID" dirty="0" smtClean="0"/>
              <a:t>(</a:t>
            </a:r>
            <a:r>
              <a:rPr lang="id-ID" dirty="0"/>
              <a:t>2) Komputer, tanpa bisa tahu satu dengan lainnya</a:t>
            </a:r>
          </a:p>
          <a:p>
            <a:r>
              <a:rPr lang="id-ID" dirty="0" smtClean="0"/>
              <a:t>Jika </a:t>
            </a:r>
            <a:r>
              <a:rPr lang="id-ID" dirty="0"/>
              <a:t>penanya tidak bisa membedakan antara </a:t>
            </a:r>
            <a:r>
              <a:rPr lang="id-ID" dirty="0" smtClean="0"/>
              <a:t>komputer </a:t>
            </a:r>
            <a:r>
              <a:rPr lang="id-ID" dirty="0"/>
              <a:t>dan manusia, berarti sistem inteligen </a:t>
            </a:r>
            <a:r>
              <a:rPr lang="id-ID" dirty="0" smtClean="0"/>
              <a:t>komputer </a:t>
            </a:r>
            <a:r>
              <a:rPr lang="id-ID" dirty="0"/>
              <a:t>berhasil meniru kecerdasan manusia</a:t>
            </a:r>
          </a:p>
          <a:p>
            <a:r>
              <a:rPr lang="id-ID" dirty="0" smtClean="0"/>
              <a:t>Captcha </a:t>
            </a:r>
            <a:r>
              <a:rPr lang="id-ID" dirty="0"/>
              <a:t>digunakan untuk membedakan antara </a:t>
            </a:r>
            <a:r>
              <a:rPr lang="id-ID" dirty="0" smtClean="0"/>
              <a:t>manusia </a:t>
            </a:r>
            <a:r>
              <a:rPr lang="id-ID" dirty="0"/>
              <a:t>dan mesin / komputer pada saat sebuah </a:t>
            </a:r>
            <a:r>
              <a:rPr lang="id-ID" dirty="0" smtClean="0"/>
              <a:t>sistem </a:t>
            </a:r>
            <a:r>
              <a:rPr lang="id-ID" dirty="0"/>
              <a:t>berinteraksi melalui jalur komunikasi data</a:t>
            </a:r>
          </a:p>
          <a:p>
            <a:r>
              <a:rPr lang="id-ID" dirty="0" smtClean="0"/>
              <a:t>Captch </a:t>
            </a:r>
            <a:r>
              <a:rPr lang="id-ID" dirty="0"/>
              <a:t>adalah salah satu kontrol akses</a:t>
            </a:r>
          </a:p>
        </p:txBody>
      </p:sp>
    </p:spTree>
    <p:extLst>
      <p:ext uri="{BB962C8B-B14F-4D97-AF65-F5344CB8AC3E}">
        <p14:creationId xmlns:p14="http://schemas.microsoft.com/office/powerpoint/2010/main" val="326658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1"/>
            <a:ext cx="8325017" cy="464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0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Captcha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200" dirty="0"/>
              <a:t>Digunakan pada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3200" dirty="0" smtClean="0"/>
              <a:t>Registrasi </a:t>
            </a:r>
            <a:r>
              <a:rPr lang="id-ID" sz="3200" dirty="0"/>
              <a:t>suatu aplikasi / sistem di internet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3200" dirty="0" smtClean="0"/>
              <a:t>Halaman </a:t>
            </a:r>
            <a:r>
              <a:rPr lang="id-ID" sz="3200" dirty="0"/>
              <a:t>yang tidak mau diindeks oleh mesin </a:t>
            </a:r>
            <a:r>
              <a:rPr lang="id-ID" sz="3200" dirty="0" smtClean="0"/>
              <a:t>pencari </a:t>
            </a:r>
            <a:endParaRPr lang="id-ID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3200" dirty="0" smtClean="0"/>
              <a:t>Dll</a:t>
            </a:r>
            <a:endParaRPr lang="id-ID" sz="3200" dirty="0"/>
          </a:p>
          <a:p>
            <a:r>
              <a:rPr lang="id-ID" sz="3200" dirty="0" smtClean="0"/>
              <a:t>Kanal </a:t>
            </a:r>
            <a:r>
              <a:rPr lang="id-ID" sz="3200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3200" dirty="0" smtClean="0"/>
              <a:t>Visual </a:t>
            </a:r>
            <a:endParaRPr lang="id-ID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3200" dirty="0" smtClean="0"/>
              <a:t>Audio</a:t>
            </a:r>
            <a:endParaRPr lang="id-ID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3200" dirty="0" smtClean="0"/>
              <a:t>Adakah </a:t>
            </a:r>
            <a:r>
              <a:rPr lang="id-ID" sz="3200" dirty="0"/>
              <a:t>kanal lain yang bisa digunakan ?</a:t>
            </a:r>
          </a:p>
        </p:txBody>
      </p:sp>
    </p:spTree>
    <p:extLst>
      <p:ext uri="{BB962C8B-B14F-4D97-AF65-F5344CB8AC3E}">
        <p14:creationId xmlns:p14="http://schemas.microsoft.com/office/powerpoint/2010/main" val="3850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sz="4800" smtClean="0"/>
              <a:t>Remote Authentication and Security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250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Remote Access Services (RAS)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dirty="0" err="1" smtClean="0"/>
              <a:t>Kombinasi</a:t>
            </a:r>
            <a:r>
              <a:rPr lang="en-US" dirty="0" smtClean="0"/>
              <a:t> hardware </a:t>
            </a:r>
            <a:r>
              <a:rPr lang="en-US" dirty="0" err="1" smtClean="0"/>
              <a:t>dan</a:t>
            </a:r>
            <a:r>
              <a:rPr lang="en-US" dirty="0" smtClean="0"/>
              <a:t> software yang </a:t>
            </a:r>
            <a:r>
              <a:rPr lang="en-US" dirty="0" err="1" smtClean="0"/>
              <a:t>membuat</a:t>
            </a:r>
            <a:r>
              <a:rPr lang="en-US" dirty="0" smtClean="0"/>
              <a:t> remote user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internal(</a:t>
            </a:r>
            <a:r>
              <a:rPr lang="en-US" dirty="0" err="1" smtClean="0"/>
              <a:t>lokal</a:t>
            </a:r>
            <a:r>
              <a:rPr lang="en-US" dirty="0" smtClean="0"/>
              <a:t>)network.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 smtClean="0"/>
              <a:t>	Remote: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r>
              <a:rPr lang="en-US" dirty="0" err="1" smtClean="0"/>
              <a:t>Ditujukan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remote user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selayaknya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lokal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68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Remote Authentication and Security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19100" indent="-382588"/>
            <a:r>
              <a:rPr lang="en-US" smtClean="0"/>
              <a:t>Penting untuk membuat keamanan yang kuat untuk komunikasi jarak jauh.</a:t>
            </a:r>
          </a:p>
          <a:p>
            <a:pPr marL="819150" lvl="1" indent="-382588"/>
            <a:r>
              <a:rPr lang="en-US" smtClean="0"/>
              <a:t>Karena melintasi jaringan yang tidak dapat dikendalikan oleh institusi atau perusahaan.</a:t>
            </a:r>
          </a:p>
          <a:p>
            <a:pPr marL="819150" lvl="1" indent="-382588"/>
            <a:r>
              <a:rPr lang="en-US" smtClean="0"/>
              <a:t>Perlunya mengakses layanan saat tidak dilokasi/kantor</a:t>
            </a:r>
          </a:p>
        </p:txBody>
      </p:sp>
    </p:spTree>
    <p:extLst>
      <p:ext uri="{BB962C8B-B14F-4D97-AF65-F5344CB8AC3E}">
        <p14:creationId xmlns:p14="http://schemas.microsoft.com/office/powerpoint/2010/main" val="182124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Private Networks (VPNs)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charset="0"/>
              <a:buChar char="–"/>
              <a:defRPr/>
            </a:pPr>
            <a:r>
              <a:rPr lang="en-US" smtClean="0"/>
              <a:t>One of the most common types of RAS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mtClean="0"/>
              <a:t>Uses an unsecured public network, such as the Internet, as if it were a secure private network</a:t>
            </a:r>
          </a:p>
          <a:p>
            <a:pPr lvl="1">
              <a:buFont typeface="Arial" charset="0"/>
              <a:buChar char="–"/>
              <a:defRPr/>
            </a:pPr>
            <a:r>
              <a:rPr lang="en-US" smtClean="0"/>
              <a:t>Encrypts all data that is transmitted between the remote device and the network</a:t>
            </a:r>
          </a:p>
          <a:p>
            <a:pPr>
              <a:buFont typeface="Arial" charset="0"/>
              <a:buChar char="•"/>
              <a:defRPr/>
            </a:pPr>
            <a:r>
              <a:rPr lang="en-US" smtClean="0"/>
              <a:t>Common types of VPNs</a:t>
            </a:r>
          </a:p>
          <a:p>
            <a:pPr lvl="1">
              <a:buFont typeface="Arial" charset="0"/>
              <a:buChar char="–"/>
              <a:defRPr/>
            </a:pPr>
            <a:r>
              <a:rPr lang="en-US" b="1" smtClean="0"/>
              <a:t>Remote-access VPN</a:t>
            </a:r>
            <a:r>
              <a:rPr lang="en-US" smtClean="0"/>
              <a:t> or </a:t>
            </a:r>
            <a:r>
              <a:rPr lang="en-US" b="1" smtClean="0"/>
              <a:t>virtual private dial-up network (VPDN)</a:t>
            </a:r>
            <a:endParaRPr lang="en-US" smtClean="0"/>
          </a:p>
          <a:p>
            <a:pPr lvl="1">
              <a:buFont typeface="Arial" charset="0"/>
              <a:buChar char="–"/>
              <a:defRPr/>
            </a:pPr>
            <a:r>
              <a:rPr lang="en-US" b="1" smtClean="0"/>
              <a:t>Site-to-site VPN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921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762000"/>
            <a:ext cx="8091487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82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Private Networks (VPNs) 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VPN transmissions are achieved through communicating with endpoints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b="1" dirty="0" smtClean="0"/>
              <a:t>Endpoint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End of the tunnel between VPN devices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b="1" dirty="0" smtClean="0"/>
              <a:t>VPN concentrator</a:t>
            </a:r>
            <a:endParaRPr lang="en-US" dirty="0" smtClean="0"/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Aggregates hundreds or thousands of multiple connections</a:t>
            </a:r>
            <a:endParaRPr lang="en-US" b="1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Depending upon the type of endpoint that is being used, client software may be required on the devices that are connecting to the VPN</a:t>
            </a:r>
          </a:p>
        </p:txBody>
      </p:sp>
    </p:spTree>
    <p:extLst>
      <p:ext uri="{BB962C8B-B14F-4D97-AF65-F5344CB8AC3E}">
        <p14:creationId xmlns:p14="http://schemas.microsoft.com/office/powerpoint/2010/main" val="324922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Kondisi Gambaran </a:t>
            </a:r>
            <a:r>
              <a:rPr lang="id-ID" dirty="0" smtClean="0"/>
              <a:t>Umum Password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id-ID" b="1" dirty="0" smtClean="0"/>
              <a:t>Semakin </a:t>
            </a:r>
            <a:r>
              <a:rPr lang="id-ID" b="1" dirty="0"/>
              <a:t>meningkatnya penggunaan </a:t>
            </a:r>
            <a:r>
              <a:rPr lang="id-ID" dirty="0"/>
              <a:t>teknologi informasi, maka </a:t>
            </a:r>
            <a:r>
              <a:rPr lang="id-ID" b="1" dirty="0"/>
              <a:t>semakin </a:t>
            </a:r>
            <a:r>
              <a:rPr lang="id-ID" b="1" dirty="0" smtClean="0"/>
              <a:t>meningkat </a:t>
            </a:r>
            <a:r>
              <a:rPr lang="id-ID" b="1" dirty="0"/>
              <a:t>pula jumlah user account dan password </a:t>
            </a:r>
            <a:r>
              <a:rPr lang="id-ID" dirty="0"/>
              <a:t>yang harus </a:t>
            </a:r>
            <a:r>
              <a:rPr lang="id-ID" b="1" dirty="0"/>
              <a:t>diingat dan </a:t>
            </a:r>
            <a:r>
              <a:rPr lang="id-ID" b="1" dirty="0" smtClean="0"/>
              <a:t>dikelola</a:t>
            </a:r>
            <a:r>
              <a:rPr lang="id-ID" dirty="0" smtClean="0"/>
              <a:t>.</a:t>
            </a:r>
          </a:p>
          <a:p>
            <a:pPr algn="just"/>
            <a:r>
              <a:rPr lang="id-ID" b="1" dirty="0" smtClean="0"/>
              <a:t>Pemilihan </a:t>
            </a:r>
            <a:r>
              <a:rPr lang="id-ID" b="1" dirty="0"/>
              <a:t>password </a:t>
            </a:r>
            <a:r>
              <a:rPr lang="id-ID" dirty="0"/>
              <a:t>yang digunakan </a:t>
            </a:r>
            <a:r>
              <a:rPr lang="id-ID" b="1" dirty="0"/>
              <a:t>untuk sistem informasi yang </a:t>
            </a:r>
            <a:r>
              <a:rPr lang="id-ID" b="1" dirty="0" smtClean="0"/>
              <a:t>berbeda2 </a:t>
            </a:r>
            <a:r>
              <a:rPr lang="id-ID" b="1" dirty="0"/>
              <a:t>menyebabkan dilema</a:t>
            </a:r>
            <a:r>
              <a:rPr lang="id-ID" dirty="0"/>
              <a:t>.</a:t>
            </a:r>
          </a:p>
          <a:p>
            <a:pPr algn="just"/>
            <a:r>
              <a:rPr lang="id-ID" b="1" dirty="0"/>
              <a:t>Penyusup </a:t>
            </a:r>
            <a:r>
              <a:rPr lang="id-ID" dirty="0"/>
              <a:t>bisa</a:t>
            </a:r>
            <a:r>
              <a:rPr lang="id-ID" b="1" dirty="0"/>
              <a:t> mendapatkan akses ke semua sistem jika password </a:t>
            </a:r>
            <a:r>
              <a:rPr lang="id-ID" dirty="0"/>
              <a:t>yang </a:t>
            </a:r>
            <a:r>
              <a:rPr lang="id-ID" b="1" dirty="0"/>
              <a:t>sama </a:t>
            </a:r>
            <a:r>
              <a:rPr lang="id-ID" b="1" dirty="0" smtClean="0"/>
              <a:t>digunakan </a:t>
            </a:r>
            <a:r>
              <a:rPr lang="id-ID" b="1" dirty="0"/>
              <a:t>untuk mengakses sistem-sistem </a:t>
            </a:r>
            <a:r>
              <a:rPr lang="id-ID" dirty="0"/>
              <a:t>yang </a:t>
            </a:r>
            <a:r>
              <a:rPr lang="id-ID" b="1" dirty="0"/>
              <a:t>disusupi</a:t>
            </a:r>
            <a:r>
              <a:rPr lang="id-ID" dirty="0"/>
              <a:t> tersebut.</a:t>
            </a:r>
          </a:p>
          <a:p>
            <a:pPr algn="just"/>
            <a:r>
              <a:rPr lang="id-ID" b="1" dirty="0"/>
              <a:t>Ketika password </a:t>
            </a:r>
            <a:r>
              <a:rPr lang="id-ID" dirty="0"/>
              <a:t>yang </a:t>
            </a:r>
            <a:r>
              <a:rPr lang="id-ID" b="1" dirty="0"/>
              <a:t>berbeda digunakan </a:t>
            </a:r>
            <a:r>
              <a:rPr lang="id-ID" dirty="0"/>
              <a:t>untuk </a:t>
            </a:r>
            <a:r>
              <a:rPr lang="id-ID" b="1" dirty="0"/>
              <a:t>sistem yang berbeda</a:t>
            </a:r>
            <a:r>
              <a:rPr lang="id-ID" dirty="0"/>
              <a:t>, </a:t>
            </a:r>
            <a:r>
              <a:rPr lang="id-ID" b="1" dirty="0" smtClean="0"/>
              <a:t>pengguna</a:t>
            </a:r>
            <a:r>
              <a:rPr lang="id-ID" dirty="0" smtClean="0"/>
              <a:t> </a:t>
            </a:r>
            <a:r>
              <a:rPr lang="id-ID" dirty="0"/>
              <a:t>cenderung </a:t>
            </a:r>
            <a:r>
              <a:rPr lang="id-ID" b="1" dirty="0">
                <a:solidFill>
                  <a:srgbClr val="FF6600"/>
                </a:solidFill>
              </a:rPr>
              <a:t>memilih password </a:t>
            </a:r>
            <a:r>
              <a:rPr lang="id-ID" dirty="0"/>
              <a:t>yang </a:t>
            </a:r>
            <a:r>
              <a:rPr lang="id-ID" b="1" dirty="0">
                <a:solidFill>
                  <a:srgbClr val="FF0000"/>
                </a:solidFill>
              </a:rPr>
              <a:t>mudah diingat (weak password) </a:t>
            </a:r>
            <a:r>
              <a:rPr lang="id-ID" dirty="0" smtClean="0"/>
              <a:t>atau </a:t>
            </a:r>
            <a:r>
              <a:rPr lang="id-ID" dirty="0"/>
              <a:t>bahkan </a:t>
            </a:r>
            <a:r>
              <a:rPr lang="id-ID" b="1" dirty="0">
                <a:solidFill>
                  <a:srgbClr val="FF0000"/>
                </a:solidFill>
              </a:rPr>
              <a:t>menulisnya</a:t>
            </a:r>
            <a:r>
              <a:rPr lang="id-ID" dirty="0"/>
              <a:t>, sehingga dapat </a:t>
            </a:r>
            <a:r>
              <a:rPr lang="id-ID" b="1" dirty="0" smtClean="0"/>
              <a:t>membahayakan keamanan </a:t>
            </a:r>
            <a:r>
              <a:rPr lang="id-ID" dirty="0"/>
              <a:t>sistem </a:t>
            </a:r>
            <a:r>
              <a:rPr lang="id-ID" dirty="0" smtClean="0"/>
              <a:t>yang </a:t>
            </a:r>
            <a:r>
              <a:rPr lang="id-ID" dirty="0"/>
              <a:t>bersangkutan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873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Private Networks (VPNs) 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VPNs can be software-based or hardware-based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Software-based VPNs offer the most flexibility in how network traffic is managed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Hardware-based VPNs generally tunnel all traffic they handle regardless of the protocol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Generally, software based VPNs do not have as good performance or security as a hardware-based VPN</a:t>
            </a:r>
          </a:p>
        </p:txBody>
      </p:sp>
    </p:spTree>
    <p:extLst>
      <p:ext uri="{BB962C8B-B14F-4D97-AF65-F5344CB8AC3E}">
        <p14:creationId xmlns:p14="http://schemas.microsoft.com/office/powerpoint/2010/main" val="218014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VPN Advantages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smtClean="0"/>
              <a:t>Cost savings (no long-distance phone call)</a:t>
            </a:r>
          </a:p>
          <a:p>
            <a:pPr>
              <a:buFont typeface="Arial" charset="0"/>
              <a:buChar char="•"/>
              <a:defRPr/>
            </a:pPr>
            <a:r>
              <a:rPr lang="en-US" smtClean="0"/>
              <a:t>Scalability (easy to add more users)</a:t>
            </a:r>
          </a:p>
          <a:p>
            <a:pPr>
              <a:buFont typeface="Arial" charset="0"/>
              <a:buChar char="•"/>
              <a:defRPr/>
            </a:pPr>
            <a:r>
              <a:rPr lang="en-US" smtClean="0"/>
              <a:t>Full protection  (all traffic is encrypted)</a:t>
            </a:r>
          </a:p>
          <a:p>
            <a:pPr>
              <a:buFont typeface="Arial" charset="0"/>
              <a:buChar char="•"/>
              <a:defRPr/>
            </a:pPr>
            <a:r>
              <a:rPr lang="en-US" smtClean="0"/>
              <a:t>Speed (faster than direct dial-up)</a:t>
            </a:r>
          </a:p>
          <a:p>
            <a:pPr>
              <a:buFont typeface="Arial" charset="0"/>
              <a:buChar char="•"/>
              <a:defRPr/>
            </a:pPr>
            <a:r>
              <a:rPr lang="en-US" smtClean="0"/>
              <a:t>Transparency (invisible to the user)</a:t>
            </a:r>
          </a:p>
          <a:p>
            <a:pPr>
              <a:buFont typeface="Arial" charset="0"/>
              <a:buChar char="•"/>
              <a:defRPr/>
            </a:pPr>
            <a:r>
              <a:rPr lang="en-US" smtClean="0"/>
              <a:t>Authentication (only authorized users can connect)</a:t>
            </a:r>
          </a:p>
          <a:p>
            <a:pPr>
              <a:buFont typeface="Arial" charset="0"/>
              <a:buChar char="•"/>
              <a:defRPr/>
            </a:pPr>
            <a:r>
              <a:rPr lang="en-US" smtClean="0"/>
              <a:t>Industry standards</a:t>
            </a:r>
          </a:p>
        </p:txBody>
      </p:sp>
    </p:spTree>
    <p:extLst>
      <p:ext uri="{BB962C8B-B14F-4D97-AF65-F5344CB8AC3E}">
        <p14:creationId xmlns:p14="http://schemas.microsoft.com/office/powerpoint/2010/main" val="235327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VPN Disadvantages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Management</a:t>
            </a:r>
          </a:p>
          <a:p>
            <a:r>
              <a:rPr lang="en-US" smtClean="0"/>
              <a:t>Availability and performance</a:t>
            </a:r>
          </a:p>
          <a:p>
            <a:r>
              <a:rPr lang="en-US" smtClean="0"/>
              <a:t>Interoperability</a:t>
            </a:r>
          </a:p>
          <a:p>
            <a:r>
              <a:rPr lang="en-US" smtClean="0"/>
              <a:t>Additional protocols</a:t>
            </a:r>
          </a:p>
          <a:p>
            <a:r>
              <a:rPr lang="en-US" smtClean="0"/>
              <a:t>Performance impact</a:t>
            </a:r>
          </a:p>
          <a:p>
            <a:r>
              <a:rPr lang="en-US" smtClean="0"/>
              <a:t>Expense</a:t>
            </a:r>
          </a:p>
        </p:txBody>
      </p:sp>
    </p:spTree>
    <p:extLst>
      <p:ext uri="{BB962C8B-B14F-4D97-AF65-F5344CB8AC3E}">
        <p14:creationId xmlns:p14="http://schemas.microsoft.com/office/powerpoint/2010/main" val="33925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Remote Access Policies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mtClean="0"/>
              <a:t>Establishing strong remote access policies is important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mtClean="0"/>
              <a:t>Some recommendations for remote access policies: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/>
              <a:t>Remote access policies should be consistent for all users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/>
              <a:t>Remote access should be the responsibility of the IT department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/>
              <a:t>Form a working group and create a standard that all departments will agree to</a:t>
            </a:r>
          </a:p>
        </p:txBody>
      </p:sp>
    </p:spTree>
    <p:extLst>
      <p:ext uri="{BB962C8B-B14F-4D97-AF65-F5344CB8AC3E}">
        <p14:creationId xmlns:p14="http://schemas.microsoft.com/office/powerpoint/2010/main" val="415987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5400" b="1" dirty="0">
                <a:solidFill>
                  <a:srgbClr val="FF0000"/>
                </a:solidFill>
              </a:rPr>
              <a:t>Firewall </a:t>
            </a:r>
            <a:r>
              <a:rPr lang="en-US" sz="5400" b="1" dirty="0" err="1">
                <a:solidFill>
                  <a:srgbClr val="FF0000"/>
                </a:solidFill>
              </a:rPr>
              <a:t>dan</a:t>
            </a:r>
            <a:r>
              <a:rPr lang="en-US" sz="5400" b="1" dirty="0">
                <a:solidFill>
                  <a:srgbClr val="FF0000"/>
                </a:solidFill>
              </a:rPr>
              <a:t> Intrusion Detection </a:t>
            </a:r>
            <a:r>
              <a:rPr lang="en-US" sz="5400" b="1" dirty="0" smtClean="0">
                <a:solidFill>
                  <a:srgbClr val="FF0000"/>
                </a:solidFill>
              </a:rPr>
              <a:t>System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55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Firewall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6251" y="1442506"/>
            <a:ext cx="8319406" cy="4859675"/>
          </a:xfrm>
        </p:spPr>
        <p:txBody>
          <a:bodyPr>
            <a:normAutofit/>
          </a:bodyPr>
          <a:lstStyle/>
          <a:p>
            <a:pPr algn="just"/>
            <a:r>
              <a:rPr lang="id-ID" sz="2400" dirty="0" smtClean="0"/>
              <a:t>Firewall </a:t>
            </a:r>
            <a:r>
              <a:rPr lang="id-ID" sz="2400" dirty="0"/>
              <a:t>adalah sebuah </a:t>
            </a:r>
            <a:r>
              <a:rPr lang="id-ID" sz="2400" b="1" dirty="0"/>
              <a:t>software</a:t>
            </a:r>
            <a:r>
              <a:rPr lang="id-ID" sz="2400" b="1" dirty="0" smtClean="0"/>
              <a:t>/ hardware/ kombinasi </a:t>
            </a:r>
            <a:r>
              <a:rPr lang="id-ID" sz="2400" b="1" dirty="0"/>
              <a:t>keduanya/sistem itu sendiri</a:t>
            </a:r>
            <a:r>
              <a:rPr lang="id-ID" sz="2400" dirty="0"/>
              <a:t>, untuk </a:t>
            </a:r>
            <a:r>
              <a:rPr lang="id-ID" sz="2400" b="1" dirty="0"/>
              <a:t>mencegah akses </a:t>
            </a:r>
            <a:r>
              <a:rPr lang="id-ID" sz="2400" dirty="0"/>
              <a:t>yang </a:t>
            </a:r>
            <a:r>
              <a:rPr lang="id-ID" sz="2400" b="1" dirty="0" smtClean="0"/>
              <a:t>tidak berhak </a:t>
            </a:r>
            <a:r>
              <a:rPr lang="id-ID" sz="2400" b="1" dirty="0"/>
              <a:t>ke suatu jaringan</a:t>
            </a:r>
            <a:r>
              <a:rPr lang="id-ID" sz="2400" dirty="0"/>
              <a:t>. </a:t>
            </a:r>
            <a:endParaRPr lang="id-ID" sz="2400" dirty="0" smtClean="0"/>
          </a:p>
          <a:p>
            <a:pPr algn="just"/>
            <a:r>
              <a:rPr lang="id-ID" sz="2400" b="1" dirty="0"/>
              <a:t>B</a:t>
            </a:r>
            <a:r>
              <a:rPr lang="id-ID" sz="2400" b="1" dirty="0" smtClean="0"/>
              <a:t>ertujuan</a:t>
            </a:r>
            <a:r>
              <a:rPr lang="id-ID" sz="2400" dirty="0" smtClean="0"/>
              <a:t> </a:t>
            </a:r>
            <a:r>
              <a:rPr lang="id-ID" sz="2400" dirty="0"/>
              <a:t>untuk </a:t>
            </a:r>
            <a:r>
              <a:rPr lang="id-ID" sz="2400" b="1" dirty="0" smtClean="0"/>
              <a:t>melindungi</a:t>
            </a:r>
            <a:r>
              <a:rPr lang="id-ID" sz="2400" dirty="0" smtClean="0"/>
              <a:t>, </a:t>
            </a:r>
            <a:r>
              <a:rPr lang="id-ID" sz="2400" dirty="0"/>
              <a:t>baik </a:t>
            </a:r>
            <a:r>
              <a:rPr lang="id-ID" sz="2400" dirty="0" smtClean="0"/>
              <a:t>dengan </a:t>
            </a:r>
            <a:r>
              <a:rPr lang="id-ID" sz="2400" b="1" dirty="0" smtClean="0"/>
              <a:t>menyaring</a:t>
            </a:r>
            <a:r>
              <a:rPr lang="id-ID" sz="2400" b="1" dirty="0"/>
              <a:t>, membatasi atau bahkan menolak</a:t>
            </a:r>
            <a:r>
              <a:rPr lang="id-ID" sz="2400" dirty="0"/>
              <a:t> suatu </a:t>
            </a:r>
            <a:r>
              <a:rPr lang="id-ID" sz="2400" b="1" dirty="0"/>
              <a:t>komunikasi/kegiatan</a:t>
            </a:r>
            <a:r>
              <a:rPr lang="id-ID" sz="2400" dirty="0"/>
              <a:t> (</a:t>
            </a:r>
            <a:r>
              <a:rPr lang="id-ID" sz="2400" b="1" dirty="0"/>
              <a:t>dari luar kedalam atau dari dalam ke luar</a:t>
            </a:r>
            <a:r>
              <a:rPr lang="id-ID" sz="2400" dirty="0"/>
              <a:t>) </a:t>
            </a:r>
            <a:r>
              <a:rPr lang="id-ID" sz="2400" dirty="0" smtClean="0"/>
              <a:t>suatu </a:t>
            </a:r>
            <a:r>
              <a:rPr lang="id-ID" sz="2400" b="1" dirty="0" smtClean="0"/>
              <a:t>segmen</a:t>
            </a:r>
            <a:r>
              <a:rPr lang="id-ID" sz="2400" dirty="0" smtClean="0"/>
              <a:t> </a:t>
            </a:r>
            <a:r>
              <a:rPr lang="id-ID" sz="2400" dirty="0"/>
              <a:t>pada </a:t>
            </a:r>
            <a:r>
              <a:rPr lang="id-ID" sz="2400" b="1" dirty="0"/>
              <a:t>jaringan pribadi </a:t>
            </a:r>
            <a:r>
              <a:rPr lang="id-ID" sz="2400" dirty="0"/>
              <a:t>dengan </a:t>
            </a:r>
            <a:r>
              <a:rPr lang="id-ID" sz="2400" b="1" dirty="0"/>
              <a:t>jaringan</a:t>
            </a:r>
            <a:r>
              <a:rPr lang="id-ID" sz="2400" dirty="0"/>
              <a:t> </a:t>
            </a:r>
            <a:r>
              <a:rPr lang="id-ID" sz="2400" b="1" dirty="0"/>
              <a:t>luar</a:t>
            </a:r>
            <a:r>
              <a:rPr lang="id-ID" sz="2400" dirty="0"/>
              <a:t> berdasarkan </a:t>
            </a:r>
            <a:r>
              <a:rPr lang="id-ID" sz="2400" b="1" dirty="0"/>
              <a:t>aturan-aturan</a:t>
            </a:r>
            <a:r>
              <a:rPr lang="id-ID" sz="2400" dirty="0"/>
              <a:t> yang </a:t>
            </a:r>
            <a:r>
              <a:rPr lang="id-ID" sz="2400" b="1" dirty="0"/>
              <a:t>ditetapkan</a:t>
            </a:r>
            <a:r>
              <a:rPr lang="id-ID" sz="2400" dirty="0"/>
              <a:t>.</a:t>
            </a:r>
          </a:p>
          <a:p>
            <a:pPr algn="just"/>
            <a:r>
              <a:rPr lang="id-ID" sz="2400" b="1" dirty="0"/>
              <a:t>Segmen</a:t>
            </a:r>
            <a:r>
              <a:rPr lang="id-ID" sz="2400" dirty="0"/>
              <a:t> tersebut </a:t>
            </a:r>
            <a:r>
              <a:rPr lang="id-ID" sz="2400" b="1" dirty="0"/>
              <a:t>dapat</a:t>
            </a:r>
            <a:r>
              <a:rPr lang="id-ID" sz="2400" dirty="0"/>
              <a:t> merupakan sebuah </a:t>
            </a:r>
            <a:r>
              <a:rPr lang="id-ID" sz="2400" b="1" dirty="0"/>
              <a:t>jaringan</a:t>
            </a:r>
            <a:r>
              <a:rPr lang="id-ID" sz="2400" dirty="0"/>
              <a:t> </a:t>
            </a:r>
            <a:r>
              <a:rPr lang="id-ID" sz="2400" b="1" dirty="0"/>
              <a:t>workstation</a:t>
            </a:r>
            <a:r>
              <a:rPr lang="id-ID" sz="2400" dirty="0"/>
              <a:t>, </a:t>
            </a:r>
            <a:r>
              <a:rPr lang="id-ID" sz="2400" b="1" dirty="0"/>
              <a:t>server,router</a:t>
            </a:r>
            <a:r>
              <a:rPr lang="id-ID" sz="2400" dirty="0"/>
              <a:t>, atau </a:t>
            </a:r>
            <a:r>
              <a:rPr lang="id-ID" sz="2400" b="1" dirty="0"/>
              <a:t>local</a:t>
            </a:r>
            <a:r>
              <a:rPr lang="id-ID" sz="2400" dirty="0"/>
              <a:t> </a:t>
            </a:r>
            <a:r>
              <a:rPr lang="id-ID" sz="2400" b="1" dirty="0"/>
              <a:t>area</a:t>
            </a:r>
            <a:r>
              <a:rPr lang="id-ID" sz="2400" dirty="0"/>
              <a:t> </a:t>
            </a:r>
            <a:r>
              <a:rPr lang="id-ID" sz="2400" b="1" dirty="0"/>
              <a:t>network</a:t>
            </a:r>
            <a:r>
              <a:rPr lang="id-ID" sz="2400" dirty="0"/>
              <a:t> (LAN) </a:t>
            </a:r>
            <a:r>
              <a:rPr lang="id-ID" sz="2400" dirty="0" smtClean="0"/>
              <a:t>maupun </a:t>
            </a:r>
            <a:r>
              <a:rPr lang="id-ID" sz="2400" b="1" dirty="0" smtClean="0"/>
              <a:t>wireless</a:t>
            </a:r>
            <a:r>
              <a:rPr lang="id-ID" sz="2400" dirty="0"/>
              <a:t>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80022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Firewall</a:t>
            </a:r>
            <a:endParaRPr lang="id-ID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5386"/>
            <a:ext cx="9143999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Konfigurasi Sederhana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/>
              <a:t>pc (jaringan local) &lt;==&gt; firewall &lt;==&gt; internet (jaringan </a:t>
            </a:r>
            <a:r>
              <a:rPr lang="id-ID" b="1" dirty="0" smtClean="0"/>
              <a:t>lain)</a:t>
            </a:r>
            <a:endParaRPr lang="id-ID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2569464"/>
            <a:ext cx="8795861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4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Karakteristik </a:t>
            </a:r>
            <a:r>
              <a:rPr lang="id-ID" dirty="0" smtClean="0"/>
              <a:t>Firewall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b="1" dirty="0"/>
              <a:t>Seluruh komunikasi/kegiatan dari dalam ke luar </a:t>
            </a:r>
            <a:r>
              <a:rPr lang="id-ID" dirty="0"/>
              <a:t>, harus melewati firewall.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Hal ini dapat dilakukan dengan cara </a:t>
            </a:r>
            <a:r>
              <a:rPr lang="id-ID" b="1" dirty="0"/>
              <a:t>memblok/membatasi</a:t>
            </a:r>
            <a:r>
              <a:rPr lang="id-ID" dirty="0"/>
              <a:t> </a:t>
            </a:r>
            <a:r>
              <a:rPr lang="id-ID" b="1" dirty="0"/>
              <a:t>semua</a:t>
            </a:r>
            <a:r>
              <a:rPr lang="id-ID" dirty="0"/>
              <a:t> </a:t>
            </a:r>
            <a:r>
              <a:rPr lang="id-ID" b="1" dirty="0"/>
              <a:t>akses</a:t>
            </a:r>
            <a:r>
              <a:rPr lang="id-ID" dirty="0"/>
              <a:t> terhadap </a:t>
            </a:r>
            <a:r>
              <a:rPr lang="id-ID" b="1" dirty="0"/>
              <a:t>jaringan </a:t>
            </a:r>
            <a:r>
              <a:rPr lang="id-ID" b="1" dirty="0" smtClean="0"/>
              <a:t>Lokal</a:t>
            </a:r>
            <a:r>
              <a:rPr lang="id-ID" dirty="0"/>
              <a:t>, </a:t>
            </a:r>
            <a:r>
              <a:rPr lang="id-ID" b="1" dirty="0"/>
              <a:t>kecuali</a:t>
            </a:r>
            <a:r>
              <a:rPr lang="id-ID" dirty="0"/>
              <a:t> </a:t>
            </a:r>
            <a:r>
              <a:rPr lang="id-ID" b="1" dirty="0"/>
              <a:t>melewati</a:t>
            </a:r>
            <a:r>
              <a:rPr lang="id-ID" dirty="0"/>
              <a:t> </a:t>
            </a:r>
            <a:r>
              <a:rPr lang="id-ID" b="1" dirty="0"/>
              <a:t>firewall</a:t>
            </a:r>
            <a:r>
              <a:rPr lang="id-ID" dirty="0"/>
              <a:t>. </a:t>
            </a:r>
          </a:p>
          <a:p>
            <a:r>
              <a:rPr lang="id-ID" b="1" dirty="0" smtClean="0"/>
              <a:t>Hanya </a:t>
            </a:r>
            <a:r>
              <a:rPr lang="id-ID" b="1" dirty="0"/>
              <a:t>Kegiatan yang terdaftar/dikenal yang dapat melewati/melakukan komunikasi</a:t>
            </a:r>
            <a:r>
              <a:rPr lang="id-ID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Hal </a:t>
            </a:r>
            <a:r>
              <a:rPr lang="id-ID" dirty="0"/>
              <a:t>ini dapat dilakukan dengan </a:t>
            </a:r>
            <a:r>
              <a:rPr lang="id-ID" b="1" dirty="0"/>
              <a:t>mengatur</a:t>
            </a:r>
            <a:r>
              <a:rPr lang="id-ID" dirty="0"/>
              <a:t> </a:t>
            </a:r>
            <a:r>
              <a:rPr lang="id-ID" b="1" dirty="0"/>
              <a:t>policy</a:t>
            </a:r>
            <a:r>
              <a:rPr lang="id-ID" dirty="0"/>
              <a:t> </a:t>
            </a:r>
            <a:r>
              <a:rPr lang="id-ID" dirty="0" smtClean="0"/>
              <a:t>pada </a:t>
            </a:r>
            <a:r>
              <a:rPr lang="id-ID" b="1" dirty="0" smtClean="0"/>
              <a:t>konfigurasi </a:t>
            </a:r>
            <a:r>
              <a:rPr lang="id-ID" b="1" dirty="0"/>
              <a:t>keamanan lokal</a:t>
            </a:r>
            <a:r>
              <a:rPr lang="id-ID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b="1" dirty="0" smtClean="0"/>
              <a:t>Banyak</a:t>
            </a:r>
            <a:r>
              <a:rPr lang="id-ID" dirty="0" smtClean="0"/>
              <a:t> sekali </a:t>
            </a:r>
            <a:r>
              <a:rPr lang="id-ID" b="1" dirty="0"/>
              <a:t>jenis firewall </a:t>
            </a:r>
            <a:r>
              <a:rPr lang="id-ID" dirty="0"/>
              <a:t>yang </a:t>
            </a:r>
            <a:r>
              <a:rPr lang="id-ID" b="1" dirty="0"/>
              <a:t>dapat</a:t>
            </a:r>
            <a:r>
              <a:rPr lang="id-ID" dirty="0"/>
              <a:t> </a:t>
            </a:r>
            <a:r>
              <a:rPr lang="id-ID" b="1" dirty="0"/>
              <a:t>dipilih</a:t>
            </a:r>
            <a:r>
              <a:rPr lang="id-ID" dirty="0"/>
              <a:t> sekaligus berbagai </a:t>
            </a:r>
            <a:r>
              <a:rPr lang="id-ID" b="1" dirty="0"/>
              <a:t>jenis policy </a:t>
            </a:r>
            <a:r>
              <a:rPr lang="id-ID" dirty="0"/>
              <a:t>yang </a:t>
            </a:r>
            <a:r>
              <a:rPr lang="id-ID" b="1" dirty="0"/>
              <a:t>ditawarkan</a:t>
            </a:r>
            <a:r>
              <a:rPr lang="id-ID" dirty="0"/>
              <a:t>.</a:t>
            </a:r>
          </a:p>
          <a:p>
            <a:r>
              <a:rPr lang="id-ID" b="1" dirty="0" smtClean="0"/>
              <a:t>Firewall </a:t>
            </a:r>
            <a:r>
              <a:rPr lang="id-ID" b="1" dirty="0"/>
              <a:t>itu sendiri haruslah kebal atau relatif kuat terhadap serangan/kelemahan</a:t>
            </a:r>
            <a:r>
              <a:rPr lang="id-ID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Hal </a:t>
            </a:r>
            <a:r>
              <a:rPr lang="id-ID" dirty="0"/>
              <a:t>ini berarti </a:t>
            </a:r>
            <a:r>
              <a:rPr lang="id-ID" b="1" dirty="0"/>
              <a:t>penggunaan sistem </a:t>
            </a:r>
            <a:r>
              <a:rPr lang="id-ID" dirty="0"/>
              <a:t>yang </a:t>
            </a:r>
            <a:r>
              <a:rPr lang="id-ID" b="1" dirty="0"/>
              <a:t>dapat</a:t>
            </a:r>
            <a:r>
              <a:rPr lang="id-ID" dirty="0"/>
              <a:t> </a:t>
            </a:r>
            <a:r>
              <a:rPr lang="id-ID" b="1" dirty="0"/>
              <a:t>dipercaya</a:t>
            </a:r>
            <a:r>
              <a:rPr lang="id-ID" dirty="0"/>
              <a:t> dan dengan </a:t>
            </a:r>
            <a:r>
              <a:rPr lang="id-ID" b="1" dirty="0"/>
              <a:t>Operating system </a:t>
            </a:r>
            <a:r>
              <a:rPr lang="id-ID" dirty="0"/>
              <a:t>yang </a:t>
            </a:r>
            <a:r>
              <a:rPr lang="id-ID" b="1" dirty="0" smtClean="0"/>
              <a:t>relatif </a:t>
            </a:r>
            <a:r>
              <a:rPr lang="id-ID" b="1" dirty="0"/>
              <a:t>aman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171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Batasan </a:t>
            </a:r>
            <a:r>
              <a:rPr lang="id-ID" dirty="0" smtClean="0"/>
              <a:t>Firewall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id-ID" sz="3600" b="1" dirty="0" smtClean="0"/>
              <a:t>Tidak</a:t>
            </a:r>
            <a:r>
              <a:rPr lang="id-ID" sz="3600" dirty="0" smtClean="0"/>
              <a:t> </a:t>
            </a:r>
            <a:r>
              <a:rPr lang="id-ID" sz="3600" dirty="0"/>
              <a:t>dapat </a:t>
            </a:r>
            <a:r>
              <a:rPr lang="id-ID" sz="3600" b="1" dirty="0"/>
              <a:t>melindungi</a:t>
            </a:r>
            <a:r>
              <a:rPr lang="id-ID" sz="3600" dirty="0"/>
              <a:t> dari </a:t>
            </a:r>
            <a:r>
              <a:rPr lang="id-ID" sz="3600" b="1" dirty="0"/>
              <a:t>serangan</a:t>
            </a:r>
            <a:r>
              <a:rPr lang="id-ID" sz="3600" dirty="0"/>
              <a:t> yang </a:t>
            </a:r>
            <a:r>
              <a:rPr lang="id-ID" sz="3600" b="1" dirty="0"/>
              <a:t>berasal</a:t>
            </a:r>
            <a:r>
              <a:rPr lang="id-ID" sz="3600" dirty="0"/>
              <a:t> dari </a:t>
            </a:r>
            <a:r>
              <a:rPr lang="id-ID" sz="3600" b="1" dirty="0"/>
              <a:t>koneksi/akses</a:t>
            </a:r>
            <a:r>
              <a:rPr lang="id-ID" sz="3600" dirty="0"/>
              <a:t> yang </a:t>
            </a:r>
            <a:r>
              <a:rPr lang="id-ID" sz="3600" b="1" dirty="0" smtClean="0"/>
              <a:t>legitimate</a:t>
            </a:r>
            <a:r>
              <a:rPr lang="id-ID" sz="3600" dirty="0"/>
              <a:t>.</a:t>
            </a:r>
          </a:p>
          <a:p>
            <a:pPr marL="742938" lvl="1" indent="-514350" algn="just">
              <a:buFont typeface="Wingdings" panose="05000000000000000000" pitchFamily="2" charset="2"/>
              <a:buChar char="§"/>
            </a:pPr>
            <a:r>
              <a:rPr lang="id-ID" sz="3200" dirty="0" smtClean="0"/>
              <a:t>Misal</a:t>
            </a:r>
            <a:r>
              <a:rPr lang="id-ID" sz="3200" dirty="0"/>
              <a:t>: </a:t>
            </a:r>
            <a:r>
              <a:rPr lang="id-ID" sz="3200" b="1" dirty="0"/>
              <a:t>trusted network (VPN-kantor cabang</a:t>
            </a:r>
            <a:r>
              <a:rPr lang="id-ID" sz="3200" dirty="0"/>
              <a:t>), </a:t>
            </a:r>
            <a:r>
              <a:rPr lang="id-ID" sz="3200" b="1" dirty="0"/>
              <a:t>trusted services (SSL/SSH), </a:t>
            </a:r>
            <a:r>
              <a:rPr lang="id-ID" sz="3200" b="1" dirty="0" smtClean="0"/>
              <a:t>impersonation </a:t>
            </a:r>
            <a:endParaRPr lang="id-ID" sz="3200" b="1" dirty="0"/>
          </a:p>
          <a:p>
            <a:pPr marL="514350" indent="-514350" algn="just">
              <a:buFont typeface="+mj-lt"/>
              <a:buAutoNum type="arabicPeriod"/>
            </a:pPr>
            <a:r>
              <a:rPr lang="id-ID" sz="3600" b="1" dirty="0" smtClean="0"/>
              <a:t>Tidak</a:t>
            </a:r>
            <a:r>
              <a:rPr lang="id-ID" sz="3600" dirty="0" smtClean="0"/>
              <a:t> </a:t>
            </a:r>
            <a:r>
              <a:rPr lang="id-ID" sz="3600" dirty="0"/>
              <a:t>dapat </a:t>
            </a:r>
            <a:r>
              <a:rPr lang="id-ID" sz="3600" b="1" dirty="0"/>
              <a:t>melindungi</a:t>
            </a:r>
            <a:r>
              <a:rPr lang="id-ID" sz="3600" dirty="0"/>
              <a:t> dari </a:t>
            </a:r>
            <a:r>
              <a:rPr lang="id-ID" sz="3600" b="1" dirty="0"/>
              <a:t>ancaman</a:t>
            </a:r>
            <a:r>
              <a:rPr lang="id-ID" sz="3600" dirty="0"/>
              <a:t> dari </a:t>
            </a:r>
            <a:r>
              <a:rPr lang="id-ID" sz="3600" b="1" dirty="0"/>
              <a:t>internal</a:t>
            </a:r>
            <a:r>
              <a:rPr lang="id-ID" sz="3600" dirty="0"/>
              <a:t> </a:t>
            </a:r>
            <a:r>
              <a:rPr lang="id-ID" sz="3600" b="1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3947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6000" b="1" dirty="0" smtClean="0"/>
              <a:t>Password?</a:t>
            </a:r>
            <a:endParaRPr lang="id-ID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id-ID" sz="2400" b="1" dirty="0"/>
              <a:t>Password</a:t>
            </a:r>
            <a:r>
              <a:rPr lang="id-ID" sz="2400" dirty="0"/>
              <a:t> adalah </a:t>
            </a:r>
            <a:r>
              <a:rPr lang="id-ID" sz="2400" b="1" dirty="0"/>
              <a:t>metode</a:t>
            </a:r>
            <a:r>
              <a:rPr lang="id-ID" sz="2400" dirty="0"/>
              <a:t> yang </a:t>
            </a:r>
            <a:r>
              <a:rPr lang="id-ID" sz="2400" b="1" dirty="0"/>
              <a:t>nyaman dan mudah </a:t>
            </a:r>
            <a:r>
              <a:rPr lang="id-ID" sz="2400" dirty="0"/>
              <a:t>untuk </a:t>
            </a:r>
            <a:r>
              <a:rPr lang="id-ID" sz="2400" b="1" dirty="0" smtClean="0"/>
              <a:t>melakukan autentikasi </a:t>
            </a:r>
            <a:r>
              <a:rPr lang="id-ID" sz="2400" b="1" dirty="0"/>
              <a:t>pengguna </a:t>
            </a:r>
            <a:r>
              <a:rPr lang="id-ID" sz="2400" dirty="0"/>
              <a:t>saat </a:t>
            </a:r>
            <a:r>
              <a:rPr lang="id-ID" sz="2400" b="1" dirty="0"/>
              <a:t>masuk ke sistem komputer</a:t>
            </a:r>
            <a:r>
              <a:rPr lang="id-ID" sz="2400" b="1" dirty="0" smtClean="0"/>
              <a:t>.</a:t>
            </a:r>
          </a:p>
          <a:p>
            <a:pPr algn="just"/>
            <a:r>
              <a:rPr lang="id-ID" sz="2400" b="1" dirty="0" smtClean="0"/>
              <a:t>Sistem </a:t>
            </a:r>
            <a:r>
              <a:rPr lang="id-ID" sz="2400" b="1" dirty="0"/>
              <a:t>hanya </a:t>
            </a:r>
            <a:r>
              <a:rPr lang="id-ID" sz="2400" dirty="0" smtClean="0"/>
              <a:t>mengharuskan </a:t>
            </a:r>
            <a:r>
              <a:rPr lang="id-ID" sz="2400" b="1" dirty="0"/>
              <a:t>pengguna</a:t>
            </a:r>
            <a:r>
              <a:rPr lang="id-ID" sz="2400" dirty="0"/>
              <a:t> untuk </a:t>
            </a:r>
            <a:r>
              <a:rPr lang="id-ID" sz="2400" b="1" dirty="0"/>
              <a:t>memberikan informasi </a:t>
            </a:r>
            <a:r>
              <a:rPr lang="id-ID" sz="2400" dirty="0"/>
              <a:t>yang dapat </a:t>
            </a:r>
            <a:r>
              <a:rPr lang="id-ID" sz="2400" b="1" dirty="0" smtClean="0"/>
              <a:t>membuktikan </a:t>
            </a:r>
            <a:r>
              <a:rPr lang="id-ID" sz="2400" b="1" dirty="0"/>
              <a:t>b</a:t>
            </a:r>
            <a:r>
              <a:rPr lang="id-ID" sz="2400" dirty="0"/>
              <a:t>ahwa </a:t>
            </a:r>
            <a:r>
              <a:rPr lang="id-ID" sz="2400" b="1" dirty="0"/>
              <a:t>dia adalah benar orang yang diklaimnya.</a:t>
            </a:r>
          </a:p>
          <a:p>
            <a:pPr algn="just"/>
            <a:r>
              <a:rPr lang="id-ID" sz="2400" b="1" dirty="0"/>
              <a:t>Resiko</a:t>
            </a:r>
            <a:r>
              <a:rPr lang="id-ID" sz="2400" dirty="0"/>
              <a:t> yang mungkin menyebabkan </a:t>
            </a:r>
            <a:r>
              <a:rPr lang="id-ID" sz="2400" b="1" dirty="0"/>
              <a:t>pengguna kehilangan </a:t>
            </a:r>
            <a:r>
              <a:rPr lang="id-ID" sz="2400" b="1" dirty="0" smtClean="0"/>
              <a:t>passwordnya (attack):</a:t>
            </a:r>
            <a:endParaRPr lang="id-ID" sz="2400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i="1" dirty="0" smtClean="0">
                <a:solidFill>
                  <a:srgbClr val="FF0000"/>
                </a:solidFill>
              </a:rPr>
              <a:t>Over </a:t>
            </a:r>
            <a:r>
              <a:rPr lang="id-ID" b="1" i="1" dirty="0">
                <a:solidFill>
                  <a:srgbClr val="FF0000"/>
                </a:solidFill>
              </a:rPr>
              <a:t>the shoulder </a:t>
            </a:r>
            <a:r>
              <a:rPr lang="id-ID" b="1" i="1" dirty="0" smtClean="0">
                <a:solidFill>
                  <a:srgbClr val="FF0000"/>
                </a:solidFill>
              </a:rPr>
              <a:t>attack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i="1" dirty="0" smtClean="0">
                <a:solidFill>
                  <a:srgbClr val="FF0000"/>
                </a:solidFill>
              </a:rPr>
              <a:t>Brute-force attack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i="1" dirty="0" smtClean="0">
                <a:solidFill>
                  <a:srgbClr val="FF0000"/>
                </a:solidFill>
              </a:rPr>
              <a:t>Sniffing attack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i="1" dirty="0" smtClean="0">
                <a:solidFill>
                  <a:srgbClr val="FF0000"/>
                </a:solidFill>
              </a:rPr>
              <a:t>Login </a:t>
            </a:r>
            <a:r>
              <a:rPr lang="id-ID" b="1" i="1" dirty="0">
                <a:solidFill>
                  <a:srgbClr val="FF0000"/>
                </a:solidFill>
              </a:rPr>
              <a:t>spoofing </a:t>
            </a:r>
            <a:r>
              <a:rPr lang="id-ID" b="1" i="1" dirty="0" smtClean="0">
                <a:solidFill>
                  <a:srgbClr val="FF0000"/>
                </a:solidFill>
              </a:rPr>
              <a:t>attack</a:t>
            </a:r>
            <a:endParaRPr lang="id-ID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83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Teknik Yang Digunakan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 smtClean="0"/>
              <a:t>Service </a:t>
            </a:r>
            <a:r>
              <a:rPr lang="id-ID" b="1" dirty="0"/>
              <a:t>control (kendali terhadap layanan)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Berdasarkan</a:t>
            </a:r>
            <a:r>
              <a:rPr lang="id-ID" dirty="0" smtClean="0"/>
              <a:t> </a:t>
            </a:r>
            <a:r>
              <a:rPr lang="id-ID" b="1" dirty="0"/>
              <a:t>tipe-tipe</a:t>
            </a:r>
            <a:r>
              <a:rPr lang="id-ID" dirty="0"/>
              <a:t> </a:t>
            </a:r>
            <a:r>
              <a:rPr lang="id-ID" b="1" dirty="0"/>
              <a:t>layanan</a:t>
            </a:r>
            <a:r>
              <a:rPr lang="id-ID" dirty="0"/>
              <a:t> yang digunakan di </a:t>
            </a:r>
            <a:r>
              <a:rPr lang="id-ID" b="1" dirty="0"/>
              <a:t>Internet</a:t>
            </a:r>
            <a:r>
              <a:rPr lang="id-ID" dirty="0"/>
              <a:t> dan </a:t>
            </a:r>
            <a:r>
              <a:rPr lang="id-ID" b="1" dirty="0"/>
              <a:t>boleh diakses </a:t>
            </a:r>
            <a:r>
              <a:rPr lang="id-ID" dirty="0"/>
              <a:t>baik </a:t>
            </a:r>
            <a:r>
              <a:rPr lang="id-ID" dirty="0" smtClean="0"/>
              <a:t>untuk </a:t>
            </a:r>
            <a:r>
              <a:rPr lang="id-ID" b="1" dirty="0" smtClean="0"/>
              <a:t>kedalam</a:t>
            </a:r>
            <a:r>
              <a:rPr lang="id-ID" dirty="0" smtClean="0"/>
              <a:t> </a:t>
            </a:r>
            <a:r>
              <a:rPr lang="id-ID" dirty="0"/>
              <a:t>ataupun </a:t>
            </a:r>
            <a:r>
              <a:rPr lang="id-ID" b="1" dirty="0"/>
              <a:t>keluar firewall. </a:t>
            </a:r>
            <a:endParaRPr lang="id-ID" b="1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Biasanya </a:t>
            </a:r>
            <a:r>
              <a:rPr lang="id-ID" b="1" dirty="0"/>
              <a:t>firewall</a:t>
            </a:r>
            <a:r>
              <a:rPr lang="id-ID" dirty="0"/>
              <a:t> akan </a:t>
            </a:r>
            <a:r>
              <a:rPr lang="id-ID" b="1" dirty="0"/>
              <a:t>mencek</a:t>
            </a:r>
            <a:r>
              <a:rPr lang="id-ID" dirty="0"/>
              <a:t> </a:t>
            </a:r>
            <a:r>
              <a:rPr lang="id-ID" b="1" dirty="0"/>
              <a:t>alamat IP Address</a:t>
            </a:r>
            <a:r>
              <a:rPr lang="id-ID" dirty="0"/>
              <a:t> </a:t>
            </a:r>
            <a:r>
              <a:rPr lang="id-ID" dirty="0" smtClean="0"/>
              <a:t>dan juga </a:t>
            </a:r>
            <a:r>
              <a:rPr lang="id-ID" b="1" dirty="0"/>
              <a:t>nomor port </a:t>
            </a:r>
            <a:r>
              <a:rPr lang="id-ID" dirty="0"/>
              <a:t>yang </a:t>
            </a:r>
            <a:r>
              <a:rPr lang="id-ID" b="1" dirty="0" smtClean="0"/>
              <a:t>digunakan</a:t>
            </a:r>
            <a:r>
              <a:rPr lang="id-ID" dirty="0" smtClean="0"/>
              <a:t> </a:t>
            </a:r>
            <a:r>
              <a:rPr lang="id-ID" dirty="0"/>
              <a:t>baik pada </a:t>
            </a:r>
            <a:r>
              <a:rPr lang="id-ID" b="1" dirty="0"/>
              <a:t>protokol TCP </a:t>
            </a:r>
            <a:r>
              <a:rPr lang="id-ID" dirty="0"/>
              <a:t>dan </a:t>
            </a:r>
            <a:r>
              <a:rPr lang="id-ID" b="1" dirty="0"/>
              <a:t>UDP</a:t>
            </a:r>
            <a:r>
              <a:rPr lang="id-ID" dirty="0"/>
              <a:t>, bahkan </a:t>
            </a:r>
            <a:r>
              <a:rPr lang="id-ID" dirty="0" smtClean="0"/>
              <a:t>bisa </a:t>
            </a:r>
            <a:r>
              <a:rPr lang="id-ID" b="1" dirty="0" smtClean="0"/>
              <a:t>dilengkapi </a:t>
            </a:r>
            <a:r>
              <a:rPr lang="id-ID" b="1" dirty="0"/>
              <a:t>software untuk proxy </a:t>
            </a:r>
            <a:r>
              <a:rPr lang="id-ID" dirty="0"/>
              <a:t>yang akan </a:t>
            </a:r>
            <a:r>
              <a:rPr lang="id-ID" b="1" dirty="0"/>
              <a:t>menerima</a:t>
            </a:r>
            <a:r>
              <a:rPr lang="id-ID" dirty="0"/>
              <a:t> dan </a:t>
            </a:r>
            <a:r>
              <a:rPr lang="id-ID" b="1" dirty="0"/>
              <a:t>menterjemahkan</a:t>
            </a:r>
            <a:r>
              <a:rPr lang="id-ID" dirty="0"/>
              <a:t> </a:t>
            </a:r>
            <a:r>
              <a:rPr lang="id-ID" dirty="0" smtClean="0"/>
              <a:t>setiap </a:t>
            </a:r>
            <a:r>
              <a:rPr lang="id-ID" b="1" dirty="0" smtClean="0"/>
              <a:t>permintaan</a:t>
            </a:r>
            <a:r>
              <a:rPr lang="id-ID" dirty="0" smtClean="0"/>
              <a:t> </a:t>
            </a:r>
            <a:r>
              <a:rPr lang="id-ID" dirty="0"/>
              <a:t>akan </a:t>
            </a:r>
            <a:r>
              <a:rPr lang="id-ID" b="1" dirty="0"/>
              <a:t>suatu layanan </a:t>
            </a:r>
            <a:r>
              <a:rPr lang="id-ID" dirty="0"/>
              <a:t>sebelum </a:t>
            </a:r>
            <a:r>
              <a:rPr lang="id-ID" b="1" dirty="0"/>
              <a:t>mengijinkannya</a:t>
            </a:r>
            <a:r>
              <a:rPr lang="id-ID" dirty="0"/>
              <a:t>. </a:t>
            </a:r>
          </a:p>
          <a:p>
            <a:pPr algn="just"/>
            <a:r>
              <a:rPr lang="id-ID" b="1" dirty="0" smtClean="0"/>
              <a:t>Direction </a:t>
            </a:r>
            <a:r>
              <a:rPr lang="id-ID" b="1" dirty="0"/>
              <a:t>Control (kendali terhadap arah)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Berdasarkan </a:t>
            </a:r>
            <a:r>
              <a:rPr lang="id-ID" b="1" dirty="0"/>
              <a:t>arah</a:t>
            </a:r>
            <a:r>
              <a:rPr lang="id-ID" dirty="0"/>
              <a:t> dari berbagai </a:t>
            </a:r>
            <a:r>
              <a:rPr lang="id-ID" b="1" dirty="0"/>
              <a:t>permintaan</a:t>
            </a:r>
            <a:r>
              <a:rPr lang="id-ID" dirty="0"/>
              <a:t> (</a:t>
            </a:r>
            <a:r>
              <a:rPr lang="id-ID" b="1" dirty="0"/>
              <a:t>request</a:t>
            </a:r>
            <a:r>
              <a:rPr lang="id-ID" dirty="0"/>
              <a:t>) terhadap </a:t>
            </a:r>
            <a:r>
              <a:rPr lang="id-ID" b="1" dirty="0"/>
              <a:t>layanan</a:t>
            </a:r>
            <a:r>
              <a:rPr lang="id-ID" dirty="0"/>
              <a:t> yang </a:t>
            </a:r>
            <a:r>
              <a:rPr lang="id-ID" dirty="0" smtClean="0"/>
              <a:t>akan </a:t>
            </a:r>
            <a:r>
              <a:rPr lang="id-ID" b="1" dirty="0" smtClean="0"/>
              <a:t>dikenali</a:t>
            </a:r>
            <a:r>
              <a:rPr lang="id-ID" dirty="0" smtClean="0"/>
              <a:t> </a:t>
            </a:r>
            <a:r>
              <a:rPr lang="id-ID" dirty="0"/>
              <a:t>dan </a:t>
            </a:r>
            <a:r>
              <a:rPr lang="id-ID" b="1" dirty="0"/>
              <a:t>diijinkan</a:t>
            </a:r>
            <a:r>
              <a:rPr lang="id-ID" dirty="0"/>
              <a:t> </a:t>
            </a:r>
            <a:r>
              <a:rPr lang="id-ID" b="1" dirty="0"/>
              <a:t>melewati</a:t>
            </a:r>
            <a:r>
              <a:rPr lang="id-ID" dirty="0"/>
              <a:t> </a:t>
            </a:r>
            <a:r>
              <a:rPr lang="id-ID" b="1" dirty="0"/>
              <a:t>firewall</a:t>
            </a:r>
          </a:p>
        </p:txBody>
      </p:sp>
    </p:spTree>
    <p:extLst>
      <p:ext uri="{BB962C8B-B14F-4D97-AF65-F5344CB8AC3E}">
        <p14:creationId xmlns:p14="http://schemas.microsoft.com/office/powerpoint/2010/main" val="26157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Teknik Yang </a:t>
            </a:r>
            <a:r>
              <a:rPr lang="id-ID" dirty="0" smtClean="0"/>
              <a:t>Digunakan (Contd-2)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 smtClean="0"/>
              <a:t>User </a:t>
            </a:r>
            <a:r>
              <a:rPr lang="id-ID" b="1" dirty="0"/>
              <a:t>control (kendali terhadap pengguna)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Berdasarkan </a:t>
            </a:r>
            <a:r>
              <a:rPr lang="id-ID" b="1" dirty="0"/>
              <a:t>pengguna/user</a:t>
            </a:r>
            <a:r>
              <a:rPr lang="id-ID" dirty="0"/>
              <a:t> untuk dapat </a:t>
            </a:r>
            <a:r>
              <a:rPr lang="id-ID" b="1" dirty="0" smtClean="0"/>
              <a:t>menjalankan</a:t>
            </a:r>
            <a:r>
              <a:rPr lang="id-ID" dirty="0" smtClean="0"/>
              <a:t> suatu </a:t>
            </a:r>
            <a:r>
              <a:rPr lang="id-ID" b="1" dirty="0"/>
              <a:t>layanan</a:t>
            </a:r>
            <a:r>
              <a:rPr lang="id-ID" dirty="0"/>
              <a:t>, artinya ada </a:t>
            </a:r>
            <a:r>
              <a:rPr lang="id-ID" b="1" dirty="0"/>
              <a:t>user</a:t>
            </a:r>
            <a:r>
              <a:rPr lang="id-ID" dirty="0"/>
              <a:t> </a:t>
            </a:r>
            <a:r>
              <a:rPr lang="id-ID" dirty="0" smtClean="0"/>
              <a:t> yang </a:t>
            </a:r>
            <a:r>
              <a:rPr lang="id-ID" b="1" dirty="0"/>
              <a:t>dapat</a:t>
            </a:r>
            <a:r>
              <a:rPr lang="id-ID" dirty="0"/>
              <a:t> dan ada yang </a:t>
            </a:r>
            <a:r>
              <a:rPr lang="id-ID" b="1" dirty="0"/>
              <a:t>tidak</a:t>
            </a:r>
            <a:r>
              <a:rPr lang="id-ID" dirty="0"/>
              <a:t> </a:t>
            </a:r>
            <a:r>
              <a:rPr lang="id-ID" b="1" dirty="0"/>
              <a:t>dapat</a:t>
            </a:r>
            <a:r>
              <a:rPr lang="id-ID" dirty="0"/>
              <a:t> </a:t>
            </a:r>
            <a:r>
              <a:rPr lang="id-ID" b="1" dirty="0"/>
              <a:t>menjalankan</a:t>
            </a:r>
            <a:r>
              <a:rPr lang="id-ID" dirty="0"/>
              <a:t> suatu </a:t>
            </a:r>
            <a:r>
              <a:rPr lang="id-ID" b="1" dirty="0"/>
              <a:t>servis</a:t>
            </a:r>
            <a:r>
              <a:rPr lang="id-ID" b="1" dirty="0" smtClean="0"/>
              <a:t>, hal</a:t>
            </a:r>
            <a:r>
              <a:rPr lang="id-ID" dirty="0" smtClean="0"/>
              <a:t> </a:t>
            </a:r>
            <a:r>
              <a:rPr lang="id-ID" dirty="0"/>
              <a:t>ini di karenakan </a:t>
            </a:r>
            <a:r>
              <a:rPr lang="id-ID" b="1" dirty="0" smtClean="0"/>
              <a:t>user</a:t>
            </a:r>
            <a:r>
              <a:rPr lang="id-ID" dirty="0" smtClean="0"/>
              <a:t> tersebut </a:t>
            </a:r>
            <a:r>
              <a:rPr lang="id-ID" b="1" dirty="0"/>
              <a:t>tidak</a:t>
            </a:r>
            <a:r>
              <a:rPr lang="id-ID" dirty="0"/>
              <a:t> di </a:t>
            </a:r>
            <a:r>
              <a:rPr lang="id-ID" b="1" dirty="0"/>
              <a:t>ijinkan</a:t>
            </a:r>
            <a:r>
              <a:rPr lang="id-ID" dirty="0"/>
              <a:t> untuk </a:t>
            </a:r>
            <a:r>
              <a:rPr lang="id-ID" b="1" dirty="0"/>
              <a:t>melewati</a:t>
            </a:r>
            <a:r>
              <a:rPr lang="id-ID" dirty="0"/>
              <a:t> </a:t>
            </a:r>
            <a:r>
              <a:rPr lang="id-ID" b="1" dirty="0"/>
              <a:t>firewall</a:t>
            </a:r>
            <a:r>
              <a:rPr lang="id-ID" dirty="0"/>
              <a:t>. </a:t>
            </a:r>
            <a:endParaRPr lang="id-ID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Biasanya </a:t>
            </a:r>
            <a:r>
              <a:rPr lang="id-ID" b="1" dirty="0"/>
              <a:t>digunakan</a:t>
            </a:r>
            <a:r>
              <a:rPr lang="id-ID" dirty="0"/>
              <a:t> untuk </a:t>
            </a:r>
            <a:r>
              <a:rPr lang="id-ID" b="1" dirty="0"/>
              <a:t>membatasi</a:t>
            </a:r>
            <a:r>
              <a:rPr lang="id-ID" dirty="0"/>
              <a:t> </a:t>
            </a:r>
            <a:r>
              <a:rPr lang="id-ID" b="1" dirty="0" smtClean="0"/>
              <a:t>user</a:t>
            </a:r>
            <a:r>
              <a:rPr lang="id-ID" dirty="0" smtClean="0"/>
              <a:t> </a:t>
            </a:r>
            <a:r>
              <a:rPr lang="id-ID" dirty="0"/>
              <a:t>dari </a:t>
            </a:r>
            <a:r>
              <a:rPr lang="id-ID" b="1" dirty="0"/>
              <a:t>jaringan</a:t>
            </a:r>
            <a:r>
              <a:rPr lang="id-ID" dirty="0"/>
              <a:t> </a:t>
            </a:r>
            <a:r>
              <a:rPr lang="id-ID" b="1" dirty="0"/>
              <a:t>lokal</a:t>
            </a:r>
            <a:r>
              <a:rPr lang="id-ID" dirty="0"/>
              <a:t> untuk </a:t>
            </a:r>
            <a:r>
              <a:rPr lang="id-ID" b="1" dirty="0"/>
              <a:t>mengakses keluar</a:t>
            </a:r>
            <a:r>
              <a:rPr lang="id-ID" dirty="0"/>
              <a:t>, tetapi bisa juga </a:t>
            </a:r>
            <a:r>
              <a:rPr lang="id-ID" b="1" dirty="0"/>
              <a:t>diterapkan</a:t>
            </a:r>
            <a:r>
              <a:rPr lang="id-ID" dirty="0"/>
              <a:t> untuk </a:t>
            </a:r>
            <a:r>
              <a:rPr lang="id-ID" b="1" dirty="0" smtClean="0"/>
              <a:t>membatasi</a:t>
            </a:r>
            <a:r>
              <a:rPr lang="id-ID" dirty="0" smtClean="0"/>
              <a:t> </a:t>
            </a:r>
            <a:r>
              <a:rPr lang="id-ID" dirty="0"/>
              <a:t>terhadap </a:t>
            </a:r>
            <a:r>
              <a:rPr lang="id-ID" b="1" dirty="0"/>
              <a:t>pengguna dari luar</a:t>
            </a:r>
            <a:r>
              <a:rPr lang="id-ID" dirty="0"/>
              <a:t>.</a:t>
            </a:r>
          </a:p>
          <a:p>
            <a:pPr algn="just"/>
            <a:r>
              <a:rPr lang="id-ID" b="1" dirty="0" smtClean="0"/>
              <a:t>Behavior </a:t>
            </a:r>
            <a:r>
              <a:rPr lang="id-ID" b="1" dirty="0"/>
              <a:t>Control (kendali terhadap perlakuan)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Berdasarkan </a:t>
            </a:r>
            <a:r>
              <a:rPr lang="id-ID" dirty="0"/>
              <a:t>seberapa </a:t>
            </a:r>
            <a:r>
              <a:rPr lang="id-ID" b="1" dirty="0"/>
              <a:t>banyak layanan </a:t>
            </a:r>
            <a:r>
              <a:rPr lang="id-ID" dirty="0"/>
              <a:t>itu telah </a:t>
            </a:r>
            <a:r>
              <a:rPr lang="id-ID" b="1" dirty="0"/>
              <a:t>digunakan</a:t>
            </a:r>
            <a:r>
              <a:rPr lang="id-ID" dirty="0"/>
              <a:t>. </a:t>
            </a:r>
            <a:endParaRPr lang="id-ID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Misal</a:t>
            </a:r>
            <a:r>
              <a:rPr lang="id-ID" dirty="0"/>
              <a:t>, </a:t>
            </a:r>
            <a:r>
              <a:rPr lang="id-ID" b="1" dirty="0"/>
              <a:t>firewall</a:t>
            </a:r>
            <a:r>
              <a:rPr lang="id-ID" dirty="0"/>
              <a:t> dapat </a:t>
            </a:r>
            <a:r>
              <a:rPr lang="id-ID" b="1" dirty="0"/>
              <a:t>memfilter</a:t>
            </a:r>
            <a:r>
              <a:rPr lang="id-ID" dirty="0"/>
              <a:t> </a:t>
            </a:r>
            <a:r>
              <a:rPr lang="id-ID" b="1" dirty="0" smtClean="0"/>
              <a:t>email</a:t>
            </a:r>
            <a:r>
              <a:rPr lang="id-ID" dirty="0" smtClean="0"/>
              <a:t> untuk </a:t>
            </a:r>
            <a:r>
              <a:rPr lang="id-ID" b="1" dirty="0" smtClean="0"/>
              <a:t>menanggulangi</a:t>
            </a:r>
            <a:r>
              <a:rPr lang="id-ID" dirty="0" smtClean="0"/>
              <a:t>/ </a:t>
            </a:r>
            <a:r>
              <a:rPr lang="id-ID" b="1" dirty="0" smtClean="0"/>
              <a:t>mencegah</a:t>
            </a:r>
            <a:r>
              <a:rPr lang="id-ID" dirty="0" smtClean="0"/>
              <a:t> </a:t>
            </a:r>
            <a:r>
              <a:rPr lang="id-ID" b="1" dirty="0"/>
              <a:t>spam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419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Jenis </a:t>
            </a:r>
            <a:r>
              <a:rPr lang="id-ID" dirty="0" smtClean="0"/>
              <a:t>Firewall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Packet </a:t>
            </a:r>
            <a:r>
              <a:rPr lang="en-US" b="1" dirty="0"/>
              <a:t>Filtering Firewall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Circuit-Level </a:t>
            </a:r>
            <a:r>
              <a:rPr lang="en-US" b="1" dirty="0"/>
              <a:t>Gateway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Application-Level </a:t>
            </a:r>
            <a:r>
              <a:rPr lang="en-US" b="1" dirty="0"/>
              <a:t>Gateway / Application Proxy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Stateful</a:t>
            </a:r>
            <a:r>
              <a:rPr lang="en-US" b="1" dirty="0" smtClean="0"/>
              <a:t> </a:t>
            </a:r>
            <a:r>
              <a:rPr lang="en-US" b="1" dirty="0"/>
              <a:t>Multilayer Inspection </a:t>
            </a:r>
            <a:r>
              <a:rPr lang="en-US" b="1" dirty="0" smtClean="0"/>
              <a:t>Firewalls</a:t>
            </a:r>
            <a:endParaRPr lang="id-ID" b="1" dirty="0" smtClean="0"/>
          </a:p>
          <a:p>
            <a:r>
              <a:rPr lang="id-ID" dirty="0" smtClean="0"/>
              <a:t>Ada </a:t>
            </a:r>
            <a:r>
              <a:rPr lang="id-ID" dirty="0"/>
              <a:t>beberapa </a:t>
            </a:r>
            <a:r>
              <a:rPr lang="id-ID" b="1" dirty="0"/>
              <a:t>firewall dengan fungsi </a:t>
            </a:r>
            <a:r>
              <a:rPr lang="id-ID" dirty="0" smtClean="0"/>
              <a:t>tambahan </a:t>
            </a:r>
            <a:r>
              <a:rPr lang="id-ID" dirty="0"/>
              <a:t>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800" b="1" dirty="0" smtClean="0"/>
              <a:t>Memeriksa</a:t>
            </a:r>
            <a:r>
              <a:rPr lang="id-ID" sz="2800" dirty="0" smtClean="0"/>
              <a:t> </a:t>
            </a:r>
            <a:r>
              <a:rPr lang="id-ID" sz="2800" dirty="0"/>
              <a:t>setiap </a:t>
            </a:r>
            <a:r>
              <a:rPr lang="id-ID" sz="2800" b="1" dirty="0"/>
              <a:t>paket</a:t>
            </a:r>
            <a:r>
              <a:rPr lang="id-ID" sz="2800" dirty="0"/>
              <a:t> yang </a:t>
            </a:r>
            <a:r>
              <a:rPr lang="id-ID" sz="2800" b="1" dirty="0"/>
              <a:t>diteruskan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800" b="1" dirty="0" smtClean="0"/>
              <a:t>Memeriksa </a:t>
            </a:r>
            <a:r>
              <a:rPr lang="id-ID" sz="2800" b="1" dirty="0"/>
              <a:t>paket </a:t>
            </a:r>
            <a:r>
              <a:rPr lang="id-ID" sz="2800" dirty="0"/>
              <a:t>dg </a:t>
            </a:r>
            <a:r>
              <a:rPr lang="id-ID" sz="2800" b="1" dirty="0"/>
              <a:t>Antivirus di jaringan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800" b="1" dirty="0" smtClean="0"/>
              <a:t>Intrusion </a:t>
            </a:r>
            <a:r>
              <a:rPr lang="id-ID" sz="2800" b="1" dirty="0"/>
              <a:t>Detection System (pembahasan </a:t>
            </a:r>
            <a:r>
              <a:rPr lang="id-ID" sz="2800" b="1" dirty="0" smtClean="0"/>
              <a:t>selanjutnya</a:t>
            </a:r>
            <a:r>
              <a:rPr lang="id-ID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42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Packet Filtering </a:t>
            </a:r>
            <a:r>
              <a:rPr lang="id-ID" dirty="0" smtClean="0"/>
              <a:t>Firewall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Bekerja</a:t>
            </a:r>
            <a:r>
              <a:rPr lang="id-ID" dirty="0"/>
              <a:t> pada </a:t>
            </a:r>
            <a:r>
              <a:rPr lang="id-ID" b="1" dirty="0"/>
              <a:t>lapisan Jaringan (L3)</a:t>
            </a:r>
          </a:p>
          <a:p>
            <a:r>
              <a:rPr lang="id-ID" b="1" dirty="0" smtClean="0"/>
              <a:t>Kriteria </a:t>
            </a:r>
            <a:r>
              <a:rPr lang="id-ID" b="1" dirty="0"/>
              <a:t>Filter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b="1" dirty="0" smtClean="0"/>
              <a:t>Alamat </a:t>
            </a:r>
            <a:r>
              <a:rPr lang="id-ID" b="1" dirty="0"/>
              <a:t>IP sumber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b="1" dirty="0" smtClean="0"/>
              <a:t>Alamat </a:t>
            </a:r>
            <a:r>
              <a:rPr lang="id-ID" b="1" dirty="0"/>
              <a:t>IP tujuan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b="1" dirty="0" smtClean="0"/>
              <a:t>Port </a:t>
            </a:r>
            <a:r>
              <a:rPr lang="id-ID" b="1" dirty="0"/>
              <a:t>Sumber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b="1" dirty="0" smtClean="0"/>
              <a:t>Port </a:t>
            </a:r>
            <a:r>
              <a:rPr lang="id-ID" b="1" dirty="0"/>
              <a:t>Tujuan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b="1" dirty="0" smtClean="0"/>
              <a:t>Flag </a:t>
            </a:r>
            <a:r>
              <a:rPr lang="id-ID" b="1" dirty="0"/>
              <a:t>bits (SYN, ACK)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b="1" dirty="0" smtClean="0"/>
              <a:t>Egress </a:t>
            </a:r>
            <a:r>
              <a:rPr lang="id-ID" b="1" dirty="0"/>
              <a:t>or </a:t>
            </a:r>
            <a:r>
              <a:rPr lang="id-ID" b="1" dirty="0" smtClean="0"/>
              <a:t>ingress</a:t>
            </a:r>
            <a:endParaRPr lang="id-ID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156" y="1658982"/>
            <a:ext cx="2392501" cy="435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3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Packet Filtering </a:t>
            </a:r>
            <a:r>
              <a:rPr lang="id-ID" dirty="0" smtClean="0"/>
              <a:t>Firewall (Contd-2)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 smtClean="0"/>
              <a:t>Jenis </a:t>
            </a:r>
            <a:r>
              <a:rPr lang="id-ID" b="1" dirty="0"/>
              <a:t>firewall paling sederhana dan cepat</a:t>
            </a:r>
            <a:r>
              <a:rPr lang="id-ID" dirty="0"/>
              <a:t>.</a:t>
            </a:r>
          </a:p>
          <a:p>
            <a:pPr algn="just"/>
            <a:r>
              <a:rPr lang="id-ID" b="1" dirty="0" smtClean="0"/>
              <a:t>Dasar</a:t>
            </a:r>
            <a:r>
              <a:rPr lang="id-ID" dirty="0" smtClean="0"/>
              <a:t> </a:t>
            </a:r>
            <a:r>
              <a:rPr lang="id-ID" dirty="0"/>
              <a:t>dari semua </a:t>
            </a:r>
            <a:r>
              <a:rPr lang="id-ID" b="1" dirty="0"/>
              <a:t>jenis/sistem firewall lainnya</a:t>
            </a:r>
            <a:r>
              <a:rPr lang="id-ID" dirty="0"/>
              <a:t>. </a:t>
            </a:r>
          </a:p>
          <a:p>
            <a:pPr algn="just"/>
            <a:r>
              <a:rPr lang="id-ID" b="1" dirty="0" smtClean="0"/>
              <a:t>Menguji</a:t>
            </a:r>
            <a:r>
              <a:rPr lang="id-ID" dirty="0" smtClean="0"/>
              <a:t> </a:t>
            </a:r>
            <a:r>
              <a:rPr lang="id-ID" dirty="0"/>
              <a:t>setiap </a:t>
            </a:r>
            <a:r>
              <a:rPr lang="id-ID" b="1" dirty="0"/>
              <a:t>paket IP </a:t>
            </a:r>
            <a:r>
              <a:rPr lang="id-ID" dirty="0"/>
              <a:t>(</a:t>
            </a:r>
            <a:r>
              <a:rPr lang="id-ID" b="1" dirty="0"/>
              <a:t>dan TCP, tanpa detail</a:t>
            </a:r>
            <a:r>
              <a:rPr lang="id-ID" dirty="0"/>
              <a:t>) dan </a:t>
            </a:r>
            <a:r>
              <a:rPr lang="id-ID" b="1" dirty="0" smtClean="0"/>
              <a:t>mengizinkan (</a:t>
            </a:r>
            <a:r>
              <a:rPr lang="id-ID" b="1" dirty="0"/>
              <a:t>permit) </a:t>
            </a:r>
            <a:r>
              <a:rPr lang="id-ID" dirty="0" smtClean="0"/>
              <a:t>atau </a:t>
            </a:r>
            <a:r>
              <a:rPr lang="id-ID" b="1" dirty="0" smtClean="0"/>
              <a:t>menolak (deny) berdasarkan </a:t>
            </a:r>
            <a:r>
              <a:rPr lang="id-ID" b="1" dirty="0"/>
              <a:t>aturan </a:t>
            </a:r>
            <a:r>
              <a:rPr lang="id-ID" dirty="0"/>
              <a:t>yang ditetapkan.</a:t>
            </a:r>
          </a:p>
          <a:p>
            <a:pPr algn="just"/>
            <a:r>
              <a:rPr lang="id-ID" b="1" dirty="0" smtClean="0"/>
              <a:t>Membatasi </a:t>
            </a:r>
            <a:r>
              <a:rPr lang="id-ID" b="1" dirty="0"/>
              <a:t>akses ke layanan (ports).</a:t>
            </a:r>
          </a:p>
          <a:p>
            <a:pPr algn="just"/>
            <a:r>
              <a:rPr lang="id-ID" dirty="0" smtClean="0"/>
              <a:t>Pilihan </a:t>
            </a:r>
            <a:r>
              <a:rPr lang="id-ID" dirty="0"/>
              <a:t>aturan dasar (default policies) 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Menolak</a:t>
            </a:r>
            <a:r>
              <a:rPr lang="id-ID" dirty="0" smtClean="0"/>
              <a:t> </a:t>
            </a:r>
            <a:r>
              <a:rPr lang="id-ID" b="1" dirty="0"/>
              <a:t>semua packet </a:t>
            </a:r>
            <a:r>
              <a:rPr lang="id-ID" dirty="0"/>
              <a:t>(discard packet), </a:t>
            </a:r>
            <a:r>
              <a:rPr lang="id-ID" b="1" dirty="0"/>
              <a:t>kecuali</a:t>
            </a:r>
            <a:r>
              <a:rPr lang="id-ID" dirty="0"/>
              <a:t> yang </a:t>
            </a:r>
            <a:r>
              <a:rPr lang="id-ID" b="1" dirty="0"/>
              <a:t>dibolehkan</a:t>
            </a:r>
            <a:r>
              <a:rPr lang="id-ID" dirty="0"/>
              <a:t> oleh </a:t>
            </a:r>
            <a:r>
              <a:rPr lang="id-ID" b="1" dirty="0"/>
              <a:t>rule</a:t>
            </a:r>
            <a:r>
              <a:rPr lang="id-ID" dirty="0"/>
              <a:t>. </a:t>
            </a:r>
            <a:r>
              <a:rPr lang="id-ID" dirty="0" smtClean="0"/>
              <a:t>Disebut </a:t>
            </a:r>
            <a:r>
              <a:rPr lang="id-ID" dirty="0"/>
              <a:t>juga </a:t>
            </a:r>
            <a:r>
              <a:rPr lang="id-ID" b="1" i="1" dirty="0"/>
              <a:t>conservative policy</a:t>
            </a:r>
            <a:r>
              <a:rPr lang="id-ID" dirty="0"/>
              <a:t>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Mengizinkan </a:t>
            </a:r>
            <a:r>
              <a:rPr lang="id-ID" b="1" dirty="0"/>
              <a:t>semua </a:t>
            </a:r>
            <a:r>
              <a:rPr lang="id-ID" b="1" dirty="0" smtClean="0"/>
              <a:t>packet </a:t>
            </a:r>
            <a:r>
              <a:rPr lang="id-ID" dirty="0" smtClean="0"/>
              <a:t>(</a:t>
            </a:r>
            <a:r>
              <a:rPr lang="id-ID" dirty="0"/>
              <a:t>forward/allow packet), </a:t>
            </a:r>
            <a:r>
              <a:rPr lang="id-ID" b="1" dirty="0"/>
              <a:t>kecuali</a:t>
            </a:r>
            <a:r>
              <a:rPr lang="id-ID" dirty="0"/>
              <a:t> yang </a:t>
            </a:r>
            <a:r>
              <a:rPr lang="id-ID" b="1" dirty="0"/>
              <a:t>dilarang</a:t>
            </a:r>
            <a:r>
              <a:rPr lang="id-ID" dirty="0"/>
              <a:t> </a:t>
            </a:r>
            <a:r>
              <a:rPr lang="id-ID" dirty="0" smtClean="0"/>
              <a:t>oleh </a:t>
            </a:r>
            <a:r>
              <a:rPr lang="id-ID" b="1" dirty="0" smtClean="0"/>
              <a:t>rule</a:t>
            </a:r>
            <a:r>
              <a:rPr lang="id-ID" dirty="0"/>
              <a:t>. Disebut juga </a:t>
            </a:r>
            <a:r>
              <a:rPr lang="id-ID" b="1" i="1" dirty="0"/>
              <a:t>permissive policy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784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Packet Filtering </a:t>
            </a:r>
            <a:r>
              <a:rPr lang="id-ID" dirty="0" smtClean="0"/>
              <a:t>Firewall (Contd-3)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/>
              <a:t>Kelebihan</a:t>
            </a:r>
            <a:r>
              <a:rPr lang="id-ID" dirty="0"/>
              <a:t> dari tipe ini adalah </a:t>
            </a:r>
            <a:r>
              <a:rPr lang="id-ID" b="1" dirty="0"/>
              <a:t>mudah</a:t>
            </a:r>
            <a:r>
              <a:rPr lang="id-ID" dirty="0"/>
              <a:t> untuk di </a:t>
            </a:r>
            <a:r>
              <a:rPr lang="id-ID" b="1" dirty="0"/>
              <a:t>implementasikan</a:t>
            </a:r>
            <a:r>
              <a:rPr lang="id-ID" dirty="0"/>
              <a:t>, </a:t>
            </a:r>
            <a:r>
              <a:rPr lang="id-ID" b="1" dirty="0" smtClean="0"/>
              <a:t>transparan</a:t>
            </a:r>
            <a:r>
              <a:rPr lang="id-ID" dirty="0" smtClean="0"/>
              <a:t> untuk </a:t>
            </a:r>
            <a:r>
              <a:rPr lang="id-ID" b="1" dirty="0"/>
              <a:t>pemakai</a:t>
            </a:r>
            <a:r>
              <a:rPr lang="id-ID" dirty="0"/>
              <a:t>, </a:t>
            </a:r>
            <a:r>
              <a:rPr lang="id-ID" b="1" dirty="0"/>
              <a:t>lebih cepat.</a:t>
            </a:r>
          </a:p>
          <a:p>
            <a:pPr algn="just"/>
            <a:r>
              <a:rPr lang="id-ID" b="1" dirty="0"/>
              <a:t>Kelemahannya 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Cukup </a:t>
            </a:r>
            <a:r>
              <a:rPr lang="id-ID" b="1" dirty="0"/>
              <a:t>rumitnya </a:t>
            </a:r>
            <a:r>
              <a:rPr lang="id-ID" dirty="0"/>
              <a:t>untuk </a:t>
            </a:r>
            <a:r>
              <a:rPr lang="id-ID" b="1" dirty="0"/>
              <a:t>menyetting paket </a:t>
            </a:r>
            <a:r>
              <a:rPr lang="id-ID" dirty="0"/>
              <a:t>yang akan </a:t>
            </a:r>
            <a:r>
              <a:rPr lang="id-ID" b="1" dirty="0"/>
              <a:t>difilter</a:t>
            </a:r>
            <a:r>
              <a:rPr lang="id-ID" dirty="0"/>
              <a:t> </a:t>
            </a:r>
            <a:r>
              <a:rPr lang="id-ID" b="1" dirty="0"/>
              <a:t>secara</a:t>
            </a:r>
            <a:r>
              <a:rPr lang="id-ID" dirty="0"/>
              <a:t> </a:t>
            </a:r>
            <a:r>
              <a:rPr lang="id-ID" b="1" dirty="0"/>
              <a:t>tepat</a:t>
            </a:r>
            <a:r>
              <a:rPr lang="id-ID" dirty="0"/>
              <a:t>, </a:t>
            </a:r>
            <a:r>
              <a:rPr lang="id-ID" dirty="0" smtClean="0"/>
              <a:t>serta </a:t>
            </a:r>
            <a:r>
              <a:rPr lang="id-ID" b="1" dirty="0"/>
              <a:t>lemah</a:t>
            </a:r>
            <a:r>
              <a:rPr lang="id-ID" dirty="0"/>
              <a:t> dalam </a:t>
            </a:r>
            <a:r>
              <a:rPr lang="id-ID" b="1" dirty="0"/>
              <a:t>hal authentikasi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Mudah </a:t>
            </a:r>
            <a:r>
              <a:rPr lang="id-ID" dirty="0"/>
              <a:t>terjadi </a:t>
            </a:r>
            <a:r>
              <a:rPr lang="id-ID" b="1" dirty="0"/>
              <a:t>miskonfigurasi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Sukar</a:t>
            </a:r>
            <a:r>
              <a:rPr lang="id-ID" dirty="0" smtClean="0"/>
              <a:t> </a:t>
            </a:r>
            <a:r>
              <a:rPr lang="id-ID" dirty="0"/>
              <a:t>melakukan </a:t>
            </a:r>
            <a:r>
              <a:rPr lang="id-ID" b="1" dirty="0"/>
              <a:t>konfigurasi</a:t>
            </a:r>
            <a:r>
              <a:rPr lang="id-ID" dirty="0"/>
              <a:t> terhadap </a:t>
            </a:r>
            <a:r>
              <a:rPr lang="id-ID" b="1" dirty="0"/>
              <a:t>protokol</a:t>
            </a:r>
            <a:r>
              <a:rPr lang="id-ID" dirty="0"/>
              <a:t> yang </a:t>
            </a:r>
            <a:r>
              <a:rPr lang="id-ID" b="1" dirty="0"/>
              <a:t>dinamis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Tidak </a:t>
            </a:r>
            <a:r>
              <a:rPr lang="id-ID" b="1" dirty="0"/>
              <a:t>dapat menangani </a:t>
            </a:r>
            <a:r>
              <a:rPr lang="id-ID" b="1" i="1" dirty="0"/>
              <a:t>content-based filtering </a:t>
            </a:r>
            <a:r>
              <a:rPr lang="id-ID" dirty="0"/>
              <a:t>(</a:t>
            </a:r>
            <a:r>
              <a:rPr lang="id-ID" b="1" dirty="0"/>
              <a:t>remove e-mail attachments, </a:t>
            </a:r>
            <a:r>
              <a:rPr lang="id-ID" b="1" dirty="0" smtClean="0"/>
              <a:t>javascript</a:t>
            </a:r>
            <a:r>
              <a:rPr lang="id-ID" b="1" dirty="0"/>
              <a:t>, ActiveX)</a:t>
            </a:r>
          </a:p>
        </p:txBody>
      </p:sp>
    </p:spTree>
    <p:extLst>
      <p:ext uri="{BB962C8B-B14F-4D97-AF65-F5344CB8AC3E}">
        <p14:creationId xmlns:p14="http://schemas.microsoft.com/office/powerpoint/2010/main" val="247558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Packet Filtering </a:t>
            </a:r>
            <a:r>
              <a:rPr lang="id-ID" dirty="0" smtClean="0"/>
              <a:t>Firewall (Contd-4)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Aturan</a:t>
            </a:r>
            <a:r>
              <a:rPr lang="en-US" dirty="0"/>
              <a:t> </a:t>
            </a:r>
            <a:r>
              <a:rPr lang="en-US" b="1" dirty="0"/>
              <a:t>Firewall</a:t>
            </a:r>
            <a:r>
              <a:rPr lang="en-US" dirty="0"/>
              <a:t> / </a:t>
            </a:r>
            <a:r>
              <a:rPr lang="en-US" b="1" dirty="0"/>
              <a:t>Firewall Rules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/>
              <a:t>ACL di L3</a:t>
            </a:r>
            <a:endParaRPr lang="id-ID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2231898"/>
            <a:ext cx="8466581" cy="24577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3371" y="4826675"/>
            <a:ext cx="866774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150" indent="-438150" algn="just">
              <a:buFont typeface="Wingdings" panose="05000000000000000000" pitchFamily="2" charset="2"/>
              <a:buChar char="q"/>
            </a:pPr>
            <a:r>
              <a:rPr lang="id-ID" sz="2800" b="1" dirty="0"/>
              <a:t>Contoh</a:t>
            </a:r>
            <a:r>
              <a:rPr lang="id-ID" sz="2800" dirty="0"/>
              <a:t> aturan </a:t>
            </a:r>
            <a:r>
              <a:rPr lang="id-ID" sz="2800" b="1" dirty="0"/>
              <a:t>firewall</a:t>
            </a:r>
            <a:r>
              <a:rPr lang="id-ID" sz="2800" dirty="0"/>
              <a:t> di atas adalah </a:t>
            </a:r>
            <a:r>
              <a:rPr lang="id-ID" sz="2800" dirty="0" smtClean="0"/>
              <a:t>hanya </a:t>
            </a:r>
            <a:r>
              <a:rPr lang="id-ID" sz="2800" b="1" dirty="0" smtClean="0"/>
              <a:t>membatasi</a:t>
            </a:r>
            <a:r>
              <a:rPr lang="id-ID" sz="2800" dirty="0" smtClean="0"/>
              <a:t> </a:t>
            </a:r>
            <a:r>
              <a:rPr lang="id-ID" sz="2800" b="1" dirty="0"/>
              <a:t>akses</a:t>
            </a:r>
            <a:r>
              <a:rPr lang="id-ID" sz="2800" dirty="0"/>
              <a:t> ke </a:t>
            </a:r>
            <a:r>
              <a:rPr lang="id-ID" sz="2800" b="1" dirty="0"/>
              <a:t>jaringan internal </a:t>
            </a:r>
            <a:r>
              <a:rPr lang="id-ID" sz="2800" dirty="0"/>
              <a:t>hanya </a:t>
            </a:r>
            <a:r>
              <a:rPr lang="id-ID" sz="2800" dirty="0" smtClean="0"/>
              <a:t>pada </a:t>
            </a:r>
            <a:r>
              <a:rPr lang="id-ID" sz="2800" b="1" dirty="0"/>
              <a:t>web server </a:t>
            </a:r>
            <a:r>
              <a:rPr lang="id-ID" sz="2800" dirty="0"/>
              <a:t>saja</a:t>
            </a:r>
          </a:p>
          <a:p>
            <a:pPr marL="438150" indent="-438150" algn="just">
              <a:buFont typeface="Wingdings" panose="05000000000000000000" pitchFamily="2" charset="2"/>
              <a:buChar char="q"/>
            </a:pPr>
            <a:r>
              <a:rPr lang="id-ID" sz="2800" dirty="0" smtClean="0"/>
              <a:t>Aturan </a:t>
            </a:r>
            <a:r>
              <a:rPr lang="id-ID" sz="2800" dirty="0"/>
              <a:t>d</a:t>
            </a:r>
            <a:r>
              <a:rPr lang="id-ID" sz="2800" b="1" dirty="0"/>
              <a:t>ibaca</a:t>
            </a:r>
            <a:r>
              <a:rPr lang="id-ID" sz="2800" dirty="0"/>
              <a:t> dari </a:t>
            </a:r>
            <a:r>
              <a:rPr lang="id-ID" sz="2800" b="1" dirty="0"/>
              <a:t>atas ke bawah</a:t>
            </a:r>
            <a:r>
              <a:rPr lang="id-ID" sz="2800" dirty="0"/>
              <a:t>.</a:t>
            </a:r>
          </a:p>
          <a:p>
            <a:pPr marL="438150" indent="-438150" algn="just">
              <a:buFont typeface="Wingdings" panose="05000000000000000000" pitchFamily="2" charset="2"/>
              <a:buChar char="q"/>
            </a:pPr>
            <a:r>
              <a:rPr lang="id-ID" sz="2800" dirty="0" smtClean="0"/>
              <a:t>Apa </a:t>
            </a:r>
            <a:r>
              <a:rPr lang="id-ID" sz="2800" b="1" dirty="0"/>
              <a:t>maksud aturan penutup </a:t>
            </a:r>
            <a:r>
              <a:rPr lang="id-ID" sz="2800" dirty="0"/>
              <a:t>(ketiga) ?</a:t>
            </a:r>
          </a:p>
        </p:txBody>
      </p:sp>
    </p:spTree>
    <p:extLst>
      <p:ext uri="{BB962C8B-B14F-4D97-AF65-F5344CB8AC3E}">
        <p14:creationId xmlns:p14="http://schemas.microsoft.com/office/powerpoint/2010/main" val="388332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Packet Filtering </a:t>
            </a:r>
            <a:r>
              <a:rPr lang="id-ID" dirty="0" smtClean="0"/>
              <a:t>Firewall (Contd-5)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id-ID" b="1" dirty="0"/>
              <a:t>Serangan yang mungkin terjadi</a:t>
            </a:r>
          </a:p>
          <a:p>
            <a:pPr algn="just"/>
            <a:r>
              <a:rPr lang="id-ID" b="1" dirty="0" smtClean="0"/>
              <a:t>IP </a:t>
            </a:r>
            <a:r>
              <a:rPr lang="id-ID" b="1" dirty="0"/>
              <a:t>address spoofing 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/>
              <a:t>intruder (penyusup) dari luar dapat melakukan ini dengan cara menyertakan/menggunakan </a:t>
            </a:r>
            <a:r>
              <a:rPr lang="id-ID" dirty="0" smtClean="0"/>
              <a:t>ip address </a:t>
            </a:r>
            <a:r>
              <a:rPr lang="id-ID" dirty="0"/>
              <a:t>jaringan lokal yang telah diijinkan untuk melalui firewall.</a:t>
            </a:r>
          </a:p>
          <a:p>
            <a:pPr algn="just"/>
            <a:r>
              <a:rPr lang="id-ID" dirty="0" smtClean="0"/>
              <a:t>Source </a:t>
            </a:r>
            <a:r>
              <a:rPr lang="id-ID" dirty="0"/>
              <a:t>routing attacks 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/>
              <a:t>tipe ini tidak menganalisa informasi routing sumberIP, sehingga memungkinkan untuk </a:t>
            </a:r>
            <a:r>
              <a:rPr lang="id-ID" dirty="0" smtClean="0"/>
              <a:t>membypass firewall</a:t>
            </a:r>
            <a:r>
              <a:rPr lang="id-ID" dirty="0"/>
              <a:t>.</a:t>
            </a:r>
          </a:p>
          <a:p>
            <a:pPr algn="just"/>
            <a:r>
              <a:rPr lang="id-ID" dirty="0" smtClean="0"/>
              <a:t>Tiny </a:t>
            </a:r>
            <a:r>
              <a:rPr lang="id-ID" dirty="0"/>
              <a:t>Fragment attacks 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(</a:t>
            </a:r>
            <a:r>
              <a:rPr lang="id-ID" dirty="0"/>
              <a:t>penyusup) membagi IP kedalam bagian-bagian (fragment) yang </a:t>
            </a:r>
            <a:r>
              <a:rPr lang="id-ID" dirty="0" smtClean="0"/>
              <a:t>le</a:t>
            </a:r>
            <a:r>
              <a:rPr lang="id-ID" dirty="0"/>
              <a:t>intruder </a:t>
            </a:r>
            <a:r>
              <a:rPr lang="id-ID" dirty="0" smtClean="0"/>
              <a:t>bih </a:t>
            </a:r>
            <a:r>
              <a:rPr lang="id-ID" dirty="0"/>
              <a:t>kecil dan </a:t>
            </a:r>
            <a:r>
              <a:rPr lang="id-ID" dirty="0" smtClean="0"/>
              <a:t>memaksa terbaginya </a:t>
            </a:r>
            <a:r>
              <a:rPr lang="id-ID" dirty="0"/>
              <a:t>informasi mengenai TCP header. Serangan jenis ini di design untuk menipu </a:t>
            </a:r>
            <a:r>
              <a:rPr lang="id-ID" dirty="0" smtClean="0"/>
              <a:t>aturan penyaringan </a:t>
            </a:r>
            <a:r>
              <a:rPr lang="id-ID" dirty="0"/>
              <a:t>yang bergantung kepada informasi dari TCP header. Penyerang berharap hanya </a:t>
            </a:r>
            <a:r>
              <a:rPr lang="id-ID" dirty="0" smtClean="0"/>
              <a:t>bagian (fragment</a:t>
            </a:r>
            <a:r>
              <a:rPr lang="id-ID" dirty="0"/>
              <a:t>) pertama saja yang akan di periksa dan sisanya akan bisa lewat dengan bebas. Hal </a:t>
            </a:r>
            <a:r>
              <a:rPr lang="id-ID" dirty="0" smtClean="0"/>
              <a:t>ini dapat </a:t>
            </a:r>
            <a:r>
              <a:rPr lang="id-ID" dirty="0"/>
              <a:t>di tanggulangi dengan cara menolak semua packet dengan protokol TCP dan memiliki Offset = </a:t>
            </a:r>
            <a:r>
              <a:rPr lang="id-ID" dirty="0" smtClean="0"/>
              <a:t>1 </a:t>
            </a:r>
            <a:r>
              <a:rPr lang="id-ID" dirty="0"/>
              <a:t>pada IP fragment (bagian IP)</a:t>
            </a:r>
          </a:p>
        </p:txBody>
      </p:sp>
    </p:spTree>
    <p:extLst>
      <p:ext uri="{BB962C8B-B14F-4D97-AF65-F5344CB8AC3E}">
        <p14:creationId xmlns:p14="http://schemas.microsoft.com/office/powerpoint/2010/main" val="173271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Packet Filtering </a:t>
            </a:r>
            <a:r>
              <a:rPr lang="id-ID" dirty="0" smtClean="0"/>
              <a:t>Firewall (Contd-6)</a:t>
            </a:r>
            <a:r>
              <a:rPr lang="id-ID" dirty="0"/>
              <a:t/>
            </a:r>
            <a:br>
              <a:rPr lang="id-ID" dirty="0"/>
            </a:br>
            <a:r>
              <a:rPr lang="id-ID" dirty="0"/>
              <a:t>TCP ACK Scan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Pada prinsipnya firewall tidak akan meneruskan </a:t>
            </a:r>
            <a:r>
              <a:rPr lang="id-ID" dirty="0" smtClean="0"/>
              <a:t>paket </a:t>
            </a:r>
            <a:r>
              <a:rPr lang="id-ID" dirty="0"/>
              <a:t>yg tidak sesuai dengan aturan / ACL</a:t>
            </a:r>
          </a:p>
          <a:p>
            <a:r>
              <a:rPr lang="id-ID" dirty="0" smtClean="0"/>
              <a:t>Penyerang </a:t>
            </a:r>
            <a:r>
              <a:rPr lang="id-ID" dirty="0"/>
              <a:t>biasanya “mengamati” port yang terbuka </a:t>
            </a:r>
            <a:r>
              <a:rPr lang="id-ID" dirty="0" smtClean="0"/>
              <a:t>pada </a:t>
            </a:r>
            <a:r>
              <a:rPr lang="id-ID" dirty="0"/>
              <a:t>aturan firewall</a:t>
            </a:r>
          </a:p>
          <a:p>
            <a:r>
              <a:rPr lang="id-ID" dirty="0" smtClean="0"/>
              <a:t>Penyerang </a:t>
            </a:r>
            <a:r>
              <a:rPr lang="id-ID" dirty="0"/>
              <a:t>mengirimkan paket melalui firewall </a:t>
            </a:r>
            <a:r>
              <a:rPr lang="id-ID" dirty="0" smtClean="0"/>
              <a:t>dengan </a:t>
            </a:r>
            <a:r>
              <a:rPr lang="id-ID" dirty="0"/>
              <a:t>bit ACK yang diset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800" dirty="0" smtClean="0"/>
              <a:t>Paket </a:t>
            </a:r>
            <a:r>
              <a:rPr lang="id-ID" sz="2800" dirty="0"/>
              <a:t>ACK dapat melewati firewall (paket konfirmasi)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800" dirty="0" smtClean="0"/>
              <a:t>Host </a:t>
            </a:r>
            <a:r>
              <a:rPr lang="id-ID" sz="2800" dirty="0"/>
              <a:t>di dalam mengirimkan balik RST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800" dirty="0" smtClean="0"/>
              <a:t>Penyerang </a:t>
            </a:r>
            <a:r>
              <a:rPr lang="id-ID" sz="2800" dirty="0"/>
              <a:t>mengetahui port apa saja yang terbuka</a:t>
            </a:r>
          </a:p>
        </p:txBody>
      </p:sp>
    </p:spTree>
    <p:extLst>
      <p:ext uri="{BB962C8B-B14F-4D97-AF65-F5344CB8AC3E}">
        <p14:creationId xmlns:p14="http://schemas.microsoft.com/office/powerpoint/2010/main" val="182862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Packet Filtering </a:t>
            </a:r>
            <a:r>
              <a:rPr lang="id-ID" dirty="0" smtClean="0"/>
              <a:t>Firewall (Contd-7)</a:t>
            </a:r>
            <a:r>
              <a:rPr lang="id-ID" dirty="0"/>
              <a:t/>
            </a:r>
            <a:br>
              <a:rPr lang="id-ID" dirty="0"/>
            </a:br>
            <a:r>
              <a:rPr lang="id-ID" dirty="0"/>
              <a:t>TCP ACK Scan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6251" y="4403002"/>
            <a:ext cx="8319406" cy="2115655"/>
          </a:xfrm>
        </p:spPr>
        <p:txBody>
          <a:bodyPr>
            <a:normAutofit/>
          </a:bodyPr>
          <a:lstStyle/>
          <a:p>
            <a:r>
              <a:rPr lang="id-ID" dirty="0"/>
              <a:t>Penyerang mengetahui port 1209 terbuka</a:t>
            </a:r>
          </a:p>
          <a:p>
            <a:r>
              <a:rPr lang="id-ID" dirty="0" smtClean="0"/>
              <a:t>Untuk </a:t>
            </a:r>
            <a:r>
              <a:rPr lang="id-ID" dirty="0"/>
              <a:t>mencegahnya diperlukan firewall yang </a:t>
            </a:r>
            <a:r>
              <a:rPr lang="id-ID" dirty="0" smtClean="0"/>
              <a:t>dapat </a:t>
            </a:r>
            <a:r>
              <a:rPr lang="id-ID" dirty="0"/>
              <a:t>mengingat state / session TCP</a:t>
            </a:r>
            <a:endParaRPr lang="id-ID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2"/>
            <a:ext cx="8319406" cy="252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4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7085</TotalTime>
  <Words>6148</Words>
  <Application>Microsoft Office PowerPoint</Application>
  <PresentationFormat>On-screen Show (4:3)</PresentationFormat>
  <Paragraphs>788</Paragraphs>
  <Slides>132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132</vt:i4>
      </vt:variant>
    </vt:vector>
  </HeadingPairs>
  <TitlesOfParts>
    <vt:vector size="142" baseType="lpstr">
      <vt:lpstr>Adobe Heiti Std R</vt:lpstr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Wingdings 2</vt:lpstr>
      <vt:lpstr>Office Theme</vt:lpstr>
      <vt:lpstr>KEAMANAN INFORMASI 06. FIREWALL DAN INTRUSION DETECTION SYSTEM</vt:lpstr>
      <vt:lpstr>Pokok Bahasan</vt:lpstr>
      <vt:lpstr>01. Keamanan Informasi</vt:lpstr>
      <vt:lpstr>Autentikasi</vt:lpstr>
      <vt:lpstr>Autentikasi?</vt:lpstr>
      <vt:lpstr>H2M</vt:lpstr>
      <vt:lpstr>Something You Know</vt:lpstr>
      <vt:lpstr>Kondisi Gambaran Umum Password</vt:lpstr>
      <vt:lpstr>Password?</vt:lpstr>
      <vt:lpstr>Resiko kehilangan Password</vt:lpstr>
      <vt:lpstr>Resiko kehilangan Password (Contd -2)</vt:lpstr>
      <vt:lpstr>Password Guessing</vt:lpstr>
      <vt:lpstr>Password Guessing (2)</vt:lpstr>
      <vt:lpstr>Problem Lain Dengan Password</vt:lpstr>
      <vt:lpstr>Password Baik &amp; Buruk</vt:lpstr>
      <vt:lpstr>Contoh Weak Password</vt:lpstr>
      <vt:lpstr>Contoh Strong Password</vt:lpstr>
      <vt:lpstr>Aturan Pembuatan Strong Password</vt:lpstr>
      <vt:lpstr>Peranan / Bantuan Sistem</vt:lpstr>
      <vt:lpstr>Serangan thd Password</vt:lpstr>
      <vt:lpstr>Password File?</vt:lpstr>
      <vt:lpstr>Dictionary Attack (daftar kata hash)</vt:lpstr>
      <vt:lpstr>Penggunaan Salt</vt:lpstr>
      <vt:lpstr>Salt - Hash</vt:lpstr>
      <vt:lpstr>Contoh isi /etc/shadow Password : Salt - Hash</vt:lpstr>
      <vt:lpstr>Penyimpanan Password</vt:lpstr>
      <vt:lpstr>Password Cracking Tools</vt:lpstr>
      <vt:lpstr>Password Cracking Tools</vt:lpstr>
      <vt:lpstr>Single Sign-on</vt:lpstr>
      <vt:lpstr>Karberos</vt:lpstr>
      <vt:lpstr>Kerberos</vt:lpstr>
      <vt:lpstr>Kerberos ( Bagian Sistem)</vt:lpstr>
      <vt:lpstr>Ilustrasi</vt:lpstr>
      <vt:lpstr>Password Generator</vt:lpstr>
      <vt:lpstr>Man in the Browser</vt:lpstr>
      <vt:lpstr>2-factor Authentication</vt:lpstr>
      <vt:lpstr>Kriptografi u/ Autentikasi</vt:lpstr>
      <vt:lpstr>Latihan </vt:lpstr>
      <vt:lpstr>Kontrol Akses (Otorisasi)</vt:lpstr>
      <vt:lpstr>Pengendalian Akses / Akses Kontrol (Access Control) </vt:lpstr>
      <vt:lpstr>Akses Kontrol meliputi</vt:lpstr>
      <vt:lpstr>Identifikasi dan Otentikasi</vt:lpstr>
      <vt:lpstr>Otorisasi</vt:lpstr>
      <vt:lpstr>Akunting</vt:lpstr>
      <vt:lpstr>Autentikasi &amp; Otorisasi</vt:lpstr>
      <vt:lpstr>Kontrol Akses</vt:lpstr>
      <vt:lpstr>Jaminan Keamanan</vt:lpstr>
      <vt:lpstr>Administrasi Access Control</vt:lpstr>
      <vt:lpstr>Metoda Access Control</vt:lpstr>
      <vt:lpstr>Jenis Kebijakan Access Control</vt:lpstr>
      <vt:lpstr>Metoda Implementasi (1)</vt:lpstr>
      <vt:lpstr>Metoda Implementasi (2)</vt:lpstr>
      <vt:lpstr>Model Access Control</vt:lpstr>
      <vt:lpstr>Matriks Kontrol Akses (Lampson)</vt:lpstr>
      <vt:lpstr>Matriks ….</vt:lpstr>
      <vt:lpstr>Access Control Lists (ACLs)</vt:lpstr>
      <vt:lpstr>Capabilities (atau C-Lists)</vt:lpstr>
      <vt:lpstr>ACLs vs Capabilities</vt:lpstr>
      <vt:lpstr>ACL vs Capabilities</vt:lpstr>
      <vt:lpstr>Multilevel Security (MLS) </vt:lpstr>
      <vt:lpstr>Klasifikasi Obyek dan Otorisasi</vt:lpstr>
      <vt:lpstr>Klasifikasi Obyek &amp; Otorisasi</vt:lpstr>
      <vt:lpstr>Multilevel Security (MLS)</vt:lpstr>
      <vt:lpstr>Aplikasi MLS</vt:lpstr>
      <vt:lpstr>PowerPoint Presentation</vt:lpstr>
      <vt:lpstr>Contoh Covert Channel</vt:lpstr>
      <vt:lpstr>Contoh Covert Channel</vt:lpstr>
      <vt:lpstr>Tugas</vt:lpstr>
      <vt:lpstr>TCP Header Covert Channel</vt:lpstr>
      <vt:lpstr>TCP Header Covert Channel</vt:lpstr>
      <vt:lpstr>Captcha</vt:lpstr>
      <vt:lpstr>PowerPoint Presentation</vt:lpstr>
      <vt:lpstr>Captcha</vt:lpstr>
      <vt:lpstr>Remote Authentication and Security</vt:lpstr>
      <vt:lpstr>Remote Access Services (RAS)</vt:lpstr>
      <vt:lpstr>Remote Authentication and Security</vt:lpstr>
      <vt:lpstr>Virtual Private Networks (VPNs)</vt:lpstr>
      <vt:lpstr>PowerPoint Presentation</vt:lpstr>
      <vt:lpstr>Virtual Private Networks (VPNs) </vt:lpstr>
      <vt:lpstr>Virtual Private Networks (VPNs) </vt:lpstr>
      <vt:lpstr>VPN Advantages</vt:lpstr>
      <vt:lpstr>VPN Disadvantages </vt:lpstr>
      <vt:lpstr>Remote Access Policies</vt:lpstr>
      <vt:lpstr>Firewall dan Intrusion Detection System</vt:lpstr>
      <vt:lpstr>Firewall</vt:lpstr>
      <vt:lpstr>Firewall</vt:lpstr>
      <vt:lpstr>Konfigurasi Sederhana</vt:lpstr>
      <vt:lpstr>Karakteristik Firewall</vt:lpstr>
      <vt:lpstr>Batasan Firewall</vt:lpstr>
      <vt:lpstr>Teknik Yang Digunakan</vt:lpstr>
      <vt:lpstr>Teknik Yang Digunakan (Contd-2)</vt:lpstr>
      <vt:lpstr>Jenis Firewall</vt:lpstr>
      <vt:lpstr>Packet Filtering Firewall</vt:lpstr>
      <vt:lpstr>Packet Filtering Firewall (Contd-2)</vt:lpstr>
      <vt:lpstr>Packet Filtering Firewall (Contd-3)</vt:lpstr>
      <vt:lpstr>Packet Filtering Firewall (Contd-4)</vt:lpstr>
      <vt:lpstr>Packet Filtering Firewall (Contd-5)</vt:lpstr>
      <vt:lpstr>Packet Filtering Firewall (Contd-6) TCP ACK Scan</vt:lpstr>
      <vt:lpstr>Packet Filtering Firewall (Contd-7) TCP ACK Scan</vt:lpstr>
      <vt:lpstr>Circuit-Level Gateway</vt:lpstr>
      <vt:lpstr>Circuit-Level Gateway</vt:lpstr>
      <vt:lpstr>Circuit-Level Gateway (Contd-2)</vt:lpstr>
      <vt:lpstr>Application-Level Gateway / Application Proxy</vt:lpstr>
      <vt:lpstr>Application-Level Gateway / Application Proxy (Contd-2)</vt:lpstr>
      <vt:lpstr>Application-Level Gateway / Application Proxy (Contd-3)</vt:lpstr>
      <vt:lpstr>Statefull Inspection Firewalls</vt:lpstr>
      <vt:lpstr>Statefull Inspection Firewalls</vt:lpstr>
      <vt:lpstr>IPtables</vt:lpstr>
      <vt:lpstr>Tables, Chain, Rules, Target, Action</vt:lpstr>
      <vt:lpstr>Rules Actions</vt:lpstr>
      <vt:lpstr>Firewalk</vt:lpstr>
      <vt:lpstr>Firewalk and Proxy Firewall</vt:lpstr>
      <vt:lpstr>Penggunaan Firewall</vt:lpstr>
      <vt:lpstr>Latihan</vt:lpstr>
      <vt:lpstr>Intrusion Detection Systems  (IDS)</vt:lpstr>
      <vt:lpstr>Mendeteksi Penyusup</vt:lpstr>
      <vt:lpstr>Intrusion Detection Systems  (IDS)</vt:lpstr>
      <vt:lpstr>Host-Based IDS</vt:lpstr>
      <vt:lpstr>Network-Based IDS</vt:lpstr>
      <vt:lpstr>Contoh Signature Detection</vt:lpstr>
      <vt:lpstr>Masalah dalam Deteksi Signature</vt:lpstr>
      <vt:lpstr>Deteksi Anomali</vt:lpstr>
      <vt:lpstr>Deteksi anomali (Contd-2)</vt:lpstr>
      <vt:lpstr>3) Kontrak Perkuliahan</vt:lpstr>
      <vt:lpstr>Tata Tertib Perkuliahan SI4B </vt:lpstr>
      <vt:lpstr>Tata Tertib Perkuliahan SI4C </vt:lpstr>
      <vt:lpstr>Tata Tertib Perkuliahan SI4D </vt:lpstr>
      <vt:lpstr>Proyek : Kelompok dibuat 2 s.d 4 Mahasiswa</vt:lpstr>
      <vt:lpstr>5) Contact</vt:lpstr>
      <vt:lpstr>Contact</vt:lpstr>
      <vt:lpstr>6) Referensi</vt:lpstr>
      <vt:lpstr>Referensi (1)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2708</cp:revision>
  <dcterms:created xsi:type="dcterms:W3CDTF">2016-09-02T03:38:50Z</dcterms:created>
  <dcterms:modified xsi:type="dcterms:W3CDTF">2019-03-18T15:18:11Z</dcterms:modified>
</cp:coreProperties>
</file>