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50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95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99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9891691" y="6522814"/>
            <a:ext cx="2300309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5002" y="116944"/>
            <a:ext cx="11092543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5002" y="1658983"/>
            <a:ext cx="11092541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4547" y="116944"/>
            <a:ext cx="412943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09135" y="1120463"/>
            <a:ext cx="988059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109135" y="3541691"/>
            <a:ext cx="988059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9891691" y="6522814"/>
            <a:ext cx="2300309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12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17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917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64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117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516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703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306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87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7C4A-8DEA-4D52-8BBC-003C12C4C88C}" type="datetimeFigureOut">
              <a:rPr lang="id-ID" smtClean="0"/>
              <a:t>08/05/2019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6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id-ID" sz="8000" b="1" dirty="0" smtClean="0"/>
              <a:t>Tugas Keamanan Informasi</a:t>
            </a:r>
            <a:endParaRPr lang="id-ID" sz="8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id-ID" sz="4400" b="1" dirty="0" smtClean="0">
                <a:solidFill>
                  <a:srgbClr val="FF0000"/>
                </a:solidFill>
              </a:rPr>
              <a:t>Kriptografi</a:t>
            </a:r>
          </a:p>
          <a:p>
            <a:pPr lvl="0" algn="r"/>
            <a:r>
              <a:rPr lang="en-US" sz="4400" b="1" dirty="0">
                <a:solidFill>
                  <a:srgbClr val="FF0000"/>
                </a:solidFill>
              </a:rPr>
              <a:t>Biometric Authentication</a:t>
            </a:r>
            <a:endParaRPr lang="id-ID" sz="4400" b="1" dirty="0">
              <a:solidFill>
                <a:srgbClr val="FF0000"/>
              </a:solidFill>
            </a:endParaRPr>
          </a:p>
          <a:p>
            <a:pPr lvl="0" algn="r"/>
            <a:r>
              <a:rPr lang="id-ID" sz="4400" b="1" dirty="0">
                <a:solidFill>
                  <a:srgbClr val="FF0000"/>
                </a:solidFill>
              </a:rPr>
              <a:t>Public Key </a:t>
            </a:r>
            <a:r>
              <a:rPr lang="id-ID" sz="4400" b="1" dirty="0" smtClean="0">
                <a:solidFill>
                  <a:srgbClr val="FF0000"/>
                </a:solidFill>
              </a:rPr>
              <a:t>Infrastructure</a:t>
            </a:r>
            <a:endParaRPr lang="id-ID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 smtClean="0"/>
              <a:t>8 </a:t>
            </a:r>
            <a:r>
              <a:rPr lang="id-ID" b="1" dirty="0" smtClean="0"/>
              <a:t>- </a:t>
            </a:r>
            <a:r>
              <a:rPr lang="id-ID" b="1" dirty="0"/>
              <a:t>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strike="sngStrike" dirty="0"/>
              <a:t>Algoritma Simetri</a:t>
            </a:r>
          </a:p>
          <a:p>
            <a:r>
              <a:rPr lang="id-ID" b="1" strike="sngStrike" dirty="0"/>
              <a:t>Blok Chiper </a:t>
            </a:r>
            <a:r>
              <a:rPr lang="id-ID" strike="sngStrike" dirty="0"/>
              <a:t>: DES, IDEA, AES</a:t>
            </a:r>
          </a:p>
          <a:p>
            <a:r>
              <a:rPr lang="id-ID" b="1" strike="sngStrike" dirty="0"/>
              <a:t>Stream Chiper </a:t>
            </a:r>
            <a:r>
              <a:rPr lang="id-ID" strike="sngStrike" dirty="0"/>
              <a:t>: OTP, A5 dan RC4</a:t>
            </a:r>
          </a:p>
          <a:p>
            <a:r>
              <a:rPr lang="id-ID" b="1" strike="sngStrike" dirty="0"/>
              <a:t>Algoritma Asimetri </a:t>
            </a:r>
            <a:r>
              <a:rPr lang="id-ID" strike="sngStrike" dirty="0"/>
              <a:t>: RSA, DH, ECC, DSA</a:t>
            </a:r>
          </a:p>
          <a:p>
            <a:r>
              <a:rPr lang="id-ID" b="1" dirty="0">
                <a:solidFill>
                  <a:srgbClr val="FF0000"/>
                </a:solidFill>
              </a:rPr>
              <a:t>Fungsi Hash : </a:t>
            </a:r>
            <a:r>
              <a:rPr lang="id-ID" strike="sngStrike" dirty="0"/>
              <a:t>MD5, SHA1, SHA-2, SHA-3, </a:t>
            </a:r>
            <a:r>
              <a:rPr lang="id-ID" b="1" dirty="0">
                <a:solidFill>
                  <a:srgbClr val="FF0000"/>
                </a:solidFill>
              </a:rPr>
              <a:t>Tiger </a:t>
            </a:r>
            <a:r>
              <a:rPr lang="id-ID" b="1" dirty="0" smtClean="0">
                <a:solidFill>
                  <a:srgbClr val="FF0000"/>
                </a:solidFill>
              </a:rPr>
              <a:t>Hash</a:t>
            </a:r>
          </a:p>
          <a:p>
            <a:r>
              <a:rPr lang="id-ID" b="1" dirty="0">
                <a:solidFill>
                  <a:srgbClr val="FF0000"/>
                </a:solidFill>
              </a:rPr>
              <a:t>Infrastruktur Kunci Publik</a:t>
            </a:r>
          </a:p>
          <a:p>
            <a:r>
              <a:rPr lang="id-ID" b="1" dirty="0">
                <a:solidFill>
                  <a:srgbClr val="FF0000"/>
                </a:solidFill>
              </a:rPr>
              <a:t>Konsep :</a:t>
            </a:r>
          </a:p>
          <a:p>
            <a:pPr lvl="1"/>
            <a:r>
              <a:rPr lang="id-ID" b="1" dirty="0">
                <a:solidFill>
                  <a:srgbClr val="FF0000"/>
                </a:solidFill>
              </a:rPr>
              <a:t>CA (Certification Authority)</a:t>
            </a:r>
          </a:p>
          <a:p>
            <a:pPr lvl="1"/>
            <a:r>
              <a:rPr lang="id-ID" b="1" dirty="0">
                <a:solidFill>
                  <a:srgbClr val="FF0000"/>
                </a:solidFill>
              </a:rPr>
              <a:t>Digital </a:t>
            </a:r>
            <a:r>
              <a:rPr lang="id-ID" b="1" dirty="0" smtClean="0">
                <a:solidFill>
                  <a:srgbClr val="FF0000"/>
                </a:solidFill>
              </a:rPr>
              <a:t>Certificate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/>
              <a:t>9</a:t>
            </a:r>
            <a:r>
              <a:rPr lang="id-ID" b="1" dirty="0" smtClean="0"/>
              <a:t> </a:t>
            </a:r>
            <a:r>
              <a:rPr lang="id-ID" b="1" dirty="0" smtClean="0"/>
              <a:t>- </a:t>
            </a:r>
            <a:r>
              <a:rPr lang="id-ID" b="1" dirty="0"/>
              <a:t>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Infrastruktur Kunci </a:t>
            </a:r>
            <a:r>
              <a:rPr lang="id-ID" b="1" dirty="0" smtClean="0">
                <a:solidFill>
                  <a:srgbClr val="FF0000"/>
                </a:solidFill>
              </a:rPr>
              <a:t>Publik</a:t>
            </a:r>
          </a:p>
          <a:p>
            <a:r>
              <a:rPr lang="id-ID" b="1" dirty="0">
                <a:solidFill>
                  <a:srgbClr val="FF0000"/>
                </a:solidFill>
              </a:rPr>
              <a:t>Konsep :</a:t>
            </a:r>
          </a:p>
          <a:p>
            <a:pPr lvl="1"/>
            <a:r>
              <a:rPr lang="id-ID" b="1" dirty="0">
                <a:solidFill>
                  <a:srgbClr val="FF0000"/>
                </a:solidFill>
              </a:rPr>
              <a:t>CA (Certification Authority)</a:t>
            </a:r>
          </a:p>
          <a:p>
            <a:pPr lvl="1"/>
            <a:r>
              <a:rPr lang="id-ID" b="1" dirty="0">
                <a:solidFill>
                  <a:srgbClr val="FF0000"/>
                </a:solidFill>
              </a:rPr>
              <a:t>Digital Certificate</a:t>
            </a:r>
          </a:p>
          <a:p>
            <a:pPr lvl="1"/>
            <a:r>
              <a:rPr lang="id-ID" b="1" dirty="0">
                <a:solidFill>
                  <a:srgbClr val="FF0000"/>
                </a:solidFill>
              </a:rPr>
              <a:t>RA (Registration Authority)</a:t>
            </a:r>
          </a:p>
          <a:p>
            <a:pPr lvl="1"/>
            <a:r>
              <a:rPr lang="id-ID" b="1" dirty="0">
                <a:solidFill>
                  <a:srgbClr val="FF0000"/>
                </a:solidFill>
              </a:rPr>
              <a:t>Certification Revocation List (CRL)</a:t>
            </a:r>
          </a:p>
          <a:p>
            <a:r>
              <a:rPr lang="id-ID" b="1" dirty="0" smtClean="0">
                <a:solidFill>
                  <a:srgbClr val="FF0000"/>
                </a:solidFill>
              </a:rPr>
              <a:t>Biometrics </a:t>
            </a:r>
            <a:r>
              <a:rPr lang="id-ID" b="1" dirty="0">
                <a:solidFill>
                  <a:srgbClr val="FF0000"/>
                </a:solidFill>
              </a:rPr>
              <a:t>Authentication</a:t>
            </a:r>
          </a:p>
          <a:p>
            <a:endParaRPr lang="id-ID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 smtClean="0"/>
              <a:t>10 </a:t>
            </a:r>
            <a:r>
              <a:rPr lang="id-ID" b="1" dirty="0" smtClean="0"/>
              <a:t>- </a:t>
            </a:r>
            <a:r>
              <a:rPr lang="id-ID" b="1" dirty="0"/>
              <a:t>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Biometrics </a:t>
            </a:r>
            <a:r>
              <a:rPr lang="id-ID" b="1" dirty="0" smtClean="0">
                <a:solidFill>
                  <a:srgbClr val="FF0000"/>
                </a:solidFill>
              </a:rPr>
              <a:t>Authentication</a:t>
            </a:r>
          </a:p>
          <a:p>
            <a:r>
              <a:rPr lang="id-ID" b="1" dirty="0">
                <a:solidFill>
                  <a:srgbClr val="FF0000"/>
                </a:solidFill>
              </a:rPr>
              <a:t>Sidik </a:t>
            </a:r>
            <a:r>
              <a:rPr lang="id-ID" b="1" dirty="0" smtClean="0">
                <a:solidFill>
                  <a:srgbClr val="FF0000"/>
                </a:solidFill>
              </a:rPr>
              <a:t>Jari</a:t>
            </a:r>
          </a:p>
          <a:p>
            <a:r>
              <a:rPr lang="id-ID" b="1" dirty="0" smtClean="0">
                <a:solidFill>
                  <a:srgbClr val="FF0000"/>
                </a:solidFill>
              </a:rPr>
              <a:t>feature </a:t>
            </a:r>
            <a:r>
              <a:rPr lang="id-ID" b="1" dirty="0">
                <a:solidFill>
                  <a:srgbClr val="FF0000"/>
                </a:solidFill>
              </a:rPr>
              <a:t>extraction </a:t>
            </a:r>
            <a:endParaRPr lang="id-ID" b="1" dirty="0" smtClean="0">
              <a:solidFill>
                <a:srgbClr val="FF0000"/>
              </a:solidFill>
            </a:endParaRPr>
          </a:p>
          <a:p>
            <a:r>
              <a:rPr lang="id-ID" b="1" dirty="0">
                <a:solidFill>
                  <a:srgbClr val="FF0000"/>
                </a:solidFill>
              </a:rPr>
              <a:t>Hand Geometry</a:t>
            </a:r>
            <a:endParaRPr lang="id-ID" b="1" dirty="0" smtClean="0">
              <a:solidFill>
                <a:srgbClr val="FF0000"/>
              </a:solidFill>
            </a:endParaRPr>
          </a:p>
          <a:p>
            <a:r>
              <a:rPr lang="id-ID" b="1" dirty="0">
                <a:solidFill>
                  <a:srgbClr val="FF0000"/>
                </a:solidFill>
              </a:rPr>
              <a:t>Pola Iris</a:t>
            </a:r>
          </a:p>
          <a:p>
            <a:r>
              <a:rPr lang="id-ID" b="1" dirty="0" smtClean="0">
                <a:solidFill>
                  <a:srgbClr val="FF0000"/>
                </a:solidFill>
              </a:rPr>
              <a:t>Hamming Distance</a:t>
            </a:r>
          </a:p>
          <a:p>
            <a:r>
              <a:rPr lang="id-ID" b="1" dirty="0">
                <a:solidFill>
                  <a:srgbClr val="FF0000"/>
                </a:solidFill>
              </a:rPr>
              <a:t>Pengenalan Wajah</a:t>
            </a:r>
          </a:p>
        </p:txBody>
      </p:sp>
    </p:spTree>
    <p:extLst>
      <p:ext uri="{BB962C8B-B14F-4D97-AF65-F5344CB8AC3E}">
        <p14:creationId xmlns:p14="http://schemas.microsoft.com/office/powerpoint/2010/main" val="19604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b="1" dirty="0" smtClean="0">
                <a:solidFill>
                  <a:srgbClr val="FF0000"/>
                </a:solidFill>
              </a:rPr>
              <a:t>Intruksi Tugas :</a:t>
            </a:r>
            <a:endParaRPr lang="id-ID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2" y="1578301"/>
            <a:ext cx="11092541" cy="485967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d-ID" sz="4000" dirty="0" smtClean="0"/>
              <a:t>Buat persentasi sesuai dengan tugas yang didapat,</a:t>
            </a:r>
          </a:p>
          <a:p>
            <a:pPr algn="just"/>
            <a:r>
              <a:rPr lang="id-ID" sz="4000" dirty="0" smtClean="0"/>
              <a:t>Jelaskan dengan jelas apa dan bagaimana maksud dari tugas tersebut.</a:t>
            </a:r>
          </a:p>
          <a:p>
            <a:pPr algn="just"/>
            <a:r>
              <a:rPr lang="id-ID" sz="4000" dirty="0" smtClean="0"/>
              <a:t>Berikan studi kasus minimal 2 kemudian Hitunglah sesuai tugas yang didapat.</a:t>
            </a:r>
          </a:p>
          <a:p>
            <a:pPr algn="just"/>
            <a:r>
              <a:rPr lang="id-ID" sz="4000" dirty="0" smtClean="0"/>
              <a:t>Tuliskan juga cara penyelesaian dari kasus tersebut.</a:t>
            </a:r>
          </a:p>
          <a:p>
            <a:pPr algn="just"/>
            <a:r>
              <a:rPr lang="id-ID" sz="4000" dirty="0" smtClean="0"/>
              <a:t>Tugas dikerjakan sesuai dengan kelompok masing-masing</a:t>
            </a:r>
          </a:p>
          <a:p>
            <a:pPr algn="just"/>
            <a:r>
              <a:rPr lang="id-ID" sz="4000" dirty="0" smtClean="0"/>
              <a:t>Semua anggota kelompok harus paham apa dan maksud tugas yang didapat.</a:t>
            </a:r>
          </a:p>
          <a:p>
            <a:pPr algn="just"/>
            <a:r>
              <a:rPr lang="id-ID" sz="4000" b="1" dirty="0" smtClean="0">
                <a:solidFill>
                  <a:srgbClr val="FF0000"/>
                </a:solidFill>
              </a:rPr>
              <a:t>Urutan tugas sesuai kelompok UTS/absensi.</a:t>
            </a:r>
            <a:endParaRPr lang="id-ID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Tugas 1 – Point tentang </a:t>
            </a:r>
            <a:endParaRPr lang="id-ID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b="1" dirty="0" smtClean="0"/>
              <a:t>Algoritma </a:t>
            </a:r>
            <a:r>
              <a:rPr lang="id-ID" sz="4000" b="1" dirty="0"/>
              <a:t>kriptografi klasik: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Cipher </a:t>
            </a:r>
            <a:r>
              <a:rPr lang="id-ID" sz="3600" dirty="0"/>
              <a:t>Substitusi (Substitution Ciphers)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Cipher </a:t>
            </a:r>
            <a:r>
              <a:rPr lang="id-ID" sz="3600" dirty="0"/>
              <a:t>Transposisi (Transposition Ciphers</a:t>
            </a:r>
            <a:r>
              <a:rPr lang="id-ID" sz="3600" dirty="0" smtClean="0"/>
              <a:t>)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Permutasi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2594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 smtClean="0"/>
              <a:t>2 – 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Algoritma Kriptografi </a:t>
            </a:r>
            <a:r>
              <a:rPr lang="id-ID" dirty="0" smtClean="0"/>
              <a:t>Modern yang </a:t>
            </a:r>
            <a:r>
              <a:rPr lang="id-ID" dirty="0"/>
              <a:t>Beroperasi dalam mode </a:t>
            </a:r>
            <a:r>
              <a:rPr lang="id-ID" dirty="0" smtClean="0"/>
              <a:t>bit.</a:t>
            </a:r>
          </a:p>
          <a:p>
            <a:r>
              <a:rPr lang="id-ID" dirty="0"/>
              <a:t>Algoritma Enkripsi dengan rangkaian bit, Bit I dan Bit </a:t>
            </a:r>
            <a:r>
              <a:rPr lang="id-ID" dirty="0" smtClean="0"/>
              <a:t>II.</a:t>
            </a:r>
          </a:p>
          <a:p>
            <a:r>
              <a:rPr lang="id-ID" dirty="0"/>
              <a:t>kriptosistem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One-Time-Pad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CodeBook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Per-Bit Encryption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XoR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5805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 smtClean="0"/>
              <a:t>3 - </a:t>
            </a:r>
            <a:r>
              <a:rPr lang="id-ID" b="1" dirty="0"/>
              <a:t>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Algoritma Simetri</a:t>
            </a:r>
          </a:p>
          <a:p>
            <a:r>
              <a:rPr lang="id-ID" dirty="0"/>
              <a:t>Blok Chiper : </a:t>
            </a:r>
            <a:r>
              <a:rPr lang="id-ID" b="1" dirty="0">
                <a:solidFill>
                  <a:srgbClr val="FF0000"/>
                </a:solidFill>
              </a:rPr>
              <a:t>DES, IDEA</a:t>
            </a:r>
            <a:r>
              <a:rPr lang="id-ID" dirty="0"/>
              <a:t>, </a:t>
            </a:r>
            <a:r>
              <a:rPr lang="id-ID" b="1" dirty="0">
                <a:solidFill>
                  <a:srgbClr val="FF0000"/>
                </a:solidFill>
              </a:rPr>
              <a:t>AES</a:t>
            </a:r>
          </a:p>
          <a:p>
            <a:r>
              <a:rPr lang="id-ID" strike="sngStrike" dirty="0" smtClean="0"/>
              <a:t>Stream </a:t>
            </a:r>
            <a:r>
              <a:rPr lang="id-ID" strike="sngStrike" dirty="0"/>
              <a:t>Chiper : OTP, A5 dan RC4</a:t>
            </a:r>
          </a:p>
          <a:p>
            <a:r>
              <a:rPr lang="id-ID" strike="sngStrike" dirty="0" smtClean="0"/>
              <a:t>Algoritma </a:t>
            </a:r>
            <a:r>
              <a:rPr lang="id-ID" strike="sngStrike" dirty="0"/>
              <a:t>Asimetri : RSA, DH, ECC, DSA</a:t>
            </a:r>
          </a:p>
          <a:p>
            <a:r>
              <a:rPr lang="id-ID" strike="sngStrike" dirty="0" smtClean="0"/>
              <a:t>Fungsi </a:t>
            </a:r>
            <a:r>
              <a:rPr lang="id-ID" strike="sngStrike" dirty="0"/>
              <a:t>Hash : MD5</a:t>
            </a:r>
            <a:r>
              <a:rPr lang="id-ID" strike="sngStrike"/>
              <a:t>, </a:t>
            </a:r>
            <a:r>
              <a:rPr lang="id-ID" strike="sngStrike" smtClean="0"/>
              <a:t>SHA1</a:t>
            </a:r>
            <a:endParaRPr lang="id-ID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19886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 smtClean="0"/>
              <a:t>4 - </a:t>
            </a:r>
            <a:r>
              <a:rPr lang="id-ID" b="1" dirty="0"/>
              <a:t>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Algoritma Simetri</a:t>
            </a:r>
          </a:p>
          <a:p>
            <a:r>
              <a:rPr lang="id-ID" strike="sngStrike" dirty="0"/>
              <a:t>Blok Chiper : DES, IDEA, AES</a:t>
            </a:r>
          </a:p>
          <a:p>
            <a:r>
              <a:rPr lang="id-ID" dirty="0"/>
              <a:t>Stream Chiper : </a:t>
            </a:r>
            <a:r>
              <a:rPr lang="id-ID" b="1" dirty="0">
                <a:solidFill>
                  <a:srgbClr val="FF0000"/>
                </a:solidFill>
              </a:rPr>
              <a:t>OTP, A5 dan RC4</a:t>
            </a:r>
          </a:p>
          <a:p>
            <a:r>
              <a:rPr lang="id-ID" strike="sngStrike" dirty="0"/>
              <a:t>Algoritma Asimetri : RSA, DH, ECC, DSA</a:t>
            </a:r>
          </a:p>
          <a:p>
            <a:r>
              <a:rPr lang="id-ID" strike="sngStrike" dirty="0"/>
              <a:t>Fungsi Hash : MD5, </a:t>
            </a:r>
            <a:r>
              <a:rPr lang="id-ID" strike="sngStrike" dirty="0" smtClean="0"/>
              <a:t>SHA1</a:t>
            </a:r>
            <a:endParaRPr lang="id-ID" strike="sngStrike" dirty="0"/>
          </a:p>
        </p:txBody>
      </p:sp>
    </p:spTree>
    <p:extLst>
      <p:ext uri="{BB962C8B-B14F-4D97-AF65-F5344CB8AC3E}">
        <p14:creationId xmlns:p14="http://schemas.microsoft.com/office/powerpoint/2010/main" val="10624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Tugas 5 - </a:t>
            </a:r>
            <a:r>
              <a:rPr lang="id-ID" sz="5400" b="1" dirty="0"/>
              <a:t>Point tentang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Algoritma Simetri</a:t>
            </a:r>
          </a:p>
          <a:p>
            <a:r>
              <a:rPr lang="id-ID" strike="sngStrike" dirty="0"/>
              <a:t>Blok Chiper : DES, IDEA, AES</a:t>
            </a:r>
          </a:p>
          <a:p>
            <a:r>
              <a:rPr lang="id-ID" strike="sngStrike" dirty="0"/>
              <a:t>Stream Chiper : OTP, A5 dan RC4</a:t>
            </a:r>
          </a:p>
          <a:p>
            <a:r>
              <a:rPr lang="id-ID" b="1" dirty="0">
                <a:solidFill>
                  <a:srgbClr val="FF0000"/>
                </a:solidFill>
              </a:rPr>
              <a:t>Algoritma Asimetri : RSA, </a:t>
            </a:r>
            <a:r>
              <a:rPr lang="id-ID" b="1" dirty="0"/>
              <a:t>DH, ECC, </a:t>
            </a:r>
            <a:r>
              <a:rPr lang="id-ID" strike="sngStrike" dirty="0"/>
              <a:t>DSA</a:t>
            </a:r>
          </a:p>
          <a:p>
            <a:r>
              <a:rPr lang="id-ID" strike="sngStrike" dirty="0"/>
              <a:t>Fungsi Hash : MD5, </a:t>
            </a:r>
            <a:r>
              <a:rPr lang="id-ID" strike="sngStrike" dirty="0" smtClean="0"/>
              <a:t>SHA1</a:t>
            </a:r>
            <a:endParaRPr lang="id-ID" strike="sngStrike" dirty="0"/>
          </a:p>
        </p:txBody>
      </p:sp>
    </p:spTree>
    <p:extLst>
      <p:ext uri="{BB962C8B-B14F-4D97-AF65-F5344CB8AC3E}">
        <p14:creationId xmlns:p14="http://schemas.microsoft.com/office/powerpoint/2010/main" val="34711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 smtClean="0"/>
              <a:t>6 - </a:t>
            </a:r>
            <a:r>
              <a:rPr lang="id-ID" b="1" dirty="0"/>
              <a:t>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Algoritma Simetri</a:t>
            </a:r>
          </a:p>
          <a:p>
            <a:r>
              <a:rPr lang="id-ID" strike="sngStrike" dirty="0"/>
              <a:t>Blok Chiper : DES, IDEA, AES</a:t>
            </a:r>
          </a:p>
          <a:p>
            <a:r>
              <a:rPr lang="id-ID" strike="sngStrike" dirty="0"/>
              <a:t>Stream Chiper : OTP, A5 dan RC4</a:t>
            </a:r>
          </a:p>
          <a:p>
            <a:r>
              <a:rPr lang="id-ID" b="1" dirty="0">
                <a:solidFill>
                  <a:srgbClr val="FF0000"/>
                </a:solidFill>
              </a:rPr>
              <a:t>Algoritma Asimetri : </a:t>
            </a:r>
            <a:r>
              <a:rPr lang="id-ID" strike="sngStrike" dirty="0"/>
              <a:t>RSA, DH, ECC, </a:t>
            </a:r>
            <a:r>
              <a:rPr lang="id-ID" dirty="0"/>
              <a:t>DSA</a:t>
            </a:r>
          </a:p>
          <a:p>
            <a:r>
              <a:rPr lang="id-ID" b="1" dirty="0"/>
              <a:t>Fungsi Hash : MD5</a:t>
            </a:r>
            <a:r>
              <a:rPr lang="id-ID" strike="sngStrike" dirty="0"/>
              <a:t>, SHA1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04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 smtClean="0"/>
              <a:t>7 - </a:t>
            </a:r>
            <a:r>
              <a:rPr lang="id-ID" b="1" dirty="0"/>
              <a:t>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strike="sngStrike" dirty="0"/>
              <a:t>Algoritma Simetri</a:t>
            </a:r>
          </a:p>
          <a:p>
            <a:r>
              <a:rPr lang="id-ID" b="1" strike="sngStrike" dirty="0"/>
              <a:t>Blok Chiper </a:t>
            </a:r>
            <a:r>
              <a:rPr lang="id-ID" strike="sngStrike" dirty="0"/>
              <a:t>: DES, IDEA, AES</a:t>
            </a:r>
          </a:p>
          <a:p>
            <a:r>
              <a:rPr lang="id-ID" b="1" strike="sngStrike" dirty="0"/>
              <a:t>Stream Chiper </a:t>
            </a:r>
            <a:r>
              <a:rPr lang="id-ID" strike="sngStrike" dirty="0"/>
              <a:t>: OTP, A5 dan RC4</a:t>
            </a:r>
          </a:p>
          <a:p>
            <a:r>
              <a:rPr lang="id-ID" b="1" strike="sngStrike" dirty="0"/>
              <a:t>Algoritma Asimetri </a:t>
            </a:r>
            <a:r>
              <a:rPr lang="id-ID" strike="sngStrike" dirty="0"/>
              <a:t>: RSA, DH, ECC, DSA</a:t>
            </a:r>
          </a:p>
          <a:p>
            <a:r>
              <a:rPr lang="id-ID" b="1" dirty="0">
                <a:solidFill>
                  <a:srgbClr val="FF0000"/>
                </a:solidFill>
              </a:rPr>
              <a:t>Fungsi Hash : </a:t>
            </a:r>
            <a:r>
              <a:rPr lang="id-ID" strike="sngStrike" dirty="0"/>
              <a:t>MD5, </a:t>
            </a:r>
            <a:r>
              <a:rPr lang="id-ID" b="1" dirty="0">
                <a:solidFill>
                  <a:srgbClr val="FF0000"/>
                </a:solidFill>
              </a:rPr>
              <a:t>SHA1, SHA-2, </a:t>
            </a:r>
            <a:r>
              <a:rPr lang="id-ID" b="1" dirty="0"/>
              <a:t>SHA-3, </a:t>
            </a:r>
            <a:r>
              <a:rPr lang="id-ID" strike="sngStrike" dirty="0"/>
              <a:t>Tiger Hash</a:t>
            </a:r>
            <a:endParaRPr lang="id-ID" strike="sngStrike" dirty="0"/>
          </a:p>
        </p:txBody>
      </p:sp>
    </p:spTree>
    <p:extLst>
      <p:ext uri="{BB962C8B-B14F-4D97-AF65-F5344CB8AC3E}">
        <p14:creationId xmlns:p14="http://schemas.microsoft.com/office/powerpoint/2010/main" val="33095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440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Tugas Keamanan Informasi</vt:lpstr>
      <vt:lpstr>Intruksi Tugas :</vt:lpstr>
      <vt:lpstr>Tugas 1 – Point tentang </vt:lpstr>
      <vt:lpstr>Tugas 2 – Point tentang </vt:lpstr>
      <vt:lpstr>Tugas 3 - Point tentang </vt:lpstr>
      <vt:lpstr>Tugas 4 - Point tentang </vt:lpstr>
      <vt:lpstr>Tugas 5 - Point tentang </vt:lpstr>
      <vt:lpstr>Tugas 6 - Point tentang </vt:lpstr>
      <vt:lpstr>Tugas 7 - Point tentang </vt:lpstr>
      <vt:lpstr>Tugas 8 - Point tentang </vt:lpstr>
      <vt:lpstr>Tugas 9 - Point tentang </vt:lpstr>
      <vt:lpstr>Tugas 10 - Point tentang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keamanan Informasi</dc:title>
  <dc:creator>user</dc:creator>
  <cp:lastModifiedBy>user</cp:lastModifiedBy>
  <cp:revision>12</cp:revision>
  <dcterms:created xsi:type="dcterms:W3CDTF">2019-05-07T12:43:31Z</dcterms:created>
  <dcterms:modified xsi:type="dcterms:W3CDTF">2019-05-08T02:35:19Z</dcterms:modified>
</cp:coreProperties>
</file>