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256" r:id="rId2"/>
    <p:sldId id="407" r:id="rId3"/>
    <p:sldId id="427" r:id="rId4"/>
    <p:sldId id="414" r:id="rId5"/>
    <p:sldId id="517" r:id="rId6"/>
    <p:sldId id="518" r:id="rId7"/>
    <p:sldId id="519" r:id="rId8"/>
    <p:sldId id="520" r:id="rId9"/>
    <p:sldId id="521" r:id="rId10"/>
    <p:sldId id="522" r:id="rId11"/>
    <p:sldId id="524" r:id="rId12"/>
    <p:sldId id="523" r:id="rId13"/>
    <p:sldId id="529" r:id="rId14"/>
    <p:sldId id="525" r:id="rId15"/>
    <p:sldId id="526" r:id="rId16"/>
    <p:sldId id="515" r:id="rId17"/>
    <p:sldId id="530" r:id="rId18"/>
    <p:sldId id="531" r:id="rId19"/>
    <p:sldId id="506" r:id="rId20"/>
    <p:sldId id="421" r:id="rId21"/>
    <p:sldId id="528" r:id="rId22"/>
    <p:sldId id="533" r:id="rId23"/>
    <p:sldId id="534" r:id="rId24"/>
    <p:sldId id="437" r:id="rId25"/>
    <p:sldId id="457" r:id="rId26"/>
    <p:sldId id="458" r:id="rId27"/>
    <p:sldId id="459" r:id="rId28"/>
    <p:sldId id="460" r:id="rId29"/>
    <p:sldId id="461" r:id="rId30"/>
    <p:sldId id="497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532" r:id="rId42"/>
    <p:sldId id="535" r:id="rId43"/>
    <p:sldId id="473" r:id="rId44"/>
    <p:sldId id="474" r:id="rId45"/>
    <p:sldId id="475" r:id="rId46"/>
    <p:sldId id="476" r:id="rId47"/>
    <p:sldId id="477" r:id="rId48"/>
    <p:sldId id="478" r:id="rId49"/>
    <p:sldId id="536" r:id="rId50"/>
    <p:sldId id="537" r:id="rId51"/>
    <p:sldId id="479" r:id="rId52"/>
    <p:sldId id="480" r:id="rId53"/>
    <p:sldId id="498" r:id="rId54"/>
    <p:sldId id="509" r:id="rId55"/>
    <p:sldId id="510" r:id="rId56"/>
    <p:sldId id="512" r:id="rId57"/>
    <p:sldId id="511" r:id="rId58"/>
    <p:sldId id="507" r:id="rId59"/>
    <p:sldId id="499" r:id="rId60"/>
    <p:sldId id="503" r:id="rId61"/>
    <p:sldId id="504" r:id="rId62"/>
    <p:sldId id="505" r:id="rId63"/>
    <p:sldId id="411" r:id="rId64"/>
    <p:sldId id="41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 &amp; Kuis</c:v>
                </c:pt>
                <c:pt idx="1">
                  <c:v>Proyek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1" dirty="0" smtClean="0">
              <a:latin typeface="Agency FB" panose="020B0503020202020204" pitchFamily="34" charset="0"/>
            </a:rPr>
            <a:t>Overview Sistem Basis Data –RDBMS- SQL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dirty="0" err="1" smtClean="0">
              <a:latin typeface="Agency FB" panose="020B0503020202020204" pitchFamily="34" charset="0"/>
            </a:rPr>
            <a:t>Tipe</a:t>
          </a:r>
          <a:r>
            <a:rPr lang="id-ID" sz="2400" dirty="0" smtClean="0">
              <a:latin typeface="Agency FB" panose="020B0503020202020204" pitchFamily="34" charset="0"/>
            </a:rPr>
            <a:t> &amp; Model</a:t>
          </a:r>
          <a:r>
            <a:rPr lang="en-US" sz="2400" dirty="0" smtClean="0">
              <a:latin typeface="Agency FB" panose="020B0503020202020204" pitchFamily="34" charset="0"/>
            </a:rPr>
            <a:t> Data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Review DML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Function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Stored Procedure &amp; Trigger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Review DDL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View dan User Authorisation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Transactional SQL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en-US" sz="2800" dirty="0" smtClean="0">
              <a:latin typeface="Agency FB" panose="020B0503020202020204" pitchFamily="34" charset="0"/>
            </a:rPr>
            <a:t>Embedded SQL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i="0" dirty="0" smtClean="0">
              <a:latin typeface="Agency FB" panose="020B0503020202020204" pitchFamily="34" charset="0"/>
            </a:rPr>
            <a:t>Database Multiuser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System Catalog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4</a:t>
          </a:r>
          <a:r>
            <a:rPr lang="en-US" sz="2800" b="1" dirty="0" smtClean="0">
              <a:latin typeface="Agency FB" panose="020B0503020202020204" pitchFamily="34" charset="0"/>
            </a:rPr>
            <a:t>.</a:t>
          </a:r>
          <a:r>
            <a:rPr lang="en-US" sz="2800" b="0" dirty="0" smtClean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b="0" i="0" dirty="0" smtClean="0">
              <a:latin typeface="Agency FB" panose="020B0503020202020204" pitchFamily="34" charset="0"/>
            </a:rPr>
            <a:t>Integrity dan Security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dirty="0" smtClean="0">
              <a:latin typeface="Agency FB" panose="020B0503020202020204" pitchFamily="34" charset="0"/>
            </a:rPr>
            <a:t>Basis Data NoSQL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700EA0F-EFF4-48CD-9D0F-A9E8254D03F8}" type="pres">
      <dgm:prSet presAssocID="{CDE3748E-2FDD-4A34-BF21-B1E61CFB072E}" presName="spacer" presStyleCnt="0"/>
      <dgm:spPr/>
    </dgm:pt>
    <dgm:pt modelId="{6D91ED1E-1C01-4CEA-BA64-500F855B3639}" type="pres">
      <dgm:prSet presAssocID="{58A7C433-FDDE-421D-AB06-F6CAC1ABBA2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62A4640-4A45-4DD6-817F-DE17698E3633}" srcId="{8358F112-1D6F-44C5-AF73-A5EEB7AA45FA}" destId="{58A7C433-FDDE-421D-AB06-F6CAC1ABBA2F}" srcOrd="5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  <dgm:cxn modelId="{0E7E9AA0-D44C-4272-897B-79F8E1364963}" type="presParOf" srcId="{FA152123-58CE-48F0-AD32-399CCFB0B709}" destId="{8700EA0F-EFF4-48CD-9D0F-A9E8254D03F8}" srcOrd="9" destOrd="0" presId="urn:microsoft.com/office/officeart/2005/8/layout/vList2"/>
    <dgm:cxn modelId="{D4F919A5-1F72-49A0-8C13-6044F2E8A653}" type="presParOf" srcId="{FA152123-58CE-48F0-AD32-399CCFB0B709}" destId="{6D91ED1E-1C01-4CEA-BA64-500F855B363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9D6502-4B9D-4304-A2AD-0847AFD0AE78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F2A7C6-ACD4-485B-9E9E-0FBB5470B18E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/>
            <a:t>Bidang</a:t>
          </a:r>
          <a:r>
            <a:rPr lang="en-US" dirty="0"/>
            <a:t> </a:t>
          </a:r>
          <a:r>
            <a:rPr lang="en-US" dirty="0" err="1"/>
            <a:t>Pemrograman</a:t>
          </a:r>
          <a:r>
            <a:rPr lang="en-US" dirty="0"/>
            <a:t> Web</a:t>
          </a:r>
        </a:p>
      </dgm:t>
    </dgm:pt>
    <dgm:pt modelId="{4C6F6AFF-FB42-46AD-A101-4585FEFF6B62}" type="parTrans" cxnId="{BC72864A-854A-4DA4-A38F-358423EE3D84}">
      <dgm:prSet/>
      <dgm:spPr/>
      <dgm:t>
        <a:bodyPr/>
        <a:lstStyle/>
        <a:p>
          <a:endParaRPr lang="en-US"/>
        </a:p>
      </dgm:t>
    </dgm:pt>
    <dgm:pt modelId="{28B56B05-22F4-4997-A315-1349690A1CD7}" type="sibTrans" cxnId="{BC72864A-854A-4DA4-A38F-358423EE3D84}">
      <dgm:prSet/>
      <dgm:spPr/>
      <dgm:t>
        <a:bodyPr/>
        <a:lstStyle/>
        <a:p>
          <a:endParaRPr lang="en-US"/>
        </a:p>
      </dgm:t>
    </dgm:pt>
    <dgm:pt modelId="{B1721046-788E-4ADA-85E8-0866CA67E6DB}">
      <dgm:prSet phldrT="[Text]" custT="1"/>
      <dgm:spPr>
        <a:solidFill>
          <a:srgbClr val="00B050"/>
        </a:solid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MODEL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dirty="0"/>
            <a:t>DATABASE</a:t>
          </a:r>
        </a:p>
      </dgm:t>
    </dgm:pt>
    <dgm:pt modelId="{413A826C-C0B6-4B4D-894E-DCDA1CE88948}" type="parTrans" cxnId="{8EDF7D87-742D-4F01-BC4D-62C8325E5079}">
      <dgm:prSet/>
      <dgm:spPr/>
      <dgm:t>
        <a:bodyPr/>
        <a:lstStyle/>
        <a:p>
          <a:endParaRPr lang="en-US"/>
        </a:p>
      </dgm:t>
    </dgm:pt>
    <dgm:pt modelId="{8A5E460F-014D-44C7-B1B8-621BA9B310F2}" type="sibTrans" cxnId="{8EDF7D87-742D-4F01-BC4D-62C8325E5079}">
      <dgm:prSet/>
      <dgm:spPr/>
      <dgm:t>
        <a:bodyPr/>
        <a:lstStyle/>
        <a:p>
          <a:endParaRPr lang="en-US"/>
        </a:p>
      </dgm:t>
    </dgm:pt>
    <dgm:pt modelId="{746A9185-F695-40F5-884C-C5D06242EDA3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16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400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CONTROLLER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none" dirty="0"/>
            <a:t>SERVER SIDE</a:t>
          </a:r>
        </a:p>
      </dgm:t>
    </dgm:pt>
    <dgm:pt modelId="{B73DD3BA-A852-44B0-90AC-619741B49D72}" type="parTrans" cxnId="{AB2071CC-6A6E-4E24-847F-C74578B930D0}">
      <dgm:prSet/>
      <dgm:spPr/>
      <dgm:t>
        <a:bodyPr/>
        <a:lstStyle/>
        <a:p>
          <a:endParaRPr lang="en-US"/>
        </a:p>
      </dgm:t>
    </dgm:pt>
    <dgm:pt modelId="{8D5D9806-85A0-47F1-ADBD-F151F7AA7D34}" type="sibTrans" cxnId="{AB2071CC-6A6E-4E24-847F-C74578B930D0}">
      <dgm:prSet/>
      <dgm:spPr/>
      <dgm:t>
        <a:bodyPr/>
        <a:lstStyle/>
        <a:p>
          <a:endParaRPr lang="en-US"/>
        </a:p>
      </dgm:t>
    </dgm:pt>
    <dgm:pt modelId="{C1CDFAC4-ECCA-4F5B-9075-DF2F0999A85D}">
      <dgm:prSet phldrT="[Text]" custT="1"/>
      <dgm:spPr>
        <a:solidFill>
          <a:srgbClr val="FFC00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8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sng" dirty="0"/>
            <a:t>VIEW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none" dirty="0"/>
            <a:t>CLIENT SIDE</a:t>
          </a:r>
        </a:p>
      </dgm:t>
    </dgm:pt>
    <dgm:pt modelId="{F83CC027-D020-4861-88E8-19E27FB7645A}" type="parTrans" cxnId="{1379F7F0-7D78-4F69-B702-C57A46D59F8D}">
      <dgm:prSet/>
      <dgm:spPr/>
      <dgm:t>
        <a:bodyPr/>
        <a:lstStyle/>
        <a:p>
          <a:endParaRPr lang="en-US"/>
        </a:p>
      </dgm:t>
    </dgm:pt>
    <dgm:pt modelId="{F8E65FDD-5563-4D81-A364-51840F64B59C}" type="sibTrans" cxnId="{1379F7F0-7D78-4F69-B702-C57A46D59F8D}">
      <dgm:prSet/>
      <dgm:spPr/>
      <dgm:t>
        <a:bodyPr/>
        <a:lstStyle/>
        <a:p>
          <a:endParaRPr lang="en-US"/>
        </a:p>
      </dgm:t>
    </dgm:pt>
    <dgm:pt modelId="{ABC11143-8D7D-411A-B988-6C0688760D38}" type="pres">
      <dgm:prSet presAssocID="{469D6502-4B9D-4304-A2AD-0847AFD0AE7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A18F9C9-754F-4D0E-8D75-750A77C8AF6D}" type="pres">
      <dgm:prSet presAssocID="{ADF2A7C6-ACD4-485B-9E9E-0FBB5470B18E}" presName="roof" presStyleLbl="dkBgShp" presStyleIdx="0" presStyleCnt="2"/>
      <dgm:spPr/>
      <dgm:t>
        <a:bodyPr/>
        <a:lstStyle/>
        <a:p>
          <a:endParaRPr lang="id-ID"/>
        </a:p>
      </dgm:t>
    </dgm:pt>
    <dgm:pt modelId="{2892EE32-06B2-405A-8F93-4F91ECEC6B88}" type="pres">
      <dgm:prSet presAssocID="{ADF2A7C6-ACD4-485B-9E9E-0FBB5470B18E}" presName="pillars" presStyleCnt="0"/>
      <dgm:spPr/>
    </dgm:pt>
    <dgm:pt modelId="{A1B6A5D7-2081-418F-8FFD-82507F27CDC7}" type="pres">
      <dgm:prSet presAssocID="{ADF2A7C6-ACD4-485B-9E9E-0FBB5470B18E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883A111-1477-444E-B583-3F0E4D3E70EA}" type="pres">
      <dgm:prSet presAssocID="{746A9185-F695-40F5-884C-C5D06242EDA3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27BE039-4396-41B6-96FE-0F6B9044EE65}" type="pres">
      <dgm:prSet presAssocID="{C1CDFAC4-ECCA-4F5B-9075-DF2F0999A85D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E88AFA2-1D64-4342-8620-978E08139DE8}" type="pres">
      <dgm:prSet presAssocID="{ADF2A7C6-ACD4-485B-9E9E-0FBB5470B18E}" presName="base" presStyleLbl="dkBgShp" presStyleIdx="1" presStyleCnt="2"/>
      <dgm:spPr>
        <a:solidFill>
          <a:schemeClr val="tx2">
            <a:lumMod val="50000"/>
          </a:schemeClr>
        </a:solidFill>
      </dgm:spPr>
    </dgm:pt>
  </dgm:ptLst>
  <dgm:cxnLst>
    <dgm:cxn modelId="{AB2071CC-6A6E-4E24-847F-C74578B930D0}" srcId="{ADF2A7C6-ACD4-485B-9E9E-0FBB5470B18E}" destId="{746A9185-F695-40F5-884C-C5D06242EDA3}" srcOrd="1" destOrd="0" parTransId="{B73DD3BA-A852-44B0-90AC-619741B49D72}" sibTransId="{8D5D9806-85A0-47F1-ADBD-F151F7AA7D34}"/>
    <dgm:cxn modelId="{1379F7F0-7D78-4F69-B702-C57A46D59F8D}" srcId="{ADF2A7C6-ACD4-485B-9E9E-0FBB5470B18E}" destId="{C1CDFAC4-ECCA-4F5B-9075-DF2F0999A85D}" srcOrd="2" destOrd="0" parTransId="{F83CC027-D020-4861-88E8-19E27FB7645A}" sibTransId="{F8E65FDD-5563-4D81-A364-51840F64B59C}"/>
    <dgm:cxn modelId="{8EDF7D87-742D-4F01-BC4D-62C8325E5079}" srcId="{ADF2A7C6-ACD4-485B-9E9E-0FBB5470B18E}" destId="{B1721046-788E-4ADA-85E8-0866CA67E6DB}" srcOrd="0" destOrd="0" parTransId="{413A826C-C0B6-4B4D-894E-DCDA1CE88948}" sibTransId="{8A5E460F-014D-44C7-B1B8-621BA9B310F2}"/>
    <dgm:cxn modelId="{CBE4D6E0-744B-4473-B5F6-758B0F8069DF}" type="presOf" srcId="{746A9185-F695-40F5-884C-C5D06242EDA3}" destId="{8883A111-1477-444E-B583-3F0E4D3E70EA}" srcOrd="0" destOrd="0" presId="urn:microsoft.com/office/officeart/2005/8/layout/hList3"/>
    <dgm:cxn modelId="{BC72864A-854A-4DA4-A38F-358423EE3D84}" srcId="{469D6502-4B9D-4304-A2AD-0847AFD0AE78}" destId="{ADF2A7C6-ACD4-485B-9E9E-0FBB5470B18E}" srcOrd="0" destOrd="0" parTransId="{4C6F6AFF-FB42-46AD-A101-4585FEFF6B62}" sibTransId="{28B56B05-22F4-4997-A315-1349690A1CD7}"/>
    <dgm:cxn modelId="{5F77C994-6ADA-4496-893A-272A40DB035C}" type="presOf" srcId="{C1CDFAC4-ECCA-4F5B-9075-DF2F0999A85D}" destId="{A27BE039-4396-41B6-96FE-0F6B9044EE65}" srcOrd="0" destOrd="0" presId="urn:microsoft.com/office/officeart/2005/8/layout/hList3"/>
    <dgm:cxn modelId="{D26A6553-6F4C-430F-A25B-237BB4DAC876}" type="presOf" srcId="{ADF2A7C6-ACD4-485B-9E9E-0FBB5470B18E}" destId="{0A18F9C9-754F-4D0E-8D75-750A77C8AF6D}" srcOrd="0" destOrd="0" presId="urn:microsoft.com/office/officeart/2005/8/layout/hList3"/>
    <dgm:cxn modelId="{A991A778-99D4-49E6-95D8-60C8737066AD}" type="presOf" srcId="{B1721046-788E-4ADA-85E8-0866CA67E6DB}" destId="{A1B6A5D7-2081-418F-8FFD-82507F27CDC7}" srcOrd="0" destOrd="0" presId="urn:microsoft.com/office/officeart/2005/8/layout/hList3"/>
    <dgm:cxn modelId="{FFA539DE-F5A3-4977-AA90-37BB0E431F63}" type="presOf" srcId="{469D6502-4B9D-4304-A2AD-0847AFD0AE78}" destId="{ABC11143-8D7D-411A-B988-6C0688760D38}" srcOrd="0" destOrd="0" presId="urn:microsoft.com/office/officeart/2005/8/layout/hList3"/>
    <dgm:cxn modelId="{54759906-F37B-46E7-964E-32D138A20A0F}" type="presParOf" srcId="{ABC11143-8D7D-411A-B988-6C0688760D38}" destId="{0A18F9C9-754F-4D0E-8D75-750A77C8AF6D}" srcOrd="0" destOrd="0" presId="urn:microsoft.com/office/officeart/2005/8/layout/hList3"/>
    <dgm:cxn modelId="{D92C1E60-BCC3-4738-9C04-03BCE5A0EA60}" type="presParOf" srcId="{ABC11143-8D7D-411A-B988-6C0688760D38}" destId="{2892EE32-06B2-405A-8F93-4F91ECEC6B88}" srcOrd="1" destOrd="0" presId="urn:microsoft.com/office/officeart/2005/8/layout/hList3"/>
    <dgm:cxn modelId="{E637899C-6D56-4610-8A08-C45F3FF78864}" type="presParOf" srcId="{2892EE32-06B2-405A-8F93-4F91ECEC6B88}" destId="{A1B6A5D7-2081-418F-8FFD-82507F27CDC7}" srcOrd="0" destOrd="0" presId="urn:microsoft.com/office/officeart/2005/8/layout/hList3"/>
    <dgm:cxn modelId="{FE904C5A-9869-497F-A9F6-E8E6A1ABAE26}" type="presParOf" srcId="{2892EE32-06B2-405A-8F93-4F91ECEC6B88}" destId="{8883A111-1477-444E-B583-3F0E4D3E70EA}" srcOrd="1" destOrd="0" presId="urn:microsoft.com/office/officeart/2005/8/layout/hList3"/>
    <dgm:cxn modelId="{69433B8F-11D1-4CF2-B2C0-EABA0FC1FEE3}" type="presParOf" srcId="{2892EE32-06B2-405A-8F93-4F91ECEC6B88}" destId="{A27BE039-4396-41B6-96FE-0F6B9044EE65}" srcOrd="2" destOrd="0" presId="urn:microsoft.com/office/officeart/2005/8/layout/hList3"/>
    <dgm:cxn modelId="{B67C53AE-94CF-4634-B74D-AF22F78E322A}" type="presParOf" srcId="{ABC11143-8D7D-411A-B988-6C0688760D38}" destId="{2E88AFA2-1D64-4342-8620-978E08139DE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270"/>
          <a:ext cx="4214401" cy="851107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1" kern="1200" dirty="0" smtClean="0">
              <a:latin typeface="Agency FB" panose="020B0503020202020204" pitchFamily="34" charset="0"/>
            </a:rPr>
            <a:t>Overview Sistem Basis Data –RDBMS- SQL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8" y="42818"/>
        <a:ext cx="4131305" cy="768011"/>
      </dsp:txXfrm>
    </dsp:sp>
    <dsp:sp modelId="{2B0E2AB5-C119-4743-96E1-6DE15C2A42E9}">
      <dsp:nvSpPr>
        <dsp:cNvPr id="0" name=""/>
        <dsp:cNvSpPr/>
      </dsp:nvSpPr>
      <dsp:spPr>
        <a:xfrm>
          <a:off x="0" y="861560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kern="1200" dirty="0" err="1" smtClean="0">
              <a:latin typeface="Agency FB" panose="020B0503020202020204" pitchFamily="34" charset="0"/>
            </a:rPr>
            <a:t>Tipe</a:t>
          </a:r>
          <a:r>
            <a:rPr lang="id-ID" sz="2400" kern="1200" dirty="0" smtClean="0">
              <a:latin typeface="Agency FB" panose="020B0503020202020204" pitchFamily="34" charset="0"/>
            </a:rPr>
            <a:t> &amp; Model</a:t>
          </a:r>
          <a:r>
            <a:rPr lang="en-US" sz="2400" kern="1200" dirty="0" smtClean="0">
              <a:latin typeface="Agency FB" panose="020B0503020202020204" pitchFamily="34" charset="0"/>
            </a:rPr>
            <a:t> Data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890697"/>
        <a:ext cx="4156127" cy="538608"/>
      </dsp:txXfrm>
    </dsp:sp>
    <dsp:sp modelId="{EBF2DBB0-09AC-46B7-9297-8EC140618313}">
      <dsp:nvSpPr>
        <dsp:cNvPr id="0" name=""/>
        <dsp:cNvSpPr/>
      </dsp:nvSpPr>
      <dsp:spPr>
        <a:xfrm>
          <a:off x="0" y="1467626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Review DDL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1496763"/>
        <a:ext cx="4156127" cy="538608"/>
      </dsp:txXfrm>
    </dsp:sp>
    <dsp:sp modelId="{E6B7A12E-D792-4506-9B2A-818D9EC2E909}">
      <dsp:nvSpPr>
        <dsp:cNvPr id="0" name=""/>
        <dsp:cNvSpPr/>
      </dsp:nvSpPr>
      <dsp:spPr>
        <a:xfrm>
          <a:off x="0" y="2073691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Review DML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102828"/>
        <a:ext cx="4156127" cy="538608"/>
      </dsp:txXfrm>
    </dsp:sp>
    <dsp:sp modelId="{9498D6D7-D1DE-4880-A122-141F0CC4C4C8}">
      <dsp:nvSpPr>
        <dsp:cNvPr id="0" name=""/>
        <dsp:cNvSpPr/>
      </dsp:nvSpPr>
      <dsp:spPr>
        <a:xfrm>
          <a:off x="0" y="2679757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Function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708894"/>
        <a:ext cx="4156127" cy="538608"/>
      </dsp:txXfrm>
    </dsp:sp>
    <dsp:sp modelId="{D27F1C2B-8031-40D9-9358-BFC0F3063FA8}">
      <dsp:nvSpPr>
        <dsp:cNvPr id="0" name=""/>
        <dsp:cNvSpPr/>
      </dsp:nvSpPr>
      <dsp:spPr>
        <a:xfrm>
          <a:off x="0" y="3285823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Transactional SQL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314960"/>
        <a:ext cx="4156127" cy="538608"/>
      </dsp:txXfrm>
    </dsp:sp>
    <dsp:sp modelId="{AD907E54-1AAF-42A9-B5AD-B0BFC7405B10}">
      <dsp:nvSpPr>
        <dsp:cNvPr id="0" name=""/>
        <dsp:cNvSpPr/>
      </dsp:nvSpPr>
      <dsp:spPr>
        <a:xfrm>
          <a:off x="0" y="3891888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View dan User Authorisation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921025"/>
        <a:ext cx="4156127" cy="538608"/>
      </dsp:txXfrm>
    </dsp:sp>
    <dsp:sp modelId="{56822E35-C193-43A7-8AA0-3E3F8B75E6AF}">
      <dsp:nvSpPr>
        <dsp:cNvPr id="0" name=""/>
        <dsp:cNvSpPr/>
      </dsp:nvSpPr>
      <dsp:spPr>
        <a:xfrm>
          <a:off x="0" y="4497954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Stored Procedure &amp; Trigger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4527091"/>
        <a:ext cx="4156127" cy="538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65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System Catalog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41285"/>
        <a:ext cx="4144949" cy="641908"/>
      </dsp:txXfrm>
    </dsp:sp>
    <dsp:sp modelId="{AADA161B-0E44-4493-B862-AA188302F13F}">
      <dsp:nvSpPr>
        <dsp:cNvPr id="0" name=""/>
        <dsp:cNvSpPr/>
      </dsp:nvSpPr>
      <dsp:spPr>
        <a:xfrm>
          <a:off x="0" y="8273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en-US" sz="2800" kern="1200" dirty="0" smtClean="0">
              <a:latin typeface="Agency FB" panose="020B0503020202020204" pitchFamily="34" charset="0"/>
            </a:rPr>
            <a:t>Embedded SQL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862085"/>
        <a:ext cx="4144949" cy="641908"/>
      </dsp:txXfrm>
    </dsp:sp>
    <dsp:sp modelId="{F4223B3F-7A5F-4B4B-BB64-825656D9084A}">
      <dsp:nvSpPr>
        <dsp:cNvPr id="0" name=""/>
        <dsp:cNvSpPr/>
      </dsp:nvSpPr>
      <dsp:spPr>
        <a:xfrm>
          <a:off x="0" y="16481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i="0" kern="1200" dirty="0" smtClean="0">
              <a:latin typeface="Agency FB" panose="020B0503020202020204" pitchFamily="34" charset="0"/>
            </a:rPr>
            <a:t>Database Multiuser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1682885"/>
        <a:ext cx="4144949" cy="641908"/>
      </dsp:txXfrm>
    </dsp:sp>
    <dsp:sp modelId="{D6F8D2BE-5674-433E-876C-693D6B513985}">
      <dsp:nvSpPr>
        <dsp:cNvPr id="0" name=""/>
        <dsp:cNvSpPr/>
      </dsp:nvSpPr>
      <dsp:spPr>
        <a:xfrm>
          <a:off x="0" y="24689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800" b="0" i="0" kern="1200" dirty="0" smtClean="0">
              <a:latin typeface="Agency FB" panose="020B0503020202020204" pitchFamily="34" charset="0"/>
            </a:rPr>
            <a:t>Integrity dan Security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2503685"/>
        <a:ext cx="4144949" cy="641908"/>
      </dsp:txXfrm>
    </dsp:sp>
    <dsp:sp modelId="{BDCDCFE5-C63B-426B-8D16-4C2EF5169E39}">
      <dsp:nvSpPr>
        <dsp:cNvPr id="0" name=""/>
        <dsp:cNvSpPr/>
      </dsp:nvSpPr>
      <dsp:spPr>
        <a:xfrm>
          <a:off x="0" y="32897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kern="1200" dirty="0" smtClean="0">
              <a:latin typeface="Agency FB" panose="020B0503020202020204" pitchFamily="34" charset="0"/>
            </a:rPr>
            <a:t>Basis Data NoSQL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3324486"/>
        <a:ext cx="4144949" cy="641908"/>
      </dsp:txXfrm>
    </dsp:sp>
    <dsp:sp modelId="{6D91ED1E-1C01-4CEA-BA64-500F855B3639}">
      <dsp:nvSpPr>
        <dsp:cNvPr id="0" name=""/>
        <dsp:cNvSpPr/>
      </dsp:nvSpPr>
      <dsp:spPr>
        <a:xfrm>
          <a:off x="0" y="41105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4</a:t>
          </a:r>
          <a:r>
            <a:rPr lang="en-US" sz="2800" b="1" kern="1200" dirty="0" smtClean="0">
              <a:latin typeface="Agency FB" panose="020B0503020202020204" pitchFamily="34" charset="0"/>
            </a:rPr>
            <a:t>.</a:t>
          </a:r>
          <a:r>
            <a:rPr lang="en-US" sz="2800" b="0" kern="1200" dirty="0" smtClean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4145286"/>
        <a:ext cx="4144949" cy="641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8F9C9-754F-4D0E-8D75-750A77C8AF6D}">
      <dsp:nvSpPr>
        <dsp:cNvPr id="0" name=""/>
        <dsp:cNvSpPr/>
      </dsp:nvSpPr>
      <dsp:spPr>
        <a:xfrm>
          <a:off x="0" y="0"/>
          <a:ext cx="8320088" cy="139112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/>
            <a:t>Bidang</a:t>
          </a:r>
          <a:r>
            <a:rPr lang="en-US" sz="5700" kern="1200" dirty="0"/>
            <a:t> </a:t>
          </a:r>
          <a:r>
            <a:rPr lang="en-US" sz="5700" kern="1200" dirty="0" err="1"/>
            <a:t>Pemrograman</a:t>
          </a:r>
          <a:r>
            <a:rPr lang="en-US" sz="5700" kern="1200" dirty="0"/>
            <a:t> Web</a:t>
          </a:r>
        </a:p>
      </dsp:txBody>
      <dsp:txXfrm>
        <a:off x="0" y="0"/>
        <a:ext cx="8320088" cy="1391126"/>
      </dsp:txXfrm>
    </dsp:sp>
    <dsp:sp modelId="{A1B6A5D7-2081-418F-8FFD-82507F27CDC7}">
      <dsp:nvSpPr>
        <dsp:cNvPr id="0" name=""/>
        <dsp:cNvSpPr/>
      </dsp:nvSpPr>
      <dsp:spPr>
        <a:xfrm>
          <a:off x="4062" y="1391126"/>
          <a:ext cx="2770654" cy="292136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 dirty="0"/>
        </a:p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200" b="1" u="sng" kern="1200" dirty="0"/>
            <a:t>MODEL</a:t>
          </a:r>
        </a:p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200" b="1" kern="1200" dirty="0"/>
            <a:t>DATABASE</a:t>
          </a:r>
        </a:p>
      </dsp:txBody>
      <dsp:txXfrm>
        <a:off x="4062" y="1391126"/>
        <a:ext cx="2770654" cy="2921364"/>
      </dsp:txXfrm>
    </dsp:sp>
    <dsp:sp modelId="{8883A111-1477-444E-B583-3F0E4D3E70EA}">
      <dsp:nvSpPr>
        <dsp:cNvPr id="0" name=""/>
        <dsp:cNvSpPr/>
      </dsp:nvSpPr>
      <dsp:spPr>
        <a:xfrm>
          <a:off x="2774716" y="1391126"/>
          <a:ext cx="2770654" cy="292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200" b="1" u="sng" kern="1200" dirty="0"/>
            <a:t>CONTROLLER</a:t>
          </a:r>
        </a:p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200" b="1" u="none" kern="1200" dirty="0"/>
            <a:t>SERVER SIDE</a:t>
          </a:r>
        </a:p>
      </dsp:txBody>
      <dsp:txXfrm>
        <a:off x="2774716" y="1391126"/>
        <a:ext cx="2770654" cy="2921364"/>
      </dsp:txXfrm>
    </dsp:sp>
    <dsp:sp modelId="{A27BE039-4396-41B6-96FE-0F6B9044EE65}">
      <dsp:nvSpPr>
        <dsp:cNvPr id="0" name=""/>
        <dsp:cNvSpPr/>
      </dsp:nvSpPr>
      <dsp:spPr>
        <a:xfrm>
          <a:off x="5545371" y="1391126"/>
          <a:ext cx="2770654" cy="292136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 dirty="0"/>
        </a:p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600" b="1" u="sng" kern="1200" dirty="0"/>
            <a:t>VIEW</a:t>
          </a:r>
        </a:p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600" b="1" u="none" kern="1200" dirty="0"/>
            <a:t>CLIENT SIDE</a:t>
          </a:r>
        </a:p>
      </dsp:txBody>
      <dsp:txXfrm>
        <a:off x="5545371" y="1391126"/>
        <a:ext cx="2770654" cy="2921364"/>
      </dsp:txXfrm>
    </dsp:sp>
    <dsp:sp modelId="{2E88AFA2-1D64-4342-8620-978E08139DE8}">
      <dsp:nvSpPr>
        <dsp:cNvPr id="0" name=""/>
        <dsp:cNvSpPr/>
      </dsp:nvSpPr>
      <dsp:spPr>
        <a:xfrm>
          <a:off x="0" y="4312490"/>
          <a:ext cx="8320088" cy="32459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10/02/2019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PENGELOLAAN BASIS DATA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>
                <a:solidFill>
                  <a:srgbClr val="0070C0"/>
                </a:solidFill>
              </a:rPr>
              <a:t>1</a:t>
            </a:r>
            <a:r>
              <a:rPr lang="id-ID" sz="3600" dirty="0" smtClean="0">
                <a:solidFill>
                  <a:srgbClr val="0070C0"/>
                </a:solidFill>
              </a:rPr>
              <a:t>. </a:t>
            </a:r>
            <a:r>
              <a:rPr lang="id-ID" sz="3500" dirty="0" smtClean="0">
                <a:solidFill>
                  <a:srgbClr val="0070C0"/>
                </a:solidFill>
              </a:rPr>
              <a:t>Pendahuluan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4" y="1586701"/>
            <a:ext cx="5741894" cy="2617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61" y="2530735"/>
            <a:ext cx="6925397" cy="30714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323" y="3065226"/>
            <a:ext cx="6471677" cy="36251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88" y="3860119"/>
            <a:ext cx="7041216" cy="28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pic>
        <p:nvPicPr>
          <p:cNvPr id="1026" name="Picture 2" descr="https://2.bp.blogspot.com/_FG2a5pJ02sw/TLe7Sng-nGI/AAAAAAAAAIA/JcPmr467nwU/s1600/lemari+arsip+dan+basis+dat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r="6012"/>
          <a:stretch/>
        </p:blipFill>
        <p:spPr bwMode="auto">
          <a:xfrm>
            <a:off x="5620870" y="116943"/>
            <a:ext cx="3523130" cy="25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asil gambar untuk lemari pakaian dan buk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8725" r="5373" b="5416"/>
          <a:stretch/>
        </p:blipFill>
        <p:spPr bwMode="auto">
          <a:xfrm>
            <a:off x="1" y="1860859"/>
            <a:ext cx="5634318" cy="49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1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>
                <a:solidFill>
                  <a:srgbClr val="FF0000"/>
                </a:solidFill>
              </a:rPr>
              <a:t>Basis Data (database)</a:t>
            </a:r>
            <a:r>
              <a:rPr lang="id-ID" dirty="0"/>
              <a:t> adalah kumpulan data yang umumnya menjabarkan aktivitas‐aktivitas dari satu atau lebih dari satu organisasi terkait (Ramakrishnan dan Gerke, </a:t>
            </a:r>
            <a:r>
              <a:rPr lang="id-ID" dirty="0" smtClean="0"/>
              <a:t>2000)</a:t>
            </a:r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Kumpulan</a:t>
            </a:r>
            <a:r>
              <a:rPr lang="id-ID" dirty="0" smtClean="0"/>
              <a:t> </a:t>
            </a:r>
            <a:r>
              <a:rPr lang="id-ID" dirty="0"/>
              <a:t>yang </a:t>
            </a:r>
            <a:r>
              <a:rPr lang="id-ID" b="1" dirty="0">
                <a:solidFill>
                  <a:srgbClr val="FF0000"/>
                </a:solidFill>
              </a:rPr>
              <a:t>terorganisasi</a:t>
            </a:r>
            <a:r>
              <a:rPr lang="id-ID" dirty="0"/>
              <a:t> dari data‐data yang secara nalar terkait (Hoffer dkk, 2005) </a:t>
            </a:r>
            <a:endParaRPr lang="id-ID" dirty="0" smtClean="0"/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Kumpulan </a:t>
            </a:r>
            <a:r>
              <a:rPr lang="id-ID" b="1" dirty="0">
                <a:solidFill>
                  <a:srgbClr val="FF0000"/>
                </a:solidFill>
              </a:rPr>
              <a:t>data </a:t>
            </a:r>
            <a:r>
              <a:rPr lang="id-ID" dirty="0"/>
              <a:t>yang </a:t>
            </a:r>
            <a:r>
              <a:rPr lang="id-ID" b="1" dirty="0">
                <a:solidFill>
                  <a:srgbClr val="FF0000"/>
                </a:solidFill>
              </a:rPr>
              <a:t>terkait</a:t>
            </a:r>
            <a:r>
              <a:rPr lang="id-ID" dirty="0"/>
              <a:t> (Elmazri dan Navathe, 1994</a:t>
            </a:r>
            <a:r>
              <a:rPr lang="id-ID" dirty="0" smtClean="0"/>
              <a:t>)</a:t>
            </a:r>
          </a:p>
          <a:p>
            <a:pPr algn="just"/>
            <a:r>
              <a:rPr lang="id-ID" b="1" dirty="0" smtClean="0"/>
              <a:t>Basis &amp; Data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b="1" dirty="0" smtClean="0"/>
              <a:t>Basis </a:t>
            </a:r>
            <a:r>
              <a:rPr lang="id-ID" b="1" dirty="0" smtClean="0">
                <a:solidFill>
                  <a:srgbClr val="FF0000"/>
                </a:solidFill>
              </a:rPr>
              <a:t>ruang</a:t>
            </a:r>
            <a:r>
              <a:rPr lang="id-ID" b="1" dirty="0">
                <a:solidFill>
                  <a:srgbClr val="FF0000"/>
                </a:solidFill>
              </a:rPr>
              <a:t>, markas, </a:t>
            </a:r>
            <a:r>
              <a:rPr lang="id-ID" b="1" dirty="0" smtClean="0">
                <a:solidFill>
                  <a:srgbClr val="FF0000"/>
                </a:solidFill>
              </a:rPr>
              <a:t>tempat</a:t>
            </a:r>
            <a:r>
              <a:rPr lang="id-ID" dirty="0" smtClean="0"/>
              <a:t>. </a:t>
            </a:r>
            <a:r>
              <a:rPr lang="id-ID" b="1" dirty="0" smtClean="0"/>
              <a:t>Data</a:t>
            </a:r>
            <a:r>
              <a:rPr lang="id-ID" dirty="0" smtClean="0"/>
              <a:t> </a:t>
            </a:r>
            <a:r>
              <a:rPr lang="id-ID" b="1" dirty="0" smtClean="0"/>
              <a:t>faktualisasi </a:t>
            </a:r>
            <a:r>
              <a:rPr lang="id-ID" b="1" dirty="0"/>
              <a:t>objek</a:t>
            </a:r>
            <a:r>
              <a:rPr lang="id-ID" dirty="0"/>
              <a:t> </a:t>
            </a:r>
            <a:r>
              <a:rPr lang="id-ID" dirty="0" smtClean="0"/>
              <a:t>seperti </a:t>
            </a:r>
            <a:r>
              <a:rPr lang="id-ID" b="1" dirty="0">
                <a:solidFill>
                  <a:srgbClr val="FF0000"/>
                </a:solidFill>
              </a:rPr>
              <a:t>manusia, mahasiswa, penduduk, kota dan lain sebagainya.</a:t>
            </a:r>
            <a:r>
              <a:rPr lang="id-ID" dirty="0"/>
              <a:t> 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06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prstClr val="black"/>
                </a:solidFill>
              </a:rPr>
              <a:t>Basisdata</a:t>
            </a:r>
            <a:endParaRPr lang="id-ID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dirty="0">
                <a:solidFill>
                  <a:srgbClr val="0070C0"/>
                </a:solidFill>
              </a:rPr>
              <a:t>organized collection of data</a:t>
            </a:r>
            <a:r>
              <a:rPr lang="en-US" dirty="0"/>
              <a:t>. In MySQL you often create </a:t>
            </a:r>
            <a:r>
              <a:rPr lang="en-US" dirty="0">
                <a:solidFill>
                  <a:srgbClr val="0070C0"/>
                </a:solidFill>
              </a:rPr>
              <a:t>separate databases</a:t>
            </a:r>
            <a:r>
              <a:rPr lang="en-US" dirty="0"/>
              <a:t> for each of your projects. </a:t>
            </a:r>
            <a:r>
              <a:rPr lang="en-US" sz="1600" dirty="0"/>
              <a:t>(Andrea Tar, 2012)</a:t>
            </a:r>
          </a:p>
          <a:p>
            <a:r>
              <a:rPr lang="en-US" dirty="0"/>
              <a:t>The purpose of a </a:t>
            </a:r>
            <a:r>
              <a:rPr lang="en-US" dirty="0">
                <a:solidFill>
                  <a:srgbClr val="0070C0"/>
                </a:solidFill>
              </a:rPr>
              <a:t>database is to help people keep track of things</a:t>
            </a:r>
            <a:r>
              <a:rPr lang="en-US" dirty="0"/>
              <a:t>, and the most commonly used type of database is the relational database. Data are recorded </a:t>
            </a:r>
            <a:r>
              <a:rPr lang="en-US" dirty="0">
                <a:solidFill>
                  <a:srgbClr val="0070C0"/>
                </a:solidFill>
              </a:rPr>
              <a:t>facts</a:t>
            </a:r>
            <a:r>
              <a:rPr lang="en-US" dirty="0"/>
              <a:t> and numbers. </a:t>
            </a:r>
            <a:r>
              <a:rPr lang="en-US" sz="1600" dirty="0">
                <a:solidFill>
                  <a:prstClr val="black"/>
                </a:solidFill>
              </a:rPr>
              <a:t>(Kroenke David, 2013)</a:t>
            </a:r>
          </a:p>
          <a:p>
            <a:r>
              <a:rPr lang="en-US" dirty="0"/>
              <a:t>A database is a </a:t>
            </a:r>
            <a:r>
              <a:rPr lang="en-US" dirty="0">
                <a:solidFill>
                  <a:srgbClr val="0070C0"/>
                </a:solidFill>
              </a:rPr>
              <a:t>collection of data</a:t>
            </a:r>
            <a:r>
              <a:rPr lang="en-US" dirty="0"/>
              <a:t>. The term database usually indicates that the collection of data is </a:t>
            </a:r>
            <a:r>
              <a:rPr lang="en-US" dirty="0">
                <a:solidFill>
                  <a:srgbClr val="0070C0"/>
                </a:solidFill>
              </a:rPr>
              <a:t>stored on a computer</a:t>
            </a:r>
            <a:r>
              <a:rPr lang="en-US" dirty="0"/>
              <a:t>. </a:t>
            </a:r>
            <a:r>
              <a:rPr lang="en-US" sz="1600" dirty="0"/>
              <a:t>(</a:t>
            </a:r>
            <a:r>
              <a:rPr lang="en-US" sz="1600" dirty="0" err="1"/>
              <a:t>Suehering</a:t>
            </a:r>
            <a:r>
              <a:rPr lang="en-US" sz="1600" dirty="0"/>
              <a:t> </a:t>
            </a:r>
            <a:r>
              <a:rPr lang="en-US" sz="1600" dirty="0" err="1"/>
              <a:t>steve</a:t>
            </a:r>
            <a:r>
              <a:rPr lang="en-US" sz="1600" dirty="0"/>
              <a:t>, 2009)</a:t>
            </a:r>
          </a:p>
          <a:p>
            <a:r>
              <a:rPr lang="en-US" dirty="0">
                <a:solidFill>
                  <a:prstClr val="black"/>
                </a:solidFill>
              </a:rPr>
              <a:t>Basis </a:t>
            </a:r>
            <a:r>
              <a:rPr lang="en-US" dirty="0" err="1">
                <a:solidFill>
                  <a:prstClr val="black"/>
                </a:solidFill>
              </a:rPr>
              <a:t>atau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kumpulan</a:t>
            </a:r>
            <a:r>
              <a:rPr lang="en-US" b="1" dirty="0">
                <a:solidFill>
                  <a:srgbClr val="002060"/>
                </a:solidFill>
              </a:rPr>
              <a:t> data </a:t>
            </a:r>
            <a:r>
              <a:rPr lang="en-US" b="1" dirty="0" err="1">
                <a:solidFill>
                  <a:srgbClr val="002060"/>
                </a:solidFill>
              </a:rPr>
              <a:t>lengkap</a:t>
            </a:r>
            <a:r>
              <a:rPr lang="en-US" b="1" dirty="0">
                <a:solidFill>
                  <a:srgbClr val="002060"/>
                </a:solidFill>
              </a:rPr>
              <a:t> yang </a:t>
            </a:r>
            <a:r>
              <a:rPr lang="en-US" b="1" dirty="0" err="1">
                <a:solidFill>
                  <a:srgbClr val="002060"/>
                </a:solidFill>
              </a:rPr>
              <a:t>terelasi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4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047" y="1658982"/>
            <a:ext cx="5230906" cy="4859675"/>
          </a:xfrm>
        </p:spPr>
        <p:txBody>
          <a:bodyPr>
            <a:normAutofit fontScale="62500" lnSpcReduction="20000"/>
          </a:bodyPr>
          <a:lstStyle/>
          <a:p>
            <a:pPr marL="268288" indent="-268288" algn="just"/>
            <a:r>
              <a:rPr lang="id-ID" dirty="0"/>
              <a:t>Membuat sebuah lemari sendiri. Entah dari apa bahannya, yang penting lemari itu jadi. </a:t>
            </a:r>
            <a:r>
              <a:rPr lang="id-ID" b="1" dirty="0"/>
              <a:t>(create database).</a:t>
            </a:r>
            <a:r>
              <a:rPr lang="id-ID" dirty="0"/>
              <a:t> </a:t>
            </a:r>
            <a:endParaRPr lang="id-ID" dirty="0" smtClean="0"/>
          </a:p>
          <a:p>
            <a:pPr marL="268288" indent="-268288" algn="just"/>
            <a:r>
              <a:rPr lang="id-ID" dirty="0" smtClean="0"/>
              <a:t>Membuang </a:t>
            </a:r>
            <a:r>
              <a:rPr lang="id-ID" dirty="0"/>
              <a:t>lemari atau melenyapkan lemari. Kalo dalam hal ini, isi didalam lemari itupun ikut hilang. </a:t>
            </a:r>
            <a:r>
              <a:rPr lang="id-ID" b="1" dirty="0"/>
              <a:t>(drop database</a:t>
            </a:r>
            <a:r>
              <a:rPr lang="id-ID" b="1" dirty="0" smtClean="0"/>
              <a:t>).</a:t>
            </a:r>
          </a:p>
          <a:p>
            <a:pPr marL="268288" indent="-268288" algn="just"/>
            <a:r>
              <a:rPr lang="id-ID" dirty="0" smtClean="0"/>
              <a:t>Untuk </a:t>
            </a:r>
            <a:r>
              <a:rPr lang="id-ID" dirty="0"/>
              <a:t>mengisi lemari tersebut, kita harus membagi lemari tersebut agar lemari tersebut cukup dan sesuai keinginan kita. Entah itu pakaian, makanan, atau peralatan yang lainnya </a:t>
            </a:r>
            <a:r>
              <a:rPr lang="id-ID" b="1" dirty="0"/>
              <a:t>(create table).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Kita </a:t>
            </a:r>
            <a:r>
              <a:rPr lang="id-ID" dirty="0"/>
              <a:t>juga dapat menghilangkan isi didalam lemari tersebut tanpa harus membuang lemari tersebut. Karena suatu saat, kita dapat menggunakan lemari tersebut untuk tempat yang lain </a:t>
            </a:r>
            <a:r>
              <a:rPr lang="id-ID" b="1" dirty="0"/>
              <a:t>(drop table).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Pada </a:t>
            </a:r>
            <a:r>
              <a:rPr lang="id-ID" dirty="0"/>
              <a:t>tiap bagian dari lemari tersebut, kita dapat melakukan operasi pengisian </a:t>
            </a:r>
            <a:r>
              <a:rPr lang="id-ID" b="1" dirty="0"/>
              <a:t>(insert).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Operasi </a:t>
            </a:r>
            <a:r>
              <a:rPr lang="id-ID" dirty="0"/>
              <a:t>lain yang dapat dilakukan pada bagian lemari tersebut, yaitu: pengambilan </a:t>
            </a:r>
            <a:r>
              <a:rPr lang="id-ID" b="1" dirty="0"/>
              <a:t>(select).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Perubahan </a:t>
            </a:r>
            <a:r>
              <a:rPr lang="id-ID" dirty="0"/>
              <a:t>isi bagian dari lemari tersebut </a:t>
            </a:r>
            <a:r>
              <a:rPr lang="id-ID" b="1" dirty="0"/>
              <a:t>(update</a:t>
            </a:r>
            <a:r>
              <a:rPr lang="id-ID" b="1" dirty="0" smtClean="0"/>
              <a:t>).</a:t>
            </a:r>
          </a:p>
          <a:p>
            <a:pPr marL="268288" indent="-268288" algn="just"/>
            <a:r>
              <a:rPr lang="id-ID" dirty="0" smtClean="0"/>
              <a:t>Dan </a:t>
            </a:r>
            <a:r>
              <a:rPr lang="id-ID" dirty="0"/>
              <a:t>yang terakhir ialah penghapusan </a:t>
            </a:r>
            <a:r>
              <a:rPr lang="id-ID" b="1" dirty="0"/>
              <a:t>(delete)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7" y="1658982"/>
            <a:ext cx="3288925" cy="40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Penerapan BasisData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Kepegawaian</a:t>
            </a:r>
          </a:p>
          <a:p>
            <a:r>
              <a:rPr lang="id-ID" dirty="0" smtClean="0"/>
              <a:t>Pergudangan</a:t>
            </a:r>
          </a:p>
          <a:p>
            <a:r>
              <a:rPr lang="id-ID" dirty="0" smtClean="0"/>
              <a:t>Akuntansi</a:t>
            </a:r>
          </a:p>
          <a:p>
            <a:r>
              <a:rPr lang="id-ID" dirty="0" smtClean="0"/>
              <a:t>Reservasi</a:t>
            </a:r>
          </a:p>
          <a:p>
            <a:r>
              <a:rPr lang="id-ID" dirty="0" smtClean="0"/>
              <a:t>Layanan Pelanggan</a:t>
            </a:r>
          </a:p>
          <a:p>
            <a:r>
              <a:rPr lang="id-ID" dirty="0" smtClean="0"/>
              <a:t>Penjualan </a:t>
            </a:r>
          </a:p>
          <a:p>
            <a:r>
              <a:rPr lang="id-ID" dirty="0" smtClean="0"/>
              <a:t>Absensi</a:t>
            </a:r>
          </a:p>
          <a:p>
            <a:r>
              <a:rPr lang="id-ID" dirty="0" smtClean="0"/>
              <a:t>Dll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15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BasisData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2" y="1304366"/>
            <a:ext cx="8560172" cy="55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Alur Sistem BasisData</a:t>
            </a:r>
            <a:endParaRPr lang="id-ID" sz="60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76250" y="1658938"/>
          <a:ext cx="8320088" cy="4637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68625" y="3870132"/>
            <a:ext cx="2187436" cy="82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MySQL, </a:t>
            </a:r>
            <a:r>
              <a:rPr lang="en-US" b="1" dirty="0" err="1">
                <a:solidFill>
                  <a:schemeClr val="tx1"/>
                </a:solidFill>
              </a:rPr>
              <a:t>PostgreSQL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(DDL – DML)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43253" y="3870132"/>
            <a:ext cx="2185402" cy="82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PHP, </a:t>
            </a:r>
            <a:r>
              <a:rPr lang="en-US" b="1" dirty="0" err="1">
                <a:solidFill>
                  <a:schemeClr val="tx1"/>
                </a:solidFill>
              </a:rPr>
              <a:t>Phyton</a:t>
            </a:r>
            <a:r>
              <a:rPr lang="en-US" b="1" dirty="0">
                <a:solidFill>
                  <a:schemeClr val="tx1"/>
                </a:solidFill>
              </a:rPr>
              <a:t>, Ruby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Proccesing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91387" y="3870132"/>
            <a:ext cx="2590250" cy="821636"/>
            <a:chOff x="6078135" y="3432312"/>
            <a:chExt cx="2590250" cy="821636"/>
          </a:xfrm>
        </p:grpSpPr>
        <p:sp>
          <p:nvSpPr>
            <p:cNvPr id="8" name="Rectangle 7"/>
            <p:cNvSpPr/>
            <p:nvPr/>
          </p:nvSpPr>
          <p:spPr>
            <a:xfrm>
              <a:off x="6654208" y="3432312"/>
              <a:ext cx="777240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HTML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78136" y="3432312"/>
              <a:ext cx="576072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CSS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31448" y="3432312"/>
              <a:ext cx="1236937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JavaScript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8135" y="3856382"/>
              <a:ext cx="2590250" cy="397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(User 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6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Logika BasisData pada </a:t>
            </a:r>
            <a:r>
              <a:rPr lang="id-ID" b="1" dirty="0">
                <a:solidFill>
                  <a:srgbClr val="0070C0"/>
                </a:solidFill>
              </a:rPr>
              <a:t>Pemrograman Web</a:t>
            </a:r>
            <a:endParaRPr lang="id-ID" sz="6000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3978" y="1553952"/>
            <a:ext cx="2011680" cy="46582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7459" y="1533003"/>
            <a:ext cx="2011680" cy="46582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25078" y="1533003"/>
            <a:ext cx="2116716" cy="46582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PHP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7733" y="1775793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Diperlukan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CRUD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18841" y="1775793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Menerima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permintaan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18841" y="2702714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Meminta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7733" y="2702714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Meminta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CRUD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234609" y="1934819"/>
            <a:ext cx="1934817" cy="1079322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34406" y="2132055"/>
            <a:ext cx="2459" cy="882085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83436" y="2292629"/>
            <a:ext cx="0" cy="609599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6560" y="1770238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Menerima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permintaan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6560" y="2573097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Menyeleksi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884662" y="1934819"/>
            <a:ext cx="1934817" cy="1079322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7073" y="2198315"/>
            <a:ext cx="0" cy="633326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18841" y="4295880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Menerima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86788" y="3035090"/>
            <a:ext cx="2362360" cy="1444146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718841" y="5202729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Mengirim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tampilan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872487" y="4733237"/>
            <a:ext cx="0" cy="700155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37733" y="5202729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CRUD data 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selesai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27374" y="5573644"/>
            <a:ext cx="1922953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09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0" grpId="0" animBg="1"/>
      <p:bldP spid="31" grpId="0" animBg="1"/>
      <p:bldP spid="34" grpId="0" animBg="1"/>
      <p:bldP spid="36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</a:t>
            </a:r>
            <a:r>
              <a:rPr lang="id-ID" dirty="0" smtClean="0"/>
              <a:t>) </a:t>
            </a:r>
            <a:r>
              <a:rPr lang="id-ID" dirty="0"/>
              <a:t>RDBMS &amp; </a:t>
            </a:r>
            <a:r>
              <a:rPr lang="id-ID" dirty="0" smtClean="0"/>
              <a:t>SQL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4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004264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592809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BasisData Relasi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Sebagian besar sistem informasi yang ada saat ini dibangun berdasarkan pada basisdata relasional (basisdata yang merupakan kumpulan tabel) dan SQL (Structured Query </a:t>
            </a:r>
            <a:r>
              <a:rPr lang="id-ID" sz="3200" dirty="0" smtClean="0"/>
              <a:t>Language)</a:t>
            </a:r>
          </a:p>
          <a:p>
            <a:pPr algn="just"/>
            <a:r>
              <a:rPr lang="id-ID" sz="3200" dirty="0" smtClean="0"/>
              <a:t>Contoh </a:t>
            </a:r>
            <a:r>
              <a:rPr lang="id-ID" sz="3200" dirty="0"/>
              <a:t>Relational Database Management Systems (RDBMS): MS SQL Server, Oracle, MySQL, PostgreSQL, dll</a:t>
            </a:r>
          </a:p>
        </p:txBody>
      </p:sp>
    </p:spTree>
    <p:extLst>
      <p:ext uri="{BB962C8B-B14F-4D97-AF65-F5344CB8AC3E}">
        <p14:creationId xmlns:p14="http://schemas.microsoft.com/office/powerpoint/2010/main" val="16916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BasisData Relasi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sz="3200" dirty="0"/>
              <a:t>Struktur: </a:t>
            </a:r>
            <a:endParaRPr lang="id-ID" sz="3200" dirty="0" smtClean="0"/>
          </a:p>
          <a:p>
            <a:pPr lvl="1" algn="just"/>
            <a:r>
              <a:rPr lang="id-ID" dirty="0" smtClean="0"/>
              <a:t>tabel</a:t>
            </a:r>
            <a:r>
              <a:rPr lang="id-ID" dirty="0"/>
              <a:t>, kolom, dan tipe data </a:t>
            </a:r>
            <a:endParaRPr lang="id-ID" dirty="0" smtClean="0"/>
          </a:p>
          <a:p>
            <a:pPr algn="just"/>
            <a:r>
              <a:rPr lang="id-ID" sz="3200" dirty="0" smtClean="0"/>
              <a:t>Integritas</a:t>
            </a:r>
            <a:r>
              <a:rPr lang="id-ID" sz="3200" dirty="0"/>
              <a:t>: </a:t>
            </a:r>
            <a:endParaRPr lang="id-ID" sz="3200" dirty="0" smtClean="0"/>
          </a:p>
          <a:p>
            <a:pPr lvl="1" algn="just"/>
            <a:r>
              <a:rPr lang="id-ID" dirty="0" smtClean="0"/>
              <a:t>unique </a:t>
            </a:r>
            <a:r>
              <a:rPr lang="id-ID" dirty="0"/>
              <a:t>contraints, </a:t>
            </a:r>
            <a:endParaRPr lang="id-ID" dirty="0" smtClean="0"/>
          </a:p>
          <a:p>
            <a:pPr lvl="1" algn="just"/>
            <a:r>
              <a:rPr lang="id-ID" dirty="0" smtClean="0"/>
              <a:t>primary </a:t>
            </a:r>
            <a:r>
              <a:rPr lang="id-ID" dirty="0"/>
              <a:t>keys </a:t>
            </a:r>
            <a:endParaRPr lang="id-ID" dirty="0" smtClean="0"/>
          </a:p>
          <a:p>
            <a:pPr lvl="1" algn="just"/>
            <a:r>
              <a:rPr lang="id-ID" dirty="0" smtClean="0"/>
              <a:t>NOT </a:t>
            </a:r>
            <a:r>
              <a:rPr lang="id-ID" dirty="0"/>
              <a:t>NULL constraint </a:t>
            </a:r>
            <a:endParaRPr lang="id-ID" dirty="0" smtClean="0"/>
          </a:p>
          <a:p>
            <a:pPr lvl="1" algn="just"/>
            <a:r>
              <a:rPr lang="id-ID" dirty="0" smtClean="0"/>
              <a:t>Foreign keys</a:t>
            </a:r>
          </a:p>
          <a:p>
            <a:pPr lvl="1" algn="just"/>
            <a:r>
              <a:rPr lang="id-ID" dirty="0" smtClean="0"/>
              <a:t>Other constraints </a:t>
            </a:r>
          </a:p>
          <a:p>
            <a:pPr algn="just"/>
            <a:r>
              <a:rPr lang="id-ID" sz="3200" dirty="0" smtClean="0"/>
              <a:t>Manipulasi </a:t>
            </a:r>
            <a:r>
              <a:rPr lang="id-ID" sz="3200" dirty="0"/>
              <a:t>data: </a:t>
            </a:r>
            <a:endParaRPr lang="id-ID" sz="3200" dirty="0" smtClean="0"/>
          </a:p>
          <a:p>
            <a:pPr lvl="1" algn="just"/>
            <a:r>
              <a:rPr lang="id-ID" dirty="0" smtClean="0"/>
              <a:t>retrieving </a:t>
            </a:r>
            <a:r>
              <a:rPr lang="id-ID" dirty="0"/>
              <a:t>information </a:t>
            </a:r>
            <a:endParaRPr lang="id-ID" dirty="0" smtClean="0"/>
          </a:p>
          <a:p>
            <a:pPr lvl="1" algn="just"/>
            <a:r>
              <a:rPr lang="id-ID" dirty="0" smtClean="0"/>
              <a:t>inserting</a:t>
            </a:r>
            <a:r>
              <a:rPr lang="id-ID" dirty="0"/>
              <a:t>, </a:t>
            </a:r>
            <a:endParaRPr lang="id-ID" dirty="0" smtClean="0"/>
          </a:p>
          <a:p>
            <a:pPr lvl="1" algn="just"/>
            <a:r>
              <a:rPr lang="id-ID" dirty="0" smtClean="0"/>
              <a:t>updating</a:t>
            </a:r>
            <a:r>
              <a:rPr lang="id-ID" dirty="0"/>
              <a:t>, and </a:t>
            </a:r>
            <a:endParaRPr lang="id-ID" dirty="0" smtClean="0"/>
          </a:p>
          <a:p>
            <a:pPr lvl="1" algn="just"/>
            <a:r>
              <a:rPr lang="id-ID" dirty="0" smtClean="0"/>
              <a:t>deleting </a:t>
            </a:r>
            <a:r>
              <a:rPr lang="id-ID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021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BasisData Relasi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014" y="1658982"/>
            <a:ext cx="3792068" cy="4859675"/>
          </a:xfrm>
        </p:spPr>
        <p:txBody>
          <a:bodyPr>
            <a:normAutofit/>
          </a:bodyPr>
          <a:lstStyle/>
          <a:p>
            <a:pPr marL="363538" indent="-363538" algn="just"/>
            <a:r>
              <a:rPr lang="id-ID" dirty="0" smtClean="0"/>
              <a:t>Setiap tabel berisi baris dan kolom</a:t>
            </a:r>
          </a:p>
          <a:p>
            <a:pPr marL="363538" indent="-363538" algn="just"/>
            <a:r>
              <a:rPr lang="id-ID" dirty="0" smtClean="0"/>
              <a:t>Baris mewakili sebuah data = record</a:t>
            </a:r>
          </a:p>
          <a:p>
            <a:pPr marL="363538" indent="-363538" algn="just"/>
            <a:r>
              <a:rPr lang="id-ID" dirty="0" smtClean="0"/>
              <a:t>Kolom mewakili komponen data = field atau atribut</a:t>
            </a:r>
          </a:p>
          <a:p>
            <a:pPr marL="363538" indent="-363538" algn="just"/>
            <a:r>
              <a:rPr lang="id-ID" dirty="0" smtClean="0"/>
              <a:t>Setiap field memiliki nama, jenis dan lebar.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8" r="1647"/>
          <a:stretch/>
        </p:blipFill>
        <p:spPr>
          <a:xfrm>
            <a:off x="121025" y="1847241"/>
            <a:ext cx="5082988" cy="28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BasisData Relasi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583380"/>
            <a:ext cx="8319406" cy="507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RDBMS </a:t>
            </a:r>
            <a:r>
              <a:rPr lang="id-ID" dirty="0" smtClean="0">
                <a:solidFill>
                  <a:prstClr val="black"/>
                </a:solidFill>
              </a:rPr>
              <a:t/>
            </a:r>
            <a:br>
              <a:rPr lang="id-ID" dirty="0" smtClean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</a:t>
            </a:r>
            <a:r>
              <a:rPr lang="id-ID" sz="3200" b="1" dirty="0">
                <a:solidFill>
                  <a:srgbClr val="0070C0"/>
                </a:solidFill>
              </a:rPr>
              <a:t>) </a:t>
            </a:r>
            <a:r>
              <a:rPr lang="id-ID" sz="3200" b="1" dirty="0" smtClean="0">
                <a:solidFill>
                  <a:srgbClr val="0070C0"/>
                </a:solidFill>
              </a:rPr>
              <a:t>ERD (Entity Relationship Diagram)</a:t>
            </a:r>
            <a:endParaRPr lang="id-ID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hubungan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antar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tabel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database yang </a:t>
            </a:r>
            <a:r>
              <a:rPr lang="en-US" sz="3600" dirty="0" err="1"/>
              <a:t>menciptakan</a:t>
            </a:r>
            <a:r>
              <a:rPr lang="en-US" sz="3600" dirty="0"/>
              <a:t> </a:t>
            </a:r>
            <a:r>
              <a:rPr lang="en-US" sz="3600" dirty="0" err="1"/>
              <a:t>keutuhan</a:t>
            </a:r>
            <a:r>
              <a:rPr lang="en-US" sz="3600" dirty="0"/>
              <a:t> data.</a:t>
            </a:r>
          </a:p>
          <a:p>
            <a:pPr algn="just"/>
            <a:r>
              <a:rPr lang="en-US" sz="3600" dirty="0"/>
              <a:t>Ada 3 </a:t>
            </a:r>
            <a:r>
              <a:rPr lang="en-US" sz="3600" dirty="0" err="1"/>
              <a:t>hubungan</a:t>
            </a:r>
            <a:r>
              <a:rPr lang="en-US" sz="3600" dirty="0"/>
              <a:t> </a:t>
            </a:r>
            <a:r>
              <a:rPr lang="en-US" sz="3600" dirty="0" err="1"/>
              <a:t>antar</a:t>
            </a:r>
            <a:r>
              <a:rPr lang="en-US" sz="3600" dirty="0"/>
              <a:t> table: </a:t>
            </a:r>
            <a:r>
              <a:rPr lang="en-US" sz="2400" dirty="0"/>
              <a:t>(</a:t>
            </a:r>
            <a:r>
              <a:rPr lang="en-US" sz="2400" dirty="0" err="1"/>
              <a:t>Melani</a:t>
            </a:r>
            <a:r>
              <a:rPr lang="en-US" sz="2400" dirty="0"/>
              <a:t> Julie C., 2004)</a:t>
            </a:r>
            <a:endParaRPr lang="en-US" sz="3600" dirty="0"/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/>
              <a:t>One to one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/>
              <a:t>Many to one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3380154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one to one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appears only once in a related 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3125152"/>
            <a:ext cx="3472897" cy="1558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954" y="2877500"/>
            <a:ext cx="3038475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735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one to many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from one table appear multiple times in a related 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4" y="2958464"/>
            <a:ext cx="4533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0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many to many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r>
              <a:rPr lang="en-US" dirty="0"/>
              <a:t>Keys from one table appear multiple times in a related 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2628900"/>
            <a:ext cx="4409188" cy="199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963" y="4532243"/>
            <a:ext cx="5231493" cy="174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9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Mengapa dibutuhkan?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 good database design is crucial for a high performance application, just like an aerodynamic body is important to a race car. If the car doesn’t have smooth lines, it will produce drag and go slower. The same holds true for databases. If a database doesn’t have optimized relationships (normalization) it won’t be able to perform as efficiently as possible.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Melani</a:t>
            </a:r>
            <a:r>
              <a:rPr lang="en-US" sz="2000" dirty="0">
                <a:solidFill>
                  <a:prstClr val="black"/>
                </a:solidFill>
              </a:rPr>
              <a:t> Julie C., 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48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Mengapa dibutuhkan?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Beyond performance is the issue of maintenance. Your database should be easy to maintain. This includes storing a limited amount (if any) of repetitive data. If you have a lot of repetitive data and one instance of that data undergoes a change (such as a name change), that change has to be made for all occurrences of the data.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Melani</a:t>
            </a:r>
            <a:r>
              <a:rPr lang="en-US" sz="2000" dirty="0">
                <a:solidFill>
                  <a:prstClr val="black"/>
                </a:solidFill>
              </a:rPr>
              <a:t> Julie C., 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2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/>
              <a:t>Overview Sistem Basis Data –RDBMS-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Sistem Basis Data</a:t>
            </a:r>
            <a:endParaRPr lang="en-US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RDBMS &amp; </a:t>
            </a:r>
            <a:r>
              <a:rPr lang="id-ID" dirty="0" smtClean="0">
                <a:latin typeface="Agency FB" panose="020B0503020202020204" pitchFamily="34" charset="0"/>
              </a:rPr>
              <a:t>SQL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Kontrak </a:t>
            </a:r>
            <a:r>
              <a:rPr lang="id-ID" dirty="0" smtClean="0">
                <a:latin typeface="Agency FB" panose="020B0503020202020204" pitchFamily="34" charset="0"/>
              </a:rPr>
              <a:t>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</a:t>
            </a:r>
            <a:r>
              <a:rPr lang="en-US" sz="3200" b="1" dirty="0">
                <a:solidFill>
                  <a:srgbClr val="0070C0"/>
                </a:solidFill>
              </a:rPr>
              <a:t> – </a:t>
            </a:r>
            <a:r>
              <a:rPr lang="en-US" sz="3200" b="1" dirty="0">
                <a:solidFill>
                  <a:srgbClr val="FF0000"/>
                </a:solidFill>
              </a:rPr>
              <a:t>Alur </a:t>
            </a:r>
            <a:r>
              <a:rPr lang="en-US" sz="3200" b="1" dirty="0" err="1">
                <a:solidFill>
                  <a:srgbClr val="FF0000"/>
                </a:solidFill>
              </a:rPr>
              <a:t>menentukan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relasi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tabel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Alur </a:t>
            </a:r>
            <a:r>
              <a:rPr lang="en-US" sz="3600" dirty="0" err="1"/>
              <a:t>menentukan</a:t>
            </a:r>
            <a:r>
              <a:rPr lang="en-US" sz="3600" dirty="0"/>
              <a:t> </a:t>
            </a:r>
            <a:r>
              <a:rPr lang="en-US" sz="3600" dirty="0" err="1"/>
              <a:t>Relasi</a:t>
            </a:r>
            <a:r>
              <a:rPr lang="en-US" sz="3600" dirty="0"/>
              <a:t> table: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 err="1"/>
              <a:t>Pahami</a:t>
            </a:r>
            <a:r>
              <a:rPr lang="en-US" sz="3200" dirty="0"/>
              <a:t> system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dibuat</a:t>
            </a:r>
            <a:r>
              <a:rPr lang="en-US" sz="3200" dirty="0"/>
              <a:t>.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 err="1"/>
              <a:t>Berdasar</a:t>
            </a:r>
            <a:r>
              <a:rPr lang="en-US" sz="3200" dirty="0"/>
              <a:t> point 1, </a:t>
            </a:r>
            <a:r>
              <a:rPr lang="en-US" sz="3200" dirty="0" err="1"/>
              <a:t>ekstrak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per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tabelnya</a:t>
            </a:r>
            <a:r>
              <a:rPr lang="en-US" sz="3200" dirty="0"/>
              <a:t>.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 err="1"/>
              <a:t>Relasikan</a:t>
            </a:r>
            <a:r>
              <a:rPr lang="en-US" sz="3200" dirty="0"/>
              <a:t> </a:t>
            </a:r>
            <a:r>
              <a:rPr lang="en-US" sz="3200" dirty="0" err="1"/>
              <a:t>tabel-tabel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terlebih</a:t>
            </a:r>
            <a:r>
              <a:rPr lang="en-US" sz="3200" dirty="0"/>
              <a:t> </a:t>
            </a:r>
            <a:r>
              <a:rPr lang="en-US" sz="3200" dirty="0" err="1"/>
              <a:t>dahulu</a:t>
            </a:r>
            <a:r>
              <a:rPr lang="en-US" sz="3200" dirty="0"/>
              <a:t> </a:t>
            </a:r>
            <a:r>
              <a:rPr lang="en-US" sz="3200" dirty="0" err="1"/>
              <a:t>menentukan</a:t>
            </a:r>
            <a:r>
              <a:rPr lang="en-US" sz="3200" dirty="0"/>
              <a:t> </a:t>
            </a:r>
            <a:r>
              <a:rPr lang="en-US" sz="3200" dirty="0" err="1"/>
              <a:t>hubungan</a:t>
            </a:r>
            <a:r>
              <a:rPr lang="en-US" sz="3200" dirty="0"/>
              <a:t> </a:t>
            </a:r>
            <a:r>
              <a:rPr lang="en-US" sz="3200" dirty="0" err="1"/>
              <a:t>antar</a:t>
            </a:r>
            <a:r>
              <a:rPr lang="en-US" sz="3200" dirty="0"/>
              <a:t> </a:t>
            </a:r>
            <a:r>
              <a:rPr lang="en-US" sz="3200" dirty="0" err="1"/>
              <a:t>tabelnya</a:t>
            </a:r>
            <a:r>
              <a:rPr lang="en-US" sz="3200" dirty="0"/>
              <a:t>.</a:t>
            </a:r>
          </a:p>
          <a:p>
            <a:pPr algn="just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03357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masuk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berjenjang</a:t>
            </a:r>
            <a:r>
              <a:rPr lang="en-US" sz="2800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pelajaran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ditetapkan</a:t>
            </a:r>
            <a:r>
              <a:rPr lang="en-US" sz="2800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pelajaran</a:t>
            </a:r>
            <a:r>
              <a:rPr lang="en-US" sz="2800" dirty="0"/>
              <a:t> </a:t>
            </a:r>
            <a:r>
              <a:rPr lang="en-US" sz="2800" dirty="0" err="1"/>
              <a:t>diajar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guru.</a:t>
            </a:r>
          </a:p>
        </p:txBody>
      </p:sp>
    </p:spTree>
    <p:extLst>
      <p:ext uri="{BB962C8B-B14F-4D97-AF65-F5344CB8AC3E}">
        <p14:creationId xmlns:p14="http://schemas.microsoft.com/office/powerpoint/2010/main" val="335236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siswa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masuk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dalam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sebuah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kelas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berjenjang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17" y="2915478"/>
            <a:ext cx="6869674" cy="257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3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berjenjang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kelas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memiliki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pelajaran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telah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ditetapkan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9" y="3235601"/>
            <a:ext cx="8629650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20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3)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berjenjang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pelajaran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diajar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oleh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seorang</a:t>
            </a:r>
            <a:r>
              <a:rPr lang="en-US" dirty="0">
                <a:solidFill>
                  <a:srgbClr val="0070C0"/>
                </a:solidFill>
              </a:rPr>
              <a:t> guru.</a:t>
            </a:r>
          </a:p>
          <a:p>
            <a:pPr marL="163513" lvl="1" indent="0" defTabSz="690563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56" y="3348728"/>
            <a:ext cx="7111595" cy="2947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08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id-ID" dirty="0" smtClean="0"/>
              <a:t>Fakultas Teknik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dosen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staff </a:t>
            </a:r>
            <a:r>
              <a:rPr lang="id-ID" dirty="0"/>
              <a:t>Fakultas Teknik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Lama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 </a:t>
            </a:r>
            <a:r>
              <a:rPr lang="en-US" dirty="0" err="1"/>
              <a:t>minggu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staff </a:t>
            </a:r>
            <a:r>
              <a:rPr lang="en-US" dirty="0" err="1"/>
              <a:t>perpustakaan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23316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di </a:t>
            </a:r>
            <a:r>
              <a:rPr lang="id-ID" dirty="0"/>
              <a:t>Fakultas Teknik </a:t>
            </a:r>
            <a:r>
              <a:rPr lang="id-ID" dirty="0" smtClean="0"/>
              <a:t>UTM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mengorganisir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mahasiswanya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ketentuannya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login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password.</a:t>
            </a:r>
          </a:p>
          <a:p>
            <a:pPr algn="just"/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pdf,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7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4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Sebuah</a:t>
            </a:r>
            <a:r>
              <a:rPr lang="en-US" dirty="0"/>
              <a:t> supermarket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prima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pelanggannya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wujudnya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minimal 10.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shift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 orang supervisor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mengawasi</a:t>
            </a:r>
            <a:r>
              <a:rPr lang="en-US" dirty="0"/>
              <a:t> 5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penganan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r>
              <a:rPr lang="en-US" dirty="0" err="1"/>
              <a:t>Pelayanan</a:t>
            </a:r>
            <a:r>
              <a:rPr lang="en-US" dirty="0"/>
              <a:t> prima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2 shift per </a:t>
            </a:r>
            <a:r>
              <a:rPr lang="en-US" dirty="0" err="1"/>
              <a:t>harinya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Supermarket </a:t>
            </a:r>
            <a:r>
              <a:rPr lang="en-US" dirty="0" err="1">
                <a:solidFill>
                  <a:srgbClr val="FF0000"/>
                </a:solidFill>
              </a:rPr>
              <a:t>tersebut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di SI-</a:t>
            </a:r>
            <a:r>
              <a:rPr lang="en-US" dirty="0" err="1">
                <a:solidFill>
                  <a:srgbClr val="FF0000"/>
                </a:solidFill>
              </a:rPr>
              <a:t>kan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maka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45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5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SI.</a:t>
            </a:r>
          </a:p>
          <a:p>
            <a:r>
              <a:rPr lang="en-US" dirty="0" err="1"/>
              <a:t>Pegawai</a:t>
            </a:r>
            <a:r>
              <a:rPr lang="en-US" dirty="0"/>
              <a:t> yang </a:t>
            </a:r>
            <a:r>
              <a:rPr lang="en-US" dirty="0" err="1"/>
              <a:t>didata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PNS, </a:t>
            </a:r>
            <a:r>
              <a:rPr lang="en-US" dirty="0" err="1"/>
              <a:t>Pensiun</a:t>
            </a:r>
            <a:r>
              <a:rPr lang="en-US" dirty="0"/>
              <a:t> (</a:t>
            </a:r>
            <a:r>
              <a:rPr lang="en-US" dirty="0" err="1"/>
              <a:t>meninggal</a:t>
            </a:r>
            <a:r>
              <a:rPr lang="en-US" dirty="0"/>
              <a:t>, </a:t>
            </a:r>
            <a:r>
              <a:rPr lang="en-US" dirty="0" err="1"/>
              <a:t>pemberhentian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hormat</a:t>
            </a:r>
            <a:r>
              <a:rPr lang="en-US" dirty="0"/>
              <a:t>, </a:t>
            </a:r>
            <a:r>
              <a:rPr lang="en-US" dirty="0" err="1"/>
              <a:t>pemberhentian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hormat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Non-PNS.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keluarga</a:t>
            </a:r>
            <a:r>
              <a:rPr lang="en-US" dirty="0"/>
              <a:t>, </a:t>
            </a:r>
            <a:r>
              <a:rPr lang="en-US" dirty="0" err="1"/>
              <a:t>pangkat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.</a:t>
            </a:r>
          </a:p>
          <a:p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log-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superadmin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Si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Orang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SI </a:t>
            </a:r>
            <a:r>
              <a:rPr lang="en-US" dirty="0" err="1"/>
              <a:t>dengan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passwordnya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superadmin</a:t>
            </a:r>
            <a:r>
              <a:rPr lang="en-US" dirty="0"/>
              <a:t> (</a:t>
            </a:r>
            <a:r>
              <a:rPr lang="en-US" dirty="0" err="1"/>
              <a:t>pengatur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), admin (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skpd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648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6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keterbukaan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ketertiban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men-SI-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pembayarannya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SPP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bendahara</a:t>
            </a:r>
            <a:r>
              <a:rPr lang="en-US" dirty="0"/>
              <a:t>.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 </a:t>
            </a:r>
            <a:r>
              <a:rPr lang="en-US" dirty="0" err="1"/>
              <a:t>berkemungkinan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X, XI, </a:t>
            </a:r>
            <a:r>
              <a:rPr lang="en-US" dirty="0" err="1"/>
              <a:t>dan</a:t>
            </a:r>
            <a:r>
              <a:rPr lang="en-US" dirty="0"/>
              <a:t> XII.</a:t>
            </a:r>
          </a:p>
          <a:p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cicil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SPP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sub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02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Pendahuluan </a:t>
            </a:r>
            <a:r>
              <a:rPr lang="id-ID" dirty="0" smtClean="0"/>
              <a:t>Sistem Basis Data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SQL - </a:t>
            </a:r>
            <a:r>
              <a:rPr lang="id-ID" sz="4000" b="1" dirty="0"/>
              <a:t>Structured Language Query 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 smtClean="0"/>
              <a:t>Adalah </a:t>
            </a:r>
            <a:r>
              <a:rPr lang="id-ID" b="1" dirty="0"/>
              <a:t>bahasa standar </a:t>
            </a:r>
            <a:r>
              <a:rPr lang="id-ID" dirty="0"/>
              <a:t>yang digunakan untuk </a:t>
            </a:r>
            <a:r>
              <a:rPr lang="id-ID" b="1" dirty="0" smtClean="0"/>
              <a:t>memanipulasi </a:t>
            </a:r>
            <a:r>
              <a:rPr lang="id-ID" b="1" dirty="0"/>
              <a:t>basisdata </a:t>
            </a:r>
            <a:r>
              <a:rPr lang="id-ID" b="1" dirty="0" smtClean="0"/>
              <a:t>relasional</a:t>
            </a:r>
          </a:p>
          <a:p>
            <a:r>
              <a:rPr lang="id-ID" dirty="0"/>
              <a:t>Terdiri dari: </a:t>
            </a:r>
            <a:endParaRPr lang="id-ID" dirty="0" smtClean="0"/>
          </a:p>
          <a:p>
            <a:pPr marL="806450" lvl="1" indent="-349250"/>
            <a:r>
              <a:rPr lang="id-ID" b="1" dirty="0" smtClean="0"/>
              <a:t>Data Definition Language (DDL): </a:t>
            </a:r>
          </a:p>
          <a:p>
            <a:pPr marL="1250950" lvl="2" indent="-336550"/>
            <a:r>
              <a:rPr lang="id-ID" dirty="0" smtClean="0"/>
              <a:t>CREATE tables, indexes, views, Establish primary / foreign keys, DROP / ALTER tables .... etc </a:t>
            </a:r>
          </a:p>
          <a:p>
            <a:pPr marL="806450" lvl="1" indent="-349250"/>
            <a:r>
              <a:rPr lang="id-ID" b="1" dirty="0" smtClean="0"/>
              <a:t>Data </a:t>
            </a:r>
            <a:r>
              <a:rPr lang="id-ID" b="1" dirty="0"/>
              <a:t>Manipulation Language (DML):</a:t>
            </a:r>
            <a:r>
              <a:rPr lang="id-ID" dirty="0"/>
              <a:t> </a:t>
            </a:r>
            <a:endParaRPr lang="id-ID" dirty="0" smtClean="0"/>
          </a:p>
          <a:p>
            <a:pPr marL="1250950" lvl="2" indent="-336550"/>
            <a:r>
              <a:rPr lang="id-ID" dirty="0" smtClean="0"/>
              <a:t>INSERT </a:t>
            </a:r>
            <a:r>
              <a:rPr lang="id-ID" dirty="0"/>
              <a:t>/ UPDATE / DELETE, SELECT .... etc. </a:t>
            </a:r>
            <a:endParaRPr lang="id-ID" dirty="0" smtClean="0"/>
          </a:p>
          <a:p>
            <a:pPr marL="806450" lvl="1" indent="-349250"/>
            <a:r>
              <a:rPr lang="id-ID" b="1" dirty="0" smtClean="0"/>
              <a:t>Data </a:t>
            </a:r>
            <a:r>
              <a:rPr lang="id-ID" b="1" dirty="0"/>
              <a:t>Control Language (DCL): </a:t>
            </a:r>
            <a:endParaRPr lang="id-ID" b="1" dirty="0" smtClean="0"/>
          </a:p>
          <a:p>
            <a:pPr marL="1250950" lvl="2" indent="-336550"/>
            <a:r>
              <a:rPr lang="id-ID" dirty="0" smtClean="0"/>
              <a:t>COMMIT </a:t>
            </a:r>
            <a:r>
              <a:rPr lang="id-ID" dirty="0"/>
              <a:t>/ ROLLBACK work, GRANT / REVOKE ....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76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 smtClean="0">
                <a:solidFill>
                  <a:srgbClr val="0070C0"/>
                </a:solidFill>
              </a:rPr>
              <a:t>b) </a:t>
            </a:r>
            <a:r>
              <a:rPr lang="id-ID" sz="3200" b="1" dirty="0">
                <a:solidFill>
                  <a:srgbClr val="0070C0"/>
                </a:solidFill>
              </a:rPr>
              <a:t>DDL DML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Definition Language (DDL)</a:t>
            </a:r>
          </a:p>
          <a:p>
            <a:r>
              <a:rPr lang="en-US" dirty="0"/>
              <a:t>Data Manipulation Language (DML)</a:t>
            </a:r>
          </a:p>
        </p:txBody>
      </p:sp>
      <p:pic>
        <p:nvPicPr>
          <p:cNvPr id="2050" name="Picture 2" descr="http://www.tech-recipes.com/wp-content/uploads/2015/05/DML-DCL-DDL-TCL-SQ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" t="4016" r="7739" b="7477"/>
          <a:stretch/>
        </p:blipFill>
        <p:spPr bwMode="auto">
          <a:xfrm>
            <a:off x="1396161" y="1658982"/>
            <a:ext cx="6479585" cy="3352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71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sz="3600" b="1" dirty="0" smtClean="0">
                <a:solidFill>
                  <a:srgbClr val="0070C0"/>
                </a:solidFill>
              </a:rPr>
              <a:t>b) DDL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Pengelolaan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pembuatan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database </a:t>
            </a:r>
            <a:r>
              <a:rPr lang="en-US" dirty="0" err="1">
                <a:solidFill>
                  <a:srgbClr val="0070C0"/>
                </a:solidFill>
              </a:rPr>
              <a:t>dan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table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(</a:t>
            </a:r>
            <a:r>
              <a:rPr lang="en-US" dirty="0" err="1"/>
              <a:t>nama</a:t>
            </a:r>
            <a:r>
              <a:rPr lang="en-US" dirty="0"/>
              <a:t> database = </a:t>
            </a:r>
            <a:r>
              <a:rPr lang="en-US" dirty="0" err="1">
                <a:solidFill>
                  <a:srgbClr val="FF0000"/>
                </a:solidFill>
              </a:rPr>
              <a:t>sekolah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56" y="3113454"/>
            <a:ext cx="7111595" cy="2947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3545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 smtClean="0">
                <a:solidFill>
                  <a:srgbClr val="0070C0"/>
                </a:solidFill>
              </a:rPr>
              <a:t>b) </a:t>
            </a:r>
            <a:r>
              <a:rPr lang="id-ID" sz="3600" b="1" dirty="0">
                <a:solidFill>
                  <a:srgbClr val="0070C0"/>
                </a:solidFill>
              </a:rPr>
              <a:t>DDL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 err="1">
                <a:solidFill>
                  <a:srgbClr val="FF0000"/>
                </a:solidFill>
              </a:rPr>
              <a:t>buat</a:t>
            </a:r>
            <a:r>
              <a:rPr lang="en-US" sz="2800" b="1" dirty="0">
                <a:solidFill>
                  <a:srgbClr val="FF0000"/>
                </a:solidFill>
              </a:rPr>
              <a:t> database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775109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TABLES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4" y="2163129"/>
            <a:ext cx="3965576" cy="3775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837184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 smtClean="0">
                <a:solidFill>
                  <a:srgbClr val="0070C0"/>
                </a:solidFill>
              </a:rPr>
              <a:t>b) </a:t>
            </a:r>
            <a:r>
              <a:rPr lang="id-ID" sz="3600" b="1" dirty="0">
                <a:solidFill>
                  <a:srgbClr val="0070C0"/>
                </a:solidFill>
              </a:rPr>
              <a:t>DDL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 err="1">
                <a:solidFill>
                  <a:srgbClr val="FF0000"/>
                </a:solidFill>
              </a:rPr>
              <a:t>buat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tabel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TABLES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0033"/>
          <a:stretch/>
        </p:blipFill>
        <p:spPr>
          <a:xfrm>
            <a:off x="476251" y="2163131"/>
            <a:ext cx="4191002" cy="1900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1" y="4186718"/>
            <a:ext cx="4191002" cy="1972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431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 smtClean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Pengelolaan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dalam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CRUD</a:t>
            </a:r>
            <a:r>
              <a:rPr lang="en-US" dirty="0"/>
              <a:t>: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/>
              <a:t>reate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ead (Max, Min, Sum,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/>
              <a:t>pdate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elete</a:t>
            </a:r>
          </a:p>
        </p:txBody>
      </p:sp>
    </p:spTree>
    <p:extLst>
      <p:ext uri="{BB962C8B-B14F-4D97-AF65-F5344CB8AC3E}">
        <p14:creationId xmlns:p14="http://schemas.microsoft.com/office/powerpoint/2010/main" val="16863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 smtClean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Create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(`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`,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('2016111234',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Hikmawati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9424" y="2163130"/>
            <a:ext cx="4187829" cy="2040570"/>
            <a:chOff x="479424" y="2163130"/>
            <a:chExt cx="4187829" cy="22056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424" y="2163130"/>
              <a:ext cx="4187829" cy="220567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18985" y="2462696"/>
              <a:ext cx="246615" cy="3694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1" y="4326415"/>
            <a:ext cx="4191002" cy="18900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74385" y="4421473"/>
            <a:ext cx="322815" cy="3791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5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 smtClean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Read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6251" y="2163130"/>
            <a:ext cx="4191002" cy="1316669"/>
            <a:chOff x="476251" y="2112331"/>
            <a:chExt cx="4191002" cy="131666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1" y="2163130"/>
              <a:ext cx="4191002" cy="126587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25786" y="2112331"/>
              <a:ext cx="722868" cy="3641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0683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 smtClean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Read (count)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6251" y="2163130"/>
            <a:ext cx="4191002" cy="2888586"/>
            <a:chOff x="463551" y="2650015"/>
            <a:chExt cx="4172403" cy="28885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551" y="2650015"/>
              <a:ext cx="4172403" cy="288858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748364" y="3316165"/>
              <a:ext cx="887590" cy="23225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88318" y="4612944"/>
              <a:ext cx="1673998" cy="206659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2513" y="5325873"/>
              <a:ext cx="1355805" cy="2127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089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 smtClean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Read (count)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Statemen </a:t>
            </a:r>
            <a:r>
              <a:rPr lang="id-ID" dirty="0"/>
              <a:t>SELECT</a:t>
            </a:r>
          </a:p>
          <a:p>
            <a:pPr marL="0" indent="0" algn="just">
              <a:buNone/>
            </a:pPr>
            <a:r>
              <a:rPr lang="id-ID" dirty="0" smtClean="0"/>
              <a:t>Cari </a:t>
            </a:r>
            <a:r>
              <a:rPr lang="id-ID" dirty="0"/>
              <a:t>nomor pemain yang telah melakukan setidaknya dua kali penalti yang jumlahnya lebih dari $25! Urutkan hasil berdasarkan nomor pemainnya</a:t>
            </a:r>
            <a:r>
              <a:rPr lang="id-ID" dirty="0" smtClean="0"/>
              <a:t>!</a:t>
            </a:r>
          </a:p>
          <a:p>
            <a:r>
              <a:rPr lang="en-US" dirty="0"/>
              <a:t>Query: </a:t>
            </a:r>
            <a:endParaRPr lang="id-ID" dirty="0" smtClean="0"/>
          </a:p>
          <a:p>
            <a:pPr marL="0" indent="0" algn="just">
              <a:buNone/>
            </a:pPr>
            <a:r>
              <a:rPr lang="en-US" dirty="0" smtClean="0"/>
              <a:t>SELECT </a:t>
            </a:r>
            <a:r>
              <a:rPr lang="en-US" dirty="0"/>
              <a:t>PLAYERNO FROM PENALTIES WHERE AMOUNT &gt; 25 GROUP BY PLAYERNO HAVING COUNT (*) &gt; 1 ORDER BY PLAYERNO;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646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Vs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99" t="7266" r="1510" b="5263"/>
          <a:stretch/>
        </p:blipFill>
        <p:spPr>
          <a:xfrm>
            <a:off x="476251" y="1658983"/>
            <a:ext cx="6435537" cy="190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15" y="3782285"/>
            <a:ext cx="6446581" cy="2040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51" y="5986155"/>
            <a:ext cx="608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Sekumpulan </a:t>
            </a:r>
            <a:r>
              <a:rPr lang="fi-FI" sz="2400" b="1" dirty="0"/>
              <a:t>tulisan</a:t>
            </a:r>
            <a:r>
              <a:rPr lang="fi-FI" sz="2400" dirty="0"/>
              <a:t> ini </a:t>
            </a:r>
            <a:r>
              <a:rPr lang="fi-FI" sz="2400" b="1" dirty="0">
                <a:solidFill>
                  <a:srgbClr val="FF0000"/>
                </a:solidFill>
              </a:rPr>
              <a:t>data</a:t>
            </a:r>
            <a:r>
              <a:rPr lang="fi-FI" sz="2400" dirty="0"/>
              <a:t> atau </a:t>
            </a:r>
            <a:r>
              <a:rPr lang="fi-FI" sz="2400" b="1" dirty="0">
                <a:solidFill>
                  <a:srgbClr val="FF0000"/>
                </a:solidFill>
              </a:rPr>
              <a:t>informasi</a:t>
            </a:r>
            <a:r>
              <a:rPr lang="fi-FI" sz="2400" dirty="0"/>
              <a:t>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51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 smtClean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Read (count)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1"/>
            <a:ext cx="7457514" cy="509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51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 smtClean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Update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`='2016111222'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`='2016111234'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hikmawati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6251" y="2163130"/>
            <a:ext cx="4191002" cy="1986738"/>
            <a:chOff x="476251" y="2163130"/>
            <a:chExt cx="4191002" cy="198673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1" y="2163130"/>
              <a:ext cx="4191002" cy="19867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227286" y="2252030"/>
              <a:ext cx="404914" cy="3641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70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 smtClean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Delete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`='2016111222'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hikmawati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6250" y="2163130"/>
            <a:ext cx="4188344" cy="1519870"/>
            <a:chOff x="476250" y="2163130"/>
            <a:chExt cx="4188344" cy="15198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0" y="2163130"/>
              <a:ext cx="4188344" cy="151987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367965" y="2163130"/>
              <a:ext cx="404914" cy="3641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55364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a). </a:t>
            </a:r>
            <a:r>
              <a:rPr lang="id-ID" dirty="0" smtClean="0"/>
              <a:t>Metode </a:t>
            </a:r>
            <a:r>
              <a:rPr lang="id-ID" dirty="0"/>
              <a:t>Pengajaran</a:t>
            </a:r>
            <a:endParaRPr lang="id-ID" dirty="0" smtClean="0"/>
          </a:p>
          <a:p>
            <a:r>
              <a:rPr lang="id-ID" dirty="0"/>
              <a:t>b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c).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709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369078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&amp; Proyek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Proyek : Kelompok</a:t>
            </a:r>
            <a:br>
              <a:rPr lang="id-ID" dirty="0" smtClean="0"/>
            </a:b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dibuat 2 s.d 4 Mahasiswa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>
                <a:latin typeface="Agency FB" panose="020B0503020202020204" pitchFamily="34" charset="0"/>
              </a:rPr>
              <a:t>Membuat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sederhana dengan fokus </a:t>
            </a:r>
            <a:r>
              <a:rPr lang="id-ID" b="1" dirty="0" smtClean="0">
                <a:latin typeface="Agency FB" panose="020B0503020202020204" pitchFamily="34" charset="0"/>
              </a:rPr>
              <a:t>Penerapan </a:t>
            </a:r>
            <a:r>
              <a:rPr lang="id-ID" b="1" dirty="0">
                <a:latin typeface="Agency FB" panose="020B0503020202020204" pitchFamily="34" charset="0"/>
              </a:rPr>
              <a:t>D</a:t>
            </a:r>
            <a:r>
              <a:rPr lang="id-ID" b="1" dirty="0" smtClean="0">
                <a:latin typeface="Agency FB" panose="020B0503020202020204" pitchFamily="34" charset="0"/>
              </a:rPr>
              <a:t>atabase </a:t>
            </a:r>
            <a:r>
              <a:rPr lang="id-ID" dirty="0" smtClean="0">
                <a:latin typeface="Agency FB" panose="020B0503020202020204" pitchFamily="34" charset="0"/>
              </a:rPr>
              <a:t>ke Aplikasi untuk </a:t>
            </a:r>
            <a:r>
              <a:rPr lang="id-ID" dirty="0">
                <a:latin typeface="Agency FB" panose="020B0503020202020204" pitchFamily="34" charset="0"/>
              </a:rPr>
              <a:t>menyimpan </a:t>
            </a:r>
            <a:r>
              <a:rPr lang="id-ID" dirty="0" smtClean="0">
                <a:latin typeface="Agency FB" panose="020B0503020202020204" pitchFamily="34" charset="0"/>
              </a:rPr>
              <a:t>transaksi</a:t>
            </a:r>
          </a:p>
          <a:p>
            <a:pPr algn="just"/>
            <a:r>
              <a:rPr lang="id-ID" b="1" dirty="0" smtClean="0">
                <a:latin typeface="Agency FB" panose="020B0503020202020204" pitchFamily="34" charset="0"/>
              </a:rPr>
              <a:t>Tahapannya :</a:t>
            </a:r>
          </a:p>
          <a:p>
            <a:pPr lvl="1" algn="just"/>
            <a:r>
              <a:rPr lang="id-ID" dirty="0" smtClean="0">
                <a:latin typeface="Agency FB" panose="020B0503020202020204" pitchFamily="34" charset="0"/>
              </a:rPr>
              <a:t> Penentuan Studi Kasus 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Perancangan Database beserta Relasi Tabelnya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Pada database terdapat beberapa SQL Langguage yang dilakukan diantaranya : CRUD, Transactions, </a:t>
            </a:r>
            <a:r>
              <a:rPr lang="id-ID" dirty="0" smtClean="0">
                <a:latin typeface="Agency FB" panose="020B0503020202020204" pitchFamily="34" charset="0"/>
              </a:rPr>
              <a:t>Function,</a:t>
            </a:r>
            <a:r>
              <a:rPr lang="id-ID" dirty="0" smtClean="0">
                <a:latin typeface="Agency FB" panose="020B0503020202020204" pitchFamily="34" charset="0"/>
              </a:rPr>
              <a:t> </a:t>
            </a:r>
            <a:r>
              <a:rPr lang="id-ID" dirty="0">
                <a:latin typeface="Agency FB" panose="020B0503020202020204" pitchFamily="34" charset="0"/>
              </a:rPr>
              <a:t>Stored Procedure &amp; </a:t>
            </a:r>
            <a:r>
              <a:rPr lang="id-ID" dirty="0" smtClean="0">
                <a:latin typeface="Agency FB" panose="020B0503020202020204" pitchFamily="34" charset="0"/>
              </a:rPr>
              <a:t>Trigger, hingga System Catalog.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Aplikasi boleh Web atau Desktop, fokus pada penerapan Database.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Pembuatan Laporan atau Dokumentasi.</a:t>
            </a:r>
          </a:p>
          <a:p>
            <a:pPr marL="444500" lvl="1" indent="-349250" algn="just"/>
            <a:r>
              <a:rPr lang="id-ID" b="1" dirty="0">
                <a:latin typeface="Agency FB" panose="020B0503020202020204" pitchFamily="34" charset="0"/>
              </a:rPr>
              <a:t>Poin penilaian: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(Penerapan Database), Dokumentasi, Presentasi.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788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1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Adobe flash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Chrome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Firefox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Maxton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Safari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UC browser</a:t>
            </a:r>
          </a:p>
          <a:p>
            <a:r>
              <a:rPr lang="en-US" b="1" dirty="0" err="1"/>
              <a:t>Localserver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Xampp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Laragon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5954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Editor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Notepad++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Sublime Text</a:t>
            </a:r>
          </a:p>
          <a:p>
            <a:r>
              <a:rPr lang="en-US" b="1" dirty="0"/>
              <a:t>Database 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>
                <a:solidFill>
                  <a:srgbClr val="FF0000"/>
                </a:solidFill>
              </a:rPr>
              <a:t>PostgreSQL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</a:rPr>
              <a:t>HeidiSQL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SQLYog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-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13165"/>
            <a:ext cx="5178716" cy="2670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366" y="4184136"/>
            <a:ext cx="5104292" cy="23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: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/>
              <a:t>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0856 4868 8506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/>
              <a:t>Raghu </a:t>
            </a:r>
            <a:r>
              <a:rPr lang="en-US" sz="1800" dirty="0" err="1"/>
              <a:t>Ramakhrisnan</a:t>
            </a:r>
            <a:r>
              <a:rPr lang="en-US" sz="1800" dirty="0"/>
              <a:t>, Johannes </a:t>
            </a:r>
            <a:r>
              <a:rPr lang="en-US" sz="1800" dirty="0" err="1"/>
              <a:t>Gehrke</a:t>
            </a:r>
            <a:r>
              <a:rPr lang="en-US" sz="1800" dirty="0"/>
              <a:t> , “Database Management System” </a:t>
            </a:r>
            <a:r>
              <a:rPr lang="id-ID" sz="1800" dirty="0"/>
              <a:t>6</a:t>
            </a:r>
            <a:r>
              <a:rPr lang="en-US" sz="1800" baseline="30000" dirty="0" err="1"/>
              <a:t>rd</a:t>
            </a:r>
            <a:r>
              <a:rPr lang="en-US" sz="1800" dirty="0"/>
              <a:t> Edition,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</a:t>
            </a:r>
            <a:r>
              <a:rPr lang="en-US" sz="1800" dirty="0" smtClean="0"/>
              <a:t>,</a:t>
            </a:r>
            <a:r>
              <a:rPr lang="id-ID" sz="1800" dirty="0" smtClean="0"/>
              <a:t> 2003 - </a:t>
            </a:r>
            <a:r>
              <a:rPr lang="en-US" sz="1800" dirty="0" smtClean="0"/>
              <a:t>200</a:t>
            </a:r>
            <a:r>
              <a:rPr lang="id-ID" sz="1800" dirty="0"/>
              <a:t>6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Arief, Rudiyanto M, Pemrograman Basis Data menggunakan Transact-SQL dengan Microsoft SQL Server 2000, Andi Yogyakarta.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Rick van der Lans, Introduction to SQL, Mastering Relational Database Language 2nd Edition, Addison-Wesley, 2000.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Chris Bates, Web Programming: Building Internet Applications, Third Edition, John Wiley &amp; Sons Ltd, England, 2006.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Sebesta, R.W., Programming the World Wide Web, Addison Wesley, 2002.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Elliot White III, Jonathan Eisenhamer, PHP 5 in Practice, Sams, 2006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Elmasri and Navathe, Fundamental of Database Systems 4th Edition, Addison-Wesley, 2004 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Silberschatz, Korth and Sudarshan, Database System Concepts, 5th Edition, Mc Graw Hill, International Edition, 2006.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Connoly, Thomas and Begg, Carolyn: Database Sytems 4th edition, Prentice Hall, 2005 </a:t>
            </a:r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smtClean="0"/>
              <a:t>Andrea </a:t>
            </a:r>
            <a:r>
              <a:rPr lang="en-US" sz="1780" dirty="0"/>
              <a:t>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Kroenke</a:t>
            </a:r>
            <a:r>
              <a:rPr lang="en-US" sz="1780" dirty="0"/>
              <a:t>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 smtClean="0"/>
              <a:t>Suehring</a:t>
            </a:r>
            <a:endParaRPr lang="id-ID" sz="178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 smtClean="0"/>
              <a:t>Rochkin </a:t>
            </a:r>
            <a:r>
              <a:rPr lang="it-IT" sz="1780" dirty="0"/>
              <a:t>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 smtClean="0"/>
              <a:t>Ruehning</a:t>
            </a:r>
            <a:r>
              <a:rPr lang="it-IT" sz="1780" dirty="0"/>
              <a:t>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 smtClean="0"/>
              <a:t>Tutorialpoints.com </a:t>
            </a:r>
            <a:r>
              <a:rPr lang="it-IT" sz="1780" dirty="0"/>
              <a:t>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 smtClean="0"/>
              <a:t>Widigdo</a:t>
            </a:r>
            <a:r>
              <a:rPr lang="it-IT" sz="1780" dirty="0"/>
              <a:t>, Anon Kuncoro. 2003. php dan </a:t>
            </a:r>
            <a:r>
              <a:rPr lang="it-IT" sz="1780" dirty="0" smtClean="0"/>
              <a:t>mysql</a:t>
            </a:r>
            <a:endParaRPr lang="id-ID" sz="178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600" dirty="0"/>
              <a:t>https://www.duniailkom.com/tutorial-belajar-mysql-dan-index-artikel-mysql/#</a:t>
            </a:r>
            <a:r>
              <a:rPr lang="id-ID" sz="1600" dirty="0" smtClean="0"/>
              <a:t>mysqllanjutan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Data adalah </a:t>
            </a:r>
            <a:r>
              <a:rPr lang="id-ID" b="1" dirty="0"/>
              <a:t>fakta, angka, dan bahkan simbol mentah. </a:t>
            </a:r>
            <a:r>
              <a:rPr lang="id-ID" dirty="0"/>
              <a:t>Secara bersama‐sama merupakan masukan bagi suatu sistem informasi (Wilkinson, 1992)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deskripsi tentang benda, kejadian, aktivitas, dan transaksi yang </a:t>
            </a:r>
            <a:r>
              <a:rPr lang="id-ID" b="1" dirty="0"/>
              <a:t>tidak mempunyai makna </a:t>
            </a:r>
            <a:r>
              <a:rPr lang="id-ID" dirty="0"/>
              <a:t>atau tidak berpengaruh secara langsung kepada pemakai (Kadir, 2003)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</a:t>
            </a:r>
            <a:r>
              <a:rPr lang="id-ID" b="1" dirty="0"/>
              <a:t>fakta‐fakta mentah </a:t>
            </a:r>
            <a:r>
              <a:rPr lang="id-ID" dirty="0"/>
              <a:t>yang mewakili kejadian‐ kejadian kejadian yang berlangsung berlangsung dalam organisasi organisasi atau lingkungan fisik </a:t>
            </a:r>
            <a:r>
              <a:rPr lang="id-ID" b="1" dirty="0"/>
              <a:t>sebelum ditata dan diatur </a:t>
            </a:r>
            <a:r>
              <a:rPr lang="id-ID" dirty="0"/>
              <a:t>ke dalam bentuk yang dapat dipahami dan digunakan orang. (Laudon, 1998)</a:t>
            </a:r>
          </a:p>
        </p:txBody>
      </p:sp>
    </p:spTree>
    <p:extLst>
      <p:ext uri="{BB962C8B-B14F-4D97-AF65-F5344CB8AC3E}">
        <p14:creationId xmlns:p14="http://schemas.microsoft.com/office/powerpoint/2010/main" val="24650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Informasi adalah </a:t>
            </a:r>
            <a:r>
              <a:rPr lang="id-ID" b="1" dirty="0">
                <a:solidFill>
                  <a:srgbClr val="FF0000"/>
                </a:solidFill>
              </a:rPr>
              <a:t>data yang telah </a:t>
            </a:r>
            <a:r>
              <a:rPr lang="id-ID" b="1" dirty="0"/>
              <a:t>diolah </a:t>
            </a:r>
            <a:r>
              <a:rPr lang="id-ID" dirty="0"/>
              <a:t>menjadi bentuk yang </a:t>
            </a:r>
            <a:r>
              <a:rPr lang="id-ID" b="1" dirty="0">
                <a:solidFill>
                  <a:srgbClr val="FF0000"/>
                </a:solidFill>
              </a:rPr>
              <a:t>bermakna</a:t>
            </a:r>
            <a:r>
              <a:rPr lang="id-ID" dirty="0"/>
              <a:t> dan </a:t>
            </a:r>
            <a:r>
              <a:rPr lang="id-ID" b="1" dirty="0">
                <a:solidFill>
                  <a:srgbClr val="FF0000"/>
                </a:solidFill>
              </a:rPr>
              <a:t>berguna</a:t>
            </a:r>
            <a:r>
              <a:rPr lang="id-ID" dirty="0"/>
              <a:t> bagi manusia ( , Landon, 1998) </a:t>
            </a:r>
            <a:endParaRPr lang="id-ID" dirty="0" smtClean="0"/>
          </a:p>
          <a:p>
            <a:pPr algn="just"/>
            <a:r>
              <a:rPr lang="id-ID" dirty="0" smtClean="0"/>
              <a:t>Informasi </a:t>
            </a:r>
            <a:r>
              <a:rPr lang="id-ID" dirty="0"/>
              <a:t>adalah </a:t>
            </a:r>
            <a:r>
              <a:rPr lang="id-ID" b="1" dirty="0">
                <a:solidFill>
                  <a:srgbClr val="FF0000"/>
                </a:solidFill>
              </a:rPr>
              <a:t>data yang telah diprose</a:t>
            </a:r>
            <a:r>
              <a:rPr lang="id-ID" dirty="0"/>
              <a:t>s </a:t>
            </a:r>
            <a:r>
              <a:rPr lang="id-ID" b="1" dirty="0">
                <a:solidFill>
                  <a:srgbClr val="FF0000"/>
                </a:solidFill>
              </a:rPr>
              <a:t>sedemikian rupa </a:t>
            </a:r>
            <a:r>
              <a:rPr lang="id-ID" dirty="0"/>
              <a:t>sehingga meningkatkan pengetahuan seseorang yang menggunakannya. Hoffer, dkk. (2005) </a:t>
            </a:r>
            <a:endParaRPr lang="id-ID" dirty="0" smtClean="0"/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Data </a:t>
            </a:r>
            <a:r>
              <a:rPr lang="id-ID" b="1" dirty="0">
                <a:solidFill>
                  <a:srgbClr val="FF0000"/>
                </a:solidFill>
              </a:rPr>
              <a:t>yang telah diolah </a:t>
            </a:r>
            <a:r>
              <a:rPr lang="id-ID" dirty="0"/>
              <a:t>menjadi menjadi sebuah bentuk yang </a:t>
            </a:r>
            <a:r>
              <a:rPr lang="id-ID" b="1" dirty="0">
                <a:solidFill>
                  <a:srgbClr val="FF0000"/>
                </a:solidFill>
              </a:rPr>
              <a:t>berarti</a:t>
            </a:r>
            <a:r>
              <a:rPr lang="id-ID" dirty="0"/>
              <a:t> bagi penerimanya dan </a:t>
            </a:r>
            <a:r>
              <a:rPr lang="id-ID" b="1" dirty="0">
                <a:solidFill>
                  <a:srgbClr val="FF0000"/>
                </a:solidFill>
              </a:rPr>
              <a:t>bermanfaat</a:t>
            </a:r>
            <a:r>
              <a:rPr lang="id-ID" dirty="0"/>
              <a:t> dalam pengambilan keputusan saat ini dan saat mendatang (Davis, 1999)</a:t>
            </a:r>
          </a:p>
        </p:txBody>
      </p:sp>
    </p:spTree>
    <p:extLst>
      <p:ext uri="{BB962C8B-B14F-4D97-AF65-F5344CB8AC3E}">
        <p14:creationId xmlns:p14="http://schemas.microsoft.com/office/powerpoint/2010/main" val="7356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menjadi Informasi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4" y="1600200"/>
            <a:ext cx="3226677" cy="21981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9" y="3956068"/>
            <a:ext cx="2952522" cy="2108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4" y="2796524"/>
            <a:ext cx="4520734" cy="226036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488811" y="2699287"/>
            <a:ext cx="786113" cy="716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488811" y="4195482"/>
            <a:ext cx="786113" cy="814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7387" y="2299177"/>
            <a:ext cx="181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Infografis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3349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4189</TotalTime>
  <Words>2421</Words>
  <Application>Microsoft Office PowerPoint</Application>
  <PresentationFormat>On-screen Show (4:3)</PresentationFormat>
  <Paragraphs>356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Adobe Heiti Std R</vt:lpstr>
      <vt:lpstr>Agency FB</vt:lpstr>
      <vt:lpstr>Arial</vt:lpstr>
      <vt:lpstr>Arial Narrow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PENGELOLAAN BASIS DATA 01. Pendahuluan </vt:lpstr>
      <vt:lpstr>Pokok Bahasan</vt:lpstr>
      <vt:lpstr>01. Overview Sistem Basis Data –RDBMS- SQL</vt:lpstr>
      <vt:lpstr>1) Pendahuluan Sistem Basis Data</vt:lpstr>
      <vt:lpstr>Data Vs Informasi</vt:lpstr>
      <vt:lpstr>Data - Informasi</vt:lpstr>
      <vt:lpstr>Data</vt:lpstr>
      <vt:lpstr>Informasi</vt:lpstr>
      <vt:lpstr>Data menjadi Informasi</vt:lpstr>
      <vt:lpstr>BasisData</vt:lpstr>
      <vt:lpstr>BasisData</vt:lpstr>
      <vt:lpstr>BasisData</vt:lpstr>
      <vt:lpstr>Basisdata</vt:lpstr>
      <vt:lpstr>BasisData</vt:lpstr>
      <vt:lpstr>Penerapan BasisData</vt:lpstr>
      <vt:lpstr>Sistem BasisData</vt:lpstr>
      <vt:lpstr>Alur Sistem BasisData</vt:lpstr>
      <vt:lpstr>Logika BasisData pada Pemrograman Web</vt:lpstr>
      <vt:lpstr>2) RDBMS &amp; SQL </vt:lpstr>
      <vt:lpstr>BasisData Relasi</vt:lpstr>
      <vt:lpstr>BasisData Relasi</vt:lpstr>
      <vt:lpstr>BasisData Relasi</vt:lpstr>
      <vt:lpstr>BasisData Relasi</vt:lpstr>
      <vt:lpstr>RDBMS  a) ERD (Entity Relationship Diagram)</vt:lpstr>
      <vt:lpstr>RDBMS a) ERD – one to one</vt:lpstr>
      <vt:lpstr>RDBMS a) ERD – one to many</vt:lpstr>
      <vt:lpstr>RDBMS a) ERD – many to many</vt:lpstr>
      <vt:lpstr>RDBMS a) ERD – Mengapa dibutuhkan?</vt:lpstr>
      <vt:lpstr>RDBMS a) ERD – Mengapa dibutuhkan?</vt:lpstr>
      <vt:lpstr>RDBMS a) ERD – Alur menentukan relasi tabel</vt:lpstr>
      <vt:lpstr>RDBMS a) ERD – Studi Kasus 1</vt:lpstr>
      <vt:lpstr>RDBMS a) ERD – Studi Kasus 1 (proses 1)</vt:lpstr>
      <vt:lpstr>RDBMS a) ERD – Studi Kasus 1 (proses 2)</vt:lpstr>
      <vt:lpstr>RDBMS a) ERD – Studi Kasus 1 (proses 3)</vt:lpstr>
      <vt:lpstr>RDBMS a) ERD – Studi Kasus 2</vt:lpstr>
      <vt:lpstr>RDBMS a) ERD – Studi Kasus 3</vt:lpstr>
      <vt:lpstr>RDBMS a) ERD – Studi Kasus 4</vt:lpstr>
      <vt:lpstr>RDBMS a) ERD – Studi Kasus 5</vt:lpstr>
      <vt:lpstr>RDBMS a) ERD – Studi Kasus 6</vt:lpstr>
      <vt:lpstr>SQL - Structured Language Query </vt:lpstr>
      <vt:lpstr>SQL b) DDL DML</vt:lpstr>
      <vt:lpstr>SQL b) DDL</vt:lpstr>
      <vt:lpstr>SQL b) DDL Script – buat database</vt:lpstr>
      <vt:lpstr>SQL b) DDL Script – buat tabel</vt:lpstr>
      <vt:lpstr>SQL c) DML</vt:lpstr>
      <vt:lpstr>SQL c) DML Script – Create</vt:lpstr>
      <vt:lpstr>SQL c) DML Script – Read</vt:lpstr>
      <vt:lpstr>SQL c) DML Script – Read (count)</vt:lpstr>
      <vt:lpstr>SQL c) DML Script – Read (count)</vt:lpstr>
      <vt:lpstr>SQL c) DML Script – Read (count)</vt:lpstr>
      <vt:lpstr>SQL c) DML Script – Update</vt:lpstr>
      <vt:lpstr>SQL c) DML Script – Delete</vt:lpstr>
      <vt:lpstr>3) Kontrak Perkuliahan</vt:lpstr>
      <vt:lpstr>Metode Pengajaran</vt:lpstr>
      <vt:lpstr>Metode Penilaian</vt:lpstr>
      <vt:lpstr>Tugas &amp; Proyek</vt:lpstr>
      <vt:lpstr>Proyek : Kelompok dibuat 2 s.d 4 Mahasiswa</vt:lpstr>
      <vt:lpstr>4) Kebutuhan Software</vt:lpstr>
      <vt:lpstr>Kebutuhan Software</vt:lpstr>
      <vt:lpstr>5) Contact</vt:lpstr>
      <vt:lpstr>Contact</vt:lpstr>
      <vt:lpstr>6) Referensi</vt:lpstr>
      <vt:lpstr>Referensi (1)</vt:lpstr>
      <vt:lpstr>Referensi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2556</cp:revision>
  <dcterms:created xsi:type="dcterms:W3CDTF">2016-09-02T03:38:50Z</dcterms:created>
  <dcterms:modified xsi:type="dcterms:W3CDTF">2019-02-10T17:33:18Z</dcterms:modified>
</cp:coreProperties>
</file>