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407" r:id="rId3"/>
    <p:sldId id="427" r:id="rId4"/>
    <p:sldId id="414" r:id="rId5"/>
    <p:sldId id="517" r:id="rId6"/>
    <p:sldId id="537" r:id="rId7"/>
    <p:sldId id="523" r:id="rId8"/>
    <p:sldId id="524" r:id="rId9"/>
    <p:sldId id="535" r:id="rId10"/>
    <p:sldId id="525" r:id="rId11"/>
    <p:sldId id="526" r:id="rId12"/>
    <p:sldId id="527" r:id="rId13"/>
    <p:sldId id="528" r:id="rId14"/>
    <p:sldId id="536" r:id="rId15"/>
    <p:sldId id="529" r:id="rId16"/>
    <p:sldId id="534" r:id="rId17"/>
    <p:sldId id="530" r:id="rId18"/>
    <p:sldId id="531" r:id="rId19"/>
    <p:sldId id="498" r:id="rId20"/>
    <p:sldId id="520" r:id="rId21"/>
    <p:sldId id="521" r:id="rId22"/>
    <p:sldId id="510" r:id="rId23"/>
    <p:sldId id="522" r:id="rId24"/>
    <p:sldId id="512" r:id="rId25"/>
    <p:sldId id="507" r:id="rId26"/>
    <p:sldId id="499" r:id="rId27"/>
    <p:sldId id="503" r:id="rId28"/>
    <p:sldId id="504" r:id="rId29"/>
    <p:sldId id="505" r:id="rId30"/>
    <p:sldId id="41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Pengantar Manajemen Proyek Perangkat Lunak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Siklus hidup Proyek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05. </a:t>
          </a:r>
          <a:r>
            <a:rPr lang="id-ID" sz="2400" b="0" dirty="0" smtClean="0">
              <a:latin typeface="Agency FB" panose="020B0503020202020204" pitchFamily="34" charset="0"/>
            </a:rPr>
            <a:t>Analisa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Organisasi Proyek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170200D3-B35D-4F99-83D3-697F3743AA57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04. </a:t>
          </a:r>
          <a:r>
            <a:rPr lang="id-ID" sz="2400" b="0" dirty="0" smtClean="0">
              <a:latin typeface="Agency FB" panose="020B0503020202020204" pitchFamily="34" charset="0"/>
            </a:rPr>
            <a:t>Perencanaan Proyek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438AFAE0-8671-4336-A23F-749B18F99F8F}" type="parTrans" cxnId="{6758847D-34C3-47A5-A344-451878E5F497}">
      <dgm:prSet/>
      <dgm:spPr/>
      <dgm:t>
        <a:bodyPr/>
        <a:lstStyle/>
        <a:p>
          <a:endParaRPr lang="id-ID"/>
        </a:p>
      </dgm:t>
    </dgm:pt>
    <dgm:pt modelId="{BA6180AA-5C4B-40BA-A17C-DB933EB46A3F}" type="sibTrans" cxnId="{6758847D-34C3-47A5-A344-451878E5F497}">
      <dgm:prSet/>
      <dgm:spPr/>
      <dgm:t>
        <a:bodyPr/>
        <a:lstStyle/>
        <a:p>
          <a:endParaRPr lang="id-ID"/>
        </a:p>
      </dgm:t>
    </dgm:pt>
    <dgm:pt modelId="{16755EFF-0B74-4073-92AE-9F55DA47C684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07</a:t>
          </a:r>
          <a:r>
            <a:rPr lang="id-ID" sz="2400" dirty="0" smtClean="0"/>
            <a:t>. </a:t>
          </a:r>
          <a:r>
            <a:rPr lang="id-ID" sz="2400" b="0" dirty="0" smtClean="0">
              <a:latin typeface="Agency FB" panose="020B0503020202020204" pitchFamily="34" charset="0"/>
            </a:rPr>
            <a:t>Penentuan Proyek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 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15EAD2C1-BDA3-4A44-91A9-A4C370BD9F78}" type="parTrans" cxnId="{6E526DC7-A139-4EB7-993E-2830A04C5AFE}">
      <dgm:prSet/>
      <dgm:spPr/>
      <dgm:t>
        <a:bodyPr/>
        <a:lstStyle/>
        <a:p>
          <a:endParaRPr lang="id-ID"/>
        </a:p>
      </dgm:t>
    </dgm:pt>
    <dgm:pt modelId="{94EA59F4-8410-4138-ABE5-304442512459}" type="sibTrans" cxnId="{6E526DC7-A139-4EB7-993E-2830A04C5AFE}">
      <dgm:prSet/>
      <dgm:spPr/>
      <dgm:t>
        <a:bodyPr/>
        <a:lstStyle/>
        <a:p>
          <a:endParaRPr lang="id-ID"/>
        </a:p>
      </dgm:t>
    </dgm:pt>
    <dgm:pt modelId="{F1142293-29AC-49E7-AF0F-46B347DC51BA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06. </a:t>
          </a:r>
          <a:r>
            <a:rPr lang="id-ID" sz="2400" b="0" dirty="0" smtClean="0">
              <a:latin typeface="Agency FB" panose="020B0503020202020204" pitchFamily="34" charset="0"/>
            </a:rPr>
            <a:t>Desain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127508A1-17D5-415F-B7CC-C2293640B145}" type="parTrans" cxnId="{7989CB1A-79F7-465A-B94A-F40346474141}">
      <dgm:prSet/>
      <dgm:spPr/>
      <dgm:t>
        <a:bodyPr/>
        <a:lstStyle/>
        <a:p>
          <a:endParaRPr lang="id-ID"/>
        </a:p>
      </dgm:t>
    </dgm:pt>
    <dgm:pt modelId="{A027F3AB-1FAD-47AA-9D11-24CCA1FCE45C}" type="sibTrans" cxnId="{7989CB1A-79F7-465A-B94A-F40346474141}">
      <dgm:prSet/>
      <dgm:spPr/>
      <dgm:t>
        <a:bodyPr/>
        <a:lstStyle/>
        <a:p>
          <a:endParaRPr lang="id-ID"/>
        </a:p>
      </dgm:t>
    </dgm:pt>
    <dgm:pt modelId="{B192C028-B298-40D2-B299-38060591A061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08. </a:t>
          </a:r>
          <a:r>
            <a:rPr lang="id-ID" sz="2400" b="0" dirty="0" smtClean="0">
              <a:latin typeface="Agency FB" panose="020B0503020202020204" pitchFamily="34" charset="0"/>
            </a:rPr>
            <a:t>Manajemen Waktu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B335C65B-3D9E-4702-AF89-8C8C76880C80}" type="parTrans" cxnId="{766FBCB6-0EB7-48EE-A5EB-D490ACC8542A}">
      <dgm:prSet/>
      <dgm:spPr/>
      <dgm:t>
        <a:bodyPr/>
        <a:lstStyle/>
        <a:p>
          <a:endParaRPr lang="id-ID"/>
        </a:p>
      </dgm:t>
    </dgm:pt>
    <dgm:pt modelId="{D077F791-803D-4526-AD4C-B96294519ED1}" type="sibTrans" cxnId="{766FBCB6-0EB7-48EE-A5EB-D490ACC8542A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38D87837-282A-49A5-8AA6-8B4A20C77615}" type="pres">
      <dgm:prSet presAssocID="{170200D3-B35D-4F99-83D3-697F3743AA5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B394C3-B05F-47F4-9377-1292435B1C53}" type="pres">
      <dgm:prSet presAssocID="{BA6180AA-5C4B-40BA-A17C-DB933EB46A3F}" presName="spacer" presStyleCnt="0"/>
      <dgm:spPr/>
    </dgm:pt>
    <dgm:pt modelId="{E6B7A12E-D792-4506-9B2A-818D9EC2E909}" type="pres">
      <dgm:prSet presAssocID="{CB240EB0-B7E3-4313-8BE6-86A373066FC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3D80A73F-E767-49E9-BA87-4F167AF61ABE}" type="pres">
      <dgm:prSet presAssocID="{F1142293-29AC-49E7-AF0F-46B347DC51BA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EDABFA-1D88-4EE6-87B2-D6E306F6DF97}" type="pres">
      <dgm:prSet presAssocID="{A027F3AB-1FAD-47AA-9D11-24CCA1FCE45C}" presName="spacer" presStyleCnt="0"/>
      <dgm:spPr/>
    </dgm:pt>
    <dgm:pt modelId="{40E79885-6DB6-4C8A-A0BE-188C4E9A0C8F}" type="pres">
      <dgm:prSet presAssocID="{16755EFF-0B74-4073-92AE-9F55DA47C68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F304176-3241-4B63-9D55-0AD36AB11078}" type="pres">
      <dgm:prSet presAssocID="{94EA59F4-8410-4138-ABE5-304442512459}" presName="spacer" presStyleCnt="0"/>
      <dgm:spPr/>
    </dgm:pt>
    <dgm:pt modelId="{572D3E54-13C2-4A2B-9B45-FC799922A61B}" type="pres">
      <dgm:prSet presAssocID="{B192C028-B298-40D2-B299-38060591A061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E8628B4-1E23-4662-B2A9-0CA2B848D318}" type="presOf" srcId="{170200D3-B35D-4F99-83D3-697F3743AA57}" destId="{38D87837-282A-49A5-8AA6-8B4A20C77615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6E526DC7-A139-4EB7-993E-2830A04C5AFE}" srcId="{8358F112-1D6F-44C5-AF73-A5EEB7AA45FA}" destId="{16755EFF-0B74-4073-92AE-9F55DA47C684}" srcOrd="6" destOrd="0" parTransId="{15EAD2C1-BDA3-4A44-91A9-A4C370BD9F78}" sibTransId="{94EA59F4-8410-4138-ABE5-304442512459}"/>
    <dgm:cxn modelId="{27607829-2BEA-4479-BA11-DA1E46672A0F}" srcId="{8358F112-1D6F-44C5-AF73-A5EEB7AA45FA}" destId="{CB240EB0-B7E3-4313-8BE6-86A373066FC0}" srcOrd="4" destOrd="0" parTransId="{45D2F17A-5A34-4858-AB73-0B514DBF108F}" sibTransId="{D5CBEA7A-8159-4F0B-9E46-848769A3E3FD}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179B4063-B0B9-4F85-A3C2-E9C905DD0F1F}" type="presOf" srcId="{16755EFF-0B74-4073-92AE-9F55DA47C684}" destId="{40E79885-6DB6-4C8A-A0BE-188C4E9A0C8F}" srcOrd="0" destOrd="0" presId="urn:microsoft.com/office/officeart/2005/8/layout/vList2"/>
    <dgm:cxn modelId="{766FBCB6-0EB7-48EE-A5EB-D490ACC8542A}" srcId="{8358F112-1D6F-44C5-AF73-A5EEB7AA45FA}" destId="{B192C028-B298-40D2-B299-38060591A061}" srcOrd="7" destOrd="0" parTransId="{B335C65B-3D9E-4702-AF89-8C8C76880C80}" sibTransId="{D077F791-803D-4526-AD4C-B96294519ED1}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6758847D-34C3-47A5-A344-451878E5F497}" srcId="{8358F112-1D6F-44C5-AF73-A5EEB7AA45FA}" destId="{170200D3-B35D-4F99-83D3-697F3743AA57}" srcOrd="3" destOrd="0" parTransId="{438AFAE0-8671-4336-A23F-749B18F99F8F}" sibTransId="{BA6180AA-5C4B-40BA-A17C-DB933EB46A3F}"/>
    <dgm:cxn modelId="{36B6E12B-4126-4223-BDD9-0BF287122A84}" type="presOf" srcId="{B192C028-B298-40D2-B299-38060591A061}" destId="{572D3E54-13C2-4A2B-9B45-FC799922A61B}" srcOrd="0" destOrd="0" presId="urn:microsoft.com/office/officeart/2005/8/layout/vList2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7989CB1A-79F7-465A-B94A-F40346474141}" srcId="{8358F112-1D6F-44C5-AF73-A5EEB7AA45FA}" destId="{F1142293-29AC-49E7-AF0F-46B347DC51BA}" srcOrd="5" destOrd="0" parTransId="{127508A1-17D5-415F-B7CC-C2293640B145}" sibTransId="{A027F3AB-1FAD-47AA-9D11-24CCA1FCE45C}"/>
    <dgm:cxn modelId="{8EA0D4C7-4F6E-4F9C-AEC0-FBE57B53F2FB}" type="presOf" srcId="{F1142293-29AC-49E7-AF0F-46B347DC51BA}" destId="{3D80A73F-E767-49E9-BA87-4F167AF61ABE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592225C7-F863-4DBE-B8E9-CB7C33FEA839}" type="presParOf" srcId="{FA152123-58CE-48F0-AD32-399CCFB0B709}" destId="{38D87837-282A-49A5-8AA6-8B4A20C77615}" srcOrd="6" destOrd="0" presId="urn:microsoft.com/office/officeart/2005/8/layout/vList2"/>
    <dgm:cxn modelId="{FCF68012-576B-4880-B450-AB9B800DE5AA}" type="presParOf" srcId="{FA152123-58CE-48F0-AD32-399CCFB0B709}" destId="{5DB394C3-B05F-47F4-9377-1292435B1C53}" srcOrd="7" destOrd="0" presId="urn:microsoft.com/office/officeart/2005/8/layout/vList2"/>
    <dgm:cxn modelId="{B0D8726F-7BC7-4B9A-ACE7-946C79141BE7}" type="presParOf" srcId="{FA152123-58CE-48F0-AD32-399CCFB0B709}" destId="{E6B7A12E-D792-4506-9B2A-818D9EC2E909}" srcOrd="8" destOrd="0" presId="urn:microsoft.com/office/officeart/2005/8/layout/vList2"/>
    <dgm:cxn modelId="{949D8935-7902-4F90-8D40-4C30C969C01D}" type="presParOf" srcId="{FA152123-58CE-48F0-AD32-399CCFB0B709}" destId="{0EB01F03-3097-4A9C-AE2B-3E53A59D9AAA}" srcOrd="9" destOrd="0" presId="urn:microsoft.com/office/officeart/2005/8/layout/vList2"/>
    <dgm:cxn modelId="{BD737A7B-E694-4051-AFFA-7BD3E79CC886}" type="presParOf" srcId="{FA152123-58CE-48F0-AD32-399CCFB0B709}" destId="{3D80A73F-E767-49E9-BA87-4F167AF61ABE}" srcOrd="10" destOrd="0" presId="urn:microsoft.com/office/officeart/2005/8/layout/vList2"/>
    <dgm:cxn modelId="{C0B32054-B23A-4188-A28F-CA97A72F2E42}" type="presParOf" srcId="{FA152123-58CE-48F0-AD32-399CCFB0B709}" destId="{C8EDABFA-1D88-4EE6-87B2-D6E306F6DF97}" srcOrd="11" destOrd="0" presId="urn:microsoft.com/office/officeart/2005/8/layout/vList2"/>
    <dgm:cxn modelId="{4CCFE8ED-CF3A-48DE-B722-CFB80AEFBD71}" type="presParOf" srcId="{FA152123-58CE-48F0-AD32-399CCFB0B709}" destId="{40E79885-6DB6-4C8A-A0BE-188C4E9A0C8F}" srcOrd="12" destOrd="0" presId="urn:microsoft.com/office/officeart/2005/8/layout/vList2"/>
    <dgm:cxn modelId="{8E5BD409-F7FA-41EE-92C7-E8C42C7718BA}" type="presParOf" srcId="{FA152123-58CE-48F0-AD32-399CCFB0B709}" destId="{CF304176-3241-4B63-9D55-0AD36AB11078}" srcOrd="13" destOrd="0" presId="urn:microsoft.com/office/officeart/2005/8/layout/vList2"/>
    <dgm:cxn modelId="{FC0C508C-1BAA-4D62-9D24-F15F62C70E13}" type="presParOf" srcId="{FA152123-58CE-48F0-AD32-399CCFB0B709}" destId="{572D3E54-13C2-4A2B-9B45-FC799922A61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400" b="0" dirty="0" smtClean="0">
              <a:latin typeface="Agency FB" panose="020B0503020202020204" pitchFamily="34" charset="0"/>
            </a:rPr>
            <a:t>Manajemen SDM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400" b="0" dirty="0" smtClean="0">
              <a:latin typeface="Agency FB" panose="020B0503020202020204" pitchFamily="34" charset="0"/>
            </a:rPr>
            <a:t>Manajemen Risiko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400" b="0" dirty="0" smtClean="0">
              <a:latin typeface="Agency FB" panose="020B0503020202020204" pitchFamily="34" charset="0"/>
            </a:rPr>
            <a:t>Manajemen Biaya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400" b="0" dirty="0" smtClean="0">
              <a:latin typeface="Agency FB" panose="020B0503020202020204" pitchFamily="34" charset="0"/>
            </a:rPr>
            <a:t>Monitoring &amp; </a:t>
          </a:r>
          <a:r>
            <a:rPr lang="id-ID" sz="2400" b="0" dirty="0" smtClean="0">
              <a:latin typeface="Agency FB" panose="020B0503020202020204" pitchFamily="34" charset="0"/>
            </a:rPr>
            <a:t>Penutupan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 custLinFactNeighborX="-555" custLinFactNeighborY="-2816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2080"/>
          <a:ext cx="4214401" cy="849966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Pengantar Manajemen Proyek Perangkat Lunak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492" y="43572"/>
        <a:ext cx="4131417" cy="766982"/>
      </dsp:txXfrm>
    </dsp:sp>
    <dsp:sp modelId="{2B0E2AB5-C119-4743-96E1-6DE15C2A42E9}">
      <dsp:nvSpPr>
        <dsp:cNvPr id="0" name=""/>
        <dsp:cNvSpPr/>
      </dsp:nvSpPr>
      <dsp:spPr>
        <a:xfrm>
          <a:off x="0" y="861961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Siklus hidup Proyek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098" y="891059"/>
        <a:ext cx="4156205" cy="537887"/>
      </dsp:txXfrm>
    </dsp:sp>
    <dsp:sp modelId="{EBF2DBB0-09AC-46B7-9297-8EC140618313}">
      <dsp:nvSpPr>
        <dsp:cNvPr id="0" name=""/>
        <dsp:cNvSpPr/>
      </dsp:nvSpPr>
      <dsp:spPr>
        <a:xfrm>
          <a:off x="0" y="1467958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Organisasi Proyek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098" y="1497056"/>
        <a:ext cx="4156205" cy="537887"/>
      </dsp:txXfrm>
    </dsp:sp>
    <dsp:sp modelId="{38D87837-282A-49A5-8AA6-8B4A20C77615}">
      <dsp:nvSpPr>
        <dsp:cNvPr id="0" name=""/>
        <dsp:cNvSpPr/>
      </dsp:nvSpPr>
      <dsp:spPr>
        <a:xfrm>
          <a:off x="0" y="2073955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04. </a:t>
          </a:r>
          <a:r>
            <a:rPr lang="id-ID" sz="2400" b="0" kern="1200" dirty="0" smtClean="0">
              <a:latin typeface="Agency FB" panose="020B0503020202020204" pitchFamily="34" charset="0"/>
            </a:rPr>
            <a:t>Perencanaan Proyek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098" y="2103053"/>
        <a:ext cx="4156205" cy="537887"/>
      </dsp:txXfrm>
    </dsp:sp>
    <dsp:sp modelId="{E6B7A12E-D792-4506-9B2A-818D9EC2E909}">
      <dsp:nvSpPr>
        <dsp:cNvPr id="0" name=""/>
        <dsp:cNvSpPr/>
      </dsp:nvSpPr>
      <dsp:spPr>
        <a:xfrm>
          <a:off x="0" y="2679952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05. </a:t>
          </a:r>
          <a:r>
            <a:rPr lang="id-ID" sz="2400" b="0" kern="1200" dirty="0" smtClean="0">
              <a:latin typeface="Agency FB" panose="020B0503020202020204" pitchFamily="34" charset="0"/>
            </a:rPr>
            <a:t>Analisa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098" y="2709050"/>
        <a:ext cx="4156205" cy="537887"/>
      </dsp:txXfrm>
    </dsp:sp>
    <dsp:sp modelId="{3D80A73F-E767-49E9-BA87-4F167AF61ABE}">
      <dsp:nvSpPr>
        <dsp:cNvPr id="0" name=""/>
        <dsp:cNvSpPr/>
      </dsp:nvSpPr>
      <dsp:spPr>
        <a:xfrm>
          <a:off x="0" y="3285949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06. </a:t>
          </a:r>
          <a:r>
            <a:rPr lang="id-ID" sz="2400" b="0" kern="1200" dirty="0" smtClean="0">
              <a:latin typeface="Agency FB" panose="020B0503020202020204" pitchFamily="34" charset="0"/>
            </a:rPr>
            <a:t>Desain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098" y="3315047"/>
        <a:ext cx="4156205" cy="537887"/>
      </dsp:txXfrm>
    </dsp:sp>
    <dsp:sp modelId="{40E79885-6DB6-4C8A-A0BE-188C4E9A0C8F}">
      <dsp:nvSpPr>
        <dsp:cNvPr id="0" name=""/>
        <dsp:cNvSpPr/>
      </dsp:nvSpPr>
      <dsp:spPr>
        <a:xfrm>
          <a:off x="0" y="3891947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07</a:t>
          </a:r>
          <a:r>
            <a:rPr lang="id-ID" sz="2400" kern="1200" dirty="0" smtClean="0"/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Penentuan Proyek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 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098" y="3921045"/>
        <a:ext cx="4156205" cy="537887"/>
      </dsp:txXfrm>
    </dsp:sp>
    <dsp:sp modelId="{572D3E54-13C2-4A2B-9B45-FC799922A61B}">
      <dsp:nvSpPr>
        <dsp:cNvPr id="0" name=""/>
        <dsp:cNvSpPr/>
      </dsp:nvSpPr>
      <dsp:spPr>
        <a:xfrm>
          <a:off x="0" y="4497944"/>
          <a:ext cx="4214401" cy="59608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08. </a:t>
          </a:r>
          <a:r>
            <a:rPr lang="id-ID" sz="2400" b="0" kern="1200" dirty="0" smtClean="0">
              <a:latin typeface="Agency FB" panose="020B0503020202020204" pitchFamily="34" charset="0"/>
            </a:rPr>
            <a:t>Manajemen Waktu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098" y="4527042"/>
        <a:ext cx="4156205" cy="53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49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400" b="0" kern="1200" dirty="0" smtClean="0">
              <a:latin typeface="Agency FB" panose="020B0503020202020204" pitchFamily="34" charset="0"/>
            </a:rPr>
            <a:t>Manajemen Biaya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90162"/>
        <a:ext cx="4132155" cy="760154"/>
      </dsp:txXfrm>
    </dsp:sp>
    <dsp:sp modelId="{AADA161B-0E44-4493-B862-AA188302F13F}">
      <dsp:nvSpPr>
        <dsp:cNvPr id="0" name=""/>
        <dsp:cNvSpPr/>
      </dsp:nvSpPr>
      <dsp:spPr>
        <a:xfrm>
          <a:off x="0" y="1021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400" b="0" kern="1200" dirty="0" smtClean="0">
              <a:latin typeface="Agency FB" panose="020B0503020202020204" pitchFamily="34" charset="0"/>
            </a:rPr>
            <a:t>Manajemen SDM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1062162"/>
        <a:ext cx="4132155" cy="760154"/>
      </dsp:txXfrm>
    </dsp:sp>
    <dsp:sp modelId="{F4223B3F-7A5F-4B4B-BB64-825656D9084A}">
      <dsp:nvSpPr>
        <dsp:cNvPr id="0" name=""/>
        <dsp:cNvSpPr/>
      </dsp:nvSpPr>
      <dsp:spPr>
        <a:xfrm>
          <a:off x="0" y="1993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400" b="0" kern="1200" dirty="0" smtClean="0">
              <a:latin typeface="Agency FB" panose="020B0503020202020204" pitchFamily="34" charset="0"/>
            </a:rPr>
            <a:t>Manajemen Risiko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2034163"/>
        <a:ext cx="4132155" cy="760154"/>
      </dsp:txXfrm>
    </dsp:sp>
    <dsp:sp modelId="{D6F8D2BE-5674-433E-876C-693D6B513985}">
      <dsp:nvSpPr>
        <dsp:cNvPr id="0" name=""/>
        <dsp:cNvSpPr/>
      </dsp:nvSpPr>
      <dsp:spPr>
        <a:xfrm>
          <a:off x="0" y="29285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400" b="0" kern="1200" dirty="0" smtClean="0">
              <a:latin typeface="Agency FB" panose="020B0503020202020204" pitchFamily="34" charset="0"/>
            </a:rPr>
            <a:t>Monitoring &amp; </a:t>
          </a:r>
          <a:r>
            <a:rPr lang="id-ID" sz="2400" b="0" kern="1200" dirty="0" smtClean="0">
              <a:latin typeface="Agency FB" panose="020B0503020202020204" pitchFamily="34" charset="0"/>
            </a:rPr>
            <a:t>Penutupan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2969662"/>
        <a:ext cx="4132155" cy="760154"/>
      </dsp:txXfrm>
    </dsp:sp>
    <dsp:sp modelId="{BDCDCFE5-C63B-426B-8D16-4C2EF5169E39}">
      <dsp:nvSpPr>
        <dsp:cNvPr id="0" name=""/>
        <dsp:cNvSpPr/>
      </dsp:nvSpPr>
      <dsp:spPr>
        <a:xfrm>
          <a:off x="0" y="3937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3978163"/>
        <a:ext cx="4132155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13/02/2019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PROYEK PERANGKAT LUNAK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1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500" dirty="0" smtClean="0">
                <a:solidFill>
                  <a:srgbClr val="0070C0"/>
                </a:solidFill>
              </a:rPr>
              <a:t>Pendahuluan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 Perangkat Lunak Vs Proyek Lain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PLL,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Fred Brooks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PLL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proses </a:t>
            </a:r>
            <a:r>
              <a:rPr lang="en-US" dirty="0" err="1"/>
              <a:t>membuat</a:t>
            </a:r>
            <a:r>
              <a:rPr lang="en-US" dirty="0"/>
              <a:t> visible </a:t>
            </a:r>
            <a:r>
              <a:rPr lang="en-US" dirty="0" err="1"/>
              <a:t>dari</a:t>
            </a:r>
            <a:r>
              <a:rPr lang="en-US" dirty="0"/>
              <a:t> invisible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000" dirty="0"/>
              <a:t>Brooks, F.P. ‘No silver </a:t>
            </a:r>
            <a:r>
              <a:rPr lang="en-US" sz="2000" dirty="0" err="1"/>
              <a:t>bullet:essence</a:t>
            </a:r>
            <a:r>
              <a:rPr lang="en-US" sz="2000" dirty="0"/>
              <a:t> and accidents of software engineering’ </a:t>
            </a:r>
          </a:p>
          <a:p>
            <a:pPr>
              <a:defRPr/>
            </a:pPr>
            <a:endParaRPr lang="en-US" sz="12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10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nampak</a:t>
            </a:r>
            <a:endParaRPr lang="en-US" dirty="0"/>
          </a:p>
          <a:p>
            <a:pPr>
              <a:defRPr/>
            </a:pPr>
            <a:r>
              <a:rPr lang="en-US" dirty="0" err="1"/>
              <a:t>Komplek</a:t>
            </a:r>
            <a:endParaRPr lang="en-US" dirty="0"/>
          </a:p>
          <a:p>
            <a:pPr>
              <a:defRPr/>
            </a:pPr>
            <a:r>
              <a:rPr lang="en-US" dirty="0" smtClean="0"/>
              <a:t>Flexible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Aktifitas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  <a:defRPr/>
            </a:pPr>
            <a:r>
              <a:rPr lang="en-US" dirty="0" err="1"/>
              <a:t>Tiga</a:t>
            </a:r>
            <a:r>
              <a:rPr lang="en-US" dirty="0"/>
              <a:t> proses </a:t>
            </a:r>
            <a:r>
              <a:rPr lang="en-US" dirty="0" err="1"/>
              <a:t>aktifitas</a:t>
            </a:r>
            <a:r>
              <a:rPr lang="en-US" dirty="0"/>
              <a:t> PPL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/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Perencanaan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iklus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hidup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Spesifikasi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Disain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/>
              <a:t>Coding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validasi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Implementasi</a:t>
            </a:r>
            <a:r>
              <a:rPr lang="en-US" dirty="0"/>
              <a:t> / </a:t>
            </a:r>
            <a:r>
              <a:rPr lang="en-US" dirty="0" err="1"/>
              <a:t>Instalasi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/>
              <a:t>Maintenance </a:t>
            </a:r>
            <a:r>
              <a:rPr lang="en-US" dirty="0" err="1"/>
              <a:t>dan</a:t>
            </a:r>
            <a:r>
              <a:rPr lang="en-US" dirty="0"/>
              <a:t> support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61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Masalah Proyek 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 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1658982"/>
            <a:ext cx="8700247" cy="4859675"/>
          </a:xfrm>
        </p:spPr>
        <p:txBody>
          <a:bodyPr numCol="2">
            <a:noAutofit/>
          </a:bodyPr>
          <a:lstStyle/>
          <a:p>
            <a:pPr>
              <a:defRPr/>
            </a:pPr>
            <a:r>
              <a:rPr lang="id-ID" sz="2100" dirty="0"/>
              <a:t>Spesifikasi pekerjaan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Manajemen </a:t>
            </a:r>
            <a:r>
              <a:rPr lang="id-ID" sz="2100" dirty="0"/>
              <a:t>mengabaikan IT </a:t>
            </a:r>
            <a:endParaRPr lang="id-ID" sz="2100" dirty="0" smtClean="0"/>
          </a:p>
          <a:p>
            <a:pPr>
              <a:defRPr/>
            </a:pPr>
            <a:r>
              <a:rPr lang="id-ID" sz="2100" dirty="0" smtClean="0"/>
              <a:t>Pengetahuan </a:t>
            </a:r>
            <a:r>
              <a:rPr lang="id-ID" sz="2100" dirty="0"/>
              <a:t>area aplikasi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Update </a:t>
            </a:r>
            <a:r>
              <a:rPr lang="id-ID" sz="2100" dirty="0"/>
              <a:t>dokumentasi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Aktifitas </a:t>
            </a:r>
            <a:r>
              <a:rPr lang="id-ID" sz="2100" dirty="0"/>
              <a:t>sebelumnya yang tidak lengkap pada waktunya – termasuk pengiriman perangkat yang </a:t>
            </a:r>
            <a:r>
              <a:rPr lang="id-ID" sz="2100" dirty="0" smtClean="0"/>
              <a:t>terlambat</a:t>
            </a:r>
          </a:p>
          <a:p>
            <a:pPr>
              <a:defRPr/>
            </a:pPr>
            <a:r>
              <a:rPr lang="id-ID" sz="2100" dirty="0" smtClean="0"/>
              <a:t>Komunikasi </a:t>
            </a:r>
            <a:r>
              <a:rPr lang="id-ID" sz="2100" dirty="0"/>
              <a:t>antara teknisi dan user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Komunikasi </a:t>
            </a:r>
            <a:r>
              <a:rPr lang="id-ID" sz="2100" dirty="0"/>
              <a:t>yang kurang menyebabkan duplikasi </a:t>
            </a:r>
            <a:r>
              <a:rPr lang="id-ID" sz="2100" dirty="0" smtClean="0"/>
              <a:t>pekerjaan</a:t>
            </a:r>
          </a:p>
          <a:p>
            <a:pPr>
              <a:defRPr/>
            </a:pPr>
            <a:r>
              <a:rPr lang="id-ID" sz="2100" dirty="0" smtClean="0"/>
              <a:t>Komitmen </a:t>
            </a:r>
            <a:r>
              <a:rPr lang="id-ID" sz="2100" dirty="0"/>
              <a:t>yang kurang – khusunya ketika proyek terikat pada satu orang kemudian </a:t>
            </a:r>
            <a:r>
              <a:rPr lang="id-ID" sz="2100" dirty="0" smtClean="0"/>
              <a:t>keluar</a:t>
            </a:r>
          </a:p>
          <a:p>
            <a:pPr>
              <a:defRPr/>
            </a:pPr>
            <a:r>
              <a:rPr lang="id-ID" sz="2100" dirty="0" smtClean="0"/>
              <a:t>Kemampuan </a:t>
            </a:r>
            <a:r>
              <a:rPr lang="id-ID" sz="2100" dirty="0"/>
              <a:t>Keahlian teknikal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Perubahan </a:t>
            </a:r>
            <a:r>
              <a:rPr lang="id-ID" sz="2100" dirty="0"/>
              <a:t>kebutuhan </a:t>
            </a:r>
            <a:r>
              <a:rPr lang="id-ID" sz="2100" dirty="0" smtClean="0"/>
              <a:t>hukum</a:t>
            </a:r>
          </a:p>
          <a:p>
            <a:pPr>
              <a:defRPr/>
            </a:pPr>
            <a:r>
              <a:rPr lang="id-ID" sz="2100" dirty="0" smtClean="0"/>
              <a:t>Perubahan </a:t>
            </a:r>
            <a:r>
              <a:rPr lang="id-ID" sz="2100" dirty="0"/>
              <a:t>lingkungan perangkat </a:t>
            </a:r>
            <a:r>
              <a:rPr lang="id-ID" sz="2100" dirty="0" smtClean="0"/>
              <a:t>lunak</a:t>
            </a:r>
          </a:p>
          <a:p>
            <a:pPr>
              <a:defRPr/>
            </a:pPr>
            <a:r>
              <a:rPr lang="id-ID" sz="2100" dirty="0" smtClean="0"/>
              <a:t>Tekanan deadline</a:t>
            </a:r>
          </a:p>
          <a:p>
            <a:pPr>
              <a:defRPr/>
            </a:pPr>
            <a:r>
              <a:rPr lang="id-ID" sz="2100" dirty="0" smtClean="0"/>
              <a:t>Pengendalian </a:t>
            </a:r>
            <a:r>
              <a:rPr lang="id-ID" sz="2100" dirty="0"/>
              <a:t>kualitas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Management </a:t>
            </a:r>
            <a:r>
              <a:rPr lang="id-ID" sz="2100" dirty="0"/>
              <a:t>jarak </a:t>
            </a:r>
            <a:r>
              <a:rPr lang="id-ID" sz="2100" dirty="0" smtClean="0"/>
              <a:t>jauh</a:t>
            </a:r>
          </a:p>
          <a:p>
            <a:pPr>
              <a:defRPr/>
            </a:pPr>
            <a:r>
              <a:rPr lang="id-ID" sz="2100" dirty="0" smtClean="0"/>
              <a:t>Pelatihan </a:t>
            </a:r>
            <a:r>
              <a:rPr lang="id-ID" sz="2100" dirty="0"/>
              <a:t>yang kurang</a:t>
            </a:r>
            <a:endParaRPr lang="id-ID" sz="2100" dirty="0"/>
          </a:p>
        </p:txBody>
      </p:sp>
    </p:spTree>
    <p:extLst>
      <p:ext uri="{BB962C8B-B14F-4D97-AF65-F5344CB8AC3E}">
        <p14:creationId xmlns:p14="http://schemas.microsoft.com/office/powerpoint/2010/main" val="16657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Kategori PPL Berdasar Sistem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stok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2. </a:t>
            </a:r>
            <a:r>
              <a:rPr lang="id-ID" dirty="0"/>
              <a:t>  </a:t>
            </a:r>
            <a:r>
              <a:rPr lang="en-US" dirty="0" err="1"/>
              <a:t>Sistem</a:t>
            </a:r>
            <a:r>
              <a:rPr lang="en-US" dirty="0"/>
              <a:t> embedded / real time</a:t>
            </a:r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smtClean="0"/>
              <a:t>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Kategori PPL Berdasar O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rientasi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Produk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detailnya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client </a:t>
            </a:r>
            <a:r>
              <a:rPr lang="en-US" dirty="0" err="1"/>
              <a:t>dan</a:t>
            </a:r>
            <a:r>
              <a:rPr lang="en-US" dirty="0"/>
              <a:t> Client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menjustifikasi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2.  </a:t>
            </a:r>
            <a:r>
              <a:rPr lang="en-US" dirty="0" err="1"/>
              <a:t>Tujuan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level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Stakeholders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Stakeholder proyek adalah orang-orang yang terlibat atau dipengaruhi oleh aktivitas proyek. </a:t>
            </a:r>
            <a:endParaRPr lang="id-ID" dirty="0" smtClean="0"/>
          </a:p>
          <a:p>
            <a:r>
              <a:rPr lang="id-ID" dirty="0" smtClean="0"/>
              <a:t>Stakeholder </a:t>
            </a:r>
            <a:r>
              <a:rPr lang="id-ID" dirty="0"/>
              <a:t>termasuk : </a:t>
            </a:r>
            <a:endParaRPr lang="id-ID" dirty="0" smtClean="0"/>
          </a:p>
          <a:p>
            <a:pPr marL="901700" lvl="1" indent="-444500"/>
            <a:r>
              <a:rPr lang="id-ID" dirty="0" smtClean="0"/>
              <a:t>sponsor proyek</a:t>
            </a:r>
          </a:p>
          <a:p>
            <a:pPr marL="901700" lvl="1" indent="-444500"/>
            <a:r>
              <a:rPr lang="id-ID" dirty="0" smtClean="0"/>
              <a:t>manajer proyek</a:t>
            </a:r>
          </a:p>
          <a:p>
            <a:pPr marL="901700" lvl="1" indent="-444500"/>
            <a:r>
              <a:rPr lang="id-ID" dirty="0" smtClean="0"/>
              <a:t>tim </a:t>
            </a:r>
            <a:r>
              <a:rPr lang="id-ID" dirty="0"/>
              <a:t>proyek </a:t>
            </a:r>
            <a:endParaRPr lang="id-ID" dirty="0" smtClean="0"/>
          </a:p>
          <a:p>
            <a:pPr marL="901700" lvl="1" indent="-444500"/>
            <a:r>
              <a:rPr lang="id-ID" dirty="0" smtClean="0"/>
              <a:t>staff </a:t>
            </a:r>
            <a:r>
              <a:rPr lang="id-ID" dirty="0"/>
              <a:t>pendukung </a:t>
            </a:r>
            <a:endParaRPr lang="id-ID" dirty="0" smtClean="0"/>
          </a:p>
          <a:p>
            <a:pPr marL="901700" lvl="1" indent="-444500"/>
            <a:r>
              <a:rPr lang="id-ID" dirty="0" smtClean="0"/>
              <a:t>customer </a:t>
            </a:r>
          </a:p>
          <a:p>
            <a:pPr marL="901700" lvl="1" indent="-444500"/>
            <a:r>
              <a:rPr lang="id-ID" dirty="0" smtClean="0"/>
              <a:t>user/pengguna</a:t>
            </a:r>
          </a:p>
          <a:p>
            <a:pPr marL="901700" lvl="1" indent="-444500"/>
            <a:r>
              <a:rPr lang="id-ID" dirty="0" smtClean="0"/>
              <a:t>supplier/pemasok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7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Contoh Proyek IT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Sebuah help desk untuk sebuah </a:t>
            </a:r>
            <a:r>
              <a:rPr lang="id-ID" dirty="0" smtClean="0"/>
              <a:t>departemen.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tim pengembangan software menambah fitur bagi sebuah aplikasi.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kampus meningkatkan infrastruktur teknologinya untuk menyediakan akses </a:t>
            </a:r>
            <a:r>
              <a:rPr lang="id-ID" dirty="0" smtClean="0"/>
              <a:t>internet.</a:t>
            </a:r>
          </a:p>
          <a:p>
            <a:pPr algn="just"/>
            <a:r>
              <a:rPr lang="id-ID" dirty="0" smtClean="0"/>
              <a:t>Suatu </a:t>
            </a:r>
            <a:r>
              <a:rPr lang="id-ID" dirty="0"/>
              <a:t>perusahaan memutuskan </a:t>
            </a:r>
            <a:r>
              <a:rPr lang="id-ID" dirty="0" smtClean="0"/>
              <a:t>untuk mengembangkan </a:t>
            </a:r>
            <a:r>
              <a:rPr lang="id-ID" dirty="0"/>
              <a:t>sebuah sistem baru </a:t>
            </a:r>
            <a:r>
              <a:rPr lang="id-ID" dirty="0" smtClean="0"/>
              <a:t>untuk meningkatkan </a:t>
            </a:r>
            <a:r>
              <a:rPr lang="id-ID" dirty="0"/>
              <a:t>produktivitas </a:t>
            </a:r>
            <a:r>
              <a:rPr lang="id-ID" dirty="0" smtClean="0"/>
              <a:t>penjualannya.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jaringan televisi mengembangkan sistem yang memungkinkan pemirsa memilih kontestan dan memberikan umpan balik pada programnya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36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39560"/>
              </p:ext>
            </p:extLst>
          </p:nvPr>
        </p:nvGraphicFramePr>
        <p:xfrm>
          <a:off x="167099" y="1667763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058811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royek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erangkat</a:t>
            </a:r>
            <a:r>
              <a:rPr lang="en-US" dirty="0"/>
              <a:t> </a:t>
            </a:r>
            <a:r>
              <a:rPr lang="id-ID" dirty="0"/>
              <a:t>L</a:t>
            </a:r>
            <a:r>
              <a:rPr lang="en-US" dirty="0" err="1"/>
              <a:t>unak</a:t>
            </a:r>
            <a:r>
              <a:rPr lang="en-US" dirty="0"/>
              <a:t> (PPL)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permasalah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kekuatiran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tahapan-tahapan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monitoring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kontrol</a:t>
            </a:r>
            <a:r>
              <a:rPr lang="id-ID" dirty="0"/>
              <a:t> </a:t>
            </a:r>
            <a:r>
              <a:rPr lang="id-ID" dirty="0" smtClean="0"/>
              <a:t>atau </a:t>
            </a:r>
          </a:p>
          <a:p>
            <a:pPr algn="just">
              <a:lnSpc>
                <a:spcPct val="80000"/>
              </a:lnSpc>
              <a:defRPr/>
            </a:pPr>
            <a:r>
              <a:rPr lang="id-ID" dirty="0" smtClean="0"/>
              <a:t>Mampu membuat System Requerement, Feasibility Analisis dan Function </a:t>
            </a:r>
            <a:r>
              <a:rPr lang="id-ID" dirty="0"/>
              <a:t>Poin </a:t>
            </a:r>
            <a:r>
              <a:rPr lang="id-ID" dirty="0" smtClean="0"/>
              <a:t>Estimation pada perangkat 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Mengidentifikasi</a:t>
            </a:r>
            <a:r>
              <a:rPr lang="en-US" dirty="0"/>
              <a:t> stakeholder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823307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...........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5651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715450"/>
            <a:ext cx="85401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Editor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Ms. 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LibreOffice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Design 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Sparx </a:t>
            </a:r>
            <a:r>
              <a:rPr lang="id-ID" sz="3200" dirty="0" smtClean="0">
                <a:solidFill>
                  <a:srgbClr val="FF0000"/>
                </a:solidFill>
              </a:rPr>
              <a:t>EA</a:t>
            </a:r>
            <a:endParaRPr lang="id-ID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/>
              <a:t>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0856 4868 8506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Pendahuluan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</a:t>
            </a:r>
            <a:r>
              <a:rPr lang="id-ID" dirty="0" smtClean="0">
                <a:latin typeface="Agency FB" panose="020B0503020202020204" pitchFamily="34" charset="0"/>
              </a:rPr>
              <a:t>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id-ID" sz="1800" dirty="0" smtClean="0"/>
              <a:t>Schwalbe</a:t>
            </a:r>
            <a:r>
              <a:rPr lang="id-ID" sz="1800" dirty="0"/>
              <a:t>, K. </a:t>
            </a:r>
            <a:r>
              <a:rPr lang="id-ID" sz="1800" dirty="0" smtClean="0"/>
              <a:t>2006. </a:t>
            </a:r>
            <a:r>
              <a:rPr lang="id-ID" sz="1800" dirty="0"/>
              <a:t>Information Technology Project Management, </a:t>
            </a:r>
            <a:r>
              <a:rPr lang="id-ID" sz="1800" dirty="0" smtClean="0"/>
              <a:t>Third Edition</a:t>
            </a:r>
            <a:r>
              <a:rPr lang="id-ID" sz="1800" dirty="0"/>
              <a:t>. Course Technology.</a:t>
            </a:r>
          </a:p>
          <a:p>
            <a:r>
              <a:rPr lang="en-US" sz="1800" dirty="0" err="1"/>
              <a:t>R.Duncan</a:t>
            </a:r>
            <a:r>
              <a:rPr lang="en-US" sz="1800" dirty="0"/>
              <a:t> </a:t>
            </a:r>
            <a:r>
              <a:rPr lang="en-US" sz="1800" dirty="0" err="1"/>
              <a:t>Wiliam</a:t>
            </a:r>
            <a:r>
              <a:rPr lang="en-US" sz="1800" dirty="0"/>
              <a:t>, A Guide To The Project </a:t>
            </a:r>
            <a:r>
              <a:rPr lang="en-US" sz="1800" dirty="0" err="1"/>
              <a:t>Managament</a:t>
            </a:r>
            <a:r>
              <a:rPr lang="en-US" sz="1800" dirty="0"/>
              <a:t> Body of </a:t>
            </a:r>
            <a:r>
              <a:rPr lang="en-US" sz="1800" dirty="0" smtClean="0"/>
              <a:t>Knowledge </a:t>
            </a:r>
            <a:r>
              <a:rPr lang="en-US" sz="1800" dirty="0"/>
              <a:t>PMBOK 4 [Book]. </a:t>
            </a:r>
            <a:r>
              <a:rPr lang="en-US" sz="1800" dirty="0" smtClean="0"/>
              <a:t>-Canada </a:t>
            </a:r>
            <a:r>
              <a:rPr lang="en-US" sz="1800" dirty="0"/>
              <a:t>: PMBOK, 2008. </a:t>
            </a:r>
          </a:p>
          <a:p>
            <a:r>
              <a:rPr lang="en-US" sz="1800" dirty="0" smtClean="0"/>
              <a:t>Stephen </a:t>
            </a:r>
            <a:r>
              <a:rPr lang="en-US" sz="1800" dirty="0"/>
              <a:t>S. Bonham, IT Project Portfolio Management, ARTECH </a:t>
            </a:r>
            <a:r>
              <a:rPr lang="en-US" sz="1800" dirty="0" smtClean="0"/>
              <a:t>HOUSE,</a:t>
            </a:r>
            <a:r>
              <a:rPr lang="id-ID" sz="1800" dirty="0" smtClean="0"/>
              <a:t> </a:t>
            </a:r>
            <a:r>
              <a:rPr lang="en-US" sz="1800" dirty="0" smtClean="0"/>
              <a:t>INC</a:t>
            </a:r>
            <a:r>
              <a:rPr lang="en-US" sz="1800" dirty="0"/>
              <a:t>. 2005</a:t>
            </a:r>
          </a:p>
          <a:p>
            <a:r>
              <a:rPr lang="en-US" sz="1800" dirty="0"/>
              <a:t>PMI. 2008. A Guide to the Project Management Body Of Knowledge</a:t>
            </a:r>
            <a:r>
              <a:rPr lang="id-ID" sz="1800" dirty="0"/>
              <a:t> </a:t>
            </a:r>
            <a:r>
              <a:rPr lang="en-US" sz="1800" dirty="0"/>
              <a:t>(PMBOK Guide)-Fourth Edition. Project Management Institute, Inc.</a:t>
            </a:r>
            <a:endParaRPr lang="id-ID" sz="1800" dirty="0"/>
          </a:p>
          <a:p>
            <a:r>
              <a:rPr lang="id-ID" sz="1800" dirty="0" smtClean="0"/>
              <a:t>Kendall </a:t>
            </a:r>
            <a:r>
              <a:rPr lang="id-ID" sz="1800" dirty="0"/>
              <a:t>&amp; Kendall. 2006. Analisis dan Perancangan Sistem Edisi Kelima</a:t>
            </a:r>
          </a:p>
          <a:p>
            <a:r>
              <a:rPr lang="id-ID" sz="1800" dirty="0"/>
              <a:t>Jilid 1. PT. Indeks Kelompok Gramedia : </a:t>
            </a:r>
            <a:r>
              <a:rPr lang="id-ID" sz="1800" dirty="0" smtClean="0"/>
              <a:t>Jakarta</a:t>
            </a:r>
            <a:endParaRPr lang="id-ID" sz="1800" dirty="0"/>
          </a:p>
          <a:p>
            <a:r>
              <a:rPr lang="id-ID" sz="1800" dirty="0"/>
              <a:t>Shelly et al. System Analysis </a:t>
            </a:r>
            <a:r>
              <a:rPr lang="id-ID" sz="1800" dirty="0" smtClean="0"/>
              <a:t>dan </a:t>
            </a:r>
            <a:r>
              <a:rPr lang="id-ID" sz="1800" dirty="0"/>
              <a:t>Design. 2004.</a:t>
            </a:r>
          </a:p>
          <a:p>
            <a:r>
              <a:rPr lang="id-ID" sz="1800" dirty="0" smtClean="0"/>
              <a:t>Sutabri</a:t>
            </a:r>
            <a:r>
              <a:rPr lang="id-ID" sz="1800" dirty="0"/>
              <a:t>, Tata. 2005. Analisis Sistem Informasi</a:t>
            </a:r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Membangun sebuah gedung 20 lantai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penelitian mengenai “alasan mengapa user memiliki masalah dengan sistem operasi?”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tugas akhir/ skripsi untuk mahasiswa tingkat akhir </a:t>
            </a:r>
            <a:endParaRPr lang="id-ID" dirty="0" smtClean="0"/>
          </a:p>
          <a:p>
            <a:pPr algn="just"/>
            <a:r>
              <a:rPr lang="id-ID" dirty="0" smtClean="0"/>
              <a:t>Membuat </a:t>
            </a:r>
            <a:r>
              <a:rPr lang="id-ID" dirty="0"/>
              <a:t>aplikasi mobile untuk penderita tunanetra </a:t>
            </a:r>
            <a:endParaRPr lang="id-ID" dirty="0" smtClean="0"/>
          </a:p>
          <a:p>
            <a:pPr algn="just"/>
            <a:r>
              <a:rPr lang="id-ID" dirty="0" smtClean="0"/>
              <a:t>Persiapan pernikahan</a:t>
            </a:r>
          </a:p>
          <a:p>
            <a:pPr algn="just"/>
            <a:r>
              <a:rPr lang="id-ID" dirty="0" smtClean="0"/>
              <a:t>Membuat </a:t>
            </a:r>
            <a:r>
              <a:rPr lang="id-ID" dirty="0"/>
              <a:t>sistem operasi untuk sebuah smartphone tipe baru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perencanaan</a:t>
            </a:r>
            <a:r>
              <a:rPr lang="en-US" dirty="0"/>
              <a:t> / </a:t>
            </a:r>
            <a:r>
              <a:rPr lang="en-US" b="1" dirty="0" err="1"/>
              <a:t>perancangan</a:t>
            </a:r>
            <a:r>
              <a:rPr lang="en-US" dirty="0"/>
              <a:t> yang </a:t>
            </a:r>
            <a:r>
              <a:rPr lang="en-US" b="1" dirty="0" err="1"/>
              <a:t>spesifik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pekerjaan</a:t>
            </a:r>
            <a:r>
              <a:rPr lang="en-US" b="1" dirty="0"/>
              <a:t> </a:t>
            </a:r>
            <a:r>
              <a:rPr lang="en-US" b="1" dirty="0" err="1"/>
              <a:t>terencana</a:t>
            </a:r>
            <a:r>
              <a:rPr lang="en-US" b="1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pekerjaan</a:t>
            </a:r>
            <a:r>
              <a:rPr lang="en-US" dirty="0"/>
              <a:t> yang </a:t>
            </a:r>
            <a:r>
              <a:rPr lang="en-US" b="1" dirty="0" err="1"/>
              <a:t>besar</a:t>
            </a:r>
            <a:r>
              <a:rPr lang="en-US" dirty="0"/>
              <a:t> (Longman Concise English Dictionary, 1982</a:t>
            </a:r>
            <a:r>
              <a:rPr lang="en-US" dirty="0" smtClean="0"/>
              <a:t>)</a:t>
            </a:r>
            <a:endParaRPr lang="id-ID" dirty="0" smtClean="0"/>
          </a:p>
          <a:p>
            <a:pPr algn="just"/>
            <a:r>
              <a:rPr lang="id-ID" dirty="0"/>
              <a:t>Sebuah proyek adalah “usaha sementara yang dilakukan untuk </a:t>
            </a:r>
            <a:r>
              <a:rPr lang="id-ID" b="1" dirty="0"/>
              <a:t>menghasilkan produk</a:t>
            </a:r>
            <a:r>
              <a:rPr lang="id-ID" dirty="0"/>
              <a:t>, </a:t>
            </a:r>
            <a:r>
              <a:rPr lang="id-ID" b="1" dirty="0"/>
              <a:t>jasa atau hasil yang </a:t>
            </a:r>
            <a:r>
              <a:rPr lang="id-ID" b="1" dirty="0" smtClean="0"/>
              <a:t>unik</a:t>
            </a:r>
            <a:r>
              <a:rPr lang="id-ID" dirty="0" smtClean="0"/>
              <a:t>”.</a:t>
            </a:r>
            <a:endParaRPr lang="en-US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08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/>
              <a:t>Tugas</a:t>
            </a:r>
            <a:r>
              <a:rPr lang="en-US" dirty="0"/>
              <a:t> non </a:t>
            </a:r>
            <a:r>
              <a:rPr lang="en-US" dirty="0" err="1"/>
              <a:t>rutin</a:t>
            </a:r>
            <a:endParaRPr lang="en-US" dirty="0"/>
          </a:p>
          <a:p>
            <a:pPr>
              <a:defRPr/>
            </a:pP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perencanaan</a:t>
            </a:r>
            <a:endParaRPr lang="en-US" dirty="0"/>
          </a:p>
          <a:p>
            <a:r>
              <a:rPr lang="id-ID" dirty="0" smtClean="0"/>
              <a:t>Diawali </a:t>
            </a:r>
            <a:r>
              <a:rPr lang="id-ID" dirty="0"/>
              <a:t>pada waktu tertentu </a:t>
            </a:r>
            <a:endParaRPr lang="id-ID" dirty="0" smtClean="0"/>
          </a:p>
          <a:p>
            <a:r>
              <a:rPr lang="id-ID" dirty="0" smtClean="0"/>
              <a:t>Ditetapkan </a:t>
            </a:r>
            <a:r>
              <a:rPr lang="id-ID" dirty="0"/>
              <a:t>dengan pasti baik tujuan maupun lingkup </a:t>
            </a:r>
            <a:r>
              <a:rPr lang="id-ID" dirty="0" smtClean="0"/>
              <a:t>kerja</a:t>
            </a:r>
          </a:p>
          <a:p>
            <a:pPr>
              <a:defRPr/>
            </a:pP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kita</a:t>
            </a:r>
            <a:endParaRPr lang="en-US" dirty="0"/>
          </a:p>
          <a:p>
            <a:pPr>
              <a:defRPr/>
            </a:pP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spesialis</a:t>
            </a:r>
            <a:endParaRPr lang="en-US" dirty="0"/>
          </a:p>
          <a:p>
            <a:pPr>
              <a:defRPr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dibatasi</a:t>
            </a:r>
            <a:endParaRPr lang="id-ID" dirty="0" smtClean="0"/>
          </a:p>
          <a:p>
            <a:r>
              <a:rPr lang="id-ID" dirty="0" smtClean="0"/>
              <a:t>Ditetapkan </a:t>
            </a:r>
            <a:r>
              <a:rPr lang="id-ID" dirty="0"/>
              <a:t>dengan baik hasil/produknya, termasuk kriteria performansi </a:t>
            </a:r>
            <a:r>
              <a:rPr lang="id-ID" dirty="0" smtClean="0"/>
              <a:t>produk</a:t>
            </a:r>
          </a:p>
          <a:p>
            <a:r>
              <a:rPr lang="id-ID" dirty="0" smtClean="0"/>
              <a:t>Ditetapkan </a:t>
            </a:r>
            <a:r>
              <a:rPr lang="id-ID" dirty="0"/>
              <a:t>dengan baik kriteria penyelesaian </a:t>
            </a:r>
            <a:r>
              <a:rPr lang="id-ID" dirty="0" smtClean="0"/>
              <a:t>proyek</a:t>
            </a:r>
          </a:p>
          <a:p>
            <a:r>
              <a:rPr lang="id-ID" dirty="0" smtClean="0"/>
              <a:t>Ditetapkan </a:t>
            </a:r>
            <a:r>
              <a:rPr lang="id-ID" dirty="0"/>
              <a:t>titik akhir atau waktu penyelesaian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7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Sifat 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Memiliki tujuan yang </a:t>
            </a:r>
            <a:r>
              <a:rPr lang="id-ID" dirty="0" smtClean="0"/>
              <a:t>unik.</a:t>
            </a:r>
          </a:p>
          <a:p>
            <a:pPr algn="just"/>
            <a:r>
              <a:rPr lang="id-ID" dirty="0" smtClean="0"/>
              <a:t>Berlangsung sementara.</a:t>
            </a:r>
          </a:p>
          <a:p>
            <a:pPr algn="just"/>
            <a:r>
              <a:rPr lang="id-ID" dirty="0" smtClean="0"/>
              <a:t>Membutuhkan </a:t>
            </a:r>
            <a:r>
              <a:rPr lang="id-ID" dirty="0"/>
              <a:t>sumber daya dari berbagai </a:t>
            </a:r>
            <a:r>
              <a:rPr lang="id-ID" dirty="0" smtClean="0"/>
              <a:t>bidang</a:t>
            </a:r>
          </a:p>
          <a:p>
            <a:pPr algn="just"/>
            <a:r>
              <a:rPr lang="id-ID" dirty="0" smtClean="0"/>
              <a:t>Memiliki </a:t>
            </a:r>
            <a:r>
              <a:rPr lang="id-ID" dirty="0"/>
              <a:t>sponsor atau konsumen utama </a:t>
            </a:r>
            <a:r>
              <a:rPr lang="id-ID" dirty="0" smtClean="0"/>
              <a:t>yang menjadi </a:t>
            </a:r>
            <a:r>
              <a:rPr lang="id-ID" dirty="0"/>
              <a:t>penentu dalam hal finansial dan </a:t>
            </a:r>
            <a:r>
              <a:rPr lang="id-ID" dirty="0" smtClean="0"/>
              <a:t>sasaran proyek</a:t>
            </a:r>
          </a:p>
          <a:p>
            <a:pPr algn="just"/>
            <a:r>
              <a:rPr lang="id-ID" dirty="0" smtClean="0"/>
              <a:t>Mengandung </a:t>
            </a:r>
            <a:r>
              <a:rPr lang="id-ID" dirty="0"/>
              <a:t>ketidakpastian, karena </a:t>
            </a:r>
            <a:r>
              <a:rPr lang="id-ID" dirty="0" smtClean="0"/>
              <a:t>lingkungan proyek </a:t>
            </a:r>
            <a:r>
              <a:rPr lang="id-ID" dirty="0"/>
              <a:t>dapat berubah dan proyek </a:t>
            </a:r>
            <a:r>
              <a:rPr lang="id-ID" dirty="0" smtClean="0"/>
              <a:t>harus meresponnya</a:t>
            </a:r>
            <a:r>
              <a:rPr lang="id-ID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138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Tujuan Manajemen 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Efisiensi (biaya, sumber daya, &amp; waktu). </a:t>
            </a:r>
            <a:endParaRPr lang="id-ID" dirty="0" smtClean="0"/>
          </a:p>
          <a:p>
            <a:pPr algn="just"/>
            <a:r>
              <a:rPr lang="id-ID" dirty="0" smtClean="0"/>
              <a:t>Kontrol </a:t>
            </a:r>
            <a:r>
              <a:rPr lang="id-ID" dirty="0"/>
              <a:t>terhadap proyek lebih baik sehingga proyek dapat sesuai dengan scope, biaya, sumber daya &amp; waktu yang telah </a:t>
            </a:r>
            <a:r>
              <a:rPr lang="id-ID" dirty="0" smtClean="0"/>
              <a:t>ditentukan.</a:t>
            </a:r>
          </a:p>
          <a:p>
            <a:pPr algn="just"/>
            <a:r>
              <a:rPr lang="id-ID" dirty="0" smtClean="0"/>
              <a:t>Meningkatkan kualitas</a:t>
            </a:r>
          </a:p>
          <a:p>
            <a:pPr algn="just"/>
            <a:r>
              <a:rPr lang="id-ID" dirty="0" smtClean="0"/>
              <a:t>Meningkatkan produktifitas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menekan resiko yang </a:t>
            </a:r>
            <a:r>
              <a:rPr lang="id-ID" dirty="0" smtClean="0"/>
              <a:t>timbul</a:t>
            </a:r>
          </a:p>
          <a:p>
            <a:pPr algn="just"/>
            <a:r>
              <a:rPr lang="id-ID" dirty="0" smtClean="0"/>
              <a:t>Koordinasi </a:t>
            </a:r>
            <a:r>
              <a:rPr lang="id-ID" dirty="0"/>
              <a:t>internal menjadi lebih </a:t>
            </a:r>
            <a:r>
              <a:rPr lang="id-ID" dirty="0" smtClean="0"/>
              <a:t>baik</a:t>
            </a:r>
          </a:p>
          <a:p>
            <a:pPr algn="just"/>
            <a:r>
              <a:rPr lang="id-ID" dirty="0" smtClean="0"/>
              <a:t>Meningkatkan </a:t>
            </a:r>
            <a:r>
              <a:rPr lang="id-ID" dirty="0"/>
              <a:t>semangat, tanggung jawab serta loyalitas tim terhadap proyek, yaitu dengan penugasan yang jelas kepada masing-msing anggota tim.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66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4463</TotalTime>
  <Words>1031</Words>
  <Application>Microsoft Office PowerPoint</Application>
  <PresentationFormat>On-screen Show (4:3)</PresentationFormat>
  <Paragraphs>179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PROYEK PERANGKAT LUNAK 01. Pendahuluan </vt:lpstr>
      <vt:lpstr>Pokok Bahasan</vt:lpstr>
      <vt:lpstr>01. PPL</vt:lpstr>
      <vt:lpstr>1) Pendahuluan</vt:lpstr>
      <vt:lpstr>Proyek?</vt:lpstr>
      <vt:lpstr>Proyek?</vt:lpstr>
      <vt:lpstr>Proyek Karakteristik Proyek</vt:lpstr>
      <vt:lpstr>Proyek Sifat Proyek</vt:lpstr>
      <vt:lpstr>Proyek Tujuan Manajemen Proyek</vt:lpstr>
      <vt:lpstr>Proyek Perangkat Lunak Vs Proyek Lain</vt:lpstr>
      <vt:lpstr>Proyek Karakteristik PPL</vt:lpstr>
      <vt:lpstr>Proyek Aktifitas dalam PPL</vt:lpstr>
      <vt:lpstr>Proyek Siklus hidup PPL</vt:lpstr>
      <vt:lpstr>Proyek Masalah Proyek PL </vt:lpstr>
      <vt:lpstr>Proyek Kategori PPL Berdasar Sistem</vt:lpstr>
      <vt:lpstr>Proyek Kategori PPL Berdasar Orientasi</vt:lpstr>
      <vt:lpstr>Proyek Project Stakeholders</vt:lpstr>
      <vt:lpstr>Proyek Contoh Proyek IT</vt:lpstr>
      <vt:lpstr>3) Kontrak Perkuliahan</vt:lpstr>
      <vt:lpstr>Learning Outcomes Diharapkan mahasiswa mampu:</vt:lpstr>
      <vt:lpstr>Metode Pengajaran</vt:lpstr>
      <vt:lpstr>Metode Penilaian</vt:lpstr>
      <vt:lpstr>Tata Tertib Perkuliahan</vt:lpstr>
      <vt:lpstr>Tugas</vt:lpstr>
      <vt:lpstr>4) Kebutuhan Software</vt:lpstr>
      <vt:lpstr>Kebutuhan Software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2577</cp:revision>
  <dcterms:created xsi:type="dcterms:W3CDTF">2016-09-02T03:38:50Z</dcterms:created>
  <dcterms:modified xsi:type="dcterms:W3CDTF">2019-02-13T14:42:13Z</dcterms:modified>
</cp:coreProperties>
</file>