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6" r:id="rId2"/>
    <p:sldId id="407" r:id="rId3"/>
    <p:sldId id="427" r:id="rId4"/>
    <p:sldId id="414" r:id="rId5"/>
    <p:sldId id="517" r:id="rId6"/>
    <p:sldId id="537" r:id="rId7"/>
    <p:sldId id="523" r:id="rId8"/>
    <p:sldId id="524" r:id="rId9"/>
    <p:sldId id="535" r:id="rId10"/>
    <p:sldId id="525" r:id="rId11"/>
    <p:sldId id="526" r:id="rId12"/>
    <p:sldId id="527" r:id="rId13"/>
    <p:sldId id="528" r:id="rId14"/>
    <p:sldId id="536" r:id="rId15"/>
    <p:sldId id="529" r:id="rId16"/>
    <p:sldId id="534" r:id="rId17"/>
    <p:sldId id="530" r:id="rId18"/>
    <p:sldId id="531" r:id="rId19"/>
    <p:sldId id="548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9" r:id="rId30"/>
    <p:sldId id="550" r:id="rId31"/>
    <p:sldId id="551" r:id="rId32"/>
    <p:sldId id="552" r:id="rId33"/>
    <p:sldId id="553" r:id="rId34"/>
    <p:sldId id="554" r:id="rId35"/>
    <p:sldId id="555" r:id="rId36"/>
    <p:sldId id="556" r:id="rId37"/>
    <p:sldId id="557" r:id="rId38"/>
    <p:sldId id="558" r:id="rId39"/>
    <p:sldId id="498" r:id="rId40"/>
    <p:sldId id="520" r:id="rId41"/>
    <p:sldId id="521" r:id="rId42"/>
    <p:sldId id="510" r:id="rId43"/>
    <p:sldId id="560" r:id="rId44"/>
    <p:sldId id="522" r:id="rId45"/>
    <p:sldId id="559" r:id="rId46"/>
    <p:sldId id="512" r:id="rId47"/>
    <p:sldId id="507" r:id="rId48"/>
    <p:sldId id="499" r:id="rId49"/>
    <p:sldId id="503" r:id="rId50"/>
    <p:sldId id="504" r:id="rId51"/>
    <p:sldId id="505" r:id="rId52"/>
    <p:sldId id="411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Tugas/Proyek</c:v>
                </c:pt>
                <c:pt idx="1">
                  <c:v>UTS</c:v>
                </c:pt>
                <c:pt idx="2">
                  <c:v>UAS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Tugas/Proyek</c:v>
                </c:pt>
                <c:pt idx="1">
                  <c:v>UTS</c:v>
                </c:pt>
                <c:pt idx="2">
                  <c:v>UAS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</c:v>
                </c:pt>
                <c:pt idx="1">
                  <c:v>0.25</c:v>
                </c:pt>
                <c:pt idx="2">
                  <c:v>0.25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0" dirty="0" smtClean="0">
              <a:latin typeface="Agency FB" panose="020B0503020202020204" pitchFamily="34" charset="0"/>
            </a:rPr>
            <a:t>Pengantar Manajemen Proyek Perangkat Lunak 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Siklus hidup Proyek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05. </a:t>
          </a:r>
          <a:r>
            <a:rPr lang="id-ID" sz="2400" b="0" dirty="0" smtClean="0">
              <a:latin typeface="Agency FB" panose="020B0503020202020204" pitchFamily="34" charset="0"/>
            </a:rPr>
            <a:t>Analisa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 smtClean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Organisasi Proyek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170200D3-B35D-4F99-83D3-697F3743AA57}">
      <dgm:prSet phldrT="[Text]"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04. </a:t>
          </a:r>
          <a:r>
            <a:rPr lang="id-ID" sz="2400" b="0" dirty="0" smtClean="0">
              <a:latin typeface="Agency FB" panose="020B0503020202020204" pitchFamily="34" charset="0"/>
            </a:rPr>
            <a:t>Perencanaan Proyek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438AFAE0-8671-4336-A23F-749B18F99F8F}" type="parTrans" cxnId="{6758847D-34C3-47A5-A344-451878E5F497}">
      <dgm:prSet/>
      <dgm:spPr/>
      <dgm:t>
        <a:bodyPr/>
        <a:lstStyle/>
        <a:p>
          <a:endParaRPr lang="id-ID"/>
        </a:p>
      </dgm:t>
    </dgm:pt>
    <dgm:pt modelId="{BA6180AA-5C4B-40BA-A17C-DB933EB46A3F}" type="sibTrans" cxnId="{6758847D-34C3-47A5-A344-451878E5F497}">
      <dgm:prSet/>
      <dgm:spPr/>
      <dgm:t>
        <a:bodyPr/>
        <a:lstStyle/>
        <a:p>
          <a:endParaRPr lang="id-ID"/>
        </a:p>
      </dgm:t>
    </dgm:pt>
    <dgm:pt modelId="{16755EFF-0B74-4073-92AE-9F55DA47C684}">
      <dgm:prSet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07</a:t>
          </a:r>
          <a:r>
            <a:rPr lang="id-ID" sz="2400" dirty="0" smtClean="0"/>
            <a:t>. </a:t>
          </a:r>
          <a:r>
            <a:rPr lang="id-ID" sz="2400" b="0" dirty="0" smtClean="0">
              <a:latin typeface="Agency FB" panose="020B0503020202020204" pitchFamily="34" charset="0"/>
            </a:rPr>
            <a:t>Penentuan Proyek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 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15EAD2C1-BDA3-4A44-91A9-A4C370BD9F78}" type="parTrans" cxnId="{6E526DC7-A139-4EB7-993E-2830A04C5AFE}">
      <dgm:prSet/>
      <dgm:spPr/>
      <dgm:t>
        <a:bodyPr/>
        <a:lstStyle/>
        <a:p>
          <a:endParaRPr lang="id-ID"/>
        </a:p>
      </dgm:t>
    </dgm:pt>
    <dgm:pt modelId="{94EA59F4-8410-4138-ABE5-304442512459}" type="sibTrans" cxnId="{6E526DC7-A139-4EB7-993E-2830A04C5AFE}">
      <dgm:prSet/>
      <dgm:spPr/>
      <dgm:t>
        <a:bodyPr/>
        <a:lstStyle/>
        <a:p>
          <a:endParaRPr lang="id-ID"/>
        </a:p>
      </dgm:t>
    </dgm:pt>
    <dgm:pt modelId="{F1142293-29AC-49E7-AF0F-46B347DC51BA}">
      <dgm:prSet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06. </a:t>
          </a:r>
          <a:r>
            <a:rPr lang="id-ID" sz="2400" b="0" dirty="0" smtClean="0">
              <a:latin typeface="Agency FB" panose="020B0503020202020204" pitchFamily="34" charset="0"/>
            </a:rPr>
            <a:t>Desain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127508A1-17D5-415F-B7CC-C2293640B145}" type="parTrans" cxnId="{7989CB1A-79F7-465A-B94A-F40346474141}">
      <dgm:prSet/>
      <dgm:spPr/>
      <dgm:t>
        <a:bodyPr/>
        <a:lstStyle/>
        <a:p>
          <a:endParaRPr lang="id-ID"/>
        </a:p>
      </dgm:t>
    </dgm:pt>
    <dgm:pt modelId="{A027F3AB-1FAD-47AA-9D11-24CCA1FCE45C}" type="sibTrans" cxnId="{7989CB1A-79F7-465A-B94A-F40346474141}">
      <dgm:prSet/>
      <dgm:spPr/>
      <dgm:t>
        <a:bodyPr/>
        <a:lstStyle/>
        <a:p>
          <a:endParaRPr lang="id-ID"/>
        </a:p>
      </dgm:t>
    </dgm:pt>
    <dgm:pt modelId="{B192C028-B298-40D2-B299-38060591A061}">
      <dgm:prSet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08. </a:t>
          </a:r>
          <a:r>
            <a:rPr lang="id-ID" sz="2400" b="0" dirty="0" smtClean="0">
              <a:latin typeface="Agency FB" panose="020B0503020202020204" pitchFamily="34" charset="0"/>
            </a:rPr>
            <a:t>Manajemen Waktu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B335C65B-3D9E-4702-AF89-8C8C76880C80}" type="parTrans" cxnId="{766FBCB6-0EB7-48EE-A5EB-D490ACC8542A}">
      <dgm:prSet/>
      <dgm:spPr/>
      <dgm:t>
        <a:bodyPr/>
        <a:lstStyle/>
        <a:p>
          <a:endParaRPr lang="id-ID"/>
        </a:p>
      </dgm:t>
    </dgm:pt>
    <dgm:pt modelId="{D077F791-803D-4526-AD4C-B96294519ED1}" type="sibTrans" cxnId="{766FBCB6-0EB7-48EE-A5EB-D490ACC8542A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8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38D87837-282A-49A5-8AA6-8B4A20C77615}" type="pres">
      <dgm:prSet presAssocID="{170200D3-B35D-4F99-83D3-697F3743AA57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B394C3-B05F-47F4-9377-1292435B1C53}" type="pres">
      <dgm:prSet presAssocID="{BA6180AA-5C4B-40BA-A17C-DB933EB46A3F}" presName="spacer" presStyleCnt="0"/>
      <dgm:spPr/>
    </dgm:pt>
    <dgm:pt modelId="{E6B7A12E-D792-4506-9B2A-818D9EC2E909}" type="pres">
      <dgm:prSet presAssocID="{CB240EB0-B7E3-4313-8BE6-86A373066FC0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3D80A73F-E767-49E9-BA87-4F167AF61ABE}" type="pres">
      <dgm:prSet presAssocID="{F1142293-29AC-49E7-AF0F-46B347DC51BA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8EDABFA-1D88-4EE6-87B2-D6E306F6DF97}" type="pres">
      <dgm:prSet presAssocID="{A027F3AB-1FAD-47AA-9D11-24CCA1FCE45C}" presName="spacer" presStyleCnt="0"/>
      <dgm:spPr/>
    </dgm:pt>
    <dgm:pt modelId="{40E79885-6DB6-4C8A-A0BE-188C4E9A0C8F}" type="pres">
      <dgm:prSet presAssocID="{16755EFF-0B74-4073-92AE-9F55DA47C684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F304176-3241-4B63-9D55-0AD36AB11078}" type="pres">
      <dgm:prSet presAssocID="{94EA59F4-8410-4138-ABE5-304442512459}" presName="spacer" presStyleCnt="0"/>
      <dgm:spPr/>
    </dgm:pt>
    <dgm:pt modelId="{572D3E54-13C2-4A2B-9B45-FC799922A61B}" type="pres">
      <dgm:prSet presAssocID="{B192C028-B298-40D2-B299-38060591A061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7607829-2BEA-4479-BA11-DA1E46672A0F}" srcId="{8358F112-1D6F-44C5-AF73-A5EEB7AA45FA}" destId="{CB240EB0-B7E3-4313-8BE6-86A373066FC0}" srcOrd="4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8EA0D4C7-4F6E-4F9C-AEC0-FBE57B53F2FB}" type="presOf" srcId="{F1142293-29AC-49E7-AF0F-46B347DC51BA}" destId="{3D80A73F-E767-49E9-BA87-4F167AF61ABE}" srcOrd="0" destOrd="0" presId="urn:microsoft.com/office/officeart/2005/8/layout/vList2"/>
    <dgm:cxn modelId="{2E8628B4-1E23-4662-B2A9-0CA2B848D318}" type="presOf" srcId="{170200D3-B35D-4F99-83D3-697F3743AA57}" destId="{38D87837-282A-49A5-8AA6-8B4A20C77615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7989CB1A-79F7-465A-B94A-F40346474141}" srcId="{8358F112-1D6F-44C5-AF73-A5EEB7AA45FA}" destId="{F1142293-29AC-49E7-AF0F-46B347DC51BA}" srcOrd="5" destOrd="0" parTransId="{127508A1-17D5-415F-B7CC-C2293640B145}" sibTransId="{A027F3AB-1FAD-47AA-9D11-24CCA1FCE45C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36B6E12B-4126-4223-BDD9-0BF287122A84}" type="presOf" srcId="{B192C028-B298-40D2-B299-38060591A061}" destId="{572D3E54-13C2-4A2B-9B45-FC799922A61B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179B4063-B0B9-4F85-A3C2-E9C905DD0F1F}" type="presOf" srcId="{16755EFF-0B74-4073-92AE-9F55DA47C684}" destId="{40E79885-6DB6-4C8A-A0BE-188C4E9A0C8F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6E526DC7-A139-4EB7-993E-2830A04C5AFE}" srcId="{8358F112-1D6F-44C5-AF73-A5EEB7AA45FA}" destId="{16755EFF-0B74-4073-92AE-9F55DA47C684}" srcOrd="6" destOrd="0" parTransId="{15EAD2C1-BDA3-4A44-91A9-A4C370BD9F78}" sibTransId="{94EA59F4-8410-4138-ABE5-304442512459}"/>
    <dgm:cxn modelId="{6758847D-34C3-47A5-A344-451878E5F497}" srcId="{8358F112-1D6F-44C5-AF73-A5EEB7AA45FA}" destId="{170200D3-B35D-4F99-83D3-697F3743AA57}" srcOrd="3" destOrd="0" parTransId="{438AFAE0-8671-4336-A23F-749B18F99F8F}" sibTransId="{BA6180AA-5C4B-40BA-A17C-DB933EB46A3F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766FBCB6-0EB7-48EE-A5EB-D490ACC8542A}" srcId="{8358F112-1D6F-44C5-AF73-A5EEB7AA45FA}" destId="{B192C028-B298-40D2-B299-38060591A061}" srcOrd="7" destOrd="0" parTransId="{B335C65B-3D9E-4702-AF89-8C8C76880C80}" sibTransId="{D077F791-803D-4526-AD4C-B96294519ED1}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592225C7-F863-4DBE-B8E9-CB7C33FEA839}" type="presParOf" srcId="{FA152123-58CE-48F0-AD32-399CCFB0B709}" destId="{38D87837-282A-49A5-8AA6-8B4A20C77615}" srcOrd="6" destOrd="0" presId="urn:microsoft.com/office/officeart/2005/8/layout/vList2"/>
    <dgm:cxn modelId="{FCF68012-576B-4880-B450-AB9B800DE5AA}" type="presParOf" srcId="{FA152123-58CE-48F0-AD32-399CCFB0B709}" destId="{5DB394C3-B05F-47F4-9377-1292435B1C53}" srcOrd="7" destOrd="0" presId="urn:microsoft.com/office/officeart/2005/8/layout/vList2"/>
    <dgm:cxn modelId="{B0D8726F-7BC7-4B9A-ACE7-946C79141BE7}" type="presParOf" srcId="{FA152123-58CE-48F0-AD32-399CCFB0B709}" destId="{E6B7A12E-D792-4506-9B2A-818D9EC2E909}" srcOrd="8" destOrd="0" presId="urn:microsoft.com/office/officeart/2005/8/layout/vList2"/>
    <dgm:cxn modelId="{949D8935-7902-4F90-8D40-4C30C969C01D}" type="presParOf" srcId="{FA152123-58CE-48F0-AD32-399CCFB0B709}" destId="{0EB01F03-3097-4A9C-AE2B-3E53A59D9AAA}" srcOrd="9" destOrd="0" presId="urn:microsoft.com/office/officeart/2005/8/layout/vList2"/>
    <dgm:cxn modelId="{BD737A7B-E694-4051-AFFA-7BD3E79CC886}" type="presParOf" srcId="{FA152123-58CE-48F0-AD32-399CCFB0B709}" destId="{3D80A73F-E767-49E9-BA87-4F167AF61ABE}" srcOrd="10" destOrd="0" presId="urn:microsoft.com/office/officeart/2005/8/layout/vList2"/>
    <dgm:cxn modelId="{C0B32054-B23A-4188-A28F-CA97A72F2E42}" type="presParOf" srcId="{FA152123-58CE-48F0-AD32-399CCFB0B709}" destId="{C8EDABFA-1D88-4EE6-87B2-D6E306F6DF97}" srcOrd="11" destOrd="0" presId="urn:microsoft.com/office/officeart/2005/8/layout/vList2"/>
    <dgm:cxn modelId="{4CCFE8ED-CF3A-48DE-B722-CFB80AEFBD71}" type="presParOf" srcId="{FA152123-58CE-48F0-AD32-399CCFB0B709}" destId="{40E79885-6DB6-4C8A-A0BE-188C4E9A0C8F}" srcOrd="12" destOrd="0" presId="urn:microsoft.com/office/officeart/2005/8/layout/vList2"/>
    <dgm:cxn modelId="{8E5BD409-F7FA-41EE-92C7-E8C42C7718BA}" type="presParOf" srcId="{FA152123-58CE-48F0-AD32-399CCFB0B709}" destId="{CF304176-3241-4B63-9D55-0AD36AB11078}" srcOrd="13" destOrd="0" presId="urn:microsoft.com/office/officeart/2005/8/layout/vList2"/>
    <dgm:cxn modelId="{FC0C508C-1BAA-4D62-9D24-F15F62C70E13}" type="presParOf" srcId="{FA152123-58CE-48F0-AD32-399CCFB0B709}" destId="{572D3E54-13C2-4A2B-9B45-FC799922A61B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0. </a:t>
          </a:r>
          <a:r>
            <a:rPr lang="id-ID" sz="2400" b="0" dirty="0" smtClean="0">
              <a:latin typeface="Agency FB" panose="020B0503020202020204" pitchFamily="34" charset="0"/>
            </a:rPr>
            <a:t>Manajemen SDM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 </a:t>
          </a:r>
          <a:r>
            <a:rPr lang="id-ID" sz="2400" b="0" dirty="0" smtClean="0">
              <a:latin typeface="Agency FB" panose="020B0503020202020204" pitchFamily="34" charset="0"/>
            </a:rPr>
            <a:t>Manajemen Risiko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9. </a:t>
          </a:r>
          <a:r>
            <a:rPr lang="id-ID" sz="2400" b="0" dirty="0" smtClean="0">
              <a:latin typeface="Agency FB" panose="020B0503020202020204" pitchFamily="34" charset="0"/>
            </a:rPr>
            <a:t>Manajemen Biaya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4908667A-F5AB-4046-818E-26DC9EC93767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12. </a:t>
          </a:r>
          <a:r>
            <a:rPr lang="id-ID" sz="2400" b="0" dirty="0" smtClean="0">
              <a:latin typeface="Agency FB" panose="020B0503020202020204" pitchFamily="34" charset="0"/>
            </a:rPr>
            <a:t>Monitoring &amp; Penutupan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A8B470AE-AD6C-417E-B166-77F95622316F}" type="parTrans" cxnId="{95CCF3ED-E14A-4A48-9D09-FB1B8DE5E21A}">
      <dgm:prSet/>
      <dgm:spPr/>
      <dgm:t>
        <a:bodyPr/>
        <a:lstStyle/>
        <a:p>
          <a:endParaRPr lang="id-ID"/>
        </a:p>
      </dgm:t>
    </dgm:pt>
    <dgm:pt modelId="{77D296E0-9E05-42A7-BE9E-24C9E0259528}" type="sibTrans" cxnId="{95CCF3ED-E14A-4A48-9D09-FB1B8DE5E21A}">
      <dgm:prSet/>
      <dgm:spPr/>
      <dgm:t>
        <a:bodyPr/>
        <a:lstStyle/>
        <a:p>
          <a:endParaRPr lang="id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13. </a:t>
          </a:r>
          <a:r>
            <a:rPr lang="id-ID" sz="2800" b="0" i="0" dirty="0" smtClean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68465-018D-415F-9342-5F99EA4F989A}" type="pres">
      <dgm:prSet presAssocID="{A8758CBD-2F5C-468E-AF8A-A294A393DC9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09C2E3-455C-489D-979E-43371C128A15}" type="pres">
      <dgm:prSet presAssocID="{7C430DA0-B913-451B-A53D-59E09BFA30CD}" presName="spacer" presStyleCnt="0"/>
      <dgm:spPr/>
    </dgm:pt>
    <dgm:pt modelId="{D6F8D2BE-5674-433E-876C-693D6B513985}" type="pres">
      <dgm:prSet presAssocID="{4908667A-F5AB-4046-818E-26DC9EC93767}" presName="parentText" presStyleLbl="node1" presStyleIdx="3" presStyleCnt="5" custLinFactNeighborX="-555" custLinFactNeighborY="-2816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61E9B2-EE8B-4D0D-8E33-7F7E2BC308E5}" type="pres">
      <dgm:prSet presAssocID="{77D296E0-9E05-42A7-BE9E-24C9E0259528}" presName="spacer" presStyleCnt="0"/>
      <dgm:spPr/>
    </dgm:pt>
    <dgm:pt modelId="{BDCDCFE5-C63B-426B-8D16-4C2EF5169E39}" type="pres">
      <dgm:prSet presAssocID="{8A0FA7A2-209D-4133-811E-E74489CEC29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C81A6E36-6573-4351-963B-425FDE850740}" srcId="{8358F112-1D6F-44C5-AF73-A5EEB7AA45FA}" destId="{8A0FA7A2-209D-4133-811E-E74489CEC298}" srcOrd="4" destOrd="0" parTransId="{0B2555AE-370C-4CD9-BE21-91B60FC4126A}" sibTransId="{CDE3748E-2FDD-4A34-BF21-B1E61CFB072E}"/>
    <dgm:cxn modelId="{95CCF3ED-E14A-4A48-9D09-FB1B8DE5E21A}" srcId="{8358F112-1D6F-44C5-AF73-A5EEB7AA45FA}" destId="{4908667A-F5AB-4046-818E-26DC9EC93767}" srcOrd="3" destOrd="0" parTransId="{A8B470AE-AD6C-417E-B166-77F95622316F}" sibTransId="{77D296E0-9E05-42A7-BE9E-24C9E0259528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1C401227-C22E-4651-8BE9-FAA210ACD3BC}" type="presOf" srcId="{8A0FA7A2-209D-4133-811E-E74489CEC298}" destId="{BDCDCFE5-C63B-426B-8D16-4C2EF5169E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138DB372-C1D9-4E24-9C29-28CBA35FFAFC}" type="presOf" srcId="{4908667A-F5AB-4046-818E-26DC9EC93767}" destId="{D6F8D2BE-5674-433E-876C-693D6B513985}" srcOrd="0" destOrd="0" presId="urn:microsoft.com/office/officeart/2005/8/layout/vList2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3BB21489-EA85-4EE4-852E-4F251F988DEE}" type="presParOf" srcId="{FA152123-58CE-48F0-AD32-399CCFB0B709}" destId="{D6F8D2BE-5674-433E-876C-693D6B513985}" srcOrd="6" destOrd="0" presId="urn:microsoft.com/office/officeart/2005/8/layout/vList2"/>
    <dgm:cxn modelId="{24EB09B6-887B-4DDD-A64F-EF155A61AFD9}" type="presParOf" srcId="{FA152123-58CE-48F0-AD32-399CCFB0B709}" destId="{3A61E9B2-EE8B-4D0D-8E33-7F7E2BC308E5}" srcOrd="7" destOrd="0" presId="urn:microsoft.com/office/officeart/2005/8/layout/vList2"/>
    <dgm:cxn modelId="{35B31EEC-7740-4F56-A82A-7FBB7314C797}" type="presParOf" srcId="{FA152123-58CE-48F0-AD32-399CCFB0B709}" destId="{BDCDCFE5-C63B-426B-8D16-4C2EF5169E3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137349-5660-44BE-A72E-AF75C04F002F}" type="doc">
      <dgm:prSet loTypeId="urn:microsoft.com/office/officeart/2005/8/layout/cycle6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F360F3AD-9EEC-4969-AE96-D85E60DBE94C}">
      <dgm:prSet phldrT="[Text]"/>
      <dgm:spPr/>
      <dgm:t>
        <a:bodyPr/>
        <a:lstStyle/>
        <a:p>
          <a:r>
            <a:rPr lang="en-US" dirty="0" smtClean="0"/>
            <a:t>Market</a:t>
          </a:r>
          <a:endParaRPr lang="id-ID" dirty="0"/>
        </a:p>
      </dgm:t>
    </dgm:pt>
    <dgm:pt modelId="{03E59FAC-FE71-449E-A269-04856B5A7C95}" type="parTrans" cxnId="{139E1495-D661-4296-91DC-1E555E1316C1}">
      <dgm:prSet/>
      <dgm:spPr/>
      <dgm:t>
        <a:bodyPr/>
        <a:lstStyle/>
        <a:p>
          <a:endParaRPr lang="id-ID"/>
        </a:p>
      </dgm:t>
    </dgm:pt>
    <dgm:pt modelId="{206A3E1D-BB1E-4052-AD5E-C7DC6AA9DD23}" type="sibTrans" cxnId="{139E1495-D661-4296-91DC-1E555E1316C1}">
      <dgm:prSet/>
      <dgm:spPr/>
      <dgm:t>
        <a:bodyPr/>
        <a:lstStyle/>
        <a:p>
          <a:endParaRPr lang="id-ID"/>
        </a:p>
      </dgm:t>
    </dgm:pt>
    <dgm:pt modelId="{7B45A410-C3D1-46E2-A85B-E5E585B520B6}">
      <dgm:prSet phldrT="[Text]"/>
      <dgm:spPr/>
      <dgm:t>
        <a:bodyPr/>
        <a:lstStyle/>
        <a:p>
          <a:r>
            <a:rPr lang="en-US" dirty="0" smtClean="0"/>
            <a:t>Domain</a:t>
          </a:r>
          <a:endParaRPr lang="id-ID" dirty="0"/>
        </a:p>
      </dgm:t>
    </dgm:pt>
    <dgm:pt modelId="{6F76005E-D247-4EC0-996D-E0FC0960A40A}" type="parTrans" cxnId="{BC6A19B0-0C6E-49BE-824A-ED0CBF9A86CD}">
      <dgm:prSet/>
      <dgm:spPr/>
      <dgm:t>
        <a:bodyPr/>
        <a:lstStyle/>
        <a:p>
          <a:endParaRPr lang="id-ID"/>
        </a:p>
      </dgm:t>
    </dgm:pt>
    <dgm:pt modelId="{7B299111-8BFE-4CA9-A1D7-00CCE1F92261}" type="sibTrans" cxnId="{BC6A19B0-0C6E-49BE-824A-ED0CBF9A86CD}">
      <dgm:prSet/>
      <dgm:spPr/>
      <dgm:t>
        <a:bodyPr/>
        <a:lstStyle/>
        <a:p>
          <a:endParaRPr lang="id-ID"/>
        </a:p>
      </dgm:t>
    </dgm:pt>
    <dgm:pt modelId="{88A1DBB3-7976-4D57-B2C4-48AAFEE98E5C}">
      <dgm:prSet phldrT="[Text]"/>
      <dgm:spPr/>
      <dgm:t>
        <a:bodyPr/>
        <a:lstStyle/>
        <a:p>
          <a:r>
            <a:rPr lang="en-US" dirty="0" err="1" smtClean="0"/>
            <a:t>Lisensi</a:t>
          </a:r>
          <a:endParaRPr lang="id-ID" dirty="0"/>
        </a:p>
      </dgm:t>
    </dgm:pt>
    <dgm:pt modelId="{C716C329-ED82-4D20-8F34-2098DEC6208B}" type="parTrans" cxnId="{E304180F-E15C-44F5-BD6B-6E3ACE0B886C}">
      <dgm:prSet/>
      <dgm:spPr/>
      <dgm:t>
        <a:bodyPr/>
        <a:lstStyle/>
        <a:p>
          <a:endParaRPr lang="id-ID"/>
        </a:p>
      </dgm:t>
    </dgm:pt>
    <dgm:pt modelId="{035693BD-A316-4B2B-ACDA-547D289FF43D}" type="sibTrans" cxnId="{E304180F-E15C-44F5-BD6B-6E3ACE0B886C}">
      <dgm:prSet/>
      <dgm:spPr/>
      <dgm:t>
        <a:bodyPr/>
        <a:lstStyle/>
        <a:p>
          <a:endParaRPr lang="id-ID"/>
        </a:p>
      </dgm:t>
    </dgm:pt>
    <dgm:pt modelId="{3E0CB31E-95F2-44FD-9F8C-9232290D2154}" type="pres">
      <dgm:prSet presAssocID="{3F137349-5660-44BE-A72E-AF75C04F002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8AB54-F8D6-439E-87D1-A7856BBB2EB4}" type="pres">
      <dgm:prSet presAssocID="{F360F3AD-9EEC-4969-AE96-D85E60DBE94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9FC93BA-D9AD-4BBA-B73F-BE162438206A}" type="pres">
      <dgm:prSet presAssocID="{F360F3AD-9EEC-4969-AE96-D85E60DBE94C}" presName="spNode" presStyleCnt="0"/>
      <dgm:spPr/>
    </dgm:pt>
    <dgm:pt modelId="{4035B5A2-3D40-468D-B996-C5DE42A58C0B}" type="pres">
      <dgm:prSet presAssocID="{206A3E1D-BB1E-4052-AD5E-C7DC6AA9DD23}" presName="sibTrans" presStyleLbl="sibTrans1D1" presStyleIdx="0" presStyleCnt="3"/>
      <dgm:spPr/>
      <dgm:t>
        <a:bodyPr/>
        <a:lstStyle/>
        <a:p>
          <a:endParaRPr lang="id-ID"/>
        </a:p>
      </dgm:t>
    </dgm:pt>
    <dgm:pt modelId="{6E8E46B1-CDB1-4443-9265-44D2D62AC50D}" type="pres">
      <dgm:prSet presAssocID="{7B45A410-C3D1-46E2-A85B-E5E585B520B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76340FF-8EF6-4AAA-AEDC-FFFA912DBCD1}" type="pres">
      <dgm:prSet presAssocID="{7B45A410-C3D1-46E2-A85B-E5E585B520B6}" presName="spNode" presStyleCnt="0"/>
      <dgm:spPr/>
    </dgm:pt>
    <dgm:pt modelId="{149200D3-3502-4552-9868-3DCD5B1B1A8B}" type="pres">
      <dgm:prSet presAssocID="{7B299111-8BFE-4CA9-A1D7-00CCE1F92261}" presName="sibTrans" presStyleLbl="sibTrans1D1" presStyleIdx="1" presStyleCnt="3"/>
      <dgm:spPr/>
      <dgm:t>
        <a:bodyPr/>
        <a:lstStyle/>
        <a:p>
          <a:endParaRPr lang="id-ID"/>
        </a:p>
      </dgm:t>
    </dgm:pt>
    <dgm:pt modelId="{6A12357D-8ECE-4B9A-8CEB-D6DFA56640B8}" type="pres">
      <dgm:prSet presAssocID="{88A1DBB3-7976-4D57-B2C4-48AAFEE98E5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B182BCD-A524-420C-9B9A-02D681B9D3D0}" type="pres">
      <dgm:prSet presAssocID="{88A1DBB3-7976-4D57-B2C4-48AAFEE98E5C}" presName="spNode" presStyleCnt="0"/>
      <dgm:spPr/>
    </dgm:pt>
    <dgm:pt modelId="{8B240059-9BC9-400C-9173-0FFA06F8D60B}" type="pres">
      <dgm:prSet presAssocID="{035693BD-A316-4B2B-ACDA-547D289FF43D}" presName="sibTrans" presStyleLbl="sibTrans1D1" presStyleIdx="2" presStyleCnt="3"/>
      <dgm:spPr/>
      <dgm:t>
        <a:bodyPr/>
        <a:lstStyle/>
        <a:p>
          <a:endParaRPr lang="id-ID"/>
        </a:p>
      </dgm:t>
    </dgm:pt>
  </dgm:ptLst>
  <dgm:cxnLst>
    <dgm:cxn modelId="{E62BC3E0-BC37-4E43-9869-650DA7169E21}" type="presOf" srcId="{F360F3AD-9EEC-4969-AE96-D85E60DBE94C}" destId="{6F28AB54-F8D6-439E-87D1-A7856BBB2EB4}" srcOrd="0" destOrd="0" presId="urn:microsoft.com/office/officeart/2005/8/layout/cycle6"/>
    <dgm:cxn modelId="{E304180F-E15C-44F5-BD6B-6E3ACE0B886C}" srcId="{3F137349-5660-44BE-A72E-AF75C04F002F}" destId="{88A1DBB3-7976-4D57-B2C4-48AAFEE98E5C}" srcOrd="2" destOrd="0" parTransId="{C716C329-ED82-4D20-8F34-2098DEC6208B}" sibTransId="{035693BD-A316-4B2B-ACDA-547D289FF43D}"/>
    <dgm:cxn modelId="{B3D12A60-9A77-46EB-B53F-D8CC136EB7CF}" type="presOf" srcId="{206A3E1D-BB1E-4052-AD5E-C7DC6AA9DD23}" destId="{4035B5A2-3D40-468D-B996-C5DE42A58C0B}" srcOrd="0" destOrd="0" presId="urn:microsoft.com/office/officeart/2005/8/layout/cycle6"/>
    <dgm:cxn modelId="{6481B366-C1D5-44F1-85B1-B98FD2065115}" type="presOf" srcId="{035693BD-A316-4B2B-ACDA-547D289FF43D}" destId="{8B240059-9BC9-400C-9173-0FFA06F8D60B}" srcOrd="0" destOrd="0" presId="urn:microsoft.com/office/officeart/2005/8/layout/cycle6"/>
    <dgm:cxn modelId="{5A58F267-CF15-4BBD-B438-11A239FA9676}" type="presOf" srcId="{7B45A410-C3D1-46E2-A85B-E5E585B520B6}" destId="{6E8E46B1-CDB1-4443-9265-44D2D62AC50D}" srcOrd="0" destOrd="0" presId="urn:microsoft.com/office/officeart/2005/8/layout/cycle6"/>
    <dgm:cxn modelId="{3B6507F0-AEAF-40EC-B6FC-3AADAC3B6B11}" type="presOf" srcId="{88A1DBB3-7976-4D57-B2C4-48AAFEE98E5C}" destId="{6A12357D-8ECE-4B9A-8CEB-D6DFA56640B8}" srcOrd="0" destOrd="0" presId="urn:microsoft.com/office/officeart/2005/8/layout/cycle6"/>
    <dgm:cxn modelId="{139E1495-D661-4296-91DC-1E555E1316C1}" srcId="{3F137349-5660-44BE-A72E-AF75C04F002F}" destId="{F360F3AD-9EEC-4969-AE96-D85E60DBE94C}" srcOrd="0" destOrd="0" parTransId="{03E59FAC-FE71-449E-A269-04856B5A7C95}" sibTransId="{206A3E1D-BB1E-4052-AD5E-C7DC6AA9DD23}"/>
    <dgm:cxn modelId="{BC6A19B0-0C6E-49BE-824A-ED0CBF9A86CD}" srcId="{3F137349-5660-44BE-A72E-AF75C04F002F}" destId="{7B45A410-C3D1-46E2-A85B-E5E585B520B6}" srcOrd="1" destOrd="0" parTransId="{6F76005E-D247-4EC0-996D-E0FC0960A40A}" sibTransId="{7B299111-8BFE-4CA9-A1D7-00CCE1F92261}"/>
    <dgm:cxn modelId="{8D8E804E-EC3A-41A9-A96C-1D2799F36C49}" type="presOf" srcId="{3F137349-5660-44BE-A72E-AF75C04F002F}" destId="{3E0CB31E-95F2-44FD-9F8C-9232290D2154}" srcOrd="0" destOrd="0" presId="urn:microsoft.com/office/officeart/2005/8/layout/cycle6"/>
    <dgm:cxn modelId="{6D6B2B0B-EDF5-4541-AE57-4C1DF2285A16}" type="presOf" srcId="{7B299111-8BFE-4CA9-A1D7-00CCE1F92261}" destId="{149200D3-3502-4552-9868-3DCD5B1B1A8B}" srcOrd="0" destOrd="0" presId="urn:microsoft.com/office/officeart/2005/8/layout/cycle6"/>
    <dgm:cxn modelId="{C2833B43-C67F-4A30-835C-84FAB0091CCE}" type="presParOf" srcId="{3E0CB31E-95F2-44FD-9F8C-9232290D2154}" destId="{6F28AB54-F8D6-439E-87D1-A7856BBB2EB4}" srcOrd="0" destOrd="0" presId="urn:microsoft.com/office/officeart/2005/8/layout/cycle6"/>
    <dgm:cxn modelId="{62B100A5-4BC1-4D28-8069-CCAA241DDFCA}" type="presParOf" srcId="{3E0CB31E-95F2-44FD-9F8C-9232290D2154}" destId="{D9FC93BA-D9AD-4BBA-B73F-BE162438206A}" srcOrd="1" destOrd="0" presId="urn:microsoft.com/office/officeart/2005/8/layout/cycle6"/>
    <dgm:cxn modelId="{E23F44CD-CF05-4DAB-BE4E-8D8D80064A64}" type="presParOf" srcId="{3E0CB31E-95F2-44FD-9F8C-9232290D2154}" destId="{4035B5A2-3D40-468D-B996-C5DE42A58C0B}" srcOrd="2" destOrd="0" presId="urn:microsoft.com/office/officeart/2005/8/layout/cycle6"/>
    <dgm:cxn modelId="{434D70BA-AF01-4DFB-831B-C376A7C0B61E}" type="presParOf" srcId="{3E0CB31E-95F2-44FD-9F8C-9232290D2154}" destId="{6E8E46B1-CDB1-4443-9265-44D2D62AC50D}" srcOrd="3" destOrd="0" presId="urn:microsoft.com/office/officeart/2005/8/layout/cycle6"/>
    <dgm:cxn modelId="{9AA7DDED-9652-4429-A084-45CD2D0ABD84}" type="presParOf" srcId="{3E0CB31E-95F2-44FD-9F8C-9232290D2154}" destId="{376340FF-8EF6-4AAA-AEDC-FFFA912DBCD1}" srcOrd="4" destOrd="0" presId="urn:microsoft.com/office/officeart/2005/8/layout/cycle6"/>
    <dgm:cxn modelId="{A1C18059-543B-4F79-8C14-780654B9282E}" type="presParOf" srcId="{3E0CB31E-95F2-44FD-9F8C-9232290D2154}" destId="{149200D3-3502-4552-9868-3DCD5B1B1A8B}" srcOrd="5" destOrd="0" presId="urn:microsoft.com/office/officeart/2005/8/layout/cycle6"/>
    <dgm:cxn modelId="{DCD52631-FAB2-43C8-AEEE-772223B331A6}" type="presParOf" srcId="{3E0CB31E-95F2-44FD-9F8C-9232290D2154}" destId="{6A12357D-8ECE-4B9A-8CEB-D6DFA56640B8}" srcOrd="6" destOrd="0" presId="urn:microsoft.com/office/officeart/2005/8/layout/cycle6"/>
    <dgm:cxn modelId="{F84FB9CD-3380-4FA0-9961-D5A33D349EDA}" type="presParOf" srcId="{3E0CB31E-95F2-44FD-9F8C-9232290D2154}" destId="{AB182BCD-A524-420C-9B9A-02D681B9D3D0}" srcOrd="7" destOrd="0" presId="urn:microsoft.com/office/officeart/2005/8/layout/cycle6"/>
    <dgm:cxn modelId="{FDFCE799-2ACA-4C59-B164-13F2FA1E2EBF}" type="presParOf" srcId="{3E0CB31E-95F2-44FD-9F8C-9232290D2154}" destId="{8B240059-9BC9-400C-9173-0FFA06F8D60B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2080"/>
          <a:ext cx="4214401" cy="849966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0" kern="1200" dirty="0" smtClean="0">
              <a:latin typeface="Agency FB" panose="020B0503020202020204" pitchFamily="34" charset="0"/>
            </a:rPr>
            <a:t>Pengantar Manajemen Proyek Perangkat Lunak 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41492" y="43572"/>
        <a:ext cx="4131417" cy="766982"/>
      </dsp:txXfrm>
    </dsp:sp>
    <dsp:sp modelId="{2B0E2AB5-C119-4743-96E1-6DE15C2A42E9}">
      <dsp:nvSpPr>
        <dsp:cNvPr id="0" name=""/>
        <dsp:cNvSpPr/>
      </dsp:nvSpPr>
      <dsp:spPr>
        <a:xfrm>
          <a:off x="0" y="861961"/>
          <a:ext cx="4214401" cy="59608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Siklus hidup Proyek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098" y="891059"/>
        <a:ext cx="4156205" cy="537887"/>
      </dsp:txXfrm>
    </dsp:sp>
    <dsp:sp modelId="{EBF2DBB0-09AC-46B7-9297-8EC140618313}">
      <dsp:nvSpPr>
        <dsp:cNvPr id="0" name=""/>
        <dsp:cNvSpPr/>
      </dsp:nvSpPr>
      <dsp:spPr>
        <a:xfrm>
          <a:off x="0" y="1467958"/>
          <a:ext cx="4214401" cy="59608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3</a:t>
          </a:r>
          <a:r>
            <a:rPr lang="id-ID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Organisasi Proyek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098" y="1497056"/>
        <a:ext cx="4156205" cy="537887"/>
      </dsp:txXfrm>
    </dsp:sp>
    <dsp:sp modelId="{38D87837-282A-49A5-8AA6-8B4A20C77615}">
      <dsp:nvSpPr>
        <dsp:cNvPr id="0" name=""/>
        <dsp:cNvSpPr/>
      </dsp:nvSpPr>
      <dsp:spPr>
        <a:xfrm>
          <a:off x="0" y="2073955"/>
          <a:ext cx="4214401" cy="59608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04. </a:t>
          </a:r>
          <a:r>
            <a:rPr lang="id-ID" sz="2400" b="0" kern="1200" dirty="0" smtClean="0">
              <a:latin typeface="Agency FB" panose="020B0503020202020204" pitchFamily="34" charset="0"/>
            </a:rPr>
            <a:t>Perencanaan Proyek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098" y="2103053"/>
        <a:ext cx="4156205" cy="537887"/>
      </dsp:txXfrm>
    </dsp:sp>
    <dsp:sp modelId="{E6B7A12E-D792-4506-9B2A-818D9EC2E909}">
      <dsp:nvSpPr>
        <dsp:cNvPr id="0" name=""/>
        <dsp:cNvSpPr/>
      </dsp:nvSpPr>
      <dsp:spPr>
        <a:xfrm>
          <a:off x="0" y="2679952"/>
          <a:ext cx="4214401" cy="59608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05. </a:t>
          </a:r>
          <a:r>
            <a:rPr lang="id-ID" sz="2400" b="0" kern="1200" dirty="0" smtClean="0">
              <a:latin typeface="Agency FB" panose="020B0503020202020204" pitchFamily="34" charset="0"/>
            </a:rPr>
            <a:t>Analisa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098" y="2709050"/>
        <a:ext cx="4156205" cy="537887"/>
      </dsp:txXfrm>
    </dsp:sp>
    <dsp:sp modelId="{3D80A73F-E767-49E9-BA87-4F167AF61ABE}">
      <dsp:nvSpPr>
        <dsp:cNvPr id="0" name=""/>
        <dsp:cNvSpPr/>
      </dsp:nvSpPr>
      <dsp:spPr>
        <a:xfrm>
          <a:off x="0" y="3285949"/>
          <a:ext cx="4214401" cy="59608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06. </a:t>
          </a:r>
          <a:r>
            <a:rPr lang="id-ID" sz="2400" b="0" kern="1200" dirty="0" smtClean="0">
              <a:latin typeface="Agency FB" panose="020B0503020202020204" pitchFamily="34" charset="0"/>
            </a:rPr>
            <a:t>Desain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098" y="3315047"/>
        <a:ext cx="4156205" cy="537887"/>
      </dsp:txXfrm>
    </dsp:sp>
    <dsp:sp modelId="{40E79885-6DB6-4C8A-A0BE-188C4E9A0C8F}">
      <dsp:nvSpPr>
        <dsp:cNvPr id="0" name=""/>
        <dsp:cNvSpPr/>
      </dsp:nvSpPr>
      <dsp:spPr>
        <a:xfrm>
          <a:off x="0" y="3891947"/>
          <a:ext cx="4214401" cy="59608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07</a:t>
          </a:r>
          <a:r>
            <a:rPr lang="id-ID" sz="2400" kern="1200" dirty="0" smtClean="0"/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Penentuan Proyek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 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098" y="3921045"/>
        <a:ext cx="4156205" cy="537887"/>
      </dsp:txXfrm>
    </dsp:sp>
    <dsp:sp modelId="{572D3E54-13C2-4A2B-9B45-FC799922A61B}">
      <dsp:nvSpPr>
        <dsp:cNvPr id="0" name=""/>
        <dsp:cNvSpPr/>
      </dsp:nvSpPr>
      <dsp:spPr>
        <a:xfrm>
          <a:off x="0" y="4497944"/>
          <a:ext cx="4214401" cy="59608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08. </a:t>
          </a:r>
          <a:r>
            <a:rPr lang="id-ID" sz="2400" b="0" kern="1200" dirty="0" smtClean="0">
              <a:latin typeface="Agency FB" panose="020B0503020202020204" pitchFamily="34" charset="0"/>
            </a:rPr>
            <a:t>Manajemen Waktu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098" y="4527042"/>
        <a:ext cx="4156205" cy="537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49039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9. </a:t>
          </a:r>
          <a:r>
            <a:rPr lang="id-ID" sz="2400" b="0" kern="1200" dirty="0" smtClean="0">
              <a:latin typeface="Agency FB" panose="020B0503020202020204" pitchFamily="34" charset="0"/>
            </a:rPr>
            <a:t>Manajemen Biaya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41123" y="90162"/>
        <a:ext cx="4132155" cy="760154"/>
      </dsp:txXfrm>
    </dsp:sp>
    <dsp:sp modelId="{AADA161B-0E44-4493-B862-AA188302F13F}">
      <dsp:nvSpPr>
        <dsp:cNvPr id="0" name=""/>
        <dsp:cNvSpPr/>
      </dsp:nvSpPr>
      <dsp:spPr>
        <a:xfrm>
          <a:off x="0" y="1021039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0. </a:t>
          </a:r>
          <a:r>
            <a:rPr lang="id-ID" sz="2400" b="0" kern="1200" dirty="0" smtClean="0">
              <a:latin typeface="Agency FB" panose="020B0503020202020204" pitchFamily="34" charset="0"/>
            </a:rPr>
            <a:t>Manajemen SDM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41123" y="1062162"/>
        <a:ext cx="4132155" cy="760154"/>
      </dsp:txXfrm>
    </dsp:sp>
    <dsp:sp modelId="{F4223B3F-7A5F-4B4B-BB64-825656D9084A}">
      <dsp:nvSpPr>
        <dsp:cNvPr id="0" name=""/>
        <dsp:cNvSpPr/>
      </dsp:nvSpPr>
      <dsp:spPr>
        <a:xfrm>
          <a:off x="0" y="1993040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 </a:t>
          </a:r>
          <a:r>
            <a:rPr lang="id-ID" sz="2400" b="0" kern="1200" dirty="0" smtClean="0">
              <a:latin typeface="Agency FB" panose="020B0503020202020204" pitchFamily="34" charset="0"/>
            </a:rPr>
            <a:t>Manajemen Risiko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41123" y="2034163"/>
        <a:ext cx="4132155" cy="760154"/>
      </dsp:txXfrm>
    </dsp:sp>
    <dsp:sp modelId="{D6F8D2BE-5674-433E-876C-693D6B513985}">
      <dsp:nvSpPr>
        <dsp:cNvPr id="0" name=""/>
        <dsp:cNvSpPr/>
      </dsp:nvSpPr>
      <dsp:spPr>
        <a:xfrm>
          <a:off x="0" y="2928539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12. </a:t>
          </a:r>
          <a:r>
            <a:rPr lang="id-ID" sz="2400" b="0" kern="1200" dirty="0" smtClean="0">
              <a:latin typeface="Agency FB" panose="020B0503020202020204" pitchFamily="34" charset="0"/>
            </a:rPr>
            <a:t>Monitoring &amp; Penutupan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41123" y="2969662"/>
        <a:ext cx="4132155" cy="760154"/>
      </dsp:txXfrm>
    </dsp:sp>
    <dsp:sp modelId="{BDCDCFE5-C63B-426B-8D16-4C2EF5169E39}">
      <dsp:nvSpPr>
        <dsp:cNvPr id="0" name=""/>
        <dsp:cNvSpPr/>
      </dsp:nvSpPr>
      <dsp:spPr>
        <a:xfrm>
          <a:off x="0" y="3937040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i="0" kern="1200" dirty="0" smtClean="0">
              <a:latin typeface="Agency FB" panose="020B0503020202020204" pitchFamily="34" charset="0"/>
            </a:rPr>
            <a:t>13. </a:t>
          </a:r>
          <a:r>
            <a:rPr lang="id-ID" sz="2800" b="0" i="0" kern="1200" dirty="0" smtClean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1123" y="3978163"/>
        <a:ext cx="4132155" cy="760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15/02/2019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42414" y="365125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2193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PROYEK PERANGKAT LUNAK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</a:t>
            </a:r>
            <a:r>
              <a:rPr lang="id-ID" sz="3600" dirty="0">
                <a:solidFill>
                  <a:srgbClr val="0070C0"/>
                </a:solidFill>
              </a:rPr>
              <a:t>1</a:t>
            </a:r>
            <a:r>
              <a:rPr lang="id-ID" sz="3600" dirty="0" smtClean="0">
                <a:solidFill>
                  <a:srgbClr val="0070C0"/>
                </a:solidFill>
              </a:rPr>
              <a:t>. </a:t>
            </a:r>
            <a:r>
              <a:rPr lang="id-ID" sz="3500" dirty="0" smtClean="0">
                <a:solidFill>
                  <a:srgbClr val="0070C0"/>
                </a:solidFill>
              </a:rPr>
              <a:t>Pendahuluan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 Perangkat Lunak Vs Proyek Lain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diaplikasikan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PLL,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Fred Brooks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PLL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proses </a:t>
            </a:r>
            <a:r>
              <a:rPr lang="en-US" dirty="0" err="1"/>
              <a:t>membuat</a:t>
            </a:r>
            <a:r>
              <a:rPr lang="en-US" dirty="0"/>
              <a:t> visible </a:t>
            </a:r>
            <a:r>
              <a:rPr lang="en-US" dirty="0" err="1"/>
              <a:t>dari</a:t>
            </a:r>
            <a:r>
              <a:rPr lang="en-US" dirty="0"/>
              <a:t> invisible</a:t>
            </a:r>
          </a:p>
          <a:p>
            <a:pPr>
              <a:buNone/>
              <a:defRPr/>
            </a:pPr>
            <a:endParaRPr lang="en-US" dirty="0"/>
          </a:p>
          <a:p>
            <a:pPr>
              <a:buNone/>
              <a:defRPr/>
            </a:pPr>
            <a:r>
              <a:rPr lang="en-US" sz="2000" dirty="0"/>
              <a:t>Brooks, F.P. ‘No silver </a:t>
            </a:r>
            <a:r>
              <a:rPr lang="en-US" sz="2000" dirty="0" err="1"/>
              <a:t>bullet:essence</a:t>
            </a:r>
            <a:r>
              <a:rPr lang="en-US" sz="2000" dirty="0"/>
              <a:t> and accidents of software engineering’ </a:t>
            </a:r>
          </a:p>
          <a:p>
            <a:pPr>
              <a:defRPr/>
            </a:pPr>
            <a:endParaRPr lang="en-US" sz="1200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610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Karakteristik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PPL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nampak</a:t>
            </a:r>
            <a:endParaRPr lang="en-US" dirty="0"/>
          </a:p>
          <a:p>
            <a:pPr>
              <a:defRPr/>
            </a:pPr>
            <a:r>
              <a:rPr lang="en-US" dirty="0" err="1"/>
              <a:t>Komplek</a:t>
            </a:r>
            <a:endParaRPr lang="en-US" dirty="0"/>
          </a:p>
          <a:p>
            <a:pPr>
              <a:defRPr/>
            </a:pPr>
            <a:r>
              <a:rPr lang="en-US" dirty="0" smtClean="0"/>
              <a:t>Flexible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6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Aktifitas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dalam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PPL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  <a:defRPr/>
            </a:pPr>
            <a:r>
              <a:rPr lang="en-US" dirty="0" err="1"/>
              <a:t>Tiga</a:t>
            </a:r>
            <a:r>
              <a:rPr lang="en-US" dirty="0"/>
              <a:t> proses </a:t>
            </a:r>
            <a:r>
              <a:rPr lang="en-US" dirty="0" err="1"/>
              <a:t>aktifitas</a:t>
            </a:r>
            <a:r>
              <a:rPr lang="en-US" dirty="0"/>
              <a:t> PPL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Kelayakan</a:t>
            </a:r>
            <a:r>
              <a:rPr lang="en-US" dirty="0"/>
              <a:t> /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Perencanaan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 smtClean="0"/>
              <a:t>Proyek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iklus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hidup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PPL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  <a:defRPr/>
            </a:pP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/>
              <a:t>kebutuhan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Spesifikasi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Disain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/>
              <a:t>Coding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validasi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Implementasi</a:t>
            </a:r>
            <a:r>
              <a:rPr lang="en-US" dirty="0"/>
              <a:t> / </a:t>
            </a:r>
            <a:r>
              <a:rPr lang="en-US" dirty="0" err="1"/>
              <a:t>Instalasi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/>
              <a:t>Maintenance </a:t>
            </a:r>
            <a:r>
              <a:rPr lang="en-US" dirty="0" err="1"/>
              <a:t>dan</a:t>
            </a:r>
            <a:r>
              <a:rPr lang="en-US" dirty="0"/>
              <a:t> support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661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Masalah Proyek </a:t>
            </a: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 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1658982"/>
            <a:ext cx="8700247" cy="4859675"/>
          </a:xfrm>
        </p:spPr>
        <p:txBody>
          <a:bodyPr numCol="2">
            <a:noAutofit/>
          </a:bodyPr>
          <a:lstStyle/>
          <a:p>
            <a:pPr>
              <a:defRPr/>
            </a:pPr>
            <a:r>
              <a:rPr lang="id-ID" sz="2100" dirty="0"/>
              <a:t>Spesifikasi pekerjaan yang </a:t>
            </a:r>
            <a:r>
              <a:rPr lang="id-ID" sz="2100" dirty="0" smtClean="0"/>
              <a:t>kurang</a:t>
            </a:r>
          </a:p>
          <a:p>
            <a:pPr>
              <a:defRPr/>
            </a:pPr>
            <a:r>
              <a:rPr lang="id-ID" sz="2100" dirty="0" smtClean="0"/>
              <a:t>Manajemen </a:t>
            </a:r>
            <a:r>
              <a:rPr lang="id-ID" sz="2100" dirty="0"/>
              <a:t>mengabaikan IT </a:t>
            </a:r>
            <a:endParaRPr lang="id-ID" sz="2100" dirty="0" smtClean="0"/>
          </a:p>
          <a:p>
            <a:pPr>
              <a:defRPr/>
            </a:pPr>
            <a:r>
              <a:rPr lang="id-ID" sz="2100" dirty="0" smtClean="0"/>
              <a:t>Pengetahuan </a:t>
            </a:r>
            <a:r>
              <a:rPr lang="id-ID" sz="2100" dirty="0"/>
              <a:t>area aplikasi yang </a:t>
            </a:r>
            <a:r>
              <a:rPr lang="id-ID" sz="2100" dirty="0" smtClean="0"/>
              <a:t>kurang</a:t>
            </a:r>
          </a:p>
          <a:p>
            <a:pPr>
              <a:defRPr/>
            </a:pPr>
            <a:r>
              <a:rPr lang="id-ID" sz="2100" dirty="0" smtClean="0"/>
              <a:t>Update </a:t>
            </a:r>
            <a:r>
              <a:rPr lang="id-ID" sz="2100" dirty="0"/>
              <a:t>dokumentasi yang </a:t>
            </a:r>
            <a:r>
              <a:rPr lang="id-ID" sz="2100" dirty="0" smtClean="0"/>
              <a:t>kurang</a:t>
            </a:r>
          </a:p>
          <a:p>
            <a:pPr>
              <a:defRPr/>
            </a:pPr>
            <a:r>
              <a:rPr lang="id-ID" sz="2100" dirty="0" smtClean="0"/>
              <a:t>Aktifitas </a:t>
            </a:r>
            <a:r>
              <a:rPr lang="id-ID" sz="2100" dirty="0"/>
              <a:t>sebelumnya yang tidak lengkap pada waktunya – termasuk pengiriman perangkat yang </a:t>
            </a:r>
            <a:r>
              <a:rPr lang="id-ID" sz="2100" dirty="0" smtClean="0"/>
              <a:t>terlambat</a:t>
            </a:r>
          </a:p>
          <a:p>
            <a:pPr>
              <a:defRPr/>
            </a:pPr>
            <a:r>
              <a:rPr lang="id-ID" sz="2100" dirty="0" smtClean="0"/>
              <a:t>Komunikasi </a:t>
            </a:r>
            <a:r>
              <a:rPr lang="id-ID" sz="2100" dirty="0"/>
              <a:t>antara teknisi dan user yang </a:t>
            </a:r>
            <a:r>
              <a:rPr lang="id-ID" sz="2100" dirty="0" smtClean="0"/>
              <a:t>kurang</a:t>
            </a:r>
          </a:p>
          <a:p>
            <a:pPr>
              <a:defRPr/>
            </a:pPr>
            <a:r>
              <a:rPr lang="id-ID" sz="2100" dirty="0" smtClean="0"/>
              <a:t>Komunikasi </a:t>
            </a:r>
            <a:r>
              <a:rPr lang="id-ID" sz="2100" dirty="0"/>
              <a:t>yang kurang menyebabkan duplikasi </a:t>
            </a:r>
            <a:r>
              <a:rPr lang="id-ID" sz="2100" dirty="0" smtClean="0"/>
              <a:t>pekerjaan</a:t>
            </a:r>
          </a:p>
          <a:p>
            <a:pPr>
              <a:defRPr/>
            </a:pPr>
            <a:r>
              <a:rPr lang="id-ID" sz="2100" dirty="0" smtClean="0"/>
              <a:t>Komitmen </a:t>
            </a:r>
            <a:r>
              <a:rPr lang="id-ID" sz="2100" dirty="0"/>
              <a:t>yang kurang – khusunya ketika proyek terikat pada satu orang kemudian </a:t>
            </a:r>
            <a:r>
              <a:rPr lang="id-ID" sz="2100" dirty="0" smtClean="0"/>
              <a:t>keluar</a:t>
            </a:r>
          </a:p>
          <a:p>
            <a:pPr>
              <a:defRPr/>
            </a:pPr>
            <a:r>
              <a:rPr lang="id-ID" sz="2100" dirty="0" smtClean="0"/>
              <a:t>Kemampuan </a:t>
            </a:r>
            <a:r>
              <a:rPr lang="id-ID" sz="2100" dirty="0"/>
              <a:t>Keahlian teknikal yang </a:t>
            </a:r>
            <a:r>
              <a:rPr lang="id-ID" sz="2100" dirty="0" smtClean="0"/>
              <a:t>kurang</a:t>
            </a:r>
          </a:p>
          <a:p>
            <a:pPr>
              <a:defRPr/>
            </a:pPr>
            <a:r>
              <a:rPr lang="id-ID" sz="2100" dirty="0" smtClean="0"/>
              <a:t>Perubahan </a:t>
            </a:r>
            <a:r>
              <a:rPr lang="id-ID" sz="2100" dirty="0"/>
              <a:t>kebutuhan </a:t>
            </a:r>
            <a:r>
              <a:rPr lang="id-ID" sz="2100" dirty="0" smtClean="0"/>
              <a:t>hukum</a:t>
            </a:r>
          </a:p>
          <a:p>
            <a:pPr>
              <a:defRPr/>
            </a:pPr>
            <a:r>
              <a:rPr lang="id-ID" sz="2100" dirty="0" smtClean="0"/>
              <a:t>Perubahan </a:t>
            </a:r>
            <a:r>
              <a:rPr lang="id-ID" sz="2100" dirty="0"/>
              <a:t>lingkungan perangkat </a:t>
            </a:r>
            <a:r>
              <a:rPr lang="id-ID" sz="2100" dirty="0" smtClean="0"/>
              <a:t>lunak</a:t>
            </a:r>
          </a:p>
          <a:p>
            <a:pPr>
              <a:defRPr/>
            </a:pPr>
            <a:r>
              <a:rPr lang="id-ID" sz="2100" dirty="0" smtClean="0"/>
              <a:t>Tekanan deadline</a:t>
            </a:r>
          </a:p>
          <a:p>
            <a:pPr>
              <a:defRPr/>
            </a:pPr>
            <a:r>
              <a:rPr lang="id-ID" sz="2100" dirty="0" smtClean="0"/>
              <a:t>Pengendalian </a:t>
            </a:r>
            <a:r>
              <a:rPr lang="id-ID" sz="2100" dirty="0"/>
              <a:t>kualitas yang </a:t>
            </a:r>
            <a:r>
              <a:rPr lang="id-ID" sz="2100" dirty="0" smtClean="0"/>
              <a:t>kurang</a:t>
            </a:r>
          </a:p>
          <a:p>
            <a:pPr>
              <a:defRPr/>
            </a:pPr>
            <a:r>
              <a:rPr lang="id-ID" sz="2100" dirty="0" smtClean="0"/>
              <a:t>Management </a:t>
            </a:r>
            <a:r>
              <a:rPr lang="id-ID" sz="2100" dirty="0"/>
              <a:t>jarak </a:t>
            </a:r>
            <a:r>
              <a:rPr lang="id-ID" sz="2100" dirty="0" smtClean="0"/>
              <a:t>jauh</a:t>
            </a:r>
          </a:p>
          <a:p>
            <a:pPr>
              <a:defRPr/>
            </a:pPr>
            <a:r>
              <a:rPr lang="id-ID" sz="2100" dirty="0" smtClean="0"/>
              <a:t>Pelatihan </a:t>
            </a:r>
            <a:r>
              <a:rPr lang="id-ID" sz="2100" dirty="0"/>
              <a:t>yang kurang</a:t>
            </a:r>
          </a:p>
        </p:txBody>
      </p:sp>
    </p:spTree>
    <p:extLst>
      <p:ext uri="{BB962C8B-B14F-4D97-AF65-F5344CB8AC3E}">
        <p14:creationId xmlns:p14="http://schemas.microsoft.com/office/powerpoint/2010/main" val="16657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Kategori PPL Berdasar Sistem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pPr marL="609600" indent="-609600">
              <a:buNone/>
              <a:defRPr/>
            </a:pPr>
            <a:r>
              <a:rPr lang="en-US" dirty="0"/>
              <a:t>	</a:t>
            </a: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stok</a:t>
            </a:r>
            <a:endParaRPr lang="en-US" dirty="0"/>
          </a:p>
          <a:p>
            <a:pPr marL="609600" indent="-609600">
              <a:buNone/>
              <a:defRPr/>
            </a:pPr>
            <a:r>
              <a:rPr lang="en-US" dirty="0"/>
              <a:t>2. </a:t>
            </a:r>
            <a:r>
              <a:rPr lang="id-ID" dirty="0"/>
              <a:t>  </a:t>
            </a:r>
            <a:r>
              <a:rPr lang="en-US" dirty="0" err="1"/>
              <a:t>Sistem</a:t>
            </a:r>
            <a:r>
              <a:rPr lang="en-US" dirty="0"/>
              <a:t> embedded / real time</a:t>
            </a:r>
          </a:p>
          <a:p>
            <a:pPr marL="609600" indent="-609600">
              <a:buNone/>
              <a:defRPr/>
            </a:pPr>
            <a:r>
              <a:rPr lang="en-US" dirty="0"/>
              <a:t>	</a:t>
            </a: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smtClean="0"/>
              <a:t>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Kategori PPL Berdasar O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rientasi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Produk</a:t>
            </a:r>
            <a:endParaRPr lang="en-US" dirty="0"/>
          </a:p>
          <a:p>
            <a:pPr marL="609600" indent="-609600">
              <a:buNone/>
              <a:defRPr/>
            </a:pPr>
            <a:r>
              <a:rPr lang="en-US" dirty="0"/>
              <a:t>	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detailnya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client </a:t>
            </a:r>
            <a:r>
              <a:rPr lang="en-US" dirty="0" err="1"/>
              <a:t>dan</a:t>
            </a:r>
            <a:r>
              <a:rPr lang="en-US" dirty="0"/>
              <a:t> Client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menjustifikasi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pPr marL="609600" indent="-609600">
              <a:buNone/>
              <a:defRPr/>
            </a:pPr>
            <a:r>
              <a:rPr lang="en-US" dirty="0"/>
              <a:t>2.  </a:t>
            </a:r>
            <a:r>
              <a:rPr lang="en-US" dirty="0" err="1"/>
              <a:t>Tujuan</a:t>
            </a:r>
            <a:endParaRPr lang="en-US" dirty="0"/>
          </a:p>
          <a:p>
            <a:pPr marL="609600" indent="-609600">
              <a:buNone/>
              <a:defRPr/>
            </a:pPr>
            <a:r>
              <a:rPr lang="en-US" dirty="0"/>
              <a:t>	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level service</a:t>
            </a:r>
          </a:p>
        </p:txBody>
      </p:sp>
    </p:spTree>
    <p:extLst>
      <p:ext uri="{BB962C8B-B14F-4D97-AF65-F5344CB8AC3E}">
        <p14:creationId xmlns:p14="http://schemas.microsoft.com/office/powerpoint/2010/main" val="15980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Stakeholders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Stakeholder proyek adalah orang-orang yang terlibat atau dipengaruhi oleh aktivitas proyek. </a:t>
            </a:r>
            <a:endParaRPr lang="id-ID" dirty="0" smtClean="0"/>
          </a:p>
          <a:p>
            <a:r>
              <a:rPr lang="id-ID" dirty="0" smtClean="0"/>
              <a:t>Stakeholder </a:t>
            </a:r>
            <a:r>
              <a:rPr lang="id-ID" dirty="0"/>
              <a:t>termasuk : </a:t>
            </a:r>
            <a:endParaRPr lang="id-ID" dirty="0" smtClean="0"/>
          </a:p>
          <a:p>
            <a:pPr marL="901700" lvl="1" indent="-444500"/>
            <a:r>
              <a:rPr lang="id-ID" dirty="0" smtClean="0"/>
              <a:t>sponsor proyek</a:t>
            </a:r>
          </a:p>
          <a:p>
            <a:pPr marL="901700" lvl="1" indent="-444500"/>
            <a:r>
              <a:rPr lang="id-ID" dirty="0" smtClean="0"/>
              <a:t>manajer proyek</a:t>
            </a:r>
          </a:p>
          <a:p>
            <a:pPr marL="901700" lvl="1" indent="-444500"/>
            <a:r>
              <a:rPr lang="id-ID" dirty="0" smtClean="0"/>
              <a:t>tim </a:t>
            </a:r>
            <a:r>
              <a:rPr lang="id-ID" dirty="0"/>
              <a:t>proyek </a:t>
            </a:r>
            <a:endParaRPr lang="id-ID" dirty="0" smtClean="0"/>
          </a:p>
          <a:p>
            <a:pPr marL="901700" lvl="1" indent="-444500"/>
            <a:r>
              <a:rPr lang="id-ID" dirty="0" smtClean="0"/>
              <a:t>staff </a:t>
            </a:r>
            <a:r>
              <a:rPr lang="id-ID" dirty="0"/>
              <a:t>pendukung </a:t>
            </a:r>
            <a:endParaRPr lang="id-ID" dirty="0" smtClean="0"/>
          </a:p>
          <a:p>
            <a:pPr marL="901700" lvl="1" indent="-444500"/>
            <a:r>
              <a:rPr lang="id-ID" dirty="0" smtClean="0"/>
              <a:t>customer </a:t>
            </a:r>
          </a:p>
          <a:p>
            <a:pPr marL="901700" lvl="1" indent="-444500"/>
            <a:r>
              <a:rPr lang="id-ID" dirty="0" smtClean="0"/>
              <a:t>user/pengguna</a:t>
            </a:r>
          </a:p>
          <a:p>
            <a:pPr marL="901700" lvl="1" indent="-444500"/>
            <a:r>
              <a:rPr lang="id-ID" dirty="0" smtClean="0"/>
              <a:t>supplier/pemasok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70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Contoh Proyek IT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Sebuah help desk untuk sebuah </a:t>
            </a:r>
            <a:r>
              <a:rPr lang="id-ID" dirty="0" smtClean="0"/>
              <a:t>departemen.</a:t>
            </a:r>
          </a:p>
          <a:p>
            <a:pPr algn="just"/>
            <a:r>
              <a:rPr lang="id-ID" dirty="0" smtClean="0"/>
              <a:t>Sebuah </a:t>
            </a:r>
            <a:r>
              <a:rPr lang="id-ID" dirty="0"/>
              <a:t>tim pengembangan software menambah fitur bagi sebuah aplikasi. </a:t>
            </a:r>
            <a:endParaRPr lang="id-ID" dirty="0" smtClean="0"/>
          </a:p>
          <a:p>
            <a:pPr algn="just"/>
            <a:r>
              <a:rPr lang="id-ID" dirty="0" smtClean="0"/>
              <a:t>Sebuah </a:t>
            </a:r>
            <a:r>
              <a:rPr lang="id-ID" dirty="0"/>
              <a:t>kampus meningkatkan infrastruktur teknologinya untuk menyediakan akses </a:t>
            </a:r>
            <a:r>
              <a:rPr lang="id-ID" dirty="0" smtClean="0"/>
              <a:t>internet.</a:t>
            </a:r>
          </a:p>
          <a:p>
            <a:pPr algn="just"/>
            <a:r>
              <a:rPr lang="id-ID" dirty="0" smtClean="0"/>
              <a:t>Suatu </a:t>
            </a:r>
            <a:r>
              <a:rPr lang="id-ID" dirty="0"/>
              <a:t>perusahaan memutuskan </a:t>
            </a:r>
            <a:r>
              <a:rPr lang="id-ID" dirty="0" smtClean="0"/>
              <a:t>untuk mengembangkan </a:t>
            </a:r>
            <a:r>
              <a:rPr lang="id-ID" dirty="0"/>
              <a:t>sebuah sistem baru </a:t>
            </a:r>
            <a:r>
              <a:rPr lang="id-ID" dirty="0" smtClean="0"/>
              <a:t>untuk meningkatkan </a:t>
            </a:r>
            <a:r>
              <a:rPr lang="id-ID" dirty="0"/>
              <a:t>produktivitas </a:t>
            </a:r>
            <a:r>
              <a:rPr lang="id-ID" dirty="0" smtClean="0"/>
              <a:t>penjualannya.</a:t>
            </a:r>
          </a:p>
          <a:p>
            <a:pPr algn="just"/>
            <a:r>
              <a:rPr lang="id-ID" dirty="0" smtClean="0"/>
              <a:t>Sebuah </a:t>
            </a:r>
            <a:r>
              <a:rPr lang="id-ID" dirty="0"/>
              <a:t>jaringan televisi mengembangkan sistem yang memungkinkan pemirsa memilih kontestan dan memberikan umpan balik pada programnya</a:t>
            </a:r>
          </a:p>
        </p:txBody>
      </p:sp>
    </p:spTree>
    <p:extLst>
      <p:ext uri="{BB962C8B-B14F-4D97-AF65-F5344CB8AC3E}">
        <p14:creationId xmlns:p14="http://schemas.microsoft.com/office/powerpoint/2010/main" val="32236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1) </a:t>
            </a:r>
            <a:r>
              <a:rPr lang="id-ID" sz="5400" dirty="0"/>
              <a:t>What is Software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525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xmlns="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39560"/>
              </p:ext>
            </p:extLst>
          </p:nvPr>
        </p:nvGraphicFramePr>
        <p:xfrm>
          <a:off x="167099" y="1667763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058811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Di </a:t>
            </a:r>
            <a:r>
              <a:rPr lang="en-US" dirty="0" err="1" smtClean="0"/>
              <a:t>Sekitar</a:t>
            </a:r>
            <a:r>
              <a:rPr lang="en-US" dirty="0" smtClean="0"/>
              <a:t> Kita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8321114" cy="2761799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Hampir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semua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peralatan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elektronik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/>
              <a:t>digerakkan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software!</a:t>
            </a:r>
            <a:endParaRPr lang="en-US" sz="2400" dirty="0"/>
          </a:p>
          <a:p>
            <a:pPr lvl="1"/>
            <a:r>
              <a:rPr lang="en-US" sz="2000" dirty="0" smtClean="0"/>
              <a:t>Mobil, </a:t>
            </a:r>
            <a:r>
              <a:rPr lang="en-US" sz="2000" dirty="0" err="1" smtClean="0"/>
              <a:t>pesawat</a:t>
            </a:r>
            <a:r>
              <a:rPr lang="en-US" sz="2000" dirty="0" smtClean="0"/>
              <a:t> </a:t>
            </a:r>
            <a:r>
              <a:rPr lang="en-US" sz="2000" dirty="0" err="1" smtClean="0"/>
              <a:t>terbang</a:t>
            </a:r>
            <a:r>
              <a:rPr lang="en-US" sz="2000" dirty="0" smtClean="0"/>
              <a:t>, </a:t>
            </a:r>
            <a:r>
              <a:rPr lang="en-US" sz="2000" dirty="0" err="1" smtClean="0"/>
              <a:t>kapal</a:t>
            </a:r>
            <a:r>
              <a:rPr lang="en-US" sz="2000" dirty="0" smtClean="0"/>
              <a:t> </a:t>
            </a:r>
            <a:r>
              <a:rPr lang="en-US" sz="2000" dirty="0" err="1" smtClean="0"/>
              <a:t>laut</a:t>
            </a:r>
            <a:r>
              <a:rPr lang="en-US" sz="2000" dirty="0" smtClean="0"/>
              <a:t>, …</a:t>
            </a:r>
            <a:endParaRPr lang="en-US" sz="2000" dirty="0"/>
          </a:p>
          <a:p>
            <a:pPr lvl="1"/>
            <a:r>
              <a:rPr lang="en-US" sz="2000" dirty="0" err="1" smtClean="0"/>
              <a:t>Telepon</a:t>
            </a:r>
            <a:r>
              <a:rPr lang="en-US" sz="2000" dirty="0" smtClean="0"/>
              <a:t>, </a:t>
            </a:r>
            <a:r>
              <a:rPr lang="en-US" sz="2000" dirty="0" err="1" smtClean="0"/>
              <a:t>bangunan</a:t>
            </a:r>
            <a:r>
              <a:rPr lang="en-US" sz="2000" dirty="0" smtClean="0"/>
              <a:t>, </a:t>
            </a:r>
            <a:r>
              <a:rPr lang="en-US" sz="2000" dirty="0" err="1" smtClean="0"/>
              <a:t>kota</a:t>
            </a:r>
            <a:r>
              <a:rPr lang="en-US" sz="2000" dirty="0" smtClean="0"/>
              <a:t>, …</a:t>
            </a:r>
            <a:endParaRPr lang="en-US" sz="2000" dirty="0"/>
          </a:p>
          <a:p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disiplin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ilmu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software!</a:t>
            </a:r>
            <a:endParaRPr lang="en-US" sz="2400" dirty="0"/>
          </a:p>
          <a:p>
            <a:pPr lvl="1"/>
            <a:r>
              <a:rPr lang="en-US" sz="2000" dirty="0" err="1" smtClean="0"/>
              <a:t>Teknik</a:t>
            </a:r>
            <a:r>
              <a:rPr lang="en-US" sz="2000" dirty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sains</a:t>
            </a:r>
            <a:r>
              <a:rPr lang="en-US" sz="2000" dirty="0" smtClean="0"/>
              <a:t> (</a:t>
            </a:r>
            <a:r>
              <a:rPr lang="en-US" sz="2000" dirty="0" err="1" smtClean="0"/>
              <a:t>teknik</a:t>
            </a:r>
            <a:r>
              <a:rPr lang="en-US" sz="2000" dirty="0" smtClean="0"/>
              <a:t> </a:t>
            </a:r>
            <a:r>
              <a:rPr lang="en-US" sz="2000" dirty="0" err="1" smtClean="0"/>
              <a:t>sipil</a:t>
            </a:r>
            <a:r>
              <a:rPr lang="en-US" sz="2000" dirty="0" smtClean="0"/>
              <a:t>, </a:t>
            </a:r>
            <a:r>
              <a:rPr lang="en-US" sz="2000" dirty="0" err="1" smtClean="0"/>
              <a:t>teknik</a:t>
            </a:r>
            <a:r>
              <a:rPr lang="en-US" sz="2000" dirty="0" smtClean="0"/>
              <a:t> </a:t>
            </a:r>
            <a:r>
              <a:rPr lang="en-US" sz="2000" dirty="0" err="1" smtClean="0"/>
              <a:t>mesin</a:t>
            </a:r>
            <a:r>
              <a:rPr lang="en-US" sz="2000" dirty="0" smtClean="0"/>
              <a:t>, </a:t>
            </a:r>
            <a:r>
              <a:rPr lang="en-US" sz="2000" dirty="0" err="1" smtClean="0"/>
              <a:t>teknik</a:t>
            </a:r>
            <a:r>
              <a:rPr lang="en-US" sz="2000" dirty="0" smtClean="0"/>
              <a:t> </a:t>
            </a:r>
            <a:r>
              <a:rPr lang="en-US" sz="2000" dirty="0" err="1" smtClean="0"/>
              <a:t>geologi</a:t>
            </a:r>
            <a:r>
              <a:rPr lang="en-US" sz="2000" dirty="0" smtClean="0"/>
              <a:t>, …)</a:t>
            </a:r>
            <a:endParaRPr lang="en-US" sz="2000" dirty="0"/>
          </a:p>
          <a:p>
            <a:pPr lvl="1"/>
            <a:r>
              <a:rPr lang="en-US" sz="2000" dirty="0" err="1" smtClean="0"/>
              <a:t>Kedokteran</a:t>
            </a:r>
            <a:r>
              <a:rPr lang="en-US" sz="2000" dirty="0" smtClean="0"/>
              <a:t>, </a:t>
            </a:r>
            <a:r>
              <a:rPr lang="en-US" sz="2000" dirty="0" err="1" smtClean="0"/>
              <a:t>farmasi</a:t>
            </a:r>
            <a:r>
              <a:rPr lang="en-US" sz="2000" dirty="0" smtClean="0"/>
              <a:t>, …</a:t>
            </a:r>
            <a:endParaRPr lang="en-US" sz="2000" dirty="0"/>
          </a:p>
          <a:p>
            <a:r>
              <a:rPr lang="en-US" sz="2400" dirty="0" smtClean="0"/>
              <a:t>Hardware </a:t>
            </a:r>
            <a:r>
              <a:rPr lang="en-US" sz="2400" dirty="0" err="1" smtClean="0">
                <a:solidFill>
                  <a:srgbClr val="C00000"/>
                </a:solidFill>
              </a:rPr>
              <a:t>tidak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berfungsi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tanpa</a:t>
            </a:r>
            <a:r>
              <a:rPr lang="en-US" sz="2400" dirty="0" smtClean="0">
                <a:solidFill>
                  <a:srgbClr val="C00000"/>
                </a:solidFill>
              </a:rPr>
              <a:t> software </a:t>
            </a:r>
            <a:r>
              <a:rPr lang="en-US" sz="2400" dirty="0" smtClean="0"/>
              <a:t>di </a:t>
            </a:r>
            <a:r>
              <a:rPr lang="en-US" sz="2400" dirty="0" err="1" smtClean="0"/>
              <a:t>dalamnya</a:t>
            </a:r>
            <a:endParaRPr lang="en-US" sz="2400" dirty="0"/>
          </a:p>
          <a:p>
            <a:endParaRPr lang="id-ID" sz="2400" dirty="0"/>
          </a:p>
        </p:txBody>
      </p:sp>
      <p:pic>
        <p:nvPicPr>
          <p:cNvPr id="5" name="Picture 2" descr="http://www.activwebdesignmiddlesbrough.com/js/plugins/imagemanager/files/mobile-app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4860" y="4093116"/>
            <a:ext cx="4834964" cy="2383433"/>
          </a:xfrm>
          <a:prstGeom prst="rect">
            <a:avLst/>
          </a:prstGeom>
          <a:noFill/>
        </p:spPr>
      </p:pic>
      <p:pic>
        <p:nvPicPr>
          <p:cNvPr id="6" name="Picture 2" descr="http://www.sisulizer.de/_img/localization-target-groups/mechanical-engineers-translation-too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97" y="4057199"/>
            <a:ext cx="3678560" cy="24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08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The </a:t>
            </a:r>
            <a:r>
              <a:rPr lang="id-ID" dirty="0" err="1"/>
              <a:t>Definition</a:t>
            </a:r>
            <a:r>
              <a:rPr lang="id-ID" dirty="0"/>
              <a:t> of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0053"/>
            <a:ext cx="8210550" cy="51764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Computer </a:t>
            </a:r>
            <a:r>
              <a:rPr lang="en-US" dirty="0">
                <a:solidFill>
                  <a:srgbClr val="C00000"/>
                </a:solidFill>
              </a:rPr>
              <a:t>programs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procedures</a:t>
            </a:r>
            <a:r>
              <a:rPr lang="en-US" dirty="0"/>
              <a:t>, and possibly associated </a:t>
            </a:r>
            <a:r>
              <a:rPr lang="en-US" dirty="0">
                <a:solidFill>
                  <a:srgbClr val="C00000"/>
                </a:solidFill>
              </a:rPr>
              <a:t>documentation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data </a:t>
            </a:r>
            <a:r>
              <a:rPr lang="en-US" dirty="0"/>
              <a:t>pertaining to the operation of a </a:t>
            </a:r>
            <a:r>
              <a:rPr lang="en-US" dirty="0" smtClean="0"/>
              <a:t>computer system </a:t>
            </a:r>
            <a:br>
              <a:rPr lang="en-US" dirty="0" smtClean="0"/>
            </a:br>
            <a:r>
              <a:rPr lang="en-US" sz="2200" i="1" dirty="0" smtClean="0"/>
              <a:t>(</a:t>
            </a:r>
            <a:r>
              <a:rPr lang="en-US" sz="2200" i="1" dirty="0"/>
              <a:t>IEEE, 1991</a:t>
            </a:r>
            <a:r>
              <a:rPr lang="en-US" sz="2200" i="1" dirty="0" smtClean="0"/>
              <a:t>) </a:t>
            </a:r>
            <a:r>
              <a:rPr lang="en-US" sz="2200" i="1" dirty="0"/>
              <a:t>(ISO, 1997) (ISO/IEC 9000-3)</a:t>
            </a:r>
            <a:endParaRPr lang="en-US" sz="2200" dirty="0" smtClean="0"/>
          </a:p>
          <a:p>
            <a:endParaRPr lang="en-US" dirty="0"/>
          </a:p>
          <a:p>
            <a:r>
              <a:rPr lang="en-US" dirty="0" smtClean="0"/>
              <a:t>(1</a:t>
            </a:r>
            <a:r>
              <a:rPr lang="en-US" dirty="0"/>
              <a:t>) </a:t>
            </a:r>
            <a:r>
              <a:rPr lang="en-US" dirty="0" smtClean="0"/>
              <a:t>Instructions </a:t>
            </a:r>
            <a:r>
              <a:rPr lang="en-US" dirty="0"/>
              <a:t>(computer </a:t>
            </a:r>
            <a:r>
              <a:rPr lang="en-US" dirty="0">
                <a:solidFill>
                  <a:srgbClr val="C00000"/>
                </a:solidFill>
              </a:rPr>
              <a:t>programs</a:t>
            </a:r>
            <a:r>
              <a:rPr lang="en-US" dirty="0"/>
              <a:t>) that when executed provide desired features, function, and </a:t>
            </a:r>
            <a:r>
              <a:rPr lang="en-US" dirty="0" smtClean="0"/>
              <a:t>performance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(2</a:t>
            </a:r>
            <a:r>
              <a:rPr lang="en-US" dirty="0"/>
              <a:t>)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ata </a:t>
            </a:r>
            <a:r>
              <a:rPr lang="en-US" dirty="0">
                <a:solidFill>
                  <a:srgbClr val="C00000"/>
                </a:solidFill>
              </a:rPr>
              <a:t>structures </a:t>
            </a:r>
            <a:r>
              <a:rPr lang="en-US" dirty="0"/>
              <a:t>that enable the programs to </a:t>
            </a:r>
            <a:r>
              <a:rPr lang="en-US" dirty="0" smtClean="0"/>
              <a:t>adequately </a:t>
            </a:r>
            <a:r>
              <a:rPr lang="en-US" dirty="0"/>
              <a:t>manipulate information,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(3</a:t>
            </a:r>
            <a:r>
              <a:rPr lang="en-US" dirty="0"/>
              <a:t>) </a:t>
            </a:r>
            <a:r>
              <a:rPr lang="en-US" dirty="0" smtClean="0"/>
              <a:t>Descriptive </a:t>
            </a:r>
            <a:r>
              <a:rPr lang="en-US" dirty="0">
                <a:solidFill>
                  <a:srgbClr val="C00000"/>
                </a:solidFill>
              </a:rPr>
              <a:t>information</a:t>
            </a:r>
            <a:r>
              <a:rPr lang="en-US" dirty="0"/>
              <a:t> in both hard copy and virtual forms that describes the operation and use of the </a:t>
            </a:r>
            <a:r>
              <a:rPr lang="en-US" dirty="0" smtClean="0"/>
              <a:t>programs </a:t>
            </a:r>
            <a:r>
              <a:rPr lang="en-US" dirty="0"/>
              <a:t/>
            </a:r>
            <a:br>
              <a:rPr lang="en-US" dirty="0"/>
            </a:br>
            <a:r>
              <a:rPr lang="en-US" sz="2200" i="1" dirty="0" smtClean="0"/>
              <a:t>(Pressman, 2014)</a:t>
            </a:r>
          </a:p>
          <a:p>
            <a:endParaRPr lang="en-US" dirty="0" smtClean="0"/>
          </a:p>
          <a:p>
            <a:r>
              <a:rPr lang="en-US" dirty="0" smtClean="0"/>
              <a:t>Computer </a:t>
            </a:r>
            <a:r>
              <a:rPr lang="en-US" dirty="0">
                <a:solidFill>
                  <a:srgbClr val="C00000"/>
                </a:solidFill>
              </a:rPr>
              <a:t>programs </a:t>
            </a:r>
            <a:r>
              <a:rPr lang="en-US" dirty="0"/>
              <a:t>and associated </a:t>
            </a:r>
            <a:r>
              <a:rPr lang="en-US" dirty="0" smtClean="0">
                <a:solidFill>
                  <a:srgbClr val="C00000"/>
                </a:solidFill>
              </a:rPr>
              <a:t>documentation 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Sommerville</a:t>
            </a:r>
            <a:r>
              <a:rPr lang="en-US" sz="2200" i="1" dirty="0" smtClean="0"/>
              <a:t>, 2015)</a:t>
            </a:r>
          </a:p>
        </p:txBody>
      </p:sp>
    </p:spTree>
    <p:extLst>
      <p:ext uri="{BB962C8B-B14F-4D97-AF65-F5344CB8AC3E}">
        <p14:creationId xmlns:p14="http://schemas.microsoft.com/office/powerpoint/2010/main" val="381427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Software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528763"/>
          <a:ext cx="7886700" cy="464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829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Jenis</a:t>
            </a:r>
            <a:r>
              <a:rPr lang="en-US" altLang="ja-JP" dirty="0"/>
              <a:t> </a:t>
            </a:r>
            <a:r>
              <a:rPr lang="id-ID" altLang="ja-JP" dirty="0"/>
              <a:t>Software (</a:t>
            </a:r>
            <a:r>
              <a:rPr lang="id-ID" altLang="ja-JP" dirty="0">
                <a:solidFill>
                  <a:srgbClr val="C00000"/>
                </a:solidFill>
              </a:rPr>
              <a:t>Market</a:t>
            </a:r>
            <a:r>
              <a:rPr lang="id-ID" altLang="ja-JP" dirty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9104"/>
            <a:ext cx="5086350" cy="464309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ja-JP" sz="3200" dirty="0"/>
              <a:t>Software</a:t>
            </a:r>
            <a:r>
              <a:rPr lang="en-US" altLang="ja-JP" sz="3200" dirty="0">
                <a:solidFill>
                  <a:srgbClr val="CC0000"/>
                </a:solidFill>
              </a:rPr>
              <a:t> </a:t>
            </a:r>
            <a:r>
              <a:rPr lang="en-US" altLang="ja-JP" sz="3200" dirty="0" err="1">
                <a:solidFill>
                  <a:srgbClr val="CC0000"/>
                </a:solidFill>
              </a:rPr>
              <a:t>Generik</a:t>
            </a:r>
            <a:endParaRPr lang="en-US" altLang="ja-JP" sz="3200" dirty="0">
              <a:solidFill>
                <a:srgbClr val="CC0000"/>
              </a:solidFill>
            </a:endParaRPr>
          </a:p>
          <a:p>
            <a:pPr lvl="1">
              <a:buNone/>
              <a:defRPr/>
            </a:pPr>
            <a:r>
              <a:rPr lang="id-ID" altLang="ja-JP" dirty="0"/>
              <a:t>	</a:t>
            </a:r>
            <a:r>
              <a:rPr lang="en-US" altLang="ja-JP" dirty="0" err="1"/>
              <a:t>Perangkat</a:t>
            </a:r>
            <a:r>
              <a:rPr lang="en-US" altLang="ja-JP" dirty="0"/>
              <a:t> </a:t>
            </a:r>
            <a:r>
              <a:rPr lang="en-US" altLang="ja-JP" dirty="0" err="1"/>
              <a:t>lunak</a:t>
            </a:r>
            <a:r>
              <a:rPr lang="en-US" altLang="ja-JP" dirty="0"/>
              <a:t> </a:t>
            </a:r>
            <a:r>
              <a:rPr lang="en-US" altLang="ja-JP" dirty="0" err="1"/>
              <a:t>standar</a:t>
            </a:r>
            <a:r>
              <a:rPr lang="en-US" altLang="ja-JP" dirty="0"/>
              <a:t> yang </a:t>
            </a:r>
            <a:r>
              <a:rPr lang="en-US" altLang="ja-JP" dirty="0" err="1"/>
              <a:t>diproduksi</a:t>
            </a:r>
            <a:r>
              <a:rPr lang="en-US" altLang="ja-JP" dirty="0"/>
              <a:t> </a:t>
            </a:r>
            <a:r>
              <a:rPr lang="en-US" altLang="ja-JP" dirty="0" err="1"/>
              <a:t>oleh</a:t>
            </a:r>
            <a:r>
              <a:rPr lang="en-US" altLang="ja-JP" dirty="0"/>
              <a:t> </a:t>
            </a:r>
            <a:r>
              <a:rPr lang="en-US" altLang="ja-JP" dirty="0" err="1"/>
              <a:t>perusahaan</a:t>
            </a:r>
            <a:r>
              <a:rPr lang="en-US" altLang="ja-JP" dirty="0"/>
              <a:t> </a:t>
            </a:r>
            <a:r>
              <a:rPr lang="en-US" altLang="ja-JP" dirty="0" err="1"/>
              <a:t>pengembang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dijual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pada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pasar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terbuka</a:t>
            </a:r>
            <a:r>
              <a:rPr lang="en-US" altLang="ja-JP" dirty="0"/>
              <a:t> </a:t>
            </a:r>
            <a:r>
              <a:rPr lang="en-US" altLang="ja-JP" dirty="0" err="1"/>
              <a:t>ke</a:t>
            </a:r>
            <a:r>
              <a:rPr lang="en-US" altLang="ja-JP" dirty="0"/>
              <a:t> </a:t>
            </a:r>
            <a:r>
              <a:rPr lang="en-US" altLang="ja-JP" dirty="0" err="1"/>
              <a:t>siapapun</a:t>
            </a:r>
            <a:r>
              <a:rPr lang="en-US" altLang="ja-JP" dirty="0"/>
              <a:t> yang </a:t>
            </a:r>
            <a:r>
              <a:rPr lang="en-US" altLang="ja-JP" dirty="0" err="1"/>
              <a:t>bisa</a:t>
            </a:r>
            <a:r>
              <a:rPr lang="en-US" altLang="ja-JP" dirty="0"/>
              <a:t> </a:t>
            </a:r>
            <a:r>
              <a:rPr lang="en-US" altLang="ja-JP" dirty="0" err="1"/>
              <a:t>membelinya</a:t>
            </a:r>
            <a:r>
              <a:rPr lang="en-US" altLang="ja-JP" dirty="0"/>
              <a:t> (</a:t>
            </a:r>
            <a:r>
              <a:rPr lang="en-US" altLang="ja-JP" i="1" dirty="0"/>
              <a:t>Shrink-wrapped</a:t>
            </a:r>
            <a:r>
              <a:rPr lang="en-US" altLang="ja-JP" dirty="0" smtClean="0"/>
              <a:t>)</a:t>
            </a:r>
          </a:p>
          <a:p>
            <a:pPr lvl="1">
              <a:buNone/>
              <a:defRPr/>
            </a:pPr>
            <a:endParaRPr lang="en-US" altLang="ja-JP" dirty="0"/>
          </a:p>
          <a:p>
            <a:pPr>
              <a:defRPr/>
            </a:pPr>
            <a:r>
              <a:rPr lang="en-US" altLang="ja-JP" sz="3200" dirty="0"/>
              <a:t>Software </a:t>
            </a:r>
            <a:r>
              <a:rPr lang="en-US" altLang="ja-JP" sz="3200" dirty="0" err="1">
                <a:solidFill>
                  <a:srgbClr val="CC0000"/>
                </a:solidFill>
              </a:rPr>
              <a:t>Pesanan</a:t>
            </a:r>
            <a:endParaRPr lang="en-US" altLang="ja-JP" sz="3200" dirty="0">
              <a:solidFill>
                <a:srgbClr val="CC0000"/>
              </a:solidFill>
            </a:endParaRPr>
          </a:p>
          <a:p>
            <a:pPr lvl="1">
              <a:buNone/>
              <a:defRPr/>
            </a:pPr>
            <a:r>
              <a:rPr lang="id-ID" altLang="ja-JP" dirty="0"/>
              <a:t>	</a:t>
            </a:r>
            <a:r>
              <a:rPr lang="en-US" altLang="ja-JP" dirty="0" err="1"/>
              <a:t>Perangkat</a:t>
            </a:r>
            <a:r>
              <a:rPr lang="en-US" altLang="ja-JP" dirty="0"/>
              <a:t> </a:t>
            </a:r>
            <a:r>
              <a:rPr lang="en-US" altLang="ja-JP" dirty="0" err="1"/>
              <a:t>lunak</a:t>
            </a:r>
            <a:r>
              <a:rPr lang="en-US" altLang="ja-JP" dirty="0"/>
              <a:t> yang </a:t>
            </a:r>
            <a:r>
              <a:rPr lang="en-US" altLang="ja-JP" dirty="0" err="1"/>
              <a:t>dikembangkan</a:t>
            </a:r>
            <a:r>
              <a:rPr lang="en-US" altLang="ja-JP" dirty="0"/>
              <a:t> </a:t>
            </a:r>
            <a:r>
              <a:rPr lang="en-US" altLang="ja-JP" dirty="0" err="1"/>
              <a:t>khusus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disesuaikan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dengan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kebutuhan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/>
              <a:t>pelanggan</a:t>
            </a:r>
            <a:endParaRPr lang="en-US" altLang="ja-JP" dirty="0"/>
          </a:p>
          <a:p>
            <a:endParaRPr lang="id-ID" dirty="0"/>
          </a:p>
        </p:txBody>
      </p:sp>
      <p:pic>
        <p:nvPicPr>
          <p:cNvPr id="9" name="Picture 11" descr="delph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319837" y="4489221"/>
            <a:ext cx="2714625" cy="1992313"/>
          </a:xfrm>
          <a:prstGeom prst="rect">
            <a:avLst/>
          </a:prstGeom>
          <a:noFill/>
        </p:spPr>
      </p:pic>
      <p:pic>
        <p:nvPicPr>
          <p:cNvPr id="10" name="Picture 10" descr="openoffice"/>
          <p:cNvPicPr>
            <a:picLocks noChangeAspect="1" noChangeArrowheads="1"/>
          </p:cNvPicPr>
          <p:nvPr/>
        </p:nvPicPr>
        <p:blipFill rotWithShape="1">
          <a:blip r:embed="rId3" cstate="print"/>
          <a:srcRect l="1" r="2352" b="7096"/>
          <a:stretch/>
        </p:blipFill>
        <p:spPr>
          <a:xfrm>
            <a:off x="6319837" y="1219200"/>
            <a:ext cx="2590799" cy="2914649"/>
          </a:xfrm>
          <a:prstGeom prst="rect">
            <a:avLst/>
          </a:prstGeom>
          <a:noFill/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809297" y="6076439"/>
            <a:ext cx="22629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1" dirty="0" smtClean="0">
                <a:effectLst/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i="1" dirty="0" err="1" smtClean="0">
                <a:effectLst/>
                <a:latin typeface="Calibri" pitchFamily="34" charset="0"/>
                <a:cs typeface="Calibri" pitchFamily="34" charset="0"/>
              </a:rPr>
              <a:t>Sommerville</a:t>
            </a:r>
            <a:r>
              <a:rPr lang="en-US" sz="2000" i="1" dirty="0" smtClean="0">
                <a:effectLst/>
                <a:latin typeface="Calibri" pitchFamily="34" charset="0"/>
                <a:cs typeface="Calibri" pitchFamily="34" charset="0"/>
              </a:rPr>
              <a:t>, 20</a:t>
            </a:r>
            <a:r>
              <a:rPr lang="id-ID" sz="2000" i="1" dirty="0" smtClean="0">
                <a:effectLst/>
                <a:latin typeface="Calibri" pitchFamily="34" charset="0"/>
                <a:cs typeface="Calibri" pitchFamily="34" charset="0"/>
              </a:rPr>
              <a:t>1</a:t>
            </a:r>
            <a:r>
              <a:rPr lang="en-US" sz="2000" i="1" dirty="0" smtClean="0">
                <a:effectLst/>
                <a:latin typeface="Calibri" pitchFamily="34" charset="0"/>
                <a:cs typeface="Calibri" pitchFamily="34" charset="0"/>
              </a:rPr>
              <a:t>5</a:t>
            </a:r>
            <a:r>
              <a:rPr lang="id-ID" sz="2000" i="1" dirty="0" smtClean="0">
                <a:effectLst/>
                <a:latin typeface="Calibri" pitchFamily="34" charset="0"/>
                <a:cs typeface="Calibri" pitchFamily="34" charset="0"/>
              </a:rPr>
              <a:t>)</a:t>
            </a:r>
            <a:endParaRPr lang="en-US" sz="2000" i="1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92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415" t="7777" r="26582" b="21943"/>
          <a:stretch/>
        </p:blipFill>
        <p:spPr>
          <a:xfrm>
            <a:off x="-39757" y="-1"/>
            <a:ext cx="9183757" cy="684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4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0" t="5126" r="31278" b="27213"/>
          <a:stretch/>
        </p:blipFill>
        <p:spPr>
          <a:xfrm>
            <a:off x="152400" y="114983"/>
            <a:ext cx="4267200" cy="3391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3" t="1536" r="13597"/>
          <a:stretch/>
        </p:blipFill>
        <p:spPr>
          <a:xfrm>
            <a:off x="152400" y="3657600"/>
            <a:ext cx="4954962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6" t="1503" r="13334"/>
          <a:stretch/>
        </p:blipFill>
        <p:spPr>
          <a:xfrm>
            <a:off x="3124200" y="2133600"/>
            <a:ext cx="5799767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98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id-ID" altLang="ja-JP" dirty="0"/>
              <a:t>Software </a:t>
            </a:r>
            <a:r>
              <a:rPr lang="id-ID" altLang="ja-JP" dirty="0" smtClean="0"/>
              <a:t>(</a:t>
            </a:r>
            <a:r>
              <a:rPr lang="en-US" altLang="ja-JP" dirty="0" smtClean="0">
                <a:solidFill>
                  <a:srgbClr val="C00000"/>
                </a:solidFill>
              </a:rPr>
              <a:t>Domain</a:t>
            </a:r>
            <a:r>
              <a:rPr lang="id-ID" altLang="ja-JP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id-ID" altLang="ja-JP" sz="3200" dirty="0"/>
              <a:t>System </a:t>
            </a:r>
            <a:r>
              <a:rPr lang="id-ID" altLang="ja-JP" sz="3200" dirty="0" err="1"/>
              <a:t>software</a:t>
            </a:r>
            <a:endParaRPr lang="id-ID" altLang="ja-JP" sz="32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id-ID" altLang="ja-JP" sz="3200" dirty="0" err="1"/>
              <a:t>Application</a:t>
            </a:r>
            <a:r>
              <a:rPr lang="id-ID" altLang="ja-JP" sz="3200" dirty="0"/>
              <a:t> </a:t>
            </a:r>
            <a:r>
              <a:rPr lang="id-ID" altLang="ja-JP" sz="3200" dirty="0" err="1"/>
              <a:t>software</a:t>
            </a:r>
            <a:endParaRPr lang="id-ID" altLang="ja-JP" sz="32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id-ID" altLang="ja-JP" sz="3200" dirty="0" err="1" smtClean="0"/>
              <a:t>Engineering</a:t>
            </a:r>
            <a:r>
              <a:rPr lang="id-ID" altLang="ja-JP" sz="3200" dirty="0" smtClean="0"/>
              <a:t>/</a:t>
            </a:r>
            <a:r>
              <a:rPr lang="id-ID" altLang="ja-JP" sz="3200" dirty="0" err="1" smtClean="0"/>
              <a:t>scientific</a:t>
            </a:r>
            <a:r>
              <a:rPr lang="id-ID" altLang="ja-JP" sz="3200" dirty="0" smtClean="0"/>
              <a:t> </a:t>
            </a:r>
            <a:r>
              <a:rPr lang="id-ID" altLang="ja-JP" sz="3200" dirty="0" err="1"/>
              <a:t>software</a:t>
            </a:r>
            <a:endParaRPr lang="id-ID" altLang="ja-JP" sz="32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id-ID" altLang="ja-JP" sz="3200" dirty="0" err="1"/>
              <a:t>Embedded</a:t>
            </a:r>
            <a:r>
              <a:rPr lang="id-ID" altLang="ja-JP" sz="3200" dirty="0"/>
              <a:t> </a:t>
            </a:r>
            <a:r>
              <a:rPr lang="id-ID" altLang="ja-JP" sz="3200" dirty="0" err="1"/>
              <a:t>software</a:t>
            </a:r>
            <a:endParaRPr lang="id-ID" altLang="ja-JP" sz="32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id-ID" altLang="ja-JP" sz="3200" dirty="0" err="1"/>
              <a:t>Product</a:t>
            </a:r>
            <a:r>
              <a:rPr lang="id-ID" altLang="ja-JP" sz="3200" dirty="0"/>
              <a:t> </a:t>
            </a:r>
            <a:r>
              <a:rPr lang="id-ID" altLang="ja-JP" sz="3200" dirty="0" err="1"/>
              <a:t>line</a:t>
            </a:r>
            <a:r>
              <a:rPr lang="id-ID" altLang="ja-JP" sz="3200" dirty="0"/>
              <a:t> </a:t>
            </a:r>
            <a:r>
              <a:rPr lang="id-ID" altLang="ja-JP" sz="3200" dirty="0" err="1"/>
              <a:t>software</a:t>
            </a:r>
            <a:endParaRPr lang="id-ID" altLang="ja-JP" sz="32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id-ID" altLang="ja-JP" sz="3200" dirty="0" err="1"/>
              <a:t>Web</a:t>
            </a:r>
            <a:r>
              <a:rPr lang="id-ID" altLang="ja-JP" sz="3200" dirty="0"/>
              <a:t> </a:t>
            </a:r>
            <a:r>
              <a:rPr lang="id-ID" altLang="ja-JP" sz="3200" dirty="0" err="1"/>
              <a:t>applications</a:t>
            </a:r>
            <a:endParaRPr lang="id-ID" altLang="ja-JP" sz="32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id-ID" altLang="ja-JP" sz="3200" dirty="0" err="1"/>
              <a:t>Artificial</a:t>
            </a:r>
            <a:r>
              <a:rPr lang="id-ID" altLang="ja-JP" sz="3200" dirty="0"/>
              <a:t> </a:t>
            </a:r>
            <a:r>
              <a:rPr lang="id-ID" altLang="ja-JP" sz="3200" dirty="0" err="1"/>
              <a:t>intelligence</a:t>
            </a:r>
            <a:r>
              <a:rPr lang="id-ID" altLang="ja-JP" sz="3200" dirty="0"/>
              <a:t> </a:t>
            </a:r>
            <a:r>
              <a:rPr lang="id-ID" altLang="ja-JP" sz="3200" dirty="0" err="1"/>
              <a:t>software</a:t>
            </a:r>
            <a:r>
              <a:rPr lang="id-ID" altLang="ja-JP" sz="3200" dirty="0"/>
              <a:t> </a:t>
            </a:r>
          </a:p>
          <a:p>
            <a:pPr>
              <a:defRPr/>
            </a:pPr>
            <a:endParaRPr lang="en-US" dirty="0">
              <a:solidFill>
                <a:srgbClr val="CC0000"/>
              </a:solidFill>
            </a:endParaRPr>
          </a:p>
          <a:p>
            <a:endParaRPr lang="id-ID" dirty="0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6248400" y="5794878"/>
            <a:ext cx="19912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1" dirty="0" smtClean="0">
                <a:effectLst/>
                <a:latin typeface="Calibri" pitchFamily="34" charset="0"/>
                <a:cs typeface="Calibri" pitchFamily="34" charset="0"/>
              </a:rPr>
              <a:t>(Pressman, 2014</a:t>
            </a:r>
            <a:r>
              <a:rPr lang="id-ID" sz="2000" i="1" dirty="0" smtClean="0">
                <a:effectLst/>
                <a:latin typeface="Calibri" pitchFamily="34" charset="0"/>
                <a:cs typeface="Calibri" pitchFamily="34" charset="0"/>
              </a:rPr>
              <a:t>)</a:t>
            </a:r>
            <a:endParaRPr lang="en-US" sz="2000" i="1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39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altLang="ja-JP" dirty="0"/>
              <a:t>System </a:t>
            </a:r>
            <a:r>
              <a:rPr lang="en-US" altLang="ja-JP" dirty="0" err="1" smtClean="0"/>
              <a:t>S</a:t>
            </a:r>
            <a:r>
              <a:rPr lang="id-ID" altLang="ja-JP" dirty="0" err="1" smtClean="0"/>
              <a:t>oftware</a:t>
            </a:r>
            <a:endParaRPr lang="id-ID" altLang="ja-JP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</a:t>
            </a:r>
            <a:r>
              <a:rPr lang="en-US" dirty="0"/>
              <a:t>software is a collection of programs written to </a:t>
            </a:r>
            <a:r>
              <a:rPr lang="en-US" dirty="0">
                <a:solidFill>
                  <a:srgbClr val="C00000"/>
                </a:solidFill>
              </a:rPr>
              <a:t>service other </a:t>
            </a:r>
            <a:r>
              <a:rPr lang="en-US" dirty="0" smtClean="0">
                <a:solidFill>
                  <a:srgbClr val="C00000"/>
                </a:solidFill>
              </a:rPr>
              <a:t>programs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It is characterized by heavy interaction with computer hardware; heavy usage by multiple users; concurrent operation that requires scheduling, resource sharing, and sophisticated process management; complex data structures; and multiple external </a:t>
            </a:r>
            <a:r>
              <a:rPr lang="en-US" dirty="0" smtClean="0"/>
              <a:t>interfaces</a:t>
            </a:r>
          </a:p>
          <a:p>
            <a:endParaRPr lang="en-US" dirty="0" smtClean="0"/>
          </a:p>
          <a:p>
            <a:r>
              <a:rPr lang="en-US" dirty="0" smtClean="0"/>
              <a:t>Ex</a:t>
            </a:r>
            <a:r>
              <a:rPr lang="en-US" dirty="0"/>
              <a:t>. </a:t>
            </a:r>
            <a:r>
              <a:rPr lang="en-US" dirty="0">
                <a:solidFill>
                  <a:srgbClr val="C00000"/>
                </a:solidFill>
              </a:rPr>
              <a:t>Compilers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operating system</a:t>
            </a:r>
            <a:r>
              <a:rPr lang="en-US" dirty="0"/>
              <a:t>, drivers etc.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2296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Application</a:t>
            </a:r>
            <a:r>
              <a:rPr lang="id-ID" dirty="0"/>
              <a:t>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r>
              <a:rPr lang="en-US" dirty="0"/>
              <a:t>software consists of </a:t>
            </a:r>
            <a:r>
              <a:rPr lang="en-US" dirty="0">
                <a:solidFill>
                  <a:srgbClr val="C00000"/>
                </a:solidFill>
              </a:rPr>
              <a:t>standalone programs that solve a specific business </a:t>
            </a:r>
            <a:r>
              <a:rPr lang="en-US" dirty="0" smtClean="0">
                <a:solidFill>
                  <a:srgbClr val="C00000"/>
                </a:solidFill>
              </a:rPr>
              <a:t>need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Application software is used to control the business function in real-time.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4959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Engineering</a:t>
            </a:r>
            <a:r>
              <a:rPr lang="id-ID" dirty="0"/>
              <a:t> /</a:t>
            </a:r>
            <a:r>
              <a:rPr lang="id-ID" dirty="0" err="1"/>
              <a:t>Scientific</a:t>
            </a:r>
            <a:r>
              <a:rPr lang="id-ID" dirty="0"/>
              <a:t> </a:t>
            </a:r>
            <a:r>
              <a:rPr lang="id-ID" dirty="0" err="1"/>
              <a:t>software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err="1" smtClean="0"/>
              <a:t>Characterized</a:t>
            </a:r>
            <a:r>
              <a:rPr lang="id-ID" sz="2400" dirty="0" smtClean="0"/>
              <a:t> </a:t>
            </a:r>
            <a:r>
              <a:rPr lang="id-ID" sz="2400" dirty="0" err="1"/>
              <a:t>by</a:t>
            </a:r>
            <a:r>
              <a:rPr lang="id-ID" sz="2400" dirty="0"/>
              <a:t> "</a:t>
            </a:r>
            <a:r>
              <a:rPr lang="id-ID" sz="2400" dirty="0" err="1"/>
              <a:t>number</a:t>
            </a:r>
            <a:r>
              <a:rPr lang="id-ID" sz="2400" dirty="0"/>
              <a:t> </a:t>
            </a:r>
            <a:r>
              <a:rPr lang="id-ID" sz="2400" dirty="0" err="1"/>
              <a:t>crunching</a:t>
            </a:r>
            <a:r>
              <a:rPr lang="id-ID" sz="2400" dirty="0"/>
              <a:t>" </a:t>
            </a:r>
            <a:r>
              <a:rPr lang="id-ID" sz="2400" dirty="0" err="1" smtClean="0"/>
              <a:t>algorithms</a:t>
            </a:r>
            <a:endParaRPr lang="id-ID" sz="2400" dirty="0"/>
          </a:p>
          <a:p>
            <a:r>
              <a:rPr lang="id-ID" sz="2400" dirty="0" err="1"/>
              <a:t>Applications</a:t>
            </a:r>
            <a:r>
              <a:rPr lang="id-ID" sz="2400" dirty="0"/>
              <a:t> </a:t>
            </a:r>
            <a:r>
              <a:rPr lang="id-ID" sz="2400" dirty="0" err="1"/>
              <a:t>range</a:t>
            </a:r>
            <a:r>
              <a:rPr lang="id-ID" sz="2400" dirty="0"/>
              <a:t> </a:t>
            </a:r>
            <a:r>
              <a:rPr lang="id-ID" sz="2400" dirty="0" err="1"/>
              <a:t>from</a:t>
            </a:r>
            <a:r>
              <a:rPr lang="id-ID" sz="2400" dirty="0"/>
              <a:t> </a:t>
            </a:r>
            <a:r>
              <a:rPr lang="id-ID" sz="2400" dirty="0" err="1">
                <a:solidFill>
                  <a:srgbClr val="C00000"/>
                </a:solidFill>
              </a:rPr>
              <a:t>astronomy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id-ID" sz="2400" dirty="0" err="1"/>
              <a:t>to</a:t>
            </a:r>
            <a:r>
              <a:rPr lang="id-ID" sz="2400" dirty="0"/>
              <a:t> </a:t>
            </a:r>
            <a:r>
              <a:rPr lang="id-ID" sz="2400" dirty="0" err="1"/>
              <a:t>volcano</a:t>
            </a:r>
            <a:r>
              <a:rPr lang="id-ID" sz="2400" dirty="0"/>
              <a:t> </a:t>
            </a:r>
            <a:r>
              <a:rPr lang="id-ID" sz="2400" dirty="0" err="1"/>
              <a:t>logy</a:t>
            </a:r>
            <a:r>
              <a:rPr lang="id-ID" sz="2400" dirty="0"/>
              <a:t>, </a:t>
            </a:r>
            <a:r>
              <a:rPr lang="id-ID" sz="2400" dirty="0" err="1"/>
              <a:t>from</a:t>
            </a:r>
            <a:r>
              <a:rPr lang="id-ID" sz="2400" dirty="0"/>
              <a:t> </a:t>
            </a:r>
            <a:r>
              <a:rPr lang="id-ID" sz="2400" dirty="0" err="1">
                <a:solidFill>
                  <a:srgbClr val="C00000"/>
                </a:solidFill>
              </a:rPr>
              <a:t>automotive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id-ID" sz="2400" dirty="0" err="1"/>
              <a:t>stress</a:t>
            </a:r>
            <a:r>
              <a:rPr lang="id-ID" sz="2400" dirty="0"/>
              <a:t> </a:t>
            </a:r>
            <a:r>
              <a:rPr lang="id-ID" sz="2400" dirty="0" err="1"/>
              <a:t>analysis</a:t>
            </a:r>
            <a:r>
              <a:rPr lang="id-ID" sz="2400" dirty="0"/>
              <a:t> </a:t>
            </a:r>
            <a:r>
              <a:rPr lang="id-ID" sz="2400" dirty="0" err="1"/>
              <a:t>to</a:t>
            </a:r>
            <a:r>
              <a:rPr lang="id-ID" sz="2400" dirty="0"/>
              <a:t> </a:t>
            </a:r>
            <a:r>
              <a:rPr lang="id-ID" sz="2400" dirty="0" err="1"/>
              <a:t>space</a:t>
            </a:r>
            <a:r>
              <a:rPr lang="id-ID" sz="2400" dirty="0"/>
              <a:t> </a:t>
            </a:r>
            <a:r>
              <a:rPr lang="id-ID" sz="2400" dirty="0" err="1"/>
              <a:t>shuttle</a:t>
            </a:r>
            <a:r>
              <a:rPr lang="id-ID" sz="2400" dirty="0"/>
              <a:t> orbital </a:t>
            </a:r>
            <a:r>
              <a:rPr lang="id-ID" sz="2400" dirty="0" err="1"/>
              <a:t>dynamics</a:t>
            </a:r>
            <a:r>
              <a:rPr lang="id-ID" sz="2400" dirty="0"/>
              <a:t>, </a:t>
            </a:r>
            <a:r>
              <a:rPr lang="id-ID" sz="2400" dirty="0" err="1"/>
              <a:t>and</a:t>
            </a:r>
            <a:r>
              <a:rPr lang="id-ID" sz="2400" dirty="0"/>
              <a:t> </a:t>
            </a:r>
            <a:r>
              <a:rPr lang="id-ID" sz="2400" dirty="0" err="1"/>
              <a:t>from</a:t>
            </a:r>
            <a:r>
              <a:rPr lang="id-ID" sz="2400" dirty="0"/>
              <a:t> </a:t>
            </a:r>
            <a:r>
              <a:rPr lang="id-ID" sz="2400" dirty="0" err="1"/>
              <a:t>molecular</a:t>
            </a:r>
            <a:r>
              <a:rPr lang="id-ID" sz="2400" dirty="0"/>
              <a:t> </a:t>
            </a:r>
            <a:r>
              <a:rPr lang="id-ID" sz="2400" dirty="0" err="1"/>
              <a:t>biology</a:t>
            </a:r>
            <a:r>
              <a:rPr lang="id-ID" sz="2400" dirty="0"/>
              <a:t> </a:t>
            </a:r>
            <a:r>
              <a:rPr lang="id-ID" sz="2400" dirty="0" err="1"/>
              <a:t>to</a:t>
            </a:r>
            <a:r>
              <a:rPr lang="id-ID" sz="2400" dirty="0"/>
              <a:t> </a:t>
            </a:r>
            <a:r>
              <a:rPr lang="id-ID" sz="2400" dirty="0" err="1">
                <a:solidFill>
                  <a:srgbClr val="C00000"/>
                </a:solidFill>
              </a:rPr>
              <a:t>automated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id-ID" sz="2400" dirty="0" err="1" smtClean="0">
                <a:solidFill>
                  <a:srgbClr val="C00000"/>
                </a:solidFill>
              </a:rPr>
              <a:t>manufacturing</a:t>
            </a:r>
            <a:endParaRPr lang="id-ID" sz="2400" dirty="0"/>
          </a:p>
          <a:p>
            <a:endParaRPr lang="id-ID" sz="2400" dirty="0"/>
          </a:p>
          <a:p>
            <a:r>
              <a:rPr lang="id-ID" sz="2400" dirty="0" err="1"/>
              <a:t>Ex</a:t>
            </a:r>
            <a:r>
              <a:rPr lang="id-ID" sz="2400" dirty="0"/>
              <a:t>. Computer </a:t>
            </a:r>
            <a:r>
              <a:rPr lang="id-ID" sz="2400" dirty="0" err="1"/>
              <a:t>Aided</a:t>
            </a:r>
            <a:r>
              <a:rPr lang="id-ID" sz="2400" dirty="0"/>
              <a:t> </a:t>
            </a:r>
            <a:r>
              <a:rPr lang="id-ID" sz="2400" dirty="0" err="1"/>
              <a:t>Design</a:t>
            </a:r>
            <a:r>
              <a:rPr lang="id-ID" sz="2400" dirty="0"/>
              <a:t> (CAD), </a:t>
            </a:r>
            <a:r>
              <a:rPr lang="id-ID" sz="2400" dirty="0" err="1"/>
              <a:t>system</a:t>
            </a:r>
            <a:r>
              <a:rPr lang="id-ID" sz="2400" dirty="0"/>
              <a:t> </a:t>
            </a:r>
            <a:r>
              <a:rPr lang="id-ID" sz="2400" dirty="0" err="1"/>
              <a:t>stimulation</a:t>
            </a:r>
            <a:r>
              <a:rPr lang="id-ID" sz="2400" dirty="0"/>
              <a:t> </a:t>
            </a:r>
            <a:r>
              <a:rPr lang="id-ID" sz="2400" dirty="0" err="1"/>
              <a:t>etc</a:t>
            </a:r>
            <a:r>
              <a:rPr lang="id-ID" sz="2400" dirty="0" smtClean="0"/>
              <a:t>.</a:t>
            </a:r>
            <a:endParaRPr lang="id-ID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012087"/>
            <a:ext cx="4752573" cy="267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 smtClean="0"/>
              <a:t>PPL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Pendahuluan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Kontrak Perkuliahan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Kebutuhan </a:t>
            </a:r>
            <a:r>
              <a:rPr lang="id-ID" dirty="0" smtClean="0">
                <a:latin typeface="Agency FB" panose="020B0503020202020204" pitchFamily="34" charset="0"/>
              </a:rPr>
              <a:t>Software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Contact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Software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resides in read-only memory and is used to </a:t>
            </a:r>
            <a:r>
              <a:rPr lang="en-US" dirty="0">
                <a:solidFill>
                  <a:srgbClr val="C00000"/>
                </a:solidFill>
              </a:rPr>
              <a:t>control products and systems</a:t>
            </a:r>
          </a:p>
          <a:p>
            <a:r>
              <a:rPr lang="en-US" dirty="0"/>
              <a:t>Embedded software  can </a:t>
            </a:r>
            <a:r>
              <a:rPr lang="en-US" dirty="0">
                <a:solidFill>
                  <a:srgbClr val="C00000"/>
                </a:solidFill>
              </a:rPr>
              <a:t>perform limited </a:t>
            </a:r>
            <a:r>
              <a:rPr lang="en-US" dirty="0"/>
              <a:t>and esoteric </a:t>
            </a:r>
            <a:r>
              <a:rPr lang="en-US" dirty="0" smtClean="0"/>
              <a:t>functions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</a:t>
            </a:r>
            <a:r>
              <a:rPr lang="en-US" dirty="0"/>
              <a:t>.  </a:t>
            </a:r>
            <a:r>
              <a:rPr lang="en-US" dirty="0" smtClean="0"/>
              <a:t>Elevator, Air Conditioner, keypad </a:t>
            </a:r>
            <a:r>
              <a:rPr lang="en-US" dirty="0"/>
              <a:t>control for a microwave </a:t>
            </a:r>
            <a:r>
              <a:rPr lang="en-US" dirty="0" smtClean="0"/>
              <a:t>oven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3043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</a:t>
            </a:r>
            <a:r>
              <a:rPr lang="en-US" dirty="0" smtClean="0"/>
              <a:t>Line Software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</a:t>
            </a:r>
            <a:r>
              <a:rPr lang="en-US" dirty="0"/>
              <a:t>to provide a specific </a:t>
            </a:r>
            <a:r>
              <a:rPr lang="en-US" dirty="0">
                <a:solidFill>
                  <a:srgbClr val="C00000"/>
                </a:solidFill>
              </a:rPr>
              <a:t>capability for use by many different customers</a:t>
            </a:r>
            <a:r>
              <a:rPr lang="en-US" dirty="0"/>
              <a:t>, product line software can focus on a limited and esoteric </a:t>
            </a:r>
            <a:r>
              <a:rPr lang="en-US" dirty="0" smtClean="0"/>
              <a:t>marketplace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</a:t>
            </a:r>
            <a:r>
              <a:rPr lang="en-US" dirty="0"/>
              <a:t>. Word processing, spreadsheet, CG, multimedia, etc.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8117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apps can be little more than a set of linked hypertext </a:t>
            </a:r>
            <a:r>
              <a:rPr lang="en-US" dirty="0" smtClean="0"/>
              <a:t>files</a:t>
            </a:r>
            <a:endParaRPr lang="en-US" dirty="0"/>
          </a:p>
          <a:p>
            <a:r>
              <a:rPr lang="en-US" dirty="0"/>
              <a:t>It evolving into sophisticated computing environments that not only provide standalone features, functions but also </a:t>
            </a:r>
            <a:r>
              <a:rPr lang="en-US" dirty="0">
                <a:solidFill>
                  <a:srgbClr val="C00000"/>
                </a:solidFill>
              </a:rPr>
              <a:t>integrated with corporate database</a:t>
            </a:r>
            <a:r>
              <a:rPr lang="en-US" dirty="0"/>
              <a:t> and business </a:t>
            </a:r>
            <a:r>
              <a:rPr lang="en-US" dirty="0" smtClean="0"/>
              <a:t>applications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6334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Artificial</a:t>
            </a:r>
            <a:r>
              <a:rPr lang="id-ID" dirty="0"/>
              <a:t> Intelligence </a:t>
            </a:r>
            <a:r>
              <a:rPr lang="en-US" dirty="0"/>
              <a:t>S</a:t>
            </a:r>
            <a:r>
              <a:rPr lang="id-ID" dirty="0" err="1" smtClean="0"/>
              <a:t>oftware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AI </a:t>
            </a:r>
            <a:r>
              <a:rPr lang="id-ID" dirty="0" err="1"/>
              <a:t>software</a:t>
            </a:r>
            <a:r>
              <a:rPr lang="id-ID" dirty="0"/>
              <a:t> </a:t>
            </a:r>
            <a:r>
              <a:rPr lang="id-ID" dirty="0" err="1"/>
              <a:t>makes</a:t>
            </a:r>
            <a:r>
              <a:rPr lang="id-ID" dirty="0"/>
              <a:t> </a:t>
            </a:r>
            <a:r>
              <a:rPr lang="id-ID" dirty="0" err="1"/>
              <a:t>use</a:t>
            </a:r>
            <a:r>
              <a:rPr lang="id-ID" dirty="0"/>
              <a:t> of </a:t>
            </a:r>
            <a:r>
              <a:rPr lang="id-ID" dirty="0" err="1"/>
              <a:t>non-numerical</a:t>
            </a:r>
            <a:r>
              <a:rPr lang="id-ID" dirty="0"/>
              <a:t> </a:t>
            </a:r>
            <a:r>
              <a:rPr lang="id-ID" dirty="0" err="1"/>
              <a:t>algorithms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>
                <a:solidFill>
                  <a:srgbClr val="C00000"/>
                </a:solidFill>
              </a:rPr>
              <a:t>solve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>
                <a:solidFill>
                  <a:srgbClr val="C00000"/>
                </a:solidFill>
              </a:rPr>
              <a:t>complex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>
                <a:solidFill>
                  <a:srgbClr val="C00000"/>
                </a:solidFill>
              </a:rPr>
              <a:t>problems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/>
              <a:t>that</a:t>
            </a:r>
            <a:r>
              <a:rPr lang="id-ID" dirty="0"/>
              <a:t> </a:t>
            </a:r>
            <a:r>
              <a:rPr lang="id-ID" dirty="0" err="1"/>
              <a:t>are</a:t>
            </a:r>
            <a:r>
              <a:rPr lang="id-ID" dirty="0"/>
              <a:t> not </a:t>
            </a:r>
            <a:r>
              <a:rPr lang="id-ID" dirty="0" err="1"/>
              <a:t>amenable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computation</a:t>
            </a:r>
            <a:r>
              <a:rPr lang="id-ID" dirty="0"/>
              <a:t> </a:t>
            </a:r>
            <a:r>
              <a:rPr lang="id-ID" dirty="0" err="1"/>
              <a:t>or</a:t>
            </a:r>
            <a:r>
              <a:rPr lang="id-ID" dirty="0"/>
              <a:t> </a:t>
            </a:r>
            <a:r>
              <a:rPr lang="id-ID" dirty="0" err="1"/>
              <a:t>straightforward</a:t>
            </a:r>
            <a:r>
              <a:rPr lang="id-ID" dirty="0"/>
              <a:t> </a:t>
            </a:r>
            <a:r>
              <a:rPr lang="id-ID" dirty="0" err="1"/>
              <a:t>analysis</a:t>
            </a:r>
            <a:endParaRPr lang="id-ID" dirty="0"/>
          </a:p>
          <a:p>
            <a:endParaRPr lang="en-US" dirty="0" smtClean="0"/>
          </a:p>
          <a:p>
            <a:r>
              <a:rPr lang="id-ID" dirty="0" err="1" smtClean="0"/>
              <a:t>Ex</a:t>
            </a:r>
            <a:r>
              <a:rPr lang="id-ID" dirty="0"/>
              <a:t>. </a:t>
            </a:r>
            <a:r>
              <a:rPr lang="id-ID" dirty="0" err="1"/>
              <a:t>Robotics</a:t>
            </a:r>
            <a:r>
              <a:rPr lang="id-ID" dirty="0"/>
              <a:t>, </a:t>
            </a:r>
            <a:r>
              <a:rPr lang="id-ID" dirty="0" err="1"/>
              <a:t>expert</a:t>
            </a:r>
            <a:r>
              <a:rPr lang="id-ID" dirty="0"/>
              <a:t> </a:t>
            </a:r>
            <a:r>
              <a:rPr lang="id-ID" dirty="0" err="1"/>
              <a:t>system</a:t>
            </a:r>
            <a:r>
              <a:rPr lang="id-ID" dirty="0"/>
              <a:t>, </a:t>
            </a:r>
            <a:r>
              <a:rPr lang="id-ID" dirty="0" err="1"/>
              <a:t>game</a:t>
            </a:r>
            <a:r>
              <a:rPr lang="id-ID" dirty="0"/>
              <a:t> </a:t>
            </a:r>
            <a:r>
              <a:rPr lang="id-ID" dirty="0" err="1"/>
              <a:t>playing</a:t>
            </a:r>
            <a:r>
              <a:rPr lang="id-ID" dirty="0"/>
              <a:t>, </a:t>
            </a:r>
            <a:r>
              <a:rPr lang="id-ID" dirty="0" err="1"/>
              <a:t>etc</a:t>
            </a:r>
            <a:r>
              <a:rPr lang="id-ID" dirty="0"/>
              <a:t>.</a:t>
            </a: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1673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id-ID" altLang="ja-JP" dirty="0"/>
              <a:t>Software </a:t>
            </a:r>
            <a:r>
              <a:rPr lang="en-US" dirty="0"/>
              <a:t>(</a:t>
            </a:r>
            <a:r>
              <a:rPr lang="en-US" dirty="0" err="1">
                <a:solidFill>
                  <a:srgbClr val="C00000"/>
                </a:solidFill>
              </a:rPr>
              <a:t>Lisensi</a:t>
            </a:r>
            <a:r>
              <a:rPr lang="en-US" dirty="0"/>
              <a:t>)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847808"/>
              </p:ext>
            </p:extLst>
          </p:nvPr>
        </p:nvGraphicFramePr>
        <p:xfrm>
          <a:off x="206188" y="1976717"/>
          <a:ext cx="8839200" cy="4221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19600"/>
                <a:gridCol w="4419600"/>
              </a:tblGrid>
              <a:tr h="46885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Open Source Software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Proprietary Software</a:t>
                      </a:r>
                      <a:endParaRPr lang="id-ID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Linux, </a:t>
                      </a:r>
                      <a:r>
                        <a:rPr lang="en-US" sz="2300" dirty="0" err="1" smtClean="0"/>
                        <a:t>OpenOffice</a:t>
                      </a:r>
                      <a:r>
                        <a:rPr lang="en-US" sz="2300" dirty="0" smtClean="0"/>
                        <a:t>, GIMP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MS Windows,</a:t>
                      </a:r>
                      <a:r>
                        <a:rPr lang="en-US" sz="2300" baseline="0" dirty="0" smtClean="0"/>
                        <a:t> MS Office 2013, Adobe Photoshop</a:t>
                      </a:r>
                      <a:endParaRPr lang="id-ID" sz="2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Purchased with its source code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smtClean="0"/>
                        <a:t>Purchased without its source code</a:t>
                      </a:r>
                      <a:endParaRPr lang="id-ID" sz="23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Users can get</a:t>
                      </a:r>
                      <a:r>
                        <a:rPr lang="en-US" sz="2300" baseline="0" dirty="0" smtClean="0"/>
                        <a:t> for free of charge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smtClean="0"/>
                        <a:t>Users must pay</a:t>
                      </a:r>
                      <a:r>
                        <a:rPr lang="en-US" sz="2300" baseline="0" dirty="0" smtClean="0"/>
                        <a:t> to get</a:t>
                      </a:r>
                      <a:endParaRPr lang="id-ID" sz="23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Users</a:t>
                      </a:r>
                      <a:r>
                        <a:rPr lang="en-US" sz="2300" baseline="0" dirty="0" smtClean="0"/>
                        <a:t> can modify the software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smtClean="0"/>
                        <a:t>Users</a:t>
                      </a:r>
                      <a:r>
                        <a:rPr lang="en-US" sz="2300" baseline="0" dirty="0" smtClean="0"/>
                        <a:t> cannot modify the software</a:t>
                      </a:r>
                      <a:endParaRPr lang="id-ID" sz="23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Users can install software freely into any computer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smtClean="0"/>
                        <a:t>Users must have a license</a:t>
                      </a:r>
                      <a:r>
                        <a:rPr lang="en-US" sz="2300" baseline="0" dirty="0" smtClean="0"/>
                        <a:t> from vendor before</a:t>
                      </a:r>
                      <a:r>
                        <a:rPr lang="en-US" sz="2300" dirty="0" smtClean="0"/>
                        <a:t> install into computer</a:t>
                      </a:r>
                      <a:endParaRPr lang="id-ID" sz="23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No one is responsible to the software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smtClean="0"/>
                        <a:t>Fully support from vendor if anything happened to the software</a:t>
                      </a:r>
                      <a:endParaRPr lang="id-ID" sz="23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Software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9104"/>
            <a:ext cx="7886700" cy="4947445"/>
          </a:xfrm>
        </p:spPr>
        <p:txBody>
          <a:bodyPr>
            <a:normAutofit fontScale="92500"/>
          </a:bodyPr>
          <a:lstStyle/>
          <a:p>
            <a:r>
              <a:rPr lang="en-US" dirty="0"/>
              <a:t>Software yang </a:t>
            </a:r>
            <a:r>
              <a:rPr lang="en-US" dirty="0">
                <a:solidFill>
                  <a:srgbClr val="C00000"/>
                </a:solidFill>
              </a:rPr>
              <a:t>source </a:t>
            </a:r>
            <a:r>
              <a:rPr lang="en-US" dirty="0" err="1">
                <a:solidFill>
                  <a:srgbClr val="C00000"/>
                </a:solidFill>
              </a:rPr>
              <a:t>codenya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terbuka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didistribusika</a:t>
            </a:r>
            <a:r>
              <a:rPr lang="id-ID" dirty="0"/>
              <a:t>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format </a:t>
            </a:r>
            <a:r>
              <a:rPr lang="en-US" dirty="0" err="1"/>
              <a:t>lisensi</a:t>
            </a:r>
            <a:r>
              <a:rPr lang="en-US" dirty="0"/>
              <a:t> yang</a:t>
            </a:r>
            <a:r>
              <a:rPr lang="id-ID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lain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bebas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memperbanyak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memodifikasi</a:t>
            </a:r>
            <a:r>
              <a:rPr lang="en-US" dirty="0"/>
              <a:t> source code </a:t>
            </a:r>
            <a:r>
              <a:rPr lang="en-US" dirty="0" err="1"/>
              <a:t>didalamnya</a:t>
            </a:r>
            <a:endParaRPr lang="id-ID" dirty="0"/>
          </a:p>
          <a:p>
            <a:r>
              <a:rPr lang="en-US" dirty="0" err="1">
                <a:solidFill>
                  <a:srgbClr val="C00000"/>
                </a:solidFill>
              </a:rPr>
              <a:t>Hak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cipta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tetap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ada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id-ID" dirty="0"/>
              <a:t> </a:t>
            </a:r>
            <a:r>
              <a:rPr lang="en-US" dirty="0"/>
              <a:t>orang lain </a:t>
            </a:r>
            <a:r>
              <a:rPr lang="en-US" dirty="0" err="1">
                <a:solidFill>
                  <a:srgbClr val="C00000"/>
                </a:solidFill>
              </a:rPr>
              <a:t>bebas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menggunakan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id-ID" dirty="0"/>
              <a:t> </a:t>
            </a:r>
            <a:r>
              <a:rPr lang="en-US" dirty="0" err="1">
                <a:solidFill>
                  <a:srgbClr val="C00000"/>
                </a:solidFill>
              </a:rPr>
              <a:t>memodifikasi</a:t>
            </a:r>
            <a:r>
              <a:rPr lang="en-US" dirty="0"/>
              <a:t> software </a:t>
            </a:r>
            <a:r>
              <a:rPr lang="en-US" dirty="0" err="1"/>
              <a:t>tersebut</a:t>
            </a:r>
            <a:endParaRPr lang="en-US" dirty="0"/>
          </a:p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open source software:</a:t>
            </a:r>
          </a:p>
          <a:p>
            <a:pPr lvl="1"/>
            <a:r>
              <a:rPr lang="en-US" sz="2000" dirty="0"/>
              <a:t>GNU General Public License (GPL)</a:t>
            </a:r>
          </a:p>
          <a:p>
            <a:pPr lvl="1"/>
            <a:r>
              <a:rPr lang="en-US" sz="2000" dirty="0"/>
              <a:t>Apache License</a:t>
            </a:r>
          </a:p>
          <a:p>
            <a:pPr lvl="1"/>
            <a:r>
              <a:rPr lang="en-US" sz="2000" dirty="0"/>
              <a:t>BSD license</a:t>
            </a:r>
          </a:p>
          <a:p>
            <a:pPr lvl="1"/>
            <a:r>
              <a:rPr lang="en-US" sz="2000" dirty="0"/>
              <a:t>MIT License</a:t>
            </a:r>
          </a:p>
          <a:p>
            <a:pPr lvl="1"/>
            <a:r>
              <a:rPr lang="en-US" sz="2000" dirty="0"/>
              <a:t>Mozilla Public </a:t>
            </a:r>
            <a:r>
              <a:rPr lang="en-US" sz="2000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7989" y="6476549"/>
            <a:ext cx="2057400" cy="365125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3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Proprietary Software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 yang </a:t>
            </a:r>
            <a:r>
              <a:rPr lang="en-US" dirty="0">
                <a:solidFill>
                  <a:srgbClr val="C00000"/>
                </a:solidFill>
              </a:rPr>
              <a:t>source </a:t>
            </a:r>
            <a:r>
              <a:rPr lang="en-US" dirty="0" err="1">
                <a:solidFill>
                  <a:srgbClr val="C00000"/>
                </a:solidFill>
              </a:rPr>
              <a:t>codenya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tertutup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didistribusikan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format </a:t>
            </a:r>
            <a:r>
              <a:rPr lang="en-US" dirty="0" err="1"/>
              <a:t>lisensi</a:t>
            </a:r>
            <a:r>
              <a:rPr lang="en-US" dirty="0"/>
              <a:t> yang </a:t>
            </a:r>
            <a:r>
              <a:rPr lang="fi-FI" dirty="0">
                <a:solidFill>
                  <a:srgbClr val="C00000"/>
                </a:solidFill>
              </a:rPr>
              <a:t>membatasi</a:t>
            </a:r>
            <a:r>
              <a:rPr lang="fi-FI" dirty="0"/>
              <a:t> pihak lain untuk menggunakan, </a:t>
            </a:r>
            <a:r>
              <a:rPr lang="en-US" dirty="0" err="1"/>
              <a:t>memperbanyak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memodifikasi</a:t>
            </a:r>
            <a:endParaRPr lang="en-US" dirty="0"/>
          </a:p>
          <a:p>
            <a:r>
              <a:rPr lang="en-US" dirty="0" err="1"/>
              <a:t>Lisensi</a:t>
            </a:r>
            <a:r>
              <a:rPr lang="en-US" dirty="0"/>
              <a:t> proprietary software </a:t>
            </a:r>
            <a:r>
              <a:rPr lang="en-US" dirty="0" err="1">
                <a:solidFill>
                  <a:srgbClr val="C00000"/>
                </a:solidFill>
              </a:rPr>
              <a:t>memungkinkan</a:t>
            </a:r>
            <a:r>
              <a:rPr lang="en-US" dirty="0">
                <a:solidFill>
                  <a:srgbClr val="C00000"/>
                </a:solidFill>
              </a:rPr>
              <a:t> orang lain </a:t>
            </a:r>
            <a:r>
              <a:rPr lang="en-US" dirty="0" err="1">
                <a:solidFill>
                  <a:srgbClr val="C00000"/>
                </a:solidFill>
              </a:rPr>
              <a:t>menggunakan</a:t>
            </a:r>
            <a:r>
              <a:rPr lang="en-US" dirty="0"/>
              <a:t> software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penyerahan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royalti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uang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 err="1">
                <a:solidFill>
                  <a:srgbClr val="C00000"/>
                </a:solidFill>
              </a:rPr>
              <a:t>ke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pemilik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hak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ciptanya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Shareware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Freeware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proprietary software. Free for use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free for (redistribute) </a:t>
            </a:r>
            <a:r>
              <a:rPr lang="en-US" dirty="0" err="1"/>
              <a:t>atau</a:t>
            </a:r>
            <a:r>
              <a:rPr lang="en-US" dirty="0"/>
              <a:t> free for modify</a:t>
            </a:r>
            <a:r>
              <a:rPr lang="id-ID" dirty="0"/>
              <a:t>!</a:t>
            </a:r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7989" y="6476549"/>
            <a:ext cx="2057400" cy="365125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89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Peranan</a:t>
            </a:r>
            <a:r>
              <a:rPr lang="en-US" altLang="ja-JP" dirty="0"/>
              <a:t> </a:t>
            </a:r>
            <a:r>
              <a:rPr lang="en-US" altLang="ja-JP" dirty="0" smtClean="0"/>
              <a:t>Software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73" y="1757814"/>
            <a:ext cx="5171327" cy="4947445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buFont typeface="Wingdings" pitchFamily="2" charset="2"/>
              <a:buAutoNum type="arabicPeriod"/>
              <a:defRPr/>
            </a:pPr>
            <a:r>
              <a:rPr lang="en-US" altLang="ja-JP" dirty="0" err="1">
                <a:solidFill>
                  <a:srgbClr val="CC0000"/>
                </a:solidFill>
              </a:rPr>
              <a:t>Menggantikan</a:t>
            </a:r>
            <a:r>
              <a:rPr lang="en-US" altLang="ja-JP" dirty="0">
                <a:solidFill>
                  <a:srgbClr val="CC0000"/>
                </a:solidFill>
              </a:rPr>
              <a:t> </a:t>
            </a:r>
            <a:r>
              <a:rPr lang="en-US" altLang="ja-JP" dirty="0" err="1">
                <a:solidFill>
                  <a:srgbClr val="CC0000"/>
                </a:solidFill>
              </a:rPr>
              <a:t>peran</a:t>
            </a:r>
            <a:r>
              <a:rPr lang="en-US" altLang="ja-JP" dirty="0">
                <a:solidFill>
                  <a:srgbClr val="CC0000"/>
                </a:solidFill>
              </a:rPr>
              <a:t> </a:t>
            </a:r>
            <a:r>
              <a:rPr lang="en-US" altLang="ja-JP" dirty="0" err="1">
                <a:solidFill>
                  <a:srgbClr val="CC0000"/>
                </a:solidFill>
              </a:rPr>
              <a:t>manusia</a:t>
            </a:r>
            <a:r>
              <a:rPr lang="en-US" altLang="ja-JP" dirty="0"/>
              <a:t>: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otomasi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terhadap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suatu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tugas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/>
              <a:t>atau</a:t>
            </a:r>
            <a:r>
              <a:rPr lang="en-US" altLang="ja-JP" dirty="0"/>
              <a:t> </a:t>
            </a:r>
            <a:r>
              <a:rPr lang="en-US" altLang="ja-JP" dirty="0" smtClean="0"/>
              <a:t>proses</a:t>
            </a:r>
            <a:endParaRPr lang="en-US" altLang="ja-JP" dirty="0"/>
          </a:p>
          <a:p>
            <a:pPr marL="533400" indent="-533400">
              <a:buFont typeface="Wingdings" pitchFamily="2" charset="2"/>
              <a:buAutoNum type="arabicPeriod"/>
              <a:defRPr/>
            </a:pPr>
            <a:r>
              <a:rPr lang="en-US" altLang="ja-JP" dirty="0" err="1">
                <a:solidFill>
                  <a:srgbClr val="CC0000"/>
                </a:solidFill>
              </a:rPr>
              <a:t>Memperkuat</a:t>
            </a:r>
            <a:r>
              <a:rPr lang="en-US" altLang="ja-JP" dirty="0">
                <a:solidFill>
                  <a:srgbClr val="CC0000"/>
                </a:solidFill>
              </a:rPr>
              <a:t> </a:t>
            </a:r>
            <a:r>
              <a:rPr lang="en-US" altLang="ja-JP" dirty="0" err="1">
                <a:solidFill>
                  <a:srgbClr val="CC0000"/>
                </a:solidFill>
              </a:rPr>
              <a:t>peran</a:t>
            </a:r>
            <a:r>
              <a:rPr lang="en-US" altLang="ja-JP" dirty="0">
                <a:solidFill>
                  <a:srgbClr val="CC0000"/>
                </a:solidFill>
              </a:rPr>
              <a:t> </a:t>
            </a:r>
            <a:r>
              <a:rPr lang="en-US" altLang="ja-JP" dirty="0" err="1">
                <a:solidFill>
                  <a:srgbClr val="CC0000"/>
                </a:solidFill>
              </a:rPr>
              <a:t>manusia</a:t>
            </a:r>
            <a:r>
              <a:rPr lang="en-US" altLang="ja-JP" dirty="0"/>
              <a:t>: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membantu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manusia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/>
              <a:t>mengerjakan</a:t>
            </a:r>
            <a:r>
              <a:rPr lang="en-US" altLang="ja-JP" dirty="0"/>
              <a:t> </a:t>
            </a:r>
            <a:r>
              <a:rPr lang="en-US" altLang="ja-JP" dirty="0" err="1"/>
              <a:t>suatu</a:t>
            </a:r>
            <a:r>
              <a:rPr lang="en-US" altLang="ja-JP" dirty="0"/>
              <a:t> </a:t>
            </a:r>
            <a:r>
              <a:rPr lang="en-US" altLang="ja-JP" dirty="0" err="1"/>
              <a:t>tugas</a:t>
            </a:r>
            <a:r>
              <a:rPr lang="en-US" altLang="ja-JP" dirty="0"/>
              <a:t> </a:t>
            </a:r>
            <a:r>
              <a:rPr lang="en-US" altLang="ja-JP" dirty="0" err="1"/>
              <a:t>atau</a:t>
            </a:r>
            <a:r>
              <a:rPr lang="en-US" altLang="ja-JP" dirty="0"/>
              <a:t> proses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lebih</a:t>
            </a:r>
            <a:r>
              <a:rPr lang="en-US" altLang="ja-JP" dirty="0"/>
              <a:t> </a:t>
            </a:r>
            <a:r>
              <a:rPr lang="en-US" altLang="ja-JP" dirty="0" err="1"/>
              <a:t>baik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 smtClean="0"/>
              <a:t>tertata</a:t>
            </a:r>
            <a:endParaRPr lang="en-US" altLang="ja-JP" dirty="0"/>
          </a:p>
          <a:p>
            <a:pPr marL="533400" indent="-533400">
              <a:buFont typeface="Wingdings" pitchFamily="2" charset="2"/>
              <a:buAutoNum type="arabicPeriod"/>
              <a:defRPr/>
            </a:pPr>
            <a:r>
              <a:rPr lang="en-US" altLang="ja-JP" dirty="0" err="1" smtClean="0">
                <a:solidFill>
                  <a:srgbClr val="CC0000"/>
                </a:solidFill>
              </a:rPr>
              <a:t>Restrukturisasi</a:t>
            </a:r>
            <a:r>
              <a:rPr lang="en-US" altLang="ja-JP" dirty="0" smtClean="0">
                <a:solidFill>
                  <a:srgbClr val="CC0000"/>
                </a:solidFill>
              </a:rPr>
              <a:t> </a:t>
            </a:r>
            <a:r>
              <a:rPr lang="en-US" altLang="ja-JP" dirty="0" err="1">
                <a:solidFill>
                  <a:srgbClr val="CC0000"/>
                </a:solidFill>
              </a:rPr>
              <a:t>Peran</a:t>
            </a:r>
            <a:r>
              <a:rPr lang="en-US" altLang="ja-JP" dirty="0">
                <a:solidFill>
                  <a:srgbClr val="CC0000"/>
                </a:solidFill>
              </a:rPr>
              <a:t> </a:t>
            </a:r>
            <a:r>
              <a:rPr lang="en-US" altLang="ja-JP" dirty="0" err="1">
                <a:solidFill>
                  <a:srgbClr val="CC0000"/>
                </a:solidFill>
              </a:rPr>
              <a:t>Manusia</a:t>
            </a:r>
            <a:r>
              <a:rPr lang="en-US" altLang="ja-JP" dirty="0"/>
              <a:t>: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melakukan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perubahan-perubahan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thd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sekumpulan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tugas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/>
              <a:t>atau</a:t>
            </a:r>
            <a:r>
              <a:rPr lang="en-US" altLang="ja-JP" dirty="0"/>
              <a:t> </a:t>
            </a:r>
            <a:r>
              <a:rPr lang="en-US" altLang="ja-JP" dirty="0" smtClean="0"/>
              <a:t>proses</a:t>
            </a:r>
          </a:p>
          <a:p>
            <a:pPr marL="533400" indent="-533400">
              <a:buFont typeface="Wingdings" pitchFamily="2" charset="2"/>
              <a:buAutoNum type="arabicPeriod"/>
              <a:defRPr/>
            </a:pPr>
            <a:r>
              <a:rPr lang="en-US" altLang="ja-JP" dirty="0" err="1" smtClean="0">
                <a:solidFill>
                  <a:srgbClr val="CC0000"/>
                </a:solidFill>
              </a:rPr>
              <a:t>Hiburan</a:t>
            </a:r>
            <a:r>
              <a:rPr lang="en-US" altLang="ja-JP" dirty="0" smtClean="0">
                <a:solidFill>
                  <a:srgbClr val="CC0000"/>
                </a:solidFill>
              </a:rPr>
              <a:t> </a:t>
            </a:r>
            <a:r>
              <a:rPr lang="en-US" altLang="ja-JP" dirty="0" err="1">
                <a:solidFill>
                  <a:srgbClr val="CC0000"/>
                </a:solidFill>
              </a:rPr>
              <a:t>dan</a:t>
            </a:r>
            <a:r>
              <a:rPr lang="en-US" altLang="ja-JP" dirty="0">
                <a:solidFill>
                  <a:srgbClr val="CC0000"/>
                </a:solidFill>
              </a:rPr>
              <a:t> </a:t>
            </a:r>
            <a:r>
              <a:rPr lang="en-US" altLang="ja-JP" dirty="0" err="1">
                <a:solidFill>
                  <a:srgbClr val="CC0000"/>
                </a:solidFill>
              </a:rPr>
              <a:t>Permainan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menyajikan</a:t>
            </a:r>
            <a:r>
              <a:rPr lang="en-US" altLang="ja-JP" dirty="0"/>
              <a:t> </a:t>
            </a:r>
            <a:r>
              <a:rPr lang="en-US" altLang="ja-JP" dirty="0" err="1"/>
              <a:t>aplikasi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interaktif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hiburan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/>
              <a:t>yang </a:t>
            </a:r>
            <a:r>
              <a:rPr lang="en-US" altLang="ja-JP" dirty="0" err="1"/>
              <a:t>semakin</a:t>
            </a:r>
            <a:r>
              <a:rPr lang="en-US" altLang="ja-JP" dirty="0"/>
              <a:t> </a:t>
            </a:r>
            <a:r>
              <a:rPr lang="en-US" altLang="ja-JP" dirty="0" err="1"/>
              <a:t>dekat</a:t>
            </a:r>
            <a:r>
              <a:rPr lang="en-US" altLang="ja-JP" dirty="0"/>
              <a:t>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kenyataan</a:t>
            </a:r>
            <a:r>
              <a:rPr lang="en-US" altLang="ja-JP" dirty="0"/>
              <a:t> </a:t>
            </a:r>
            <a:endParaRPr lang="en-US" dirty="0"/>
          </a:p>
          <a:p>
            <a:endParaRPr lang="id-ID" dirty="0"/>
          </a:p>
          <a:p>
            <a:pPr marL="533400" indent="-533400">
              <a:buFont typeface="Wingdings" pitchFamily="2" charset="2"/>
              <a:buAutoNum type="arabicPeriod"/>
              <a:defRPr/>
            </a:pPr>
            <a:endParaRPr lang="en-US" altLang="ja-JP" dirty="0"/>
          </a:p>
          <a:p>
            <a:endParaRPr lang="id-ID" dirty="0"/>
          </a:p>
        </p:txBody>
      </p:sp>
      <p:pic>
        <p:nvPicPr>
          <p:cNvPr id="6" name="Picture 5" descr="bc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19404"/>
            <a:ext cx="3243018" cy="2372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547989" y="6476549"/>
            <a:ext cx="2057400" cy="365125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3885859"/>
            <a:ext cx="266700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1579522"/>
            <a:ext cx="3105150" cy="2800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073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Hardware vs. Software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341035"/>
              </p:ext>
            </p:extLst>
          </p:nvPr>
        </p:nvGraphicFramePr>
        <p:xfrm>
          <a:off x="628650" y="2886910"/>
          <a:ext cx="7886700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400" dirty="0" err="1" smtClean="0"/>
                        <a:t>Hardware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Software</a:t>
                      </a:r>
                      <a:endParaRPr lang="id-ID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Manufactured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Developed/Engineered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Wear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Deteriorate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Built using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Custom built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Relatively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Complex</a:t>
                      </a:r>
                      <a:endParaRPr lang="id-ID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Visible</a:t>
                      </a:r>
                      <a:r>
                        <a:rPr lang="en-US" sz="2400" baseline="0" dirty="0" smtClean="0"/>
                        <a:t> Defect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Invisible Defect</a:t>
                      </a:r>
                      <a:endParaRPr lang="id-ID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7989" y="6476549"/>
            <a:ext cx="2057400" cy="365125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50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</a:t>
            </a:r>
            <a:r>
              <a:rPr lang="id-ID" dirty="0" smtClean="0"/>
              <a:t>). Tujuan Perkuliahan </a:t>
            </a:r>
          </a:p>
          <a:p>
            <a:r>
              <a:rPr lang="id-ID" dirty="0" smtClean="0"/>
              <a:t>b). Metode Pengajaran</a:t>
            </a:r>
          </a:p>
          <a:p>
            <a:r>
              <a:rPr lang="id-ID" dirty="0"/>
              <a:t>c</a:t>
            </a:r>
            <a:r>
              <a:rPr lang="id-ID" dirty="0" smtClean="0"/>
              <a:t>). </a:t>
            </a:r>
            <a:r>
              <a:rPr lang="id-ID" dirty="0"/>
              <a:t>Metode Penilaian</a:t>
            </a:r>
            <a:endParaRPr lang="id-ID" dirty="0" smtClean="0"/>
          </a:p>
          <a:p>
            <a:r>
              <a:rPr lang="id-ID" dirty="0" smtClean="0"/>
              <a:t>d). </a:t>
            </a:r>
            <a:r>
              <a:rPr lang="id-ID" dirty="0"/>
              <a:t>Tugas dan Proyek</a:t>
            </a:r>
            <a:endParaRPr lang="id-ID" dirty="0" smtClean="0"/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1) </a:t>
            </a:r>
            <a:r>
              <a:rPr lang="id-ID" dirty="0" smtClean="0"/>
              <a:t>Pendahuluan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64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Learning </a:t>
            </a:r>
            <a:r>
              <a:rPr lang="id-ID" b="1" dirty="0" smtClean="0"/>
              <a:t>Outcomes</a:t>
            </a:r>
            <a:br>
              <a:rPr lang="id-ID" b="1" dirty="0" smtClean="0"/>
            </a:br>
            <a:r>
              <a:rPr lang="id-ID" sz="4000" dirty="0" smtClean="0">
                <a:solidFill>
                  <a:schemeClr val="bg2">
                    <a:lumMod val="75000"/>
                  </a:schemeClr>
                </a:solidFill>
              </a:rPr>
              <a:t>Diharapkan mahasiswa </a:t>
            </a:r>
            <a:r>
              <a:rPr lang="id-ID" sz="4000" dirty="0">
                <a:solidFill>
                  <a:schemeClr val="bg2">
                    <a:lumMod val="75000"/>
                  </a:schemeClr>
                </a:solidFill>
              </a:rPr>
              <a:t>mampu: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id-ID" dirty="0"/>
              <a:t>P</a:t>
            </a:r>
            <a:r>
              <a:rPr lang="en-US" dirty="0" err="1"/>
              <a:t>royek</a:t>
            </a:r>
            <a:r>
              <a:rPr lang="en-US" dirty="0"/>
              <a:t> </a:t>
            </a:r>
            <a:r>
              <a:rPr lang="id-ID" dirty="0"/>
              <a:t>P</a:t>
            </a:r>
            <a:r>
              <a:rPr lang="en-US" dirty="0" err="1"/>
              <a:t>erangkat</a:t>
            </a:r>
            <a:r>
              <a:rPr lang="en-US" dirty="0"/>
              <a:t> </a:t>
            </a:r>
            <a:r>
              <a:rPr lang="id-ID" dirty="0"/>
              <a:t>L</a:t>
            </a:r>
            <a:r>
              <a:rPr lang="en-US" dirty="0" err="1"/>
              <a:t>unak</a:t>
            </a:r>
            <a:r>
              <a:rPr lang="en-US" dirty="0"/>
              <a:t> (PPL)</a:t>
            </a:r>
          </a:p>
          <a:p>
            <a:pPr algn="just">
              <a:lnSpc>
                <a:spcPct val="80000"/>
              </a:lnSpc>
              <a:defRPr/>
            </a:pP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  <a:p>
            <a:pPr algn="just">
              <a:lnSpc>
                <a:spcPct val="80000"/>
              </a:lnSpc>
              <a:defRPr/>
            </a:pP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permasalah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kekuatiran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pPr algn="just">
              <a:lnSpc>
                <a:spcPct val="80000"/>
              </a:lnSpc>
              <a:defRPr/>
            </a:pP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tahapan-tahapan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pPr algn="just">
              <a:lnSpc>
                <a:spcPct val="80000"/>
              </a:lnSpc>
              <a:defRPr/>
            </a:pP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, monitoring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kontrol</a:t>
            </a:r>
            <a:r>
              <a:rPr lang="id-ID" dirty="0"/>
              <a:t> </a:t>
            </a:r>
            <a:r>
              <a:rPr lang="id-ID" dirty="0" smtClean="0"/>
              <a:t>atau </a:t>
            </a:r>
          </a:p>
          <a:p>
            <a:pPr algn="just">
              <a:lnSpc>
                <a:spcPct val="80000"/>
              </a:lnSpc>
              <a:defRPr/>
            </a:pPr>
            <a:r>
              <a:rPr lang="id-ID" dirty="0" smtClean="0"/>
              <a:t>Mampu membuat System Requerement, Feasibility Analisis dan Function </a:t>
            </a:r>
            <a:r>
              <a:rPr lang="id-ID" dirty="0"/>
              <a:t>Poin </a:t>
            </a:r>
            <a:r>
              <a:rPr lang="id-ID" dirty="0" smtClean="0"/>
              <a:t>Estimation pada perangkat lunak</a:t>
            </a:r>
            <a:endParaRPr lang="en-US" dirty="0"/>
          </a:p>
          <a:p>
            <a:pPr algn="just">
              <a:lnSpc>
                <a:spcPct val="80000"/>
              </a:lnSpc>
              <a:defRPr/>
            </a:pPr>
            <a:r>
              <a:rPr lang="en-US" dirty="0" err="1"/>
              <a:t>Mengidentifikasi</a:t>
            </a:r>
            <a:r>
              <a:rPr lang="en-US" dirty="0"/>
              <a:t> stakeholder </a:t>
            </a:r>
            <a:r>
              <a:rPr lang="en-US" dirty="0" err="1"/>
              <a:t>proyek</a:t>
            </a:r>
            <a:r>
              <a:rPr lang="en-US" dirty="0"/>
              <a:t>,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Tatap </a:t>
            </a:r>
            <a:r>
              <a:rPr lang="id-ID" b="1" dirty="0"/>
              <a:t>muda di </a:t>
            </a:r>
            <a:r>
              <a:rPr lang="id-ID" b="1" dirty="0" smtClean="0"/>
              <a:t>kelas</a:t>
            </a:r>
          </a:p>
          <a:p>
            <a:pPr marL="901700" lvl="1" indent="-444500" algn="just"/>
            <a:r>
              <a:rPr lang="id-ID" dirty="0"/>
              <a:t>Memberikan framework atau roadmap untuk mengorganisasi informasi mengenai </a:t>
            </a:r>
            <a:r>
              <a:rPr lang="id-ID" dirty="0" smtClean="0"/>
              <a:t>perkuliahan </a:t>
            </a:r>
          </a:p>
          <a:p>
            <a:pPr marL="901700" lvl="1" indent="-444500" algn="just"/>
            <a:r>
              <a:rPr lang="id-ID" dirty="0" smtClean="0"/>
              <a:t>Menjelaskan </a:t>
            </a:r>
            <a:r>
              <a:rPr lang="id-ID" dirty="0"/>
              <a:t>subjek dan perkuat gagasan besar yang penting</a:t>
            </a:r>
            <a:endParaRPr lang="id-ID" dirty="0" smtClean="0"/>
          </a:p>
          <a:p>
            <a:pPr algn="just"/>
            <a:r>
              <a:rPr lang="id-ID" b="1" dirty="0"/>
              <a:t>Bimbingan dan </a:t>
            </a:r>
            <a:r>
              <a:rPr lang="id-ID" b="1" dirty="0" smtClean="0"/>
              <a:t>Arahan</a:t>
            </a:r>
          </a:p>
          <a:p>
            <a:pPr marL="901700" lvl="1" indent="-444500" algn="just"/>
            <a:r>
              <a:rPr lang="id-ID" dirty="0"/>
              <a:t>Meminta mahasiswa mengungkapkan apa yang belum dimengerti, sehingga Dosen dapat </a:t>
            </a:r>
            <a:r>
              <a:rPr lang="id-ID" dirty="0" smtClean="0"/>
              <a:t>membantunya</a:t>
            </a:r>
          </a:p>
          <a:p>
            <a:pPr marL="901700" lvl="1" indent="-444500" algn="just"/>
            <a:r>
              <a:rPr lang="id-ID" dirty="0" smtClean="0"/>
              <a:t>Mempersilakan </a:t>
            </a:r>
            <a:r>
              <a:rPr lang="id-ID" dirty="0"/>
              <a:t>mahasiswa mempraktikkan keterampilan yang diperlukan untuk menguasai penerapannya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Penilaian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823307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23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</a:t>
            </a:r>
            <a:r>
              <a:rPr lang="id-ID" dirty="0" smtClean="0"/>
              <a:t>Penilaian IF6A</a:t>
            </a:r>
            <a:endParaRPr lang="id-ID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577816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871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</a:t>
            </a:r>
            <a:r>
              <a:rPr lang="id-ID" dirty="0" smtClean="0"/>
              <a:t>Perkuliahan Kamis TIF6B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id-ID" dirty="0"/>
              <a:t>Masuk </a:t>
            </a:r>
            <a:r>
              <a:rPr lang="id-ID" dirty="0" smtClean="0"/>
              <a:t>sesuai jadwal 7.15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56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</a:t>
            </a:r>
            <a:r>
              <a:rPr lang="id-ID" dirty="0" smtClean="0"/>
              <a:t>Perkuliahan Jumat  TIF6A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id-ID" dirty="0"/>
              <a:t>Masuk </a:t>
            </a:r>
            <a:r>
              <a:rPr lang="id-ID" dirty="0" smtClean="0"/>
              <a:t>sesuai jadwal </a:t>
            </a:r>
            <a:r>
              <a:rPr lang="id-ID" dirty="0" smtClean="0"/>
              <a:t>15.15 </a:t>
            </a:r>
            <a:r>
              <a:rPr lang="id-ID" dirty="0" smtClean="0"/>
              <a:t>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90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Tugas personal akan diberikan pada waktu perkuliahan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34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) </a:t>
            </a:r>
            <a:r>
              <a:rPr lang="id-ID" dirty="0"/>
              <a:t>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1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494" y="1715450"/>
            <a:ext cx="85401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Editor</a:t>
            </a:r>
            <a:endParaRPr lang="en-US" sz="3200" b="1" dirty="0"/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Ms. Office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>
                <a:solidFill>
                  <a:srgbClr val="FF0000"/>
                </a:solidFill>
              </a:rPr>
              <a:t>LibreOffice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b="1" dirty="0" smtClean="0"/>
              <a:t>Design Tools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>
                <a:solidFill>
                  <a:srgbClr val="FF0000"/>
                </a:solidFill>
              </a:rPr>
              <a:t>Sparx </a:t>
            </a:r>
            <a:r>
              <a:rPr lang="id-ID" sz="3200" dirty="0" smtClean="0">
                <a:solidFill>
                  <a:srgbClr val="FF0000"/>
                </a:solidFill>
              </a:rPr>
              <a:t>EA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Power designer</a:t>
            </a:r>
            <a:endParaRPr lang="id-ID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5)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Membangun sebuah gedung 20 lantai </a:t>
            </a:r>
            <a:endParaRPr lang="id-ID" dirty="0" smtClean="0"/>
          </a:p>
          <a:p>
            <a:pPr algn="just"/>
            <a:r>
              <a:rPr lang="id-ID" dirty="0" smtClean="0"/>
              <a:t>Sebuah </a:t>
            </a:r>
            <a:r>
              <a:rPr lang="id-ID" dirty="0"/>
              <a:t>penelitian mengenai “alasan mengapa user memiliki masalah dengan sistem operasi?” </a:t>
            </a:r>
            <a:endParaRPr lang="id-ID" dirty="0" smtClean="0"/>
          </a:p>
          <a:p>
            <a:pPr algn="just"/>
            <a:r>
              <a:rPr lang="id-ID" dirty="0" smtClean="0"/>
              <a:t>Sebuah </a:t>
            </a:r>
            <a:r>
              <a:rPr lang="id-ID" dirty="0"/>
              <a:t>tugas akhir/ skripsi untuk mahasiswa tingkat akhir </a:t>
            </a:r>
            <a:endParaRPr lang="id-ID" dirty="0" smtClean="0"/>
          </a:p>
          <a:p>
            <a:pPr algn="just"/>
            <a:r>
              <a:rPr lang="id-ID" dirty="0" smtClean="0"/>
              <a:t>Membuat </a:t>
            </a:r>
            <a:r>
              <a:rPr lang="id-ID" dirty="0"/>
              <a:t>aplikasi mobile untuk penderita tunanetra </a:t>
            </a:r>
            <a:endParaRPr lang="id-ID" dirty="0" smtClean="0"/>
          </a:p>
          <a:p>
            <a:pPr algn="just"/>
            <a:r>
              <a:rPr lang="id-ID" dirty="0" smtClean="0"/>
              <a:t>Persiapan pernikahan</a:t>
            </a:r>
          </a:p>
          <a:p>
            <a:pPr algn="just"/>
            <a:r>
              <a:rPr lang="id-ID" dirty="0" smtClean="0"/>
              <a:t>Membuat </a:t>
            </a:r>
            <a:r>
              <a:rPr lang="id-ID" dirty="0"/>
              <a:t>sistem operasi untuk sebuah smartphone tipe baru</a:t>
            </a:r>
          </a:p>
        </p:txBody>
      </p:sp>
    </p:spTree>
    <p:extLst>
      <p:ext uri="{BB962C8B-B14F-4D97-AF65-F5344CB8AC3E}">
        <p14:creationId xmlns:p14="http://schemas.microsoft.com/office/powerpoint/2010/main" val="519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pPr algn="just"/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dirty="0" smtClean="0"/>
              <a:t>WA/Telegram </a:t>
            </a:r>
            <a:r>
              <a:rPr lang="en-US" dirty="0"/>
              <a:t>: </a:t>
            </a:r>
            <a:r>
              <a:rPr lang="id-ID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0856 4868 8506</a:t>
            </a:r>
          </a:p>
          <a:p>
            <a:pPr algn="just"/>
            <a:r>
              <a:rPr lang="id-ID" b="1" dirty="0" smtClean="0"/>
              <a:t>Komting PPL IF6B:</a:t>
            </a:r>
            <a:r>
              <a:rPr lang="id-ID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Rahma Nur Laila Sari  082232916993 </a:t>
            </a:r>
            <a:endParaRPr lang="id-ID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just"/>
            <a:r>
              <a:rPr lang="id-ID" b="1" dirty="0" smtClean="0"/>
              <a:t>Komting PPL IF6A : </a:t>
            </a:r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Wahyu Akbar Wibowo 0819 1344 3901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6)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57659"/>
            <a:ext cx="8826500" cy="5076151"/>
          </a:xfrm>
        </p:spPr>
        <p:txBody>
          <a:bodyPr>
            <a:noAutofit/>
          </a:bodyPr>
          <a:lstStyle/>
          <a:p>
            <a:r>
              <a:rPr lang="id-ID" sz="1800" dirty="0" smtClean="0"/>
              <a:t>Schwalbe</a:t>
            </a:r>
            <a:r>
              <a:rPr lang="id-ID" sz="1800" dirty="0"/>
              <a:t>, K. </a:t>
            </a:r>
            <a:r>
              <a:rPr lang="id-ID" sz="1800" dirty="0" smtClean="0"/>
              <a:t>2006. </a:t>
            </a:r>
            <a:r>
              <a:rPr lang="id-ID" sz="1800" dirty="0"/>
              <a:t>Information Technology Project Management, </a:t>
            </a:r>
            <a:r>
              <a:rPr lang="id-ID" sz="1800" dirty="0" smtClean="0"/>
              <a:t>Third Edition</a:t>
            </a:r>
            <a:r>
              <a:rPr lang="id-ID" sz="1800" dirty="0"/>
              <a:t>. Course Technology.</a:t>
            </a:r>
          </a:p>
          <a:p>
            <a:r>
              <a:rPr lang="en-US" sz="1800" dirty="0" err="1"/>
              <a:t>R.Duncan</a:t>
            </a:r>
            <a:r>
              <a:rPr lang="en-US" sz="1800" dirty="0"/>
              <a:t> </a:t>
            </a:r>
            <a:r>
              <a:rPr lang="en-US" sz="1800" dirty="0" err="1"/>
              <a:t>Wiliam</a:t>
            </a:r>
            <a:r>
              <a:rPr lang="en-US" sz="1800" dirty="0"/>
              <a:t>, A Guide To The Project </a:t>
            </a:r>
            <a:r>
              <a:rPr lang="en-US" sz="1800" dirty="0" err="1"/>
              <a:t>Managament</a:t>
            </a:r>
            <a:r>
              <a:rPr lang="en-US" sz="1800" dirty="0"/>
              <a:t> Body of </a:t>
            </a:r>
            <a:r>
              <a:rPr lang="en-US" sz="1800" dirty="0" smtClean="0"/>
              <a:t>Knowledge </a:t>
            </a:r>
            <a:r>
              <a:rPr lang="en-US" sz="1800" dirty="0"/>
              <a:t>PMBOK 4 [Book]. </a:t>
            </a:r>
            <a:r>
              <a:rPr lang="en-US" sz="1800" dirty="0" smtClean="0"/>
              <a:t>-Canada </a:t>
            </a:r>
            <a:r>
              <a:rPr lang="en-US" sz="1800" dirty="0"/>
              <a:t>: PMBOK, 2008. </a:t>
            </a:r>
          </a:p>
          <a:p>
            <a:r>
              <a:rPr lang="en-US" sz="1800" dirty="0" smtClean="0"/>
              <a:t>Stephen </a:t>
            </a:r>
            <a:r>
              <a:rPr lang="en-US" sz="1800" dirty="0"/>
              <a:t>S. Bonham, IT Project Portfolio Management, ARTECH </a:t>
            </a:r>
            <a:r>
              <a:rPr lang="en-US" sz="1800" dirty="0" smtClean="0"/>
              <a:t>HOUSE,</a:t>
            </a:r>
            <a:r>
              <a:rPr lang="id-ID" sz="1800" dirty="0" smtClean="0"/>
              <a:t> </a:t>
            </a:r>
            <a:r>
              <a:rPr lang="en-US" sz="1800" dirty="0" smtClean="0"/>
              <a:t>INC</a:t>
            </a:r>
            <a:r>
              <a:rPr lang="en-US" sz="1800" dirty="0"/>
              <a:t>. 2005</a:t>
            </a:r>
          </a:p>
          <a:p>
            <a:r>
              <a:rPr lang="en-US" sz="1800" dirty="0"/>
              <a:t>PMI. 2008. A Guide to the Project Management Body Of Knowledge</a:t>
            </a:r>
            <a:r>
              <a:rPr lang="id-ID" sz="1800" dirty="0"/>
              <a:t> </a:t>
            </a:r>
            <a:r>
              <a:rPr lang="en-US" sz="1800" dirty="0"/>
              <a:t>(PMBOK Guide)-Fourth Edition. Project Management Institute, Inc.</a:t>
            </a:r>
            <a:endParaRPr lang="id-ID" sz="1800" dirty="0"/>
          </a:p>
          <a:p>
            <a:r>
              <a:rPr lang="id-ID" sz="1800" dirty="0" smtClean="0"/>
              <a:t>Kendall </a:t>
            </a:r>
            <a:r>
              <a:rPr lang="id-ID" sz="1800" dirty="0"/>
              <a:t>&amp; Kendall. 2006. Analisis dan Perancangan Sistem Edisi Kelima</a:t>
            </a:r>
          </a:p>
          <a:p>
            <a:r>
              <a:rPr lang="id-ID" sz="1800" dirty="0"/>
              <a:t>Jilid 1. PT. Indeks Kelompok Gramedia : </a:t>
            </a:r>
            <a:r>
              <a:rPr lang="id-ID" sz="1800" dirty="0" smtClean="0"/>
              <a:t>Jakarta</a:t>
            </a:r>
            <a:endParaRPr lang="id-ID" sz="1800" dirty="0"/>
          </a:p>
          <a:p>
            <a:r>
              <a:rPr lang="id-ID" sz="1800" dirty="0"/>
              <a:t>Shelly et al. System Analysis </a:t>
            </a:r>
            <a:r>
              <a:rPr lang="id-ID" sz="1800" dirty="0" smtClean="0"/>
              <a:t>dan </a:t>
            </a:r>
            <a:r>
              <a:rPr lang="id-ID" sz="1800" dirty="0"/>
              <a:t>Design. 2004.</a:t>
            </a:r>
          </a:p>
          <a:p>
            <a:r>
              <a:rPr lang="id-ID" sz="1800" dirty="0" smtClean="0"/>
              <a:t>Sutabri</a:t>
            </a:r>
            <a:r>
              <a:rPr lang="id-ID" sz="1800" dirty="0"/>
              <a:t>, Tata. 2005. Analisis Sistem Informasi</a:t>
            </a:r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perencanaan</a:t>
            </a:r>
            <a:r>
              <a:rPr lang="en-US" dirty="0"/>
              <a:t> / </a:t>
            </a:r>
            <a:r>
              <a:rPr lang="en-US" b="1" dirty="0" err="1"/>
              <a:t>perancangan</a:t>
            </a:r>
            <a:r>
              <a:rPr lang="en-US" dirty="0"/>
              <a:t> yang </a:t>
            </a:r>
            <a:r>
              <a:rPr lang="en-US" b="1" dirty="0" err="1"/>
              <a:t>spesifik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pekerjaan</a:t>
            </a:r>
            <a:r>
              <a:rPr lang="en-US" b="1" dirty="0"/>
              <a:t> </a:t>
            </a:r>
            <a:r>
              <a:rPr lang="en-US" b="1" dirty="0" err="1"/>
              <a:t>terencana</a:t>
            </a:r>
            <a:r>
              <a:rPr lang="en-US" b="1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pekerjaan</a:t>
            </a:r>
            <a:r>
              <a:rPr lang="en-US" dirty="0"/>
              <a:t> yang </a:t>
            </a:r>
            <a:r>
              <a:rPr lang="en-US" b="1" dirty="0" err="1"/>
              <a:t>besar</a:t>
            </a:r>
            <a:r>
              <a:rPr lang="en-US" dirty="0"/>
              <a:t> (Longman Concise English Dictionary, 1982</a:t>
            </a:r>
            <a:r>
              <a:rPr lang="en-US" dirty="0" smtClean="0"/>
              <a:t>)</a:t>
            </a:r>
            <a:endParaRPr lang="id-ID" dirty="0" smtClean="0"/>
          </a:p>
          <a:p>
            <a:pPr algn="just"/>
            <a:r>
              <a:rPr lang="id-ID" dirty="0"/>
              <a:t>Sebuah proyek adalah “usaha sementara yang dilakukan untuk </a:t>
            </a:r>
            <a:r>
              <a:rPr lang="id-ID" b="1" dirty="0"/>
              <a:t>menghasilkan produk</a:t>
            </a:r>
            <a:r>
              <a:rPr lang="id-ID" dirty="0"/>
              <a:t>, </a:t>
            </a:r>
            <a:r>
              <a:rPr lang="id-ID" b="1" dirty="0"/>
              <a:t>jasa atau hasil yang </a:t>
            </a:r>
            <a:r>
              <a:rPr lang="id-ID" b="1" dirty="0" smtClean="0"/>
              <a:t>unik</a:t>
            </a:r>
            <a:r>
              <a:rPr lang="id-ID" dirty="0" smtClean="0"/>
              <a:t>”.</a:t>
            </a:r>
            <a:endParaRPr lang="en-US" dirty="0"/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208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Karakteristik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Proyek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err="1"/>
              <a:t>Tugas</a:t>
            </a:r>
            <a:r>
              <a:rPr lang="en-US" dirty="0"/>
              <a:t> non </a:t>
            </a:r>
            <a:r>
              <a:rPr lang="en-US" dirty="0" err="1"/>
              <a:t>rutin</a:t>
            </a:r>
            <a:endParaRPr lang="en-US" dirty="0"/>
          </a:p>
          <a:p>
            <a:pPr>
              <a:defRPr/>
            </a:pP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perencanaan</a:t>
            </a:r>
            <a:endParaRPr lang="en-US" dirty="0"/>
          </a:p>
          <a:p>
            <a:r>
              <a:rPr lang="id-ID" dirty="0" smtClean="0"/>
              <a:t>Diawali </a:t>
            </a:r>
            <a:r>
              <a:rPr lang="id-ID" dirty="0"/>
              <a:t>pada waktu tertentu </a:t>
            </a:r>
            <a:endParaRPr lang="id-ID" dirty="0" smtClean="0"/>
          </a:p>
          <a:p>
            <a:r>
              <a:rPr lang="id-ID" dirty="0" smtClean="0"/>
              <a:t>Ditetapkan </a:t>
            </a:r>
            <a:r>
              <a:rPr lang="id-ID" dirty="0"/>
              <a:t>dengan pasti baik tujuan maupun lingkup </a:t>
            </a:r>
            <a:r>
              <a:rPr lang="id-ID" dirty="0" smtClean="0"/>
              <a:t>kerja</a:t>
            </a:r>
          </a:p>
          <a:p>
            <a:pPr>
              <a:defRPr/>
            </a:pP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kita</a:t>
            </a:r>
            <a:endParaRPr lang="en-US" dirty="0"/>
          </a:p>
          <a:p>
            <a:pPr>
              <a:defRPr/>
            </a:pP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spesialis</a:t>
            </a:r>
            <a:endParaRPr lang="en-US" dirty="0"/>
          </a:p>
          <a:p>
            <a:pPr>
              <a:defRPr/>
            </a:pP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dibatasi</a:t>
            </a:r>
            <a:endParaRPr lang="id-ID" dirty="0" smtClean="0"/>
          </a:p>
          <a:p>
            <a:r>
              <a:rPr lang="id-ID" dirty="0" smtClean="0"/>
              <a:t>Ditetapkan </a:t>
            </a:r>
            <a:r>
              <a:rPr lang="id-ID" dirty="0"/>
              <a:t>dengan baik hasil/produknya, termasuk kriteria performansi </a:t>
            </a:r>
            <a:r>
              <a:rPr lang="id-ID" dirty="0" smtClean="0"/>
              <a:t>produk</a:t>
            </a:r>
          </a:p>
          <a:p>
            <a:r>
              <a:rPr lang="id-ID" dirty="0" smtClean="0"/>
              <a:t>Ditetapkan </a:t>
            </a:r>
            <a:r>
              <a:rPr lang="id-ID" dirty="0"/>
              <a:t>dengan baik kriteria penyelesaian </a:t>
            </a:r>
            <a:r>
              <a:rPr lang="id-ID" dirty="0" smtClean="0"/>
              <a:t>proyek</a:t>
            </a:r>
          </a:p>
          <a:p>
            <a:r>
              <a:rPr lang="id-ID" dirty="0" smtClean="0"/>
              <a:t>Ditetapkan </a:t>
            </a:r>
            <a:r>
              <a:rPr lang="id-ID" dirty="0"/>
              <a:t>titik akhir atau waktu penyelesaian</a:t>
            </a:r>
          </a:p>
        </p:txBody>
      </p:sp>
    </p:spTree>
    <p:extLst>
      <p:ext uri="{BB962C8B-B14F-4D97-AF65-F5344CB8AC3E}">
        <p14:creationId xmlns:p14="http://schemas.microsoft.com/office/powerpoint/2010/main" val="37673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Sifat Proyek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Memiliki tujuan yang </a:t>
            </a:r>
            <a:r>
              <a:rPr lang="id-ID" dirty="0" smtClean="0"/>
              <a:t>unik.</a:t>
            </a:r>
          </a:p>
          <a:p>
            <a:pPr algn="just"/>
            <a:r>
              <a:rPr lang="id-ID" dirty="0" smtClean="0"/>
              <a:t>Berlangsung sementara.</a:t>
            </a:r>
          </a:p>
          <a:p>
            <a:pPr algn="just"/>
            <a:r>
              <a:rPr lang="id-ID" dirty="0" smtClean="0"/>
              <a:t>Membutuhkan </a:t>
            </a:r>
            <a:r>
              <a:rPr lang="id-ID" dirty="0"/>
              <a:t>sumber daya dari berbagai </a:t>
            </a:r>
            <a:r>
              <a:rPr lang="id-ID" dirty="0" smtClean="0"/>
              <a:t>bidang</a:t>
            </a:r>
          </a:p>
          <a:p>
            <a:pPr algn="just"/>
            <a:r>
              <a:rPr lang="id-ID" dirty="0" smtClean="0"/>
              <a:t>Memiliki </a:t>
            </a:r>
            <a:r>
              <a:rPr lang="id-ID" dirty="0"/>
              <a:t>sponsor atau konsumen utama </a:t>
            </a:r>
            <a:r>
              <a:rPr lang="id-ID" dirty="0" smtClean="0"/>
              <a:t>yang menjadi </a:t>
            </a:r>
            <a:r>
              <a:rPr lang="id-ID" dirty="0"/>
              <a:t>penentu dalam hal finansial dan </a:t>
            </a:r>
            <a:r>
              <a:rPr lang="id-ID" dirty="0" smtClean="0"/>
              <a:t>sasaran proyek</a:t>
            </a:r>
          </a:p>
          <a:p>
            <a:pPr algn="just"/>
            <a:r>
              <a:rPr lang="id-ID" dirty="0" smtClean="0"/>
              <a:t>Mengandung </a:t>
            </a:r>
            <a:r>
              <a:rPr lang="id-ID" dirty="0"/>
              <a:t>ketidakpastian, karena </a:t>
            </a:r>
            <a:r>
              <a:rPr lang="id-ID" dirty="0" smtClean="0"/>
              <a:t>lingkungan proyek </a:t>
            </a:r>
            <a:r>
              <a:rPr lang="id-ID" dirty="0"/>
              <a:t>dapat berubah dan proyek </a:t>
            </a:r>
            <a:r>
              <a:rPr lang="id-ID" dirty="0" smtClean="0"/>
              <a:t>harus meresponnya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8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Tujuan Manajemen Proyek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id-ID" dirty="0"/>
              <a:t>Efisiensi (biaya, sumber daya, &amp; waktu). </a:t>
            </a:r>
            <a:endParaRPr lang="id-ID" dirty="0" smtClean="0"/>
          </a:p>
          <a:p>
            <a:pPr algn="just"/>
            <a:r>
              <a:rPr lang="id-ID" dirty="0" smtClean="0"/>
              <a:t>Kontrol </a:t>
            </a:r>
            <a:r>
              <a:rPr lang="id-ID" dirty="0"/>
              <a:t>terhadap proyek lebih baik sehingga proyek dapat sesuai dengan scope, biaya, sumber daya &amp; waktu yang telah </a:t>
            </a:r>
            <a:r>
              <a:rPr lang="id-ID" dirty="0" smtClean="0"/>
              <a:t>ditentukan.</a:t>
            </a:r>
          </a:p>
          <a:p>
            <a:pPr algn="just"/>
            <a:r>
              <a:rPr lang="id-ID" dirty="0" smtClean="0"/>
              <a:t>Meningkatkan kualitas</a:t>
            </a:r>
          </a:p>
          <a:p>
            <a:pPr algn="just"/>
            <a:r>
              <a:rPr lang="id-ID" dirty="0" smtClean="0"/>
              <a:t>Meningkatkan produktifitas</a:t>
            </a:r>
          </a:p>
          <a:p>
            <a:pPr algn="just"/>
            <a:r>
              <a:rPr lang="id-ID" dirty="0" smtClean="0"/>
              <a:t>Dapat </a:t>
            </a:r>
            <a:r>
              <a:rPr lang="id-ID" dirty="0"/>
              <a:t>menekan resiko yang </a:t>
            </a:r>
            <a:r>
              <a:rPr lang="id-ID" dirty="0" smtClean="0"/>
              <a:t>timbul</a:t>
            </a:r>
          </a:p>
          <a:p>
            <a:pPr algn="just"/>
            <a:r>
              <a:rPr lang="id-ID" dirty="0" smtClean="0"/>
              <a:t>Koordinasi </a:t>
            </a:r>
            <a:r>
              <a:rPr lang="id-ID" dirty="0"/>
              <a:t>internal menjadi lebih </a:t>
            </a:r>
            <a:r>
              <a:rPr lang="id-ID" dirty="0" smtClean="0"/>
              <a:t>baik</a:t>
            </a:r>
          </a:p>
          <a:p>
            <a:pPr algn="just"/>
            <a:r>
              <a:rPr lang="id-ID" dirty="0" smtClean="0"/>
              <a:t>Meningkatkan </a:t>
            </a:r>
            <a:r>
              <a:rPr lang="id-ID" dirty="0"/>
              <a:t>semangat, tanggung jawab serta loyalitas tim terhadap proyek, yaitu dengan penugasan yang jelas kepada masing-msing anggota tim.</a:t>
            </a:r>
          </a:p>
        </p:txBody>
      </p:sp>
    </p:spTree>
    <p:extLst>
      <p:ext uri="{BB962C8B-B14F-4D97-AF65-F5344CB8AC3E}">
        <p14:creationId xmlns:p14="http://schemas.microsoft.com/office/powerpoint/2010/main" val="25166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4555</TotalTime>
  <Words>1887</Words>
  <Application>Microsoft Office PowerPoint</Application>
  <PresentationFormat>On-screen Show (4:3)</PresentationFormat>
  <Paragraphs>308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ＭＳ Ｐゴシック</vt:lpstr>
      <vt:lpstr>宋体</vt:lpstr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PROYEK PERANGKAT LUNAK 01. Pendahuluan </vt:lpstr>
      <vt:lpstr>Pokok Bahasan</vt:lpstr>
      <vt:lpstr>01. PPL</vt:lpstr>
      <vt:lpstr>1) Pendahuluan</vt:lpstr>
      <vt:lpstr>Proyek?</vt:lpstr>
      <vt:lpstr>Proyek?</vt:lpstr>
      <vt:lpstr>Proyek Karakteristik Proyek</vt:lpstr>
      <vt:lpstr>Proyek Sifat Proyek</vt:lpstr>
      <vt:lpstr>Proyek Tujuan Manajemen Proyek</vt:lpstr>
      <vt:lpstr>Proyek Perangkat Lunak Vs Proyek Lain</vt:lpstr>
      <vt:lpstr>Proyek Karakteristik PPL</vt:lpstr>
      <vt:lpstr>Proyek Aktifitas dalam PPL</vt:lpstr>
      <vt:lpstr>Proyek Siklus hidup PPL</vt:lpstr>
      <vt:lpstr>Proyek Masalah Proyek PL </vt:lpstr>
      <vt:lpstr>Proyek Kategori PPL Berdasar Sistem</vt:lpstr>
      <vt:lpstr>Proyek Kategori PPL Berdasar Orientasi</vt:lpstr>
      <vt:lpstr>Proyek Project Stakeholders</vt:lpstr>
      <vt:lpstr>Proyek Contoh Proyek IT</vt:lpstr>
      <vt:lpstr>1) What is Software</vt:lpstr>
      <vt:lpstr>Software Di Sekitar Kita</vt:lpstr>
      <vt:lpstr>The Definition of Software</vt:lpstr>
      <vt:lpstr>Jenis Software</vt:lpstr>
      <vt:lpstr>Jenis Software (Market)</vt:lpstr>
      <vt:lpstr>PowerPoint Presentation</vt:lpstr>
      <vt:lpstr>PowerPoint Presentation</vt:lpstr>
      <vt:lpstr>Jenis Software (Domain)</vt:lpstr>
      <vt:lpstr>System Software</vt:lpstr>
      <vt:lpstr>Application Software</vt:lpstr>
      <vt:lpstr>Engineering /Scientific software</vt:lpstr>
      <vt:lpstr>Embedded Software</vt:lpstr>
      <vt:lpstr>Product Line Software</vt:lpstr>
      <vt:lpstr>Web Applications</vt:lpstr>
      <vt:lpstr>Artificial Intelligence Software</vt:lpstr>
      <vt:lpstr>Jenis Software (Lisensi)</vt:lpstr>
      <vt:lpstr>Open Source Software</vt:lpstr>
      <vt:lpstr>Proprietary Software</vt:lpstr>
      <vt:lpstr>Peranan Software</vt:lpstr>
      <vt:lpstr>Hardware vs. Software</vt:lpstr>
      <vt:lpstr>3) Kontrak Perkuliahan</vt:lpstr>
      <vt:lpstr>Learning Outcomes Diharapkan mahasiswa mampu:</vt:lpstr>
      <vt:lpstr>Metode Pengajaran</vt:lpstr>
      <vt:lpstr>Metode Penilaian</vt:lpstr>
      <vt:lpstr>Metode Penilaian IF6A</vt:lpstr>
      <vt:lpstr>Tata Tertib Perkuliahan Kamis TIF6B</vt:lpstr>
      <vt:lpstr>Tata Tertib Perkuliahan Jumat  TIF6A</vt:lpstr>
      <vt:lpstr>Tugas</vt:lpstr>
      <vt:lpstr>4) Kebutuhan Software</vt:lpstr>
      <vt:lpstr>Kebutuhan Software</vt:lpstr>
      <vt:lpstr>5) Contact</vt:lpstr>
      <vt:lpstr>Contact</vt:lpstr>
      <vt:lpstr>6)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2588</cp:revision>
  <dcterms:created xsi:type="dcterms:W3CDTF">2016-09-02T03:38:50Z</dcterms:created>
  <dcterms:modified xsi:type="dcterms:W3CDTF">2019-02-15T09:49:39Z</dcterms:modified>
</cp:coreProperties>
</file>