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522" r:id="rId3"/>
    <p:sldId id="427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7" r:id="rId31"/>
    <p:sldId id="554" r:id="rId32"/>
    <p:sldId id="556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6" r:id="rId41"/>
    <p:sldId id="567" r:id="rId42"/>
    <p:sldId id="565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4" r:id="rId60"/>
    <p:sldId id="585" r:id="rId61"/>
    <p:sldId id="586" r:id="rId62"/>
    <p:sldId id="587" r:id="rId63"/>
    <p:sldId id="588" r:id="rId64"/>
    <p:sldId id="589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598" r:id="rId74"/>
    <p:sldId id="498" r:id="rId75"/>
    <p:sldId id="520" r:id="rId76"/>
    <p:sldId id="521" r:id="rId77"/>
    <p:sldId id="523" r:id="rId78"/>
    <p:sldId id="510" r:id="rId79"/>
    <p:sldId id="512" r:id="rId80"/>
    <p:sldId id="526" r:id="rId81"/>
    <p:sldId id="507" r:id="rId82"/>
    <p:sldId id="525" r:id="rId83"/>
    <p:sldId id="503" r:id="rId84"/>
    <p:sldId id="504" r:id="rId85"/>
    <p:sldId id="505" r:id="rId86"/>
    <p:sldId id="41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Tugas/Kuis</c:v>
                </c:pt>
                <c:pt idx="1">
                  <c:v>Proyek/UAS</c:v>
                </c:pt>
                <c:pt idx="2">
                  <c:v>Praktikum</c:v>
                </c:pt>
                <c:pt idx="3">
                  <c:v>UTS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0.3</c:v>
                </c:pt>
                <c:pt idx="2">
                  <c:v>0.3</c:v>
                </c:pt>
                <c:pt idx="3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Overview </a:t>
          </a:r>
          <a:r>
            <a:rPr lang="id-ID" sz="2400" b="1" dirty="0" smtClean="0">
              <a:latin typeface="Agency FB" panose="020B0503020202020204" pitchFamily="34" charset="0"/>
            </a:rPr>
            <a:t>SMBD– Entity Diagram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err="1" smtClean="0">
              <a:latin typeface="Agency FB" panose="020B0503020202020204" pitchFamily="34" charset="0"/>
            </a:rPr>
            <a:t>Tipe</a:t>
          </a:r>
          <a:r>
            <a:rPr lang="id-ID" sz="2400" dirty="0" smtClean="0">
              <a:latin typeface="Agency FB" panose="020B0503020202020204" pitchFamily="34" charset="0"/>
            </a:rPr>
            <a:t> &amp; Model</a:t>
          </a:r>
          <a:r>
            <a:rPr lang="en-US" sz="2400" dirty="0" smtClean="0">
              <a:latin typeface="Agency FB" panose="020B0503020202020204" pitchFamily="34" charset="0"/>
            </a:rPr>
            <a:t> Data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Review DML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Perulangan dan Keputusan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Review DDL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Transactional SQL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8901CFF-1299-4CAA-8206-6582A3931566}" type="presOf" srcId="{B25A0330-CFB6-49EA-BDC4-F8BB8BC10869}" destId="{D27F1C2B-8031-40D9-9358-BFC0F3063FA8}" srcOrd="0" destOrd="0" presId="urn:microsoft.com/office/officeart/2005/8/layout/vList2"/>
    <dgm:cxn modelId="{5B3216DD-3EC7-4AB0-9832-02F1F8E48922}" type="presOf" srcId="{3687D782-6124-45EA-9A91-EB21C2D52BF0}" destId="{EBF2DBB0-09AC-46B7-9297-8EC140618313}" srcOrd="0" destOrd="0" presId="urn:microsoft.com/office/officeart/2005/8/layout/vList2"/>
    <dgm:cxn modelId="{215A83CB-63C0-415A-ADE8-2887DA94BFAF}" type="presOf" srcId="{20C80331-3DF2-434B-B8AC-7634E5807512}" destId="{9498D6D7-D1DE-4880-A122-141F0CC4C4C8}" srcOrd="0" destOrd="0" presId="urn:microsoft.com/office/officeart/2005/8/layout/vList2"/>
    <dgm:cxn modelId="{1CB92142-64F4-403D-BF70-4A09453B576A}" type="presOf" srcId="{B50812C8-80F2-490C-9037-0BD38C7BFB0D}" destId="{56822E35-C193-43A7-8AA0-3E3F8B75E6AF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5DE55F97-FCEF-4EF7-B10C-BE4E7E688CE8}" type="presOf" srcId="{88AED1D3-3D1E-45AE-88E7-C32E5BB7C192}" destId="{AD907E54-1AAF-42A9-B5AD-B0BFC7405B10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FDCF459F-1F57-4714-8A9E-C50E8BCA8DA7}" type="presOf" srcId="{AF33AACA-520F-4C78-A492-459906460AB8}" destId="{2B0E2AB5-C119-4743-96E1-6DE15C2A42E9}" srcOrd="0" destOrd="0" presId="urn:microsoft.com/office/officeart/2005/8/layout/vList2"/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B0211CD5-C09D-43B5-8DA2-550B0938653F}" type="presOf" srcId="{CB240EB0-B7E3-4313-8BE6-86A373066FC0}" destId="{E6B7A12E-D792-4506-9B2A-818D9EC2E909}" srcOrd="0" destOrd="0" presId="urn:microsoft.com/office/officeart/2005/8/layout/vList2"/>
    <dgm:cxn modelId="{C50C4B33-78F1-4654-BCA1-97D799F1FAFE}" type="presOf" srcId="{8358F112-1D6F-44C5-AF73-A5EEB7AA45FA}" destId="{FA152123-58CE-48F0-AD32-399CCFB0B709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B2605EF2-C9E3-4868-96E3-248A697AF15D}" type="presOf" srcId="{3E0CF4D4-198B-4AFE-88D2-8E46B21E88EE}" destId="{086980F9-6F38-4459-8BC9-85C438D0D44C}" srcOrd="0" destOrd="0" presId="urn:microsoft.com/office/officeart/2005/8/layout/vList2"/>
    <dgm:cxn modelId="{B4A20815-4326-48DB-BFBA-A060165688FD}" type="presParOf" srcId="{FA152123-58CE-48F0-AD32-399CCFB0B709}" destId="{086980F9-6F38-4459-8BC9-85C438D0D44C}" srcOrd="0" destOrd="0" presId="urn:microsoft.com/office/officeart/2005/8/layout/vList2"/>
    <dgm:cxn modelId="{610E97B7-08B8-4300-8745-1314A8CCB2F4}" type="presParOf" srcId="{FA152123-58CE-48F0-AD32-399CCFB0B709}" destId="{224F8B66-69B6-4446-9591-30132FBD91B7}" srcOrd="1" destOrd="0" presId="urn:microsoft.com/office/officeart/2005/8/layout/vList2"/>
    <dgm:cxn modelId="{EAF68E38-26D5-42F7-A659-4963C03E67CD}" type="presParOf" srcId="{FA152123-58CE-48F0-AD32-399CCFB0B709}" destId="{2B0E2AB5-C119-4743-96E1-6DE15C2A42E9}" srcOrd="2" destOrd="0" presId="urn:microsoft.com/office/officeart/2005/8/layout/vList2"/>
    <dgm:cxn modelId="{37A1D3E0-5EEE-461E-8217-9BE87706A880}" type="presParOf" srcId="{FA152123-58CE-48F0-AD32-399CCFB0B709}" destId="{C67334F9-8461-4DE6-9FA9-F5C3B9C4B1FF}" srcOrd="3" destOrd="0" presId="urn:microsoft.com/office/officeart/2005/8/layout/vList2"/>
    <dgm:cxn modelId="{000533B3-56CD-4585-929C-CD9F1A4D5DFB}" type="presParOf" srcId="{FA152123-58CE-48F0-AD32-399CCFB0B709}" destId="{EBF2DBB0-09AC-46B7-9297-8EC140618313}" srcOrd="4" destOrd="0" presId="urn:microsoft.com/office/officeart/2005/8/layout/vList2"/>
    <dgm:cxn modelId="{F193E4D4-5C6F-4DC2-9656-5D9C865B324A}" type="presParOf" srcId="{FA152123-58CE-48F0-AD32-399CCFB0B709}" destId="{FB1C185E-CAB2-4C95-AF25-F3F9A8C7B33A}" srcOrd="5" destOrd="0" presId="urn:microsoft.com/office/officeart/2005/8/layout/vList2"/>
    <dgm:cxn modelId="{F725E218-9D7B-4A08-8267-317DBAB5FFEA}" type="presParOf" srcId="{FA152123-58CE-48F0-AD32-399CCFB0B709}" destId="{E6B7A12E-D792-4506-9B2A-818D9EC2E909}" srcOrd="6" destOrd="0" presId="urn:microsoft.com/office/officeart/2005/8/layout/vList2"/>
    <dgm:cxn modelId="{5F79FE45-5C29-419E-90CF-6167E431AA4B}" type="presParOf" srcId="{FA152123-58CE-48F0-AD32-399CCFB0B709}" destId="{0EB01F03-3097-4A9C-AE2B-3E53A59D9AAA}" srcOrd="7" destOrd="0" presId="urn:microsoft.com/office/officeart/2005/8/layout/vList2"/>
    <dgm:cxn modelId="{39140D42-0F7B-47C7-A380-AC3F46200563}" type="presParOf" srcId="{FA152123-58CE-48F0-AD32-399CCFB0B709}" destId="{9498D6D7-D1DE-4880-A122-141F0CC4C4C8}" srcOrd="8" destOrd="0" presId="urn:microsoft.com/office/officeart/2005/8/layout/vList2"/>
    <dgm:cxn modelId="{01876486-F7DE-45E6-B889-15045BD61D60}" type="presParOf" srcId="{FA152123-58CE-48F0-AD32-399CCFB0B709}" destId="{5D07B7CB-CC6D-470B-A290-F73F830AFF10}" srcOrd="9" destOrd="0" presId="urn:microsoft.com/office/officeart/2005/8/layout/vList2"/>
    <dgm:cxn modelId="{941694E2-52B5-4947-A6F8-9D0A0B0402F0}" type="presParOf" srcId="{FA152123-58CE-48F0-AD32-399CCFB0B709}" destId="{D27F1C2B-8031-40D9-9358-BFC0F3063FA8}" srcOrd="10" destOrd="0" presId="urn:microsoft.com/office/officeart/2005/8/layout/vList2"/>
    <dgm:cxn modelId="{BA22905A-C3BD-46D1-B36C-7635E4B378CD}" type="presParOf" srcId="{FA152123-58CE-48F0-AD32-399CCFB0B709}" destId="{223A945E-3A54-4E8B-86BF-D24E00BBAEF9}" srcOrd="11" destOrd="0" presId="urn:microsoft.com/office/officeart/2005/8/layout/vList2"/>
    <dgm:cxn modelId="{2E1F37E8-6CCC-4A32-9BFC-287B8BB86B75}" type="presParOf" srcId="{FA152123-58CE-48F0-AD32-399CCFB0B709}" destId="{AD907E54-1AAF-42A9-B5AD-B0BFC7405B10}" srcOrd="12" destOrd="0" presId="urn:microsoft.com/office/officeart/2005/8/layout/vList2"/>
    <dgm:cxn modelId="{DA4CAA56-B206-446B-9E59-20706E16D505}" type="presParOf" srcId="{FA152123-58CE-48F0-AD32-399CCFB0B709}" destId="{E9C150B1-583C-4593-B4E5-9929074DC241}" srcOrd="13" destOrd="0" presId="urn:microsoft.com/office/officeart/2005/8/layout/vList2"/>
    <dgm:cxn modelId="{90BA93B7-9532-419E-9373-18A21841B1F0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2. </a:t>
          </a:r>
          <a:r>
            <a:rPr lang="en-US" sz="2800" dirty="0" smtClean="0">
              <a:latin typeface="Agency FB" panose="020B0503020202020204" pitchFamily="34" charset="0"/>
            </a:rPr>
            <a:t>Embedded 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</a:t>
          </a:r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Stored Procedure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dirty="0" smtClean="0">
              <a:latin typeface="Agency FB" panose="020B0503020202020204" pitchFamily="34" charset="0"/>
            </a:rPr>
            <a:t>Basis Data NoSQL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642BE8AD-2944-4B42-9366-123356C46E61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System Catalog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698DF715-EAA8-4E1F-AE30-F8F231CAD6D5}" type="parTrans" cxnId="{1B57B739-F2BC-41CA-8441-AFC5F1B31F5B}">
      <dgm:prSet/>
      <dgm:spPr/>
      <dgm:t>
        <a:bodyPr/>
        <a:lstStyle/>
        <a:p>
          <a:endParaRPr lang="id-ID"/>
        </a:p>
      </dgm:t>
    </dgm:pt>
    <dgm:pt modelId="{520053A4-94E8-4AC6-8393-9B61D35B62BB}" type="sibTrans" cxnId="{1B57B739-F2BC-41CA-8441-AFC5F1B31F5B}">
      <dgm:prSet/>
      <dgm:spPr/>
      <dgm:t>
        <a:bodyPr/>
        <a:lstStyle/>
        <a:p>
          <a:endParaRPr lang="id-ID"/>
        </a:p>
      </dgm:t>
    </dgm:pt>
    <dgm:pt modelId="{2CC30F71-B98F-486D-8873-6944B4625B26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09. </a:t>
          </a:r>
          <a:r>
            <a:rPr lang="id-ID" sz="2800" b="0" dirty="0" smtClean="0">
              <a:latin typeface="Agency FB" panose="020B0503020202020204" pitchFamily="34" charset="0"/>
            </a:rPr>
            <a:t>Trigger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4717EC3-D2FC-4676-BA1B-4CB4ABF63DE8}" type="parTrans" cxnId="{436E64EB-1DF1-4B26-B510-81E95C0A9E70}">
      <dgm:prSet/>
      <dgm:spPr/>
      <dgm:t>
        <a:bodyPr/>
        <a:lstStyle/>
        <a:p>
          <a:endParaRPr lang="id-ID"/>
        </a:p>
      </dgm:t>
    </dgm:pt>
    <dgm:pt modelId="{66F03BC1-F27D-4747-BB9E-C43A7768C829}" type="sibTrans" cxnId="{436E64EB-1DF1-4B26-B510-81E95C0A9E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57778C-26DF-488F-8785-504B257AD008}" type="pres">
      <dgm:prSet presAssocID="{2CC30F71-B98F-486D-8873-6944B4625B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0EF647-8F45-4905-95EA-BA3D7B56CA4A}" type="pres">
      <dgm:prSet presAssocID="{66F03BC1-F27D-4747-BB9E-C43A7768C829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DCCFEBC-C980-4FF8-9280-936607572721}" type="pres">
      <dgm:prSet presAssocID="{642BE8AD-2944-4B42-9366-123356C46E6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4A806F-47C2-4ADC-8458-911CF07AF02F}" type="pres">
      <dgm:prSet presAssocID="{520053A4-94E8-4AC6-8393-9B61D35B62BB}" presName="spacer" presStyleCnt="0"/>
      <dgm:spPr/>
    </dgm:pt>
    <dgm:pt modelId="{AADA161B-0E44-4493-B862-AA188302F13F}" type="pres">
      <dgm:prSet presAssocID="{0C7B9932-39A1-47F9-9D81-48F5FB31E4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1812D08-E42C-4F19-A3EB-A54F9433A565}" type="presOf" srcId="{642BE8AD-2944-4B42-9366-123356C46E61}" destId="{DDCCFEBC-C980-4FF8-9280-936607572721}" srcOrd="0" destOrd="0" presId="urn:microsoft.com/office/officeart/2005/8/layout/vList2"/>
    <dgm:cxn modelId="{C0627DBE-71DF-4D66-9DAD-98EC11E340FD}" type="presOf" srcId="{8358F112-1D6F-44C5-AF73-A5EEB7AA45FA}" destId="{FA152123-58CE-48F0-AD32-399CCFB0B709}" srcOrd="0" destOrd="0" presId="urn:microsoft.com/office/officeart/2005/8/layout/vList2"/>
    <dgm:cxn modelId="{EE5B531F-E398-4EF9-B3AD-626603AA00FF}" type="presOf" srcId="{8A0FA7A2-209D-4133-811E-E74489CEC298}" destId="{BDCDCFE5-C63B-426B-8D16-4C2EF5169E39}" srcOrd="0" destOrd="0" presId="urn:microsoft.com/office/officeart/2005/8/layout/vList2"/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436E64EB-1DF1-4B26-B510-81E95C0A9E70}" srcId="{8358F112-1D6F-44C5-AF73-A5EEB7AA45FA}" destId="{2CC30F71-B98F-486D-8873-6944B4625B26}" srcOrd="0" destOrd="0" parTransId="{D4717EC3-D2FC-4676-BA1B-4CB4ABF63DE8}" sibTransId="{66F03BC1-F27D-4747-BB9E-C43A7768C829}"/>
    <dgm:cxn modelId="{B9A44580-8817-47DF-BF76-B860660D20B7}" type="presOf" srcId="{58A7C433-FDDE-421D-AB06-F6CAC1ABBA2F}" destId="{6D91ED1E-1C01-4CEA-BA64-500F855B3639}" srcOrd="0" destOrd="0" presId="urn:microsoft.com/office/officeart/2005/8/layout/vList2"/>
    <dgm:cxn modelId="{24EE2FE7-360B-44EB-AAB0-FCB29BD701DF}" type="presOf" srcId="{2CC30F71-B98F-486D-8873-6944B4625B26}" destId="{AE57778C-26DF-488F-8785-504B257AD008}" srcOrd="0" destOrd="0" presId="urn:microsoft.com/office/officeart/2005/8/layout/vList2"/>
    <dgm:cxn modelId="{C1FB15BA-0572-4739-B268-2C3734120A75}" srcId="{8358F112-1D6F-44C5-AF73-A5EEB7AA45FA}" destId="{0C7B9932-39A1-47F9-9D81-48F5FB31E47A}" srcOrd="3" destOrd="0" parTransId="{D8421E35-5FBC-423C-A6D2-16363CA910C8}" sibTransId="{042BEBE6-60AA-414D-A745-1DED3A6F379E}"/>
    <dgm:cxn modelId="{1B57B739-F2BC-41CA-8441-AFC5F1B31F5B}" srcId="{8358F112-1D6F-44C5-AF73-A5EEB7AA45FA}" destId="{642BE8AD-2944-4B42-9366-123356C46E61}" srcOrd="2" destOrd="0" parTransId="{698DF715-EAA8-4E1F-AE30-F8F231CAD6D5}" sibTransId="{520053A4-94E8-4AC6-8393-9B61D35B62BB}"/>
    <dgm:cxn modelId="{15C3B151-699A-47EF-BE1E-75FC30D76FEA}" type="presOf" srcId="{0C7B9932-39A1-47F9-9D81-48F5FB31E47A}" destId="{AADA161B-0E44-4493-B862-AA188302F13F}" srcOrd="0" destOrd="0" presId="urn:microsoft.com/office/officeart/2005/8/layout/vList2"/>
    <dgm:cxn modelId="{E205F9DA-5DAF-4506-9636-B15B5B9901EB}" type="presOf" srcId="{A8758CBD-2F5C-468E-AF8A-A294A393DC9D}" destId="{6F268465-018D-415F-9342-5F99EA4F989A}" srcOrd="0" destOrd="0" presId="urn:microsoft.com/office/officeart/2005/8/layout/vList2"/>
    <dgm:cxn modelId="{2E7BB7DC-0B0E-4AC8-A855-9F4E9B82F2B5}" type="presParOf" srcId="{FA152123-58CE-48F0-AD32-399CCFB0B709}" destId="{AE57778C-26DF-488F-8785-504B257AD008}" srcOrd="0" destOrd="0" presId="urn:microsoft.com/office/officeart/2005/8/layout/vList2"/>
    <dgm:cxn modelId="{D682A1F4-E93A-4E81-8A08-6D27873D3CA4}" type="presParOf" srcId="{FA152123-58CE-48F0-AD32-399CCFB0B709}" destId="{3D0EF647-8F45-4905-95EA-BA3D7B56CA4A}" srcOrd="1" destOrd="0" presId="urn:microsoft.com/office/officeart/2005/8/layout/vList2"/>
    <dgm:cxn modelId="{314B5BFB-EF2E-4D1A-A176-2DD2530AEC53}" type="presParOf" srcId="{FA152123-58CE-48F0-AD32-399CCFB0B709}" destId="{6F268465-018D-415F-9342-5F99EA4F989A}" srcOrd="2" destOrd="0" presId="urn:microsoft.com/office/officeart/2005/8/layout/vList2"/>
    <dgm:cxn modelId="{11622DEF-CA9E-459F-B832-8949E05978C2}" type="presParOf" srcId="{FA152123-58CE-48F0-AD32-399CCFB0B709}" destId="{6AE71C83-3A5B-4E23-B880-47A196E9AF94}" srcOrd="3" destOrd="0" presId="urn:microsoft.com/office/officeart/2005/8/layout/vList2"/>
    <dgm:cxn modelId="{F43A0503-2600-48B0-8206-D4180FD1752B}" type="presParOf" srcId="{FA152123-58CE-48F0-AD32-399CCFB0B709}" destId="{DDCCFEBC-C980-4FF8-9280-936607572721}" srcOrd="4" destOrd="0" presId="urn:microsoft.com/office/officeart/2005/8/layout/vList2"/>
    <dgm:cxn modelId="{8BE1991E-626E-40B9-8274-F4CAC6DE1DF2}" type="presParOf" srcId="{FA152123-58CE-48F0-AD32-399CCFB0B709}" destId="{CD4A806F-47C2-4ADC-8458-911CF07AF02F}" srcOrd="5" destOrd="0" presId="urn:microsoft.com/office/officeart/2005/8/layout/vList2"/>
    <dgm:cxn modelId="{6D6D6518-E42F-425A-B171-177699694985}" type="presParOf" srcId="{FA152123-58CE-48F0-AD32-399CCFB0B709}" destId="{AADA161B-0E44-4493-B862-AA188302F13F}" srcOrd="6" destOrd="0" presId="urn:microsoft.com/office/officeart/2005/8/layout/vList2"/>
    <dgm:cxn modelId="{EA131D6C-0E08-48C0-A88E-206576936ABB}" type="presParOf" srcId="{FA152123-58CE-48F0-AD32-399CCFB0B709}" destId="{15958AA4-8D6C-4081-B41A-A71B0A1A4517}" srcOrd="7" destOrd="0" presId="urn:microsoft.com/office/officeart/2005/8/layout/vList2"/>
    <dgm:cxn modelId="{7FB05024-DDEA-443B-939C-A203BDB7D798}" type="presParOf" srcId="{FA152123-58CE-48F0-AD32-399CCFB0B709}" destId="{BDCDCFE5-C63B-426B-8D16-4C2EF5169E39}" srcOrd="8" destOrd="0" presId="urn:microsoft.com/office/officeart/2005/8/layout/vList2"/>
    <dgm:cxn modelId="{354D443A-1C49-49D2-8202-625064C1BC87}" type="presParOf" srcId="{FA152123-58CE-48F0-AD32-399CCFB0B709}" destId="{8700EA0F-EFF4-48CD-9D0F-A9E8254D03F8}" srcOrd="9" destOrd="0" presId="urn:microsoft.com/office/officeart/2005/8/layout/vList2"/>
    <dgm:cxn modelId="{B1FA64CA-5C20-48A0-B08F-E009841E414A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1964"/>
          <a:ext cx="4214401" cy="81747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Overview </a:t>
          </a:r>
          <a:r>
            <a:rPr lang="id-ID" sz="2400" b="1" kern="1200" dirty="0" smtClean="0">
              <a:latin typeface="Agency FB" panose="020B0503020202020204" pitchFamily="34" charset="0"/>
            </a:rPr>
            <a:t>SMBD– Entity Diagram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9906" y="71870"/>
        <a:ext cx="4134589" cy="737667"/>
      </dsp:txXfrm>
    </dsp:sp>
    <dsp:sp modelId="{2B0E2AB5-C119-4743-96E1-6DE15C2A42E9}">
      <dsp:nvSpPr>
        <dsp:cNvPr id="0" name=""/>
        <dsp:cNvSpPr/>
      </dsp:nvSpPr>
      <dsp:spPr>
        <a:xfrm>
          <a:off x="0" y="8782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err="1" smtClean="0">
              <a:latin typeface="Agency FB" panose="020B0503020202020204" pitchFamily="34" charset="0"/>
            </a:rPr>
            <a:t>Tipe</a:t>
          </a:r>
          <a:r>
            <a:rPr lang="id-ID" sz="2400" kern="1200" dirty="0" smtClean="0">
              <a:latin typeface="Agency FB" panose="020B0503020202020204" pitchFamily="34" charset="0"/>
            </a:rPr>
            <a:t> &amp; Model</a:t>
          </a:r>
          <a:r>
            <a:rPr lang="en-US" sz="2400" kern="1200" dirty="0" smtClean="0">
              <a:latin typeface="Agency FB" panose="020B0503020202020204" pitchFamily="34" charset="0"/>
            </a:rPr>
            <a:t> Data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906229"/>
        <a:ext cx="4158429" cy="517328"/>
      </dsp:txXfrm>
    </dsp:sp>
    <dsp:sp modelId="{EBF2DBB0-09AC-46B7-9297-8EC140618313}">
      <dsp:nvSpPr>
        <dsp:cNvPr id="0" name=""/>
        <dsp:cNvSpPr/>
      </dsp:nvSpPr>
      <dsp:spPr>
        <a:xfrm>
          <a:off x="0" y="14803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Review DDL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1508329"/>
        <a:ext cx="4158429" cy="517328"/>
      </dsp:txXfrm>
    </dsp:sp>
    <dsp:sp modelId="{E6B7A12E-D792-4506-9B2A-818D9EC2E909}">
      <dsp:nvSpPr>
        <dsp:cNvPr id="0" name=""/>
        <dsp:cNvSpPr/>
      </dsp:nvSpPr>
      <dsp:spPr>
        <a:xfrm>
          <a:off x="0" y="20824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Review DML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110429"/>
        <a:ext cx="4158429" cy="517328"/>
      </dsp:txXfrm>
    </dsp:sp>
    <dsp:sp modelId="{9498D6D7-D1DE-4880-A122-141F0CC4C4C8}">
      <dsp:nvSpPr>
        <dsp:cNvPr id="0" name=""/>
        <dsp:cNvSpPr/>
      </dsp:nvSpPr>
      <dsp:spPr>
        <a:xfrm>
          <a:off x="0" y="26845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712529"/>
        <a:ext cx="4158429" cy="517328"/>
      </dsp:txXfrm>
    </dsp:sp>
    <dsp:sp modelId="{D27F1C2B-8031-40D9-9358-BFC0F3063FA8}">
      <dsp:nvSpPr>
        <dsp:cNvPr id="0" name=""/>
        <dsp:cNvSpPr/>
      </dsp:nvSpPr>
      <dsp:spPr>
        <a:xfrm>
          <a:off x="0" y="32866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Transactional SQL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314629"/>
        <a:ext cx="4158429" cy="517328"/>
      </dsp:txXfrm>
    </dsp:sp>
    <dsp:sp modelId="{AD907E54-1AAF-42A9-B5AD-B0BFC7405B10}">
      <dsp:nvSpPr>
        <dsp:cNvPr id="0" name=""/>
        <dsp:cNvSpPr/>
      </dsp:nvSpPr>
      <dsp:spPr>
        <a:xfrm>
          <a:off x="0" y="38887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916729"/>
        <a:ext cx="4158429" cy="517328"/>
      </dsp:txXfrm>
    </dsp:sp>
    <dsp:sp modelId="{56822E35-C193-43A7-8AA0-3E3F8B75E6AF}">
      <dsp:nvSpPr>
        <dsp:cNvPr id="0" name=""/>
        <dsp:cNvSpPr/>
      </dsp:nvSpPr>
      <dsp:spPr>
        <a:xfrm>
          <a:off x="0" y="44908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Perulangan dan Keputusan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4518829"/>
        <a:ext cx="4158429" cy="517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7778C-26DF-488F-8785-504B257AD008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09. </a:t>
          </a:r>
          <a:r>
            <a:rPr lang="id-ID" sz="2800" b="0" kern="1200" dirty="0" smtClean="0">
              <a:latin typeface="Agency FB" panose="020B0503020202020204" pitchFamily="34" charset="0"/>
            </a:rPr>
            <a:t>Trigger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6F268465-018D-415F-9342-5F99EA4F989A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</a:t>
          </a: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Stored Procedure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DDCCFEBC-C980-4FF8-9280-936607572721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System Catalog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2. </a:t>
          </a:r>
          <a:r>
            <a:rPr lang="en-US" sz="2800" kern="1200" dirty="0" smtClean="0">
              <a:latin typeface="Agency FB" panose="020B0503020202020204" pitchFamily="34" charset="0"/>
            </a:rPr>
            <a:t>Embedded 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kern="1200" dirty="0" smtClean="0">
              <a:latin typeface="Agency FB" panose="020B0503020202020204" pitchFamily="34" charset="0"/>
            </a:rPr>
            <a:t>Basis Data NoSQL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18/02/2019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2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9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1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0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9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2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99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79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8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2107C-8A32-4F4E-ADDC-F9915711B10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1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8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4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2C0A5-D0ED-4A11-B695-75852E09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53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F6C07-ED1E-4AFF-855A-52E6AA134B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16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A300E-0E83-436C-99F7-23CC1281E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121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07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63362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84191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84278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317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 MANAJEMEN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BASIS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586701"/>
            <a:ext cx="5741894" cy="261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1" y="2530735"/>
            <a:ext cx="6925397" cy="3071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23" y="3065226"/>
            <a:ext cx="6471677" cy="3625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3860119"/>
            <a:ext cx="7041216" cy="2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FF0000"/>
                </a:solidFill>
              </a:rPr>
              <a:t>Basis Data (database)</a:t>
            </a:r>
            <a:r>
              <a:rPr lang="id-ID" dirty="0"/>
              <a:t> adalah kumpulan data yang umumnya menjabarkan aktivitas‐aktivitas dari satu atau lebih dari satu organisasi terkait (Ramakrishnan dan Gerke, </a:t>
            </a:r>
            <a:r>
              <a:rPr lang="id-ID" dirty="0" smtClean="0"/>
              <a:t>2000)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terorganisasi</a:t>
            </a:r>
            <a:r>
              <a:rPr lang="id-ID" dirty="0"/>
              <a:t> dari data‐data yang secara nalar terkait (Hoffer dkk, 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 </a:t>
            </a:r>
            <a:r>
              <a:rPr lang="id-ID" b="1" dirty="0">
                <a:solidFill>
                  <a:srgbClr val="FF0000"/>
                </a:solidFill>
              </a:rPr>
              <a:t>data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terkait</a:t>
            </a:r>
            <a:r>
              <a:rPr lang="id-ID" dirty="0"/>
              <a:t> (Elmazri dan Navathe, 1994</a:t>
            </a:r>
            <a:r>
              <a:rPr lang="id-ID" dirty="0" smtClean="0"/>
              <a:t>)</a:t>
            </a:r>
          </a:p>
          <a:p>
            <a:pPr algn="just"/>
            <a:r>
              <a:rPr lang="id-ID" b="1" dirty="0" smtClean="0"/>
              <a:t>Basis &amp; Data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/>
              <a:t>Basis </a:t>
            </a:r>
            <a:r>
              <a:rPr lang="id-ID" b="1" dirty="0" smtClean="0">
                <a:solidFill>
                  <a:srgbClr val="FF0000"/>
                </a:solidFill>
              </a:rPr>
              <a:t>ruang</a:t>
            </a:r>
            <a:r>
              <a:rPr lang="id-ID" b="1" dirty="0">
                <a:solidFill>
                  <a:srgbClr val="FF0000"/>
                </a:solidFill>
              </a:rPr>
              <a:t>, markas, </a:t>
            </a:r>
            <a:r>
              <a:rPr lang="id-ID" b="1" dirty="0" smtClean="0">
                <a:solidFill>
                  <a:srgbClr val="FF0000"/>
                </a:solidFill>
              </a:rPr>
              <a:t>tempat</a:t>
            </a:r>
            <a:r>
              <a:rPr lang="id-ID" dirty="0" smtClean="0"/>
              <a:t>. </a:t>
            </a:r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b="1" dirty="0" smtClean="0"/>
              <a:t>faktualisasi </a:t>
            </a:r>
            <a:r>
              <a:rPr lang="id-ID" b="1" dirty="0"/>
              <a:t>objek</a:t>
            </a:r>
            <a:r>
              <a:rPr lang="id-ID" dirty="0"/>
              <a:t> </a:t>
            </a:r>
            <a:r>
              <a:rPr lang="id-ID" dirty="0" smtClean="0"/>
              <a:t>seperti </a:t>
            </a:r>
            <a:r>
              <a:rPr lang="id-ID" b="1" dirty="0">
                <a:solidFill>
                  <a:srgbClr val="FF0000"/>
                </a:solidFill>
              </a:rPr>
              <a:t>manusia, mahasiswa, penduduk, kota dan lain sebagainya.</a:t>
            </a:r>
            <a:r>
              <a:rPr lang="id-ID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804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Basisdata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047" y="1658982"/>
            <a:ext cx="5230906" cy="4859675"/>
          </a:xfrm>
        </p:spPr>
        <p:txBody>
          <a:bodyPr>
            <a:normAutofit fontScale="62500" lnSpcReduction="20000"/>
          </a:bodyPr>
          <a:lstStyle/>
          <a:p>
            <a:pPr marL="268288" indent="-268288" algn="just"/>
            <a:r>
              <a:rPr lang="id-ID" dirty="0"/>
              <a:t>Membuat sebuah lemari sendiri. Entah dari apa bahannya, yang penting lemari itu jadi. </a:t>
            </a:r>
            <a:r>
              <a:rPr lang="id-ID" b="1" dirty="0"/>
              <a:t>(create database).</a:t>
            </a:r>
            <a:r>
              <a:rPr lang="id-ID" dirty="0"/>
              <a:t> </a:t>
            </a:r>
            <a:endParaRPr lang="id-ID" dirty="0" smtClean="0"/>
          </a:p>
          <a:p>
            <a:pPr marL="268288" indent="-268288" algn="just"/>
            <a:r>
              <a:rPr lang="id-ID" dirty="0" smtClean="0"/>
              <a:t>Membuang </a:t>
            </a:r>
            <a:r>
              <a:rPr lang="id-ID" dirty="0"/>
              <a:t>lemari atau melenyapkan lemari. Kalo dalam hal ini, isi didalam lemari itupun ikut hilang. </a:t>
            </a:r>
            <a:r>
              <a:rPr lang="id-ID" b="1" dirty="0"/>
              <a:t>(drop database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Untuk </a:t>
            </a:r>
            <a:r>
              <a:rPr lang="id-ID" dirty="0"/>
              <a:t>mengisi lemari tersebut, kita harus membagi lemari tersebut agar lemari tersebut cukup dan sesuai keinginan kita. Entah itu pakaian, makanan, atau peralatan yang lainnya </a:t>
            </a:r>
            <a:r>
              <a:rPr lang="id-ID" b="1" dirty="0"/>
              <a:t>(create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Kita </a:t>
            </a:r>
            <a:r>
              <a:rPr lang="id-ID" dirty="0"/>
              <a:t>juga dapat menghilangkan isi didalam lemari tersebut tanpa harus membuang lemari tersebut. Karena suatu saat, kita dapat menggunakan lemari tersebut untuk tempat yang lain </a:t>
            </a:r>
            <a:r>
              <a:rPr lang="id-ID" b="1" dirty="0"/>
              <a:t>(drop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Pada </a:t>
            </a:r>
            <a:r>
              <a:rPr lang="id-ID" dirty="0"/>
              <a:t>tiap bagian dari lemari tersebut, kita dapat melakukan operasi pengisian </a:t>
            </a:r>
            <a:r>
              <a:rPr lang="id-ID" b="1" dirty="0"/>
              <a:t>(insert).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Operasi </a:t>
            </a:r>
            <a:r>
              <a:rPr lang="id-ID" dirty="0"/>
              <a:t>lain yang dapat dilakukan pada bagian lemari tersebut, yaitu: pengambilan </a:t>
            </a:r>
            <a:r>
              <a:rPr lang="id-ID" b="1" dirty="0"/>
              <a:t>(select).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Perubahan </a:t>
            </a:r>
            <a:r>
              <a:rPr lang="id-ID" dirty="0"/>
              <a:t>isi bagian dari lemari tersebut </a:t>
            </a:r>
            <a:r>
              <a:rPr lang="id-ID" b="1" dirty="0"/>
              <a:t>(update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Dan </a:t>
            </a:r>
            <a:r>
              <a:rPr lang="id-ID" dirty="0"/>
              <a:t>yang terakhir ialah penghapusan </a:t>
            </a:r>
            <a:r>
              <a:rPr lang="id-ID" b="1" dirty="0"/>
              <a:t>(delete)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7" y="1658982"/>
            <a:ext cx="3288925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1304366"/>
            <a:ext cx="856017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1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601133" y="321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USER’S VIEW 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6019800" y="1600200"/>
            <a:ext cx="28956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Pandangan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u="sng" dirty="0">
                <a:latin typeface="Trebuchet MS" panose="020B0603020202020204" pitchFamily="34" charset="0"/>
              </a:rPr>
              <a:t>(View Level)</a:t>
            </a:r>
          </a:p>
          <a:p>
            <a:pPr eaLnBrk="1" hangingPunct="1">
              <a:lnSpc>
                <a:spcPct val="120000"/>
              </a:lnSpc>
            </a:pPr>
            <a:endParaRPr lang="en-US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abstraksi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tertinggi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keseluruhan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pada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saja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dilihat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dipakai</a:t>
            </a:r>
            <a:r>
              <a:rPr lang="en-US" sz="1600" dirty="0">
                <a:latin typeface="Trebuchet MS" panose="020B0603020202020204" pitchFamily="34" charset="0"/>
              </a:rPr>
              <a:t>.  Hal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disebabkan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beberapa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tidak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membutuhkan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semua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isi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.</a:t>
            </a:r>
            <a:endParaRPr lang="en-US" sz="1600" b="1" dirty="0">
              <a:latin typeface="Trebuchet MS" panose="020B0603020202020204" pitchFamily="34" charset="0"/>
            </a:endParaRP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04800" y="3352800"/>
            <a:ext cx="5638800" cy="21336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32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8066" y="448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CONCEPTUAL VIEW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Konseptual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data level </a:t>
            </a:r>
            <a:r>
              <a:rPr lang="en-US" sz="1600" dirty="0" err="1">
                <a:latin typeface="Trebuchet MS" panose="020B0603020202020204" pitchFamily="34" charset="0"/>
              </a:rPr>
              <a:t>lebih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dibandingkan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pandangan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, 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b="1" dirty="0" err="1">
                <a:latin typeface="Trebuchet MS" panose="020B0603020202020204" pitchFamily="34" charset="0"/>
              </a:rPr>
              <a:t>apa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what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basis data,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hubungan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relasi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terjadi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antar</a:t>
            </a:r>
            <a:r>
              <a:rPr lang="en-US" sz="1600" dirty="0">
                <a:latin typeface="Trebuchet MS" panose="020B0603020202020204" pitchFamily="34" charset="0"/>
              </a:rPr>
              <a:t> data.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database administrator</a:t>
            </a:r>
            <a:r>
              <a:rPr lang="en-US" sz="1600" dirty="0">
                <a:latin typeface="Trebuchet MS" panose="020B0603020202020204" pitchFamily="34" charset="0"/>
              </a:rPr>
              <a:t>, yang </a:t>
            </a:r>
            <a:r>
              <a:rPr lang="en-US" sz="1600" b="1" dirty="0" err="1">
                <a:latin typeface="Trebuchet MS" panose="020B0603020202020204" pitchFamily="34" charset="0"/>
              </a:rPr>
              <a:t>memutuskan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informasi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apa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dipelihara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database.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4800" y="1766888"/>
            <a:ext cx="5638800" cy="16002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04800" y="4391025"/>
            <a:ext cx="5638800" cy="10668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375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67266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PHYSICAL VIEW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Fisik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paling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bagaimana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how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>
                <a:latin typeface="Trebuchet MS" panose="020B0603020202020204" pitchFamily="34" charset="0"/>
              </a:rPr>
              <a:t>data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kondisi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sebenarnya</a:t>
            </a:r>
            <a:r>
              <a:rPr lang="en-US" sz="1600" dirty="0">
                <a:latin typeface="Trebuchet MS" panose="020B0603020202020204" pitchFamily="34" charset="0"/>
              </a:rPr>
              <a:t>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programmer</a:t>
            </a:r>
            <a:r>
              <a:rPr lang="en-US" sz="1600" b="1" dirty="0">
                <a:latin typeface="Trebuchet MS" panose="020B0603020202020204" pitchFamily="34" charset="0"/>
              </a:rPr>
              <a:t>, </a:t>
            </a:r>
            <a:r>
              <a:rPr lang="en-US" sz="1600" dirty="0">
                <a:latin typeface="Trebuchet MS" panose="020B0603020202020204" pitchFamily="34" charset="0"/>
              </a:rPr>
              <a:t>yang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untuk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melakukan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pemrograman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mengunakan</a:t>
            </a:r>
            <a:r>
              <a:rPr lang="en-US" sz="1600" b="1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DBMS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tertentu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sesuai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kebutuhan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end-user.</a:t>
            </a:r>
          </a:p>
          <a:p>
            <a:pPr eaLnBrk="1" hangingPunct="1">
              <a:lnSpc>
                <a:spcPct val="120000"/>
              </a:lnSpc>
            </a:pPr>
            <a:endParaRPr lang="en-US" sz="1600" i="1" dirty="0">
              <a:latin typeface="Trebuchet MS" panose="020B0603020202020204" pitchFamily="34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04800" y="1752600"/>
            <a:ext cx="5638800" cy="26670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85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0163"/>
            <a:ext cx="7046913" cy="466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69913" y="30956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ABSTRAKSI DATA </a:t>
            </a:r>
          </a:p>
        </p:txBody>
      </p:sp>
    </p:spTree>
    <p:extLst>
      <p:ext uri="{BB962C8B-B14F-4D97-AF65-F5344CB8AC3E}">
        <p14:creationId xmlns:p14="http://schemas.microsoft.com/office/powerpoint/2010/main" val="419465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258" y="295275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STRUKTUR TABLE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895600" y="2286000"/>
            <a:ext cx="685800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No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614738" y="2286000"/>
            <a:ext cx="11858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NPM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833938" y="2286000"/>
            <a:ext cx="27860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Nama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895600" y="2695575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3614738" y="2695575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4833938" y="2695575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2895600" y="31051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3614738" y="31051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4833938" y="31051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2895600" y="35242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3614738" y="35242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8" name="Rectangle 17"/>
          <p:cNvSpPr>
            <a:spLocks noChangeArrowheads="1"/>
          </p:cNvSpPr>
          <p:nvPr/>
        </p:nvSpPr>
        <p:spPr bwMode="auto">
          <a:xfrm>
            <a:off x="4833938" y="35242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9" name="Rectangle 18"/>
          <p:cNvSpPr>
            <a:spLocks noChangeArrowheads="1"/>
          </p:cNvSpPr>
          <p:nvPr/>
        </p:nvSpPr>
        <p:spPr bwMode="auto">
          <a:xfrm>
            <a:off x="2895600" y="472440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16400" name="Rectangle 19"/>
          <p:cNvSpPr>
            <a:spLocks noChangeArrowheads="1"/>
          </p:cNvSpPr>
          <p:nvPr/>
        </p:nvSpPr>
        <p:spPr bwMode="auto">
          <a:xfrm>
            <a:off x="3614738" y="472440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4833938" y="472440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5181600" y="3976688"/>
            <a:ext cx="0" cy="685800"/>
          </a:xfrm>
          <a:prstGeom prst="line">
            <a:avLst/>
          </a:prstGeom>
          <a:noFill/>
          <a:ln w="57150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046413" y="5486400"/>
            <a:ext cx="4421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Setiap field mempunyai tipe data sama atau berbeda</a:t>
            </a:r>
          </a:p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dari field lainnya.</a:t>
            </a:r>
          </a:p>
        </p:txBody>
      </p:sp>
      <p:sp>
        <p:nvSpPr>
          <p:cNvPr id="16404" name="AutoShape 23"/>
          <p:cNvSpPr>
            <a:spLocks/>
          </p:cNvSpPr>
          <p:nvPr/>
        </p:nvSpPr>
        <p:spPr bwMode="auto">
          <a:xfrm>
            <a:off x="2638425" y="3109913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871538" y="3090863"/>
            <a:ext cx="1719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Record (Baris)</a:t>
            </a:r>
          </a:p>
        </p:txBody>
      </p:sp>
      <p:sp>
        <p:nvSpPr>
          <p:cNvPr id="16406" name="AutoShape 25"/>
          <p:cNvSpPr>
            <a:spLocks/>
          </p:cNvSpPr>
          <p:nvPr/>
        </p:nvSpPr>
        <p:spPr bwMode="auto">
          <a:xfrm rot="5400000">
            <a:off x="4062413" y="1471612"/>
            <a:ext cx="304800" cy="1171575"/>
          </a:xfrm>
          <a:prstGeom prst="leftBrace">
            <a:avLst>
              <a:gd name="adj1" fmla="val 3203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3429000" y="1447800"/>
            <a:ext cx="163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Field (Kolom)</a:t>
            </a:r>
          </a:p>
        </p:txBody>
      </p:sp>
    </p:spTree>
    <p:extLst>
      <p:ext uri="{BB962C8B-B14F-4D97-AF65-F5344CB8AC3E}">
        <p14:creationId xmlns:p14="http://schemas.microsoft.com/office/powerpoint/2010/main" val="297727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812922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24382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014" y="1658982"/>
            <a:ext cx="3792068" cy="4859675"/>
          </a:xfrm>
        </p:spPr>
        <p:txBody>
          <a:bodyPr>
            <a:normAutofit fontScale="85000" lnSpcReduction="20000"/>
          </a:bodyPr>
          <a:lstStyle/>
          <a:p>
            <a:pPr marL="363538" indent="-363538" algn="just"/>
            <a:r>
              <a:rPr lang="id-ID" dirty="0" smtClean="0"/>
              <a:t>Setiap tabel berisi baris dan kolom</a:t>
            </a:r>
          </a:p>
          <a:p>
            <a:pPr marL="363538" indent="-363538" algn="just"/>
            <a:r>
              <a:rPr lang="id-ID" dirty="0" smtClean="0"/>
              <a:t>Baris mewakili sebuah data = record</a:t>
            </a:r>
          </a:p>
          <a:p>
            <a:pPr marL="363538" indent="-363538" algn="just"/>
            <a:r>
              <a:rPr lang="id-ID" dirty="0" smtClean="0"/>
              <a:t>Kolom mewakili komponen data = field atau atribut</a:t>
            </a:r>
          </a:p>
          <a:p>
            <a:pPr marL="363538" indent="-363538" algn="just"/>
            <a:r>
              <a:rPr lang="id-ID" dirty="0" smtClean="0"/>
              <a:t>Setiap field memiliki nama, jenis dan lebar</a:t>
            </a:r>
            <a:r>
              <a:rPr lang="id-ID" dirty="0" smtClean="0"/>
              <a:t>.</a:t>
            </a:r>
          </a:p>
          <a:p>
            <a:pPr marL="363538" indent="-363538" algn="just"/>
            <a:r>
              <a:rPr lang="en-US" dirty="0" err="1"/>
              <a:t>Elemen</a:t>
            </a:r>
            <a:r>
              <a:rPr lang="en-US" dirty="0"/>
              <a:t> Data / Field /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err="1"/>
              <a:t>terkecil</a:t>
            </a:r>
            <a:r>
              <a:rPr lang="en-US" dirty="0"/>
              <a:t> yang 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dipecah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unit lain</a:t>
            </a:r>
            <a:r>
              <a:rPr lang="en-US" dirty="0"/>
              <a:t> yang </a:t>
            </a:r>
            <a:r>
              <a:rPr lang="en-US" b="1" dirty="0" err="1"/>
              <a:t>bermakna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8" r="1647"/>
          <a:stretch/>
        </p:blipFill>
        <p:spPr>
          <a:xfrm>
            <a:off x="121025" y="1847241"/>
            <a:ext cx="5082988" cy="28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7" descr="sepa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20574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80"/>
          <p:cNvSpPr>
            <a:spLocks noChangeArrowheads="1"/>
          </p:cNvSpPr>
          <p:nvPr/>
        </p:nvSpPr>
        <p:spPr bwMode="auto">
          <a:xfrm>
            <a:off x="304800" y="41910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Jenis</a:t>
            </a:r>
          </a:p>
        </p:txBody>
      </p:sp>
      <p:sp>
        <p:nvSpPr>
          <p:cNvPr id="17412" name="AutoShape 81"/>
          <p:cNvSpPr>
            <a:spLocks noChangeArrowheads="1"/>
          </p:cNvSpPr>
          <p:nvPr/>
        </p:nvSpPr>
        <p:spPr bwMode="auto">
          <a:xfrm>
            <a:off x="152400" y="2514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Merk</a:t>
            </a:r>
          </a:p>
        </p:txBody>
      </p:sp>
      <p:sp>
        <p:nvSpPr>
          <p:cNvPr id="17413" name="AutoShape 83"/>
          <p:cNvSpPr>
            <a:spLocks noChangeArrowheads="1"/>
          </p:cNvSpPr>
          <p:nvPr/>
        </p:nvSpPr>
        <p:spPr bwMode="auto">
          <a:xfrm>
            <a:off x="3124200" y="4038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/>
              <a:t>………</a:t>
            </a:r>
            <a:endParaRPr lang="en-US" sz="1200">
              <a:latin typeface="Trebuchet MS" panose="020B0603020202020204" pitchFamily="34" charset="0"/>
            </a:endParaRPr>
          </a:p>
        </p:txBody>
      </p:sp>
      <p:sp>
        <p:nvSpPr>
          <p:cNvPr id="17414" name="Line 84"/>
          <p:cNvSpPr>
            <a:spLocks noChangeShapeType="1"/>
          </p:cNvSpPr>
          <p:nvPr/>
        </p:nvSpPr>
        <p:spPr bwMode="auto">
          <a:xfrm>
            <a:off x="6096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5" name="Line 85"/>
          <p:cNvSpPr>
            <a:spLocks noChangeShapeType="1"/>
          </p:cNvSpPr>
          <p:nvPr/>
        </p:nvSpPr>
        <p:spPr bwMode="auto">
          <a:xfrm>
            <a:off x="20574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6" name="Line 86"/>
          <p:cNvSpPr>
            <a:spLocks noChangeShapeType="1"/>
          </p:cNvSpPr>
          <p:nvPr/>
        </p:nvSpPr>
        <p:spPr bwMode="auto">
          <a:xfrm flipV="1">
            <a:off x="8382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7" name="Line 87"/>
          <p:cNvSpPr>
            <a:spLocks noChangeShapeType="1"/>
          </p:cNvSpPr>
          <p:nvPr/>
        </p:nvSpPr>
        <p:spPr bwMode="auto">
          <a:xfrm>
            <a:off x="2757488" y="39481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8" name="Text Box 88"/>
          <p:cNvSpPr txBox="1">
            <a:spLocks noChangeArrowheads="1"/>
          </p:cNvSpPr>
          <p:nvPr/>
        </p:nvSpPr>
        <p:spPr bwMode="auto">
          <a:xfrm>
            <a:off x="3276600" y="1254125"/>
            <a:ext cx="1219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Merk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Jenis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Bahan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Ukuran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Warna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Harga</a:t>
            </a: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</p:txBody>
      </p:sp>
      <p:sp>
        <p:nvSpPr>
          <p:cNvPr id="17419" name="Text Box 89"/>
          <p:cNvSpPr txBox="1">
            <a:spLocks noChangeArrowheads="1"/>
          </p:cNvSpPr>
          <p:nvPr/>
        </p:nvSpPr>
        <p:spPr bwMode="auto">
          <a:xfrm>
            <a:off x="381000" y="5486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Keterangan : Object seringkali dinamakan sebagai *ENTITY*, kelompok data yang merepresentasikan object tersebut,</a:t>
            </a:r>
          </a:p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dinamakan *ATTRIBUTE*</a:t>
            </a:r>
          </a:p>
        </p:txBody>
      </p:sp>
      <p:graphicFrame>
        <p:nvGraphicFramePr>
          <p:cNvPr id="173283" name="Group 227"/>
          <p:cNvGraphicFramePr>
            <a:graphicFrameLocks noGrp="1"/>
          </p:cNvGraphicFramePr>
          <p:nvPr>
            <p:ph idx="1"/>
          </p:nvPr>
        </p:nvGraphicFramePr>
        <p:xfrm>
          <a:off x="4572000" y="2971800"/>
          <a:ext cx="4343400" cy="1752600"/>
        </p:xfrm>
        <a:graphic>
          <a:graphicData uri="http://schemas.openxmlformats.org/drawingml/2006/table">
            <a:tbl>
              <a:tblPr/>
              <a:tblGrid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Jenis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Bahan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Ukuran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Warna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Harga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Carvil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Kantor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Coklat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Lotto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8" name="Arc 228"/>
          <p:cNvSpPr>
            <a:spLocks/>
          </p:cNvSpPr>
          <p:nvPr/>
        </p:nvSpPr>
        <p:spPr bwMode="auto">
          <a:xfrm rot="10575231" flipV="1">
            <a:off x="2362200" y="20574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79" name="AutoShape 82"/>
          <p:cNvSpPr>
            <a:spLocks noChangeArrowheads="1"/>
          </p:cNvSpPr>
          <p:nvPr/>
        </p:nvSpPr>
        <p:spPr bwMode="auto">
          <a:xfrm>
            <a:off x="1600200" y="47244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Bahan</a:t>
            </a:r>
          </a:p>
        </p:txBody>
      </p:sp>
      <p:sp>
        <p:nvSpPr>
          <p:cNvPr id="17480" name="Arc 230"/>
          <p:cNvSpPr>
            <a:spLocks/>
          </p:cNvSpPr>
          <p:nvPr/>
        </p:nvSpPr>
        <p:spPr bwMode="auto">
          <a:xfrm>
            <a:off x="4191000" y="1981200"/>
            <a:ext cx="9906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81" name="Text Box 231"/>
          <p:cNvSpPr txBox="1">
            <a:spLocks noChangeArrowheads="1"/>
          </p:cNvSpPr>
          <p:nvPr/>
        </p:nvSpPr>
        <p:spPr bwMode="auto">
          <a:xfrm>
            <a:off x="5237163" y="2163763"/>
            <a:ext cx="2959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Buat TABLE dalam Basis Data (Database)</a:t>
            </a:r>
          </a:p>
        </p:txBody>
      </p:sp>
      <p:sp>
        <p:nvSpPr>
          <p:cNvPr id="17482" name="Text Box 232"/>
          <p:cNvSpPr txBox="1">
            <a:spLocks noChangeArrowheads="1"/>
          </p:cNvSpPr>
          <p:nvPr/>
        </p:nvSpPr>
        <p:spPr bwMode="auto">
          <a:xfrm>
            <a:off x="1214438" y="1816100"/>
            <a:ext cx="1627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Tentukan ATTRIBUTE</a:t>
            </a:r>
          </a:p>
        </p:txBody>
      </p:sp>
      <p:sp>
        <p:nvSpPr>
          <p:cNvPr id="17483" name="Text Box 233"/>
          <p:cNvSpPr txBox="1">
            <a:spLocks noChangeArrowheads="1"/>
          </p:cNvSpPr>
          <p:nvPr/>
        </p:nvSpPr>
        <p:spPr bwMode="auto">
          <a:xfrm>
            <a:off x="6143625" y="4800600"/>
            <a:ext cx="1171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>
                <a:latin typeface="Trebuchet MS" panose="020B0603020202020204" pitchFamily="34" charset="0"/>
              </a:rPr>
              <a:t>TABLE SEPATU</a:t>
            </a:r>
          </a:p>
        </p:txBody>
      </p:sp>
      <p:sp>
        <p:nvSpPr>
          <p:cNvPr id="17484" name="Rectangle 235"/>
          <p:cNvSpPr>
            <a:spLocks noGrp="1" noChangeArrowheads="1"/>
          </p:cNvSpPr>
          <p:nvPr>
            <p:ph type="title"/>
          </p:nvPr>
        </p:nvSpPr>
        <p:spPr bwMode="auto">
          <a:xfrm>
            <a:off x="537041" y="304800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DATA PADA SEBUAH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50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</a:t>
            </a:r>
            <a:r>
              <a:rPr lang="id-ID" dirty="0"/>
              <a:t>RDBMS &amp; </a:t>
            </a:r>
            <a:r>
              <a:rPr lang="id-ID" dirty="0" smtClean="0"/>
              <a:t>SQL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735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63575" y="287338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DBMS VS RDBMS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381000" y="1390650"/>
            <a:ext cx="8108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Pada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prinsipnya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RDBMS </a:t>
            </a:r>
            <a:r>
              <a:rPr lang="en-US" dirty="0" err="1">
                <a:latin typeface="Trebuchet MS" panose="020B0603020202020204" pitchFamily="34" charset="0"/>
              </a:rPr>
              <a:t>adalah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DBMS, </a:t>
            </a:r>
            <a:r>
              <a:rPr lang="en-US" dirty="0" err="1">
                <a:latin typeface="Trebuchet MS" panose="020B0603020202020204" pitchFamily="34" charset="0"/>
              </a:rPr>
              <a:t>dengan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kelebihan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adanya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i="1" dirty="0">
                <a:latin typeface="Trebuchet MS" panose="020B0603020202020204" pitchFamily="34" charset="0"/>
              </a:rPr>
              <a:t>relational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relasi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 err="1">
                <a:latin typeface="Trebuchet MS" panose="020B0603020202020204" pitchFamily="34" charset="0"/>
              </a:rPr>
              <a:t>antara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obyek-obyek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(entity/</a:t>
            </a:r>
            <a:r>
              <a:rPr lang="en-US" b="1" dirty="0" err="1">
                <a:latin typeface="Trebuchet MS" panose="020B0603020202020204" pitchFamily="34" charset="0"/>
              </a:rPr>
              <a:t>tabel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>
                <a:latin typeface="Trebuchet MS" panose="020B0603020202020204" pitchFamily="34" charset="0"/>
              </a:rPr>
              <a:t>yang </a:t>
            </a:r>
            <a:r>
              <a:rPr lang="en-US" dirty="0" err="1">
                <a:latin typeface="Trebuchet MS" panose="020B0603020202020204" pitchFamily="34" charset="0"/>
              </a:rPr>
              <a:t>ada</a:t>
            </a:r>
            <a:r>
              <a:rPr lang="en-US" dirty="0">
                <a:latin typeface="Trebuchet MS" panose="020B0603020202020204" pitchFamily="34" charset="0"/>
              </a:rPr>
              <a:t> di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Dalam</a:t>
            </a:r>
            <a:r>
              <a:rPr lang="en-US" dirty="0">
                <a:latin typeface="Trebuchet MS" panose="020B0603020202020204" pitchFamily="34" charset="0"/>
              </a:rPr>
              <a:t> database </a:t>
            </a:r>
            <a:r>
              <a:rPr lang="en-US" dirty="0" err="1">
                <a:latin typeface="Trebuchet MS" panose="020B0603020202020204" pitchFamily="34" charset="0"/>
              </a:rPr>
              <a:t>tersebut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r>
              <a:rPr lang="en-US" i="1" dirty="0">
                <a:latin typeface="Trebuchet MS" panose="020B0603020202020204" pitchFamily="34" charset="0"/>
              </a:rPr>
              <a:t>RDBMS : Relational Data Base Management System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4495800" y="2590800"/>
          <a:ext cx="3886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3871265" imgH="774497" progId="Photoshop.Image.7">
                  <p:embed/>
                </p:oleObj>
              </mc:Choice>
              <mc:Fallback>
                <p:oleObj name="Image" r:id="rId4" imgW="3871265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886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381000" y="2554288"/>
            <a:ext cx="3749675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Database relational </a:t>
            </a:r>
            <a:r>
              <a:rPr lang="en-US" sz="1600" dirty="0" err="1">
                <a:latin typeface="Trebuchet MS" panose="020B0603020202020204" pitchFamily="34" charset="0"/>
              </a:rPr>
              <a:t>terdiri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kumpulan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tabel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menyimpan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spesifik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 smtClean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D</a:t>
            </a:r>
            <a:r>
              <a:rPr lang="en-US" sz="1600" dirty="0" err="1" smtClean="0">
                <a:latin typeface="Trebuchet MS" panose="020B0603020202020204" pitchFamily="34" charset="0"/>
              </a:rPr>
              <a:t>atabase</a:t>
            </a:r>
            <a:r>
              <a:rPr lang="en-US" sz="1600" dirty="0" smtClean="0">
                <a:latin typeface="Trebuchet MS" panose="020B0603020202020204" pitchFamily="34" charset="0"/>
              </a:rPr>
              <a:t> </a:t>
            </a:r>
            <a:r>
              <a:rPr lang="en-US" sz="1600" dirty="0">
                <a:latin typeface="Trebuchet MS" panose="020B0603020202020204" pitchFamily="34" charset="0"/>
              </a:rPr>
              <a:t>relational </a:t>
            </a:r>
            <a:r>
              <a:rPr lang="en-US" sz="1600" dirty="0" err="1">
                <a:latin typeface="Trebuchet MS" panose="020B0603020202020204" pitchFamily="34" charset="0"/>
              </a:rPr>
              <a:t>mempengaruhi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bagaimana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diproses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 smtClean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besar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atau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bahkan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latin typeface="Trebuchet MS" panose="020B0603020202020204" pitchFamily="34" charset="0"/>
              </a:rPr>
              <a:t>hampir</a:t>
            </a:r>
            <a:r>
              <a:rPr lang="id-ID" sz="1600" dirty="0" smtClean="0">
                <a:latin typeface="Trebuchet MS" panose="020B0603020202020204" pitchFamily="34" charset="0"/>
              </a:rPr>
              <a:t> semua database adalah database relational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Database di proses menggunakan bahasa SQL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B</a:t>
            </a:r>
            <a:r>
              <a:rPr lang="en-US" sz="1600" dirty="0" err="1" smtClean="0">
                <a:latin typeface="Trebuchet MS" panose="020B0603020202020204" pitchFamily="34" charset="0"/>
              </a:rPr>
              <a:t>apak</a:t>
            </a:r>
            <a:r>
              <a:rPr lang="en-US" sz="1600" dirty="0" smtClean="0">
                <a:latin typeface="Trebuchet MS" panose="020B0603020202020204" pitchFamily="34" charset="0"/>
              </a:rPr>
              <a:t> database relational, </a:t>
            </a:r>
            <a:r>
              <a:rPr lang="en-US" sz="1600" b="1" dirty="0" smtClean="0">
                <a:latin typeface="Trebuchet MS" panose="020B0603020202020204" pitchFamily="34" charset="0"/>
              </a:rPr>
              <a:t>E.F. </a:t>
            </a:r>
            <a:r>
              <a:rPr lang="en-US" sz="1600" b="1" dirty="0" err="1" smtClean="0">
                <a:latin typeface="Trebuchet MS" panose="020B0603020202020204" pitchFamily="34" charset="0"/>
              </a:rPr>
              <a:t>Codd</a:t>
            </a:r>
            <a:r>
              <a:rPr lang="en-US" sz="1600" dirty="0" smtClean="0">
                <a:latin typeface="Trebuchet MS" panose="020B0603020202020204" pitchFamily="34" charset="0"/>
              </a:rPr>
              <a:t>. 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5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09600" y="35905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DBMS</a:t>
            </a:r>
          </a:p>
        </p:txBody>
      </p:sp>
      <p:grpSp>
        <p:nvGrpSpPr>
          <p:cNvPr id="38915" name="Group 7"/>
          <p:cNvGrpSpPr>
            <a:grpSpLocks/>
          </p:cNvGrpSpPr>
          <p:nvPr/>
        </p:nvGrpSpPr>
        <p:grpSpPr bwMode="auto">
          <a:xfrm>
            <a:off x="1295400" y="3733800"/>
            <a:ext cx="1371600" cy="1295400"/>
            <a:chOff x="4224" y="2592"/>
            <a:chExt cx="864" cy="816"/>
          </a:xfrm>
        </p:grpSpPr>
        <p:sp>
          <p:nvSpPr>
            <p:cNvPr id="38924" name="Rectangle 8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1295400" y="1447800"/>
            <a:ext cx="1371600" cy="1295400"/>
            <a:chOff x="4224" y="960"/>
            <a:chExt cx="864" cy="816"/>
          </a:xfrm>
        </p:grpSpPr>
        <p:sp>
          <p:nvSpPr>
            <p:cNvPr id="38922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3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17" name="Text Box 13"/>
          <p:cNvSpPr txBox="1">
            <a:spLocks noChangeArrowheads="1"/>
          </p:cNvSpPr>
          <p:nvPr/>
        </p:nvSpPr>
        <p:spPr bwMode="auto">
          <a:xfrm>
            <a:off x="3352800" y="1524000"/>
            <a:ext cx="25241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8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4800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42      Kompleks Pajak Jl.NPWP 12, Jakut    38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r>
              <a:rPr lang="en-US" sz="1200">
                <a:latin typeface="Courier New" panose="02070309020205020404" pitchFamily="49" charset="0"/>
              </a:rPr>
              <a:t>91      Jl. Atletik V No.3, Purwokerto      55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9" name="Oval 15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1219200" y="5562600"/>
            <a:ext cx="57515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tidak ada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bisa dimasukkan data apa saja, termasuk emp_id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yang sebetulnya tidak ada pada tabel Employee!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20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RDBMS</a:t>
            </a:r>
          </a:p>
        </p:txBody>
      </p:sp>
      <p:sp>
        <p:nvSpPr>
          <p:cNvPr id="39939" name="Oval 11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1219200" y="5562600"/>
            <a:ext cx="67183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ADANYA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</a:t>
            </a:r>
            <a:r>
              <a:rPr lang="en-US" sz="1400" u="sng">
                <a:latin typeface="Trebuchet MS" panose="020B0603020202020204" pitchFamily="34" charset="0"/>
              </a:rPr>
              <a:t>hanya bisa</a:t>
            </a:r>
            <a:r>
              <a:rPr lang="en-US" sz="1400">
                <a:latin typeface="Trebuchet MS" panose="020B0603020202020204" pitchFamily="34" charset="0"/>
              </a:rPr>
              <a:t> menerima emp_id </a:t>
            </a:r>
            <a:r>
              <a:rPr lang="en-US" sz="1400" u="sng">
                <a:latin typeface="Trebuchet MS" panose="020B0603020202020204" pitchFamily="34" charset="0"/>
              </a:rPr>
              <a:t>yang ada</a:t>
            </a:r>
            <a:r>
              <a:rPr lang="en-US" sz="1400">
                <a:latin typeface="Trebuchet MS" panose="020B0603020202020204" pitchFamily="34" charset="0"/>
              </a:rPr>
              <a:t> pada tabel Employee!</a:t>
            </a:r>
          </a:p>
        </p:txBody>
      </p:sp>
      <p:sp>
        <p:nvSpPr>
          <p:cNvPr id="39941" name="Line 13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39942" name="Group 14"/>
          <p:cNvGrpSpPr>
            <a:grpSpLocks/>
          </p:cNvGrpSpPr>
          <p:nvPr/>
        </p:nvGrpSpPr>
        <p:grpSpPr bwMode="auto">
          <a:xfrm>
            <a:off x="1295400" y="3962400"/>
            <a:ext cx="1371600" cy="1295400"/>
            <a:chOff x="4224" y="2592"/>
            <a:chExt cx="864" cy="816"/>
          </a:xfrm>
        </p:grpSpPr>
        <p:sp>
          <p:nvSpPr>
            <p:cNvPr id="39954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55" name="Rectangle 16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43" name="Group 17"/>
          <p:cNvGrpSpPr>
            <a:grpSpLocks/>
          </p:cNvGrpSpPr>
          <p:nvPr/>
        </p:nvGrpSpPr>
        <p:grpSpPr bwMode="auto">
          <a:xfrm>
            <a:off x="1828800" y="2514600"/>
            <a:ext cx="317500" cy="1447800"/>
            <a:chOff x="2400" y="1680"/>
            <a:chExt cx="200" cy="912"/>
          </a:xfrm>
        </p:grpSpPr>
        <p:grpSp>
          <p:nvGrpSpPr>
            <p:cNvPr id="39949" name="Group 18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39952" name="Line 19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9953" name="Line 20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39950" name="Line 21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1" name="Line 22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9944" name="Group 23"/>
          <p:cNvGrpSpPr>
            <a:grpSpLocks/>
          </p:cNvGrpSpPr>
          <p:nvPr/>
        </p:nvGrpSpPr>
        <p:grpSpPr bwMode="auto">
          <a:xfrm>
            <a:off x="1295400" y="1219200"/>
            <a:ext cx="1371600" cy="1295400"/>
            <a:chOff x="4224" y="960"/>
            <a:chExt cx="864" cy="816"/>
          </a:xfrm>
        </p:grpSpPr>
        <p:sp>
          <p:nvSpPr>
            <p:cNvPr id="3994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48" name="Rectangle 25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45" name="Text Box 26"/>
          <p:cNvSpPr txBox="1">
            <a:spLocks noChangeArrowheads="1"/>
          </p:cNvSpPr>
          <p:nvPr/>
        </p:nvSpPr>
        <p:spPr bwMode="auto">
          <a:xfrm>
            <a:off x="3352800" y="1295400"/>
            <a:ext cx="25241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9946" name="Text Box 27"/>
          <p:cNvSpPr txBox="1">
            <a:spLocks noChangeArrowheads="1"/>
          </p:cNvSpPr>
          <p:nvPr/>
        </p:nvSpPr>
        <p:spPr bwMode="auto">
          <a:xfrm>
            <a:off x="3352800" y="3657600"/>
            <a:ext cx="4800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5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5706"/>
            <a:ext cx="8456051" cy="3733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Candidate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calon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Primary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 yang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biasanya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unique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Alternate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/ key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alternatif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primary key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Composite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Key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terbentuk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lebih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satu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field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Unique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unik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datanya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sama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setiap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recordnya</a:t>
            </a: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Foreign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tamu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table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karena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field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penghubung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relasi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table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lainnya</a:t>
            </a: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36494" y="43927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JENIS-JENIS KEY</a:t>
            </a:r>
          </a:p>
        </p:txBody>
      </p:sp>
    </p:spTree>
    <p:extLst>
      <p:ext uri="{BB962C8B-B14F-4D97-AF65-F5344CB8AC3E}">
        <p14:creationId xmlns:p14="http://schemas.microsoft.com/office/powerpoint/2010/main" val="654121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259120" name="Group 4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69152" y="1586755"/>
          <a:ext cx="4075953" cy="2460810"/>
        </p:xfrm>
        <a:graphic>
          <a:graphicData uri="http://schemas.openxmlformats.org/drawingml/2006/table">
            <a:tbl>
              <a:tblPr/>
              <a:tblGrid>
                <a:gridCol w="1042686"/>
                <a:gridCol w="1706213"/>
                <a:gridCol w="1327054"/>
              </a:tblGrid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RISKA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IMEL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TANIA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1" name="Text Box 50"/>
          <p:cNvSpPr txBox="1">
            <a:spLocks noChangeArrowheads="1"/>
          </p:cNvSpPr>
          <p:nvPr/>
        </p:nvSpPr>
        <p:spPr bwMode="auto">
          <a:xfrm>
            <a:off x="4370295" y="4047565"/>
            <a:ext cx="458544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Candidate Key : S#,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Primary </a:t>
            </a:r>
            <a:r>
              <a:rPr lang="en-US" sz="2000" dirty="0" smtClean="0">
                <a:latin typeface="Trebuchet MS" panose="020B0603020202020204" pitchFamily="34" charset="0"/>
              </a:rPr>
              <a:t>Key </a:t>
            </a:r>
            <a:r>
              <a:rPr lang="en-US" sz="2000" dirty="0">
                <a:latin typeface="Trebuchet MS" panose="020B0603020202020204" pitchFamily="34" charset="0"/>
              </a:rPr>
              <a:t>: S#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</a:t>
            </a:r>
            <a:r>
              <a:rPr lang="en-US" sz="2000" dirty="0" err="1">
                <a:latin typeface="Trebuchet MS" panose="020B0603020202020204" pitchFamily="34" charset="0"/>
              </a:rPr>
              <a:t>Alternatif</a:t>
            </a:r>
            <a:r>
              <a:rPr lang="en-US" sz="2000" dirty="0">
                <a:latin typeface="Trebuchet MS" panose="020B0603020202020204" pitchFamily="34" charset="0"/>
              </a:rPr>
              <a:t> Key :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Foreign Key	 : KODE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3810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KEY DAN RELASI</a:t>
            </a:r>
          </a:p>
        </p:txBody>
      </p:sp>
    </p:spTree>
    <p:extLst>
      <p:ext uri="{BB962C8B-B14F-4D97-AF65-F5344CB8AC3E}">
        <p14:creationId xmlns:p14="http://schemas.microsoft.com/office/powerpoint/2010/main" val="330971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259" y="1524000"/>
            <a:ext cx="8066088" cy="5181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proses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efisiensi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pengorganisasian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di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database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Dua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tujuan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:</a:t>
            </a:r>
            <a:endParaRPr lang="en-US" sz="1800" i="1" u="sng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1.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Menghilangkan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"redundant" (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contoh:menyimpan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sama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lebih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satu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2.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Meyakinkan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ketergantungan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sesuatu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masuk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akal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hanya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menyimpan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berhubungan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sebuah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Macam-macam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/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Tingkatan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endParaRPr lang="en-U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First Normal Form (1NF), Second Normal Form (2NF)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Third Normal Form (3NF), Boyce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Codd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Form,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Fourth Normal Form (4NF), Fifth Normal Form (5NF)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124548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365" y="1528483"/>
            <a:ext cx="8066088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penerapannya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yang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sering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digunakan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saat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seseorang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Sistem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Analis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Perekayasa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Database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melakukan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First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dan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Second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sz="1800" b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First Normal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Menghilangkan kolom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duplikat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(duplikasi data) dari tabel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Membuat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tabel terpisah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dari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tiap-tiap grup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yang berhubungan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dan</a:t>
            </a:r>
            <a:endParaRPr lang="id-ID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id-ID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engidentifikasi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setiap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row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untuk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mendapatkan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unique key/primary key</a:t>
            </a:r>
            <a:endParaRPr lang="es-E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b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Second</a:t>
            </a:r>
            <a:r>
              <a:rPr lang="es-ES" sz="1800" b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Normal</a:t>
            </a:r>
            <a:endParaRPr lang="es-ES" sz="1800" b="1" u="sng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Berada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First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endParaRPr lang="es-E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Memindahkan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subset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yang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itampilkan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beberapa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rows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dan</a:t>
            </a:r>
            <a:b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menempatkan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terpisah</a:t>
            </a:r>
            <a:endParaRPr lang="es-E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Membuat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'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relationship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'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diantara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tabel-tabel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baru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dan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sebelumnya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/>
            </a:r>
            <a:b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melalui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/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menggunakan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i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Foreign</a:t>
            </a:r>
            <a:r>
              <a:rPr lang="es-ES" sz="1800" b="1" i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en-U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42365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FIRST DAN SECOND NORMAL FORM</a:t>
            </a:r>
          </a:p>
        </p:txBody>
      </p:sp>
    </p:spTree>
    <p:extLst>
      <p:ext uri="{BB962C8B-B14F-4D97-AF65-F5344CB8AC3E}">
        <p14:creationId xmlns:p14="http://schemas.microsoft.com/office/powerpoint/2010/main" val="1758085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SMBD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 SMBD 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Bentuk normal 3NF terpenuhi jika telah memenuhi bentuk 2NF, dan jika </a:t>
            </a:r>
            <a:r>
              <a:rPr lang="en-US" altLang="en-US" sz="2800" b="1" smtClean="0"/>
              <a:t>tidak ada</a:t>
            </a:r>
            <a:r>
              <a:rPr lang="en-US" altLang="en-US" sz="2800" smtClean="0"/>
              <a:t>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memiliki ketergantungan terhadap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lainnya. </a:t>
            </a:r>
          </a:p>
          <a:p>
            <a:r>
              <a:rPr lang="en-US" altLang="en-US" sz="2800" smtClean="0"/>
              <a:t>Untuk setiap Functional Dependency dengan notasi X 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smtClean="0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342483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596153" y="34514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TABEL TIDAK DI-NORMALISASI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762000" y="1452282"/>
            <a:ext cx="773588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</a:rPr>
              <a:t>Cust</a:t>
            </a:r>
            <a:r>
              <a:rPr lang="en-US" sz="1400" dirty="0">
                <a:latin typeface="Courier New" panose="02070309020205020404" pitchFamily="49" charset="0"/>
              </a:rPr>
              <a:t>#  Customer              Phone     Invoice#     Date          Total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-----  --------------------  --------  --------     --------     ------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1319     10/22/03     891.57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2649     11/05/03     532.68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26883     12/06/03     520.92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42926     02/10/04     362.82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75284     05/03/04     901.86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Co.               325-7289     91958     05/24/04     740.60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102    Beta Partners Ltd.    902-4416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103    Custom Services       381-9408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13999     11/30/03     842.51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23413     12/12/03     469.36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52056     12/14/03     222.11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64976     01/16/04      36.36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95954     03/24/04     566.60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29950     01/20/04     529.67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74628     04/15/04     602.86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79050     06/25/04     677.66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 3522     01/02/04     128.95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20471     03/20/04     699.19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428-0113     49515     04/06/04     798.51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428-0113     55215     05/01/04     158.21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79507     05/02/04     432.50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79877     05/14/04     428.50</a:t>
            </a:r>
          </a:p>
        </p:txBody>
      </p:sp>
    </p:spTree>
    <p:extLst>
      <p:ext uri="{BB962C8B-B14F-4D97-AF65-F5344CB8AC3E}">
        <p14:creationId xmlns:p14="http://schemas.microsoft.com/office/powerpoint/2010/main" val="189604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1000" y="762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endParaRPr lang="id-ID" sz="2800" b="1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057088" y="1408113"/>
            <a:ext cx="69977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Invoice#   Date        Total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----- --------   --------   ------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1319   10/22/03   891.57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2649   11/05/03   532.68</a:t>
            </a:r>
          </a:p>
          <a:p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Customer              Phone       101      26883   12/06/03   520.92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----- --------------------  --------    101      42926   02/10/04   362.82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101   ABC Corporation       325-7289    101      75284   05/03/04   901.86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102   Beta Partners Ltd.    902-4416    101      91958   05/24/04   740.60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103   Custom Services       381-9408    104      13999   11/30/03   842.51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104   Data Automation Inc.  452-9520    104      23413   12/12/03   469.36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105   Epsilon Enterprises   902-7767    104      52056   12/14/03   222.11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106   Financial Consulting  428-0131    104      64976   01/16/04    36.36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104      95954   03/24/04   566.60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74628   04/15/04   602.86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79050   06/25/04   677.66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 3522   01/02/04   128.95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20471   03/20/04   699.19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49515   04/06/04   798.51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55215   05/01/04   158.21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79507   05/02/04   432.50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79877   05/14/04     8.50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87188" y="5637213"/>
            <a:ext cx="82137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>
                <a:latin typeface="Trebuchet MS" panose="020B0603020202020204" pitchFamily="34" charset="0"/>
              </a:rPr>
              <a:t>Tabel di sebelah kiri adalah Tabel Customer (Pelanggan), dan tabel di sebelah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Kanan adalah Tabel Invoice.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Pada tahap ini, kita sudah memulai proses yang dinamakan Normalisasi.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71560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smtClean="0"/>
              <a:t>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1166813"/>
            <a:ext cx="4259262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Misal data mahasiswa sbb: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1844675"/>
          <a:ext cx="59039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5649114" imgH="914286" progId="Paint.Picture">
                  <p:embed/>
                </p:oleObj>
              </mc:Choice>
              <mc:Fallback>
                <p:oleObj name="Bitmap Image" r:id="rId3" imgW="5649114" imgH="914286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5903913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3789363"/>
          <a:ext cx="66960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5" imgW="5668166" imgH="1305107" progId="Paint.Picture">
                  <p:embed/>
                </p:oleObj>
              </mc:Choice>
              <mc:Fallback>
                <p:oleObj name="Bitmap Image" r:id="rId5" imgW="5668166" imgH="1305107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669607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68313" y="35004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Atau: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395288" y="5805488"/>
            <a:ext cx="698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Tabel-tabel di atas tidak memenuhi syarat 1NF</a:t>
            </a:r>
            <a:r>
              <a:rPr lang="en-US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72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smtClean="0"/>
              <a:t>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403860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Didekomposisi menjadi:</a:t>
            </a:r>
          </a:p>
        </p:txBody>
      </p:sp>
      <p:graphicFrame>
        <p:nvGraphicFramePr>
          <p:cNvPr id="1638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2636838"/>
          <a:ext cx="410527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2514286" imgH="895238" progId="Paint.Picture">
                  <p:embed/>
                </p:oleObj>
              </mc:Choice>
              <mc:Fallback>
                <p:oleObj name="Bitmap Image" r:id="rId3" imgW="2514286" imgH="89523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410527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63675" y="4508500"/>
          <a:ext cx="42608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5" imgW="3086531" imgH="1743318" progId="Paint.Picture">
                  <p:embed/>
                </p:oleObj>
              </mc:Choice>
              <mc:Fallback>
                <p:oleObj name="Bitmap Image" r:id="rId5" imgW="3086531" imgH="174331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508500"/>
                        <a:ext cx="42608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8313" y="2205038"/>
            <a:ext cx="2951162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Tabel Mahasiswa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68313" y="4076700"/>
            <a:ext cx="2160587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Tabel Hobi</a:t>
            </a:r>
          </a:p>
        </p:txBody>
      </p:sp>
    </p:spTree>
    <p:extLst>
      <p:ext uri="{BB962C8B-B14F-4D97-AF65-F5344CB8AC3E}">
        <p14:creationId xmlns:p14="http://schemas.microsoft.com/office/powerpoint/2010/main" val="1073903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smtClean="0"/>
              <a:t>Bentuk Normal Tahap Kedua (2nd Normal Form)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b="1" dirty="0" err="1" smtClean="0"/>
              <a:t>Bentuk</a:t>
            </a:r>
            <a:r>
              <a:rPr lang="en-US" altLang="en-US" sz="2800" b="1" dirty="0" smtClean="0"/>
              <a:t> normal 2NF </a:t>
            </a:r>
            <a:r>
              <a:rPr lang="en-US" altLang="en-US" sz="2800" b="1" dirty="0" err="1" smtClean="0"/>
              <a:t>terpenuhi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telah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memenuhi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bentuk</a:t>
            </a:r>
            <a:r>
              <a:rPr lang="en-US" altLang="en-US" sz="2800" b="1" dirty="0" smtClean="0"/>
              <a:t> 1NF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semua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selain</a:t>
            </a:r>
            <a:r>
              <a:rPr lang="en-US" altLang="en-US" sz="2800" b="1" dirty="0" smtClean="0"/>
              <a:t> primary key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secara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utuh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memiliki</a:t>
            </a:r>
            <a:r>
              <a:rPr lang="en-US" altLang="en-US" sz="2800" b="1" dirty="0" smtClean="0"/>
              <a:t> Functional Dependency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primary key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 smtClean="0"/>
              <a:t>Sebuah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tabel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tidak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memenuhi</a:t>
            </a:r>
            <a:r>
              <a:rPr lang="en-US" altLang="en-US" sz="2800" b="1" dirty="0" smtClean="0"/>
              <a:t> 2NF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ada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yang </a:t>
            </a:r>
            <a:r>
              <a:rPr lang="en-US" altLang="en-US" sz="2800" b="1" dirty="0" err="1" smtClean="0"/>
              <a:t>ketergantungannya</a:t>
            </a:r>
            <a:r>
              <a:rPr lang="en-US" altLang="en-US" sz="2800" dirty="0" smtClean="0"/>
              <a:t> (Functional Dependency) </a:t>
            </a:r>
            <a:r>
              <a:rPr lang="en-US" altLang="en-US" sz="2800" dirty="0" err="1" smtClean="0"/>
              <a:t>hanya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bersifat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parsial</a:t>
            </a:r>
            <a:r>
              <a:rPr lang="en-US" altLang="en-US" sz="2800" b="1" dirty="0" smtClean="0"/>
              <a:t> </a:t>
            </a:r>
            <a:r>
              <a:rPr lang="en-US" altLang="en-US" sz="2800" dirty="0" err="1" smtClean="0"/>
              <a:t>saja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hanya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tergantung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sebagian</a:t>
            </a:r>
            <a:r>
              <a:rPr lang="en-US" altLang="en-US" sz="2800" b="1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primary key</a:t>
            </a:r>
            <a:r>
              <a:rPr lang="en-US" altLang="en-US" sz="2800" dirty="0" smtClean="0"/>
              <a:t>)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terdapat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yang </a:t>
            </a:r>
            <a:r>
              <a:rPr lang="en-US" altLang="en-US" sz="2800" b="1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memiliki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</a:t>
            </a:r>
            <a:r>
              <a:rPr lang="en-US" altLang="en-US" sz="2800" b="1" dirty="0" err="1" smtClean="0"/>
              <a:t>tergantung</a:t>
            </a:r>
            <a:r>
              <a:rPr lang="en-US" altLang="en-US" sz="2800" dirty="0" err="1" smtClean="0"/>
              <a:t>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terhadap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primary key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maka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tersebut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harus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dipindah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atau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dihilangkan</a:t>
            </a:r>
            <a:r>
              <a:rPr lang="en-US" alt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05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570788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Tabel berikut memenuhi 1NF tapi tidak termasuk 2NF:</a:t>
            </a:r>
          </a:p>
        </p:txBody>
      </p:sp>
      <p:graphicFrame>
        <p:nvGraphicFramePr>
          <p:cNvPr id="94248" name="Group 40"/>
          <p:cNvGraphicFramePr>
            <a:graphicFrameLocks noGrp="1"/>
          </p:cNvGraphicFramePr>
          <p:nvPr>
            <p:ph sz="half" idx="2"/>
          </p:nvPr>
        </p:nvGraphicFramePr>
        <p:xfrm>
          <a:off x="611188" y="2205038"/>
          <a:ext cx="7056437" cy="431800"/>
        </p:xfrm>
        <a:graphic>
          <a:graphicData uri="http://schemas.openxmlformats.org/drawingml/2006/table">
            <a:tbl>
              <a:tblPr/>
              <a:tblGrid>
                <a:gridCol w="936625"/>
                <a:gridCol w="1152525"/>
                <a:gridCol w="1223962"/>
                <a:gridCol w="1008063"/>
                <a:gridCol w="1008062"/>
                <a:gridCol w="863600"/>
                <a:gridCol w="8636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Mhs_nrp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mhs_alamat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mk_kode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mk_sks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nihuruf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8" name="Rectangle 46"/>
          <p:cNvSpPr>
            <a:spLocks noChangeArrowheads="1"/>
          </p:cNvSpPr>
          <p:nvPr/>
        </p:nvSpPr>
        <p:spPr bwMode="auto">
          <a:xfrm>
            <a:off x="468313" y="2997200"/>
            <a:ext cx="75707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memenuhi</a:t>
            </a:r>
            <a:r>
              <a:rPr lang="en-US" altLang="en-US" sz="2200" dirty="0"/>
              <a:t> 2NF, </a:t>
            </a:r>
            <a:r>
              <a:rPr lang="en-US" altLang="en-US" sz="2200" dirty="0" err="1"/>
              <a:t>karena</a:t>
            </a:r>
            <a:r>
              <a:rPr lang="en-US" altLang="en-US" sz="2200" dirty="0"/>
              <a:t> {</a:t>
            </a:r>
            <a:r>
              <a:rPr lang="en-US" altLang="en-US" sz="2200" b="1" dirty="0" err="1"/>
              <a:t>Mhs_nrp</a:t>
            </a:r>
            <a:r>
              <a:rPr lang="en-US" altLang="en-US" sz="2200" b="1" dirty="0"/>
              <a:t>, </a:t>
            </a:r>
            <a:r>
              <a:rPr lang="en-US" altLang="en-US" sz="2200" b="1" dirty="0" err="1"/>
              <a:t>mk_kode</a:t>
            </a:r>
            <a:r>
              <a:rPr lang="en-US" altLang="en-US" sz="2200" dirty="0"/>
              <a:t>} yang </a:t>
            </a:r>
            <a:r>
              <a:rPr lang="en-US" altLang="en-US" sz="2200" dirty="0" err="1"/>
              <a:t>dianggap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primary key </a:t>
            </a:r>
            <a:r>
              <a:rPr lang="en-US" altLang="en-US" sz="2200" dirty="0" err="1"/>
              <a:t>sedangkan</a:t>
            </a:r>
            <a:r>
              <a:rPr lang="en-US" altLang="en-US" sz="2200" dirty="0"/>
              <a:t>: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mhs_alamat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mk_sks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nihuruf</a:t>
            </a:r>
            <a:endParaRPr lang="en-US" altLang="en-US" sz="2000" dirty="0"/>
          </a:p>
        </p:txBody>
      </p:sp>
      <p:sp>
        <p:nvSpPr>
          <p:cNvPr id="19479" name="Line 48"/>
          <p:cNvSpPr>
            <a:spLocks noChangeShapeType="1"/>
          </p:cNvSpPr>
          <p:nvPr/>
        </p:nvSpPr>
        <p:spPr bwMode="auto">
          <a:xfrm flipH="1">
            <a:off x="3563938" y="3789363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0" name="Line 49"/>
          <p:cNvSpPr>
            <a:spLocks noChangeShapeType="1"/>
          </p:cNvSpPr>
          <p:nvPr/>
        </p:nvSpPr>
        <p:spPr bwMode="auto">
          <a:xfrm flipH="1">
            <a:off x="3563938" y="4149725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1" name="Line 50"/>
          <p:cNvSpPr>
            <a:spLocks noChangeShapeType="1"/>
          </p:cNvSpPr>
          <p:nvPr/>
        </p:nvSpPr>
        <p:spPr bwMode="auto">
          <a:xfrm flipH="1">
            <a:off x="3563938" y="4508500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2" name="Line 51"/>
          <p:cNvSpPr>
            <a:spLocks noChangeShapeType="1"/>
          </p:cNvSpPr>
          <p:nvPr/>
        </p:nvSpPr>
        <p:spPr bwMode="auto">
          <a:xfrm flipH="1">
            <a:off x="3563938" y="4868863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3" name="Rectangle 53"/>
          <p:cNvSpPr>
            <a:spLocks noChangeArrowheads="1"/>
          </p:cNvSpPr>
          <p:nvPr/>
        </p:nvSpPr>
        <p:spPr bwMode="auto">
          <a:xfrm>
            <a:off x="395288" y="5661025"/>
            <a:ext cx="7921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6875" indent="-396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b="1"/>
              <a:t>Tabel di atas perlu didekomposisi menjadi beberapa tabel yang memenuhi syarat 2NF </a:t>
            </a:r>
          </a:p>
        </p:txBody>
      </p:sp>
    </p:spTree>
    <p:extLst>
      <p:ext uri="{BB962C8B-B14F-4D97-AF65-F5344CB8AC3E}">
        <p14:creationId xmlns:p14="http://schemas.microsoft.com/office/powerpoint/2010/main" val="809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700213"/>
            <a:ext cx="5627687" cy="4603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Functional dependencynya sbb: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2349500"/>
            <a:ext cx="7791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{Mhs_nrp, mk_kode} 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   </a:t>
            </a:r>
            <a:r>
              <a:rPr lang="en-US" altLang="en-US" sz="2200">
                <a:sym typeface="Wingdings" panose="05000000000000000000" pitchFamily="2" charset="2"/>
              </a:rPr>
              <a:t>nihuruf                               (fd1)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Mhs_nrp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{mhs_nama, mhs_alamat}      (fd2)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Mk_kode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{mk_nama, mk_sks}	       (fd3)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5287" y="4117221"/>
            <a:ext cx="86545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9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 dirty="0">
                <a:sym typeface="Wingdings" panose="05000000000000000000" pitchFamily="2" charset="2"/>
              </a:rPr>
              <a:t>fd1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nihuruf</a:t>
            </a:r>
            <a:r>
              <a:rPr lang="en-US" altLang="en-US" sz="2200" dirty="0">
                <a:sym typeface="Wingdings" panose="05000000000000000000" pitchFamily="2" charset="2"/>
              </a:rPr>
              <a:t>)		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Nilai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fd2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mhs_alamat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Mahasiswa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fd3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mk_sks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MataKuliah</a:t>
            </a:r>
            <a:endParaRPr lang="en-US" altLang="en-US" sz="2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24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Bentuk normal 3NF terpenuhi jika telah memenuhi bentuk 2NF, dan jika </a:t>
            </a:r>
            <a:r>
              <a:rPr lang="en-US" altLang="en-US" sz="2800" b="1" smtClean="0"/>
              <a:t>tidak ada</a:t>
            </a:r>
            <a:r>
              <a:rPr lang="en-US" altLang="en-US" sz="2800" smtClean="0"/>
              <a:t>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memiliki ketergantungan terhadap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lainnya. </a:t>
            </a:r>
          </a:p>
          <a:p>
            <a:r>
              <a:rPr lang="en-US" altLang="en-US" sz="2800" smtClean="0"/>
              <a:t>Untuk setiap Functional Dependency dengan notasi X 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smtClean="0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43010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4705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200" smtClean="0"/>
              <a:t>Tabel berikut memenuhi 2NF, tapi tidak memenuhi 3NF:</a:t>
            </a:r>
          </a:p>
        </p:txBody>
      </p:sp>
      <p:graphicFrame>
        <p:nvGraphicFramePr>
          <p:cNvPr id="100399" name="Group 47"/>
          <p:cNvGraphicFramePr>
            <a:graphicFrameLocks noGrp="1"/>
          </p:cNvGraphicFramePr>
          <p:nvPr>
            <p:ph sz="half" idx="2"/>
          </p:nvPr>
        </p:nvGraphicFramePr>
        <p:xfrm>
          <a:off x="611188" y="2565400"/>
          <a:ext cx="7705725" cy="504825"/>
        </p:xfrm>
        <a:graphic>
          <a:graphicData uri="http://schemas.openxmlformats.org/drawingml/2006/table">
            <a:tbl>
              <a:tblPr/>
              <a:tblGrid>
                <a:gridCol w="711200"/>
                <a:gridCol w="949325"/>
                <a:gridCol w="1363662"/>
                <a:gridCol w="1296988"/>
                <a:gridCol w="1655762"/>
                <a:gridCol w="1728788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Nrp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Nama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Alm_Jalan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Alm_Provinsi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Alm_Kodepos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8" name="Rectangle 4"/>
          <p:cNvSpPr>
            <a:spLocks noChangeArrowheads="1"/>
          </p:cNvSpPr>
          <p:nvPr/>
        </p:nvSpPr>
        <p:spPr bwMode="auto">
          <a:xfrm>
            <a:off x="468313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Mahasiswa</a:t>
            </a:r>
            <a:r>
              <a:rPr lang="en-US" altLang="en-US"/>
              <a:t> </a:t>
            </a:r>
          </a:p>
        </p:txBody>
      </p:sp>
      <p:sp>
        <p:nvSpPr>
          <p:cNvPr id="100400" name="Rectangle 48"/>
          <p:cNvSpPr>
            <a:spLocks noChangeArrowheads="1"/>
          </p:cNvSpPr>
          <p:nvPr/>
        </p:nvSpPr>
        <p:spPr bwMode="auto">
          <a:xfrm>
            <a:off x="468313" y="3357563"/>
            <a:ext cx="8064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karena masih terdapat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(yakni alm_kota dan alm_Provinsi) yang memiliki ketergantungan terhadap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yang lain (yakni alm_kodepos):</a:t>
            </a:r>
          </a:p>
        </p:txBody>
      </p:sp>
      <p:sp>
        <p:nvSpPr>
          <p:cNvPr id="22550" name="Rectangle 49"/>
          <p:cNvSpPr>
            <a:spLocks noChangeArrowheads="1"/>
          </p:cNvSpPr>
          <p:nvPr/>
        </p:nvSpPr>
        <p:spPr bwMode="auto">
          <a:xfrm>
            <a:off x="611188" y="4437063"/>
            <a:ext cx="58118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alm_kodepos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{alm_Provinsi, alm_kota}</a:t>
            </a: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395288" y="4941888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Sehingga tabel tersebut perlu didekomposisi menjadi:</a:t>
            </a:r>
          </a:p>
        </p:txBody>
      </p:sp>
      <p:sp>
        <p:nvSpPr>
          <p:cNvPr id="22552" name="Rectangle 51"/>
          <p:cNvSpPr>
            <a:spLocks noChangeArrowheads="1"/>
          </p:cNvSpPr>
          <p:nvPr/>
        </p:nvSpPr>
        <p:spPr bwMode="auto">
          <a:xfrm>
            <a:off x="1042988" y="5300663"/>
            <a:ext cx="6326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Mahasiswa (</a:t>
            </a:r>
            <a:r>
              <a:rPr lang="en-US" altLang="en-US" sz="2200" u="sng"/>
              <a:t>Nrp</a:t>
            </a:r>
            <a:r>
              <a:rPr lang="en-US" altLang="en-US" sz="2200"/>
              <a:t>, nama, alm_jalan, alm_kodepos)</a:t>
            </a:r>
          </a:p>
          <a:p>
            <a:r>
              <a:rPr lang="en-US" altLang="en-US" sz="2200"/>
              <a:t>Kodepos (</a:t>
            </a:r>
            <a:r>
              <a:rPr lang="en-US" altLang="en-US" sz="2200" u="sng"/>
              <a:t>alm_kodepos</a:t>
            </a:r>
            <a:r>
              <a:rPr lang="en-US" altLang="en-US" sz="2200"/>
              <a:t>, alm_provinsi, alm_kota)</a:t>
            </a:r>
          </a:p>
        </p:txBody>
      </p:sp>
    </p:spTree>
    <p:extLst>
      <p:ext uri="{BB962C8B-B14F-4D97-AF65-F5344CB8AC3E}">
        <p14:creationId xmlns:p14="http://schemas.microsoft.com/office/powerpoint/2010/main" val="131783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0" grpId="0"/>
      <p:bldP spid="1004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</a:t>
            </a:r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659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67871" y="251012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ENTITY RELATIONSHIP DIAGRAM (ERD)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667871" y="1618129"/>
            <a:ext cx="7696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Model data / tool (</a:t>
            </a:r>
            <a:r>
              <a:rPr lang="en-US" sz="2000" dirty="0" err="1">
                <a:latin typeface="Trebuchet MS" panose="020B0603020202020204" pitchFamily="34" charset="0"/>
              </a:rPr>
              <a:t>alat</a:t>
            </a:r>
            <a:r>
              <a:rPr lang="en-US" sz="2000" dirty="0">
                <a:latin typeface="Trebuchet MS" panose="020B0603020202020204" pitchFamily="34" charset="0"/>
              </a:rPr>
              <a:t>) yang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proses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menggambarkan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kebutuhan</a:t>
            </a:r>
            <a:r>
              <a:rPr lang="en-US" sz="2000" dirty="0">
                <a:latin typeface="Trebuchet MS" panose="020B0603020202020204" pitchFamily="34" charset="0"/>
              </a:rPr>
              <a:t> data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asumsi-asumsi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sistem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secara</a:t>
            </a:r>
            <a:r>
              <a:rPr lang="en-US" sz="2000" dirty="0">
                <a:latin typeface="Trebuchet MS" panose="020B0603020202020204" pitchFamily="34" charset="0"/>
              </a:rPr>
              <a:t> top-down (</a:t>
            </a:r>
            <a:r>
              <a:rPr lang="en-US" sz="2000" dirty="0" err="1">
                <a:latin typeface="Trebuchet MS" panose="020B0603020202020204" pitchFamily="34" charset="0"/>
              </a:rPr>
              <a:t>dari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atas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bawah</a:t>
            </a:r>
            <a:r>
              <a:rPr lang="en-US" sz="2000" dirty="0">
                <a:latin typeface="Trebuchet MS" panose="020B0603020202020204" pitchFamily="34" charset="0"/>
              </a:rPr>
              <a:t>). ERD </a:t>
            </a:r>
            <a:r>
              <a:rPr lang="en-US" sz="2000" dirty="0" err="1">
                <a:latin typeface="Trebuchet MS" panose="020B0603020202020204" pitchFamily="34" charset="0"/>
              </a:rPr>
              <a:t>ini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dapat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kembali</a:t>
            </a:r>
            <a:r>
              <a:rPr lang="en-US" sz="2000" dirty="0">
                <a:latin typeface="Trebuchet MS" panose="020B0603020202020204" pitchFamily="34" charset="0"/>
              </a:rPr>
              <a:t> (</a:t>
            </a:r>
            <a:r>
              <a:rPr lang="en-US" sz="2000" dirty="0" err="1">
                <a:latin typeface="Trebuchet MS" panose="020B0603020202020204" pitchFamily="34" charset="0"/>
              </a:rPr>
              <a:t>berulang</a:t>
            </a:r>
            <a:r>
              <a:rPr lang="en-US" sz="2000" dirty="0">
                <a:latin typeface="Trebuchet MS" panose="020B0603020202020204" pitchFamily="34" charset="0"/>
              </a:rPr>
              <a:t>)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desain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pada</a:t>
            </a:r>
            <a:r>
              <a:rPr lang="en-US" sz="2000" dirty="0">
                <a:latin typeface="Trebuchet MS" panose="020B0603020202020204" pitchFamily="34" charset="0"/>
              </a:rPr>
              <a:t> SDLC (System Development Life Cycle)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rebuchet MS" panose="020B0603020202020204" pitchFamily="34" charset="0"/>
              </a:rPr>
              <a:t>Tiga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elemen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dasar</a:t>
            </a:r>
            <a:r>
              <a:rPr lang="en-US" sz="2000" dirty="0">
                <a:latin typeface="Trebuchet MS" panose="020B0603020202020204" pitchFamily="34" charset="0"/>
              </a:rPr>
              <a:t> di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ERD: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Entities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sesuatu</a:t>
            </a:r>
            <a:r>
              <a:rPr lang="en-US" sz="1400" dirty="0">
                <a:latin typeface="Trebuchet MS" panose="020B0603020202020204" pitchFamily="34" charset="0"/>
              </a:rPr>
              <a:t>” </a:t>
            </a:r>
            <a:r>
              <a:rPr lang="en-US" sz="1400" dirty="0" err="1">
                <a:latin typeface="Trebuchet MS" panose="020B0603020202020204" pitchFamily="34" charset="0"/>
              </a:rPr>
              <a:t>dimana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kita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mencari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informasi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Attributes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kumpulan</a:t>
            </a:r>
            <a:r>
              <a:rPr lang="en-US" sz="1400" dirty="0">
                <a:latin typeface="Trebuchet MS" panose="020B0603020202020204" pitchFamily="34" charset="0"/>
              </a:rPr>
              <a:t> data </a:t>
            </a:r>
            <a:r>
              <a:rPr lang="en-US" sz="1400" dirty="0" err="1">
                <a:latin typeface="Trebuchet MS" panose="020B0603020202020204" pitchFamily="34" charset="0"/>
              </a:rPr>
              <a:t>pada</a:t>
            </a:r>
            <a:r>
              <a:rPr lang="en-US" sz="1400" dirty="0">
                <a:latin typeface="Trebuchet MS" panose="020B0603020202020204" pitchFamily="34" charset="0"/>
              </a:rPr>
              <a:t> entity.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Relationships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penghubung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antara</a:t>
            </a:r>
            <a:r>
              <a:rPr lang="en-US" sz="1400" dirty="0">
                <a:latin typeface="Trebuchet MS" panose="020B0603020202020204" pitchFamily="34" charset="0"/>
              </a:rPr>
              <a:t> entity-entity.</a:t>
            </a:r>
          </a:p>
        </p:txBody>
      </p:sp>
    </p:spTree>
    <p:extLst>
      <p:ext uri="{BB962C8B-B14F-4D97-AF65-F5344CB8AC3E}">
        <p14:creationId xmlns:p14="http://schemas.microsoft.com/office/powerpoint/2010/main" val="2040568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model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obyek</a:t>
            </a:r>
            <a:r>
              <a:rPr lang="en-US" altLang="en-US" sz="3200" b="1" dirty="0"/>
              <a:t> yang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dibedakan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dalam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dunia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nyata</a:t>
            </a:r>
            <a:endParaRPr lang="en-US" altLang="en-US" sz="3200" b="1" dirty="0"/>
          </a:p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set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kumpulan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dari</a:t>
            </a:r>
            <a:r>
              <a:rPr lang="en-US" altLang="en-US" sz="3200" b="1" dirty="0"/>
              <a:t> entity yang </a:t>
            </a:r>
            <a:r>
              <a:rPr lang="en-US" altLang="en-US" sz="3200" b="1" dirty="0" err="1" smtClean="0"/>
              <a:t>sejenis</a:t>
            </a:r>
            <a:r>
              <a:rPr lang="id-ID" altLang="en-US" sz="3200" b="1" dirty="0" smtClean="0"/>
              <a:t>, </a:t>
            </a:r>
            <a:r>
              <a:rPr lang="en-US" altLang="en-US" sz="3200" b="1" dirty="0" smtClean="0"/>
              <a:t>Entity </a:t>
            </a:r>
            <a:r>
              <a:rPr lang="en-US" altLang="en-US" sz="3200" b="1" dirty="0"/>
              <a:t>set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berupa</a:t>
            </a:r>
            <a:r>
              <a:rPr lang="en-US" altLang="en-US" sz="3200" b="1" dirty="0"/>
              <a:t> </a:t>
            </a:r>
            <a:r>
              <a:rPr lang="en-US" altLang="en-US" sz="3200" b="1" dirty="0" smtClean="0"/>
              <a:t>:</a:t>
            </a:r>
            <a:endParaRPr lang="id-ID" altLang="en-US" sz="3200" b="1" dirty="0" smtClean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 smtClean="0"/>
              <a:t>Obyek</a:t>
            </a:r>
            <a:r>
              <a:rPr lang="en-US" altLang="en-US" sz="2600" dirty="0" smtClean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fisik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Rumah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Kendaraan</a:t>
            </a:r>
            <a:r>
              <a:rPr lang="en-US" altLang="en-US" sz="2600" dirty="0"/>
              <a:t>, </a:t>
            </a:r>
            <a:r>
              <a:rPr lang="en-US" altLang="en-US" sz="2600" dirty="0" err="1" smtClean="0"/>
              <a:t>Peralatan</a:t>
            </a:r>
            <a:endParaRPr lang="id-ID" altLang="en-US" sz="2600" dirty="0" smtClean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 smtClean="0"/>
              <a:t>Obyek</a:t>
            </a:r>
            <a:r>
              <a:rPr lang="en-US" altLang="en-US" sz="2600" dirty="0" smtClean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konsep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Pekerjaan</a:t>
            </a:r>
            <a:r>
              <a:rPr lang="en-US" altLang="en-US" sz="2600" dirty="0"/>
              <a:t> , Perusahaan, </a:t>
            </a:r>
            <a:r>
              <a:rPr lang="en-US" altLang="en-US" sz="2600" dirty="0" err="1" smtClean="0"/>
              <a:t>Rencana</a:t>
            </a:r>
            <a:endParaRPr lang="en-US" altLang="en-US" sz="26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5658808"/>
            <a:ext cx="7524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02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Derajat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id-ID" altLang="en-US" sz="2600" dirty="0" smtClean="0"/>
              <a:t>Menjelaskan jumlah entity yang berpartisipasi dalam suatu relasi</a:t>
            </a:r>
            <a:endParaRPr lang="en-US" altLang="en-US" sz="2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2625095"/>
            <a:ext cx="6858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3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ERD (Entity Relationship Diagram)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hubungan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antar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tabel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database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data</a:t>
            </a:r>
            <a:r>
              <a:rPr lang="en-US" sz="3600" dirty="0" smtClean="0"/>
              <a:t>.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endParaRPr lang="id-ID" sz="3600" dirty="0" smtClean="0">
              <a:latin typeface="Trebuchet MS" panose="020B0603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rebuchet MS" panose="020B0603020202020204" pitchFamily="34" charset="0"/>
              </a:rPr>
              <a:t>Diagram </a:t>
            </a:r>
            <a:r>
              <a:rPr lang="en-US" sz="3600" dirty="0">
                <a:latin typeface="Trebuchet MS" panose="020B0603020202020204" pitchFamily="34" charset="0"/>
              </a:rPr>
              <a:t>ER (Entity-Relationship) </a:t>
            </a:r>
            <a:r>
              <a:rPr lang="en-US" sz="3600" dirty="0" err="1">
                <a:latin typeface="Trebuchet MS" panose="020B0603020202020204" pitchFamily="34" charset="0"/>
              </a:rPr>
              <a:t>berisi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kotak-kotak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menyatakan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entitas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dihubungkan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dengan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garis-garis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menunjukkan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Relasi</a:t>
            </a:r>
            <a:endParaRPr lang="en-US" sz="3600" dirty="0">
              <a:latin typeface="Trebuchet MS" panose="020B0603020202020204" pitchFamily="34" charset="0"/>
            </a:endParaRPr>
          </a:p>
          <a:p>
            <a:pPr algn="just"/>
            <a:r>
              <a:rPr lang="en-US" sz="3600" dirty="0" smtClean="0"/>
              <a:t>Ada </a:t>
            </a:r>
            <a:r>
              <a:rPr lang="en-US" sz="3600" dirty="0"/>
              <a:t>3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table: </a:t>
            </a:r>
            <a:r>
              <a:rPr lang="en-US" sz="2400" dirty="0"/>
              <a:t>(</a:t>
            </a:r>
            <a:r>
              <a:rPr lang="en-US" sz="2400" dirty="0" err="1"/>
              <a:t>Melani</a:t>
            </a:r>
            <a:r>
              <a:rPr lang="en-US" sz="2400" dirty="0"/>
              <a:t> Julie C., 2004)</a:t>
            </a:r>
            <a:endParaRPr lang="en-US" sz="3600" dirty="0"/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One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34981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547799"/>
            <a:ext cx="8319406" cy="48596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appears </a:t>
            </a:r>
            <a:r>
              <a:rPr lang="en-US" b="1" dirty="0"/>
              <a:t>only</a:t>
            </a:r>
            <a:r>
              <a:rPr lang="en-US" dirty="0"/>
              <a:t> once in a </a:t>
            </a:r>
            <a:r>
              <a:rPr lang="en-US" b="1" dirty="0"/>
              <a:t>related</a:t>
            </a:r>
            <a:r>
              <a:rPr lang="en-US" dirty="0"/>
              <a:t>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419620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4" y="2171968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t="41492" r="9459" b="24039"/>
          <a:stretch/>
        </p:blipFill>
        <p:spPr bwMode="auto">
          <a:xfrm>
            <a:off x="161363" y="4300755"/>
            <a:ext cx="4855591" cy="164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87273"/>
          <a:stretch/>
        </p:blipFill>
        <p:spPr bwMode="auto">
          <a:xfrm>
            <a:off x="3241062" y="5877947"/>
            <a:ext cx="49766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72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 </a:t>
            </a:r>
            <a:r>
              <a:rPr lang="en-US" dirty="0"/>
              <a:t>from one </a:t>
            </a:r>
            <a:r>
              <a:rPr lang="en-US" b="1" dirty="0"/>
              <a:t>table appear multiple </a:t>
            </a:r>
            <a:r>
              <a:rPr lang="en-US" dirty="0"/>
              <a:t>times in </a:t>
            </a:r>
            <a:r>
              <a:rPr lang="en-US" dirty="0" smtClean="0"/>
              <a:t>a related </a:t>
            </a:r>
            <a:r>
              <a:rPr lang="en-US" dirty="0"/>
              <a:t>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kedua,tetapi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kedua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dan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hanya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id-ID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entitas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" y="3406690"/>
            <a:ext cx="4533900" cy="20383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r="6786" b="30836"/>
          <a:stretch/>
        </p:blipFill>
        <p:spPr bwMode="auto">
          <a:xfrm>
            <a:off x="4635954" y="3406690"/>
            <a:ext cx="4373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60"/>
          <a:stretch/>
        </p:blipFill>
        <p:spPr bwMode="auto">
          <a:xfrm>
            <a:off x="1861457" y="5538093"/>
            <a:ext cx="6934200" cy="10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494185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kedua,begitu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juga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sebaliknya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" y="3045759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33" y="2942653"/>
            <a:ext cx="4616867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11765" b="35070"/>
          <a:stretch/>
        </p:blipFill>
        <p:spPr bwMode="auto">
          <a:xfrm>
            <a:off x="62543" y="5043391"/>
            <a:ext cx="4262717" cy="17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72402"/>
          <a:stretch/>
        </p:blipFill>
        <p:spPr bwMode="auto">
          <a:xfrm>
            <a:off x="4635954" y="5546042"/>
            <a:ext cx="4392705" cy="74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12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31825" y="265299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ERD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495611"/>
            <a:ext cx="3276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391025" y="1495611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dirty="0" err="1">
                <a:latin typeface="Verdana" panose="020B0604030504040204" pitchFamily="34" charset="0"/>
              </a:rPr>
              <a:t>Referensi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definitif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untuk</a:t>
            </a:r>
            <a:r>
              <a:rPr lang="en-US" sz="1000" dirty="0">
                <a:latin typeface="Verdana" panose="020B0604030504040204" pitchFamily="34" charset="0"/>
              </a:rPr>
              <a:t> entity relationship modelling </a:t>
            </a:r>
            <a:r>
              <a:rPr lang="en-US" sz="1000" dirty="0" err="1">
                <a:latin typeface="Verdana" panose="020B0604030504040204" pitchFamily="34" charset="0"/>
              </a:rPr>
              <a:t>secara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umum</a:t>
            </a:r>
            <a:r>
              <a:rPr lang="en-US" sz="1000" dirty="0">
                <a:latin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</a:rPr>
              <a:t>diulas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pada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tulisan</a:t>
            </a:r>
            <a:r>
              <a:rPr lang="en-US" sz="1000" dirty="0">
                <a:latin typeface="Verdana" panose="020B0604030504040204" pitchFamily="34" charset="0"/>
              </a:rPr>
              <a:t> Peter Chen (1976).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403725" y="2216336"/>
            <a:ext cx="4054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IDEFIX (Integration Definition for Information Modeling) bahasa pemodelan data untuk memodelkan data secara semantik, sebagai hasil dari program: Integrated Computer Aided Manufacturing (ICAM).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387850" y="3359336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Bachman dari Charles Bachman.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4387850" y="4197536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Martin dari James Martin. Dinamakan juga notasi Crow’s Foot, dan sangat populer.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387850" y="5111936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(min, max) dari Jean-Raymond Abrial pada 1974.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4387850" y="5835836"/>
            <a:ext cx="4054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standard UML. Unified Modeling Language (UML) adalah bahasa yang digunakan untuk standarisasi pemodelan data pada software engineering.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397995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MARTIN (CROW’S FOOT)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609600" y="2572870"/>
          <a:ext cx="3097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4" imgW="3097073" imgH="774497" progId="Photoshop.Image.7">
                  <p:embed/>
                </p:oleObj>
              </mc:Choice>
              <mc:Fallback>
                <p:oleObj name="Image" r:id="rId4" imgW="3097073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72870"/>
                        <a:ext cx="30972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685800" y="4633445"/>
            <a:ext cx="76200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Notasi cukup banyak di adopsi oleh software-software yang digunakan untuk menggambarkan Entity Relationship Diagram (ERD), diantaranya :</a:t>
            </a:r>
          </a:p>
          <a:p>
            <a:pPr>
              <a:lnSpc>
                <a:spcPct val="150000"/>
              </a:lnSpc>
            </a:pPr>
            <a:endParaRPr lang="en-US" sz="140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	Oracle Designer, System Architect, Visio, PowerDesigner, ModelRight, Toad Data 	Modeler, DeZign for Databases, OmniGraffle, MySQL Workbench dan Dia. </a:t>
            </a:r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3962400" y="1734670"/>
            <a:ext cx="457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err="1">
                <a:latin typeface="Trebuchet MS" panose="020B0603020202020204" pitchFamily="34" charset="0"/>
              </a:rPr>
              <a:t>Notasi</a:t>
            </a:r>
            <a:r>
              <a:rPr lang="en-US" sz="1400" dirty="0">
                <a:latin typeface="Trebuchet MS" panose="020B0603020202020204" pitchFamily="34" charset="0"/>
              </a:rPr>
              <a:t> Crow's foot </a:t>
            </a:r>
            <a:r>
              <a:rPr lang="en-US" sz="1400" dirty="0" err="1">
                <a:latin typeface="Trebuchet MS" panose="020B0603020202020204" pitchFamily="34" charset="0"/>
              </a:rPr>
              <a:t>memiliki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beberapa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keunggulan</a:t>
            </a:r>
            <a:r>
              <a:rPr lang="en-US" sz="1400" dirty="0"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Sangat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jelas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jika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digunakan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untuk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mendefinisikan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ke-banyak</a:t>
            </a:r>
            <a:r>
              <a:rPr lang="en-US" sz="1400" dirty="0">
                <a:latin typeface="Trebuchet MS" panose="020B0603020202020204" pitchFamily="34" charset="0"/>
              </a:rPr>
              <a:t>” (many) </a:t>
            </a:r>
            <a:r>
              <a:rPr lang="en-US" sz="1400" dirty="0" err="1">
                <a:latin typeface="Trebuchet MS" panose="020B0603020202020204" pitchFamily="34" charset="0"/>
              </a:rPr>
              <a:t>atau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seringkali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disebut</a:t>
            </a:r>
            <a:r>
              <a:rPr lang="en-US" sz="1400" dirty="0">
                <a:latin typeface="Trebuchet MS" panose="020B0603020202020204" pitchFamily="34" charset="0"/>
              </a:rPr>
              <a:t> child/</a:t>
            </a:r>
            <a:r>
              <a:rPr lang="en-US" sz="1400" dirty="0" err="1">
                <a:latin typeface="Trebuchet MS" panose="020B0603020202020204" pitchFamily="34" charset="0"/>
              </a:rPr>
              <a:t>anak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Dapat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menggambarkan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/</a:t>
            </a:r>
            <a:r>
              <a:rPr lang="en-US" sz="1400" dirty="0" err="1">
                <a:latin typeface="Trebuchet MS" panose="020B0603020202020204" pitchFamily="34" charset="0"/>
              </a:rPr>
              <a:t>relasi</a:t>
            </a:r>
            <a:r>
              <a:rPr lang="en-US" sz="1400" dirty="0">
                <a:latin typeface="Trebuchet MS" panose="020B0603020202020204" pitchFamily="34" charset="0"/>
              </a:rPr>
              <a:t> yang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menghasilkan</a:t>
            </a:r>
            <a:r>
              <a:rPr lang="en-US" sz="1400" dirty="0">
                <a:latin typeface="Trebuchet MS" panose="020B0603020202020204" pitchFamily="34" charset="0"/>
              </a:rPr>
              <a:t> foreign key mandatory (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dan</a:t>
            </a:r>
            <a:r>
              <a:rPr lang="en-US" sz="1400" dirty="0">
                <a:latin typeface="Trebuchet MS" panose="020B0603020202020204" pitchFamily="34" charset="0"/>
              </a:rPr>
              <a:t> foreign key optional (</a:t>
            </a:r>
            <a:r>
              <a:rPr lang="en-US" sz="1400" dirty="0" err="1">
                <a:latin typeface="Trebuchet MS" panose="020B0603020202020204" pitchFamily="34" charset="0"/>
              </a:rPr>
              <a:t>tidak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1322388" y="3547595"/>
            <a:ext cx="1636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b="1">
                <a:latin typeface="Verdana" panose="020B0604030504040204" pitchFamily="34" charset="0"/>
              </a:rPr>
              <a:t>Crow's foot notation</a:t>
            </a:r>
            <a:endParaRPr lang="en-US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36494" y="3930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ERD PADA NOTASI CHEN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8" y="1464308"/>
            <a:ext cx="6750424" cy="50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4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426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6594" y="37465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ERD DENGAN NOTASI CROW’S FOOT</a:t>
            </a:r>
          </a:p>
        </p:txBody>
      </p:sp>
      <p:sp>
        <p:nvSpPr>
          <p:cNvPr id="59395" name="AutoShape 4"/>
          <p:cNvSpPr>
            <a:spLocks noChangeArrowheads="1"/>
          </p:cNvSpPr>
          <p:nvPr/>
        </p:nvSpPr>
        <p:spPr bwMode="auto">
          <a:xfrm>
            <a:off x="3962400" y="16002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4483100" y="2590800"/>
            <a:ext cx="317500" cy="1447800"/>
            <a:chOff x="2400" y="1680"/>
            <a:chExt cx="200" cy="912"/>
          </a:xfrm>
        </p:grpSpPr>
        <p:grpSp>
          <p:nvGrpSpPr>
            <p:cNvPr id="59427" name="Group 6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30" name="Line 7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31" name="Line 8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8" name="Line 9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9" name="Line 10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9397" name="Text Box 11"/>
          <p:cNvSpPr txBox="1">
            <a:spLocks noChangeArrowheads="1"/>
          </p:cNvSpPr>
          <p:nvPr/>
        </p:nvSpPr>
        <p:spPr bwMode="auto">
          <a:xfrm>
            <a:off x="4114800" y="1955800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59398" name="AutoShape 12"/>
          <p:cNvSpPr>
            <a:spLocks noChangeArrowheads="1"/>
          </p:cNvSpPr>
          <p:nvPr/>
        </p:nvSpPr>
        <p:spPr bwMode="auto">
          <a:xfrm>
            <a:off x="3962400" y="40386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59399" name="Text Box 13"/>
          <p:cNvSpPr txBox="1">
            <a:spLocks noChangeArrowheads="1"/>
          </p:cNvSpPr>
          <p:nvPr/>
        </p:nvSpPr>
        <p:spPr bwMode="auto">
          <a:xfrm>
            <a:off x="4114800" y="4419600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>
            <a:off x="1905000" y="2286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1" name="AutoShape 15"/>
          <p:cNvSpPr>
            <a:spLocks noChangeArrowheads="1"/>
          </p:cNvSpPr>
          <p:nvPr/>
        </p:nvSpPr>
        <p:spPr bwMode="auto">
          <a:xfrm>
            <a:off x="1473200" y="2895600"/>
            <a:ext cx="838200" cy="838200"/>
          </a:xfrm>
          <a:prstGeom prst="diamond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having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2" name="Line 16"/>
          <p:cNvSpPr>
            <a:spLocks noChangeShapeType="1"/>
          </p:cNvSpPr>
          <p:nvPr/>
        </p:nvSpPr>
        <p:spPr bwMode="auto">
          <a:xfrm>
            <a:off x="1371600" y="167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 flipH="1">
            <a:off x="2133600" y="152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 flipV="1">
            <a:off x="12954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5" name="Line 19"/>
          <p:cNvSpPr>
            <a:spLocks noChangeShapeType="1"/>
          </p:cNvSpPr>
          <p:nvPr/>
        </p:nvSpPr>
        <p:spPr bwMode="auto">
          <a:xfrm flipH="1" flipV="1">
            <a:off x="2133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6" name="Rectangle 20"/>
          <p:cNvSpPr>
            <a:spLocks noChangeArrowheads="1"/>
          </p:cNvSpPr>
          <p:nvPr/>
        </p:nvSpPr>
        <p:spPr bwMode="auto">
          <a:xfrm>
            <a:off x="1371600" y="20574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 dirty="0">
                <a:latin typeface="Verdana" panose="020B0604030504040204" pitchFamily="34" charset="0"/>
              </a:rPr>
              <a:t>EMPLOYEE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1371600" y="41148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>
                <a:latin typeface="Verdana" panose="020B0604030504040204" pitchFamily="34" charset="0"/>
              </a:rPr>
              <a:t>ADDRESS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8" name="Oval 22"/>
          <p:cNvSpPr>
            <a:spLocks noChangeArrowheads="1"/>
          </p:cNvSpPr>
          <p:nvPr/>
        </p:nvSpPr>
        <p:spPr bwMode="auto">
          <a:xfrm>
            <a:off x="838200" y="13716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09" name="Oval 23"/>
          <p:cNvSpPr>
            <a:spLocks noChangeArrowheads="1"/>
          </p:cNvSpPr>
          <p:nvPr/>
        </p:nvSpPr>
        <p:spPr bwMode="auto">
          <a:xfrm>
            <a:off x="2057400" y="12192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NAME</a:t>
            </a:r>
          </a:p>
        </p:txBody>
      </p:sp>
      <p:sp>
        <p:nvSpPr>
          <p:cNvPr id="59410" name="Oval 24"/>
          <p:cNvSpPr>
            <a:spLocks noChangeArrowheads="1"/>
          </p:cNvSpPr>
          <p:nvPr/>
        </p:nvSpPr>
        <p:spPr bwMode="auto">
          <a:xfrm>
            <a:off x="8382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11" name="Oval 25"/>
          <p:cNvSpPr>
            <a:spLocks noChangeArrowheads="1"/>
          </p:cNvSpPr>
          <p:nvPr/>
        </p:nvSpPr>
        <p:spPr bwMode="auto">
          <a:xfrm>
            <a:off x="21336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CITY</a:t>
            </a:r>
          </a:p>
        </p:txBody>
      </p:sp>
      <p:grpSp>
        <p:nvGrpSpPr>
          <p:cNvPr id="59412" name="Group 26"/>
          <p:cNvGrpSpPr>
            <a:grpSpLocks/>
          </p:cNvGrpSpPr>
          <p:nvPr/>
        </p:nvGrpSpPr>
        <p:grpSpPr bwMode="auto">
          <a:xfrm>
            <a:off x="6781800" y="4038600"/>
            <a:ext cx="1371600" cy="1295400"/>
            <a:chOff x="4224" y="2592"/>
            <a:chExt cx="864" cy="816"/>
          </a:xfrm>
        </p:grpSpPr>
        <p:sp>
          <p:nvSpPr>
            <p:cNvPr id="59425" name="Rectangle 27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26" name="Rectangle 28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413" name="Group 29"/>
          <p:cNvGrpSpPr>
            <a:grpSpLocks/>
          </p:cNvGrpSpPr>
          <p:nvPr/>
        </p:nvGrpSpPr>
        <p:grpSpPr bwMode="auto">
          <a:xfrm>
            <a:off x="7315200" y="2590800"/>
            <a:ext cx="317500" cy="1447800"/>
            <a:chOff x="2400" y="1680"/>
            <a:chExt cx="200" cy="912"/>
          </a:xfrm>
        </p:grpSpPr>
        <p:grpSp>
          <p:nvGrpSpPr>
            <p:cNvPr id="59420" name="Group 30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23" name="Line 31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1" name="Line 33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2" name="Line 34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9414" name="Group 35"/>
          <p:cNvGrpSpPr>
            <a:grpSpLocks/>
          </p:cNvGrpSpPr>
          <p:nvPr/>
        </p:nvGrpSpPr>
        <p:grpSpPr bwMode="auto">
          <a:xfrm>
            <a:off x="6781800" y="1295400"/>
            <a:ext cx="1371600" cy="1295400"/>
            <a:chOff x="4224" y="960"/>
            <a:chExt cx="864" cy="816"/>
          </a:xfrm>
        </p:grpSpPr>
        <p:sp>
          <p:nvSpPr>
            <p:cNvPr id="59418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19" name="Rectangle 37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9415" name="Text Box 38"/>
          <p:cNvSpPr txBox="1">
            <a:spLocks noChangeArrowheads="1"/>
          </p:cNvSpPr>
          <p:nvPr/>
        </p:nvSpPr>
        <p:spPr bwMode="auto">
          <a:xfrm>
            <a:off x="3806825" y="5715000"/>
            <a:ext cx="16668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 Crow’s Foot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menggunakan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Oracle Designer</a:t>
            </a:r>
          </a:p>
        </p:txBody>
      </p:sp>
      <p:sp>
        <p:nvSpPr>
          <p:cNvPr id="59416" name="Text Box 39"/>
          <p:cNvSpPr txBox="1">
            <a:spLocks noChangeArrowheads="1"/>
          </p:cNvSpPr>
          <p:nvPr/>
        </p:nvSpPr>
        <p:spPr bwMode="auto">
          <a:xfrm>
            <a:off x="1541463" y="5715000"/>
            <a:ext cx="69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Chen’s</a:t>
            </a:r>
          </a:p>
        </p:txBody>
      </p:sp>
      <p:sp>
        <p:nvSpPr>
          <p:cNvPr id="59417" name="Text Box 40"/>
          <p:cNvSpPr txBox="1">
            <a:spLocks noChangeArrowheads="1"/>
          </p:cNvSpPr>
          <p:nvPr/>
        </p:nvSpPr>
        <p:spPr bwMode="auto">
          <a:xfrm>
            <a:off x="7056438" y="5715000"/>
            <a:ext cx="1001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Table hasil</a:t>
            </a:r>
          </a:p>
        </p:txBody>
      </p:sp>
    </p:spTree>
    <p:extLst>
      <p:ext uri="{BB962C8B-B14F-4D97-AF65-F5344CB8AC3E}">
        <p14:creationId xmlns:p14="http://schemas.microsoft.com/office/powerpoint/2010/main" val="2975465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84412" y="3143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RELASI PADA NOTASI CROW’S FOOT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 flipH="1">
            <a:off x="42449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H="1">
            <a:off x="30257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5311775" y="1828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H="1" flipV="1">
            <a:off x="5311775" y="1981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2449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H="1">
            <a:off x="30257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 flipH="1">
            <a:off x="5311775" y="28194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 flipH="1" flipV="1">
            <a:off x="5311775" y="2971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768975" y="1676400"/>
            <a:ext cx="3011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mandatory</a:t>
            </a:r>
          </a:p>
        </p:txBody>
      </p:sp>
      <p:grpSp>
        <p:nvGrpSpPr>
          <p:cNvPr id="60428" name="Group 13"/>
          <p:cNvGrpSpPr>
            <a:grpSpLocks/>
          </p:cNvGrpSpPr>
          <p:nvPr/>
        </p:nvGrpSpPr>
        <p:grpSpPr bwMode="auto">
          <a:xfrm>
            <a:off x="6172200" y="4038600"/>
            <a:ext cx="1371600" cy="1295400"/>
            <a:chOff x="4224" y="2592"/>
            <a:chExt cx="864" cy="816"/>
          </a:xfrm>
        </p:grpSpPr>
        <p:sp>
          <p:nvSpPr>
            <p:cNvPr id="60445" name="Rectangle 14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6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9" name="Line 16"/>
          <p:cNvSpPr>
            <a:spLocks noChangeShapeType="1"/>
          </p:cNvSpPr>
          <p:nvPr/>
        </p:nvSpPr>
        <p:spPr bwMode="auto">
          <a:xfrm rot="-5400000">
            <a:off x="5064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0" name="Line 17"/>
          <p:cNvSpPr>
            <a:spLocks noChangeShapeType="1"/>
          </p:cNvSpPr>
          <p:nvPr/>
        </p:nvSpPr>
        <p:spPr bwMode="auto">
          <a:xfrm rot="-5400000">
            <a:off x="5826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1" name="Line 18"/>
          <p:cNvSpPr>
            <a:spLocks noChangeShapeType="1"/>
          </p:cNvSpPr>
          <p:nvPr/>
        </p:nvSpPr>
        <p:spPr bwMode="auto">
          <a:xfrm rot="16200000" flipV="1">
            <a:off x="5967413" y="46974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2" name="Line 19"/>
          <p:cNvSpPr>
            <a:spLocks noChangeShapeType="1"/>
          </p:cNvSpPr>
          <p:nvPr/>
        </p:nvSpPr>
        <p:spPr bwMode="auto">
          <a:xfrm rot="-5400000" flipH="1" flipV="1">
            <a:off x="5980113" y="45323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60433" name="Group 20"/>
          <p:cNvGrpSpPr>
            <a:grpSpLocks/>
          </p:cNvGrpSpPr>
          <p:nvPr/>
        </p:nvGrpSpPr>
        <p:grpSpPr bwMode="auto">
          <a:xfrm>
            <a:off x="3352800" y="4038600"/>
            <a:ext cx="1371600" cy="1295400"/>
            <a:chOff x="4224" y="960"/>
            <a:chExt cx="864" cy="816"/>
          </a:xfrm>
        </p:grpSpPr>
        <p:sp>
          <p:nvSpPr>
            <p:cNvPr id="60443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4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34" name="Text Box 23"/>
          <p:cNvSpPr txBox="1">
            <a:spLocks noChangeArrowheads="1"/>
          </p:cNvSpPr>
          <p:nvPr/>
        </p:nvSpPr>
        <p:spPr bwMode="auto">
          <a:xfrm>
            <a:off x="5768975" y="2667000"/>
            <a:ext cx="2938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optional</a:t>
            </a:r>
          </a:p>
        </p:txBody>
      </p:sp>
      <p:sp>
        <p:nvSpPr>
          <p:cNvPr id="60435" name="AutoShape 24"/>
          <p:cNvSpPr>
            <a:spLocks noChangeArrowheads="1"/>
          </p:cNvSpPr>
          <p:nvPr/>
        </p:nvSpPr>
        <p:spPr bwMode="auto">
          <a:xfrm>
            <a:off x="1219200" y="19050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1892300" y="2895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7" name="Line 26"/>
          <p:cNvSpPr>
            <a:spLocks noChangeShapeType="1"/>
          </p:cNvSpPr>
          <p:nvPr/>
        </p:nvSpPr>
        <p:spPr bwMode="auto">
          <a:xfrm>
            <a:off x="1892300" y="3657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8" name="Line 27"/>
          <p:cNvSpPr>
            <a:spLocks noChangeShapeType="1"/>
          </p:cNvSpPr>
          <p:nvPr/>
        </p:nvSpPr>
        <p:spPr bwMode="auto">
          <a:xfrm flipV="1">
            <a:off x="1739900" y="41021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9" name="Line 28"/>
          <p:cNvSpPr>
            <a:spLocks noChangeShapeType="1"/>
          </p:cNvSpPr>
          <p:nvPr/>
        </p:nvSpPr>
        <p:spPr bwMode="auto">
          <a:xfrm flipH="1" flipV="1">
            <a:off x="1905000" y="4114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40" name="Text Box 29"/>
          <p:cNvSpPr txBox="1">
            <a:spLocks noChangeArrowheads="1"/>
          </p:cNvSpPr>
          <p:nvPr/>
        </p:nvSpPr>
        <p:spPr bwMode="auto">
          <a:xfrm>
            <a:off x="1371600" y="2260600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60441" name="AutoShape 30"/>
          <p:cNvSpPr>
            <a:spLocks noChangeArrowheads="1"/>
          </p:cNvSpPr>
          <p:nvPr/>
        </p:nvSpPr>
        <p:spPr bwMode="auto">
          <a:xfrm>
            <a:off x="1219200" y="43434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42" name="Text Box 31"/>
          <p:cNvSpPr txBox="1">
            <a:spLocks noChangeArrowheads="1"/>
          </p:cNvSpPr>
          <p:nvPr/>
        </p:nvSpPr>
        <p:spPr bwMode="auto">
          <a:xfrm>
            <a:off x="1371600" y="4724400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</p:spTree>
    <p:extLst>
      <p:ext uri="{BB962C8B-B14F-4D97-AF65-F5344CB8AC3E}">
        <p14:creationId xmlns:p14="http://schemas.microsoft.com/office/powerpoint/2010/main" val="196157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Line 106"/>
          <p:cNvSpPr>
            <a:spLocks noChangeShapeType="1"/>
          </p:cNvSpPr>
          <p:nvPr/>
        </p:nvSpPr>
        <p:spPr bwMode="auto">
          <a:xfrm flipV="1">
            <a:off x="6400800" y="2438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0" name="Freeform 102"/>
          <p:cNvSpPr>
            <a:spLocks/>
          </p:cNvSpPr>
          <p:nvPr/>
        </p:nvSpPr>
        <p:spPr bwMode="auto">
          <a:xfrm flipH="1">
            <a:off x="6119813" y="1524000"/>
            <a:ext cx="74612" cy="1219200"/>
          </a:xfrm>
          <a:custGeom>
            <a:avLst/>
            <a:gdLst>
              <a:gd name="T0" fmla="*/ 0 w 1"/>
              <a:gd name="T1" fmla="*/ 2147483646 h 627"/>
              <a:gd name="T2" fmla="*/ 0 w 1"/>
              <a:gd name="T3" fmla="*/ 0 h 627"/>
              <a:gd name="T4" fmla="*/ 0 60000 65536"/>
              <a:gd name="T5" fmla="*/ 0 60000 65536"/>
              <a:gd name="T6" fmla="*/ 0 w 1"/>
              <a:gd name="T7" fmla="*/ 0 h 627"/>
              <a:gd name="T8" fmla="*/ 1 w 1"/>
              <a:gd name="T9" fmla="*/ 627 h 6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27">
                <a:moveTo>
                  <a:pt x="0" y="62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5" name="Freeform 97"/>
          <p:cNvSpPr>
            <a:spLocks/>
          </p:cNvSpPr>
          <p:nvPr/>
        </p:nvSpPr>
        <p:spPr bwMode="auto">
          <a:xfrm>
            <a:off x="5562600" y="2590800"/>
            <a:ext cx="419100" cy="304800"/>
          </a:xfrm>
          <a:custGeom>
            <a:avLst/>
            <a:gdLst>
              <a:gd name="T0" fmla="*/ 0 w 264"/>
              <a:gd name="T1" fmla="*/ 0 h 192"/>
              <a:gd name="T2" fmla="*/ 2147483646 w 264"/>
              <a:gd name="T3" fmla="*/ 2147483646 h 192"/>
              <a:gd name="T4" fmla="*/ 2147483646 w 264"/>
              <a:gd name="T5" fmla="*/ 2147483646 h 192"/>
              <a:gd name="T6" fmla="*/ 0 60000 65536"/>
              <a:gd name="T7" fmla="*/ 0 60000 65536"/>
              <a:gd name="T8" fmla="*/ 0 60000 65536"/>
              <a:gd name="T9" fmla="*/ 0 w 264"/>
              <a:gd name="T10" fmla="*/ 0 h 192"/>
              <a:gd name="T11" fmla="*/ 264 w 2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92">
                <a:moveTo>
                  <a:pt x="0" y="0"/>
                </a:moveTo>
                <a:lnTo>
                  <a:pt x="264" y="80"/>
                </a:lnTo>
                <a:lnTo>
                  <a:pt x="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H="1" flipV="1">
            <a:off x="2692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 flipH="1">
            <a:off x="1076325" y="4024313"/>
            <a:ext cx="2819400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5" name="Freeform 47"/>
          <p:cNvSpPr>
            <a:spLocks/>
          </p:cNvSpPr>
          <p:nvPr/>
        </p:nvSpPr>
        <p:spPr bwMode="auto">
          <a:xfrm>
            <a:off x="4873625" y="4038600"/>
            <a:ext cx="3027363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71625" y="3870325"/>
            <a:ext cx="594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5867400" y="2209800"/>
            <a:ext cx="695325" cy="349250"/>
          </a:xfrm>
          <a:custGeom>
            <a:avLst/>
            <a:gdLst>
              <a:gd name="T0" fmla="*/ 0 w 1095"/>
              <a:gd name="T1" fmla="*/ 2147483646 h 549"/>
              <a:gd name="T2" fmla="*/ 2147483646 w 1095"/>
              <a:gd name="T3" fmla="*/ 2147483646 h 549"/>
              <a:gd name="T4" fmla="*/ 2147483646 w 1095"/>
              <a:gd name="T5" fmla="*/ 0 h 549"/>
              <a:gd name="T6" fmla="*/ 0 60000 65536"/>
              <a:gd name="T7" fmla="*/ 0 60000 65536"/>
              <a:gd name="T8" fmla="*/ 0 60000 65536"/>
              <a:gd name="T9" fmla="*/ 0 w 1095"/>
              <a:gd name="T10" fmla="*/ 0 h 549"/>
              <a:gd name="T11" fmla="*/ 1095 w 1095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49">
                <a:moveTo>
                  <a:pt x="0" y="39"/>
                </a:moveTo>
                <a:lnTo>
                  <a:pt x="555" y="549"/>
                </a:lnTo>
                <a:lnTo>
                  <a:pt x="109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4343400" y="2743200"/>
            <a:ext cx="3429000" cy="995363"/>
          </a:xfrm>
          <a:custGeom>
            <a:avLst/>
            <a:gdLst>
              <a:gd name="T0" fmla="*/ 0 w 2262"/>
              <a:gd name="T1" fmla="*/ 2147483646 h 723"/>
              <a:gd name="T2" fmla="*/ 0 w 2262"/>
              <a:gd name="T3" fmla="*/ 0 h 723"/>
              <a:gd name="T4" fmla="*/ 2147483646 w 2262"/>
              <a:gd name="T5" fmla="*/ 0 h 723"/>
              <a:gd name="T6" fmla="*/ 2147483646 w 2262"/>
              <a:gd name="T7" fmla="*/ 2147483646 h 723"/>
              <a:gd name="T8" fmla="*/ 0 60000 65536"/>
              <a:gd name="T9" fmla="*/ 0 60000 65536"/>
              <a:gd name="T10" fmla="*/ 0 60000 65536"/>
              <a:gd name="T11" fmla="*/ 0 60000 65536"/>
              <a:gd name="T12" fmla="*/ 0 w 2262"/>
              <a:gd name="T13" fmla="*/ 0 h 723"/>
              <a:gd name="T14" fmla="*/ 2262 w 2262"/>
              <a:gd name="T15" fmla="*/ 723 h 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2" h="723">
                <a:moveTo>
                  <a:pt x="0" y="723"/>
                </a:moveTo>
                <a:lnTo>
                  <a:pt x="0" y="0"/>
                </a:lnTo>
                <a:lnTo>
                  <a:pt x="2262" y="0"/>
                </a:lnTo>
                <a:lnTo>
                  <a:pt x="2262" y="7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410075" y="5676900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5848350" y="35147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2362200" y="34004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6010275" y="505777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105025" y="5086350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09600" y="375285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Mahasiswa</a:t>
            </a:r>
            <a:endParaRPr lang="en-US" altLang="en-US" sz="180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857625" y="3733800"/>
            <a:ext cx="100965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Matakuliah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381875" y="37338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Dosen</a:t>
            </a:r>
            <a:endParaRPr lang="en-US" altLang="en-US" sz="180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895725" y="5381625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Prodi</a:t>
            </a:r>
            <a:endParaRPr lang="en-US" altLang="en-US" sz="18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752475" y="3114675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3933825" y="4362450"/>
            <a:ext cx="790575" cy="2857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4076700" y="6010275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085850" y="3352800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2" name="Freeform 24"/>
          <p:cNvSpPr>
            <a:spLocks/>
          </p:cNvSpPr>
          <p:nvPr/>
        </p:nvSpPr>
        <p:spPr bwMode="auto">
          <a:xfrm>
            <a:off x="8001000" y="3362325"/>
            <a:ext cx="200025" cy="381000"/>
          </a:xfrm>
          <a:custGeom>
            <a:avLst/>
            <a:gdLst>
              <a:gd name="T0" fmla="*/ 2147483646 w 126"/>
              <a:gd name="T1" fmla="*/ 0 h 240"/>
              <a:gd name="T2" fmla="*/ 0 w 126"/>
              <a:gd name="T3" fmla="*/ 2147483646 h 240"/>
              <a:gd name="T4" fmla="*/ 0 60000 65536"/>
              <a:gd name="T5" fmla="*/ 0 60000 65536"/>
              <a:gd name="T6" fmla="*/ 0 w 126"/>
              <a:gd name="T7" fmla="*/ 0 h 240"/>
              <a:gd name="T8" fmla="*/ 126 w 12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" h="240">
                <a:moveTo>
                  <a:pt x="126" y="0"/>
                </a:move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2209800" y="3619500"/>
            <a:ext cx="914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100" dirty="0" err="1">
                <a:latin typeface="+mj-lt"/>
              </a:rPr>
              <a:t>Belajar</a:t>
            </a:r>
            <a:endParaRPr lang="en-US" sz="1100" dirty="0">
              <a:latin typeface="+mj-lt"/>
            </a:endParaRP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5486400" y="3543300"/>
            <a:ext cx="1295400" cy="6477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000" dirty="0" err="1">
                <a:latin typeface="+mj-lt"/>
              </a:rPr>
              <a:t>Pengampu</a:t>
            </a:r>
            <a:endParaRPr lang="en-US" sz="1000" dirty="0">
              <a:latin typeface="+mj-lt"/>
            </a:endParaRP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1981200" y="5276850"/>
            <a:ext cx="10668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meminati</a:t>
            </a:r>
            <a:endParaRPr lang="en-US" altLang="en-US" sz="3600"/>
          </a:p>
        </p:txBody>
      </p:sp>
      <p:sp>
        <p:nvSpPr>
          <p:cNvPr id="2076" name="AutoShape 28"/>
          <p:cNvSpPr>
            <a:spLocks noChangeArrowheads="1"/>
          </p:cNvSpPr>
          <p:nvPr/>
        </p:nvSpPr>
        <p:spPr bwMode="auto">
          <a:xfrm>
            <a:off x="5715000" y="5291138"/>
            <a:ext cx="1295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mengepalai</a:t>
            </a:r>
            <a:endParaRPr lang="en-US" altLang="en-US" sz="3600"/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1895475" y="485775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2533650" y="4848225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562600" y="4829175"/>
            <a:ext cx="7810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6429375" y="4819650"/>
            <a:ext cx="5143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1" name="Oval 33"/>
          <p:cNvSpPr>
            <a:spLocks noChangeArrowheads="1"/>
          </p:cNvSpPr>
          <p:nvPr/>
        </p:nvSpPr>
        <p:spPr bwMode="auto">
          <a:xfrm>
            <a:off x="2124075" y="3171825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2762250" y="3162300"/>
            <a:ext cx="8191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410200" y="3286125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6276975" y="3276600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5715000" y="2486025"/>
            <a:ext cx="962025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200" dirty="0" err="1">
                <a:latin typeface="+mj-lt"/>
              </a:rPr>
              <a:t>Jadwal</a:t>
            </a:r>
            <a:endParaRPr lang="en-US" sz="1200" dirty="0">
              <a:latin typeface="+mj-lt"/>
            </a:endParaRPr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4333875" y="4048125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410200" y="2057400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kode_mk</a:t>
            </a:r>
            <a:endParaRPr lang="en-US" altLang="en-US" sz="2400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6248400" y="2057400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kd_ruang</a:t>
            </a:r>
            <a:endParaRPr lang="en-US" altLang="en-US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7019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49625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35147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685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7629525" y="40671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49625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76325" y="4143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35147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4352925" y="34575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5943600" y="15240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41" name="Oval 93"/>
          <p:cNvSpPr>
            <a:spLocks noChangeArrowheads="1"/>
          </p:cNvSpPr>
          <p:nvPr/>
        </p:nvSpPr>
        <p:spPr bwMode="auto">
          <a:xfrm>
            <a:off x="2419350" y="426720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Nilai</a:t>
            </a:r>
            <a:endParaRPr lang="en-US" altLang="en-US" sz="1200"/>
          </a:p>
        </p:txBody>
      </p:sp>
      <p:sp>
        <p:nvSpPr>
          <p:cNvPr id="2143" name="Oval 95"/>
          <p:cNvSpPr>
            <a:spLocks noChangeArrowheads="1"/>
          </p:cNvSpPr>
          <p:nvPr/>
        </p:nvSpPr>
        <p:spPr bwMode="auto">
          <a:xfrm>
            <a:off x="5105400" y="2428875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hari</a:t>
            </a:r>
            <a:endParaRPr lang="en-US" altLang="en-US" sz="1200"/>
          </a:p>
        </p:txBody>
      </p:sp>
      <p:sp>
        <p:nvSpPr>
          <p:cNvPr id="2144" name="Oval 96"/>
          <p:cNvSpPr>
            <a:spLocks noChangeArrowheads="1"/>
          </p:cNvSpPr>
          <p:nvPr/>
        </p:nvSpPr>
        <p:spPr bwMode="auto">
          <a:xfrm>
            <a:off x="5181600" y="281940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jam</a:t>
            </a:r>
            <a:endParaRPr lang="en-US" altLang="en-US" sz="1200"/>
          </a:p>
        </p:txBody>
      </p:sp>
      <p:sp>
        <p:nvSpPr>
          <p:cNvPr id="12342" name="Rectangle 98"/>
          <p:cNvSpPr>
            <a:spLocks noChangeArrowheads="1"/>
          </p:cNvSpPr>
          <p:nvPr/>
        </p:nvSpPr>
        <p:spPr bwMode="auto">
          <a:xfrm>
            <a:off x="152400" y="990600"/>
            <a:ext cx="50292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885950" algn="l"/>
              </a:tabLst>
              <a:defRPr/>
            </a:pPr>
            <a:r>
              <a:rPr lang="en-US" sz="1400" b="1" dirty="0">
                <a:latin typeface="+mj-lt"/>
              </a:rPr>
              <a:t>KAMUS DATA : Database AKADEMIK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Mahasiswa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nim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nama_mhs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tgl_lahir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kota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Matakuliah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kode_mk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sks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smt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Dosen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nama_dos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pend_dos</a:t>
            </a:r>
            <a:r>
              <a:rPr lang="en-US" sz="1200" dirty="0">
                <a:latin typeface="+mj-lt"/>
              </a:rPr>
              <a:t>, status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Prodi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jenj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Ruang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kapasitas</a:t>
            </a:r>
            <a:r>
              <a:rPr lang="en-US" sz="1200" dirty="0">
                <a:latin typeface="+mj-lt"/>
              </a:rPr>
              <a:t>}</a:t>
            </a: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>
            <a:off x="6186488" y="990600"/>
            <a:ext cx="0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5715000" y="12192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Ruang</a:t>
            </a:r>
            <a:endParaRPr lang="en-US" altLang="en-US" sz="1800"/>
          </a:p>
        </p:txBody>
      </p:sp>
      <p:sp>
        <p:nvSpPr>
          <p:cNvPr id="2149" name="Oval 101"/>
          <p:cNvSpPr>
            <a:spLocks noChangeArrowheads="1"/>
          </p:cNvSpPr>
          <p:nvPr/>
        </p:nvSpPr>
        <p:spPr bwMode="auto">
          <a:xfrm>
            <a:off x="5843588" y="762000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u="sng">
                <a:latin typeface="Arial Narrow" panose="020B0606020202030204" pitchFamily="34" charset="0"/>
              </a:rPr>
              <a:t>Kd_ruang</a:t>
            </a:r>
            <a:endParaRPr lang="en-US" altLang="en-US" sz="1000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7848600" y="3276600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1200"/>
          </a:p>
        </p:txBody>
      </p:sp>
      <p:sp>
        <p:nvSpPr>
          <p:cNvPr id="2152" name="Text Box 104"/>
          <p:cNvSpPr txBox="1">
            <a:spLocks noChangeArrowheads="1"/>
          </p:cNvSpPr>
          <p:nvPr/>
        </p:nvSpPr>
        <p:spPr bwMode="auto">
          <a:xfrm>
            <a:off x="7486650" y="347662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6781800" y="2352675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nid</a:t>
            </a:r>
            <a:endParaRPr lang="en-US" altLang="en-US" sz="2800"/>
          </a:p>
        </p:txBody>
      </p:sp>
      <p:sp>
        <p:nvSpPr>
          <p:cNvPr id="15421" name="Rectangle 108"/>
          <p:cNvSpPr>
            <a:spLocks noChangeArrowheads="1"/>
          </p:cNvSpPr>
          <p:nvPr/>
        </p:nvSpPr>
        <p:spPr bwMode="auto">
          <a:xfrm>
            <a:off x="381000" y="279400"/>
            <a:ext cx="487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Contoh ERD Database AKADEMIK</a:t>
            </a:r>
          </a:p>
        </p:txBody>
      </p:sp>
    </p:spTree>
    <p:extLst>
      <p:ext uri="{BB962C8B-B14F-4D97-AF65-F5344CB8AC3E}">
        <p14:creationId xmlns:p14="http://schemas.microsoft.com/office/powerpoint/2010/main" val="2035771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2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8" dur="2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9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4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9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" grpId="0" animBg="1"/>
      <p:bldP spid="2150" grpId="0" animBg="1"/>
      <p:bldP spid="2145" grpId="0" animBg="1"/>
      <p:bldP spid="2142" grpId="0" animBg="1"/>
      <p:bldP spid="2098" grpId="0" animBg="1"/>
      <p:bldP spid="2095" grpId="0" animBg="1"/>
      <p:bldP spid="2053" grpId="0" animBg="1"/>
      <p:bldP spid="2054" grpId="0" animBg="1"/>
      <p:bldP spid="2055" grpId="0" animBg="1"/>
      <p:bldP spid="2056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5" grpId="0" animBg="1"/>
      <p:bldP spid="2066" grpId="0" animBg="1"/>
      <p:bldP spid="2067" grpId="0" animBg="1"/>
      <p:bldP spid="2068" grpId="0" animBg="1"/>
      <p:bldP spid="2070" grpId="0" animBg="1"/>
      <p:bldP spid="2071" grpId="0" animBg="1"/>
      <p:bldP spid="2072" grpId="0" animBg="1"/>
      <p:bldP spid="2073" grpId="0" animBg="1"/>
      <p:bldP spid="2075" grpId="0" animBg="1"/>
      <p:bldP spid="2076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2" grpId="0" animBg="1"/>
      <p:bldP spid="2084" grpId="0" animBg="1"/>
      <p:bldP spid="2087" grpId="0" animBg="1"/>
      <p:bldP spid="2088" grpId="0" animBg="1"/>
      <p:bldP spid="2089" grpId="0" animBg="1"/>
      <p:bldP spid="2090" grpId="0" animBg="1"/>
      <p:bldP spid="2091" grpId="0"/>
      <p:bldP spid="2092" grpId="0"/>
      <p:bldP spid="2093" grpId="0"/>
      <p:bldP spid="2094" grpId="0"/>
      <p:bldP spid="2096" grpId="0"/>
      <p:bldP spid="2097" grpId="0"/>
      <p:bldP spid="2099" grpId="0"/>
      <p:bldP spid="2100" grpId="0"/>
      <p:bldP spid="2101" grpId="0"/>
      <p:bldP spid="2102" grpId="0"/>
      <p:bldP spid="2143" grpId="0" animBg="1"/>
      <p:bldP spid="2144" grpId="0" animBg="1"/>
      <p:bldP spid="2147" grpId="0" animBg="1"/>
      <p:bldP spid="2148" grpId="0" animBg="1"/>
      <p:bldP spid="2149" grpId="0" animBg="1"/>
      <p:bldP spid="2069" grpId="0" animBg="1"/>
      <p:bldP spid="2152" grpId="0"/>
      <p:bldP spid="21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9"/>
          <a:stretch>
            <a:fillRect/>
          </a:stretch>
        </p:blipFill>
        <p:spPr bwMode="auto">
          <a:xfrm>
            <a:off x="476251" y="1399120"/>
            <a:ext cx="86106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1" y="1238250"/>
            <a:ext cx="6781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adanya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dengan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derajat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maka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struktur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berubah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sebagai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berikut</a:t>
            </a:r>
            <a:r>
              <a:rPr lang="en-US" altLang="en-US" sz="1200" dirty="0">
                <a:latin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dirty="0">
                <a:latin typeface="Times New Roman" panose="02020603050405020304" pitchFamily="18" charset="0"/>
              </a:rPr>
              <a:t> 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dirty="0">
                <a:latin typeface="Times New Roman" panose="02020603050405020304" pitchFamily="18" charset="0"/>
              </a:rPr>
              <a:t>, status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ER-D </a:t>
            </a:r>
            <a:r>
              <a:rPr lang="en-US" altLang="en-US" sz="3200" dirty="0" err="1"/>
              <a:t>lengkap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(primary key &amp;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deskriptif</a:t>
            </a:r>
            <a:r>
              <a:rPr lang="en-US" altLang="en-US" sz="3200" dirty="0"/>
              <a:t>)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1799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4"/>
          <p:cNvSpPr txBox="1">
            <a:spLocks noChangeArrowheads="1"/>
          </p:cNvSpPr>
          <p:nvPr/>
        </p:nvSpPr>
        <p:spPr bwMode="auto">
          <a:xfrm>
            <a:off x="533400" y="18288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Mahasiswa</a:t>
            </a:r>
          </a:p>
        </p:txBody>
      </p:sp>
      <p:graphicFrame>
        <p:nvGraphicFramePr>
          <p:cNvPr id="6495" name="Group 351"/>
          <p:cNvGraphicFramePr>
            <a:graphicFrameLocks noGrp="1"/>
          </p:cNvGraphicFramePr>
          <p:nvPr/>
        </p:nvGraphicFramePr>
        <p:xfrm>
          <a:off x="609600" y="2097088"/>
          <a:ext cx="3832225" cy="341312"/>
        </p:xfrm>
        <a:graphic>
          <a:graphicData uri="http://schemas.openxmlformats.org/drawingml/2006/table">
            <a:tbl>
              <a:tblPr/>
              <a:tblGrid>
                <a:gridCol w="488950"/>
                <a:gridCol w="955675"/>
                <a:gridCol w="312738"/>
                <a:gridCol w="806450"/>
                <a:gridCol w="490537"/>
                <a:gridCol w="777875"/>
              </a:tblGrid>
              <a:tr h="3413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nama_mhs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tgl_lahir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6" name="Group 352"/>
          <p:cNvGraphicFramePr>
            <a:graphicFrameLocks noGrp="1"/>
          </p:cNvGraphicFramePr>
          <p:nvPr/>
        </p:nvGraphicFramePr>
        <p:xfrm>
          <a:off x="2481263" y="4230688"/>
          <a:ext cx="3398837" cy="381000"/>
        </p:xfrm>
        <a:graphic>
          <a:graphicData uri="http://schemas.openxmlformats.org/drawingml/2006/table">
            <a:tbl>
              <a:tblPr/>
              <a:tblGrid>
                <a:gridCol w="846137"/>
                <a:gridCol w="1076325"/>
                <a:gridCol w="533400"/>
                <a:gridCol w="531813"/>
                <a:gridCol w="41116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45" name="Rectangle 76"/>
          <p:cNvSpPr>
            <a:spLocks noChangeArrowheads="1"/>
          </p:cNvSpPr>
          <p:nvPr/>
        </p:nvSpPr>
        <p:spPr bwMode="auto">
          <a:xfrm>
            <a:off x="0" y="3336925"/>
            <a:ext cx="16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97" name="Group 353"/>
          <p:cNvGraphicFramePr>
            <a:graphicFrameLocks noGrp="1"/>
          </p:cNvGraphicFramePr>
          <p:nvPr/>
        </p:nvGraphicFramePr>
        <p:xfrm>
          <a:off x="1143000" y="5145088"/>
          <a:ext cx="2895600" cy="381000"/>
        </p:xfrm>
        <a:graphic>
          <a:graphicData uri="http://schemas.openxmlformats.org/drawingml/2006/table">
            <a:tbl>
              <a:tblPr/>
              <a:tblGrid>
                <a:gridCol w="434975"/>
                <a:gridCol w="946150"/>
                <a:gridCol w="895350"/>
                <a:gridCol w="619125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pend_dos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98" name="Group 354"/>
          <p:cNvGraphicFramePr>
            <a:graphicFrameLocks noGrp="1"/>
          </p:cNvGraphicFramePr>
          <p:nvPr/>
        </p:nvGraphicFramePr>
        <p:xfrm>
          <a:off x="2743200" y="6135688"/>
          <a:ext cx="2663825" cy="346075"/>
        </p:xfrm>
        <a:graphic>
          <a:graphicData uri="http://schemas.openxmlformats.org/drawingml/2006/table">
            <a:tbl>
              <a:tblPr/>
              <a:tblGrid>
                <a:gridCol w="787400"/>
                <a:gridCol w="1004888"/>
                <a:gridCol w="450850"/>
                <a:gridCol w="420687"/>
              </a:tblGrid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jenj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72" name="Freeform 187"/>
          <p:cNvSpPr>
            <a:spLocks/>
          </p:cNvSpPr>
          <p:nvPr/>
        </p:nvSpPr>
        <p:spPr bwMode="auto">
          <a:xfrm>
            <a:off x="1295400" y="5497513"/>
            <a:ext cx="3816350" cy="650875"/>
          </a:xfrm>
          <a:custGeom>
            <a:avLst/>
            <a:gdLst>
              <a:gd name="T0" fmla="*/ 0 w 2404"/>
              <a:gd name="T1" fmla="*/ 0 h 410"/>
              <a:gd name="T2" fmla="*/ 2147483646 w 2404"/>
              <a:gd name="T3" fmla="*/ 2147483646 h 410"/>
              <a:gd name="T4" fmla="*/ 2147483646 w 2404"/>
              <a:gd name="T5" fmla="*/ 2147483646 h 410"/>
              <a:gd name="T6" fmla="*/ 2147483646 w 2404"/>
              <a:gd name="T7" fmla="*/ 2147483646 h 410"/>
              <a:gd name="T8" fmla="*/ 0 60000 65536"/>
              <a:gd name="T9" fmla="*/ 0 60000 65536"/>
              <a:gd name="T10" fmla="*/ 0 60000 65536"/>
              <a:gd name="T11" fmla="*/ 0 60000 65536"/>
              <a:gd name="T12" fmla="*/ 0 w 2404"/>
              <a:gd name="T13" fmla="*/ 0 h 410"/>
              <a:gd name="T14" fmla="*/ 2404 w 2404"/>
              <a:gd name="T15" fmla="*/ 410 h 4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4" h="410">
                <a:moveTo>
                  <a:pt x="0" y="0"/>
                </a:moveTo>
                <a:lnTo>
                  <a:pt x="21" y="155"/>
                </a:lnTo>
                <a:lnTo>
                  <a:pt x="2398" y="210"/>
                </a:lnTo>
                <a:lnTo>
                  <a:pt x="2404" y="4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73" name="Freeform 193"/>
          <p:cNvSpPr>
            <a:spLocks/>
          </p:cNvSpPr>
          <p:nvPr/>
        </p:nvSpPr>
        <p:spPr bwMode="auto">
          <a:xfrm>
            <a:off x="1244600" y="4533900"/>
            <a:ext cx="4533900" cy="609600"/>
          </a:xfrm>
          <a:custGeom>
            <a:avLst/>
            <a:gdLst>
              <a:gd name="T0" fmla="*/ 2147483646 w 2856"/>
              <a:gd name="T1" fmla="*/ 0 h 384"/>
              <a:gd name="T2" fmla="*/ 2147483646 w 2856"/>
              <a:gd name="T3" fmla="*/ 2147483646 h 384"/>
              <a:gd name="T4" fmla="*/ 2147483646 w 2856"/>
              <a:gd name="T5" fmla="*/ 2147483646 h 384"/>
              <a:gd name="T6" fmla="*/ 0 w 28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56"/>
              <a:gd name="T13" fmla="*/ 0 h 384"/>
              <a:gd name="T14" fmla="*/ 2856 w 28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56" h="384">
                <a:moveTo>
                  <a:pt x="2856" y="0"/>
                </a:moveTo>
                <a:lnTo>
                  <a:pt x="2815" y="141"/>
                </a:lnTo>
                <a:lnTo>
                  <a:pt x="74" y="144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499" name="Group 355"/>
          <p:cNvGraphicFramePr>
            <a:graphicFrameLocks noGrp="1"/>
          </p:cNvGraphicFramePr>
          <p:nvPr/>
        </p:nvGraphicFramePr>
        <p:xfrm>
          <a:off x="1219200" y="3087688"/>
          <a:ext cx="2133600" cy="381000"/>
        </p:xfrm>
        <a:graphic>
          <a:graphicData uri="http://schemas.openxmlformats.org/drawingml/2006/table">
            <a:tbl>
              <a:tblPr/>
              <a:tblGrid>
                <a:gridCol w="542925"/>
                <a:gridCol w="1060450"/>
                <a:gridCol w="5302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4" name="Freeform 215"/>
          <p:cNvSpPr>
            <a:spLocks/>
          </p:cNvSpPr>
          <p:nvPr/>
        </p:nvSpPr>
        <p:spPr bwMode="auto">
          <a:xfrm>
            <a:off x="2362200" y="3438525"/>
            <a:ext cx="457200" cy="76041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85" name="Freeform 217"/>
          <p:cNvSpPr>
            <a:spLocks/>
          </p:cNvSpPr>
          <p:nvPr/>
        </p:nvSpPr>
        <p:spPr bwMode="auto">
          <a:xfrm>
            <a:off x="798513" y="2351088"/>
            <a:ext cx="649287" cy="803275"/>
          </a:xfrm>
          <a:custGeom>
            <a:avLst/>
            <a:gdLst>
              <a:gd name="T0" fmla="*/ 2147483646 w 420"/>
              <a:gd name="T1" fmla="*/ 2147483646 h 416"/>
              <a:gd name="T2" fmla="*/ 2147483646 w 420"/>
              <a:gd name="T3" fmla="*/ 2147483646 h 416"/>
              <a:gd name="T4" fmla="*/ 0 w 420"/>
              <a:gd name="T5" fmla="*/ 2147483646 h 416"/>
              <a:gd name="T6" fmla="*/ 2147483646 w 42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420"/>
              <a:gd name="T13" fmla="*/ 0 h 416"/>
              <a:gd name="T14" fmla="*/ 420 w 42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" h="416">
                <a:moveTo>
                  <a:pt x="409" y="416"/>
                </a:moveTo>
                <a:lnTo>
                  <a:pt x="420" y="247"/>
                </a:lnTo>
                <a:lnTo>
                  <a:pt x="0" y="238"/>
                </a:lnTo>
                <a:lnTo>
                  <a:pt x="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500" name="Group 356"/>
          <p:cNvGraphicFramePr>
            <a:graphicFrameLocks noGrp="1"/>
          </p:cNvGraphicFramePr>
          <p:nvPr/>
        </p:nvGraphicFramePr>
        <p:xfrm>
          <a:off x="4724400" y="2325688"/>
          <a:ext cx="2876550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1093787"/>
                <a:gridCol w="8572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nama_runag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01" name="Group 357"/>
          <p:cNvGraphicFramePr>
            <a:graphicFrameLocks noGrp="1"/>
          </p:cNvGraphicFramePr>
          <p:nvPr/>
        </p:nvGraphicFramePr>
        <p:xfrm>
          <a:off x="4038600" y="3087688"/>
          <a:ext cx="3605213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895350"/>
                <a:gridCol w="617537"/>
                <a:gridCol w="617538"/>
                <a:gridCol w="5492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0" name="Freeform 262"/>
          <p:cNvSpPr>
            <a:spLocks/>
          </p:cNvSpPr>
          <p:nvPr/>
        </p:nvSpPr>
        <p:spPr bwMode="auto">
          <a:xfrm>
            <a:off x="3124200" y="3409950"/>
            <a:ext cx="1490663" cy="784225"/>
          </a:xfrm>
          <a:custGeom>
            <a:avLst/>
            <a:gdLst>
              <a:gd name="T0" fmla="*/ 0 w 939"/>
              <a:gd name="T1" fmla="*/ 2147483646 h 494"/>
              <a:gd name="T2" fmla="*/ 2147483646 w 939"/>
              <a:gd name="T3" fmla="*/ 2147483646 h 494"/>
              <a:gd name="T4" fmla="*/ 2147483646 w 939"/>
              <a:gd name="T5" fmla="*/ 2147483646 h 494"/>
              <a:gd name="T6" fmla="*/ 2147483646 w 939"/>
              <a:gd name="T7" fmla="*/ 0 h 494"/>
              <a:gd name="T8" fmla="*/ 0 60000 65536"/>
              <a:gd name="T9" fmla="*/ 0 60000 65536"/>
              <a:gd name="T10" fmla="*/ 0 60000 65536"/>
              <a:gd name="T11" fmla="*/ 0 60000 65536"/>
              <a:gd name="T12" fmla="*/ 0 w 939"/>
              <a:gd name="T13" fmla="*/ 0 h 494"/>
              <a:gd name="T14" fmla="*/ 939 w 939"/>
              <a:gd name="T15" fmla="*/ 494 h 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" h="494">
                <a:moveTo>
                  <a:pt x="0" y="494"/>
                </a:moveTo>
                <a:lnTo>
                  <a:pt x="26" y="288"/>
                </a:lnTo>
                <a:lnTo>
                  <a:pt x="866" y="156"/>
                </a:lnTo>
                <a:lnTo>
                  <a:pt x="93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1" name="Freeform 263"/>
          <p:cNvSpPr>
            <a:spLocks/>
          </p:cNvSpPr>
          <p:nvPr/>
        </p:nvSpPr>
        <p:spPr bwMode="auto">
          <a:xfrm>
            <a:off x="5029200" y="2638425"/>
            <a:ext cx="342900" cy="50006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2" name="Freeform 280"/>
          <p:cNvSpPr>
            <a:spLocks/>
          </p:cNvSpPr>
          <p:nvPr/>
        </p:nvSpPr>
        <p:spPr bwMode="auto">
          <a:xfrm>
            <a:off x="3200400" y="1933575"/>
            <a:ext cx="4619625" cy="4741863"/>
          </a:xfrm>
          <a:custGeom>
            <a:avLst/>
            <a:gdLst>
              <a:gd name="T0" fmla="*/ 0 w 2910"/>
              <a:gd name="T1" fmla="*/ 2147483646 h 2987"/>
              <a:gd name="T2" fmla="*/ 2147483646 w 2910"/>
              <a:gd name="T3" fmla="*/ 2147483646 h 2987"/>
              <a:gd name="T4" fmla="*/ 2147483646 w 2910"/>
              <a:gd name="T5" fmla="*/ 2147483646 h 2987"/>
              <a:gd name="T6" fmla="*/ 2147483646 w 2910"/>
              <a:gd name="T7" fmla="*/ 0 h 2987"/>
              <a:gd name="T8" fmla="*/ 2147483646 w 2910"/>
              <a:gd name="T9" fmla="*/ 0 h 2987"/>
              <a:gd name="T10" fmla="*/ 2147483646 w 2910"/>
              <a:gd name="T11" fmla="*/ 2147483646 h 29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10"/>
              <a:gd name="T19" fmla="*/ 0 h 2987"/>
              <a:gd name="T20" fmla="*/ 2910 w 2910"/>
              <a:gd name="T21" fmla="*/ 2987 h 29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10" h="2987">
                <a:moveTo>
                  <a:pt x="0" y="2839"/>
                </a:moveTo>
                <a:lnTo>
                  <a:pt x="74" y="2987"/>
                </a:lnTo>
                <a:lnTo>
                  <a:pt x="2885" y="2978"/>
                </a:lnTo>
                <a:lnTo>
                  <a:pt x="2910" y="0"/>
                </a:lnTo>
                <a:lnTo>
                  <a:pt x="528" y="0"/>
                </a:lnTo>
                <a:lnTo>
                  <a:pt x="492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3" name="Text Box 281"/>
          <p:cNvSpPr txBox="1">
            <a:spLocks noChangeArrowheads="1"/>
          </p:cNvSpPr>
          <p:nvPr/>
        </p:nvSpPr>
        <p:spPr bwMode="auto">
          <a:xfrm>
            <a:off x="4724400" y="2057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Ruang</a:t>
            </a:r>
          </a:p>
        </p:txBody>
      </p:sp>
      <p:sp>
        <p:nvSpPr>
          <p:cNvPr id="17514" name="Text Box 282"/>
          <p:cNvSpPr txBox="1">
            <a:spLocks noChangeArrowheads="1"/>
          </p:cNvSpPr>
          <p:nvPr/>
        </p:nvSpPr>
        <p:spPr bwMode="auto">
          <a:xfrm>
            <a:off x="37338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Jadwal</a:t>
            </a:r>
          </a:p>
        </p:txBody>
      </p:sp>
      <p:sp>
        <p:nvSpPr>
          <p:cNvPr id="17515" name="Text Box 283"/>
          <p:cNvSpPr txBox="1">
            <a:spLocks noChangeArrowheads="1"/>
          </p:cNvSpPr>
          <p:nvPr/>
        </p:nvSpPr>
        <p:spPr bwMode="auto">
          <a:xfrm>
            <a:off x="16002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Nilai</a:t>
            </a:r>
          </a:p>
        </p:txBody>
      </p:sp>
      <p:sp>
        <p:nvSpPr>
          <p:cNvPr id="17516" name="Text Box 284"/>
          <p:cNvSpPr txBox="1">
            <a:spLocks noChangeArrowheads="1"/>
          </p:cNvSpPr>
          <p:nvPr/>
        </p:nvSpPr>
        <p:spPr bwMode="auto">
          <a:xfrm>
            <a:off x="4114800" y="3992563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Matakuliah</a:t>
            </a:r>
          </a:p>
        </p:txBody>
      </p:sp>
      <p:sp>
        <p:nvSpPr>
          <p:cNvPr id="17517" name="Text Box 285"/>
          <p:cNvSpPr txBox="1">
            <a:spLocks noChangeArrowheads="1"/>
          </p:cNvSpPr>
          <p:nvPr/>
        </p:nvSpPr>
        <p:spPr bwMode="auto">
          <a:xfrm>
            <a:off x="3048000" y="4906963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Dosen</a:t>
            </a:r>
          </a:p>
        </p:txBody>
      </p:sp>
      <p:sp>
        <p:nvSpPr>
          <p:cNvPr id="17518" name="Text Box 286"/>
          <p:cNvSpPr txBox="1">
            <a:spLocks noChangeArrowheads="1"/>
          </p:cNvSpPr>
          <p:nvPr/>
        </p:nvSpPr>
        <p:spPr bwMode="auto">
          <a:xfrm>
            <a:off x="2362200" y="5881688"/>
            <a:ext cx="167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Program Studi</a:t>
            </a:r>
          </a:p>
        </p:txBody>
      </p:sp>
      <p:sp>
        <p:nvSpPr>
          <p:cNvPr id="17519" name="WordArt 287"/>
          <p:cNvSpPr>
            <a:spLocks noChangeArrowheads="1" noChangeShapeType="1" noTextEdit="1"/>
          </p:cNvSpPr>
          <p:nvPr/>
        </p:nvSpPr>
        <p:spPr bwMode="auto">
          <a:xfrm>
            <a:off x="5200650" y="841889"/>
            <a:ext cx="3733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n-NO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 panose="02040602050305030304" pitchFamily="18" charset="0"/>
              </a:rPr>
              <a:t>Maping dari ERD ke Skema Relasi</a:t>
            </a:r>
            <a:endParaRPr lang="id-ID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Book Antiqua" panose="02040602050305030304" pitchFamily="18" charset="0"/>
            </a:endParaRPr>
          </a:p>
        </p:txBody>
      </p:sp>
      <p:sp>
        <p:nvSpPr>
          <p:cNvPr id="17520" name="Rectangle 335"/>
          <p:cNvSpPr>
            <a:spLocks noChangeArrowheads="1"/>
          </p:cNvSpPr>
          <p:nvPr/>
        </p:nvSpPr>
        <p:spPr bwMode="auto">
          <a:xfrm>
            <a:off x="457200" y="194468"/>
            <a:ext cx="510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KAMUS DATA : Database AKADEMIK (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i="1" dirty="0">
                <a:latin typeface="Times New Roman" panose="02020603050405020304" pitchFamily="18" charset="0"/>
              </a:rPr>
              <a:t> 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status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17521" name="Freeform 342"/>
          <p:cNvSpPr>
            <a:spLocks/>
          </p:cNvSpPr>
          <p:nvPr/>
        </p:nvSpPr>
        <p:spPr bwMode="auto">
          <a:xfrm>
            <a:off x="1460500" y="3390900"/>
            <a:ext cx="4724400" cy="1803400"/>
          </a:xfrm>
          <a:custGeom>
            <a:avLst/>
            <a:gdLst>
              <a:gd name="T0" fmla="*/ 2147483646 w 2976"/>
              <a:gd name="T1" fmla="*/ 0 h 1136"/>
              <a:gd name="T2" fmla="*/ 2147483646 w 2976"/>
              <a:gd name="T3" fmla="*/ 2147483646 h 1136"/>
              <a:gd name="T4" fmla="*/ 2147483646 w 2976"/>
              <a:gd name="T5" fmla="*/ 2147483646 h 1136"/>
              <a:gd name="T6" fmla="*/ 0 w 2976"/>
              <a:gd name="T7" fmla="*/ 2147483646 h 1136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136"/>
              <a:gd name="T14" fmla="*/ 2976 w 2976"/>
              <a:gd name="T15" fmla="*/ 1136 h 1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136">
                <a:moveTo>
                  <a:pt x="2976" y="0"/>
                </a:moveTo>
                <a:lnTo>
                  <a:pt x="2925" y="946"/>
                </a:lnTo>
                <a:lnTo>
                  <a:pt x="55" y="946"/>
                </a:lnTo>
                <a:lnTo>
                  <a:pt x="0" y="1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4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1828800" cy="45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3333FF"/>
                </a:solidFill>
              </a:rPr>
              <a:t>Asumsi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2209800"/>
            <a:ext cx="746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memeriksakan</a:t>
            </a:r>
            <a:r>
              <a:rPr lang="en-US" sz="2800" dirty="0"/>
              <a:t> </a:t>
            </a:r>
            <a:r>
              <a:rPr lang="en-US" sz="2800" dirty="0" err="1"/>
              <a:t>kesehatan</a:t>
            </a:r>
            <a:r>
              <a:rPr lang="en-US" sz="2800" dirty="0"/>
              <a:t> </a:t>
            </a:r>
            <a:r>
              <a:rPr lang="en-US" sz="2800" dirty="0" err="1"/>
              <a:t>terdaftar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data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yang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diperiksakan</a:t>
            </a:r>
            <a:r>
              <a:rPr lang="en-US" sz="2800" dirty="0"/>
              <a:t>,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dokter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pasien-pasien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diperiksa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Poliklinik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pembelian</a:t>
            </a:r>
            <a:r>
              <a:rPr lang="en-US" sz="2800" dirty="0"/>
              <a:t> </a:t>
            </a:r>
            <a:r>
              <a:rPr lang="en-US" sz="2800" dirty="0" err="1"/>
              <a:t>obat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0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pic>
        <p:nvPicPr>
          <p:cNvPr id="18437" name="Picture 5" descr="PE02002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4" y="2354113"/>
            <a:ext cx="3464459" cy="34689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13716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3333FF"/>
                </a:solidFill>
              </a:rPr>
              <a:t>Entitas:</a:t>
            </a:r>
            <a:r>
              <a:rPr lang="en-US" sz="24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2514600"/>
            <a:ext cx="4495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Pasien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Dokter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Catatan_medik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Detail_penyakit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Transaksi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Obat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61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/>
              <a:t>ERD-Poliklinik</a:t>
            </a:r>
          </a:p>
        </p:txBody>
      </p: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0" y="1447800"/>
            <a:ext cx="9144000" cy="5105400"/>
            <a:chOff x="1260" y="1800"/>
            <a:chExt cx="14040" cy="8640"/>
          </a:xfrm>
        </p:grpSpPr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1260" y="9360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Kode_obat</a:t>
              </a:r>
              <a:endParaRPr lang="en-US"/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3420" y="3600"/>
              <a:ext cx="126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PASIEN</a:t>
              </a:r>
              <a:endParaRPr lang="en-US"/>
            </a:p>
          </p:txBody>
        </p:sp>
        <p:sp>
          <p:nvSpPr>
            <p:cNvPr id="16478" name="Oval 94"/>
            <p:cNvSpPr>
              <a:spLocks noChangeArrowheads="1"/>
            </p:cNvSpPr>
            <p:nvPr/>
          </p:nvSpPr>
          <p:spPr bwMode="auto">
            <a:xfrm>
              <a:off x="1800" y="288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Kode_psn</a:t>
              </a:r>
              <a:endParaRPr lang="en-US"/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23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480" name="Oval 96"/>
            <p:cNvSpPr>
              <a:spLocks noChangeArrowheads="1"/>
            </p:cNvSpPr>
            <p:nvPr/>
          </p:nvSpPr>
          <p:spPr bwMode="auto">
            <a:xfrm>
              <a:off x="342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481" name="Oval 97"/>
            <p:cNvSpPr>
              <a:spLocks noChangeArrowheads="1"/>
            </p:cNvSpPr>
            <p:nvPr/>
          </p:nvSpPr>
          <p:spPr bwMode="auto">
            <a:xfrm>
              <a:off x="4500" y="18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telp</a:t>
              </a:r>
              <a:endParaRPr lang="en-US"/>
            </a:p>
          </p:txBody>
        </p:sp>
        <p:sp>
          <p:nvSpPr>
            <p:cNvPr id="16482" name="Oval 98"/>
            <p:cNvSpPr>
              <a:spLocks noChangeArrowheads="1"/>
            </p:cNvSpPr>
            <p:nvPr/>
          </p:nvSpPr>
          <p:spPr bwMode="auto">
            <a:xfrm>
              <a:off x="486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Tgl_lahir</a:t>
              </a:r>
              <a:endParaRPr lang="en-U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2880" y="3420"/>
              <a:ext cx="5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3060" y="25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3960" y="3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H="1">
              <a:off x="4320" y="2340"/>
              <a:ext cx="7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H="1">
              <a:off x="4500" y="324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8100" y="360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CATATAN_MEDIK</a:t>
              </a:r>
              <a:endParaRPr lang="en-US"/>
            </a:p>
          </p:txBody>
        </p:sp>
        <p:sp>
          <p:nvSpPr>
            <p:cNvPr id="16489" name="AutoShape 105"/>
            <p:cNvSpPr>
              <a:spLocks noChangeArrowheads="1"/>
            </p:cNvSpPr>
            <p:nvPr/>
          </p:nvSpPr>
          <p:spPr bwMode="auto">
            <a:xfrm>
              <a:off x="5760" y="342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mempunyai</a:t>
              </a:r>
              <a:endParaRPr lang="en-U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4680" y="378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702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2" name="Oval 108"/>
            <p:cNvSpPr>
              <a:spLocks noChangeArrowheads="1"/>
            </p:cNvSpPr>
            <p:nvPr/>
          </p:nvSpPr>
          <p:spPr bwMode="auto">
            <a:xfrm>
              <a:off x="7200" y="2520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kode_mdk</a:t>
              </a:r>
              <a:endParaRPr lang="en-US"/>
            </a:p>
          </p:txBody>
        </p:sp>
        <p:sp>
          <p:nvSpPr>
            <p:cNvPr id="16493" name="Oval 109"/>
            <p:cNvSpPr>
              <a:spLocks noChangeArrowheads="1"/>
            </p:cNvSpPr>
            <p:nvPr/>
          </p:nvSpPr>
          <p:spPr bwMode="auto">
            <a:xfrm>
              <a:off x="810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Tgl_prks</a:t>
              </a:r>
              <a:endParaRPr lang="en-US"/>
            </a:p>
          </p:txBody>
        </p:sp>
        <p:sp>
          <p:nvSpPr>
            <p:cNvPr id="16494" name="Oval 110"/>
            <p:cNvSpPr>
              <a:spLocks noChangeArrowheads="1"/>
            </p:cNvSpPr>
            <p:nvPr/>
          </p:nvSpPr>
          <p:spPr bwMode="auto">
            <a:xfrm>
              <a:off x="900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resep</a:t>
              </a:r>
              <a:endParaRPr lang="en-U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8640" y="25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flipH="1">
              <a:off x="9000" y="324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7920" y="32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8" name="AutoShape 114"/>
            <p:cNvSpPr>
              <a:spLocks noChangeArrowheads="1"/>
            </p:cNvSpPr>
            <p:nvPr/>
          </p:nvSpPr>
          <p:spPr bwMode="auto">
            <a:xfrm>
              <a:off x="10620" y="342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dimiliki</a:t>
              </a:r>
              <a:endParaRPr lang="en-U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flipH="1">
              <a:off x="954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12780" y="342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DOKTER</a:t>
              </a:r>
              <a:endParaRPr lang="en-U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>
              <a:off x="12060" y="37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2" name="Oval 118"/>
            <p:cNvSpPr>
              <a:spLocks noChangeArrowheads="1"/>
            </p:cNvSpPr>
            <p:nvPr/>
          </p:nvSpPr>
          <p:spPr bwMode="auto">
            <a:xfrm>
              <a:off x="1152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kode_dr</a:t>
              </a:r>
              <a:endParaRPr lang="en-US"/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>
              <a:off x="12600" y="252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04" name="Oval 120"/>
            <p:cNvSpPr>
              <a:spLocks noChangeArrowheads="1"/>
            </p:cNvSpPr>
            <p:nvPr/>
          </p:nvSpPr>
          <p:spPr bwMode="auto">
            <a:xfrm>
              <a:off x="131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505" name="Oval 121"/>
            <p:cNvSpPr>
              <a:spLocks noChangeArrowheads="1"/>
            </p:cNvSpPr>
            <p:nvPr/>
          </p:nvSpPr>
          <p:spPr bwMode="auto">
            <a:xfrm>
              <a:off x="14040" y="25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spesialis</a:t>
              </a:r>
              <a:endParaRPr lang="en-US"/>
            </a:p>
          </p:txBody>
        </p:sp>
        <p:sp>
          <p:nvSpPr>
            <p:cNvPr id="16506" name="AutoShape 122"/>
            <p:cNvSpPr>
              <a:spLocks noChangeArrowheads="1"/>
            </p:cNvSpPr>
            <p:nvPr/>
          </p:nvSpPr>
          <p:spPr bwMode="auto">
            <a:xfrm>
              <a:off x="7920" y="486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mencatat</a:t>
              </a:r>
              <a:endParaRPr lang="en-US"/>
            </a:p>
          </p:txBody>
        </p:sp>
        <p:sp>
          <p:nvSpPr>
            <p:cNvPr id="16507" name="Line 123"/>
            <p:cNvSpPr>
              <a:spLocks noChangeShapeType="1"/>
            </p:cNvSpPr>
            <p:nvPr/>
          </p:nvSpPr>
          <p:spPr bwMode="auto">
            <a:xfrm flipH="1">
              <a:off x="8640" y="414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11880" y="2520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3140" y="30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0" name="Line 126"/>
            <p:cNvSpPr>
              <a:spLocks noChangeShapeType="1"/>
            </p:cNvSpPr>
            <p:nvPr/>
          </p:nvSpPr>
          <p:spPr bwMode="auto">
            <a:xfrm flipH="1">
              <a:off x="13680" y="2520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1" name="Line 127"/>
            <p:cNvSpPr>
              <a:spLocks noChangeShapeType="1"/>
            </p:cNvSpPr>
            <p:nvPr/>
          </p:nvSpPr>
          <p:spPr bwMode="auto">
            <a:xfrm flipH="1">
              <a:off x="14040" y="306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810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DETAIL_PENYAKIT</a:t>
              </a:r>
              <a:endParaRPr lang="en-US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8640" y="57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4" name="AutoShape 130"/>
            <p:cNvSpPr>
              <a:spLocks noChangeArrowheads="1"/>
            </p:cNvSpPr>
            <p:nvPr/>
          </p:nvSpPr>
          <p:spPr bwMode="auto">
            <a:xfrm>
              <a:off x="10620" y="648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detail</a:t>
              </a:r>
              <a:endParaRPr lang="en-US"/>
            </a:p>
          </p:txBody>
        </p:sp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1278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PENYAKIT</a:t>
              </a:r>
              <a:endParaRPr lang="en-US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 flipH="1">
              <a:off x="9540" y="684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2060" y="68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8" name="Oval 134"/>
            <p:cNvSpPr>
              <a:spLocks noChangeArrowheads="1"/>
            </p:cNvSpPr>
            <p:nvPr/>
          </p:nvSpPr>
          <p:spPr bwMode="auto">
            <a:xfrm>
              <a:off x="1224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</a:t>
              </a:r>
              <a:endParaRPr lang="en-US"/>
            </a:p>
          </p:txBody>
        </p:sp>
        <p:sp>
          <p:nvSpPr>
            <p:cNvPr id="16519" name="Oval 135"/>
            <p:cNvSpPr>
              <a:spLocks noChangeArrowheads="1"/>
            </p:cNvSpPr>
            <p:nvPr/>
          </p:nvSpPr>
          <p:spPr bwMode="auto">
            <a:xfrm>
              <a:off x="136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nama_p</a:t>
              </a:r>
              <a:endParaRPr lang="en-US"/>
            </a:p>
          </p:txBody>
        </p:sp>
        <p:sp>
          <p:nvSpPr>
            <p:cNvPr id="16520" name="Line 136"/>
            <p:cNvSpPr>
              <a:spLocks noChangeShapeType="1"/>
            </p:cNvSpPr>
            <p:nvPr/>
          </p:nvSpPr>
          <p:spPr bwMode="auto">
            <a:xfrm flipH="1">
              <a:off x="127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1386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2" name="Oval 138"/>
            <p:cNvSpPr>
              <a:spLocks noChangeArrowheads="1"/>
            </p:cNvSpPr>
            <p:nvPr/>
          </p:nvSpPr>
          <p:spPr bwMode="auto">
            <a:xfrm>
              <a:off x="756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kode_dp</a:t>
              </a:r>
              <a:endParaRPr lang="en-US"/>
            </a:p>
          </p:txBody>
        </p:sp>
        <p:sp>
          <p:nvSpPr>
            <p:cNvPr id="16523" name="Oval 139"/>
            <p:cNvSpPr>
              <a:spLocks noChangeArrowheads="1"/>
            </p:cNvSpPr>
            <p:nvPr/>
          </p:nvSpPr>
          <p:spPr bwMode="auto">
            <a:xfrm>
              <a:off x="91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nama_dp</a:t>
              </a:r>
              <a:endParaRPr lang="en-US"/>
            </a:p>
          </p:txBody>
        </p:sp>
        <p:sp>
          <p:nvSpPr>
            <p:cNvPr id="16524" name="Line 140"/>
            <p:cNvSpPr>
              <a:spLocks noChangeShapeType="1"/>
            </p:cNvSpPr>
            <p:nvPr/>
          </p:nvSpPr>
          <p:spPr bwMode="auto">
            <a:xfrm flipH="1">
              <a:off x="82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5" name="Line 141"/>
            <p:cNvSpPr>
              <a:spLocks noChangeShapeType="1"/>
            </p:cNvSpPr>
            <p:nvPr/>
          </p:nvSpPr>
          <p:spPr bwMode="auto">
            <a:xfrm>
              <a:off x="9180" y="720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6" name="AutoShape 142"/>
            <p:cNvSpPr>
              <a:spLocks noChangeArrowheads="1"/>
            </p:cNvSpPr>
            <p:nvPr/>
          </p:nvSpPr>
          <p:spPr bwMode="auto">
            <a:xfrm>
              <a:off x="3240" y="450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melakukan</a:t>
              </a:r>
              <a:endParaRPr lang="en-US"/>
            </a:p>
          </p:txBody>
        </p:sp>
        <p:sp>
          <p:nvSpPr>
            <p:cNvPr id="16527" name="Line 143"/>
            <p:cNvSpPr>
              <a:spLocks noChangeShapeType="1"/>
            </p:cNvSpPr>
            <p:nvPr/>
          </p:nvSpPr>
          <p:spPr bwMode="auto">
            <a:xfrm>
              <a:off x="3960" y="4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3240" y="57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TRANSAKSI</a:t>
              </a:r>
              <a:endParaRPr lang="en-US"/>
            </a:p>
          </p:txBody>
        </p:sp>
        <p:sp>
          <p:nvSpPr>
            <p:cNvPr id="16529" name="Line 145"/>
            <p:cNvSpPr>
              <a:spLocks noChangeShapeType="1"/>
            </p:cNvSpPr>
            <p:nvPr/>
          </p:nvSpPr>
          <p:spPr bwMode="auto">
            <a:xfrm>
              <a:off x="396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0" name="Oval 146"/>
            <p:cNvSpPr>
              <a:spLocks noChangeArrowheads="1"/>
            </p:cNvSpPr>
            <p:nvPr/>
          </p:nvSpPr>
          <p:spPr bwMode="auto">
            <a:xfrm>
              <a:off x="5400" y="504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kode_trans</a:t>
              </a:r>
              <a:endParaRPr lang="en-US"/>
            </a:p>
          </p:txBody>
        </p:sp>
        <p:sp>
          <p:nvSpPr>
            <p:cNvPr id="16531" name="Oval 147"/>
            <p:cNvSpPr>
              <a:spLocks noChangeArrowheads="1"/>
            </p:cNvSpPr>
            <p:nvPr/>
          </p:nvSpPr>
          <p:spPr bwMode="auto">
            <a:xfrm>
              <a:off x="5940" y="55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tgl_trans</a:t>
              </a:r>
              <a:endParaRPr lang="en-US"/>
            </a:p>
          </p:txBody>
        </p:sp>
        <p:sp>
          <p:nvSpPr>
            <p:cNvPr id="16532" name="Line 148"/>
            <p:cNvSpPr>
              <a:spLocks noChangeShapeType="1"/>
            </p:cNvSpPr>
            <p:nvPr/>
          </p:nvSpPr>
          <p:spPr bwMode="auto">
            <a:xfrm flipH="1">
              <a:off x="4680" y="540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3" name="Line 149"/>
            <p:cNvSpPr>
              <a:spLocks noChangeShapeType="1"/>
            </p:cNvSpPr>
            <p:nvPr/>
          </p:nvSpPr>
          <p:spPr bwMode="auto">
            <a:xfrm flipH="1">
              <a:off x="4680" y="576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4" name="AutoShape 150"/>
            <p:cNvSpPr>
              <a:spLocks noChangeArrowheads="1"/>
            </p:cNvSpPr>
            <p:nvPr/>
          </p:nvSpPr>
          <p:spPr bwMode="auto">
            <a:xfrm>
              <a:off x="3240" y="684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transaksi</a:t>
              </a:r>
              <a:endParaRPr lang="en-US"/>
            </a:p>
          </p:txBody>
        </p:sp>
        <p:sp>
          <p:nvSpPr>
            <p:cNvPr id="16535" name="Line 151"/>
            <p:cNvSpPr>
              <a:spLocks noChangeShapeType="1"/>
            </p:cNvSpPr>
            <p:nvPr/>
          </p:nvSpPr>
          <p:spPr bwMode="auto">
            <a:xfrm>
              <a:off x="3960" y="63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3960" y="77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3240" y="828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OBAT</a:t>
              </a:r>
              <a:endParaRPr lang="en-US"/>
            </a:p>
          </p:txBody>
        </p:sp>
        <p:sp>
          <p:nvSpPr>
            <p:cNvPr id="16538" name="Oval 154"/>
            <p:cNvSpPr>
              <a:spLocks noChangeArrowheads="1"/>
            </p:cNvSpPr>
            <p:nvPr/>
          </p:nvSpPr>
          <p:spPr bwMode="auto">
            <a:xfrm>
              <a:off x="234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39" name="Oval 155"/>
            <p:cNvSpPr>
              <a:spLocks noChangeArrowheads="1"/>
            </p:cNvSpPr>
            <p:nvPr/>
          </p:nvSpPr>
          <p:spPr bwMode="auto">
            <a:xfrm>
              <a:off x="324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</a:t>
              </a:r>
              <a:endParaRPr lang="en-US"/>
            </a:p>
          </p:txBody>
        </p:sp>
        <p:sp>
          <p:nvSpPr>
            <p:cNvPr id="16540" name="Oval 156"/>
            <p:cNvSpPr>
              <a:spLocks noChangeArrowheads="1"/>
            </p:cNvSpPr>
            <p:nvPr/>
          </p:nvSpPr>
          <p:spPr bwMode="auto">
            <a:xfrm>
              <a:off x="432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stok</a:t>
              </a:r>
              <a:endParaRPr lang="en-US"/>
            </a:p>
          </p:txBody>
        </p:sp>
        <p:sp>
          <p:nvSpPr>
            <p:cNvPr id="16541" name="Oval 157"/>
            <p:cNvSpPr>
              <a:spLocks noChangeArrowheads="1"/>
            </p:cNvSpPr>
            <p:nvPr/>
          </p:nvSpPr>
          <p:spPr bwMode="auto">
            <a:xfrm>
              <a:off x="486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harga</a:t>
              </a:r>
              <a:endParaRPr lang="en-US"/>
            </a:p>
          </p:txBody>
        </p:sp>
        <p:sp>
          <p:nvSpPr>
            <p:cNvPr id="16542" name="Line 158"/>
            <p:cNvSpPr>
              <a:spLocks noChangeShapeType="1"/>
            </p:cNvSpPr>
            <p:nvPr/>
          </p:nvSpPr>
          <p:spPr bwMode="auto">
            <a:xfrm flipH="1">
              <a:off x="1980" y="882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3" name="Line 159"/>
            <p:cNvSpPr>
              <a:spLocks noChangeShapeType="1"/>
            </p:cNvSpPr>
            <p:nvPr/>
          </p:nvSpPr>
          <p:spPr bwMode="auto">
            <a:xfrm flipH="1">
              <a:off x="2880" y="882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4" name="Line 160"/>
            <p:cNvSpPr>
              <a:spLocks noChangeShapeType="1"/>
            </p:cNvSpPr>
            <p:nvPr/>
          </p:nvSpPr>
          <p:spPr bwMode="auto">
            <a:xfrm>
              <a:off x="3780" y="88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5" name="Line 161"/>
            <p:cNvSpPr>
              <a:spLocks noChangeShapeType="1"/>
            </p:cNvSpPr>
            <p:nvPr/>
          </p:nvSpPr>
          <p:spPr bwMode="auto">
            <a:xfrm>
              <a:off x="4140" y="88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6" name="Line 162"/>
            <p:cNvSpPr>
              <a:spLocks noChangeShapeType="1"/>
            </p:cNvSpPr>
            <p:nvPr/>
          </p:nvSpPr>
          <p:spPr bwMode="auto">
            <a:xfrm>
              <a:off x="4500" y="88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7" name="Text Box 163"/>
            <p:cNvSpPr txBox="1">
              <a:spLocks noChangeArrowheads="1"/>
            </p:cNvSpPr>
            <p:nvPr/>
          </p:nvSpPr>
          <p:spPr bwMode="auto">
            <a:xfrm>
              <a:off x="558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48" name="Text Box 164"/>
            <p:cNvSpPr txBox="1">
              <a:spLocks noChangeArrowheads="1"/>
            </p:cNvSpPr>
            <p:nvPr/>
          </p:nvSpPr>
          <p:spPr bwMode="auto">
            <a:xfrm>
              <a:off x="702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49" name="Text Box 165"/>
            <p:cNvSpPr txBox="1">
              <a:spLocks noChangeArrowheads="1"/>
            </p:cNvSpPr>
            <p:nvPr/>
          </p:nvSpPr>
          <p:spPr bwMode="auto">
            <a:xfrm>
              <a:off x="10080" y="34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0" name="Text Box 166"/>
            <p:cNvSpPr txBox="1">
              <a:spLocks noChangeArrowheads="1"/>
            </p:cNvSpPr>
            <p:nvPr/>
          </p:nvSpPr>
          <p:spPr bwMode="auto">
            <a:xfrm>
              <a:off x="1206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1" name="Text Box 167"/>
            <p:cNvSpPr txBox="1">
              <a:spLocks noChangeArrowheads="1"/>
            </p:cNvSpPr>
            <p:nvPr/>
          </p:nvSpPr>
          <p:spPr bwMode="auto">
            <a:xfrm>
              <a:off x="8820" y="450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2" name="Text Box 168"/>
            <p:cNvSpPr txBox="1">
              <a:spLocks noChangeArrowheads="1"/>
            </p:cNvSpPr>
            <p:nvPr/>
          </p:nvSpPr>
          <p:spPr bwMode="auto">
            <a:xfrm>
              <a:off x="8820" y="576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3" name="Text Box 169"/>
            <p:cNvSpPr txBox="1">
              <a:spLocks noChangeArrowheads="1"/>
            </p:cNvSpPr>
            <p:nvPr/>
          </p:nvSpPr>
          <p:spPr bwMode="auto">
            <a:xfrm>
              <a:off x="1008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4" name="Text Box 170"/>
            <p:cNvSpPr txBox="1">
              <a:spLocks noChangeArrowheads="1"/>
            </p:cNvSpPr>
            <p:nvPr/>
          </p:nvSpPr>
          <p:spPr bwMode="auto">
            <a:xfrm>
              <a:off x="12060" y="648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5" name="Text Box 171"/>
            <p:cNvSpPr txBox="1">
              <a:spLocks noChangeArrowheads="1"/>
            </p:cNvSpPr>
            <p:nvPr/>
          </p:nvSpPr>
          <p:spPr bwMode="auto">
            <a:xfrm>
              <a:off x="4320" y="43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6" name="Text Box 172"/>
            <p:cNvSpPr txBox="1">
              <a:spLocks noChangeArrowheads="1"/>
            </p:cNvSpPr>
            <p:nvPr/>
          </p:nvSpPr>
          <p:spPr bwMode="auto">
            <a:xfrm>
              <a:off x="4320" y="52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7" name="Text Box 173"/>
            <p:cNvSpPr txBox="1">
              <a:spLocks noChangeArrowheads="1"/>
            </p:cNvSpPr>
            <p:nvPr/>
          </p:nvSpPr>
          <p:spPr bwMode="auto">
            <a:xfrm>
              <a:off x="414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8" name="Text Box 174"/>
            <p:cNvSpPr txBox="1">
              <a:spLocks noChangeArrowheads="1"/>
            </p:cNvSpPr>
            <p:nvPr/>
          </p:nvSpPr>
          <p:spPr bwMode="auto">
            <a:xfrm>
              <a:off x="4140" y="774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9" name="Oval 175"/>
            <p:cNvSpPr>
              <a:spLocks noChangeArrowheads="1"/>
            </p:cNvSpPr>
            <p:nvPr/>
          </p:nvSpPr>
          <p:spPr bwMode="auto">
            <a:xfrm>
              <a:off x="5940" y="61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jml_trans</a:t>
              </a:r>
              <a:endParaRPr lang="en-US"/>
            </a:p>
          </p:txBody>
        </p:sp>
        <p:sp>
          <p:nvSpPr>
            <p:cNvPr id="16560" name="Oval 176"/>
            <p:cNvSpPr>
              <a:spLocks noChangeArrowheads="1"/>
            </p:cNvSpPr>
            <p:nvPr/>
          </p:nvSpPr>
          <p:spPr bwMode="auto">
            <a:xfrm>
              <a:off x="5220" y="666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totall_trans</a:t>
              </a:r>
              <a:endParaRPr lang="en-US"/>
            </a:p>
          </p:txBody>
        </p:sp>
        <p:sp>
          <p:nvSpPr>
            <p:cNvPr id="16561" name="Line 177"/>
            <p:cNvSpPr>
              <a:spLocks noChangeShapeType="1"/>
            </p:cNvSpPr>
            <p:nvPr/>
          </p:nvSpPr>
          <p:spPr bwMode="auto">
            <a:xfrm>
              <a:off x="4680" y="612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62" name="Line 178"/>
            <p:cNvSpPr>
              <a:spLocks noChangeShapeType="1"/>
            </p:cNvSpPr>
            <p:nvPr/>
          </p:nvSpPr>
          <p:spPr bwMode="auto">
            <a:xfrm>
              <a:off x="4680" y="630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1094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Alur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Relasi</a:t>
            </a:r>
            <a:r>
              <a:rPr lang="en-US" sz="3600" dirty="0"/>
              <a:t> table: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Pahami</a:t>
            </a:r>
            <a:r>
              <a:rPr lang="en-US" sz="3200" dirty="0"/>
              <a:t> system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Berdasar</a:t>
            </a:r>
            <a:r>
              <a:rPr lang="en-US" sz="3200" dirty="0"/>
              <a:t> point 1, </a:t>
            </a:r>
            <a:r>
              <a:rPr lang="en-US" sz="3200" dirty="0" err="1"/>
              <a:t>ekstrak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per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Relasikan</a:t>
            </a:r>
            <a:r>
              <a:rPr lang="en-US" sz="3200" dirty="0"/>
              <a:t> </a:t>
            </a:r>
            <a:r>
              <a:rPr lang="en-US" sz="3200" dirty="0" err="1"/>
              <a:t>tabel-tabel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algn="just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14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400168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7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348728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4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id-ID" dirty="0" smtClean="0"/>
              <a:t>Fakultas Teknik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</a:t>
            </a:r>
            <a:r>
              <a:rPr lang="id-ID" dirty="0"/>
              <a:t>Fakultas Teknik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20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</a:t>
            </a:r>
            <a:r>
              <a:rPr lang="id-ID" dirty="0"/>
              <a:t>Fakultas Teknik </a:t>
            </a:r>
            <a:r>
              <a:rPr lang="id-ID" dirty="0" smtClean="0"/>
              <a:t>UTM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pPr algn="just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4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35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1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81834" y="4777655"/>
          <a:ext cx="4693024" cy="194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97"/>
                <a:gridCol w="1353387"/>
                <a:gridCol w="1483518"/>
                <a:gridCol w="1182122"/>
              </a:tblGrid>
              <a:tr h="388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98893" y="3911953"/>
            <a:ext cx="658906" cy="73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2" y="2388980"/>
            <a:ext cx="4810419" cy="189276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6251" y="1412378"/>
            <a:ext cx="8377518" cy="6375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Aturan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umum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pemetaan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Model Data (Level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konseptual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abstraksi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data) :</a:t>
            </a: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1.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Setiap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diimplimentasikan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sebagai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sebuah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tabel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(file data)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</a:t>
            </a:r>
            <a:r>
              <a:rPr lang="en-US" b="1" dirty="0" smtClean="0"/>
              <a:t>Data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88511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09" y="1783370"/>
            <a:ext cx="47799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4509" y="50680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id-ID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Semester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397188" y="3872753"/>
            <a:ext cx="605118" cy="84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 smtClean="0">
                <a:solidFill>
                  <a:srgbClr val="FF0000"/>
                </a:solidFill>
              </a:rPr>
              <a:t/>
            </a:r>
            <a:br>
              <a:rPr lang="id-ID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FF0000"/>
                </a:solidFill>
              </a:rPr>
              <a:t>Transformasi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291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2906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0" y="1574871"/>
            <a:ext cx="44748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48729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961966" y="3744932"/>
            <a:ext cx="75303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135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75705" y="5051494"/>
          <a:ext cx="3808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97"/>
                <a:gridCol w="1181686"/>
                <a:gridCol w="14771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82671" y="1616633"/>
          <a:ext cx="4022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15"/>
                <a:gridCol w="1364566"/>
                <a:gridCol w="1406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" y="1352905"/>
            <a:ext cx="4375058" cy="52667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72515" y="114821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22338" y="449398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Jurusan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24569" y="3324014"/>
            <a:ext cx="4752196" cy="11699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0988" indent="-280988" algn="just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dengan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derajat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1 – 1 yang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menghubungkan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dua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buah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direpresentasikan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bentuk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penambahan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atribut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table yang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mewakili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salah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satu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dari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kedua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11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Transformasi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/>
              <a:t>relasi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basis </a:t>
            </a:r>
            <a:r>
              <a:rPr lang="en-US" sz="2800" b="1" dirty="0">
                <a:solidFill>
                  <a:srgbClr val="FF0000"/>
                </a:solidFill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</a:rPr>
              <a:t>fisik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Down Arrow 3"/>
          <p:cNvSpPr/>
          <p:nvPr/>
        </p:nvSpPr>
        <p:spPr>
          <a:xfrm rot="16200000">
            <a:off x="4177694" y="1630571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984812" y="5245123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5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2" y="650196"/>
            <a:ext cx="4804080" cy="503886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56412" y="2339742"/>
          <a:ext cx="3787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/>
                <a:gridCol w="1290918"/>
                <a:gridCol w="1385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Alamat_dosen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68721" y="5664257"/>
          <a:ext cx="72121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2"/>
                <a:gridCol w="1153458"/>
                <a:gridCol w="742577"/>
                <a:gridCol w="995082"/>
                <a:gridCol w="1210236"/>
                <a:gridCol w="1196788"/>
                <a:gridCol w="10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sks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semester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tempat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waktu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270371" y="1827667"/>
            <a:ext cx="1627093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7374" y="5100922"/>
            <a:ext cx="2626661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>
          <a:xfrm rot="17877088">
            <a:off x="4811689" y="1761929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865492">
            <a:off x="5111426" y="5035184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109882" y="116943"/>
            <a:ext cx="3685776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Transformasi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kebanyak</a:t>
            </a:r>
            <a:r>
              <a:rPr lang="en-US" sz="2400" b="1" dirty="0"/>
              <a:t> </a:t>
            </a:r>
            <a:r>
              <a:rPr lang="en-US" sz="2400" b="1" dirty="0" err="1"/>
              <a:t>kebasis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data </a:t>
            </a:r>
            <a:r>
              <a:rPr lang="en-US" sz="2400" b="1" dirty="0" err="1" smtClean="0">
                <a:solidFill>
                  <a:srgbClr val="FF0000"/>
                </a:solidFill>
              </a:rPr>
              <a:t>fisik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4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3" y="1651826"/>
            <a:ext cx="4954385" cy="520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75416" y="1922027"/>
          <a:ext cx="4061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6"/>
                <a:gridCol w="1169894"/>
                <a:gridCol w="1290918"/>
                <a:gridCol w="954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2" y="3912358"/>
          <a:ext cx="34776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18"/>
                <a:gridCol w="1210235"/>
                <a:gridCol w="1506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Indeks_nilai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44353" y="5611163"/>
          <a:ext cx="3899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5"/>
                <a:gridCol w="1210235"/>
                <a:gridCol w="564777"/>
                <a:gridCol w="1048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sks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semester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5522260" y="5116523"/>
            <a:ext cx="1766050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51931" y="3183897"/>
            <a:ext cx="3724835" cy="6051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mempelajari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nilai</a:t>
            </a:r>
            <a:endParaRPr lang="en-US" sz="2000" b="1" dirty="0" smtClean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Tabel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khusus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yang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mewakili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himpunan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relasi</a:t>
            </a:r>
            <a:endParaRPr lang="en-US" sz="1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74343" y="1399177"/>
            <a:ext cx="2411506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mahasiswa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2400" b="1" dirty="0" err="1" smtClean="0"/>
              <a:t>Transformasi</a:t>
            </a:r>
            <a:r>
              <a:rPr lang="en-US" sz="2400" b="1" dirty="0" smtClean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basis data </a:t>
            </a:r>
            <a:r>
              <a:rPr lang="en-US" sz="2400" b="1" dirty="0" err="1"/>
              <a:t>fisik</a:t>
            </a:r>
            <a:endParaRPr lang="id-ID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4262719" y="1892981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778188" y="3927965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4966446" y="5030629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Merancang Dan Memodelkan Basis Data </a:t>
            </a:r>
          </a:p>
          <a:p>
            <a:pPr algn="just"/>
            <a:r>
              <a:rPr lang="id-ID" dirty="0" smtClean="0"/>
              <a:t>Melakukan </a:t>
            </a:r>
            <a:r>
              <a:rPr lang="en-US" dirty="0" err="1" smtClean="0"/>
              <a:t>Desain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Query Dan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Query</a:t>
            </a:r>
            <a:endParaRPr lang="id-ID" dirty="0" smtClean="0"/>
          </a:p>
          <a:p>
            <a:pPr algn="just"/>
            <a:r>
              <a:rPr lang="en-US" dirty="0" err="1" smtClean="0"/>
              <a:t>Menyusun</a:t>
            </a:r>
            <a:r>
              <a:rPr lang="en-US" dirty="0" smtClean="0"/>
              <a:t> Stored Procedure Dan Trigger Yang Optimal</a:t>
            </a:r>
            <a:endParaRPr lang="id-ID" dirty="0" smtClean="0"/>
          </a:p>
          <a:p>
            <a:pPr algn="just"/>
            <a:r>
              <a:rPr lang="id-ID" dirty="0" smtClean="0"/>
              <a:t>Menerapkan Atau Mengimplementasi SMBD Pada Aplikasi Yang Sesuai.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 &amp; Praktikum</a:t>
            </a:r>
            <a:endParaRPr lang="id-ID" b="1" dirty="0" smtClean="0"/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</a:t>
            </a:r>
            <a:r>
              <a:rPr lang="id-ID" dirty="0" smtClean="0"/>
              <a:t>penting</a:t>
            </a:r>
          </a:p>
          <a:p>
            <a:pPr marL="901700" lvl="1" indent="-444500" algn="just"/>
            <a:r>
              <a:rPr lang="id-ID" dirty="0" smtClean="0"/>
              <a:t>Mengimplementasikan hasil perkuliahan pada praktikum di laboratorium.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</a:t>
            </a:r>
            <a:r>
              <a:rPr lang="id-ID" dirty="0" smtClean="0"/>
              <a:t>...... </a:t>
            </a:r>
            <a:r>
              <a:rPr lang="id-ID" dirty="0" smtClean="0"/>
              <a:t>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id-ID" dirty="0" smtClean="0"/>
              <a:t>....</a:t>
            </a:r>
            <a:r>
              <a:rPr lang="id-ID" dirty="0" smtClean="0"/>
              <a:t>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id-ID" b="1" dirty="0" smtClean="0"/>
              <a:t>PAKAIAN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id-ID" b="1" dirty="0" smtClean="0"/>
              <a:t>RAPI, BERKERAH</a:t>
            </a:r>
            <a:r>
              <a:rPr lang="id-ID" dirty="0" smtClean="0"/>
              <a:t>, ber</a:t>
            </a:r>
            <a:r>
              <a:rPr lang="id-ID" b="1" dirty="0" smtClean="0"/>
              <a:t>SEPATU</a:t>
            </a:r>
            <a:r>
              <a:rPr lang="id-ID" dirty="0" smtClean="0"/>
              <a:t>.</a:t>
            </a:r>
            <a:endParaRPr lang="en-US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</a:t>
            </a:r>
            <a:r>
              <a:rPr lang="id-ID" b="1" dirty="0" smtClean="0">
                <a:solidFill>
                  <a:srgbClr val="FF0000"/>
                </a:solidFill>
              </a:rPr>
              <a:t>TIDAK DIPERKENANKAN MENCONTEK, PLAGIAT, </a:t>
            </a:r>
            <a:r>
              <a:rPr lang="id-ID" dirty="0" smtClean="0"/>
              <a:t>dalam </a:t>
            </a:r>
            <a:r>
              <a:rPr lang="id-ID" dirty="0"/>
              <a:t>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 </a:t>
            </a:r>
            <a:r>
              <a:rPr lang="id-ID" b="1" dirty="0" smtClean="0">
                <a:solidFill>
                  <a:srgbClr val="FF0000"/>
                </a:solidFill>
              </a:rPr>
              <a:t>WAJIB MENGIKUTI UJIAN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TUGAS</a:t>
            </a:r>
            <a:r>
              <a:rPr lang="id-ID" dirty="0" smtClean="0"/>
              <a:t> </a:t>
            </a:r>
            <a:r>
              <a:rPr lang="id-ID" dirty="0"/>
              <a:t>baik tugas </a:t>
            </a:r>
            <a:r>
              <a:rPr lang="id-ID" b="1" dirty="0" smtClean="0"/>
              <a:t>MANDIRI, berKELOMPOK </a:t>
            </a:r>
            <a:r>
              <a:rPr lang="id-ID" dirty="0" smtClean="0"/>
              <a:t>atau </a:t>
            </a:r>
            <a:r>
              <a:rPr lang="id-ID" b="1" dirty="0" smtClean="0"/>
              <a:t>PRAKTIKUM.</a:t>
            </a:r>
            <a:r>
              <a:rPr lang="id-ID" dirty="0" smtClean="0"/>
              <a:t>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</a:t>
            </a:r>
            <a:r>
              <a:rPr lang="id-ID" b="1" dirty="0" smtClean="0"/>
              <a:t>BERTUTUR KATA </a:t>
            </a:r>
            <a:r>
              <a:rPr lang="id-ID" dirty="0"/>
              <a:t>yang </a:t>
            </a:r>
            <a:r>
              <a:rPr lang="id-ID" b="1" dirty="0" smtClean="0"/>
              <a:t>SOPAN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SANTUN di DALAM KELAS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98562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</a:t>
            </a:r>
            <a:r>
              <a:rPr lang="id-ID" sz="3600" dirty="0" smtClean="0"/>
              <a:t>perkuliahan</a:t>
            </a:r>
          </a:p>
          <a:p>
            <a:pPr algn="just"/>
            <a:r>
              <a:rPr lang="id-ID" sz="3600" dirty="0" smtClean="0"/>
              <a:t>Untuk pelaksanaan praktikum dilaksanakan berbarengan dengan waktu perkuliahan sesuai dengan jadwal pada lab yang digunakan.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172914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Akhir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Penerapan </a:t>
            </a:r>
            <a:r>
              <a:rPr lang="id-ID" b="1" dirty="0">
                <a:latin typeface="Agency FB" panose="020B0503020202020204" pitchFamily="34" charset="0"/>
              </a:rPr>
              <a:t>D</a:t>
            </a:r>
            <a:r>
              <a:rPr lang="id-ID" b="1" dirty="0" smtClean="0">
                <a:latin typeface="Agency FB" panose="020B0503020202020204" pitchFamily="34" charset="0"/>
              </a:rPr>
              <a:t>atabase </a:t>
            </a:r>
            <a:r>
              <a:rPr lang="id-ID" dirty="0" smtClean="0">
                <a:latin typeface="Agency FB" panose="020B0503020202020204" pitchFamily="34" charset="0"/>
              </a:rPr>
              <a:t>ke Aplikasi untuk </a:t>
            </a:r>
            <a:r>
              <a:rPr lang="id-ID" dirty="0">
                <a:latin typeface="Agency FB" panose="020B0503020202020204" pitchFamily="34" charset="0"/>
              </a:rPr>
              <a:t>menyimpan </a:t>
            </a:r>
            <a:r>
              <a:rPr lang="id-ID" dirty="0" smtClean="0">
                <a:latin typeface="Agency FB" panose="020B0503020202020204" pitchFamily="34" charset="0"/>
              </a:rPr>
              <a:t>transaksi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Perancangan Database beserta Relasi Tabelnya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Pada database terdapat beberapa SQL Langguage yang dilakukan diantaranya : CRUD, Transactions, Function, </a:t>
            </a:r>
            <a:r>
              <a:rPr lang="id-ID" dirty="0">
                <a:latin typeface="Agency FB" panose="020B0503020202020204" pitchFamily="34" charset="0"/>
              </a:rPr>
              <a:t>Stored Procedure &amp; </a:t>
            </a:r>
            <a:r>
              <a:rPr lang="id-ID" dirty="0" smtClean="0">
                <a:latin typeface="Agency FB" panose="020B0503020202020204" pitchFamily="34" charset="0"/>
              </a:rPr>
              <a:t>Trigger, System Catalog hingga hak akses.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fokus pada penerapan Database.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(Penerapan Database),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2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r>
              <a:rPr lang="en-US" b="1" dirty="0" err="1" smtClean="0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Laragon</a:t>
            </a:r>
            <a:endParaRPr lang="id-ID" dirty="0" smtClean="0"/>
          </a:p>
          <a:p>
            <a:r>
              <a:rPr lang="id-ID" b="1" dirty="0" smtClean="0"/>
              <a:t>Desain Tools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Power Designer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Sparx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Enterprise Architect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Sublime </a:t>
            </a:r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FlySpeed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endParaRPr lang="id-ID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Database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Mysql </a:t>
            </a:r>
            <a:endParaRPr lang="id-ID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Oracle </a:t>
            </a:r>
            <a:endParaRPr lang="en-US" dirty="0">
              <a:solidFill>
                <a:srgbClr val="FF0000"/>
              </a:solidFill>
            </a:endParaRPr>
          </a:p>
          <a:p>
            <a:pPr marL="457177" lvl="1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735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Raghu </a:t>
            </a:r>
            <a:r>
              <a:rPr lang="en-US" sz="1800" dirty="0" err="1"/>
              <a:t>Ramakhrisnan</a:t>
            </a:r>
            <a:r>
              <a:rPr lang="en-US" sz="1800" dirty="0"/>
              <a:t>, Johannes </a:t>
            </a:r>
            <a:r>
              <a:rPr lang="en-US" sz="1800" dirty="0" err="1"/>
              <a:t>Gehrke</a:t>
            </a:r>
            <a:r>
              <a:rPr lang="en-US" sz="1800" dirty="0"/>
              <a:t> , “Database Management System” 3</a:t>
            </a:r>
            <a:r>
              <a:rPr lang="en-US" sz="1800" baseline="30000" dirty="0"/>
              <a:t>rd</a:t>
            </a:r>
            <a:r>
              <a:rPr lang="en-US" sz="1800" dirty="0"/>
              <a:t> Edition,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Hill,2003</a:t>
            </a:r>
            <a:r>
              <a:rPr lang="id-ID" sz="1800" dirty="0"/>
              <a:t>.</a:t>
            </a:r>
          </a:p>
          <a:p>
            <a:r>
              <a:rPr lang="id-ID" sz="1800" dirty="0"/>
              <a:t>Rick van der Lans, Introduction to SQL, Mastering Relational Database Language 2nd Edition, Addison-Wesley, 2000.</a:t>
            </a:r>
          </a:p>
          <a:p>
            <a:r>
              <a:rPr lang="id-ID" sz="1800" dirty="0"/>
              <a:t>Chris Bates, Web Programming: Building Internet Applications, Third Edition, John Wiley &amp; Sons Ltd, England, 2006.</a:t>
            </a:r>
          </a:p>
          <a:p>
            <a:r>
              <a:rPr lang="id-ID" sz="1800" dirty="0"/>
              <a:t>Sebesta, R.W., Programming the World Wide Web, Addison Wesley, 2002.</a:t>
            </a:r>
          </a:p>
          <a:p>
            <a:r>
              <a:rPr lang="id-ID" sz="1800" dirty="0"/>
              <a:t>Elliot White III, Jonathan Eisenhamer, PHP 5 in Practice, Sams, 2006</a:t>
            </a:r>
            <a:r>
              <a:rPr lang="id-ID" sz="1800" dirty="0" smtClean="0"/>
              <a:t>.</a:t>
            </a:r>
          </a:p>
          <a:p>
            <a:r>
              <a:rPr lang="en-US" sz="1800" dirty="0"/>
              <a:t>SQL For MySQL Developers, Rick F. van der </a:t>
            </a:r>
            <a:r>
              <a:rPr lang="en-US" sz="1800" dirty="0" err="1"/>
              <a:t>Lans</a:t>
            </a:r>
            <a:r>
              <a:rPr lang="en-US" sz="1800" dirty="0"/>
              <a:t>, Addison Wesley, </a:t>
            </a:r>
            <a:r>
              <a:rPr lang="en-US" sz="1800" dirty="0" smtClean="0"/>
              <a:t>2007</a:t>
            </a:r>
            <a:endParaRPr lang="id-ID" sz="1800" dirty="0" smtClean="0"/>
          </a:p>
          <a:p>
            <a:pPr lvl="0"/>
            <a:r>
              <a:rPr lang="en-US" sz="1800" dirty="0"/>
              <a:t>MySQL Reference Manual, MySQL 2003</a:t>
            </a:r>
            <a:endParaRPr lang="id-ID" sz="1800" dirty="0"/>
          </a:p>
          <a:p>
            <a:r>
              <a:rPr lang="en-US" sz="1800" dirty="0"/>
              <a:t>Database Systems - A Practical Approach to Design, Implementation, and Management, Thomas </a:t>
            </a:r>
            <a:r>
              <a:rPr lang="en-US" sz="1800" dirty="0" err="1"/>
              <a:t>Connoly</a:t>
            </a:r>
            <a:r>
              <a:rPr lang="en-US" sz="1800" dirty="0"/>
              <a:t> and Carolyn </a:t>
            </a:r>
            <a:r>
              <a:rPr lang="en-US" sz="1800" dirty="0" err="1"/>
              <a:t>Begg</a:t>
            </a:r>
            <a:r>
              <a:rPr lang="en-US" sz="1800" dirty="0"/>
              <a:t>, Addison Wesley 1999</a:t>
            </a:r>
            <a:r>
              <a:rPr lang="en-US" sz="1800" dirty="0"/>
              <a:t>	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0734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</TotalTime>
  <Words>4212</Words>
  <Application>Microsoft Office PowerPoint</Application>
  <PresentationFormat>On-screen Show (4:3)</PresentationFormat>
  <Paragraphs>815</Paragraphs>
  <Slides>86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104" baseType="lpstr">
      <vt:lpstr>Arial Unicode MS</vt:lpstr>
      <vt:lpstr>Adobe Heiti Std R</vt:lpstr>
      <vt:lpstr>Agency FB</vt:lpstr>
      <vt:lpstr>Arial</vt:lpstr>
      <vt:lpstr>Arial Narrow</vt:lpstr>
      <vt:lpstr>Book Antiqua</vt:lpstr>
      <vt:lpstr>Calibri</vt:lpstr>
      <vt:lpstr>Calibri Light</vt:lpstr>
      <vt:lpstr>Courier New</vt:lpstr>
      <vt:lpstr>Rockwell</vt:lpstr>
      <vt:lpstr>Segoe UI Semilight</vt:lpstr>
      <vt:lpstr>Times New Roman</vt:lpstr>
      <vt:lpstr>Trebuchet MS</vt:lpstr>
      <vt:lpstr>Verdana</vt:lpstr>
      <vt:lpstr>Wingdings</vt:lpstr>
      <vt:lpstr>Office Theme</vt:lpstr>
      <vt:lpstr>Image</vt:lpstr>
      <vt:lpstr>Bitmap Image</vt:lpstr>
      <vt:lpstr>SISTEM MANAJEMEN BASIS DATA 01. Pendahuluan </vt:lpstr>
      <vt:lpstr>Pokok Bahasan</vt:lpstr>
      <vt:lpstr>01. SMBD</vt:lpstr>
      <vt:lpstr>1) Pendahuluan Sistem Basis Data</vt:lpstr>
      <vt:lpstr>Data Vs Informasi</vt:lpstr>
      <vt:lpstr>Data - Informasi</vt:lpstr>
      <vt:lpstr>Data</vt:lpstr>
      <vt:lpstr>Informasi</vt:lpstr>
      <vt:lpstr>Data menjadi Informasi</vt:lpstr>
      <vt:lpstr>BasisData</vt:lpstr>
      <vt:lpstr>BasisData</vt:lpstr>
      <vt:lpstr>Basisdata</vt:lpstr>
      <vt:lpstr>BasisData</vt:lpstr>
      <vt:lpstr>Sistem BasisData</vt:lpstr>
      <vt:lpstr>PowerPoint Presentation</vt:lpstr>
      <vt:lpstr>PowerPoint Presentation</vt:lpstr>
      <vt:lpstr>PowerPoint Presentation</vt:lpstr>
      <vt:lpstr>PowerPoint Presentation</vt:lpstr>
      <vt:lpstr>STRUKTUR TABLE</vt:lpstr>
      <vt:lpstr>BasisData Relasi</vt:lpstr>
      <vt:lpstr>DATA PADA SEBUAH OBJECT</vt:lpstr>
      <vt:lpstr>2) RDBMS &amp; 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Normal Tahap Ketiga (3rd Normal Form /3NF) </vt:lpstr>
      <vt:lpstr>PowerPoint Presentation</vt:lpstr>
      <vt:lpstr>PowerPoint Presentation</vt:lpstr>
      <vt:lpstr>Contoh 1NF</vt:lpstr>
      <vt:lpstr>Contoh 1NF</vt:lpstr>
      <vt:lpstr>Bentuk Normal Tahap Kedua (2nd Normal Form)</vt:lpstr>
      <vt:lpstr>Contoh</vt:lpstr>
      <vt:lpstr>Contoh</vt:lpstr>
      <vt:lpstr>Bentuk Normal Tahap Ketiga (3rd Normal Form /3NF) </vt:lpstr>
      <vt:lpstr>Contoh</vt:lpstr>
      <vt:lpstr>PowerPoint Presentation</vt:lpstr>
      <vt:lpstr>RDBMS  a) model Entity-Relationship</vt:lpstr>
      <vt:lpstr>RDBMS  a) Derajat Entity-Relationship</vt:lpstr>
      <vt:lpstr>RDBMS  a) ERD (Entity Relationship Diagram)</vt:lpstr>
      <vt:lpstr>RDBMS a) ERD – one to one</vt:lpstr>
      <vt:lpstr>RDBMS a) ERD – one to many</vt:lpstr>
      <vt:lpstr>RDBMS a) ERD – many to 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ER-D lengkap dengan atribut (primary key &amp; atribut deskriptif) </vt:lpstr>
      <vt:lpstr>PowerPoint Presentation</vt:lpstr>
      <vt:lpstr>Studi Kasus-Poliklinik</vt:lpstr>
      <vt:lpstr>Studi Kasus-Poliklinik</vt:lpstr>
      <vt:lpstr>ERD-Poliklinik</vt:lpstr>
      <vt:lpstr>RDBMS a) ERD – Alur menentukan relasi tabel</vt:lpstr>
      <vt:lpstr>RDBMS a) ERD – Studi Kasus 1</vt:lpstr>
      <vt:lpstr>RDBMS a) ERD – Studi Kasus 1 (proses 1)</vt:lpstr>
      <vt:lpstr>RDBMS a) ERD – Studi Kasus 1 (proses 2)</vt:lpstr>
      <vt:lpstr>RDBMS a) ERD – Studi Kasus 1 (proses 3)</vt:lpstr>
      <vt:lpstr>RDBMS a) ERD – Studi Kasus 2</vt:lpstr>
      <vt:lpstr>RDBMS a) ERD – Studi Kasus 3</vt:lpstr>
      <vt:lpstr>RDBMS a) ERD – Studi Kasus 4</vt:lpstr>
      <vt:lpstr>RDBMS a) ERD – Studi Kasus 5</vt:lpstr>
      <vt:lpstr>RDBMS a) ERD – Studi Kasus 6</vt:lpstr>
      <vt:lpstr>Penerapan Basis Data Transformasi himpunan entitas ke basis data fisik </vt:lpstr>
      <vt:lpstr>Penerapan Basis Data Transformasi himpunan entitas ke basis data fisik </vt:lpstr>
      <vt:lpstr>Penerapan Basis Data Transformasi himpunan entitas ke basis data fisik </vt:lpstr>
      <vt:lpstr>Penerapan Basis Data Transformasi relasi satu ke satu ke basis data fisik </vt:lpstr>
      <vt:lpstr>Penerapan Basis Data Transformasi relasi satu kebanyak kebasis data fisik</vt:lpstr>
      <vt:lpstr>Penerapan Basis Data  Transformasi relasi banyak ke banyak ke basis data fisik</vt:lpstr>
      <vt:lpstr>3) Kontrak Perkuliahan</vt:lpstr>
      <vt:lpstr>Learning Outcomes Diharapkan mahasiswa mampu:</vt:lpstr>
      <vt:lpstr>Metode Pengajaran</vt:lpstr>
      <vt:lpstr>Tata Tertib Perkuliahan</vt:lpstr>
      <vt:lpstr>Metode Penilaian</vt:lpstr>
      <vt:lpstr>Tugas</vt:lpstr>
      <vt:lpstr>Proyek Akhir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2577</cp:revision>
  <dcterms:created xsi:type="dcterms:W3CDTF">2016-09-02T03:38:50Z</dcterms:created>
  <dcterms:modified xsi:type="dcterms:W3CDTF">2019-02-18T13:40:19Z</dcterms:modified>
</cp:coreProperties>
</file>